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  <p:embeddedFont>
      <p:font typeface="Average"/>
      <p:regular r:id="rId26"/>
    </p:embeddedFon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Lato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Average-regular.fntdata"/><Relationship Id="rId25" Type="http://schemas.openxmlformats.org/officeDocument/2006/relationships/font" Target="fonts/Lato-boldItalic.fntdata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32d653923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32d653923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Katie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04a5c703a1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04a5c703a1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04a5c703a1_2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04a5c703a1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04a5c703a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04a5c703a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Katie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28a582df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28a582df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Katie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12225ebe3e_0_13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12225ebe3e_0_1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Tree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04a5c703a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04a5c703a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Theo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28a582df3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28a582df3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Theo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04a5c703a1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04a5c703a1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1b465480a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1b465480a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Tree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05fde4624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05fde462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Katie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casestudies.cs.vt.edu/" TargetMode="External"/><Relationship Id="rId4" Type="http://schemas.openxmlformats.org/officeDocument/2006/relationships/hyperlink" Target="https://vtechworks.lib.vt.edu/handle/10919/112915" TargetMode="External"/><Relationship Id="rId5" Type="http://schemas.openxmlformats.org/officeDocument/2006/relationships/hyperlink" Target="http://hdl.handle.net/10919/109970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3604 Case Study Library 3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11700" y="3210475"/>
            <a:ext cx="8520600" cy="159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Will Denman, Katie Geibel, Theo Ouzhinski, Thrilok Shivaraman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CS4624: Multimedia, Hypertext, and Information Access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Instructor: Professor Edward A. Fox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Client: Professor Daniel R. Dunlap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Virginia Tech, Blacksburg VA 24061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May 2, 2023</a:t>
            </a:r>
            <a:endParaRPr sz="3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54" name="Google Shape;154;p22"/>
          <p:cNvSpPr txBox="1"/>
          <p:nvPr>
            <p:ph idx="1" type="body"/>
          </p:nvPr>
        </p:nvSpPr>
        <p:spPr>
          <a:xfrm>
            <a:off x="43000" y="1152475"/>
            <a:ext cx="8789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 like number to calculate and display recommendations</a:t>
            </a:r>
            <a:endParaRPr sz="2000"/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Extend tag options to be a living list</a:t>
            </a:r>
            <a:endParaRPr sz="2000"/>
          </a:p>
          <a:p>
            <a:pPr indent="-355600" lvl="1" marL="13716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Students can create new ‘Hashtags’</a:t>
            </a:r>
            <a:endParaRPr sz="2000"/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Add ability to comment </a:t>
            </a:r>
            <a:endParaRPr sz="2000"/>
          </a:p>
        </p:txBody>
      </p:sp>
      <p:pic>
        <p:nvPicPr>
          <p:cNvPr id="155" name="Google Shape;15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7313" y="2667699"/>
            <a:ext cx="5869373" cy="2372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Acknowledgments</a:t>
            </a:r>
            <a:endParaRPr/>
          </a:p>
        </p:txBody>
      </p:sp>
      <p:sp>
        <p:nvSpPr>
          <p:cNvPr id="161" name="Google Shape;161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Previous groups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Dr. Dunlap and Dr. Chen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Dr. Fox (and the TAs)</a:t>
            </a:r>
            <a:endParaRPr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67" name="Google Shape;167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u="sng">
                <a:solidFill>
                  <a:schemeClr val="hlink"/>
                </a:solidFill>
                <a:hlinkClick r:id="rId3"/>
              </a:rPr>
              <a:t>https://casestudies.cs.vt.edu/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u="sng">
                <a:solidFill>
                  <a:schemeClr val="hlink"/>
                </a:solidFill>
                <a:hlinkClick r:id="rId4"/>
              </a:rPr>
              <a:t>https://vtechworks.lib.vt.edu/handle/10919/112915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u="sng">
                <a:solidFill>
                  <a:schemeClr val="hlink"/>
                </a:solidFill>
                <a:hlinkClick r:id="rId5"/>
              </a:rPr>
              <a:t>http://hdl.handle.net/10919/109970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2680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Overview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Work Completed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Challenges Faced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Future Plans</a:t>
            </a:r>
            <a:endParaRPr sz="2000"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2100" y="919400"/>
            <a:ext cx="5134300" cy="2986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Third team to work on this website used in Professionalism in Computing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Deliverables</a:t>
            </a:r>
            <a:endParaRPr sz="20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Cleanup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Authentication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Frontend and Metadata</a:t>
            </a:r>
            <a:endParaRPr sz="1800"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3225" y="3093105"/>
            <a:ext cx="4495601" cy="151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379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and Milestones:</a:t>
            </a:r>
            <a:endParaRPr/>
          </a:p>
        </p:txBody>
      </p:sp>
      <p:grpSp>
        <p:nvGrpSpPr>
          <p:cNvPr id="80" name="Google Shape;80;p16"/>
          <p:cNvGrpSpPr/>
          <p:nvPr/>
        </p:nvGrpSpPr>
        <p:grpSpPr>
          <a:xfrm>
            <a:off x="3832823" y="1593150"/>
            <a:ext cx="3559624" cy="2328582"/>
            <a:chOff x="3726577" y="1258072"/>
            <a:chExt cx="3081125" cy="2328582"/>
          </a:xfrm>
        </p:grpSpPr>
        <p:sp>
          <p:nvSpPr>
            <p:cNvPr id="81" name="Google Shape;81;p16"/>
            <p:cNvSpPr/>
            <p:nvPr/>
          </p:nvSpPr>
          <p:spPr>
            <a:xfrm>
              <a:off x="4849302" y="3079475"/>
              <a:ext cx="1958400" cy="133500"/>
            </a:xfrm>
            <a:prstGeom prst="rect">
              <a:avLst/>
            </a:prstGeom>
            <a:solidFill>
              <a:srgbClr val="E1165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2" name="Google Shape;82;p16"/>
            <p:cNvGrpSpPr/>
            <p:nvPr/>
          </p:nvGrpSpPr>
          <p:grpSpPr>
            <a:xfrm>
              <a:off x="3726577" y="1258072"/>
              <a:ext cx="2696100" cy="2328582"/>
              <a:chOff x="3726577" y="1258072"/>
              <a:chExt cx="2696100" cy="2328582"/>
            </a:xfrm>
          </p:grpSpPr>
          <p:grpSp>
            <p:nvGrpSpPr>
              <p:cNvPr id="83" name="Google Shape;83;p16"/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84" name="Google Shape;84;p16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85" name="Google Shape;85;p16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86" name="Google Shape;86;p16"/>
              <p:cNvSpPr txBox="1"/>
              <p:nvPr/>
            </p:nvSpPr>
            <p:spPr>
              <a:xfrm>
                <a:off x="4526679" y="3215253"/>
                <a:ext cx="692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6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April</a:t>
                </a:r>
                <a:endParaRPr b="1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87" name="Google Shape;87;p16"/>
              <p:cNvSpPr txBox="1"/>
              <p:nvPr/>
            </p:nvSpPr>
            <p:spPr>
              <a:xfrm>
                <a:off x="3726577" y="1258072"/>
                <a:ext cx="2696100" cy="163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Like button completed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Metadata tagging completed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Edit functionality progress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</p:txBody>
          </p:sp>
        </p:grpSp>
      </p:grpSp>
      <p:grpSp>
        <p:nvGrpSpPr>
          <p:cNvPr id="88" name="Google Shape;88;p16"/>
          <p:cNvGrpSpPr/>
          <p:nvPr/>
        </p:nvGrpSpPr>
        <p:grpSpPr>
          <a:xfrm>
            <a:off x="6862800" y="3037650"/>
            <a:ext cx="2074847" cy="1827875"/>
            <a:chOff x="6157773" y="2702591"/>
            <a:chExt cx="3413700" cy="1827875"/>
          </a:xfrm>
        </p:grpSpPr>
        <p:sp>
          <p:nvSpPr>
            <p:cNvPr id="89" name="Google Shape;89;p16"/>
            <p:cNvSpPr/>
            <p:nvPr/>
          </p:nvSpPr>
          <p:spPr>
            <a:xfrm>
              <a:off x="6807650" y="3079475"/>
              <a:ext cx="2349300" cy="133500"/>
            </a:xfrm>
            <a:prstGeom prst="rect">
              <a:avLst/>
            </a:prstGeom>
            <a:solidFill>
              <a:srgbClr val="840D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0" name="Google Shape;90;p16"/>
            <p:cNvGrpSpPr/>
            <p:nvPr/>
          </p:nvGrpSpPr>
          <p:grpSpPr>
            <a:xfrm>
              <a:off x="6157773" y="2702591"/>
              <a:ext cx="3413700" cy="1827875"/>
              <a:chOff x="6157773" y="2702591"/>
              <a:chExt cx="3413700" cy="1827875"/>
            </a:xfrm>
          </p:grpSpPr>
          <p:grpSp>
            <p:nvGrpSpPr>
              <p:cNvPr id="91" name="Google Shape;91;p16"/>
              <p:cNvGrpSpPr/>
              <p:nvPr/>
            </p:nvGrpSpPr>
            <p:grpSpPr>
              <a:xfrm rot="10800000">
                <a:off x="6760035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92" name="Google Shape;92;p16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93" name="Google Shape;93;p16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94" name="Google Shape;94;p16"/>
              <p:cNvSpPr txBox="1"/>
              <p:nvPr/>
            </p:nvSpPr>
            <p:spPr>
              <a:xfrm>
                <a:off x="6435818" y="2702591"/>
                <a:ext cx="23493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6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Completion</a:t>
                </a:r>
                <a:endParaRPr b="1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95" name="Google Shape;95;p16"/>
              <p:cNvSpPr txBox="1"/>
              <p:nvPr/>
            </p:nvSpPr>
            <p:spPr>
              <a:xfrm>
                <a:off x="6157773" y="3586666"/>
                <a:ext cx="34137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Case Study library up and running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</p:txBody>
          </p:sp>
        </p:grpSp>
      </p:grpSp>
      <p:grpSp>
        <p:nvGrpSpPr>
          <p:cNvPr id="96" name="Google Shape;96;p16"/>
          <p:cNvGrpSpPr/>
          <p:nvPr/>
        </p:nvGrpSpPr>
        <p:grpSpPr>
          <a:xfrm>
            <a:off x="1141928" y="3037656"/>
            <a:ext cx="4000329" cy="1610279"/>
            <a:chOff x="1447713" y="2702596"/>
            <a:chExt cx="3401640" cy="1610279"/>
          </a:xfrm>
        </p:grpSpPr>
        <p:sp>
          <p:nvSpPr>
            <p:cNvPr id="97" name="Google Shape;97;p16"/>
            <p:cNvSpPr/>
            <p:nvPr/>
          </p:nvSpPr>
          <p:spPr>
            <a:xfrm>
              <a:off x="2890952" y="3079475"/>
              <a:ext cx="1958400" cy="133500"/>
            </a:xfrm>
            <a:prstGeom prst="rect">
              <a:avLst/>
            </a:prstGeom>
            <a:solidFill>
              <a:srgbClr val="840D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8" name="Google Shape;98;p16"/>
            <p:cNvGrpSpPr/>
            <p:nvPr/>
          </p:nvGrpSpPr>
          <p:grpSpPr>
            <a:xfrm>
              <a:off x="1447713" y="2702596"/>
              <a:ext cx="2253600" cy="1610279"/>
              <a:chOff x="1447713" y="2702596"/>
              <a:chExt cx="2253600" cy="1610279"/>
            </a:xfrm>
          </p:grpSpPr>
          <p:sp>
            <p:nvSpPr>
              <p:cNvPr id="99" name="Google Shape;99;p16"/>
              <p:cNvSpPr txBox="1"/>
              <p:nvPr/>
            </p:nvSpPr>
            <p:spPr>
              <a:xfrm>
                <a:off x="2525595" y="2702596"/>
                <a:ext cx="745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6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March</a:t>
                </a:r>
                <a:endParaRPr b="1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100" name="Google Shape;100;p16"/>
              <p:cNvGrpSpPr/>
              <p:nvPr/>
            </p:nvGrpSpPr>
            <p:grpSpPr>
              <a:xfrm rot="10800000">
                <a:off x="2849073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101" name="Google Shape;101;p16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02" name="Google Shape;102;p16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3" name="Google Shape;103;p16"/>
              <p:cNvSpPr txBox="1"/>
              <p:nvPr/>
            </p:nvSpPr>
            <p:spPr>
              <a:xfrm>
                <a:off x="1447713" y="3369075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Github migration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Planning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Logout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Redeploy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Use cases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</p:txBody>
          </p:sp>
        </p:grpSp>
      </p:grpSp>
      <p:grpSp>
        <p:nvGrpSpPr>
          <p:cNvPr id="104" name="Google Shape;104;p16"/>
          <p:cNvGrpSpPr/>
          <p:nvPr/>
        </p:nvGrpSpPr>
        <p:grpSpPr>
          <a:xfrm>
            <a:off x="142149" y="952175"/>
            <a:ext cx="3498047" cy="3072487"/>
            <a:chOff x="495991" y="1194878"/>
            <a:chExt cx="3069001" cy="2391785"/>
          </a:xfrm>
        </p:grpSpPr>
        <p:sp>
          <p:nvSpPr>
            <p:cNvPr id="105" name="Google Shape;105;p16"/>
            <p:cNvSpPr/>
            <p:nvPr/>
          </p:nvSpPr>
          <p:spPr>
            <a:xfrm>
              <a:off x="932603" y="3120575"/>
              <a:ext cx="1958400" cy="92400"/>
            </a:xfrm>
            <a:prstGeom prst="rect">
              <a:avLst/>
            </a:prstGeom>
            <a:solidFill>
              <a:srgbClr val="E1165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6" name="Google Shape;106;p16"/>
            <p:cNvGrpSpPr/>
            <p:nvPr/>
          </p:nvGrpSpPr>
          <p:grpSpPr>
            <a:xfrm>
              <a:off x="495991" y="1194878"/>
              <a:ext cx="3069001" cy="2391785"/>
              <a:chOff x="495991" y="1194878"/>
              <a:chExt cx="3069001" cy="2391785"/>
            </a:xfrm>
          </p:grpSpPr>
          <p:sp>
            <p:nvSpPr>
              <p:cNvPr id="107" name="Google Shape;107;p16"/>
              <p:cNvSpPr txBox="1"/>
              <p:nvPr/>
            </p:nvSpPr>
            <p:spPr>
              <a:xfrm>
                <a:off x="495991" y="3215263"/>
                <a:ext cx="8712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6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February</a:t>
                </a:r>
                <a:endParaRPr b="1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108" name="Google Shape;108;p16"/>
              <p:cNvGrpSpPr/>
              <p:nvPr/>
            </p:nvGrpSpPr>
            <p:grpSpPr>
              <a:xfrm>
                <a:off x="881025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09" name="Google Shape;109;p16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10" name="Google Shape;110;p16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11" name="Google Shape;111;p16"/>
              <p:cNvSpPr txBox="1"/>
              <p:nvPr/>
            </p:nvSpPr>
            <p:spPr>
              <a:xfrm>
                <a:off x="495991" y="1194878"/>
                <a:ext cx="3069000" cy="179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Project launch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AWS and Case Study Library Credentials obtained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Meet with client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336550" lvl="0" marL="45720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700"/>
                  <a:buFont typeface="Average"/>
                  <a:buChar char="●"/>
                </a:pPr>
                <a:r>
                  <a:rPr lang="en" sz="1700">
                    <a:solidFill>
                      <a:schemeClr val="accent3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Base requirements set and approval obtained from Dr. Dunlap</a:t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0" lvl="0" marL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700">
                  <a:solidFill>
                    <a:schemeClr val="accent3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Cleanup</a:t>
            </a:r>
            <a:endParaRPr/>
          </a:p>
        </p:txBody>
      </p:sp>
      <p:sp>
        <p:nvSpPr>
          <p:cNvPr id="117" name="Google Shape;117;p17"/>
          <p:cNvSpPr txBox="1"/>
          <p:nvPr/>
        </p:nvSpPr>
        <p:spPr>
          <a:xfrm>
            <a:off x="426875" y="1180725"/>
            <a:ext cx="6248400" cy="21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verage"/>
              <a:buChar char="●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Personal GitHub repo -&gt; GitHub org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Redeploy with CloudFormation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○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Fix issues from manual intervention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Better documentation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Backup and restore tested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18" name="Google Shape;11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4122" y="2267125"/>
            <a:ext cx="3814400" cy="2808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Authentication</a:t>
            </a:r>
            <a:endParaRPr/>
          </a:p>
        </p:txBody>
      </p:sp>
      <p:sp>
        <p:nvSpPr>
          <p:cNvPr id="124" name="Google Shape;124;p18"/>
          <p:cNvSpPr txBox="1"/>
          <p:nvPr>
            <p:ph idx="1" type="body"/>
          </p:nvPr>
        </p:nvSpPr>
        <p:spPr>
          <a:xfrm>
            <a:off x="311700" y="1017725"/>
            <a:ext cx="8440200" cy="33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25" name="Google Shape;125;p18"/>
          <p:cNvSpPr txBox="1"/>
          <p:nvPr/>
        </p:nvSpPr>
        <p:spPr>
          <a:xfrm>
            <a:off x="575875" y="1173075"/>
            <a:ext cx="6191100" cy="26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Average"/>
              <a:buChar char="●"/>
            </a:pPr>
            <a:r>
              <a:rPr lang="en" sz="17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Poor docs for Cognito</a:t>
            </a:r>
            <a:endParaRPr sz="17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Average"/>
              <a:buChar char="●"/>
            </a:pPr>
            <a:r>
              <a:rPr lang="en" sz="17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Original: CAS</a:t>
            </a:r>
            <a:endParaRPr sz="17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verage"/>
              <a:buChar char="○"/>
            </a:pPr>
            <a:r>
              <a:rPr lang="en" sz="17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Required contacting people</a:t>
            </a:r>
            <a:endParaRPr sz="17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verage"/>
              <a:buChar char="○"/>
            </a:pPr>
            <a:r>
              <a:rPr lang="en" sz="17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Redirect URI must be vt.edu</a:t>
            </a:r>
            <a:endParaRPr sz="17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verage"/>
              <a:buChar char="○"/>
            </a:pPr>
            <a:r>
              <a:rPr lang="en" sz="17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Documented process</a:t>
            </a:r>
            <a:endParaRPr sz="17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verage"/>
              <a:buChar char="●"/>
            </a:pPr>
            <a:r>
              <a:rPr lang="en" sz="17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New: Google</a:t>
            </a:r>
            <a:endParaRPr sz="17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verage"/>
              <a:buChar char="○"/>
            </a:pPr>
            <a:r>
              <a:rPr lang="en" sz="17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Better documentation</a:t>
            </a:r>
            <a:endParaRPr sz="17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verage"/>
              <a:buChar char="○"/>
            </a:pPr>
            <a:r>
              <a:rPr lang="en" sz="17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App setup</a:t>
            </a:r>
            <a:endParaRPr sz="17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26" name="Google Shape;126;p18"/>
          <p:cNvPicPr preferRelativeResize="0"/>
          <p:nvPr/>
        </p:nvPicPr>
        <p:blipFill rotWithShape="1">
          <a:blip r:embed="rId3">
            <a:alphaModFix/>
          </a:blip>
          <a:srcRect b="0" l="39291" r="25425" t="0"/>
          <a:stretch/>
        </p:blipFill>
        <p:spPr>
          <a:xfrm>
            <a:off x="5790325" y="2571750"/>
            <a:ext cx="3226375" cy="243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Frontend </a:t>
            </a:r>
            <a:endParaRPr/>
          </a:p>
        </p:txBody>
      </p:sp>
      <p:sp>
        <p:nvSpPr>
          <p:cNvPr id="132" name="Google Shape;132;p19"/>
          <p:cNvSpPr txBox="1"/>
          <p:nvPr>
            <p:ph idx="1" type="body"/>
          </p:nvPr>
        </p:nvSpPr>
        <p:spPr>
          <a:xfrm>
            <a:off x="311700" y="1185625"/>
            <a:ext cx="3324900" cy="24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Edit and Like buttons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Like value is currently hard-coded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Hard-coded dropdown for case study tags</a:t>
            </a:r>
            <a:endParaRPr sz="1600"/>
          </a:p>
        </p:txBody>
      </p:sp>
      <p:pic>
        <p:nvPicPr>
          <p:cNvPr id="133" name="Google Shape;13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5125" y="841125"/>
            <a:ext cx="3179100" cy="144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9825" y="2448375"/>
            <a:ext cx="3755776" cy="2530626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9"/>
          <p:cNvSpPr/>
          <p:nvPr/>
        </p:nvSpPr>
        <p:spPr>
          <a:xfrm>
            <a:off x="4547800" y="4025300"/>
            <a:ext cx="3097800" cy="1839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141" name="Google Shape;141;p20"/>
          <p:cNvSpPr txBox="1"/>
          <p:nvPr>
            <p:ph idx="1" type="body"/>
          </p:nvPr>
        </p:nvSpPr>
        <p:spPr>
          <a:xfrm>
            <a:off x="401400" y="1199975"/>
            <a:ext cx="6657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Acquainting with the current system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Migrating on github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Redeploying AWS (down time)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OIDC vs. Google Auth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Resilience upgrades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Reformatting goals due to the large amount of problems we found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47" name="Google Shape;147;p21"/>
          <p:cNvSpPr txBox="1"/>
          <p:nvPr>
            <p:ph idx="1" type="body"/>
          </p:nvPr>
        </p:nvSpPr>
        <p:spPr>
          <a:xfrm>
            <a:off x="43000" y="1152475"/>
            <a:ext cx="4094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Finalization of edit page</a:t>
            </a:r>
            <a:endParaRPr sz="2000"/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Connecting front and back ends via metadata</a:t>
            </a:r>
            <a:endParaRPr sz="2000"/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Store which user likes what</a:t>
            </a:r>
            <a:endParaRPr sz="2000"/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Include tags as filter option</a:t>
            </a:r>
            <a:endParaRPr sz="2000"/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Display tags on archive page</a:t>
            </a:r>
            <a:endParaRPr sz="20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148" name="Google Shape;14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0900" y="1152475"/>
            <a:ext cx="4669375" cy="248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