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11" Type="http://schemas.openxmlformats.org/officeDocument/2006/relationships/slide" Target="slides/slide7.xml"/><Relationship Id="rId22" Type="http://schemas.openxmlformats.org/officeDocument/2006/relationships/font" Target="fonts/Roboto-italic.fntdata"/><Relationship Id="rId10" Type="http://schemas.openxmlformats.org/officeDocument/2006/relationships/slide" Target="slides/slide6.xml"/><Relationship Id="rId21" Type="http://schemas.openxmlformats.org/officeDocument/2006/relationships/font" Target="fonts/Roboto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Put labels on screenshots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Remove slide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Combine with problems faced, and technical solutions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Make Prof.Fox admin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Edit Developer’s manual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Upgrading issues in the future?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Analytics page- show number of visitors, clicks, downloads (discuss with client) [this can be in future work section]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Future work- don’t show filters if num posts in departments is too small, improvements to anonymity checker (Departments, buildings, first names)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Improvements to stop words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Words can be adjacent if “stop words” in between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Instructions for moderators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Quote bigger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Goal: sentences and verb phrase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No sentences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Less isolation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Merge impact slide here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Fonts bigger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Iterative Approach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3.png"/><Relationship Id="rId4" Type="http://schemas.openxmlformats.org/officeDocument/2006/relationships/image" Target="../media/image08.png"/><Relationship Id="rId5" Type="http://schemas.openxmlformats.org/officeDocument/2006/relationships/image" Target="../media/image12.png"/><Relationship Id="rId6" Type="http://schemas.openxmlformats.org/officeDocument/2006/relationships/image" Target="../media/image0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en.wikipedia.org/wiki/International_Standard_Book_Number" TargetMode="External"/><Relationship Id="rId4" Type="http://schemas.openxmlformats.org/officeDocument/2006/relationships/hyperlink" Target="https://en.wikipedia.org/wiki/International_Standard_Book_Number" TargetMode="External"/><Relationship Id="rId5" Type="http://schemas.openxmlformats.org/officeDocument/2006/relationships/hyperlink" Target="https://en.wikipedia.org/wiki/Special:BookSources/0313393192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2.png"/><Relationship Id="rId4" Type="http://schemas.openxmlformats.org/officeDocument/2006/relationships/image" Target="../media/image0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5.png"/><Relationship Id="rId4" Type="http://schemas.openxmlformats.org/officeDocument/2006/relationships/image" Target="../media/image04.png"/><Relationship Id="rId5" Type="http://schemas.openxmlformats.org/officeDocument/2006/relationships/image" Target="../media/image0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668547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latin typeface="Verdana"/>
                <a:ea typeface="Verdana"/>
                <a:cs typeface="Verdana"/>
                <a:sym typeface="Verdana"/>
              </a:rPr>
              <a:t>Microaggressions @ VT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FF99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spcBef>
                <a:spcPts val="0"/>
              </a:spcBef>
              <a:buNone/>
            </a:pPr>
            <a:r>
              <a:rPr lang="en" sz="1200">
                <a:solidFill>
                  <a:srgbClr val="FF9900"/>
                </a:solidFill>
                <a:latin typeface="Verdana"/>
                <a:ea typeface="Verdana"/>
                <a:cs typeface="Verdana"/>
                <a:sym typeface="Verdana"/>
              </a:rPr>
              <a:t>microaggressions.cs.vt.edu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100" y="2797350"/>
            <a:ext cx="8222100" cy="1828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800"/>
              <a:t>CS 4624 - Multimedia, Hypertext, and Information access</a:t>
            </a:r>
          </a:p>
          <a:p>
            <a:pPr lvl="0" rtl="0" algn="ctr">
              <a:spcBef>
                <a:spcPts val="0"/>
              </a:spcBef>
              <a:buNone/>
            </a:pPr>
            <a:r>
              <a:rPr i="1" lang="en" sz="1400">
                <a:solidFill>
                  <a:srgbClr val="EFEFEF"/>
                </a:solidFill>
              </a:rPr>
              <a:t>April 28, 2016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 sz="1400">
                <a:solidFill>
                  <a:srgbClr val="EFEFEF"/>
                </a:solidFill>
              </a:rPr>
              <a:t>Blacksburg, VA 24061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EFEFEF"/>
              </a:solidFill>
            </a:endParaRPr>
          </a:p>
          <a:p>
            <a:pPr lvl="0" rtl="0" algn="ctr">
              <a:spcBef>
                <a:spcPts val="0"/>
              </a:spcBef>
              <a:buNone/>
            </a:pPr>
            <a:r>
              <a:rPr lang="en" sz="1400">
                <a:solidFill>
                  <a:srgbClr val="EFEFEF"/>
                </a:solidFill>
              </a:rPr>
              <a:t>Client: </a:t>
            </a:r>
            <a:r>
              <a:rPr lang="en" sz="1400">
                <a:solidFill>
                  <a:srgbClr val="F3F3F3"/>
                </a:solidFill>
              </a:rPr>
              <a:t>Josh Iorio </a:t>
            </a:r>
            <a:br>
              <a:rPr lang="en" sz="1400">
                <a:solidFill>
                  <a:srgbClr val="F3F3F3"/>
                </a:solidFill>
              </a:rPr>
            </a:br>
            <a:r>
              <a:rPr lang="en" sz="1400">
                <a:solidFill>
                  <a:srgbClr val="F3F3F3"/>
                </a:solidFill>
              </a:rPr>
              <a:t>Principal faculty in the Myers-Lawson School of Construction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EFEFEF"/>
              </a:solidFill>
            </a:endParaRP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 rtl="0" algn="ctr">
              <a:spcBef>
                <a:spcPts val="0"/>
              </a:spcBef>
              <a:buNone/>
            </a:pPr>
            <a:r>
              <a:rPr lang="en" sz="1800"/>
              <a:t>Arunima Singh, Brandon Falcone, Cyndy Ejanda, Robert Wenger</a:t>
            </a:r>
          </a:p>
          <a:p>
            <a:pPr lvl="0" algn="ctr"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4294967295"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Technical Solutions Contd. </a:t>
            </a:r>
          </a:p>
        </p:txBody>
      </p:sp>
      <p:sp>
        <p:nvSpPr>
          <p:cNvPr id="178" name="Shape 178"/>
          <p:cNvSpPr txBox="1"/>
          <p:nvPr>
            <p:ph idx="4294967295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❏"/>
            </a:pPr>
            <a:r>
              <a:rPr b="1" lang="en"/>
              <a:t>Data Analysis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N-grams (bigrams and trigrams)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Tag Cloud (D3 Word Cloud API)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Pie Graphs (Google Visualization API)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Filtering Posts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/>
          </a:p>
        </p:txBody>
      </p:sp>
      <p:pic>
        <p:nvPicPr>
          <p:cNvPr id="179" name="Shape 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6849" y="1049674"/>
            <a:ext cx="4357149" cy="174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Shape 1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0525" y="2888287"/>
            <a:ext cx="1903824" cy="20991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181" name="Shape 18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3975" y="2509100"/>
            <a:ext cx="1538325" cy="222382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/>
          <p:nvPr/>
        </p:nvSpPr>
        <p:spPr>
          <a:xfrm>
            <a:off x="7343925" y="4685600"/>
            <a:ext cx="923100" cy="3018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100"/>
              <a:t>Tag Cloud</a:t>
            </a:r>
          </a:p>
        </p:txBody>
      </p:sp>
      <p:pic>
        <p:nvPicPr>
          <p:cNvPr id="183" name="Shape 183"/>
          <p:cNvPicPr preferRelativeResize="0"/>
          <p:nvPr/>
        </p:nvPicPr>
        <p:blipFill rotWithShape="1">
          <a:blip r:embed="rId6">
            <a:alphaModFix/>
          </a:blip>
          <a:srcRect b="50843" l="10056" r="38240" t="32458"/>
          <a:stretch/>
        </p:blipFill>
        <p:spPr>
          <a:xfrm>
            <a:off x="4941550" y="206249"/>
            <a:ext cx="4202450" cy="75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4294967295"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Technical Solutions Contd. </a:t>
            </a:r>
          </a:p>
        </p:txBody>
      </p:sp>
      <p:sp>
        <p:nvSpPr>
          <p:cNvPr id="189" name="Shape 189"/>
          <p:cNvSpPr txBox="1"/>
          <p:nvPr>
            <p:ph idx="4294967295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❏"/>
            </a:pPr>
            <a:r>
              <a:rPr b="1" lang="en"/>
              <a:t>Data Analysis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N-grams (bigrams and trigrams)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Tag Cloud (D3 Word Cloud API)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Pie Graphs (Google Visualization API)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Filtering Posts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b="1" lang="en"/>
              <a:t>Other Features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Facebook Sharing (Facebook API)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Twitter Widget - Display Related Tweets (Twitter API)</a:t>
            </a:r>
          </a:p>
          <a:p>
            <a:pPr indent="-228600" lvl="2" marL="1371600" rtl="0">
              <a:spcBef>
                <a:spcPts val="0"/>
              </a:spcBef>
              <a:buChar char="❏"/>
            </a:pPr>
            <a:r>
              <a:rPr lang="en"/>
              <a:t>#microagression, #racist, #sexist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Search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b="1" lang="en"/>
              <a:t>Content Management System</a:t>
            </a:r>
          </a:p>
        </p:txBody>
      </p:sp>
      <p:pic>
        <p:nvPicPr>
          <p:cNvPr id="190" name="Shape 190"/>
          <p:cNvPicPr preferRelativeResize="0"/>
          <p:nvPr/>
        </p:nvPicPr>
        <p:blipFill rotWithShape="1">
          <a:blip r:embed="rId3">
            <a:alphaModFix/>
          </a:blip>
          <a:srcRect b="7540" l="63041" r="10173" t="24654"/>
          <a:stretch/>
        </p:blipFill>
        <p:spPr>
          <a:xfrm>
            <a:off x="6383000" y="219150"/>
            <a:ext cx="2449300" cy="333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/>
        </p:nvSpPr>
        <p:spPr>
          <a:xfrm>
            <a:off x="7782225" y="3383600"/>
            <a:ext cx="1228500" cy="3018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/>
              <a:t>Twitter Widget</a:t>
            </a:r>
          </a:p>
        </p:txBody>
      </p:sp>
      <p:pic>
        <p:nvPicPr>
          <p:cNvPr id="192" name="Shape 192"/>
          <p:cNvPicPr preferRelativeResize="0"/>
          <p:nvPr/>
        </p:nvPicPr>
        <p:blipFill rotWithShape="1">
          <a:blip r:embed="rId4">
            <a:alphaModFix/>
          </a:blip>
          <a:srcRect b="54928" l="6227" r="74176" t="27009"/>
          <a:stretch/>
        </p:blipFill>
        <p:spPr>
          <a:xfrm>
            <a:off x="6407974" y="3918849"/>
            <a:ext cx="1791849" cy="889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Admin/Moderator Dashboard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349775" y="11582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Manage website contents (pages, twitter hashtags)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Add or delete moderators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Accessible only to the admin</a:t>
            </a:r>
            <a:r>
              <a:rPr lang="en" sz="1200"/>
              <a:t> 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Approve or flag posts</a:t>
            </a:r>
          </a:p>
        </p:txBody>
      </p:sp>
      <p:pic>
        <p:nvPicPr>
          <p:cNvPr id="199" name="Shape 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5750" y="410000"/>
            <a:ext cx="2928249" cy="205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Shape 2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15746" y="2729512"/>
            <a:ext cx="2849750" cy="1125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Shape 20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5725" y="2555975"/>
            <a:ext cx="5793097" cy="1941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Shape 202"/>
          <p:cNvSpPr txBox="1"/>
          <p:nvPr/>
        </p:nvSpPr>
        <p:spPr>
          <a:xfrm>
            <a:off x="195725" y="4497275"/>
            <a:ext cx="1822200" cy="31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100"/>
              <a:t>Approve or flag posts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6215750" y="2303375"/>
            <a:ext cx="2493000" cy="315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100"/>
              <a:t>Manage website content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Search</a:t>
            </a:r>
          </a:p>
        </p:txBody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311700" y="115622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har char="❏"/>
            </a:pPr>
            <a:r>
              <a:rPr lang="en"/>
              <a:t>Search from any page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har char="❏"/>
            </a:pPr>
            <a:r>
              <a:rPr lang="en"/>
              <a:t>Uses MySQL “LIKE”</a:t>
            </a:r>
          </a:p>
          <a:p>
            <a:pPr indent="-228600" lvl="0" marL="457200">
              <a:lnSpc>
                <a:spcPct val="200000"/>
              </a:lnSpc>
              <a:spcBef>
                <a:spcPts val="0"/>
              </a:spcBef>
              <a:buChar char="❏"/>
            </a:pPr>
            <a:r>
              <a:rPr lang="en"/>
              <a:t>Displays results on a separate page</a:t>
            </a:r>
          </a:p>
        </p:txBody>
      </p:sp>
      <p:pic>
        <p:nvPicPr>
          <p:cNvPr id="210" name="Shape 2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0862" y="1156225"/>
            <a:ext cx="2638425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Shape 2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3712" y="2218975"/>
            <a:ext cx="2752725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idx="4294967295"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Conclusion</a:t>
            </a:r>
          </a:p>
        </p:txBody>
      </p:sp>
      <p:sp>
        <p:nvSpPr>
          <p:cNvPr id="217" name="Shape 217"/>
          <p:cNvSpPr txBox="1"/>
          <p:nvPr>
            <p:ph idx="4294967295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Seemingly benign phrases that are a type of microaggressions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University microaggressions needs to be addressed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The negative impact of microaggressions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Our project can also be extended to include microaggressions among students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18" name="Shape 2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0799" y="2720000"/>
            <a:ext cx="3388399" cy="170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[1]	Lundberg, Paula K. (2011). </a:t>
            </a:r>
            <a:r>
              <a:rPr i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Women and Mental Disorders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Praeger. pp. 89–92.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 </a:t>
            </a: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ISBN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0313393192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[2] 	http://www.ic.edu/Customized/Uploads/ByDate/2015/August_2015/August_10th_2015/081015_diversity-wall-V116184.jpg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134400"/>
            <a:ext cx="8520600" cy="375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Introduction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What is Microaggression?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Motivation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Project Goals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Site Map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Implementation Overview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Database Tables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Technical Solutions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Website features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Admin/Moderator Dashboard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Conclusion</a:t>
            </a:r>
          </a:p>
          <a:p>
            <a:pPr indent="-228600" lvl="0" marL="457200" rtl="0">
              <a:spcBef>
                <a:spcPts val="0"/>
              </a:spcBef>
              <a:buChar char="❏"/>
            </a:pPr>
            <a:r>
              <a:rPr lang="en"/>
              <a:t>References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4294967295"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98" name="Shape 98"/>
          <p:cNvSpPr txBox="1"/>
          <p:nvPr>
            <p:ph idx="4294967295" type="body"/>
          </p:nvPr>
        </p:nvSpPr>
        <p:spPr>
          <a:xfrm>
            <a:off x="311700" y="1017800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Microaggressions are seemingly harmless insults that target an individual based on their group membership.</a:t>
            </a:r>
          </a:p>
          <a:p>
            <a:pPr lvl="0" algn="ctr">
              <a:spcBef>
                <a:spcPts val="0"/>
              </a:spcBef>
              <a:buNone/>
            </a:pPr>
            <a:r>
              <a:rPr i="1" lang="en"/>
              <a:t>“Microaggressions are actually more damaging than overt expressions of bigotry precisely because they are small and therefore often ignored or downplayed, … leading the victim to feel </a:t>
            </a:r>
            <a:r>
              <a:rPr b="1" i="1" lang="en"/>
              <a:t>isolated</a:t>
            </a:r>
            <a:r>
              <a:rPr i="1" lang="en"/>
              <a:t>”</a:t>
            </a:r>
            <a:r>
              <a:rPr lang="en"/>
              <a:t> [1].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b="1" lang="en"/>
              <a:t>Goal: Make faculty members feel more included at Virginia Tech.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 txBox="1"/>
          <p:nvPr/>
        </p:nvSpPr>
        <p:spPr>
          <a:xfrm>
            <a:off x="940550" y="3416125"/>
            <a:ext cx="3891600" cy="12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Faculty will feel less isolated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Faculty will choose to stay at Virginia Tech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Improves the cultural climate of Virginia Tech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Increases diversity of faculty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Gives Virginia Tech a competitive advantage</a:t>
            </a:r>
          </a:p>
        </p:txBody>
      </p:sp>
      <p:sp>
        <p:nvSpPr>
          <p:cNvPr id="100" name="Shape 100"/>
          <p:cNvSpPr/>
          <p:nvPr/>
        </p:nvSpPr>
        <p:spPr>
          <a:xfrm>
            <a:off x="756050" y="3540475"/>
            <a:ext cx="156600" cy="156600"/>
          </a:xfrm>
          <a:prstGeom prst="plus">
            <a:avLst>
              <a:gd fmla="val 35719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756050" y="3747037"/>
            <a:ext cx="156600" cy="156600"/>
          </a:xfrm>
          <a:prstGeom prst="plus">
            <a:avLst>
              <a:gd fmla="val 35719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756050" y="4182200"/>
            <a:ext cx="156600" cy="156600"/>
          </a:xfrm>
          <a:prstGeom prst="plus">
            <a:avLst>
              <a:gd fmla="val 35719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756050" y="4396800"/>
            <a:ext cx="156600" cy="156600"/>
          </a:xfrm>
          <a:prstGeom prst="plus">
            <a:avLst>
              <a:gd fmla="val 35719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756050" y="4603350"/>
            <a:ext cx="156600" cy="156600"/>
          </a:xfrm>
          <a:prstGeom prst="plus">
            <a:avLst>
              <a:gd fmla="val 35719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 b="0" l="0" r="0" t="14675"/>
          <a:stretch/>
        </p:blipFill>
        <p:spPr>
          <a:xfrm>
            <a:off x="5244226" y="3540475"/>
            <a:ext cx="3899772" cy="160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4294967295"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Diversity of Faculty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0150" y="1017799"/>
            <a:ext cx="7123699" cy="390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1702" y="0"/>
            <a:ext cx="7840595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 txBox="1"/>
          <p:nvPr/>
        </p:nvSpPr>
        <p:spPr>
          <a:xfrm>
            <a:off x="157775" y="418100"/>
            <a:ext cx="20352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Site Map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Implementation Overview</a:t>
            </a:r>
          </a:p>
        </p:txBody>
      </p:sp>
      <p:sp>
        <p:nvSpPr>
          <p:cNvPr id="123" name="Shape 123"/>
          <p:cNvSpPr/>
          <p:nvPr/>
        </p:nvSpPr>
        <p:spPr>
          <a:xfrm>
            <a:off x="1381649" y="1570930"/>
            <a:ext cx="1961100" cy="1996200"/>
          </a:xfrm>
          <a:prstGeom prst="ellipse">
            <a:avLst/>
          </a:prstGeom>
          <a:solidFill>
            <a:srgbClr val="A2C4C9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200"/>
              <a:t>Implementation</a:t>
            </a:r>
          </a:p>
        </p:txBody>
      </p:sp>
      <p:grpSp>
        <p:nvGrpSpPr>
          <p:cNvPr id="124" name="Shape 124"/>
          <p:cNvGrpSpPr/>
          <p:nvPr/>
        </p:nvGrpSpPr>
        <p:grpSpPr>
          <a:xfrm>
            <a:off x="3342523" y="1860771"/>
            <a:ext cx="496581" cy="1416519"/>
            <a:chOff x="2500650" y="1808455"/>
            <a:chExt cx="709200" cy="1581289"/>
          </a:xfrm>
        </p:grpSpPr>
        <p:cxnSp>
          <p:nvCxnSpPr>
            <p:cNvPr id="125" name="Shape 125"/>
            <p:cNvCxnSpPr/>
            <p:nvPr/>
          </p:nvCxnSpPr>
          <p:spPr>
            <a:xfrm flipH="1" rot="10800000">
              <a:off x="2500650" y="1808455"/>
              <a:ext cx="709200" cy="790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  <p:cxnSp>
          <p:nvCxnSpPr>
            <p:cNvPr id="126" name="Shape 126"/>
            <p:cNvCxnSpPr/>
            <p:nvPr/>
          </p:nvCxnSpPr>
          <p:spPr>
            <a:xfrm>
              <a:off x="2500650" y="2599244"/>
              <a:ext cx="709200" cy="790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</p:grpSp>
      <p:grpSp>
        <p:nvGrpSpPr>
          <p:cNvPr id="127" name="Shape 127"/>
          <p:cNvGrpSpPr/>
          <p:nvPr/>
        </p:nvGrpSpPr>
        <p:grpSpPr>
          <a:xfrm>
            <a:off x="3837468" y="1231700"/>
            <a:ext cx="1908551" cy="3067666"/>
            <a:chOff x="3209850" y="1180824"/>
            <a:chExt cx="2529557" cy="2999575"/>
          </a:xfrm>
        </p:grpSpPr>
        <p:sp>
          <p:nvSpPr>
            <p:cNvPr id="128" name="Shape 128"/>
            <p:cNvSpPr/>
            <p:nvPr/>
          </p:nvSpPr>
          <p:spPr>
            <a:xfrm>
              <a:off x="3209850" y="2599089"/>
              <a:ext cx="2519700" cy="1581310"/>
            </a:xfrm>
            <a:prstGeom prst="flowChartManualInput">
              <a:avLst/>
            </a:pr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 rot="10800000">
              <a:off x="3219721" y="1180824"/>
              <a:ext cx="2519686" cy="1229392"/>
            </a:xfrm>
            <a:prstGeom prst="flowChartManualInput">
              <a:avLst/>
            </a:pr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0" name="Shape 130"/>
            <p:cNvSpPr txBox="1"/>
            <p:nvPr/>
          </p:nvSpPr>
          <p:spPr>
            <a:xfrm>
              <a:off x="3493462" y="1340525"/>
              <a:ext cx="1972200" cy="79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b="1" lang="en"/>
                <a:t>Back-end</a:t>
              </a:r>
            </a:p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PHP, MySQL</a:t>
              </a:r>
            </a:p>
            <a:p>
              <a:pPr lvl="0" algn="ctr">
                <a:spcBef>
                  <a:spcPts val="0"/>
                </a:spcBef>
                <a:buNone/>
              </a:pPr>
              <a:r>
                <a:rPr lang="en"/>
                <a:t>PhpMyAdmin</a:t>
              </a:r>
            </a:p>
          </p:txBody>
        </p:sp>
        <p:sp>
          <p:nvSpPr>
            <p:cNvPr id="131" name="Shape 131"/>
            <p:cNvSpPr txBox="1"/>
            <p:nvPr/>
          </p:nvSpPr>
          <p:spPr>
            <a:xfrm>
              <a:off x="3493462" y="2785133"/>
              <a:ext cx="1972200" cy="106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b="1" lang="en"/>
                <a:t>Front-end</a:t>
              </a:r>
            </a:p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Foundation Framework</a:t>
              </a:r>
            </a:p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HTML, CSS, PHP, Javascript, Jquery</a:t>
              </a:r>
            </a:p>
          </p:txBody>
        </p:sp>
      </p:grpSp>
      <p:sp>
        <p:nvSpPr>
          <p:cNvPr id="132" name="Shape 132"/>
          <p:cNvSpPr/>
          <p:nvPr/>
        </p:nvSpPr>
        <p:spPr>
          <a:xfrm>
            <a:off x="6579258" y="2570605"/>
            <a:ext cx="1339480" cy="763235"/>
          </a:xfrm>
          <a:prstGeom prst="flowChartManualInpu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/>
        </p:nvSpPr>
        <p:spPr>
          <a:xfrm rot="10800000">
            <a:off x="6579258" y="1612542"/>
            <a:ext cx="1339480" cy="763235"/>
          </a:xfrm>
          <a:prstGeom prst="flowChartManualInpu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/>
        </p:nvSpPr>
        <p:spPr>
          <a:xfrm>
            <a:off x="6724758" y="1659869"/>
            <a:ext cx="1048500" cy="3360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200"/>
              <a:t>Main Website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6724758" y="2784220"/>
            <a:ext cx="1048500" cy="3360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200"/>
              <a:t>Admin Panel</a:t>
            </a:r>
          </a:p>
        </p:txBody>
      </p:sp>
      <p:grpSp>
        <p:nvGrpSpPr>
          <p:cNvPr id="136" name="Shape 136"/>
          <p:cNvGrpSpPr/>
          <p:nvPr/>
        </p:nvGrpSpPr>
        <p:grpSpPr>
          <a:xfrm>
            <a:off x="5753034" y="2004852"/>
            <a:ext cx="810387" cy="1119100"/>
            <a:chOff x="5576098" y="2844985"/>
            <a:chExt cx="879900" cy="619966"/>
          </a:xfrm>
        </p:grpSpPr>
        <p:cxnSp>
          <p:nvCxnSpPr>
            <p:cNvPr id="137" name="Shape 137"/>
            <p:cNvCxnSpPr/>
            <p:nvPr/>
          </p:nvCxnSpPr>
          <p:spPr>
            <a:xfrm flipH="1" rot="10800000">
              <a:off x="5576098" y="2844985"/>
              <a:ext cx="862500" cy="544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  <p:cxnSp>
          <p:nvCxnSpPr>
            <p:cNvPr id="138" name="Shape 138"/>
            <p:cNvCxnSpPr/>
            <p:nvPr/>
          </p:nvCxnSpPr>
          <p:spPr>
            <a:xfrm>
              <a:off x="5576098" y="3389651"/>
              <a:ext cx="879900" cy="75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</p:grpSp>
      <p:cxnSp>
        <p:nvCxnSpPr>
          <p:cNvPr id="139" name="Shape 139"/>
          <p:cNvCxnSpPr/>
          <p:nvPr/>
        </p:nvCxnSpPr>
        <p:spPr>
          <a:xfrm>
            <a:off x="5735150" y="1609325"/>
            <a:ext cx="875700" cy="189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40" name="Shape 140"/>
          <p:cNvCxnSpPr>
            <a:endCxn id="132" idx="1"/>
          </p:cNvCxnSpPr>
          <p:nvPr/>
        </p:nvCxnSpPr>
        <p:spPr>
          <a:xfrm>
            <a:off x="5743158" y="1609422"/>
            <a:ext cx="836100" cy="134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Database tables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87" y="1229875"/>
            <a:ext cx="8372475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Technical Solutions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❏"/>
            </a:pPr>
            <a:r>
              <a:rPr b="1" lang="en"/>
              <a:t>Share posts anonymously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Rules for posting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Validations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Anonymity checker</a:t>
            </a:r>
          </a:p>
          <a:p>
            <a:pPr indent="-228600" lvl="1" marL="914400" rtl="0">
              <a:spcBef>
                <a:spcPts val="0"/>
              </a:spcBef>
              <a:buChar char="❏"/>
            </a:pPr>
            <a:r>
              <a:rPr lang="en"/>
              <a:t>Security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 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3">
            <a:alphaModFix/>
          </a:blip>
          <a:srcRect b="46322" l="9329" r="61769" t="20947"/>
          <a:stretch/>
        </p:blipFill>
        <p:spPr>
          <a:xfrm>
            <a:off x="480600" y="2784525"/>
            <a:ext cx="2642649" cy="168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7525" y="609124"/>
            <a:ext cx="4181073" cy="23504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/>
          <p:nvPr/>
        </p:nvSpPr>
        <p:spPr>
          <a:xfrm>
            <a:off x="4007525" y="2502050"/>
            <a:ext cx="867900" cy="4575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 txBox="1"/>
          <p:nvPr/>
        </p:nvSpPr>
        <p:spPr>
          <a:xfrm>
            <a:off x="4007525" y="3046325"/>
            <a:ext cx="1491000" cy="314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100"/>
              <a:t>Anonymity Checker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x="560100" y="4468000"/>
            <a:ext cx="1869600" cy="314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100"/>
              <a:t>Avoiding microaggression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Screenshots</a:t>
            </a: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50" y="1229875"/>
            <a:ext cx="2690401" cy="190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Shape 1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67950" y="1229875"/>
            <a:ext cx="2879026" cy="190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14075" y="1229875"/>
            <a:ext cx="2690398" cy="1909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Shape 168"/>
          <p:cNvSpPr txBox="1"/>
          <p:nvPr/>
        </p:nvSpPr>
        <p:spPr>
          <a:xfrm>
            <a:off x="197225" y="3210725"/>
            <a:ext cx="2350800" cy="347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Share posts anonymously</a:t>
            </a:r>
          </a:p>
        </p:txBody>
      </p:sp>
      <p:sp>
        <p:nvSpPr>
          <p:cNvPr id="169" name="Shape 169"/>
          <p:cNvSpPr txBox="1"/>
          <p:nvPr/>
        </p:nvSpPr>
        <p:spPr>
          <a:xfrm>
            <a:off x="3329123" y="3210725"/>
            <a:ext cx="2556000" cy="347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Admin/Moderator Dashboard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6492475" y="3257975"/>
            <a:ext cx="2484900" cy="528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View all approved posts on the website</a:t>
            </a:r>
          </a:p>
        </p:txBody>
      </p:sp>
      <p:cxnSp>
        <p:nvCxnSpPr>
          <p:cNvPr id="171" name="Shape 171"/>
          <p:cNvCxnSpPr>
            <a:stCxn id="165" idx="3"/>
            <a:endCxn id="166" idx="1"/>
          </p:cNvCxnSpPr>
          <p:nvPr/>
        </p:nvCxnSpPr>
        <p:spPr>
          <a:xfrm>
            <a:off x="2800851" y="2184812"/>
            <a:ext cx="367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72" name="Shape 172"/>
          <p:cNvCxnSpPr>
            <a:stCxn id="166" idx="3"/>
            <a:endCxn id="167" idx="1"/>
          </p:cNvCxnSpPr>
          <p:nvPr/>
        </p:nvCxnSpPr>
        <p:spPr>
          <a:xfrm>
            <a:off x="6046976" y="2184812"/>
            <a:ext cx="367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