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7" r:id="rId14"/>
    <p:sldId id="269" r:id="rId15"/>
    <p:sldId id="270" r:id="rId16"/>
    <p:sldId id="271" r:id="rId17"/>
    <p:sldId id="272"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11"/>
    <p:restoredTop sz="92610"/>
  </p:normalViewPr>
  <p:slideViewPr>
    <p:cSldViewPr snapToGrid="0" snapToObjects="1">
      <p:cViewPr varScale="1">
        <p:scale>
          <a:sx n="157" d="100"/>
          <a:sy n="157" d="100"/>
        </p:scale>
        <p:origin x="176"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
        <p:cNvGrpSpPr/>
        <p:nvPr/>
      </p:nvGrpSpPr>
      <p:grpSpPr>
        <a:xfrm>
          <a:off x="0" y="0"/>
          <a:ext cx="0" cy="0"/>
          <a:chOff x="0" y="0"/>
          <a:chExt cx="0" cy="0"/>
        </a:xfrm>
      </p:grpSpPr>
      <p:sp>
        <p:nvSpPr>
          <p:cNvPr id="16" name="Shape 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 name="Shape 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Shape 11"/>
        <p:cNvGrpSpPr/>
        <p:nvPr/>
      </p:nvGrpSpPr>
      <p:grpSpPr>
        <a:xfrm>
          <a:off x="0" y="0"/>
          <a:ext cx="0" cy="0"/>
          <a:chOff x="0" y="0"/>
          <a:chExt cx="0" cy="0"/>
        </a:xfrm>
      </p:grpSpPr>
      <p:sp>
        <p:nvSpPr>
          <p:cNvPr id="12" name="Shape 12"/>
          <p:cNvSpPr/>
          <p:nvPr/>
        </p:nvSpPr>
        <p:spPr>
          <a:xfrm>
            <a:off x="924444" y="2980800"/>
            <a:ext cx="7577100" cy="1360800"/>
          </a:xfrm>
          <a:prstGeom prst="rect">
            <a:avLst/>
          </a:prstGeom>
          <a:solidFill>
            <a:srgbClr val="FFFFFF"/>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Title Slide">
    <p:spTree>
      <p:nvGrpSpPr>
        <p:cNvPr id="1" name="Shape 13"/>
        <p:cNvGrpSpPr/>
        <p:nvPr/>
      </p:nvGrpSpPr>
      <p:grpSpPr>
        <a:xfrm>
          <a:off x="0" y="0"/>
          <a:ext cx="0" cy="0"/>
          <a:chOff x="0" y="0"/>
          <a:chExt cx="0" cy="0"/>
        </a:xfrm>
      </p:grpSpPr>
      <p:sp>
        <p:nvSpPr>
          <p:cNvPr id="14" name="Shape 14"/>
          <p:cNvSpPr/>
          <p:nvPr/>
        </p:nvSpPr>
        <p:spPr>
          <a:xfrm>
            <a:off x="-25400" y="0"/>
            <a:ext cx="9188400" cy="243000"/>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4">
            <a:alphaModFix/>
          </a:blip>
          <a:srcRect/>
          <a:stretch/>
        </p:blipFill>
        <p:spPr>
          <a:xfrm>
            <a:off x="7003947" y="4679283"/>
            <a:ext cx="1625700" cy="257100"/>
          </a:xfrm>
          <a:prstGeom prst="rect">
            <a:avLst/>
          </a:prstGeom>
          <a:noFill/>
          <a:ln>
            <a:noFill/>
          </a:ln>
        </p:spPr>
      </p:pic>
      <p:sp>
        <p:nvSpPr>
          <p:cNvPr id="7" name="Shape 7"/>
          <p:cNvSpPr/>
          <p:nvPr/>
        </p:nvSpPr>
        <p:spPr>
          <a:xfrm>
            <a:off x="-6350" y="4572000"/>
            <a:ext cx="9150300" cy="442800"/>
          </a:xfrm>
          <a:prstGeom prst="rect">
            <a:avLst/>
          </a:prstGeom>
          <a:solidFill>
            <a:schemeClr val="accent4"/>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8" name="Shape 8"/>
          <p:cNvSpPr/>
          <p:nvPr/>
        </p:nvSpPr>
        <p:spPr>
          <a:xfrm>
            <a:off x="-6350" y="5014911"/>
            <a:ext cx="9150300" cy="50400"/>
          </a:xfrm>
          <a:prstGeom prst="rect">
            <a:avLst/>
          </a:prstGeom>
          <a:solidFill>
            <a:schemeClr val="accent5"/>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9" name="Shape 9"/>
          <p:cNvSpPr/>
          <p:nvPr/>
        </p:nvSpPr>
        <p:spPr>
          <a:xfrm>
            <a:off x="-6350" y="74466"/>
            <a:ext cx="9150300" cy="131100"/>
          </a:xfrm>
          <a:prstGeom prst="rect">
            <a:avLst/>
          </a:prstGeom>
          <a:solidFill>
            <a:schemeClr val="accent4"/>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10" name="Shape 10"/>
          <p:cNvSpPr txBox="1"/>
          <p:nvPr/>
        </p:nvSpPr>
        <p:spPr>
          <a:xfrm>
            <a:off x="5882300" y="4621700"/>
            <a:ext cx="3222300" cy="323400"/>
          </a:xfrm>
          <a:prstGeom prst="rect">
            <a:avLst/>
          </a:prstGeom>
          <a:noFill/>
          <a:ln>
            <a:noFill/>
          </a:ln>
        </p:spPr>
        <p:txBody>
          <a:bodyPr lIns="91425" tIns="91425" rIns="91425" bIns="91425" anchor="ctr" anchorCtr="0">
            <a:noAutofit/>
          </a:bodyPr>
          <a:lstStyle/>
          <a:p>
            <a:pPr lvl="0">
              <a:spcBef>
                <a:spcPts val="0"/>
              </a:spcBef>
              <a:buNone/>
            </a:pPr>
            <a:r>
              <a:rPr lang="en-US">
                <a:solidFill>
                  <a:srgbClr val="FFFFFF"/>
                </a:solidFill>
                <a:latin typeface="Helvetica Neue"/>
                <a:ea typeface="Helvetica Neue"/>
                <a:cs typeface="Helvetica Neue"/>
                <a:sym typeface="Helvetica Neue"/>
              </a:rPr>
              <a:t>ANTHONY WRIGHT DE HERNANDEZ</a:t>
            </a: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genocidearchiverwanda.org.rw/index.php?title=Welcome_to_Genocide_Archive_Rwanda"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s://www.saada.org"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sp>
        <p:nvSpPr>
          <p:cNvPr id="19" name="Shape 19"/>
          <p:cNvSpPr txBox="1"/>
          <p:nvPr/>
        </p:nvSpPr>
        <p:spPr>
          <a:xfrm>
            <a:off x="238750" y="1520024"/>
            <a:ext cx="5761800" cy="2045400"/>
          </a:xfrm>
          <a:prstGeom prst="rect">
            <a:avLst/>
          </a:prstGeom>
          <a:noFill/>
          <a:ln>
            <a:noFill/>
          </a:ln>
        </p:spPr>
        <p:txBody>
          <a:bodyPr lIns="91425" tIns="91425" rIns="91425" bIns="91425" anchor="t" anchorCtr="0">
            <a:noAutofit/>
          </a:bodyPr>
          <a:lstStyle/>
          <a:p>
            <a:pPr lvl="0" rtl="0">
              <a:spcBef>
                <a:spcPts val="0"/>
              </a:spcBef>
              <a:buNone/>
            </a:pPr>
            <a:r>
              <a:rPr lang="en-US" sz="3000" dirty="0" err="1" smtClean="0">
                <a:latin typeface="Helvetica Neue" charset="0"/>
                <a:ea typeface="Helvetica Neue" charset="0"/>
                <a:cs typeface="Helvetica Neue" charset="0"/>
                <a:sym typeface="Raleway"/>
              </a:rPr>
              <a:t>Postcustodial</a:t>
            </a:r>
            <a:r>
              <a:rPr lang="en-US" sz="3000" dirty="0" smtClean="0">
                <a:latin typeface="Helvetica Neue" charset="0"/>
                <a:ea typeface="Helvetica Neue" charset="0"/>
                <a:cs typeface="Helvetica Neue" charset="0"/>
                <a:sym typeface="Raleway"/>
              </a:rPr>
              <a:t> Participatory</a:t>
            </a:r>
            <a:endParaRPr lang="en-US" sz="3000" dirty="0">
              <a:latin typeface="Helvetica Neue" charset="0"/>
              <a:ea typeface="Helvetica Neue" charset="0"/>
              <a:cs typeface="Helvetica Neue" charset="0"/>
              <a:sym typeface="Raleway"/>
            </a:endParaRPr>
          </a:p>
          <a:p>
            <a:pPr lvl="0" rtl="0">
              <a:spcBef>
                <a:spcPts val="0"/>
              </a:spcBef>
              <a:buNone/>
            </a:pPr>
            <a:r>
              <a:rPr lang="en-US" sz="3000" dirty="0" smtClean="0">
                <a:latin typeface="Helvetica Neue" charset="0"/>
                <a:ea typeface="Helvetica Neue" charset="0"/>
                <a:cs typeface="Helvetica Neue" charset="0"/>
                <a:sym typeface="Raleway"/>
              </a:rPr>
              <a:t>Community Archives</a:t>
            </a:r>
            <a:endParaRPr lang="en-US" sz="3000" dirty="0">
              <a:latin typeface="Helvetica Neue" charset="0"/>
              <a:ea typeface="Helvetica Neue" charset="0"/>
              <a:cs typeface="Helvetica Neue" charset="0"/>
              <a:sym typeface="Raleway"/>
            </a:endParaRPr>
          </a:p>
        </p:txBody>
      </p:sp>
      <p:sp>
        <p:nvSpPr>
          <p:cNvPr id="20" name="Shape 20"/>
          <p:cNvSpPr/>
          <p:nvPr/>
        </p:nvSpPr>
        <p:spPr>
          <a:xfrm>
            <a:off x="5928875" y="4671475"/>
            <a:ext cx="3079800" cy="2388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1" name="Shape 21"/>
          <p:cNvSpPr/>
          <p:nvPr/>
        </p:nvSpPr>
        <p:spPr>
          <a:xfrm>
            <a:off x="6318825" y="302500"/>
            <a:ext cx="2689800" cy="4162200"/>
          </a:xfrm>
          <a:prstGeom prst="rect">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22" name="Shape 22"/>
          <p:cNvSpPr txBox="1"/>
          <p:nvPr/>
        </p:nvSpPr>
        <p:spPr>
          <a:xfrm>
            <a:off x="6183550" y="3636900"/>
            <a:ext cx="2814000" cy="780000"/>
          </a:xfrm>
          <a:prstGeom prst="rect">
            <a:avLst/>
          </a:prstGeom>
          <a:noFill/>
          <a:ln>
            <a:noFill/>
          </a:ln>
        </p:spPr>
        <p:txBody>
          <a:bodyPr lIns="91425" tIns="91425" rIns="91425" bIns="91425" anchor="b" anchorCtr="0">
            <a:noAutofit/>
          </a:bodyPr>
          <a:lstStyle/>
          <a:p>
            <a:pPr lvl="0" algn="r">
              <a:spcBef>
                <a:spcPts val="0"/>
              </a:spcBef>
              <a:buNone/>
            </a:pPr>
            <a:r>
              <a:rPr lang="en-US" dirty="0">
                <a:solidFill>
                  <a:srgbClr val="FFFFFF"/>
                </a:solidFill>
                <a:latin typeface="Helvetica Neue" charset="0"/>
                <a:ea typeface="Helvetica Neue" charset="0"/>
                <a:cs typeface="Helvetica Neue" charset="0"/>
                <a:sym typeface="Raleway"/>
              </a:rPr>
              <a:t>Presented by</a:t>
            </a:r>
          </a:p>
          <a:p>
            <a:pPr lvl="0" algn="r">
              <a:spcBef>
                <a:spcPts val="0"/>
              </a:spcBef>
              <a:buNone/>
            </a:pPr>
            <a:r>
              <a:rPr lang="en-US" dirty="0">
                <a:solidFill>
                  <a:srgbClr val="FFFFFF"/>
                </a:solidFill>
                <a:latin typeface="Helvetica Neue" charset="0"/>
                <a:ea typeface="Helvetica Neue" charset="0"/>
                <a:cs typeface="Helvetica Neue" charset="0"/>
                <a:sym typeface="Raleway"/>
              </a:rPr>
              <a:t>Anthony Wright de Hernandez</a:t>
            </a:r>
          </a:p>
        </p:txBody>
      </p:sp>
      <p:sp>
        <p:nvSpPr>
          <p:cNvPr id="23" name="Shape 23"/>
          <p:cNvSpPr txBox="1"/>
          <p:nvPr/>
        </p:nvSpPr>
        <p:spPr>
          <a:xfrm>
            <a:off x="7543375" y="2942325"/>
            <a:ext cx="1454100" cy="851700"/>
          </a:xfrm>
          <a:prstGeom prst="rect">
            <a:avLst/>
          </a:prstGeom>
          <a:noFill/>
          <a:ln>
            <a:noFill/>
          </a:ln>
        </p:spPr>
        <p:txBody>
          <a:bodyPr lIns="91425" tIns="91425" rIns="91425" bIns="91425" anchor="b" anchorCtr="0">
            <a:noAutofit/>
          </a:bodyPr>
          <a:lstStyle/>
          <a:p>
            <a:pPr lvl="0" algn="r">
              <a:spcBef>
                <a:spcPts val="0"/>
              </a:spcBef>
              <a:buNone/>
            </a:pPr>
            <a:r>
              <a:rPr lang="en-US" dirty="0">
                <a:solidFill>
                  <a:srgbClr val="FFFFFF"/>
                </a:solidFill>
                <a:latin typeface="Helvetica Neue" charset="0"/>
                <a:ea typeface="Helvetica Neue" charset="0"/>
                <a:cs typeface="Helvetica Neue" charset="0"/>
                <a:sym typeface="Raleway"/>
              </a:rPr>
              <a:t>May 23, 2017</a:t>
            </a:r>
          </a:p>
          <a:p>
            <a:pPr lvl="0" algn="r">
              <a:spcBef>
                <a:spcPts val="0"/>
              </a:spcBef>
              <a:buNone/>
            </a:pPr>
            <a:r>
              <a:rPr lang="en-US" dirty="0">
                <a:solidFill>
                  <a:srgbClr val="FFFFFF"/>
                </a:solidFill>
                <a:latin typeface="Helvetica Neue" charset="0"/>
                <a:ea typeface="Helvetica Neue" charset="0"/>
                <a:cs typeface="Helvetica Neue" charset="0"/>
                <a:sym typeface="Raleway"/>
              </a:rPr>
              <a:t>10:00 AM</a:t>
            </a:r>
          </a:p>
        </p:txBody>
      </p:sp>
      <p:cxnSp>
        <p:nvCxnSpPr>
          <p:cNvPr id="24" name="Shape 24"/>
          <p:cNvCxnSpPr>
            <a:stCxn id="19" idx="1"/>
          </p:cNvCxnSpPr>
          <p:nvPr/>
        </p:nvCxnSpPr>
        <p:spPr>
          <a:xfrm>
            <a:off x="238750" y="2542724"/>
            <a:ext cx="5761800" cy="0"/>
          </a:xfrm>
          <a:prstGeom prst="straightConnector1">
            <a:avLst/>
          </a:prstGeom>
          <a:noFill/>
          <a:ln w="76200" cap="flat" cmpd="sng">
            <a:solidFill>
              <a:schemeClr val="accent5"/>
            </a:solidFill>
            <a:prstDash val="solid"/>
            <a:round/>
            <a:headEnd type="none" w="lg" len="lg"/>
            <a:tailEnd type="none" w="lg" len="lg"/>
          </a:ln>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lnSpc>
                <a:spcPct val="115000"/>
              </a:lnSpc>
              <a:spcBef>
                <a:spcPts val="0"/>
              </a:spcBef>
              <a:spcAft>
                <a:spcPts val="1500"/>
              </a:spcAft>
              <a:buNone/>
            </a:pPr>
            <a:r>
              <a:rPr lang="en-US" sz="2400" dirty="0">
                <a:solidFill>
                  <a:srgbClr val="222222"/>
                </a:solidFill>
                <a:latin typeface="Helvetica Neue" charset="0"/>
                <a:ea typeface="Helvetica Neue" charset="0"/>
                <a:cs typeface="Helvetica Neue" charset="0"/>
                <a:sym typeface="Raleway"/>
              </a:rPr>
              <a:t>Community</a:t>
            </a:r>
          </a:p>
          <a:p>
            <a:pPr lvl="0" rtl="0">
              <a:lnSpc>
                <a:spcPct val="115000"/>
              </a:lnSpc>
              <a:spcBef>
                <a:spcPts val="0"/>
              </a:spcBef>
              <a:spcAft>
                <a:spcPts val="1500"/>
              </a:spcAft>
              <a:buNone/>
            </a:pPr>
            <a:r>
              <a:rPr lang="en-US" sz="1800" dirty="0">
                <a:solidFill>
                  <a:srgbClr val="222222"/>
                </a:solidFill>
                <a:latin typeface="Helvetica Neue" charset="0"/>
                <a:ea typeface="Helvetica Neue" charset="0"/>
                <a:cs typeface="Helvetica Neue" charset="0"/>
                <a:sym typeface="Raleway"/>
              </a:rPr>
              <a:t>n. ~ A group of people living in the same place or having a particular characteristic in common.</a:t>
            </a:r>
          </a:p>
          <a:p>
            <a:pPr marL="457200" lvl="0" indent="-304800" rtl="0">
              <a:lnSpc>
                <a:spcPct val="115000"/>
              </a:lnSpc>
              <a:spcBef>
                <a:spcPts val="0"/>
              </a:spcBef>
              <a:spcAft>
                <a:spcPts val="1500"/>
              </a:spcAft>
              <a:buClr>
                <a:srgbClr val="222222"/>
              </a:buClr>
              <a:buSzPct val="100000"/>
              <a:buFont typeface="Raleway"/>
              <a:buChar char="-"/>
            </a:pPr>
            <a:r>
              <a:rPr lang="en-US" sz="1200" dirty="0">
                <a:solidFill>
                  <a:srgbClr val="222222"/>
                </a:solidFill>
                <a:latin typeface="Helvetica Neue" charset="0"/>
                <a:ea typeface="Helvetica Neue" charset="0"/>
                <a:cs typeface="Helvetica Neue" charset="0"/>
                <a:sym typeface="Raleway"/>
              </a:rPr>
              <a:t>Oxford Dictionaries Online</a:t>
            </a:r>
          </a:p>
        </p:txBody>
      </p:sp>
      <p:sp>
        <p:nvSpPr>
          <p:cNvPr id="79" name="Shape 79"/>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Definitions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p:nvPr/>
        </p:nvSpPr>
        <p:spPr>
          <a:xfrm>
            <a:off x="238750" y="1520024"/>
            <a:ext cx="5761800" cy="2045400"/>
          </a:xfrm>
          <a:prstGeom prst="rect">
            <a:avLst/>
          </a:prstGeom>
          <a:noFill/>
          <a:ln>
            <a:noFill/>
          </a:ln>
        </p:spPr>
        <p:txBody>
          <a:bodyPr lIns="91425" tIns="91425" rIns="91425" bIns="91425" anchor="t" anchorCtr="0">
            <a:noAutofit/>
          </a:bodyPr>
          <a:lstStyle/>
          <a:p>
            <a:pPr lvl="0" rtl="0">
              <a:spcBef>
                <a:spcPts val="0"/>
              </a:spcBef>
              <a:buNone/>
            </a:pPr>
            <a:r>
              <a:rPr lang="en-US" sz="3000" dirty="0" err="1">
                <a:latin typeface="Helvetica Neue" charset="0"/>
                <a:ea typeface="Helvetica Neue" charset="0"/>
                <a:cs typeface="Helvetica Neue" charset="0"/>
                <a:sym typeface="Raleway"/>
              </a:rPr>
              <a:t>Postcustodial</a:t>
            </a:r>
            <a:r>
              <a:rPr lang="en-US" sz="3000" dirty="0">
                <a:latin typeface="Helvetica Neue" charset="0"/>
                <a:ea typeface="Helvetica Neue" charset="0"/>
                <a:cs typeface="Helvetica Neue" charset="0"/>
                <a:sym typeface="Raleway"/>
              </a:rPr>
              <a:t> participatory community archives</a:t>
            </a:r>
          </a:p>
        </p:txBody>
      </p:sp>
      <p:cxnSp>
        <p:nvCxnSpPr>
          <p:cNvPr id="102" name="Shape 102"/>
          <p:cNvCxnSpPr>
            <a:stCxn id="100" idx="1"/>
          </p:cNvCxnSpPr>
          <p:nvPr/>
        </p:nvCxnSpPr>
        <p:spPr>
          <a:xfrm>
            <a:off x="238750" y="2542724"/>
            <a:ext cx="5761800" cy="0"/>
          </a:xfrm>
          <a:prstGeom prst="straightConnector1">
            <a:avLst/>
          </a:prstGeom>
          <a:noFill/>
          <a:ln w="76200" cap="flat" cmpd="sng">
            <a:solidFill>
              <a:schemeClr val="accent5"/>
            </a:solidFill>
            <a:prstDash val="solid"/>
            <a:round/>
            <a:headEnd type="none" w="lg" len="lg"/>
            <a:tailEnd type="none" w="lg" len="lg"/>
          </a:ln>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p:nvPr/>
        </p:nvSpPr>
        <p:spPr>
          <a:xfrm>
            <a:off x="110475" y="834550"/>
            <a:ext cx="3314100" cy="3633000"/>
          </a:xfrm>
          <a:prstGeom prst="rect">
            <a:avLst/>
          </a:prstGeom>
          <a:noFill/>
          <a:ln>
            <a:noFill/>
          </a:ln>
        </p:spPr>
        <p:txBody>
          <a:bodyPr lIns="91425" tIns="91425" rIns="91425" bIns="91425" anchor="t" anchorCtr="0">
            <a:noAutofit/>
          </a:bodyPr>
          <a:lstStyle/>
          <a:p>
            <a:pPr lvl="0" rtl="0">
              <a:lnSpc>
                <a:spcPct val="115000"/>
              </a:lnSpc>
              <a:spcBef>
                <a:spcPts val="0"/>
              </a:spcBef>
              <a:spcAft>
                <a:spcPts val="1500"/>
              </a:spcAft>
              <a:buNone/>
            </a:pPr>
            <a:r>
              <a:rPr lang="en-US" sz="1800" dirty="0">
                <a:solidFill>
                  <a:srgbClr val="222222"/>
                </a:solidFill>
                <a:latin typeface="Helvetica Neue" charset="0"/>
                <a:ea typeface="Helvetica Neue" charset="0"/>
                <a:cs typeface="Helvetica Neue" charset="0"/>
                <a:sym typeface="Raleway"/>
              </a:rPr>
              <a:t>Genocide Archive of Rwanda</a:t>
            </a:r>
          </a:p>
          <a:p>
            <a:pPr lvl="0" rtl="0">
              <a:lnSpc>
                <a:spcPct val="115000"/>
              </a:lnSpc>
              <a:spcBef>
                <a:spcPts val="0"/>
              </a:spcBef>
              <a:spcAft>
                <a:spcPts val="1500"/>
              </a:spcAft>
              <a:buNone/>
            </a:pPr>
            <a:r>
              <a:rPr lang="en-US" dirty="0">
                <a:solidFill>
                  <a:srgbClr val="222222"/>
                </a:solidFill>
                <a:latin typeface="Helvetica Neue" charset="0"/>
                <a:ea typeface="Helvetica Neue" charset="0"/>
                <a:cs typeface="Helvetica Neue" charset="0"/>
                <a:sym typeface="Raleway"/>
              </a:rPr>
              <a:t>Part of the Human Rights Documentation Initiative at the University of Texas at Austin.</a:t>
            </a:r>
          </a:p>
          <a:p>
            <a:pPr lvl="0" rtl="0">
              <a:lnSpc>
                <a:spcPct val="115000"/>
              </a:lnSpc>
              <a:spcBef>
                <a:spcPts val="0"/>
              </a:spcBef>
              <a:spcAft>
                <a:spcPts val="1500"/>
              </a:spcAft>
              <a:buNone/>
            </a:pPr>
            <a:r>
              <a:rPr lang="en-US" dirty="0">
                <a:solidFill>
                  <a:srgbClr val="222222"/>
                </a:solidFill>
                <a:latin typeface="Helvetica Neue" charset="0"/>
                <a:ea typeface="Helvetica Neue" charset="0"/>
                <a:cs typeface="Helvetica Neue" charset="0"/>
                <a:sym typeface="Raleway"/>
              </a:rPr>
              <a:t>Key features:</a:t>
            </a:r>
          </a:p>
          <a:p>
            <a:pPr marL="457200" lvl="0" indent="-311150" rtl="0">
              <a:lnSpc>
                <a:spcPct val="115000"/>
              </a:lnSpc>
              <a:spcBef>
                <a:spcPts val="0"/>
              </a:spcBef>
              <a:spcAft>
                <a:spcPts val="300"/>
              </a:spcAft>
              <a:buClr>
                <a:srgbClr val="222222"/>
              </a:buClr>
              <a:buSzPct val="100000"/>
              <a:buFont typeface="Raleway"/>
              <a:buChar char="●"/>
            </a:pPr>
            <a:r>
              <a:rPr lang="en-US" sz="1300" dirty="0">
                <a:solidFill>
                  <a:srgbClr val="222222"/>
                </a:solidFill>
                <a:latin typeface="Helvetica Neue" charset="0"/>
                <a:ea typeface="Helvetica Neue" charset="0"/>
                <a:cs typeface="Helvetica Neue" charset="0"/>
                <a:sym typeface="Raleway"/>
              </a:rPr>
              <a:t>Ongoing relationships with the community</a:t>
            </a:r>
          </a:p>
          <a:p>
            <a:pPr marL="457200" lvl="0" indent="-311150" rtl="0">
              <a:lnSpc>
                <a:spcPct val="115000"/>
              </a:lnSpc>
              <a:spcBef>
                <a:spcPts val="0"/>
              </a:spcBef>
              <a:spcAft>
                <a:spcPts val="300"/>
              </a:spcAft>
              <a:buClr>
                <a:srgbClr val="222222"/>
              </a:buClr>
              <a:buSzPct val="100000"/>
              <a:buFont typeface="Raleway"/>
              <a:buChar char="●"/>
            </a:pPr>
            <a:r>
              <a:rPr lang="en-US" sz="1300" dirty="0">
                <a:solidFill>
                  <a:srgbClr val="222222"/>
                </a:solidFill>
                <a:latin typeface="Helvetica Neue" charset="0"/>
                <a:ea typeface="Helvetica Neue" charset="0"/>
                <a:cs typeface="Helvetica Neue" charset="0"/>
                <a:sym typeface="Raleway"/>
              </a:rPr>
              <a:t>Community experts consult on  cultural heritage aspects</a:t>
            </a:r>
          </a:p>
          <a:p>
            <a:pPr marL="457200" lvl="0" indent="-311150" rtl="0">
              <a:lnSpc>
                <a:spcPct val="115000"/>
              </a:lnSpc>
              <a:spcBef>
                <a:spcPts val="0"/>
              </a:spcBef>
              <a:spcAft>
                <a:spcPts val="1500"/>
              </a:spcAft>
              <a:buClr>
                <a:srgbClr val="222222"/>
              </a:buClr>
              <a:buSzPct val="100000"/>
              <a:buFont typeface="Raleway"/>
              <a:buChar char="●"/>
            </a:pPr>
            <a:r>
              <a:rPr lang="en-US" sz="1300" dirty="0">
                <a:solidFill>
                  <a:srgbClr val="222222"/>
                </a:solidFill>
                <a:latin typeface="Helvetica Neue" charset="0"/>
                <a:ea typeface="Helvetica Neue" charset="0"/>
                <a:cs typeface="Helvetica Neue" charset="0"/>
                <a:sym typeface="Raleway"/>
              </a:rPr>
              <a:t>Physical material retained by community - archives provides digital preservation and access</a:t>
            </a:r>
          </a:p>
        </p:txBody>
      </p:sp>
      <p:sp>
        <p:nvSpPr>
          <p:cNvPr id="85" name="Shape 85"/>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Examples</a:t>
            </a:r>
          </a:p>
        </p:txBody>
      </p:sp>
      <p:pic>
        <p:nvPicPr>
          <p:cNvPr id="86" name="Shape 86" descr="Screen Shot 2017-05-19 at 6.30.37 PM.png"/>
          <p:cNvPicPr preferRelativeResize="0"/>
          <p:nvPr/>
        </p:nvPicPr>
        <p:blipFill rotWithShape="1">
          <a:blip r:embed="rId3">
            <a:alphaModFix/>
          </a:blip>
          <a:srcRect t="5900" b="5900"/>
          <a:stretch/>
        </p:blipFill>
        <p:spPr>
          <a:xfrm>
            <a:off x="3424652" y="834549"/>
            <a:ext cx="5659871" cy="3684899"/>
          </a:xfrm>
          <a:prstGeom prst="rect">
            <a:avLst/>
          </a:prstGeom>
          <a:noFill/>
          <a:ln>
            <a:noFill/>
          </a:ln>
        </p:spPr>
      </p:pic>
      <p:sp>
        <p:nvSpPr>
          <p:cNvPr id="87" name="Shape 87"/>
          <p:cNvSpPr txBox="1"/>
          <p:nvPr/>
        </p:nvSpPr>
        <p:spPr>
          <a:xfrm>
            <a:off x="79500" y="4674475"/>
            <a:ext cx="5747700" cy="230400"/>
          </a:xfrm>
          <a:prstGeom prst="rect">
            <a:avLst/>
          </a:prstGeom>
          <a:noFill/>
          <a:ln>
            <a:noFill/>
          </a:ln>
        </p:spPr>
        <p:txBody>
          <a:bodyPr lIns="91425" tIns="91425" rIns="91425" bIns="91425" anchor="ctr" anchorCtr="0">
            <a:noAutofit/>
          </a:bodyPr>
          <a:lstStyle/>
          <a:p>
            <a:pPr lvl="0">
              <a:spcBef>
                <a:spcPts val="0"/>
              </a:spcBef>
              <a:buNone/>
            </a:pPr>
            <a:r>
              <a:rPr lang="en-US" sz="800" u="sng" dirty="0">
                <a:solidFill>
                  <a:schemeClr val="bg1"/>
                </a:solidFill>
                <a:hlinkClick r:id="rId4"/>
              </a:rPr>
              <a:t>http://genocidearchiverwanda.org.rw/index.php?title=Welcome_to_Genocide_Archive_Rwanda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p:nvPr/>
        </p:nvSpPr>
        <p:spPr>
          <a:xfrm>
            <a:off x="110475" y="834550"/>
            <a:ext cx="3314100" cy="3633000"/>
          </a:xfrm>
          <a:prstGeom prst="rect">
            <a:avLst/>
          </a:prstGeom>
          <a:noFill/>
          <a:ln>
            <a:noFill/>
          </a:ln>
        </p:spPr>
        <p:txBody>
          <a:bodyPr lIns="91425" tIns="91425" rIns="91425" bIns="91425" anchor="t" anchorCtr="0">
            <a:noAutofit/>
          </a:bodyPr>
          <a:lstStyle/>
          <a:p>
            <a:pPr lvl="0" rtl="0">
              <a:lnSpc>
                <a:spcPct val="115000"/>
              </a:lnSpc>
              <a:spcBef>
                <a:spcPts val="0"/>
              </a:spcBef>
              <a:spcAft>
                <a:spcPts val="1500"/>
              </a:spcAft>
              <a:buNone/>
            </a:pPr>
            <a:r>
              <a:rPr lang="en-US" sz="1800" dirty="0">
                <a:solidFill>
                  <a:srgbClr val="222222"/>
                </a:solidFill>
                <a:latin typeface="Helvetica Neue" charset="0"/>
                <a:ea typeface="Helvetica Neue" charset="0"/>
                <a:cs typeface="Helvetica Neue" charset="0"/>
                <a:sym typeface="Raleway"/>
              </a:rPr>
              <a:t>South Asian American Digital Archive</a:t>
            </a:r>
          </a:p>
          <a:p>
            <a:pPr lvl="0" rtl="0">
              <a:lnSpc>
                <a:spcPct val="115000"/>
              </a:lnSpc>
              <a:spcBef>
                <a:spcPts val="0"/>
              </a:spcBef>
              <a:spcAft>
                <a:spcPts val="1500"/>
              </a:spcAft>
              <a:buNone/>
            </a:pPr>
            <a:r>
              <a:rPr lang="en-US" dirty="0">
                <a:solidFill>
                  <a:srgbClr val="222222"/>
                </a:solidFill>
                <a:latin typeface="Helvetica Neue" charset="0"/>
                <a:ea typeface="Helvetica Neue" charset="0"/>
                <a:cs typeface="Helvetica Neue" charset="0"/>
                <a:sym typeface="Raleway"/>
              </a:rPr>
              <a:t>Independent community archive established by the community.</a:t>
            </a:r>
          </a:p>
          <a:p>
            <a:pPr lvl="0" rtl="0">
              <a:lnSpc>
                <a:spcPct val="115000"/>
              </a:lnSpc>
              <a:spcBef>
                <a:spcPts val="0"/>
              </a:spcBef>
              <a:spcAft>
                <a:spcPts val="1500"/>
              </a:spcAft>
              <a:buNone/>
            </a:pPr>
            <a:r>
              <a:rPr lang="en-US" dirty="0">
                <a:solidFill>
                  <a:srgbClr val="222222"/>
                </a:solidFill>
                <a:latin typeface="Helvetica Neue" charset="0"/>
                <a:ea typeface="Helvetica Neue" charset="0"/>
                <a:cs typeface="Helvetica Neue" charset="0"/>
                <a:sym typeface="Raleway"/>
              </a:rPr>
              <a:t>Key features:</a:t>
            </a:r>
          </a:p>
          <a:p>
            <a:pPr marL="457200" lvl="0" indent="-228600" rtl="0">
              <a:lnSpc>
                <a:spcPct val="115000"/>
              </a:lnSpc>
              <a:spcBef>
                <a:spcPts val="0"/>
              </a:spcBef>
              <a:spcAft>
                <a:spcPts val="300"/>
              </a:spcAft>
              <a:buClr>
                <a:srgbClr val="222222"/>
              </a:buClr>
              <a:buFont typeface="Raleway"/>
              <a:buChar char="●"/>
            </a:pPr>
            <a:r>
              <a:rPr lang="en-US" dirty="0">
                <a:solidFill>
                  <a:srgbClr val="222222"/>
                </a:solidFill>
                <a:latin typeface="Helvetica Neue" charset="0"/>
                <a:ea typeface="Helvetica Neue" charset="0"/>
                <a:cs typeface="Helvetica Neue" charset="0"/>
                <a:sym typeface="Raleway"/>
              </a:rPr>
              <a:t>Established by experts within the community</a:t>
            </a:r>
          </a:p>
          <a:p>
            <a:pPr marL="457200" lvl="0" indent="-228600" rtl="0">
              <a:lnSpc>
                <a:spcPct val="115000"/>
              </a:lnSpc>
              <a:spcBef>
                <a:spcPts val="0"/>
              </a:spcBef>
              <a:spcAft>
                <a:spcPts val="300"/>
              </a:spcAft>
              <a:buClr>
                <a:srgbClr val="222222"/>
              </a:buClr>
              <a:buFont typeface="Raleway"/>
              <a:buChar char="●"/>
            </a:pPr>
            <a:r>
              <a:rPr lang="en-US" dirty="0">
                <a:solidFill>
                  <a:srgbClr val="222222"/>
                </a:solidFill>
                <a:latin typeface="Helvetica Neue" charset="0"/>
                <a:ea typeface="Helvetica Neue" charset="0"/>
                <a:cs typeface="Helvetica Neue" charset="0"/>
                <a:sym typeface="Raleway"/>
              </a:rPr>
              <a:t>Board of Directors</a:t>
            </a:r>
          </a:p>
          <a:p>
            <a:pPr marL="457200" lvl="0" indent="-228600" rtl="0">
              <a:lnSpc>
                <a:spcPct val="115000"/>
              </a:lnSpc>
              <a:spcBef>
                <a:spcPts val="0"/>
              </a:spcBef>
              <a:spcAft>
                <a:spcPts val="300"/>
              </a:spcAft>
              <a:buClr>
                <a:srgbClr val="222222"/>
              </a:buClr>
              <a:buFont typeface="Raleway"/>
              <a:buChar char="●"/>
            </a:pPr>
            <a:r>
              <a:rPr lang="en-US" dirty="0">
                <a:solidFill>
                  <a:srgbClr val="222222"/>
                </a:solidFill>
                <a:latin typeface="Helvetica Neue" charset="0"/>
                <a:ea typeface="Helvetica Neue" charset="0"/>
                <a:cs typeface="Helvetica Neue" charset="0"/>
                <a:sym typeface="Raleway"/>
              </a:rPr>
              <a:t>Digital focus</a:t>
            </a:r>
          </a:p>
          <a:p>
            <a:pPr marL="457200" lvl="0" indent="-228600" rtl="0">
              <a:lnSpc>
                <a:spcPct val="115000"/>
              </a:lnSpc>
              <a:spcBef>
                <a:spcPts val="0"/>
              </a:spcBef>
              <a:spcAft>
                <a:spcPts val="1500"/>
              </a:spcAft>
              <a:buClr>
                <a:srgbClr val="222222"/>
              </a:buClr>
              <a:buFont typeface="Raleway"/>
              <a:buChar char="●"/>
            </a:pPr>
            <a:r>
              <a:rPr lang="en-US" dirty="0" err="1">
                <a:solidFill>
                  <a:srgbClr val="222222"/>
                </a:solidFill>
                <a:latin typeface="Helvetica Neue" charset="0"/>
                <a:ea typeface="Helvetica Neue" charset="0"/>
                <a:cs typeface="Helvetica Neue" charset="0"/>
                <a:sym typeface="Raleway"/>
              </a:rPr>
              <a:t>Postcustodial</a:t>
            </a:r>
            <a:endParaRPr lang="en-US" dirty="0">
              <a:solidFill>
                <a:srgbClr val="222222"/>
              </a:solidFill>
              <a:latin typeface="Helvetica Neue" charset="0"/>
              <a:ea typeface="Helvetica Neue" charset="0"/>
              <a:cs typeface="Helvetica Neue" charset="0"/>
              <a:sym typeface="Raleway"/>
            </a:endParaRPr>
          </a:p>
        </p:txBody>
      </p:sp>
      <p:sp>
        <p:nvSpPr>
          <p:cNvPr id="93" name="Shape 93"/>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Examples</a:t>
            </a:r>
          </a:p>
        </p:txBody>
      </p:sp>
      <p:pic>
        <p:nvPicPr>
          <p:cNvPr id="94" name="Shape 94" descr="Screen Shot 2017-05-19 at 6.31.43 PM.png"/>
          <p:cNvPicPr preferRelativeResize="0"/>
          <p:nvPr/>
        </p:nvPicPr>
        <p:blipFill rotWithShape="1">
          <a:blip r:embed="rId3">
            <a:alphaModFix/>
          </a:blip>
          <a:srcRect t="5900" b="5900"/>
          <a:stretch/>
        </p:blipFill>
        <p:spPr>
          <a:xfrm>
            <a:off x="3424652" y="834549"/>
            <a:ext cx="5659871" cy="3684899"/>
          </a:xfrm>
          <a:prstGeom prst="rect">
            <a:avLst/>
          </a:prstGeom>
          <a:noFill/>
          <a:ln>
            <a:noFill/>
          </a:ln>
        </p:spPr>
      </p:pic>
      <p:sp>
        <p:nvSpPr>
          <p:cNvPr id="95" name="Shape 95"/>
          <p:cNvSpPr txBox="1"/>
          <p:nvPr/>
        </p:nvSpPr>
        <p:spPr>
          <a:xfrm>
            <a:off x="79500" y="4674475"/>
            <a:ext cx="5747700" cy="230400"/>
          </a:xfrm>
          <a:prstGeom prst="rect">
            <a:avLst/>
          </a:prstGeom>
          <a:noFill/>
          <a:ln>
            <a:noFill/>
          </a:ln>
        </p:spPr>
        <p:txBody>
          <a:bodyPr lIns="91425" tIns="91425" rIns="91425" bIns="91425" anchor="ctr" anchorCtr="0">
            <a:noAutofit/>
          </a:bodyPr>
          <a:lstStyle/>
          <a:p>
            <a:pPr lvl="0" rtl="0">
              <a:spcBef>
                <a:spcPts val="0"/>
              </a:spcBef>
              <a:buNone/>
            </a:pPr>
            <a:r>
              <a:rPr lang="en-US" sz="800" u="sng">
                <a:solidFill>
                  <a:srgbClr val="FFFFFF"/>
                </a:solidFill>
                <a:hlinkClick r:id="rId4"/>
              </a:rPr>
              <a:t>https://www.saada.org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spcBef>
                <a:spcPts val="0"/>
              </a:spcBef>
              <a:spcAft>
                <a:spcPts val="300"/>
              </a:spcAft>
              <a:buNone/>
            </a:pPr>
            <a:r>
              <a:rPr lang="en-US" sz="2400" dirty="0">
                <a:solidFill>
                  <a:srgbClr val="222222"/>
                </a:solidFill>
                <a:latin typeface="Helvetica Neue" charset="0"/>
                <a:ea typeface="Helvetica Neue" charset="0"/>
                <a:cs typeface="Helvetica Neue" charset="0"/>
                <a:sym typeface="Raleway"/>
              </a:rPr>
              <a:t>Leading Virginia Tech</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Strengthen existing relationships with traditionally marginalized communities</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Focus on establishing first participatory community program</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Expand to other communities</a:t>
            </a:r>
          </a:p>
        </p:txBody>
      </p:sp>
      <p:sp>
        <p:nvSpPr>
          <p:cNvPr id="108" name="Shape 108"/>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err="1">
                <a:solidFill>
                  <a:schemeClr val="accent5"/>
                </a:solidFill>
                <a:latin typeface="Helvetica Neue" charset="0"/>
                <a:ea typeface="Helvetica Neue" charset="0"/>
                <a:cs typeface="Helvetica Neue" charset="0"/>
                <a:sym typeface="Raleway"/>
              </a:rPr>
              <a:t>Postcustodial</a:t>
            </a:r>
            <a:r>
              <a:rPr lang="en-US" sz="2400" b="1" dirty="0">
                <a:solidFill>
                  <a:schemeClr val="accent5"/>
                </a:solidFill>
                <a:latin typeface="Helvetica Neue" charset="0"/>
                <a:ea typeface="Helvetica Neue" charset="0"/>
                <a:cs typeface="Helvetica Neue" charset="0"/>
                <a:sym typeface="Raleway"/>
              </a:rPr>
              <a:t> participatory community archives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spcBef>
                <a:spcPts val="0"/>
              </a:spcBef>
              <a:spcAft>
                <a:spcPts val="300"/>
              </a:spcAft>
              <a:buNone/>
            </a:pPr>
            <a:r>
              <a:rPr lang="en-US" sz="2400" dirty="0">
                <a:solidFill>
                  <a:srgbClr val="222222"/>
                </a:solidFill>
                <a:latin typeface="Helvetica Neue" charset="0"/>
                <a:ea typeface="Helvetica Neue" charset="0"/>
                <a:cs typeface="Helvetica Neue" charset="0"/>
                <a:sym typeface="Raleway"/>
              </a:rPr>
              <a:t>Strengthen existing relationships</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LGBTQ+ community</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Growing history of partnership</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Regional efforts to build upon</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Black community</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Good relationships on campus</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More strained relationships off campus (Christiansburg Institute)</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Native American community</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Good initial response to events</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University is working to better relations with this community</a:t>
            </a:r>
          </a:p>
        </p:txBody>
      </p:sp>
      <p:sp>
        <p:nvSpPr>
          <p:cNvPr id="114" name="Shape 114"/>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err="1" smtClean="0">
                <a:solidFill>
                  <a:schemeClr val="accent5"/>
                </a:solidFill>
                <a:latin typeface="Helvetica Neue" charset="0"/>
                <a:ea typeface="Helvetica Neue" charset="0"/>
                <a:cs typeface="Helvetica Neue" charset="0"/>
                <a:sym typeface="Raleway"/>
              </a:rPr>
              <a:t>Postcustodial</a:t>
            </a:r>
            <a:r>
              <a:rPr lang="en-US" sz="2400" b="1" dirty="0" smtClean="0">
                <a:solidFill>
                  <a:schemeClr val="accent5"/>
                </a:solidFill>
                <a:latin typeface="Helvetica Neue" charset="0"/>
                <a:ea typeface="Helvetica Neue" charset="0"/>
                <a:cs typeface="Helvetica Neue" charset="0"/>
                <a:sym typeface="Raleway"/>
              </a:rPr>
              <a:t> </a:t>
            </a:r>
            <a:r>
              <a:rPr lang="en-US" sz="2400" b="1" dirty="0">
                <a:solidFill>
                  <a:schemeClr val="accent5"/>
                </a:solidFill>
                <a:latin typeface="Helvetica Neue" charset="0"/>
                <a:ea typeface="Helvetica Neue" charset="0"/>
                <a:cs typeface="Helvetica Neue" charset="0"/>
                <a:sym typeface="Raleway"/>
              </a:rPr>
              <a:t>participatory community archives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spcBef>
                <a:spcPts val="0"/>
              </a:spcBef>
              <a:spcAft>
                <a:spcPts val="300"/>
              </a:spcAft>
              <a:buNone/>
            </a:pPr>
            <a:r>
              <a:rPr lang="en-US" sz="2400" dirty="0">
                <a:solidFill>
                  <a:srgbClr val="222222"/>
                </a:solidFill>
                <a:latin typeface="Helvetica Neue" charset="0"/>
                <a:ea typeface="Helvetica Neue" charset="0"/>
                <a:cs typeface="Helvetica Neue" charset="0"/>
                <a:sym typeface="Raleway"/>
              </a:rPr>
              <a:t>Establish initial participatory community archives</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Focus on LGBTQ+ community in </a:t>
            </a:r>
            <a:r>
              <a:rPr lang="en-US" sz="1800" dirty="0" err="1">
                <a:solidFill>
                  <a:srgbClr val="222222"/>
                </a:solidFill>
                <a:latin typeface="Helvetica Neue" charset="0"/>
                <a:ea typeface="Helvetica Neue" charset="0"/>
                <a:cs typeface="Helvetica Neue" charset="0"/>
                <a:sym typeface="Raleway"/>
              </a:rPr>
              <a:t>SouthWest</a:t>
            </a:r>
            <a:r>
              <a:rPr lang="en-US" sz="1800" dirty="0">
                <a:solidFill>
                  <a:srgbClr val="222222"/>
                </a:solidFill>
                <a:latin typeface="Helvetica Neue" charset="0"/>
                <a:ea typeface="Helvetica Neue" charset="0"/>
                <a:cs typeface="Helvetica Neue" charset="0"/>
                <a:sym typeface="Raleway"/>
              </a:rPr>
              <a:t> Virginia</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Partner with:</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LGBTQ+ Center, LGBT Caucus, and other campus groups</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Roanoke College, Hollins University, Radford University</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Community groups in Floyd, Roanoke, and other regional areas</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Establish regional online repository for all existing collections</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Host digital replicas of primary source materials</a:t>
            </a:r>
          </a:p>
          <a:p>
            <a:pPr marL="914400" lvl="1"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Allow online community submission of new digital content</a:t>
            </a:r>
          </a:p>
          <a:p>
            <a:pPr marL="457200" lvl="0" indent="-342900" rtl="0">
              <a:spcBef>
                <a:spcPts val="0"/>
              </a:spcBef>
              <a:spcAft>
                <a:spcPts val="300"/>
              </a:spcAft>
              <a:buClr>
                <a:srgbClr val="222222"/>
              </a:buClr>
              <a:buSzPct val="100000"/>
              <a:buFont typeface="Raleway"/>
              <a:buChar char="●"/>
            </a:pPr>
            <a:r>
              <a:rPr lang="en-US" sz="1800" dirty="0">
                <a:solidFill>
                  <a:srgbClr val="222222"/>
                </a:solidFill>
                <a:latin typeface="Helvetica Neue" charset="0"/>
                <a:ea typeface="Helvetica Neue" charset="0"/>
                <a:cs typeface="Helvetica Neue" charset="0"/>
                <a:sym typeface="Raleway"/>
              </a:rPr>
              <a:t>Form a board to help direct representation of the community</a:t>
            </a:r>
          </a:p>
        </p:txBody>
      </p:sp>
      <p:sp>
        <p:nvSpPr>
          <p:cNvPr id="120" name="Shape 120"/>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err="1">
                <a:solidFill>
                  <a:schemeClr val="accent5"/>
                </a:solidFill>
                <a:latin typeface="Helvetica Neue" charset="0"/>
                <a:ea typeface="Helvetica Neue" charset="0"/>
                <a:cs typeface="Helvetica Neue" charset="0"/>
                <a:sym typeface="Raleway"/>
              </a:rPr>
              <a:t>Postcustodial</a:t>
            </a:r>
            <a:r>
              <a:rPr lang="en-US" sz="2400" b="1" dirty="0">
                <a:solidFill>
                  <a:schemeClr val="accent5"/>
                </a:solidFill>
                <a:latin typeface="Helvetica Neue" charset="0"/>
                <a:ea typeface="Helvetica Neue" charset="0"/>
                <a:cs typeface="Helvetica Neue" charset="0"/>
                <a:sym typeface="Raleway"/>
              </a:rPr>
              <a:t> participatory community archives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238750" y="1520024"/>
            <a:ext cx="5761800" cy="2045400"/>
          </a:xfrm>
          <a:prstGeom prst="rect">
            <a:avLst/>
          </a:prstGeom>
          <a:noFill/>
          <a:ln>
            <a:noFill/>
          </a:ln>
        </p:spPr>
        <p:txBody>
          <a:bodyPr lIns="91425" tIns="91425" rIns="91425" bIns="91425" anchor="t" anchorCtr="0">
            <a:noAutofit/>
          </a:bodyPr>
          <a:lstStyle/>
          <a:p>
            <a:pPr lvl="0" rtl="0">
              <a:spcBef>
                <a:spcPts val="0"/>
              </a:spcBef>
              <a:buNone/>
            </a:pPr>
            <a:endParaRPr sz="3000" dirty="0">
              <a:latin typeface="Helvetica Neue" charset="0"/>
              <a:ea typeface="Helvetica Neue" charset="0"/>
              <a:cs typeface="Helvetica Neue" charset="0"/>
              <a:sym typeface="Raleway"/>
            </a:endParaRPr>
          </a:p>
          <a:p>
            <a:pPr lvl="0" rtl="0">
              <a:spcBef>
                <a:spcPts val="0"/>
              </a:spcBef>
              <a:buNone/>
            </a:pPr>
            <a:r>
              <a:rPr lang="en-US" sz="3000" dirty="0">
                <a:latin typeface="Helvetica Neue" charset="0"/>
                <a:ea typeface="Helvetica Neue" charset="0"/>
                <a:cs typeface="Helvetica Neue" charset="0"/>
                <a:sym typeface="Raleway"/>
              </a:rPr>
              <a:t>QUESTIONS?</a:t>
            </a:r>
          </a:p>
        </p:txBody>
      </p:sp>
      <p:cxnSp>
        <p:nvCxnSpPr>
          <p:cNvPr id="127" name="Shape 127"/>
          <p:cNvCxnSpPr>
            <a:stCxn id="125" idx="1"/>
          </p:cNvCxnSpPr>
          <p:nvPr/>
        </p:nvCxnSpPr>
        <p:spPr>
          <a:xfrm>
            <a:off x="238750" y="2542724"/>
            <a:ext cx="5761800" cy="0"/>
          </a:xfrm>
          <a:prstGeom prst="straightConnector1">
            <a:avLst/>
          </a:prstGeom>
          <a:noFill/>
          <a:ln w="76200" cap="flat" cmpd="sng">
            <a:solidFill>
              <a:schemeClr val="accent5"/>
            </a:solidFill>
            <a:prstDash val="solid"/>
            <a:round/>
            <a:headEnd type="none" w="lg" len="lg"/>
            <a:tailEnd type="none" w="lg" len="lg"/>
          </a:ln>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p:nvPr/>
        </p:nvSpPr>
        <p:spPr>
          <a:xfrm>
            <a:off x="110475" y="834550"/>
            <a:ext cx="8910900" cy="3633000"/>
          </a:xfrm>
          <a:prstGeom prst="rect">
            <a:avLst/>
          </a:prstGeom>
          <a:noFill/>
          <a:ln>
            <a:noFill/>
          </a:ln>
        </p:spPr>
        <p:txBody>
          <a:bodyPr lIns="91425" tIns="91425" rIns="91425" bIns="91425" anchor="t" anchorCtr="0">
            <a:noAutofit/>
          </a:bodyPr>
          <a:lstStyle/>
          <a:p>
            <a:pPr lvl="0">
              <a:spcBef>
                <a:spcPts val="0"/>
              </a:spcBef>
              <a:buNone/>
            </a:pPr>
            <a:r>
              <a:rPr lang="en-US" sz="2400" dirty="0">
                <a:latin typeface="Helvetica Neue" charset="0"/>
                <a:ea typeface="Helvetica Neue" charset="0"/>
                <a:cs typeface="Helvetica Neue" charset="0"/>
                <a:sym typeface="Raleway"/>
              </a:rPr>
              <a:t>Anthony Wright de Hernandez</a:t>
            </a:r>
          </a:p>
          <a:p>
            <a:pPr lvl="0" rtl="0">
              <a:spcBef>
                <a:spcPts val="0"/>
              </a:spcBef>
              <a:buNone/>
            </a:pPr>
            <a:endParaRPr sz="1800" dirty="0">
              <a:latin typeface="Helvetica Neue" charset="0"/>
              <a:ea typeface="Helvetica Neue" charset="0"/>
              <a:cs typeface="Helvetica Neue" charset="0"/>
              <a:sym typeface="Raleway"/>
            </a:endParaRPr>
          </a:p>
          <a:p>
            <a:pPr marL="457200" lvl="0" indent="-342900" rtl="0">
              <a:spcBef>
                <a:spcPts val="0"/>
              </a:spcBef>
              <a:buSzPct val="100000"/>
              <a:buFont typeface="Raleway"/>
              <a:buChar char="●"/>
            </a:pPr>
            <a:r>
              <a:rPr lang="en-US" sz="1800" dirty="0">
                <a:latin typeface="Helvetica Neue" charset="0"/>
                <a:ea typeface="Helvetica Neue" charset="0"/>
                <a:cs typeface="Helvetica Neue" charset="0"/>
                <a:sym typeface="Raleway"/>
              </a:rPr>
              <a:t>MLIS</a:t>
            </a:r>
          </a:p>
          <a:p>
            <a:pPr marL="457200" lvl="0" indent="-342900" rtl="0">
              <a:spcBef>
                <a:spcPts val="0"/>
              </a:spcBef>
              <a:buSzPct val="100000"/>
              <a:buFont typeface="Raleway"/>
              <a:buChar char="●"/>
            </a:pPr>
            <a:r>
              <a:rPr lang="en-US" sz="1800" dirty="0">
                <a:latin typeface="Helvetica Neue" charset="0"/>
                <a:ea typeface="Helvetica Neue" charset="0"/>
                <a:cs typeface="Helvetica Neue" charset="0"/>
                <a:sym typeface="Raleway"/>
              </a:rPr>
              <a:t>BA Community Studies</a:t>
            </a:r>
          </a:p>
          <a:p>
            <a:pPr lvl="0" rtl="0">
              <a:spcBef>
                <a:spcPts val="0"/>
              </a:spcBef>
              <a:buNone/>
            </a:pPr>
            <a:endParaRPr sz="1800" dirty="0">
              <a:latin typeface="Helvetica Neue" charset="0"/>
              <a:ea typeface="Helvetica Neue" charset="0"/>
              <a:cs typeface="Helvetica Neue" charset="0"/>
              <a:sym typeface="Raleway"/>
            </a:endParaRPr>
          </a:p>
          <a:p>
            <a:pPr lvl="0" rtl="0">
              <a:spcBef>
                <a:spcPts val="0"/>
              </a:spcBef>
              <a:buNone/>
            </a:pPr>
            <a:r>
              <a:rPr lang="en-US" sz="1800" dirty="0">
                <a:latin typeface="Helvetica Neue" charset="0"/>
                <a:ea typeface="Helvetica Neue" charset="0"/>
                <a:cs typeface="Helvetica Neue" charset="0"/>
                <a:sym typeface="Raleway"/>
              </a:rPr>
              <a:t>Recent work</a:t>
            </a:r>
          </a:p>
          <a:p>
            <a:pPr marL="457200" lvl="0" indent="-342900" rtl="0">
              <a:spcBef>
                <a:spcPts val="0"/>
              </a:spcBef>
              <a:buSzPct val="100000"/>
              <a:buFont typeface="Raleway"/>
              <a:buChar char="●"/>
            </a:pPr>
            <a:r>
              <a:rPr lang="en-US" sz="1800" dirty="0">
                <a:latin typeface="Helvetica Neue" charset="0"/>
                <a:ea typeface="Helvetica Neue" charset="0"/>
                <a:cs typeface="Helvetica Neue" charset="0"/>
                <a:sym typeface="Raleway"/>
              </a:rPr>
              <a:t>Traditionally marginalized communities</a:t>
            </a:r>
          </a:p>
          <a:p>
            <a:pPr marL="457200" lvl="0" indent="-342900" rtl="0">
              <a:spcBef>
                <a:spcPts val="0"/>
              </a:spcBef>
              <a:buSzPct val="100000"/>
              <a:buFont typeface="Raleway"/>
              <a:buChar char="●"/>
            </a:pPr>
            <a:r>
              <a:rPr lang="en-US" sz="1800" dirty="0">
                <a:latin typeface="Helvetica Neue" charset="0"/>
                <a:ea typeface="Helvetica Neue" charset="0"/>
                <a:cs typeface="Helvetica Neue" charset="0"/>
                <a:sym typeface="Raleway"/>
              </a:rPr>
              <a:t>Outreach</a:t>
            </a:r>
          </a:p>
          <a:p>
            <a:pPr marL="457200" lvl="0" indent="-342900" rtl="0">
              <a:spcBef>
                <a:spcPts val="0"/>
              </a:spcBef>
              <a:buSzPct val="100000"/>
              <a:buFont typeface="Raleway"/>
              <a:buChar char="●"/>
            </a:pPr>
            <a:r>
              <a:rPr lang="en-US" sz="1800" dirty="0">
                <a:latin typeface="Helvetica Neue" charset="0"/>
                <a:ea typeface="Helvetica Neue" charset="0"/>
                <a:cs typeface="Helvetica Neue" charset="0"/>
                <a:sym typeface="Raleway"/>
              </a:rPr>
              <a:t>Liaison</a:t>
            </a:r>
          </a:p>
        </p:txBody>
      </p:sp>
      <p:sp>
        <p:nvSpPr>
          <p:cNvPr id="30" name="Shape 30"/>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About me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p:nvPr/>
        </p:nvSpPr>
        <p:spPr>
          <a:xfrm>
            <a:off x="110475" y="834550"/>
            <a:ext cx="8910900" cy="3633000"/>
          </a:xfrm>
          <a:prstGeom prst="rect">
            <a:avLst/>
          </a:prstGeom>
          <a:noFill/>
          <a:ln>
            <a:noFill/>
          </a:ln>
        </p:spPr>
        <p:txBody>
          <a:bodyPr lIns="91425" tIns="91425" rIns="91425" bIns="91425" anchor="t" anchorCtr="0">
            <a:noAutofit/>
          </a:bodyPr>
          <a:lstStyle/>
          <a:p>
            <a:pPr lvl="0" algn="just" rtl="0">
              <a:lnSpc>
                <a:spcPct val="115000"/>
              </a:lnSpc>
              <a:spcBef>
                <a:spcPts val="0"/>
              </a:spcBef>
              <a:buNone/>
            </a:pPr>
            <a:r>
              <a:rPr lang="en-US" sz="2400" dirty="0">
                <a:solidFill>
                  <a:schemeClr val="dk1"/>
                </a:solidFill>
                <a:latin typeface="Helvetica Neue" charset="0"/>
                <a:ea typeface="Helvetica Neue" charset="0"/>
                <a:cs typeface="Helvetica Neue" charset="0"/>
                <a:sym typeface="Raleway"/>
              </a:rPr>
              <a:t>Consider your current field of interest within the library profession. Identify a significant trend within your area of interest and describe how you can lead your library in advancing in this area. </a:t>
            </a:r>
          </a:p>
        </p:txBody>
      </p:sp>
      <p:sp>
        <p:nvSpPr>
          <p:cNvPr id="36" name="Shape 36"/>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Prompt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p:nvPr/>
        </p:nvSpPr>
        <p:spPr>
          <a:xfrm>
            <a:off x="110475" y="834550"/>
            <a:ext cx="8910900" cy="3633000"/>
          </a:xfrm>
          <a:prstGeom prst="rect">
            <a:avLst/>
          </a:prstGeom>
          <a:noFill/>
          <a:ln>
            <a:noFill/>
          </a:ln>
        </p:spPr>
        <p:txBody>
          <a:bodyPr lIns="91425" tIns="91425" rIns="91425" bIns="91425" anchor="t" anchorCtr="0">
            <a:noAutofit/>
          </a:bodyPr>
          <a:lstStyle/>
          <a:p>
            <a:pPr lvl="0" algn="just" rtl="0">
              <a:lnSpc>
                <a:spcPct val="115000"/>
              </a:lnSpc>
              <a:spcBef>
                <a:spcPts val="0"/>
              </a:spcBef>
              <a:buNone/>
            </a:pPr>
            <a:r>
              <a:rPr lang="en-US" sz="2400" dirty="0">
                <a:solidFill>
                  <a:schemeClr val="dk1"/>
                </a:solidFill>
                <a:latin typeface="Helvetica Neue" charset="0"/>
                <a:ea typeface="Helvetica Neue" charset="0"/>
                <a:cs typeface="Helvetica Neue" charset="0"/>
                <a:sym typeface="Raleway"/>
              </a:rPr>
              <a:t>Consider your </a:t>
            </a:r>
            <a:r>
              <a:rPr lang="en-US" sz="2400" dirty="0">
                <a:solidFill>
                  <a:schemeClr val="accent2"/>
                </a:solidFill>
                <a:latin typeface="Helvetica Neue" charset="0"/>
                <a:ea typeface="Helvetica Neue" charset="0"/>
                <a:cs typeface="Helvetica Neue" charset="0"/>
                <a:sym typeface="Raleway"/>
              </a:rPr>
              <a:t>current field of interest</a:t>
            </a:r>
            <a:r>
              <a:rPr lang="en-US" sz="2400" dirty="0">
                <a:solidFill>
                  <a:schemeClr val="dk1"/>
                </a:solidFill>
                <a:latin typeface="Helvetica Neue" charset="0"/>
                <a:ea typeface="Helvetica Neue" charset="0"/>
                <a:cs typeface="Helvetica Neue" charset="0"/>
                <a:sym typeface="Raleway"/>
              </a:rPr>
              <a:t> within the library profession. Identify a significant trend within your area of interest and describe how you can lead your library in advancing in this area. </a:t>
            </a:r>
          </a:p>
          <a:p>
            <a:pPr lvl="0" algn="just" rtl="0">
              <a:lnSpc>
                <a:spcPct val="115000"/>
              </a:lnSpc>
              <a:spcBef>
                <a:spcPts val="0"/>
              </a:spcBef>
              <a:buNone/>
            </a:pPr>
            <a:endParaRPr sz="2400" dirty="0">
              <a:solidFill>
                <a:schemeClr val="dk1"/>
              </a:solidFill>
              <a:latin typeface="Helvetica Neue" charset="0"/>
              <a:ea typeface="Helvetica Neue" charset="0"/>
              <a:cs typeface="Helvetica Neue" charset="0"/>
              <a:sym typeface="Raleway"/>
            </a:endParaRPr>
          </a:p>
          <a:p>
            <a:pPr lvl="0" algn="just" rtl="0">
              <a:lnSpc>
                <a:spcPct val="115000"/>
              </a:lnSpc>
              <a:spcBef>
                <a:spcPts val="0"/>
              </a:spcBef>
              <a:buNone/>
            </a:pPr>
            <a:r>
              <a:rPr lang="en-US" sz="2400" dirty="0">
                <a:solidFill>
                  <a:schemeClr val="dk1"/>
                </a:solidFill>
                <a:latin typeface="Helvetica Neue" charset="0"/>
                <a:ea typeface="Helvetica Neue" charset="0"/>
                <a:cs typeface="Helvetica Neue" charset="0"/>
                <a:sym typeface="Raleway"/>
              </a:rPr>
              <a:t>My current field of interest:</a:t>
            </a:r>
          </a:p>
          <a:p>
            <a:pPr lvl="0" algn="ctr" rtl="0">
              <a:lnSpc>
                <a:spcPct val="115000"/>
              </a:lnSpc>
              <a:spcBef>
                <a:spcPts val="0"/>
              </a:spcBef>
              <a:buNone/>
            </a:pPr>
            <a:r>
              <a:rPr lang="en-US" sz="2400" dirty="0">
                <a:solidFill>
                  <a:schemeClr val="accent2"/>
                </a:solidFill>
                <a:latin typeface="Helvetica Neue" charset="0"/>
                <a:ea typeface="Helvetica Neue" charset="0"/>
                <a:cs typeface="Helvetica Neue" charset="0"/>
                <a:sym typeface="Raleway"/>
              </a:rPr>
              <a:t>Archives &amp; Special Collections</a:t>
            </a:r>
          </a:p>
        </p:txBody>
      </p:sp>
      <p:sp>
        <p:nvSpPr>
          <p:cNvPr id="42" name="Shape 42"/>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Prompt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p:nvPr/>
        </p:nvSpPr>
        <p:spPr>
          <a:xfrm>
            <a:off x="110475" y="834550"/>
            <a:ext cx="8910900" cy="3633000"/>
          </a:xfrm>
          <a:prstGeom prst="rect">
            <a:avLst/>
          </a:prstGeom>
          <a:noFill/>
          <a:ln>
            <a:noFill/>
          </a:ln>
        </p:spPr>
        <p:txBody>
          <a:bodyPr lIns="91425" tIns="91425" rIns="91425" bIns="91425" anchor="t" anchorCtr="0">
            <a:noAutofit/>
          </a:bodyPr>
          <a:lstStyle/>
          <a:p>
            <a:pPr lvl="0" algn="just" rtl="0">
              <a:lnSpc>
                <a:spcPct val="115000"/>
              </a:lnSpc>
              <a:spcBef>
                <a:spcPts val="0"/>
              </a:spcBef>
              <a:buNone/>
            </a:pPr>
            <a:r>
              <a:rPr lang="en-US" sz="2400" dirty="0">
                <a:solidFill>
                  <a:schemeClr val="dk1"/>
                </a:solidFill>
                <a:latin typeface="Helvetica Neue" charset="0"/>
                <a:ea typeface="Helvetica Neue" charset="0"/>
                <a:cs typeface="Helvetica Neue" charset="0"/>
                <a:sym typeface="Raleway"/>
              </a:rPr>
              <a:t>Consider Archives &amp; Special Collections. Identify </a:t>
            </a:r>
            <a:r>
              <a:rPr lang="en-US" sz="2400" dirty="0">
                <a:solidFill>
                  <a:schemeClr val="accent2"/>
                </a:solidFill>
                <a:latin typeface="Helvetica Neue" charset="0"/>
                <a:ea typeface="Helvetica Neue" charset="0"/>
                <a:cs typeface="Helvetica Neue" charset="0"/>
                <a:sym typeface="Raleway"/>
              </a:rPr>
              <a:t>a significant trend</a:t>
            </a:r>
            <a:r>
              <a:rPr lang="en-US" sz="2400" dirty="0">
                <a:solidFill>
                  <a:schemeClr val="dk1"/>
                </a:solidFill>
                <a:latin typeface="Helvetica Neue" charset="0"/>
                <a:ea typeface="Helvetica Neue" charset="0"/>
                <a:cs typeface="Helvetica Neue" charset="0"/>
                <a:sym typeface="Raleway"/>
              </a:rPr>
              <a:t> within Archives &amp; Special Collections and describe how you can lead your library in advancing in this area. </a:t>
            </a:r>
          </a:p>
          <a:p>
            <a:pPr lvl="0" algn="just" rtl="0">
              <a:lnSpc>
                <a:spcPct val="115000"/>
              </a:lnSpc>
              <a:spcBef>
                <a:spcPts val="0"/>
              </a:spcBef>
              <a:buNone/>
            </a:pPr>
            <a:endParaRPr sz="2400" dirty="0">
              <a:solidFill>
                <a:schemeClr val="dk1"/>
              </a:solidFill>
              <a:latin typeface="Helvetica Neue" charset="0"/>
              <a:ea typeface="Helvetica Neue" charset="0"/>
              <a:cs typeface="Helvetica Neue" charset="0"/>
              <a:sym typeface="Raleway"/>
            </a:endParaRPr>
          </a:p>
          <a:p>
            <a:pPr lvl="0" algn="just" rtl="0">
              <a:lnSpc>
                <a:spcPct val="115000"/>
              </a:lnSpc>
              <a:spcBef>
                <a:spcPts val="0"/>
              </a:spcBef>
              <a:buNone/>
            </a:pPr>
            <a:r>
              <a:rPr lang="en-US" sz="2400" dirty="0">
                <a:solidFill>
                  <a:schemeClr val="dk1"/>
                </a:solidFill>
                <a:latin typeface="Helvetica Neue" charset="0"/>
                <a:ea typeface="Helvetica Neue" charset="0"/>
                <a:cs typeface="Helvetica Neue" charset="0"/>
                <a:sym typeface="Raleway"/>
              </a:rPr>
              <a:t>My selected trend:</a:t>
            </a:r>
          </a:p>
          <a:p>
            <a:pPr lvl="0" algn="ctr" rtl="0">
              <a:lnSpc>
                <a:spcPct val="115000"/>
              </a:lnSpc>
              <a:spcBef>
                <a:spcPts val="0"/>
              </a:spcBef>
              <a:buNone/>
            </a:pPr>
            <a:r>
              <a:rPr lang="en-US" sz="2400" dirty="0" err="1">
                <a:solidFill>
                  <a:schemeClr val="accent2"/>
                </a:solidFill>
                <a:latin typeface="Helvetica Neue" charset="0"/>
                <a:ea typeface="Helvetica Neue" charset="0"/>
                <a:cs typeface="Helvetica Neue" charset="0"/>
                <a:sym typeface="Raleway"/>
              </a:rPr>
              <a:t>Postcustodial</a:t>
            </a:r>
            <a:r>
              <a:rPr lang="en-US" sz="2400" dirty="0">
                <a:solidFill>
                  <a:schemeClr val="accent2"/>
                </a:solidFill>
                <a:latin typeface="Helvetica Neue" charset="0"/>
                <a:ea typeface="Helvetica Neue" charset="0"/>
                <a:cs typeface="Helvetica Neue" charset="0"/>
                <a:sym typeface="Raleway"/>
              </a:rPr>
              <a:t> participatory community archives </a:t>
            </a:r>
          </a:p>
        </p:txBody>
      </p:sp>
      <p:sp>
        <p:nvSpPr>
          <p:cNvPr id="48" name="Shape 48"/>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Prompt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p:nvPr/>
        </p:nvSpPr>
        <p:spPr>
          <a:xfrm>
            <a:off x="238750" y="1520024"/>
            <a:ext cx="5761800" cy="2045400"/>
          </a:xfrm>
          <a:prstGeom prst="rect">
            <a:avLst/>
          </a:prstGeom>
          <a:noFill/>
          <a:ln>
            <a:noFill/>
          </a:ln>
        </p:spPr>
        <p:txBody>
          <a:bodyPr lIns="91425" tIns="91425" rIns="91425" bIns="91425" anchor="t" anchorCtr="0">
            <a:noAutofit/>
          </a:bodyPr>
          <a:lstStyle/>
          <a:p>
            <a:pPr lvl="0" rtl="0">
              <a:spcBef>
                <a:spcPts val="0"/>
              </a:spcBef>
              <a:buNone/>
            </a:pPr>
            <a:endParaRPr sz="3000" dirty="0">
              <a:latin typeface="Helvetica Neue" charset="0"/>
              <a:ea typeface="Helvetica Neue" charset="0"/>
              <a:cs typeface="Helvetica Neue" charset="0"/>
              <a:sym typeface="Raleway"/>
            </a:endParaRPr>
          </a:p>
          <a:p>
            <a:pPr lvl="0" rtl="0">
              <a:spcBef>
                <a:spcPts val="0"/>
              </a:spcBef>
              <a:buNone/>
            </a:pPr>
            <a:r>
              <a:rPr lang="en-US" sz="3000" dirty="0" smtClean="0">
                <a:latin typeface="Helvetica Neue" charset="0"/>
                <a:ea typeface="Helvetica Neue" charset="0"/>
                <a:cs typeface="Helvetica Neue" charset="0"/>
                <a:sym typeface="Raleway"/>
              </a:rPr>
              <a:t>Definitions</a:t>
            </a:r>
            <a:endParaRPr lang="en-US" sz="3000" dirty="0">
              <a:latin typeface="Helvetica Neue" charset="0"/>
              <a:ea typeface="Helvetica Neue" charset="0"/>
              <a:cs typeface="Helvetica Neue" charset="0"/>
              <a:sym typeface="Raleway"/>
            </a:endParaRPr>
          </a:p>
        </p:txBody>
      </p:sp>
      <p:cxnSp>
        <p:nvCxnSpPr>
          <p:cNvPr id="55" name="Shape 55"/>
          <p:cNvCxnSpPr>
            <a:stCxn id="53" idx="1"/>
          </p:cNvCxnSpPr>
          <p:nvPr/>
        </p:nvCxnSpPr>
        <p:spPr>
          <a:xfrm>
            <a:off x="238750" y="2542724"/>
            <a:ext cx="5761800" cy="0"/>
          </a:xfrm>
          <a:prstGeom prst="straightConnector1">
            <a:avLst/>
          </a:prstGeom>
          <a:noFill/>
          <a:ln w="76200" cap="flat" cmpd="sng">
            <a:solidFill>
              <a:schemeClr val="accent5"/>
            </a:solidFill>
            <a:prstDash val="solid"/>
            <a:round/>
            <a:headEnd type="none" w="lg" len="lg"/>
            <a:tailEnd type="none" w="lg" len="lg"/>
          </a:ln>
        </p:spPr>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p:nvPr/>
        </p:nvSpPr>
        <p:spPr>
          <a:xfrm>
            <a:off x="110475" y="834550"/>
            <a:ext cx="8910900" cy="3633000"/>
          </a:xfrm>
          <a:prstGeom prst="rect">
            <a:avLst/>
          </a:prstGeom>
          <a:noFill/>
          <a:ln>
            <a:noFill/>
          </a:ln>
        </p:spPr>
        <p:txBody>
          <a:bodyPr lIns="91425" tIns="91425" rIns="91425" bIns="91425" anchor="t" anchorCtr="0">
            <a:noAutofit/>
          </a:bodyPr>
          <a:lstStyle/>
          <a:p>
            <a:pPr lvl="0" algn="just" rtl="0">
              <a:lnSpc>
                <a:spcPct val="115000"/>
              </a:lnSpc>
              <a:spcBef>
                <a:spcPts val="0"/>
              </a:spcBef>
              <a:buNone/>
            </a:pPr>
            <a:r>
              <a:rPr lang="en-US" sz="2400" dirty="0" err="1">
                <a:solidFill>
                  <a:schemeClr val="dk1"/>
                </a:solidFill>
                <a:latin typeface="Helvetica Neue" charset="0"/>
                <a:ea typeface="Helvetica Neue" charset="0"/>
                <a:cs typeface="Helvetica Neue" charset="0"/>
                <a:sym typeface="Raleway"/>
              </a:rPr>
              <a:t>Postcustodial</a:t>
            </a:r>
            <a:r>
              <a:rPr lang="en-US" sz="2400" dirty="0">
                <a:solidFill>
                  <a:schemeClr val="dk1"/>
                </a:solidFill>
                <a:latin typeface="Helvetica Neue" charset="0"/>
                <a:ea typeface="Helvetica Neue" charset="0"/>
                <a:cs typeface="Helvetica Neue" charset="0"/>
                <a:sym typeface="Raleway"/>
              </a:rPr>
              <a:t> theory of archives</a:t>
            </a:r>
          </a:p>
          <a:p>
            <a:pPr lvl="0" rtl="0">
              <a:lnSpc>
                <a:spcPct val="115000"/>
              </a:lnSpc>
              <a:spcBef>
                <a:spcPts val="0"/>
              </a:spcBef>
              <a:buNone/>
            </a:pPr>
            <a:endParaRPr sz="1800" dirty="0">
              <a:solidFill>
                <a:srgbClr val="222222"/>
              </a:solidFill>
              <a:highlight>
                <a:srgbClr val="FFFFFF"/>
              </a:highlight>
              <a:latin typeface="Helvetica Neue" charset="0"/>
              <a:ea typeface="Helvetica Neue" charset="0"/>
              <a:cs typeface="Helvetica Neue" charset="0"/>
              <a:sym typeface="Raleway"/>
            </a:endParaRPr>
          </a:p>
          <a:p>
            <a:pPr lvl="0" rtl="0">
              <a:lnSpc>
                <a:spcPct val="115000"/>
              </a:lnSpc>
              <a:spcBef>
                <a:spcPts val="0"/>
              </a:spcBef>
              <a:buNone/>
            </a:pPr>
            <a:r>
              <a:rPr lang="en-US" sz="1800" dirty="0">
                <a:solidFill>
                  <a:srgbClr val="222222"/>
                </a:solidFill>
                <a:highlight>
                  <a:srgbClr val="FFFFFF"/>
                </a:highlight>
                <a:latin typeface="Helvetica Neue" charset="0"/>
                <a:ea typeface="Helvetica Neue" charset="0"/>
                <a:cs typeface="Helvetica Neue" charset="0"/>
                <a:sym typeface="Raleway"/>
              </a:rPr>
              <a:t>n. ~ The idea that archivists will no longer physically acquire and maintain records, but that they will provide management oversight for records that will remain in the custody of the record creators.</a:t>
            </a:r>
          </a:p>
          <a:p>
            <a:pPr lvl="0" rtl="0">
              <a:lnSpc>
                <a:spcPct val="115000"/>
              </a:lnSpc>
              <a:spcBef>
                <a:spcPts val="0"/>
              </a:spcBef>
              <a:buClr>
                <a:schemeClr val="dk1"/>
              </a:buClr>
              <a:buFont typeface="Arial"/>
              <a:buNone/>
            </a:pPr>
            <a:endParaRPr sz="1800" b="1" dirty="0">
              <a:solidFill>
                <a:srgbClr val="003D68"/>
              </a:solidFill>
              <a:latin typeface="Helvetica Neue" charset="0"/>
              <a:ea typeface="Helvetica Neue" charset="0"/>
              <a:cs typeface="Helvetica Neue" charset="0"/>
              <a:sym typeface="Raleway"/>
            </a:endParaRPr>
          </a:p>
          <a:p>
            <a:pPr lvl="0" rtl="0">
              <a:lnSpc>
                <a:spcPct val="115000"/>
              </a:lnSpc>
              <a:spcBef>
                <a:spcPts val="0"/>
              </a:spcBef>
              <a:spcAft>
                <a:spcPts val="1500"/>
              </a:spcAft>
              <a:buClr>
                <a:schemeClr val="dk1"/>
              </a:buClr>
              <a:buSzPct val="61111"/>
              <a:buFont typeface="Arial"/>
              <a:buNone/>
            </a:pPr>
            <a:r>
              <a:rPr lang="en-US" sz="1800" dirty="0">
                <a:solidFill>
                  <a:srgbClr val="222222"/>
                </a:solidFill>
                <a:latin typeface="Helvetica Neue" charset="0"/>
                <a:ea typeface="Helvetica Neue" charset="0"/>
                <a:cs typeface="Helvetica Neue" charset="0"/>
                <a:sym typeface="Raleway"/>
              </a:rPr>
              <a:t>Notes: The </a:t>
            </a:r>
            <a:r>
              <a:rPr lang="en-US" sz="1800" dirty="0" err="1">
                <a:solidFill>
                  <a:srgbClr val="222222"/>
                </a:solidFill>
                <a:latin typeface="Helvetica Neue" charset="0"/>
                <a:ea typeface="Helvetica Neue" charset="0"/>
                <a:cs typeface="Helvetica Neue" charset="0"/>
                <a:sym typeface="Raleway"/>
              </a:rPr>
              <a:t>postcustodial</a:t>
            </a:r>
            <a:r>
              <a:rPr lang="en-US" sz="1800" dirty="0">
                <a:solidFill>
                  <a:srgbClr val="222222"/>
                </a:solidFill>
                <a:latin typeface="Helvetica Neue" charset="0"/>
                <a:ea typeface="Helvetica Neue" charset="0"/>
                <a:cs typeface="Helvetica Neue" charset="0"/>
                <a:sym typeface="Raleway"/>
              </a:rPr>
              <a:t> theory shifts the role of the archivists from a custodian of inactive records in a centralized repository to the role of a manager of records that are distributed in the offices where the records are created and used.</a:t>
            </a:r>
          </a:p>
          <a:p>
            <a:pPr marL="457200" lvl="0" indent="-304800" rtl="0">
              <a:lnSpc>
                <a:spcPct val="115000"/>
              </a:lnSpc>
              <a:spcBef>
                <a:spcPts val="0"/>
              </a:spcBef>
              <a:buClr>
                <a:srgbClr val="222222"/>
              </a:buClr>
              <a:buSzPct val="100000"/>
              <a:buFont typeface="Raleway"/>
              <a:buChar char="-"/>
            </a:pPr>
            <a:r>
              <a:rPr lang="en-US" sz="1200" dirty="0">
                <a:solidFill>
                  <a:srgbClr val="222222"/>
                </a:solidFill>
                <a:highlight>
                  <a:srgbClr val="FFFFFF"/>
                </a:highlight>
                <a:latin typeface="Helvetica Neue" charset="0"/>
                <a:ea typeface="Helvetica Neue" charset="0"/>
                <a:cs typeface="Helvetica Neue" charset="0"/>
                <a:sym typeface="Raleway"/>
              </a:rPr>
              <a:t>Society of American Archivists: Glossary of Archival and Records Terminology</a:t>
            </a:r>
          </a:p>
        </p:txBody>
      </p:sp>
      <p:sp>
        <p:nvSpPr>
          <p:cNvPr id="61" name="Shape 61"/>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Definitions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lnSpc>
                <a:spcPct val="115000"/>
              </a:lnSpc>
              <a:spcBef>
                <a:spcPts val="0"/>
              </a:spcBef>
              <a:spcAft>
                <a:spcPts val="1500"/>
              </a:spcAft>
              <a:buNone/>
            </a:pPr>
            <a:r>
              <a:rPr lang="en-US" sz="2400" dirty="0">
                <a:solidFill>
                  <a:srgbClr val="222222"/>
                </a:solidFill>
                <a:latin typeface="Helvetica Neue" charset="0"/>
                <a:ea typeface="Helvetica Neue" charset="0"/>
                <a:cs typeface="Helvetica Neue" charset="0"/>
                <a:sym typeface="Raleway"/>
              </a:rPr>
              <a:t>Participatory Archives</a:t>
            </a:r>
          </a:p>
          <a:p>
            <a:pPr lvl="0" rtl="0">
              <a:lnSpc>
                <a:spcPct val="115000"/>
              </a:lnSpc>
              <a:spcBef>
                <a:spcPts val="0"/>
              </a:spcBef>
              <a:spcAft>
                <a:spcPts val="1500"/>
              </a:spcAft>
              <a:buNone/>
            </a:pPr>
            <a:r>
              <a:rPr lang="en-US" sz="1800" dirty="0">
                <a:solidFill>
                  <a:srgbClr val="222222"/>
                </a:solidFill>
                <a:latin typeface="Helvetica Neue" charset="0"/>
                <a:ea typeface="Helvetica Neue" charset="0"/>
                <a:cs typeface="Helvetica Neue" charset="0"/>
                <a:sym typeface="Raleway"/>
              </a:rPr>
              <a:t>n. ~ An archives where constituents (patrons, donors, etc.) contribute their knowledge or resources to improve understanding of the archival materials.</a:t>
            </a:r>
          </a:p>
        </p:txBody>
      </p:sp>
      <p:sp>
        <p:nvSpPr>
          <p:cNvPr id="67" name="Shape 67"/>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Definitions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p:nvPr/>
        </p:nvSpPr>
        <p:spPr>
          <a:xfrm>
            <a:off x="110475" y="834550"/>
            <a:ext cx="8910900" cy="3633000"/>
          </a:xfrm>
          <a:prstGeom prst="rect">
            <a:avLst/>
          </a:prstGeom>
          <a:noFill/>
          <a:ln>
            <a:noFill/>
          </a:ln>
        </p:spPr>
        <p:txBody>
          <a:bodyPr lIns="91425" tIns="91425" rIns="91425" bIns="91425" anchor="t" anchorCtr="0">
            <a:noAutofit/>
          </a:bodyPr>
          <a:lstStyle/>
          <a:p>
            <a:pPr lvl="0" rtl="0">
              <a:lnSpc>
                <a:spcPct val="115000"/>
              </a:lnSpc>
              <a:spcBef>
                <a:spcPts val="0"/>
              </a:spcBef>
              <a:spcAft>
                <a:spcPts val="1500"/>
              </a:spcAft>
              <a:buNone/>
            </a:pPr>
            <a:r>
              <a:rPr lang="en-US" sz="2400" dirty="0">
                <a:solidFill>
                  <a:srgbClr val="222222"/>
                </a:solidFill>
                <a:latin typeface="Helvetica Neue" charset="0"/>
                <a:ea typeface="Helvetica Neue" charset="0"/>
                <a:cs typeface="Helvetica Neue" charset="0"/>
                <a:sym typeface="Raleway"/>
              </a:rPr>
              <a:t>Community Archives</a:t>
            </a:r>
          </a:p>
          <a:p>
            <a:pPr lvl="0" rtl="0">
              <a:lnSpc>
                <a:spcPct val="115000"/>
              </a:lnSpc>
              <a:spcBef>
                <a:spcPts val="0"/>
              </a:spcBef>
              <a:spcAft>
                <a:spcPts val="1500"/>
              </a:spcAft>
              <a:buNone/>
            </a:pPr>
            <a:r>
              <a:rPr lang="en-US" sz="1800" dirty="0">
                <a:solidFill>
                  <a:srgbClr val="222222"/>
                </a:solidFill>
                <a:latin typeface="Helvetica Neue" charset="0"/>
                <a:ea typeface="Helvetica Neue" charset="0"/>
                <a:cs typeface="Helvetica Neue" charset="0"/>
                <a:sym typeface="Raleway"/>
              </a:rPr>
              <a:t>n. ~ 1) An archives formed by a community of people to document their own history, typically in response to a perception of misrepresentation or neglect by established archives. 2) A set of archival collections focused on a specific community.</a:t>
            </a:r>
          </a:p>
        </p:txBody>
      </p:sp>
      <p:sp>
        <p:nvSpPr>
          <p:cNvPr id="73" name="Shape 73"/>
          <p:cNvSpPr txBox="1"/>
          <p:nvPr/>
        </p:nvSpPr>
        <p:spPr>
          <a:xfrm>
            <a:off x="110475" y="306850"/>
            <a:ext cx="8910900" cy="527700"/>
          </a:xfrm>
          <a:prstGeom prst="rect">
            <a:avLst/>
          </a:prstGeom>
          <a:noFill/>
          <a:ln>
            <a:noFill/>
          </a:ln>
        </p:spPr>
        <p:txBody>
          <a:bodyPr lIns="91425" tIns="91425" rIns="91425" bIns="91425" anchor="t" anchorCtr="0">
            <a:noAutofit/>
          </a:bodyPr>
          <a:lstStyle/>
          <a:p>
            <a:pPr lvl="0" rtl="0">
              <a:spcBef>
                <a:spcPts val="0"/>
              </a:spcBef>
              <a:buNone/>
            </a:pPr>
            <a:r>
              <a:rPr lang="en-US" sz="2400" b="1" dirty="0">
                <a:solidFill>
                  <a:schemeClr val="accent5"/>
                </a:solidFill>
                <a:latin typeface="Helvetica Neue" charset="0"/>
                <a:ea typeface="Helvetica Neue" charset="0"/>
                <a:cs typeface="Helvetica Neue" charset="0"/>
                <a:sym typeface="Raleway"/>
              </a:rPr>
              <a:t>Definitions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598</Words>
  <Application>Microsoft Macintosh PowerPoint</Application>
  <PresentationFormat>On-screen Show (16:9)</PresentationFormat>
  <Paragraphs>94</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Helvetica Neue</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Anthony Wright de Hernandez</cp:lastModifiedBy>
  <cp:revision>4</cp:revision>
  <dcterms:modified xsi:type="dcterms:W3CDTF">2017-05-23T13:38:11Z</dcterms:modified>
</cp:coreProperties>
</file>