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64" r:id="rId2"/>
    <p:sldId id="317" r:id="rId3"/>
    <p:sldId id="302" r:id="rId4"/>
    <p:sldId id="318" r:id="rId5"/>
    <p:sldId id="306" r:id="rId6"/>
    <p:sldId id="307" r:id="rId7"/>
    <p:sldId id="308" r:id="rId8"/>
    <p:sldId id="309" r:id="rId9"/>
    <p:sldId id="310" r:id="rId10"/>
    <p:sldId id="311" r:id="rId11"/>
    <p:sldId id="320" r:id="rId12"/>
    <p:sldId id="315" r:id="rId13"/>
    <p:sldId id="316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Virginia Tech" id="{EF1B8CD1-4DC2-4694-BC1F-6CF013FB394E}">
          <p14:sldIdLst>
            <p14:sldId id="264"/>
            <p14:sldId id="317"/>
            <p14:sldId id="302"/>
            <p14:sldId id="318"/>
            <p14:sldId id="306"/>
            <p14:sldId id="307"/>
            <p14:sldId id="308"/>
            <p14:sldId id="309"/>
            <p14:sldId id="310"/>
            <p14:sldId id="311"/>
            <p14:sldId id="320"/>
            <p14:sldId id="315"/>
            <p14:sldId id="31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604F27E-8229-41CF-A8A8-ACC0C4F785B8}">
  <a:tblStyle styleId="{5604F27E-8229-41CF-A8A8-ACC0C4F785B8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86425"/>
  </p:normalViewPr>
  <p:slideViewPr>
    <p:cSldViewPr snapToGrid="0">
      <p:cViewPr varScale="1">
        <p:scale>
          <a:sx n="78" d="100"/>
          <a:sy n="78" d="100"/>
        </p:scale>
        <p:origin x="176" y="608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62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0.xml"/><Relationship Id="rId2" Type="http://schemas.openxmlformats.org/officeDocument/2006/relationships/slide" Target="slides/slide7.xml"/><Relationship Id="rId1" Type="http://schemas.openxmlformats.org/officeDocument/2006/relationships/slide" Target="slides/slide3.xml"/><Relationship Id="rId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D877CD0-59AE-0B91-C022-8989D3A6EE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1439E6-E15E-9632-3EDD-B63313219B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353E7-12BF-5647-A30A-46B82BF79869}" type="datetimeFigureOut">
              <a:rPr lang="en-US" smtClean="0"/>
              <a:t>10/8/25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6920AF-5C38-98CB-1FDA-70D4A8FF49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A04BF4-1590-D89F-247E-86617859B86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91077-78FF-BC47-83F5-0F73CA15E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758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ransportation.gov/data/plan#19" TargetMode="External"/><Relationship Id="rId13" Type="http://schemas.openxmlformats.org/officeDocument/2006/relationships/hyperlink" Target="https://www.transportation.gov/data/plan#24" TargetMode="External"/><Relationship Id="rId3" Type="http://schemas.openxmlformats.org/officeDocument/2006/relationships/hyperlink" Target="https://www.transportation.gov/data/plan#14" TargetMode="External"/><Relationship Id="rId7" Type="http://schemas.openxmlformats.org/officeDocument/2006/relationships/hyperlink" Target="https://www.transportation.gov/data/plan#18" TargetMode="External"/><Relationship Id="rId12" Type="http://schemas.openxmlformats.org/officeDocument/2006/relationships/hyperlink" Target="https://www.transportation.gov/data/plan#23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transportation.gov/data/plan#17" TargetMode="External"/><Relationship Id="rId11" Type="http://schemas.openxmlformats.org/officeDocument/2006/relationships/hyperlink" Target="https://www.transportation.gov/data/plan#22" TargetMode="External"/><Relationship Id="rId5" Type="http://schemas.openxmlformats.org/officeDocument/2006/relationships/hyperlink" Target="https://www.transportation.gov/data/plan#16" TargetMode="External"/><Relationship Id="rId10" Type="http://schemas.openxmlformats.org/officeDocument/2006/relationships/hyperlink" Target="https://www.transportation.gov/data/plan#21" TargetMode="External"/><Relationship Id="rId4" Type="http://schemas.openxmlformats.org/officeDocument/2006/relationships/hyperlink" Target="https://www.transportation.gov/data/plan#15" TargetMode="External"/><Relationship Id="rId9" Type="http://schemas.openxmlformats.org/officeDocument/2006/relationships/hyperlink" Target="https://www.transportation.gov/data/plan#20" TargetMode="External"/><Relationship Id="rId14" Type="http://schemas.openxmlformats.org/officeDocument/2006/relationships/hyperlink" Target="https://www.transportation.gov/data/plan#25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6" name="Google Shape;126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>
          <a:extLst>
            <a:ext uri="{FF2B5EF4-FFF2-40B4-BE49-F238E27FC236}">
              <a16:creationId xmlns:a16="http://schemas.microsoft.com/office/drawing/2014/main" id="{C4C0157C-5C47-AD18-6F71-7B513394F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:notes">
            <a:extLst>
              <a:ext uri="{FF2B5EF4-FFF2-40B4-BE49-F238E27FC236}">
                <a16:creationId xmlns:a16="http://schemas.microsoft.com/office/drawing/2014/main" id="{DE8BD005-0AEF-D6D7-68F0-24633361F3A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9" name="Google Shape;159;p13:notes">
            <a:extLst>
              <a:ext uri="{FF2B5EF4-FFF2-40B4-BE49-F238E27FC236}">
                <a16:creationId xmlns:a16="http://schemas.microsoft.com/office/drawing/2014/main" id="{F5616AF3-1D4E-B022-C588-AD4060CAE43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3393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/>
              <a:t>OCLC Research Partnerships – recent open research involvement examples from research libraries in the U.S. - </a:t>
            </a:r>
            <a:r>
              <a:rPr lang="en-US" sz="1200" b="1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Open research as a strategic priority: Insights from an OCLC RLP leadership roundtable – April 2025 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https://</a:t>
            </a:r>
            <a:r>
              <a:rPr lang="en-US" sz="1200" b="0" i="0" u="none" strike="noStrike" cap="none" dirty="0" err="1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hangingtogether.org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/open-research-as-a-strategic-priority-insights-from-an-oclc-rlp-leadership-roundtable/ </a:t>
            </a:r>
          </a:p>
        </p:txBody>
      </p:sp>
    </p:spTree>
    <p:extLst>
      <p:ext uri="{BB962C8B-B14F-4D97-AF65-F5344CB8AC3E}">
        <p14:creationId xmlns:p14="http://schemas.microsoft.com/office/powerpoint/2010/main" val="66793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>
          <a:extLst>
            <a:ext uri="{FF2B5EF4-FFF2-40B4-BE49-F238E27FC236}">
              <a16:creationId xmlns:a16="http://schemas.microsoft.com/office/drawing/2014/main" id="{2EBB808E-3D33-7D9A-3B07-A9BCAC469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:notes">
            <a:extLst>
              <a:ext uri="{FF2B5EF4-FFF2-40B4-BE49-F238E27FC236}">
                <a16:creationId xmlns:a16="http://schemas.microsoft.com/office/drawing/2014/main" id="{B9E6DB3C-9FCF-DF4A-12FD-CCDD5903890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9" name="Google Shape;159;p13:notes">
            <a:extLst>
              <a:ext uri="{FF2B5EF4-FFF2-40B4-BE49-F238E27FC236}">
                <a16:creationId xmlns:a16="http://schemas.microsoft.com/office/drawing/2014/main" id="{60FC7BA5-72B6-3036-19DD-79CC39CA89D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8328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>
          <a:extLst>
            <a:ext uri="{FF2B5EF4-FFF2-40B4-BE49-F238E27FC236}">
              <a16:creationId xmlns:a16="http://schemas.microsoft.com/office/drawing/2014/main" id="{2A3389F1-2367-EC2F-9801-BB331D70D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9:notes">
            <a:extLst>
              <a:ext uri="{FF2B5EF4-FFF2-40B4-BE49-F238E27FC236}">
                <a16:creationId xmlns:a16="http://schemas.microsoft.com/office/drawing/2014/main" id="{2C7E24B7-05D3-EB4F-E613-18E894AE3BB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7" name="Google Shape;217;p19:notes">
            <a:extLst>
              <a:ext uri="{FF2B5EF4-FFF2-40B4-BE49-F238E27FC236}">
                <a16:creationId xmlns:a16="http://schemas.microsoft.com/office/drawing/2014/main" id="{1676842A-631C-D9B1-7450-A20EE9F22FF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39453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15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>
          <a:extLst>
            <a:ext uri="{FF2B5EF4-FFF2-40B4-BE49-F238E27FC236}">
              <a16:creationId xmlns:a16="http://schemas.microsoft.com/office/drawing/2014/main" id="{9B6F9935-92FB-EFF8-6FEC-B3B07CCBA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:notes">
            <a:extLst>
              <a:ext uri="{FF2B5EF4-FFF2-40B4-BE49-F238E27FC236}">
                <a16:creationId xmlns:a16="http://schemas.microsoft.com/office/drawing/2014/main" id="{6990E810-40F2-8C84-F711-EE86DD7D8AC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9" name="Google Shape;159;p13:notes">
            <a:extLst>
              <a:ext uri="{FF2B5EF4-FFF2-40B4-BE49-F238E27FC236}">
                <a16:creationId xmlns:a16="http://schemas.microsoft.com/office/drawing/2014/main" id="{0DF97FA1-D48F-9C57-6615-DE9F0313C3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9418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751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>
          <a:extLst>
            <a:ext uri="{FF2B5EF4-FFF2-40B4-BE49-F238E27FC236}">
              <a16:creationId xmlns:a16="http://schemas.microsoft.com/office/drawing/2014/main" id="{709A8929-6587-3338-89CE-44A9FFD14D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8:notes">
            <a:extLst>
              <a:ext uri="{FF2B5EF4-FFF2-40B4-BE49-F238E27FC236}">
                <a16:creationId xmlns:a16="http://schemas.microsoft.com/office/drawing/2014/main" id="{D1D51791-D4D7-5C17-D214-5D630861DB5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4" name="Google Shape;204;p18:notes">
            <a:extLst>
              <a:ext uri="{FF2B5EF4-FFF2-40B4-BE49-F238E27FC236}">
                <a16:creationId xmlns:a16="http://schemas.microsoft.com/office/drawing/2014/main" id="{3A9EC60B-90A2-C1B5-A47A-30DF71D9970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/>
              <a:t>Example text from https://</a:t>
            </a:r>
            <a:r>
              <a:rPr lang="en-US" dirty="0" err="1"/>
              <a:t>www.transportation.gov</a:t>
            </a:r>
            <a:r>
              <a:rPr lang="en-US" dirty="0"/>
              <a:t>/data/plan : “</a:t>
            </a:r>
            <a:r>
              <a:rPr lang="en-US" sz="1200" b="1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Goal 1: Enhance Public Access and Discoverability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- To maximize the impact and utility of our data [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14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4"/>
              </a:rPr>
              <a:t>15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], we are dedicated to making it </a:t>
            </a:r>
            <a:r>
              <a:rPr lang="en-US" sz="1200" b="1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Findable, Accessible, Interoperable, Reusable,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and </a:t>
            </a:r>
            <a:r>
              <a:rPr lang="en-US" sz="1200" b="1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Delightful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[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5"/>
              </a:rPr>
              <a:t>16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6"/>
              </a:rPr>
              <a:t>17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7"/>
              </a:rPr>
              <a:t>18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8"/>
              </a:rPr>
              <a:t>19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9"/>
              </a:rPr>
              <a:t>20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10"/>
              </a:rPr>
              <a:t>21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] (</a:t>
            </a:r>
            <a:r>
              <a:rPr lang="en-US" sz="1200" b="1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FAIR-D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). This approach paves the way for a more efficient and effective transportation ecosystem. By making government data secure [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11"/>
              </a:rPr>
              <a:t>22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], trustworthy [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12"/>
              </a:rPr>
              <a:t>23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13"/>
              </a:rPr>
              <a:t>24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], and open by default [</a:t>
            </a:r>
            <a:r>
              <a:rPr lang="en-US" sz="1200" b="0" i="0" u="sng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14"/>
              </a:rPr>
              <a:t>25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] through standardized procedures, we are not only </a:t>
            </a:r>
            <a:r>
              <a:rPr lang="en-US" sz="1200" b="1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increasing public access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but also </a:t>
            </a:r>
            <a:r>
              <a:rPr lang="en-US" sz="1200" b="1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fostering new ideas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and economic growth. This commitment to open data also makes government operations more</a:t>
            </a:r>
            <a:r>
              <a:rPr lang="en-US" sz="1200" b="1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efficient and accountable</a:t>
            </a:r>
            <a:r>
              <a:rPr lang="en-US" sz="1200" b="0" i="0" u="none" strike="noStrike" cap="none" dirty="0">
                <a:solidFill>
                  <a:schemeClr val="accent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to the public we serve. </a:t>
            </a:r>
            <a:r>
              <a:rPr lang="en-US" dirty="0"/>
              <a:t>”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23244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831CC867-D3EC-3F30-F0EE-E92C9FA93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5:notes">
            <a:extLst>
              <a:ext uri="{FF2B5EF4-FFF2-40B4-BE49-F238E27FC236}">
                <a16:creationId xmlns:a16="http://schemas.microsoft.com/office/drawing/2014/main" id="{5FC30FDC-DB48-9709-93E9-4A815BD3B6B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3" name="Google Shape;273;p25:notes">
            <a:extLst>
              <a:ext uri="{FF2B5EF4-FFF2-40B4-BE49-F238E27FC236}">
                <a16:creationId xmlns:a16="http://schemas.microsoft.com/office/drawing/2014/main" id="{764A84FF-450D-7147-B5D2-E2ECA32E48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2924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>
          <a:extLst>
            <a:ext uri="{FF2B5EF4-FFF2-40B4-BE49-F238E27FC236}">
              <a16:creationId xmlns:a16="http://schemas.microsoft.com/office/drawing/2014/main" id="{FCB271B0-CDD6-87A9-4017-95C6874F7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:notes">
            <a:extLst>
              <a:ext uri="{FF2B5EF4-FFF2-40B4-BE49-F238E27FC236}">
                <a16:creationId xmlns:a16="http://schemas.microsoft.com/office/drawing/2014/main" id="{06B03855-094A-2BD7-B22A-C23E6FD1C4E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9" name="Google Shape;159;p13:notes">
            <a:extLst>
              <a:ext uri="{FF2B5EF4-FFF2-40B4-BE49-F238E27FC236}">
                <a16:creationId xmlns:a16="http://schemas.microsoft.com/office/drawing/2014/main" id="{B6133498-AE7C-23C4-F295-AB4DB844A0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6464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>
          <a:extLst>
            <a:ext uri="{FF2B5EF4-FFF2-40B4-BE49-F238E27FC236}">
              <a16:creationId xmlns:a16="http://schemas.microsoft.com/office/drawing/2014/main" id="{EF797E5E-A48A-A4C5-2D86-E304D7ABD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9:notes">
            <a:extLst>
              <a:ext uri="{FF2B5EF4-FFF2-40B4-BE49-F238E27FC236}">
                <a16:creationId xmlns:a16="http://schemas.microsoft.com/office/drawing/2014/main" id="{1DDCB0D3-26AD-3EC3-AFDD-2DBD0121E19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7" name="Google Shape;217;p19:notes">
            <a:extLst>
              <a:ext uri="{FF2B5EF4-FFF2-40B4-BE49-F238E27FC236}">
                <a16:creationId xmlns:a16="http://schemas.microsoft.com/office/drawing/2014/main" id="{3DF21873-D9F1-2177-27AF-A992E15EA6F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1653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>
          <a:extLst>
            <a:ext uri="{FF2B5EF4-FFF2-40B4-BE49-F238E27FC236}">
              <a16:creationId xmlns:a16="http://schemas.microsoft.com/office/drawing/2014/main" id="{5F155E04-B642-D715-3F80-619C674C6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41:notes">
            <a:extLst>
              <a:ext uri="{FF2B5EF4-FFF2-40B4-BE49-F238E27FC236}">
                <a16:creationId xmlns:a16="http://schemas.microsoft.com/office/drawing/2014/main" id="{21EA885A-6288-C1E2-A123-D3E9BDD4474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87" name="Google Shape;587;p41:notes">
            <a:extLst>
              <a:ext uri="{FF2B5EF4-FFF2-40B4-BE49-F238E27FC236}">
                <a16:creationId xmlns:a16="http://schemas.microsoft.com/office/drawing/2014/main" id="{6AF4EF4C-0183-84AA-A9BF-BF5771C4D40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896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empty background alt footer" userDrawn="1">
  <p:cSld name="1_empty background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accen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838200" y="40227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1FBB34-73A7-487F-A6DD-9AB01190CC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2001838"/>
            <a:ext cx="10515600" cy="44545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 background" userDrawn="1">
  <p:cSld name="white corner logo, maroon corner">
    <p:bg>
      <p:bgPr>
        <a:solidFill>
          <a:srgbClr val="FFFFFF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accen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838200" y="2620451"/>
            <a:ext cx="10515600" cy="154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500"/>
              <a:buFont typeface="Arial"/>
              <a:buNone/>
              <a:defRPr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17" name="Google Shape;17;p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54059" y="-6100"/>
            <a:ext cx="2940214" cy="875893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accen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8" name="Google Shape;18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28836" y="257770"/>
            <a:ext cx="2053002" cy="3877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F8F44-B635-4FCB-8D18-224854E87C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60438" y="4491038"/>
            <a:ext cx="5661025" cy="544512"/>
          </a:xfrm>
        </p:spPr>
        <p:txBody>
          <a:bodyPr/>
          <a:lstStyle>
            <a:lvl1pPr marL="50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A388248-0E75-42A8-A19A-2B4C7ECE9F1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60438" y="5208588"/>
            <a:ext cx="5661025" cy="544512"/>
          </a:xfrm>
        </p:spPr>
        <p:txBody>
          <a:bodyPr/>
          <a:lstStyle>
            <a:lvl1pPr marL="50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logo corner" userDrawn="1">
  <p:cSld name="main logo corn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838200" y="111669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 dirty="0"/>
          </a:p>
        </p:txBody>
      </p:sp>
      <p:sp>
        <p:nvSpPr>
          <p:cNvPr id="4" name="Google Shape;7;p1">
            <a:extLst>
              <a:ext uri="{FF2B5EF4-FFF2-40B4-BE49-F238E27FC236}">
                <a16:creationId xmlns:a16="http://schemas.microsoft.com/office/drawing/2014/main" id="{2C2D5096-0CC8-411E-A02D-A4B254F7C23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2673751"/>
            <a:ext cx="10515600" cy="350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508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25" name="Google Shape;25;p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5374" y="6218073"/>
            <a:ext cx="1780309" cy="3362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empty background alt footer">
  <p:cSld name="1_maroon background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accen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8200" y="50644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ray graphic empty background">
  <p:cSld name="maroon background, main logo corner">
    <p:bg>
      <p:bgPr>
        <a:solidFill>
          <a:schemeClr val="dk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6623" y="6278880"/>
            <a:ext cx="1719412" cy="324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1804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6" r:id="rId4"/>
    <p:sldLayoutId id="2147483657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50800"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buNone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pannabe@vt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hyperlink" Target="https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cfr.gov/current/title-2/subtitle-A/chapter-II/part-200/subpart-D/subject-group-ECFR8feb98c2e3e5ad2/section-200.315#p-200.315%28b%29" TargetMode="External"/><Relationship Id="rId3" Type="http://schemas.openxmlformats.org/officeDocument/2006/relationships/hyperlink" Target="https://obamawhitehouse.archives.gov/sites/default/files/microsites/ostp/ostp_public_access_memo_2013.pdf" TargetMode="External"/><Relationship Id="rId7" Type="http://schemas.openxmlformats.org/officeDocument/2006/relationships/hyperlink" Target="https://bidenwhitehouse.archives.gov/wp-content/uploads/2022/08/08-2022-OSTP-Public-Access-Memo.pdf" TargetMode="Externa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bidenwhitehouse.archives.gov/wp-content/uploads/2022/01/010422-NSPM-33-Implementation-Guidance.pdf" TargetMode="External"/><Relationship Id="rId11" Type="http://schemas.openxmlformats.org/officeDocument/2006/relationships/image" Target="../media/image7.png"/><Relationship Id="rId5" Type="http://schemas.openxmlformats.org/officeDocument/2006/relationships/hyperlink" Target="https://www.congress.gov/bill/111th-congress/house-bill/5116/text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s://obamawhitehouse.archives.gov/blog/2013/02/22/expanding-public-access-results-federally-funded-research" TargetMode="External"/><Relationship Id="rId9" Type="http://schemas.openxmlformats.org/officeDocument/2006/relationships/hyperlink" Target="https://digitalcommons.unl.edu/scholcom/335?utm_source=digitalcommons.unl.edu%2Fscholcom%2F335&amp;utm_medium=PDF&amp;utm_campaign=PDFCoverPag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s://aupresses.org/news/tome-project-final-report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s.io/" TargetMode="External"/><Relationship Id="rId5" Type="http://schemas.openxmlformats.org/officeDocument/2006/relationships/hyperlink" Target="https://www.heliosopen.org/about" TargetMode="External"/><Relationship Id="rId4" Type="http://schemas.openxmlformats.org/officeDocument/2006/relationships/hyperlink" Target="https://sparcopen.org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cience.nasa.gov/open-science/" TargetMode="External"/><Relationship Id="rId5" Type="http://schemas.openxmlformats.org/officeDocument/2006/relationships/hyperlink" Target="https://sparcopen.org/our-work/us-repository-network/" TargetMode="External"/><Relationship Id="rId4" Type="http://schemas.openxmlformats.org/officeDocument/2006/relationships/hyperlink" Target="https://ror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itle"/>
          <p:cNvSpPr txBox="1">
            <a:spLocks noGrp="1"/>
          </p:cNvSpPr>
          <p:nvPr>
            <p:ph type="title"/>
          </p:nvPr>
        </p:nvSpPr>
        <p:spPr>
          <a:xfrm>
            <a:off x="853440" y="1242797"/>
            <a:ext cx="10939744" cy="154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buClr>
                <a:schemeClr val="dk1"/>
              </a:buClr>
              <a:buSzPts val="5400"/>
            </a:pPr>
            <a:r>
              <a:rPr lang="en-US" sz="4800" dirty="0">
                <a:solidFill>
                  <a:schemeClr val="dk1"/>
                </a:solidFill>
              </a:rPr>
              <a:t>Open Science Across Borders: </a:t>
            </a:r>
            <a:br>
              <a:rPr lang="en-US" sz="4800" dirty="0">
                <a:solidFill>
                  <a:schemeClr val="dk1"/>
                </a:solidFill>
              </a:rPr>
            </a:br>
            <a:r>
              <a:rPr lang="en-US" sz="4800" dirty="0">
                <a:solidFill>
                  <a:schemeClr val="dk1"/>
                </a:solidFill>
              </a:rPr>
              <a:t>India vs. U.S. Institutional Approaches plenary session:</a:t>
            </a:r>
            <a:br>
              <a:rPr lang="en-US" sz="4800" dirty="0">
                <a:solidFill>
                  <a:schemeClr val="dk1"/>
                </a:solidFill>
              </a:rPr>
            </a:br>
            <a:r>
              <a:rPr lang="en-US" sz="4800" b="1" i="1" dirty="0">
                <a:solidFill>
                  <a:schemeClr val="bg2"/>
                </a:solidFill>
              </a:rPr>
              <a:t>U.S. Institutional Approaches</a:t>
            </a:r>
            <a:endParaRPr lang="en-US" sz="4800" b="1" dirty="0">
              <a:solidFill>
                <a:schemeClr val="bg2"/>
              </a:solidFill>
            </a:endParaRPr>
          </a:p>
        </p:txBody>
      </p:sp>
      <p:sp>
        <p:nvSpPr>
          <p:cNvPr id="2" name="Author">
            <a:extLst>
              <a:ext uri="{FF2B5EF4-FFF2-40B4-BE49-F238E27FC236}">
                <a16:creationId xmlns:a16="http://schemas.microsoft.com/office/drawing/2014/main" id="{BFD50651-D3DE-408F-BD24-BFC88533CE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7321" y="3734466"/>
            <a:ext cx="10535863" cy="2071973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Virginia (Ginny) Pannabecker</a:t>
            </a: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Assistant Dean and Director, Research Collaboration and Engagement</a:t>
            </a: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University Libraries at Virginia Tech</a:t>
            </a: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vpannabe@vt.edu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" name="Date">
            <a:extLst>
              <a:ext uri="{FF2B5EF4-FFF2-40B4-BE49-F238E27FC236}">
                <a16:creationId xmlns:a16="http://schemas.microsoft.com/office/drawing/2014/main" id="{AB420CD6-E6E2-4AB4-85FC-391C1F0919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401697" y="5235142"/>
            <a:ext cx="3731741" cy="131566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en-US" sz="25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Presented on </a:t>
            </a:r>
          </a:p>
          <a:p>
            <a:pPr algn="r"/>
            <a:r>
              <a:rPr lang="en-US" sz="25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September 26, 2025</a:t>
            </a:r>
          </a:p>
          <a:p>
            <a:pPr algn="r"/>
            <a:r>
              <a:rPr lang="en-US" sz="25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USETDA 2025 Conference</a:t>
            </a:r>
          </a:p>
        </p:txBody>
      </p:sp>
      <p:pic>
        <p:nvPicPr>
          <p:cNvPr id="1026" name="Picture 2" descr="CC-BY SA 4.0 Creative Commons license graphic. Image is hyperlinked to the CC-BY SA 4.0 license deed: https://creativecommons.org/licenses/by-sa/4.0/">
            <a:hlinkClick r:id="rId4"/>
            <a:extLst>
              <a:ext uri="{FF2B5EF4-FFF2-40B4-BE49-F238E27FC236}">
                <a16:creationId xmlns:a16="http://schemas.microsoft.com/office/drawing/2014/main" id="{1DE21753-92F3-EA23-2899-F7645C932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358" y="5907434"/>
            <a:ext cx="1556301" cy="54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" name="Maroon rectangl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54059" y="-6100"/>
            <a:ext cx="2940214" cy="875893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Virginia Tech Logo" descr="Virginia Tech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628836" y="257770"/>
            <a:ext cx="2053002" cy="387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>
          <a:extLst>
            <a:ext uri="{FF2B5EF4-FFF2-40B4-BE49-F238E27FC236}">
              <a16:creationId xmlns:a16="http://schemas.microsoft.com/office/drawing/2014/main" id="{AC33EAC9-D938-F678-FF38-291D9F0C0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">
            <a:extLst>
              <a:ext uri="{FF2B5EF4-FFF2-40B4-BE49-F238E27FC236}">
                <a16:creationId xmlns:a16="http://schemas.microsoft.com/office/drawing/2014/main" id="{6CC63727-8119-130E-93F5-DEFBBF2B45A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57250" y="2951948"/>
            <a:ext cx="10477500" cy="954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 algn="ctr">
              <a:buClr>
                <a:srgbClr val="000000"/>
              </a:buClr>
              <a:buSzPts val="4400"/>
            </a:pPr>
            <a:r>
              <a:rPr lang="en-US" sz="4400" dirty="0">
                <a:solidFill>
                  <a:srgbClr val="F2F2F2"/>
                </a:solidFill>
              </a:rPr>
              <a:t>Libraries and library leaders’ roles</a:t>
            </a:r>
            <a:endParaRPr lang="en-US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530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40E54-9236-1A09-5430-DFCABC7DA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Libraries and library leaders’ roles in promoting open science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22F4C-DE49-E474-CBD5-C5365AA7A9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29984"/>
            <a:ext cx="10515600" cy="445452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dk1"/>
                </a:solidFill>
              </a:rPr>
              <a:t>Embedding open throughout library services and initiatives</a:t>
            </a:r>
          </a:p>
          <a:p>
            <a:r>
              <a:rPr lang="en-US" dirty="0">
                <a:solidFill>
                  <a:schemeClr val="dk1"/>
                </a:solidFill>
              </a:rPr>
              <a:t>Providing training, education, public engagement events</a:t>
            </a:r>
          </a:p>
          <a:p>
            <a:r>
              <a:rPr lang="en-US" dirty="0">
                <a:solidFill>
                  <a:schemeClr val="dk1"/>
                </a:solidFill>
              </a:rPr>
              <a:t>Developing and managing technical infrastructure (</a:t>
            </a:r>
            <a:r>
              <a:rPr lang="en-US" i="1" dirty="0" err="1">
                <a:solidFill>
                  <a:schemeClr val="dk1"/>
                </a:solidFill>
              </a:rPr>
              <a:t>eTDs</a:t>
            </a:r>
            <a:r>
              <a:rPr lang="en-US" i="1" dirty="0">
                <a:solidFill>
                  <a:schemeClr val="dk1"/>
                </a:solidFill>
              </a:rPr>
              <a:t>, scholarly and data repositories, scholarly publishing, profile and research information management (RIM) systems</a:t>
            </a:r>
            <a:r>
              <a:rPr lang="en-US" dirty="0">
                <a:solidFill>
                  <a:schemeClr val="dk1"/>
                </a:solidFill>
              </a:rPr>
              <a:t>)</a:t>
            </a:r>
          </a:p>
          <a:p>
            <a:r>
              <a:rPr lang="en-US" dirty="0">
                <a:solidFill>
                  <a:schemeClr val="dk1"/>
                </a:solidFill>
              </a:rPr>
              <a:t>Provide access to community, coalition infrastructure</a:t>
            </a:r>
          </a:p>
          <a:p>
            <a:r>
              <a:rPr lang="en-US" dirty="0">
                <a:solidFill>
                  <a:schemeClr val="dk1"/>
                </a:solidFill>
              </a:rPr>
              <a:t>Developing and promoting licensing for open use</a:t>
            </a:r>
          </a:p>
          <a:p>
            <a:r>
              <a:rPr lang="en-US" dirty="0">
                <a:solidFill>
                  <a:schemeClr val="dk1"/>
                </a:solidFill>
              </a:rPr>
              <a:t>Building institutional culture</a:t>
            </a:r>
          </a:p>
          <a:p>
            <a:r>
              <a:rPr lang="en-US" dirty="0">
                <a:solidFill>
                  <a:schemeClr val="dk1"/>
                </a:solidFill>
              </a:rPr>
              <a:t>Partnerships (</a:t>
            </a:r>
            <a:r>
              <a:rPr lang="en-US" i="1" dirty="0">
                <a:solidFill>
                  <a:schemeClr val="dk1"/>
                </a:solidFill>
              </a:rPr>
              <a:t>institutional, professional associations, coalitions</a:t>
            </a:r>
            <a:r>
              <a:rPr lang="en-US" dirty="0">
                <a:solidFill>
                  <a:schemeClr val="dk1"/>
                </a:solidFill>
              </a:rPr>
              <a:t>)</a:t>
            </a:r>
          </a:p>
          <a:p>
            <a:r>
              <a:rPr lang="en-US" dirty="0">
                <a:solidFill>
                  <a:schemeClr val="dk1"/>
                </a:solidFill>
              </a:rPr>
              <a:t>Policy contributions and building public awareness</a:t>
            </a:r>
          </a:p>
        </p:txBody>
      </p:sp>
    </p:spTree>
    <p:extLst>
      <p:ext uri="{BB962C8B-B14F-4D97-AF65-F5344CB8AC3E}">
        <p14:creationId xmlns:p14="http://schemas.microsoft.com/office/powerpoint/2010/main" val="2298806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>
          <a:extLst>
            <a:ext uri="{FF2B5EF4-FFF2-40B4-BE49-F238E27FC236}">
              <a16:creationId xmlns:a16="http://schemas.microsoft.com/office/drawing/2014/main" id="{FB14762A-A894-5287-89D0-E1EBD1161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">
            <a:extLst>
              <a:ext uri="{FF2B5EF4-FFF2-40B4-BE49-F238E27FC236}">
                <a16:creationId xmlns:a16="http://schemas.microsoft.com/office/drawing/2014/main" id="{FD622CE8-1EDF-DA51-907D-078EDDF4599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57250" y="2951948"/>
            <a:ext cx="10477500" cy="954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 algn="ctr">
              <a:buClr>
                <a:srgbClr val="000000"/>
              </a:buClr>
              <a:buSzPts val="4400"/>
            </a:pPr>
            <a:r>
              <a:rPr lang="en-US" sz="4400" dirty="0">
                <a:solidFill>
                  <a:srgbClr val="F2F2F2"/>
                </a:solidFill>
              </a:rPr>
              <a:t>Q &amp; A</a:t>
            </a:r>
            <a:br>
              <a:rPr lang="en-US" sz="4400" dirty="0">
                <a:solidFill>
                  <a:srgbClr val="F2F2F2"/>
                </a:solidFill>
              </a:rPr>
            </a:br>
            <a:r>
              <a:rPr lang="en-US" sz="4400" dirty="0">
                <a:solidFill>
                  <a:srgbClr val="F2F2F2"/>
                </a:solidFill>
              </a:rPr>
              <a:t>and</a:t>
            </a:r>
            <a:br>
              <a:rPr lang="en-US" sz="4400" dirty="0">
                <a:solidFill>
                  <a:srgbClr val="F2F2F2"/>
                </a:solidFill>
              </a:rPr>
            </a:br>
            <a:r>
              <a:rPr lang="en-US" sz="4400" dirty="0">
                <a:solidFill>
                  <a:srgbClr val="F2F2F2"/>
                </a:solidFill>
              </a:rPr>
              <a:t>Open Floor Discussion</a:t>
            </a:r>
            <a:endParaRPr lang="en-US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805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>
          <a:extLst>
            <a:ext uri="{FF2B5EF4-FFF2-40B4-BE49-F238E27FC236}">
              <a16:creationId xmlns:a16="http://schemas.microsoft.com/office/drawing/2014/main" id="{DB7ED858-D48F-C718-1600-92DC95ED6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en airplane hangar">
            <a:extLst>
              <a:ext uri="{FF2B5EF4-FFF2-40B4-BE49-F238E27FC236}">
                <a16:creationId xmlns:a16="http://schemas.microsoft.com/office/drawing/2014/main" id="{0357F395-A1C0-6F21-BDBA-EF0743F0EB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8728"/>
          <a:stretch>
            <a:fillRect/>
          </a:stretch>
        </p:blipFill>
        <p:spPr>
          <a:xfrm>
            <a:off x="0" y="0"/>
            <a:ext cx="13225346" cy="7242629"/>
          </a:xfrm>
          <a:prstGeom prst="rect">
            <a:avLst/>
          </a:prstGeom>
        </p:spPr>
      </p:pic>
      <p:sp>
        <p:nvSpPr>
          <p:cNvPr id="219" name="Title">
            <a:extLst>
              <a:ext uri="{FF2B5EF4-FFF2-40B4-BE49-F238E27FC236}">
                <a16:creationId xmlns:a16="http://schemas.microsoft.com/office/drawing/2014/main" id="{E44458FA-841E-78EF-5FEF-33EE8401CF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7258" y="392824"/>
            <a:ext cx="8505370" cy="79734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lnSpc>
                <a:spcPct val="100000"/>
              </a:lnSpc>
              <a:buClr>
                <a:schemeClr val="accent1"/>
              </a:buClr>
              <a:buSzPts val="2500"/>
            </a:pPr>
            <a:r>
              <a:rPr lang="en-US" sz="3000" dirty="0">
                <a:solidFill>
                  <a:schemeClr val="accent1"/>
                </a:solidFill>
              </a:rPr>
              <a:t>Q&amp;A and Open Floor Discussion</a:t>
            </a:r>
            <a:endParaRPr lang="en-US" sz="3000" dirty="0">
              <a:solidFill>
                <a:srgbClr val="000000"/>
              </a:solidFill>
            </a:endParaRP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B3A893B9-D9FD-2DCB-C27B-E9D662F86B2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817258" y="1407886"/>
            <a:ext cx="8505370" cy="5221516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Share </a:t>
            </a:r>
            <a:r>
              <a:rPr lang="en-U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your perspectives and examples </a:t>
            </a: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for </a:t>
            </a:r>
          </a:p>
          <a:p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promoting </a:t>
            </a:r>
            <a:r>
              <a:rPr lang="en-U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open science</a:t>
            </a: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endParaRPr lang="en-US" dirty="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080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National legislation / policy</a:t>
            </a:r>
          </a:p>
          <a:p>
            <a:pPr marL="5080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Open access / open science platforms</a:t>
            </a:r>
          </a:p>
          <a:p>
            <a:pPr marL="5080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Collaborative initiatives</a:t>
            </a:r>
          </a:p>
          <a:p>
            <a:pPr marL="5080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Obstacles</a:t>
            </a:r>
          </a:p>
          <a:p>
            <a:pPr marL="5080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Opportunities</a:t>
            </a:r>
          </a:p>
          <a:p>
            <a:pPr marL="5080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Libraries / Institutions and library / institutional leaders’ roles in promoting open science</a:t>
            </a:r>
          </a:p>
          <a:p>
            <a:pPr marL="5080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0873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1E8A4A-4E5B-8950-2BFF-A591605DB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07051"/>
            <a:ext cx="12192000" cy="812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D6D5DF-F856-827C-7B3B-17353B925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457" y="414331"/>
            <a:ext cx="6629400" cy="904012"/>
          </a:xfrm>
          <a:solidFill>
            <a:srgbClr val="FFFFFF">
              <a:alpha val="60188"/>
            </a:srgbClr>
          </a:solidFill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073B5-9280-E4B3-AC5B-FA452E9C4E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9457" y="2090055"/>
            <a:ext cx="10515600" cy="3449602"/>
          </a:xfrm>
          <a:solidFill>
            <a:srgbClr val="FFFFFF"/>
          </a:solidFill>
        </p:spPr>
        <p:txBody>
          <a:bodyPr anchor="ctr"/>
          <a:lstStyle/>
          <a:p>
            <a:pPr marL="285750" lvl="0" indent="-28575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dk2"/>
              </a:buClr>
              <a:buSzPts val="1750"/>
              <a:buFont typeface="Noto Sans Symbols"/>
              <a:buChar char="▪"/>
            </a:pPr>
            <a:r>
              <a:rPr lang="en-US" dirty="0"/>
              <a:t>National legislation and policy, open-access and open science platforms, collaborative initiatives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dk2"/>
              </a:buClr>
              <a:buSzPts val="1750"/>
              <a:buFont typeface="Noto Sans Symbols"/>
              <a:buChar char="▪"/>
            </a:pPr>
            <a:r>
              <a:rPr lang="en-US" dirty="0"/>
              <a:t>Obstacles and opportunities for promoting open science</a:t>
            </a:r>
            <a:endParaRPr lang="en-US" dirty="0">
              <a:solidFill>
                <a:srgbClr val="3A3C3D"/>
              </a:solidFill>
              <a:ea typeface="Arial"/>
              <a:cs typeface="Arial"/>
              <a:sym typeface="Arial"/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dk2"/>
              </a:buClr>
              <a:buSzPts val="1750"/>
              <a:buFont typeface="Noto Sans Symbols"/>
              <a:buChar char="▪"/>
            </a:pPr>
            <a:r>
              <a:rPr lang="en-US" dirty="0"/>
              <a:t>Libraries and library leaders’ roles in promoting open science</a:t>
            </a:r>
            <a:endParaRPr lang="en-US" dirty="0">
              <a:solidFill>
                <a:srgbClr val="3A3C3D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5394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>
          <a:extLst>
            <a:ext uri="{FF2B5EF4-FFF2-40B4-BE49-F238E27FC236}">
              <a16:creationId xmlns:a16="http://schemas.microsoft.com/office/drawing/2014/main" id="{E428C4AB-66B9-1E03-2A40-1B31E20B8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">
            <a:extLst>
              <a:ext uri="{FF2B5EF4-FFF2-40B4-BE49-F238E27FC236}">
                <a16:creationId xmlns:a16="http://schemas.microsoft.com/office/drawing/2014/main" id="{FBBB582D-68EB-A0A2-8D93-E29E9B20A91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57250" y="2951948"/>
            <a:ext cx="10477500" cy="954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 algn="ctr">
              <a:buClr>
                <a:srgbClr val="000000"/>
              </a:buClr>
              <a:buSzPts val="4400"/>
            </a:pPr>
            <a:r>
              <a:rPr lang="en-US" sz="4400" dirty="0">
                <a:solidFill>
                  <a:srgbClr val="F2F2F2"/>
                </a:solidFill>
              </a:rPr>
              <a:t>National legislation and policy, </a:t>
            </a:r>
            <a:br>
              <a:rPr lang="en-US" sz="4400" dirty="0">
                <a:solidFill>
                  <a:srgbClr val="F2F2F2"/>
                </a:solidFill>
              </a:rPr>
            </a:br>
            <a:r>
              <a:rPr lang="en-US" sz="4400" dirty="0">
                <a:solidFill>
                  <a:srgbClr val="F2F2F2"/>
                </a:solidFill>
              </a:rPr>
              <a:t>open access and open science platforms, and collaborative initiatives</a:t>
            </a:r>
            <a:endParaRPr lang="en-US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165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A529C-8CB4-DDF9-F9EA-909C856C1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4564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National legislation and policy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B8946A-DC4D-F4AD-5366-0954A428B3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4356140"/>
            <a:ext cx="11024286" cy="2328862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hlinkClick r:id="rId3"/>
              </a:rPr>
              <a:t>Office of Science and Technology Policy (OSTP) Memo (2013)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We the People Petition</a:t>
            </a:r>
            <a:r>
              <a:rPr lang="en-US" dirty="0"/>
              <a:t> | </a:t>
            </a:r>
            <a:r>
              <a:rPr lang="en-US" dirty="0">
                <a:hlinkClick r:id="rId5"/>
              </a:rPr>
              <a:t>America COMPETES Reauthorization Act of 2010 </a:t>
            </a:r>
            <a:r>
              <a:rPr lang="en-US" dirty="0"/>
              <a:t>(P.L. 111-358)</a:t>
            </a:r>
          </a:p>
          <a:p>
            <a:r>
              <a:rPr lang="en-US" dirty="0">
                <a:hlinkClick r:id="rId6"/>
              </a:rPr>
              <a:t>Guidance For Implementing National Security Presidential Memorandum 33 (NSPM-33) On National Security Strategy For United States Government-Supported Research And Development (2022)</a:t>
            </a:r>
            <a:endParaRPr lang="en-US" dirty="0"/>
          </a:p>
          <a:p>
            <a:r>
              <a:rPr lang="en-US" dirty="0">
                <a:hlinkClick r:id="rId7"/>
              </a:rPr>
              <a:t>Office of Science and Technology Policy (OSTP) ‘Nelson’ Memo (2022)</a:t>
            </a:r>
            <a:endParaRPr lang="en-US" dirty="0"/>
          </a:p>
          <a:p>
            <a:r>
              <a:rPr lang="en-US" dirty="0"/>
              <a:t>Federal purpose license </a:t>
            </a:r>
            <a:r>
              <a:rPr lang="en-US" dirty="0">
                <a:hlinkClick r:id="rId8"/>
              </a:rPr>
              <a:t>(§ 200.315 Intangible property</a:t>
            </a:r>
            <a:r>
              <a:rPr lang="en-US" dirty="0"/>
              <a:t>) in place </a:t>
            </a:r>
            <a:r>
              <a:rPr lang="en-US" dirty="0">
                <a:hlinkClick r:id="rId9"/>
              </a:rPr>
              <a:t>since 1976</a:t>
            </a:r>
            <a:endParaRPr lang="en-US" baseline="30000" dirty="0"/>
          </a:p>
        </p:txBody>
      </p:sp>
      <p:pic>
        <p:nvPicPr>
          <p:cNvPr id="11" name="Picture 10" descr="Screenshot of OSTP Memo 2013 opening page. Link to document is in the first bullet on this slide’s text.">
            <a:extLst>
              <a:ext uri="{FF2B5EF4-FFF2-40B4-BE49-F238E27FC236}">
                <a16:creationId xmlns:a16="http://schemas.microsoft.com/office/drawing/2014/main" id="{9D6C8192-83AA-C8A3-5B8D-5A9C7539ED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7671" y="1370124"/>
            <a:ext cx="3149339" cy="2717747"/>
          </a:xfrm>
          <a:prstGeom prst="rect">
            <a:avLst/>
          </a:prstGeom>
        </p:spPr>
      </p:pic>
      <p:pic>
        <p:nvPicPr>
          <p:cNvPr id="7" name="Picture 6" descr="Screenshot of NSPM-33 document of 2022 opening page. Link to document is in the second main bullet on this slide’s text.">
            <a:extLst>
              <a:ext uri="{FF2B5EF4-FFF2-40B4-BE49-F238E27FC236}">
                <a16:creationId xmlns:a16="http://schemas.microsoft.com/office/drawing/2014/main" id="{D767724C-4D9B-3029-1790-073B2747BF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28994" y="1370124"/>
            <a:ext cx="2694540" cy="2962238"/>
          </a:xfrm>
          <a:prstGeom prst="rect">
            <a:avLst/>
          </a:prstGeom>
        </p:spPr>
      </p:pic>
      <p:pic>
        <p:nvPicPr>
          <p:cNvPr id="9" name="Picture 8" descr="Screenshot of OSTP ‘Nelson’ Memo 2022 opening page. Link to document is in the third main bullet on this slide’s text.">
            <a:extLst>
              <a:ext uri="{FF2B5EF4-FFF2-40B4-BE49-F238E27FC236}">
                <a16:creationId xmlns:a16="http://schemas.microsoft.com/office/drawing/2014/main" id="{89FDBB19-8593-E3C9-551E-D874631CE2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25519" y="1370124"/>
            <a:ext cx="3188810" cy="2198281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403389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>
          <a:extLst>
            <a:ext uri="{FF2B5EF4-FFF2-40B4-BE49-F238E27FC236}">
              <a16:creationId xmlns:a16="http://schemas.microsoft.com/office/drawing/2014/main" id="{D43F347C-8DAA-2924-7C51-BD7A2DB5B4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itle">
            <a:extLst>
              <a:ext uri="{FF2B5EF4-FFF2-40B4-BE49-F238E27FC236}">
                <a16:creationId xmlns:a16="http://schemas.microsoft.com/office/drawing/2014/main" id="{CF5BB09D-F79E-3EF4-1AF8-6EDA0A36A4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694341" y="702287"/>
            <a:ext cx="4475357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>
              <a:lnSpc>
                <a:spcPct val="100000"/>
              </a:lnSpc>
              <a:buClr>
                <a:schemeClr val="dk1"/>
              </a:buClr>
              <a:buSzPts val="2500"/>
            </a:pPr>
            <a:r>
              <a:rPr lang="en-US" sz="2500" cap="all" dirty="0">
                <a:solidFill>
                  <a:schemeClr val="dk1"/>
                </a:solidFill>
              </a:rPr>
              <a:t>Open access and </a:t>
            </a:r>
            <a:br>
              <a:rPr lang="en-US" sz="2500" cap="all" dirty="0">
                <a:solidFill>
                  <a:schemeClr val="dk1"/>
                </a:solidFill>
              </a:rPr>
            </a:br>
            <a:r>
              <a:rPr lang="en-US" sz="2500" cap="all" dirty="0">
                <a:solidFill>
                  <a:schemeClr val="dk1"/>
                </a:solidFill>
              </a:rPr>
              <a:t>open science platforms &amp; Infrastructure</a:t>
            </a:r>
            <a:endParaRPr lang="en-US" sz="2500" cap="all" dirty="0">
              <a:solidFill>
                <a:srgbClr val="000000"/>
              </a:solidFill>
            </a:endParaRPr>
          </a:p>
        </p:txBody>
      </p:sp>
      <p:sp>
        <p:nvSpPr>
          <p:cNvPr id="13" name="Text">
            <a:extLst>
              <a:ext uri="{FF2B5EF4-FFF2-40B4-BE49-F238E27FC236}">
                <a16:creationId xmlns:a16="http://schemas.microsoft.com/office/drawing/2014/main" id="{C593D430-8898-D16E-5BBE-9A57E3A812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86596" y="2252550"/>
            <a:ext cx="4109181" cy="4103649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>
                <a:solidFill>
                  <a:srgbClr val="3A3C3D"/>
                </a:solidFill>
                <a:ea typeface="Arial"/>
                <a:sym typeface="Arial"/>
              </a:rPr>
              <a:t>U.S. government agencies</a:t>
            </a:r>
            <a:r>
              <a:rPr lang="en-US" sz="2400" dirty="0">
                <a:solidFill>
                  <a:srgbClr val="3A3C3D"/>
                </a:solidFill>
                <a:ea typeface="Arial"/>
                <a:sym typeface="Arial"/>
              </a:rPr>
              <a:t> data and publication sharing requirements and portals</a:t>
            </a:r>
            <a:endParaRPr lang="en-US" sz="2400" dirty="0">
              <a:solidFill>
                <a:srgbClr val="3A3C3D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r>
              <a:rPr lang="en-US" sz="2400" b="1" dirty="0">
                <a:solidFill>
                  <a:srgbClr val="3A3C3D"/>
                </a:solidFill>
                <a:ea typeface="Arial"/>
                <a:sym typeface="Arial"/>
              </a:rPr>
              <a:t>Non-profit organizations </a:t>
            </a:r>
            <a:r>
              <a:rPr lang="en-US" sz="2400" dirty="0">
                <a:solidFill>
                  <a:srgbClr val="3A3C3D"/>
                </a:solidFill>
                <a:ea typeface="Arial"/>
                <a:sym typeface="Arial"/>
              </a:rPr>
              <a:t>collaborating with researchers, institutions, government, publishers</a:t>
            </a:r>
          </a:p>
          <a:p>
            <a:r>
              <a:rPr lang="en-US" sz="2400" b="1" dirty="0">
                <a:solidFill>
                  <a:srgbClr val="3A3C3D"/>
                </a:solidFill>
                <a:ea typeface="Arial"/>
                <a:sym typeface="Arial"/>
              </a:rPr>
              <a:t>Publishers</a:t>
            </a:r>
            <a:r>
              <a:rPr lang="en-US" sz="2400" dirty="0">
                <a:solidFill>
                  <a:srgbClr val="3A3C3D"/>
                </a:solidFill>
                <a:ea typeface="Arial"/>
                <a:sym typeface="Arial"/>
              </a:rPr>
              <a:t> requiring dataset deposit or publication, providing diamond, green open access</a:t>
            </a:r>
            <a:endParaRPr lang="en-US" sz="2400" dirty="0">
              <a:solidFill>
                <a:srgbClr val="3A3C3D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pic>
        <p:nvPicPr>
          <p:cNvPr id="5" name="Picture 4" descr="Screenshot: Science.gov home page">
            <a:extLst>
              <a:ext uri="{FF2B5EF4-FFF2-40B4-BE49-F238E27FC236}">
                <a16:creationId xmlns:a16="http://schemas.microsoft.com/office/drawing/2014/main" id="{68428E6D-981E-3A20-8D88-FD4B3542E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22" y="533775"/>
            <a:ext cx="4109183" cy="2443484"/>
          </a:xfrm>
          <a:prstGeom prst="rect">
            <a:avLst/>
          </a:prstGeom>
        </p:spPr>
      </p:pic>
      <p:pic>
        <p:nvPicPr>
          <p:cNvPr id="3" name="Picture 2" descr="Screenshot of U.S. Department of Transporation data portal: data.transportation.gov">
            <a:extLst>
              <a:ext uri="{FF2B5EF4-FFF2-40B4-BE49-F238E27FC236}">
                <a16:creationId xmlns:a16="http://schemas.microsoft.com/office/drawing/2014/main" id="{78C43C33-A9CF-A316-4350-7E3D69B68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5055" y="3222702"/>
            <a:ext cx="2377460" cy="2246536"/>
          </a:xfrm>
          <a:prstGeom prst="rect">
            <a:avLst/>
          </a:prstGeom>
        </p:spPr>
      </p:pic>
      <p:pic>
        <p:nvPicPr>
          <p:cNvPr id="7" name="Picture 6" descr="Screenshot: SPARC publication and data sharing policies resources">
            <a:extLst>
              <a:ext uri="{FF2B5EF4-FFF2-40B4-BE49-F238E27FC236}">
                <a16:creationId xmlns:a16="http://schemas.microsoft.com/office/drawing/2014/main" id="{D0D97425-ABA2-257B-4C2B-22913A8895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547" y="3267306"/>
            <a:ext cx="3840858" cy="2508831"/>
          </a:xfrm>
          <a:prstGeom prst="rect">
            <a:avLst/>
          </a:prstGeom>
        </p:spPr>
      </p:pic>
      <p:pic>
        <p:nvPicPr>
          <p:cNvPr id="9" name="Picture 8" descr="Screenshot: Center for Open Science TOP Guidelines page">
            <a:extLst>
              <a:ext uri="{FF2B5EF4-FFF2-40B4-BE49-F238E27FC236}">
                <a16:creationId xmlns:a16="http://schemas.microsoft.com/office/drawing/2014/main" id="{1F2887FE-C23F-EEEE-0268-6102D8DD0E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3499" y="1059124"/>
            <a:ext cx="3049016" cy="209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156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>
          <a:extLst>
            <a:ext uri="{FF2B5EF4-FFF2-40B4-BE49-F238E27FC236}">
              <a16:creationId xmlns:a16="http://schemas.microsoft.com/office/drawing/2014/main" id="{D36AE657-B096-8B7C-B464-EA98124EB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itle">
            <a:extLst>
              <a:ext uri="{FF2B5EF4-FFF2-40B4-BE49-F238E27FC236}">
                <a16:creationId xmlns:a16="http://schemas.microsoft.com/office/drawing/2014/main" id="{514F0212-1FB7-3B82-5F68-46E06817E4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96282" y="317627"/>
            <a:ext cx="10515600" cy="154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buClr>
                <a:schemeClr val="dk2"/>
              </a:buClr>
              <a:buSzPts val="4400"/>
            </a:pPr>
            <a:r>
              <a:rPr lang="en-US" sz="4400" dirty="0">
                <a:solidFill>
                  <a:srgbClr val="3A3C3D"/>
                </a:solidFill>
                <a:latin typeface="Arial"/>
                <a:cs typeface="Arial"/>
              </a:rPr>
              <a:t>Collaborative Initiatives</a:t>
            </a:r>
          </a:p>
        </p:txBody>
      </p:sp>
      <p:pic>
        <p:nvPicPr>
          <p:cNvPr id="275" name="Graphic" descr="semicircle with 4 segments">
            <a:extLst>
              <a:ext uri="{FF2B5EF4-FFF2-40B4-BE49-F238E27FC236}">
                <a16:creationId xmlns:a16="http://schemas.microsoft.com/office/drawing/2014/main" id="{569A7097-43A2-FAD6-BD7A-8AF9CD7C3CE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28850" y="3060700"/>
            <a:ext cx="7734300" cy="3797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Item 1">
            <a:extLst>
              <a:ext uri="{FF2B5EF4-FFF2-40B4-BE49-F238E27FC236}">
                <a16:creationId xmlns:a16="http://schemas.microsoft.com/office/drawing/2014/main" id="{B4940F3B-E298-908B-45FE-0FD03C08CF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9911" y="3864348"/>
            <a:ext cx="5661025" cy="544512"/>
          </a:xfrm>
        </p:spPr>
        <p:txBody>
          <a:bodyPr>
            <a:normAutofit fontScale="92500" lnSpcReduction="10000"/>
          </a:bodyPr>
          <a:lstStyle/>
          <a:p>
            <a:r>
              <a:rPr lang="en-US" sz="27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SPARC</a:t>
            </a:r>
            <a:endParaRPr lang="en-US" dirty="0"/>
          </a:p>
        </p:txBody>
      </p:sp>
      <p:sp>
        <p:nvSpPr>
          <p:cNvPr id="3" name="Description 1">
            <a:extLst>
              <a:ext uri="{FF2B5EF4-FFF2-40B4-BE49-F238E27FC236}">
                <a16:creationId xmlns:a16="http://schemas.microsoft.com/office/drawing/2014/main" id="{B4D08964-F9E3-6962-3222-9A770CFE9EC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8125" y="4246899"/>
            <a:ext cx="2379493" cy="1488933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</a:rPr>
              <a:t>Supports open systems for research and education </a:t>
            </a:r>
          </a:p>
        </p:txBody>
      </p:sp>
      <p:sp>
        <p:nvSpPr>
          <p:cNvPr id="278" name="Item 2">
            <a:extLst>
              <a:ext uri="{FF2B5EF4-FFF2-40B4-BE49-F238E27FC236}">
                <a16:creationId xmlns:a16="http://schemas.microsoft.com/office/drawing/2014/main" id="{ED490094-FF07-FAFE-0A26-F1F3426319BC}"/>
              </a:ext>
            </a:extLst>
          </p:cNvPr>
          <p:cNvSpPr/>
          <p:nvPr/>
        </p:nvSpPr>
        <p:spPr>
          <a:xfrm>
            <a:off x="781876" y="1759452"/>
            <a:ext cx="3914276" cy="477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HELIOS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Description 2">
            <a:extLst>
              <a:ext uri="{FF2B5EF4-FFF2-40B4-BE49-F238E27FC236}">
                <a16:creationId xmlns:a16="http://schemas.microsoft.com/office/drawing/2014/main" id="{28834587-50D8-8BB1-0E2A-9AFEA3993626}"/>
              </a:ext>
            </a:extLst>
          </p:cNvPr>
          <p:cNvSpPr/>
          <p:nvPr/>
        </p:nvSpPr>
        <p:spPr>
          <a:xfrm>
            <a:off x="669911" y="2282628"/>
            <a:ext cx="4138206" cy="861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lvl="0" algn="ctr">
              <a:buSzPts val="2400"/>
            </a:pPr>
            <a:r>
              <a:rPr lang="en-US" sz="2000" dirty="0"/>
              <a:t>Higher Education Leadership Initiative for Open Scholarship cohort of colleges and universities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Item 3">
            <a:extLst>
              <a:ext uri="{FF2B5EF4-FFF2-40B4-BE49-F238E27FC236}">
                <a16:creationId xmlns:a16="http://schemas.microsoft.com/office/drawing/2014/main" id="{3EB7FA8A-521E-1EEE-E6C4-3B6865042705}"/>
              </a:ext>
            </a:extLst>
          </p:cNvPr>
          <p:cNvSpPr/>
          <p:nvPr/>
        </p:nvSpPr>
        <p:spPr>
          <a:xfrm>
            <a:off x="7652093" y="2014347"/>
            <a:ext cx="3914275" cy="477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en-US" sz="2500" dirty="0">
                <a:solidFill>
                  <a:schemeClr val="dk1"/>
                </a:solidFill>
                <a:hlinkClick r:id="rId6"/>
              </a:rPr>
              <a:t>Center for Open Science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Description 3">
            <a:extLst>
              <a:ext uri="{FF2B5EF4-FFF2-40B4-BE49-F238E27FC236}">
                <a16:creationId xmlns:a16="http://schemas.microsoft.com/office/drawing/2014/main" id="{3265AB8D-A1DA-E754-5B24-D11DA74B0427}"/>
              </a:ext>
            </a:extLst>
          </p:cNvPr>
          <p:cNvSpPr/>
          <p:nvPr/>
        </p:nvSpPr>
        <p:spPr>
          <a:xfrm>
            <a:off x="7550554" y="2456593"/>
            <a:ext cx="4138207" cy="861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rgbClr val="3A3C3D"/>
                </a:solidFill>
              </a:rPr>
              <a:t>To</a:t>
            </a:r>
            <a:r>
              <a:rPr lang="en-US" sz="2400" b="0" i="0" u="none" strike="noStrike" cap="none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 increase openness, integrity, and reproducibility of research</a:t>
            </a:r>
          </a:p>
        </p:txBody>
      </p:sp>
      <p:sp>
        <p:nvSpPr>
          <p:cNvPr id="282" name="Item 4">
            <a:extLst>
              <a:ext uri="{FF2B5EF4-FFF2-40B4-BE49-F238E27FC236}">
                <a16:creationId xmlns:a16="http://schemas.microsoft.com/office/drawing/2014/main" id="{43E3A1C9-21B6-903B-30B3-C5DB5490A437}"/>
              </a:ext>
            </a:extLst>
          </p:cNvPr>
          <p:cNvSpPr/>
          <p:nvPr/>
        </p:nvSpPr>
        <p:spPr>
          <a:xfrm>
            <a:off x="8938636" y="3900580"/>
            <a:ext cx="3914275" cy="477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algn="ctr">
              <a:buClr>
                <a:schemeClr val="dk1"/>
              </a:buClr>
              <a:buSzPts val="2500"/>
            </a:pPr>
            <a:r>
              <a:rPr lang="en-US" sz="2500" dirty="0">
                <a:solidFill>
                  <a:schemeClr val="dk1"/>
                </a:solidFill>
                <a:hlinkClick r:id="rId7"/>
              </a:rPr>
              <a:t>TOME</a:t>
            </a:r>
            <a:endParaRPr lang="en-US" sz="2500" dirty="0"/>
          </a:p>
        </p:txBody>
      </p:sp>
      <p:sp>
        <p:nvSpPr>
          <p:cNvPr id="283" name="Description 4">
            <a:extLst>
              <a:ext uri="{FF2B5EF4-FFF2-40B4-BE49-F238E27FC236}">
                <a16:creationId xmlns:a16="http://schemas.microsoft.com/office/drawing/2014/main" id="{8909CFDE-1CD5-8560-795C-B97F2803AEDC}"/>
              </a:ext>
            </a:extLst>
          </p:cNvPr>
          <p:cNvSpPr/>
          <p:nvPr/>
        </p:nvSpPr>
        <p:spPr>
          <a:xfrm>
            <a:off x="9835373" y="4324706"/>
            <a:ext cx="2120803" cy="2059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rgbClr val="3A3C3D"/>
                </a:solidFill>
              </a:rPr>
              <a:t>A collaborative exploration of open scholarly monograph publishing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04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>
          <a:extLst>
            <a:ext uri="{FF2B5EF4-FFF2-40B4-BE49-F238E27FC236}">
              <a16:creationId xmlns:a16="http://schemas.microsoft.com/office/drawing/2014/main" id="{667975F5-02C1-94DC-626B-CD94E4EC9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">
            <a:extLst>
              <a:ext uri="{FF2B5EF4-FFF2-40B4-BE49-F238E27FC236}">
                <a16:creationId xmlns:a16="http://schemas.microsoft.com/office/drawing/2014/main" id="{B9E5E947-B757-366D-D97B-96BDA3FC567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57250" y="2951948"/>
            <a:ext cx="10477500" cy="954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 algn="ctr">
              <a:buClr>
                <a:srgbClr val="000000"/>
              </a:buClr>
              <a:buSzPts val="4400"/>
            </a:pPr>
            <a:r>
              <a:rPr lang="en-US" sz="4400" dirty="0">
                <a:solidFill>
                  <a:srgbClr val="F2F2F2"/>
                </a:solidFill>
              </a:rPr>
              <a:t>Obstacles and opportunities for </a:t>
            </a:r>
            <a:br>
              <a:rPr lang="en-US" sz="4400" dirty="0">
                <a:solidFill>
                  <a:srgbClr val="F2F2F2"/>
                </a:solidFill>
              </a:rPr>
            </a:br>
            <a:r>
              <a:rPr lang="en-US" sz="4400" dirty="0">
                <a:solidFill>
                  <a:srgbClr val="F2F2F2"/>
                </a:solidFill>
              </a:rPr>
              <a:t>promoting open science</a:t>
            </a:r>
            <a:endParaRPr lang="en-US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626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>
          <a:extLst>
            <a:ext uri="{FF2B5EF4-FFF2-40B4-BE49-F238E27FC236}">
              <a16:creationId xmlns:a16="http://schemas.microsoft.com/office/drawing/2014/main" id="{2DB6E3DA-228B-2908-6041-B7D812399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itle">
            <a:extLst>
              <a:ext uri="{FF2B5EF4-FFF2-40B4-BE49-F238E27FC236}">
                <a16:creationId xmlns:a16="http://schemas.microsoft.com/office/drawing/2014/main" id="{4CD103EE-9F52-DCE3-7E1D-A378DFFB71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61412" y="866960"/>
            <a:ext cx="4472313" cy="96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lnSpc>
                <a:spcPct val="100000"/>
              </a:lnSpc>
              <a:buClr>
                <a:schemeClr val="accent1"/>
              </a:buClr>
              <a:buSzPts val="2500"/>
            </a:pPr>
            <a:r>
              <a:rPr lang="en-US" sz="2500" dirty="0">
                <a:solidFill>
                  <a:schemeClr val="accent1"/>
                </a:solidFill>
              </a:rPr>
              <a:t>OBSTACLES</a:t>
            </a: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488B1AB4-DC0F-B513-41FD-F2B6D41AAD8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544347" y="1828800"/>
            <a:ext cx="4327566" cy="4446494"/>
          </a:xfrm>
        </p:spPr>
        <p:txBody>
          <a:bodyPr>
            <a:normAutofit fontScale="92500" lnSpcReduction="20000"/>
          </a:bodyPr>
          <a:lstStyle/>
          <a:p>
            <a:pPr marL="5080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Culture change: academic practices and incentives, disciplinary differences</a:t>
            </a:r>
          </a:p>
          <a:p>
            <a:pPr marL="5080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Shifting priorities for funding, international collaboration, research security</a:t>
            </a:r>
          </a:p>
          <a:p>
            <a:pPr marL="5080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Cost</a:t>
            </a:r>
          </a:p>
          <a:p>
            <a:pPr marL="5080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Technical infrastructure</a:t>
            </a:r>
          </a:p>
          <a:p>
            <a:pPr marL="5080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Scholarly communication system and publishing models</a:t>
            </a:r>
          </a:p>
          <a:p>
            <a:pPr marL="5080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Image">
            <a:extLst>
              <a:ext uri="{FF2B5EF4-FFF2-40B4-BE49-F238E27FC236}">
                <a16:creationId xmlns:a16="http://schemas.microsoft.com/office/drawing/2014/main" id="{6B9855D1-CBAE-DA33-215F-410F10DA30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23" r="322"/>
          <a:stretch/>
        </p:blipFill>
        <p:spPr>
          <a:xfrm>
            <a:off x="951627" y="1422035"/>
            <a:ext cx="5886052" cy="3924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1991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8">
          <a:extLst>
            <a:ext uri="{FF2B5EF4-FFF2-40B4-BE49-F238E27FC236}">
              <a16:creationId xmlns:a16="http://schemas.microsoft.com/office/drawing/2014/main" id="{934F523E-4EAD-E427-710B-4D58B2FC3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Ttile">
            <a:extLst>
              <a:ext uri="{FF2B5EF4-FFF2-40B4-BE49-F238E27FC236}">
                <a16:creationId xmlns:a16="http://schemas.microsoft.com/office/drawing/2014/main" id="{B9D81B97-9367-040D-B774-2605CCDE73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76628" y="143780"/>
            <a:ext cx="3832533" cy="1030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lnSpc>
                <a:spcPct val="100000"/>
              </a:lnSpc>
              <a:buClr>
                <a:schemeClr val="dk1"/>
              </a:buClr>
              <a:buSzPts val="2500"/>
            </a:pPr>
            <a:r>
              <a:rPr lang="en-US" sz="2500" dirty="0">
                <a:solidFill>
                  <a:srgbClr val="000000"/>
                </a:solidFill>
                <a:latin typeface="Arial"/>
                <a:cs typeface="Arial"/>
              </a:rPr>
              <a:t>OPPORTUNITIES</a:t>
            </a:r>
          </a:p>
        </p:txBody>
      </p:sp>
      <p:sp>
        <p:nvSpPr>
          <p:cNvPr id="2" name="Text">
            <a:extLst>
              <a:ext uri="{FF2B5EF4-FFF2-40B4-BE49-F238E27FC236}">
                <a16:creationId xmlns:a16="http://schemas.microsoft.com/office/drawing/2014/main" id="{D48B6DEF-CEAA-5C7B-7968-302A3E9A5B6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48344" y="962549"/>
            <a:ext cx="6042104" cy="4972086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Increasing adoption by researchers</a:t>
            </a:r>
          </a:p>
          <a:p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Increasing incentives and requirements from funders, publishers, government</a:t>
            </a:r>
          </a:p>
          <a:p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Open funding for research across topics</a:t>
            </a:r>
          </a:p>
          <a:p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Opportunities to increase public involvement in, awareness, and use of research </a:t>
            </a:r>
          </a:p>
          <a:p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Opportunities to update academic incentives for promotion, tenure</a:t>
            </a:r>
          </a:p>
          <a:p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Opportunities to increase interoperability (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ORCID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ROR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partnerships (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USRN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Open Science training and by our communities and  government agencies (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NASA Open Science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grpSp>
        <p:nvGrpSpPr>
          <p:cNvPr id="7" name="Graphic, Gears">
            <a:extLst>
              <a:ext uri="{FF2B5EF4-FFF2-40B4-BE49-F238E27FC236}">
                <a16:creationId xmlns:a16="http://schemas.microsoft.com/office/drawing/2014/main" id="{3912413E-3F84-2D7F-C068-CD0401238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50211" y="1217442"/>
            <a:ext cx="4726610" cy="4300957"/>
            <a:chOff x="6350211" y="1217442"/>
            <a:chExt cx="4726610" cy="4300957"/>
          </a:xfrm>
        </p:grpSpPr>
        <p:sp>
          <p:nvSpPr>
            <p:cNvPr id="594" name="Graphic, Gear">
              <a:extLst>
                <a:ext uri="{FF2B5EF4-FFF2-40B4-BE49-F238E27FC236}">
                  <a16:creationId xmlns:a16="http://schemas.microsoft.com/office/drawing/2014/main" id="{3750BCEB-AC60-7EEA-188D-980F5E00ED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837769" y="1217442"/>
              <a:ext cx="2356534" cy="2350722"/>
            </a:xfrm>
            <a:custGeom>
              <a:avLst/>
              <a:gdLst/>
              <a:ahLst/>
              <a:cxnLst/>
              <a:rect l="l" t="t" r="r" b="b"/>
              <a:pathLst>
                <a:path w="533" h="532" extrusionOk="0">
                  <a:moveTo>
                    <a:pt x="432" y="152"/>
                  </a:moveTo>
                  <a:cubicBezTo>
                    <a:pt x="442" y="165"/>
                    <a:pt x="450" y="180"/>
                    <a:pt x="455" y="196"/>
                  </a:cubicBezTo>
                  <a:cubicBezTo>
                    <a:pt x="502" y="192"/>
                    <a:pt x="502" y="192"/>
                    <a:pt x="502" y="192"/>
                  </a:cubicBezTo>
                  <a:cubicBezTo>
                    <a:pt x="514" y="191"/>
                    <a:pt x="525" y="200"/>
                    <a:pt x="526" y="212"/>
                  </a:cubicBezTo>
                  <a:cubicBezTo>
                    <a:pt x="531" y="274"/>
                    <a:pt x="531" y="274"/>
                    <a:pt x="531" y="274"/>
                  </a:cubicBezTo>
                  <a:cubicBezTo>
                    <a:pt x="533" y="286"/>
                    <a:pt x="524" y="297"/>
                    <a:pt x="511" y="298"/>
                  </a:cubicBezTo>
                  <a:cubicBezTo>
                    <a:pt x="465" y="302"/>
                    <a:pt x="465" y="302"/>
                    <a:pt x="465" y="302"/>
                  </a:cubicBezTo>
                  <a:cubicBezTo>
                    <a:pt x="462" y="319"/>
                    <a:pt x="457" y="335"/>
                    <a:pt x="450" y="350"/>
                  </a:cubicBezTo>
                  <a:cubicBezTo>
                    <a:pt x="486" y="380"/>
                    <a:pt x="486" y="380"/>
                    <a:pt x="486" y="380"/>
                  </a:cubicBezTo>
                  <a:cubicBezTo>
                    <a:pt x="495" y="388"/>
                    <a:pt x="496" y="402"/>
                    <a:pt x="488" y="411"/>
                  </a:cubicBezTo>
                  <a:cubicBezTo>
                    <a:pt x="448" y="459"/>
                    <a:pt x="448" y="459"/>
                    <a:pt x="448" y="459"/>
                  </a:cubicBezTo>
                  <a:cubicBezTo>
                    <a:pt x="440" y="469"/>
                    <a:pt x="426" y="470"/>
                    <a:pt x="417" y="462"/>
                  </a:cubicBezTo>
                  <a:cubicBezTo>
                    <a:pt x="382" y="432"/>
                    <a:pt x="382" y="432"/>
                    <a:pt x="382" y="432"/>
                  </a:cubicBezTo>
                  <a:cubicBezTo>
                    <a:pt x="368" y="442"/>
                    <a:pt x="352" y="450"/>
                    <a:pt x="337" y="456"/>
                  </a:cubicBezTo>
                  <a:cubicBezTo>
                    <a:pt x="341" y="502"/>
                    <a:pt x="341" y="502"/>
                    <a:pt x="341" y="502"/>
                  </a:cubicBezTo>
                  <a:cubicBezTo>
                    <a:pt x="342" y="514"/>
                    <a:pt x="333" y="524"/>
                    <a:pt x="321" y="526"/>
                  </a:cubicBezTo>
                  <a:cubicBezTo>
                    <a:pt x="258" y="531"/>
                    <a:pt x="258" y="531"/>
                    <a:pt x="258" y="531"/>
                  </a:cubicBezTo>
                  <a:cubicBezTo>
                    <a:pt x="246" y="532"/>
                    <a:pt x="236" y="523"/>
                    <a:pt x="234" y="511"/>
                  </a:cubicBezTo>
                  <a:cubicBezTo>
                    <a:pt x="230" y="465"/>
                    <a:pt x="230" y="465"/>
                    <a:pt x="230" y="465"/>
                  </a:cubicBezTo>
                  <a:cubicBezTo>
                    <a:pt x="214" y="462"/>
                    <a:pt x="198" y="457"/>
                    <a:pt x="182" y="450"/>
                  </a:cubicBezTo>
                  <a:cubicBezTo>
                    <a:pt x="152" y="485"/>
                    <a:pt x="152" y="485"/>
                    <a:pt x="152" y="485"/>
                  </a:cubicBezTo>
                  <a:cubicBezTo>
                    <a:pt x="145" y="495"/>
                    <a:pt x="131" y="496"/>
                    <a:pt x="121" y="488"/>
                  </a:cubicBezTo>
                  <a:cubicBezTo>
                    <a:pt x="73" y="448"/>
                    <a:pt x="73" y="448"/>
                    <a:pt x="73" y="448"/>
                  </a:cubicBezTo>
                  <a:cubicBezTo>
                    <a:pt x="64" y="440"/>
                    <a:pt x="63" y="426"/>
                    <a:pt x="71" y="417"/>
                  </a:cubicBezTo>
                  <a:cubicBezTo>
                    <a:pt x="100" y="381"/>
                    <a:pt x="100" y="381"/>
                    <a:pt x="100" y="381"/>
                  </a:cubicBezTo>
                  <a:cubicBezTo>
                    <a:pt x="91" y="367"/>
                    <a:pt x="83" y="352"/>
                    <a:pt x="77" y="336"/>
                  </a:cubicBezTo>
                  <a:cubicBezTo>
                    <a:pt x="31" y="340"/>
                    <a:pt x="31" y="340"/>
                    <a:pt x="31" y="340"/>
                  </a:cubicBezTo>
                  <a:cubicBezTo>
                    <a:pt x="19" y="342"/>
                    <a:pt x="8" y="333"/>
                    <a:pt x="7" y="320"/>
                  </a:cubicBezTo>
                  <a:cubicBezTo>
                    <a:pt x="1" y="258"/>
                    <a:pt x="1" y="258"/>
                    <a:pt x="1" y="258"/>
                  </a:cubicBezTo>
                  <a:cubicBezTo>
                    <a:pt x="0" y="246"/>
                    <a:pt x="9" y="235"/>
                    <a:pt x="21" y="234"/>
                  </a:cubicBezTo>
                  <a:cubicBezTo>
                    <a:pt x="68" y="230"/>
                    <a:pt x="68" y="230"/>
                    <a:pt x="68" y="230"/>
                  </a:cubicBezTo>
                  <a:cubicBezTo>
                    <a:pt x="71" y="214"/>
                    <a:pt x="76" y="197"/>
                    <a:pt x="83" y="182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38" y="144"/>
                    <a:pt x="37" y="130"/>
                    <a:pt x="45" y="121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93" y="64"/>
                    <a:pt x="107" y="62"/>
                    <a:pt x="116" y="7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66" y="91"/>
                    <a:pt x="181" y="83"/>
                    <a:pt x="196" y="77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1" y="19"/>
                    <a:pt x="200" y="8"/>
                    <a:pt x="212" y="7"/>
                  </a:cubicBezTo>
                  <a:cubicBezTo>
                    <a:pt x="275" y="1"/>
                    <a:pt x="275" y="1"/>
                    <a:pt x="275" y="1"/>
                  </a:cubicBezTo>
                  <a:cubicBezTo>
                    <a:pt x="287" y="0"/>
                    <a:pt x="297" y="9"/>
                    <a:pt x="298" y="21"/>
                  </a:cubicBezTo>
                  <a:cubicBezTo>
                    <a:pt x="303" y="68"/>
                    <a:pt x="303" y="68"/>
                    <a:pt x="303" y="68"/>
                  </a:cubicBezTo>
                  <a:cubicBezTo>
                    <a:pt x="319" y="71"/>
                    <a:pt x="335" y="76"/>
                    <a:pt x="350" y="83"/>
                  </a:cubicBezTo>
                  <a:cubicBezTo>
                    <a:pt x="380" y="47"/>
                    <a:pt x="380" y="47"/>
                    <a:pt x="380" y="47"/>
                  </a:cubicBezTo>
                  <a:cubicBezTo>
                    <a:pt x="388" y="38"/>
                    <a:pt x="402" y="36"/>
                    <a:pt x="411" y="44"/>
                  </a:cubicBezTo>
                  <a:cubicBezTo>
                    <a:pt x="460" y="84"/>
                    <a:pt x="460" y="84"/>
                    <a:pt x="460" y="84"/>
                  </a:cubicBezTo>
                  <a:cubicBezTo>
                    <a:pt x="469" y="92"/>
                    <a:pt x="470" y="106"/>
                    <a:pt x="462" y="115"/>
                  </a:cubicBezTo>
                  <a:cubicBezTo>
                    <a:pt x="432" y="152"/>
                    <a:pt x="432" y="152"/>
                    <a:pt x="432" y="152"/>
                  </a:cubicBezTo>
                  <a:close/>
                  <a:moveTo>
                    <a:pt x="331" y="189"/>
                  </a:moveTo>
                  <a:cubicBezTo>
                    <a:pt x="288" y="153"/>
                    <a:pt x="225" y="158"/>
                    <a:pt x="189" y="201"/>
                  </a:cubicBezTo>
                  <a:cubicBezTo>
                    <a:pt x="153" y="244"/>
                    <a:pt x="159" y="308"/>
                    <a:pt x="202" y="344"/>
                  </a:cubicBezTo>
                  <a:cubicBezTo>
                    <a:pt x="244" y="380"/>
                    <a:pt x="308" y="374"/>
                    <a:pt x="344" y="331"/>
                  </a:cubicBezTo>
                  <a:cubicBezTo>
                    <a:pt x="380" y="288"/>
                    <a:pt x="374" y="224"/>
                    <a:pt x="331" y="18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6" name="Graphic, Gear">
              <a:extLst>
                <a:ext uri="{FF2B5EF4-FFF2-40B4-BE49-F238E27FC236}">
                  <a16:creationId xmlns:a16="http://schemas.microsoft.com/office/drawing/2014/main" id="{1B1F049C-768A-BE27-D77C-5DFB653C6E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9356823" y="1461221"/>
              <a:ext cx="1719998" cy="1715757"/>
            </a:xfrm>
            <a:custGeom>
              <a:avLst/>
              <a:gdLst/>
              <a:ahLst/>
              <a:cxnLst/>
              <a:rect l="l" t="t" r="r" b="b"/>
              <a:pathLst>
                <a:path w="533" h="532" extrusionOk="0">
                  <a:moveTo>
                    <a:pt x="432" y="152"/>
                  </a:moveTo>
                  <a:cubicBezTo>
                    <a:pt x="442" y="165"/>
                    <a:pt x="450" y="180"/>
                    <a:pt x="455" y="196"/>
                  </a:cubicBezTo>
                  <a:cubicBezTo>
                    <a:pt x="502" y="192"/>
                    <a:pt x="502" y="192"/>
                    <a:pt x="502" y="192"/>
                  </a:cubicBezTo>
                  <a:cubicBezTo>
                    <a:pt x="514" y="191"/>
                    <a:pt x="525" y="200"/>
                    <a:pt x="526" y="212"/>
                  </a:cubicBezTo>
                  <a:cubicBezTo>
                    <a:pt x="531" y="274"/>
                    <a:pt x="531" y="274"/>
                    <a:pt x="531" y="274"/>
                  </a:cubicBezTo>
                  <a:cubicBezTo>
                    <a:pt x="533" y="286"/>
                    <a:pt x="524" y="297"/>
                    <a:pt x="511" y="298"/>
                  </a:cubicBezTo>
                  <a:cubicBezTo>
                    <a:pt x="465" y="302"/>
                    <a:pt x="465" y="302"/>
                    <a:pt x="465" y="302"/>
                  </a:cubicBezTo>
                  <a:cubicBezTo>
                    <a:pt x="462" y="319"/>
                    <a:pt x="457" y="335"/>
                    <a:pt x="450" y="350"/>
                  </a:cubicBezTo>
                  <a:cubicBezTo>
                    <a:pt x="486" y="380"/>
                    <a:pt x="486" y="380"/>
                    <a:pt x="486" y="380"/>
                  </a:cubicBezTo>
                  <a:cubicBezTo>
                    <a:pt x="495" y="388"/>
                    <a:pt x="496" y="402"/>
                    <a:pt x="488" y="411"/>
                  </a:cubicBezTo>
                  <a:cubicBezTo>
                    <a:pt x="448" y="459"/>
                    <a:pt x="448" y="459"/>
                    <a:pt x="448" y="459"/>
                  </a:cubicBezTo>
                  <a:cubicBezTo>
                    <a:pt x="440" y="469"/>
                    <a:pt x="426" y="470"/>
                    <a:pt x="417" y="462"/>
                  </a:cubicBezTo>
                  <a:cubicBezTo>
                    <a:pt x="382" y="432"/>
                    <a:pt x="382" y="432"/>
                    <a:pt x="382" y="432"/>
                  </a:cubicBezTo>
                  <a:cubicBezTo>
                    <a:pt x="368" y="442"/>
                    <a:pt x="352" y="450"/>
                    <a:pt x="337" y="456"/>
                  </a:cubicBezTo>
                  <a:cubicBezTo>
                    <a:pt x="341" y="502"/>
                    <a:pt x="341" y="502"/>
                    <a:pt x="341" y="502"/>
                  </a:cubicBezTo>
                  <a:cubicBezTo>
                    <a:pt x="342" y="514"/>
                    <a:pt x="333" y="524"/>
                    <a:pt x="321" y="526"/>
                  </a:cubicBezTo>
                  <a:cubicBezTo>
                    <a:pt x="258" y="531"/>
                    <a:pt x="258" y="531"/>
                    <a:pt x="258" y="531"/>
                  </a:cubicBezTo>
                  <a:cubicBezTo>
                    <a:pt x="246" y="532"/>
                    <a:pt x="236" y="523"/>
                    <a:pt x="234" y="511"/>
                  </a:cubicBezTo>
                  <a:cubicBezTo>
                    <a:pt x="230" y="465"/>
                    <a:pt x="230" y="465"/>
                    <a:pt x="230" y="465"/>
                  </a:cubicBezTo>
                  <a:cubicBezTo>
                    <a:pt x="214" y="462"/>
                    <a:pt x="198" y="457"/>
                    <a:pt x="182" y="450"/>
                  </a:cubicBezTo>
                  <a:cubicBezTo>
                    <a:pt x="152" y="485"/>
                    <a:pt x="152" y="485"/>
                    <a:pt x="152" y="485"/>
                  </a:cubicBezTo>
                  <a:cubicBezTo>
                    <a:pt x="145" y="495"/>
                    <a:pt x="131" y="496"/>
                    <a:pt x="121" y="488"/>
                  </a:cubicBezTo>
                  <a:cubicBezTo>
                    <a:pt x="73" y="448"/>
                    <a:pt x="73" y="448"/>
                    <a:pt x="73" y="448"/>
                  </a:cubicBezTo>
                  <a:cubicBezTo>
                    <a:pt x="64" y="440"/>
                    <a:pt x="63" y="426"/>
                    <a:pt x="71" y="417"/>
                  </a:cubicBezTo>
                  <a:cubicBezTo>
                    <a:pt x="100" y="381"/>
                    <a:pt x="100" y="381"/>
                    <a:pt x="100" y="381"/>
                  </a:cubicBezTo>
                  <a:cubicBezTo>
                    <a:pt x="91" y="367"/>
                    <a:pt x="83" y="352"/>
                    <a:pt x="77" y="336"/>
                  </a:cubicBezTo>
                  <a:cubicBezTo>
                    <a:pt x="31" y="340"/>
                    <a:pt x="31" y="340"/>
                    <a:pt x="31" y="340"/>
                  </a:cubicBezTo>
                  <a:cubicBezTo>
                    <a:pt x="19" y="342"/>
                    <a:pt x="8" y="333"/>
                    <a:pt x="7" y="320"/>
                  </a:cubicBezTo>
                  <a:cubicBezTo>
                    <a:pt x="1" y="258"/>
                    <a:pt x="1" y="258"/>
                    <a:pt x="1" y="258"/>
                  </a:cubicBezTo>
                  <a:cubicBezTo>
                    <a:pt x="0" y="246"/>
                    <a:pt x="9" y="235"/>
                    <a:pt x="21" y="234"/>
                  </a:cubicBezTo>
                  <a:cubicBezTo>
                    <a:pt x="68" y="230"/>
                    <a:pt x="68" y="230"/>
                    <a:pt x="68" y="230"/>
                  </a:cubicBezTo>
                  <a:cubicBezTo>
                    <a:pt x="71" y="214"/>
                    <a:pt x="76" y="197"/>
                    <a:pt x="83" y="182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38" y="144"/>
                    <a:pt x="37" y="130"/>
                    <a:pt x="45" y="121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93" y="64"/>
                    <a:pt x="107" y="62"/>
                    <a:pt x="116" y="7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66" y="91"/>
                    <a:pt x="181" y="83"/>
                    <a:pt x="196" y="77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1" y="19"/>
                    <a:pt x="200" y="8"/>
                    <a:pt x="212" y="7"/>
                  </a:cubicBezTo>
                  <a:cubicBezTo>
                    <a:pt x="275" y="1"/>
                    <a:pt x="275" y="1"/>
                    <a:pt x="275" y="1"/>
                  </a:cubicBezTo>
                  <a:cubicBezTo>
                    <a:pt x="287" y="0"/>
                    <a:pt x="297" y="9"/>
                    <a:pt x="298" y="21"/>
                  </a:cubicBezTo>
                  <a:cubicBezTo>
                    <a:pt x="303" y="68"/>
                    <a:pt x="303" y="68"/>
                    <a:pt x="303" y="68"/>
                  </a:cubicBezTo>
                  <a:cubicBezTo>
                    <a:pt x="319" y="71"/>
                    <a:pt x="335" y="76"/>
                    <a:pt x="350" y="83"/>
                  </a:cubicBezTo>
                  <a:cubicBezTo>
                    <a:pt x="380" y="47"/>
                    <a:pt x="380" y="47"/>
                    <a:pt x="380" y="47"/>
                  </a:cubicBezTo>
                  <a:cubicBezTo>
                    <a:pt x="388" y="38"/>
                    <a:pt x="402" y="36"/>
                    <a:pt x="411" y="44"/>
                  </a:cubicBezTo>
                  <a:cubicBezTo>
                    <a:pt x="460" y="84"/>
                    <a:pt x="460" y="84"/>
                    <a:pt x="460" y="84"/>
                  </a:cubicBezTo>
                  <a:cubicBezTo>
                    <a:pt x="469" y="92"/>
                    <a:pt x="470" y="106"/>
                    <a:pt x="462" y="115"/>
                  </a:cubicBezTo>
                  <a:cubicBezTo>
                    <a:pt x="432" y="152"/>
                    <a:pt x="432" y="152"/>
                    <a:pt x="432" y="152"/>
                  </a:cubicBezTo>
                  <a:close/>
                  <a:moveTo>
                    <a:pt x="331" y="189"/>
                  </a:moveTo>
                  <a:cubicBezTo>
                    <a:pt x="288" y="153"/>
                    <a:pt x="225" y="158"/>
                    <a:pt x="189" y="201"/>
                  </a:cubicBezTo>
                  <a:cubicBezTo>
                    <a:pt x="153" y="244"/>
                    <a:pt x="159" y="308"/>
                    <a:pt x="202" y="344"/>
                  </a:cubicBezTo>
                  <a:cubicBezTo>
                    <a:pt x="244" y="380"/>
                    <a:pt x="308" y="374"/>
                    <a:pt x="344" y="331"/>
                  </a:cubicBezTo>
                  <a:cubicBezTo>
                    <a:pt x="380" y="288"/>
                    <a:pt x="374" y="224"/>
                    <a:pt x="331" y="1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0" name="Graphic, Gear">
              <a:extLst>
                <a:ext uri="{FF2B5EF4-FFF2-40B4-BE49-F238E27FC236}">
                  <a16:creationId xmlns:a16="http://schemas.microsoft.com/office/drawing/2014/main" id="{DDE1F675-D776-62C5-213A-583A23D3E7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350211" y="3573976"/>
              <a:ext cx="1706455" cy="1702247"/>
            </a:xfrm>
            <a:custGeom>
              <a:avLst/>
              <a:gdLst/>
              <a:ahLst/>
              <a:cxnLst/>
              <a:rect l="l" t="t" r="r" b="b"/>
              <a:pathLst>
                <a:path w="533" h="532" extrusionOk="0">
                  <a:moveTo>
                    <a:pt x="432" y="152"/>
                  </a:moveTo>
                  <a:cubicBezTo>
                    <a:pt x="442" y="165"/>
                    <a:pt x="450" y="180"/>
                    <a:pt x="455" y="196"/>
                  </a:cubicBezTo>
                  <a:cubicBezTo>
                    <a:pt x="502" y="192"/>
                    <a:pt x="502" y="192"/>
                    <a:pt x="502" y="192"/>
                  </a:cubicBezTo>
                  <a:cubicBezTo>
                    <a:pt x="514" y="191"/>
                    <a:pt x="525" y="200"/>
                    <a:pt x="526" y="212"/>
                  </a:cubicBezTo>
                  <a:cubicBezTo>
                    <a:pt x="531" y="274"/>
                    <a:pt x="531" y="274"/>
                    <a:pt x="531" y="274"/>
                  </a:cubicBezTo>
                  <a:cubicBezTo>
                    <a:pt x="533" y="286"/>
                    <a:pt x="524" y="297"/>
                    <a:pt x="511" y="298"/>
                  </a:cubicBezTo>
                  <a:cubicBezTo>
                    <a:pt x="465" y="302"/>
                    <a:pt x="465" y="302"/>
                    <a:pt x="465" y="302"/>
                  </a:cubicBezTo>
                  <a:cubicBezTo>
                    <a:pt x="462" y="319"/>
                    <a:pt x="457" y="335"/>
                    <a:pt x="450" y="350"/>
                  </a:cubicBezTo>
                  <a:cubicBezTo>
                    <a:pt x="486" y="380"/>
                    <a:pt x="486" y="380"/>
                    <a:pt x="486" y="380"/>
                  </a:cubicBezTo>
                  <a:cubicBezTo>
                    <a:pt x="495" y="388"/>
                    <a:pt x="496" y="402"/>
                    <a:pt x="488" y="411"/>
                  </a:cubicBezTo>
                  <a:cubicBezTo>
                    <a:pt x="448" y="459"/>
                    <a:pt x="448" y="459"/>
                    <a:pt x="448" y="459"/>
                  </a:cubicBezTo>
                  <a:cubicBezTo>
                    <a:pt x="440" y="469"/>
                    <a:pt x="426" y="470"/>
                    <a:pt x="417" y="462"/>
                  </a:cubicBezTo>
                  <a:cubicBezTo>
                    <a:pt x="382" y="432"/>
                    <a:pt x="382" y="432"/>
                    <a:pt x="382" y="432"/>
                  </a:cubicBezTo>
                  <a:cubicBezTo>
                    <a:pt x="368" y="442"/>
                    <a:pt x="352" y="450"/>
                    <a:pt x="337" y="456"/>
                  </a:cubicBezTo>
                  <a:cubicBezTo>
                    <a:pt x="341" y="502"/>
                    <a:pt x="341" y="502"/>
                    <a:pt x="341" y="502"/>
                  </a:cubicBezTo>
                  <a:cubicBezTo>
                    <a:pt x="342" y="514"/>
                    <a:pt x="333" y="524"/>
                    <a:pt x="321" y="526"/>
                  </a:cubicBezTo>
                  <a:cubicBezTo>
                    <a:pt x="258" y="531"/>
                    <a:pt x="258" y="531"/>
                    <a:pt x="258" y="531"/>
                  </a:cubicBezTo>
                  <a:cubicBezTo>
                    <a:pt x="246" y="532"/>
                    <a:pt x="236" y="523"/>
                    <a:pt x="234" y="511"/>
                  </a:cubicBezTo>
                  <a:cubicBezTo>
                    <a:pt x="230" y="465"/>
                    <a:pt x="230" y="465"/>
                    <a:pt x="230" y="465"/>
                  </a:cubicBezTo>
                  <a:cubicBezTo>
                    <a:pt x="214" y="462"/>
                    <a:pt x="198" y="457"/>
                    <a:pt x="182" y="450"/>
                  </a:cubicBezTo>
                  <a:cubicBezTo>
                    <a:pt x="152" y="485"/>
                    <a:pt x="152" y="485"/>
                    <a:pt x="152" y="485"/>
                  </a:cubicBezTo>
                  <a:cubicBezTo>
                    <a:pt x="145" y="495"/>
                    <a:pt x="131" y="496"/>
                    <a:pt x="121" y="488"/>
                  </a:cubicBezTo>
                  <a:cubicBezTo>
                    <a:pt x="73" y="448"/>
                    <a:pt x="73" y="448"/>
                    <a:pt x="73" y="448"/>
                  </a:cubicBezTo>
                  <a:cubicBezTo>
                    <a:pt x="64" y="440"/>
                    <a:pt x="63" y="426"/>
                    <a:pt x="71" y="417"/>
                  </a:cubicBezTo>
                  <a:cubicBezTo>
                    <a:pt x="100" y="381"/>
                    <a:pt x="100" y="381"/>
                    <a:pt x="100" y="381"/>
                  </a:cubicBezTo>
                  <a:cubicBezTo>
                    <a:pt x="91" y="367"/>
                    <a:pt x="83" y="352"/>
                    <a:pt x="77" y="336"/>
                  </a:cubicBezTo>
                  <a:cubicBezTo>
                    <a:pt x="31" y="340"/>
                    <a:pt x="31" y="340"/>
                    <a:pt x="31" y="340"/>
                  </a:cubicBezTo>
                  <a:cubicBezTo>
                    <a:pt x="19" y="342"/>
                    <a:pt x="8" y="333"/>
                    <a:pt x="7" y="320"/>
                  </a:cubicBezTo>
                  <a:cubicBezTo>
                    <a:pt x="1" y="258"/>
                    <a:pt x="1" y="258"/>
                    <a:pt x="1" y="258"/>
                  </a:cubicBezTo>
                  <a:cubicBezTo>
                    <a:pt x="0" y="246"/>
                    <a:pt x="9" y="235"/>
                    <a:pt x="21" y="234"/>
                  </a:cubicBezTo>
                  <a:cubicBezTo>
                    <a:pt x="68" y="230"/>
                    <a:pt x="68" y="230"/>
                    <a:pt x="68" y="230"/>
                  </a:cubicBezTo>
                  <a:cubicBezTo>
                    <a:pt x="71" y="214"/>
                    <a:pt x="76" y="197"/>
                    <a:pt x="83" y="182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38" y="144"/>
                    <a:pt x="37" y="130"/>
                    <a:pt x="45" y="121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93" y="64"/>
                    <a:pt x="107" y="62"/>
                    <a:pt x="116" y="7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66" y="91"/>
                    <a:pt x="181" y="83"/>
                    <a:pt x="196" y="77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1" y="19"/>
                    <a:pt x="200" y="8"/>
                    <a:pt x="212" y="7"/>
                  </a:cubicBezTo>
                  <a:cubicBezTo>
                    <a:pt x="275" y="1"/>
                    <a:pt x="275" y="1"/>
                    <a:pt x="275" y="1"/>
                  </a:cubicBezTo>
                  <a:cubicBezTo>
                    <a:pt x="287" y="0"/>
                    <a:pt x="297" y="9"/>
                    <a:pt x="298" y="21"/>
                  </a:cubicBezTo>
                  <a:cubicBezTo>
                    <a:pt x="303" y="68"/>
                    <a:pt x="303" y="68"/>
                    <a:pt x="303" y="68"/>
                  </a:cubicBezTo>
                  <a:cubicBezTo>
                    <a:pt x="319" y="71"/>
                    <a:pt x="335" y="76"/>
                    <a:pt x="350" y="83"/>
                  </a:cubicBezTo>
                  <a:cubicBezTo>
                    <a:pt x="380" y="47"/>
                    <a:pt x="380" y="47"/>
                    <a:pt x="380" y="47"/>
                  </a:cubicBezTo>
                  <a:cubicBezTo>
                    <a:pt x="388" y="38"/>
                    <a:pt x="402" y="36"/>
                    <a:pt x="411" y="44"/>
                  </a:cubicBezTo>
                  <a:cubicBezTo>
                    <a:pt x="460" y="84"/>
                    <a:pt x="460" y="84"/>
                    <a:pt x="460" y="84"/>
                  </a:cubicBezTo>
                  <a:cubicBezTo>
                    <a:pt x="469" y="92"/>
                    <a:pt x="470" y="106"/>
                    <a:pt x="462" y="115"/>
                  </a:cubicBezTo>
                  <a:cubicBezTo>
                    <a:pt x="432" y="152"/>
                    <a:pt x="432" y="152"/>
                    <a:pt x="432" y="152"/>
                  </a:cubicBezTo>
                  <a:close/>
                  <a:moveTo>
                    <a:pt x="331" y="189"/>
                  </a:moveTo>
                  <a:cubicBezTo>
                    <a:pt x="288" y="153"/>
                    <a:pt x="225" y="158"/>
                    <a:pt x="189" y="201"/>
                  </a:cubicBezTo>
                  <a:cubicBezTo>
                    <a:pt x="153" y="244"/>
                    <a:pt x="159" y="308"/>
                    <a:pt x="202" y="344"/>
                  </a:cubicBezTo>
                  <a:cubicBezTo>
                    <a:pt x="244" y="380"/>
                    <a:pt x="308" y="374"/>
                    <a:pt x="344" y="331"/>
                  </a:cubicBezTo>
                  <a:cubicBezTo>
                    <a:pt x="380" y="288"/>
                    <a:pt x="374" y="224"/>
                    <a:pt x="331" y="18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8" name="Graphic, Gear">
              <a:extLst>
                <a:ext uri="{FF2B5EF4-FFF2-40B4-BE49-F238E27FC236}">
                  <a16:creationId xmlns:a16="http://schemas.microsoft.com/office/drawing/2014/main" id="{9D45FD48-8443-A96A-3638-D52271ADD0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8219186" y="3167677"/>
              <a:ext cx="2356534" cy="2350722"/>
            </a:xfrm>
            <a:custGeom>
              <a:avLst/>
              <a:gdLst/>
              <a:ahLst/>
              <a:cxnLst/>
              <a:rect l="l" t="t" r="r" b="b"/>
              <a:pathLst>
                <a:path w="533" h="532" extrusionOk="0">
                  <a:moveTo>
                    <a:pt x="432" y="152"/>
                  </a:moveTo>
                  <a:cubicBezTo>
                    <a:pt x="442" y="165"/>
                    <a:pt x="450" y="180"/>
                    <a:pt x="455" y="196"/>
                  </a:cubicBezTo>
                  <a:cubicBezTo>
                    <a:pt x="502" y="192"/>
                    <a:pt x="502" y="192"/>
                    <a:pt x="502" y="192"/>
                  </a:cubicBezTo>
                  <a:cubicBezTo>
                    <a:pt x="514" y="191"/>
                    <a:pt x="525" y="200"/>
                    <a:pt x="526" y="212"/>
                  </a:cubicBezTo>
                  <a:cubicBezTo>
                    <a:pt x="531" y="274"/>
                    <a:pt x="531" y="274"/>
                    <a:pt x="531" y="274"/>
                  </a:cubicBezTo>
                  <a:cubicBezTo>
                    <a:pt x="533" y="286"/>
                    <a:pt x="524" y="297"/>
                    <a:pt x="511" y="298"/>
                  </a:cubicBezTo>
                  <a:cubicBezTo>
                    <a:pt x="465" y="302"/>
                    <a:pt x="465" y="302"/>
                    <a:pt x="465" y="302"/>
                  </a:cubicBezTo>
                  <a:cubicBezTo>
                    <a:pt x="462" y="319"/>
                    <a:pt x="457" y="335"/>
                    <a:pt x="450" y="350"/>
                  </a:cubicBezTo>
                  <a:cubicBezTo>
                    <a:pt x="486" y="380"/>
                    <a:pt x="486" y="380"/>
                    <a:pt x="486" y="380"/>
                  </a:cubicBezTo>
                  <a:cubicBezTo>
                    <a:pt x="495" y="388"/>
                    <a:pt x="496" y="402"/>
                    <a:pt x="488" y="411"/>
                  </a:cubicBezTo>
                  <a:cubicBezTo>
                    <a:pt x="448" y="459"/>
                    <a:pt x="448" y="459"/>
                    <a:pt x="448" y="459"/>
                  </a:cubicBezTo>
                  <a:cubicBezTo>
                    <a:pt x="440" y="469"/>
                    <a:pt x="426" y="470"/>
                    <a:pt x="417" y="462"/>
                  </a:cubicBezTo>
                  <a:cubicBezTo>
                    <a:pt x="382" y="432"/>
                    <a:pt x="382" y="432"/>
                    <a:pt x="382" y="432"/>
                  </a:cubicBezTo>
                  <a:cubicBezTo>
                    <a:pt x="368" y="442"/>
                    <a:pt x="352" y="450"/>
                    <a:pt x="337" y="456"/>
                  </a:cubicBezTo>
                  <a:cubicBezTo>
                    <a:pt x="341" y="502"/>
                    <a:pt x="341" y="502"/>
                    <a:pt x="341" y="502"/>
                  </a:cubicBezTo>
                  <a:cubicBezTo>
                    <a:pt x="342" y="514"/>
                    <a:pt x="333" y="524"/>
                    <a:pt x="321" y="526"/>
                  </a:cubicBezTo>
                  <a:cubicBezTo>
                    <a:pt x="258" y="531"/>
                    <a:pt x="258" y="531"/>
                    <a:pt x="258" y="531"/>
                  </a:cubicBezTo>
                  <a:cubicBezTo>
                    <a:pt x="246" y="532"/>
                    <a:pt x="236" y="523"/>
                    <a:pt x="234" y="511"/>
                  </a:cubicBezTo>
                  <a:cubicBezTo>
                    <a:pt x="230" y="465"/>
                    <a:pt x="230" y="465"/>
                    <a:pt x="230" y="465"/>
                  </a:cubicBezTo>
                  <a:cubicBezTo>
                    <a:pt x="214" y="462"/>
                    <a:pt x="198" y="457"/>
                    <a:pt x="182" y="450"/>
                  </a:cubicBezTo>
                  <a:cubicBezTo>
                    <a:pt x="152" y="485"/>
                    <a:pt x="152" y="485"/>
                    <a:pt x="152" y="485"/>
                  </a:cubicBezTo>
                  <a:cubicBezTo>
                    <a:pt x="145" y="495"/>
                    <a:pt x="131" y="496"/>
                    <a:pt x="121" y="488"/>
                  </a:cubicBezTo>
                  <a:cubicBezTo>
                    <a:pt x="73" y="448"/>
                    <a:pt x="73" y="448"/>
                    <a:pt x="73" y="448"/>
                  </a:cubicBezTo>
                  <a:cubicBezTo>
                    <a:pt x="64" y="440"/>
                    <a:pt x="63" y="426"/>
                    <a:pt x="71" y="417"/>
                  </a:cubicBezTo>
                  <a:cubicBezTo>
                    <a:pt x="100" y="381"/>
                    <a:pt x="100" y="381"/>
                    <a:pt x="100" y="381"/>
                  </a:cubicBezTo>
                  <a:cubicBezTo>
                    <a:pt x="91" y="367"/>
                    <a:pt x="83" y="352"/>
                    <a:pt x="77" y="336"/>
                  </a:cubicBezTo>
                  <a:cubicBezTo>
                    <a:pt x="31" y="340"/>
                    <a:pt x="31" y="340"/>
                    <a:pt x="31" y="340"/>
                  </a:cubicBezTo>
                  <a:cubicBezTo>
                    <a:pt x="19" y="342"/>
                    <a:pt x="8" y="333"/>
                    <a:pt x="7" y="320"/>
                  </a:cubicBezTo>
                  <a:cubicBezTo>
                    <a:pt x="1" y="258"/>
                    <a:pt x="1" y="258"/>
                    <a:pt x="1" y="258"/>
                  </a:cubicBezTo>
                  <a:cubicBezTo>
                    <a:pt x="0" y="246"/>
                    <a:pt x="9" y="235"/>
                    <a:pt x="21" y="234"/>
                  </a:cubicBezTo>
                  <a:cubicBezTo>
                    <a:pt x="68" y="230"/>
                    <a:pt x="68" y="230"/>
                    <a:pt x="68" y="230"/>
                  </a:cubicBezTo>
                  <a:cubicBezTo>
                    <a:pt x="71" y="214"/>
                    <a:pt x="76" y="197"/>
                    <a:pt x="83" y="182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38" y="144"/>
                    <a:pt x="37" y="130"/>
                    <a:pt x="45" y="121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93" y="64"/>
                    <a:pt x="107" y="62"/>
                    <a:pt x="116" y="7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66" y="91"/>
                    <a:pt x="181" y="83"/>
                    <a:pt x="196" y="77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1" y="19"/>
                    <a:pt x="200" y="8"/>
                    <a:pt x="212" y="7"/>
                  </a:cubicBezTo>
                  <a:cubicBezTo>
                    <a:pt x="275" y="1"/>
                    <a:pt x="275" y="1"/>
                    <a:pt x="275" y="1"/>
                  </a:cubicBezTo>
                  <a:cubicBezTo>
                    <a:pt x="287" y="0"/>
                    <a:pt x="297" y="9"/>
                    <a:pt x="298" y="21"/>
                  </a:cubicBezTo>
                  <a:cubicBezTo>
                    <a:pt x="303" y="68"/>
                    <a:pt x="303" y="68"/>
                    <a:pt x="303" y="68"/>
                  </a:cubicBezTo>
                  <a:cubicBezTo>
                    <a:pt x="319" y="71"/>
                    <a:pt x="335" y="76"/>
                    <a:pt x="350" y="83"/>
                  </a:cubicBezTo>
                  <a:cubicBezTo>
                    <a:pt x="380" y="47"/>
                    <a:pt x="380" y="47"/>
                    <a:pt x="380" y="47"/>
                  </a:cubicBezTo>
                  <a:cubicBezTo>
                    <a:pt x="388" y="38"/>
                    <a:pt x="402" y="36"/>
                    <a:pt x="411" y="44"/>
                  </a:cubicBezTo>
                  <a:cubicBezTo>
                    <a:pt x="460" y="84"/>
                    <a:pt x="460" y="84"/>
                    <a:pt x="460" y="84"/>
                  </a:cubicBezTo>
                  <a:cubicBezTo>
                    <a:pt x="469" y="92"/>
                    <a:pt x="470" y="106"/>
                    <a:pt x="462" y="115"/>
                  </a:cubicBezTo>
                  <a:cubicBezTo>
                    <a:pt x="432" y="152"/>
                    <a:pt x="432" y="152"/>
                    <a:pt x="432" y="152"/>
                  </a:cubicBezTo>
                  <a:close/>
                  <a:moveTo>
                    <a:pt x="331" y="189"/>
                  </a:moveTo>
                  <a:cubicBezTo>
                    <a:pt x="288" y="153"/>
                    <a:pt x="225" y="158"/>
                    <a:pt x="189" y="201"/>
                  </a:cubicBezTo>
                  <a:cubicBezTo>
                    <a:pt x="153" y="244"/>
                    <a:pt x="159" y="308"/>
                    <a:pt x="202" y="344"/>
                  </a:cubicBezTo>
                  <a:cubicBezTo>
                    <a:pt x="244" y="380"/>
                    <a:pt x="308" y="374"/>
                    <a:pt x="344" y="331"/>
                  </a:cubicBezTo>
                  <a:cubicBezTo>
                    <a:pt x="380" y="288"/>
                    <a:pt x="374" y="224"/>
                    <a:pt x="331" y="189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387696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rgbClr val="861F41"/>
      </a:dk1>
      <a:lt1>
        <a:srgbClr val="FFFFFF"/>
      </a:lt1>
      <a:dk2>
        <a:srgbClr val="75787B"/>
      </a:dk2>
      <a:lt2>
        <a:srgbClr val="E5E1E6"/>
      </a:lt2>
      <a:accent1>
        <a:srgbClr val="861F41"/>
      </a:accent1>
      <a:accent2>
        <a:srgbClr val="C64600"/>
      </a:accent2>
      <a:accent3>
        <a:srgbClr val="A5A5A5"/>
      </a:accent3>
      <a:accent4>
        <a:srgbClr val="508590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6C1035"/>
      </a:dk1>
      <a:lt1>
        <a:srgbClr val="5C6C66"/>
      </a:lt1>
      <a:dk2>
        <a:srgbClr val="A7A7A7"/>
      </a:dk2>
      <a:lt2>
        <a:srgbClr val="535353"/>
      </a:lt2>
      <a:accent1>
        <a:srgbClr val="6C1035"/>
      </a:accent1>
      <a:accent2>
        <a:srgbClr val="E57631"/>
      </a:accent2>
      <a:accent3>
        <a:srgbClr val="A5A5A5"/>
      </a:accent3>
      <a:accent4>
        <a:srgbClr val="417C79"/>
      </a:accent4>
      <a:accent5>
        <a:srgbClr val="E5E1EF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8331</TotalTime>
  <Words>714</Words>
  <Application>Microsoft Macintosh PowerPoint</Application>
  <PresentationFormat>Widescreen</PresentationFormat>
  <Paragraphs>71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Noto Sans Symbols</vt:lpstr>
      <vt:lpstr>1_Office Theme</vt:lpstr>
      <vt:lpstr>Open Science Across Borders:  India vs. U.S. Institutional Approaches plenary session: U.S. Institutional Approaches</vt:lpstr>
      <vt:lpstr>Outline</vt:lpstr>
      <vt:lpstr>National legislation and policy,  open access and open science platforms, and collaborative initiatives</vt:lpstr>
      <vt:lpstr>National legislation and policy</vt:lpstr>
      <vt:lpstr>Open access and  open science platforms &amp; Infrastructure</vt:lpstr>
      <vt:lpstr>Collaborative Initiatives</vt:lpstr>
      <vt:lpstr>Obstacles and opportunities for  promoting open science</vt:lpstr>
      <vt:lpstr>OBSTACLES</vt:lpstr>
      <vt:lpstr>OPPORTUNITIES</vt:lpstr>
      <vt:lpstr>Libraries and library leaders’ roles</vt:lpstr>
      <vt:lpstr>Libraries and library leaders’ roles in promoting open science</vt:lpstr>
      <vt:lpstr>Q &amp; A and Open Floor Discussion</vt:lpstr>
      <vt:lpstr>Q&amp;A and Open Floor Discussion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Science Across Borders:  India vs. U.S. Institutional Approaches plenary session: U.S. Institutional Approaches</dc:title>
  <dc:subject>1 of 2 presentations for "Open Science Across Borders: India vs. US Institutional Approaches" plenary session at USETDA 2025 Conference</dc:subject>
  <dc:creator>Virginia (Ginny) Pannabecker</dc:creator>
  <cp:keywords>Open Science, Open Research, Open Access, Open Scholarship, Research Accessibility, Collaborative Platforms, National Policies, Global Research Ecosystem, India-USA Open Science Landscape</cp:keywords>
  <dc:description/>
  <cp:lastModifiedBy>Pannabecker, Virginia</cp:lastModifiedBy>
  <cp:revision>92</cp:revision>
  <dcterms:modified xsi:type="dcterms:W3CDTF">2025-10-08T13:20:29Z</dcterms:modified>
  <cp:category/>
</cp:coreProperties>
</file>