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8"/>
  </p:notesMasterIdLst>
  <p:sldIdLst>
    <p:sldId id="256" r:id="rId2"/>
    <p:sldId id="257" r:id="rId3"/>
    <p:sldId id="258" r:id="rId4"/>
    <p:sldId id="259" r:id="rId5"/>
    <p:sldId id="271"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embeddedFontLst>
    <p:embeddedFont>
      <p:font typeface="Titillium Web"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7" autoAdjust="0"/>
    <p:restoredTop sz="86385" autoAdjust="0"/>
  </p:normalViewPr>
  <p:slideViewPr>
    <p:cSldViewPr snapToGrid="0">
      <p:cViewPr varScale="1">
        <p:scale>
          <a:sx n="108" d="100"/>
          <a:sy n="108" d="100"/>
        </p:scale>
        <p:origin x="120" y="468"/>
      </p:cViewPr>
      <p:guideLst>
        <p:guide orient="horz" pos="1620"/>
        <p:guide pos="2880"/>
      </p:guideLst>
    </p:cSldViewPr>
  </p:slideViewPr>
  <p:outlineViewPr>
    <p:cViewPr>
      <p:scale>
        <a:sx n="33" d="100"/>
        <a:sy n="33" d="100"/>
      </p:scale>
      <p:origin x="0" y="-498"/>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1215caa356c_1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1215caa356c_1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1215caa356c_1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1215caa356c_1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1215caa356c_1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1215caa356c_1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215caa356c_1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1215caa356c_1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edb30de65c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edb30de65c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f72a80c9c8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1f72a80c9c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5497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edb30de65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edb30de65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215caa356c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1215caa356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edb30de65c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edb30de65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edb30de65c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edb30de65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88401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edb30de65c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edb30de65c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edb30de65c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edb30de65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215caa356c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215caa356c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1215caa356c_1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1215caa356c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View looking up at tall, city buildings"/>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descr="View looking up at tall, city buildings"/>
          <p:cNvSpPr/>
          <p:nvPr/>
        </p:nvSpPr>
        <p:spPr>
          <a:xfrm>
            <a:off x="0" y="3345150"/>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3342600"/>
            <a:ext cx="7234800" cy="18009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1</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Teamwork in Business</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chemeClr val="lt2"/>
                </a:solidFill>
                <a:latin typeface="Titillium Web"/>
                <a:ea typeface="Titillium Web"/>
                <a:cs typeface="Titillium Web"/>
                <a:sym typeface="Titillium Web"/>
              </a:rPr>
              <a:t>  </a:t>
            </a:r>
            <a:r>
              <a:rPr lang="en" sz="600" u="sng">
                <a:solidFill>
                  <a:schemeClr val="lt2"/>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chemeClr val="lt2"/>
                </a:solidFill>
                <a:latin typeface="Titillium Web"/>
                <a:ea typeface="Titillium Web"/>
                <a:cs typeface="Titillium Web"/>
                <a:sym typeface="Titillium Web"/>
              </a:rPr>
              <a:t>.</a:t>
            </a:r>
            <a:endParaRPr sz="600">
              <a:solidFill>
                <a:schemeClr val="lt2"/>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chemeClr val="hlink"/>
                </a:solidFill>
                <a:latin typeface="Titillium Web"/>
                <a:ea typeface="Titillium Web"/>
                <a:cs typeface="Titillium Web"/>
                <a:sym typeface="Titillium Web"/>
                <a:hlinkClick r:id="rId5"/>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pSp>
        <p:nvGrpSpPr>
          <p:cNvPr id="131" name="Google Shape;131;p21">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32" name="Google Shape;132;p2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4" name="Google Shape;134;p21"/>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TEAM MEMBER ROLES </a:t>
            </a:r>
            <a:endParaRPr sz="4000" b="1" dirty="0">
              <a:latin typeface="Titillium Web"/>
              <a:ea typeface="Titillium Web"/>
              <a:cs typeface="Titillium Web"/>
              <a:sym typeface="Titillium Web"/>
            </a:endParaRPr>
          </a:p>
        </p:txBody>
      </p:sp>
      <p:sp>
        <p:nvSpPr>
          <p:cNvPr id="135" name="Google Shape;135;p21"/>
          <p:cNvSpPr txBox="1"/>
          <p:nvPr/>
        </p:nvSpPr>
        <p:spPr>
          <a:xfrm>
            <a:off x="129355" y="1357042"/>
            <a:ext cx="8829587" cy="575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dirty="0"/>
          </a:p>
          <a:p>
            <a:pPr marL="0" lvl="0" indent="0" algn="l" rtl="0">
              <a:spcBef>
                <a:spcPts val="0"/>
              </a:spcBef>
              <a:spcAft>
                <a:spcPts val="0"/>
              </a:spcAft>
              <a:buNone/>
            </a:pPr>
            <a:r>
              <a:rPr lang="en" sz="1600" b="1" u="sng" dirty="0">
                <a:solidFill>
                  <a:schemeClr val="dk1"/>
                </a:solidFill>
                <a:latin typeface="Titillium Web"/>
                <a:ea typeface="Titillium Web"/>
                <a:cs typeface="Titillium Web"/>
                <a:sym typeface="Titillium Web"/>
              </a:rPr>
              <a:t>Blocking Roles </a:t>
            </a:r>
            <a:endParaRPr sz="1600" b="1" u="sng"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chemeClr val="dk1"/>
                </a:solidFill>
                <a:latin typeface="Titillium Web"/>
                <a:ea typeface="Titillium Web"/>
                <a:cs typeface="Titillium Web"/>
                <a:sym typeface="Titillium Web"/>
              </a:rPr>
              <a:t>Blocking roles consist of behavior that inhibits either team performance or that of individual members. Every member of the team should know how to recognize blocking behavior. If teams don’t confront dysfunctional members, they can destroy morale, hamper consensus building, create conflict, and hinder progress.</a:t>
            </a: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chemeClr val="dk1"/>
                </a:solidFill>
                <a:latin typeface="Titillium Web"/>
                <a:ea typeface="Titillium Web"/>
                <a:cs typeface="Titillium Web"/>
                <a:sym typeface="Titillium Web"/>
              </a:rPr>
              <a:t>Examples include: Stalling, deflecting, and presenting opinions as if they were facts. </a:t>
            </a:r>
            <a:endParaRPr sz="1600" dirty="0">
              <a:solidFill>
                <a:schemeClr val="dk1"/>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b="1" dirty="0">
                <a:solidFill>
                  <a:schemeClr val="dk1"/>
                </a:solidFill>
                <a:latin typeface="Titillium Web"/>
                <a:ea typeface="Titillium Web"/>
                <a:cs typeface="Titillium Web"/>
                <a:sym typeface="Titillium Web"/>
              </a:rPr>
              <a:t>Stall-</a:t>
            </a:r>
            <a:r>
              <a:rPr lang="en" sz="1600" dirty="0">
                <a:solidFill>
                  <a:schemeClr val="dk1"/>
                </a:solidFill>
                <a:latin typeface="Titillium Web"/>
                <a:ea typeface="Titillium Web"/>
                <a:cs typeface="Titillium Web"/>
                <a:sym typeface="Titillium Web"/>
              </a:rPr>
              <a:t>Frustrate efforts to come to conclusions: decline to agree, sidetrack the discussion, rehash old ideas.</a:t>
            </a:r>
            <a:endParaRPr sz="1600" dirty="0">
              <a:solidFill>
                <a:schemeClr val="dk1"/>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b="1" dirty="0">
                <a:solidFill>
                  <a:schemeClr val="dk1"/>
                </a:solidFill>
                <a:latin typeface="Titillium Web"/>
                <a:ea typeface="Titillium Web"/>
                <a:cs typeface="Titillium Web"/>
                <a:sym typeface="Titillium Web"/>
              </a:rPr>
              <a:t>Resist-</a:t>
            </a:r>
            <a:r>
              <a:rPr lang="en" sz="1600" dirty="0">
                <a:solidFill>
                  <a:schemeClr val="dk1"/>
                </a:solidFill>
                <a:latin typeface="Titillium Web"/>
                <a:ea typeface="Titillium Web"/>
                <a:cs typeface="Titillium Web"/>
                <a:sym typeface="Titillium Web"/>
              </a:rPr>
              <a:t>Throw up roadblocks to progress; look on the negative</a:t>
            </a: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grpSp>
        <p:nvGrpSpPr>
          <p:cNvPr id="140" name="Google Shape;140;p2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41" name="Google Shape;141;p2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3" name="Google Shape;143;p22"/>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TEAMS STRUGGLES-WHY?</a:t>
            </a:r>
            <a:endParaRPr sz="4000" b="1" dirty="0">
              <a:latin typeface="Titillium Web"/>
              <a:ea typeface="Titillium Web"/>
              <a:cs typeface="Titillium Web"/>
              <a:sym typeface="Titillium Web"/>
            </a:endParaRPr>
          </a:p>
        </p:txBody>
      </p:sp>
      <p:sp>
        <p:nvSpPr>
          <p:cNvPr id="144" name="Google Shape;144;p22"/>
          <p:cNvSpPr txBox="1"/>
          <p:nvPr/>
        </p:nvSpPr>
        <p:spPr>
          <a:xfrm>
            <a:off x="129350" y="1344050"/>
            <a:ext cx="8522400" cy="6015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500" b="1" u="sng" dirty="0">
                <a:solidFill>
                  <a:srgbClr val="1E1919"/>
                </a:solidFill>
                <a:latin typeface="Titillium Web" panose="00000500000000000000" pitchFamily="2" charset="0"/>
                <a:ea typeface="Titillium Web"/>
                <a:cs typeface="Times New Roman"/>
                <a:sym typeface="Times New Roman"/>
              </a:rPr>
              <a:t>L</a:t>
            </a:r>
            <a:r>
              <a:rPr lang="en" sz="1600" b="1" u="sng" dirty="0">
                <a:solidFill>
                  <a:schemeClr val="dk1"/>
                </a:solidFill>
                <a:latin typeface="Titillium Web" panose="00000500000000000000" pitchFamily="2" charset="0"/>
                <a:ea typeface="Titillium Web"/>
                <a:cs typeface="Titillium Web"/>
                <a:sym typeface="Titillium Web"/>
              </a:rPr>
              <a:t>ack of mutual trust.</a:t>
            </a:r>
            <a:r>
              <a:rPr lang="en" sz="1600" u="sng" dirty="0">
                <a:solidFill>
                  <a:schemeClr val="dk1"/>
                </a:solidFill>
                <a:latin typeface="Titillium Web" panose="00000500000000000000" pitchFamily="2" charset="0"/>
                <a:ea typeface="Titillium Web"/>
                <a:cs typeface="Titillium Web"/>
                <a:sym typeface="Titillium Web"/>
              </a:rPr>
              <a:t> </a:t>
            </a:r>
            <a:r>
              <a:rPr lang="en" sz="1600" dirty="0">
                <a:solidFill>
                  <a:schemeClr val="dk1"/>
                </a:solidFill>
                <a:latin typeface="Titillium Web" panose="00000500000000000000" pitchFamily="2" charset="0"/>
                <a:ea typeface="Titillium Web"/>
                <a:cs typeface="Titillium Web"/>
                <a:sym typeface="Titillium Web"/>
              </a:rPr>
              <a:t>Team members do not fully trust each other or the team as an entity.</a:t>
            </a:r>
            <a:endParaRPr sz="1600" dirty="0">
              <a:solidFill>
                <a:schemeClr val="dk1"/>
              </a:solidFill>
              <a:latin typeface="Titillium Web" panose="00000500000000000000" pitchFamily="2" charset="0"/>
              <a:ea typeface="Titillium Web"/>
              <a:cs typeface="Titillium Web"/>
              <a:sym typeface="Titillium Web"/>
            </a:endParaRPr>
          </a:p>
          <a:p>
            <a:pPr marL="0" lvl="0" indent="0" algn="l" rtl="0">
              <a:lnSpc>
                <a:spcPct val="115000"/>
              </a:lnSpc>
              <a:spcBef>
                <a:spcPts val="0"/>
              </a:spcBef>
              <a:spcAft>
                <a:spcPts val="0"/>
              </a:spcAft>
              <a:buNone/>
            </a:pPr>
            <a:r>
              <a:rPr lang="en" sz="1600" dirty="0">
                <a:solidFill>
                  <a:schemeClr val="dk1"/>
                </a:solidFill>
                <a:latin typeface="Titillium Web" panose="00000500000000000000" pitchFamily="2" charset="0"/>
                <a:ea typeface="Titillium Web"/>
                <a:cs typeface="Titillium Web"/>
                <a:sym typeface="Titillium Web"/>
              </a:rPr>
              <a:t>Inability to manage conflict. Not dealing with conflict openly and transparently and allowing grudges to build up can destroy team morale.</a:t>
            </a:r>
            <a:endParaRPr sz="1600" dirty="0">
              <a:solidFill>
                <a:schemeClr val="dk1"/>
              </a:solidFill>
              <a:latin typeface="Titillium Web" panose="00000500000000000000" pitchFamily="2" charset="0"/>
              <a:ea typeface="Titillium Web"/>
              <a:cs typeface="Titillium Web"/>
              <a:sym typeface="Titillium Web"/>
            </a:endParaRPr>
          </a:p>
          <a:p>
            <a:pPr marL="0" lvl="0" indent="0" algn="l" rtl="0">
              <a:lnSpc>
                <a:spcPct val="115000"/>
              </a:lnSpc>
              <a:spcBef>
                <a:spcPts val="0"/>
              </a:spcBef>
              <a:spcAft>
                <a:spcPts val="0"/>
              </a:spcAft>
              <a:buNone/>
            </a:pPr>
            <a:r>
              <a:rPr lang="en" sz="1600" b="1" u="sng" dirty="0">
                <a:solidFill>
                  <a:schemeClr val="dk1"/>
                </a:solidFill>
                <a:latin typeface="Titillium Web" panose="00000500000000000000" pitchFamily="2" charset="0"/>
                <a:ea typeface="Titillium Web"/>
                <a:cs typeface="Titillium Web"/>
                <a:sym typeface="Titillium Web"/>
              </a:rPr>
              <a:t>Lack of goal clarity. </a:t>
            </a:r>
            <a:r>
              <a:rPr lang="en" sz="1600" dirty="0">
                <a:solidFill>
                  <a:schemeClr val="dk1"/>
                </a:solidFill>
                <a:latin typeface="Titillium Web" panose="00000500000000000000" pitchFamily="2" charset="0"/>
                <a:ea typeface="Titillium Web"/>
                <a:cs typeface="Titillium Web"/>
                <a:sym typeface="Titillium Web"/>
              </a:rPr>
              <a:t>Team members are unsure about their roles and the ultimate team goals, resulting in a lack of commitment and engagement.</a:t>
            </a:r>
            <a:endParaRPr sz="1600" dirty="0">
              <a:solidFill>
                <a:schemeClr val="dk1"/>
              </a:solidFill>
              <a:latin typeface="Titillium Web" panose="00000500000000000000" pitchFamily="2" charset="0"/>
              <a:ea typeface="Titillium Web"/>
              <a:cs typeface="Titillium Web"/>
              <a:sym typeface="Titillium Web"/>
            </a:endParaRPr>
          </a:p>
          <a:p>
            <a:pPr marL="0" lvl="0" indent="0" algn="l" rtl="0">
              <a:lnSpc>
                <a:spcPct val="115000"/>
              </a:lnSpc>
              <a:spcBef>
                <a:spcPts val="0"/>
              </a:spcBef>
              <a:spcAft>
                <a:spcPts val="0"/>
              </a:spcAft>
              <a:buNone/>
            </a:pPr>
            <a:r>
              <a:rPr lang="en" sz="1600" b="1" u="sng" dirty="0">
                <a:solidFill>
                  <a:schemeClr val="dk1"/>
                </a:solidFill>
                <a:latin typeface="Titillium Web" panose="00000500000000000000" pitchFamily="2" charset="0"/>
                <a:ea typeface="Titillium Web"/>
                <a:cs typeface="Titillium Web"/>
                <a:sym typeface="Titillium Web"/>
              </a:rPr>
              <a:t>Poorly defined roles and responsibilities.</a:t>
            </a:r>
            <a:r>
              <a:rPr lang="en" sz="1600" dirty="0">
                <a:solidFill>
                  <a:schemeClr val="dk1"/>
                </a:solidFill>
                <a:latin typeface="Titillium Web" panose="00000500000000000000" pitchFamily="2" charset="0"/>
                <a:ea typeface="Titillium Web"/>
                <a:cs typeface="Titillium Web"/>
                <a:sym typeface="Titillium Web"/>
              </a:rPr>
              <a:t> Team members are not clear about what they must do (and what they must not do) to demonstrate their commitment to the team and to support team success.</a:t>
            </a:r>
            <a:endParaRPr sz="1600" dirty="0">
              <a:solidFill>
                <a:schemeClr val="dk1"/>
              </a:solidFill>
              <a:latin typeface="Titillium Web" panose="00000500000000000000" pitchFamily="2" charset="0"/>
              <a:ea typeface="Titillium Web"/>
              <a:cs typeface="Titillium Web"/>
              <a:sym typeface="Titillium Web"/>
            </a:endParaRPr>
          </a:p>
          <a:p>
            <a:pPr marL="0" lvl="0" indent="0" algn="l" rtl="0">
              <a:lnSpc>
                <a:spcPct val="115000"/>
              </a:lnSpc>
              <a:spcBef>
                <a:spcPts val="0"/>
              </a:spcBef>
              <a:spcAft>
                <a:spcPts val="0"/>
              </a:spcAft>
              <a:buNone/>
            </a:pPr>
            <a:r>
              <a:rPr lang="en" sz="1600" b="1" u="sng" dirty="0">
                <a:solidFill>
                  <a:schemeClr val="dk1"/>
                </a:solidFill>
                <a:latin typeface="Titillium Web" panose="00000500000000000000" pitchFamily="2" charset="0"/>
                <a:ea typeface="Titillium Web"/>
                <a:cs typeface="Titillium Web"/>
                <a:sym typeface="Titillium Web"/>
              </a:rPr>
              <a:t>Relationship issues.</a:t>
            </a:r>
            <a:r>
              <a:rPr lang="en" sz="1600" dirty="0">
                <a:solidFill>
                  <a:schemeClr val="dk1"/>
                </a:solidFill>
                <a:latin typeface="Titillium Web" panose="00000500000000000000" pitchFamily="2" charset="0"/>
                <a:ea typeface="Titillium Web"/>
                <a:cs typeface="Titillium Web"/>
                <a:sym typeface="Titillium Web"/>
              </a:rPr>
              <a:t> The bonds between the team members are weak, which affects their efficiency and effectiveness.</a:t>
            </a:r>
            <a:endParaRPr sz="1600" dirty="0">
              <a:solidFill>
                <a:schemeClr val="dk1"/>
              </a:solidFill>
              <a:latin typeface="Titillium Web" panose="00000500000000000000" pitchFamily="2" charset="0"/>
              <a:ea typeface="Titillium Web"/>
              <a:cs typeface="Titillium Web"/>
              <a:sym typeface="Titillium Web"/>
            </a:endParaRPr>
          </a:p>
          <a:p>
            <a:pPr marL="0" lvl="0" indent="0" algn="l" rtl="0">
              <a:lnSpc>
                <a:spcPct val="115000"/>
              </a:lnSpc>
              <a:spcBef>
                <a:spcPts val="0"/>
              </a:spcBef>
              <a:spcAft>
                <a:spcPts val="0"/>
              </a:spcAft>
              <a:buNone/>
            </a:pPr>
            <a:r>
              <a:rPr lang="en" sz="1600" b="1" u="sng" dirty="0">
                <a:solidFill>
                  <a:schemeClr val="dk1"/>
                </a:solidFill>
                <a:latin typeface="Titillium Web" panose="00000500000000000000" pitchFamily="2" charset="0"/>
                <a:ea typeface="Titillium Web"/>
                <a:cs typeface="Titillium Web"/>
                <a:sym typeface="Titillium Web"/>
              </a:rPr>
              <a:t>Negative atmosphere.</a:t>
            </a:r>
            <a:r>
              <a:rPr lang="en" sz="1600" u="sng" dirty="0">
                <a:solidFill>
                  <a:schemeClr val="dk1"/>
                </a:solidFill>
                <a:latin typeface="Titillium Web" panose="00000500000000000000" pitchFamily="2" charset="0"/>
                <a:ea typeface="Titillium Web"/>
                <a:cs typeface="Titillium Web"/>
                <a:sym typeface="Titillium Web"/>
              </a:rPr>
              <a:t> </a:t>
            </a:r>
            <a:r>
              <a:rPr lang="en" sz="1600" dirty="0">
                <a:solidFill>
                  <a:schemeClr val="dk1"/>
                </a:solidFill>
                <a:latin typeface="Titillium Web" panose="00000500000000000000" pitchFamily="2" charset="0"/>
                <a:ea typeface="Titillium Web"/>
                <a:cs typeface="Titillium Web"/>
                <a:sym typeface="Titillium Web"/>
              </a:rPr>
              <a:t>An overall team culture that is not open, transparent, positive and future-focused</a:t>
            </a:r>
            <a:endParaRPr sz="1600" dirty="0">
              <a:solidFill>
                <a:schemeClr val="dk1"/>
              </a:solidFill>
              <a:latin typeface="Titillium Web" panose="00000500000000000000" pitchFamily="2" charset="0"/>
              <a:ea typeface="Titillium Web"/>
              <a:cs typeface="Titillium Web"/>
              <a:sym typeface="Titillium Web"/>
            </a:endParaRPr>
          </a:p>
          <a:p>
            <a:pPr marL="0" lvl="0" indent="0" algn="l" rtl="0">
              <a:spcBef>
                <a:spcPts val="0"/>
              </a:spcBef>
              <a:spcAft>
                <a:spcPts val="0"/>
              </a:spcAft>
              <a:buNone/>
            </a:pPr>
            <a:endParaRPr sz="1600" dirty="0">
              <a:solidFill>
                <a:schemeClr val="dk1"/>
              </a:solidFill>
              <a:latin typeface="Titillium Web" panose="00000500000000000000" pitchFamily="2" charset="0"/>
              <a:ea typeface="Titillium Web"/>
              <a:cs typeface="Titillium Web"/>
              <a:sym typeface="Titillium Web"/>
            </a:endParaRPr>
          </a:p>
          <a:p>
            <a:pPr marL="0" lvl="0" indent="0" algn="l" rtl="0">
              <a:spcBef>
                <a:spcPts val="0"/>
              </a:spcBef>
              <a:spcAft>
                <a:spcPts val="0"/>
              </a:spcAft>
              <a:buNone/>
            </a:pPr>
            <a:endParaRPr sz="1600" dirty="0">
              <a:solidFill>
                <a:schemeClr val="dk1"/>
              </a:solidFill>
              <a:latin typeface="Titillium Web" panose="00000500000000000000" pitchFamily="2" charset="0"/>
              <a:ea typeface="Titillium Web"/>
              <a:cs typeface="Titillium Web"/>
              <a:sym typeface="Titillium Web"/>
            </a:endParaRPr>
          </a:p>
          <a:p>
            <a:pPr marL="0" lvl="0" indent="0" algn="l" rtl="0">
              <a:spcBef>
                <a:spcPts val="0"/>
              </a:spcBef>
              <a:spcAft>
                <a:spcPts val="0"/>
              </a:spcAft>
              <a:buNone/>
            </a:pPr>
            <a:endParaRPr dirty="0">
              <a:latin typeface="Titillium Web" panose="00000500000000000000" pitchFamily="2" charset="0"/>
            </a:endParaRPr>
          </a:p>
          <a:p>
            <a:pPr marL="0" lvl="0" indent="0" algn="l" rtl="0">
              <a:spcBef>
                <a:spcPts val="0"/>
              </a:spcBef>
              <a:spcAft>
                <a:spcPts val="0"/>
              </a:spcAft>
              <a:buNone/>
            </a:pPr>
            <a:endParaRPr dirty="0">
              <a:latin typeface="Titillium Web" panose="00000500000000000000" pitchFamily="2" charset="0"/>
            </a:endParaRPr>
          </a:p>
          <a:p>
            <a:pPr marL="0" lvl="0" indent="0" algn="l" rtl="0">
              <a:spcBef>
                <a:spcPts val="0"/>
              </a:spcBef>
              <a:spcAft>
                <a:spcPts val="0"/>
              </a:spcAft>
              <a:buNone/>
            </a:pPr>
            <a:endParaRPr dirty="0">
              <a:latin typeface="Titillium Web" panose="00000500000000000000" pitchFamily="2" charset="0"/>
            </a:endParaRPr>
          </a:p>
          <a:p>
            <a:pPr marL="0" lvl="0" indent="0" algn="l" rtl="0">
              <a:spcBef>
                <a:spcPts val="0"/>
              </a:spcBef>
              <a:spcAft>
                <a:spcPts val="0"/>
              </a:spcAft>
              <a:buNone/>
            </a:pPr>
            <a:endParaRPr dirty="0">
              <a:latin typeface="Titillium Web" panose="00000500000000000000" pitchFamily="2" charset="0"/>
            </a:endParaRPr>
          </a:p>
          <a:p>
            <a:pPr marL="0" lvl="0" indent="0" algn="l" rtl="0">
              <a:spcBef>
                <a:spcPts val="0"/>
              </a:spcBef>
              <a:spcAft>
                <a:spcPts val="0"/>
              </a:spcAft>
              <a:buNone/>
            </a:pPr>
            <a:endParaRPr dirty="0">
              <a:latin typeface="Titillium Web" panose="00000500000000000000" pitchFamily="2" charset="0"/>
            </a:endParaRPr>
          </a:p>
          <a:p>
            <a:pPr marL="0" lvl="0" indent="0" algn="l" rtl="0">
              <a:spcBef>
                <a:spcPts val="0"/>
              </a:spcBef>
              <a:spcAft>
                <a:spcPts val="0"/>
              </a:spcAft>
              <a:buNone/>
            </a:pPr>
            <a:endParaRPr dirty="0">
              <a:latin typeface="Titillium Web" panose="00000500000000000000" pitchFamily="2" charset="0"/>
            </a:endParaRPr>
          </a:p>
          <a:p>
            <a:pPr marL="0" lvl="0" indent="0" algn="l" rtl="0">
              <a:spcBef>
                <a:spcPts val="0"/>
              </a:spcBef>
              <a:spcAft>
                <a:spcPts val="0"/>
              </a:spcAft>
              <a:buNone/>
            </a:pPr>
            <a:endParaRPr dirty="0">
              <a:latin typeface="Titillium Web" panose="00000500000000000000" pitchFamily="2" charset="0"/>
            </a:endParaRPr>
          </a:p>
          <a:p>
            <a:pPr marL="0" lvl="0" indent="0" algn="l" rtl="0">
              <a:spcBef>
                <a:spcPts val="0"/>
              </a:spcBef>
              <a:spcAft>
                <a:spcPts val="0"/>
              </a:spcAft>
              <a:buNone/>
            </a:pPr>
            <a:endParaRPr dirty="0">
              <a:latin typeface="Titillium Web" panose="00000500000000000000" pitchFamily="2" charset="0"/>
            </a:endParaRPr>
          </a:p>
          <a:p>
            <a:pPr marL="0" lvl="0" indent="0" algn="l" rtl="0">
              <a:spcBef>
                <a:spcPts val="0"/>
              </a:spcBef>
              <a:spcAft>
                <a:spcPts val="0"/>
              </a:spcAft>
              <a:buNone/>
            </a:pPr>
            <a:endParaRPr dirty="0">
              <a:latin typeface="Titillium Web" panose="00000500000000000000" pitchFamily="2"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grpSp>
        <p:nvGrpSpPr>
          <p:cNvPr id="149" name="Google Shape;149;p23">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50" name="Google Shape;150;p2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2" name="Google Shape;152;p23"/>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LEADING A TEAM</a:t>
            </a:r>
            <a:endParaRPr sz="4000" b="1" dirty="0">
              <a:latin typeface="Titillium Web"/>
              <a:ea typeface="Titillium Web"/>
              <a:cs typeface="Titillium Web"/>
              <a:sym typeface="Titillium Web"/>
            </a:endParaRPr>
          </a:p>
        </p:txBody>
      </p:sp>
      <p:sp>
        <p:nvSpPr>
          <p:cNvPr id="153" name="Google Shape;153;p23"/>
          <p:cNvSpPr txBox="1"/>
          <p:nvPr/>
        </p:nvSpPr>
        <p:spPr>
          <a:xfrm>
            <a:off x="129356" y="1360063"/>
            <a:ext cx="8522400" cy="5054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600" b="1" dirty="0">
                <a:solidFill>
                  <a:schemeClr val="dk1"/>
                </a:solidFill>
                <a:latin typeface="Titillium Web"/>
                <a:ea typeface="Titillium Web"/>
                <a:cs typeface="Titillium Web"/>
                <a:sym typeface="Titillium Web"/>
              </a:rPr>
              <a:t>Demonstrate integrity</a:t>
            </a:r>
            <a:r>
              <a:rPr lang="en" sz="1600" dirty="0">
                <a:solidFill>
                  <a:schemeClr val="dk1"/>
                </a:solidFill>
                <a:latin typeface="Titillium Web"/>
                <a:ea typeface="Titillium Web"/>
                <a:cs typeface="Titillium Web"/>
                <a:sym typeface="Titillium Web"/>
              </a:rPr>
              <a:t>. Do what you say you’ll do and act in accordance with your stated values. Be honest in communicating and follow through on promises.</a:t>
            </a: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dirty="0">
                <a:solidFill>
                  <a:schemeClr val="dk1"/>
                </a:solidFill>
                <a:latin typeface="Titillium Web"/>
                <a:ea typeface="Titillium Web"/>
                <a:cs typeface="Titillium Web"/>
                <a:sym typeface="Titillium Web"/>
              </a:rPr>
              <a:t>Be clear and consistent.</a:t>
            </a:r>
            <a:r>
              <a:rPr lang="en" sz="1600" dirty="0">
                <a:solidFill>
                  <a:schemeClr val="dk1"/>
                </a:solidFill>
                <a:latin typeface="Titillium Web"/>
                <a:ea typeface="Titillium Web"/>
                <a:cs typeface="Titillium Web"/>
                <a:sym typeface="Titillium Web"/>
              </a:rPr>
              <a:t> Let members know that you’re certain about what you want and remember that being clear and consistent reinforces your credibility.</a:t>
            </a: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dirty="0">
                <a:solidFill>
                  <a:schemeClr val="dk1"/>
                </a:solidFill>
                <a:latin typeface="Titillium Web"/>
                <a:ea typeface="Titillium Web"/>
                <a:cs typeface="Titillium Web"/>
                <a:sym typeface="Titillium Web"/>
              </a:rPr>
              <a:t>Generate positive energy. Be optimistic and compliment team members. Recognize their progress and success.</a:t>
            </a: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dirty="0">
                <a:solidFill>
                  <a:schemeClr val="dk1"/>
                </a:solidFill>
                <a:latin typeface="Titillium Web"/>
                <a:ea typeface="Titillium Web"/>
                <a:cs typeface="Titillium Web"/>
                <a:sym typeface="Titillium Web"/>
              </a:rPr>
              <a:t>Acknowledge common points of view. </a:t>
            </a:r>
            <a:r>
              <a:rPr lang="en" sz="1600" dirty="0">
                <a:solidFill>
                  <a:schemeClr val="dk1"/>
                </a:solidFill>
                <a:latin typeface="Titillium Web"/>
                <a:ea typeface="Titillium Web"/>
                <a:cs typeface="Titillium Web"/>
                <a:sym typeface="Titillium Web"/>
              </a:rPr>
              <a:t>Even if you’re about to propose some kind of change, recognize the value of the views that members already hold in common</a:t>
            </a: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grpSp>
        <p:nvGrpSpPr>
          <p:cNvPr id="158" name="Google Shape;158;p2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59" name="Google Shape;159;p2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 name="Google Shape;161;p24"/>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LEADING A TEAM</a:t>
            </a:r>
            <a:endParaRPr sz="4000" b="1" dirty="0">
              <a:latin typeface="Titillium Web"/>
              <a:ea typeface="Titillium Web"/>
              <a:cs typeface="Titillium Web"/>
              <a:sym typeface="Titillium Web"/>
            </a:endParaRPr>
          </a:p>
        </p:txBody>
      </p:sp>
      <p:sp>
        <p:nvSpPr>
          <p:cNvPr id="162" name="Google Shape;162;p24"/>
          <p:cNvSpPr txBox="1"/>
          <p:nvPr/>
        </p:nvSpPr>
        <p:spPr>
          <a:xfrm>
            <a:off x="129350" y="1344050"/>
            <a:ext cx="8522400" cy="4165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600" b="1" dirty="0">
                <a:solidFill>
                  <a:schemeClr val="dk1"/>
                </a:solidFill>
                <a:latin typeface="Titillium Web"/>
                <a:ea typeface="Titillium Web"/>
                <a:cs typeface="Titillium Web"/>
                <a:sym typeface="Titillium Web"/>
              </a:rPr>
              <a:t>Manage agreement and disagreement. </a:t>
            </a:r>
            <a:r>
              <a:rPr lang="en" sz="1600" dirty="0">
                <a:solidFill>
                  <a:schemeClr val="dk1"/>
                </a:solidFill>
                <a:latin typeface="Titillium Web"/>
                <a:ea typeface="Titillium Web"/>
                <a:cs typeface="Titillium Web"/>
                <a:sym typeface="Titillium Web"/>
              </a:rPr>
              <a:t>When members agree with you, confirm your shared point of view. When they disagree, acknowledge both sides of the issue and support your own with strong, clearly-presented evidence.</a:t>
            </a:r>
            <a:endParaRPr sz="1600" dirty="0">
              <a:solidFill>
                <a:schemeClr val="dk1"/>
              </a:solidFill>
              <a:latin typeface="Titillium Web"/>
              <a:ea typeface="Titillium Web"/>
              <a:cs typeface="Titillium Web"/>
              <a:sym typeface="Titillium Web"/>
            </a:endParaRPr>
          </a:p>
          <a:p>
            <a:pPr marL="0" lvl="0" indent="0" algn="l" rtl="0">
              <a:lnSpc>
                <a:spcPct val="100000"/>
              </a:lnSpc>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dirty="0">
                <a:solidFill>
                  <a:schemeClr val="dk1"/>
                </a:solidFill>
                <a:latin typeface="Titillium Web"/>
                <a:ea typeface="Titillium Web"/>
                <a:cs typeface="Titillium Web"/>
                <a:sym typeface="Titillium Web"/>
              </a:rPr>
              <a:t>Encourage and coach.</a:t>
            </a:r>
            <a:r>
              <a:rPr lang="en" sz="1600" dirty="0">
                <a:solidFill>
                  <a:schemeClr val="dk1"/>
                </a:solidFill>
                <a:latin typeface="Titillium Web"/>
                <a:ea typeface="Titillium Web"/>
                <a:cs typeface="Titillium Web"/>
                <a:sym typeface="Titillium Web"/>
              </a:rPr>
              <a:t> Motivate members when they run into new and uncertain situations and when success depends on their performing at a high level.</a:t>
            </a: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dirty="0">
                <a:solidFill>
                  <a:schemeClr val="dk1"/>
                </a:solidFill>
                <a:latin typeface="Titillium Web"/>
                <a:ea typeface="Titillium Web"/>
                <a:cs typeface="Titillium Web"/>
                <a:sym typeface="Titillium Web"/>
              </a:rPr>
              <a:t>Share information.</a:t>
            </a:r>
            <a:r>
              <a:rPr lang="en" sz="1600" dirty="0">
                <a:solidFill>
                  <a:schemeClr val="dk1"/>
                </a:solidFill>
                <a:latin typeface="Titillium Web"/>
                <a:ea typeface="Titillium Web"/>
                <a:cs typeface="Titillium Web"/>
                <a:sym typeface="Titillium Web"/>
              </a:rPr>
              <a:t> Give members the information they need and let them know that you’re knowledgeable about team tasks and individual talents. Check with team members regularly to find out what they’re doing and how the job is progressing</a:t>
            </a:r>
            <a:endParaRPr dirty="0"/>
          </a:p>
          <a:p>
            <a:pPr marL="0" lvl="0" indent="0" algn="l" rtl="0">
              <a:lnSpc>
                <a:spcPct val="150000"/>
              </a:lnSpc>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166"/>
        <p:cNvGrpSpPr/>
        <p:nvPr/>
      </p:nvGrpSpPr>
      <p:grpSpPr>
        <a:xfrm>
          <a:off x="0" y="0"/>
          <a:ext cx="0" cy="0"/>
          <a:chOff x="0" y="0"/>
          <a:chExt cx="0" cy="0"/>
        </a:xfrm>
      </p:grpSpPr>
      <p:sp>
        <p:nvSpPr>
          <p:cNvPr id="167" name="Google Shape;167;p25"/>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grpSp>
        <p:nvGrpSpPr>
          <p:cNvPr id="168" name="Google Shape;168;p2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69" name="Google Shape;169;p25"/>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5"/>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1" name="Google Shape;171;p25"/>
          <p:cNvSpPr txBox="1"/>
          <p:nvPr/>
        </p:nvSpPr>
        <p:spPr>
          <a:xfrm>
            <a:off x="129350" y="1344050"/>
            <a:ext cx="8921700" cy="36327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A team (or a work team) is a group of people with complementary skills and diverse areas of expertise who work together to achieve a specific goal.</a:t>
            </a:r>
            <a:endParaRPr>
              <a:solidFill>
                <a:schemeClr val="lt1"/>
              </a:solidFill>
              <a:latin typeface="Titillium Web"/>
              <a:ea typeface="Titillium Web"/>
              <a:cs typeface="Titillium Web"/>
              <a:sym typeface="Titillium Web"/>
            </a:endParaRPr>
          </a:p>
          <a:p>
            <a:pPr marL="457200" lvl="0"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Work teams have five key characteristics. </a:t>
            </a:r>
            <a:endParaRPr>
              <a:solidFill>
                <a:schemeClr val="lt1"/>
              </a:solidFill>
              <a:latin typeface="Titillium Web"/>
              <a:ea typeface="Titillium Web"/>
              <a:cs typeface="Titillium Web"/>
              <a:sym typeface="Titillium Web"/>
            </a:endParaRPr>
          </a:p>
          <a:p>
            <a:pPr marL="914400" lvl="1"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They are accountable for achieving specific common goals. </a:t>
            </a:r>
            <a:endParaRPr>
              <a:solidFill>
                <a:schemeClr val="lt1"/>
              </a:solidFill>
              <a:latin typeface="Titillium Web"/>
              <a:ea typeface="Titillium Web"/>
              <a:cs typeface="Titillium Web"/>
              <a:sym typeface="Titillium Web"/>
            </a:endParaRPr>
          </a:p>
          <a:p>
            <a:pPr marL="914400" lvl="1"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They function interdependently. </a:t>
            </a:r>
            <a:endParaRPr>
              <a:solidFill>
                <a:schemeClr val="lt1"/>
              </a:solidFill>
              <a:latin typeface="Titillium Web"/>
              <a:ea typeface="Titillium Web"/>
              <a:cs typeface="Titillium Web"/>
              <a:sym typeface="Titillium Web"/>
            </a:endParaRPr>
          </a:p>
          <a:p>
            <a:pPr marL="914400" lvl="1"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They are stable. They have authority. </a:t>
            </a:r>
            <a:endParaRPr>
              <a:solidFill>
                <a:schemeClr val="lt1"/>
              </a:solidFill>
              <a:latin typeface="Titillium Web"/>
              <a:ea typeface="Titillium Web"/>
              <a:cs typeface="Titillium Web"/>
              <a:sym typeface="Titillium Web"/>
            </a:endParaRPr>
          </a:p>
          <a:p>
            <a:pPr marL="914400" lvl="1"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And they operate in a social context.</a:t>
            </a:r>
            <a:endParaRPr>
              <a:solidFill>
                <a:schemeClr val="lt1"/>
              </a:solidFill>
              <a:latin typeface="Titillium Web"/>
              <a:ea typeface="Titillium Web"/>
              <a:cs typeface="Titillium Web"/>
              <a:sym typeface="Titillium Web"/>
            </a:endParaRPr>
          </a:p>
          <a:p>
            <a:pPr marL="457200" lvl="0"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Work teams may be of several types:</a:t>
            </a:r>
            <a:endParaRPr>
              <a:solidFill>
                <a:schemeClr val="lt1"/>
              </a:solidFill>
              <a:latin typeface="Titillium Web"/>
              <a:ea typeface="Titillium Web"/>
              <a:cs typeface="Titillium Web"/>
              <a:sym typeface="Titillium Web"/>
            </a:endParaRPr>
          </a:p>
          <a:p>
            <a:pPr marL="914400" lvl="1"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In the traditional manager-led team, the leader defines the team’s goals and activities and is responsible for its achieving its assigned goals.</a:t>
            </a:r>
            <a:endParaRPr>
              <a:solidFill>
                <a:schemeClr val="lt1"/>
              </a:solidFill>
              <a:latin typeface="Titillium Web"/>
              <a:ea typeface="Titillium Web"/>
              <a:cs typeface="Titillium Web"/>
              <a:sym typeface="Titillium Web"/>
            </a:endParaRPr>
          </a:p>
          <a:p>
            <a:pPr marL="914400" lvl="1"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The leader of a self-managed team may determine overall goals, but employees control the activities needed to meet them.</a:t>
            </a:r>
            <a:endParaRPr>
              <a:solidFill>
                <a:schemeClr val="lt1"/>
              </a:solidFill>
              <a:latin typeface="Titillium Web"/>
              <a:ea typeface="Titillium Web"/>
              <a:cs typeface="Titillium Web"/>
              <a:sym typeface="Titillium Web"/>
            </a:endParaRPr>
          </a:p>
          <a:p>
            <a:pPr marL="914400" lvl="1"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A cross-functional team is designed to take advantage of the special expertise of members drawn from different functional areas of the company.</a:t>
            </a:r>
            <a:endParaRPr>
              <a:solidFill>
                <a:schemeClr val="lt1"/>
              </a:solidFill>
              <a:latin typeface="Titillium Web"/>
              <a:ea typeface="Titillium Web"/>
              <a:cs typeface="Titillium Web"/>
              <a:sym typeface="Titillium Web"/>
            </a:endParaRPr>
          </a:p>
          <a:p>
            <a:pPr marL="914400" lvl="1"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On virtual teams, geographically dispersed members interact electronically in the process of pursuing a common goal.</a:t>
            </a:r>
            <a:endParaRPr>
              <a:solidFill>
                <a:schemeClr val="lt1"/>
              </a:solidFill>
              <a:latin typeface="Titillium Web"/>
              <a:ea typeface="Titillium Web"/>
              <a:cs typeface="Titillium Web"/>
              <a:sym typeface="Titillium We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175"/>
        <p:cNvGrpSpPr/>
        <p:nvPr/>
      </p:nvGrpSpPr>
      <p:grpSpPr>
        <a:xfrm>
          <a:off x="0" y="0"/>
          <a:ext cx="0" cy="0"/>
          <a:chOff x="0" y="0"/>
          <a:chExt cx="0" cy="0"/>
        </a:xfrm>
      </p:grpSpPr>
      <p:sp>
        <p:nvSpPr>
          <p:cNvPr id="176" name="Google Shape;176;p26"/>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grpSp>
        <p:nvGrpSpPr>
          <p:cNvPr id="177" name="Google Shape;177;p2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78" name="Google Shape;178;p26"/>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6"/>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0" name="Google Shape;180;p26"/>
          <p:cNvSpPr txBox="1"/>
          <p:nvPr/>
        </p:nvSpPr>
        <p:spPr>
          <a:xfrm>
            <a:off x="111150" y="1567075"/>
            <a:ext cx="8921700" cy="23397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Group cohesiveness refers to the attractiveness of a team to its members. If a group is high in cohesiveness, membership is quite satisfying to its members; if it’s low in cohesiveness, members are unhappy with it and may even try to leave it.</a:t>
            </a:r>
            <a:endParaRPr>
              <a:solidFill>
                <a:schemeClr val="lt1"/>
              </a:solidFill>
              <a:latin typeface="Titillium Web"/>
              <a:ea typeface="Titillium Web"/>
              <a:cs typeface="Titillium Web"/>
              <a:sym typeface="Titillium Web"/>
            </a:endParaRPr>
          </a:p>
          <a:p>
            <a:pPr marL="457200" lvl="0"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As the business world depends more and more on teamwork, it’s increasingly important for incoming members of the workforce to develop skills and experience in team-based activities.</a:t>
            </a:r>
            <a:endParaRPr>
              <a:solidFill>
                <a:schemeClr val="lt1"/>
              </a:solidFill>
              <a:latin typeface="Titillium Web"/>
              <a:ea typeface="Titillium Web"/>
              <a:cs typeface="Titillium Web"/>
              <a:sym typeface="Titillium Web"/>
            </a:endParaRPr>
          </a:p>
          <a:p>
            <a:pPr marL="457200" lvl="0"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Every team requires some mixture of three skill sets:</a:t>
            </a:r>
            <a:endParaRPr>
              <a:solidFill>
                <a:schemeClr val="lt1"/>
              </a:solidFill>
              <a:latin typeface="Titillium Web"/>
              <a:ea typeface="Titillium Web"/>
              <a:cs typeface="Titillium Web"/>
              <a:sym typeface="Titillium Web"/>
            </a:endParaRPr>
          </a:p>
          <a:p>
            <a:pPr marL="914400" lvl="1"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Technical skills: skills needed to perform specific tasks</a:t>
            </a:r>
            <a:endParaRPr>
              <a:solidFill>
                <a:schemeClr val="lt1"/>
              </a:solidFill>
              <a:latin typeface="Titillium Web"/>
              <a:ea typeface="Titillium Web"/>
              <a:cs typeface="Titillium Web"/>
              <a:sym typeface="Titillium Web"/>
            </a:endParaRPr>
          </a:p>
          <a:p>
            <a:pPr marL="914400" lvl="1"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Decision-making and problem-solving skills: skills needed to identify problems, evaluate alternative solutions, and decide on the best options</a:t>
            </a:r>
            <a:endParaRPr>
              <a:solidFill>
                <a:schemeClr val="lt1"/>
              </a:solidFill>
              <a:latin typeface="Titillium Web"/>
              <a:ea typeface="Titillium Web"/>
              <a:cs typeface="Titillium Web"/>
              <a:sym typeface="Titillium Web"/>
            </a:endParaRPr>
          </a:p>
          <a:p>
            <a:pPr marL="914400" lvl="1" indent="-317500" algn="l" rtl="0">
              <a:spcBef>
                <a:spcPts val="0"/>
              </a:spcBef>
              <a:spcAft>
                <a:spcPts val="0"/>
              </a:spcAft>
              <a:buClr>
                <a:schemeClr val="lt1"/>
              </a:buClr>
              <a:buSzPts val="1400"/>
              <a:buFont typeface="Titillium Web"/>
              <a:buChar char="○"/>
            </a:pPr>
            <a:r>
              <a:rPr lang="en">
                <a:solidFill>
                  <a:schemeClr val="lt1"/>
                </a:solidFill>
                <a:latin typeface="Titillium Web"/>
                <a:ea typeface="Titillium Web"/>
                <a:cs typeface="Titillium Web"/>
                <a:sym typeface="Titillium Web"/>
              </a:rPr>
              <a:t>Interpersonal skills: skills in listening, providing feedback, and resolving conflict</a:t>
            </a:r>
            <a:endParaRPr>
              <a:solidFill>
                <a:schemeClr val="lt1"/>
              </a:solidFill>
              <a:latin typeface="Titillium Web"/>
              <a:ea typeface="Titillium Web"/>
              <a:cs typeface="Titillium Web"/>
              <a:sym typeface="Titillium Web"/>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View looking up at tall, city buildings"/>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6" name="Google Shape;56;p13"/>
          <p:cNvSpPr txBox="1">
            <a:spLocks noGrp="1"/>
          </p:cNvSpPr>
          <p:nvPr>
            <p:ph type="title" idx="4294967295"/>
          </p:nvPr>
        </p:nvSpPr>
        <p:spPr>
          <a:xfrm>
            <a:off x="0" y="2210126"/>
            <a:ext cx="9143999" cy="877133"/>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Q &amp; A </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chemeClr val="lt2"/>
                </a:solidFill>
                <a:latin typeface="Titillium Web"/>
                <a:ea typeface="Titillium Web"/>
                <a:cs typeface="Titillium Web"/>
                <a:sym typeface="Titillium Web"/>
              </a:rPr>
              <a:t>  </a:t>
            </a:r>
            <a:r>
              <a:rPr lang="en" sz="600" u="sng">
                <a:solidFill>
                  <a:schemeClr val="lt2"/>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chemeClr val="lt2"/>
                </a:solidFill>
                <a:latin typeface="Titillium Web"/>
                <a:ea typeface="Titillium Web"/>
                <a:cs typeface="Titillium Web"/>
                <a:sym typeface="Titillium Web"/>
              </a:rPr>
              <a:t>.</a:t>
            </a:r>
            <a:endParaRPr sz="600">
              <a:solidFill>
                <a:schemeClr val="lt2"/>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chemeClr val="hlink"/>
                </a:solidFill>
                <a:latin typeface="Titillium Web"/>
                <a:ea typeface="Titillium Web"/>
                <a:cs typeface="Titillium Web"/>
                <a:sym typeface="Titillium Web"/>
                <a:hlinkClick r:id="rId5"/>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extLst>
      <p:ext uri="{BB962C8B-B14F-4D97-AF65-F5344CB8AC3E}">
        <p14:creationId xmlns:p14="http://schemas.microsoft.com/office/powerpoint/2010/main" val="2521174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Objectives</a:t>
            </a:r>
            <a:endParaRPr sz="4000" b="1" dirty="0">
              <a:solidFill>
                <a:schemeClr val="lt1"/>
              </a:solidFill>
              <a:latin typeface="Titillium Web"/>
              <a:ea typeface="Titillium Web"/>
              <a:cs typeface="Titillium Web"/>
              <a:sym typeface="Titillium Web"/>
            </a:endParaRPr>
          </a:p>
        </p:txBody>
      </p:sp>
      <p:sp>
        <p:nvSpPr>
          <p:cNvPr id="63" name="Google Shape;63;p14"/>
          <p:cNvSpPr txBox="1">
            <a:spLocks noGrp="1"/>
          </p:cNvSpPr>
          <p:nvPr>
            <p:ph type="body" idx="1"/>
          </p:nvPr>
        </p:nvSpPr>
        <p:spPr>
          <a:xfrm>
            <a:off x="311700" y="1682350"/>
            <a:ext cx="8520600" cy="3144300"/>
          </a:xfrm>
          <a:prstGeom prst="rect">
            <a:avLst/>
          </a:prstGeom>
        </p:spPr>
        <p:txBody>
          <a:bodyPr spcFirstLastPara="1" wrap="square" lIns="91425" tIns="91425" rIns="91425" bIns="91425" anchor="t" anchorCtr="0">
            <a:noAutofit/>
          </a:bodyPr>
          <a:lstStyle/>
          <a:p>
            <a:pPr marL="457200" lvl="0" indent="-323850" algn="l" rtl="0">
              <a:lnSpc>
                <a:spcPct val="150000"/>
              </a:lnSpc>
              <a:spcBef>
                <a:spcPts val="1200"/>
              </a:spcBef>
              <a:spcAft>
                <a:spcPts val="0"/>
              </a:spcAft>
              <a:buClr>
                <a:schemeClr val="lt1"/>
              </a:buClr>
              <a:buSzPts val="1500"/>
              <a:buFont typeface="Titillium Web"/>
              <a:buChar char="●"/>
            </a:pPr>
            <a:r>
              <a:rPr lang="en-US" sz="1500" dirty="0">
                <a:solidFill>
                  <a:schemeClr val="lt1"/>
                </a:solidFill>
                <a:latin typeface="Titillium Web"/>
                <a:ea typeface="Titillium Web"/>
                <a:cs typeface="Titillium Web"/>
                <a:sym typeface="Titillium Web"/>
              </a:rPr>
              <a:t>Define a team and describe its key characteristics.</a:t>
            </a:r>
          </a:p>
          <a:p>
            <a:pPr marL="457200" lvl="0" indent="-323850" algn="l" rtl="0">
              <a:lnSpc>
                <a:spcPct val="150000"/>
              </a:lnSpc>
              <a:spcBef>
                <a:spcPts val="0"/>
              </a:spcBef>
              <a:spcAft>
                <a:spcPts val="0"/>
              </a:spcAft>
              <a:buClr>
                <a:schemeClr val="lt1"/>
              </a:buClr>
              <a:buSzPts val="1500"/>
              <a:buFont typeface="Titillium Web"/>
              <a:buChar char="●"/>
            </a:pPr>
            <a:r>
              <a:rPr lang="en-US" sz="1500" dirty="0">
                <a:solidFill>
                  <a:schemeClr val="lt1"/>
                </a:solidFill>
                <a:latin typeface="Titillium Web"/>
                <a:ea typeface="Titillium Web"/>
                <a:cs typeface="Titillium Web"/>
                <a:sym typeface="Titillium Web"/>
              </a:rPr>
              <a:t>Explain why organizations use teams and describe different types of teams.</a:t>
            </a:r>
          </a:p>
          <a:p>
            <a:pPr marL="457200" lvl="0" indent="-323850" algn="l" rtl="0">
              <a:lnSpc>
                <a:spcPct val="150000"/>
              </a:lnSpc>
              <a:spcBef>
                <a:spcPts val="0"/>
              </a:spcBef>
              <a:spcAft>
                <a:spcPts val="0"/>
              </a:spcAft>
              <a:buClr>
                <a:schemeClr val="lt1"/>
              </a:buClr>
              <a:buSzPts val="1500"/>
              <a:buFont typeface="Titillium Web"/>
              <a:buChar char="●"/>
            </a:pPr>
            <a:r>
              <a:rPr lang="en-US" sz="1500" dirty="0">
                <a:solidFill>
                  <a:schemeClr val="lt1"/>
                </a:solidFill>
                <a:latin typeface="Titillium Web"/>
                <a:ea typeface="Titillium Web"/>
                <a:cs typeface="Titillium Web"/>
                <a:sym typeface="Titillium Web"/>
              </a:rPr>
              <a:t>Explain why teams may be effective or ineffective.</a:t>
            </a:r>
          </a:p>
          <a:p>
            <a:pPr marL="457200" lvl="0" indent="-323850" algn="l" rtl="0">
              <a:lnSpc>
                <a:spcPct val="150000"/>
              </a:lnSpc>
              <a:spcBef>
                <a:spcPts val="0"/>
              </a:spcBef>
              <a:spcAft>
                <a:spcPts val="0"/>
              </a:spcAft>
              <a:buClr>
                <a:schemeClr val="lt1"/>
              </a:buClr>
              <a:buSzPts val="1500"/>
              <a:buFont typeface="Titillium Web"/>
              <a:buChar char="●"/>
            </a:pPr>
            <a:r>
              <a:rPr lang="en-US" sz="1500" dirty="0">
                <a:solidFill>
                  <a:schemeClr val="lt1"/>
                </a:solidFill>
                <a:latin typeface="Titillium Web"/>
                <a:ea typeface="Titillium Web"/>
                <a:cs typeface="Titillium Web"/>
                <a:sym typeface="Titillium Web"/>
              </a:rPr>
              <a:t>Identify factors that contribute to team cohesiveness.</a:t>
            </a:r>
          </a:p>
          <a:p>
            <a:pPr marL="457200" lvl="0" indent="-323850" algn="l" rtl="0">
              <a:lnSpc>
                <a:spcPct val="150000"/>
              </a:lnSpc>
              <a:spcBef>
                <a:spcPts val="0"/>
              </a:spcBef>
              <a:spcAft>
                <a:spcPts val="0"/>
              </a:spcAft>
              <a:buClr>
                <a:schemeClr val="lt1"/>
              </a:buClr>
              <a:buSzPts val="1500"/>
              <a:buFont typeface="Titillium Web"/>
              <a:buChar char="●"/>
            </a:pPr>
            <a:r>
              <a:rPr lang="en-US" sz="1500" dirty="0">
                <a:solidFill>
                  <a:schemeClr val="lt1"/>
                </a:solidFill>
                <a:latin typeface="Titillium Web"/>
                <a:ea typeface="Titillium Web"/>
                <a:cs typeface="Titillium Web"/>
                <a:sym typeface="Titillium Web"/>
              </a:rPr>
              <a:t>Understand the importance of learning to participate in team-based activities.</a:t>
            </a:r>
          </a:p>
          <a:p>
            <a:pPr marL="457200" lvl="0" indent="-323850" algn="l" rtl="0">
              <a:lnSpc>
                <a:spcPct val="150000"/>
              </a:lnSpc>
              <a:spcBef>
                <a:spcPts val="0"/>
              </a:spcBef>
              <a:spcAft>
                <a:spcPts val="0"/>
              </a:spcAft>
              <a:buClr>
                <a:schemeClr val="lt1"/>
              </a:buClr>
              <a:buSzPts val="1500"/>
              <a:buFont typeface="Titillium Web"/>
              <a:buChar char="●"/>
            </a:pPr>
            <a:r>
              <a:rPr lang="en-US" sz="1500" dirty="0">
                <a:solidFill>
                  <a:schemeClr val="lt1"/>
                </a:solidFill>
                <a:latin typeface="Titillium Web"/>
                <a:ea typeface="Titillium Web"/>
                <a:cs typeface="Titillium Web"/>
                <a:sym typeface="Titillium Web"/>
              </a:rPr>
              <a:t>Identify the skills needed by team members and the roles that members of a team might play.</a:t>
            </a:r>
          </a:p>
          <a:p>
            <a:pPr marL="457200" lvl="0" indent="-323850" algn="l" rtl="0">
              <a:lnSpc>
                <a:spcPct val="150000"/>
              </a:lnSpc>
              <a:spcBef>
                <a:spcPts val="0"/>
              </a:spcBef>
              <a:spcAft>
                <a:spcPts val="0"/>
              </a:spcAft>
              <a:buClr>
                <a:schemeClr val="lt1"/>
              </a:buClr>
              <a:buSzPts val="1500"/>
              <a:buFont typeface="Titillium Web"/>
              <a:buChar char="●"/>
            </a:pPr>
            <a:r>
              <a:rPr lang="en-US" sz="1500" dirty="0">
                <a:solidFill>
                  <a:schemeClr val="lt1"/>
                </a:solidFill>
                <a:latin typeface="Titillium Web"/>
                <a:ea typeface="Titillium Web"/>
                <a:cs typeface="Titillium Web"/>
                <a:sym typeface="Titillium Web"/>
              </a:rPr>
              <a:t>Learn how to survive team projects in college (and actually enjoy yourself).</a:t>
            </a:r>
          </a:p>
          <a:p>
            <a:pPr marL="457200" lvl="0" indent="-323850" algn="l" rtl="0">
              <a:lnSpc>
                <a:spcPct val="150000"/>
              </a:lnSpc>
              <a:spcBef>
                <a:spcPts val="0"/>
              </a:spcBef>
              <a:spcAft>
                <a:spcPts val="0"/>
              </a:spcAft>
              <a:buClr>
                <a:schemeClr val="lt1"/>
              </a:buClr>
              <a:buSzPts val="1500"/>
              <a:buFont typeface="Titillium Web"/>
              <a:buChar char="●"/>
            </a:pPr>
            <a:r>
              <a:rPr lang="en-US" sz="1500" dirty="0">
                <a:solidFill>
                  <a:schemeClr val="lt1"/>
                </a:solidFill>
                <a:latin typeface="Titillium Web"/>
                <a:ea typeface="Titillium Web"/>
                <a:cs typeface="Titillium Web"/>
                <a:sym typeface="Titillium Web"/>
              </a:rPr>
              <a:t>Explain the skills and behaviors that foster effective team leadership. </a:t>
            </a:r>
          </a:p>
        </p:txBody>
      </p:sp>
      <p:grpSp>
        <p:nvGrpSpPr>
          <p:cNvPr id="64" name="Google Shape;64;p1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65" name="Google Shape;65;p14"/>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5"/>
          <p:cNvSpPr txBox="1">
            <a:spLocks noGrp="1"/>
          </p:cNvSpPr>
          <p:nvPr>
            <p:ph type="title"/>
          </p:nvPr>
        </p:nvSpPr>
        <p:spPr>
          <a:xfrm>
            <a:off x="1266050" y="327800"/>
            <a:ext cx="7566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420" b="1" dirty="0"/>
              <a:t>WHAT IS A TEAM?</a:t>
            </a:r>
            <a:endParaRPr sz="3420" b="1" dirty="0"/>
          </a:p>
        </p:txBody>
      </p:sp>
      <p:sp>
        <p:nvSpPr>
          <p:cNvPr id="72" name="Google Shape;72;p15"/>
          <p:cNvSpPr txBox="1">
            <a:spLocks noGrp="1"/>
          </p:cNvSpPr>
          <p:nvPr>
            <p:ph type="body" idx="1"/>
          </p:nvPr>
        </p:nvSpPr>
        <p:spPr>
          <a:xfrm>
            <a:off x="129350" y="1477100"/>
            <a:ext cx="8703000" cy="3329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US" sz="1600" dirty="0">
                <a:solidFill>
                  <a:schemeClr val="tx1"/>
                </a:solidFill>
                <a:latin typeface="Titillium Web" panose="00000500000000000000" pitchFamily="2" charset="0"/>
              </a:rPr>
              <a:t>A </a:t>
            </a:r>
            <a:r>
              <a:rPr lang="en-US" sz="1600" b="1" dirty="0">
                <a:solidFill>
                  <a:schemeClr val="tx1"/>
                </a:solidFill>
                <a:latin typeface="Titillium Web" panose="00000500000000000000" pitchFamily="2" charset="0"/>
              </a:rPr>
              <a:t>team</a:t>
            </a:r>
            <a:r>
              <a:rPr lang="en-US" sz="1600" dirty="0">
                <a:solidFill>
                  <a:schemeClr val="tx1"/>
                </a:solidFill>
                <a:latin typeface="Titillium Web" panose="00000500000000000000" pitchFamily="2" charset="0"/>
              </a:rPr>
              <a:t> (or a work team) is a group of people with complementary skills who work together to achieve a specific goal.</a:t>
            </a:r>
          </a:p>
          <a:p>
            <a:pPr marL="0" lvl="0" indent="0" algn="l" rtl="0">
              <a:spcBef>
                <a:spcPts val="0"/>
              </a:spcBef>
              <a:spcAft>
                <a:spcPts val="0"/>
              </a:spcAft>
              <a:buNone/>
            </a:pPr>
            <a:endParaRPr lang="en-US" sz="1600" dirty="0">
              <a:solidFill>
                <a:schemeClr val="tx1"/>
              </a:solidFill>
              <a:latin typeface="Titillium Web" panose="00000500000000000000" pitchFamily="2" charset="0"/>
              <a:ea typeface="Titillium Web"/>
              <a:cs typeface="Titillium Web"/>
              <a:sym typeface="Titillium Web"/>
            </a:endParaRPr>
          </a:p>
          <a:p>
            <a:pPr marL="0" lvl="0" indent="0" algn="l" rtl="0">
              <a:spcBef>
                <a:spcPts val="0"/>
              </a:spcBef>
              <a:spcAft>
                <a:spcPts val="0"/>
              </a:spcAft>
              <a:buNone/>
            </a:pPr>
            <a:r>
              <a:rPr lang="en" sz="1600" dirty="0">
                <a:solidFill>
                  <a:schemeClr val="tx1"/>
                </a:solidFill>
                <a:latin typeface="Titillium Web" panose="00000500000000000000" pitchFamily="2" charset="0"/>
                <a:ea typeface="Titillium Web"/>
                <a:cs typeface="Titillium Web"/>
                <a:sym typeface="Titillium Web"/>
              </a:rPr>
              <a:t>The Razr Team achieved its goal by integrating specialized but complementary skills in engineering and design and by making the most of its authority to make its own decisions and manage its own operations. We can see the fundamentals of teamwork not only in Razor But also current technology powerhouses such as Apple, and many other big business around the world</a:t>
            </a:r>
            <a:endParaRPr sz="1600" dirty="0">
              <a:solidFill>
                <a:schemeClr val="tx1"/>
              </a:solidFill>
              <a:latin typeface="Titillium Web" panose="00000500000000000000" pitchFamily="2" charset="0"/>
              <a:ea typeface="Titillium Web"/>
              <a:cs typeface="Titillium Web"/>
              <a:sym typeface="Titillium Web"/>
            </a:endParaRPr>
          </a:p>
          <a:p>
            <a:pPr marL="0" lvl="0" indent="0" algn="l" rtl="0">
              <a:spcBef>
                <a:spcPts val="1200"/>
              </a:spcBef>
              <a:spcAft>
                <a:spcPts val="0"/>
              </a:spcAft>
              <a:buNone/>
            </a:pPr>
            <a:endParaRPr sz="1500" dirty="0">
              <a:solidFill>
                <a:schemeClr val="tx1"/>
              </a:solidFill>
              <a:latin typeface="Titillium Web" panose="00000500000000000000" pitchFamily="2" charset="0"/>
              <a:ea typeface="Roboto"/>
              <a:cs typeface="Roboto"/>
              <a:sym typeface="Roboto"/>
            </a:endParaRPr>
          </a:p>
          <a:p>
            <a:pPr marL="0" lvl="0" indent="0" algn="l" rtl="0">
              <a:spcBef>
                <a:spcPts val="1200"/>
              </a:spcBef>
              <a:spcAft>
                <a:spcPts val="1200"/>
              </a:spcAft>
              <a:buNone/>
            </a:pPr>
            <a:endParaRPr sz="1500" dirty="0">
              <a:solidFill>
                <a:schemeClr val="tx1"/>
              </a:solidFill>
              <a:latin typeface="Titillium Web" panose="00000500000000000000" pitchFamily="2" charset="0"/>
              <a:ea typeface="Roboto"/>
              <a:cs typeface="Roboto"/>
              <a:sym typeface="Roboto"/>
            </a:endParaRPr>
          </a:p>
        </p:txBody>
      </p:sp>
      <p:grpSp>
        <p:nvGrpSpPr>
          <p:cNvPr id="73" name="Google Shape;73;p1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74" name="Google Shape;74;p1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 name="Google Shape;76;p15"/>
          <p:cNvSpPr/>
          <p:nvPr/>
        </p:nvSpPr>
        <p:spPr>
          <a:xfrm>
            <a:off x="129350" y="3647040"/>
            <a:ext cx="3060164" cy="12984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457200" lvl="0" indent="-323850" algn="l" rtl="0">
              <a:spcBef>
                <a:spcPts val="0"/>
              </a:spcBef>
              <a:spcAft>
                <a:spcPts val="0"/>
              </a:spcAft>
              <a:buSzPts val="1500"/>
              <a:buChar char="●"/>
            </a:pPr>
            <a:r>
              <a:rPr lang="en" sz="1500" dirty="0"/>
              <a:t>Market Challenge</a:t>
            </a:r>
            <a:endParaRPr sz="1500" dirty="0"/>
          </a:p>
          <a:p>
            <a:pPr marL="457200" lvl="0" indent="-323850" algn="l" rtl="0">
              <a:spcBef>
                <a:spcPts val="0"/>
              </a:spcBef>
              <a:spcAft>
                <a:spcPts val="0"/>
              </a:spcAft>
              <a:buSzPts val="1500"/>
              <a:buChar char="●"/>
            </a:pPr>
            <a:r>
              <a:rPr lang="en" sz="1500" dirty="0"/>
              <a:t>New Product Development</a:t>
            </a:r>
            <a:endParaRPr sz="1500" dirty="0"/>
          </a:p>
          <a:p>
            <a:pPr marL="457200" lvl="0" indent="-323850" algn="l" rtl="0">
              <a:spcBef>
                <a:spcPts val="0"/>
              </a:spcBef>
              <a:spcAft>
                <a:spcPts val="0"/>
              </a:spcAft>
              <a:buSzPts val="1500"/>
              <a:buChar char="●"/>
            </a:pPr>
            <a:r>
              <a:rPr lang="en-US" sz="1500" dirty="0"/>
              <a:t>Strategy Development</a:t>
            </a:r>
            <a:endParaRPr sz="1500" dirty="0"/>
          </a:p>
          <a:p>
            <a:pPr marL="457200" lvl="0" indent="-323850" algn="l" rtl="0">
              <a:spcBef>
                <a:spcPts val="0"/>
              </a:spcBef>
              <a:spcAft>
                <a:spcPts val="0"/>
              </a:spcAft>
              <a:buSzPts val="1500"/>
              <a:buChar char="●"/>
            </a:pPr>
            <a:r>
              <a:rPr lang="en" sz="1500" dirty="0"/>
              <a:t>M&amp;A Integration </a:t>
            </a:r>
          </a:p>
          <a:p>
            <a:pPr marL="457200" lvl="0" indent="-323850" algn="l" rtl="0">
              <a:spcBef>
                <a:spcPts val="0"/>
              </a:spcBef>
              <a:spcAft>
                <a:spcPts val="0"/>
              </a:spcAft>
              <a:buSzPts val="1500"/>
              <a:buChar char="●"/>
            </a:pPr>
            <a:r>
              <a:rPr lang="en-US" sz="1500" dirty="0"/>
              <a:t>A</a:t>
            </a:r>
            <a:r>
              <a:rPr lang="en" sz="1500" dirty="0"/>
              <a:t>nd more </a:t>
            </a:r>
            <a:endParaRPr sz="1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2">
                                            <p:txEl>
                                              <p:pRg st="0" end="0"/>
                                            </p:txEl>
                                          </p:spTgt>
                                        </p:tgtEl>
                                        <p:attrNameLst>
                                          <p:attrName>style.visibility</p:attrName>
                                        </p:attrNameLst>
                                      </p:cBhvr>
                                      <p:to>
                                        <p:strVal val="visible"/>
                                      </p:to>
                                    </p:set>
                                    <p:anim calcmode="lin" valueType="num">
                                      <p:cBhvr>
                                        <p:cTn id="7" dur="1000" fill="hold"/>
                                        <p:tgtEl>
                                          <p:spTgt spid="7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7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7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7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72">
                                            <p:txEl>
                                              <p:pRg st="2" end="2"/>
                                            </p:txEl>
                                          </p:spTgt>
                                        </p:tgtEl>
                                        <p:attrNameLst>
                                          <p:attrName>style.visibility</p:attrName>
                                        </p:attrNameLst>
                                      </p:cBhvr>
                                      <p:to>
                                        <p:strVal val="visible"/>
                                      </p:to>
                                    </p:set>
                                    <p:anim calcmode="lin" valueType="num">
                                      <p:cBhvr>
                                        <p:cTn id="15" dur="1000" fill="hold"/>
                                        <p:tgtEl>
                                          <p:spTgt spid="72">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72">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72">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72">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76"/>
                                        </p:tgtEl>
                                        <p:attrNameLst>
                                          <p:attrName>style.visibility</p:attrName>
                                        </p:attrNameLst>
                                      </p:cBhvr>
                                      <p:to>
                                        <p:strVal val="visible"/>
                                      </p:to>
                                    </p:set>
                                    <p:anim calcmode="lin" valueType="num">
                                      <p:cBhvr>
                                        <p:cTn id="23" dur="1000" fill="hold"/>
                                        <p:tgtEl>
                                          <p:spTgt spid="76"/>
                                        </p:tgtEl>
                                        <p:attrNameLst>
                                          <p:attrName>ppt_w</p:attrName>
                                        </p:attrNameLst>
                                      </p:cBhvr>
                                      <p:tavLst>
                                        <p:tav tm="0">
                                          <p:val>
                                            <p:fltVal val="0"/>
                                          </p:val>
                                        </p:tav>
                                        <p:tav tm="100000">
                                          <p:val>
                                            <p:strVal val="#ppt_w"/>
                                          </p:val>
                                        </p:tav>
                                      </p:tavLst>
                                    </p:anim>
                                    <p:anim calcmode="lin" valueType="num">
                                      <p:cBhvr>
                                        <p:cTn id="24" dur="1000" fill="hold"/>
                                        <p:tgtEl>
                                          <p:spTgt spid="76"/>
                                        </p:tgtEl>
                                        <p:attrNameLst>
                                          <p:attrName>ppt_h</p:attrName>
                                        </p:attrNameLst>
                                      </p:cBhvr>
                                      <p:tavLst>
                                        <p:tav tm="0">
                                          <p:val>
                                            <p:fltVal val="0"/>
                                          </p:val>
                                        </p:tav>
                                        <p:tav tm="100000">
                                          <p:val>
                                            <p:strVal val="#ppt_h"/>
                                          </p:val>
                                        </p:tav>
                                      </p:tavLst>
                                    </p:anim>
                                    <p:anim calcmode="lin" valueType="num">
                                      <p:cBhvr>
                                        <p:cTn id="25" dur="1000" fill="hold"/>
                                        <p:tgtEl>
                                          <p:spTgt spid="76"/>
                                        </p:tgtEl>
                                        <p:attrNameLst>
                                          <p:attrName>style.rotation</p:attrName>
                                        </p:attrNameLst>
                                      </p:cBhvr>
                                      <p:tavLst>
                                        <p:tav tm="0">
                                          <p:val>
                                            <p:fltVal val="90"/>
                                          </p:val>
                                        </p:tav>
                                        <p:tav tm="100000">
                                          <p:val>
                                            <p:fltVal val="0"/>
                                          </p:val>
                                        </p:tav>
                                      </p:tavLst>
                                    </p:anim>
                                    <p:animEffect transition="in" filter="fade">
                                      <p:cBhvr>
                                        <p:cTn id="26"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build="p"/>
      <p:bldP spid="7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grpSp>
        <p:nvGrpSpPr>
          <p:cNvPr id="81" name="Google Shape;81;p1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82" name="Google Shape;82;p1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16"/>
          <p:cNvSpPr txBox="1">
            <a:spLocks noGrp="1"/>
          </p:cNvSpPr>
          <p:nvPr>
            <p:ph type="title"/>
          </p:nvPr>
        </p:nvSpPr>
        <p:spPr>
          <a:xfrm>
            <a:off x="129350" y="1895075"/>
            <a:ext cx="4537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b="1" dirty="0">
                <a:latin typeface="Titillium Web"/>
                <a:ea typeface="Titillium Web"/>
                <a:cs typeface="Titillium Web"/>
                <a:sym typeface="Titillium Web"/>
              </a:rPr>
              <a:t>What Makes a Team Cohesive?</a:t>
            </a:r>
            <a:endParaRPr sz="2600" b="1" dirty="0">
              <a:latin typeface="Titillium Web"/>
              <a:ea typeface="Titillium Web"/>
              <a:cs typeface="Titillium Web"/>
              <a:sym typeface="Titillium Web"/>
            </a:endParaRPr>
          </a:p>
        </p:txBody>
      </p:sp>
      <p:sp>
        <p:nvSpPr>
          <p:cNvPr id="85" name="Google Shape;85;p16"/>
          <p:cNvSpPr txBox="1">
            <a:spLocks noGrp="1"/>
          </p:cNvSpPr>
          <p:nvPr>
            <p:ph type="body" idx="1"/>
          </p:nvPr>
        </p:nvSpPr>
        <p:spPr>
          <a:xfrm>
            <a:off x="213450" y="2824725"/>
            <a:ext cx="3262200" cy="1792500"/>
          </a:xfrm>
          <a:prstGeom prst="rect">
            <a:avLst/>
          </a:prstGeom>
        </p:spPr>
        <p:txBody>
          <a:bodyPr spcFirstLastPara="1" wrap="square" lIns="91425" tIns="91425" rIns="91425" bIns="91425" anchor="t" anchorCtr="0">
            <a:noAutofit/>
          </a:bodyPr>
          <a:lstStyle/>
          <a:p>
            <a:pPr marL="457200" lvl="0" indent="-330200" algn="l" rtl="0">
              <a:lnSpc>
                <a:spcPct val="140000"/>
              </a:lnSpc>
              <a:spcBef>
                <a:spcPts val="120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Size</a:t>
            </a:r>
            <a:endParaRPr sz="1600">
              <a:solidFill>
                <a:schemeClr val="dk1"/>
              </a:solidFill>
              <a:latin typeface="Titillium Web"/>
              <a:ea typeface="Titillium Web"/>
              <a:cs typeface="Titillium Web"/>
              <a:sym typeface="Titillium Web"/>
            </a:endParaRPr>
          </a:p>
          <a:p>
            <a:pPr marL="457200" lvl="0" indent="-330200" algn="l" rtl="0">
              <a:lnSpc>
                <a:spcPct val="140000"/>
              </a:lnSpc>
              <a:spcBef>
                <a:spcPts val="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Similarity</a:t>
            </a:r>
            <a:endParaRPr sz="1600">
              <a:solidFill>
                <a:schemeClr val="dk1"/>
              </a:solidFill>
              <a:latin typeface="Titillium Web"/>
              <a:ea typeface="Titillium Web"/>
              <a:cs typeface="Titillium Web"/>
              <a:sym typeface="Titillium Web"/>
            </a:endParaRPr>
          </a:p>
          <a:p>
            <a:pPr marL="457200" lvl="0" indent="-330200" algn="l" rtl="0">
              <a:lnSpc>
                <a:spcPct val="140000"/>
              </a:lnSpc>
              <a:spcBef>
                <a:spcPts val="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Success</a:t>
            </a:r>
            <a:endParaRPr sz="1600">
              <a:solidFill>
                <a:schemeClr val="dk1"/>
              </a:solidFill>
              <a:latin typeface="Titillium Web"/>
              <a:ea typeface="Titillium Web"/>
              <a:cs typeface="Titillium Web"/>
              <a:sym typeface="Titillium Web"/>
            </a:endParaRPr>
          </a:p>
          <a:p>
            <a:pPr marL="457200" lvl="0" indent="-330200" algn="l" rtl="0">
              <a:lnSpc>
                <a:spcPct val="140000"/>
              </a:lnSpc>
              <a:spcBef>
                <a:spcPts val="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Exclusiveness</a:t>
            </a:r>
            <a:endParaRPr sz="1600">
              <a:solidFill>
                <a:schemeClr val="dk1"/>
              </a:solidFill>
              <a:latin typeface="Titillium Web"/>
              <a:ea typeface="Titillium Web"/>
              <a:cs typeface="Titillium Web"/>
              <a:sym typeface="Titillium Web"/>
            </a:endParaRPr>
          </a:p>
          <a:p>
            <a:pPr marL="457200" lvl="0" indent="-330200" algn="l" rtl="0">
              <a:lnSpc>
                <a:spcPct val="140000"/>
              </a:lnSpc>
              <a:spcBef>
                <a:spcPts val="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Competition</a:t>
            </a:r>
            <a:endParaRPr sz="1600">
              <a:solidFill>
                <a:schemeClr val="dk1"/>
              </a:solidFill>
              <a:latin typeface="Titillium Web"/>
              <a:ea typeface="Titillium Web"/>
              <a:cs typeface="Titillium Web"/>
              <a:sym typeface="Titillium Web"/>
            </a:endParaRPr>
          </a:p>
        </p:txBody>
      </p:sp>
      <p:sp>
        <p:nvSpPr>
          <p:cNvPr id="86" name="Google Shape;86;p16"/>
          <p:cNvSpPr txBox="1"/>
          <p:nvPr/>
        </p:nvSpPr>
        <p:spPr>
          <a:xfrm>
            <a:off x="3478750" y="1403500"/>
            <a:ext cx="5535900" cy="3280868"/>
          </a:xfrm>
          <a:prstGeom prst="rect">
            <a:avLst/>
          </a:prstGeom>
          <a:noFill/>
          <a:ln>
            <a:noFill/>
          </a:ln>
        </p:spPr>
        <p:txBody>
          <a:bodyPr spcFirstLastPara="1" wrap="square" lIns="91425" tIns="91425" rIns="91425" bIns="91425" anchor="t" anchorCtr="0">
            <a:spAutoFit/>
          </a:bodyPr>
          <a:lstStyle/>
          <a:p>
            <a:pPr marL="0" lvl="0" indent="0" algn="l" rtl="0">
              <a:lnSpc>
                <a:spcPct val="120000"/>
              </a:lnSpc>
              <a:spcBef>
                <a:spcPts val="3600"/>
              </a:spcBef>
              <a:spcAft>
                <a:spcPts val="0"/>
              </a:spcAft>
              <a:buNone/>
            </a:pPr>
            <a:r>
              <a:rPr lang="en" sz="2600" b="1" dirty="0">
                <a:solidFill>
                  <a:schemeClr val="tx1"/>
                </a:solidFill>
                <a:highlight>
                  <a:srgbClr val="FFFFFF"/>
                </a:highlight>
                <a:latin typeface="Titillium Web"/>
                <a:ea typeface="Titillium Web"/>
                <a:cs typeface="Titillium Web"/>
                <a:sym typeface="Titillium Web"/>
              </a:rPr>
              <a:t>Some Key Characteristics of Teams</a:t>
            </a:r>
            <a:endParaRPr sz="2600" u="sng" dirty="0">
              <a:solidFill>
                <a:schemeClr val="tx1"/>
              </a:solidFill>
              <a:highlight>
                <a:srgbClr val="FFFFFF"/>
              </a:highlight>
              <a:latin typeface="Titillium Web"/>
              <a:ea typeface="Titillium Web"/>
              <a:cs typeface="Titillium Web"/>
              <a:sym typeface="Titillium Web"/>
            </a:endParaRPr>
          </a:p>
          <a:p>
            <a:pPr marL="457200" lvl="0" indent="-330200" algn="l" rtl="0">
              <a:lnSpc>
                <a:spcPct val="150000"/>
              </a:lnSpc>
              <a:spcBef>
                <a:spcPts val="2400"/>
              </a:spcBef>
              <a:spcAft>
                <a:spcPts val="0"/>
              </a:spcAft>
              <a:buClr>
                <a:srgbClr val="373D3F"/>
              </a:buClr>
              <a:buSzPts val="1600"/>
              <a:buFont typeface="Titillium Web"/>
              <a:buChar char="●"/>
            </a:pPr>
            <a:r>
              <a:rPr lang="en" sz="1600" dirty="0">
                <a:solidFill>
                  <a:srgbClr val="373D3F"/>
                </a:solidFill>
                <a:highlight>
                  <a:srgbClr val="FFFFFF"/>
                </a:highlight>
                <a:latin typeface="Titillium Web"/>
                <a:ea typeface="Titillium Web"/>
                <a:cs typeface="Titillium Web"/>
                <a:sym typeface="Titillium Web"/>
              </a:rPr>
              <a:t>share accountability for achieving specific common goals.</a:t>
            </a:r>
            <a:endParaRPr sz="1600" dirty="0">
              <a:solidFill>
                <a:srgbClr val="373D3F"/>
              </a:solidFill>
              <a:highlight>
                <a:srgbClr val="FFFFFF"/>
              </a:highlight>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373D3F"/>
              </a:buClr>
              <a:buSzPts val="1600"/>
              <a:buFont typeface="Titillium Web"/>
              <a:buChar char="●"/>
            </a:pPr>
            <a:r>
              <a:rPr lang="en" sz="1600" dirty="0">
                <a:solidFill>
                  <a:srgbClr val="373D3F"/>
                </a:solidFill>
                <a:highlight>
                  <a:srgbClr val="FFFFFF"/>
                </a:highlight>
                <a:latin typeface="Titillium Web"/>
                <a:ea typeface="Titillium Web"/>
                <a:cs typeface="Titillium Web"/>
                <a:sym typeface="Titillium Web"/>
              </a:rPr>
              <a:t>function interdependently.</a:t>
            </a:r>
            <a:endParaRPr sz="1600" dirty="0">
              <a:solidFill>
                <a:srgbClr val="373D3F"/>
              </a:solidFill>
              <a:highlight>
                <a:srgbClr val="FFFFFF"/>
              </a:highlight>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373D3F"/>
              </a:buClr>
              <a:buSzPts val="1600"/>
              <a:buFont typeface="Titillium Web"/>
              <a:buChar char="●"/>
            </a:pPr>
            <a:r>
              <a:rPr lang="en" sz="1600" dirty="0">
                <a:solidFill>
                  <a:srgbClr val="373D3F"/>
                </a:solidFill>
                <a:highlight>
                  <a:srgbClr val="FFFFFF"/>
                </a:highlight>
                <a:latin typeface="Titillium Web"/>
                <a:ea typeface="Titillium Web"/>
                <a:cs typeface="Titillium Web"/>
                <a:sym typeface="Titillium Web"/>
              </a:rPr>
              <a:t>require stability.</a:t>
            </a:r>
            <a:endParaRPr sz="1600" dirty="0">
              <a:solidFill>
                <a:srgbClr val="373D3F"/>
              </a:solidFill>
              <a:highlight>
                <a:srgbClr val="FFFFFF"/>
              </a:highlight>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373D3F"/>
              </a:buClr>
              <a:buSzPts val="1600"/>
              <a:buFont typeface="Titillium Web"/>
              <a:buChar char="●"/>
            </a:pPr>
            <a:r>
              <a:rPr lang="en" sz="1600" dirty="0">
                <a:solidFill>
                  <a:srgbClr val="373D3F"/>
                </a:solidFill>
                <a:highlight>
                  <a:srgbClr val="FFFFFF"/>
                </a:highlight>
                <a:latin typeface="Titillium Web"/>
                <a:ea typeface="Titillium Web"/>
                <a:cs typeface="Titillium Web"/>
                <a:sym typeface="Titillium Web"/>
              </a:rPr>
              <a:t>hold authority and decision-making power.</a:t>
            </a:r>
            <a:endParaRPr sz="1600" dirty="0">
              <a:solidFill>
                <a:srgbClr val="373D3F"/>
              </a:solidFill>
              <a:highlight>
                <a:srgbClr val="FFFFFF"/>
              </a:highlight>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373D3F"/>
              </a:buClr>
              <a:buSzPts val="1600"/>
              <a:buFont typeface="Titillium Web"/>
              <a:buChar char="●"/>
            </a:pPr>
            <a:r>
              <a:rPr lang="en" sz="1600" dirty="0">
                <a:solidFill>
                  <a:srgbClr val="373D3F"/>
                </a:solidFill>
                <a:highlight>
                  <a:srgbClr val="FFFFFF"/>
                </a:highlight>
                <a:latin typeface="Titillium Web"/>
                <a:ea typeface="Titillium Web"/>
                <a:cs typeface="Titillium Web"/>
                <a:sym typeface="Titillium Web"/>
              </a:rPr>
              <a:t>operate in a social context.</a:t>
            </a:r>
            <a:endParaRPr sz="1600" dirty="0">
              <a:solidFill>
                <a:srgbClr val="373D3F"/>
              </a:solidFill>
              <a:highlight>
                <a:srgbClr val="FFFFFF"/>
              </a:highlight>
              <a:latin typeface="Titillium Web"/>
              <a:ea typeface="Titillium Web"/>
              <a:cs typeface="Titillium Web"/>
              <a:sym typeface="Titillium Web"/>
            </a:endParaRPr>
          </a:p>
        </p:txBody>
      </p:sp>
      <p:sp>
        <p:nvSpPr>
          <p:cNvPr id="87" name="Google Shape;87;p16"/>
          <p:cNvSpPr txBox="1">
            <a:spLocks noGrp="1"/>
          </p:cNvSpPr>
          <p:nvPr>
            <p:ph type="title"/>
          </p:nvPr>
        </p:nvSpPr>
        <p:spPr>
          <a:xfrm>
            <a:off x="1266050" y="445025"/>
            <a:ext cx="7566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420" b="1"/>
              <a:t>LET US TALK ABOUT TEAMS</a:t>
            </a:r>
            <a:endParaRPr sz="342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grpSp>
        <p:nvGrpSpPr>
          <p:cNvPr id="81" name="Google Shape;81;p1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82" name="Google Shape;82;p1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 name="Google Shape;87;p16"/>
          <p:cNvSpPr txBox="1">
            <a:spLocks noGrp="1"/>
          </p:cNvSpPr>
          <p:nvPr>
            <p:ph type="title"/>
          </p:nvPr>
        </p:nvSpPr>
        <p:spPr>
          <a:xfrm>
            <a:off x="1266050" y="445025"/>
            <a:ext cx="7566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420" b="1" dirty="0">
                <a:latin typeface="Titillium Web" panose="00000500000000000000" pitchFamily="2" charset="0"/>
              </a:rPr>
              <a:t>WHY DO BUSINESSES USE TEAMS?</a:t>
            </a:r>
            <a:endParaRPr sz="3420" b="1" dirty="0">
              <a:latin typeface="Titillium Web" panose="00000500000000000000" pitchFamily="2" charset="0"/>
            </a:endParaRPr>
          </a:p>
        </p:txBody>
      </p:sp>
      <p:sp>
        <p:nvSpPr>
          <p:cNvPr id="16" name="TextBox 15">
            <a:extLst>
              <a:ext uri="{FF2B5EF4-FFF2-40B4-BE49-F238E27FC236}">
                <a16:creationId xmlns:a16="http://schemas.microsoft.com/office/drawing/2014/main" id="{A512C993-A75B-451E-822A-11B7F89C34B2}"/>
              </a:ext>
            </a:extLst>
          </p:cNvPr>
          <p:cNvSpPr txBox="1"/>
          <p:nvPr/>
        </p:nvSpPr>
        <p:spPr>
          <a:xfrm>
            <a:off x="129356" y="1485781"/>
            <a:ext cx="8862244" cy="3539430"/>
          </a:xfrm>
          <a:prstGeom prst="rect">
            <a:avLst/>
          </a:prstGeom>
          <a:noFill/>
        </p:spPr>
        <p:txBody>
          <a:bodyPr wrap="square">
            <a:spAutoFit/>
          </a:bodyPr>
          <a:lstStyle/>
          <a:p>
            <a:r>
              <a:rPr lang="en-US" sz="1600" b="1" u="sng" dirty="0">
                <a:latin typeface="Titillium Web" panose="00000500000000000000" pitchFamily="2" charset="0"/>
              </a:rPr>
              <a:t>Area of performance 			Firms reporting improvement </a:t>
            </a:r>
          </a:p>
          <a:p>
            <a:pPr>
              <a:lnSpc>
                <a:spcPct val="150000"/>
              </a:lnSpc>
            </a:pPr>
            <a:r>
              <a:rPr lang="en-US" dirty="0">
                <a:latin typeface="Titillium Web" panose="00000500000000000000" pitchFamily="2" charset="0"/>
              </a:rPr>
              <a:t>Product and service quality 				70% </a:t>
            </a:r>
          </a:p>
          <a:p>
            <a:pPr>
              <a:lnSpc>
                <a:spcPct val="150000"/>
              </a:lnSpc>
            </a:pPr>
            <a:r>
              <a:rPr lang="en-US" dirty="0">
                <a:latin typeface="Titillium Web" panose="00000500000000000000" pitchFamily="2" charset="0"/>
              </a:rPr>
              <a:t>Customer service 					67% </a:t>
            </a:r>
          </a:p>
          <a:p>
            <a:pPr>
              <a:lnSpc>
                <a:spcPct val="150000"/>
              </a:lnSpc>
            </a:pPr>
            <a:r>
              <a:rPr lang="en-US" dirty="0">
                <a:latin typeface="Titillium Web" panose="00000500000000000000" pitchFamily="2" charset="0"/>
              </a:rPr>
              <a:t>Worker satisfaction 					66% </a:t>
            </a:r>
          </a:p>
          <a:p>
            <a:pPr>
              <a:lnSpc>
                <a:spcPct val="150000"/>
              </a:lnSpc>
            </a:pPr>
            <a:r>
              <a:rPr lang="en-US" dirty="0">
                <a:latin typeface="Titillium Web" panose="00000500000000000000" pitchFamily="2" charset="0"/>
              </a:rPr>
              <a:t>Quality of work life 					63% </a:t>
            </a:r>
          </a:p>
          <a:p>
            <a:pPr>
              <a:lnSpc>
                <a:spcPct val="150000"/>
              </a:lnSpc>
            </a:pPr>
            <a:r>
              <a:rPr lang="en-US" dirty="0">
                <a:latin typeface="Titillium Web" panose="00000500000000000000" pitchFamily="2" charset="0"/>
              </a:rPr>
              <a:t>Productivity 					61% </a:t>
            </a:r>
          </a:p>
          <a:p>
            <a:pPr>
              <a:lnSpc>
                <a:spcPct val="150000"/>
              </a:lnSpc>
            </a:pPr>
            <a:r>
              <a:rPr lang="en-US" dirty="0">
                <a:latin typeface="Titillium Web" panose="00000500000000000000" pitchFamily="2" charset="0"/>
              </a:rPr>
              <a:t>Competitiveness 					50% </a:t>
            </a:r>
          </a:p>
          <a:p>
            <a:pPr>
              <a:lnSpc>
                <a:spcPct val="150000"/>
              </a:lnSpc>
            </a:pPr>
            <a:r>
              <a:rPr lang="en-US" dirty="0">
                <a:latin typeface="Titillium Web" panose="00000500000000000000" pitchFamily="2" charset="0"/>
              </a:rPr>
              <a:t>Profitability 						45% </a:t>
            </a:r>
          </a:p>
          <a:p>
            <a:pPr>
              <a:lnSpc>
                <a:spcPct val="150000"/>
              </a:lnSpc>
            </a:pPr>
            <a:r>
              <a:rPr lang="en-US" dirty="0">
                <a:latin typeface="Titillium Web" panose="00000500000000000000" pitchFamily="2" charset="0"/>
              </a:rPr>
              <a:t>Absenteeism/turnover 					23% </a:t>
            </a:r>
          </a:p>
          <a:p>
            <a:endParaRPr lang="en-US" dirty="0">
              <a:latin typeface="Titillium Web" panose="00000500000000000000" pitchFamily="2" charset="0"/>
            </a:endParaRPr>
          </a:p>
          <a:p>
            <a:endParaRPr lang="en-US" dirty="0">
              <a:latin typeface="Titillium Web" panose="00000500000000000000" pitchFamily="2" charset="0"/>
            </a:endParaRPr>
          </a:p>
          <a:p>
            <a:r>
              <a:rPr lang="en-US" sz="1050" dirty="0">
                <a:latin typeface="Titillium Web" panose="00000500000000000000" pitchFamily="2" charset="0"/>
              </a:rPr>
              <a:t>Figure 1.2: Performance improvements due to team-based operations. </a:t>
            </a:r>
          </a:p>
        </p:txBody>
      </p:sp>
    </p:spTree>
    <p:extLst>
      <p:ext uri="{BB962C8B-B14F-4D97-AF65-F5344CB8AC3E}">
        <p14:creationId xmlns:p14="http://schemas.microsoft.com/office/powerpoint/2010/main" val="53969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grpSp>
        <p:nvGrpSpPr>
          <p:cNvPr id="92" name="Google Shape;92;p1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93" name="Google Shape;93;p1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 name="Google Shape;95;p17"/>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The Team and the Organization</a:t>
            </a:r>
            <a:endParaRPr sz="4000" b="1" dirty="0">
              <a:latin typeface="Titillium Web"/>
              <a:ea typeface="Titillium Web"/>
              <a:cs typeface="Titillium Web"/>
              <a:sym typeface="Titillium Web"/>
            </a:endParaRPr>
          </a:p>
        </p:txBody>
      </p:sp>
      <p:sp>
        <p:nvSpPr>
          <p:cNvPr id="96" name="Google Shape;96;p17"/>
          <p:cNvSpPr txBox="1">
            <a:spLocks noGrp="1"/>
          </p:cNvSpPr>
          <p:nvPr>
            <p:ph type="body" idx="1"/>
          </p:nvPr>
        </p:nvSpPr>
        <p:spPr>
          <a:xfrm>
            <a:off x="123525" y="2150196"/>
            <a:ext cx="4617900" cy="1709700"/>
          </a:xfrm>
          <a:prstGeom prst="rect">
            <a:avLst/>
          </a:prstGeom>
        </p:spPr>
        <p:txBody>
          <a:bodyPr spcFirstLastPara="1" wrap="square" lIns="91425" tIns="91425" rIns="91425" bIns="91425" anchor="t" anchorCtr="0">
            <a:normAutofit lnSpcReduction="10000"/>
          </a:bodyPr>
          <a:lstStyle/>
          <a:p>
            <a:pPr marL="457200" lvl="0" indent="-330200" algn="l" rtl="0">
              <a:lnSpc>
                <a:spcPct val="150000"/>
              </a:lnSpc>
              <a:spcBef>
                <a:spcPts val="120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Manager-led teams</a:t>
            </a:r>
            <a:endParaRPr sz="1600" dirty="0">
              <a:solidFill>
                <a:schemeClr val="dk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Self-managed teams</a:t>
            </a:r>
            <a:endParaRPr sz="1600" dirty="0">
              <a:solidFill>
                <a:schemeClr val="dk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Cross-functional teams</a:t>
            </a:r>
            <a:endParaRPr sz="1600" dirty="0">
              <a:solidFill>
                <a:schemeClr val="dk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Virtual teams</a:t>
            </a:r>
            <a:endParaRPr sz="1600" dirty="0">
              <a:solidFill>
                <a:schemeClr val="dk1"/>
              </a:solidFill>
              <a:latin typeface="Titillium Web"/>
              <a:ea typeface="Titillium Web"/>
              <a:cs typeface="Titillium Web"/>
              <a:sym typeface="Titillium Web"/>
            </a:endParaRPr>
          </a:p>
        </p:txBody>
      </p:sp>
      <p:pic>
        <p:nvPicPr>
          <p:cNvPr id="97" name="Google Shape;97;p17">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2899075" y="1654121"/>
            <a:ext cx="6121400" cy="27018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6">
                                            <p:txEl>
                                              <p:pRg st="0" end="0"/>
                                            </p:txEl>
                                          </p:spTgt>
                                        </p:tgtEl>
                                        <p:attrNameLst>
                                          <p:attrName>style.visibility</p:attrName>
                                        </p:attrNameLst>
                                      </p:cBhvr>
                                      <p:to>
                                        <p:strVal val="visible"/>
                                      </p:to>
                                    </p:set>
                                    <p:anim calcmode="lin" valueType="num">
                                      <p:cBhvr>
                                        <p:cTn id="7" dur="1000" fill="hold"/>
                                        <p:tgtEl>
                                          <p:spTgt spid="9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9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9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9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96">
                                            <p:txEl>
                                              <p:pRg st="1" end="1"/>
                                            </p:txEl>
                                          </p:spTgt>
                                        </p:tgtEl>
                                        <p:attrNameLst>
                                          <p:attrName>style.visibility</p:attrName>
                                        </p:attrNameLst>
                                      </p:cBhvr>
                                      <p:to>
                                        <p:strVal val="visible"/>
                                      </p:to>
                                    </p:set>
                                    <p:anim calcmode="lin" valueType="num">
                                      <p:cBhvr>
                                        <p:cTn id="15" dur="1000" fill="hold"/>
                                        <p:tgtEl>
                                          <p:spTgt spid="96">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96">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96">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9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96">
                                            <p:txEl>
                                              <p:pRg st="2" end="2"/>
                                            </p:txEl>
                                          </p:spTgt>
                                        </p:tgtEl>
                                        <p:attrNameLst>
                                          <p:attrName>style.visibility</p:attrName>
                                        </p:attrNameLst>
                                      </p:cBhvr>
                                      <p:to>
                                        <p:strVal val="visible"/>
                                      </p:to>
                                    </p:set>
                                    <p:anim calcmode="lin" valueType="num">
                                      <p:cBhvr>
                                        <p:cTn id="23" dur="1000" fill="hold"/>
                                        <p:tgtEl>
                                          <p:spTgt spid="96">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96">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96">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9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96">
                                            <p:txEl>
                                              <p:pRg st="3" end="3"/>
                                            </p:txEl>
                                          </p:spTgt>
                                        </p:tgtEl>
                                        <p:attrNameLst>
                                          <p:attrName>style.visibility</p:attrName>
                                        </p:attrNameLst>
                                      </p:cBhvr>
                                      <p:to>
                                        <p:strVal val="visible"/>
                                      </p:to>
                                    </p:set>
                                    <p:anim calcmode="lin" valueType="num">
                                      <p:cBhvr>
                                        <p:cTn id="31" dur="1000" fill="hold"/>
                                        <p:tgtEl>
                                          <p:spTgt spid="96">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96">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96">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96">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1000" fill="hold"/>
                                        <p:tgtEl>
                                          <p:spTgt spid="97"/>
                                        </p:tgtEl>
                                        <p:attrNameLst>
                                          <p:attrName>ppt_w</p:attrName>
                                        </p:attrNameLst>
                                      </p:cBhvr>
                                      <p:tavLst>
                                        <p:tav tm="0">
                                          <p:val>
                                            <p:fltVal val="0"/>
                                          </p:val>
                                        </p:tav>
                                        <p:tav tm="100000">
                                          <p:val>
                                            <p:strVal val="#ppt_w"/>
                                          </p:val>
                                        </p:tav>
                                      </p:tavLst>
                                    </p:anim>
                                    <p:anim calcmode="lin" valueType="num">
                                      <p:cBhvr>
                                        <p:cTn id="40" dur="1000" fill="hold"/>
                                        <p:tgtEl>
                                          <p:spTgt spid="97"/>
                                        </p:tgtEl>
                                        <p:attrNameLst>
                                          <p:attrName>ppt_h</p:attrName>
                                        </p:attrNameLst>
                                      </p:cBhvr>
                                      <p:tavLst>
                                        <p:tav tm="0">
                                          <p:val>
                                            <p:fltVal val="0"/>
                                          </p:val>
                                        </p:tav>
                                        <p:tav tm="100000">
                                          <p:val>
                                            <p:strVal val="#ppt_h"/>
                                          </p:val>
                                        </p:tav>
                                      </p:tavLst>
                                    </p:anim>
                                    <p:anim calcmode="lin" valueType="num">
                                      <p:cBhvr>
                                        <p:cTn id="41" dur="1000" fill="hold"/>
                                        <p:tgtEl>
                                          <p:spTgt spid="97"/>
                                        </p:tgtEl>
                                        <p:attrNameLst>
                                          <p:attrName>style.rotation</p:attrName>
                                        </p:attrNameLst>
                                      </p:cBhvr>
                                      <p:tavLst>
                                        <p:tav tm="0">
                                          <p:val>
                                            <p:fltVal val="90"/>
                                          </p:val>
                                        </p:tav>
                                        <p:tav tm="100000">
                                          <p:val>
                                            <p:fltVal val="0"/>
                                          </p:val>
                                        </p:tav>
                                      </p:tavLst>
                                    </p:anim>
                                    <p:animEffect transition="in" filter="fade">
                                      <p:cBhvr>
                                        <p:cTn id="42" dur="10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grpSp>
        <p:nvGrpSpPr>
          <p:cNvPr id="102" name="Google Shape;102;p1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03" name="Google Shape;103;p1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5" name="Google Shape;105;p18"/>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OBSTACLES TO SUCCESS</a:t>
            </a:r>
            <a:endParaRPr sz="4000" b="1" dirty="0">
              <a:latin typeface="Titillium Web"/>
              <a:ea typeface="Titillium Web"/>
              <a:cs typeface="Titillium Web"/>
              <a:sym typeface="Titillium Web"/>
            </a:endParaRPr>
          </a:p>
        </p:txBody>
      </p:sp>
      <p:sp>
        <p:nvSpPr>
          <p:cNvPr id="106" name="Google Shape;106;p18"/>
          <p:cNvSpPr txBox="1"/>
          <p:nvPr/>
        </p:nvSpPr>
        <p:spPr>
          <a:xfrm>
            <a:off x="129356" y="1344060"/>
            <a:ext cx="8885288" cy="57553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dirty="0"/>
          </a:p>
          <a:p>
            <a:pPr marL="457200" lvl="0" indent="-330200" algn="l" rtl="0">
              <a:spcBef>
                <a:spcPts val="0"/>
              </a:spcBef>
              <a:spcAft>
                <a:spcPts val="0"/>
              </a:spcAft>
              <a:buClr>
                <a:schemeClr val="dk1"/>
              </a:buClr>
              <a:buSzPts val="1600"/>
              <a:buFont typeface="Titillium Web"/>
              <a:buChar char="●"/>
            </a:pPr>
            <a:r>
              <a:rPr lang="en" sz="1600" b="1" dirty="0">
                <a:solidFill>
                  <a:schemeClr val="dk1"/>
                </a:solidFill>
                <a:highlight>
                  <a:srgbClr val="FFFFFF"/>
                </a:highlight>
                <a:latin typeface="Titillium Web"/>
                <a:ea typeface="Titillium Web"/>
                <a:cs typeface="Titillium Web"/>
                <a:sym typeface="Titillium Web"/>
              </a:rPr>
              <a:t>Groupthink</a:t>
            </a:r>
            <a:endParaRPr sz="1600" b="1" dirty="0">
              <a:solidFill>
                <a:schemeClr val="dk1"/>
              </a:solidFill>
              <a:latin typeface="Titillium Web"/>
              <a:ea typeface="Titillium Web"/>
              <a:cs typeface="Titillium Web"/>
              <a:sym typeface="Titillium Web"/>
            </a:endParaRPr>
          </a:p>
          <a:p>
            <a:pPr marL="914400" lvl="1"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Tendency to conform to group pressure in making decisions, while failing to think critically or to consider outside influences</a:t>
            </a:r>
          </a:p>
          <a:p>
            <a:pPr marL="584200" lvl="1" algn="l" rtl="0">
              <a:spcBef>
                <a:spcPts val="0"/>
              </a:spcBef>
              <a:spcAft>
                <a:spcPts val="0"/>
              </a:spcAft>
              <a:buClr>
                <a:schemeClr val="dk1"/>
              </a:buClr>
              <a:buSzPts val="1600"/>
            </a:pP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Char char="●"/>
            </a:pPr>
            <a:r>
              <a:rPr lang="en" sz="1600" b="1" dirty="0">
                <a:solidFill>
                  <a:schemeClr val="dk1"/>
                </a:solidFill>
                <a:latin typeface="Titillium Web"/>
                <a:ea typeface="Titillium Web"/>
                <a:cs typeface="Titillium Web"/>
                <a:sym typeface="Titillium Web"/>
              </a:rPr>
              <a:t>Motivation and Frustration </a:t>
            </a:r>
            <a:endParaRPr sz="1600" b="1" dirty="0">
              <a:solidFill>
                <a:schemeClr val="dk1"/>
              </a:solidFill>
              <a:latin typeface="Titillium Web"/>
              <a:ea typeface="Titillium Web"/>
              <a:cs typeface="Titillium Web"/>
              <a:sym typeface="Titillium Web"/>
            </a:endParaRPr>
          </a:p>
          <a:p>
            <a:pPr marL="914400" lvl="1"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All team members have personal and professional ‘ups and downs. Members must notice and find ways to avoid </a:t>
            </a:r>
          </a:p>
          <a:p>
            <a:pPr marL="584200" lvl="1" algn="l" rtl="0">
              <a:spcBef>
                <a:spcPts val="0"/>
              </a:spcBef>
              <a:spcAft>
                <a:spcPts val="0"/>
              </a:spcAft>
              <a:buClr>
                <a:schemeClr val="dk1"/>
              </a:buClr>
              <a:buSzPts val="1600"/>
            </a:pP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Char char="●"/>
            </a:pPr>
            <a:r>
              <a:rPr lang="en" sz="1600" b="1" dirty="0">
                <a:solidFill>
                  <a:schemeClr val="dk1"/>
                </a:solidFill>
                <a:latin typeface="Titillium Web"/>
                <a:ea typeface="Titillium Web"/>
                <a:cs typeface="Titillium Web"/>
                <a:sym typeface="Titillium Web"/>
              </a:rPr>
              <a:t>Others </a:t>
            </a:r>
            <a:endParaRPr sz="1600" b="1" dirty="0">
              <a:solidFill>
                <a:schemeClr val="dk1"/>
              </a:solidFill>
              <a:latin typeface="Titillium Web"/>
              <a:ea typeface="Titillium Web"/>
              <a:cs typeface="Titillium Web"/>
              <a:sym typeface="Titillium Web"/>
            </a:endParaRPr>
          </a:p>
          <a:p>
            <a:pPr marL="914400" lvl="1"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Unwillingness to cooperate </a:t>
            </a:r>
            <a:endParaRPr sz="1600" dirty="0">
              <a:solidFill>
                <a:schemeClr val="dk1"/>
              </a:solidFill>
              <a:latin typeface="Titillium Web"/>
              <a:ea typeface="Titillium Web"/>
              <a:cs typeface="Titillium Web"/>
              <a:sym typeface="Titillium Web"/>
            </a:endParaRPr>
          </a:p>
          <a:p>
            <a:pPr marL="914400" lvl="1"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Lack of managerial support</a:t>
            </a:r>
            <a:endParaRPr sz="1600" dirty="0">
              <a:solidFill>
                <a:schemeClr val="dk1"/>
              </a:solidFill>
              <a:latin typeface="Titillium Web"/>
              <a:ea typeface="Titillium Web"/>
              <a:cs typeface="Titillium Web"/>
              <a:sym typeface="Titillium Web"/>
            </a:endParaRPr>
          </a:p>
          <a:p>
            <a:pPr marL="914400" lvl="1"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Failure of managers to delegate authority </a:t>
            </a: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chemeClr val="dk1"/>
              </a:solidFill>
            </a:endParaRPr>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grpSp>
        <p:nvGrpSpPr>
          <p:cNvPr id="111" name="Google Shape;111;p1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12" name="Google Shape;112;p1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4" name="Google Shape;114;p19"/>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SKILL SETS THAT TEAMS NEED</a:t>
            </a:r>
            <a:endParaRPr sz="4000" b="1" dirty="0">
              <a:latin typeface="Titillium Web"/>
              <a:ea typeface="Titillium Web"/>
              <a:cs typeface="Titillium Web"/>
              <a:sym typeface="Titillium Web"/>
            </a:endParaRPr>
          </a:p>
        </p:txBody>
      </p:sp>
      <p:sp>
        <p:nvSpPr>
          <p:cNvPr id="115" name="Google Shape;115;p19"/>
          <p:cNvSpPr txBox="1"/>
          <p:nvPr/>
        </p:nvSpPr>
        <p:spPr>
          <a:xfrm>
            <a:off x="129350" y="1344050"/>
            <a:ext cx="8885294" cy="4463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dirty="0"/>
          </a:p>
          <a:p>
            <a:pPr marL="0" lvl="0" indent="0" algn="l" rtl="0">
              <a:spcBef>
                <a:spcPts val="0"/>
              </a:spcBef>
              <a:spcAft>
                <a:spcPts val="0"/>
              </a:spcAft>
              <a:buNone/>
            </a:pPr>
            <a:r>
              <a:rPr lang="en" sz="1600" b="1" dirty="0">
                <a:solidFill>
                  <a:schemeClr val="dk1"/>
                </a:solidFill>
                <a:highlight>
                  <a:srgbClr val="FFFFFF"/>
                </a:highlight>
                <a:latin typeface="Titillium Web"/>
                <a:ea typeface="Titillium Web"/>
                <a:cs typeface="Titillium Web"/>
                <a:sym typeface="Titillium Web"/>
              </a:rPr>
              <a:t>Every team requires some mixture of three skill sets </a:t>
            </a:r>
            <a:endParaRPr sz="1600" b="1" dirty="0">
              <a:solidFill>
                <a:schemeClr val="dk1"/>
              </a:solidFill>
              <a:highlight>
                <a:srgbClr val="FFFFFF"/>
              </a:highlight>
              <a:latin typeface="Titillium Web"/>
              <a:ea typeface="Titillium Web"/>
              <a:cs typeface="Titillium Web"/>
              <a:sym typeface="Titillium Web"/>
            </a:endParaRPr>
          </a:p>
          <a:p>
            <a:pPr marL="0" lvl="0" indent="0" algn="l" rtl="0">
              <a:spcBef>
                <a:spcPts val="0"/>
              </a:spcBef>
              <a:spcAft>
                <a:spcPts val="0"/>
              </a:spcAft>
              <a:buNone/>
            </a:pPr>
            <a:endParaRPr sz="1600" b="1" dirty="0">
              <a:solidFill>
                <a:schemeClr val="dk1"/>
              </a:solidFill>
              <a:highlight>
                <a:srgbClr val="FFFFFF"/>
              </a:highlight>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dk1"/>
              </a:buClr>
              <a:buSzPts val="1600"/>
              <a:buFont typeface="Titillium Web"/>
              <a:buChar char="●"/>
            </a:pPr>
            <a:r>
              <a:rPr lang="en" sz="1600" b="1" dirty="0">
                <a:solidFill>
                  <a:schemeClr val="dk1"/>
                </a:solidFill>
                <a:highlight>
                  <a:srgbClr val="FFFFFF"/>
                </a:highlight>
                <a:latin typeface="Titillium Web"/>
                <a:ea typeface="Titillium Web"/>
                <a:cs typeface="Titillium Web"/>
                <a:sym typeface="Titillium Web"/>
              </a:rPr>
              <a:t>Technical skills</a:t>
            </a:r>
            <a:r>
              <a:rPr lang="en" sz="1600" dirty="0">
                <a:solidFill>
                  <a:schemeClr val="dk1"/>
                </a:solidFill>
                <a:highlight>
                  <a:srgbClr val="FFFFFF"/>
                </a:highlight>
                <a:latin typeface="Titillium Web"/>
                <a:ea typeface="Titillium Web"/>
                <a:cs typeface="Titillium Web"/>
                <a:sym typeface="Titillium Web"/>
              </a:rPr>
              <a:t>: skills needed to perform specific tasks </a:t>
            </a:r>
            <a:endParaRPr sz="1600" dirty="0">
              <a:solidFill>
                <a:schemeClr val="dk1"/>
              </a:solidFill>
              <a:highlight>
                <a:srgbClr val="FFFFFF"/>
              </a:highlight>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dk1"/>
              </a:buClr>
              <a:buSzPts val="1600"/>
              <a:buFont typeface="Titillium Web"/>
              <a:buChar char="●"/>
            </a:pPr>
            <a:r>
              <a:rPr lang="en" sz="1600" b="1" dirty="0">
                <a:solidFill>
                  <a:srgbClr val="1E1919"/>
                </a:solidFill>
                <a:latin typeface="Titillium Web"/>
                <a:ea typeface="Titillium Web"/>
                <a:cs typeface="Titillium Web"/>
                <a:sym typeface="Titillium Web"/>
              </a:rPr>
              <a:t>Decision-making and problem-solving skills</a:t>
            </a:r>
            <a:r>
              <a:rPr lang="en" sz="1600" dirty="0">
                <a:solidFill>
                  <a:srgbClr val="1E1919"/>
                </a:solidFill>
                <a:latin typeface="Titillium Web"/>
                <a:ea typeface="Titillium Web"/>
                <a:cs typeface="Titillium Web"/>
                <a:sym typeface="Titillium Web"/>
              </a:rPr>
              <a:t>: skills needed to identify problems, evaluate alternative solutions, and decide on the best options </a:t>
            </a:r>
            <a:endParaRPr sz="1600" dirty="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dk1"/>
              </a:buClr>
              <a:buSzPts val="1600"/>
              <a:buFont typeface="Titillium Web"/>
              <a:buChar char="●"/>
            </a:pPr>
            <a:r>
              <a:rPr lang="en" sz="1600" b="1" dirty="0">
                <a:solidFill>
                  <a:srgbClr val="1E1919"/>
                </a:solidFill>
                <a:latin typeface="Titillium Web"/>
                <a:ea typeface="Titillium Web"/>
                <a:cs typeface="Titillium Web"/>
                <a:sym typeface="Titillium Web"/>
              </a:rPr>
              <a:t>Interpersonal skills</a:t>
            </a:r>
            <a:r>
              <a:rPr lang="en" sz="1600" dirty="0">
                <a:solidFill>
                  <a:srgbClr val="1E1919"/>
                </a:solidFill>
                <a:latin typeface="Titillium Web"/>
                <a:ea typeface="Titillium Web"/>
                <a:cs typeface="Titillium Web"/>
                <a:sym typeface="Titillium Web"/>
              </a:rPr>
              <a:t>: skills in listening, providing feedback, and resolving conflict</a:t>
            </a:r>
            <a:endParaRPr sz="1600" dirty="0">
              <a:solidFill>
                <a:schemeClr val="dk1"/>
              </a:solidFill>
              <a:highlight>
                <a:srgbClr val="FFFFFF"/>
              </a:highlight>
              <a:latin typeface="Titillium Web"/>
              <a:ea typeface="Titillium Web"/>
              <a:cs typeface="Titillium Web"/>
              <a:sym typeface="Titillium Web"/>
            </a:endParaRPr>
          </a:p>
          <a:p>
            <a:pPr marL="0" lvl="0" indent="0" algn="l" rtl="0">
              <a:lnSpc>
                <a:spcPct val="150000"/>
              </a:lnSpc>
              <a:spcBef>
                <a:spcPts val="0"/>
              </a:spcBef>
              <a:spcAft>
                <a:spcPts val="0"/>
              </a:spcAft>
              <a:buNone/>
            </a:pPr>
            <a:endParaRPr sz="1600" dirty="0">
              <a:latin typeface="Titillium Web"/>
              <a:ea typeface="Titillium Web"/>
              <a:cs typeface="Titillium Web"/>
              <a:sym typeface="Titillium Web"/>
            </a:endParaRPr>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16" name="Google Shape;116;p19"/>
          <p:cNvSpPr txBox="1"/>
          <p:nvPr/>
        </p:nvSpPr>
        <p:spPr>
          <a:xfrm>
            <a:off x="715050" y="4038645"/>
            <a:ext cx="77139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chemeClr val="dk1"/>
                </a:solidFill>
                <a:latin typeface="Titillium Web"/>
                <a:ea typeface="Titillium Web"/>
                <a:cs typeface="Titillium Web"/>
                <a:sym typeface="Titillium Web"/>
              </a:rPr>
              <a:t>Learning about each team member’s strengths in the beginning helps to provide a path for the team to have leaders in each of the above</a:t>
            </a:r>
            <a:endParaRPr sz="1600" dirty="0">
              <a:solidFill>
                <a:schemeClr val="dk1"/>
              </a:solidFill>
              <a:latin typeface="Titillium Web"/>
              <a:ea typeface="Titillium Web"/>
              <a:cs typeface="Titillium Web"/>
              <a:sym typeface="Titillium Web"/>
            </a:endParaRPr>
          </a:p>
        </p:txBody>
      </p:sp>
      <p:sp>
        <p:nvSpPr>
          <p:cNvPr id="117" name="Google Shape;117;p19">
            <a:extLst>
              <a:ext uri="{C183D7F6-B498-43B3-948B-1728B52AA6E4}">
                <adec:decorative xmlns:adec="http://schemas.microsoft.com/office/drawing/2017/decorative" val="1"/>
              </a:ext>
            </a:extLst>
          </p:cNvPr>
          <p:cNvSpPr/>
          <p:nvPr/>
        </p:nvSpPr>
        <p:spPr>
          <a:xfrm>
            <a:off x="665400" y="4038645"/>
            <a:ext cx="7813200" cy="6771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grpSp>
        <p:nvGrpSpPr>
          <p:cNvPr id="122" name="Google Shape;122;p2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23" name="Google Shape;123;p2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 name="Google Shape;125;p20"/>
          <p:cNvSpPr txBox="1">
            <a:spLocks noGrp="1"/>
          </p:cNvSpPr>
          <p:nvPr>
            <p:ph type="title"/>
          </p:nvPr>
        </p:nvSpPr>
        <p:spPr>
          <a:xfrm>
            <a:off x="1253600" y="118700"/>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TEAM MEMBER ROLES </a:t>
            </a:r>
            <a:endParaRPr sz="4000" b="1" dirty="0">
              <a:latin typeface="Titillium Web"/>
              <a:ea typeface="Titillium Web"/>
              <a:cs typeface="Titillium Web"/>
              <a:sym typeface="Titillium Web"/>
            </a:endParaRPr>
          </a:p>
        </p:txBody>
      </p:sp>
      <p:sp>
        <p:nvSpPr>
          <p:cNvPr id="126" name="Google Shape;126;p20"/>
          <p:cNvSpPr txBox="1"/>
          <p:nvPr/>
        </p:nvSpPr>
        <p:spPr>
          <a:xfrm>
            <a:off x="129356" y="1121154"/>
            <a:ext cx="8885288" cy="4476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dirty="0"/>
          </a:p>
          <a:p>
            <a:pPr marL="0" lvl="0" indent="0" algn="l" rtl="0">
              <a:lnSpc>
                <a:spcPct val="100000"/>
              </a:lnSpc>
              <a:spcBef>
                <a:spcPts val="0"/>
              </a:spcBef>
              <a:spcAft>
                <a:spcPts val="0"/>
              </a:spcAft>
              <a:buNone/>
            </a:pPr>
            <a:r>
              <a:rPr lang="en" sz="1600" b="1" u="sng" dirty="0">
                <a:solidFill>
                  <a:schemeClr val="dk1"/>
                </a:solidFill>
                <a:latin typeface="Titillium Web"/>
                <a:ea typeface="Titillium Web"/>
                <a:cs typeface="Titillium Web"/>
                <a:sym typeface="Titillium Web"/>
              </a:rPr>
              <a:t>Task-facilitating roles </a:t>
            </a:r>
            <a:endParaRPr sz="1600" b="1" u="sng" dirty="0">
              <a:solidFill>
                <a:schemeClr val="dk1"/>
              </a:solidFill>
              <a:latin typeface="Titillium Web"/>
              <a:ea typeface="Titillium Web"/>
              <a:cs typeface="Titillium Web"/>
              <a:sym typeface="Titillium Web"/>
            </a:endParaRPr>
          </a:p>
          <a:p>
            <a:pPr marL="0" lvl="0" indent="0" algn="l" rtl="0">
              <a:lnSpc>
                <a:spcPct val="100000"/>
              </a:lnSpc>
              <a:spcBef>
                <a:spcPts val="0"/>
              </a:spcBef>
              <a:spcAft>
                <a:spcPts val="0"/>
              </a:spcAft>
              <a:buNone/>
            </a:pPr>
            <a:r>
              <a:rPr lang="en" sz="1600" dirty="0">
                <a:solidFill>
                  <a:schemeClr val="dk1"/>
                </a:solidFill>
                <a:latin typeface="Titillium Web"/>
                <a:ea typeface="Titillium Web"/>
                <a:cs typeface="Titillium Web"/>
                <a:sym typeface="Titillium Web"/>
              </a:rPr>
              <a:t>This role addresses challenge number one—accomplishing the team goals. Task facilitators are especially valuable when assignments aren’t clear or when progress is too slow. </a:t>
            </a: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dirty="0">
                <a:solidFill>
                  <a:schemeClr val="dk1"/>
                </a:solidFill>
                <a:latin typeface="Titillium Web"/>
                <a:ea typeface="Titillium Web"/>
                <a:cs typeface="Titillium Web"/>
                <a:sym typeface="Titillium Web"/>
              </a:rPr>
              <a:t>Examples</a:t>
            </a:r>
            <a:r>
              <a:rPr lang="en" sz="1600" b="1" dirty="0">
                <a:solidFill>
                  <a:schemeClr val="dk1"/>
                </a:solidFill>
                <a:latin typeface="Titillium Web"/>
                <a:ea typeface="Titillium Web"/>
                <a:cs typeface="Titillium Web"/>
                <a:sym typeface="Titillium Web"/>
              </a:rPr>
              <a:t>: Information seeking </a:t>
            </a:r>
            <a:r>
              <a:rPr lang="en" sz="1600" dirty="0">
                <a:solidFill>
                  <a:schemeClr val="dk1"/>
                </a:solidFill>
                <a:latin typeface="Titillium Web"/>
                <a:ea typeface="Titillium Web"/>
                <a:cs typeface="Titillium Web"/>
                <a:sym typeface="Titillium Web"/>
              </a:rPr>
              <a:t>-“Does anyone know if this is the latest data we have?” </a:t>
            </a: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dirty="0">
                <a:solidFill>
                  <a:schemeClr val="dk1"/>
                </a:solidFill>
                <a:latin typeface="Titillium Web"/>
                <a:ea typeface="Titillium Web"/>
                <a:cs typeface="Titillium Web"/>
                <a:sym typeface="Titillium Web"/>
              </a:rPr>
              <a:t>Reality testing </a:t>
            </a:r>
            <a:r>
              <a:rPr lang="en" sz="1600" dirty="0">
                <a:solidFill>
                  <a:schemeClr val="dk1"/>
                </a:solidFill>
                <a:latin typeface="Titillium Web"/>
                <a:ea typeface="Titillium Web"/>
                <a:cs typeface="Titillium Web"/>
                <a:sym typeface="Titillium Web"/>
              </a:rPr>
              <a:t>-“Can we make this work and stay within budget?” </a:t>
            </a:r>
            <a:endParaRPr sz="1600" dirty="0">
              <a:solidFill>
                <a:schemeClr val="dk1"/>
              </a:solidFill>
              <a:latin typeface="Titillium Web"/>
              <a:ea typeface="Titillium Web"/>
              <a:cs typeface="Titillium Web"/>
              <a:sym typeface="Titillium Web"/>
            </a:endParaRPr>
          </a:p>
          <a:p>
            <a:pPr marL="0" lvl="0" indent="0" algn="l" rtl="0">
              <a:lnSpc>
                <a:spcPct val="100000"/>
              </a:lnSpc>
              <a:spcBef>
                <a:spcPts val="0"/>
              </a:spcBef>
              <a:spcAft>
                <a:spcPts val="0"/>
              </a:spcAft>
              <a:buNone/>
            </a:pPr>
            <a:r>
              <a:rPr lang="en" sz="1600" b="1" u="sng" dirty="0">
                <a:solidFill>
                  <a:schemeClr val="dk1"/>
                </a:solidFill>
                <a:latin typeface="Titillium Web"/>
                <a:ea typeface="Titillium Web"/>
                <a:cs typeface="Titillium Web"/>
                <a:sym typeface="Titillium Web"/>
              </a:rPr>
              <a:t>Relationship-Building Roles </a:t>
            </a:r>
            <a:endParaRPr sz="1600" b="1" u="sng" dirty="0">
              <a:solidFill>
                <a:schemeClr val="dk1"/>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Challenging unmotivated behavior or help other team members understand their roles and addressing challenge number two—maintaining or improving group cohesiveness. </a:t>
            </a:r>
            <a:endParaRPr sz="1600" dirty="0">
              <a:solidFill>
                <a:schemeClr val="dk1"/>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Includes activities that improve team “chemistry,” from empathizing to confronting. Having a ‘feel’ of the room. </a:t>
            </a:r>
            <a:endParaRPr sz="1600" dirty="0">
              <a:solidFill>
                <a:schemeClr val="dk1"/>
              </a:solidFill>
              <a:latin typeface="Titillium Web"/>
              <a:ea typeface="Titillium Web"/>
              <a:cs typeface="Titillium Web"/>
              <a:sym typeface="Titillium Web"/>
            </a:endParaRPr>
          </a:p>
          <a:p>
            <a:pPr marL="0" lvl="0" indent="0" algn="l" rtl="0">
              <a:lnSpc>
                <a:spcPct val="150000"/>
              </a:lnSpc>
              <a:spcBef>
                <a:spcPts val="0"/>
              </a:spcBef>
              <a:spcAft>
                <a:spcPts val="0"/>
              </a:spcAft>
              <a:buNone/>
            </a:pPr>
            <a:r>
              <a:rPr lang="en" sz="1600" dirty="0">
                <a:solidFill>
                  <a:schemeClr val="dk1"/>
                </a:solidFill>
                <a:latin typeface="Titillium Web"/>
                <a:ea typeface="Titillium Web"/>
                <a:cs typeface="Titillium Web"/>
                <a:sym typeface="Titillium Web"/>
              </a:rPr>
              <a:t>Examples: </a:t>
            </a:r>
            <a:r>
              <a:rPr lang="en" sz="1600" b="1" dirty="0">
                <a:solidFill>
                  <a:schemeClr val="dk1"/>
                </a:solidFill>
                <a:latin typeface="Titillium Web"/>
                <a:ea typeface="Titillium Web"/>
                <a:cs typeface="Titillium Web"/>
                <a:sym typeface="Titillium Web"/>
              </a:rPr>
              <a:t>Energizing </a:t>
            </a:r>
            <a:r>
              <a:rPr lang="en" sz="1600" dirty="0">
                <a:solidFill>
                  <a:schemeClr val="dk1"/>
                </a:solidFill>
                <a:latin typeface="Titillium Web"/>
                <a:ea typeface="Titillium Web"/>
                <a:cs typeface="Titillium Web"/>
                <a:sym typeface="Titillium Web"/>
              </a:rPr>
              <a:t>-“It’s been a long time since I’ve had this many laughs at a meeting in this department.” </a:t>
            </a:r>
            <a:endParaRPr sz="1600" dirty="0">
              <a:solidFill>
                <a:schemeClr val="dk1"/>
              </a:solidFill>
              <a:latin typeface="Titillium Web"/>
              <a:ea typeface="Titillium Web"/>
              <a:cs typeface="Titillium Web"/>
              <a:sym typeface="Titillium Web"/>
            </a:endParaRPr>
          </a:p>
          <a:p>
            <a:pPr marL="0" lvl="0" indent="0" algn="l" rtl="0">
              <a:lnSpc>
                <a:spcPct val="150000"/>
              </a:lnSpc>
              <a:spcBef>
                <a:spcPts val="0"/>
              </a:spcBef>
              <a:spcAft>
                <a:spcPts val="0"/>
              </a:spcAft>
              <a:buNone/>
            </a:pPr>
            <a:r>
              <a:rPr lang="en" sz="1600" b="1" dirty="0">
                <a:solidFill>
                  <a:schemeClr val="dk1"/>
                </a:solidFill>
                <a:latin typeface="Titillium Web"/>
                <a:ea typeface="Titillium Web"/>
                <a:cs typeface="Titillium Web"/>
                <a:sym typeface="Titillium Web"/>
              </a:rPr>
              <a:t>Consensus building -</a:t>
            </a:r>
            <a:r>
              <a:rPr lang="en" sz="1600" dirty="0">
                <a:solidFill>
                  <a:schemeClr val="dk1"/>
                </a:solidFill>
                <a:latin typeface="Titillium Web"/>
                <a:ea typeface="Titillium Web"/>
                <a:cs typeface="Titillium Web"/>
                <a:sym typeface="Titillium Web"/>
              </a:rPr>
              <a:t>“Do we agree on the first four points even if number five needs a little </a:t>
            </a: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1478</Words>
  <Application>Microsoft Office PowerPoint</Application>
  <PresentationFormat>On-screen Show (16:9)</PresentationFormat>
  <Paragraphs>181</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Titillium Web</vt:lpstr>
      <vt:lpstr>Arial</vt:lpstr>
      <vt:lpstr>Simple Light</vt:lpstr>
      <vt:lpstr>Chapter 1  Teamwork in Business</vt:lpstr>
      <vt:lpstr>Objectives</vt:lpstr>
      <vt:lpstr>WHAT IS A TEAM?</vt:lpstr>
      <vt:lpstr>What Makes a Team Cohesive?</vt:lpstr>
      <vt:lpstr>WHY DO BUSINESSES USE TEAMS?</vt:lpstr>
      <vt:lpstr>The Team and the Organization</vt:lpstr>
      <vt:lpstr>OBSTACLES TO SUCCESS</vt:lpstr>
      <vt:lpstr>SKILL SETS THAT TEAMS NEED</vt:lpstr>
      <vt:lpstr>TEAM MEMBER ROLES </vt:lpstr>
      <vt:lpstr>TEAM MEMBER ROLES </vt:lpstr>
      <vt:lpstr>TEAMS STRUGGLES-WHY?</vt:lpstr>
      <vt:lpstr>LEADING A TEAM</vt:lpstr>
      <vt:lpstr>LEADING A TEAM</vt:lpstr>
      <vt:lpstr>Takeaways</vt:lpstr>
      <vt:lpstr>Takeaways</vt:lpstr>
      <vt:lpstr>Q &amp; 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ronpoff</dc:creator>
  <cp:lastModifiedBy>Blicher, Heather</cp:lastModifiedBy>
  <cp:revision>5</cp:revision>
  <dcterms:modified xsi:type="dcterms:W3CDTF">2023-08-07T16:36:34Z</dcterms:modified>
</cp:coreProperties>
</file>