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Raleway"/>
      <p:regular r:id="rId32"/>
      <p:bold r:id="rId33"/>
      <p:italic r:id="rId34"/>
      <p:boldItalic r:id="rId35"/>
    </p:embeddedFont>
    <p:embeddedFont>
      <p:font typeface="Lat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E80C63-EE37-4CE9-8EF6-357D801B4BD4}">
  <a:tblStyle styleId="{46E80C63-EE37-4CE9-8EF6-357D801B4BD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aleway-bold.fntdata"/><Relationship Id="rId10" Type="http://schemas.openxmlformats.org/officeDocument/2006/relationships/slide" Target="slides/slide5.xml"/><Relationship Id="rId32" Type="http://schemas.openxmlformats.org/officeDocument/2006/relationships/font" Target="fonts/Raleway-regular.fntdata"/><Relationship Id="rId13" Type="http://schemas.openxmlformats.org/officeDocument/2006/relationships/slide" Target="slides/slide8.xml"/><Relationship Id="rId35" Type="http://schemas.openxmlformats.org/officeDocument/2006/relationships/font" Target="fonts/Raleway-boldItalic.fntdata"/><Relationship Id="rId12" Type="http://schemas.openxmlformats.org/officeDocument/2006/relationships/slide" Target="slides/slide7.xml"/><Relationship Id="rId34" Type="http://schemas.openxmlformats.org/officeDocument/2006/relationships/font" Target="fonts/Raleway-italic.fntdata"/><Relationship Id="rId15" Type="http://schemas.openxmlformats.org/officeDocument/2006/relationships/slide" Target="slides/slide10.xml"/><Relationship Id="rId37" Type="http://schemas.openxmlformats.org/officeDocument/2006/relationships/font" Target="fonts/Lato-bold.fntdata"/><Relationship Id="rId14" Type="http://schemas.openxmlformats.org/officeDocument/2006/relationships/slide" Target="slides/slide9.xml"/><Relationship Id="rId36" Type="http://schemas.openxmlformats.org/officeDocument/2006/relationships/font" Target="fonts/Lato-regular.fntdata"/><Relationship Id="rId17" Type="http://schemas.openxmlformats.org/officeDocument/2006/relationships/slide" Target="slides/slide12.xml"/><Relationship Id="rId39" Type="http://schemas.openxmlformats.org/officeDocument/2006/relationships/font" Target="fonts/Lato-boldItalic.fntdata"/><Relationship Id="rId16" Type="http://schemas.openxmlformats.org/officeDocument/2006/relationships/slide" Target="slides/slide11.xml"/><Relationship Id="rId38" Type="http://schemas.openxmlformats.org/officeDocument/2006/relationships/font" Target="fonts/Lat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32d76eb813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32d76eb813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32d76eb813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32d76eb813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30d18db87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30d18db87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32d76eb813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32d76eb813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d15cc3574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d15cc3574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32e0fc67b4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32e0fc67b4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32e0fc67b4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32e0fc67b4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32e0fc67b4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32e0fc67b4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2e0fc67b4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32e0fc67b4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32e0fc67b4_4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32e0fc67b4_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06207423c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06207423c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 accordingly. (Mihir will do at the end)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32d76eb813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32d76eb813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32e0fc67b4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32e0fc67b4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32e0fc67b4_3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32e0fc67b4_3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d1452bc9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d1452bc9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dd9a9aba3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dd9a9aba3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Same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6207423c6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6207423c6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 as needed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19634e0331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219634e0331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32d76eb81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32d76eb8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Decide if we want to add a picture for each of us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06207423c6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06207423c6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Bipasha Approved the Picture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32d76eb813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32d76eb813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refresh your memory about this project, the goal of this project is to perform automatic classification of ETD’s with missing metadata.</a:t>
            </a:r>
            <a:endParaRPr sz="120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Electronic Theses and Dissertations (ETDs) contain important information that can be utilized in a wide variety of machine learning tasks such as classification.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06207423c6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06207423c6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32e0fc67b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32e0fc67b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32e0fc67b4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32e0fc67b4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Dropped the unneeded columns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Dropped rows with NaN values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Make all the labels lower case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Spaces (lstrip and rstrip)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Spell Check on departments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Dropped ETDs with IDs 52 and above due to lack of access to those documents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32d76eb813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32d76eb813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Relationship Id="rId4" Type="http://schemas.openxmlformats.org/officeDocument/2006/relationships/image" Target="../media/image23.png"/><Relationship Id="rId5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huggingface.co/transformers/v2.4.0/pretrained_models.html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pytorch.org/docs/stable/index.html" TargetMode="External"/><Relationship Id="rId4" Type="http://schemas.openxmlformats.org/officeDocument/2006/relationships/hyperlink" Target="https://towardsdatascience.com/machine-learning-nlp-text-classification-using-scikit-learn-python-and-nltk-c52b92a7c73a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19.png"/><Relationship Id="rId6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7950" y="1114300"/>
            <a:ext cx="7688100" cy="8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Classifying ETDs</a:t>
            </a:r>
            <a:endParaRPr sz="4400"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450" y="3368850"/>
            <a:ext cx="7688100" cy="175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By - 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Vedant Shah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Reema Daniel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Vaishali Ramesh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Mihir Gathani</a:t>
            </a:r>
            <a:endParaRPr sz="1800"/>
          </a:p>
        </p:txBody>
      </p:sp>
      <p:sp>
        <p:nvSpPr>
          <p:cNvPr id="88" name="Google Shape;88;p13"/>
          <p:cNvSpPr txBox="1"/>
          <p:nvPr/>
        </p:nvSpPr>
        <p:spPr>
          <a:xfrm>
            <a:off x="1592550" y="2045675"/>
            <a:ext cx="5958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CS4624: Multimedia, Hypertext, and Information Access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Professor Edward Fox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17 May, </a:t>
            </a: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2023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3">
            <a:alphaModFix/>
          </a:blip>
          <a:srcRect b="0" l="9608" r="0" t="0"/>
          <a:stretch/>
        </p:blipFill>
        <p:spPr>
          <a:xfrm>
            <a:off x="174750" y="594575"/>
            <a:ext cx="3966925" cy="328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 rotWithShape="1">
          <a:blip r:embed="rId4">
            <a:alphaModFix/>
          </a:blip>
          <a:srcRect b="0" l="7227" r="0" t="0"/>
          <a:stretch/>
        </p:blipFill>
        <p:spPr>
          <a:xfrm>
            <a:off x="4289425" y="1713825"/>
            <a:ext cx="4601274" cy="277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>
            <a:off x="1486963" y="3884025"/>
            <a:ext cx="134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Cosine Matches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7" name="Google Shape;157;p22"/>
          <p:cNvSpPr txBox="1"/>
          <p:nvPr/>
        </p:nvSpPr>
        <p:spPr>
          <a:xfrm>
            <a:off x="5993511" y="4488850"/>
            <a:ext cx="1193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Cosine Misses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438" y="1568725"/>
            <a:ext cx="7585126" cy="24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/>
        </p:nvSpPr>
        <p:spPr>
          <a:xfrm>
            <a:off x="3611263" y="4042400"/>
            <a:ext cx="192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Final Mappings </a:t>
            </a: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Matches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6532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40"/>
              <a:t>Task Completed : Text Classification Models</a:t>
            </a:r>
            <a:endParaRPr sz="2540"/>
          </a:p>
        </p:txBody>
      </p:sp>
      <p:sp>
        <p:nvSpPr>
          <p:cNvPr id="169" name="Google Shape;169;p24"/>
          <p:cNvSpPr txBox="1"/>
          <p:nvPr>
            <p:ph idx="1" type="body"/>
          </p:nvPr>
        </p:nvSpPr>
        <p:spPr>
          <a:xfrm>
            <a:off x="576975" y="1241700"/>
            <a:ext cx="8009700" cy="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Developed Code for Fine-Tuning LLMs.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Developed Inference Code for Generating </a:t>
            </a:r>
            <a:r>
              <a:rPr lang="en" sz="1800"/>
              <a:t>Probabilistic</a:t>
            </a:r>
            <a:r>
              <a:rPr lang="en" sz="1800"/>
              <a:t> Outputs.</a:t>
            </a:r>
            <a:endParaRPr sz="1800"/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250" y="2455450"/>
            <a:ext cx="7498299" cy="1461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5"/>
          <p:cNvGraphicFramePr/>
          <p:nvPr/>
        </p:nvGraphicFramePr>
        <p:xfrm>
          <a:off x="773750" y="128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{46E80C63-EE37-4CE9-8EF6-357D801B4BD4}</a:tableStyleId>
              </a:tblPr>
              <a:tblGrid>
                <a:gridCol w="2669325"/>
                <a:gridCol w="4927175"/>
              </a:tblGrid>
              <a:tr h="64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MODEL NAME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METRICS</a:t>
                      </a:r>
                      <a:endParaRPr b="1"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       </a:t>
                      </a:r>
                      <a:r>
                        <a:rPr lang="en" sz="1600" u="sng">
                          <a:latin typeface="Lato"/>
                          <a:ea typeface="Lato"/>
                          <a:cs typeface="Lato"/>
                          <a:sym typeface="Lato"/>
                        </a:rPr>
                        <a:t>Train: Title + Abstract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        </a:t>
                      </a:r>
                      <a:r>
                        <a:rPr lang="en" sz="1600" u="sng">
                          <a:latin typeface="Lato"/>
                          <a:ea typeface="Lato"/>
                          <a:cs typeface="Lato"/>
                          <a:sym typeface="Lato"/>
                        </a:rPr>
                        <a:t>Train: Full ETD Text</a:t>
                      </a:r>
                      <a:endParaRPr sz="1600" u="sng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4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SciBERT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F1-Score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:     72.4%                                     78.4%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4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BioBERT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F1-Score:  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72.4%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                        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         74%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4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GPT-2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F1-Score:  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73.8%                                         -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  <a:tr h="64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BigBird-Pegasus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F1-Score:  </a:t>
                      </a:r>
                      <a:r>
                        <a:rPr lang="en" sz="1600">
                          <a:latin typeface="Lato"/>
                          <a:ea typeface="Lato"/>
                          <a:cs typeface="Lato"/>
                          <a:sym typeface="Lato"/>
                        </a:rPr>
                        <a:t>   73.4%                                         -</a:t>
                      </a:r>
                      <a:endParaRPr sz="16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76" name="Google Shape;176;p25"/>
          <p:cNvSpPr txBox="1"/>
          <p:nvPr/>
        </p:nvSpPr>
        <p:spPr>
          <a:xfrm>
            <a:off x="1663125" y="694475"/>
            <a:ext cx="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1673025" y="4492125"/>
            <a:ext cx="5366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Lato"/>
                <a:ea typeface="Lato"/>
                <a:cs typeface="Lato"/>
                <a:sym typeface="Lato"/>
              </a:rPr>
              <a:t>Table of Baseline Predictions for </a:t>
            </a:r>
            <a:r>
              <a:rPr lang="en" sz="1500">
                <a:latin typeface="Lato"/>
                <a:ea typeface="Lato"/>
                <a:cs typeface="Lato"/>
                <a:sym typeface="Lato"/>
              </a:rPr>
              <a:t>different</a:t>
            </a:r>
            <a:r>
              <a:rPr lang="en" sz="1500">
                <a:latin typeface="Lato"/>
                <a:ea typeface="Lato"/>
                <a:cs typeface="Lato"/>
                <a:sym typeface="Lato"/>
              </a:rPr>
              <a:t> Fine-Tuned Models.</a:t>
            </a:r>
            <a:endParaRPr sz="1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type="title"/>
          </p:nvPr>
        </p:nvSpPr>
        <p:spPr>
          <a:xfrm>
            <a:off x="60190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91"/>
              <a:buFont typeface="Arial"/>
              <a:buNone/>
            </a:pPr>
            <a:r>
              <a:rPr lang="en" sz="2500"/>
              <a:t>Task Completed - </a:t>
            </a:r>
            <a:r>
              <a:rPr lang="en" sz="2500"/>
              <a:t>Website Development</a:t>
            </a:r>
            <a:endParaRPr sz="2500"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462" y="1353750"/>
            <a:ext cx="7219174" cy="35765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type="title"/>
          </p:nvPr>
        </p:nvSpPr>
        <p:spPr>
          <a:xfrm>
            <a:off x="675075" y="5900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Upload Feature</a:t>
            </a:r>
            <a:endParaRPr sz="2540"/>
          </a:p>
        </p:txBody>
      </p:sp>
      <p:sp>
        <p:nvSpPr>
          <p:cNvPr id="189" name="Google Shape;189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725" y="1358475"/>
            <a:ext cx="8209526" cy="3666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/>
          <p:nvPr>
            <p:ph type="title"/>
          </p:nvPr>
        </p:nvSpPr>
        <p:spPr>
          <a:xfrm>
            <a:off x="687450" y="6301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Classification Model</a:t>
            </a:r>
            <a:endParaRPr sz="2540"/>
          </a:p>
        </p:txBody>
      </p:sp>
      <p:pic>
        <p:nvPicPr>
          <p:cNvPr id="196" name="Google Shape;19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7137" y="1333325"/>
            <a:ext cx="7349724" cy="36106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/>
          <p:nvPr>
            <p:ph type="title"/>
          </p:nvPr>
        </p:nvSpPr>
        <p:spPr>
          <a:xfrm>
            <a:off x="687450" y="6301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Classification Model</a:t>
            </a:r>
            <a:endParaRPr sz="2540"/>
          </a:p>
        </p:txBody>
      </p:sp>
      <p:pic>
        <p:nvPicPr>
          <p:cNvPr id="202" name="Google Shape;20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6950" y="1330975"/>
            <a:ext cx="7270098" cy="35686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/>
          <p:nvPr>
            <p:ph type="title"/>
          </p:nvPr>
        </p:nvSpPr>
        <p:spPr>
          <a:xfrm>
            <a:off x="727650" y="65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Document View Page</a:t>
            </a:r>
            <a:endParaRPr sz="2540"/>
          </a:p>
        </p:txBody>
      </p:sp>
      <p:pic>
        <p:nvPicPr>
          <p:cNvPr id="208" name="Google Shape;20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913" y="1306425"/>
            <a:ext cx="7426176" cy="36146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/>
          <p:nvPr>
            <p:ph type="title"/>
          </p:nvPr>
        </p:nvSpPr>
        <p:spPr>
          <a:xfrm>
            <a:off x="727650" y="659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Document View Page</a:t>
            </a:r>
            <a:endParaRPr sz="2540"/>
          </a:p>
        </p:txBody>
      </p:sp>
      <p:pic>
        <p:nvPicPr>
          <p:cNvPr id="214" name="Google Shape;21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5725" y="1379325"/>
            <a:ext cx="7332552" cy="360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5008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Outline</a:t>
            </a:r>
            <a:endParaRPr sz="2540"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500850" y="1263675"/>
            <a:ext cx="4427100" cy="37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Team Member Roles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Client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What’s the Project about?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Deliverables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Timeline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Task </a:t>
            </a:r>
            <a:r>
              <a:rPr lang="en" sz="1800"/>
              <a:t>Completed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Dataset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Text Classification Models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Website Development</a:t>
            </a:r>
            <a:endParaRPr sz="1800"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4938750" y="1339875"/>
            <a:ext cx="3809700" cy="25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7. 	Website Challenges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8. 	Future Work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     8.1	</a:t>
            </a:r>
            <a:r>
              <a:rPr lang="en" sz="1800"/>
              <a:t>Website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     8.2	</a:t>
            </a:r>
            <a:r>
              <a:rPr lang="en" sz="1800"/>
              <a:t>DL Models</a:t>
            </a:r>
            <a:r>
              <a:rPr lang="en" sz="1800"/>
              <a:t>	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9. 	Acknowledgements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10. 	References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676675" y="632350"/>
            <a:ext cx="80793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Website Challenges</a:t>
            </a:r>
            <a:endParaRPr sz="1800"/>
          </a:p>
        </p:txBody>
      </p:sp>
      <p:pic>
        <p:nvPicPr>
          <p:cNvPr id="220" name="Google Shape;22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1660" y="1727950"/>
            <a:ext cx="6866514" cy="313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2"/>
          <p:cNvSpPr txBox="1"/>
          <p:nvPr/>
        </p:nvSpPr>
        <p:spPr>
          <a:xfrm>
            <a:off x="745075" y="1266250"/>
            <a:ext cx="721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Installation issues with Node.js and React.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800" y="651700"/>
            <a:ext cx="5892700" cy="2691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7" name="Google Shape;227;p33"/>
          <p:cNvPicPr preferRelativeResize="0"/>
          <p:nvPr/>
        </p:nvPicPr>
        <p:blipFill rotWithShape="1">
          <a:blip r:embed="rId4">
            <a:alphaModFix/>
          </a:blip>
          <a:srcRect b="0" l="1931" r="0" t="55116"/>
          <a:stretch/>
        </p:blipFill>
        <p:spPr>
          <a:xfrm>
            <a:off x="1999275" y="3701975"/>
            <a:ext cx="6984525" cy="11803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3"/>
          <p:cNvSpPr txBox="1"/>
          <p:nvPr/>
        </p:nvSpPr>
        <p:spPr>
          <a:xfrm>
            <a:off x="179650" y="3937300"/>
            <a:ext cx="309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Raleway"/>
                <a:ea typeface="Raleway"/>
                <a:cs typeface="Raleway"/>
                <a:sym typeface="Raleway"/>
              </a:rPr>
              <a:t>Proxy Error</a:t>
            </a:r>
            <a:endParaRPr b="1"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3"/>
          <p:cNvSpPr txBox="1"/>
          <p:nvPr/>
        </p:nvSpPr>
        <p:spPr>
          <a:xfrm>
            <a:off x="6404750" y="771700"/>
            <a:ext cx="1966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Raleway"/>
                <a:ea typeface="Raleway"/>
                <a:cs typeface="Raleway"/>
                <a:sym typeface="Raleway"/>
              </a:rPr>
              <a:t>Refusing connection to our local host</a:t>
            </a:r>
            <a:endParaRPr b="1" sz="18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 txBox="1"/>
          <p:nvPr>
            <p:ph type="title"/>
          </p:nvPr>
        </p:nvSpPr>
        <p:spPr>
          <a:xfrm>
            <a:off x="800350" y="6076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Future Work - Website</a:t>
            </a:r>
            <a:endParaRPr sz="2500"/>
          </a:p>
        </p:txBody>
      </p:sp>
      <p:pic>
        <p:nvPicPr>
          <p:cNvPr id="235" name="Google Shape;2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300" y="1273825"/>
            <a:ext cx="6003062" cy="360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600" y="627926"/>
            <a:ext cx="494700" cy="494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4"/>
          <p:cNvSpPr txBox="1"/>
          <p:nvPr/>
        </p:nvSpPr>
        <p:spPr>
          <a:xfrm>
            <a:off x="6455775" y="1487175"/>
            <a:ext cx="25362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Hosting website on a Server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Running Predictions from End-User POV.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Testing the website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 txBox="1"/>
          <p:nvPr>
            <p:ph type="title"/>
          </p:nvPr>
        </p:nvSpPr>
        <p:spPr>
          <a:xfrm>
            <a:off x="653250" y="632850"/>
            <a:ext cx="7688700" cy="4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Future Work</a:t>
            </a:r>
            <a:r>
              <a:rPr lang="en" sz="2540"/>
              <a:t> - DL Models </a:t>
            </a:r>
            <a:endParaRPr sz="2540"/>
          </a:p>
        </p:txBody>
      </p:sp>
      <p:sp>
        <p:nvSpPr>
          <p:cNvPr id="243" name="Google Shape;243;p35"/>
          <p:cNvSpPr txBox="1"/>
          <p:nvPr/>
        </p:nvSpPr>
        <p:spPr>
          <a:xfrm>
            <a:off x="163050" y="1261825"/>
            <a:ext cx="9144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11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accent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Analyze and Resolve embedding error for specific model and chapter combinations.</a:t>
            </a:r>
            <a:endParaRPr sz="1800">
              <a:solidFill>
                <a:schemeClr val="accent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accent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Fine-Tune better Models for this task.</a:t>
            </a:r>
            <a:endParaRPr sz="1800">
              <a:solidFill>
                <a:schemeClr val="accent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4" name="Google Shape;2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050" y="673351"/>
            <a:ext cx="494700" cy="49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250" y="2093158"/>
            <a:ext cx="8338350" cy="139651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46" name="Google Shape;246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3250" y="3711038"/>
            <a:ext cx="8338350" cy="114813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6"/>
          <p:cNvSpPr txBox="1"/>
          <p:nvPr>
            <p:ph type="title"/>
          </p:nvPr>
        </p:nvSpPr>
        <p:spPr>
          <a:xfrm>
            <a:off x="6532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11"/>
              <a:t>Acknowledgements</a:t>
            </a:r>
            <a:endParaRPr sz="2511"/>
          </a:p>
        </p:txBody>
      </p:sp>
      <p:sp>
        <p:nvSpPr>
          <p:cNvPr id="252" name="Google Shape;252;p36"/>
          <p:cNvSpPr txBox="1"/>
          <p:nvPr>
            <p:ph idx="1" type="body"/>
          </p:nvPr>
        </p:nvSpPr>
        <p:spPr>
          <a:xfrm>
            <a:off x="577050" y="1447175"/>
            <a:ext cx="7688700" cy="29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We would like to sincerely thank Dr. Edward A. Fox for the opportunity to work on this project, and for all his support and guidance throughout.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We would also want to thank our client, Ms. Bipasha Banerjee for letting us work on this meaningful project, </a:t>
            </a:r>
            <a:r>
              <a:rPr lang="en" sz="1800"/>
              <a:t>and for always helping and guiding us.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Finally, we would like to acknowledge everyone who’s currently working on this project or has worked on this project before us.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7"/>
          <p:cNvSpPr txBox="1"/>
          <p:nvPr>
            <p:ph type="title"/>
          </p:nvPr>
        </p:nvSpPr>
        <p:spPr>
          <a:xfrm>
            <a:off x="5770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References</a:t>
            </a:r>
            <a:endParaRPr sz="2540"/>
          </a:p>
        </p:txBody>
      </p:sp>
      <p:sp>
        <p:nvSpPr>
          <p:cNvPr id="258" name="Google Shape;258;p37"/>
          <p:cNvSpPr txBox="1"/>
          <p:nvPr>
            <p:ph idx="1" type="body"/>
          </p:nvPr>
        </p:nvSpPr>
        <p:spPr>
          <a:xfrm>
            <a:off x="577050" y="1274850"/>
            <a:ext cx="8345700" cy="39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Bethany Lord.</a:t>
            </a:r>
            <a:r>
              <a:rPr lang="en"/>
              <a:t> 2021. What platform should I use to build my own website? (March 2021). Retrieved February 6, 2023 from https://theartsdevelopmentcompany.org.uk/resources/what-platform-should-i-use-to-build-my-own-website/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Gergana Petkova. 2022. The gold standard - the key to information extraction and data quality control. (May 2022). Retrieved February 6, 2023 from https://www.ontotext.com/blog/gold-standard-key-to-information-extration-data-quality-control/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Chanin Nantasenamat. 2021. How to build a machine learning model. (June 2021). Retrieved February 6, 2023 from https://towardsdatascience.com/how-to-build-a-machine-learning-model-439ab8fb3fb1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Sam Aenderson, Don Stroud, Dick Lyon, Karan Gupta. 2023.  Outline of academic disciplines. (January 2023). Retrieved February 6, 2023 from https://en.wikipedia.org/wiki/Outline_of_academic_disciplines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Hugging Face Community Contributors  (2019). Hugging Face-Pretrained Models - transformers 2.4.0 documentation. Retrieved from </a:t>
            </a:r>
            <a:r>
              <a:rPr lang="en">
                <a:uFill>
                  <a:noFill/>
                </a:uFill>
                <a:hlinkClick r:id="rId3"/>
              </a:rPr>
              <a:t>https://huggingface.co/transformers/v2.4.0/pretrained_models.html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8"/>
          <p:cNvSpPr txBox="1"/>
          <p:nvPr>
            <p:ph type="title"/>
          </p:nvPr>
        </p:nvSpPr>
        <p:spPr>
          <a:xfrm>
            <a:off x="577050" y="632850"/>
            <a:ext cx="7688700" cy="4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References</a:t>
            </a:r>
            <a:endParaRPr sz="2540"/>
          </a:p>
        </p:txBody>
      </p:sp>
      <p:sp>
        <p:nvSpPr>
          <p:cNvPr id="264" name="Google Shape;264;p38"/>
          <p:cNvSpPr txBox="1"/>
          <p:nvPr>
            <p:ph idx="1" type="body"/>
          </p:nvPr>
        </p:nvSpPr>
        <p:spPr>
          <a:xfrm>
            <a:off x="577050" y="1184800"/>
            <a:ext cx="8431200" cy="3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PyTorch Contributors. PYTORCH documentation(2023). Retrieved March 13, 2023 from </a:t>
            </a:r>
            <a:r>
              <a:rPr lang="en">
                <a:uFill>
                  <a:noFill/>
                </a:uFill>
                <a:hlinkClick r:id="rId3"/>
              </a:rPr>
              <a:t>https://pytorch.org/docs/stable/index.html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Paszke, A., Gross, S., Massa, F., Lerer, A., Bradbury, J., Chanan, G., Killeen, T., Lin, Z., Gimelshein, N., Antiga, L., Desmaison, A., Köpf, A., Yang, E., … Chintala, S. (2019, December 3). Pytorch: An imperative style, high-performance deep learning library. arXiv.org. Retrieved March 13, 2023 from https://arxiv.org/abs/1912.01703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CS5604 Fall 2022 Class. ETD project website.(2022). Retrieved March 13, 2023 from https://frontend.discovery.cs.vt.edu/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Javed Shaikh. (2017). "Machine Learning, NLP: Text classification using scikit-learn, Python, and NLTK." October 2017. Retrieved February 6, 2023 from</a:t>
            </a:r>
            <a:r>
              <a:rPr lang="en">
                <a:uFill>
                  <a:noFill/>
                </a:uFill>
                <a:hlinkClick r:id="rId4"/>
              </a:rPr>
              <a:t> https://towardsdatascience.com/machine-learning-nlp-text-classification-using-scikit-learn-python-and-nltk-c52b92a7c73a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6532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Team Member Roles</a:t>
            </a:r>
            <a:endParaRPr sz="2540"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348450" y="1296800"/>
            <a:ext cx="8690100" cy="3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6985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b="1" lang="en" sz="1800">
                <a:highlight>
                  <a:srgbClr val="FFFFFF"/>
                </a:highlight>
              </a:rPr>
              <a:t>Mihir Gathani</a:t>
            </a:r>
            <a:endParaRPr b="1" sz="1800">
              <a:highlight>
                <a:srgbClr val="FFFFFF"/>
              </a:highlight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highlight>
                  <a:srgbClr val="FFFFFF"/>
                </a:highlight>
              </a:rPr>
              <a:t>Team Lead, R&amp;D (Data Preprocessing work),  Website Building, Annotation.</a:t>
            </a:r>
            <a:endParaRPr sz="1800">
              <a:highlight>
                <a:srgbClr val="FFFFFF"/>
              </a:highlight>
            </a:endParaRPr>
          </a:p>
          <a:p>
            <a:pPr indent="-342900" lvl="0" marL="6985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b="1" lang="en" sz="1800">
                <a:highlight>
                  <a:srgbClr val="FFFFFF"/>
                </a:highlight>
              </a:rPr>
              <a:t>Vedant Shah</a:t>
            </a:r>
            <a:endParaRPr b="1" sz="1800">
              <a:highlight>
                <a:srgbClr val="FFFFFF"/>
              </a:highlight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highlight>
                  <a:srgbClr val="FFFFFF"/>
                </a:highlight>
              </a:rPr>
              <a:t>R&amp;D (Text Classification models), Point of Contact with Client, Dataset Development.</a:t>
            </a:r>
            <a:endParaRPr sz="1800">
              <a:highlight>
                <a:srgbClr val="FFFFFF"/>
              </a:highlight>
            </a:endParaRPr>
          </a:p>
          <a:p>
            <a:pPr indent="-342900" lvl="0" marL="6985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b="1" lang="en" sz="1800">
                <a:highlight>
                  <a:srgbClr val="FFFFFF"/>
                </a:highlight>
              </a:rPr>
              <a:t>Reema Daniel</a:t>
            </a:r>
            <a:endParaRPr b="1" sz="1800">
              <a:highlight>
                <a:srgbClr val="FFFFFF"/>
              </a:highlight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highlight>
                  <a:srgbClr val="FFFFFF"/>
                </a:highlight>
              </a:rPr>
              <a:t>Point of Contact with Dr. Fox, Annotation, and Website Development and Integration.</a:t>
            </a:r>
            <a:endParaRPr sz="1800">
              <a:highlight>
                <a:srgbClr val="FFFFFF"/>
              </a:highlight>
            </a:endParaRPr>
          </a:p>
          <a:p>
            <a:pPr indent="-342900" lvl="0" marL="6985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b="1" lang="en" sz="1800">
                <a:highlight>
                  <a:srgbClr val="FFFFFF"/>
                </a:highlight>
              </a:rPr>
              <a:t>Vaishali Ramesh</a:t>
            </a:r>
            <a:endParaRPr b="1" sz="1800">
              <a:highlight>
                <a:srgbClr val="FFFFFF"/>
              </a:highlight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highlight>
                  <a:srgbClr val="FFFFFF"/>
                </a:highlight>
              </a:rPr>
              <a:t>Noting minutes meeting, Website Development, and Annotation.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6532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Client</a:t>
            </a:r>
            <a:endParaRPr sz="2540"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653250" y="1415700"/>
            <a:ext cx="5168400" cy="27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Name: Bipasha Banerjee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Occupation: PhD student on GRA (Graduate Research Assistant) advised by Dr. Fox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Area of Expertise: Machine Learning, Natural Language Processing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Research Focus: I</a:t>
            </a:r>
            <a:r>
              <a:rPr lang="en" sz="1800"/>
              <a:t>nformation Retrieval from book length documents.</a:t>
            </a:r>
            <a:endParaRPr sz="900"/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2324" y="1415700"/>
            <a:ext cx="1868100" cy="1868100"/>
          </a:xfrm>
          <a:prstGeom prst="ellipse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9" name="Google Shape;109;p16"/>
          <p:cNvSpPr txBox="1"/>
          <p:nvPr/>
        </p:nvSpPr>
        <p:spPr>
          <a:xfrm>
            <a:off x="6301800" y="3355325"/>
            <a:ext cx="2096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9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Note: Image approved by the client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7"/>
          <p:cNvPicPr preferRelativeResize="0"/>
          <p:nvPr/>
        </p:nvPicPr>
        <p:blipFill rotWithShape="1">
          <a:blip r:embed="rId3">
            <a:alphaModFix/>
          </a:blip>
          <a:srcRect b="0" l="8098" r="9685" t="0"/>
          <a:stretch/>
        </p:blipFill>
        <p:spPr>
          <a:xfrm>
            <a:off x="5242325" y="1549650"/>
            <a:ext cx="3763352" cy="257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>
            <p:ph type="title"/>
          </p:nvPr>
        </p:nvSpPr>
        <p:spPr>
          <a:xfrm>
            <a:off x="3484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What’s the Project about?</a:t>
            </a:r>
            <a:endParaRPr sz="2540"/>
          </a:p>
        </p:txBody>
      </p:sp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277550" y="1393850"/>
            <a:ext cx="5024400" cy="32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Classification - Process of identifying and grouping objects or ideas into predetermined categories. 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Electronic Theses and Dissertations (ETDs) -   are documents explicating and expressing research in a form suitable for both machine archives and worldwide retrieval. 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sz="1800"/>
              <a:t>Purpose - Automate the process of classification of ETDs.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>
            <p:ph type="title"/>
          </p:nvPr>
        </p:nvSpPr>
        <p:spPr>
          <a:xfrm>
            <a:off x="6532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Deliverables</a:t>
            </a:r>
            <a:endParaRPr sz="2540"/>
          </a:p>
        </p:txBody>
      </p:sp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553250" y="3494950"/>
            <a:ext cx="2606400" cy="7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Gold standard dataset</a:t>
            </a:r>
            <a:endParaRPr sz="1800"/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850" y="2078875"/>
            <a:ext cx="2735000" cy="136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8825" y="1777650"/>
            <a:ext cx="2735002" cy="1672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3629600" y="3808075"/>
            <a:ext cx="2378100" cy="7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High Precision Text Classification Model</a:t>
            </a:r>
            <a:endParaRPr sz="1800"/>
          </a:p>
        </p:txBody>
      </p:sp>
      <p:pic>
        <p:nvPicPr>
          <p:cNvPr id="126" name="Google Shape;12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5454" y="1246900"/>
            <a:ext cx="1653472" cy="249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6443000" y="3452075"/>
            <a:ext cx="2378100" cy="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Interactive website for visualization</a:t>
            </a:r>
            <a:endParaRPr sz="1800"/>
          </a:p>
        </p:txBody>
      </p:sp>
      <p:pic>
        <p:nvPicPr>
          <p:cNvPr id="128" name="Google Shape;128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375" y="625975"/>
            <a:ext cx="465875" cy="46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>
            <p:ph type="title"/>
          </p:nvPr>
        </p:nvSpPr>
        <p:spPr>
          <a:xfrm>
            <a:off x="727650" y="5278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2525" y="1182800"/>
            <a:ext cx="6383149" cy="3775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424650" y="6328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40"/>
              <a:t>Task Completed : Dataset</a:t>
            </a:r>
            <a:endParaRPr/>
          </a:p>
        </p:txBody>
      </p:sp>
      <p:pic>
        <p:nvPicPr>
          <p:cNvPr id="140" name="Google Shape;140;p20"/>
          <p:cNvPicPr preferRelativeResize="0"/>
          <p:nvPr/>
        </p:nvPicPr>
        <p:blipFill rotWithShape="1">
          <a:blip r:embed="rId3">
            <a:alphaModFix/>
          </a:blip>
          <a:srcRect b="30603" l="0" r="0" t="0"/>
          <a:stretch/>
        </p:blipFill>
        <p:spPr>
          <a:xfrm>
            <a:off x="510775" y="1312150"/>
            <a:ext cx="8122500" cy="10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/>
        </p:nvSpPr>
        <p:spPr>
          <a:xfrm>
            <a:off x="3648150" y="2329900"/>
            <a:ext cx="184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Original Metadata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2" name="Google Shape;142;p20"/>
          <p:cNvPicPr preferRelativeResize="0"/>
          <p:nvPr/>
        </p:nvPicPr>
        <p:blipFill rotWithShape="1">
          <a:blip r:embed="rId4">
            <a:alphaModFix/>
          </a:blip>
          <a:srcRect b="40605" l="0" r="0" t="8240"/>
          <a:stretch/>
        </p:blipFill>
        <p:spPr>
          <a:xfrm>
            <a:off x="865888" y="2714275"/>
            <a:ext cx="7412275" cy="20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 txBox="1"/>
          <p:nvPr/>
        </p:nvSpPr>
        <p:spPr>
          <a:xfrm>
            <a:off x="3699488" y="4682075"/>
            <a:ext cx="17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Final</a:t>
            </a: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 Metadata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813" y="859000"/>
            <a:ext cx="7688376" cy="353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3739507" y="4394525"/>
            <a:ext cx="166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aleway"/>
                <a:ea typeface="Raleway"/>
                <a:cs typeface="Raleway"/>
                <a:sym typeface="Raleway"/>
              </a:rPr>
              <a:t>ProQuest Dataset</a:t>
            </a:r>
            <a:endParaRPr sz="12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