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813CED65-4C01-449F-8DC5-EFDE91BC8707}">
  <a:tblStyle styleId="{813CED65-4C01-449F-8DC5-EFDE91BC8707}"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4" name="Shape 11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 name="Shape 119"/>
        <p:cNvGrpSpPr/>
        <p:nvPr/>
      </p:nvGrpSpPr>
      <p:grpSpPr>
        <a:xfrm>
          <a:off x="0" y="0"/>
          <a:ext cx="0" cy="0"/>
          <a:chOff x="0" y="0"/>
          <a:chExt cx="0" cy="0"/>
        </a:xfrm>
      </p:grpSpPr>
      <p:sp>
        <p:nvSpPr>
          <p:cNvPr id="120" name="Shape 1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1" name="Shape 1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7" name="Shape 1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6" name="Shape 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1" name="Shape 8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7" name="Shape 8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6" name="Shape 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lt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0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0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11700" y="284850"/>
            <a:ext cx="8520600" cy="1058700"/>
          </a:xfrm>
          <a:prstGeom prst="rect">
            <a:avLst/>
          </a:prstGeom>
        </p:spPr>
        <p:txBody>
          <a:bodyPr anchorCtr="0" anchor="b" bIns="91425" lIns="91425" rIns="91425" tIns="91425">
            <a:noAutofit/>
          </a:bodyPr>
          <a:lstStyle/>
          <a:p>
            <a:pPr lvl="0">
              <a:spcBef>
                <a:spcPts val="0"/>
              </a:spcBef>
              <a:buNone/>
            </a:pPr>
            <a:r>
              <a:rPr b="1" lang="en"/>
              <a:t>SafeRoad</a:t>
            </a:r>
          </a:p>
        </p:txBody>
      </p:sp>
      <p:sp>
        <p:nvSpPr>
          <p:cNvPr id="55" name="Shape 55"/>
          <p:cNvSpPr txBox="1"/>
          <p:nvPr>
            <p:ph idx="1" type="subTitle"/>
          </p:nvPr>
        </p:nvSpPr>
        <p:spPr>
          <a:xfrm>
            <a:off x="311700" y="1510525"/>
            <a:ext cx="8520600" cy="3007500"/>
          </a:xfrm>
          <a:prstGeom prst="rect">
            <a:avLst/>
          </a:prstGeom>
        </p:spPr>
        <p:txBody>
          <a:bodyPr anchorCtr="0" anchor="t" bIns="91425" lIns="91425" rIns="91425" tIns="91425">
            <a:noAutofit/>
          </a:bodyPr>
          <a:lstStyle/>
          <a:p>
            <a:pPr lvl="0">
              <a:spcBef>
                <a:spcPts val="0"/>
              </a:spcBef>
              <a:buNone/>
            </a:pPr>
            <a:r>
              <a:rPr lang="en" sz="2200"/>
              <a:t>CS 4624</a:t>
            </a:r>
          </a:p>
          <a:p>
            <a:pPr lvl="0">
              <a:spcBef>
                <a:spcPts val="0"/>
              </a:spcBef>
              <a:buNone/>
            </a:pPr>
            <a:r>
              <a:rPr lang="en" sz="2200"/>
              <a:t>Virginia Tech, Blacksburg, VA</a:t>
            </a:r>
          </a:p>
          <a:p>
            <a:pPr lvl="0">
              <a:spcBef>
                <a:spcPts val="0"/>
              </a:spcBef>
              <a:buNone/>
            </a:pPr>
            <a:r>
              <a:rPr lang="en" sz="2200"/>
              <a:t>4/29/16</a:t>
            </a:r>
          </a:p>
          <a:p>
            <a:pPr lvl="0">
              <a:spcBef>
                <a:spcPts val="0"/>
              </a:spcBef>
              <a:buNone/>
            </a:pPr>
            <a:r>
              <a:t/>
            </a:r>
            <a:endParaRPr sz="2200"/>
          </a:p>
          <a:p>
            <a:pPr lvl="0">
              <a:spcBef>
                <a:spcPts val="0"/>
              </a:spcBef>
              <a:buNone/>
            </a:pPr>
            <a:r>
              <a:rPr lang="en" sz="2200"/>
              <a:t>Matthew Longobardi Paradiso</a:t>
            </a:r>
          </a:p>
          <a:p>
            <a:pPr lvl="0">
              <a:spcBef>
                <a:spcPts val="0"/>
              </a:spcBef>
              <a:buNone/>
            </a:pPr>
            <a:r>
              <a:rPr lang="en" sz="2200"/>
              <a:t>Matthew Morrison</a:t>
            </a:r>
          </a:p>
          <a:p>
            <a:pPr lvl="0">
              <a:spcBef>
                <a:spcPts val="0"/>
              </a:spcBef>
              <a:buNone/>
            </a:pPr>
            <a:r>
              <a:rPr lang="en" sz="2200"/>
              <a:t>Julio Suriano Siu</a:t>
            </a:r>
          </a:p>
          <a:p>
            <a:pPr lvl="0">
              <a:spcBef>
                <a:spcPts val="0"/>
              </a:spcBef>
              <a:buNone/>
            </a:pPr>
            <a:r>
              <a:t/>
            </a:r>
            <a:endParaRPr sz="2200"/>
          </a:p>
          <a:p>
            <a:pPr lvl="0">
              <a:spcBef>
                <a:spcPts val="0"/>
              </a:spcBef>
              <a:buNone/>
            </a:pPr>
            <a:r>
              <a:rPr lang="en" sz="2200"/>
              <a:t>Client: Xuan Zhang</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Prototype and Testing - Results</a:t>
            </a:r>
          </a:p>
        </p:txBody>
      </p:sp>
      <p:pic>
        <p:nvPicPr>
          <p:cNvPr id="111" name="Shape 111"/>
          <p:cNvPicPr preferRelativeResize="0"/>
          <p:nvPr/>
        </p:nvPicPr>
        <p:blipFill>
          <a:blip r:embed="rId3">
            <a:alphaModFix/>
          </a:blip>
          <a:stretch>
            <a:fillRect/>
          </a:stretch>
        </p:blipFill>
        <p:spPr>
          <a:xfrm>
            <a:off x="1508929" y="1103254"/>
            <a:ext cx="6126149" cy="3680774"/>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Final Results</a:t>
            </a:r>
          </a:p>
        </p:txBody>
      </p:sp>
      <p:sp>
        <p:nvSpPr>
          <p:cNvPr id="117" name="Shape 117"/>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Training set increased to 1,000 records</a:t>
            </a:r>
          </a:p>
          <a:p>
            <a:pPr lvl="0" rtl="0">
              <a:spcBef>
                <a:spcPts val="0"/>
              </a:spcBef>
              <a:buNone/>
            </a:pPr>
            <a:r>
              <a:t/>
            </a:r>
            <a:endParaRPr/>
          </a:p>
        </p:txBody>
      </p:sp>
      <p:pic>
        <p:nvPicPr>
          <p:cNvPr id="118" name="Shape 118"/>
          <p:cNvPicPr preferRelativeResize="0"/>
          <p:nvPr/>
        </p:nvPicPr>
        <p:blipFill>
          <a:blip r:embed="rId3">
            <a:alphaModFix/>
          </a:blip>
          <a:stretch>
            <a:fillRect/>
          </a:stretch>
        </p:blipFill>
        <p:spPr>
          <a:xfrm>
            <a:off x="1837737" y="1678874"/>
            <a:ext cx="5468525" cy="3285674"/>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x="0" y="0"/>
          <a:ext cx="0" cy="0"/>
          <a:chOff x="0" y="0"/>
          <a:chExt cx="0" cy="0"/>
        </a:xfrm>
      </p:grpSpPr>
      <p:sp>
        <p:nvSpPr>
          <p:cNvPr id="123" name="Shape 123"/>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Final Results</a:t>
            </a:r>
          </a:p>
        </p:txBody>
      </p:sp>
      <p:graphicFrame>
        <p:nvGraphicFramePr>
          <p:cNvPr id="124" name="Shape 124"/>
          <p:cNvGraphicFramePr/>
          <p:nvPr/>
        </p:nvGraphicFramePr>
        <p:xfrm>
          <a:off x="558050" y="1428750"/>
          <a:ext cx="3000000" cy="3000000"/>
        </p:xfrm>
        <a:graphic>
          <a:graphicData uri="http://schemas.openxmlformats.org/drawingml/2006/table">
            <a:tbl>
              <a:tblPr>
                <a:noFill/>
                <a:tableStyleId>{813CED65-4C01-449F-8DC5-EFDE91BC8707}</a:tableStyleId>
              </a:tblPr>
              <a:tblGrid>
                <a:gridCol w="4056025"/>
                <a:gridCol w="4056025"/>
              </a:tblGrid>
              <a:tr h="381000">
                <a:tc>
                  <a:txBody>
                    <a:bodyPr>
                      <a:noAutofit/>
                    </a:bodyPr>
                    <a:lstStyle/>
                    <a:p>
                      <a:pPr lvl="0">
                        <a:spcBef>
                          <a:spcPts val="0"/>
                        </a:spcBef>
                        <a:buNone/>
                      </a:pPr>
                      <a:r>
                        <a:rPr lang="en">
                          <a:solidFill>
                            <a:srgbClr val="F3F3F3"/>
                          </a:solidFill>
                        </a:rPr>
                        <a:t>Classifier Used</a:t>
                      </a:r>
                    </a:p>
                  </a:txBody>
                  <a:tcPr marT="91425" marB="91425" marR="91425" marL="91425"/>
                </a:tc>
                <a:tc>
                  <a:txBody>
                    <a:bodyPr>
                      <a:noAutofit/>
                    </a:bodyPr>
                    <a:lstStyle/>
                    <a:p>
                      <a:pPr lvl="0">
                        <a:spcBef>
                          <a:spcPts val="0"/>
                        </a:spcBef>
                        <a:buNone/>
                      </a:pPr>
                      <a:r>
                        <a:rPr lang="en">
                          <a:solidFill>
                            <a:srgbClr val="F3F3F3"/>
                          </a:solidFill>
                        </a:rPr>
                        <a:t>Naive Bayes</a:t>
                      </a:r>
                    </a:p>
                  </a:txBody>
                  <a:tcPr marT="91425" marB="91425" marR="91425" marL="91425"/>
                </a:tc>
              </a:tr>
              <a:tr h="381000">
                <a:tc>
                  <a:txBody>
                    <a:bodyPr>
                      <a:noAutofit/>
                    </a:bodyPr>
                    <a:lstStyle/>
                    <a:p>
                      <a:pPr lvl="0" rtl="0">
                        <a:spcBef>
                          <a:spcPts val="0"/>
                        </a:spcBef>
                        <a:buNone/>
                      </a:pPr>
                      <a:r>
                        <a:rPr lang="en">
                          <a:solidFill>
                            <a:srgbClr val="F3F3F3"/>
                          </a:solidFill>
                        </a:rPr>
                        <a:t>Test Set Size</a:t>
                      </a:r>
                    </a:p>
                  </a:txBody>
                  <a:tcPr marT="91425" marB="91425" marR="91425" marL="91425"/>
                </a:tc>
                <a:tc>
                  <a:txBody>
                    <a:bodyPr>
                      <a:noAutofit/>
                    </a:bodyPr>
                    <a:lstStyle/>
                    <a:p>
                      <a:pPr lvl="0" rtl="0">
                        <a:spcBef>
                          <a:spcPts val="0"/>
                        </a:spcBef>
                        <a:buNone/>
                      </a:pPr>
                      <a:r>
                        <a:rPr lang="en">
                          <a:solidFill>
                            <a:srgbClr val="F3F3F3"/>
                          </a:solidFill>
                        </a:rPr>
                        <a:t>1,000</a:t>
                      </a:r>
                    </a:p>
                  </a:txBody>
                  <a:tcPr marT="91425" marB="91425" marR="91425" marL="91425"/>
                </a:tc>
              </a:tr>
              <a:tr h="381000">
                <a:tc>
                  <a:txBody>
                    <a:bodyPr>
                      <a:noAutofit/>
                    </a:bodyPr>
                    <a:lstStyle/>
                    <a:p>
                      <a:pPr lvl="0">
                        <a:spcBef>
                          <a:spcPts val="0"/>
                        </a:spcBef>
                        <a:buNone/>
                      </a:pPr>
                      <a:r>
                        <a:rPr lang="en">
                          <a:solidFill>
                            <a:srgbClr val="F3F3F3"/>
                          </a:solidFill>
                        </a:rPr>
                        <a:t>Amount of Complaints Classified as Recalls</a:t>
                      </a:r>
                    </a:p>
                  </a:txBody>
                  <a:tcPr marT="91425" marB="91425" marR="91425" marL="91425"/>
                </a:tc>
                <a:tc>
                  <a:txBody>
                    <a:bodyPr>
                      <a:noAutofit/>
                    </a:bodyPr>
                    <a:lstStyle/>
                    <a:p>
                      <a:pPr lvl="0">
                        <a:spcBef>
                          <a:spcPts val="0"/>
                        </a:spcBef>
                        <a:buNone/>
                      </a:pPr>
                      <a:r>
                        <a:rPr lang="en">
                          <a:solidFill>
                            <a:srgbClr val="F3F3F3"/>
                          </a:solidFill>
                        </a:rPr>
                        <a:t>1.5%</a:t>
                      </a:r>
                    </a:p>
                  </a:txBody>
                  <a:tcPr marT="91425" marB="91425" marR="91425" marL="91425"/>
                </a:tc>
              </a:tr>
              <a:tr h="396200">
                <a:tc>
                  <a:txBody>
                    <a:bodyPr>
                      <a:noAutofit/>
                    </a:bodyPr>
                    <a:lstStyle/>
                    <a:p>
                      <a:pPr lvl="0">
                        <a:spcBef>
                          <a:spcPts val="0"/>
                        </a:spcBef>
                        <a:buNone/>
                      </a:pPr>
                      <a:r>
                        <a:rPr lang="en">
                          <a:solidFill>
                            <a:srgbClr val="F3F3F3"/>
                          </a:solidFill>
                        </a:rPr>
                        <a:t>% of Complaints DB that are Recalls</a:t>
                      </a:r>
                    </a:p>
                  </a:txBody>
                  <a:tcPr marT="91425" marB="91425" marR="91425" marL="91425"/>
                </a:tc>
                <a:tc>
                  <a:txBody>
                    <a:bodyPr>
                      <a:noAutofit/>
                    </a:bodyPr>
                    <a:lstStyle/>
                    <a:p>
                      <a:pPr lvl="0">
                        <a:spcBef>
                          <a:spcPts val="0"/>
                        </a:spcBef>
                        <a:buNone/>
                      </a:pPr>
                      <a:r>
                        <a:rPr lang="en">
                          <a:solidFill>
                            <a:srgbClr val="F3F3F3"/>
                          </a:solidFill>
                        </a:rPr>
                        <a:t>1.5%</a:t>
                      </a:r>
                    </a:p>
                  </a:txBody>
                  <a:tcPr marT="91425" marB="91425" marR="91425" marL="91425"/>
                </a:tc>
              </a:tr>
              <a:tr h="396200">
                <a:tc>
                  <a:txBody>
                    <a:bodyPr>
                      <a:noAutofit/>
                    </a:bodyPr>
                    <a:lstStyle/>
                    <a:p>
                      <a:pPr lvl="0">
                        <a:spcBef>
                          <a:spcPts val="0"/>
                        </a:spcBef>
                        <a:buNone/>
                      </a:pPr>
                      <a:r>
                        <a:rPr lang="en">
                          <a:solidFill>
                            <a:srgbClr val="F3F3F3"/>
                          </a:solidFill>
                        </a:rPr>
                        <a:t>Classifier Accuracy</a:t>
                      </a:r>
                    </a:p>
                  </a:txBody>
                  <a:tcPr marT="91425" marB="91425" marR="91425" marL="91425"/>
                </a:tc>
                <a:tc>
                  <a:txBody>
                    <a:bodyPr>
                      <a:noAutofit/>
                    </a:bodyPr>
                    <a:lstStyle/>
                    <a:p>
                      <a:pPr lvl="0">
                        <a:spcBef>
                          <a:spcPts val="0"/>
                        </a:spcBef>
                        <a:buNone/>
                      </a:pPr>
                      <a:r>
                        <a:rPr lang="en">
                          <a:solidFill>
                            <a:srgbClr val="F3F3F3"/>
                          </a:solidFill>
                        </a:rPr>
                        <a:t>88%</a:t>
                      </a:r>
                    </a:p>
                  </a:txBody>
                  <a:tcPr marT="91425" marB="91425" marR="91425" marL="91425"/>
                </a:tc>
              </a:tr>
              <a:tr h="396200">
                <a:tc>
                  <a:txBody>
                    <a:bodyPr>
                      <a:noAutofit/>
                    </a:bodyPr>
                    <a:lstStyle/>
                    <a:p>
                      <a:pPr lvl="0">
                        <a:spcBef>
                          <a:spcPts val="0"/>
                        </a:spcBef>
                        <a:buNone/>
                      </a:pPr>
                      <a:r>
                        <a:rPr lang="en">
                          <a:solidFill>
                            <a:srgbClr val="F3F3F3"/>
                          </a:solidFill>
                        </a:rPr>
                        <a:t>Program Runtime</a:t>
                      </a:r>
                    </a:p>
                  </a:txBody>
                  <a:tcPr marT="91425" marB="91425" marR="91425" marL="91425"/>
                </a:tc>
                <a:tc>
                  <a:txBody>
                    <a:bodyPr>
                      <a:noAutofit/>
                    </a:bodyPr>
                    <a:lstStyle/>
                    <a:p>
                      <a:pPr lvl="0">
                        <a:spcBef>
                          <a:spcPts val="0"/>
                        </a:spcBef>
                        <a:buNone/>
                      </a:pPr>
                      <a:r>
                        <a:rPr lang="en">
                          <a:solidFill>
                            <a:srgbClr val="F3F3F3"/>
                          </a:solidFill>
                        </a:rPr>
                        <a:t>~2 minutes</a:t>
                      </a:r>
                    </a:p>
                  </a:txBody>
                  <a:tcPr marT="91425" marB="91425" marR="91425" marL="91425"/>
                </a:tc>
              </a:tr>
            </a:tbl>
          </a:graphicData>
        </a:graphic>
      </p:graphicFrame>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idx="1" type="body"/>
          </p:nvPr>
        </p:nvSpPr>
        <p:spPr>
          <a:xfrm>
            <a:off x="311700" y="374275"/>
            <a:ext cx="8520600" cy="4194600"/>
          </a:xfrm>
          <a:prstGeom prst="rect">
            <a:avLst/>
          </a:prstGeom>
        </p:spPr>
        <p:txBody>
          <a:bodyPr anchorCtr="0" anchor="ctr" bIns="91425" lIns="91425" rIns="91425" tIns="91425">
            <a:noAutofit/>
          </a:bodyPr>
          <a:lstStyle/>
          <a:p>
            <a:pPr lvl="0" algn="ctr">
              <a:spcBef>
                <a:spcPts val="0"/>
              </a:spcBef>
              <a:buNone/>
            </a:pPr>
            <a:r>
              <a:rPr lang="en" sz="7200"/>
              <a:t>QUESTIONS?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Introduction</a:t>
            </a:r>
          </a:p>
        </p:txBody>
      </p:sp>
      <p:sp>
        <p:nvSpPr>
          <p:cNvPr id="61" name="Shape 6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lnSpc>
                <a:spcPct val="100000"/>
              </a:lnSpc>
              <a:spcBef>
                <a:spcPts val="0"/>
              </a:spcBef>
              <a:spcAft>
                <a:spcPts val="0"/>
              </a:spcAft>
              <a:buNone/>
            </a:pPr>
            <a:r>
              <a:rPr lang="en"/>
              <a:t>SafeRoad’s goal:</a:t>
            </a:r>
          </a:p>
          <a:p>
            <a:pPr indent="-228600" lvl="0" marL="457200" rtl="0">
              <a:lnSpc>
                <a:spcPct val="100000"/>
              </a:lnSpc>
              <a:spcBef>
                <a:spcPts val="0"/>
              </a:spcBef>
              <a:buChar char="-"/>
            </a:pPr>
            <a:r>
              <a:rPr lang="en"/>
              <a:t>Analyze common complaints</a:t>
            </a:r>
          </a:p>
          <a:p>
            <a:pPr indent="-228600" lvl="0" marL="457200" rtl="0">
              <a:lnSpc>
                <a:spcPct val="100000"/>
              </a:lnSpc>
              <a:spcBef>
                <a:spcPts val="0"/>
              </a:spcBef>
              <a:buChar char="-"/>
            </a:pPr>
            <a:r>
              <a:rPr lang="en"/>
              <a:t>Predict car recalls</a:t>
            </a:r>
          </a:p>
          <a:p>
            <a:pPr lvl="0" rtl="0">
              <a:lnSpc>
                <a:spcPct val="100000"/>
              </a:lnSpc>
              <a:spcBef>
                <a:spcPts val="0"/>
              </a:spcBef>
              <a:buNone/>
            </a:pPr>
            <a:r>
              <a:rPr lang="en"/>
              <a:t>NHTSA: National Highway Transportation Safety Administration</a:t>
            </a:r>
          </a:p>
          <a:p>
            <a:pPr lvl="0">
              <a:lnSpc>
                <a:spcPct val="100000"/>
              </a:lnSpc>
              <a:spcBef>
                <a:spcPts val="0"/>
              </a:spcBef>
              <a:buNone/>
            </a:pPr>
            <a:r>
              <a:rPr lang="en"/>
              <a:t>Use machine learning to predict common complaints</a:t>
            </a:r>
          </a:p>
          <a:p>
            <a:pPr lvl="0" rtl="0">
              <a:lnSpc>
                <a:spcPct val="100000"/>
              </a:lnSpc>
              <a:spcBef>
                <a:spcPts val="0"/>
              </a:spcBef>
              <a:buNone/>
            </a:pPr>
            <a:r>
              <a:rPr lang="en"/>
              <a:t>Evaluate and improve the results</a:t>
            </a:r>
          </a:p>
          <a:p>
            <a:pPr lvl="0" rtl="0">
              <a:lnSpc>
                <a:spcPct val="100000"/>
              </a:lnSpc>
              <a:spcBef>
                <a:spcPts val="0"/>
              </a:spcBef>
              <a:buNone/>
            </a:pPr>
            <a:r>
              <a:t/>
            </a:r>
            <a:endParaRPr/>
          </a:p>
          <a:p>
            <a:pPr lvl="0">
              <a:lnSpc>
                <a:spcPct val="100000"/>
              </a:lnSpc>
              <a:spcBef>
                <a:spcPts val="0"/>
              </a:spcBef>
              <a:buNone/>
            </a:pPr>
            <a:r>
              <a:t/>
            </a:r>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x="0" y="0"/>
          <a:ext cx="0" cy="0"/>
          <a:chOff x="0" y="0"/>
          <a:chExt cx="0" cy="0"/>
        </a:xfrm>
      </p:grpSpPr>
      <p:sp>
        <p:nvSpPr>
          <p:cNvPr id="66" name="Shape 6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Data and Tools </a:t>
            </a:r>
          </a:p>
        </p:txBody>
      </p:sp>
      <p:sp>
        <p:nvSpPr>
          <p:cNvPr id="67" name="Shape 67"/>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lnSpc>
                <a:spcPct val="100000"/>
              </a:lnSpc>
              <a:spcBef>
                <a:spcPts val="0"/>
              </a:spcBef>
              <a:spcAft>
                <a:spcPts val="0"/>
              </a:spcAft>
              <a:buNone/>
            </a:pPr>
            <a:r>
              <a:rPr lang="en"/>
              <a:t>NHTSA databases:</a:t>
            </a:r>
          </a:p>
          <a:p>
            <a:pPr indent="-228600" lvl="0" marL="457200">
              <a:lnSpc>
                <a:spcPct val="100000"/>
              </a:lnSpc>
              <a:spcBef>
                <a:spcPts val="0"/>
              </a:spcBef>
              <a:buChar char="-"/>
            </a:pPr>
            <a:r>
              <a:rPr lang="en"/>
              <a:t>Complaint database</a:t>
            </a:r>
          </a:p>
          <a:p>
            <a:pPr indent="-228600" lvl="0" marL="457200">
              <a:lnSpc>
                <a:spcPct val="100000"/>
              </a:lnSpc>
              <a:spcBef>
                <a:spcPts val="0"/>
              </a:spcBef>
              <a:buChar char="-"/>
            </a:pPr>
            <a:r>
              <a:rPr lang="en"/>
              <a:t>Recall database</a:t>
            </a:r>
          </a:p>
          <a:p>
            <a:pPr lvl="0">
              <a:lnSpc>
                <a:spcPct val="100000"/>
              </a:lnSpc>
              <a:spcBef>
                <a:spcPts val="0"/>
              </a:spcBef>
              <a:buNone/>
            </a:pPr>
            <a:r>
              <a:rPr lang="en"/>
              <a:t>Java DataBase Connection (JDBC) - access SQL database through Java</a:t>
            </a:r>
          </a:p>
          <a:p>
            <a:pPr indent="0" lvl="0" marL="0" rtl="0">
              <a:lnSpc>
                <a:spcPct val="100000"/>
              </a:lnSpc>
              <a:spcBef>
                <a:spcPts val="0"/>
              </a:spcBef>
              <a:buNone/>
            </a:pPr>
            <a:r>
              <a:rPr lang="en"/>
              <a:t>Java Machine Learning (JML) - provides functionality for classifying complaints</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x="0" y="0"/>
          <a:ext cx="0" cy="0"/>
          <a:chOff x="0" y="0"/>
          <a:chExt cx="0" cy="0"/>
        </a:xfrm>
      </p:grpSpPr>
      <p:sp>
        <p:nvSpPr>
          <p:cNvPr id="72" name="Shape 72"/>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Architecture of the Program</a:t>
            </a:r>
          </a:p>
        </p:txBody>
      </p:sp>
      <p:pic>
        <p:nvPicPr>
          <p:cNvPr id="73" name="Shape 73"/>
          <p:cNvPicPr preferRelativeResize="0"/>
          <p:nvPr/>
        </p:nvPicPr>
        <p:blipFill rotWithShape="1">
          <a:blip r:embed="rId3">
            <a:alphaModFix/>
          </a:blip>
          <a:srcRect b="12925" l="5019" r="4694" t="16977"/>
          <a:stretch/>
        </p:blipFill>
        <p:spPr>
          <a:xfrm>
            <a:off x="444375" y="1219050"/>
            <a:ext cx="8255250" cy="3603674"/>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 name="Shape 77"/>
        <p:cNvGrpSpPr/>
        <p:nvPr/>
      </p:nvGrpSpPr>
      <p:grpSpPr>
        <a:xfrm>
          <a:off x="0" y="0"/>
          <a:ext cx="0" cy="0"/>
          <a:chOff x="0" y="0"/>
          <a:chExt cx="0" cy="0"/>
        </a:xfrm>
      </p:grpSpPr>
      <p:sp>
        <p:nvSpPr>
          <p:cNvPr id="78" name="Shape 78"/>
          <p:cNvSpPr txBox="1"/>
          <p:nvPr>
            <p:ph idx="1" type="body"/>
          </p:nvPr>
        </p:nvSpPr>
        <p:spPr>
          <a:xfrm>
            <a:off x="311700" y="235250"/>
            <a:ext cx="8520600" cy="4908000"/>
          </a:xfrm>
          <a:prstGeom prst="rect">
            <a:avLst/>
          </a:prstGeom>
        </p:spPr>
        <p:txBody>
          <a:bodyPr anchorCtr="0" anchor="t" bIns="91425" lIns="91425" rIns="91425" tIns="91425">
            <a:noAutofit/>
          </a:bodyPr>
          <a:lstStyle/>
          <a:p>
            <a:pPr lvl="0" rtl="0">
              <a:lnSpc>
                <a:spcPct val="100000"/>
              </a:lnSpc>
              <a:spcBef>
                <a:spcPts val="0"/>
              </a:spcBef>
              <a:buNone/>
            </a:pPr>
            <a:r>
              <a:rPr lang="en"/>
              <a:t>Raw complaint data:</a:t>
            </a:r>
          </a:p>
          <a:p>
            <a:pPr lvl="0" rtl="0">
              <a:lnSpc>
                <a:spcPct val="100000"/>
              </a:lnSpc>
              <a:spcBef>
                <a:spcPts val="0"/>
              </a:spcBef>
              <a:buNone/>
            </a:pPr>
            <a:r>
              <a:rPr lang="en" sz="1200">
                <a:latin typeface="Courier New"/>
                <a:ea typeface="Courier New"/>
                <a:cs typeface="Courier New"/>
                <a:sym typeface="Courier New"/>
              </a:rPr>
              <a:t>500001,10089761,HONDA (AMERICAN HONDA MOTOR CO.),HONDA,ELEMENT,2003,N,20040825,N,0,0,VISIBILITY:WINDSHIELD,FALLS CHURCH,VA,5J6YH28503L,20040825,20040825,,1,"WHILE DRIVING A ROCK FROM THE STREET HIT THE WINDSHIELD, CAUSING A  CRACK THREE TO FOUR INCHES IN DIAMETER. CONSUMER DROVE THE VEHICLE TO THE DEALER FOR INSPECTION, AND MECHANIC  DETERMINED THAT THE ROCK WAS THE CAUSE OF THE PROBLEM.  CONSUMER INFORMED THE MECHANIC  THAT THIS PROBLEM OCCURRED LESS THAN A YEAR  AGO, AND   PROBLEM RECURRED.*AK",EVOQ,N,,Y,Y,Y,4,4WD,FI,DS,AUTO,55,,,,,,,,,,,,,,V,</a:t>
            </a:r>
          </a:p>
          <a:p>
            <a:pPr lvl="0" rtl="0">
              <a:lnSpc>
                <a:spcPct val="100000"/>
              </a:lnSpc>
              <a:spcBef>
                <a:spcPts val="0"/>
              </a:spcBef>
              <a:buNone/>
            </a:pPr>
            <a:r>
              <a:t/>
            </a:r>
            <a:endParaRPr sz="1400">
              <a:latin typeface="Courier New"/>
              <a:ea typeface="Courier New"/>
              <a:cs typeface="Courier New"/>
              <a:sym typeface="Courier New"/>
            </a:endParaRPr>
          </a:p>
          <a:p>
            <a:pPr lvl="0" rtl="0">
              <a:lnSpc>
                <a:spcPct val="100000"/>
              </a:lnSpc>
              <a:spcBef>
                <a:spcPts val="0"/>
              </a:spcBef>
              <a:buNone/>
            </a:pPr>
            <a:r>
              <a:rPr lang="en"/>
              <a:t>Processed complaint data:</a:t>
            </a:r>
          </a:p>
          <a:p>
            <a:pPr lvl="0" rtl="0">
              <a:lnSpc>
                <a:spcPct val="100000"/>
              </a:lnSpc>
              <a:spcBef>
                <a:spcPts val="0"/>
              </a:spcBef>
              <a:buNone/>
            </a:pPr>
            <a:r>
              <a:rPr lang="en" sz="1200">
                <a:latin typeface="Courier New"/>
                <a:ea typeface="Courier New"/>
                <a:cs typeface="Courier New"/>
                <a:sym typeface="Courier New"/>
              </a:rPr>
              <a:t>2003, HONDA, ELEMENT, VISIBILITY, N, N, 0, 0, "WHILE DRIVING A ROCK FROM THE STREET HIT THE WINDSHIELD, CAUSING A  CRACK THREE TO FOUR INCHES IN DIAMETER. CONSUMER DROVE THE VEHICLE TO THE DEALER FOR INSPECTION, AND MECHANIC  DETERMINED THAT THE ROCK WAS THE CAUSE OF THE PROBLEM.  CONSUMER INFORMED THE MECHANIC  THAT THIS PROBLEM OCCURRED LESS THAN A YEAR  AGO, AND   PROBLEM RECURRED.*AK", U</a:t>
            </a:r>
          </a:p>
          <a:p>
            <a:pPr lvl="0">
              <a:lnSpc>
                <a:spcPct val="100000"/>
              </a:lnSpc>
              <a:spcBef>
                <a:spcPts val="0"/>
              </a:spcBef>
              <a:buNone/>
            </a:pPr>
            <a:r>
              <a:t/>
            </a:r>
            <a:endParaRPr sz="1400">
              <a:latin typeface="Courier New"/>
              <a:ea typeface="Courier New"/>
              <a:cs typeface="Courier New"/>
              <a:sym typeface="Courier New"/>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x="0" y="0"/>
          <a:ext cx="0" cy="0"/>
          <a:chOff x="0" y="0"/>
          <a:chExt cx="0" cy="0"/>
        </a:xfrm>
      </p:grpSpPr>
      <p:sp>
        <p:nvSpPr>
          <p:cNvPr id="83" name="Shape 83"/>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Use machine learning classifiers to classify complaints</a:t>
            </a:r>
          </a:p>
          <a:p>
            <a:pPr lvl="0">
              <a:spcBef>
                <a:spcPts val="0"/>
              </a:spcBef>
              <a:buNone/>
            </a:pPr>
            <a:r>
              <a:rPr lang="en"/>
              <a:t>JML classifiers work with numbers</a:t>
            </a:r>
          </a:p>
          <a:p>
            <a:pPr lvl="0">
              <a:spcBef>
                <a:spcPts val="0"/>
              </a:spcBef>
              <a:buNone/>
            </a:pPr>
            <a:r>
              <a:rPr lang="en"/>
              <a:t>Use a HashMap to map words to numbers</a:t>
            </a:r>
          </a:p>
          <a:p>
            <a:pPr lvl="0">
              <a:spcBef>
                <a:spcPts val="0"/>
              </a:spcBef>
              <a:buNone/>
            </a:pPr>
            <a:r>
              <a:rPr lang="en"/>
              <a:t>Use 1’s and 0’s for boolean values</a:t>
            </a:r>
          </a:p>
          <a:p>
            <a:pPr lvl="0">
              <a:spcBef>
                <a:spcPts val="0"/>
              </a:spcBef>
              <a:buNone/>
            </a:pPr>
            <a:r>
              <a:rPr lang="en" sz="1600">
                <a:latin typeface="Courier New"/>
                <a:ea typeface="Courier New"/>
                <a:cs typeface="Courier New"/>
                <a:sym typeface="Courier New"/>
              </a:rPr>
              <a:t>2004,Honda,Element,Service Brakes,N,N,0,0,”Vibration when braking”,N</a:t>
            </a:r>
          </a:p>
          <a:p>
            <a:pPr lvl="0">
              <a:spcBef>
                <a:spcPts val="0"/>
              </a:spcBef>
              <a:buNone/>
            </a:pPr>
            <a:r>
              <a:rPr lang="en" sz="1600">
                <a:latin typeface="Courier New"/>
                <a:ea typeface="Courier New"/>
                <a:cs typeface="Courier New"/>
                <a:sym typeface="Courier New"/>
              </a:rPr>
              <a:t>2004,7,201,103,0,0,0,0,”Vibration when braking”,N</a:t>
            </a:r>
          </a:p>
          <a:p>
            <a:pPr lvl="0">
              <a:spcBef>
                <a:spcPts val="0"/>
              </a:spcBef>
              <a:buNone/>
            </a:pPr>
            <a:r>
              <a:t/>
            </a:r>
            <a:endParaRPr sz="1000">
              <a:solidFill>
                <a:srgbClr val="000000"/>
              </a:solidFill>
              <a:latin typeface="Courier New"/>
              <a:ea typeface="Courier New"/>
              <a:cs typeface="Courier New"/>
              <a:sym typeface="Courier New"/>
            </a:endParaRPr>
          </a:p>
        </p:txBody>
      </p:sp>
      <p:sp>
        <p:nvSpPr>
          <p:cNvPr id="84" name="Shape 84"/>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Classifier</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x="0" y="0"/>
          <a:ext cx="0" cy="0"/>
          <a:chOff x="0" y="0"/>
          <a:chExt cx="0" cy="0"/>
        </a:xfrm>
      </p:grpSpPr>
      <p:sp>
        <p:nvSpPr>
          <p:cNvPr id="89" name="Shape 8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HashMap</a:t>
            </a:r>
          </a:p>
        </p:txBody>
      </p:sp>
      <p:sp>
        <p:nvSpPr>
          <p:cNvPr id="90" name="Shape 90"/>
          <p:cNvSpPr txBox="1"/>
          <p:nvPr>
            <p:ph idx="1" type="body"/>
          </p:nvPr>
        </p:nvSpPr>
        <p:spPr>
          <a:xfrm>
            <a:off x="1706475" y="1152475"/>
            <a:ext cx="1516800" cy="3416400"/>
          </a:xfrm>
          <a:prstGeom prst="rect">
            <a:avLst/>
          </a:prstGeom>
        </p:spPr>
        <p:txBody>
          <a:bodyPr anchorCtr="0" anchor="t" bIns="91425" lIns="91425" rIns="91425" tIns="91425">
            <a:noAutofit/>
          </a:bodyPr>
          <a:lstStyle/>
          <a:p>
            <a:pPr lvl="0">
              <a:lnSpc>
                <a:spcPct val="100000"/>
              </a:lnSpc>
              <a:spcBef>
                <a:spcPts val="0"/>
              </a:spcBef>
              <a:buNone/>
            </a:pPr>
            <a:r>
              <a:rPr lang="en" sz="1000">
                <a:latin typeface="Courier New"/>
                <a:ea typeface="Courier New"/>
                <a:cs typeface="Courier New"/>
                <a:sym typeface="Courier New"/>
              </a:rPr>
              <a:t>1 FORD</a:t>
            </a:r>
          </a:p>
          <a:p>
            <a:pPr lvl="0">
              <a:lnSpc>
                <a:spcPct val="100000"/>
              </a:lnSpc>
              <a:spcBef>
                <a:spcPts val="0"/>
              </a:spcBef>
              <a:buNone/>
            </a:pPr>
            <a:r>
              <a:rPr lang="en" sz="1000">
                <a:latin typeface="Courier New"/>
                <a:ea typeface="Courier New"/>
                <a:cs typeface="Courier New"/>
                <a:sym typeface="Courier New"/>
              </a:rPr>
              <a:t>2 CHEVROLET</a:t>
            </a:r>
          </a:p>
          <a:p>
            <a:pPr lvl="0">
              <a:lnSpc>
                <a:spcPct val="100000"/>
              </a:lnSpc>
              <a:spcBef>
                <a:spcPts val="0"/>
              </a:spcBef>
              <a:buNone/>
            </a:pPr>
            <a:r>
              <a:rPr lang="en" sz="1000">
                <a:latin typeface="Courier New"/>
                <a:ea typeface="Courier New"/>
                <a:cs typeface="Courier New"/>
                <a:sym typeface="Courier New"/>
              </a:rPr>
              <a:t>3 TOYOTA</a:t>
            </a:r>
          </a:p>
          <a:p>
            <a:pPr lvl="0">
              <a:lnSpc>
                <a:spcPct val="100000"/>
              </a:lnSpc>
              <a:spcBef>
                <a:spcPts val="0"/>
              </a:spcBef>
              <a:buNone/>
            </a:pPr>
            <a:r>
              <a:rPr lang="en" sz="1000">
                <a:latin typeface="Courier New"/>
                <a:ea typeface="Courier New"/>
                <a:cs typeface="Courier New"/>
                <a:sym typeface="Courier New"/>
              </a:rPr>
              <a:t>4 DODGE</a:t>
            </a:r>
          </a:p>
          <a:p>
            <a:pPr lvl="0">
              <a:lnSpc>
                <a:spcPct val="100000"/>
              </a:lnSpc>
              <a:spcBef>
                <a:spcPts val="0"/>
              </a:spcBef>
              <a:buNone/>
            </a:pPr>
            <a:r>
              <a:rPr lang="en" sz="1000">
                <a:latin typeface="Courier New"/>
                <a:ea typeface="Courier New"/>
                <a:cs typeface="Courier New"/>
                <a:sym typeface="Courier New"/>
              </a:rPr>
              <a:t>5 JEEP</a:t>
            </a:r>
          </a:p>
          <a:p>
            <a:pPr lvl="0">
              <a:lnSpc>
                <a:spcPct val="100000"/>
              </a:lnSpc>
              <a:spcBef>
                <a:spcPts val="0"/>
              </a:spcBef>
              <a:buNone/>
            </a:pPr>
            <a:r>
              <a:rPr lang="en" sz="1000">
                <a:latin typeface="Courier New"/>
                <a:ea typeface="Courier New"/>
                <a:cs typeface="Courier New"/>
                <a:sym typeface="Courier New"/>
              </a:rPr>
              <a:t>6 NISSAN</a:t>
            </a:r>
          </a:p>
          <a:p>
            <a:pPr lvl="0">
              <a:lnSpc>
                <a:spcPct val="100000"/>
              </a:lnSpc>
              <a:spcBef>
                <a:spcPts val="0"/>
              </a:spcBef>
              <a:buNone/>
            </a:pPr>
            <a:r>
              <a:rPr lang="en" sz="1000">
                <a:latin typeface="Courier New"/>
                <a:ea typeface="Courier New"/>
                <a:cs typeface="Courier New"/>
                <a:sym typeface="Courier New"/>
              </a:rPr>
              <a:t>7 HONDA</a:t>
            </a:r>
          </a:p>
          <a:p>
            <a:pPr lvl="0">
              <a:lnSpc>
                <a:spcPct val="100000"/>
              </a:lnSpc>
              <a:spcBef>
                <a:spcPts val="0"/>
              </a:spcBef>
              <a:buNone/>
            </a:pPr>
            <a:r>
              <a:rPr lang="en" sz="1000">
                <a:latin typeface="Courier New"/>
                <a:ea typeface="Courier New"/>
                <a:cs typeface="Courier New"/>
                <a:sym typeface="Courier New"/>
              </a:rPr>
              <a:t>8 CHRYSLER</a:t>
            </a:r>
          </a:p>
          <a:p>
            <a:pPr lvl="0">
              <a:lnSpc>
                <a:spcPct val="100000"/>
              </a:lnSpc>
              <a:spcBef>
                <a:spcPts val="0"/>
              </a:spcBef>
              <a:buNone/>
            </a:pPr>
            <a:r>
              <a:rPr lang="en" sz="1000">
                <a:latin typeface="Courier New"/>
                <a:ea typeface="Courier New"/>
                <a:cs typeface="Courier New"/>
                <a:sym typeface="Courier New"/>
              </a:rPr>
              <a:t>9 HYUNDAI</a:t>
            </a:r>
          </a:p>
          <a:p>
            <a:pPr lvl="0">
              <a:lnSpc>
                <a:spcPct val="100000"/>
              </a:lnSpc>
              <a:spcBef>
                <a:spcPts val="0"/>
              </a:spcBef>
              <a:buNone/>
            </a:pPr>
            <a:r>
              <a:rPr lang="en" sz="1000">
                <a:latin typeface="Courier New"/>
                <a:ea typeface="Courier New"/>
                <a:cs typeface="Courier New"/>
                <a:sym typeface="Courier New"/>
              </a:rPr>
              <a:t>10 GMC</a:t>
            </a:r>
          </a:p>
          <a:p>
            <a:pPr lvl="0">
              <a:lnSpc>
                <a:spcPct val="100000"/>
              </a:lnSpc>
              <a:spcBef>
                <a:spcPts val="0"/>
              </a:spcBef>
              <a:buNone/>
            </a:pPr>
            <a:r>
              <a:t/>
            </a:r>
            <a:endParaRPr sz="1000">
              <a:latin typeface="Courier New"/>
              <a:ea typeface="Courier New"/>
              <a:cs typeface="Courier New"/>
              <a:sym typeface="Courier New"/>
            </a:endParaRPr>
          </a:p>
        </p:txBody>
      </p:sp>
      <p:sp>
        <p:nvSpPr>
          <p:cNvPr id="91" name="Shape 91"/>
          <p:cNvSpPr txBox="1"/>
          <p:nvPr/>
        </p:nvSpPr>
        <p:spPr>
          <a:xfrm>
            <a:off x="2887125" y="1152475"/>
            <a:ext cx="1516800" cy="3499200"/>
          </a:xfrm>
          <a:prstGeom prst="rect">
            <a:avLst/>
          </a:prstGeom>
          <a:noFill/>
          <a:ln>
            <a:noFill/>
          </a:ln>
        </p:spPr>
        <p:txBody>
          <a:bodyPr anchorCtr="0" anchor="t" bIns="91425" lIns="91425" rIns="91425" tIns="91425">
            <a:noAutofit/>
          </a:bodyPr>
          <a:lstStyle/>
          <a:p>
            <a:pPr lvl="0" rtl="0">
              <a:spcBef>
                <a:spcPts val="0"/>
              </a:spcBef>
              <a:spcAft>
                <a:spcPts val="1600"/>
              </a:spcAft>
              <a:buNone/>
            </a:pPr>
            <a:r>
              <a:rPr lang="en" sz="1000">
                <a:solidFill>
                  <a:schemeClr val="lt2"/>
                </a:solidFill>
                <a:latin typeface="Courier New"/>
                <a:ea typeface="Courier New"/>
                <a:cs typeface="Courier New"/>
                <a:sym typeface="Courier New"/>
              </a:rPr>
              <a:t>11 PONTIAC</a:t>
            </a:r>
          </a:p>
          <a:p>
            <a:pPr lvl="0" rtl="0">
              <a:spcBef>
                <a:spcPts val="0"/>
              </a:spcBef>
              <a:spcAft>
                <a:spcPts val="1600"/>
              </a:spcAft>
              <a:buNone/>
            </a:pPr>
            <a:r>
              <a:rPr lang="en" sz="1000">
                <a:solidFill>
                  <a:schemeClr val="lt2"/>
                </a:solidFill>
                <a:latin typeface="Courier New"/>
                <a:ea typeface="Courier New"/>
                <a:cs typeface="Courier New"/>
                <a:sym typeface="Courier New"/>
              </a:rPr>
              <a:t>12 VOLKSWAGEN</a:t>
            </a:r>
          </a:p>
          <a:p>
            <a:pPr lvl="0" rtl="0">
              <a:spcBef>
                <a:spcPts val="0"/>
              </a:spcBef>
              <a:spcAft>
                <a:spcPts val="1600"/>
              </a:spcAft>
              <a:buNone/>
            </a:pPr>
            <a:r>
              <a:rPr lang="en" sz="1000">
                <a:solidFill>
                  <a:schemeClr val="lt2"/>
                </a:solidFill>
                <a:latin typeface="Courier New"/>
                <a:ea typeface="Courier New"/>
                <a:cs typeface="Courier New"/>
                <a:sym typeface="Courier New"/>
              </a:rPr>
              <a:t>13 BMW</a:t>
            </a:r>
          </a:p>
          <a:p>
            <a:pPr lvl="0" rtl="0">
              <a:spcBef>
                <a:spcPts val="0"/>
              </a:spcBef>
              <a:spcAft>
                <a:spcPts val="1600"/>
              </a:spcAft>
              <a:buNone/>
            </a:pPr>
            <a:r>
              <a:rPr lang="en" sz="1000">
                <a:solidFill>
                  <a:schemeClr val="lt2"/>
                </a:solidFill>
                <a:latin typeface="Courier New"/>
                <a:ea typeface="Courier New"/>
                <a:cs typeface="Courier New"/>
                <a:sym typeface="Courier New"/>
              </a:rPr>
              <a:t>14 SATURN</a:t>
            </a:r>
          </a:p>
          <a:p>
            <a:pPr lvl="0" rtl="0">
              <a:spcBef>
                <a:spcPts val="0"/>
              </a:spcBef>
              <a:spcAft>
                <a:spcPts val="1600"/>
              </a:spcAft>
              <a:buNone/>
            </a:pPr>
            <a:r>
              <a:rPr lang="en" sz="1000">
                <a:solidFill>
                  <a:schemeClr val="lt2"/>
                </a:solidFill>
                <a:latin typeface="Courier New"/>
                <a:ea typeface="Courier New"/>
                <a:cs typeface="Courier New"/>
                <a:sym typeface="Courier New"/>
              </a:rPr>
              <a:t>15 KIA</a:t>
            </a:r>
          </a:p>
          <a:p>
            <a:pPr lvl="0" rtl="0">
              <a:spcBef>
                <a:spcPts val="0"/>
              </a:spcBef>
              <a:spcAft>
                <a:spcPts val="1600"/>
              </a:spcAft>
              <a:buNone/>
            </a:pPr>
            <a:r>
              <a:rPr lang="en" sz="1000">
                <a:solidFill>
                  <a:schemeClr val="lt2"/>
                </a:solidFill>
                <a:latin typeface="Courier New"/>
                <a:ea typeface="Courier New"/>
                <a:cs typeface="Courier New"/>
                <a:sym typeface="Courier New"/>
              </a:rPr>
              <a:t>16 MERCEDES BENZ</a:t>
            </a:r>
          </a:p>
          <a:p>
            <a:pPr lvl="0" rtl="0">
              <a:spcBef>
                <a:spcPts val="0"/>
              </a:spcBef>
              <a:spcAft>
                <a:spcPts val="1600"/>
              </a:spcAft>
              <a:buNone/>
            </a:pPr>
            <a:r>
              <a:rPr lang="en" sz="1000">
                <a:solidFill>
                  <a:schemeClr val="lt2"/>
                </a:solidFill>
                <a:latin typeface="Courier New"/>
                <a:ea typeface="Courier New"/>
                <a:cs typeface="Courier New"/>
                <a:sym typeface="Courier New"/>
              </a:rPr>
              <a:t>17 MAZDA</a:t>
            </a:r>
          </a:p>
          <a:p>
            <a:pPr lvl="0" rtl="0">
              <a:spcBef>
                <a:spcPts val="0"/>
              </a:spcBef>
              <a:spcAft>
                <a:spcPts val="1600"/>
              </a:spcAft>
              <a:buNone/>
            </a:pPr>
            <a:r>
              <a:rPr lang="en" sz="1000">
                <a:solidFill>
                  <a:schemeClr val="lt2"/>
                </a:solidFill>
                <a:latin typeface="Courier New"/>
                <a:ea typeface="Courier New"/>
                <a:cs typeface="Courier New"/>
                <a:sym typeface="Courier New"/>
              </a:rPr>
              <a:t>18 BUICK</a:t>
            </a:r>
          </a:p>
          <a:p>
            <a:pPr lvl="0" rtl="0">
              <a:spcBef>
                <a:spcPts val="0"/>
              </a:spcBef>
              <a:spcAft>
                <a:spcPts val="1600"/>
              </a:spcAft>
              <a:buNone/>
            </a:pPr>
            <a:r>
              <a:rPr lang="en" sz="1000">
                <a:solidFill>
                  <a:schemeClr val="lt2"/>
                </a:solidFill>
                <a:latin typeface="Courier New"/>
                <a:ea typeface="Courier New"/>
                <a:cs typeface="Courier New"/>
                <a:sym typeface="Courier New"/>
              </a:rPr>
              <a:t>19 MERCURY</a:t>
            </a:r>
          </a:p>
          <a:p>
            <a:pPr lvl="0" rtl="0">
              <a:spcBef>
                <a:spcPts val="0"/>
              </a:spcBef>
              <a:spcAft>
                <a:spcPts val="1600"/>
              </a:spcAft>
              <a:buNone/>
            </a:pPr>
            <a:r>
              <a:rPr lang="en" sz="1000">
                <a:solidFill>
                  <a:schemeClr val="lt2"/>
                </a:solidFill>
                <a:latin typeface="Courier New"/>
                <a:ea typeface="Courier New"/>
                <a:cs typeface="Courier New"/>
                <a:sym typeface="Courier New"/>
              </a:rPr>
              <a:t>20 SUBARU</a:t>
            </a:r>
          </a:p>
          <a:p>
            <a:pPr lvl="0" rtl="0">
              <a:spcBef>
                <a:spcPts val="0"/>
              </a:spcBef>
              <a:spcAft>
                <a:spcPts val="1600"/>
              </a:spcAft>
              <a:buNone/>
            </a:pPr>
            <a:r>
              <a:t/>
            </a:r>
            <a:endParaRPr sz="1000">
              <a:solidFill>
                <a:schemeClr val="lt2"/>
              </a:solidFill>
              <a:latin typeface="Courier New"/>
              <a:ea typeface="Courier New"/>
              <a:cs typeface="Courier New"/>
              <a:sym typeface="Courier New"/>
            </a:endParaRPr>
          </a:p>
        </p:txBody>
      </p:sp>
      <p:sp>
        <p:nvSpPr>
          <p:cNvPr id="92" name="Shape 92"/>
          <p:cNvSpPr txBox="1"/>
          <p:nvPr/>
        </p:nvSpPr>
        <p:spPr>
          <a:xfrm>
            <a:off x="4403925" y="1152475"/>
            <a:ext cx="1516800" cy="3416400"/>
          </a:xfrm>
          <a:prstGeom prst="rect">
            <a:avLst/>
          </a:prstGeom>
          <a:noFill/>
          <a:ln>
            <a:noFill/>
          </a:ln>
        </p:spPr>
        <p:txBody>
          <a:bodyPr anchorCtr="0" anchor="t" bIns="91425" lIns="91425" rIns="91425" tIns="91425">
            <a:noAutofit/>
          </a:bodyPr>
          <a:lstStyle/>
          <a:p>
            <a:pPr lvl="0" rtl="0">
              <a:spcBef>
                <a:spcPts val="0"/>
              </a:spcBef>
              <a:spcAft>
                <a:spcPts val="1600"/>
              </a:spcAft>
              <a:buNone/>
            </a:pPr>
            <a:r>
              <a:rPr lang="en" sz="1000">
                <a:solidFill>
                  <a:schemeClr val="lt2"/>
                </a:solidFill>
                <a:latin typeface="Courier New"/>
                <a:ea typeface="Courier New"/>
                <a:cs typeface="Courier New"/>
                <a:sym typeface="Courier New"/>
              </a:rPr>
              <a:t>21 CADILLAC</a:t>
            </a:r>
          </a:p>
          <a:p>
            <a:pPr lvl="0" rtl="0">
              <a:spcBef>
                <a:spcPts val="0"/>
              </a:spcBef>
              <a:spcAft>
                <a:spcPts val="1600"/>
              </a:spcAft>
              <a:buNone/>
            </a:pPr>
            <a:r>
              <a:rPr lang="en" sz="1000">
                <a:solidFill>
                  <a:schemeClr val="lt2"/>
                </a:solidFill>
                <a:latin typeface="Courier New"/>
                <a:ea typeface="Courier New"/>
                <a:cs typeface="Courier New"/>
                <a:sym typeface="Courier New"/>
              </a:rPr>
              <a:t>22 LEXUS</a:t>
            </a:r>
          </a:p>
          <a:p>
            <a:pPr lvl="0" rtl="0">
              <a:spcBef>
                <a:spcPts val="0"/>
              </a:spcBef>
              <a:spcAft>
                <a:spcPts val="1600"/>
              </a:spcAft>
              <a:buNone/>
            </a:pPr>
            <a:r>
              <a:rPr lang="en" sz="1000">
                <a:solidFill>
                  <a:schemeClr val="lt2"/>
                </a:solidFill>
                <a:latin typeface="Courier New"/>
                <a:ea typeface="Courier New"/>
                <a:cs typeface="Courier New"/>
                <a:sym typeface="Courier New"/>
              </a:rPr>
              <a:t>23 VOLVO</a:t>
            </a:r>
          </a:p>
          <a:p>
            <a:pPr lvl="0" rtl="0">
              <a:spcBef>
                <a:spcPts val="0"/>
              </a:spcBef>
              <a:spcAft>
                <a:spcPts val="1600"/>
              </a:spcAft>
              <a:buNone/>
            </a:pPr>
            <a:r>
              <a:rPr lang="en" sz="1000">
                <a:solidFill>
                  <a:schemeClr val="lt2"/>
                </a:solidFill>
                <a:latin typeface="Courier New"/>
                <a:ea typeface="Courier New"/>
                <a:cs typeface="Courier New"/>
                <a:sym typeface="Courier New"/>
              </a:rPr>
              <a:t>24 ACURA</a:t>
            </a:r>
          </a:p>
          <a:p>
            <a:pPr lvl="0" rtl="0">
              <a:spcBef>
                <a:spcPts val="0"/>
              </a:spcBef>
              <a:spcAft>
                <a:spcPts val="1600"/>
              </a:spcAft>
              <a:buNone/>
            </a:pPr>
            <a:r>
              <a:rPr lang="en" sz="1000">
                <a:solidFill>
                  <a:schemeClr val="lt2"/>
                </a:solidFill>
                <a:latin typeface="Courier New"/>
                <a:ea typeface="Courier New"/>
                <a:cs typeface="Courier New"/>
                <a:sym typeface="Courier New"/>
              </a:rPr>
              <a:t>25 SUZUKI</a:t>
            </a:r>
          </a:p>
          <a:p>
            <a:pPr lvl="0" rtl="0">
              <a:spcBef>
                <a:spcPts val="0"/>
              </a:spcBef>
              <a:spcAft>
                <a:spcPts val="1600"/>
              </a:spcAft>
              <a:buNone/>
            </a:pPr>
            <a:r>
              <a:rPr lang="en" sz="1000">
                <a:solidFill>
                  <a:schemeClr val="lt2"/>
                </a:solidFill>
                <a:latin typeface="Courier New"/>
                <a:ea typeface="Courier New"/>
                <a:cs typeface="Courier New"/>
                <a:sym typeface="Courier New"/>
              </a:rPr>
              <a:t>26 MINI</a:t>
            </a:r>
          </a:p>
          <a:p>
            <a:pPr lvl="0" rtl="0">
              <a:spcBef>
                <a:spcPts val="0"/>
              </a:spcBef>
              <a:spcAft>
                <a:spcPts val="1600"/>
              </a:spcAft>
              <a:buNone/>
            </a:pPr>
            <a:r>
              <a:rPr lang="en" sz="1000">
                <a:solidFill>
                  <a:schemeClr val="lt2"/>
                </a:solidFill>
                <a:latin typeface="Courier New"/>
                <a:ea typeface="Courier New"/>
                <a:cs typeface="Courier New"/>
                <a:sym typeface="Courier New"/>
              </a:rPr>
              <a:t>27 MITSUBISHI</a:t>
            </a:r>
          </a:p>
          <a:p>
            <a:pPr lvl="0" rtl="0">
              <a:spcBef>
                <a:spcPts val="0"/>
              </a:spcBef>
              <a:spcAft>
                <a:spcPts val="1600"/>
              </a:spcAft>
              <a:buNone/>
            </a:pPr>
            <a:r>
              <a:rPr lang="en" sz="1000">
                <a:solidFill>
                  <a:schemeClr val="lt2"/>
                </a:solidFill>
                <a:latin typeface="Courier New"/>
                <a:ea typeface="Courier New"/>
                <a:cs typeface="Courier New"/>
                <a:sym typeface="Courier New"/>
              </a:rPr>
              <a:t>28 INFINITI</a:t>
            </a:r>
          </a:p>
          <a:p>
            <a:pPr lvl="0" rtl="0">
              <a:spcBef>
                <a:spcPts val="0"/>
              </a:spcBef>
              <a:spcAft>
                <a:spcPts val="1600"/>
              </a:spcAft>
              <a:buNone/>
            </a:pPr>
            <a:r>
              <a:rPr lang="en" sz="1000">
                <a:solidFill>
                  <a:schemeClr val="lt2"/>
                </a:solidFill>
                <a:latin typeface="Courier New"/>
                <a:ea typeface="Courier New"/>
                <a:cs typeface="Courier New"/>
                <a:sym typeface="Courier New"/>
              </a:rPr>
              <a:t>29 LINCOLN</a:t>
            </a:r>
          </a:p>
          <a:p>
            <a:pPr lvl="0" rtl="0">
              <a:spcBef>
                <a:spcPts val="0"/>
              </a:spcBef>
              <a:spcAft>
                <a:spcPts val="1600"/>
              </a:spcAft>
              <a:buNone/>
            </a:pPr>
            <a:r>
              <a:rPr lang="en" sz="1000">
                <a:solidFill>
                  <a:schemeClr val="lt2"/>
                </a:solidFill>
                <a:latin typeface="Courier New"/>
                <a:ea typeface="Courier New"/>
                <a:cs typeface="Courier New"/>
                <a:sym typeface="Courier New"/>
              </a:rPr>
              <a:t>30 AUDI</a:t>
            </a:r>
          </a:p>
          <a:p>
            <a:pPr lvl="0" rtl="0">
              <a:spcBef>
                <a:spcPts val="0"/>
              </a:spcBef>
              <a:spcAft>
                <a:spcPts val="1600"/>
              </a:spcAft>
              <a:buNone/>
            </a:pPr>
            <a:r>
              <a:t/>
            </a:r>
            <a:endParaRPr sz="1000">
              <a:solidFill>
                <a:schemeClr val="lt2"/>
              </a:solidFill>
              <a:latin typeface="Courier New"/>
              <a:ea typeface="Courier New"/>
              <a:cs typeface="Courier New"/>
              <a:sym typeface="Courier New"/>
            </a:endParaRPr>
          </a:p>
        </p:txBody>
      </p:sp>
      <p:sp>
        <p:nvSpPr>
          <p:cNvPr id="93" name="Shape 93"/>
          <p:cNvSpPr txBox="1"/>
          <p:nvPr/>
        </p:nvSpPr>
        <p:spPr>
          <a:xfrm>
            <a:off x="5920725" y="1152475"/>
            <a:ext cx="1516800" cy="3416400"/>
          </a:xfrm>
          <a:prstGeom prst="rect">
            <a:avLst/>
          </a:prstGeom>
          <a:noFill/>
          <a:ln>
            <a:noFill/>
          </a:ln>
        </p:spPr>
        <p:txBody>
          <a:bodyPr anchorCtr="0" anchor="t" bIns="91425" lIns="91425" rIns="91425" tIns="91425">
            <a:noAutofit/>
          </a:bodyPr>
          <a:lstStyle/>
          <a:p>
            <a:pPr lvl="0" rtl="0">
              <a:spcBef>
                <a:spcPts val="0"/>
              </a:spcBef>
              <a:spcAft>
                <a:spcPts val="1600"/>
              </a:spcAft>
              <a:buNone/>
            </a:pPr>
            <a:r>
              <a:rPr lang="en" sz="1000">
                <a:solidFill>
                  <a:schemeClr val="lt2"/>
                </a:solidFill>
                <a:latin typeface="Courier New"/>
                <a:ea typeface="Courier New"/>
                <a:cs typeface="Courier New"/>
                <a:sym typeface="Courier New"/>
              </a:rPr>
              <a:t>31 RAM</a:t>
            </a:r>
          </a:p>
          <a:p>
            <a:pPr lvl="0" rtl="0">
              <a:spcBef>
                <a:spcPts val="0"/>
              </a:spcBef>
              <a:spcAft>
                <a:spcPts val="1600"/>
              </a:spcAft>
              <a:buNone/>
            </a:pPr>
            <a:r>
              <a:rPr lang="en" sz="1000">
                <a:solidFill>
                  <a:schemeClr val="lt2"/>
                </a:solidFill>
                <a:latin typeface="Courier New"/>
                <a:ea typeface="Courier New"/>
                <a:cs typeface="Courier New"/>
                <a:sym typeface="Courier New"/>
              </a:rPr>
              <a:t>32 OLDSMOBILE</a:t>
            </a:r>
          </a:p>
          <a:p>
            <a:pPr lvl="0" rtl="0">
              <a:spcBef>
                <a:spcPts val="0"/>
              </a:spcBef>
              <a:spcAft>
                <a:spcPts val="1600"/>
              </a:spcAft>
              <a:buNone/>
            </a:pPr>
            <a:r>
              <a:rPr lang="en" sz="1000">
                <a:solidFill>
                  <a:schemeClr val="lt2"/>
                </a:solidFill>
                <a:latin typeface="Courier New"/>
                <a:ea typeface="Courier New"/>
                <a:cs typeface="Courier New"/>
                <a:sym typeface="Courier New"/>
              </a:rPr>
              <a:t>33 LAND ROVER</a:t>
            </a:r>
          </a:p>
          <a:p>
            <a:pPr lvl="0" rtl="0">
              <a:spcBef>
                <a:spcPts val="0"/>
              </a:spcBef>
              <a:spcAft>
                <a:spcPts val="1600"/>
              </a:spcAft>
              <a:buNone/>
            </a:pPr>
            <a:r>
              <a:rPr lang="en" sz="1000">
                <a:solidFill>
                  <a:schemeClr val="lt2"/>
                </a:solidFill>
                <a:latin typeface="Courier New"/>
                <a:ea typeface="Courier New"/>
                <a:cs typeface="Courier New"/>
                <a:sym typeface="Courier New"/>
              </a:rPr>
              <a:t>34 SAAB</a:t>
            </a:r>
          </a:p>
          <a:p>
            <a:pPr lvl="0" rtl="0">
              <a:spcBef>
                <a:spcPts val="0"/>
              </a:spcBef>
              <a:spcAft>
                <a:spcPts val="1600"/>
              </a:spcAft>
              <a:buNone/>
            </a:pPr>
            <a:r>
              <a:rPr lang="en" sz="1000">
                <a:solidFill>
                  <a:schemeClr val="lt2"/>
                </a:solidFill>
                <a:latin typeface="Courier New"/>
                <a:ea typeface="Courier New"/>
                <a:cs typeface="Courier New"/>
                <a:sym typeface="Courier New"/>
              </a:rPr>
              <a:t>35 SCION</a:t>
            </a:r>
          </a:p>
          <a:p>
            <a:pPr lvl="0" rtl="0">
              <a:spcBef>
                <a:spcPts val="0"/>
              </a:spcBef>
              <a:spcAft>
                <a:spcPts val="1600"/>
              </a:spcAft>
              <a:buNone/>
            </a:pPr>
            <a:r>
              <a:rPr lang="en" sz="1000">
                <a:solidFill>
                  <a:schemeClr val="lt2"/>
                </a:solidFill>
                <a:latin typeface="Courier New"/>
                <a:ea typeface="Courier New"/>
                <a:cs typeface="Courier New"/>
                <a:sym typeface="Courier New"/>
              </a:rPr>
              <a:t>36 ISUZU</a:t>
            </a:r>
          </a:p>
          <a:p>
            <a:pPr lvl="0" rtl="0">
              <a:spcBef>
                <a:spcPts val="0"/>
              </a:spcBef>
              <a:spcAft>
                <a:spcPts val="1600"/>
              </a:spcAft>
              <a:buNone/>
            </a:pPr>
            <a:r>
              <a:rPr lang="en" sz="1000">
                <a:solidFill>
                  <a:schemeClr val="lt2"/>
                </a:solidFill>
                <a:latin typeface="Courier New"/>
                <a:ea typeface="Courier New"/>
                <a:cs typeface="Courier New"/>
                <a:sym typeface="Courier New"/>
              </a:rPr>
              <a:t>37 YAMAHA</a:t>
            </a:r>
          </a:p>
          <a:p>
            <a:pPr lvl="0" rtl="0">
              <a:spcBef>
                <a:spcPts val="0"/>
              </a:spcBef>
              <a:spcAft>
                <a:spcPts val="1600"/>
              </a:spcAft>
              <a:buNone/>
            </a:pPr>
            <a:r>
              <a:rPr lang="en" sz="1000">
                <a:solidFill>
                  <a:schemeClr val="lt2"/>
                </a:solidFill>
                <a:latin typeface="Courier New"/>
                <a:ea typeface="Courier New"/>
                <a:cs typeface="Courier New"/>
                <a:sym typeface="Courier New"/>
              </a:rPr>
              <a:t>38 JAGUAR</a:t>
            </a:r>
          </a:p>
          <a:p>
            <a:pPr lvl="0" rtl="0">
              <a:spcBef>
                <a:spcPts val="0"/>
              </a:spcBef>
              <a:spcAft>
                <a:spcPts val="1600"/>
              </a:spcAft>
              <a:buNone/>
            </a:pPr>
            <a:r>
              <a:rPr lang="en" sz="1000">
                <a:solidFill>
                  <a:schemeClr val="lt2"/>
                </a:solidFill>
                <a:latin typeface="Courier New"/>
                <a:ea typeface="Courier New"/>
                <a:cs typeface="Courier New"/>
                <a:sym typeface="Courier New"/>
              </a:rPr>
              <a:t>39 HUMMER</a:t>
            </a:r>
          </a:p>
          <a:p>
            <a:pPr lvl="0" rtl="0">
              <a:spcBef>
                <a:spcPts val="0"/>
              </a:spcBef>
              <a:spcAft>
                <a:spcPts val="1600"/>
              </a:spcAft>
              <a:buNone/>
            </a:pPr>
            <a:r>
              <a:rPr lang="en" sz="1000">
                <a:solidFill>
                  <a:schemeClr val="lt2"/>
                </a:solidFill>
                <a:latin typeface="Courier New"/>
                <a:ea typeface="Courier New"/>
                <a:cs typeface="Courier New"/>
                <a:sym typeface="Courier New"/>
              </a:rPr>
              <a:t>40 DAEWOO</a:t>
            </a:r>
          </a:p>
          <a:p>
            <a:pPr lvl="0" rtl="0">
              <a:spcBef>
                <a:spcPts val="0"/>
              </a:spcBef>
              <a:spcAft>
                <a:spcPts val="1600"/>
              </a:spcAft>
              <a:buNone/>
            </a:pPr>
            <a:r>
              <a:t/>
            </a:r>
            <a:endParaRPr sz="1000">
              <a:solidFill>
                <a:schemeClr val="lt2"/>
              </a:solidFill>
              <a:latin typeface="Courier New"/>
              <a:ea typeface="Courier New"/>
              <a:cs typeface="Courier New"/>
              <a:sym typeface="Courier New"/>
            </a:endParaRPr>
          </a:p>
          <a:p>
            <a:pPr lvl="0" rtl="0">
              <a:spcBef>
                <a:spcPts val="0"/>
              </a:spcBef>
              <a:spcAft>
                <a:spcPts val="1600"/>
              </a:spcAft>
              <a:buNone/>
            </a:pPr>
            <a:r>
              <a:t/>
            </a:r>
            <a:endParaRPr sz="1000">
              <a:solidFill>
                <a:schemeClr val="lt2"/>
              </a:solidFill>
              <a:latin typeface="Courier New"/>
              <a:ea typeface="Courier New"/>
              <a:cs typeface="Courier New"/>
              <a:sym typeface="Courier New"/>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Prototype and Testing - F-Score</a:t>
            </a:r>
          </a:p>
        </p:txBody>
      </p:sp>
      <p:sp>
        <p:nvSpPr>
          <p:cNvPr id="99" name="Shape 99"/>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F-test score is a measure of accuracy for binary classification</a:t>
            </a:r>
          </a:p>
          <a:p>
            <a:pPr lvl="0">
              <a:spcBef>
                <a:spcPts val="0"/>
              </a:spcBef>
              <a:buNone/>
            </a:pPr>
            <a:r>
              <a:rPr lang="en"/>
              <a:t>F = 2 * (P * R) / (P + R)</a:t>
            </a:r>
          </a:p>
          <a:p>
            <a:pPr lvl="0">
              <a:spcBef>
                <a:spcPts val="0"/>
              </a:spcBef>
              <a:buNone/>
            </a:pPr>
            <a:r>
              <a:rPr lang="en"/>
              <a:t>P = correct recall classifications / all recall classifications</a:t>
            </a:r>
          </a:p>
          <a:p>
            <a:pPr lvl="0">
              <a:spcBef>
                <a:spcPts val="0"/>
              </a:spcBef>
              <a:buNone/>
            </a:pPr>
            <a:r>
              <a:rPr lang="en"/>
              <a:t>R = correct recall classifications / expected number of recall classifications</a:t>
            </a:r>
          </a:p>
          <a:p>
            <a:pPr lvl="0">
              <a:spcBef>
                <a:spcPts val="0"/>
              </a:spcBef>
              <a:buNone/>
            </a:pPr>
            <a:r>
              <a:t/>
            </a:r>
            <a:endParaRPr>
              <a:latin typeface="Courier New"/>
              <a:ea typeface="Courier New"/>
              <a:cs typeface="Courier New"/>
              <a:sym typeface="Courier New"/>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Prototype and Testing</a:t>
            </a:r>
          </a:p>
        </p:txBody>
      </p:sp>
      <p:sp>
        <p:nvSpPr>
          <p:cNvPr id="105" name="Shape 105"/>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Tested prototype with training set containing 350 records</a:t>
            </a:r>
          </a:p>
          <a:p>
            <a:pPr lvl="0">
              <a:spcBef>
                <a:spcPts val="0"/>
              </a:spcBef>
              <a:buNone/>
            </a:pPr>
            <a:r>
              <a:rPr lang="en"/>
              <a:t>Performed 3 different tests:</a:t>
            </a:r>
          </a:p>
          <a:p>
            <a:pPr indent="-228600" lvl="0" marL="457200" rtl="0">
              <a:spcBef>
                <a:spcPts val="0"/>
              </a:spcBef>
              <a:buAutoNum type="arabicPeriod"/>
            </a:pPr>
            <a:r>
              <a:rPr lang="en"/>
              <a:t>Naive Bayes classifier with full training set</a:t>
            </a:r>
          </a:p>
          <a:p>
            <a:pPr indent="-228600" lvl="0" marL="457200" rtl="0">
              <a:spcBef>
                <a:spcPts val="0"/>
              </a:spcBef>
              <a:buAutoNum type="arabicPeriod"/>
            </a:pPr>
            <a:r>
              <a:rPr lang="en"/>
              <a:t>Naive Bayes classifier with short training set</a:t>
            </a:r>
          </a:p>
          <a:p>
            <a:pPr indent="-228600" lvl="0" marL="457200">
              <a:spcBef>
                <a:spcPts val="0"/>
              </a:spcBef>
              <a:buAutoNum type="arabicPeriod"/>
            </a:pPr>
            <a:r>
              <a:rPr lang="en"/>
              <a:t>K-Nearest Neighbors classifier with short training set</a:t>
            </a:r>
          </a:p>
          <a:p>
            <a:pPr lvl="0">
              <a:spcBef>
                <a:spcPts val="0"/>
              </a:spcBef>
              <a:buNone/>
            </a:pPr>
            <a:r>
              <a:t/>
            </a:r>
            <a:endParaRP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