
<file path=[Content_Types].xml><?xml version="1.0" encoding="utf-8"?>
<Types xmlns="http://schemas.openxmlformats.org/package/2006/content-types">
  <Override PartName="/ppt/slideMasters/slideMaster3.xml" ContentType="application/vnd.openxmlformats-officedocument.presentationml.slideMaster+xml"/>
  <Override PartName="/ppt/slides/slide29.xml" ContentType="application/vnd.openxmlformats-officedocument.presentationml.slide+xml"/>
  <Override PartName="/ppt/slides/slide47.xml" ContentType="application/vnd.openxmlformats-officedocument.presentationml.slide+xml"/>
  <Override PartName="/ppt/slideLayouts/slideLayout39.xml" ContentType="application/vnd.openxmlformats-officedocument.presentationml.slideLayout+xml"/>
  <Override PartName="/ppt/theme/theme5.xml" ContentType="application/vnd.openxmlformats-officedocument.theme+xml"/>
  <Override PartName="/ppt/notesSlides/notesSlide2.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s/slide54.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slides/slide25.xml" ContentType="application/vnd.openxmlformats-officedocument.presentationml.slide+xml"/>
  <Override PartName="/ppt/slides/slide43.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5.xml" ContentType="application/vnd.openxmlformats-officedocument.presentationml.slideLayout+xml"/>
  <Override PartName="/ppt/notesSlides/notesSlide27.xml" ContentType="application/vnd.openxmlformats-officedocument.presentationml.notesSlide+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Layouts/slideLayout24.xml" ContentType="application/vnd.openxmlformats-officedocument.presentationml.slideLayout+xml"/>
  <Override PartName="/ppt/slideLayouts/slideLayout42.xml" ContentType="application/vnd.openxmlformats-officedocument.presentationml.slideLayout+xml"/>
  <Default Extension="docx" ContentType="application/vnd.openxmlformats-officedocument.wordprocessingml.document"/>
  <Override PartName="/ppt/notesSlides/notesSlide16.xml" ContentType="application/vnd.openxmlformats-officedocument.presentationml.notesSlide+xml"/>
  <Override PartName="/ppt/notesSlides/notesSlide34.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20.xml" ContentType="application/vnd.openxmlformats-officedocument.presentationml.slideLayout+xml"/>
  <Override PartName="/ppt/slideLayouts/slideLayout31.xml" ContentType="application/vnd.openxmlformats-officedocument.presentationml.slideLayout+xml"/>
  <Override PartName="/ppt/notesSlides/notesSlide23.xml" ContentType="application/vnd.openxmlformats-officedocument.presentationml.notesSlide+xml"/>
  <Override PartName="/ppt/notesSlides/notesSlide12.xml" ContentType="application/vnd.openxmlformats-officedocument.presentationml.notesSlide+xml"/>
  <Override PartName="/ppt/notesSlides/notesSlide30.xml" ContentType="application/vnd.openxmlformats-officedocument.presentationml.notesSlide+xml"/>
  <Override PartName="/ppt/notesSlides/notesSlide7.xml" ContentType="application/vnd.openxmlformats-officedocument.presentationml.notesSlide+xml"/>
  <Override PartName="/ppt/slideMasters/slideMaster4.xml" ContentType="application/vnd.openxmlformats-officedocument.presentationml.slideMaster+xml"/>
  <Override PartName="/ppt/slides/slide9.xml" ContentType="application/vnd.openxmlformats-officedocument.presentationml.slide+xml"/>
  <Override PartName="/ppt/viewProps.xml" ContentType="application/vnd.openxmlformats-officedocument.presentationml.viewProps+xml"/>
  <Override PartName="/ppt/theme/theme6.xml" ContentType="application/vnd.openxmlformats-officedocument.theme+xml"/>
  <Override PartName="/ppt/slides/slide5.xml" ContentType="application/vnd.openxmlformats-officedocument.presentationml.slide+xml"/>
  <Override PartName="/ppt/slides/slide19.xml" ContentType="application/vnd.openxmlformats-officedocument.presentationml.slide+xml"/>
  <Override PartName="/ppt/slides/slide48.xml" ContentType="application/vnd.openxmlformats-officedocument.presentationml.slide+xml"/>
  <Override PartName="/ppt/slideLayouts/slideLayout7.xml" ContentType="application/vnd.openxmlformats-officedocument.presentationml.slideLayout+xml"/>
  <Default Extension="png" ContentType="image/png"/>
  <Override PartName="/ppt/slideLayouts/slideLayout29.xml" ContentType="application/vnd.openxmlformats-officedocument.presentationml.slideLayout+xml"/>
  <Override PartName="/ppt/notesSlides/notesSlide3.xml" ContentType="application/vnd.openxmlformats-officedocument.presentationml.notesSlide+xml"/>
  <Default Extension="bin" ContentType="application/vnd.openxmlformats-officedocument.oleObject"/>
  <Override PartName="/ppt/slides/slide26.xml" ContentType="application/vnd.openxmlformats-officedocument.presentationml.slide+xml"/>
  <Override PartName="/ppt/slides/slide37.xml" ContentType="application/vnd.openxmlformats-officedocument.presentationml.slide+xml"/>
  <Override PartName="/ppt/presProps.xml" ContentType="application/vnd.openxmlformats-officedocument.presentationml.presProps+xml"/>
  <Override PartName="/ppt/slideLayouts/slideLayout18.xml" ContentType="application/vnd.openxmlformats-officedocument.presentationml.slideLayout+xml"/>
  <Override PartName="/ppt/theme/theme2.xml" ContentType="application/vnd.openxmlformats-officedocument.theme+xml"/>
  <Override PartName="/ppt/slideLayouts/slideLayout36.xml" ContentType="application/vnd.openxmlformats-officedocument.presentationml.slideLayout+xml"/>
  <Override PartName="/ppt/slides/slide1.xml" ContentType="application/vnd.openxmlformats-officedocument.presentationml.slide+xml"/>
  <Override PartName="/ppt/slides/slide15.xml" ContentType="application/vnd.openxmlformats-officedocument.presentationml.slide+xml"/>
  <Override PartName="/ppt/slides/slide33.xml" ContentType="application/vnd.openxmlformats-officedocument.presentationml.slide+xml"/>
  <Override PartName="/ppt/slides/slide44.xml" ContentType="application/vnd.openxmlformats-officedocument.presentationml.slide+xml"/>
  <Override PartName="/ppt/slideLayouts/slideLayout3.xml" ContentType="application/vnd.openxmlformats-officedocument.presentationml.slideLayout+xml"/>
  <Override PartName="/ppt/slideLayouts/slideLayout25.xml" ContentType="application/vnd.openxmlformats-officedocument.presentationml.slideLayout+xml"/>
  <Default Extension="emf" ContentType="image/x-emf"/>
  <Override PartName="/ppt/notesSlides/notesSlide17.xml" ContentType="application/vnd.openxmlformats-officedocument.presentationml.notesSlide+xml"/>
  <Override PartName="/ppt/notesSlides/notesSlide28.xml" ContentType="application/vnd.openxmlformats-officedocument.presentationml.notesSlide+xml"/>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51.xml" ContentType="application/vnd.openxmlformats-officedocument.presentationml.slide+xml"/>
  <Override PartName="/ppt/slideLayouts/slideLayout1.xml" ContentType="application/vnd.openxmlformats-officedocument.presentationml.slideLayout+xml"/>
  <Override PartName="/ppt/slideLayouts/slideLayout14.xml" ContentType="application/vnd.openxmlformats-officedocument.presentationml.slideLayout+xml"/>
  <Override PartName="/ppt/slideLayouts/slideLayout23.xml" ContentType="application/vnd.openxmlformats-officedocument.presentationml.slideLayout+xml"/>
  <Override PartName="/ppt/slideLayouts/slideLayout32.xml" ContentType="application/vnd.openxmlformats-officedocument.presentationml.slideLayout+xml"/>
  <Override PartName="/ppt/slideLayouts/slideLayout41.xml" ContentType="application/vnd.openxmlformats-officedocument.presentationml.slideLayout+xml"/>
  <Override PartName="/ppt/notesSlides/notesSlide15.xml" ContentType="application/vnd.openxmlformats-officedocument.presentationml.notesSlide+xml"/>
  <Override PartName="/ppt/notesSlides/notesSlide24.xml" ContentType="application/vnd.openxmlformats-officedocument.presentationml.notesSlide+xml"/>
  <Override PartName="/ppt/notesSlides/notesSlide26.xml" ContentType="application/vnd.openxmlformats-officedocument.presentationml.notesSlide+xml"/>
  <Override PartName="/ppt/notesSlides/notesSlide35.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Override PartName="/ppt/slideLayouts/slideLayout12.xml" ContentType="application/vnd.openxmlformats-officedocument.presentationml.slideLayout+xml"/>
  <Override PartName="/ppt/slideLayouts/slideLayout21.xml" ContentType="application/vnd.openxmlformats-officedocument.presentationml.slideLayout+xml"/>
  <Override PartName="/ppt/slideLayouts/slideLayout30.xml" ContentType="application/vnd.openxmlformats-officedocument.presentationml.slideLayout+xml"/>
  <Override PartName="/ppt/notesSlides/notesSlide13.xml" ContentType="application/vnd.openxmlformats-officedocument.presentationml.notesSlide+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slideLayouts/slideLayout10.xml" ContentType="application/vnd.openxmlformats-officedocument.presentationml.slideLayout+xml"/>
  <Override PartName="/ppt/notesSlides/notesSlide8.xml" ContentType="application/vnd.openxmlformats-officedocument.presentationml.notesSlide+xml"/>
  <Default Extension="vml" ContentType="application/vnd.openxmlformats-officedocument.vmlDrawing"/>
  <Override PartName="/ppt/notesSlides/notesSlide11.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notesSlides/notesSlide6.xml" ContentType="application/vnd.openxmlformats-officedocument.presentationml.notesSlide+xml"/>
  <Override PartName="/ppt/slides/slide8.xml" ContentType="application/vnd.openxmlformats-officedocument.presentationml.slide+xml"/>
  <Override PartName="/ppt/slides/slide49.xml" ContentType="application/vnd.openxmlformats-officedocument.presentationml.slide+xml"/>
  <Override PartName="/ppt/handoutMasters/handoutMaster1.xml" ContentType="application/vnd.openxmlformats-officedocument.presentationml.handoutMaster+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Layouts/slideLayout4.xml" ContentType="application/vnd.openxmlformats-officedocument.presentationml.slideLayout+xml"/>
  <Override PartName="/ppt/theme/theme3.xml" ContentType="application/vnd.openxmlformats-officedocument.theme+xml"/>
  <Override PartName="/ppt/slideLayouts/slideLayout37.xml" ContentType="application/vnd.openxmlformats-officedocument.presentationml.slideLayout+xml"/>
  <Override PartName="/ppt/notesSlides/notesSlide29.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Layouts/slideLayout15.xml" ContentType="application/vnd.openxmlformats-officedocument.presentationml.slideLayout+xml"/>
  <Override PartName="/ppt/slideLayouts/slideLayout26.xml" ContentType="application/vnd.openxmlformats-officedocument.presentationml.slideLayout+xml"/>
  <Override PartName="/ppt/notesSlides/notesSlide18.xml" ContentType="application/vnd.openxmlformats-officedocument.presentationml.notesSlide+xml"/>
  <Default Extension="wmf" ContentType="image/x-wmf"/>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Layouts/slideLayout22.xml" ContentType="application/vnd.openxmlformats-officedocument.presentationml.slideLayout+xml"/>
  <Override PartName="/ppt/slideLayouts/slideLayout33.xml" ContentType="application/vnd.openxmlformats-officedocument.presentationml.slideLayout+xml"/>
  <Override PartName="/ppt/notesSlides/notesSlide25.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slideLayouts/slideLayout40.xml" ContentType="application/vnd.openxmlformats-officedocument.presentationml.slideLayout+xml"/>
  <Override PartName="/ppt/notesSlides/notesSlide14.xml" ContentType="application/vnd.openxmlformats-officedocument.presentationml.notesSlide+xml"/>
  <Override PartName="/ppt/notesSlides/notesSlide32.xml" ContentType="application/vnd.openxmlformats-officedocument.presentationml.notes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notesSlides/notesSlide10.xml" ContentType="application/vnd.openxmlformats-officedocument.presentationml.notesSlide+xml"/>
  <Override PartName="/ppt/slides/slide7.xml" ContentType="application/vnd.openxmlformats-officedocument.presentationml.slide+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slideMasters/slideMaster2.xml" ContentType="application/vnd.openxmlformats-officedocument.presentationml.slideMaster+xml"/>
  <Override PartName="/ppt/slides/slide28.xml" ContentType="application/vnd.openxmlformats-officedocument.presentationml.slide+xml"/>
  <Override PartName="/ppt/slides/slide39.xml" ContentType="application/vnd.openxmlformats-officedocument.presentationml.slide+xml"/>
  <Override PartName="/ppt/slideLayouts/slideLayout38.xml" ContentType="application/vnd.openxmlformats-officedocument.presentationml.slideLayout+xml"/>
  <Override PartName="/ppt/theme/theme4.xml" ContentType="application/vnd.openxmlformats-officedocument.theme+xml"/>
  <Override PartName="/ppt/notesSlides/notesSlide1.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Layouts/slideLayout5.xml" ContentType="application/vnd.openxmlformats-officedocument.presentationml.slideLayout+xml"/>
  <Override PartName="/ppt/slideLayouts/slideLayout27.xml" ContentType="application/vnd.openxmlformats-officedocument.presentationml.slideLayout+xml"/>
  <Override PartName="/ppt/notesSlides/notesSlide19.xml" ContentType="application/vnd.openxmlformats-officedocument.presentationml.notesSlide+xml"/>
  <Override PartName="/ppt/slides/slide24.xml" ContentType="application/vnd.openxmlformats-officedocument.presentationml.slide+xml"/>
  <Override PartName="/ppt/slides/slide35.xml" ContentType="application/vnd.openxmlformats-officedocument.presentationml.slide+xml"/>
  <Override PartName="/ppt/slides/slide53.xml" ContentType="application/vnd.openxmlformats-officedocument.presentationml.slide+xml"/>
  <Default Extension="jpeg" ContentType="image/jpeg"/>
  <Override PartName="/ppt/slideLayouts/slideLayout16.xml" ContentType="application/vnd.openxmlformats-officedocument.presentationml.slideLayout+xml"/>
  <Override PartName="/ppt/slideLayouts/slideLayout34.xml" ContentType="application/vnd.openxmlformats-officedocument.presentationml.slideLayout+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919" r:id="rId2"/>
    <p:sldMasterId id="2147483932" r:id="rId3"/>
    <p:sldMasterId id="2147483947" r:id="rId4"/>
  </p:sldMasterIdLst>
  <p:notesMasterIdLst>
    <p:notesMasterId r:id="rId59"/>
  </p:notesMasterIdLst>
  <p:handoutMasterIdLst>
    <p:handoutMasterId r:id="rId60"/>
  </p:handoutMasterIdLst>
  <p:sldIdLst>
    <p:sldId id="341" r:id="rId5"/>
    <p:sldId id="361" r:id="rId6"/>
    <p:sldId id="377" r:id="rId7"/>
    <p:sldId id="378" r:id="rId8"/>
    <p:sldId id="379" r:id="rId9"/>
    <p:sldId id="380" r:id="rId10"/>
    <p:sldId id="303" r:id="rId11"/>
    <p:sldId id="381" r:id="rId12"/>
    <p:sldId id="357" r:id="rId13"/>
    <p:sldId id="315" r:id="rId14"/>
    <p:sldId id="319" r:id="rId15"/>
    <p:sldId id="365" r:id="rId16"/>
    <p:sldId id="366" r:id="rId17"/>
    <p:sldId id="342" r:id="rId18"/>
    <p:sldId id="346" r:id="rId19"/>
    <p:sldId id="344" r:id="rId20"/>
    <p:sldId id="358" r:id="rId21"/>
    <p:sldId id="348" r:id="rId22"/>
    <p:sldId id="349" r:id="rId23"/>
    <p:sldId id="350" r:id="rId24"/>
    <p:sldId id="351" r:id="rId25"/>
    <p:sldId id="354" r:id="rId26"/>
    <p:sldId id="355" r:id="rId27"/>
    <p:sldId id="268" r:id="rId28"/>
    <p:sldId id="362" r:id="rId29"/>
    <p:sldId id="363" r:id="rId30"/>
    <p:sldId id="364" r:id="rId31"/>
    <p:sldId id="306" r:id="rId32"/>
    <p:sldId id="307" r:id="rId33"/>
    <p:sldId id="308" r:id="rId34"/>
    <p:sldId id="309" r:id="rId35"/>
    <p:sldId id="310" r:id="rId36"/>
    <p:sldId id="311" r:id="rId37"/>
    <p:sldId id="312" r:id="rId38"/>
    <p:sldId id="313" r:id="rId39"/>
    <p:sldId id="360" r:id="rId40"/>
    <p:sldId id="359" r:id="rId41"/>
    <p:sldId id="272" r:id="rId42"/>
    <p:sldId id="273" r:id="rId43"/>
    <p:sldId id="274" r:id="rId44"/>
    <p:sldId id="275" r:id="rId45"/>
    <p:sldId id="276" r:id="rId46"/>
    <p:sldId id="292" r:id="rId47"/>
    <p:sldId id="367" r:id="rId48"/>
    <p:sldId id="368" r:id="rId49"/>
    <p:sldId id="369" r:id="rId50"/>
    <p:sldId id="372" r:id="rId51"/>
    <p:sldId id="370" r:id="rId52"/>
    <p:sldId id="373" r:id="rId53"/>
    <p:sldId id="374" r:id="rId54"/>
    <p:sldId id="375" r:id="rId55"/>
    <p:sldId id="376" r:id="rId56"/>
    <p:sldId id="314" r:id="rId57"/>
    <p:sldId id="334" r:id="rId58"/>
  </p:sldIdLst>
  <p:sldSz cx="9144000" cy="6858000" type="screen4x3"/>
  <p:notesSz cx="7315200" cy="9601200"/>
  <p:defaultTextStyle>
    <a:defPPr>
      <a:defRPr lang="en-US"/>
    </a:defPPr>
    <a:lvl1pPr algn="l" rtl="0" fontAlgn="base">
      <a:spcBef>
        <a:spcPct val="0"/>
      </a:spcBef>
      <a:spcAft>
        <a:spcPct val="0"/>
      </a:spcAft>
      <a:defRPr kern="1200">
        <a:solidFill>
          <a:schemeClr val="tx1"/>
        </a:solidFill>
        <a:latin typeface="Arial" pitchFamily="34" charset="0"/>
        <a:ea typeface="+mn-ea"/>
        <a:cs typeface="Arial" pitchFamily="34" charset="0"/>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srgbClr val="FF0000"/>
    </p:penClr>
  </p:showPr>
  <p:clrMru>
    <a:srgbClr val="FFCC00"/>
    <a:srgbClr val="003399"/>
    <a:srgbClr val="FFFFCC"/>
    <a:srgbClr val="FFFF00"/>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showOutlineIcons="0">
    <p:restoredLeft sz="15620"/>
    <p:restoredTop sz="70093" autoAdjust="0"/>
  </p:normalViewPr>
  <p:slideViewPr>
    <p:cSldViewPr>
      <p:cViewPr>
        <p:scale>
          <a:sx n="50" d="100"/>
          <a:sy n="50" d="100"/>
        </p:scale>
        <p:origin x="-1956" y="-42"/>
      </p:cViewPr>
      <p:guideLst>
        <p:guide orient="horz" pos="2160"/>
        <p:guide pos="2880"/>
      </p:guideLst>
    </p:cSldViewPr>
  </p:slideViewPr>
  <p:notesTextViewPr>
    <p:cViewPr>
      <p:scale>
        <a:sx n="100" d="100"/>
        <a:sy n="100" d="100"/>
      </p:scale>
      <p:origin x="0" y="0"/>
    </p:cViewPr>
  </p:notesTextViewPr>
  <p:sorterViewPr>
    <p:cViewPr>
      <p:scale>
        <a:sx n="60" d="100"/>
        <a:sy n="60" d="100"/>
      </p:scale>
      <p:origin x="0" y="0"/>
    </p:cViewPr>
  </p:sorterViewPr>
  <p:notesViewPr>
    <p:cSldViewPr>
      <p:cViewPr varScale="1">
        <p:scale>
          <a:sx n="48" d="100"/>
          <a:sy n="48" d="100"/>
        </p:scale>
        <p:origin x="-2172" y="-90"/>
      </p:cViewPr>
      <p:guideLst>
        <p:guide orient="horz" pos="3024"/>
        <p:guide pos="2304"/>
      </p:guideLst>
    </p:cSldViewPr>
  </p:notesViewPr>
  <p:gridSpacing cx="78028800" cy="780288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slide" Target="slides/slide51.xml"/><Relationship Id="rId63" Type="http://schemas.openxmlformats.org/officeDocument/2006/relationships/theme" Target="theme/theme1.xml"/><Relationship Id="rId7" Type="http://schemas.openxmlformats.org/officeDocument/2006/relationships/slide" Target="slides/slide3.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slide" Target="slides/slide54.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61" Type="http://schemas.openxmlformats.org/officeDocument/2006/relationships/presProps" Target="pres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handoutMaster" Target="handoutMasters/handoutMaster1.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tableStyles" Target="tableStyles.xml"/><Relationship Id="rId8" Type="http://schemas.openxmlformats.org/officeDocument/2006/relationships/slide" Target="slides/slide4.xml"/><Relationship Id="rId51" Type="http://schemas.openxmlformats.org/officeDocument/2006/relationships/slide" Target="slides/slide47.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notesMaster" Target="notesMasters/notesMaster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7.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2.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169920" cy="480060"/>
          </a:xfrm>
          <a:prstGeom prst="rect">
            <a:avLst/>
          </a:prstGeom>
        </p:spPr>
        <p:txBody>
          <a:bodyPr vert="horz" lIns="96661" tIns="48331" rIns="96661" bIns="48331" rtlCol="0"/>
          <a:lstStyle>
            <a:lvl1pPr algn="l">
              <a:defRPr sz="1300"/>
            </a:lvl1pPr>
          </a:lstStyle>
          <a:p>
            <a:pPr>
              <a:defRPr/>
            </a:pPr>
            <a:endParaRPr lang="en-PH"/>
          </a:p>
        </p:txBody>
      </p:sp>
      <p:sp>
        <p:nvSpPr>
          <p:cNvPr id="3" name="Date Placeholder 2"/>
          <p:cNvSpPr>
            <a:spLocks noGrp="1"/>
          </p:cNvSpPr>
          <p:nvPr>
            <p:ph type="dt" sz="quarter" idx="1"/>
          </p:nvPr>
        </p:nvSpPr>
        <p:spPr>
          <a:xfrm>
            <a:off x="4143587" y="0"/>
            <a:ext cx="3169920" cy="480060"/>
          </a:xfrm>
          <a:prstGeom prst="rect">
            <a:avLst/>
          </a:prstGeom>
        </p:spPr>
        <p:txBody>
          <a:bodyPr vert="horz" lIns="96661" tIns="48331" rIns="96661" bIns="48331" rtlCol="0"/>
          <a:lstStyle>
            <a:lvl1pPr algn="r">
              <a:defRPr sz="1300"/>
            </a:lvl1pPr>
          </a:lstStyle>
          <a:p>
            <a:pPr>
              <a:defRPr/>
            </a:pPr>
            <a:fld id="{8055268A-76BD-469D-8992-815D200B9234}" type="datetimeFigureOut">
              <a:rPr lang="en-US"/>
              <a:pPr>
                <a:defRPr/>
              </a:pPr>
              <a:t>8/4/2011</a:t>
            </a:fld>
            <a:endParaRPr lang="en-PH"/>
          </a:p>
        </p:txBody>
      </p:sp>
      <p:sp>
        <p:nvSpPr>
          <p:cNvPr id="4" name="Footer Placeholder 3"/>
          <p:cNvSpPr>
            <a:spLocks noGrp="1"/>
          </p:cNvSpPr>
          <p:nvPr>
            <p:ph type="ftr" sz="quarter" idx="2"/>
          </p:nvPr>
        </p:nvSpPr>
        <p:spPr>
          <a:xfrm>
            <a:off x="0" y="9119474"/>
            <a:ext cx="3169920" cy="480060"/>
          </a:xfrm>
          <a:prstGeom prst="rect">
            <a:avLst/>
          </a:prstGeom>
        </p:spPr>
        <p:txBody>
          <a:bodyPr vert="horz" lIns="96661" tIns="48331" rIns="96661" bIns="48331" rtlCol="0" anchor="b"/>
          <a:lstStyle>
            <a:lvl1pPr algn="l">
              <a:defRPr sz="1300"/>
            </a:lvl1pPr>
          </a:lstStyle>
          <a:p>
            <a:pPr>
              <a:defRPr/>
            </a:pPr>
            <a:endParaRPr lang="en-PH"/>
          </a:p>
        </p:txBody>
      </p:sp>
      <p:sp>
        <p:nvSpPr>
          <p:cNvPr id="5" name="Slide Number Placeholder 4"/>
          <p:cNvSpPr>
            <a:spLocks noGrp="1"/>
          </p:cNvSpPr>
          <p:nvPr>
            <p:ph type="sldNum" sz="quarter" idx="3"/>
          </p:nvPr>
        </p:nvSpPr>
        <p:spPr>
          <a:xfrm>
            <a:off x="4143587" y="9119474"/>
            <a:ext cx="3169920" cy="480060"/>
          </a:xfrm>
          <a:prstGeom prst="rect">
            <a:avLst/>
          </a:prstGeom>
        </p:spPr>
        <p:txBody>
          <a:bodyPr vert="horz" lIns="96661" tIns="48331" rIns="96661" bIns="48331" rtlCol="0" anchor="b"/>
          <a:lstStyle>
            <a:lvl1pPr algn="r">
              <a:defRPr sz="1300"/>
            </a:lvl1pPr>
          </a:lstStyle>
          <a:p>
            <a:pPr>
              <a:defRPr/>
            </a:pPr>
            <a:fld id="{0C41FC59-D626-4847-9003-3C74083EF592}" type="slidenum">
              <a:rPr lang="en-PH"/>
              <a:pPr>
                <a:defRPr/>
              </a:pPr>
              <a:t>‹#›</a:t>
            </a:fld>
            <a:endParaRPr lang="en-PH"/>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169920" cy="480060"/>
          </a:xfrm>
          <a:prstGeom prst="rect">
            <a:avLst/>
          </a:prstGeom>
        </p:spPr>
        <p:txBody>
          <a:bodyPr vert="horz" lIns="96661" tIns="48331" rIns="96661" bIns="48331" rtlCol="0"/>
          <a:lstStyle>
            <a:lvl1pPr algn="l">
              <a:defRPr sz="1300"/>
            </a:lvl1pPr>
          </a:lstStyle>
          <a:p>
            <a:pPr>
              <a:defRPr/>
            </a:pPr>
            <a:endParaRPr lang="en-PH"/>
          </a:p>
        </p:txBody>
      </p:sp>
      <p:sp>
        <p:nvSpPr>
          <p:cNvPr id="3" name="Date Placeholder 2"/>
          <p:cNvSpPr>
            <a:spLocks noGrp="1"/>
          </p:cNvSpPr>
          <p:nvPr>
            <p:ph type="dt" idx="1"/>
          </p:nvPr>
        </p:nvSpPr>
        <p:spPr>
          <a:xfrm>
            <a:off x="4143587" y="0"/>
            <a:ext cx="3169920" cy="480060"/>
          </a:xfrm>
          <a:prstGeom prst="rect">
            <a:avLst/>
          </a:prstGeom>
        </p:spPr>
        <p:txBody>
          <a:bodyPr vert="horz" lIns="96661" tIns="48331" rIns="96661" bIns="48331" rtlCol="0"/>
          <a:lstStyle>
            <a:lvl1pPr algn="r">
              <a:defRPr sz="1300"/>
            </a:lvl1pPr>
          </a:lstStyle>
          <a:p>
            <a:pPr>
              <a:defRPr/>
            </a:pPr>
            <a:fld id="{6F0DACD8-4DDC-467F-82E0-90A969DEC384}" type="datetimeFigureOut">
              <a:rPr lang="en-US"/>
              <a:pPr>
                <a:defRPr/>
              </a:pPr>
              <a:t>8/4/2011</a:t>
            </a:fld>
            <a:endParaRPr lang="en-PH"/>
          </a:p>
        </p:txBody>
      </p:sp>
      <p:sp>
        <p:nvSpPr>
          <p:cNvPr id="4" name="Slide Image Placeholder 3"/>
          <p:cNvSpPr>
            <a:spLocks noGrp="1" noRot="1" noChangeAspect="1"/>
          </p:cNvSpPr>
          <p:nvPr>
            <p:ph type="sldImg" idx="2"/>
          </p:nvPr>
        </p:nvSpPr>
        <p:spPr>
          <a:xfrm>
            <a:off x="1257300" y="720725"/>
            <a:ext cx="4800600" cy="3600450"/>
          </a:xfrm>
          <a:prstGeom prst="rect">
            <a:avLst/>
          </a:prstGeom>
          <a:noFill/>
          <a:ln w="12700">
            <a:solidFill>
              <a:prstClr val="black"/>
            </a:solidFill>
          </a:ln>
        </p:spPr>
        <p:txBody>
          <a:bodyPr vert="horz" lIns="96661" tIns="48331" rIns="96661" bIns="48331" rtlCol="0" anchor="ctr"/>
          <a:lstStyle/>
          <a:p>
            <a:pPr lvl="0"/>
            <a:endParaRPr lang="en-PH" noProof="0" smtClean="0"/>
          </a:p>
        </p:txBody>
      </p:sp>
      <p:sp>
        <p:nvSpPr>
          <p:cNvPr id="5" name="Notes Placeholder 4"/>
          <p:cNvSpPr>
            <a:spLocks noGrp="1"/>
          </p:cNvSpPr>
          <p:nvPr>
            <p:ph type="body" sz="quarter" idx="3"/>
          </p:nvPr>
        </p:nvSpPr>
        <p:spPr>
          <a:xfrm>
            <a:off x="731520" y="4560570"/>
            <a:ext cx="5852160" cy="4320540"/>
          </a:xfrm>
          <a:prstGeom prst="rect">
            <a:avLst/>
          </a:prstGeom>
        </p:spPr>
        <p:txBody>
          <a:bodyPr vert="horz" lIns="96661" tIns="48331" rIns="96661" bIns="48331" rtlCol="0">
            <a:normAutofit/>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PH" noProof="0" smtClean="0"/>
          </a:p>
        </p:txBody>
      </p:sp>
      <p:sp>
        <p:nvSpPr>
          <p:cNvPr id="6" name="Footer Placeholder 5"/>
          <p:cNvSpPr>
            <a:spLocks noGrp="1"/>
          </p:cNvSpPr>
          <p:nvPr>
            <p:ph type="ftr" sz="quarter" idx="4"/>
          </p:nvPr>
        </p:nvSpPr>
        <p:spPr>
          <a:xfrm>
            <a:off x="0" y="9119474"/>
            <a:ext cx="3169920" cy="480060"/>
          </a:xfrm>
          <a:prstGeom prst="rect">
            <a:avLst/>
          </a:prstGeom>
        </p:spPr>
        <p:txBody>
          <a:bodyPr vert="horz" lIns="96661" tIns="48331" rIns="96661" bIns="48331" rtlCol="0" anchor="b"/>
          <a:lstStyle>
            <a:lvl1pPr algn="l">
              <a:defRPr sz="1300"/>
            </a:lvl1pPr>
          </a:lstStyle>
          <a:p>
            <a:pPr>
              <a:defRPr/>
            </a:pPr>
            <a:endParaRPr lang="en-PH"/>
          </a:p>
        </p:txBody>
      </p:sp>
      <p:sp>
        <p:nvSpPr>
          <p:cNvPr id="7" name="Slide Number Placeholder 6"/>
          <p:cNvSpPr>
            <a:spLocks noGrp="1"/>
          </p:cNvSpPr>
          <p:nvPr>
            <p:ph type="sldNum" sz="quarter" idx="5"/>
          </p:nvPr>
        </p:nvSpPr>
        <p:spPr>
          <a:xfrm>
            <a:off x="4143587" y="9119474"/>
            <a:ext cx="3169920" cy="480060"/>
          </a:xfrm>
          <a:prstGeom prst="rect">
            <a:avLst/>
          </a:prstGeom>
        </p:spPr>
        <p:txBody>
          <a:bodyPr vert="horz" lIns="96661" tIns="48331" rIns="96661" bIns="48331" rtlCol="0" anchor="b"/>
          <a:lstStyle>
            <a:lvl1pPr algn="r">
              <a:defRPr sz="1300"/>
            </a:lvl1pPr>
          </a:lstStyle>
          <a:p>
            <a:pPr>
              <a:defRPr/>
            </a:pPr>
            <a:fld id="{5E5EB9D3-30AF-4B1B-B5A1-24D3BA17A95D}" type="slidenum">
              <a:rPr lang="en-PH"/>
              <a:pPr>
                <a:defRPr/>
              </a:pPr>
              <a:t>‹#›</a:t>
            </a:fld>
            <a:endParaRPr lang="en-PH"/>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p:spPr>
        <p:txBody>
          <a:bodyPr/>
          <a:lstStyle/>
          <a:p>
            <a:fld id="{765BD24F-DD9E-43E6-8DA8-4C25C4677F00}" type="slidenum">
              <a:rPr lang="en-US" smtClean="0"/>
              <a:pPr/>
              <a:t>5</a:t>
            </a:fld>
            <a:endParaRPr lang="en-US" smtClean="0"/>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Slide Image Placeholder 1"/>
          <p:cNvSpPr>
            <a:spLocks noGrp="1" noRot="1" noChangeAspect="1" noTextEdit="1"/>
          </p:cNvSpPr>
          <p:nvPr>
            <p:ph type="sldImg"/>
          </p:nvPr>
        </p:nvSpPr>
        <p:spPr bwMode="auto">
          <a:noFill/>
          <a:ln>
            <a:solidFill>
              <a:srgbClr val="000000"/>
            </a:solidFill>
            <a:miter lim="800000"/>
            <a:headEnd/>
            <a:tailEnd/>
          </a:ln>
        </p:spPr>
      </p:sp>
      <p:sp>
        <p:nvSpPr>
          <p:cNvPr id="103427" name="Notes Placeholder 2"/>
          <p:cNvSpPr>
            <a:spLocks noGrp="1"/>
          </p:cNvSpPr>
          <p:nvPr>
            <p:ph type="body" idx="1"/>
          </p:nvPr>
        </p:nvSpPr>
        <p:spPr bwMode="auto">
          <a:noFill/>
        </p:spPr>
        <p:txBody>
          <a:bodyPr wrap="square" numCol="1" anchor="t" anchorCtr="0" compatLnSpc="1">
            <a:prstTxWarp prst="textNoShape">
              <a:avLst/>
            </a:prstTxWarp>
          </a:bodyPr>
          <a:lstStyle/>
          <a:p>
            <a:r>
              <a:rPr lang="en-PH" dirty="0" smtClean="0"/>
              <a:t>In the context of hedgerow intercropping systems, whatever species you put as strips or hedgerows they are all effective in controlling soil erosion, it could be grasses, forage legumes, shrubs or trees, they are all effective than just cultivating and planting along the contour which has soil erosion of 40 tons per hectare per year that is still above the tolerable soil loss of 12 tons per hectare per year in a deep soils. But the traditional up and down the slope cultivation is 30 times greater than the tolerable soil loss thus there is always a need to employ soil and water conservation measures like hedgerow intercropping systems. Reduced erosion means reduced</a:t>
            </a:r>
            <a:r>
              <a:rPr lang="en-PH" baseline="0" dirty="0" smtClean="0"/>
              <a:t> surface run off thus increased water infiltration that would result to increased charging to </a:t>
            </a:r>
            <a:r>
              <a:rPr lang="en-PH" baseline="0" dirty="0" err="1" smtClean="0"/>
              <a:t>acquifer</a:t>
            </a:r>
            <a:r>
              <a:rPr lang="en-PH" baseline="0" dirty="0" smtClean="0"/>
              <a:t> that will result to better water quality and increased stream flows during dry seasons when water is an important issue. </a:t>
            </a:r>
            <a:endParaRPr lang="en-PH" dirty="0" smtClean="0"/>
          </a:p>
        </p:txBody>
      </p:sp>
      <p:sp>
        <p:nvSpPr>
          <p:cNvPr id="103428"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6A92B5B1-B0AA-4DCE-B047-65FBAFE0E982}" type="slidenum">
              <a:rPr lang="en-PH" smtClean="0"/>
              <a:pPr/>
              <a:t>24</a:t>
            </a:fld>
            <a:endParaRPr lang="en-PH"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sz="1200" kern="1200" dirty="0" smtClean="0">
                <a:solidFill>
                  <a:schemeClr val="tx1"/>
                </a:solidFill>
                <a:latin typeface="+mn-lt"/>
                <a:ea typeface="+mn-ea"/>
                <a:cs typeface="+mn-cs"/>
              </a:rPr>
              <a:t>Total C stocks comparison of different fallow types at 12 years when trees are usually harvested and continuous cropping. </a:t>
            </a:r>
            <a:endParaRPr lang="en-PH" dirty="0"/>
          </a:p>
        </p:txBody>
      </p:sp>
      <p:sp>
        <p:nvSpPr>
          <p:cNvPr id="4" name="Slide Number Placeholder 3"/>
          <p:cNvSpPr>
            <a:spLocks noGrp="1"/>
          </p:cNvSpPr>
          <p:nvPr>
            <p:ph type="sldNum" sz="quarter" idx="10"/>
          </p:nvPr>
        </p:nvSpPr>
        <p:spPr/>
        <p:txBody>
          <a:bodyPr/>
          <a:lstStyle/>
          <a:p>
            <a:pPr>
              <a:defRPr/>
            </a:pPr>
            <a:fld id="{5E5EB9D3-30AF-4B1B-B5A1-24D3BA17A95D}" type="slidenum">
              <a:rPr lang="en-PH" smtClean="0"/>
              <a:pPr>
                <a:defRPr/>
              </a:pPr>
              <a:t>27</a:t>
            </a:fld>
            <a:endParaRPr lang="en-PH"/>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Slide Image Placeholder 1"/>
          <p:cNvSpPr>
            <a:spLocks noGrp="1" noRot="1" noChangeAspect="1" noTextEdit="1"/>
          </p:cNvSpPr>
          <p:nvPr>
            <p:ph type="sldImg"/>
          </p:nvPr>
        </p:nvSpPr>
        <p:spPr bwMode="auto">
          <a:noFill/>
          <a:ln>
            <a:solidFill>
              <a:srgbClr val="000000"/>
            </a:solidFill>
            <a:miter lim="800000"/>
            <a:headEnd/>
            <a:tailEnd/>
          </a:ln>
        </p:spPr>
      </p:sp>
      <p:sp>
        <p:nvSpPr>
          <p:cNvPr id="92163" name="Notes Placeholder 2"/>
          <p:cNvSpPr>
            <a:spLocks noGrp="1"/>
          </p:cNvSpPr>
          <p:nvPr>
            <p:ph type="body" idx="1"/>
          </p:nvPr>
        </p:nvSpPr>
        <p:spPr bwMode="auto">
          <a:noFill/>
        </p:spPr>
        <p:txBody>
          <a:bodyPr wrap="square" numCol="1" anchor="t" anchorCtr="0" compatLnSpc="1">
            <a:prstTxWarp prst="textNoShape">
              <a:avLst/>
            </a:prstTxWarp>
          </a:bodyPr>
          <a:lstStyle/>
          <a:p>
            <a:pPr algn="just"/>
            <a:r>
              <a:rPr lang="en-PH" dirty="0" smtClean="0"/>
              <a:t>Following are the Conservation Agriculture with</a:t>
            </a:r>
            <a:r>
              <a:rPr lang="en-PH" baseline="0" dirty="0" smtClean="0"/>
              <a:t> Trees (</a:t>
            </a:r>
            <a:r>
              <a:rPr lang="en-PH" baseline="0" dirty="0" err="1" smtClean="0"/>
              <a:t>CAwT</a:t>
            </a:r>
            <a:r>
              <a:rPr lang="en-PH" baseline="0" dirty="0" smtClean="0"/>
              <a:t>)</a:t>
            </a:r>
            <a:r>
              <a:rPr lang="en-PH" dirty="0" smtClean="0"/>
              <a:t> Evergreen Agriculture on Slope good agricultural practices: 1). The use </a:t>
            </a:r>
            <a:r>
              <a:rPr lang="en-US" dirty="0" smtClean="0"/>
              <a:t>Natural vegetative filter strips. Establishment of natural vegetative filter strips along contour lines is the initial and simple low cost conservation measure allowing natural vegetation to grow at 50-cm width strips spaced at 8-10 meters apart to effectively protect the soil from erosion. NVS systems control soil erosion on sloping lands up to 95% and provide foundation for the establishment of cash perennials on the contour.  The natural vegetative filter strips systems provide strong foundation for farmers to establish integrated </a:t>
            </a:r>
            <a:r>
              <a:rPr lang="en-US" dirty="0" err="1" smtClean="0"/>
              <a:t>agroforestry</a:t>
            </a:r>
            <a:r>
              <a:rPr lang="en-US" dirty="0" smtClean="0"/>
              <a:t> production systems </a:t>
            </a:r>
          </a:p>
          <a:p>
            <a:endParaRPr lang="en-PH" dirty="0" smtClean="0"/>
          </a:p>
        </p:txBody>
      </p:sp>
      <p:sp>
        <p:nvSpPr>
          <p:cNvPr id="92164"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A1C75611-B4D5-4A22-9BEA-03F1EB5224B1}" type="slidenum">
              <a:rPr lang="en-PH" smtClean="0"/>
              <a:pPr/>
              <a:t>28</a:t>
            </a:fld>
            <a:endParaRPr lang="en-PH"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Slide Image Placeholder 1"/>
          <p:cNvSpPr>
            <a:spLocks noGrp="1" noRot="1" noChangeAspect="1" noTextEdit="1"/>
          </p:cNvSpPr>
          <p:nvPr>
            <p:ph type="sldImg"/>
          </p:nvPr>
        </p:nvSpPr>
        <p:spPr bwMode="auto">
          <a:noFill/>
          <a:ln>
            <a:solidFill>
              <a:srgbClr val="000000"/>
            </a:solidFill>
            <a:miter lim="800000"/>
            <a:headEnd/>
            <a:tailEnd/>
          </a:ln>
        </p:spPr>
      </p:sp>
      <p:sp>
        <p:nvSpPr>
          <p:cNvPr id="93187" name="Notes Placeholder 2"/>
          <p:cNvSpPr>
            <a:spLocks noGrp="1"/>
          </p:cNvSpPr>
          <p:nvPr>
            <p:ph type="body" idx="1"/>
          </p:nvPr>
        </p:nvSpPr>
        <p:spPr bwMode="auto">
          <a:noFill/>
        </p:spPr>
        <p:txBody>
          <a:bodyPr wrap="square" numCol="1" anchor="t" anchorCtr="0" compatLnSpc="1">
            <a:prstTxWarp prst="textNoShape">
              <a:avLst/>
            </a:prstTxWarp>
          </a:bodyPr>
          <a:lstStyle/>
          <a:p>
            <a:pPr algn="just"/>
            <a:r>
              <a:rPr lang="en-US" sz="1700" dirty="0" smtClean="0"/>
              <a:t>2</a:t>
            </a:r>
            <a:r>
              <a:rPr lang="en-US" dirty="0" smtClean="0"/>
              <a:t>) Cash perennials integration  and improved cropping patterns. Cash perennials such as rubber, timber and fruit trees including bananas, forage grasses and legumes established as enrichment from NVS provide farm </a:t>
            </a:r>
            <a:r>
              <a:rPr lang="en-US" dirty="0" err="1" smtClean="0"/>
              <a:t>agri</a:t>
            </a:r>
            <a:r>
              <a:rPr lang="en-US" dirty="0" smtClean="0"/>
              <a:t>-diversity and more incomes.  High root length densities of banana, creeping forage legumes  and grasses provide soil binding functions, and tree roots provide soil anchorage  which will protect  sloping lands against landslides during intense rainfall in the context of climate change.  Crop rotation of vegetables, maize, upland rice and grain legumes reduces pest and diseases incidence and enhances fertilizer use efficiency. Integration of upland rice complements  lowland rice production in the Philippines that addresses self- sufficiency in rice. </a:t>
            </a:r>
          </a:p>
          <a:p>
            <a:endParaRPr lang="en-PH" dirty="0" smtClean="0"/>
          </a:p>
        </p:txBody>
      </p:sp>
      <p:sp>
        <p:nvSpPr>
          <p:cNvPr id="93188"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09E052A4-9039-4440-B3DD-C5BF2CC1EA38}" type="slidenum">
              <a:rPr lang="en-PH" smtClean="0"/>
              <a:pPr/>
              <a:t>29</a:t>
            </a:fld>
            <a:endParaRPr lang="en-PH"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Slide Image Placeholder 1"/>
          <p:cNvSpPr>
            <a:spLocks noGrp="1" noRot="1" noChangeAspect="1" noTextEdit="1"/>
          </p:cNvSpPr>
          <p:nvPr>
            <p:ph type="sldImg"/>
          </p:nvPr>
        </p:nvSpPr>
        <p:spPr bwMode="auto">
          <a:noFill/>
          <a:ln>
            <a:solidFill>
              <a:srgbClr val="000000"/>
            </a:solidFill>
            <a:miter lim="800000"/>
            <a:headEnd/>
            <a:tailEnd/>
          </a:ln>
        </p:spPr>
      </p:sp>
      <p:sp>
        <p:nvSpPr>
          <p:cNvPr id="94211" name="Notes Placeholder 2"/>
          <p:cNvSpPr>
            <a:spLocks noGrp="1"/>
          </p:cNvSpPr>
          <p:nvPr>
            <p:ph type="body" idx="1"/>
          </p:nvPr>
        </p:nvSpPr>
        <p:spPr bwMode="auto">
          <a:noFill/>
        </p:spPr>
        <p:txBody>
          <a:bodyPr wrap="square" numCol="1" anchor="t" anchorCtr="0" compatLnSpc="1">
            <a:prstTxWarp prst="textNoShape">
              <a:avLst/>
            </a:prstTxWarp>
          </a:bodyPr>
          <a:lstStyle/>
          <a:p>
            <a:r>
              <a:rPr lang="en-US" b="1" dirty="0" smtClean="0"/>
              <a:t>3) Timber- and fruit- based </a:t>
            </a:r>
            <a:r>
              <a:rPr lang="en-US" b="1" dirty="0" err="1" smtClean="0"/>
              <a:t>agroforestry</a:t>
            </a:r>
            <a:r>
              <a:rPr lang="en-US" b="1" dirty="0" smtClean="0"/>
              <a:t>.  </a:t>
            </a:r>
            <a:r>
              <a:rPr lang="en-US" dirty="0" smtClean="0"/>
              <a:t>Inclusion of timber trees enhances farming system diversity and profit as well as the capacity to sequester carbon. Integration of upland rice, maize and cowpea into the tree based system promotes food security. Moreover, the inclusion of N</a:t>
            </a:r>
            <a:r>
              <a:rPr lang="en-US" baseline="-25000" dirty="0" smtClean="0"/>
              <a:t>2</a:t>
            </a:r>
            <a:r>
              <a:rPr lang="en-US" dirty="0" smtClean="0"/>
              <a:t>-fixing grain legumes increases sustainability in the productivity of upland soils. </a:t>
            </a:r>
          </a:p>
          <a:p>
            <a:endParaRPr lang="en-PH" dirty="0" smtClean="0"/>
          </a:p>
        </p:txBody>
      </p:sp>
      <p:sp>
        <p:nvSpPr>
          <p:cNvPr id="94212"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C98F3F43-1F0F-46A1-B88B-7673228FF832}" type="slidenum">
              <a:rPr lang="en-PH" smtClean="0"/>
              <a:pPr/>
              <a:t>30</a:t>
            </a:fld>
            <a:endParaRPr lang="en-PH"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Slide Image Placeholder 1"/>
          <p:cNvSpPr>
            <a:spLocks noGrp="1" noRot="1" noChangeAspect="1" noTextEdit="1"/>
          </p:cNvSpPr>
          <p:nvPr>
            <p:ph type="sldImg"/>
          </p:nvPr>
        </p:nvSpPr>
        <p:spPr bwMode="auto">
          <a:noFill/>
          <a:ln>
            <a:solidFill>
              <a:srgbClr val="000000"/>
            </a:solidFill>
            <a:miter lim="800000"/>
            <a:headEnd/>
            <a:tailEnd/>
          </a:ln>
        </p:spPr>
      </p:sp>
      <p:sp>
        <p:nvSpPr>
          <p:cNvPr id="96259" name="Notes Placeholder 2"/>
          <p:cNvSpPr>
            <a:spLocks noGrp="1"/>
          </p:cNvSpPr>
          <p:nvPr>
            <p:ph type="body" idx="1"/>
          </p:nvPr>
        </p:nvSpPr>
        <p:spPr bwMode="auto">
          <a:noFill/>
        </p:spPr>
        <p:txBody>
          <a:bodyPr wrap="square" numCol="1" anchor="t" anchorCtr="0" compatLnSpc="1">
            <a:prstTxWarp prst="textNoShape">
              <a:avLst/>
            </a:prstTxWarp>
          </a:bodyPr>
          <a:lstStyle/>
          <a:p>
            <a:r>
              <a:rPr lang="en-US" smtClean="0"/>
              <a:t>Vegetable agroforestry is one of the  EAS good agricultural practices, with properly managed trees improve vegetable yields up to 40% as a result of having a desirable microclimate such as low wind speed, increased relative humidity, high soil moisture, increased available nutrients due to fog drips and arboreal fauna and increased soil organic matter content due to litters and roots decay. Trees also provide environmental services such as habitat for wildlife, control for soil erosion and carbon sequestration for climate change apart from providing additional nutrients to crops through N</a:t>
            </a:r>
            <a:r>
              <a:rPr lang="en-US" baseline="-25000" smtClean="0"/>
              <a:t>2-</a:t>
            </a:r>
            <a:r>
              <a:rPr lang="en-US" smtClean="0"/>
              <a:t>fixation</a:t>
            </a:r>
          </a:p>
          <a:p>
            <a:endParaRPr lang="en-PH" smtClean="0"/>
          </a:p>
        </p:txBody>
      </p:sp>
      <p:sp>
        <p:nvSpPr>
          <p:cNvPr id="96260"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46B3CD86-33A1-4CC8-811E-DD2F974F9119}" type="slidenum">
              <a:rPr lang="en-PH" smtClean="0"/>
              <a:pPr/>
              <a:t>31</a:t>
            </a:fld>
            <a:endParaRPr lang="en-PH"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Slide Image Placeholder 1"/>
          <p:cNvSpPr>
            <a:spLocks noGrp="1" noRot="1" noChangeAspect="1" noTextEdit="1"/>
          </p:cNvSpPr>
          <p:nvPr>
            <p:ph type="sldImg"/>
          </p:nvPr>
        </p:nvSpPr>
        <p:spPr bwMode="auto">
          <a:noFill/>
          <a:ln>
            <a:solidFill>
              <a:srgbClr val="000000"/>
            </a:solidFill>
            <a:miter lim="800000"/>
            <a:headEnd/>
            <a:tailEnd/>
          </a:ln>
        </p:spPr>
      </p:sp>
      <p:sp>
        <p:nvSpPr>
          <p:cNvPr id="97283" name="Notes Placeholder 2"/>
          <p:cNvSpPr>
            <a:spLocks noGrp="1"/>
          </p:cNvSpPr>
          <p:nvPr>
            <p:ph type="body" idx="1"/>
          </p:nvPr>
        </p:nvSpPr>
        <p:spPr bwMode="auto">
          <a:noFill/>
        </p:spPr>
        <p:txBody>
          <a:bodyPr wrap="square" numCol="1" anchor="t" anchorCtr="0" compatLnSpc="1">
            <a:prstTxWarp prst="textNoShape">
              <a:avLst/>
            </a:prstTxWarp>
          </a:bodyPr>
          <a:lstStyle/>
          <a:p>
            <a:r>
              <a:rPr lang="en-US" smtClean="0"/>
              <a:t>Another EAS good agricultural practice is Livestock integration</a:t>
            </a:r>
            <a:r>
              <a:rPr lang="en-US" b="1" smtClean="0"/>
              <a:t>. </a:t>
            </a:r>
            <a:r>
              <a:rPr lang="en-US" smtClean="0"/>
              <a:t>Livestocks, such as cattle, goats, pigs, chicken and ducks, can provide additional income, food (meat and milk), draft power and manure. Animal manures can be useful for biogas for the household energy requirement as well as substrates for vermicomposting or windrow composting. The integration of livestock into the farm increases farm agri-diversity as well as  risk management for climate change. </a:t>
            </a:r>
          </a:p>
          <a:p>
            <a:endParaRPr lang="en-PH" smtClean="0"/>
          </a:p>
        </p:txBody>
      </p:sp>
      <p:sp>
        <p:nvSpPr>
          <p:cNvPr id="97284"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FF93AEF8-798D-499A-9777-AB57D071EE99}" type="slidenum">
              <a:rPr lang="en-PH" smtClean="0"/>
              <a:pPr/>
              <a:t>32</a:t>
            </a:fld>
            <a:endParaRPr lang="en-PH"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Slide Image Placeholder 1"/>
          <p:cNvSpPr>
            <a:spLocks noGrp="1" noRot="1" noChangeAspect="1" noTextEdit="1"/>
          </p:cNvSpPr>
          <p:nvPr>
            <p:ph type="sldImg"/>
          </p:nvPr>
        </p:nvSpPr>
        <p:spPr bwMode="auto">
          <a:noFill/>
          <a:ln>
            <a:solidFill>
              <a:srgbClr val="000000"/>
            </a:solidFill>
            <a:miter lim="800000"/>
            <a:headEnd/>
            <a:tailEnd/>
          </a:ln>
        </p:spPr>
      </p:sp>
      <p:sp>
        <p:nvSpPr>
          <p:cNvPr id="3" name="Notes Placeholder 2"/>
          <p:cNvSpPr>
            <a:spLocks noGrp="1"/>
          </p:cNvSpPr>
          <p:nvPr>
            <p:ph type="body" idx="1"/>
          </p:nvPr>
        </p:nvSpPr>
        <p:spPr/>
        <p:txBody>
          <a:bodyPr/>
          <a:lstStyle/>
          <a:p>
            <a:pPr>
              <a:defRPr/>
            </a:pPr>
            <a:r>
              <a:rPr lang="en-US" b="1" kern="0" dirty="0" smtClean="0">
                <a:solidFill>
                  <a:schemeClr val="tx2"/>
                </a:solidFill>
              </a:rPr>
              <a:t> </a:t>
            </a:r>
            <a:r>
              <a:rPr lang="en-US" kern="0" dirty="0" smtClean="0">
                <a:solidFill>
                  <a:schemeClr val="tx2"/>
                </a:solidFill>
              </a:rPr>
              <a:t>Another EAS good practice is </a:t>
            </a:r>
            <a:r>
              <a:rPr lang="en-US" dirty="0" smtClean="0"/>
              <a:t>Rainwater harvesting which addresses water supply during rainfall </a:t>
            </a:r>
            <a:r>
              <a:rPr lang="en-US" dirty="0" err="1" smtClean="0"/>
              <a:t>variabilities</a:t>
            </a:r>
            <a:r>
              <a:rPr lang="en-US" dirty="0" smtClean="0"/>
              <a:t> as effect of climate thus change making water available  to crops as well as to </a:t>
            </a:r>
            <a:r>
              <a:rPr lang="en-US" dirty="0" err="1" smtClean="0"/>
              <a:t>livestocks</a:t>
            </a:r>
            <a:r>
              <a:rPr lang="en-US" dirty="0" smtClean="0"/>
              <a:t> during dry spells. It increases water infiltration thus providing subsurface irrigation to perennial crops downstream. It also provides additional income to farmers by having fish, frog and duck culture. Raising fish, frogs and ducks, will also improve nutrient loads to the pond water which will subsequently improve crop growth if pond water is used for irrigation.</a:t>
            </a:r>
            <a:endParaRPr lang="en-PH" dirty="0"/>
          </a:p>
        </p:txBody>
      </p:sp>
      <p:sp>
        <p:nvSpPr>
          <p:cNvPr id="98308"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5335BFF8-5AD6-4702-B000-7A41C5AA2581}" type="slidenum">
              <a:rPr lang="en-PH" smtClean="0"/>
              <a:pPr/>
              <a:t>33</a:t>
            </a:fld>
            <a:endParaRPr lang="en-PH"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Slide Image Placeholder 1"/>
          <p:cNvSpPr>
            <a:spLocks noGrp="1" noRot="1" noChangeAspect="1" noTextEdit="1"/>
          </p:cNvSpPr>
          <p:nvPr>
            <p:ph type="sldImg"/>
          </p:nvPr>
        </p:nvSpPr>
        <p:spPr bwMode="auto">
          <a:noFill/>
          <a:ln>
            <a:solidFill>
              <a:srgbClr val="000000"/>
            </a:solidFill>
            <a:miter lim="800000"/>
            <a:headEnd/>
            <a:tailEnd/>
          </a:ln>
        </p:spPr>
      </p:sp>
      <p:sp>
        <p:nvSpPr>
          <p:cNvPr id="99331" name="Notes Placeholder 2"/>
          <p:cNvSpPr>
            <a:spLocks noGrp="1"/>
          </p:cNvSpPr>
          <p:nvPr>
            <p:ph type="body" idx="1"/>
          </p:nvPr>
        </p:nvSpPr>
        <p:spPr bwMode="auto">
          <a:noFill/>
        </p:spPr>
        <p:txBody>
          <a:bodyPr wrap="square" numCol="1" anchor="t" anchorCtr="0" compatLnSpc="1">
            <a:prstTxWarp prst="textNoShape">
              <a:avLst/>
            </a:prstTxWarp>
          </a:bodyPr>
          <a:lstStyle/>
          <a:p>
            <a:pPr algn="just"/>
            <a:r>
              <a:rPr lang="en-US" dirty="0" smtClean="0"/>
              <a:t>Another </a:t>
            </a:r>
            <a:r>
              <a:rPr lang="en-PH" dirty="0" smtClean="0"/>
              <a:t>Conservation Agriculture with</a:t>
            </a:r>
            <a:r>
              <a:rPr lang="en-PH" baseline="0" dirty="0" smtClean="0"/>
              <a:t> Trees (</a:t>
            </a:r>
            <a:r>
              <a:rPr lang="en-PH" baseline="0" dirty="0" err="1" smtClean="0"/>
              <a:t>CAwT</a:t>
            </a:r>
            <a:r>
              <a:rPr lang="en-PH" baseline="0" dirty="0" smtClean="0"/>
              <a:t>)</a:t>
            </a:r>
            <a:r>
              <a:rPr lang="en-PH" dirty="0" smtClean="0"/>
              <a:t> </a:t>
            </a:r>
            <a:r>
              <a:rPr lang="en-US" dirty="0" smtClean="0"/>
              <a:t>evergreen agriculture on slopes good agricultural practice is the organic fertilizer production. Organic fertilizer production like </a:t>
            </a:r>
            <a:r>
              <a:rPr lang="en-US" dirty="0" err="1" smtClean="0"/>
              <a:t>vermicomposting</a:t>
            </a:r>
            <a:r>
              <a:rPr lang="en-US" dirty="0" smtClean="0"/>
              <a:t> is important in addressing the fertilizer requirements of farmers. The use of organic fertilizers increases soil organic matter (OM) in the soil improving soil moisture during drought thus making a suitable growing environment for crops. Its use also mitigates climate change through avoiding CO</a:t>
            </a:r>
            <a:r>
              <a:rPr lang="en-US" baseline="-25000" dirty="0" smtClean="0"/>
              <a:t>2 </a:t>
            </a:r>
            <a:r>
              <a:rPr lang="en-US" dirty="0" smtClean="0"/>
              <a:t>emission through fertilizer substitution from the use of inorganic fertilizers, injection of carbon into the soil and the huge potential participation of smallholders to climate change mitigation.  </a:t>
            </a:r>
          </a:p>
          <a:p>
            <a:endParaRPr lang="en-PH" dirty="0" smtClean="0"/>
          </a:p>
        </p:txBody>
      </p:sp>
      <p:sp>
        <p:nvSpPr>
          <p:cNvPr id="99332"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83DF04F1-18E7-42FB-B6EC-A7D92179FFE4}" type="slidenum">
              <a:rPr lang="en-PH" smtClean="0"/>
              <a:pPr/>
              <a:t>34</a:t>
            </a:fld>
            <a:endParaRPr lang="en-PH"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Slide Image Placeholder 1"/>
          <p:cNvSpPr>
            <a:spLocks noGrp="1" noRot="1" noChangeAspect="1" noTextEdit="1"/>
          </p:cNvSpPr>
          <p:nvPr>
            <p:ph type="sldImg"/>
          </p:nvPr>
        </p:nvSpPr>
        <p:spPr bwMode="auto">
          <a:noFill/>
          <a:ln>
            <a:solidFill>
              <a:srgbClr val="000000"/>
            </a:solidFill>
            <a:miter lim="800000"/>
            <a:headEnd/>
            <a:tailEnd/>
          </a:ln>
        </p:spPr>
      </p:sp>
      <p:sp>
        <p:nvSpPr>
          <p:cNvPr id="3" name="Notes Placeholder 2"/>
          <p:cNvSpPr>
            <a:spLocks noGrp="1"/>
          </p:cNvSpPr>
          <p:nvPr>
            <p:ph type="body" idx="1"/>
          </p:nvPr>
        </p:nvSpPr>
        <p:spPr/>
        <p:txBody>
          <a:bodyPr/>
          <a:lstStyle/>
          <a:p>
            <a:pPr>
              <a:defRPr/>
            </a:pPr>
            <a:r>
              <a:rPr lang="en-US" b="1" kern="0" dirty="0" smtClean="0">
                <a:solidFill>
                  <a:schemeClr val="tx2"/>
                </a:solidFill>
              </a:rPr>
              <a:t> </a:t>
            </a:r>
            <a:r>
              <a:rPr lang="en-US" kern="0" dirty="0" smtClean="0">
                <a:solidFill>
                  <a:schemeClr val="tx2"/>
                </a:solidFill>
              </a:rPr>
              <a:t>Another </a:t>
            </a:r>
            <a:r>
              <a:rPr lang="en-PH" dirty="0" smtClean="0"/>
              <a:t>Conservation Agriculture with</a:t>
            </a:r>
            <a:r>
              <a:rPr lang="en-PH" baseline="0" dirty="0" smtClean="0"/>
              <a:t> Trees (</a:t>
            </a:r>
            <a:r>
              <a:rPr lang="en-PH" baseline="0" dirty="0" err="1" smtClean="0"/>
              <a:t>CAwT</a:t>
            </a:r>
            <a:r>
              <a:rPr lang="en-PH" baseline="0" dirty="0" smtClean="0"/>
              <a:t>)</a:t>
            </a:r>
            <a:r>
              <a:rPr lang="en-PH" dirty="0" smtClean="0"/>
              <a:t> </a:t>
            </a:r>
            <a:r>
              <a:rPr lang="en-US" kern="0" dirty="0" smtClean="0">
                <a:solidFill>
                  <a:schemeClr val="tx2"/>
                </a:solidFill>
              </a:rPr>
              <a:t>EAS good agricultural practice is the m</a:t>
            </a:r>
            <a:r>
              <a:rPr lang="en-US" dirty="0" smtClean="0"/>
              <a:t>inimum tillage, mulching  and cover crop which reduce soil structural damages, maintain soil cover  throughout the year that reduce soil erosion, increase water infiltration, reduce weed pressures and improves soil fertility. They also improve soil carbon thus help mitigate climate change. Cover crop like </a:t>
            </a:r>
            <a:r>
              <a:rPr lang="en-US" i="1" dirty="0" err="1" smtClean="0"/>
              <a:t>Arachis</a:t>
            </a:r>
            <a:r>
              <a:rPr lang="en-US" i="1" dirty="0" smtClean="0"/>
              <a:t> </a:t>
            </a:r>
            <a:r>
              <a:rPr lang="en-US" i="1" dirty="0" err="1" smtClean="0"/>
              <a:t>pintoi</a:t>
            </a:r>
            <a:r>
              <a:rPr lang="en-US" i="1" dirty="0" smtClean="0"/>
              <a:t>  </a:t>
            </a:r>
            <a:r>
              <a:rPr lang="en-US" dirty="0" smtClean="0"/>
              <a:t>provides nitrogen and renders phosphorus available to the associated crops.</a:t>
            </a:r>
            <a:endParaRPr lang="en-PH" dirty="0" smtClean="0"/>
          </a:p>
          <a:p>
            <a:pPr>
              <a:defRPr/>
            </a:pPr>
            <a:endParaRPr lang="en-PH" dirty="0"/>
          </a:p>
        </p:txBody>
      </p:sp>
      <p:sp>
        <p:nvSpPr>
          <p:cNvPr id="100356"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76008B26-1231-468C-B757-0DD023EEB6B2}" type="slidenum">
              <a:rPr lang="en-PH" smtClean="0"/>
              <a:pPr/>
              <a:t>35</a:t>
            </a:fld>
            <a:endParaRPr lang="en-PH"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p:spPr>
        <p:txBody>
          <a:bodyPr/>
          <a:lstStyle/>
          <a:p>
            <a:fld id="{08BD3148-DDC3-403E-9965-388D678E5478}" type="slidenum">
              <a:rPr lang="en-US" smtClean="0"/>
              <a:pPr/>
              <a:t>6</a:t>
            </a:fld>
            <a:endParaRPr lang="en-US" smtClean="0"/>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Slide Image Placeholder 1"/>
          <p:cNvSpPr>
            <a:spLocks noGrp="1" noRot="1" noChangeAspect="1" noTextEdit="1"/>
          </p:cNvSpPr>
          <p:nvPr>
            <p:ph type="sldImg"/>
          </p:nvPr>
        </p:nvSpPr>
        <p:spPr bwMode="auto">
          <a:noFill/>
          <a:ln>
            <a:solidFill>
              <a:srgbClr val="000000"/>
            </a:solidFill>
            <a:miter lim="800000"/>
            <a:headEnd/>
            <a:tailEnd/>
          </a:ln>
        </p:spPr>
      </p:sp>
      <p:sp>
        <p:nvSpPr>
          <p:cNvPr id="105475" name="Notes Placeholder 2"/>
          <p:cNvSpPr>
            <a:spLocks noGrp="1"/>
          </p:cNvSpPr>
          <p:nvPr>
            <p:ph type="body" idx="1"/>
          </p:nvPr>
        </p:nvSpPr>
        <p:spPr bwMode="auto">
          <a:noFill/>
        </p:spPr>
        <p:txBody>
          <a:bodyPr wrap="square" numCol="1" anchor="t" anchorCtr="0" compatLnSpc="1">
            <a:prstTxWarp prst="textNoShape">
              <a:avLst/>
            </a:prstTxWarp>
          </a:bodyPr>
          <a:lstStyle/>
          <a:p>
            <a:r>
              <a:rPr lang="en-PH" smtClean="0"/>
              <a:t>This is the typical tree-crop interaction. In this slide, the vegetables were showing depressed yields close to the tree lines which represents competition. But further away, the growth of vegetables was better than away from the trees, which can be represented in the next slide. </a:t>
            </a:r>
          </a:p>
        </p:txBody>
      </p:sp>
      <p:sp>
        <p:nvSpPr>
          <p:cNvPr id="105476"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960873F2-9AC5-4EF9-80D0-8B1ADB4AF348}" type="slidenum">
              <a:rPr lang="en-PH" smtClean="0"/>
              <a:pPr/>
              <a:t>36</a:t>
            </a:fld>
            <a:endParaRPr lang="en-PH" smtClean="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Slide Image Placeholder 1"/>
          <p:cNvSpPr>
            <a:spLocks noGrp="1" noRot="1" noChangeAspect="1" noTextEdit="1"/>
          </p:cNvSpPr>
          <p:nvPr>
            <p:ph type="sldImg"/>
          </p:nvPr>
        </p:nvSpPr>
        <p:spPr bwMode="auto">
          <a:noFill/>
          <a:ln>
            <a:solidFill>
              <a:srgbClr val="000000"/>
            </a:solidFill>
            <a:miter lim="800000"/>
            <a:headEnd/>
            <a:tailEnd/>
          </a:ln>
        </p:spPr>
      </p:sp>
      <p:sp>
        <p:nvSpPr>
          <p:cNvPr id="108547" name="Notes Placeholder 2"/>
          <p:cNvSpPr>
            <a:spLocks noGrp="1"/>
          </p:cNvSpPr>
          <p:nvPr>
            <p:ph type="body" idx="1"/>
          </p:nvPr>
        </p:nvSpPr>
        <p:spPr bwMode="auto">
          <a:noFill/>
        </p:spPr>
        <p:txBody>
          <a:bodyPr wrap="square" numCol="1" anchor="t" anchorCtr="0" compatLnSpc="1">
            <a:prstTxWarp prst="textNoShape">
              <a:avLst/>
            </a:prstTxWarp>
          </a:bodyPr>
          <a:lstStyle/>
          <a:p>
            <a:r>
              <a:rPr lang="en-PH" smtClean="0"/>
              <a:t>The net benefit of an agroforestry system can be expressed in this equation. The net benefit is equal to the value of the tree yield of the two tree lines, plus the yield of annual crop at complementarity zone, minus the yield of annual crop at the competition zone, and minus the opportunity yield of the two displacement areas or areas displaced by growing trees, on this slide, can be grown with maize. This means that if the net benefit is positive, the agroforestry system is providing additional economic incentive to the household. </a:t>
            </a:r>
          </a:p>
        </p:txBody>
      </p:sp>
      <p:sp>
        <p:nvSpPr>
          <p:cNvPr id="108548"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58A60501-D3CF-4D71-B19D-36E6D92652F2}" type="slidenum">
              <a:rPr lang="en-PH" smtClean="0"/>
              <a:pPr/>
              <a:t>37</a:t>
            </a:fld>
            <a:endParaRPr lang="en-PH"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Slide Image Placeholder 1"/>
          <p:cNvSpPr>
            <a:spLocks noGrp="1" noRot="1" noChangeAspect="1" noTextEdit="1"/>
          </p:cNvSpPr>
          <p:nvPr>
            <p:ph type="sldImg"/>
          </p:nvPr>
        </p:nvSpPr>
        <p:spPr bwMode="auto">
          <a:noFill/>
          <a:ln>
            <a:solidFill>
              <a:srgbClr val="000000"/>
            </a:solidFill>
            <a:miter lim="800000"/>
            <a:headEnd/>
            <a:tailEnd/>
          </a:ln>
        </p:spPr>
      </p:sp>
      <p:sp>
        <p:nvSpPr>
          <p:cNvPr id="79875" name="Notes Placeholder 2"/>
          <p:cNvSpPr>
            <a:spLocks noGrp="1"/>
          </p:cNvSpPr>
          <p:nvPr>
            <p:ph type="body" idx="1"/>
          </p:nvPr>
        </p:nvSpPr>
        <p:spPr bwMode="auto"/>
        <p:txBody>
          <a:bodyPr wrap="square" numCol="1" anchor="t" anchorCtr="0" compatLnSpc="1">
            <a:prstTxWarp prst="textNoShape">
              <a:avLst/>
            </a:prstTxWarp>
          </a:bodyPr>
          <a:lstStyle/>
          <a:p>
            <a:pPr indent="-483306" eaLnBrk="1" fontAlgn="auto" hangingPunct="1">
              <a:lnSpc>
                <a:spcPct val="90000"/>
              </a:lnSpc>
              <a:spcAft>
                <a:spcPts val="0"/>
              </a:spcAft>
              <a:buClr>
                <a:schemeClr val="bg2"/>
              </a:buClr>
              <a:defRPr/>
            </a:pPr>
            <a:r>
              <a:rPr lang="en-PH" dirty="0" smtClean="0"/>
              <a:t>Based on the equation I presented earlier, there are 4 ways of improving the economic benefit of agroforestry system: 1. </a:t>
            </a:r>
            <a:r>
              <a:rPr lang="en-US" dirty="0" smtClean="0">
                <a:solidFill>
                  <a:srgbClr val="000000"/>
                </a:solidFill>
                <a:latin typeface="Arial" pitchFamily="34" charset="0"/>
                <a:cs typeface="Arial" pitchFamily="34" charset="0"/>
              </a:rPr>
              <a:t>Increase the value of  trees </a:t>
            </a:r>
            <a:r>
              <a:rPr lang="en-US" u="sng" dirty="0" smtClean="0">
                <a:solidFill>
                  <a:srgbClr val="FF3300"/>
                </a:solidFill>
                <a:latin typeface="Arial" pitchFamily="34" charset="0"/>
                <a:cs typeface="Arial" pitchFamily="34" charset="0"/>
              </a:rPr>
              <a:t>(T),  </a:t>
            </a:r>
            <a:r>
              <a:rPr lang="en-US" dirty="0" smtClean="0">
                <a:solidFill>
                  <a:srgbClr val="000000"/>
                </a:solidFill>
                <a:latin typeface="Arial" pitchFamily="34" charset="0"/>
                <a:cs typeface="Arial" pitchFamily="34" charset="0"/>
              </a:rPr>
              <a:t>2.   Increase the value of </a:t>
            </a:r>
            <a:r>
              <a:rPr lang="en-US" dirty="0" err="1" smtClean="0">
                <a:solidFill>
                  <a:srgbClr val="000000"/>
                </a:solidFill>
                <a:latin typeface="Arial" pitchFamily="34" charset="0"/>
                <a:cs typeface="Arial" pitchFamily="34" charset="0"/>
              </a:rPr>
              <a:t>complementarity</a:t>
            </a:r>
            <a:r>
              <a:rPr lang="en-US" dirty="0" smtClean="0">
                <a:solidFill>
                  <a:srgbClr val="000000"/>
                </a:solidFill>
                <a:latin typeface="Arial" pitchFamily="34" charset="0"/>
                <a:cs typeface="Arial" pitchFamily="34" charset="0"/>
              </a:rPr>
              <a:t> </a:t>
            </a:r>
            <a:r>
              <a:rPr lang="en-US" u="sng" dirty="0" smtClean="0">
                <a:solidFill>
                  <a:srgbClr val="FF3300"/>
                </a:solidFill>
                <a:latin typeface="Arial" pitchFamily="34" charset="0"/>
                <a:cs typeface="Arial" pitchFamily="34" charset="0"/>
              </a:rPr>
              <a:t>(Y2),  </a:t>
            </a:r>
            <a:r>
              <a:rPr lang="en-US" dirty="0" smtClean="0">
                <a:solidFill>
                  <a:srgbClr val="000000"/>
                </a:solidFill>
                <a:latin typeface="Arial" pitchFamily="34" charset="0"/>
                <a:cs typeface="Arial" pitchFamily="34" charset="0"/>
              </a:rPr>
              <a:t>3.   Decrease or eliminate competition value </a:t>
            </a:r>
            <a:r>
              <a:rPr lang="en-US" u="sng" dirty="0" smtClean="0">
                <a:solidFill>
                  <a:srgbClr val="FF3300"/>
                </a:solidFill>
                <a:latin typeface="Arial" pitchFamily="34" charset="0"/>
                <a:cs typeface="Arial" pitchFamily="34" charset="0"/>
              </a:rPr>
              <a:t>(Y1), </a:t>
            </a:r>
            <a:r>
              <a:rPr lang="en-US" dirty="0" smtClean="0">
                <a:solidFill>
                  <a:srgbClr val="000000"/>
                </a:solidFill>
                <a:latin typeface="Arial" pitchFamily="34" charset="0"/>
                <a:cs typeface="Arial" pitchFamily="34" charset="0"/>
              </a:rPr>
              <a:t>4.  Decrease or eliminate the value of crop displacement area </a:t>
            </a:r>
            <a:r>
              <a:rPr lang="en-US" u="sng" dirty="0" smtClean="0">
                <a:solidFill>
                  <a:srgbClr val="FF3300"/>
                </a:solidFill>
                <a:latin typeface="Arial" pitchFamily="34" charset="0"/>
                <a:cs typeface="Arial" pitchFamily="34" charset="0"/>
              </a:rPr>
              <a:t>(D)</a:t>
            </a:r>
          </a:p>
          <a:p>
            <a:pPr eaLnBrk="1" hangingPunct="1">
              <a:spcBef>
                <a:spcPct val="0"/>
              </a:spcBef>
              <a:defRPr/>
            </a:pPr>
            <a:endParaRPr lang="en-PH" dirty="0" smtClean="0"/>
          </a:p>
        </p:txBody>
      </p:sp>
      <p:sp>
        <p:nvSpPr>
          <p:cNvPr id="109572"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F2F86250-EC45-4D3D-A41B-73454FBB1983}" type="slidenum">
              <a:rPr lang="en-PH" smtClean="0"/>
              <a:pPr/>
              <a:t>38</a:t>
            </a:fld>
            <a:endParaRPr lang="en-PH" smtClean="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Slide Image Placeholder 1"/>
          <p:cNvSpPr>
            <a:spLocks noGrp="1" noRot="1" noChangeAspect="1" noTextEdit="1"/>
          </p:cNvSpPr>
          <p:nvPr>
            <p:ph type="sldImg"/>
          </p:nvPr>
        </p:nvSpPr>
        <p:spPr bwMode="auto">
          <a:noFill/>
          <a:ln>
            <a:solidFill>
              <a:srgbClr val="000000"/>
            </a:solidFill>
            <a:miter lim="800000"/>
            <a:headEnd/>
            <a:tailEnd/>
          </a:ln>
        </p:spPr>
      </p:sp>
      <p:sp>
        <p:nvSpPr>
          <p:cNvPr id="110595"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lnSpc>
                <a:spcPct val="90000"/>
              </a:lnSpc>
            </a:pPr>
            <a:r>
              <a:rPr lang="en-PH" dirty="0" smtClean="0"/>
              <a:t>On the first way of improving the economic benefit of </a:t>
            </a:r>
            <a:r>
              <a:rPr lang="en-PH" dirty="0" err="1" smtClean="0"/>
              <a:t>agroforestry</a:t>
            </a:r>
            <a:r>
              <a:rPr lang="en-PH" dirty="0" smtClean="0"/>
              <a:t> system which is increasing the value of trees, I have as well 4 recommendations.  First is optimize the vertical use of aboveground resources such as space and light by using multi-canopy levels hedgerow system, like the rubber based </a:t>
            </a:r>
            <a:r>
              <a:rPr lang="en-PH" dirty="0" err="1" smtClean="0"/>
              <a:t>agroforestry</a:t>
            </a:r>
            <a:r>
              <a:rPr lang="en-PH" dirty="0" smtClean="0"/>
              <a:t> system where rubber trees, bananas, crops and forage grasses and legumes are growing simultaneously. Second, </a:t>
            </a:r>
            <a:r>
              <a:rPr lang="en-US" dirty="0" smtClean="0"/>
              <a:t>Optimize use of vertical and horizontal belowground  resources such as </a:t>
            </a:r>
            <a:r>
              <a:rPr lang="en-US" dirty="0" smtClean="0">
                <a:solidFill>
                  <a:srgbClr val="FF0000"/>
                </a:solidFill>
              </a:rPr>
              <a:t>space, water and nutrients </a:t>
            </a:r>
            <a:r>
              <a:rPr lang="en-US" dirty="0" smtClean="0"/>
              <a:t>by using deep rooted trees. These trees could be fruit, rubber or timber. Third, optimize the use of inert resources such as air and CO</a:t>
            </a:r>
            <a:r>
              <a:rPr lang="en-US" baseline="-25000" dirty="0" smtClean="0"/>
              <a:t>2</a:t>
            </a:r>
            <a:r>
              <a:rPr lang="en-US" dirty="0" smtClean="0"/>
              <a:t> by using N</a:t>
            </a:r>
            <a:r>
              <a:rPr lang="en-US" baseline="-25000" dirty="0" smtClean="0"/>
              <a:t>2</a:t>
            </a:r>
            <a:r>
              <a:rPr lang="en-US" dirty="0" smtClean="0"/>
              <a:t>-fixing trees (e.g</a:t>
            </a:r>
            <a:r>
              <a:rPr lang="en-US" i="1" dirty="0" smtClean="0"/>
              <a:t>. Acacia </a:t>
            </a:r>
            <a:r>
              <a:rPr lang="en-US" i="1" dirty="0" err="1" smtClean="0"/>
              <a:t>mangium</a:t>
            </a:r>
            <a:r>
              <a:rPr lang="en-US" dirty="0" smtClean="0"/>
              <a:t>, </a:t>
            </a:r>
            <a:r>
              <a:rPr lang="en-US" dirty="0" err="1" smtClean="0"/>
              <a:t>Narra</a:t>
            </a:r>
            <a:r>
              <a:rPr lang="en-US" i="1" dirty="0" smtClean="0"/>
              <a:t> </a:t>
            </a:r>
            <a:r>
              <a:rPr lang="en-PH" i="1" dirty="0" err="1" smtClean="0">
                <a:latin typeface="Times New Roman" pitchFamily="18" charset="0"/>
                <a:ea typeface="Calibri" pitchFamily="34" charset="0"/>
                <a:cs typeface="Times New Roman" pitchFamily="18" charset="0"/>
              </a:rPr>
              <a:t>Pterocarpus</a:t>
            </a:r>
            <a:r>
              <a:rPr lang="en-PH" i="1" dirty="0" smtClean="0">
                <a:latin typeface="Times New Roman" pitchFamily="18" charset="0"/>
                <a:ea typeface="Calibri" pitchFamily="34" charset="0"/>
                <a:cs typeface="Times New Roman" pitchFamily="18" charset="0"/>
              </a:rPr>
              <a:t> </a:t>
            </a:r>
            <a:r>
              <a:rPr lang="en-PH" i="1" dirty="0" err="1" smtClean="0">
                <a:latin typeface="Times New Roman" pitchFamily="18" charset="0"/>
                <a:ea typeface="Calibri" pitchFamily="34" charset="0"/>
                <a:cs typeface="Times New Roman" pitchFamily="18" charset="0"/>
              </a:rPr>
              <a:t>indicus</a:t>
            </a:r>
            <a:r>
              <a:rPr lang="en-US" dirty="0" smtClean="0"/>
              <a:t> and fast growing trees like </a:t>
            </a:r>
            <a:r>
              <a:rPr lang="en-US" dirty="0" err="1" smtClean="0"/>
              <a:t>lauaan</a:t>
            </a:r>
            <a:r>
              <a:rPr lang="en-US" dirty="0" smtClean="0"/>
              <a:t> trees for timber and carbon sequestration.  Fourth, choose trees with premium products, like quality timber, latex or fruits. </a:t>
            </a:r>
          </a:p>
          <a:p>
            <a:pPr eaLnBrk="1" hangingPunct="1">
              <a:spcBef>
                <a:spcPct val="0"/>
              </a:spcBef>
            </a:pPr>
            <a:endParaRPr lang="en-PH" dirty="0" smtClean="0"/>
          </a:p>
        </p:txBody>
      </p:sp>
      <p:sp>
        <p:nvSpPr>
          <p:cNvPr id="110596"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78BB0932-870C-4045-A592-8BA49EEAAB65}" type="slidenum">
              <a:rPr lang="en-PH" smtClean="0"/>
              <a:pPr/>
              <a:t>39</a:t>
            </a:fld>
            <a:endParaRPr lang="en-PH"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Slide Image Placeholder 1"/>
          <p:cNvSpPr>
            <a:spLocks noGrp="1" noRot="1" noChangeAspect="1" noTextEdit="1"/>
          </p:cNvSpPr>
          <p:nvPr>
            <p:ph type="sldImg"/>
          </p:nvPr>
        </p:nvSpPr>
        <p:spPr bwMode="auto">
          <a:noFill/>
          <a:ln>
            <a:solidFill>
              <a:srgbClr val="000000"/>
            </a:solidFill>
            <a:miter lim="800000"/>
            <a:headEnd/>
            <a:tailEnd/>
          </a:ln>
        </p:spPr>
      </p:sp>
      <p:sp>
        <p:nvSpPr>
          <p:cNvPr id="113667" name="Notes Placeholder 2"/>
          <p:cNvSpPr>
            <a:spLocks noGrp="1"/>
          </p:cNvSpPr>
          <p:nvPr>
            <p:ph type="body" idx="1"/>
          </p:nvPr>
        </p:nvSpPr>
        <p:spPr bwMode="auto">
          <a:noFill/>
        </p:spPr>
        <p:txBody>
          <a:bodyPr wrap="square" numCol="1" anchor="t" anchorCtr="0" compatLnSpc="1">
            <a:prstTxWarp prst="textNoShape">
              <a:avLst/>
            </a:prstTxWarp>
          </a:bodyPr>
          <a:lstStyle/>
          <a:p>
            <a:r>
              <a:rPr lang="en-PH" smtClean="0"/>
              <a:t>The second way of improving the net economic benefit of agroforestry is increasing the value of complementarity zone, which is the Y2. This can be done through the use of: optimum tree/hedgerow spacing, use of responsive crops to micro-climate improvement created by the trees, by the use of deep rooted trees as hedgerows, use of optimum tree pruning regime, and the use of appropriate tree species which are less competitive to the associated crops. </a:t>
            </a:r>
          </a:p>
        </p:txBody>
      </p:sp>
      <p:sp>
        <p:nvSpPr>
          <p:cNvPr id="113668"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0196289A-FE94-415F-857A-FE0ADDE059CF}" type="slidenum">
              <a:rPr lang="en-PH" smtClean="0"/>
              <a:pPr/>
              <a:t>40</a:t>
            </a:fld>
            <a:endParaRPr lang="en-PH" smtClean="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Slide Image Placeholder 1"/>
          <p:cNvSpPr>
            <a:spLocks noGrp="1" noRot="1" noChangeAspect="1" noTextEdit="1"/>
          </p:cNvSpPr>
          <p:nvPr>
            <p:ph type="sldImg"/>
          </p:nvPr>
        </p:nvSpPr>
        <p:spPr bwMode="auto">
          <a:noFill/>
          <a:ln>
            <a:solidFill>
              <a:srgbClr val="000000"/>
            </a:solidFill>
            <a:miter lim="800000"/>
            <a:headEnd/>
            <a:tailEnd/>
          </a:ln>
        </p:spPr>
      </p:sp>
      <p:sp>
        <p:nvSpPr>
          <p:cNvPr id="3" name="Notes Placeholder 2"/>
          <p:cNvSpPr>
            <a:spLocks noGrp="1"/>
          </p:cNvSpPr>
          <p:nvPr>
            <p:ph type="body" idx="1"/>
          </p:nvPr>
        </p:nvSpPr>
        <p:spPr/>
        <p:txBody>
          <a:bodyPr>
            <a:normAutofit/>
          </a:bodyPr>
          <a:lstStyle/>
          <a:p>
            <a:pPr eaLnBrk="1" hangingPunct="1">
              <a:lnSpc>
                <a:spcPct val="80000"/>
              </a:lnSpc>
              <a:defRPr/>
            </a:pPr>
            <a:r>
              <a:rPr lang="en-PH" dirty="0" smtClean="0"/>
              <a:t>The third way of increasing the net economic benefit of agroforestry is by decreasing the value of competition zone, which is Y1 in our equation. This can be done through the use of: </a:t>
            </a:r>
            <a:r>
              <a:rPr lang="en-US" sz="2500" dirty="0" smtClean="0"/>
              <a:t>adapted </a:t>
            </a:r>
            <a:r>
              <a:rPr lang="en-US" sz="2500" dirty="0" err="1" smtClean="0"/>
              <a:t>alleycrops</a:t>
            </a:r>
            <a:r>
              <a:rPr lang="en-US" sz="2500" dirty="0" smtClean="0"/>
              <a:t>,  less competitive tree species like m</a:t>
            </a:r>
            <a:r>
              <a:rPr lang="en-US" sz="2300" dirty="0" smtClean="0"/>
              <a:t>edium to narrow and light canopies, deep rooted N</a:t>
            </a:r>
            <a:r>
              <a:rPr lang="en-US" sz="2300" baseline="-25000" dirty="0" smtClean="0"/>
              <a:t>2</a:t>
            </a:r>
            <a:r>
              <a:rPr lang="en-US" sz="2300" dirty="0" smtClean="0"/>
              <a:t>-fixing (if possible), appropriate tree pruning regime</a:t>
            </a:r>
            <a:r>
              <a:rPr lang="en-US" sz="2500" dirty="0" smtClean="0"/>
              <a:t> (like canopy removal and timing).  Supplemental water and nutrient application at competition zone (like, skewing the application of </a:t>
            </a:r>
            <a:r>
              <a:rPr lang="en-US" sz="2500" dirty="0" err="1" smtClean="0"/>
              <a:t>prunnings</a:t>
            </a:r>
            <a:r>
              <a:rPr lang="en-US" sz="2500" dirty="0" smtClean="0"/>
              <a:t> and fertilizer – more at near the tree line, and application of drip irrigation).</a:t>
            </a:r>
          </a:p>
          <a:p>
            <a:pPr eaLnBrk="1" hangingPunct="1">
              <a:lnSpc>
                <a:spcPct val="80000"/>
              </a:lnSpc>
              <a:defRPr/>
            </a:pPr>
            <a:r>
              <a:rPr lang="en-US" sz="2500" dirty="0" smtClean="0"/>
              <a:t>Orient the tree rows parallel to the direction of the sun (east-west if possible)</a:t>
            </a:r>
          </a:p>
          <a:p>
            <a:pPr>
              <a:defRPr/>
            </a:pPr>
            <a:endParaRPr lang="en-PH" dirty="0"/>
          </a:p>
        </p:txBody>
      </p:sp>
      <p:sp>
        <p:nvSpPr>
          <p:cNvPr id="117764"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350FD3E2-5B88-4E9E-8221-1182BF689D0A}" type="slidenum">
              <a:rPr lang="en-PH" smtClean="0"/>
              <a:pPr/>
              <a:t>41</a:t>
            </a:fld>
            <a:endParaRPr lang="en-PH" smtClean="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Image Placeholder 1"/>
          <p:cNvSpPr>
            <a:spLocks noGrp="1" noRot="1" noChangeAspect="1" noTextEdit="1"/>
          </p:cNvSpPr>
          <p:nvPr>
            <p:ph type="sldImg"/>
          </p:nvPr>
        </p:nvSpPr>
        <p:spPr bwMode="auto">
          <a:noFill/>
          <a:ln>
            <a:solidFill>
              <a:srgbClr val="000000"/>
            </a:solidFill>
            <a:miter lim="800000"/>
            <a:headEnd/>
            <a:tailEnd/>
          </a:ln>
        </p:spPr>
      </p:sp>
      <p:sp>
        <p:nvSpPr>
          <p:cNvPr id="120835"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lnSpc>
                <a:spcPct val="80000"/>
              </a:lnSpc>
            </a:pPr>
            <a:r>
              <a:rPr lang="en-PH" smtClean="0"/>
              <a:t>The 4</a:t>
            </a:r>
            <a:r>
              <a:rPr lang="en-PH" baseline="30000" smtClean="0"/>
              <a:t>th</a:t>
            </a:r>
            <a:r>
              <a:rPr lang="en-PH" smtClean="0"/>
              <a:t> way of increasing the economic benefit of agroforestry is by decreasing or eliminating the value of D which is the crop displacement area, first, by ensuring that the value of T (plants planted on the contour strips) is greater than the opportunity cost of D. Second, by using </a:t>
            </a:r>
            <a:r>
              <a:rPr lang="en-US" smtClean="0"/>
              <a:t>early maturing hedges by using clonally propagated trees like asexually propagated rubber, coffee, timber and fruit trees. Third, by reducing the crop displacement area by having fewer hedges (e.g. 20 meters instead of 5-6 meters apart) thus enhancing agroforestry complementarity effects. </a:t>
            </a:r>
          </a:p>
          <a:p>
            <a:endParaRPr lang="en-PH" smtClean="0"/>
          </a:p>
        </p:txBody>
      </p:sp>
      <p:sp>
        <p:nvSpPr>
          <p:cNvPr id="120836"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20740BA2-DD73-4ED6-BC85-C26A135C03C3}" type="slidenum">
              <a:rPr lang="en-PH" smtClean="0"/>
              <a:pPr/>
              <a:t>42</a:t>
            </a:fld>
            <a:endParaRPr lang="en-PH" smtClean="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Slide Image Placeholder 1"/>
          <p:cNvSpPr>
            <a:spLocks noGrp="1" noRot="1" noChangeAspect="1" noTextEdit="1"/>
          </p:cNvSpPr>
          <p:nvPr>
            <p:ph type="sldImg"/>
          </p:nvPr>
        </p:nvSpPr>
        <p:spPr bwMode="auto">
          <a:noFill/>
          <a:ln>
            <a:solidFill>
              <a:srgbClr val="000000"/>
            </a:solidFill>
            <a:miter lim="800000"/>
            <a:headEnd/>
            <a:tailEnd/>
          </a:ln>
        </p:spPr>
      </p:sp>
      <p:sp>
        <p:nvSpPr>
          <p:cNvPr id="119811" name="Notes Placeholder 2"/>
          <p:cNvSpPr>
            <a:spLocks noGrp="1"/>
          </p:cNvSpPr>
          <p:nvPr>
            <p:ph type="body" idx="1"/>
          </p:nvPr>
        </p:nvSpPr>
        <p:spPr bwMode="auto">
          <a:noFill/>
        </p:spPr>
        <p:txBody>
          <a:bodyPr wrap="square" numCol="1" anchor="t" anchorCtr="0" compatLnSpc="1">
            <a:prstTxWarp prst="textNoShape">
              <a:avLst/>
            </a:prstTxWarp>
          </a:bodyPr>
          <a:lstStyle/>
          <a:p>
            <a:r>
              <a:rPr lang="en-PH" smtClean="0"/>
              <a:t>Without additional inputs, yields of vegetables have increased to the average of 29% during wet season and 16% during the dry season with tomatoes, carrots and chinese cabbage leading the way. This is fantastic because by adding bio-diversity to the monoculture vegetable system, the yields of vegetables increased up to 40% without additional inputs. The trees also contribute to the total system productivity. </a:t>
            </a:r>
          </a:p>
        </p:txBody>
      </p:sp>
      <p:sp>
        <p:nvSpPr>
          <p:cNvPr id="119812"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92171125-8617-4B62-87F0-C6963B488D26}" type="slidenum">
              <a:rPr lang="en-PH" smtClean="0"/>
              <a:pPr/>
              <a:t>43</a:t>
            </a:fld>
            <a:endParaRPr lang="en-PH" smtClean="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Image Placeholder 1"/>
          <p:cNvSpPr>
            <a:spLocks noGrp="1" noRot="1" noChangeAspect="1" noTextEdit="1"/>
          </p:cNvSpPr>
          <p:nvPr>
            <p:ph type="sldImg"/>
          </p:nvPr>
        </p:nvSpPr>
        <p:spPr>
          <a:ln/>
        </p:spPr>
      </p:sp>
      <p:sp>
        <p:nvSpPr>
          <p:cNvPr id="79875" name="Notes Placeholder 2"/>
          <p:cNvSpPr>
            <a:spLocks noGrp="1"/>
          </p:cNvSpPr>
          <p:nvPr>
            <p:ph type="body" idx="1"/>
          </p:nvPr>
        </p:nvSpPr>
        <p:spPr>
          <a:noFill/>
          <a:ln/>
        </p:spPr>
        <p:txBody>
          <a:bodyPr/>
          <a:lstStyle/>
          <a:p>
            <a:r>
              <a:rPr lang="en-PH" smtClean="0"/>
              <a:t>This is an schematic diagram of single tree-line hedgerow system or agroforestry system that maximizes the complementarity effect by having wider tree spacing from 24-36 meters between tree lines. Our earlier studies indicated that for effective soil erosion control,  grass strips or tree lines should not be wider than 12 meters apart, otherwise soil erosion is greater than the tolerable soil loss of 12 tons per hectare per year. This means that in-between widely spaced tree lines, grass strips like NVS should be established at 8-12 meters apart. </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Slide Image Placeholder 1"/>
          <p:cNvSpPr>
            <a:spLocks noGrp="1" noRot="1" noChangeAspect="1" noTextEdit="1"/>
          </p:cNvSpPr>
          <p:nvPr>
            <p:ph type="sldImg"/>
          </p:nvPr>
        </p:nvSpPr>
        <p:spPr>
          <a:ln/>
        </p:spPr>
      </p:sp>
      <p:sp>
        <p:nvSpPr>
          <p:cNvPr id="80899" name="Notes Placeholder 2"/>
          <p:cNvSpPr>
            <a:spLocks noGrp="1"/>
          </p:cNvSpPr>
          <p:nvPr>
            <p:ph type="body" idx="1"/>
          </p:nvPr>
        </p:nvSpPr>
        <p:spPr>
          <a:noFill/>
          <a:ln/>
        </p:spPr>
        <p:txBody>
          <a:bodyPr/>
          <a:lstStyle/>
          <a:p>
            <a:r>
              <a:rPr lang="en-PH" smtClean="0"/>
              <a:t>This is another example with double-tree line system. This is to increase the total number of trees per hectare without compromising the productivity of companion annual crops.  </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Slide Image Placeholder 1"/>
          <p:cNvSpPr>
            <a:spLocks noGrp="1" noRot="1" noChangeAspect="1" noTextEdit="1"/>
          </p:cNvSpPr>
          <p:nvPr>
            <p:ph type="sldImg"/>
          </p:nvPr>
        </p:nvSpPr>
        <p:spPr bwMode="auto">
          <a:noFill/>
          <a:ln>
            <a:solidFill>
              <a:srgbClr val="000000"/>
            </a:solidFill>
            <a:miter lim="800000"/>
            <a:headEnd/>
            <a:tailEnd/>
          </a:ln>
        </p:spPr>
      </p:sp>
      <p:sp>
        <p:nvSpPr>
          <p:cNvPr id="84995"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r>
              <a:rPr lang="en-PH" dirty="0" smtClean="0"/>
              <a:t>These are the major challenges in our uplands: </a:t>
            </a:r>
            <a:r>
              <a:rPr lang="en-US" dirty="0" smtClean="0"/>
              <a:t>Soils are acidic and inherently poor; Inappropriate farming practices; Soil erosion is high;  Declining farm productivity as results to</a:t>
            </a:r>
            <a:r>
              <a:rPr lang="en-US" baseline="0" dirty="0" smtClean="0"/>
              <a:t> land and soil degradation</a:t>
            </a:r>
            <a:r>
              <a:rPr lang="en-US" dirty="0" smtClean="0"/>
              <a:t>; Declining farm size due population pressure; Deforestation in upper watersheds; Poverty and malnutrition. It is sad to note that about 70% of farming households are earning below the poverty thresholds, and around 65% of school children are under weights; Social disorders- peace and order is volatile in many areas; Upland areas are upper watersheds of coastal communities farmers practices  are impacting the lives and livelihoods of the people living down stream </a:t>
            </a:r>
          </a:p>
          <a:p>
            <a:endParaRPr lang="en-PH" dirty="0" smtClean="0"/>
          </a:p>
        </p:txBody>
      </p:sp>
      <p:sp>
        <p:nvSpPr>
          <p:cNvPr id="84996"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583EE032-B5C5-4A1D-819C-1A958477E62C}" type="slidenum">
              <a:rPr lang="en-PH" smtClean="0"/>
              <a:pPr/>
              <a:t>7</a:t>
            </a:fld>
            <a:endParaRPr lang="en-PH" smtClean="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PH"/>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PH"/>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PH"/>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PH"/>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PH"/>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Slide Image Placeholder 1"/>
          <p:cNvSpPr>
            <a:spLocks noGrp="1" noRot="1" noChangeAspect="1" noTextEdit="1"/>
          </p:cNvSpPr>
          <p:nvPr>
            <p:ph type="sldImg"/>
          </p:nvPr>
        </p:nvSpPr>
        <p:spPr bwMode="auto">
          <a:noFill/>
          <a:ln>
            <a:solidFill>
              <a:srgbClr val="000000"/>
            </a:solidFill>
            <a:miter lim="800000"/>
            <a:headEnd/>
            <a:tailEnd/>
          </a:ln>
        </p:spPr>
      </p:sp>
      <p:sp>
        <p:nvSpPr>
          <p:cNvPr id="121859" name="Notes Placeholder 2"/>
          <p:cNvSpPr>
            <a:spLocks noGrp="1"/>
          </p:cNvSpPr>
          <p:nvPr>
            <p:ph type="body" idx="1"/>
          </p:nvPr>
        </p:nvSpPr>
        <p:spPr bwMode="auto">
          <a:noFill/>
        </p:spPr>
        <p:txBody>
          <a:bodyPr wrap="square" numCol="1" anchor="t" anchorCtr="0" compatLnSpc="1">
            <a:prstTxWarp prst="textNoShape">
              <a:avLst/>
            </a:prstTxWarp>
          </a:bodyPr>
          <a:lstStyle/>
          <a:p>
            <a:r>
              <a:rPr lang="en-PH" dirty="0" smtClean="0"/>
              <a:t>To summarize this presentation I would say, In no doubts, </a:t>
            </a:r>
            <a:r>
              <a:rPr lang="en-PH" dirty="0" err="1" smtClean="0"/>
              <a:t>Agrofrestry</a:t>
            </a:r>
            <a:r>
              <a:rPr lang="en-PH" dirty="0" smtClean="0"/>
              <a:t> systems provide so much environmental services and associated socio-economic benefits that would make the landscape</a:t>
            </a:r>
            <a:r>
              <a:rPr lang="en-PH" baseline="0" dirty="0" smtClean="0"/>
              <a:t> and the communities more resilient to changing climates. Through the concept of </a:t>
            </a:r>
            <a:r>
              <a:rPr lang="en-PH" dirty="0" smtClean="0"/>
              <a:t>Evergreen agriculture on slopes which is the </a:t>
            </a:r>
            <a:r>
              <a:rPr lang="en-US" dirty="0" smtClean="0"/>
              <a:t>delivery mechanism for integrated </a:t>
            </a:r>
            <a:r>
              <a:rPr lang="en-US" dirty="0" err="1" smtClean="0"/>
              <a:t>agroforestry</a:t>
            </a:r>
            <a:r>
              <a:rPr lang="en-US" dirty="0" smtClean="0"/>
              <a:t> and  multi-functional agriculture (MFA) and landscapes as a whole , that improves biodiversity, conserves soil and water, reduced emission of greenhouse gases, increased carbon sequestration and more importantly dramatically improves economic benefits and restores the lost productive capacity of degraded lands, create new opportunities for greater and more diversified production  system which enhanced  utility and profitability of the sloping. It promotes value adding and entrepreneurism and job creation within the household as well as in rural communities. It promotes biodiversity in sloping agricultural systems. Better ways of introducing and managing </a:t>
            </a:r>
            <a:r>
              <a:rPr lang="en-US" dirty="0" err="1" smtClean="0"/>
              <a:t>agroforestry</a:t>
            </a:r>
            <a:r>
              <a:rPr lang="en-US" baseline="0" dirty="0" smtClean="0"/>
              <a:t> systems would enhance environmental services and socio-economic benefits and make </a:t>
            </a:r>
            <a:r>
              <a:rPr lang="en-US" baseline="0" dirty="0" err="1" smtClean="0"/>
              <a:t>agroforestry</a:t>
            </a:r>
            <a:r>
              <a:rPr lang="en-US" baseline="0" dirty="0" smtClean="0"/>
              <a:t> more acceptable to farmers.</a:t>
            </a:r>
            <a:endParaRPr lang="en-PH" dirty="0" smtClean="0"/>
          </a:p>
        </p:txBody>
      </p:sp>
      <p:sp>
        <p:nvSpPr>
          <p:cNvPr id="121860"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A453A54A-2BA2-49B8-9967-47909CA453D4}" type="slidenum">
              <a:rPr lang="en-PH" smtClean="0"/>
              <a:pPr/>
              <a:t>53</a:t>
            </a:fld>
            <a:endParaRPr lang="en-PH"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Slide Image Placeholder 1"/>
          <p:cNvSpPr>
            <a:spLocks noGrp="1" noRot="1" noChangeAspect="1" noTextEdit="1"/>
          </p:cNvSpPr>
          <p:nvPr>
            <p:ph type="sldImg"/>
          </p:nvPr>
        </p:nvSpPr>
        <p:spPr bwMode="auto">
          <a:noFill/>
          <a:ln>
            <a:solidFill>
              <a:srgbClr val="000000"/>
            </a:solidFill>
            <a:miter lim="800000"/>
            <a:headEnd/>
            <a:tailEnd/>
          </a:ln>
        </p:spPr>
      </p:sp>
      <p:sp>
        <p:nvSpPr>
          <p:cNvPr id="86019" name="Notes Placeholder 2"/>
          <p:cNvSpPr>
            <a:spLocks noGrp="1"/>
          </p:cNvSpPr>
          <p:nvPr>
            <p:ph type="body" idx="1"/>
          </p:nvPr>
        </p:nvSpPr>
        <p:spPr bwMode="auto">
          <a:noFill/>
        </p:spPr>
        <p:txBody>
          <a:bodyPr wrap="square" numCol="1" anchor="t" anchorCtr="0" compatLnSpc="1">
            <a:prstTxWarp prst="textNoShape">
              <a:avLst/>
            </a:prstTxWarp>
          </a:bodyPr>
          <a:lstStyle/>
          <a:p>
            <a:pPr>
              <a:spcBef>
                <a:spcPct val="50000"/>
              </a:spcBef>
            </a:pPr>
            <a:r>
              <a:rPr lang="en-US" dirty="0" smtClean="0">
                <a:solidFill>
                  <a:srgbClr val="006600"/>
                </a:solidFill>
                <a:cs typeface="Times New Roman" pitchFamily="18" charset="0"/>
              </a:rPr>
              <a:t>Our overall hypothesis in en</a:t>
            </a:r>
            <a:r>
              <a:rPr lang="en-US" dirty="0" smtClean="0">
                <a:solidFill>
                  <a:schemeClr val="accent1"/>
                </a:solidFill>
              </a:rPr>
              <a:t>hancing </a:t>
            </a:r>
            <a:r>
              <a:rPr lang="en-US" dirty="0" err="1" smtClean="0">
                <a:solidFill>
                  <a:schemeClr val="accent1"/>
                </a:solidFill>
              </a:rPr>
              <a:t>agroforestry</a:t>
            </a:r>
            <a:r>
              <a:rPr lang="en-US" dirty="0" smtClean="0">
                <a:solidFill>
                  <a:schemeClr val="accent1"/>
                </a:solidFill>
              </a:rPr>
              <a:t> benefits, environmental services and community resilience to climate change is that, in </a:t>
            </a:r>
            <a:r>
              <a:rPr lang="en-US" dirty="0" smtClean="0">
                <a:solidFill>
                  <a:srgbClr val="000000"/>
                </a:solidFill>
                <a:cs typeface="Times New Roman" pitchFamily="18" charset="0"/>
              </a:rPr>
              <a:t>tree-depleted uplands with poor soils and risks prone environments,  farming systems purely based on annual food crops are not sustainable, but diversified tree-based farming systems are feasible and offers better prospects. The system is called “</a:t>
            </a:r>
            <a:r>
              <a:rPr lang="en-US" dirty="0" err="1" smtClean="0">
                <a:solidFill>
                  <a:srgbClr val="000000"/>
                </a:solidFill>
                <a:cs typeface="Times New Roman" pitchFamily="18" charset="0"/>
              </a:rPr>
              <a:t>Agroforestry</a:t>
            </a:r>
            <a:r>
              <a:rPr lang="en-US" dirty="0" smtClean="0">
                <a:solidFill>
                  <a:srgbClr val="000000"/>
                </a:solidFill>
                <a:cs typeface="Times New Roman" pitchFamily="18" charset="0"/>
              </a:rPr>
              <a:t>”</a:t>
            </a:r>
            <a:endParaRPr lang="en-US" dirty="0" smtClean="0">
              <a:solidFill>
                <a:srgbClr val="000000"/>
              </a:solidFill>
            </a:endParaRPr>
          </a:p>
        </p:txBody>
      </p:sp>
      <p:sp>
        <p:nvSpPr>
          <p:cNvPr id="86020"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240DCA66-5FD2-4F81-B961-02DFF1844625}" type="slidenum">
              <a:rPr lang="en-PH" smtClean="0"/>
              <a:pPr/>
              <a:t>9</a:t>
            </a:fld>
            <a:endParaRPr lang="en-PH"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Slide Image Placeholder 1"/>
          <p:cNvSpPr>
            <a:spLocks noGrp="1" noRot="1" noChangeAspect="1" noTextEdit="1"/>
          </p:cNvSpPr>
          <p:nvPr>
            <p:ph type="sldImg"/>
          </p:nvPr>
        </p:nvSpPr>
        <p:spPr bwMode="auto">
          <a:noFill/>
          <a:ln>
            <a:solidFill>
              <a:srgbClr val="000000"/>
            </a:solidFill>
            <a:miter lim="800000"/>
            <a:headEnd/>
            <a:tailEnd/>
          </a:ln>
        </p:spPr>
      </p:sp>
      <p:sp>
        <p:nvSpPr>
          <p:cNvPr id="87043" name="Notes Placeholder 2"/>
          <p:cNvSpPr>
            <a:spLocks noGrp="1"/>
          </p:cNvSpPr>
          <p:nvPr>
            <p:ph type="body" idx="1"/>
          </p:nvPr>
        </p:nvSpPr>
        <p:spPr bwMode="auto">
          <a:noFill/>
        </p:spPr>
        <p:txBody>
          <a:bodyPr wrap="square" numCol="1" anchor="t" anchorCtr="0" compatLnSpc="1">
            <a:prstTxWarp prst="textNoShape">
              <a:avLst/>
            </a:prstTxWarp>
          </a:bodyPr>
          <a:lstStyle/>
          <a:p>
            <a:r>
              <a:rPr lang="en-US" dirty="0" smtClean="0">
                <a:solidFill>
                  <a:srgbClr val="006600"/>
                </a:solidFill>
                <a:cs typeface="Times New Roman" pitchFamily="18" charset="0"/>
              </a:rPr>
              <a:t>In </a:t>
            </a:r>
            <a:r>
              <a:rPr lang="en-US" dirty="0" smtClean="0">
                <a:solidFill>
                  <a:schemeClr val="accent1"/>
                </a:solidFill>
                <a:cs typeface="Times New Roman" pitchFamily="18" charset="0"/>
              </a:rPr>
              <a:t>e</a:t>
            </a:r>
            <a:r>
              <a:rPr lang="en-US" dirty="0" smtClean="0">
                <a:solidFill>
                  <a:schemeClr val="accent1"/>
                </a:solidFill>
              </a:rPr>
              <a:t>nhancing environmental services on the landscape, we need the concept of </a:t>
            </a:r>
            <a:r>
              <a:rPr lang="en-US" dirty="0" smtClean="0"/>
              <a:t>Evergreen agriculture in the context of </a:t>
            </a:r>
            <a:r>
              <a:rPr lang="en-US" dirty="0" err="1" smtClean="0"/>
              <a:t>agroforestry</a:t>
            </a:r>
            <a:r>
              <a:rPr lang="en-US" dirty="0" smtClean="0"/>
              <a:t> which is a dynamic and ecologically based sustainable land management  system that </a:t>
            </a:r>
            <a:r>
              <a:rPr lang="en-AU" dirty="0" smtClean="0"/>
              <a:t>diversifies and increases production, while simultaneously promoting social, economic and environmental benefits for all land users.</a:t>
            </a:r>
            <a:r>
              <a:rPr lang="en-PH" dirty="0" smtClean="0"/>
              <a:t> </a:t>
            </a:r>
          </a:p>
        </p:txBody>
      </p:sp>
      <p:sp>
        <p:nvSpPr>
          <p:cNvPr id="87044"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27C2331A-D1D8-4FBF-8558-5FA15F338DDA}" type="slidenum">
              <a:rPr lang="en-PH" smtClean="0"/>
              <a:pPr/>
              <a:t>10</a:t>
            </a:fld>
            <a:endParaRPr lang="en-PH"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Slide Image Placeholder 1"/>
          <p:cNvSpPr>
            <a:spLocks noGrp="1" noRot="1" noChangeAspect="1" noTextEdit="1"/>
          </p:cNvSpPr>
          <p:nvPr>
            <p:ph type="sldImg"/>
          </p:nvPr>
        </p:nvSpPr>
        <p:spPr bwMode="auto">
          <a:noFill/>
          <a:ln>
            <a:solidFill>
              <a:srgbClr val="000000"/>
            </a:solidFill>
            <a:miter lim="800000"/>
            <a:headEnd/>
            <a:tailEnd/>
          </a:ln>
        </p:spPr>
      </p:sp>
      <p:sp>
        <p:nvSpPr>
          <p:cNvPr id="91139" name="Notes Placeholder 2"/>
          <p:cNvSpPr>
            <a:spLocks noGrp="1"/>
          </p:cNvSpPr>
          <p:nvPr>
            <p:ph type="body" idx="1"/>
          </p:nvPr>
        </p:nvSpPr>
        <p:spPr bwMode="auto">
          <a:noFill/>
        </p:spPr>
        <p:txBody>
          <a:bodyPr wrap="square" numCol="1" anchor="t" anchorCtr="0" compatLnSpc="1">
            <a:prstTxWarp prst="textNoShape">
              <a:avLst/>
            </a:prstTxWarp>
          </a:bodyPr>
          <a:lstStyle/>
          <a:p>
            <a:r>
              <a:rPr lang="en-PH" dirty="0" smtClean="0"/>
              <a:t>There are important principles in employing Conservation Agriculture with</a:t>
            </a:r>
            <a:r>
              <a:rPr lang="en-PH" baseline="0" dirty="0" smtClean="0"/>
              <a:t> Trees (</a:t>
            </a:r>
            <a:r>
              <a:rPr lang="en-PH" baseline="0" dirty="0" err="1" smtClean="0"/>
              <a:t>CAwT</a:t>
            </a:r>
            <a:r>
              <a:rPr lang="en-PH" baseline="0" dirty="0" smtClean="0"/>
              <a:t>)</a:t>
            </a:r>
            <a:r>
              <a:rPr lang="en-PH" dirty="0" smtClean="0"/>
              <a:t> on slopes (EAS). First is minimal soil disturbance like tillage – like tractor or animal </a:t>
            </a:r>
            <a:r>
              <a:rPr lang="en-PH" dirty="0" err="1" smtClean="0"/>
              <a:t>plowings</a:t>
            </a:r>
            <a:r>
              <a:rPr lang="en-PH" dirty="0" smtClean="0"/>
              <a:t> and </a:t>
            </a:r>
            <a:r>
              <a:rPr lang="en-PH" dirty="0" err="1" smtClean="0"/>
              <a:t>harrowings</a:t>
            </a:r>
            <a:r>
              <a:rPr lang="en-PH" dirty="0" smtClean="0"/>
              <a:t> in order to reduce if not eliminate soil structural damages. Second is continuous ground cover  that will protect the soil from drying and soil erosion. Dr. </a:t>
            </a:r>
            <a:r>
              <a:rPr lang="en-PH" dirty="0" err="1" smtClean="0"/>
              <a:t>Paningbatan</a:t>
            </a:r>
            <a:r>
              <a:rPr lang="en-PH" dirty="0" smtClean="0"/>
              <a:t> of UPLB found out that soil erosion by water or air is eliminated if soil cover is greater that 30%. Third is, diverse crop species for optimum use of above and ground resources as they are important components of integrated nutrient and pest management strategies as indicated in the 4</a:t>
            </a:r>
            <a:r>
              <a:rPr lang="en-PH" baseline="30000" dirty="0" smtClean="0"/>
              <a:t>th</a:t>
            </a:r>
            <a:r>
              <a:rPr lang="en-PH" dirty="0" smtClean="0"/>
              <a:t> bullet point.  </a:t>
            </a:r>
          </a:p>
        </p:txBody>
      </p:sp>
      <p:sp>
        <p:nvSpPr>
          <p:cNvPr id="91140"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300AB0CC-5C7B-40F2-8E9A-00C1FA75B837}" type="slidenum">
              <a:rPr lang="en-PH" smtClean="0"/>
              <a:pPr/>
              <a:t>11</a:t>
            </a:fld>
            <a:endParaRPr lang="en-PH"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Slide Image Placeholder 1"/>
          <p:cNvSpPr>
            <a:spLocks noGrp="1" noRot="1" noChangeAspect="1" noTextEdit="1"/>
          </p:cNvSpPr>
          <p:nvPr>
            <p:ph type="sldImg"/>
          </p:nvPr>
        </p:nvSpPr>
        <p:spPr>
          <a:ln/>
        </p:spPr>
      </p:sp>
      <p:sp>
        <p:nvSpPr>
          <p:cNvPr id="78851" name="Notes Placeholder 2"/>
          <p:cNvSpPr>
            <a:spLocks noGrp="1"/>
          </p:cNvSpPr>
          <p:nvPr>
            <p:ph type="body" idx="1"/>
          </p:nvPr>
        </p:nvSpPr>
        <p:spPr>
          <a:noFill/>
          <a:ln/>
        </p:spPr>
        <p:txBody>
          <a:bodyPr/>
          <a:lstStyle/>
          <a:p>
            <a:endParaRPr lang="en-PH"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PH" dirty="0" smtClean="0"/>
              <a:t>The intact primary forests protected by government policy provide us better environmental services but </a:t>
            </a:r>
            <a:r>
              <a:rPr lang="en-PH" baseline="0" dirty="0" smtClean="0"/>
              <a:t> provide less goods and tradable products </a:t>
            </a:r>
            <a:r>
              <a:rPr lang="en-PH" baseline="0" dirty="0" err="1" smtClean="0"/>
              <a:t>vis</a:t>
            </a:r>
            <a:r>
              <a:rPr lang="en-PH" baseline="0" dirty="0" smtClean="0"/>
              <a:t> –a </a:t>
            </a:r>
            <a:r>
              <a:rPr lang="en-PH" baseline="0" dirty="0" err="1" smtClean="0"/>
              <a:t>vis</a:t>
            </a:r>
            <a:r>
              <a:rPr lang="en-PH" baseline="0" dirty="0" smtClean="0"/>
              <a:t> lands devoted to agriculture which would benefit local and </a:t>
            </a:r>
            <a:r>
              <a:rPr lang="en-PH" baseline="0" dirty="0" err="1" smtClean="0"/>
              <a:t>sorrounding</a:t>
            </a:r>
            <a:r>
              <a:rPr lang="en-PH" baseline="0" dirty="0" smtClean="0"/>
              <a:t> communities. In </a:t>
            </a:r>
            <a:r>
              <a:rPr lang="en-PH" baseline="0" dirty="0" err="1" smtClean="0"/>
              <a:t>agroforestry</a:t>
            </a:r>
            <a:r>
              <a:rPr lang="en-PH" baseline="0" dirty="0" smtClean="0"/>
              <a:t>, we hope that better </a:t>
            </a:r>
            <a:r>
              <a:rPr lang="en-PH" baseline="0" dirty="0" err="1" smtClean="0"/>
              <a:t>complementaries</a:t>
            </a:r>
            <a:r>
              <a:rPr lang="en-PH" baseline="0" dirty="0" smtClean="0"/>
              <a:t> between and among components (e.g. Trees, crops, animals, etc)  will provide better environmental services and tradable products as a solution to expanding population needs locally and externally. If farmers are providing environmental services such as clean and continuous water supply, biodiversity, carbon sequestration, etc with local and global benefits, but providing these benefits compromise their ability to produce goods and tradable products at reasonable level- then these farmers have to be paid for the services they provide. </a:t>
            </a:r>
            <a:endParaRPr lang="en-PH" dirty="0"/>
          </a:p>
        </p:txBody>
      </p:sp>
      <p:sp>
        <p:nvSpPr>
          <p:cNvPr id="4" name="Slide Number Placeholder 3"/>
          <p:cNvSpPr>
            <a:spLocks noGrp="1"/>
          </p:cNvSpPr>
          <p:nvPr>
            <p:ph type="sldNum" sz="quarter" idx="10"/>
          </p:nvPr>
        </p:nvSpPr>
        <p:spPr/>
        <p:txBody>
          <a:bodyPr/>
          <a:lstStyle/>
          <a:p>
            <a:pPr>
              <a:defRPr/>
            </a:pPr>
            <a:fld id="{5E5EB9D3-30AF-4B1B-B5A1-24D3BA17A95D}" type="slidenum">
              <a:rPr lang="en-PH" smtClean="0"/>
              <a:pPr>
                <a:defRPr/>
              </a:pPr>
              <a:t>15</a:t>
            </a:fld>
            <a:endParaRPr lang="en-PH"/>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F01F4779-4692-47F2-A3A0-57D017545DB9}" type="slidenum">
              <a:rPr lang="en-US"/>
              <a:pPr/>
              <a:t>17</a:t>
            </a:fld>
            <a:endParaRPr lang="en-US"/>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xfrm>
            <a:off x="975360" y="4560570"/>
            <a:ext cx="5364480" cy="4320540"/>
          </a:xfrm>
          <a:noFill/>
          <a:ln/>
        </p:spPr>
        <p:txBody>
          <a:bodyPr/>
          <a:lstStyle/>
          <a:p>
            <a:pPr eaLnBrk="1" hangingPunct="1"/>
            <a:endParaRPr lang="en-US"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hyperlink" Target="http://www.usaid.gov/" TargetMode="External"/><Relationship Id="rId1" Type="http://schemas.openxmlformats.org/officeDocument/2006/relationships/slideMaster" Target="../slideMasters/slideMaster1.xml"/><Relationship Id="rId5" Type="http://schemas.openxmlformats.org/officeDocument/2006/relationships/image" Target="../media/image4.jpeg"/><Relationship Id="rId4" Type="http://schemas.openxmlformats.org/officeDocument/2006/relationships/image" Target="../media/image3.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PH"/>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PH"/>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DB5CCD86-A3B4-4824-8E61-4F5B1DA78236}" type="slidenum">
              <a:rPr lang="en-US"/>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PH"/>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36EA0C31-434B-4677-BE14-067462C26DF0}" type="slidenum">
              <a:rPr lang="en-US"/>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PH"/>
          </a:p>
        </p:txBody>
      </p:sp>
      <p:sp>
        <p:nvSpPr>
          <p:cNvPr id="3" name="Content Placeholder 2"/>
          <p:cNvSpPr>
            <a:spLocks noGrp="1"/>
          </p:cNvSpPr>
          <p:nvPr>
            <p:ph sz="half" idx="1"/>
          </p:nvPr>
        </p:nvSpPr>
        <p:spPr>
          <a:xfrm>
            <a:off x="914400" y="2286000"/>
            <a:ext cx="3695700" cy="3657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PH"/>
          </a:p>
        </p:txBody>
      </p:sp>
      <p:sp>
        <p:nvSpPr>
          <p:cNvPr id="4" name="Content Placeholder 3"/>
          <p:cNvSpPr>
            <a:spLocks noGrp="1"/>
          </p:cNvSpPr>
          <p:nvPr>
            <p:ph sz="half" idx="2"/>
          </p:nvPr>
        </p:nvSpPr>
        <p:spPr>
          <a:xfrm>
            <a:off x="4762500" y="2286000"/>
            <a:ext cx="3695700" cy="3657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PH"/>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14F64C84-46BC-42A3-8643-1695369C5F15}" type="slidenum">
              <a:rPr lang="en-US"/>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PH"/>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PH"/>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PH"/>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770FF68C-0645-41FC-9648-803DD0837CDB}" type="slidenum">
              <a:rPr lang="en-US"/>
              <a:pPr/>
              <a:t>‹#›</a:t>
            </a:fld>
            <a:endParaRPr 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PH"/>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0CA25C95-F958-4C25-AD76-C196E0CD1882}" type="slidenum">
              <a:rPr lang="en-US"/>
              <a:pPr/>
              <a:t>‹#›</a:t>
            </a:fld>
            <a:endParaRPr 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5FF12DAC-A269-44E0-AC47-E2F0B11C0BA7}" type="slidenum">
              <a:rPr lang="en-US"/>
              <a:pPr/>
              <a:t>‹#›</a:t>
            </a:fld>
            <a:endParaRPr 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PH"/>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PH"/>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2838AC71-0BFB-4251-8E68-68C53AFB4027}" type="slidenum">
              <a:rPr lang="en-US"/>
              <a:pPr/>
              <a:t>‹#›</a:t>
            </a:fld>
            <a:endParaRPr 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PH"/>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PH"/>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14937CEB-C52A-4122-A30E-A9EED611C333}" type="slidenum">
              <a:rPr lang="en-US"/>
              <a:pPr/>
              <a:t>‹#›</a:t>
            </a:fld>
            <a:endParaRPr lang="en-US"/>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PH"/>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PH"/>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11BF1FE7-720F-4A52-A404-EA8478E89CE1}" type="slidenum">
              <a:rPr lang="en-US"/>
              <a:pPr/>
              <a:t>‹#›</a:t>
            </a:fld>
            <a:endParaRPr lang="en-US"/>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09600"/>
            <a:ext cx="1885950" cy="5334000"/>
          </a:xfrm>
        </p:spPr>
        <p:txBody>
          <a:bodyPr vert="eaVert"/>
          <a:lstStyle/>
          <a:p>
            <a:r>
              <a:rPr lang="en-US" smtClean="0"/>
              <a:t>Click to edit Master title style</a:t>
            </a:r>
            <a:endParaRPr lang="en-PH"/>
          </a:p>
        </p:txBody>
      </p:sp>
      <p:sp>
        <p:nvSpPr>
          <p:cNvPr id="3" name="Vertical Text Placeholder 2"/>
          <p:cNvSpPr>
            <a:spLocks noGrp="1"/>
          </p:cNvSpPr>
          <p:nvPr>
            <p:ph type="body" orient="vert" idx="1"/>
          </p:nvPr>
        </p:nvSpPr>
        <p:spPr>
          <a:xfrm>
            <a:off x="914400" y="609600"/>
            <a:ext cx="5505450" cy="5334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PH"/>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04D226FA-2BC0-4FCF-B0DC-55440E813BE5}" type="slidenum">
              <a:rPr lang="en-US"/>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PH"/>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PH"/>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a:defRPr/>
            </a:lvl1pPr>
          </a:lstStyle>
          <a:p>
            <a:pPr>
              <a:defRPr/>
            </a:pPr>
            <a:fld id="{895406BB-7782-427A-AFE2-B95078E5D122}" type="datetime1">
              <a:rPr lang="en-US"/>
              <a:pPr>
                <a:defRPr/>
              </a:pPr>
              <a:t>8/4/2011</a:t>
            </a:fld>
            <a:endParaRPr lang="en-PH"/>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a:defRPr/>
            </a:lvl1pPr>
          </a:lstStyle>
          <a:p>
            <a:pPr>
              <a:defRPr/>
            </a:pPr>
            <a:r>
              <a:rPr lang="en-PH"/>
              <a:t>4th Mindanao Agriculture Forum and Student Congress 22 November 2010</a:t>
            </a: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a:defRPr/>
            </a:lvl1pPr>
          </a:lstStyle>
          <a:p>
            <a:pPr>
              <a:defRPr/>
            </a:pPr>
            <a:fld id="{F9DD5919-DA3F-48DF-B20D-C0BE908054E4}" type="slidenum">
              <a:rPr lang="en-PH"/>
              <a:pPr>
                <a:defRPr/>
              </a:pPr>
              <a:t>‹#›</a:t>
            </a:fld>
            <a:endParaRPr lang="en-PH"/>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4400" y="609600"/>
            <a:ext cx="7315200" cy="1143000"/>
          </a:xfrm>
        </p:spPr>
        <p:txBody>
          <a:bodyPr/>
          <a:lstStyle/>
          <a:p>
            <a:r>
              <a:rPr lang="en-US" smtClean="0"/>
              <a:t>Click to edit Master title style</a:t>
            </a:r>
            <a:endParaRPr lang="en-PH"/>
          </a:p>
        </p:txBody>
      </p:sp>
      <p:sp>
        <p:nvSpPr>
          <p:cNvPr id="3" name="Table Placeholder 2"/>
          <p:cNvSpPr>
            <a:spLocks noGrp="1"/>
          </p:cNvSpPr>
          <p:nvPr>
            <p:ph type="tbl" idx="1"/>
          </p:nvPr>
        </p:nvSpPr>
        <p:spPr>
          <a:xfrm>
            <a:off x="914400" y="2286000"/>
            <a:ext cx="7543800" cy="3657600"/>
          </a:xfrm>
        </p:spPr>
        <p:txBody>
          <a:bodyPr/>
          <a:lstStyle/>
          <a:p>
            <a:endParaRPr lang="en-PH"/>
          </a:p>
        </p:txBody>
      </p:sp>
      <p:sp>
        <p:nvSpPr>
          <p:cNvPr id="4" name="Date Placeholder 3"/>
          <p:cNvSpPr>
            <a:spLocks noGrp="1"/>
          </p:cNvSpPr>
          <p:nvPr>
            <p:ph type="dt" sz="half" idx="10"/>
          </p:nvPr>
        </p:nvSpPr>
        <p:spPr>
          <a:xfrm>
            <a:off x="838200" y="5943600"/>
            <a:ext cx="1905000" cy="304800"/>
          </a:xfrm>
        </p:spPr>
        <p:txBody>
          <a:bodyPr/>
          <a:lstStyle>
            <a:lvl1pPr>
              <a:defRPr/>
            </a:lvl1pPr>
          </a:lstStyle>
          <a:p>
            <a:endParaRPr lang="en-US"/>
          </a:p>
        </p:txBody>
      </p:sp>
      <p:sp>
        <p:nvSpPr>
          <p:cNvPr id="5" name="Footer Placeholder 4"/>
          <p:cNvSpPr>
            <a:spLocks noGrp="1"/>
          </p:cNvSpPr>
          <p:nvPr>
            <p:ph type="ftr" sz="quarter" idx="11"/>
          </p:nvPr>
        </p:nvSpPr>
        <p:spPr>
          <a:xfrm>
            <a:off x="838200" y="6248400"/>
            <a:ext cx="2895600" cy="457200"/>
          </a:xfrm>
        </p:spPr>
        <p:txBody>
          <a:bodyPr/>
          <a:lstStyle>
            <a:lvl1pPr>
              <a:defRPr/>
            </a:lvl1pPr>
          </a:lstStyle>
          <a:p>
            <a:endParaRPr lang="en-US"/>
          </a:p>
        </p:txBody>
      </p:sp>
      <p:sp>
        <p:nvSpPr>
          <p:cNvPr id="6" name="Slide Number Placeholder 5"/>
          <p:cNvSpPr>
            <a:spLocks noGrp="1"/>
          </p:cNvSpPr>
          <p:nvPr>
            <p:ph type="sldNum" sz="quarter" idx="12"/>
          </p:nvPr>
        </p:nvSpPr>
        <p:spPr>
          <a:xfrm>
            <a:off x="3733800" y="6248400"/>
            <a:ext cx="1905000" cy="457200"/>
          </a:xfrm>
        </p:spPr>
        <p:txBody>
          <a:bodyPr/>
          <a:lstStyle>
            <a:lvl1pPr>
              <a:defRPr/>
            </a:lvl1pPr>
          </a:lstStyle>
          <a:p>
            <a:fld id="{7A70F703-6048-4D16-868D-A07B5409D233}" type="slidenum">
              <a:rPr lang="en-US"/>
              <a:pPr/>
              <a:t>‹#›</a:t>
            </a:fld>
            <a:endParaRPr 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2B0D79D-002D-4317-B727-FB14F8212E7B}" type="slidenum">
              <a:rPr lang="en-US"/>
              <a:pPr>
                <a:defRPr/>
              </a:pPr>
              <a:t>‹#›</a:t>
            </a:fld>
            <a:endParaRPr lang="en-US"/>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BF44C54-A47F-4B06-9DC0-A073670857DB}" type="slidenum">
              <a:rPr lang="en-US"/>
              <a:pPr>
                <a:defRPr/>
              </a:pPr>
              <a:t>‹#›</a:t>
            </a:fld>
            <a:endParaRPr lang="en-US"/>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5666DBA-A7F6-4C07-970B-7C64726198DB}" type="slidenum">
              <a:rPr lang="en-US"/>
              <a:pPr>
                <a:defRPr/>
              </a:pPr>
              <a:t>‹#›</a:t>
            </a:fld>
            <a:endParaRPr lang="en-US"/>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8FAEFD9-66AC-40D1-A5F1-4AA559AA3F64}" type="slidenum">
              <a:rPr lang="en-US"/>
              <a:pPr>
                <a:defRPr/>
              </a:pPr>
              <a:t>‹#›</a:t>
            </a:fld>
            <a:endParaRPr lang="en-US"/>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6478A20-420C-4372-8C18-7725ED9F5339}" type="slidenum">
              <a:rPr lang="en-US"/>
              <a:pPr>
                <a:defRPr/>
              </a:pPr>
              <a:t>‹#›</a:t>
            </a:fld>
            <a:endParaRPr lang="en-US"/>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A412D53-DBF1-4B78-937B-426DD4AEB5CF}" type="slidenum">
              <a:rPr lang="en-US"/>
              <a:pPr>
                <a:defRPr/>
              </a:pPr>
              <a:t>‹#›</a:t>
            </a:fld>
            <a:endParaRPr lang="en-US"/>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1C1ABE8-2F0A-4313-8FEB-9FC51EC21AEA}" type="slidenum">
              <a:rPr lang="en-US"/>
              <a:pPr>
                <a:defRPr/>
              </a:pPr>
              <a:t>‹#›</a:t>
            </a:fld>
            <a:endParaRPr lang="en-US"/>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1DE56AA-BA57-4F92-8CAB-94DAE2B1073D}" type="slidenum">
              <a:rPr lang="en-US"/>
              <a:pPr>
                <a:defRPr/>
              </a:pPr>
              <a:t>‹#›</a:t>
            </a:fld>
            <a:endParaRPr lang="en-US"/>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4F45BD9-123D-4756-A26D-800C5C9A14F8}" type="slidenum">
              <a:rPr lang="en-US"/>
              <a:pPr>
                <a:defRPr/>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a:xfrm>
            <a:off x="457200" y="6356350"/>
            <a:ext cx="2133600" cy="365125"/>
          </a:xfrm>
          <a:prstGeom prst="rect">
            <a:avLst/>
          </a:prstGeom>
        </p:spPr>
        <p:txBody>
          <a:bodyPr/>
          <a:lstStyle>
            <a:lvl1pPr>
              <a:defRPr/>
            </a:lvl1pPr>
          </a:lstStyle>
          <a:p>
            <a:pPr>
              <a:defRPr/>
            </a:pPr>
            <a:fld id="{C78AC1E4-E372-4583-9414-7BB83121C135}" type="datetime1">
              <a:rPr lang="en-US"/>
              <a:pPr>
                <a:defRPr/>
              </a:pPr>
              <a:t>8/4/2011</a:t>
            </a:fld>
            <a:endParaRPr lang="en-PH"/>
          </a:p>
        </p:txBody>
      </p:sp>
      <p:sp>
        <p:nvSpPr>
          <p:cNvPr id="3" name="Footer Placeholder 4"/>
          <p:cNvSpPr>
            <a:spLocks noGrp="1"/>
          </p:cNvSpPr>
          <p:nvPr>
            <p:ph type="ftr" sz="quarter" idx="11"/>
          </p:nvPr>
        </p:nvSpPr>
        <p:spPr>
          <a:xfrm>
            <a:off x="3124200" y="6356350"/>
            <a:ext cx="2895600" cy="365125"/>
          </a:xfrm>
          <a:prstGeom prst="rect">
            <a:avLst/>
          </a:prstGeom>
        </p:spPr>
        <p:txBody>
          <a:bodyPr/>
          <a:lstStyle>
            <a:lvl1pPr>
              <a:defRPr/>
            </a:lvl1pPr>
          </a:lstStyle>
          <a:p>
            <a:pPr>
              <a:defRPr/>
            </a:pPr>
            <a:r>
              <a:rPr lang="en-PH"/>
              <a:t>4th Mindanao Agriculture Forum and Student Congress 22 November 2010</a:t>
            </a:r>
          </a:p>
        </p:txBody>
      </p:sp>
      <p:sp>
        <p:nvSpPr>
          <p:cNvPr id="4" name="Slide Number Placeholder 5"/>
          <p:cNvSpPr>
            <a:spLocks noGrp="1"/>
          </p:cNvSpPr>
          <p:nvPr>
            <p:ph type="sldNum" sz="quarter" idx="12"/>
          </p:nvPr>
        </p:nvSpPr>
        <p:spPr>
          <a:xfrm>
            <a:off x="6553200" y="6356350"/>
            <a:ext cx="2133600" cy="365125"/>
          </a:xfrm>
          <a:prstGeom prst="rect">
            <a:avLst/>
          </a:prstGeom>
        </p:spPr>
        <p:txBody>
          <a:bodyPr/>
          <a:lstStyle>
            <a:lvl1pPr>
              <a:defRPr/>
            </a:lvl1pPr>
          </a:lstStyle>
          <a:p>
            <a:pPr>
              <a:defRPr/>
            </a:pPr>
            <a:fld id="{E1F132E1-0DB5-4B9F-B364-8C3A8A544DDD}" type="slidenum">
              <a:rPr lang="en-PH"/>
              <a:pPr>
                <a:defRPr/>
              </a:pPr>
              <a:t>‹#›</a:t>
            </a:fld>
            <a:endParaRPr lang="en-PH"/>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AE8B584-E0D4-4D38-B591-2C43D40BD744}" type="slidenum">
              <a:rPr lang="en-US"/>
              <a:pPr>
                <a:defRPr/>
              </a:pPr>
              <a:t>‹#›</a:t>
            </a:fld>
            <a:endParaRPr lang="en-US"/>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B4306D-03DF-4A27-8E76-8E5F92A8D4D3}" type="slidenum">
              <a:rPr lang="en-US"/>
              <a:pPr>
                <a:defRPr/>
              </a:pPr>
              <a:t>‹#›</a:t>
            </a:fld>
            <a:endParaRPr lang="en-US"/>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smtClean="0"/>
          </a:p>
        </p:txBody>
      </p:sp>
      <p:sp>
        <p:nvSpPr>
          <p:cNvPr id="4" name="Text Placeholder 3"/>
          <p:cNvSpPr>
            <a:spLocks noGrp="1"/>
          </p:cNvSpPr>
          <p:nvPr>
            <p:ph type="body" sz="half" idx="2"/>
          </p:nvPr>
        </p:nvSpPr>
        <p:spPr>
          <a:xfrm>
            <a:off x="46482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88ABBF0-CE81-499A-8E14-D526187F49AB}" type="slidenum">
              <a:rPr lang="en-US"/>
              <a:pPr>
                <a:defRPr/>
              </a:pPr>
              <a:t>‹#›</a:t>
            </a:fld>
            <a:endParaRPr lang="en-US"/>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idx="1"/>
          </p:nvPr>
        </p:nvSpPr>
        <p:spPr>
          <a:xfrm>
            <a:off x="1169988" y="1946275"/>
            <a:ext cx="7772400" cy="4114800"/>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5"/>
          <p:cNvSpPr>
            <a:spLocks noGrp="1" noChangeArrowheads="1"/>
          </p:cNvSpPr>
          <p:nvPr>
            <p:ph type="dt" sz="half" idx="10"/>
          </p:nvPr>
        </p:nvSpPr>
        <p:spPr>
          <a:xfrm>
            <a:off x="1143000" y="6248400"/>
            <a:ext cx="1905000" cy="457200"/>
          </a:xfrm>
          <a:prstGeom prst="rect">
            <a:avLst/>
          </a:prstGeom>
          <a:ln/>
        </p:spPr>
        <p:txBody>
          <a:bodyPr/>
          <a:lstStyle>
            <a:lvl1pPr>
              <a:defRPr/>
            </a:lvl1pPr>
          </a:lstStyle>
          <a:p>
            <a:pPr>
              <a:defRPr/>
            </a:pPr>
            <a:endParaRPr lang="en-GB"/>
          </a:p>
        </p:txBody>
      </p:sp>
      <p:sp>
        <p:nvSpPr>
          <p:cNvPr id="5" name="Rectangle 36"/>
          <p:cNvSpPr>
            <a:spLocks noGrp="1" noChangeArrowheads="1"/>
          </p:cNvSpPr>
          <p:nvPr>
            <p:ph type="ftr" sz="quarter" idx="11"/>
          </p:nvPr>
        </p:nvSpPr>
        <p:spPr>
          <a:xfrm>
            <a:off x="3581400" y="6248400"/>
            <a:ext cx="2895600" cy="457200"/>
          </a:xfrm>
          <a:prstGeom prst="rect">
            <a:avLst/>
          </a:prstGeom>
          <a:ln/>
        </p:spPr>
        <p:txBody>
          <a:bodyPr/>
          <a:lstStyle>
            <a:lvl1pPr>
              <a:defRPr/>
            </a:lvl1pPr>
          </a:lstStyle>
          <a:p>
            <a:pPr>
              <a:defRPr/>
            </a:pPr>
            <a:endParaRPr lang="en-GB"/>
          </a:p>
        </p:txBody>
      </p:sp>
      <p:sp>
        <p:nvSpPr>
          <p:cNvPr id="6" name="Rectangle 37"/>
          <p:cNvSpPr>
            <a:spLocks noGrp="1" noChangeArrowheads="1"/>
          </p:cNvSpPr>
          <p:nvPr>
            <p:ph type="sldNum" sz="quarter" idx="12"/>
          </p:nvPr>
        </p:nvSpPr>
        <p:spPr>
          <a:xfrm>
            <a:off x="7010400" y="6248400"/>
            <a:ext cx="1905000" cy="457200"/>
          </a:xfrm>
          <a:prstGeom prst="rect">
            <a:avLst/>
          </a:prstGeom>
          <a:ln/>
        </p:spPr>
        <p:txBody>
          <a:bodyPr/>
          <a:lstStyle>
            <a:lvl1pPr>
              <a:defRPr/>
            </a:lvl1pPr>
          </a:lstStyle>
          <a:p>
            <a:pPr>
              <a:defRPr/>
            </a:pPr>
            <a:fld id="{3A3A8225-FFB9-47B4-81A8-A6A1ED3BB2DC}" type="slidenum">
              <a:rPr lang="en-GB"/>
              <a:pPr>
                <a:defRPr/>
              </a:pPr>
              <a:t>‹#›</a:t>
            </a:fld>
            <a:endParaRPr lang="en-GB"/>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185378" name="Rectangle 1058"/>
          <p:cNvSpPr>
            <a:spLocks noGrp="1" noChangeArrowheads="1"/>
          </p:cNvSpPr>
          <p:nvPr>
            <p:ph type="ctrTitle" sz="quarter"/>
          </p:nvPr>
        </p:nvSpPr>
        <p:spPr>
          <a:xfrm>
            <a:off x="1143000" y="2286000"/>
            <a:ext cx="7772400" cy="1143000"/>
          </a:xfrm>
          <a:prstGeom prst="rect">
            <a:avLst/>
          </a:prstGeom>
        </p:spPr>
        <p:txBody>
          <a:bodyPr/>
          <a:lstStyle>
            <a:lvl1pPr algn="ctr">
              <a:defRPr>
                <a:solidFill>
                  <a:srgbClr val="00FFFF"/>
                </a:solidFill>
              </a:defRPr>
            </a:lvl1pPr>
          </a:lstStyle>
          <a:p>
            <a:r>
              <a:rPr lang="en-GB"/>
              <a:t>Click to edit Master title style</a:t>
            </a:r>
          </a:p>
        </p:txBody>
      </p:sp>
      <p:sp>
        <p:nvSpPr>
          <p:cNvPr id="185379" name="Rectangle 1059"/>
          <p:cNvSpPr>
            <a:spLocks noGrp="1" noChangeArrowheads="1"/>
          </p:cNvSpPr>
          <p:nvPr>
            <p:ph type="subTitle" sz="quarter" idx="1"/>
          </p:nvPr>
        </p:nvSpPr>
        <p:spPr>
          <a:xfrm>
            <a:off x="1828800" y="3886200"/>
            <a:ext cx="6400800" cy="1752600"/>
          </a:xfrm>
          <a:prstGeom prst="rect">
            <a:avLst/>
          </a:prstGeom>
        </p:spPr>
        <p:txBody>
          <a:bodyPr lIns="92075" tIns="46038" rIns="92075" bIns="46038"/>
          <a:lstStyle>
            <a:lvl1pPr marL="0" indent="0" algn="ctr">
              <a:buFont typeface="Wingdings" pitchFamily="2" charset="2"/>
              <a:buNone/>
              <a:defRPr>
                <a:solidFill>
                  <a:srgbClr val="FFFFFF"/>
                </a:solidFill>
              </a:defRPr>
            </a:lvl1pPr>
          </a:lstStyle>
          <a:p>
            <a:r>
              <a:rPr lang="en-GB"/>
              <a:t>Click to edit Master subtitle style</a:t>
            </a:r>
          </a:p>
        </p:txBody>
      </p:sp>
      <p:sp>
        <p:nvSpPr>
          <p:cNvPr id="36" name="Rectangle 1060"/>
          <p:cNvSpPr>
            <a:spLocks noGrp="1" noChangeArrowheads="1"/>
          </p:cNvSpPr>
          <p:nvPr>
            <p:ph type="dt" sz="quarter" idx="10"/>
          </p:nvPr>
        </p:nvSpPr>
        <p:spPr>
          <a:xfrm>
            <a:off x="1143000" y="6248400"/>
            <a:ext cx="1905000" cy="457200"/>
          </a:xfrm>
          <a:prstGeom prst="rect">
            <a:avLst/>
          </a:prstGeom>
        </p:spPr>
        <p:txBody>
          <a:bodyPr/>
          <a:lstStyle>
            <a:lvl1pPr>
              <a:defRPr>
                <a:solidFill>
                  <a:srgbClr val="FFFFFF"/>
                </a:solidFill>
              </a:defRPr>
            </a:lvl1pPr>
          </a:lstStyle>
          <a:p>
            <a:pPr>
              <a:defRPr/>
            </a:pPr>
            <a:endParaRPr lang="en-GB"/>
          </a:p>
        </p:txBody>
      </p:sp>
      <p:sp>
        <p:nvSpPr>
          <p:cNvPr id="37" name="Rectangle 1061"/>
          <p:cNvSpPr>
            <a:spLocks noGrp="1" noChangeArrowheads="1"/>
          </p:cNvSpPr>
          <p:nvPr>
            <p:ph type="ftr" sz="quarter" idx="11"/>
          </p:nvPr>
        </p:nvSpPr>
        <p:spPr>
          <a:xfrm>
            <a:off x="3581400" y="6248400"/>
            <a:ext cx="2895600" cy="457200"/>
          </a:xfrm>
          <a:prstGeom prst="rect">
            <a:avLst/>
          </a:prstGeom>
        </p:spPr>
        <p:txBody>
          <a:bodyPr/>
          <a:lstStyle>
            <a:lvl1pPr>
              <a:defRPr>
                <a:solidFill>
                  <a:srgbClr val="FFFFFF"/>
                </a:solidFill>
              </a:defRPr>
            </a:lvl1pPr>
          </a:lstStyle>
          <a:p>
            <a:pPr>
              <a:defRPr/>
            </a:pPr>
            <a:endParaRPr lang="en-GB"/>
          </a:p>
        </p:txBody>
      </p:sp>
      <p:sp>
        <p:nvSpPr>
          <p:cNvPr id="38" name="Rectangle 1062"/>
          <p:cNvSpPr>
            <a:spLocks noGrp="1" noChangeArrowheads="1"/>
          </p:cNvSpPr>
          <p:nvPr>
            <p:ph type="sldNum" sz="quarter" idx="12"/>
          </p:nvPr>
        </p:nvSpPr>
        <p:spPr>
          <a:xfrm>
            <a:off x="7010400" y="6248400"/>
            <a:ext cx="1905000" cy="457200"/>
          </a:xfrm>
          <a:prstGeom prst="rect">
            <a:avLst/>
          </a:prstGeom>
        </p:spPr>
        <p:txBody>
          <a:bodyPr/>
          <a:lstStyle>
            <a:lvl1pPr>
              <a:defRPr>
                <a:solidFill>
                  <a:srgbClr val="FFFFFF"/>
                </a:solidFill>
              </a:defRPr>
            </a:lvl1pPr>
          </a:lstStyle>
          <a:p>
            <a:pPr>
              <a:defRPr/>
            </a:pPr>
            <a:fld id="{0A4C51F8-3055-484E-976B-1BECA9EB700B}" type="slidenum">
              <a:rPr lang="en-GB"/>
              <a:pPr>
                <a:defRPr/>
              </a:pPr>
              <a:t>‹#›</a:t>
            </a:fld>
            <a:endParaRPr lang="en-GB"/>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a:prstGeom prst="rect">
            <a:avLst/>
          </a:prstGeom>
        </p:spPr>
        <p:txBody>
          <a:bodyPr/>
          <a:lstStyle/>
          <a:p>
            <a:r>
              <a:rPr lang="en-US" smtClean="0"/>
              <a:t>Click to edit Master title style</a:t>
            </a:r>
            <a:endParaRPr lang="en-US"/>
          </a:p>
        </p:txBody>
      </p:sp>
      <p:sp>
        <p:nvSpPr>
          <p:cNvPr id="3" name="Rectangle 35"/>
          <p:cNvSpPr>
            <a:spLocks noGrp="1" noChangeArrowheads="1"/>
          </p:cNvSpPr>
          <p:nvPr>
            <p:ph type="dt" sz="half" idx="10"/>
          </p:nvPr>
        </p:nvSpPr>
        <p:spPr>
          <a:xfrm>
            <a:off x="1143000" y="6248400"/>
            <a:ext cx="1905000" cy="457200"/>
          </a:xfrm>
          <a:prstGeom prst="rect">
            <a:avLst/>
          </a:prstGeom>
          <a:ln/>
        </p:spPr>
        <p:txBody>
          <a:bodyPr/>
          <a:lstStyle>
            <a:lvl1pPr>
              <a:defRPr/>
            </a:lvl1pPr>
          </a:lstStyle>
          <a:p>
            <a:pPr>
              <a:defRPr/>
            </a:pPr>
            <a:endParaRPr lang="en-GB"/>
          </a:p>
        </p:txBody>
      </p:sp>
      <p:sp>
        <p:nvSpPr>
          <p:cNvPr id="4" name="Rectangle 36"/>
          <p:cNvSpPr>
            <a:spLocks noGrp="1" noChangeArrowheads="1"/>
          </p:cNvSpPr>
          <p:nvPr>
            <p:ph type="ftr" sz="quarter" idx="11"/>
          </p:nvPr>
        </p:nvSpPr>
        <p:spPr>
          <a:xfrm>
            <a:off x="3581400" y="6248400"/>
            <a:ext cx="2895600" cy="457200"/>
          </a:xfrm>
          <a:prstGeom prst="rect">
            <a:avLst/>
          </a:prstGeom>
          <a:ln/>
        </p:spPr>
        <p:txBody>
          <a:bodyPr/>
          <a:lstStyle>
            <a:lvl1pPr>
              <a:defRPr/>
            </a:lvl1pPr>
          </a:lstStyle>
          <a:p>
            <a:pPr>
              <a:defRPr/>
            </a:pPr>
            <a:endParaRPr lang="en-GB"/>
          </a:p>
        </p:txBody>
      </p:sp>
      <p:sp>
        <p:nvSpPr>
          <p:cNvPr id="5" name="Rectangle 37"/>
          <p:cNvSpPr>
            <a:spLocks noGrp="1" noChangeArrowheads="1"/>
          </p:cNvSpPr>
          <p:nvPr>
            <p:ph type="sldNum" sz="quarter" idx="12"/>
          </p:nvPr>
        </p:nvSpPr>
        <p:spPr>
          <a:xfrm>
            <a:off x="7010400" y="6248400"/>
            <a:ext cx="1905000" cy="457200"/>
          </a:xfrm>
          <a:prstGeom prst="rect">
            <a:avLst/>
          </a:prstGeom>
          <a:ln/>
        </p:spPr>
        <p:txBody>
          <a:bodyPr/>
          <a:lstStyle>
            <a:lvl1pPr>
              <a:defRPr/>
            </a:lvl1pPr>
          </a:lstStyle>
          <a:p>
            <a:pPr>
              <a:defRPr/>
            </a:pPr>
            <a:fld id="{8208235F-14F2-4F05-A438-7ECA9855BC5C}" type="slidenum">
              <a:rPr lang="en-GB"/>
              <a:pPr>
                <a:defRPr/>
              </a:pPr>
              <a:t>‹#›</a:t>
            </a:fld>
            <a:endParaRPr lang="en-GB"/>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xfrm>
            <a:off x="1143000" y="6248400"/>
            <a:ext cx="1905000" cy="457200"/>
          </a:xfrm>
          <a:prstGeom prst="rect">
            <a:avLst/>
          </a:prstGeom>
          <a:ln/>
        </p:spPr>
        <p:txBody>
          <a:bodyPr/>
          <a:lstStyle>
            <a:lvl1pPr>
              <a:defRPr/>
            </a:lvl1pPr>
          </a:lstStyle>
          <a:p>
            <a:pPr>
              <a:defRPr/>
            </a:pPr>
            <a:endParaRPr lang="en-GB"/>
          </a:p>
        </p:txBody>
      </p:sp>
      <p:sp>
        <p:nvSpPr>
          <p:cNvPr id="3" name="Rectangle 36"/>
          <p:cNvSpPr>
            <a:spLocks noGrp="1" noChangeArrowheads="1"/>
          </p:cNvSpPr>
          <p:nvPr>
            <p:ph type="ftr" sz="quarter" idx="11"/>
          </p:nvPr>
        </p:nvSpPr>
        <p:spPr>
          <a:xfrm>
            <a:off x="3581400" y="6248400"/>
            <a:ext cx="2895600" cy="457200"/>
          </a:xfrm>
          <a:prstGeom prst="rect">
            <a:avLst/>
          </a:prstGeom>
          <a:ln/>
        </p:spPr>
        <p:txBody>
          <a:bodyPr/>
          <a:lstStyle>
            <a:lvl1pPr>
              <a:defRPr/>
            </a:lvl1pPr>
          </a:lstStyle>
          <a:p>
            <a:pPr>
              <a:defRPr/>
            </a:pPr>
            <a:endParaRPr lang="en-GB"/>
          </a:p>
        </p:txBody>
      </p:sp>
      <p:sp>
        <p:nvSpPr>
          <p:cNvPr id="4" name="Rectangle 37"/>
          <p:cNvSpPr>
            <a:spLocks noGrp="1" noChangeArrowheads="1"/>
          </p:cNvSpPr>
          <p:nvPr>
            <p:ph type="sldNum" sz="quarter" idx="12"/>
          </p:nvPr>
        </p:nvSpPr>
        <p:spPr>
          <a:xfrm>
            <a:off x="7010400" y="6248400"/>
            <a:ext cx="1905000" cy="457200"/>
          </a:xfrm>
          <a:prstGeom prst="rect">
            <a:avLst/>
          </a:prstGeom>
          <a:ln/>
        </p:spPr>
        <p:txBody>
          <a:bodyPr/>
          <a:lstStyle>
            <a:lvl1pPr>
              <a:defRPr/>
            </a:lvl1pPr>
          </a:lstStyle>
          <a:p>
            <a:pPr>
              <a:defRPr/>
            </a:pPr>
            <a:fld id="{DAB15DEF-C3AA-4A6B-98D8-59F8A0EA8D7D}" type="slidenum">
              <a:rPr lang="en-GB"/>
              <a:pPr>
                <a:defRPr/>
              </a:pPr>
              <a:t>‹#›</a:t>
            </a:fld>
            <a:endParaRPr lang="en-GB"/>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a:prstGeom prst="rect">
            <a:avLst/>
          </a:prstGeo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1169988" y="1946275"/>
            <a:ext cx="3810000" cy="4114800"/>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5132388" y="1946275"/>
            <a:ext cx="3810000" cy="4114800"/>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5"/>
          <p:cNvSpPr>
            <a:spLocks noGrp="1" noChangeArrowheads="1"/>
          </p:cNvSpPr>
          <p:nvPr>
            <p:ph type="dt" sz="half" idx="10"/>
          </p:nvPr>
        </p:nvSpPr>
        <p:spPr>
          <a:xfrm>
            <a:off x="1143000" y="6248400"/>
            <a:ext cx="1905000" cy="457200"/>
          </a:xfrm>
          <a:prstGeom prst="rect">
            <a:avLst/>
          </a:prstGeom>
          <a:ln/>
        </p:spPr>
        <p:txBody>
          <a:bodyPr/>
          <a:lstStyle>
            <a:lvl1pPr>
              <a:defRPr/>
            </a:lvl1pPr>
          </a:lstStyle>
          <a:p>
            <a:pPr>
              <a:defRPr/>
            </a:pPr>
            <a:endParaRPr lang="en-GB"/>
          </a:p>
        </p:txBody>
      </p:sp>
      <p:sp>
        <p:nvSpPr>
          <p:cNvPr id="6" name="Rectangle 36"/>
          <p:cNvSpPr>
            <a:spLocks noGrp="1" noChangeArrowheads="1"/>
          </p:cNvSpPr>
          <p:nvPr>
            <p:ph type="ftr" sz="quarter" idx="11"/>
          </p:nvPr>
        </p:nvSpPr>
        <p:spPr>
          <a:xfrm>
            <a:off x="3581400" y="6248400"/>
            <a:ext cx="2895600" cy="457200"/>
          </a:xfrm>
          <a:prstGeom prst="rect">
            <a:avLst/>
          </a:prstGeom>
          <a:ln/>
        </p:spPr>
        <p:txBody>
          <a:bodyPr/>
          <a:lstStyle>
            <a:lvl1pPr>
              <a:defRPr/>
            </a:lvl1pPr>
          </a:lstStyle>
          <a:p>
            <a:pPr>
              <a:defRPr/>
            </a:pPr>
            <a:endParaRPr lang="en-GB"/>
          </a:p>
        </p:txBody>
      </p:sp>
      <p:sp>
        <p:nvSpPr>
          <p:cNvPr id="7" name="Rectangle 37"/>
          <p:cNvSpPr>
            <a:spLocks noGrp="1" noChangeArrowheads="1"/>
          </p:cNvSpPr>
          <p:nvPr>
            <p:ph type="sldNum" sz="quarter" idx="12"/>
          </p:nvPr>
        </p:nvSpPr>
        <p:spPr>
          <a:xfrm>
            <a:off x="7010400" y="6248400"/>
            <a:ext cx="1905000" cy="457200"/>
          </a:xfrm>
          <a:prstGeom prst="rect">
            <a:avLst/>
          </a:prstGeom>
          <a:ln/>
        </p:spPr>
        <p:txBody>
          <a:bodyPr/>
          <a:lstStyle>
            <a:lvl1pPr>
              <a:defRPr/>
            </a:lvl1pPr>
          </a:lstStyle>
          <a:p>
            <a:pPr>
              <a:defRPr/>
            </a:pPr>
            <a:fld id="{5EC5FC8E-7084-4275-98F2-DF920BDB6A19}" type="slidenum">
              <a:rPr lang="en-GB"/>
              <a:pPr>
                <a:defRPr/>
              </a:pPr>
              <a:t>‹#›</a:t>
            </a:fld>
            <a:endParaRPr lang="en-GB"/>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1143000" y="609600"/>
            <a:ext cx="77724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1169988" y="1946275"/>
            <a:ext cx="3810000" cy="1981200"/>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5132388" y="1946275"/>
            <a:ext cx="3810000" cy="1981200"/>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1169988" y="4079875"/>
            <a:ext cx="3810000" cy="1981200"/>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5132388" y="4079875"/>
            <a:ext cx="3810000" cy="1981200"/>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5"/>
          <p:cNvSpPr>
            <a:spLocks noGrp="1" noChangeArrowheads="1"/>
          </p:cNvSpPr>
          <p:nvPr>
            <p:ph type="dt" sz="half" idx="10"/>
          </p:nvPr>
        </p:nvSpPr>
        <p:spPr>
          <a:xfrm>
            <a:off x="1143000" y="6248400"/>
            <a:ext cx="1905000" cy="457200"/>
          </a:xfrm>
          <a:prstGeom prst="rect">
            <a:avLst/>
          </a:prstGeom>
          <a:ln/>
        </p:spPr>
        <p:txBody>
          <a:bodyPr/>
          <a:lstStyle>
            <a:lvl1pPr>
              <a:defRPr/>
            </a:lvl1pPr>
          </a:lstStyle>
          <a:p>
            <a:pPr>
              <a:defRPr/>
            </a:pPr>
            <a:endParaRPr lang="en-GB"/>
          </a:p>
        </p:txBody>
      </p:sp>
      <p:sp>
        <p:nvSpPr>
          <p:cNvPr id="8" name="Rectangle 36"/>
          <p:cNvSpPr>
            <a:spLocks noGrp="1" noChangeArrowheads="1"/>
          </p:cNvSpPr>
          <p:nvPr>
            <p:ph type="ftr" sz="quarter" idx="11"/>
          </p:nvPr>
        </p:nvSpPr>
        <p:spPr>
          <a:xfrm>
            <a:off x="3581400" y="6248400"/>
            <a:ext cx="2895600" cy="457200"/>
          </a:xfrm>
          <a:prstGeom prst="rect">
            <a:avLst/>
          </a:prstGeom>
          <a:ln/>
        </p:spPr>
        <p:txBody>
          <a:bodyPr/>
          <a:lstStyle>
            <a:lvl1pPr>
              <a:defRPr/>
            </a:lvl1pPr>
          </a:lstStyle>
          <a:p>
            <a:pPr>
              <a:defRPr/>
            </a:pPr>
            <a:endParaRPr lang="en-GB"/>
          </a:p>
        </p:txBody>
      </p:sp>
      <p:sp>
        <p:nvSpPr>
          <p:cNvPr id="9" name="Rectangle 37"/>
          <p:cNvSpPr>
            <a:spLocks noGrp="1" noChangeArrowheads="1"/>
          </p:cNvSpPr>
          <p:nvPr>
            <p:ph type="sldNum" sz="quarter" idx="12"/>
          </p:nvPr>
        </p:nvSpPr>
        <p:spPr>
          <a:xfrm>
            <a:off x="7010400" y="6248400"/>
            <a:ext cx="1905000" cy="457200"/>
          </a:xfrm>
          <a:prstGeom prst="rect">
            <a:avLst/>
          </a:prstGeom>
          <a:ln/>
        </p:spPr>
        <p:txBody>
          <a:bodyPr/>
          <a:lstStyle>
            <a:lvl1pPr>
              <a:defRPr/>
            </a:lvl1pPr>
          </a:lstStyle>
          <a:p>
            <a:pPr>
              <a:defRPr/>
            </a:pPr>
            <a:fld id="{9DA3D1A4-A073-4087-993C-DC568C997FC7}" type="slidenum">
              <a:rPr lang="en-GB"/>
              <a:pPr>
                <a:defRPr/>
              </a:pPr>
              <a:t>‹#›</a:t>
            </a:fld>
            <a:endParaRPr lang="en-GB"/>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noChangeArrowheads="1"/>
          </p:cNvSpPr>
          <p:nvPr>
            <p:ph type="dt" sz="half" idx="10"/>
          </p:nvPr>
        </p:nvSpPr>
        <p:spPr>
          <a:xfrm>
            <a:off x="457200" y="6356350"/>
            <a:ext cx="2133600" cy="365125"/>
          </a:xfrm>
          <a:prstGeom prst="rect">
            <a:avLst/>
          </a:prstGeom>
        </p:spPr>
        <p:txBody>
          <a:bodyPr/>
          <a:lstStyle>
            <a:lvl1pPr>
              <a:defRPr/>
            </a:lvl1pPr>
          </a:lstStyle>
          <a:p>
            <a:pPr>
              <a:defRPr/>
            </a:pPr>
            <a:fld id="{E87A0AF4-A09B-42CC-8359-1910C001DB4E}" type="datetime1">
              <a:rPr lang="en-US"/>
              <a:pPr>
                <a:defRPr/>
              </a:pPr>
              <a:t>8/4/2011</a:t>
            </a:fld>
            <a:endParaRPr lang="en-US"/>
          </a:p>
        </p:txBody>
      </p:sp>
      <p:sp>
        <p:nvSpPr>
          <p:cNvPr id="6" name="Footer Placeholder 5"/>
          <p:cNvSpPr>
            <a:spLocks noGrp="1" noChangeArrowheads="1"/>
          </p:cNvSpPr>
          <p:nvPr>
            <p:ph type="ftr" sz="quarter" idx="11"/>
          </p:nvPr>
        </p:nvSpPr>
        <p:spPr>
          <a:xfrm>
            <a:off x="3124200" y="6356350"/>
            <a:ext cx="2895600" cy="365125"/>
          </a:xfrm>
          <a:prstGeom prst="rect">
            <a:avLst/>
          </a:prstGeom>
        </p:spPr>
        <p:txBody>
          <a:bodyPr/>
          <a:lstStyle>
            <a:lvl1pPr>
              <a:defRPr/>
            </a:lvl1pPr>
          </a:lstStyle>
          <a:p>
            <a:pPr>
              <a:defRPr/>
            </a:pPr>
            <a:r>
              <a:rPr lang="en-PH"/>
              <a:t>4th Mindanao Agriculture Forum and Student Congress 22 November 2010</a:t>
            </a:r>
            <a:endParaRPr lang="en-US"/>
          </a:p>
        </p:txBody>
      </p:sp>
      <p:sp>
        <p:nvSpPr>
          <p:cNvPr id="7" name="Slide Number Placeholder 6"/>
          <p:cNvSpPr>
            <a:spLocks noGrp="1" noChangeArrowheads="1"/>
          </p:cNvSpPr>
          <p:nvPr>
            <p:ph type="sldNum" sz="quarter" idx="12"/>
          </p:nvPr>
        </p:nvSpPr>
        <p:spPr>
          <a:xfrm>
            <a:off x="6553200" y="6356350"/>
            <a:ext cx="2133600" cy="365125"/>
          </a:xfrm>
          <a:prstGeom prst="rect">
            <a:avLst/>
          </a:prstGeom>
        </p:spPr>
        <p:txBody>
          <a:bodyPr/>
          <a:lstStyle>
            <a:lvl1pPr>
              <a:defRPr/>
            </a:lvl1pPr>
          </a:lstStyle>
          <a:p>
            <a:pPr>
              <a:defRPr/>
            </a:pPr>
            <a:fld id="{28D653F6-E9D2-43A5-B6E6-C448B80587DF}" type="slidenum">
              <a:rPr lang="en-US"/>
              <a:pPr>
                <a:defRPr/>
              </a:pPr>
              <a:t>‹#›</a:t>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AndTx">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sz="half" idx="1"/>
          </p:nvPr>
        </p:nvSpPr>
        <p:spPr>
          <a:xfrm>
            <a:off x="1169988" y="1946275"/>
            <a:ext cx="3810000" cy="4114800"/>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5132388" y="1946275"/>
            <a:ext cx="3810000" cy="4114800"/>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5"/>
          <p:cNvSpPr>
            <a:spLocks noGrp="1" noChangeArrowheads="1"/>
          </p:cNvSpPr>
          <p:nvPr>
            <p:ph type="dt" sz="half" idx="10"/>
          </p:nvPr>
        </p:nvSpPr>
        <p:spPr>
          <a:xfrm>
            <a:off x="1143000" y="6248400"/>
            <a:ext cx="1905000" cy="457200"/>
          </a:xfrm>
          <a:prstGeom prst="rect">
            <a:avLst/>
          </a:prstGeom>
          <a:ln/>
        </p:spPr>
        <p:txBody>
          <a:bodyPr/>
          <a:lstStyle>
            <a:lvl1pPr>
              <a:defRPr/>
            </a:lvl1pPr>
          </a:lstStyle>
          <a:p>
            <a:pPr>
              <a:defRPr/>
            </a:pPr>
            <a:endParaRPr lang="en-GB"/>
          </a:p>
        </p:txBody>
      </p:sp>
      <p:sp>
        <p:nvSpPr>
          <p:cNvPr id="6" name="Rectangle 36"/>
          <p:cNvSpPr>
            <a:spLocks noGrp="1" noChangeArrowheads="1"/>
          </p:cNvSpPr>
          <p:nvPr>
            <p:ph type="ftr" sz="quarter" idx="11"/>
          </p:nvPr>
        </p:nvSpPr>
        <p:spPr>
          <a:xfrm>
            <a:off x="3581400" y="6248400"/>
            <a:ext cx="2895600" cy="457200"/>
          </a:xfrm>
          <a:prstGeom prst="rect">
            <a:avLst/>
          </a:prstGeom>
          <a:ln/>
        </p:spPr>
        <p:txBody>
          <a:bodyPr/>
          <a:lstStyle>
            <a:lvl1pPr>
              <a:defRPr/>
            </a:lvl1pPr>
          </a:lstStyle>
          <a:p>
            <a:pPr>
              <a:defRPr/>
            </a:pPr>
            <a:endParaRPr lang="en-GB"/>
          </a:p>
        </p:txBody>
      </p:sp>
      <p:sp>
        <p:nvSpPr>
          <p:cNvPr id="7" name="Rectangle 37"/>
          <p:cNvSpPr>
            <a:spLocks noGrp="1" noChangeArrowheads="1"/>
          </p:cNvSpPr>
          <p:nvPr>
            <p:ph type="sldNum" sz="quarter" idx="12"/>
          </p:nvPr>
        </p:nvSpPr>
        <p:spPr>
          <a:xfrm>
            <a:off x="7010400" y="6248400"/>
            <a:ext cx="1905000" cy="457200"/>
          </a:xfrm>
          <a:prstGeom prst="rect">
            <a:avLst/>
          </a:prstGeom>
          <a:ln/>
        </p:spPr>
        <p:txBody>
          <a:bodyPr/>
          <a:lstStyle>
            <a:lvl1pPr>
              <a:defRPr/>
            </a:lvl1pPr>
          </a:lstStyle>
          <a:p>
            <a:pPr>
              <a:defRPr/>
            </a:pPr>
            <a:fld id="{181BA58E-0F57-472C-A021-348783838C6E}" type="slidenum">
              <a:rPr lang="en-GB"/>
              <a:pPr>
                <a:defRPr/>
              </a:pPr>
              <a:t>‹#›</a:t>
            </a:fld>
            <a:endParaRPr lang="en-GB"/>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sz="half" idx="1"/>
          </p:nvPr>
        </p:nvSpPr>
        <p:spPr>
          <a:xfrm>
            <a:off x="1169988" y="1946275"/>
            <a:ext cx="38100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5132388" y="1946275"/>
            <a:ext cx="38100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5"/>
          <p:cNvSpPr>
            <a:spLocks noGrp="1" noChangeArrowheads="1"/>
          </p:cNvSpPr>
          <p:nvPr>
            <p:ph type="dt" sz="half" idx="10"/>
          </p:nvPr>
        </p:nvSpPr>
        <p:spPr>
          <a:xfrm>
            <a:off x="1143000" y="6248400"/>
            <a:ext cx="1905000" cy="457200"/>
          </a:xfrm>
          <a:prstGeom prst="rect">
            <a:avLst/>
          </a:prstGeom>
          <a:ln/>
        </p:spPr>
        <p:txBody>
          <a:bodyPr/>
          <a:lstStyle>
            <a:lvl1pPr>
              <a:defRPr/>
            </a:lvl1pPr>
          </a:lstStyle>
          <a:p>
            <a:pPr>
              <a:defRPr/>
            </a:pPr>
            <a:endParaRPr lang="en-GB"/>
          </a:p>
        </p:txBody>
      </p:sp>
      <p:sp>
        <p:nvSpPr>
          <p:cNvPr id="6" name="Rectangle 36"/>
          <p:cNvSpPr>
            <a:spLocks noGrp="1" noChangeArrowheads="1"/>
          </p:cNvSpPr>
          <p:nvPr>
            <p:ph type="ftr" sz="quarter" idx="11"/>
          </p:nvPr>
        </p:nvSpPr>
        <p:spPr>
          <a:xfrm>
            <a:off x="3581400" y="6248400"/>
            <a:ext cx="2895600" cy="457200"/>
          </a:xfrm>
          <a:prstGeom prst="rect">
            <a:avLst/>
          </a:prstGeom>
          <a:ln/>
        </p:spPr>
        <p:txBody>
          <a:bodyPr/>
          <a:lstStyle>
            <a:lvl1pPr>
              <a:defRPr/>
            </a:lvl1pPr>
          </a:lstStyle>
          <a:p>
            <a:pPr>
              <a:defRPr/>
            </a:pPr>
            <a:endParaRPr lang="en-GB"/>
          </a:p>
        </p:txBody>
      </p:sp>
      <p:sp>
        <p:nvSpPr>
          <p:cNvPr id="7" name="Rectangle 37"/>
          <p:cNvSpPr>
            <a:spLocks noGrp="1" noChangeArrowheads="1"/>
          </p:cNvSpPr>
          <p:nvPr>
            <p:ph type="sldNum" sz="quarter" idx="12"/>
          </p:nvPr>
        </p:nvSpPr>
        <p:spPr>
          <a:xfrm>
            <a:off x="7010400" y="6248400"/>
            <a:ext cx="1905000" cy="457200"/>
          </a:xfrm>
          <a:prstGeom prst="rect">
            <a:avLst/>
          </a:prstGeom>
          <a:ln/>
        </p:spPr>
        <p:txBody>
          <a:bodyPr/>
          <a:lstStyle>
            <a:lvl1pPr>
              <a:defRPr/>
            </a:lvl1pPr>
          </a:lstStyle>
          <a:p>
            <a:pPr>
              <a:defRPr/>
            </a:pPr>
            <a:fld id="{BCA815AA-E932-483A-883E-11728B6CCDEA}" type="slidenum">
              <a:rPr lang="en-GB"/>
              <a:pPr>
                <a:defRPr/>
              </a:pPr>
              <a:t>‹#›</a:t>
            </a:fld>
            <a:endParaRPr lang="en-GB"/>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lvl1pPr>
              <a:defRPr/>
            </a:lvl1pPr>
          </a:lstStyle>
          <a:p>
            <a:r>
              <a:rPr lang="en-US" smtClean="0"/>
              <a:t>Click to edit Master title style</a:t>
            </a:r>
            <a:endParaRPr lang="en-PH"/>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PH"/>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PH"/>
          </a:p>
        </p:txBody>
      </p:sp>
      <p:sp>
        <p:nvSpPr>
          <p:cNvPr id="7" name="Rectangle 5"/>
          <p:cNvSpPr>
            <a:spLocks noGrp="1" noChangeArrowheads="1"/>
          </p:cNvSpPr>
          <p:nvPr>
            <p:ph type="ftr" sz="quarter" idx="10"/>
          </p:nvPr>
        </p:nvSpPr>
        <p:spPr>
          <a:xfrm>
            <a:off x="533400" y="6248400"/>
            <a:ext cx="3048000" cy="552450"/>
          </a:xfrm>
          <a:prstGeom prst="rect">
            <a:avLst/>
          </a:prstGeom>
          <a:ln/>
        </p:spPr>
        <p:txBody>
          <a:bodyPr/>
          <a:lstStyle>
            <a:lvl1pPr>
              <a:defRPr/>
            </a:lvl1pPr>
          </a:lstStyle>
          <a:p>
            <a:pPr>
              <a:defRPr/>
            </a:pPr>
            <a:r>
              <a:rPr lang="en-US"/>
              <a:t>North Carolina Agricultural </a:t>
            </a:r>
          </a:p>
          <a:p>
            <a:pPr>
              <a:defRPr/>
            </a:pPr>
            <a:r>
              <a:rPr lang="en-US"/>
              <a:t>and Technical State University</a:t>
            </a: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1219200" y="152400"/>
            <a:ext cx="7543800" cy="1143000"/>
          </a:xfrm>
          <a:prstGeom prst="rect">
            <a:avLst/>
          </a:prstGeom>
        </p:spPr>
        <p:txBody>
          <a:bodyPr/>
          <a:lstStyle/>
          <a:p>
            <a:r>
              <a:rPr lang="en-US" smtClean="0"/>
              <a:t>Click to edit Master title style</a:t>
            </a:r>
            <a:endParaRPr lang="en-PH"/>
          </a:p>
        </p:txBody>
      </p:sp>
      <p:sp>
        <p:nvSpPr>
          <p:cNvPr id="3" name="Content Placeholder 2"/>
          <p:cNvSpPr>
            <a:spLocks noGrp="1"/>
          </p:cNvSpPr>
          <p:nvPr>
            <p:ph sz="quarter" idx="1"/>
          </p:nvPr>
        </p:nvSpPr>
        <p:spPr>
          <a:xfrm>
            <a:off x="609600" y="1447800"/>
            <a:ext cx="4038600" cy="2185988"/>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PH"/>
          </a:p>
        </p:txBody>
      </p:sp>
      <p:sp>
        <p:nvSpPr>
          <p:cNvPr id="4" name="Content Placeholder 3"/>
          <p:cNvSpPr>
            <a:spLocks noGrp="1"/>
          </p:cNvSpPr>
          <p:nvPr>
            <p:ph sz="quarter" idx="2"/>
          </p:nvPr>
        </p:nvSpPr>
        <p:spPr>
          <a:xfrm>
            <a:off x="4800600" y="1447800"/>
            <a:ext cx="4038600" cy="2185988"/>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PH"/>
          </a:p>
        </p:txBody>
      </p:sp>
      <p:sp>
        <p:nvSpPr>
          <p:cNvPr id="5" name="Content Placeholder 4"/>
          <p:cNvSpPr>
            <a:spLocks noGrp="1"/>
          </p:cNvSpPr>
          <p:nvPr>
            <p:ph sz="quarter" idx="3"/>
          </p:nvPr>
        </p:nvSpPr>
        <p:spPr>
          <a:xfrm>
            <a:off x="609600" y="3786188"/>
            <a:ext cx="4038600" cy="2187575"/>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PH"/>
          </a:p>
        </p:txBody>
      </p:sp>
      <p:sp>
        <p:nvSpPr>
          <p:cNvPr id="6" name="Content Placeholder 5"/>
          <p:cNvSpPr>
            <a:spLocks noGrp="1"/>
          </p:cNvSpPr>
          <p:nvPr>
            <p:ph sz="quarter" idx="4"/>
          </p:nvPr>
        </p:nvSpPr>
        <p:spPr>
          <a:xfrm>
            <a:off x="4800600" y="3786188"/>
            <a:ext cx="4038600" cy="2187575"/>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PH"/>
          </a:p>
        </p:txBody>
      </p:sp>
      <p:sp>
        <p:nvSpPr>
          <p:cNvPr id="7" name="Rectangle 5"/>
          <p:cNvSpPr>
            <a:spLocks noGrp="1" noChangeArrowheads="1"/>
          </p:cNvSpPr>
          <p:nvPr>
            <p:ph type="ftr" sz="quarter" idx="10"/>
          </p:nvPr>
        </p:nvSpPr>
        <p:spPr>
          <a:xfrm>
            <a:off x="533400" y="6248400"/>
            <a:ext cx="3048000" cy="552450"/>
          </a:xfrm>
          <a:prstGeom prst="rect">
            <a:avLst/>
          </a:prstGeom>
        </p:spPr>
        <p:txBody>
          <a:bodyPr/>
          <a:lstStyle>
            <a:lvl1pPr>
              <a:defRPr/>
            </a:lvl1pPr>
          </a:lstStyle>
          <a:p>
            <a:pPr>
              <a:defRPr/>
            </a:pPr>
            <a:r>
              <a:rPr lang="en-US"/>
              <a:t>North Carolina Agricultural </a:t>
            </a:r>
          </a:p>
          <a:p>
            <a:pPr>
              <a:defRPr/>
            </a:pPr>
            <a:r>
              <a:rPr lang="en-US"/>
              <a:t>and Technical State University</a:t>
            </a: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914400" y="609600"/>
            <a:ext cx="7315200" cy="1143000"/>
          </a:xfrm>
          <a:prstGeom prst="rect">
            <a:avLst/>
          </a:prstGeom>
        </p:spPr>
        <p:txBody>
          <a:bodyPr/>
          <a:lstStyle/>
          <a:p>
            <a:r>
              <a:rPr lang="en-US" smtClean="0"/>
              <a:t>Click to edit Master title style</a:t>
            </a:r>
            <a:endParaRPr lang="en-PH"/>
          </a:p>
        </p:txBody>
      </p:sp>
      <p:sp>
        <p:nvSpPr>
          <p:cNvPr id="3" name="Date Placeholder 2"/>
          <p:cNvSpPr>
            <a:spLocks noGrp="1"/>
          </p:cNvSpPr>
          <p:nvPr>
            <p:ph type="dt" sz="half" idx="10"/>
          </p:nvPr>
        </p:nvSpPr>
        <p:spPr>
          <a:xfrm>
            <a:off x="838200" y="5943600"/>
            <a:ext cx="1905000" cy="304800"/>
          </a:xfrm>
          <a:prstGeom prst="rect">
            <a:avLst/>
          </a:prstGeom>
        </p:spPr>
        <p:txBody>
          <a:bodyPr/>
          <a:lstStyle>
            <a:lvl1pPr>
              <a:defRPr/>
            </a:lvl1pPr>
          </a:lstStyle>
          <a:p>
            <a:endParaRPr lang="en-US"/>
          </a:p>
        </p:txBody>
      </p:sp>
      <p:sp>
        <p:nvSpPr>
          <p:cNvPr id="4" name="Footer Placeholder 3"/>
          <p:cNvSpPr>
            <a:spLocks noGrp="1"/>
          </p:cNvSpPr>
          <p:nvPr>
            <p:ph type="ftr" sz="quarter" idx="11"/>
          </p:nvPr>
        </p:nvSpPr>
        <p:spPr>
          <a:xfrm>
            <a:off x="838200" y="6248400"/>
            <a:ext cx="2895600" cy="457200"/>
          </a:xfrm>
          <a:prstGeom prst="rect">
            <a:avLst/>
          </a:prstGeom>
        </p:spPr>
        <p:txBody>
          <a:bodyPr/>
          <a:lstStyle>
            <a:lvl1pPr>
              <a:defRPr/>
            </a:lvl1pPr>
          </a:lstStyle>
          <a:p>
            <a:endParaRPr lang="en-US"/>
          </a:p>
        </p:txBody>
      </p:sp>
      <p:sp>
        <p:nvSpPr>
          <p:cNvPr id="5" name="Slide Number Placeholder 4"/>
          <p:cNvSpPr>
            <a:spLocks noGrp="1"/>
          </p:cNvSpPr>
          <p:nvPr>
            <p:ph type="sldNum" sz="quarter" idx="12"/>
          </p:nvPr>
        </p:nvSpPr>
        <p:spPr>
          <a:xfrm>
            <a:off x="3733800" y="6248400"/>
            <a:ext cx="1905000" cy="457200"/>
          </a:xfrm>
          <a:prstGeom prst="rect">
            <a:avLst/>
          </a:prstGeom>
        </p:spPr>
        <p:txBody>
          <a:bodyPr/>
          <a:lstStyle>
            <a:lvl1pPr>
              <a:defRPr/>
            </a:lvl1pPr>
          </a:lstStyle>
          <a:p>
            <a:fld id="{0CA25C95-F958-4C25-AD76-C196E0CD1882}" type="slidenum">
              <a:rPr lang="en-US"/>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TxTwoObj">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lvl1pPr>
              <a:defRPr/>
            </a:lvl1pPr>
          </a:lstStyle>
          <a:p>
            <a:r>
              <a:rPr lang="en-US" smtClean="0"/>
              <a:t>Click to edit Master title style</a:t>
            </a:r>
            <a:endParaRPr lang="en-PH"/>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PH"/>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PH"/>
          </a:p>
        </p:txBody>
      </p:sp>
      <p:sp>
        <p:nvSpPr>
          <p:cNvPr id="7" name="Rectangle 5"/>
          <p:cNvSpPr>
            <a:spLocks noGrp="1" noChangeArrowheads="1"/>
          </p:cNvSpPr>
          <p:nvPr>
            <p:ph type="ftr" sz="quarter" idx="10"/>
          </p:nvPr>
        </p:nvSpPr>
        <p:spPr>
          <a:xfrm>
            <a:off x="533400" y="6248400"/>
            <a:ext cx="3048000" cy="552450"/>
          </a:xfrm>
          <a:prstGeom prst="rect">
            <a:avLst/>
          </a:prstGeom>
          <a:ln/>
        </p:spPr>
        <p:txBody>
          <a:bodyPr/>
          <a:lstStyle>
            <a:lvl1pPr>
              <a:defRPr/>
            </a:lvl1pPr>
          </a:lstStyle>
          <a:p>
            <a:pPr>
              <a:defRPr/>
            </a:pPr>
            <a:r>
              <a:rPr lang="en-US"/>
              <a:t>North Carolina Agricultural </a:t>
            </a:r>
          </a:p>
          <a:p>
            <a:pPr>
              <a:defRPr/>
            </a:pPr>
            <a:r>
              <a:rPr lang="en-US"/>
              <a:t>and Technical State University</a:t>
            </a: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pic>
        <p:nvPicPr>
          <p:cNvPr id="4" name="Picture 13" descr="USAID logo">
            <a:hlinkClick r:id="rId2"/>
          </p:cNvPr>
          <p:cNvPicPr>
            <a:picLocks noChangeAspect="1" noChangeArrowheads="1"/>
          </p:cNvPicPr>
          <p:nvPr userDrawn="1"/>
        </p:nvPicPr>
        <p:blipFill>
          <a:blip r:embed="rId3"/>
          <a:srcRect l="3857" t="6593" r="3572"/>
          <a:stretch>
            <a:fillRect/>
          </a:stretch>
        </p:blipFill>
        <p:spPr bwMode="auto">
          <a:xfrm>
            <a:off x="7315200" y="6172200"/>
            <a:ext cx="1828800" cy="685800"/>
          </a:xfrm>
          <a:prstGeom prst="rect">
            <a:avLst/>
          </a:prstGeom>
          <a:noFill/>
          <a:ln w="9525">
            <a:noFill/>
            <a:miter lim="800000"/>
            <a:headEnd/>
            <a:tailEnd/>
          </a:ln>
        </p:spPr>
      </p:pic>
      <p:pic>
        <p:nvPicPr>
          <p:cNvPr id="5" name="Picture 18" descr="officelogo"/>
          <p:cNvPicPr>
            <a:picLocks noChangeAspect="1" noChangeArrowheads="1"/>
          </p:cNvPicPr>
          <p:nvPr userDrawn="1"/>
        </p:nvPicPr>
        <p:blipFill>
          <a:blip r:embed="rId4"/>
          <a:srcRect/>
          <a:stretch>
            <a:fillRect/>
          </a:stretch>
        </p:blipFill>
        <p:spPr bwMode="auto">
          <a:xfrm>
            <a:off x="228600" y="152400"/>
            <a:ext cx="1270000" cy="1295400"/>
          </a:xfrm>
          <a:prstGeom prst="rect">
            <a:avLst/>
          </a:prstGeom>
          <a:noFill/>
          <a:ln w="9525">
            <a:noFill/>
            <a:miter lim="800000"/>
            <a:headEnd/>
            <a:tailEnd/>
          </a:ln>
        </p:spPr>
      </p:pic>
      <p:sp>
        <p:nvSpPr>
          <p:cNvPr id="6" name="Text Box 21"/>
          <p:cNvSpPr txBox="1">
            <a:spLocks noChangeArrowheads="1"/>
          </p:cNvSpPr>
          <p:nvPr userDrawn="1"/>
        </p:nvSpPr>
        <p:spPr bwMode="auto">
          <a:xfrm>
            <a:off x="1524000" y="401638"/>
            <a:ext cx="4168775" cy="825500"/>
          </a:xfrm>
          <a:prstGeom prst="rect">
            <a:avLst/>
          </a:prstGeom>
          <a:noFill/>
          <a:ln w="9525">
            <a:noFill/>
            <a:miter lim="800000"/>
            <a:headEnd/>
            <a:tailEnd/>
          </a:ln>
          <a:effectLst/>
        </p:spPr>
        <p:txBody>
          <a:bodyPr wrap="none">
            <a:spAutoFit/>
          </a:bodyPr>
          <a:lstStyle/>
          <a:p>
            <a:pPr>
              <a:defRPr/>
            </a:pPr>
            <a:r>
              <a:rPr lang="en-US">
                <a:solidFill>
                  <a:srgbClr val="FF9966"/>
                </a:solidFill>
                <a:effectLst>
                  <a:outerShdw blurRad="38100" dist="38100" dir="2700000" algn="tl">
                    <a:srgbClr val="000000"/>
                  </a:outerShdw>
                </a:effectLst>
                <a:cs typeface="+mn-cs"/>
              </a:rPr>
              <a:t>Sustainable Agricultural and </a:t>
            </a:r>
          </a:p>
          <a:p>
            <a:pPr>
              <a:defRPr/>
            </a:pPr>
            <a:r>
              <a:rPr lang="en-US">
                <a:solidFill>
                  <a:srgbClr val="FF9966"/>
                </a:solidFill>
                <a:effectLst>
                  <a:outerShdw blurRad="38100" dist="38100" dir="2700000" algn="tl">
                    <a:srgbClr val="000000"/>
                  </a:outerShdw>
                </a:effectLst>
                <a:cs typeface="+mn-cs"/>
              </a:rPr>
              <a:t>Natural Resources Management </a:t>
            </a:r>
          </a:p>
          <a:p>
            <a:pPr>
              <a:defRPr/>
            </a:pPr>
            <a:r>
              <a:rPr lang="en-US">
                <a:solidFill>
                  <a:srgbClr val="FF9966"/>
                </a:solidFill>
                <a:effectLst>
                  <a:outerShdw blurRad="38100" dist="38100" dir="2700000" algn="tl">
                    <a:srgbClr val="000000"/>
                  </a:outerShdw>
                </a:effectLst>
                <a:cs typeface="+mn-cs"/>
              </a:rPr>
              <a:t>Collaborative Research Support Program</a:t>
            </a:r>
          </a:p>
        </p:txBody>
      </p:sp>
      <p:pic>
        <p:nvPicPr>
          <p:cNvPr id="7" name="Picture 22" descr="A&amp;T logo 2"/>
          <p:cNvPicPr>
            <a:picLocks noChangeAspect="1" noChangeArrowheads="1"/>
          </p:cNvPicPr>
          <p:nvPr userDrawn="1"/>
        </p:nvPicPr>
        <p:blipFill>
          <a:blip r:embed="rId5"/>
          <a:srcRect l="5238" t="4286" r="78572" b="66762"/>
          <a:stretch>
            <a:fillRect/>
          </a:stretch>
        </p:blipFill>
        <p:spPr bwMode="auto">
          <a:xfrm>
            <a:off x="0" y="6324600"/>
            <a:ext cx="476250" cy="533400"/>
          </a:xfrm>
          <a:prstGeom prst="rect">
            <a:avLst/>
          </a:prstGeom>
          <a:noFill/>
          <a:ln w="9525">
            <a:noFill/>
            <a:miter lim="800000"/>
            <a:headEnd/>
            <a:tailEnd/>
          </a:ln>
        </p:spPr>
      </p:pic>
      <p:sp>
        <p:nvSpPr>
          <p:cNvPr id="40962" name="Rectangle 2"/>
          <p:cNvSpPr>
            <a:spLocks noGrp="1" noChangeArrowheads="1"/>
          </p:cNvSpPr>
          <p:nvPr>
            <p:ph type="ctrTitle"/>
          </p:nvPr>
        </p:nvSpPr>
        <p:spPr>
          <a:xfrm>
            <a:off x="1066800" y="2057400"/>
            <a:ext cx="7772400" cy="2457450"/>
          </a:xfrm>
          <a:prstGeom prst="rect">
            <a:avLst/>
          </a:prstGeom>
        </p:spPr>
        <p:txBody>
          <a:bodyPr/>
          <a:lstStyle>
            <a:lvl1pPr algn="ctr">
              <a:defRPr sz="5400"/>
            </a:lvl1pPr>
          </a:lstStyle>
          <a:p>
            <a:r>
              <a:rPr lang="en-US"/>
              <a:t>Click to edit Master title style</a:t>
            </a:r>
          </a:p>
        </p:txBody>
      </p:sp>
      <p:sp>
        <p:nvSpPr>
          <p:cNvPr id="40963" name="Rectangle 3"/>
          <p:cNvSpPr>
            <a:spLocks noGrp="1" noChangeArrowheads="1"/>
          </p:cNvSpPr>
          <p:nvPr>
            <p:ph type="subTitle" idx="1"/>
          </p:nvPr>
        </p:nvSpPr>
        <p:spPr>
          <a:xfrm>
            <a:off x="1600200" y="4876800"/>
            <a:ext cx="6400800" cy="685800"/>
          </a:xfrm>
          <a:prstGeom prst="rect">
            <a:avLst/>
          </a:prstGeom>
        </p:spPr>
        <p:txBody>
          <a:bodyPr/>
          <a:lstStyle>
            <a:lvl1pPr marL="0" indent="0" algn="ctr">
              <a:defRPr/>
            </a:lvl1pPr>
          </a:lstStyle>
          <a:p>
            <a:r>
              <a:rPr lang="en-US"/>
              <a:t>Click to edit Master subtitle style</a:t>
            </a:r>
          </a:p>
        </p:txBody>
      </p:sp>
      <p:sp>
        <p:nvSpPr>
          <p:cNvPr id="8" name="Rectangle 9"/>
          <p:cNvSpPr>
            <a:spLocks noGrp="1" noChangeArrowheads="1"/>
          </p:cNvSpPr>
          <p:nvPr>
            <p:ph type="ftr" sz="quarter" idx="10"/>
          </p:nvPr>
        </p:nvSpPr>
        <p:spPr>
          <a:xfrm>
            <a:off x="457200" y="6305550"/>
            <a:ext cx="3048000" cy="552450"/>
          </a:xfrm>
          <a:prstGeom prst="rect">
            <a:avLst/>
          </a:prstGeom>
        </p:spPr>
        <p:txBody>
          <a:bodyPr/>
          <a:lstStyle>
            <a:lvl1pPr>
              <a:defRPr/>
            </a:lvl1pPr>
          </a:lstStyle>
          <a:p>
            <a:pPr>
              <a:defRPr/>
            </a:pPr>
            <a:r>
              <a:rPr lang="en-US"/>
              <a:t>North Carolina Agricultural </a:t>
            </a:r>
          </a:p>
          <a:p>
            <a:pPr>
              <a:defRPr/>
            </a:pPr>
            <a:r>
              <a:rPr lang="en-US"/>
              <a:t>and Technical State University</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91490" name="AutoShape 2"/>
          <p:cNvSpPr>
            <a:spLocks noChangeArrowheads="1"/>
          </p:cNvSpPr>
          <p:nvPr/>
        </p:nvSpPr>
        <p:spPr bwMode="auto">
          <a:xfrm>
            <a:off x="1600200" y="-2209800"/>
            <a:ext cx="9144000" cy="9067800"/>
          </a:xfrm>
          <a:prstGeom prst="diamond">
            <a:avLst/>
          </a:prstGeom>
          <a:gradFill rotWithShape="0">
            <a:gsLst>
              <a:gs pos="0">
                <a:schemeClr val="bg1"/>
              </a:gs>
              <a:gs pos="100000">
                <a:schemeClr val="folHlink"/>
              </a:gs>
            </a:gsLst>
            <a:lin ang="5400000" scaled="1"/>
          </a:gradFill>
          <a:ln w="9525">
            <a:noFill/>
            <a:miter lim="800000"/>
            <a:headEnd/>
            <a:tailEnd/>
          </a:ln>
        </p:spPr>
        <p:txBody>
          <a:bodyPr wrap="none" anchor="ctr"/>
          <a:lstStyle/>
          <a:p>
            <a:endParaRPr lang="en-PH"/>
          </a:p>
        </p:txBody>
      </p:sp>
      <p:sp>
        <p:nvSpPr>
          <p:cNvPr id="191491" name="Rectangle 3"/>
          <p:cNvSpPr>
            <a:spLocks noGrp="1" noChangeArrowheads="1"/>
          </p:cNvSpPr>
          <p:nvPr>
            <p:ph type="ctrTitle"/>
          </p:nvPr>
        </p:nvSpPr>
        <p:spPr>
          <a:xfrm>
            <a:off x="914400" y="1524000"/>
            <a:ext cx="7772400" cy="1143000"/>
          </a:xfrm>
        </p:spPr>
        <p:txBody>
          <a:bodyPr/>
          <a:lstStyle>
            <a:lvl1pPr>
              <a:defRPr sz="4800"/>
            </a:lvl1pPr>
          </a:lstStyle>
          <a:p>
            <a:r>
              <a:rPr lang="en-US"/>
              <a:t>Click to edit Master Title Style</a:t>
            </a:r>
          </a:p>
        </p:txBody>
      </p:sp>
      <p:sp>
        <p:nvSpPr>
          <p:cNvPr id="191492" name="Rectangle 4"/>
          <p:cNvSpPr>
            <a:spLocks noGrp="1" noChangeArrowheads="1"/>
          </p:cNvSpPr>
          <p:nvPr>
            <p:ph type="subTitle" idx="1"/>
          </p:nvPr>
        </p:nvSpPr>
        <p:spPr>
          <a:xfrm>
            <a:off x="914400" y="3276600"/>
            <a:ext cx="6400800" cy="1752600"/>
          </a:xfrm>
          <a:effectLst>
            <a:outerShdw dist="81320" dir="2319588" algn="ctr" rotWithShape="0">
              <a:srgbClr val="808080"/>
            </a:outerShdw>
          </a:effectLst>
        </p:spPr>
        <p:txBody>
          <a:bodyPr/>
          <a:lstStyle>
            <a:lvl1pPr marL="0" indent="0">
              <a:buFontTx/>
              <a:buNone/>
              <a:defRPr/>
            </a:lvl1pPr>
          </a:lstStyle>
          <a:p>
            <a:r>
              <a:rPr lang="en-US"/>
              <a:t>Click to edit Master subtitle style</a:t>
            </a:r>
          </a:p>
        </p:txBody>
      </p:sp>
      <p:sp>
        <p:nvSpPr>
          <p:cNvPr id="191493" name="Rectangle 5"/>
          <p:cNvSpPr>
            <a:spLocks noChangeArrowheads="1"/>
          </p:cNvSpPr>
          <p:nvPr/>
        </p:nvSpPr>
        <p:spPr bwMode="auto">
          <a:xfrm>
            <a:off x="0" y="0"/>
            <a:ext cx="381000" cy="6858000"/>
          </a:xfrm>
          <a:prstGeom prst="rect">
            <a:avLst/>
          </a:prstGeom>
          <a:solidFill>
            <a:schemeClr val="accent2"/>
          </a:solidFill>
          <a:ln w="9525">
            <a:noFill/>
            <a:miter lim="800000"/>
            <a:headEnd/>
            <a:tailEnd/>
          </a:ln>
        </p:spPr>
        <p:txBody>
          <a:bodyPr wrap="none" anchor="ctr"/>
          <a:lstStyle/>
          <a:p>
            <a:endParaRPr lang="en-PH"/>
          </a:p>
        </p:txBody>
      </p:sp>
      <p:sp>
        <p:nvSpPr>
          <p:cNvPr id="191494" name="Rectangle 6"/>
          <p:cNvSpPr>
            <a:spLocks noChangeArrowheads="1"/>
          </p:cNvSpPr>
          <p:nvPr/>
        </p:nvSpPr>
        <p:spPr bwMode="auto">
          <a:xfrm>
            <a:off x="0" y="0"/>
            <a:ext cx="381000" cy="2286000"/>
          </a:xfrm>
          <a:prstGeom prst="rect">
            <a:avLst/>
          </a:prstGeom>
          <a:solidFill>
            <a:schemeClr val="accent1"/>
          </a:solidFill>
          <a:ln w="9525">
            <a:noFill/>
            <a:miter lim="800000"/>
            <a:headEnd/>
            <a:tailEnd/>
          </a:ln>
        </p:spPr>
        <p:txBody>
          <a:bodyPr wrap="none" anchor="ctr"/>
          <a:lstStyle/>
          <a:p>
            <a:endParaRPr lang="en-PH"/>
          </a:p>
        </p:txBody>
      </p:sp>
      <p:sp>
        <p:nvSpPr>
          <p:cNvPr id="191495" name="Rectangle 7"/>
          <p:cNvSpPr>
            <a:spLocks noGrp="1" noChangeArrowheads="1"/>
          </p:cNvSpPr>
          <p:nvPr>
            <p:ph type="dt" sz="half" idx="2"/>
          </p:nvPr>
        </p:nvSpPr>
        <p:spPr/>
        <p:txBody>
          <a:bodyPr/>
          <a:lstStyle>
            <a:lvl1pPr>
              <a:defRPr/>
            </a:lvl1pPr>
          </a:lstStyle>
          <a:p>
            <a:endParaRPr lang="en-US"/>
          </a:p>
        </p:txBody>
      </p:sp>
      <p:sp>
        <p:nvSpPr>
          <p:cNvPr id="191496" name="Rectangle 8"/>
          <p:cNvSpPr>
            <a:spLocks noGrp="1" noChangeArrowheads="1"/>
          </p:cNvSpPr>
          <p:nvPr>
            <p:ph type="ftr" sz="quarter" idx="3"/>
          </p:nvPr>
        </p:nvSpPr>
        <p:spPr/>
        <p:txBody>
          <a:bodyPr/>
          <a:lstStyle>
            <a:lvl1pPr>
              <a:defRPr/>
            </a:lvl1pPr>
          </a:lstStyle>
          <a:p>
            <a:endParaRPr lang="en-US"/>
          </a:p>
        </p:txBody>
      </p:sp>
      <p:sp>
        <p:nvSpPr>
          <p:cNvPr id="191497" name="Rectangle 9"/>
          <p:cNvSpPr>
            <a:spLocks noGrp="1" noChangeArrowheads="1"/>
          </p:cNvSpPr>
          <p:nvPr>
            <p:ph type="sldNum" sz="quarter" idx="4"/>
          </p:nvPr>
        </p:nvSpPr>
        <p:spPr/>
        <p:txBody>
          <a:bodyPr/>
          <a:lstStyle>
            <a:lvl1pPr>
              <a:defRPr/>
            </a:lvl1pPr>
          </a:lstStyle>
          <a:p>
            <a:fld id="{378B6F3B-2F2B-4AC7-AB93-24B3B9314AE8}" type="slidenum">
              <a:rPr lang="en-US"/>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image" Target="../media/image1.jpeg"/><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6.xml"/><Relationship Id="rId13" Type="http://schemas.openxmlformats.org/officeDocument/2006/relationships/theme" Target="../theme/theme2.xml"/><Relationship Id="rId3" Type="http://schemas.openxmlformats.org/officeDocument/2006/relationships/slideLayout" Target="../slideLayouts/slideLayout11.xml"/><Relationship Id="rId7" Type="http://schemas.openxmlformats.org/officeDocument/2006/relationships/slideLayout" Target="../slideLayouts/slideLayout15.xml"/><Relationship Id="rId12" Type="http://schemas.openxmlformats.org/officeDocument/2006/relationships/slideLayout" Target="../slideLayouts/slideLayout20.xml"/><Relationship Id="rId2" Type="http://schemas.openxmlformats.org/officeDocument/2006/relationships/slideLayout" Target="../slideLayouts/slideLayout10.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5" Type="http://schemas.openxmlformats.org/officeDocument/2006/relationships/slideLayout" Target="../slideLayouts/slideLayout13.xml"/><Relationship Id="rId10" Type="http://schemas.openxmlformats.org/officeDocument/2006/relationships/slideLayout" Target="../slideLayouts/slideLayout18.xml"/><Relationship Id="rId4" Type="http://schemas.openxmlformats.org/officeDocument/2006/relationships/slideLayout" Target="../slideLayouts/slideLayout12.xml"/><Relationship Id="rId9" Type="http://schemas.openxmlformats.org/officeDocument/2006/relationships/slideLayout" Target="../slideLayouts/slideLayout1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theme" Target="../theme/theme3.xml"/><Relationship Id="rId3" Type="http://schemas.openxmlformats.org/officeDocument/2006/relationships/slideLayout" Target="../slideLayouts/slideLayout23.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2" Type="http://schemas.openxmlformats.org/officeDocument/2006/relationships/slideLayout" Target="../slideLayouts/slideLayout22.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0" Type="http://schemas.openxmlformats.org/officeDocument/2006/relationships/slideLayout" Target="../slideLayouts/slideLayout30.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image" Target="../media/image5.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0.xml"/><Relationship Id="rId3" Type="http://schemas.openxmlformats.org/officeDocument/2006/relationships/slideLayout" Target="../slideLayouts/slideLayout35.xml"/><Relationship Id="rId7" Type="http://schemas.openxmlformats.org/officeDocument/2006/relationships/slideLayout" Target="../slideLayouts/slideLayout39.xml"/><Relationship Id="rId12" Type="http://schemas.openxmlformats.org/officeDocument/2006/relationships/image" Target="../media/image1.jpeg"/><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theme" Target="../theme/theme4.xml"/><Relationship Id="rId5" Type="http://schemas.openxmlformats.org/officeDocument/2006/relationships/slideLayout" Target="../slideLayouts/slideLayout37.xml"/><Relationship Id="rId10" Type="http://schemas.openxmlformats.org/officeDocument/2006/relationships/slideLayout" Target="../slideLayouts/slideLayout42.xml"/><Relationship Id="rId4" Type="http://schemas.openxmlformats.org/officeDocument/2006/relationships/slideLayout" Target="../slideLayouts/slideLayout36.xml"/><Relationship Id="rId9"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03399"/>
        </a:solidFill>
        <a:effectLst/>
      </p:bgPr>
    </p:bg>
    <p:spTree>
      <p:nvGrpSpPr>
        <p:cNvPr id="1" name=""/>
        <p:cNvGrpSpPr/>
        <p:nvPr/>
      </p:nvGrpSpPr>
      <p:grpSpPr>
        <a:xfrm>
          <a:off x="0" y="0"/>
          <a:ext cx="0" cy="0"/>
          <a:chOff x="0" y="0"/>
          <a:chExt cx="0" cy="0"/>
        </a:xfrm>
      </p:grpSpPr>
      <p:pic>
        <p:nvPicPr>
          <p:cNvPr id="9218" name="Picture 2" descr="C:\Jose Data\ICRAF Work\science week 2010\background2.jpg"/>
          <p:cNvPicPr>
            <a:picLocks noChangeAspect="1" noChangeArrowheads="1"/>
          </p:cNvPicPr>
          <p:nvPr/>
        </p:nvPicPr>
        <p:blipFill>
          <a:blip r:embed="rId10"/>
          <a:srcRect/>
          <a:stretch>
            <a:fillRect/>
          </a:stretch>
        </p:blipFill>
        <p:spPr bwMode="auto">
          <a:xfrm>
            <a:off x="0" y="0"/>
            <a:ext cx="9174163" cy="6978650"/>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887" r:id="rId1"/>
    <p:sldLayoutId id="2147483913" r:id="rId2"/>
    <p:sldLayoutId id="2147483914" r:id="rId3"/>
    <p:sldLayoutId id="2147483915" r:id="rId4"/>
    <p:sldLayoutId id="2147483917" r:id="rId5"/>
    <p:sldLayoutId id="2147483918" r:id="rId6"/>
    <p:sldLayoutId id="2147483945" r:id="rId7"/>
    <p:sldLayoutId id="2147483946" r:id="rId8"/>
  </p:sldLayoutIdLst>
  <p:hf sldNum="0" hdr="0" ftr="0" dt="0"/>
  <p:txStyles>
    <p:titleStyle>
      <a:lvl1pPr algn="ctr" defTabSz="455613" rtl="0" eaLnBrk="0" fontAlgn="base" hangingPunct="0">
        <a:spcBef>
          <a:spcPct val="0"/>
        </a:spcBef>
        <a:spcAft>
          <a:spcPct val="0"/>
        </a:spcAft>
        <a:defRPr sz="4400" kern="1200">
          <a:solidFill>
            <a:schemeClr val="tx1"/>
          </a:solidFill>
          <a:latin typeface="+mj-lt"/>
          <a:ea typeface="+mj-ea"/>
          <a:cs typeface="+mj-cs"/>
        </a:defRPr>
      </a:lvl1pPr>
      <a:lvl2pPr algn="ctr" defTabSz="455613" rtl="0" eaLnBrk="0" fontAlgn="base" hangingPunct="0">
        <a:spcBef>
          <a:spcPct val="0"/>
        </a:spcBef>
        <a:spcAft>
          <a:spcPct val="0"/>
        </a:spcAft>
        <a:defRPr sz="4400">
          <a:solidFill>
            <a:schemeClr val="tx1"/>
          </a:solidFill>
          <a:latin typeface="Calibri" pitchFamily="34" charset="0"/>
        </a:defRPr>
      </a:lvl2pPr>
      <a:lvl3pPr algn="ctr" defTabSz="455613" rtl="0" eaLnBrk="0" fontAlgn="base" hangingPunct="0">
        <a:spcBef>
          <a:spcPct val="0"/>
        </a:spcBef>
        <a:spcAft>
          <a:spcPct val="0"/>
        </a:spcAft>
        <a:defRPr sz="4400">
          <a:solidFill>
            <a:schemeClr val="tx1"/>
          </a:solidFill>
          <a:latin typeface="Calibri" pitchFamily="34" charset="0"/>
        </a:defRPr>
      </a:lvl3pPr>
      <a:lvl4pPr algn="ctr" defTabSz="455613" rtl="0" eaLnBrk="0" fontAlgn="base" hangingPunct="0">
        <a:spcBef>
          <a:spcPct val="0"/>
        </a:spcBef>
        <a:spcAft>
          <a:spcPct val="0"/>
        </a:spcAft>
        <a:defRPr sz="4400">
          <a:solidFill>
            <a:schemeClr val="tx1"/>
          </a:solidFill>
          <a:latin typeface="Calibri" pitchFamily="34" charset="0"/>
        </a:defRPr>
      </a:lvl4pPr>
      <a:lvl5pPr algn="ctr" defTabSz="455613" rtl="0" eaLnBrk="0" fontAlgn="base" hangingPunct="0">
        <a:spcBef>
          <a:spcPct val="0"/>
        </a:spcBef>
        <a:spcAft>
          <a:spcPct val="0"/>
        </a:spcAft>
        <a:defRPr sz="4400">
          <a:solidFill>
            <a:schemeClr val="tx1"/>
          </a:solidFill>
          <a:latin typeface="Calibri" pitchFamily="34" charset="0"/>
        </a:defRPr>
      </a:lvl5pPr>
      <a:lvl6pPr marL="101270" algn="ctr" defTabSz="457121" rtl="0" eaLnBrk="1" fontAlgn="base" hangingPunct="1">
        <a:spcBef>
          <a:spcPct val="0"/>
        </a:spcBef>
        <a:spcAft>
          <a:spcPct val="0"/>
        </a:spcAft>
        <a:defRPr sz="4400">
          <a:solidFill>
            <a:schemeClr val="tx1"/>
          </a:solidFill>
          <a:latin typeface="Calibri" pitchFamily="34" charset="0"/>
        </a:defRPr>
      </a:lvl6pPr>
      <a:lvl7pPr marL="202540" algn="ctr" defTabSz="457121" rtl="0" eaLnBrk="1" fontAlgn="base" hangingPunct="1">
        <a:spcBef>
          <a:spcPct val="0"/>
        </a:spcBef>
        <a:spcAft>
          <a:spcPct val="0"/>
        </a:spcAft>
        <a:defRPr sz="4400">
          <a:solidFill>
            <a:schemeClr val="tx1"/>
          </a:solidFill>
          <a:latin typeface="Calibri" pitchFamily="34" charset="0"/>
        </a:defRPr>
      </a:lvl7pPr>
      <a:lvl8pPr marL="303809" algn="ctr" defTabSz="457121" rtl="0" eaLnBrk="1" fontAlgn="base" hangingPunct="1">
        <a:spcBef>
          <a:spcPct val="0"/>
        </a:spcBef>
        <a:spcAft>
          <a:spcPct val="0"/>
        </a:spcAft>
        <a:defRPr sz="4400">
          <a:solidFill>
            <a:schemeClr val="tx1"/>
          </a:solidFill>
          <a:latin typeface="Calibri" pitchFamily="34" charset="0"/>
        </a:defRPr>
      </a:lvl8pPr>
      <a:lvl9pPr marL="405079" algn="ctr" defTabSz="457121" rtl="0" eaLnBrk="1" fontAlgn="base" hangingPunct="1">
        <a:spcBef>
          <a:spcPct val="0"/>
        </a:spcBef>
        <a:spcAft>
          <a:spcPct val="0"/>
        </a:spcAft>
        <a:defRPr sz="4400">
          <a:solidFill>
            <a:schemeClr val="tx1"/>
          </a:solidFill>
          <a:latin typeface="Calibri" pitchFamily="34" charset="0"/>
        </a:defRPr>
      </a:lvl9pPr>
    </p:titleStyle>
    <p:bodyStyle>
      <a:lvl1pPr marL="341313" indent="-341313" algn="l" defTabSz="455613"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1pPr>
      <a:lvl2pPr marL="741363" indent="-284163" algn="l" defTabSz="455613" rtl="0" eaLnBrk="0" fontAlgn="base" hangingPunct="0">
        <a:spcBef>
          <a:spcPct val="20000"/>
        </a:spcBef>
        <a:spcAft>
          <a:spcPct val="0"/>
        </a:spcAft>
        <a:buFont typeface="Arial" pitchFamily="34" charset="0"/>
        <a:buChar char="–"/>
        <a:defRPr sz="2800" kern="1200">
          <a:solidFill>
            <a:schemeClr val="tx1"/>
          </a:solidFill>
          <a:latin typeface="+mn-lt"/>
          <a:ea typeface="+mn-ea"/>
          <a:cs typeface="+mn-cs"/>
        </a:defRPr>
      </a:lvl2pPr>
      <a:lvl3pPr marL="1141413" indent="-227013" algn="l" defTabSz="455613"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3pPr>
      <a:lvl4pPr marL="1598613" indent="-227013" algn="l" defTabSz="455613"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4pPr>
      <a:lvl5pPr marL="2055813" indent="-227013" algn="l" defTabSz="455613"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5pPr>
      <a:lvl6pPr marL="2514337" indent="-228576" algn="l" defTabSz="457152" rtl="0" eaLnBrk="1" latinLnBrk="0" hangingPunct="1">
        <a:spcBef>
          <a:spcPct val="20000"/>
        </a:spcBef>
        <a:buFont typeface="Arial"/>
        <a:buChar char="•"/>
        <a:defRPr sz="2000" kern="1200">
          <a:solidFill>
            <a:schemeClr val="tx1"/>
          </a:solidFill>
          <a:latin typeface="+mn-lt"/>
          <a:ea typeface="+mn-ea"/>
          <a:cs typeface="+mn-cs"/>
        </a:defRPr>
      </a:lvl6pPr>
      <a:lvl7pPr marL="2971489" indent="-228576" algn="l" defTabSz="457152" rtl="0" eaLnBrk="1" latinLnBrk="0" hangingPunct="1">
        <a:spcBef>
          <a:spcPct val="20000"/>
        </a:spcBef>
        <a:buFont typeface="Arial"/>
        <a:buChar char="•"/>
        <a:defRPr sz="2000" kern="1200">
          <a:solidFill>
            <a:schemeClr val="tx1"/>
          </a:solidFill>
          <a:latin typeface="+mn-lt"/>
          <a:ea typeface="+mn-ea"/>
          <a:cs typeface="+mn-cs"/>
        </a:defRPr>
      </a:lvl7pPr>
      <a:lvl8pPr marL="3428641" indent="-228576" algn="l" defTabSz="457152" rtl="0" eaLnBrk="1" latinLnBrk="0" hangingPunct="1">
        <a:spcBef>
          <a:spcPct val="20000"/>
        </a:spcBef>
        <a:buFont typeface="Arial"/>
        <a:buChar char="•"/>
        <a:defRPr sz="2000" kern="1200">
          <a:solidFill>
            <a:schemeClr val="tx1"/>
          </a:solidFill>
          <a:latin typeface="+mn-lt"/>
          <a:ea typeface="+mn-ea"/>
          <a:cs typeface="+mn-cs"/>
        </a:defRPr>
      </a:lvl8pPr>
      <a:lvl9pPr marL="3885793" indent="-228576" algn="l" defTabSz="457152"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52" rtl="0" eaLnBrk="1" latinLnBrk="0" hangingPunct="1">
        <a:defRPr sz="1800" kern="1200">
          <a:solidFill>
            <a:schemeClr val="tx1"/>
          </a:solidFill>
          <a:latin typeface="+mn-lt"/>
          <a:ea typeface="+mn-ea"/>
          <a:cs typeface="+mn-cs"/>
        </a:defRPr>
      </a:lvl1pPr>
      <a:lvl2pPr marL="457152" algn="l" defTabSz="457152" rtl="0" eaLnBrk="1" latinLnBrk="0" hangingPunct="1">
        <a:defRPr sz="1800" kern="1200">
          <a:solidFill>
            <a:schemeClr val="tx1"/>
          </a:solidFill>
          <a:latin typeface="+mn-lt"/>
          <a:ea typeface="+mn-ea"/>
          <a:cs typeface="+mn-cs"/>
        </a:defRPr>
      </a:lvl2pPr>
      <a:lvl3pPr marL="914304" algn="l" defTabSz="457152" rtl="0" eaLnBrk="1" latinLnBrk="0" hangingPunct="1">
        <a:defRPr sz="1800" kern="1200">
          <a:solidFill>
            <a:schemeClr val="tx1"/>
          </a:solidFill>
          <a:latin typeface="+mn-lt"/>
          <a:ea typeface="+mn-ea"/>
          <a:cs typeface="+mn-cs"/>
        </a:defRPr>
      </a:lvl3pPr>
      <a:lvl4pPr marL="1371456" algn="l" defTabSz="457152" rtl="0" eaLnBrk="1" latinLnBrk="0" hangingPunct="1">
        <a:defRPr sz="1800" kern="1200">
          <a:solidFill>
            <a:schemeClr val="tx1"/>
          </a:solidFill>
          <a:latin typeface="+mn-lt"/>
          <a:ea typeface="+mn-ea"/>
          <a:cs typeface="+mn-cs"/>
        </a:defRPr>
      </a:lvl4pPr>
      <a:lvl5pPr marL="1828609" algn="l" defTabSz="457152" rtl="0" eaLnBrk="1" latinLnBrk="0" hangingPunct="1">
        <a:defRPr sz="1800" kern="1200">
          <a:solidFill>
            <a:schemeClr val="tx1"/>
          </a:solidFill>
          <a:latin typeface="+mn-lt"/>
          <a:ea typeface="+mn-ea"/>
          <a:cs typeface="+mn-cs"/>
        </a:defRPr>
      </a:lvl5pPr>
      <a:lvl6pPr marL="2285761" algn="l" defTabSz="457152" rtl="0" eaLnBrk="1" latinLnBrk="0" hangingPunct="1">
        <a:defRPr sz="1800" kern="1200">
          <a:solidFill>
            <a:schemeClr val="tx1"/>
          </a:solidFill>
          <a:latin typeface="+mn-lt"/>
          <a:ea typeface="+mn-ea"/>
          <a:cs typeface="+mn-cs"/>
        </a:defRPr>
      </a:lvl6pPr>
      <a:lvl7pPr marL="2742913" algn="l" defTabSz="457152" rtl="0" eaLnBrk="1" latinLnBrk="0" hangingPunct="1">
        <a:defRPr sz="1800" kern="1200">
          <a:solidFill>
            <a:schemeClr val="tx1"/>
          </a:solidFill>
          <a:latin typeface="+mn-lt"/>
          <a:ea typeface="+mn-ea"/>
          <a:cs typeface="+mn-cs"/>
        </a:defRPr>
      </a:lvl7pPr>
      <a:lvl8pPr marL="3200065" algn="l" defTabSz="457152" rtl="0" eaLnBrk="1" latinLnBrk="0" hangingPunct="1">
        <a:defRPr sz="1800" kern="1200">
          <a:solidFill>
            <a:schemeClr val="tx1"/>
          </a:solidFill>
          <a:latin typeface="+mn-lt"/>
          <a:ea typeface="+mn-ea"/>
          <a:cs typeface="+mn-cs"/>
        </a:defRPr>
      </a:lvl8pPr>
      <a:lvl9pPr marL="3657217" algn="l" defTabSz="45715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hlink"/>
            </a:gs>
            <a:gs pos="100000">
              <a:schemeClr val="bg1"/>
            </a:gs>
          </a:gsLst>
          <a:lin ang="5400000" scaled="1"/>
        </a:gradFill>
        <a:effectLst/>
      </p:bgPr>
    </p:bg>
    <p:spTree>
      <p:nvGrpSpPr>
        <p:cNvPr id="1" name=""/>
        <p:cNvGrpSpPr/>
        <p:nvPr/>
      </p:nvGrpSpPr>
      <p:grpSpPr>
        <a:xfrm>
          <a:off x="0" y="0"/>
          <a:ext cx="0" cy="0"/>
          <a:chOff x="0" y="0"/>
          <a:chExt cx="0" cy="0"/>
        </a:xfrm>
      </p:grpSpPr>
      <p:sp>
        <p:nvSpPr>
          <p:cNvPr id="190466" name="AutoShape 2"/>
          <p:cNvSpPr>
            <a:spLocks noChangeArrowheads="1"/>
          </p:cNvSpPr>
          <p:nvPr/>
        </p:nvSpPr>
        <p:spPr bwMode="auto">
          <a:xfrm>
            <a:off x="1600200" y="-2209800"/>
            <a:ext cx="9144000" cy="9067800"/>
          </a:xfrm>
          <a:prstGeom prst="diamond">
            <a:avLst/>
          </a:prstGeom>
          <a:gradFill rotWithShape="0">
            <a:gsLst>
              <a:gs pos="0">
                <a:schemeClr val="bg1"/>
              </a:gs>
              <a:gs pos="100000">
                <a:schemeClr val="folHlink"/>
              </a:gs>
            </a:gsLst>
            <a:lin ang="5400000" scaled="1"/>
          </a:gradFill>
          <a:ln w="9525">
            <a:noFill/>
            <a:miter lim="800000"/>
            <a:headEnd/>
            <a:tailEnd/>
          </a:ln>
        </p:spPr>
        <p:txBody>
          <a:bodyPr wrap="none" anchor="ctr"/>
          <a:lstStyle/>
          <a:p>
            <a:endParaRPr lang="en-PH"/>
          </a:p>
        </p:txBody>
      </p:sp>
      <p:sp>
        <p:nvSpPr>
          <p:cNvPr id="190467" name="Rectangle 3"/>
          <p:cNvSpPr>
            <a:spLocks noGrp="1" noChangeArrowheads="1"/>
          </p:cNvSpPr>
          <p:nvPr>
            <p:ph type="title"/>
          </p:nvPr>
        </p:nvSpPr>
        <p:spPr bwMode="auto">
          <a:xfrm>
            <a:off x="914400" y="609600"/>
            <a:ext cx="73152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90468" name="Rectangle 4"/>
          <p:cNvSpPr>
            <a:spLocks noGrp="1" noChangeArrowheads="1"/>
          </p:cNvSpPr>
          <p:nvPr>
            <p:ph type="body" idx="1"/>
          </p:nvPr>
        </p:nvSpPr>
        <p:spPr bwMode="auto">
          <a:xfrm>
            <a:off x="914400" y="2286000"/>
            <a:ext cx="7543800" cy="36576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 </a:t>
            </a:r>
          </a:p>
          <a:p>
            <a:pPr lvl="3"/>
            <a:r>
              <a:rPr lang="en-US" smtClean="0"/>
              <a:t>Fourth level</a:t>
            </a:r>
          </a:p>
          <a:p>
            <a:pPr lvl="4"/>
            <a:r>
              <a:rPr lang="en-US" smtClean="0"/>
              <a:t>Fifth level</a:t>
            </a:r>
          </a:p>
          <a:p>
            <a:pPr lvl="3"/>
            <a:endParaRPr lang="en-US" smtClean="0"/>
          </a:p>
        </p:txBody>
      </p:sp>
      <p:sp>
        <p:nvSpPr>
          <p:cNvPr id="190469" name="Rectangle 5"/>
          <p:cNvSpPr>
            <a:spLocks noChangeArrowheads="1"/>
          </p:cNvSpPr>
          <p:nvPr/>
        </p:nvSpPr>
        <p:spPr bwMode="auto">
          <a:xfrm>
            <a:off x="0" y="0"/>
            <a:ext cx="381000" cy="6858000"/>
          </a:xfrm>
          <a:prstGeom prst="rect">
            <a:avLst/>
          </a:prstGeom>
          <a:solidFill>
            <a:schemeClr val="accent2"/>
          </a:solidFill>
          <a:ln w="9525">
            <a:noFill/>
            <a:miter lim="800000"/>
            <a:headEnd/>
            <a:tailEnd/>
          </a:ln>
        </p:spPr>
        <p:txBody>
          <a:bodyPr wrap="none" anchor="ctr"/>
          <a:lstStyle/>
          <a:p>
            <a:endParaRPr lang="en-PH"/>
          </a:p>
        </p:txBody>
      </p:sp>
      <p:sp>
        <p:nvSpPr>
          <p:cNvPr id="190470" name="Rectangle 6"/>
          <p:cNvSpPr>
            <a:spLocks noChangeArrowheads="1"/>
          </p:cNvSpPr>
          <p:nvPr/>
        </p:nvSpPr>
        <p:spPr bwMode="auto">
          <a:xfrm>
            <a:off x="0" y="0"/>
            <a:ext cx="381000" cy="2286000"/>
          </a:xfrm>
          <a:prstGeom prst="rect">
            <a:avLst/>
          </a:prstGeom>
          <a:solidFill>
            <a:schemeClr val="accent1"/>
          </a:solidFill>
          <a:ln w="9525">
            <a:noFill/>
            <a:miter lim="800000"/>
            <a:headEnd/>
            <a:tailEnd/>
          </a:ln>
        </p:spPr>
        <p:txBody>
          <a:bodyPr wrap="none" anchor="ctr"/>
          <a:lstStyle/>
          <a:p>
            <a:endParaRPr lang="en-PH"/>
          </a:p>
        </p:txBody>
      </p:sp>
      <p:sp>
        <p:nvSpPr>
          <p:cNvPr id="190471" name="Rectangle 7"/>
          <p:cNvSpPr>
            <a:spLocks noGrp="1" noChangeArrowheads="1"/>
          </p:cNvSpPr>
          <p:nvPr>
            <p:ph type="dt" sz="half" idx="2"/>
          </p:nvPr>
        </p:nvSpPr>
        <p:spPr bwMode="auto">
          <a:xfrm>
            <a:off x="838200" y="5943600"/>
            <a:ext cx="1905000" cy="3048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lvl1pPr algn="l">
              <a:spcBef>
                <a:spcPct val="20000"/>
              </a:spcBef>
              <a:defRPr sz="1400">
                <a:latin typeface="+mn-lt"/>
              </a:defRPr>
            </a:lvl1pPr>
          </a:lstStyle>
          <a:p>
            <a:endParaRPr lang="en-US"/>
          </a:p>
        </p:txBody>
      </p:sp>
      <p:sp>
        <p:nvSpPr>
          <p:cNvPr id="190472" name="Rectangle 8"/>
          <p:cNvSpPr>
            <a:spLocks noGrp="1" noChangeArrowheads="1"/>
          </p:cNvSpPr>
          <p:nvPr>
            <p:ph type="ftr" sz="quarter" idx="3"/>
          </p:nvPr>
        </p:nvSpPr>
        <p:spPr bwMode="auto">
          <a:xfrm>
            <a:off x="838200" y="6248400"/>
            <a:ext cx="2895600" cy="4572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lvl1pPr>
              <a:spcBef>
                <a:spcPct val="20000"/>
              </a:spcBef>
              <a:defRPr sz="1400">
                <a:latin typeface="+mn-lt"/>
              </a:defRPr>
            </a:lvl1pPr>
          </a:lstStyle>
          <a:p>
            <a:endParaRPr lang="en-US"/>
          </a:p>
        </p:txBody>
      </p:sp>
      <p:sp>
        <p:nvSpPr>
          <p:cNvPr id="190473" name="Rectangle 9"/>
          <p:cNvSpPr>
            <a:spLocks noGrp="1" noChangeArrowheads="1"/>
          </p:cNvSpPr>
          <p:nvPr>
            <p:ph type="sldNum" sz="quarter" idx="4"/>
          </p:nvPr>
        </p:nvSpPr>
        <p:spPr bwMode="auto">
          <a:xfrm>
            <a:off x="3733800" y="6248400"/>
            <a:ext cx="1905000" cy="4572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lvl1pPr algn="r">
              <a:spcBef>
                <a:spcPct val="20000"/>
              </a:spcBef>
              <a:defRPr sz="1400">
                <a:latin typeface="+mn-lt"/>
              </a:defRPr>
            </a:lvl1pPr>
          </a:lstStyle>
          <a:p>
            <a:fld id="{56A79290-AB90-4CF2-B4CB-590572EEE939}"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3920" r:id="rId1"/>
    <p:sldLayoutId id="2147483921" r:id="rId2"/>
    <p:sldLayoutId id="2147483922" r:id="rId3"/>
    <p:sldLayoutId id="2147483923" r:id="rId4"/>
    <p:sldLayoutId id="2147483924" r:id="rId5"/>
    <p:sldLayoutId id="2147483925" r:id="rId6"/>
    <p:sldLayoutId id="2147483926" r:id="rId7"/>
    <p:sldLayoutId id="2147483927" r:id="rId8"/>
    <p:sldLayoutId id="2147483928" r:id="rId9"/>
    <p:sldLayoutId id="2147483929" r:id="rId10"/>
    <p:sldLayoutId id="2147483930" r:id="rId11"/>
    <p:sldLayoutId id="2147483931" r:id="rId12"/>
  </p:sldLayoutIdLst>
  <p:txStyles>
    <p:titleStyle>
      <a:lvl1pPr algn="l" rtl="0" eaLnBrk="0" fontAlgn="base" hangingPunct="0">
        <a:lnSpc>
          <a:spcPct val="85000"/>
        </a:lnSpc>
        <a:spcBef>
          <a:spcPct val="0"/>
        </a:spcBef>
        <a:spcAft>
          <a:spcPct val="0"/>
        </a:spcAft>
        <a:defRPr kumimoji="1" sz="4200">
          <a:solidFill>
            <a:schemeClr val="tx2"/>
          </a:solidFill>
          <a:effectLst>
            <a:outerShdw blurRad="38100" dist="38100" dir="2700000" algn="tl">
              <a:srgbClr val="000000"/>
            </a:outerShdw>
          </a:effectLst>
          <a:latin typeface="+mj-lt"/>
          <a:ea typeface="+mj-ea"/>
          <a:cs typeface="+mj-cs"/>
        </a:defRPr>
      </a:lvl1pPr>
      <a:lvl2pPr algn="l" rtl="0" eaLnBrk="0" fontAlgn="base" hangingPunct="0">
        <a:lnSpc>
          <a:spcPct val="85000"/>
        </a:lnSpc>
        <a:spcBef>
          <a:spcPct val="0"/>
        </a:spcBef>
        <a:spcAft>
          <a:spcPct val="0"/>
        </a:spcAft>
        <a:defRPr kumimoji="1" sz="4200">
          <a:solidFill>
            <a:schemeClr val="tx2"/>
          </a:solidFill>
          <a:effectLst>
            <a:outerShdw blurRad="38100" dist="38100" dir="2700000" algn="tl">
              <a:srgbClr val="000000"/>
            </a:outerShdw>
          </a:effectLst>
          <a:latin typeface="Tahoma" pitchFamily="34" charset="0"/>
        </a:defRPr>
      </a:lvl2pPr>
      <a:lvl3pPr algn="l" rtl="0" eaLnBrk="0" fontAlgn="base" hangingPunct="0">
        <a:lnSpc>
          <a:spcPct val="85000"/>
        </a:lnSpc>
        <a:spcBef>
          <a:spcPct val="0"/>
        </a:spcBef>
        <a:spcAft>
          <a:spcPct val="0"/>
        </a:spcAft>
        <a:defRPr kumimoji="1" sz="4200">
          <a:solidFill>
            <a:schemeClr val="tx2"/>
          </a:solidFill>
          <a:effectLst>
            <a:outerShdw blurRad="38100" dist="38100" dir="2700000" algn="tl">
              <a:srgbClr val="000000"/>
            </a:outerShdw>
          </a:effectLst>
          <a:latin typeface="Tahoma" pitchFamily="34" charset="0"/>
        </a:defRPr>
      </a:lvl3pPr>
      <a:lvl4pPr algn="l" rtl="0" eaLnBrk="0" fontAlgn="base" hangingPunct="0">
        <a:lnSpc>
          <a:spcPct val="85000"/>
        </a:lnSpc>
        <a:spcBef>
          <a:spcPct val="0"/>
        </a:spcBef>
        <a:spcAft>
          <a:spcPct val="0"/>
        </a:spcAft>
        <a:defRPr kumimoji="1" sz="4200">
          <a:solidFill>
            <a:schemeClr val="tx2"/>
          </a:solidFill>
          <a:effectLst>
            <a:outerShdw blurRad="38100" dist="38100" dir="2700000" algn="tl">
              <a:srgbClr val="000000"/>
            </a:outerShdw>
          </a:effectLst>
          <a:latin typeface="Tahoma" pitchFamily="34" charset="0"/>
        </a:defRPr>
      </a:lvl4pPr>
      <a:lvl5pPr algn="l" rtl="0" eaLnBrk="0" fontAlgn="base" hangingPunct="0">
        <a:lnSpc>
          <a:spcPct val="85000"/>
        </a:lnSpc>
        <a:spcBef>
          <a:spcPct val="0"/>
        </a:spcBef>
        <a:spcAft>
          <a:spcPct val="0"/>
        </a:spcAft>
        <a:defRPr kumimoji="1" sz="4200">
          <a:solidFill>
            <a:schemeClr val="tx2"/>
          </a:solidFill>
          <a:effectLst>
            <a:outerShdw blurRad="38100" dist="38100" dir="2700000" algn="tl">
              <a:srgbClr val="000000"/>
            </a:outerShdw>
          </a:effectLst>
          <a:latin typeface="Tahoma" pitchFamily="34" charset="0"/>
        </a:defRPr>
      </a:lvl5pPr>
      <a:lvl6pPr marL="457200" algn="l" rtl="0" eaLnBrk="0" fontAlgn="base" hangingPunct="0">
        <a:lnSpc>
          <a:spcPct val="85000"/>
        </a:lnSpc>
        <a:spcBef>
          <a:spcPct val="0"/>
        </a:spcBef>
        <a:spcAft>
          <a:spcPct val="0"/>
        </a:spcAft>
        <a:defRPr kumimoji="1" sz="4200">
          <a:solidFill>
            <a:schemeClr val="tx2"/>
          </a:solidFill>
          <a:effectLst>
            <a:outerShdw blurRad="38100" dist="38100" dir="2700000" algn="tl">
              <a:srgbClr val="000000"/>
            </a:outerShdw>
          </a:effectLst>
          <a:latin typeface="Tahoma" pitchFamily="34" charset="0"/>
        </a:defRPr>
      </a:lvl6pPr>
      <a:lvl7pPr marL="914400" algn="l" rtl="0" eaLnBrk="0" fontAlgn="base" hangingPunct="0">
        <a:lnSpc>
          <a:spcPct val="85000"/>
        </a:lnSpc>
        <a:spcBef>
          <a:spcPct val="0"/>
        </a:spcBef>
        <a:spcAft>
          <a:spcPct val="0"/>
        </a:spcAft>
        <a:defRPr kumimoji="1" sz="4200">
          <a:solidFill>
            <a:schemeClr val="tx2"/>
          </a:solidFill>
          <a:effectLst>
            <a:outerShdw blurRad="38100" dist="38100" dir="2700000" algn="tl">
              <a:srgbClr val="000000"/>
            </a:outerShdw>
          </a:effectLst>
          <a:latin typeface="Tahoma" pitchFamily="34" charset="0"/>
        </a:defRPr>
      </a:lvl7pPr>
      <a:lvl8pPr marL="1371600" algn="l" rtl="0" eaLnBrk="0" fontAlgn="base" hangingPunct="0">
        <a:lnSpc>
          <a:spcPct val="85000"/>
        </a:lnSpc>
        <a:spcBef>
          <a:spcPct val="0"/>
        </a:spcBef>
        <a:spcAft>
          <a:spcPct val="0"/>
        </a:spcAft>
        <a:defRPr kumimoji="1" sz="4200">
          <a:solidFill>
            <a:schemeClr val="tx2"/>
          </a:solidFill>
          <a:effectLst>
            <a:outerShdw blurRad="38100" dist="38100" dir="2700000" algn="tl">
              <a:srgbClr val="000000"/>
            </a:outerShdw>
          </a:effectLst>
          <a:latin typeface="Tahoma" pitchFamily="34" charset="0"/>
        </a:defRPr>
      </a:lvl8pPr>
      <a:lvl9pPr marL="1828800" algn="l" rtl="0" eaLnBrk="0" fontAlgn="base" hangingPunct="0">
        <a:lnSpc>
          <a:spcPct val="85000"/>
        </a:lnSpc>
        <a:spcBef>
          <a:spcPct val="0"/>
        </a:spcBef>
        <a:spcAft>
          <a:spcPct val="0"/>
        </a:spcAft>
        <a:defRPr kumimoji="1" sz="4200">
          <a:solidFill>
            <a:schemeClr val="tx2"/>
          </a:solidFill>
          <a:effectLst>
            <a:outerShdw blurRad="38100" dist="38100" dir="2700000" algn="tl">
              <a:srgbClr val="000000"/>
            </a:outerShdw>
          </a:effectLst>
          <a:latin typeface="Tahoma" pitchFamily="34" charset="0"/>
        </a:defRPr>
      </a:lvl9pPr>
    </p:titleStyle>
    <p:bodyStyle>
      <a:lvl1pPr marL="342900" indent="-342900" algn="l" rtl="0" eaLnBrk="0" fontAlgn="base" hangingPunct="0">
        <a:spcBef>
          <a:spcPct val="60000"/>
        </a:spcBef>
        <a:spcAft>
          <a:spcPct val="0"/>
        </a:spcAft>
        <a:buClr>
          <a:schemeClr val="tx1"/>
        </a:buClr>
        <a:buChar char="•"/>
        <a:defRPr kumimoji="1" sz="30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40000"/>
        </a:spcBef>
        <a:spcAft>
          <a:spcPct val="0"/>
        </a:spcAft>
        <a:buClr>
          <a:schemeClr val="tx1"/>
        </a:buClr>
        <a:buChar char="–"/>
        <a:defRPr kumimoji="1" sz="2600">
          <a:solidFill>
            <a:schemeClr val="tx1"/>
          </a:solidFill>
          <a:effectLst>
            <a:outerShdw blurRad="38100" dist="38100" dir="2700000" algn="tl">
              <a:srgbClr val="000000"/>
            </a:outerShdw>
          </a:effectLst>
          <a:latin typeface="+mn-lt"/>
        </a:defRPr>
      </a:lvl2pPr>
      <a:lvl3pPr marL="1143000" indent="-228600" algn="l" rtl="0" eaLnBrk="0" fontAlgn="base" hangingPunct="0">
        <a:lnSpc>
          <a:spcPct val="95000"/>
        </a:lnSpc>
        <a:spcBef>
          <a:spcPct val="35000"/>
        </a:spcBef>
        <a:spcAft>
          <a:spcPct val="0"/>
        </a:spcAft>
        <a:buChar char="•"/>
        <a:defRPr kumimoji="1" sz="2400">
          <a:solidFill>
            <a:schemeClr val="tx1"/>
          </a:solidFill>
          <a:effectLst>
            <a:outerShdw blurRad="38100" dist="38100" dir="2700000" algn="tl">
              <a:srgbClr val="000000"/>
            </a:outerShdw>
          </a:effectLst>
          <a:latin typeface="+mn-lt"/>
        </a:defRPr>
      </a:lvl3pPr>
      <a:lvl4pPr marL="1600200" indent="-228600" algn="l" rtl="0" eaLnBrk="0" fontAlgn="base" hangingPunct="0">
        <a:lnSpc>
          <a:spcPct val="75000"/>
        </a:lnSpc>
        <a:spcBef>
          <a:spcPct val="30000"/>
        </a:spcBef>
        <a:spcAft>
          <a:spcPct val="0"/>
        </a:spcAft>
        <a:buChar char="–"/>
        <a:defRPr kumimoji="1" sz="2000">
          <a:solidFill>
            <a:schemeClr val="tx1"/>
          </a:solidFill>
          <a:effectLst>
            <a:outerShdw blurRad="38100" dist="38100" dir="2700000" algn="tl">
              <a:srgbClr val="000000"/>
            </a:outerShdw>
          </a:effectLst>
          <a:latin typeface="+mn-lt"/>
        </a:defRPr>
      </a:lvl4pPr>
      <a:lvl5pPr marL="2057400" indent="-228600" algn="l" rtl="0" eaLnBrk="0" fontAlgn="base" hangingPunct="0">
        <a:lnSpc>
          <a:spcPct val="75000"/>
        </a:lnSpc>
        <a:spcBef>
          <a:spcPct val="30000"/>
        </a:spcBef>
        <a:spcAft>
          <a:spcPct val="0"/>
        </a:spcAft>
        <a:buChar char="»"/>
        <a:defRPr kumimoji="1">
          <a:solidFill>
            <a:schemeClr val="tx1"/>
          </a:solidFill>
          <a:effectLst>
            <a:outerShdw blurRad="38100" dist="38100" dir="2700000" algn="tl">
              <a:srgbClr val="000000"/>
            </a:outerShdw>
          </a:effectLst>
          <a:latin typeface="+mn-lt"/>
        </a:defRPr>
      </a:lvl5pPr>
      <a:lvl6pPr marL="2514600" indent="-228600" algn="l" rtl="0" eaLnBrk="0" fontAlgn="base" hangingPunct="0">
        <a:lnSpc>
          <a:spcPct val="75000"/>
        </a:lnSpc>
        <a:spcBef>
          <a:spcPct val="30000"/>
        </a:spcBef>
        <a:spcAft>
          <a:spcPct val="0"/>
        </a:spcAft>
        <a:buChar char="»"/>
        <a:defRPr kumimoji="1">
          <a:solidFill>
            <a:schemeClr val="tx1"/>
          </a:solidFill>
          <a:effectLst>
            <a:outerShdw blurRad="38100" dist="38100" dir="2700000" algn="tl">
              <a:srgbClr val="000000"/>
            </a:outerShdw>
          </a:effectLst>
          <a:latin typeface="+mn-lt"/>
        </a:defRPr>
      </a:lvl6pPr>
      <a:lvl7pPr marL="2971800" indent="-228600" algn="l" rtl="0" eaLnBrk="0" fontAlgn="base" hangingPunct="0">
        <a:lnSpc>
          <a:spcPct val="75000"/>
        </a:lnSpc>
        <a:spcBef>
          <a:spcPct val="30000"/>
        </a:spcBef>
        <a:spcAft>
          <a:spcPct val="0"/>
        </a:spcAft>
        <a:buChar char="»"/>
        <a:defRPr kumimoji="1">
          <a:solidFill>
            <a:schemeClr val="tx1"/>
          </a:solidFill>
          <a:effectLst>
            <a:outerShdw blurRad="38100" dist="38100" dir="2700000" algn="tl">
              <a:srgbClr val="000000"/>
            </a:outerShdw>
          </a:effectLst>
          <a:latin typeface="+mn-lt"/>
        </a:defRPr>
      </a:lvl7pPr>
      <a:lvl8pPr marL="3429000" indent="-228600" algn="l" rtl="0" eaLnBrk="0" fontAlgn="base" hangingPunct="0">
        <a:lnSpc>
          <a:spcPct val="75000"/>
        </a:lnSpc>
        <a:spcBef>
          <a:spcPct val="30000"/>
        </a:spcBef>
        <a:spcAft>
          <a:spcPct val="0"/>
        </a:spcAft>
        <a:buChar char="»"/>
        <a:defRPr kumimoji="1">
          <a:solidFill>
            <a:schemeClr val="tx1"/>
          </a:solidFill>
          <a:effectLst>
            <a:outerShdw blurRad="38100" dist="38100" dir="2700000" algn="tl">
              <a:srgbClr val="000000"/>
            </a:outerShdw>
          </a:effectLst>
          <a:latin typeface="+mn-lt"/>
        </a:defRPr>
      </a:lvl8pPr>
      <a:lvl9pPr marL="3886200" indent="-228600" algn="l" rtl="0" eaLnBrk="0" fontAlgn="base" hangingPunct="0">
        <a:lnSpc>
          <a:spcPct val="75000"/>
        </a:lnSpc>
        <a:spcBef>
          <a:spcPct val="30000"/>
        </a:spcBef>
        <a:spcAft>
          <a:spcPct val="0"/>
        </a:spcAft>
        <a:buChar char="»"/>
        <a:defRPr kumimoji="1">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03399"/>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4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ICRAF-Claveria Research Site</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9F2C2020-3C3F-4F9D-91D0-F33B4145C05C}" type="slidenum">
              <a:rPr lang="en-US"/>
              <a:pPr>
                <a:defRPr/>
              </a:pPr>
              <a:t>‹#›</a:t>
            </a:fld>
            <a:endParaRPr lang="en-US"/>
          </a:p>
        </p:txBody>
      </p:sp>
      <p:pic>
        <p:nvPicPr>
          <p:cNvPr id="10247" name="Picture 7" descr="ICRAF_~1"/>
          <p:cNvPicPr>
            <a:picLocks noChangeAspect="1" noChangeArrowheads="1"/>
          </p:cNvPicPr>
          <p:nvPr userDrawn="1"/>
        </p:nvPicPr>
        <p:blipFill>
          <a:blip r:embed="rId14">
            <a:clrChange>
              <a:clrFrom>
                <a:srgbClr val="FFFFFF"/>
              </a:clrFrom>
              <a:clrTo>
                <a:srgbClr val="FFFFFF">
                  <a:alpha val="0"/>
                </a:srgbClr>
              </a:clrTo>
            </a:clrChange>
          </a:blip>
          <a:srcRect/>
          <a:stretch>
            <a:fillRect/>
          </a:stretch>
        </p:blipFill>
        <p:spPr bwMode="auto">
          <a:xfrm>
            <a:off x="0" y="6172200"/>
            <a:ext cx="838200" cy="685800"/>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933" r:id="rId1"/>
    <p:sldLayoutId id="2147483934" r:id="rId2"/>
    <p:sldLayoutId id="2147483935" r:id="rId3"/>
    <p:sldLayoutId id="2147483936" r:id="rId4"/>
    <p:sldLayoutId id="2147483937" r:id="rId5"/>
    <p:sldLayoutId id="2147483938" r:id="rId6"/>
    <p:sldLayoutId id="2147483939" r:id="rId7"/>
    <p:sldLayoutId id="2147483940" r:id="rId8"/>
    <p:sldLayoutId id="2147483941" r:id="rId9"/>
    <p:sldLayoutId id="2147483942" r:id="rId10"/>
    <p:sldLayoutId id="2147483943" r:id="rId11"/>
    <p:sldLayoutId id="2147483944"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026" name="Picture 2" descr="C:\Jose Data\ICRAF Work\science week 2010\background2.jpg"/>
          <p:cNvPicPr>
            <a:picLocks noChangeAspect="1" noChangeArrowheads="1"/>
          </p:cNvPicPr>
          <p:nvPr/>
        </p:nvPicPr>
        <p:blipFill>
          <a:blip r:embed="rId12" cstate="print"/>
          <a:srcRect/>
          <a:stretch>
            <a:fillRect/>
          </a:stretch>
        </p:blipFill>
        <p:spPr bwMode="auto">
          <a:xfrm>
            <a:off x="0" y="0"/>
            <a:ext cx="9174307" cy="6978875"/>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948" r:id="rId1"/>
    <p:sldLayoutId id="2147483949" r:id="rId2"/>
    <p:sldLayoutId id="2147483950" r:id="rId3"/>
    <p:sldLayoutId id="2147483951" r:id="rId4"/>
    <p:sldLayoutId id="2147483952" r:id="rId5"/>
    <p:sldLayoutId id="2147483953" r:id="rId6"/>
    <p:sldLayoutId id="2147483954" r:id="rId7"/>
    <p:sldLayoutId id="2147483955" r:id="rId8"/>
    <p:sldLayoutId id="2147483956" r:id="rId9"/>
    <p:sldLayoutId id="2147483957" r:id="rId10"/>
  </p:sldLayoutIdLst>
  <p:txStyles>
    <p:titleStyle>
      <a:lvl1pPr algn="ctr" defTabSz="457121" rtl="0" eaLnBrk="1" fontAlgn="base" hangingPunct="1">
        <a:spcBef>
          <a:spcPct val="0"/>
        </a:spcBef>
        <a:spcAft>
          <a:spcPct val="0"/>
        </a:spcAft>
        <a:defRPr sz="4400" kern="1200">
          <a:solidFill>
            <a:schemeClr val="tx1"/>
          </a:solidFill>
          <a:latin typeface="+mj-lt"/>
          <a:ea typeface="+mj-ea"/>
          <a:cs typeface="+mj-cs"/>
        </a:defRPr>
      </a:lvl1pPr>
      <a:lvl2pPr algn="ctr" defTabSz="457121" rtl="0" eaLnBrk="1" fontAlgn="base" hangingPunct="1">
        <a:spcBef>
          <a:spcPct val="0"/>
        </a:spcBef>
        <a:spcAft>
          <a:spcPct val="0"/>
        </a:spcAft>
        <a:defRPr sz="4400">
          <a:solidFill>
            <a:schemeClr val="tx1"/>
          </a:solidFill>
          <a:latin typeface="Calibri" pitchFamily="34" charset="0"/>
        </a:defRPr>
      </a:lvl2pPr>
      <a:lvl3pPr algn="ctr" defTabSz="457121" rtl="0" eaLnBrk="1" fontAlgn="base" hangingPunct="1">
        <a:spcBef>
          <a:spcPct val="0"/>
        </a:spcBef>
        <a:spcAft>
          <a:spcPct val="0"/>
        </a:spcAft>
        <a:defRPr sz="4400">
          <a:solidFill>
            <a:schemeClr val="tx1"/>
          </a:solidFill>
          <a:latin typeface="Calibri" pitchFamily="34" charset="0"/>
        </a:defRPr>
      </a:lvl3pPr>
      <a:lvl4pPr algn="ctr" defTabSz="457121" rtl="0" eaLnBrk="1" fontAlgn="base" hangingPunct="1">
        <a:spcBef>
          <a:spcPct val="0"/>
        </a:spcBef>
        <a:spcAft>
          <a:spcPct val="0"/>
        </a:spcAft>
        <a:defRPr sz="4400">
          <a:solidFill>
            <a:schemeClr val="tx1"/>
          </a:solidFill>
          <a:latin typeface="Calibri" pitchFamily="34" charset="0"/>
        </a:defRPr>
      </a:lvl4pPr>
      <a:lvl5pPr algn="ctr" defTabSz="457121" rtl="0" eaLnBrk="1" fontAlgn="base" hangingPunct="1">
        <a:spcBef>
          <a:spcPct val="0"/>
        </a:spcBef>
        <a:spcAft>
          <a:spcPct val="0"/>
        </a:spcAft>
        <a:defRPr sz="4400">
          <a:solidFill>
            <a:schemeClr val="tx1"/>
          </a:solidFill>
          <a:latin typeface="Calibri" pitchFamily="34" charset="0"/>
        </a:defRPr>
      </a:lvl5pPr>
      <a:lvl6pPr marL="101270" algn="ctr" defTabSz="457121" rtl="0" eaLnBrk="1" fontAlgn="base" hangingPunct="1">
        <a:spcBef>
          <a:spcPct val="0"/>
        </a:spcBef>
        <a:spcAft>
          <a:spcPct val="0"/>
        </a:spcAft>
        <a:defRPr sz="4400">
          <a:solidFill>
            <a:schemeClr val="tx1"/>
          </a:solidFill>
          <a:latin typeface="Calibri" pitchFamily="34" charset="0"/>
        </a:defRPr>
      </a:lvl6pPr>
      <a:lvl7pPr marL="202540" algn="ctr" defTabSz="457121" rtl="0" eaLnBrk="1" fontAlgn="base" hangingPunct="1">
        <a:spcBef>
          <a:spcPct val="0"/>
        </a:spcBef>
        <a:spcAft>
          <a:spcPct val="0"/>
        </a:spcAft>
        <a:defRPr sz="4400">
          <a:solidFill>
            <a:schemeClr val="tx1"/>
          </a:solidFill>
          <a:latin typeface="Calibri" pitchFamily="34" charset="0"/>
        </a:defRPr>
      </a:lvl7pPr>
      <a:lvl8pPr marL="303809" algn="ctr" defTabSz="457121" rtl="0" eaLnBrk="1" fontAlgn="base" hangingPunct="1">
        <a:spcBef>
          <a:spcPct val="0"/>
        </a:spcBef>
        <a:spcAft>
          <a:spcPct val="0"/>
        </a:spcAft>
        <a:defRPr sz="4400">
          <a:solidFill>
            <a:schemeClr val="tx1"/>
          </a:solidFill>
          <a:latin typeface="Calibri" pitchFamily="34" charset="0"/>
        </a:defRPr>
      </a:lvl8pPr>
      <a:lvl9pPr marL="405079" algn="ctr" defTabSz="457121" rtl="0" eaLnBrk="1" fontAlgn="base" hangingPunct="1">
        <a:spcBef>
          <a:spcPct val="0"/>
        </a:spcBef>
        <a:spcAft>
          <a:spcPct val="0"/>
        </a:spcAft>
        <a:defRPr sz="4400">
          <a:solidFill>
            <a:schemeClr val="tx1"/>
          </a:solidFill>
          <a:latin typeface="Calibri" pitchFamily="34" charset="0"/>
        </a:defRPr>
      </a:lvl9pPr>
    </p:titleStyle>
    <p:bodyStyle>
      <a:lvl1pPr marL="342841" indent="-342841" algn="l" defTabSz="457121" rtl="0" eaLnBrk="1" fontAlgn="base" hangingPunct="1">
        <a:spcBef>
          <a:spcPct val="20000"/>
        </a:spcBef>
        <a:spcAft>
          <a:spcPct val="0"/>
        </a:spcAft>
        <a:buFont typeface="Arial" charset="0"/>
        <a:buChar char="•"/>
        <a:defRPr sz="3200" kern="1200">
          <a:solidFill>
            <a:schemeClr val="tx1"/>
          </a:solidFill>
          <a:latin typeface="+mn-lt"/>
          <a:ea typeface="+mn-ea"/>
          <a:cs typeface="+mn-cs"/>
        </a:defRPr>
      </a:lvl1pPr>
      <a:lvl2pPr marL="742645" indent="-285525" algn="l" defTabSz="457121" rtl="0" eaLnBrk="1" fontAlgn="base" hangingPunct="1">
        <a:spcBef>
          <a:spcPct val="20000"/>
        </a:spcBef>
        <a:spcAft>
          <a:spcPct val="0"/>
        </a:spcAft>
        <a:buFont typeface="Arial" charset="0"/>
        <a:buChar char="–"/>
        <a:defRPr sz="2800" kern="1200">
          <a:solidFill>
            <a:schemeClr val="tx1"/>
          </a:solidFill>
          <a:latin typeface="+mn-lt"/>
          <a:ea typeface="+mn-ea"/>
          <a:cs typeface="+mn-cs"/>
        </a:defRPr>
      </a:lvl2pPr>
      <a:lvl3pPr marL="1142802" indent="-228560" algn="l" defTabSz="457121" rtl="0" eaLnBrk="1" fontAlgn="base" hangingPunct="1">
        <a:spcBef>
          <a:spcPct val="20000"/>
        </a:spcBef>
        <a:spcAft>
          <a:spcPct val="0"/>
        </a:spcAft>
        <a:buFont typeface="Arial" charset="0"/>
        <a:buChar char="•"/>
        <a:defRPr sz="2400" kern="1200">
          <a:solidFill>
            <a:schemeClr val="tx1"/>
          </a:solidFill>
          <a:latin typeface="+mn-lt"/>
          <a:ea typeface="+mn-ea"/>
          <a:cs typeface="+mn-cs"/>
        </a:defRPr>
      </a:lvl3pPr>
      <a:lvl4pPr marL="1599922" indent="-228560" algn="l" defTabSz="457121" rtl="0" eaLnBrk="1" fontAlgn="base" hangingPunct="1">
        <a:spcBef>
          <a:spcPct val="20000"/>
        </a:spcBef>
        <a:spcAft>
          <a:spcPct val="0"/>
        </a:spcAft>
        <a:buFont typeface="Arial" charset="0"/>
        <a:buChar char="–"/>
        <a:defRPr sz="2000" kern="1200">
          <a:solidFill>
            <a:schemeClr val="tx1"/>
          </a:solidFill>
          <a:latin typeface="+mn-lt"/>
          <a:ea typeface="+mn-ea"/>
          <a:cs typeface="+mn-cs"/>
        </a:defRPr>
      </a:lvl4pPr>
      <a:lvl5pPr marL="2057043" indent="-228560" algn="l" defTabSz="457121" rtl="0" eaLnBrk="1" fontAlgn="base" hangingPunct="1">
        <a:spcBef>
          <a:spcPct val="20000"/>
        </a:spcBef>
        <a:spcAft>
          <a:spcPct val="0"/>
        </a:spcAft>
        <a:buFont typeface="Arial" charset="0"/>
        <a:buChar char="»"/>
        <a:defRPr sz="2000" kern="1200">
          <a:solidFill>
            <a:schemeClr val="tx1"/>
          </a:solidFill>
          <a:latin typeface="+mn-lt"/>
          <a:ea typeface="+mn-ea"/>
          <a:cs typeface="+mn-cs"/>
        </a:defRPr>
      </a:lvl5pPr>
      <a:lvl6pPr marL="2514337" indent="-228576" algn="l" defTabSz="457152" rtl="0" eaLnBrk="1" latinLnBrk="0" hangingPunct="1">
        <a:spcBef>
          <a:spcPct val="20000"/>
        </a:spcBef>
        <a:buFont typeface="Arial"/>
        <a:buChar char="•"/>
        <a:defRPr sz="2000" kern="1200">
          <a:solidFill>
            <a:schemeClr val="tx1"/>
          </a:solidFill>
          <a:latin typeface="+mn-lt"/>
          <a:ea typeface="+mn-ea"/>
          <a:cs typeface="+mn-cs"/>
        </a:defRPr>
      </a:lvl6pPr>
      <a:lvl7pPr marL="2971489" indent="-228576" algn="l" defTabSz="457152" rtl="0" eaLnBrk="1" latinLnBrk="0" hangingPunct="1">
        <a:spcBef>
          <a:spcPct val="20000"/>
        </a:spcBef>
        <a:buFont typeface="Arial"/>
        <a:buChar char="•"/>
        <a:defRPr sz="2000" kern="1200">
          <a:solidFill>
            <a:schemeClr val="tx1"/>
          </a:solidFill>
          <a:latin typeface="+mn-lt"/>
          <a:ea typeface="+mn-ea"/>
          <a:cs typeface="+mn-cs"/>
        </a:defRPr>
      </a:lvl7pPr>
      <a:lvl8pPr marL="3428641" indent="-228576" algn="l" defTabSz="457152" rtl="0" eaLnBrk="1" latinLnBrk="0" hangingPunct="1">
        <a:spcBef>
          <a:spcPct val="20000"/>
        </a:spcBef>
        <a:buFont typeface="Arial"/>
        <a:buChar char="•"/>
        <a:defRPr sz="2000" kern="1200">
          <a:solidFill>
            <a:schemeClr val="tx1"/>
          </a:solidFill>
          <a:latin typeface="+mn-lt"/>
          <a:ea typeface="+mn-ea"/>
          <a:cs typeface="+mn-cs"/>
        </a:defRPr>
      </a:lvl8pPr>
      <a:lvl9pPr marL="3885793" indent="-228576" algn="l" defTabSz="457152"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52" rtl="0" eaLnBrk="1" latinLnBrk="0" hangingPunct="1">
        <a:defRPr sz="1800" kern="1200">
          <a:solidFill>
            <a:schemeClr val="tx1"/>
          </a:solidFill>
          <a:latin typeface="+mn-lt"/>
          <a:ea typeface="+mn-ea"/>
          <a:cs typeface="+mn-cs"/>
        </a:defRPr>
      </a:lvl1pPr>
      <a:lvl2pPr marL="457152" algn="l" defTabSz="457152" rtl="0" eaLnBrk="1" latinLnBrk="0" hangingPunct="1">
        <a:defRPr sz="1800" kern="1200">
          <a:solidFill>
            <a:schemeClr val="tx1"/>
          </a:solidFill>
          <a:latin typeface="+mn-lt"/>
          <a:ea typeface="+mn-ea"/>
          <a:cs typeface="+mn-cs"/>
        </a:defRPr>
      </a:lvl2pPr>
      <a:lvl3pPr marL="914304" algn="l" defTabSz="457152" rtl="0" eaLnBrk="1" latinLnBrk="0" hangingPunct="1">
        <a:defRPr sz="1800" kern="1200">
          <a:solidFill>
            <a:schemeClr val="tx1"/>
          </a:solidFill>
          <a:latin typeface="+mn-lt"/>
          <a:ea typeface="+mn-ea"/>
          <a:cs typeface="+mn-cs"/>
        </a:defRPr>
      </a:lvl3pPr>
      <a:lvl4pPr marL="1371456" algn="l" defTabSz="457152" rtl="0" eaLnBrk="1" latinLnBrk="0" hangingPunct="1">
        <a:defRPr sz="1800" kern="1200">
          <a:solidFill>
            <a:schemeClr val="tx1"/>
          </a:solidFill>
          <a:latin typeface="+mn-lt"/>
          <a:ea typeface="+mn-ea"/>
          <a:cs typeface="+mn-cs"/>
        </a:defRPr>
      </a:lvl4pPr>
      <a:lvl5pPr marL="1828609" algn="l" defTabSz="457152" rtl="0" eaLnBrk="1" latinLnBrk="0" hangingPunct="1">
        <a:defRPr sz="1800" kern="1200">
          <a:solidFill>
            <a:schemeClr val="tx1"/>
          </a:solidFill>
          <a:latin typeface="+mn-lt"/>
          <a:ea typeface="+mn-ea"/>
          <a:cs typeface="+mn-cs"/>
        </a:defRPr>
      </a:lvl5pPr>
      <a:lvl6pPr marL="2285761" algn="l" defTabSz="457152" rtl="0" eaLnBrk="1" latinLnBrk="0" hangingPunct="1">
        <a:defRPr sz="1800" kern="1200">
          <a:solidFill>
            <a:schemeClr val="tx1"/>
          </a:solidFill>
          <a:latin typeface="+mn-lt"/>
          <a:ea typeface="+mn-ea"/>
          <a:cs typeface="+mn-cs"/>
        </a:defRPr>
      </a:lvl6pPr>
      <a:lvl7pPr marL="2742913" algn="l" defTabSz="457152" rtl="0" eaLnBrk="1" latinLnBrk="0" hangingPunct="1">
        <a:defRPr sz="1800" kern="1200">
          <a:solidFill>
            <a:schemeClr val="tx1"/>
          </a:solidFill>
          <a:latin typeface="+mn-lt"/>
          <a:ea typeface="+mn-ea"/>
          <a:cs typeface="+mn-cs"/>
        </a:defRPr>
      </a:lvl7pPr>
      <a:lvl8pPr marL="3200065" algn="l" defTabSz="457152" rtl="0" eaLnBrk="1" latinLnBrk="0" hangingPunct="1">
        <a:defRPr sz="1800" kern="1200">
          <a:solidFill>
            <a:schemeClr val="tx1"/>
          </a:solidFill>
          <a:latin typeface="+mn-lt"/>
          <a:ea typeface="+mn-ea"/>
          <a:cs typeface="+mn-cs"/>
        </a:defRPr>
      </a:lvl8pPr>
      <a:lvl9pPr marL="3657217" algn="l" defTabSz="457152"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6.xml"/><Relationship Id="rId5" Type="http://schemas.openxmlformats.org/officeDocument/2006/relationships/image" Target="../media/image9.jpeg"/><Relationship Id="rId4" Type="http://schemas.openxmlformats.org/officeDocument/2006/relationships/image" Target="../media/image8.jpeg"/></Relationships>
</file>

<file path=ppt/slides/_rels/slide10.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6.xml"/><Relationship Id="rId1" Type="http://schemas.openxmlformats.org/officeDocument/2006/relationships/slideLayout" Target="../slideLayouts/slideLayout4.xml"/><Relationship Id="rId4" Type="http://schemas.openxmlformats.org/officeDocument/2006/relationships/image" Target="../media/image24.jpeg"/></Relationships>
</file>

<file path=ppt/slides/_rels/slide12.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jpeg"/><Relationship Id="rId1" Type="http://schemas.openxmlformats.org/officeDocument/2006/relationships/slideLayout" Target="../slideLayouts/slideLayout7.xml"/><Relationship Id="rId4" Type="http://schemas.openxmlformats.org/officeDocument/2006/relationships/image" Target="../media/image27.jpeg"/></Relationships>
</file>

<file path=ppt/slides/_rels/slide1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7.xml"/><Relationship Id="rId1" Type="http://schemas.openxmlformats.org/officeDocument/2006/relationships/slideLayout" Target="../slideLayouts/slideLayout7.xml"/><Relationship Id="rId4" Type="http://schemas.openxmlformats.org/officeDocument/2006/relationships/image" Target="../media/image29.jpeg"/></Relationships>
</file>

<file path=ppt/slides/_rels/slide14.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3" Type="http://schemas.openxmlformats.org/officeDocument/2006/relationships/image" Target="../media/image32.emf"/><Relationship Id="rId7" Type="http://schemas.openxmlformats.org/officeDocument/2006/relationships/image" Target="../media/image36.emf"/><Relationship Id="rId2" Type="http://schemas.openxmlformats.org/officeDocument/2006/relationships/image" Target="../media/image31.emf"/><Relationship Id="rId1" Type="http://schemas.openxmlformats.org/officeDocument/2006/relationships/slideLayout" Target="../slideLayouts/slideLayout15.xml"/><Relationship Id="rId6" Type="http://schemas.openxmlformats.org/officeDocument/2006/relationships/image" Target="../media/image35.emf"/><Relationship Id="rId5" Type="http://schemas.openxmlformats.org/officeDocument/2006/relationships/image" Target="../media/image34.emf"/><Relationship Id="rId4" Type="http://schemas.openxmlformats.org/officeDocument/2006/relationships/image" Target="../media/image33.emf"/></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2.xml"/><Relationship Id="rId1" Type="http://schemas.openxmlformats.org/officeDocument/2006/relationships/vmlDrawing" Target="../drawings/vmlDrawing1.vml"/><Relationship Id="rId4" Type="http://schemas.openxmlformats.org/officeDocument/2006/relationships/oleObject" Target="../embeddings/oleObject1.bin"/></Relationships>
</file>

<file path=ppt/slides/_rels/slide25.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38.jpeg"/><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0.jpeg"/><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xml"/><Relationship Id="rId1" Type="http://schemas.openxmlformats.org/officeDocument/2006/relationships/vmlDrawing" Target="../drawings/vmlDrawing2.vml"/><Relationship Id="rId4" Type="http://schemas.openxmlformats.org/officeDocument/2006/relationships/package" Target="../embeddings/Microsoft_Office_Word_Document1.docx"/></Relationships>
</file>

<file path=ppt/slides/_rels/slide28.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2.xml"/><Relationship Id="rId1" Type="http://schemas.openxmlformats.org/officeDocument/2006/relationships/slideLayout" Target="../slideLayouts/slideLayout5.xml"/><Relationship Id="rId5" Type="http://schemas.openxmlformats.org/officeDocument/2006/relationships/image" Target="../media/image45.jpeg"/><Relationship Id="rId4" Type="http://schemas.openxmlformats.org/officeDocument/2006/relationships/image" Target="../media/image44.jpeg"/></Relationships>
</file>

<file path=ppt/slides/_rels/slide29.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3.xml"/><Relationship Id="rId1" Type="http://schemas.openxmlformats.org/officeDocument/2006/relationships/slideLayout" Target="../slideLayouts/slideLayout5.xml"/><Relationship Id="rId5" Type="http://schemas.openxmlformats.org/officeDocument/2006/relationships/image" Target="../media/image48.jpeg"/><Relationship Id="rId4" Type="http://schemas.openxmlformats.org/officeDocument/2006/relationships/image" Target="../media/image47.jpe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30.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4.xml"/><Relationship Id="rId1" Type="http://schemas.openxmlformats.org/officeDocument/2006/relationships/slideLayout" Target="../slideLayouts/slideLayout5.xml"/><Relationship Id="rId5" Type="http://schemas.openxmlformats.org/officeDocument/2006/relationships/image" Target="../media/image51.jpeg"/><Relationship Id="rId4" Type="http://schemas.openxmlformats.org/officeDocument/2006/relationships/image" Target="../media/image50.jpeg"/></Relationships>
</file>

<file path=ppt/slides/_rels/slide31.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5.xml"/><Relationship Id="rId1" Type="http://schemas.openxmlformats.org/officeDocument/2006/relationships/slideLayout" Target="../slideLayouts/slideLayout5.xml"/><Relationship Id="rId5" Type="http://schemas.openxmlformats.org/officeDocument/2006/relationships/image" Target="../media/image54.jpeg"/><Relationship Id="rId4" Type="http://schemas.openxmlformats.org/officeDocument/2006/relationships/image" Target="../media/image53.jpeg"/></Relationships>
</file>

<file path=ppt/slides/_rels/slide32.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6.xml"/><Relationship Id="rId1" Type="http://schemas.openxmlformats.org/officeDocument/2006/relationships/slideLayout" Target="../slideLayouts/slideLayout5.xml"/><Relationship Id="rId5" Type="http://schemas.openxmlformats.org/officeDocument/2006/relationships/image" Target="../media/image57.jpeg"/><Relationship Id="rId4" Type="http://schemas.openxmlformats.org/officeDocument/2006/relationships/image" Target="../media/image56.jpeg"/></Relationships>
</file>

<file path=ppt/slides/_rels/slide33.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7.xml"/><Relationship Id="rId1" Type="http://schemas.openxmlformats.org/officeDocument/2006/relationships/slideLayout" Target="../slideLayouts/slideLayout5.xml"/><Relationship Id="rId5" Type="http://schemas.openxmlformats.org/officeDocument/2006/relationships/image" Target="../media/image60.jpeg"/><Relationship Id="rId4" Type="http://schemas.openxmlformats.org/officeDocument/2006/relationships/image" Target="../media/image59.jpeg"/></Relationships>
</file>

<file path=ppt/slides/_rels/slide34.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18.xml"/><Relationship Id="rId1" Type="http://schemas.openxmlformats.org/officeDocument/2006/relationships/slideLayout" Target="../slideLayouts/slideLayout5.xml"/><Relationship Id="rId5" Type="http://schemas.openxmlformats.org/officeDocument/2006/relationships/image" Target="../media/image63.jpeg"/><Relationship Id="rId4" Type="http://schemas.openxmlformats.org/officeDocument/2006/relationships/image" Target="../media/image62.jpeg"/></Relationships>
</file>

<file path=ppt/slides/_rels/slide35.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19.xml"/><Relationship Id="rId1" Type="http://schemas.openxmlformats.org/officeDocument/2006/relationships/slideLayout" Target="../slideLayouts/slideLayout5.xml"/><Relationship Id="rId5" Type="http://schemas.openxmlformats.org/officeDocument/2006/relationships/image" Target="../media/image66.jpeg"/><Relationship Id="rId4" Type="http://schemas.openxmlformats.org/officeDocument/2006/relationships/image" Target="../media/image65.jpeg"/></Relationships>
</file>

<file path=ppt/slides/_rels/slide36.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20.xml"/><Relationship Id="rId1" Type="http://schemas.openxmlformats.org/officeDocument/2006/relationships/slideLayout" Target="../slideLayouts/slideLayout2.xml"/><Relationship Id="rId4" Type="http://schemas.openxmlformats.org/officeDocument/2006/relationships/image" Target="../media/image68.jpeg"/></Relationships>
</file>

<file path=ppt/slides/_rels/slide37.xml.rels><?xml version="1.0" encoding="UTF-8" standalone="yes"?>
<Relationships xmlns="http://schemas.openxmlformats.org/package/2006/relationships"><Relationship Id="rId3" Type="http://schemas.openxmlformats.org/officeDocument/2006/relationships/image" Target="../media/image69.wmf"/><Relationship Id="rId2" Type="http://schemas.openxmlformats.org/officeDocument/2006/relationships/notesSlide" Target="../notesSlides/notesSlide21.xml"/><Relationship Id="rId1" Type="http://schemas.openxmlformats.org/officeDocument/2006/relationships/slideLayout" Target="../slideLayouts/slideLayout2.xml"/><Relationship Id="rId4" Type="http://schemas.openxmlformats.org/officeDocument/2006/relationships/image" Target="../media/image70.png"/></Relationships>
</file>

<file path=ppt/slides/_rels/slide38.xml.rels><?xml version="1.0" encoding="UTF-8" standalone="yes"?>
<Relationships xmlns="http://schemas.openxmlformats.org/package/2006/relationships"><Relationship Id="rId3" Type="http://schemas.openxmlformats.org/officeDocument/2006/relationships/image" Target="../media/image69.wmf"/><Relationship Id="rId2" Type="http://schemas.openxmlformats.org/officeDocument/2006/relationships/notesSlide" Target="../notesSlides/notesSlide22.xml"/><Relationship Id="rId1" Type="http://schemas.openxmlformats.org/officeDocument/2006/relationships/slideLayout" Target="../slideLayouts/slideLayout4.xml"/><Relationship Id="rId4" Type="http://schemas.openxmlformats.org/officeDocument/2006/relationships/image" Target="../media/image18.png"/></Relationships>
</file>

<file path=ppt/slides/_rels/slide39.xml.rels><?xml version="1.0" encoding="UTF-8" standalone="yes"?>
<Relationships xmlns="http://schemas.openxmlformats.org/package/2006/relationships"><Relationship Id="rId3" Type="http://schemas.openxmlformats.org/officeDocument/2006/relationships/image" Target="../media/image69.wmf"/><Relationship Id="rId7" Type="http://schemas.openxmlformats.org/officeDocument/2006/relationships/image" Target="../media/image74.jpeg"/><Relationship Id="rId2" Type="http://schemas.openxmlformats.org/officeDocument/2006/relationships/notesSlide" Target="../notesSlides/notesSlide23.xml"/><Relationship Id="rId1" Type="http://schemas.openxmlformats.org/officeDocument/2006/relationships/slideLayout" Target="../slideLayouts/slideLayout2.xml"/><Relationship Id="rId6" Type="http://schemas.openxmlformats.org/officeDocument/2006/relationships/image" Target="../media/image73.jpeg"/><Relationship Id="rId5" Type="http://schemas.openxmlformats.org/officeDocument/2006/relationships/image" Target="../media/image72.jpeg"/><Relationship Id="rId4" Type="http://schemas.openxmlformats.org/officeDocument/2006/relationships/image" Target="../media/image71.jpe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40.xml.rels><?xml version="1.0" encoding="UTF-8" standalone="yes"?>
<Relationships xmlns="http://schemas.openxmlformats.org/package/2006/relationships"><Relationship Id="rId3" Type="http://schemas.openxmlformats.org/officeDocument/2006/relationships/image" Target="../media/image69.wmf"/><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69.wmf"/><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69.wmf"/><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8" Type="http://schemas.openxmlformats.org/officeDocument/2006/relationships/image" Target="../media/image82.jpeg"/><Relationship Id="rId13" Type="http://schemas.openxmlformats.org/officeDocument/2006/relationships/image" Target="../media/image87.jpeg"/><Relationship Id="rId18" Type="http://schemas.openxmlformats.org/officeDocument/2006/relationships/image" Target="../media/image92.jpeg"/><Relationship Id="rId3" Type="http://schemas.openxmlformats.org/officeDocument/2006/relationships/image" Target="../media/image77.jpeg"/><Relationship Id="rId7" Type="http://schemas.openxmlformats.org/officeDocument/2006/relationships/image" Target="../media/image81.jpeg"/><Relationship Id="rId12" Type="http://schemas.openxmlformats.org/officeDocument/2006/relationships/image" Target="../media/image86.jpeg"/><Relationship Id="rId17" Type="http://schemas.openxmlformats.org/officeDocument/2006/relationships/image" Target="../media/image91.jpeg"/><Relationship Id="rId2" Type="http://schemas.openxmlformats.org/officeDocument/2006/relationships/notesSlide" Target="../notesSlides/notesSlide30.xml"/><Relationship Id="rId16" Type="http://schemas.openxmlformats.org/officeDocument/2006/relationships/image" Target="../media/image90.jpeg"/><Relationship Id="rId1" Type="http://schemas.openxmlformats.org/officeDocument/2006/relationships/slideLayout" Target="../slideLayouts/slideLayout8.xml"/><Relationship Id="rId6" Type="http://schemas.openxmlformats.org/officeDocument/2006/relationships/image" Target="../media/image80.jpeg"/><Relationship Id="rId11" Type="http://schemas.openxmlformats.org/officeDocument/2006/relationships/image" Target="../media/image85.jpeg"/><Relationship Id="rId5" Type="http://schemas.openxmlformats.org/officeDocument/2006/relationships/image" Target="../media/image79.jpeg"/><Relationship Id="rId15" Type="http://schemas.openxmlformats.org/officeDocument/2006/relationships/image" Target="../media/image89.jpeg"/><Relationship Id="rId10" Type="http://schemas.openxmlformats.org/officeDocument/2006/relationships/image" Target="../media/image84.jpeg"/><Relationship Id="rId4" Type="http://schemas.openxmlformats.org/officeDocument/2006/relationships/image" Target="../media/image78.jpeg"/><Relationship Id="rId9" Type="http://schemas.openxmlformats.org/officeDocument/2006/relationships/image" Target="../media/image83.jpeg"/><Relationship Id="rId14" Type="http://schemas.openxmlformats.org/officeDocument/2006/relationships/image" Target="../media/image88.jpeg"/></Relationships>
</file>

<file path=ppt/slides/_rels/slide47.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31.xml"/><Relationship Id="rId1" Type="http://schemas.openxmlformats.org/officeDocument/2006/relationships/slideLayout" Target="../slideLayouts/slideLayout5.xml"/><Relationship Id="rId6" Type="http://schemas.openxmlformats.org/officeDocument/2006/relationships/image" Target="../media/image94.jpeg"/><Relationship Id="rId5" Type="http://schemas.openxmlformats.org/officeDocument/2006/relationships/image" Target="../media/image93.jpeg"/><Relationship Id="rId4" Type="http://schemas.openxmlformats.org/officeDocument/2006/relationships/image" Target="../media/image92.jpeg"/></Relationships>
</file>

<file path=ppt/slides/_rels/slide48.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image" Target="../media/image95.jpeg"/><Relationship Id="rId1" Type="http://schemas.openxmlformats.org/officeDocument/2006/relationships/slideLayout" Target="../slideLayouts/slideLayout5.xml"/><Relationship Id="rId5" Type="http://schemas.openxmlformats.org/officeDocument/2006/relationships/image" Target="../media/image98.jpeg"/><Relationship Id="rId4" Type="http://schemas.openxmlformats.org/officeDocument/2006/relationships/image" Target="../media/image97.jpeg"/></Relationships>
</file>

<file path=ppt/slides/_rels/slide49.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32.xml"/><Relationship Id="rId1" Type="http://schemas.openxmlformats.org/officeDocument/2006/relationships/slideLayout" Target="../slideLayouts/slideLayout5.xml"/><Relationship Id="rId6" Type="http://schemas.openxmlformats.org/officeDocument/2006/relationships/image" Target="../media/image100.jpeg"/><Relationship Id="rId5" Type="http://schemas.openxmlformats.org/officeDocument/2006/relationships/image" Target="../media/image99.jpeg"/><Relationship Id="rId4" Type="http://schemas.openxmlformats.org/officeDocument/2006/relationships/image" Target="../media/image92.jpeg"/></Relationships>
</file>

<file path=ppt/slides/_rels/slide5.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xml"/><Relationship Id="rId1" Type="http://schemas.openxmlformats.org/officeDocument/2006/relationships/slideLayout" Target="../slideLayouts/slideLayout37.xml"/><Relationship Id="rId4" Type="http://schemas.openxmlformats.org/officeDocument/2006/relationships/image" Target="../media/image11.jpeg"/></Relationships>
</file>

<file path=ppt/slides/_rels/slide50.xml.rels><?xml version="1.0" encoding="UTF-8" standalone="yes"?>
<Relationships xmlns="http://schemas.openxmlformats.org/package/2006/relationships"><Relationship Id="rId3" Type="http://schemas.openxmlformats.org/officeDocument/2006/relationships/image" Target="../media/image88.jpeg"/><Relationship Id="rId7" Type="http://schemas.openxmlformats.org/officeDocument/2006/relationships/image" Target="../media/image103.jpeg"/><Relationship Id="rId2" Type="http://schemas.openxmlformats.org/officeDocument/2006/relationships/notesSlide" Target="../notesSlides/notesSlide33.xml"/><Relationship Id="rId1" Type="http://schemas.openxmlformats.org/officeDocument/2006/relationships/slideLayout" Target="../slideLayouts/slideLayout5.xml"/><Relationship Id="rId6" Type="http://schemas.openxmlformats.org/officeDocument/2006/relationships/image" Target="../media/image102.jpeg"/><Relationship Id="rId5" Type="http://schemas.openxmlformats.org/officeDocument/2006/relationships/image" Target="../media/image101.jpeg"/><Relationship Id="rId4" Type="http://schemas.openxmlformats.org/officeDocument/2006/relationships/image" Target="../media/image92.jpeg"/></Relationships>
</file>

<file path=ppt/slides/_rels/slide51.xml.rels><?xml version="1.0" encoding="UTF-8" standalone="yes"?>
<Relationships xmlns="http://schemas.openxmlformats.org/package/2006/relationships"><Relationship Id="rId8" Type="http://schemas.openxmlformats.org/officeDocument/2006/relationships/image" Target="../media/image82.jpeg"/><Relationship Id="rId13" Type="http://schemas.openxmlformats.org/officeDocument/2006/relationships/image" Target="../media/image90.jpeg"/><Relationship Id="rId3" Type="http://schemas.openxmlformats.org/officeDocument/2006/relationships/image" Target="../media/image77.jpeg"/><Relationship Id="rId7" Type="http://schemas.openxmlformats.org/officeDocument/2006/relationships/image" Target="../media/image81.jpeg"/><Relationship Id="rId12" Type="http://schemas.openxmlformats.org/officeDocument/2006/relationships/image" Target="../media/image89.jpeg"/><Relationship Id="rId2" Type="http://schemas.openxmlformats.org/officeDocument/2006/relationships/notesSlide" Target="../notesSlides/notesSlide34.xml"/><Relationship Id="rId16" Type="http://schemas.openxmlformats.org/officeDocument/2006/relationships/image" Target="../media/image27.jpeg"/><Relationship Id="rId1" Type="http://schemas.openxmlformats.org/officeDocument/2006/relationships/slideLayout" Target="../slideLayouts/slideLayout8.xml"/><Relationship Id="rId6" Type="http://schemas.openxmlformats.org/officeDocument/2006/relationships/image" Target="../media/image80.jpeg"/><Relationship Id="rId11" Type="http://schemas.openxmlformats.org/officeDocument/2006/relationships/image" Target="../media/image88.jpeg"/><Relationship Id="rId5" Type="http://schemas.openxmlformats.org/officeDocument/2006/relationships/image" Target="../media/image79.jpeg"/><Relationship Id="rId15" Type="http://schemas.openxmlformats.org/officeDocument/2006/relationships/image" Target="../media/image92.jpeg"/><Relationship Id="rId10" Type="http://schemas.openxmlformats.org/officeDocument/2006/relationships/image" Target="../media/image87.jpeg"/><Relationship Id="rId4" Type="http://schemas.openxmlformats.org/officeDocument/2006/relationships/image" Target="../media/image78.jpeg"/><Relationship Id="rId9" Type="http://schemas.openxmlformats.org/officeDocument/2006/relationships/image" Target="../media/image86.jpeg"/><Relationship Id="rId14" Type="http://schemas.openxmlformats.org/officeDocument/2006/relationships/image" Target="../media/image91.jpeg"/></Relationships>
</file>

<file path=ppt/slides/_rels/slide52.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image" Target="../media/image92.jpeg"/><Relationship Id="rId1" Type="http://schemas.openxmlformats.org/officeDocument/2006/relationships/slideLayout" Target="../slideLayouts/slideLayout3.xml"/><Relationship Id="rId4" Type="http://schemas.openxmlformats.org/officeDocument/2006/relationships/image" Target="../media/image105.jpeg"/></Relationships>
</file>

<file path=ppt/slides/_rels/slide53.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35.xml"/><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2.xml"/><Relationship Id="rId1" Type="http://schemas.openxmlformats.org/officeDocument/2006/relationships/slideLayout" Target="../slideLayouts/slideLayout37.xml"/></Relationships>
</file>

<file path=ppt/slides/_rels/slide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Layout" Target="../slideLayouts/slideLayout5.xml"/><Relationship Id="rId6" Type="http://schemas.openxmlformats.org/officeDocument/2006/relationships/image" Target="../media/image18.png"/><Relationship Id="rId5" Type="http://schemas.openxmlformats.org/officeDocument/2006/relationships/image" Target="../media/image17.jpeg"/><Relationship Id="rId4" Type="http://schemas.openxmlformats.org/officeDocument/2006/relationships/image" Target="../media/image16.jpeg"/></Relationships>
</file>

<file path=ppt/slides/_rels/slide9.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4.xml"/><Relationship Id="rId1" Type="http://schemas.openxmlformats.org/officeDocument/2006/relationships/slideLayout" Target="../slideLayouts/slideLayout27.xml"/><Relationship Id="rId5" Type="http://schemas.openxmlformats.org/officeDocument/2006/relationships/image" Target="../media/image21.jpeg"/><Relationship Id="rId4" Type="http://schemas.openxmlformats.org/officeDocument/2006/relationships/image" Target="../media/image20.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a:xfrm>
            <a:off x="0" y="1828800"/>
            <a:ext cx="9144000" cy="2209800"/>
          </a:xfrm>
        </p:spPr>
        <p:txBody>
          <a:bodyPr/>
          <a:lstStyle/>
          <a:p>
            <a:pPr algn="ctr"/>
            <a:r>
              <a:rPr lang="en-US" sz="3600" b="1" dirty="0" smtClean="0"/>
              <a:t>Conservation Agriculture with Trees (</a:t>
            </a:r>
            <a:r>
              <a:rPr lang="en-US" sz="3600" b="1" dirty="0" err="1" smtClean="0"/>
              <a:t>CAwT</a:t>
            </a:r>
            <a:r>
              <a:rPr lang="en-US" sz="3600" b="1" dirty="0" smtClean="0"/>
              <a:t>):  Enhancing </a:t>
            </a:r>
            <a:r>
              <a:rPr lang="en-US" sz="3600" b="1" dirty="0" err="1" smtClean="0"/>
              <a:t>Agroforestry</a:t>
            </a:r>
            <a:r>
              <a:rPr lang="en-US" sz="3600" b="1" dirty="0" smtClean="0"/>
              <a:t> </a:t>
            </a:r>
            <a:r>
              <a:rPr lang="en-US" sz="3600" b="1" dirty="0" smtClean="0"/>
              <a:t> </a:t>
            </a:r>
            <a:r>
              <a:rPr lang="en-US" sz="3600" b="1" dirty="0" smtClean="0"/>
              <a:t>Economic </a:t>
            </a:r>
            <a:r>
              <a:rPr lang="en-US" sz="3600" b="1" dirty="0" smtClean="0"/>
              <a:t>Benefits </a:t>
            </a:r>
            <a:r>
              <a:rPr lang="en-US" sz="3600" b="1" dirty="0" smtClean="0"/>
              <a:t>and Environmental </a:t>
            </a:r>
            <a:r>
              <a:rPr lang="en-US" sz="3600" b="1" dirty="0" smtClean="0"/>
              <a:t>Services</a:t>
            </a:r>
            <a:br>
              <a:rPr lang="en-US" sz="3600" b="1" dirty="0" smtClean="0"/>
            </a:br>
            <a:r>
              <a:rPr lang="en-US" sz="4000" b="1" dirty="0" smtClean="0"/>
              <a:t/>
            </a:r>
            <a:br>
              <a:rPr lang="en-US" sz="4000" b="1" dirty="0" smtClean="0"/>
            </a:br>
            <a:r>
              <a:rPr lang="en-US" sz="3200" b="1" dirty="0" smtClean="0"/>
              <a:t>Agustin R Mercado </a:t>
            </a:r>
            <a:r>
              <a:rPr lang="en-US" sz="3200" b="1" dirty="0" err="1" smtClean="0"/>
              <a:t>Jr</a:t>
            </a:r>
            <a:r>
              <a:rPr lang="en-US" sz="3200" b="1" dirty="0" smtClean="0"/>
              <a:t/>
            </a:r>
            <a:br>
              <a:rPr lang="en-US" sz="3200" b="1" dirty="0" smtClean="0"/>
            </a:br>
            <a:r>
              <a:rPr lang="en-US" sz="3200" b="1" dirty="0" smtClean="0"/>
              <a:t>World </a:t>
            </a:r>
            <a:r>
              <a:rPr lang="en-US" sz="3200" b="1" dirty="0" err="1" smtClean="0"/>
              <a:t>Agroforestry</a:t>
            </a:r>
            <a:r>
              <a:rPr lang="en-US" sz="3200" b="1" dirty="0" smtClean="0"/>
              <a:t> Centre</a:t>
            </a:r>
            <a:endParaRPr lang="en-US" sz="3200" b="1" dirty="0"/>
          </a:p>
        </p:txBody>
      </p:sp>
      <p:pic>
        <p:nvPicPr>
          <p:cNvPr id="2056" name="Picture 8" descr="C:\My Documents\My Pictures\Contoured farm\Abrogar.jpg"/>
          <p:cNvPicPr>
            <a:picLocks noChangeAspect="1" noChangeArrowheads="1"/>
          </p:cNvPicPr>
          <p:nvPr/>
        </p:nvPicPr>
        <p:blipFill>
          <a:blip r:embed="rId2"/>
          <a:srcRect/>
          <a:stretch>
            <a:fillRect/>
          </a:stretch>
        </p:blipFill>
        <p:spPr bwMode="auto">
          <a:xfrm>
            <a:off x="0" y="0"/>
            <a:ext cx="3048000" cy="1771650"/>
          </a:xfrm>
          <a:prstGeom prst="rect">
            <a:avLst/>
          </a:prstGeom>
          <a:noFill/>
        </p:spPr>
      </p:pic>
      <p:pic>
        <p:nvPicPr>
          <p:cNvPr id="2057" name="Picture 9" descr="C:\My Documents\My Pictures\Contoured farm\nvs+fruit n timber tree.jpg"/>
          <p:cNvPicPr>
            <a:picLocks noChangeAspect="1" noChangeArrowheads="1"/>
          </p:cNvPicPr>
          <p:nvPr/>
        </p:nvPicPr>
        <p:blipFill>
          <a:blip r:embed="rId3">
            <a:lum bright="12000"/>
          </a:blip>
          <a:srcRect/>
          <a:stretch>
            <a:fillRect/>
          </a:stretch>
        </p:blipFill>
        <p:spPr bwMode="auto">
          <a:xfrm>
            <a:off x="6096000" y="0"/>
            <a:ext cx="3048000" cy="1752600"/>
          </a:xfrm>
          <a:prstGeom prst="rect">
            <a:avLst/>
          </a:prstGeom>
          <a:noFill/>
        </p:spPr>
      </p:pic>
      <p:pic>
        <p:nvPicPr>
          <p:cNvPr id="2058" name="Picture 10" descr="C:\My Documents\My Pictures\Contoured farm\BUHAWI.JPG"/>
          <p:cNvPicPr>
            <a:picLocks noChangeAspect="1" noChangeArrowheads="1"/>
          </p:cNvPicPr>
          <p:nvPr/>
        </p:nvPicPr>
        <p:blipFill>
          <a:blip r:embed="rId4"/>
          <a:srcRect/>
          <a:stretch>
            <a:fillRect/>
          </a:stretch>
        </p:blipFill>
        <p:spPr bwMode="auto">
          <a:xfrm>
            <a:off x="0" y="5257800"/>
            <a:ext cx="9144000" cy="1600200"/>
          </a:xfrm>
          <a:prstGeom prst="rect">
            <a:avLst/>
          </a:prstGeom>
          <a:noFill/>
        </p:spPr>
      </p:pic>
      <p:pic>
        <p:nvPicPr>
          <p:cNvPr id="2059" name="Picture 11" descr="C:\My Documents\My Pictures\Contoured farm\nvs+bagras1.jpg"/>
          <p:cNvPicPr>
            <a:picLocks noChangeAspect="1" noChangeArrowheads="1"/>
          </p:cNvPicPr>
          <p:nvPr/>
        </p:nvPicPr>
        <p:blipFill>
          <a:blip r:embed="rId5"/>
          <a:srcRect/>
          <a:stretch>
            <a:fillRect/>
          </a:stretch>
        </p:blipFill>
        <p:spPr bwMode="auto">
          <a:xfrm>
            <a:off x="3048000" y="0"/>
            <a:ext cx="3048000" cy="1752600"/>
          </a:xfrm>
          <a:prstGeom prst="rect">
            <a:avLst/>
          </a:prstGeom>
          <a:noFill/>
        </p:spPr>
      </p:pic>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0" y="685800"/>
            <a:ext cx="8229600" cy="1143000"/>
          </a:xfrm>
        </p:spPr>
        <p:txBody>
          <a:bodyPr/>
          <a:lstStyle/>
          <a:p>
            <a:pPr>
              <a:defRPr/>
            </a:pPr>
            <a:r>
              <a:rPr lang="en-US" sz="4000" b="1" kern="0" dirty="0" smtClean="0">
                <a:solidFill>
                  <a:schemeClr val="tx2"/>
                </a:solidFill>
              </a:rPr>
              <a:t>Conservation Agriculture with Trees (</a:t>
            </a:r>
            <a:r>
              <a:rPr lang="en-US" sz="4000" b="1" kern="0" dirty="0" err="1" smtClean="0">
                <a:solidFill>
                  <a:schemeClr val="tx2"/>
                </a:solidFill>
              </a:rPr>
              <a:t>CAwT</a:t>
            </a:r>
            <a:r>
              <a:rPr lang="en-US" sz="4000" b="1" kern="0" dirty="0" smtClean="0">
                <a:solidFill>
                  <a:schemeClr val="tx2"/>
                </a:solidFill>
              </a:rPr>
              <a:t>) on Slopes</a:t>
            </a:r>
            <a:endParaRPr lang="en-PH" sz="4000" dirty="0"/>
          </a:p>
        </p:txBody>
      </p:sp>
      <p:sp>
        <p:nvSpPr>
          <p:cNvPr id="4100" name="Subtitle 7"/>
          <p:cNvSpPr>
            <a:spLocks noGrp="1"/>
          </p:cNvSpPr>
          <p:nvPr>
            <p:ph type="body" sz="half" idx="1"/>
          </p:nvPr>
        </p:nvSpPr>
        <p:spPr bwMode="auto">
          <a:xfrm>
            <a:off x="457200" y="1905000"/>
            <a:ext cx="4038600" cy="4221163"/>
          </a:xfrm>
          <a:noFill/>
          <a:ln>
            <a:miter lim="800000"/>
            <a:headEnd/>
            <a:tailEnd/>
          </a:ln>
        </p:spPr>
        <p:txBody>
          <a:bodyPr vert="horz" wrap="square" lIns="91440" tIns="45720" rIns="91440" bIns="45720" numCol="1" anchor="t" anchorCtr="0" compatLnSpc="1">
            <a:prstTxWarp prst="textNoShape">
              <a:avLst/>
            </a:prstTxWarp>
          </a:bodyPr>
          <a:lstStyle/>
          <a:p>
            <a:pPr>
              <a:buFont typeface="Arial" pitchFamily="34" charset="0"/>
              <a:buNone/>
            </a:pPr>
            <a:r>
              <a:rPr lang="en-US" sz="2400" b="1" dirty="0" smtClean="0"/>
              <a:t>	</a:t>
            </a:r>
            <a:r>
              <a:rPr lang="en-US" sz="2400" b="1" dirty="0" err="1" smtClean="0"/>
              <a:t>CAwT</a:t>
            </a:r>
            <a:r>
              <a:rPr lang="en-US" sz="2400" b="1" dirty="0" smtClean="0"/>
              <a:t> on slopes is a dynamic and ecologically based sustainable land management  system that </a:t>
            </a:r>
            <a:r>
              <a:rPr lang="en-AU" sz="2400" b="1" dirty="0" smtClean="0"/>
              <a:t>diversifies and increases production, while simultaneously promoting social, economic and environmental services for all land users</a:t>
            </a:r>
            <a:endParaRPr lang="en-PH" sz="2400" dirty="0" smtClean="0"/>
          </a:p>
        </p:txBody>
      </p:sp>
      <p:pic>
        <p:nvPicPr>
          <p:cNvPr id="4101" name="Picture 5"/>
          <p:cNvPicPr>
            <a:picLocks noChangeAspect="1" noChangeArrowheads="1"/>
          </p:cNvPicPr>
          <p:nvPr/>
        </p:nvPicPr>
        <p:blipFill>
          <a:blip r:embed="rId3"/>
          <a:srcRect/>
          <a:stretch>
            <a:fillRect/>
          </a:stretch>
        </p:blipFill>
        <p:spPr bwMode="auto">
          <a:xfrm>
            <a:off x="4648200" y="1981200"/>
            <a:ext cx="3905250" cy="388620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itle 1"/>
          <p:cNvSpPr>
            <a:spLocks noGrp="1"/>
          </p:cNvSpPr>
          <p:nvPr>
            <p:ph type="title"/>
          </p:nvPr>
        </p:nvSpPr>
        <p:spPr bwMode="auto">
          <a:xfrm>
            <a:off x="457200" y="609600"/>
            <a:ext cx="8229600" cy="1143000"/>
          </a:xfrm>
          <a:noFill/>
          <a:ln>
            <a:miter lim="800000"/>
            <a:headEnd/>
            <a:tailEnd/>
          </a:ln>
        </p:spPr>
        <p:txBody>
          <a:bodyPr vert="horz" wrap="square" lIns="91440" tIns="45720" rIns="91440" bIns="45720" numCol="1" anchor="t" anchorCtr="0" compatLnSpc="1">
            <a:prstTxWarp prst="textNoShape">
              <a:avLst/>
            </a:prstTxWarp>
          </a:bodyPr>
          <a:lstStyle/>
          <a:p>
            <a:pPr algn="l"/>
            <a:r>
              <a:rPr lang="en-PH" dirty="0" smtClean="0"/>
              <a:t>5 Important principles of </a:t>
            </a:r>
            <a:r>
              <a:rPr lang="en-PH" dirty="0" err="1" smtClean="0"/>
              <a:t>CAwT</a:t>
            </a:r>
            <a:endParaRPr lang="en-PH" dirty="0" smtClean="0"/>
          </a:p>
        </p:txBody>
      </p:sp>
      <p:sp>
        <p:nvSpPr>
          <p:cNvPr id="35843" name="Text Placeholder 2"/>
          <p:cNvSpPr>
            <a:spLocks noGrp="1"/>
          </p:cNvSpPr>
          <p:nvPr>
            <p:ph type="body" sz="half" idx="1"/>
          </p:nvPr>
        </p:nvSpPr>
        <p:spPr bwMode="auto">
          <a:noFill/>
          <a:ln>
            <a:miter lim="800000"/>
            <a:headEnd/>
            <a:tailEnd/>
          </a:ln>
        </p:spPr>
        <p:txBody>
          <a:bodyPr vert="horz" wrap="square" lIns="91440" tIns="45720" rIns="91440" bIns="45720" numCol="1" anchor="t" anchorCtr="0" compatLnSpc="1">
            <a:prstTxWarp prst="textNoShape">
              <a:avLst/>
            </a:prstTxWarp>
          </a:bodyPr>
          <a:lstStyle/>
          <a:p>
            <a:r>
              <a:rPr lang="en-PH" dirty="0" smtClean="0"/>
              <a:t>Integration of trees</a:t>
            </a:r>
          </a:p>
          <a:p>
            <a:r>
              <a:rPr lang="en-PH" dirty="0" smtClean="0"/>
              <a:t>Minimal soil disturbance</a:t>
            </a:r>
          </a:p>
          <a:p>
            <a:r>
              <a:rPr lang="en-PH" dirty="0" smtClean="0"/>
              <a:t>Continuous mulch or ground cover</a:t>
            </a:r>
          </a:p>
          <a:p>
            <a:r>
              <a:rPr lang="en-PH" dirty="0" smtClean="0"/>
              <a:t>Diverse crop species </a:t>
            </a:r>
          </a:p>
          <a:p>
            <a:r>
              <a:rPr lang="en-PH" dirty="0" smtClean="0"/>
              <a:t>Integrated nutrient and pest management</a:t>
            </a:r>
          </a:p>
        </p:txBody>
      </p:sp>
      <p:pic>
        <p:nvPicPr>
          <p:cNvPr id="35846" name="Picture 6"/>
          <p:cNvPicPr>
            <a:picLocks noChangeAspect="1" noChangeArrowheads="1"/>
          </p:cNvPicPr>
          <p:nvPr/>
        </p:nvPicPr>
        <p:blipFill>
          <a:blip r:embed="rId3"/>
          <a:srcRect/>
          <a:stretch>
            <a:fillRect/>
          </a:stretch>
        </p:blipFill>
        <p:spPr bwMode="auto">
          <a:xfrm>
            <a:off x="4648200" y="1600200"/>
            <a:ext cx="4054475" cy="2225675"/>
          </a:xfrm>
          <a:prstGeom prst="rect">
            <a:avLst/>
          </a:prstGeom>
          <a:noFill/>
          <a:ln w="9525">
            <a:noFill/>
            <a:miter lim="800000"/>
            <a:headEnd/>
            <a:tailEnd/>
          </a:ln>
          <a:effectLst/>
        </p:spPr>
      </p:pic>
      <p:pic>
        <p:nvPicPr>
          <p:cNvPr id="35847" name="Picture 7"/>
          <p:cNvPicPr>
            <a:picLocks noChangeAspect="1" noChangeArrowheads="1"/>
          </p:cNvPicPr>
          <p:nvPr/>
        </p:nvPicPr>
        <p:blipFill>
          <a:blip r:embed="rId4"/>
          <a:srcRect/>
          <a:stretch>
            <a:fillRect/>
          </a:stretch>
        </p:blipFill>
        <p:spPr bwMode="auto">
          <a:xfrm>
            <a:off x="4648200" y="3886200"/>
            <a:ext cx="4054475" cy="2530475"/>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003399"/>
        </a:solidFill>
        <a:effectLst/>
      </p:bgPr>
    </p:bg>
    <p:spTree>
      <p:nvGrpSpPr>
        <p:cNvPr id="1" name=""/>
        <p:cNvGrpSpPr/>
        <p:nvPr/>
      </p:nvGrpSpPr>
      <p:grpSpPr>
        <a:xfrm>
          <a:off x="0" y="0"/>
          <a:ext cx="0" cy="0"/>
          <a:chOff x="0" y="0"/>
          <a:chExt cx="0" cy="0"/>
        </a:xfrm>
      </p:grpSpPr>
      <p:sp>
        <p:nvSpPr>
          <p:cNvPr id="5" name="Title 4"/>
          <p:cNvSpPr>
            <a:spLocks noGrp="1"/>
          </p:cNvSpPr>
          <p:nvPr>
            <p:ph type="title"/>
          </p:nvPr>
        </p:nvSpPr>
        <p:spPr>
          <a:xfrm>
            <a:off x="381000" y="304800"/>
            <a:ext cx="8229600" cy="1143000"/>
          </a:xfrm>
        </p:spPr>
        <p:txBody>
          <a:bodyPr/>
          <a:lstStyle/>
          <a:p>
            <a:pPr algn="l">
              <a:defRPr/>
            </a:pPr>
            <a:r>
              <a:rPr lang="en-PH" dirty="0" smtClean="0"/>
              <a:t>  </a:t>
            </a:r>
            <a:r>
              <a:rPr lang="en-PH" sz="3600" dirty="0" smtClean="0"/>
              <a:t>Context of Conservation Agriculture</a:t>
            </a:r>
            <a:endParaRPr lang="en-PH" sz="3600" dirty="0"/>
          </a:p>
        </p:txBody>
      </p:sp>
      <p:sp>
        <p:nvSpPr>
          <p:cNvPr id="6" name="Text Placeholder 5"/>
          <p:cNvSpPr>
            <a:spLocks noGrp="1"/>
          </p:cNvSpPr>
          <p:nvPr>
            <p:ph type="body" idx="1"/>
          </p:nvPr>
        </p:nvSpPr>
        <p:spPr>
          <a:xfrm>
            <a:off x="457200" y="1752600"/>
            <a:ext cx="4038600" cy="639762"/>
          </a:xfrm>
        </p:spPr>
        <p:txBody>
          <a:bodyPr/>
          <a:lstStyle/>
          <a:p>
            <a:pPr>
              <a:spcBef>
                <a:spcPts val="0"/>
              </a:spcBef>
              <a:defRPr/>
            </a:pPr>
            <a:r>
              <a:rPr lang="en-PH" dirty="0" smtClean="0"/>
              <a:t>Flat lands: &gt;100 M hectares</a:t>
            </a:r>
          </a:p>
          <a:p>
            <a:pPr>
              <a:spcBef>
                <a:spcPts val="0"/>
              </a:spcBef>
              <a:defRPr/>
            </a:pPr>
            <a:r>
              <a:rPr lang="en-PH" dirty="0" smtClean="0"/>
              <a:t>Brazil, Cambodia and other places</a:t>
            </a:r>
            <a:endParaRPr lang="en-PH" dirty="0"/>
          </a:p>
        </p:txBody>
      </p:sp>
      <p:sp>
        <p:nvSpPr>
          <p:cNvPr id="8" name="Text Placeholder 7"/>
          <p:cNvSpPr>
            <a:spLocks noGrp="1"/>
          </p:cNvSpPr>
          <p:nvPr>
            <p:ph type="body" sz="quarter" idx="3"/>
          </p:nvPr>
        </p:nvSpPr>
        <p:spPr>
          <a:xfrm>
            <a:off x="4648200" y="1371600"/>
            <a:ext cx="4041775" cy="639762"/>
          </a:xfrm>
        </p:spPr>
        <p:txBody>
          <a:bodyPr/>
          <a:lstStyle/>
          <a:p>
            <a:pPr>
              <a:defRPr/>
            </a:pPr>
            <a:endParaRPr lang="en-PH" dirty="0" smtClean="0"/>
          </a:p>
          <a:p>
            <a:pPr>
              <a:defRPr/>
            </a:pPr>
            <a:endParaRPr lang="en-PH" dirty="0" smtClean="0"/>
          </a:p>
          <a:p>
            <a:pPr>
              <a:spcBef>
                <a:spcPts val="0"/>
              </a:spcBef>
              <a:defRPr/>
            </a:pPr>
            <a:r>
              <a:rPr lang="en-PH" dirty="0" smtClean="0"/>
              <a:t>Sloping lands: </a:t>
            </a:r>
          </a:p>
          <a:p>
            <a:pPr>
              <a:spcBef>
                <a:spcPts val="0"/>
              </a:spcBef>
              <a:defRPr/>
            </a:pPr>
            <a:r>
              <a:rPr lang="en-PH" dirty="0" smtClean="0"/>
              <a:t>Philippines (10 M ha);  DPRK ?</a:t>
            </a:r>
            <a:endParaRPr lang="en-PH" dirty="0"/>
          </a:p>
        </p:txBody>
      </p:sp>
      <p:pic>
        <p:nvPicPr>
          <p:cNvPr id="36869" name="Content Placeholder 10" descr="IMG_0289.JPG"/>
          <p:cNvPicPr>
            <a:picLocks noGrp="1" noChangeAspect="1"/>
          </p:cNvPicPr>
          <p:nvPr>
            <p:ph sz="quarter" idx="4"/>
          </p:nvPr>
        </p:nvPicPr>
        <p:blipFill>
          <a:blip r:embed="rId2"/>
          <a:srcRect/>
          <a:stretch>
            <a:fillRect/>
          </a:stretch>
        </p:blipFill>
        <p:spPr>
          <a:xfrm>
            <a:off x="4645025" y="2635250"/>
            <a:ext cx="4041775" cy="3030538"/>
          </a:xfrm>
        </p:spPr>
      </p:pic>
      <p:pic>
        <p:nvPicPr>
          <p:cNvPr id="36871" name="Picture 2" descr="DSCN2334"/>
          <p:cNvPicPr>
            <a:picLocks noGrp="1" noChangeAspect="1" noChangeArrowheads="1"/>
          </p:cNvPicPr>
          <p:nvPr>
            <p:ph sz="half" idx="2"/>
          </p:nvPr>
        </p:nvPicPr>
        <p:blipFill>
          <a:blip r:embed="rId3"/>
          <a:srcRect/>
          <a:stretch>
            <a:fillRect/>
          </a:stretch>
        </p:blipFill>
        <p:spPr>
          <a:xfrm>
            <a:off x="457200" y="2633663"/>
            <a:ext cx="4040188" cy="3033712"/>
          </a:xfrm>
          <a:noFill/>
        </p:spPr>
      </p:pic>
      <p:pic>
        <p:nvPicPr>
          <p:cNvPr id="36872" name="Picture 4"/>
          <p:cNvPicPr>
            <a:picLocks noChangeAspect="1" noChangeArrowheads="1"/>
          </p:cNvPicPr>
          <p:nvPr/>
        </p:nvPicPr>
        <p:blipFill>
          <a:blip r:embed="rId4"/>
          <a:srcRect/>
          <a:stretch>
            <a:fillRect/>
          </a:stretch>
        </p:blipFill>
        <p:spPr bwMode="auto">
          <a:xfrm>
            <a:off x="7848600" y="0"/>
            <a:ext cx="1295400" cy="6858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3000" y="990600"/>
            <a:ext cx="7772400" cy="1143000"/>
          </a:xfrm>
        </p:spPr>
        <p:txBody>
          <a:bodyPr/>
          <a:lstStyle/>
          <a:p>
            <a:pPr>
              <a:defRPr/>
            </a:pPr>
            <a:r>
              <a:rPr lang="en-PH" sz="3200" dirty="0" smtClean="0"/>
              <a:t>In the context of sloping lands, there’s a need for deliberate integration of trees .....</a:t>
            </a:r>
            <a:endParaRPr lang="en-PH" sz="3200" dirty="0"/>
          </a:p>
        </p:txBody>
      </p:sp>
      <p:pic>
        <p:nvPicPr>
          <p:cNvPr id="37891" name="Content Placeholder 7" descr="IMG_0314.JPG"/>
          <p:cNvPicPr>
            <a:picLocks noGrp="1" noChangeAspect="1"/>
          </p:cNvPicPr>
          <p:nvPr>
            <p:ph sz="half" idx="2"/>
          </p:nvPr>
        </p:nvPicPr>
        <p:blipFill>
          <a:blip r:embed="rId3"/>
          <a:srcRect/>
          <a:stretch>
            <a:fillRect/>
          </a:stretch>
        </p:blipFill>
        <p:spPr>
          <a:xfrm>
            <a:off x="457200" y="2635250"/>
            <a:ext cx="4040188" cy="3030538"/>
          </a:xfrm>
        </p:spPr>
      </p:pic>
      <p:pic>
        <p:nvPicPr>
          <p:cNvPr id="37892" name="Content Placeholder 8" descr="IMG_0299.JPG"/>
          <p:cNvPicPr>
            <a:picLocks noGrp="1" noChangeAspect="1"/>
          </p:cNvPicPr>
          <p:nvPr>
            <p:ph sz="quarter" idx="4"/>
          </p:nvPr>
        </p:nvPicPr>
        <p:blipFill>
          <a:blip r:embed="rId4"/>
          <a:srcRect/>
          <a:stretch>
            <a:fillRect/>
          </a:stretch>
        </p:blipFill>
        <p:spPr>
          <a:xfrm>
            <a:off x="4645025" y="2635250"/>
            <a:ext cx="4041775" cy="3030538"/>
          </a:xfrm>
        </p:spPr>
      </p:pic>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a:xfrm>
            <a:off x="0" y="0"/>
            <a:ext cx="9144000" cy="1447800"/>
          </a:xfrm>
          <a:solidFill>
            <a:schemeClr val="tx1"/>
          </a:solidFill>
        </p:spPr>
        <p:txBody>
          <a:bodyPr/>
          <a:lstStyle/>
          <a:p>
            <a:r>
              <a:rPr lang="en-PH" dirty="0" err="1" smtClean="0"/>
              <a:t>Agroforestry</a:t>
            </a:r>
            <a:r>
              <a:rPr lang="en-PH" dirty="0" smtClean="0"/>
              <a:t> definition</a:t>
            </a:r>
            <a:endParaRPr lang="en-PH" dirty="0"/>
          </a:p>
        </p:txBody>
      </p:sp>
      <p:sp>
        <p:nvSpPr>
          <p:cNvPr id="6" name="Content Placeholder 5"/>
          <p:cNvSpPr>
            <a:spLocks noGrp="1"/>
          </p:cNvSpPr>
          <p:nvPr>
            <p:ph sz="half" idx="1"/>
          </p:nvPr>
        </p:nvSpPr>
        <p:spPr>
          <a:xfrm>
            <a:off x="0" y="1371600"/>
            <a:ext cx="5715000" cy="4953000"/>
          </a:xfrm>
          <a:solidFill>
            <a:schemeClr val="tx1"/>
          </a:solidFill>
        </p:spPr>
        <p:txBody>
          <a:bodyPr/>
          <a:lstStyle/>
          <a:p>
            <a:r>
              <a:rPr lang="en-US" sz="2400" dirty="0" smtClean="0">
                <a:solidFill>
                  <a:schemeClr val="bg1"/>
                </a:solidFill>
                <a:effectLst/>
              </a:rPr>
              <a:t>An approach to land use in which woody perennial (trees, shrubs, palms, bamboos) are deliberately grown on the same land management unit as agricultural crops and/or animals, either on some form of spatial arrangement or temporal sequence. In </a:t>
            </a:r>
            <a:r>
              <a:rPr lang="en-US" sz="2400" dirty="0" err="1" smtClean="0">
                <a:solidFill>
                  <a:schemeClr val="bg1"/>
                </a:solidFill>
                <a:effectLst/>
              </a:rPr>
              <a:t>agroforestry</a:t>
            </a:r>
            <a:r>
              <a:rPr lang="en-US" sz="2400" dirty="0" smtClean="0">
                <a:solidFill>
                  <a:schemeClr val="bg1"/>
                </a:solidFill>
                <a:effectLst/>
              </a:rPr>
              <a:t> systems, there are both environmental and economic interactions between the different components” (Lundgren and </a:t>
            </a:r>
            <a:r>
              <a:rPr lang="en-US" sz="2400" dirty="0" err="1" smtClean="0">
                <a:solidFill>
                  <a:schemeClr val="bg1"/>
                </a:solidFill>
                <a:effectLst/>
              </a:rPr>
              <a:t>Raintree</a:t>
            </a:r>
            <a:r>
              <a:rPr lang="en-US" sz="2400" dirty="0" smtClean="0">
                <a:solidFill>
                  <a:schemeClr val="bg1"/>
                </a:solidFill>
                <a:effectLst/>
              </a:rPr>
              <a:t>, 1983)</a:t>
            </a:r>
            <a:endParaRPr lang="en-PH" sz="2400" dirty="0">
              <a:effectLst/>
            </a:endParaRPr>
          </a:p>
        </p:txBody>
      </p:sp>
      <p:pic>
        <p:nvPicPr>
          <p:cNvPr id="8" name="Picture 8"/>
          <p:cNvPicPr>
            <a:picLocks noGrp="1" noChangeAspect="1" noChangeArrowheads="1"/>
          </p:cNvPicPr>
          <p:nvPr>
            <p:ph sz="half" idx="2"/>
          </p:nvPr>
        </p:nvPicPr>
        <p:blipFill>
          <a:blip r:embed="rId2"/>
          <a:srcRect/>
          <a:stretch>
            <a:fillRect/>
          </a:stretch>
        </p:blipFill>
        <p:spPr bwMode="auto">
          <a:xfrm>
            <a:off x="5715000" y="1447800"/>
            <a:ext cx="3429000" cy="487680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WordArt 1026"/>
          <p:cNvSpPr>
            <a:spLocks noChangeArrowheads="1" noChangeShapeType="1" noTextEdit="1"/>
          </p:cNvSpPr>
          <p:nvPr/>
        </p:nvSpPr>
        <p:spPr bwMode="auto">
          <a:xfrm rot="-5400000">
            <a:off x="-479425" y="3146426"/>
            <a:ext cx="3462339" cy="522286"/>
          </a:xfrm>
          <a:prstGeom prst="rect">
            <a:avLst/>
          </a:prstGeom>
        </p:spPr>
        <p:txBody>
          <a:bodyPr wrap="none" fromWordArt="1">
            <a:prstTxWarp prst="textPlain">
              <a:avLst>
                <a:gd name="adj" fmla="val 50000"/>
              </a:avLst>
            </a:prstTxWarp>
          </a:bodyPr>
          <a:lstStyle/>
          <a:p>
            <a:r>
              <a:rPr lang="en-PH" sz="1400" kern="10" dirty="0" smtClean="0">
                <a:ln w="9525">
                  <a:noFill/>
                  <a:round/>
                  <a:headEnd/>
                  <a:tailEnd/>
                </a:ln>
                <a:latin typeface="AGaramond"/>
              </a:rPr>
              <a:t>Environmental service s</a:t>
            </a:r>
            <a:endParaRPr lang="en-PH" sz="1400" kern="10" dirty="0">
              <a:ln w="9525">
                <a:noFill/>
                <a:round/>
                <a:headEnd/>
                <a:tailEnd/>
              </a:ln>
              <a:latin typeface="AGaramond"/>
            </a:endParaRPr>
          </a:p>
        </p:txBody>
      </p:sp>
      <p:sp>
        <p:nvSpPr>
          <p:cNvPr id="118787" name="WordArt 1027"/>
          <p:cNvSpPr>
            <a:spLocks noChangeArrowheads="1" noChangeShapeType="1" noTextEdit="1"/>
          </p:cNvSpPr>
          <p:nvPr/>
        </p:nvSpPr>
        <p:spPr bwMode="auto">
          <a:xfrm>
            <a:off x="1828800" y="5562600"/>
            <a:ext cx="6248400" cy="868362"/>
          </a:xfrm>
          <a:prstGeom prst="rect">
            <a:avLst/>
          </a:prstGeom>
        </p:spPr>
        <p:txBody>
          <a:bodyPr wrap="none" fromWordArt="1">
            <a:prstTxWarp prst="textPlain">
              <a:avLst>
                <a:gd name="adj" fmla="val 50000"/>
              </a:avLst>
            </a:prstTxWarp>
          </a:bodyPr>
          <a:lstStyle/>
          <a:p>
            <a:r>
              <a:rPr lang="en-PH" sz="1400" b="1" kern="10" dirty="0" smtClean="0">
                <a:ln w="9525">
                  <a:noFill/>
                  <a:round/>
                  <a:headEnd/>
                  <a:tailEnd/>
                </a:ln>
                <a:latin typeface="Times New Roman" pitchFamily="18" charset="0"/>
                <a:cs typeface="Times New Roman" pitchFamily="18" charset="0"/>
              </a:rPr>
              <a:t>Productivity</a:t>
            </a:r>
          </a:p>
          <a:p>
            <a:r>
              <a:rPr lang="en-PH" sz="1400" b="1" kern="10" dirty="0" smtClean="0">
                <a:ln w="9525">
                  <a:noFill/>
                  <a:round/>
                  <a:headEnd/>
                  <a:tailEnd/>
                </a:ln>
                <a:latin typeface="Times New Roman" pitchFamily="18" charset="0"/>
                <a:cs typeface="Times New Roman" pitchFamily="18" charset="0"/>
              </a:rPr>
              <a:t>(</a:t>
            </a:r>
            <a:r>
              <a:rPr lang="en-PH" sz="1200" b="1" kern="10" dirty="0" smtClean="0">
                <a:ln w="9525">
                  <a:noFill/>
                  <a:round/>
                  <a:headEnd/>
                  <a:tailEnd/>
                </a:ln>
                <a:latin typeface="Times New Roman" pitchFamily="18" charset="0"/>
                <a:cs typeface="Times New Roman" pitchFamily="18" charset="0"/>
              </a:rPr>
              <a:t>Goods and tradable products</a:t>
            </a:r>
            <a:r>
              <a:rPr lang="en-PH" sz="1400" b="1" kern="10" dirty="0" smtClean="0">
                <a:ln w="9525">
                  <a:noFill/>
                  <a:round/>
                  <a:headEnd/>
                  <a:tailEnd/>
                </a:ln>
                <a:latin typeface="Times New Roman" pitchFamily="18" charset="0"/>
                <a:cs typeface="Times New Roman" pitchFamily="18" charset="0"/>
              </a:rPr>
              <a:t>)</a:t>
            </a:r>
            <a:r>
              <a:rPr lang="en-PH" sz="1400" b="1" kern="10" dirty="0" smtClean="0">
                <a:ln w="9525">
                  <a:noFill/>
                  <a:round/>
                  <a:headEnd/>
                  <a:tailEnd/>
                </a:ln>
                <a:solidFill>
                  <a:schemeClr val="bg1"/>
                </a:solidFill>
                <a:latin typeface="Times New Roman" pitchFamily="18" charset="0"/>
                <a:cs typeface="Times New Roman" pitchFamily="18" charset="0"/>
              </a:rPr>
              <a:t>) </a:t>
            </a:r>
            <a:endParaRPr lang="en-PH" sz="1400" b="1" kern="10" dirty="0">
              <a:ln w="9525">
                <a:noFill/>
                <a:round/>
                <a:headEnd/>
                <a:tailEnd/>
              </a:ln>
              <a:solidFill>
                <a:schemeClr val="bg1"/>
              </a:solidFill>
              <a:latin typeface="Times New Roman" pitchFamily="18" charset="0"/>
              <a:cs typeface="Times New Roman" pitchFamily="18" charset="0"/>
            </a:endParaRPr>
          </a:p>
        </p:txBody>
      </p:sp>
      <p:sp>
        <p:nvSpPr>
          <p:cNvPr id="118788" name="Freeform 1028"/>
          <p:cNvSpPr>
            <a:spLocks/>
          </p:cNvSpPr>
          <p:nvPr/>
        </p:nvSpPr>
        <p:spPr bwMode="auto">
          <a:xfrm rot="12596212" flipH="1">
            <a:off x="1365004" y="3465357"/>
            <a:ext cx="6463367" cy="785454"/>
          </a:xfrm>
          <a:custGeom>
            <a:avLst/>
            <a:gdLst/>
            <a:ahLst/>
            <a:cxnLst>
              <a:cxn ang="0">
                <a:pos x="0" y="384"/>
              </a:cxn>
              <a:cxn ang="0">
                <a:pos x="2112" y="0"/>
              </a:cxn>
              <a:cxn ang="0">
                <a:pos x="4224" y="384"/>
              </a:cxn>
            </a:cxnLst>
            <a:rect l="0" t="0" r="r" b="b"/>
            <a:pathLst>
              <a:path w="4224" h="384">
                <a:moveTo>
                  <a:pt x="0" y="384"/>
                </a:moveTo>
                <a:cubicBezTo>
                  <a:pt x="704" y="192"/>
                  <a:pt x="1408" y="0"/>
                  <a:pt x="2112" y="0"/>
                </a:cubicBezTo>
                <a:cubicBezTo>
                  <a:pt x="2816" y="0"/>
                  <a:pt x="3832" y="264"/>
                  <a:pt x="4224" y="384"/>
                </a:cubicBezTo>
              </a:path>
            </a:pathLst>
          </a:custGeom>
          <a:noFill/>
          <a:ln w="57150" cap="flat" cmpd="sng">
            <a:solidFill>
              <a:srgbClr val="FF0000"/>
            </a:solidFill>
            <a:prstDash val="lgDash"/>
            <a:round/>
            <a:headEnd/>
            <a:tailEnd/>
          </a:ln>
          <a:effectLst/>
        </p:spPr>
        <p:txBody>
          <a:bodyPr/>
          <a:lstStyle/>
          <a:p>
            <a:endParaRPr lang="en-PH"/>
          </a:p>
        </p:txBody>
      </p:sp>
      <p:sp>
        <p:nvSpPr>
          <p:cNvPr id="118789" name="Freeform 1029"/>
          <p:cNvSpPr>
            <a:spLocks/>
          </p:cNvSpPr>
          <p:nvPr/>
        </p:nvSpPr>
        <p:spPr bwMode="auto">
          <a:xfrm rot="-9003788" flipH="1" flipV="1">
            <a:off x="2057163" y="2239099"/>
            <a:ext cx="6440235" cy="804749"/>
          </a:xfrm>
          <a:custGeom>
            <a:avLst/>
            <a:gdLst/>
            <a:ahLst/>
            <a:cxnLst>
              <a:cxn ang="0">
                <a:pos x="0" y="384"/>
              </a:cxn>
              <a:cxn ang="0">
                <a:pos x="2112" y="0"/>
              </a:cxn>
              <a:cxn ang="0">
                <a:pos x="4224" y="384"/>
              </a:cxn>
            </a:cxnLst>
            <a:rect l="0" t="0" r="r" b="b"/>
            <a:pathLst>
              <a:path w="4224" h="384">
                <a:moveTo>
                  <a:pt x="0" y="384"/>
                </a:moveTo>
                <a:cubicBezTo>
                  <a:pt x="704" y="192"/>
                  <a:pt x="1408" y="0"/>
                  <a:pt x="2112" y="0"/>
                </a:cubicBezTo>
                <a:cubicBezTo>
                  <a:pt x="2816" y="0"/>
                  <a:pt x="3832" y="264"/>
                  <a:pt x="4224" y="384"/>
                </a:cubicBezTo>
              </a:path>
            </a:pathLst>
          </a:custGeom>
          <a:noFill/>
          <a:ln w="57150" cap="flat" cmpd="sng">
            <a:solidFill>
              <a:srgbClr val="C00000"/>
            </a:solidFill>
            <a:prstDash val="lgDash"/>
            <a:round/>
            <a:headEnd/>
            <a:tailEnd/>
          </a:ln>
          <a:effectLst/>
        </p:spPr>
        <p:txBody>
          <a:bodyPr/>
          <a:lstStyle/>
          <a:p>
            <a:endParaRPr lang="en-PH"/>
          </a:p>
        </p:txBody>
      </p:sp>
      <p:sp>
        <p:nvSpPr>
          <p:cNvPr id="118790" name="Line 1030"/>
          <p:cNvSpPr>
            <a:spLocks noChangeShapeType="1"/>
          </p:cNvSpPr>
          <p:nvPr/>
        </p:nvSpPr>
        <p:spPr bwMode="auto">
          <a:xfrm>
            <a:off x="1736725" y="1219200"/>
            <a:ext cx="0" cy="4108450"/>
          </a:xfrm>
          <a:prstGeom prst="line">
            <a:avLst/>
          </a:prstGeom>
          <a:noFill/>
          <a:ln w="28575">
            <a:solidFill>
              <a:schemeClr val="tx1"/>
            </a:solidFill>
            <a:round/>
            <a:headEnd/>
            <a:tailEnd/>
          </a:ln>
          <a:effectLst/>
        </p:spPr>
        <p:txBody>
          <a:bodyPr/>
          <a:lstStyle/>
          <a:p>
            <a:endParaRPr lang="en-PH"/>
          </a:p>
        </p:txBody>
      </p:sp>
      <p:sp>
        <p:nvSpPr>
          <p:cNvPr id="118791" name="Line 1031"/>
          <p:cNvSpPr>
            <a:spLocks noChangeShapeType="1"/>
          </p:cNvSpPr>
          <p:nvPr/>
        </p:nvSpPr>
        <p:spPr bwMode="auto">
          <a:xfrm>
            <a:off x="1736725" y="5327650"/>
            <a:ext cx="6345238" cy="0"/>
          </a:xfrm>
          <a:prstGeom prst="line">
            <a:avLst/>
          </a:prstGeom>
          <a:noFill/>
          <a:ln w="28575">
            <a:solidFill>
              <a:schemeClr val="tx1"/>
            </a:solidFill>
            <a:round/>
            <a:headEnd/>
            <a:tailEnd/>
          </a:ln>
          <a:effectLst/>
        </p:spPr>
        <p:txBody>
          <a:bodyPr/>
          <a:lstStyle/>
          <a:p>
            <a:endParaRPr lang="en-PH"/>
          </a:p>
        </p:txBody>
      </p:sp>
      <p:sp>
        <p:nvSpPr>
          <p:cNvPr id="118792" name="WordArt 1032"/>
          <p:cNvSpPr>
            <a:spLocks noChangeArrowheads="1" noChangeShapeType="1" noTextEdit="1"/>
          </p:cNvSpPr>
          <p:nvPr/>
        </p:nvSpPr>
        <p:spPr bwMode="auto">
          <a:xfrm rot="1689395">
            <a:off x="2693988" y="4038600"/>
            <a:ext cx="2484437" cy="484188"/>
          </a:xfrm>
          <a:prstGeom prst="rect">
            <a:avLst/>
          </a:prstGeom>
        </p:spPr>
        <p:txBody>
          <a:bodyPr wrap="none" fromWordArt="1">
            <a:prstTxWarp prst="textCanDown">
              <a:avLst>
                <a:gd name="adj" fmla="val 33333"/>
              </a:avLst>
            </a:prstTxWarp>
          </a:bodyPr>
          <a:lstStyle/>
          <a:p>
            <a:r>
              <a:rPr lang="en-PH" sz="1000" kern="10" dirty="0">
                <a:ln w="9525">
                  <a:noFill/>
                  <a:round/>
                  <a:headEnd/>
                  <a:tailEnd/>
                </a:ln>
                <a:latin typeface="Arial"/>
                <a:cs typeface="Arial"/>
              </a:rPr>
              <a:t>separate</a:t>
            </a:r>
          </a:p>
        </p:txBody>
      </p:sp>
      <p:sp>
        <p:nvSpPr>
          <p:cNvPr id="118793" name="WordArt 1033"/>
          <p:cNvSpPr>
            <a:spLocks noChangeArrowheads="1" noChangeShapeType="1" noTextEdit="1"/>
          </p:cNvSpPr>
          <p:nvPr/>
        </p:nvSpPr>
        <p:spPr bwMode="auto">
          <a:xfrm rot="2051859">
            <a:off x="4495800" y="2667000"/>
            <a:ext cx="2289175" cy="403225"/>
          </a:xfrm>
          <a:prstGeom prst="rect">
            <a:avLst/>
          </a:prstGeom>
        </p:spPr>
        <p:txBody>
          <a:bodyPr wrap="none" fromWordArt="1">
            <a:prstTxWarp prst="textCanUp">
              <a:avLst>
                <a:gd name="adj" fmla="val 85713"/>
              </a:avLst>
            </a:prstTxWarp>
          </a:bodyPr>
          <a:lstStyle/>
          <a:p>
            <a:r>
              <a:rPr lang="en-PH" sz="1000" kern="10" dirty="0">
                <a:ln w="9525">
                  <a:noFill/>
                  <a:round/>
                  <a:headEnd/>
                  <a:tailEnd/>
                </a:ln>
                <a:latin typeface="Arial"/>
                <a:cs typeface="Arial"/>
              </a:rPr>
              <a:t>simultaneous</a:t>
            </a:r>
          </a:p>
        </p:txBody>
      </p:sp>
      <p:cxnSp>
        <p:nvCxnSpPr>
          <p:cNvPr id="11" name="Straight Connector 10"/>
          <p:cNvCxnSpPr/>
          <p:nvPr/>
        </p:nvCxnSpPr>
        <p:spPr bwMode="auto">
          <a:xfrm>
            <a:off x="2209800" y="1600200"/>
            <a:ext cx="5257800" cy="3352800"/>
          </a:xfrm>
          <a:prstGeom prst="line">
            <a:avLst/>
          </a:prstGeom>
          <a:solidFill>
            <a:schemeClr val="accent1"/>
          </a:solidFill>
          <a:ln w="38100" cap="flat" cmpd="sng" algn="ctr">
            <a:solidFill>
              <a:schemeClr val="tx1"/>
            </a:solidFill>
            <a:prstDash val="solid"/>
            <a:miter lim="800000"/>
            <a:headEnd type="none" w="sm" len="sm"/>
            <a:tailEnd type="none" w="sm" len="sm"/>
          </a:ln>
          <a:effectLst/>
        </p:spPr>
      </p:cxnSp>
      <p:sp>
        <p:nvSpPr>
          <p:cNvPr id="15" name="TextBox 14"/>
          <p:cNvSpPr txBox="1"/>
          <p:nvPr/>
        </p:nvSpPr>
        <p:spPr>
          <a:xfrm>
            <a:off x="5257800" y="1676400"/>
            <a:ext cx="3886200" cy="523220"/>
          </a:xfrm>
          <a:prstGeom prst="rect">
            <a:avLst/>
          </a:prstGeom>
          <a:noFill/>
        </p:spPr>
        <p:txBody>
          <a:bodyPr wrap="square" rtlCol="0">
            <a:spAutoFit/>
          </a:bodyPr>
          <a:lstStyle/>
          <a:p>
            <a:r>
              <a:rPr lang="en-PH" sz="2800" b="1" dirty="0" err="1" smtClean="0"/>
              <a:t>Agroforestry</a:t>
            </a:r>
            <a:r>
              <a:rPr lang="en-PH" sz="2800" b="1" dirty="0" smtClean="0"/>
              <a:t> systems</a:t>
            </a:r>
            <a:endParaRPr lang="en-PH" sz="2800" b="1" dirty="0"/>
          </a:p>
        </p:txBody>
      </p:sp>
      <p:sp>
        <p:nvSpPr>
          <p:cNvPr id="12" name="TextBox 11"/>
          <p:cNvSpPr txBox="1"/>
          <p:nvPr/>
        </p:nvSpPr>
        <p:spPr>
          <a:xfrm>
            <a:off x="1447800" y="533400"/>
            <a:ext cx="3276600" cy="523220"/>
          </a:xfrm>
          <a:prstGeom prst="rect">
            <a:avLst/>
          </a:prstGeom>
          <a:noFill/>
        </p:spPr>
        <p:txBody>
          <a:bodyPr wrap="square" rtlCol="0">
            <a:spAutoFit/>
          </a:bodyPr>
          <a:lstStyle/>
          <a:p>
            <a:r>
              <a:rPr lang="en-PH" sz="2800" b="1" dirty="0" smtClean="0"/>
              <a:t>Forestry</a:t>
            </a:r>
            <a:endParaRPr lang="en-PH" sz="2800" b="1" dirty="0"/>
          </a:p>
        </p:txBody>
      </p:sp>
      <p:sp>
        <p:nvSpPr>
          <p:cNvPr id="14" name="TextBox 13"/>
          <p:cNvSpPr txBox="1"/>
          <p:nvPr/>
        </p:nvSpPr>
        <p:spPr>
          <a:xfrm>
            <a:off x="7239000" y="5410200"/>
            <a:ext cx="1905000" cy="523220"/>
          </a:xfrm>
          <a:prstGeom prst="rect">
            <a:avLst/>
          </a:prstGeom>
          <a:noFill/>
        </p:spPr>
        <p:txBody>
          <a:bodyPr wrap="square" rtlCol="0">
            <a:spAutoFit/>
          </a:bodyPr>
          <a:lstStyle/>
          <a:p>
            <a:r>
              <a:rPr lang="en-PH" sz="2800" dirty="0" smtClean="0"/>
              <a:t>Agriculture </a:t>
            </a:r>
            <a:endParaRPr lang="en-PH" sz="2800" dirty="0"/>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2"/>
          <p:cNvSpPr>
            <a:spLocks noGrp="1" noChangeArrowheads="1"/>
          </p:cNvSpPr>
          <p:nvPr>
            <p:ph type="title"/>
          </p:nvPr>
        </p:nvSpPr>
        <p:spPr>
          <a:xfrm>
            <a:off x="457200" y="762000"/>
            <a:ext cx="7315200" cy="1143000"/>
          </a:xfrm>
        </p:spPr>
        <p:txBody>
          <a:bodyPr/>
          <a:lstStyle/>
          <a:p>
            <a:r>
              <a:rPr lang="en-US" sz="3200" dirty="0" err="1"/>
              <a:t>Agroforestry</a:t>
            </a:r>
            <a:r>
              <a:rPr lang="en-US" sz="3200" dirty="0"/>
              <a:t> = agriculture + forestry</a:t>
            </a:r>
            <a:endParaRPr lang="en-US" dirty="0"/>
          </a:p>
        </p:txBody>
      </p:sp>
      <p:sp>
        <p:nvSpPr>
          <p:cNvPr id="192515" name="Rectangle 3"/>
          <p:cNvSpPr>
            <a:spLocks noGrp="1" noChangeArrowheads="1"/>
          </p:cNvSpPr>
          <p:nvPr>
            <p:ph type="body" idx="1"/>
          </p:nvPr>
        </p:nvSpPr>
        <p:spPr>
          <a:xfrm>
            <a:off x="838200" y="1524000"/>
            <a:ext cx="7543800" cy="4191000"/>
          </a:xfrm>
        </p:spPr>
        <p:txBody>
          <a:bodyPr/>
          <a:lstStyle/>
          <a:p>
            <a:r>
              <a:rPr lang="en-US" b="1" dirty="0" err="1"/>
              <a:t>Agroforestry</a:t>
            </a:r>
            <a:r>
              <a:rPr lang="en-US" dirty="0"/>
              <a:t> = crops + animals + trees</a:t>
            </a:r>
          </a:p>
          <a:p>
            <a:pPr lvl="1"/>
            <a:r>
              <a:rPr lang="en-US" sz="2400" dirty="0"/>
              <a:t>grown separately (spatial or temporal</a:t>
            </a:r>
            <a:r>
              <a:rPr lang="en-US" sz="2400" dirty="0" smtClean="0"/>
              <a:t>)</a:t>
            </a:r>
            <a:endParaRPr lang="en-US" sz="2400" dirty="0"/>
          </a:p>
          <a:p>
            <a:pPr lvl="1"/>
            <a:r>
              <a:rPr lang="en-US" sz="2400" dirty="0"/>
              <a:t>grown </a:t>
            </a:r>
            <a:r>
              <a:rPr lang="en-US" sz="2400" dirty="0" smtClean="0"/>
              <a:t>simultaneously) (trees + crops or animals)</a:t>
            </a:r>
            <a:endParaRPr lang="en-US" sz="2400" dirty="0"/>
          </a:p>
          <a:p>
            <a:pPr lvl="1">
              <a:buFontTx/>
              <a:buNone/>
            </a:pPr>
            <a:r>
              <a:rPr lang="en-US" sz="2400" b="1" dirty="0"/>
              <a:t>with </a:t>
            </a:r>
            <a:r>
              <a:rPr lang="en-US" sz="2400" b="1" dirty="0" smtClean="0"/>
              <a:t>environmental (ecological) </a:t>
            </a:r>
            <a:r>
              <a:rPr lang="en-US" sz="2400" b="1" dirty="0"/>
              <a:t>and economic interactions</a:t>
            </a:r>
            <a:r>
              <a:rPr lang="en-US" sz="2400" dirty="0"/>
              <a:t> </a:t>
            </a:r>
            <a:r>
              <a:rPr lang="en-US" sz="2400" dirty="0" smtClean="0"/>
              <a:t>/</a:t>
            </a:r>
            <a:r>
              <a:rPr lang="en-US" sz="2400" b="1" dirty="0" smtClean="0"/>
              <a:t>benefits</a:t>
            </a:r>
            <a:endParaRPr lang="en-US" sz="2400" b="1" dirty="0"/>
          </a:p>
          <a:p>
            <a:pPr lvl="1">
              <a:buFontTx/>
              <a:buNone/>
            </a:pPr>
            <a:r>
              <a:rPr lang="en-US" sz="2800" b="1" u="sng" dirty="0"/>
              <a:t>to address:</a:t>
            </a:r>
            <a:r>
              <a:rPr lang="en-US" sz="2800" b="1" dirty="0"/>
              <a:t> </a:t>
            </a:r>
          </a:p>
          <a:p>
            <a:pPr lvl="1"/>
            <a:r>
              <a:rPr lang="en-US" sz="1800" dirty="0"/>
              <a:t>poverty (increase income)</a:t>
            </a:r>
          </a:p>
          <a:p>
            <a:pPr lvl="1"/>
            <a:r>
              <a:rPr lang="en-US" sz="1800" dirty="0"/>
              <a:t>food security (subsistence farming)</a:t>
            </a:r>
          </a:p>
          <a:p>
            <a:pPr lvl="1"/>
            <a:r>
              <a:rPr lang="en-US" sz="1800" dirty="0"/>
              <a:t>land degradation/ degraded soils</a:t>
            </a:r>
          </a:p>
          <a:p>
            <a:pPr lvl="1"/>
            <a:r>
              <a:rPr lang="en-US" sz="1800" dirty="0"/>
              <a:t>shortage of fodder, fuel, </a:t>
            </a:r>
            <a:r>
              <a:rPr lang="en-US" sz="1800" dirty="0" smtClean="0"/>
              <a:t>constructions materials etc</a:t>
            </a:r>
            <a:endParaRPr lang="en-US" sz="1800" dirty="0"/>
          </a:p>
          <a:p>
            <a:pPr lvl="1"/>
            <a:r>
              <a:rPr lang="en-US" sz="1800" dirty="0"/>
              <a:t>lack of </a:t>
            </a:r>
            <a:r>
              <a:rPr lang="en-US" sz="1800" dirty="0" smtClean="0"/>
              <a:t>capital</a:t>
            </a:r>
          </a:p>
          <a:p>
            <a:pPr lvl="1"/>
            <a:r>
              <a:rPr lang="en-US" sz="1800" dirty="0" smtClean="0"/>
              <a:t>Deforestation </a:t>
            </a:r>
            <a:endParaRPr lang="en-US" sz="2400" dirty="0"/>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531" name="Slide Number Placeholder 5"/>
          <p:cNvSpPr>
            <a:spLocks noGrp="1"/>
          </p:cNvSpPr>
          <p:nvPr>
            <p:ph type="sldNum" sz="quarter" idx="12"/>
          </p:nvPr>
        </p:nvSpPr>
        <p:spPr>
          <a:noFill/>
        </p:spPr>
        <p:txBody>
          <a:bodyPr/>
          <a:lstStyle/>
          <a:p>
            <a:fld id="{BC0950BE-E899-43D0-82FC-2F069EA2B694}" type="slidenum">
              <a:rPr lang="en-US"/>
              <a:pPr/>
              <a:t>17</a:t>
            </a:fld>
            <a:endParaRPr lang="en-US"/>
          </a:p>
        </p:txBody>
      </p:sp>
      <p:sp>
        <p:nvSpPr>
          <p:cNvPr id="302082" name="Rectangle 2"/>
          <p:cNvSpPr>
            <a:spLocks noGrp="1" noChangeArrowheads="1"/>
          </p:cNvSpPr>
          <p:nvPr>
            <p:ph type="title"/>
          </p:nvPr>
        </p:nvSpPr>
        <p:spPr>
          <a:xfrm>
            <a:off x="304800" y="762000"/>
            <a:ext cx="8229600" cy="1143000"/>
          </a:xfrm>
        </p:spPr>
        <p:txBody>
          <a:bodyPr/>
          <a:lstStyle/>
          <a:p>
            <a:pPr eaLnBrk="1" hangingPunct="1"/>
            <a:r>
              <a:rPr lang="en-US" altLang="en-US" sz="4000" dirty="0" smtClean="0">
                <a:solidFill>
                  <a:schemeClr val="accent2"/>
                </a:solidFill>
              </a:rPr>
              <a:t>Key Attributes of AF Systems</a:t>
            </a:r>
            <a:endParaRPr lang="en-US" sz="4000" dirty="0" smtClean="0">
              <a:solidFill>
                <a:schemeClr val="accent2"/>
              </a:solidFill>
            </a:endParaRPr>
          </a:p>
        </p:txBody>
      </p:sp>
      <p:sp>
        <p:nvSpPr>
          <p:cNvPr id="302083" name="Rectangle 3"/>
          <p:cNvSpPr>
            <a:spLocks noGrp="1" noChangeArrowheads="1"/>
          </p:cNvSpPr>
          <p:nvPr>
            <p:ph type="body" idx="1"/>
          </p:nvPr>
        </p:nvSpPr>
        <p:spPr>
          <a:xfrm>
            <a:off x="457200" y="1981200"/>
            <a:ext cx="8229600" cy="4525963"/>
          </a:xfrm>
        </p:spPr>
        <p:txBody>
          <a:bodyPr/>
          <a:lstStyle/>
          <a:p>
            <a:pPr eaLnBrk="1" hangingPunct="1"/>
            <a:r>
              <a:rPr lang="en-US" altLang="en-US" dirty="0" smtClean="0">
                <a:solidFill>
                  <a:srgbClr val="000000"/>
                </a:solidFill>
              </a:rPr>
              <a:t>Maintain or enhance productivity (economic benefits)</a:t>
            </a:r>
          </a:p>
          <a:p>
            <a:pPr eaLnBrk="1" hangingPunct="1"/>
            <a:r>
              <a:rPr lang="en-US" altLang="en-US" dirty="0" smtClean="0">
                <a:solidFill>
                  <a:srgbClr val="000000"/>
                </a:solidFill>
              </a:rPr>
              <a:t>Maintain or enhance environmental quality (environmental services)</a:t>
            </a:r>
          </a:p>
          <a:p>
            <a:pPr eaLnBrk="1" hangingPunct="1"/>
            <a:r>
              <a:rPr lang="en-US" altLang="en-US" dirty="0" smtClean="0">
                <a:solidFill>
                  <a:srgbClr val="000000"/>
                </a:solidFill>
              </a:rPr>
              <a:t>Be acceptable to local farmers and communities (social benefits)</a:t>
            </a:r>
            <a:endParaRPr lang="en-US" dirty="0" smtClean="0">
              <a:solidFill>
                <a:srgbClr val="000000"/>
              </a:solidFill>
            </a:endParaRPr>
          </a:p>
        </p:txBody>
      </p:sp>
      <p:pic>
        <p:nvPicPr>
          <p:cNvPr id="22534" name="Picture 4"/>
          <p:cNvPicPr>
            <a:picLocks noChangeAspect="1" noChangeArrowheads="1"/>
          </p:cNvPicPr>
          <p:nvPr/>
        </p:nvPicPr>
        <p:blipFill>
          <a:blip r:embed="rId3"/>
          <a:srcRect/>
          <a:stretch>
            <a:fillRect/>
          </a:stretch>
        </p:blipFill>
        <p:spPr bwMode="auto">
          <a:xfrm>
            <a:off x="0" y="6172200"/>
            <a:ext cx="1828800" cy="685800"/>
          </a:xfrm>
          <a:prstGeom prst="rect">
            <a:avLst/>
          </a:prstGeom>
          <a:noFill/>
          <a:ln w="9525">
            <a:noFill/>
            <a:miter lim="800000"/>
            <a:headEnd/>
            <a:tailEnd/>
          </a:ln>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9" presetClass="entr" presetSubtype="0" fill="hold" grpId="0" nodeType="withEffect">
                                  <p:stCondLst>
                                    <p:cond delay="0"/>
                                  </p:stCondLst>
                                  <p:childTnLst>
                                    <p:set>
                                      <p:cBhvr>
                                        <p:cTn id="6" dur="1" fill="hold">
                                          <p:stCondLst>
                                            <p:cond delay="0"/>
                                          </p:stCondLst>
                                        </p:cTn>
                                        <p:tgtEl>
                                          <p:spTgt spid="302082"/>
                                        </p:tgtEl>
                                        <p:attrNameLst>
                                          <p:attrName>style.visibility</p:attrName>
                                        </p:attrNameLst>
                                      </p:cBhvr>
                                      <p:to>
                                        <p:strVal val="visible"/>
                                      </p:to>
                                    </p:set>
                                    <p:anim calcmode="lin" valueType="num">
                                      <p:cBhvr>
                                        <p:cTn id="7" dur="1000" fill="hold"/>
                                        <p:tgtEl>
                                          <p:spTgt spid="302082"/>
                                        </p:tgtEl>
                                        <p:attrNameLst>
                                          <p:attrName>ppt_x</p:attrName>
                                        </p:attrNameLst>
                                      </p:cBhvr>
                                      <p:tavLst>
                                        <p:tav tm="0">
                                          <p:val>
                                            <p:strVal val="#ppt_x-.2"/>
                                          </p:val>
                                        </p:tav>
                                        <p:tav tm="100000">
                                          <p:val>
                                            <p:strVal val="#ppt_x"/>
                                          </p:val>
                                        </p:tav>
                                      </p:tavLst>
                                    </p:anim>
                                    <p:anim calcmode="lin" valueType="num">
                                      <p:cBhvr>
                                        <p:cTn id="8" dur="1000" fill="hold"/>
                                        <p:tgtEl>
                                          <p:spTgt spid="302082"/>
                                        </p:tgtEl>
                                        <p:attrNameLst>
                                          <p:attrName>ppt_y</p:attrName>
                                        </p:attrNameLst>
                                      </p:cBhvr>
                                      <p:tavLst>
                                        <p:tav tm="0">
                                          <p:val>
                                            <p:strVal val="#ppt_y"/>
                                          </p:val>
                                        </p:tav>
                                        <p:tav tm="100000">
                                          <p:val>
                                            <p:strVal val="#ppt_y"/>
                                          </p:val>
                                        </p:tav>
                                      </p:tavLst>
                                    </p:anim>
                                    <p:animEffect transition="in" filter="wipe(right)" prLst="gradientSize: 0.1">
                                      <p:cBhvr>
                                        <p:cTn id="9" dur="1000"/>
                                        <p:tgtEl>
                                          <p:spTgt spid="302082"/>
                                        </p:tgtEl>
                                      </p:cBhvr>
                                    </p:animEffect>
                                  </p:childTnLst>
                                </p:cTn>
                              </p:par>
                            </p:childTnLst>
                          </p:cTn>
                        </p:par>
                      </p:childTnLst>
                    </p:cTn>
                  </p:par>
                  <p:par>
                    <p:cTn id="10" fill="hold">
                      <p:stCondLst>
                        <p:cond delay="indefinite"/>
                      </p:stCondLst>
                      <p:childTnLst>
                        <p:par>
                          <p:cTn id="11" fill="hold">
                            <p:stCondLst>
                              <p:cond delay="0"/>
                            </p:stCondLst>
                            <p:childTnLst>
                              <p:par>
                                <p:cTn id="12" presetID="44" presetClass="entr" presetSubtype="0" fill="hold" grpId="0" nodeType="clickEffect">
                                  <p:stCondLst>
                                    <p:cond delay="0"/>
                                  </p:stCondLst>
                                  <p:childTnLst>
                                    <p:set>
                                      <p:cBhvr>
                                        <p:cTn id="13" dur="1" fill="hold">
                                          <p:stCondLst>
                                            <p:cond delay="0"/>
                                          </p:stCondLst>
                                        </p:cTn>
                                        <p:tgtEl>
                                          <p:spTgt spid="302083">
                                            <p:txEl>
                                              <p:pRg st="0" end="0"/>
                                            </p:txEl>
                                          </p:spTgt>
                                        </p:tgtEl>
                                        <p:attrNameLst>
                                          <p:attrName>style.visibility</p:attrName>
                                        </p:attrNameLst>
                                      </p:cBhvr>
                                      <p:to>
                                        <p:strVal val="visible"/>
                                      </p:to>
                                    </p:set>
                                    <p:animEffect transition="in" filter="fade">
                                      <p:cBhvr>
                                        <p:cTn id="14" dur="500"/>
                                        <p:tgtEl>
                                          <p:spTgt spid="302083">
                                            <p:txEl>
                                              <p:pRg st="0" end="0"/>
                                            </p:txEl>
                                          </p:spTgt>
                                        </p:tgtEl>
                                      </p:cBhvr>
                                    </p:animEffect>
                                    <p:anim calcmode="lin" valueType="num">
                                      <p:cBhvr>
                                        <p:cTn id="15" dur="500" fill="hold"/>
                                        <p:tgtEl>
                                          <p:spTgt spid="302083">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302083">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4" presetClass="entr" presetSubtype="0" fill="hold" grpId="0" nodeType="clickEffect">
                                  <p:stCondLst>
                                    <p:cond delay="0"/>
                                  </p:stCondLst>
                                  <p:childTnLst>
                                    <p:set>
                                      <p:cBhvr>
                                        <p:cTn id="20" dur="1" fill="hold">
                                          <p:stCondLst>
                                            <p:cond delay="0"/>
                                          </p:stCondLst>
                                        </p:cTn>
                                        <p:tgtEl>
                                          <p:spTgt spid="302083">
                                            <p:txEl>
                                              <p:pRg st="1" end="1"/>
                                            </p:txEl>
                                          </p:spTgt>
                                        </p:tgtEl>
                                        <p:attrNameLst>
                                          <p:attrName>style.visibility</p:attrName>
                                        </p:attrNameLst>
                                      </p:cBhvr>
                                      <p:to>
                                        <p:strVal val="visible"/>
                                      </p:to>
                                    </p:set>
                                    <p:animEffect transition="in" filter="fade">
                                      <p:cBhvr>
                                        <p:cTn id="21" dur="500"/>
                                        <p:tgtEl>
                                          <p:spTgt spid="302083">
                                            <p:txEl>
                                              <p:pRg st="1" end="1"/>
                                            </p:txEl>
                                          </p:spTgt>
                                        </p:tgtEl>
                                      </p:cBhvr>
                                    </p:animEffect>
                                    <p:anim calcmode="lin" valueType="num">
                                      <p:cBhvr>
                                        <p:cTn id="22" dur="500" fill="hold"/>
                                        <p:tgtEl>
                                          <p:spTgt spid="302083">
                                            <p:txEl>
                                              <p:pRg st="1" end="1"/>
                                            </p:txEl>
                                          </p:spTgt>
                                        </p:tgtEl>
                                        <p:attrNameLst>
                                          <p:attrName>ppt_x</p:attrName>
                                        </p:attrNameLst>
                                      </p:cBhvr>
                                      <p:tavLst>
                                        <p:tav tm="0">
                                          <p:val>
                                            <p:strVal val="#ppt_x"/>
                                          </p:val>
                                        </p:tav>
                                        <p:tav tm="100000">
                                          <p:val>
                                            <p:strVal val="#ppt_x"/>
                                          </p:val>
                                        </p:tav>
                                      </p:tavLst>
                                    </p:anim>
                                    <p:anim calcmode="lin" valueType="num">
                                      <p:cBhvr>
                                        <p:cTn id="23" dur="500" fill="hold"/>
                                        <p:tgtEl>
                                          <p:spTgt spid="302083">
                                            <p:txEl>
                                              <p:pRg st="1" end="1"/>
                                            </p:txEl>
                                          </p:spTgt>
                                        </p:tgtEl>
                                        <p:attrNameLst>
                                          <p:attrName>ppt_y</p:attrName>
                                        </p:attrNameLst>
                                      </p:cBhvr>
                                      <p:tavLst>
                                        <p:tav tm="0">
                                          <p:val>
                                            <p:strVal val="#ppt_y+.05"/>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4" presetClass="entr" presetSubtype="0" fill="hold" grpId="0" nodeType="clickEffect">
                                  <p:stCondLst>
                                    <p:cond delay="0"/>
                                  </p:stCondLst>
                                  <p:childTnLst>
                                    <p:set>
                                      <p:cBhvr>
                                        <p:cTn id="27" dur="1" fill="hold">
                                          <p:stCondLst>
                                            <p:cond delay="0"/>
                                          </p:stCondLst>
                                        </p:cTn>
                                        <p:tgtEl>
                                          <p:spTgt spid="302083">
                                            <p:txEl>
                                              <p:pRg st="2" end="2"/>
                                            </p:txEl>
                                          </p:spTgt>
                                        </p:tgtEl>
                                        <p:attrNameLst>
                                          <p:attrName>style.visibility</p:attrName>
                                        </p:attrNameLst>
                                      </p:cBhvr>
                                      <p:to>
                                        <p:strVal val="visible"/>
                                      </p:to>
                                    </p:set>
                                    <p:animEffect transition="in" filter="fade">
                                      <p:cBhvr>
                                        <p:cTn id="28" dur="500"/>
                                        <p:tgtEl>
                                          <p:spTgt spid="302083">
                                            <p:txEl>
                                              <p:pRg st="2" end="2"/>
                                            </p:txEl>
                                          </p:spTgt>
                                        </p:tgtEl>
                                      </p:cBhvr>
                                    </p:animEffect>
                                    <p:anim calcmode="lin" valueType="num">
                                      <p:cBhvr>
                                        <p:cTn id="29" dur="500" fill="hold"/>
                                        <p:tgtEl>
                                          <p:spTgt spid="302083">
                                            <p:txEl>
                                              <p:pRg st="2" end="2"/>
                                            </p:txEl>
                                          </p:spTgt>
                                        </p:tgtEl>
                                        <p:attrNameLst>
                                          <p:attrName>ppt_x</p:attrName>
                                        </p:attrNameLst>
                                      </p:cBhvr>
                                      <p:tavLst>
                                        <p:tav tm="0">
                                          <p:val>
                                            <p:strVal val="#ppt_x"/>
                                          </p:val>
                                        </p:tav>
                                        <p:tav tm="100000">
                                          <p:val>
                                            <p:strVal val="#ppt_x"/>
                                          </p:val>
                                        </p:tav>
                                      </p:tavLst>
                                    </p:anim>
                                    <p:anim calcmode="lin" valueType="num">
                                      <p:cBhvr>
                                        <p:cTn id="30" dur="500" fill="hold"/>
                                        <p:tgtEl>
                                          <p:spTgt spid="302083">
                                            <p:txEl>
                                              <p:pRg st="2" end="2"/>
                                            </p:txEl>
                                          </p:spTgt>
                                        </p:tgtEl>
                                        <p:attrNameLst>
                                          <p:attrName>ppt_y</p:attrName>
                                        </p:attrNameLst>
                                      </p:cBhvr>
                                      <p:tavLst>
                                        <p:tav tm="0">
                                          <p:val>
                                            <p:strVal val="#ppt_y+.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2082" grpId="0"/>
      <p:bldP spid="302083"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a:xfrm>
            <a:off x="228600" y="533400"/>
            <a:ext cx="7772400" cy="762000"/>
          </a:xfrm>
        </p:spPr>
        <p:txBody>
          <a:bodyPr/>
          <a:lstStyle/>
          <a:p>
            <a:r>
              <a:rPr lang="en-US" sz="3400" b="1" i="1" dirty="0" smtClean="0"/>
              <a:t>AF Environmental services </a:t>
            </a:r>
            <a:endParaRPr lang="en-US" sz="3400" b="1" i="1" dirty="0"/>
          </a:p>
        </p:txBody>
      </p:sp>
      <p:sp>
        <p:nvSpPr>
          <p:cNvPr id="9221" name="Text Box 5"/>
          <p:cNvSpPr txBox="1">
            <a:spLocks noChangeArrowheads="1"/>
          </p:cNvSpPr>
          <p:nvPr/>
        </p:nvSpPr>
        <p:spPr bwMode="auto">
          <a:xfrm>
            <a:off x="495300" y="1268413"/>
            <a:ext cx="8153400" cy="4967514"/>
          </a:xfrm>
          <a:prstGeom prst="rect">
            <a:avLst/>
          </a:prstGeom>
          <a:noFill/>
          <a:ln w="9525">
            <a:noFill/>
            <a:miter lim="800000"/>
            <a:headEnd/>
            <a:tailEnd/>
          </a:ln>
          <a:effectLst/>
        </p:spPr>
        <p:txBody>
          <a:bodyPr>
            <a:spAutoFit/>
          </a:bodyPr>
          <a:lstStyle/>
          <a:p>
            <a:pPr marL="457200" indent="-457200" algn="l">
              <a:spcAft>
                <a:spcPct val="20000"/>
              </a:spcAft>
              <a:buFontTx/>
              <a:buAutoNum type="alphaLcParenR"/>
            </a:pPr>
            <a:r>
              <a:rPr lang="en-US" sz="2800" b="1" i="1" dirty="0"/>
              <a:t>Soil conservation/soil amelioration</a:t>
            </a:r>
            <a:endParaRPr lang="en-US" sz="2800" b="1" i="1" dirty="0">
              <a:solidFill>
                <a:schemeClr val="bg1"/>
              </a:solidFill>
            </a:endParaRPr>
          </a:p>
          <a:p>
            <a:pPr marL="914400" lvl="1" indent="-457200" algn="l">
              <a:spcAft>
                <a:spcPct val="20000"/>
              </a:spcAft>
              <a:buFontTx/>
              <a:buChar char="•"/>
            </a:pPr>
            <a:r>
              <a:rPr lang="en-US" sz="2400" i="1" dirty="0"/>
              <a:t>Prevents or minimize soil erosion (roots and stem serve as physical barriers);</a:t>
            </a:r>
          </a:p>
          <a:p>
            <a:pPr marL="914400" lvl="1" indent="-457200" algn="l">
              <a:spcAft>
                <a:spcPct val="20000"/>
              </a:spcAft>
              <a:buFontTx/>
              <a:buChar char="•"/>
            </a:pPr>
            <a:r>
              <a:rPr lang="en-US" sz="2400" i="1" dirty="0"/>
              <a:t>High organic matter (serve as buffer against rainfall impact; increases soil aggregation/infiltration)</a:t>
            </a:r>
          </a:p>
          <a:p>
            <a:pPr marL="914400" lvl="1" indent="-457200" algn="l">
              <a:spcAft>
                <a:spcPct val="20000"/>
              </a:spcAft>
              <a:buFontTx/>
              <a:buChar char="•"/>
            </a:pPr>
            <a:r>
              <a:rPr lang="en-US" sz="2400" i="1" dirty="0"/>
              <a:t>Serves as wind breaks (protection against wind-induced erosion);</a:t>
            </a:r>
          </a:p>
          <a:p>
            <a:pPr marL="914400" lvl="1" indent="-457200" algn="l">
              <a:spcAft>
                <a:spcPct val="20000"/>
              </a:spcAft>
              <a:buFontTx/>
              <a:buChar char="•"/>
            </a:pPr>
            <a:r>
              <a:rPr lang="en-US" sz="2400" i="1" dirty="0"/>
              <a:t>Litter falls (source of nutrients);</a:t>
            </a:r>
          </a:p>
          <a:p>
            <a:pPr marL="914400" lvl="1" indent="-457200" algn="l">
              <a:spcAft>
                <a:spcPct val="20000"/>
              </a:spcAft>
              <a:buFontTx/>
              <a:buChar char="•"/>
            </a:pPr>
            <a:r>
              <a:rPr lang="en-US" sz="2400" i="1" dirty="0"/>
              <a:t>Improves soil properties (efficient nutrient cycling/nutrient pump, symbiotic associates with beneficial microorganism, improves soil porosity, infiltration rate and </a:t>
            </a:r>
            <a:r>
              <a:rPr lang="en-US" sz="2400" i="1" dirty="0" smtClean="0"/>
              <a:t>structure</a:t>
            </a:r>
            <a:r>
              <a:rPr lang="en-US" sz="2400" i="1" dirty="0"/>
              <a:t>).</a:t>
            </a: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a:xfrm>
            <a:off x="685800" y="838200"/>
            <a:ext cx="7772400" cy="1143000"/>
          </a:xfrm>
        </p:spPr>
        <p:txBody>
          <a:bodyPr/>
          <a:lstStyle/>
          <a:p>
            <a:r>
              <a:rPr lang="en-US" sz="3400" b="1" i="1" dirty="0" smtClean="0"/>
              <a:t>AF Environmental Services</a:t>
            </a:r>
            <a:endParaRPr lang="en-US" sz="3400" b="1" i="1" dirty="0"/>
          </a:p>
        </p:txBody>
      </p:sp>
      <p:sp>
        <p:nvSpPr>
          <p:cNvPr id="38915" name="Text Box 3"/>
          <p:cNvSpPr txBox="1">
            <a:spLocks noChangeArrowheads="1"/>
          </p:cNvSpPr>
          <p:nvPr/>
        </p:nvSpPr>
        <p:spPr bwMode="auto">
          <a:xfrm>
            <a:off x="933450" y="1905000"/>
            <a:ext cx="7277100" cy="2689967"/>
          </a:xfrm>
          <a:prstGeom prst="rect">
            <a:avLst/>
          </a:prstGeom>
          <a:noFill/>
          <a:ln w="9525">
            <a:noFill/>
            <a:miter lim="800000"/>
            <a:headEnd/>
            <a:tailEnd/>
          </a:ln>
          <a:effectLst/>
        </p:spPr>
        <p:txBody>
          <a:bodyPr>
            <a:spAutoFit/>
          </a:bodyPr>
          <a:lstStyle/>
          <a:p>
            <a:pPr marL="457200" indent="-457200" algn="just">
              <a:spcAft>
                <a:spcPct val="40000"/>
              </a:spcAft>
              <a:buFontTx/>
              <a:buAutoNum type="alphaLcParenR" startAt="2"/>
            </a:pPr>
            <a:r>
              <a:rPr lang="en-US" sz="2800" b="1" dirty="0"/>
              <a:t>Water conservation</a:t>
            </a:r>
            <a:endParaRPr lang="en-US" sz="2800" b="1" dirty="0">
              <a:solidFill>
                <a:schemeClr val="bg1"/>
              </a:solidFill>
            </a:endParaRPr>
          </a:p>
          <a:p>
            <a:pPr marL="914400" lvl="1" indent="-457200" algn="just">
              <a:spcAft>
                <a:spcPct val="40000"/>
              </a:spcAft>
              <a:buFontTx/>
              <a:buChar char="•"/>
            </a:pPr>
            <a:r>
              <a:rPr lang="en-US" sz="2400" i="1" dirty="0"/>
              <a:t>Increase soil porosity and infiltration;</a:t>
            </a:r>
          </a:p>
          <a:p>
            <a:pPr marL="914400" lvl="1" indent="-457200" algn="just">
              <a:spcAft>
                <a:spcPct val="40000"/>
              </a:spcAft>
              <a:buFontTx/>
              <a:buChar char="•"/>
            </a:pPr>
            <a:r>
              <a:rPr lang="en-US" sz="2400" i="1" dirty="0"/>
              <a:t>Increase water retaining capacity (organic matter/litter and crown shade minimize soil moisture evaporation, organic matter acts as “sponge” or mulch).</a:t>
            </a: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381000" y="762000"/>
            <a:ext cx="8229600" cy="1143000"/>
          </a:xfrm>
        </p:spPr>
        <p:txBody>
          <a:bodyPr/>
          <a:lstStyle/>
          <a:p>
            <a:r>
              <a:rPr lang="en-PH" dirty="0" smtClean="0"/>
              <a:t>Outline of the Talk</a:t>
            </a:r>
            <a:endParaRPr lang="en-PH" dirty="0"/>
          </a:p>
        </p:txBody>
      </p:sp>
      <p:sp>
        <p:nvSpPr>
          <p:cNvPr id="4" name="Content Placeholder 3"/>
          <p:cNvSpPr>
            <a:spLocks noGrp="1"/>
          </p:cNvSpPr>
          <p:nvPr>
            <p:ph idx="1"/>
          </p:nvPr>
        </p:nvSpPr>
        <p:spPr/>
        <p:txBody>
          <a:bodyPr/>
          <a:lstStyle/>
          <a:p>
            <a:r>
              <a:rPr lang="en-PH" dirty="0" err="1" smtClean="0"/>
              <a:t>Agroforestry</a:t>
            </a:r>
            <a:r>
              <a:rPr lang="en-PH" dirty="0" smtClean="0"/>
              <a:t> and its benefits</a:t>
            </a:r>
          </a:p>
          <a:p>
            <a:r>
              <a:rPr lang="en-PH" dirty="0" smtClean="0"/>
              <a:t>Implementation of </a:t>
            </a:r>
            <a:r>
              <a:rPr lang="en-PH" dirty="0" err="1" smtClean="0"/>
              <a:t>agroforestry</a:t>
            </a:r>
            <a:r>
              <a:rPr lang="en-PH" dirty="0" smtClean="0"/>
              <a:t> through “Conservation Agriculture with Trees on Slopes” (Sloping Land Management)</a:t>
            </a:r>
          </a:p>
          <a:p>
            <a:r>
              <a:rPr lang="en-PH" dirty="0" smtClean="0"/>
              <a:t>Ways on improving the benefits of </a:t>
            </a:r>
            <a:r>
              <a:rPr lang="en-PH" dirty="0" err="1" smtClean="0"/>
              <a:t>agroforestry</a:t>
            </a:r>
            <a:r>
              <a:rPr lang="en-PH" dirty="0" smtClean="0"/>
              <a:t> on sloping lands</a:t>
            </a:r>
          </a:p>
          <a:p>
            <a:r>
              <a:rPr lang="en-PH" dirty="0" smtClean="0"/>
              <a:t>Summary</a:t>
            </a:r>
          </a:p>
          <a:p>
            <a:endParaRPr lang="en-PH" dirty="0"/>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228600" y="685800"/>
            <a:ext cx="7772400" cy="762000"/>
          </a:xfrm>
        </p:spPr>
        <p:txBody>
          <a:bodyPr/>
          <a:lstStyle/>
          <a:p>
            <a:r>
              <a:rPr lang="en-US" sz="3400" b="1" i="1" dirty="0" smtClean="0"/>
              <a:t>AF Environmental Services …</a:t>
            </a:r>
            <a:endParaRPr lang="en-US" sz="3400" b="1" i="1" dirty="0"/>
          </a:p>
        </p:txBody>
      </p:sp>
      <p:sp>
        <p:nvSpPr>
          <p:cNvPr id="10243" name="Text Box 3"/>
          <p:cNvSpPr txBox="1">
            <a:spLocks noChangeArrowheads="1"/>
          </p:cNvSpPr>
          <p:nvPr/>
        </p:nvSpPr>
        <p:spPr bwMode="auto">
          <a:xfrm>
            <a:off x="457200" y="1143000"/>
            <a:ext cx="8229600" cy="5447645"/>
          </a:xfrm>
          <a:prstGeom prst="rect">
            <a:avLst/>
          </a:prstGeom>
          <a:noFill/>
          <a:ln w="9525">
            <a:noFill/>
            <a:miter lim="800000"/>
            <a:headEnd/>
            <a:tailEnd/>
          </a:ln>
          <a:effectLst/>
        </p:spPr>
        <p:txBody>
          <a:bodyPr>
            <a:spAutoFit/>
          </a:bodyPr>
          <a:lstStyle/>
          <a:p>
            <a:pPr marL="457200" indent="-457200" algn="l">
              <a:buFontTx/>
              <a:buAutoNum type="arabicPeriod"/>
            </a:pPr>
            <a:endParaRPr lang="en-US" dirty="0">
              <a:solidFill>
                <a:srgbClr val="FFFF00"/>
              </a:solidFill>
            </a:endParaRPr>
          </a:p>
          <a:p>
            <a:pPr marL="457200" indent="-457200" algn="l">
              <a:buFontTx/>
              <a:buAutoNum type="alphaLcParenR" startAt="3"/>
            </a:pPr>
            <a:r>
              <a:rPr lang="en-US" sz="2400" b="1" dirty="0"/>
              <a:t>Microclimate amelioration</a:t>
            </a:r>
            <a:endParaRPr lang="en-US" sz="2400" b="1" dirty="0">
              <a:solidFill>
                <a:schemeClr val="bg1"/>
              </a:solidFill>
            </a:endParaRPr>
          </a:p>
          <a:p>
            <a:pPr marL="914400" lvl="1" indent="-457200" algn="l">
              <a:buFontTx/>
              <a:buChar char="•"/>
            </a:pPr>
            <a:r>
              <a:rPr lang="en-US" sz="2400" i="1" dirty="0"/>
              <a:t>Shading effect, lower temperature, less air turbulence;</a:t>
            </a:r>
          </a:p>
          <a:p>
            <a:pPr marL="914400" lvl="1" indent="-457200" algn="l">
              <a:buFontTx/>
              <a:buChar char="•"/>
            </a:pPr>
            <a:r>
              <a:rPr lang="en-US" sz="2400" i="1" dirty="0"/>
              <a:t>Less intense solar radiation, dampens environmental fluctuations;</a:t>
            </a:r>
          </a:p>
          <a:p>
            <a:pPr marL="914400" lvl="1" indent="-457200" algn="l">
              <a:buFontTx/>
              <a:buChar char="•"/>
            </a:pPr>
            <a:r>
              <a:rPr lang="en-US" sz="2400" i="1" dirty="0"/>
              <a:t>Favorable soil environment for earthworms and other </a:t>
            </a:r>
            <a:r>
              <a:rPr lang="en-US" sz="2400" i="1" dirty="0" smtClean="0"/>
              <a:t>organisms</a:t>
            </a:r>
            <a:endParaRPr lang="en-US" sz="2400" i="1" dirty="0"/>
          </a:p>
          <a:p>
            <a:pPr marL="914400" lvl="1" indent="-457200" algn="l">
              <a:buFontTx/>
              <a:buChar char="•"/>
            </a:pPr>
            <a:endParaRPr lang="en-US" sz="2400" b="1" i="1" dirty="0">
              <a:solidFill>
                <a:schemeClr val="bg1"/>
              </a:solidFill>
            </a:endParaRPr>
          </a:p>
          <a:p>
            <a:pPr marL="457200" indent="-457200" algn="l">
              <a:buFontTx/>
              <a:buAutoNum type="alphaLcParenR" startAt="3"/>
            </a:pPr>
            <a:r>
              <a:rPr lang="en-US" sz="2400" b="1" dirty="0"/>
              <a:t>Other benefits</a:t>
            </a:r>
          </a:p>
          <a:p>
            <a:pPr marL="914400" lvl="1" indent="-457200" algn="l">
              <a:buFontTx/>
              <a:buChar char="•"/>
            </a:pPr>
            <a:r>
              <a:rPr lang="en-US" sz="2400" i="1" dirty="0"/>
              <a:t>Enhance </a:t>
            </a:r>
            <a:r>
              <a:rPr lang="en-US" sz="2400" i="1" dirty="0" smtClean="0"/>
              <a:t>aesthetics and landscape beauty;</a:t>
            </a:r>
            <a:endParaRPr lang="en-US" sz="2400" i="1" dirty="0"/>
          </a:p>
          <a:p>
            <a:pPr marL="914400" lvl="1" indent="-457200" algn="l">
              <a:buFontTx/>
              <a:buChar char="•"/>
            </a:pPr>
            <a:r>
              <a:rPr lang="en-US" sz="2400" i="1" dirty="0" smtClean="0"/>
              <a:t>Provide food </a:t>
            </a:r>
            <a:r>
              <a:rPr lang="en-US" sz="2400" i="1" dirty="0"/>
              <a:t>and shelter for wildlife;</a:t>
            </a:r>
          </a:p>
          <a:p>
            <a:pPr marL="914400" lvl="1" indent="-457200" algn="l">
              <a:buFontTx/>
              <a:buChar char="•"/>
            </a:pPr>
            <a:r>
              <a:rPr lang="en-US" sz="2400" i="1" dirty="0" smtClean="0"/>
              <a:t>Bio-</a:t>
            </a:r>
            <a:r>
              <a:rPr lang="en-US" sz="2400" i="1" dirty="0" err="1" smtClean="0"/>
              <a:t>diversed</a:t>
            </a:r>
            <a:r>
              <a:rPr lang="en-US" sz="2400" i="1" dirty="0" smtClean="0"/>
              <a:t> </a:t>
            </a:r>
            <a:r>
              <a:rPr lang="en-US" sz="2400" i="1" dirty="0"/>
              <a:t>structure prevents pest and disease epidemics</a:t>
            </a:r>
          </a:p>
          <a:p>
            <a:pPr marL="1371600" lvl="2" indent="-457200" algn="l">
              <a:buFontTx/>
              <a:buChar char="•"/>
            </a:pPr>
            <a:endParaRPr lang="en-US" i="1" dirty="0">
              <a:solidFill>
                <a:srgbClr val="FFFF00"/>
              </a:solidFill>
            </a:endParaRP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a:xfrm>
            <a:off x="1371600" y="685800"/>
            <a:ext cx="7315200" cy="1143000"/>
          </a:xfrm>
        </p:spPr>
        <p:txBody>
          <a:bodyPr/>
          <a:lstStyle/>
          <a:p>
            <a:pPr marL="838200" indent="-838200" algn="l"/>
            <a:r>
              <a:rPr lang="en-US" sz="3600" b="1" i="1" dirty="0"/>
              <a:t>2. </a:t>
            </a:r>
            <a:r>
              <a:rPr lang="en-US" sz="3600" b="1" i="1" dirty="0" smtClean="0"/>
              <a:t>Socio-Economic  Benefits of AF </a:t>
            </a:r>
            <a:endParaRPr lang="en-US" sz="3600" b="1" i="1" dirty="0"/>
          </a:p>
        </p:txBody>
      </p:sp>
      <p:sp>
        <p:nvSpPr>
          <p:cNvPr id="36867" name="Text Box 3"/>
          <p:cNvSpPr txBox="1">
            <a:spLocks noChangeArrowheads="1"/>
          </p:cNvSpPr>
          <p:nvPr/>
        </p:nvSpPr>
        <p:spPr bwMode="auto">
          <a:xfrm>
            <a:off x="2057400" y="1379577"/>
            <a:ext cx="6324600" cy="4939814"/>
          </a:xfrm>
          <a:prstGeom prst="rect">
            <a:avLst/>
          </a:prstGeom>
          <a:noFill/>
          <a:ln w="9525">
            <a:noFill/>
            <a:miter lim="800000"/>
            <a:headEnd/>
            <a:tailEnd/>
          </a:ln>
          <a:effectLst/>
        </p:spPr>
        <p:txBody>
          <a:bodyPr wrap="square">
            <a:spAutoFit/>
          </a:bodyPr>
          <a:lstStyle/>
          <a:p>
            <a:pPr marL="548640" indent="-457200" algn="l">
              <a:spcAft>
                <a:spcPts val="600"/>
              </a:spcAft>
              <a:buFontTx/>
              <a:buChar char="•"/>
            </a:pPr>
            <a:r>
              <a:rPr lang="en-US" sz="2800" i="1" dirty="0" smtClean="0"/>
              <a:t>Source </a:t>
            </a:r>
            <a:r>
              <a:rPr lang="en-US" sz="2800" i="1" dirty="0"/>
              <a:t>of </a:t>
            </a:r>
            <a:r>
              <a:rPr lang="en-US" sz="2800" i="1" dirty="0" smtClean="0"/>
              <a:t>food</a:t>
            </a:r>
            <a:endParaRPr lang="en-US" sz="2800" i="1" dirty="0"/>
          </a:p>
          <a:p>
            <a:pPr marL="548640" indent="-457200" algn="l">
              <a:spcAft>
                <a:spcPts val="600"/>
              </a:spcAft>
              <a:buFontTx/>
              <a:buChar char="•"/>
            </a:pPr>
            <a:r>
              <a:rPr lang="en-US" sz="2800" i="1" dirty="0" err="1" smtClean="0"/>
              <a:t>Fuelwood</a:t>
            </a:r>
            <a:endParaRPr lang="en-US" sz="2800" i="1" dirty="0"/>
          </a:p>
          <a:p>
            <a:pPr marL="548640" indent="-457200" algn="l">
              <a:spcAft>
                <a:spcPts val="600"/>
              </a:spcAft>
              <a:buFontTx/>
              <a:buChar char="•"/>
            </a:pPr>
            <a:r>
              <a:rPr lang="en-US" sz="2800" i="1" dirty="0" smtClean="0"/>
              <a:t>Fodder</a:t>
            </a:r>
            <a:endParaRPr lang="en-US" sz="2800" i="1" dirty="0"/>
          </a:p>
          <a:p>
            <a:pPr marL="548640" indent="-457200" algn="l">
              <a:spcAft>
                <a:spcPts val="600"/>
              </a:spcAft>
              <a:buFontTx/>
              <a:buChar char="•"/>
            </a:pPr>
            <a:r>
              <a:rPr lang="en-US" sz="2800" i="1" dirty="0" smtClean="0"/>
              <a:t>Timber and other raw materials </a:t>
            </a:r>
            <a:r>
              <a:rPr lang="en-US" sz="2800" i="1" dirty="0"/>
              <a:t>for </a:t>
            </a:r>
            <a:r>
              <a:rPr lang="en-US" sz="2800" i="1" dirty="0" smtClean="0"/>
              <a:t>buildings</a:t>
            </a:r>
            <a:endParaRPr lang="en-US" sz="2800" i="1" dirty="0"/>
          </a:p>
          <a:p>
            <a:pPr marL="548640" indent="-457200" algn="l">
              <a:spcAft>
                <a:spcPts val="600"/>
              </a:spcAft>
              <a:buFontTx/>
              <a:buChar char="•"/>
            </a:pPr>
            <a:r>
              <a:rPr lang="en-US" sz="2800" i="1" dirty="0"/>
              <a:t>H</a:t>
            </a:r>
            <a:r>
              <a:rPr lang="en-US" sz="2800" i="1" dirty="0" smtClean="0"/>
              <a:t>andicraft/cottage </a:t>
            </a:r>
            <a:r>
              <a:rPr lang="en-US" sz="2800" i="1" dirty="0"/>
              <a:t>industries,</a:t>
            </a:r>
          </a:p>
          <a:p>
            <a:pPr marL="548640" indent="-457200" algn="l">
              <a:spcAft>
                <a:spcPts val="600"/>
              </a:spcAft>
              <a:buFontTx/>
              <a:buChar char="•"/>
            </a:pPr>
            <a:r>
              <a:rPr lang="en-US" sz="2800" i="1" dirty="0"/>
              <a:t>S</a:t>
            </a:r>
            <a:r>
              <a:rPr lang="en-US" sz="2800" i="1" dirty="0" smtClean="0"/>
              <a:t>ource </a:t>
            </a:r>
            <a:r>
              <a:rPr lang="en-US" sz="2800" i="1" dirty="0"/>
              <a:t>of </a:t>
            </a:r>
            <a:r>
              <a:rPr lang="en-US" sz="2800" i="1" dirty="0" smtClean="0"/>
              <a:t>  employment/income</a:t>
            </a:r>
          </a:p>
          <a:p>
            <a:pPr marL="548640" indent="-457200" algn="l">
              <a:spcAft>
                <a:spcPts val="600"/>
              </a:spcAft>
              <a:buFontTx/>
              <a:buChar char="•"/>
            </a:pPr>
            <a:r>
              <a:rPr lang="en-US" sz="2800" i="1" dirty="0" smtClean="0"/>
              <a:t>Carbon stocks  (tradable)</a:t>
            </a:r>
          </a:p>
          <a:p>
            <a:pPr marL="548640" indent="-457200" algn="l">
              <a:spcAft>
                <a:spcPts val="600"/>
              </a:spcAft>
              <a:buFontTx/>
              <a:buChar char="•"/>
            </a:pPr>
            <a:r>
              <a:rPr lang="en-US" sz="2800" i="1" dirty="0" smtClean="0"/>
              <a:t>Other tradable environmental services </a:t>
            </a:r>
            <a:endParaRPr lang="en-US" sz="2800" i="1" dirty="0"/>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a:xfrm>
            <a:off x="914400" y="609600"/>
            <a:ext cx="73025" cy="228600"/>
          </a:xfrm>
        </p:spPr>
        <p:txBody>
          <a:bodyPr/>
          <a:lstStyle/>
          <a:p>
            <a:endParaRPr lang="en-GB"/>
          </a:p>
        </p:txBody>
      </p:sp>
      <p:sp>
        <p:nvSpPr>
          <p:cNvPr id="3" name="TextBox 2"/>
          <p:cNvSpPr txBox="1"/>
          <p:nvPr/>
        </p:nvSpPr>
        <p:spPr>
          <a:xfrm>
            <a:off x="609600" y="0"/>
            <a:ext cx="7620000" cy="584775"/>
          </a:xfrm>
          <a:prstGeom prst="rect">
            <a:avLst/>
          </a:prstGeom>
          <a:solidFill>
            <a:schemeClr val="bg2"/>
          </a:solidFill>
        </p:spPr>
        <p:txBody>
          <a:bodyPr wrap="square" rtlCol="0">
            <a:spAutoFit/>
          </a:bodyPr>
          <a:lstStyle/>
          <a:p>
            <a:r>
              <a:rPr lang="en-PH" sz="3200" b="1" dirty="0" err="1" smtClean="0"/>
              <a:t>Agri-silvipastoral</a:t>
            </a:r>
            <a:r>
              <a:rPr lang="en-PH" sz="3200" b="1" dirty="0" smtClean="0"/>
              <a:t> system </a:t>
            </a:r>
            <a:endParaRPr lang="en-PH" sz="3200" b="1" dirty="0"/>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rot="-284049">
            <a:off x="3963988" y="3429000"/>
            <a:ext cx="4419600" cy="1527175"/>
            <a:chOff x="768" y="1488"/>
            <a:chExt cx="2784" cy="962"/>
          </a:xfrm>
        </p:grpSpPr>
        <p:sp>
          <p:nvSpPr>
            <p:cNvPr id="12311" name="Freeform 3"/>
            <p:cNvSpPr>
              <a:spLocks/>
            </p:cNvSpPr>
            <p:nvPr/>
          </p:nvSpPr>
          <p:spPr bwMode="auto">
            <a:xfrm>
              <a:off x="776" y="2439"/>
              <a:ext cx="13" cy="11"/>
            </a:xfrm>
            <a:custGeom>
              <a:avLst/>
              <a:gdLst>
                <a:gd name="T0" fmla="*/ 4 w 39"/>
                <a:gd name="T1" fmla="*/ 1 h 22"/>
                <a:gd name="T2" fmla="*/ 4 w 39"/>
                <a:gd name="T3" fmla="*/ 3 h 22"/>
                <a:gd name="T4" fmla="*/ 3 w 39"/>
                <a:gd name="T5" fmla="*/ 3 h 22"/>
                <a:gd name="T6" fmla="*/ 3 w 39"/>
                <a:gd name="T7" fmla="*/ 5 h 22"/>
                <a:gd name="T8" fmla="*/ 2 w 39"/>
                <a:gd name="T9" fmla="*/ 6 h 22"/>
                <a:gd name="T10" fmla="*/ 1 w 39"/>
                <a:gd name="T11" fmla="*/ 6 h 22"/>
                <a:gd name="T12" fmla="*/ 1 w 39"/>
                <a:gd name="T13" fmla="*/ 6 h 22"/>
                <a:gd name="T14" fmla="*/ 1 w 39"/>
                <a:gd name="T15" fmla="*/ 5 h 22"/>
                <a:gd name="T16" fmla="*/ 0 w 39"/>
                <a:gd name="T17" fmla="*/ 5 h 22"/>
                <a:gd name="T18" fmla="*/ 1 w 39"/>
                <a:gd name="T19" fmla="*/ 3 h 22"/>
                <a:gd name="T20" fmla="*/ 2 w 39"/>
                <a:gd name="T21" fmla="*/ 1 h 22"/>
                <a:gd name="T22" fmla="*/ 3 w 39"/>
                <a:gd name="T23" fmla="*/ 0 h 22"/>
                <a:gd name="T24" fmla="*/ 4 w 39"/>
                <a:gd name="T25" fmla="*/ 1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22"/>
                <a:gd name="T41" fmla="*/ 39 w 39"/>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22">
                  <a:moveTo>
                    <a:pt x="39" y="1"/>
                  </a:moveTo>
                  <a:lnTo>
                    <a:pt x="36" y="9"/>
                  </a:lnTo>
                  <a:lnTo>
                    <a:pt x="31" y="13"/>
                  </a:lnTo>
                  <a:lnTo>
                    <a:pt x="24" y="17"/>
                  </a:lnTo>
                  <a:lnTo>
                    <a:pt x="17" y="22"/>
                  </a:lnTo>
                  <a:lnTo>
                    <a:pt x="13" y="22"/>
                  </a:lnTo>
                  <a:lnTo>
                    <a:pt x="9" y="21"/>
                  </a:lnTo>
                  <a:lnTo>
                    <a:pt x="5" y="19"/>
                  </a:lnTo>
                  <a:lnTo>
                    <a:pt x="0" y="18"/>
                  </a:lnTo>
                  <a:lnTo>
                    <a:pt x="7" y="10"/>
                  </a:lnTo>
                  <a:lnTo>
                    <a:pt x="17" y="4"/>
                  </a:lnTo>
                  <a:lnTo>
                    <a:pt x="28" y="0"/>
                  </a:lnTo>
                  <a:lnTo>
                    <a:pt x="39" y="1"/>
                  </a:lnTo>
                  <a:close/>
                </a:path>
              </a:pathLst>
            </a:custGeom>
            <a:solidFill>
              <a:srgbClr val="00FF00"/>
            </a:solidFill>
            <a:ln w="9525">
              <a:noFill/>
              <a:round/>
              <a:headEnd/>
              <a:tailEnd/>
            </a:ln>
          </p:spPr>
          <p:txBody>
            <a:bodyPr/>
            <a:lstStyle/>
            <a:p>
              <a:endParaRPr lang="en-US"/>
            </a:p>
          </p:txBody>
        </p:sp>
        <p:grpSp>
          <p:nvGrpSpPr>
            <p:cNvPr id="3" name="Group 4"/>
            <p:cNvGrpSpPr>
              <a:grpSpLocks/>
            </p:cNvGrpSpPr>
            <p:nvPr/>
          </p:nvGrpSpPr>
          <p:grpSpPr bwMode="auto">
            <a:xfrm rot="484137">
              <a:off x="768" y="1872"/>
              <a:ext cx="576" cy="192"/>
              <a:chOff x="4848" y="3024"/>
              <a:chExt cx="711" cy="362"/>
            </a:xfrm>
          </p:grpSpPr>
          <p:grpSp>
            <p:nvGrpSpPr>
              <p:cNvPr id="4" name="Group 5"/>
              <p:cNvGrpSpPr>
                <a:grpSpLocks/>
              </p:cNvGrpSpPr>
              <p:nvPr/>
            </p:nvGrpSpPr>
            <p:grpSpPr bwMode="auto">
              <a:xfrm>
                <a:off x="4848" y="3168"/>
                <a:ext cx="144" cy="218"/>
                <a:chOff x="1331" y="2634"/>
                <a:chExt cx="157" cy="272"/>
              </a:xfrm>
            </p:grpSpPr>
            <p:sp>
              <p:nvSpPr>
                <p:cNvPr id="13145" name="Freeform 6"/>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3146" name="Freeform 7"/>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5" name="Group 8"/>
              <p:cNvGrpSpPr>
                <a:grpSpLocks/>
              </p:cNvGrpSpPr>
              <p:nvPr/>
            </p:nvGrpSpPr>
            <p:grpSpPr bwMode="auto">
              <a:xfrm rot="-560221">
                <a:off x="4944" y="3024"/>
                <a:ext cx="615" cy="269"/>
                <a:chOff x="1536" y="1902"/>
                <a:chExt cx="615" cy="269"/>
              </a:xfrm>
            </p:grpSpPr>
            <p:grpSp>
              <p:nvGrpSpPr>
                <p:cNvPr id="6" name="Group 9"/>
                <p:cNvGrpSpPr>
                  <a:grpSpLocks/>
                </p:cNvGrpSpPr>
                <p:nvPr/>
              </p:nvGrpSpPr>
              <p:grpSpPr bwMode="auto">
                <a:xfrm>
                  <a:off x="2007" y="1902"/>
                  <a:ext cx="144" cy="155"/>
                  <a:chOff x="1331" y="2634"/>
                  <a:chExt cx="157" cy="272"/>
                </a:xfrm>
              </p:grpSpPr>
              <p:sp>
                <p:nvSpPr>
                  <p:cNvPr id="13143" name="Freeform 10"/>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3144" name="Freeform 11"/>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7" name="Group 12"/>
                <p:cNvGrpSpPr>
                  <a:grpSpLocks/>
                </p:cNvGrpSpPr>
                <p:nvPr/>
              </p:nvGrpSpPr>
              <p:grpSpPr bwMode="auto">
                <a:xfrm>
                  <a:off x="1842" y="1941"/>
                  <a:ext cx="144" cy="155"/>
                  <a:chOff x="1331" y="2634"/>
                  <a:chExt cx="157" cy="272"/>
                </a:xfrm>
              </p:grpSpPr>
              <p:sp>
                <p:nvSpPr>
                  <p:cNvPr id="13141" name="Freeform 13"/>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3142" name="Freeform 14"/>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8" name="Group 15"/>
                <p:cNvGrpSpPr>
                  <a:grpSpLocks/>
                </p:cNvGrpSpPr>
                <p:nvPr/>
              </p:nvGrpSpPr>
              <p:grpSpPr bwMode="auto">
                <a:xfrm>
                  <a:off x="1641" y="1977"/>
                  <a:ext cx="144" cy="155"/>
                  <a:chOff x="1331" y="2634"/>
                  <a:chExt cx="157" cy="272"/>
                </a:xfrm>
              </p:grpSpPr>
              <p:sp>
                <p:nvSpPr>
                  <p:cNvPr id="13139" name="Freeform 16"/>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3140" name="Freeform 17"/>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9" name="Group 18"/>
                <p:cNvGrpSpPr>
                  <a:grpSpLocks/>
                </p:cNvGrpSpPr>
                <p:nvPr/>
              </p:nvGrpSpPr>
              <p:grpSpPr bwMode="auto">
                <a:xfrm>
                  <a:off x="1536" y="2016"/>
                  <a:ext cx="144" cy="155"/>
                  <a:chOff x="1331" y="2634"/>
                  <a:chExt cx="157" cy="272"/>
                </a:xfrm>
              </p:grpSpPr>
              <p:sp>
                <p:nvSpPr>
                  <p:cNvPr id="13137" name="Freeform 19"/>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3138" name="Freeform 20"/>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0" name="Group 21"/>
                <p:cNvGrpSpPr>
                  <a:grpSpLocks/>
                </p:cNvGrpSpPr>
                <p:nvPr/>
              </p:nvGrpSpPr>
              <p:grpSpPr bwMode="auto">
                <a:xfrm>
                  <a:off x="1776" y="1968"/>
                  <a:ext cx="144" cy="155"/>
                  <a:chOff x="1331" y="2634"/>
                  <a:chExt cx="157" cy="272"/>
                </a:xfrm>
              </p:grpSpPr>
              <p:sp>
                <p:nvSpPr>
                  <p:cNvPr id="13135" name="Freeform 22"/>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3136" name="Freeform 23"/>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 name="Group 24"/>
                <p:cNvGrpSpPr>
                  <a:grpSpLocks/>
                </p:cNvGrpSpPr>
                <p:nvPr/>
              </p:nvGrpSpPr>
              <p:grpSpPr bwMode="auto">
                <a:xfrm>
                  <a:off x="1920" y="1920"/>
                  <a:ext cx="144" cy="155"/>
                  <a:chOff x="1331" y="2634"/>
                  <a:chExt cx="157" cy="272"/>
                </a:xfrm>
              </p:grpSpPr>
              <p:sp>
                <p:nvSpPr>
                  <p:cNvPr id="13133" name="Freeform 25"/>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3134" name="Freeform 26"/>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grpSp>
          <p:nvGrpSpPr>
            <p:cNvPr id="12" name="Group 27"/>
            <p:cNvGrpSpPr>
              <a:grpSpLocks/>
            </p:cNvGrpSpPr>
            <p:nvPr/>
          </p:nvGrpSpPr>
          <p:grpSpPr bwMode="auto">
            <a:xfrm rot="543804">
              <a:off x="816" y="1942"/>
              <a:ext cx="720" cy="266"/>
              <a:chOff x="816" y="1920"/>
              <a:chExt cx="720" cy="266"/>
            </a:xfrm>
          </p:grpSpPr>
          <p:grpSp>
            <p:nvGrpSpPr>
              <p:cNvPr id="13" name="Group 28"/>
              <p:cNvGrpSpPr>
                <a:grpSpLocks/>
              </p:cNvGrpSpPr>
              <p:nvPr/>
            </p:nvGrpSpPr>
            <p:grpSpPr bwMode="auto">
              <a:xfrm>
                <a:off x="816" y="2064"/>
                <a:ext cx="283" cy="122"/>
                <a:chOff x="1632" y="3408"/>
                <a:chExt cx="283" cy="122"/>
              </a:xfrm>
            </p:grpSpPr>
            <p:sp>
              <p:nvSpPr>
                <p:cNvPr id="13096" name="Freeform 29"/>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4" name="Group 30"/>
                <p:cNvGrpSpPr>
                  <a:grpSpLocks/>
                </p:cNvGrpSpPr>
                <p:nvPr/>
              </p:nvGrpSpPr>
              <p:grpSpPr bwMode="auto">
                <a:xfrm>
                  <a:off x="1692" y="3408"/>
                  <a:ext cx="180" cy="96"/>
                  <a:chOff x="1356" y="3360"/>
                  <a:chExt cx="269" cy="132"/>
                </a:xfrm>
              </p:grpSpPr>
              <p:sp>
                <p:nvSpPr>
                  <p:cNvPr id="13098" name="Freeform 31"/>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3099" name="Freeform 32"/>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3100" name="Freeform 33"/>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3101" name="Freeform 34"/>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3102" name="Freeform 35"/>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3103" name="Freeform 36"/>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3104" name="Freeform 37"/>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3105" name="Freeform 38"/>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3106" name="Freeform 39"/>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3107" name="Freeform 40"/>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3108" name="Freeform 41"/>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3109" name="Freeform 42"/>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3110" name="Freeform 43"/>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3111" name="Freeform 44"/>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3112" name="Freeform 45"/>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3113" name="Freeform 46"/>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3114" name="Freeform 47"/>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3115" name="Freeform 48"/>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3116" name="Freeform 49"/>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3117" name="Freeform 50"/>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3118" name="Freeform 51"/>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3119" name="Freeform 52"/>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3120" name="Freeform 53"/>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3121" name="Freeform 54"/>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3122" name="Freeform 55"/>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3123" name="Freeform 56"/>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3124" name="Freeform 57"/>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5" name="Group 58"/>
              <p:cNvGrpSpPr>
                <a:grpSpLocks/>
              </p:cNvGrpSpPr>
              <p:nvPr/>
            </p:nvGrpSpPr>
            <p:grpSpPr bwMode="auto">
              <a:xfrm>
                <a:off x="960" y="2016"/>
                <a:ext cx="283" cy="122"/>
                <a:chOff x="1632" y="3408"/>
                <a:chExt cx="283" cy="122"/>
              </a:xfrm>
            </p:grpSpPr>
            <p:sp>
              <p:nvSpPr>
                <p:cNvPr id="13067" name="Freeform 59"/>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6" name="Group 60"/>
                <p:cNvGrpSpPr>
                  <a:grpSpLocks/>
                </p:cNvGrpSpPr>
                <p:nvPr/>
              </p:nvGrpSpPr>
              <p:grpSpPr bwMode="auto">
                <a:xfrm>
                  <a:off x="1692" y="3408"/>
                  <a:ext cx="180" cy="96"/>
                  <a:chOff x="1356" y="3360"/>
                  <a:chExt cx="269" cy="132"/>
                </a:xfrm>
              </p:grpSpPr>
              <p:sp>
                <p:nvSpPr>
                  <p:cNvPr id="13069" name="Freeform 61"/>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3070" name="Freeform 62"/>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3071" name="Freeform 63"/>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3072" name="Freeform 64"/>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3073" name="Freeform 65"/>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3074" name="Freeform 66"/>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3075" name="Freeform 67"/>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3076" name="Freeform 68"/>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3077" name="Freeform 69"/>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3078" name="Freeform 70"/>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3079" name="Freeform 71"/>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3080" name="Freeform 72"/>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3081" name="Freeform 73"/>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3082" name="Freeform 74"/>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3083" name="Freeform 75"/>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3084" name="Freeform 76"/>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3085" name="Freeform 77"/>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3086" name="Freeform 78"/>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3087" name="Freeform 79"/>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3088" name="Freeform 80"/>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3089" name="Freeform 81"/>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3090" name="Freeform 82"/>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3091" name="Freeform 83"/>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3092" name="Freeform 84"/>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3093" name="Freeform 85"/>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3094" name="Freeform 86"/>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3095" name="Freeform 87"/>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7" name="Group 88"/>
              <p:cNvGrpSpPr>
                <a:grpSpLocks/>
              </p:cNvGrpSpPr>
              <p:nvPr/>
            </p:nvGrpSpPr>
            <p:grpSpPr bwMode="auto">
              <a:xfrm>
                <a:off x="1104" y="1968"/>
                <a:ext cx="283" cy="122"/>
                <a:chOff x="1632" y="3408"/>
                <a:chExt cx="283" cy="122"/>
              </a:xfrm>
            </p:grpSpPr>
            <p:sp>
              <p:nvSpPr>
                <p:cNvPr id="13038" name="Freeform 89"/>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8" name="Group 90"/>
                <p:cNvGrpSpPr>
                  <a:grpSpLocks/>
                </p:cNvGrpSpPr>
                <p:nvPr/>
              </p:nvGrpSpPr>
              <p:grpSpPr bwMode="auto">
                <a:xfrm>
                  <a:off x="1692" y="3408"/>
                  <a:ext cx="180" cy="96"/>
                  <a:chOff x="1356" y="3360"/>
                  <a:chExt cx="269" cy="132"/>
                </a:xfrm>
              </p:grpSpPr>
              <p:sp>
                <p:nvSpPr>
                  <p:cNvPr id="13040" name="Freeform 91"/>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3041" name="Freeform 92"/>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3042" name="Freeform 93"/>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3043" name="Freeform 94"/>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3044" name="Freeform 95"/>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3045" name="Freeform 96"/>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3046" name="Freeform 97"/>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3047" name="Freeform 98"/>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3048" name="Freeform 99"/>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3049" name="Freeform 100"/>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3050" name="Freeform 101"/>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3051" name="Freeform 102"/>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3052" name="Freeform 103"/>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3053" name="Freeform 104"/>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3054" name="Freeform 105"/>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3055" name="Freeform 106"/>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3056" name="Freeform 107"/>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3057" name="Freeform 108"/>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3058" name="Freeform 109"/>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3059" name="Freeform 110"/>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3060" name="Freeform 111"/>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3061" name="Freeform 112"/>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3062" name="Freeform 113"/>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3063" name="Freeform 114"/>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3064" name="Freeform 115"/>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3065" name="Freeform 116"/>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3066" name="Freeform 117"/>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9" name="Group 118"/>
              <p:cNvGrpSpPr>
                <a:grpSpLocks/>
              </p:cNvGrpSpPr>
              <p:nvPr/>
            </p:nvGrpSpPr>
            <p:grpSpPr bwMode="auto">
              <a:xfrm>
                <a:off x="1253" y="1920"/>
                <a:ext cx="283" cy="122"/>
                <a:chOff x="1632" y="3408"/>
                <a:chExt cx="283" cy="122"/>
              </a:xfrm>
            </p:grpSpPr>
            <p:sp>
              <p:nvSpPr>
                <p:cNvPr id="13009" name="Freeform 119"/>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20" name="Group 120"/>
                <p:cNvGrpSpPr>
                  <a:grpSpLocks/>
                </p:cNvGrpSpPr>
                <p:nvPr/>
              </p:nvGrpSpPr>
              <p:grpSpPr bwMode="auto">
                <a:xfrm>
                  <a:off x="1692" y="3408"/>
                  <a:ext cx="180" cy="96"/>
                  <a:chOff x="1356" y="3360"/>
                  <a:chExt cx="269" cy="132"/>
                </a:xfrm>
              </p:grpSpPr>
              <p:sp>
                <p:nvSpPr>
                  <p:cNvPr id="13011" name="Freeform 121"/>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3012" name="Freeform 122"/>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3013" name="Freeform 123"/>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3014" name="Freeform 124"/>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3015" name="Freeform 125"/>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3016" name="Freeform 126"/>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3017" name="Freeform 127"/>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3018" name="Freeform 128"/>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3019" name="Freeform 129"/>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3020" name="Freeform 130"/>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3021" name="Freeform 131"/>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3022" name="Freeform 132"/>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3023" name="Freeform 133"/>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3024" name="Freeform 134"/>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3025" name="Freeform 135"/>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3026" name="Freeform 136"/>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3027" name="Freeform 137"/>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3028" name="Freeform 138"/>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3029" name="Freeform 139"/>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3030" name="Freeform 140"/>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3031" name="Freeform 141"/>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3032" name="Freeform 142"/>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3033" name="Freeform 143"/>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3034" name="Freeform 144"/>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3035" name="Freeform 145"/>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3036" name="Freeform 146"/>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3037" name="Freeform 147"/>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grpSp>
          <p:nvGrpSpPr>
            <p:cNvPr id="21" name="Group 148"/>
            <p:cNvGrpSpPr>
              <a:grpSpLocks/>
            </p:cNvGrpSpPr>
            <p:nvPr/>
          </p:nvGrpSpPr>
          <p:grpSpPr bwMode="auto">
            <a:xfrm rot="351618">
              <a:off x="1008" y="2144"/>
              <a:ext cx="576" cy="192"/>
              <a:chOff x="4848" y="3024"/>
              <a:chExt cx="711" cy="362"/>
            </a:xfrm>
          </p:grpSpPr>
          <p:grpSp>
            <p:nvGrpSpPr>
              <p:cNvPr id="22" name="Group 149"/>
              <p:cNvGrpSpPr>
                <a:grpSpLocks/>
              </p:cNvGrpSpPr>
              <p:nvPr/>
            </p:nvGrpSpPr>
            <p:grpSpPr bwMode="auto">
              <a:xfrm>
                <a:off x="4848" y="3168"/>
                <a:ext cx="144" cy="218"/>
                <a:chOff x="1331" y="2634"/>
                <a:chExt cx="157" cy="272"/>
              </a:xfrm>
            </p:grpSpPr>
            <p:sp>
              <p:nvSpPr>
                <p:cNvPr id="13003" name="Freeform 150"/>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3004" name="Freeform 151"/>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23" name="Group 152"/>
              <p:cNvGrpSpPr>
                <a:grpSpLocks/>
              </p:cNvGrpSpPr>
              <p:nvPr/>
            </p:nvGrpSpPr>
            <p:grpSpPr bwMode="auto">
              <a:xfrm rot="-560221">
                <a:off x="4944" y="3024"/>
                <a:ext cx="615" cy="269"/>
                <a:chOff x="1536" y="1902"/>
                <a:chExt cx="615" cy="269"/>
              </a:xfrm>
            </p:grpSpPr>
            <p:grpSp>
              <p:nvGrpSpPr>
                <p:cNvPr id="24" name="Group 153"/>
                <p:cNvGrpSpPr>
                  <a:grpSpLocks/>
                </p:cNvGrpSpPr>
                <p:nvPr/>
              </p:nvGrpSpPr>
              <p:grpSpPr bwMode="auto">
                <a:xfrm>
                  <a:off x="2007" y="1902"/>
                  <a:ext cx="144" cy="155"/>
                  <a:chOff x="1331" y="2634"/>
                  <a:chExt cx="157" cy="272"/>
                </a:xfrm>
              </p:grpSpPr>
              <p:sp>
                <p:nvSpPr>
                  <p:cNvPr id="13001" name="Freeform 154"/>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3002" name="Freeform 155"/>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25" name="Group 156"/>
                <p:cNvGrpSpPr>
                  <a:grpSpLocks/>
                </p:cNvGrpSpPr>
                <p:nvPr/>
              </p:nvGrpSpPr>
              <p:grpSpPr bwMode="auto">
                <a:xfrm>
                  <a:off x="1842" y="1941"/>
                  <a:ext cx="144" cy="155"/>
                  <a:chOff x="1331" y="2634"/>
                  <a:chExt cx="157" cy="272"/>
                </a:xfrm>
              </p:grpSpPr>
              <p:sp>
                <p:nvSpPr>
                  <p:cNvPr id="12999" name="Freeform 157"/>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3000" name="Freeform 158"/>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26" name="Group 159"/>
                <p:cNvGrpSpPr>
                  <a:grpSpLocks/>
                </p:cNvGrpSpPr>
                <p:nvPr/>
              </p:nvGrpSpPr>
              <p:grpSpPr bwMode="auto">
                <a:xfrm>
                  <a:off x="1641" y="1977"/>
                  <a:ext cx="144" cy="155"/>
                  <a:chOff x="1331" y="2634"/>
                  <a:chExt cx="157" cy="272"/>
                </a:xfrm>
              </p:grpSpPr>
              <p:sp>
                <p:nvSpPr>
                  <p:cNvPr id="12997" name="Freeform 160"/>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98" name="Freeform 161"/>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27" name="Group 162"/>
                <p:cNvGrpSpPr>
                  <a:grpSpLocks/>
                </p:cNvGrpSpPr>
                <p:nvPr/>
              </p:nvGrpSpPr>
              <p:grpSpPr bwMode="auto">
                <a:xfrm>
                  <a:off x="1536" y="2016"/>
                  <a:ext cx="144" cy="155"/>
                  <a:chOff x="1331" y="2634"/>
                  <a:chExt cx="157" cy="272"/>
                </a:xfrm>
              </p:grpSpPr>
              <p:sp>
                <p:nvSpPr>
                  <p:cNvPr id="12995" name="Freeform 163"/>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96" name="Freeform 164"/>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28" name="Group 165"/>
                <p:cNvGrpSpPr>
                  <a:grpSpLocks/>
                </p:cNvGrpSpPr>
                <p:nvPr/>
              </p:nvGrpSpPr>
              <p:grpSpPr bwMode="auto">
                <a:xfrm>
                  <a:off x="1776" y="1968"/>
                  <a:ext cx="144" cy="155"/>
                  <a:chOff x="1331" y="2634"/>
                  <a:chExt cx="157" cy="272"/>
                </a:xfrm>
              </p:grpSpPr>
              <p:sp>
                <p:nvSpPr>
                  <p:cNvPr id="12993" name="Freeform 166"/>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94" name="Freeform 167"/>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29" name="Group 168"/>
                <p:cNvGrpSpPr>
                  <a:grpSpLocks/>
                </p:cNvGrpSpPr>
                <p:nvPr/>
              </p:nvGrpSpPr>
              <p:grpSpPr bwMode="auto">
                <a:xfrm>
                  <a:off x="1920" y="1920"/>
                  <a:ext cx="144" cy="155"/>
                  <a:chOff x="1331" y="2634"/>
                  <a:chExt cx="157" cy="272"/>
                </a:xfrm>
              </p:grpSpPr>
              <p:sp>
                <p:nvSpPr>
                  <p:cNvPr id="12991" name="Freeform 169"/>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92" name="Freeform 170"/>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grpSp>
          <p:nvGrpSpPr>
            <p:cNvPr id="30" name="Group 171"/>
            <p:cNvGrpSpPr>
              <a:grpSpLocks/>
            </p:cNvGrpSpPr>
            <p:nvPr/>
          </p:nvGrpSpPr>
          <p:grpSpPr bwMode="auto">
            <a:xfrm rot="484137">
              <a:off x="1296" y="1776"/>
              <a:ext cx="576" cy="192"/>
              <a:chOff x="4848" y="3024"/>
              <a:chExt cx="711" cy="362"/>
            </a:xfrm>
          </p:grpSpPr>
          <p:grpSp>
            <p:nvGrpSpPr>
              <p:cNvPr id="31" name="Group 172"/>
              <p:cNvGrpSpPr>
                <a:grpSpLocks/>
              </p:cNvGrpSpPr>
              <p:nvPr/>
            </p:nvGrpSpPr>
            <p:grpSpPr bwMode="auto">
              <a:xfrm>
                <a:off x="4848" y="3168"/>
                <a:ext cx="144" cy="218"/>
                <a:chOff x="1331" y="2634"/>
                <a:chExt cx="157" cy="272"/>
              </a:xfrm>
            </p:grpSpPr>
            <p:sp>
              <p:nvSpPr>
                <p:cNvPr id="12981" name="Freeform 173"/>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82" name="Freeform 174"/>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0539" name="Group 175"/>
              <p:cNvGrpSpPr>
                <a:grpSpLocks/>
              </p:cNvGrpSpPr>
              <p:nvPr/>
            </p:nvGrpSpPr>
            <p:grpSpPr bwMode="auto">
              <a:xfrm rot="-560221">
                <a:off x="4944" y="3024"/>
                <a:ext cx="615" cy="269"/>
                <a:chOff x="1536" y="1902"/>
                <a:chExt cx="615" cy="269"/>
              </a:xfrm>
            </p:grpSpPr>
            <p:grpSp>
              <p:nvGrpSpPr>
                <p:cNvPr id="10540" name="Group 176"/>
                <p:cNvGrpSpPr>
                  <a:grpSpLocks/>
                </p:cNvGrpSpPr>
                <p:nvPr/>
              </p:nvGrpSpPr>
              <p:grpSpPr bwMode="auto">
                <a:xfrm>
                  <a:off x="2007" y="1902"/>
                  <a:ext cx="144" cy="155"/>
                  <a:chOff x="1331" y="2634"/>
                  <a:chExt cx="157" cy="272"/>
                </a:xfrm>
              </p:grpSpPr>
              <p:sp>
                <p:nvSpPr>
                  <p:cNvPr id="12979" name="Freeform 177"/>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80" name="Freeform 178"/>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0541" name="Group 179"/>
                <p:cNvGrpSpPr>
                  <a:grpSpLocks/>
                </p:cNvGrpSpPr>
                <p:nvPr/>
              </p:nvGrpSpPr>
              <p:grpSpPr bwMode="auto">
                <a:xfrm>
                  <a:off x="1842" y="1941"/>
                  <a:ext cx="144" cy="155"/>
                  <a:chOff x="1331" y="2634"/>
                  <a:chExt cx="157" cy="272"/>
                </a:xfrm>
              </p:grpSpPr>
              <p:sp>
                <p:nvSpPr>
                  <p:cNvPr id="12977" name="Freeform 180"/>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78" name="Freeform 181"/>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0542" name="Group 182"/>
                <p:cNvGrpSpPr>
                  <a:grpSpLocks/>
                </p:cNvGrpSpPr>
                <p:nvPr/>
              </p:nvGrpSpPr>
              <p:grpSpPr bwMode="auto">
                <a:xfrm>
                  <a:off x="1641" y="1977"/>
                  <a:ext cx="144" cy="155"/>
                  <a:chOff x="1331" y="2634"/>
                  <a:chExt cx="157" cy="272"/>
                </a:xfrm>
              </p:grpSpPr>
              <p:sp>
                <p:nvSpPr>
                  <p:cNvPr id="12975" name="Freeform 183"/>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76" name="Freeform 184"/>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0543" name="Group 185"/>
                <p:cNvGrpSpPr>
                  <a:grpSpLocks/>
                </p:cNvGrpSpPr>
                <p:nvPr/>
              </p:nvGrpSpPr>
              <p:grpSpPr bwMode="auto">
                <a:xfrm>
                  <a:off x="1536" y="2016"/>
                  <a:ext cx="144" cy="155"/>
                  <a:chOff x="1331" y="2634"/>
                  <a:chExt cx="157" cy="272"/>
                </a:xfrm>
              </p:grpSpPr>
              <p:sp>
                <p:nvSpPr>
                  <p:cNvPr id="12973" name="Freeform 186"/>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74" name="Freeform 187"/>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0544" name="Group 188"/>
                <p:cNvGrpSpPr>
                  <a:grpSpLocks/>
                </p:cNvGrpSpPr>
                <p:nvPr/>
              </p:nvGrpSpPr>
              <p:grpSpPr bwMode="auto">
                <a:xfrm>
                  <a:off x="1776" y="1968"/>
                  <a:ext cx="144" cy="155"/>
                  <a:chOff x="1331" y="2634"/>
                  <a:chExt cx="157" cy="272"/>
                </a:xfrm>
              </p:grpSpPr>
              <p:sp>
                <p:nvSpPr>
                  <p:cNvPr id="12971" name="Freeform 189"/>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72" name="Freeform 190"/>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0545" name="Group 191"/>
                <p:cNvGrpSpPr>
                  <a:grpSpLocks/>
                </p:cNvGrpSpPr>
                <p:nvPr/>
              </p:nvGrpSpPr>
              <p:grpSpPr bwMode="auto">
                <a:xfrm>
                  <a:off x="1920" y="1920"/>
                  <a:ext cx="144" cy="155"/>
                  <a:chOff x="1331" y="2634"/>
                  <a:chExt cx="157" cy="272"/>
                </a:xfrm>
              </p:grpSpPr>
              <p:sp>
                <p:nvSpPr>
                  <p:cNvPr id="12969" name="Freeform 192"/>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70" name="Freeform 193"/>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grpSp>
          <p:nvGrpSpPr>
            <p:cNvPr id="10546" name="Group 194"/>
            <p:cNvGrpSpPr>
              <a:grpSpLocks/>
            </p:cNvGrpSpPr>
            <p:nvPr/>
          </p:nvGrpSpPr>
          <p:grpSpPr bwMode="auto">
            <a:xfrm rot="484137">
              <a:off x="1776" y="1680"/>
              <a:ext cx="576" cy="192"/>
              <a:chOff x="4848" y="3024"/>
              <a:chExt cx="711" cy="362"/>
            </a:xfrm>
          </p:grpSpPr>
          <p:grpSp>
            <p:nvGrpSpPr>
              <p:cNvPr id="10547" name="Group 195"/>
              <p:cNvGrpSpPr>
                <a:grpSpLocks/>
              </p:cNvGrpSpPr>
              <p:nvPr/>
            </p:nvGrpSpPr>
            <p:grpSpPr bwMode="auto">
              <a:xfrm>
                <a:off x="4848" y="3168"/>
                <a:ext cx="144" cy="218"/>
                <a:chOff x="1331" y="2634"/>
                <a:chExt cx="157" cy="272"/>
              </a:xfrm>
            </p:grpSpPr>
            <p:sp>
              <p:nvSpPr>
                <p:cNvPr id="12959" name="Freeform 196"/>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60" name="Freeform 197"/>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0548" name="Group 198"/>
              <p:cNvGrpSpPr>
                <a:grpSpLocks/>
              </p:cNvGrpSpPr>
              <p:nvPr/>
            </p:nvGrpSpPr>
            <p:grpSpPr bwMode="auto">
              <a:xfrm rot="-560221">
                <a:off x="4944" y="3024"/>
                <a:ext cx="615" cy="269"/>
                <a:chOff x="1536" y="1902"/>
                <a:chExt cx="615" cy="269"/>
              </a:xfrm>
            </p:grpSpPr>
            <p:grpSp>
              <p:nvGrpSpPr>
                <p:cNvPr id="10549" name="Group 199"/>
                <p:cNvGrpSpPr>
                  <a:grpSpLocks/>
                </p:cNvGrpSpPr>
                <p:nvPr/>
              </p:nvGrpSpPr>
              <p:grpSpPr bwMode="auto">
                <a:xfrm>
                  <a:off x="2007" y="1902"/>
                  <a:ext cx="144" cy="155"/>
                  <a:chOff x="1331" y="2634"/>
                  <a:chExt cx="157" cy="272"/>
                </a:xfrm>
              </p:grpSpPr>
              <p:sp>
                <p:nvSpPr>
                  <p:cNvPr id="12957" name="Freeform 200"/>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58" name="Freeform 201"/>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0550" name="Group 202"/>
                <p:cNvGrpSpPr>
                  <a:grpSpLocks/>
                </p:cNvGrpSpPr>
                <p:nvPr/>
              </p:nvGrpSpPr>
              <p:grpSpPr bwMode="auto">
                <a:xfrm>
                  <a:off x="1842" y="1941"/>
                  <a:ext cx="144" cy="155"/>
                  <a:chOff x="1331" y="2634"/>
                  <a:chExt cx="157" cy="272"/>
                </a:xfrm>
              </p:grpSpPr>
              <p:sp>
                <p:nvSpPr>
                  <p:cNvPr id="12955" name="Freeform 203"/>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56" name="Freeform 204"/>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0551" name="Group 205"/>
                <p:cNvGrpSpPr>
                  <a:grpSpLocks/>
                </p:cNvGrpSpPr>
                <p:nvPr/>
              </p:nvGrpSpPr>
              <p:grpSpPr bwMode="auto">
                <a:xfrm>
                  <a:off x="1641" y="1977"/>
                  <a:ext cx="144" cy="155"/>
                  <a:chOff x="1331" y="2634"/>
                  <a:chExt cx="157" cy="272"/>
                </a:xfrm>
              </p:grpSpPr>
              <p:sp>
                <p:nvSpPr>
                  <p:cNvPr id="12953" name="Freeform 206"/>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54" name="Freeform 207"/>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0552" name="Group 208"/>
                <p:cNvGrpSpPr>
                  <a:grpSpLocks/>
                </p:cNvGrpSpPr>
                <p:nvPr/>
              </p:nvGrpSpPr>
              <p:grpSpPr bwMode="auto">
                <a:xfrm>
                  <a:off x="1536" y="2016"/>
                  <a:ext cx="144" cy="155"/>
                  <a:chOff x="1331" y="2634"/>
                  <a:chExt cx="157" cy="272"/>
                </a:xfrm>
              </p:grpSpPr>
              <p:sp>
                <p:nvSpPr>
                  <p:cNvPr id="12951" name="Freeform 209"/>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52" name="Freeform 210"/>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0553" name="Group 211"/>
                <p:cNvGrpSpPr>
                  <a:grpSpLocks/>
                </p:cNvGrpSpPr>
                <p:nvPr/>
              </p:nvGrpSpPr>
              <p:grpSpPr bwMode="auto">
                <a:xfrm>
                  <a:off x="1776" y="1968"/>
                  <a:ext cx="144" cy="155"/>
                  <a:chOff x="1331" y="2634"/>
                  <a:chExt cx="157" cy="272"/>
                </a:xfrm>
              </p:grpSpPr>
              <p:sp>
                <p:nvSpPr>
                  <p:cNvPr id="12949" name="Freeform 212"/>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50" name="Freeform 213"/>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0764" name="Group 214"/>
                <p:cNvGrpSpPr>
                  <a:grpSpLocks/>
                </p:cNvGrpSpPr>
                <p:nvPr/>
              </p:nvGrpSpPr>
              <p:grpSpPr bwMode="auto">
                <a:xfrm>
                  <a:off x="1920" y="1920"/>
                  <a:ext cx="144" cy="155"/>
                  <a:chOff x="1331" y="2634"/>
                  <a:chExt cx="157" cy="272"/>
                </a:xfrm>
              </p:grpSpPr>
              <p:sp>
                <p:nvSpPr>
                  <p:cNvPr id="12947" name="Freeform 215"/>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48" name="Freeform 216"/>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grpSp>
          <p:nvGrpSpPr>
            <p:cNvPr id="10765" name="Group 217"/>
            <p:cNvGrpSpPr>
              <a:grpSpLocks/>
            </p:cNvGrpSpPr>
            <p:nvPr/>
          </p:nvGrpSpPr>
          <p:grpSpPr bwMode="auto">
            <a:xfrm rot="484137">
              <a:off x="2256" y="1584"/>
              <a:ext cx="576" cy="192"/>
              <a:chOff x="4848" y="3024"/>
              <a:chExt cx="711" cy="362"/>
            </a:xfrm>
          </p:grpSpPr>
          <p:grpSp>
            <p:nvGrpSpPr>
              <p:cNvPr id="10766" name="Group 218"/>
              <p:cNvGrpSpPr>
                <a:grpSpLocks/>
              </p:cNvGrpSpPr>
              <p:nvPr/>
            </p:nvGrpSpPr>
            <p:grpSpPr bwMode="auto">
              <a:xfrm>
                <a:off x="4848" y="3168"/>
                <a:ext cx="144" cy="218"/>
                <a:chOff x="1331" y="2634"/>
                <a:chExt cx="157" cy="272"/>
              </a:xfrm>
            </p:grpSpPr>
            <p:sp>
              <p:nvSpPr>
                <p:cNvPr id="12937" name="Freeform 219"/>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38" name="Freeform 220"/>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0767" name="Group 221"/>
              <p:cNvGrpSpPr>
                <a:grpSpLocks/>
              </p:cNvGrpSpPr>
              <p:nvPr/>
            </p:nvGrpSpPr>
            <p:grpSpPr bwMode="auto">
              <a:xfrm rot="-560221">
                <a:off x="4944" y="3024"/>
                <a:ext cx="615" cy="269"/>
                <a:chOff x="1536" y="1902"/>
                <a:chExt cx="615" cy="269"/>
              </a:xfrm>
            </p:grpSpPr>
            <p:grpSp>
              <p:nvGrpSpPr>
                <p:cNvPr id="10768" name="Group 222"/>
                <p:cNvGrpSpPr>
                  <a:grpSpLocks/>
                </p:cNvGrpSpPr>
                <p:nvPr/>
              </p:nvGrpSpPr>
              <p:grpSpPr bwMode="auto">
                <a:xfrm>
                  <a:off x="2007" y="1902"/>
                  <a:ext cx="144" cy="155"/>
                  <a:chOff x="1331" y="2634"/>
                  <a:chExt cx="157" cy="272"/>
                </a:xfrm>
              </p:grpSpPr>
              <p:sp>
                <p:nvSpPr>
                  <p:cNvPr id="12935" name="Freeform 223"/>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36" name="Freeform 224"/>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0769" name="Group 225"/>
                <p:cNvGrpSpPr>
                  <a:grpSpLocks/>
                </p:cNvGrpSpPr>
                <p:nvPr/>
              </p:nvGrpSpPr>
              <p:grpSpPr bwMode="auto">
                <a:xfrm>
                  <a:off x="1842" y="1941"/>
                  <a:ext cx="144" cy="155"/>
                  <a:chOff x="1331" y="2634"/>
                  <a:chExt cx="157" cy="272"/>
                </a:xfrm>
              </p:grpSpPr>
              <p:sp>
                <p:nvSpPr>
                  <p:cNvPr id="12933" name="Freeform 226"/>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34" name="Freeform 227"/>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0770" name="Group 228"/>
                <p:cNvGrpSpPr>
                  <a:grpSpLocks/>
                </p:cNvGrpSpPr>
                <p:nvPr/>
              </p:nvGrpSpPr>
              <p:grpSpPr bwMode="auto">
                <a:xfrm>
                  <a:off x="1641" y="1977"/>
                  <a:ext cx="144" cy="155"/>
                  <a:chOff x="1331" y="2634"/>
                  <a:chExt cx="157" cy="272"/>
                </a:xfrm>
              </p:grpSpPr>
              <p:sp>
                <p:nvSpPr>
                  <p:cNvPr id="12931" name="Freeform 229"/>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32" name="Freeform 230"/>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0771" name="Group 231"/>
                <p:cNvGrpSpPr>
                  <a:grpSpLocks/>
                </p:cNvGrpSpPr>
                <p:nvPr/>
              </p:nvGrpSpPr>
              <p:grpSpPr bwMode="auto">
                <a:xfrm>
                  <a:off x="1536" y="2016"/>
                  <a:ext cx="144" cy="155"/>
                  <a:chOff x="1331" y="2634"/>
                  <a:chExt cx="157" cy="272"/>
                </a:xfrm>
              </p:grpSpPr>
              <p:sp>
                <p:nvSpPr>
                  <p:cNvPr id="12929" name="Freeform 232"/>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30" name="Freeform 233"/>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0772" name="Group 234"/>
                <p:cNvGrpSpPr>
                  <a:grpSpLocks/>
                </p:cNvGrpSpPr>
                <p:nvPr/>
              </p:nvGrpSpPr>
              <p:grpSpPr bwMode="auto">
                <a:xfrm>
                  <a:off x="1776" y="1968"/>
                  <a:ext cx="144" cy="155"/>
                  <a:chOff x="1331" y="2634"/>
                  <a:chExt cx="157" cy="272"/>
                </a:xfrm>
              </p:grpSpPr>
              <p:sp>
                <p:nvSpPr>
                  <p:cNvPr id="12927" name="Freeform 235"/>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28" name="Freeform 236"/>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0773" name="Group 237"/>
                <p:cNvGrpSpPr>
                  <a:grpSpLocks/>
                </p:cNvGrpSpPr>
                <p:nvPr/>
              </p:nvGrpSpPr>
              <p:grpSpPr bwMode="auto">
                <a:xfrm>
                  <a:off x="1920" y="1920"/>
                  <a:ext cx="144" cy="155"/>
                  <a:chOff x="1331" y="2634"/>
                  <a:chExt cx="157" cy="272"/>
                </a:xfrm>
              </p:grpSpPr>
              <p:sp>
                <p:nvSpPr>
                  <p:cNvPr id="12925" name="Freeform 238"/>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26" name="Freeform 239"/>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grpSp>
          <p:nvGrpSpPr>
            <p:cNvPr id="10774" name="Group 240"/>
            <p:cNvGrpSpPr>
              <a:grpSpLocks/>
            </p:cNvGrpSpPr>
            <p:nvPr/>
          </p:nvGrpSpPr>
          <p:grpSpPr bwMode="auto">
            <a:xfrm rot="484137">
              <a:off x="2736" y="1488"/>
              <a:ext cx="576" cy="192"/>
              <a:chOff x="4848" y="3024"/>
              <a:chExt cx="711" cy="362"/>
            </a:xfrm>
          </p:grpSpPr>
          <p:grpSp>
            <p:nvGrpSpPr>
              <p:cNvPr id="10775" name="Group 241"/>
              <p:cNvGrpSpPr>
                <a:grpSpLocks/>
              </p:cNvGrpSpPr>
              <p:nvPr/>
            </p:nvGrpSpPr>
            <p:grpSpPr bwMode="auto">
              <a:xfrm>
                <a:off x="4848" y="3168"/>
                <a:ext cx="144" cy="218"/>
                <a:chOff x="1331" y="2634"/>
                <a:chExt cx="157" cy="272"/>
              </a:xfrm>
            </p:grpSpPr>
            <p:sp>
              <p:nvSpPr>
                <p:cNvPr id="12915" name="Freeform 242"/>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16" name="Freeform 243"/>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0776" name="Group 244"/>
              <p:cNvGrpSpPr>
                <a:grpSpLocks/>
              </p:cNvGrpSpPr>
              <p:nvPr/>
            </p:nvGrpSpPr>
            <p:grpSpPr bwMode="auto">
              <a:xfrm rot="-560221">
                <a:off x="4944" y="3024"/>
                <a:ext cx="615" cy="269"/>
                <a:chOff x="1536" y="1902"/>
                <a:chExt cx="615" cy="269"/>
              </a:xfrm>
            </p:grpSpPr>
            <p:grpSp>
              <p:nvGrpSpPr>
                <p:cNvPr id="10777" name="Group 245"/>
                <p:cNvGrpSpPr>
                  <a:grpSpLocks/>
                </p:cNvGrpSpPr>
                <p:nvPr/>
              </p:nvGrpSpPr>
              <p:grpSpPr bwMode="auto">
                <a:xfrm>
                  <a:off x="2007" y="1902"/>
                  <a:ext cx="144" cy="155"/>
                  <a:chOff x="1331" y="2634"/>
                  <a:chExt cx="157" cy="272"/>
                </a:xfrm>
              </p:grpSpPr>
              <p:sp>
                <p:nvSpPr>
                  <p:cNvPr id="12913" name="Freeform 246"/>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14" name="Freeform 247"/>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0778" name="Group 248"/>
                <p:cNvGrpSpPr>
                  <a:grpSpLocks/>
                </p:cNvGrpSpPr>
                <p:nvPr/>
              </p:nvGrpSpPr>
              <p:grpSpPr bwMode="auto">
                <a:xfrm>
                  <a:off x="1842" y="1941"/>
                  <a:ext cx="144" cy="155"/>
                  <a:chOff x="1331" y="2634"/>
                  <a:chExt cx="157" cy="272"/>
                </a:xfrm>
              </p:grpSpPr>
              <p:sp>
                <p:nvSpPr>
                  <p:cNvPr id="12911" name="Freeform 249"/>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12" name="Freeform 250"/>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186" name="Group 251"/>
                <p:cNvGrpSpPr>
                  <a:grpSpLocks/>
                </p:cNvGrpSpPr>
                <p:nvPr/>
              </p:nvGrpSpPr>
              <p:grpSpPr bwMode="auto">
                <a:xfrm>
                  <a:off x="1641" y="1977"/>
                  <a:ext cx="144" cy="155"/>
                  <a:chOff x="1331" y="2634"/>
                  <a:chExt cx="157" cy="272"/>
                </a:xfrm>
              </p:grpSpPr>
              <p:sp>
                <p:nvSpPr>
                  <p:cNvPr id="12909" name="Freeform 252"/>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10" name="Freeform 253"/>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187" name="Group 254"/>
                <p:cNvGrpSpPr>
                  <a:grpSpLocks/>
                </p:cNvGrpSpPr>
                <p:nvPr/>
              </p:nvGrpSpPr>
              <p:grpSpPr bwMode="auto">
                <a:xfrm>
                  <a:off x="1536" y="2016"/>
                  <a:ext cx="144" cy="155"/>
                  <a:chOff x="1331" y="2634"/>
                  <a:chExt cx="157" cy="272"/>
                </a:xfrm>
              </p:grpSpPr>
              <p:sp>
                <p:nvSpPr>
                  <p:cNvPr id="12907" name="Freeform 255"/>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08" name="Freeform 256"/>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188" name="Group 257"/>
                <p:cNvGrpSpPr>
                  <a:grpSpLocks/>
                </p:cNvGrpSpPr>
                <p:nvPr/>
              </p:nvGrpSpPr>
              <p:grpSpPr bwMode="auto">
                <a:xfrm>
                  <a:off x="1776" y="1968"/>
                  <a:ext cx="144" cy="155"/>
                  <a:chOff x="1331" y="2634"/>
                  <a:chExt cx="157" cy="272"/>
                </a:xfrm>
              </p:grpSpPr>
              <p:sp>
                <p:nvSpPr>
                  <p:cNvPr id="12905" name="Freeform 258"/>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06" name="Freeform 259"/>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189" name="Group 260"/>
                <p:cNvGrpSpPr>
                  <a:grpSpLocks/>
                </p:cNvGrpSpPr>
                <p:nvPr/>
              </p:nvGrpSpPr>
              <p:grpSpPr bwMode="auto">
                <a:xfrm>
                  <a:off x="1920" y="1920"/>
                  <a:ext cx="144" cy="155"/>
                  <a:chOff x="1331" y="2634"/>
                  <a:chExt cx="157" cy="272"/>
                </a:xfrm>
              </p:grpSpPr>
              <p:sp>
                <p:nvSpPr>
                  <p:cNvPr id="12903" name="Freeform 261"/>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904" name="Freeform 262"/>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grpSp>
          <p:nvGrpSpPr>
            <p:cNvPr id="11190" name="Group 263"/>
            <p:cNvGrpSpPr>
              <a:grpSpLocks/>
            </p:cNvGrpSpPr>
            <p:nvPr/>
          </p:nvGrpSpPr>
          <p:grpSpPr bwMode="auto">
            <a:xfrm rot="543804">
              <a:off x="1344" y="1846"/>
              <a:ext cx="720" cy="266"/>
              <a:chOff x="816" y="1920"/>
              <a:chExt cx="720" cy="266"/>
            </a:xfrm>
          </p:grpSpPr>
          <p:grpSp>
            <p:nvGrpSpPr>
              <p:cNvPr id="11191" name="Group 264"/>
              <p:cNvGrpSpPr>
                <a:grpSpLocks/>
              </p:cNvGrpSpPr>
              <p:nvPr/>
            </p:nvGrpSpPr>
            <p:grpSpPr bwMode="auto">
              <a:xfrm>
                <a:off x="816" y="2064"/>
                <a:ext cx="283" cy="122"/>
                <a:chOff x="1632" y="3408"/>
                <a:chExt cx="283" cy="122"/>
              </a:xfrm>
            </p:grpSpPr>
            <p:sp>
              <p:nvSpPr>
                <p:cNvPr id="12866" name="Freeform 265"/>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1192" name="Group 266"/>
                <p:cNvGrpSpPr>
                  <a:grpSpLocks/>
                </p:cNvGrpSpPr>
                <p:nvPr/>
              </p:nvGrpSpPr>
              <p:grpSpPr bwMode="auto">
                <a:xfrm>
                  <a:off x="1692" y="3408"/>
                  <a:ext cx="180" cy="96"/>
                  <a:chOff x="1356" y="3360"/>
                  <a:chExt cx="269" cy="132"/>
                </a:xfrm>
              </p:grpSpPr>
              <p:sp>
                <p:nvSpPr>
                  <p:cNvPr id="12868" name="Freeform 267"/>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2869" name="Freeform 268"/>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2870" name="Freeform 269"/>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2871" name="Freeform 270"/>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2872" name="Freeform 271"/>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2873" name="Freeform 272"/>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2874" name="Freeform 273"/>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875" name="Freeform 274"/>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876" name="Freeform 275"/>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2877" name="Freeform 276"/>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2878" name="Freeform 277"/>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879" name="Freeform 278"/>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880" name="Freeform 279"/>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2881" name="Freeform 280"/>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882" name="Freeform 281"/>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2883" name="Freeform 282"/>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884" name="Freeform 283"/>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2885" name="Freeform 284"/>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2886" name="Freeform 285"/>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2887" name="Freeform 286"/>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2888" name="Freeform 287"/>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889" name="Freeform 288"/>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890" name="Freeform 289"/>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891" name="Freeform 290"/>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892" name="Freeform 291"/>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893" name="Freeform 292"/>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894" name="Freeform 293"/>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1193" name="Group 294"/>
              <p:cNvGrpSpPr>
                <a:grpSpLocks/>
              </p:cNvGrpSpPr>
              <p:nvPr/>
            </p:nvGrpSpPr>
            <p:grpSpPr bwMode="auto">
              <a:xfrm>
                <a:off x="960" y="2016"/>
                <a:ext cx="283" cy="122"/>
                <a:chOff x="1632" y="3408"/>
                <a:chExt cx="283" cy="122"/>
              </a:xfrm>
            </p:grpSpPr>
            <p:sp>
              <p:nvSpPr>
                <p:cNvPr id="12837" name="Freeform 295"/>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1194" name="Group 296"/>
                <p:cNvGrpSpPr>
                  <a:grpSpLocks/>
                </p:cNvGrpSpPr>
                <p:nvPr/>
              </p:nvGrpSpPr>
              <p:grpSpPr bwMode="auto">
                <a:xfrm>
                  <a:off x="1692" y="3408"/>
                  <a:ext cx="180" cy="96"/>
                  <a:chOff x="1356" y="3360"/>
                  <a:chExt cx="269" cy="132"/>
                </a:xfrm>
              </p:grpSpPr>
              <p:sp>
                <p:nvSpPr>
                  <p:cNvPr id="12839" name="Freeform 297"/>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2840" name="Freeform 298"/>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2841" name="Freeform 299"/>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2842" name="Freeform 300"/>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2843" name="Freeform 301"/>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2844" name="Freeform 302"/>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2845" name="Freeform 303"/>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846" name="Freeform 304"/>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847" name="Freeform 305"/>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2848" name="Freeform 306"/>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2849" name="Freeform 307"/>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850" name="Freeform 308"/>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851" name="Freeform 309"/>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2852" name="Freeform 310"/>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853" name="Freeform 311"/>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2854" name="Freeform 312"/>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855" name="Freeform 313"/>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2856" name="Freeform 314"/>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2857" name="Freeform 315"/>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2858" name="Freeform 316"/>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2859" name="Freeform 317"/>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860" name="Freeform 318"/>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861" name="Freeform 319"/>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862" name="Freeform 320"/>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863" name="Freeform 321"/>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864" name="Freeform 322"/>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865" name="Freeform 323"/>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1195" name="Group 324"/>
              <p:cNvGrpSpPr>
                <a:grpSpLocks/>
              </p:cNvGrpSpPr>
              <p:nvPr/>
            </p:nvGrpSpPr>
            <p:grpSpPr bwMode="auto">
              <a:xfrm>
                <a:off x="1104" y="1968"/>
                <a:ext cx="283" cy="122"/>
                <a:chOff x="1632" y="3408"/>
                <a:chExt cx="283" cy="122"/>
              </a:xfrm>
            </p:grpSpPr>
            <p:sp>
              <p:nvSpPr>
                <p:cNvPr id="12808" name="Freeform 325"/>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1196" name="Group 326"/>
                <p:cNvGrpSpPr>
                  <a:grpSpLocks/>
                </p:cNvGrpSpPr>
                <p:nvPr/>
              </p:nvGrpSpPr>
              <p:grpSpPr bwMode="auto">
                <a:xfrm>
                  <a:off x="1692" y="3408"/>
                  <a:ext cx="180" cy="96"/>
                  <a:chOff x="1356" y="3360"/>
                  <a:chExt cx="269" cy="132"/>
                </a:xfrm>
              </p:grpSpPr>
              <p:sp>
                <p:nvSpPr>
                  <p:cNvPr id="12810" name="Freeform 327"/>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2811" name="Freeform 328"/>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2812" name="Freeform 329"/>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2813" name="Freeform 330"/>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2814" name="Freeform 331"/>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2815" name="Freeform 332"/>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2816" name="Freeform 333"/>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817" name="Freeform 334"/>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818" name="Freeform 335"/>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2819" name="Freeform 336"/>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2820" name="Freeform 337"/>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821" name="Freeform 338"/>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822" name="Freeform 339"/>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2823" name="Freeform 340"/>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824" name="Freeform 341"/>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2825" name="Freeform 342"/>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826" name="Freeform 343"/>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2827" name="Freeform 344"/>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2828" name="Freeform 345"/>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2829" name="Freeform 346"/>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2830" name="Freeform 347"/>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831" name="Freeform 348"/>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832" name="Freeform 349"/>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833" name="Freeform 350"/>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834" name="Freeform 351"/>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835" name="Freeform 352"/>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836" name="Freeform 353"/>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1197" name="Group 354"/>
              <p:cNvGrpSpPr>
                <a:grpSpLocks/>
              </p:cNvGrpSpPr>
              <p:nvPr/>
            </p:nvGrpSpPr>
            <p:grpSpPr bwMode="auto">
              <a:xfrm>
                <a:off x="1253" y="1920"/>
                <a:ext cx="283" cy="122"/>
                <a:chOff x="1632" y="3408"/>
                <a:chExt cx="283" cy="122"/>
              </a:xfrm>
            </p:grpSpPr>
            <p:sp>
              <p:nvSpPr>
                <p:cNvPr id="12779" name="Freeform 355"/>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1198" name="Group 356"/>
                <p:cNvGrpSpPr>
                  <a:grpSpLocks/>
                </p:cNvGrpSpPr>
                <p:nvPr/>
              </p:nvGrpSpPr>
              <p:grpSpPr bwMode="auto">
                <a:xfrm>
                  <a:off x="1692" y="3408"/>
                  <a:ext cx="180" cy="96"/>
                  <a:chOff x="1356" y="3360"/>
                  <a:chExt cx="269" cy="132"/>
                </a:xfrm>
              </p:grpSpPr>
              <p:sp>
                <p:nvSpPr>
                  <p:cNvPr id="12781" name="Freeform 357"/>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2782" name="Freeform 358"/>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2783" name="Freeform 359"/>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2784" name="Freeform 360"/>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2785" name="Freeform 361"/>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2786" name="Freeform 362"/>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2787" name="Freeform 363"/>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788" name="Freeform 364"/>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789" name="Freeform 365"/>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2790" name="Freeform 366"/>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2791" name="Freeform 367"/>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792" name="Freeform 368"/>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793" name="Freeform 369"/>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2794" name="Freeform 370"/>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795" name="Freeform 371"/>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2796" name="Freeform 372"/>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797" name="Freeform 373"/>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2798" name="Freeform 374"/>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2799" name="Freeform 375"/>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2800" name="Freeform 376"/>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2801" name="Freeform 377"/>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802" name="Freeform 378"/>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803" name="Freeform 379"/>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804" name="Freeform 380"/>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805" name="Freeform 381"/>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806" name="Freeform 382"/>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807" name="Freeform 383"/>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grpSp>
          <p:nvGrpSpPr>
            <p:cNvPr id="11199" name="Group 384"/>
            <p:cNvGrpSpPr>
              <a:grpSpLocks/>
            </p:cNvGrpSpPr>
            <p:nvPr/>
          </p:nvGrpSpPr>
          <p:grpSpPr bwMode="auto">
            <a:xfrm rot="543804">
              <a:off x="1920" y="1702"/>
              <a:ext cx="720" cy="266"/>
              <a:chOff x="816" y="1920"/>
              <a:chExt cx="720" cy="266"/>
            </a:xfrm>
          </p:grpSpPr>
          <p:grpSp>
            <p:nvGrpSpPr>
              <p:cNvPr id="11200" name="Group 385"/>
              <p:cNvGrpSpPr>
                <a:grpSpLocks/>
              </p:cNvGrpSpPr>
              <p:nvPr/>
            </p:nvGrpSpPr>
            <p:grpSpPr bwMode="auto">
              <a:xfrm>
                <a:off x="816" y="2064"/>
                <a:ext cx="283" cy="122"/>
                <a:chOff x="1632" y="3408"/>
                <a:chExt cx="283" cy="122"/>
              </a:xfrm>
            </p:grpSpPr>
            <p:sp>
              <p:nvSpPr>
                <p:cNvPr id="12746" name="Freeform 386"/>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1201" name="Group 387"/>
                <p:cNvGrpSpPr>
                  <a:grpSpLocks/>
                </p:cNvGrpSpPr>
                <p:nvPr/>
              </p:nvGrpSpPr>
              <p:grpSpPr bwMode="auto">
                <a:xfrm>
                  <a:off x="1692" y="3408"/>
                  <a:ext cx="180" cy="96"/>
                  <a:chOff x="1356" y="3360"/>
                  <a:chExt cx="269" cy="132"/>
                </a:xfrm>
              </p:grpSpPr>
              <p:sp>
                <p:nvSpPr>
                  <p:cNvPr id="12748" name="Freeform 388"/>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2749" name="Freeform 389"/>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2750" name="Freeform 390"/>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2751" name="Freeform 391"/>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2752" name="Freeform 392"/>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2753" name="Freeform 393"/>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2754" name="Freeform 394"/>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755" name="Freeform 395"/>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756" name="Freeform 396"/>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2757" name="Freeform 397"/>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2758" name="Freeform 398"/>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759" name="Freeform 399"/>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760" name="Freeform 400"/>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2761" name="Freeform 401"/>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762" name="Freeform 402"/>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2763" name="Freeform 403"/>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764" name="Freeform 404"/>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2765" name="Freeform 405"/>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2766" name="Freeform 406"/>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2767" name="Freeform 407"/>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2768" name="Freeform 408"/>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769" name="Freeform 409"/>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770" name="Freeform 410"/>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771" name="Freeform 411"/>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772" name="Freeform 412"/>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773" name="Freeform 413"/>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774" name="Freeform 414"/>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1202" name="Group 415"/>
              <p:cNvGrpSpPr>
                <a:grpSpLocks/>
              </p:cNvGrpSpPr>
              <p:nvPr/>
            </p:nvGrpSpPr>
            <p:grpSpPr bwMode="auto">
              <a:xfrm>
                <a:off x="960" y="2016"/>
                <a:ext cx="283" cy="122"/>
                <a:chOff x="1632" y="3408"/>
                <a:chExt cx="283" cy="122"/>
              </a:xfrm>
            </p:grpSpPr>
            <p:sp>
              <p:nvSpPr>
                <p:cNvPr id="12717" name="Freeform 416"/>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1203" name="Group 417"/>
                <p:cNvGrpSpPr>
                  <a:grpSpLocks/>
                </p:cNvGrpSpPr>
                <p:nvPr/>
              </p:nvGrpSpPr>
              <p:grpSpPr bwMode="auto">
                <a:xfrm>
                  <a:off x="1692" y="3408"/>
                  <a:ext cx="180" cy="96"/>
                  <a:chOff x="1356" y="3360"/>
                  <a:chExt cx="269" cy="132"/>
                </a:xfrm>
              </p:grpSpPr>
              <p:sp>
                <p:nvSpPr>
                  <p:cNvPr id="12719" name="Freeform 418"/>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2720" name="Freeform 419"/>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2721" name="Freeform 420"/>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2722" name="Freeform 421"/>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2723" name="Freeform 422"/>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2724" name="Freeform 423"/>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2725" name="Freeform 424"/>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726" name="Freeform 425"/>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727" name="Freeform 426"/>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2728" name="Freeform 427"/>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2729" name="Freeform 428"/>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730" name="Freeform 429"/>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731" name="Freeform 430"/>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2732" name="Freeform 431"/>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733" name="Freeform 432"/>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2734" name="Freeform 433"/>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735" name="Freeform 434"/>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2736" name="Freeform 435"/>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2737" name="Freeform 436"/>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2738" name="Freeform 437"/>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2739" name="Freeform 438"/>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740" name="Freeform 439"/>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741" name="Freeform 440"/>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742" name="Freeform 441"/>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743" name="Freeform 442"/>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744" name="Freeform 443"/>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745" name="Freeform 444"/>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1204" name="Group 445"/>
              <p:cNvGrpSpPr>
                <a:grpSpLocks/>
              </p:cNvGrpSpPr>
              <p:nvPr/>
            </p:nvGrpSpPr>
            <p:grpSpPr bwMode="auto">
              <a:xfrm>
                <a:off x="1104" y="1968"/>
                <a:ext cx="283" cy="122"/>
                <a:chOff x="1632" y="3408"/>
                <a:chExt cx="283" cy="122"/>
              </a:xfrm>
            </p:grpSpPr>
            <p:sp>
              <p:nvSpPr>
                <p:cNvPr id="12688" name="Freeform 446"/>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1206" name="Group 447"/>
                <p:cNvGrpSpPr>
                  <a:grpSpLocks/>
                </p:cNvGrpSpPr>
                <p:nvPr/>
              </p:nvGrpSpPr>
              <p:grpSpPr bwMode="auto">
                <a:xfrm>
                  <a:off x="1692" y="3408"/>
                  <a:ext cx="180" cy="96"/>
                  <a:chOff x="1356" y="3360"/>
                  <a:chExt cx="269" cy="132"/>
                </a:xfrm>
              </p:grpSpPr>
              <p:sp>
                <p:nvSpPr>
                  <p:cNvPr id="12690" name="Freeform 448"/>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2691" name="Freeform 449"/>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2692" name="Freeform 450"/>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2693" name="Freeform 451"/>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2694" name="Freeform 452"/>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2695" name="Freeform 453"/>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2696" name="Freeform 454"/>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697" name="Freeform 455"/>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698" name="Freeform 456"/>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2699" name="Freeform 457"/>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2700" name="Freeform 458"/>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701" name="Freeform 459"/>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702" name="Freeform 460"/>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2703" name="Freeform 461"/>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704" name="Freeform 462"/>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2705" name="Freeform 463"/>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706" name="Freeform 464"/>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2707" name="Freeform 465"/>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2708" name="Freeform 466"/>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2709" name="Freeform 467"/>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2710" name="Freeform 468"/>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711" name="Freeform 469"/>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712" name="Freeform 470"/>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713" name="Freeform 471"/>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714" name="Freeform 472"/>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715" name="Freeform 473"/>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716" name="Freeform 474"/>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1235" name="Group 475"/>
              <p:cNvGrpSpPr>
                <a:grpSpLocks/>
              </p:cNvGrpSpPr>
              <p:nvPr/>
            </p:nvGrpSpPr>
            <p:grpSpPr bwMode="auto">
              <a:xfrm>
                <a:off x="1253" y="1920"/>
                <a:ext cx="283" cy="122"/>
                <a:chOff x="1632" y="3408"/>
                <a:chExt cx="283" cy="122"/>
              </a:xfrm>
            </p:grpSpPr>
            <p:sp>
              <p:nvSpPr>
                <p:cNvPr id="12659" name="Freeform 476"/>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1264" name="Group 477"/>
                <p:cNvGrpSpPr>
                  <a:grpSpLocks/>
                </p:cNvGrpSpPr>
                <p:nvPr/>
              </p:nvGrpSpPr>
              <p:grpSpPr bwMode="auto">
                <a:xfrm>
                  <a:off x="1692" y="3408"/>
                  <a:ext cx="180" cy="96"/>
                  <a:chOff x="1356" y="3360"/>
                  <a:chExt cx="269" cy="132"/>
                </a:xfrm>
              </p:grpSpPr>
              <p:sp>
                <p:nvSpPr>
                  <p:cNvPr id="12661" name="Freeform 478"/>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2662" name="Freeform 479"/>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2663" name="Freeform 480"/>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2664" name="Freeform 481"/>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2665" name="Freeform 482"/>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2666" name="Freeform 483"/>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2667" name="Freeform 484"/>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668" name="Freeform 485"/>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669" name="Freeform 486"/>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2670" name="Freeform 487"/>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2671" name="Freeform 488"/>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672" name="Freeform 489"/>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673" name="Freeform 490"/>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2674" name="Freeform 491"/>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675" name="Freeform 492"/>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2676" name="Freeform 493"/>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677" name="Freeform 494"/>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2678" name="Freeform 495"/>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2679" name="Freeform 496"/>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2680" name="Freeform 497"/>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2681" name="Freeform 498"/>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682" name="Freeform 499"/>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683" name="Freeform 500"/>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684" name="Freeform 501"/>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685" name="Freeform 502"/>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686" name="Freeform 503"/>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687" name="Freeform 504"/>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grpSp>
          <p:nvGrpSpPr>
            <p:cNvPr id="11293" name="Group 505"/>
            <p:cNvGrpSpPr>
              <a:grpSpLocks/>
            </p:cNvGrpSpPr>
            <p:nvPr/>
          </p:nvGrpSpPr>
          <p:grpSpPr bwMode="auto">
            <a:xfrm rot="543804">
              <a:off x="2496" y="1584"/>
              <a:ext cx="720" cy="266"/>
              <a:chOff x="816" y="1920"/>
              <a:chExt cx="720" cy="266"/>
            </a:xfrm>
          </p:grpSpPr>
          <p:grpSp>
            <p:nvGrpSpPr>
              <p:cNvPr id="11321" name="Group 506"/>
              <p:cNvGrpSpPr>
                <a:grpSpLocks/>
              </p:cNvGrpSpPr>
              <p:nvPr/>
            </p:nvGrpSpPr>
            <p:grpSpPr bwMode="auto">
              <a:xfrm>
                <a:off x="816" y="2064"/>
                <a:ext cx="283" cy="122"/>
                <a:chOff x="1632" y="3408"/>
                <a:chExt cx="283" cy="122"/>
              </a:xfrm>
            </p:grpSpPr>
            <p:sp>
              <p:nvSpPr>
                <p:cNvPr id="12626" name="Freeform 507"/>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1322" name="Group 508"/>
                <p:cNvGrpSpPr>
                  <a:grpSpLocks/>
                </p:cNvGrpSpPr>
                <p:nvPr/>
              </p:nvGrpSpPr>
              <p:grpSpPr bwMode="auto">
                <a:xfrm>
                  <a:off x="1692" y="3408"/>
                  <a:ext cx="180" cy="96"/>
                  <a:chOff x="1356" y="3360"/>
                  <a:chExt cx="269" cy="132"/>
                </a:xfrm>
              </p:grpSpPr>
              <p:sp>
                <p:nvSpPr>
                  <p:cNvPr id="12628" name="Freeform 509"/>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2629" name="Freeform 510"/>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2630" name="Freeform 511"/>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2631" name="Freeform 512"/>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2632" name="Freeform 513"/>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2633" name="Freeform 514"/>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2634" name="Freeform 515"/>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635" name="Freeform 516"/>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636" name="Freeform 517"/>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2637" name="Freeform 518"/>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2638" name="Freeform 519"/>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639" name="Freeform 520"/>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640" name="Freeform 521"/>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2641" name="Freeform 522"/>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642" name="Freeform 523"/>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2643" name="Freeform 524"/>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644" name="Freeform 525"/>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2645" name="Freeform 526"/>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2646" name="Freeform 527"/>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2647" name="Freeform 528"/>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2648" name="Freeform 529"/>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649" name="Freeform 530"/>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650" name="Freeform 531"/>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651" name="Freeform 532"/>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652" name="Freeform 533"/>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653" name="Freeform 534"/>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654" name="Freeform 535"/>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1323" name="Group 536"/>
              <p:cNvGrpSpPr>
                <a:grpSpLocks/>
              </p:cNvGrpSpPr>
              <p:nvPr/>
            </p:nvGrpSpPr>
            <p:grpSpPr bwMode="auto">
              <a:xfrm>
                <a:off x="960" y="2016"/>
                <a:ext cx="283" cy="122"/>
                <a:chOff x="1632" y="3408"/>
                <a:chExt cx="283" cy="122"/>
              </a:xfrm>
            </p:grpSpPr>
            <p:sp>
              <p:nvSpPr>
                <p:cNvPr id="12597" name="Freeform 537"/>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1324" name="Group 538"/>
                <p:cNvGrpSpPr>
                  <a:grpSpLocks/>
                </p:cNvGrpSpPr>
                <p:nvPr/>
              </p:nvGrpSpPr>
              <p:grpSpPr bwMode="auto">
                <a:xfrm>
                  <a:off x="1692" y="3408"/>
                  <a:ext cx="180" cy="96"/>
                  <a:chOff x="1356" y="3360"/>
                  <a:chExt cx="269" cy="132"/>
                </a:xfrm>
              </p:grpSpPr>
              <p:sp>
                <p:nvSpPr>
                  <p:cNvPr id="12599" name="Freeform 539"/>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2600" name="Freeform 540"/>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2601" name="Freeform 541"/>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2602" name="Freeform 542"/>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2603" name="Freeform 543"/>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2604" name="Freeform 544"/>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2605" name="Freeform 545"/>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606" name="Freeform 546"/>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607" name="Freeform 547"/>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2608" name="Freeform 548"/>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2609" name="Freeform 549"/>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610" name="Freeform 550"/>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611" name="Freeform 551"/>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2612" name="Freeform 552"/>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613" name="Freeform 553"/>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2614" name="Freeform 554"/>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615" name="Freeform 555"/>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2616" name="Freeform 556"/>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2617" name="Freeform 557"/>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2618" name="Freeform 558"/>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2619" name="Freeform 559"/>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620" name="Freeform 560"/>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621" name="Freeform 561"/>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622" name="Freeform 562"/>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623" name="Freeform 563"/>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624" name="Freeform 564"/>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625" name="Freeform 565"/>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1325" name="Group 566"/>
              <p:cNvGrpSpPr>
                <a:grpSpLocks/>
              </p:cNvGrpSpPr>
              <p:nvPr/>
            </p:nvGrpSpPr>
            <p:grpSpPr bwMode="auto">
              <a:xfrm>
                <a:off x="1104" y="1968"/>
                <a:ext cx="283" cy="122"/>
                <a:chOff x="1632" y="3408"/>
                <a:chExt cx="283" cy="122"/>
              </a:xfrm>
            </p:grpSpPr>
            <p:sp>
              <p:nvSpPr>
                <p:cNvPr id="12568" name="Freeform 567"/>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1326" name="Group 568"/>
                <p:cNvGrpSpPr>
                  <a:grpSpLocks/>
                </p:cNvGrpSpPr>
                <p:nvPr/>
              </p:nvGrpSpPr>
              <p:grpSpPr bwMode="auto">
                <a:xfrm>
                  <a:off x="1692" y="3408"/>
                  <a:ext cx="180" cy="96"/>
                  <a:chOff x="1356" y="3360"/>
                  <a:chExt cx="269" cy="132"/>
                </a:xfrm>
              </p:grpSpPr>
              <p:sp>
                <p:nvSpPr>
                  <p:cNvPr id="12570" name="Freeform 569"/>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2571" name="Freeform 570"/>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2572" name="Freeform 571"/>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2573" name="Freeform 572"/>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2574" name="Freeform 573"/>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2575" name="Freeform 574"/>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2576" name="Freeform 575"/>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577" name="Freeform 576"/>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578" name="Freeform 577"/>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2579" name="Freeform 578"/>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2580" name="Freeform 579"/>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581" name="Freeform 580"/>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582" name="Freeform 581"/>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2583" name="Freeform 582"/>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584" name="Freeform 583"/>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2585" name="Freeform 584"/>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586" name="Freeform 585"/>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2587" name="Freeform 586"/>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2588" name="Freeform 587"/>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2589" name="Freeform 588"/>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2590" name="Freeform 589"/>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591" name="Freeform 590"/>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592" name="Freeform 591"/>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593" name="Freeform 592"/>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594" name="Freeform 593"/>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595" name="Freeform 594"/>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596" name="Freeform 595"/>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1327" name="Group 596"/>
              <p:cNvGrpSpPr>
                <a:grpSpLocks/>
              </p:cNvGrpSpPr>
              <p:nvPr/>
            </p:nvGrpSpPr>
            <p:grpSpPr bwMode="auto">
              <a:xfrm>
                <a:off x="1253" y="1920"/>
                <a:ext cx="283" cy="122"/>
                <a:chOff x="1632" y="3408"/>
                <a:chExt cx="283" cy="122"/>
              </a:xfrm>
            </p:grpSpPr>
            <p:sp>
              <p:nvSpPr>
                <p:cNvPr id="12539" name="Freeform 597"/>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1328" name="Group 598"/>
                <p:cNvGrpSpPr>
                  <a:grpSpLocks/>
                </p:cNvGrpSpPr>
                <p:nvPr/>
              </p:nvGrpSpPr>
              <p:grpSpPr bwMode="auto">
                <a:xfrm>
                  <a:off x="1692" y="3408"/>
                  <a:ext cx="180" cy="96"/>
                  <a:chOff x="1356" y="3360"/>
                  <a:chExt cx="269" cy="132"/>
                </a:xfrm>
              </p:grpSpPr>
              <p:sp>
                <p:nvSpPr>
                  <p:cNvPr id="12541" name="Freeform 599"/>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2542" name="Freeform 600"/>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2543" name="Freeform 601"/>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2544" name="Freeform 602"/>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2545" name="Freeform 603"/>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2546" name="Freeform 604"/>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2547" name="Freeform 605"/>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548" name="Freeform 606"/>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549" name="Freeform 607"/>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2550" name="Freeform 608"/>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2551" name="Freeform 609"/>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552" name="Freeform 610"/>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553" name="Freeform 611"/>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2554" name="Freeform 612"/>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555" name="Freeform 613"/>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2556" name="Freeform 614"/>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557" name="Freeform 615"/>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2558" name="Freeform 616"/>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2559" name="Freeform 617"/>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2560" name="Freeform 618"/>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2561" name="Freeform 619"/>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562" name="Freeform 620"/>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563" name="Freeform 621"/>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564" name="Freeform 622"/>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565" name="Freeform 623"/>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566" name="Freeform 624"/>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567" name="Freeform 625"/>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grpSp>
          <p:nvGrpSpPr>
            <p:cNvPr id="11343" name="Group 626"/>
            <p:cNvGrpSpPr>
              <a:grpSpLocks/>
            </p:cNvGrpSpPr>
            <p:nvPr/>
          </p:nvGrpSpPr>
          <p:grpSpPr bwMode="auto">
            <a:xfrm rot="205109">
              <a:off x="1488" y="2032"/>
              <a:ext cx="576" cy="192"/>
              <a:chOff x="4848" y="3024"/>
              <a:chExt cx="711" cy="362"/>
            </a:xfrm>
          </p:grpSpPr>
          <p:grpSp>
            <p:nvGrpSpPr>
              <p:cNvPr id="11344" name="Group 627"/>
              <p:cNvGrpSpPr>
                <a:grpSpLocks/>
              </p:cNvGrpSpPr>
              <p:nvPr/>
            </p:nvGrpSpPr>
            <p:grpSpPr bwMode="auto">
              <a:xfrm>
                <a:off x="4848" y="3168"/>
                <a:ext cx="144" cy="218"/>
                <a:chOff x="1331" y="2634"/>
                <a:chExt cx="157" cy="272"/>
              </a:xfrm>
            </p:grpSpPr>
            <p:sp>
              <p:nvSpPr>
                <p:cNvPr id="12533" name="Freeform 628"/>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534" name="Freeform 629"/>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345" name="Group 630"/>
              <p:cNvGrpSpPr>
                <a:grpSpLocks/>
              </p:cNvGrpSpPr>
              <p:nvPr/>
            </p:nvGrpSpPr>
            <p:grpSpPr bwMode="auto">
              <a:xfrm rot="-560221">
                <a:off x="4944" y="3024"/>
                <a:ext cx="615" cy="269"/>
                <a:chOff x="1536" y="1902"/>
                <a:chExt cx="615" cy="269"/>
              </a:xfrm>
            </p:grpSpPr>
            <p:grpSp>
              <p:nvGrpSpPr>
                <p:cNvPr id="11346" name="Group 631"/>
                <p:cNvGrpSpPr>
                  <a:grpSpLocks/>
                </p:cNvGrpSpPr>
                <p:nvPr/>
              </p:nvGrpSpPr>
              <p:grpSpPr bwMode="auto">
                <a:xfrm>
                  <a:off x="2007" y="1902"/>
                  <a:ext cx="144" cy="155"/>
                  <a:chOff x="1331" y="2634"/>
                  <a:chExt cx="157" cy="272"/>
                </a:xfrm>
              </p:grpSpPr>
              <p:sp>
                <p:nvSpPr>
                  <p:cNvPr id="12531" name="Freeform 632"/>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532" name="Freeform 633"/>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347" name="Group 634"/>
                <p:cNvGrpSpPr>
                  <a:grpSpLocks/>
                </p:cNvGrpSpPr>
                <p:nvPr/>
              </p:nvGrpSpPr>
              <p:grpSpPr bwMode="auto">
                <a:xfrm>
                  <a:off x="1842" y="1941"/>
                  <a:ext cx="144" cy="155"/>
                  <a:chOff x="1331" y="2634"/>
                  <a:chExt cx="157" cy="272"/>
                </a:xfrm>
              </p:grpSpPr>
              <p:sp>
                <p:nvSpPr>
                  <p:cNvPr id="12529" name="Freeform 635"/>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530" name="Freeform 636"/>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348" name="Group 637"/>
                <p:cNvGrpSpPr>
                  <a:grpSpLocks/>
                </p:cNvGrpSpPr>
                <p:nvPr/>
              </p:nvGrpSpPr>
              <p:grpSpPr bwMode="auto">
                <a:xfrm>
                  <a:off x="1641" y="1977"/>
                  <a:ext cx="144" cy="155"/>
                  <a:chOff x="1331" y="2634"/>
                  <a:chExt cx="157" cy="272"/>
                </a:xfrm>
              </p:grpSpPr>
              <p:sp>
                <p:nvSpPr>
                  <p:cNvPr id="12527" name="Freeform 638"/>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528" name="Freeform 639"/>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349" name="Group 640"/>
                <p:cNvGrpSpPr>
                  <a:grpSpLocks/>
                </p:cNvGrpSpPr>
                <p:nvPr/>
              </p:nvGrpSpPr>
              <p:grpSpPr bwMode="auto">
                <a:xfrm>
                  <a:off x="1536" y="2016"/>
                  <a:ext cx="144" cy="155"/>
                  <a:chOff x="1331" y="2634"/>
                  <a:chExt cx="157" cy="272"/>
                </a:xfrm>
              </p:grpSpPr>
              <p:sp>
                <p:nvSpPr>
                  <p:cNvPr id="12525" name="Freeform 641"/>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526" name="Freeform 642"/>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350" name="Group 643"/>
                <p:cNvGrpSpPr>
                  <a:grpSpLocks/>
                </p:cNvGrpSpPr>
                <p:nvPr/>
              </p:nvGrpSpPr>
              <p:grpSpPr bwMode="auto">
                <a:xfrm>
                  <a:off x="1776" y="1968"/>
                  <a:ext cx="144" cy="155"/>
                  <a:chOff x="1331" y="2634"/>
                  <a:chExt cx="157" cy="272"/>
                </a:xfrm>
              </p:grpSpPr>
              <p:sp>
                <p:nvSpPr>
                  <p:cNvPr id="12523" name="Freeform 644"/>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524" name="Freeform 645"/>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365" name="Group 646"/>
                <p:cNvGrpSpPr>
                  <a:grpSpLocks/>
                </p:cNvGrpSpPr>
                <p:nvPr/>
              </p:nvGrpSpPr>
              <p:grpSpPr bwMode="auto">
                <a:xfrm>
                  <a:off x="1920" y="1920"/>
                  <a:ext cx="144" cy="155"/>
                  <a:chOff x="1331" y="2634"/>
                  <a:chExt cx="157" cy="272"/>
                </a:xfrm>
              </p:grpSpPr>
              <p:sp>
                <p:nvSpPr>
                  <p:cNvPr id="12521" name="Freeform 647"/>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522" name="Freeform 648"/>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grpSp>
          <p:nvGrpSpPr>
            <p:cNvPr id="11366" name="Group 649"/>
            <p:cNvGrpSpPr>
              <a:grpSpLocks/>
            </p:cNvGrpSpPr>
            <p:nvPr/>
          </p:nvGrpSpPr>
          <p:grpSpPr bwMode="auto">
            <a:xfrm rot="205109">
              <a:off x="2016" y="1920"/>
              <a:ext cx="576" cy="192"/>
              <a:chOff x="4848" y="3024"/>
              <a:chExt cx="711" cy="362"/>
            </a:xfrm>
          </p:grpSpPr>
          <p:grpSp>
            <p:nvGrpSpPr>
              <p:cNvPr id="11367" name="Group 650"/>
              <p:cNvGrpSpPr>
                <a:grpSpLocks/>
              </p:cNvGrpSpPr>
              <p:nvPr/>
            </p:nvGrpSpPr>
            <p:grpSpPr bwMode="auto">
              <a:xfrm>
                <a:off x="4848" y="3168"/>
                <a:ext cx="144" cy="218"/>
                <a:chOff x="1331" y="2634"/>
                <a:chExt cx="157" cy="272"/>
              </a:xfrm>
            </p:grpSpPr>
            <p:sp>
              <p:nvSpPr>
                <p:cNvPr id="12511" name="Freeform 651"/>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512" name="Freeform 652"/>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368" name="Group 653"/>
              <p:cNvGrpSpPr>
                <a:grpSpLocks/>
              </p:cNvGrpSpPr>
              <p:nvPr/>
            </p:nvGrpSpPr>
            <p:grpSpPr bwMode="auto">
              <a:xfrm rot="-560221">
                <a:off x="4944" y="3024"/>
                <a:ext cx="615" cy="269"/>
                <a:chOff x="1536" y="1902"/>
                <a:chExt cx="615" cy="269"/>
              </a:xfrm>
            </p:grpSpPr>
            <p:grpSp>
              <p:nvGrpSpPr>
                <p:cNvPr id="11369" name="Group 654"/>
                <p:cNvGrpSpPr>
                  <a:grpSpLocks/>
                </p:cNvGrpSpPr>
                <p:nvPr/>
              </p:nvGrpSpPr>
              <p:grpSpPr bwMode="auto">
                <a:xfrm>
                  <a:off x="2007" y="1902"/>
                  <a:ext cx="144" cy="155"/>
                  <a:chOff x="1331" y="2634"/>
                  <a:chExt cx="157" cy="272"/>
                </a:xfrm>
              </p:grpSpPr>
              <p:sp>
                <p:nvSpPr>
                  <p:cNvPr id="12509" name="Freeform 655"/>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510" name="Freeform 656"/>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370" name="Group 657"/>
                <p:cNvGrpSpPr>
                  <a:grpSpLocks/>
                </p:cNvGrpSpPr>
                <p:nvPr/>
              </p:nvGrpSpPr>
              <p:grpSpPr bwMode="auto">
                <a:xfrm>
                  <a:off x="1842" y="1941"/>
                  <a:ext cx="144" cy="155"/>
                  <a:chOff x="1331" y="2634"/>
                  <a:chExt cx="157" cy="272"/>
                </a:xfrm>
              </p:grpSpPr>
              <p:sp>
                <p:nvSpPr>
                  <p:cNvPr id="12507" name="Freeform 658"/>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508" name="Freeform 659"/>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371" name="Group 660"/>
                <p:cNvGrpSpPr>
                  <a:grpSpLocks/>
                </p:cNvGrpSpPr>
                <p:nvPr/>
              </p:nvGrpSpPr>
              <p:grpSpPr bwMode="auto">
                <a:xfrm>
                  <a:off x="1641" y="1977"/>
                  <a:ext cx="144" cy="155"/>
                  <a:chOff x="1331" y="2634"/>
                  <a:chExt cx="157" cy="272"/>
                </a:xfrm>
              </p:grpSpPr>
              <p:sp>
                <p:nvSpPr>
                  <p:cNvPr id="12505" name="Freeform 661"/>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506" name="Freeform 662"/>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372" name="Group 663"/>
                <p:cNvGrpSpPr>
                  <a:grpSpLocks/>
                </p:cNvGrpSpPr>
                <p:nvPr/>
              </p:nvGrpSpPr>
              <p:grpSpPr bwMode="auto">
                <a:xfrm>
                  <a:off x="1536" y="2016"/>
                  <a:ext cx="144" cy="155"/>
                  <a:chOff x="1331" y="2634"/>
                  <a:chExt cx="157" cy="272"/>
                </a:xfrm>
              </p:grpSpPr>
              <p:sp>
                <p:nvSpPr>
                  <p:cNvPr id="12503" name="Freeform 664"/>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504" name="Freeform 665"/>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387" name="Group 666"/>
                <p:cNvGrpSpPr>
                  <a:grpSpLocks/>
                </p:cNvGrpSpPr>
                <p:nvPr/>
              </p:nvGrpSpPr>
              <p:grpSpPr bwMode="auto">
                <a:xfrm>
                  <a:off x="1776" y="1968"/>
                  <a:ext cx="144" cy="155"/>
                  <a:chOff x="1331" y="2634"/>
                  <a:chExt cx="157" cy="272"/>
                </a:xfrm>
              </p:grpSpPr>
              <p:sp>
                <p:nvSpPr>
                  <p:cNvPr id="12501" name="Freeform 667"/>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502" name="Freeform 668"/>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388" name="Group 669"/>
                <p:cNvGrpSpPr>
                  <a:grpSpLocks/>
                </p:cNvGrpSpPr>
                <p:nvPr/>
              </p:nvGrpSpPr>
              <p:grpSpPr bwMode="auto">
                <a:xfrm>
                  <a:off x="1920" y="1920"/>
                  <a:ext cx="144" cy="155"/>
                  <a:chOff x="1331" y="2634"/>
                  <a:chExt cx="157" cy="272"/>
                </a:xfrm>
              </p:grpSpPr>
              <p:sp>
                <p:nvSpPr>
                  <p:cNvPr id="12499" name="Freeform 670"/>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500" name="Freeform 671"/>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grpSp>
          <p:nvGrpSpPr>
            <p:cNvPr id="11389" name="Group 672"/>
            <p:cNvGrpSpPr>
              <a:grpSpLocks/>
            </p:cNvGrpSpPr>
            <p:nvPr/>
          </p:nvGrpSpPr>
          <p:grpSpPr bwMode="auto">
            <a:xfrm rot="205109">
              <a:off x="2496" y="1824"/>
              <a:ext cx="576" cy="192"/>
              <a:chOff x="4848" y="3024"/>
              <a:chExt cx="711" cy="362"/>
            </a:xfrm>
          </p:grpSpPr>
          <p:grpSp>
            <p:nvGrpSpPr>
              <p:cNvPr id="11390" name="Group 673"/>
              <p:cNvGrpSpPr>
                <a:grpSpLocks/>
              </p:cNvGrpSpPr>
              <p:nvPr/>
            </p:nvGrpSpPr>
            <p:grpSpPr bwMode="auto">
              <a:xfrm>
                <a:off x="4848" y="3168"/>
                <a:ext cx="144" cy="218"/>
                <a:chOff x="1331" y="2634"/>
                <a:chExt cx="157" cy="272"/>
              </a:xfrm>
            </p:grpSpPr>
            <p:sp>
              <p:nvSpPr>
                <p:cNvPr id="12489" name="Freeform 674"/>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490" name="Freeform 675"/>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391" name="Group 676"/>
              <p:cNvGrpSpPr>
                <a:grpSpLocks/>
              </p:cNvGrpSpPr>
              <p:nvPr/>
            </p:nvGrpSpPr>
            <p:grpSpPr bwMode="auto">
              <a:xfrm rot="-560221">
                <a:off x="4944" y="3024"/>
                <a:ext cx="615" cy="269"/>
                <a:chOff x="1536" y="1902"/>
                <a:chExt cx="615" cy="269"/>
              </a:xfrm>
            </p:grpSpPr>
            <p:grpSp>
              <p:nvGrpSpPr>
                <p:cNvPr id="11392" name="Group 677"/>
                <p:cNvGrpSpPr>
                  <a:grpSpLocks/>
                </p:cNvGrpSpPr>
                <p:nvPr/>
              </p:nvGrpSpPr>
              <p:grpSpPr bwMode="auto">
                <a:xfrm>
                  <a:off x="2007" y="1902"/>
                  <a:ext cx="144" cy="155"/>
                  <a:chOff x="1331" y="2634"/>
                  <a:chExt cx="157" cy="272"/>
                </a:xfrm>
              </p:grpSpPr>
              <p:sp>
                <p:nvSpPr>
                  <p:cNvPr id="12487" name="Freeform 678"/>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488" name="Freeform 679"/>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393" name="Group 680"/>
                <p:cNvGrpSpPr>
                  <a:grpSpLocks/>
                </p:cNvGrpSpPr>
                <p:nvPr/>
              </p:nvGrpSpPr>
              <p:grpSpPr bwMode="auto">
                <a:xfrm>
                  <a:off x="1842" y="1941"/>
                  <a:ext cx="144" cy="155"/>
                  <a:chOff x="1331" y="2634"/>
                  <a:chExt cx="157" cy="272"/>
                </a:xfrm>
              </p:grpSpPr>
              <p:sp>
                <p:nvSpPr>
                  <p:cNvPr id="12485" name="Freeform 681"/>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486" name="Freeform 682"/>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394" name="Group 683"/>
                <p:cNvGrpSpPr>
                  <a:grpSpLocks/>
                </p:cNvGrpSpPr>
                <p:nvPr/>
              </p:nvGrpSpPr>
              <p:grpSpPr bwMode="auto">
                <a:xfrm>
                  <a:off x="1641" y="1977"/>
                  <a:ext cx="144" cy="155"/>
                  <a:chOff x="1331" y="2634"/>
                  <a:chExt cx="157" cy="272"/>
                </a:xfrm>
              </p:grpSpPr>
              <p:sp>
                <p:nvSpPr>
                  <p:cNvPr id="12483" name="Freeform 684"/>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484" name="Freeform 685"/>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409" name="Group 686"/>
                <p:cNvGrpSpPr>
                  <a:grpSpLocks/>
                </p:cNvGrpSpPr>
                <p:nvPr/>
              </p:nvGrpSpPr>
              <p:grpSpPr bwMode="auto">
                <a:xfrm>
                  <a:off x="1536" y="2016"/>
                  <a:ext cx="144" cy="155"/>
                  <a:chOff x="1331" y="2634"/>
                  <a:chExt cx="157" cy="272"/>
                </a:xfrm>
              </p:grpSpPr>
              <p:sp>
                <p:nvSpPr>
                  <p:cNvPr id="12481" name="Freeform 687"/>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482" name="Freeform 688"/>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410" name="Group 689"/>
                <p:cNvGrpSpPr>
                  <a:grpSpLocks/>
                </p:cNvGrpSpPr>
                <p:nvPr/>
              </p:nvGrpSpPr>
              <p:grpSpPr bwMode="auto">
                <a:xfrm>
                  <a:off x="1776" y="1968"/>
                  <a:ext cx="144" cy="155"/>
                  <a:chOff x="1331" y="2634"/>
                  <a:chExt cx="157" cy="272"/>
                </a:xfrm>
              </p:grpSpPr>
              <p:sp>
                <p:nvSpPr>
                  <p:cNvPr id="12479" name="Freeform 690"/>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480" name="Freeform 691"/>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411" name="Group 692"/>
                <p:cNvGrpSpPr>
                  <a:grpSpLocks/>
                </p:cNvGrpSpPr>
                <p:nvPr/>
              </p:nvGrpSpPr>
              <p:grpSpPr bwMode="auto">
                <a:xfrm>
                  <a:off x="1920" y="1920"/>
                  <a:ext cx="144" cy="155"/>
                  <a:chOff x="1331" y="2634"/>
                  <a:chExt cx="157" cy="272"/>
                </a:xfrm>
              </p:grpSpPr>
              <p:sp>
                <p:nvSpPr>
                  <p:cNvPr id="12477" name="Freeform 693"/>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478" name="Freeform 694"/>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grpSp>
          <p:nvGrpSpPr>
            <p:cNvPr id="11412" name="Group 695"/>
            <p:cNvGrpSpPr>
              <a:grpSpLocks/>
            </p:cNvGrpSpPr>
            <p:nvPr/>
          </p:nvGrpSpPr>
          <p:grpSpPr bwMode="auto">
            <a:xfrm rot="205109">
              <a:off x="2976" y="1704"/>
              <a:ext cx="576" cy="192"/>
              <a:chOff x="4848" y="3024"/>
              <a:chExt cx="711" cy="362"/>
            </a:xfrm>
          </p:grpSpPr>
          <p:grpSp>
            <p:nvGrpSpPr>
              <p:cNvPr id="11414" name="Group 696"/>
              <p:cNvGrpSpPr>
                <a:grpSpLocks/>
              </p:cNvGrpSpPr>
              <p:nvPr/>
            </p:nvGrpSpPr>
            <p:grpSpPr bwMode="auto">
              <a:xfrm>
                <a:off x="4848" y="3168"/>
                <a:ext cx="144" cy="218"/>
                <a:chOff x="1331" y="2634"/>
                <a:chExt cx="157" cy="272"/>
              </a:xfrm>
            </p:grpSpPr>
            <p:sp>
              <p:nvSpPr>
                <p:cNvPr id="12467" name="Freeform 697"/>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468" name="Freeform 698"/>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443" name="Group 699"/>
              <p:cNvGrpSpPr>
                <a:grpSpLocks/>
              </p:cNvGrpSpPr>
              <p:nvPr/>
            </p:nvGrpSpPr>
            <p:grpSpPr bwMode="auto">
              <a:xfrm rot="-560221">
                <a:off x="4944" y="3024"/>
                <a:ext cx="615" cy="269"/>
                <a:chOff x="1536" y="1902"/>
                <a:chExt cx="615" cy="269"/>
              </a:xfrm>
            </p:grpSpPr>
            <p:grpSp>
              <p:nvGrpSpPr>
                <p:cNvPr id="11472" name="Group 700"/>
                <p:cNvGrpSpPr>
                  <a:grpSpLocks/>
                </p:cNvGrpSpPr>
                <p:nvPr/>
              </p:nvGrpSpPr>
              <p:grpSpPr bwMode="auto">
                <a:xfrm>
                  <a:off x="2007" y="1902"/>
                  <a:ext cx="144" cy="155"/>
                  <a:chOff x="1331" y="2634"/>
                  <a:chExt cx="157" cy="272"/>
                </a:xfrm>
              </p:grpSpPr>
              <p:sp>
                <p:nvSpPr>
                  <p:cNvPr id="12465" name="Freeform 701"/>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466" name="Freeform 702"/>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501" name="Group 703"/>
                <p:cNvGrpSpPr>
                  <a:grpSpLocks/>
                </p:cNvGrpSpPr>
                <p:nvPr/>
              </p:nvGrpSpPr>
              <p:grpSpPr bwMode="auto">
                <a:xfrm>
                  <a:off x="1842" y="1941"/>
                  <a:ext cx="144" cy="155"/>
                  <a:chOff x="1331" y="2634"/>
                  <a:chExt cx="157" cy="272"/>
                </a:xfrm>
              </p:grpSpPr>
              <p:sp>
                <p:nvSpPr>
                  <p:cNvPr id="12463" name="Freeform 704"/>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464" name="Freeform 705"/>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529" name="Group 706"/>
                <p:cNvGrpSpPr>
                  <a:grpSpLocks/>
                </p:cNvGrpSpPr>
                <p:nvPr/>
              </p:nvGrpSpPr>
              <p:grpSpPr bwMode="auto">
                <a:xfrm>
                  <a:off x="1641" y="1977"/>
                  <a:ext cx="144" cy="155"/>
                  <a:chOff x="1331" y="2634"/>
                  <a:chExt cx="157" cy="272"/>
                </a:xfrm>
              </p:grpSpPr>
              <p:sp>
                <p:nvSpPr>
                  <p:cNvPr id="12461" name="Freeform 707"/>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462" name="Freeform 708"/>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530" name="Group 709"/>
                <p:cNvGrpSpPr>
                  <a:grpSpLocks/>
                </p:cNvGrpSpPr>
                <p:nvPr/>
              </p:nvGrpSpPr>
              <p:grpSpPr bwMode="auto">
                <a:xfrm>
                  <a:off x="1536" y="2016"/>
                  <a:ext cx="144" cy="155"/>
                  <a:chOff x="1331" y="2634"/>
                  <a:chExt cx="157" cy="272"/>
                </a:xfrm>
              </p:grpSpPr>
              <p:sp>
                <p:nvSpPr>
                  <p:cNvPr id="12459" name="Freeform 710"/>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460" name="Freeform 711"/>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531" name="Group 712"/>
                <p:cNvGrpSpPr>
                  <a:grpSpLocks/>
                </p:cNvGrpSpPr>
                <p:nvPr/>
              </p:nvGrpSpPr>
              <p:grpSpPr bwMode="auto">
                <a:xfrm>
                  <a:off x="1776" y="1968"/>
                  <a:ext cx="144" cy="155"/>
                  <a:chOff x="1331" y="2634"/>
                  <a:chExt cx="157" cy="272"/>
                </a:xfrm>
              </p:grpSpPr>
              <p:sp>
                <p:nvSpPr>
                  <p:cNvPr id="12457" name="Freeform 713"/>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458" name="Freeform 714"/>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532" name="Group 715"/>
                <p:cNvGrpSpPr>
                  <a:grpSpLocks/>
                </p:cNvGrpSpPr>
                <p:nvPr/>
              </p:nvGrpSpPr>
              <p:grpSpPr bwMode="auto">
                <a:xfrm>
                  <a:off x="1920" y="1920"/>
                  <a:ext cx="144" cy="155"/>
                  <a:chOff x="1331" y="2634"/>
                  <a:chExt cx="157" cy="272"/>
                </a:xfrm>
              </p:grpSpPr>
              <p:sp>
                <p:nvSpPr>
                  <p:cNvPr id="12455" name="Freeform 716"/>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456" name="Freeform 717"/>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grpSp>
          <p:nvGrpSpPr>
            <p:cNvPr id="11534" name="Group 718"/>
            <p:cNvGrpSpPr>
              <a:grpSpLocks/>
            </p:cNvGrpSpPr>
            <p:nvPr/>
          </p:nvGrpSpPr>
          <p:grpSpPr bwMode="auto">
            <a:xfrm rot="543804">
              <a:off x="2736" y="1536"/>
              <a:ext cx="720" cy="266"/>
              <a:chOff x="816" y="1920"/>
              <a:chExt cx="720" cy="266"/>
            </a:xfrm>
          </p:grpSpPr>
          <p:grpSp>
            <p:nvGrpSpPr>
              <p:cNvPr id="11563" name="Group 719"/>
              <p:cNvGrpSpPr>
                <a:grpSpLocks/>
              </p:cNvGrpSpPr>
              <p:nvPr/>
            </p:nvGrpSpPr>
            <p:grpSpPr bwMode="auto">
              <a:xfrm>
                <a:off x="816" y="2064"/>
                <a:ext cx="283" cy="122"/>
                <a:chOff x="1632" y="3408"/>
                <a:chExt cx="283" cy="122"/>
              </a:xfrm>
            </p:grpSpPr>
            <p:sp>
              <p:nvSpPr>
                <p:cNvPr id="12418" name="Freeform 720"/>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1592" name="Group 721"/>
                <p:cNvGrpSpPr>
                  <a:grpSpLocks/>
                </p:cNvGrpSpPr>
                <p:nvPr/>
              </p:nvGrpSpPr>
              <p:grpSpPr bwMode="auto">
                <a:xfrm>
                  <a:off x="1692" y="3408"/>
                  <a:ext cx="180" cy="96"/>
                  <a:chOff x="1356" y="3360"/>
                  <a:chExt cx="269" cy="132"/>
                </a:xfrm>
              </p:grpSpPr>
              <p:sp>
                <p:nvSpPr>
                  <p:cNvPr id="12420" name="Freeform 722"/>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2421" name="Freeform 723"/>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2422" name="Freeform 724"/>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2423" name="Freeform 725"/>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2424" name="Freeform 726"/>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2425" name="Freeform 727"/>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2426" name="Freeform 728"/>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427" name="Freeform 729"/>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428" name="Freeform 730"/>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2429" name="Freeform 731"/>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2430" name="Freeform 732"/>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431" name="Freeform 733"/>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432" name="Freeform 734"/>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2433" name="Freeform 735"/>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434" name="Freeform 736"/>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2435" name="Freeform 737"/>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436" name="Freeform 738"/>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2437" name="Freeform 739"/>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2438" name="Freeform 740"/>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2439" name="Freeform 741"/>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2440" name="Freeform 742"/>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441" name="Freeform 743"/>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442" name="Freeform 744"/>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443" name="Freeform 745"/>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444" name="Freeform 746"/>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445" name="Freeform 747"/>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446" name="Freeform 748"/>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1621" name="Group 749"/>
              <p:cNvGrpSpPr>
                <a:grpSpLocks/>
              </p:cNvGrpSpPr>
              <p:nvPr/>
            </p:nvGrpSpPr>
            <p:grpSpPr bwMode="auto">
              <a:xfrm>
                <a:off x="960" y="2016"/>
                <a:ext cx="283" cy="122"/>
                <a:chOff x="1632" y="3408"/>
                <a:chExt cx="283" cy="122"/>
              </a:xfrm>
            </p:grpSpPr>
            <p:sp>
              <p:nvSpPr>
                <p:cNvPr id="12389" name="Freeform 750"/>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1649" name="Group 751"/>
                <p:cNvGrpSpPr>
                  <a:grpSpLocks/>
                </p:cNvGrpSpPr>
                <p:nvPr/>
              </p:nvGrpSpPr>
              <p:grpSpPr bwMode="auto">
                <a:xfrm>
                  <a:off x="1692" y="3408"/>
                  <a:ext cx="180" cy="96"/>
                  <a:chOff x="1356" y="3360"/>
                  <a:chExt cx="269" cy="132"/>
                </a:xfrm>
              </p:grpSpPr>
              <p:sp>
                <p:nvSpPr>
                  <p:cNvPr id="12391" name="Freeform 752"/>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2392" name="Freeform 753"/>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2393" name="Freeform 754"/>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2394" name="Freeform 755"/>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2395" name="Freeform 756"/>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2396" name="Freeform 757"/>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2397" name="Freeform 758"/>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398" name="Freeform 759"/>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399" name="Freeform 760"/>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2400" name="Freeform 761"/>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2401" name="Freeform 762"/>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402" name="Freeform 763"/>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403" name="Freeform 764"/>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2404" name="Freeform 765"/>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405" name="Freeform 766"/>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2406" name="Freeform 767"/>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407" name="Freeform 768"/>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2408" name="Freeform 769"/>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2409" name="Freeform 770"/>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2410" name="Freeform 771"/>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2411" name="Freeform 772"/>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412" name="Freeform 773"/>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413" name="Freeform 774"/>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414" name="Freeform 775"/>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415" name="Freeform 776"/>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416" name="Freeform 777"/>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417" name="Freeform 778"/>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1650" name="Group 779"/>
              <p:cNvGrpSpPr>
                <a:grpSpLocks/>
              </p:cNvGrpSpPr>
              <p:nvPr/>
            </p:nvGrpSpPr>
            <p:grpSpPr bwMode="auto">
              <a:xfrm>
                <a:off x="1104" y="1968"/>
                <a:ext cx="283" cy="122"/>
                <a:chOff x="1632" y="3408"/>
                <a:chExt cx="283" cy="122"/>
              </a:xfrm>
            </p:grpSpPr>
            <p:sp>
              <p:nvSpPr>
                <p:cNvPr id="12360" name="Freeform 780"/>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1651" name="Group 781"/>
                <p:cNvGrpSpPr>
                  <a:grpSpLocks/>
                </p:cNvGrpSpPr>
                <p:nvPr/>
              </p:nvGrpSpPr>
              <p:grpSpPr bwMode="auto">
                <a:xfrm>
                  <a:off x="1692" y="3408"/>
                  <a:ext cx="180" cy="96"/>
                  <a:chOff x="1356" y="3360"/>
                  <a:chExt cx="269" cy="132"/>
                </a:xfrm>
              </p:grpSpPr>
              <p:sp>
                <p:nvSpPr>
                  <p:cNvPr id="12362" name="Freeform 782"/>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2363" name="Freeform 783"/>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2364" name="Freeform 784"/>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2365" name="Freeform 785"/>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2366" name="Freeform 786"/>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2367" name="Freeform 787"/>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2368" name="Freeform 788"/>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369" name="Freeform 789"/>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370" name="Freeform 790"/>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2371" name="Freeform 791"/>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2372" name="Freeform 792"/>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373" name="Freeform 793"/>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374" name="Freeform 794"/>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2375" name="Freeform 795"/>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376" name="Freeform 796"/>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2377" name="Freeform 797"/>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378" name="Freeform 798"/>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2379" name="Freeform 799"/>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2380" name="Freeform 800"/>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2381" name="Freeform 801"/>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2382" name="Freeform 802"/>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383" name="Freeform 803"/>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384" name="Freeform 804"/>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385" name="Freeform 805"/>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386" name="Freeform 806"/>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387" name="Freeform 807"/>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388" name="Freeform 808"/>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1652" name="Group 809"/>
              <p:cNvGrpSpPr>
                <a:grpSpLocks/>
              </p:cNvGrpSpPr>
              <p:nvPr/>
            </p:nvGrpSpPr>
            <p:grpSpPr bwMode="auto">
              <a:xfrm>
                <a:off x="1253" y="1920"/>
                <a:ext cx="283" cy="122"/>
                <a:chOff x="1632" y="3408"/>
                <a:chExt cx="283" cy="122"/>
              </a:xfrm>
            </p:grpSpPr>
            <p:sp>
              <p:nvSpPr>
                <p:cNvPr id="12331" name="Freeform 810"/>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1654" name="Group 811"/>
                <p:cNvGrpSpPr>
                  <a:grpSpLocks/>
                </p:cNvGrpSpPr>
                <p:nvPr/>
              </p:nvGrpSpPr>
              <p:grpSpPr bwMode="auto">
                <a:xfrm>
                  <a:off x="1692" y="3408"/>
                  <a:ext cx="180" cy="96"/>
                  <a:chOff x="1356" y="3360"/>
                  <a:chExt cx="269" cy="132"/>
                </a:xfrm>
              </p:grpSpPr>
              <p:sp>
                <p:nvSpPr>
                  <p:cNvPr id="12333" name="Freeform 812"/>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2334" name="Freeform 813"/>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2335" name="Freeform 814"/>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2336" name="Freeform 815"/>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2337" name="Freeform 816"/>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2338" name="Freeform 817"/>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2339" name="Freeform 818"/>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340" name="Freeform 819"/>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341" name="Freeform 820"/>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2342" name="Freeform 821"/>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2343" name="Freeform 822"/>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344" name="Freeform 823"/>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345" name="Freeform 824"/>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2346" name="Freeform 825"/>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347" name="Freeform 826"/>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2348" name="Freeform 827"/>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349" name="Freeform 828"/>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2350" name="Freeform 829"/>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2351" name="Freeform 830"/>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2352" name="Freeform 831"/>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2353" name="Freeform 832"/>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2354" name="Freeform 833"/>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2355" name="Freeform 834"/>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2356" name="Freeform 835"/>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2357" name="Freeform 836"/>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2358" name="Freeform 837"/>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2359" name="Freeform 838"/>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grpSp>
      <p:grpSp>
        <p:nvGrpSpPr>
          <p:cNvPr id="11683" name="Group 839"/>
          <p:cNvGrpSpPr>
            <a:grpSpLocks/>
          </p:cNvGrpSpPr>
          <p:nvPr/>
        </p:nvGrpSpPr>
        <p:grpSpPr bwMode="auto">
          <a:xfrm rot="-184541">
            <a:off x="4894263" y="3892550"/>
            <a:ext cx="381000" cy="1041400"/>
            <a:chOff x="1056" y="1872"/>
            <a:chExt cx="240" cy="608"/>
          </a:xfrm>
        </p:grpSpPr>
        <p:sp>
          <p:nvSpPr>
            <p:cNvPr id="12297" name="Freeform 84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2298" name="Freeform 84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2299" name="Freeform 84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2300" name="Freeform 84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301" name="Freeform 84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302" name="Freeform 84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303" name="Freeform 84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304" name="Freeform 84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305" name="Freeform 84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306" name="Freeform 84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307" name="Freeform 85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308" name="Freeform 85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309" name="Freeform 85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310" name="Freeform 85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1712" name="Group 854"/>
          <p:cNvGrpSpPr>
            <a:grpSpLocks/>
          </p:cNvGrpSpPr>
          <p:nvPr/>
        </p:nvGrpSpPr>
        <p:grpSpPr bwMode="auto">
          <a:xfrm rot="-184541">
            <a:off x="5194300" y="3800475"/>
            <a:ext cx="381000" cy="1041400"/>
            <a:chOff x="1056" y="1872"/>
            <a:chExt cx="240" cy="608"/>
          </a:xfrm>
        </p:grpSpPr>
        <p:sp>
          <p:nvSpPr>
            <p:cNvPr id="12283" name="Freeform 855"/>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2284" name="Freeform 856"/>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2285" name="Freeform 857"/>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2286" name="Freeform 858"/>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87" name="Freeform 859"/>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88" name="Freeform 860"/>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89" name="Freeform 861"/>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90" name="Freeform 862"/>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91" name="Freeform 863"/>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92" name="Freeform 864"/>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93" name="Freeform 865"/>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94" name="Freeform 866"/>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95" name="Freeform 867"/>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96" name="Freeform 868"/>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1741" name="Group 869"/>
          <p:cNvGrpSpPr>
            <a:grpSpLocks/>
          </p:cNvGrpSpPr>
          <p:nvPr/>
        </p:nvGrpSpPr>
        <p:grpSpPr bwMode="auto">
          <a:xfrm rot="-184541">
            <a:off x="5494338" y="3708400"/>
            <a:ext cx="381000" cy="1041400"/>
            <a:chOff x="1056" y="1872"/>
            <a:chExt cx="240" cy="608"/>
          </a:xfrm>
        </p:grpSpPr>
        <p:sp>
          <p:nvSpPr>
            <p:cNvPr id="12269" name="Freeform 87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2270" name="Freeform 87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2271" name="Freeform 87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2272" name="Freeform 87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73" name="Freeform 87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74" name="Freeform 87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75" name="Freeform 87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76" name="Freeform 87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77" name="Freeform 87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78" name="Freeform 87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79" name="Freeform 88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80" name="Freeform 88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81" name="Freeform 88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82" name="Freeform 88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1769" name="Group 884"/>
          <p:cNvGrpSpPr>
            <a:grpSpLocks/>
          </p:cNvGrpSpPr>
          <p:nvPr/>
        </p:nvGrpSpPr>
        <p:grpSpPr bwMode="auto">
          <a:xfrm rot="-184541">
            <a:off x="6734175" y="3411538"/>
            <a:ext cx="381000" cy="914400"/>
            <a:chOff x="1056" y="1872"/>
            <a:chExt cx="240" cy="608"/>
          </a:xfrm>
        </p:grpSpPr>
        <p:sp>
          <p:nvSpPr>
            <p:cNvPr id="12255" name="Freeform 885"/>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2256" name="Freeform 886"/>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2257" name="Freeform 887"/>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2258" name="Freeform 888"/>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59" name="Freeform 889"/>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60" name="Freeform 890"/>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61" name="Freeform 891"/>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62" name="Freeform 892"/>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63" name="Freeform 893"/>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64" name="Freeform 894"/>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65" name="Freeform 895"/>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66" name="Freeform 896"/>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67" name="Freeform 897"/>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68" name="Freeform 898"/>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1770" name="Group 899"/>
          <p:cNvGrpSpPr>
            <a:grpSpLocks/>
          </p:cNvGrpSpPr>
          <p:nvPr/>
        </p:nvGrpSpPr>
        <p:grpSpPr bwMode="auto">
          <a:xfrm rot="-184541">
            <a:off x="6472238" y="3502025"/>
            <a:ext cx="381000" cy="914400"/>
            <a:chOff x="1056" y="1872"/>
            <a:chExt cx="240" cy="608"/>
          </a:xfrm>
        </p:grpSpPr>
        <p:sp>
          <p:nvSpPr>
            <p:cNvPr id="12241" name="Freeform 90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2242" name="Freeform 90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2243" name="Freeform 90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2244" name="Freeform 90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45" name="Freeform 90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46" name="Freeform 90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47" name="Freeform 90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48" name="Freeform 90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49" name="Freeform 90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50" name="Freeform 90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51" name="Freeform 91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52" name="Freeform 91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53" name="Freeform 91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54" name="Freeform 91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1771" name="Group 914"/>
          <p:cNvGrpSpPr>
            <a:grpSpLocks/>
          </p:cNvGrpSpPr>
          <p:nvPr/>
        </p:nvGrpSpPr>
        <p:grpSpPr bwMode="auto">
          <a:xfrm rot="-184541">
            <a:off x="5983288" y="3605213"/>
            <a:ext cx="381000" cy="965200"/>
            <a:chOff x="1056" y="1872"/>
            <a:chExt cx="240" cy="608"/>
          </a:xfrm>
        </p:grpSpPr>
        <p:sp>
          <p:nvSpPr>
            <p:cNvPr id="12227" name="Freeform 915"/>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2228" name="Freeform 916"/>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2229" name="Freeform 917"/>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2230" name="Freeform 918"/>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31" name="Freeform 919"/>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32" name="Freeform 920"/>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33" name="Freeform 921"/>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34" name="Freeform 922"/>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35" name="Freeform 923"/>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36" name="Freeform 924"/>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37" name="Freeform 925"/>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38" name="Freeform 926"/>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39" name="Freeform 927"/>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40" name="Freeform 928"/>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1772" name="Group 929"/>
          <p:cNvGrpSpPr>
            <a:grpSpLocks/>
          </p:cNvGrpSpPr>
          <p:nvPr/>
        </p:nvGrpSpPr>
        <p:grpSpPr bwMode="auto">
          <a:xfrm rot="-184541">
            <a:off x="5721350" y="3695700"/>
            <a:ext cx="381000" cy="965200"/>
            <a:chOff x="1056" y="1872"/>
            <a:chExt cx="240" cy="608"/>
          </a:xfrm>
        </p:grpSpPr>
        <p:sp>
          <p:nvSpPr>
            <p:cNvPr id="12213" name="Freeform 93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2214" name="Freeform 93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2215" name="Freeform 93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2216" name="Freeform 93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17" name="Freeform 93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18" name="Freeform 93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19" name="Freeform 93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20" name="Freeform 93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21" name="Freeform 93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22" name="Freeform 93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23" name="Freeform 94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24" name="Freeform 94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25" name="Freeform 94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26" name="Freeform 94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1773" name="Group 944"/>
          <p:cNvGrpSpPr>
            <a:grpSpLocks/>
          </p:cNvGrpSpPr>
          <p:nvPr/>
        </p:nvGrpSpPr>
        <p:grpSpPr bwMode="auto">
          <a:xfrm rot="-184541">
            <a:off x="6997700" y="3321050"/>
            <a:ext cx="381000" cy="927100"/>
            <a:chOff x="1056" y="1872"/>
            <a:chExt cx="240" cy="608"/>
          </a:xfrm>
        </p:grpSpPr>
        <p:sp>
          <p:nvSpPr>
            <p:cNvPr id="12199" name="Freeform 945"/>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2200" name="Freeform 946"/>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2201" name="Freeform 947"/>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2202" name="Freeform 948"/>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03" name="Freeform 949"/>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04" name="Freeform 950"/>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05" name="Freeform 951"/>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06" name="Freeform 952"/>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07" name="Freeform 953"/>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08" name="Freeform 954"/>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09" name="Freeform 955"/>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10" name="Freeform 956"/>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11" name="Freeform 957"/>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212" name="Freeform 958"/>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1774" name="Group 959"/>
          <p:cNvGrpSpPr>
            <a:grpSpLocks/>
          </p:cNvGrpSpPr>
          <p:nvPr/>
        </p:nvGrpSpPr>
        <p:grpSpPr bwMode="auto">
          <a:xfrm rot="-184541">
            <a:off x="7299325" y="3306763"/>
            <a:ext cx="355600" cy="850900"/>
            <a:chOff x="1056" y="1872"/>
            <a:chExt cx="240" cy="608"/>
          </a:xfrm>
        </p:grpSpPr>
        <p:sp>
          <p:nvSpPr>
            <p:cNvPr id="12185" name="Freeform 96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2186" name="Freeform 96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2187" name="Freeform 96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2188" name="Freeform 96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89" name="Freeform 96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90" name="Freeform 96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91" name="Freeform 96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92" name="Freeform 96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93" name="Freeform 96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94" name="Freeform 96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95" name="Freeform 97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96" name="Freeform 97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97" name="Freeform 97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98" name="Freeform 97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1775" name="Group 974"/>
          <p:cNvGrpSpPr>
            <a:grpSpLocks/>
          </p:cNvGrpSpPr>
          <p:nvPr/>
        </p:nvGrpSpPr>
        <p:grpSpPr bwMode="auto">
          <a:xfrm rot="-184541">
            <a:off x="7524750" y="3216275"/>
            <a:ext cx="381000" cy="876300"/>
            <a:chOff x="1056" y="1872"/>
            <a:chExt cx="240" cy="608"/>
          </a:xfrm>
        </p:grpSpPr>
        <p:sp>
          <p:nvSpPr>
            <p:cNvPr id="12171" name="Freeform 975"/>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2172" name="Freeform 976"/>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2173" name="Freeform 977"/>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2174" name="Freeform 978"/>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75" name="Freeform 979"/>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76" name="Freeform 980"/>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77" name="Freeform 981"/>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78" name="Freeform 982"/>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79" name="Freeform 983"/>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80" name="Freeform 984"/>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81" name="Freeform 985"/>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82" name="Freeform 986"/>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83" name="Freeform 987"/>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84" name="Freeform 988"/>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1776" name="Group 989"/>
          <p:cNvGrpSpPr>
            <a:grpSpLocks/>
          </p:cNvGrpSpPr>
          <p:nvPr/>
        </p:nvGrpSpPr>
        <p:grpSpPr bwMode="auto">
          <a:xfrm rot="-184541">
            <a:off x="7800975" y="3201988"/>
            <a:ext cx="381000" cy="800100"/>
            <a:chOff x="1056" y="1872"/>
            <a:chExt cx="240" cy="608"/>
          </a:xfrm>
        </p:grpSpPr>
        <p:sp>
          <p:nvSpPr>
            <p:cNvPr id="12157" name="Freeform 99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2158" name="Freeform 99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2159" name="Freeform 99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2160" name="Freeform 99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61" name="Freeform 99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62" name="Freeform 99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63" name="Freeform 99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64" name="Freeform 99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65" name="Freeform 99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66" name="Freeform 99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67" name="Freeform 100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68" name="Freeform 100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69" name="Freeform 100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70" name="Freeform 100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1791" name="Group 1004"/>
          <p:cNvGrpSpPr>
            <a:grpSpLocks/>
          </p:cNvGrpSpPr>
          <p:nvPr/>
        </p:nvGrpSpPr>
        <p:grpSpPr bwMode="auto">
          <a:xfrm rot="-184541">
            <a:off x="8305800" y="3733800"/>
            <a:ext cx="304800" cy="812800"/>
            <a:chOff x="1056" y="1872"/>
            <a:chExt cx="240" cy="608"/>
          </a:xfrm>
        </p:grpSpPr>
        <p:sp>
          <p:nvSpPr>
            <p:cNvPr id="12143" name="Freeform 1005"/>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2144" name="Freeform 1006"/>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2145" name="Freeform 1007"/>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2146" name="Freeform 1008"/>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47" name="Freeform 1009"/>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48" name="Freeform 1010"/>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49" name="Freeform 1011"/>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50" name="Freeform 1012"/>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51" name="Freeform 1013"/>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52" name="Freeform 1014"/>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53" name="Freeform 1015"/>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54" name="Freeform 1016"/>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55" name="Freeform 1017"/>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56" name="Freeform 1018"/>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1792" name="Group 1019"/>
          <p:cNvGrpSpPr>
            <a:grpSpLocks/>
          </p:cNvGrpSpPr>
          <p:nvPr/>
        </p:nvGrpSpPr>
        <p:grpSpPr bwMode="auto">
          <a:xfrm rot="-184541">
            <a:off x="6219825" y="3516313"/>
            <a:ext cx="381000" cy="977900"/>
            <a:chOff x="1056" y="1872"/>
            <a:chExt cx="240" cy="608"/>
          </a:xfrm>
        </p:grpSpPr>
        <p:sp>
          <p:nvSpPr>
            <p:cNvPr id="12129" name="Freeform 102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2130" name="Freeform 102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2131" name="Freeform 102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2132" name="Freeform 102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33" name="Freeform 102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34" name="Freeform 102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35" name="Freeform 102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36" name="Freeform 102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37" name="Freeform 102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38" name="Freeform 102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39" name="Freeform 103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40" name="Freeform 103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41" name="Freeform 103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2142" name="Freeform 103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sp>
        <p:nvSpPr>
          <p:cNvPr id="8208" name="Freeform 1034"/>
          <p:cNvSpPr>
            <a:spLocks/>
          </p:cNvSpPr>
          <p:nvPr/>
        </p:nvSpPr>
        <p:spPr bwMode="auto">
          <a:xfrm>
            <a:off x="4379913" y="4778375"/>
            <a:ext cx="1587" cy="1588"/>
          </a:xfrm>
          <a:custGeom>
            <a:avLst/>
            <a:gdLst>
              <a:gd name="T0" fmla="*/ 0 w 2"/>
              <a:gd name="T1" fmla="*/ 630436 h 4"/>
              <a:gd name="T2" fmla="*/ 0 w 2"/>
              <a:gd name="T3" fmla="*/ 0 h 4"/>
              <a:gd name="T4" fmla="*/ 1259284 w 2"/>
              <a:gd name="T5" fmla="*/ 0 h 4"/>
              <a:gd name="T6" fmla="*/ 0 w 2"/>
              <a:gd name="T7" fmla="*/ 630436 h 4"/>
              <a:gd name="T8" fmla="*/ 0 60000 65536"/>
              <a:gd name="T9" fmla="*/ 0 60000 65536"/>
              <a:gd name="T10" fmla="*/ 0 60000 65536"/>
              <a:gd name="T11" fmla="*/ 0 60000 65536"/>
              <a:gd name="T12" fmla="*/ 0 w 2"/>
              <a:gd name="T13" fmla="*/ 0 h 4"/>
              <a:gd name="T14" fmla="*/ 2 w 2"/>
              <a:gd name="T15" fmla="*/ 4 h 4"/>
            </a:gdLst>
            <a:ahLst/>
            <a:cxnLst>
              <a:cxn ang="T8">
                <a:pos x="T0" y="T1"/>
              </a:cxn>
              <a:cxn ang="T9">
                <a:pos x="T2" y="T3"/>
              </a:cxn>
              <a:cxn ang="T10">
                <a:pos x="T4" y="T5"/>
              </a:cxn>
              <a:cxn ang="T11">
                <a:pos x="T6" y="T7"/>
              </a:cxn>
            </a:cxnLst>
            <a:rect l="T12" t="T13" r="T14" b="T15"/>
            <a:pathLst>
              <a:path w="2" h="4">
                <a:moveTo>
                  <a:pt x="0" y="4"/>
                </a:moveTo>
                <a:lnTo>
                  <a:pt x="0" y="0"/>
                </a:lnTo>
                <a:lnTo>
                  <a:pt x="2" y="0"/>
                </a:lnTo>
                <a:lnTo>
                  <a:pt x="0" y="4"/>
                </a:lnTo>
                <a:close/>
              </a:path>
            </a:pathLst>
          </a:custGeom>
          <a:solidFill>
            <a:srgbClr val="FF7F00"/>
          </a:solidFill>
          <a:ln w="9525">
            <a:noFill/>
            <a:round/>
            <a:headEnd/>
            <a:tailEnd/>
          </a:ln>
        </p:spPr>
        <p:txBody>
          <a:bodyPr/>
          <a:lstStyle/>
          <a:p>
            <a:endParaRPr lang="en-US"/>
          </a:p>
        </p:txBody>
      </p:sp>
      <p:sp>
        <p:nvSpPr>
          <p:cNvPr id="8209" name="Freeform 1035"/>
          <p:cNvSpPr>
            <a:spLocks/>
          </p:cNvSpPr>
          <p:nvPr/>
        </p:nvSpPr>
        <p:spPr bwMode="auto">
          <a:xfrm>
            <a:off x="87313" y="3005138"/>
            <a:ext cx="8218487" cy="3136900"/>
          </a:xfrm>
          <a:custGeom>
            <a:avLst/>
            <a:gdLst>
              <a:gd name="T0" fmla="*/ 0 w 5177"/>
              <a:gd name="T1" fmla="*/ 0 h 1976"/>
              <a:gd name="T2" fmla="*/ 466228107 w 5177"/>
              <a:gd name="T3" fmla="*/ 68045020 h 1976"/>
              <a:gd name="T4" fmla="*/ 1030743058 w 5177"/>
              <a:gd name="T5" fmla="*/ 390625015 h 1976"/>
              <a:gd name="T6" fmla="*/ 1575096569 w 5177"/>
              <a:gd name="T7" fmla="*/ 1318042584 h 1976"/>
              <a:gd name="T8" fmla="*/ 2147483647 w 5177"/>
              <a:gd name="T9" fmla="*/ 1701106636 h 1976"/>
              <a:gd name="T10" fmla="*/ 2147483647 w 5177"/>
              <a:gd name="T11" fmla="*/ 2003525311 h 1976"/>
              <a:gd name="T12" fmla="*/ 2147483647 w 5177"/>
              <a:gd name="T13" fmla="*/ 2147483647 h 1976"/>
              <a:gd name="T14" fmla="*/ 2147483647 w 5177"/>
              <a:gd name="T15" fmla="*/ 2147483647 h 1976"/>
              <a:gd name="T16" fmla="*/ 2147483647 w 5177"/>
              <a:gd name="T17" fmla="*/ 2147483647 h 1976"/>
              <a:gd name="T18" fmla="*/ 2147483647 w 5177"/>
              <a:gd name="T19" fmla="*/ 2147483647 h 1976"/>
              <a:gd name="T20" fmla="*/ 2147483647 w 5177"/>
              <a:gd name="T21" fmla="*/ 2147483647 h 1976"/>
              <a:gd name="T22" fmla="*/ 2147483647 w 5177"/>
              <a:gd name="T23" fmla="*/ 2147483647 h 1976"/>
              <a:gd name="T24" fmla="*/ 2147483647 w 5177"/>
              <a:gd name="T25" fmla="*/ 2147483647 h 19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77"/>
              <a:gd name="T40" fmla="*/ 0 h 1976"/>
              <a:gd name="T41" fmla="*/ 5177 w 5177"/>
              <a:gd name="T42" fmla="*/ 1976 h 197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77" h="1976">
                <a:moveTo>
                  <a:pt x="0" y="0"/>
                </a:moveTo>
                <a:cubicBezTo>
                  <a:pt x="31" y="4"/>
                  <a:pt x="117" y="1"/>
                  <a:pt x="185" y="27"/>
                </a:cubicBezTo>
                <a:cubicBezTo>
                  <a:pt x="253" y="53"/>
                  <a:pt x="336" y="72"/>
                  <a:pt x="409" y="155"/>
                </a:cubicBezTo>
                <a:cubicBezTo>
                  <a:pt x="482" y="238"/>
                  <a:pt x="525" y="436"/>
                  <a:pt x="625" y="523"/>
                </a:cubicBezTo>
                <a:cubicBezTo>
                  <a:pt x="725" y="610"/>
                  <a:pt x="750" y="630"/>
                  <a:pt x="1009" y="675"/>
                </a:cubicBezTo>
                <a:cubicBezTo>
                  <a:pt x="1268" y="720"/>
                  <a:pt x="1932" y="760"/>
                  <a:pt x="2177" y="795"/>
                </a:cubicBezTo>
                <a:cubicBezTo>
                  <a:pt x="2422" y="830"/>
                  <a:pt x="2366" y="804"/>
                  <a:pt x="2481" y="883"/>
                </a:cubicBezTo>
                <a:cubicBezTo>
                  <a:pt x="2596" y="962"/>
                  <a:pt x="2608" y="1176"/>
                  <a:pt x="2865" y="1267"/>
                </a:cubicBezTo>
                <a:cubicBezTo>
                  <a:pt x="3122" y="1358"/>
                  <a:pt x="3776" y="1392"/>
                  <a:pt x="4025" y="1427"/>
                </a:cubicBezTo>
                <a:cubicBezTo>
                  <a:pt x="4274" y="1462"/>
                  <a:pt x="4266" y="1450"/>
                  <a:pt x="4361" y="1475"/>
                </a:cubicBezTo>
                <a:cubicBezTo>
                  <a:pt x="4456" y="1500"/>
                  <a:pt x="4508" y="1506"/>
                  <a:pt x="4593" y="1579"/>
                </a:cubicBezTo>
                <a:cubicBezTo>
                  <a:pt x="4678" y="1652"/>
                  <a:pt x="4776" y="1854"/>
                  <a:pt x="4873" y="1915"/>
                </a:cubicBezTo>
                <a:cubicBezTo>
                  <a:pt x="4970" y="1976"/>
                  <a:pt x="5114" y="1940"/>
                  <a:pt x="5177" y="1947"/>
                </a:cubicBezTo>
              </a:path>
            </a:pathLst>
          </a:custGeom>
          <a:noFill/>
          <a:ln w="9525">
            <a:solidFill>
              <a:schemeClr val="tx1"/>
            </a:solidFill>
            <a:prstDash val="sysDot"/>
            <a:round/>
            <a:headEnd/>
            <a:tailEnd/>
          </a:ln>
        </p:spPr>
        <p:txBody>
          <a:bodyPr/>
          <a:lstStyle/>
          <a:p>
            <a:endParaRPr lang="en-US"/>
          </a:p>
        </p:txBody>
      </p:sp>
      <p:grpSp>
        <p:nvGrpSpPr>
          <p:cNvPr id="11793" name="Group 1036"/>
          <p:cNvGrpSpPr>
            <a:grpSpLocks/>
          </p:cNvGrpSpPr>
          <p:nvPr/>
        </p:nvGrpSpPr>
        <p:grpSpPr bwMode="auto">
          <a:xfrm>
            <a:off x="304800" y="1371600"/>
            <a:ext cx="1219200" cy="1724025"/>
            <a:chOff x="1233" y="1008"/>
            <a:chExt cx="735" cy="846"/>
          </a:xfrm>
        </p:grpSpPr>
        <p:grpSp>
          <p:nvGrpSpPr>
            <p:cNvPr id="11794" name="Group 1037"/>
            <p:cNvGrpSpPr>
              <a:grpSpLocks/>
            </p:cNvGrpSpPr>
            <p:nvPr/>
          </p:nvGrpSpPr>
          <p:grpSpPr bwMode="auto">
            <a:xfrm>
              <a:off x="1440" y="1008"/>
              <a:ext cx="336" cy="816"/>
              <a:chOff x="624" y="336"/>
              <a:chExt cx="480" cy="1123"/>
            </a:xfrm>
          </p:grpSpPr>
          <p:sp>
            <p:nvSpPr>
              <p:cNvPr id="12114" name="Freeform 1038"/>
              <p:cNvSpPr>
                <a:spLocks/>
              </p:cNvSpPr>
              <p:nvPr/>
            </p:nvSpPr>
            <p:spPr bwMode="auto">
              <a:xfrm>
                <a:off x="672" y="384"/>
                <a:ext cx="336" cy="1075"/>
              </a:xfrm>
              <a:custGeom>
                <a:avLst/>
                <a:gdLst>
                  <a:gd name="T0" fmla="*/ 83 w 939"/>
                  <a:gd name="T1" fmla="*/ 45 h 1678"/>
                  <a:gd name="T2" fmla="*/ 94 w 939"/>
                  <a:gd name="T3" fmla="*/ 15 h 1678"/>
                  <a:gd name="T4" fmla="*/ 94 w 939"/>
                  <a:gd name="T5" fmla="*/ 33 h 1678"/>
                  <a:gd name="T6" fmla="*/ 103 w 939"/>
                  <a:gd name="T7" fmla="*/ 31 h 1678"/>
                  <a:gd name="T8" fmla="*/ 109 w 939"/>
                  <a:gd name="T9" fmla="*/ 25 h 1678"/>
                  <a:gd name="T10" fmla="*/ 96 w 939"/>
                  <a:gd name="T11" fmla="*/ 56 h 1678"/>
                  <a:gd name="T12" fmla="*/ 89 w 939"/>
                  <a:gd name="T13" fmla="*/ 107 h 1678"/>
                  <a:gd name="T14" fmla="*/ 101 w 939"/>
                  <a:gd name="T15" fmla="*/ 76 h 1678"/>
                  <a:gd name="T16" fmla="*/ 94 w 939"/>
                  <a:gd name="T17" fmla="*/ 108 h 1678"/>
                  <a:gd name="T18" fmla="*/ 92 w 939"/>
                  <a:gd name="T19" fmla="*/ 139 h 1678"/>
                  <a:gd name="T20" fmla="*/ 100 w 939"/>
                  <a:gd name="T21" fmla="*/ 117 h 1678"/>
                  <a:gd name="T22" fmla="*/ 108 w 939"/>
                  <a:gd name="T23" fmla="*/ 85 h 1678"/>
                  <a:gd name="T24" fmla="*/ 113 w 939"/>
                  <a:gd name="T25" fmla="*/ 71 h 1678"/>
                  <a:gd name="T26" fmla="*/ 118 w 939"/>
                  <a:gd name="T27" fmla="*/ 76 h 1678"/>
                  <a:gd name="T28" fmla="*/ 108 w 939"/>
                  <a:gd name="T29" fmla="*/ 110 h 1678"/>
                  <a:gd name="T30" fmla="*/ 100 w 939"/>
                  <a:gd name="T31" fmla="*/ 138 h 1678"/>
                  <a:gd name="T32" fmla="*/ 91 w 939"/>
                  <a:gd name="T33" fmla="*/ 162 h 1678"/>
                  <a:gd name="T34" fmla="*/ 86 w 939"/>
                  <a:gd name="T35" fmla="*/ 208 h 1678"/>
                  <a:gd name="T36" fmla="*/ 79 w 939"/>
                  <a:gd name="T37" fmla="*/ 254 h 1678"/>
                  <a:gd name="T38" fmla="*/ 71 w 939"/>
                  <a:gd name="T39" fmla="*/ 342 h 1678"/>
                  <a:gd name="T40" fmla="*/ 70 w 939"/>
                  <a:gd name="T41" fmla="*/ 415 h 1678"/>
                  <a:gd name="T42" fmla="*/ 74 w 939"/>
                  <a:gd name="T43" fmla="*/ 486 h 1678"/>
                  <a:gd name="T44" fmla="*/ 74 w 939"/>
                  <a:gd name="T45" fmla="*/ 575 h 1678"/>
                  <a:gd name="T46" fmla="*/ 78 w 939"/>
                  <a:gd name="T47" fmla="*/ 639 h 1678"/>
                  <a:gd name="T48" fmla="*/ 87 w 939"/>
                  <a:gd name="T49" fmla="*/ 659 h 1678"/>
                  <a:gd name="T50" fmla="*/ 82 w 939"/>
                  <a:gd name="T51" fmla="*/ 669 h 1678"/>
                  <a:gd name="T52" fmla="*/ 71 w 939"/>
                  <a:gd name="T53" fmla="*/ 680 h 1678"/>
                  <a:gd name="T54" fmla="*/ 58 w 939"/>
                  <a:gd name="T55" fmla="*/ 680 h 1678"/>
                  <a:gd name="T56" fmla="*/ 46 w 939"/>
                  <a:gd name="T57" fmla="*/ 677 h 1678"/>
                  <a:gd name="T58" fmla="*/ 46 w 939"/>
                  <a:gd name="T59" fmla="*/ 664 h 1678"/>
                  <a:gd name="T60" fmla="*/ 53 w 939"/>
                  <a:gd name="T61" fmla="*/ 639 h 1678"/>
                  <a:gd name="T62" fmla="*/ 51 w 939"/>
                  <a:gd name="T63" fmla="*/ 555 h 1678"/>
                  <a:gd name="T64" fmla="*/ 54 w 939"/>
                  <a:gd name="T65" fmla="*/ 439 h 1678"/>
                  <a:gd name="T66" fmla="*/ 53 w 939"/>
                  <a:gd name="T67" fmla="*/ 280 h 1678"/>
                  <a:gd name="T68" fmla="*/ 45 w 939"/>
                  <a:gd name="T69" fmla="*/ 196 h 1678"/>
                  <a:gd name="T70" fmla="*/ 36 w 939"/>
                  <a:gd name="T71" fmla="*/ 147 h 1678"/>
                  <a:gd name="T72" fmla="*/ 24 w 939"/>
                  <a:gd name="T73" fmla="*/ 101 h 1678"/>
                  <a:gd name="T74" fmla="*/ 14 w 939"/>
                  <a:gd name="T75" fmla="*/ 66 h 1678"/>
                  <a:gd name="T76" fmla="*/ 5 w 939"/>
                  <a:gd name="T77" fmla="*/ 44 h 1678"/>
                  <a:gd name="T78" fmla="*/ 6 w 939"/>
                  <a:gd name="T79" fmla="*/ 24 h 1678"/>
                  <a:gd name="T80" fmla="*/ 14 w 939"/>
                  <a:gd name="T81" fmla="*/ 56 h 1678"/>
                  <a:gd name="T82" fmla="*/ 32 w 939"/>
                  <a:gd name="T83" fmla="*/ 90 h 1678"/>
                  <a:gd name="T84" fmla="*/ 35 w 939"/>
                  <a:gd name="T85" fmla="*/ 57 h 1678"/>
                  <a:gd name="T86" fmla="*/ 31 w 939"/>
                  <a:gd name="T87" fmla="*/ 8 h 1678"/>
                  <a:gd name="T88" fmla="*/ 35 w 939"/>
                  <a:gd name="T89" fmla="*/ 38 h 1678"/>
                  <a:gd name="T90" fmla="*/ 40 w 939"/>
                  <a:gd name="T91" fmla="*/ 49 h 1678"/>
                  <a:gd name="T92" fmla="*/ 45 w 939"/>
                  <a:gd name="T93" fmla="*/ 13 h 1678"/>
                  <a:gd name="T94" fmla="*/ 44 w 939"/>
                  <a:gd name="T95" fmla="*/ 42 h 1678"/>
                  <a:gd name="T96" fmla="*/ 46 w 939"/>
                  <a:gd name="T97" fmla="*/ 59 h 1678"/>
                  <a:gd name="T98" fmla="*/ 50 w 939"/>
                  <a:gd name="T99" fmla="*/ 49 h 1678"/>
                  <a:gd name="T100" fmla="*/ 42 w 939"/>
                  <a:gd name="T101" fmla="*/ 102 h 1678"/>
                  <a:gd name="T102" fmla="*/ 52 w 939"/>
                  <a:gd name="T103" fmla="*/ 172 h 1678"/>
                  <a:gd name="T104" fmla="*/ 65 w 939"/>
                  <a:gd name="T105" fmla="*/ 265 h 1678"/>
                  <a:gd name="T106" fmla="*/ 72 w 939"/>
                  <a:gd name="T107" fmla="*/ 217 h 1678"/>
                  <a:gd name="T108" fmla="*/ 81 w 939"/>
                  <a:gd name="T109" fmla="*/ 133 h 1678"/>
                  <a:gd name="T110" fmla="*/ 73 w 939"/>
                  <a:gd name="T111" fmla="*/ 68 h 16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9"/>
                  <a:gd name="T169" fmla="*/ 0 h 1678"/>
                  <a:gd name="T170" fmla="*/ 939 w 939"/>
                  <a:gd name="T171" fmla="*/ 1678 h 16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9" h="1678">
                    <a:moveTo>
                      <a:pt x="607" y="16"/>
                    </a:moveTo>
                    <a:lnTo>
                      <a:pt x="610" y="22"/>
                    </a:lnTo>
                    <a:lnTo>
                      <a:pt x="616" y="16"/>
                    </a:lnTo>
                    <a:lnTo>
                      <a:pt x="621" y="12"/>
                    </a:lnTo>
                    <a:lnTo>
                      <a:pt x="624" y="16"/>
                    </a:lnTo>
                    <a:lnTo>
                      <a:pt x="630" y="43"/>
                    </a:lnTo>
                    <a:lnTo>
                      <a:pt x="641" y="77"/>
                    </a:lnTo>
                    <a:lnTo>
                      <a:pt x="652" y="110"/>
                    </a:lnTo>
                    <a:lnTo>
                      <a:pt x="657" y="137"/>
                    </a:lnTo>
                    <a:lnTo>
                      <a:pt x="664" y="132"/>
                    </a:lnTo>
                    <a:lnTo>
                      <a:pt x="677" y="117"/>
                    </a:lnTo>
                    <a:lnTo>
                      <a:pt x="689" y="101"/>
                    </a:lnTo>
                    <a:lnTo>
                      <a:pt x="701" y="85"/>
                    </a:lnTo>
                    <a:lnTo>
                      <a:pt x="714" y="69"/>
                    </a:lnTo>
                    <a:lnTo>
                      <a:pt x="725" y="54"/>
                    </a:lnTo>
                    <a:lnTo>
                      <a:pt x="736" y="38"/>
                    </a:lnTo>
                    <a:lnTo>
                      <a:pt x="746" y="21"/>
                    </a:lnTo>
                    <a:lnTo>
                      <a:pt x="753" y="3"/>
                    </a:lnTo>
                    <a:lnTo>
                      <a:pt x="755" y="0"/>
                    </a:lnTo>
                    <a:lnTo>
                      <a:pt x="753" y="16"/>
                    </a:lnTo>
                    <a:lnTo>
                      <a:pt x="749" y="32"/>
                    </a:lnTo>
                    <a:lnTo>
                      <a:pt x="744" y="48"/>
                    </a:lnTo>
                    <a:lnTo>
                      <a:pt x="739" y="63"/>
                    </a:lnTo>
                    <a:lnTo>
                      <a:pt x="733" y="79"/>
                    </a:lnTo>
                    <a:lnTo>
                      <a:pt x="726" y="95"/>
                    </a:lnTo>
                    <a:lnTo>
                      <a:pt x="719" y="110"/>
                    </a:lnTo>
                    <a:lnTo>
                      <a:pt x="713" y="125"/>
                    </a:lnTo>
                    <a:lnTo>
                      <a:pt x="721" y="125"/>
                    </a:lnTo>
                    <a:lnTo>
                      <a:pt x="740" y="112"/>
                    </a:lnTo>
                    <a:lnTo>
                      <a:pt x="761" y="100"/>
                    </a:lnTo>
                    <a:lnTo>
                      <a:pt x="782" y="89"/>
                    </a:lnTo>
                    <a:lnTo>
                      <a:pt x="802" y="77"/>
                    </a:lnTo>
                    <a:lnTo>
                      <a:pt x="823" y="66"/>
                    </a:lnTo>
                    <a:lnTo>
                      <a:pt x="844" y="56"/>
                    </a:lnTo>
                    <a:lnTo>
                      <a:pt x="866" y="45"/>
                    </a:lnTo>
                    <a:lnTo>
                      <a:pt x="887" y="36"/>
                    </a:lnTo>
                    <a:lnTo>
                      <a:pt x="879" y="43"/>
                    </a:lnTo>
                    <a:lnTo>
                      <a:pt x="870" y="50"/>
                    </a:lnTo>
                    <a:lnTo>
                      <a:pt x="861" y="56"/>
                    </a:lnTo>
                    <a:lnTo>
                      <a:pt x="851" y="61"/>
                    </a:lnTo>
                    <a:lnTo>
                      <a:pt x="841" y="67"/>
                    </a:lnTo>
                    <a:lnTo>
                      <a:pt x="832" y="72"/>
                    </a:lnTo>
                    <a:lnTo>
                      <a:pt x="822" y="78"/>
                    </a:lnTo>
                    <a:lnTo>
                      <a:pt x="812" y="85"/>
                    </a:lnTo>
                    <a:lnTo>
                      <a:pt x="797" y="98"/>
                    </a:lnTo>
                    <a:lnTo>
                      <a:pt x="780" y="110"/>
                    </a:lnTo>
                    <a:lnTo>
                      <a:pt x="764" y="124"/>
                    </a:lnTo>
                    <a:lnTo>
                      <a:pt x="749" y="137"/>
                    </a:lnTo>
                    <a:lnTo>
                      <a:pt x="733" y="151"/>
                    </a:lnTo>
                    <a:lnTo>
                      <a:pt x="721" y="166"/>
                    </a:lnTo>
                    <a:lnTo>
                      <a:pt x="710" y="182"/>
                    </a:lnTo>
                    <a:lnTo>
                      <a:pt x="700" y="197"/>
                    </a:lnTo>
                    <a:lnTo>
                      <a:pt x="699" y="213"/>
                    </a:lnTo>
                    <a:lnTo>
                      <a:pt x="699" y="230"/>
                    </a:lnTo>
                    <a:lnTo>
                      <a:pt x="697" y="246"/>
                    </a:lnTo>
                    <a:lnTo>
                      <a:pt x="700" y="261"/>
                    </a:lnTo>
                    <a:lnTo>
                      <a:pt x="703" y="261"/>
                    </a:lnTo>
                    <a:lnTo>
                      <a:pt x="714" y="250"/>
                    </a:lnTo>
                    <a:lnTo>
                      <a:pt x="725" y="238"/>
                    </a:lnTo>
                    <a:lnTo>
                      <a:pt x="736" y="227"/>
                    </a:lnTo>
                    <a:lnTo>
                      <a:pt x="747" y="217"/>
                    </a:lnTo>
                    <a:lnTo>
                      <a:pt x="760" y="206"/>
                    </a:lnTo>
                    <a:lnTo>
                      <a:pt x="772" y="196"/>
                    </a:lnTo>
                    <a:lnTo>
                      <a:pt x="786" y="186"/>
                    </a:lnTo>
                    <a:lnTo>
                      <a:pt x="800" y="179"/>
                    </a:lnTo>
                    <a:lnTo>
                      <a:pt x="793" y="188"/>
                    </a:lnTo>
                    <a:lnTo>
                      <a:pt x="786" y="196"/>
                    </a:lnTo>
                    <a:lnTo>
                      <a:pt x="778" y="205"/>
                    </a:lnTo>
                    <a:lnTo>
                      <a:pt x="771" y="214"/>
                    </a:lnTo>
                    <a:lnTo>
                      <a:pt x="760" y="231"/>
                    </a:lnTo>
                    <a:lnTo>
                      <a:pt x="747" y="247"/>
                    </a:lnTo>
                    <a:lnTo>
                      <a:pt x="735" y="264"/>
                    </a:lnTo>
                    <a:lnTo>
                      <a:pt x="724" y="281"/>
                    </a:lnTo>
                    <a:lnTo>
                      <a:pt x="714" y="299"/>
                    </a:lnTo>
                    <a:lnTo>
                      <a:pt x="706" y="317"/>
                    </a:lnTo>
                    <a:lnTo>
                      <a:pt x="701" y="336"/>
                    </a:lnTo>
                    <a:lnTo>
                      <a:pt x="701" y="356"/>
                    </a:lnTo>
                    <a:lnTo>
                      <a:pt x="708" y="350"/>
                    </a:lnTo>
                    <a:lnTo>
                      <a:pt x="714" y="344"/>
                    </a:lnTo>
                    <a:lnTo>
                      <a:pt x="721" y="338"/>
                    </a:lnTo>
                    <a:lnTo>
                      <a:pt x="728" y="332"/>
                    </a:lnTo>
                    <a:lnTo>
                      <a:pt x="735" y="326"/>
                    </a:lnTo>
                    <a:lnTo>
                      <a:pt x="742" y="319"/>
                    </a:lnTo>
                    <a:lnTo>
                      <a:pt x="749" y="313"/>
                    </a:lnTo>
                    <a:lnTo>
                      <a:pt x="755" y="307"/>
                    </a:lnTo>
                    <a:lnTo>
                      <a:pt x="764" y="300"/>
                    </a:lnTo>
                    <a:lnTo>
                      <a:pt x="773" y="293"/>
                    </a:lnTo>
                    <a:lnTo>
                      <a:pt x="783" y="285"/>
                    </a:lnTo>
                    <a:lnTo>
                      <a:pt x="794" y="279"/>
                    </a:lnTo>
                    <a:lnTo>
                      <a:pt x="802" y="272"/>
                    </a:lnTo>
                    <a:lnTo>
                      <a:pt x="812" y="265"/>
                    </a:lnTo>
                    <a:lnTo>
                      <a:pt x="819" y="258"/>
                    </a:lnTo>
                    <a:lnTo>
                      <a:pt x="825" y="248"/>
                    </a:lnTo>
                    <a:lnTo>
                      <a:pt x="830" y="235"/>
                    </a:lnTo>
                    <a:lnTo>
                      <a:pt x="836" y="220"/>
                    </a:lnTo>
                    <a:lnTo>
                      <a:pt x="843" y="207"/>
                    </a:lnTo>
                    <a:lnTo>
                      <a:pt x="850" y="194"/>
                    </a:lnTo>
                    <a:lnTo>
                      <a:pt x="855" y="180"/>
                    </a:lnTo>
                    <a:lnTo>
                      <a:pt x="862" y="166"/>
                    </a:lnTo>
                    <a:lnTo>
                      <a:pt x="870" y="154"/>
                    </a:lnTo>
                    <a:lnTo>
                      <a:pt x="877" y="141"/>
                    </a:lnTo>
                    <a:lnTo>
                      <a:pt x="898" y="117"/>
                    </a:lnTo>
                    <a:lnTo>
                      <a:pt x="891" y="145"/>
                    </a:lnTo>
                    <a:lnTo>
                      <a:pt x="880" y="173"/>
                    </a:lnTo>
                    <a:lnTo>
                      <a:pt x="868" y="201"/>
                    </a:lnTo>
                    <a:lnTo>
                      <a:pt x="861" y="230"/>
                    </a:lnTo>
                    <a:lnTo>
                      <a:pt x="870" y="223"/>
                    </a:lnTo>
                    <a:lnTo>
                      <a:pt x="880" y="215"/>
                    </a:lnTo>
                    <a:lnTo>
                      <a:pt x="890" y="208"/>
                    </a:lnTo>
                    <a:lnTo>
                      <a:pt x="899" y="200"/>
                    </a:lnTo>
                    <a:lnTo>
                      <a:pt x="909" y="192"/>
                    </a:lnTo>
                    <a:lnTo>
                      <a:pt x="919" y="185"/>
                    </a:lnTo>
                    <a:lnTo>
                      <a:pt x="928" y="179"/>
                    </a:lnTo>
                    <a:lnTo>
                      <a:pt x="939" y="173"/>
                    </a:lnTo>
                    <a:lnTo>
                      <a:pt x="926" y="189"/>
                    </a:lnTo>
                    <a:lnTo>
                      <a:pt x="910" y="205"/>
                    </a:lnTo>
                    <a:lnTo>
                      <a:pt x="894" y="220"/>
                    </a:lnTo>
                    <a:lnTo>
                      <a:pt x="879" y="236"/>
                    </a:lnTo>
                    <a:lnTo>
                      <a:pt x="862" y="252"/>
                    </a:lnTo>
                    <a:lnTo>
                      <a:pt x="845" y="267"/>
                    </a:lnTo>
                    <a:lnTo>
                      <a:pt x="832" y="284"/>
                    </a:lnTo>
                    <a:lnTo>
                      <a:pt x="818" y="301"/>
                    </a:lnTo>
                    <a:lnTo>
                      <a:pt x="812" y="307"/>
                    </a:lnTo>
                    <a:lnTo>
                      <a:pt x="807" y="312"/>
                    </a:lnTo>
                    <a:lnTo>
                      <a:pt x="800" y="318"/>
                    </a:lnTo>
                    <a:lnTo>
                      <a:pt x="794" y="323"/>
                    </a:lnTo>
                    <a:lnTo>
                      <a:pt x="789" y="329"/>
                    </a:lnTo>
                    <a:lnTo>
                      <a:pt x="783" y="335"/>
                    </a:lnTo>
                    <a:lnTo>
                      <a:pt x="779" y="341"/>
                    </a:lnTo>
                    <a:lnTo>
                      <a:pt x="776" y="347"/>
                    </a:lnTo>
                    <a:lnTo>
                      <a:pt x="765" y="355"/>
                    </a:lnTo>
                    <a:lnTo>
                      <a:pt x="754" y="364"/>
                    </a:lnTo>
                    <a:lnTo>
                      <a:pt x="743" y="371"/>
                    </a:lnTo>
                    <a:lnTo>
                      <a:pt x="732" y="378"/>
                    </a:lnTo>
                    <a:lnTo>
                      <a:pt x="721" y="387"/>
                    </a:lnTo>
                    <a:lnTo>
                      <a:pt x="711" y="395"/>
                    </a:lnTo>
                    <a:lnTo>
                      <a:pt x="701" y="405"/>
                    </a:lnTo>
                    <a:lnTo>
                      <a:pt x="695" y="414"/>
                    </a:lnTo>
                    <a:lnTo>
                      <a:pt x="690" y="431"/>
                    </a:lnTo>
                    <a:lnTo>
                      <a:pt x="688" y="449"/>
                    </a:lnTo>
                    <a:lnTo>
                      <a:pt x="686" y="467"/>
                    </a:lnTo>
                    <a:lnTo>
                      <a:pt x="683" y="486"/>
                    </a:lnTo>
                    <a:lnTo>
                      <a:pt x="677" y="495"/>
                    </a:lnTo>
                    <a:lnTo>
                      <a:pt x="671" y="506"/>
                    </a:lnTo>
                    <a:lnTo>
                      <a:pt x="665" y="517"/>
                    </a:lnTo>
                    <a:lnTo>
                      <a:pt x="661" y="528"/>
                    </a:lnTo>
                    <a:lnTo>
                      <a:pt x="656" y="539"/>
                    </a:lnTo>
                    <a:lnTo>
                      <a:pt x="652" y="549"/>
                    </a:lnTo>
                    <a:lnTo>
                      <a:pt x="648" y="560"/>
                    </a:lnTo>
                    <a:lnTo>
                      <a:pt x="642" y="571"/>
                    </a:lnTo>
                    <a:lnTo>
                      <a:pt x="628" y="595"/>
                    </a:lnTo>
                    <a:lnTo>
                      <a:pt x="614" y="619"/>
                    </a:lnTo>
                    <a:lnTo>
                      <a:pt x="602" y="645"/>
                    </a:lnTo>
                    <a:lnTo>
                      <a:pt x="588" y="669"/>
                    </a:lnTo>
                    <a:lnTo>
                      <a:pt x="577" y="694"/>
                    </a:lnTo>
                    <a:lnTo>
                      <a:pt x="567" y="721"/>
                    </a:lnTo>
                    <a:lnTo>
                      <a:pt x="560" y="747"/>
                    </a:lnTo>
                    <a:lnTo>
                      <a:pt x="558" y="775"/>
                    </a:lnTo>
                    <a:lnTo>
                      <a:pt x="555" y="805"/>
                    </a:lnTo>
                    <a:lnTo>
                      <a:pt x="555" y="834"/>
                    </a:lnTo>
                    <a:lnTo>
                      <a:pt x="555" y="864"/>
                    </a:lnTo>
                    <a:lnTo>
                      <a:pt x="558" y="894"/>
                    </a:lnTo>
                    <a:lnTo>
                      <a:pt x="555" y="920"/>
                    </a:lnTo>
                    <a:lnTo>
                      <a:pt x="551" y="945"/>
                    </a:lnTo>
                    <a:lnTo>
                      <a:pt x="548" y="970"/>
                    </a:lnTo>
                    <a:lnTo>
                      <a:pt x="548" y="996"/>
                    </a:lnTo>
                    <a:lnTo>
                      <a:pt x="545" y="996"/>
                    </a:lnTo>
                    <a:lnTo>
                      <a:pt x="548" y="1012"/>
                    </a:lnTo>
                    <a:lnTo>
                      <a:pt x="549" y="1032"/>
                    </a:lnTo>
                    <a:lnTo>
                      <a:pt x="549" y="1051"/>
                    </a:lnTo>
                    <a:lnTo>
                      <a:pt x="551" y="1070"/>
                    </a:lnTo>
                    <a:lnTo>
                      <a:pt x="556" y="1093"/>
                    </a:lnTo>
                    <a:lnTo>
                      <a:pt x="559" y="1117"/>
                    </a:lnTo>
                    <a:lnTo>
                      <a:pt x="563" y="1140"/>
                    </a:lnTo>
                    <a:lnTo>
                      <a:pt x="573" y="1162"/>
                    </a:lnTo>
                    <a:lnTo>
                      <a:pt x="578" y="1183"/>
                    </a:lnTo>
                    <a:lnTo>
                      <a:pt x="578" y="1203"/>
                    </a:lnTo>
                    <a:lnTo>
                      <a:pt x="577" y="1225"/>
                    </a:lnTo>
                    <a:lnTo>
                      <a:pt x="577" y="1245"/>
                    </a:lnTo>
                    <a:lnTo>
                      <a:pt x="582" y="1277"/>
                    </a:lnTo>
                    <a:lnTo>
                      <a:pt x="589" y="1307"/>
                    </a:lnTo>
                    <a:lnTo>
                      <a:pt x="592" y="1338"/>
                    </a:lnTo>
                    <a:lnTo>
                      <a:pt x="588" y="1369"/>
                    </a:lnTo>
                    <a:lnTo>
                      <a:pt x="578" y="1400"/>
                    </a:lnTo>
                    <a:lnTo>
                      <a:pt x="573" y="1432"/>
                    </a:lnTo>
                    <a:lnTo>
                      <a:pt x="574" y="1465"/>
                    </a:lnTo>
                    <a:lnTo>
                      <a:pt x="585" y="1495"/>
                    </a:lnTo>
                    <a:lnTo>
                      <a:pt x="591" y="1507"/>
                    </a:lnTo>
                    <a:lnTo>
                      <a:pt x="595" y="1520"/>
                    </a:lnTo>
                    <a:lnTo>
                      <a:pt x="600" y="1532"/>
                    </a:lnTo>
                    <a:lnTo>
                      <a:pt x="606" y="1544"/>
                    </a:lnTo>
                    <a:lnTo>
                      <a:pt x="612" y="1558"/>
                    </a:lnTo>
                    <a:lnTo>
                      <a:pt x="618" y="1570"/>
                    </a:lnTo>
                    <a:lnTo>
                      <a:pt x="625" y="1580"/>
                    </a:lnTo>
                    <a:lnTo>
                      <a:pt x="634" y="1593"/>
                    </a:lnTo>
                    <a:lnTo>
                      <a:pt x="642" y="1597"/>
                    </a:lnTo>
                    <a:lnTo>
                      <a:pt x="650" y="1601"/>
                    </a:lnTo>
                    <a:lnTo>
                      <a:pt x="660" y="1602"/>
                    </a:lnTo>
                    <a:lnTo>
                      <a:pt x="670" y="1605"/>
                    </a:lnTo>
                    <a:lnTo>
                      <a:pt x="679" y="1606"/>
                    </a:lnTo>
                    <a:lnTo>
                      <a:pt x="688" y="1609"/>
                    </a:lnTo>
                    <a:lnTo>
                      <a:pt x="693" y="1615"/>
                    </a:lnTo>
                    <a:lnTo>
                      <a:pt x="696" y="1624"/>
                    </a:lnTo>
                    <a:lnTo>
                      <a:pt x="683" y="1621"/>
                    </a:lnTo>
                    <a:lnTo>
                      <a:pt x="672" y="1621"/>
                    </a:lnTo>
                    <a:lnTo>
                      <a:pt x="661" y="1624"/>
                    </a:lnTo>
                    <a:lnTo>
                      <a:pt x="650" y="1626"/>
                    </a:lnTo>
                    <a:lnTo>
                      <a:pt x="639" y="1630"/>
                    </a:lnTo>
                    <a:lnTo>
                      <a:pt x="628" y="1632"/>
                    </a:lnTo>
                    <a:lnTo>
                      <a:pt x="617" y="1634"/>
                    </a:lnTo>
                    <a:lnTo>
                      <a:pt x="605" y="1634"/>
                    </a:lnTo>
                    <a:lnTo>
                      <a:pt x="594" y="1638"/>
                    </a:lnTo>
                    <a:lnTo>
                      <a:pt x="584" y="1642"/>
                    </a:lnTo>
                    <a:lnTo>
                      <a:pt x="573" y="1647"/>
                    </a:lnTo>
                    <a:lnTo>
                      <a:pt x="562" y="1652"/>
                    </a:lnTo>
                    <a:lnTo>
                      <a:pt x="552" y="1656"/>
                    </a:lnTo>
                    <a:lnTo>
                      <a:pt x="542" y="1662"/>
                    </a:lnTo>
                    <a:lnTo>
                      <a:pt x="533" y="1668"/>
                    </a:lnTo>
                    <a:lnTo>
                      <a:pt x="523" y="1676"/>
                    </a:lnTo>
                    <a:lnTo>
                      <a:pt x="508" y="1678"/>
                    </a:lnTo>
                    <a:lnTo>
                      <a:pt x="493" y="1677"/>
                    </a:lnTo>
                    <a:lnTo>
                      <a:pt x="480" y="1672"/>
                    </a:lnTo>
                    <a:lnTo>
                      <a:pt x="468" y="1665"/>
                    </a:lnTo>
                    <a:lnTo>
                      <a:pt x="455" y="1658"/>
                    </a:lnTo>
                    <a:lnTo>
                      <a:pt x="443" y="1650"/>
                    </a:lnTo>
                    <a:lnTo>
                      <a:pt x="429" y="1644"/>
                    </a:lnTo>
                    <a:lnTo>
                      <a:pt x="414" y="1642"/>
                    </a:lnTo>
                    <a:lnTo>
                      <a:pt x="403" y="1642"/>
                    </a:lnTo>
                    <a:lnTo>
                      <a:pt x="393" y="1643"/>
                    </a:lnTo>
                    <a:lnTo>
                      <a:pt x="382" y="1644"/>
                    </a:lnTo>
                    <a:lnTo>
                      <a:pt x="372" y="1647"/>
                    </a:lnTo>
                    <a:lnTo>
                      <a:pt x="361" y="1648"/>
                    </a:lnTo>
                    <a:lnTo>
                      <a:pt x="350" y="1648"/>
                    </a:lnTo>
                    <a:lnTo>
                      <a:pt x="340" y="1648"/>
                    </a:lnTo>
                    <a:lnTo>
                      <a:pt x="329" y="1646"/>
                    </a:lnTo>
                    <a:lnTo>
                      <a:pt x="328" y="1637"/>
                    </a:lnTo>
                    <a:lnTo>
                      <a:pt x="333" y="1630"/>
                    </a:lnTo>
                    <a:lnTo>
                      <a:pt x="342" y="1625"/>
                    </a:lnTo>
                    <a:lnTo>
                      <a:pt x="349" y="1620"/>
                    </a:lnTo>
                    <a:lnTo>
                      <a:pt x="358" y="1617"/>
                    </a:lnTo>
                    <a:lnTo>
                      <a:pt x="367" y="1613"/>
                    </a:lnTo>
                    <a:lnTo>
                      <a:pt x="375" y="1608"/>
                    </a:lnTo>
                    <a:lnTo>
                      <a:pt x="383" y="1602"/>
                    </a:lnTo>
                    <a:lnTo>
                      <a:pt x="390" y="1595"/>
                    </a:lnTo>
                    <a:lnTo>
                      <a:pt x="397" y="1588"/>
                    </a:lnTo>
                    <a:lnTo>
                      <a:pt x="403" y="1580"/>
                    </a:lnTo>
                    <a:lnTo>
                      <a:pt x="407" y="1573"/>
                    </a:lnTo>
                    <a:lnTo>
                      <a:pt x="416" y="1556"/>
                    </a:lnTo>
                    <a:lnTo>
                      <a:pt x="416" y="1539"/>
                    </a:lnTo>
                    <a:lnTo>
                      <a:pt x="411" y="1520"/>
                    </a:lnTo>
                    <a:lnTo>
                      <a:pt x="408" y="1502"/>
                    </a:lnTo>
                    <a:lnTo>
                      <a:pt x="414" y="1467"/>
                    </a:lnTo>
                    <a:lnTo>
                      <a:pt x="410" y="1433"/>
                    </a:lnTo>
                    <a:lnTo>
                      <a:pt x="403" y="1398"/>
                    </a:lnTo>
                    <a:lnTo>
                      <a:pt x="400" y="1362"/>
                    </a:lnTo>
                    <a:lnTo>
                      <a:pt x="398" y="1351"/>
                    </a:lnTo>
                    <a:lnTo>
                      <a:pt x="397" y="1342"/>
                    </a:lnTo>
                    <a:lnTo>
                      <a:pt x="397" y="1331"/>
                    </a:lnTo>
                    <a:lnTo>
                      <a:pt x="398" y="1321"/>
                    </a:lnTo>
                    <a:lnTo>
                      <a:pt x="401" y="1268"/>
                    </a:lnTo>
                    <a:lnTo>
                      <a:pt x="407" y="1216"/>
                    </a:lnTo>
                    <a:lnTo>
                      <a:pt x="414" y="1166"/>
                    </a:lnTo>
                    <a:lnTo>
                      <a:pt x="426" y="1116"/>
                    </a:lnTo>
                    <a:lnTo>
                      <a:pt x="422" y="1069"/>
                    </a:lnTo>
                    <a:lnTo>
                      <a:pt x="412" y="1025"/>
                    </a:lnTo>
                    <a:lnTo>
                      <a:pt x="404" y="980"/>
                    </a:lnTo>
                    <a:lnTo>
                      <a:pt x="404" y="933"/>
                    </a:lnTo>
                    <a:lnTo>
                      <a:pt x="412" y="883"/>
                    </a:lnTo>
                    <a:lnTo>
                      <a:pt x="415" y="832"/>
                    </a:lnTo>
                    <a:lnTo>
                      <a:pt x="416" y="780"/>
                    </a:lnTo>
                    <a:lnTo>
                      <a:pt x="422" y="728"/>
                    </a:lnTo>
                    <a:lnTo>
                      <a:pt x="414" y="682"/>
                    </a:lnTo>
                    <a:lnTo>
                      <a:pt x="407" y="635"/>
                    </a:lnTo>
                    <a:lnTo>
                      <a:pt x="398" y="589"/>
                    </a:lnTo>
                    <a:lnTo>
                      <a:pt x="392" y="543"/>
                    </a:lnTo>
                    <a:lnTo>
                      <a:pt x="385" y="530"/>
                    </a:lnTo>
                    <a:lnTo>
                      <a:pt x="375" y="517"/>
                    </a:lnTo>
                    <a:lnTo>
                      <a:pt x="365" y="505"/>
                    </a:lnTo>
                    <a:lnTo>
                      <a:pt x="356" y="492"/>
                    </a:lnTo>
                    <a:lnTo>
                      <a:pt x="349" y="477"/>
                    </a:lnTo>
                    <a:lnTo>
                      <a:pt x="342" y="463"/>
                    </a:lnTo>
                    <a:lnTo>
                      <a:pt x="335" y="448"/>
                    </a:lnTo>
                    <a:lnTo>
                      <a:pt x="329" y="432"/>
                    </a:lnTo>
                    <a:lnTo>
                      <a:pt x="321" y="418"/>
                    </a:lnTo>
                    <a:lnTo>
                      <a:pt x="313" y="405"/>
                    </a:lnTo>
                    <a:lnTo>
                      <a:pt x="304" y="390"/>
                    </a:lnTo>
                    <a:lnTo>
                      <a:pt x="293" y="377"/>
                    </a:lnTo>
                    <a:lnTo>
                      <a:pt x="285" y="358"/>
                    </a:lnTo>
                    <a:lnTo>
                      <a:pt x="279" y="338"/>
                    </a:lnTo>
                    <a:lnTo>
                      <a:pt x="275" y="317"/>
                    </a:lnTo>
                    <a:lnTo>
                      <a:pt x="275" y="296"/>
                    </a:lnTo>
                    <a:lnTo>
                      <a:pt x="260" y="284"/>
                    </a:lnTo>
                    <a:lnTo>
                      <a:pt x="243" y="274"/>
                    </a:lnTo>
                    <a:lnTo>
                      <a:pt x="225" y="265"/>
                    </a:lnTo>
                    <a:lnTo>
                      <a:pt x="208" y="256"/>
                    </a:lnTo>
                    <a:lnTo>
                      <a:pt x="191" y="247"/>
                    </a:lnTo>
                    <a:lnTo>
                      <a:pt x="174" y="236"/>
                    </a:lnTo>
                    <a:lnTo>
                      <a:pt x="158" y="225"/>
                    </a:lnTo>
                    <a:lnTo>
                      <a:pt x="144" y="211"/>
                    </a:lnTo>
                    <a:lnTo>
                      <a:pt x="134" y="202"/>
                    </a:lnTo>
                    <a:lnTo>
                      <a:pt x="126" y="192"/>
                    </a:lnTo>
                    <a:lnTo>
                      <a:pt x="119" y="182"/>
                    </a:lnTo>
                    <a:lnTo>
                      <a:pt x="113" y="172"/>
                    </a:lnTo>
                    <a:lnTo>
                      <a:pt x="106" y="161"/>
                    </a:lnTo>
                    <a:lnTo>
                      <a:pt x="100" y="153"/>
                    </a:lnTo>
                    <a:lnTo>
                      <a:pt x="90" y="144"/>
                    </a:lnTo>
                    <a:lnTo>
                      <a:pt x="76" y="138"/>
                    </a:lnTo>
                    <a:lnTo>
                      <a:pt x="0" y="106"/>
                    </a:lnTo>
                    <a:lnTo>
                      <a:pt x="8" y="106"/>
                    </a:lnTo>
                    <a:lnTo>
                      <a:pt x="18" y="106"/>
                    </a:lnTo>
                    <a:lnTo>
                      <a:pt x="28" y="106"/>
                    </a:lnTo>
                    <a:lnTo>
                      <a:pt x="37" y="108"/>
                    </a:lnTo>
                    <a:lnTo>
                      <a:pt x="48" y="109"/>
                    </a:lnTo>
                    <a:lnTo>
                      <a:pt x="59" y="113"/>
                    </a:lnTo>
                    <a:lnTo>
                      <a:pt x="69" y="115"/>
                    </a:lnTo>
                    <a:lnTo>
                      <a:pt x="79" y="119"/>
                    </a:lnTo>
                    <a:lnTo>
                      <a:pt x="72" y="104"/>
                    </a:lnTo>
                    <a:lnTo>
                      <a:pt x="65" y="90"/>
                    </a:lnTo>
                    <a:lnTo>
                      <a:pt x="58" y="76"/>
                    </a:lnTo>
                    <a:lnTo>
                      <a:pt x="51" y="60"/>
                    </a:lnTo>
                    <a:lnTo>
                      <a:pt x="62" y="67"/>
                    </a:lnTo>
                    <a:lnTo>
                      <a:pt x="71" y="76"/>
                    </a:lnTo>
                    <a:lnTo>
                      <a:pt x="77" y="85"/>
                    </a:lnTo>
                    <a:lnTo>
                      <a:pt x="83" y="95"/>
                    </a:lnTo>
                    <a:lnTo>
                      <a:pt x="89" y="106"/>
                    </a:lnTo>
                    <a:lnTo>
                      <a:pt x="94" y="117"/>
                    </a:lnTo>
                    <a:lnTo>
                      <a:pt x="100" y="127"/>
                    </a:lnTo>
                    <a:lnTo>
                      <a:pt x="106" y="137"/>
                    </a:lnTo>
                    <a:lnTo>
                      <a:pt x="120" y="153"/>
                    </a:lnTo>
                    <a:lnTo>
                      <a:pt x="136" y="167"/>
                    </a:lnTo>
                    <a:lnTo>
                      <a:pt x="152" y="179"/>
                    </a:lnTo>
                    <a:lnTo>
                      <a:pt x="169" y="190"/>
                    </a:lnTo>
                    <a:lnTo>
                      <a:pt x="188" y="200"/>
                    </a:lnTo>
                    <a:lnTo>
                      <a:pt x="208" y="208"/>
                    </a:lnTo>
                    <a:lnTo>
                      <a:pt x="227" y="214"/>
                    </a:lnTo>
                    <a:lnTo>
                      <a:pt x="248" y="219"/>
                    </a:lnTo>
                    <a:lnTo>
                      <a:pt x="255" y="224"/>
                    </a:lnTo>
                    <a:lnTo>
                      <a:pt x="263" y="229"/>
                    </a:lnTo>
                    <a:lnTo>
                      <a:pt x="271" y="233"/>
                    </a:lnTo>
                    <a:lnTo>
                      <a:pt x="279" y="237"/>
                    </a:lnTo>
                    <a:lnTo>
                      <a:pt x="278" y="212"/>
                    </a:lnTo>
                    <a:lnTo>
                      <a:pt x="274" y="188"/>
                    </a:lnTo>
                    <a:lnTo>
                      <a:pt x="270" y="165"/>
                    </a:lnTo>
                    <a:lnTo>
                      <a:pt x="270" y="139"/>
                    </a:lnTo>
                    <a:lnTo>
                      <a:pt x="257" y="115"/>
                    </a:lnTo>
                    <a:lnTo>
                      <a:pt x="250" y="90"/>
                    </a:lnTo>
                    <a:lnTo>
                      <a:pt x="245" y="65"/>
                    </a:lnTo>
                    <a:lnTo>
                      <a:pt x="238" y="39"/>
                    </a:lnTo>
                    <a:lnTo>
                      <a:pt x="237" y="35"/>
                    </a:lnTo>
                    <a:lnTo>
                      <a:pt x="238" y="30"/>
                    </a:lnTo>
                    <a:lnTo>
                      <a:pt x="239" y="24"/>
                    </a:lnTo>
                    <a:lnTo>
                      <a:pt x="242" y="20"/>
                    </a:lnTo>
                    <a:lnTo>
                      <a:pt x="245" y="21"/>
                    </a:lnTo>
                    <a:lnTo>
                      <a:pt x="248" y="25"/>
                    </a:lnTo>
                    <a:lnTo>
                      <a:pt x="249" y="27"/>
                    </a:lnTo>
                    <a:lnTo>
                      <a:pt x="250" y="31"/>
                    </a:lnTo>
                    <a:lnTo>
                      <a:pt x="252" y="48"/>
                    </a:lnTo>
                    <a:lnTo>
                      <a:pt x="256" y="63"/>
                    </a:lnTo>
                    <a:lnTo>
                      <a:pt x="263" y="78"/>
                    </a:lnTo>
                    <a:lnTo>
                      <a:pt x="270" y="94"/>
                    </a:lnTo>
                    <a:lnTo>
                      <a:pt x="277" y="108"/>
                    </a:lnTo>
                    <a:lnTo>
                      <a:pt x="284" y="123"/>
                    </a:lnTo>
                    <a:lnTo>
                      <a:pt x="291" y="138"/>
                    </a:lnTo>
                    <a:lnTo>
                      <a:pt x="295" y="154"/>
                    </a:lnTo>
                    <a:lnTo>
                      <a:pt x="299" y="145"/>
                    </a:lnTo>
                    <a:lnTo>
                      <a:pt x="302" y="137"/>
                    </a:lnTo>
                    <a:lnTo>
                      <a:pt x="304" y="127"/>
                    </a:lnTo>
                    <a:lnTo>
                      <a:pt x="309" y="120"/>
                    </a:lnTo>
                    <a:lnTo>
                      <a:pt x="318" y="110"/>
                    </a:lnTo>
                    <a:lnTo>
                      <a:pt x="327" y="101"/>
                    </a:lnTo>
                    <a:lnTo>
                      <a:pt x="333" y="90"/>
                    </a:lnTo>
                    <a:lnTo>
                      <a:pt x="340" y="79"/>
                    </a:lnTo>
                    <a:lnTo>
                      <a:pt x="346" y="68"/>
                    </a:lnTo>
                    <a:lnTo>
                      <a:pt x="350" y="56"/>
                    </a:lnTo>
                    <a:lnTo>
                      <a:pt x="353" y="44"/>
                    </a:lnTo>
                    <a:lnTo>
                      <a:pt x="354" y="32"/>
                    </a:lnTo>
                    <a:lnTo>
                      <a:pt x="356" y="31"/>
                    </a:lnTo>
                    <a:lnTo>
                      <a:pt x="357" y="28"/>
                    </a:lnTo>
                    <a:lnTo>
                      <a:pt x="358" y="28"/>
                    </a:lnTo>
                    <a:lnTo>
                      <a:pt x="360" y="30"/>
                    </a:lnTo>
                    <a:lnTo>
                      <a:pt x="361" y="50"/>
                    </a:lnTo>
                    <a:lnTo>
                      <a:pt x="357" y="68"/>
                    </a:lnTo>
                    <a:lnTo>
                      <a:pt x="351" y="85"/>
                    </a:lnTo>
                    <a:lnTo>
                      <a:pt x="343" y="102"/>
                    </a:lnTo>
                    <a:lnTo>
                      <a:pt x="335" y="120"/>
                    </a:lnTo>
                    <a:lnTo>
                      <a:pt x="328" y="137"/>
                    </a:lnTo>
                    <a:lnTo>
                      <a:pt x="325" y="155"/>
                    </a:lnTo>
                    <a:lnTo>
                      <a:pt x="325" y="176"/>
                    </a:lnTo>
                    <a:lnTo>
                      <a:pt x="327" y="178"/>
                    </a:lnTo>
                    <a:lnTo>
                      <a:pt x="338" y="166"/>
                    </a:lnTo>
                    <a:lnTo>
                      <a:pt x="349" y="155"/>
                    </a:lnTo>
                    <a:lnTo>
                      <a:pt x="357" y="143"/>
                    </a:lnTo>
                    <a:lnTo>
                      <a:pt x="367" y="130"/>
                    </a:lnTo>
                    <a:lnTo>
                      <a:pt x="375" y="118"/>
                    </a:lnTo>
                    <a:lnTo>
                      <a:pt x="383" y="106"/>
                    </a:lnTo>
                    <a:lnTo>
                      <a:pt x="392" y="92"/>
                    </a:lnTo>
                    <a:lnTo>
                      <a:pt x="401" y="80"/>
                    </a:lnTo>
                    <a:lnTo>
                      <a:pt x="405" y="77"/>
                    </a:lnTo>
                    <a:lnTo>
                      <a:pt x="404" y="98"/>
                    </a:lnTo>
                    <a:lnTo>
                      <a:pt x="393" y="119"/>
                    </a:lnTo>
                    <a:lnTo>
                      <a:pt x="380" y="138"/>
                    </a:lnTo>
                    <a:lnTo>
                      <a:pt x="376" y="161"/>
                    </a:lnTo>
                    <a:lnTo>
                      <a:pt x="368" y="176"/>
                    </a:lnTo>
                    <a:lnTo>
                      <a:pt x="357" y="189"/>
                    </a:lnTo>
                    <a:lnTo>
                      <a:pt x="347" y="203"/>
                    </a:lnTo>
                    <a:lnTo>
                      <a:pt x="338" y="218"/>
                    </a:lnTo>
                    <a:lnTo>
                      <a:pt x="331" y="232"/>
                    </a:lnTo>
                    <a:lnTo>
                      <a:pt x="328" y="248"/>
                    </a:lnTo>
                    <a:lnTo>
                      <a:pt x="328" y="264"/>
                    </a:lnTo>
                    <a:lnTo>
                      <a:pt x="335" y="281"/>
                    </a:lnTo>
                    <a:lnTo>
                      <a:pt x="336" y="306"/>
                    </a:lnTo>
                    <a:lnTo>
                      <a:pt x="343" y="331"/>
                    </a:lnTo>
                    <a:lnTo>
                      <a:pt x="354" y="354"/>
                    </a:lnTo>
                    <a:lnTo>
                      <a:pt x="371" y="375"/>
                    </a:lnTo>
                    <a:lnTo>
                      <a:pt x="387" y="396"/>
                    </a:lnTo>
                    <a:lnTo>
                      <a:pt x="403" y="418"/>
                    </a:lnTo>
                    <a:lnTo>
                      <a:pt x="418" y="440"/>
                    </a:lnTo>
                    <a:lnTo>
                      <a:pt x="430" y="461"/>
                    </a:lnTo>
                    <a:lnTo>
                      <a:pt x="441" y="484"/>
                    </a:lnTo>
                    <a:lnTo>
                      <a:pt x="450" y="508"/>
                    </a:lnTo>
                    <a:lnTo>
                      <a:pt x="457" y="534"/>
                    </a:lnTo>
                    <a:lnTo>
                      <a:pt x="461" y="559"/>
                    </a:lnTo>
                    <a:lnTo>
                      <a:pt x="501" y="658"/>
                    </a:lnTo>
                    <a:lnTo>
                      <a:pt x="505" y="645"/>
                    </a:lnTo>
                    <a:lnTo>
                      <a:pt x="509" y="631"/>
                    </a:lnTo>
                    <a:lnTo>
                      <a:pt x="516" y="618"/>
                    </a:lnTo>
                    <a:lnTo>
                      <a:pt x="523" y="606"/>
                    </a:lnTo>
                    <a:lnTo>
                      <a:pt x="531" y="593"/>
                    </a:lnTo>
                    <a:lnTo>
                      <a:pt x="538" y="581"/>
                    </a:lnTo>
                    <a:lnTo>
                      <a:pt x="545" y="569"/>
                    </a:lnTo>
                    <a:lnTo>
                      <a:pt x="552" y="555"/>
                    </a:lnTo>
                    <a:lnTo>
                      <a:pt x="564" y="529"/>
                    </a:lnTo>
                    <a:lnTo>
                      <a:pt x="576" y="502"/>
                    </a:lnTo>
                    <a:lnTo>
                      <a:pt x="588" y="477"/>
                    </a:lnTo>
                    <a:lnTo>
                      <a:pt x="599" y="451"/>
                    </a:lnTo>
                    <a:lnTo>
                      <a:pt x="609" y="424"/>
                    </a:lnTo>
                    <a:lnTo>
                      <a:pt x="620" y="396"/>
                    </a:lnTo>
                    <a:lnTo>
                      <a:pt x="628" y="370"/>
                    </a:lnTo>
                    <a:lnTo>
                      <a:pt x="638" y="342"/>
                    </a:lnTo>
                    <a:lnTo>
                      <a:pt x="635" y="323"/>
                    </a:lnTo>
                    <a:lnTo>
                      <a:pt x="631" y="305"/>
                    </a:lnTo>
                    <a:lnTo>
                      <a:pt x="624" y="287"/>
                    </a:lnTo>
                    <a:lnTo>
                      <a:pt x="616" y="268"/>
                    </a:lnTo>
                    <a:lnTo>
                      <a:pt x="606" y="252"/>
                    </a:lnTo>
                    <a:lnTo>
                      <a:pt x="595" y="235"/>
                    </a:lnTo>
                    <a:lnTo>
                      <a:pt x="584" y="218"/>
                    </a:lnTo>
                    <a:lnTo>
                      <a:pt x="571" y="202"/>
                    </a:lnTo>
                    <a:lnTo>
                      <a:pt x="573" y="165"/>
                    </a:lnTo>
                    <a:lnTo>
                      <a:pt x="582" y="130"/>
                    </a:lnTo>
                    <a:lnTo>
                      <a:pt x="594" y="95"/>
                    </a:lnTo>
                    <a:lnTo>
                      <a:pt x="596" y="56"/>
                    </a:lnTo>
                    <a:lnTo>
                      <a:pt x="607" y="16"/>
                    </a:lnTo>
                    <a:close/>
                  </a:path>
                </a:pathLst>
              </a:custGeom>
              <a:solidFill>
                <a:srgbClr val="000000"/>
              </a:solidFill>
              <a:ln w="9525">
                <a:solidFill>
                  <a:srgbClr val="006600"/>
                </a:solidFill>
                <a:round/>
                <a:headEnd/>
                <a:tailEnd/>
              </a:ln>
            </p:spPr>
            <p:txBody>
              <a:bodyPr/>
              <a:lstStyle/>
              <a:p>
                <a:endParaRPr lang="en-US"/>
              </a:p>
            </p:txBody>
          </p:sp>
          <p:grpSp>
            <p:nvGrpSpPr>
              <p:cNvPr id="11795" name="Group 1039"/>
              <p:cNvGrpSpPr>
                <a:grpSpLocks/>
              </p:cNvGrpSpPr>
              <p:nvPr/>
            </p:nvGrpSpPr>
            <p:grpSpPr bwMode="auto">
              <a:xfrm>
                <a:off x="809" y="816"/>
                <a:ext cx="103" cy="576"/>
                <a:chOff x="4770" y="1764"/>
                <a:chExt cx="75" cy="479"/>
              </a:xfrm>
            </p:grpSpPr>
            <p:sp>
              <p:nvSpPr>
                <p:cNvPr id="12117" name="Freeform 1040"/>
                <p:cNvSpPr>
                  <a:spLocks/>
                </p:cNvSpPr>
                <p:nvPr/>
              </p:nvSpPr>
              <p:spPr bwMode="auto">
                <a:xfrm>
                  <a:off x="4776" y="1764"/>
                  <a:ext cx="29" cy="453"/>
                </a:xfrm>
                <a:custGeom>
                  <a:avLst/>
                  <a:gdLst>
                    <a:gd name="T0" fmla="*/ 7 w 88"/>
                    <a:gd name="T1" fmla="*/ 70 h 907"/>
                    <a:gd name="T2" fmla="*/ 7 w 88"/>
                    <a:gd name="T3" fmla="*/ 87 h 907"/>
                    <a:gd name="T4" fmla="*/ 7 w 88"/>
                    <a:gd name="T5" fmla="*/ 112 h 907"/>
                    <a:gd name="T6" fmla="*/ 9 w 88"/>
                    <a:gd name="T7" fmla="*/ 147 h 907"/>
                    <a:gd name="T8" fmla="*/ 9 w 88"/>
                    <a:gd name="T9" fmla="*/ 171 h 907"/>
                    <a:gd name="T10" fmla="*/ 9 w 88"/>
                    <a:gd name="T11" fmla="*/ 208 h 907"/>
                    <a:gd name="T12" fmla="*/ 10 w 88"/>
                    <a:gd name="T13" fmla="*/ 221 h 907"/>
                    <a:gd name="T14" fmla="*/ 9 w 88"/>
                    <a:gd name="T15" fmla="*/ 217 h 907"/>
                    <a:gd name="T16" fmla="*/ 7 w 88"/>
                    <a:gd name="T17" fmla="*/ 199 h 907"/>
                    <a:gd name="T18" fmla="*/ 6 w 88"/>
                    <a:gd name="T19" fmla="*/ 190 h 907"/>
                    <a:gd name="T20" fmla="*/ 5 w 88"/>
                    <a:gd name="T21" fmla="*/ 199 h 907"/>
                    <a:gd name="T22" fmla="*/ 5 w 88"/>
                    <a:gd name="T23" fmla="*/ 208 h 907"/>
                    <a:gd name="T24" fmla="*/ 5 w 88"/>
                    <a:gd name="T25" fmla="*/ 214 h 907"/>
                    <a:gd name="T26" fmla="*/ 4 w 88"/>
                    <a:gd name="T27" fmla="*/ 220 h 907"/>
                    <a:gd name="T28" fmla="*/ 4 w 88"/>
                    <a:gd name="T29" fmla="*/ 200 h 907"/>
                    <a:gd name="T30" fmla="*/ 5 w 88"/>
                    <a:gd name="T31" fmla="*/ 181 h 907"/>
                    <a:gd name="T32" fmla="*/ 3 w 88"/>
                    <a:gd name="T33" fmla="*/ 163 h 907"/>
                    <a:gd name="T34" fmla="*/ 2 w 88"/>
                    <a:gd name="T35" fmla="*/ 144 h 907"/>
                    <a:gd name="T36" fmla="*/ 4 w 88"/>
                    <a:gd name="T37" fmla="*/ 111 h 907"/>
                    <a:gd name="T38" fmla="*/ 4 w 88"/>
                    <a:gd name="T39" fmla="*/ 76 h 907"/>
                    <a:gd name="T40" fmla="*/ 2 w 88"/>
                    <a:gd name="T41" fmla="*/ 79 h 907"/>
                    <a:gd name="T42" fmla="*/ 1 w 88"/>
                    <a:gd name="T43" fmla="*/ 83 h 907"/>
                    <a:gd name="T44" fmla="*/ 2 w 88"/>
                    <a:gd name="T45" fmla="*/ 77 h 907"/>
                    <a:gd name="T46" fmla="*/ 4 w 88"/>
                    <a:gd name="T47" fmla="*/ 72 h 907"/>
                    <a:gd name="T48" fmla="*/ 4 w 88"/>
                    <a:gd name="T49" fmla="*/ 70 h 907"/>
                    <a:gd name="T50" fmla="*/ 3 w 88"/>
                    <a:gd name="T51" fmla="*/ 68 h 907"/>
                    <a:gd name="T52" fmla="*/ 2 w 88"/>
                    <a:gd name="T53" fmla="*/ 72 h 907"/>
                    <a:gd name="T54" fmla="*/ 0 w 88"/>
                    <a:gd name="T55" fmla="*/ 75 h 907"/>
                    <a:gd name="T56" fmla="*/ 2 w 88"/>
                    <a:gd name="T57" fmla="*/ 66 h 907"/>
                    <a:gd name="T58" fmla="*/ 3 w 88"/>
                    <a:gd name="T59" fmla="*/ 58 h 907"/>
                    <a:gd name="T60" fmla="*/ 2 w 88"/>
                    <a:gd name="T61" fmla="*/ 59 h 907"/>
                    <a:gd name="T62" fmla="*/ 0 w 88"/>
                    <a:gd name="T63" fmla="*/ 61 h 907"/>
                    <a:gd name="T64" fmla="*/ 2 w 88"/>
                    <a:gd name="T65" fmla="*/ 53 h 907"/>
                    <a:gd name="T66" fmla="*/ 4 w 88"/>
                    <a:gd name="T67" fmla="*/ 45 h 907"/>
                    <a:gd name="T68" fmla="*/ 2 w 88"/>
                    <a:gd name="T69" fmla="*/ 45 h 907"/>
                    <a:gd name="T70" fmla="*/ 0 w 88"/>
                    <a:gd name="T71" fmla="*/ 46 h 907"/>
                    <a:gd name="T72" fmla="*/ 2 w 88"/>
                    <a:gd name="T73" fmla="*/ 42 h 907"/>
                    <a:gd name="T74" fmla="*/ 4 w 88"/>
                    <a:gd name="T75" fmla="*/ 39 h 907"/>
                    <a:gd name="T76" fmla="*/ 5 w 88"/>
                    <a:gd name="T77" fmla="*/ 24 h 907"/>
                    <a:gd name="T78" fmla="*/ 5 w 88"/>
                    <a:gd name="T79" fmla="*/ 9 h 907"/>
                    <a:gd name="T80" fmla="*/ 6 w 88"/>
                    <a:gd name="T81" fmla="*/ 6 h 907"/>
                    <a:gd name="T82" fmla="*/ 7 w 88"/>
                    <a:gd name="T83" fmla="*/ 21 h 907"/>
                    <a:gd name="T84" fmla="*/ 7 w 88"/>
                    <a:gd name="T85" fmla="*/ 37 h 907"/>
                    <a:gd name="T86" fmla="*/ 6 w 88"/>
                    <a:gd name="T87" fmla="*/ 53 h 90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8"/>
                    <a:gd name="T133" fmla="*/ 0 h 907"/>
                    <a:gd name="T134" fmla="*/ 88 w 88"/>
                    <a:gd name="T135" fmla="*/ 907 h 90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8" h="907">
                      <a:moveTo>
                        <a:pt x="57" y="246"/>
                      </a:moveTo>
                      <a:lnTo>
                        <a:pt x="61" y="280"/>
                      </a:lnTo>
                      <a:lnTo>
                        <a:pt x="63" y="314"/>
                      </a:lnTo>
                      <a:lnTo>
                        <a:pt x="61" y="348"/>
                      </a:lnTo>
                      <a:lnTo>
                        <a:pt x="56" y="382"/>
                      </a:lnTo>
                      <a:lnTo>
                        <a:pt x="65" y="451"/>
                      </a:lnTo>
                      <a:lnTo>
                        <a:pt x="78" y="519"/>
                      </a:lnTo>
                      <a:lnTo>
                        <a:pt x="83" y="588"/>
                      </a:lnTo>
                      <a:lnTo>
                        <a:pt x="78" y="658"/>
                      </a:lnTo>
                      <a:lnTo>
                        <a:pt x="85" y="685"/>
                      </a:lnTo>
                      <a:lnTo>
                        <a:pt x="86" y="813"/>
                      </a:lnTo>
                      <a:lnTo>
                        <a:pt x="85" y="834"/>
                      </a:lnTo>
                      <a:lnTo>
                        <a:pt x="86" y="858"/>
                      </a:lnTo>
                      <a:lnTo>
                        <a:pt x="88" y="884"/>
                      </a:lnTo>
                      <a:lnTo>
                        <a:pt x="88" y="907"/>
                      </a:lnTo>
                      <a:lnTo>
                        <a:pt x="79" y="869"/>
                      </a:lnTo>
                      <a:lnTo>
                        <a:pt x="72" y="833"/>
                      </a:lnTo>
                      <a:lnTo>
                        <a:pt x="64" y="796"/>
                      </a:lnTo>
                      <a:lnTo>
                        <a:pt x="56" y="759"/>
                      </a:lnTo>
                      <a:lnTo>
                        <a:pt x="54" y="762"/>
                      </a:lnTo>
                      <a:lnTo>
                        <a:pt x="53" y="779"/>
                      </a:lnTo>
                      <a:lnTo>
                        <a:pt x="50" y="797"/>
                      </a:lnTo>
                      <a:lnTo>
                        <a:pt x="49" y="815"/>
                      </a:lnTo>
                      <a:lnTo>
                        <a:pt x="45" y="832"/>
                      </a:lnTo>
                      <a:lnTo>
                        <a:pt x="46" y="845"/>
                      </a:lnTo>
                      <a:lnTo>
                        <a:pt x="45" y="858"/>
                      </a:lnTo>
                      <a:lnTo>
                        <a:pt x="39" y="872"/>
                      </a:lnTo>
                      <a:lnTo>
                        <a:pt x="32" y="882"/>
                      </a:lnTo>
                      <a:lnTo>
                        <a:pt x="34" y="843"/>
                      </a:lnTo>
                      <a:lnTo>
                        <a:pt x="34" y="803"/>
                      </a:lnTo>
                      <a:lnTo>
                        <a:pt x="36" y="764"/>
                      </a:lnTo>
                      <a:lnTo>
                        <a:pt x="42" y="726"/>
                      </a:lnTo>
                      <a:lnTo>
                        <a:pt x="32" y="691"/>
                      </a:lnTo>
                      <a:lnTo>
                        <a:pt x="24" y="653"/>
                      </a:lnTo>
                      <a:lnTo>
                        <a:pt x="20" y="616"/>
                      </a:lnTo>
                      <a:lnTo>
                        <a:pt x="22" y="577"/>
                      </a:lnTo>
                      <a:lnTo>
                        <a:pt x="34" y="511"/>
                      </a:lnTo>
                      <a:lnTo>
                        <a:pt x="40" y="444"/>
                      </a:lnTo>
                      <a:lnTo>
                        <a:pt x="42" y="375"/>
                      </a:lnTo>
                      <a:lnTo>
                        <a:pt x="34" y="307"/>
                      </a:lnTo>
                      <a:lnTo>
                        <a:pt x="27" y="313"/>
                      </a:lnTo>
                      <a:lnTo>
                        <a:pt x="21" y="319"/>
                      </a:lnTo>
                      <a:lnTo>
                        <a:pt x="14" y="328"/>
                      </a:lnTo>
                      <a:lnTo>
                        <a:pt x="9" y="335"/>
                      </a:lnTo>
                      <a:lnTo>
                        <a:pt x="13" y="323"/>
                      </a:lnTo>
                      <a:lnTo>
                        <a:pt x="18" y="311"/>
                      </a:lnTo>
                      <a:lnTo>
                        <a:pt x="25" y="300"/>
                      </a:lnTo>
                      <a:lnTo>
                        <a:pt x="32" y="288"/>
                      </a:lnTo>
                      <a:lnTo>
                        <a:pt x="34" y="283"/>
                      </a:lnTo>
                      <a:lnTo>
                        <a:pt x="32" y="280"/>
                      </a:lnTo>
                      <a:lnTo>
                        <a:pt x="31" y="276"/>
                      </a:lnTo>
                      <a:lnTo>
                        <a:pt x="28" y="272"/>
                      </a:lnTo>
                      <a:lnTo>
                        <a:pt x="21" y="280"/>
                      </a:lnTo>
                      <a:lnTo>
                        <a:pt x="17" y="288"/>
                      </a:lnTo>
                      <a:lnTo>
                        <a:pt x="10" y="295"/>
                      </a:lnTo>
                      <a:lnTo>
                        <a:pt x="0" y="300"/>
                      </a:lnTo>
                      <a:lnTo>
                        <a:pt x="7" y="283"/>
                      </a:lnTo>
                      <a:lnTo>
                        <a:pt x="18" y="266"/>
                      </a:lnTo>
                      <a:lnTo>
                        <a:pt x="28" y="251"/>
                      </a:lnTo>
                      <a:lnTo>
                        <a:pt x="31" y="232"/>
                      </a:lnTo>
                      <a:lnTo>
                        <a:pt x="22" y="234"/>
                      </a:lnTo>
                      <a:lnTo>
                        <a:pt x="17" y="239"/>
                      </a:lnTo>
                      <a:lnTo>
                        <a:pt x="11" y="243"/>
                      </a:lnTo>
                      <a:lnTo>
                        <a:pt x="3" y="246"/>
                      </a:lnTo>
                      <a:lnTo>
                        <a:pt x="9" y="230"/>
                      </a:lnTo>
                      <a:lnTo>
                        <a:pt x="18" y="214"/>
                      </a:lnTo>
                      <a:lnTo>
                        <a:pt x="27" y="200"/>
                      </a:lnTo>
                      <a:lnTo>
                        <a:pt x="32" y="183"/>
                      </a:lnTo>
                      <a:lnTo>
                        <a:pt x="25" y="181"/>
                      </a:lnTo>
                      <a:lnTo>
                        <a:pt x="18" y="182"/>
                      </a:lnTo>
                      <a:lnTo>
                        <a:pt x="10" y="184"/>
                      </a:lnTo>
                      <a:lnTo>
                        <a:pt x="3" y="185"/>
                      </a:lnTo>
                      <a:lnTo>
                        <a:pt x="9" y="177"/>
                      </a:lnTo>
                      <a:lnTo>
                        <a:pt x="17" y="170"/>
                      </a:lnTo>
                      <a:lnTo>
                        <a:pt x="25" y="163"/>
                      </a:lnTo>
                      <a:lnTo>
                        <a:pt x="34" y="157"/>
                      </a:lnTo>
                      <a:lnTo>
                        <a:pt x="40" y="128"/>
                      </a:lnTo>
                      <a:lnTo>
                        <a:pt x="46" y="97"/>
                      </a:lnTo>
                      <a:lnTo>
                        <a:pt x="49" y="67"/>
                      </a:lnTo>
                      <a:lnTo>
                        <a:pt x="46" y="37"/>
                      </a:lnTo>
                      <a:lnTo>
                        <a:pt x="35" y="0"/>
                      </a:lnTo>
                      <a:lnTo>
                        <a:pt x="56" y="27"/>
                      </a:lnTo>
                      <a:lnTo>
                        <a:pt x="65" y="56"/>
                      </a:lnTo>
                      <a:lnTo>
                        <a:pt x="68" y="87"/>
                      </a:lnTo>
                      <a:lnTo>
                        <a:pt x="67" y="118"/>
                      </a:lnTo>
                      <a:lnTo>
                        <a:pt x="63" y="149"/>
                      </a:lnTo>
                      <a:lnTo>
                        <a:pt x="57" y="182"/>
                      </a:lnTo>
                      <a:lnTo>
                        <a:pt x="54" y="214"/>
                      </a:lnTo>
                      <a:lnTo>
                        <a:pt x="57" y="246"/>
                      </a:lnTo>
                      <a:close/>
                    </a:path>
                  </a:pathLst>
                </a:custGeom>
                <a:solidFill>
                  <a:srgbClr val="7F7F7F"/>
                </a:solidFill>
                <a:ln w="9525">
                  <a:solidFill>
                    <a:srgbClr val="006600"/>
                  </a:solidFill>
                  <a:round/>
                  <a:headEnd/>
                  <a:tailEnd/>
                </a:ln>
              </p:spPr>
              <p:txBody>
                <a:bodyPr/>
                <a:lstStyle/>
                <a:p>
                  <a:endParaRPr lang="en-US"/>
                </a:p>
              </p:txBody>
            </p:sp>
            <p:sp>
              <p:nvSpPr>
                <p:cNvPr id="12118" name="Freeform 1041"/>
                <p:cNvSpPr>
                  <a:spLocks/>
                </p:cNvSpPr>
                <p:nvPr/>
              </p:nvSpPr>
              <p:spPr bwMode="auto">
                <a:xfrm>
                  <a:off x="4809" y="1785"/>
                  <a:ext cx="7" cy="18"/>
                </a:xfrm>
                <a:custGeom>
                  <a:avLst/>
                  <a:gdLst>
                    <a:gd name="T0" fmla="*/ 2 w 23"/>
                    <a:gd name="T1" fmla="*/ 6 h 36"/>
                    <a:gd name="T2" fmla="*/ 2 w 23"/>
                    <a:gd name="T3" fmla="*/ 7 h 36"/>
                    <a:gd name="T4" fmla="*/ 1 w 23"/>
                    <a:gd name="T5" fmla="*/ 7 h 36"/>
                    <a:gd name="T6" fmla="*/ 1 w 23"/>
                    <a:gd name="T7" fmla="*/ 9 h 36"/>
                    <a:gd name="T8" fmla="*/ 0 w 23"/>
                    <a:gd name="T9" fmla="*/ 9 h 36"/>
                    <a:gd name="T10" fmla="*/ 0 w 23"/>
                    <a:gd name="T11" fmla="*/ 6 h 36"/>
                    <a:gd name="T12" fmla="*/ 1 w 23"/>
                    <a:gd name="T13" fmla="*/ 5 h 36"/>
                    <a:gd name="T14" fmla="*/ 1 w 23"/>
                    <a:gd name="T15" fmla="*/ 2 h 36"/>
                    <a:gd name="T16" fmla="*/ 2 w 23"/>
                    <a:gd name="T17" fmla="*/ 0 h 36"/>
                    <a:gd name="T18" fmla="*/ 2 w 23"/>
                    <a:gd name="T19" fmla="*/ 1 h 36"/>
                    <a:gd name="T20" fmla="*/ 2 w 23"/>
                    <a:gd name="T21" fmla="*/ 3 h 36"/>
                    <a:gd name="T22" fmla="*/ 2 w 23"/>
                    <a:gd name="T23" fmla="*/ 5 h 36"/>
                    <a:gd name="T24" fmla="*/ 2 w 23"/>
                    <a:gd name="T25" fmla="*/ 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36"/>
                    <a:gd name="T41" fmla="*/ 23 w 23"/>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36">
                      <a:moveTo>
                        <a:pt x="22" y="25"/>
                      </a:moveTo>
                      <a:lnTo>
                        <a:pt x="16" y="28"/>
                      </a:lnTo>
                      <a:lnTo>
                        <a:pt x="11" y="30"/>
                      </a:lnTo>
                      <a:lnTo>
                        <a:pt x="5" y="34"/>
                      </a:lnTo>
                      <a:lnTo>
                        <a:pt x="0" y="36"/>
                      </a:lnTo>
                      <a:lnTo>
                        <a:pt x="1" y="26"/>
                      </a:lnTo>
                      <a:lnTo>
                        <a:pt x="5" y="18"/>
                      </a:lnTo>
                      <a:lnTo>
                        <a:pt x="9" y="8"/>
                      </a:lnTo>
                      <a:lnTo>
                        <a:pt x="15" y="0"/>
                      </a:lnTo>
                      <a:lnTo>
                        <a:pt x="19" y="5"/>
                      </a:lnTo>
                      <a:lnTo>
                        <a:pt x="22" y="12"/>
                      </a:lnTo>
                      <a:lnTo>
                        <a:pt x="23" y="18"/>
                      </a:lnTo>
                      <a:lnTo>
                        <a:pt x="22" y="25"/>
                      </a:lnTo>
                      <a:close/>
                    </a:path>
                  </a:pathLst>
                </a:custGeom>
                <a:solidFill>
                  <a:srgbClr val="7F7F7F"/>
                </a:solidFill>
                <a:ln w="9525">
                  <a:solidFill>
                    <a:srgbClr val="006600"/>
                  </a:solidFill>
                  <a:round/>
                  <a:headEnd/>
                  <a:tailEnd/>
                </a:ln>
              </p:spPr>
              <p:txBody>
                <a:bodyPr/>
                <a:lstStyle/>
                <a:p>
                  <a:endParaRPr lang="en-US"/>
                </a:p>
              </p:txBody>
            </p:sp>
            <p:sp>
              <p:nvSpPr>
                <p:cNvPr id="12119" name="Freeform 1042"/>
                <p:cNvSpPr>
                  <a:spLocks/>
                </p:cNvSpPr>
                <p:nvPr/>
              </p:nvSpPr>
              <p:spPr bwMode="auto">
                <a:xfrm>
                  <a:off x="4777" y="1800"/>
                  <a:ext cx="9" cy="13"/>
                </a:xfrm>
                <a:custGeom>
                  <a:avLst/>
                  <a:gdLst>
                    <a:gd name="T0" fmla="*/ 3 w 26"/>
                    <a:gd name="T1" fmla="*/ 3 h 27"/>
                    <a:gd name="T2" fmla="*/ 3 w 26"/>
                    <a:gd name="T3" fmla="*/ 4 h 27"/>
                    <a:gd name="T4" fmla="*/ 3 w 26"/>
                    <a:gd name="T5" fmla="*/ 5 h 27"/>
                    <a:gd name="T6" fmla="*/ 2 w 26"/>
                    <a:gd name="T7" fmla="*/ 6 h 27"/>
                    <a:gd name="T8" fmla="*/ 2 w 26"/>
                    <a:gd name="T9" fmla="*/ 6 h 27"/>
                    <a:gd name="T10" fmla="*/ 1 w 26"/>
                    <a:gd name="T11" fmla="*/ 6 h 27"/>
                    <a:gd name="T12" fmla="*/ 0 w 26"/>
                    <a:gd name="T13" fmla="*/ 5 h 27"/>
                    <a:gd name="T14" fmla="*/ 0 w 26"/>
                    <a:gd name="T15" fmla="*/ 4 h 27"/>
                    <a:gd name="T16" fmla="*/ 0 w 26"/>
                    <a:gd name="T17" fmla="*/ 3 h 27"/>
                    <a:gd name="T18" fmla="*/ 0 w 26"/>
                    <a:gd name="T19" fmla="*/ 2 h 27"/>
                    <a:gd name="T20" fmla="*/ 0 w 26"/>
                    <a:gd name="T21" fmla="*/ 1 h 27"/>
                    <a:gd name="T22" fmla="*/ 0 w 26"/>
                    <a:gd name="T23" fmla="*/ 0 h 27"/>
                    <a:gd name="T24" fmla="*/ 1 w 26"/>
                    <a:gd name="T25" fmla="*/ 0 h 27"/>
                    <a:gd name="T26" fmla="*/ 2 w 26"/>
                    <a:gd name="T27" fmla="*/ 0 h 27"/>
                    <a:gd name="T28" fmla="*/ 2 w 26"/>
                    <a:gd name="T29" fmla="*/ 1 h 27"/>
                    <a:gd name="T30" fmla="*/ 3 w 26"/>
                    <a:gd name="T31" fmla="*/ 2 h 27"/>
                    <a:gd name="T32" fmla="*/ 3 w 26"/>
                    <a:gd name="T33" fmla="*/ 3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7"/>
                    <a:gd name="T53" fmla="*/ 26 w 26"/>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7">
                      <a:moveTo>
                        <a:pt x="26" y="15"/>
                      </a:moveTo>
                      <a:lnTo>
                        <a:pt x="24" y="18"/>
                      </a:lnTo>
                      <a:lnTo>
                        <a:pt x="23" y="22"/>
                      </a:lnTo>
                      <a:lnTo>
                        <a:pt x="19" y="24"/>
                      </a:lnTo>
                      <a:lnTo>
                        <a:pt x="15" y="27"/>
                      </a:lnTo>
                      <a:lnTo>
                        <a:pt x="8" y="27"/>
                      </a:lnTo>
                      <a:lnTo>
                        <a:pt x="4" y="22"/>
                      </a:lnTo>
                      <a:lnTo>
                        <a:pt x="1" y="17"/>
                      </a:lnTo>
                      <a:lnTo>
                        <a:pt x="0" y="12"/>
                      </a:lnTo>
                      <a:lnTo>
                        <a:pt x="0" y="9"/>
                      </a:lnTo>
                      <a:lnTo>
                        <a:pt x="0" y="4"/>
                      </a:lnTo>
                      <a:lnTo>
                        <a:pt x="1" y="1"/>
                      </a:lnTo>
                      <a:lnTo>
                        <a:pt x="6" y="0"/>
                      </a:lnTo>
                      <a:lnTo>
                        <a:pt x="13" y="1"/>
                      </a:lnTo>
                      <a:lnTo>
                        <a:pt x="19" y="5"/>
                      </a:lnTo>
                      <a:lnTo>
                        <a:pt x="23" y="9"/>
                      </a:lnTo>
                      <a:lnTo>
                        <a:pt x="26" y="15"/>
                      </a:lnTo>
                      <a:close/>
                    </a:path>
                  </a:pathLst>
                </a:custGeom>
                <a:solidFill>
                  <a:srgbClr val="7F7F7F"/>
                </a:solidFill>
                <a:ln w="9525">
                  <a:solidFill>
                    <a:srgbClr val="006600"/>
                  </a:solidFill>
                  <a:round/>
                  <a:headEnd/>
                  <a:tailEnd/>
                </a:ln>
              </p:spPr>
              <p:txBody>
                <a:bodyPr/>
                <a:lstStyle/>
                <a:p>
                  <a:endParaRPr lang="en-US"/>
                </a:p>
              </p:txBody>
            </p:sp>
            <p:sp>
              <p:nvSpPr>
                <p:cNvPr id="12120" name="Freeform 1043"/>
                <p:cNvSpPr>
                  <a:spLocks/>
                </p:cNvSpPr>
                <p:nvPr/>
              </p:nvSpPr>
              <p:spPr bwMode="auto">
                <a:xfrm>
                  <a:off x="4802" y="1813"/>
                  <a:ext cx="7" cy="129"/>
                </a:xfrm>
                <a:custGeom>
                  <a:avLst/>
                  <a:gdLst>
                    <a:gd name="T0" fmla="*/ 1 w 23"/>
                    <a:gd name="T1" fmla="*/ 65 h 256"/>
                    <a:gd name="T2" fmla="*/ 1 w 23"/>
                    <a:gd name="T3" fmla="*/ 58 h 256"/>
                    <a:gd name="T4" fmla="*/ 1 w 23"/>
                    <a:gd name="T5" fmla="*/ 51 h 256"/>
                    <a:gd name="T6" fmla="*/ 1 w 23"/>
                    <a:gd name="T7" fmla="*/ 44 h 256"/>
                    <a:gd name="T8" fmla="*/ 0 w 23"/>
                    <a:gd name="T9" fmla="*/ 38 h 256"/>
                    <a:gd name="T10" fmla="*/ 0 w 23"/>
                    <a:gd name="T11" fmla="*/ 28 h 256"/>
                    <a:gd name="T12" fmla="*/ 1 w 23"/>
                    <a:gd name="T13" fmla="*/ 19 h 256"/>
                    <a:gd name="T14" fmla="*/ 1 w 23"/>
                    <a:gd name="T15" fmla="*/ 10 h 256"/>
                    <a:gd name="T16" fmla="*/ 1 w 23"/>
                    <a:gd name="T17" fmla="*/ 0 h 256"/>
                    <a:gd name="T18" fmla="*/ 2 w 23"/>
                    <a:gd name="T19" fmla="*/ 16 h 256"/>
                    <a:gd name="T20" fmla="*/ 2 w 23"/>
                    <a:gd name="T21" fmla="*/ 33 h 256"/>
                    <a:gd name="T22" fmla="*/ 2 w 23"/>
                    <a:gd name="T23" fmla="*/ 49 h 256"/>
                    <a:gd name="T24" fmla="*/ 1 w 23"/>
                    <a:gd name="T25" fmla="*/ 65 h 2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256"/>
                    <a:gd name="T41" fmla="*/ 23 w 23"/>
                    <a:gd name="T42" fmla="*/ 256 h 2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256">
                      <a:moveTo>
                        <a:pt x="11" y="256"/>
                      </a:moveTo>
                      <a:lnTo>
                        <a:pt x="10" y="229"/>
                      </a:lnTo>
                      <a:lnTo>
                        <a:pt x="10" y="201"/>
                      </a:lnTo>
                      <a:lnTo>
                        <a:pt x="7" y="173"/>
                      </a:lnTo>
                      <a:lnTo>
                        <a:pt x="0" y="148"/>
                      </a:lnTo>
                      <a:lnTo>
                        <a:pt x="1" y="111"/>
                      </a:lnTo>
                      <a:lnTo>
                        <a:pt x="5" y="73"/>
                      </a:lnTo>
                      <a:lnTo>
                        <a:pt x="10" y="37"/>
                      </a:lnTo>
                      <a:lnTo>
                        <a:pt x="11" y="0"/>
                      </a:lnTo>
                      <a:lnTo>
                        <a:pt x="19" y="64"/>
                      </a:lnTo>
                      <a:lnTo>
                        <a:pt x="23" y="129"/>
                      </a:lnTo>
                      <a:lnTo>
                        <a:pt x="21" y="194"/>
                      </a:lnTo>
                      <a:lnTo>
                        <a:pt x="11" y="256"/>
                      </a:lnTo>
                      <a:close/>
                    </a:path>
                  </a:pathLst>
                </a:custGeom>
                <a:solidFill>
                  <a:srgbClr val="7F7F7F"/>
                </a:solidFill>
                <a:ln w="9525">
                  <a:solidFill>
                    <a:srgbClr val="006600"/>
                  </a:solidFill>
                  <a:round/>
                  <a:headEnd/>
                  <a:tailEnd/>
                </a:ln>
              </p:spPr>
              <p:txBody>
                <a:bodyPr/>
                <a:lstStyle/>
                <a:p>
                  <a:endParaRPr lang="en-US"/>
                </a:p>
              </p:txBody>
            </p:sp>
            <p:sp>
              <p:nvSpPr>
                <p:cNvPr id="12121" name="Freeform 1044"/>
                <p:cNvSpPr>
                  <a:spLocks/>
                </p:cNvSpPr>
                <p:nvPr/>
              </p:nvSpPr>
              <p:spPr bwMode="auto">
                <a:xfrm>
                  <a:off x="4804" y="1953"/>
                  <a:ext cx="11" cy="132"/>
                </a:xfrm>
                <a:custGeom>
                  <a:avLst/>
                  <a:gdLst>
                    <a:gd name="T0" fmla="*/ 1 w 34"/>
                    <a:gd name="T1" fmla="*/ 10 h 263"/>
                    <a:gd name="T2" fmla="*/ 2 w 34"/>
                    <a:gd name="T3" fmla="*/ 16 h 263"/>
                    <a:gd name="T4" fmla="*/ 3 w 34"/>
                    <a:gd name="T5" fmla="*/ 22 h 263"/>
                    <a:gd name="T6" fmla="*/ 4 w 34"/>
                    <a:gd name="T7" fmla="*/ 28 h 263"/>
                    <a:gd name="T8" fmla="*/ 4 w 34"/>
                    <a:gd name="T9" fmla="*/ 35 h 263"/>
                    <a:gd name="T10" fmla="*/ 3 w 34"/>
                    <a:gd name="T11" fmla="*/ 43 h 263"/>
                    <a:gd name="T12" fmla="*/ 3 w 34"/>
                    <a:gd name="T13" fmla="*/ 51 h 263"/>
                    <a:gd name="T14" fmla="*/ 3 w 34"/>
                    <a:gd name="T15" fmla="*/ 59 h 263"/>
                    <a:gd name="T16" fmla="*/ 2 w 34"/>
                    <a:gd name="T17" fmla="*/ 66 h 263"/>
                    <a:gd name="T18" fmla="*/ 2 w 34"/>
                    <a:gd name="T19" fmla="*/ 56 h 263"/>
                    <a:gd name="T20" fmla="*/ 2 w 34"/>
                    <a:gd name="T21" fmla="*/ 44 h 263"/>
                    <a:gd name="T22" fmla="*/ 2 w 34"/>
                    <a:gd name="T23" fmla="*/ 34 h 263"/>
                    <a:gd name="T24" fmla="*/ 1 w 34"/>
                    <a:gd name="T25" fmla="*/ 24 h 263"/>
                    <a:gd name="T26" fmla="*/ 0 w 34"/>
                    <a:gd name="T27" fmla="*/ 18 h 263"/>
                    <a:gd name="T28" fmla="*/ 0 w 34"/>
                    <a:gd name="T29" fmla="*/ 12 h 263"/>
                    <a:gd name="T30" fmla="*/ 0 w 34"/>
                    <a:gd name="T31" fmla="*/ 7 h 263"/>
                    <a:gd name="T32" fmla="*/ 0 w 34"/>
                    <a:gd name="T33" fmla="*/ 0 h 263"/>
                    <a:gd name="T34" fmla="*/ 0 w 34"/>
                    <a:gd name="T35" fmla="*/ 3 h 263"/>
                    <a:gd name="T36" fmla="*/ 1 w 34"/>
                    <a:gd name="T37" fmla="*/ 5 h 263"/>
                    <a:gd name="T38" fmla="*/ 1 w 34"/>
                    <a:gd name="T39" fmla="*/ 8 h 263"/>
                    <a:gd name="T40" fmla="*/ 1 w 34"/>
                    <a:gd name="T41" fmla="*/ 10 h 2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263"/>
                    <a:gd name="T65" fmla="*/ 34 w 34"/>
                    <a:gd name="T66" fmla="*/ 263 h 2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263">
                      <a:moveTo>
                        <a:pt x="8" y="40"/>
                      </a:moveTo>
                      <a:lnTo>
                        <a:pt x="16" y="64"/>
                      </a:lnTo>
                      <a:lnTo>
                        <a:pt x="27" y="87"/>
                      </a:lnTo>
                      <a:lnTo>
                        <a:pt x="34" y="111"/>
                      </a:lnTo>
                      <a:lnTo>
                        <a:pt x="33" y="138"/>
                      </a:lnTo>
                      <a:lnTo>
                        <a:pt x="29" y="169"/>
                      </a:lnTo>
                      <a:lnTo>
                        <a:pt x="29" y="201"/>
                      </a:lnTo>
                      <a:lnTo>
                        <a:pt x="27" y="233"/>
                      </a:lnTo>
                      <a:lnTo>
                        <a:pt x="21" y="263"/>
                      </a:lnTo>
                      <a:lnTo>
                        <a:pt x="22" y="221"/>
                      </a:lnTo>
                      <a:lnTo>
                        <a:pt x="22" y="176"/>
                      </a:lnTo>
                      <a:lnTo>
                        <a:pt x="18" y="133"/>
                      </a:lnTo>
                      <a:lnTo>
                        <a:pt x="5" y="93"/>
                      </a:lnTo>
                      <a:lnTo>
                        <a:pt x="3" y="70"/>
                      </a:lnTo>
                      <a:lnTo>
                        <a:pt x="1" y="47"/>
                      </a:lnTo>
                      <a:lnTo>
                        <a:pt x="0" y="25"/>
                      </a:lnTo>
                      <a:lnTo>
                        <a:pt x="0" y="0"/>
                      </a:lnTo>
                      <a:lnTo>
                        <a:pt x="4" y="10"/>
                      </a:lnTo>
                      <a:lnTo>
                        <a:pt x="5" y="20"/>
                      </a:lnTo>
                      <a:lnTo>
                        <a:pt x="7" y="31"/>
                      </a:lnTo>
                      <a:lnTo>
                        <a:pt x="8" y="40"/>
                      </a:lnTo>
                      <a:close/>
                    </a:path>
                  </a:pathLst>
                </a:custGeom>
                <a:solidFill>
                  <a:srgbClr val="7F7F7F"/>
                </a:solidFill>
                <a:ln w="9525">
                  <a:solidFill>
                    <a:srgbClr val="006600"/>
                  </a:solidFill>
                  <a:round/>
                  <a:headEnd/>
                  <a:tailEnd/>
                </a:ln>
              </p:spPr>
              <p:txBody>
                <a:bodyPr/>
                <a:lstStyle/>
                <a:p>
                  <a:endParaRPr lang="en-US"/>
                </a:p>
              </p:txBody>
            </p:sp>
            <p:sp>
              <p:nvSpPr>
                <p:cNvPr id="12122" name="Freeform 1045"/>
                <p:cNvSpPr>
                  <a:spLocks/>
                </p:cNvSpPr>
                <p:nvPr/>
              </p:nvSpPr>
              <p:spPr bwMode="auto">
                <a:xfrm>
                  <a:off x="4779" y="1956"/>
                  <a:ext cx="6" cy="7"/>
                </a:xfrm>
                <a:custGeom>
                  <a:avLst/>
                  <a:gdLst>
                    <a:gd name="T0" fmla="*/ 2 w 17"/>
                    <a:gd name="T1" fmla="*/ 2 h 14"/>
                    <a:gd name="T2" fmla="*/ 2 w 17"/>
                    <a:gd name="T3" fmla="*/ 2 h 14"/>
                    <a:gd name="T4" fmla="*/ 1 w 17"/>
                    <a:gd name="T5" fmla="*/ 3 h 14"/>
                    <a:gd name="T6" fmla="*/ 1 w 17"/>
                    <a:gd name="T7" fmla="*/ 3 h 14"/>
                    <a:gd name="T8" fmla="*/ 1 w 17"/>
                    <a:gd name="T9" fmla="*/ 4 h 14"/>
                    <a:gd name="T10" fmla="*/ 0 w 17"/>
                    <a:gd name="T11" fmla="*/ 3 h 14"/>
                    <a:gd name="T12" fmla="*/ 0 w 17"/>
                    <a:gd name="T13" fmla="*/ 2 h 14"/>
                    <a:gd name="T14" fmla="*/ 0 w 17"/>
                    <a:gd name="T15" fmla="*/ 1 h 14"/>
                    <a:gd name="T16" fmla="*/ 0 w 17"/>
                    <a:gd name="T17" fmla="*/ 0 h 14"/>
                    <a:gd name="T18" fmla="*/ 2 w 17"/>
                    <a:gd name="T19" fmla="*/ 2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4"/>
                    <a:gd name="T32" fmla="*/ 17 w 17"/>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4">
                      <a:moveTo>
                        <a:pt x="17" y="5"/>
                      </a:moveTo>
                      <a:lnTo>
                        <a:pt x="14" y="8"/>
                      </a:lnTo>
                      <a:lnTo>
                        <a:pt x="12" y="10"/>
                      </a:lnTo>
                      <a:lnTo>
                        <a:pt x="11" y="12"/>
                      </a:lnTo>
                      <a:lnTo>
                        <a:pt x="8" y="14"/>
                      </a:lnTo>
                      <a:lnTo>
                        <a:pt x="4" y="11"/>
                      </a:lnTo>
                      <a:lnTo>
                        <a:pt x="3" y="8"/>
                      </a:lnTo>
                      <a:lnTo>
                        <a:pt x="1" y="4"/>
                      </a:lnTo>
                      <a:lnTo>
                        <a:pt x="0" y="0"/>
                      </a:lnTo>
                      <a:lnTo>
                        <a:pt x="17" y="5"/>
                      </a:lnTo>
                      <a:close/>
                    </a:path>
                  </a:pathLst>
                </a:custGeom>
                <a:solidFill>
                  <a:srgbClr val="7F7F7F"/>
                </a:solidFill>
                <a:ln w="9525">
                  <a:solidFill>
                    <a:srgbClr val="006600"/>
                  </a:solidFill>
                  <a:round/>
                  <a:headEnd/>
                  <a:tailEnd/>
                </a:ln>
              </p:spPr>
              <p:txBody>
                <a:bodyPr/>
                <a:lstStyle/>
                <a:p>
                  <a:endParaRPr lang="en-US"/>
                </a:p>
              </p:txBody>
            </p:sp>
            <p:sp>
              <p:nvSpPr>
                <p:cNvPr id="12123" name="Freeform 1046"/>
                <p:cNvSpPr>
                  <a:spLocks/>
                </p:cNvSpPr>
                <p:nvPr/>
              </p:nvSpPr>
              <p:spPr bwMode="auto">
                <a:xfrm>
                  <a:off x="4815" y="2082"/>
                  <a:ext cx="5" cy="62"/>
                </a:xfrm>
                <a:custGeom>
                  <a:avLst/>
                  <a:gdLst>
                    <a:gd name="T0" fmla="*/ 1 w 15"/>
                    <a:gd name="T1" fmla="*/ 31 h 123"/>
                    <a:gd name="T2" fmla="*/ 0 w 15"/>
                    <a:gd name="T3" fmla="*/ 23 h 123"/>
                    <a:gd name="T4" fmla="*/ 0 w 15"/>
                    <a:gd name="T5" fmla="*/ 16 h 123"/>
                    <a:gd name="T6" fmla="*/ 0 w 15"/>
                    <a:gd name="T7" fmla="*/ 8 h 123"/>
                    <a:gd name="T8" fmla="*/ 1 w 15"/>
                    <a:gd name="T9" fmla="*/ 0 h 123"/>
                    <a:gd name="T10" fmla="*/ 1 w 15"/>
                    <a:gd name="T11" fmla="*/ 8 h 123"/>
                    <a:gd name="T12" fmla="*/ 2 w 15"/>
                    <a:gd name="T13" fmla="*/ 16 h 123"/>
                    <a:gd name="T14" fmla="*/ 1 w 15"/>
                    <a:gd name="T15" fmla="*/ 24 h 123"/>
                    <a:gd name="T16" fmla="*/ 1 w 15"/>
                    <a:gd name="T17" fmla="*/ 3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23"/>
                    <a:gd name="T29" fmla="*/ 15 w 15"/>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23">
                      <a:moveTo>
                        <a:pt x="5" y="123"/>
                      </a:moveTo>
                      <a:lnTo>
                        <a:pt x="2" y="92"/>
                      </a:lnTo>
                      <a:lnTo>
                        <a:pt x="0" y="61"/>
                      </a:lnTo>
                      <a:lnTo>
                        <a:pt x="0" y="29"/>
                      </a:lnTo>
                      <a:lnTo>
                        <a:pt x="7" y="0"/>
                      </a:lnTo>
                      <a:lnTo>
                        <a:pt x="11" y="31"/>
                      </a:lnTo>
                      <a:lnTo>
                        <a:pt x="15" y="62"/>
                      </a:lnTo>
                      <a:lnTo>
                        <a:pt x="13" y="93"/>
                      </a:lnTo>
                      <a:lnTo>
                        <a:pt x="5" y="123"/>
                      </a:lnTo>
                      <a:close/>
                    </a:path>
                  </a:pathLst>
                </a:custGeom>
                <a:solidFill>
                  <a:srgbClr val="7F7F7F"/>
                </a:solidFill>
                <a:ln w="9525">
                  <a:solidFill>
                    <a:srgbClr val="006600"/>
                  </a:solidFill>
                  <a:round/>
                  <a:headEnd/>
                  <a:tailEnd/>
                </a:ln>
              </p:spPr>
              <p:txBody>
                <a:bodyPr/>
                <a:lstStyle/>
                <a:p>
                  <a:endParaRPr lang="en-US"/>
                </a:p>
              </p:txBody>
            </p:sp>
            <p:sp>
              <p:nvSpPr>
                <p:cNvPr id="12124" name="Freeform 1047"/>
                <p:cNvSpPr>
                  <a:spLocks/>
                </p:cNvSpPr>
                <p:nvPr/>
              </p:nvSpPr>
              <p:spPr bwMode="auto">
                <a:xfrm>
                  <a:off x="4836" y="2118"/>
                  <a:ext cx="9" cy="67"/>
                </a:xfrm>
                <a:custGeom>
                  <a:avLst/>
                  <a:gdLst>
                    <a:gd name="T0" fmla="*/ 2 w 27"/>
                    <a:gd name="T1" fmla="*/ 34 h 134"/>
                    <a:gd name="T2" fmla="*/ 1 w 27"/>
                    <a:gd name="T3" fmla="*/ 26 h 134"/>
                    <a:gd name="T4" fmla="*/ 0 w 27"/>
                    <a:gd name="T5" fmla="*/ 18 h 134"/>
                    <a:gd name="T6" fmla="*/ 0 w 27"/>
                    <a:gd name="T7" fmla="*/ 10 h 134"/>
                    <a:gd name="T8" fmla="*/ 1 w 27"/>
                    <a:gd name="T9" fmla="*/ 3 h 134"/>
                    <a:gd name="T10" fmla="*/ 1 w 27"/>
                    <a:gd name="T11" fmla="*/ 2 h 134"/>
                    <a:gd name="T12" fmla="*/ 2 w 27"/>
                    <a:gd name="T13" fmla="*/ 2 h 134"/>
                    <a:gd name="T14" fmla="*/ 2 w 27"/>
                    <a:gd name="T15" fmla="*/ 1 h 134"/>
                    <a:gd name="T16" fmla="*/ 2 w 27"/>
                    <a:gd name="T17" fmla="*/ 0 h 134"/>
                    <a:gd name="T18" fmla="*/ 3 w 27"/>
                    <a:gd name="T19" fmla="*/ 8 h 134"/>
                    <a:gd name="T20" fmla="*/ 3 w 27"/>
                    <a:gd name="T21" fmla="*/ 17 h 134"/>
                    <a:gd name="T22" fmla="*/ 3 w 27"/>
                    <a:gd name="T23" fmla="*/ 25 h 134"/>
                    <a:gd name="T24" fmla="*/ 2 w 27"/>
                    <a:gd name="T25" fmla="*/ 34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34"/>
                    <a:gd name="T41" fmla="*/ 27 w 27"/>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34">
                      <a:moveTo>
                        <a:pt x="17" y="134"/>
                      </a:moveTo>
                      <a:lnTo>
                        <a:pt x="6" y="105"/>
                      </a:lnTo>
                      <a:lnTo>
                        <a:pt x="0" y="75"/>
                      </a:lnTo>
                      <a:lnTo>
                        <a:pt x="0" y="43"/>
                      </a:lnTo>
                      <a:lnTo>
                        <a:pt x="7" y="13"/>
                      </a:lnTo>
                      <a:lnTo>
                        <a:pt x="11" y="11"/>
                      </a:lnTo>
                      <a:lnTo>
                        <a:pt x="14" y="8"/>
                      </a:lnTo>
                      <a:lnTo>
                        <a:pt x="15" y="3"/>
                      </a:lnTo>
                      <a:lnTo>
                        <a:pt x="15" y="0"/>
                      </a:lnTo>
                      <a:lnTo>
                        <a:pt x="24" y="32"/>
                      </a:lnTo>
                      <a:lnTo>
                        <a:pt x="27" y="66"/>
                      </a:lnTo>
                      <a:lnTo>
                        <a:pt x="25" y="101"/>
                      </a:lnTo>
                      <a:lnTo>
                        <a:pt x="17" y="134"/>
                      </a:lnTo>
                      <a:close/>
                    </a:path>
                  </a:pathLst>
                </a:custGeom>
                <a:solidFill>
                  <a:srgbClr val="000000"/>
                </a:solidFill>
                <a:ln w="9525">
                  <a:solidFill>
                    <a:srgbClr val="006600"/>
                  </a:solidFill>
                  <a:round/>
                  <a:headEnd/>
                  <a:tailEnd/>
                </a:ln>
              </p:spPr>
              <p:txBody>
                <a:bodyPr/>
                <a:lstStyle/>
                <a:p>
                  <a:endParaRPr lang="en-US"/>
                </a:p>
              </p:txBody>
            </p:sp>
            <p:sp>
              <p:nvSpPr>
                <p:cNvPr id="12125" name="Freeform 1048"/>
                <p:cNvSpPr>
                  <a:spLocks/>
                </p:cNvSpPr>
                <p:nvPr/>
              </p:nvSpPr>
              <p:spPr bwMode="auto">
                <a:xfrm>
                  <a:off x="4813" y="2156"/>
                  <a:ext cx="11" cy="58"/>
                </a:xfrm>
                <a:custGeom>
                  <a:avLst/>
                  <a:gdLst>
                    <a:gd name="T0" fmla="*/ 1 w 35"/>
                    <a:gd name="T1" fmla="*/ 19 h 116"/>
                    <a:gd name="T2" fmla="*/ 2 w 35"/>
                    <a:gd name="T3" fmla="*/ 19 h 116"/>
                    <a:gd name="T4" fmla="*/ 2 w 35"/>
                    <a:gd name="T5" fmla="*/ 18 h 116"/>
                    <a:gd name="T6" fmla="*/ 3 w 35"/>
                    <a:gd name="T7" fmla="*/ 18 h 116"/>
                    <a:gd name="T8" fmla="*/ 3 w 35"/>
                    <a:gd name="T9" fmla="*/ 17 h 116"/>
                    <a:gd name="T10" fmla="*/ 3 w 35"/>
                    <a:gd name="T11" fmla="*/ 19 h 116"/>
                    <a:gd name="T12" fmla="*/ 3 w 35"/>
                    <a:gd name="T13" fmla="*/ 22 h 116"/>
                    <a:gd name="T14" fmla="*/ 3 w 35"/>
                    <a:gd name="T15" fmla="*/ 25 h 116"/>
                    <a:gd name="T16" fmla="*/ 3 w 35"/>
                    <a:gd name="T17" fmla="*/ 28 h 116"/>
                    <a:gd name="T18" fmla="*/ 3 w 35"/>
                    <a:gd name="T19" fmla="*/ 27 h 116"/>
                    <a:gd name="T20" fmla="*/ 2 w 35"/>
                    <a:gd name="T21" fmla="*/ 25 h 116"/>
                    <a:gd name="T22" fmla="*/ 2 w 35"/>
                    <a:gd name="T23" fmla="*/ 24 h 116"/>
                    <a:gd name="T24" fmla="*/ 2 w 35"/>
                    <a:gd name="T25" fmla="*/ 22 h 116"/>
                    <a:gd name="T26" fmla="*/ 2 w 35"/>
                    <a:gd name="T27" fmla="*/ 21 h 116"/>
                    <a:gd name="T28" fmla="*/ 2 w 35"/>
                    <a:gd name="T29" fmla="*/ 21 h 116"/>
                    <a:gd name="T30" fmla="*/ 2 w 35"/>
                    <a:gd name="T31" fmla="*/ 21 h 116"/>
                    <a:gd name="T32" fmla="*/ 2 w 35"/>
                    <a:gd name="T33" fmla="*/ 21 h 116"/>
                    <a:gd name="T34" fmla="*/ 1 w 35"/>
                    <a:gd name="T35" fmla="*/ 23 h 116"/>
                    <a:gd name="T36" fmla="*/ 1 w 35"/>
                    <a:gd name="T37" fmla="*/ 25 h 116"/>
                    <a:gd name="T38" fmla="*/ 0 w 35"/>
                    <a:gd name="T39" fmla="*/ 27 h 116"/>
                    <a:gd name="T40" fmla="*/ 0 w 35"/>
                    <a:gd name="T41" fmla="*/ 29 h 116"/>
                    <a:gd name="T42" fmla="*/ 0 w 35"/>
                    <a:gd name="T43" fmla="*/ 23 h 116"/>
                    <a:gd name="T44" fmla="*/ 0 w 35"/>
                    <a:gd name="T45" fmla="*/ 16 h 116"/>
                    <a:gd name="T46" fmla="*/ 0 w 35"/>
                    <a:gd name="T47" fmla="*/ 10 h 116"/>
                    <a:gd name="T48" fmla="*/ 0 w 35"/>
                    <a:gd name="T49" fmla="*/ 3 h 116"/>
                    <a:gd name="T50" fmla="*/ 1 w 35"/>
                    <a:gd name="T51" fmla="*/ 0 h 116"/>
                    <a:gd name="T52" fmla="*/ 2 w 35"/>
                    <a:gd name="T53" fmla="*/ 5 h 116"/>
                    <a:gd name="T54" fmla="*/ 2 w 35"/>
                    <a:gd name="T55" fmla="*/ 9 h 116"/>
                    <a:gd name="T56" fmla="*/ 2 w 35"/>
                    <a:gd name="T57" fmla="*/ 14 h 116"/>
                    <a:gd name="T58" fmla="*/ 1 w 35"/>
                    <a:gd name="T59" fmla="*/ 19 h 1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5"/>
                    <a:gd name="T91" fmla="*/ 0 h 116"/>
                    <a:gd name="T92" fmla="*/ 35 w 35"/>
                    <a:gd name="T93" fmla="*/ 116 h 1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5" h="116">
                      <a:moveTo>
                        <a:pt x="14" y="76"/>
                      </a:moveTo>
                      <a:lnTo>
                        <a:pt x="18" y="76"/>
                      </a:lnTo>
                      <a:lnTo>
                        <a:pt x="22" y="72"/>
                      </a:lnTo>
                      <a:lnTo>
                        <a:pt x="25" y="69"/>
                      </a:lnTo>
                      <a:lnTo>
                        <a:pt x="28" y="66"/>
                      </a:lnTo>
                      <a:lnTo>
                        <a:pt x="32" y="76"/>
                      </a:lnTo>
                      <a:lnTo>
                        <a:pt x="35" y="87"/>
                      </a:lnTo>
                      <a:lnTo>
                        <a:pt x="33" y="99"/>
                      </a:lnTo>
                      <a:lnTo>
                        <a:pt x="29" y="111"/>
                      </a:lnTo>
                      <a:lnTo>
                        <a:pt x="24" y="106"/>
                      </a:lnTo>
                      <a:lnTo>
                        <a:pt x="19" y="100"/>
                      </a:lnTo>
                      <a:lnTo>
                        <a:pt x="19" y="93"/>
                      </a:lnTo>
                      <a:lnTo>
                        <a:pt x="18" y="85"/>
                      </a:lnTo>
                      <a:lnTo>
                        <a:pt x="18" y="84"/>
                      </a:lnTo>
                      <a:lnTo>
                        <a:pt x="17" y="83"/>
                      </a:lnTo>
                      <a:lnTo>
                        <a:pt x="17" y="82"/>
                      </a:lnTo>
                      <a:lnTo>
                        <a:pt x="15" y="81"/>
                      </a:lnTo>
                      <a:lnTo>
                        <a:pt x="11" y="89"/>
                      </a:lnTo>
                      <a:lnTo>
                        <a:pt x="8" y="99"/>
                      </a:lnTo>
                      <a:lnTo>
                        <a:pt x="4" y="107"/>
                      </a:lnTo>
                      <a:lnTo>
                        <a:pt x="0" y="116"/>
                      </a:lnTo>
                      <a:lnTo>
                        <a:pt x="1" y="90"/>
                      </a:lnTo>
                      <a:lnTo>
                        <a:pt x="3" y="64"/>
                      </a:lnTo>
                      <a:lnTo>
                        <a:pt x="4" y="37"/>
                      </a:lnTo>
                      <a:lnTo>
                        <a:pt x="4" y="11"/>
                      </a:lnTo>
                      <a:lnTo>
                        <a:pt x="6" y="0"/>
                      </a:lnTo>
                      <a:lnTo>
                        <a:pt x="18" y="17"/>
                      </a:lnTo>
                      <a:lnTo>
                        <a:pt x="21" y="36"/>
                      </a:lnTo>
                      <a:lnTo>
                        <a:pt x="17" y="56"/>
                      </a:lnTo>
                      <a:lnTo>
                        <a:pt x="14" y="76"/>
                      </a:lnTo>
                      <a:close/>
                    </a:path>
                  </a:pathLst>
                </a:custGeom>
                <a:solidFill>
                  <a:srgbClr val="7F7F7F"/>
                </a:solidFill>
                <a:ln w="9525">
                  <a:solidFill>
                    <a:srgbClr val="006600"/>
                  </a:solidFill>
                  <a:round/>
                  <a:headEnd/>
                  <a:tailEnd/>
                </a:ln>
              </p:spPr>
              <p:txBody>
                <a:bodyPr/>
                <a:lstStyle/>
                <a:p>
                  <a:endParaRPr lang="en-US"/>
                </a:p>
              </p:txBody>
            </p:sp>
            <p:sp>
              <p:nvSpPr>
                <p:cNvPr id="12126" name="Freeform 1049"/>
                <p:cNvSpPr>
                  <a:spLocks/>
                </p:cNvSpPr>
                <p:nvPr/>
              </p:nvSpPr>
              <p:spPr bwMode="auto">
                <a:xfrm>
                  <a:off x="4781" y="2215"/>
                  <a:ext cx="30" cy="28"/>
                </a:xfrm>
                <a:custGeom>
                  <a:avLst/>
                  <a:gdLst>
                    <a:gd name="T0" fmla="*/ 7 w 90"/>
                    <a:gd name="T1" fmla="*/ 8 h 54"/>
                    <a:gd name="T2" fmla="*/ 8 w 90"/>
                    <a:gd name="T3" fmla="*/ 9 h 54"/>
                    <a:gd name="T4" fmla="*/ 8 w 90"/>
                    <a:gd name="T5" fmla="*/ 11 h 54"/>
                    <a:gd name="T6" fmla="*/ 9 w 90"/>
                    <a:gd name="T7" fmla="*/ 13 h 54"/>
                    <a:gd name="T8" fmla="*/ 10 w 90"/>
                    <a:gd name="T9" fmla="*/ 14 h 54"/>
                    <a:gd name="T10" fmla="*/ 10 w 90"/>
                    <a:gd name="T11" fmla="*/ 15 h 54"/>
                    <a:gd name="T12" fmla="*/ 9 w 90"/>
                    <a:gd name="T13" fmla="*/ 15 h 54"/>
                    <a:gd name="T14" fmla="*/ 8 w 90"/>
                    <a:gd name="T15" fmla="*/ 15 h 54"/>
                    <a:gd name="T16" fmla="*/ 8 w 90"/>
                    <a:gd name="T17" fmla="*/ 14 h 54"/>
                    <a:gd name="T18" fmla="*/ 7 w 90"/>
                    <a:gd name="T19" fmla="*/ 12 h 54"/>
                    <a:gd name="T20" fmla="*/ 6 w 90"/>
                    <a:gd name="T21" fmla="*/ 11 h 54"/>
                    <a:gd name="T22" fmla="*/ 5 w 90"/>
                    <a:gd name="T23" fmla="*/ 9 h 54"/>
                    <a:gd name="T24" fmla="*/ 4 w 90"/>
                    <a:gd name="T25" fmla="*/ 8 h 54"/>
                    <a:gd name="T26" fmla="*/ 3 w 90"/>
                    <a:gd name="T27" fmla="*/ 5 h 54"/>
                    <a:gd name="T28" fmla="*/ 2 w 90"/>
                    <a:gd name="T29" fmla="*/ 4 h 54"/>
                    <a:gd name="T30" fmla="*/ 1 w 90"/>
                    <a:gd name="T31" fmla="*/ 2 h 54"/>
                    <a:gd name="T32" fmla="*/ 0 w 90"/>
                    <a:gd name="T33" fmla="*/ 0 h 54"/>
                    <a:gd name="T34" fmla="*/ 1 w 90"/>
                    <a:gd name="T35" fmla="*/ 0 h 54"/>
                    <a:gd name="T36" fmla="*/ 2 w 90"/>
                    <a:gd name="T37" fmla="*/ 1 h 54"/>
                    <a:gd name="T38" fmla="*/ 3 w 90"/>
                    <a:gd name="T39" fmla="*/ 1 h 54"/>
                    <a:gd name="T40" fmla="*/ 4 w 90"/>
                    <a:gd name="T41" fmla="*/ 2 h 54"/>
                    <a:gd name="T42" fmla="*/ 5 w 90"/>
                    <a:gd name="T43" fmla="*/ 3 h 54"/>
                    <a:gd name="T44" fmla="*/ 6 w 90"/>
                    <a:gd name="T45" fmla="*/ 4 h 54"/>
                    <a:gd name="T46" fmla="*/ 7 w 90"/>
                    <a:gd name="T47" fmla="*/ 5 h 54"/>
                    <a:gd name="T48" fmla="*/ 7 w 90"/>
                    <a:gd name="T49" fmla="*/ 8 h 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54"/>
                    <a:gd name="T77" fmla="*/ 90 w 90"/>
                    <a:gd name="T78" fmla="*/ 54 h 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54">
                      <a:moveTo>
                        <a:pt x="66" y="28"/>
                      </a:moveTo>
                      <a:lnTo>
                        <a:pt x="70" y="35"/>
                      </a:lnTo>
                      <a:lnTo>
                        <a:pt x="74" y="42"/>
                      </a:lnTo>
                      <a:lnTo>
                        <a:pt x="81" y="48"/>
                      </a:lnTo>
                      <a:lnTo>
                        <a:pt x="90" y="52"/>
                      </a:lnTo>
                      <a:lnTo>
                        <a:pt x="87" y="54"/>
                      </a:lnTo>
                      <a:lnTo>
                        <a:pt x="81" y="54"/>
                      </a:lnTo>
                      <a:lnTo>
                        <a:pt x="76" y="54"/>
                      </a:lnTo>
                      <a:lnTo>
                        <a:pt x="70" y="52"/>
                      </a:lnTo>
                      <a:lnTo>
                        <a:pt x="60" y="46"/>
                      </a:lnTo>
                      <a:lnTo>
                        <a:pt x="52" y="40"/>
                      </a:lnTo>
                      <a:lnTo>
                        <a:pt x="42" y="34"/>
                      </a:lnTo>
                      <a:lnTo>
                        <a:pt x="34" y="28"/>
                      </a:lnTo>
                      <a:lnTo>
                        <a:pt x="24" y="20"/>
                      </a:lnTo>
                      <a:lnTo>
                        <a:pt x="16" y="14"/>
                      </a:lnTo>
                      <a:lnTo>
                        <a:pt x="8" y="7"/>
                      </a:lnTo>
                      <a:lnTo>
                        <a:pt x="0" y="0"/>
                      </a:lnTo>
                      <a:lnTo>
                        <a:pt x="9" y="0"/>
                      </a:lnTo>
                      <a:lnTo>
                        <a:pt x="19" y="1"/>
                      </a:lnTo>
                      <a:lnTo>
                        <a:pt x="29" y="2"/>
                      </a:lnTo>
                      <a:lnTo>
                        <a:pt x="37" y="5"/>
                      </a:lnTo>
                      <a:lnTo>
                        <a:pt x="45" y="10"/>
                      </a:lnTo>
                      <a:lnTo>
                        <a:pt x="54" y="14"/>
                      </a:lnTo>
                      <a:lnTo>
                        <a:pt x="60" y="20"/>
                      </a:lnTo>
                      <a:lnTo>
                        <a:pt x="66" y="28"/>
                      </a:lnTo>
                      <a:close/>
                    </a:path>
                  </a:pathLst>
                </a:custGeom>
                <a:solidFill>
                  <a:srgbClr val="7F7F7F"/>
                </a:solidFill>
                <a:ln w="9525">
                  <a:solidFill>
                    <a:srgbClr val="006600"/>
                  </a:solidFill>
                  <a:round/>
                  <a:headEnd/>
                  <a:tailEnd/>
                </a:ln>
              </p:spPr>
              <p:txBody>
                <a:bodyPr/>
                <a:lstStyle/>
                <a:p>
                  <a:endParaRPr lang="en-US"/>
                </a:p>
              </p:txBody>
            </p:sp>
            <p:sp>
              <p:nvSpPr>
                <p:cNvPr id="12127" name="Freeform 1050"/>
                <p:cNvSpPr>
                  <a:spLocks/>
                </p:cNvSpPr>
                <p:nvPr/>
              </p:nvSpPr>
              <p:spPr bwMode="auto">
                <a:xfrm>
                  <a:off x="4818" y="2228"/>
                  <a:ext cx="12" cy="10"/>
                </a:xfrm>
                <a:custGeom>
                  <a:avLst/>
                  <a:gdLst>
                    <a:gd name="T0" fmla="*/ 4 w 36"/>
                    <a:gd name="T1" fmla="*/ 1 h 22"/>
                    <a:gd name="T2" fmla="*/ 4 w 36"/>
                    <a:gd name="T3" fmla="*/ 2 h 22"/>
                    <a:gd name="T4" fmla="*/ 3 w 36"/>
                    <a:gd name="T5" fmla="*/ 4 h 22"/>
                    <a:gd name="T6" fmla="*/ 3 w 36"/>
                    <a:gd name="T7" fmla="*/ 5 h 22"/>
                    <a:gd name="T8" fmla="*/ 2 w 36"/>
                    <a:gd name="T9" fmla="*/ 4 h 22"/>
                    <a:gd name="T10" fmla="*/ 1 w 36"/>
                    <a:gd name="T11" fmla="*/ 4 h 22"/>
                    <a:gd name="T12" fmla="*/ 0 w 36"/>
                    <a:gd name="T13" fmla="*/ 3 h 22"/>
                    <a:gd name="T14" fmla="*/ 0 w 36"/>
                    <a:gd name="T15" fmla="*/ 2 h 22"/>
                    <a:gd name="T16" fmla="*/ 0 w 36"/>
                    <a:gd name="T17" fmla="*/ 1 h 22"/>
                    <a:gd name="T18" fmla="*/ 1 w 36"/>
                    <a:gd name="T19" fmla="*/ 1 h 22"/>
                    <a:gd name="T20" fmla="*/ 2 w 36"/>
                    <a:gd name="T21" fmla="*/ 0 h 22"/>
                    <a:gd name="T22" fmla="*/ 3 w 36"/>
                    <a:gd name="T23" fmla="*/ 0 h 22"/>
                    <a:gd name="T24" fmla="*/ 4 w 36"/>
                    <a:gd name="T25" fmla="*/ 1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22"/>
                    <a:gd name="T41" fmla="*/ 36 w 36"/>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22">
                      <a:moveTo>
                        <a:pt x="36" y="4"/>
                      </a:moveTo>
                      <a:lnTo>
                        <a:pt x="33" y="11"/>
                      </a:lnTo>
                      <a:lnTo>
                        <a:pt x="31" y="18"/>
                      </a:lnTo>
                      <a:lnTo>
                        <a:pt x="25" y="22"/>
                      </a:lnTo>
                      <a:lnTo>
                        <a:pt x="15" y="19"/>
                      </a:lnTo>
                      <a:lnTo>
                        <a:pt x="10" y="17"/>
                      </a:lnTo>
                      <a:lnTo>
                        <a:pt x="4" y="15"/>
                      </a:lnTo>
                      <a:lnTo>
                        <a:pt x="0" y="12"/>
                      </a:lnTo>
                      <a:lnTo>
                        <a:pt x="0" y="7"/>
                      </a:lnTo>
                      <a:lnTo>
                        <a:pt x="9" y="4"/>
                      </a:lnTo>
                      <a:lnTo>
                        <a:pt x="18" y="0"/>
                      </a:lnTo>
                      <a:lnTo>
                        <a:pt x="28" y="0"/>
                      </a:lnTo>
                      <a:lnTo>
                        <a:pt x="36" y="4"/>
                      </a:lnTo>
                      <a:close/>
                    </a:path>
                  </a:pathLst>
                </a:custGeom>
                <a:solidFill>
                  <a:srgbClr val="7F7F7F"/>
                </a:solidFill>
                <a:ln w="9525">
                  <a:solidFill>
                    <a:srgbClr val="006600"/>
                  </a:solidFill>
                  <a:round/>
                  <a:headEnd/>
                  <a:tailEnd/>
                </a:ln>
              </p:spPr>
              <p:txBody>
                <a:bodyPr/>
                <a:lstStyle/>
                <a:p>
                  <a:endParaRPr lang="en-US"/>
                </a:p>
              </p:txBody>
            </p:sp>
            <p:sp>
              <p:nvSpPr>
                <p:cNvPr id="12128" name="Freeform 1051"/>
                <p:cNvSpPr>
                  <a:spLocks/>
                </p:cNvSpPr>
                <p:nvPr/>
              </p:nvSpPr>
              <p:spPr bwMode="auto">
                <a:xfrm>
                  <a:off x="4770" y="2234"/>
                  <a:ext cx="19" cy="9"/>
                </a:xfrm>
                <a:custGeom>
                  <a:avLst/>
                  <a:gdLst>
                    <a:gd name="T0" fmla="*/ 6 w 56"/>
                    <a:gd name="T1" fmla="*/ 3 h 17"/>
                    <a:gd name="T2" fmla="*/ 6 w 56"/>
                    <a:gd name="T3" fmla="*/ 5 h 17"/>
                    <a:gd name="T4" fmla="*/ 6 w 56"/>
                    <a:gd name="T5" fmla="*/ 4 h 17"/>
                    <a:gd name="T6" fmla="*/ 5 w 56"/>
                    <a:gd name="T7" fmla="*/ 4 h 17"/>
                    <a:gd name="T8" fmla="*/ 4 w 56"/>
                    <a:gd name="T9" fmla="*/ 4 h 17"/>
                    <a:gd name="T10" fmla="*/ 3 w 56"/>
                    <a:gd name="T11" fmla="*/ 4 h 17"/>
                    <a:gd name="T12" fmla="*/ 2 w 56"/>
                    <a:gd name="T13" fmla="*/ 4 h 17"/>
                    <a:gd name="T14" fmla="*/ 1 w 56"/>
                    <a:gd name="T15" fmla="*/ 3 h 17"/>
                    <a:gd name="T16" fmla="*/ 1 w 56"/>
                    <a:gd name="T17" fmla="*/ 3 h 17"/>
                    <a:gd name="T18" fmla="*/ 0 w 56"/>
                    <a:gd name="T19" fmla="*/ 2 h 17"/>
                    <a:gd name="T20" fmla="*/ 1 w 56"/>
                    <a:gd name="T21" fmla="*/ 1 h 17"/>
                    <a:gd name="T22" fmla="*/ 2 w 56"/>
                    <a:gd name="T23" fmla="*/ 1 h 17"/>
                    <a:gd name="T24" fmla="*/ 2 w 56"/>
                    <a:gd name="T25" fmla="*/ 0 h 17"/>
                    <a:gd name="T26" fmla="*/ 3 w 56"/>
                    <a:gd name="T27" fmla="*/ 0 h 17"/>
                    <a:gd name="T28" fmla="*/ 4 w 56"/>
                    <a:gd name="T29" fmla="*/ 0 h 17"/>
                    <a:gd name="T30" fmla="*/ 5 w 56"/>
                    <a:gd name="T31" fmla="*/ 1 h 17"/>
                    <a:gd name="T32" fmla="*/ 6 w 56"/>
                    <a:gd name="T33" fmla="*/ 2 h 17"/>
                    <a:gd name="T34" fmla="*/ 6 w 56"/>
                    <a:gd name="T35" fmla="*/ 3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7"/>
                    <a:gd name="T56" fmla="*/ 56 w 5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7">
                      <a:moveTo>
                        <a:pt x="55" y="11"/>
                      </a:moveTo>
                      <a:lnTo>
                        <a:pt x="56" y="17"/>
                      </a:lnTo>
                      <a:lnTo>
                        <a:pt x="50" y="16"/>
                      </a:lnTo>
                      <a:lnTo>
                        <a:pt x="41" y="15"/>
                      </a:lnTo>
                      <a:lnTo>
                        <a:pt x="34" y="15"/>
                      </a:lnTo>
                      <a:lnTo>
                        <a:pt x="26" y="15"/>
                      </a:lnTo>
                      <a:lnTo>
                        <a:pt x="19" y="14"/>
                      </a:lnTo>
                      <a:lnTo>
                        <a:pt x="11" y="12"/>
                      </a:lnTo>
                      <a:lnTo>
                        <a:pt x="5" y="10"/>
                      </a:lnTo>
                      <a:lnTo>
                        <a:pt x="0" y="5"/>
                      </a:lnTo>
                      <a:lnTo>
                        <a:pt x="7" y="4"/>
                      </a:lnTo>
                      <a:lnTo>
                        <a:pt x="14" y="3"/>
                      </a:lnTo>
                      <a:lnTo>
                        <a:pt x="22" y="0"/>
                      </a:lnTo>
                      <a:lnTo>
                        <a:pt x="30" y="0"/>
                      </a:lnTo>
                      <a:lnTo>
                        <a:pt x="38" y="0"/>
                      </a:lnTo>
                      <a:lnTo>
                        <a:pt x="45" y="2"/>
                      </a:lnTo>
                      <a:lnTo>
                        <a:pt x="51" y="5"/>
                      </a:lnTo>
                      <a:lnTo>
                        <a:pt x="55" y="11"/>
                      </a:lnTo>
                      <a:close/>
                    </a:path>
                  </a:pathLst>
                </a:custGeom>
                <a:solidFill>
                  <a:srgbClr val="7F7F7F"/>
                </a:solidFill>
                <a:ln w="9525">
                  <a:solidFill>
                    <a:srgbClr val="006600"/>
                  </a:solidFill>
                  <a:round/>
                  <a:headEnd/>
                  <a:tailEnd/>
                </a:ln>
              </p:spPr>
              <p:txBody>
                <a:bodyPr/>
                <a:lstStyle/>
                <a:p>
                  <a:endParaRPr lang="en-US"/>
                </a:p>
              </p:txBody>
            </p:sp>
          </p:grpSp>
          <p:pic>
            <p:nvPicPr>
              <p:cNvPr id="12116" name="Picture 1052" descr="na02407_"/>
              <p:cNvPicPr>
                <a:picLocks noChangeAspect="1" noChangeArrowheads="1"/>
              </p:cNvPicPr>
              <p:nvPr/>
            </p:nvPicPr>
            <p:blipFill>
              <a:blip r:embed="rId2"/>
              <a:srcRect/>
              <a:stretch>
                <a:fillRect/>
              </a:stretch>
            </p:blipFill>
            <p:spPr bwMode="auto">
              <a:xfrm>
                <a:off x="624" y="336"/>
                <a:ext cx="480" cy="576"/>
              </a:xfrm>
              <a:prstGeom prst="rect">
                <a:avLst/>
              </a:prstGeom>
              <a:noFill/>
              <a:ln w="9525">
                <a:noFill/>
                <a:miter lim="800000"/>
                <a:headEnd/>
                <a:tailEnd/>
              </a:ln>
            </p:spPr>
          </p:pic>
        </p:grpSp>
        <p:grpSp>
          <p:nvGrpSpPr>
            <p:cNvPr id="11796" name="Group 1053"/>
            <p:cNvGrpSpPr>
              <a:grpSpLocks/>
            </p:cNvGrpSpPr>
            <p:nvPr/>
          </p:nvGrpSpPr>
          <p:grpSpPr bwMode="auto">
            <a:xfrm>
              <a:off x="1233" y="1200"/>
              <a:ext cx="255" cy="654"/>
              <a:chOff x="1777" y="966"/>
              <a:chExt cx="863" cy="1255"/>
            </a:xfrm>
          </p:grpSpPr>
          <p:sp>
            <p:nvSpPr>
              <p:cNvPr id="12104" name="Freeform 1054"/>
              <p:cNvSpPr>
                <a:spLocks/>
              </p:cNvSpPr>
              <p:nvPr/>
            </p:nvSpPr>
            <p:spPr bwMode="auto">
              <a:xfrm>
                <a:off x="1872" y="1296"/>
                <a:ext cx="672" cy="925"/>
              </a:xfrm>
              <a:custGeom>
                <a:avLst/>
                <a:gdLst>
                  <a:gd name="T0" fmla="*/ 389 w 805"/>
                  <a:gd name="T1" fmla="*/ 29 h 1970"/>
                  <a:gd name="T2" fmla="*/ 440 w 805"/>
                  <a:gd name="T3" fmla="*/ 10 h 1970"/>
                  <a:gd name="T4" fmla="*/ 437 w 805"/>
                  <a:gd name="T5" fmla="*/ 21 h 1970"/>
                  <a:gd name="T6" fmla="*/ 479 w 805"/>
                  <a:gd name="T7" fmla="*/ 20 h 1970"/>
                  <a:gd name="T8" fmla="*/ 508 w 805"/>
                  <a:gd name="T9" fmla="*/ 16 h 1970"/>
                  <a:gd name="T10" fmla="*/ 447 w 805"/>
                  <a:gd name="T11" fmla="*/ 36 h 1970"/>
                  <a:gd name="T12" fmla="*/ 418 w 805"/>
                  <a:gd name="T13" fmla="*/ 68 h 1970"/>
                  <a:gd name="T14" fmla="*/ 469 w 805"/>
                  <a:gd name="T15" fmla="*/ 48 h 1970"/>
                  <a:gd name="T16" fmla="*/ 439 w 805"/>
                  <a:gd name="T17" fmla="*/ 69 h 1970"/>
                  <a:gd name="T18" fmla="*/ 431 w 805"/>
                  <a:gd name="T19" fmla="*/ 88 h 1970"/>
                  <a:gd name="T20" fmla="*/ 467 w 805"/>
                  <a:gd name="T21" fmla="*/ 74 h 1970"/>
                  <a:gd name="T22" fmla="*/ 503 w 805"/>
                  <a:gd name="T23" fmla="*/ 54 h 1970"/>
                  <a:gd name="T24" fmla="*/ 525 w 805"/>
                  <a:gd name="T25" fmla="*/ 45 h 1970"/>
                  <a:gd name="T26" fmla="*/ 548 w 805"/>
                  <a:gd name="T27" fmla="*/ 48 h 1970"/>
                  <a:gd name="T28" fmla="*/ 504 w 805"/>
                  <a:gd name="T29" fmla="*/ 69 h 1970"/>
                  <a:gd name="T30" fmla="*/ 467 w 805"/>
                  <a:gd name="T31" fmla="*/ 87 h 1970"/>
                  <a:gd name="T32" fmla="*/ 424 w 805"/>
                  <a:gd name="T33" fmla="*/ 102 h 1970"/>
                  <a:gd name="T34" fmla="*/ 401 w 805"/>
                  <a:gd name="T35" fmla="*/ 131 h 1970"/>
                  <a:gd name="T36" fmla="*/ 366 w 805"/>
                  <a:gd name="T37" fmla="*/ 160 h 1970"/>
                  <a:gd name="T38" fmla="*/ 331 w 805"/>
                  <a:gd name="T39" fmla="*/ 216 h 1970"/>
                  <a:gd name="T40" fmla="*/ 327 w 805"/>
                  <a:gd name="T41" fmla="*/ 262 h 1970"/>
                  <a:gd name="T42" fmla="*/ 346 w 805"/>
                  <a:gd name="T43" fmla="*/ 306 h 1970"/>
                  <a:gd name="T44" fmla="*/ 346 w 805"/>
                  <a:gd name="T45" fmla="*/ 362 h 1970"/>
                  <a:gd name="T46" fmla="*/ 365 w 805"/>
                  <a:gd name="T47" fmla="*/ 403 h 1970"/>
                  <a:gd name="T48" fmla="*/ 406 w 805"/>
                  <a:gd name="T49" fmla="*/ 416 h 1970"/>
                  <a:gd name="T50" fmla="*/ 381 w 805"/>
                  <a:gd name="T51" fmla="*/ 422 h 1970"/>
                  <a:gd name="T52" fmla="*/ 330 w 805"/>
                  <a:gd name="T53" fmla="*/ 429 h 1970"/>
                  <a:gd name="T54" fmla="*/ 272 w 805"/>
                  <a:gd name="T55" fmla="*/ 429 h 1970"/>
                  <a:gd name="T56" fmla="*/ 215 w 805"/>
                  <a:gd name="T57" fmla="*/ 427 h 1970"/>
                  <a:gd name="T58" fmla="*/ 214 w 805"/>
                  <a:gd name="T59" fmla="*/ 418 h 1970"/>
                  <a:gd name="T60" fmla="*/ 249 w 805"/>
                  <a:gd name="T61" fmla="*/ 403 h 1970"/>
                  <a:gd name="T62" fmla="*/ 238 w 805"/>
                  <a:gd name="T63" fmla="*/ 350 h 1970"/>
                  <a:gd name="T64" fmla="*/ 252 w 805"/>
                  <a:gd name="T65" fmla="*/ 277 h 1970"/>
                  <a:gd name="T66" fmla="*/ 247 w 805"/>
                  <a:gd name="T67" fmla="*/ 177 h 1970"/>
                  <a:gd name="T68" fmla="*/ 209 w 805"/>
                  <a:gd name="T69" fmla="*/ 123 h 1970"/>
                  <a:gd name="T70" fmla="*/ 170 w 805"/>
                  <a:gd name="T71" fmla="*/ 93 h 1970"/>
                  <a:gd name="T72" fmla="*/ 114 w 805"/>
                  <a:gd name="T73" fmla="*/ 64 h 1970"/>
                  <a:gd name="T74" fmla="*/ 63 w 805"/>
                  <a:gd name="T75" fmla="*/ 42 h 1970"/>
                  <a:gd name="T76" fmla="*/ 23 w 805"/>
                  <a:gd name="T77" fmla="*/ 28 h 1970"/>
                  <a:gd name="T78" fmla="*/ 31 w 805"/>
                  <a:gd name="T79" fmla="*/ 15 h 1970"/>
                  <a:gd name="T80" fmla="*/ 63 w 805"/>
                  <a:gd name="T81" fmla="*/ 36 h 1970"/>
                  <a:gd name="T82" fmla="*/ 148 w 805"/>
                  <a:gd name="T83" fmla="*/ 57 h 1970"/>
                  <a:gd name="T84" fmla="*/ 161 w 805"/>
                  <a:gd name="T85" fmla="*/ 36 h 1970"/>
                  <a:gd name="T86" fmla="*/ 144 w 805"/>
                  <a:gd name="T87" fmla="*/ 5 h 1970"/>
                  <a:gd name="T88" fmla="*/ 161 w 805"/>
                  <a:gd name="T89" fmla="*/ 24 h 1970"/>
                  <a:gd name="T90" fmla="*/ 184 w 805"/>
                  <a:gd name="T91" fmla="*/ 31 h 1970"/>
                  <a:gd name="T92" fmla="*/ 211 w 805"/>
                  <a:gd name="T93" fmla="*/ 8 h 1970"/>
                  <a:gd name="T94" fmla="*/ 205 w 805"/>
                  <a:gd name="T95" fmla="*/ 26 h 1970"/>
                  <a:gd name="T96" fmla="*/ 213 w 805"/>
                  <a:gd name="T97" fmla="*/ 37 h 1970"/>
                  <a:gd name="T98" fmla="*/ 235 w 805"/>
                  <a:gd name="T99" fmla="*/ 31 h 1970"/>
                  <a:gd name="T100" fmla="*/ 196 w 805"/>
                  <a:gd name="T101" fmla="*/ 64 h 1970"/>
                  <a:gd name="T102" fmla="*/ 240 w 805"/>
                  <a:gd name="T103" fmla="*/ 108 h 1970"/>
                  <a:gd name="T104" fmla="*/ 301 w 805"/>
                  <a:gd name="T105" fmla="*/ 167 h 1970"/>
                  <a:gd name="T106" fmla="*/ 337 w 805"/>
                  <a:gd name="T107" fmla="*/ 137 h 1970"/>
                  <a:gd name="T108" fmla="*/ 379 w 805"/>
                  <a:gd name="T109" fmla="*/ 84 h 1970"/>
                  <a:gd name="T110" fmla="*/ 342 w 805"/>
                  <a:gd name="T111" fmla="*/ 43 h 19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5"/>
                  <a:gd name="T169" fmla="*/ 0 h 1970"/>
                  <a:gd name="T170" fmla="*/ 805 w 805"/>
                  <a:gd name="T171" fmla="*/ 1970 h 19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5" h="1970">
                    <a:moveTo>
                      <a:pt x="520" y="20"/>
                    </a:moveTo>
                    <a:lnTo>
                      <a:pt x="523" y="27"/>
                    </a:lnTo>
                    <a:lnTo>
                      <a:pt x="528" y="20"/>
                    </a:lnTo>
                    <a:lnTo>
                      <a:pt x="532" y="14"/>
                    </a:lnTo>
                    <a:lnTo>
                      <a:pt x="535" y="20"/>
                    </a:lnTo>
                    <a:lnTo>
                      <a:pt x="539" y="51"/>
                    </a:lnTo>
                    <a:lnTo>
                      <a:pt x="549" y="90"/>
                    </a:lnTo>
                    <a:lnTo>
                      <a:pt x="558" y="130"/>
                    </a:lnTo>
                    <a:lnTo>
                      <a:pt x="563" y="161"/>
                    </a:lnTo>
                    <a:lnTo>
                      <a:pt x="569" y="155"/>
                    </a:lnTo>
                    <a:lnTo>
                      <a:pt x="580" y="137"/>
                    </a:lnTo>
                    <a:lnTo>
                      <a:pt x="590" y="119"/>
                    </a:lnTo>
                    <a:lnTo>
                      <a:pt x="601" y="100"/>
                    </a:lnTo>
                    <a:lnTo>
                      <a:pt x="612" y="82"/>
                    </a:lnTo>
                    <a:lnTo>
                      <a:pt x="621" y="63"/>
                    </a:lnTo>
                    <a:lnTo>
                      <a:pt x="631" y="45"/>
                    </a:lnTo>
                    <a:lnTo>
                      <a:pt x="639" y="25"/>
                    </a:lnTo>
                    <a:lnTo>
                      <a:pt x="645" y="4"/>
                    </a:lnTo>
                    <a:lnTo>
                      <a:pt x="647" y="0"/>
                    </a:lnTo>
                    <a:lnTo>
                      <a:pt x="645" y="20"/>
                    </a:lnTo>
                    <a:lnTo>
                      <a:pt x="641" y="38"/>
                    </a:lnTo>
                    <a:lnTo>
                      <a:pt x="638" y="56"/>
                    </a:lnTo>
                    <a:lnTo>
                      <a:pt x="633" y="75"/>
                    </a:lnTo>
                    <a:lnTo>
                      <a:pt x="628" y="93"/>
                    </a:lnTo>
                    <a:lnTo>
                      <a:pt x="622" y="112"/>
                    </a:lnTo>
                    <a:lnTo>
                      <a:pt x="617" y="130"/>
                    </a:lnTo>
                    <a:lnTo>
                      <a:pt x="611" y="147"/>
                    </a:lnTo>
                    <a:lnTo>
                      <a:pt x="618" y="147"/>
                    </a:lnTo>
                    <a:lnTo>
                      <a:pt x="634" y="131"/>
                    </a:lnTo>
                    <a:lnTo>
                      <a:pt x="652" y="117"/>
                    </a:lnTo>
                    <a:lnTo>
                      <a:pt x="670" y="104"/>
                    </a:lnTo>
                    <a:lnTo>
                      <a:pt x="688" y="90"/>
                    </a:lnTo>
                    <a:lnTo>
                      <a:pt x="705" y="78"/>
                    </a:lnTo>
                    <a:lnTo>
                      <a:pt x="723" y="66"/>
                    </a:lnTo>
                    <a:lnTo>
                      <a:pt x="742" y="54"/>
                    </a:lnTo>
                    <a:lnTo>
                      <a:pt x="760" y="42"/>
                    </a:lnTo>
                    <a:lnTo>
                      <a:pt x="753" y="51"/>
                    </a:lnTo>
                    <a:lnTo>
                      <a:pt x="746" y="59"/>
                    </a:lnTo>
                    <a:lnTo>
                      <a:pt x="738" y="66"/>
                    </a:lnTo>
                    <a:lnTo>
                      <a:pt x="729" y="72"/>
                    </a:lnTo>
                    <a:lnTo>
                      <a:pt x="721" y="79"/>
                    </a:lnTo>
                    <a:lnTo>
                      <a:pt x="713" y="85"/>
                    </a:lnTo>
                    <a:lnTo>
                      <a:pt x="704" y="92"/>
                    </a:lnTo>
                    <a:lnTo>
                      <a:pt x="696" y="100"/>
                    </a:lnTo>
                    <a:lnTo>
                      <a:pt x="683" y="116"/>
                    </a:lnTo>
                    <a:lnTo>
                      <a:pt x="669" y="130"/>
                    </a:lnTo>
                    <a:lnTo>
                      <a:pt x="654" y="146"/>
                    </a:lnTo>
                    <a:lnTo>
                      <a:pt x="641" y="161"/>
                    </a:lnTo>
                    <a:lnTo>
                      <a:pt x="628" y="178"/>
                    </a:lnTo>
                    <a:lnTo>
                      <a:pt x="618" y="195"/>
                    </a:lnTo>
                    <a:lnTo>
                      <a:pt x="608" y="213"/>
                    </a:lnTo>
                    <a:lnTo>
                      <a:pt x="600" y="232"/>
                    </a:lnTo>
                    <a:lnTo>
                      <a:pt x="599" y="250"/>
                    </a:lnTo>
                    <a:lnTo>
                      <a:pt x="599" y="270"/>
                    </a:lnTo>
                    <a:lnTo>
                      <a:pt x="598" y="289"/>
                    </a:lnTo>
                    <a:lnTo>
                      <a:pt x="600" y="307"/>
                    </a:lnTo>
                    <a:lnTo>
                      <a:pt x="602" y="307"/>
                    </a:lnTo>
                    <a:lnTo>
                      <a:pt x="612" y="294"/>
                    </a:lnTo>
                    <a:lnTo>
                      <a:pt x="621" y="280"/>
                    </a:lnTo>
                    <a:lnTo>
                      <a:pt x="631" y="267"/>
                    </a:lnTo>
                    <a:lnTo>
                      <a:pt x="640" y="255"/>
                    </a:lnTo>
                    <a:lnTo>
                      <a:pt x="651" y="242"/>
                    </a:lnTo>
                    <a:lnTo>
                      <a:pt x="662" y="230"/>
                    </a:lnTo>
                    <a:lnTo>
                      <a:pt x="673" y="219"/>
                    </a:lnTo>
                    <a:lnTo>
                      <a:pt x="685" y="211"/>
                    </a:lnTo>
                    <a:lnTo>
                      <a:pt x="679" y="221"/>
                    </a:lnTo>
                    <a:lnTo>
                      <a:pt x="673" y="230"/>
                    </a:lnTo>
                    <a:lnTo>
                      <a:pt x="666" y="240"/>
                    </a:lnTo>
                    <a:lnTo>
                      <a:pt x="660" y="252"/>
                    </a:lnTo>
                    <a:lnTo>
                      <a:pt x="651" y="272"/>
                    </a:lnTo>
                    <a:lnTo>
                      <a:pt x="640" y="290"/>
                    </a:lnTo>
                    <a:lnTo>
                      <a:pt x="630" y="310"/>
                    </a:lnTo>
                    <a:lnTo>
                      <a:pt x="620" y="330"/>
                    </a:lnTo>
                    <a:lnTo>
                      <a:pt x="612" y="351"/>
                    </a:lnTo>
                    <a:lnTo>
                      <a:pt x="605" y="372"/>
                    </a:lnTo>
                    <a:lnTo>
                      <a:pt x="601" y="395"/>
                    </a:lnTo>
                    <a:lnTo>
                      <a:pt x="601" y="419"/>
                    </a:lnTo>
                    <a:lnTo>
                      <a:pt x="607" y="412"/>
                    </a:lnTo>
                    <a:lnTo>
                      <a:pt x="612" y="405"/>
                    </a:lnTo>
                    <a:lnTo>
                      <a:pt x="618" y="398"/>
                    </a:lnTo>
                    <a:lnTo>
                      <a:pt x="624" y="390"/>
                    </a:lnTo>
                    <a:lnTo>
                      <a:pt x="630" y="383"/>
                    </a:lnTo>
                    <a:lnTo>
                      <a:pt x="636" y="375"/>
                    </a:lnTo>
                    <a:lnTo>
                      <a:pt x="641" y="368"/>
                    </a:lnTo>
                    <a:lnTo>
                      <a:pt x="647" y="361"/>
                    </a:lnTo>
                    <a:lnTo>
                      <a:pt x="654" y="352"/>
                    </a:lnTo>
                    <a:lnTo>
                      <a:pt x="663" y="344"/>
                    </a:lnTo>
                    <a:lnTo>
                      <a:pt x="671" y="335"/>
                    </a:lnTo>
                    <a:lnTo>
                      <a:pt x="681" y="328"/>
                    </a:lnTo>
                    <a:lnTo>
                      <a:pt x="688" y="320"/>
                    </a:lnTo>
                    <a:lnTo>
                      <a:pt x="696" y="311"/>
                    </a:lnTo>
                    <a:lnTo>
                      <a:pt x="702" y="303"/>
                    </a:lnTo>
                    <a:lnTo>
                      <a:pt x="707" y="291"/>
                    </a:lnTo>
                    <a:lnTo>
                      <a:pt x="711" y="276"/>
                    </a:lnTo>
                    <a:lnTo>
                      <a:pt x="716" y="259"/>
                    </a:lnTo>
                    <a:lnTo>
                      <a:pt x="722" y="243"/>
                    </a:lnTo>
                    <a:lnTo>
                      <a:pt x="728" y="228"/>
                    </a:lnTo>
                    <a:lnTo>
                      <a:pt x="733" y="212"/>
                    </a:lnTo>
                    <a:lnTo>
                      <a:pt x="739" y="195"/>
                    </a:lnTo>
                    <a:lnTo>
                      <a:pt x="746" y="181"/>
                    </a:lnTo>
                    <a:lnTo>
                      <a:pt x="752" y="165"/>
                    </a:lnTo>
                    <a:lnTo>
                      <a:pt x="770" y="137"/>
                    </a:lnTo>
                    <a:lnTo>
                      <a:pt x="764" y="171"/>
                    </a:lnTo>
                    <a:lnTo>
                      <a:pt x="754" y="204"/>
                    </a:lnTo>
                    <a:lnTo>
                      <a:pt x="743" y="236"/>
                    </a:lnTo>
                    <a:lnTo>
                      <a:pt x="738" y="270"/>
                    </a:lnTo>
                    <a:lnTo>
                      <a:pt x="746" y="262"/>
                    </a:lnTo>
                    <a:lnTo>
                      <a:pt x="754" y="253"/>
                    </a:lnTo>
                    <a:lnTo>
                      <a:pt x="762" y="245"/>
                    </a:lnTo>
                    <a:lnTo>
                      <a:pt x="771" y="235"/>
                    </a:lnTo>
                    <a:lnTo>
                      <a:pt x="779" y="226"/>
                    </a:lnTo>
                    <a:lnTo>
                      <a:pt x="787" y="218"/>
                    </a:lnTo>
                    <a:lnTo>
                      <a:pt x="796" y="211"/>
                    </a:lnTo>
                    <a:lnTo>
                      <a:pt x="805" y="204"/>
                    </a:lnTo>
                    <a:lnTo>
                      <a:pt x="793" y="222"/>
                    </a:lnTo>
                    <a:lnTo>
                      <a:pt x="780" y="240"/>
                    </a:lnTo>
                    <a:lnTo>
                      <a:pt x="766" y="259"/>
                    </a:lnTo>
                    <a:lnTo>
                      <a:pt x="753" y="277"/>
                    </a:lnTo>
                    <a:lnTo>
                      <a:pt x="739" y="296"/>
                    </a:lnTo>
                    <a:lnTo>
                      <a:pt x="724" y="314"/>
                    </a:lnTo>
                    <a:lnTo>
                      <a:pt x="713" y="334"/>
                    </a:lnTo>
                    <a:lnTo>
                      <a:pt x="701" y="354"/>
                    </a:lnTo>
                    <a:lnTo>
                      <a:pt x="696" y="361"/>
                    </a:lnTo>
                    <a:lnTo>
                      <a:pt x="691" y="366"/>
                    </a:lnTo>
                    <a:lnTo>
                      <a:pt x="685" y="373"/>
                    </a:lnTo>
                    <a:lnTo>
                      <a:pt x="681" y="379"/>
                    </a:lnTo>
                    <a:lnTo>
                      <a:pt x="676" y="386"/>
                    </a:lnTo>
                    <a:lnTo>
                      <a:pt x="671" y="393"/>
                    </a:lnTo>
                    <a:lnTo>
                      <a:pt x="668" y="400"/>
                    </a:lnTo>
                    <a:lnTo>
                      <a:pt x="665" y="407"/>
                    </a:lnTo>
                    <a:lnTo>
                      <a:pt x="656" y="417"/>
                    </a:lnTo>
                    <a:lnTo>
                      <a:pt x="646" y="427"/>
                    </a:lnTo>
                    <a:lnTo>
                      <a:pt x="637" y="436"/>
                    </a:lnTo>
                    <a:lnTo>
                      <a:pt x="627" y="444"/>
                    </a:lnTo>
                    <a:lnTo>
                      <a:pt x="618" y="454"/>
                    </a:lnTo>
                    <a:lnTo>
                      <a:pt x="609" y="464"/>
                    </a:lnTo>
                    <a:lnTo>
                      <a:pt x="601" y="475"/>
                    </a:lnTo>
                    <a:lnTo>
                      <a:pt x="595" y="487"/>
                    </a:lnTo>
                    <a:lnTo>
                      <a:pt x="592" y="507"/>
                    </a:lnTo>
                    <a:lnTo>
                      <a:pt x="589" y="528"/>
                    </a:lnTo>
                    <a:lnTo>
                      <a:pt x="588" y="549"/>
                    </a:lnTo>
                    <a:lnTo>
                      <a:pt x="586" y="570"/>
                    </a:lnTo>
                    <a:lnTo>
                      <a:pt x="580" y="582"/>
                    </a:lnTo>
                    <a:lnTo>
                      <a:pt x="575" y="594"/>
                    </a:lnTo>
                    <a:lnTo>
                      <a:pt x="570" y="607"/>
                    </a:lnTo>
                    <a:lnTo>
                      <a:pt x="567" y="620"/>
                    </a:lnTo>
                    <a:lnTo>
                      <a:pt x="562" y="632"/>
                    </a:lnTo>
                    <a:lnTo>
                      <a:pt x="558" y="645"/>
                    </a:lnTo>
                    <a:lnTo>
                      <a:pt x="555" y="658"/>
                    </a:lnTo>
                    <a:lnTo>
                      <a:pt x="550" y="671"/>
                    </a:lnTo>
                    <a:lnTo>
                      <a:pt x="538" y="699"/>
                    </a:lnTo>
                    <a:lnTo>
                      <a:pt x="526" y="727"/>
                    </a:lnTo>
                    <a:lnTo>
                      <a:pt x="516" y="757"/>
                    </a:lnTo>
                    <a:lnTo>
                      <a:pt x="504" y="785"/>
                    </a:lnTo>
                    <a:lnTo>
                      <a:pt x="494" y="815"/>
                    </a:lnTo>
                    <a:lnTo>
                      <a:pt x="486" y="846"/>
                    </a:lnTo>
                    <a:lnTo>
                      <a:pt x="480" y="877"/>
                    </a:lnTo>
                    <a:lnTo>
                      <a:pt x="478" y="910"/>
                    </a:lnTo>
                    <a:lnTo>
                      <a:pt x="475" y="945"/>
                    </a:lnTo>
                    <a:lnTo>
                      <a:pt x="475" y="979"/>
                    </a:lnTo>
                    <a:lnTo>
                      <a:pt x="475" y="1015"/>
                    </a:lnTo>
                    <a:lnTo>
                      <a:pt x="478" y="1050"/>
                    </a:lnTo>
                    <a:lnTo>
                      <a:pt x="475" y="1080"/>
                    </a:lnTo>
                    <a:lnTo>
                      <a:pt x="472" y="1110"/>
                    </a:lnTo>
                    <a:lnTo>
                      <a:pt x="469" y="1139"/>
                    </a:lnTo>
                    <a:lnTo>
                      <a:pt x="469" y="1169"/>
                    </a:lnTo>
                    <a:lnTo>
                      <a:pt x="467" y="1169"/>
                    </a:lnTo>
                    <a:lnTo>
                      <a:pt x="469" y="1189"/>
                    </a:lnTo>
                    <a:lnTo>
                      <a:pt x="471" y="1211"/>
                    </a:lnTo>
                    <a:lnTo>
                      <a:pt x="471" y="1234"/>
                    </a:lnTo>
                    <a:lnTo>
                      <a:pt x="472" y="1257"/>
                    </a:lnTo>
                    <a:lnTo>
                      <a:pt x="477" y="1284"/>
                    </a:lnTo>
                    <a:lnTo>
                      <a:pt x="479" y="1312"/>
                    </a:lnTo>
                    <a:lnTo>
                      <a:pt x="483" y="1339"/>
                    </a:lnTo>
                    <a:lnTo>
                      <a:pt x="491" y="1364"/>
                    </a:lnTo>
                    <a:lnTo>
                      <a:pt x="496" y="1388"/>
                    </a:lnTo>
                    <a:lnTo>
                      <a:pt x="496" y="1413"/>
                    </a:lnTo>
                    <a:lnTo>
                      <a:pt x="494" y="1438"/>
                    </a:lnTo>
                    <a:lnTo>
                      <a:pt x="494" y="1462"/>
                    </a:lnTo>
                    <a:lnTo>
                      <a:pt x="499" y="1499"/>
                    </a:lnTo>
                    <a:lnTo>
                      <a:pt x="505" y="1534"/>
                    </a:lnTo>
                    <a:lnTo>
                      <a:pt x="507" y="1571"/>
                    </a:lnTo>
                    <a:lnTo>
                      <a:pt x="504" y="1608"/>
                    </a:lnTo>
                    <a:lnTo>
                      <a:pt x="496" y="1643"/>
                    </a:lnTo>
                    <a:lnTo>
                      <a:pt x="491" y="1681"/>
                    </a:lnTo>
                    <a:lnTo>
                      <a:pt x="492" y="1720"/>
                    </a:lnTo>
                    <a:lnTo>
                      <a:pt x="501" y="1755"/>
                    </a:lnTo>
                    <a:lnTo>
                      <a:pt x="506" y="1769"/>
                    </a:lnTo>
                    <a:lnTo>
                      <a:pt x="510" y="1785"/>
                    </a:lnTo>
                    <a:lnTo>
                      <a:pt x="515" y="1799"/>
                    </a:lnTo>
                    <a:lnTo>
                      <a:pt x="519" y="1813"/>
                    </a:lnTo>
                    <a:lnTo>
                      <a:pt x="524" y="1829"/>
                    </a:lnTo>
                    <a:lnTo>
                      <a:pt x="530" y="1843"/>
                    </a:lnTo>
                    <a:lnTo>
                      <a:pt x="536" y="1856"/>
                    </a:lnTo>
                    <a:lnTo>
                      <a:pt x="543" y="1870"/>
                    </a:lnTo>
                    <a:lnTo>
                      <a:pt x="550" y="1875"/>
                    </a:lnTo>
                    <a:lnTo>
                      <a:pt x="557" y="1880"/>
                    </a:lnTo>
                    <a:lnTo>
                      <a:pt x="566" y="1881"/>
                    </a:lnTo>
                    <a:lnTo>
                      <a:pt x="574" y="1884"/>
                    </a:lnTo>
                    <a:lnTo>
                      <a:pt x="582" y="1885"/>
                    </a:lnTo>
                    <a:lnTo>
                      <a:pt x="589" y="1890"/>
                    </a:lnTo>
                    <a:lnTo>
                      <a:pt x="594" y="1897"/>
                    </a:lnTo>
                    <a:lnTo>
                      <a:pt x="596" y="1907"/>
                    </a:lnTo>
                    <a:lnTo>
                      <a:pt x="586" y="1904"/>
                    </a:lnTo>
                    <a:lnTo>
                      <a:pt x="576" y="1904"/>
                    </a:lnTo>
                    <a:lnTo>
                      <a:pt x="567" y="1907"/>
                    </a:lnTo>
                    <a:lnTo>
                      <a:pt x="557" y="1909"/>
                    </a:lnTo>
                    <a:lnTo>
                      <a:pt x="548" y="1914"/>
                    </a:lnTo>
                    <a:lnTo>
                      <a:pt x="538" y="1916"/>
                    </a:lnTo>
                    <a:lnTo>
                      <a:pt x="529" y="1918"/>
                    </a:lnTo>
                    <a:lnTo>
                      <a:pt x="518" y="1918"/>
                    </a:lnTo>
                    <a:lnTo>
                      <a:pt x="509" y="1924"/>
                    </a:lnTo>
                    <a:lnTo>
                      <a:pt x="500" y="1928"/>
                    </a:lnTo>
                    <a:lnTo>
                      <a:pt x="491" y="1933"/>
                    </a:lnTo>
                    <a:lnTo>
                      <a:pt x="481" y="1939"/>
                    </a:lnTo>
                    <a:lnTo>
                      <a:pt x="473" y="1945"/>
                    </a:lnTo>
                    <a:lnTo>
                      <a:pt x="465" y="1952"/>
                    </a:lnTo>
                    <a:lnTo>
                      <a:pt x="456" y="1959"/>
                    </a:lnTo>
                    <a:lnTo>
                      <a:pt x="448" y="1967"/>
                    </a:lnTo>
                    <a:lnTo>
                      <a:pt x="435" y="1970"/>
                    </a:lnTo>
                    <a:lnTo>
                      <a:pt x="422" y="1969"/>
                    </a:lnTo>
                    <a:lnTo>
                      <a:pt x="411" y="1963"/>
                    </a:lnTo>
                    <a:lnTo>
                      <a:pt x="401" y="1955"/>
                    </a:lnTo>
                    <a:lnTo>
                      <a:pt x="390" y="1946"/>
                    </a:lnTo>
                    <a:lnTo>
                      <a:pt x="379" y="1938"/>
                    </a:lnTo>
                    <a:lnTo>
                      <a:pt x="367" y="1931"/>
                    </a:lnTo>
                    <a:lnTo>
                      <a:pt x="354" y="1928"/>
                    </a:lnTo>
                    <a:lnTo>
                      <a:pt x="345" y="1928"/>
                    </a:lnTo>
                    <a:lnTo>
                      <a:pt x="337" y="1929"/>
                    </a:lnTo>
                    <a:lnTo>
                      <a:pt x="327" y="1931"/>
                    </a:lnTo>
                    <a:lnTo>
                      <a:pt x="319" y="1933"/>
                    </a:lnTo>
                    <a:lnTo>
                      <a:pt x="309" y="1935"/>
                    </a:lnTo>
                    <a:lnTo>
                      <a:pt x="300" y="1935"/>
                    </a:lnTo>
                    <a:lnTo>
                      <a:pt x="292" y="1935"/>
                    </a:lnTo>
                    <a:lnTo>
                      <a:pt x="282" y="1932"/>
                    </a:lnTo>
                    <a:lnTo>
                      <a:pt x="281" y="1922"/>
                    </a:lnTo>
                    <a:lnTo>
                      <a:pt x="286" y="1914"/>
                    </a:lnTo>
                    <a:lnTo>
                      <a:pt x="293" y="1908"/>
                    </a:lnTo>
                    <a:lnTo>
                      <a:pt x="299" y="1902"/>
                    </a:lnTo>
                    <a:lnTo>
                      <a:pt x="307" y="1898"/>
                    </a:lnTo>
                    <a:lnTo>
                      <a:pt x="314" y="1894"/>
                    </a:lnTo>
                    <a:lnTo>
                      <a:pt x="321" y="1888"/>
                    </a:lnTo>
                    <a:lnTo>
                      <a:pt x="328" y="1881"/>
                    </a:lnTo>
                    <a:lnTo>
                      <a:pt x="334" y="1873"/>
                    </a:lnTo>
                    <a:lnTo>
                      <a:pt x="340" y="1864"/>
                    </a:lnTo>
                    <a:lnTo>
                      <a:pt x="345" y="1856"/>
                    </a:lnTo>
                    <a:lnTo>
                      <a:pt x="349" y="1847"/>
                    </a:lnTo>
                    <a:lnTo>
                      <a:pt x="357" y="1827"/>
                    </a:lnTo>
                    <a:lnTo>
                      <a:pt x="357" y="1807"/>
                    </a:lnTo>
                    <a:lnTo>
                      <a:pt x="352" y="1785"/>
                    </a:lnTo>
                    <a:lnTo>
                      <a:pt x="350" y="1764"/>
                    </a:lnTo>
                    <a:lnTo>
                      <a:pt x="354" y="1723"/>
                    </a:lnTo>
                    <a:lnTo>
                      <a:pt x="351" y="1683"/>
                    </a:lnTo>
                    <a:lnTo>
                      <a:pt x="345" y="1642"/>
                    </a:lnTo>
                    <a:lnTo>
                      <a:pt x="343" y="1599"/>
                    </a:lnTo>
                    <a:lnTo>
                      <a:pt x="341" y="1587"/>
                    </a:lnTo>
                    <a:lnTo>
                      <a:pt x="340" y="1575"/>
                    </a:lnTo>
                    <a:lnTo>
                      <a:pt x="340" y="1563"/>
                    </a:lnTo>
                    <a:lnTo>
                      <a:pt x="341" y="1551"/>
                    </a:lnTo>
                    <a:lnTo>
                      <a:pt x="344" y="1489"/>
                    </a:lnTo>
                    <a:lnTo>
                      <a:pt x="349" y="1428"/>
                    </a:lnTo>
                    <a:lnTo>
                      <a:pt x="354" y="1369"/>
                    </a:lnTo>
                    <a:lnTo>
                      <a:pt x="365" y="1311"/>
                    </a:lnTo>
                    <a:lnTo>
                      <a:pt x="362" y="1255"/>
                    </a:lnTo>
                    <a:lnTo>
                      <a:pt x="353" y="1203"/>
                    </a:lnTo>
                    <a:lnTo>
                      <a:pt x="346" y="1151"/>
                    </a:lnTo>
                    <a:lnTo>
                      <a:pt x="346" y="1095"/>
                    </a:lnTo>
                    <a:lnTo>
                      <a:pt x="353" y="1037"/>
                    </a:lnTo>
                    <a:lnTo>
                      <a:pt x="356" y="976"/>
                    </a:lnTo>
                    <a:lnTo>
                      <a:pt x="357" y="916"/>
                    </a:lnTo>
                    <a:lnTo>
                      <a:pt x="362" y="855"/>
                    </a:lnTo>
                    <a:lnTo>
                      <a:pt x="354" y="801"/>
                    </a:lnTo>
                    <a:lnTo>
                      <a:pt x="349" y="746"/>
                    </a:lnTo>
                    <a:lnTo>
                      <a:pt x="341" y="692"/>
                    </a:lnTo>
                    <a:lnTo>
                      <a:pt x="335" y="638"/>
                    </a:lnTo>
                    <a:lnTo>
                      <a:pt x="330" y="623"/>
                    </a:lnTo>
                    <a:lnTo>
                      <a:pt x="321" y="607"/>
                    </a:lnTo>
                    <a:lnTo>
                      <a:pt x="313" y="593"/>
                    </a:lnTo>
                    <a:lnTo>
                      <a:pt x="305" y="577"/>
                    </a:lnTo>
                    <a:lnTo>
                      <a:pt x="299" y="560"/>
                    </a:lnTo>
                    <a:lnTo>
                      <a:pt x="293" y="543"/>
                    </a:lnTo>
                    <a:lnTo>
                      <a:pt x="287" y="526"/>
                    </a:lnTo>
                    <a:lnTo>
                      <a:pt x="282" y="508"/>
                    </a:lnTo>
                    <a:lnTo>
                      <a:pt x="275" y="491"/>
                    </a:lnTo>
                    <a:lnTo>
                      <a:pt x="268" y="475"/>
                    </a:lnTo>
                    <a:lnTo>
                      <a:pt x="261" y="458"/>
                    </a:lnTo>
                    <a:lnTo>
                      <a:pt x="251" y="443"/>
                    </a:lnTo>
                    <a:lnTo>
                      <a:pt x="244" y="420"/>
                    </a:lnTo>
                    <a:lnTo>
                      <a:pt x="239" y="398"/>
                    </a:lnTo>
                    <a:lnTo>
                      <a:pt x="236" y="372"/>
                    </a:lnTo>
                    <a:lnTo>
                      <a:pt x="236" y="348"/>
                    </a:lnTo>
                    <a:lnTo>
                      <a:pt x="223" y="334"/>
                    </a:lnTo>
                    <a:lnTo>
                      <a:pt x="209" y="322"/>
                    </a:lnTo>
                    <a:lnTo>
                      <a:pt x="193" y="311"/>
                    </a:lnTo>
                    <a:lnTo>
                      <a:pt x="178" y="301"/>
                    </a:lnTo>
                    <a:lnTo>
                      <a:pt x="163" y="290"/>
                    </a:lnTo>
                    <a:lnTo>
                      <a:pt x="149" y="277"/>
                    </a:lnTo>
                    <a:lnTo>
                      <a:pt x="135" y="264"/>
                    </a:lnTo>
                    <a:lnTo>
                      <a:pt x="123" y="247"/>
                    </a:lnTo>
                    <a:lnTo>
                      <a:pt x="115" y="238"/>
                    </a:lnTo>
                    <a:lnTo>
                      <a:pt x="108" y="226"/>
                    </a:lnTo>
                    <a:lnTo>
                      <a:pt x="102" y="213"/>
                    </a:lnTo>
                    <a:lnTo>
                      <a:pt x="97" y="202"/>
                    </a:lnTo>
                    <a:lnTo>
                      <a:pt x="91" y="189"/>
                    </a:lnTo>
                    <a:lnTo>
                      <a:pt x="85" y="180"/>
                    </a:lnTo>
                    <a:lnTo>
                      <a:pt x="77" y="170"/>
                    </a:lnTo>
                    <a:lnTo>
                      <a:pt x="65" y="163"/>
                    </a:lnTo>
                    <a:lnTo>
                      <a:pt x="0" y="124"/>
                    </a:lnTo>
                    <a:lnTo>
                      <a:pt x="7" y="124"/>
                    </a:lnTo>
                    <a:lnTo>
                      <a:pt x="15" y="124"/>
                    </a:lnTo>
                    <a:lnTo>
                      <a:pt x="24" y="124"/>
                    </a:lnTo>
                    <a:lnTo>
                      <a:pt x="32" y="127"/>
                    </a:lnTo>
                    <a:lnTo>
                      <a:pt x="41" y="129"/>
                    </a:lnTo>
                    <a:lnTo>
                      <a:pt x="51" y="133"/>
                    </a:lnTo>
                    <a:lnTo>
                      <a:pt x="59" y="136"/>
                    </a:lnTo>
                    <a:lnTo>
                      <a:pt x="67" y="140"/>
                    </a:lnTo>
                    <a:lnTo>
                      <a:pt x="61" y="123"/>
                    </a:lnTo>
                    <a:lnTo>
                      <a:pt x="56" y="106"/>
                    </a:lnTo>
                    <a:lnTo>
                      <a:pt x="50" y="89"/>
                    </a:lnTo>
                    <a:lnTo>
                      <a:pt x="44" y="70"/>
                    </a:lnTo>
                    <a:lnTo>
                      <a:pt x="53" y="79"/>
                    </a:lnTo>
                    <a:lnTo>
                      <a:pt x="60" y="89"/>
                    </a:lnTo>
                    <a:lnTo>
                      <a:pt x="66" y="100"/>
                    </a:lnTo>
                    <a:lnTo>
                      <a:pt x="71" y="112"/>
                    </a:lnTo>
                    <a:lnTo>
                      <a:pt x="76" y="124"/>
                    </a:lnTo>
                    <a:lnTo>
                      <a:pt x="80" y="137"/>
                    </a:lnTo>
                    <a:lnTo>
                      <a:pt x="85" y="150"/>
                    </a:lnTo>
                    <a:lnTo>
                      <a:pt x="91" y="161"/>
                    </a:lnTo>
                    <a:lnTo>
                      <a:pt x="103" y="180"/>
                    </a:lnTo>
                    <a:lnTo>
                      <a:pt x="116" y="196"/>
                    </a:lnTo>
                    <a:lnTo>
                      <a:pt x="130" y="211"/>
                    </a:lnTo>
                    <a:lnTo>
                      <a:pt x="145" y="223"/>
                    </a:lnTo>
                    <a:lnTo>
                      <a:pt x="161" y="235"/>
                    </a:lnTo>
                    <a:lnTo>
                      <a:pt x="178" y="245"/>
                    </a:lnTo>
                    <a:lnTo>
                      <a:pt x="194" y="252"/>
                    </a:lnTo>
                    <a:lnTo>
                      <a:pt x="212" y="257"/>
                    </a:lnTo>
                    <a:lnTo>
                      <a:pt x="218" y="263"/>
                    </a:lnTo>
                    <a:lnTo>
                      <a:pt x="225" y="269"/>
                    </a:lnTo>
                    <a:lnTo>
                      <a:pt x="232" y="274"/>
                    </a:lnTo>
                    <a:lnTo>
                      <a:pt x="239" y="279"/>
                    </a:lnTo>
                    <a:lnTo>
                      <a:pt x="238" y="249"/>
                    </a:lnTo>
                    <a:lnTo>
                      <a:pt x="235" y="221"/>
                    </a:lnTo>
                    <a:lnTo>
                      <a:pt x="231" y="194"/>
                    </a:lnTo>
                    <a:lnTo>
                      <a:pt x="231" y="164"/>
                    </a:lnTo>
                    <a:lnTo>
                      <a:pt x="220" y="136"/>
                    </a:lnTo>
                    <a:lnTo>
                      <a:pt x="214" y="106"/>
                    </a:lnTo>
                    <a:lnTo>
                      <a:pt x="210" y="76"/>
                    </a:lnTo>
                    <a:lnTo>
                      <a:pt x="204" y="46"/>
                    </a:lnTo>
                    <a:lnTo>
                      <a:pt x="203" y="41"/>
                    </a:lnTo>
                    <a:lnTo>
                      <a:pt x="204" y="35"/>
                    </a:lnTo>
                    <a:lnTo>
                      <a:pt x="205" y="28"/>
                    </a:lnTo>
                    <a:lnTo>
                      <a:pt x="207" y="24"/>
                    </a:lnTo>
                    <a:lnTo>
                      <a:pt x="210" y="25"/>
                    </a:lnTo>
                    <a:lnTo>
                      <a:pt x="212" y="29"/>
                    </a:lnTo>
                    <a:lnTo>
                      <a:pt x="213" y="32"/>
                    </a:lnTo>
                    <a:lnTo>
                      <a:pt x="214" y="37"/>
                    </a:lnTo>
                    <a:lnTo>
                      <a:pt x="216" y="56"/>
                    </a:lnTo>
                    <a:lnTo>
                      <a:pt x="219" y="75"/>
                    </a:lnTo>
                    <a:lnTo>
                      <a:pt x="225" y="92"/>
                    </a:lnTo>
                    <a:lnTo>
                      <a:pt x="231" y="110"/>
                    </a:lnTo>
                    <a:lnTo>
                      <a:pt x="237" y="127"/>
                    </a:lnTo>
                    <a:lnTo>
                      <a:pt x="243" y="144"/>
                    </a:lnTo>
                    <a:lnTo>
                      <a:pt x="249" y="163"/>
                    </a:lnTo>
                    <a:lnTo>
                      <a:pt x="252" y="181"/>
                    </a:lnTo>
                    <a:lnTo>
                      <a:pt x="256" y="171"/>
                    </a:lnTo>
                    <a:lnTo>
                      <a:pt x="258" y="161"/>
                    </a:lnTo>
                    <a:lnTo>
                      <a:pt x="261" y="150"/>
                    </a:lnTo>
                    <a:lnTo>
                      <a:pt x="264" y="141"/>
                    </a:lnTo>
                    <a:lnTo>
                      <a:pt x="273" y="130"/>
                    </a:lnTo>
                    <a:lnTo>
                      <a:pt x="280" y="119"/>
                    </a:lnTo>
                    <a:lnTo>
                      <a:pt x="286" y="106"/>
                    </a:lnTo>
                    <a:lnTo>
                      <a:pt x="292" y="93"/>
                    </a:lnTo>
                    <a:lnTo>
                      <a:pt x="296" y="80"/>
                    </a:lnTo>
                    <a:lnTo>
                      <a:pt x="300" y="66"/>
                    </a:lnTo>
                    <a:lnTo>
                      <a:pt x="302" y="52"/>
                    </a:lnTo>
                    <a:lnTo>
                      <a:pt x="303" y="38"/>
                    </a:lnTo>
                    <a:lnTo>
                      <a:pt x="305" y="37"/>
                    </a:lnTo>
                    <a:lnTo>
                      <a:pt x="306" y="34"/>
                    </a:lnTo>
                    <a:lnTo>
                      <a:pt x="307" y="34"/>
                    </a:lnTo>
                    <a:lnTo>
                      <a:pt x="308" y="35"/>
                    </a:lnTo>
                    <a:lnTo>
                      <a:pt x="309" y="59"/>
                    </a:lnTo>
                    <a:lnTo>
                      <a:pt x="306" y="80"/>
                    </a:lnTo>
                    <a:lnTo>
                      <a:pt x="301" y="100"/>
                    </a:lnTo>
                    <a:lnTo>
                      <a:pt x="294" y="120"/>
                    </a:lnTo>
                    <a:lnTo>
                      <a:pt x="287" y="141"/>
                    </a:lnTo>
                    <a:lnTo>
                      <a:pt x="281" y="161"/>
                    </a:lnTo>
                    <a:lnTo>
                      <a:pt x="279" y="182"/>
                    </a:lnTo>
                    <a:lnTo>
                      <a:pt x="279" y="206"/>
                    </a:lnTo>
                    <a:lnTo>
                      <a:pt x="280" y="209"/>
                    </a:lnTo>
                    <a:lnTo>
                      <a:pt x="289" y="195"/>
                    </a:lnTo>
                    <a:lnTo>
                      <a:pt x="299" y="182"/>
                    </a:lnTo>
                    <a:lnTo>
                      <a:pt x="306" y="168"/>
                    </a:lnTo>
                    <a:lnTo>
                      <a:pt x="314" y="153"/>
                    </a:lnTo>
                    <a:lnTo>
                      <a:pt x="321" y="138"/>
                    </a:lnTo>
                    <a:lnTo>
                      <a:pt x="328" y="124"/>
                    </a:lnTo>
                    <a:lnTo>
                      <a:pt x="335" y="109"/>
                    </a:lnTo>
                    <a:lnTo>
                      <a:pt x="344" y="95"/>
                    </a:lnTo>
                    <a:lnTo>
                      <a:pt x="347" y="90"/>
                    </a:lnTo>
                    <a:lnTo>
                      <a:pt x="346" y="116"/>
                    </a:lnTo>
                    <a:lnTo>
                      <a:pt x="337" y="140"/>
                    </a:lnTo>
                    <a:lnTo>
                      <a:pt x="326" y="163"/>
                    </a:lnTo>
                    <a:lnTo>
                      <a:pt x="322" y="189"/>
                    </a:lnTo>
                    <a:lnTo>
                      <a:pt x="315" y="206"/>
                    </a:lnTo>
                    <a:lnTo>
                      <a:pt x="306" y="222"/>
                    </a:lnTo>
                    <a:lnTo>
                      <a:pt x="298" y="239"/>
                    </a:lnTo>
                    <a:lnTo>
                      <a:pt x="289" y="256"/>
                    </a:lnTo>
                    <a:lnTo>
                      <a:pt x="283" y="273"/>
                    </a:lnTo>
                    <a:lnTo>
                      <a:pt x="281" y="291"/>
                    </a:lnTo>
                    <a:lnTo>
                      <a:pt x="281" y="310"/>
                    </a:lnTo>
                    <a:lnTo>
                      <a:pt x="287" y="330"/>
                    </a:lnTo>
                    <a:lnTo>
                      <a:pt x="288" y="359"/>
                    </a:lnTo>
                    <a:lnTo>
                      <a:pt x="294" y="389"/>
                    </a:lnTo>
                    <a:lnTo>
                      <a:pt x="303" y="416"/>
                    </a:lnTo>
                    <a:lnTo>
                      <a:pt x="318" y="440"/>
                    </a:lnTo>
                    <a:lnTo>
                      <a:pt x="332" y="465"/>
                    </a:lnTo>
                    <a:lnTo>
                      <a:pt x="345" y="491"/>
                    </a:lnTo>
                    <a:lnTo>
                      <a:pt x="358" y="516"/>
                    </a:lnTo>
                    <a:lnTo>
                      <a:pt x="369" y="542"/>
                    </a:lnTo>
                    <a:lnTo>
                      <a:pt x="378" y="569"/>
                    </a:lnTo>
                    <a:lnTo>
                      <a:pt x="385" y="597"/>
                    </a:lnTo>
                    <a:lnTo>
                      <a:pt x="391" y="627"/>
                    </a:lnTo>
                    <a:lnTo>
                      <a:pt x="395" y="657"/>
                    </a:lnTo>
                    <a:lnTo>
                      <a:pt x="429" y="773"/>
                    </a:lnTo>
                    <a:lnTo>
                      <a:pt x="433" y="757"/>
                    </a:lnTo>
                    <a:lnTo>
                      <a:pt x="436" y="742"/>
                    </a:lnTo>
                    <a:lnTo>
                      <a:pt x="442" y="726"/>
                    </a:lnTo>
                    <a:lnTo>
                      <a:pt x="448" y="712"/>
                    </a:lnTo>
                    <a:lnTo>
                      <a:pt x="455" y="696"/>
                    </a:lnTo>
                    <a:lnTo>
                      <a:pt x="461" y="682"/>
                    </a:lnTo>
                    <a:lnTo>
                      <a:pt x="467" y="668"/>
                    </a:lnTo>
                    <a:lnTo>
                      <a:pt x="473" y="652"/>
                    </a:lnTo>
                    <a:lnTo>
                      <a:pt x="484" y="621"/>
                    </a:lnTo>
                    <a:lnTo>
                      <a:pt x="493" y="590"/>
                    </a:lnTo>
                    <a:lnTo>
                      <a:pt x="504" y="560"/>
                    </a:lnTo>
                    <a:lnTo>
                      <a:pt x="513" y="529"/>
                    </a:lnTo>
                    <a:lnTo>
                      <a:pt x="522" y="498"/>
                    </a:lnTo>
                    <a:lnTo>
                      <a:pt x="531" y="465"/>
                    </a:lnTo>
                    <a:lnTo>
                      <a:pt x="538" y="434"/>
                    </a:lnTo>
                    <a:lnTo>
                      <a:pt x="547" y="402"/>
                    </a:lnTo>
                    <a:lnTo>
                      <a:pt x="544" y="379"/>
                    </a:lnTo>
                    <a:lnTo>
                      <a:pt x="541" y="358"/>
                    </a:lnTo>
                    <a:lnTo>
                      <a:pt x="535" y="337"/>
                    </a:lnTo>
                    <a:lnTo>
                      <a:pt x="528" y="315"/>
                    </a:lnTo>
                    <a:lnTo>
                      <a:pt x="519" y="296"/>
                    </a:lnTo>
                    <a:lnTo>
                      <a:pt x="510" y="276"/>
                    </a:lnTo>
                    <a:lnTo>
                      <a:pt x="500" y="256"/>
                    </a:lnTo>
                    <a:lnTo>
                      <a:pt x="490" y="238"/>
                    </a:lnTo>
                    <a:lnTo>
                      <a:pt x="491" y="194"/>
                    </a:lnTo>
                    <a:lnTo>
                      <a:pt x="499" y="153"/>
                    </a:lnTo>
                    <a:lnTo>
                      <a:pt x="509" y="112"/>
                    </a:lnTo>
                    <a:lnTo>
                      <a:pt x="511" y="66"/>
                    </a:lnTo>
                    <a:lnTo>
                      <a:pt x="520" y="20"/>
                    </a:lnTo>
                    <a:close/>
                  </a:path>
                </a:pathLst>
              </a:custGeom>
              <a:solidFill>
                <a:srgbClr val="008000"/>
              </a:solidFill>
              <a:ln w="9525">
                <a:noFill/>
                <a:round/>
                <a:headEnd/>
                <a:tailEnd/>
              </a:ln>
            </p:spPr>
            <p:txBody>
              <a:bodyPr/>
              <a:lstStyle/>
              <a:p>
                <a:endParaRPr lang="en-US"/>
              </a:p>
            </p:txBody>
          </p:sp>
          <p:sp>
            <p:nvSpPr>
              <p:cNvPr id="12105" name="Freeform 1055"/>
              <p:cNvSpPr>
                <a:spLocks/>
              </p:cNvSpPr>
              <p:nvPr/>
            </p:nvSpPr>
            <p:spPr bwMode="auto">
              <a:xfrm rot="18741481" flipH="1">
                <a:off x="2048" y="1328"/>
                <a:ext cx="480" cy="320"/>
              </a:xfrm>
              <a:custGeom>
                <a:avLst/>
                <a:gdLst>
                  <a:gd name="T0" fmla="*/ 0 w 2288"/>
                  <a:gd name="T1" fmla="*/ 184 h 544"/>
                  <a:gd name="T2" fmla="*/ 2 w 2288"/>
                  <a:gd name="T3" fmla="*/ 166 h 544"/>
                  <a:gd name="T4" fmla="*/ 5 w 2288"/>
                  <a:gd name="T5" fmla="*/ 138 h 544"/>
                  <a:gd name="T6" fmla="*/ 9 w 2288"/>
                  <a:gd name="T7" fmla="*/ 105 h 544"/>
                  <a:gd name="T8" fmla="*/ 15 w 2288"/>
                  <a:gd name="T9" fmla="*/ 70 h 544"/>
                  <a:gd name="T10" fmla="*/ 23 w 2288"/>
                  <a:gd name="T11" fmla="*/ 38 h 544"/>
                  <a:gd name="T12" fmla="*/ 34 w 2288"/>
                  <a:gd name="T13" fmla="*/ 14 h 544"/>
                  <a:gd name="T14" fmla="*/ 47 w 2288"/>
                  <a:gd name="T15" fmla="*/ 1 h 544"/>
                  <a:gd name="T16" fmla="*/ 61 w 2288"/>
                  <a:gd name="T17" fmla="*/ 3 h 544"/>
                  <a:gd name="T18" fmla="*/ 73 w 2288"/>
                  <a:gd name="T19" fmla="*/ 16 h 544"/>
                  <a:gd name="T20" fmla="*/ 82 w 2288"/>
                  <a:gd name="T21" fmla="*/ 40 h 544"/>
                  <a:gd name="T22" fmla="*/ 89 w 2288"/>
                  <a:gd name="T23" fmla="*/ 68 h 544"/>
                  <a:gd name="T24" fmla="*/ 94 w 2288"/>
                  <a:gd name="T25" fmla="*/ 98 h 544"/>
                  <a:gd name="T26" fmla="*/ 97 w 2288"/>
                  <a:gd name="T27" fmla="*/ 127 h 544"/>
                  <a:gd name="T28" fmla="*/ 99 w 2288"/>
                  <a:gd name="T29" fmla="*/ 151 h 544"/>
                  <a:gd name="T30" fmla="*/ 100 w 2288"/>
                  <a:gd name="T31" fmla="*/ 166 h 544"/>
                  <a:gd name="T32" fmla="*/ 94 w 2288"/>
                  <a:gd name="T33" fmla="*/ 166 h 544"/>
                  <a:gd name="T34" fmla="*/ 92 w 2288"/>
                  <a:gd name="T35" fmla="*/ 148 h 544"/>
                  <a:gd name="T36" fmla="*/ 90 w 2288"/>
                  <a:gd name="T37" fmla="*/ 124 h 544"/>
                  <a:gd name="T38" fmla="*/ 86 w 2288"/>
                  <a:gd name="T39" fmla="*/ 105 h 544"/>
                  <a:gd name="T40" fmla="*/ 85 w 2288"/>
                  <a:gd name="T41" fmla="*/ 103 h 544"/>
                  <a:gd name="T42" fmla="*/ 83 w 2288"/>
                  <a:gd name="T43" fmla="*/ 118 h 544"/>
                  <a:gd name="T44" fmla="*/ 81 w 2288"/>
                  <a:gd name="T45" fmla="*/ 141 h 544"/>
                  <a:gd name="T46" fmla="*/ 76 w 2288"/>
                  <a:gd name="T47" fmla="*/ 160 h 544"/>
                  <a:gd name="T48" fmla="*/ 72 w 2288"/>
                  <a:gd name="T49" fmla="*/ 141 h 544"/>
                  <a:gd name="T50" fmla="*/ 71 w 2288"/>
                  <a:gd name="T51" fmla="*/ 139 h 544"/>
                  <a:gd name="T52" fmla="*/ 70 w 2288"/>
                  <a:gd name="T53" fmla="*/ 161 h 544"/>
                  <a:gd name="T54" fmla="*/ 69 w 2288"/>
                  <a:gd name="T55" fmla="*/ 168 h 544"/>
                  <a:gd name="T56" fmla="*/ 68 w 2288"/>
                  <a:gd name="T57" fmla="*/ 168 h 544"/>
                  <a:gd name="T58" fmla="*/ 64 w 2288"/>
                  <a:gd name="T59" fmla="*/ 168 h 544"/>
                  <a:gd name="T60" fmla="*/ 62 w 2288"/>
                  <a:gd name="T61" fmla="*/ 150 h 544"/>
                  <a:gd name="T62" fmla="*/ 63 w 2288"/>
                  <a:gd name="T63" fmla="*/ 102 h 544"/>
                  <a:gd name="T64" fmla="*/ 62 w 2288"/>
                  <a:gd name="T65" fmla="*/ 124 h 544"/>
                  <a:gd name="T66" fmla="*/ 60 w 2288"/>
                  <a:gd name="T67" fmla="*/ 161 h 544"/>
                  <a:gd name="T68" fmla="*/ 57 w 2288"/>
                  <a:gd name="T69" fmla="*/ 169 h 544"/>
                  <a:gd name="T70" fmla="*/ 54 w 2288"/>
                  <a:gd name="T71" fmla="*/ 170 h 544"/>
                  <a:gd name="T72" fmla="*/ 51 w 2288"/>
                  <a:gd name="T73" fmla="*/ 171 h 544"/>
                  <a:gd name="T74" fmla="*/ 47 w 2288"/>
                  <a:gd name="T75" fmla="*/ 171 h 544"/>
                  <a:gd name="T76" fmla="*/ 45 w 2288"/>
                  <a:gd name="T77" fmla="*/ 146 h 544"/>
                  <a:gd name="T78" fmla="*/ 45 w 2288"/>
                  <a:gd name="T79" fmla="*/ 135 h 544"/>
                  <a:gd name="T80" fmla="*/ 44 w 2288"/>
                  <a:gd name="T81" fmla="*/ 162 h 544"/>
                  <a:gd name="T82" fmla="*/ 43 w 2288"/>
                  <a:gd name="T83" fmla="*/ 173 h 544"/>
                  <a:gd name="T84" fmla="*/ 42 w 2288"/>
                  <a:gd name="T85" fmla="*/ 116 h 544"/>
                  <a:gd name="T86" fmla="*/ 41 w 2288"/>
                  <a:gd name="T87" fmla="*/ 112 h 544"/>
                  <a:gd name="T88" fmla="*/ 39 w 2288"/>
                  <a:gd name="T89" fmla="*/ 161 h 544"/>
                  <a:gd name="T90" fmla="*/ 37 w 2288"/>
                  <a:gd name="T91" fmla="*/ 174 h 544"/>
                  <a:gd name="T92" fmla="*/ 34 w 2288"/>
                  <a:gd name="T93" fmla="*/ 174 h 544"/>
                  <a:gd name="T94" fmla="*/ 32 w 2288"/>
                  <a:gd name="T95" fmla="*/ 175 h 544"/>
                  <a:gd name="T96" fmla="*/ 29 w 2288"/>
                  <a:gd name="T97" fmla="*/ 176 h 544"/>
                  <a:gd name="T98" fmla="*/ 27 w 2288"/>
                  <a:gd name="T99" fmla="*/ 154 h 544"/>
                  <a:gd name="T100" fmla="*/ 27 w 2288"/>
                  <a:gd name="T101" fmla="*/ 154 h 544"/>
                  <a:gd name="T102" fmla="*/ 26 w 2288"/>
                  <a:gd name="T103" fmla="*/ 172 h 544"/>
                  <a:gd name="T104" fmla="*/ 24 w 2288"/>
                  <a:gd name="T105" fmla="*/ 177 h 544"/>
                  <a:gd name="T106" fmla="*/ 21 w 2288"/>
                  <a:gd name="T107" fmla="*/ 178 h 544"/>
                  <a:gd name="T108" fmla="*/ 18 w 2288"/>
                  <a:gd name="T109" fmla="*/ 179 h 544"/>
                  <a:gd name="T110" fmla="*/ 15 w 2288"/>
                  <a:gd name="T111" fmla="*/ 180 h 544"/>
                  <a:gd name="T112" fmla="*/ 14 w 2288"/>
                  <a:gd name="T113" fmla="*/ 138 h 544"/>
                  <a:gd name="T114" fmla="*/ 13 w 2288"/>
                  <a:gd name="T115" fmla="*/ 136 h 544"/>
                  <a:gd name="T116" fmla="*/ 12 w 2288"/>
                  <a:gd name="T117" fmla="*/ 172 h 544"/>
                  <a:gd name="T118" fmla="*/ 9 w 2288"/>
                  <a:gd name="T119" fmla="*/ 182 h 544"/>
                  <a:gd name="T120" fmla="*/ 5 w 2288"/>
                  <a:gd name="T121" fmla="*/ 184 h 544"/>
                  <a:gd name="T122" fmla="*/ 3 w 2288"/>
                  <a:gd name="T123" fmla="*/ 186 h 544"/>
                  <a:gd name="T124" fmla="*/ 1 w 2288"/>
                  <a:gd name="T125" fmla="*/ 18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106" name="Freeform 1056"/>
              <p:cNvSpPr>
                <a:spLocks/>
              </p:cNvSpPr>
              <p:nvPr/>
            </p:nvSpPr>
            <p:spPr bwMode="auto">
              <a:xfrm rot="3832753" flipH="1">
                <a:off x="2069" y="1541"/>
                <a:ext cx="576" cy="182"/>
              </a:xfrm>
              <a:custGeom>
                <a:avLst/>
                <a:gdLst>
                  <a:gd name="T0" fmla="*/ 1 w 2288"/>
                  <a:gd name="T1" fmla="*/ 60 h 544"/>
                  <a:gd name="T2" fmla="*/ 3 w 2288"/>
                  <a:gd name="T3" fmla="*/ 54 h 544"/>
                  <a:gd name="T4" fmla="*/ 7 w 2288"/>
                  <a:gd name="T5" fmla="*/ 44 h 544"/>
                  <a:gd name="T6" fmla="*/ 13 w 2288"/>
                  <a:gd name="T7" fmla="*/ 34 h 544"/>
                  <a:gd name="T8" fmla="*/ 22 w 2288"/>
                  <a:gd name="T9" fmla="*/ 23 h 544"/>
                  <a:gd name="T10" fmla="*/ 34 w 2288"/>
                  <a:gd name="T11" fmla="*/ 12 h 544"/>
                  <a:gd name="T12" fmla="*/ 49 w 2288"/>
                  <a:gd name="T13" fmla="*/ 4 h 544"/>
                  <a:gd name="T14" fmla="*/ 68 w 2288"/>
                  <a:gd name="T15" fmla="*/ 0 h 544"/>
                  <a:gd name="T16" fmla="*/ 88 w 2288"/>
                  <a:gd name="T17" fmla="*/ 1 h 544"/>
                  <a:gd name="T18" fmla="*/ 104 w 2288"/>
                  <a:gd name="T19" fmla="*/ 5 h 544"/>
                  <a:gd name="T20" fmla="*/ 118 w 2288"/>
                  <a:gd name="T21" fmla="*/ 13 h 544"/>
                  <a:gd name="T22" fmla="*/ 128 w 2288"/>
                  <a:gd name="T23" fmla="*/ 22 h 544"/>
                  <a:gd name="T24" fmla="*/ 135 w 2288"/>
                  <a:gd name="T25" fmla="*/ 32 h 544"/>
                  <a:gd name="T26" fmla="*/ 140 w 2288"/>
                  <a:gd name="T27" fmla="*/ 41 h 544"/>
                  <a:gd name="T28" fmla="*/ 143 w 2288"/>
                  <a:gd name="T29" fmla="*/ 49 h 544"/>
                  <a:gd name="T30" fmla="*/ 145 w 2288"/>
                  <a:gd name="T31" fmla="*/ 54 h 544"/>
                  <a:gd name="T32" fmla="*/ 135 w 2288"/>
                  <a:gd name="T33" fmla="*/ 54 h 544"/>
                  <a:gd name="T34" fmla="*/ 133 w 2288"/>
                  <a:gd name="T35" fmla="*/ 48 h 544"/>
                  <a:gd name="T36" fmla="*/ 129 w 2288"/>
                  <a:gd name="T37" fmla="*/ 40 h 544"/>
                  <a:gd name="T38" fmla="*/ 125 w 2288"/>
                  <a:gd name="T39" fmla="*/ 34 h 544"/>
                  <a:gd name="T40" fmla="*/ 122 w 2288"/>
                  <a:gd name="T41" fmla="*/ 33 h 544"/>
                  <a:gd name="T42" fmla="*/ 120 w 2288"/>
                  <a:gd name="T43" fmla="*/ 38 h 544"/>
                  <a:gd name="T44" fmla="*/ 116 w 2288"/>
                  <a:gd name="T45" fmla="*/ 46 h 544"/>
                  <a:gd name="T46" fmla="*/ 109 w 2288"/>
                  <a:gd name="T47" fmla="*/ 52 h 544"/>
                  <a:gd name="T48" fmla="*/ 103 w 2288"/>
                  <a:gd name="T49" fmla="*/ 46 h 544"/>
                  <a:gd name="T50" fmla="*/ 103 w 2288"/>
                  <a:gd name="T51" fmla="*/ 45 h 544"/>
                  <a:gd name="T52" fmla="*/ 101 w 2288"/>
                  <a:gd name="T53" fmla="*/ 52 h 544"/>
                  <a:gd name="T54" fmla="*/ 100 w 2288"/>
                  <a:gd name="T55" fmla="*/ 54 h 544"/>
                  <a:gd name="T56" fmla="*/ 98 w 2288"/>
                  <a:gd name="T57" fmla="*/ 54 h 544"/>
                  <a:gd name="T58" fmla="*/ 93 w 2288"/>
                  <a:gd name="T59" fmla="*/ 55 h 544"/>
                  <a:gd name="T60" fmla="*/ 89 w 2288"/>
                  <a:gd name="T61" fmla="*/ 49 h 544"/>
                  <a:gd name="T62" fmla="*/ 90 w 2288"/>
                  <a:gd name="T63" fmla="*/ 33 h 544"/>
                  <a:gd name="T64" fmla="*/ 89 w 2288"/>
                  <a:gd name="T65" fmla="*/ 40 h 544"/>
                  <a:gd name="T66" fmla="*/ 86 w 2288"/>
                  <a:gd name="T67" fmla="*/ 52 h 544"/>
                  <a:gd name="T68" fmla="*/ 83 w 2288"/>
                  <a:gd name="T69" fmla="*/ 55 h 544"/>
                  <a:gd name="T70" fmla="*/ 78 w 2288"/>
                  <a:gd name="T71" fmla="*/ 55 h 544"/>
                  <a:gd name="T72" fmla="*/ 73 w 2288"/>
                  <a:gd name="T73" fmla="*/ 55 h 544"/>
                  <a:gd name="T74" fmla="*/ 68 w 2288"/>
                  <a:gd name="T75" fmla="*/ 56 h 544"/>
                  <a:gd name="T76" fmla="*/ 65 w 2288"/>
                  <a:gd name="T77" fmla="*/ 47 h 544"/>
                  <a:gd name="T78" fmla="*/ 64 w 2288"/>
                  <a:gd name="T79" fmla="*/ 44 h 544"/>
                  <a:gd name="T80" fmla="*/ 63 w 2288"/>
                  <a:gd name="T81" fmla="*/ 53 h 544"/>
                  <a:gd name="T82" fmla="*/ 61 w 2288"/>
                  <a:gd name="T83" fmla="*/ 56 h 544"/>
                  <a:gd name="T84" fmla="*/ 61 w 2288"/>
                  <a:gd name="T85" fmla="*/ 37 h 544"/>
                  <a:gd name="T86" fmla="*/ 59 w 2288"/>
                  <a:gd name="T87" fmla="*/ 36 h 544"/>
                  <a:gd name="T88" fmla="*/ 57 w 2288"/>
                  <a:gd name="T89" fmla="*/ 52 h 544"/>
                  <a:gd name="T90" fmla="*/ 54 w 2288"/>
                  <a:gd name="T91" fmla="*/ 56 h 544"/>
                  <a:gd name="T92" fmla="*/ 50 w 2288"/>
                  <a:gd name="T93" fmla="*/ 57 h 544"/>
                  <a:gd name="T94" fmla="*/ 46 w 2288"/>
                  <a:gd name="T95" fmla="*/ 57 h 544"/>
                  <a:gd name="T96" fmla="*/ 42 w 2288"/>
                  <a:gd name="T97" fmla="*/ 57 h 544"/>
                  <a:gd name="T98" fmla="*/ 40 w 2288"/>
                  <a:gd name="T99" fmla="*/ 50 h 544"/>
                  <a:gd name="T100" fmla="*/ 39 w 2288"/>
                  <a:gd name="T101" fmla="*/ 50 h 544"/>
                  <a:gd name="T102" fmla="*/ 38 w 2288"/>
                  <a:gd name="T103" fmla="*/ 56 h 544"/>
                  <a:gd name="T104" fmla="*/ 35 w 2288"/>
                  <a:gd name="T105" fmla="*/ 57 h 544"/>
                  <a:gd name="T106" fmla="*/ 30 w 2288"/>
                  <a:gd name="T107" fmla="*/ 58 h 544"/>
                  <a:gd name="T108" fmla="*/ 25 w 2288"/>
                  <a:gd name="T109" fmla="*/ 58 h 544"/>
                  <a:gd name="T110" fmla="*/ 21 w 2288"/>
                  <a:gd name="T111" fmla="*/ 58 h 544"/>
                  <a:gd name="T112" fmla="*/ 20 w 2288"/>
                  <a:gd name="T113" fmla="*/ 44 h 544"/>
                  <a:gd name="T114" fmla="*/ 19 w 2288"/>
                  <a:gd name="T115" fmla="*/ 44 h 544"/>
                  <a:gd name="T116" fmla="*/ 16 w 2288"/>
                  <a:gd name="T117" fmla="*/ 56 h 544"/>
                  <a:gd name="T118" fmla="*/ 13 w 2288"/>
                  <a:gd name="T119" fmla="*/ 59 h 544"/>
                  <a:gd name="T120" fmla="*/ 8 w 2288"/>
                  <a:gd name="T121" fmla="*/ 60 h 544"/>
                  <a:gd name="T122" fmla="*/ 4 w 2288"/>
                  <a:gd name="T123" fmla="*/ 60 h 544"/>
                  <a:gd name="T124" fmla="*/ 1 w 2288"/>
                  <a:gd name="T125" fmla="*/ 61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107" name="Freeform 1057"/>
              <p:cNvSpPr>
                <a:spLocks/>
              </p:cNvSpPr>
              <p:nvPr/>
            </p:nvSpPr>
            <p:spPr bwMode="auto">
              <a:xfrm rot="-2864680">
                <a:off x="1802" y="1486"/>
                <a:ext cx="504" cy="144"/>
              </a:xfrm>
              <a:custGeom>
                <a:avLst/>
                <a:gdLst>
                  <a:gd name="T0" fmla="*/ 0 w 2288"/>
                  <a:gd name="T1" fmla="*/ 37 h 544"/>
                  <a:gd name="T2" fmla="*/ 2 w 2288"/>
                  <a:gd name="T3" fmla="*/ 34 h 544"/>
                  <a:gd name="T4" fmla="*/ 5 w 2288"/>
                  <a:gd name="T5" fmla="*/ 28 h 544"/>
                  <a:gd name="T6" fmla="*/ 10 w 2288"/>
                  <a:gd name="T7" fmla="*/ 21 h 544"/>
                  <a:gd name="T8" fmla="*/ 17 w 2288"/>
                  <a:gd name="T9" fmla="*/ 14 h 544"/>
                  <a:gd name="T10" fmla="*/ 26 w 2288"/>
                  <a:gd name="T11" fmla="*/ 8 h 544"/>
                  <a:gd name="T12" fmla="*/ 37 w 2288"/>
                  <a:gd name="T13" fmla="*/ 3 h 544"/>
                  <a:gd name="T14" fmla="*/ 52 w 2288"/>
                  <a:gd name="T15" fmla="*/ 0 h 544"/>
                  <a:gd name="T16" fmla="*/ 67 w 2288"/>
                  <a:gd name="T17" fmla="*/ 1 h 544"/>
                  <a:gd name="T18" fmla="*/ 80 w 2288"/>
                  <a:gd name="T19" fmla="*/ 3 h 544"/>
                  <a:gd name="T20" fmla="*/ 90 w 2288"/>
                  <a:gd name="T21" fmla="*/ 8 h 544"/>
                  <a:gd name="T22" fmla="*/ 98 w 2288"/>
                  <a:gd name="T23" fmla="*/ 14 h 544"/>
                  <a:gd name="T24" fmla="*/ 104 w 2288"/>
                  <a:gd name="T25" fmla="*/ 20 h 544"/>
                  <a:gd name="T26" fmla="*/ 107 w 2288"/>
                  <a:gd name="T27" fmla="*/ 26 h 544"/>
                  <a:gd name="T28" fmla="*/ 110 w 2288"/>
                  <a:gd name="T29" fmla="*/ 30 h 544"/>
                  <a:gd name="T30" fmla="*/ 111 w 2288"/>
                  <a:gd name="T31" fmla="*/ 34 h 544"/>
                  <a:gd name="T32" fmla="*/ 103 w 2288"/>
                  <a:gd name="T33" fmla="*/ 34 h 544"/>
                  <a:gd name="T34" fmla="*/ 102 w 2288"/>
                  <a:gd name="T35" fmla="*/ 30 h 544"/>
                  <a:gd name="T36" fmla="*/ 99 w 2288"/>
                  <a:gd name="T37" fmla="*/ 25 h 544"/>
                  <a:gd name="T38" fmla="*/ 95 w 2288"/>
                  <a:gd name="T39" fmla="*/ 21 h 544"/>
                  <a:gd name="T40" fmla="*/ 93 w 2288"/>
                  <a:gd name="T41" fmla="*/ 21 h 544"/>
                  <a:gd name="T42" fmla="*/ 92 w 2288"/>
                  <a:gd name="T43" fmla="*/ 24 h 544"/>
                  <a:gd name="T44" fmla="*/ 89 w 2288"/>
                  <a:gd name="T45" fmla="*/ 28 h 544"/>
                  <a:gd name="T46" fmla="*/ 83 w 2288"/>
                  <a:gd name="T47" fmla="*/ 33 h 544"/>
                  <a:gd name="T48" fmla="*/ 79 w 2288"/>
                  <a:gd name="T49" fmla="*/ 28 h 544"/>
                  <a:gd name="T50" fmla="*/ 79 w 2288"/>
                  <a:gd name="T51" fmla="*/ 28 h 544"/>
                  <a:gd name="T52" fmla="*/ 78 w 2288"/>
                  <a:gd name="T53" fmla="*/ 33 h 544"/>
                  <a:gd name="T54" fmla="*/ 77 w 2288"/>
                  <a:gd name="T55" fmla="*/ 34 h 544"/>
                  <a:gd name="T56" fmla="*/ 75 w 2288"/>
                  <a:gd name="T57" fmla="*/ 34 h 544"/>
                  <a:gd name="T58" fmla="*/ 71 w 2288"/>
                  <a:gd name="T59" fmla="*/ 34 h 544"/>
                  <a:gd name="T60" fmla="*/ 68 w 2288"/>
                  <a:gd name="T61" fmla="*/ 30 h 544"/>
                  <a:gd name="T62" fmla="*/ 69 w 2288"/>
                  <a:gd name="T63" fmla="*/ 21 h 544"/>
                  <a:gd name="T64" fmla="*/ 68 w 2288"/>
                  <a:gd name="T65" fmla="*/ 25 h 544"/>
                  <a:gd name="T66" fmla="*/ 66 w 2288"/>
                  <a:gd name="T67" fmla="*/ 33 h 544"/>
                  <a:gd name="T68" fmla="*/ 63 w 2288"/>
                  <a:gd name="T69" fmla="*/ 34 h 544"/>
                  <a:gd name="T70" fmla="*/ 60 w 2288"/>
                  <a:gd name="T71" fmla="*/ 34 h 544"/>
                  <a:gd name="T72" fmla="*/ 56 w 2288"/>
                  <a:gd name="T73" fmla="*/ 34 h 544"/>
                  <a:gd name="T74" fmla="*/ 52 w 2288"/>
                  <a:gd name="T75" fmla="*/ 35 h 544"/>
                  <a:gd name="T76" fmla="*/ 50 w 2288"/>
                  <a:gd name="T77" fmla="*/ 29 h 544"/>
                  <a:gd name="T78" fmla="*/ 49 w 2288"/>
                  <a:gd name="T79" fmla="*/ 27 h 544"/>
                  <a:gd name="T80" fmla="*/ 48 w 2288"/>
                  <a:gd name="T81" fmla="*/ 33 h 544"/>
                  <a:gd name="T82" fmla="*/ 47 w 2288"/>
                  <a:gd name="T83" fmla="*/ 35 h 544"/>
                  <a:gd name="T84" fmla="*/ 47 w 2288"/>
                  <a:gd name="T85" fmla="*/ 24 h 544"/>
                  <a:gd name="T86" fmla="*/ 45 w 2288"/>
                  <a:gd name="T87" fmla="*/ 23 h 544"/>
                  <a:gd name="T88" fmla="*/ 43 w 2288"/>
                  <a:gd name="T89" fmla="*/ 33 h 544"/>
                  <a:gd name="T90" fmla="*/ 41 w 2288"/>
                  <a:gd name="T91" fmla="*/ 35 h 544"/>
                  <a:gd name="T92" fmla="*/ 38 w 2288"/>
                  <a:gd name="T93" fmla="*/ 35 h 544"/>
                  <a:gd name="T94" fmla="*/ 35 w 2288"/>
                  <a:gd name="T95" fmla="*/ 35 h 544"/>
                  <a:gd name="T96" fmla="*/ 32 w 2288"/>
                  <a:gd name="T97" fmla="*/ 36 h 544"/>
                  <a:gd name="T98" fmla="*/ 30 w 2288"/>
                  <a:gd name="T99" fmla="*/ 31 h 544"/>
                  <a:gd name="T100" fmla="*/ 30 w 2288"/>
                  <a:gd name="T101" fmla="*/ 31 h 544"/>
                  <a:gd name="T102" fmla="*/ 29 w 2288"/>
                  <a:gd name="T103" fmla="*/ 35 h 544"/>
                  <a:gd name="T104" fmla="*/ 26 w 2288"/>
                  <a:gd name="T105" fmla="*/ 36 h 544"/>
                  <a:gd name="T106" fmla="*/ 23 w 2288"/>
                  <a:gd name="T107" fmla="*/ 36 h 544"/>
                  <a:gd name="T108" fmla="*/ 19 w 2288"/>
                  <a:gd name="T109" fmla="*/ 36 h 544"/>
                  <a:gd name="T110" fmla="*/ 16 w 2288"/>
                  <a:gd name="T111" fmla="*/ 37 h 544"/>
                  <a:gd name="T112" fmla="*/ 15 w 2288"/>
                  <a:gd name="T113" fmla="*/ 28 h 544"/>
                  <a:gd name="T114" fmla="*/ 14 w 2288"/>
                  <a:gd name="T115" fmla="*/ 28 h 544"/>
                  <a:gd name="T116" fmla="*/ 13 w 2288"/>
                  <a:gd name="T117" fmla="*/ 35 h 544"/>
                  <a:gd name="T118" fmla="*/ 10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108" name="Freeform 1058"/>
              <p:cNvSpPr>
                <a:spLocks/>
              </p:cNvSpPr>
              <p:nvPr/>
            </p:nvSpPr>
            <p:spPr bwMode="auto">
              <a:xfrm rot="2787764">
                <a:off x="1840" y="1145"/>
                <a:ext cx="480" cy="192"/>
              </a:xfrm>
              <a:custGeom>
                <a:avLst/>
                <a:gdLst>
                  <a:gd name="T0" fmla="*/ 0 w 2288"/>
                  <a:gd name="T1" fmla="*/ 66 h 544"/>
                  <a:gd name="T2" fmla="*/ 2 w 2288"/>
                  <a:gd name="T3" fmla="*/ 60 h 544"/>
                  <a:gd name="T4" fmla="*/ 5 w 2288"/>
                  <a:gd name="T5" fmla="*/ 50 h 544"/>
                  <a:gd name="T6" fmla="*/ 9 w 2288"/>
                  <a:gd name="T7" fmla="*/ 38 h 544"/>
                  <a:gd name="T8" fmla="*/ 15 w 2288"/>
                  <a:gd name="T9" fmla="*/ 25 h 544"/>
                  <a:gd name="T10" fmla="*/ 23 w 2288"/>
                  <a:gd name="T11" fmla="*/ 14 h 544"/>
                  <a:gd name="T12" fmla="*/ 34 w 2288"/>
                  <a:gd name="T13" fmla="*/ 5 h 544"/>
                  <a:gd name="T14" fmla="*/ 47 w 2288"/>
                  <a:gd name="T15" fmla="*/ 0 h 544"/>
                  <a:gd name="T16" fmla="*/ 61 w 2288"/>
                  <a:gd name="T17" fmla="*/ 1 h 544"/>
                  <a:gd name="T18" fmla="*/ 73 w 2288"/>
                  <a:gd name="T19" fmla="*/ 6 h 544"/>
                  <a:gd name="T20" fmla="*/ 82 w 2288"/>
                  <a:gd name="T21" fmla="*/ 14 h 544"/>
                  <a:gd name="T22" fmla="*/ 89 w 2288"/>
                  <a:gd name="T23" fmla="*/ 24 h 544"/>
                  <a:gd name="T24" fmla="*/ 94 w 2288"/>
                  <a:gd name="T25" fmla="*/ 35 h 544"/>
                  <a:gd name="T26" fmla="*/ 97 w 2288"/>
                  <a:gd name="T27" fmla="*/ 46 h 544"/>
                  <a:gd name="T28" fmla="*/ 99 w 2288"/>
                  <a:gd name="T29" fmla="*/ 54 h 544"/>
                  <a:gd name="T30" fmla="*/ 100 w 2288"/>
                  <a:gd name="T31" fmla="*/ 60 h 544"/>
                  <a:gd name="T32" fmla="*/ 94 w 2288"/>
                  <a:gd name="T33" fmla="*/ 60 h 544"/>
                  <a:gd name="T34" fmla="*/ 92 w 2288"/>
                  <a:gd name="T35" fmla="*/ 53 h 544"/>
                  <a:gd name="T36" fmla="*/ 90 w 2288"/>
                  <a:gd name="T37" fmla="*/ 44 h 544"/>
                  <a:gd name="T38" fmla="*/ 86 w 2288"/>
                  <a:gd name="T39" fmla="*/ 38 h 544"/>
                  <a:gd name="T40" fmla="*/ 85 w 2288"/>
                  <a:gd name="T41" fmla="*/ 37 h 544"/>
                  <a:gd name="T42" fmla="*/ 83 w 2288"/>
                  <a:gd name="T43" fmla="*/ 43 h 544"/>
                  <a:gd name="T44" fmla="*/ 81 w 2288"/>
                  <a:gd name="T45" fmla="*/ 50 h 544"/>
                  <a:gd name="T46" fmla="*/ 76 w 2288"/>
                  <a:gd name="T47" fmla="*/ 58 h 544"/>
                  <a:gd name="T48" fmla="*/ 72 w 2288"/>
                  <a:gd name="T49" fmla="*/ 50 h 544"/>
                  <a:gd name="T50" fmla="*/ 71 w 2288"/>
                  <a:gd name="T51" fmla="*/ 50 h 544"/>
                  <a:gd name="T52" fmla="*/ 70 w 2288"/>
                  <a:gd name="T53" fmla="*/ 58 h 544"/>
                  <a:gd name="T54" fmla="*/ 69 w 2288"/>
                  <a:gd name="T55" fmla="*/ 60 h 544"/>
                  <a:gd name="T56" fmla="*/ 68 w 2288"/>
                  <a:gd name="T57" fmla="*/ 60 h 544"/>
                  <a:gd name="T58" fmla="*/ 64 w 2288"/>
                  <a:gd name="T59" fmla="*/ 61 h 544"/>
                  <a:gd name="T60" fmla="*/ 62 w 2288"/>
                  <a:gd name="T61" fmla="*/ 54 h 544"/>
                  <a:gd name="T62" fmla="*/ 63 w 2288"/>
                  <a:gd name="T63" fmla="*/ 37 h 544"/>
                  <a:gd name="T64" fmla="*/ 62 w 2288"/>
                  <a:gd name="T65" fmla="*/ 44 h 544"/>
                  <a:gd name="T66" fmla="*/ 60 w 2288"/>
                  <a:gd name="T67" fmla="*/ 58 h 544"/>
                  <a:gd name="T68" fmla="*/ 57 w 2288"/>
                  <a:gd name="T69" fmla="*/ 61 h 544"/>
                  <a:gd name="T70" fmla="*/ 54 w 2288"/>
                  <a:gd name="T71" fmla="*/ 61 h 544"/>
                  <a:gd name="T72" fmla="*/ 51 w 2288"/>
                  <a:gd name="T73" fmla="*/ 61 h 544"/>
                  <a:gd name="T74" fmla="*/ 47 w 2288"/>
                  <a:gd name="T75" fmla="*/ 62 h 544"/>
                  <a:gd name="T76" fmla="*/ 45 w 2288"/>
                  <a:gd name="T77" fmla="*/ 53 h 544"/>
                  <a:gd name="T78" fmla="*/ 45 w 2288"/>
                  <a:gd name="T79" fmla="*/ 49 h 544"/>
                  <a:gd name="T80" fmla="*/ 44 w 2288"/>
                  <a:gd name="T81" fmla="*/ 59 h 544"/>
                  <a:gd name="T82" fmla="*/ 43 w 2288"/>
                  <a:gd name="T83" fmla="*/ 62 h 544"/>
                  <a:gd name="T84" fmla="*/ 42 w 2288"/>
                  <a:gd name="T85" fmla="*/ 42 h 544"/>
                  <a:gd name="T86" fmla="*/ 41 w 2288"/>
                  <a:gd name="T87" fmla="*/ 40 h 544"/>
                  <a:gd name="T88" fmla="*/ 39 w 2288"/>
                  <a:gd name="T89" fmla="*/ 58 h 544"/>
                  <a:gd name="T90" fmla="*/ 37 w 2288"/>
                  <a:gd name="T91" fmla="*/ 62 h 544"/>
                  <a:gd name="T92" fmla="*/ 34 w 2288"/>
                  <a:gd name="T93" fmla="*/ 63 h 544"/>
                  <a:gd name="T94" fmla="*/ 32 w 2288"/>
                  <a:gd name="T95" fmla="*/ 63 h 544"/>
                  <a:gd name="T96" fmla="*/ 29 w 2288"/>
                  <a:gd name="T97" fmla="*/ 64 h 544"/>
                  <a:gd name="T98" fmla="*/ 27 w 2288"/>
                  <a:gd name="T99" fmla="*/ 55 h 544"/>
                  <a:gd name="T100" fmla="*/ 27 w 2288"/>
                  <a:gd name="T101" fmla="*/ 55 h 544"/>
                  <a:gd name="T102" fmla="*/ 26 w 2288"/>
                  <a:gd name="T103" fmla="*/ 62 h 544"/>
                  <a:gd name="T104" fmla="*/ 24 w 2288"/>
                  <a:gd name="T105" fmla="*/ 64 h 544"/>
                  <a:gd name="T106" fmla="*/ 21 w 2288"/>
                  <a:gd name="T107" fmla="*/ 64 h 544"/>
                  <a:gd name="T108" fmla="*/ 18 w 2288"/>
                  <a:gd name="T109" fmla="*/ 64 h 544"/>
                  <a:gd name="T110" fmla="*/ 15 w 2288"/>
                  <a:gd name="T111" fmla="*/ 65 h 544"/>
                  <a:gd name="T112" fmla="*/ 14 w 2288"/>
                  <a:gd name="T113" fmla="*/ 49 h 544"/>
                  <a:gd name="T114" fmla="*/ 13 w 2288"/>
                  <a:gd name="T115" fmla="*/ 49 h 544"/>
                  <a:gd name="T116" fmla="*/ 12 w 2288"/>
                  <a:gd name="T117" fmla="*/ 62 h 544"/>
                  <a:gd name="T118" fmla="*/ 9 w 2288"/>
                  <a:gd name="T119" fmla="*/ 66 h 544"/>
                  <a:gd name="T120" fmla="*/ 5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nvGrpSpPr>
              <p:cNvPr id="11797" name="Group 1059"/>
              <p:cNvGrpSpPr>
                <a:grpSpLocks/>
              </p:cNvGrpSpPr>
              <p:nvPr/>
            </p:nvGrpSpPr>
            <p:grpSpPr bwMode="auto">
              <a:xfrm rot="839386">
                <a:off x="2208" y="966"/>
                <a:ext cx="192" cy="528"/>
                <a:chOff x="1952" y="240"/>
                <a:chExt cx="352" cy="528"/>
              </a:xfrm>
            </p:grpSpPr>
            <p:sp>
              <p:nvSpPr>
                <p:cNvPr id="12112" name="Freeform 1060"/>
                <p:cNvSpPr>
                  <a:spLocks/>
                </p:cNvSpPr>
                <p:nvPr/>
              </p:nvSpPr>
              <p:spPr bwMode="auto">
                <a:xfrm rot="5867664">
                  <a:off x="1944" y="408"/>
                  <a:ext cx="528" cy="192"/>
                </a:xfrm>
                <a:custGeom>
                  <a:avLst/>
                  <a:gdLst>
                    <a:gd name="T0" fmla="*/ 0 w 2288"/>
                    <a:gd name="T1" fmla="*/ 66 h 544"/>
                    <a:gd name="T2" fmla="*/ 2 w 2288"/>
                    <a:gd name="T3" fmla="*/ 60 h 544"/>
                    <a:gd name="T4" fmla="*/ 6 w 2288"/>
                    <a:gd name="T5" fmla="*/ 50 h 544"/>
                    <a:gd name="T6" fmla="*/ 11 w 2288"/>
                    <a:gd name="T7" fmla="*/ 38 h 544"/>
                    <a:gd name="T8" fmla="*/ 18 w 2288"/>
                    <a:gd name="T9" fmla="*/ 25 h 544"/>
                    <a:gd name="T10" fmla="*/ 29 w 2288"/>
                    <a:gd name="T11" fmla="*/ 14 h 544"/>
                    <a:gd name="T12" fmla="*/ 41 w 2288"/>
                    <a:gd name="T13" fmla="*/ 5 h 544"/>
                    <a:gd name="T14" fmla="*/ 57 w 2288"/>
                    <a:gd name="T15" fmla="*/ 0 h 544"/>
                    <a:gd name="T16" fmla="*/ 74 w 2288"/>
                    <a:gd name="T17" fmla="*/ 1 h 544"/>
                    <a:gd name="T18" fmla="*/ 88 w 2288"/>
                    <a:gd name="T19" fmla="*/ 6 h 544"/>
                    <a:gd name="T20" fmla="*/ 99 w 2288"/>
                    <a:gd name="T21" fmla="*/ 14 h 544"/>
                    <a:gd name="T22" fmla="*/ 107 w 2288"/>
                    <a:gd name="T23" fmla="*/ 24 h 544"/>
                    <a:gd name="T24" fmla="*/ 114 w 2288"/>
                    <a:gd name="T25" fmla="*/ 35 h 544"/>
                    <a:gd name="T26" fmla="*/ 118 w 2288"/>
                    <a:gd name="T27" fmla="*/ 46 h 544"/>
                    <a:gd name="T28" fmla="*/ 120 w 2288"/>
                    <a:gd name="T29" fmla="*/ 54 h 544"/>
                    <a:gd name="T30" fmla="*/ 122 w 2288"/>
                    <a:gd name="T31" fmla="*/ 60 h 544"/>
                    <a:gd name="T32" fmla="*/ 113 w 2288"/>
                    <a:gd name="T33" fmla="*/ 60 h 544"/>
                    <a:gd name="T34" fmla="*/ 111 w 2288"/>
                    <a:gd name="T35" fmla="*/ 53 h 544"/>
                    <a:gd name="T36" fmla="*/ 108 w 2288"/>
                    <a:gd name="T37" fmla="*/ 44 h 544"/>
                    <a:gd name="T38" fmla="*/ 105 w 2288"/>
                    <a:gd name="T39" fmla="*/ 38 h 544"/>
                    <a:gd name="T40" fmla="*/ 103 w 2288"/>
                    <a:gd name="T41" fmla="*/ 37 h 544"/>
                    <a:gd name="T42" fmla="*/ 101 w 2288"/>
                    <a:gd name="T43" fmla="*/ 43 h 544"/>
                    <a:gd name="T44" fmla="*/ 98 w 2288"/>
                    <a:gd name="T45" fmla="*/ 50 h 544"/>
                    <a:gd name="T46" fmla="*/ 91 w 2288"/>
                    <a:gd name="T47" fmla="*/ 58 h 544"/>
                    <a:gd name="T48" fmla="*/ 87 w 2288"/>
                    <a:gd name="T49" fmla="*/ 50 h 544"/>
                    <a:gd name="T50" fmla="*/ 87 w 2288"/>
                    <a:gd name="T51" fmla="*/ 50 h 544"/>
                    <a:gd name="T52" fmla="*/ 85 w 2288"/>
                    <a:gd name="T53" fmla="*/ 58 h 544"/>
                    <a:gd name="T54" fmla="*/ 84 w 2288"/>
                    <a:gd name="T55" fmla="*/ 60 h 544"/>
                    <a:gd name="T56" fmla="*/ 82 w 2288"/>
                    <a:gd name="T57" fmla="*/ 60 h 544"/>
                    <a:gd name="T58" fmla="*/ 78 w 2288"/>
                    <a:gd name="T59" fmla="*/ 61 h 544"/>
                    <a:gd name="T60" fmla="*/ 75 w 2288"/>
                    <a:gd name="T61" fmla="*/ 54 h 544"/>
                    <a:gd name="T62" fmla="*/ 76 w 2288"/>
                    <a:gd name="T63" fmla="*/ 37 h 544"/>
                    <a:gd name="T64" fmla="*/ 75 w 2288"/>
                    <a:gd name="T65" fmla="*/ 44 h 544"/>
                    <a:gd name="T66" fmla="*/ 72 w 2288"/>
                    <a:gd name="T67" fmla="*/ 58 h 544"/>
                    <a:gd name="T68" fmla="*/ 69 w 2288"/>
                    <a:gd name="T69" fmla="*/ 61 h 544"/>
                    <a:gd name="T70" fmla="*/ 65 w 2288"/>
                    <a:gd name="T71" fmla="*/ 61 h 544"/>
                    <a:gd name="T72" fmla="*/ 61 w 2288"/>
                    <a:gd name="T73" fmla="*/ 61 h 544"/>
                    <a:gd name="T74" fmla="*/ 57 w 2288"/>
                    <a:gd name="T75" fmla="*/ 62 h 544"/>
                    <a:gd name="T76" fmla="*/ 54 w 2288"/>
                    <a:gd name="T77" fmla="*/ 53 h 544"/>
                    <a:gd name="T78" fmla="*/ 54 w 2288"/>
                    <a:gd name="T79" fmla="*/ 49 h 544"/>
                    <a:gd name="T80" fmla="*/ 53 w 2288"/>
                    <a:gd name="T81" fmla="*/ 59 h 544"/>
                    <a:gd name="T82" fmla="*/ 51 w 2288"/>
                    <a:gd name="T83" fmla="*/ 62 h 544"/>
                    <a:gd name="T84" fmla="*/ 51 w 2288"/>
                    <a:gd name="T85" fmla="*/ 42 h 544"/>
                    <a:gd name="T86" fmla="*/ 50 w 2288"/>
                    <a:gd name="T87" fmla="*/ 40 h 544"/>
                    <a:gd name="T88" fmla="*/ 48 w 2288"/>
                    <a:gd name="T89" fmla="*/ 58 h 544"/>
                    <a:gd name="T90" fmla="*/ 45 w 2288"/>
                    <a:gd name="T91" fmla="*/ 62 h 544"/>
                    <a:gd name="T92" fmla="*/ 42 w 2288"/>
                    <a:gd name="T93" fmla="*/ 63 h 544"/>
                    <a:gd name="T94" fmla="*/ 38 w 2288"/>
                    <a:gd name="T95" fmla="*/ 63 h 544"/>
                    <a:gd name="T96" fmla="*/ 35 w 2288"/>
                    <a:gd name="T97" fmla="*/ 64 h 544"/>
                    <a:gd name="T98" fmla="*/ 33 w 2288"/>
                    <a:gd name="T99" fmla="*/ 55 h 544"/>
                    <a:gd name="T100" fmla="*/ 33 w 2288"/>
                    <a:gd name="T101" fmla="*/ 55 h 544"/>
                    <a:gd name="T102" fmla="*/ 32 w 2288"/>
                    <a:gd name="T103" fmla="*/ 62 h 544"/>
                    <a:gd name="T104" fmla="*/ 29 w 2288"/>
                    <a:gd name="T105" fmla="*/ 64 h 544"/>
                    <a:gd name="T106" fmla="*/ 25 w 2288"/>
                    <a:gd name="T107" fmla="*/ 64 h 544"/>
                    <a:gd name="T108" fmla="*/ 21 w 2288"/>
                    <a:gd name="T109" fmla="*/ 64 h 544"/>
                    <a:gd name="T110" fmla="*/ 18 w 2288"/>
                    <a:gd name="T111" fmla="*/ 65 h 544"/>
                    <a:gd name="T112" fmla="*/ 16 w 2288"/>
                    <a:gd name="T113" fmla="*/ 49 h 544"/>
                    <a:gd name="T114" fmla="*/ 16 w 2288"/>
                    <a:gd name="T115" fmla="*/ 49 h 544"/>
                    <a:gd name="T116" fmla="*/ 14 w 2288"/>
                    <a:gd name="T117" fmla="*/ 62 h 544"/>
                    <a:gd name="T118" fmla="*/ 11 w 2288"/>
                    <a:gd name="T119" fmla="*/ 66 h 544"/>
                    <a:gd name="T120" fmla="*/ 6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113" name="Freeform 1061"/>
                <p:cNvSpPr>
                  <a:spLocks/>
                </p:cNvSpPr>
                <p:nvPr/>
              </p:nvSpPr>
              <p:spPr bwMode="auto">
                <a:xfrm rot="16313642" flipH="1">
                  <a:off x="1824" y="368"/>
                  <a:ext cx="480" cy="224"/>
                </a:xfrm>
                <a:custGeom>
                  <a:avLst/>
                  <a:gdLst>
                    <a:gd name="T0" fmla="*/ 0 w 2288"/>
                    <a:gd name="T1" fmla="*/ 90 h 544"/>
                    <a:gd name="T2" fmla="*/ 2 w 2288"/>
                    <a:gd name="T3" fmla="*/ 81 h 544"/>
                    <a:gd name="T4" fmla="*/ 5 w 2288"/>
                    <a:gd name="T5" fmla="*/ 68 h 544"/>
                    <a:gd name="T6" fmla="*/ 9 w 2288"/>
                    <a:gd name="T7" fmla="*/ 51 h 544"/>
                    <a:gd name="T8" fmla="*/ 15 w 2288"/>
                    <a:gd name="T9" fmla="*/ 34 h 544"/>
                    <a:gd name="T10" fmla="*/ 23 w 2288"/>
                    <a:gd name="T11" fmla="*/ 19 h 544"/>
                    <a:gd name="T12" fmla="*/ 34 w 2288"/>
                    <a:gd name="T13" fmla="*/ 7 h 544"/>
                    <a:gd name="T14" fmla="*/ 47 w 2288"/>
                    <a:gd name="T15" fmla="*/ 1 h 544"/>
                    <a:gd name="T16" fmla="*/ 61 w 2288"/>
                    <a:gd name="T17" fmla="*/ 1 h 544"/>
                    <a:gd name="T18" fmla="*/ 73 w 2288"/>
                    <a:gd name="T19" fmla="*/ 8 h 544"/>
                    <a:gd name="T20" fmla="*/ 82 w 2288"/>
                    <a:gd name="T21" fmla="*/ 19 h 544"/>
                    <a:gd name="T22" fmla="*/ 89 w 2288"/>
                    <a:gd name="T23" fmla="*/ 33 h 544"/>
                    <a:gd name="T24" fmla="*/ 94 w 2288"/>
                    <a:gd name="T25" fmla="*/ 48 h 544"/>
                    <a:gd name="T26" fmla="*/ 97 w 2288"/>
                    <a:gd name="T27" fmla="*/ 62 h 544"/>
                    <a:gd name="T28" fmla="*/ 99 w 2288"/>
                    <a:gd name="T29" fmla="*/ 74 h 544"/>
                    <a:gd name="T30" fmla="*/ 100 w 2288"/>
                    <a:gd name="T31" fmla="*/ 82 h 544"/>
                    <a:gd name="T32" fmla="*/ 94 w 2288"/>
                    <a:gd name="T33" fmla="*/ 82 h 544"/>
                    <a:gd name="T34" fmla="*/ 92 w 2288"/>
                    <a:gd name="T35" fmla="*/ 72 h 544"/>
                    <a:gd name="T36" fmla="*/ 90 w 2288"/>
                    <a:gd name="T37" fmla="*/ 61 h 544"/>
                    <a:gd name="T38" fmla="*/ 86 w 2288"/>
                    <a:gd name="T39" fmla="*/ 51 h 544"/>
                    <a:gd name="T40" fmla="*/ 85 w 2288"/>
                    <a:gd name="T41" fmla="*/ 50 h 544"/>
                    <a:gd name="T42" fmla="*/ 83 w 2288"/>
                    <a:gd name="T43" fmla="*/ 58 h 544"/>
                    <a:gd name="T44" fmla="*/ 81 w 2288"/>
                    <a:gd name="T45" fmla="*/ 69 h 544"/>
                    <a:gd name="T46" fmla="*/ 76 w 2288"/>
                    <a:gd name="T47" fmla="*/ 79 h 544"/>
                    <a:gd name="T48" fmla="*/ 72 w 2288"/>
                    <a:gd name="T49" fmla="*/ 69 h 544"/>
                    <a:gd name="T50" fmla="*/ 71 w 2288"/>
                    <a:gd name="T51" fmla="*/ 68 h 544"/>
                    <a:gd name="T52" fmla="*/ 70 w 2288"/>
                    <a:gd name="T53" fmla="*/ 79 h 544"/>
                    <a:gd name="T54" fmla="*/ 69 w 2288"/>
                    <a:gd name="T55" fmla="*/ 82 h 544"/>
                    <a:gd name="T56" fmla="*/ 68 w 2288"/>
                    <a:gd name="T57" fmla="*/ 82 h 544"/>
                    <a:gd name="T58" fmla="*/ 64 w 2288"/>
                    <a:gd name="T59" fmla="*/ 82 h 544"/>
                    <a:gd name="T60" fmla="*/ 62 w 2288"/>
                    <a:gd name="T61" fmla="*/ 74 h 544"/>
                    <a:gd name="T62" fmla="*/ 63 w 2288"/>
                    <a:gd name="T63" fmla="*/ 50 h 544"/>
                    <a:gd name="T64" fmla="*/ 62 w 2288"/>
                    <a:gd name="T65" fmla="*/ 61 h 544"/>
                    <a:gd name="T66" fmla="*/ 60 w 2288"/>
                    <a:gd name="T67" fmla="*/ 79 h 544"/>
                    <a:gd name="T68" fmla="*/ 57 w 2288"/>
                    <a:gd name="T69" fmla="*/ 83 h 544"/>
                    <a:gd name="T70" fmla="*/ 54 w 2288"/>
                    <a:gd name="T71" fmla="*/ 84 h 544"/>
                    <a:gd name="T72" fmla="*/ 51 w 2288"/>
                    <a:gd name="T73" fmla="*/ 84 h 544"/>
                    <a:gd name="T74" fmla="*/ 47 w 2288"/>
                    <a:gd name="T75" fmla="*/ 84 h 544"/>
                    <a:gd name="T76" fmla="*/ 45 w 2288"/>
                    <a:gd name="T77" fmla="*/ 71 h 544"/>
                    <a:gd name="T78" fmla="*/ 45 w 2288"/>
                    <a:gd name="T79" fmla="*/ 66 h 544"/>
                    <a:gd name="T80" fmla="*/ 44 w 2288"/>
                    <a:gd name="T81" fmla="*/ 79 h 544"/>
                    <a:gd name="T82" fmla="*/ 43 w 2288"/>
                    <a:gd name="T83" fmla="*/ 84 h 544"/>
                    <a:gd name="T84" fmla="*/ 42 w 2288"/>
                    <a:gd name="T85" fmla="*/ 57 h 544"/>
                    <a:gd name="T86" fmla="*/ 41 w 2288"/>
                    <a:gd name="T87" fmla="*/ 55 h 544"/>
                    <a:gd name="T88" fmla="*/ 39 w 2288"/>
                    <a:gd name="T89" fmla="*/ 79 h 544"/>
                    <a:gd name="T90" fmla="*/ 37 w 2288"/>
                    <a:gd name="T91" fmla="*/ 85 h 544"/>
                    <a:gd name="T92" fmla="*/ 34 w 2288"/>
                    <a:gd name="T93" fmla="*/ 86 h 544"/>
                    <a:gd name="T94" fmla="*/ 32 w 2288"/>
                    <a:gd name="T95" fmla="*/ 86 h 544"/>
                    <a:gd name="T96" fmla="*/ 29 w 2288"/>
                    <a:gd name="T97" fmla="*/ 86 h 544"/>
                    <a:gd name="T98" fmla="*/ 27 w 2288"/>
                    <a:gd name="T99" fmla="*/ 75 h 544"/>
                    <a:gd name="T100" fmla="*/ 27 w 2288"/>
                    <a:gd name="T101" fmla="*/ 75 h 544"/>
                    <a:gd name="T102" fmla="*/ 26 w 2288"/>
                    <a:gd name="T103" fmla="*/ 84 h 544"/>
                    <a:gd name="T104" fmla="*/ 24 w 2288"/>
                    <a:gd name="T105" fmla="*/ 87 h 544"/>
                    <a:gd name="T106" fmla="*/ 21 w 2288"/>
                    <a:gd name="T107" fmla="*/ 87 h 544"/>
                    <a:gd name="T108" fmla="*/ 18 w 2288"/>
                    <a:gd name="T109" fmla="*/ 88 h 544"/>
                    <a:gd name="T110" fmla="*/ 15 w 2288"/>
                    <a:gd name="T111" fmla="*/ 89 h 544"/>
                    <a:gd name="T112" fmla="*/ 14 w 2288"/>
                    <a:gd name="T113" fmla="*/ 68 h 544"/>
                    <a:gd name="T114" fmla="*/ 13 w 2288"/>
                    <a:gd name="T115" fmla="*/ 67 h 544"/>
                    <a:gd name="T116" fmla="*/ 12 w 2288"/>
                    <a:gd name="T117" fmla="*/ 84 h 544"/>
                    <a:gd name="T118" fmla="*/ 9 w 2288"/>
                    <a:gd name="T119" fmla="*/ 89 h 544"/>
                    <a:gd name="T120" fmla="*/ 5 w 2288"/>
                    <a:gd name="T121" fmla="*/ 90 h 544"/>
                    <a:gd name="T122" fmla="*/ 3 w 2288"/>
                    <a:gd name="T123" fmla="*/ 91 h 544"/>
                    <a:gd name="T124" fmla="*/ 1 w 2288"/>
                    <a:gd name="T125" fmla="*/ 92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sp>
            <p:nvSpPr>
              <p:cNvPr id="12110" name="Freeform 1062"/>
              <p:cNvSpPr>
                <a:spLocks/>
              </p:cNvSpPr>
              <p:nvPr/>
            </p:nvSpPr>
            <p:spPr bwMode="auto">
              <a:xfrm rot="-280215">
                <a:off x="1777" y="1343"/>
                <a:ext cx="528" cy="144"/>
              </a:xfrm>
              <a:custGeom>
                <a:avLst/>
                <a:gdLst>
                  <a:gd name="T0" fmla="*/ 0 w 2288"/>
                  <a:gd name="T1" fmla="*/ 37 h 544"/>
                  <a:gd name="T2" fmla="*/ 2 w 2288"/>
                  <a:gd name="T3" fmla="*/ 34 h 544"/>
                  <a:gd name="T4" fmla="*/ 6 w 2288"/>
                  <a:gd name="T5" fmla="*/ 28 h 544"/>
                  <a:gd name="T6" fmla="*/ 11 w 2288"/>
                  <a:gd name="T7" fmla="*/ 21 h 544"/>
                  <a:gd name="T8" fmla="*/ 18 w 2288"/>
                  <a:gd name="T9" fmla="*/ 14 h 544"/>
                  <a:gd name="T10" fmla="*/ 29 w 2288"/>
                  <a:gd name="T11" fmla="*/ 8 h 544"/>
                  <a:gd name="T12" fmla="*/ 41 w 2288"/>
                  <a:gd name="T13" fmla="*/ 3 h 544"/>
                  <a:gd name="T14" fmla="*/ 57 w 2288"/>
                  <a:gd name="T15" fmla="*/ 0 h 544"/>
                  <a:gd name="T16" fmla="*/ 74 w 2288"/>
                  <a:gd name="T17" fmla="*/ 1 h 544"/>
                  <a:gd name="T18" fmla="*/ 88 w 2288"/>
                  <a:gd name="T19" fmla="*/ 3 h 544"/>
                  <a:gd name="T20" fmla="*/ 99 w 2288"/>
                  <a:gd name="T21" fmla="*/ 8 h 544"/>
                  <a:gd name="T22" fmla="*/ 107 w 2288"/>
                  <a:gd name="T23" fmla="*/ 14 h 544"/>
                  <a:gd name="T24" fmla="*/ 114 w 2288"/>
                  <a:gd name="T25" fmla="*/ 20 h 544"/>
                  <a:gd name="T26" fmla="*/ 118 w 2288"/>
                  <a:gd name="T27" fmla="*/ 26 h 544"/>
                  <a:gd name="T28" fmla="*/ 120 w 2288"/>
                  <a:gd name="T29" fmla="*/ 30 h 544"/>
                  <a:gd name="T30" fmla="*/ 122 w 2288"/>
                  <a:gd name="T31" fmla="*/ 34 h 544"/>
                  <a:gd name="T32" fmla="*/ 113 w 2288"/>
                  <a:gd name="T33" fmla="*/ 34 h 544"/>
                  <a:gd name="T34" fmla="*/ 111 w 2288"/>
                  <a:gd name="T35" fmla="*/ 30 h 544"/>
                  <a:gd name="T36" fmla="*/ 108 w 2288"/>
                  <a:gd name="T37" fmla="*/ 25 h 544"/>
                  <a:gd name="T38" fmla="*/ 105 w 2288"/>
                  <a:gd name="T39" fmla="*/ 21 h 544"/>
                  <a:gd name="T40" fmla="*/ 103 w 2288"/>
                  <a:gd name="T41" fmla="*/ 21 h 544"/>
                  <a:gd name="T42" fmla="*/ 101 w 2288"/>
                  <a:gd name="T43" fmla="*/ 24 h 544"/>
                  <a:gd name="T44" fmla="*/ 98 w 2288"/>
                  <a:gd name="T45" fmla="*/ 28 h 544"/>
                  <a:gd name="T46" fmla="*/ 91 w 2288"/>
                  <a:gd name="T47" fmla="*/ 33 h 544"/>
                  <a:gd name="T48" fmla="*/ 87 w 2288"/>
                  <a:gd name="T49" fmla="*/ 28 h 544"/>
                  <a:gd name="T50" fmla="*/ 87 w 2288"/>
                  <a:gd name="T51" fmla="*/ 28 h 544"/>
                  <a:gd name="T52" fmla="*/ 85 w 2288"/>
                  <a:gd name="T53" fmla="*/ 33 h 544"/>
                  <a:gd name="T54" fmla="*/ 84 w 2288"/>
                  <a:gd name="T55" fmla="*/ 34 h 544"/>
                  <a:gd name="T56" fmla="*/ 82 w 2288"/>
                  <a:gd name="T57" fmla="*/ 34 h 544"/>
                  <a:gd name="T58" fmla="*/ 78 w 2288"/>
                  <a:gd name="T59" fmla="*/ 34 h 544"/>
                  <a:gd name="T60" fmla="*/ 75 w 2288"/>
                  <a:gd name="T61" fmla="*/ 30 h 544"/>
                  <a:gd name="T62" fmla="*/ 76 w 2288"/>
                  <a:gd name="T63" fmla="*/ 21 h 544"/>
                  <a:gd name="T64" fmla="*/ 75 w 2288"/>
                  <a:gd name="T65" fmla="*/ 25 h 544"/>
                  <a:gd name="T66" fmla="*/ 72 w 2288"/>
                  <a:gd name="T67" fmla="*/ 33 h 544"/>
                  <a:gd name="T68" fmla="*/ 69 w 2288"/>
                  <a:gd name="T69" fmla="*/ 34 h 544"/>
                  <a:gd name="T70" fmla="*/ 65 w 2288"/>
                  <a:gd name="T71" fmla="*/ 34 h 544"/>
                  <a:gd name="T72" fmla="*/ 61 w 2288"/>
                  <a:gd name="T73" fmla="*/ 34 h 544"/>
                  <a:gd name="T74" fmla="*/ 57 w 2288"/>
                  <a:gd name="T75" fmla="*/ 35 h 544"/>
                  <a:gd name="T76" fmla="*/ 54 w 2288"/>
                  <a:gd name="T77" fmla="*/ 29 h 544"/>
                  <a:gd name="T78" fmla="*/ 54 w 2288"/>
                  <a:gd name="T79" fmla="*/ 27 h 544"/>
                  <a:gd name="T80" fmla="*/ 53 w 2288"/>
                  <a:gd name="T81" fmla="*/ 33 h 544"/>
                  <a:gd name="T82" fmla="*/ 51 w 2288"/>
                  <a:gd name="T83" fmla="*/ 35 h 544"/>
                  <a:gd name="T84" fmla="*/ 51 w 2288"/>
                  <a:gd name="T85" fmla="*/ 24 h 544"/>
                  <a:gd name="T86" fmla="*/ 50 w 2288"/>
                  <a:gd name="T87" fmla="*/ 23 h 544"/>
                  <a:gd name="T88" fmla="*/ 48 w 2288"/>
                  <a:gd name="T89" fmla="*/ 33 h 544"/>
                  <a:gd name="T90" fmla="*/ 45 w 2288"/>
                  <a:gd name="T91" fmla="*/ 35 h 544"/>
                  <a:gd name="T92" fmla="*/ 42 w 2288"/>
                  <a:gd name="T93" fmla="*/ 35 h 544"/>
                  <a:gd name="T94" fmla="*/ 38 w 2288"/>
                  <a:gd name="T95" fmla="*/ 35 h 544"/>
                  <a:gd name="T96" fmla="*/ 35 w 2288"/>
                  <a:gd name="T97" fmla="*/ 36 h 544"/>
                  <a:gd name="T98" fmla="*/ 33 w 2288"/>
                  <a:gd name="T99" fmla="*/ 31 h 544"/>
                  <a:gd name="T100" fmla="*/ 33 w 2288"/>
                  <a:gd name="T101" fmla="*/ 31 h 544"/>
                  <a:gd name="T102" fmla="*/ 32 w 2288"/>
                  <a:gd name="T103" fmla="*/ 35 h 544"/>
                  <a:gd name="T104" fmla="*/ 29 w 2288"/>
                  <a:gd name="T105" fmla="*/ 36 h 544"/>
                  <a:gd name="T106" fmla="*/ 25 w 2288"/>
                  <a:gd name="T107" fmla="*/ 36 h 544"/>
                  <a:gd name="T108" fmla="*/ 21 w 2288"/>
                  <a:gd name="T109" fmla="*/ 36 h 544"/>
                  <a:gd name="T110" fmla="*/ 18 w 2288"/>
                  <a:gd name="T111" fmla="*/ 37 h 544"/>
                  <a:gd name="T112" fmla="*/ 16 w 2288"/>
                  <a:gd name="T113" fmla="*/ 28 h 544"/>
                  <a:gd name="T114" fmla="*/ 16 w 2288"/>
                  <a:gd name="T115" fmla="*/ 28 h 544"/>
                  <a:gd name="T116" fmla="*/ 14 w 2288"/>
                  <a:gd name="T117" fmla="*/ 35 h 544"/>
                  <a:gd name="T118" fmla="*/ 11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111" name="Freeform 1063"/>
              <p:cNvSpPr>
                <a:spLocks/>
              </p:cNvSpPr>
              <p:nvPr/>
            </p:nvSpPr>
            <p:spPr bwMode="auto">
              <a:xfrm flipH="1">
                <a:off x="2160" y="1344"/>
                <a:ext cx="480" cy="144"/>
              </a:xfrm>
              <a:custGeom>
                <a:avLst/>
                <a:gdLst>
                  <a:gd name="T0" fmla="*/ 0 w 2288"/>
                  <a:gd name="T1" fmla="*/ 37 h 544"/>
                  <a:gd name="T2" fmla="*/ 2 w 2288"/>
                  <a:gd name="T3" fmla="*/ 34 h 544"/>
                  <a:gd name="T4" fmla="*/ 5 w 2288"/>
                  <a:gd name="T5" fmla="*/ 28 h 544"/>
                  <a:gd name="T6" fmla="*/ 9 w 2288"/>
                  <a:gd name="T7" fmla="*/ 21 h 544"/>
                  <a:gd name="T8" fmla="*/ 15 w 2288"/>
                  <a:gd name="T9" fmla="*/ 14 h 544"/>
                  <a:gd name="T10" fmla="*/ 23 w 2288"/>
                  <a:gd name="T11" fmla="*/ 8 h 544"/>
                  <a:gd name="T12" fmla="*/ 34 w 2288"/>
                  <a:gd name="T13" fmla="*/ 3 h 544"/>
                  <a:gd name="T14" fmla="*/ 47 w 2288"/>
                  <a:gd name="T15" fmla="*/ 0 h 544"/>
                  <a:gd name="T16" fmla="*/ 61 w 2288"/>
                  <a:gd name="T17" fmla="*/ 1 h 544"/>
                  <a:gd name="T18" fmla="*/ 73 w 2288"/>
                  <a:gd name="T19" fmla="*/ 3 h 544"/>
                  <a:gd name="T20" fmla="*/ 82 w 2288"/>
                  <a:gd name="T21" fmla="*/ 8 h 544"/>
                  <a:gd name="T22" fmla="*/ 89 w 2288"/>
                  <a:gd name="T23" fmla="*/ 14 h 544"/>
                  <a:gd name="T24" fmla="*/ 94 w 2288"/>
                  <a:gd name="T25" fmla="*/ 20 h 544"/>
                  <a:gd name="T26" fmla="*/ 97 w 2288"/>
                  <a:gd name="T27" fmla="*/ 26 h 544"/>
                  <a:gd name="T28" fmla="*/ 99 w 2288"/>
                  <a:gd name="T29" fmla="*/ 30 h 544"/>
                  <a:gd name="T30" fmla="*/ 100 w 2288"/>
                  <a:gd name="T31" fmla="*/ 34 h 544"/>
                  <a:gd name="T32" fmla="*/ 94 w 2288"/>
                  <a:gd name="T33" fmla="*/ 34 h 544"/>
                  <a:gd name="T34" fmla="*/ 92 w 2288"/>
                  <a:gd name="T35" fmla="*/ 30 h 544"/>
                  <a:gd name="T36" fmla="*/ 90 w 2288"/>
                  <a:gd name="T37" fmla="*/ 25 h 544"/>
                  <a:gd name="T38" fmla="*/ 86 w 2288"/>
                  <a:gd name="T39" fmla="*/ 21 h 544"/>
                  <a:gd name="T40" fmla="*/ 85 w 2288"/>
                  <a:gd name="T41" fmla="*/ 21 h 544"/>
                  <a:gd name="T42" fmla="*/ 83 w 2288"/>
                  <a:gd name="T43" fmla="*/ 24 h 544"/>
                  <a:gd name="T44" fmla="*/ 81 w 2288"/>
                  <a:gd name="T45" fmla="*/ 28 h 544"/>
                  <a:gd name="T46" fmla="*/ 76 w 2288"/>
                  <a:gd name="T47" fmla="*/ 33 h 544"/>
                  <a:gd name="T48" fmla="*/ 72 w 2288"/>
                  <a:gd name="T49" fmla="*/ 28 h 544"/>
                  <a:gd name="T50" fmla="*/ 71 w 2288"/>
                  <a:gd name="T51" fmla="*/ 28 h 544"/>
                  <a:gd name="T52" fmla="*/ 70 w 2288"/>
                  <a:gd name="T53" fmla="*/ 33 h 544"/>
                  <a:gd name="T54" fmla="*/ 69 w 2288"/>
                  <a:gd name="T55" fmla="*/ 34 h 544"/>
                  <a:gd name="T56" fmla="*/ 68 w 2288"/>
                  <a:gd name="T57" fmla="*/ 34 h 544"/>
                  <a:gd name="T58" fmla="*/ 64 w 2288"/>
                  <a:gd name="T59" fmla="*/ 34 h 544"/>
                  <a:gd name="T60" fmla="*/ 62 w 2288"/>
                  <a:gd name="T61" fmla="*/ 30 h 544"/>
                  <a:gd name="T62" fmla="*/ 63 w 2288"/>
                  <a:gd name="T63" fmla="*/ 21 h 544"/>
                  <a:gd name="T64" fmla="*/ 62 w 2288"/>
                  <a:gd name="T65" fmla="*/ 25 h 544"/>
                  <a:gd name="T66" fmla="*/ 60 w 2288"/>
                  <a:gd name="T67" fmla="*/ 33 h 544"/>
                  <a:gd name="T68" fmla="*/ 57 w 2288"/>
                  <a:gd name="T69" fmla="*/ 34 h 544"/>
                  <a:gd name="T70" fmla="*/ 54 w 2288"/>
                  <a:gd name="T71" fmla="*/ 34 h 544"/>
                  <a:gd name="T72" fmla="*/ 51 w 2288"/>
                  <a:gd name="T73" fmla="*/ 34 h 544"/>
                  <a:gd name="T74" fmla="*/ 47 w 2288"/>
                  <a:gd name="T75" fmla="*/ 35 h 544"/>
                  <a:gd name="T76" fmla="*/ 45 w 2288"/>
                  <a:gd name="T77" fmla="*/ 29 h 544"/>
                  <a:gd name="T78" fmla="*/ 45 w 2288"/>
                  <a:gd name="T79" fmla="*/ 27 h 544"/>
                  <a:gd name="T80" fmla="*/ 44 w 2288"/>
                  <a:gd name="T81" fmla="*/ 33 h 544"/>
                  <a:gd name="T82" fmla="*/ 43 w 2288"/>
                  <a:gd name="T83" fmla="*/ 35 h 544"/>
                  <a:gd name="T84" fmla="*/ 42 w 2288"/>
                  <a:gd name="T85" fmla="*/ 24 h 544"/>
                  <a:gd name="T86" fmla="*/ 41 w 2288"/>
                  <a:gd name="T87" fmla="*/ 23 h 544"/>
                  <a:gd name="T88" fmla="*/ 39 w 2288"/>
                  <a:gd name="T89" fmla="*/ 33 h 544"/>
                  <a:gd name="T90" fmla="*/ 37 w 2288"/>
                  <a:gd name="T91" fmla="*/ 35 h 544"/>
                  <a:gd name="T92" fmla="*/ 34 w 2288"/>
                  <a:gd name="T93" fmla="*/ 35 h 544"/>
                  <a:gd name="T94" fmla="*/ 32 w 2288"/>
                  <a:gd name="T95" fmla="*/ 35 h 544"/>
                  <a:gd name="T96" fmla="*/ 29 w 2288"/>
                  <a:gd name="T97" fmla="*/ 36 h 544"/>
                  <a:gd name="T98" fmla="*/ 27 w 2288"/>
                  <a:gd name="T99" fmla="*/ 31 h 544"/>
                  <a:gd name="T100" fmla="*/ 27 w 2288"/>
                  <a:gd name="T101" fmla="*/ 31 h 544"/>
                  <a:gd name="T102" fmla="*/ 26 w 2288"/>
                  <a:gd name="T103" fmla="*/ 35 h 544"/>
                  <a:gd name="T104" fmla="*/ 24 w 2288"/>
                  <a:gd name="T105" fmla="*/ 36 h 544"/>
                  <a:gd name="T106" fmla="*/ 21 w 2288"/>
                  <a:gd name="T107" fmla="*/ 36 h 544"/>
                  <a:gd name="T108" fmla="*/ 18 w 2288"/>
                  <a:gd name="T109" fmla="*/ 36 h 544"/>
                  <a:gd name="T110" fmla="*/ 15 w 2288"/>
                  <a:gd name="T111" fmla="*/ 37 h 544"/>
                  <a:gd name="T112" fmla="*/ 14 w 2288"/>
                  <a:gd name="T113" fmla="*/ 28 h 544"/>
                  <a:gd name="T114" fmla="*/ 13 w 2288"/>
                  <a:gd name="T115" fmla="*/ 28 h 544"/>
                  <a:gd name="T116" fmla="*/ 12 w 2288"/>
                  <a:gd name="T117" fmla="*/ 35 h 544"/>
                  <a:gd name="T118" fmla="*/ 9 w 2288"/>
                  <a:gd name="T119" fmla="*/ 37 h 544"/>
                  <a:gd name="T120" fmla="*/ 5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grpSp>
          <p:nvGrpSpPr>
            <p:cNvPr id="11798" name="Group 1064"/>
            <p:cNvGrpSpPr>
              <a:grpSpLocks/>
            </p:cNvGrpSpPr>
            <p:nvPr/>
          </p:nvGrpSpPr>
          <p:grpSpPr bwMode="auto">
            <a:xfrm>
              <a:off x="1680" y="1200"/>
              <a:ext cx="288" cy="568"/>
              <a:chOff x="1777" y="966"/>
              <a:chExt cx="863" cy="1255"/>
            </a:xfrm>
          </p:grpSpPr>
          <p:sp>
            <p:nvSpPr>
              <p:cNvPr id="12094" name="Freeform 1065"/>
              <p:cNvSpPr>
                <a:spLocks/>
              </p:cNvSpPr>
              <p:nvPr/>
            </p:nvSpPr>
            <p:spPr bwMode="auto">
              <a:xfrm>
                <a:off x="1872" y="1296"/>
                <a:ext cx="672" cy="925"/>
              </a:xfrm>
              <a:custGeom>
                <a:avLst/>
                <a:gdLst>
                  <a:gd name="T0" fmla="*/ 389 w 805"/>
                  <a:gd name="T1" fmla="*/ 29 h 1970"/>
                  <a:gd name="T2" fmla="*/ 440 w 805"/>
                  <a:gd name="T3" fmla="*/ 10 h 1970"/>
                  <a:gd name="T4" fmla="*/ 437 w 805"/>
                  <a:gd name="T5" fmla="*/ 21 h 1970"/>
                  <a:gd name="T6" fmla="*/ 479 w 805"/>
                  <a:gd name="T7" fmla="*/ 20 h 1970"/>
                  <a:gd name="T8" fmla="*/ 508 w 805"/>
                  <a:gd name="T9" fmla="*/ 16 h 1970"/>
                  <a:gd name="T10" fmla="*/ 447 w 805"/>
                  <a:gd name="T11" fmla="*/ 36 h 1970"/>
                  <a:gd name="T12" fmla="*/ 418 w 805"/>
                  <a:gd name="T13" fmla="*/ 68 h 1970"/>
                  <a:gd name="T14" fmla="*/ 469 w 805"/>
                  <a:gd name="T15" fmla="*/ 48 h 1970"/>
                  <a:gd name="T16" fmla="*/ 439 w 805"/>
                  <a:gd name="T17" fmla="*/ 69 h 1970"/>
                  <a:gd name="T18" fmla="*/ 431 w 805"/>
                  <a:gd name="T19" fmla="*/ 88 h 1970"/>
                  <a:gd name="T20" fmla="*/ 467 w 805"/>
                  <a:gd name="T21" fmla="*/ 74 h 1970"/>
                  <a:gd name="T22" fmla="*/ 503 w 805"/>
                  <a:gd name="T23" fmla="*/ 54 h 1970"/>
                  <a:gd name="T24" fmla="*/ 525 w 805"/>
                  <a:gd name="T25" fmla="*/ 45 h 1970"/>
                  <a:gd name="T26" fmla="*/ 548 w 805"/>
                  <a:gd name="T27" fmla="*/ 48 h 1970"/>
                  <a:gd name="T28" fmla="*/ 504 w 805"/>
                  <a:gd name="T29" fmla="*/ 69 h 1970"/>
                  <a:gd name="T30" fmla="*/ 467 w 805"/>
                  <a:gd name="T31" fmla="*/ 87 h 1970"/>
                  <a:gd name="T32" fmla="*/ 424 w 805"/>
                  <a:gd name="T33" fmla="*/ 102 h 1970"/>
                  <a:gd name="T34" fmla="*/ 401 w 805"/>
                  <a:gd name="T35" fmla="*/ 131 h 1970"/>
                  <a:gd name="T36" fmla="*/ 366 w 805"/>
                  <a:gd name="T37" fmla="*/ 160 h 1970"/>
                  <a:gd name="T38" fmla="*/ 331 w 805"/>
                  <a:gd name="T39" fmla="*/ 216 h 1970"/>
                  <a:gd name="T40" fmla="*/ 327 w 805"/>
                  <a:gd name="T41" fmla="*/ 262 h 1970"/>
                  <a:gd name="T42" fmla="*/ 346 w 805"/>
                  <a:gd name="T43" fmla="*/ 306 h 1970"/>
                  <a:gd name="T44" fmla="*/ 346 w 805"/>
                  <a:gd name="T45" fmla="*/ 362 h 1970"/>
                  <a:gd name="T46" fmla="*/ 365 w 805"/>
                  <a:gd name="T47" fmla="*/ 403 h 1970"/>
                  <a:gd name="T48" fmla="*/ 406 w 805"/>
                  <a:gd name="T49" fmla="*/ 416 h 1970"/>
                  <a:gd name="T50" fmla="*/ 381 w 805"/>
                  <a:gd name="T51" fmla="*/ 422 h 1970"/>
                  <a:gd name="T52" fmla="*/ 330 w 805"/>
                  <a:gd name="T53" fmla="*/ 429 h 1970"/>
                  <a:gd name="T54" fmla="*/ 272 w 805"/>
                  <a:gd name="T55" fmla="*/ 429 h 1970"/>
                  <a:gd name="T56" fmla="*/ 215 w 805"/>
                  <a:gd name="T57" fmla="*/ 427 h 1970"/>
                  <a:gd name="T58" fmla="*/ 214 w 805"/>
                  <a:gd name="T59" fmla="*/ 418 h 1970"/>
                  <a:gd name="T60" fmla="*/ 249 w 805"/>
                  <a:gd name="T61" fmla="*/ 403 h 1970"/>
                  <a:gd name="T62" fmla="*/ 238 w 805"/>
                  <a:gd name="T63" fmla="*/ 350 h 1970"/>
                  <a:gd name="T64" fmla="*/ 252 w 805"/>
                  <a:gd name="T65" fmla="*/ 277 h 1970"/>
                  <a:gd name="T66" fmla="*/ 247 w 805"/>
                  <a:gd name="T67" fmla="*/ 177 h 1970"/>
                  <a:gd name="T68" fmla="*/ 209 w 805"/>
                  <a:gd name="T69" fmla="*/ 123 h 1970"/>
                  <a:gd name="T70" fmla="*/ 170 w 805"/>
                  <a:gd name="T71" fmla="*/ 93 h 1970"/>
                  <a:gd name="T72" fmla="*/ 114 w 805"/>
                  <a:gd name="T73" fmla="*/ 64 h 1970"/>
                  <a:gd name="T74" fmla="*/ 63 w 805"/>
                  <a:gd name="T75" fmla="*/ 42 h 1970"/>
                  <a:gd name="T76" fmla="*/ 23 w 805"/>
                  <a:gd name="T77" fmla="*/ 28 h 1970"/>
                  <a:gd name="T78" fmla="*/ 31 w 805"/>
                  <a:gd name="T79" fmla="*/ 15 h 1970"/>
                  <a:gd name="T80" fmla="*/ 63 w 805"/>
                  <a:gd name="T81" fmla="*/ 36 h 1970"/>
                  <a:gd name="T82" fmla="*/ 148 w 805"/>
                  <a:gd name="T83" fmla="*/ 57 h 1970"/>
                  <a:gd name="T84" fmla="*/ 161 w 805"/>
                  <a:gd name="T85" fmla="*/ 36 h 1970"/>
                  <a:gd name="T86" fmla="*/ 144 w 805"/>
                  <a:gd name="T87" fmla="*/ 5 h 1970"/>
                  <a:gd name="T88" fmla="*/ 161 w 805"/>
                  <a:gd name="T89" fmla="*/ 24 h 1970"/>
                  <a:gd name="T90" fmla="*/ 184 w 805"/>
                  <a:gd name="T91" fmla="*/ 31 h 1970"/>
                  <a:gd name="T92" fmla="*/ 211 w 805"/>
                  <a:gd name="T93" fmla="*/ 8 h 1970"/>
                  <a:gd name="T94" fmla="*/ 205 w 805"/>
                  <a:gd name="T95" fmla="*/ 26 h 1970"/>
                  <a:gd name="T96" fmla="*/ 213 w 805"/>
                  <a:gd name="T97" fmla="*/ 37 h 1970"/>
                  <a:gd name="T98" fmla="*/ 235 w 805"/>
                  <a:gd name="T99" fmla="*/ 31 h 1970"/>
                  <a:gd name="T100" fmla="*/ 196 w 805"/>
                  <a:gd name="T101" fmla="*/ 64 h 1970"/>
                  <a:gd name="T102" fmla="*/ 240 w 805"/>
                  <a:gd name="T103" fmla="*/ 108 h 1970"/>
                  <a:gd name="T104" fmla="*/ 301 w 805"/>
                  <a:gd name="T105" fmla="*/ 167 h 1970"/>
                  <a:gd name="T106" fmla="*/ 337 w 805"/>
                  <a:gd name="T107" fmla="*/ 137 h 1970"/>
                  <a:gd name="T108" fmla="*/ 379 w 805"/>
                  <a:gd name="T109" fmla="*/ 84 h 1970"/>
                  <a:gd name="T110" fmla="*/ 342 w 805"/>
                  <a:gd name="T111" fmla="*/ 43 h 19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5"/>
                  <a:gd name="T169" fmla="*/ 0 h 1970"/>
                  <a:gd name="T170" fmla="*/ 805 w 805"/>
                  <a:gd name="T171" fmla="*/ 1970 h 19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5" h="1970">
                    <a:moveTo>
                      <a:pt x="520" y="20"/>
                    </a:moveTo>
                    <a:lnTo>
                      <a:pt x="523" y="27"/>
                    </a:lnTo>
                    <a:lnTo>
                      <a:pt x="528" y="20"/>
                    </a:lnTo>
                    <a:lnTo>
                      <a:pt x="532" y="14"/>
                    </a:lnTo>
                    <a:lnTo>
                      <a:pt x="535" y="20"/>
                    </a:lnTo>
                    <a:lnTo>
                      <a:pt x="539" y="51"/>
                    </a:lnTo>
                    <a:lnTo>
                      <a:pt x="549" y="90"/>
                    </a:lnTo>
                    <a:lnTo>
                      <a:pt x="558" y="130"/>
                    </a:lnTo>
                    <a:lnTo>
                      <a:pt x="563" y="161"/>
                    </a:lnTo>
                    <a:lnTo>
                      <a:pt x="569" y="155"/>
                    </a:lnTo>
                    <a:lnTo>
                      <a:pt x="580" y="137"/>
                    </a:lnTo>
                    <a:lnTo>
                      <a:pt x="590" y="119"/>
                    </a:lnTo>
                    <a:lnTo>
                      <a:pt x="601" y="100"/>
                    </a:lnTo>
                    <a:lnTo>
                      <a:pt x="612" y="82"/>
                    </a:lnTo>
                    <a:lnTo>
                      <a:pt x="621" y="63"/>
                    </a:lnTo>
                    <a:lnTo>
                      <a:pt x="631" y="45"/>
                    </a:lnTo>
                    <a:lnTo>
                      <a:pt x="639" y="25"/>
                    </a:lnTo>
                    <a:lnTo>
                      <a:pt x="645" y="4"/>
                    </a:lnTo>
                    <a:lnTo>
                      <a:pt x="647" y="0"/>
                    </a:lnTo>
                    <a:lnTo>
                      <a:pt x="645" y="20"/>
                    </a:lnTo>
                    <a:lnTo>
                      <a:pt x="641" y="38"/>
                    </a:lnTo>
                    <a:lnTo>
                      <a:pt x="638" y="56"/>
                    </a:lnTo>
                    <a:lnTo>
                      <a:pt x="633" y="75"/>
                    </a:lnTo>
                    <a:lnTo>
                      <a:pt x="628" y="93"/>
                    </a:lnTo>
                    <a:lnTo>
                      <a:pt x="622" y="112"/>
                    </a:lnTo>
                    <a:lnTo>
                      <a:pt x="617" y="130"/>
                    </a:lnTo>
                    <a:lnTo>
                      <a:pt x="611" y="147"/>
                    </a:lnTo>
                    <a:lnTo>
                      <a:pt x="618" y="147"/>
                    </a:lnTo>
                    <a:lnTo>
                      <a:pt x="634" y="131"/>
                    </a:lnTo>
                    <a:lnTo>
                      <a:pt x="652" y="117"/>
                    </a:lnTo>
                    <a:lnTo>
                      <a:pt x="670" y="104"/>
                    </a:lnTo>
                    <a:lnTo>
                      <a:pt x="688" y="90"/>
                    </a:lnTo>
                    <a:lnTo>
                      <a:pt x="705" y="78"/>
                    </a:lnTo>
                    <a:lnTo>
                      <a:pt x="723" y="66"/>
                    </a:lnTo>
                    <a:lnTo>
                      <a:pt x="742" y="54"/>
                    </a:lnTo>
                    <a:lnTo>
                      <a:pt x="760" y="42"/>
                    </a:lnTo>
                    <a:lnTo>
                      <a:pt x="753" y="51"/>
                    </a:lnTo>
                    <a:lnTo>
                      <a:pt x="746" y="59"/>
                    </a:lnTo>
                    <a:lnTo>
                      <a:pt x="738" y="66"/>
                    </a:lnTo>
                    <a:lnTo>
                      <a:pt x="729" y="72"/>
                    </a:lnTo>
                    <a:lnTo>
                      <a:pt x="721" y="79"/>
                    </a:lnTo>
                    <a:lnTo>
                      <a:pt x="713" y="85"/>
                    </a:lnTo>
                    <a:lnTo>
                      <a:pt x="704" y="92"/>
                    </a:lnTo>
                    <a:lnTo>
                      <a:pt x="696" y="100"/>
                    </a:lnTo>
                    <a:lnTo>
                      <a:pt x="683" y="116"/>
                    </a:lnTo>
                    <a:lnTo>
                      <a:pt x="669" y="130"/>
                    </a:lnTo>
                    <a:lnTo>
                      <a:pt x="654" y="146"/>
                    </a:lnTo>
                    <a:lnTo>
                      <a:pt x="641" y="161"/>
                    </a:lnTo>
                    <a:lnTo>
                      <a:pt x="628" y="178"/>
                    </a:lnTo>
                    <a:lnTo>
                      <a:pt x="618" y="195"/>
                    </a:lnTo>
                    <a:lnTo>
                      <a:pt x="608" y="213"/>
                    </a:lnTo>
                    <a:lnTo>
                      <a:pt x="600" y="232"/>
                    </a:lnTo>
                    <a:lnTo>
                      <a:pt x="599" y="250"/>
                    </a:lnTo>
                    <a:lnTo>
                      <a:pt x="599" y="270"/>
                    </a:lnTo>
                    <a:lnTo>
                      <a:pt x="598" y="289"/>
                    </a:lnTo>
                    <a:lnTo>
                      <a:pt x="600" y="307"/>
                    </a:lnTo>
                    <a:lnTo>
                      <a:pt x="602" y="307"/>
                    </a:lnTo>
                    <a:lnTo>
                      <a:pt x="612" y="294"/>
                    </a:lnTo>
                    <a:lnTo>
                      <a:pt x="621" y="280"/>
                    </a:lnTo>
                    <a:lnTo>
                      <a:pt x="631" y="267"/>
                    </a:lnTo>
                    <a:lnTo>
                      <a:pt x="640" y="255"/>
                    </a:lnTo>
                    <a:lnTo>
                      <a:pt x="651" y="242"/>
                    </a:lnTo>
                    <a:lnTo>
                      <a:pt x="662" y="230"/>
                    </a:lnTo>
                    <a:lnTo>
                      <a:pt x="673" y="219"/>
                    </a:lnTo>
                    <a:lnTo>
                      <a:pt x="685" y="211"/>
                    </a:lnTo>
                    <a:lnTo>
                      <a:pt x="679" y="221"/>
                    </a:lnTo>
                    <a:lnTo>
                      <a:pt x="673" y="230"/>
                    </a:lnTo>
                    <a:lnTo>
                      <a:pt x="666" y="240"/>
                    </a:lnTo>
                    <a:lnTo>
                      <a:pt x="660" y="252"/>
                    </a:lnTo>
                    <a:lnTo>
                      <a:pt x="651" y="272"/>
                    </a:lnTo>
                    <a:lnTo>
                      <a:pt x="640" y="290"/>
                    </a:lnTo>
                    <a:lnTo>
                      <a:pt x="630" y="310"/>
                    </a:lnTo>
                    <a:lnTo>
                      <a:pt x="620" y="330"/>
                    </a:lnTo>
                    <a:lnTo>
                      <a:pt x="612" y="351"/>
                    </a:lnTo>
                    <a:lnTo>
                      <a:pt x="605" y="372"/>
                    </a:lnTo>
                    <a:lnTo>
                      <a:pt x="601" y="395"/>
                    </a:lnTo>
                    <a:lnTo>
                      <a:pt x="601" y="419"/>
                    </a:lnTo>
                    <a:lnTo>
                      <a:pt x="607" y="412"/>
                    </a:lnTo>
                    <a:lnTo>
                      <a:pt x="612" y="405"/>
                    </a:lnTo>
                    <a:lnTo>
                      <a:pt x="618" y="398"/>
                    </a:lnTo>
                    <a:lnTo>
                      <a:pt x="624" y="390"/>
                    </a:lnTo>
                    <a:lnTo>
                      <a:pt x="630" y="383"/>
                    </a:lnTo>
                    <a:lnTo>
                      <a:pt x="636" y="375"/>
                    </a:lnTo>
                    <a:lnTo>
                      <a:pt x="641" y="368"/>
                    </a:lnTo>
                    <a:lnTo>
                      <a:pt x="647" y="361"/>
                    </a:lnTo>
                    <a:lnTo>
                      <a:pt x="654" y="352"/>
                    </a:lnTo>
                    <a:lnTo>
                      <a:pt x="663" y="344"/>
                    </a:lnTo>
                    <a:lnTo>
                      <a:pt x="671" y="335"/>
                    </a:lnTo>
                    <a:lnTo>
                      <a:pt x="681" y="328"/>
                    </a:lnTo>
                    <a:lnTo>
                      <a:pt x="688" y="320"/>
                    </a:lnTo>
                    <a:lnTo>
                      <a:pt x="696" y="311"/>
                    </a:lnTo>
                    <a:lnTo>
                      <a:pt x="702" y="303"/>
                    </a:lnTo>
                    <a:lnTo>
                      <a:pt x="707" y="291"/>
                    </a:lnTo>
                    <a:lnTo>
                      <a:pt x="711" y="276"/>
                    </a:lnTo>
                    <a:lnTo>
                      <a:pt x="716" y="259"/>
                    </a:lnTo>
                    <a:lnTo>
                      <a:pt x="722" y="243"/>
                    </a:lnTo>
                    <a:lnTo>
                      <a:pt x="728" y="228"/>
                    </a:lnTo>
                    <a:lnTo>
                      <a:pt x="733" y="212"/>
                    </a:lnTo>
                    <a:lnTo>
                      <a:pt x="739" y="195"/>
                    </a:lnTo>
                    <a:lnTo>
                      <a:pt x="746" y="181"/>
                    </a:lnTo>
                    <a:lnTo>
                      <a:pt x="752" y="165"/>
                    </a:lnTo>
                    <a:lnTo>
                      <a:pt x="770" y="137"/>
                    </a:lnTo>
                    <a:lnTo>
                      <a:pt x="764" y="171"/>
                    </a:lnTo>
                    <a:lnTo>
                      <a:pt x="754" y="204"/>
                    </a:lnTo>
                    <a:lnTo>
                      <a:pt x="743" y="236"/>
                    </a:lnTo>
                    <a:lnTo>
                      <a:pt x="738" y="270"/>
                    </a:lnTo>
                    <a:lnTo>
                      <a:pt x="746" y="262"/>
                    </a:lnTo>
                    <a:lnTo>
                      <a:pt x="754" y="253"/>
                    </a:lnTo>
                    <a:lnTo>
                      <a:pt x="762" y="245"/>
                    </a:lnTo>
                    <a:lnTo>
                      <a:pt x="771" y="235"/>
                    </a:lnTo>
                    <a:lnTo>
                      <a:pt x="779" y="226"/>
                    </a:lnTo>
                    <a:lnTo>
                      <a:pt x="787" y="218"/>
                    </a:lnTo>
                    <a:lnTo>
                      <a:pt x="796" y="211"/>
                    </a:lnTo>
                    <a:lnTo>
                      <a:pt x="805" y="204"/>
                    </a:lnTo>
                    <a:lnTo>
                      <a:pt x="793" y="222"/>
                    </a:lnTo>
                    <a:lnTo>
                      <a:pt x="780" y="240"/>
                    </a:lnTo>
                    <a:lnTo>
                      <a:pt x="766" y="259"/>
                    </a:lnTo>
                    <a:lnTo>
                      <a:pt x="753" y="277"/>
                    </a:lnTo>
                    <a:lnTo>
                      <a:pt x="739" y="296"/>
                    </a:lnTo>
                    <a:lnTo>
                      <a:pt x="724" y="314"/>
                    </a:lnTo>
                    <a:lnTo>
                      <a:pt x="713" y="334"/>
                    </a:lnTo>
                    <a:lnTo>
                      <a:pt x="701" y="354"/>
                    </a:lnTo>
                    <a:lnTo>
                      <a:pt x="696" y="361"/>
                    </a:lnTo>
                    <a:lnTo>
                      <a:pt x="691" y="366"/>
                    </a:lnTo>
                    <a:lnTo>
                      <a:pt x="685" y="373"/>
                    </a:lnTo>
                    <a:lnTo>
                      <a:pt x="681" y="379"/>
                    </a:lnTo>
                    <a:lnTo>
                      <a:pt x="676" y="386"/>
                    </a:lnTo>
                    <a:lnTo>
                      <a:pt x="671" y="393"/>
                    </a:lnTo>
                    <a:lnTo>
                      <a:pt x="668" y="400"/>
                    </a:lnTo>
                    <a:lnTo>
                      <a:pt x="665" y="407"/>
                    </a:lnTo>
                    <a:lnTo>
                      <a:pt x="656" y="417"/>
                    </a:lnTo>
                    <a:lnTo>
                      <a:pt x="646" y="427"/>
                    </a:lnTo>
                    <a:lnTo>
                      <a:pt x="637" y="436"/>
                    </a:lnTo>
                    <a:lnTo>
                      <a:pt x="627" y="444"/>
                    </a:lnTo>
                    <a:lnTo>
                      <a:pt x="618" y="454"/>
                    </a:lnTo>
                    <a:lnTo>
                      <a:pt x="609" y="464"/>
                    </a:lnTo>
                    <a:lnTo>
                      <a:pt x="601" y="475"/>
                    </a:lnTo>
                    <a:lnTo>
                      <a:pt x="595" y="487"/>
                    </a:lnTo>
                    <a:lnTo>
                      <a:pt x="592" y="507"/>
                    </a:lnTo>
                    <a:lnTo>
                      <a:pt x="589" y="528"/>
                    </a:lnTo>
                    <a:lnTo>
                      <a:pt x="588" y="549"/>
                    </a:lnTo>
                    <a:lnTo>
                      <a:pt x="586" y="570"/>
                    </a:lnTo>
                    <a:lnTo>
                      <a:pt x="580" y="582"/>
                    </a:lnTo>
                    <a:lnTo>
                      <a:pt x="575" y="594"/>
                    </a:lnTo>
                    <a:lnTo>
                      <a:pt x="570" y="607"/>
                    </a:lnTo>
                    <a:lnTo>
                      <a:pt x="567" y="620"/>
                    </a:lnTo>
                    <a:lnTo>
                      <a:pt x="562" y="632"/>
                    </a:lnTo>
                    <a:lnTo>
                      <a:pt x="558" y="645"/>
                    </a:lnTo>
                    <a:lnTo>
                      <a:pt x="555" y="658"/>
                    </a:lnTo>
                    <a:lnTo>
                      <a:pt x="550" y="671"/>
                    </a:lnTo>
                    <a:lnTo>
                      <a:pt x="538" y="699"/>
                    </a:lnTo>
                    <a:lnTo>
                      <a:pt x="526" y="727"/>
                    </a:lnTo>
                    <a:lnTo>
                      <a:pt x="516" y="757"/>
                    </a:lnTo>
                    <a:lnTo>
                      <a:pt x="504" y="785"/>
                    </a:lnTo>
                    <a:lnTo>
                      <a:pt x="494" y="815"/>
                    </a:lnTo>
                    <a:lnTo>
                      <a:pt x="486" y="846"/>
                    </a:lnTo>
                    <a:lnTo>
                      <a:pt x="480" y="877"/>
                    </a:lnTo>
                    <a:lnTo>
                      <a:pt x="478" y="910"/>
                    </a:lnTo>
                    <a:lnTo>
                      <a:pt x="475" y="945"/>
                    </a:lnTo>
                    <a:lnTo>
                      <a:pt x="475" y="979"/>
                    </a:lnTo>
                    <a:lnTo>
                      <a:pt x="475" y="1015"/>
                    </a:lnTo>
                    <a:lnTo>
                      <a:pt x="478" y="1050"/>
                    </a:lnTo>
                    <a:lnTo>
                      <a:pt x="475" y="1080"/>
                    </a:lnTo>
                    <a:lnTo>
                      <a:pt x="472" y="1110"/>
                    </a:lnTo>
                    <a:lnTo>
                      <a:pt x="469" y="1139"/>
                    </a:lnTo>
                    <a:lnTo>
                      <a:pt x="469" y="1169"/>
                    </a:lnTo>
                    <a:lnTo>
                      <a:pt x="467" y="1169"/>
                    </a:lnTo>
                    <a:lnTo>
                      <a:pt x="469" y="1189"/>
                    </a:lnTo>
                    <a:lnTo>
                      <a:pt x="471" y="1211"/>
                    </a:lnTo>
                    <a:lnTo>
                      <a:pt x="471" y="1234"/>
                    </a:lnTo>
                    <a:lnTo>
                      <a:pt x="472" y="1257"/>
                    </a:lnTo>
                    <a:lnTo>
                      <a:pt x="477" y="1284"/>
                    </a:lnTo>
                    <a:lnTo>
                      <a:pt x="479" y="1312"/>
                    </a:lnTo>
                    <a:lnTo>
                      <a:pt x="483" y="1339"/>
                    </a:lnTo>
                    <a:lnTo>
                      <a:pt x="491" y="1364"/>
                    </a:lnTo>
                    <a:lnTo>
                      <a:pt x="496" y="1388"/>
                    </a:lnTo>
                    <a:lnTo>
                      <a:pt x="496" y="1413"/>
                    </a:lnTo>
                    <a:lnTo>
                      <a:pt x="494" y="1438"/>
                    </a:lnTo>
                    <a:lnTo>
                      <a:pt x="494" y="1462"/>
                    </a:lnTo>
                    <a:lnTo>
                      <a:pt x="499" y="1499"/>
                    </a:lnTo>
                    <a:lnTo>
                      <a:pt x="505" y="1534"/>
                    </a:lnTo>
                    <a:lnTo>
                      <a:pt x="507" y="1571"/>
                    </a:lnTo>
                    <a:lnTo>
                      <a:pt x="504" y="1608"/>
                    </a:lnTo>
                    <a:lnTo>
                      <a:pt x="496" y="1643"/>
                    </a:lnTo>
                    <a:lnTo>
                      <a:pt x="491" y="1681"/>
                    </a:lnTo>
                    <a:lnTo>
                      <a:pt x="492" y="1720"/>
                    </a:lnTo>
                    <a:lnTo>
                      <a:pt x="501" y="1755"/>
                    </a:lnTo>
                    <a:lnTo>
                      <a:pt x="506" y="1769"/>
                    </a:lnTo>
                    <a:lnTo>
                      <a:pt x="510" y="1785"/>
                    </a:lnTo>
                    <a:lnTo>
                      <a:pt x="515" y="1799"/>
                    </a:lnTo>
                    <a:lnTo>
                      <a:pt x="519" y="1813"/>
                    </a:lnTo>
                    <a:lnTo>
                      <a:pt x="524" y="1829"/>
                    </a:lnTo>
                    <a:lnTo>
                      <a:pt x="530" y="1843"/>
                    </a:lnTo>
                    <a:lnTo>
                      <a:pt x="536" y="1856"/>
                    </a:lnTo>
                    <a:lnTo>
                      <a:pt x="543" y="1870"/>
                    </a:lnTo>
                    <a:lnTo>
                      <a:pt x="550" y="1875"/>
                    </a:lnTo>
                    <a:lnTo>
                      <a:pt x="557" y="1880"/>
                    </a:lnTo>
                    <a:lnTo>
                      <a:pt x="566" y="1881"/>
                    </a:lnTo>
                    <a:lnTo>
                      <a:pt x="574" y="1884"/>
                    </a:lnTo>
                    <a:lnTo>
                      <a:pt x="582" y="1885"/>
                    </a:lnTo>
                    <a:lnTo>
                      <a:pt x="589" y="1890"/>
                    </a:lnTo>
                    <a:lnTo>
                      <a:pt x="594" y="1897"/>
                    </a:lnTo>
                    <a:lnTo>
                      <a:pt x="596" y="1907"/>
                    </a:lnTo>
                    <a:lnTo>
                      <a:pt x="586" y="1904"/>
                    </a:lnTo>
                    <a:lnTo>
                      <a:pt x="576" y="1904"/>
                    </a:lnTo>
                    <a:lnTo>
                      <a:pt x="567" y="1907"/>
                    </a:lnTo>
                    <a:lnTo>
                      <a:pt x="557" y="1909"/>
                    </a:lnTo>
                    <a:lnTo>
                      <a:pt x="548" y="1914"/>
                    </a:lnTo>
                    <a:lnTo>
                      <a:pt x="538" y="1916"/>
                    </a:lnTo>
                    <a:lnTo>
                      <a:pt x="529" y="1918"/>
                    </a:lnTo>
                    <a:lnTo>
                      <a:pt x="518" y="1918"/>
                    </a:lnTo>
                    <a:lnTo>
                      <a:pt x="509" y="1924"/>
                    </a:lnTo>
                    <a:lnTo>
                      <a:pt x="500" y="1928"/>
                    </a:lnTo>
                    <a:lnTo>
                      <a:pt x="491" y="1933"/>
                    </a:lnTo>
                    <a:lnTo>
                      <a:pt x="481" y="1939"/>
                    </a:lnTo>
                    <a:lnTo>
                      <a:pt x="473" y="1945"/>
                    </a:lnTo>
                    <a:lnTo>
                      <a:pt x="465" y="1952"/>
                    </a:lnTo>
                    <a:lnTo>
                      <a:pt x="456" y="1959"/>
                    </a:lnTo>
                    <a:lnTo>
                      <a:pt x="448" y="1967"/>
                    </a:lnTo>
                    <a:lnTo>
                      <a:pt x="435" y="1970"/>
                    </a:lnTo>
                    <a:lnTo>
                      <a:pt x="422" y="1969"/>
                    </a:lnTo>
                    <a:lnTo>
                      <a:pt x="411" y="1963"/>
                    </a:lnTo>
                    <a:lnTo>
                      <a:pt x="401" y="1955"/>
                    </a:lnTo>
                    <a:lnTo>
                      <a:pt x="390" y="1946"/>
                    </a:lnTo>
                    <a:lnTo>
                      <a:pt x="379" y="1938"/>
                    </a:lnTo>
                    <a:lnTo>
                      <a:pt x="367" y="1931"/>
                    </a:lnTo>
                    <a:lnTo>
                      <a:pt x="354" y="1928"/>
                    </a:lnTo>
                    <a:lnTo>
                      <a:pt x="345" y="1928"/>
                    </a:lnTo>
                    <a:lnTo>
                      <a:pt x="337" y="1929"/>
                    </a:lnTo>
                    <a:lnTo>
                      <a:pt x="327" y="1931"/>
                    </a:lnTo>
                    <a:lnTo>
                      <a:pt x="319" y="1933"/>
                    </a:lnTo>
                    <a:lnTo>
                      <a:pt x="309" y="1935"/>
                    </a:lnTo>
                    <a:lnTo>
                      <a:pt x="300" y="1935"/>
                    </a:lnTo>
                    <a:lnTo>
                      <a:pt x="292" y="1935"/>
                    </a:lnTo>
                    <a:lnTo>
                      <a:pt x="282" y="1932"/>
                    </a:lnTo>
                    <a:lnTo>
                      <a:pt x="281" y="1922"/>
                    </a:lnTo>
                    <a:lnTo>
                      <a:pt x="286" y="1914"/>
                    </a:lnTo>
                    <a:lnTo>
                      <a:pt x="293" y="1908"/>
                    </a:lnTo>
                    <a:lnTo>
                      <a:pt x="299" y="1902"/>
                    </a:lnTo>
                    <a:lnTo>
                      <a:pt x="307" y="1898"/>
                    </a:lnTo>
                    <a:lnTo>
                      <a:pt x="314" y="1894"/>
                    </a:lnTo>
                    <a:lnTo>
                      <a:pt x="321" y="1888"/>
                    </a:lnTo>
                    <a:lnTo>
                      <a:pt x="328" y="1881"/>
                    </a:lnTo>
                    <a:lnTo>
                      <a:pt x="334" y="1873"/>
                    </a:lnTo>
                    <a:lnTo>
                      <a:pt x="340" y="1864"/>
                    </a:lnTo>
                    <a:lnTo>
                      <a:pt x="345" y="1856"/>
                    </a:lnTo>
                    <a:lnTo>
                      <a:pt x="349" y="1847"/>
                    </a:lnTo>
                    <a:lnTo>
                      <a:pt x="357" y="1827"/>
                    </a:lnTo>
                    <a:lnTo>
                      <a:pt x="357" y="1807"/>
                    </a:lnTo>
                    <a:lnTo>
                      <a:pt x="352" y="1785"/>
                    </a:lnTo>
                    <a:lnTo>
                      <a:pt x="350" y="1764"/>
                    </a:lnTo>
                    <a:lnTo>
                      <a:pt x="354" y="1723"/>
                    </a:lnTo>
                    <a:lnTo>
                      <a:pt x="351" y="1683"/>
                    </a:lnTo>
                    <a:lnTo>
                      <a:pt x="345" y="1642"/>
                    </a:lnTo>
                    <a:lnTo>
                      <a:pt x="343" y="1599"/>
                    </a:lnTo>
                    <a:lnTo>
                      <a:pt x="341" y="1587"/>
                    </a:lnTo>
                    <a:lnTo>
                      <a:pt x="340" y="1575"/>
                    </a:lnTo>
                    <a:lnTo>
                      <a:pt x="340" y="1563"/>
                    </a:lnTo>
                    <a:lnTo>
                      <a:pt x="341" y="1551"/>
                    </a:lnTo>
                    <a:lnTo>
                      <a:pt x="344" y="1489"/>
                    </a:lnTo>
                    <a:lnTo>
                      <a:pt x="349" y="1428"/>
                    </a:lnTo>
                    <a:lnTo>
                      <a:pt x="354" y="1369"/>
                    </a:lnTo>
                    <a:lnTo>
                      <a:pt x="365" y="1311"/>
                    </a:lnTo>
                    <a:lnTo>
                      <a:pt x="362" y="1255"/>
                    </a:lnTo>
                    <a:lnTo>
                      <a:pt x="353" y="1203"/>
                    </a:lnTo>
                    <a:lnTo>
                      <a:pt x="346" y="1151"/>
                    </a:lnTo>
                    <a:lnTo>
                      <a:pt x="346" y="1095"/>
                    </a:lnTo>
                    <a:lnTo>
                      <a:pt x="353" y="1037"/>
                    </a:lnTo>
                    <a:lnTo>
                      <a:pt x="356" y="976"/>
                    </a:lnTo>
                    <a:lnTo>
                      <a:pt x="357" y="916"/>
                    </a:lnTo>
                    <a:lnTo>
                      <a:pt x="362" y="855"/>
                    </a:lnTo>
                    <a:lnTo>
                      <a:pt x="354" y="801"/>
                    </a:lnTo>
                    <a:lnTo>
                      <a:pt x="349" y="746"/>
                    </a:lnTo>
                    <a:lnTo>
                      <a:pt x="341" y="692"/>
                    </a:lnTo>
                    <a:lnTo>
                      <a:pt x="335" y="638"/>
                    </a:lnTo>
                    <a:lnTo>
                      <a:pt x="330" y="623"/>
                    </a:lnTo>
                    <a:lnTo>
                      <a:pt x="321" y="607"/>
                    </a:lnTo>
                    <a:lnTo>
                      <a:pt x="313" y="593"/>
                    </a:lnTo>
                    <a:lnTo>
                      <a:pt x="305" y="577"/>
                    </a:lnTo>
                    <a:lnTo>
                      <a:pt x="299" y="560"/>
                    </a:lnTo>
                    <a:lnTo>
                      <a:pt x="293" y="543"/>
                    </a:lnTo>
                    <a:lnTo>
                      <a:pt x="287" y="526"/>
                    </a:lnTo>
                    <a:lnTo>
                      <a:pt x="282" y="508"/>
                    </a:lnTo>
                    <a:lnTo>
                      <a:pt x="275" y="491"/>
                    </a:lnTo>
                    <a:lnTo>
                      <a:pt x="268" y="475"/>
                    </a:lnTo>
                    <a:lnTo>
                      <a:pt x="261" y="458"/>
                    </a:lnTo>
                    <a:lnTo>
                      <a:pt x="251" y="443"/>
                    </a:lnTo>
                    <a:lnTo>
                      <a:pt x="244" y="420"/>
                    </a:lnTo>
                    <a:lnTo>
                      <a:pt x="239" y="398"/>
                    </a:lnTo>
                    <a:lnTo>
                      <a:pt x="236" y="372"/>
                    </a:lnTo>
                    <a:lnTo>
                      <a:pt x="236" y="348"/>
                    </a:lnTo>
                    <a:lnTo>
                      <a:pt x="223" y="334"/>
                    </a:lnTo>
                    <a:lnTo>
                      <a:pt x="209" y="322"/>
                    </a:lnTo>
                    <a:lnTo>
                      <a:pt x="193" y="311"/>
                    </a:lnTo>
                    <a:lnTo>
                      <a:pt x="178" y="301"/>
                    </a:lnTo>
                    <a:lnTo>
                      <a:pt x="163" y="290"/>
                    </a:lnTo>
                    <a:lnTo>
                      <a:pt x="149" y="277"/>
                    </a:lnTo>
                    <a:lnTo>
                      <a:pt x="135" y="264"/>
                    </a:lnTo>
                    <a:lnTo>
                      <a:pt x="123" y="247"/>
                    </a:lnTo>
                    <a:lnTo>
                      <a:pt x="115" y="238"/>
                    </a:lnTo>
                    <a:lnTo>
                      <a:pt x="108" y="226"/>
                    </a:lnTo>
                    <a:lnTo>
                      <a:pt x="102" y="213"/>
                    </a:lnTo>
                    <a:lnTo>
                      <a:pt x="97" y="202"/>
                    </a:lnTo>
                    <a:lnTo>
                      <a:pt x="91" y="189"/>
                    </a:lnTo>
                    <a:lnTo>
                      <a:pt x="85" y="180"/>
                    </a:lnTo>
                    <a:lnTo>
                      <a:pt x="77" y="170"/>
                    </a:lnTo>
                    <a:lnTo>
                      <a:pt x="65" y="163"/>
                    </a:lnTo>
                    <a:lnTo>
                      <a:pt x="0" y="124"/>
                    </a:lnTo>
                    <a:lnTo>
                      <a:pt x="7" y="124"/>
                    </a:lnTo>
                    <a:lnTo>
                      <a:pt x="15" y="124"/>
                    </a:lnTo>
                    <a:lnTo>
                      <a:pt x="24" y="124"/>
                    </a:lnTo>
                    <a:lnTo>
                      <a:pt x="32" y="127"/>
                    </a:lnTo>
                    <a:lnTo>
                      <a:pt x="41" y="129"/>
                    </a:lnTo>
                    <a:lnTo>
                      <a:pt x="51" y="133"/>
                    </a:lnTo>
                    <a:lnTo>
                      <a:pt x="59" y="136"/>
                    </a:lnTo>
                    <a:lnTo>
                      <a:pt x="67" y="140"/>
                    </a:lnTo>
                    <a:lnTo>
                      <a:pt x="61" y="123"/>
                    </a:lnTo>
                    <a:lnTo>
                      <a:pt x="56" y="106"/>
                    </a:lnTo>
                    <a:lnTo>
                      <a:pt x="50" y="89"/>
                    </a:lnTo>
                    <a:lnTo>
                      <a:pt x="44" y="70"/>
                    </a:lnTo>
                    <a:lnTo>
                      <a:pt x="53" y="79"/>
                    </a:lnTo>
                    <a:lnTo>
                      <a:pt x="60" y="89"/>
                    </a:lnTo>
                    <a:lnTo>
                      <a:pt x="66" y="100"/>
                    </a:lnTo>
                    <a:lnTo>
                      <a:pt x="71" y="112"/>
                    </a:lnTo>
                    <a:lnTo>
                      <a:pt x="76" y="124"/>
                    </a:lnTo>
                    <a:lnTo>
                      <a:pt x="80" y="137"/>
                    </a:lnTo>
                    <a:lnTo>
                      <a:pt x="85" y="150"/>
                    </a:lnTo>
                    <a:lnTo>
                      <a:pt x="91" y="161"/>
                    </a:lnTo>
                    <a:lnTo>
                      <a:pt x="103" y="180"/>
                    </a:lnTo>
                    <a:lnTo>
                      <a:pt x="116" y="196"/>
                    </a:lnTo>
                    <a:lnTo>
                      <a:pt x="130" y="211"/>
                    </a:lnTo>
                    <a:lnTo>
                      <a:pt x="145" y="223"/>
                    </a:lnTo>
                    <a:lnTo>
                      <a:pt x="161" y="235"/>
                    </a:lnTo>
                    <a:lnTo>
                      <a:pt x="178" y="245"/>
                    </a:lnTo>
                    <a:lnTo>
                      <a:pt x="194" y="252"/>
                    </a:lnTo>
                    <a:lnTo>
                      <a:pt x="212" y="257"/>
                    </a:lnTo>
                    <a:lnTo>
                      <a:pt x="218" y="263"/>
                    </a:lnTo>
                    <a:lnTo>
                      <a:pt x="225" y="269"/>
                    </a:lnTo>
                    <a:lnTo>
                      <a:pt x="232" y="274"/>
                    </a:lnTo>
                    <a:lnTo>
                      <a:pt x="239" y="279"/>
                    </a:lnTo>
                    <a:lnTo>
                      <a:pt x="238" y="249"/>
                    </a:lnTo>
                    <a:lnTo>
                      <a:pt x="235" y="221"/>
                    </a:lnTo>
                    <a:lnTo>
                      <a:pt x="231" y="194"/>
                    </a:lnTo>
                    <a:lnTo>
                      <a:pt x="231" y="164"/>
                    </a:lnTo>
                    <a:lnTo>
                      <a:pt x="220" y="136"/>
                    </a:lnTo>
                    <a:lnTo>
                      <a:pt x="214" y="106"/>
                    </a:lnTo>
                    <a:lnTo>
                      <a:pt x="210" y="76"/>
                    </a:lnTo>
                    <a:lnTo>
                      <a:pt x="204" y="46"/>
                    </a:lnTo>
                    <a:lnTo>
                      <a:pt x="203" y="41"/>
                    </a:lnTo>
                    <a:lnTo>
                      <a:pt x="204" y="35"/>
                    </a:lnTo>
                    <a:lnTo>
                      <a:pt x="205" y="28"/>
                    </a:lnTo>
                    <a:lnTo>
                      <a:pt x="207" y="24"/>
                    </a:lnTo>
                    <a:lnTo>
                      <a:pt x="210" y="25"/>
                    </a:lnTo>
                    <a:lnTo>
                      <a:pt x="212" y="29"/>
                    </a:lnTo>
                    <a:lnTo>
                      <a:pt x="213" y="32"/>
                    </a:lnTo>
                    <a:lnTo>
                      <a:pt x="214" y="37"/>
                    </a:lnTo>
                    <a:lnTo>
                      <a:pt x="216" y="56"/>
                    </a:lnTo>
                    <a:lnTo>
                      <a:pt x="219" y="75"/>
                    </a:lnTo>
                    <a:lnTo>
                      <a:pt x="225" y="92"/>
                    </a:lnTo>
                    <a:lnTo>
                      <a:pt x="231" y="110"/>
                    </a:lnTo>
                    <a:lnTo>
                      <a:pt x="237" y="127"/>
                    </a:lnTo>
                    <a:lnTo>
                      <a:pt x="243" y="144"/>
                    </a:lnTo>
                    <a:lnTo>
                      <a:pt x="249" y="163"/>
                    </a:lnTo>
                    <a:lnTo>
                      <a:pt x="252" y="181"/>
                    </a:lnTo>
                    <a:lnTo>
                      <a:pt x="256" y="171"/>
                    </a:lnTo>
                    <a:lnTo>
                      <a:pt x="258" y="161"/>
                    </a:lnTo>
                    <a:lnTo>
                      <a:pt x="261" y="150"/>
                    </a:lnTo>
                    <a:lnTo>
                      <a:pt x="264" y="141"/>
                    </a:lnTo>
                    <a:lnTo>
                      <a:pt x="273" y="130"/>
                    </a:lnTo>
                    <a:lnTo>
                      <a:pt x="280" y="119"/>
                    </a:lnTo>
                    <a:lnTo>
                      <a:pt x="286" y="106"/>
                    </a:lnTo>
                    <a:lnTo>
                      <a:pt x="292" y="93"/>
                    </a:lnTo>
                    <a:lnTo>
                      <a:pt x="296" y="80"/>
                    </a:lnTo>
                    <a:lnTo>
                      <a:pt x="300" y="66"/>
                    </a:lnTo>
                    <a:lnTo>
                      <a:pt x="302" y="52"/>
                    </a:lnTo>
                    <a:lnTo>
                      <a:pt x="303" y="38"/>
                    </a:lnTo>
                    <a:lnTo>
                      <a:pt x="305" y="37"/>
                    </a:lnTo>
                    <a:lnTo>
                      <a:pt x="306" y="34"/>
                    </a:lnTo>
                    <a:lnTo>
                      <a:pt x="307" y="34"/>
                    </a:lnTo>
                    <a:lnTo>
                      <a:pt x="308" y="35"/>
                    </a:lnTo>
                    <a:lnTo>
                      <a:pt x="309" y="59"/>
                    </a:lnTo>
                    <a:lnTo>
                      <a:pt x="306" y="80"/>
                    </a:lnTo>
                    <a:lnTo>
                      <a:pt x="301" y="100"/>
                    </a:lnTo>
                    <a:lnTo>
                      <a:pt x="294" y="120"/>
                    </a:lnTo>
                    <a:lnTo>
                      <a:pt x="287" y="141"/>
                    </a:lnTo>
                    <a:lnTo>
                      <a:pt x="281" y="161"/>
                    </a:lnTo>
                    <a:lnTo>
                      <a:pt x="279" y="182"/>
                    </a:lnTo>
                    <a:lnTo>
                      <a:pt x="279" y="206"/>
                    </a:lnTo>
                    <a:lnTo>
                      <a:pt x="280" y="209"/>
                    </a:lnTo>
                    <a:lnTo>
                      <a:pt x="289" y="195"/>
                    </a:lnTo>
                    <a:lnTo>
                      <a:pt x="299" y="182"/>
                    </a:lnTo>
                    <a:lnTo>
                      <a:pt x="306" y="168"/>
                    </a:lnTo>
                    <a:lnTo>
                      <a:pt x="314" y="153"/>
                    </a:lnTo>
                    <a:lnTo>
                      <a:pt x="321" y="138"/>
                    </a:lnTo>
                    <a:lnTo>
                      <a:pt x="328" y="124"/>
                    </a:lnTo>
                    <a:lnTo>
                      <a:pt x="335" y="109"/>
                    </a:lnTo>
                    <a:lnTo>
                      <a:pt x="344" y="95"/>
                    </a:lnTo>
                    <a:lnTo>
                      <a:pt x="347" y="90"/>
                    </a:lnTo>
                    <a:lnTo>
                      <a:pt x="346" y="116"/>
                    </a:lnTo>
                    <a:lnTo>
                      <a:pt x="337" y="140"/>
                    </a:lnTo>
                    <a:lnTo>
                      <a:pt x="326" y="163"/>
                    </a:lnTo>
                    <a:lnTo>
                      <a:pt x="322" y="189"/>
                    </a:lnTo>
                    <a:lnTo>
                      <a:pt x="315" y="206"/>
                    </a:lnTo>
                    <a:lnTo>
                      <a:pt x="306" y="222"/>
                    </a:lnTo>
                    <a:lnTo>
                      <a:pt x="298" y="239"/>
                    </a:lnTo>
                    <a:lnTo>
                      <a:pt x="289" y="256"/>
                    </a:lnTo>
                    <a:lnTo>
                      <a:pt x="283" y="273"/>
                    </a:lnTo>
                    <a:lnTo>
                      <a:pt x="281" y="291"/>
                    </a:lnTo>
                    <a:lnTo>
                      <a:pt x="281" y="310"/>
                    </a:lnTo>
                    <a:lnTo>
                      <a:pt x="287" y="330"/>
                    </a:lnTo>
                    <a:lnTo>
                      <a:pt x="288" y="359"/>
                    </a:lnTo>
                    <a:lnTo>
                      <a:pt x="294" y="389"/>
                    </a:lnTo>
                    <a:lnTo>
                      <a:pt x="303" y="416"/>
                    </a:lnTo>
                    <a:lnTo>
                      <a:pt x="318" y="440"/>
                    </a:lnTo>
                    <a:lnTo>
                      <a:pt x="332" y="465"/>
                    </a:lnTo>
                    <a:lnTo>
                      <a:pt x="345" y="491"/>
                    </a:lnTo>
                    <a:lnTo>
                      <a:pt x="358" y="516"/>
                    </a:lnTo>
                    <a:lnTo>
                      <a:pt x="369" y="542"/>
                    </a:lnTo>
                    <a:lnTo>
                      <a:pt x="378" y="569"/>
                    </a:lnTo>
                    <a:lnTo>
                      <a:pt x="385" y="597"/>
                    </a:lnTo>
                    <a:lnTo>
                      <a:pt x="391" y="627"/>
                    </a:lnTo>
                    <a:lnTo>
                      <a:pt x="395" y="657"/>
                    </a:lnTo>
                    <a:lnTo>
                      <a:pt x="429" y="773"/>
                    </a:lnTo>
                    <a:lnTo>
                      <a:pt x="433" y="757"/>
                    </a:lnTo>
                    <a:lnTo>
                      <a:pt x="436" y="742"/>
                    </a:lnTo>
                    <a:lnTo>
                      <a:pt x="442" y="726"/>
                    </a:lnTo>
                    <a:lnTo>
                      <a:pt x="448" y="712"/>
                    </a:lnTo>
                    <a:lnTo>
                      <a:pt x="455" y="696"/>
                    </a:lnTo>
                    <a:lnTo>
                      <a:pt x="461" y="682"/>
                    </a:lnTo>
                    <a:lnTo>
                      <a:pt x="467" y="668"/>
                    </a:lnTo>
                    <a:lnTo>
                      <a:pt x="473" y="652"/>
                    </a:lnTo>
                    <a:lnTo>
                      <a:pt x="484" y="621"/>
                    </a:lnTo>
                    <a:lnTo>
                      <a:pt x="493" y="590"/>
                    </a:lnTo>
                    <a:lnTo>
                      <a:pt x="504" y="560"/>
                    </a:lnTo>
                    <a:lnTo>
                      <a:pt x="513" y="529"/>
                    </a:lnTo>
                    <a:lnTo>
                      <a:pt x="522" y="498"/>
                    </a:lnTo>
                    <a:lnTo>
                      <a:pt x="531" y="465"/>
                    </a:lnTo>
                    <a:lnTo>
                      <a:pt x="538" y="434"/>
                    </a:lnTo>
                    <a:lnTo>
                      <a:pt x="547" y="402"/>
                    </a:lnTo>
                    <a:lnTo>
                      <a:pt x="544" y="379"/>
                    </a:lnTo>
                    <a:lnTo>
                      <a:pt x="541" y="358"/>
                    </a:lnTo>
                    <a:lnTo>
                      <a:pt x="535" y="337"/>
                    </a:lnTo>
                    <a:lnTo>
                      <a:pt x="528" y="315"/>
                    </a:lnTo>
                    <a:lnTo>
                      <a:pt x="519" y="296"/>
                    </a:lnTo>
                    <a:lnTo>
                      <a:pt x="510" y="276"/>
                    </a:lnTo>
                    <a:lnTo>
                      <a:pt x="500" y="256"/>
                    </a:lnTo>
                    <a:lnTo>
                      <a:pt x="490" y="238"/>
                    </a:lnTo>
                    <a:lnTo>
                      <a:pt x="491" y="194"/>
                    </a:lnTo>
                    <a:lnTo>
                      <a:pt x="499" y="153"/>
                    </a:lnTo>
                    <a:lnTo>
                      <a:pt x="509" y="112"/>
                    </a:lnTo>
                    <a:lnTo>
                      <a:pt x="511" y="66"/>
                    </a:lnTo>
                    <a:lnTo>
                      <a:pt x="520" y="20"/>
                    </a:lnTo>
                    <a:close/>
                  </a:path>
                </a:pathLst>
              </a:custGeom>
              <a:solidFill>
                <a:srgbClr val="008000"/>
              </a:solidFill>
              <a:ln w="9525">
                <a:noFill/>
                <a:round/>
                <a:headEnd/>
                <a:tailEnd/>
              </a:ln>
            </p:spPr>
            <p:txBody>
              <a:bodyPr/>
              <a:lstStyle/>
              <a:p>
                <a:endParaRPr lang="en-US"/>
              </a:p>
            </p:txBody>
          </p:sp>
          <p:sp>
            <p:nvSpPr>
              <p:cNvPr id="12095" name="Freeform 1066"/>
              <p:cNvSpPr>
                <a:spLocks/>
              </p:cNvSpPr>
              <p:nvPr/>
            </p:nvSpPr>
            <p:spPr bwMode="auto">
              <a:xfrm rot="18741481" flipH="1">
                <a:off x="2048" y="1328"/>
                <a:ext cx="480" cy="320"/>
              </a:xfrm>
              <a:custGeom>
                <a:avLst/>
                <a:gdLst>
                  <a:gd name="T0" fmla="*/ 0 w 2288"/>
                  <a:gd name="T1" fmla="*/ 184 h 544"/>
                  <a:gd name="T2" fmla="*/ 2 w 2288"/>
                  <a:gd name="T3" fmla="*/ 166 h 544"/>
                  <a:gd name="T4" fmla="*/ 5 w 2288"/>
                  <a:gd name="T5" fmla="*/ 138 h 544"/>
                  <a:gd name="T6" fmla="*/ 9 w 2288"/>
                  <a:gd name="T7" fmla="*/ 105 h 544"/>
                  <a:gd name="T8" fmla="*/ 15 w 2288"/>
                  <a:gd name="T9" fmla="*/ 70 h 544"/>
                  <a:gd name="T10" fmla="*/ 23 w 2288"/>
                  <a:gd name="T11" fmla="*/ 38 h 544"/>
                  <a:gd name="T12" fmla="*/ 34 w 2288"/>
                  <a:gd name="T13" fmla="*/ 14 h 544"/>
                  <a:gd name="T14" fmla="*/ 47 w 2288"/>
                  <a:gd name="T15" fmla="*/ 1 h 544"/>
                  <a:gd name="T16" fmla="*/ 61 w 2288"/>
                  <a:gd name="T17" fmla="*/ 3 h 544"/>
                  <a:gd name="T18" fmla="*/ 73 w 2288"/>
                  <a:gd name="T19" fmla="*/ 16 h 544"/>
                  <a:gd name="T20" fmla="*/ 82 w 2288"/>
                  <a:gd name="T21" fmla="*/ 40 h 544"/>
                  <a:gd name="T22" fmla="*/ 89 w 2288"/>
                  <a:gd name="T23" fmla="*/ 68 h 544"/>
                  <a:gd name="T24" fmla="*/ 94 w 2288"/>
                  <a:gd name="T25" fmla="*/ 98 h 544"/>
                  <a:gd name="T26" fmla="*/ 97 w 2288"/>
                  <a:gd name="T27" fmla="*/ 127 h 544"/>
                  <a:gd name="T28" fmla="*/ 99 w 2288"/>
                  <a:gd name="T29" fmla="*/ 151 h 544"/>
                  <a:gd name="T30" fmla="*/ 100 w 2288"/>
                  <a:gd name="T31" fmla="*/ 166 h 544"/>
                  <a:gd name="T32" fmla="*/ 94 w 2288"/>
                  <a:gd name="T33" fmla="*/ 166 h 544"/>
                  <a:gd name="T34" fmla="*/ 92 w 2288"/>
                  <a:gd name="T35" fmla="*/ 148 h 544"/>
                  <a:gd name="T36" fmla="*/ 90 w 2288"/>
                  <a:gd name="T37" fmla="*/ 124 h 544"/>
                  <a:gd name="T38" fmla="*/ 86 w 2288"/>
                  <a:gd name="T39" fmla="*/ 105 h 544"/>
                  <a:gd name="T40" fmla="*/ 85 w 2288"/>
                  <a:gd name="T41" fmla="*/ 103 h 544"/>
                  <a:gd name="T42" fmla="*/ 83 w 2288"/>
                  <a:gd name="T43" fmla="*/ 118 h 544"/>
                  <a:gd name="T44" fmla="*/ 81 w 2288"/>
                  <a:gd name="T45" fmla="*/ 141 h 544"/>
                  <a:gd name="T46" fmla="*/ 76 w 2288"/>
                  <a:gd name="T47" fmla="*/ 160 h 544"/>
                  <a:gd name="T48" fmla="*/ 72 w 2288"/>
                  <a:gd name="T49" fmla="*/ 141 h 544"/>
                  <a:gd name="T50" fmla="*/ 71 w 2288"/>
                  <a:gd name="T51" fmla="*/ 139 h 544"/>
                  <a:gd name="T52" fmla="*/ 70 w 2288"/>
                  <a:gd name="T53" fmla="*/ 161 h 544"/>
                  <a:gd name="T54" fmla="*/ 69 w 2288"/>
                  <a:gd name="T55" fmla="*/ 168 h 544"/>
                  <a:gd name="T56" fmla="*/ 68 w 2288"/>
                  <a:gd name="T57" fmla="*/ 168 h 544"/>
                  <a:gd name="T58" fmla="*/ 64 w 2288"/>
                  <a:gd name="T59" fmla="*/ 168 h 544"/>
                  <a:gd name="T60" fmla="*/ 62 w 2288"/>
                  <a:gd name="T61" fmla="*/ 150 h 544"/>
                  <a:gd name="T62" fmla="*/ 63 w 2288"/>
                  <a:gd name="T63" fmla="*/ 102 h 544"/>
                  <a:gd name="T64" fmla="*/ 62 w 2288"/>
                  <a:gd name="T65" fmla="*/ 124 h 544"/>
                  <a:gd name="T66" fmla="*/ 60 w 2288"/>
                  <a:gd name="T67" fmla="*/ 161 h 544"/>
                  <a:gd name="T68" fmla="*/ 57 w 2288"/>
                  <a:gd name="T69" fmla="*/ 169 h 544"/>
                  <a:gd name="T70" fmla="*/ 54 w 2288"/>
                  <a:gd name="T71" fmla="*/ 170 h 544"/>
                  <a:gd name="T72" fmla="*/ 51 w 2288"/>
                  <a:gd name="T73" fmla="*/ 171 h 544"/>
                  <a:gd name="T74" fmla="*/ 47 w 2288"/>
                  <a:gd name="T75" fmla="*/ 171 h 544"/>
                  <a:gd name="T76" fmla="*/ 45 w 2288"/>
                  <a:gd name="T77" fmla="*/ 146 h 544"/>
                  <a:gd name="T78" fmla="*/ 45 w 2288"/>
                  <a:gd name="T79" fmla="*/ 135 h 544"/>
                  <a:gd name="T80" fmla="*/ 44 w 2288"/>
                  <a:gd name="T81" fmla="*/ 162 h 544"/>
                  <a:gd name="T82" fmla="*/ 43 w 2288"/>
                  <a:gd name="T83" fmla="*/ 173 h 544"/>
                  <a:gd name="T84" fmla="*/ 42 w 2288"/>
                  <a:gd name="T85" fmla="*/ 116 h 544"/>
                  <a:gd name="T86" fmla="*/ 41 w 2288"/>
                  <a:gd name="T87" fmla="*/ 112 h 544"/>
                  <a:gd name="T88" fmla="*/ 39 w 2288"/>
                  <a:gd name="T89" fmla="*/ 161 h 544"/>
                  <a:gd name="T90" fmla="*/ 37 w 2288"/>
                  <a:gd name="T91" fmla="*/ 174 h 544"/>
                  <a:gd name="T92" fmla="*/ 34 w 2288"/>
                  <a:gd name="T93" fmla="*/ 174 h 544"/>
                  <a:gd name="T94" fmla="*/ 32 w 2288"/>
                  <a:gd name="T95" fmla="*/ 175 h 544"/>
                  <a:gd name="T96" fmla="*/ 29 w 2288"/>
                  <a:gd name="T97" fmla="*/ 176 h 544"/>
                  <a:gd name="T98" fmla="*/ 27 w 2288"/>
                  <a:gd name="T99" fmla="*/ 154 h 544"/>
                  <a:gd name="T100" fmla="*/ 27 w 2288"/>
                  <a:gd name="T101" fmla="*/ 154 h 544"/>
                  <a:gd name="T102" fmla="*/ 26 w 2288"/>
                  <a:gd name="T103" fmla="*/ 172 h 544"/>
                  <a:gd name="T104" fmla="*/ 24 w 2288"/>
                  <a:gd name="T105" fmla="*/ 177 h 544"/>
                  <a:gd name="T106" fmla="*/ 21 w 2288"/>
                  <a:gd name="T107" fmla="*/ 178 h 544"/>
                  <a:gd name="T108" fmla="*/ 18 w 2288"/>
                  <a:gd name="T109" fmla="*/ 179 h 544"/>
                  <a:gd name="T110" fmla="*/ 15 w 2288"/>
                  <a:gd name="T111" fmla="*/ 180 h 544"/>
                  <a:gd name="T112" fmla="*/ 14 w 2288"/>
                  <a:gd name="T113" fmla="*/ 138 h 544"/>
                  <a:gd name="T114" fmla="*/ 13 w 2288"/>
                  <a:gd name="T115" fmla="*/ 136 h 544"/>
                  <a:gd name="T116" fmla="*/ 12 w 2288"/>
                  <a:gd name="T117" fmla="*/ 172 h 544"/>
                  <a:gd name="T118" fmla="*/ 9 w 2288"/>
                  <a:gd name="T119" fmla="*/ 182 h 544"/>
                  <a:gd name="T120" fmla="*/ 5 w 2288"/>
                  <a:gd name="T121" fmla="*/ 184 h 544"/>
                  <a:gd name="T122" fmla="*/ 3 w 2288"/>
                  <a:gd name="T123" fmla="*/ 186 h 544"/>
                  <a:gd name="T124" fmla="*/ 1 w 2288"/>
                  <a:gd name="T125" fmla="*/ 18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96" name="Freeform 1067"/>
              <p:cNvSpPr>
                <a:spLocks/>
              </p:cNvSpPr>
              <p:nvPr/>
            </p:nvSpPr>
            <p:spPr bwMode="auto">
              <a:xfrm rot="3832753" flipH="1">
                <a:off x="2069" y="1541"/>
                <a:ext cx="576" cy="182"/>
              </a:xfrm>
              <a:custGeom>
                <a:avLst/>
                <a:gdLst>
                  <a:gd name="T0" fmla="*/ 1 w 2288"/>
                  <a:gd name="T1" fmla="*/ 60 h 544"/>
                  <a:gd name="T2" fmla="*/ 3 w 2288"/>
                  <a:gd name="T3" fmla="*/ 54 h 544"/>
                  <a:gd name="T4" fmla="*/ 7 w 2288"/>
                  <a:gd name="T5" fmla="*/ 44 h 544"/>
                  <a:gd name="T6" fmla="*/ 13 w 2288"/>
                  <a:gd name="T7" fmla="*/ 34 h 544"/>
                  <a:gd name="T8" fmla="*/ 22 w 2288"/>
                  <a:gd name="T9" fmla="*/ 23 h 544"/>
                  <a:gd name="T10" fmla="*/ 34 w 2288"/>
                  <a:gd name="T11" fmla="*/ 12 h 544"/>
                  <a:gd name="T12" fmla="*/ 49 w 2288"/>
                  <a:gd name="T13" fmla="*/ 4 h 544"/>
                  <a:gd name="T14" fmla="*/ 68 w 2288"/>
                  <a:gd name="T15" fmla="*/ 0 h 544"/>
                  <a:gd name="T16" fmla="*/ 88 w 2288"/>
                  <a:gd name="T17" fmla="*/ 1 h 544"/>
                  <a:gd name="T18" fmla="*/ 104 w 2288"/>
                  <a:gd name="T19" fmla="*/ 5 h 544"/>
                  <a:gd name="T20" fmla="*/ 118 w 2288"/>
                  <a:gd name="T21" fmla="*/ 13 h 544"/>
                  <a:gd name="T22" fmla="*/ 128 w 2288"/>
                  <a:gd name="T23" fmla="*/ 22 h 544"/>
                  <a:gd name="T24" fmla="*/ 135 w 2288"/>
                  <a:gd name="T25" fmla="*/ 32 h 544"/>
                  <a:gd name="T26" fmla="*/ 140 w 2288"/>
                  <a:gd name="T27" fmla="*/ 41 h 544"/>
                  <a:gd name="T28" fmla="*/ 143 w 2288"/>
                  <a:gd name="T29" fmla="*/ 49 h 544"/>
                  <a:gd name="T30" fmla="*/ 145 w 2288"/>
                  <a:gd name="T31" fmla="*/ 54 h 544"/>
                  <a:gd name="T32" fmla="*/ 135 w 2288"/>
                  <a:gd name="T33" fmla="*/ 54 h 544"/>
                  <a:gd name="T34" fmla="*/ 133 w 2288"/>
                  <a:gd name="T35" fmla="*/ 48 h 544"/>
                  <a:gd name="T36" fmla="*/ 129 w 2288"/>
                  <a:gd name="T37" fmla="*/ 40 h 544"/>
                  <a:gd name="T38" fmla="*/ 125 w 2288"/>
                  <a:gd name="T39" fmla="*/ 34 h 544"/>
                  <a:gd name="T40" fmla="*/ 122 w 2288"/>
                  <a:gd name="T41" fmla="*/ 33 h 544"/>
                  <a:gd name="T42" fmla="*/ 120 w 2288"/>
                  <a:gd name="T43" fmla="*/ 38 h 544"/>
                  <a:gd name="T44" fmla="*/ 116 w 2288"/>
                  <a:gd name="T45" fmla="*/ 46 h 544"/>
                  <a:gd name="T46" fmla="*/ 109 w 2288"/>
                  <a:gd name="T47" fmla="*/ 52 h 544"/>
                  <a:gd name="T48" fmla="*/ 103 w 2288"/>
                  <a:gd name="T49" fmla="*/ 46 h 544"/>
                  <a:gd name="T50" fmla="*/ 103 w 2288"/>
                  <a:gd name="T51" fmla="*/ 45 h 544"/>
                  <a:gd name="T52" fmla="*/ 101 w 2288"/>
                  <a:gd name="T53" fmla="*/ 52 h 544"/>
                  <a:gd name="T54" fmla="*/ 100 w 2288"/>
                  <a:gd name="T55" fmla="*/ 54 h 544"/>
                  <a:gd name="T56" fmla="*/ 98 w 2288"/>
                  <a:gd name="T57" fmla="*/ 54 h 544"/>
                  <a:gd name="T58" fmla="*/ 93 w 2288"/>
                  <a:gd name="T59" fmla="*/ 55 h 544"/>
                  <a:gd name="T60" fmla="*/ 89 w 2288"/>
                  <a:gd name="T61" fmla="*/ 49 h 544"/>
                  <a:gd name="T62" fmla="*/ 90 w 2288"/>
                  <a:gd name="T63" fmla="*/ 33 h 544"/>
                  <a:gd name="T64" fmla="*/ 89 w 2288"/>
                  <a:gd name="T65" fmla="*/ 40 h 544"/>
                  <a:gd name="T66" fmla="*/ 86 w 2288"/>
                  <a:gd name="T67" fmla="*/ 52 h 544"/>
                  <a:gd name="T68" fmla="*/ 83 w 2288"/>
                  <a:gd name="T69" fmla="*/ 55 h 544"/>
                  <a:gd name="T70" fmla="*/ 78 w 2288"/>
                  <a:gd name="T71" fmla="*/ 55 h 544"/>
                  <a:gd name="T72" fmla="*/ 73 w 2288"/>
                  <a:gd name="T73" fmla="*/ 55 h 544"/>
                  <a:gd name="T74" fmla="*/ 68 w 2288"/>
                  <a:gd name="T75" fmla="*/ 56 h 544"/>
                  <a:gd name="T76" fmla="*/ 65 w 2288"/>
                  <a:gd name="T77" fmla="*/ 47 h 544"/>
                  <a:gd name="T78" fmla="*/ 64 w 2288"/>
                  <a:gd name="T79" fmla="*/ 44 h 544"/>
                  <a:gd name="T80" fmla="*/ 63 w 2288"/>
                  <a:gd name="T81" fmla="*/ 53 h 544"/>
                  <a:gd name="T82" fmla="*/ 61 w 2288"/>
                  <a:gd name="T83" fmla="*/ 56 h 544"/>
                  <a:gd name="T84" fmla="*/ 61 w 2288"/>
                  <a:gd name="T85" fmla="*/ 37 h 544"/>
                  <a:gd name="T86" fmla="*/ 59 w 2288"/>
                  <a:gd name="T87" fmla="*/ 36 h 544"/>
                  <a:gd name="T88" fmla="*/ 57 w 2288"/>
                  <a:gd name="T89" fmla="*/ 52 h 544"/>
                  <a:gd name="T90" fmla="*/ 54 w 2288"/>
                  <a:gd name="T91" fmla="*/ 56 h 544"/>
                  <a:gd name="T92" fmla="*/ 50 w 2288"/>
                  <a:gd name="T93" fmla="*/ 57 h 544"/>
                  <a:gd name="T94" fmla="*/ 46 w 2288"/>
                  <a:gd name="T95" fmla="*/ 57 h 544"/>
                  <a:gd name="T96" fmla="*/ 42 w 2288"/>
                  <a:gd name="T97" fmla="*/ 57 h 544"/>
                  <a:gd name="T98" fmla="*/ 40 w 2288"/>
                  <a:gd name="T99" fmla="*/ 50 h 544"/>
                  <a:gd name="T100" fmla="*/ 39 w 2288"/>
                  <a:gd name="T101" fmla="*/ 50 h 544"/>
                  <a:gd name="T102" fmla="*/ 38 w 2288"/>
                  <a:gd name="T103" fmla="*/ 56 h 544"/>
                  <a:gd name="T104" fmla="*/ 35 w 2288"/>
                  <a:gd name="T105" fmla="*/ 57 h 544"/>
                  <a:gd name="T106" fmla="*/ 30 w 2288"/>
                  <a:gd name="T107" fmla="*/ 58 h 544"/>
                  <a:gd name="T108" fmla="*/ 25 w 2288"/>
                  <a:gd name="T109" fmla="*/ 58 h 544"/>
                  <a:gd name="T110" fmla="*/ 21 w 2288"/>
                  <a:gd name="T111" fmla="*/ 58 h 544"/>
                  <a:gd name="T112" fmla="*/ 20 w 2288"/>
                  <a:gd name="T113" fmla="*/ 44 h 544"/>
                  <a:gd name="T114" fmla="*/ 19 w 2288"/>
                  <a:gd name="T115" fmla="*/ 44 h 544"/>
                  <a:gd name="T116" fmla="*/ 16 w 2288"/>
                  <a:gd name="T117" fmla="*/ 56 h 544"/>
                  <a:gd name="T118" fmla="*/ 13 w 2288"/>
                  <a:gd name="T119" fmla="*/ 59 h 544"/>
                  <a:gd name="T120" fmla="*/ 8 w 2288"/>
                  <a:gd name="T121" fmla="*/ 60 h 544"/>
                  <a:gd name="T122" fmla="*/ 4 w 2288"/>
                  <a:gd name="T123" fmla="*/ 60 h 544"/>
                  <a:gd name="T124" fmla="*/ 1 w 2288"/>
                  <a:gd name="T125" fmla="*/ 61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97" name="Freeform 1068"/>
              <p:cNvSpPr>
                <a:spLocks/>
              </p:cNvSpPr>
              <p:nvPr/>
            </p:nvSpPr>
            <p:spPr bwMode="auto">
              <a:xfrm rot="-2864680">
                <a:off x="1802" y="1486"/>
                <a:ext cx="504" cy="144"/>
              </a:xfrm>
              <a:custGeom>
                <a:avLst/>
                <a:gdLst>
                  <a:gd name="T0" fmla="*/ 0 w 2288"/>
                  <a:gd name="T1" fmla="*/ 37 h 544"/>
                  <a:gd name="T2" fmla="*/ 2 w 2288"/>
                  <a:gd name="T3" fmla="*/ 34 h 544"/>
                  <a:gd name="T4" fmla="*/ 5 w 2288"/>
                  <a:gd name="T5" fmla="*/ 28 h 544"/>
                  <a:gd name="T6" fmla="*/ 10 w 2288"/>
                  <a:gd name="T7" fmla="*/ 21 h 544"/>
                  <a:gd name="T8" fmla="*/ 17 w 2288"/>
                  <a:gd name="T9" fmla="*/ 14 h 544"/>
                  <a:gd name="T10" fmla="*/ 26 w 2288"/>
                  <a:gd name="T11" fmla="*/ 8 h 544"/>
                  <a:gd name="T12" fmla="*/ 37 w 2288"/>
                  <a:gd name="T13" fmla="*/ 3 h 544"/>
                  <a:gd name="T14" fmla="*/ 52 w 2288"/>
                  <a:gd name="T15" fmla="*/ 0 h 544"/>
                  <a:gd name="T16" fmla="*/ 67 w 2288"/>
                  <a:gd name="T17" fmla="*/ 1 h 544"/>
                  <a:gd name="T18" fmla="*/ 80 w 2288"/>
                  <a:gd name="T19" fmla="*/ 3 h 544"/>
                  <a:gd name="T20" fmla="*/ 90 w 2288"/>
                  <a:gd name="T21" fmla="*/ 8 h 544"/>
                  <a:gd name="T22" fmla="*/ 98 w 2288"/>
                  <a:gd name="T23" fmla="*/ 14 h 544"/>
                  <a:gd name="T24" fmla="*/ 104 w 2288"/>
                  <a:gd name="T25" fmla="*/ 20 h 544"/>
                  <a:gd name="T26" fmla="*/ 107 w 2288"/>
                  <a:gd name="T27" fmla="*/ 26 h 544"/>
                  <a:gd name="T28" fmla="*/ 110 w 2288"/>
                  <a:gd name="T29" fmla="*/ 30 h 544"/>
                  <a:gd name="T30" fmla="*/ 111 w 2288"/>
                  <a:gd name="T31" fmla="*/ 34 h 544"/>
                  <a:gd name="T32" fmla="*/ 103 w 2288"/>
                  <a:gd name="T33" fmla="*/ 34 h 544"/>
                  <a:gd name="T34" fmla="*/ 102 w 2288"/>
                  <a:gd name="T35" fmla="*/ 30 h 544"/>
                  <a:gd name="T36" fmla="*/ 99 w 2288"/>
                  <a:gd name="T37" fmla="*/ 25 h 544"/>
                  <a:gd name="T38" fmla="*/ 95 w 2288"/>
                  <a:gd name="T39" fmla="*/ 21 h 544"/>
                  <a:gd name="T40" fmla="*/ 93 w 2288"/>
                  <a:gd name="T41" fmla="*/ 21 h 544"/>
                  <a:gd name="T42" fmla="*/ 92 w 2288"/>
                  <a:gd name="T43" fmla="*/ 24 h 544"/>
                  <a:gd name="T44" fmla="*/ 89 w 2288"/>
                  <a:gd name="T45" fmla="*/ 28 h 544"/>
                  <a:gd name="T46" fmla="*/ 83 w 2288"/>
                  <a:gd name="T47" fmla="*/ 33 h 544"/>
                  <a:gd name="T48" fmla="*/ 79 w 2288"/>
                  <a:gd name="T49" fmla="*/ 28 h 544"/>
                  <a:gd name="T50" fmla="*/ 79 w 2288"/>
                  <a:gd name="T51" fmla="*/ 28 h 544"/>
                  <a:gd name="T52" fmla="*/ 78 w 2288"/>
                  <a:gd name="T53" fmla="*/ 33 h 544"/>
                  <a:gd name="T54" fmla="*/ 77 w 2288"/>
                  <a:gd name="T55" fmla="*/ 34 h 544"/>
                  <a:gd name="T56" fmla="*/ 75 w 2288"/>
                  <a:gd name="T57" fmla="*/ 34 h 544"/>
                  <a:gd name="T58" fmla="*/ 71 w 2288"/>
                  <a:gd name="T59" fmla="*/ 34 h 544"/>
                  <a:gd name="T60" fmla="*/ 68 w 2288"/>
                  <a:gd name="T61" fmla="*/ 30 h 544"/>
                  <a:gd name="T62" fmla="*/ 69 w 2288"/>
                  <a:gd name="T63" fmla="*/ 21 h 544"/>
                  <a:gd name="T64" fmla="*/ 68 w 2288"/>
                  <a:gd name="T65" fmla="*/ 25 h 544"/>
                  <a:gd name="T66" fmla="*/ 66 w 2288"/>
                  <a:gd name="T67" fmla="*/ 33 h 544"/>
                  <a:gd name="T68" fmla="*/ 63 w 2288"/>
                  <a:gd name="T69" fmla="*/ 34 h 544"/>
                  <a:gd name="T70" fmla="*/ 60 w 2288"/>
                  <a:gd name="T71" fmla="*/ 34 h 544"/>
                  <a:gd name="T72" fmla="*/ 56 w 2288"/>
                  <a:gd name="T73" fmla="*/ 34 h 544"/>
                  <a:gd name="T74" fmla="*/ 52 w 2288"/>
                  <a:gd name="T75" fmla="*/ 35 h 544"/>
                  <a:gd name="T76" fmla="*/ 50 w 2288"/>
                  <a:gd name="T77" fmla="*/ 29 h 544"/>
                  <a:gd name="T78" fmla="*/ 49 w 2288"/>
                  <a:gd name="T79" fmla="*/ 27 h 544"/>
                  <a:gd name="T80" fmla="*/ 48 w 2288"/>
                  <a:gd name="T81" fmla="*/ 33 h 544"/>
                  <a:gd name="T82" fmla="*/ 47 w 2288"/>
                  <a:gd name="T83" fmla="*/ 35 h 544"/>
                  <a:gd name="T84" fmla="*/ 47 w 2288"/>
                  <a:gd name="T85" fmla="*/ 24 h 544"/>
                  <a:gd name="T86" fmla="*/ 45 w 2288"/>
                  <a:gd name="T87" fmla="*/ 23 h 544"/>
                  <a:gd name="T88" fmla="*/ 43 w 2288"/>
                  <a:gd name="T89" fmla="*/ 33 h 544"/>
                  <a:gd name="T90" fmla="*/ 41 w 2288"/>
                  <a:gd name="T91" fmla="*/ 35 h 544"/>
                  <a:gd name="T92" fmla="*/ 38 w 2288"/>
                  <a:gd name="T93" fmla="*/ 35 h 544"/>
                  <a:gd name="T94" fmla="*/ 35 w 2288"/>
                  <a:gd name="T95" fmla="*/ 35 h 544"/>
                  <a:gd name="T96" fmla="*/ 32 w 2288"/>
                  <a:gd name="T97" fmla="*/ 36 h 544"/>
                  <a:gd name="T98" fmla="*/ 30 w 2288"/>
                  <a:gd name="T99" fmla="*/ 31 h 544"/>
                  <a:gd name="T100" fmla="*/ 30 w 2288"/>
                  <a:gd name="T101" fmla="*/ 31 h 544"/>
                  <a:gd name="T102" fmla="*/ 29 w 2288"/>
                  <a:gd name="T103" fmla="*/ 35 h 544"/>
                  <a:gd name="T104" fmla="*/ 26 w 2288"/>
                  <a:gd name="T105" fmla="*/ 36 h 544"/>
                  <a:gd name="T106" fmla="*/ 23 w 2288"/>
                  <a:gd name="T107" fmla="*/ 36 h 544"/>
                  <a:gd name="T108" fmla="*/ 19 w 2288"/>
                  <a:gd name="T109" fmla="*/ 36 h 544"/>
                  <a:gd name="T110" fmla="*/ 16 w 2288"/>
                  <a:gd name="T111" fmla="*/ 37 h 544"/>
                  <a:gd name="T112" fmla="*/ 15 w 2288"/>
                  <a:gd name="T113" fmla="*/ 28 h 544"/>
                  <a:gd name="T114" fmla="*/ 14 w 2288"/>
                  <a:gd name="T115" fmla="*/ 28 h 544"/>
                  <a:gd name="T116" fmla="*/ 13 w 2288"/>
                  <a:gd name="T117" fmla="*/ 35 h 544"/>
                  <a:gd name="T118" fmla="*/ 10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98" name="Freeform 1069"/>
              <p:cNvSpPr>
                <a:spLocks/>
              </p:cNvSpPr>
              <p:nvPr/>
            </p:nvSpPr>
            <p:spPr bwMode="auto">
              <a:xfrm rot="2787764">
                <a:off x="1840" y="1145"/>
                <a:ext cx="480" cy="192"/>
              </a:xfrm>
              <a:custGeom>
                <a:avLst/>
                <a:gdLst>
                  <a:gd name="T0" fmla="*/ 0 w 2288"/>
                  <a:gd name="T1" fmla="*/ 66 h 544"/>
                  <a:gd name="T2" fmla="*/ 2 w 2288"/>
                  <a:gd name="T3" fmla="*/ 60 h 544"/>
                  <a:gd name="T4" fmla="*/ 5 w 2288"/>
                  <a:gd name="T5" fmla="*/ 50 h 544"/>
                  <a:gd name="T6" fmla="*/ 9 w 2288"/>
                  <a:gd name="T7" fmla="*/ 38 h 544"/>
                  <a:gd name="T8" fmla="*/ 15 w 2288"/>
                  <a:gd name="T9" fmla="*/ 25 h 544"/>
                  <a:gd name="T10" fmla="*/ 23 w 2288"/>
                  <a:gd name="T11" fmla="*/ 14 h 544"/>
                  <a:gd name="T12" fmla="*/ 34 w 2288"/>
                  <a:gd name="T13" fmla="*/ 5 h 544"/>
                  <a:gd name="T14" fmla="*/ 47 w 2288"/>
                  <a:gd name="T15" fmla="*/ 0 h 544"/>
                  <a:gd name="T16" fmla="*/ 61 w 2288"/>
                  <a:gd name="T17" fmla="*/ 1 h 544"/>
                  <a:gd name="T18" fmla="*/ 73 w 2288"/>
                  <a:gd name="T19" fmla="*/ 6 h 544"/>
                  <a:gd name="T20" fmla="*/ 82 w 2288"/>
                  <a:gd name="T21" fmla="*/ 14 h 544"/>
                  <a:gd name="T22" fmla="*/ 89 w 2288"/>
                  <a:gd name="T23" fmla="*/ 24 h 544"/>
                  <a:gd name="T24" fmla="*/ 94 w 2288"/>
                  <a:gd name="T25" fmla="*/ 35 h 544"/>
                  <a:gd name="T26" fmla="*/ 97 w 2288"/>
                  <a:gd name="T27" fmla="*/ 46 h 544"/>
                  <a:gd name="T28" fmla="*/ 99 w 2288"/>
                  <a:gd name="T29" fmla="*/ 54 h 544"/>
                  <a:gd name="T30" fmla="*/ 100 w 2288"/>
                  <a:gd name="T31" fmla="*/ 60 h 544"/>
                  <a:gd name="T32" fmla="*/ 94 w 2288"/>
                  <a:gd name="T33" fmla="*/ 60 h 544"/>
                  <a:gd name="T34" fmla="*/ 92 w 2288"/>
                  <a:gd name="T35" fmla="*/ 53 h 544"/>
                  <a:gd name="T36" fmla="*/ 90 w 2288"/>
                  <a:gd name="T37" fmla="*/ 44 h 544"/>
                  <a:gd name="T38" fmla="*/ 86 w 2288"/>
                  <a:gd name="T39" fmla="*/ 38 h 544"/>
                  <a:gd name="T40" fmla="*/ 85 w 2288"/>
                  <a:gd name="T41" fmla="*/ 37 h 544"/>
                  <a:gd name="T42" fmla="*/ 83 w 2288"/>
                  <a:gd name="T43" fmla="*/ 43 h 544"/>
                  <a:gd name="T44" fmla="*/ 81 w 2288"/>
                  <a:gd name="T45" fmla="*/ 50 h 544"/>
                  <a:gd name="T46" fmla="*/ 76 w 2288"/>
                  <a:gd name="T47" fmla="*/ 58 h 544"/>
                  <a:gd name="T48" fmla="*/ 72 w 2288"/>
                  <a:gd name="T49" fmla="*/ 50 h 544"/>
                  <a:gd name="T50" fmla="*/ 71 w 2288"/>
                  <a:gd name="T51" fmla="*/ 50 h 544"/>
                  <a:gd name="T52" fmla="*/ 70 w 2288"/>
                  <a:gd name="T53" fmla="*/ 58 h 544"/>
                  <a:gd name="T54" fmla="*/ 69 w 2288"/>
                  <a:gd name="T55" fmla="*/ 60 h 544"/>
                  <a:gd name="T56" fmla="*/ 68 w 2288"/>
                  <a:gd name="T57" fmla="*/ 60 h 544"/>
                  <a:gd name="T58" fmla="*/ 64 w 2288"/>
                  <a:gd name="T59" fmla="*/ 61 h 544"/>
                  <a:gd name="T60" fmla="*/ 62 w 2288"/>
                  <a:gd name="T61" fmla="*/ 54 h 544"/>
                  <a:gd name="T62" fmla="*/ 63 w 2288"/>
                  <a:gd name="T63" fmla="*/ 37 h 544"/>
                  <a:gd name="T64" fmla="*/ 62 w 2288"/>
                  <a:gd name="T65" fmla="*/ 44 h 544"/>
                  <a:gd name="T66" fmla="*/ 60 w 2288"/>
                  <a:gd name="T67" fmla="*/ 58 h 544"/>
                  <a:gd name="T68" fmla="*/ 57 w 2288"/>
                  <a:gd name="T69" fmla="*/ 61 h 544"/>
                  <a:gd name="T70" fmla="*/ 54 w 2288"/>
                  <a:gd name="T71" fmla="*/ 61 h 544"/>
                  <a:gd name="T72" fmla="*/ 51 w 2288"/>
                  <a:gd name="T73" fmla="*/ 61 h 544"/>
                  <a:gd name="T74" fmla="*/ 47 w 2288"/>
                  <a:gd name="T75" fmla="*/ 62 h 544"/>
                  <a:gd name="T76" fmla="*/ 45 w 2288"/>
                  <a:gd name="T77" fmla="*/ 53 h 544"/>
                  <a:gd name="T78" fmla="*/ 45 w 2288"/>
                  <a:gd name="T79" fmla="*/ 49 h 544"/>
                  <a:gd name="T80" fmla="*/ 44 w 2288"/>
                  <a:gd name="T81" fmla="*/ 59 h 544"/>
                  <a:gd name="T82" fmla="*/ 43 w 2288"/>
                  <a:gd name="T83" fmla="*/ 62 h 544"/>
                  <a:gd name="T84" fmla="*/ 42 w 2288"/>
                  <a:gd name="T85" fmla="*/ 42 h 544"/>
                  <a:gd name="T86" fmla="*/ 41 w 2288"/>
                  <a:gd name="T87" fmla="*/ 40 h 544"/>
                  <a:gd name="T88" fmla="*/ 39 w 2288"/>
                  <a:gd name="T89" fmla="*/ 58 h 544"/>
                  <a:gd name="T90" fmla="*/ 37 w 2288"/>
                  <a:gd name="T91" fmla="*/ 62 h 544"/>
                  <a:gd name="T92" fmla="*/ 34 w 2288"/>
                  <a:gd name="T93" fmla="*/ 63 h 544"/>
                  <a:gd name="T94" fmla="*/ 32 w 2288"/>
                  <a:gd name="T95" fmla="*/ 63 h 544"/>
                  <a:gd name="T96" fmla="*/ 29 w 2288"/>
                  <a:gd name="T97" fmla="*/ 64 h 544"/>
                  <a:gd name="T98" fmla="*/ 27 w 2288"/>
                  <a:gd name="T99" fmla="*/ 55 h 544"/>
                  <a:gd name="T100" fmla="*/ 27 w 2288"/>
                  <a:gd name="T101" fmla="*/ 55 h 544"/>
                  <a:gd name="T102" fmla="*/ 26 w 2288"/>
                  <a:gd name="T103" fmla="*/ 62 h 544"/>
                  <a:gd name="T104" fmla="*/ 24 w 2288"/>
                  <a:gd name="T105" fmla="*/ 64 h 544"/>
                  <a:gd name="T106" fmla="*/ 21 w 2288"/>
                  <a:gd name="T107" fmla="*/ 64 h 544"/>
                  <a:gd name="T108" fmla="*/ 18 w 2288"/>
                  <a:gd name="T109" fmla="*/ 64 h 544"/>
                  <a:gd name="T110" fmla="*/ 15 w 2288"/>
                  <a:gd name="T111" fmla="*/ 65 h 544"/>
                  <a:gd name="T112" fmla="*/ 14 w 2288"/>
                  <a:gd name="T113" fmla="*/ 49 h 544"/>
                  <a:gd name="T114" fmla="*/ 13 w 2288"/>
                  <a:gd name="T115" fmla="*/ 49 h 544"/>
                  <a:gd name="T116" fmla="*/ 12 w 2288"/>
                  <a:gd name="T117" fmla="*/ 62 h 544"/>
                  <a:gd name="T118" fmla="*/ 9 w 2288"/>
                  <a:gd name="T119" fmla="*/ 66 h 544"/>
                  <a:gd name="T120" fmla="*/ 5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nvGrpSpPr>
              <p:cNvPr id="11813" name="Group 1070"/>
              <p:cNvGrpSpPr>
                <a:grpSpLocks/>
              </p:cNvGrpSpPr>
              <p:nvPr/>
            </p:nvGrpSpPr>
            <p:grpSpPr bwMode="auto">
              <a:xfrm rot="839386">
                <a:off x="2208" y="966"/>
                <a:ext cx="192" cy="528"/>
                <a:chOff x="1952" y="240"/>
                <a:chExt cx="352" cy="528"/>
              </a:xfrm>
            </p:grpSpPr>
            <p:sp>
              <p:nvSpPr>
                <p:cNvPr id="12102" name="Freeform 1071"/>
                <p:cNvSpPr>
                  <a:spLocks/>
                </p:cNvSpPr>
                <p:nvPr/>
              </p:nvSpPr>
              <p:spPr bwMode="auto">
                <a:xfrm rot="5867664">
                  <a:off x="1944" y="408"/>
                  <a:ext cx="528" cy="192"/>
                </a:xfrm>
                <a:custGeom>
                  <a:avLst/>
                  <a:gdLst>
                    <a:gd name="T0" fmla="*/ 0 w 2288"/>
                    <a:gd name="T1" fmla="*/ 66 h 544"/>
                    <a:gd name="T2" fmla="*/ 2 w 2288"/>
                    <a:gd name="T3" fmla="*/ 60 h 544"/>
                    <a:gd name="T4" fmla="*/ 6 w 2288"/>
                    <a:gd name="T5" fmla="*/ 50 h 544"/>
                    <a:gd name="T6" fmla="*/ 11 w 2288"/>
                    <a:gd name="T7" fmla="*/ 38 h 544"/>
                    <a:gd name="T8" fmla="*/ 18 w 2288"/>
                    <a:gd name="T9" fmla="*/ 25 h 544"/>
                    <a:gd name="T10" fmla="*/ 29 w 2288"/>
                    <a:gd name="T11" fmla="*/ 14 h 544"/>
                    <a:gd name="T12" fmla="*/ 41 w 2288"/>
                    <a:gd name="T13" fmla="*/ 5 h 544"/>
                    <a:gd name="T14" fmla="*/ 57 w 2288"/>
                    <a:gd name="T15" fmla="*/ 0 h 544"/>
                    <a:gd name="T16" fmla="*/ 74 w 2288"/>
                    <a:gd name="T17" fmla="*/ 1 h 544"/>
                    <a:gd name="T18" fmla="*/ 88 w 2288"/>
                    <a:gd name="T19" fmla="*/ 6 h 544"/>
                    <a:gd name="T20" fmla="*/ 99 w 2288"/>
                    <a:gd name="T21" fmla="*/ 14 h 544"/>
                    <a:gd name="T22" fmla="*/ 107 w 2288"/>
                    <a:gd name="T23" fmla="*/ 24 h 544"/>
                    <a:gd name="T24" fmla="*/ 114 w 2288"/>
                    <a:gd name="T25" fmla="*/ 35 h 544"/>
                    <a:gd name="T26" fmla="*/ 118 w 2288"/>
                    <a:gd name="T27" fmla="*/ 46 h 544"/>
                    <a:gd name="T28" fmla="*/ 120 w 2288"/>
                    <a:gd name="T29" fmla="*/ 54 h 544"/>
                    <a:gd name="T30" fmla="*/ 122 w 2288"/>
                    <a:gd name="T31" fmla="*/ 60 h 544"/>
                    <a:gd name="T32" fmla="*/ 113 w 2288"/>
                    <a:gd name="T33" fmla="*/ 60 h 544"/>
                    <a:gd name="T34" fmla="*/ 111 w 2288"/>
                    <a:gd name="T35" fmla="*/ 53 h 544"/>
                    <a:gd name="T36" fmla="*/ 108 w 2288"/>
                    <a:gd name="T37" fmla="*/ 44 h 544"/>
                    <a:gd name="T38" fmla="*/ 105 w 2288"/>
                    <a:gd name="T39" fmla="*/ 38 h 544"/>
                    <a:gd name="T40" fmla="*/ 103 w 2288"/>
                    <a:gd name="T41" fmla="*/ 37 h 544"/>
                    <a:gd name="T42" fmla="*/ 101 w 2288"/>
                    <a:gd name="T43" fmla="*/ 43 h 544"/>
                    <a:gd name="T44" fmla="*/ 98 w 2288"/>
                    <a:gd name="T45" fmla="*/ 50 h 544"/>
                    <a:gd name="T46" fmla="*/ 91 w 2288"/>
                    <a:gd name="T47" fmla="*/ 58 h 544"/>
                    <a:gd name="T48" fmla="*/ 87 w 2288"/>
                    <a:gd name="T49" fmla="*/ 50 h 544"/>
                    <a:gd name="T50" fmla="*/ 87 w 2288"/>
                    <a:gd name="T51" fmla="*/ 50 h 544"/>
                    <a:gd name="T52" fmla="*/ 85 w 2288"/>
                    <a:gd name="T53" fmla="*/ 58 h 544"/>
                    <a:gd name="T54" fmla="*/ 84 w 2288"/>
                    <a:gd name="T55" fmla="*/ 60 h 544"/>
                    <a:gd name="T56" fmla="*/ 82 w 2288"/>
                    <a:gd name="T57" fmla="*/ 60 h 544"/>
                    <a:gd name="T58" fmla="*/ 78 w 2288"/>
                    <a:gd name="T59" fmla="*/ 61 h 544"/>
                    <a:gd name="T60" fmla="*/ 75 w 2288"/>
                    <a:gd name="T61" fmla="*/ 54 h 544"/>
                    <a:gd name="T62" fmla="*/ 76 w 2288"/>
                    <a:gd name="T63" fmla="*/ 37 h 544"/>
                    <a:gd name="T64" fmla="*/ 75 w 2288"/>
                    <a:gd name="T65" fmla="*/ 44 h 544"/>
                    <a:gd name="T66" fmla="*/ 72 w 2288"/>
                    <a:gd name="T67" fmla="*/ 58 h 544"/>
                    <a:gd name="T68" fmla="*/ 69 w 2288"/>
                    <a:gd name="T69" fmla="*/ 61 h 544"/>
                    <a:gd name="T70" fmla="*/ 65 w 2288"/>
                    <a:gd name="T71" fmla="*/ 61 h 544"/>
                    <a:gd name="T72" fmla="*/ 61 w 2288"/>
                    <a:gd name="T73" fmla="*/ 61 h 544"/>
                    <a:gd name="T74" fmla="*/ 57 w 2288"/>
                    <a:gd name="T75" fmla="*/ 62 h 544"/>
                    <a:gd name="T76" fmla="*/ 54 w 2288"/>
                    <a:gd name="T77" fmla="*/ 53 h 544"/>
                    <a:gd name="T78" fmla="*/ 54 w 2288"/>
                    <a:gd name="T79" fmla="*/ 49 h 544"/>
                    <a:gd name="T80" fmla="*/ 53 w 2288"/>
                    <a:gd name="T81" fmla="*/ 59 h 544"/>
                    <a:gd name="T82" fmla="*/ 51 w 2288"/>
                    <a:gd name="T83" fmla="*/ 62 h 544"/>
                    <a:gd name="T84" fmla="*/ 51 w 2288"/>
                    <a:gd name="T85" fmla="*/ 42 h 544"/>
                    <a:gd name="T86" fmla="*/ 50 w 2288"/>
                    <a:gd name="T87" fmla="*/ 40 h 544"/>
                    <a:gd name="T88" fmla="*/ 48 w 2288"/>
                    <a:gd name="T89" fmla="*/ 58 h 544"/>
                    <a:gd name="T90" fmla="*/ 45 w 2288"/>
                    <a:gd name="T91" fmla="*/ 62 h 544"/>
                    <a:gd name="T92" fmla="*/ 42 w 2288"/>
                    <a:gd name="T93" fmla="*/ 63 h 544"/>
                    <a:gd name="T94" fmla="*/ 38 w 2288"/>
                    <a:gd name="T95" fmla="*/ 63 h 544"/>
                    <a:gd name="T96" fmla="*/ 35 w 2288"/>
                    <a:gd name="T97" fmla="*/ 64 h 544"/>
                    <a:gd name="T98" fmla="*/ 33 w 2288"/>
                    <a:gd name="T99" fmla="*/ 55 h 544"/>
                    <a:gd name="T100" fmla="*/ 33 w 2288"/>
                    <a:gd name="T101" fmla="*/ 55 h 544"/>
                    <a:gd name="T102" fmla="*/ 32 w 2288"/>
                    <a:gd name="T103" fmla="*/ 62 h 544"/>
                    <a:gd name="T104" fmla="*/ 29 w 2288"/>
                    <a:gd name="T105" fmla="*/ 64 h 544"/>
                    <a:gd name="T106" fmla="*/ 25 w 2288"/>
                    <a:gd name="T107" fmla="*/ 64 h 544"/>
                    <a:gd name="T108" fmla="*/ 21 w 2288"/>
                    <a:gd name="T109" fmla="*/ 64 h 544"/>
                    <a:gd name="T110" fmla="*/ 18 w 2288"/>
                    <a:gd name="T111" fmla="*/ 65 h 544"/>
                    <a:gd name="T112" fmla="*/ 16 w 2288"/>
                    <a:gd name="T113" fmla="*/ 49 h 544"/>
                    <a:gd name="T114" fmla="*/ 16 w 2288"/>
                    <a:gd name="T115" fmla="*/ 49 h 544"/>
                    <a:gd name="T116" fmla="*/ 14 w 2288"/>
                    <a:gd name="T117" fmla="*/ 62 h 544"/>
                    <a:gd name="T118" fmla="*/ 11 w 2288"/>
                    <a:gd name="T119" fmla="*/ 66 h 544"/>
                    <a:gd name="T120" fmla="*/ 6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103" name="Freeform 1072"/>
                <p:cNvSpPr>
                  <a:spLocks/>
                </p:cNvSpPr>
                <p:nvPr/>
              </p:nvSpPr>
              <p:spPr bwMode="auto">
                <a:xfrm rot="16313642" flipH="1">
                  <a:off x="1824" y="368"/>
                  <a:ext cx="480" cy="224"/>
                </a:xfrm>
                <a:custGeom>
                  <a:avLst/>
                  <a:gdLst>
                    <a:gd name="T0" fmla="*/ 0 w 2288"/>
                    <a:gd name="T1" fmla="*/ 90 h 544"/>
                    <a:gd name="T2" fmla="*/ 2 w 2288"/>
                    <a:gd name="T3" fmla="*/ 81 h 544"/>
                    <a:gd name="T4" fmla="*/ 5 w 2288"/>
                    <a:gd name="T5" fmla="*/ 68 h 544"/>
                    <a:gd name="T6" fmla="*/ 9 w 2288"/>
                    <a:gd name="T7" fmla="*/ 51 h 544"/>
                    <a:gd name="T8" fmla="*/ 15 w 2288"/>
                    <a:gd name="T9" fmla="*/ 34 h 544"/>
                    <a:gd name="T10" fmla="*/ 23 w 2288"/>
                    <a:gd name="T11" fmla="*/ 19 h 544"/>
                    <a:gd name="T12" fmla="*/ 34 w 2288"/>
                    <a:gd name="T13" fmla="*/ 7 h 544"/>
                    <a:gd name="T14" fmla="*/ 47 w 2288"/>
                    <a:gd name="T15" fmla="*/ 1 h 544"/>
                    <a:gd name="T16" fmla="*/ 61 w 2288"/>
                    <a:gd name="T17" fmla="*/ 1 h 544"/>
                    <a:gd name="T18" fmla="*/ 73 w 2288"/>
                    <a:gd name="T19" fmla="*/ 8 h 544"/>
                    <a:gd name="T20" fmla="*/ 82 w 2288"/>
                    <a:gd name="T21" fmla="*/ 19 h 544"/>
                    <a:gd name="T22" fmla="*/ 89 w 2288"/>
                    <a:gd name="T23" fmla="*/ 33 h 544"/>
                    <a:gd name="T24" fmla="*/ 94 w 2288"/>
                    <a:gd name="T25" fmla="*/ 48 h 544"/>
                    <a:gd name="T26" fmla="*/ 97 w 2288"/>
                    <a:gd name="T27" fmla="*/ 62 h 544"/>
                    <a:gd name="T28" fmla="*/ 99 w 2288"/>
                    <a:gd name="T29" fmla="*/ 74 h 544"/>
                    <a:gd name="T30" fmla="*/ 100 w 2288"/>
                    <a:gd name="T31" fmla="*/ 82 h 544"/>
                    <a:gd name="T32" fmla="*/ 94 w 2288"/>
                    <a:gd name="T33" fmla="*/ 82 h 544"/>
                    <a:gd name="T34" fmla="*/ 92 w 2288"/>
                    <a:gd name="T35" fmla="*/ 72 h 544"/>
                    <a:gd name="T36" fmla="*/ 90 w 2288"/>
                    <a:gd name="T37" fmla="*/ 61 h 544"/>
                    <a:gd name="T38" fmla="*/ 86 w 2288"/>
                    <a:gd name="T39" fmla="*/ 51 h 544"/>
                    <a:gd name="T40" fmla="*/ 85 w 2288"/>
                    <a:gd name="T41" fmla="*/ 50 h 544"/>
                    <a:gd name="T42" fmla="*/ 83 w 2288"/>
                    <a:gd name="T43" fmla="*/ 58 h 544"/>
                    <a:gd name="T44" fmla="*/ 81 w 2288"/>
                    <a:gd name="T45" fmla="*/ 69 h 544"/>
                    <a:gd name="T46" fmla="*/ 76 w 2288"/>
                    <a:gd name="T47" fmla="*/ 79 h 544"/>
                    <a:gd name="T48" fmla="*/ 72 w 2288"/>
                    <a:gd name="T49" fmla="*/ 69 h 544"/>
                    <a:gd name="T50" fmla="*/ 71 w 2288"/>
                    <a:gd name="T51" fmla="*/ 68 h 544"/>
                    <a:gd name="T52" fmla="*/ 70 w 2288"/>
                    <a:gd name="T53" fmla="*/ 79 h 544"/>
                    <a:gd name="T54" fmla="*/ 69 w 2288"/>
                    <a:gd name="T55" fmla="*/ 82 h 544"/>
                    <a:gd name="T56" fmla="*/ 68 w 2288"/>
                    <a:gd name="T57" fmla="*/ 82 h 544"/>
                    <a:gd name="T58" fmla="*/ 64 w 2288"/>
                    <a:gd name="T59" fmla="*/ 82 h 544"/>
                    <a:gd name="T60" fmla="*/ 62 w 2288"/>
                    <a:gd name="T61" fmla="*/ 74 h 544"/>
                    <a:gd name="T62" fmla="*/ 63 w 2288"/>
                    <a:gd name="T63" fmla="*/ 50 h 544"/>
                    <a:gd name="T64" fmla="*/ 62 w 2288"/>
                    <a:gd name="T65" fmla="*/ 61 h 544"/>
                    <a:gd name="T66" fmla="*/ 60 w 2288"/>
                    <a:gd name="T67" fmla="*/ 79 h 544"/>
                    <a:gd name="T68" fmla="*/ 57 w 2288"/>
                    <a:gd name="T69" fmla="*/ 83 h 544"/>
                    <a:gd name="T70" fmla="*/ 54 w 2288"/>
                    <a:gd name="T71" fmla="*/ 84 h 544"/>
                    <a:gd name="T72" fmla="*/ 51 w 2288"/>
                    <a:gd name="T73" fmla="*/ 84 h 544"/>
                    <a:gd name="T74" fmla="*/ 47 w 2288"/>
                    <a:gd name="T75" fmla="*/ 84 h 544"/>
                    <a:gd name="T76" fmla="*/ 45 w 2288"/>
                    <a:gd name="T77" fmla="*/ 71 h 544"/>
                    <a:gd name="T78" fmla="*/ 45 w 2288"/>
                    <a:gd name="T79" fmla="*/ 66 h 544"/>
                    <a:gd name="T80" fmla="*/ 44 w 2288"/>
                    <a:gd name="T81" fmla="*/ 79 h 544"/>
                    <a:gd name="T82" fmla="*/ 43 w 2288"/>
                    <a:gd name="T83" fmla="*/ 84 h 544"/>
                    <a:gd name="T84" fmla="*/ 42 w 2288"/>
                    <a:gd name="T85" fmla="*/ 57 h 544"/>
                    <a:gd name="T86" fmla="*/ 41 w 2288"/>
                    <a:gd name="T87" fmla="*/ 55 h 544"/>
                    <a:gd name="T88" fmla="*/ 39 w 2288"/>
                    <a:gd name="T89" fmla="*/ 79 h 544"/>
                    <a:gd name="T90" fmla="*/ 37 w 2288"/>
                    <a:gd name="T91" fmla="*/ 85 h 544"/>
                    <a:gd name="T92" fmla="*/ 34 w 2288"/>
                    <a:gd name="T93" fmla="*/ 86 h 544"/>
                    <a:gd name="T94" fmla="*/ 32 w 2288"/>
                    <a:gd name="T95" fmla="*/ 86 h 544"/>
                    <a:gd name="T96" fmla="*/ 29 w 2288"/>
                    <a:gd name="T97" fmla="*/ 86 h 544"/>
                    <a:gd name="T98" fmla="*/ 27 w 2288"/>
                    <a:gd name="T99" fmla="*/ 75 h 544"/>
                    <a:gd name="T100" fmla="*/ 27 w 2288"/>
                    <a:gd name="T101" fmla="*/ 75 h 544"/>
                    <a:gd name="T102" fmla="*/ 26 w 2288"/>
                    <a:gd name="T103" fmla="*/ 84 h 544"/>
                    <a:gd name="T104" fmla="*/ 24 w 2288"/>
                    <a:gd name="T105" fmla="*/ 87 h 544"/>
                    <a:gd name="T106" fmla="*/ 21 w 2288"/>
                    <a:gd name="T107" fmla="*/ 87 h 544"/>
                    <a:gd name="T108" fmla="*/ 18 w 2288"/>
                    <a:gd name="T109" fmla="*/ 88 h 544"/>
                    <a:gd name="T110" fmla="*/ 15 w 2288"/>
                    <a:gd name="T111" fmla="*/ 89 h 544"/>
                    <a:gd name="T112" fmla="*/ 14 w 2288"/>
                    <a:gd name="T113" fmla="*/ 68 h 544"/>
                    <a:gd name="T114" fmla="*/ 13 w 2288"/>
                    <a:gd name="T115" fmla="*/ 67 h 544"/>
                    <a:gd name="T116" fmla="*/ 12 w 2288"/>
                    <a:gd name="T117" fmla="*/ 84 h 544"/>
                    <a:gd name="T118" fmla="*/ 9 w 2288"/>
                    <a:gd name="T119" fmla="*/ 89 h 544"/>
                    <a:gd name="T120" fmla="*/ 5 w 2288"/>
                    <a:gd name="T121" fmla="*/ 90 h 544"/>
                    <a:gd name="T122" fmla="*/ 3 w 2288"/>
                    <a:gd name="T123" fmla="*/ 91 h 544"/>
                    <a:gd name="T124" fmla="*/ 1 w 2288"/>
                    <a:gd name="T125" fmla="*/ 92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sp>
            <p:nvSpPr>
              <p:cNvPr id="12100" name="Freeform 1073"/>
              <p:cNvSpPr>
                <a:spLocks/>
              </p:cNvSpPr>
              <p:nvPr/>
            </p:nvSpPr>
            <p:spPr bwMode="auto">
              <a:xfrm rot="-280215">
                <a:off x="1777" y="1343"/>
                <a:ext cx="528" cy="144"/>
              </a:xfrm>
              <a:custGeom>
                <a:avLst/>
                <a:gdLst>
                  <a:gd name="T0" fmla="*/ 0 w 2288"/>
                  <a:gd name="T1" fmla="*/ 37 h 544"/>
                  <a:gd name="T2" fmla="*/ 2 w 2288"/>
                  <a:gd name="T3" fmla="*/ 34 h 544"/>
                  <a:gd name="T4" fmla="*/ 6 w 2288"/>
                  <a:gd name="T5" fmla="*/ 28 h 544"/>
                  <a:gd name="T6" fmla="*/ 11 w 2288"/>
                  <a:gd name="T7" fmla="*/ 21 h 544"/>
                  <a:gd name="T8" fmla="*/ 18 w 2288"/>
                  <a:gd name="T9" fmla="*/ 14 h 544"/>
                  <a:gd name="T10" fmla="*/ 29 w 2288"/>
                  <a:gd name="T11" fmla="*/ 8 h 544"/>
                  <a:gd name="T12" fmla="*/ 41 w 2288"/>
                  <a:gd name="T13" fmla="*/ 3 h 544"/>
                  <a:gd name="T14" fmla="*/ 57 w 2288"/>
                  <a:gd name="T15" fmla="*/ 0 h 544"/>
                  <a:gd name="T16" fmla="*/ 74 w 2288"/>
                  <a:gd name="T17" fmla="*/ 1 h 544"/>
                  <a:gd name="T18" fmla="*/ 88 w 2288"/>
                  <a:gd name="T19" fmla="*/ 3 h 544"/>
                  <a:gd name="T20" fmla="*/ 99 w 2288"/>
                  <a:gd name="T21" fmla="*/ 8 h 544"/>
                  <a:gd name="T22" fmla="*/ 107 w 2288"/>
                  <a:gd name="T23" fmla="*/ 14 h 544"/>
                  <a:gd name="T24" fmla="*/ 114 w 2288"/>
                  <a:gd name="T25" fmla="*/ 20 h 544"/>
                  <a:gd name="T26" fmla="*/ 118 w 2288"/>
                  <a:gd name="T27" fmla="*/ 26 h 544"/>
                  <a:gd name="T28" fmla="*/ 120 w 2288"/>
                  <a:gd name="T29" fmla="*/ 30 h 544"/>
                  <a:gd name="T30" fmla="*/ 122 w 2288"/>
                  <a:gd name="T31" fmla="*/ 34 h 544"/>
                  <a:gd name="T32" fmla="*/ 113 w 2288"/>
                  <a:gd name="T33" fmla="*/ 34 h 544"/>
                  <a:gd name="T34" fmla="*/ 111 w 2288"/>
                  <a:gd name="T35" fmla="*/ 30 h 544"/>
                  <a:gd name="T36" fmla="*/ 108 w 2288"/>
                  <a:gd name="T37" fmla="*/ 25 h 544"/>
                  <a:gd name="T38" fmla="*/ 105 w 2288"/>
                  <a:gd name="T39" fmla="*/ 21 h 544"/>
                  <a:gd name="T40" fmla="*/ 103 w 2288"/>
                  <a:gd name="T41" fmla="*/ 21 h 544"/>
                  <a:gd name="T42" fmla="*/ 101 w 2288"/>
                  <a:gd name="T43" fmla="*/ 24 h 544"/>
                  <a:gd name="T44" fmla="*/ 98 w 2288"/>
                  <a:gd name="T45" fmla="*/ 28 h 544"/>
                  <a:gd name="T46" fmla="*/ 91 w 2288"/>
                  <a:gd name="T47" fmla="*/ 33 h 544"/>
                  <a:gd name="T48" fmla="*/ 87 w 2288"/>
                  <a:gd name="T49" fmla="*/ 28 h 544"/>
                  <a:gd name="T50" fmla="*/ 87 w 2288"/>
                  <a:gd name="T51" fmla="*/ 28 h 544"/>
                  <a:gd name="T52" fmla="*/ 85 w 2288"/>
                  <a:gd name="T53" fmla="*/ 33 h 544"/>
                  <a:gd name="T54" fmla="*/ 84 w 2288"/>
                  <a:gd name="T55" fmla="*/ 34 h 544"/>
                  <a:gd name="T56" fmla="*/ 82 w 2288"/>
                  <a:gd name="T57" fmla="*/ 34 h 544"/>
                  <a:gd name="T58" fmla="*/ 78 w 2288"/>
                  <a:gd name="T59" fmla="*/ 34 h 544"/>
                  <a:gd name="T60" fmla="*/ 75 w 2288"/>
                  <a:gd name="T61" fmla="*/ 30 h 544"/>
                  <a:gd name="T62" fmla="*/ 76 w 2288"/>
                  <a:gd name="T63" fmla="*/ 21 h 544"/>
                  <a:gd name="T64" fmla="*/ 75 w 2288"/>
                  <a:gd name="T65" fmla="*/ 25 h 544"/>
                  <a:gd name="T66" fmla="*/ 72 w 2288"/>
                  <a:gd name="T67" fmla="*/ 33 h 544"/>
                  <a:gd name="T68" fmla="*/ 69 w 2288"/>
                  <a:gd name="T69" fmla="*/ 34 h 544"/>
                  <a:gd name="T70" fmla="*/ 65 w 2288"/>
                  <a:gd name="T71" fmla="*/ 34 h 544"/>
                  <a:gd name="T72" fmla="*/ 61 w 2288"/>
                  <a:gd name="T73" fmla="*/ 34 h 544"/>
                  <a:gd name="T74" fmla="*/ 57 w 2288"/>
                  <a:gd name="T75" fmla="*/ 35 h 544"/>
                  <a:gd name="T76" fmla="*/ 54 w 2288"/>
                  <a:gd name="T77" fmla="*/ 29 h 544"/>
                  <a:gd name="T78" fmla="*/ 54 w 2288"/>
                  <a:gd name="T79" fmla="*/ 27 h 544"/>
                  <a:gd name="T80" fmla="*/ 53 w 2288"/>
                  <a:gd name="T81" fmla="*/ 33 h 544"/>
                  <a:gd name="T82" fmla="*/ 51 w 2288"/>
                  <a:gd name="T83" fmla="*/ 35 h 544"/>
                  <a:gd name="T84" fmla="*/ 51 w 2288"/>
                  <a:gd name="T85" fmla="*/ 24 h 544"/>
                  <a:gd name="T86" fmla="*/ 50 w 2288"/>
                  <a:gd name="T87" fmla="*/ 23 h 544"/>
                  <a:gd name="T88" fmla="*/ 48 w 2288"/>
                  <a:gd name="T89" fmla="*/ 33 h 544"/>
                  <a:gd name="T90" fmla="*/ 45 w 2288"/>
                  <a:gd name="T91" fmla="*/ 35 h 544"/>
                  <a:gd name="T92" fmla="*/ 42 w 2288"/>
                  <a:gd name="T93" fmla="*/ 35 h 544"/>
                  <a:gd name="T94" fmla="*/ 38 w 2288"/>
                  <a:gd name="T95" fmla="*/ 35 h 544"/>
                  <a:gd name="T96" fmla="*/ 35 w 2288"/>
                  <a:gd name="T97" fmla="*/ 36 h 544"/>
                  <a:gd name="T98" fmla="*/ 33 w 2288"/>
                  <a:gd name="T99" fmla="*/ 31 h 544"/>
                  <a:gd name="T100" fmla="*/ 33 w 2288"/>
                  <a:gd name="T101" fmla="*/ 31 h 544"/>
                  <a:gd name="T102" fmla="*/ 32 w 2288"/>
                  <a:gd name="T103" fmla="*/ 35 h 544"/>
                  <a:gd name="T104" fmla="*/ 29 w 2288"/>
                  <a:gd name="T105" fmla="*/ 36 h 544"/>
                  <a:gd name="T106" fmla="*/ 25 w 2288"/>
                  <a:gd name="T107" fmla="*/ 36 h 544"/>
                  <a:gd name="T108" fmla="*/ 21 w 2288"/>
                  <a:gd name="T109" fmla="*/ 36 h 544"/>
                  <a:gd name="T110" fmla="*/ 18 w 2288"/>
                  <a:gd name="T111" fmla="*/ 37 h 544"/>
                  <a:gd name="T112" fmla="*/ 16 w 2288"/>
                  <a:gd name="T113" fmla="*/ 28 h 544"/>
                  <a:gd name="T114" fmla="*/ 16 w 2288"/>
                  <a:gd name="T115" fmla="*/ 28 h 544"/>
                  <a:gd name="T116" fmla="*/ 14 w 2288"/>
                  <a:gd name="T117" fmla="*/ 35 h 544"/>
                  <a:gd name="T118" fmla="*/ 11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101" name="Freeform 1074"/>
              <p:cNvSpPr>
                <a:spLocks/>
              </p:cNvSpPr>
              <p:nvPr/>
            </p:nvSpPr>
            <p:spPr bwMode="auto">
              <a:xfrm flipH="1">
                <a:off x="2160" y="1344"/>
                <a:ext cx="480" cy="144"/>
              </a:xfrm>
              <a:custGeom>
                <a:avLst/>
                <a:gdLst>
                  <a:gd name="T0" fmla="*/ 0 w 2288"/>
                  <a:gd name="T1" fmla="*/ 37 h 544"/>
                  <a:gd name="T2" fmla="*/ 2 w 2288"/>
                  <a:gd name="T3" fmla="*/ 34 h 544"/>
                  <a:gd name="T4" fmla="*/ 5 w 2288"/>
                  <a:gd name="T5" fmla="*/ 28 h 544"/>
                  <a:gd name="T6" fmla="*/ 9 w 2288"/>
                  <a:gd name="T7" fmla="*/ 21 h 544"/>
                  <a:gd name="T8" fmla="*/ 15 w 2288"/>
                  <a:gd name="T9" fmla="*/ 14 h 544"/>
                  <a:gd name="T10" fmla="*/ 23 w 2288"/>
                  <a:gd name="T11" fmla="*/ 8 h 544"/>
                  <a:gd name="T12" fmla="*/ 34 w 2288"/>
                  <a:gd name="T13" fmla="*/ 3 h 544"/>
                  <a:gd name="T14" fmla="*/ 47 w 2288"/>
                  <a:gd name="T15" fmla="*/ 0 h 544"/>
                  <a:gd name="T16" fmla="*/ 61 w 2288"/>
                  <a:gd name="T17" fmla="*/ 1 h 544"/>
                  <a:gd name="T18" fmla="*/ 73 w 2288"/>
                  <a:gd name="T19" fmla="*/ 3 h 544"/>
                  <a:gd name="T20" fmla="*/ 82 w 2288"/>
                  <a:gd name="T21" fmla="*/ 8 h 544"/>
                  <a:gd name="T22" fmla="*/ 89 w 2288"/>
                  <a:gd name="T23" fmla="*/ 14 h 544"/>
                  <a:gd name="T24" fmla="*/ 94 w 2288"/>
                  <a:gd name="T25" fmla="*/ 20 h 544"/>
                  <a:gd name="T26" fmla="*/ 97 w 2288"/>
                  <a:gd name="T27" fmla="*/ 26 h 544"/>
                  <a:gd name="T28" fmla="*/ 99 w 2288"/>
                  <a:gd name="T29" fmla="*/ 30 h 544"/>
                  <a:gd name="T30" fmla="*/ 100 w 2288"/>
                  <a:gd name="T31" fmla="*/ 34 h 544"/>
                  <a:gd name="T32" fmla="*/ 94 w 2288"/>
                  <a:gd name="T33" fmla="*/ 34 h 544"/>
                  <a:gd name="T34" fmla="*/ 92 w 2288"/>
                  <a:gd name="T35" fmla="*/ 30 h 544"/>
                  <a:gd name="T36" fmla="*/ 90 w 2288"/>
                  <a:gd name="T37" fmla="*/ 25 h 544"/>
                  <a:gd name="T38" fmla="*/ 86 w 2288"/>
                  <a:gd name="T39" fmla="*/ 21 h 544"/>
                  <a:gd name="T40" fmla="*/ 85 w 2288"/>
                  <a:gd name="T41" fmla="*/ 21 h 544"/>
                  <a:gd name="T42" fmla="*/ 83 w 2288"/>
                  <a:gd name="T43" fmla="*/ 24 h 544"/>
                  <a:gd name="T44" fmla="*/ 81 w 2288"/>
                  <a:gd name="T45" fmla="*/ 28 h 544"/>
                  <a:gd name="T46" fmla="*/ 76 w 2288"/>
                  <a:gd name="T47" fmla="*/ 33 h 544"/>
                  <a:gd name="T48" fmla="*/ 72 w 2288"/>
                  <a:gd name="T49" fmla="*/ 28 h 544"/>
                  <a:gd name="T50" fmla="*/ 71 w 2288"/>
                  <a:gd name="T51" fmla="*/ 28 h 544"/>
                  <a:gd name="T52" fmla="*/ 70 w 2288"/>
                  <a:gd name="T53" fmla="*/ 33 h 544"/>
                  <a:gd name="T54" fmla="*/ 69 w 2288"/>
                  <a:gd name="T55" fmla="*/ 34 h 544"/>
                  <a:gd name="T56" fmla="*/ 68 w 2288"/>
                  <a:gd name="T57" fmla="*/ 34 h 544"/>
                  <a:gd name="T58" fmla="*/ 64 w 2288"/>
                  <a:gd name="T59" fmla="*/ 34 h 544"/>
                  <a:gd name="T60" fmla="*/ 62 w 2288"/>
                  <a:gd name="T61" fmla="*/ 30 h 544"/>
                  <a:gd name="T62" fmla="*/ 63 w 2288"/>
                  <a:gd name="T63" fmla="*/ 21 h 544"/>
                  <a:gd name="T64" fmla="*/ 62 w 2288"/>
                  <a:gd name="T65" fmla="*/ 25 h 544"/>
                  <a:gd name="T66" fmla="*/ 60 w 2288"/>
                  <a:gd name="T67" fmla="*/ 33 h 544"/>
                  <a:gd name="T68" fmla="*/ 57 w 2288"/>
                  <a:gd name="T69" fmla="*/ 34 h 544"/>
                  <a:gd name="T70" fmla="*/ 54 w 2288"/>
                  <a:gd name="T71" fmla="*/ 34 h 544"/>
                  <a:gd name="T72" fmla="*/ 51 w 2288"/>
                  <a:gd name="T73" fmla="*/ 34 h 544"/>
                  <a:gd name="T74" fmla="*/ 47 w 2288"/>
                  <a:gd name="T75" fmla="*/ 35 h 544"/>
                  <a:gd name="T76" fmla="*/ 45 w 2288"/>
                  <a:gd name="T77" fmla="*/ 29 h 544"/>
                  <a:gd name="T78" fmla="*/ 45 w 2288"/>
                  <a:gd name="T79" fmla="*/ 27 h 544"/>
                  <a:gd name="T80" fmla="*/ 44 w 2288"/>
                  <a:gd name="T81" fmla="*/ 33 h 544"/>
                  <a:gd name="T82" fmla="*/ 43 w 2288"/>
                  <a:gd name="T83" fmla="*/ 35 h 544"/>
                  <a:gd name="T84" fmla="*/ 42 w 2288"/>
                  <a:gd name="T85" fmla="*/ 24 h 544"/>
                  <a:gd name="T86" fmla="*/ 41 w 2288"/>
                  <a:gd name="T87" fmla="*/ 23 h 544"/>
                  <a:gd name="T88" fmla="*/ 39 w 2288"/>
                  <a:gd name="T89" fmla="*/ 33 h 544"/>
                  <a:gd name="T90" fmla="*/ 37 w 2288"/>
                  <a:gd name="T91" fmla="*/ 35 h 544"/>
                  <a:gd name="T92" fmla="*/ 34 w 2288"/>
                  <a:gd name="T93" fmla="*/ 35 h 544"/>
                  <a:gd name="T94" fmla="*/ 32 w 2288"/>
                  <a:gd name="T95" fmla="*/ 35 h 544"/>
                  <a:gd name="T96" fmla="*/ 29 w 2288"/>
                  <a:gd name="T97" fmla="*/ 36 h 544"/>
                  <a:gd name="T98" fmla="*/ 27 w 2288"/>
                  <a:gd name="T99" fmla="*/ 31 h 544"/>
                  <a:gd name="T100" fmla="*/ 27 w 2288"/>
                  <a:gd name="T101" fmla="*/ 31 h 544"/>
                  <a:gd name="T102" fmla="*/ 26 w 2288"/>
                  <a:gd name="T103" fmla="*/ 35 h 544"/>
                  <a:gd name="T104" fmla="*/ 24 w 2288"/>
                  <a:gd name="T105" fmla="*/ 36 h 544"/>
                  <a:gd name="T106" fmla="*/ 21 w 2288"/>
                  <a:gd name="T107" fmla="*/ 36 h 544"/>
                  <a:gd name="T108" fmla="*/ 18 w 2288"/>
                  <a:gd name="T109" fmla="*/ 36 h 544"/>
                  <a:gd name="T110" fmla="*/ 15 w 2288"/>
                  <a:gd name="T111" fmla="*/ 37 h 544"/>
                  <a:gd name="T112" fmla="*/ 14 w 2288"/>
                  <a:gd name="T113" fmla="*/ 28 h 544"/>
                  <a:gd name="T114" fmla="*/ 13 w 2288"/>
                  <a:gd name="T115" fmla="*/ 28 h 544"/>
                  <a:gd name="T116" fmla="*/ 12 w 2288"/>
                  <a:gd name="T117" fmla="*/ 35 h 544"/>
                  <a:gd name="T118" fmla="*/ 9 w 2288"/>
                  <a:gd name="T119" fmla="*/ 37 h 544"/>
                  <a:gd name="T120" fmla="*/ 5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grpSp>
      <p:grpSp>
        <p:nvGrpSpPr>
          <p:cNvPr id="11814" name="Group 1075"/>
          <p:cNvGrpSpPr>
            <a:grpSpLocks/>
          </p:cNvGrpSpPr>
          <p:nvPr/>
        </p:nvGrpSpPr>
        <p:grpSpPr bwMode="auto">
          <a:xfrm>
            <a:off x="4405313" y="1676400"/>
            <a:ext cx="319087" cy="635000"/>
            <a:chOff x="1777" y="966"/>
            <a:chExt cx="863" cy="1255"/>
          </a:xfrm>
        </p:grpSpPr>
        <p:sp>
          <p:nvSpPr>
            <p:cNvPr id="12081" name="Freeform 1076"/>
            <p:cNvSpPr>
              <a:spLocks/>
            </p:cNvSpPr>
            <p:nvPr/>
          </p:nvSpPr>
          <p:spPr bwMode="auto">
            <a:xfrm>
              <a:off x="1872" y="1296"/>
              <a:ext cx="672" cy="925"/>
            </a:xfrm>
            <a:custGeom>
              <a:avLst/>
              <a:gdLst>
                <a:gd name="T0" fmla="*/ 389 w 805"/>
                <a:gd name="T1" fmla="*/ 29 h 1970"/>
                <a:gd name="T2" fmla="*/ 440 w 805"/>
                <a:gd name="T3" fmla="*/ 10 h 1970"/>
                <a:gd name="T4" fmla="*/ 437 w 805"/>
                <a:gd name="T5" fmla="*/ 21 h 1970"/>
                <a:gd name="T6" fmla="*/ 479 w 805"/>
                <a:gd name="T7" fmla="*/ 20 h 1970"/>
                <a:gd name="T8" fmla="*/ 508 w 805"/>
                <a:gd name="T9" fmla="*/ 16 h 1970"/>
                <a:gd name="T10" fmla="*/ 447 w 805"/>
                <a:gd name="T11" fmla="*/ 36 h 1970"/>
                <a:gd name="T12" fmla="*/ 418 w 805"/>
                <a:gd name="T13" fmla="*/ 68 h 1970"/>
                <a:gd name="T14" fmla="*/ 469 w 805"/>
                <a:gd name="T15" fmla="*/ 48 h 1970"/>
                <a:gd name="T16" fmla="*/ 439 w 805"/>
                <a:gd name="T17" fmla="*/ 69 h 1970"/>
                <a:gd name="T18" fmla="*/ 431 w 805"/>
                <a:gd name="T19" fmla="*/ 88 h 1970"/>
                <a:gd name="T20" fmla="*/ 467 w 805"/>
                <a:gd name="T21" fmla="*/ 74 h 1970"/>
                <a:gd name="T22" fmla="*/ 503 w 805"/>
                <a:gd name="T23" fmla="*/ 54 h 1970"/>
                <a:gd name="T24" fmla="*/ 525 w 805"/>
                <a:gd name="T25" fmla="*/ 45 h 1970"/>
                <a:gd name="T26" fmla="*/ 548 w 805"/>
                <a:gd name="T27" fmla="*/ 48 h 1970"/>
                <a:gd name="T28" fmla="*/ 504 w 805"/>
                <a:gd name="T29" fmla="*/ 69 h 1970"/>
                <a:gd name="T30" fmla="*/ 467 w 805"/>
                <a:gd name="T31" fmla="*/ 87 h 1970"/>
                <a:gd name="T32" fmla="*/ 424 w 805"/>
                <a:gd name="T33" fmla="*/ 102 h 1970"/>
                <a:gd name="T34" fmla="*/ 401 w 805"/>
                <a:gd name="T35" fmla="*/ 131 h 1970"/>
                <a:gd name="T36" fmla="*/ 366 w 805"/>
                <a:gd name="T37" fmla="*/ 160 h 1970"/>
                <a:gd name="T38" fmla="*/ 331 w 805"/>
                <a:gd name="T39" fmla="*/ 216 h 1970"/>
                <a:gd name="T40" fmla="*/ 327 w 805"/>
                <a:gd name="T41" fmla="*/ 262 h 1970"/>
                <a:gd name="T42" fmla="*/ 346 w 805"/>
                <a:gd name="T43" fmla="*/ 306 h 1970"/>
                <a:gd name="T44" fmla="*/ 346 w 805"/>
                <a:gd name="T45" fmla="*/ 362 h 1970"/>
                <a:gd name="T46" fmla="*/ 365 w 805"/>
                <a:gd name="T47" fmla="*/ 403 h 1970"/>
                <a:gd name="T48" fmla="*/ 406 w 805"/>
                <a:gd name="T49" fmla="*/ 416 h 1970"/>
                <a:gd name="T50" fmla="*/ 381 w 805"/>
                <a:gd name="T51" fmla="*/ 422 h 1970"/>
                <a:gd name="T52" fmla="*/ 330 w 805"/>
                <a:gd name="T53" fmla="*/ 429 h 1970"/>
                <a:gd name="T54" fmla="*/ 272 w 805"/>
                <a:gd name="T55" fmla="*/ 429 h 1970"/>
                <a:gd name="T56" fmla="*/ 215 w 805"/>
                <a:gd name="T57" fmla="*/ 427 h 1970"/>
                <a:gd name="T58" fmla="*/ 214 w 805"/>
                <a:gd name="T59" fmla="*/ 418 h 1970"/>
                <a:gd name="T60" fmla="*/ 249 w 805"/>
                <a:gd name="T61" fmla="*/ 403 h 1970"/>
                <a:gd name="T62" fmla="*/ 238 w 805"/>
                <a:gd name="T63" fmla="*/ 350 h 1970"/>
                <a:gd name="T64" fmla="*/ 252 w 805"/>
                <a:gd name="T65" fmla="*/ 277 h 1970"/>
                <a:gd name="T66" fmla="*/ 247 w 805"/>
                <a:gd name="T67" fmla="*/ 177 h 1970"/>
                <a:gd name="T68" fmla="*/ 209 w 805"/>
                <a:gd name="T69" fmla="*/ 123 h 1970"/>
                <a:gd name="T70" fmla="*/ 170 w 805"/>
                <a:gd name="T71" fmla="*/ 93 h 1970"/>
                <a:gd name="T72" fmla="*/ 114 w 805"/>
                <a:gd name="T73" fmla="*/ 64 h 1970"/>
                <a:gd name="T74" fmla="*/ 63 w 805"/>
                <a:gd name="T75" fmla="*/ 42 h 1970"/>
                <a:gd name="T76" fmla="*/ 23 w 805"/>
                <a:gd name="T77" fmla="*/ 28 h 1970"/>
                <a:gd name="T78" fmla="*/ 31 w 805"/>
                <a:gd name="T79" fmla="*/ 15 h 1970"/>
                <a:gd name="T80" fmla="*/ 63 w 805"/>
                <a:gd name="T81" fmla="*/ 36 h 1970"/>
                <a:gd name="T82" fmla="*/ 148 w 805"/>
                <a:gd name="T83" fmla="*/ 57 h 1970"/>
                <a:gd name="T84" fmla="*/ 161 w 805"/>
                <a:gd name="T85" fmla="*/ 36 h 1970"/>
                <a:gd name="T86" fmla="*/ 144 w 805"/>
                <a:gd name="T87" fmla="*/ 5 h 1970"/>
                <a:gd name="T88" fmla="*/ 161 w 805"/>
                <a:gd name="T89" fmla="*/ 24 h 1970"/>
                <a:gd name="T90" fmla="*/ 184 w 805"/>
                <a:gd name="T91" fmla="*/ 31 h 1970"/>
                <a:gd name="T92" fmla="*/ 211 w 805"/>
                <a:gd name="T93" fmla="*/ 8 h 1970"/>
                <a:gd name="T94" fmla="*/ 205 w 805"/>
                <a:gd name="T95" fmla="*/ 26 h 1970"/>
                <a:gd name="T96" fmla="*/ 213 w 805"/>
                <a:gd name="T97" fmla="*/ 37 h 1970"/>
                <a:gd name="T98" fmla="*/ 235 w 805"/>
                <a:gd name="T99" fmla="*/ 31 h 1970"/>
                <a:gd name="T100" fmla="*/ 196 w 805"/>
                <a:gd name="T101" fmla="*/ 64 h 1970"/>
                <a:gd name="T102" fmla="*/ 240 w 805"/>
                <a:gd name="T103" fmla="*/ 108 h 1970"/>
                <a:gd name="T104" fmla="*/ 301 w 805"/>
                <a:gd name="T105" fmla="*/ 167 h 1970"/>
                <a:gd name="T106" fmla="*/ 337 w 805"/>
                <a:gd name="T107" fmla="*/ 137 h 1970"/>
                <a:gd name="T108" fmla="*/ 379 w 805"/>
                <a:gd name="T109" fmla="*/ 84 h 1970"/>
                <a:gd name="T110" fmla="*/ 342 w 805"/>
                <a:gd name="T111" fmla="*/ 43 h 19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5"/>
                <a:gd name="T169" fmla="*/ 0 h 1970"/>
                <a:gd name="T170" fmla="*/ 805 w 805"/>
                <a:gd name="T171" fmla="*/ 1970 h 19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5" h="1970">
                  <a:moveTo>
                    <a:pt x="520" y="20"/>
                  </a:moveTo>
                  <a:lnTo>
                    <a:pt x="523" y="27"/>
                  </a:lnTo>
                  <a:lnTo>
                    <a:pt x="528" y="20"/>
                  </a:lnTo>
                  <a:lnTo>
                    <a:pt x="532" y="14"/>
                  </a:lnTo>
                  <a:lnTo>
                    <a:pt x="535" y="20"/>
                  </a:lnTo>
                  <a:lnTo>
                    <a:pt x="539" y="51"/>
                  </a:lnTo>
                  <a:lnTo>
                    <a:pt x="549" y="90"/>
                  </a:lnTo>
                  <a:lnTo>
                    <a:pt x="558" y="130"/>
                  </a:lnTo>
                  <a:lnTo>
                    <a:pt x="563" y="161"/>
                  </a:lnTo>
                  <a:lnTo>
                    <a:pt x="569" y="155"/>
                  </a:lnTo>
                  <a:lnTo>
                    <a:pt x="580" y="137"/>
                  </a:lnTo>
                  <a:lnTo>
                    <a:pt x="590" y="119"/>
                  </a:lnTo>
                  <a:lnTo>
                    <a:pt x="601" y="100"/>
                  </a:lnTo>
                  <a:lnTo>
                    <a:pt x="612" y="82"/>
                  </a:lnTo>
                  <a:lnTo>
                    <a:pt x="621" y="63"/>
                  </a:lnTo>
                  <a:lnTo>
                    <a:pt x="631" y="45"/>
                  </a:lnTo>
                  <a:lnTo>
                    <a:pt x="639" y="25"/>
                  </a:lnTo>
                  <a:lnTo>
                    <a:pt x="645" y="4"/>
                  </a:lnTo>
                  <a:lnTo>
                    <a:pt x="647" y="0"/>
                  </a:lnTo>
                  <a:lnTo>
                    <a:pt x="645" y="20"/>
                  </a:lnTo>
                  <a:lnTo>
                    <a:pt x="641" y="38"/>
                  </a:lnTo>
                  <a:lnTo>
                    <a:pt x="638" y="56"/>
                  </a:lnTo>
                  <a:lnTo>
                    <a:pt x="633" y="75"/>
                  </a:lnTo>
                  <a:lnTo>
                    <a:pt x="628" y="93"/>
                  </a:lnTo>
                  <a:lnTo>
                    <a:pt x="622" y="112"/>
                  </a:lnTo>
                  <a:lnTo>
                    <a:pt x="617" y="130"/>
                  </a:lnTo>
                  <a:lnTo>
                    <a:pt x="611" y="147"/>
                  </a:lnTo>
                  <a:lnTo>
                    <a:pt x="618" y="147"/>
                  </a:lnTo>
                  <a:lnTo>
                    <a:pt x="634" y="131"/>
                  </a:lnTo>
                  <a:lnTo>
                    <a:pt x="652" y="117"/>
                  </a:lnTo>
                  <a:lnTo>
                    <a:pt x="670" y="104"/>
                  </a:lnTo>
                  <a:lnTo>
                    <a:pt x="688" y="90"/>
                  </a:lnTo>
                  <a:lnTo>
                    <a:pt x="705" y="78"/>
                  </a:lnTo>
                  <a:lnTo>
                    <a:pt x="723" y="66"/>
                  </a:lnTo>
                  <a:lnTo>
                    <a:pt x="742" y="54"/>
                  </a:lnTo>
                  <a:lnTo>
                    <a:pt x="760" y="42"/>
                  </a:lnTo>
                  <a:lnTo>
                    <a:pt x="753" y="51"/>
                  </a:lnTo>
                  <a:lnTo>
                    <a:pt x="746" y="59"/>
                  </a:lnTo>
                  <a:lnTo>
                    <a:pt x="738" y="66"/>
                  </a:lnTo>
                  <a:lnTo>
                    <a:pt x="729" y="72"/>
                  </a:lnTo>
                  <a:lnTo>
                    <a:pt x="721" y="79"/>
                  </a:lnTo>
                  <a:lnTo>
                    <a:pt x="713" y="85"/>
                  </a:lnTo>
                  <a:lnTo>
                    <a:pt x="704" y="92"/>
                  </a:lnTo>
                  <a:lnTo>
                    <a:pt x="696" y="100"/>
                  </a:lnTo>
                  <a:lnTo>
                    <a:pt x="683" y="116"/>
                  </a:lnTo>
                  <a:lnTo>
                    <a:pt x="669" y="130"/>
                  </a:lnTo>
                  <a:lnTo>
                    <a:pt x="654" y="146"/>
                  </a:lnTo>
                  <a:lnTo>
                    <a:pt x="641" y="161"/>
                  </a:lnTo>
                  <a:lnTo>
                    <a:pt x="628" y="178"/>
                  </a:lnTo>
                  <a:lnTo>
                    <a:pt x="618" y="195"/>
                  </a:lnTo>
                  <a:lnTo>
                    <a:pt x="608" y="213"/>
                  </a:lnTo>
                  <a:lnTo>
                    <a:pt x="600" y="232"/>
                  </a:lnTo>
                  <a:lnTo>
                    <a:pt x="599" y="250"/>
                  </a:lnTo>
                  <a:lnTo>
                    <a:pt x="599" y="270"/>
                  </a:lnTo>
                  <a:lnTo>
                    <a:pt x="598" y="289"/>
                  </a:lnTo>
                  <a:lnTo>
                    <a:pt x="600" y="307"/>
                  </a:lnTo>
                  <a:lnTo>
                    <a:pt x="602" y="307"/>
                  </a:lnTo>
                  <a:lnTo>
                    <a:pt x="612" y="294"/>
                  </a:lnTo>
                  <a:lnTo>
                    <a:pt x="621" y="280"/>
                  </a:lnTo>
                  <a:lnTo>
                    <a:pt x="631" y="267"/>
                  </a:lnTo>
                  <a:lnTo>
                    <a:pt x="640" y="255"/>
                  </a:lnTo>
                  <a:lnTo>
                    <a:pt x="651" y="242"/>
                  </a:lnTo>
                  <a:lnTo>
                    <a:pt x="662" y="230"/>
                  </a:lnTo>
                  <a:lnTo>
                    <a:pt x="673" y="219"/>
                  </a:lnTo>
                  <a:lnTo>
                    <a:pt x="685" y="211"/>
                  </a:lnTo>
                  <a:lnTo>
                    <a:pt x="679" y="221"/>
                  </a:lnTo>
                  <a:lnTo>
                    <a:pt x="673" y="230"/>
                  </a:lnTo>
                  <a:lnTo>
                    <a:pt x="666" y="240"/>
                  </a:lnTo>
                  <a:lnTo>
                    <a:pt x="660" y="252"/>
                  </a:lnTo>
                  <a:lnTo>
                    <a:pt x="651" y="272"/>
                  </a:lnTo>
                  <a:lnTo>
                    <a:pt x="640" y="290"/>
                  </a:lnTo>
                  <a:lnTo>
                    <a:pt x="630" y="310"/>
                  </a:lnTo>
                  <a:lnTo>
                    <a:pt x="620" y="330"/>
                  </a:lnTo>
                  <a:lnTo>
                    <a:pt x="612" y="351"/>
                  </a:lnTo>
                  <a:lnTo>
                    <a:pt x="605" y="372"/>
                  </a:lnTo>
                  <a:lnTo>
                    <a:pt x="601" y="395"/>
                  </a:lnTo>
                  <a:lnTo>
                    <a:pt x="601" y="419"/>
                  </a:lnTo>
                  <a:lnTo>
                    <a:pt x="607" y="412"/>
                  </a:lnTo>
                  <a:lnTo>
                    <a:pt x="612" y="405"/>
                  </a:lnTo>
                  <a:lnTo>
                    <a:pt x="618" y="398"/>
                  </a:lnTo>
                  <a:lnTo>
                    <a:pt x="624" y="390"/>
                  </a:lnTo>
                  <a:lnTo>
                    <a:pt x="630" y="383"/>
                  </a:lnTo>
                  <a:lnTo>
                    <a:pt x="636" y="375"/>
                  </a:lnTo>
                  <a:lnTo>
                    <a:pt x="641" y="368"/>
                  </a:lnTo>
                  <a:lnTo>
                    <a:pt x="647" y="361"/>
                  </a:lnTo>
                  <a:lnTo>
                    <a:pt x="654" y="352"/>
                  </a:lnTo>
                  <a:lnTo>
                    <a:pt x="663" y="344"/>
                  </a:lnTo>
                  <a:lnTo>
                    <a:pt x="671" y="335"/>
                  </a:lnTo>
                  <a:lnTo>
                    <a:pt x="681" y="328"/>
                  </a:lnTo>
                  <a:lnTo>
                    <a:pt x="688" y="320"/>
                  </a:lnTo>
                  <a:lnTo>
                    <a:pt x="696" y="311"/>
                  </a:lnTo>
                  <a:lnTo>
                    <a:pt x="702" y="303"/>
                  </a:lnTo>
                  <a:lnTo>
                    <a:pt x="707" y="291"/>
                  </a:lnTo>
                  <a:lnTo>
                    <a:pt x="711" y="276"/>
                  </a:lnTo>
                  <a:lnTo>
                    <a:pt x="716" y="259"/>
                  </a:lnTo>
                  <a:lnTo>
                    <a:pt x="722" y="243"/>
                  </a:lnTo>
                  <a:lnTo>
                    <a:pt x="728" y="228"/>
                  </a:lnTo>
                  <a:lnTo>
                    <a:pt x="733" y="212"/>
                  </a:lnTo>
                  <a:lnTo>
                    <a:pt x="739" y="195"/>
                  </a:lnTo>
                  <a:lnTo>
                    <a:pt x="746" y="181"/>
                  </a:lnTo>
                  <a:lnTo>
                    <a:pt x="752" y="165"/>
                  </a:lnTo>
                  <a:lnTo>
                    <a:pt x="770" y="137"/>
                  </a:lnTo>
                  <a:lnTo>
                    <a:pt x="764" y="171"/>
                  </a:lnTo>
                  <a:lnTo>
                    <a:pt x="754" y="204"/>
                  </a:lnTo>
                  <a:lnTo>
                    <a:pt x="743" y="236"/>
                  </a:lnTo>
                  <a:lnTo>
                    <a:pt x="738" y="270"/>
                  </a:lnTo>
                  <a:lnTo>
                    <a:pt x="746" y="262"/>
                  </a:lnTo>
                  <a:lnTo>
                    <a:pt x="754" y="253"/>
                  </a:lnTo>
                  <a:lnTo>
                    <a:pt x="762" y="245"/>
                  </a:lnTo>
                  <a:lnTo>
                    <a:pt x="771" y="235"/>
                  </a:lnTo>
                  <a:lnTo>
                    <a:pt x="779" y="226"/>
                  </a:lnTo>
                  <a:lnTo>
                    <a:pt x="787" y="218"/>
                  </a:lnTo>
                  <a:lnTo>
                    <a:pt x="796" y="211"/>
                  </a:lnTo>
                  <a:lnTo>
                    <a:pt x="805" y="204"/>
                  </a:lnTo>
                  <a:lnTo>
                    <a:pt x="793" y="222"/>
                  </a:lnTo>
                  <a:lnTo>
                    <a:pt x="780" y="240"/>
                  </a:lnTo>
                  <a:lnTo>
                    <a:pt x="766" y="259"/>
                  </a:lnTo>
                  <a:lnTo>
                    <a:pt x="753" y="277"/>
                  </a:lnTo>
                  <a:lnTo>
                    <a:pt x="739" y="296"/>
                  </a:lnTo>
                  <a:lnTo>
                    <a:pt x="724" y="314"/>
                  </a:lnTo>
                  <a:lnTo>
                    <a:pt x="713" y="334"/>
                  </a:lnTo>
                  <a:lnTo>
                    <a:pt x="701" y="354"/>
                  </a:lnTo>
                  <a:lnTo>
                    <a:pt x="696" y="361"/>
                  </a:lnTo>
                  <a:lnTo>
                    <a:pt x="691" y="366"/>
                  </a:lnTo>
                  <a:lnTo>
                    <a:pt x="685" y="373"/>
                  </a:lnTo>
                  <a:lnTo>
                    <a:pt x="681" y="379"/>
                  </a:lnTo>
                  <a:lnTo>
                    <a:pt x="676" y="386"/>
                  </a:lnTo>
                  <a:lnTo>
                    <a:pt x="671" y="393"/>
                  </a:lnTo>
                  <a:lnTo>
                    <a:pt x="668" y="400"/>
                  </a:lnTo>
                  <a:lnTo>
                    <a:pt x="665" y="407"/>
                  </a:lnTo>
                  <a:lnTo>
                    <a:pt x="656" y="417"/>
                  </a:lnTo>
                  <a:lnTo>
                    <a:pt x="646" y="427"/>
                  </a:lnTo>
                  <a:lnTo>
                    <a:pt x="637" y="436"/>
                  </a:lnTo>
                  <a:lnTo>
                    <a:pt x="627" y="444"/>
                  </a:lnTo>
                  <a:lnTo>
                    <a:pt x="618" y="454"/>
                  </a:lnTo>
                  <a:lnTo>
                    <a:pt x="609" y="464"/>
                  </a:lnTo>
                  <a:lnTo>
                    <a:pt x="601" y="475"/>
                  </a:lnTo>
                  <a:lnTo>
                    <a:pt x="595" y="487"/>
                  </a:lnTo>
                  <a:lnTo>
                    <a:pt x="592" y="507"/>
                  </a:lnTo>
                  <a:lnTo>
                    <a:pt x="589" y="528"/>
                  </a:lnTo>
                  <a:lnTo>
                    <a:pt x="588" y="549"/>
                  </a:lnTo>
                  <a:lnTo>
                    <a:pt x="586" y="570"/>
                  </a:lnTo>
                  <a:lnTo>
                    <a:pt x="580" y="582"/>
                  </a:lnTo>
                  <a:lnTo>
                    <a:pt x="575" y="594"/>
                  </a:lnTo>
                  <a:lnTo>
                    <a:pt x="570" y="607"/>
                  </a:lnTo>
                  <a:lnTo>
                    <a:pt x="567" y="620"/>
                  </a:lnTo>
                  <a:lnTo>
                    <a:pt x="562" y="632"/>
                  </a:lnTo>
                  <a:lnTo>
                    <a:pt x="558" y="645"/>
                  </a:lnTo>
                  <a:lnTo>
                    <a:pt x="555" y="658"/>
                  </a:lnTo>
                  <a:lnTo>
                    <a:pt x="550" y="671"/>
                  </a:lnTo>
                  <a:lnTo>
                    <a:pt x="538" y="699"/>
                  </a:lnTo>
                  <a:lnTo>
                    <a:pt x="526" y="727"/>
                  </a:lnTo>
                  <a:lnTo>
                    <a:pt x="516" y="757"/>
                  </a:lnTo>
                  <a:lnTo>
                    <a:pt x="504" y="785"/>
                  </a:lnTo>
                  <a:lnTo>
                    <a:pt x="494" y="815"/>
                  </a:lnTo>
                  <a:lnTo>
                    <a:pt x="486" y="846"/>
                  </a:lnTo>
                  <a:lnTo>
                    <a:pt x="480" y="877"/>
                  </a:lnTo>
                  <a:lnTo>
                    <a:pt x="478" y="910"/>
                  </a:lnTo>
                  <a:lnTo>
                    <a:pt x="475" y="945"/>
                  </a:lnTo>
                  <a:lnTo>
                    <a:pt x="475" y="979"/>
                  </a:lnTo>
                  <a:lnTo>
                    <a:pt x="475" y="1015"/>
                  </a:lnTo>
                  <a:lnTo>
                    <a:pt x="478" y="1050"/>
                  </a:lnTo>
                  <a:lnTo>
                    <a:pt x="475" y="1080"/>
                  </a:lnTo>
                  <a:lnTo>
                    <a:pt x="472" y="1110"/>
                  </a:lnTo>
                  <a:lnTo>
                    <a:pt x="469" y="1139"/>
                  </a:lnTo>
                  <a:lnTo>
                    <a:pt x="469" y="1169"/>
                  </a:lnTo>
                  <a:lnTo>
                    <a:pt x="467" y="1169"/>
                  </a:lnTo>
                  <a:lnTo>
                    <a:pt x="469" y="1189"/>
                  </a:lnTo>
                  <a:lnTo>
                    <a:pt x="471" y="1211"/>
                  </a:lnTo>
                  <a:lnTo>
                    <a:pt x="471" y="1234"/>
                  </a:lnTo>
                  <a:lnTo>
                    <a:pt x="472" y="1257"/>
                  </a:lnTo>
                  <a:lnTo>
                    <a:pt x="477" y="1284"/>
                  </a:lnTo>
                  <a:lnTo>
                    <a:pt x="479" y="1312"/>
                  </a:lnTo>
                  <a:lnTo>
                    <a:pt x="483" y="1339"/>
                  </a:lnTo>
                  <a:lnTo>
                    <a:pt x="491" y="1364"/>
                  </a:lnTo>
                  <a:lnTo>
                    <a:pt x="496" y="1388"/>
                  </a:lnTo>
                  <a:lnTo>
                    <a:pt x="496" y="1413"/>
                  </a:lnTo>
                  <a:lnTo>
                    <a:pt x="494" y="1438"/>
                  </a:lnTo>
                  <a:lnTo>
                    <a:pt x="494" y="1462"/>
                  </a:lnTo>
                  <a:lnTo>
                    <a:pt x="499" y="1499"/>
                  </a:lnTo>
                  <a:lnTo>
                    <a:pt x="505" y="1534"/>
                  </a:lnTo>
                  <a:lnTo>
                    <a:pt x="507" y="1571"/>
                  </a:lnTo>
                  <a:lnTo>
                    <a:pt x="504" y="1608"/>
                  </a:lnTo>
                  <a:lnTo>
                    <a:pt x="496" y="1643"/>
                  </a:lnTo>
                  <a:lnTo>
                    <a:pt x="491" y="1681"/>
                  </a:lnTo>
                  <a:lnTo>
                    <a:pt x="492" y="1720"/>
                  </a:lnTo>
                  <a:lnTo>
                    <a:pt x="501" y="1755"/>
                  </a:lnTo>
                  <a:lnTo>
                    <a:pt x="506" y="1769"/>
                  </a:lnTo>
                  <a:lnTo>
                    <a:pt x="510" y="1785"/>
                  </a:lnTo>
                  <a:lnTo>
                    <a:pt x="515" y="1799"/>
                  </a:lnTo>
                  <a:lnTo>
                    <a:pt x="519" y="1813"/>
                  </a:lnTo>
                  <a:lnTo>
                    <a:pt x="524" y="1829"/>
                  </a:lnTo>
                  <a:lnTo>
                    <a:pt x="530" y="1843"/>
                  </a:lnTo>
                  <a:lnTo>
                    <a:pt x="536" y="1856"/>
                  </a:lnTo>
                  <a:lnTo>
                    <a:pt x="543" y="1870"/>
                  </a:lnTo>
                  <a:lnTo>
                    <a:pt x="550" y="1875"/>
                  </a:lnTo>
                  <a:lnTo>
                    <a:pt x="557" y="1880"/>
                  </a:lnTo>
                  <a:lnTo>
                    <a:pt x="566" y="1881"/>
                  </a:lnTo>
                  <a:lnTo>
                    <a:pt x="574" y="1884"/>
                  </a:lnTo>
                  <a:lnTo>
                    <a:pt x="582" y="1885"/>
                  </a:lnTo>
                  <a:lnTo>
                    <a:pt x="589" y="1890"/>
                  </a:lnTo>
                  <a:lnTo>
                    <a:pt x="594" y="1897"/>
                  </a:lnTo>
                  <a:lnTo>
                    <a:pt x="596" y="1907"/>
                  </a:lnTo>
                  <a:lnTo>
                    <a:pt x="586" y="1904"/>
                  </a:lnTo>
                  <a:lnTo>
                    <a:pt x="576" y="1904"/>
                  </a:lnTo>
                  <a:lnTo>
                    <a:pt x="567" y="1907"/>
                  </a:lnTo>
                  <a:lnTo>
                    <a:pt x="557" y="1909"/>
                  </a:lnTo>
                  <a:lnTo>
                    <a:pt x="548" y="1914"/>
                  </a:lnTo>
                  <a:lnTo>
                    <a:pt x="538" y="1916"/>
                  </a:lnTo>
                  <a:lnTo>
                    <a:pt x="529" y="1918"/>
                  </a:lnTo>
                  <a:lnTo>
                    <a:pt x="518" y="1918"/>
                  </a:lnTo>
                  <a:lnTo>
                    <a:pt x="509" y="1924"/>
                  </a:lnTo>
                  <a:lnTo>
                    <a:pt x="500" y="1928"/>
                  </a:lnTo>
                  <a:lnTo>
                    <a:pt x="491" y="1933"/>
                  </a:lnTo>
                  <a:lnTo>
                    <a:pt x="481" y="1939"/>
                  </a:lnTo>
                  <a:lnTo>
                    <a:pt x="473" y="1945"/>
                  </a:lnTo>
                  <a:lnTo>
                    <a:pt x="465" y="1952"/>
                  </a:lnTo>
                  <a:lnTo>
                    <a:pt x="456" y="1959"/>
                  </a:lnTo>
                  <a:lnTo>
                    <a:pt x="448" y="1967"/>
                  </a:lnTo>
                  <a:lnTo>
                    <a:pt x="435" y="1970"/>
                  </a:lnTo>
                  <a:lnTo>
                    <a:pt x="422" y="1969"/>
                  </a:lnTo>
                  <a:lnTo>
                    <a:pt x="411" y="1963"/>
                  </a:lnTo>
                  <a:lnTo>
                    <a:pt x="401" y="1955"/>
                  </a:lnTo>
                  <a:lnTo>
                    <a:pt x="390" y="1946"/>
                  </a:lnTo>
                  <a:lnTo>
                    <a:pt x="379" y="1938"/>
                  </a:lnTo>
                  <a:lnTo>
                    <a:pt x="367" y="1931"/>
                  </a:lnTo>
                  <a:lnTo>
                    <a:pt x="354" y="1928"/>
                  </a:lnTo>
                  <a:lnTo>
                    <a:pt x="345" y="1928"/>
                  </a:lnTo>
                  <a:lnTo>
                    <a:pt x="337" y="1929"/>
                  </a:lnTo>
                  <a:lnTo>
                    <a:pt x="327" y="1931"/>
                  </a:lnTo>
                  <a:lnTo>
                    <a:pt x="319" y="1933"/>
                  </a:lnTo>
                  <a:lnTo>
                    <a:pt x="309" y="1935"/>
                  </a:lnTo>
                  <a:lnTo>
                    <a:pt x="300" y="1935"/>
                  </a:lnTo>
                  <a:lnTo>
                    <a:pt x="292" y="1935"/>
                  </a:lnTo>
                  <a:lnTo>
                    <a:pt x="282" y="1932"/>
                  </a:lnTo>
                  <a:lnTo>
                    <a:pt x="281" y="1922"/>
                  </a:lnTo>
                  <a:lnTo>
                    <a:pt x="286" y="1914"/>
                  </a:lnTo>
                  <a:lnTo>
                    <a:pt x="293" y="1908"/>
                  </a:lnTo>
                  <a:lnTo>
                    <a:pt x="299" y="1902"/>
                  </a:lnTo>
                  <a:lnTo>
                    <a:pt x="307" y="1898"/>
                  </a:lnTo>
                  <a:lnTo>
                    <a:pt x="314" y="1894"/>
                  </a:lnTo>
                  <a:lnTo>
                    <a:pt x="321" y="1888"/>
                  </a:lnTo>
                  <a:lnTo>
                    <a:pt x="328" y="1881"/>
                  </a:lnTo>
                  <a:lnTo>
                    <a:pt x="334" y="1873"/>
                  </a:lnTo>
                  <a:lnTo>
                    <a:pt x="340" y="1864"/>
                  </a:lnTo>
                  <a:lnTo>
                    <a:pt x="345" y="1856"/>
                  </a:lnTo>
                  <a:lnTo>
                    <a:pt x="349" y="1847"/>
                  </a:lnTo>
                  <a:lnTo>
                    <a:pt x="357" y="1827"/>
                  </a:lnTo>
                  <a:lnTo>
                    <a:pt x="357" y="1807"/>
                  </a:lnTo>
                  <a:lnTo>
                    <a:pt x="352" y="1785"/>
                  </a:lnTo>
                  <a:lnTo>
                    <a:pt x="350" y="1764"/>
                  </a:lnTo>
                  <a:lnTo>
                    <a:pt x="354" y="1723"/>
                  </a:lnTo>
                  <a:lnTo>
                    <a:pt x="351" y="1683"/>
                  </a:lnTo>
                  <a:lnTo>
                    <a:pt x="345" y="1642"/>
                  </a:lnTo>
                  <a:lnTo>
                    <a:pt x="343" y="1599"/>
                  </a:lnTo>
                  <a:lnTo>
                    <a:pt x="341" y="1587"/>
                  </a:lnTo>
                  <a:lnTo>
                    <a:pt x="340" y="1575"/>
                  </a:lnTo>
                  <a:lnTo>
                    <a:pt x="340" y="1563"/>
                  </a:lnTo>
                  <a:lnTo>
                    <a:pt x="341" y="1551"/>
                  </a:lnTo>
                  <a:lnTo>
                    <a:pt x="344" y="1489"/>
                  </a:lnTo>
                  <a:lnTo>
                    <a:pt x="349" y="1428"/>
                  </a:lnTo>
                  <a:lnTo>
                    <a:pt x="354" y="1369"/>
                  </a:lnTo>
                  <a:lnTo>
                    <a:pt x="365" y="1311"/>
                  </a:lnTo>
                  <a:lnTo>
                    <a:pt x="362" y="1255"/>
                  </a:lnTo>
                  <a:lnTo>
                    <a:pt x="353" y="1203"/>
                  </a:lnTo>
                  <a:lnTo>
                    <a:pt x="346" y="1151"/>
                  </a:lnTo>
                  <a:lnTo>
                    <a:pt x="346" y="1095"/>
                  </a:lnTo>
                  <a:lnTo>
                    <a:pt x="353" y="1037"/>
                  </a:lnTo>
                  <a:lnTo>
                    <a:pt x="356" y="976"/>
                  </a:lnTo>
                  <a:lnTo>
                    <a:pt x="357" y="916"/>
                  </a:lnTo>
                  <a:lnTo>
                    <a:pt x="362" y="855"/>
                  </a:lnTo>
                  <a:lnTo>
                    <a:pt x="354" y="801"/>
                  </a:lnTo>
                  <a:lnTo>
                    <a:pt x="349" y="746"/>
                  </a:lnTo>
                  <a:lnTo>
                    <a:pt x="341" y="692"/>
                  </a:lnTo>
                  <a:lnTo>
                    <a:pt x="335" y="638"/>
                  </a:lnTo>
                  <a:lnTo>
                    <a:pt x="330" y="623"/>
                  </a:lnTo>
                  <a:lnTo>
                    <a:pt x="321" y="607"/>
                  </a:lnTo>
                  <a:lnTo>
                    <a:pt x="313" y="593"/>
                  </a:lnTo>
                  <a:lnTo>
                    <a:pt x="305" y="577"/>
                  </a:lnTo>
                  <a:lnTo>
                    <a:pt x="299" y="560"/>
                  </a:lnTo>
                  <a:lnTo>
                    <a:pt x="293" y="543"/>
                  </a:lnTo>
                  <a:lnTo>
                    <a:pt x="287" y="526"/>
                  </a:lnTo>
                  <a:lnTo>
                    <a:pt x="282" y="508"/>
                  </a:lnTo>
                  <a:lnTo>
                    <a:pt x="275" y="491"/>
                  </a:lnTo>
                  <a:lnTo>
                    <a:pt x="268" y="475"/>
                  </a:lnTo>
                  <a:lnTo>
                    <a:pt x="261" y="458"/>
                  </a:lnTo>
                  <a:lnTo>
                    <a:pt x="251" y="443"/>
                  </a:lnTo>
                  <a:lnTo>
                    <a:pt x="244" y="420"/>
                  </a:lnTo>
                  <a:lnTo>
                    <a:pt x="239" y="398"/>
                  </a:lnTo>
                  <a:lnTo>
                    <a:pt x="236" y="372"/>
                  </a:lnTo>
                  <a:lnTo>
                    <a:pt x="236" y="348"/>
                  </a:lnTo>
                  <a:lnTo>
                    <a:pt x="223" y="334"/>
                  </a:lnTo>
                  <a:lnTo>
                    <a:pt x="209" y="322"/>
                  </a:lnTo>
                  <a:lnTo>
                    <a:pt x="193" y="311"/>
                  </a:lnTo>
                  <a:lnTo>
                    <a:pt x="178" y="301"/>
                  </a:lnTo>
                  <a:lnTo>
                    <a:pt x="163" y="290"/>
                  </a:lnTo>
                  <a:lnTo>
                    <a:pt x="149" y="277"/>
                  </a:lnTo>
                  <a:lnTo>
                    <a:pt x="135" y="264"/>
                  </a:lnTo>
                  <a:lnTo>
                    <a:pt x="123" y="247"/>
                  </a:lnTo>
                  <a:lnTo>
                    <a:pt x="115" y="238"/>
                  </a:lnTo>
                  <a:lnTo>
                    <a:pt x="108" y="226"/>
                  </a:lnTo>
                  <a:lnTo>
                    <a:pt x="102" y="213"/>
                  </a:lnTo>
                  <a:lnTo>
                    <a:pt x="97" y="202"/>
                  </a:lnTo>
                  <a:lnTo>
                    <a:pt x="91" y="189"/>
                  </a:lnTo>
                  <a:lnTo>
                    <a:pt x="85" y="180"/>
                  </a:lnTo>
                  <a:lnTo>
                    <a:pt x="77" y="170"/>
                  </a:lnTo>
                  <a:lnTo>
                    <a:pt x="65" y="163"/>
                  </a:lnTo>
                  <a:lnTo>
                    <a:pt x="0" y="124"/>
                  </a:lnTo>
                  <a:lnTo>
                    <a:pt x="7" y="124"/>
                  </a:lnTo>
                  <a:lnTo>
                    <a:pt x="15" y="124"/>
                  </a:lnTo>
                  <a:lnTo>
                    <a:pt x="24" y="124"/>
                  </a:lnTo>
                  <a:lnTo>
                    <a:pt x="32" y="127"/>
                  </a:lnTo>
                  <a:lnTo>
                    <a:pt x="41" y="129"/>
                  </a:lnTo>
                  <a:lnTo>
                    <a:pt x="51" y="133"/>
                  </a:lnTo>
                  <a:lnTo>
                    <a:pt x="59" y="136"/>
                  </a:lnTo>
                  <a:lnTo>
                    <a:pt x="67" y="140"/>
                  </a:lnTo>
                  <a:lnTo>
                    <a:pt x="61" y="123"/>
                  </a:lnTo>
                  <a:lnTo>
                    <a:pt x="56" y="106"/>
                  </a:lnTo>
                  <a:lnTo>
                    <a:pt x="50" y="89"/>
                  </a:lnTo>
                  <a:lnTo>
                    <a:pt x="44" y="70"/>
                  </a:lnTo>
                  <a:lnTo>
                    <a:pt x="53" y="79"/>
                  </a:lnTo>
                  <a:lnTo>
                    <a:pt x="60" y="89"/>
                  </a:lnTo>
                  <a:lnTo>
                    <a:pt x="66" y="100"/>
                  </a:lnTo>
                  <a:lnTo>
                    <a:pt x="71" y="112"/>
                  </a:lnTo>
                  <a:lnTo>
                    <a:pt x="76" y="124"/>
                  </a:lnTo>
                  <a:lnTo>
                    <a:pt x="80" y="137"/>
                  </a:lnTo>
                  <a:lnTo>
                    <a:pt x="85" y="150"/>
                  </a:lnTo>
                  <a:lnTo>
                    <a:pt x="91" y="161"/>
                  </a:lnTo>
                  <a:lnTo>
                    <a:pt x="103" y="180"/>
                  </a:lnTo>
                  <a:lnTo>
                    <a:pt x="116" y="196"/>
                  </a:lnTo>
                  <a:lnTo>
                    <a:pt x="130" y="211"/>
                  </a:lnTo>
                  <a:lnTo>
                    <a:pt x="145" y="223"/>
                  </a:lnTo>
                  <a:lnTo>
                    <a:pt x="161" y="235"/>
                  </a:lnTo>
                  <a:lnTo>
                    <a:pt x="178" y="245"/>
                  </a:lnTo>
                  <a:lnTo>
                    <a:pt x="194" y="252"/>
                  </a:lnTo>
                  <a:lnTo>
                    <a:pt x="212" y="257"/>
                  </a:lnTo>
                  <a:lnTo>
                    <a:pt x="218" y="263"/>
                  </a:lnTo>
                  <a:lnTo>
                    <a:pt x="225" y="269"/>
                  </a:lnTo>
                  <a:lnTo>
                    <a:pt x="232" y="274"/>
                  </a:lnTo>
                  <a:lnTo>
                    <a:pt x="239" y="279"/>
                  </a:lnTo>
                  <a:lnTo>
                    <a:pt x="238" y="249"/>
                  </a:lnTo>
                  <a:lnTo>
                    <a:pt x="235" y="221"/>
                  </a:lnTo>
                  <a:lnTo>
                    <a:pt x="231" y="194"/>
                  </a:lnTo>
                  <a:lnTo>
                    <a:pt x="231" y="164"/>
                  </a:lnTo>
                  <a:lnTo>
                    <a:pt x="220" y="136"/>
                  </a:lnTo>
                  <a:lnTo>
                    <a:pt x="214" y="106"/>
                  </a:lnTo>
                  <a:lnTo>
                    <a:pt x="210" y="76"/>
                  </a:lnTo>
                  <a:lnTo>
                    <a:pt x="204" y="46"/>
                  </a:lnTo>
                  <a:lnTo>
                    <a:pt x="203" y="41"/>
                  </a:lnTo>
                  <a:lnTo>
                    <a:pt x="204" y="35"/>
                  </a:lnTo>
                  <a:lnTo>
                    <a:pt x="205" y="28"/>
                  </a:lnTo>
                  <a:lnTo>
                    <a:pt x="207" y="24"/>
                  </a:lnTo>
                  <a:lnTo>
                    <a:pt x="210" y="25"/>
                  </a:lnTo>
                  <a:lnTo>
                    <a:pt x="212" y="29"/>
                  </a:lnTo>
                  <a:lnTo>
                    <a:pt x="213" y="32"/>
                  </a:lnTo>
                  <a:lnTo>
                    <a:pt x="214" y="37"/>
                  </a:lnTo>
                  <a:lnTo>
                    <a:pt x="216" y="56"/>
                  </a:lnTo>
                  <a:lnTo>
                    <a:pt x="219" y="75"/>
                  </a:lnTo>
                  <a:lnTo>
                    <a:pt x="225" y="92"/>
                  </a:lnTo>
                  <a:lnTo>
                    <a:pt x="231" y="110"/>
                  </a:lnTo>
                  <a:lnTo>
                    <a:pt x="237" y="127"/>
                  </a:lnTo>
                  <a:lnTo>
                    <a:pt x="243" y="144"/>
                  </a:lnTo>
                  <a:lnTo>
                    <a:pt x="249" y="163"/>
                  </a:lnTo>
                  <a:lnTo>
                    <a:pt x="252" y="181"/>
                  </a:lnTo>
                  <a:lnTo>
                    <a:pt x="256" y="171"/>
                  </a:lnTo>
                  <a:lnTo>
                    <a:pt x="258" y="161"/>
                  </a:lnTo>
                  <a:lnTo>
                    <a:pt x="261" y="150"/>
                  </a:lnTo>
                  <a:lnTo>
                    <a:pt x="264" y="141"/>
                  </a:lnTo>
                  <a:lnTo>
                    <a:pt x="273" y="130"/>
                  </a:lnTo>
                  <a:lnTo>
                    <a:pt x="280" y="119"/>
                  </a:lnTo>
                  <a:lnTo>
                    <a:pt x="286" y="106"/>
                  </a:lnTo>
                  <a:lnTo>
                    <a:pt x="292" y="93"/>
                  </a:lnTo>
                  <a:lnTo>
                    <a:pt x="296" y="80"/>
                  </a:lnTo>
                  <a:lnTo>
                    <a:pt x="300" y="66"/>
                  </a:lnTo>
                  <a:lnTo>
                    <a:pt x="302" y="52"/>
                  </a:lnTo>
                  <a:lnTo>
                    <a:pt x="303" y="38"/>
                  </a:lnTo>
                  <a:lnTo>
                    <a:pt x="305" y="37"/>
                  </a:lnTo>
                  <a:lnTo>
                    <a:pt x="306" y="34"/>
                  </a:lnTo>
                  <a:lnTo>
                    <a:pt x="307" y="34"/>
                  </a:lnTo>
                  <a:lnTo>
                    <a:pt x="308" y="35"/>
                  </a:lnTo>
                  <a:lnTo>
                    <a:pt x="309" y="59"/>
                  </a:lnTo>
                  <a:lnTo>
                    <a:pt x="306" y="80"/>
                  </a:lnTo>
                  <a:lnTo>
                    <a:pt x="301" y="100"/>
                  </a:lnTo>
                  <a:lnTo>
                    <a:pt x="294" y="120"/>
                  </a:lnTo>
                  <a:lnTo>
                    <a:pt x="287" y="141"/>
                  </a:lnTo>
                  <a:lnTo>
                    <a:pt x="281" y="161"/>
                  </a:lnTo>
                  <a:lnTo>
                    <a:pt x="279" y="182"/>
                  </a:lnTo>
                  <a:lnTo>
                    <a:pt x="279" y="206"/>
                  </a:lnTo>
                  <a:lnTo>
                    <a:pt x="280" y="209"/>
                  </a:lnTo>
                  <a:lnTo>
                    <a:pt x="289" y="195"/>
                  </a:lnTo>
                  <a:lnTo>
                    <a:pt x="299" y="182"/>
                  </a:lnTo>
                  <a:lnTo>
                    <a:pt x="306" y="168"/>
                  </a:lnTo>
                  <a:lnTo>
                    <a:pt x="314" y="153"/>
                  </a:lnTo>
                  <a:lnTo>
                    <a:pt x="321" y="138"/>
                  </a:lnTo>
                  <a:lnTo>
                    <a:pt x="328" y="124"/>
                  </a:lnTo>
                  <a:lnTo>
                    <a:pt x="335" y="109"/>
                  </a:lnTo>
                  <a:lnTo>
                    <a:pt x="344" y="95"/>
                  </a:lnTo>
                  <a:lnTo>
                    <a:pt x="347" y="90"/>
                  </a:lnTo>
                  <a:lnTo>
                    <a:pt x="346" y="116"/>
                  </a:lnTo>
                  <a:lnTo>
                    <a:pt x="337" y="140"/>
                  </a:lnTo>
                  <a:lnTo>
                    <a:pt x="326" y="163"/>
                  </a:lnTo>
                  <a:lnTo>
                    <a:pt x="322" y="189"/>
                  </a:lnTo>
                  <a:lnTo>
                    <a:pt x="315" y="206"/>
                  </a:lnTo>
                  <a:lnTo>
                    <a:pt x="306" y="222"/>
                  </a:lnTo>
                  <a:lnTo>
                    <a:pt x="298" y="239"/>
                  </a:lnTo>
                  <a:lnTo>
                    <a:pt x="289" y="256"/>
                  </a:lnTo>
                  <a:lnTo>
                    <a:pt x="283" y="273"/>
                  </a:lnTo>
                  <a:lnTo>
                    <a:pt x="281" y="291"/>
                  </a:lnTo>
                  <a:lnTo>
                    <a:pt x="281" y="310"/>
                  </a:lnTo>
                  <a:lnTo>
                    <a:pt x="287" y="330"/>
                  </a:lnTo>
                  <a:lnTo>
                    <a:pt x="288" y="359"/>
                  </a:lnTo>
                  <a:lnTo>
                    <a:pt x="294" y="389"/>
                  </a:lnTo>
                  <a:lnTo>
                    <a:pt x="303" y="416"/>
                  </a:lnTo>
                  <a:lnTo>
                    <a:pt x="318" y="440"/>
                  </a:lnTo>
                  <a:lnTo>
                    <a:pt x="332" y="465"/>
                  </a:lnTo>
                  <a:lnTo>
                    <a:pt x="345" y="491"/>
                  </a:lnTo>
                  <a:lnTo>
                    <a:pt x="358" y="516"/>
                  </a:lnTo>
                  <a:lnTo>
                    <a:pt x="369" y="542"/>
                  </a:lnTo>
                  <a:lnTo>
                    <a:pt x="378" y="569"/>
                  </a:lnTo>
                  <a:lnTo>
                    <a:pt x="385" y="597"/>
                  </a:lnTo>
                  <a:lnTo>
                    <a:pt x="391" y="627"/>
                  </a:lnTo>
                  <a:lnTo>
                    <a:pt x="395" y="657"/>
                  </a:lnTo>
                  <a:lnTo>
                    <a:pt x="429" y="773"/>
                  </a:lnTo>
                  <a:lnTo>
                    <a:pt x="433" y="757"/>
                  </a:lnTo>
                  <a:lnTo>
                    <a:pt x="436" y="742"/>
                  </a:lnTo>
                  <a:lnTo>
                    <a:pt x="442" y="726"/>
                  </a:lnTo>
                  <a:lnTo>
                    <a:pt x="448" y="712"/>
                  </a:lnTo>
                  <a:lnTo>
                    <a:pt x="455" y="696"/>
                  </a:lnTo>
                  <a:lnTo>
                    <a:pt x="461" y="682"/>
                  </a:lnTo>
                  <a:lnTo>
                    <a:pt x="467" y="668"/>
                  </a:lnTo>
                  <a:lnTo>
                    <a:pt x="473" y="652"/>
                  </a:lnTo>
                  <a:lnTo>
                    <a:pt x="484" y="621"/>
                  </a:lnTo>
                  <a:lnTo>
                    <a:pt x="493" y="590"/>
                  </a:lnTo>
                  <a:lnTo>
                    <a:pt x="504" y="560"/>
                  </a:lnTo>
                  <a:lnTo>
                    <a:pt x="513" y="529"/>
                  </a:lnTo>
                  <a:lnTo>
                    <a:pt x="522" y="498"/>
                  </a:lnTo>
                  <a:lnTo>
                    <a:pt x="531" y="465"/>
                  </a:lnTo>
                  <a:lnTo>
                    <a:pt x="538" y="434"/>
                  </a:lnTo>
                  <a:lnTo>
                    <a:pt x="547" y="402"/>
                  </a:lnTo>
                  <a:lnTo>
                    <a:pt x="544" y="379"/>
                  </a:lnTo>
                  <a:lnTo>
                    <a:pt x="541" y="358"/>
                  </a:lnTo>
                  <a:lnTo>
                    <a:pt x="535" y="337"/>
                  </a:lnTo>
                  <a:lnTo>
                    <a:pt x="528" y="315"/>
                  </a:lnTo>
                  <a:lnTo>
                    <a:pt x="519" y="296"/>
                  </a:lnTo>
                  <a:lnTo>
                    <a:pt x="510" y="276"/>
                  </a:lnTo>
                  <a:lnTo>
                    <a:pt x="500" y="256"/>
                  </a:lnTo>
                  <a:lnTo>
                    <a:pt x="490" y="238"/>
                  </a:lnTo>
                  <a:lnTo>
                    <a:pt x="491" y="194"/>
                  </a:lnTo>
                  <a:lnTo>
                    <a:pt x="499" y="153"/>
                  </a:lnTo>
                  <a:lnTo>
                    <a:pt x="509" y="112"/>
                  </a:lnTo>
                  <a:lnTo>
                    <a:pt x="511" y="66"/>
                  </a:lnTo>
                  <a:lnTo>
                    <a:pt x="520" y="20"/>
                  </a:lnTo>
                  <a:close/>
                </a:path>
              </a:pathLst>
            </a:custGeom>
            <a:solidFill>
              <a:srgbClr val="008000"/>
            </a:solidFill>
            <a:ln w="9525">
              <a:noFill/>
              <a:round/>
              <a:headEnd/>
              <a:tailEnd/>
            </a:ln>
          </p:spPr>
          <p:txBody>
            <a:bodyPr/>
            <a:lstStyle/>
            <a:p>
              <a:endParaRPr lang="en-US"/>
            </a:p>
          </p:txBody>
        </p:sp>
        <p:sp>
          <p:nvSpPr>
            <p:cNvPr id="12082" name="Freeform 1077"/>
            <p:cNvSpPr>
              <a:spLocks/>
            </p:cNvSpPr>
            <p:nvPr/>
          </p:nvSpPr>
          <p:spPr bwMode="auto">
            <a:xfrm rot="18741481" flipH="1">
              <a:off x="2048" y="1328"/>
              <a:ext cx="480" cy="320"/>
            </a:xfrm>
            <a:custGeom>
              <a:avLst/>
              <a:gdLst>
                <a:gd name="T0" fmla="*/ 0 w 2288"/>
                <a:gd name="T1" fmla="*/ 184 h 544"/>
                <a:gd name="T2" fmla="*/ 2 w 2288"/>
                <a:gd name="T3" fmla="*/ 166 h 544"/>
                <a:gd name="T4" fmla="*/ 5 w 2288"/>
                <a:gd name="T5" fmla="*/ 138 h 544"/>
                <a:gd name="T6" fmla="*/ 9 w 2288"/>
                <a:gd name="T7" fmla="*/ 105 h 544"/>
                <a:gd name="T8" fmla="*/ 15 w 2288"/>
                <a:gd name="T9" fmla="*/ 70 h 544"/>
                <a:gd name="T10" fmla="*/ 23 w 2288"/>
                <a:gd name="T11" fmla="*/ 38 h 544"/>
                <a:gd name="T12" fmla="*/ 34 w 2288"/>
                <a:gd name="T13" fmla="*/ 14 h 544"/>
                <a:gd name="T14" fmla="*/ 47 w 2288"/>
                <a:gd name="T15" fmla="*/ 1 h 544"/>
                <a:gd name="T16" fmla="*/ 61 w 2288"/>
                <a:gd name="T17" fmla="*/ 3 h 544"/>
                <a:gd name="T18" fmla="*/ 73 w 2288"/>
                <a:gd name="T19" fmla="*/ 16 h 544"/>
                <a:gd name="T20" fmla="*/ 82 w 2288"/>
                <a:gd name="T21" fmla="*/ 40 h 544"/>
                <a:gd name="T22" fmla="*/ 89 w 2288"/>
                <a:gd name="T23" fmla="*/ 68 h 544"/>
                <a:gd name="T24" fmla="*/ 94 w 2288"/>
                <a:gd name="T25" fmla="*/ 98 h 544"/>
                <a:gd name="T26" fmla="*/ 97 w 2288"/>
                <a:gd name="T27" fmla="*/ 127 h 544"/>
                <a:gd name="T28" fmla="*/ 99 w 2288"/>
                <a:gd name="T29" fmla="*/ 151 h 544"/>
                <a:gd name="T30" fmla="*/ 100 w 2288"/>
                <a:gd name="T31" fmla="*/ 166 h 544"/>
                <a:gd name="T32" fmla="*/ 94 w 2288"/>
                <a:gd name="T33" fmla="*/ 166 h 544"/>
                <a:gd name="T34" fmla="*/ 92 w 2288"/>
                <a:gd name="T35" fmla="*/ 148 h 544"/>
                <a:gd name="T36" fmla="*/ 90 w 2288"/>
                <a:gd name="T37" fmla="*/ 124 h 544"/>
                <a:gd name="T38" fmla="*/ 86 w 2288"/>
                <a:gd name="T39" fmla="*/ 105 h 544"/>
                <a:gd name="T40" fmla="*/ 85 w 2288"/>
                <a:gd name="T41" fmla="*/ 103 h 544"/>
                <a:gd name="T42" fmla="*/ 83 w 2288"/>
                <a:gd name="T43" fmla="*/ 118 h 544"/>
                <a:gd name="T44" fmla="*/ 81 w 2288"/>
                <a:gd name="T45" fmla="*/ 141 h 544"/>
                <a:gd name="T46" fmla="*/ 76 w 2288"/>
                <a:gd name="T47" fmla="*/ 160 h 544"/>
                <a:gd name="T48" fmla="*/ 72 w 2288"/>
                <a:gd name="T49" fmla="*/ 141 h 544"/>
                <a:gd name="T50" fmla="*/ 71 w 2288"/>
                <a:gd name="T51" fmla="*/ 139 h 544"/>
                <a:gd name="T52" fmla="*/ 70 w 2288"/>
                <a:gd name="T53" fmla="*/ 161 h 544"/>
                <a:gd name="T54" fmla="*/ 69 w 2288"/>
                <a:gd name="T55" fmla="*/ 168 h 544"/>
                <a:gd name="T56" fmla="*/ 68 w 2288"/>
                <a:gd name="T57" fmla="*/ 168 h 544"/>
                <a:gd name="T58" fmla="*/ 64 w 2288"/>
                <a:gd name="T59" fmla="*/ 168 h 544"/>
                <a:gd name="T60" fmla="*/ 62 w 2288"/>
                <a:gd name="T61" fmla="*/ 150 h 544"/>
                <a:gd name="T62" fmla="*/ 63 w 2288"/>
                <a:gd name="T63" fmla="*/ 102 h 544"/>
                <a:gd name="T64" fmla="*/ 62 w 2288"/>
                <a:gd name="T65" fmla="*/ 124 h 544"/>
                <a:gd name="T66" fmla="*/ 60 w 2288"/>
                <a:gd name="T67" fmla="*/ 161 h 544"/>
                <a:gd name="T68" fmla="*/ 57 w 2288"/>
                <a:gd name="T69" fmla="*/ 169 h 544"/>
                <a:gd name="T70" fmla="*/ 54 w 2288"/>
                <a:gd name="T71" fmla="*/ 170 h 544"/>
                <a:gd name="T72" fmla="*/ 51 w 2288"/>
                <a:gd name="T73" fmla="*/ 171 h 544"/>
                <a:gd name="T74" fmla="*/ 47 w 2288"/>
                <a:gd name="T75" fmla="*/ 171 h 544"/>
                <a:gd name="T76" fmla="*/ 45 w 2288"/>
                <a:gd name="T77" fmla="*/ 146 h 544"/>
                <a:gd name="T78" fmla="*/ 45 w 2288"/>
                <a:gd name="T79" fmla="*/ 135 h 544"/>
                <a:gd name="T80" fmla="*/ 44 w 2288"/>
                <a:gd name="T81" fmla="*/ 162 h 544"/>
                <a:gd name="T82" fmla="*/ 43 w 2288"/>
                <a:gd name="T83" fmla="*/ 173 h 544"/>
                <a:gd name="T84" fmla="*/ 42 w 2288"/>
                <a:gd name="T85" fmla="*/ 116 h 544"/>
                <a:gd name="T86" fmla="*/ 41 w 2288"/>
                <a:gd name="T87" fmla="*/ 112 h 544"/>
                <a:gd name="T88" fmla="*/ 39 w 2288"/>
                <a:gd name="T89" fmla="*/ 161 h 544"/>
                <a:gd name="T90" fmla="*/ 37 w 2288"/>
                <a:gd name="T91" fmla="*/ 174 h 544"/>
                <a:gd name="T92" fmla="*/ 34 w 2288"/>
                <a:gd name="T93" fmla="*/ 174 h 544"/>
                <a:gd name="T94" fmla="*/ 32 w 2288"/>
                <a:gd name="T95" fmla="*/ 175 h 544"/>
                <a:gd name="T96" fmla="*/ 29 w 2288"/>
                <a:gd name="T97" fmla="*/ 176 h 544"/>
                <a:gd name="T98" fmla="*/ 27 w 2288"/>
                <a:gd name="T99" fmla="*/ 154 h 544"/>
                <a:gd name="T100" fmla="*/ 27 w 2288"/>
                <a:gd name="T101" fmla="*/ 154 h 544"/>
                <a:gd name="T102" fmla="*/ 26 w 2288"/>
                <a:gd name="T103" fmla="*/ 172 h 544"/>
                <a:gd name="T104" fmla="*/ 24 w 2288"/>
                <a:gd name="T105" fmla="*/ 177 h 544"/>
                <a:gd name="T106" fmla="*/ 21 w 2288"/>
                <a:gd name="T107" fmla="*/ 178 h 544"/>
                <a:gd name="T108" fmla="*/ 18 w 2288"/>
                <a:gd name="T109" fmla="*/ 179 h 544"/>
                <a:gd name="T110" fmla="*/ 15 w 2288"/>
                <a:gd name="T111" fmla="*/ 180 h 544"/>
                <a:gd name="T112" fmla="*/ 14 w 2288"/>
                <a:gd name="T113" fmla="*/ 138 h 544"/>
                <a:gd name="T114" fmla="*/ 13 w 2288"/>
                <a:gd name="T115" fmla="*/ 136 h 544"/>
                <a:gd name="T116" fmla="*/ 12 w 2288"/>
                <a:gd name="T117" fmla="*/ 172 h 544"/>
                <a:gd name="T118" fmla="*/ 9 w 2288"/>
                <a:gd name="T119" fmla="*/ 182 h 544"/>
                <a:gd name="T120" fmla="*/ 5 w 2288"/>
                <a:gd name="T121" fmla="*/ 184 h 544"/>
                <a:gd name="T122" fmla="*/ 3 w 2288"/>
                <a:gd name="T123" fmla="*/ 186 h 544"/>
                <a:gd name="T124" fmla="*/ 1 w 2288"/>
                <a:gd name="T125" fmla="*/ 18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83" name="Freeform 1078"/>
            <p:cNvSpPr>
              <a:spLocks/>
            </p:cNvSpPr>
            <p:nvPr/>
          </p:nvSpPr>
          <p:spPr bwMode="auto">
            <a:xfrm rot="3832753" flipH="1">
              <a:off x="2069" y="1541"/>
              <a:ext cx="576" cy="182"/>
            </a:xfrm>
            <a:custGeom>
              <a:avLst/>
              <a:gdLst>
                <a:gd name="T0" fmla="*/ 1 w 2288"/>
                <a:gd name="T1" fmla="*/ 60 h 544"/>
                <a:gd name="T2" fmla="*/ 3 w 2288"/>
                <a:gd name="T3" fmla="*/ 54 h 544"/>
                <a:gd name="T4" fmla="*/ 7 w 2288"/>
                <a:gd name="T5" fmla="*/ 44 h 544"/>
                <a:gd name="T6" fmla="*/ 13 w 2288"/>
                <a:gd name="T7" fmla="*/ 34 h 544"/>
                <a:gd name="T8" fmla="*/ 22 w 2288"/>
                <a:gd name="T9" fmla="*/ 23 h 544"/>
                <a:gd name="T10" fmla="*/ 34 w 2288"/>
                <a:gd name="T11" fmla="*/ 12 h 544"/>
                <a:gd name="T12" fmla="*/ 49 w 2288"/>
                <a:gd name="T13" fmla="*/ 4 h 544"/>
                <a:gd name="T14" fmla="*/ 68 w 2288"/>
                <a:gd name="T15" fmla="*/ 0 h 544"/>
                <a:gd name="T16" fmla="*/ 88 w 2288"/>
                <a:gd name="T17" fmla="*/ 1 h 544"/>
                <a:gd name="T18" fmla="*/ 104 w 2288"/>
                <a:gd name="T19" fmla="*/ 5 h 544"/>
                <a:gd name="T20" fmla="*/ 118 w 2288"/>
                <a:gd name="T21" fmla="*/ 13 h 544"/>
                <a:gd name="T22" fmla="*/ 128 w 2288"/>
                <a:gd name="T23" fmla="*/ 22 h 544"/>
                <a:gd name="T24" fmla="*/ 135 w 2288"/>
                <a:gd name="T25" fmla="*/ 32 h 544"/>
                <a:gd name="T26" fmla="*/ 140 w 2288"/>
                <a:gd name="T27" fmla="*/ 41 h 544"/>
                <a:gd name="T28" fmla="*/ 143 w 2288"/>
                <a:gd name="T29" fmla="*/ 49 h 544"/>
                <a:gd name="T30" fmla="*/ 145 w 2288"/>
                <a:gd name="T31" fmla="*/ 54 h 544"/>
                <a:gd name="T32" fmla="*/ 135 w 2288"/>
                <a:gd name="T33" fmla="*/ 54 h 544"/>
                <a:gd name="T34" fmla="*/ 133 w 2288"/>
                <a:gd name="T35" fmla="*/ 48 h 544"/>
                <a:gd name="T36" fmla="*/ 129 w 2288"/>
                <a:gd name="T37" fmla="*/ 40 h 544"/>
                <a:gd name="T38" fmla="*/ 125 w 2288"/>
                <a:gd name="T39" fmla="*/ 34 h 544"/>
                <a:gd name="T40" fmla="*/ 122 w 2288"/>
                <a:gd name="T41" fmla="*/ 33 h 544"/>
                <a:gd name="T42" fmla="*/ 120 w 2288"/>
                <a:gd name="T43" fmla="*/ 38 h 544"/>
                <a:gd name="T44" fmla="*/ 116 w 2288"/>
                <a:gd name="T45" fmla="*/ 46 h 544"/>
                <a:gd name="T46" fmla="*/ 109 w 2288"/>
                <a:gd name="T47" fmla="*/ 52 h 544"/>
                <a:gd name="T48" fmla="*/ 103 w 2288"/>
                <a:gd name="T49" fmla="*/ 46 h 544"/>
                <a:gd name="T50" fmla="*/ 103 w 2288"/>
                <a:gd name="T51" fmla="*/ 45 h 544"/>
                <a:gd name="T52" fmla="*/ 101 w 2288"/>
                <a:gd name="T53" fmla="*/ 52 h 544"/>
                <a:gd name="T54" fmla="*/ 100 w 2288"/>
                <a:gd name="T55" fmla="*/ 54 h 544"/>
                <a:gd name="T56" fmla="*/ 98 w 2288"/>
                <a:gd name="T57" fmla="*/ 54 h 544"/>
                <a:gd name="T58" fmla="*/ 93 w 2288"/>
                <a:gd name="T59" fmla="*/ 55 h 544"/>
                <a:gd name="T60" fmla="*/ 89 w 2288"/>
                <a:gd name="T61" fmla="*/ 49 h 544"/>
                <a:gd name="T62" fmla="*/ 90 w 2288"/>
                <a:gd name="T63" fmla="*/ 33 h 544"/>
                <a:gd name="T64" fmla="*/ 89 w 2288"/>
                <a:gd name="T65" fmla="*/ 40 h 544"/>
                <a:gd name="T66" fmla="*/ 86 w 2288"/>
                <a:gd name="T67" fmla="*/ 52 h 544"/>
                <a:gd name="T68" fmla="*/ 83 w 2288"/>
                <a:gd name="T69" fmla="*/ 55 h 544"/>
                <a:gd name="T70" fmla="*/ 78 w 2288"/>
                <a:gd name="T71" fmla="*/ 55 h 544"/>
                <a:gd name="T72" fmla="*/ 73 w 2288"/>
                <a:gd name="T73" fmla="*/ 55 h 544"/>
                <a:gd name="T74" fmla="*/ 68 w 2288"/>
                <a:gd name="T75" fmla="*/ 56 h 544"/>
                <a:gd name="T76" fmla="*/ 65 w 2288"/>
                <a:gd name="T77" fmla="*/ 47 h 544"/>
                <a:gd name="T78" fmla="*/ 64 w 2288"/>
                <a:gd name="T79" fmla="*/ 44 h 544"/>
                <a:gd name="T80" fmla="*/ 63 w 2288"/>
                <a:gd name="T81" fmla="*/ 53 h 544"/>
                <a:gd name="T82" fmla="*/ 61 w 2288"/>
                <a:gd name="T83" fmla="*/ 56 h 544"/>
                <a:gd name="T84" fmla="*/ 61 w 2288"/>
                <a:gd name="T85" fmla="*/ 37 h 544"/>
                <a:gd name="T86" fmla="*/ 59 w 2288"/>
                <a:gd name="T87" fmla="*/ 36 h 544"/>
                <a:gd name="T88" fmla="*/ 57 w 2288"/>
                <a:gd name="T89" fmla="*/ 52 h 544"/>
                <a:gd name="T90" fmla="*/ 54 w 2288"/>
                <a:gd name="T91" fmla="*/ 56 h 544"/>
                <a:gd name="T92" fmla="*/ 50 w 2288"/>
                <a:gd name="T93" fmla="*/ 57 h 544"/>
                <a:gd name="T94" fmla="*/ 46 w 2288"/>
                <a:gd name="T95" fmla="*/ 57 h 544"/>
                <a:gd name="T96" fmla="*/ 42 w 2288"/>
                <a:gd name="T97" fmla="*/ 57 h 544"/>
                <a:gd name="T98" fmla="*/ 40 w 2288"/>
                <a:gd name="T99" fmla="*/ 50 h 544"/>
                <a:gd name="T100" fmla="*/ 39 w 2288"/>
                <a:gd name="T101" fmla="*/ 50 h 544"/>
                <a:gd name="T102" fmla="*/ 38 w 2288"/>
                <a:gd name="T103" fmla="*/ 56 h 544"/>
                <a:gd name="T104" fmla="*/ 35 w 2288"/>
                <a:gd name="T105" fmla="*/ 57 h 544"/>
                <a:gd name="T106" fmla="*/ 30 w 2288"/>
                <a:gd name="T107" fmla="*/ 58 h 544"/>
                <a:gd name="T108" fmla="*/ 25 w 2288"/>
                <a:gd name="T109" fmla="*/ 58 h 544"/>
                <a:gd name="T110" fmla="*/ 21 w 2288"/>
                <a:gd name="T111" fmla="*/ 58 h 544"/>
                <a:gd name="T112" fmla="*/ 20 w 2288"/>
                <a:gd name="T113" fmla="*/ 44 h 544"/>
                <a:gd name="T114" fmla="*/ 19 w 2288"/>
                <a:gd name="T115" fmla="*/ 44 h 544"/>
                <a:gd name="T116" fmla="*/ 16 w 2288"/>
                <a:gd name="T117" fmla="*/ 56 h 544"/>
                <a:gd name="T118" fmla="*/ 13 w 2288"/>
                <a:gd name="T119" fmla="*/ 59 h 544"/>
                <a:gd name="T120" fmla="*/ 8 w 2288"/>
                <a:gd name="T121" fmla="*/ 60 h 544"/>
                <a:gd name="T122" fmla="*/ 4 w 2288"/>
                <a:gd name="T123" fmla="*/ 60 h 544"/>
                <a:gd name="T124" fmla="*/ 1 w 2288"/>
                <a:gd name="T125" fmla="*/ 61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84" name="Freeform 1079"/>
            <p:cNvSpPr>
              <a:spLocks/>
            </p:cNvSpPr>
            <p:nvPr/>
          </p:nvSpPr>
          <p:spPr bwMode="auto">
            <a:xfrm rot="-2864680">
              <a:off x="1802" y="1486"/>
              <a:ext cx="504" cy="144"/>
            </a:xfrm>
            <a:custGeom>
              <a:avLst/>
              <a:gdLst>
                <a:gd name="T0" fmla="*/ 0 w 2288"/>
                <a:gd name="T1" fmla="*/ 37 h 544"/>
                <a:gd name="T2" fmla="*/ 2 w 2288"/>
                <a:gd name="T3" fmla="*/ 34 h 544"/>
                <a:gd name="T4" fmla="*/ 5 w 2288"/>
                <a:gd name="T5" fmla="*/ 28 h 544"/>
                <a:gd name="T6" fmla="*/ 10 w 2288"/>
                <a:gd name="T7" fmla="*/ 21 h 544"/>
                <a:gd name="T8" fmla="*/ 17 w 2288"/>
                <a:gd name="T9" fmla="*/ 14 h 544"/>
                <a:gd name="T10" fmla="*/ 26 w 2288"/>
                <a:gd name="T11" fmla="*/ 8 h 544"/>
                <a:gd name="T12" fmla="*/ 37 w 2288"/>
                <a:gd name="T13" fmla="*/ 3 h 544"/>
                <a:gd name="T14" fmla="*/ 52 w 2288"/>
                <a:gd name="T15" fmla="*/ 0 h 544"/>
                <a:gd name="T16" fmla="*/ 67 w 2288"/>
                <a:gd name="T17" fmla="*/ 1 h 544"/>
                <a:gd name="T18" fmla="*/ 80 w 2288"/>
                <a:gd name="T19" fmla="*/ 3 h 544"/>
                <a:gd name="T20" fmla="*/ 90 w 2288"/>
                <a:gd name="T21" fmla="*/ 8 h 544"/>
                <a:gd name="T22" fmla="*/ 98 w 2288"/>
                <a:gd name="T23" fmla="*/ 14 h 544"/>
                <a:gd name="T24" fmla="*/ 104 w 2288"/>
                <a:gd name="T25" fmla="*/ 20 h 544"/>
                <a:gd name="T26" fmla="*/ 107 w 2288"/>
                <a:gd name="T27" fmla="*/ 26 h 544"/>
                <a:gd name="T28" fmla="*/ 110 w 2288"/>
                <a:gd name="T29" fmla="*/ 30 h 544"/>
                <a:gd name="T30" fmla="*/ 111 w 2288"/>
                <a:gd name="T31" fmla="*/ 34 h 544"/>
                <a:gd name="T32" fmla="*/ 103 w 2288"/>
                <a:gd name="T33" fmla="*/ 34 h 544"/>
                <a:gd name="T34" fmla="*/ 102 w 2288"/>
                <a:gd name="T35" fmla="*/ 30 h 544"/>
                <a:gd name="T36" fmla="*/ 99 w 2288"/>
                <a:gd name="T37" fmla="*/ 25 h 544"/>
                <a:gd name="T38" fmla="*/ 95 w 2288"/>
                <a:gd name="T39" fmla="*/ 21 h 544"/>
                <a:gd name="T40" fmla="*/ 93 w 2288"/>
                <a:gd name="T41" fmla="*/ 21 h 544"/>
                <a:gd name="T42" fmla="*/ 92 w 2288"/>
                <a:gd name="T43" fmla="*/ 24 h 544"/>
                <a:gd name="T44" fmla="*/ 89 w 2288"/>
                <a:gd name="T45" fmla="*/ 28 h 544"/>
                <a:gd name="T46" fmla="*/ 83 w 2288"/>
                <a:gd name="T47" fmla="*/ 33 h 544"/>
                <a:gd name="T48" fmla="*/ 79 w 2288"/>
                <a:gd name="T49" fmla="*/ 28 h 544"/>
                <a:gd name="T50" fmla="*/ 79 w 2288"/>
                <a:gd name="T51" fmla="*/ 28 h 544"/>
                <a:gd name="T52" fmla="*/ 78 w 2288"/>
                <a:gd name="T53" fmla="*/ 33 h 544"/>
                <a:gd name="T54" fmla="*/ 77 w 2288"/>
                <a:gd name="T55" fmla="*/ 34 h 544"/>
                <a:gd name="T56" fmla="*/ 75 w 2288"/>
                <a:gd name="T57" fmla="*/ 34 h 544"/>
                <a:gd name="T58" fmla="*/ 71 w 2288"/>
                <a:gd name="T59" fmla="*/ 34 h 544"/>
                <a:gd name="T60" fmla="*/ 68 w 2288"/>
                <a:gd name="T61" fmla="*/ 30 h 544"/>
                <a:gd name="T62" fmla="*/ 69 w 2288"/>
                <a:gd name="T63" fmla="*/ 21 h 544"/>
                <a:gd name="T64" fmla="*/ 68 w 2288"/>
                <a:gd name="T65" fmla="*/ 25 h 544"/>
                <a:gd name="T66" fmla="*/ 66 w 2288"/>
                <a:gd name="T67" fmla="*/ 33 h 544"/>
                <a:gd name="T68" fmla="*/ 63 w 2288"/>
                <a:gd name="T69" fmla="*/ 34 h 544"/>
                <a:gd name="T70" fmla="*/ 60 w 2288"/>
                <a:gd name="T71" fmla="*/ 34 h 544"/>
                <a:gd name="T72" fmla="*/ 56 w 2288"/>
                <a:gd name="T73" fmla="*/ 34 h 544"/>
                <a:gd name="T74" fmla="*/ 52 w 2288"/>
                <a:gd name="T75" fmla="*/ 35 h 544"/>
                <a:gd name="T76" fmla="*/ 50 w 2288"/>
                <a:gd name="T77" fmla="*/ 29 h 544"/>
                <a:gd name="T78" fmla="*/ 49 w 2288"/>
                <a:gd name="T79" fmla="*/ 27 h 544"/>
                <a:gd name="T80" fmla="*/ 48 w 2288"/>
                <a:gd name="T81" fmla="*/ 33 h 544"/>
                <a:gd name="T82" fmla="*/ 47 w 2288"/>
                <a:gd name="T83" fmla="*/ 35 h 544"/>
                <a:gd name="T84" fmla="*/ 47 w 2288"/>
                <a:gd name="T85" fmla="*/ 24 h 544"/>
                <a:gd name="T86" fmla="*/ 45 w 2288"/>
                <a:gd name="T87" fmla="*/ 23 h 544"/>
                <a:gd name="T88" fmla="*/ 43 w 2288"/>
                <a:gd name="T89" fmla="*/ 33 h 544"/>
                <a:gd name="T90" fmla="*/ 41 w 2288"/>
                <a:gd name="T91" fmla="*/ 35 h 544"/>
                <a:gd name="T92" fmla="*/ 38 w 2288"/>
                <a:gd name="T93" fmla="*/ 35 h 544"/>
                <a:gd name="T94" fmla="*/ 35 w 2288"/>
                <a:gd name="T95" fmla="*/ 35 h 544"/>
                <a:gd name="T96" fmla="*/ 32 w 2288"/>
                <a:gd name="T97" fmla="*/ 36 h 544"/>
                <a:gd name="T98" fmla="*/ 30 w 2288"/>
                <a:gd name="T99" fmla="*/ 31 h 544"/>
                <a:gd name="T100" fmla="*/ 30 w 2288"/>
                <a:gd name="T101" fmla="*/ 31 h 544"/>
                <a:gd name="T102" fmla="*/ 29 w 2288"/>
                <a:gd name="T103" fmla="*/ 35 h 544"/>
                <a:gd name="T104" fmla="*/ 26 w 2288"/>
                <a:gd name="T105" fmla="*/ 36 h 544"/>
                <a:gd name="T106" fmla="*/ 23 w 2288"/>
                <a:gd name="T107" fmla="*/ 36 h 544"/>
                <a:gd name="T108" fmla="*/ 19 w 2288"/>
                <a:gd name="T109" fmla="*/ 36 h 544"/>
                <a:gd name="T110" fmla="*/ 16 w 2288"/>
                <a:gd name="T111" fmla="*/ 37 h 544"/>
                <a:gd name="T112" fmla="*/ 15 w 2288"/>
                <a:gd name="T113" fmla="*/ 28 h 544"/>
                <a:gd name="T114" fmla="*/ 14 w 2288"/>
                <a:gd name="T115" fmla="*/ 28 h 544"/>
                <a:gd name="T116" fmla="*/ 13 w 2288"/>
                <a:gd name="T117" fmla="*/ 35 h 544"/>
                <a:gd name="T118" fmla="*/ 10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85" name="Freeform 1080"/>
            <p:cNvSpPr>
              <a:spLocks/>
            </p:cNvSpPr>
            <p:nvPr/>
          </p:nvSpPr>
          <p:spPr bwMode="auto">
            <a:xfrm rot="2787764">
              <a:off x="1840" y="1145"/>
              <a:ext cx="480" cy="192"/>
            </a:xfrm>
            <a:custGeom>
              <a:avLst/>
              <a:gdLst>
                <a:gd name="T0" fmla="*/ 0 w 2288"/>
                <a:gd name="T1" fmla="*/ 66 h 544"/>
                <a:gd name="T2" fmla="*/ 2 w 2288"/>
                <a:gd name="T3" fmla="*/ 60 h 544"/>
                <a:gd name="T4" fmla="*/ 5 w 2288"/>
                <a:gd name="T5" fmla="*/ 50 h 544"/>
                <a:gd name="T6" fmla="*/ 9 w 2288"/>
                <a:gd name="T7" fmla="*/ 38 h 544"/>
                <a:gd name="T8" fmla="*/ 15 w 2288"/>
                <a:gd name="T9" fmla="*/ 25 h 544"/>
                <a:gd name="T10" fmla="*/ 23 w 2288"/>
                <a:gd name="T11" fmla="*/ 14 h 544"/>
                <a:gd name="T12" fmla="*/ 34 w 2288"/>
                <a:gd name="T13" fmla="*/ 5 h 544"/>
                <a:gd name="T14" fmla="*/ 47 w 2288"/>
                <a:gd name="T15" fmla="*/ 0 h 544"/>
                <a:gd name="T16" fmla="*/ 61 w 2288"/>
                <a:gd name="T17" fmla="*/ 1 h 544"/>
                <a:gd name="T18" fmla="*/ 73 w 2288"/>
                <a:gd name="T19" fmla="*/ 6 h 544"/>
                <a:gd name="T20" fmla="*/ 82 w 2288"/>
                <a:gd name="T21" fmla="*/ 14 h 544"/>
                <a:gd name="T22" fmla="*/ 89 w 2288"/>
                <a:gd name="T23" fmla="*/ 24 h 544"/>
                <a:gd name="T24" fmla="*/ 94 w 2288"/>
                <a:gd name="T25" fmla="*/ 35 h 544"/>
                <a:gd name="T26" fmla="*/ 97 w 2288"/>
                <a:gd name="T27" fmla="*/ 46 h 544"/>
                <a:gd name="T28" fmla="*/ 99 w 2288"/>
                <a:gd name="T29" fmla="*/ 54 h 544"/>
                <a:gd name="T30" fmla="*/ 100 w 2288"/>
                <a:gd name="T31" fmla="*/ 60 h 544"/>
                <a:gd name="T32" fmla="*/ 94 w 2288"/>
                <a:gd name="T33" fmla="*/ 60 h 544"/>
                <a:gd name="T34" fmla="*/ 92 w 2288"/>
                <a:gd name="T35" fmla="*/ 53 h 544"/>
                <a:gd name="T36" fmla="*/ 90 w 2288"/>
                <a:gd name="T37" fmla="*/ 44 h 544"/>
                <a:gd name="T38" fmla="*/ 86 w 2288"/>
                <a:gd name="T39" fmla="*/ 38 h 544"/>
                <a:gd name="T40" fmla="*/ 85 w 2288"/>
                <a:gd name="T41" fmla="*/ 37 h 544"/>
                <a:gd name="T42" fmla="*/ 83 w 2288"/>
                <a:gd name="T43" fmla="*/ 43 h 544"/>
                <a:gd name="T44" fmla="*/ 81 w 2288"/>
                <a:gd name="T45" fmla="*/ 50 h 544"/>
                <a:gd name="T46" fmla="*/ 76 w 2288"/>
                <a:gd name="T47" fmla="*/ 58 h 544"/>
                <a:gd name="T48" fmla="*/ 72 w 2288"/>
                <a:gd name="T49" fmla="*/ 50 h 544"/>
                <a:gd name="T50" fmla="*/ 71 w 2288"/>
                <a:gd name="T51" fmla="*/ 50 h 544"/>
                <a:gd name="T52" fmla="*/ 70 w 2288"/>
                <a:gd name="T53" fmla="*/ 58 h 544"/>
                <a:gd name="T54" fmla="*/ 69 w 2288"/>
                <a:gd name="T55" fmla="*/ 60 h 544"/>
                <a:gd name="T56" fmla="*/ 68 w 2288"/>
                <a:gd name="T57" fmla="*/ 60 h 544"/>
                <a:gd name="T58" fmla="*/ 64 w 2288"/>
                <a:gd name="T59" fmla="*/ 61 h 544"/>
                <a:gd name="T60" fmla="*/ 62 w 2288"/>
                <a:gd name="T61" fmla="*/ 54 h 544"/>
                <a:gd name="T62" fmla="*/ 63 w 2288"/>
                <a:gd name="T63" fmla="*/ 37 h 544"/>
                <a:gd name="T64" fmla="*/ 62 w 2288"/>
                <a:gd name="T65" fmla="*/ 44 h 544"/>
                <a:gd name="T66" fmla="*/ 60 w 2288"/>
                <a:gd name="T67" fmla="*/ 58 h 544"/>
                <a:gd name="T68" fmla="*/ 57 w 2288"/>
                <a:gd name="T69" fmla="*/ 61 h 544"/>
                <a:gd name="T70" fmla="*/ 54 w 2288"/>
                <a:gd name="T71" fmla="*/ 61 h 544"/>
                <a:gd name="T72" fmla="*/ 51 w 2288"/>
                <a:gd name="T73" fmla="*/ 61 h 544"/>
                <a:gd name="T74" fmla="*/ 47 w 2288"/>
                <a:gd name="T75" fmla="*/ 62 h 544"/>
                <a:gd name="T76" fmla="*/ 45 w 2288"/>
                <a:gd name="T77" fmla="*/ 53 h 544"/>
                <a:gd name="T78" fmla="*/ 45 w 2288"/>
                <a:gd name="T79" fmla="*/ 49 h 544"/>
                <a:gd name="T80" fmla="*/ 44 w 2288"/>
                <a:gd name="T81" fmla="*/ 59 h 544"/>
                <a:gd name="T82" fmla="*/ 43 w 2288"/>
                <a:gd name="T83" fmla="*/ 62 h 544"/>
                <a:gd name="T84" fmla="*/ 42 w 2288"/>
                <a:gd name="T85" fmla="*/ 42 h 544"/>
                <a:gd name="T86" fmla="*/ 41 w 2288"/>
                <a:gd name="T87" fmla="*/ 40 h 544"/>
                <a:gd name="T88" fmla="*/ 39 w 2288"/>
                <a:gd name="T89" fmla="*/ 58 h 544"/>
                <a:gd name="T90" fmla="*/ 37 w 2288"/>
                <a:gd name="T91" fmla="*/ 62 h 544"/>
                <a:gd name="T92" fmla="*/ 34 w 2288"/>
                <a:gd name="T93" fmla="*/ 63 h 544"/>
                <a:gd name="T94" fmla="*/ 32 w 2288"/>
                <a:gd name="T95" fmla="*/ 63 h 544"/>
                <a:gd name="T96" fmla="*/ 29 w 2288"/>
                <a:gd name="T97" fmla="*/ 64 h 544"/>
                <a:gd name="T98" fmla="*/ 27 w 2288"/>
                <a:gd name="T99" fmla="*/ 55 h 544"/>
                <a:gd name="T100" fmla="*/ 27 w 2288"/>
                <a:gd name="T101" fmla="*/ 55 h 544"/>
                <a:gd name="T102" fmla="*/ 26 w 2288"/>
                <a:gd name="T103" fmla="*/ 62 h 544"/>
                <a:gd name="T104" fmla="*/ 24 w 2288"/>
                <a:gd name="T105" fmla="*/ 64 h 544"/>
                <a:gd name="T106" fmla="*/ 21 w 2288"/>
                <a:gd name="T107" fmla="*/ 64 h 544"/>
                <a:gd name="T108" fmla="*/ 18 w 2288"/>
                <a:gd name="T109" fmla="*/ 64 h 544"/>
                <a:gd name="T110" fmla="*/ 15 w 2288"/>
                <a:gd name="T111" fmla="*/ 65 h 544"/>
                <a:gd name="T112" fmla="*/ 14 w 2288"/>
                <a:gd name="T113" fmla="*/ 49 h 544"/>
                <a:gd name="T114" fmla="*/ 13 w 2288"/>
                <a:gd name="T115" fmla="*/ 49 h 544"/>
                <a:gd name="T116" fmla="*/ 12 w 2288"/>
                <a:gd name="T117" fmla="*/ 62 h 544"/>
                <a:gd name="T118" fmla="*/ 9 w 2288"/>
                <a:gd name="T119" fmla="*/ 66 h 544"/>
                <a:gd name="T120" fmla="*/ 5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nvGrpSpPr>
            <p:cNvPr id="11815" name="Group 1081"/>
            <p:cNvGrpSpPr>
              <a:grpSpLocks/>
            </p:cNvGrpSpPr>
            <p:nvPr/>
          </p:nvGrpSpPr>
          <p:grpSpPr bwMode="auto">
            <a:xfrm rot="839386">
              <a:off x="2208" y="966"/>
              <a:ext cx="192" cy="528"/>
              <a:chOff x="1952" y="240"/>
              <a:chExt cx="352" cy="528"/>
            </a:xfrm>
          </p:grpSpPr>
          <p:sp>
            <p:nvSpPr>
              <p:cNvPr id="12089" name="Freeform 1082"/>
              <p:cNvSpPr>
                <a:spLocks/>
              </p:cNvSpPr>
              <p:nvPr/>
            </p:nvSpPr>
            <p:spPr bwMode="auto">
              <a:xfrm rot="5867664">
                <a:off x="1944" y="408"/>
                <a:ext cx="528" cy="192"/>
              </a:xfrm>
              <a:custGeom>
                <a:avLst/>
                <a:gdLst>
                  <a:gd name="T0" fmla="*/ 0 w 2288"/>
                  <a:gd name="T1" fmla="*/ 66 h 544"/>
                  <a:gd name="T2" fmla="*/ 2 w 2288"/>
                  <a:gd name="T3" fmla="*/ 60 h 544"/>
                  <a:gd name="T4" fmla="*/ 6 w 2288"/>
                  <a:gd name="T5" fmla="*/ 50 h 544"/>
                  <a:gd name="T6" fmla="*/ 11 w 2288"/>
                  <a:gd name="T7" fmla="*/ 38 h 544"/>
                  <a:gd name="T8" fmla="*/ 18 w 2288"/>
                  <a:gd name="T9" fmla="*/ 25 h 544"/>
                  <a:gd name="T10" fmla="*/ 29 w 2288"/>
                  <a:gd name="T11" fmla="*/ 14 h 544"/>
                  <a:gd name="T12" fmla="*/ 41 w 2288"/>
                  <a:gd name="T13" fmla="*/ 5 h 544"/>
                  <a:gd name="T14" fmla="*/ 57 w 2288"/>
                  <a:gd name="T15" fmla="*/ 0 h 544"/>
                  <a:gd name="T16" fmla="*/ 74 w 2288"/>
                  <a:gd name="T17" fmla="*/ 1 h 544"/>
                  <a:gd name="T18" fmla="*/ 88 w 2288"/>
                  <a:gd name="T19" fmla="*/ 6 h 544"/>
                  <a:gd name="T20" fmla="*/ 99 w 2288"/>
                  <a:gd name="T21" fmla="*/ 14 h 544"/>
                  <a:gd name="T22" fmla="*/ 107 w 2288"/>
                  <a:gd name="T23" fmla="*/ 24 h 544"/>
                  <a:gd name="T24" fmla="*/ 114 w 2288"/>
                  <a:gd name="T25" fmla="*/ 35 h 544"/>
                  <a:gd name="T26" fmla="*/ 118 w 2288"/>
                  <a:gd name="T27" fmla="*/ 46 h 544"/>
                  <a:gd name="T28" fmla="*/ 120 w 2288"/>
                  <a:gd name="T29" fmla="*/ 54 h 544"/>
                  <a:gd name="T30" fmla="*/ 122 w 2288"/>
                  <a:gd name="T31" fmla="*/ 60 h 544"/>
                  <a:gd name="T32" fmla="*/ 113 w 2288"/>
                  <a:gd name="T33" fmla="*/ 60 h 544"/>
                  <a:gd name="T34" fmla="*/ 111 w 2288"/>
                  <a:gd name="T35" fmla="*/ 53 h 544"/>
                  <a:gd name="T36" fmla="*/ 108 w 2288"/>
                  <a:gd name="T37" fmla="*/ 44 h 544"/>
                  <a:gd name="T38" fmla="*/ 105 w 2288"/>
                  <a:gd name="T39" fmla="*/ 38 h 544"/>
                  <a:gd name="T40" fmla="*/ 103 w 2288"/>
                  <a:gd name="T41" fmla="*/ 37 h 544"/>
                  <a:gd name="T42" fmla="*/ 101 w 2288"/>
                  <a:gd name="T43" fmla="*/ 43 h 544"/>
                  <a:gd name="T44" fmla="*/ 98 w 2288"/>
                  <a:gd name="T45" fmla="*/ 50 h 544"/>
                  <a:gd name="T46" fmla="*/ 91 w 2288"/>
                  <a:gd name="T47" fmla="*/ 58 h 544"/>
                  <a:gd name="T48" fmla="*/ 87 w 2288"/>
                  <a:gd name="T49" fmla="*/ 50 h 544"/>
                  <a:gd name="T50" fmla="*/ 87 w 2288"/>
                  <a:gd name="T51" fmla="*/ 50 h 544"/>
                  <a:gd name="T52" fmla="*/ 85 w 2288"/>
                  <a:gd name="T53" fmla="*/ 58 h 544"/>
                  <a:gd name="T54" fmla="*/ 84 w 2288"/>
                  <a:gd name="T55" fmla="*/ 60 h 544"/>
                  <a:gd name="T56" fmla="*/ 82 w 2288"/>
                  <a:gd name="T57" fmla="*/ 60 h 544"/>
                  <a:gd name="T58" fmla="*/ 78 w 2288"/>
                  <a:gd name="T59" fmla="*/ 61 h 544"/>
                  <a:gd name="T60" fmla="*/ 75 w 2288"/>
                  <a:gd name="T61" fmla="*/ 54 h 544"/>
                  <a:gd name="T62" fmla="*/ 76 w 2288"/>
                  <a:gd name="T63" fmla="*/ 37 h 544"/>
                  <a:gd name="T64" fmla="*/ 75 w 2288"/>
                  <a:gd name="T65" fmla="*/ 44 h 544"/>
                  <a:gd name="T66" fmla="*/ 72 w 2288"/>
                  <a:gd name="T67" fmla="*/ 58 h 544"/>
                  <a:gd name="T68" fmla="*/ 69 w 2288"/>
                  <a:gd name="T69" fmla="*/ 61 h 544"/>
                  <a:gd name="T70" fmla="*/ 65 w 2288"/>
                  <a:gd name="T71" fmla="*/ 61 h 544"/>
                  <a:gd name="T72" fmla="*/ 61 w 2288"/>
                  <a:gd name="T73" fmla="*/ 61 h 544"/>
                  <a:gd name="T74" fmla="*/ 57 w 2288"/>
                  <a:gd name="T75" fmla="*/ 62 h 544"/>
                  <a:gd name="T76" fmla="*/ 54 w 2288"/>
                  <a:gd name="T77" fmla="*/ 53 h 544"/>
                  <a:gd name="T78" fmla="*/ 54 w 2288"/>
                  <a:gd name="T79" fmla="*/ 49 h 544"/>
                  <a:gd name="T80" fmla="*/ 53 w 2288"/>
                  <a:gd name="T81" fmla="*/ 59 h 544"/>
                  <a:gd name="T82" fmla="*/ 51 w 2288"/>
                  <a:gd name="T83" fmla="*/ 62 h 544"/>
                  <a:gd name="T84" fmla="*/ 51 w 2288"/>
                  <a:gd name="T85" fmla="*/ 42 h 544"/>
                  <a:gd name="T86" fmla="*/ 50 w 2288"/>
                  <a:gd name="T87" fmla="*/ 40 h 544"/>
                  <a:gd name="T88" fmla="*/ 48 w 2288"/>
                  <a:gd name="T89" fmla="*/ 58 h 544"/>
                  <a:gd name="T90" fmla="*/ 45 w 2288"/>
                  <a:gd name="T91" fmla="*/ 62 h 544"/>
                  <a:gd name="T92" fmla="*/ 42 w 2288"/>
                  <a:gd name="T93" fmla="*/ 63 h 544"/>
                  <a:gd name="T94" fmla="*/ 38 w 2288"/>
                  <a:gd name="T95" fmla="*/ 63 h 544"/>
                  <a:gd name="T96" fmla="*/ 35 w 2288"/>
                  <a:gd name="T97" fmla="*/ 64 h 544"/>
                  <a:gd name="T98" fmla="*/ 33 w 2288"/>
                  <a:gd name="T99" fmla="*/ 55 h 544"/>
                  <a:gd name="T100" fmla="*/ 33 w 2288"/>
                  <a:gd name="T101" fmla="*/ 55 h 544"/>
                  <a:gd name="T102" fmla="*/ 32 w 2288"/>
                  <a:gd name="T103" fmla="*/ 62 h 544"/>
                  <a:gd name="T104" fmla="*/ 29 w 2288"/>
                  <a:gd name="T105" fmla="*/ 64 h 544"/>
                  <a:gd name="T106" fmla="*/ 25 w 2288"/>
                  <a:gd name="T107" fmla="*/ 64 h 544"/>
                  <a:gd name="T108" fmla="*/ 21 w 2288"/>
                  <a:gd name="T109" fmla="*/ 64 h 544"/>
                  <a:gd name="T110" fmla="*/ 18 w 2288"/>
                  <a:gd name="T111" fmla="*/ 65 h 544"/>
                  <a:gd name="T112" fmla="*/ 16 w 2288"/>
                  <a:gd name="T113" fmla="*/ 49 h 544"/>
                  <a:gd name="T114" fmla="*/ 16 w 2288"/>
                  <a:gd name="T115" fmla="*/ 49 h 544"/>
                  <a:gd name="T116" fmla="*/ 14 w 2288"/>
                  <a:gd name="T117" fmla="*/ 62 h 544"/>
                  <a:gd name="T118" fmla="*/ 11 w 2288"/>
                  <a:gd name="T119" fmla="*/ 66 h 544"/>
                  <a:gd name="T120" fmla="*/ 6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90" name="Freeform 1083"/>
              <p:cNvSpPr>
                <a:spLocks/>
              </p:cNvSpPr>
              <p:nvPr/>
            </p:nvSpPr>
            <p:spPr bwMode="auto">
              <a:xfrm rot="16313642" flipH="1">
                <a:off x="1824" y="368"/>
                <a:ext cx="480" cy="224"/>
              </a:xfrm>
              <a:custGeom>
                <a:avLst/>
                <a:gdLst>
                  <a:gd name="T0" fmla="*/ 0 w 2288"/>
                  <a:gd name="T1" fmla="*/ 90 h 544"/>
                  <a:gd name="T2" fmla="*/ 2 w 2288"/>
                  <a:gd name="T3" fmla="*/ 81 h 544"/>
                  <a:gd name="T4" fmla="*/ 5 w 2288"/>
                  <a:gd name="T5" fmla="*/ 68 h 544"/>
                  <a:gd name="T6" fmla="*/ 9 w 2288"/>
                  <a:gd name="T7" fmla="*/ 51 h 544"/>
                  <a:gd name="T8" fmla="*/ 15 w 2288"/>
                  <a:gd name="T9" fmla="*/ 34 h 544"/>
                  <a:gd name="T10" fmla="*/ 23 w 2288"/>
                  <a:gd name="T11" fmla="*/ 19 h 544"/>
                  <a:gd name="T12" fmla="*/ 34 w 2288"/>
                  <a:gd name="T13" fmla="*/ 7 h 544"/>
                  <a:gd name="T14" fmla="*/ 47 w 2288"/>
                  <a:gd name="T15" fmla="*/ 1 h 544"/>
                  <a:gd name="T16" fmla="*/ 61 w 2288"/>
                  <a:gd name="T17" fmla="*/ 1 h 544"/>
                  <a:gd name="T18" fmla="*/ 73 w 2288"/>
                  <a:gd name="T19" fmla="*/ 8 h 544"/>
                  <a:gd name="T20" fmla="*/ 82 w 2288"/>
                  <a:gd name="T21" fmla="*/ 19 h 544"/>
                  <a:gd name="T22" fmla="*/ 89 w 2288"/>
                  <a:gd name="T23" fmla="*/ 33 h 544"/>
                  <a:gd name="T24" fmla="*/ 94 w 2288"/>
                  <a:gd name="T25" fmla="*/ 48 h 544"/>
                  <a:gd name="T26" fmla="*/ 97 w 2288"/>
                  <a:gd name="T27" fmla="*/ 62 h 544"/>
                  <a:gd name="T28" fmla="*/ 99 w 2288"/>
                  <a:gd name="T29" fmla="*/ 74 h 544"/>
                  <a:gd name="T30" fmla="*/ 100 w 2288"/>
                  <a:gd name="T31" fmla="*/ 82 h 544"/>
                  <a:gd name="T32" fmla="*/ 94 w 2288"/>
                  <a:gd name="T33" fmla="*/ 82 h 544"/>
                  <a:gd name="T34" fmla="*/ 92 w 2288"/>
                  <a:gd name="T35" fmla="*/ 72 h 544"/>
                  <a:gd name="T36" fmla="*/ 90 w 2288"/>
                  <a:gd name="T37" fmla="*/ 61 h 544"/>
                  <a:gd name="T38" fmla="*/ 86 w 2288"/>
                  <a:gd name="T39" fmla="*/ 51 h 544"/>
                  <a:gd name="T40" fmla="*/ 85 w 2288"/>
                  <a:gd name="T41" fmla="*/ 50 h 544"/>
                  <a:gd name="T42" fmla="*/ 83 w 2288"/>
                  <a:gd name="T43" fmla="*/ 58 h 544"/>
                  <a:gd name="T44" fmla="*/ 81 w 2288"/>
                  <a:gd name="T45" fmla="*/ 69 h 544"/>
                  <a:gd name="T46" fmla="*/ 76 w 2288"/>
                  <a:gd name="T47" fmla="*/ 79 h 544"/>
                  <a:gd name="T48" fmla="*/ 72 w 2288"/>
                  <a:gd name="T49" fmla="*/ 69 h 544"/>
                  <a:gd name="T50" fmla="*/ 71 w 2288"/>
                  <a:gd name="T51" fmla="*/ 68 h 544"/>
                  <a:gd name="T52" fmla="*/ 70 w 2288"/>
                  <a:gd name="T53" fmla="*/ 79 h 544"/>
                  <a:gd name="T54" fmla="*/ 69 w 2288"/>
                  <a:gd name="T55" fmla="*/ 82 h 544"/>
                  <a:gd name="T56" fmla="*/ 68 w 2288"/>
                  <a:gd name="T57" fmla="*/ 82 h 544"/>
                  <a:gd name="T58" fmla="*/ 64 w 2288"/>
                  <a:gd name="T59" fmla="*/ 82 h 544"/>
                  <a:gd name="T60" fmla="*/ 62 w 2288"/>
                  <a:gd name="T61" fmla="*/ 74 h 544"/>
                  <a:gd name="T62" fmla="*/ 63 w 2288"/>
                  <a:gd name="T63" fmla="*/ 50 h 544"/>
                  <a:gd name="T64" fmla="*/ 62 w 2288"/>
                  <a:gd name="T65" fmla="*/ 61 h 544"/>
                  <a:gd name="T66" fmla="*/ 60 w 2288"/>
                  <a:gd name="T67" fmla="*/ 79 h 544"/>
                  <a:gd name="T68" fmla="*/ 57 w 2288"/>
                  <a:gd name="T69" fmla="*/ 83 h 544"/>
                  <a:gd name="T70" fmla="*/ 54 w 2288"/>
                  <a:gd name="T71" fmla="*/ 84 h 544"/>
                  <a:gd name="T72" fmla="*/ 51 w 2288"/>
                  <a:gd name="T73" fmla="*/ 84 h 544"/>
                  <a:gd name="T74" fmla="*/ 47 w 2288"/>
                  <a:gd name="T75" fmla="*/ 84 h 544"/>
                  <a:gd name="T76" fmla="*/ 45 w 2288"/>
                  <a:gd name="T77" fmla="*/ 71 h 544"/>
                  <a:gd name="T78" fmla="*/ 45 w 2288"/>
                  <a:gd name="T79" fmla="*/ 66 h 544"/>
                  <a:gd name="T80" fmla="*/ 44 w 2288"/>
                  <a:gd name="T81" fmla="*/ 79 h 544"/>
                  <a:gd name="T82" fmla="*/ 43 w 2288"/>
                  <a:gd name="T83" fmla="*/ 84 h 544"/>
                  <a:gd name="T84" fmla="*/ 42 w 2288"/>
                  <a:gd name="T85" fmla="*/ 57 h 544"/>
                  <a:gd name="T86" fmla="*/ 41 w 2288"/>
                  <a:gd name="T87" fmla="*/ 55 h 544"/>
                  <a:gd name="T88" fmla="*/ 39 w 2288"/>
                  <a:gd name="T89" fmla="*/ 79 h 544"/>
                  <a:gd name="T90" fmla="*/ 37 w 2288"/>
                  <a:gd name="T91" fmla="*/ 85 h 544"/>
                  <a:gd name="T92" fmla="*/ 34 w 2288"/>
                  <a:gd name="T93" fmla="*/ 86 h 544"/>
                  <a:gd name="T94" fmla="*/ 32 w 2288"/>
                  <a:gd name="T95" fmla="*/ 86 h 544"/>
                  <a:gd name="T96" fmla="*/ 29 w 2288"/>
                  <a:gd name="T97" fmla="*/ 86 h 544"/>
                  <a:gd name="T98" fmla="*/ 27 w 2288"/>
                  <a:gd name="T99" fmla="*/ 75 h 544"/>
                  <a:gd name="T100" fmla="*/ 27 w 2288"/>
                  <a:gd name="T101" fmla="*/ 75 h 544"/>
                  <a:gd name="T102" fmla="*/ 26 w 2288"/>
                  <a:gd name="T103" fmla="*/ 84 h 544"/>
                  <a:gd name="T104" fmla="*/ 24 w 2288"/>
                  <a:gd name="T105" fmla="*/ 87 h 544"/>
                  <a:gd name="T106" fmla="*/ 21 w 2288"/>
                  <a:gd name="T107" fmla="*/ 87 h 544"/>
                  <a:gd name="T108" fmla="*/ 18 w 2288"/>
                  <a:gd name="T109" fmla="*/ 88 h 544"/>
                  <a:gd name="T110" fmla="*/ 15 w 2288"/>
                  <a:gd name="T111" fmla="*/ 89 h 544"/>
                  <a:gd name="T112" fmla="*/ 14 w 2288"/>
                  <a:gd name="T113" fmla="*/ 68 h 544"/>
                  <a:gd name="T114" fmla="*/ 13 w 2288"/>
                  <a:gd name="T115" fmla="*/ 67 h 544"/>
                  <a:gd name="T116" fmla="*/ 12 w 2288"/>
                  <a:gd name="T117" fmla="*/ 84 h 544"/>
                  <a:gd name="T118" fmla="*/ 9 w 2288"/>
                  <a:gd name="T119" fmla="*/ 89 h 544"/>
                  <a:gd name="T120" fmla="*/ 5 w 2288"/>
                  <a:gd name="T121" fmla="*/ 90 h 544"/>
                  <a:gd name="T122" fmla="*/ 3 w 2288"/>
                  <a:gd name="T123" fmla="*/ 91 h 544"/>
                  <a:gd name="T124" fmla="*/ 1 w 2288"/>
                  <a:gd name="T125" fmla="*/ 92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sp>
          <p:nvSpPr>
            <p:cNvPr id="12087" name="Freeform 1084"/>
            <p:cNvSpPr>
              <a:spLocks/>
            </p:cNvSpPr>
            <p:nvPr/>
          </p:nvSpPr>
          <p:spPr bwMode="auto">
            <a:xfrm rot="-280215">
              <a:off x="1777" y="1343"/>
              <a:ext cx="528" cy="144"/>
            </a:xfrm>
            <a:custGeom>
              <a:avLst/>
              <a:gdLst>
                <a:gd name="T0" fmla="*/ 0 w 2288"/>
                <a:gd name="T1" fmla="*/ 37 h 544"/>
                <a:gd name="T2" fmla="*/ 2 w 2288"/>
                <a:gd name="T3" fmla="*/ 34 h 544"/>
                <a:gd name="T4" fmla="*/ 6 w 2288"/>
                <a:gd name="T5" fmla="*/ 28 h 544"/>
                <a:gd name="T6" fmla="*/ 11 w 2288"/>
                <a:gd name="T7" fmla="*/ 21 h 544"/>
                <a:gd name="T8" fmla="*/ 18 w 2288"/>
                <a:gd name="T9" fmla="*/ 14 h 544"/>
                <a:gd name="T10" fmla="*/ 29 w 2288"/>
                <a:gd name="T11" fmla="*/ 8 h 544"/>
                <a:gd name="T12" fmla="*/ 41 w 2288"/>
                <a:gd name="T13" fmla="*/ 3 h 544"/>
                <a:gd name="T14" fmla="*/ 57 w 2288"/>
                <a:gd name="T15" fmla="*/ 0 h 544"/>
                <a:gd name="T16" fmla="*/ 74 w 2288"/>
                <a:gd name="T17" fmla="*/ 1 h 544"/>
                <a:gd name="T18" fmla="*/ 88 w 2288"/>
                <a:gd name="T19" fmla="*/ 3 h 544"/>
                <a:gd name="T20" fmla="*/ 99 w 2288"/>
                <a:gd name="T21" fmla="*/ 8 h 544"/>
                <a:gd name="T22" fmla="*/ 107 w 2288"/>
                <a:gd name="T23" fmla="*/ 14 h 544"/>
                <a:gd name="T24" fmla="*/ 114 w 2288"/>
                <a:gd name="T25" fmla="*/ 20 h 544"/>
                <a:gd name="T26" fmla="*/ 118 w 2288"/>
                <a:gd name="T27" fmla="*/ 26 h 544"/>
                <a:gd name="T28" fmla="*/ 120 w 2288"/>
                <a:gd name="T29" fmla="*/ 30 h 544"/>
                <a:gd name="T30" fmla="*/ 122 w 2288"/>
                <a:gd name="T31" fmla="*/ 34 h 544"/>
                <a:gd name="T32" fmla="*/ 113 w 2288"/>
                <a:gd name="T33" fmla="*/ 34 h 544"/>
                <a:gd name="T34" fmla="*/ 111 w 2288"/>
                <a:gd name="T35" fmla="*/ 30 h 544"/>
                <a:gd name="T36" fmla="*/ 108 w 2288"/>
                <a:gd name="T37" fmla="*/ 25 h 544"/>
                <a:gd name="T38" fmla="*/ 105 w 2288"/>
                <a:gd name="T39" fmla="*/ 21 h 544"/>
                <a:gd name="T40" fmla="*/ 103 w 2288"/>
                <a:gd name="T41" fmla="*/ 21 h 544"/>
                <a:gd name="T42" fmla="*/ 101 w 2288"/>
                <a:gd name="T43" fmla="*/ 24 h 544"/>
                <a:gd name="T44" fmla="*/ 98 w 2288"/>
                <a:gd name="T45" fmla="*/ 28 h 544"/>
                <a:gd name="T46" fmla="*/ 91 w 2288"/>
                <a:gd name="T47" fmla="*/ 33 h 544"/>
                <a:gd name="T48" fmla="*/ 87 w 2288"/>
                <a:gd name="T49" fmla="*/ 28 h 544"/>
                <a:gd name="T50" fmla="*/ 87 w 2288"/>
                <a:gd name="T51" fmla="*/ 28 h 544"/>
                <a:gd name="T52" fmla="*/ 85 w 2288"/>
                <a:gd name="T53" fmla="*/ 33 h 544"/>
                <a:gd name="T54" fmla="*/ 84 w 2288"/>
                <a:gd name="T55" fmla="*/ 34 h 544"/>
                <a:gd name="T56" fmla="*/ 82 w 2288"/>
                <a:gd name="T57" fmla="*/ 34 h 544"/>
                <a:gd name="T58" fmla="*/ 78 w 2288"/>
                <a:gd name="T59" fmla="*/ 34 h 544"/>
                <a:gd name="T60" fmla="*/ 75 w 2288"/>
                <a:gd name="T61" fmla="*/ 30 h 544"/>
                <a:gd name="T62" fmla="*/ 76 w 2288"/>
                <a:gd name="T63" fmla="*/ 21 h 544"/>
                <a:gd name="T64" fmla="*/ 75 w 2288"/>
                <a:gd name="T65" fmla="*/ 25 h 544"/>
                <a:gd name="T66" fmla="*/ 72 w 2288"/>
                <a:gd name="T67" fmla="*/ 33 h 544"/>
                <a:gd name="T68" fmla="*/ 69 w 2288"/>
                <a:gd name="T69" fmla="*/ 34 h 544"/>
                <a:gd name="T70" fmla="*/ 65 w 2288"/>
                <a:gd name="T71" fmla="*/ 34 h 544"/>
                <a:gd name="T72" fmla="*/ 61 w 2288"/>
                <a:gd name="T73" fmla="*/ 34 h 544"/>
                <a:gd name="T74" fmla="*/ 57 w 2288"/>
                <a:gd name="T75" fmla="*/ 35 h 544"/>
                <a:gd name="T76" fmla="*/ 54 w 2288"/>
                <a:gd name="T77" fmla="*/ 29 h 544"/>
                <a:gd name="T78" fmla="*/ 54 w 2288"/>
                <a:gd name="T79" fmla="*/ 27 h 544"/>
                <a:gd name="T80" fmla="*/ 53 w 2288"/>
                <a:gd name="T81" fmla="*/ 33 h 544"/>
                <a:gd name="T82" fmla="*/ 51 w 2288"/>
                <a:gd name="T83" fmla="*/ 35 h 544"/>
                <a:gd name="T84" fmla="*/ 51 w 2288"/>
                <a:gd name="T85" fmla="*/ 24 h 544"/>
                <a:gd name="T86" fmla="*/ 50 w 2288"/>
                <a:gd name="T87" fmla="*/ 23 h 544"/>
                <a:gd name="T88" fmla="*/ 48 w 2288"/>
                <a:gd name="T89" fmla="*/ 33 h 544"/>
                <a:gd name="T90" fmla="*/ 45 w 2288"/>
                <a:gd name="T91" fmla="*/ 35 h 544"/>
                <a:gd name="T92" fmla="*/ 42 w 2288"/>
                <a:gd name="T93" fmla="*/ 35 h 544"/>
                <a:gd name="T94" fmla="*/ 38 w 2288"/>
                <a:gd name="T95" fmla="*/ 35 h 544"/>
                <a:gd name="T96" fmla="*/ 35 w 2288"/>
                <a:gd name="T97" fmla="*/ 36 h 544"/>
                <a:gd name="T98" fmla="*/ 33 w 2288"/>
                <a:gd name="T99" fmla="*/ 31 h 544"/>
                <a:gd name="T100" fmla="*/ 33 w 2288"/>
                <a:gd name="T101" fmla="*/ 31 h 544"/>
                <a:gd name="T102" fmla="*/ 32 w 2288"/>
                <a:gd name="T103" fmla="*/ 35 h 544"/>
                <a:gd name="T104" fmla="*/ 29 w 2288"/>
                <a:gd name="T105" fmla="*/ 36 h 544"/>
                <a:gd name="T106" fmla="*/ 25 w 2288"/>
                <a:gd name="T107" fmla="*/ 36 h 544"/>
                <a:gd name="T108" fmla="*/ 21 w 2288"/>
                <a:gd name="T109" fmla="*/ 36 h 544"/>
                <a:gd name="T110" fmla="*/ 18 w 2288"/>
                <a:gd name="T111" fmla="*/ 37 h 544"/>
                <a:gd name="T112" fmla="*/ 16 w 2288"/>
                <a:gd name="T113" fmla="*/ 28 h 544"/>
                <a:gd name="T114" fmla="*/ 16 w 2288"/>
                <a:gd name="T115" fmla="*/ 28 h 544"/>
                <a:gd name="T116" fmla="*/ 14 w 2288"/>
                <a:gd name="T117" fmla="*/ 35 h 544"/>
                <a:gd name="T118" fmla="*/ 11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88" name="Freeform 1085"/>
            <p:cNvSpPr>
              <a:spLocks/>
            </p:cNvSpPr>
            <p:nvPr/>
          </p:nvSpPr>
          <p:spPr bwMode="auto">
            <a:xfrm flipH="1">
              <a:off x="2160" y="1344"/>
              <a:ext cx="480" cy="144"/>
            </a:xfrm>
            <a:custGeom>
              <a:avLst/>
              <a:gdLst>
                <a:gd name="T0" fmla="*/ 0 w 2288"/>
                <a:gd name="T1" fmla="*/ 37 h 544"/>
                <a:gd name="T2" fmla="*/ 2 w 2288"/>
                <a:gd name="T3" fmla="*/ 34 h 544"/>
                <a:gd name="T4" fmla="*/ 5 w 2288"/>
                <a:gd name="T5" fmla="*/ 28 h 544"/>
                <a:gd name="T6" fmla="*/ 9 w 2288"/>
                <a:gd name="T7" fmla="*/ 21 h 544"/>
                <a:gd name="T8" fmla="*/ 15 w 2288"/>
                <a:gd name="T9" fmla="*/ 14 h 544"/>
                <a:gd name="T10" fmla="*/ 23 w 2288"/>
                <a:gd name="T11" fmla="*/ 8 h 544"/>
                <a:gd name="T12" fmla="*/ 34 w 2288"/>
                <a:gd name="T13" fmla="*/ 3 h 544"/>
                <a:gd name="T14" fmla="*/ 47 w 2288"/>
                <a:gd name="T15" fmla="*/ 0 h 544"/>
                <a:gd name="T16" fmla="*/ 61 w 2288"/>
                <a:gd name="T17" fmla="*/ 1 h 544"/>
                <a:gd name="T18" fmla="*/ 73 w 2288"/>
                <a:gd name="T19" fmla="*/ 3 h 544"/>
                <a:gd name="T20" fmla="*/ 82 w 2288"/>
                <a:gd name="T21" fmla="*/ 8 h 544"/>
                <a:gd name="T22" fmla="*/ 89 w 2288"/>
                <a:gd name="T23" fmla="*/ 14 h 544"/>
                <a:gd name="T24" fmla="*/ 94 w 2288"/>
                <a:gd name="T25" fmla="*/ 20 h 544"/>
                <a:gd name="T26" fmla="*/ 97 w 2288"/>
                <a:gd name="T27" fmla="*/ 26 h 544"/>
                <a:gd name="T28" fmla="*/ 99 w 2288"/>
                <a:gd name="T29" fmla="*/ 30 h 544"/>
                <a:gd name="T30" fmla="*/ 100 w 2288"/>
                <a:gd name="T31" fmla="*/ 34 h 544"/>
                <a:gd name="T32" fmla="*/ 94 w 2288"/>
                <a:gd name="T33" fmla="*/ 34 h 544"/>
                <a:gd name="T34" fmla="*/ 92 w 2288"/>
                <a:gd name="T35" fmla="*/ 30 h 544"/>
                <a:gd name="T36" fmla="*/ 90 w 2288"/>
                <a:gd name="T37" fmla="*/ 25 h 544"/>
                <a:gd name="T38" fmla="*/ 86 w 2288"/>
                <a:gd name="T39" fmla="*/ 21 h 544"/>
                <a:gd name="T40" fmla="*/ 85 w 2288"/>
                <a:gd name="T41" fmla="*/ 21 h 544"/>
                <a:gd name="T42" fmla="*/ 83 w 2288"/>
                <a:gd name="T43" fmla="*/ 24 h 544"/>
                <a:gd name="T44" fmla="*/ 81 w 2288"/>
                <a:gd name="T45" fmla="*/ 28 h 544"/>
                <a:gd name="T46" fmla="*/ 76 w 2288"/>
                <a:gd name="T47" fmla="*/ 33 h 544"/>
                <a:gd name="T48" fmla="*/ 72 w 2288"/>
                <a:gd name="T49" fmla="*/ 28 h 544"/>
                <a:gd name="T50" fmla="*/ 71 w 2288"/>
                <a:gd name="T51" fmla="*/ 28 h 544"/>
                <a:gd name="T52" fmla="*/ 70 w 2288"/>
                <a:gd name="T53" fmla="*/ 33 h 544"/>
                <a:gd name="T54" fmla="*/ 69 w 2288"/>
                <a:gd name="T55" fmla="*/ 34 h 544"/>
                <a:gd name="T56" fmla="*/ 68 w 2288"/>
                <a:gd name="T57" fmla="*/ 34 h 544"/>
                <a:gd name="T58" fmla="*/ 64 w 2288"/>
                <a:gd name="T59" fmla="*/ 34 h 544"/>
                <a:gd name="T60" fmla="*/ 62 w 2288"/>
                <a:gd name="T61" fmla="*/ 30 h 544"/>
                <a:gd name="T62" fmla="*/ 63 w 2288"/>
                <a:gd name="T63" fmla="*/ 21 h 544"/>
                <a:gd name="T64" fmla="*/ 62 w 2288"/>
                <a:gd name="T65" fmla="*/ 25 h 544"/>
                <a:gd name="T66" fmla="*/ 60 w 2288"/>
                <a:gd name="T67" fmla="*/ 33 h 544"/>
                <a:gd name="T68" fmla="*/ 57 w 2288"/>
                <a:gd name="T69" fmla="*/ 34 h 544"/>
                <a:gd name="T70" fmla="*/ 54 w 2288"/>
                <a:gd name="T71" fmla="*/ 34 h 544"/>
                <a:gd name="T72" fmla="*/ 51 w 2288"/>
                <a:gd name="T73" fmla="*/ 34 h 544"/>
                <a:gd name="T74" fmla="*/ 47 w 2288"/>
                <a:gd name="T75" fmla="*/ 35 h 544"/>
                <a:gd name="T76" fmla="*/ 45 w 2288"/>
                <a:gd name="T77" fmla="*/ 29 h 544"/>
                <a:gd name="T78" fmla="*/ 45 w 2288"/>
                <a:gd name="T79" fmla="*/ 27 h 544"/>
                <a:gd name="T80" fmla="*/ 44 w 2288"/>
                <a:gd name="T81" fmla="*/ 33 h 544"/>
                <a:gd name="T82" fmla="*/ 43 w 2288"/>
                <a:gd name="T83" fmla="*/ 35 h 544"/>
                <a:gd name="T84" fmla="*/ 42 w 2288"/>
                <a:gd name="T85" fmla="*/ 24 h 544"/>
                <a:gd name="T86" fmla="*/ 41 w 2288"/>
                <a:gd name="T87" fmla="*/ 23 h 544"/>
                <a:gd name="T88" fmla="*/ 39 w 2288"/>
                <a:gd name="T89" fmla="*/ 33 h 544"/>
                <a:gd name="T90" fmla="*/ 37 w 2288"/>
                <a:gd name="T91" fmla="*/ 35 h 544"/>
                <a:gd name="T92" fmla="*/ 34 w 2288"/>
                <a:gd name="T93" fmla="*/ 35 h 544"/>
                <a:gd name="T94" fmla="*/ 32 w 2288"/>
                <a:gd name="T95" fmla="*/ 35 h 544"/>
                <a:gd name="T96" fmla="*/ 29 w 2288"/>
                <a:gd name="T97" fmla="*/ 36 h 544"/>
                <a:gd name="T98" fmla="*/ 27 w 2288"/>
                <a:gd name="T99" fmla="*/ 31 h 544"/>
                <a:gd name="T100" fmla="*/ 27 w 2288"/>
                <a:gd name="T101" fmla="*/ 31 h 544"/>
                <a:gd name="T102" fmla="*/ 26 w 2288"/>
                <a:gd name="T103" fmla="*/ 35 h 544"/>
                <a:gd name="T104" fmla="*/ 24 w 2288"/>
                <a:gd name="T105" fmla="*/ 36 h 544"/>
                <a:gd name="T106" fmla="*/ 21 w 2288"/>
                <a:gd name="T107" fmla="*/ 36 h 544"/>
                <a:gd name="T108" fmla="*/ 18 w 2288"/>
                <a:gd name="T109" fmla="*/ 36 h 544"/>
                <a:gd name="T110" fmla="*/ 15 w 2288"/>
                <a:gd name="T111" fmla="*/ 37 h 544"/>
                <a:gd name="T112" fmla="*/ 14 w 2288"/>
                <a:gd name="T113" fmla="*/ 28 h 544"/>
                <a:gd name="T114" fmla="*/ 13 w 2288"/>
                <a:gd name="T115" fmla="*/ 28 h 544"/>
                <a:gd name="T116" fmla="*/ 12 w 2288"/>
                <a:gd name="T117" fmla="*/ 35 h 544"/>
                <a:gd name="T118" fmla="*/ 9 w 2288"/>
                <a:gd name="T119" fmla="*/ 37 h 544"/>
                <a:gd name="T120" fmla="*/ 5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grpSp>
        <p:nvGrpSpPr>
          <p:cNvPr id="11816" name="Group 1086"/>
          <p:cNvGrpSpPr>
            <a:grpSpLocks/>
          </p:cNvGrpSpPr>
          <p:nvPr/>
        </p:nvGrpSpPr>
        <p:grpSpPr bwMode="auto">
          <a:xfrm>
            <a:off x="4114800" y="1524000"/>
            <a:ext cx="381000" cy="838200"/>
            <a:chOff x="624" y="336"/>
            <a:chExt cx="480" cy="1123"/>
          </a:xfrm>
        </p:grpSpPr>
        <p:sp>
          <p:nvSpPr>
            <p:cNvPr id="12066" name="Freeform 1087"/>
            <p:cNvSpPr>
              <a:spLocks/>
            </p:cNvSpPr>
            <p:nvPr/>
          </p:nvSpPr>
          <p:spPr bwMode="auto">
            <a:xfrm>
              <a:off x="672" y="384"/>
              <a:ext cx="336" cy="1075"/>
            </a:xfrm>
            <a:custGeom>
              <a:avLst/>
              <a:gdLst>
                <a:gd name="T0" fmla="*/ 83 w 939"/>
                <a:gd name="T1" fmla="*/ 45 h 1678"/>
                <a:gd name="T2" fmla="*/ 94 w 939"/>
                <a:gd name="T3" fmla="*/ 15 h 1678"/>
                <a:gd name="T4" fmla="*/ 94 w 939"/>
                <a:gd name="T5" fmla="*/ 33 h 1678"/>
                <a:gd name="T6" fmla="*/ 103 w 939"/>
                <a:gd name="T7" fmla="*/ 31 h 1678"/>
                <a:gd name="T8" fmla="*/ 109 w 939"/>
                <a:gd name="T9" fmla="*/ 25 h 1678"/>
                <a:gd name="T10" fmla="*/ 96 w 939"/>
                <a:gd name="T11" fmla="*/ 56 h 1678"/>
                <a:gd name="T12" fmla="*/ 89 w 939"/>
                <a:gd name="T13" fmla="*/ 107 h 1678"/>
                <a:gd name="T14" fmla="*/ 101 w 939"/>
                <a:gd name="T15" fmla="*/ 76 h 1678"/>
                <a:gd name="T16" fmla="*/ 94 w 939"/>
                <a:gd name="T17" fmla="*/ 108 h 1678"/>
                <a:gd name="T18" fmla="*/ 92 w 939"/>
                <a:gd name="T19" fmla="*/ 139 h 1678"/>
                <a:gd name="T20" fmla="*/ 100 w 939"/>
                <a:gd name="T21" fmla="*/ 117 h 1678"/>
                <a:gd name="T22" fmla="*/ 108 w 939"/>
                <a:gd name="T23" fmla="*/ 85 h 1678"/>
                <a:gd name="T24" fmla="*/ 113 w 939"/>
                <a:gd name="T25" fmla="*/ 71 h 1678"/>
                <a:gd name="T26" fmla="*/ 118 w 939"/>
                <a:gd name="T27" fmla="*/ 76 h 1678"/>
                <a:gd name="T28" fmla="*/ 108 w 939"/>
                <a:gd name="T29" fmla="*/ 110 h 1678"/>
                <a:gd name="T30" fmla="*/ 100 w 939"/>
                <a:gd name="T31" fmla="*/ 138 h 1678"/>
                <a:gd name="T32" fmla="*/ 91 w 939"/>
                <a:gd name="T33" fmla="*/ 162 h 1678"/>
                <a:gd name="T34" fmla="*/ 86 w 939"/>
                <a:gd name="T35" fmla="*/ 208 h 1678"/>
                <a:gd name="T36" fmla="*/ 79 w 939"/>
                <a:gd name="T37" fmla="*/ 254 h 1678"/>
                <a:gd name="T38" fmla="*/ 71 w 939"/>
                <a:gd name="T39" fmla="*/ 342 h 1678"/>
                <a:gd name="T40" fmla="*/ 70 w 939"/>
                <a:gd name="T41" fmla="*/ 415 h 1678"/>
                <a:gd name="T42" fmla="*/ 74 w 939"/>
                <a:gd name="T43" fmla="*/ 486 h 1678"/>
                <a:gd name="T44" fmla="*/ 74 w 939"/>
                <a:gd name="T45" fmla="*/ 575 h 1678"/>
                <a:gd name="T46" fmla="*/ 78 w 939"/>
                <a:gd name="T47" fmla="*/ 639 h 1678"/>
                <a:gd name="T48" fmla="*/ 87 w 939"/>
                <a:gd name="T49" fmla="*/ 659 h 1678"/>
                <a:gd name="T50" fmla="*/ 82 w 939"/>
                <a:gd name="T51" fmla="*/ 669 h 1678"/>
                <a:gd name="T52" fmla="*/ 71 w 939"/>
                <a:gd name="T53" fmla="*/ 680 h 1678"/>
                <a:gd name="T54" fmla="*/ 58 w 939"/>
                <a:gd name="T55" fmla="*/ 680 h 1678"/>
                <a:gd name="T56" fmla="*/ 46 w 939"/>
                <a:gd name="T57" fmla="*/ 677 h 1678"/>
                <a:gd name="T58" fmla="*/ 46 w 939"/>
                <a:gd name="T59" fmla="*/ 664 h 1678"/>
                <a:gd name="T60" fmla="*/ 53 w 939"/>
                <a:gd name="T61" fmla="*/ 639 h 1678"/>
                <a:gd name="T62" fmla="*/ 51 w 939"/>
                <a:gd name="T63" fmla="*/ 555 h 1678"/>
                <a:gd name="T64" fmla="*/ 54 w 939"/>
                <a:gd name="T65" fmla="*/ 439 h 1678"/>
                <a:gd name="T66" fmla="*/ 53 w 939"/>
                <a:gd name="T67" fmla="*/ 280 h 1678"/>
                <a:gd name="T68" fmla="*/ 45 w 939"/>
                <a:gd name="T69" fmla="*/ 196 h 1678"/>
                <a:gd name="T70" fmla="*/ 36 w 939"/>
                <a:gd name="T71" fmla="*/ 147 h 1678"/>
                <a:gd name="T72" fmla="*/ 24 w 939"/>
                <a:gd name="T73" fmla="*/ 101 h 1678"/>
                <a:gd name="T74" fmla="*/ 14 w 939"/>
                <a:gd name="T75" fmla="*/ 66 h 1678"/>
                <a:gd name="T76" fmla="*/ 5 w 939"/>
                <a:gd name="T77" fmla="*/ 44 h 1678"/>
                <a:gd name="T78" fmla="*/ 6 w 939"/>
                <a:gd name="T79" fmla="*/ 24 h 1678"/>
                <a:gd name="T80" fmla="*/ 14 w 939"/>
                <a:gd name="T81" fmla="*/ 56 h 1678"/>
                <a:gd name="T82" fmla="*/ 32 w 939"/>
                <a:gd name="T83" fmla="*/ 90 h 1678"/>
                <a:gd name="T84" fmla="*/ 35 w 939"/>
                <a:gd name="T85" fmla="*/ 57 h 1678"/>
                <a:gd name="T86" fmla="*/ 31 w 939"/>
                <a:gd name="T87" fmla="*/ 8 h 1678"/>
                <a:gd name="T88" fmla="*/ 35 w 939"/>
                <a:gd name="T89" fmla="*/ 38 h 1678"/>
                <a:gd name="T90" fmla="*/ 40 w 939"/>
                <a:gd name="T91" fmla="*/ 49 h 1678"/>
                <a:gd name="T92" fmla="*/ 45 w 939"/>
                <a:gd name="T93" fmla="*/ 13 h 1678"/>
                <a:gd name="T94" fmla="*/ 44 w 939"/>
                <a:gd name="T95" fmla="*/ 42 h 1678"/>
                <a:gd name="T96" fmla="*/ 46 w 939"/>
                <a:gd name="T97" fmla="*/ 59 h 1678"/>
                <a:gd name="T98" fmla="*/ 50 w 939"/>
                <a:gd name="T99" fmla="*/ 49 h 1678"/>
                <a:gd name="T100" fmla="*/ 42 w 939"/>
                <a:gd name="T101" fmla="*/ 102 h 1678"/>
                <a:gd name="T102" fmla="*/ 52 w 939"/>
                <a:gd name="T103" fmla="*/ 172 h 1678"/>
                <a:gd name="T104" fmla="*/ 65 w 939"/>
                <a:gd name="T105" fmla="*/ 265 h 1678"/>
                <a:gd name="T106" fmla="*/ 72 w 939"/>
                <a:gd name="T107" fmla="*/ 217 h 1678"/>
                <a:gd name="T108" fmla="*/ 81 w 939"/>
                <a:gd name="T109" fmla="*/ 133 h 1678"/>
                <a:gd name="T110" fmla="*/ 73 w 939"/>
                <a:gd name="T111" fmla="*/ 68 h 16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9"/>
                <a:gd name="T169" fmla="*/ 0 h 1678"/>
                <a:gd name="T170" fmla="*/ 939 w 939"/>
                <a:gd name="T171" fmla="*/ 1678 h 16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9" h="1678">
                  <a:moveTo>
                    <a:pt x="607" y="16"/>
                  </a:moveTo>
                  <a:lnTo>
                    <a:pt x="610" y="22"/>
                  </a:lnTo>
                  <a:lnTo>
                    <a:pt x="616" y="16"/>
                  </a:lnTo>
                  <a:lnTo>
                    <a:pt x="621" y="12"/>
                  </a:lnTo>
                  <a:lnTo>
                    <a:pt x="624" y="16"/>
                  </a:lnTo>
                  <a:lnTo>
                    <a:pt x="630" y="43"/>
                  </a:lnTo>
                  <a:lnTo>
                    <a:pt x="641" y="77"/>
                  </a:lnTo>
                  <a:lnTo>
                    <a:pt x="652" y="110"/>
                  </a:lnTo>
                  <a:lnTo>
                    <a:pt x="657" y="137"/>
                  </a:lnTo>
                  <a:lnTo>
                    <a:pt x="664" y="132"/>
                  </a:lnTo>
                  <a:lnTo>
                    <a:pt x="677" y="117"/>
                  </a:lnTo>
                  <a:lnTo>
                    <a:pt x="689" y="101"/>
                  </a:lnTo>
                  <a:lnTo>
                    <a:pt x="701" y="85"/>
                  </a:lnTo>
                  <a:lnTo>
                    <a:pt x="714" y="69"/>
                  </a:lnTo>
                  <a:lnTo>
                    <a:pt x="725" y="54"/>
                  </a:lnTo>
                  <a:lnTo>
                    <a:pt x="736" y="38"/>
                  </a:lnTo>
                  <a:lnTo>
                    <a:pt x="746" y="21"/>
                  </a:lnTo>
                  <a:lnTo>
                    <a:pt x="753" y="3"/>
                  </a:lnTo>
                  <a:lnTo>
                    <a:pt x="755" y="0"/>
                  </a:lnTo>
                  <a:lnTo>
                    <a:pt x="753" y="16"/>
                  </a:lnTo>
                  <a:lnTo>
                    <a:pt x="749" y="32"/>
                  </a:lnTo>
                  <a:lnTo>
                    <a:pt x="744" y="48"/>
                  </a:lnTo>
                  <a:lnTo>
                    <a:pt x="739" y="63"/>
                  </a:lnTo>
                  <a:lnTo>
                    <a:pt x="733" y="79"/>
                  </a:lnTo>
                  <a:lnTo>
                    <a:pt x="726" y="95"/>
                  </a:lnTo>
                  <a:lnTo>
                    <a:pt x="719" y="110"/>
                  </a:lnTo>
                  <a:lnTo>
                    <a:pt x="713" y="125"/>
                  </a:lnTo>
                  <a:lnTo>
                    <a:pt x="721" y="125"/>
                  </a:lnTo>
                  <a:lnTo>
                    <a:pt x="740" y="112"/>
                  </a:lnTo>
                  <a:lnTo>
                    <a:pt x="761" y="100"/>
                  </a:lnTo>
                  <a:lnTo>
                    <a:pt x="782" y="89"/>
                  </a:lnTo>
                  <a:lnTo>
                    <a:pt x="802" y="77"/>
                  </a:lnTo>
                  <a:lnTo>
                    <a:pt x="823" y="66"/>
                  </a:lnTo>
                  <a:lnTo>
                    <a:pt x="844" y="56"/>
                  </a:lnTo>
                  <a:lnTo>
                    <a:pt x="866" y="45"/>
                  </a:lnTo>
                  <a:lnTo>
                    <a:pt x="887" y="36"/>
                  </a:lnTo>
                  <a:lnTo>
                    <a:pt x="879" y="43"/>
                  </a:lnTo>
                  <a:lnTo>
                    <a:pt x="870" y="50"/>
                  </a:lnTo>
                  <a:lnTo>
                    <a:pt x="861" y="56"/>
                  </a:lnTo>
                  <a:lnTo>
                    <a:pt x="851" y="61"/>
                  </a:lnTo>
                  <a:lnTo>
                    <a:pt x="841" y="67"/>
                  </a:lnTo>
                  <a:lnTo>
                    <a:pt x="832" y="72"/>
                  </a:lnTo>
                  <a:lnTo>
                    <a:pt x="822" y="78"/>
                  </a:lnTo>
                  <a:lnTo>
                    <a:pt x="812" y="85"/>
                  </a:lnTo>
                  <a:lnTo>
                    <a:pt x="797" y="98"/>
                  </a:lnTo>
                  <a:lnTo>
                    <a:pt x="780" y="110"/>
                  </a:lnTo>
                  <a:lnTo>
                    <a:pt x="764" y="124"/>
                  </a:lnTo>
                  <a:lnTo>
                    <a:pt x="749" y="137"/>
                  </a:lnTo>
                  <a:lnTo>
                    <a:pt x="733" y="151"/>
                  </a:lnTo>
                  <a:lnTo>
                    <a:pt x="721" y="166"/>
                  </a:lnTo>
                  <a:lnTo>
                    <a:pt x="710" y="182"/>
                  </a:lnTo>
                  <a:lnTo>
                    <a:pt x="700" y="197"/>
                  </a:lnTo>
                  <a:lnTo>
                    <a:pt x="699" y="213"/>
                  </a:lnTo>
                  <a:lnTo>
                    <a:pt x="699" y="230"/>
                  </a:lnTo>
                  <a:lnTo>
                    <a:pt x="697" y="246"/>
                  </a:lnTo>
                  <a:lnTo>
                    <a:pt x="700" y="261"/>
                  </a:lnTo>
                  <a:lnTo>
                    <a:pt x="703" y="261"/>
                  </a:lnTo>
                  <a:lnTo>
                    <a:pt x="714" y="250"/>
                  </a:lnTo>
                  <a:lnTo>
                    <a:pt x="725" y="238"/>
                  </a:lnTo>
                  <a:lnTo>
                    <a:pt x="736" y="227"/>
                  </a:lnTo>
                  <a:lnTo>
                    <a:pt x="747" y="217"/>
                  </a:lnTo>
                  <a:lnTo>
                    <a:pt x="760" y="206"/>
                  </a:lnTo>
                  <a:lnTo>
                    <a:pt x="772" y="196"/>
                  </a:lnTo>
                  <a:lnTo>
                    <a:pt x="786" y="186"/>
                  </a:lnTo>
                  <a:lnTo>
                    <a:pt x="800" y="179"/>
                  </a:lnTo>
                  <a:lnTo>
                    <a:pt x="793" y="188"/>
                  </a:lnTo>
                  <a:lnTo>
                    <a:pt x="786" y="196"/>
                  </a:lnTo>
                  <a:lnTo>
                    <a:pt x="778" y="205"/>
                  </a:lnTo>
                  <a:lnTo>
                    <a:pt x="771" y="214"/>
                  </a:lnTo>
                  <a:lnTo>
                    <a:pt x="760" y="231"/>
                  </a:lnTo>
                  <a:lnTo>
                    <a:pt x="747" y="247"/>
                  </a:lnTo>
                  <a:lnTo>
                    <a:pt x="735" y="264"/>
                  </a:lnTo>
                  <a:lnTo>
                    <a:pt x="724" y="281"/>
                  </a:lnTo>
                  <a:lnTo>
                    <a:pt x="714" y="299"/>
                  </a:lnTo>
                  <a:lnTo>
                    <a:pt x="706" y="317"/>
                  </a:lnTo>
                  <a:lnTo>
                    <a:pt x="701" y="336"/>
                  </a:lnTo>
                  <a:lnTo>
                    <a:pt x="701" y="356"/>
                  </a:lnTo>
                  <a:lnTo>
                    <a:pt x="708" y="350"/>
                  </a:lnTo>
                  <a:lnTo>
                    <a:pt x="714" y="344"/>
                  </a:lnTo>
                  <a:lnTo>
                    <a:pt x="721" y="338"/>
                  </a:lnTo>
                  <a:lnTo>
                    <a:pt x="728" y="332"/>
                  </a:lnTo>
                  <a:lnTo>
                    <a:pt x="735" y="326"/>
                  </a:lnTo>
                  <a:lnTo>
                    <a:pt x="742" y="319"/>
                  </a:lnTo>
                  <a:lnTo>
                    <a:pt x="749" y="313"/>
                  </a:lnTo>
                  <a:lnTo>
                    <a:pt x="755" y="307"/>
                  </a:lnTo>
                  <a:lnTo>
                    <a:pt x="764" y="300"/>
                  </a:lnTo>
                  <a:lnTo>
                    <a:pt x="773" y="293"/>
                  </a:lnTo>
                  <a:lnTo>
                    <a:pt x="783" y="285"/>
                  </a:lnTo>
                  <a:lnTo>
                    <a:pt x="794" y="279"/>
                  </a:lnTo>
                  <a:lnTo>
                    <a:pt x="802" y="272"/>
                  </a:lnTo>
                  <a:lnTo>
                    <a:pt x="812" y="265"/>
                  </a:lnTo>
                  <a:lnTo>
                    <a:pt x="819" y="258"/>
                  </a:lnTo>
                  <a:lnTo>
                    <a:pt x="825" y="248"/>
                  </a:lnTo>
                  <a:lnTo>
                    <a:pt x="830" y="235"/>
                  </a:lnTo>
                  <a:lnTo>
                    <a:pt x="836" y="220"/>
                  </a:lnTo>
                  <a:lnTo>
                    <a:pt x="843" y="207"/>
                  </a:lnTo>
                  <a:lnTo>
                    <a:pt x="850" y="194"/>
                  </a:lnTo>
                  <a:lnTo>
                    <a:pt x="855" y="180"/>
                  </a:lnTo>
                  <a:lnTo>
                    <a:pt x="862" y="166"/>
                  </a:lnTo>
                  <a:lnTo>
                    <a:pt x="870" y="154"/>
                  </a:lnTo>
                  <a:lnTo>
                    <a:pt x="877" y="141"/>
                  </a:lnTo>
                  <a:lnTo>
                    <a:pt x="898" y="117"/>
                  </a:lnTo>
                  <a:lnTo>
                    <a:pt x="891" y="145"/>
                  </a:lnTo>
                  <a:lnTo>
                    <a:pt x="880" y="173"/>
                  </a:lnTo>
                  <a:lnTo>
                    <a:pt x="868" y="201"/>
                  </a:lnTo>
                  <a:lnTo>
                    <a:pt x="861" y="230"/>
                  </a:lnTo>
                  <a:lnTo>
                    <a:pt x="870" y="223"/>
                  </a:lnTo>
                  <a:lnTo>
                    <a:pt x="880" y="215"/>
                  </a:lnTo>
                  <a:lnTo>
                    <a:pt x="890" y="208"/>
                  </a:lnTo>
                  <a:lnTo>
                    <a:pt x="899" y="200"/>
                  </a:lnTo>
                  <a:lnTo>
                    <a:pt x="909" y="192"/>
                  </a:lnTo>
                  <a:lnTo>
                    <a:pt x="919" y="185"/>
                  </a:lnTo>
                  <a:lnTo>
                    <a:pt x="928" y="179"/>
                  </a:lnTo>
                  <a:lnTo>
                    <a:pt x="939" y="173"/>
                  </a:lnTo>
                  <a:lnTo>
                    <a:pt x="926" y="189"/>
                  </a:lnTo>
                  <a:lnTo>
                    <a:pt x="910" y="205"/>
                  </a:lnTo>
                  <a:lnTo>
                    <a:pt x="894" y="220"/>
                  </a:lnTo>
                  <a:lnTo>
                    <a:pt x="879" y="236"/>
                  </a:lnTo>
                  <a:lnTo>
                    <a:pt x="862" y="252"/>
                  </a:lnTo>
                  <a:lnTo>
                    <a:pt x="845" y="267"/>
                  </a:lnTo>
                  <a:lnTo>
                    <a:pt x="832" y="284"/>
                  </a:lnTo>
                  <a:lnTo>
                    <a:pt x="818" y="301"/>
                  </a:lnTo>
                  <a:lnTo>
                    <a:pt x="812" y="307"/>
                  </a:lnTo>
                  <a:lnTo>
                    <a:pt x="807" y="312"/>
                  </a:lnTo>
                  <a:lnTo>
                    <a:pt x="800" y="318"/>
                  </a:lnTo>
                  <a:lnTo>
                    <a:pt x="794" y="323"/>
                  </a:lnTo>
                  <a:lnTo>
                    <a:pt x="789" y="329"/>
                  </a:lnTo>
                  <a:lnTo>
                    <a:pt x="783" y="335"/>
                  </a:lnTo>
                  <a:lnTo>
                    <a:pt x="779" y="341"/>
                  </a:lnTo>
                  <a:lnTo>
                    <a:pt x="776" y="347"/>
                  </a:lnTo>
                  <a:lnTo>
                    <a:pt x="765" y="355"/>
                  </a:lnTo>
                  <a:lnTo>
                    <a:pt x="754" y="364"/>
                  </a:lnTo>
                  <a:lnTo>
                    <a:pt x="743" y="371"/>
                  </a:lnTo>
                  <a:lnTo>
                    <a:pt x="732" y="378"/>
                  </a:lnTo>
                  <a:lnTo>
                    <a:pt x="721" y="387"/>
                  </a:lnTo>
                  <a:lnTo>
                    <a:pt x="711" y="395"/>
                  </a:lnTo>
                  <a:lnTo>
                    <a:pt x="701" y="405"/>
                  </a:lnTo>
                  <a:lnTo>
                    <a:pt x="695" y="414"/>
                  </a:lnTo>
                  <a:lnTo>
                    <a:pt x="690" y="431"/>
                  </a:lnTo>
                  <a:lnTo>
                    <a:pt x="688" y="449"/>
                  </a:lnTo>
                  <a:lnTo>
                    <a:pt x="686" y="467"/>
                  </a:lnTo>
                  <a:lnTo>
                    <a:pt x="683" y="486"/>
                  </a:lnTo>
                  <a:lnTo>
                    <a:pt x="677" y="495"/>
                  </a:lnTo>
                  <a:lnTo>
                    <a:pt x="671" y="506"/>
                  </a:lnTo>
                  <a:lnTo>
                    <a:pt x="665" y="517"/>
                  </a:lnTo>
                  <a:lnTo>
                    <a:pt x="661" y="528"/>
                  </a:lnTo>
                  <a:lnTo>
                    <a:pt x="656" y="539"/>
                  </a:lnTo>
                  <a:lnTo>
                    <a:pt x="652" y="549"/>
                  </a:lnTo>
                  <a:lnTo>
                    <a:pt x="648" y="560"/>
                  </a:lnTo>
                  <a:lnTo>
                    <a:pt x="642" y="571"/>
                  </a:lnTo>
                  <a:lnTo>
                    <a:pt x="628" y="595"/>
                  </a:lnTo>
                  <a:lnTo>
                    <a:pt x="614" y="619"/>
                  </a:lnTo>
                  <a:lnTo>
                    <a:pt x="602" y="645"/>
                  </a:lnTo>
                  <a:lnTo>
                    <a:pt x="588" y="669"/>
                  </a:lnTo>
                  <a:lnTo>
                    <a:pt x="577" y="694"/>
                  </a:lnTo>
                  <a:lnTo>
                    <a:pt x="567" y="721"/>
                  </a:lnTo>
                  <a:lnTo>
                    <a:pt x="560" y="747"/>
                  </a:lnTo>
                  <a:lnTo>
                    <a:pt x="558" y="775"/>
                  </a:lnTo>
                  <a:lnTo>
                    <a:pt x="555" y="805"/>
                  </a:lnTo>
                  <a:lnTo>
                    <a:pt x="555" y="834"/>
                  </a:lnTo>
                  <a:lnTo>
                    <a:pt x="555" y="864"/>
                  </a:lnTo>
                  <a:lnTo>
                    <a:pt x="558" y="894"/>
                  </a:lnTo>
                  <a:lnTo>
                    <a:pt x="555" y="920"/>
                  </a:lnTo>
                  <a:lnTo>
                    <a:pt x="551" y="945"/>
                  </a:lnTo>
                  <a:lnTo>
                    <a:pt x="548" y="970"/>
                  </a:lnTo>
                  <a:lnTo>
                    <a:pt x="548" y="996"/>
                  </a:lnTo>
                  <a:lnTo>
                    <a:pt x="545" y="996"/>
                  </a:lnTo>
                  <a:lnTo>
                    <a:pt x="548" y="1012"/>
                  </a:lnTo>
                  <a:lnTo>
                    <a:pt x="549" y="1032"/>
                  </a:lnTo>
                  <a:lnTo>
                    <a:pt x="549" y="1051"/>
                  </a:lnTo>
                  <a:lnTo>
                    <a:pt x="551" y="1070"/>
                  </a:lnTo>
                  <a:lnTo>
                    <a:pt x="556" y="1093"/>
                  </a:lnTo>
                  <a:lnTo>
                    <a:pt x="559" y="1117"/>
                  </a:lnTo>
                  <a:lnTo>
                    <a:pt x="563" y="1140"/>
                  </a:lnTo>
                  <a:lnTo>
                    <a:pt x="573" y="1162"/>
                  </a:lnTo>
                  <a:lnTo>
                    <a:pt x="578" y="1183"/>
                  </a:lnTo>
                  <a:lnTo>
                    <a:pt x="578" y="1203"/>
                  </a:lnTo>
                  <a:lnTo>
                    <a:pt x="577" y="1225"/>
                  </a:lnTo>
                  <a:lnTo>
                    <a:pt x="577" y="1245"/>
                  </a:lnTo>
                  <a:lnTo>
                    <a:pt x="582" y="1277"/>
                  </a:lnTo>
                  <a:lnTo>
                    <a:pt x="589" y="1307"/>
                  </a:lnTo>
                  <a:lnTo>
                    <a:pt x="592" y="1338"/>
                  </a:lnTo>
                  <a:lnTo>
                    <a:pt x="588" y="1369"/>
                  </a:lnTo>
                  <a:lnTo>
                    <a:pt x="578" y="1400"/>
                  </a:lnTo>
                  <a:lnTo>
                    <a:pt x="573" y="1432"/>
                  </a:lnTo>
                  <a:lnTo>
                    <a:pt x="574" y="1465"/>
                  </a:lnTo>
                  <a:lnTo>
                    <a:pt x="585" y="1495"/>
                  </a:lnTo>
                  <a:lnTo>
                    <a:pt x="591" y="1507"/>
                  </a:lnTo>
                  <a:lnTo>
                    <a:pt x="595" y="1520"/>
                  </a:lnTo>
                  <a:lnTo>
                    <a:pt x="600" y="1532"/>
                  </a:lnTo>
                  <a:lnTo>
                    <a:pt x="606" y="1544"/>
                  </a:lnTo>
                  <a:lnTo>
                    <a:pt x="612" y="1558"/>
                  </a:lnTo>
                  <a:lnTo>
                    <a:pt x="618" y="1570"/>
                  </a:lnTo>
                  <a:lnTo>
                    <a:pt x="625" y="1580"/>
                  </a:lnTo>
                  <a:lnTo>
                    <a:pt x="634" y="1593"/>
                  </a:lnTo>
                  <a:lnTo>
                    <a:pt x="642" y="1597"/>
                  </a:lnTo>
                  <a:lnTo>
                    <a:pt x="650" y="1601"/>
                  </a:lnTo>
                  <a:lnTo>
                    <a:pt x="660" y="1602"/>
                  </a:lnTo>
                  <a:lnTo>
                    <a:pt x="670" y="1605"/>
                  </a:lnTo>
                  <a:lnTo>
                    <a:pt x="679" y="1606"/>
                  </a:lnTo>
                  <a:lnTo>
                    <a:pt x="688" y="1609"/>
                  </a:lnTo>
                  <a:lnTo>
                    <a:pt x="693" y="1615"/>
                  </a:lnTo>
                  <a:lnTo>
                    <a:pt x="696" y="1624"/>
                  </a:lnTo>
                  <a:lnTo>
                    <a:pt x="683" y="1621"/>
                  </a:lnTo>
                  <a:lnTo>
                    <a:pt x="672" y="1621"/>
                  </a:lnTo>
                  <a:lnTo>
                    <a:pt x="661" y="1624"/>
                  </a:lnTo>
                  <a:lnTo>
                    <a:pt x="650" y="1626"/>
                  </a:lnTo>
                  <a:lnTo>
                    <a:pt x="639" y="1630"/>
                  </a:lnTo>
                  <a:lnTo>
                    <a:pt x="628" y="1632"/>
                  </a:lnTo>
                  <a:lnTo>
                    <a:pt x="617" y="1634"/>
                  </a:lnTo>
                  <a:lnTo>
                    <a:pt x="605" y="1634"/>
                  </a:lnTo>
                  <a:lnTo>
                    <a:pt x="594" y="1638"/>
                  </a:lnTo>
                  <a:lnTo>
                    <a:pt x="584" y="1642"/>
                  </a:lnTo>
                  <a:lnTo>
                    <a:pt x="573" y="1647"/>
                  </a:lnTo>
                  <a:lnTo>
                    <a:pt x="562" y="1652"/>
                  </a:lnTo>
                  <a:lnTo>
                    <a:pt x="552" y="1656"/>
                  </a:lnTo>
                  <a:lnTo>
                    <a:pt x="542" y="1662"/>
                  </a:lnTo>
                  <a:lnTo>
                    <a:pt x="533" y="1668"/>
                  </a:lnTo>
                  <a:lnTo>
                    <a:pt x="523" y="1676"/>
                  </a:lnTo>
                  <a:lnTo>
                    <a:pt x="508" y="1678"/>
                  </a:lnTo>
                  <a:lnTo>
                    <a:pt x="493" y="1677"/>
                  </a:lnTo>
                  <a:lnTo>
                    <a:pt x="480" y="1672"/>
                  </a:lnTo>
                  <a:lnTo>
                    <a:pt x="468" y="1665"/>
                  </a:lnTo>
                  <a:lnTo>
                    <a:pt x="455" y="1658"/>
                  </a:lnTo>
                  <a:lnTo>
                    <a:pt x="443" y="1650"/>
                  </a:lnTo>
                  <a:lnTo>
                    <a:pt x="429" y="1644"/>
                  </a:lnTo>
                  <a:lnTo>
                    <a:pt x="414" y="1642"/>
                  </a:lnTo>
                  <a:lnTo>
                    <a:pt x="403" y="1642"/>
                  </a:lnTo>
                  <a:lnTo>
                    <a:pt x="393" y="1643"/>
                  </a:lnTo>
                  <a:lnTo>
                    <a:pt x="382" y="1644"/>
                  </a:lnTo>
                  <a:lnTo>
                    <a:pt x="372" y="1647"/>
                  </a:lnTo>
                  <a:lnTo>
                    <a:pt x="361" y="1648"/>
                  </a:lnTo>
                  <a:lnTo>
                    <a:pt x="350" y="1648"/>
                  </a:lnTo>
                  <a:lnTo>
                    <a:pt x="340" y="1648"/>
                  </a:lnTo>
                  <a:lnTo>
                    <a:pt x="329" y="1646"/>
                  </a:lnTo>
                  <a:lnTo>
                    <a:pt x="328" y="1637"/>
                  </a:lnTo>
                  <a:lnTo>
                    <a:pt x="333" y="1630"/>
                  </a:lnTo>
                  <a:lnTo>
                    <a:pt x="342" y="1625"/>
                  </a:lnTo>
                  <a:lnTo>
                    <a:pt x="349" y="1620"/>
                  </a:lnTo>
                  <a:lnTo>
                    <a:pt x="358" y="1617"/>
                  </a:lnTo>
                  <a:lnTo>
                    <a:pt x="367" y="1613"/>
                  </a:lnTo>
                  <a:lnTo>
                    <a:pt x="375" y="1608"/>
                  </a:lnTo>
                  <a:lnTo>
                    <a:pt x="383" y="1602"/>
                  </a:lnTo>
                  <a:lnTo>
                    <a:pt x="390" y="1595"/>
                  </a:lnTo>
                  <a:lnTo>
                    <a:pt x="397" y="1588"/>
                  </a:lnTo>
                  <a:lnTo>
                    <a:pt x="403" y="1580"/>
                  </a:lnTo>
                  <a:lnTo>
                    <a:pt x="407" y="1573"/>
                  </a:lnTo>
                  <a:lnTo>
                    <a:pt x="416" y="1556"/>
                  </a:lnTo>
                  <a:lnTo>
                    <a:pt x="416" y="1539"/>
                  </a:lnTo>
                  <a:lnTo>
                    <a:pt x="411" y="1520"/>
                  </a:lnTo>
                  <a:lnTo>
                    <a:pt x="408" y="1502"/>
                  </a:lnTo>
                  <a:lnTo>
                    <a:pt x="414" y="1467"/>
                  </a:lnTo>
                  <a:lnTo>
                    <a:pt x="410" y="1433"/>
                  </a:lnTo>
                  <a:lnTo>
                    <a:pt x="403" y="1398"/>
                  </a:lnTo>
                  <a:lnTo>
                    <a:pt x="400" y="1362"/>
                  </a:lnTo>
                  <a:lnTo>
                    <a:pt x="398" y="1351"/>
                  </a:lnTo>
                  <a:lnTo>
                    <a:pt x="397" y="1342"/>
                  </a:lnTo>
                  <a:lnTo>
                    <a:pt x="397" y="1331"/>
                  </a:lnTo>
                  <a:lnTo>
                    <a:pt x="398" y="1321"/>
                  </a:lnTo>
                  <a:lnTo>
                    <a:pt x="401" y="1268"/>
                  </a:lnTo>
                  <a:lnTo>
                    <a:pt x="407" y="1216"/>
                  </a:lnTo>
                  <a:lnTo>
                    <a:pt x="414" y="1166"/>
                  </a:lnTo>
                  <a:lnTo>
                    <a:pt x="426" y="1116"/>
                  </a:lnTo>
                  <a:lnTo>
                    <a:pt x="422" y="1069"/>
                  </a:lnTo>
                  <a:lnTo>
                    <a:pt x="412" y="1025"/>
                  </a:lnTo>
                  <a:lnTo>
                    <a:pt x="404" y="980"/>
                  </a:lnTo>
                  <a:lnTo>
                    <a:pt x="404" y="933"/>
                  </a:lnTo>
                  <a:lnTo>
                    <a:pt x="412" y="883"/>
                  </a:lnTo>
                  <a:lnTo>
                    <a:pt x="415" y="832"/>
                  </a:lnTo>
                  <a:lnTo>
                    <a:pt x="416" y="780"/>
                  </a:lnTo>
                  <a:lnTo>
                    <a:pt x="422" y="728"/>
                  </a:lnTo>
                  <a:lnTo>
                    <a:pt x="414" y="682"/>
                  </a:lnTo>
                  <a:lnTo>
                    <a:pt x="407" y="635"/>
                  </a:lnTo>
                  <a:lnTo>
                    <a:pt x="398" y="589"/>
                  </a:lnTo>
                  <a:lnTo>
                    <a:pt x="392" y="543"/>
                  </a:lnTo>
                  <a:lnTo>
                    <a:pt x="385" y="530"/>
                  </a:lnTo>
                  <a:lnTo>
                    <a:pt x="375" y="517"/>
                  </a:lnTo>
                  <a:lnTo>
                    <a:pt x="365" y="505"/>
                  </a:lnTo>
                  <a:lnTo>
                    <a:pt x="356" y="492"/>
                  </a:lnTo>
                  <a:lnTo>
                    <a:pt x="349" y="477"/>
                  </a:lnTo>
                  <a:lnTo>
                    <a:pt x="342" y="463"/>
                  </a:lnTo>
                  <a:lnTo>
                    <a:pt x="335" y="448"/>
                  </a:lnTo>
                  <a:lnTo>
                    <a:pt x="329" y="432"/>
                  </a:lnTo>
                  <a:lnTo>
                    <a:pt x="321" y="418"/>
                  </a:lnTo>
                  <a:lnTo>
                    <a:pt x="313" y="405"/>
                  </a:lnTo>
                  <a:lnTo>
                    <a:pt x="304" y="390"/>
                  </a:lnTo>
                  <a:lnTo>
                    <a:pt x="293" y="377"/>
                  </a:lnTo>
                  <a:lnTo>
                    <a:pt x="285" y="358"/>
                  </a:lnTo>
                  <a:lnTo>
                    <a:pt x="279" y="338"/>
                  </a:lnTo>
                  <a:lnTo>
                    <a:pt x="275" y="317"/>
                  </a:lnTo>
                  <a:lnTo>
                    <a:pt x="275" y="296"/>
                  </a:lnTo>
                  <a:lnTo>
                    <a:pt x="260" y="284"/>
                  </a:lnTo>
                  <a:lnTo>
                    <a:pt x="243" y="274"/>
                  </a:lnTo>
                  <a:lnTo>
                    <a:pt x="225" y="265"/>
                  </a:lnTo>
                  <a:lnTo>
                    <a:pt x="208" y="256"/>
                  </a:lnTo>
                  <a:lnTo>
                    <a:pt x="191" y="247"/>
                  </a:lnTo>
                  <a:lnTo>
                    <a:pt x="174" y="236"/>
                  </a:lnTo>
                  <a:lnTo>
                    <a:pt x="158" y="225"/>
                  </a:lnTo>
                  <a:lnTo>
                    <a:pt x="144" y="211"/>
                  </a:lnTo>
                  <a:lnTo>
                    <a:pt x="134" y="202"/>
                  </a:lnTo>
                  <a:lnTo>
                    <a:pt x="126" y="192"/>
                  </a:lnTo>
                  <a:lnTo>
                    <a:pt x="119" y="182"/>
                  </a:lnTo>
                  <a:lnTo>
                    <a:pt x="113" y="172"/>
                  </a:lnTo>
                  <a:lnTo>
                    <a:pt x="106" y="161"/>
                  </a:lnTo>
                  <a:lnTo>
                    <a:pt x="100" y="153"/>
                  </a:lnTo>
                  <a:lnTo>
                    <a:pt x="90" y="144"/>
                  </a:lnTo>
                  <a:lnTo>
                    <a:pt x="76" y="138"/>
                  </a:lnTo>
                  <a:lnTo>
                    <a:pt x="0" y="106"/>
                  </a:lnTo>
                  <a:lnTo>
                    <a:pt x="8" y="106"/>
                  </a:lnTo>
                  <a:lnTo>
                    <a:pt x="18" y="106"/>
                  </a:lnTo>
                  <a:lnTo>
                    <a:pt x="28" y="106"/>
                  </a:lnTo>
                  <a:lnTo>
                    <a:pt x="37" y="108"/>
                  </a:lnTo>
                  <a:lnTo>
                    <a:pt x="48" y="109"/>
                  </a:lnTo>
                  <a:lnTo>
                    <a:pt x="59" y="113"/>
                  </a:lnTo>
                  <a:lnTo>
                    <a:pt x="69" y="115"/>
                  </a:lnTo>
                  <a:lnTo>
                    <a:pt x="79" y="119"/>
                  </a:lnTo>
                  <a:lnTo>
                    <a:pt x="72" y="104"/>
                  </a:lnTo>
                  <a:lnTo>
                    <a:pt x="65" y="90"/>
                  </a:lnTo>
                  <a:lnTo>
                    <a:pt x="58" y="76"/>
                  </a:lnTo>
                  <a:lnTo>
                    <a:pt x="51" y="60"/>
                  </a:lnTo>
                  <a:lnTo>
                    <a:pt x="62" y="67"/>
                  </a:lnTo>
                  <a:lnTo>
                    <a:pt x="71" y="76"/>
                  </a:lnTo>
                  <a:lnTo>
                    <a:pt x="77" y="85"/>
                  </a:lnTo>
                  <a:lnTo>
                    <a:pt x="83" y="95"/>
                  </a:lnTo>
                  <a:lnTo>
                    <a:pt x="89" y="106"/>
                  </a:lnTo>
                  <a:lnTo>
                    <a:pt x="94" y="117"/>
                  </a:lnTo>
                  <a:lnTo>
                    <a:pt x="100" y="127"/>
                  </a:lnTo>
                  <a:lnTo>
                    <a:pt x="106" y="137"/>
                  </a:lnTo>
                  <a:lnTo>
                    <a:pt x="120" y="153"/>
                  </a:lnTo>
                  <a:lnTo>
                    <a:pt x="136" y="167"/>
                  </a:lnTo>
                  <a:lnTo>
                    <a:pt x="152" y="179"/>
                  </a:lnTo>
                  <a:lnTo>
                    <a:pt x="169" y="190"/>
                  </a:lnTo>
                  <a:lnTo>
                    <a:pt x="188" y="200"/>
                  </a:lnTo>
                  <a:lnTo>
                    <a:pt x="208" y="208"/>
                  </a:lnTo>
                  <a:lnTo>
                    <a:pt x="227" y="214"/>
                  </a:lnTo>
                  <a:lnTo>
                    <a:pt x="248" y="219"/>
                  </a:lnTo>
                  <a:lnTo>
                    <a:pt x="255" y="224"/>
                  </a:lnTo>
                  <a:lnTo>
                    <a:pt x="263" y="229"/>
                  </a:lnTo>
                  <a:lnTo>
                    <a:pt x="271" y="233"/>
                  </a:lnTo>
                  <a:lnTo>
                    <a:pt x="279" y="237"/>
                  </a:lnTo>
                  <a:lnTo>
                    <a:pt x="278" y="212"/>
                  </a:lnTo>
                  <a:lnTo>
                    <a:pt x="274" y="188"/>
                  </a:lnTo>
                  <a:lnTo>
                    <a:pt x="270" y="165"/>
                  </a:lnTo>
                  <a:lnTo>
                    <a:pt x="270" y="139"/>
                  </a:lnTo>
                  <a:lnTo>
                    <a:pt x="257" y="115"/>
                  </a:lnTo>
                  <a:lnTo>
                    <a:pt x="250" y="90"/>
                  </a:lnTo>
                  <a:lnTo>
                    <a:pt x="245" y="65"/>
                  </a:lnTo>
                  <a:lnTo>
                    <a:pt x="238" y="39"/>
                  </a:lnTo>
                  <a:lnTo>
                    <a:pt x="237" y="35"/>
                  </a:lnTo>
                  <a:lnTo>
                    <a:pt x="238" y="30"/>
                  </a:lnTo>
                  <a:lnTo>
                    <a:pt x="239" y="24"/>
                  </a:lnTo>
                  <a:lnTo>
                    <a:pt x="242" y="20"/>
                  </a:lnTo>
                  <a:lnTo>
                    <a:pt x="245" y="21"/>
                  </a:lnTo>
                  <a:lnTo>
                    <a:pt x="248" y="25"/>
                  </a:lnTo>
                  <a:lnTo>
                    <a:pt x="249" y="27"/>
                  </a:lnTo>
                  <a:lnTo>
                    <a:pt x="250" y="31"/>
                  </a:lnTo>
                  <a:lnTo>
                    <a:pt x="252" y="48"/>
                  </a:lnTo>
                  <a:lnTo>
                    <a:pt x="256" y="63"/>
                  </a:lnTo>
                  <a:lnTo>
                    <a:pt x="263" y="78"/>
                  </a:lnTo>
                  <a:lnTo>
                    <a:pt x="270" y="94"/>
                  </a:lnTo>
                  <a:lnTo>
                    <a:pt x="277" y="108"/>
                  </a:lnTo>
                  <a:lnTo>
                    <a:pt x="284" y="123"/>
                  </a:lnTo>
                  <a:lnTo>
                    <a:pt x="291" y="138"/>
                  </a:lnTo>
                  <a:lnTo>
                    <a:pt x="295" y="154"/>
                  </a:lnTo>
                  <a:lnTo>
                    <a:pt x="299" y="145"/>
                  </a:lnTo>
                  <a:lnTo>
                    <a:pt x="302" y="137"/>
                  </a:lnTo>
                  <a:lnTo>
                    <a:pt x="304" y="127"/>
                  </a:lnTo>
                  <a:lnTo>
                    <a:pt x="309" y="120"/>
                  </a:lnTo>
                  <a:lnTo>
                    <a:pt x="318" y="110"/>
                  </a:lnTo>
                  <a:lnTo>
                    <a:pt x="327" y="101"/>
                  </a:lnTo>
                  <a:lnTo>
                    <a:pt x="333" y="90"/>
                  </a:lnTo>
                  <a:lnTo>
                    <a:pt x="340" y="79"/>
                  </a:lnTo>
                  <a:lnTo>
                    <a:pt x="346" y="68"/>
                  </a:lnTo>
                  <a:lnTo>
                    <a:pt x="350" y="56"/>
                  </a:lnTo>
                  <a:lnTo>
                    <a:pt x="353" y="44"/>
                  </a:lnTo>
                  <a:lnTo>
                    <a:pt x="354" y="32"/>
                  </a:lnTo>
                  <a:lnTo>
                    <a:pt x="356" y="31"/>
                  </a:lnTo>
                  <a:lnTo>
                    <a:pt x="357" y="28"/>
                  </a:lnTo>
                  <a:lnTo>
                    <a:pt x="358" y="28"/>
                  </a:lnTo>
                  <a:lnTo>
                    <a:pt x="360" y="30"/>
                  </a:lnTo>
                  <a:lnTo>
                    <a:pt x="361" y="50"/>
                  </a:lnTo>
                  <a:lnTo>
                    <a:pt x="357" y="68"/>
                  </a:lnTo>
                  <a:lnTo>
                    <a:pt x="351" y="85"/>
                  </a:lnTo>
                  <a:lnTo>
                    <a:pt x="343" y="102"/>
                  </a:lnTo>
                  <a:lnTo>
                    <a:pt x="335" y="120"/>
                  </a:lnTo>
                  <a:lnTo>
                    <a:pt x="328" y="137"/>
                  </a:lnTo>
                  <a:lnTo>
                    <a:pt x="325" y="155"/>
                  </a:lnTo>
                  <a:lnTo>
                    <a:pt x="325" y="176"/>
                  </a:lnTo>
                  <a:lnTo>
                    <a:pt x="327" y="178"/>
                  </a:lnTo>
                  <a:lnTo>
                    <a:pt x="338" y="166"/>
                  </a:lnTo>
                  <a:lnTo>
                    <a:pt x="349" y="155"/>
                  </a:lnTo>
                  <a:lnTo>
                    <a:pt x="357" y="143"/>
                  </a:lnTo>
                  <a:lnTo>
                    <a:pt x="367" y="130"/>
                  </a:lnTo>
                  <a:lnTo>
                    <a:pt x="375" y="118"/>
                  </a:lnTo>
                  <a:lnTo>
                    <a:pt x="383" y="106"/>
                  </a:lnTo>
                  <a:lnTo>
                    <a:pt x="392" y="92"/>
                  </a:lnTo>
                  <a:lnTo>
                    <a:pt x="401" y="80"/>
                  </a:lnTo>
                  <a:lnTo>
                    <a:pt x="405" y="77"/>
                  </a:lnTo>
                  <a:lnTo>
                    <a:pt x="404" y="98"/>
                  </a:lnTo>
                  <a:lnTo>
                    <a:pt x="393" y="119"/>
                  </a:lnTo>
                  <a:lnTo>
                    <a:pt x="380" y="138"/>
                  </a:lnTo>
                  <a:lnTo>
                    <a:pt x="376" y="161"/>
                  </a:lnTo>
                  <a:lnTo>
                    <a:pt x="368" y="176"/>
                  </a:lnTo>
                  <a:lnTo>
                    <a:pt x="357" y="189"/>
                  </a:lnTo>
                  <a:lnTo>
                    <a:pt x="347" y="203"/>
                  </a:lnTo>
                  <a:lnTo>
                    <a:pt x="338" y="218"/>
                  </a:lnTo>
                  <a:lnTo>
                    <a:pt x="331" y="232"/>
                  </a:lnTo>
                  <a:lnTo>
                    <a:pt x="328" y="248"/>
                  </a:lnTo>
                  <a:lnTo>
                    <a:pt x="328" y="264"/>
                  </a:lnTo>
                  <a:lnTo>
                    <a:pt x="335" y="281"/>
                  </a:lnTo>
                  <a:lnTo>
                    <a:pt x="336" y="306"/>
                  </a:lnTo>
                  <a:lnTo>
                    <a:pt x="343" y="331"/>
                  </a:lnTo>
                  <a:lnTo>
                    <a:pt x="354" y="354"/>
                  </a:lnTo>
                  <a:lnTo>
                    <a:pt x="371" y="375"/>
                  </a:lnTo>
                  <a:lnTo>
                    <a:pt x="387" y="396"/>
                  </a:lnTo>
                  <a:lnTo>
                    <a:pt x="403" y="418"/>
                  </a:lnTo>
                  <a:lnTo>
                    <a:pt x="418" y="440"/>
                  </a:lnTo>
                  <a:lnTo>
                    <a:pt x="430" y="461"/>
                  </a:lnTo>
                  <a:lnTo>
                    <a:pt x="441" y="484"/>
                  </a:lnTo>
                  <a:lnTo>
                    <a:pt x="450" y="508"/>
                  </a:lnTo>
                  <a:lnTo>
                    <a:pt x="457" y="534"/>
                  </a:lnTo>
                  <a:lnTo>
                    <a:pt x="461" y="559"/>
                  </a:lnTo>
                  <a:lnTo>
                    <a:pt x="501" y="658"/>
                  </a:lnTo>
                  <a:lnTo>
                    <a:pt x="505" y="645"/>
                  </a:lnTo>
                  <a:lnTo>
                    <a:pt x="509" y="631"/>
                  </a:lnTo>
                  <a:lnTo>
                    <a:pt x="516" y="618"/>
                  </a:lnTo>
                  <a:lnTo>
                    <a:pt x="523" y="606"/>
                  </a:lnTo>
                  <a:lnTo>
                    <a:pt x="531" y="593"/>
                  </a:lnTo>
                  <a:lnTo>
                    <a:pt x="538" y="581"/>
                  </a:lnTo>
                  <a:lnTo>
                    <a:pt x="545" y="569"/>
                  </a:lnTo>
                  <a:lnTo>
                    <a:pt x="552" y="555"/>
                  </a:lnTo>
                  <a:lnTo>
                    <a:pt x="564" y="529"/>
                  </a:lnTo>
                  <a:lnTo>
                    <a:pt x="576" y="502"/>
                  </a:lnTo>
                  <a:lnTo>
                    <a:pt x="588" y="477"/>
                  </a:lnTo>
                  <a:lnTo>
                    <a:pt x="599" y="451"/>
                  </a:lnTo>
                  <a:lnTo>
                    <a:pt x="609" y="424"/>
                  </a:lnTo>
                  <a:lnTo>
                    <a:pt x="620" y="396"/>
                  </a:lnTo>
                  <a:lnTo>
                    <a:pt x="628" y="370"/>
                  </a:lnTo>
                  <a:lnTo>
                    <a:pt x="638" y="342"/>
                  </a:lnTo>
                  <a:lnTo>
                    <a:pt x="635" y="323"/>
                  </a:lnTo>
                  <a:lnTo>
                    <a:pt x="631" y="305"/>
                  </a:lnTo>
                  <a:lnTo>
                    <a:pt x="624" y="287"/>
                  </a:lnTo>
                  <a:lnTo>
                    <a:pt x="616" y="268"/>
                  </a:lnTo>
                  <a:lnTo>
                    <a:pt x="606" y="252"/>
                  </a:lnTo>
                  <a:lnTo>
                    <a:pt x="595" y="235"/>
                  </a:lnTo>
                  <a:lnTo>
                    <a:pt x="584" y="218"/>
                  </a:lnTo>
                  <a:lnTo>
                    <a:pt x="571" y="202"/>
                  </a:lnTo>
                  <a:lnTo>
                    <a:pt x="573" y="165"/>
                  </a:lnTo>
                  <a:lnTo>
                    <a:pt x="582" y="130"/>
                  </a:lnTo>
                  <a:lnTo>
                    <a:pt x="594" y="95"/>
                  </a:lnTo>
                  <a:lnTo>
                    <a:pt x="596" y="56"/>
                  </a:lnTo>
                  <a:lnTo>
                    <a:pt x="607" y="16"/>
                  </a:lnTo>
                  <a:close/>
                </a:path>
              </a:pathLst>
            </a:custGeom>
            <a:solidFill>
              <a:srgbClr val="000000"/>
            </a:solidFill>
            <a:ln w="9525">
              <a:solidFill>
                <a:srgbClr val="006600"/>
              </a:solidFill>
              <a:round/>
              <a:headEnd/>
              <a:tailEnd/>
            </a:ln>
          </p:spPr>
          <p:txBody>
            <a:bodyPr/>
            <a:lstStyle/>
            <a:p>
              <a:endParaRPr lang="en-US"/>
            </a:p>
          </p:txBody>
        </p:sp>
        <p:grpSp>
          <p:nvGrpSpPr>
            <p:cNvPr id="11817" name="Group 1088"/>
            <p:cNvGrpSpPr>
              <a:grpSpLocks/>
            </p:cNvGrpSpPr>
            <p:nvPr/>
          </p:nvGrpSpPr>
          <p:grpSpPr bwMode="auto">
            <a:xfrm>
              <a:off x="809" y="816"/>
              <a:ext cx="103" cy="576"/>
              <a:chOff x="4770" y="1764"/>
              <a:chExt cx="75" cy="479"/>
            </a:xfrm>
          </p:grpSpPr>
          <p:sp>
            <p:nvSpPr>
              <p:cNvPr id="12069" name="Freeform 1089"/>
              <p:cNvSpPr>
                <a:spLocks/>
              </p:cNvSpPr>
              <p:nvPr/>
            </p:nvSpPr>
            <p:spPr bwMode="auto">
              <a:xfrm>
                <a:off x="4776" y="1764"/>
                <a:ext cx="29" cy="453"/>
              </a:xfrm>
              <a:custGeom>
                <a:avLst/>
                <a:gdLst>
                  <a:gd name="T0" fmla="*/ 7 w 88"/>
                  <a:gd name="T1" fmla="*/ 70 h 907"/>
                  <a:gd name="T2" fmla="*/ 7 w 88"/>
                  <a:gd name="T3" fmla="*/ 87 h 907"/>
                  <a:gd name="T4" fmla="*/ 7 w 88"/>
                  <a:gd name="T5" fmla="*/ 112 h 907"/>
                  <a:gd name="T6" fmla="*/ 9 w 88"/>
                  <a:gd name="T7" fmla="*/ 147 h 907"/>
                  <a:gd name="T8" fmla="*/ 9 w 88"/>
                  <a:gd name="T9" fmla="*/ 171 h 907"/>
                  <a:gd name="T10" fmla="*/ 9 w 88"/>
                  <a:gd name="T11" fmla="*/ 208 h 907"/>
                  <a:gd name="T12" fmla="*/ 10 w 88"/>
                  <a:gd name="T13" fmla="*/ 221 h 907"/>
                  <a:gd name="T14" fmla="*/ 9 w 88"/>
                  <a:gd name="T15" fmla="*/ 217 h 907"/>
                  <a:gd name="T16" fmla="*/ 7 w 88"/>
                  <a:gd name="T17" fmla="*/ 199 h 907"/>
                  <a:gd name="T18" fmla="*/ 6 w 88"/>
                  <a:gd name="T19" fmla="*/ 190 h 907"/>
                  <a:gd name="T20" fmla="*/ 5 w 88"/>
                  <a:gd name="T21" fmla="*/ 199 h 907"/>
                  <a:gd name="T22" fmla="*/ 5 w 88"/>
                  <a:gd name="T23" fmla="*/ 208 h 907"/>
                  <a:gd name="T24" fmla="*/ 5 w 88"/>
                  <a:gd name="T25" fmla="*/ 214 h 907"/>
                  <a:gd name="T26" fmla="*/ 4 w 88"/>
                  <a:gd name="T27" fmla="*/ 220 h 907"/>
                  <a:gd name="T28" fmla="*/ 4 w 88"/>
                  <a:gd name="T29" fmla="*/ 200 h 907"/>
                  <a:gd name="T30" fmla="*/ 5 w 88"/>
                  <a:gd name="T31" fmla="*/ 181 h 907"/>
                  <a:gd name="T32" fmla="*/ 3 w 88"/>
                  <a:gd name="T33" fmla="*/ 163 h 907"/>
                  <a:gd name="T34" fmla="*/ 2 w 88"/>
                  <a:gd name="T35" fmla="*/ 144 h 907"/>
                  <a:gd name="T36" fmla="*/ 4 w 88"/>
                  <a:gd name="T37" fmla="*/ 111 h 907"/>
                  <a:gd name="T38" fmla="*/ 4 w 88"/>
                  <a:gd name="T39" fmla="*/ 76 h 907"/>
                  <a:gd name="T40" fmla="*/ 2 w 88"/>
                  <a:gd name="T41" fmla="*/ 79 h 907"/>
                  <a:gd name="T42" fmla="*/ 1 w 88"/>
                  <a:gd name="T43" fmla="*/ 83 h 907"/>
                  <a:gd name="T44" fmla="*/ 2 w 88"/>
                  <a:gd name="T45" fmla="*/ 77 h 907"/>
                  <a:gd name="T46" fmla="*/ 4 w 88"/>
                  <a:gd name="T47" fmla="*/ 72 h 907"/>
                  <a:gd name="T48" fmla="*/ 4 w 88"/>
                  <a:gd name="T49" fmla="*/ 70 h 907"/>
                  <a:gd name="T50" fmla="*/ 3 w 88"/>
                  <a:gd name="T51" fmla="*/ 68 h 907"/>
                  <a:gd name="T52" fmla="*/ 2 w 88"/>
                  <a:gd name="T53" fmla="*/ 72 h 907"/>
                  <a:gd name="T54" fmla="*/ 0 w 88"/>
                  <a:gd name="T55" fmla="*/ 75 h 907"/>
                  <a:gd name="T56" fmla="*/ 2 w 88"/>
                  <a:gd name="T57" fmla="*/ 66 h 907"/>
                  <a:gd name="T58" fmla="*/ 3 w 88"/>
                  <a:gd name="T59" fmla="*/ 58 h 907"/>
                  <a:gd name="T60" fmla="*/ 2 w 88"/>
                  <a:gd name="T61" fmla="*/ 59 h 907"/>
                  <a:gd name="T62" fmla="*/ 0 w 88"/>
                  <a:gd name="T63" fmla="*/ 61 h 907"/>
                  <a:gd name="T64" fmla="*/ 2 w 88"/>
                  <a:gd name="T65" fmla="*/ 53 h 907"/>
                  <a:gd name="T66" fmla="*/ 4 w 88"/>
                  <a:gd name="T67" fmla="*/ 45 h 907"/>
                  <a:gd name="T68" fmla="*/ 2 w 88"/>
                  <a:gd name="T69" fmla="*/ 45 h 907"/>
                  <a:gd name="T70" fmla="*/ 0 w 88"/>
                  <a:gd name="T71" fmla="*/ 46 h 907"/>
                  <a:gd name="T72" fmla="*/ 2 w 88"/>
                  <a:gd name="T73" fmla="*/ 42 h 907"/>
                  <a:gd name="T74" fmla="*/ 4 w 88"/>
                  <a:gd name="T75" fmla="*/ 39 h 907"/>
                  <a:gd name="T76" fmla="*/ 5 w 88"/>
                  <a:gd name="T77" fmla="*/ 24 h 907"/>
                  <a:gd name="T78" fmla="*/ 5 w 88"/>
                  <a:gd name="T79" fmla="*/ 9 h 907"/>
                  <a:gd name="T80" fmla="*/ 6 w 88"/>
                  <a:gd name="T81" fmla="*/ 6 h 907"/>
                  <a:gd name="T82" fmla="*/ 7 w 88"/>
                  <a:gd name="T83" fmla="*/ 21 h 907"/>
                  <a:gd name="T84" fmla="*/ 7 w 88"/>
                  <a:gd name="T85" fmla="*/ 37 h 907"/>
                  <a:gd name="T86" fmla="*/ 6 w 88"/>
                  <a:gd name="T87" fmla="*/ 53 h 90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8"/>
                  <a:gd name="T133" fmla="*/ 0 h 907"/>
                  <a:gd name="T134" fmla="*/ 88 w 88"/>
                  <a:gd name="T135" fmla="*/ 907 h 90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8" h="907">
                    <a:moveTo>
                      <a:pt x="57" y="246"/>
                    </a:moveTo>
                    <a:lnTo>
                      <a:pt x="61" y="280"/>
                    </a:lnTo>
                    <a:lnTo>
                      <a:pt x="63" y="314"/>
                    </a:lnTo>
                    <a:lnTo>
                      <a:pt x="61" y="348"/>
                    </a:lnTo>
                    <a:lnTo>
                      <a:pt x="56" y="382"/>
                    </a:lnTo>
                    <a:lnTo>
                      <a:pt x="65" y="451"/>
                    </a:lnTo>
                    <a:lnTo>
                      <a:pt x="78" y="519"/>
                    </a:lnTo>
                    <a:lnTo>
                      <a:pt x="83" y="588"/>
                    </a:lnTo>
                    <a:lnTo>
                      <a:pt x="78" y="658"/>
                    </a:lnTo>
                    <a:lnTo>
                      <a:pt x="85" y="685"/>
                    </a:lnTo>
                    <a:lnTo>
                      <a:pt x="86" y="813"/>
                    </a:lnTo>
                    <a:lnTo>
                      <a:pt x="85" y="834"/>
                    </a:lnTo>
                    <a:lnTo>
                      <a:pt x="86" y="858"/>
                    </a:lnTo>
                    <a:lnTo>
                      <a:pt x="88" y="884"/>
                    </a:lnTo>
                    <a:lnTo>
                      <a:pt x="88" y="907"/>
                    </a:lnTo>
                    <a:lnTo>
                      <a:pt x="79" y="869"/>
                    </a:lnTo>
                    <a:lnTo>
                      <a:pt x="72" y="833"/>
                    </a:lnTo>
                    <a:lnTo>
                      <a:pt x="64" y="796"/>
                    </a:lnTo>
                    <a:lnTo>
                      <a:pt x="56" y="759"/>
                    </a:lnTo>
                    <a:lnTo>
                      <a:pt x="54" y="762"/>
                    </a:lnTo>
                    <a:lnTo>
                      <a:pt x="53" y="779"/>
                    </a:lnTo>
                    <a:lnTo>
                      <a:pt x="50" y="797"/>
                    </a:lnTo>
                    <a:lnTo>
                      <a:pt x="49" y="815"/>
                    </a:lnTo>
                    <a:lnTo>
                      <a:pt x="45" y="832"/>
                    </a:lnTo>
                    <a:lnTo>
                      <a:pt x="46" y="845"/>
                    </a:lnTo>
                    <a:lnTo>
                      <a:pt x="45" y="858"/>
                    </a:lnTo>
                    <a:lnTo>
                      <a:pt x="39" y="872"/>
                    </a:lnTo>
                    <a:lnTo>
                      <a:pt x="32" y="882"/>
                    </a:lnTo>
                    <a:lnTo>
                      <a:pt x="34" y="843"/>
                    </a:lnTo>
                    <a:lnTo>
                      <a:pt x="34" y="803"/>
                    </a:lnTo>
                    <a:lnTo>
                      <a:pt x="36" y="764"/>
                    </a:lnTo>
                    <a:lnTo>
                      <a:pt x="42" y="726"/>
                    </a:lnTo>
                    <a:lnTo>
                      <a:pt x="32" y="691"/>
                    </a:lnTo>
                    <a:lnTo>
                      <a:pt x="24" y="653"/>
                    </a:lnTo>
                    <a:lnTo>
                      <a:pt x="20" y="616"/>
                    </a:lnTo>
                    <a:lnTo>
                      <a:pt x="22" y="577"/>
                    </a:lnTo>
                    <a:lnTo>
                      <a:pt x="34" y="511"/>
                    </a:lnTo>
                    <a:lnTo>
                      <a:pt x="40" y="444"/>
                    </a:lnTo>
                    <a:lnTo>
                      <a:pt x="42" y="375"/>
                    </a:lnTo>
                    <a:lnTo>
                      <a:pt x="34" y="307"/>
                    </a:lnTo>
                    <a:lnTo>
                      <a:pt x="27" y="313"/>
                    </a:lnTo>
                    <a:lnTo>
                      <a:pt x="21" y="319"/>
                    </a:lnTo>
                    <a:lnTo>
                      <a:pt x="14" y="328"/>
                    </a:lnTo>
                    <a:lnTo>
                      <a:pt x="9" y="335"/>
                    </a:lnTo>
                    <a:lnTo>
                      <a:pt x="13" y="323"/>
                    </a:lnTo>
                    <a:lnTo>
                      <a:pt x="18" y="311"/>
                    </a:lnTo>
                    <a:lnTo>
                      <a:pt x="25" y="300"/>
                    </a:lnTo>
                    <a:lnTo>
                      <a:pt x="32" y="288"/>
                    </a:lnTo>
                    <a:lnTo>
                      <a:pt x="34" y="283"/>
                    </a:lnTo>
                    <a:lnTo>
                      <a:pt x="32" y="280"/>
                    </a:lnTo>
                    <a:lnTo>
                      <a:pt x="31" y="276"/>
                    </a:lnTo>
                    <a:lnTo>
                      <a:pt x="28" y="272"/>
                    </a:lnTo>
                    <a:lnTo>
                      <a:pt x="21" y="280"/>
                    </a:lnTo>
                    <a:lnTo>
                      <a:pt x="17" y="288"/>
                    </a:lnTo>
                    <a:lnTo>
                      <a:pt x="10" y="295"/>
                    </a:lnTo>
                    <a:lnTo>
                      <a:pt x="0" y="300"/>
                    </a:lnTo>
                    <a:lnTo>
                      <a:pt x="7" y="283"/>
                    </a:lnTo>
                    <a:lnTo>
                      <a:pt x="18" y="266"/>
                    </a:lnTo>
                    <a:lnTo>
                      <a:pt x="28" y="251"/>
                    </a:lnTo>
                    <a:lnTo>
                      <a:pt x="31" y="232"/>
                    </a:lnTo>
                    <a:lnTo>
                      <a:pt x="22" y="234"/>
                    </a:lnTo>
                    <a:lnTo>
                      <a:pt x="17" y="239"/>
                    </a:lnTo>
                    <a:lnTo>
                      <a:pt x="11" y="243"/>
                    </a:lnTo>
                    <a:lnTo>
                      <a:pt x="3" y="246"/>
                    </a:lnTo>
                    <a:lnTo>
                      <a:pt x="9" y="230"/>
                    </a:lnTo>
                    <a:lnTo>
                      <a:pt x="18" y="214"/>
                    </a:lnTo>
                    <a:lnTo>
                      <a:pt x="27" y="200"/>
                    </a:lnTo>
                    <a:lnTo>
                      <a:pt x="32" y="183"/>
                    </a:lnTo>
                    <a:lnTo>
                      <a:pt x="25" y="181"/>
                    </a:lnTo>
                    <a:lnTo>
                      <a:pt x="18" y="182"/>
                    </a:lnTo>
                    <a:lnTo>
                      <a:pt x="10" y="184"/>
                    </a:lnTo>
                    <a:lnTo>
                      <a:pt x="3" y="185"/>
                    </a:lnTo>
                    <a:lnTo>
                      <a:pt x="9" y="177"/>
                    </a:lnTo>
                    <a:lnTo>
                      <a:pt x="17" y="170"/>
                    </a:lnTo>
                    <a:lnTo>
                      <a:pt x="25" y="163"/>
                    </a:lnTo>
                    <a:lnTo>
                      <a:pt x="34" y="157"/>
                    </a:lnTo>
                    <a:lnTo>
                      <a:pt x="40" y="128"/>
                    </a:lnTo>
                    <a:lnTo>
                      <a:pt x="46" y="97"/>
                    </a:lnTo>
                    <a:lnTo>
                      <a:pt x="49" y="67"/>
                    </a:lnTo>
                    <a:lnTo>
                      <a:pt x="46" y="37"/>
                    </a:lnTo>
                    <a:lnTo>
                      <a:pt x="35" y="0"/>
                    </a:lnTo>
                    <a:lnTo>
                      <a:pt x="56" y="27"/>
                    </a:lnTo>
                    <a:lnTo>
                      <a:pt x="65" y="56"/>
                    </a:lnTo>
                    <a:lnTo>
                      <a:pt x="68" y="87"/>
                    </a:lnTo>
                    <a:lnTo>
                      <a:pt x="67" y="118"/>
                    </a:lnTo>
                    <a:lnTo>
                      <a:pt x="63" y="149"/>
                    </a:lnTo>
                    <a:lnTo>
                      <a:pt x="57" y="182"/>
                    </a:lnTo>
                    <a:lnTo>
                      <a:pt x="54" y="214"/>
                    </a:lnTo>
                    <a:lnTo>
                      <a:pt x="57" y="246"/>
                    </a:lnTo>
                    <a:close/>
                  </a:path>
                </a:pathLst>
              </a:custGeom>
              <a:solidFill>
                <a:srgbClr val="7F7F7F"/>
              </a:solidFill>
              <a:ln w="9525">
                <a:solidFill>
                  <a:srgbClr val="006600"/>
                </a:solidFill>
                <a:round/>
                <a:headEnd/>
                <a:tailEnd/>
              </a:ln>
            </p:spPr>
            <p:txBody>
              <a:bodyPr/>
              <a:lstStyle/>
              <a:p>
                <a:endParaRPr lang="en-US"/>
              </a:p>
            </p:txBody>
          </p:sp>
          <p:sp>
            <p:nvSpPr>
              <p:cNvPr id="12070" name="Freeform 1090"/>
              <p:cNvSpPr>
                <a:spLocks/>
              </p:cNvSpPr>
              <p:nvPr/>
            </p:nvSpPr>
            <p:spPr bwMode="auto">
              <a:xfrm>
                <a:off x="4809" y="1785"/>
                <a:ext cx="7" cy="18"/>
              </a:xfrm>
              <a:custGeom>
                <a:avLst/>
                <a:gdLst>
                  <a:gd name="T0" fmla="*/ 2 w 23"/>
                  <a:gd name="T1" fmla="*/ 6 h 36"/>
                  <a:gd name="T2" fmla="*/ 2 w 23"/>
                  <a:gd name="T3" fmla="*/ 7 h 36"/>
                  <a:gd name="T4" fmla="*/ 1 w 23"/>
                  <a:gd name="T5" fmla="*/ 7 h 36"/>
                  <a:gd name="T6" fmla="*/ 1 w 23"/>
                  <a:gd name="T7" fmla="*/ 9 h 36"/>
                  <a:gd name="T8" fmla="*/ 0 w 23"/>
                  <a:gd name="T9" fmla="*/ 9 h 36"/>
                  <a:gd name="T10" fmla="*/ 0 w 23"/>
                  <a:gd name="T11" fmla="*/ 6 h 36"/>
                  <a:gd name="T12" fmla="*/ 1 w 23"/>
                  <a:gd name="T13" fmla="*/ 5 h 36"/>
                  <a:gd name="T14" fmla="*/ 1 w 23"/>
                  <a:gd name="T15" fmla="*/ 2 h 36"/>
                  <a:gd name="T16" fmla="*/ 2 w 23"/>
                  <a:gd name="T17" fmla="*/ 0 h 36"/>
                  <a:gd name="T18" fmla="*/ 2 w 23"/>
                  <a:gd name="T19" fmla="*/ 1 h 36"/>
                  <a:gd name="T20" fmla="*/ 2 w 23"/>
                  <a:gd name="T21" fmla="*/ 3 h 36"/>
                  <a:gd name="T22" fmla="*/ 2 w 23"/>
                  <a:gd name="T23" fmla="*/ 5 h 36"/>
                  <a:gd name="T24" fmla="*/ 2 w 23"/>
                  <a:gd name="T25" fmla="*/ 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36"/>
                  <a:gd name="T41" fmla="*/ 23 w 23"/>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36">
                    <a:moveTo>
                      <a:pt x="22" y="25"/>
                    </a:moveTo>
                    <a:lnTo>
                      <a:pt x="16" y="28"/>
                    </a:lnTo>
                    <a:lnTo>
                      <a:pt x="11" y="30"/>
                    </a:lnTo>
                    <a:lnTo>
                      <a:pt x="5" y="34"/>
                    </a:lnTo>
                    <a:lnTo>
                      <a:pt x="0" y="36"/>
                    </a:lnTo>
                    <a:lnTo>
                      <a:pt x="1" y="26"/>
                    </a:lnTo>
                    <a:lnTo>
                      <a:pt x="5" y="18"/>
                    </a:lnTo>
                    <a:lnTo>
                      <a:pt x="9" y="8"/>
                    </a:lnTo>
                    <a:lnTo>
                      <a:pt x="15" y="0"/>
                    </a:lnTo>
                    <a:lnTo>
                      <a:pt x="19" y="5"/>
                    </a:lnTo>
                    <a:lnTo>
                      <a:pt x="22" y="12"/>
                    </a:lnTo>
                    <a:lnTo>
                      <a:pt x="23" y="18"/>
                    </a:lnTo>
                    <a:lnTo>
                      <a:pt x="22" y="25"/>
                    </a:lnTo>
                    <a:close/>
                  </a:path>
                </a:pathLst>
              </a:custGeom>
              <a:solidFill>
                <a:srgbClr val="7F7F7F"/>
              </a:solidFill>
              <a:ln w="9525">
                <a:solidFill>
                  <a:srgbClr val="006600"/>
                </a:solidFill>
                <a:round/>
                <a:headEnd/>
                <a:tailEnd/>
              </a:ln>
            </p:spPr>
            <p:txBody>
              <a:bodyPr/>
              <a:lstStyle/>
              <a:p>
                <a:endParaRPr lang="en-US"/>
              </a:p>
            </p:txBody>
          </p:sp>
          <p:sp>
            <p:nvSpPr>
              <p:cNvPr id="12071" name="Freeform 1091"/>
              <p:cNvSpPr>
                <a:spLocks/>
              </p:cNvSpPr>
              <p:nvPr/>
            </p:nvSpPr>
            <p:spPr bwMode="auto">
              <a:xfrm>
                <a:off x="4777" y="1800"/>
                <a:ext cx="9" cy="13"/>
              </a:xfrm>
              <a:custGeom>
                <a:avLst/>
                <a:gdLst>
                  <a:gd name="T0" fmla="*/ 3 w 26"/>
                  <a:gd name="T1" fmla="*/ 3 h 27"/>
                  <a:gd name="T2" fmla="*/ 3 w 26"/>
                  <a:gd name="T3" fmla="*/ 4 h 27"/>
                  <a:gd name="T4" fmla="*/ 3 w 26"/>
                  <a:gd name="T5" fmla="*/ 5 h 27"/>
                  <a:gd name="T6" fmla="*/ 2 w 26"/>
                  <a:gd name="T7" fmla="*/ 6 h 27"/>
                  <a:gd name="T8" fmla="*/ 2 w 26"/>
                  <a:gd name="T9" fmla="*/ 6 h 27"/>
                  <a:gd name="T10" fmla="*/ 1 w 26"/>
                  <a:gd name="T11" fmla="*/ 6 h 27"/>
                  <a:gd name="T12" fmla="*/ 0 w 26"/>
                  <a:gd name="T13" fmla="*/ 5 h 27"/>
                  <a:gd name="T14" fmla="*/ 0 w 26"/>
                  <a:gd name="T15" fmla="*/ 4 h 27"/>
                  <a:gd name="T16" fmla="*/ 0 w 26"/>
                  <a:gd name="T17" fmla="*/ 3 h 27"/>
                  <a:gd name="T18" fmla="*/ 0 w 26"/>
                  <a:gd name="T19" fmla="*/ 2 h 27"/>
                  <a:gd name="T20" fmla="*/ 0 w 26"/>
                  <a:gd name="T21" fmla="*/ 1 h 27"/>
                  <a:gd name="T22" fmla="*/ 0 w 26"/>
                  <a:gd name="T23" fmla="*/ 0 h 27"/>
                  <a:gd name="T24" fmla="*/ 1 w 26"/>
                  <a:gd name="T25" fmla="*/ 0 h 27"/>
                  <a:gd name="T26" fmla="*/ 2 w 26"/>
                  <a:gd name="T27" fmla="*/ 0 h 27"/>
                  <a:gd name="T28" fmla="*/ 2 w 26"/>
                  <a:gd name="T29" fmla="*/ 1 h 27"/>
                  <a:gd name="T30" fmla="*/ 3 w 26"/>
                  <a:gd name="T31" fmla="*/ 2 h 27"/>
                  <a:gd name="T32" fmla="*/ 3 w 26"/>
                  <a:gd name="T33" fmla="*/ 3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7"/>
                  <a:gd name="T53" fmla="*/ 26 w 26"/>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7">
                    <a:moveTo>
                      <a:pt x="26" y="15"/>
                    </a:moveTo>
                    <a:lnTo>
                      <a:pt x="24" y="18"/>
                    </a:lnTo>
                    <a:lnTo>
                      <a:pt x="23" y="22"/>
                    </a:lnTo>
                    <a:lnTo>
                      <a:pt x="19" y="24"/>
                    </a:lnTo>
                    <a:lnTo>
                      <a:pt x="15" y="27"/>
                    </a:lnTo>
                    <a:lnTo>
                      <a:pt x="8" y="27"/>
                    </a:lnTo>
                    <a:lnTo>
                      <a:pt x="4" y="22"/>
                    </a:lnTo>
                    <a:lnTo>
                      <a:pt x="1" y="17"/>
                    </a:lnTo>
                    <a:lnTo>
                      <a:pt x="0" y="12"/>
                    </a:lnTo>
                    <a:lnTo>
                      <a:pt x="0" y="9"/>
                    </a:lnTo>
                    <a:lnTo>
                      <a:pt x="0" y="4"/>
                    </a:lnTo>
                    <a:lnTo>
                      <a:pt x="1" y="1"/>
                    </a:lnTo>
                    <a:lnTo>
                      <a:pt x="6" y="0"/>
                    </a:lnTo>
                    <a:lnTo>
                      <a:pt x="13" y="1"/>
                    </a:lnTo>
                    <a:lnTo>
                      <a:pt x="19" y="5"/>
                    </a:lnTo>
                    <a:lnTo>
                      <a:pt x="23" y="9"/>
                    </a:lnTo>
                    <a:lnTo>
                      <a:pt x="26" y="15"/>
                    </a:lnTo>
                    <a:close/>
                  </a:path>
                </a:pathLst>
              </a:custGeom>
              <a:solidFill>
                <a:srgbClr val="7F7F7F"/>
              </a:solidFill>
              <a:ln w="9525">
                <a:solidFill>
                  <a:srgbClr val="006600"/>
                </a:solidFill>
                <a:round/>
                <a:headEnd/>
                <a:tailEnd/>
              </a:ln>
            </p:spPr>
            <p:txBody>
              <a:bodyPr/>
              <a:lstStyle/>
              <a:p>
                <a:endParaRPr lang="en-US"/>
              </a:p>
            </p:txBody>
          </p:sp>
          <p:sp>
            <p:nvSpPr>
              <p:cNvPr id="12072" name="Freeform 1092"/>
              <p:cNvSpPr>
                <a:spLocks/>
              </p:cNvSpPr>
              <p:nvPr/>
            </p:nvSpPr>
            <p:spPr bwMode="auto">
              <a:xfrm>
                <a:off x="4802" y="1813"/>
                <a:ext cx="7" cy="129"/>
              </a:xfrm>
              <a:custGeom>
                <a:avLst/>
                <a:gdLst>
                  <a:gd name="T0" fmla="*/ 1 w 23"/>
                  <a:gd name="T1" fmla="*/ 65 h 256"/>
                  <a:gd name="T2" fmla="*/ 1 w 23"/>
                  <a:gd name="T3" fmla="*/ 58 h 256"/>
                  <a:gd name="T4" fmla="*/ 1 w 23"/>
                  <a:gd name="T5" fmla="*/ 51 h 256"/>
                  <a:gd name="T6" fmla="*/ 1 w 23"/>
                  <a:gd name="T7" fmla="*/ 44 h 256"/>
                  <a:gd name="T8" fmla="*/ 0 w 23"/>
                  <a:gd name="T9" fmla="*/ 38 h 256"/>
                  <a:gd name="T10" fmla="*/ 0 w 23"/>
                  <a:gd name="T11" fmla="*/ 28 h 256"/>
                  <a:gd name="T12" fmla="*/ 1 w 23"/>
                  <a:gd name="T13" fmla="*/ 19 h 256"/>
                  <a:gd name="T14" fmla="*/ 1 w 23"/>
                  <a:gd name="T15" fmla="*/ 10 h 256"/>
                  <a:gd name="T16" fmla="*/ 1 w 23"/>
                  <a:gd name="T17" fmla="*/ 0 h 256"/>
                  <a:gd name="T18" fmla="*/ 2 w 23"/>
                  <a:gd name="T19" fmla="*/ 16 h 256"/>
                  <a:gd name="T20" fmla="*/ 2 w 23"/>
                  <a:gd name="T21" fmla="*/ 33 h 256"/>
                  <a:gd name="T22" fmla="*/ 2 w 23"/>
                  <a:gd name="T23" fmla="*/ 49 h 256"/>
                  <a:gd name="T24" fmla="*/ 1 w 23"/>
                  <a:gd name="T25" fmla="*/ 65 h 2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256"/>
                  <a:gd name="T41" fmla="*/ 23 w 23"/>
                  <a:gd name="T42" fmla="*/ 256 h 2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256">
                    <a:moveTo>
                      <a:pt x="11" y="256"/>
                    </a:moveTo>
                    <a:lnTo>
                      <a:pt x="10" y="229"/>
                    </a:lnTo>
                    <a:lnTo>
                      <a:pt x="10" y="201"/>
                    </a:lnTo>
                    <a:lnTo>
                      <a:pt x="7" y="173"/>
                    </a:lnTo>
                    <a:lnTo>
                      <a:pt x="0" y="148"/>
                    </a:lnTo>
                    <a:lnTo>
                      <a:pt x="1" y="111"/>
                    </a:lnTo>
                    <a:lnTo>
                      <a:pt x="5" y="73"/>
                    </a:lnTo>
                    <a:lnTo>
                      <a:pt x="10" y="37"/>
                    </a:lnTo>
                    <a:lnTo>
                      <a:pt x="11" y="0"/>
                    </a:lnTo>
                    <a:lnTo>
                      <a:pt x="19" y="64"/>
                    </a:lnTo>
                    <a:lnTo>
                      <a:pt x="23" y="129"/>
                    </a:lnTo>
                    <a:lnTo>
                      <a:pt x="21" y="194"/>
                    </a:lnTo>
                    <a:lnTo>
                      <a:pt x="11" y="256"/>
                    </a:lnTo>
                    <a:close/>
                  </a:path>
                </a:pathLst>
              </a:custGeom>
              <a:solidFill>
                <a:srgbClr val="7F7F7F"/>
              </a:solidFill>
              <a:ln w="9525">
                <a:solidFill>
                  <a:srgbClr val="006600"/>
                </a:solidFill>
                <a:round/>
                <a:headEnd/>
                <a:tailEnd/>
              </a:ln>
            </p:spPr>
            <p:txBody>
              <a:bodyPr/>
              <a:lstStyle/>
              <a:p>
                <a:endParaRPr lang="en-US"/>
              </a:p>
            </p:txBody>
          </p:sp>
          <p:sp>
            <p:nvSpPr>
              <p:cNvPr id="12073" name="Freeform 1093"/>
              <p:cNvSpPr>
                <a:spLocks/>
              </p:cNvSpPr>
              <p:nvPr/>
            </p:nvSpPr>
            <p:spPr bwMode="auto">
              <a:xfrm>
                <a:off x="4804" y="1953"/>
                <a:ext cx="11" cy="132"/>
              </a:xfrm>
              <a:custGeom>
                <a:avLst/>
                <a:gdLst>
                  <a:gd name="T0" fmla="*/ 1 w 34"/>
                  <a:gd name="T1" fmla="*/ 10 h 263"/>
                  <a:gd name="T2" fmla="*/ 2 w 34"/>
                  <a:gd name="T3" fmla="*/ 16 h 263"/>
                  <a:gd name="T4" fmla="*/ 3 w 34"/>
                  <a:gd name="T5" fmla="*/ 22 h 263"/>
                  <a:gd name="T6" fmla="*/ 4 w 34"/>
                  <a:gd name="T7" fmla="*/ 28 h 263"/>
                  <a:gd name="T8" fmla="*/ 4 w 34"/>
                  <a:gd name="T9" fmla="*/ 35 h 263"/>
                  <a:gd name="T10" fmla="*/ 3 w 34"/>
                  <a:gd name="T11" fmla="*/ 43 h 263"/>
                  <a:gd name="T12" fmla="*/ 3 w 34"/>
                  <a:gd name="T13" fmla="*/ 51 h 263"/>
                  <a:gd name="T14" fmla="*/ 3 w 34"/>
                  <a:gd name="T15" fmla="*/ 59 h 263"/>
                  <a:gd name="T16" fmla="*/ 2 w 34"/>
                  <a:gd name="T17" fmla="*/ 66 h 263"/>
                  <a:gd name="T18" fmla="*/ 2 w 34"/>
                  <a:gd name="T19" fmla="*/ 56 h 263"/>
                  <a:gd name="T20" fmla="*/ 2 w 34"/>
                  <a:gd name="T21" fmla="*/ 44 h 263"/>
                  <a:gd name="T22" fmla="*/ 2 w 34"/>
                  <a:gd name="T23" fmla="*/ 34 h 263"/>
                  <a:gd name="T24" fmla="*/ 1 w 34"/>
                  <a:gd name="T25" fmla="*/ 24 h 263"/>
                  <a:gd name="T26" fmla="*/ 0 w 34"/>
                  <a:gd name="T27" fmla="*/ 18 h 263"/>
                  <a:gd name="T28" fmla="*/ 0 w 34"/>
                  <a:gd name="T29" fmla="*/ 12 h 263"/>
                  <a:gd name="T30" fmla="*/ 0 w 34"/>
                  <a:gd name="T31" fmla="*/ 7 h 263"/>
                  <a:gd name="T32" fmla="*/ 0 w 34"/>
                  <a:gd name="T33" fmla="*/ 0 h 263"/>
                  <a:gd name="T34" fmla="*/ 0 w 34"/>
                  <a:gd name="T35" fmla="*/ 3 h 263"/>
                  <a:gd name="T36" fmla="*/ 1 w 34"/>
                  <a:gd name="T37" fmla="*/ 5 h 263"/>
                  <a:gd name="T38" fmla="*/ 1 w 34"/>
                  <a:gd name="T39" fmla="*/ 8 h 263"/>
                  <a:gd name="T40" fmla="*/ 1 w 34"/>
                  <a:gd name="T41" fmla="*/ 10 h 2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263"/>
                  <a:gd name="T65" fmla="*/ 34 w 34"/>
                  <a:gd name="T66" fmla="*/ 263 h 2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263">
                    <a:moveTo>
                      <a:pt x="8" y="40"/>
                    </a:moveTo>
                    <a:lnTo>
                      <a:pt x="16" y="64"/>
                    </a:lnTo>
                    <a:lnTo>
                      <a:pt x="27" y="87"/>
                    </a:lnTo>
                    <a:lnTo>
                      <a:pt x="34" y="111"/>
                    </a:lnTo>
                    <a:lnTo>
                      <a:pt x="33" y="138"/>
                    </a:lnTo>
                    <a:lnTo>
                      <a:pt x="29" y="169"/>
                    </a:lnTo>
                    <a:lnTo>
                      <a:pt x="29" y="201"/>
                    </a:lnTo>
                    <a:lnTo>
                      <a:pt x="27" y="233"/>
                    </a:lnTo>
                    <a:lnTo>
                      <a:pt x="21" y="263"/>
                    </a:lnTo>
                    <a:lnTo>
                      <a:pt x="22" y="221"/>
                    </a:lnTo>
                    <a:lnTo>
                      <a:pt x="22" y="176"/>
                    </a:lnTo>
                    <a:lnTo>
                      <a:pt x="18" y="133"/>
                    </a:lnTo>
                    <a:lnTo>
                      <a:pt x="5" y="93"/>
                    </a:lnTo>
                    <a:lnTo>
                      <a:pt x="3" y="70"/>
                    </a:lnTo>
                    <a:lnTo>
                      <a:pt x="1" y="47"/>
                    </a:lnTo>
                    <a:lnTo>
                      <a:pt x="0" y="25"/>
                    </a:lnTo>
                    <a:lnTo>
                      <a:pt x="0" y="0"/>
                    </a:lnTo>
                    <a:lnTo>
                      <a:pt x="4" y="10"/>
                    </a:lnTo>
                    <a:lnTo>
                      <a:pt x="5" y="20"/>
                    </a:lnTo>
                    <a:lnTo>
                      <a:pt x="7" y="31"/>
                    </a:lnTo>
                    <a:lnTo>
                      <a:pt x="8" y="40"/>
                    </a:lnTo>
                    <a:close/>
                  </a:path>
                </a:pathLst>
              </a:custGeom>
              <a:solidFill>
                <a:srgbClr val="7F7F7F"/>
              </a:solidFill>
              <a:ln w="9525">
                <a:solidFill>
                  <a:srgbClr val="006600"/>
                </a:solidFill>
                <a:round/>
                <a:headEnd/>
                <a:tailEnd/>
              </a:ln>
            </p:spPr>
            <p:txBody>
              <a:bodyPr/>
              <a:lstStyle/>
              <a:p>
                <a:endParaRPr lang="en-US"/>
              </a:p>
            </p:txBody>
          </p:sp>
          <p:sp>
            <p:nvSpPr>
              <p:cNvPr id="12074" name="Freeform 1094"/>
              <p:cNvSpPr>
                <a:spLocks/>
              </p:cNvSpPr>
              <p:nvPr/>
            </p:nvSpPr>
            <p:spPr bwMode="auto">
              <a:xfrm>
                <a:off x="4779" y="1956"/>
                <a:ext cx="6" cy="7"/>
              </a:xfrm>
              <a:custGeom>
                <a:avLst/>
                <a:gdLst>
                  <a:gd name="T0" fmla="*/ 2 w 17"/>
                  <a:gd name="T1" fmla="*/ 2 h 14"/>
                  <a:gd name="T2" fmla="*/ 2 w 17"/>
                  <a:gd name="T3" fmla="*/ 2 h 14"/>
                  <a:gd name="T4" fmla="*/ 1 w 17"/>
                  <a:gd name="T5" fmla="*/ 3 h 14"/>
                  <a:gd name="T6" fmla="*/ 1 w 17"/>
                  <a:gd name="T7" fmla="*/ 3 h 14"/>
                  <a:gd name="T8" fmla="*/ 1 w 17"/>
                  <a:gd name="T9" fmla="*/ 4 h 14"/>
                  <a:gd name="T10" fmla="*/ 0 w 17"/>
                  <a:gd name="T11" fmla="*/ 3 h 14"/>
                  <a:gd name="T12" fmla="*/ 0 w 17"/>
                  <a:gd name="T13" fmla="*/ 2 h 14"/>
                  <a:gd name="T14" fmla="*/ 0 w 17"/>
                  <a:gd name="T15" fmla="*/ 1 h 14"/>
                  <a:gd name="T16" fmla="*/ 0 w 17"/>
                  <a:gd name="T17" fmla="*/ 0 h 14"/>
                  <a:gd name="T18" fmla="*/ 2 w 17"/>
                  <a:gd name="T19" fmla="*/ 2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4"/>
                  <a:gd name="T32" fmla="*/ 17 w 17"/>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4">
                    <a:moveTo>
                      <a:pt x="17" y="5"/>
                    </a:moveTo>
                    <a:lnTo>
                      <a:pt x="14" y="8"/>
                    </a:lnTo>
                    <a:lnTo>
                      <a:pt x="12" y="10"/>
                    </a:lnTo>
                    <a:lnTo>
                      <a:pt x="11" y="12"/>
                    </a:lnTo>
                    <a:lnTo>
                      <a:pt x="8" y="14"/>
                    </a:lnTo>
                    <a:lnTo>
                      <a:pt x="4" y="11"/>
                    </a:lnTo>
                    <a:lnTo>
                      <a:pt x="3" y="8"/>
                    </a:lnTo>
                    <a:lnTo>
                      <a:pt x="1" y="4"/>
                    </a:lnTo>
                    <a:lnTo>
                      <a:pt x="0" y="0"/>
                    </a:lnTo>
                    <a:lnTo>
                      <a:pt x="17" y="5"/>
                    </a:lnTo>
                    <a:close/>
                  </a:path>
                </a:pathLst>
              </a:custGeom>
              <a:solidFill>
                <a:srgbClr val="7F7F7F"/>
              </a:solidFill>
              <a:ln w="9525">
                <a:solidFill>
                  <a:srgbClr val="006600"/>
                </a:solidFill>
                <a:round/>
                <a:headEnd/>
                <a:tailEnd/>
              </a:ln>
            </p:spPr>
            <p:txBody>
              <a:bodyPr/>
              <a:lstStyle/>
              <a:p>
                <a:endParaRPr lang="en-US"/>
              </a:p>
            </p:txBody>
          </p:sp>
          <p:sp>
            <p:nvSpPr>
              <p:cNvPr id="12075" name="Freeform 1095"/>
              <p:cNvSpPr>
                <a:spLocks/>
              </p:cNvSpPr>
              <p:nvPr/>
            </p:nvSpPr>
            <p:spPr bwMode="auto">
              <a:xfrm>
                <a:off x="4815" y="2082"/>
                <a:ext cx="5" cy="62"/>
              </a:xfrm>
              <a:custGeom>
                <a:avLst/>
                <a:gdLst>
                  <a:gd name="T0" fmla="*/ 1 w 15"/>
                  <a:gd name="T1" fmla="*/ 31 h 123"/>
                  <a:gd name="T2" fmla="*/ 0 w 15"/>
                  <a:gd name="T3" fmla="*/ 23 h 123"/>
                  <a:gd name="T4" fmla="*/ 0 w 15"/>
                  <a:gd name="T5" fmla="*/ 16 h 123"/>
                  <a:gd name="T6" fmla="*/ 0 w 15"/>
                  <a:gd name="T7" fmla="*/ 8 h 123"/>
                  <a:gd name="T8" fmla="*/ 1 w 15"/>
                  <a:gd name="T9" fmla="*/ 0 h 123"/>
                  <a:gd name="T10" fmla="*/ 1 w 15"/>
                  <a:gd name="T11" fmla="*/ 8 h 123"/>
                  <a:gd name="T12" fmla="*/ 2 w 15"/>
                  <a:gd name="T13" fmla="*/ 16 h 123"/>
                  <a:gd name="T14" fmla="*/ 1 w 15"/>
                  <a:gd name="T15" fmla="*/ 24 h 123"/>
                  <a:gd name="T16" fmla="*/ 1 w 15"/>
                  <a:gd name="T17" fmla="*/ 3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23"/>
                  <a:gd name="T29" fmla="*/ 15 w 15"/>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23">
                    <a:moveTo>
                      <a:pt x="5" y="123"/>
                    </a:moveTo>
                    <a:lnTo>
                      <a:pt x="2" y="92"/>
                    </a:lnTo>
                    <a:lnTo>
                      <a:pt x="0" y="61"/>
                    </a:lnTo>
                    <a:lnTo>
                      <a:pt x="0" y="29"/>
                    </a:lnTo>
                    <a:lnTo>
                      <a:pt x="7" y="0"/>
                    </a:lnTo>
                    <a:lnTo>
                      <a:pt x="11" y="31"/>
                    </a:lnTo>
                    <a:lnTo>
                      <a:pt x="15" y="62"/>
                    </a:lnTo>
                    <a:lnTo>
                      <a:pt x="13" y="93"/>
                    </a:lnTo>
                    <a:lnTo>
                      <a:pt x="5" y="123"/>
                    </a:lnTo>
                    <a:close/>
                  </a:path>
                </a:pathLst>
              </a:custGeom>
              <a:solidFill>
                <a:srgbClr val="7F7F7F"/>
              </a:solidFill>
              <a:ln w="9525">
                <a:solidFill>
                  <a:srgbClr val="006600"/>
                </a:solidFill>
                <a:round/>
                <a:headEnd/>
                <a:tailEnd/>
              </a:ln>
            </p:spPr>
            <p:txBody>
              <a:bodyPr/>
              <a:lstStyle/>
              <a:p>
                <a:endParaRPr lang="en-US"/>
              </a:p>
            </p:txBody>
          </p:sp>
          <p:sp>
            <p:nvSpPr>
              <p:cNvPr id="12076" name="Freeform 1096"/>
              <p:cNvSpPr>
                <a:spLocks/>
              </p:cNvSpPr>
              <p:nvPr/>
            </p:nvSpPr>
            <p:spPr bwMode="auto">
              <a:xfrm>
                <a:off x="4836" y="2118"/>
                <a:ext cx="9" cy="67"/>
              </a:xfrm>
              <a:custGeom>
                <a:avLst/>
                <a:gdLst>
                  <a:gd name="T0" fmla="*/ 2 w 27"/>
                  <a:gd name="T1" fmla="*/ 34 h 134"/>
                  <a:gd name="T2" fmla="*/ 1 w 27"/>
                  <a:gd name="T3" fmla="*/ 26 h 134"/>
                  <a:gd name="T4" fmla="*/ 0 w 27"/>
                  <a:gd name="T5" fmla="*/ 18 h 134"/>
                  <a:gd name="T6" fmla="*/ 0 w 27"/>
                  <a:gd name="T7" fmla="*/ 10 h 134"/>
                  <a:gd name="T8" fmla="*/ 1 w 27"/>
                  <a:gd name="T9" fmla="*/ 3 h 134"/>
                  <a:gd name="T10" fmla="*/ 1 w 27"/>
                  <a:gd name="T11" fmla="*/ 2 h 134"/>
                  <a:gd name="T12" fmla="*/ 2 w 27"/>
                  <a:gd name="T13" fmla="*/ 2 h 134"/>
                  <a:gd name="T14" fmla="*/ 2 w 27"/>
                  <a:gd name="T15" fmla="*/ 1 h 134"/>
                  <a:gd name="T16" fmla="*/ 2 w 27"/>
                  <a:gd name="T17" fmla="*/ 0 h 134"/>
                  <a:gd name="T18" fmla="*/ 3 w 27"/>
                  <a:gd name="T19" fmla="*/ 8 h 134"/>
                  <a:gd name="T20" fmla="*/ 3 w 27"/>
                  <a:gd name="T21" fmla="*/ 17 h 134"/>
                  <a:gd name="T22" fmla="*/ 3 w 27"/>
                  <a:gd name="T23" fmla="*/ 25 h 134"/>
                  <a:gd name="T24" fmla="*/ 2 w 27"/>
                  <a:gd name="T25" fmla="*/ 34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34"/>
                  <a:gd name="T41" fmla="*/ 27 w 27"/>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34">
                    <a:moveTo>
                      <a:pt x="17" y="134"/>
                    </a:moveTo>
                    <a:lnTo>
                      <a:pt x="6" y="105"/>
                    </a:lnTo>
                    <a:lnTo>
                      <a:pt x="0" y="75"/>
                    </a:lnTo>
                    <a:lnTo>
                      <a:pt x="0" y="43"/>
                    </a:lnTo>
                    <a:lnTo>
                      <a:pt x="7" y="13"/>
                    </a:lnTo>
                    <a:lnTo>
                      <a:pt x="11" y="11"/>
                    </a:lnTo>
                    <a:lnTo>
                      <a:pt x="14" y="8"/>
                    </a:lnTo>
                    <a:lnTo>
                      <a:pt x="15" y="3"/>
                    </a:lnTo>
                    <a:lnTo>
                      <a:pt x="15" y="0"/>
                    </a:lnTo>
                    <a:lnTo>
                      <a:pt x="24" y="32"/>
                    </a:lnTo>
                    <a:lnTo>
                      <a:pt x="27" y="66"/>
                    </a:lnTo>
                    <a:lnTo>
                      <a:pt x="25" y="101"/>
                    </a:lnTo>
                    <a:lnTo>
                      <a:pt x="17" y="134"/>
                    </a:lnTo>
                    <a:close/>
                  </a:path>
                </a:pathLst>
              </a:custGeom>
              <a:solidFill>
                <a:srgbClr val="000000"/>
              </a:solidFill>
              <a:ln w="9525">
                <a:solidFill>
                  <a:srgbClr val="006600"/>
                </a:solidFill>
                <a:round/>
                <a:headEnd/>
                <a:tailEnd/>
              </a:ln>
            </p:spPr>
            <p:txBody>
              <a:bodyPr/>
              <a:lstStyle/>
              <a:p>
                <a:endParaRPr lang="en-US"/>
              </a:p>
            </p:txBody>
          </p:sp>
          <p:sp>
            <p:nvSpPr>
              <p:cNvPr id="12077" name="Freeform 1097"/>
              <p:cNvSpPr>
                <a:spLocks/>
              </p:cNvSpPr>
              <p:nvPr/>
            </p:nvSpPr>
            <p:spPr bwMode="auto">
              <a:xfrm>
                <a:off x="4813" y="2156"/>
                <a:ext cx="11" cy="58"/>
              </a:xfrm>
              <a:custGeom>
                <a:avLst/>
                <a:gdLst>
                  <a:gd name="T0" fmla="*/ 1 w 35"/>
                  <a:gd name="T1" fmla="*/ 19 h 116"/>
                  <a:gd name="T2" fmla="*/ 2 w 35"/>
                  <a:gd name="T3" fmla="*/ 19 h 116"/>
                  <a:gd name="T4" fmla="*/ 2 w 35"/>
                  <a:gd name="T5" fmla="*/ 18 h 116"/>
                  <a:gd name="T6" fmla="*/ 3 w 35"/>
                  <a:gd name="T7" fmla="*/ 18 h 116"/>
                  <a:gd name="T8" fmla="*/ 3 w 35"/>
                  <a:gd name="T9" fmla="*/ 17 h 116"/>
                  <a:gd name="T10" fmla="*/ 3 w 35"/>
                  <a:gd name="T11" fmla="*/ 19 h 116"/>
                  <a:gd name="T12" fmla="*/ 3 w 35"/>
                  <a:gd name="T13" fmla="*/ 22 h 116"/>
                  <a:gd name="T14" fmla="*/ 3 w 35"/>
                  <a:gd name="T15" fmla="*/ 25 h 116"/>
                  <a:gd name="T16" fmla="*/ 3 w 35"/>
                  <a:gd name="T17" fmla="*/ 28 h 116"/>
                  <a:gd name="T18" fmla="*/ 3 w 35"/>
                  <a:gd name="T19" fmla="*/ 27 h 116"/>
                  <a:gd name="T20" fmla="*/ 2 w 35"/>
                  <a:gd name="T21" fmla="*/ 25 h 116"/>
                  <a:gd name="T22" fmla="*/ 2 w 35"/>
                  <a:gd name="T23" fmla="*/ 24 h 116"/>
                  <a:gd name="T24" fmla="*/ 2 w 35"/>
                  <a:gd name="T25" fmla="*/ 22 h 116"/>
                  <a:gd name="T26" fmla="*/ 2 w 35"/>
                  <a:gd name="T27" fmla="*/ 21 h 116"/>
                  <a:gd name="T28" fmla="*/ 2 w 35"/>
                  <a:gd name="T29" fmla="*/ 21 h 116"/>
                  <a:gd name="T30" fmla="*/ 2 w 35"/>
                  <a:gd name="T31" fmla="*/ 21 h 116"/>
                  <a:gd name="T32" fmla="*/ 2 w 35"/>
                  <a:gd name="T33" fmla="*/ 21 h 116"/>
                  <a:gd name="T34" fmla="*/ 1 w 35"/>
                  <a:gd name="T35" fmla="*/ 23 h 116"/>
                  <a:gd name="T36" fmla="*/ 1 w 35"/>
                  <a:gd name="T37" fmla="*/ 25 h 116"/>
                  <a:gd name="T38" fmla="*/ 0 w 35"/>
                  <a:gd name="T39" fmla="*/ 27 h 116"/>
                  <a:gd name="T40" fmla="*/ 0 w 35"/>
                  <a:gd name="T41" fmla="*/ 29 h 116"/>
                  <a:gd name="T42" fmla="*/ 0 w 35"/>
                  <a:gd name="T43" fmla="*/ 23 h 116"/>
                  <a:gd name="T44" fmla="*/ 0 w 35"/>
                  <a:gd name="T45" fmla="*/ 16 h 116"/>
                  <a:gd name="T46" fmla="*/ 0 w 35"/>
                  <a:gd name="T47" fmla="*/ 10 h 116"/>
                  <a:gd name="T48" fmla="*/ 0 w 35"/>
                  <a:gd name="T49" fmla="*/ 3 h 116"/>
                  <a:gd name="T50" fmla="*/ 1 w 35"/>
                  <a:gd name="T51" fmla="*/ 0 h 116"/>
                  <a:gd name="T52" fmla="*/ 2 w 35"/>
                  <a:gd name="T53" fmla="*/ 5 h 116"/>
                  <a:gd name="T54" fmla="*/ 2 w 35"/>
                  <a:gd name="T55" fmla="*/ 9 h 116"/>
                  <a:gd name="T56" fmla="*/ 2 w 35"/>
                  <a:gd name="T57" fmla="*/ 14 h 116"/>
                  <a:gd name="T58" fmla="*/ 1 w 35"/>
                  <a:gd name="T59" fmla="*/ 19 h 1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5"/>
                  <a:gd name="T91" fmla="*/ 0 h 116"/>
                  <a:gd name="T92" fmla="*/ 35 w 35"/>
                  <a:gd name="T93" fmla="*/ 116 h 1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5" h="116">
                    <a:moveTo>
                      <a:pt x="14" y="76"/>
                    </a:moveTo>
                    <a:lnTo>
                      <a:pt x="18" y="76"/>
                    </a:lnTo>
                    <a:lnTo>
                      <a:pt x="22" y="72"/>
                    </a:lnTo>
                    <a:lnTo>
                      <a:pt x="25" y="69"/>
                    </a:lnTo>
                    <a:lnTo>
                      <a:pt x="28" y="66"/>
                    </a:lnTo>
                    <a:lnTo>
                      <a:pt x="32" y="76"/>
                    </a:lnTo>
                    <a:lnTo>
                      <a:pt x="35" y="87"/>
                    </a:lnTo>
                    <a:lnTo>
                      <a:pt x="33" y="99"/>
                    </a:lnTo>
                    <a:lnTo>
                      <a:pt x="29" y="111"/>
                    </a:lnTo>
                    <a:lnTo>
                      <a:pt x="24" y="106"/>
                    </a:lnTo>
                    <a:lnTo>
                      <a:pt x="19" y="100"/>
                    </a:lnTo>
                    <a:lnTo>
                      <a:pt x="19" y="93"/>
                    </a:lnTo>
                    <a:lnTo>
                      <a:pt x="18" y="85"/>
                    </a:lnTo>
                    <a:lnTo>
                      <a:pt x="18" y="84"/>
                    </a:lnTo>
                    <a:lnTo>
                      <a:pt x="17" y="83"/>
                    </a:lnTo>
                    <a:lnTo>
                      <a:pt x="17" y="82"/>
                    </a:lnTo>
                    <a:lnTo>
                      <a:pt x="15" y="81"/>
                    </a:lnTo>
                    <a:lnTo>
                      <a:pt x="11" y="89"/>
                    </a:lnTo>
                    <a:lnTo>
                      <a:pt x="8" y="99"/>
                    </a:lnTo>
                    <a:lnTo>
                      <a:pt x="4" y="107"/>
                    </a:lnTo>
                    <a:lnTo>
                      <a:pt x="0" y="116"/>
                    </a:lnTo>
                    <a:lnTo>
                      <a:pt x="1" y="90"/>
                    </a:lnTo>
                    <a:lnTo>
                      <a:pt x="3" y="64"/>
                    </a:lnTo>
                    <a:lnTo>
                      <a:pt x="4" y="37"/>
                    </a:lnTo>
                    <a:lnTo>
                      <a:pt x="4" y="11"/>
                    </a:lnTo>
                    <a:lnTo>
                      <a:pt x="6" y="0"/>
                    </a:lnTo>
                    <a:lnTo>
                      <a:pt x="18" y="17"/>
                    </a:lnTo>
                    <a:lnTo>
                      <a:pt x="21" y="36"/>
                    </a:lnTo>
                    <a:lnTo>
                      <a:pt x="17" y="56"/>
                    </a:lnTo>
                    <a:lnTo>
                      <a:pt x="14" y="76"/>
                    </a:lnTo>
                    <a:close/>
                  </a:path>
                </a:pathLst>
              </a:custGeom>
              <a:solidFill>
                <a:srgbClr val="7F7F7F"/>
              </a:solidFill>
              <a:ln w="9525">
                <a:solidFill>
                  <a:srgbClr val="006600"/>
                </a:solidFill>
                <a:round/>
                <a:headEnd/>
                <a:tailEnd/>
              </a:ln>
            </p:spPr>
            <p:txBody>
              <a:bodyPr/>
              <a:lstStyle/>
              <a:p>
                <a:endParaRPr lang="en-US"/>
              </a:p>
            </p:txBody>
          </p:sp>
          <p:sp>
            <p:nvSpPr>
              <p:cNvPr id="12078" name="Freeform 1098"/>
              <p:cNvSpPr>
                <a:spLocks/>
              </p:cNvSpPr>
              <p:nvPr/>
            </p:nvSpPr>
            <p:spPr bwMode="auto">
              <a:xfrm>
                <a:off x="4781" y="2215"/>
                <a:ext cx="30" cy="28"/>
              </a:xfrm>
              <a:custGeom>
                <a:avLst/>
                <a:gdLst>
                  <a:gd name="T0" fmla="*/ 7 w 90"/>
                  <a:gd name="T1" fmla="*/ 8 h 54"/>
                  <a:gd name="T2" fmla="*/ 8 w 90"/>
                  <a:gd name="T3" fmla="*/ 9 h 54"/>
                  <a:gd name="T4" fmla="*/ 8 w 90"/>
                  <a:gd name="T5" fmla="*/ 11 h 54"/>
                  <a:gd name="T6" fmla="*/ 9 w 90"/>
                  <a:gd name="T7" fmla="*/ 13 h 54"/>
                  <a:gd name="T8" fmla="*/ 10 w 90"/>
                  <a:gd name="T9" fmla="*/ 14 h 54"/>
                  <a:gd name="T10" fmla="*/ 10 w 90"/>
                  <a:gd name="T11" fmla="*/ 15 h 54"/>
                  <a:gd name="T12" fmla="*/ 9 w 90"/>
                  <a:gd name="T13" fmla="*/ 15 h 54"/>
                  <a:gd name="T14" fmla="*/ 8 w 90"/>
                  <a:gd name="T15" fmla="*/ 15 h 54"/>
                  <a:gd name="T16" fmla="*/ 8 w 90"/>
                  <a:gd name="T17" fmla="*/ 14 h 54"/>
                  <a:gd name="T18" fmla="*/ 7 w 90"/>
                  <a:gd name="T19" fmla="*/ 12 h 54"/>
                  <a:gd name="T20" fmla="*/ 6 w 90"/>
                  <a:gd name="T21" fmla="*/ 11 h 54"/>
                  <a:gd name="T22" fmla="*/ 5 w 90"/>
                  <a:gd name="T23" fmla="*/ 9 h 54"/>
                  <a:gd name="T24" fmla="*/ 4 w 90"/>
                  <a:gd name="T25" fmla="*/ 8 h 54"/>
                  <a:gd name="T26" fmla="*/ 3 w 90"/>
                  <a:gd name="T27" fmla="*/ 5 h 54"/>
                  <a:gd name="T28" fmla="*/ 2 w 90"/>
                  <a:gd name="T29" fmla="*/ 4 h 54"/>
                  <a:gd name="T30" fmla="*/ 1 w 90"/>
                  <a:gd name="T31" fmla="*/ 2 h 54"/>
                  <a:gd name="T32" fmla="*/ 0 w 90"/>
                  <a:gd name="T33" fmla="*/ 0 h 54"/>
                  <a:gd name="T34" fmla="*/ 1 w 90"/>
                  <a:gd name="T35" fmla="*/ 0 h 54"/>
                  <a:gd name="T36" fmla="*/ 2 w 90"/>
                  <a:gd name="T37" fmla="*/ 1 h 54"/>
                  <a:gd name="T38" fmla="*/ 3 w 90"/>
                  <a:gd name="T39" fmla="*/ 1 h 54"/>
                  <a:gd name="T40" fmla="*/ 4 w 90"/>
                  <a:gd name="T41" fmla="*/ 2 h 54"/>
                  <a:gd name="T42" fmla="*/ 5 w 90"/>
                  <a:gd name="T43" fmla="*/ 3 h 54"/>
                  <a:gd name="T44" fmla="*/ 6 w 90"/>
                  <a:gd name="T45" fmla="*/ 4 h 54"/>
                  <a:gd name="T46" fmla="*/ 7 w 90"/>
                  <a:gd name="T47" fmla="*/ 5 h 54"/>
                  <a:gd name="T48" fmla="*/ 7 w 90"/>
                  <a:gd name="T49" fmla="*/ 8 h 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54"/>
                  <a:gd name="T77" fmla="*/ 90 w 90"/>
                  <a:gd name="T78" fmla="*/ 54 h 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54">
                    <a:moveTo>
                      <a:pt x="66" y="28"/>
                    </a:moveTo>
                    <a:lnTo>
                      <a:pt x="70" y="35"/>
                    </a:lnTo>
                    <a:lnTo>
                      <a:pt x="74" y="42"/>
                    </a:lnTo>
                    <a:lnTo>
                      <a:pt x="81" y="48"/>
                    </a:lnTo>
                    <a:lnTo>
                      <a:pt x="90" y="52"/>
                    </a:lnTo>
                    <a:lnTo>
                      <a:pt x="87" y="54"/>
                    </a:lnTo>
                    <a:lnTo>
                      <a:pt x="81" y="54"/>
                    </a:lnTo>
                    <a:lnTo>
                      <a:pt x="76" y="54"/>
                    </a:lnTo>
                    <a:lnTo>
                      <a:pt x="70" y="52"/>
                    </a:lnTo>
                    <a:lnTo>
                      <a:pt x="60" y="46"/>
                    </a:lnTo>
                    <a:lnTo>
                      <a:pt x="52" y="40"/>
                    </a:lnTo>
                    <a:lnTo>
                      <a:pt x="42" y="34"/>
                    </a:lnTo>
                    <a:lnTo>
                      <a:pt x="34" y="28"/>
                    </a:lnTo>
                    <a:lnTo>
                      <a:pt x="24" y="20"/>
                    </a:lnTo>
                    <a:lnTo>
                      <a:pt x="16" y="14"/>
                    </a:lnTo>
                    <a:lnTo>
                      <a:pt x="8" y="7"/>
                    </a:lnTo>
                    <a:lnTo>
                      <a:pt x="0" y="0"/>
                    </a:lnTo>
                    <a:lnTo>
                      <a:pt x="9" y="0"/>
                    </a:lnTo>
                    <a:lnTo>
                      <a:pt x="19" y="1"/>
                    </a:lnTo>
                    <a:lnTo>
                      <a:pt x="29" y="2"/>
                    </a:lnTo>
                    <a:lnTo>
                      <a:pt x="37" y="5"/>
                    </a:lnTo>
                    <a:lnTo>
                      <a:pt x="45" y="10"/>
                    </a:lnTo>
                    <a:lnTo>
                      <a:pt x="54" y="14"/>
                    </a:lnTo>
                    <a:lnTo>
                      <a:pt x="60" y="20"/>
                    </a:lnTo>
                    <a:lnTo>
                      <a:pt x="66" y="28"/>
                    </a:lnTo>
                    <a:close/>
                  </a:path>
                </a:pathLst>
              </a:custGeom>
              <a:solidFill>
                <a:srgbClr val="7F7F7F"/>
              </a:solidFill>
              <a:ln w="9525">
                <a:solidFill>
                  <a:srgbClr val="006600"/>
                </a:solidFill>
                <a:round/>
                <a:headEnd/>
                <a:tailEnd/>
              </a:ln>
            </p:spPr>
            <p:txBody>
              <a:bodyPr/>
              <a:lstStyle/>
              <a:p>
                <a:endParaRPr lang="en-US"/>
              </a:p>
            </p:txBody>
          </p:sp>
          <p:sp>
            <p:nvSpPr>
              <p:cNvPr id="12079" name="Freeform 1099"/>
              <p:cNvSpPr>
                <a:spLocks/>
              </p:cNvSpPr>
              <p:nvPr/>
            </p:nvSpPr>
            <p:spPr bwMode="auto">
              <a:xfrm>
                <a:off x="4818" y="2228"/>
                <a:ext cx="12" cy="10"/>
              </a:xfrm>
              <a:custGeom>
                <a:avLst/>
                <a:gdLst>
                  <a:gd name="T0" fmla="*/ 4 w 36"/>
                  <a:gd name="T1" fmla="*/ 1 h 22"/>
                  <a:gd name="T2" fmla="*/ 4 w 36"/>
                  <a:gd name="T3" fmla="*/ 2 h 22"/>
                  <a:gd name="T4" fmla="*/ 3 w 36"/>
                  <a:gd name="T5" fmla="*/ 4 h 22"/>
                  <a:gd name="T6" fmla="*/ 3 w 36"/>
                  <a:gd name="T7" fmla="*/ 5 h 22"/>
                  <a:gd name="T8" fmla="*/ 2 w 36"/>
                  <a:gd name="T9" fmla="*/ 4 h 22"/>
                  <a:gd name="T10" fmla="*/ 1 w 36"/>
                  <a:gd name="T11" fmla="*/ 4 h 22"/>
                  <a:gd name="T12" fmla="*/ 0 w 36"/>
                  <a:gd name="T13" fmla="*/ 3 h 22"/>
                  <a:gd name="T14" fmla="*/ 0 w 36"/>
                  <a:gd name="T15" fmla="*/ 2 h 22"/>
                  <a:gd name="T16" fmla="*/ 0 w 36"/>
                  <a:gd name="T17" fmla="*/ 1 h 22"/>
                  <a:gd name="T18" fmla="*/ 1 w 36"/>
                  <a:gd name="T19" fmla="*/ 1 h 22"/>
                  <a:gd name="T20" fmla="*/ 2 w 36"/>
                  <a:gd name="T21" fmla="*/ 0 h 22"/>
                  <a:gd name="T22" fmla="*/ 3 w 36"/>
                  <a:gd name="T23" fmla="*/ 0 h 22"/>
                  <a:gd name="T24" fmla="*/ 4 w 36"/>
                  <a:gd name="T25" fmla="*/ 1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22"/>
                  <a:gd name="T41" fmla="*/ 36 w 36"/>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22">
                    <a:moveTo>
                      <a:pt x="36" y="4"/>
                    </a:moveTo>
                    <a:lnTo>
                      <a:pt x="33" y="11"/>
                    </a:lnTo>
                    <a:lnTo>
                      <a:pt x="31" y="18"/>
                    </a:lnTo>
                    <a:lnTo>
                      <a:pt x="25" y="22"/>
                    </a:lnTo>
                    <a:lnTo>
                      <a:pt x="15" y="19"/>
                    </a:lnTo>
                    <a:lnTo>
                      <a:pt x="10" y="17"/>
                    </a:lnTo>
                    <a:lnTo>
                      <a:pt x="4" y="15"/>
                    </a:lnTo>
                    <a:lnTo>
                      <a:pt x="0" y="12"/>
                    </a:lnTo>
                    <a:lnTo>
                      <a:pt x="0" y="7"/>
                    </a:lnTo>
                    <a:lnTo>
                      <a:pt x="9" y="4"/>
                    </a:lnTo>
                    <a:lnTo>
                      <a:pt x="18" y="0"/>
                    </a:lnTo>
                    <a:lnTo>
                      <a:pt x="28" y="0"/>
                    </a:lnTo>
                    <a:lnTo>
                      <a:pt x="36" y="4"/>
                    </a:lnTo>
                    <a:close/>
                  </a:path>
                </a:pathLst>
              </a:custGeom>
              <a:solidFill>
                <a:srgbClr val="7F7F7F"/>
              </a:solidFill>
              <a:ln w="9525">
                <a:solidFill>
                  <a:srgbClr val="006600"/>
                </a:solidFill>
                <a:round/>
                <a:headEnd/>
                <a:tailEnd/>
              </a:ln>
            </p:spPr>
            <p:txBody>
              <a:bodyPr/>
              <a:lstStyle/>
              <a:p>
                <a:endParaRPr lang="en-US"/>
              </a:p>
            </p:txBody>
          </p:sp>
          <p:sp>
            <p:nvSpPr>
              <p:cNvPr id="12080" name="Freeform 1100"/>
              <p:cNvSpPr>
                <a:spLocks/>
              </p:cNvSpPr>
              <p:nvPr/>
            </p:nvSpPr>
            <p:spPr bwMode="auto">
              <a:xfrm>
                <a:off x="4770" y="2234"/>
                <a:ext cx="19" cy="9"/>
              </a:xfrm>
              <a:custGeom>
                <a:avLst/>
                <a:gdLst>
                  <a:gd name="T0" fmla="*/ 6 w 56"/>
                  <a:gd name="T1" fmla="*/ 3 h 17"/>
                  <a:gd name="T2" fmla="*/ 6 w 56"/>
                  <a:gd name="T3" fmla="*/ 5 h 17"/>
                  <a:gd name="T4" fmla="*/ 6 w 56"/>
                  <a:gd name="T5" fmla="*/ 4 h 17"/>
                  <a:gd name="T6" fmla="*/ 5 w 56"/>
                  <a:gd name="T7" fmla="*/ 4 h 17"/>
                  <a:gd name="T8" fmla="*/ 4 w 56"/>
                  <a:gd name="T9" fmla="*/ 4 h 17"/>
                  <a:gd name="T10" fmla="*/ 3 w 56"/>
                  <a:gd name="T11" fmla="*/ 4 h 17"/>
                  <a:gd name="T12" fmla="*/ 2 w 56"/>
                  <a:gd name="T13" fmla="*/ 4 h 17"/>
                  <a:gd name="T14" fmla="*/ 1 w 56"/>
                  <a:gd name="T15" fmla="*/ 3 h 17"/>
                  <a:gd name="T16" fmla="*/ 1 w 56"/>
                  <a:gd name="T17" fmla="*/ 3 h 17"/>
                  <a:gd name="T18" fmla="*/ 0 w 56"/>
                  <a:gd name="T19" fmla="*/ 2 h 17"/>
                  <a:gd name="T20" fmla="*/ 1 w 56"/>
                  <a:gd name="T21" fmla="*/ 1 h 17"/>
                  <a:gd name="T22" fmla="*/ 2 w 56"/>
                  <a:gd name="T23" fmla="*/ 1 h 17"/>
                  <a:gd name="T24" fmla="*/ 2 w 56"/>
                  <a:gd name="T25" fmla="*/ 0 h 17"/>
                  <a:gd name="T26" fmla="*/ 3 w 56"/>
                  <a:gd name="T27" fmla="*/ 0 h 17"/>
                  <a:gd name="T28" fmla="*/ 4 w 56"/>
                  <a:gd name="T29" fmla="*/ 0 h 17"/>
                  <a:gd name="T30" fmla="*/ 5 w 56"/>
                  <a:gd name="T31" fmla="*/ 1 h 17"/>
                  <a:gd name="T32" fmla="*/ 6 w 56"/>
                  <a:gd name="T33" fmla="*/ 2 h 17"/>
                  <a:gd name="T34" fmla="*/ 6 w 56"/>
                  <a:gd name="T35" fmla="*/ 3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7"/>
                  <a:gd name="T56" fmla="*/ 56 w 5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7">
                    <a:moveTo>
                      <a:pt x="55" y="11"/>
                    </a:moveTo>
                    <a:lnTo>
                      <a:pt x="56" y="17"/>
                    </a:lnTo>
                    <a:lnTo>
                      <a:pt x="50" y="16"/>
                    </a:lnTo>
                    <a:lnTo>
                      <a:pt x="41" y="15"/>
                    </a:lnTo>
                    <a:lnTo>
                      <a:pt x="34" y="15"/>
                    </a:lnTo>
                    <a:lnTo>
                      <a:pt x="26" y="15"/>
                    </a:lnTo>
                    <a:lnTo>
                      <a:pt x="19" y="14"/>
                    </a:lnTo>
                    <a:lnTo>
                      <a:pt x="11" y="12"/>
                    </a:lnTo>
                    <a:lnTo>
                      <a:pt x="5" y="10"/>
                    </a:lnTo>
                    <a:lnTo>
                      <a:pt x="0" y="5"/>
                    </a:lnTo>
                    <a:lnTo>
                      <a:pt x="7" y="4"/>
                    </a:lnTo>
                    <a:lnTo>
                      <a:pt x="14" y="3"/>
                    </a:lnTo>
                    <a:lnTo>
                      <a:pt x="22" y="0"/>
                    </a:lnTo>
                    <a:lnTo>
                      <a:pt x="30" y="0"/>
                    </a:lnTo>
                    <a:lnTo>
                      <a:pt x="38" y="0"/>
                    </a:lnTo>
                    <a:lnTo>
                      <a:pt x="45" y="2"/>
                    </a:lnTo>
                    <a:lnTo>
                      <a:pt x="51" y="5"/>
                    </a:lnTo>
                    <a:lnTo>
                      <a:pt x="55" y="11"/>
                    </a:lnTo>
                    <a:close/>
                  </a:path>
                </a:pathLst>
              </a:custGeom>
              <a:solidFill>
                <a:srgbClr val="7F7F7F"/>
              </a:solidFill>
              <a:ln w="9525">
                <a:solidFill>
                  <a:srgbClr val="006600"/>
                </a:solidFill>
                <a:round/>
                <a:headEnd/>
                <a:tailEnd/>
              </a:ln>
            </p:spPr>
            <p:txBody>
              <a:bodyPr/>
              <a:lstStyle/>
              <a:p>
                <a:endParaRPr lang="en-US"/>
              </a:p>
            </p:txBody>
          </p:sp>
        </p:grpSp>
        <p:pic>
          <p:nvPicPr>
            <p:cNvPr id="12068" name="Picture 1101" descr="na02407_"/>
            <p:cNvPicPr>
              <a:picLocks noChangeAspect="1" noChangeArrowheads="1"/>
            </p:cNvPicPr>
            <p:nvPr/>
          </p:nvPicPr>
          <p:blipFill>
            <a:blip r:embed="rId3"/>
            <a:srcRect/>
            <a:stretch>
              <a:fillRect/>
            </a:stretch>
          </p:blipFill>
          <p:spPr bwMode="auto">
            <a:xfrm>
              <a:off x="624" y="336"/>
              <a:ext cx="480" cy="576"/>
            </a:xfrm>
            <a:prstGeom prst="rect">
              <a:avLst/>
            </a:prstGeom>
            <a:noFill/>
            <a:ln w="9525">
              <a:noFill/>
              <a:miter lim="800000"/>
              <a:headEnd/>
              <a:tailEnd/>
            </a:ln>
          </p:spPr>
        </p:pic>
      </p:grpSp>
      <p:grpSp>
        <p:nvGrpSpPr>
          <p:cNvPr id="11818" name="Group 1102"/>
          <p:cNvGrpSpPr>
            <a:grpSpLocks/>
          </p:cNvGrpSpPr>
          <p:nvPr/>
        </p:nvGrpSpPr>
        <p:grpSpPr bwMode="auto">
          <a:xfrm>
            <a:off x="3414713" y="1741488"/>
            <a:ext cx="395287" cy="773112"/>
            <a:chOff x="1777" y="966"/>
            <a:chExt cx="863" cy="1255"/>
          </a:xfrm>
        </p:grpSpPr>
        <p:sp>
          <p:nvSpPr>
            <p:cNvPr id="12056" name="Freeform 1103"/>
            <p:cNvSpPr>
              <a:spLocks/>
            </p:cNvSpPr>
            <p:nvPr/>
          </p:nvSpPr>
          <p:spPr bwMode="auto">
            <a:xfrm>
              <a:off x="1872" y="1296"/>
              <a:ext cx="672" cy="925"/>
            </a:xfrm>
            <a:custGeom>
              <a:avLst/>
              <a:gdLst>
                <a:gd name="T0" fmla="*/ 389 w 805"/>
                <a:gd name="T1" fmla="*/ 29 h 1970"/>
                <a:gd name="T2" fmla="*/ 440 w 805"/>
                <a:gd name="T3" fmla="*/ 10 h 1970"/>
                <a:gd name="T4" fmla="*/ 437 w 805"/>
                <a:gd name="T5" fmla="*/ 21 h 1970"/>
                <a:gd name="T6" fmla="*/ 479 w 805"/>
                <a:gd name="T7" fmla="*/ 20 h 1970"/>
                <a:gd name="T8" fmla="*/ 508 w 805"/>
                <a:gd name="T9" fmla="*/ 16 h 1970"/>
                <a:gd name="T10" fmla="*/ 447 w 805"/>
                <a:gd name="T11" fmla="*/ 36 h 1970"/>
                <a:gd name="T12" fmla="*/ 418 w 805"/>
                <a:gd name="T13" fmla="*/ 68 h 1970"/>
                <a:gd name="T14" fmla="*/ 469 w 805"/>
                <a:gd name="T15" fmla="*/ 48 h 1970"/>
                <a:gd name="T16" fmla="*/ 439 w 805"/>
                <a:gd name="T17" fmla="*/ 69 h 1970"/>
                <a:gd name="T18" fmla="*/ 431 w 805"/>
                <a:gd name="T19" fmla="*/ 88 h 1970"/>
                <a:gd name="T20" fmla="*/ 467 w 805"/>
                <a:gd name="T21" fmla="*/ 74 h 1970"/>
                <a:gd name="T22" fmla="*/ 503 w 805"/>
                <a:gd name="T23" fmla="*/ 54 h 1970"/>
                <a:gd name="T24" fmla="*/ 525 w 805"/>
                <a:gd name="T25" fmla="*/ 45 h 1970"/>
                <a:gd name="T26" fmla="*/ 548 w 805"/>
                <a:gd name="T27" fmla="*/ 48 h 1970"/>
                <a:gd name="T28" fmla="*/ 504 w 805"/>
                <a:gd name="T29" fmla="*/ 69 h 1970"/>
                <a:gd name="T30" fmla="*/ 467 w 805"/>
                <a:gd name="T31" fmla="*/ 87 h 1970"/>
                <a:gd name="T32" fmla="*/ 424 w 805"/>
                <a:gd name="T33" fmla="*/ 102 h 1970"/>
                <a:gd name="T34" fmla="*/ 401 w 805"/>
                <a:gd name="T35" fmla="*/ 131 h 1970"/>
                <a:gd name="T36" fmla="*/ 366 w 805"/>
                <a:gd name="T37" fmla="*/ 160 h 1970"/>
                <a:gd name="T38" fmla="*/ 331 w 805"/>
                <a:gd name="T39" fmla="*/ 216 h 1970"/>
                <a:gd name="T40" fmla="*/ 327 w 805"/>
                <a:gd name="T41" fmla="*/ 262 h 1970"/>
                <a:gd name="T42" fmla="*/ 346 w 805"/>
                <a:gd name="T43" fmla="*/ 306 h 1970"/>
                <a:gd name="T44" fmla="*/ 346 w 805"/>
                <a:gd name="T45" fmla="*/ 362 h 1970"/>
                <a:gd name="T46" fmla="*/ 365 w 805"/>
                <a:gd name="T47" fmla="*/ 403 h 1970"/>
                <a:gd name="T48" fmla="*/ 406 w 805"/>
                <a:gd name="T49" fmla="*/ 416 h 1970"/>
                <a:gd name="T50" fmla="*/ 381 w 805"/>
                <a:gd name="T51" fmla="*/ 422 h 1970"/>
                <a:gd name="T52" fmla="*/ 330 w 805"/>
                <a:gd name="T53" fmla="*/ 429 h 1970"/>
                <a:gd name="T54" fmla="*/ 272 w 805"/>
                <a:gd name="T55" fmla="*/ 429 h 1970"/>
                <a:gd name="T56" fmla="*/ 215 w 805"/>
                <a:gd name="T57" fmla="*/ 427 h 1970"/>
                <a:gd name="T58" fmla="*/ 214 w 805"/>
                <a:gd name="T59" fmla="*/ 418 h 1970"/>
                <a:gd name="T60" fmla="*/ 249 w 805"/>
                <a:gd name="T61" fmla="*/ 403 h 1970"/>
                <a:gd name="T62" fmla="*/ 238 w 805"/>
                <a:gd name="T63" fmla="*/ 350 h 1970"/>
                <a:gd name="T64" fmla="*/ 252 w 805"/>
                <a:gd name="T65" fmla="*/ 277 h 1970"/>
                <a:gd name="T66" fmla="*/ 247 w 805"/>
                <a:gd name="T67" fmla="*/ 177 h 1970"/>
                <a:gd name="T68" fmla="*/ 209 w 805"/>
                <a:gd name="T69" fmla="*/ 123 h 1970"/>
                <a:gd name="T70" fmla="*/ 170 w 805"/>
                <a:gd name="T71" fmla="*/ 93 h 1970"/>
                <a:gd name="T72" fmla="*/ 114 w 805"/>
                <a:gd name="T73" fmla="*/ 64 h 1970"/>
                <a:gd name="T74" fmla="*/ 63 w 805"/>
                <a:gd name="T75" fmla="*/ 42 h 1970"/>
                <a:gd name="T76" fmla="*/ 23 w 805"/>
                <a:gd name="T77" fmla="*/ 28 h 1970"/>
                <a:gd name="T78" fmla="*/ 31 w 805"/>
                <a:gd name="T79" fmla="*/ 15 h 1970"/>
                <a:gd name="T80" fmla="*/ 63 w 805"/>
                <a:gd name="T81" fmla="*/ 36 h 1970"/>
                <a:gd name="T82" fmla="*/ 148 w 805"/>
                <a:gd name="T83" fmla="*/ 57 h 1970"/>
                <a:gd name="T84" fmla="*/ 161 w 805"/>
                <a:gd name="T85" fmla="*/ 36 h 1970"/>
                <a:gd name="T86" fmla="*/ 144 w 805"/>
                <a:gd name="T87" fmla="*/ 5 h 1970"/>
                <a:gd name="T88" fmla="*/ 161 w 805"/>
                <a:gd name="T89" fmla="*/ 24 h 1970"/>
                <a:gd name="T90" fmla="*/ 184 w 805"/>
                <a:gd name="T91" fmla="*/ 31 h 1970"/>
                <a:gd name="T92" fmla="*/ 211 w 805"/>
                <a:gd name="T93" fmla="*/ 8 h 1970"/>
                <a:gd name="T94" fmla="*/ 205 w 805"/>
                <a:gd name="T95" fmla="*/ 26 h 1970"/>
                <a:gd name="T96" fmla="*/ 213 w 805"/>
                <a:gd name="T97" fmla="*/ 37 h 1970"/>
                <a:gd name="T98" fmla="*/ 235 w 805"/>
                <a:gd name="T99" fmla="*/ 31 h 1970"/>
                <a:gd name="T100" fmla="*/ 196 w 805"/>
                <a:gd name="T101" fmla="*/ 64 h 1970"/>
                <a:gd name="T102" fmla="*/ 240 w 805"/>
                <a:gd name="T103" fmla="*/ 108 h 1970"/>
                <a:gd name="T104" fmla="*/ 301 w 805"/>
                <a:gd name="T105" fmla="*/ 167 h 1970"/>
                <a:gd name="T106" fmla="*/ 337 w 805"/>
                <a:gd name="T107" fmla="*/ 137 h 1970"/>
                <a:gd name="T108" fmla="*/ 379 w 805"/>
                <a:gd name="T109" fmla="*/ 84 h 1970"/>
                <a:gd name="T110" fmla="*/ 342 w 805"/>
                <a:gd name="T111" fmla="*/ 43 h 19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5"/>
                <a:gd name="T169" fmla="*/ 0 h 1970"/>
                <a:gd name="T170" fmla="*/ 805 w 805"/>
                <a:gd name="T171" fmla="*/ 1970 h 19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5" h="1970">
                  <a:moveTo>
                    <a:pt x="520" y="20"/>
                  </a:moveTo>
                  <a:lnTo>
                    <a:pt x="523" y="27"/>
                  </a:lnTo>
                  <a:lnTo>
                    <a:pt x="528" y="20"/>
                  </a:lnTo>
                  <a:lnTo>
                    <a:pt x="532" y="14"/>
                  </a:lnTo>
                  <a:lnTo>
                    <a:pt x="535" y="20"/>
                  </a:lnTo>
                  <a:lnTo>
                    <a:pt x="539" y="51"/>
                  </a:lnTo>
                  <a:lnTo>
                    <a:pt x="549" y="90"/>
                  </a:lnTo>
                  <a:lnTo>
                    <a:pt x="558" y="130"/>
                  </a:lnTo>
                  <a:lnTo>
                    <a:pt x="563" y="161"/>
                  </a:lnTo>
                  <a:lnTo>
                    <a:pt x="569" y="155"/>
                  </a:lnTo>
                  <a:lnTo>
                    <a:pt x="580" y="137"/>
                  </a:lnTo>
                  <a:lnTo>
                    <a:pt x="590" y="119"/>
                  </a:lnTo>
                  <a:lnTo>
                    <a:pt x="601" y="100"/>
                  </a:lnTo>
                  <a:lnTo>
                    <a:pt x="612" y="82"/>
                  </a:lnTo>
                  <a:lnTo>
                    <a:pt x="621" y="63"/>
                  </a:lnTo>
                  <a:lnTo>
                    <a:pt x="631" y="45"/>
                  </a:lnTo>
                  <a:lnTo>
                    <a:pt x="639" y="25"/>
                  </a:lnTo>
                  <a:lnTo>
                    <a:pt x="645" y="4"/>
                  </a:lnTo>
                  <a:lnTo>
                    <a:pt x="647" y="0"/>
                  </a:lnTo>
                  <a:lnTo>
                    <a:pt x="645" y="20"/>
                  </a:lnTo>
                  <a:lnTo>
                    <a:pt x="641" y="38"/>
                  </a:lnTo>
                  <a:lnTo>
                    <a:pt x="638" y="56"/>
                  </a:lnTo>
                  <a:lnTo>
                    <a:pt x="633" y="75"/>
                  </a:lnTo>
                  <a:lnTo>
                    <a:pt x="628" y="93"/>
                  </a:lnTo>
                  <a:lnTo>
                    <a:pt x="622" y="112"/>
                  </a:lnTo>
                  <a:lnTo>
                    <a:pt x="617" y="130"/>
                  </a:lnTo>
                  <a:lnTo>
                    <a:pt x="611" y="147"/>
                  </a:lnTo>
                  <a:lnTo>
                    <a:pt x="618" y="147"/>
                  </a:lnTo>
                  <a:lnTo>
                    <a:pt x="634" y="131"/>
                  </a:lnTo>
                  <a:lnTo>
                    <a:pt x="652" y="117"/>
                  </a:lnTo>
                  <a:lnTo>
                    <a:pt x="670" y="104"/>
                  </a:lnTo>
                  <a:lnTo>
                    <a:pt x="688" y="90"/>
                  </a:lnTo>
                  <a:lnTo>
                    <a:pt x="705" y="78"/>
                  </a:lnTo>
                  <a:lnTo>
                    <a:pt x="723" y="66"/>
                  </a:lnTo>
                  <a:lnTo>
                    <a:pt x="742" y="54"/>
                  </a:lnTo>
                  <a:lnTo>
                    <a:pt x="760" y="42"/>
                  </a:lnTo>
                  <a:lnTo>
                    <a:pt x="753" y="51"/>
                  </a:lnTo>
                  <a:lnTo>
                    <a:pt x="746" y="59"/>
                  </a:lnTo>
                  <a:lnTo>
                    <a:pt x="738" y="66"/>
                  </a:lnTo>
                  <a:lnTo>
                    <a:pt x="729" y="72"/>
                  </a:lnTo>
                  <a:lnTo>
                    <a:pt x="721" y="79"/>
                  </a:lnTo>
                  <a:lnTo>
                    <a:pt x="713" y="85"/>
                  </a:lnTo>
                  <a:lnTo>
                    <a:pt x="704" y="92"/>
                  </a:lnTo>
                  <a:lnTo>
                    <a:pt x="696" y="100"/>
                  </a:lnTo>
                  <a:lnTo>
                    <a:pt x="683" y="116"/>
                  </a:lnTo>
                  <a:lnTo>
                    <a:pt x="669" y="130"/>
                  </a:lnTo>
                  <a:lnTo>
                    <a:pt x="654" y="146"/>
                  </a:lnTo>
                  <a:lnTo>
                    <a:pt x="641" y="161"/>
                  </a:lnTo>
                  <a:lnTo>
                    <a:pt x="628" y="178"/>
                  </a:lnTo>
                  <a:lnTo>
                    <a:pt x="618" y="195"/>
                  </a:lnTo>
                  <a:lnTo>
                    <a:pt x="608" y="213"/>
                  </a:lnTo>
                  <a:lnTo>
                    <a:pt x="600" y="232"/>
                  </a:lnTo>
                  <a:lnTo>
                    <a:pt x="599" y="250"/>
                  </a:lnTo>
                  <a:lnTo>
                    <a:pt x="599" y="270"/>
                  </a:lnTo>
                  <a:lnTo>
                    <a:pt x="598" y="289"/>
                  </a:lnTo>
                  <a:lnTo>
                    <a:pt x="600" y="307"/>
                  </a:lnTo>
                  <a:lnTo>
                    <a:pt x="602" y="307"/>
                  </a:lnTo>
                  <a:lnTo>
                    <a:pt x="612" y="294"/>
                  </a:lnTo>
                  <a:lnTo>
                    <a:pt x="621" y="280"/>
                  </a:lnTo>
                  <a:lnTo>
                    <a:pt x="631" y="267"/>
                  </a:lnTo>
                  <a:lnTo>
                    <a:pt x="640" y="255"/>
                  </a:lnTo>
                  <a:lnTo>
                    <a:pt x="651" y="242"/>
                  </a:lnTo>
                  <a:lnTo>
                    <a:pt x="662" y="230"/>
                  </a:lnTo>
                  <a:lnTo>
                    <a:pt x="673" y="219"/>
                  </a:lnTo>
                  <a:lnTo>
                    <a:pt x="685" y="211"/>
                  </a:lnTo>
                  <a:lnTo>
                    <a:pt x="679" y="221"/>
                  </a:lnTo>
                  <a:lnTo>
                    <a:pt x="673" y="230"/>
                  </a:lnTo>
                  <a:lnTo>
                    <a:pt x="666" y="240"/>
                  </a:lnTo>
                  <a:lnTo>
                    <a:pt x="660" y="252"/>
                  </a:lnTo>
                  <a:lnTo>
                    <a:pt x="651" y="272"/>
                  </a:lnTo>
                  <a:lnTo>
                    <a:pt x="640" y="290"/>
                  </a:lnTo>
                  <a:lnTo>
                    <a:pt x="630" y="310"/>
                  </a:lnTo>
                  <a:lnTo>
                    <a:pt x="620" y="330"/>
                  </a:lnTo>
                  <a:lnTo>
                    <a:pt x="612" y="351"/>
                  </a:lnTo>
                  <a:lnTo>
                    <a:pt x="605" y="372"/>
                  </a:lnTo>
                  <a:lnTo>
                    <a:pt x="601" y="395"/>
                  </a:lnTo>
                  <a:lnTo>
                    <a:pt x="601" y="419"/>
                  </a:lnTo>
                  <a:lnTo>
                    <a:pt x="607" y="412"/>
                  </a:lnTo>
                  <a:lnTo>
                    <a:pt x="612" y="405"/>
                  </a:lnTo>
                  <a:lnTo>
                    <a:pt x="618" y="398"/>
                  </a:lnTo>
                  <a:lnTo>
                    <a:pt x="624" y="390"/>
                  </a:lnTo>
                  <a:lnTo>
                    <a:pt x="630" y="383"/>
                  </a:lnTo>
                  <a:lnTo>
                    <a:pt x="636" y="375"/>
                  </a:lnTo>
                  <a:lnTo>
                    <a:pt x="641" y="368"/>
                  </a:lnTo>
                  <a:lnTo>
                    <a:pt x="647" y="361"/>
                  </a:lnTo>
                  <a:lnTo>
                    <a:pt x="654" y="352"/>
                  </a:lnTo>
                  <a:lnTo>
                    <a:pt x="663" y="344"/>
                  </a:lnTo>
                  <a:lnTo>
                    <a:pt x="671" y="335"/>
                  </a:lnTo>
                  <a:lnTo>
                    <a:pt x="681" y="328"/>
                  </a:lnTo>
                  <a:lnTo>
                    <a:pt x="688" y="320"/>
                  </a:lnTo>
                  <a:lnTo>
                    <a:pt x="696" y="311"/>
                  </a:lnTo>
                  <a:lnTo>
                    <a:pt x="702" y="303"/>
                  </a:lnTo>
                  <a:lnTo>
                    <a:pt x="707" y="291"/>
                  </a:lnTo>
                  <a:lnTo>
                    <a:pt x="711" y="276"/>
                  </a:lnTo>
                  <a:lnTo>
                    <a:pt x="716" y="259"/>
                  </a:lnTo>
                  <a:lnTo>
                    <a:pt x="722" y="243"/>
                  </a:lnTo>
                  <a:lnTo>
                    <a:pt x="728" y="228"/>
                  </a:lnTo>
                  <a:lnTo>
                    <a:pt x="733" y="212"/>
                  </a:lnTo>
                  <a:lnTo>
                    <a:pt x="739" y="195"/>
                  </a:lnTo>
                  <a:lnTo>
                    <a:pt x="746" y="181"/>
                  </a:lnTo>
                  <a:lnTo>
                    <a:pt x="752" y="165"/>
                  </a:lnTo>
                  <a:lnTo>
                    <a:pt x="770" y="137"/>
                  </a:lnTo>
                  <a:lnTo>
                    <a:pt x="764" y="171"/>
                  </a:lnTo>
                  <a:lnTo>
                    <a:pt x="754" y="204"/>
                  </a:lnTo>
                  <a:lnTo>
                    <a:pt x="743" y="236"/>
                  </a:lnTo>
                  <a:lnTo>
                    <a:pt x="738" y="270"/>
                  </a:lnTo>
                  <a:lnTo>
                    <a:pt x="746" y="262"/>
                  </a:lnTo>
                  <a:lnTo>
                    <a:pt x="754" y="253"/>
                  </a:lnTo>
                  <a:lnTo>
                    <a:pt x="762" y="245"/>
                  </a:lnTo>
                  <a:lnTo>
                    <a:pt x="771" y="235"/>
                  </a:lnTo>
                  <a:lnTo>
                    <a:pt x="779" y="226"/>
                  </a:lnTo>
                  <a:lnTo>
                    <a:pt x="787" y="218"/>
                  </a:lnTo>
                  <a:lnTo>
                    <a:pt x="796" y="211"/>
                  </a:lnTo>
                  <a:lnTo>
                    <a:pt x="805" y="204"/>
                  </a:lnTo>
                  <a:lnTo>
                    <a:pt x="793" y="222"/>
                  </a:lnTo>
                  <a:lnTo>
                    <a:pt x="780" y="240"/>
                  </a:lnTo>
                  <a:lnTo>
                    <a:pt x="766" y="259"/>
                  </a:lnTo>
                  <a:lnTo>
                    <a:pt x="753" y="277"/>
                  </a:lnTo>
                  <a:lnTo>
                    <a:pt x="739" y="296"/>
                  </a:lnTo>
                  <a:lnTo>
                    <a:pt x="724" y="314"/>
                  </a:lnTo>
                  <a:lnTo>
                    <a:pt x="713" y="334"/>
                  </a:lnTo>
                  <a:lnTo>
                    <a:pt x="701" y="354"/>
                  </a:lnTo>
                  <a:lnTo>
                    <a:pt x="696" y="361"/>
                  </a:lnTo>
                  <a:lnTo>
                    <a:pt x="691" y="366"/>
                  </a:lnTo>
                  <a:lnTo>
                    <a:pt x="685" y="373"/>
                  </a:lnTo>
                  <a:lnTo>
                    <a:pt x="681" y="379"/>
                  </a:lnTo>
                  <a:lnTo>
                    <a:pt x="676" y="386"/>
                  </a:lnTo>
                  <a:lnTo>
                    <a:pt x="671" y="393"/>
                  </a:lnTo>
                  <a:lnTo>
                    <a:pt x="668" y="400"/>
                  </a:lnTo>
                  <a:lnTo>
                    <a:pt x="665" y="407"/>
                  </a:lnTo>
                  <a:lnTo>
                    <a:pt x="656" y="417"/>
                  </a:lnTo>
                  <a:lnTo>
                    <a:pt x="646" y="427"/>
                  </a:lnTo>
                  <a:lnTo>
                    <a:pt x="637" y="436"/>
                  </a:lnTo>
                  <a:lnTo>
                    <a:pt x="627" y="444"/>
                  </a:lnTo>
                  <a:lnTo>
                    <a:pt x="618" y="454"/>
                  </a:lnTo>
                  <a:lnTo>
                    <a:pt x="609" y="464"/>
                  </a:lnTo>
                  <a:lnTo>
                    <a:pt x="601" y="475"/>
                  </a:lnTo>
                  <a:lnTo>
                    <a:pt x="595" y="487"/>
                  </a:lnTo>
                  <a:lnTo>
                    <a:pt x="592" y="507"/>
                  </a:lnTo>
                  <a:lnTo>
                    <a:pt x="589" y="528"/>
                  </a:lnTo>
                  <a:lnTo>
                    <a:pt x="588" y="549"/>
                  </a:lnTo>
                  <a:lnTo>
                    <a:pt x="586" y="570"/>
                  </a:lnTo>
                  <a:lnTo>
                    <a:pt x="580" y="582"/>
                  </a:lnTo>
                  <a:lnTo>
                    <a:pt x="575" y="594"/>
                  </a:lnTo>
                  <a:lnTo>
                    <a:pt x="570" y="607"/>
                  </a:lnTo>
                  <a:lnTo>
                    <a:pt x="567" y="620"/>
                  </a:lnTo>
                  <a:lnTo>
                    <a:pt x="562" y="632"/>
                  </a:lnTo>
                  <a:lnTo>
                    <a:pt x="558" y="645"/>
                  </a:lnTo>
                  <a:lnTo>
                    <a:pt x="555" y="658"/>
                  </a:lnTo>
                  <a:lnTo>
                    <a:pt x="550" y="671"/>
                  </a:lnTo>
                  <a:lnTo>
                    <a:pt x="538" y="699"/>
                  </a:lnTo>
                  <a:lnTo>
                    <a:pt x="526" y="727"/>
                  </a:lnTo>
                  <a:lnTo>
                    <a:pt x="516" y="757"/>
                  </a:lnTo>
                  <a:lnTo>
                    <a:pt x="504" y="785"/>
                  </a:lnTo>
                  <a:lnTo>
                    <a:pt x="494" y="815"/>
                  </a:lnTo>
                  <a:lnTo>
                    <a:pt x="486" y="846"/>
                  </a:lnTo>
                  <a:lnTo>
                    <a:pt x="480" y="877"/>
                  </a:lnTo>
                  <a:lnTo>
                    <a:pt x="478" y="910"/>
                  </a:lnTo>
                  <a:lnTo>
                    <a:pt x="475" y="945"/>
                  </a:lnTo>
                  <a:lnTo>
                    <a:pt x="475" y="979"/>
                  </a:lnTo>
                  <a:lnTo>
                    <a:pt x="475" y="1015"/>
                  </a:lnTo>
                  <a:lnTo>
                    <a:pt x="478" y="1050"/>
                  </a:lnTo>
                  <a:lnTo>
                    <a:pt x="475" y="1080"/>
                  </a:lnTo>
                  <a:lnTo>
                    <a:pt x="472" y="1110"/>
                  </a:lnTo>
                  <a:lnTo>
                    <a:pt x="469" y="1139"/>
                  </a:lnTo>
                  <a:lnTo>
                    <a:pt x="469" y="1169"/>
                  </a:lnTo>
                  <a:lnTo>
                    <a:pt x="467" y="1169"/>
                  </a:lnTo>
                  <a:lnTo>
                    <a:pt x="469" y="1189"/>
                  </a:lnTo>
                  <a:lnTo>
                    <a:pt x="471" y="1211"/>
                  </a:lnTo>
                  <a:lnTo>
                    <a:pt x="471" y="1234"/>
                  </a:lnTo>
                  <a:lnTo>
                    <a:pt x="472" y="1257"/>
                  </a:lnTo>
                  <a:lnTo>
                    <a:pt x="477" y="1284"/>
                  </a:lnTo>
                  <a:lnTo>
                    <a:pt x="479" y="1312"/>
                  </a:lnTo>
                  <a:lnTo>
                    <a:pt x="483" y="1339"/>
                  </a:lnTo>
                  <a:lnTo>
                    <a:pt x="491" y="1364"/>
                  </a:lnTo>
                  <a:lnTo>
                    <a:pt x="496" y="1388"/>
                  </a:lnTo>
                  <a:lnTo>
                    <a:pt x="496" y="1413"/>
                  </a:lnTo>
                  <a:lnTo>
                    <a:pt x="494" y="1438"/>
                  </a:lnTo>
                  <a:lnTo>
                    <a:pt x="494" y="1462"/>
                  </a:lnTo>
                  <a:lnTo>
                    <a:pt x="499" y="1499"/>
                  </a:lnTo>
                  <a:lnTo>
                    <a:pt x="505" y="1534"/>
                  </a:lnTo>
                  <a:lnTo>
                    <a:pt x="507" y="1571"/>
                  </a:lnTo>
                  <a:lnTo>
                    <a:pt x="504" y="1608"/>
                  </a:lnTo>
                  <a:lnTo>
                    <a:pt x="496" y="1643"/>
                  </a:lnTo>
                  <a:lnTo>
                    <a:pt x="491" y="1681"/>
                  </a:lnTo>
                  <a:lnTo>
                    <a:pt x="492" y="1720"/>
                  </a:lnTo>
                  <a:lnTo>
                    <a:pt x="501" y="1755"/>
                  </a:lnTo>
                  <a:lnTo>
                    <a:pt x="506" y="1769"/>
                  </a:lnTo>
                  <a:lnTo>
                    <a:pt x="510" y="1785"/>
                  </a:lnTo>
                  <a:lnTo>
                    <a:pt x="515" y="1799"/>
                  </a:lnTo>
                  <a:lnTo>
                    <a:pt x="519" y="1813"/>
                  </a:lnTo>
                  <a:lnTo>
                    <a:pt x="524" y="1829"/>
                  </a:lnTo>
                  <a:lnTo>
                    <a:pt x="530" y="1843"/>
                  </a:lnTo>
                  <a:lnTo>
                    <a:pt x="536" y="1856"/>
                  </a:lnTo>
                  <a:lnTo>
                    <a:pt x="543" y="1870"/>
                  </a:lnTo>
                  <a:lnTo>
                    <a:pt x="550" y="1875"/>
                  </a:lnTo>
                  <a:lnTo>
                    <a:pt x="557" y="1880"/>
                  </a:lnTo>
                  <a:lnTo>
                    <a:pt x="566" y="1881"/>
                  </a:lnTo>
                  <a:lnTo>
                    <a:pt x="574" y="1884"/>
                  </a:lnTo>
                  <a:lnTo>
                    <a:pt x="582" y="1885"/>
                  </a:lnTo>
                  <a:lnTo>
                    <a:pt x="589" y="1890"/>
                  </a:lnTo>
                  <a:lnTo>
                    <a:pt x="594" y="1897"/>
                  </a:lnTo>
                  <a:lnTo>
                    <a:pt x="596" y="1907"/>
                  </a:lnTo>
                  <a:lnTo>
                    <a:pt x="586" y="1904"/>
                  </a:lnTo>
                  <a:lnTo>
                    <a:pt x="576" y="1904"/>
                  </a:lnTo>
                  <a:lnTo>
                    <a:pt x="567" y="1907"/>
                  </a:lnTo>
                  <a:lnTo>
                    <a:pt x="557" y="1909"/>
                  </a:lnTo>
                  <a:lnTo>
                    <a:pt x="548" y="1914"/>
                  </a:lnTo>
                  <a:lnTo>
                    <a:pt x="538" y="1916"/>
                  </a:lnTo>
                  <a:lnTo>
                    <a:pt x="529" y="1918"/>
                  </a:lnTo>
                  <a:lnTo>
                    <a:pt x="518" y="1918"/>
                  </a:lnTo>
                  <a:lnTo>
                    <a:pt x="509" y="1924"/>
                  </a:lnTo>
                  <a:lnTo>
                    <a:pt x="500" y="1928"/>
                  </a:lnTo>
                  <a:lnTo>
                    <a:pt x="491" y="1933"/>
                  </a:lnTo>
                  <a:lnTo>
                    <a:pt x="481" y="1939"/>
                  </a:lnTo>
                  <a:lnTo>
                    <a:pt x="473" y="1945"/>
                  </a:lnTo>
                  <a:lnTo>
                    <a:pt x="465" y="1952"/>
                  </a:lnTo>
                  <a:lnTo>
                    <a:pt x="456" y="1959"/>
                  </a:lnTo>
                  <a:lnTo>
                    <a:pt x="448" y="1967"/>
                  </a:lnTo>
                  <a:lnTo>
                    <a:pt x="435" y="1970"/>
                  </a:lnTo>
                  <a:lnTo>
                    <a:pt x="422" y="1969"/>
                  </a:lnTo>
                  <a:lnTo>
                    <a:pt x="411" y="1963"/>
                  </a:lnTo>
                  <a:lnTo>
                    <a:pt x="401" y="1955"/>
                  </a:lnTo>
                  <a:lnTo>
                    <a:pt x="390" y="1946"/>
                  </a:lnTo>
                  <a:lnTo>
                    <a:pt x="379" y="1938"/>
                  </a:lnTo>
                  <a:lnTo>
                    <a:pt x="367" y="1931"/>
                  </a:lnTo>
                  <a:lnTo>
                    <a:pt x="354" y="1928"/>
                  </a:lnTo>
                  <a:lnTo>
                    <a:pt x="345" y="1928"/>
                  </a:lnTo>
                  <a:lnTo>
                    <a:pt x="337" y="1929"/>
                  </a:lnTo>
                  <a:lnTo>
                    <a:pt x="327" y="1931"/>
                  </a:lnTo>
                  <a:lnTo>
                    <a:pt x="319" y="1933"/>
                  </a:lnTo>
                  <a:lnTo>
                    <a:pt x="309" y="1935"/>
                  </a:lnTo>
                  <a:lnTo>
                    <a:pt x="300" y="1935"/>
                  </a:lnTo>
                  <a:lnTo>
                    <a:pt x="292" y="1935"/>
                  </a:lnTo>
                  <a:lnTo>
                    <a:pt x="282" y="1932"/>
                  </a:lnTo>
                  <a:lnTo>
                    <a:pt x="281" y="1922"/>
                  </a:lnTo>
                  <a:lnTo>
                    <a:pt x="286" y="1914"/>
                  </a:lnTo>
                  <a:lnTo>
                    <a:pt x="293" y="1908"/>
                  </a:lnTo>
                  <a:lnTo>
                    <a:pt x="299" y="1902"/>
                  </a:lnTo>
                  <a:lnTo>
                    <a:pt x="307" y="1898"/>
                  </a:lnTo>
                  <a:lnTo>
                    <a:pt x="314" y="1894"/>
                  </a:lnTo>
                  <a:lnTo>
                    <a:pt x="321" y="1888"/>
                  </a:lnTo>
                  <a:lnTo>
                    <a:pt x="328" y="1881"/>
                  </a:lnTo>
                  <a:lnTo>
                    <a:pt x="334" y="1873"/>
                  </a:lnTo>
                  <a:lnTo>
                    <a:pt x="340" y="1864"/>
                  </a:lnTo>
                  <a:lnTo>
                    <a:pt x="345" y="1856"/>
                  </a:lnTo>
                  <a:lnTo>
                    <a:pt x="349" y="1847"/>
                  </a:lnTo>
                  <a:lnTo>
                    <a:pt x="357" y="1827"/>
                  </a:lnTo>
                  <a:lnTo>
                    <a:pt x="357" y="1807"/>
                  </a:lnTo>
                  <a:lnTo>
                    <a:pt x="352" y="1785"/>
                  </a:lnTo>
                  <a:lnTo>
                    <a:pt x="350" y="1764"/>
                  </a:lnTo>
                  <a:lnTo>
                    <a:pt x="354" y="1723"/>
                  </a:lnTo>
                  <a:lnTo>
                    <a:pt x="351" y="1683"/>
                  </a:lnTo>
                  <a:lnTo>
                    <a:pt x="345" y="1642"/>
                  </a:lnTo>
                  <a:lnTo>
                    <a:pt x="343" y="1599"/>
                  </a:lnTo>
                  <a:lnTo>
                    <a:pt x="341" y="1587"/>
                  </a:lnTo>
                  <a:lnTo>
                    <a:pt x="340" y="1575"/>
                  </a:lnTo>
                  <a:lnTo>
                    <a:pt x="340" y="1563"/>
                  </a:lnTo>
                  <a:lnTo>
                    <a:pt x="341" y="1551"/>
                  </a:lnTo>
                  <a:lnTo>
                    <a:pt x="344" y="1489"/>
                  </a:lnTo>
                  <a:lnTo>
                    <a:pt x="349" y="1428"/>
                  </a:lnTo>
                  <a:lnTo>
                    <a:pt x="354" y="1369"/>
                  </a:lnTo>
                  <a:lnTo>
                    <a:pt x="365" y="1311"/>
                  </a:lnTo>
                  <a:lnTo>
                    <a:pt x="362" y="1255"/>
                  </a:lnTo>
                  <a:lnTo>
                    <a:pt x="353" y="1203"/>
                  </a:lnTo>
                  <a:lnTo>
                    <a:pt x="346" y="1151"/>
                  </a:lnTo>
                  <a:lnTo>
                    <a:pt x="346" y="1095"/>
                  </a:lnTo>
                  <a:lnTo>
                    <a:pt x="353" y="1037"/>
                  </a:lnTo>
                  <a:lnTo>
                    <a:pt x="356" y="976"/>
                  </a:lnTo>
                  <a:lnTo>
                    <a:pt x="357" y="916"/>
                  </a:lnTo>
                  <a:lnTo>
                    <a:pt x="362" y="855"/>
                  </a:lnTo>
                  <a:lnTo>
                    <a:pt x="354" y="801"/>
                  </a:lnTo>
                  <a:lnTo>
                    <a:pt x="349" y="746"/>
                  </a:lnTo>
                  <a:lnTo>
                    <a:pt x="341" y="692"/>
                  </a:lnTo>
                  <a:lnTo>
                    <a:pt x="335" y="638"/>
                  </a:lnTo>
                  <a:lnTo>
                    <a:pt x="330" y="623"/>
                  </a:lnTo>
                  <a:lnTo>
                    <a:pt x="321" y="607"/>
                  </a:lnTo>
                  <a:lnTo>
                    <a:pt x="313" y="593"/>
                  </a:lnTo>
                  <a:lnTo>
                    <a:pt x="305" y="577"/>
                  </a:lnTo>
                  <a:lnTo>
                    <a:pt x="299" y="560"/>
                  </a:lnTo>
                  <a:lnTo>
                    <a:pt x="293" y="543"/>
                  </a:lnTo>
                  <a:lnTo>
                    <a:pt x="287" y="526"/>
                  </a:lnTo>
                  <a:lnTo>
                    <a:pt x="282" y="508"/>
                  </a:lnTo>
                  <a:lnTo>
                    <a:pt x="275" y="491"/>
                  </a:lnTo>
                  <a:lnTo>
                    <a:pt x="268" y="475"/>
                  </a:lnTo>
                  <a:lnTo>
                    <a:pt x="261" y="458"/>
                  </a:lnTo>
                  <a:lnTo>
                    <a:pt x="251" y="443"/>
                  </a:lnTo>
                  <a:lnTo>
                    <a:pt x="244" y="420"/>
                  </a:lnTo>
                  <a:lnTo>
                    <a:pt x="239" y="398"/>
                  </a:lnTo>
                  <a:lnTo>
                    <a:pt x="236" y="372"/>
                  </a:lnTo>
                  <a:lnTo>
                    <a:pt x="236" y="348"/>
                  </a:lnTo>
                  <a:lnTo>
                    <a:pt x="223" y="334"/>
                  </a:lnTo>
                  <a:lnTo>
                    <a:pt x="209" y="322"/>
                  </a:lnTo>
                  <a:lnTo>
                    <a:pt x="193" y="311"/>
                  </a:lnTo>
                  <a:lnTo>
                    <a:pt x="178" y="301"/>
                  </a:lnTo>
                  <a:lnTo>
                    <a:pt x="163" y="290"/>
                  </a:lnTo>
                  <a:lnTo>
                    <a:pt x="149" y="277"/>
                  </a:lnTo>
                  <a:lnTo>
                    <a:pt x="135" y="264"/>
                  </a:lnTo>
                  <a:lnTo>
                    <a:pt x="123" y="247"/>
                  </a:lnTo>
                  <a:lnTo>
                    <a:pt x="115" y="238"/>
                  </a:lnTo>
                  <a:lnTo>
                    <a:pt x="108" y="226"/>
                  </a:lnTo>
                  <a:lnTo>
                    <a:pt x="102" y="213"/>
                  </a:lnTo>
                  <a:lnTo>
                    <a:pt x="97" y="202"/>
                  </a:lnTo>
                  <a:lnTo>
                    <a:pt x="91" y="189"/>
                  </a:lnTo>
                  <a:lnTo>
                    <a:pt x="85" y="180"/>
                  </a:lnTo>
                  <a:lnTo>
                    <a:pt x="77" y="170"/>
                  </a:lnTo>
                  <a:lnTo>
                    <a:pt x="65" y="163"/>
                  </a:lnTo>
                  <a:lnTo>
                    <a:pt x="0" y="124"/>
                  </a:lnTo>
                  <a:lnTo>
                    <a:pt x="7" y="124"/>
                  </a:lnTo>
                  <a:lnTo>
                    <a:pt x="15" y="124"/>
                  </a:lnTo>
                  <a:lnTo>
                    <a:pt x="24" y="124"/>
                  </a:lnTo>
                  <a:lnTo>
                    <a:pt x="32" y="127"/>
                  </a:lnTo>
                  <a:lnTo>
                    <a:pt x="41" y="129"/>
                  </a:lnTo>
                  <a:lnTo>
                    <a:pt x="51" y="133"/>
                  </a:lnTo>
                  <a:lnTo>
                    <a:pt x="59" y="136"/>
                  </a:lnTo>
                  <a:lnTo>
                    <a:pt x="67" y="140"/>
                  </a:lnTo>
                  <a:lnTo>
                    <a:pt x="61" y="123"/>
                  </a:lnTo>
                  <a:lnTo>
                    <a:pt x="56" y="106"/>
                  </a:lnTo>
                  <a:lnTo>
                    <a:pt x="50" y="89"/>
                  </a:lnTo>
                  <a:lnTo>
                    <a:pt x="44" y="70"/>
                  </a:lnTo>
                  <a:lnTo>
                    <a:pt x="53" y="79"/>
                  </a:lnTo>
                  <a:lnTo>
                    <a:pt x="60" y="89"/>
                  </a:lnTo>
                  <a:lnTo>
                    <a:pt x="66" y="100"/>
                  </a:lnTo>
                  <a:lnTo>
                    <a:pt x="71" y="112"/>
                  </a:lnTo>
                  <a:lnTo>
                    <a:pt x="76" y="124"/>
                  </a:lnTo>
                  <a:lnTo>
                    <a:pt x="80" y="137"/>
                  </a:lnTo>
                  <a:lnTo>
                    <a:pt x="85" y="150"/>
                  </a:lnTo>
                  <a:lnTo>
                    <a:pt x="91" y="161"/>
                  </a:lnTo>
                  <a:lnTo>
                    <a:pt x="103" y="180"/>
                  </a:lnTo>
                  <a:lnTo>
                    <a:pt x="116" y="196"/>
                  </a:lnTo>
                  <a:lnTo>
                    <a:pt x="130" y="211"/>
                  </a:lnTo>
                  <a:lnTo>
                    <a:pt x="145" y="223"/>
                  </a:lnTo>
                  <a:lnTo>
                    <a:pt x="161" y="235"/>
                  </a:lnTo>
                  <a:lnTo>
                    <a:pt x="178" y="245"/>
                  </a:lnTo>
                  <a:lnTo>
                    <a:pt x="194" y="252"/>
                  </a:lnTo>
                  <a:lnTo>
                    <a:pt x="212" y="257"/>
                  </a:lnTo>
                  <a:lnTo>
                    <a:pt x="218" y="263"/>
                  </a:lnTo>
                  <a:lnTo>
                    <a:pt x="225" y="269"/>
                  </a:lnTo>
                  <a:lnTo>
                    <a:pt x="232" y="274"/>
                  </a:lnTo>
                  <a:lnTo>
                    <a:pt x="239" y="279"/>
                  </a:lnTo>
                  <a:lnTo>
                    <a:pt x="238" y="249"/>
                  </a:lnTo>
                  <a:lnTo>
                    <a:pt x="235" y="221"/>
                  </a:lnTo>
                  <a:lnTo>
                    <a:pt x="231" y="194"/>
                  </a:lnTo>
                  <a:lnTo>
                    <a:pt x="231" y="164"/>
                  </a:lnTo>
                  <a:lnTo>
                    <a:pt x="220" y="136"/>
                  </a:lnTo>
                  <a:lnTo>
                    <a:pt x="214" y="106"/>
                  </a:lnTo>
                  <a:lnTo>
                    <a:pt x="210" y="76"/>
                  </a:lnTo>
                  <a:lnTo>
                    <a:pt x="204" y="46"/>
                  </a:lnTo>
                  <a:lnTo>
                    <a:pt x="203" y="41"/>
                  </a:lnTo>
                  <a:lnTo>
                    <a:pt x="204" y="35"/>
                  </a:lnTo>
                  <a:lnTo>
                    <a:pt x="205" y="28"/>
                  </a:lnTo>
                  <a:lnTo>
                    <a:pt x="207" y="24"/>
                  </a:lnTo>
                  <a:lnTo>
                    <a:pt x="210" y="25"/>
                  </a:lnTo>
                  <a:lnTo>
                    <a:pt x="212" y="29"/>
                  </a:lnTo>
                  <a:lnTo>
                    <a:pt x="213" y="32"/>
                  </a:lnTo>
                  <a:lnTo>
                    <a:pt x="214" y="37"/>
                  </a:lnTo>
                  <a:lnTo>
                    <a:pt x="216" y="56"/>
                  </a:lnTo>
                  <a:lnTo>
                    <a:pt x="219" y="75"/>
                  </a:lnTo>
                  <a:lnTo>
                    <a:pt x="225" y="92"/>
                  </a:lnTo>
                  <a:lnTo>
                    <a:pt x="231" y="110"/>
                  </a:lnTo>
                  <a:lnTo>
                    <a:pt x="237" y="127"/>
                  </a:lnTo>
                  <a:lnTo>
                    <a:pt x="243" y="144"/>
                  </a:lnTo>
                  <a:lnTo>
                    <a:pt x="249" y="163"/>
                  </a:lnTo>
                  <a:lnTo>
                    <a:pt x="252" y="181"/>
                  </a:lnTo>
                  <a:lnTo>
                    <a:pt x="256" y="171"/>
                  </a:lnTo>
                  <a:lnTo>
                    <a:pt x="258" y="161"/>
                  </a:lnTo>
                  <a:lnTo>
                    <a:pt x="261" y="150"/>
                  </a:lnTo>
                  <a:lnTo>
                    <a:pt x="264" y="141"/>
                  </a:lnTo>
                  <a:lnTo>
                    <a:pt x="273" y="130"/>
                  </a:lnTo>
                  <a:lnTo>
                    <a:pt x="280" y="119"/>
                  </a:lnTo>
                  <a:lnTo>
                    <a:pt x="286" y="106"/>
                  </a:lnTo>
                  <a:lnTo>
                    <a:pt x="292" y="93"/>
                  </a:lnTo>
                  <a:lnTo>
                    <a:pt x="296" y="80"/>
                  </a:lnTo>
                  <a:lnTo>
                    <a:pt x="300" y="66"/>
                  </a:lnTo>
                  <a:lnTo>
                    <a:pt x="302" y="52"/>
                  </a:lnTo>
                  <a:lnTo>
                    <a:pt x="303" y="38"/>
                  </a:lnTo>
                  <a:lnTo>
                    <a:pt x="305" y="37"/>
                  </a:lnTo>
                  <a:lnTo>
                    <a:pt x="306" y="34"/>
                  </a:lnTo>
                  <a:lnTo>
                    <a:pt x="307" y="34"/>
                  </a:lnTo>
                  <a:lnTo>
                    <a:pt x="308" y="35"/>
                  </a:lnTo>
                  <a:lnTo>
                    <a:pt x="309" y="59"/>
                  </a:lnTo>
                  <a:lnTo>
                    <a:pt x="306" y="80"/>
                  </a:lnTo>
                  <a:lnTo>
                    <a:pt x="301" y="100"/>
                  </a:lnTo>
                  <a:lnTo>
                    <a:pt x="294" y="120"/>
                  </a:lnTo>
                  <a:lnTo>
                    <a:pt x="287" y="141"/>
                  </a:lnTo>
                  <a:lnTo>
                    <a:pt x="281" y="161"/>
                  </a:lnTo>
                  <a:lnTo>
                    <a:pt x="279" y="182"/>
                  </a:lnTo>
                  <a:lnTo>
                    <a:pt x="279" y="206"/>
                  </a:lnTo>
                  <a:lnTo>
                    <a:pt x="280" y="209"/>
                  </a:lnTo>
                  <a:lnTo>
                    <a:pt x="289" y="195"/>
                  </a:lnTo>
                  <a:lnTo>
                    <a:pt x="299" y="182"/>
                  </a:lnTo>
                  <a:lnTo>
                    <a:pt x="306" y="168"/>
                  </a:lnTo>
                  <a:lnTo>
                    <a:pt x="314" y="153"/>
                  </a:lnTo>
                  <a:lnTo>
                    <a:pt x="321" y="138"/>
                  </a:lnTo>
                  <a:lnTo>
                    <a:pt x="328" y="124"/>
                  </a:lnTo>
                  <a:lnTo>
                    <a:pt x="335" y="109"/>
                  </a:lnTo>
                  <a:lnTo>
                    <a:pt x="344" y="95"/>
                  </a:lnTo>
                  <a:lnTo>
                    <a:pt x="347" y="90"/>
                  </a:lnTo>
                  <a:lnTo>
                    <a:pt x="346" y="116"/>
                  </a:lnTo>
                  <a:lnTo>
                    <a:pt x="337" y="140"/>
                  </a:lnTo>
                  <a:lnTo>
                    <a:pt x="326" y="163"/>
                  </a:lnTo>
                  <a:lnTo>
                    <a:pt x="322" y="189"/>
                  </a:lnTo>
                  <a:lnTo>
                    <a:pt x="315" y="206"/>
                  </a:lnTo>
                  <a:lnTo>
                    <a:pt x="306" y="222"/>
                  </a:lnTo>
                  <a:lnTo>
                    <a:pt x="298" y="239"/>
                  </a:lnTo>
                  <a:lnTo>
                    <a:pt x="289" y="256"/>
                  </a:lnTo>
                  <a:lnTo>
                    <a:pt x="283" y="273"/>
                  </a:lnTo>
                  <a:lnTo>
                    <a:pt x="281" y="291"/>
                  </a:lnTo>
                  <a:lnTo>
                    <a:pt x="281" y="310"/>
                  </a:lnTo>
                  <a:lnTo>
                    <a:pt x="287" y="330"/>
                  </a:lnTo>
                  <a:lnTo>
                    <a:pt x="288" y="359"/>
                  </a:lnTo>
                  <a:lnTo>
                    <a:pt x="294" y="389"/>
                  </a:lnTo>
                  <a:lnTo>
                    <a:pt x="303" y="416"/>
                  </a:lnTo>
                  <a:lnTo>
                    <a:pt x="318" y="440"/>
                  </a:lnTo>
                  <a:lnTo>
                    <a:pt x="332" y="465"/>
                  </a:lnTo>
                  <a:lnTo>
                    <a:pt x="345" y="491"/>
                  </a:lnTo>
                  <a:lnTo>
                    <a:pt x="358" y="516"/>
                  </a:lnTo>
                  <a:lnTo>
                    <a:pt x="369" y="542"/>
                  </a:lnTo>
                  <a:lnTo>
                    <a:pt x="378" y="569"/>
                  </a:lnTo>
                  <a:lnTo>
                    <a:pt x="385" y="597"/>
                  </a:lnTo>
                  <a:lnTo>
                    <a:pt x="391" y="627"/>
                  </a:lnTo>
                  <a:lnTo>
                    <a:pt x="395" y="657"/>
                  </a:lnTo>
                  <a:lnTo>
                    <a:pt x="429" y="773"/>
                  </a:lnTo>
                  <a:lnTo>
                    <a:pt x="433" y="757"/>
                  </a:lnTo>
                  <a:lnTo>
                    <a:pt x="436" y="742"/>
                  </a:lnTo>
                  <a:lnTo>
                    <a:pt x="442" y="726"/>
                  </a:lnTo>
                  <a:lnTo>
                    <a:pt x="448" y="712"/>
                  </a:lnTo>
                  <a:lnTo>
                    <a:pt x="455" y="696"/>
                  </a:lnTo>
                  <a:lnTo>
                    <a:pt x="461" y="682"/>
                  </a:lnTo>
                  <a:lnTo>
                    <a:pt x="467" y="668"/>
                  </a:lnTo>
                  <a:lnTo>
                    <a:pt x="473" y="652"/>
                  </a:lnTo>
                  <a:lnTo>
                    <a:pt x="484" y="621"/>
                  </a:lnTo>
                  <a:lnTo>
                    <a:pt x="493" y="590"/>
                  </a:lnTo>
                  <a:lnTo>
                    <a:pt x="504" y="560"/>
                  </a:lnTo>
                  <a:lnTo>
                    <a:pt x="513" y="529"/>
                  </a:lnTo>
                  <a:lnTo>
                    <a:pt x="522" y="498"/>
                  </a:lnTo>
                  <a:lnTo>
                    <a:pt x="531" y="465"/>
                  </a:lnTo>
                  <a:lnTo>
                    <a:pt x="538" y="434"/>
                  </a:lnTo>
                  <a:lnTo>
                    <a:pt x="547" y="402"/>
                  </a:lnTo>
                  <a:lnTo>
                    <a:pt x="544" y="379"/>
                  </a:lnTo>
                  <a:lnTo>
                    <a:pt x="541" y="358"/>
                  </a:lnTo>
                  <a:lnTo>
                    <a:pt x="535" y="337"/>
                  </a:lnTo>
                  <a:lnTo>
                    <a:pt x="528" y="315"/>
                  </a:lnTo>
                  <a:lnTo>
                    <a:pt x="519" y="296"/>
                  </a:lnTo>
                  <a:lnTo>
                    <a:pt x="510" y="276"/>
                  </a:lnTo>
                  <a:lnTo>
                    <a:pt x="500" y="256"/>
                  </a:lnTo>
                  <a:lnTo>
                    <a:pt x="490" y="238"/>
                  </a:lnTo>
                  <a:lnTo>
                    <a:pt x="491" y="194"/>
                  </a:lnTo>
                  <a:lnTo>
                    <a:pt x="499" y="153"/>
                  </a:lnTo>
                  <a:lnTo>
                    <a:pt x="509" y="112"/>
                  </a:lnTo>
                  <a:lnTo>
                    <a:pt x="511" y="66"/>
                  </a:lnTo>
                  <a:lnTo>
                    <a:pt x="520" y="20"/>
                  </a:lnTo>
                  <a:close/>
                </a:path>
              </a:pathLst>
            </a:custGeom>
            <a:solidFill>
              <a:srgbClr val="008000"/>
            </a:solidFill>
            <a:ln w="9525">
              <a:noFill/>
              <a:round/>
              <a:headEnd/>
              <a:tailEnd/>
            </a:ln>
          </p:spPr>
          <p:txBody>
            <a:bodyPr/>
            <a:lstStyle/>
            <a:p>
              <a:endParaRPr lang="en-US"/>
            </a:p>
          </p:txBody>
        </p:sp>
        <p:sp>
          <p:nvSpPr>
            <p:cNvPr id="12057" name="Freeform 1104"/>
            <p:cNvSpPr>
              <a:spLocks/>
            </p:cNvSpPr>
            <p:nvPr/>
          </p:nvSpPr>
          <p:spPr bwMode="auto">
            <a:xfrm rot="18741481" flipH="1">
              <a:off x="2048" y="1328"/>
              <a:ext cx="480" cy="320"/>
            </a:xfrm>
            <a:custGeom>
              <a:avLst/>
              <a:gdLst>
                <a:gd name="T0" fmla="*/ 0 w 2288"/>
                <a:gd name="T1" fmla="*/ 184 h 544"/>
                <a:gd name="T2" fmla="*/ 2 w 2288"/>
                <a:gd name="T3" fmla="*/ 166 h 544"/>
                <a:gd name="T4" fmla="*/ 5 w 2288"/>
                <a:gd name="T5" fmla="*/ 138 h 544"/>
                <a:gd name="T6" fmla="*/ 9 w 2288"/>
                <a:gd name="T7" fmla="*/ 105 h 544"/>
                <a:gd name="T8" fmla="*/ 15 w 2288"/>
                <a:gd name="T9" fmla="*/ 70 h 544"/>
                <a:gd name="T10" fmla="*/ 23 w 2288"/>
                <a:gd name="T11" fmla="*/ 38 h 544"/>
                <a:gd name="T12" fmla="*/ 34 w 2288"/>
                <a:gd name="T13" fmla="*/ 14 h 544"/>
                <a:gd name="T14" fmla="*/ 47 w 2288"/>
                <a:gd name="T15" fmla="*/ 1 h 544"/>
                <a:gd name="T16" fmla="*/ 61 w 2288"/>
                <a:gd name="T17" fmla="*/ 3 h 544"/>
                <a:gd name="T18" fmla="*/ 73 w 2288"/>
                <a:gd name="T19" fmla="*/ 16 h 544"/>
                <a:gd name="T20" fmla="*/ 82 w 2288"/>
                <a:gd name="T21" fmla="*/ 40 h 544"/>
                <a:gd name="T22" fmla="*/ 89 w 2288"/>
                <a:gd name="T23" fmla="*/ 68 h 544"/>
                <a:gd name="T24" fmla="*/ 94 w 2288"/>
                <a:gd name="T25" fmla="*/ 98 h 544"/>
                <a:gd name="T26" fmla="*/ 97 w 2288"/>
                <a:gd name="T27" fmla="*/ 127 h 544"/>
                <a:gd name="T28" fmla="*/ 99 w 2288"/>
                <a:gd name="T29" fmla="*/ 151 h 544"/>
                <a:gd name="T30" fmla="*/ 100 w 2288"/>
                <a:gd name="T31" fmla="*/ 166 h 544"/>
                <a:gd name="T32" fmla="*/ 94 w 2288"/>
                <a:gd name="T33" fmla="*/ 166 h 544"/>
                <a:gd name="T34" fmla="*/ 92 w 2288"/>
                <a:gd name="T35" fmla="*/ 148 h 544"/>
                <a:gd name="T36" fmla="*/ 90 w 2288"/>
                <a:gd name="T37" fmla="*/ 124 h 544"/>
                <a:gd name="T38" fmla="*/ 86 w 2288"/>
                <a:gd name="T39" fmla="*/ 105 h 544"/>
                <a:gd name="T40" fmla="*/ 85 w 2288"/>
                <a:gd name="T41" fmla="*/ 103 h 544"/>
                <a:gd name="T42" fmla="*/ 83 w 2288"/>
                <a:gd name="T43" fmla="*/ 118 h 544"/>
                <a:gd name="T44" fmla="*/ 81 w 2288"/>
                <a:gd name="T45" fmla="*/ 141 h 544"/>
                <a:gd name="T46" fmla="*/ 76 w 2288"/>
                <a:gd name="T47" fmla="*/ 160 h 544"/>
                <a:gd name="T48" fmla="*/ 72 w 2288"/>
                <a:gd name="T49" fmla="*/ 141 h 544"/>
                <a:gd name="T50" fmla="*/ 71 w 2288"/>
                <a:gd name="T51" fmla="*/ 139 h 544"/>
                <a:gd name="T52" fmla="*/ 70 w 2288"/>
                <a:gd name="T53" fmla="*/ 161 h 544"/>
                <a:gd name="T54" fmla="*/ 69 w 2288"/>
                <a:gd name="T55" fmla="*/ 168 h 544"/>
                <a:gd name="T56" fmla="*/ 68 w 2288"/>
                <a:gd name="T57" fmla="*/ 168 h 544"/>
                <a:gd name="T58" fmla="*/ 64 w 2288"/>
                <a:gd name="T59" fmla="*/ 168 h 544"/>
                <a:gd name="T60" fmla="*/ 62 w 2288"/>
                <a:gd name="T61" fmla="*/ 150 h 544"/>
                <a:gd name="T62" fmla="*/ 63 w 2288"/>
                <a:gd name="T63" fmla="*/ 102 h 544"/>
                <a:gd name="T64" fmla="*/ 62 w 2288"/>
                <a:gd name="T65" fmla="*/ 124 h 544"/>
                <a:gd name="T66" fmla="*/ 60 w 2288"/>
                <a:gd name="T67" fmla="*/ 161 h 544"/>
                <a:gd name="T68" fmla="*/ 57 w 2288"/>
                <a:gd name="T69" fmla="*/ 169 h 544"/>
                <a:gd name="T70" fmla="*/ 54 w 2288"/>
                <a:gd name="T71" fmla="*/ 170 h 544"/>
                <a:gd name="T72" fmla="*/ 51 w 2288"/>
                <a:gd name="T73" fmla="*/ 171 h 544"/>
                <a:gd name="T74" fmla="*/ 47 w 2288"/>
                <a:gd name="T75" fmla="*/ 171 h 544"/>
                <a:gd name="T76" fmla="*/ 45 w 2288"/>
                <a:gd name="T77" fmla="*/ 146 h 544"/>
                <a:gd name="T78" fmla="*/ 45 w 2288"/>
                <a:gd name="T79" fmla="*/ 135 h 544"/>
                <a:gd name="T80" fmla="*/ 44 w 2288"/>
                <a:gd name="T81" fmla="*/ 162 h 544"/>
                <a:gd name="T82" fmla="*/ 43 w 2288"/>
                <a:gd name="T83" fmla="*/ 173 h 544"/>
                <a:gd name="T84" fmla="*/ 42 w 2288"/>
                <a:gd name="T85" fmla="*/ 116 h 544"/>
                <a:gd name="T86" fmla="*/ 41 w 2288"/>
                <a:gd name="T87" fmla="*/ 112 h 544"/>
                <a:gd name="T88" fmla="*/ 39 w 2288"/>
                <a:gd name="T89" fmla="*/ 161 h 544"/>
                <a:gd name="T90" fmla="*/ 37 w 2288"/>
                <a:gd name="T91" fmla="*/ 174 h 544"/>
                <a:gd name="T92" fmla="*/ 34 w 2288"/>
                <a:gd name="T93" fmla="*/ 174 h 544"/>
                <a:gd name="T94" fmla="*/ 32 w 2288"/>
                <a:gd name="T95" fmla="*/ 175 h 544"/>
                <a:gd name="T96" fmla="*/ 29 w 2288"/>
                <a:gd name="T97" fmla="*/ 176 h 544"/>
                <a:gd name="T98" fmla="*/ 27 w 2288"/>
                <a:gd name="T99" fmla="*/ 154 h 544"/>
                <a:gd name="T100" fmla="*/ 27 w 2288"/>
                <a:gd name="T101" fmla="*/ 154 h 544"/>
                <a:gd name="T102" fmla="*/ 26 w 2288"/>
                <a:gd name="T103" fmla="*/ 172 h 544"/>
                <a:gd name="T104" fmla="*/ 24 w 2288"/>
                <a:gd name="T105" fmla="*/ 177 h 544"/>
                <a:gd name="T106" fmla="*/ 21 w 2288"/>
                <a:gd name="T107" fmla="*/ 178 h 544"/>
                <a:gd name="T108" fmla="*/ 18 w 2288"/>
                <a:gd name="T109" fmla="*/ 179 h 544"/>
                <a:gd name="T110" fmla="*/ 15 w 2288"/>
                <a:gd name="T111" fmla="*/ 180 h 544"/>
                <a:gd name="T112" fmla="*/ 14 w 2288"/>
                <a:gd name="T113" fmla="*/ 138 h 544"/>
                <a:gd name="T114" fmla="*/ 13 w 2288"/>
                <a:gd name="T115" fmla="*/ 136 h 544"/>
                <a:gd name="T116" fmla="*/ 12 w 2288"/>
                <a:gd name="T117" fmla="*/ 172 h 544"/>
                <a:gd name="T118" fmla="*/ 9 w 2288"/>
                <a:gd name="T119" fmla="*/ 182 h 544"/>
                <a:gd name="T120" fmla="*/ 5 w 2288"/>
                <a:gd name="T121" fmla="*/ 184 h 544"/>
                <a:gd name="T122" fmla="*/ 3 w 2288"/>
                <a:gd name="T123" fmla="*/ 186 h 544"/>
                <a:gd name="T124" fmla="*/ 1 w 2288"/>
                <a:gd name="T125" fmla="*/ 18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58" name="Freeform 1105"/>
            <p:cNvSpPr>
              <a:spLocks/>
            </p:cNvSpPr>
            <p:nvPr/>
          </p:nvSpPr>
          <p:spPr bwMode="auto">
            <a:xfrm rot="3832753" flipH="1">
              <a:off x="2069" y="1541"/>
              <a:ext cx="576" cy="182"/>
            </a:xfrm>
            <a:custGeom>
              <a:avLst/>
              <a:gdLst>
                <a:gd name="T0" fmla="*/ 1 w 2288"/>
                <a:gd name="T1" fmla="*/ 60 h 544"/>
                <a:gd name="T2" fmla="*/ 3 w 2288"/>
                <a:gd name="T3" fmla="*/ 54 h 544"/>
                <a:gd name="T4" fmla="*/ 7 w 2288"/>
                <a:gd name="T5" fmla="*/ 44 h 544"/>
                <a:gd name="T6" fmla="*/ 13 w 2288"/>
                <a:gd name="T7" fmla="*/ 34 h 544"/>
                <a:gd name="T8" fmla="*/ 22 w 2288"/>
                <a:gd name="T9" fmla="*/ 23 h 544"/>
                <a:gd name="T10" fmla="*/ 34 w 2288"/>
                <a:gd name="T11" fmla="*/ 12 h 544"/>
                <a:gd name="T12" fmla="*/ 49 w 2288"/>
                <a:gd name="T13" fmla="*/ 4 h 544"/>
                <a:gd name="T14" fmla="*/ 68 w 2288"/>
                <a:gd name="T15" fmla="*/ 0 h 544"/>
                <a:gd name="T16" fmla="*/ 88 w 2288"/>
                <a:gd name="T17" fmla="*/ 1 h 544"/>
                <a:gd name="T18" fmla="*/ 104 w 2288"/>
                <a:gd name="T19" fmla="*/ 5 h 544"/>
                <a:gd name="T20" fmla="*/ 118 w 2288"/>
                <a:gd name="T21" fmla="*/ 13 h 544"/>
                <a:gd name="T22" fmla="*/ 128 w 2288"/>
                <a:gd name="T23" fmla="*/ 22 h 544"/>
                <a:gd name="T24" fmla="*/ 135 w 2288"/>
                <a:gd name="T25" fmla="*/ 32 h 544"/>
                <a:gd name="T26" fmla="*/ 140 w 2288"/>
                <a:gd name="T27" fmla="*/ 41 h 544"/>
                <a:gd name="T28" fmla="*/ 143 w 2288"/>
                <a:gd name="T29" fmla="*/ 49 h 544"/>
                <a:gd name="T30" fmla="*/ 145 w 2288"/>
                <a:gd name="T31" fmla="*/ 54 h 544"/>
                <a:gd name="T32" fmla="*/ 135 w 2288"/>
                <a:gd name="T33" fmla="*/ 54 h 544"/>
                <a:gd name="T34" fmla="*/ 133 w 2288"/>
                <a:gd name="T35" fmla="*/ 48 h 544"/>
                <a:gd name="T36" fmla="*/ 129 w 2288"/>
                <a:gd name="T37" fmla="*/ 40 h 544"/>
                <a:gd name="T38" fmla="*/ 125 w 2288"/>
                <a:gd name="T39" fmla="*/ 34 h 544"/>
                <a:gd name="T40" fmla="*/ 122 w 2288"/>
                <a:gd name="T41" fmla="*/ 33 h 544"/>
                <a:gd name="T42" fmla="*/ 120 w 2288"/>
                <a:gd name="T43" fmla="*/ 38 h 544"/>
                <a:gd name="T44" fmla="*/ 116 w 2288"/>
                <a:gd name="T45" fmla="*/ 46 h 544"/>
                <a:gd name="T46" fmla="*/ 109 w 2288"/>
                <a:gd name="T47" fmla="*/ 52 h 544"/>
                <a:gd name="T48" fmla="*/ 103 w 2288"/>
                <a:gd name="T49" fmla="*/ 46 h 544"/>
                <a:gd name="T50" fmla="*/ 103 w 2288"/>
                <a:gd name="T51" fmla="*/ 45 h 544"/>
                <a:gd name="T52" fmla="*/ 101 w 2288"/>
                <a:gd name="T53" fmla="*/ 52 h 544"/>
                <a:gd name="T54" fmla="*/ 100 w 2288"/>
                <a:gd name="T55" fmla="*/ 54 h 544"/>
                <a:gd name="T56" fmla="*/ 98 w 2288"/>
                <a:gd name="T57" fmla="*/ 54 h 544"/>
                <a:gd name="T58" fmla="*/ 93 w 2288"/>
                <a:gd name="T59" fmla="*/ 55 h 544"/>
                <a:gd name="T60" fmla="*/ 89 w 2288"/>
                <a:gd name="T61" fmla="*/ 49 h 544"/>
                <a:gd name="T62" fmla="*/ 90 w 2288"/>
                <a:gd name="T63" fmla="*/ 33 h 544"/>
                <a:gd name="T64" fmla="*/ 89 w 2288"/>
                <a:gd name="T65" fmla="*/ 40 h 544"/>
                <a:gd name="T66" fmla="*/ 86 w 2288"/>
                <a:gd name="T67" fmla="*/ 52 h 544"/>
                <a:gd name="T68" fmla="*/ 83 w 2288"/>
                <a:gd name="T69" fmla="*/ 55 h 544"/>
                <a:gd name="T70" fmla="*/ 78 w 2288"/>
                <a:gd name="T71" fmla="*/ 55 h 544"/>
                <a:gd name="T72" fmla="*/ 73 w 2288"/>
                <a:gd name="T73" fmla="*/ 55 h 544"/>
                <a:gd name="T74" fmla="*/ 68 w 2288"/>
                <a:gd name="T75" fmla="*/ 56 h 544"/>
                <a:gd name="T76" fmla="*/ 65 w 2288"/>
                <a:gd name="T77" fmla="*/ 47 h 544"/>
                <a:gd name="T78" fmla="*/ 64 w 2288"/>
                <a:gd name="T79" fmla="*/ 44 h 544"/>
                <a:gd name="T80" fmla="*/ 63 w 2288"/>
                <a:gd name="T81" fmla="*/ 53 h 544"/>
                <a:gd name="T82" fmla="*/ 61 w 2288"/>
                <a:gd name="T83" fmla="*/ 56 h 544"/>
                <a:gd name="T84" fmla="*/ 61 w 2288"/>
                <a:gd name="T85" fmla="*/ 37 h 544"/>
                <a:gd name="T86" fmla="*/ 59 w 2288"/>
                <a:gd name="T87" fmla="*/ 36 h 544"/>
                <a:gd name="T88" fmla="*/ 57 w 2288"/>
                <a:gd name="T89" fmla="*/ 52 h 544"/>
                <a:gd name="T90" fmla="*/ 54 w 2288"/>
                <a:gd name="T91" fmla="*/ 56 h 544"/>
                <a:gd name="T92" fmla="*/ 50 w 2288"/>
                <a:gd name="T93" fmla="*/ 57 h 544"/>
                <a:gd name="T94" fmla="*/ 46 w 2288"/>
                <a:gd name="T95" fmla="*/ 57 h 544"/>
                <a:gd name="T96" fmla="*/ 42 w 2288"/>
                <a:gd name="T97" fmla="*/ 57 h 544"/>
                <a:gd name="T98" fmla="*/ 40 w 2288"/>
                <a:gd name="T99" fmla="*/ 50 h 544"/>
                <a:gd name="T100" fmla="*/ 39 w 2288"/>
                <a:gd name="T101" fmla="*/ 50 h 544"/>
                <a:gd name="T102" fmla="*/ 38 w 2288"/>
                <a:gd name="T103" fmla="*/ 56 h 544"/>
                <a:gd name="T104" fmla="*/ 35 w 2288"/>
                <a:gd name="T105" fmla="*/ 57 h 544"/>
                <a:gd name="T106" fmla="*/ 30 w 2288"/>
                <a:gd name="T107" fmla="*/ 58 h 544"/>
                <a:gd name="T108" fmla="*/ 25 w 2288"/>
                <a:gd name="T109" fmla="*/ 58 h 544"/>
                <a:gd name="T110" fmla="*/ 21 w 2288"/>
                <a:gd name="T111" fmla="*/ 58 h 544"/>
                <a:gd name="T112" fmla="*/ 20 w 2288"/>
                <a:gd name="T113" fmla="*/ 44 h 544"/>
                <a:gd name="T114" fmla="*/ 19 w 2288"/>
                <a:gd name="T115" fmla="*/ 44 h 544"/>
                <a:gd name="T116" fmla="*/ 16 w 2288"/>
                <a:gd name="T117" fmla="*/ 56 h 544"/>
                <a:gd name="T118" fmla="*/ 13 w 2288"/>
                <a:gd name="T119" fmla="*/ 59 h 544"/>
                <a:gd name="T120" fmla="*/ 8 w 2288"/>
                <a:gd name="T121" fmla="*/ 60 h 544"/>
                <a:gd name="T122" fmla="*/ 4 w 2288"/>
                <a:gd name="T123" fmla="*/ 60 h 544"/>
                <a:gd name="T124" fmla="*/ 1 w 2288"/>
                <a:gd name="T125" fmla="*/ 61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59" name="Freeform 1106"/>
            <p:cNvSpPr>
              <a:spLocks/>
            </p:cNvSpPr>
            <p:nvPr/>
          </p:nvSpPr>
          <p:spPr bwMode="auto">
            <a:xfrm rot="-2864680">
              <a:off x="1802" y="1486"/>
              <a:ext cx="504" cy="144"/>
            </a:xfrm>
            <a:custGeom>
              <a:avLst/>
              <a:gdLst>
                <a:gd name="T0" fmla="*/ 0 w 2288"/>
                <a:gd name="T1" fmla="*/ 37 h 544"/>
                <a:gd name="T2" fmla="*/ 2 w 2288"/>
                <a:gd name="T3" fmla="*/ 34 h 544"/>
                <a:gd name="T4" fmla="*/ 5 w 2288"/>
                <a:gd name="T5" fmla="*/ 28 h 544"/>
                <a:gd name="T6" fmla="*/ 10 w 2288"/>
                <a:gd name="T7" fmla="*/ 21 h 544"/>
                <a:gd name="T8" fmla="*/ 17 w 2288"/>
                <a:gd name="T9" fmla="*/ 14 h 544"/>
                <a:gd name="T10" fmla="*/ 26 w 2288"/>
                <a:gd name="T11" fmla="*/ 8 h 544"/>
                <a:gd name="T12" fmla="*/ 37 w 2288"/>
                <a:gd name="T13" fmla="*/ 3 h 544"/>
                <a:gd name="T14" fmla="*/ 52 w 2288"/>
                <a:gd name="T15" fmla="*/ 0 h 544"/>
                <a:gd name="T16" fmla="*/ 67 w 2288"/>
                <a:gd name="T17" fmla="*/ 1 h 544"/>
                <a:gd name="T18" fmla="*/ 80 w 2288"/>
                <a:gd name="T19" fmla="*/ 3 h 544"/>
                <a:gd name="T20" fmla="*/ 90 w 2288"/>
                <a:gd name="T21" fmla="*/ 8 h 544"/>
                <a:gd name="T22" fmla="*/ 98 w 2288"/>
                <a:gd name="T23" fmla="*/ 14 h 544"/>
                <a:gd name="T24" fmla="*/ 104 w 2288"/>
                <a:gd name="T25" fmla="*/ 20 h 544"/>
                <a:gd name="T26" fmla="*/ 107 w 2288"/>
                <a:gd name="T27" fmla="*/ 26 h 544"/>
                <a:gd name="T28" fmla="*/ 110 w 2288"/>
                <a:gd name="T29" fmla="*/ 30 h 544"/>
                <a:gd name="T30" fmla="*/ 111 w 2288"/>
                <a:gd name="T31" fmla="*/ 34 h 544"/>
                <a:gd name="T32" fmla="*/ 103 w 2288"/>
                <a:gd name="T33" fmla="*/ 34 h 544"/>
                <a:gd name="T34" fmla="*/ 102 w 2288"/>
                <a:gd name="T35" fmla="*/ 30 h 544"/>
                <a:gd name="T36" fmla="*/ 99 w 2288"/>
                <a:gd name="T37" fmla="*/ 25 h 544"/>
                <a:gd name="T38" fmla="*/ 95 w 2288"/>
                <a:gd name="T39" fmla="*/ 21 h 544"/>
                <a:gd name="T40" fmla="*/ 93 w 2288"/>
                <a:gd name="T41" fmla="*/ 21 h 544"/>
                <a:gd name="T42" fmla="*/ 92 w 2288"/>
                <a:gd name="T43" fmla="*/ 24 h 544"/>
                <a:gd name="T44" fmla="*/ 89 w 2288"/>
                <a:gd name="T45" fmla="*/ 28 h 544"/>
                <a:gd name="T46" fmla="*/ 83 w 2288"/>
                <a:gd name="T47" fmla="*/ 33 h 544"/>
                <a:gd name="T48" fmla="*/ 79 w 2288"/>
                <a:gd name="T49" fmla="*/ 28 h 544"/>
                <a:gd name="T50" fmla="*/ 79 w 2288"/>
                <a:gd name="T51" fmla="*/ 28 h 544"/>
                <a:gd name="T52" fmla="*/ 78 w 2288"/>
                <a:gd name="T53" fmla="*/ 33 h 544"/>
                <a:gd name="T54" fmla="*/ 77 w 2288"/>
                <a:gd name="T55" fmla="*/ 34 h 544"/>
                <a:gd name="T56" fmla="*/ 75 w 2288"/>
                <a:gd name="T57" fmla="*/ 34 h 544"/>
                <a:gd name="T58" fmla="*/ 71 w 2288"/>
                <a:gd name="T59" fmla="*/ 34 h 544"/>
                <a:gd name="T60" fmla="*/ 68 w 2288"/>
                <a:gd name="T61" fmla="*/ 30 h 544"/>
                <a:gd name="T62" fmla="*/ 69 w 2288"/>
                <a:gd name="T63" fmla="*/ 21 h 544"/>
                <a:gd name="T64" fmla="*/ 68 w 2288"/>
                <a:gd name="T65" fmla="*/ 25 h 544"/>
                <a:gd name="T66" fmla="*/ 66 w 2288"/>
                <a:gd name="T67" fmla="*/ 33 h 544"/>
                <a:gd name="T68" fmla="*/ 63 w 2288"/>
                <a:gd name="T69" fmla="*/ 34 h 544"/>
                <a:gd name="T70" fmla="*/ 60 w 2288"/>
                <a:gd name="T71" fmla="*/ 34 h 544"/>
                <a:gd name="T72" fmla="*/ 56 w 2288"/>
                <a:gd name="T73" fmla="*/ 34 h 544"/>
                <a:gd name="T74" fmla="*/ 52 w 2288"/>
                <a:gd name="T75" fmla="*/ 35 h 544"/>
                <a:gd name="T76" fmla="*/ 50 w 2288"/>
                <a:gd name="T77" fmla="*/ 29 h 544"/>
                <a:gd name="T78" fmla="*/ 49 w 2288"/>
                <a:gd name="T79" fmla="*/ 27 h 544"/>
                <a:gd name="T80" fmla="*/ 48 w 2288"/>
                <a:gd name="T81" fmla="*/ 33 h 544"/>
                <a:gd name="T82" fmla="*/ 47 w 2288"/>
                <a:gd name="T83" fmla="*/ 35 h 544"/>
                <a:gd name="T84" fmla="*/ 47 w 2288"/>
                <a:gd name="T85" fmla="*/ 24 h 544"/>
                <a:gd name="T86" fmla="*/ 45 w 2288"/>
                <a:gd name="T87" fmla="*/ 23 h 544"/>
                <a:gd name="T88" fmla="*/ 43 w 2288"/>
                <a:gd name="T89" fmla="*/ 33 h 544"/>
                <a:gd name="T90" fmla="*/ 41 w 2288"/>
                <a:gd name="T91" fmla="*/ 35 h 544"/>
                <a:gd name="T92" fmla="*/ 38 w 2288"/>
                <a:gd name="T93" fmla="*/ 35 h 544"/>
                <a:gd name="T94" fmla="*/ 35 w 2288"/>
                <a:gd name="T95" fmla="*/ 35 h 544"/>
                <a:gd name="T96" fmla="*/ 32 w 2288"/>
                <a:gd name="T97" fmla="*/ 36 h 544"/>
                <a:gd name="T98" fmla="*/ 30 w 2288"/>
                <a:gd name="T99" fmla="*/ 31 h 544"/>
                <a:gd name="T100" fmla="*/ 30 w 2288"/>
                <a:gd name="T101" fmla="*/ 31 h 544"/>
                <a:gd name="T102" fmla="*/ 29 w 2288"/>
                <a:gd name="T103" fmla="*/ 35 h 544"/>
                <a:gd name="T104" fmla="*/ 26 w 2288"/>
                <a:gd name="T105" fmla="*/ 36 h 544"/>
                <a:gd name="T106" fmla="*/ 23 w 2288"/>
                <a:gd name="T107" fmla="*/ 36 h 544"/>
                <a:gd name="T108" fmla="*/ 19 w 2288"/>
                <a:gd name="T109" fmla="*/ 36 h 544"/>
                <a:gd name="T110" fmla="*/ 16 w 2288"/>
                <a:gd name="T111" fmla="*/ 37 h 544"/>
                <a:gd name="T112" fmla="*/ 15 w 2288"/>
                <a:gd name="T113" fmla="*/ 28 h 544"/>
                <a:gd name="T114" fmla="*/ 14 w 2288"/>
                <a:gd name="T115" fmla="*/ 28 h 544"/>
                <a:gd name="T116" fmla="*/ 13 w 2288"/>
                <a:gd name="T117" fmla="*/ 35 h 544"/>
                <a:gd name="T118" fmla="*/ 10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60" name="Freeform 1107"/>
            <p:cNvSpPr>
              <a:spLocks/>
            </p:cNvSpPr>
            <p:nvPr/>
          </p:nvSpPr>
          <p:spPr bwMode="auto">
            <a:xfrm rot="2787764">
              <a:off x="1840" y="1145"/>
              <a:ext cx="480" cy="192"/>
            </a:xfrm>
            <a:custGeom>
              <a:avLst/>
              <a:gdLst>
                <a:gd name="T0" fmla="*/ 0 w 2288"/>
                <a:gd name="T1" fmla="*/ 66 h 544"/>
                <a:gd name="T2" fmla="*/ 2 w 2288"/>
                <a:gd name="T3" fmla="*/ 60 h 544"/>
                <a:gd name="T4" fmla="*/ 5 w 2288"/>
                <a:gd name="T5" fmla="*/ 50 h 544"/>
                <a:gd name="T6" fmla="*/ 9 w 2288"/>
                <a:gd name="T7" fmla="*/ 38 h 544"/>
                <a:gd name="T8" fmla="*/ 15 w 2288"/>
                <a:gd name="T9" fmla="*/ 25 h 544"/>
                <a:gd name="T10" fmla="*/ 23 w 2288"/>
                <a:gd name="T11" fmla="*/ 14 h 544"/>
                <a:gd name="T12" fmla="*/ 34 w 2288"/>
                <a:gd name="T13" fmla="*/ 5 h 544"/>
                <a:gd name="T14" fmla="*/ 47 w 2288"/>
                <a:gd name="T15" fmla="*/ 0 h 544"/>
                <a:gd name="T16" fmla="*/ 61 w 2288"/>
                <a:gd name="T17" fmla="*/ 1 h 544"/>
                <a:gd name="T18" fmla="*/ 73 w 2288"/>
                <a:gd name="T19" fmla="*/ 6 h 544"/>
                <a:gd name="T20" fmla="*/ 82 w 2288"/>
                <a:gd name="T21" fmla="*/ 14 h 544"/>
                <a:gd name="T22" fmla="*/ 89 w 2288"/>
                <a:gd name="T23" fmla="*/ 24 h 544"/>
                <a:gd name="T24" fmla="*/ 94 w 2288"/>
                <a:gd name="T25" fmla="*/ 35 h 544"/>
                <a:gd name="T26" fmla="*/ 97 w 2288"/>
                <a:gd name="T27" fmla="*/ 46 h 544"/>
                <a:gd name="T28" fmla="*/ 99 w 2288"/>
                <a:gd name="T29" fmla="*/ 54 h 544"/>
                <a:gd name="T30" fmla="*/ 100 w 2288"/>
                <a:gd name="T31" fmla="*/ 60 h 544"/>
                <a:gd name="T32" fmla="*/ 94 w 2288"/>
                <a:gd name="T33" fmla="*/ 60 h 544"/>
                <a:gd name="T34" fmla="*/ 92 w 2288"/>
                <a:gd name="T35" fmla="*/ 53 h 544"/>
                <a:gd name="T36" fmla="*/ 90 w 2288"/>
                <a:gd name="T37" fmla="*/ 44 h 544"/>
                <a:gd name="T38" fmla="*/ 86 w 2288"/>
                <a:gd name="T39" fmla="*/ 38 h 544"/>
                <a:gd name="T40" fmla="*/ 85 w 2288"/>
                <a:gd name="T41" fmla="*/ 37 h 544"/>
                <a:gd name="T42" fmla="*/ 83 w 2288"/>
                <a:gd name="T43" fmla="*/ 43 h 544"/>
                <a:gd name="T44" fmla="*/ 81 w 2288"/>
                <a:gd name="T45" fmla="*/ 50 h 544"/>
                <a:gd name="T46" fmla="*/ 76 w 2288"/>
                <a:gd name="T47" fmla="*/ 58 h 544"/>
                <a:gd name="T48" fmla="*/ 72 w 2288"/>
                <a:gd name="T49" fmla="*/ 50 h 544"/>
                <a:gd name="T50" fmla="*/ 71 w 2288"/>
                <a:gd name="T51" fmla="*/ 50 h 544"/>
                <a:gd name="T52" fmla="*/ 70 w 2288"/>
                <a:gd name="T53" fmla="*/ 58 h 544"/>
                <a:gd name="T54" fmla="*/ 69 w 2288"/>
                <a:gd name="T55" fmla="*/ 60 h 544"/>
                <a:gd name="T56" fmla="*/ 68 w 2288"/>
                <a:gd name="T57" fmla="*/ 60 h 544"/>
                <a:gd name="T58" fmla="*/ 64 w 2288"/>
                <a:gd name="T59" fmla="*/ 61 h 544"/>
                <a:gd name="T60" fmla="*/ 62 w 2288"/>
                <a:gd name="T61" fmla="*/ 54 h 544"/>
                <a:gd name="T62" fmla="*/ 63 w 2288"/>
                <a:gd name="T63" fmla="*/ 37 h 544"/>
                <a:gd name="T64" fmla="*/ 62 w 2288"/>
                <a:gd name="T65" fmla="*/ 44 h 544"/>
                <a:gd name="T66" fmla="*/ 60 w 2288"/>
                <a:gd name="T67" fmla="*/ 58 h 544"/>
                <a:gd name="T68" fmla="*/ 57 w 2288"/>
                <a:gd name="T69" fmla="*/ 61 h 544"/>
                <a:gd name="T70" fmla="*/ 54 w 2288"/>
                <a:gd name="T71" fmla="*/ 61 h 544"/>
                <a:gd name="T72" fmla="*/ 51 w 2288"/>
                <a:gd name="T73" fmla="*/ 61 h 544"/>
                <a:gd name="T74" fmla="*/ 47 w 2288"/>
                <a:gd name="T75" fmla="*/ 62 h 544"/>
                <a:gd name="T76" fmla="*/ 45 w 2288"/>
                <a:gd name="T77" fmla="*/ 53 h 544"/>
                <a:gd name="T78" fmla="*/ 45 w 2288"/>
                <a:gd name="T79" fmla="*/ 49 h 544"/>
                <a:gd name="T80" fmla="*/ 44 w 2288"/>
                <a:gd name="T81" fmla="*/ 59 h 544"/>
                <a:gd name="T82" fmla="*/ 43 w 2288"/>
                <a:gd name="T83" fmla="*/ 62 h 544"/>
                <a:gd name="T84" fmla="*/ 42 w 2288"/>
                <a:gd name="T85" fmla="*/ 42 h 544"/>
                <a:gd name="T86" fmla="*/ 41 w 2288"/>
                <a:gd name="T87" fmla="*/ 40 h 544"/>
                <a:gd name="T88" fmla="*/ 39 w 2288"/>
                <a:gd name="T89" fmla="*/ 58 h 544"/>
                <a:gd name="T90" fmla="*/ 37 w 2288"/>
                <a:gd name="T91" fmla="*/ 62 h 544"/>
                <a:gd name="T92" fmla="*/ 34 w 2288"/>
                <a:gd name="T93" fmla="*/ 63 h 544"/>
                <a:gd name="T94" fmla="*/ 32 w 2288"/>
                <a:gd name="T95" fmla="*/ 63 h 544"/>
                <a:gd name="T96" fmla="*/ 29 w 2288"/>
                <a:gd name="T97" fmla="*/ 64 h 544"/>
                <a:gd name="T98" fmla="*/ 27 w 2288"/>
                <a:gd name="T99" fmla="*/ 55 h 544"/>
                <a:gd name="T100" fmla="*/ 27 w 2288"/>
                <a:gd name="T101" fmla="*/ 55 h 544"/>
                <a:gd name="T102" fmla="*/ 26 w 2288"/>
                <a:gd name="T103" fmla="*/ 62 h 544"/>
                <a:gd name="T104" fmla="*/ 24 w 2288"/>
                <a:gd name="T105" fmla="*/ 64 h 544"/>
                <a:gd name="T106" fmla="*/ 21 w 2288"/>
                <a:gd name="T107" fmla="*/ 64 h 544"/>
                <a:gd name="T108" fmla="*/ 18 w 2288"/>
                <a:gd name="T109" fmla="*/ 64 h 544"/>
                <a:gd name="T110" fmla="*/ 15 w 2288"/>
                <a:gd name="T111" fmla="*/ 65 h 544"/>
                <a:gd name="T112" fmla="*/ 14 w 2288"/>
                <a:gd name="T113" fmla="*/ 49 h 544"/>
                <a:gd name="T114" fmla="*/ 13 w 2288"/>
                <a:gd name="T115" fmla="*/ 49 h 544"/>
                <a:gd name="T116" fmla="*/ 12 w 2288"/>
                <a:gd name="T117" fmla="*/ 62 h 544"/>
                <a:gd name="T118" fmla="*/ 9 w 2288"/>
                <a:gd name="T119" fmla="*/ 66 h 544"/>
                <a:gd name="T120" fmla="*/ 5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nvGrpSpPr>
            <p:cNvPr id="11819" name="Group 1108"/>
            <p:cNvGrpSpPr>
              <a:grpSpLocks/>
            </p:cNvGrpSpPr>
            <p:nvPr/>
          </p:nvGrpSpPr>
          <p:grpSpPr bwMode="auto">
            <a:xfrm rot="839386">
              <a:off x="2208" y="966"/>
              <a:ext cx="192" cy="528"/>
              <a:chOff x="1952" y="240"/>
              <a:chExt cx="352" cy="528"/>
            </a:xfrm>
          </p:grpSpPr>
          <p:sp>
            <p:nvSpPr>
              <p:cNvPr id="12064" name="Freeform 1109"/>
              <p:cNvSpPr>
                <a:spLocks/>
              </p:cNvSpPr>
              <p:nvPr/>
            </p:nvSpPr>
            <p:spPr bwMode="auto">
              <a:xfrm rot="5867664">
                <a:off x="1944" y="408"/>
                <a:ext cx="528" cy="192"/>
              </a:xfrm>
              <a:custGeom>
                <a:avLst/>
                <a:gdLst>
                  <a:gd name="T0" fmla="*/ 0 w 2288"/>
                  <a:gd name="T1" fmla="*/ 66 h 544"/>
                  <a:gd name="T2" fmla="*/ 2 w 2288"/>
                  <a:gd name="T3" fmla="*/ 60 h 544"/>
                  <a:gd name="T4" fmla="*/ 6 w 2288"/>
                  <a:gd name="T5" fmla="*/ 50 h 544"/>
                  <a:gd name="T6" fmla="*/ 11 w 2288"/>
                  <a:gd name="T7" fmla="*/ 38 h 544"/>
                  <a:gd name="T8" fmla="*/ 18 w 2288"/>
                  <a:gd name="T9" fmla="*/ 25 h 544"/>
                  <a:gd name="T10" fmla="*/ 29 w 2288"/>
                  <a:gd name="T11" fmla="*/ 14 h 544"/>
                  <a:gd name="T12" fmla="*/ 41 w 2288"/>
                  <a:gd name="T13" fmla="*/ 5 h 544"/>
                  <a:gd name="T14" fmla="*/ 57 w 2288"/>
                  <a:gd name="T15" fmla="*/ 0 h 544"/>
                  <a:gd name="T16" fmla="*/ 74 w 2288"/>
                  <a:gd name="T17" fmla="*/ 1 h 544"/>
                  <a:gd name="T18" fmla="*/ 88 w 2288"/>
                  <a:gd name="T19" fmla="*/ 6 h 544"/>
                  <a:gd name="T20" fmla="*/ 99 w 2288"/>
                  <a:gd name="T21" fmla="*/ 14 h 544"/>
                  <a:gd name="T22" fmla="*/ 107 w 2288"/>
                  <a:gd name="T23" fmla="*/ 24 h 544"/>
                  <a:gd name="T24" fmla="*/ 114 w 2288"/>
                  <a:gd name="T25" fmla="*/ 35 h 544"/>
                  <a:gd name="T26" fmla="*/ 118 w 2288"/>
                  <a:gd name="T27" fmla="*/ 46 h 544"/>
                  <a:gd name="T28" fmla="*/ 120 w 2288"/>
                  <a:gd name="T29" fmla="*/ 54 h 544"/>
                  <a:gd name="T30" fmla="*/ 122 w 2288"/>
                  <a:gd name="T31" fmla="*/ 60 h 544"/>
                  <a:gd name="T32" fmla="*/ 113 w 2288"/>
                  <a:gd name="T33" fmla="*/ 60 h 544"/>
                  <a:gd name="T34" fmla="*/ 111 w 2288"/>
                  <a:gd name="T35" fmla="*/ 53 h 544"/>
                  <a:gd name="T36" fmla="*/ 108 w 2288"/>
                  <a:gd name="T37" fmla="*/ 44 h 544"/>
                  <a:gd name="T38" fmla="*/ 105 w 2288"/>
                  <a:gd name="T39" fmla="*/ 38 h 544"/>
                  <a:gd name="T40" fmla="*/ 103 w 2288"/>
                  <a:gd name="T41" fmla="*/ 37 h 544"/>
                  <a:gd name="T42" fmla="*/ 101 w 2288"/>
                  <a:gd name="T43" fmla="*/ 43 h 544"/>
                  <a:gd name="T44" fmla="*/ 98 w 2288"/>
                  <a:gd name="T45" fmla="*/ 50 h 544"/>
                  <a:gd name="T46" fmla="*/ 91 w 2288"/>
                  <a:gd name="T47" fmla="*/ 58 h 544"/>
                  <a:gd name="T48" fmla="*/ 87 w 2288"/>
                  <a:gd name="T49" fmla="*/ 50 h 544"/>
                  <a:gd name="T50" fmla="*/ 87 w 2288"/>
                  <a:gd name="T51" fmla="*/ 50 h 544"/>
                  <a:gd name="T52" fmla="*/ 85 w 2288"/>
                  <a:gd name="T53" fmla="*/ 58 h 544"/>
                  <a:gd name="T54" fmla="*/ 84 w 2288"/>
                  <a:gd name="T55" fmla="*/ 60 h 544"/>
                  <a:gd name="T56" fmla="*/ 82 w 2288"/>
                  <a:gd name="T57" fmla="*/ 60 h 544"/>
                  <a:gd name="T58" fmla="*/ 78 w 2288"/>
                  <a:gd name="T59" fmla="*/ 61 h 544"/>
                  <a:gd name="T60" fmla="*/ 75 w 2288"/>
                  <a:gd name="T61" fmla="*/ 54 h 544"/>
                  <a:gd name="T62" fmla="*/ 76 w 2288"/>
                  <a:gd name="T63" fmla="*/ 37 h 544"/>
                  <a:gd name="T64" fmla="*/ 75 w 2288"/>
                  <a:gd name="T65" fmla="*/ 44 h 544"/>
                  <a:gd name="T66" fmla="*/ 72 w 2288"/>
                  <a:gd name="T67" fmla="*/ 58 h 544"/>
                  <a:gd name="T68" fmla="*/ 69 w 2288"/>
                  <a:gd name="T69" fmla="*/ 61 h 544"/>
                  <a:gd name="T70" fmla="*/ 65 w 2288"/>
                  <a:gd name="T71" fmla="*/ 61 h 544"/>
                  <a:gd name="T72" fmla="*/ 61 w 2288"/>
                  <a:gd name="T73" fmla="*/ 61 h 544"/>
                  <a:gd name="T74" fmla="*/ 57 w 2288"/>
                  <a:gd name="T75" fmla="*/ 62 h 544"/>
                  <a:gd name="T76" fmla="*/ 54 w 2288"/>
                  <a:gd name="T77" fmla="*/ 53 h 544"/>
                  <a:gd name="T78" fmla="*/ 54 w 2288"/>
                  <a:gd name="T79" fmla="*/ 49 h 544"/>
                  <a:gd name="T80" fmla="*/ 53 w 2288"/>
                  <a:gd name="T81" fmla="*/ 59 h 544"/>
                  <a:gd name="T82" fmla="*/ 51 w 2288"/>
                  <a:gd name="T83" fmla="*/ 62 h 544"/>
                  <a:gd name="T84" fmla="*/ 51 w 2288"/>
                  <a:gd name="T85" fmla="*/ 42 h 544"/>
                  <a:gd name="T86" fmla="*/ 50 w 2288"/>
                  <a:gd name="T87" fmla="*/ 40 h 544"/>
                  <a:gd name="T88" fmla="*/ 48 w 2288"/>
                  <a:gd name="T89" fmla="*/ 58 h 544"/>
                  <a:gd name="T90" fmla="*/ 45 w 2288"/>
                  <a:gd name="T91" fmla="*/ 62 h 544"/>
                  <a:gd name="T92" fmla="*/ 42 w 2288"/>
                  <a:gd name="T93" fmla="*/ 63 h 544"/>
                  <a:gd name="T94" fmla="*/ 38 w 2288"/>
                  <a:gd name="T95" fmla="*/ 63 h 544"/>
                  <a:gd name="T96" fmla="*/ 35 w 2288"/>
                  <a:gd name="T97" fmla="*/ 64 h 544"/>
                  <a:gd name="T98" fmla="*/ 33 w 2288"/>
                  <a:gd name="T99" fmla="*/ 55 h 544"/>
                  <a:gd name="T100" fmla="*/ 33 w 2288"/>
                  <a:gd name="T101" fmla="*/ 55 h 544"/>
                  <a:gd name="T102" fmla="*/ 32 w 2288"/>
                  <a:gd name="T103" fmla="*/ 62 h 544"/>
                  <a:gd name="T104" fmla="*/ 29 w 2288"/>
                  <a:gd name="T105" fmla="*/ 64 h 544"/>
                  <a:gd name="T106" fmla="*/ 25 w 2288"/>
                  <a:gd name="T107" fmla="*/ 64 h 544"/>
                  <a:gd name="T108" fmla="*/ 21 w 2288"/>
                  <a:gd name="T109" fmla="*/ 64 h 544"/>
                  <a:gd name="T110" fmla="*/ 18 w 2288"/>
                  <a:gd name="T111" fmla="*/ 65 h 544"/>
                  <a:gd name="T112" fmla="*/ 16 w 2288"/>
                  <a:gd name="T113" fmla="*/ 49 h 544"/>
                  <a:gd name="T114" fmla="*/ 16 w 2288"/>
                  <a:gd name="T115" fmla="*/ 49 h 544"/>
                  <a:gd name="T116" fmla="*/ 14 w 2288"/>
                  <a:gd name="T117" fmla="*/ 62 h 544"/>
                  <a:gd name="T118" fmla="*/ 11 w 2288"/>
                  <a:gd name="T119" fmla="*/ 66 h 544"/>
                  <a:gd name="T120" fmla="*/ 6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65" name="Freeform 1110"/>
              <p:cNvSpPr>
                <a:spLocks/>
              </p:cNvSpPr>
              <p:nvPr/>
            </p:nvSpPr>
            <p:spPr bwMode="auto">
              <a:xfrm rot="16313642" flipH="1">
                <a:off x="1824" y="368"/>
                <a:ext cx="480" cy="224"/>
              </a:xfrm>
              <a:custGeom>
                <a:avLst/>
                <a:gdLst>
                  <a:gd name="T0" fmla="*/ 0 w 2288"/>
                  <a:gd name="T1" fmla="*/ 90 h 544"/>
                  <a:gd name="T2" fmla="*/ 2 w 2288"/>
                  <a:gd name="T3" fmla="*/ 81 h 544"/>
                  <a:gd name="T4" fmla="*/ 5 w 2288"/>
                  <a:gd name="T5" fmla="*/ 68 h 544"/>
                  <a:gd name="T6" fmla="*/ 9 w 2288"/>
                  <a:gd name="T7" fmla="*/ 51 h 544"/>
                  <a:gd name="T8" fmla="*/ 15 w 2288"/>
                  <a:gd name="T9" fmla="*/ 34 h 544"/>
                  <a:gd name="T10" fmla="*/ 23 w 2288"/>
                  <a:gd name="T11" fmla="*/ 19 h 544"/>
                  <a:gd name="T12" fmla="*/ 34 w 2288"/>
                  <a:gd name="T13" fmla="*/ 7 h 544"/>
                  <a:gd name="T14" fmla="*/ 47 w 2288"/>
                  <a:gd name="T15" fmla="*/ 1 h 544"/>
                  <a:gd name="T16" fmla="*/ 61 w 2288"/>
                  <a:gd name="T17" fmla="*/ 1 h 544"/>
                  <a:gd name="T18" fmla="*/ 73 w 2288"/>
                  <a:gd name="T19" fmla="*/ 8 h 544"/>
                  <a:gd name="T20" fmla="*/ 82 w 2288"/>
                  <a:gd name="T21" fmla="*/ 19 h 544"/>
                  <a:gd name="T22" fmla="*/ 89 w 2288"/>
                  <a:gd name="T23" fmla="*/ 33 h 544"/>
                  <a:gd name="T24" fmla="*/ 94 w 2288"/>
                  <a:gd name="T25" fmla="*/ 48 h 544"/>
                  <a:gd name="T26" fmla="*/ 97 w 2288"/>
                  <a:gd name="T27" fmla="*/ 62 h 544"/>
                  <a:gd name="T28" fmla="*/ 99 w 2288"/>
                  <a:gd name="T29" fmla="*/ 74 h 544"/>
                  <a:gd name="T30" fmla="*/ 100 w 2288"/>
                  <a:gd name="T31" fmla="*/ 82 h 544"/>
                  <a:gd name="T32" fmla="*/ 94 w 2288"/>
                  <a:gd name="T33" fmla="*/ 82 h 544"/>
                  <a:gd name="T34" fmla="*/ 92 w 2288"/>
                  <a:gd name="T35" fmla="*/ 72 h 544"/>
                  <a:gd name="T36" fmla="*/ 90 w 2288"/>
                  <a:gd name="T37" fmla="*/ 61 h 544"/>
                  <a:gd name="T38" fmla="*/ 86 w 2288"/>
                  <a:gd name="T39" fmla="*/ 51 h 544"/>
                  <a:gd name="T40" fmla="*/ 85 w 2288"/>
                  <a:gd name="T41" fmla="*/ 50 h 544"/>
                  <a:gd name="T42" fmla="*/ 83 w 2288"/>
                  <a:gd name="T43" fmla="*/ 58 h 544"/>
                  <a:gd name="T44" fmla="*/ 81 w 2288"/>
                  <a:gd name="T45" fmla="*/ 69 h 544"/>
                  <a:gd name="T46" fmla="*/ 76 w 2288"/>
                  <a:gd name="T47" fmla="*/ 79 h 544"/>
                  <a:gd name="T48" fmla="*/ 72 w 2288"/>
                  <a:gd name="T49" fmla="*/ 69 h 544"/>
                  <a:gd name="T50" fmla="*/ 71 w 2288"/>
                  <a:gd name="T51" fmla="*/ 68 h 544"/>
                  <a:gd name="T52" fmla="*/ 70 w 2288"/>
                  <a:gd name="T53" fmla="*/ 79 h 544"/>
                  <a:gd name="T54" fmla="*/ 69 w 2288"/>
                  <a:gd name="T55" fmla="*/ 82 h 544"/>
                  <a:gd name="T56" fmla="*/ 68 w 2288"/>
                  <a:gd name="T57" fmla="*/ 82 h 544"/>
                  <a:gd name="T58" fmla="*/ 64 w 2288"/>
                  <a:gd name="T59" fmla="*/ 82 h 544"/>
                  <a:gd name="T60" fmla="*/ 62 w 2288"/>
                  <a:gd name="T61" fmla="*/ 74 h 544"/>
                  <a:gd name="T62" fmla="*/ 63 w 2288"/>
                  <a:gd name="T63" fmla="*/ 50 h 544"/>
                  <a:gd name="T64" fmla="*/ 62 w 2288"/>
                  <a:gd name="T65" fmla="*/ 61 h 544"/>
                  <a:gd name="T66" fmla="*/ 60 w 2288"/>
                  <a:gd name="T67" fmla="*/ 79 h 544"/>
                  <a:gd name="T68" fmla="*/ 57 w 2288"/>
                  <a:gd name="T69" fmla="*/ 83 h 544"/>
                  <a:gd name="T70" fmla="*/ 54 w 2288"/>
                  <a:gd name="T71" fmla="*/ 84 h 544"/>
                  <a:gd name="T72" fmla="*/ 51 w 2288"/>
                  <a:gd name="T73" fmla="*/ 84 h 544"/>
                  <a:gd name="T74" fmla="*/ 47 w 2288"/>
                  <a:gd name="T75" fmla="*/ 84 h 544"/>
                  <a:gd name="T76" fmla="*/ 45 w 2288"/>
                  <a:gd name="T77" fmla="*/ 71 h 544"/>
                  <a:gd name="T78" fmla="*/ 45 w 2288"/>
                  <a:gd name="T79" fmla="*/ 66 h 544"/>
                  <a:gd name="T80" fmla="*/ 44 w 2288"/>
                  <a:gd name="T81" fmla="*/ 79 h 544"/>
                  <a:gd name="T82" fmla="*/ 43 w 2288"/>
                  <a:gd name="T83" fmla="*/ 84 h 544"/>
                  <a:gd name="T84" fmla="*/ 42 w 2288"/>
                  <a:gd name="T85" fmla="*/ 57 h 544"/>
                  <a:gd name="T86" fmla="*/ 41 w 2288"/>
                  <a:gd name="T87" fmla="*/ 55 h 544"/>
                  <a:gd name="T88" fmla="*/ 39 w 2288"/>
                  <a:gd name="T89" fmla="*/ 79 h 544"/>
                  <a:gd name="T90" fmla="*/ 37 w 2288"/>
                  <a:gd name="T91" fmla="*/ 85 h 544"/>
                  <a:gd name="T92" fmla="*/ 34 w 2288"/>
                  <a:gd name="T93" fmla="*/ 86 h 544"/>
                  <a:gd name="T94" fmla="*/ 32 w 2288"/>
                  <a:gd name="T95" fmla="*/ 86 h 544"/>
                  <a:gd name="T96" fmla="*/ 29 w 2288"/>
                  <a:gd name="T97" fmla="*/ 86 h 544"/>
                  <a:gd name="T98" fmla="*/ 27 w 2288"/>
                  <a:gd name="T99" fmla="*/ 75 h 544"/>
                  <a:gd name="T100" fmla="*/ 27 w 2288"/>
                  <a:gd name="T101" fmla="*/ 75 h 544"/>
                  <a:gd name="T102" fmla="*/ 26 w 2288"/>
                  <a:gd name="T103" fmla="*/ 84 h 544"/>
                  <a:gd name="T104" fmla="*/ 24 w 2288"/>
                  <a:gd name="T105" fmla="*/ 87 h 544"/>
                  <a:gd name="T106" fmla="*/ 21 w 2288"/>
                  <a:gd name="T107" fmla="*/ 87 h 544"/>
                  <a:gd name="T108" fmla="*/ 18 w 2288"/>
                  <a:gd name="T109" fmla="*/ 88 h 544"/>
                  <a:gd name="T110" fmla="*/ 15 w 2288"/>
                  <a:gd name="T111" fmla="*/ 89 h 544"/>
                  <a:gd name="T112" fmla="*/ 14 w 2288"/>
                  <a:gd name="T113" fmla="*/ 68 h 544"/>
                  <a:gd name="T114" fmla="*/ 13 w 2288"/>
                  <a:gd name="T115" fmla="*/ 67 h 544"/>
                  <a:gd name="T116" fmla="*/ 12 w 2288"/>
                  <a:gd name="T117" fmla="*/ 84 h 544"/>
                  <a:gd name="T118" fmla="*/ 9 w 2288"/>
                  <a:gd name="T119" fmla="*/ 89 h 544"/>
                  <a:gd name="T120" fmla="*/ 5 w 2288"/>
                  <a:gd name="T121" fmla="*/ 90 h 544"/>
                  <a:gd name="T122" fmla="*/ 3 w 2288"/>
                  <a:gd name="T123" fmla="*/ 91 h 544"/>
                  <a:gd name="T124" fmla="*/ 1 w 2288"/>
                  <a:gd name="T125" fmla="*/ 92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sp>
          <p:nvSpPr>
            <p:cNvPr id="12062" name="Freeform 1111"/>
            <p:cNvSpPr>
              <a:spLocks/>
            </p:cNvSpPr>
            <p:nvPr/>
          </p:nvSpPr>
          <p:spPr bwMode="auto">
            <a:xfrm rot="-280215">
              <a:off x="1777" y="1343"/>
              <a:ext cx="528" cy="144"/>
            </a:xfrm>
            <a:custGeom>
              <a:avLst/>
              <a:gdLst>
                <a:gd name="T0" fmla="*/ 0 w 2288"/>
                <a:gd name="T1" fmla="*/ 37 h 544"/>
                <a:gd name="T2" fmla="*/ 2 w 2288"/>
                <a:gd name="T3" fmla="*/ 34 h 544"/>
                <a:gd name="T4" fmla="*/ 6 w 2288"/>
                <a:gd name="T5" fmla="*/ 28 h 544"/>
                <a:gd name="T6" fmla="*/ 11 w 2288"/>
                <a:gd name="T7" fmla="*/ 21 h 544"/>
                <a:gd name="T8" fmla="*/ 18 w 2288"/>
                <a:gd name="T9" fmla="*/ 14 h 544"/>
                <a:gd name="T10" fmla="*/ 29 w 2288"/>
                <a:gd name="T11" fmla="*/ 8 h 544"/>
                <a:gd name="T12" fmla="*/ 41 w 2288"/>
                <a:gd name="T13" fmla="*/ 3 h 544"/>
                <a:gd name="T14" fmla="*/ 57 w 2288"/>
                <a:gd name="T15" fmla="*/ 0 h 544"/>
                <a:gd name="T16" fmla="*/ 74 w 2288"/>
                <a:gd name="T17" fmla="*/ 1 h 544"/>
                <a:gd name="T18" fmla="*/ 88 w 2288"/>
                <a:gd name="T19" fmla="*/ 3 h 544"/>
                <a:gd name="T20" fmla="*/ 99 w 2288"/>
                <a:gd name="T21" fmla="*/ 8 h 544"/>
                <a:gd name="T22" fmla="*/ 107 w 2288"/>
                <a:gd name="T23" fmla="*/ 14 h 544"/>
                <a:gd name="T24" fmla="*/ 114 w 2288"/>
                <a:gd name="T25" fmla="*/ 20 h 544"/>
                <a:gd name="T26" fmla="*/ 118 w 2288"/>
                <a:gd name="T27" fmla="*/ 26 h 544"/>
                <a:gd name="T28" fmla="*/ 120 w 2288"/>
                <a:gd name="T29" fmla="*/ 30 h 544"/>
                <a:gd name="T30" fmla="*/ 122 w 2288"/>
                <a:gd name="T31" fmla="*/ 34 h 544"/>
                <a:gd name="T32" fmla="*/ 113 w 2288"/>
                <a:gd name="T33" fmla="*/ 34 h 544"/>
                <a:gd name="T34" fmla="*/ 111 w 2288"/>
                <a:gd name="T35" fmla="*/ 30 h 544"/>
                <a:gd name="T36" fmla="*/ 108 w 2288"/>
                <a:gd name="T37" fmla="*/ 25 h 544"/>
                <a:gd name="T38" fmla="*/ 105 w 2288"/>
                <a:gd name="T39" fmla="*/ 21 h 544"/>
                <a:gd name="T40" fmla="*/ 103 w 2288"/>
                <a:gd name="T41" fmla="*/ 21 h 544"/>
                <a:gd name="T42" fmla="*/ 101 w 2288"/>
                <a:gd name="T43" fmla="*/ 24 h 544"/>
                <a:gd name="T44" fmla="*/ 98 w 2288"/>
                <a:gd name="T45" fmla="*/ 28 h 544"/>
                <a:gd name="T46" fmla="*/ 91 w 2288"/>
                <a:gd name="T47" fmla="*/ 33 h 544"/>
                <a:gd name="T48" fmla="*/ 87 w 2288"/>
                <a:gd name="T49" fmla="*/ 28 h 544"/>
                <a:gd name="T50" fmla="*/ 87 w 2288"/>
                <a:gd name="T51" fmla="*/ 28 h 544"/>
                <a:gd name="T52" fmla="*/ 85 w 2288"/>
                <a:gd name="T53" fmla="*/ 33 h 544"/>
                <a:gd name="T54" fmla="*/ 84 w 2288"/>
                <a:gd name="T55" fmla="*/ 34 h 544"/>
                <a:gd name="T56" fmla="*/ 82 w 2288"/>
                <a:gd name="T57" fmla="*/ 34 h 544"/>
                <a:gd name="T58" fmla="*/ 78 w 2288"/>
                <a:gd name="T59" fmla="*/ 34 h 544"/>
                <a:gd name="T60" fmla="*/ 75 w 2288"/>
                <a:gd name="T61" fmla="*/ 30 h 544"/>
                <a:gd name="T62" fmla="*/ 76 w 2288"/>
                <a:gd name="T63" fmla="*/ 21 h 544"/>
                <a:gd name="T64" fmla="*/ 75 w 2288"/>
                <a:gd name="T65" fmla="*/ 25 h 544"/>
                <a:gd name="T66" fmla="*/ 72 w 2288"/>
                <a:gd name="T67" fmla="*/ 33 h 544"/>
                <a:gd name="T68" fmla="*/ 69 w 2288"/>
                <a:gd name="T69" fmla="*/ 34 h 544"/>
                <a:gd name="T70" fmla="*/ 65 w 2288"/>
                <a:gd name="T71" fmla="*/ 34 h 544"/>
                <a:gd name="T72" fmla="*/ 61 w 2288"/>
                <a:gd name="T73" fmla="*/ 34 h 544"/>
                <a:gd name="T74" fmla="*/ 57 w 2288"/>
                <a:gd name="T75" fmla="*/ 35 h 544"/>
                <a:gd name="T76" fmla="*/ 54 w 2288"/>
                <a:gd name="T77" fmla="*/ 29 h 544"/>
                <a:gd name="T78" fmla="*/ 54 w 2288"/>
                <a:gd name="T79" fmla="*/ 27 h 544"/>
                <a:gd name="T80" fmla="*/ 53 w 2288"/>
                <a:gd name="T81" fmla="*/ 33 h 544"/>
                <a:gd name="T82" fmla="*/ 51 w 2288"/>
                <a:gd name="T83" fmla="*/ 35 h 544"/>
                <a:gd name="T84" fmla="*/ 51 w 2288"/>
                <a:gd name="T85" fmla="*/ 24 h 544"/>
                <a:gd name="T86" fmla="*/ 50 w 2288"/>
                <a:gd name="T87" fmla="*/ 23 h 544"/>
                <a:gd name="T88" fmla="*/ 48 w 2288"/>
                <a:gd name="T89" fmla="*/ 33 h 544"/>
                <a:gd name="T90" fmla="*/ 45 w 2288"/>
                <a:gd name="T91" fmla="*/ 35 h 544"/>
                <a:gd name="T92" fmla="*/ 42 w 2288"/>
                <a:gd name="T93" fmla="*/ 35 h 544"/>
                <a:gd name="T94" fmla="*/ 38 w 2288"/>
                <a:gd name="T95" fmla="*/ 35 h 544"/>
                <a:gd name="T96" fmla="*/ 35 w 2288"/>
                <a:gd name="T97" fmla="*/ 36 h 544"/>
                <a:gd name="T98" fmla="*/ 33 w 2288"/>
                <a:gd name="T99" fmla="*/ 31 h 544"/>
                <a:gd name="T100" fmla="*/ 33 w 2288"/>
                <a:gd name="T101" fmla="*/ 31 h 544"/>
                <a:gd name="T102" fmla="*/ 32 w 2288"/>
                <a:gd name="T103" fmla="*/ 35 h 544"/>
                <a:gd name="T104" fmla="*/ 29 w 2288"/>
                <a:gd name="T105" fmla="*/ 36 h 544"/>
                <a:gd name="T106" fmla="*/ 25 w 2288"/>
                <a:gd name="T107" fmla="*/ 36 h 544"/>
                <a:gd name="T108" fmla="*/ 21 w 2288"/>
                <a:gd name="T109" fmla="*/ 36 h 544"/>
                <a:gd name="T110" fmla="*/ 18 w 2288"/>
                <a:gd name="T111" fmla="*/ 37 h 544"/>
                <a:gd name="T112" fmla="*/ 16 w 2288"/>
                <a:gd name="T113" fmla="*/ 28 h 544"/>
                <a:gd name="T114" fmla="*/ 16 w 2288"/>
                <a:gd name="T115" fmla="*/ 28 h 544"/>
                <a:gd name="T116" fmla="*/ 14 w 2288"/>
                <a:gd name="T117" fmla="*/ 35 h 544"/>
                <a:gd name="T118" fmla="*/ 11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63" name="Freeform 1112"/>
            <p:cNvSpPr>
              <a:spLocks/>
            </p:cNvSpPr>
            <p:nvPr/>
          </p:nvSpPr>
          <p:spPr bwMode="auto">
            <a:xfrm flipH="1">
              <a:off x="2160" y="1344"/>
              <a:ext cx="480" cy="144"/>
            </a:xfrm>
            <a:custGeom>
              <a:avLst/>
              <a:gdLst>
                <a:gd name="T0" fmla="*/ 0 w 2288"/>
                <a:gd name="T1" fmla="*/ 37 h 544"/>
                <a:gd name="T2" fmla="*/ 2 w 2288"/>
                <a:gd name="T3" fmla="*/ 34 h 544"/>
                <a:gd name="T4" fmla="*/ 5 w 2288"/>
                <a:gd name="T5" fmla="*/ 28 h 544"/>
                <a:gd name="T6" fmla="*/ 9 w 2288"/>
                <a:gd name="T7" fmla="*/ 21 h 544"/>
                <a:gd name="T8" fmla="*/ 15 w 2288"/>
                <a:gd name="T9" fmla="*/ 14 h 544"/>
                <a:gd name="T10" fmla="*/ 23 w 2288"/>
                <a:gd name="T11" fmla="*/ 8 h 544"/>
                <a:gd name="T12" fmla="*/ 34 w 2288"/>
                <a:gd name="T13" fmla="*/ 3 h 544"/>
                <a:gd name="T14" fmla="*/ 47 w 2288"/>
                <a:gd name="T15" fmla="*/ 0 h 544"/>
                <a:gd name="T16" fmla="*/ 61 w 2288"/>
                <a:gd name="T17" fmla="*/ 1 h 544"/>
                <a:gd name="T18" fmla="*/ 73 w 2288"/>
                <a:gd name="T19" fmla="*/ 3 h 544"/>
                <a:gd name="T20" fmla="*/ 82 w 2288"/>
                <a:gd name="T21" fmla="*/ 8 h 544"/>
                <a:gd name="T22" fmla="*/ 89 w 2288"/>
                <a:gd name="T23" fmla="*/ 14 h 544"/>
                <a:gd name="T24" fmla="*/ 94 w 2288"/>
                <a:gd name="T25" fmla="*/ 20 h 544"/>
                <a:gd name="T26" fmla="*/ 97 w 2288"/>
                <a:gd name="T27" fmla="*/ 26 h 544"/>
                <a:gd name="T28" fmla="*/ 99 w 2288"/>
                <a:gd name="T29" fmla="*/ 30 h 544"/>
                <a:gd name="T30" fmla="*/ 100 w 2288"/>
                <a:gd name="T31" fmla="*/ 34 h 544"/>
                <a:gd name="T32" fmla="*/ 94 w 2288"/>
                <a:gd name="T33" fmla="*/ 34 h 544"/>
                <a:gd name="T34" fmla="*/ 92 w 2288"/>
                <a:gd name="T35" fmla="*/ 30 h 544"/>
                <a:gd name="T36" fmla="*/ 90 w 2288"/>
                <a:gd name="T37" fmla="*/ 25 h 544"/>
                <a:gd name="T38" fmla="*/ 86 w 2288"/>
                <a:gd name="T39" fmla="*/ 21 h 544"/>
                <a:gd name="T40" fmla="*/ 85 w 2288"/>
                <a:gd name="T41" fmla="*/ 21 h 544"/>
                <a:gd name="T42" fmla="*/ 83 w 2288"/>
                <a:gd name="T43" fmla="*/ 24 h 544"/>
                <a:gd name="T44" fmla="*/ 81 w 2288"/>
                <a:gd name="T45" fmla="*/ 28 h 544"/>
                <a:gd name="T46" fmla="*/ 76 w 2288"/>
                <a:gd name="T47" fmla="*/ 33 h 544"/>
                <a:gd name="T48" fmla="*/ 72 w 2288"/>
                <a:gd name="T49" fmla="*/ 28 h 544"/>
                <a:gd name="T50" fmla="*/ 71 w 2288"/>
                <a:gd name="T51" fmla="*/ 28 h 544"/>
                <a:gd name="T52" fmla="*/ 70 w 2288"/>
                <a:gd name="T53" fmla="*/ 33 h 544"/>
                <a:gd name="T54" fmla="*/ 69 w 2288"/>
                <a:gd name="T55" fmla="*/ 34 h 544"/>
                <a:gd name="T56" fmla="*/ 68 w 2288"/>
                <a:gd name="T57" fmla="*/ 34 h 544"/>
                <a:gd name="T58" fmla="*/ 64 w 2288"/>
                <a:gd name="T59" fmla="*/ 34 h 544"/>
                <a:gd name="T60" fmla="*/ 62 w 2288"/>
                <a:gd name="T61" fmla="*/ 30 h 544"/>
                <a:gd name="T62" fmla="*/ 63 w 2288"/>
                <a:gd name="T63" fmla="*/ 21 h 544"/>
                <a:gd name="T64" fmla="*/ 62 w 2288"/>
                <a:gd name="T65" fmla="*/ 25 h 544"/>
                <a:gd name="T66" fmla="*/ 60 w 2288"/>
                <a:gd name="T67" fmla="*/ 33 h 544"/>
                <a:gd name="T68" fmla="*/ 57 w 2288"/>
                <a:gd name="T69" fmla="*/ 34 h 544"/>
                <a:gd name="T70" fmla="*/ 54 w 2288"/>
                <a:gd name="T71" fmla="*/ 34 h 544"/>
                <a:gd name="T72" fmla="*/ 51 w 2288"/>
                <a:gd name="T73" fmla="*/ 34 h 544"/>
                <a:gd name="T74" fmla="*/ 47 w 2288"/>
                <a:gd name="T75" fmla="*/ 35 h 544"/>
                <a:gd name="T76" fmla="*/ 45 w 2288"/>
                <a:gd name="T77" fmla="*/ 29 h 544"/>
                <a:gd name="T78" fmla="*/ 45 w 2288"/>
                <a:gd name="T79" fmla="*/ 27 h 544"/>
                <a:gd name="T80" fmla="*/ 44 w 2288"/>
                <a:gd name="T81" fmla="*/ 33 h 544"/>
                <a:gd name="T82" fmla="*/ 43 w 2288"/>
                <a:gd name="T83" fmla="*/ 35 h 544"/>
                <a:gd name="T84" fmla="*/ 42 w 2288"/>
                <a:gd name="T85" fmla="*/ 24 h 544"/>
                <a:gd name="T86" fmla="*/ 41 w 2288"/>
                <a:gd name="T87" fmla="*/ 23 h 544"/>
                <a:gd name="T88" fmla="*/ 39 w 2288"/>
                <a:gd name="T89" fmla="*/ 33 h 544"/>
                <a:gd name="T90" fmla="*/ 37 w 2288"/>
                <a:gd name="T91" fmla="*/ 35 h 544"/>
                <a:gd name="T92" fmla="*/ 34 w 2288"/>
                <a:gd name="T93" fmla="*/ 35 h 544"/>
                <a:gd name="T94" fmla="*/ 32 w 2288"/>
                <a:gd name="T95" fmla="*/ 35 h 544"/>
                <a:gd name="T96" fmla="*/ 29 w 2288"/>
                <a:gd name="T97" fmla="*/ 36 h 544"/>
                <a:gd name="T98" fmla="*/ 27 w 2288"/>
                <a:gd name="T99" fmla="*/ 31 h 544"/>
                <a:gd name="T100" fmla="*/ 27 w 2288"/>
                <a:gd name="T101" fmla="*/ 31 h 544"/>
                <a:gd name="T102" fmla="*/ 26 w 2288"/>
                <a:gd name="T103" fmla="*/ 35 h 544"/>
                <a:gd name="T104" fmla="*/ 24 w 2288"/>
                <a:gd name="T105" fmla="*/ 36 h 544"/>
                <a:gd name="T106" fmla="*/ 21 w 2288"/>
                <a:gd name="T107" fmla="*/ 36 h 544"/>
                <a:gd name="T108" fmla="*/ 18 w 2288"/>
                <a:gd name="T109" fmla="*/ 36 h 544"/>
                <a:gd name="T110" fmla="*/ 15 w 2288"/>
                <a:gd name="T111" fmla="*/ 37 h 544"/>
                <a:gd name="T112" fmla="*/ 14 w 2288"/>
                <a:gd name="T113" fmla="*/ 28 h 544"/>
                <a:gd name="T114" fmla="*/ 13 w 2288"/>
                <a:gd name="T115" fmla="*/ 28 h 544"/>
                <a:gd name="T116" fmla="*/ 12 w 2288"/>
                <a:gd name="T117" fmla="*/ 35 h 544"/>
                <a:gd name="T118" fmla="*/ 9 w 2288"/>
                <a:gd name="T119" fmla="*/ 37 h 544"/>
                <a:gd name="T120" fmla="*/ 5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grpSp>
        <p:nvGrpSpPr>
          <p:cNvPr id="11820" name="Group 1113"/>
          <p:cNvGrpSpPr>
            <a:grpSpLocks/>
          </p:cNvGrpSpPr>
          <p:nvPr/>
        </p:nvGrpSpPr>
        <p:grpSpPr bwMode="auto">
          <a:xfrm>
            <a:off x="3048000" y="1524000"/>
            <a:ext cx="533400" cy="1068388"/>
            <a:chOff x="624" y="336"/>
            <a:chExt cx="480" cy="1123"/>
          </a:xfrm>
        </p:grpSpPr>
        <p:sp>
          <p:nvSpPr>
            <p:cNvPr id="12041" name="Freeform 1114"/>
            <p:cNvSpPr>
              <a:spLocks/>
            </p:cNvSpPr>
            <p:nvPr/>
          </p:nvSpPr>
          <p:spPr bwMode="auto">
            <a:xfrm>
              <a:off x="672" y="384"/>
              <a:ext cx="336" cy="1075"/>
            </a:xfrm>
            <a:custGeom>
              <a:avLst/>
              <a:gdLst>
                <a:gd name="T0" fmla="*/ 83 w 939"/>
                <a:gd name="T1" fmla="*/ 45 h 1678"/>
                <a:gd name="T2" fmla="*/ 94 w 939"/>
                <a:gd name="T3" fmla="*/ 15 h 1678"/>
                <a:gd name="T4" fmla="*/ 94 w 939"/>
                <a:gd name="T5" fmla="*/ 33 h 1678"/>
                <a:gd name="T6" fmla="*/ 103 w 939"/>
                <a:gd name="T7" fmla="*/ 31 h 1678"/>
                <a:gd name="T8" fmla="*/ 109 w 939"/>
                <a:gd name="T9" fmla="*/ 25 h 1678"/>
                <a:gd name="T10" fmla="*/ 96 w 939"/>
                <a:gd name="T11" fmla="*/ 56 h 1678"/>
                <a:gd name="T12" fmla="*/ 89 w 939"/>
                <a:gd name="T13" fmla="*/ 107 h 1678"/>
                <a:gd name="T14" fmla="*/ 101 w 939"/>
                <a:gd name="T15" fmla="*/ 76 h 1678"/>
                <a:gd name="T16" fmla="*/ 94 w 939"/>
                <a:gd name="T17" fmla="*/ 108 h 1678"/>
                <a:gd name="T18" fmla="*/ 92 w 939"/>
                <a:gd name="T19" fmla="*/ 139 h 1678"/>
                <a:gd name="T20" fmla="*/ 100 w 939"/>
                <a:gd name="T21" fmla="*/ 117 h 1678"/>
                <a:gd name="T22" fmla="*/ 108 w 939"/>
                <a:gd name="T23" fmla="*/ 85 h 1678"/>
                <a:gd name="T24" fmla="*/ 113 w 939"/>
                <a:gd name="T25" fmla="*/ 71 h 1678"/>
                <a:gd name="T26" fmla="*/ 118 w 939"/>
                <a:gd name="T27" fmla="*/ 76 h 1678"/>
                <a:gd name="T28" fmla="*/ 108 w 939"/>
                <a:gd name="T29" fmla="*/ 110 h 1678"/>
                <a:gd name="T30" fmla="*/ 100 w 939"/>
                <a:gd name="T31" fmla="*/ 138 h 1678"/>
                <a:gd name="T32" fmla="*/ 91 w 939"/>
                <a:gd name="T33" fmla="*/ 162 h 1678"/>
                <a:gd name="T34" fmla="*/ 86 w 939"/>
                <a:gd name="T35" fmla="*/ 208 h 1678"/>
                <a:gd name="T36" fmla="*/ 79 w 939"/>
                <a:gd name="T37" fmla="*/ 254 h 1678"/>
                <a:gd name="T38" fmla="*/ 71 w 939"/>
                <a:gd name="T39" fmla="*/ 342 h 1678"/>
                <a:gd name="T40" fmla="*/ 70 w 939"/>
                <a:gd name="T41" fmla="*/ 415 h 1678"/>
                <a:gd name="T42" fmla="*/ 74 w 939"/>
                <a:gd name="T43" fmla="*/ 486 h 1678"/>
                <a:gd name="T44" fmla="*/ 74 w 939"/>
                <a:gd name="T45" fmla="*/ 575 h 1678"/>
                <a:gd name="T46" fmla="*/ 78 w 939"/>
                <a:gd name="T47" fmla="*/ 639 h 1678"/>
                <a:gd name="T48" fmla="*/ 87 w 939"/>
                <a:gd name="T49" fmla="*/ 659 h 1678"/>
                <a:gd name="T50" fmla="*/ 82 w 939"/>
                <a:gd name="T51" fmla="*/ 669 h 1678"/>
                <a:gd name="T52" fmla="*/ 71 w 939"/>
                <a:gd name="T53" fmla="*/ 680 h 1678"/>
                <a:gd name="T54" fmla="*/ 58 w 939"/>
                <a:gd name="T55" fmla="*/ 680 h 1678"/>
                <a:gd name="T56" fmla="*/ 46 w 939"/>
                <a:gd name="T57" fmla="*/ 677 h 1678"/>
                <a:gd name="T58" fmla="*/ 46 w 939"/>
                <a:gd name="T59" fmla="*/ 664 h 1678"/>
                <a:gd name="T60" fmla="*/ 53 w 939"/>
                <a:gd name="T61" fmla="*/ 639 h 1678"/>
                <a:gd name="T62" fmla="*/ 51 w 939"/>
                <a:gd name="T63" fmla="*/ 555 h 1678"/>
                <a:gd name="T64" fmla="*/ 54 w 939"/>
                <a:gd name="T65" fmla="*/ 439 h 1678"/>
                <a:gd name="T66" fmla="*/ 53 w 939"/>
                <a:gd name="T67" fmla="*/ 280 h 1678"/>
                <a:gd name="T68" fmla="*/ 45 w 939"/>
                <a:gd name="T69" fmla="*/ 196 h 1678"/>
                <a:gd name="T70" fmla="*/ 36 w 939"/>
                <a:gd name="T71" fmla="*/ 147 h 1678"/>
                <a:gd name="T72" fmla="*/ 24 w 939"/>
                <a:gd name="T73" fmla="*/ 101 h 1678"/>
                <a:gd name="T74" fmla="*/ 14 w 939"/>
                <a:gd name="T75" fmla="*/ 66 h 1678"/>
                <a:gd name="T76" fmla="*/ 5 w 939"/>
                <a:gd name="T77" fmla="*/ 44 h 1678"/>
                <a:gd name="T78" fmla="*/ 6 w 939"/>
                <a:gd name="T79" fmla="*/ 24 h 1678"/>
                <a:gd name="T80" fmla="*/ 14 w 939"/>
                <a:gd name="T81" fmla="*/ 56 h 1678"/>
                <a:gd name="T82" fmla="*/ 32 w 939"/>
                <a:gd name="T83" fmla="*/ 90 h 1678"/>
                <a:gd name="T84" fmla="*/ 35 w 939"/>
                <a:gd name="T85" fmla="*/ 57 h 1678"/>
                <a:gd name="T86" fmla="*/ 31 w 939"/>
                <a:gd name="T87" fmla="*/ 8 h 1678"/>
                <a:gd name="T88" fmla="*/ 35 w 939"/>
                <a:gd name="T89" fmla="*/ 38 h 1678"/>
                <a:gd name="T90" fmla="*/ 40 w 939"/>
                <a:gd name="T91" fmla="*/ 49 h 1678"/>
                <a:gd name="T92" fmla="*/ 45 w 939"/>
                <a:gd name="T93" fmla="*/ 13 h 1678"/>
                <a:gd name="T94" fmla="*/ 44 w 939"/>
                <a:gd name="T95" fmla="*/ 42 h 1678"/>
                <a:gd name="T96" fmla="*/ 46 w 939"/>
                <a:gd name="T97" fmla="*/ 59 h 1678"/>
                <a:gd name="T98" fmla="*/ 50 w 939"/>
                <a:gd name="T99" fmla="*/ 49 h 1678"/>
                <a:gd name="T100" fmla="*/ 42 w 939"/>
                <a:gd name="T101" fmla="*/ 102 h 1678"/>
                <a:gd name="T102" fmla="*/ 52 w 939"/>
                <a:gd name="T103" fmla="*/ 172 h 1678"/>
                <a:gd name="T104" fmla="*/ 65 w 939"/>
                <a:gd name="T105" fmla="*/ 265 h 1678"/>
                <a:gd name="T106" fmla="*/ 72 w 939"/>
                <a:gd name="T107" fmla="*/ 217 h 1678"/>
                <a:gd name="T108" fmla="*/ 81 w 939"/>
                <a:gd name="T109" fmla="*/ 133 h 1678"/>
                <a:gd name="T110" fmla="*/ 73 w 939"/>
                <a:gd name="T111" fmla="*/ 68 h 16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9"/>
                <a:gd name="T169" fmla="*/ 0 h 1678"/>
                <a:gd name="T170" fmla="*/ 939 w 939"/>
                <a:gd name="T171" fmla="*/ 1678 h 16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9" h="1678">
                  <a:moveTo>
                    <a:pt x="607" y="16"/>
                  </a:moveTo>
                  <a:lnTo>
                    <a:pt x="610" y="22"/>
                  </a:lnTo>
                  <a:lnTo>
                    <a:pt x="616" y="16"/>
                  </a:lnTo>
                  <a:lnTo>
                    <a:pt x="621" y="12"/>
                  </a:lnTo>
                  <a:lnTo>
                    <a:pt x="624" y="16"/>
                  </a:lnTo>
                  <a:lnTo>
                    <a:pt x="630" y="43"/>
                  </a:lnTo>
                  <a:lnTo>
                    <a:pt x="641" y="77"/>
                  </a:lnTo>
                  <a:lnTo>
                    <a:pt x="652" y="110"/>
                  </a:lnTo>
                  <a:lnTo>
                    <a:pt x="657" y="137"/>
                  </a:lnTo>
                  <a:lnTo>
                    <a:pt x="664" y="132"/>
                  </a:lnTo>
                  <a:lnTo>
                    <a:pt x="677" y="117"/>
                  </a:lnTo>
                  <a:lnTo>
                    <a:pt x="689" y="101"/>
                  </a:lnTo>
                  <a:lnTo>
                    <a:pt x="701" y="85"/>
                  </a:lnTo>
                  <a:lnTo>
                    <a:pt x="714" y="69"/>
                  </a:lnTo>
                  <a:lnTo>
                    <a:pt x="725" y="54"/>
                  </a:lnTo>
                  <a:lnTo>
                    <a:pt x="736" y="38"/>
                  </a:lnTo>
                  <a:lnTo>
                    <a:pt x="746" y="21"/>
                  </a:lnTo>
                  <a:lnTo>
                    <a:pt x="753" y="3"/>
                  </a:lnTo>
                  <a:lnTo>
                    <a:pt x="755" y="0"/>
                  </a:lnTo>
                  <a:lnTo>
                    <a:pt x="753" y="16"/>
                  </a:lnTo>
                  <a:lnTo>
                    <a:pt x="749" y="32"/>
                  </a:lnTo>
                  <a:lnTo>
                    <a:pt x="744" y="48"/>
                  </a:lnTo>
                  <a:lnTo>
                    <a:pt x="739" y="63"/>
                  </a:lnTo>
                  <a:lnTo>
                    <a:pt x="733" y="79"/>
                  </a:lnTo>
                  <a:lnTo>
                    <a:pt x="726" y="95"/>
                  </a:lnTo>
                  <a:lnTo>
                    <a:pt x="719" y="110"/>
                  </a:lnTo>
                  <a:lnTo>
                    <a:pt x="713" y="125"/>
                  </a:lnTo>
                  <a:lnTo>
                    <a:pt x="721" y="125"/>
                  </a:lnTo>
                  <a:lnTo>
                    <a:pt x="740" y="112"/>
                  </a:lnTo>
                  <a:lnTo>
                    <a:pt x="761" y="100"/>
                  </a:lnTo>
                  <a:lnTo>
                    <a:pt x="782" y="89"/>
                  </a:lnTo>
                  <a:lnTo>
                    <a:pt x="802" y="77"/>
                  </a:lnTo>
                  <a:lnTo>
                    <a:pt x="823" y="66"/>
                  </a:lnTo>
                  <a:lnTo>
                    <a:pt x="844" y="56"/>
                  </a:lnTo>
                  <a:lnTo>
                    <a:pt x="866" y="45"/>
                  </a:lnTo>
                  <a:lnTo>
                    <a:pt x="887" y="36"/>
                  </a:lnTo>
                  <a:lnTo>
                    <a:pt x="879" y="43"/>
                  </a:lnTo>
                  <a:lnTo>
                    <a:pt x="870" y="50"/>
                  </a:lnTo>
                  <a:lnTo>
                    <a:pt x="861" y="56"/>
                  </a:lnTo>
                  <a:lnTo>
                    <a:pt x="851" y="61"/>
                  </a:lnTo>
                  <a:lnTo>
                    <a:pt x="841" y="67"/>
                  </a:lnTo>
                  <a:lnTo>
                    <a:pt x="832" y="72"/>
                  </a:lnTo>
                  <a:lnTo>
                    <a:pt x="822" y="78"/>
                  </a:lnTo>
                  <a:lnTo>
                    <a:pt x="812" y="85"/>
                  </a:lnTo>
                  <a:lnTo>
                    <a:pt x="797" y="98"/>
                  </a:lnTo>
                  <a:lnTo>
                    <a:pt x="780" y="110"/>
                  </a:lnTo>
                  <a:lnTo>
                    <a:pt x="764" y="124"/>
                  </a:lnTo>
                  <a:lnTo>
                    <a:pt x="749" y="137"/>
                  </a:lnTo>
                  <a:lnTo>
                    <a:pt x="733" y="151"/>
                  </a:lnTo>
                  <a:lnTo>
                    <a:pt x="721" y="166"/>
                  </a:lnTo>
                  <a:lnTo>
                    <a:pt x="710" y="182"/>
                  </a:lnTo>
                  <a:lnTo>
                    <a:pt x="700" y="197"/>
                  </a:lnTo>
                  <a:lnTo>
                    <a:pt x="699" y="213"/>
                  </a:lnTo>
                  <a:lnTo>
                    <a:pt x="699" y="230"/>
                  </a:lnTo>
                  <a:lnTo>
                    <a:pt x="697" y="246"/>
                  </a:lnTo>
                  <a:lnTo>
                    <a:pt x="700" y="261"/>
                  </a:lnTo>
                  <a:lnTo>
                    <a:pt x="703" y="261"/>
                  </a:lnTo>
                  <a:lnTo>
                    <a:pt x="714" y="250"/>
                  </a:lnTo>
                  <a:lnTo>
                    <a:pt x="725" y="238"/>
                  </a:lnTo>
                  <a:lnTo>
                    <a:pt x="736" y="227"/>
                  </a:lnTo>
                  <a:lnTo>
                    <a:pt x="747" y="217"/>
                  </a:lnTo>
                  <a:lnTo>
                    <a:pt x="760" y="206"/>
                  </a:lnTo>
                  <a:lnTo>
                    <a:pt x="772" y="196"/>
                  </a:lnTo>
                  <a:lnTo>
                    <a:pt x="786" y="186"/>
                  </a:lnTo>
                  <a:lnTo>
                    <a:pt x="800" y="179"/>
                  </a:lnTo>
                  <a:lnTo>
                    <a:pt x="793" y="188"/>
                  </a:lnTo>
                  <a:lnTo>
                    <a:pt x="786" y="196"/>
                  </a:lnTo>
                  <a:lnTo>
                    <a:pt x="778" y="205"/>
                  </a:lnTo>
                  <a:lnTo>
                    <a:pt x="771" y="214"/>
                  </a:lnTo>
                  <a:lnTo>
                    <a:pt x="760" y="231"/>
                  </a:lnTo>
                  <a:lnTo>
                    <a:pt x="747" y="247"/>
                  </a:lnTo>
                  <a:lnTo>
                    <a:pt x="735" y="264"/>
                  </a:lnTo>
                  <a:lnTo>
                    <a:pt x="724" y="281"/>
                  </a:lnTo>
                  <a:lnTo>
                    <a:pt x="714" y="299"/>
                  </a:lnTo>
                  <a:lnTo>
                    <a:pt x="706" y="317"/>
                  </a:lnTo>
                  <a:lnTo>
                    <a:pt x="701" y="336"/>
                  </a:lnTo>
                  <a:lnTo>
                    <a:pt x="701" y="356"/>
                  </a:lnTo>
                  <a:lnTo>
                    <a:pt x="708" y="350"/>
                  </a:lnTo>
                  <a:lnTo>
                    <a:pt x="714" y="344"/>
                  </a:lnTo>
                  <a:lnTo>
                    <a:pt x="721" y="338"/>
                  </a:lnTo>
                  <a:lnTo>
                    <a:pt x="728" y="332"/>
                  </a:lnTo>
                  <a:lnTo>
                    <a:pt x="735" y="326"/>
                  </a:lnTo>
                  <a:lnTo>
                    <a:pt x="742" y="319"/>
                  </a:lnTo>
                  <a:lnTo>
                    <a:pt x="749" y="313"/>
                  </a:lnTo>
                  <a:lnTo>
                    <a:pt x="755" y="307"/>
                  </a:lnTo>
                  <a:lnTo>
                    <a:pt x="764" y="300"/>
                  </a:lnTo>
                  <a:lnTo>
                    <a:pt x="773" y="293"/>
                  </a:lnTo>
                  <a:lnTo>
                    <a:pt x="783" y="285"/>
                  </a:lnTo>
                  <a:lnTo>
                    <a:pt x="794" y="279"/>
                  </a:lnTo>
                  <a:lnTo>
                    <a:pt x="802" y="272"/>
                  </a:lnTo>
                  <a:lnTo>
                    <a:pt x="812" y="265"/>
                  </a:lnTo>
                  <a:lnTo>
                    <a:pt x="819" y="258"/>
                  </a:lnTo>
                  <a:lnTo>
                    <a:pt x="825" y="248"/>
                  </a:lnTo>
                  <a:lnTo>
                    <a:pt x="830" y="235"/>
                  </a:lnTo>
                  <a:lnTo>
                    <a:pt x="836" y="220"/>
                  </a:lnTo>
                  <a:lnTo>
                    <a:pt x="843" y="207"/>
                  </a:lnTo>
                  <a:lnTo>
                    <a:pt x="850" y="194"/>
                  </a:lnTo>
                  <a:lnTo>
                    <a:pt x="855" y="180"/>
                  </a:lnTo>
                  <a:lnTo>
                    <a:pt x="862" y="166"/>
                  </a:lnTo>
                  <a:lnTo>
                    <a:pt x="870" y="154"/>
                  </a:lnTo>
                  <a:lnTo>
                    <a:pt x="877" y="141"/>
                  </a:lnTo>
                  <a:lnTo>
                    <a:pt x="898" y="117"/>
                  </a:lnTo>
                  <a:lnTo>
                    <a:pt x="891" y="145"/>
                  </a:lnTo>
                  <a:lnTo>
                    <a:pt x="880" y="173"/>
                  </a:lnTo>
                  <a:lnTo>
                    <a:pt x="868" y="201"/>
                  </a:lnTo>
                  <a:lnTo>
                    <a:pt x="861" y="230"/>
                  </a:lnTo>
                  <a:lnTo>
                    <a:pt x="870" y="223"/>
                  </a:lnTo>
                  <a:lnTo>
                    <a:pt x="880" y="215"/>
                  </a:lnTo>
                  <a:lnTo>
                    <a:pt x="890" y="208"/>
                  </a:lnTo>
                  <a:lnTo>
                    <a:pt x="899" y="200"/>
                  </a:lnTo>
                  <a:lnTo>
                    <a:pt x="909" y="192"/>
                  </a:lnTo>
                  <a:lnTo>
                    <a:pt x="919" y="185"/>
                  </a:lnTo>
                  <a:lnTo>
                    <a:pt x="928" y="179"/>
                  </a:lnTo>
                  <a:lnTo>
                    <a:pt x="939" y="173"/>
                  </a:lnTo>
                  <a:lnTo>
                    <a:pt x="926" y="189"/>
                  </a:lnTo>
                  <a:lnTo>
                    <a:pt x="910" y="205"/>
                  </a:lnTo>
                  <a:lnTo>
                    <a:pt x="894" y="220"/>
                  </a:lnTo>
                  <a:lnTo>
                    <a:pt x="879" y="236"/>
                  </a:lnTo>
                  <a:lnTo>
                    <a:pt x="862" y="252"/>
                  </a:lnTo>
                  <a:lnTo>
                    <a:pt x="845" y="267"/>
                  </a:lnTo>
                  <a:lnTo>
                    <a:pt x="832" y="284"/>
                  </a:lnTo>
                  <a:lnTo>
                    <a:pt x="818" y="301"/>
                  </a:lnTo>
                  <a:lnTo>
                    <a:pt x="812" y="307"/>
                  </a:lnTo>
                  <a:lnTo>
                    <a:pt x="807" y="312"/>
                  </a:lnTo>
                  <a:lnTo>
                    <a:pt x="800" y="318"/>
                  </a:lnTo>
                  <a:lnTo>
                    <a:pt x="794" y="323"/>
                  </a:lnTo>
                  <a:lnTo>
                    <a:pt x="789" y="329"/>
                  </a:lnTo>
                  <a:lnTo>
                    <a:pt x="783" y="335"/>
                  </a:lnTo>
                  <a:lnTo>
                    <a:pt x="779" y="341"/>
                  </a:lnTo>
                  <a:lnTo>
                    <a:pt x="776" y="347"/>
                  </a:lnTo>
                  <a:lnTo>
                    <a:pt x="765" y="355"/>
                  </a:lnTo>
                  <a:lnTo>
                    <a:pt x="754" y="364"/>
                  </a:lnTo>
                  <a:lnTo>
                    <a:pt x="743" y="371"/>
                  </a:lnTo>
                  <a:lnTo>
                    <a:pt x="732" y="378"/>
                  </a:lnTo>
                  <a:lnTo>
                    <a:pt x="721" y="387"/>
                  </a:lnTo>
                  <a:lnTo>
                    <a:pt x="711" y="395"/>
                  </a:lnTo>
                  <a:lnTo>
                    <a:pt x="701" y="405"/>
                  </a:lnTo>
                  <a:lnTo>
                    <a:pt x="695" y="414"/>
                  </a:lnTo>
                  <a:lnTo>
                    <a:pt x="690" y="431"/>
                  </a:lnTo>
                  <a:lnTo>
                    <a:pt x="688" y="449"/>
                  </a:lnTo>
                  <a:lnTo>
                    <a:pt x="686" y="467"/>
                  </a:lnTo>
                  <a:lnTo>
                    <a:pt x="683" y="486"/>
                  </a:lnTo>
                  <a:lnTo>
                    <a:pt x="677" y="495"/>
                  </a:lnTo>
                  <a:lnTo>
                    <a:pt x="671" y="506"/>
                  </a:lnTo>
                  <a:lnTo>
                    <a:pt x="665" y="517"/>
                  </a:lnTo>
                  <a:lnTo>
                    <a:pt x="661" y="528"/>
                  </a:lnTo>
                  <a:lnTo>
                    <a:pt x="656" y="539"/>
                  </a:lnTo>
                  <a:lnTo>
                    <a:pt x="652" y="549"/>
                  </a:lnTo>
                  <a:lnTo>
                    <a:pt x="648" y="560"/>
                  </a:lnTo>
                  <a:lnTo>
                    <a:pt x="642" y="571"/>
                  </a:lnTo>
                  <a:lnTo>
                    <a:pt x="628" y="595"/>
                  </a:lnTo>
                  <a:lnTo>
                    <a:pt x="614" y="619"/>
                  </a:lnTo>
                  <a:lnTo>
                    <a:pt x="602" y="645"/>
                  </a:lnTo>
                  <a:lnTo>
                    <a:pt x="588" y="669"/>
                  </a:lnTo>
                  <a:lnTo>
                    <a:pt x="577" y="694"/>
                  </a:lnTo>
                  <a:lnTo>
                    <a:pt x="567" y="721"/>
                  </a:lnTo>
                  <a:lnTo>
                    <a:pt x="560" y="747"/>
                  </a:lnTo>
                  <a:lnTo>
                    <a:pt x="558" y="775"/>
                  </a:lnTo>
                  <a:lnTo>
                    <a:pt x="555" y="805"/>
                  </a:lnTo>
                  <a:lnTo>
                    <a:pt x="555" y="834"/>
                  </a:lnTo>
                  <a:lnTo>
                    <a:pt x="555" y="864"/>
                  </a:lnTo>
                  <a:lnTo>
                    <a:pt x="558" y="894"/>
                  </a:lnTo>
                  <a:lnTo>
                    <a:pt x="555" y="920"/>
                  </a:lnTo>
                  <a:lnTo>
                    <a:pt x="551" y="945"/>
                  </a:lnTo>
                  <a:lnTo>
                    <a:pt x="548" y="970"/>
                  </a:lnTo>
                  <a:lnTo>
                    <a:pt x="548" y="996"/>
                  </a:lnTo>
                  <a:lnTo>
                    <a:pt x="545" y="996"/>
                  </a:lnTo>
                  <a:lnTo>
                    <a:pt x="548" y="1012"/>
                  </a:lnTo>
                  <a:lnTo>
                    <a:pt x="549" y="1032"/>
                  </a:lnTo>
                  <a:lnTo>
                    <a:pt x="549" y="1051"/>
                  </a:lnTo>
                  <a:lnTo>
                    <a:pt x="551" y="1070"/>
                  </a:lnTo>
                  <a:lnTo>
                    <a:pt x="556" y="1093"/>
                  </a:lnTo>
                  <a:lnTo>
                    <a:pt x="559" y="1117"/>
                  </a:lnTo>
                  <a:lnTo>
                    <a:pt x="563" y="1140"/>
                  </a:lnTo>
                  <a:lnTo>
                    <a:pt x="573" y="1162"/>
                  </a:lnTo>
                  <a:lnTo>
                    <a:pt x="578" y="1183"/>
                  </a:lnTo>
                  <a:lnTo>
                    <a:pt x="578" y="1203"/>
                  </a:lnTo>
                  <a:lnTo>
                    <a:pt x="577" y="1225"/>
                  </a:lnTo>
                  <a:lnTo>
                    <a:pt x="577" y="1245"/>
                  </a:lnTo>
                  <a:lnTo>
                    <a:pt x="582" y="1277"/>
                  </a:lnTo>
                  <a:lnTo>
                    <a:pt x="589" y="1307"/>
                  </a:lnTo>
                  <a:lnTo>
                    <a:pt x="592" y="1338"/>
                  </a:lnTo>
                  <a:lnTo>
                    <a:pt x="588" y="1369"/>
                  </a:lnTo>
                  <a:lnTo>
                    <a:pt x="578" y="1400"/>
                  </a:lnTo>
                  <a:lnTo>
                    <a:pt x="573" y="1432"/>
                  </a:lnTo>
                  <a:lnTo>
                    <a:pt x="574" y="1465"/>
                  </a:lnTo>
                  <a:lnTo>
                    <a:pt x="585" y="1495"/>
                  </a:lnTo>
                  <a:lnTo>
                    <a:pt x="591" y="1507"/>
                  </a:lnTo>
                  <a:lnTo>
                    <a:pt x="595" y="1520"/>
                  </a:lnTo>
                  <a:lnTo>
                    <a:pt x="600" y="1532"/>
                  </a:lnTo>
                  <a:lnTo>
                    <a:pt x="606" y="1544"/>
                  </a:lnTo>
                  <a:lnTo>
                    <a:pt x="612" y="1558"/>
                  </a:lnTo>
                  <a:lnTo>
                    <a:pt x="618" y="1570"/>
                  </a:lnTo>
                  <a:lnTo>
                    <a:pt x="625" y="1580"/>
                  </a:lnTo>
                  <a:lnTo>
                    <a:pt x="634" y="1593"/>
                  </a:lnTo>
                  <a:lnTo>
                    <a:pt x="642" y="1597"/>
                  </a:lnTo>
                  <a:lnTo>
                    <a:pt x="650" y="1601"/>
                  </a:lnTo>
                  <a:lnTo>
                    <a:pt x="660" y="1602"/>
                  </a:lnTo>
                  <a:lnTo>
                    <a:pt x="670" y="1605"/>
                  </a:lnTo>
                  <a:lnTo>
                    <a:pt x="679" y="1606"/>
                  </a:lnTo>
                  <a:lnTo>
                    <a:pt x="688" y="1609"/>
                  </a:lnTo>
                  <a:lnTo>
                    <a:pt x="693" y="1615"/>
                  </a:lnTo>
                  <a:lnTo>
                    <a:pt x="696" y="1624"/>
                  </a:lnTo>
                  <a:lnTo>
                    <a:pt x="683" y="1621"/>
                  </a:lnTo>
                  <a:lnTo>
                    <a:pt x="672" y="1621"/>
                  </a:lnTo>
                  <a:lnTo>
                    <a:pt x="661" y="1624"/>
                  </a:lnTo>
                  <a:lnTo>
                    <a:pt x="650" y="1626"/>
                  </a:lnTo>
                  <a:lnTo>
                    <a:pt x="639" y="1630"/>
                  </a:lnTo>
                  <a:lnTo>
                    <a:pt x="628" y="1632"/>
                  </a:lnTo>
                  <a:lnTo>
                    <a:pt x="617" y="1634"/>
                  </a:lnTo>
                  <a:lnTo>
                    <a:pt x="605" y="1634"/>
                  </a:lnTo>
                  <a:lnTo>
                    <a:pt x="594" y="1638"/>
                  </a:lnTo>
                  <a:lnTo>
                    <a:pt x="584" y="1642"/>
                  </a:lnTo>
                  <a:lnTo>
                    <a:pt x="573" y="1647"/>
                  </a:lnTo>
                  <a:lnTo>
                    <a:pt x="562" y="1652"/>
                  </a:lnTo>
                  <a:lnTo>
                    <a:pt x="552" y="1656"/>
                  </a:lnTo>
                  <a:lnTo>
                    <a:pt x="542" y="1662"/>
                  </a:lnTo>
                  <a:lnTo>
                    <a:pt x="533" y="1668"/>
                  </a:lnTo>
                  <a:lnTo>
                    <a:pt x="523" y="1676"/>
                  </a:lnTo>
                  <a:lnTo>
                    <a:pt x="508" y="1678"/>
                  </a:lnTo>
                  <a:lnTo>
                    <a:pt x="493" y="1677"/>
                  </a:lnTo>
                  <a:lnTo>
                    <a:pt x="480" y="1672"/>
                  </a:lnTo>
                  <a:lnTo>
                    <a:pt x="468" y="1665"/>
                  </a:lnTo>
                  <a:lnTo>
                    <a:pt x="455" y="1658"/>
                  </a:lnTo>
                  <a:lnTo>
                    <a:pt x="443" y="1650"/>
                  </a:lnTo>
                  <a:lnTo>
                    <a:pt x="429" y="1644"/>
                  </a:lnTo>
                  <a:lnTo>
                    <a:pt x="414" y="1642"/>
                  </a:lnTo>
                  <a:lnTo>
                    <a:pt x="403" y="1642"/>
                  </a:lnTo>
                  <a:lnTo>
                    <a:pt x="393" y="1643"/>
                  </a:lnTo>
                  <a:lnTo>
                    <a:pt x="382" y="1644"/>
                  </a:lnTo>
                  <a:lnTo>
                    <a:pt x="372" y="1647"/>
                  </a:lnTo>
                  <a:lnTo>
                    <a:pt x="361" y="1648"/>
                  </a:lnTo>
                  <a:lnTo>
                    <a:pt x="350" y="1648"/>
                  </a:lnTo>
                  <a:lnTo>
                    <a:pt x="340" y="1648"/>
                  </a:lnTo>
                  <a:lnTo>
                    <a:pt x="329" y="1646"/>
                  </a:lnTo>
                  <a:lnTo>
                    <a:pt x="328" y="1637"/>
                  </a:lnTo>
                  <a:lnTo>
                    <a:pt x="333" y="1630"/>
                  </a:lnTo>
                  <a:lnTo>
                    <a:pt x="342" y="1625"/>
                  </a:lnTo>
                  <a:lnTo>
                    <a:pt x="349" y="1620"/>
                  </a:lnTo>
                  <a:lnTo>
                    <a:pt x="358" y="1617"/>
                  </a:lnTo>
                  <a:lnTo>
                    <a:pt x="367" y="1613"/>
                  </a:lnTo>
                  <a:lnTo>
                    <a:pt x="375" y="1608"/>
                  </a:lnTo>
                  <a:lnTo>
                    <a:pt x="383" y="1602"/>
                  </a:lnTo>
                  <a:lnTo>
                    <a:pt x="390" y="1595"/>
                  </a:lnTo>
                  <a:lnTo>
                    <a:pt x="397" y="1588"/>
                  </a:lnTo>
                  <a:lnTo>
                    <a:pt x="403" y="1580"/>
                  </a:lnTo>
                  <a:lnTo>
                    <a:pt x="407" y="1573"/>
                  </a:lnTo>
                  <a:lnTo>
                    <a:pt x="416" y="1556"/>
                  </a:lnTo>
                  <a:lnTo>
                    <a:pt x="416" y="1539"/>
                  </a:lnTo>
                  <a:lnTo>
                    <a:pt x="411" y="1520"/>
                  </a:lnTo>
                  <a:lnTo>
                    <a:pt x="408" y="1502"/>
                  </a:lnTo>
                  <a:lnTo>
                    <a:pt x="414" y="1467"/>
                  </a:lnTo>
                  <a:lnTo>
                    <a:pt x="410" y="1433"/>
                  </a:lnTo>
                  <a:lnTo>
                    <a:pt x="403" y="1398"/>
                  </a:lnTo>
                  <a:lnTo>
                    <a:pt x="400" y="1362"/>
                  </a:lnTo>
                  <a:lnTo>
                    <a:pt x="398" y="1351"/>
                  </a:lnTo>
                  <a:lnTo>
                    <a:pt x="397" y="1342"/>
                  </a:lnTo>
                  <a:lnTo>
                    <a:pt x="397" y="1331"/>
                  </a:lnTo>
                  <a:lnTo>
                    <a:pt x="398" y="1321"/>
                  </a:lnTo>
                  <a:lnTo>
                    <a:pt x="401" y="1268"/>
                  </a:lnTo>
                  <a:lnTo>
                    <a:pt x="407" y="1216"/>
                  </a:lnTo>
                  <a:lnTo>
                    <a:pt x="414" y="1166"/>
                  </a:lnTo>
                  <a:lnTo>
                    <a:pt x="426" y="1116"/>
                  </a:lnTo>
                  <a:lnTo>
                    <a:pt x="422" y="1069"/>
                  </a:lnTo>
                  <a:lnTo>
                    <a:pt x="412" y="1025"/>
                  </a:lnTo>
                  <a:lnTo>
                    <a:pt x="404" y="980"/>
                  </a:lnTo>
                  <a:lnTo>
                    <a:pt x="404" y="933"/>
                  </a:lnTo>
                  <a:lnTo>
                    <a:pt x="412" y="883"/>
                  </a:lnTo>
                  <a:lnTo>
                    <a:pt x="415" y="832"/>
                  </a:lnTo>
                  <a:lnTo>
                    <a:pt x="416" y="780"/>
                  </a:lnTo>
                  <a:lnTo>
                    <a:pt x="422" y="728"/>
                  </a:lnTo>
                  <a:lnTo>
                    <a:pt x="414" y="682"/>
                  </a:lnTo>
                  <a:lnTo>
                    <a:pt x="407" y="635"/>
                  </a:lnTo>
                  <a:lnTo>
                    <a:pt x="398" y="589"/>
                  </a:lnTo>
                  <a:lnTo>
                    <a:pt x="392" y="543"/>
                  </a:lnTo>
                  <a:lnTo>
                    <a:pt x="385" y="530"/>
                  </a:lnTo>
                  <a:lnTo>
                    <a:pt x="375" y="517"/>
                  </a:lnTo>
                  <a:lnTo>
                    <a:pt x="365" y="505"/>
                  </a:lnTo>
                  <a:lnTo>
                    <a:pt x="356" y="492"/>
                  </a:lnTo>
                  <a:lnTo>
                    <a:pt x="349" y="477"/>
                  </a:lnTo>
                  <a:lnTo>
                    <a:pt x="342" y="463"/>
                  </a:lnTo>
                  <a:lnTo>
                    <a:pt x="335" y="448"/>
                  </a:lnTo>
                  <a:lnTo>
                    <a:pt x="329" y="432"/>
                  </a:lnTo>
                  <a:lnTo>
                    <a:pt x="321" y="418"/>
                  </a:lnTo>
                  <a:lnTo>
                    <a:pt x="313" y="405"/>
                  </a:lnTo>
                  <a:lnTo>
                    <a:pt x="304" y="390"/>
                  </a:lnTo>
                  <a:lnTo>
                    <a:pt x="293" y="377"/>
                  </a:lnTo>
                  <a:lnTo>
                    <a:pt x="285" y="358"/>
                  </a:lnTo>
                  <a:lnTo>
                    <a:pt x="279" y="338"/>
                  </a:lnTo>
                  <a:lnTo>
                    <a:pt x="275" y="317"/>
                  </a:lnTo>
                  <a:lnTo>
                    <a:pt x="275" y="296"/>
                  </a:lnTo>
                  <a:lnTo>
                    <a:pt x="260" y="284"/>
                  </a:lnTo>
                  <a:lnTo>
                    <a:pt x="243" y="274"/>
                  </a:lnTo>
                  <a:lnTo>
                    <a:pt x="225" y="265"/>
                  </a:lnTo>
                  <a:lnTo>
                    <a:pt x="208" y="256"/>
                  </a:lnTo>
                  <a:lnTo>
                    <a:pt x="191" y="247"/>
                  </a:lnTo>
                  <a:lnTo>
                    <a:pt x="174" y="236"/>
                  </a:lnTo>
                  <a:lnTo>
                    <a:pt x="158" y="225"/>
                  </a:lnTo>
                  <a:lnTo>
                    <a:pt x="144" y="211"/>
                  </a:lnTo>
                  <a:lnTo>
                    <a:pt x="134" y="202"/>
                  </a:lnTo>
                  <a:lnTo>
                    <a:pt x="126" y="192"/>
                  </a:lnTo>
                  <a:lnTo>
                    <a:pt x="119" y="182"/>
                  </a:lnTo>
                  <a:lnTo>
                    <a:pt x="113" y="172"/>
                  </a:lnTo>
                  <a:lnTo>
                    <a:pt x="106" y="161"/>
                  </a:lnTo>
                  <a:lnTo>
                    <a:pt x="100" y="153"/>
                  </a:lnTo>
                  <a:lnTo>
                    <a:pt x="90" y="144"/>
                  </a:lnTo>
                  <a:lnTo>
                    <a:pt x="76" y="138"/>
                  </a:lnTo>
                  <a:lnTo>
                    <a:pt x="0" y="106"/>
                  </a:lnTo>
                  <a:lnTo>
                    <a:pt x="8" y="106"/>
                  </a:lnTo>
                  <a:lnTo>
                    <a:pt x="18" y="106"/>
                  </a:lnTo>
                  <a:lnTo>
                    <a:pt x="28" y="106"/>
                  </a:lnTo>
                  <a:lnTo>
                    <a:pt x="37" y="108"/>
                  </a:lnTo>
                  <a:lnTo>
                    <a:pt x="48" y="109"/>
                  </a:lnTo>
                  <a:lnTo>
                    <a:pt x="59" y="113"/>
                  </a:lnTo>
                  <a:lnTo>
                    <a:pt x="69" y="115"/>
                  </a:lnTo>
                  <a:lnTo>
                    <a:pt x="79" y="119"/>
                  </a:lnTo>
                  <a:lnTo>
                    <a:pt x="72" y="104"/>
                  </a:lnTo>
                  <a:lnTo>
                    <a:pt x="65" y="90"/>
                  </a:lnTo>
                  <a:lnTo>
                    <a:pt x="58" y="76"/>
                  </a:lnTo>
                  <a:lnTo>
                    <a:pt x="51" y="60"/>
                  </a:lnTo>
                  <a:lnTo>
                    <a:pt x="62" y="67"/>
                  </a:lnTo>
                  <a:lnTo>
                    <a:pt x="71" y="76"/>
                  </a:lnTo>
                  <a:lnTo>
                    <a:pt x="77" y="85"/>
                  </a:lnTo>
                  <a:lnTo>
                    <a:pt x="83" y="95"/>
                  </a:lnTo>
                  <a:lnTo>
                    <a:pt x="89" y="106"/>
                  </a:lnTo>
                  <a:lnTo>
                    <a:pt x="94" y="117"/>
                  </a:lnTo>
                  <a:lnTo>
                    <a:pt x="100" y="127"/>
                  </a:lnTo>
                  <a:lnTo>
                    <a:pt x="106" y="137"/>
                  </a:lnTo>
                  <a:lnTo>
                    <a:pt x="120" y="153"/>
                  </a:lnTo>
                  <a:lnTo>
                    <a:pt x="136" y="167"/>
                  </a:lnTo>
                  <a:lnTo>
                    <a:pt x="152" y="179"/>
                  </a:lnTo>
                  <a:lnTo>
                    <a:pt x="169" y="190"/>
                  </a:lnTo>
                  <a:lnTo>
                    <a:pt x="188" y="200"/>
                  </a:lnTo>
                  <a:lnTo>
                    <a:pt x="208" y="208"/>
                  </a:lnTo>
                  <a:lnTo>
                    <a:pt x="227" y="214"/>
                  </a:lnTo>
                  <a:lnTo>
                    <a:pt x="248" y="219"/>
                  </a:lnTo>
                  <a:lnTo>
                    <a:pt x="255" y="224"/>
                  </a:lnTo>
                  <a:lnTo>
                    <a:pt x="263" y="229"/>
                  </a:lnTo>
                  <a:lnTo>
                    <a:pt x="271" y="233"/>
                  </a:lnTo>
                  <a:lnTo>
                    <a:pt x="279" y="237"/>
                  </a:lnTo>
                  <a:lnTo>
                    <a:pt x="278" y="212"/>
                  </a:lnTo>
                  <a:lnTo>
                    <a:pt x="274" y="188"/>
                  </a:lnTo>
                  <a:lnTo>
                    <a:pt x="270" y="165"/>
                  </a:lnTo>
                  <a:lnTo>
                    <a:pt x="270" y="139"/>
                  </a:lnTo>
                  <a:lnTo>
                    <a:pt x="257" y="115"/>
                  </a:lnTo>
                  <a:lnTo>
                    <a:pt x="250" y="90"/>
                  </a:lnTo>
                  <a:lnTo>
                    <a:pt x="245" y="65"/>
                  </a:lnTo>
                  <a:lnTo>
                    <a:pt x="238" y="39"/>
                  </a:lnTo>
                  <a:lnTo>
                    <a:pt x="237" y="35"/>
                  </a:lnTo>
                  <a:lnTo>
                    <a:pt x="238" y="30"/>
                  </a:lnTo>
                  <a:lnTo>
                    <a:pt x="239" y="24"/>
                  </a:lnTo>
                  <a:lnTo>
                    <a:pt x="242" y="20"/>
                  </a:lnTo>
                  <a:lnTo>
                    <a:pt x="245" y="21"/>
                  </a:lnTo>
                  <a:lnTo>
                    <a:pt x="248" y="25"/>
                  </a:lnTo>
                  <a:lnTo>
                    <a:pt x="249" y="27"/>
                  </a:lnTo>
                  <a:lnTo>
                    <a:pt x="250" y="31"/>
                  </a:lnTo>
                  <a:lnTo>
                    <a:pt x="252" y="48"/>
                  </a:lnTo>
                  <a:lnTo>
                    <a:pt x="256" y="63"/>
                  </a:lnTo>
                  <a:lnTo>
                    <a:pt x="263" y="78"/>
                  </a:lnTo>
                  <a:lnTo>
                    <a:pt x="270" y="94"/>
                  </a:lnTo>
                  <a:lnTo>
                    <a:pt x="277" y="108"/>
                  </a:lnTo>
                  <a:lnTo>
                    <a:pt x="284" y="123"/>
                  </a:lnTo>
                  <a:lnTo>
                    <a:pt x="291" y="138"/>
                  </a:lnTo>
                  <a:lnTo>
                    <a:pt x="295" y="154"/>
                  </a:lnTo>
                  <a:lnTo>
                    <a:pt x="299" y="145"/>
                  </a:lnTo>
                  <a:lnTo>
                    <a:pt x="302" y="137"/>
                  </a:lnTo>
                  <a:lnTo>
                    <a:pt x="304" y="127"/>
                  </a:lnTo>
                  <a:lnTo>
                    <a:pt x="309" y="120"/>
                  </a:lnTo>
                  <a:lnTo>
                    <a:pt x="318" y="110"/>
                  </a:lnTo>
                  <a:lnTo>
                    <a:pt x="327" y="101"/>
                  </a:lnTo>
                  <a:lnTo>
                    <a:pt x="333" y="90"/>
                  </a:lnTo>
                  <a:lnTo>
                    <a:pt x="340" y="79"/>
                  </a:lnTo>
                  <a:lnTo>
                    <a:pt x="346" y="68"/>
                  </a:lnTo>
                  <a:lnTo>
                    <a:pt x="350" y="56"/>
                  </a:lnTo>
                  <a:lnTo>
                    <a:pt x="353" y="44"/>
                  </a:lnTo>
                  <a:lnTo>
                    <a:pt x="354" y="32"/>
                  </a:lnTo>
                  <a:lnTo>
                    <a:pt x="356" y="31"/>
                  </a:lnTo>
                  <a:lnTo>
                    <a:pt x="357" y="28"/>
                  </a:lnTo>
                  <a:lnTo>
                    <a:pt x="358" y="28"/>
                  </a:lnTo>
                  <a:lnTo>
                    <a:pt x="360" y="30"/>
                  </a:lnTo>
                  <a:lnTo>
                    <a:pt x="361" y="50"/>
                  </a:lnTo>
                  <a:lnTo>
                    <a:pt x="357" y="68"/>
                  </a:lnTo>
                  <a:lnTo>
                    <a:pt x="351" y="85"/>
                  </a:lnTo>
                  <a:lnTo>
                    <a:pt x="343" y="102"/>
                  </a:lnTo>
                  <a:lnTo>
                    <a:pt x="335" y="120"/>
                  </a:lnTo>
                  <a:lnTo>
                    <a:pt x="328" y="137"/>
                  </a:lnTo>
                  <a:lnTo>
                    <a:pt x="325" y="155"/>
                  </a:lnTo>
                  <a:lnTo>
                    <a:pt x="325" y="176"/>
                  </a:lnTo>
                  <a:lnTo>
                    <a:pt x="327" y="178"/>
                  </a:lnTo>
                  <a:lnTo>
                    <a:pt x="338" y="166"/>
                  </a:lnTo>
                  <a:lnTo>
                    <a:pt x="349" y="155"/>
                  </a:lnTo>
                  <a:lnTo>
                    <a:pt x="357" y="143"/>
                  </a:lnTo>
                  <a:lnTo>
                    <a:pt x="367" y="130"/>
                  </a:lnTo>
                  <a:lnTo>
                    <a:pt x="375" y="118"/>
                  </a:lnTo>
                  <a:lnTo>
                    <a:pt x="383" y="106"/>
                  </a:lnTo>
                  <a:lnTo>
                    <a:pt x="392" y="92"/>
                  </a:lnTo>
                  <a:lnTo>
                    <a:pt x="401" y="80"/>
                  </a:lnTo>
                  <a:lnTo>
                    <a:pt x="405" y="77"/>
                  </a:lnTo>
                  <a:lnTo>
                    <a:pt x="404" y="98"/>
                  </a:lnTo>
                  <a:lnTo>
                    <a:pt x="393" y="119"/>
                  </a:lnTo>
                  <a:lnTo>
                    <a:pt x="380" y="138"/>
                  </a:lnTo>
                  <a:lnTo>
                    <a:pt x="376" y="161"/>
                  </a:lnTo>
                  <a:lnTo>
                    <a:pt x="368" y="176"/>
                  </a:lnTo>
                  <a:lnTo>
                    <a:pt x="357" y="189"/>
                  </a:lnTo>
                  <a:lnTo>
                    <a:pt x="347" y="203"/>
                  </a:lnTo>
                  <a:lnTo>
                    <a:pt x="338" y="218"/>
                  </a:lnTo>
                  <a:lnTo>
                    <a:pt x="331" y="232"/>
                  </a:lnTo>
                  <a:lnTo>
                    <a:pt x="328" y="248"/>
                  </a:lnTo>
                  <a:lnTo>
                    <a:pt x="328" y="264"/>
                  </a:lnTo>
                  <a:lnTo>
                    <a:pt x="335" y="281"/>
                  </a:lnTo>
                  <a:lnTo>
                    <a:pt x="336" y="306"/>
                  </a:lnTo>
                  <a:lnTo>
                    <a:pt x="343" y="331"/>
                  </a:lnTo>
                  <a:lnTo>
                    <a:pt x="354" y="354"/>
                  </a:lnTo>
                  <a:lnTo>
                    <a:pt x="371" y="375"/>
                  </a:lnTo>
                  <a:lnTo>
                    <a:pt x="387" y="396"/>
                  </a:lnTo>
                  <a:lnTo>
                    <a:pt x="403" y="418"/>
                  </a:lnTo>
                  <a:lnTo>
                    <a:pt x="418" y="440"/>
                  </a:lnTo>
                  <a:lnTo>
                    <a:pt x="430" y="461"/>
                  </a:lnTo>
                  <a:lnTo>
                    <a:pt x="441" y="484"/>
                  </a:lnTo>
                  <a:lnTo>
                    <a:pt x="450" y="508"/>
                  </a:lnTo>
                  <a:lnTo>
                    <a:pt x="457" y="534"/>
                  </a:lnTo>
                  <a:lnTo>
                    <a:pt x="461" y="559"/>
                  </a:lnTo>
                  <a:lnTo>
                    <a:pt x="501" y="658"/>
                  </a:lnTo>
                  <a:lnTo>
                    <a:pt x="505" y="645"/>
                  </a:lnTo>
                  <a:lnTo>
                    <a:pt x="509" y="631"/>
                  </a:lnTo>
                  <a:lnTo>
                    <a:pt x="516" y="618"/>
                  </a:lnTo>
                  <a:lnTo>
                    <a:pt x="523" y="606"/>
                  </a:lnTo>
                  <a:lnTo>
                    <a:pt x="531" y="593"/>
                  </a:lnTo>
                  <a:lnTo>
                    <a:pt x="538" y="581"/>
                  </a:lnTo>
                  <a:lnTo>
                    <a:pt x="545" y="569"/>
                  </a:lnTo>
                  <a:lnTo>
                    <a:pt x="552" y="555"/>
                  </a:lnTo>
                  <a:lnTo>
                    <a:pt x="564" y="529"/>
                  </a:lnTo>
                  <a:lnTo>
                    <a:pt x="576" y="502"/>
                  </a:lnTo>
                  <a:lnTo>
                    <a:pt x="588" y="477"/>
                  </a:lnTo>
                  <a:lnTo>
                    <a:pt x="599" y="451"/>
                  </a:lnTo>
                  <a:lnTo>
                    <a:pt x="609" y="424"/>
                  </a:lnTo>
                  <a:lnTo>
                    <a:pt x="620" y="396"/>
                  </a:lnTo>
                  <a:lnTo>
                    <a:pt x="628" y="370"/>
                  </a:lnTo>
                  <a:lnTo>
                    <a:pt x="638" y="342"/>
                  </a:lnTo>
                  <a:lnTo>
                    <a:pt x="635" y="323"/>
                  </a:lnTo>
                  <a:lnTo>
                    <a:pt x="631" y="305"/>
                  </a:lnTo>
                  <a:lnTo>
                    <a:pt x="624" y="287"/>
                  </a:lnTo>
                  <a:lnTo>
                    <a:pt x="616" y="268"/>
                  </a:lnTo>
                  <a:lnTo>
                    <a:pt x="606" y="252"/>
                  </a:lnTo>
                  <a:lnTo>
                    <a:pt x="595" y="235"/>
                  </a:lnTo>
                  <a:lnTo>
                    <a:pt x="584" y="218"/>
                  </a:lnTo>
                  <a:lnTo>
                    <a:pt x="571" y="202"/>
                  </a:lnTo>
                  <a:lnTo>
                    <a:pt x="573" y="165"/>
                  </a:lnTo>
                  <a:lnTo>
                    <a:pt x="582" y="130"/>
                  </a:lnTo>
                  <a:lnTo>
                    <a:pt x="594" y="95"/>
                  </a:lnTo>
                  <a:lnTo>
                    <a:pt x="596" y="56"/>
                  </a:lnTo>
                  <a:lnTo>
                    <a:pt x="607" y="16"/>
                  </a:lnTo>
                  <a:close/>
                </a:path>
              </a:pathLst>
            </a:custGeom>
            <a:solidFill>
              <a:srgbClr val="000000"/>
            </a:solidFill>
            <a:ln w="9525">
              <a:solidFill>
                <a:srgbClr val="006600"/>
              </a:solidFill>
              <a:round/>
              <a:headEnd/>
              <a:tailEnd/>
            </a:ln>
          </p:spPr>
          <p:txBody>
            <a:bodyPr/>
            <a:lstStyle/>
            <a:p>
              <a:endParaRPr lang="en-US"/>
            </a:p>
          </p:txBody>
        </p:sp>
        <p:grpSp>
          <p:nvGrpSpPr>
            <p:cNvPr id="11835" name="Group 1115"/>
            <p:cNvGrpSpPr>
              <a:grpSpLocks/>
            </p:cNvGrpSpPr>
            <p:nvPr/>
          </p:nvGrpSpPr>
          <p:grpSpPr bwMode="auto">
            <a:xfrm>
              <a:off x="809" y="816"/>
              <a:ext cx="103" cy="576"/>
              <a:chOff x="4770" y="1764"/>
              <a:chExt cx="75" cy="479"/>
            </a:xfrm>
          </p:grpSpPr>
          <p:sp>
            <p:nvSpPr>
              <p:cNvPr id="12044" name="Freeform 1116"/>
              <p:cNvSpPr>
                <a:spLocks/>
              </p:cNvSpPr>
              <p:nvPr/>
            </p:nvSpPr>
            <p:spPr bwMode="auto">
              <a:xfrm>
                <a:off x="4776" y="1764"/>
                <a:ext cx="29" cy="453"/>
              </a:xfrm>
              <a:custGeom>
                <a:avLst/>
                <a:gdLst>
                  <a:gd name="T0" fmla="*/ 7 w 88"/>
                  <a:gd name="T1" fmla="*/ 70 h 907"/>
                  <a:gd name="T2" fmla="*/ 7 w 88"/>
                  <a:gd name="T3" fmla="*/ 87 h 907"/>
                  <a:gd name="T4" fmla="*/ 7 w 88"/>
                  <a:gd name="T5" fmla="*/ 112 h 907"/>
                  <a:gd name="T6" fmla="*/ 9 w 88"/>
                  <a:gd name="T7" fmla="*/ 147 h 907"/>
                  <a:gd name="T8" fmla="*/ 9 w 88"/>
                  <a:gd name="T9" fmla="*/ 171 h 907"/>
                  <a:gd name="T10" fmla="*/ 9 w 88"/>
                  <a:gd name="T11" fmla="*/ 208 h 907"/>
                  <a:gd name="T12" fmla="*/ 10 w 88"/>
                  <a:gd name="T13" fmla="*/ 221 h 907"/>
                  <a:gd name="T14" fmla="*/ 9 w 88"/>
                  <a:gd name="T15" fmla="*/ 217 h 907"/>
                  <a:gd name="T16" fmla="*/ 7 w 88"/>
                  <a:gd name="T17" fmla="*/ 199 h 907"/>
                  <a:gd name="T18" fmla="*/ 6 w 88"/>
                  <a:gd name="T19" fmla="*/ 190 h 907"/>
                  <a:gd name="T20" fmla="*/ 5 w 88"/>
                  <a:gd name="T21" fmla="*/ 199 h 907"/>
                  <a:gd name="T22" fmla="*/ 5 w 88"/>
                  <a:gd name="T23" fmla="*/ 208 h 907"/>
                  <a:gd name="T24" fmla="*/ 5 w 88"/>
                  <a:gd name="T25" fmla="*/ 214 h 907"/>
                  <a:gd name="T26" fmla="*/ 4 w 88"/>
                  <a:gd name="T27" fmla="*/ 220 h 907"/>
                  <a:gd name="T28" fmla="*/ 4 w 88"/>
                  <a:gd name="T29" fmla="*/ 200 h 907"/>
                  <a:gd name="T30" fmla="*/ 5 w 88"/>
                  <a:gd name="T31" fmla="*/ 181 h 907"/>
                  <a:gd name="T32" fmla="*/ 3 w 88"/>
                  <a:gd name="T33" fmla="*/ 163 h 907"/>
                  <a:gd name="T34" fmla="*/ 2 w 88"/>
                  <a:gd name="T35" fmla="*/ 144 h 907"/>
                  <a:gd name="T36" fmla="*/ 4 w 88"/>
                  <a:gd name="T37" fmla="*/ 111 h 907"/>
                  <a:gd name="T38" fmla="*/ 4 w 88"/>
                  <a:gd name="T39" fmla="*/ 76 h 907"/>
                  <a:gd name="T40" fmla="*/ 2 w 88"/>
                  <a:gd name="T41" fmla="*/ 79 h 907"/>
                  <a:gd name="T42" fmla="*/ 1 w 88"/>
                  <a:gd name="T43" fmla="*/ 83 h 907"/>
                  <a:gd name="T44" fmla="*/ 2 w 88"/>
                  <a:gd name="T45" fmla="*/ 77 h 907"/>
                  <a:gd name="T46" fmla="*/ 4 w 88"/>
                  <a:gd name="T47" fmla="*/ 72 h 907"/>
                  <a:gd name="T48" fmla="*/ 4 w 88"/>
                  <a:gd name="T49" fmla="*/ 70 h 907"/>
                  <a:gd name="T50" fmla="*/ 3 w 88"/>
                  <a:gd name="T51" fmla="*/ 68 h 907"/>
                  <a:gd name="T52" fmla="*/ 2 w 88"/>
                  <a:gd name="T53" fmla="*/ 72 h 907"/>
                  <a:gd name="T54" fmla="*/ 0 w 88"/>
                  <a:gd name="T55" fmla="*/ 75 h 907"/>
                  <a:gd name="T56" fmla="*/ 2 w 88"/>
                  <a:gd name="T57" fmla="*/ 66 h 907"/>
                  <a:gd name="T58" fmla="*/ 3 w 88"/>
                  <a:gd name="T59" fmla="*/ 58 h 907"/>
                  <a:gd name="T60" fmla="*/ 2 w 88"/>
                  <a:gd name="T61" fmla="*/ 59 h 907"/>
                  <a:gd name="T62" fmla="*/ 0 w 88"/>
                  <a:gd name="T63" fmla="*/ 61 h 907"/>
                  <a:gd name="T64" fmla="*/ 2 w 88"/>
                  <a:gd name="T65" fmla="*/ 53 h 907"/>
                  <a:gd name="T66" fmla="*/ 4 w 88"/>
                  <a:gd name="T67" fmla="*/ 45 h 907"/>
                  <a:gd name="T68" fmla="*/ 2 w 88"/>
                  <a:gd name="T69" fmla="*/ 45 h 907"/>
                  <a:gd name="T70" fmla="*/ 0 w 88"/>
                  <a:gd name="T71" fmla="*/ 46 h 907"/>
                  <a:gd name="T72" fmla="*/ 2 w 88"/>
                  <a:gd name="T73" fmla="*/ 42 h 907"/>
                  <a:gd name="T74" fmla="*/ 4 w 88"/>
                  <a:gd name="T75" fmla="*/ 39 h 907"/>
                  <a:gd name="T76" fmla="*/ 5 w 88"/>
                  <a:gd name="T77" fmla="*/ 24 h 907"/>
                  <a:gd name="T78" fmla="*/ 5 w 88"/>
                  <a:gd name="T79" fmla="*/ 9 h 907"/>
                  <a:gd name="T80" fmla="*/ 6 w 88"/>
                  <a:gd name="T81" fmla="*/ 6 h 907"/>
                  <a:gd name="T82" fmla="*/ 7 w 88"/>
                  <a:gd name="T83" fmla="*/ 21 h 907"/>
                  <a:gd name="T84" fmla="*/ 7 w 88"/>
                  <a:gd name="T85" fmla="*/ 37 h 907"/>
                  <a:gd name="T86" fmla="*/ 6 w 88"/>
                  <a:gd name="T87" fmla="*/ 53 h 90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8"/>
                  <a:gd name="T133" fmla="*/ 0 h 907"/>
                  <a:gd name="T134" fmla="*/ 88 w 88"/>
                  <a:gd name="T135" fmla="*/ 907 h 90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8" h="907">
                    <a:moveTo>
                      <a:pt x="57" y="246"/>
                    </a:moveTo>
                    <a:lnTo>
                      <a:pt x="61" y="280"/>
                    </a:lnTo>
                    <a:lnTo>
                      <a:pt x="63" y="314"/>
                    </a:lnTo>
                    <a:lnTo>
                      <a:pt x="61" y="348"/>
                    </a:lnTo>
                    <a:lnTo>
                      <a:pt x="56" y="382"/>
                    </a:lnTo>
                    <a:lnTo>
                      <a:pt x="65" y="451"/>
                    </a:lnTo>
                    <a:lnTo>
                      <a:pt x="78" y="519"/>
                    </a:lnTo>
                    <a:lnTo>
                      <a:pt x="83" y="588"/>
                    </a:lnTo>
                    <a:lnTo>
                      <a:pt x="78" y="658"/>
                    </a:lnTo>
                    <a:lnTo>
                      <a:pt x="85" y="685"/>
                    </a:lnTo>
                    <a:lnTo>
                      <a:pt x="86" y="813"/>
                    </a:lnTo>
                    <a:lnTo>
                      <a:pt x="85" y="834"/>
                    </a:lnTo>
                    <a:lnTo>
                      <a:pt x="86" y="858"/>
                    </a:lnTo>
                    <a:lnTo>
                      <a:pt x="88" y="884"/>
                    </a:lnTo>
                    <a:lnTo>
                      <a:pt x="88" y="907"/>
                    </a:lnTo>
                    <a:lnTo>
                      <a:pt x="79" y="869"/>
                    </a:lnTo>
                    <a:lnTo>
                      <a:pt x="72" y="833"/>
                    </a:lnTo>
                    <a:lnTo>
                      <a:pt x="64" y="796"/>
                    </a:lnTo>
                    <a:lnTo>
                      <a:pt x="56" y="759"/>
                    </a:lnTo>
                    <a:lnTo>
                      <a:pt x="54" y="762"/>
                    </a:lnTo>
                    <a:lnTo>
                      <a:pt x="53" y="779"/>
                    </a:lnTo>
                    <a:lnTo>
                      <a:pt x="50" y="797"/>
                    </a:lnTo>
                    <a:lnTo>
                      <a:pt x="49" y="815"/>
                    </a:lnTo>
                    <a:lnTo>
                      <a:pt x="45" y="832"/>
                    </a:lnTo>
                    <a:lnTo>
                      <a:pt x="46" y="845"/>
                    </a:lnTo>
                    <a:lnTo>
                      <a:pt x="45" y="858"/>
                    </a:lnTo>
                    <a:lnTo>
                      <a:pt x="39" y="872"/>
                    </a:lnTo>
                    <a:lnTo>
                      <a:pt x="32" y="882"/>
                    </a:lnTo>
                    <a:lnTo>
                      <a:pt x="34" y="843"/>
                    </a:lnTo>
                    <a:lnTo>
                      <a:pt x="34" y="803"/>
                    </a:lnTo>
                    <a:lnTo>
                      <a:pt x="36" y="764"/>
                    </a:lnTo>
                    <a:lnTo>
                      <a:pt x="42" y="726"/>
                    </a:lnTo>
                    <a:lnTo>
                      <a:pt x="32" y="691"/>
                    </a:lnTo>
                    <a:lnTo>
                      <a:pt x="24" y="653"/>
                    </a:lnTo>
                    <a:lnTo>
                      <a:pt x="20" y="616"/>
                    </a:lnTo>
                    <a:lnTo>
                      <a:pt x="22" y="577"/>
                    </a:lnTo>
                    <a:lnTo>
                      <a:pt x="34" y="511"/>
                    </a:lnTo>
                    <a:lnTo>
                      <a:pt x="40" y="444"/>
                    </a:lnTo>
                    <a:lnTo>
                      <a:pt x="42" y="375"/>
                    </a:lnTo>
                    <a:lnTo>
                      <a:pt x="34" y="307"/>
                    </a:lnTo>
                    <a:lnTo>
                      <a:pt x="27" y="313"/>
                    </a:lnTo>
                    <a:lnTo>
                      <a:pt x="21" y="319"/>
                    </a:lnTo>
                    <a:lnTo>
                      <a:pt x="14" y="328"/>
                    </a:lnTo>
                    <a:lnTo>
                      <a:pt x="9" y="335"/>
                    </a:lnTo>
                    <a:lnTo>
                      <a:pt x="13" y="323"/>
                    </a:lnTo>
                    <a:lnTo>
                      <a:pt x="18" y="311"/>
                    </a:lnTo>
                    <a:lnTo>
                      <a:pt x="25" y="300"/>
                    </a:lnTo>
                    <a:lnTo>
                      <a:pt x="32" y="288"/>
                    </a:lnTo>
                    <a:lnTo>
                      <a:pt x="34" y="283"/>
                    </a:lnTo>
                    <a:lnTo>
                      <a:pt x="32" y="280"/>
                    </a:lnTo>
                    <a:lnTo>
                      <a:pt x="31" y="276"/>
                    </a:lnTo>
                    <a:lnTo>
                      <a:pt x="28" y="272"/>
                    </a:lnTo>
                    <a:lnTo>
                      <a:pt x="21" y="280"/>
                    </a:lnTo>
                    <a:lnTo>
                      <a:pt x="17" y="288"/>
                    </a:lnTo>
                    <a:lnTo>
                      <a:pt x="10" y="295"/>
                    </a:lnTo>
                    <a:lnTo>
                      <a:pt x="0" y="300"/>
                    </a:lnTo>
                    <a:lnTo>
                      <a:pt x="7" y="283"/>
                    </a:lnTo>
                    <a:lnTo>
                      <a:pt x="18" y="266"/>
                    </a:lnTo>
                    <a:lnTo>
                      <a:pt x="28" y="251"/>
                    </a:lnTo>
                    <a:lnTo>
                      <a:pt x="31" y="232"/>
                    </a:lnTo>
                    <a:lnTo>
                      <a:pt x="22" y="234"/>
                    </a:lnTo>
                    <a:lnTo>
                      <a:pt x="17" y="239"/>
                    </a:lnTo>
                    <a:lnTo>
                      <a:pt x="11" y="243"/>
                    </a:lnTo>
                    <a:lnTo>
                      <a:pt x="3" y="246"/>
                    </a:lnTo>
                    <a:lnTo>
                      <a:pt x="9" y="230"/>
                    </a:lnTo>
                    <a:lnTo>
                      <a:pt x="18" y="214"/>
                    </a:lnTo>
                    <a:lnTo>
                      <a:pt x="27" y="200"/>
                    </a:lnTo>
                    <a:lnTo>
                      <a:pt x="32" y="183"/>
                    </a:lnTo>
                    <a:lnTo>
                      <a:pt x="25" y="181"/>
                    </a:lnTo>
                    <a:lnTo>
                      <a:pt x="18" y="182"/>
                    </a:lnTo>
                    <a:lnTo>
                      <a:pt x="10" y="184"/>
                    </a:lnTo>
                    <a:lnTo>
                      <a:pt x="3" y="185"/>
                    </a:lnTo>
                    <a:lnTo>
                      <a:pt x="9" y="177"/>
                    </a:lnTo>
                    <a:lnTo>
                      <a:pt x="17" y="170"/>
                    </a:lnTo>
                    <a:lnTo>
                      <a:pt x="25" y="163"/>
                    </a:lnTo>
                    <a:lnTo>
                      <a:pt x="34" y="157"/>
                    </a:lnTo>
                    <a:lnTo>
                      <a:pt x="40" y="128"/>
                    </a:lnTo>
                    <a:lnTo>
                      <a:pt x="46" y="97"/>
                    </a:lnTo>
                    <a:lnTo>
                      <a:pt x="49" y="67"/>
                    </a:lnTo>
                    <a:lnTo>
                      <a:pt x="46" y="37"/>
                    </a:lnTo>
                    <a:lnTo>
                      <a:pt x="35" y="0"/>
                    </a:lnTo>
                    <a:lnTo>
                      <a:pt x="56" y="27"/>
                    </a:lnTo>
                    <a:lnTo>
                      <a:pt x="65" y="56"/>
                    </a:lnTo>
                    <a:lnTo>
                      <a:pt x="68" y="87"/>
                    </a:lnTo>
                    <a:lnTo>
                      <a:pt x="67" y="118"/>
                    </a:lnTo>
                    <a:lnTo>
                      <a:pt x="63" y="149"/>
                    </a:lnTo>
                    <a:lnTo>
                      <a:pt x="57" y="182"/>
                    </a:lnTo>
                    <a:lnTo>
                      <a:pt x="54" y="214"/>
                    </a:lnTo>
                    <a:lnTo>
                      <a:pt x="57" y="246"/>
                    </a:lnTo>
                    <a:close/>
                  </a:path>
                </a:pathLst>
              </a:custGeom>
              <a:solidFill>
                <a:srgbClr val="7F7F7F"/>
              </a:solidFill>
              <a:ln w="9525">
                <a:solidFill>
                  <a:srgbClr val="006600"/>
                </a:solidFill>
                <a:round/>
                <a:headEnd/>
                <a:tailEnd/>
              </a:ln>
            </p:spPr>
            <p:txBody>
              <a:bodyPr/>
              <a:lstStyle/>
              <a:p>
                <a:endParaRPr lang="en-US"/>
              </a:p>
            </p:txBody>
          </p:sp>
          <p:sp>
            <p:nvSpPr>
              <p:cNvPr id="12045" name="Freeform 1117"/>
              <p:cNvSpPr>
                <a:spLocks/>
              </p:cNvSpPr>
              <p:nvPr/>
            </p:nvSpPr>
            <p:spPr bwMode="auto">
              <a:xfrm>
                <a:off x="4809" y="1785"/>
                <a:ext cx="7" cy="18"/>
              </a:xfrm>
              <a:custGeom>
                <a:avLst/>
                <a:gdLst>
                  <a:gd name="T0" fmla="*/ 2 w 23"/>
                  <a:gd name="T1" fmla="*/ 6 h 36"/>
                  <a:gd name="T2" fmla="*/ 2 w 23"/>
                  <a:gd name="T3" fmla="*/ 7 h 36"/>
                  <a:gd name="T4" fmla="*/ 1 w 23"/>
                  <a:gd name="T5" fmla="*/ 7 h 36"/>
                  <a:gd name="T6" fmla="*/ 1 w 23"/>
                  <a:gd name="T7" fmla="*/ 9 h 36"/>
                  <a:gd name="T8" fmla="*/ 0 w 23"/>
                  <a:gd name="T9" fmla="*/ 9 h 36"/>
                  <a:gd name="T10" fmla="*/ 0 w 23"/>
                  <a:gd name="T11" fmla="*/ 6 h 36"/>
                  <a:gd name="T12" fmla="*/ 1 w 23"/>
                  <a:gd name="T13" fmla="*/ 5 h 36"/>
                  <a:gd name="T14" fmla="*/ 1 w 23"/>
                  <a:gd name="T15" fmla="*/ 2 h 36"/>
                  <a:gd name="T16" fmla="*/ 2 w 23"/>
                  <a:gd name="T17" fmla="*/ 0 h 36"/>
                  <a:gd name="T18" fmla="*/ 2 w 23"/>
                  <a:gd name="T19" fmla="*/ 1 h 36"/>
                  <a:gd name="T20" fmla="*/ 2 w 23"/>
                  <a:gd name="T21" fmla="*/ 3 h 36"/>
                  <a:gd name="T22" fmla="*/ 2 w 23"/>
                  <a:gd name="T23" fmla="*/ 5 h 36"/>
                  <a:gd name="T24" fmla="*/ 2 w 23"/>
                  <a:gd name="T25" fmla="*/ 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36"/>
                  <a:gd name="T41" fmla="*/ 23 w 23"/>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36">
                    <a:moveTo>
                      <a:pt x="22" y="25"/>
                    </a:moveTo>
                    <a:lnTo>
                      <a:pt x="16" y="28"/>
                    </a:lnTo>
                    <a:lnTo>
                      <a:pt x="11" y="30"/>
                    </a:lnTo>
                    <a:lnTo>
                      <a:pt x="5" y="34"/>
                    </a:lnTo>
                    <a:lnTo>
                      <a:pt x="0" y="36"/>
                    </a:lnTo>
                    <a:lnTo>
                      <a:pt x="1" y="26"/>
                    </a:lnTo>
                    <a:lnTo>
                      <a:pt x="5" y="18"/>
                    </a:lnTo>
                    <a:lnTo>
                      <a:pt x="9" y="8"/>
                    </a:lnTo>
                    <a:lnTo>
                      <a:pt x="15" y="0"/>
                    </a:lnTo>
                    <a:lnTo>
                      <a:pt x="19" y="5"/>
                    </a:lnTo>
                    <a:lnTo>
                      <a:pt x="22" y="12"/>
                    </a:lnTo>
                    <a:lnTo>
                      <a:pt x="23" y="18"/>
                    </a:lnTo>
                    <a:lnTo>
                      <a:pt x="22" y="25"/>
                    </a:lnTo>
                    <a:close/>
                  </a:path>
                </a:pathLst>
              </a:custGeom>
              <a:solidFill>
                <a:srgbClr val="7F7F7F"/>
              </a:solidFill>
              <a:ln w="9525">
                <a:solidFill>
                  <a:srgbClr val="006600"/>
                </a:solidFill>
                <a:round/>
                <a:headEnd/>
                <a:tailEnd/>
              </a:ln>
            </p:spPr>
            <p:txBody>
              <a:bodyPr/>
              <a:lstStyle/>
              <a:p>
                <a:endParaRPr lang="en-US"/>
              </a:p>
            </p:txBody>
          </p:sp>
          <p:sp>
            <p:nvSpPr>
              <p:cNvPr id="12046" name="Freeform 1118"/>
              <p:cNvSpPr>
                <a:spLocks/>
              </p:cNvSpPr>
              <p:nvPr/>
            </p:nvSpPr>
            <p:spPr bwMode="auto">
              <a:xfrm>
                <a:off x="4777" y="1800"/>
                <a:ext cx="9" cy="13"/>
              </a:xfrm>
              <a:custGeom>
                <a:avLst/>
                <a:gdLst>
                  <a:gd name="T0" fmla="*/ 3 w 26"/>
                  <a:gd name="T1" fmla="*/ 3 h 27"/>
                  <a:gd name="T2" fmla="*/ 3 w 26"/>
                  <a:gd name="T3" fmla="*/ 4 h 27"/>
                  <a:gd name="T4" fmla="*/ 3 w 26"/>
                  <a:gd name="T5" fmla="*/ 5 h 27"/>
                  <a:gd name="T6" fmla="*/ 2 w 26"/>
                  <a:gd name="T7" fmla="*/ 6 h 27"/>
                  <a:gd name="T8" fmla="*/ 2 w 26"/>
                  <a:gd name="T9" fmla="*/ 6 h 27"/>
                  <a:gd name="T10" fmla="*/ 1 w 26"/>
                  <a:gd name="T11" fmla="*/ 6 h 27"/>
                  <a:gd name="T12" fmla="*/ 0 w 26"/>
                  <a:gd name="T13" fmla="*/ 5 h 27"/>
                  <a:gd name="T14" fmla="*/ 0 w 26"/>
                  <a:gd name="T15" fmla="*/ 4 h 27"/>
                  <a:gd name="T16" fmla="*/ 0 w 26"/>
                  <a:gd name="T17" fmla="*/ 3 h 27"/>
                  <a:gd name="T18" fmla="*/ 0 w 26"/>
                  <a:gd name="T19" fmla="*/ 2 h 27"/>
                  <a:gd name="T20" fmla="*/ 0 w 26"/>
                  <a:gd name="T21" fmla="*/ 1 h 27"/>
                  <a:gd name="T22" fmla="*/ 0 w 26"/>
                  <a:gd name="T23" fmla="*/ 0 h 27"/>
                  <a:gd name="T24" fmla="*/ 1 w 26"/>
                  <a:gd name="T25" fmla="*/ 0 h 27"/>
                  <a:gd name="T26" fmla="*/ 2 w 26"/>
                  <a:gd name="T27" fmla="*/ 0 h 27"/>
                  <a:gd name="T28" fmla="*/ 2 w 26"/>
                  <a:gd name="T29" fmla="*/ 1 h 27"/>
                  <a:gd name="T30" fmla="*/ 3 w 26"/>
                  <a:gd name="T31" fmla="*/ 2 h 27"/>
                  <a:gd name="T32" fmla="*/ 3 w 26"/>
                  <a:gd name="T33" fmla="*/ 3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7"/>
                  <a:gd name="T53" fmla="*/ 26 w 26"/>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7">
                    <a:moveTo>
                      <a:pt x="26" y="15"/>
                    </a:moveTo>
                    <a:lnTo>
                      <a:pt x="24" y="18"/>
                    </a:lnTo>
                    <a:lnTo>
                      <a:pt x="23" y="22"/>
                    </a:lnTo>
                    <a:lnTo>
                      <a:pt x="19" y="24"/>
                    </a:lnTo>
                    <a:lnTo>
                      <a:pt x="15" y="27"/>
                    </a:lnTo>
                    <a:lnTo>
                      <a:pt x="8" y="27"/>
                    </a:lnTo>
                    <a:lnTo>
                      <a:pt x="4" y="22"/>
                    </a:lnTo>
                    <a:lnTo>
                      <a:pt x="1" y="17"/>
                    </a:lnTo>
                    <a:lnTo>
                      <a:pt x="0" y="12"/>
                    </a:lnTo>
                    <a:lnTo>
                      <a:pt x="0" y="9"/>
                    </a:lnTo>
                    <a:lnTo>
                      <a:pt x="0" y="4"/>
                    </a:lnTo>
                    <a:lnTo>
                      <a:pt x="1" y="1"/>
                    </a:lnTo>
                    <a:lnTo>
                      <a:pt x="6" y="0"/>
                    </a:lnTo>
                    <a:lnTo>
                      <a:pt x="13" y="1"/>
                    </a:lnTo>
                    <a:lnTo>
                      <a:pt x="19" y="5"/>
                    </a:lnTo>
                    <a:lnTo>
                      <a:pt x="23" y="9"/>
                    </a:lnTo>
                    <a:lnTo>
                      <a:pt x="26" y="15"/>
                    </a:lnTo>
                    <a:close/>
                  </a:path>
                </a:pathLst>
              </a:custGeom>
              <a:solidFill>
                <a:srgbClr val="7F7F7F"/>
              </a:solidFill>
              <a:ln w="9525">
                <a:solidFill>
                  <a:srgbClr val="006600"/>
                </a:solidFill>
                <a:round/>
                <a:headEnd/>
                <a:tailEnd/>
              </a:ln>
            </p:spPr>
            <p:txBody>
              <a:bodyPr/>
              <a:lstStyle/>
              <a:p>
                <a:endParaRPr lang="en-US"/>
              </a:p>
            </p:txBody>
          </p:sp>
          <p:sp>
            <p:nvSpPr>
              <p:cNvPr id="12047" name="Freeform 1119"/>
              <p:cNvSpPr>
                <a:spLocks/>
              </p:cNvSpPr>
              <p:nvPr/>
            </p:nvSpPr>
            <p:spPr bwMode="auto">
              <a:xfrm>
                <a:off x="4802" y="1813"/>
                <a:ext cx="7" cy="129"/>
              </a:xfrm>
              <a:custGeom>
                <a:avLst/>
                <a:gdLst>
                  <a:gd name="T0" fmla="*/ 1 w 23"/>
                  <a:gd name="T1" fmla="*/ 65 h 256"/>
                  <a:gd name="T2" fmla="*/ 1 w 23"/>
                  <a:gd name="T3" fmla="*/ 58 h 256"/>
                  <a:gd name="T4" fmla="*/ 1 w 23"/>
                  <a:gd name="T5" fmla="*/ 51 h 256"/>
                  <a:gd name="T6" fmla="*/ 1 w 23"/>
                  <a:gd name="T7" fmla="*/ 44 h 256"/>
                  <a:gd name="T8" fmla="*/ 0 w 23"/>
                  <a:gd name="T9" fmla="*/ 38 h 256"/>
                  <a:gd name="T10" fmla="*/ 0 w 23"/>
                  <a:gd name="T11" fmla="*/ 28 h 256"/>
                  <a:gd name="T12" fmla="*/ 1 w 23"/>
                  <a:gd name="T13" fmla="*/ 19 h 256"/>
                  <a:gd name="T14" fmla="*/ 1 w 23"/>
                  <a:gd name="T15" fmla="*/ 10 h 256"/>
                  <a:gd name="T16" fmla="*/ 1 w 23"/>
                  <a:gd name="T17" fmla="*/ 0 h 256"/>
                  <a:gd name="T18" fmla="*/ 2 w 23"/>
                  <a:gd name="T19" fmla="*/ 16 h 256"/>
                  <a:gd name="T20" fmla="*/ 2 w 23"/>
                  <a:gd name="T21" fmla="*/ 33 h 256"/>
                  <a:gd name="T22" fmla="*/ 2 w 23"/>
                  <a:gd name="T23" fmla="*/ 49 h 256"/>
                  <a:gd name="T24" fmla="*/ 1 w 23"/>
                  <a:gd name="T25" fmla="*/ 65 h 2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256"/>
                  <a:gd name="T41" fmla="*/ 23 w 23"/>
                  <a:gd name="T42" fmla="*/ 256 h 2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256">
                    <a:moveTo>
                      <a:pt x="11" y="256"/>
                    </a:moveTo>
                    <a:lnTo>
                      <a:pt x="10" y="229"/>
                    </a:lnTo>
                    <a:lnTo>
                      <a:pt x="10" y="201"/>
                    </a:lnTo>
                    <a:lnTo>
                      <a:pt x="7" y="173"/>
                    </a:lnTo>
                    <a:lnTo>
                      <a:pt x="0" y="148"/>
                    </a:lnTo>
                    <a:lnTo>
                      <a:pt x="1" y="111"/>
                    </a:lnTo>
                    <a:lnTo>
                      <a:pt x="5" y="73"/>
                    </a:lnTo>
                    <a:lnTo>
                      <a:pt x="10" y="37"/>
                    </a:lnTo>
                    <a:lnTo>
                      <a:pt x="11" y="0"/>
                    </a:lnTo>
                    <a:lnTo>
                      <a:pt x="19" y="64"/>
                    </a:lnTo>
                    <a:lnTo>
                      <a:pt x="23" y="129"/>
                    </a:lnTo>
                    <a:lnTo>
                      <a:pt x="21" y="194"/>
                    </a:lnTo>
                    <a:lnTo>
                      <a:pt x="11" y="256"/>
                    </a:lnTo>
                    <a:close/>
                  </a:path>
                </a:pathLst>
              </a:custGeom>
              <a:solidFill>
                <a:srgbClr val="7F7F7F"/>
              </a:solidFill>
              <a:ln w="9525">
                <a:solidFill>
                  <a:srgbClr val="006600"/>
                </a:solidFill>
                <a:round/>
                <a:headEnd/>
                <a:tailEnd/>
              </a:ln>
            </p:spPr>
            <p:txBody>
              <a:bodyPr/>
              <a:lstStyle/>
              <a:p>
                <a:endParaRPr lang="en-US"/>
              </a:p>
            </p:txBody>
          </p:sp>
          <p:sp>
            <p:nvSpPr>
              <p:cNvPr id="12048" name="Freeform 1120"/>
              <p:cNvSpPr>
                <a:spLocks/>
              </p:cNvSpPr>
              <p:nvPr/>
            </p:nvSpPr>
            <p:spPr bwMode="auto">
              <a:xfrm>
                <a:off x="4804" y="1953"/>
                <a:ext cx="11" cy="132"/>
              </a:xfrm>
              <a:custGeom>
                <a:avLst/>
                <a:gdLst>
                  <a:gd name="T0" fmla="*/ 1 w 34"/>
                  <a:gd name="T1" fmla="*/ 10 h 263"/>
                  <a:gd name="T2" fmla="*/ 2 w 34"/>
                  <a:gd name="T3" fmla="*/ 16 h 263"/>
                  <a:gd name="T4" fmla="*/ 3 w 34"/>
                  <a:gd name="T5" fmla="*/ 22 h 263"/>
                  <a:gd name="T6" fmla="*/ 4 w 34"/>
                  <a:gd name="T7" fmla="*/ 28 h 263"/>
                  <a:gd name="T8" fmla="*/ 4 w 34"/>
                  <a:gd name="T9" fmla="*/ 35 h 263"/>
                  <a:gd name="T10" fmla="*/ 3 w 34"/>
                  <a:gd name="T11" fmla="*/ 43 h 263"/>
                  <a:gd name="T12" fmla="*/ 3 w 34"/>
                  <a:gd name="T13" fmla="*/ 51 h 263"/>
                  <a:gd name="T14" fmla="*/ 3 w 34"/>
                  <a:gd name="T15" fmla="*/ 59 h 263"/>
                  <a:gd name="T16" fmla="*/ 2 w 34"/>
                  <a:gd name="T17" fmla="*/ 66 h 263"/>
                  <a:gd name="T18" fmla="*/ 2 w 34"/>
                  <a:gd name="T19" fmla="*/ 56 h 263"/>
                  <a:gd name="T20" fmla="*/ 2 w 34"/>
                  <a:gd name="T21" fmla="*/ 44 h 263"/>
                  <a:gd name="T22" fmla="*/ 2 w 34"/>
                  <a:gd name="T23" fmla="*/ 34 h 263"/>
                  <a:gd name="T24" fmla="*/ 1 w 34"/>
                  <a:gd name="T25" fmla="*/ 24 h 263"/>
                  <a:gd name="T26" fmla="*/ 0 w 34"/>
                  <a:gd name="T27" fmla="*/ 18 h 263"/>
                  <a:gd name="T28" fmla="*/ 0 w 34"/>
                  <a:gd name="T29" fmla="*/ 12 h 263"/>
                  <a:gd name="T30" fmla="*/ 0 w 34"/>
                  <a:gd name="T31" fmla="*/ 7 h 263"/>
                  <a:gd name="T32" fmla="*/ 0 w 34"/>
                  <a:gd name="T33" fmla="*/ 0 h 263"/>
                  <a:gd name="T34" fmla="*/ 0 w 34"/>
                  <a:gd name="T35" fmla="*/ 3 h 263"/>
                  <a:gd name="T36" fmla="*/ 1 w 34"/>
                  <a:gd name="T37" fmla="*/ 5 h 263"/>
                  <a:gd name="T38" fmla="*/ 1 w 34"/>
                  <a:gd name="T39" fmla="*/ 8 h 263"/>
                  <a:gd name="T40" fmla="*/ 1 w 34"/>
                  <a:gd name="T41" fmla="*/ 10 h 2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263"/>
                  <a:gd name="T65" fmla="*/ 34 w 34"/>
                  <a:gd name="T66" fmla="*/ 263 h 2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263">
                    <a:moveTo>
                      <a:pt x="8" y="40"/>
                    </a:moveTo>
                    <a:lnTo>
                      <a:pt x="16" y="64"/>
                    </a:lnTo>
                    <a:lnTo>
                      <a:pt x="27" y="87"/>
                    </a:lnTo>
                    <a:lnTo>
                      <a:pt x="34" y="111"/>
                    </a:lnTo>
                    <a:lnTo>
                      <a:pt x="33" y="138"/>
                    </a:lnTo>
                    <a:lnTo>
                      <a:pt x="29" y="169"/>
                    </a:lnTo>
                    <a:lnTo>
                      <a:pt x="29" y="201"/>
                    </a:lnTo>
                    <a:lnTo>
                      <a:pt x="27" y="233"/>
                    </a:lnTo>
                    <a:lnTo>
                      <a:pt x="21" y="263"/>
                    </a:lnTo>
                    <a:lnTo>
                      <a:pt x="22" y="221"/>
                    </a:lnTo>
                    <a:lnTo>
                      <a:pt x="22" y="176"/>
                    </a:lnTo>
                    <a:lnTo>
                      <a:pt x="18" y="133"/>
                    </a:lnTo>
                    <a:lnTo>
                      <a:pt x="5" y="93"/>
                    </a:lnTo>
                    <a:lnTo>
                      <a:pt x="3" y="70"/>
                    </a:lnTo>
                    <a:lnTo>
                      <a:pt x="1" y="47"/>
                    </a:lnTo>
                    <a:lnTo>
                      <a:pt x="0" y="25"/>
                    </a:lnTo>
                    <a:lnTo>
                      <a:pt x="0" y="0"/>
                    </a:lnTo>
                    <a:lnTo>
                      <a:pt x="4" y="10"/>
                    </a:lnTo>
                    <a:lnTo>
                      <a:pt x="5" y="20"/>
                    </a:lnTo>
                    <a:lnTo>
                      <a:pt x="7" y="31"/>
                    </a:lnTo>
                    <a:lnTo>
                      <a:pt x="8" y="40"/>
                    </a:lnTo>
                    <a:close/>
                  </a:path>
                </a:pathLst>
              </a:custGeom>
              <a:solidFill>
                <a:srgbClr val="7F7F7F"/>
              </a:solidFill>
              <a:ln w="9525">
                <a:solidFill>
                  <a:srgbClr val="006600"/>
                </a:solidFill>
                <a:round/>
                <a:headEnd/>
                <a:tailEnd/>
              </a:ln>
            </p:spPr>
            <p:txBody>
              <a:bodyPr/>
              <a:lstStyle/>
              <a:p>
                <a:endParaRPr lang="en-US"/>
              </a:p>
            </p:txBody>
          </p:sp>
          <p:sp>
            <p:nvSpPr>
              <p:cNvPr id="12049" name="Freeform 1121"/>
              <p:cNvSpPr>
                <a:spLocks/>
              </p:cNvSpPr>
              <p:nvPr/>
            </p:nvSpPr>
            <p:spPr bwMode="auto">
              <a:xfrm>
                <a:off x="4779" y="1956"/>
                <a:ext cx="6" cy="7"/>
              </a:xfrm>
              <a:custGeom>
                <a:avLst/>
                <a:gdLst>
                  <a:gd name="T0" fmla="*/ 2 w 17"/>
                  <a:gd name="T1" fmla="*/ 2 h 14"/>
                  <a:gd name="T2" fmla="*/ 2 w 17"/>
                  <a:gd name="T3" fmla="*/ 2 h 14"/>
                  <a:gd name="T4" fmla="*/ 1 w 17"/>
                  <a:gd name="T5" fmla="*/ 3 h 14"/>
                  <a:gd name="T6" fmla="*/ 1 w 17"/>
                  <a:gd name="T7" fmla="*/ 3 h 14"/>
                  <a:gd name="T8" fmla="*/ 1 w 17"/>
                  <a:gd name="T9" fmla="*/ 4 h 14"/>
                  <a:gd name="T10" fmla="*/ 0 w 17"/>
                  <a:gd name="T11" fmla="*/ 3 h 14"/>
                  <a:gd name="T12" fmla="*/ 0 w 17"/>
                  <a:gd name="T13" fmla="*/ 2 h 14"/>
                  <a:gd name="T14" fmla="*/ 0 w 17"/>
                  <a:gd name="T15" fmla="*/ 1 h 14"/>
                  <a:gd name="T16" fmla="*/ 0 w 17"/>
                  <a:gd name="T17" fmla="*/ 0 h 14"/>
                  <a:gd name="T18" fmla="*/ 2 w 17"/>
                  <a:gd name="T19" fmla="*/ 2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4"/>
                  <a:gd name="T32" fmla="*/ 17 w 17"/>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4">
                    <a:moveTo>
                      <a:pt x="17" y="5"/>
                    </a:moveTo>
                    <a:lnTo>
                      <a:pt x="14" y="8"/>
                    </a:lnTo>
                    <a:lnTo>
                      <a:pt x="12" y="10"/>
                    </a:lnTo>
                    <a:lnTo>
                      <a:pt x="11" y="12"/>
                    </a:lnTo>
                    <a:lnTo>
                      <a:pt x="8" y="14"/>
                    </a:lnTo>
                    <a:lnTo>
                      <a:pt x="4" y="11"/>
                    </a:lnTo>
                    <a:lnTo>
                      <a:pt x="3" y="8"/>
                    </a:lnTo>
                    <a:lnTo>
                      <a:pt x="1" y="4"/>
                    </a:lnTo>
                    <a:lnTo>
                      <a:pt x="0" y="0"/>
                    </a:lnTo>
                    <a:lnTo>
                      <a:pt x="17" y="5"/>
                    </a:lnTo>
                    <a:close/>
                  </a:path>
                </a:pathLst>
              </a:custGeom>
              <a:solidFill>
                <a:srgbClr val="7F7F7F"/>
              </a:solidFill>
              <a:ln w="9525">
                <a:solidFill>
                  <a:srgbClr val="006600"/>
                </a:solidFill>
                <a:round/>
                <a:headEnd/>
                <a:tailEnd/>
              </a:ln>
            </p:spPr>
            <p:txBody>
              <a:bodyPr/>
              <a:lstStyle/>
              <a:p>
                <a:endParaRPr lang="en-US"/>
              </a:p>
            </p:txBody>
          </p:sp>
          <p:sp>
            <p:nvSpPr>
              <p:cNvPr id="12050" name="Freeform 1122"/>
              <p:cNvSpPr>
                <a:spLocks/>
              </p:cNvSpPr>
              <p:nvPr/>
            </p:nvSpPr>
            <p:spPr bwMode="auto">
              <a:xfrm>
                <a:off x="4815" y="2082"/>
                <a:ext cx="5" cy="62"/>
              </a:xfrm>
              <a:custGeom>
                <a:avLst/>
                <a:gdLst>
                  <a:gd name="T0" fmla="*/ 1 w 15"/>
                  <a:gd name="T1" fmla="*/ 31 h 123"/>
                  <a:gd name="T2" fmla="*/ 0 w 15"/>
                  <a:gd name="T3" fmla="*/ 23 h 123"/>
                  <a:gd name="T4" fmla="*/ 0 w 15"/>
                  <a:gd name="T5" fmla="*/ 16 h 123"/>
                  <a:gd name="T6" fmla="*/ 0 w 15"/>
                  <a:gd name="T7" fmla="*/ 8 h 123"/>
                  <a:gd name="T8" fmla="*/ 1 w 15"/>
                  <a:gd name="T9" fmla="*/ 0 h 123"/>
                  <a:gd name="T10" fmla="*/ 1 w 15"/>
                  <a:gd name="T11" fmla="*/ 8 h 123"/>
                  <a:gd name="T12" fmla="*/ 2 w 15"/>
                  <a:gd name="T13" fmla="*/ 16 h 123"/>
                  <a:gd name="T14" fmla="*/ 1 w 15"/>
                  <a:gd name="T15" fmla="*/ 24 h 123"/>
                  <a:gd name="T16" fmla="*/ 1 w 15"/>
                  <a:gd name="T17" fmla="*/ 3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23"/>
                  <a:gd name="T29" fmla="*/ 15 w 15"/>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23">
                    <a:moveTo>
                      <a:pt x="5" y="123"/>
                    </a:moveTo>
                    <a:lnTo>
                      <a:pt x="2" y="92"/>
                    </a:lnTo>
                    <a:lnTo>
                      <a:pt x="0" y="61"/>
                    </a:lnTo>
                    <a:lnTo>
                      <a:pt x="0" y="29"/>
                    </a:lnTo>
                    <a:lnTo>
                      <a:pt x="7" y="0"/>
                    </a:lnTo>
                    <a:lnTo>
                      <a:pt x="11" y="31"/>
                    </a:lnTo>
                    <a:lnTo>
                      <a:pt x="15" y="62"/>
                    </a:lnTo>
                    <a:lnTo>
                      <a:pt x="13" y="93"/>
                    </a:lnTo>
                    <a:lnTo>
                      <a:pt x="5" y="123"/>
                    </a:lnTo>
                    <a:close/>
                  </a:path>
                </a:pathLst>
              </a:custGeom>
              <a:solidFill>
                <a:srgbClr val="7F7F7F"/>
              </a:solidFill>
              <a:ln w="9525">
                <a:solidFill>
                  <a:srgbClr val="006600"/>
                </a:solidFill>
                <a:round/>
                <a:headEnd/>
                <a:tailEnd/>
              </a:ln>
            </p:spPr>
            <p:txBody>
              <a:bodyPr/>
              <a:lstStyle/>
              <a:p>
                <a:endParaRPr lang="en-US"/>
              </a:p>
            </p:txBody>
          </p:sp>
          <p:sp>
            <p:nvSpPr>
              <p:cNvPr id="12051" name="Freeform 1123"/>
              <p:cNvSpPr>
                <a:spLocks/>
              </p:cNvSpPr>
              <p:nvPr/>
            </p:nvSpPr>
            <p:spPr bwMode="auto">
              <a:xfrm>
                <a:off x="4836" y="2118"/>
                <a:ext cx="9" cy="67"/>
              </a:xfrm>
              <a:custGeom>
                <a:avLst/>
                <a:gdLst>
                  <a:gd name="T0" fmla="*/ 2 w 27"/>
                  <a:gd name="T1" fmla="*/ 34 h 134"/>
                  <a:gd name="T2" fmla="*/ 1 w 27"/>
                  <a:gd name="T3" fmla="*/ 26 h 134"/>
                  <a:gd name="T4" fmla="*/ 0 w 27"/>
                  <a:gd name="T5" fmla="*/ 18 h 134"/>
                  <a:gd name="T6" fmla="*/ 0 w 27"/>
                  <a:gd name="T7" fmla="*/ 10 h 134"/>
                  <a:gd name="T8" fmla="*/ 1 w 27"/>
                  <a:gd name="T9" fmla="*/ 3 h 134"/>
                  <a:gd name="T10" fmla="*/ 1 w 27"/>
                  <a:gd name="T11" fmla="*/ 2 h 134"/>
                  <a:gd name="T12" fmla="*/ 2 w 27"/>
                  <a:gd name="T13" fmla="*/ 2 h 134"/>
                  <a:gd name="T14" fmla="*/ 2 w 27"/>
                  <a:gd name="T15" fmla="*/ 1 h 134"/>
                  <a:gd name="T16" fmla="*/ 2 w 27"/>
                  <a:gd name="T17" fmla="*/ 0 h 134"/>
                  <a:gd name="T18" fmla="*/ 3 w 27"/>
                  <a:gd name="T19" fmla="*/ 8 h 134"/>
                  <a:gd name="T20" fmla="*/ 3 w 27"/>
                  <a:gd name="T21" fmla="*/ 17 h 134"/>
                  <a:gd name="T22" fmla="*/ 3 w 27"/>
                  <a:gd name="T23" fmla="*/ 25 h 134"/>
                  <a:gd name="T24" fmla="*/ 2 w 27"/>
                  <a:gd name="T25" fmla="*/ 34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34"/>
                  <a:gd name="T41" fmla="*/ 27 w 27"/>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34">
                    <a:moveTo>
                      <a:pt x="17" y="134"/>
                    </a:moveTo>
                    <a:lnTo>
                      <a:pt x="6" y="105"/>
                    </a:lnTo>
                    <a:lnTo>
                      <a:pt x="0" y="75"/>
                    </a:lnTo>
                    <a:lnTo>
                      <a:pt x="0" y="43"/>
                    </a:lnTo>
                    <a:lnTo>
                      <a:pt x="7" y="13"/>
                    </a:lnTo>
                    <a:lnTo>
                      <a:pt x="11" y="11"/>
                    </a:lnTo>
                    <a:lnTo>
                      <a:pt x="14" y="8"/>
                    </a:lnTo>
                    <a:lnTo>
                      <a:pt x="15" y="3"/>
                    </a:lnTo>
                    <a:lnTo>
                      <a:pt x="15" y="0"/>
                    </a:lnTo>
                    <a:lnTo>
                      <a:pt x="24" y="32"/>
                    </a:lnTo>
                    <a:lnTo>
                      <a:pt x="27" y="66"/>
                    </a:lnTo>
                    <a:lnTo>
                      <a:pt x="25" y="101"/>
                    </a:lnTo>
                    <a:lnTo>
                      <a:pt x="17" y="134"/>
                    </a:lnTo>
                    <a:close/>
                  </a:path>
                </a:pathLst>
              </a:custGeom>
              <a:solidFill>
                <a:srgbClr val="000000"/>
              </a:solidFill>
              <a:ln w="9525">
                <a:solidFill>
                  <a:srgbClr val="006600"/>
                </a:solidFill>
                <a:round/>
                <a:headEnd/>
                <a:tailEnd/>
              </a:ln>
            </p:spPr>
            <p:txBody>
              <a:bodyPr/>
              <a:lstStyle/>
              <a:p>
                <a:endParaRPr lang="en-US"/>
              </a:p>
            </p:txBody>
          </p:sp>
          <p:sp>
            <p:nvSpPr>
              <p:cNvPr id="12052" name="Freeform 1124"/>
              <p:cNvSpPr>
                <a:spLocks/>
              </p:cNvSpPr>
              <p:nvPr/>
            </p:nvSpPr>
            <p:spPr bwMode="auto">
              <a:xfrm>
                <a:off x="4813" y="2156"/>
                <a:ext cx="11" cy="58"/>
              </a:xfrm>
              <a:custGeom>
                <a:avLst/>
                <a:gdLst>
                  <a:gd name="T0" fmla="*/ 1 w 35"/>
                  <a:gd name="T1" fmla="*/ 19 h 116"/>
                  <a:gd name="T2" fmla="*/ 2 w 35"/>
                  <a:gd name="T3" fmla="*/ 19 h 116"/>
                  <a:gd name="T4" fmla="*/ 2 w 35"/>
                  <a:gd name="T5" fmla="*/ 18 h 116"/>
                  <a:gd name="T6" fmla="*/ 3 w 35"/>
                  <a:gd name="T7" fmla="*/ 18 h 116"/>
                  <a:gd name="T8" fmla="*/ 3 w 35"/>
                  <a:gd name="T9" fmla="*/ 17 h 116"/>
                  <a:gd name="T10" fmla="*/ 3 w 35"/>
                  <a:gd name="T11" fmla="*/ 19 h 116"/>
                  <a:gd name="T12" fmla="*/ 3 w 35"/>
                  <a:gd name="T13" fmla="*/ 22 h 116"/>
                  <a:gd name="T14" fmla="*/ 3 w 35"/>
                  <a:gd name="T15" fmla="*/ 25 h 116"/>
                  <a:gd name="T16" fmla="*/ 3 w 35"/>
                  <a:gd name="T17" fmla="*/ 28 h 116"/>
                  <a:gd name="T18" fmla="*/ 3 w 35"/>
                  <a:gd name="T19" fmla="*/ 27 h 116"/>
                  <a:gd name="T20" fmla="*/ 2 w 35"/>
                  <a:gd name="T21" fmla="*/ 25 h 116"/>
                  <a:gd name="T22" fmla="*/ 2 w 35"/>
                  <a:gd name="T23" fmla="*/ 24 h 116"/>
                  <a:gd name="T24" fmla="*/ 2 w 35"/>
                  <a:gd name="T25" fmla="*/ 22 h 116"/>
                  <a:gd name="T26" fmla="*/ 2 w 35"/>
                  <a:gd name="T27" fmla="*/ 21 h 116"/>
                  <a:gd name="T28" fmla="*/ 2 w 35"/>
                  <a:gd name="T29" fmla="*/ 21 h 116"/>
                  <a:gd name="T30" fmla="*/ 2 w 35"/>
                  <a:gd name="T31" fmla="*/ 21 h 116"/>
                  <a:gd name="T32" fmla="*/ 2 w 35"/>
                  <a:gd name="T33" fmla="*/ 21 h 116"/>
                  <a:gd name="T34" fmla="*/ 1 w 35"/>
                  <a:gd name="T35" fmla="*/ 23 h 116"/>
                  <a:gd name="T36" fmla="*/ 1 w 35"/>
                  <a:gd name="T37" fmla="*/ 25 h 116"/>
                  <a:gd name="T38" fmla="*/ 0 w 35"/>
                  <a:gd name="T39" fmla="*/ 27 h 116"/>
                  <a:gd name="T40" fmla="*/ 0 w 35"/>
                  <a:gd name="T41" fmla="*/ 29 h 116"/>
                  <a:gd name="T42" fmla="*/ 0 w 35"/>
                  <a:gd name="T43" fmla="*/ 23 h 116"/>
                  <a:gd name="T44" fmla="*/ 0 w 35"/>
                  <a:gd name="T45" fmla="*/ 16 h 116"/>
                  <a:gd name="T46" fmla="*/ 0 w 35"/>
                  <a:gd name="T47" fmla="*/ 10 h 116"/>
                  <a:gd name="T48" fmla="*/ 0 w 35"/>
                  <a:gd name="T49" fmla="*/ 3 h 116"/>
                  <a:gd name="T50" fmla="*/ 1 w 35"/>
                  <a:gd name="T51" fmla="*/ 0 h 116"/>
                  <a:gd name="T52" fmla="*/ 2 w 35"/>
                  <a:gd name="T53" fmla="*/ 5 h 116"/>
                  <a:gd name="T54" fmla="*/ 2 w 35"/>
                  <a:gd name="T55" fmla="*/ 9 h 116"/>
                  <a:gd name="T56" fmla="*/ 2 w 35"/>
                  <a:gd name="T57" fmla="*/ 14 h 116"/>
                  <a:gd name="T58" fmla="*/ 1 w 35"/>
                  <a:gd name="T59" fmla="*/ 19 h 1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5"/>
                  <a:gd name="T91" fmla="*/ 0 h 116"/>
                  <a:gd name="T92" fmla="*/ 35 w 35"/>
                  <a:gd name="T93" fmla="*/ 116 h 1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5" h="116">
                    <a:moveTo>
                      <a:pt x="14" y="76"/>
                    </a:moveTo>
                    <a:lnTo>
                      <a:pt x="18" y="76"/>
                    </a:lnTo>
                    <a:lnTo>
                      <a:pt x="22" y="72"/>
                    </a:lnTo>
                    <a:lnTo>
                      <a:pt x="25" y="69"/>
                    </a:lnTo>
                    <a:lnTo>
                      <a:pt x="28" y="66"/>
                    </a:lnTo>
                    <a:lnTo>
                      <a:pt x="32" y="76"/>
                    </a:lnTo>
                    <a:lnTo>
                      <a:pt x="35" y="87"/>
                    </a:lnTo>
                    <a:lnTo>
                      <a:pt x="33" y="99"/>
                    </a:lnTo>
                    <a:lnTo>
                      <a:pt x="29" y="111"/>
                    </a:lnTo>
                    <a:lnTo>
                      <a:pt x="24" y="106"/>
                    </a:lnTo>
                    <a:lnTo>
                      <a:pt x="19" y="100"/>
                    </a:lnTo>
                    <a:lnTo>
                      <a:pt x="19" y="93"/>
                    </a:lnTo>
                    <a:lnTo>
                      <a:pt x="18" y="85"/>
                    </a:lnTo>
                    <a:lnTo>
                      <a:pt x="18" y="84"/>
                    </a:lnTo>
                    <a:lnTo>
                      <a:pt x="17" y="83"/>
                    </a:lnTo>
                    <a:lnTo>
                      <a:pt x="17" y="82"/>
                    </a:lnTo>
                    <a:lnTo>
                      <a:pt x="15" y="81"/>
                    </a:lnTo>
                    <a:lnTo>
                      <a:pt x="11" y="89"/>
                    </a:lnTo>
                    <a:lnTo>
                      <a:pt x="8" y="99"/>
                    </a:lnTo>
                    <a:lnTo>
                      <a:pt x="4" y="107"/>
                    </a:lnTo>
                    <a:lnTo>
                      <a:pt x="0" y="116"/>
                    </a:lnTo>
                    <a:lnTo>
                      <a:pt x="1" y="90"/>
                    </a:lnTo>
                    <a:lnTo>
                      <a:pt x="3" y="64"/>
                    </a:lnTo>
                    <a:lnTo>
                      <a:pt x="4" y="37"/>
                    </a:lnTo>
                    <a:lnTo>
                      <a:pt x="4" y="11"/>
                    </a:lnTo>
                    <a:lnTo>
                      <a:pt x="6" y="0"/>
                    </a:lnTo>
                    <a:lnTo>
                      <a:pt x="18" y="17"/>
                    </a:lnTo>
                    <a:lnTo>
                      <a:pt x="21" y="36"/>
                    </a:lnTo>
                    <a:lnTo>
                      <a:pt x="17" y="56"/>
                    </a:lnTo>
                    <a:lnTo>
                      <a:pt x="14" y="76"/>
                    </a:lnTo>
                    <a:close/>
                  </a:path>
                </a:pathLst>
              </a:custGeom>
              <a:solidFill>
                <a:srgbClr val="7F7F7F"/>
              </a:solidFill>
              <a:ln w="9525">
                <a:solidFill>
                  <a:srgbClr val="006600"/>
                </a:solidFill>
                <a:round/>
                <a:headEnd/>
                <a:tailEnd/>
              </a:ln>
            </p:spPr>
            <p:txBody>
              <a:bodyPr/>
              <a:lstStyle/>
              <a:p>
                <a:endParaRPr lang="en-US"/>
              </a:p>
            </p:txBody>
          </p:sp>
          <p:sp>
            <p:nvSpPr>
              <p:cNvPr id="12053" name="Freeform 1125"/>
              <p:cNvSpPr>
                <a:spLocks/>
              </p:cNvSpPr>
              <p:nvPr/>
            </p:nvSpPr>
            <p:spPr bwMode="auto">
              <a:xfrm>
                <a:off x="4781" y="2215"/>
                <a:ext cx="30" cy="28"/>
              </a:xfrm>
              <a:custGeom>
                <a:avLst/>
                <a:gdLst>
                  <a:gd name="T0" fmla="*/ 7 w 90"/>
                  <a:gd name="T1" fmla="*/ 8 h 54"/>
                  <a:gd name="T2" fmla="*/ 8 w 90"/>
                  <a:gd name="T3" fmla="*/ 9 h 54"/>
                  <a:gd name="T4" fmla="*/ 8 w 90"/>
                  <a:gd name="T5" fmla="*/ 11 h 54"/>
                  <a:gd name="T6" fmla="*/ 9 w 90"/>
                  <a:gd name="T7" fmla="*/ 13 h 54"/>
                  <a:gd name="T8" fmla="*/ 10 w 90"/>
                  <a:gd name="T9" fmla="*/ 14 h 54"/>
                  <a:gd name="T10" fmla="*/ 10 w 90"/>
                  <a:gd name="T11" fmla="*/ 15 h 54"/>
                  <a:gd name="T12" fmla="*/ 9 w 90"/>
                  <a:gd name="T13" fmla="*/ 15 h 54"/>
                  <a:gd name="T14" fmla="*/ 8 w 90"/>
                  <a:gd name="T15" fmla="*/ 15 h 54"/>
                  <a:gd name="T16" fmla="*/ 8 w 90"/>
                  <a:gd name="T17" fmla="*/ 14 h 54"/>
                  <a:gd name="T18" fmla="*/ 7 w 90"/>
                  <a:gd name="T19" fmla="*/ 12 h 54"/>
                  <a:gd name="T20" fmla="*/ 6 w 90"/>
                  <a:gd name="T21" fmla="*/ 11 h 54"/>
                  <a:gd name="T22" fmla="*/ 5 w 90"/>
                  <a:gd name="T23" fmla="*/ 9 h 54"/>
                  <a:gd name="T24" fmla="*/ 4 w 90"/>
                  <a:gd name="T25" fmla="*/ 8 h 54"/>
                  <a:gd name="T26" fmla="*/ 3 w 90"/>
                  <a:gd name="T27" fmla="*/ 5 h 54"/>
                  <a:gd name="T28" fmla="*/ 2 w 90"/>
                  <a:gd name="T29" fmla="*/ 4 h 54"/>
                  <a:gd name="T30" fmla="*/ 1 w 90"/>
                  <a:gd name="T31" fmla="*/ 2 h 54"/>
                  <a:gd name="T32" fmla="*/ 0 w 90"/>
                  <a:gd name="T33" fmla="*/ 0 h 54"/>
                  <a:gd name="T34" fmla="*/ 1 w 90"/>
                  <a:gd name="T35" fmla="*/ 0 h 54"/>
                  <a:gd name="T36" fmla="*/ 2 w 90"/>
                  <a:gd name="T37" fmla="*/ 1 h 54"/>
                  <a:gd name="T38" fmla="*/ 3 w 90"/>
                  <a:gd name="T39" fmla="*/ 1 h 54"/>
                  <a:gd name="T40" fmla="*/ 4 w 90"/>
                  <a:gd name="T41" fmla="*/ 2 h 54"/>
                  <a:gd name="T42" fmla="*/ 5 w 90"/>
                  <a:gd name="T43" fmla="*/ 3 h 54"/>
                  <a:gd name="T44" fmla="*/ 6 w 90"/>
                  <a:gd name="T45" fmla="*/ 4 h 54"/>
                  <a:gd name="T46" fmla="*/ 7 w 90"/>
                  <a:gd name="T47" fmla="*/ 5 h 54"/>
                  <a:gd name="T48" fmla="*/ 7 w 90"/>
                  <a:gd name="T49" fmla="*/ 8 h 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54"/>
                  <a:gd name="T77" fmla="*/ 90 w 90"/>
                  <a:gd name="T78" fmla="*/ 54 h 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54">
                    <a:moveTo>
                      <a:pt x="66" y="28"/>
                    </a:moveTo>
                    <a:lnTo>
                      <a:pt x="70" y="35"/>
                    </a:lnTo>
                    <a:lnTo>
                      <a:pt x="74" y="42"/>
                    </a:lnTo>
                    <a:lnTo>
                      <a:pt x="81" y="48"/>
                    </a:lnTo>
                    <a:lnTo>
                      <a:pt x="90" y="52"/>
                    </a:lnTo>
                    <a:lnTo>
                      <a:pt x="87" y="54"/>
                    </a:lnTo>
                    <a:lnTo>
                      <a:pt x="81" y="54"/>
                    </a:lnTo>
                    <a:lnTo>
                      <a:pt x="76" y="54"/>
                    </a:lnTo>
                    <a:lnTo>
                      <a:pt x="70" y="52"/>
                    </a:lnTo>
                    <a:lnTo>
                      <a:pt x="60" y="46"/>
                    </a:lnTo>
                    <a:lnTo>
                      <a:pt x="52" y="40"/>
                    </a:lnTo>
                    <a:lnTo>
                      <a:pt x="42" y="34"/>
                    </a:lnTo>
                    <a:lnTo>
                      <a:pt x="34" y="28"/>
                    </a:lnTo>
                    <a:lnTo>
                      <a:pt x="24" y="20"/>
                    </a:lnTo>
                    <a:lnTo>
                      <a:pt x="16" y="14"/>
                    </a:lnTo>
                    <a:lnTo>
                      <a:pt x="8" y="7"/>
                    </a:lnTo>
                    <a:lnTo>
                      <a:pt x="0" y="0"/>
                    </a:lnTo>
                    <a:lnTo>
                      <a:pt x="9" y="0"/>
                    </a:lnTo>
                    <a:lnTo>
                      <a:pt x="19" y="1"/>
                    </a:lnTo>
                    <a:lnTo>
                      <a:pt x="29" y="2"/>
                    </a:lnTo>
                    <a:lnTo>
                      <a:pt x="37" y="5"/>
                    </a:lnTo>
                    <a:lnTo>
                      <a:pt x="45" y="10"/>
                    </a:lnTo>
                    <a:lnTo>
                      <a:pt x="54" y="14"/>
                    </a:lnTo>
                    <a:lnTo>
                      <a:pt x="60" y="20"/>
                    </a:lnTo>
                    <a:lnTo>
                      <a:pt x="66" y="28"/>
                    </a:lnTo>
                    <a:close/>
                  </a:path>
                </a:pathLst>
              </a:custGeom>
              <a:solidFill>
                <a:srgbClr val="7F7F7F"/>
              </a:solidFill>
              <a:ln w="9525">
                <a:solidFill>
                  <a:srgbClr val="006600"/>
                </a:solidFill>
                <a:round/>
                <a:headEnd/>
                <a:tailEnd/>
              </a:ln>
            </p:spPr>
            <p:txBody>
              <a:bodyPr/>
              <a:lstStyle/>
              <a:p>
                <a:endParaRPr lang="en-US"/>
              </a:p>
            </p:txBody>
          </p:sp>
          <p:sp>
            <p:nvSpPr>
              <p:cNvPr id="12054" name="Freeform 1126"/>
              <p:cNvSpPr>
                <a:spLocks/>
              </p:cNvSpPr>
              <p:nvPr/>
            </p:nvSpPr>
            <p:spPr bwMode="auto">
              <a:xfrm>
                <a:off x="4818" y="2228"/>
                <a:ext cx="12" cy="10"/>
              </a:xfrm>
              <a:custGeom>
                <a:avLst/>
                <a:gdLst>
                  <a:gd name="T0" fmla="*/ 4 w 36"/>
                  <a:gd name="T1" fmla="*/ 1 h 22"/>
                  <a:gd name="T2" fmla="*/ 4 w 36"/>
                  <a:gd name="T3" fmla="*/ 2 h 22"/>
                  <a:gd name="T4" fmla="*/ 3 w 36"/>
                  <a:gd name="T5" fmla="*/ 4 h 22"/>
                  <a:gd name="T6" fmla="*/ 3 w 36"/>
                  <a:gd name="T7" fmla="*/ 5 h 22"/>
                  <a:gd name="T8" fmla="*/ 2 w 36"/>
                  <a:gd name="T9" fmla="*/ 4 h 22"/>
                  <a:gd name="T10" fmla="*/ 1 w 36"/>
                  <a:gd name="T11" fmla="*/ 4 h 22"/>
                  <a:gd name="T12" fmla="*/ 0 w 36"/>
                  <a:gd name="T13" fmla="*/ 3 h 22"/>
                  <a:gd name="T14" fmla="*/ 0 w 36"/>
                  <a:gd name="T15" fmla="*/ 2 h 22"/>
                  <a:gd name="T16" fmla="*/ 0 w 36"/>
                  <a:gd name="T17" fmla="*/ 1 h 22"/>
                  <a:gd name="T18" fmla="*/ 1 w 36"/>
                  <a:gd name="T19" fmla="*/ 1 h 22"/>
                  <a:gd name="T20" fmla="*/ 2 w 36"/>
                  <a:gd name="T21" fmla="*/ 0 h 22"/>
                  <a:gd name="T22" fmla="*/ 3 w 36"/>
                  <a:gd name="T23" fmla="*/ 0 h 22"/>
                  <a:gd name="T24" fmla="*/ 4 w 36"/>
                  <a:gd name="T25" fmla="*/ 1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22"/>
                  <a:gd name="T41" fmla="*/ 36 w 36"/>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22">
                    <a:moveTo>
                      <a:pt x="36" y="4"/>
                    </a:moveTo>
                    <a:lnTo>
                      <a:pt x="33" y="11"/>
                    </a:lnTo>
                    <a:lnTo>
                      <a:pt x="31" y="18"/>
                    </a:lnTo>
                    <a:lnTo>
                      <a:pt x="25" y="22"/>
                    </a:lnTo>
                    <a:lnTo>
                      <a:pt x="15" y="19"/>
                    </a:lnTo>
                    <a:lnTo>
                      <a:pt x="10" y="17"/>
                    </a:lnTo>
                    <a:lnTo>
                      <a:pt x="4" y="15"/>
                    </a:lnTo>
                    <a:lnTo>
                      <a:pt x="0" y="12"/>
                    </a:lnTo>
                    <a:lnTo>
                      <a:pt x="0" y="7"/>
                    </a:lnTo>
                    <a:lnTo>
                      <a:pt x="9" y="4"/>
                    </a:lnTo>
                    <a:lnTo>
                      <a:pt x="18" y="0"/>
                    </a:lnTo>
                    <a:lnTo>
                      <a:pt x="28" y="0"/>
                    </a:lnTo>
                    <a:lnTo>
                      <a:pt x="36" y="4"/>
                    </a:lnTo>
                    <a:close/>
                  </a:path>
                </a:pathLst>
              </a:custGeom>
              <a:solidFill>
                <a:srgbClr val="7F7F7F"/>
              </a:solidFill>
              <a:ln w="9525">
                <a:solidFill>
                  <a:srgbClr val="006600"/>
                </a:solidFill>
                <a:round/>
                <a:headEnd/>
                <a:tailEnd/>
              </a:ln>
            </p:spPr>
            <p:txBody>
              <a:bodyPr/>
              <a:lstStyle/>
              <a:p>
                <a:endParaRPr lang="en-US"/>
              </a:p>
            </p:txBody>
          </p:sp>
          <p:sp>
            <p:nvSpPr>
              <p:cNvPr id="12055" name="Freeform 1127"/>
              <p:cNvSpPr>
                <a:spLocks/>
              </p:cNvSpPr>
              <p:nvPr/>
            </p:nvSpPr>
            <p:spPr bwMode="auto">
              <a:xfrm>
                <a:off x="4770" y="2234"/>
                <a:ext cx="19" cy="9"/>
              </a:xfrm>
              <a:custGeom>
                <a:avLst/>
                <a:gdLst>
                  <a:gd name="T0" fmla="*/ 6 w 56"/>
                  <a:gd name="T1" fmla="*/ 3 h 17"/>
                  <a:gd name="T2" fmla="*/ 6 w 56"/>
                  <a:gd name="T3" fmla="*/ 5 h 17"/>
                  <a:gd name="T4" fmla="*/ 6 w 56"/>
                  <a:gd name="T5" fmla="*/ 4 h 17"/>
                  <a:gd name="T6" fmla="*/ 5 w 56"/>
                  <a:gd name="T7" fmla="*/ 4 h 17"/>
                  <a:gd name="T8" fmla="*/ 4 w 56"/>
                  <a:gd name="T9" fmla="*/ 4 h 17"/>
                  <a:gd name="T10" fmla="*/ 3 w 56"/>
                  <a:gd name="T11" fmla="*/ 4 h 17"/>
                  <a:gd name="T12" fmla="*/ 2 w 56"/>
                  <a:gd name="T13" fmla="*/ 4 h 17"/>
                  <a:gd name="T14" fmla="*/ 1 w 56"/>
                  <a:gd name="T15" fmla="*/ 3 h 17"/>
                  <a:gd name="T16" fmla="*/ 1 w 56"/>
                  <a:gd name="T17" fmla="*/ 3 h 17"/>
                  <a:gd name="T18" fmla="*/ 0 w 56"/>
                  <a:gd name="T19" fmla="*/ 2 h 17"/>
                  <a:gd name="T20" fmla="*/ 1 w 56"/>
                  <a:gd name="T21" fmla="*/ 1 h 17"/>
                  <a:gd name="T22" fmla="*/ 2 w 56"/>
                  <a:gd name="T23" fmla="*/ 1 h 17"/>
                  <a:gd name="T24" fmla="*/ 2 w 56"/>
                  <a:gd name="T25" fmla="*/ 0 h 17"/>
                  <a:gd name="T26" fmla="*/ 3 w 56"/>
                  <a:gd name="T27" fmla="*/ 0 h 17"/>
                  <a:gd name="T28" fmla="*/ 4 w 56"/>
                  <a:gd name="T29" fmla="*/ 0 h 17"/>
                  <a:gd name="T30" fmla="*/ 5 w 56"/>
                  <a:gd name="T31" fmla="*/ 1 h 17"/>
                  <a:gd name="T32" fmla="*/ 6 w 56"/>
                  <a:gd name="T33" fmla="*/ 2 h 17"/>
                  <a:gd name="T34" fmla="*/ 6 w 56"/>
                  <a:gd name="T35" fmla="*/ 3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7"/>
                  <a:gd name="T56" fmla="*/ 56 w 5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7">
                    <a:moveTo>
                      <a:pt x="55" y="11"/>
                    </a:moveTo>
                    <a:lnTo>
                      <a:pt x="56" y="17"/>
                    </a:lnTo>
                    <a:lnTo>
                      <a:pt x="50" y="16"/>
                    </a:lnTo>
                    <a:lnTo>
                      <a:pt x="41" y="15"/>
                    </a:lnTo>
                    <a:lnTo>
                      <a:pt x="34" y="15"/>
                    </a:lnTo>
                    <a:lnTo>
                      <a:pt x="26" y="15"/>
                    </a:lnTo>
                    <a:lnTo>
                      <a:pt x="19" y="14"/>
                    </a:lnTo>
                    <a:lnTo>
                      <a:pt x="11" y="12"/>
                    </a:lnTo>
                    <a:lnTo>
                      <a:pt x="5" y="10"/>
                    </a:lnTo>
                    <a:lnTo>
                      <a:pt x="0" y="5"/>
                    </a:lnTo>
                    <a:lnTo>
                      <a:pt x="7" y="4"/>
                    </a:lnTo>
                    <a:lnTo>
                      <a:pt x="14" y="3"/>
                    </a:lnTo>
                    <a:lnTo>
                      <a:pt x="22" y="0"/>
                    </a:lnTo>
                    <a:lnTo>
                      <a:pt x="30" y="0"/>
                    </a:lnTo>
                    <a:lnTo>
                      <a:pt x="38" y="0"/>
                    </a:lnTo>
                    <a:lnTo>
                      <a:pt x="45" y="2"/>
                    </a:lnTo>
                    <a:lnTo>
                      <a:pt x="51" y="5"/>
                    </a:lnTo>
                    <a:lnTo>
                      <a:pt x="55" y="11"/>
                    </a:lnTo>
                    <a:close/>
                  </a:path>
                </a:pathLst>
              </a:custGeom>
              <a:solidFill>
                <a:srgbClr val="7F7F7F"/>
              </a:solidFill>
              <a:ln w="9525">
                <a:solidFill>
                  <a:srgbClr val="006600"/>
                </a:solidFill>
                <a:round/>
                <a:headEnd/>
                <a:tailEnd/>
              </a:ln>
            </p:spPr>
            <p:txBody>
              <a:bodyPr/>
              <a:lstStyle/>
              <a:p>
                <a:endParaRPr lang="en-US"/>
              </a:p>
            </p:txBody>
          </p:sp>
        </p:grpSp>
        <p:pic>
          <p:nvPicPr>
            <p:cNvPr id="12043" name="Picture 1128" descr="na02407_"/>
            <p:cNvPicPr>
              <a:picLocks noChangeAspect="1" noChangeArrowheads="1"/>
            </p:cNvPicPr>
            <p:nvPr/>
          </p:nvPicPr>
          <p:blipFill>
            <a:blip r:embed="rId4"/>
            <a:srcRect/>
            <a:stretch>
              <a:fillRect/>
            </a:stretch>
          </p:blipFill>
          <p:spPr bwMode="auto">
            <a:xfrm>
              <a:off x="624" y="336"/>
              <a:ext cx="480" cy="576"/>
            </a:xfrm>
            <a:prstGeom prst="rect">
              <a:avLst/>
            </a:prstGeom>
            <a:noFill/>
            <a:ln w="9525">
              <a:noFill/>
              <a:miter lim="800000"/>
              <a:headEnd/>
              <a:tailEnd/>
            </a:ln>
          </p:spPr>
        </p:pic>
      </p:grpSp>
      <p:grpSp>
        <p:nvGrpSpPr>
          <p:cNvPr id="11836" name="Group 1129"/>
          <p:cNvGrpSpPr>
            <a:grpSpLocks/>
          </p:cNvGrpSpPr>
          <p:nvPr/>
        </p:nvGrpSpPr>
        <p:grpSpPr bwMode="auto">
          <a:xfrm>
            <a:off x="2743200" y="1771650"/>
            <a:ext cx="381000" cy="838200"/>
            <a:chOff x="1777" y="966"/>
            <a:chExt cx="863" cy="1255"/>
          </a:xfrm>
        </p:grpSpPr>
        <p:sp>
          <p:nvSpPr>
            <p:cNvPr id="12031" name="Freeform 1130"/>
            <p:cNvSpPr>
              <a:spLocks/>
            </p:cNvSpPr>
            <p:nvPr/>
          </p:nvSpPr>
          <p:spPr bwMode="auto">
            <a:xfrm>
              <a:off x="1872" y="1296"/>
              <a:ext cx="672" cy="925"/>
            </a:xfrm>
            <a:custGeom>
              <a:avLst/>
              <a:gdLst>
                <a:gd name="T0" fmla="*/ 389 w 805"/>
                <a:gd name="T1" fmla="*/ 29 h 1970"/>
                <a:gd name="T2" fmla="*/ 440 w 805"/>
                <a:gd name="T3" fmla="*/ 10 h 1970"/>
                <a:gd name="T4" fmla="*/ 437 w 805"/>
                <a:gd name="T5" fmla="*/ 21 h 1970"/>
                <a:gd name="T6" fmla="*/ 479 w 805"/>
                <a:gd name="T7" fmla="*/ 20 h 1970"/>
                <a:gd name="T8" fmla="*/ 508 w 805"/>
                <a:gd name="T9" fmla="*/ 16 h 1970"/>
                <a:gd name="T10" fmla="*/ 447 w 805"/>
                <a:gd name="T11" fmla="*/ 36 h 1970"/>
                <a:gd name="T12" fmla="*/ 418 w 805"/>
                <a:gd name="T13" fmla="*/ 68 h 1970"/>
                <a:gd name="T14" fmla="*/ 469 w 805"/>
                <a:gd name="T15" fmla="*/ 48 h 1970"/>
                <a:gd name="T16" fmla="*/ 439 w 805"/>
                <a:gd name="T17" fmla="*/ 69 h 1970"/>
                <a:gd name="T18" fmla="*/ 431 w 805"/>
                <a:gd name="T19" fmla="*/ 88 h 1970"/>
                <a:gd name="T20" fmla="*/ 467 w 805"/>
                <a:gd name="T21" fmla="*/ 74 h 1970"/>
                <a:gd name="T22" fmla="*/ 503 w 805"/>
                <a:gd name="T23" fmla="*/ 54 h 1970"/>
                <a:gd name="T24" fmla="*/ 525 w 805"/>
                <a:gd name="T25" fmla="*/ 45 h 1970"/>
                <a:gd name="T26" fmla="*/ 548 w 805"/>
                <a:gd name="T27" fmla="*/ 48 h 1970"/>
                <a:gd name="T28" fmla="*/ 504 w 805"/>
                <a:gd name="T29" fmla="*/ 69 h 1970"/>
                <a:gd name="T30" fmla="*/ 467 w 805"/>
                <a:gd name="T31" fmla="*/ 87 h 1970"/>
                <a:gd name="T32" fmla="*/ 424 w 805"/>
                <a:gd name="T33" fmla="*/ 102 h 1970"/>
                <a:gd name="T34" fmla="*/ 401 w 805"/>
                <a:gd name="T35" fmla="*/ 131 h 1970"/>
                <a:gd name="T36" fmla="*/ 366 w 805"/>
                <a:gd name="T37" fmla="*/ 160 h 1970"/>
                <a:gd name="T38" fmla="*/ 331 w 805"/>
                <a:gd name="T39" fmla="*/ 216 h 1970"/>
                <a:gd name="T40" fmla="*/ 327 w 805"/>
                <a:gd name="T41" fmla="*/ 262 h 1970"/>
                <a:gd name="T42" fmla="*/ 346 w 805"/>
                <a:gd name="T43" fmla="*/ 306 h 1970"/>
                <a:gd name="T44" fmla="*/ 346 w 805"/>
                <a:gd name="T45" fmla="*/ 362 h 1970"/>
                <a:gd name="T46" fmla="*/ 365 w 805"/>
                <a:gd name="T47" fmla="*/ 403 h 1970"/>
                <a:gd name="T48" fmla="*/ 406 w 805"/>
                <a:gd name="T49" fmla="*/ 416 h 1970"/>
                <a:gd name="T50" fmla="*/ 381 w 805"/>
                <a:gd name="T51" fmla="*/ 422 h 1970"/>
                <a:gd name="T52" fmla="*/ 330 w 805"/>
                <a:gd name="T53" fmla="*/ 429 h 1970"/>
                <a:gd name="T54" fmla="*/ 272 w 805"/>
                <a:gd name="T55" fmla="*/ 429 h 1970"/>
                <a:gd name="T56" fmla="*/ 215 w 805"/>
                <a:gd name="T57" fmla="*/ 427 h 1970"/>
                <a:gd name="T58" fmla="*/ 214 w 805"/>
                <a:gd name="T59" fmla="*/ 418 h 1970"/>
                <a:gd name="T60" fmla="*/ 249 w 805"/>
                <a:gd name="T61" fmla="*/ 403 h 1970"/>
                <a:gd name="T62" fmla="*/ 238 w 805"/>
                <a:gd name="T63" fmla="*/ 350 h 1970"/>
                <a:gd name="T64" fmla="*/ 252 w 805"/>
                <a:gd name="T65" fmla="*/ 277 h 1970"/>
                <a:gd name="T66" fmla="*/ 247 w 805"/>
                <a:gd name="T67" fmla="*/ 177 h 1970"/>
                <a:gd name="T68" fmla="*/ 209 w 805"/>
                <a:gd name="T69" fmla="*/ 123 h 1970"/>
                <a:gd name="T70" fmla="*/ 170 w 805"/>
                <a:gd name="T71" fmla="*/ 93 h 1970"/>
                <a:gd name="T72" fmla="*/ 114 w 805"/>
                <a:gd name="T73" fmla="*/ 64 h 1970"/>
                <a:gd name="T74" fmla="*/ 63 w 805"/>
                <a:gd name="T75" fmla="*/ 42 h 1970"/>
                <a:gd name="T76" fmla="*/ 23 w 805"/>
                <a:gd name="T77" fmla="*/ 28 h 1970"/>
                <a:gd name="T78" fmla="*/ 31 w 805"/>
                <a:gd name="T79" fmla="*/ 15 h 1970"/>
                <a:gd name="T80" fmla="*/ 63 w 805"/>
                <a:gd name="T81" fmla="*/ 36 h 1970"/>
                <a:gd name="T82" fmla="*/ 148 w 805"/>
                <a:gd name="T83" fmla="*/ 57 h 1970"/>
                <a:gd name="T84" fmla="*/ 161 w 805"/>
                <a:gd name="T85" fmla="*/ 36 h 1970"/>
                <a:gd name="T86" fmla="*/ 144 w 805"/>
                <a:gd name="T87" fmla="*/ 5 h 1970"/>
                <a:gd name="T88" fmla="*/ 161 w 805"/>
                <a:gd name="T89" fmla="*/ 24 h 1970"/>
                <a:gd name="T90" fmla="*/ 184 w 805"/>
                <a:gd name="T91" fmla="*/ 31 h 1970"/>
                <a:gd name="T92" fmla="*/ 211 w 805"/>
                <a:gd name="T93" fmla="*/ 8 h 1970"/>
                <a:gd name="T94" fmla="*/ 205 w 805"/>
                <a:gd name="T95" fmla="*/ 26 h 1970"/>
                <a:gd name="T96" fmla="*/ 213 w 805"/>
                <a:gd name="T97" fmla="*/ 37 h 1970"/>
                <a:gd name="T98" fmla="*/ 235 w 805"/>
                <a:gd name="T99" fmla="*/ 31 h 1970"/>
                <a:gd name="T100" fmla="*/ 196 w 805"/>
                <a:gd name="T101" fmla="*/ 64 h 1970"/>
                <a:gd name="T102" fmla="*/ 240 w 805"/>
                <a:gd name="T103" fmla="*/ 108 h 1970"/>
                <a:gd name="T104" fmla="*/ 301 w 805"/>
                <a:gd name="T105" fmla="*/ 167 h 1970"/>
                <a:gd name="T106" fmla="*/ 337 w 805"/>
                <a:gd name="T107" fmla="*/ 137 h 1970"/>
                <a:gd name="T108" fmla="*/ 379 w 805"/>
                <a:gd name="T109" fmla="*/ 84 h 1970"/>
                <a:gd name="T110" fmla="*/ 342 w 805"/>
                <a:gd name="T111" fmla="*/ 43 h 19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5"/>
                <a:gd name="T169" fmla="*/ 0 h 1970"/>
                <a:gd name="T170" fmla="*/ 805 w 805"/>
                <a:gd name="T171" fmla="*/ 1970 h 19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5" h="1970">
                  <a:moveTo>
                    <a:pt x="520" y="20"/>
                  </a:moveTo>
                  <a:lnTo>
                    <a:pt x="523" y="27"/>
                  </a:lnTo>
                  <a:lnTo>
                    <a:pt x="528" y="20"/>
                  </a:lnTo>
                  <a:lnTo>
                    <a:pt x="532" y="14"/>
                  </a:lnTo>
                  <a:lnTo>
                    <a:pt x="535" y="20"/>
                  </a:lnTo>
                  <a:lnTo>
                    <a:pt x="539" y="51"/>
                  </a:lnTo>
                  <a:lnTo>
                    <a:pt x="549" y="90"/>
                  </a:lnTo>
                  <a:lnTo>
                    <a:pt x="558" y="130"/>
                  </a:lnTo>
                  <a:lnTo>
                    <a:pt x="563" y="161"/>
                  </a:lnTo>
                  <a:lnTo>
                    <a:pt x="569" y="155"/>
                  </a:lnTo>
                  <a:lnTo>
                    <a:pt x="580" y="137"/>
                  </a:lnTo>
                  <a:lnTo>
                    <a:pt x="590" y="119"/>
                  </a:lnTo>
                  <a:lnTo>
                    <a:pt x="601" y="100"/>
                  </a:lnTo>
                  <a:lnTo>
                    <a:pt x="612" y="82"/>
                  </a:lnTo>
                  <a:lnTo>
                    <a:pt x="621" y="63"/>
                  </a:lnTo>
                  <a:lnTo>
                    <a:pt x="631" y="45"/>
                  </a:lnTo>
                  <a:lnTo>
                    <a:pt x="639" y="25"/>
                  </a:lnTo>
                  <a:lnTo>
                    <a:pt x="645" y="4"/>
                  </a:lnTo>
                  <a:lnTo>
                    <a:pt x="647" y="0"/>
                  </a:lnTo>
                  <a:lnTo>
                    <a:pt x="645" y="20"/>
                  </a:lnTo>
                  <a:lnTo>
                    <a:pt x="641" y="38"/>
                  </a:lnTo>
                  <a:lnTo>
                    <a:pt x="638" y="56"/>
                  </a:lnTo>
                  <a:lnTo>
                    <a:pt x="633" y="75"/>
                  </a:lnTo>
                  <a:lnTo>
                    <a:pt x="628" y="93"/>
                  </a:lnTo>
                  <a:lnTo>
                    <a:pt x="622" y="112"/>
                  </a:lnTo>
                  <a:lnTo>
                    <a:pt x="617" y="130"/>
                  </a:lnTo>
                  <a:lnTo>
                    <a:pt x="611" y="147"/>
                  </a:lnTo>
                  <a:lnTo>
                    <a:pt x="618" y="147"/>
                  </a:lnTo>
                  <a:lnTo>
                    <a:pt x="634" y="131"/>
                  </a:lnTo>
                  <a:lnTo>
                    <a:pt x="652" y="117"/>
                  </a:lnTo>
                  <a:lnTo>
                    <a:pt x="670" y="104"/>
                  </a:lnTo>
                  <a:lnTo>
                    <a:pt x="688" y="90"/>
                  </a:lnTo>
                  <a:lnTo>
                    <a:pt x="705" y="78"/>
                  </a:lnTo>
                  <a:lnTo>
                    <a:pt x="723" y="66"/>
                  </a:lnTo>
                  <a:lnTo>
                    <a:pt x="742" y="54"/>
                  </a:lnTo>
                  <a:lnTo>
                    <a:pt x="760" y="42"/>
                  </a:lnTo>
                  <a:lnTo>
                    <a:pt x="753" y="51"/>
                  </a:lnTo>
                  <a:lnTo>
                    <a:pt x="746" y="59"/>
                  </a:lnTo>
                  <a:lnTo>
                    <a:pt x="738" y="66"/>
                  </a:lnTo>
                  <a:lnTo>
                    <a:pt x="729" y="72"/>
                  </a:lnTo>
                  <a:lnTo>
                    <a:pt x="721" y="79"/>
                  </a:lnTo>
                  <a:lnTo>
                    <a:pt x="713" y="85"/>
                  </a:lnTo>
                  <a:lnTo>
                    <a:pt x="704" y="92"/>
                  </a:lnTo>
                  <a:lnTo>
                    <a:pt x="696" y="100"/>
                  </a:lnTo>
                  <a:lnTo>
                    <a:pt x="683" y="116"/>
                  </a:lnTo>
                  <a:lnTo>
                    <a:pt x="669" y="130"/>
                  </a:lnTo>
                  <a:lnTo>
                    <a:pt x="654" y="146"/>
                  </a:lnTo>
                  <a:lnTo>
                    <a:pt x="641" y="161"/>
                  </a:lnTo>
                  <a:lnTo>
                    <a:pt x="628" y="178"/>
                  </a:lnTo>
                  <a:lnTo>
                    <a:pt x="618" y="195"/>
                  </a:lnTo>
                  <a:lnTo>
                    <a:pt x="608" y="213"/>
                  </a:lnTo>
                  <a:lnTo>
                    <a:pt x="600" y="232"/>
                  </a:lnTo>
                  <a:lnTo>
                    <a:pt x="599" y="250"/>
                  </a:lnTo>
                  <a:lnTo>
                    <a:pt x="599" y="270"/>
                  </a:lnTo>
                  <a:lnTo>
                    <a:pt x="598" y="289"/>
                  </a:lnTo>
                  <a:lnTo>
                    <a:pt x="600" y="307"/>
                  </a:lnTo>
                  <a:lnTo>
                    <a:pt x="602" y="307"/>
                  </a:lnTo>
                  <a:lnTo>
                    <a:pt x="612" y="294"/>
                  </a:lnTo>
                  <a:lnTo>
                    <a:pt x="621" y="280"/>
                  </a:lnTo>
                  <a:lnTo>
                    <a:pt x="631" y="267"/>
                  </a:lnTo>
                  <a:lnTo>
                    <a:pt x="640" y="255"/>
                  </a:lnTo>
                  <a:lnTo>
                    <a:pt x="651" y="242"/>
                  </a:lnTo>
                  <a:lnTo>
                    <a:pt x="662" y="230"/>
                  </a:lnTo>
                  <a:lnTo>
                    <a:pt x="673" y="219"/>
                  </a:lnTo>
                  <a:lnTo>
                    <a:pt x="685" y="211"/>
                  </a:lnTo>
                  <a:lnTo>
                    <a:pt x="679" y="221"/>
                  </a:lnTo>
                  <a:lnTo>
                    <a:pt x="673" y="230"/>
                  </a:lnTo>
                  <a:lnTo>
                    <a:pt x="666" y="240"/>
                  </a:lnTo>
                  <a:lnTo>
                    <a:pt x="660" y="252"/>
                  </a:lnTo>
                  <a:lnTo>
                    <a:pt x="651" y="272"/>
                  </a:lnTo>
                  <a:lnTo>
                    <a:pt x="640" y="290"/>
                  </a:lnTo>
                  <a:lnTo>
                    <a:pt x="630" y="310"/>
                  </a:lnTo>
                  <a:lnTo>
                    <a:pt x="620" y="330"/>
                  </a:lnTo>
                  <a:lnTo>
                    <a:pt x="612" y="351"/>
                  </a:lnTo>
                  <a:lnTo>
                    <a:pt x="605" y="372"/>
                  </a:lnTo>
                  <a:lnTo>
                    <a:pt x="601" y="395"/>
                  </a:lnTo>
                  <a:lnTo>
                    <a:pt x="601" y="419"/>
                  </a:lnTo>
                  <a:lnTo>
                    <a:pt x="607" y="412"/>
                  </a:lnTo>
                  <a:lnTo>
                    <a:pt x="612" y="405"/>
                  </a:lnTo>
                  <a:lnTo>
                    <a:pt x="618" y="398"/>
                  </a:lnTo>
                  <a:lnTo>
                    <a:pt x="624" y="390"/>
                  </a:lnTo>
                  <a:lnTo>
                    <a:pt x="630" y="383"/>
                  </a:lnTo>
                  <a:lnTo>
                    <a:pt x="636" y="375"/>
                  </a:lnTo>
                  <a:lnTo>
                    <a:pt x="641" y="368"/>
                  </a:lnTo>
                  <a:lnTo>
                    <a:pt x="647" y="361"/>
                  </a:lnTo>
                  <a:lnTo>
                    <a:pt x="654" y="352"/>
                  </a:lnTo>
                  <a:lnTo>
                    <a:pt x="663" y="344"/>
                  </a:lnTo>
                  <a:lnTo>
                    <a:pt x="671" y="335"/>
                  </a:lnTo>
                  <a:lnTo>
                    <a:pt x="681" y="328"/>
                  </a:lnTo>
                  <a:lnTo>
                    <a:pt x="688" y="320"/>
                  </a:lnTo>
                  <a:lnTo>
                    <a:pt x="696" y="311"/>
                  </a:lnTo>
                  <a:lnTo>
                    <a:pt x="702" y="303"/>
                  </a:lnTo>
                  <a:lnTo>
                    <a:pt x="707" y="291"/>
                  </a:lnTo>
                  <a:lnTo>
                    <a:pt x="711" y="276"/>
                  </a:lnTo>
                  <a:lnTo>
                    <a:pt x="716" y="259"/>
                  </a:lnTo>
                  <a:lnTo>
                    <a:pt x="722" y="243"/>
                  </a:lnTo>
                  <a:lnTo>
                    <a:pt x="728" y="228"/>
                  </a:lnTo>
                  <a:lnTo>
                    <a:pt x="733" y="212"/>
                  </a:lnTo>
                  <a:lnTo>
                    <a:pt x="739" y="195"/>
                  </a:lnTo>
                  <a:lnTo>
                    <a:pt x="746" y="181"/>
                  </a:lnTo>
                  <a:lnTo>
                    <a:pt x="752" y="165"/>
                  </a:lnTo>
                  <a:lnTo>
                    <a:pt x="770" y="137"/>
                  </a:lnTo>
                  <a:lnTo>
                    <a:pt x="764" y="171"/>
                  </a:lnTo>
                  <a:lnTo>
                    <a:pt x="754" y="204"/>
                  </a:lnTo>
                  <a:lnTo>
                    <a:pt x="743" y="236"/>
                  </a:lnTo>
                  <a:lnTo>
                    <a:pt x="738" y="270"/>
                  </a:lnTo>
                  <a:lnTo>
                    <a:pt x="746" y="262"/>
                  </a:lnTo>
                  <a:lnTo>
                    <a:pt x="754" y="253"/>
                  </a:lnTo>
                  <a:lnTo>
                    <a:pt x="762" y="245"/>
                  </a:lnTo>
                  <a:lnTo>
                    <a:pt x="771" y="235"/>
                  </a:lnTo>
                  <a:lnTo>
                    <a:pt x="779" y="226"/>
                  </a:lnTo>
                  <a:lnTo>
                    <a:pt x="787" y="218"/>
                  </a:lnTo>
                  <a:lnTo>
                    <a:pt x="796" y="211"/>
                  </a:lnTo>
                  <a:lnTo>
                    <a:pt x="805" y="204"/>
                  </a:lnTo>
                  <a:lnTo>
                    <a:pt x="793" y="222"/>
                  </a:lnTo>
                  <a:lnTo>
                    <a:pt x="780" y="240"/>
                  </a:lnTo>
                  <a:lnTo>
                    <a:pt x="766" y="259"/>
                  </a:lnTo>
                  <a:lnTo>
                    <a:pt x="753" y="277"/>
                  </a:lnTo>
                  <a:lnTo>
                    <a:pt x="739" y="296"/>
                  </a:lnTo>
                  <a:lnTo>
                    <a:pt x="724" y="314"/>
                  </a:lnTo>
                  <a:lnTo>
                    <a:pt x="713" y="334"/>
                  </a:lnTo>
                  <a:lnTo>
                    <a:pt x="701" y="354"/>
                  </a:lnTo>
                  <a:lnTo>
                    <a:pt x="696" y="361"/>
                  </a:lnTo>
                  <a:lnTo>
                    <a:pt x="691" y="366"/>
                  </a:lnTo>
                  <a:lnTo>
                    <a:pt x="685" y="373"/>
                  </a:lnTo>
                  <a:lnTo>
                    <a:pt x="681" y="379"/>
                  </a:lnTo>
                  <a:lnTo>
                    <a:pt x="676" y="386"/>
                  </a:lnTo>
                  <a:lnTo>
                    <a:pt x="671" y="393"/>
                  </a:lnTo>
                  <a:lnTo>
                    <a:pt x="668" y="400"/>
                  </a:lnTo>
                  <a:lnTo>
                    <a:pt x="665" y="407"/>
                  </a:lnTo>
                  <a:lnTo>
                    <a:pt x="656" y="417"/>
                  </a:lnTo>
                  <a:lnTo>
                    <a:pt x="646" y="427"/>
                  </a:lnTo>
                  <a:lnTo>
                    <a:pt x="637" y="436"/>
                  </a:lnTo>
                  <a:lnTo>
                    <a:pt x="627" y="444"/>
                  </a:lnTo>
                  <a:lnTo>
                    <a:pt x="618" y="454"/>
                  </a:lnTo>
                  <a:lnTo>
                    <a:pt x="609" y="464"/>
                  </a:lnTo>
                  <a:lnTo>
                    <a:pt x="601" y="475"/>
                  </a:lnTo>
                  <a:lnTo>
                    <a:pt x="595" y="487"/>
                  </a:lnTo>
                  <a:lnTo>
                    <a:pt x="592" y="507"/>
                  </a:lnTo>
                  <a:lnTo>
                    <a:pt x="589" y="528"/>
                  </a:lnTo>
                  <a:lnTo>
                    <a:pt x="588" y="549"/>
                  </a:lnTo>
                  <a:lnTo>
                    <a:pt x="586" y="570"/>
                  </a:lnTo>
                  <a:lnTo>
                    <a:pt x="580" y="582"/>
                  </a:lnTo>
                  <a:lnTo>
                    <a:pt x="575" y="594"/>
                  </a:lnTo>
                  <a:lnTo>
                    <a:pt x="570" y="607"/>
                  </a:lnTo>
                  <a:lnTo>
                    <a:pt x="567" y="620"/>
                  </a:lnTo>
                  <a:lnTo>
                    <a:pt x="562" y="632"/>
                  </a:lnTo>
                  <a:lnTo>
                    <a:pt x="558" y="645"/>
                  </a:lnTo>
                  <a:lnTo>
                    <a:pt x="555" y="658"/>
                  </a:lnTo>
                  <a:lnTo>
                    <a:pt x="550" y="671"/>
                  </a:lnTo>
                  <a:lnTo>
                    <a:pt x="538" y="699"/>
                  </a:lnTo>
                  <a:lnTo>
                    <a:pt x="526" y="727"/>
                  </a:lnTo>
                  <a:lnTo>
                    <a:pt x="516" y="757"/>
                  </a:lnTo>
                  <a:lnTo>
                    <a:pt x="504" y="785"/>
                  </a:lnTo>
                  <a:lnTo>
                    <a:pt x="494" y="815"/>
                  </a:lnTo>
                  <a:lnTo>
                    <a:pt x="486" y="846"/>
                  </a:lnTo>
                  <a:lnTo>
                    <a:pt x="480" y="877"/>
                  </a:lnTo>
                  <a:lnTo>
                    <a:pt x="478" y="910"/>
                  </a:lnTo>
                  <a:lnTo>
                    <a:pt x="475" y="945"/>
                  </a:lnTo>
                  <a:lnTo>
                    <a:pt x="475" y="979"/>
                  </a:lnTo>
                  <a:lnTo>
                    <a:pt x="475" y="1015"/>
                  </a:lnTo>
                  <a:lnTo>
                    <a:pt x="478" y="1050"/>
                  </a:lnTo>
                  <a:lnTo>
                    <a:pt x="475" y="1080"/>
                  </a:lnTo>
                  <a:lnTo>
                    <a:pt x="472" y="1110"/>
                  </a:lnTo>
                  <a:lnTo>
                    <a:pt x="469" y="1139"/>
                  </a:lnTo>
                  <a:lnTo>
                    <a:pt x="469" y="1169"/>
                  </a:lnTo>
                  <a:lnTo>
                    <a:pt x="467" y="1169"/>
                  </a:lnTo>
                  <a:lnTo>
                    <a:pt x="469" y="1189"/>
                  </a:lnTo>
                  <a:lnTo>
                    <a:pt x="471" y="1211"/>
                  </a:lnTo>
                  <a:lnTo>
                    <a:pt x="471" y="1234"/>
                  </a:lnTo>
                  <a:lnTo>
                    <a:pt x="472" y="1257"/>
                  </a:lnTo>
                  <a:lnTo>
                    <a:pt x="477" y="1284"/>
                  </a:lnTo>
                  <a:lnTo>
                    <a:pt x="479" y="1312"/>
                  </a:lnTo>
                  <a:lnTo>
                    <a:pt x="483" y="1339"/>
                  </a:lnTo>
                  <a:lnTo>
                    <a:pt x="491" y="1364"/>
                  </a:lnTo>
                  <a:lnTo>
                    <a:pt x="496" y="1388"/>
                  </a:lnTo>
                  <a:lnTo>
                    <a:pt x="496" y="1413"/>
                  </a:lnTo>
                  <a:lnTo>
                    <a:pt x="494" y="1438"/>
                  </a:lnTo>
                  <a:lnTo>
                    <a:pt x="494" y="1462"/>
                  </a:lnTo>
                  <a:lnTo>
                    <a:pt x="499" y="1499"/>
                  </a:lnTo>
                  <a:lnTo>
                    <a:pt x="505" y="1534"/>
                  </a:lnTo>
                  <a:lnTo>
                    <a:pt x="507" y="1571"/>
                  </a:lnTo>
                  <a:lnTo>
                    <a:pt x="504" y="1608"/>
                  </a:lnTo>
                  <a:lnTo>
                    <a:pt x="496" y="1643"/>
                  </a:lnTo>
                  <a:lnTo>
                    <a:pt x="491" y="1681"/>
                  </a:lnTo>
                  <a:lnTo>
                    <a:pt x="492" y="1720"/>
                  </a:lnTo>
                  <a:lnTo>
                    <a:pt x="501" y="1755"/>
                  </a:lnTo>
                  <a:lnTo>
                    <a:pt x="506" y="1769"/>
                  </a:lnTo>
                  <a:lnTo>
                    <a:pt x="510" y="1785"/>
                  </a:lnTo>
                  <a:lnTo>
                    <a:pt x="515" y="1799"/>
                  </a:lnTo>
                  <a:lnTo>
                    <a:pt x="519" y="1813"/>
                  </a:lnTo>
                  <a:lnTo>
                    <a:pt x="524" y="1829"/>
                  </a:lnTo>
                  <a:lnTo>
                    <a:pt x="530" y="1843"/>
                  </a:lnTo>
                  <a:lnTo>
                    <a:pt x="536" y="1856"/>
                  </a:lnTo>
                  <a:lnTo>
                    <a:pt x="543" y="1870"/>
                  </a:lnTo>
                  <a:lnTo>
                    <a:pt x="550" y="1875"/>
                  </a:lnTo>
                  <a:lnTo>
                    <a:pt x="557" y="1880"/>
                  </a:lnTo>
                  <a:lnTo>
                    <a:pt x="566" y="1881"/>
                  </a:lnTo>
                  <a:lnTo>
                    <a:pt x="574" y="1884"/>
                  </a:lnTo>
                  <a:lnTo>
                    <a:pt x="582" y="1885"/>
                  </a:lnTo>
                  <a:lnTo>
                    <a:pt x="589" y="1890"/>
                  </a:lnTo>
                  <a:lnTo>
                    <a:pt x="594" y="1897"/>
                  </a:lnTo>
                  <a:lnTo>
                    <a:pt x="596" y="1907"/>
                  </a:lnTo>
                  <a:lnTo>
                    <a:pt x="586" y="1904"/>
                  </a:lnTo>
                  <a:lnTo>
                    <a:pt x="576" y="1904"/>
                  </a:lnTo>
                  <a:lnTo>
                    <a:pt x="567" y="1907"/>
                  </a:lnTo>
                  <a:lnTo>
                    <a:pt x="557" y="1909"/>
                  </a:lnTo>
                  <a:lnTo>
                    <a:pt x="548" y="1914"/>
                  </a:lnTo>
                  <a:lnTo>
                    <a:pt x="538" y="1916"/>
                  </a:lnTo>
                  <a:lnTo>
                    <a:pt x="529" y="1918"/>
                  </a:lnTo>
                  <a:lnTo>
                    <a:pt x="518" y="1918"/>
                  </a:lnTo>
                  <a:lnTo>
                    <a:pt x="509" y="1924"/>
                  </a:lnTo>
                  <a:lnTo>
                    <a:pt x="500" y="1928"/>
                  </a:lnTo>
                  <a:lnTo>
                    <a:pt x="491" y="1933"/>
                  </a:lnTo>
                  <a:lnTo>
                    <a:pt x="481" y="1939"/>
                  </a:lnTo>
                  <a:lnTo>
                    <a:pt x="473" y="1945"/>
                  </a:lnTo>
                  <a:lnTo>
                    <a:pt x="465" y="1952"/>
                  </a:lnTo>
                  <a:lnTo>
                    <a:pt x="456" y="1959"/>
                  </a:lnTo>
                  <a:lnTo>
                    <a:pt x="448" y="1967"/>
                  </a:lnTo>
                  <a:lnTo>
                    <a:pt x="435" y="1970"/>
                  </a:lnTo>
                  <a:lnTo>
                    <a:pt x="422" y="1969"/>
                  </a:lnTo>
                  <a:lnTo>
                    <a:pt x="411" y="1963"/>
                  </a:lnTo>
                  <a:lnTo>
                    <a:pt x="401" y="1955"/>
                  </a:lnTo>
                  <a:lnTo>
                    <a:pt x="390" y="1946"/>
                  </a:lnTo>
                  <a:lnTo>
                    <a:pt x="379" y="1938"/>
                  </a:lnTo>
                  <a:lnTo>
                    <a:pt x="367" y="1931"/>
                  </a:lnTo>
                  <a:lnTo>
                    <a:pt x="354" y="1928"/>
                  </a:lnTo>
                  <a:lnTo>
                    <a:pt x="345" y="1928"/>
                  </a:lnTo>
                  <a:lnTo>
                    <a:pt x="337" y="1929"/>
                  </a:lnTo>
                  <a:lnTo>
                    <a:pt x="327" y="1931"/>
                  </a:lnTo>
                  <a:lnTo>
                    <a:pt x="319" y="1933"/>
                  </a:lnTo>
                  <a:lnTo>
                    <a:pt x="309" y="1935"/>
                  </a:lnTo>
                  <a:lnTo>
                    <a:pt x="300" y="1935"/>
                  </a:lnTo>
                  <a:lnTo>
                    <a:pt x="292" y="1935"/>
                  </a:lnTo>
                  <a:lnTo>
                    <a:pt x="282" y="1932"/>
                  </a:lnTo>
                  <a:lnTo>
                    <a:pt x="281" y="1922"/>
                  </a:lnTo>
                  <a:lnTo>
                    <a:pt x="286" y="1914"/>
                  </a:lnTo>
                  <a:lnTo>
                    <a:pt x="293" y="1908"/>
                  </a:lnTo>
                  <a:lnTo>
                    <a:pt x="299" y="1902"/>
                  </a:lnTo>
                  <a:lnTo>
                    <a:pt x="307" y="1898"/>
                  </a:lnTo>
                  <a:lnTo>
                    <a:pt x="314" y="1894"/>
                  </a:lnTo>
                  <a:lnTo>
                    <a:pt x="321" y="1888"/>
                  </a:lnTo>
                  <a:lnTo>
                    <a:pt x="328" y="1881"/>
                  </a:lnTo>
                  <a:lnTo>
                    <a:pt x="334" y="1873"/>
                  </a:lnTo>
                  <a:lnTo>
                    <a:pt x="340" y="1864"/>
                  </a:lnTo>
                  <a:lnTo>
                    <a:pt x="345" y="1856"/>
                  </a:lnTo>
                  <a:lnTo>
                    <a:pt x="349" y="1847"/>
                  </a:lnTo>
                  <a:lnTo>
                    <a:pt x="357" y="1827"/>
                  </a:lnTo>
                  <a:lnTo>
                    <a:pt x="357" y="1807"/>
                  </a:lnTo>
                  <a:lnTo>
                    <a:pt x="352" y="1785"/>
                  </a:lnTo>
                  <a:lnTo>
                    <a:pt x="350" y="1764"/>
                  </a:lnTo>
                  <a:lnTo>
                    <a:pt x="354" y="1723"/>
                  </a:lnTo>
                  <a:lnTo>
                    <a:pt x="351" y="1683"/>
                  </a:lnTo>
                  <a:lnTo>
                    <a:pt x="345" y="1642"/>
                  </a:lnTo>
                  <a:lnTo>
                    <a:pt x="343" y="1599"/>
                  </a:lnTo>
                  <a:lnTo>
                    <a:pt x="341" y="1587"/>
                  </a:lnTo>
                  <a:lnTo>
                    <a:pt x="340" y="1575"/>
                  </a:lnTo>
                  <a:lnTo>
                    <a:pt x="340" y="1563"/>
                  </a:lnTo>
                  <a:lnTo>
                    <a:pt x="341" y="1551"/>
                  </a:lnTo>
                  <a:lnTo>
                    <a:pt x="344" y="1489"/>
                  </a:lnTo>
                  <a:lnTo>
                    <a:pt x="349" y="1428"/>
                  </a:lnTo>
                  <a:lnTo>
                    <a:pt x="354" y="1369"/>
                  </a:lnTo>
                  <a:lnTo>
                    <a:pt x="365" y="1311"/>
                  </a:lnTo>
                  <a:lnTo>
                    <a:pt x="362" y="1255"/>
                  </a:lnTo>
                  <a:lnTo>
                    <a:pt x="353" y="1203"/>
                  </a:lnTo>
                  <a:lnTo>
                    <a:pt x="346" y="1151"/>
                  </a:lnTo>
                  <a:lnTo>
                    <a:pt x="346" y="1095"/>
                  </a:lnTo>
                  <a:lnTo>
                    <a:pt x="353" y="1037"/>
                  </a:lnTo>
                  <a:lnTo>
                    <a:pt x="356" y="976"/>
                  </a:lnTo>
                  <a:lnTo>
                    <a:pt x="357" y="916"/>
                  </a:lnTo>
                  <a:lnTo>
                    <a:pt x="362" y="855"/>
                  </a:lnTo>
                  <a:lnTo>
                    <a:pt x="354" y="801"/>
                  </a:lnTo>
                  <a:lnTo>
                    <a:pt x="349" y="746"/>
                  </a:lnTo>
                  <a:lnTo>
                    <a:pt x="341" y="692"/>
                  </a:lnTo>
                  <a:lnTo>
                    <a:pt x="335" y="638"/>
                  </a:lnTo>
                  <a:lnTo>
                    <a:pt x="330" y="623"/>
                  </a:lnTo>
                  <a:lnTo>
                    <a:pt x="321" y="607"/>
                  </a:lnTo>
                  <a:lnTo>
                    <a:pt x="313" y="593"/>
                  </a:lnTo>
                  <a:lnTo>
                    <a:pt x="305" y="577"/>
                  </a:lnTo>
                  <a:lnTo>
                    <a:pt x="299" y="560"/>
                  </a:lnTo>
                  <a:lnTo>
                    <a:pt x="293" y="543"/>
                  </a:lnTo>
                  <a:lnTo>
                    <a:pt x="287" y="526"/>
                  </a:lnTo>
                  <a:lnTo>
                    <a:pt x="282" y="508"/>
                  </a:lnTo>
                  <a:lnTo>
                    <a:pt x="275" y="491"/>
                  </a:lnTo>
                  <a:lnTo>
                    <a:pt x="268" y="475"/>
                  </a:lnTo>
                  <a:lnTo>
                    <a:pt x="261" y="458"/>
                  </a:lnTo>
                  <a:lnTo>
                    <a:pt x="251" y="443"/>
                  </a:lnTo>
                  <a:lnTo>
                    <a:pt x="244" y="420"/>
                  </a:lnTo>
                  <a:lnTo>
                    <a:pt x="239" y="398"/>
                  </a:lnTo>
                  <a:lnTo>
                    <a:pt x="236" y="372"/>
                  </a:lnTo>
                  <a:lnTo>
                    <a:pt x="236" y="348"/>
                  </a:lnTo>
                  <a:lnTo>
                    <a:pt x="223" y="334"/>
                  </a:lnTo>
                  <a:lnTo>
                    <a:pt x="209" y="322"/>
                  </a:lnTo>
                  <a:lnTo>
                    <a:pt x="193" y="311"/>
                  </a:lnTo>
                  <a:lnTo>
                    <a:pt x="178" y="301"/>
                  </a:lnTo>
                  <a:lnTo>
                    <a:pt x="163" y="290"/>
                  </a:lnTo>
                  <a:lnTo>
                    <a:pt x="149" y="277"/>
                  </a:lnTo>
                  <a:lnTo>
                    <a:pt x="135" y="264"/>
                  </a:lnTo>
                  <a:lnTo>
                    <a:pt x="123" y="247"/>
                  </a:lnTo>
                  <a:lnTo>
                    <a:pt x="115" y="238"/>
                  </a:lnTo>
                  <a:lnTo>
                    <a:pt x="108" y="226"/>
                  </a:lnTo>
                  <a:lnTo>
                    <a:pt x="102" y="213"/>
                  </a:lnTo>
                  <a:lnTo>
                    <a:pt x="97" y="202"/>
                  </a:lnTo>
                  <a:lnTo>
                    <a:pt x="91" y="189"/>
                  </a:lnTo>
                  <a:lnTo>
                    <a:pt x="85" y="180"/>
                  </a:lnTo>
                  <a:lnTo>
                    <a:pt x="77" y="170"/>
                  </a:lnTo>
                  <a:lnTo>
                    <a:pt x="65" y="163"/>
                  </a:lnTo>
                  <a:lnTo>
                    <a:pt x="0" y="124"/>
                  </a:lnTo>
                  <a:lnTo>
                    <a:pt x="7" y="124"/>
                  </a:lnTo>
                  <a:lnTo>
                    <a:pt x="15" y="124"/>
                  </a:lnTo>
                  <a:lnTo>
                    <a:pt x="24" y="124"/>
                  </a:lnTo>
                  <a:lnTo>
                    <a:pt x="32" y="127"/>
                  </a:lnTo>
                  <a:lnTo>
                    <a:pt x="41" y="129"/>
                  </a:lnTo>
                  <a:lnTo>
                    <a:pt x="51" y="133"/>
                  </a:lnTo>
                  <a:lnTo>
                    <a:pt x="59" y="136"/>
                  </a:lnTo>
                  <a:lnTo>
                    <a:pt x="67" y="140"/>
                  </a:lnTo>
                  <a:lnTo>
                    <a:pt x="61" y="123"/>
                  </a:lnTo>
                  <a:lnTo>
                    <a:pt x="56" y="106"/>
                  </a:lnTo>
                  <a:lnTo>
                    <a:pt x="50" y="89"/>
                  </a:lnTo>
                  <a:lnTo>
                    <a:pt x="44" y="70"/>
                  </a:lnTo>
                  <a:lnTo>
                    <a:pt x="53" y="79"/>
                  </a:lnTo>
                  <a:lnTo>
                    <a:pt x="60" y="89"/>
                  </a:lnTo>
                  <a:lnTo>
                    <a:pt x="66" y="100"/>
                  </a:lnTo>
                  <a:lnTo>
                    <a:pt x="71" y="112"/>
                  </a:lnTo>
                  <a:lnTo>
                    <a:pt x="76" y="124"/>
                  </a:lnTo>
                  <a:lnTo>
                    <a:pt x="80" y="137"/>
                  </a:lnTo>
                  <a:lnTo>
                    <a:pt x="85" y="150"/>
                  </a:lnTo>
                  <a:lnTo>
                    <a:pt x="91" y="161"/>
                  </a:lnTo>
                  <a:lnTo>
                    <a:pt x="103" y="180"/>
                  </a:lnTo>
                  <a:lnTo>
                    <a:pt x="116" y="196"/>
                  </a:lnTo>
                  <a:lnTo>
                    <a:pt x="130" y="211"/>
                  </a:lnTo>
                  <a:lnTo>
                    <a:pt x="145" y="223"/>
                  </a:lnTo>
                  <a:lnTo>
                    <a:pt x="161" y="235"/>
                  </a:lnTo>
                  <a:lnTo>
                    <a:pt x="178" y="245"/>
                  </a:lnTo>
                  <a:lnTo>
                    <a:pt x="194" y="252"/>
                  </a:lnTo>
                  <a:lnTo>
                    <a:pt x="212" y="257"/>
                  </a:lnTo>
                  <a:lnTo>
                    <a:pt x="218" y="263"/>
                  </a:lnTo>
                  <a:lnTo>
                    <a:pt x="225" y="269"/>
                  </a:lnTo>
                  <a:lnTo>
                    <a:pt x="232" y="274"/>
                  </a:lnTo>
                  <a:lnTo>
                    <a:pt x="239" y="279"/>
                  </a:lnTo>
                  <a:lnTo>
                    <a:pt x="238" y="249"/>
                  </a:lnTo>
                  <a:lnTo>
                    <a:pt x="235" y="221"/>
                  </a:lnTo>
                  <a:lnTo>
                    <a:pt x="231" y="194"/>
                  </a:lnTo>
                  <a:lnTo>
                    <a:pt x="231" y="164"/>
                  </a:lnTo>
                  <a:lnTo>
                    <a:pt x="220" y="136"/>
                  </a:lnTo>
                  <a:lnTo>
                    <a:pt x="214" y="106"/>
                  </a:lnTo>
                  <a:lnTo>
                    <a:pt x="210" y="76"/>
                  </a:lnTo>
                  <a:lnTo>
                    <a:pt x="204" y="46"/>
                  </a:lnTo>
                  <a:lnTo>
                    <a:pt x="203" y="41"/>
                  </a:lnTo>
                  <a:lnTo>
                    <a:pt x="204" y="35"/>
                  </a:lnTo>
                  <a:lnTo>
                    <a:pt x="205" y="28"/>
                  </a:lnTo>
                  <a:lnTo>
                    <a:pt x="207" y="24"/>
                  </a:lnTo>
                  <a:lnTo>
                    <a:pt x="210" y="25"/>
                  </a:lnTo>
                  <a:lnTo>
                    <a:pt x="212" y="29"/>
                  </a:lnTo>
                  <a:lnTo>
                    <a:pt x="213" y="32"/>
                  </a:lnTo>
                  <a:lnTo>
                    <a:pt x="214" y="37"/>
                  </a:lnTo>
                  <a:lnTo>
                    <a:pt x="216" y="56"/>
                  </a:lnTo>
                  <a:lnTo>
                    <a:pt x="219" y="75"/>
                  </a:lnTo>
                  <a:lnTo>
                    <a:pt x="225" y="92"/>
                  </a:lnTo>
                  <a:lnTo>
                    <a:pt x="231" y="110"/>
                  </a:lnTo>
                  <a:lnTo>
                    <a:pt x="237" y="127"/>
                  </a:lnTo>
                  <a:lnTo>
                    <a:pt x="243" y="144"/>
                  </a:lnTo>
                  <a:lnTo>
                    <a:pt x="249" y="163"/>
                  </a:lnTo>
                  <a:lnTo>
                    <a:pt x="252" y="181"/>
                  </a:lnTo>
                  <a:lnTo>
                    <a:pt x="256" y="171"/>
                  </a:lnTo>
                  <a:lnTo>
                    <a:pt x="258" y="161"/>
                  </a:lnTo>
                  <a:lnTo>
                    <a:pt x="261" y="150"/>
                  </a:lnTo>
                  <a:lnTo>
                    <a:pt x="264" y="141"/>
                  </a:lnTo>
                  <a:lnTo>
                    <a:pt x="273" y="130"/>
                  </a:lnTo>
                  <a:lnTo>
                    <a:pt x="280" y="119"/>
                  </a:lnTo>
                  <a:lnTo>
                    <a:pt x="286" y="106"/>
                  </a:lnTo>
                  <a:lnTo>
                    <a:pt x="292" y="93"/>
                  </a:lnTo>
                  <a:lnTo>
                    <a:pt x="296" y="80"/>
                  </a:lnTo>
                  <a:lnTo>
                    <a:pt x="300" y="66"/>
                  </a:lnTo>
                  <a:lnTo>
                    <a:pt x="302" y="52"/>
                  </a:lnTo>
                  <a:lnTo>
                    <a:pt x="303" y="38"/>
                  </a:lnTo>
                  <a:lnTo>
                    <a:pt x="305" y="37"/>
                  </a:lnTo>
                  <a:lnTo>
                    <a:pt x="306" y="34"/>
                  </a:lnTo>
                  <a:lnTo>
                    <a:pt x="307" y="34"/>
                  </a:lnTo>
                  <a:lnTo>
                    <a:pt x="308" y="35"/>
                  </a:lnTo>
                  <a:lnTo>
                    <a:pt x="309" y="59"/>
                  </a:lnTo>
                  <a:lnTo>
                    <a:pt x="306" y="80"/>
                  </a:lnTo>
                  <a:lnTo>
                    <a:pt x="301" y="100"/>
                  </a:lnTo>
                  <a:lnTo>
                    <a:pt x="294" y="120"/>
                  </a:lnTo>
                  <a:lnTo>
                    <a:pt x="287" y="141"/>
                  </a:lnTo>
                  <a:lnTo>
                    <a:pt x="281" y="161"/>
                  </a:lnTo>
                  <a:lnTo>
                    <a:pt x="279" y="182"/>
                  </a:lnTo>
                  <a:lnTo>
                    <a:pt x="279" y="206"/>
                  </a:lnTo>
                  <a:lnTo>
                    <a:pt x="280" y="209"/>
                  </a:lnTo>
                  <a:lnTo>
                    <a:pt x="289" y="195"/>
                  </a:lnTo>
                  <a:lnTo>
                    <a:pt x="299" y="182"/>
                  </a:lnTo>
                  <a:lnTo>
                    <a:pt x="306" y="168"/>
                  </a:lnTo>
                  <a:lnTo>
                    <a:pt x="314" y="153"/>
                  </a:lnTo>
                  <a:lnTo>
                    <a:pt x="321" y="138"/>
                  </a:lnTo>
                  <a:lnTo>
                    <a:pt x="328" y="124"/>
                  </a:lnTo>
                  <a:lnTo>
                    <a:pt x="335" y="109"/>
                  </a:lnTo>
                  <a:lnTo>
                    <a:pt x="344" y="95"/>
                  </a:lnTo>
                  <a:lnTo>
                    <a:pt x="347" y="90"/>
                  </a:lnTo>
                  <a:lnTo>
                    <a:pt x="346" y="116"/>
                  </a:lnTo>
                  <a:lnTo>
                    <a:pt x="337" y="140"/>
                  </a:lnTo>
                  <a:lnTo>
                    <a:pt x="326" y="163"/>
                  </a:lnTo>
                  <a:lnTo>
                    <a:pt x="322" y="189"/>
                  </a:lnTo>
                  <a:lnTo>
                    <a:pt x="315" y="206"/>
                  </a:lnTo>
                  <a:lnTo>
                    <a:pt x="306" y="222"/>
                  </a:lnTo>
                  <a:lnTo>
                    <a:pt x="298" y="239"/>
                  </a:lnTo>
                  <a:lnTo>
                    <a:pt x="289" y="256"/>
                  </a:lnTo>
                  <a:lnTo>
                    <a:pt x="283" y="273"/>
                  </a:lnTo>
                  <a:lnTo>
                    <a:pt x="281" y="291"/>
                  </a:lnTo>
                  <a:lnTo>
                    <a:pt x="281" y="310"/>
                  </a:lnTo>
                  <a:lnTo>
                    <a:pt x="287" y="330"/>
                  </a:lnTo>
                  <a:lnTo>
                    <a:pt x="288" y="359"/>
                  </a:lnTo>
                  <a:lnTo>
                    <a:pt x="294" y="389"/>
                  </a:lnTo>
                  <a:lnTo>
                    <a:pt x="303" y="416"/>
                  </a:lnTo>
                  <a:lnTo>
                    <a:pt x="318" y="440"/>
                  </a:lnTo>
                  <a:lnTo>
                    <a:pt x="332" y="465"/>
                  </a:lnTo>
                  <a:lnTo>
                    <a:pt x="345" y="491"/>
                  </a:lnTo>
                  <a:lnTo>
                    <a:pt x="358" y="516"/>
                  </a:lnTo>
                  <a:lnTo>
                    <a:pt x="369" y="542"/>
                  </a:lnTo>
                  <a:lnTo>
                    <a:pt x="378" y="569"/>
                  </a:lnTo>
                  <a:lnTo>
                    <a:pt x="385" y="597"/>
                  </a:lnTo>
                  <a:lnTo>
                    <a:pt x="391" y="627"/>
                  </a:lnTo>
                  <a:lnTo>
                    <a:pt x="395" y="657"/>
                  </a:lnTo>
                  <a:lnTo>
                    <a:pt x="429" y="773"/>
                  </a:lnTo>
                  <a:lnTo>
                    <a:pt x="433" y="757"/>
                  </a:lnTo>
                  <a:lnTo>
                    <a:pt x="436" y="742"/>
                  </a:lnTo>
                  <a:lnTo>
                    <a:pt x="442" y="726"/>
                  </a:lnTo>
                  <a:lnTo>
                    <a:pt x="448" y="712"/>
                  </a:lnTo>
                  <a:lnTo>
                    <a:pt x="455" y="696"/>
                  </a:lnTo>
                  <a:lnTo>
                    <a:pt x="461" y="682"/>
                  </a:lnTo>
                  <a:lnTo>
                    <a:pt x="467" y="668"/>
                  </a:lnTo>
                  <a:lnTo>
                    <a:pt x="473" y="652"/>
                  </a:lnTo>
                  <a:lnTo>
                    <a:pt x="484" y="621"/>
                  </a:lnTo>
                  <a:lnTo>
                    <a:pt x="493" y="590"/>
                  </a:lnTo>
                  <a:lnTo>
                    <a:pt x="504" y="560"/>
                  </a:lnTo>
                  <a:lnTo>
                    <a:pt x="513" y="529"/>
                  </a:lnTo>
                  <a:lnTo>
                    <a:pt x="522" y="498"/>
                  </a:lnTo>
                  <a:lnTo>
                    <a:pt x="531" y="465"/>
                  </a:lnTo>
                  <a:lnTo>
                    <a:pt x="538" y="434"/>
                  </a:lnTo>
                  <a:lnTo>
                    <a:pt x="547" y="402"/>
                  </a:lnTo>
                  <a:lnTo>
                    <a:pt x="544" y="379"/>
                  </a:lnTo>
                  <a:lnTo>
                    <a:pt x="541" y="358"/>
                  </a:lnTo>
                  <a:lnTo>
                    <a:pt x="535" y="337"/>
                  </a:lnTo>
                  <a:lnTo>
                    <a:pt x="528" y="315"/>
                  </a:lnTo>
                  <a:lnTo>
                    <a:pt x="519" y="296"/>
                  </a:lnTo>
                  <a:lnTo>
                    <a:pt x="510" y="276"/>
                  </a:lnTo>
                  <a:lnTo>
                    <a:pt x="500" y="256"/>
                  </a:lnTo>
                  <a:lnTo>
                    <a:pt x="490" y="238"/>
                  </a:lnTo>
                  <a:lnTo>
                    <a:pt x="491" y="194"/>
                  </a:lnTo>
                  <a:lnTo>
                    <a:pt x="499" y="153"/>
                  </a:lnTo>
                  <a:lnTo>
                    <a:pt x="509" y="112"/>
                  </a:lnTo>
                  <a:lnTo>
                    <a:pt x="511" y="66"/>
                  </a:lnTo>
                  <a:lnTo>
                    <a:pt x="520" y="20"/>
                  </a:lnTo>
                  <a:close/>
                </a:path>
              </a:pathLst>
            </a:custGeom>
            <a:solidFill>
              <a:srgbClr val="008000"/>
            </a:solidFill>
            <a:ln w="9525">
              <a:noFill/>
              <a:round/>
              <a:headEnd/>
              <a:tailEnd/>
            </a:ln>
          </p:spPr>
          <p:txBody>
            <a:bodyPr/>
            <a:lstStyle/>
            <a:p>
              <a:endParaRPr lang="en-US"/>
            </a:p>
          </p:txBody>
        </p:sp>
        <p:sp>
          <p:nvSpPr>
            <p:cNvPr id="12032" name="Freeform 1131"/>
            <p:cNvSpPr>
              <a:spLocks/>
            </p:cNvSpPr>
            <p:nvPr/>
          </p:nvSpPr>
          <p:spPr bwMode="auto">
            <a:xfrm rot="18741481" flipH="1">
              <a:off x="2048" y="1328"/>
              <a:ext cx="480" cy="320"/>
            </a:xfrm>
            <a:custGeom>
              <a:avLst/>
              <a:gdLst>
                <a:gd name="T0" fmla="*/ 0 w 2288"/>
                <a:gd name="T1" fmla="*/ 184 h 544"/>
                <a:gd name="T2" fmla="*/ 2 w 2288"/>
                <a:gd name="T3" fmla="*/ 166 h 544"/>
                <a:gd name="T4" fmla="*/ 5 w 2288"/>
                <a:gd name="T5" fmla="*/ 138 h 544"/>
                <a:gd name="T6" fmla="*/ 9 w 2288"/>
                <a:gd name="T7" fmla="*/ 105 h 544"/>
                <a:gd name="T8" fmla="*/ 15 w 2288"/>
                <a:gd name="T9" fmla="*/ 70 h 544"/>
                <a:gd name="T10" fmla="*/ 23 w 2288"/>
                <a:gd name="T11" fmla="*/ 38 h 544"/>
                <a:gd name="T12" fmla="*/ 34 w 2288"/>
                <a:gd name="T13" fmla="*/ 14 h 544"/>
                <a:gd name="T14" fmla="*/ 47 w 2288"/>
                <a:gd name="T15" fmla="*/ 1 h 544"/>
                <a:gd name="T16" fmla="*/ 61 w 2288"/>
                <a:gd name="T17" fmla="*/ 3 h 544"/>
                <a:gd name="T18" fmla="*/ 73 w 2288"/>
                <a:gd name="T19" fmla="*/ 16 h 544"/>
                <a:gd name="T20" fmla="*/ 82 w 2288"/>
                <a:gd name="T21" fmla="*/ 40 h 544"/>
                <a:gd name="T22" fmla="*/ 89 w 2288"/>
                <a:gd name="T23" fmla="*/ 68 h 544"/>
                <a:gd name="T24" fmla="*/ 94 w 2288"/>
                <a:gd name="T25" fmla="*/ 98 h 544"/>
                <a:gd name="T26" fmla="*/ 97 w 2288"/>
                <a:gd name="T27" fmla="*/ 127 h 544"/>
                <a:gd name="T28" fmla="*/ 99 w 2288"/>
                <a:gd name="T29" fmla="*/ 151 h 544"/>
                <a:gd name="T30" fmla="*/ 100 w 2288"/>
                <a:gd name="T31" fmla="*/ 166 h 544"/>
                <a:gd name="T32" fmla="*/ 94 w 2288"/>
                <a:gd name="T33" fmla="*/ 166 h 544"/>
                <a:gd name="T34" fmla="*/ 92 w 2288"/>
                <a:gd name="T35" fmla="*/ 148 h 544"/>
                <a:gd name="T36" fmla="*/ 90 w 2288"/>
                <a:gd name="T37" fmla="*/ 124 h 544"/>
                <a:gd name="T38" fmla="*/ 86 w 2288"/>
                <a:gd name="T39" fmla="*/ 105 h 544"/>
                <a:gd name="T40" fmla="*/ 85 w 2288"/>
                <a:gd name="T41" fmla="*/ 103 h 544"/>
                <a:gd name="T42" fmla="*/ 83 w 2288"/>
                <a:gd name="T43" fmla="*/ 118 h 544"/>
                <a:gd name="T44" fmla="*/ 81 w 2288"/>
                <a:gd name="T45" fmla="*/ 141 h 544"/>
                <a:gd name="T46" fmla="*/ 76 w 2288"/>
                <a:gd name="T47" fmla="*/ 160 h 544"/>
                <a:gd name="T48" fmla="*/ 72 w 2288"/>
                <a:gd name="T49" fmla="*/ 141 h 544"/>
                <a:gd name="T50" fmla="*/ 71 w 2288"/>
                <a:gd name="T51" fmla="*/ 139 h 544"/>
                <a:gd name="T52" fmla="*/ 70 w 2288"/>
                <a:gd name="T53" fmla="*/ 161 h 544"/>
                <a:gd name="T54" fmla="*/ 69 w 2288"/>
                <a:gd name="T55" fmla="*/ 168 h 544"/>
                <a:gd name="T56" fmla="*/ 68 w 2288"/>
                <a:gd name="T57" fmla="*/ 168 h 544"/>
                <a:gd name="T58" fmla="*/ 64 w 2288"/>
                <a:gd name="T59" fmla="*/ 168 h 544"/>
                <a:gd name="T60" fmla="*/ 62 w 2288"/>
                <a:gd name="T61" fmla="*/ 150 h 544"/>
                <a:gd name="T62" fmla="*/ 63 w 2288"/>
                <a:gd name="T63" fmla="*/ 102 h 544"/>
                <a:gd name="T64" fmla="*/ 62 w 2288"/>
                <a:gd name="T65" fmla="*/ 124 h 544"/>
                <a:gd name="T66" fmla="*/ 60 w 2288"/>
                <a:gd name="T67" fmla="*/ 161 h 544"/>
                <a:gd name="T68" fmla="*/ 57 w 2288"/>
                <a:gd name="T69" fmla="*/ 169 h 544"/>
                <a:gd name="T70" fmla="*/ 54 w 2288"/>
                <a:gd name="T71" fmla="*/ 170 h 544"/>
                <a:gd name="T72" fmla="*/ 51 w 2288"/>
                <a:gd name="T73" fmla="*/ 171 h 544"/>
                <a:gd name="T74" fmla="*/ 47 w 2288"/>
                <a:gd name="T75" fmla="*/ 171 h 544"/>
                <a:gd name="T76" fmla="*/ 45 w 2288"/>
                <a:gd name="T77" fmla="*/ 146 h 544"/>
                <a:gd name="T78" fmla="*/ 45 w 2288"/>
                <a:gd name="T79" fmla="*/ 135 h 544"/>
                <a:gd name="T80" fmla="*/ 44 w 2288"/>
                <a:gd name="T81" fmla="*/ 162 h 544"/>
                <a:gd name="T82" fmla="*/ 43 w 2288"/>
                <a:gd name="T83" fmla="*/ 173 h 544"/>
                <a:gd name="T84" fmla="*/ 42 w 2288"/>
                <a:gd name="T85" fmla="*/ 116 h 544"/>
                <a:gd name="T86" fmla="*/ 41 w 2288"/>
                <a:gd name="T87" fmla="*/ 112 h 544"/>
                <a:gd name="T88" fmla="*/ 39 w 2288"/>
                <a:gd name="T89" fmla="*/ 161 h 544"/>
                <a:gd name="T90" fmla="*/ 37 w 2288"/>
                <a:gd name="T91" fmla="*/ 174 h 544"/>
                <a:gd name="T92" fmla="*/ 34 w 2288"/>
                <a:gd name="T93" fmla="*/ 174 h 544"/>
                <a:gd name="T94" fmla="*/ 32 w 2288"/>
                <a:gd name="T95" fmla="*/ 175 h 544"/>
                <a:gd name="T96" fmla="*/ 29 w 2288"/>
                <a:gd name="T97" fmla="*/ 176 h 544"/>
                <a:gd name="T98" fmla="*/ 27 w 2288"/>
                <a:gd name="T99" fmla="*/ 154 h 544"/>
                <a:gd name="T100" fmla="*/ 27 w 2288"/>
                <a:gd name="T101" fmla="*/ 154 h 544"/>
                <a:gd name="T102" fmla="*/ 26 w 2288"/>
                <a:gd name="T103" fmla="*/ 172 h 544"/>
                <a:gd name="T104" fmla="*/ 24 w 2288"/>
                <a:gd name="T105" fmla="*/ 177 h 544"/>
                <a:gd name="T106" fmla="*/ 21 w 2288"/>
                <a:gd name="T107" fmla="*/ 178 h 544"/>
                <a:gd name="T108" fmla="*/ 18 w 2288"/>
                <a:gd name="T109" fmla="*/ 179 h 544"/>
                <a:gd name="T110" fmla="*/ 15 w 2288"/>
                <a:gd name="T111" fmla="*/ 180 h 544"/>
                <a:gd name="T112" fmla="*/ 14 w 2288"/>
                <a:gd name="T113" fmla="*/ 138 h 544"/>
                <a:gd name="T114" fmla="*/ 13 w 2288"/>
                <a:gd name="T115" fmla="*/ 136 h 544"/>
                <a:gd name="T116" fmla="*/ 12 w 2288"/>
                <a:gd name="T117" fmla="*/ 172 h 544"/>
                <a:gd name="T118" fmla="*/ 9 w 2288"/>
                <a:gd name="T119" fmla="*/ 182 h 544"/>
                <a:gd name="T120" fmla="*/ 5 w 2288"/>
                <a:gd name="T121" fmla="*/ 184 h 544"/>
                <a:gd name="T122" fmla="*/ 3 w 2288"/>
                <a:gd name="T123" fmla="*/ 186 h 544"/>
                <a:gd name="T124" fmla="*/ 1 w 2288"/>
                <a:gd name="T125" fmla="*/ 18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33" name="Freeform 1132"/>
            <p:cNvSpPr>
              <a:spLocks/>
            </p:cNvSpPr>
            <p:nvPr/>
          </p:nvSpPr>
          <p:spPr bwMode="auto">
            <a:xfrm rot="3832753" flipH="1">
              <a:off x="2069" y="1541"/>
              <a:ext cx="576" cy="182"/>
            </a:xfrm>
            <a:custGeom>
              <a:avLst/>
              <a:gdLst>
                <a:gd name="T0" fmla="*/ 1 w 2288"/>
                <a:gd name="T1" fmla="*/ 60 h 544"/>
                <a:gd name="T2" fmla="*/ 3 w 2288"/>
                <a:gd name="T3" fmla="*/ 54 h 544"/>
                <a:gd name="T4" fmla="*/ 7 w 2288"/>
                <a:gd name="T5" fmla="*/ 44 h 544"/>
                <a:gd name="T6" fmla="*/ 13 w 2288"/>
                <a:gd name="T7" fmla="*/ 34 h 544"/>
                <a:gd name="T8" fmla="*/ 22 w 2288"/>
                <a:gd name="T9" fmla="*/ 23 h 544"/>
                <a:gd name="T10" fmla="*/ 34 w 2288"/>
                <a:gd name="T11" fmla="*/ 12 h 544"/>
                <a:gd name="T12" fmla="*/ 49 w 2288"/>
                <a:gd name="T13" fmla="*/ 4 h 544"/>
                <a:gd name="T14" fmla="*/ 68 w 2288"/>
                <a:gd name="T15" fmla="*/ 0 h 544"/>
                <a:gd name="T16" fmla="*/ 88 w 2288"/>
                <a:gd name="T17" fmla="*/ 1 h 544"/>
                <a:gd name="T18" fmla="*/ 104 w 2288"/>
                <a:gd name="T19" fmla="*/ 5 h 544"/>
                <a:gd name="T20" fmla="*/ 118 w 2288"/>
                <a:gd name="T21" fmla="*/ 13 h 544"/>
                <a:gd name="T22" fmla="*/ 128 w 2288"/>
                <a:gd name="T23" fmla="*/ 22 h 544"/>
                <a:gd name="T24" fmla="*/ 135 w 2288"/>
                <a:gd name="T25" fmla="*/ 32 h 544"/>
                <a:gd name="T26" fmla="*/ 140 w 2288"/>
                <a:gd name="T27" fmla="*/ 41 h 544"/>
                <a:gd name="T28" fmla="*/ 143 w 2288"/>
                <a:gd name="T29" fmla="*/ 49 h 544"/>
                <a:gd name="T30" fmla="*/ 145 w 2288"/>
                <a:gd name="T31" fmla="*/ 54 h 544"/>
                <a:gd name="T32" fmla="*/ 135 w 2288"/>
                <a:gd name="T33" fmla="*/ 54 h 544"/>
                <a:gd name="T34" fmla="*/ 133 w 2288"/>
                <a:gd name="T35" fmla="*/ 48 h 544"/>
                <a:gd name="T36" fmla="*/ 129 w 2288"/>
                <a:gd name="T37" fmla="*/ 40 h 544"/>
                <a:gd name="T38" fmla="*/ 125 w 2288"/>
                <a:gd name="T39" fmla="*/ 34 h 544"/>
                <a:gd name="T40" fmla="*/ 122 w 2288"/>
                <a:gd name="T41" fmla="*/ 33 h 544"/>
                <a:gd name="T42" fmla="*/ 120 w 2288"/>
                <a:gd name="T43" fmla="*/ 38 h 544"/>
                <a:gd name="T44" fmla="*/ 116 w 2288"/>
                <a:gd name="T45" fmla="*/ 46 h 544"/>
                <a:gd name="T46" fmla="*/ 109 w 2288"/>
                <a:gd name="T47" fmla="*/ 52 h 544"/>
                <a:gd name="T48" fmla="*/ 103 w 2288"/>
                <a:gd name="T49" fmla="*/ 46 h 544"/>
                <a:gd name="T50" fmla="*/ 103 w 2288"/>
                <a:gd name="T51" fmla="*/ 45 h 544"/>
                <a:gd name="T52" fmla="*/ 101 w 2288"/>
                <a:gd name="T53" fmla="*/ 52 h 544"/>
                <a:gd name="T54" fmla="*/ 100 w 2288"/>
                <a:gd name="T55" fmla="*/ 54 h 544"/>
                <a:gd name="T56" fmla="*/ 98 w 2288"/>
                <a:gd name="T57" fmla="*/ 54 h 544"/>
                <a:gd name="T58" fmla="*/ 93 w 2288"/>
                <a:gd name="T59" fmla="*/ 55 h 544"/>
                <a:gd name="T60" fmla="*/ 89 w 2288"/>
                <a:gd name="T61" fmla="*/ 49 h 544"/>
                <a:gd name="T62" fmla="*/ 90 w 2288"/>
                <a:gd name="T63" fmla="*/ 33 h 544"/>
                <a:gd name="T64" fmla="*/ 89 w 2288"/>
                <a:gd name="T65" fmla="*/ 40 h 544"/>
                <a:gd name="T66" fmla="*/ 86 w 2288"/>
                <a:gd name="T67" fmla="*/ 52 h 544"/>
                <a:gd name="T68" fmla="*/ 83 w 2288"/>
                <a:gd name="T69" fmla="*/ 55 h 544"/>
                <a:gd name="T70" fmla="*/ 78 w 2288"/>
                <a:gd name="T71" fmla="*/ 55 h 544"/>
                <a:gd name="T72" fmla="*/ 73 w 2288"/>
                <a:gd name="T73" fmla="*/ 55 h 544"/>
                <a:gd name="T74" fmla="*/ 68 w 2288"/>
                <a:gd name="T75" fmla="*/ 56 h 544"/>
                <a:gd name="T76" fmla="*/ 65 w 2288"/>
                <a:gd name="T77" fmla="*/ 47 h 544"/>
                <a:gd name="T78" fmla="*/ 64 w 2288"/>
                <a:gd name="T79" fmla="*/ 44 h 544"/>
                <a:gd name="T80" fmla="*/ 63 w 2288"/>
                <a:gd name="T81" fmla="*/ 53 h 544"/>
                <a:gd name="T82" fmla="*/ 61 w 2288"/>
                <a:gd name="T83" fmla="*/ 56 h 544"/>
                <a:gd name="T84" fmla="*/ 61 w 2288"/>
                <a:gd name="T85" fmla="*/ 37 h 544"/>
                <a:gd name="T86" fmla="*/ 59 w 2288"/>
                <a:gd name="T87" fmla="*/ 36 h 544"/>
                <a:gd name="T88" fmla="*/ 57 w 2288"/>
                <a:gd name="T89" fmla="*/ 52 h 544"/>
                <a:gd name="T90" fmla="*/ 54 w 2288"/>
                <a:gd name="T91" fmla="*/ 56 h 544"/>
                <a:gd name="T92" fmla="*/ 50 w 2288"/>
                <a:gd name="T93" fmla="*/ 57 h 544"/>
                <a:gd name="T94" fmla="*/ 46 w 2288"/>
                <a:gd name="T95" fmla="*/ 57 h 544"/>
                <a:gd name="T96" fmla="*/ 42 w 2288"/>
                <a:gd name="T97" fmla="*/ 57 h 544"/>
                <a:gd name="T98" fmla="*/ 40 w 2288"/>
                <a:gd name="T99" fmla="*/ 50 h 544"/>
                <a:gd name="T100" fmla="*/ 39 w 2288"/>
                <a:gd name="T101" fmla="*/ 50 h 544"/>
                <a:gd name="T102" fmla="*/ 38 w 2288"/>
                <a:gd name="T103" fmla="*/ 56 h 544"/>
                <a:gd name="T104" fmla="*/ 35 w 2288"/>
                <a:gd name="T105" fmla="*/ 57 h 544"/>
                <a:gd name="T106" fmla="*/ 30 w 2288"/>
                <a:gd name="T107" fmla="*/ 58 h 544"/>
                <a:gd name="T108" fmla="*/ 25 w 2288"/>
                <a:gd name="T109" fmla="*/ 58 h 544"/>
                <a:gd name="T110" fmla="*/ 21 w 2288"/>
                <a:gd name="T111" fmla="*/ 58 h 544"/>
                <a:gd name="T112" fmla="*/ 20 w 2288"/>
                <a:gd name="T113" fmla="*/ 44 h 544"/>
                <a:gd name="T114" fmla="*/ 19 w 2288"/>
                <a:gd name="T115" fmla="*/ 44 h 544"/>
                <a:gd name="T116" fmla="*/ 16 w 2288"/>
                <a:gd name="T117" fmla="*/ 56 h 544"/>
                <a:gd name="T118" fmla="*/ 13 w 2288"/>
                <a:gd name="T119" fmla="*/ 59 h 544"/>
                <a:gd name="T120" fmla="*/ 8 w 2288"/>
                <a:gd name="T121" fmla="*/ 60 h 544"/>
                <a:gd name="T122" fmla="*/ 4 w 2288"/>
                <a:gd name="T123" fmla="*/ 60 h 544"/>
                <a:gd name="T124" fmla="*/ 1 w 2288"/>
                <a:gd name="T125" fmla="*/ 61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34" name="Freeform 1133"/>
            <p:cNvSpPr>
              <a:spLocks/>
            </p:cNvSpPr>
            <p:nvPr/>
          </p:nvSpPr>
          <p:spPr bwMode="auto">
            <a:xfrm rot="-2864680">
              <a:off x="1802" y="1486"/>
              <a:ext cx="504" cy="144"/>
            </a:xfrm>
            <a:custGeom>
              <a:avLst/>
              <a:gdLst>
                <a:gd name="T0" fmla="*/ 0 w 2288"/>
                <a:gd name="T1" fmla="*/ 37 h 544"/>
                <a:gd name="T2" fmla="*/ 2 w 2288"/>
                <a:gd name="T3" fmla="*/ 34 h 544"/>
                <a:gd name="T4" fmla="*/ 5 w 2288"/>
                <a:gd name="T5" fmla="*/ 28 h 544"/>
                <a:gd name="T6" fmla="*/ 10 w 2288"/>
                <a:gd name="T7" fmla="*/ 21 h 544"/>
                <a:gd name="T8" fmla="*/ 17 w 2288"/>
                <a:gd name="T9" fmla="*/ 14 h 544"/>
                <a:gd name="T10" fmla="*/ 26 w 2288"/>
                <a:gd name="T11" fmla="*/ 8 h 544"/>
                <a:gd name="T12" fmla="*/ 37 w 2288"/>
                <a:gd name="T13" fmla="*/ 3 h 544"/>
                <a:gd name="T14" fmla="*/ 52 w 2288"/>
                <a:gd name="T15" fmla="*/ 0 h 544"/>
                <a:gd name="T16" fmla="*/ 67 w 2288"/>
                <a:gd name="T17" fmla="*/ 1 h 544"/>
                <a:gd name="T18" fmla="*/ 80 w 2288"/>
                <a:gd name="T19" fmla="*/ 3 h 544"/>
                <a:gd name="T20" fmla="*/ 90 w 2288"/>
                <a:gd name="T21" fmla="*/ 8 h 544"/>
                <a:gd name="T22" fmla="*/ 98 w 2288"/>
                <a:gd name="T23" fmla="*/ 14 h 544"/>
                <a:gd name="T24" fmla="*/ 104 w 2288"/>
                <a:gd name="T25" fmla="*/ 20 h 544"/>
                <a:gd name="T26" fmla="*/ 107 w 2288"/>
                <a:gd name="T27" fmla="*/ 26 h 544"/>
                <a:gd name="T28" fmla="*/ 110 w 2288"/>
                <a:gd name="T29" fmla="*/ 30 h 544"/>
                <a:gd name="T30" fmla="*/ 111 w 2288"/>
                <a:gd name="T31" fmla="*/ 34 h 544"/>
                <a:gd name="T32" fmla="*/ 103 w 2288"/>
                <a:gd name="T33" fmla="*/ 34 h 544"/>
                <a:gd name="T34" fmla="*/ 102 w 2288"/>
                <a:gd name="T35" fmla="*/ 30 h 544"/>
                <a:gd name="T36" fmla="*/ 99 w 2288"/>
                <a:gd name="T37" fmla="*/ 25 h 544"/>
                <a:gd name="T38" fmla="*/ 95 w 2288"/>
                <a:gd name="T39" fmla="*/ 21 h 544"/>
                <a:gd name="T40" fmla="*/ 93 w 2288"/>
                <a:gd name="T41" fmla="*/ 21 h 544"/>
                <a:gd name="T42" fmla="*/ 92 w 2288"/>
                <a:gd name="T43" fmla="*/ 24 h 544"/>
                <a:gd name="T44" fmla="*/ 89 w 2288"/>
                <a:gd name="T45" fmla="*/ 28 h 544"/>
                <a:gd name="T46" fmla="*/ 83 w 2288"/>
                <a:gd name="T47" fmla="*/ 33 h 544"/>
                <a:gd name="T48" fmla="*/ 79 w 2288"/>
                <a:gd name="T49" fmla="*/ 28 h 544"/>
                <a:gd name="T50" fmla="*/ 79 w 2288"/>
                <a:gd name="T51" fmla="*/ 28 h 544"/>
                <a:gd name="T52" fmla="*/ 78 w 2288"/>
                <a:gd name="T53" fmla="*/ 33 h 544"/>
                <a:gd name="T54" fmla="*/ 77 w 2288"/>
                <a:gd name="T55" fmla="*/ 34 h 544"/>
                <a:gd name="T56" fmla="*/ 75 w 2288"/>
                <a:gd name="T57" fmla="*/ 34 h 544"/>
                <a:gd name="T58" fmla="*/ 71 w 2288"/>
                <a:gd name="T59" fmla="*/ 34 h 544"/>
                <a:gd name="T60" fmla="*/ 68 w 2288"/>
                <a:gd name="T61" fmla="*/ 30 h 544"/>
                <a:gd name="T62" fmla="*/ 69 w 2288"/>
                <a:gd name="T63" fmla="*/ 21 h 544"/>
                <a:gd name="T64" fmla="*/ 68 w 2288"/>
                <a:gd name="T65" fmla="*/ 25 h 544"/>
                <a:gd name="T66" fmla="*/ 66 w 2288"/>
                <a:gd name="T67" fmla="*/ 33 h 544"/>
                <a:gd name="T68" fmla="*/ 63 w 2288"/>
                <a:gd name="T69" fmla="*/ 34 h 544"/>
                <a:gd name="T70" fmla="*/ 60 w 2288"/>
                <a:gd name="T71" fmla="*/ 34 h 544"/>
                <a:gd name="T72" fmla="*/ 56 w 2288"/>
                <a:gd name="T73" fmla="*/ 34 h 544"/>
                <a:gd name="T74" fmla="*/ 52 w 2288"/>
                <a:gd name="T75" fmla="*/ 35 h 544"/>
                <a:gd name="T76" fmla="*/ 50 w 2288"/>
                <a:gd name="T77" fmla="*/ 29 h 544"/>
                <a:gd name="T78" fmla="*/ 49 w 2288"/>
                <a:gd name="T79" fmla="*/ 27 h 544"/>
                <a:gd name="T80" fmla="*/ 48 w 2288"/>
                <a:gd name="T81" fmla="*/ 33 h 544"/>
                <a:gd name="T82" fmla="*/ 47 w 2288"/>
                <a:gd name="T83" fmla="*/ 35 h 544"/>
                <a:gd name="T84" fmla="*/ 47 w 2288"/>
                <a:gd name="T85" fmla="*/ 24 h 544"/>
                <a:gd name="T86" fmla="*/ 45 w 2288"/>
                <a:gd name="T87" fmla="*/ 23 h 544"/>
                <a:gd name="T88" fmla="*/ 43 w 2288"/>
                <a:gd name="T89" fmla="*/ 33 h 544"/>
                <a:gd name="T90" fmla="*/ 41 w 2288"/>
                <a:gd name="T91" fmla="*/ 35 h 544"/>
                <a:gd name="T92" fmla="*/ 38 w 2288"/>
                <a:gd name="T93" fmla="*/ 35 h 544"/>
                <a:gd name="T94" fmla="*/ 35 w 2288"/>
                <a:gd name="T95" fmla="*/ 35 h 544"/>
                <a:gd name="T96" fmla="*/ 32 w 2288"/>
                <a:gd name="T97" fmla="*/ 36 h 544"/>
                <a:gd name="T98" fmla="*/ 30 w 2288"/>
                <a:gd name="T99" fmla="*/ 31 h 544"/>
                <a:gd name="T100" fmla="*/ 30 w 2288"/>
                <a:gd name="T101" fmla="*/ 31 h 544"/>
                <a:gd name="T102" fmla="*/ 29 w 2288"/>
                <a:gd name="T103" fmla="*/ 35 h 544"/>
                <a:gd name="T104" fmla="*/ 26 w 2288"/>
                <a:gd name="T105" fmla="*/ 36 h 544"/>
                <a:gd name="T106" fmla="*/ 23 w 2288"/>
                <a:gd name="T107" fmla="*/ 36 h 544"/>
                <a:gd name="T108" fmla="*/ 19 w 2288"/>
                <a:gd name="T109" fmla="*/ 36 h 544"/>
                <a:gd name="T110" fmla="*/ 16 w 2288"/>
                <a:gd name="T111" fmla="*/ 37 h 544"/>
                <a:gd name="T112" fmla="*/ 15 w 2288"/>
                <a:gd name="T113" fmla="*/ 28 h 544"/>
                <a:gd name="T114" fmla="*/ 14 w 2288"/>
                <a:gd name="T115" fmla="*/ 28 h 544"/>
                <a:gd name="T116" fmla="*/ 13 w 2288"/>
                <a:gd name="T117" fmla="*/ 35 h 544"/>
                <a:gd name="T118" fmla="*/ 10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35" name="Freeform 1134"/>
            <p:cNvSpPr>
              <a:spLocks/>
            </p:cNvSpPr>
            <p:nvPr/>
          </p:nvSpPr>
          <p:spPr bwMode="auto">
            <a:xfrm rot="2787764">
              <a:off x="1840" y="1145"/>
              <a:ext cx="480" cy="192"/>
            </a:xfrm>
            <a:custGeom>
              <a:avLst/>
              <a:gdLst>
                <a:gd name="T0" fmla="*/ 0 w 2288"/>
                <a:gd name="T1" fmla="*/ 66 h 544"/>
                <a:gd name="T2" fmla="*/ 2 w 2288"/>
                <a:gd name="T3" fmla="*/ 60 h 544"/>
                <a:gd name="T4" fmla="*/ 5 w 2288"/>
                <a:gd name="T5" fmla="*/ 50 h 544"/>
                <a:gd name="T6" fmla="*/ 9 w 2288"/>
                <a:gd name="T7" fmla="*/ 38 h 544"/>
                <a:gd name="T8" fmla="*/ 15 w 2288"/>
                <a:gd name="T9" fmla="*/ 25 h 544"/>
                <a:gd name="T10" fmla="*/ 23 w 2288"/>
                <a:gd name="T11" fmla="*/ 14 h 544"/>
                <a:gd name="T12" fmla="*/ 34 w 2288"/>
                <a:gd name="T13" fmla="*/ 5 h 544"/>
                <a:gd name="T14" fmla="*/ 47 w 2288"/>
                <a:gd name="T15" fmla="*/ 0 h 544"/>
                <a:gd name="T16" fmla="*/ 61 w 2288"/>
                <a:gd name="T17" fmla="*/ 1 h 544"/>
                <a:gd name="T18" fmla="*/ 73 w 2288"/>
                <a:gd name="T19" fmla="*/ 6 h 544"/>
                <a:gd name="T20" fmla="*/ 82 w 2288"/>
                <a:gd name="T21" fmla="*/ 14 h 544"/>
                <a:gd name="T22" fmla="*/ 89 w 2288"/>
                <a:gd name="T23" fmla="*/ 24 h 544"/>
                <a:gd name="T24" fmla="*/ 94 w 2288"/>
                <a:gd name="T25" fmla="*/ 35 h 544"/>
                <a:gd name="T26" fmla="*/ 97 w 2288"/>
                <a:gd name="T27" fmla="*/ 46 h 544"/>
                <a:gd name="T28" fmla="*/ 99 w 2288"/>
                <a:gd name="T29" fmla="*/ 54 h 544"/>
                <a:gd name="T30" fmla="*/ 100 w 2288"/>
                <a:gd name="T31" fmla="*/ 60 h 544"/>
                <a:gd name="T32" fmla="*/ 94 w 2288"/>
                <a:gd name="T33" fmla="*/ 60 h 544"/>
                <a:gd name="T34" fmla="*/ 92 w 2288"/>
                <a:gd name="T35" fmla="*/ 53 h 544"/>
                <a:gd name="T36" fmla="*/ 90 w 2288"/>
                <a:gd name="T37" fmla="*/ 44 h 544"/>
                <a:gd name="T38" fmla="*/ 86 w 2288"/>
                <a:gd name="T39" fmla="*/ 38 h 544"/>
                <a:gd name="T40" fmla="*/ 85 w 2288"/>
                <a:gd name="T41" fmla="*/ 37 h 544"/>
                <a:gd name="T42" fmla="*/ 83 w 2288"/>
                <a:gd name="T43" fmla="*/ 43 h 544"/>
                <a:gd name="T44" fmla="*/ 81 w 2288"/>
                <a:gd name="T45" fmla="*/ 50 h 544"/>
                <a:gd name="T46" fmla="*/ 76 w 2288"/>
                <a:gd name="T47" fmla="*/ 58 h 544"/>
                <a:gd name="T48" fmla="*/ 72 w 2288"/>
                <a:gd name="T49" fmla="*/ 50 h 544"/>
                <a:gd name="T50" fmla="*/ 71 w 2288"/>
                <a:gd name="T51" fmla="*/ 50 h 544"/>
                <a:gd name="T52" fmla="*/ 70 w 2288"/>
                <a:gd name="T53" fmla="*/ 58 h 544"/>
                <a:gd name="T54" fmla="*/ 69 w 2288"/>
                <a:gd name="T55" fmla="*/ 60 h 544"/>
                <a:gd name="T56" fmla="*/ 68 w 2288"/>
                <a:gd name="T57" fmla="*/ 60 h 544"/>
                <a:gd name="T58" fmla="*/ 64 w 2288"/>
                <a:gd name="T59" fmla="*/ 61 h 544"/>
                <a:gd name="T60" fmla="*/ 62 w 2288"/>
                <a:gd name="T61" fmla="*/ 54 h 544"/>
                <a:gd name="T62" fmla="*/ 63 w 2288"/>
                <a:gd name="T63" fmla="*/ 37 h 544"/>
                <a:gd name="T64" fmla="*/ 62 w 2288"/>
                <a:gd name="T65" fmla="*/ 44 h 544"/>
                <a:gd name="T66" fmla="*/ 60 w 2288"/>
                <a:gd name="T67" fmla="*/ 58 h 544"/>
                <a:gd name="T68" fmla="*/ 57 w 2288"/>
                <a:gd name="T69" fmla="*/ 61 h 544"/>
                <a:gd name="T70" fmla="*/ 54 w 2288"/>
                <a:gd name="T71" fmla="*/ 61 h 544"/>
                <a:gd name="T72" fmla="*/ 51 w 2288"/>
                <a:gd name="T73" fmla="*/ 61 h 544"/>
                <a:gd name="T74" fmla="*/ 47 w 2288"/>
                <a:gd name="T75" fmla="*/ 62 h 544"/>
                <a:gd name="T76" fmla="*/ 45 w 2288"/>
                <a:gd name="T77" fmla="*/ 53 h 544"/>
                <a:gd name="T78" fmla="*/ 45 w 2288"/>
                <a:gd name="T79" fmla="*/ 49 h 544"/>
                <a:gd name="T80" fmla="*/ 44 w 2288"/>
                <a:gd name="T81" fmla="*/ 59 h 544"/>
                <a:gd name="T82" fmla="*/ 43 w 2288"/>
                <a:gd name="T83" fmla="*/ 62 h 544"/>
                <a:gd name="T84" fmla="*/ 42 w 2288"/>
                <a:gd name="T85" fmla="*/ 42 h 544"/>
                <a:gd name="T86" fmla="*/ 41 w 2288"/>
                <a:gd name="T87" fmla="*/ 40 h 544"/>
                <a:gd name="T88" fmla="*/ 39 w 2288"/>
                <a:gd name="T89" fmla="*/ 58 h 544"/>
                <a:gd name="T90" fmla="*/ 37 w 2288"/>
                <a:gd name="T91" fmla="*/ 62 h 544"/>
                <a:gd name="T92" fmla="*/ 34 w 2288"/>
                <a:gd name="T93" fmla="*/ 63 h 544"/>
                <a:gd name="T94" fmla="*/ 32 w 2288"/>
                <a:gd name="T95" fmla="*/ 63 h 544"/>
                <a:gd name="T96" fmla="*/ 29 w 2288"/>
                <a:gd name="T97" fmla="*/ 64 h 544"/>
                <a:gd name="T98" fmla="*/ 27 w 2288"/>
                <a:gd name="T99" fmla="*/ 55 h 544"/>
                <a:gd name="T100" fmla="*/ 27 w 2288"/>
                <a:gd name="T101" fmla="*/ 55 h 544"/>
                <a:gd name="T102" fmla="*/ 26 w 2288"/>
                <a:gd name="T103" fmla="*/ 62 h 544"/>
                <a:gd name="T104" fmla="*/ 24 w 2288"/>
                <a:gd name="T105" fmla="*/ 64 h 544"/>
                <a:gd name="T106" fmla="*/ 21 w 2288"/>
                <a:gd name="T107" fmla="*/ 64 h 544"/>
                <a:gd name="T108" fmla="*/ 18 w 2288"/>
                <a:gd name="T109" fmla="*/ 64 h 544"/>
                <a:gd name="T110" fmla="*/ 15 w 2288"/>
                <a:gd name="T111" fmla="*/ 65 h 544"/>
                <a:gd name="T112" fmla="*/ 14 w 2288"/>
                <a:gd name="T113" fmla="*/ 49 h 544"/>
                <a:gd name="T114" fmla="*/ 13 w 2288"/>
                <a:gd name="T115" fmla="*/ 49 h 544"/>
                <a:gd name="T116" fmla="*/ 12 w 2288"/>
                <a:gd name="T117" fmla="*/ 62 h 544"/>
                <a:gd name="T118" fmla="*/ 9 w 2288"/>
                <a:gd name="T119" fmla="*/ 66 h 544"/>
                <a:gd name="T120" fmla="*/ 5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nvGrpSpPr>
            <p:cNvPr id="11837" name="Group 1135"/>
            <p:cNvGrpSpPr>
              <a:grpSpLocks/>
            </p:cNvGrpSpPr>
            <p:nvPr/>
          </p:nvGrpSpPr>
          <p:grpSpPr bwMode="auto">
            <a:xfrm rot="839386">
              <a:off x="2208" y="966"/>
              <a:ext cx="192" cy="528"/>
              <a:chOff x="1952" y="240"/>
              <a:chExt cx="352" cy="528"/>
            </a:xfrm>
          </p:grpSpPr>
          <p:sp>
            <p:nvSpPr>
              <p:cNvPr id="12039" name="Freeform 1136"/>
              <p:cNvSpPr>
                <a:spLocks/>
              </p:cNvSpPr>
              <p:nvPr/>
            </p:nvSpPr>
            <p:spPr bwMode="auto">
              <a:xfrm rot="5867664">
                <a:off x="1944" y="408"/>
                <a:ext cx="528" cy="192"/>
              </a:xfrm>
              <a:custGeom>
                <a:avLst/>
                <a:gdLst>
                  <a:gd name="T0" fmla="*/ 0 w 2288"/>
                  <a:gd name="T1" fmla="*/ 66 h 544"/>
                  <a:gd name="T2" fmla="*/ 2 w 2288"/>
                  <a:gd name="T3" fmla="*/ 60 h 544"/>
                  <a:gd name="T4" fmla="*/ 6 w 2288"/>
                  <a:gd name="T5" fmla="*/ 50 h 544"/>
                  <a:gd name="T6" fmla="*/ 11 w 2288"/>
                  <a:gd name="T7" fmla="*/ 38 h 544"/>
                  <a:gd name="T8" fmla="*/ 18 w 2288"/>
                  <a:gd name="T9" fmla="*/ 25 h 544"/>
                  <a:gd name="T10" fmla="*/ 29 w 2288"/>
                  <a:gd name="T11" fmla="*/ 14 h 544"/>
                  <a:gd name="T12" fmla="*/ 41 w 2288"/>
                  <a:gd name="T13" fmla="*/ 5 h 544"/>
                  <a:gd name="T14" fmla="*/ 57 w 2288"/>
                  <a:gd name="T15" fmla="*/ 0 h 544"/>
                  <a:gd name="T16" fmla="*/ 74 w 2288"/>
                  <a:gd name="T17" fmla="*/ 1 h 544"/>
                  <a:gd name="T18" fmla="*/ 88 w 2288"/>
                  <a:gd name="T19" fmla="*/ 6 h 544"/>
                  <a:gd name="T20" fmla="*/ 99 w 2288"/>
                  <a:gd name="T21" fmla="*/ 14 h 544"/>
                  <a:gd name="T22" fmla="*/ 107 w 2288"/>
                  <a:gd name="T23" fmla="*/ 24 h 544"/>
                  <a:gd name="T24" fmla="*/ 114 w 2288"/>
                  <a:gd name="T25" fmla="*/ 35 h 544"/>
                  <a:gd name="T26" fmla="*/ 118 w 2288"/>
                  <a:gd name="T27" fmla="*/ 46 h 544"/>
                  <a:gd name="T28" fmla="*/ 120 w 2288"/>
                  <a:gd name="T29" fmla="*/ 54 h 544"/>
                  <a:gd name="T30" fmla="*/ 122 w 2288"/>
                  <a:gd name="T31" fmla="*/ 60 h 544"/>
                  <a:gd name="T32" fmla="*/ 113 w 2288"/>
                  <a:gd name="T33" fmla="*/ 60 h 544"/>
                  <a:gd name="T34" fmla="*/ 111 w 2288"/>
                  <a:gd name="T35" fmla="*/ 53 h 544"/>
                  <a:gd name="T36" fmla="*/ 108 w 2288"/>
                  <a:gd name="T37" fmla="*/ 44 h 544"/>
                  <a:gd name="T38" fmla="*/ 105 w 2288"/>
                  <a:gd name="T39" fmla="*/ 38 h 544"/>
                  <a:gd name="T40" fmla="*/ 103 w 2288"/>
                  <a:gd name="T41" fmla="*/ 37 h 544"/>
                  <a:gd name="T42" fmla="*/ 101 w 2288"/>
                  <a:gd name="T43" fmla="*/ 43 h 544"/>
                  <a:gd name="T44" fmla="*/ 98 w 2288"/>
                  <a:gd name="T45" fmla="*/ 50 h 544"/>
                  <a:gd name="T46" fmla="*/ 91 w 2288"/>
                  <a:gd name="T47" fmla="*/ 58 h 544"/>
                  <a:gd name="T48" fmla="*/ 87 w 2288"/>
                  <a:gd name="T49" fmla="*/ 50 h 544"/>
                  <a:gd name="T50" fmla="*/ 87 w 2288"/>
                  <a:gd name="T51" fmla="*/ 50 h 544"/>
                  <a:gd name="T52" fmla="*/ 85 w 2288"/>
                  <a:gd name="T53" fmla="*/ 58 h 544"/>
                  <a:gd name="T54" fmla="*/ 84 w 2288"/>
                  <a:gd name="T55" fmla="*/ 60 h 544"/>
                  <a:gd name="T56" fmla="*/ 82 w 2288"/>
                  <a:gd name="T57" fmla="*/ 60 h 544"/>
                  <a:gd name="T58" fmla="*/ 78 w 2288"/>
                  <a:gd name="T59" fmla="*/ 61 h 544"/>
                  <a:gd name="T60" fmla="*/ 75 w 2288"/>
                  <a:gd name="T61" fmla="*/ 54 h 544"/>
                  <a:gd name="T62" fmla="*/ 76 w 2288"/>
                  <a:gd name="T63" fmla="*/ 37 h 544"/>
                  <a:gd name="T64" fmla="*/ 75 w 2288"/>
                  <a:gd name="T65" fmla="*/ 44 h 544"/>
                  <a:gd name="T66" fmla="*/ 72 w 2288"/>
                  <a:gd name="T67" fmla="*/ 58 h 544"/>
                  <a:gd name="T68" fmla="*/ 69 w 2288"/>
                  <a:gd name="T69" fmla="*/ 61 h 544"/>
                  <a:gd name="T70" fmla="*/ 65 w 2288"/>
                  <a:gd name="T71" fmla="*/ 61 h 544"/>
                  <a:gd name="T72" fmla="*/ 61 w 2288"/>
                  <a:gd name="T73" fmla="*/ 61 h 544"/>
                  <a:gd name="T74" fmla="*/ 57 w 2288"/>
                  <a:gd name="T75" fmla="*/ 62 h 544"/>
                  <a:gd name="T76" fmla="*/ 54 w 2288"/>
                  <a:gd name="T77" fmla="*/ 53 h 544"/>
                  <a:gd name="T78" fmla="*/ 54 w 2288"/>
                  <a:gd name="T79" fmla="*/ 49 h 544"/>
                  <a:gd name="T80" fmla="*/ 53 w 2288"/>
                  <a:gd name="T81" fmla="*/ 59 h 544"/>
                  <a:gd name="T82" fmla="*/ 51 w 2288"/>
                  <a:gd name="T83" fmla="*/ 62 h 544"/>
                  <a:gd name="T84" fmla="*/ 51 w 2288"/>
                  <a:gd name="T85" fmla="*/ 42 h 544"/>
                  <a:gd name="T86" fmla="*/ 50 w 2288"/>
                  <a:gd name="T87" fmla="*/ 40 h 544"/>
                  <a:gd name="T88" fmla="*/ 48 w 2288"/>
                  <a:gd name="T89" fmla="*/ 58 h 544"/>
                  <a:gd name="T90" fmla="*/ 45 w 2288"/>
                  <a:gd name="T91" fmla="*/ 62 h 544"/>
                  <a:gd name="T92" fmla="*/ 42 w 2288"/>
                  <a:gd name="T93" fmla="*/ 63 h 544"/>
                  <a:gd name="T94" fmla="*/ 38 w 2288"/>
                  <a:gd name="T95" fmla="*/ 63 h 544"/>
                  <a:gd name="T96" fmla="*/ 35 w 2288"/>
                  <a:gd name="T97" fmla="*/ 64 h 544"/>
                  <a:gd name="T98" fmla="*/ 33 w 2288"/>
                  <a:gd name="T99" fmla="*/ 55 h 544"/>
                  <a:gd name="T100" fmla="*/ 33 w 2288"/>
                  <a:gd name="T101" fmla="*/ 55 h 544"/>
                  <a:gd name="T102" fmla="*/ 32 w 2288"/>
                  <a:gd name="T103" fmla="*/ 62 h 544"/>
                  <a:gd name="T104" fmla="*/ 29 w 2288"/>
                  <a:gd name="T105" fmla="*/ 64 h 544"/>
                  <a:gd name="T106" fmla="*/ 25 w 2288"/>
                  <a:gd name="T107" fmla="*/ 64 h 544"/>
                  <a:gd name="T108" fmla="*/ 21 w 2288"/>
                  <a:gd name="T109" fmla="*/ 64 h 544"/>
                  <a:gd name="T110" fmla="*/ 18 w 2288"/>
                  <a:gd name="T111" fmla="*/ 65 h 544"/>
                  <a:gd name="T112" fmla="*/ 16 w 2288"/>
                  <a:gd name="T113" fmla="*/ 49 h 544"/>
                  <a:gd name="T114" fmla="*/ 16 w 2288"/>
                  <a:gd name="T115" fmla="*/ 49 h 544"/>
                  <a:gd name="T116" fmla="*/ 14 w 2288"/>
                  <a:gd name="T117" fmla="*/ 62 h 544"/>
                  <a:gd name="T118" fmla="*/ 11 w 2288"/>
                  <a:gd name="T119" fmla="*/ 66 h 544"/>
                  <a:gd name="T120" fmla="*/ 6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40" name="Freeform 1137"/>
              <p:cNvSpPr>
                <a:spLocks/>
              </p:cNvSpPr>
              <p:nvPr/>
            </p:nvSpPr>
            <p:spPr bwMode="auto">
              <a:xfrm rot="16313642" flipH="1">
                <a:off x="1824" y="368"/>
                <a:ext cx="480" cy="224"/>
              </a:xfrm>
              <a:custGeom>
                <a:avLst/>
                <a:gdLst>
                  <a:gd name="T0" fmla="*/ 0 w 2288"/>
                  <a:gd name="T1" fmla="*/ 90 h 544"/>
                  <a:gd name="T2" fmla="*/ 2 w 2288"/>
                  <a:gd name="T3" fmla="*/ 81 h 544"/>
                  <a:gd name="T4" fmla="*/ 5 w 2288"/>
                  <a:gd name="T5" fmla="*/ 68 h 544"/>
                  <a:gd name="T6" fmla="*/ 9 w 2288"/>
                  <a:gd name="T7" fmla="*/ 51 h 544"/>
                  <a:gd name="T8" fmla="*/ 15 w 2288"/>
                  <a:gd name="T9" fmla="*/ 34 h 544"/>
                  <a:gd name="T10" fmla="*/ 23 w 2288"/>
                  <a:gd name="T11" fmla="*/ 19 h 544"/>
                  <a:gd name="T12" fmla="*/ 34 w 2288"/>
                  <a:gd name="T13" fmla="*/ 7 h 544"/>
                  <a:gd name="T14" fmla="*/ 47 w 2288"/>
                  <a:gd name="T15" fmla="*/ 1 h 544"/>
                  <a:gd name="T16" fmla="*/ 61 w 2288"/>
                  <a:gd name="T17" fmla="*/ 1 h 544"/>
                  <a:gd name="T18" fmla="*/ 73 w 2288"/>
                  <a:gd name="T19" fmla="*/ 8 h 544"/>
                  <a:gd name="T20" fmla="*/ 82 w 2288"/>
                  <a:gd name="T21" fmla="*/ 19 h 544"/>
                  <a:gd name="T22" fmla="*/ 89 w 2288"/>
                  <a:gd name="T23" fmla="*/ 33 h 544"/>
                  <a:gd name="T24" fmla="*/ 94 w 2288"/>
                  <a:gd name="T25" fmla="*/ 48 h 544"/>
                  <a:gd name="T26" fmla="*/ 97 w 2288"/>
                  <a:gd name="T27" fmla="*/ 62 h 544"/>
                  <a:gd name="T28" fmla="*/ 99 w 2288"/>
                  <a:gd name="T29" fmla="*/ 74 h 544"/>
                  <a:gd name="T30" fmla="*/ 100 w 2288"/>
                  <a:gd name="T31" fmla="*/ 82 h 544"/>
                  <a:gd name="T32" fmla="*/ 94 w 2288"/>
                  <a:gd name="T33" fmla="*/ 82 h 544"/>
                  <a:gd name="T34" fmla="*/ 92 w 2288"/>
                  <a:gd name="T35" fmla="*/ 72 h 544"/>
                  <a:gd name="T36" fmla="*/ 90 w 2288"/>
                  <a:gd name="T37" fmla="*/ 61 h 544"/>
                  <a:gd name="T38" fmla="*/ 86 w 2288"/>
                  <a:gd name="T39" fmla="*/ 51 h 544"/>
                  <a:gd name="T40" fmla="*/ 85 w 2288"/>
                  <a:gd name="T41" fmla="*/ 50 h 544"/>
                  <a:gd name="T42" fmla="*/ 83 w 2288"/>
                  <a:gd name="T43" fmla="*/ 58 h 544"/>
                  <a:gd name="T44" fmla="*/ 81 w 2288"/>
                  <a:gd name="T45" fmla="*/ 69 h 544"/>
                  <a:gd name="T46" fmla="*/ 76 w 2288"/>
                  <a:gd name="T47" fmla="*/ 79 h 544"/>
                  <a:gd name="T48" fmla="*/ 72 w 2288"/>
                  <a:gd name="T49" fmla="*/ 69 h 544"/>
                  <a:gd name="T50" fmla="*/ 71 w 2288"/>
                  <a:gd name="T51" fmla="*/ 68 h 544"/>
                  <a:gd name="T52" fmla="*/ 70 w 2288"/>
                  <a:gd name="T53" fmla="*/ 79 h 544"/>
                  <a:gd name="T54" fmla="*/ 69 w 2288"/>
                  <a:gd name="T55" fmla="*/ 82 h 544"/>
                  <a:gd name="T56" fmla="*/ 68 w 2288"/>
                  <a:gd name="T57" fmla="*/ 82 h 544"/>
                  <a:gd name="T58" fmla="*/ 64 w 2288"/>
                  <a:gd name="T59" fmla="*/ 82 h 544"/>
                  <a:gd name="T60" fmla="*/ 62 w 2288"/>
                  <a:gd name="T61" fmla="*/ 74 h 544"/>
                  <a:gd name="T62" fmla="*/ 63 w 2288"/>
                  <a:gd name="T63" fmla="*/ 50 h 544"/>
                  <a:gd name="T64" fmla="*/ 62 w 2288"/>
                  <a:gd name="T65" fmla="*/ 61 h 544"/>
                  <a:gd name="T66" fmla="*/ 60 w 2288"/>
                  <a:gd name="T67" fmla="*/ 79 h 544"/>
                  <a:gd name="T68" fmla="*/ 57 w 2288"/>
                  <a:gd name="T69" fmla="*/ 83 h 544"/>
                  <a:gd name="T70" fmla="*/ 54 w 2288"/>
                  <a:gd name="T71" fmla="*/ 84 h 544"/>
                  <a:gd name="T72" fmla="*/ 51 w 2288"/>
                  <a:gd name="T73" fmla="*/ 84 h 544"/>
                  <a:gd name="T74" fmla="*/ 47 w 2288"/>
                  <a:gd name="T75" fmla="*/ 84 h 544"/>
                  <a:gd name="T76" fmla="*/ 45 w 2288"/>
                  <a:gd name="T77" fmla="*/ 71 h 544"/>
                  <a:gd name="T78" fmla="*/ 45 w 2288"/>
                  <a:gd name="T79" fmla="*/ 66 h 544"/>
                  <a:gd name="T80" fmla="*/ 44 w 2288"/>
                  <a:gd name="T81" fmla="*/ 79 h 544"/>
                  <a:gd name="T82" fmla="*/ 43 w 2288"/>
                  <a:gd name="T83" fmla="*/ 84 h 544"/>
                  <a:gd name="T84" fmla="*/ 42 w 2288"/>
                  <a:gd name="T85" fmla="*/ 57 h 544"/>
                  <a:gd name="T86" fmla="*/ 41 w 2288"/>
                  <a:gd name="T87" fmla="*/ 55 h 544"/>
                  <a:gd name="T88" fmla="*/ 39 w 2288"/>
                  <a:gd name="T89" fmla="*/ 79 h 544"/>
                  <a:gd name="T90" fmla="*/ 37 w 2288"/>
                  <a:gd name="T91" fmla="*/ 85 h 544"/>
                  <a:gd name="T92" fmla="*/ 34 w 2288"/>
                  <a:gd name="T93" fmla="*/ 86 h 544"/>
                  <a:gd name="T94" fmla="*/ 32 w 2288"/>
                  <a:gd name="T95" fmla="*/ 86 h 544"/>
                  <a:gd name="T96" fmla="*/ 29 w 2288"/>
                  <a:gd name="T97" fmla="*/ 86 h 544"/>
                  <a:gd name="T98" fmla="*/ 27 w 2288"/>
                  <a:gd name="T99" fmla="*/ 75 h 544"/>
                  <a:gd name="T100" fmla="*/ 27 w 2288"/>
                  <a:gd name="T101" fmla="*/ 75 h 544"/>
                  <a:gd name="T102" fmla="*/ 26 w 2288"/>
                  <a:gd name="T103" fmla="*/ 84 h 544"/>
                  <a:gd name="T104" fmla="*/ 24 w 2288"/>
                  <a:gd name="T105" fmla="*/ 87 h 544"/>
                  <a:gd name="T106" fmla="*/ 21 w 2288"/>
                  <a:gd name="T107" fmla="*/ 87 h 544"/>
                  <a:gd name="T108" fmla="*/ 18 w 2288"/>
                  <a:gd name="T109" fmla="*/ 88 h 544"/>
                  <a:gd name="T110" fmla="*/ 15 w 2288"/>
                  <a:gd name="T111" fmla="*/ 89 h 544"/>
                  <a:gd name="T112" fmla="*/ 14 w 2288"/>
                  <a:gd name="T113" fmla="*/ 68 h 544"/>
                  <a:gd name="T114" fmla="*/ 13 w 2288"/>
                  <a:gd name="T115" fmla="*/ 67 h 544"/>
                  <a:gd name="T116" fmla="*/ 12 w 2288"/>
                  <a:gd name="T117" fmla="*/ 84 h 544"/>
                  <a:gd name="T118" fmla="*/ 9 w 2288"/>
                  <a:gd name="T119" fmla="*/ 89 h 544"/>
                  <a:gd name="T120" fmla="*/ 5 w 2288"/>
                  <a:gd name="T121" fmla="*/ 90 h 544"/>
                  <a:gd name="T122" fmla="*/ 3 w 2288"/>
                  <a:gd name="T123" fmla="*/ 91 h 544"/>
                  <a:gd name="T124" fmla="*/ 1 w 2288"/>
                  <a:gd name="T125" fmla="*/ 92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sp>
          <p:nvSpPr>
            <p:cNvPr id="12037" name="Freeform 1138"/>
            <p:cNvSpPr>
              <a:spLocks/>
            </p:cNvSpPr>
            <p:nvPr/>
          </p:nvSpPr>
          <p:spPr bwMode="auto">
            <a:xfrm rot="-280215">
              <a:off x="1777" y="1343"/>
              <a:ext cx="528" cy="144"/>
            </a:xfrm>
            <a:custGeom>
              <a:avLst/>
              <a:gdLst>
                <a:gd name="T0" fmla="*/ 0 w 2288"/>
                <a:gd name="T1" fmla="*/ 37 h 544"/>
                <a:gd name="T2" fmla="*/ 2 w 2288"/>
                <a:gd name="T3" fmla="*/ 34 h 544"/>
                <a:gd name="T4" fmla="*/ 6 w 2288"/>
                <a:gd name="T5" fmla="*/ 28 h 544"/>
                <a:gd name="T6" fmla="*/ 11 w 2288"/>
                <a:gd name="T7" fmla="*/ 21 h 544"/>
                <a:gd name="T8" fmla="*/ 18 w 2288"/>
                <a:gd name="T9" fmla="*/ 14 h 544"/>
                <a:gd name="T10" fmla="*/ 29 w 2288"/>
                <a:gd name="T11" fmla="*/ 8 h 544"/>
                <a:gd name="T12" fmla="*/ 41 w 2288"/>
                <a:gd name="T13" fmla="*/ 3 h 544"/>
                <a:gd name="T14" fmla="*/ 57 w 2288"/>
                <a:gd name="T15" fmla="*/ 0 h 544"/>
                <a:gd name="T16" fmla="*/ 74 w 2288"/>
                <a:gd name="T17" fmla="*/ 1 h 544"/>
                <a:gd name="T18" fmla="*/ 88 w 2288"/>
                <a:gd name="T19" fmla="*/ 3 h 544"/>
                <a:gd name="T20" fmla="*/ 99 w 2288"/>
                <a:gd name="T21" fmla="*/ 8 h 544"/>
                <a:gd name="T22" fmla="*/ 107 w 2288"/>
                <a:gd name="T23" fmla="*/ 14 h 544"/>
                <a:gd name="T24" fmla="*/ 114 w 2288"/>
                <a:gd name="T25" fmla="*/ 20 h 544"/>
                <a:gd name="T26" fmla="*/ 118 w 2288"/>
                <a:gd name="T27" fmla="*/ 26 h 544"/>
                <a:gd name="T28" fmla="*/ 120 w 2288"/>
                <a:gd name="T29" fmla="*/ 30 h 544"/>
                <a:gd name="T30" fmla="*/ 122 w 2288"/>
                <a:gd name="T31" fmla="*/ 34 h 544"/>
                <a:gd name="T32" fmla="*/ 113 w 2288"/>
                <a:gd name="T33" fmla="*/ 34 h 544"/>
                <a:gd name="T34" fmla="*/ 111 w 2288"/>
                <a:gd name="T35" fmla="*/ 30 h 544"/>
                <a:gd name="T36" fmla="*/ 108 w 2288"/>
                <a:gd name="T37" fmla="*/ 25 h 544"/>
                <a:gd name="T38" fmla="*/ 105 w 2288"/>
                <a:gd name="T39" fmla="*/ 21 h 544"/>
                <a:gd name="T40" fmla="*/ 103 w 2288"/>
                <a:gd name="T41" fmla="*/ 21 h 544"/>
                <a:gd name="T42" fmla="*/ 101 w 2288"/>
                <a:gd name="T43" fmla="*/ 24 h 544"/>
                <a:gd name="T44" fmla="*/ 98 w 2288"/>
                <a:gd name="T45" fmla="*/ 28 h 544"/>
                <a:gd name="T46" fmla="*/ 91 w 2288"/>
                <a:gd name="T47" fmla="*/ 33 h 544"/>
                <a:gd name="T48" fmla="*/ 87 w 2288"/>
                <a:gd name="T49" fmla="*/ 28 h 544"/>
                <a:gd name="T50" fmla="*/ 87 w 2288"/>
                <a:gd name="T51" fmla="*/ 28 h 544"/>
                <a:gd name="T52" fmla="*/ 85 w 2288"/>
                <a:gd name="T53" fmla="*/ 33 h 544"/>
                <a:gd name="T54" fmla="*/ 84 w 2288"/>
                <a:gd name="T55" fmla="*/ 34 h 544"/>
                <a:gd name="T56" fmla="*/ 82 w 2288"/>
                <a:gd name="T57" fmla="*/ 34 h 544"/>
                <a:gd name="T58" fmla="*/ 78 w 2288"/>
                <a:gd name="T59" fmla="*/ 34 h 544"/>
                <a:gd name="T60" fmla="*/ 75 w 2288"/>
                <a:gd name="T61" fmla="*/ 30 h 544"/>
                <a:gd name="T62" fmla="*/ 76 w 2288"/>
                <a:gd name="T63" fmla="*/ 21 h 544"/>
                <a:gd name="T64" fmla="*/ 75 w 2288"/>
                <a:gd name="T65" fmla="*/ 25 h 544"/>
                <a:gd name="T66" fmla="*/ 72 w 2288"/>
                <a:gd name="T67" fmla="*/ 33 h 544"/>
                <a:gd name="T68" fmla="*/ 69 w 2288"/>
                <a:gd name="T69" fmla="*/ 34 h 544"/>
                <a:gd name="T70" fmla="*/ 65 w 2288"/>
                <a:gd name="T71" fmla="*/ 34 h 544"/>
                <a:gd name="T72" fmla="*/ 61 w 2288"/>
                <a:gd name="T73" fmla="*/ 34 h 544"/>
                <a:gd name="T74" fmla="*/ 57 w 2288"/>
                <a:gd name="T75" fmla="*/ 35 h 544"/>
                <a:gd name="T76" fmla="*/ 54 w 2288"/>
                <a:gd name="T77" fmla="*/ 29 h 544"/>
                <a:gd name="T78" fmla="*/ 54 w 2288"/>
                <a:gd name="T79" fmla="*/ 27 h 544"/>
                <a:gd name="T80" fmla="*/ 53 w 2288"/>
                <a:gd name="T81" fmla="*/ 33 h 544"/>
                <a:gd name="T82" fmla="*/ 51 w 2288"/>
                <a:gd name="T83" fmla="*/ 35 h 544"/>
                <a:gd name="T84" fmla="*/ 51 w 2288"/>
                <a:gd name="T85" fmla="*/ 24 h 544"/>
                <a:gd name="T86" fmla="*/ 50 w 2288"/>
                <a:gd name="T87" fmla="*/ 23 h 544"/>
                <a:gd name="T88" fmla="*/ 48 w 2288"/>
                <a:gd name="T89" fmla="*/ 33 h 544"/>
                <a:gd name="T90" fmla="*/ 45 w 2288"/>
                <a:gd name="T91" fmla="*/ 35 h 544"/>
                <a:gd name="T92" fmla="*/ 42 w 2288"/>
                <a:gd name="T93" fmla="*/ 35 h 544"/>
                <a:gd name="T94" fmla="*/ 38 w 2288"/>
                <a:gd name="T95" fmla="*/ 35 h 544"/>
                <a:gd name="T96" fmla="*/ 35 w 2288"/>
                <a:gd name="T97" fmla="*/ 36 h 544"/>
                <a:gd name="T98" fmla="*/ 33 w 2288"/>
                <a:gd name="T99" fmla="*/ 31 h 544"/>
                <a:gd name="T100" fmla="*/ 33 w 2288"/>
                <a:gd name="T101" fmla="*/ 31 h 544"/>
                <a:gd name="T102" fmla="*/ 32 w 2288"/>
                <a:gd name="T103" fmla="*/ 35 h 544"/>
                <a:gd name="T104" fmla="*/ 29 w 2288"/>
                <a:gd name="T105" fmla="*/ 36 h 544"/>
                <a:gd name="T106" fmla="*/ 25 w 2288"/>
                <a:gd name="T107" fmla="*/ 36 h 544"/>
                <a:gd name="T108" fmla="*/ 21 w 2288"/>
                <a:gd name="T109" fmla="*/ 36 h 544"/>
                <a:gd name="T110" fmla="*/ 18 w 2288"/>
                <a:gd name="T111" fmla="*/ 37 h 544"/>
                <a:gd name="T112" fmla="*/ 16 w 2288"/>
                <a:gd name="T113" fmla="*/ 28 h 544"/>
                <a:gd name="T114" fmla="*/ 16 w 2288"/>
                <a:gd name="T115" fmla="*/ 28 h 544"/>
                <a:gd name="T116" fmla="*/ 14 w 2288"/>
                <a:gd name="T117" fmla="*/ 35 h 544"/>
                <a:gd name="T118" fmla="*/ 11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38" name="Freeform 1139"/>
            <p:cNvSpPr>
              <a:spLocks/>
            </p:cNvSpPr>
            <p:nvPr/>
          </p:nvSpPr>
          <p:spPr bwMode="auto">
            <a:xfrm flipH="1">
              <a:off x="2160" y="1344"/>
              <a:ext cx="480" cy="144"/>
            </a:xfrm>
            <a:custGeom>
              <a:avLst/>
              <a:gdLst>
                <a:gd name="T0" fmla="*/ 0 w 2288"/>
                <a:gd name="T1" fmla="*/ 37 h 544"/>
                <a:gd name="T2" fmla="*/ 2 w 2288"/>
                <a:gd name="T3" fmla="*/ 34 h 544"/>
                <a:gd name="T4" fmla="*/ 5 w 2288"/>
                <a:gd name="T5" fmla="*/ 28 h 544"/>
                <a:gd name="T6" fmla="*/ 9 w 2288"/>
                <a:gd name="T7" fmla="*/ 21 h 544"/>
                <a:gd name="T8" fmla="*/ 15 w 2288"/>
                <a:gd name="T9" fmla="*/ 14 h 544"/>
                <a:gd name="T10" fmla="*/ 23 w 2288"/>
                <a:gd name="T11" fmla="*/ 8 h 544"/>
                <a:gd name="T12" fmla="*/ 34 w 2288"/>
                <a:gd name="T13" fmla="*/ 3 h 544"/>
                <a:gd name="T14" fmla="*/ 47 w 2288"/>
                <a:gd name="T15" fmla="*/ 0 h 544"/>
                <a:gd name="T16" fmla="*/ 61 w 2288"/>
                <a:gd name="T17" fmla="*/ 1 h 544"/>
                <a:gd name="T18" fmla="*/ 73 w 2288"/>
                <a:gd name="T19" fmla="*/ 3 h 544"/>
                <a:gd name="T20" fmla="*/ 82 w 2288"/>
                <a:gd name="T21" fmla="*/ 8 h 544"/>
                <a:gd name="T22" fmla="*/ 89 w 2288"/>
                <a:gd name="T23" fmla="*/ 14 h 544"/>
                <a:gd name="T24" fmla="*/ 94 w 2288"/>
                <a:gd name="T25" fmla="*/ 20 h 544"/>
                <a:gd name="T26" fmla="*/ 97 w 2288"/>
                <a:gd name="T27" fmla="*/ 26 h 544"/>
                <a:gd name="T28" fmla="*/ 99 w 2288"/>
                <a:gd name="T29" fmla="*/ 30 h 544"/>
                <a:gd name="T30" fmla="*/ 100 w 2288"/>
                <a:gd name="T31" fmla="*/ 34 h 544"/>
                <a:gd name="T32" fmla="*/ 94 w 2288"/>
                <a:gd name="T33" fmla="*/ 34 h 544"/>
                <a:gd name="T34" fmla="*/ 92 w 2288"/>
                <a:gd name="T35" fmla="*/ 30 h 544"/>
                <a:gd name="T36" fmla="*/ 90 w 2288"/>
                <a:gd name="T37" fmla="*/ 25 h 544"/>
                <a:gd name="T38" fmla="*/ 86 w 2288"/>
                <a:gd name="T39" fmla="*/ 21 h 544"/>
                <a:gd name="T40" fmla="*/ 85 w 2288"/>
                <a:gd name="T41" fmla="*/ 21 h 544"/>
                <a:gd name="T42" fmla="*/ 83 w 2288"/>
                <a:gd name="T43" fmla="*/ 24 h 544"/>
                <a:gd name="T44" fmla="*/ 81 w 2288"/>
                <a:gd name="T45" fmla="*/ 28 h 544"/>
                <a:gd name="T46" fmla="*/ 76 w 2288"/>
                <a:gd name="T47" fmla="*/ 33 h 544"/>
                <a:gd name="T48" fmla="*/ 72 w 2288"/>
                <a:gd name="T49" fmla="*/ 28 h 544"/>
                <a:gd name="T50" fmla="*/ 71 w 2288"/>
                <a:gd name="T51" fmla="*/ 28 h 544"/>
                <a:gd name="T52" fmla="*/ 70 w 2288"/>
                <a:gd name="T53" fmla="*/ 33 h 544"/>
                <a:gd name="T54" fmla="*/ 69 w 2288"/>
                <a:gd name="T55" fmla="*/ 34 h 544"/>
                <a:gd name="T56" fmla="*/ 68 w 2288"/>
                <a:gd name="T57" fmla="*/ 34 h 544"/>
                <a:gd name="T58" fmla="*/ 64 w 2288"/>
                <a:gd name="T59" fmla="*/ 34 h 544"/>
                <a:gd name="T60" fmla="*/ 62 w 2288"/>
                <a:gd name="T61" fmla="*/ 30 h 544"/>
                <a:gd name="T62" fmla="*/ 63 w 2288"/>
                <a:gd name="T63" fmla="*/ 21 h 544"/>
                <a:gd name="T64" fmla="*/ 62 w 2288"/>
                <a:gd name="T65" fmla="*/ 25 h 544"/>
                <a:gd name="T66" fmla="*/ 60 w 2288"/>
                <a:gd name="T67" fmla="*/ 33 h 544"/>
                <a:gd name="T68" fmla="*/ 57 w 2288"/>
                <a:gd name="T69" fmla="*/ 34 h 544"/>
                <a:gd name="T70" fmla="*/ 54 w 2288"/>
                <a:gd name="T71" fmla="*/ 34 h 544"/>
                <a:gd name="T72" fmla="*/ 51 w 2288"/>
                <a:gd name="T73" fmla="*/ 34 h 544"/>
                <a:gd name="T74" fmla="*/ 47 w 2288"/>
                <a:gd name="T75" fmla="*/ 35 h 544"/>
                <a:gd name="T76" fmla="*/ 45 w 2288"/>
                <a:gd name="T77" fmla="*/ 29 h 544"/>
                <a:gd name="T78" fmla="*/ 45 w 2288"/>
                <a:gd name="T79" fmla="*/ 27 h 544"/>
                <a:gd name="T80" fmla="*/ 44 w 2288"/>
                <a:gd name="T81" fmla="*/ 33 h 544"/>
                <a:gd name="T82" fmla="*/ 43 w 2288"/>
                <a:gd name="T83" fmla="*/ 35 h 544"/>
                <a:gd name="T84" fmla="*/ 42 w 2288"/>
                <a:gd name="T85" fmla="*/ 24 h 544"/>
                <a:gd name="T86" fmla="*/ 41 w 2288"/>
                <a:gd name="T87" fmla="*/ 23 h 544"/>
                <a:gd name="T88" fmla="*/ 39 w 2288"/>
                <a:gd name="T89" fmla="*/ 33 h 544"/>
                <a:gd name="T90" fmla="*/ 37 w 2288"/>
                <a:gd name="T91" fmla="*/ 35 h 544"/>
                <a:gd name="T92" fmla="*/ 34 w 2288"/>
                <a:gd name="T93" fmla="*/ 35 h 544"/>
                <a:gd name="T94" fmla="*/ 32 w 2288"/>
                <a:gd name="T95" fmla="*/ 35 h 544"/>
                <a:gd name="T96" fmla="*/ 29 w 2288"/>
                <a:gd name="T97" fmla="*/ 36 h 544"/>
                <a:gd name="T98" fmla="*/ 27 w 2288"/>
                <a:gd name="T99" fmla="*/ 31 h 544"/>
                <a:gd name="T100" fmla="*/ 27 w 2288"/>
                <a:gd name="T101" fmla="*/ 31 h 544"/>
                <a:gd name="T102" fmla="*/ 26 w 2288"/>
                <a:gd name="T103" fmla="*/ 35 h 544"/>
                <a:gd name="T104" fmla="*/ 24 w 2288"/>
                <a:gd name="T105" fmla="*/ 36 h 544"/>
                <a:gd name="T106" fmla="*/ 21 w 2288"/>
                <a:gd name="T107" fmla="*/ 36 h 544"/>
                <a:gd name="T108" fmla="*/ 18 w 2288"/>
                <a:gd name="T109" fmla="*/ 36 h 544"/>
                <a:gd name="T110" fmla="*/ 15 w 2288"/>
                <a:gd name="T111" fmla="*/ 37 h 544"/>
                <a:gd name="T112" fmla="*/ 14 w 2288"/>
                <a:gd name="T113" fmla="*/ 28 h 544"/>
                <a:gd name="T114" fmla="*/ 13 w 2288"/>
                <a:gd name="T115" fmla="*/ 28 h 544"/>
                <a:gd name="T116" fmla="*/ 12 w 2288"/>
                <a:gd name="T117" fmla="*/ 35 h 544"/>
                <a:gd name="T118" fmla="*/ 9 w 2288"/>
                <a:gd name="T119" fmla="*/ 37 h 544"/>
                <a:gd name="T120" fmla="*/ 5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grpSp>
        <p:nvGrpSpPr>
          <p:cNvPr id="11838" name="Group 1140"/>
          <p:cNvGrpSpPr>
            <a:grpSpLocks/>
          </p:cNvGrpSpPr>
          <p:nvPr/>
        </p:nvGrpSpPr>
        <p:grpSpPr bwMode="auto">
          <a:xfrm>
            <a:off x="3810000" y="1741488"/>
            <a:ext cx="304800" cy="696912"/>
            <a:chOff x="1777" y="966"/>
            <a:chExt cx="863" cy="1255"/>
          </a:xfrm>
        </p:grpSpPr>
        <p:sp>
          <p:nvSpPr>
            <p:cNvPr id="12021" name="Freeform 1141"/>
            <p:cNvSpPr>
              <a:spLocks/>
            </p:cNvSpPr>
            <p:nvPr/>
          </p:nvSpPr>
          <p:spPr bwMode="auto">
            <a:xfrm>
              <a:off x="1872" y="1296"/>
              <a:ext cx="672" cy="925"/>
            </a:xfrm>
            <a:custGeom>
              <a:avLst/>
              <a:gdLst>
                <a:gd name="T0" fmla="*/ 389 w 805"/>
                <a:gd name="T1" fmla="*/ 29 h 1970"/>
                <a:gd name="T2" fmla="*/ 440 w 805"/>
                <a:gd name="T3" fmla="*/ 10 h 1970"/>
                <a:gd name="T4" fmla="*/ 437 w 805"/>
                <a:gd name="T5" fmla="*/ 21 h 1970"/>
                <a:gd name="T6" fmla="*/ 479 w 805"/>
                <a:gd name="T7" fmla="*/ 20 h 1970"/>
                <a:gd name="T8" fmla="*/ 508 w 805"/>
                <a:gd name="T9" fmla="*/ 16 h 1970"/>
                <a:gd name="T10" fmla="*/ 447 w 805"/>
                <a:gd name="T11" fmla="*/ 36 h 1970"/>
                <a:gd name="T12" fmla="*/ 418 w 805"/>
                <a:gd name="T13" fmla="*/ 68 h 1970"/>
                <a:gd name="T14" fmla="*/ 469 w 805"/>
                <a:gd name="T15" fmla="*/ 48 h 1970"/>
                <a:gd name="T16" fmla="*/ 439 w 805"/>
                <a:gd name="T17" fmla="*/ 69 h 1970"/>
                <a:gd name="T18" fmla="*/ 431 w 805"/>
                <a:gd name="T19" fmla="*/ 88 h 1970"/>
                <a:gd name="T20" fmla="*/ 467 w 805"/>
                <a:gd name="T21" fmla="*/ 74 h 1970"/>
                <a:gd name="T22" fmla="*/ 503 w 805"/>
                <a:gd name="T23" fmla="*/ 54 h 1970"/>
                <a:gd name="T24" fmla="*/ 525 w 805"/>
                <a:gd name="T25" fmla="*/ 45 h 1970"/>
                <a:gd name="T26" fmla="*/ 548 w 805"/>
                <a:gd name="T27" fmla="*/ 48 h 1970"/>
                <a:gd name="T28" fmla="*/ 504 w 805"/>
                <a:gd name="T29" fmla="*/ 69 h 1970"/>
                <a:gd name="T30" fmla="*/ 467 w 805"/>
                <a:gd name="T31" fmla="*/ 87 h 1970"/>
                <a:gd name="T32" fmla="*/ 424 w 805"/>
                <a:gd name="T33" fmla="*/ 102 h 1970"/>
                <a:gd name="T34" fmla="*/ 401 w 805"/>
                <a:gd name="T35" fmla="*/ 131 h 1970"/>
                <a:gd name="T36" fmla="*/ 366 w 805"/>
                <a:gd name="T37" fmla="*/ 160 h 1970"/>
                <a:gd name="T38" fmla="*/ 331 w 805"/>
                <a:gd name="T39" fmla="*/ 216 h 1970"/>
                <a:gd name="T40" fmla="*/ 327 w 805"/>
                <a:gd name="T41" fmla="*/ 262 h 1970"/>
                <a:gd name="T42" fmla="*/ 346 w 805"/>
                <a:gd name="T43" fmla="*/ 306 h 1970"/>
                <a:gd name="T44" fmla="*/ 346 w 805"/>
                <a:gd name="T45" fmla="*/ 362 h 1970"/>
                <a:gd name="T46" fmla="*/ 365 w 805"/>
                <a:gd name="T47" fmla="*/ 403 h 1970"/>
                <a:gd name="T48" fmla="*/ 406 w 805"/>
                <a:gd name="T49" fmla="*/ 416 h 1970"/>
                <a:gd name="T50" fmla="*/ 381 w 805"/>
                <a:gd name="T51" fmla="*/ 422 h 1970"/>
                <a:gd name="T52" fmla="*/ 330 w 805"/>
                <a:gd name="T53" fmla="*/ 429 h 1970"/>
                <a:gd name="T54" fmla="*/ 272 w 805"/>
                <a:gd name="T55" fmla="*/ 429 h 1970"/>
                <a:gd name="T56" fmla="*/ 215 w 805"/>
                <a:gd name="T57" fmla="*/ 427 h 1970"/>
                <a:gd name="T58" fmla="*/ 214 w 805"/>
                <a:gd name="T59" fmla="*/ 418 h 1970"/>
                <a:gd name="T60" fmla="*/ 249 w 805"/>
                <a:gd name="T61" fmla="*/ 403 h 1970"/>
                <a:gd name="T62" fmla="*/ 238 w 805"/>
                <a:gd name="T63" fmla="*/ 350 h 1970"/>
                <a:gd name="T64" fmla="*/ 252 w 805"/>
                <a:gd name="T65" fmla="*/ 277 h 1970"/>
                <a:gd name="T66" fmla="*/ 247 w 805"/>
                <a:gd name="T67" fmla="*/ 177 h 1970"/>
                <a:gd name="T68" fmla="*/ 209 w 805"/>
                <a:gd name="T69" fmla="*/ 123 h 1970"/>
                <a:gd name="T70" fmla="*/ 170 w 805"/>
                <a:gd name="T71" fmla="*/ 93 h 1970"/>
                <a:gd name="T72" fmla="*/ 114 w 805"/>
                <a:gd name="T73" fmla="*/ 64 h 1970"/>
                <a:gd name="T74" fmla="*/ 63 w 805"/>
                <a:gd name="T75" fmla="*/ 42 h 1970"/>
                <a:gd name="T76" fmla="*/ 23 w 805"/>
                <a:gd name="T77" fmla="*/ 28 h 1970"/>
                <a:gd name="T78" fmla="*/ 31 w 805"/>
                <a:gd name="T79" fmla="*/ 15 h 1970"/>
                <a:gd name="T80" fmla="*/ 63 w 805"/>
                <a:gd name="T81" fmla="*/ 36 h 1970"/>
                <a:gd name="T82" fmla="*/ 148 w 805"/>
                <a:gd name="T83" fmla="*/ 57 h 1970"/>
                <a:gd name="T84" fmla="*/ 161 w 805"/>
                <a:gd name="T85" fmla="*/ 36 h 1970"/>
                <a:gd name="T86" fmla="*/ 144 w 805"/>
                <a:gd name="T87" fmla="*/ 5 h 1970"/>
                <a:gd name="T88" fmla="*/ 161 w 805"/>
                <a:gd name="T89" fmla="*/ 24 h 1970"/>
                <a:gd name="T90" fmla="*/ 184 w 805"/>
                <a:gd name="T91" fmla="*/ 31 h 1970"/>
                <a:gd name="T92" fmla="*/ 211 w 805"/>
                <a:gd name="T93" fmla="*/ 8 h 1970"/>
                <a:gd name="T94" fmla="*/ 205 w 805"/>
                <a:gd name="T95" fmla="*/ 26 h 1970"/>
                <a:gd name="T96" fmla="*/ 213 w 805"/>
                <a:gd name="T97" fmla="*/ 37 h 1970"/>
                <a:gd name="T98" fmla="*/ 235 w 805"/>
                <a:gd name="T99" fmla="*/ 31 h 1970"/>
                <a:gd name="T100" fmla="*/ 196 w 805"/>
                <a:gd name="T101" fmla="*/ 64 h 1970"/>
                <a:gd name="T102" fmla="*/ 240 w 805"/>
                <a:gd name="T103" fmla="*/ 108 h 1970"/>
                <a:gd name="T104" fmla="*/ 301 w 805"/>
                <a:gd name="T105" fmla="*/ 167 h 1970"/>
                <a:gd name="T106" fmla="*/ 337 w 805"/>
                <a:gd name="T107" fmla="*/ 137 h 1970"/>
                <a:gd name="T108" fmla="*/ 379 w 805"/>
                <a:gd name="T109" fmla="*/ 84 h 1970"/>
                <a:gd name="T110" fmla="*/ 342 w 805"/>
                <a:gd name="T111" fmla="*/ 43 h 19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5"/>
                <a:gd name="T169" fmla="*/ 0 h 1970"/>
                <a:gd name="T170" fmla="*/ 805 w 805"/>
                <a:gd name="T171" fmla="*/ 1970 h 19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5" h="1970">
                  <a:moveTo>
                    <a:pt x="520" y="20"/>
                  </a:moveTo>
                  <a:lnTo>
                    <a:pt x="523" y="27"/>
                  </a:lnTo>
                  <a:lnTo>
                    <a:pt x="528" y="20"/>
                  </a:lnTo>
                  <a:lnTo>
                    <a:pt x="532" y="14"/>
                  </a:lnTo>
                  <a:lnTo>
                    <a:pt x="535" y="20"/>
                  </a:lnTo>
                  <a:lnTo>
                    <a:pt x="539" y="51"/>
                  </a:lnTo>
                  <a:lnTo>
                    <a:pt x="549" y="90"/>
                  </a:lnTo>
                  <a:lnTo>
                    <a:pt x="558" y="130"/>
                  </a:lnTo>
                  <a:lnTo>
                    <a:pt x="563" y="161"/>
                  </a:lnTo>
                  <a:lnTo>
                    <a:pt x="569" y="155"/>
                  </a:lnTo>
                  <a:lnTo>
                    <a:pt x="580" y="137"/>
                  </a:lnTo>
                  <a:lnTo>
                    <a:pt x="590" y="119"/>
                  </a:lnTo>
                  <a:lnTo>
                    <a:pt x="601" y="100"/>
                  </a:lnTo>
                  <a:lnTo>
                    <a:pt x="612" y="82"/>
                  </a:lnTo>
                  <a:lnTo>
                    <a:pt x="621" y="63"/>
                  </a:lnTo>
                  <a:lnTo>
                    <a:pt x="631" y="45"/>
                  </a:lnTo>
                  <a:lnTo>
                    <a:pt x="639" y="25"/>
                  </a:lnTo>
                  <a:lnTo>
                    <a:pt x="645" y="4"/>
                  </a:lnTo>
                  <a:lnTo>
                    <a:pt x="647" y="0"/>
                  </a:lnTo>
                  <a:lnTo>
                    <a:pt x="645" y="20"/>
                  </a:lnTo>
                  <a:lnTo>
                    <a:pt x="641" y="38"/>
                  </a:lnTo>
                  <a:lnTo>
                    <a:pt x="638" y="56"/>
                  </a:lnTo>
                  <a:lnTo>
                    <a:pt x="633" y="75"/>
                  </a:lnTo>
                  <a:lnTo>
                    <a:pt x="628" y="93"/>
                  </a:lnTo>
                  <a:lnTo>
                    <a:pt x="622" y="112"/>
                  </a:lnTo>
                  <a:lnTo>
                    <a:pt x="617" y="130"/>
                  </a:lnTo>
                  <a:lnTo>
                    <a:pt x="611" y="147"/>
                  </a:lnTo>
                  <a:lnTo>
                    <a:pt x="618" y="147"/>
                  </a:lnTo>
                  <a:lnTo>
                    <a:pt x="634" y="131"/>
                  </a:lnTo>
                  <a:lnTo>
                    <a:pt x="652" y="117"/>
                  </a:lnTo>
                  <a:lnTo>
                    <a:pt x="670" y="104"/>
                  </a:lnTo>
                  <a:lnTo>
                    <a:pt x="688" y="90"/>
                  </a:lnTo>
                  <a:lnTo>
                    <a:pt x="705" y="78"/>
                  </a:lnTo>
                  <a:lnTo>
                    <a:pt x="723" y="66"/>
                  </a:lnTo>
                  <a:lnTo>
                    <a:pt x="742" y="54"/>
                  </a:lnTo>
                  <a:lnTo>
                    <a:pt x="760" y="42"/>
                  </a:lnTo>
                  <a:lnTo>
                    <a:pt x="753" y="51"/>
                  </a:lnTo>
                  <a:lnTo>
                    <a:pt x="746" y="59"/>
                  </a:lnTo>
                  <a:lnTo>
                    <a:pt x="738" y="66"/>
                  </a:lnTo>
                  <a:lnTo>
                    <a:pt x="729" y="72"/>
                  </a:lnTo>
                  <a:lnTo>
                    <a:pt x="721" y="79"/>
                  </a:lnTo>
                  <a:lnTo>
                    <a:pt x="713" y="85"/>
                  </a:lnTo>
                  <a:lnTo>
                    <a:pt x="704" y="92"/>
                  </a:lnTo>
                  <a:lnTo>
                    <a:pt x="696" y="100"/>
                  </a:lnTo>
                  <a:lnTo>
                    <a:pt x="683" y="116"/>
                  </a:lnTo>
                  <a:lnTo>
                    <a:pt x="669" y="130"/>
                  </a:lnTo>
                  <a:lnTo>
                    <a:pt x="654" y="146"/>
                  </a:lnTo>
                  <a:lnTo>
                    <a:pt x="641" y="161"/>
                  </a:lnTo>
                  <a:lnTo>
                    <a:pt x="628" y="178"/>
                  </a:lnTo>
                  <a:lnTo>
                    <a:pt x="618" y="195"/>
                  </a:lnTo>
                  <a:lnTo>
                    <a:pt x="608" y="213"/>
                  </a:lnTo>
                  <a:lnTo>
                    <a:pt x="600" y="232"/>
                  </a:lnTo>
                  <a:lnTo>
                    <a:pt x="599" y="250"/>
                  </a:lnTo>
                  <a:lnTo>
                    <a:pt x="599" y="270"/>
                  </a:lnTo>
                  <a:lnTo>
                    <a:pt x="598" y="289"/>
                  </a:lnTo>
                  <a:lnTo>
                    <a:pt x="600" y="307"/>
                  </a:lnTo>
                  <a:lnTo>
                    <a:pt x="602" y="307"/>
                  </a:lnTo>
                  <a:lnTo>
                    <a:pt x="612" y="294"/>
                  </a:lnTo>
                  <a:lnTo>
                    <a:pt x="621" y="280"/>
                  </a:lnTo>
                  <a:lnTo>
                    <a:pt x="631" y="267"/>
                  </a:lnTo>
                  <a:lnTo>
                    <a:pt x="640" y="255"/>
                  </a:lnTo>
                  <a:lnTo>
                    <a:pt x="651" y="242"/>
                  </a:lnTo>
                  <a:lnTo>
                    <a:pt x="662" y="230"/>
                  </a:lnTo>
                  <a:lnTo>
                    <a:pt x="673" y="219"/>
                  </a:lnTo>
                  <a:lnTo>
                    <a:pt x="685" y="211"/>
                  </a:lnTo>
                  <a:lnTo>
                    <a:pt x="679" y="221"/>
                  </a:lnTo>
                  <a:lnTo>
                    <a:pt x="673" y="230"/>
                  </a:lnTo>
                  <a:lnTo>
                    <a:pt x="666" y="240"/>
                  </a:lnTo>
                  <a:lnTo>
                    <a:pt x="660" y="252"/>
                  </a:lnTo>
                  <a:lnTo>
                    <a:pt x="651" y="272"/>
                  </a:lnTo>
                  <a:lnTo>
                    <a:pt x="640" y="290"/>
                  </a:lnTo>
                  <a:lnTo>
                    <a:pt x="630" y="310"/>
                  </a:lnTo>
                  <a:lnTo>
                    <a:pt x="620" y="330"/>
                  </a:lnTo>
                  <a:lnTo>
                    <a:pt x="612" y="351"/>
                  </a:lnTo>
                  <a:lnTo>
                    <a:pt x="605" y="372"/>
                  </a:lnTo>
                  <a:lnTo>
                    <a:pt x="601" y="395"/>
                  </a:lnTo>
                  <a:lnTo>
                    <a:pt x="601" y="419"/>
                  </a:lnTo>
                  <a:lnTo>
                    <a:pt x="607" y="412"/>
                  </a:lnTo>
                  <a:lnTo>
                    <a:pt x="612" y="405"/>
                  </a:lnTo>
                  <a:lnTo>
                    <a:pt x="618" y="398"/>
                  </a:lnTo>
                  <a:lnTo>
                    <a:pt x="624" y="390"/>
                  </a:lnTo>
                  <a:lnTo>
                    <a:pt x="630" y="383"/>
                  </a:lnTo>
                  <a:lnTo>
                    <a:pt x="636" y="375"/>
                  </a:lnTo>
                  <a:lnTo>
                    <a:pt x="641" y="368"/>
                  </a:lnTo>
                  <a:lnTo>
                    <a:pt x="647" y="361"/>
                  </a:lnTo>
                  <a:lnTo>
                    <a:pt x="654" y="352"/>
                  </a:lnTo>
                  <a:lnTo>
                    <a:pt x="663" y="344"/>
                  </a:lnTo>
                  <a:lnTo>
                    <a:pt x="671" y="335"/>
                  </a:lnTo>
                  <a:lnTo>
                    <a:pt x="681" y="328"/>
                  </a:lnTo>
                  <a:lnTo>
                    <a:pt x="688" y="320"/>
                  </a:lnTo>
                  <a:lnTo>
                    <a:pt x="696" y="311"/>
                  </a:lnTo>
                  <a:lnTo>
                    <a:pt x="702" y="303"/>
                  </a:lnTo>
                  <a:lnTo>
                    <a:pt x="707" y="291"/>
                  </a:lnTo>
                  <a:lnTo>
                    <a:pt x="711" y="276"/>
                  </a:lnTo>
                  <a:lnTo>
                    <a:pt x="716" y="259"/>
                  </a:lnTo>
                  <a:lnTo>
                    <a:pt x="722" y="243"/>
                  </a:lnTo>
                  <a:lnTo>
                    <a:pt x="728" y="228"/>
                  </a:lnTo>
                  <a:lnTo>
                    <a:pt x="733" y="212"/>
                  </a:lnTo>
                  <a:lnTo>
                    <a:pt x="739" y="195"/>
                  </a:lnTo>
                  <a:lnTo>
                    <a:pt x="746" y="181"/>
                  </a:lnTo>
                  <a:lnTo>
                    <a:pt x="752" y="165"/>
                  </a:lnTo>
                  <a:lnTo>
                    <a:pt x="770" y="137"/>
                  </a:lnTo>
                  <a:lnTo>
                    <a:pt x="764" y="171"/>
                  </a:lnTo>
                  <a:lnTo>
                    <a:pt x="754" y="204"/>
                  </a:lnTo>
                  <a:lnTo>
                    <a:pt x="743" y="236"/>
                  </a:lnTo>
                  <a:lnTo>
                    <a:pt x="738" y="270"/>
                  </a:lnTo>
                  <a:lnTo>
                    <a:pt x="746" y="262"/>
                  </a:lnTo>
                  <a:lnTo>
                    <a:pt x="754" y="253"/>
                  </a:lnTo>
                  <a:lnTo>
                    <a:pt x="762" y="245"/>
                  </a:lnTo>
                  <a:lnTo>
                    <a:pt x="771" y="235"/>
                  </a:lnTo>
                  <a:lnTo>
                    <a:pt x="779" y="226"/>
                  </a:lnTo>
                  <a:lnTo>
                    <a:pt x="787" y="218"/>
                  </a:lnTo>
                  <a:lnTo>
                    <a:pt x="796" y="211"/>
                  </a:lnTo>
                  <a:lnTo>
                    <a:pt x="805" y="204"/>
                  </a:lnTo>
                  <a:lnTo>
                    <a:pt x="793" y="222"/>
                  </a:lnTo>
                  <a:lnTo>
                    <a:pt x="780" y="240"/>
                  </a:lnTo>
                  <a:lnTo>
                    <a:pt x="766" y="259"/>
                  </a:lnTo>
                  <a:lnTo>
                    <a:pt x="753" y="277"/>
                  </a:lnTo>
                  <a:lnTo>
                    <a:pt x="739" y="296"/>
                  </a:lnTo>
                  <a:lnTo>
                    <a:pt x="724" y="314"/>
                  </a:lnTo>
                  <a:lnTo>
                    <a:pt x="713" y="334"/>
                  </a:lnTo>
                  <a:lnTo>
                    <a:pt x="701" y="354"/>
                  </a:lnTo>
                  <a:lnTo>
                    <a:pt x="696" y="361"/>
                  </a:lnTo>
                  <a:lnTo>
                    <a:pt x="691" y="366"/>
                  </a:lnTo>
                  <a:lnTo>
                    <a:pt x="685" y="373"/>
                  </a:lnTo>
                  <a:lnTo>
                    <a:pt x="681" y="379"/>
                  </a:lnTo>
                  <a:lnTo>
                    <a:pt x="676" y="386"/>
                  </a:lnTo>
                  <a:lnTo>
                    <a:pt x="671" y="393"/>
                  </a:lnTo>
                  <a:lnTo>
                    <a:pt x="668" y="400"/>
                  </a:lnTo>
                  <a:lnTo>
                    <a:pt x="665" y="407"/>
                  </a:lnTo>
                  <a:lnTo>
                    <a:pt x="656" y="417"/>
                  </a:lnTo>
                  <a:lnTo>
                    <a:pt x="646" y="427"/>
                  </a:lnTo>
                  <a:lnTo>
                    <a:pt x="637" y="436"/>
                  </a:lnTo>
                  <a:lnTo>
                    <a:pt x="627" y="444"/>
                  </a:lnTo>
                  <a:lnTo>
                    <a:pt x="618" y="454"/>
                  </a:lnTo>
                  <a:lnTo>
                    <a:pt x="609" y="464"/>
                  </a:lnTo>
                  <a:lnTo>
                    <a:pt x="601" y="475"/>
                  </a:lnTo>
                  <a:lnTo>
                    <a:pt x="595" y="487"/>
                  </a:lnTo>
                  <a:lnTo>
                    <a:pt x="592" y="507"/>
                  </a:lnTo>
                  <a:lnTo>
                    <a:pt x="589" y="528"/>
                  </a:lnTo>
                  <a:lnTo>
                    <a:pt x="588" y="549"/>
                  </a:lnTo>
                  <a:lnTo>
                    <a:pt x="586" y="570"/>
                  </a:lnTo>
                  <a:lnTo>
                    <a:pt x="580" y="582"/>
                  </a:lnTo>
                  <a:lnTo>
                    <a:pt x="575" y="594"/>
                  </a:lnTo>
                  <a:lnTo>
                    <a:pt x="570" y="607"/>
                  </a:lnTo>
                  <a:lnTo>
                    <a:pt x="567" y="620"/>
                  </a:lnTo>
                  <a:lnTo>
                    <a:pt x="562" y="632"/>
                  </a:lnTo>
                  <a:lnTo>
                    <a:pt x="558" y="645"/>
                  </a:lnTo>
                  <a:lnTo>
                    <a:pt x="555" y="658"/>
                  </a:lnTo>
                  <a:lnTo>
                    <a:pt x="550" y="671"/>
                  </a:lnTo>
                  <a:lnTo>
                    <a:pt x="538" y="699"/>
                  </a:lnTo>
                  <a:lnTo>
                    <a:pt x="526" y="727"/>
                  </a:lnTo>
                  <a:lnTo>
                    <a:pt x="516" y="757"/>
                  </a:lnTo>
                  <a:lnTo>
                    <a:pt x="504" y="785"/>
                  </a:lnTo>
                  <a:lnTo>
                    <a:pt x="494" y="815"/>
                  </a:lnTo>
                  <a:lnTo>
                    <a:pt x="486" y="846"/>
                  </a:lnTo>
                  <a:lnTo>
                    <a:pt x="480" y="877"/>
                  </a:lnTo>
                  <a:lnTo>
                    <a:pt x="478" y="910"/>
                  </a:lnTo>
                  <a:lnTo>
                    <a:pt x="475" y="945"/>
                  </a:lnTo>
                  <a:lnTo>
                    <a:pt x="475" y="979"/>
                  </a:lnTo>
                  <a:lnTo>
                    <a:pt x="475" y="1015"/>
                  </a:lnTo>
                  <a:lnTo>
                    <a:pt x="478" y="1050"/>
                  </a:lnTo>
                  <a:lnTo>
                    <a:pt x="475" y="1080"/>
                  </a:lnTo>
                  <a:lnTo>
                    <a:pt x="472" y="1110"/>
                  </a:lnTo>
                  <a:lnTo>
                    <a:pt x="469" y="1139"/>
                  </a:lnTo>
                  <a:lnTo>
                    <a:pt x="469" y="1169"/>
                  </a:lnTo>
                  <a:lnTo>
                    <a:pt x="467" y="1169"/>
                  </a:lnTo>
                  <a:lnTo>
                    <a:pt x="469" y="1189"/>
                  </a:lnTo>
                  <a:lnTo>
                    <a:pt x="471" y="1211"/>
                  </a:lnTo>
                  <a:lnTo>
                    <a:pt x="471" y="1234"/>
                  </a:lnTo>
                  <a:lnTo>
                    <a:pt x="472" y="1257"/>
                  </a:lnTo>
                  <a:lnTo>
                    <a:pt x="477" y="1284"/>
                  </a:lnTo>
                  <a:lnTo>
                    <a:pt x="479" y="1312"/>
                  </a:lnTo>
                  <a:lnTo>
                    <a:pt x="483" y="1339"/>
                  </a:lnTo>
                  <a:lnTo>
                    <a:pt x="491" y="1364"/>
                  </a:lnTo>
                  <a:lnTo>
                    <a:pt x="496" y="1388"/>
                  </a:lnTo>
                  <a:lnTo>
                    <a:pt x="496" y="1413"/>
                  </a:lnTo>
                  <a:lnTo>
                    <a:pt x="494" y="1438"/>
                  </a:lnTo>
                  <a:lnTo>
                    <a:pt x="494" y="1462"/>
                  </a:lnTo>
                  <a:lnTo>
                    <a:pt x="499" y="1499"/>
                  </a:lnTo>
                  <a:lnTo>
                    <a:pt x="505" y="1534"/>
                  </a:lnTo>
                  <a:lnTo>
                    <a:pt x="507" y="1571"/>
                  </a:lnTo>
                  <a:lnTo>
                    <a:pt x="504" y="1608"/>
                  </a:lnTo>
                  <a:lnTo>
                    <a:pt x="496" y="1643"/>
                  </a:lnTo>
                  <a:lnTo>
                    <a:pt x="491" y="1681"/>
                  </a:lnTo>
                  <a:lnTo>
                    <a:pt x="492" y="1720"/>
                  </a:lnTo>
                  <a:lnTo>
                    <a:pt x="501" y="1755"/>
                  </a:lnTo>
                  <a:lnTo>
                    <a:pt x="506" y="1769"/>
                  </a:lnTo>
                  <a:lnTo>
                    <a:pt x="510" y="1785"/>
                  </a:lnTo>
                  <a:lnTo>
                    <a:pt x="515" y="1799"/>
                  </a:lnTo>
                  <a:lnTo>
                    <a:pt x="519" y="1813"/>
                  </a:lnTo>
                  <a:lnTo>
                    <a:pt x="524" y="1829"/>
                  </a:lnTo>
                  <a:lnTo>
                    <a:pt x="530" y="1843"/>
                  </a:lnTo>
                  <a:lnTo>
                    <a:pt x="536" y="1856"/>
                  </a:lnTo>
                  <a:lnTo>
                    <a:pt x="543" y="1870"/>
                  </a:lnTo>
                  <a:lnTo>
                    <a:pt x="550" y="1875"/>
                  </a:lnTo>
                  <a:lnTo>
                    <a:pt x="557" y="1880"/>
                  </a:lnTo>
                  <a:lnTo>
                    <a:pt x="566" y="1881"/>
                  </a:lnTo>
                  <a:lnTo>
                    <a:pt x="574" y="1884"/>
                  </a:lnTo>
                  <a:lnTo>
                    <a:pt x="582" y="1885"/>
                  </a:lnTo>
                  <a:lnTo>
                    <a:pt x="589" y="1890"/>
                  </a:lnTo>
                  <a:lnTo>
                    <a:pt x="594" y="1897"/>
                  </a:lnTo>
                  <a:lnTo>
                    <a:pt x="596" y="1907"/>
                  </a:lnTo>
                  <a:lnTo>
                    <a:pt x="586" y="1904"/>
                  </a:lnTo>
                  <a:lnTo>
                    <a:pt x="576" y="1904"/>
                  </a:lnTo>
                  <a:lnTo>
                    <a:pt x="567" y="1907"/>
                  </a:lnTo>
                  <a:lnTo>
                    <a:pt x="557" y="1909"/>
                  </a:lnTo>
                  <a:lnTo>
                    <a:pt x="548" y="1914"/>
                  </a:lnTo>
                  <a:lnTo>
                    <a:pt x="538" y="1916"/>
                  </a:lnTo>
                  <a:lnTo>
                    <a:pt x="529" y="1918"/>
                  </a:lnTo>
                  <a:lnTo>
                    <a:pt x="518" y="1918"/>
                  </a:lnTo>
                  <a:lnTo>
                    <a:pt x="509" y="1924"/>
                  </a:lnTo>
                  <a:lnTo>
                    <a:pt x="500" y="1928"/>
                  </a:lnTo>
                  <a:lnTo>
                    <a:pt x="491" y="1933"/>
                  </a:lnTo>
                  <a:lnTo>
                    <a:pt x="481" y="1939"/>
                  </a:lnTo>
                  <a:lnTo>
                    <a:pt x="473" y="1945"/>
                  </a:lnTo>
                  <a:lnTo>
                    <a:pt x="465" y="1952"/>
                  </a:lnTo>
                  <a:lnTo>
                    <a:pt x="456" y="1959"/>
                  </a:lnTo>
                  <a:lnTo>
                    <a:pt x="448" y="1967"/>
                  </a:lnTo>
                  <a:lnTo>
                    <a:pt x="435" y="1970"/>
                  </a:lnTo>
                  <a:lnTo>
                    <a:pt x="422" y="1969"/>
                  </a:lnTo>
                  <a:lnTo>
                    <a:pt x="411" y="1963"/>
                  </a:lnTo>
                  <a:lnTo>
                    <a:pt x="401" y="1955"/>
                  </a:lnTo>
                  <a:lnTo>
                    <a:pt x="390" y="1946"/>
                  </a:lnTo>
                  <a:lnTo>
                    <a:pt x="379" y="1938"/>
                  </a:lnTo>
                  <a:lnTo>
                    <a:pt x="367" y="1931"/>
                  </a:lnTo>
                  <a:lnTo>
                    <a:pt x="354" y="1928"/>
                  </a:lnTo>
                  <a:lnTo>
                    <a:pt x="345" y="1928"/>
                  </a:lnTo>
                  <a:lnTo>
                    <a:pt x="337" y="1929"/>
                  </a:lnTo>
                  <a:lnTo>
                    <a:pt x="327" y="1931"/>
                  </a:lnTo>
                  <a:lnTo>
                    <a:pt x="319" y="1933"/>
                  </a:lnTo>
                  <a:lnTo>
                    <a:pt x="309" y="1935"/>
                  </a:lnTo>
                  <a:lnTo>
                    <a:pt x="300" y="1935"/>
                  </a:lnTo>
                  <a:lnTo>
                    <a:pt x="292" y="1935"/>
                  </a:lnTo>
                  <a:lnTo>
                    <a:pt x="282" y="1932"/>
                  </a:lnTo>
                  <a:lnTo>
                    <a:pt x="281" y="1922"/>
                  </a:lnTo>
                  <a:lnTo>
                    <a:pt x="286" y="1914"/>
                  </a:lnTo>
                  <a:lnTo>
                    <a:pt x="293" y="1908"/>
                  </a:lnTo>
                  <a:lnTo>
                    <a:pt x="299" y="1902"/>
                  </a:lnTo>
                  <a:lnTo>
                    <a:pt x="307" y="1898"/>
                  </a:lnTo>
                  <a:lnTo>
                    <a:pt x="314" y="1894"/>
                  </a:lnTo>
                  <a:lnTo>
                    <a:pt x="321" y="1888"/>
                  </a:lnTo>
                  <a:lnTo>
                    <a:pt x="328" y="1881"/>
                  </a:lnTo>
                  <a:lnTo>
                    <a:pt x="334" y="1873"/>
                  </a:lnTo>
                  <a:lnTo>
                    <a:pt x="340" y="1864"/>
                  </a:lnTo>
                  <a:lnTo>
                    <a:pt x="345" y="1856"/>
                  </a:lnTo>
                  <a:lnTo>
                    <a:pt x="349" y="1847"/>
                  </a:lnTo>
                  <a:lnTo>
                    <a:pt x="357" y="1827"/>
                  </a:lnTo>
                  <a:lnTo>
                    <a:pt x="357" y="1807"/>
                  </a:lnTo>
                  <a:lnTo>
                    <a:pt x="352" y="1785"/>
                  </a:lnTo>
                  <a:lnTo>
                    <a:pt x="350" y="1764"/>
                  </a:lnTo>
                  <a:lnTo>
                    <a:pt x="354" y="1723"/>
                  </a:lnTo>
                  <a:lnTo>
                    <a:pt x="351" y="1683"/>
                  </a:lnTo>
                  <a:lnTo>
                    <a:pt x="345" y="1642"/>
                  </a:lnTo>
                  <a:lnTo>
                    <a:pt x="343" y="1599"/>
                  </a:lnTo>
                  <a:lnTo>
                    <a:pt x="341" y="1587"/>
                  </a:lnTo>
                  <a:lnTo>
                    <a:pt x="340" y="1575"/>
                  </a:lnTo>
                  <a:lnTo>
                    <a:pt x="340" y="1563"/>
                  </a:lnTo>
                  <a:lnTo>
                    <a:pt x="341" y="1551"/>
                  </a:lnTo>
                  <a:lnTo>
                    <a:pt x="344" y="1489"/>
                  </a:lnTo>
                  <a:lnTo>
                    <a:pt x="349" y="1428"/>
                  </a:lnTo>
                  <a:lnTo>
                    <a:pt x="354" y="1369"/>
                  </a:lnTo>
                  <a:lnTo>
                    <a:pt x="365" y="1311"/>
                  </a:lnTo>
                  <a:lnTo>
                    <a:pt x="362" y="1255"/>
                  </a:lnTo>
                  <a:lnTo>
                    <a:pt x="353" y="1203"/>
                  </a:lnTo>
                  <a:lnTo>
                    <a:pt x="346" y="1151"/>
                  </a:lnTo>
                  <a:lnTo>
                    <a:pt x="346" y="1095"/>
                  </a:lnTo>
                  <a:lnTo>
                    <a:pt x="353" y="1037"/>
                  </a:lnTo>
                  <a:lnTo>
                    <a:pt x="356" y="976"/>
                  </a:lnTo>
                  <a:lnTo>
                    <a:pt x="357" y="916"/>
                  </a:lnTo>
                  <a:lnTo>
                    <a:pt x="362" y="855"/>
                  </a:lnTo>
                  <a:lnTo>
                    <a:pt x="354" y="801"/>
                  </a:lnTo>
                  <a:lnTo>
                    <a:pt x="349" y="746"/>
                  </a:lnTo>
                  <a:lnTo>
                    <a:pt x="341" y="692"/>
                  </a:lnTo>
                  <a:lnTo>
                    <a:pt x="335" y="638"/>
                  </a:lnTo>
                  <a:lnTo>
                    <a:pt x="330" y="623"/>
                  </a:lnTo>
                  <a:lnTo>
                    <a:pt x="321" y="607"/>
                  </a:lnTo>
                  <a:lnTo>
                    <a:pt x="313" y="593"/>
                  </a:lnTo>
                  <a:lnTo>
                    <a:pt x="305" y="577"/>
                  </a:lnTo>
                  <a:lnTo>
                    <a:pt x="299" y="560"/>
                  </a:lnTo>
                  <a:lnTo>
                    <a:pt x="293" y="543"/>
                  </a:lnTo>
                  <a:lnTo>
                    <a:pt x="287" y="526"/>
                  </a:lnTo>
                  <a:lnTo>
                    <a:pt x="282" y="508"/>
                  </a:lnTo>
                  <a:lnTo>
                    <a:pt x="275" y="491"/>
                  </a:lnTo>
                  <a:lnTo>
                    <a:pt x="268" y="475"/>
                  </a:lnTo>
                  <a:lnTo>
                    <a:pt x="261" y="458"/>
                  </a:lnTo>
                  <a:lnTo>
                    <a:pt x="251" y="443"/>
                  </a:lnTo>
                  <a:lnTo>
                    <a:pt x="244" y="420"/>
                  </a:lnTo>
                  <a:lnTo>
                    <a:pt x="239" y="398"/>
                  </a:lnTo>
                  <a:lnTo>
                    <a:pt x="236" y="372"/>
                  </a:lnTo>
                  <a:lnTo>
                    <a:pt x="236" y="348"/>
                  </a:lnTo>
                  <a:lnTo>
                    <a:pt x="223" y="334"/>
                  </a:lnTo>
                  <a:lnTo>
                    <a:pt x="209" y="322"/>
                  </a:lnTo>
                  <a:lnTo>
                    <a:pt x="193" y="311"/>
                  </a:lnTo>
                  <a:lnTo>
                    <a:pt x="178" y="301"/>
                  </a:lnTo>
                  <a:lnTo>
                    <a:pt x="163" y="290"/>
                  </a:lnTo>
                  <a:lnTo>
                    <a:pt x="149" y="277"/>
                  </a:lnTo>
                  <a:lnTo>
                    <a:pt x="135" y="264"/>
                  </a:lnTo>
                  <a:lnTo>
                    <a:pt x="123" y="247"/>
                  </a:lnTo>
                  <a:lnTo>
                    <a:pt x="115" y="238"/>
                  </a:lnTo>
                  <a:lnTo>
                    <a:pt x="108" y="226"/>
                  </a:lnTo>
                  <a:lnTo>
                    <a:pt x="102" y="213"/>
                  </a:lnTo>
                  <a:lnTo>
                    <a:pt x="97" y="202"/>
                  </a:lnTo>
                  <a:lnTo>
                    <a:pt x="91" y="189"/>
                  </a:lnTo>
                  <a:lnTo>
                    <a:pt x="85" y="180"/>
                  </a:lnTo>
                  <a:lnTo>
                    <a:pt x="77" y="170"/>
                  </a:lnTo>
                  <a:lnTo>
                    <a:pt x="65" y="163"/>
                  </a:lnTo>
                  <a:lnTo>
                    <a:pt x="0" y="124"/>
                  </a:lnTo>
                  <a:lnTo>
                    <a:pt x="7" y="124"/>
                  </a:lnTo>
                  <a:lnTo>
                    <a:pt x="15" y="124"/>
                  </a:lnTo>
                  <a:lnTo>
                    <a:pt x="24" y="124"/>
                  </a:lnTo>
                  <a:lnTo>
                    <a:pt x="32" y="127"/>
                  </a:lnTo>
                  <a:lnTo>
                    <a:pt x="41" y="129"/>
                  </a:lnTo>
                  <a:lnTo>
                    <a:pt x="51" y="133"/>
                  </a:lnTo>
                  <a:lnTo>
                    <a:pt x="59" y="136"/>
                  </a:lnTo>
                  <a:lnTo>
                    <a:pt x="67" y="140"/>
                  </a:lnTo>
                  <a:lnTo>
                    <a:pt x="61" y="123"/>
                  </a:lnTo>
                  <a:lnTo>
                    <a:pt x="56" y="106"/>
                  </a:lnTo>
                  <a:lnTo>
                    <a:pt x="50" y="89"/>
                  </a:lnTo>
                  <a:lnTo>
                    <a:pt x="44" y="70"/>
                  </a:lnTo>
                  <a:lnTo>
                    <a:pt x="53" y="79"/>
                  </a:lnTo>
                  <a:lnTo>
                    <a:pt x="60" y="89"/>
                  </a:lnTo>
                  <a:lnTo>
                    <a:pt x="66" y="100"/>
                  </a:lnTo>
                  <a:lnTo>
                    <a:pt x="71" y="112"/>
                  </a:lnTo>
                  <a:lnTo>
                    <a:pt x="76" y="124"/>
                  </a:lnTo>
                  <a:lnTo>
                    <a:pt x="80" y="137"/>
                  </a:lnTo>
                  <a:lnTo>
                    <a:pt x="85" y="150"/>
                  </a:lnTo>
                  <a:lnTo>
                    <a:pt x="91" y="161"/>
                  </a:lnTo>
                  <a:lnTo>
                    <a:pt x="103" y="180"/>
                  </a:lnTo>
                  <a:lnTo>
                    <a:pt x="116" y="196"/>
                  </a:lnTo>
                  <a:lnTo>
                    <a:pt x="130" y="211"/>
                  </a:lnTo>
                  <a:lnTo>
                    <a:pt x="145" y="223"/>
                  </a:lnTo>
                  <a:lnTo>
                    <a:pt x="161" y="235"/>
                  </a:lnTo>
                  <a:lnTo>
                    <a:pt x="178" y="245"/>
                  </a:lnTo>
                  <a:lnTo>
                    <a:pt x="194" y="252"/>
                  </a:lnTo>
                  <a:lnTo>
                    <a:pt x="212" y="257"/>
                  </a:lnTo>
                  <a:lnTo>
                    <a:pt x="218" y="263"/>
                  </a:lnTo>
                  <a:lnTo>
                    <a:pt x="225" y="269"/>
                  </a:lnTo>
                  <a:lnTo>
                    <a:pt x="232" y="274"/>
                  </a:lnTo>
                  <a:lnTo>
                    <a:pt x="239" y="279"/>
                  </a:lnTo>
                  <a:lnTo>
                    <a:pt x="238" y="249"/>
                  </a:lnTo>
                  <a:lnTo>
                    <a:pt x="235" y="221"/>
                  </a:lnTo>
                  <a:lnTo>
                    <a:pt x="231" y="194"/>
                  </a:lnTo>
                  <a:lnTo>
                    <a:pt x="231" y="164"/>
                  </a:lnTo>
                  <a:lnTo>
                    <a:pt x="220" y="136"/>
                  </a:lnTo>
                  <a:lnTo>
                    <a:pt x="214" y="106"/>
                  </a:lnTo>
                  <a:lnTo>
                    <a:pt x="210" y="76"/>
                  </a:lnTo>
                  <a:lnTo>
                    <a:pt x="204" y="46"/>
                  </a:lnTo>
                  <a:lnTo>
                    <a:pt x="203" y="41"/>
                  </a:lnTo>
                  <a:lnTo>
                    <a:pt x="204" y="35"/>
                  </a:lnTo>
                  <a:lnTo>
                    <a:pt x="205" y="28"/>
                  </a:lnTo>
                  <a:lnTo>
                    <a:pt x="207" y="24"/>
                  </a:lnTo>
                  <a:lnTo>
                    <a:pt x="210" y="25"/>
                  </a:lnTo>
                  <a:lnTo>
                    <a:pt x="212" y="29"/>
                  </a:lnTo>
                  <a:lnTo>
                    <a:pt x="213" y="32"/>
                  </a:lnTo>
                  <a:lnTo>
                    <a:pt x="214" y="37"/>
                  </a:lnTo>
                  <a:lnTo>
                    <a:pt x="216" y="56"/>
                  </a:lnTo>
                  <a:lnTo>
                    <a:pt x="219" y="75"/>
                  </a:lnTo>
                  <a:lnTo>
                    <a:pt x="225" y="92"/>
                  </a:lnTo>
                  <a:lnTo>
                    <a:pt x="231" y="110"/>
                  </a:lnTo>
                  <a:lnTo>
                    <a:pt x="237" y="127"/>
                  </a:lnTo>
                  <a:lnTo>
                    <a:pt x="243" y="144"/>
                  </a:lnTo>
                  <a:lnTo>
                    <a:pt x="249" y="163"/>
                  </a:lnTo>
                  <a:lnTo>
                    <a:pt x="252" y="181"/>
                  </a:lnTo>
                  <a:lnTo>
                    <a:pt x="256" y="171"/>
                  </a:lnTo>
                  <a:lnTo>
                    <a:pt x="258" y="161"/>
                  </a:lnTo>
                  <a:lnTo>
                    <a:pt x="261" y="150"/>
                  </a:lnTo>
                  <a:lnTo>
                    <a:pt x="264" y="141"/>
                  </a:lnTo>
                  <a:lnTo>
                    <a:pt x="273" y="130"/>
                  </a:lnTo>
                  <a:lnTo>
                    <a:pt x="280" y="119"/>
                  </a:lnTo>
                  <a:lnTo>
                    <a:pt x="286" y="106"/>
                  </a:lnTo>
                  <a:lnTo>
                    <a:pt x="292" y="93"/>
                  </a:lnTo>
                  <a:lnTo>
                    <a:pt x="296" y="80"/>
                  </a:lnTo>
                  <a:lnTo>
                    <a:pt x="300" y="66"/>
                  </a:lnTo>
                  <a:lnTo>
                    <a:pt x="302" y="52"/>
                  </a:lnTo>
                  <a:lnTo>
                    <a:pt x="303" y="38"/>
                  </a:lnTo>
                  <a:lnTo>
                    <a:pt x="305" y="37"/>
                  </a:lnTo>
                  <a:lnTo>
                    <a:pt x="306" y="34"/>
                  </a:lnTo>
                  <a:lnTo>
                    <a:pt x="307" y="34"/>
                  </a:lnTo>
                  <a:lnTo>
                    <a:pt x="308" y="35"/>
                  </a:lnTo>
                  <a:lnTo>
                    <a:pt x="309" y="59"/>
                  </a:lnTo>
                  <a:lnTo>
                    <a:pt x="306" y="80"/>
                  </a:lnTo>
                  <a:lnTo>
                    <a:pt x="301" y="100"/>
                  </a:lnTo>
                  <a:lnTo>
                    <a:pt x="294" y="120"/>
                  </a:lnTo>
                  <a:lnTo>
                    <a:pt x="287" y="141"/>
                  </a:lnTo>
                  <a:lnTo>
                    <a:pt x="281" y="161"/>
                  </a:lnTo>
                  <a:lnTo>
                    <a:pt x="279" y="182"/>
                  </a:lnTo>
                  <a:lnTo>
                    <a:pt x="279" y="206"/>
                  </a:lnTo>
                  <a:lnTo>
                    <a:pt x="280" y="209"/>
                  </a:lnTo>
                  <a:lnTo>
                    <a:pt x="289" y="195"/>
                  </a:lnTo>
                  <a:lnTo>
                    <a:pt x="299" y="182"/>
                  </a:lnTo>
                  <a:lnTo>
                    <a:pt x="306" y="168"/>
                  </a:lnTo>
                  <a:lnTo>
                    <a:pt x="314" y="153"/>
                  </a:lnTo>
                  <a:lnTo>
                    <a:pt x="321" y="138"/>
                  </a:lnTo>
                  <a:lnTo>
                    <a:pt x="328" y="124"/>
                  </a:lnTo>
                  <a:lnTo>
                    <a:pt x="335" y="109"/>
                  </a:lnTo>
                  <a:lnTo>
                    <a:pt x="344" y="95"/>
                  </a:lnTo>
                  <a:lnTo>
                    <a:pt x="347" y="90"/>
                  </a:lnTo>
                  <a:lnTo>
                    <a:pt x="346" y="116"/>
                  </a:lnTo>
                  <a:lnTo>
                    <a:pt x="337" y="140"/>
                  </a:lnTo>
                  <a:lnTo>
                    <a:pt x="326" y="163"/>
                  </a:lnTo>
                  <a:lnTo>
                    <a:pt x="322" y="189"/>
                  </a:lnTo>
                  <a:lnTo>
                    <a:pt x="315" y="206"/>
                  </a:lnTo>
                  <a:lnTo>
                    <a:pt x="306" y="222"/>
                  </a:lnTo>
                  <a:lnTo>
                    <a:pt x="298" y="239"/>
                  </a:lnTo>
                  <a:lnTo>
                    <a:pt x="289" y="256"/>
                  </a:lnTo>
                  <a:lnTo>
                    <a:pt x="283" y="273"/>
                  </a:lnTo>
                  <a:lnTo>
                    <a:pt x="281" y="291"/>
                  </a:lnTo>
                  <a:lnTo>
                    <a:pt x="281" y="310"/>
                  </a:lnTo>
                  <a:lnTo>
                    <a:pt x="287" y="330"/>
                  </a:lnTo>
                  <a:lnTo>
                    <a:pt x="288" y="359"/>
                  </a:lnTo>
                  <a:lnTo>
                    <a:pt x="294" y="389"/>
                  </a:lnTo>
                  <a:lnTo>
                    <a:pt x="303" y="416"/>
                  </a:lnTo>
                  <a:lnTo>
                    <a:pt x="318" y="440"/>
                  </a:lnTo>
                  <a:lnTo>
                    <a:pt x="332" y="465"/>
                  </a:lnTo>
                  <a:lnTo>
                    <a:pt x="345" y="491"/>
                  </a:lnTo>
                  <a:lnTo>
                    <a:pt x="358" y="516"/>
                  </a:lnTo>
                  <a:lnTo>
                    <a:pt x="369" y="542"/>
                  </a:lnTo>
                  <a:lnTo>
                    <a:pt x="378" y="569"/>
                  </a:lnTo>
                  <a:lnTo>
                    <a:pt x="385" y="597"/>
                  </a:lnTo>
                  <a:lnTo>
                    <a:pt x="391" y="627"/>
                  </a:lnTo>
                  <a:lnTo>
                    <a:pt x="395" y="657"/>
                  </a:lnTo>
                  <a:lnTo>
                    <a:pt x="429" y="773"/>
                  </a:lnTo>
                  <a:lnTo>
                    <a:pt x="433" y="757"/>
                  </a:lnTo>
                  <a:lnTo>
                    <a:pt x="436" y="742"/>
                  </a:lnTo>
                  <a:lnTo>
                    <a:pt x="442" y="726"/>
                  </a:lnTo>
                  <a:lnTo>
                    <a:pt x="448" y="712"/>
                  </a:lnTo>
                  <a:lnTo>
                    <a:pt x="455" y="696"/>
                  </a:lnTo>
                  <a:lnTo>
                    <a:pt x="461" y="682"/>
                  </a:lnTo>
                  <a:lnTo>
                    <a:pt x="467" y="668"/>
                  </a:lnTo>
                  <a:lnTo>
                    <a:pt x="473" y="652"/>
                  </a:lnTo>
                  <a:lnTo>
                    <a:pt x="484" y="621"/>
                  </a:lnTo>
                  <a:lnTo>
                    <a:pt x="493" y="590"/>
                  </a:lnTo>
                  <a:lnTo>
                    <a:pt x="504" y="560"/>
                  </a:lnTo>
                  <a:lnTo>
                    <a:pt x="513" y="529"/>
                  </a:lnTo>
                  <a:lnTo>
                    <a:pt x="522" y="498"/>
                  </a:lnTo>
                  <a:lnTo>
                    <a:pt x="531" y="465"/>
                  </a:lnTo>
                  <a:lnTo>
                    <a:pt x="538" y="434"/>
                  </a:lnTo>
                  <a:lnTo>
                    <a:pt x="547" y="402"/>
                  </a:lnTo>
                  <a:lnTo>
                    <a:pt x="544" y="379"/>
                  </a:lnTo>
                  <a:lnTo>
                    <a:pt x="541" y="358"/>
                  </a:lnTo>
                  <a:lnTo>
                    <a:pt x="535" y="337"/>
                  </a:lnTo>
                  <a:lnTo>
                    <a:pt x="528" y="315"/>
                  </a:lnTo>
                  <a:lnTo>
                    <a:pt x="519" y="296"/>
                  </a:lnTo>
                  <a:lnTo>
                    <a:pt x="510" y="276"/>
                  </a:lnTo>
                  <a:lnTo>
                    <a:pt x="500" y="256"/>
                  </a:lnTo>
                  <a:lnTo>
                    <a:pt x="490" y="238"/>
                  </a:lnTo>
                  <a:lnTo>
                    <a:pt x="491" y="194"/>
                  </a:lnTo>
                  <a:lnTo>
                    <a:pt x="499" y="153"/>
                  </a:lnTo>
                  <a:lnTo>
                    <a:pt x="509" y="112"/>
                  </a:lnTo>
                  <a:lnTo>
                    <a:pt x="511" y="66"/>
                  </a:lnTo>
                  <a:lnTo>
                    <a:pt x="520" y="20"/>
                  </a:lnTo>
                  <a:close/>
                </a:path>
              </a:pathLst>
            </a:custGeom>
            <a:solidFill>
              <a:srgbClr val="008000"/>
            </a:solidFill>
            <a:ln w="9525">
              <a:noFill/>
              <a:round/>
              <a:headEnd/>
              <a:tailEnd/>
            </a:ln>
          </p:spPr>
          <p:txBody>
            <a:bodyPr/>
            <a:lstStyle/>
            <a:p>
              <a:endParaRPr lang="en-US"/>
            </a:p>
          </p:txBody>
        </p:sp>
        <p:sp>
          <p:nvSpPr>
            <p:cNvPr id="12022" name="Freeform 1142"/>
            <p:cNvSpPr>
              <a:spLocks/>
            </p:cNvSpPr>
            <p:nvPr/>
          </p:nvSpPr>
          <p:spPr bwMode="auto">
            <a:xfrm rot="18741481" flipH="1">
              <a:off x="2048" y="1328"/>
              <a:ext cx="480" cy="320"/>
            </a:xfrm>
            <a:custGeom>
              <a:avLst/>
              <a:gdLst>
                <a:gd name="T0" fmla="*/ 0 w 2288"/>
                <a:gd name="T1" fmla="*/ 184 h 544"/>
                <a:gd name="T2" fmla="*/ 2 w 2288"/>
                <a:gd name="T3" fmla="*/ 166 h 544"/>
                <a:gd name="T4" fmla="*/ 5 w 2288"/>
                <a:gd name="T5" fmla="*/ 138 h 544"/>
                <a:gd name="T6" fmla="*/ 9 w 2288"/>
                <a:gd name="T7" fmla="*/ 105 h 544"/>
                <a:gd name="T8" fmla="*/ 15 w 2288"/>
                <a:gd name="T9" fmla="*/ 70 h 544"/>
                <a:gd name="T10" fmla="*/ 23 w 2288"/>
                <a:gd name="T11" fmla="*/ 38 h 544"/>
                <a:gd name="T12" fmla="*/ 34 w 2288"/>
                <a:gd name="T13" fmla="*/ 14 h 544"/>
                <a:gd name="T14" fmla="*/ 47 w 2288"/>
                <a:gd name="T15" fmla="*/ 1 h 544"/>
                <a:gd name="T16" fmla="*/ 61 w 2288"/>
                <a:gd name="T17" fmla="*/ 3 h 544"/>
                <a:gd name="T18" fmla="*/ 73 w 2288"/>
                <a:gd name="T19" fmla="*/ 16 h 544"/>
                <a:gd name="T20" fmla="*/ 82 w 2288"/>
                <a:gd name="T21" fmla="*/ 40 h 544"/>
                <a:gd name="T22" fmla="*/ 89 w 2288"/>
                <a:gd name="T23" fmla="*/ 68 h 544"/>
                <a:gd name="T24" fmla="*/ 94 w 2288"/>
                <a:gd name="T25" fmla="*/ 98 h 544"/>
                <a:gd name="T26" fmla="*/ 97 w 2288"/>
                <a:gd name="T27" fmla="*/ 127 h 544"/>
                <a:gd name="T28" fmla="*/ 99 w 2288"/>
                <a:gd name="T29" fmla="*/ 151 h 544"/>
                <a:gd name="T30" fmla="*/ 100 w 2288"/>
                <a:gd name="T31" fmla="*/ 166 h 544"/>
                <a:gd name="T32" fmla="*/ 94 w 2288"/>
                <a:gd name="T33" fmla="*/ 166 h 544"/>
                <a:gd name="T34" fmla="*/ 92 w 2288"/>
                <a:gd name="T35" fmla="*/ 148 h 544"/>
                <a:gd name="T36" fmla="*/ 90 w 2288"/>
                <a:gd name="T37" fmla="*/ 124 h 544"/>
                <a:gd name="T38" fmla="*/ 86 w 2288"/>
                <a:gd name="T39" fmla="*/ 105 h 544"/>
                <a:gd name="T40" fmla="*/ 85 w 2288"/>
                <a:gd name="T41" fmla="*/ 103 h 544"/>
                <a:gd name="T42" fmla="*/ 83 w 2288"/>
                <a:gd name="T43" fmla="*/ 118 h 544"/>
                <a:gd name="T44" fmla="*/ 81 w 2288"/>
                <a:gd name="T45" fmla="*/ 141 h 544"/>
                <a:gd name="T46" fmla="*/ 76 w 2288"/>
                <a:gd name="T47" fmla="*/ 160 h 544"/>
                <a:gd name="T48" fmla="*/ 72 w 2288"/>
                <a:gd name="T49" fmla="*/ 141 h 544"/>
                <a:gd name="T50" fmla="*/ 71 w 2288"/>
                <a:gd name="T51" fmla="*/ 139 h 544"/>
                <a:gd name="T52" fmla="*/ 70 w 2288"/>
                <a:gd name="T53" fmla="*/ 161 h 544"/>
                <a:gd name="T54" fmla="*/ 69 w 2288"/>
                <a:gd name="T55" fmla="*/ 168 h 544"/>
                <a:gd name="T56" fmla="*/ 68 w 2288"/>
                <a:gd name="T57" fmla="*/ 168 h 544"/>
                <a:gd name="T58" fmla="*/ 64 w 2288"/>
                <a:gd name="T59" fmla="*/ 168 h 544"/>
                <a:gd name="T60" fmla="*/ 62 w 2288"/>
                <a:gd name="T61" fmla="*/ 150 h 544"/>
                <a:gd name="T62" fmla="*/ 63 w 2288"/>
                <a:gd name="T63" fmla="*/ 102 h 544"/>
                <a:gd name="T64" fmla="*/ 62 w 2288"/>
                <a:gd name="T65" fmla="*/ 124 h 544"/>
                <a:gd name="T66" fmla="*/ 60 w 2288"/>
                <a:gd name="T67" fmla="*/ 161 h 544"/>
                <a:gd name="T68" fmla="*/ 57 w 2288"/>
                <a:gd name="T69" fmla="*/ 169 h 544"/>
                <a:gd name="T70" fmla="*/ 54 w 2288"/>
                <a:gd name="T71" fmla="*/ 170 h 544"/>
                <a:gd name="T72" fmla="*/ 51 w 2288"/>
                <a:gd name="T73" fmla="*/ 171 h 544"/>
                <a:gd name="T74" fmla="*/ 47 w 2288"/>
                <a:gd name="T75" fmla="*/ 171 h 544"/>
                <a:gd name="T76" fmla="*/ 45 w 2288"/>
                <a:gd name="T77" fmla="*/ 146 h 544"/>
                <a:gd name="T78" fmla="*/ 45 w 2288"/>
                <a:gd name="T79" fmla="*/ 135 h 544"/>
                <a:gd name="T80" fmla="*/ 44 w 2288"/>
                <a:gd name="T81" fmla="*/ 162 h 544"/>
                <a:gd name="T82" fmla="*/ 43 w 2288"/>
                <a:gd name="T83" fmla="*/ 173 h 544"/>
                <a:gd name="T84" fmla="*/ 42 w 2288"/>
                <a:gd name="T85" fmla="*/ 116 h 544"/>
                <a:gd name="T86" fmla="*/ 41 w 2288"/>
                <a:gd name="T87" fmla="*/ 112 h 544"/>
                <a:gd name="T88" fmla="*/ 39 w 2288"/>
                <a:gd name="T89" fmla="*/ 161 h 544"/>
                <a:gd name="T90" fmla="*/ 37 w 2288"/>
                <a:gd name="T91" fmla="*/ 174 h 544"/>
                <a:gd name="T92" fmla="*/ 34 w 2288"/>
                <a:gd name="T93" fmla="*/ 174 h 544"/>
                <a:gd name="T94" fmla="*/ 32 w 2288"/>
                <a:gd name="T95" fmla="*/ 175 h 544"/>
                <a:gd name="T96" fmla="*/ 29 w 2288"/>
                <a:gd name="T97" fmla="*/ 176 h 544"/>
                <a:gd name="T98" fmla="*/ 27 w 2288"/>
                <a:gd name="T99" fmla="*/ 154 h 544"/>
                <a:gd name="T100" fmla="*/ 27 w 2288"/>
                <a:gd name="T101" fmla="*/ 154 h 544"/>
                <a:gd name="T102" fmla="*/ 26 w 2288"/>
                <a:gd name="T103" fmla="*/ 172 h 544"/>
                <a:gd name="T104" fmla="*/ 24 w 2288"/>
                <a:gd name="T105" fmla="*/ 177 h 544"/>
                <a:gd name="T106" fmla="*/ 21 w 2288"/>
                <a:gd name="T107" fmla="*/ 178 h 544"/>
                <a:gd name="T108" fmla="*/ 18 w 2288"/>
                <a:gd name="T109" fmla="*/ 179 h 544"/>
                <a:gd name="T110" fmla="*/ 15 w 2288"/>
                <a:gd name="T111" fmla="*/ 180 h 544"/>
                <a:gd name="T112" fmla="*/ 14 w 2288"/>
                <a:gd name="T113" fmla="*/ 138 h 544"/>
                <a:gd name="T114" fmla="*/ 13 w 2288"/>
                <a:gd name="T115" fmla="*/ 136 h 544"/>
                <a:gd name="T116" fmla="*/ 12 w 2288"/>
                <a:gd name="T117" fmla="*/ 172 h 544"/>
                <a:gd name="T118" fmla="*/ 9 w 2288"/>
                <a:gd name="T119" fmla="*/ 182 h 544"/>
                <a:gd name="T120" fmla="*/ 5 w 2288"/>
                <a:gd name="T121" fmla="*/ 184 h 544"/>
                <a:gd name="T122" fmla="*/ 3 w 2288"/>
                <a:gd name="T123" fmla="*/ 186 h 544"/>
                <a:gd name="T124" fmla="*/ 1 w 2288"/>
                <a:gd name="T125" fmla="*/ 18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23" name="Freeform 1143"/>
            <p:cNvSpPr>
              <a:spLocks/>
            </p:cNvSpPr>
            <p:nvPr/>
          </p:nvSpPr>
          <p:spPr bwMode="auto">
            <a:xfrm rot="3832753" flipH="1">
              <a:off x="2069" y="1541"/>
              <a:ext cx="576" cy="182"/>
            </a:xfrm>
            <a:custGeom>
              <a:avLst/>
              <a:gdLst>
                <a:gd name="T0" fmla="*/ 1 w 2288"/>
                <a:gd name="T1" fmla="*/ 60 h 544"/>
                <a:gd name="T2" fmla="*/ 3 w 2288"/>
                <a:gd name="T3" fmla="*/ 54 h 544"/>
                <a:gd name="T4" fmla="*/ 7 w 2288"/>
                <a:gd name="T5" fmla="*/ 44 h 544"/>
                <a:gd name="T6" fmla="*/ 13 w 2288"/>
                <a:gd name="T7" fmla="*/ 34 h 544"/>
                <a:gd name="T8" fmla="*/ 22 w 2288"/>
                <a:gd name="T9" fmla="*/ 23 h 544"/>
                <a:gd name="T10" fmla="*/ 34 w 2288"/>
                <a:gd name="T11" fmla="*/ 12 h 544"/>
                <a:gd name="T12" fmla="*/ 49 w 2288"/>
                <a:gd name="T13" fmla="*/ 4 h 544"/>
                <a:gd name="T14" fmla="*/ 68 w 2288"/>
                <a:gd name="T15" fmla="*/ 0 h 544"/>
                <a:gd name="T16" fmla="*/ 88 w 2288"/>
                <a:gd name="T17" fmla="*/ 1 h 544"/>
                <a:gd name="T18" fmla="*/ 104 w 2288"/>
                <a:gd name="T19" fmla="*/ 5 h 544"/>
                <a:gd name="T20" fmla="*/ 118 w 2288"/>
                <a:gd name="T21" fmla="*/ 13 h 544"/>
                <a:gd name="T22" fmla="*/ 128 w 2288"/>
                <a:gd name="T23" fmla="*/ 22 h 544"/>
                <a:gd name="T24" fmla="*/ 135 w 2288"/>
                <a:gd name="T25" fmla="*/ 32 h 544"/>
                <a:gd name="T26" fmla="*/ 140 w 2288"/>
                <a:gd name="T27" fmla="*/ 41 h 544"/>
                <a:gd name="T28" fmla="*/ 143 w 2288"/>
                <a:gd name="T29" fmla="*/ 49 h 544"/>
                <a:gd name="T30" fmla="*/ 145 w 2288"/>
                <a:gd name="T31" fmla="*/ 54 h 544"/>
                <a:gd name="T32" fmla="*/ 135 w 2288"/>
                <a:gd name="T33" fmla="*/ 54 h 544"/>
                <a:gd name="T34" fmla="*/ 133 w 2288"/>
                <a:gd name="T35" fmla="*/ 48 h 544"/>
                <a:gd name="T36" fmla="*/ 129 w 2288"/>
                <a:gd name="T37" fmla="*/ 40 h 544"/>
                <a:gd name="T38" fmla="*/ 125 w 2288"/>
                <a:gd name="T39" fmla="*/ 34 h 544"/>
                <a:gd name="T40" fmla="*/ 122 w 2288"/>
                <a:gd name="T41" fmla="*/ 33 h 544"/>
                <a:gd name="T42" fmla="*/ 120 w 2288"/>
                <a:gd name="T43" fmla="*/ 38 h 544"/>
                <a:gd name="T44" fmla="*/ 116 w 2288"/>
                <a:gd name="T45" fmla="*/ 46 h 544"/>
                <a:gd name="T46" fmla="*/ 109 w 2288"/>
                <a:gd name="T47" fmla="*/ 52 h 544"/>
                <a:gd name="T48" fmla="*/ 103 w 2288"/>
                <a:gd name="T49" fmla="*/ 46 h 544"/>
                <a:gd name="T50" fmla="*/ 103 w 2288"/>
                <a:gd name="T51" fmla="*/ 45 h 544"/>
                <a:gd name="T52" fmla="*/ 101 w 2288"/>
                <a:gd name="T53" fmla="*/ 52 h 544"/>
                <a:gd name="T54" fmla="*/ 100 w 2288"/>
                <a:gd name="T55" fmla="*/ 54 h 544"/>
                <a:gd name="T56" fmla="*/ 98 w 2288"/>
                <a:gd name="T57" fmla="*/ 54 h 544"/>
                <a:gd name="T58" fmla="*/ 93 w 2288"/>
                <a:gd name="T59" fmla="*/ 55 h 544"/>
                <a:gd name="T60" fmla="*/ 89 w 2288"/>
                <a:gd name="T61" fmla="*/ 49 h 544"/>
                <a:gd name="T62" fmla="*/ 90 w 2288"/>
                <a:gd name="T63" fmla="*/ 33 h 544"/>
                <a:gd name="T64" fmla="*/ 89 w 2288"/>
                <a:gd name="T65" fmla="*/ 40 h 544"/>
                <a:gd name="T66" fmla="*/ 86 w 2288"/>
                <a:gd name="T67" fmla="*/ 52 h 544"/>
                <a:gd name="T68" fmla="*/ 83 w 2288"/>
                <a:gd name="T69" fmla="*/ 55 h 544"/>
                <a:gd name="T70" fmla="*/ 78 w 2288"/>
                <a:gd name="T71" fmla="*/ 55 h 544"/>
                <a:gd name="T72" fmla="*/ 73 w 2288"/>
                <a:gd name="T73" fmla="*/ 55 h 544"/>
                <a:gd name="T74" fmla="*/ 68 w 2288"/>
                <a:gd name="T75" fmla="*/ 56 h 544"/>
                <a:gd name="T76" fmla="*/ 65 w 2288"/>
                <a:gd name="T77" fmla="*/ 47 h 544"/>
                <a:gd name="T78" fmla="*/ 64 w 2288"/>
                <a:gd name="T79" fmla="*/ 44 h 544"/>
                <a:gd name="T80" fmla="*/ 63 w 2288"/>
                <a:gd name="T81" fmla="*/ 53 h 544"/>
                <a:gd name="T82" fmla="*/ 61 w 2288"/>
                <a:gd name="T83" fmla="*/ 56 h 544"/>
                <a:gd name="T84" fmla="*/ 61 w 2288"/>
                <a:gd name="T85" fmla="*/ 37 h 544"/>
                <a:gd name="T86" fmla="*/ 59 w 2288"/>
                <a:gd name="T87" fmla="*/ 36 h 544"/>
                <a:gd name="T88" fmla="*/ 57 w 2288"/>
                <a:gd name="T89" fmla="*/ 52 h 544"/>
                <a:gd name="T90" fmla="*/ 54 w 2288"/>
                <a:gd name="T91" fmla="*/ 56 h 544"/>
                <a:gd name="T92" fmla="*/ 50 w 2288"/>
                <a:gd name="T93" fmla="*/ 57 h 544"/>
                <a:gd name="T94" fmla="*/ 46 w 2288"/>
                <a:gd name="T95" fmla="*/ 57 h 544"/>
                <a:gd name="T96" fmla="*/ 42 w 2288"/>
                <a:gd name="T97" fmla="*/ 57 h 544"/>
                <a:gd name="T98" fmla="*/ 40 w 2288"/>
                <a:gd name="T99" fmla="*/ 50 h 544"/>
                <a:gd name="T100" fmla="*/ 39 w 2288"/>
                <a:gd name="T101" fmla="*/ 50 h 544"/>
                <a:gd name="T102" fmla="*/ 38 w 2288"/>
                <a:gd name="T103" fmla="*/ 56 h 544"/>
                <a:gd name="T104" fmla="*/ 35 w 2288"/>
                <a:gd name="T105" fmla="*/ 57 h 544"/>
                <a:gd name="T106" fmla="*/ 30 w 2288"/>
                <a:gd name="T107" fmla="*/ 58 h 544"/>
                <a:gd name="T108" fmla="*/ 25 w 2288"/>
                <a:gd name="T109" fmla="*/ 58 h 544"/>
                <a:gd name="T110" fmla="*/ 21 w 2288"/>
                <a:gd name="T111" fmla="*/ 58 h 544"/>
                <a:gd name="T112" fmla="*/ 20 w 2288"/>
                <a:gd name="T113" fmla="*/ 44 h 544"/>
                <a:gd name="T114" fmla="*/ 19 w 2288"/>
                <a:gd name="T115" fmla="*/ 44 h 544"/>
                <a:gd name="T116" fmla="*/ 16 w 2288"/>
                <a:gd name="T117" fmla="*/ 56 h 544"/>
                <a:gd name="T118" fmla="*/ 13 w 2288"/>
                <a:gd name="T119" fmla="*/ 59 h 544"/>
                <a:gd name="T120" fmla="*/ 8 w 2288"/>
                <a:gd name="T121" fmla="*/ 60 h 544"/>
                <a:gd name="T122" fmla="*/ 4 w 2288"/>
                <a:gd name="T123" fmla="*/ 60 h 544"/>
                <a:gd name="T124" fmla="*/ 1 w 2288"/>
                <a:gd name="T125" fmla="*/ 61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24" name="Freeform 1144"/>
            <p:cNvSpPr>
              <a:spLocks/>
            </p:cNvSpPr>
            <p:nvPr/>
          </p:nvSpPr>
          <p:spPr bwMode="auto">
            <a:xfrm rot="-2864680">
              <a:off x="1802" y="1486"/>
              <a:ext cx="504" cy="144"/>
            </a:xfrm>
            <a:custGeom>
              <a:avLst/>
              <a:gdLst>
                <a:gd name="T0" fmla="*/ 0 w 2288"/>
                <a:gd name="T1" fmla="*/ 37 h 544"/>
                <a:gd name="T2" fmla="*/ 2 w 2288"/>
                <a:gd name="T3" fmla="*/ 34 h 544"/>
                <a:gd name="T4" fmla="*/ 5 w 2288"/>
                <a:gd name="T5" fmla="*/ 28 h 544"/>
                <a:gd name="T6" fmla="*/ 10 w 2288"/>
                <a:gd name="T7" fmla="*/ 21 h 544"/>
                <a:gd name="T8" fmla="*/ 17 w 2288"/>
                <a:gd name="T9" fmla="*/ 14 h 544"/>
                <a:gd name="T10" fmla="*/ 26 w 2288"/>
                <a:gd name="T11" fmla="*/ 8 h 544"/>
                <a:gd name="T12" fmla="*/ 37 w 2288"/>
                <a:gd name="T13" fmla="*/ 3 h 544"/>
                <a:gd name="T14" fmla="*/ 52 w 2288"/>
                <a:gd name="T15" fmla="*/ 0 h 544"/>
                <a:gd name="T16" fmla="*/ 67 w 2288"/>
                <a:gd name="T17" fmla="*/ 1 h 544"/>
                <a:gd name="T18" fmla="*/ 80 w 2288"/>
                <a:gd name="T19" fmla="*/ 3 h 544"/>
                <a:gd name="T20" fmla="*/ 90 w 2288"/>
                <a:gd name="T21" fmla="*/ 8 h 544"/>
                <a:gd name="T22" fmla="*/ 98 w 2288"/>
                <a:gd name="T23" fmla="*/ 14 h 544"/>
                <a:gd name="T24" fmla="*/ 104 w 2288"/>
                <a:gd name="T25" fmla="*/ 20 h 544"/>
                <a:gd name="T26" fmla="*/ 107 w 2288"/>
                <a:gd name="T27" fmla="*/ 26 h 544"/>
                <a:gd name="T28" fmla="*/ 110 w 2288"/>
                <a:gd name="T29" fmla="*/ 30 h 544"/>
                <a:gd name="T30" fmla="*/ 111 w 2288"/>
                <a:gd name="T31" fmla="*/ 34 h 544"/>
                <a:gd name="T32" fmla="*/ 103 w 2288"/>
                <a:gd name="T33" fmla="*/ 34 h 544"/>
                <a:gd name="T34" fmla="*/ 102 w 2288"/>
                <a:gd name="T35" fmla="*/ 30 h 544"/>
                <a:gd name="T36" fmla="*/ 99 w 2288"/>
                <a:gd name="T37" fmla="*/ 25 h 544"/>
                <a:gd name="T38" fmla="*/ 95 w 2288"/>
                <a:gd name="T39" fmla="*/ 21 h 544"/>
                <a:gd name="T40" fmla="*/ 93 w 2288"/>
                <a:gd name="T41" fmla="*/ 21 h 544"/>
                <a:gd name="T42" fmla="*/ 92 w 2288"/>
                <a:gd name="T43" fmla="*/ 24 h 544"/>
                <a:gd name="T44" fmla="*/ 89 w 2288"/>
                <a:gd name="T45" fmla="*/ 28 h 544"/>
                <a:gd name="T46" fmla="*/ 83 w 2288"/>
                <a:gd name="T47" fmla="*/ 33 h 544"/>
                <a:gd name="T48" fmla="*/ 79 w 2288"/>
                <a:gd name="T49" fmla="*/ 28 h 544"/>
                <a:gd name="T50" fmla="*/ 79 w 2288"/>
                <a:gd name="T51" fmla="*/ 28 h 544"/>
                <a:gd name="T52" fmla="*/ 78 w 2288"/>
                <a:gd name="T53" fmla="*/ 33 h 544"/>
                <a:gd name="T54" fmla="*/ 77 w 2288"/>
                <a:gd name="T55" fmla="*/ 34 h 544"/>
                <a:gd name="T56" fmla="*/ 75 w 2288"/>
                <a:gd name="T57" fmla="*/ 34 h 544"/>
                <a:gd name="T58" fmla="*/ 71 w 2288"/>
                <a:gd name="T59" fmla="*/ 34 h 544"/>
                <a:gd name="T60" fmla="*/ 68 w 2288"/>
                <a:gd name="T61" fmla="*/ 30 h 544"/>
                <a:gd name="T62" fmla="*/ 69 w 2288"/>
                <a:gd name="T63" fmla="*/ 21 h 544"/>
                <a:gd name="T64" fmla="*/ 68 w 2288"/>
                <a:gd name="T65" fmla="*/ 25 h 544"/>
                <a:gd name="T66" fmla="*/ 66 w 2288"/>
                <a:gd name="T67" fmla="*/ 33 h 544"/>
                <a:gd name="T68" fmla="*/ 63 w 2288"/>
                <a:gd name="T69" fmla="*/ 34 h 544"/>
                <a:gd name="T70" fmla="*/ 60 w 2288"/>
                <a:gd name="T71" fmla="*/ 34 h 544"/>
                <a:gd name="T72" fmla="*/ 56 w 2288"/>
                <a:gd name="T73" fmla="*/ 34 h 544"/>
                <a:gd name="T74" fmla="*/ 52 w 2288"/>
                <a:gd name="T75" fmla="*/ 35 h 544"/>
                <a:gd name="T76" fmla="*/ 50 w 2288"/>
                <a:gd name="T77" fmla="*/ 29 h 544"/>
                <a:gd name="T78" fmla="*/ 49 w 2288"/>
                <a:gd name="T79" fmla="*/ 27 h 544"/>
                <a:gd name="T80" fmla="*/ 48 w 2288"/>
                <a:gd name="T81" fmla="*/ 33 h 544"/>
                <a:gd name="T82" fmla="*/ 47 w 2288"/>
                <a:gd name="T83" fmla="*/ 35 h 544"/>
                <a:gd name="T84" fmla="*/ 47 w 2288"/>
                <a:gd name="T85" fmla="*/ 24 h 544"/>
                <a:gd name="T86" fmla="*/ 45 w 2288"/>
                <a:gd name="T87" fmla="*/ 23 h 544"/>
                <a:gd name="T88" fmla="*/ 43 w 2288"/>
                <a:gd name="T89" fmla="*/ 33 h 544"/>
                <a:gd name="T90" fmla="*/ 41 w 2288"/>
                <a:gd name="T91" fmla="*/ 35 h 544"/>
                <a:gd name="T92" fmla="*/ 38 w 2288"/>
                <a:gd name="T93" fmla="*/ 35 h 544"/>
                <a:gd name="T94" fmla="*/ 35 w 2288"/>
                <a:gd name="T95" fmla="*/ 35 h 544"/>
                <a:gd name="T96" fmla="*/ 32 w 2288"/>
                <a:gd name="T97" fmla="*/ 36 h 544"/>
                <a:gd name="T98" fmla="*/ 30 w 2288"/>
                <a:gd name="T99" fmla="*/ 31 h 544"/>
                <a:gd name="T100" fmla="*/ 30 w 2288"/>
                <a:gd name="T101" fmla="*/ 31 h 544"/>
                <a:gd name="T102" fmla="*/ 29 w 2288"/>
                <a:gd name="T103" fmla="*/ 35 h 544"/>
                <a:gd name="T104" fmla="*/ 26 w 2288"/>
                <a:gd name="T105" fmla="*/ 36 h 544"/>
                <a:gd name="T106" fmla="*/ 23 w 2288"/>
                <a:gd name="T107" fmla="*/ 36 h 544"/>
                <a:gd name="T108" fmla="*/ 19 w 2288"/>
                <a:gd name="T109" fmla="*/ 36 h 544"/>
                <a:gd name="T110" fmla="*/ 16 w 2288"/>
                <a:gd name="T111" fmla="*/ 37 h 544"/>
                <a:gd name="T112" fmla="*/ 15 w 2288"/>
                <a:gd name="T113" fmla="*/ 28 h 544"/>
                <a:gd name="T114" fmla="*/ 14 w 2288"/>
                <a:gd name="T115" fmla="*/ 28 h 544"/>
                <a:gd name="T116" fmla="*/ 13 w 2288"/>
                <a:gd name="T117" fmla="*/ 35 h 544"/>
                <a:gd name="T118" fmla="*/ 10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25" name="Freeform 1145"/>
            <p:cNvSpPr>
              <a:spLocks/>
            </p:cNvSpPr>
            <p:nvPr/>
          </p:nvSpPr>
          <p:spPr bwMode="auto">
            <a:xfrm rot="2787764">
              <a:off x="1840" y="1145"/>
              <a:ext cx="480" cy="192"/>
            </a:xfrm>
            <a:custGeom>
              <a:avLst/>
              <a:gdLst>
                <a:gd name="T0" fmla="*/ 0 w 2288"/>
                <a:gd name="T1" fmla="*/ 66 h 544"/>
                <a:gd name="T2" fmla="*/ 2 w 2288"/>
                <a:gd name="T3" fmla="*/ 60 h 544"/>
                <a:gd name="T4" fmla="*/ 5 w 2288"/>
                <a:gd name="T5" fmla="*/ 50 h 544"/>
                <a:gd name="T6" fmla="*/ 9 w 2288"/>
                <a:gd name="T7" fmla="*/ 38 h 544"/>
                <a:gd name="T8" fmla="*/ 15 w 2288"/>
                <a:gd name="T9" fmla="*/ 25 h 544"/>
                <a:gd name="T10" fmla="*/ 23 w 2288"/>
                <a:gd name="T11" fmla="*/ 14 h 544"/>
                <a:gd name="T12" fmla="*/ 34 w 2288"/>
                <a:gd name="T13" fmla="*/ 5 h 544"/>
                <a:gd name="T14" fmla="*/ 47 w 2288"/>
                <a:gd name="T15" fmla="*/ 0 h 544"/>
                <a:gd name="T16" fmla="*/ 61 w 2288"/>
                <a:gd name="T17" fmla="*/ 1 h 544"/>
                <a:gd name="T18" fmla="*/ 73 w 2288"/>
                <a:gd name="T19" fmla="*/ 6 h 544"/>
                <a:gd name="T20" fmla="*/ 82 w 2288"/>
                <a:gd name="T21" fmla="*/ 14 h 544"/>
                <a:gd name="T22" fmla="*/ 89 w 2288"/>
                <a:gd name="T23" fmla="*/ 24 h 544"/>
                <a:gd name="T24" fmla="*/ 94 w 2288"/>
                <a:gd name="T25" fmla="*/ 35 h 544"/>
                <a:gd name="T26" fmla="*/ 97 w 2288"/>
                <a:gd name="T27" fmla="*/ 46 h 544"/>
                <a:gd name="T28" fmla="*/ 99 w 2288"/>
                <a:gd name="T29" fmla="*/ 54 h 544"/>
                <a:gd name="T30" fmla="*/ 100 w 2288"/>
                <a:gd name="T31" fmla="*/ 60 h 544"/>
                <a:gd name="T32" fmla="*/ 94 w 2288"/>
                <a:gd name="T33" fmla="*/ 60 h 544"/>
                <a:gd name="T34" fmla="*/ 92 w 2288"/>
                <a:gd name="T35" fmla="*/ 53 h 544"/>
                <a:gd name="T36" fmla="*/ 90 w 2288"/>
                <a:gd name="T37" fmla="*/ 44 h 544"/>
                <a:gd name="T38" fmla="*/ 86 w 2288"/>
                <a:gd name="T39" fmla="*/ 38 h 544"/>
                <a:gd name="T40" fmla="*/ 85 w 2288"/>
                <a:gd name="T41" fmla="*/ 37 h 544"/>
                <a:gd name="T42" fmla="*/ 83 w 2288"/>
                <a:gd name="T43" fmla="*/ 43 h 544"/>
                <a:gd name="T44" fmla="*/ 81 w 2288"/>
                <a:gd name="T45" fmla="*/ 50 h 544"/>
                <a:gd name="T46" fmla="*/ 76 w 2288"/>
                <a:gd name="T47" fmla="*/ 58 h 544"/>
                <a:gd name="T48" fmla="*/ 72 w 2288"/>
                <a:gd name="T49" fmla="*/ 50 h 544"/>
                <a:gd name="T50" fmla="*/ 71 w 2288"/>
                <a:gd name="T51" fmla="*/ 50 h 544"/>
                <a:gd name="T52" fmla="*/ 70 w 2288"/>
                <a:gd name="T53" fmla="*/ 58 h 544"/>
                <a:gd name="T54" fmla="*/ 69 w 2288"/>
                <a:gd name="T55" fmla="*/ 60 h 544"/>
                <a:gd name="T56" fmla="*/ 68 w 2288"/>
                <a:gd name="T57" fmla="*/ 60 h 544"/>
                <a:gd name="T58" fmla="*/ 64 w 2288"/>
                <a:gd name="T59" fmla="*/ 61 h 544"/>
                <a:gd name="T60" fmla="*/ 62 w 2288"/>
                <a:gd name="T61" fmla="*/ 54 h 544"/>
                <a:gd name="T62" fmla="*/ 63 w 2288"/>
                <a:gd name="T63" fmla="*/ 37 h 544"/>
                <a:gd name="T64" fmla="*/ 62 w 2288"/>
                <a:gd name="T65" fmla="*/ 44 h 544"/>
                <a:gd name="T66" fmla="*/ 60 w 2288"/>
                <a:gd name="T67" fmla="*/ 58 h 544"/>
                <a:gd name="T68" fmla="*/ 57 w 2288"/>
                <a:gd name="T69" fmla="*/ 61 h 544"/>
                <a:gd name="T70" fmla="*/ 54 w 2288"/>
                <a:gd name="T71" fmla="*/ 61 h 544"/>
                <a:gd name="T72" fmla="*/ 51 w 2288"/>
                <a:gd name="T73" fmla="*/ 61 h 544"/>
                <a:gd name="T74" fmla="*/ 47 w 2288"/>
                <a:gd name="T75" fmla="*/ 62 h 544"/>
                <a:gd name="T76" fmla="*/ 45 w 2288"/>
                <a:gd name="T77" fmla="*/ 53 h 544"/>
                <a:gd name="T78" fmla="*/ 45 w 2288"/>
                <a:gd name="T79" fmla="*/ 49 h 544"/>
                <a:gd name="T80" fmla="*/ 44 w 2288"/>
                <a:gd name="T81" fmla="*/ 59 h 544"/>
                <a:gd name="T82" fmla="*/ 43 w 2288"/>
                <a:gd name="T83" fmla="*/ 62 h 544"/>
                <a:gd name="T84" fmla="*/ 42 w 2288"/>
                <a:gd name="T85" fmla="*/ 42 h 544"/>
                <a:gd name="T86" fmla="*/ 41 w 2288"/>
                <a:gd name="T87" fmla="*/ 40 h 544"/>
                <a:gd name="T88" fmla="*/ 39 w 2288"/>
                <a:gd name="T89" fmla="*/ 58 h 544"/>
                <a:gd name="T90" fmla="*/ 37 w 2288"/>
                <a:gd name="T91" fmla="*/ 62 h 544"/>
                <a:gd name="T92" fmla="*/ 34 w 2288"/>
                <a:gd name="T93" fmla="*/ 63 h 544"/>
                <a:gd name="T94" fmla="*/ 32 w 2288"/>
                <a:gd name="T95" fmla="*/ 63 h 544"/>
                <a:gd name="T96" fmla="*/ 29 w 2288"/>
                <a:gd name="T97" fmla="*/ 64 h 544"/>
                <a:gd name="T98" fmla="*/ 27 w 2288"/>
                <a:gd name="T99" fmla="*/ 55 h 544"/>
                <a:gd name="T100" fmla="*/ 27 w 2288"/>
                <a:gd name="T101" fmla="*/ 55 h 544"/>
                <a:gd name="T102" fmla="*/ 26 w 2288"/>
                <a:gd name="T103" fmla="*/ 62 h 544"/>
                <a:gd name="T104" fmla="*/ 24 w 2288"/>
                <a:gd name="T105" fmla="*/ 64 h 544"/>
                <a:gd name="T106" fmla="*/ 21 w 2288"/>
                <a:gd name="T107" fmla="*/ 64 h 544"/>
                <a:gd name="T108" fmla="*/ 18 w 2288"/>
                <a:gd name="T109" fmla="*/ 64 h 544"/>
                <a:gd name="T110" fmla="*/ 15 w 2288"/>
                <a:gd name="T111" fmla="*/ 65 h 544"/>
                <a:gd name="T112" fmla="*/ 14 w 2288"/>
                <a:gd name="T113" fmla="*/ 49 h 544"/>
                <a:gd name="T114" fmla="*/ 13 w 2288"/>
                <a:gd name="T115" fmla="*/ 49 h 544"/>
                <a:gd name="T116" fmla="*/ 12 w 2288"/>
                <a:gd name="T117" fmla="*/ 62 h 544"/>
                <a:gd name="T118" fmla="*/ 9 w 2288"/>
                <a:gd name="T119" fmla="*/ 66 h 544"/>
                <a:gd name="T120" fmla="*/ 5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nvGrpSpPr>
            <p:cNvPr id="11839" name="Group 1146"/>
            <p:cNvGrpSpPr>
              <a:grpSpLocks/>
            </p:cNvGrpSpPr>
            <p:nvPr/>
          </p:nvGrpSpPr>
          <p:grpSpPr bwMode="auto">
            <a:xfrm rot="839386">
              <a:off x="2208" y="966"/>
              <a:ext cx="192" cy="528"/>
              <a:chOff x="1952" y="240"/>
              <a:chExt cx="352" cy="528"/>
            </a:xfrm>
          </p:grpSpPr>
          <p:sp>
            <p:nvSpPr>
              <p:cNvPr id="12029" name="Freeform 1147"/>
              <p:cNvSpPr>
                <a:spLocks/>
              </p:cNvSpPr>
              <p:nvPr/>
            </p:nvSpPr>
            <p:spPr bwMode="auto">
              <a:xfrm rot="5867664">
                <a:off x="1944" y="408"/>
                <a:ext cx="528" cy="192"/>
              </a:xfrm>
              <a:custGeom>
                <a:avLst/>
                <a:gdLst>
                  <a:gd name="T0" fmla="*/ 0 w 2288"/>
                  <a:gd name="T1" fmla="*/ 66 h 544"/>
                  <a:gd name="T2" fmla="*/ 2 w 2288"/>
                  <a:gd name="T3" fmla="*/ 60 h 544"/>
                  <a:gd name="T4" fmla="*/ 6 w 2288"/>
                  <a:gd name="T5" fmla="*/ 50 h 544"/>
                  <a:gd name="T6" fmla="*/ 11 w 2288"/>
                  <a:gd name="T7" fmla="*/ 38 h 544"/>
                  <a:gd name="T8" fmla="*/ 18 w 2288"/>
                  <a:gd name="T9" fmla="*/ 25 h 544"/>
                  <a:gd name="T10" fmla="*/ 29 w 2288"/>
                  <a:gd name="T11" fmla="*/ 14 h 544"/>
                  <a:gd name="T12" fmla="*/ 41 w 2288"/>
                  <a:gd name="T13" fmla="*/ 5 h 544"/>
                  <a:gd name="T14" fmla="*/ 57 w 2288"/>
                  <a:gd name="T15" fmla="*/ 0 h 544"/>
                  <a:gd name="T16" fmla="*/ 74 w 2288"/>
                  <a:gd name="T17" fmla="*/ 1 h 544"/>
                  <a:gd name="T18" fmla="*/ 88 w 2288"/>
                  <a:gd name="T19" fmla="*/ 6 h 544"/>
                  <a:gd name="T20" fmla="*/ 99 w 2288"/>
                  <a:gd name="T21" fmla="*/ 14 h 544"/>
                  <a:gd name="T22" fmla="*/ 107 w 2288"/>
                  <a:gd name="T23" fmla="*/ 24 h 544"/>
                  <a:gd name="T24" fmla="*/ 114 w 2288"/>
                  <a:gd name="T25" fmla="*/ 35 h 544"/>
                  <a:gd name="T26" fmla="*/ 118 w 2288"/>
                  <a:gd name="T27" fmla="*/ 46 h 544"/>
                  <a:gd name="T28" fmla="*/ 120 w 2288"/>
                  <a:gd name="T29" fmla="*/ 54 h 544"/>
                  <a:gd name="T30" fmla="*/ 122 w 2288"/>
                  <a:gd name="T31" fmla="*/ 60 h 544"/>
                  <a:gd name="T32" fmla="*/ 113 w 2288"/>
                  <a:gd name="T33" fmla="*/ 60 h 544"/>
                  <a:gd name="T34" fmla="*/ 111 w 2288"/>
                  <a:gd name="T35" fmla="*/ 53 h 544"/>
                  <a:gd name="T36" fmla="*/ 108 w 2288"/>
                  <a:gd name="T37" fmla="*/ 44 h 544"/>
                  <a:gd name="T38" fmla="*/ 105 w 2288"/>
                  <a:gd name="T39" fmla="*/ 38 h 544"/>
                  <a:gd name="T40" fmla="*/ 103 w 2288"/>
                  <a:gd name="T41" fmla="*/ 37 h 544"/>
                  <a:gd name="T42" fmla="*/ 101 w 2288"/>
                  <a:gd name="T43" fmla="*/ 43 h 544"/>
                  <a:gd name="T44" fmla="*/ 98 w 2288"/>
                  <a:gd name="T45" fmla="*/ 50 h 544"/>
                  <a:gd name="T46" fmla="*/ 91 w 2288"/>
                  <a:gd name="T47" fmla="*/ 58 h 544"/>
                  <a:gd name="T48" fmla="*/ 87 w 2288"/>
                  <a:gd name="T49" fmla="*/ 50 h 544"/>
                  <a:gd name="T50" fmla="*/ 87 w 2288"/>
                  <a:gd name="T51" fmla="*/ 50 h 544"/>
                  <a:gd name="T52" fmla="*/ 85 w 2288"/>
                  <a:gd name="T53" fmla="*/ 58 h 544"/>
                  <a:gd name="T54" fmla="*/ 84 w 2288"/>
                  <a:gd name="T55" fmla="*/ 60 h 544"/>
                  <a:gd name="T56" fmla="*/ 82 w 2288"/>
                  <a:gd name="T57" fmla="*/ 60 h 544"/>
                  <a:gd name="T58" fmla="*/ 78 w 2288"/>
                  <a:gd name="T59" fmla="*/ 61 h 544"/>
                  <a:gd name="T60" fmla="*/ 75 w 2288"/>
                  <a:gd name="T61" fmla="*/ 54 h 544"/>
                  <a:gd name="T62" fmla="*/ 76 w 2288"/>
                  <a:gd name="T63" fmla="*/ 37 h 544"/>
                  <a:gd name="T64" fmla="*/ 75 w 2288"/>
                  <a:gd name="T65" fmla="*/ 44 h 544"/>
                  <a:gd name="T66" fmla="*/ 72 w 2288"/>
                  <a:gd name="T67" fmla="*/ 58 h 544"/>
                  <a:gd name="T68" fmla="*/ 69 w 2288"/>
                  <a:gd name="T69" fmla="*/ 61 h 544"/>
                  <a:gd name="T70" fmla="*/ 65 w 2288"/>
                  <a:gd name="T71" fmla="*/ 61 h 544"/>
                  <a:gd name="T72" fmla="*/ 61 w 2288"/>
                  <a:gd name="T73" fmla="*/ 61 h 544"/>
                  <a:gd name="T74" fmla="*/ 57 w 2288"/>
                  <a:gd name="T75" fmla="*/ 62 h 544"/>
                  <a:gd name="T76" fmla="*/ 54 w 2288"/>
                  <a:gd name="T77" fmla="*/ 53 h 544"/>
                  <a:gd name="T78" fmla="*/ 54 w 2288"/>
                  <a:gd name="T79" fmla="*/ 49 h 544"/>
                  <a:gd name="T80" fmla="*/ 53 w 2288"/>
                  <a:gd name="T81" fmla="*/ 59 h 544"/>
                  <a:gd name="T82" fmla="*/ 51 w 2288"/>
                  <a:gd name="T83" fmla="*/ 62 h 544"/>
                  <a:gd name="T84" fmla="*/ 51 w 2288"/>
                  <a:gd name="T85" fmla="*/ 42 h 544"/>
                  <a:gd name="T86" fmla="*/ 50 w 2288"/>
                  <a:gd name="T87" fmla="*/ 40 h 544"/>
                  <a:gd name="T88" fmla="*/ 48 w 2288"/>
                  <a:gd name="T89" fmla="*/ 58 h 544"/>
                  <a:gd name="T90" fmla="*/ 45 w 2288"/>
                  <a:gd name="T91" fmla="*/ 62 h 544"/>
                  <a:gd name="T92" fmla="*/ 42 w 2288"/>
                  <a:gd name="T93" fmla="*/ 63 h 544"/>
                  <a:gd name="T94" fmla="*/ 38 w 2288"/>
                  <a:gd name="T95" fmla="*/ 63 h 544"/>
                  <a:gd name="T96" fmla="*/ 35 w 2288"/>
                  <a:gd name="T97" fmla="*/ 64 h 544"/>
                  <a:gd name="T98" fmla="*/ 33 w 2288"/>
                  <a:gd name="T99" fmla="*/ 55 h 544"/>
                  <a:gd name="T100" fmla="*/ 33 w 2288"/>
                  <a:gd name="T101" fmla="*/ 55 h 544"/>
                  <a:gd name="T102" fmla="*/ 32 w 2288"/>
                  <a:gd name="T103" fmla="*/ 62 h 544"/>
                  <a:gd name="T104" fmla="*/ 29 w 2288"/>
                  <a:gd name="T105" fmla="*/ 64 h 544"/>
                  <a:gd name="T106" fmla="*/ 25 w 2288"/>
                  <a:gd name="T107" fmla="*/ 64 h 544"/>
                  <a:gd name="T108" fmla="*/ 21 w 2288"/>
                  <a:gd name="T109" fmla="*/ 64 h 544"/>
                  <a:gd name="T110" fmla="*/ 18 w 2288"/>
                  <a:gd name="T111" fmla="*/ 65 h 544"/>
                  <a:gd name="T112" fmla="*/ 16 w 2288"/>
                  <a:gd name="T113" fmla="*/ 49 h 544"/>
                  <a:gd name="T114" fmla="*/ 16 w 2288"/>
                  <a:gd name="T115" fmla="*/ 49 h 544"/>
                  <a:gd name="T116" fmla="*/ 14 w 2288"/>
                  <a:gd name="T117" fmla="*/ 62 h 544"/>
                  <a:gd name="T118" fmla="*/ 11 w 2288"/>
                  <a:gd name="T119" fmla="*/ 66 h 544"/>
                  <a:gd name="T120" fmla="*/ 6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30" name="Freeform 1148"/>
              <p:cNvSpPr>
                <a:spLocks/>
              </p:cNvSpPr>
              <p:nvPr/>
            </p:nvSpPr>
            <p:spPr bwMode="auto">
              <a:xfrm rot="16313642" flipH="1">
                <a:off x="1824" y="368"/>
                <a:ext cx="480" cy="224"/>
              </a:xfrm>
              <a:custGeom>
                <a:avLst/>
                <a:gdLst>
                  <a:gd name="T0" fmla="*/ 0 w 2288"/>
                  <a:gd name="T1" fmla="*/ 90 h 544"/>
                  <a:gd name="T2" fmla="*/ 2 w 2288"/>
                  <a:gd name="T3" fmla="*/ 81 h 544"/>
                  <a:gd name="T4" fmla="*/ 5 w 2288"/>
                  <a:gd name="T5" fmla="*/ 68 h 544"/>
                  <a:gd name="T6" fmla="*/ 9 w 2288"/>
                  <a:gd name="T7" fmla="*/ 51 h 544"/>
                  <a:gd name="T8" fmla="*/ 15 w 2288"/>
                  <a:gd name="T9" fmla="*/ 34 h 544"/>
                  <a:gd name="T10" fmla="*/ 23 w 2288"/>
                  <a:gd name="T11" fmla="*/ 19 h 544"/>
                  <a:gd name="T12" fmla="*/ 34 w 2288"/>
                  <a:gd name="T13" fmla="*/ 7 h 544"/>
                  <a:gd name="T14" fmla="*/ 47 w 2288"/>
                  <a:gd name="T15" fmla="*/ 1 h 544"/>
                  <a:gd name="T16" fmla="*/ 61 w 2288"/>
                  <a:gd name="T17" fmla="*/ 1 h 544"/>
                  <a:gd name="T18" fmla="*/ 73 w 2288"/>
                  <a:gd name="T19" fmla="*/ 8 h 544"/>
                  <a:gd name="T20" fmla="*/ 82 w 2288"/>
                  <a:gd name="T21" fmla="*/ 19 h 544"/>
                  <a:gd name="T22" fmla="*/ 89 w 2288"/>
                  <a:gd name="T23" fmla="*/ 33 h 544"/>
                  <a:gd name="T24" fmla="*/ 94 w 2288"/>
                  <a:gd name="T25" fmla="*/ 48 h 544"/>
                  <a:gd name="T26" fmla="*/ 97 w 2288"/>
                  <a:gd name="T27" fmla="*/ 62 h 544"/>
                  <a:gd name="T28" fmla="*/ 99 w 2288"/>
                  <a:gd name="T29" fmla="*/ 74 h 544"/>
                  <a:gd name="T30" fmla="*/ 100 w 2288"/>
                  <a:gd name="T31" fmla="*/ 82 h 544"/>
                  <a:gd name="T32" fmla="*/ 94 w 2288"/>
                  <a:gd name="T33" fmla="*/ 82 h 544"/>
                  <a:gd name="T34" fmla="*/ 92 w 2288"/>
                  <a:gd name="T35" fmla="*/ 72 h 544"/>
                  <a:gd name="T36" fmla="*/ 90 w 2288"/>
                  <a:gd name="T37" fmla="*/ 61 h 544"/>
                  <a:gd name="T38" fmla="*/ 86 w 2288"/>
                  <a:gd name="T39" fmla="*/ 51 h 544"/>
                  <a:gd name="T40" fmla="*/ 85 w 2288"/>
                  <a:gd name="T41" fmla="*/ 50 h 544"/>
                  <a:gd name="T42" fmla="*/ 83 w 2288"/>
                  <a:gd name="T43" fmla="*/ 58 h 544"/>
                  <a:gd name="T44" fmla="*/ 81 w 2288"/>
                  <a:gd name="T45" fmla="*/ 69 h 544"/>
                  <a:gd name="T46" fmla="*/ 76 w 2288"/>
                  <a:gd name="T47" fmla="*/ 79 h 544"/>
                  <a:gd name="T48" fmla="*/ 72 w 2288"/>
                  <a:gd name="T49" fmla="*/ 69 h 544"/>
                  <a:gd name="T50" fmla="*/ 71 w 2288"/>
                  <a:gd name="T51" fmla="*/ 68 h 544"/>
                  <a:gd name="T52" fmla="*/ 70 w 2288"/>
                  <a:gd name="T53" fmla="*/ 79 h 544"/>
                  <a:gd name="T54" fmla="*/ 69 w 2288"/>
                  <a:gd name="T55" fmla="*/ 82 h 544"/>
                  <a:gd name="T56" fmla="*/ 68 w 2288"/>
                  <a:gd name="T57" fmla="*/ 82 h 544"/>
                  <a:gd name="T58" fmla="*/ 64 w 2288"/>
                  <a:gd name="T59" fmla="*/ 82 h 544"/>
                  <a:gd name="T60" fmla="*/ 62 w 2288"/>
                  <a:gd name="T61" fmla="*/ 74 h 544"/>
                  <a:gd name="T62" fmla="*/ 63 w 2288"/>
                  <a:gd name="T63" fmla="*/ 50 h 544"/>
                  <a:gd name="T64" fmla="*/ 62 w 2288"/>
                  <a:gd name="T65" fmla="*/ 61 h 544"/>
                  <a:gd name="T66" fmla="*/ 60 w 2288"/>
                  <a:gd name="T67" fmla="*/ 79 h 544"/>
                  <a:gd name="T68" fmla="*/ 57 w 2288"/>
                  <a:gd name="T69" fmla="*/ 83 h 544"/>
                  <a:gd name="T70" fmla="*/ 54 w 2288"/>
                  <a:gd name="T71" fmla="*/ 84 h 544"/>
                  <a:gd name="T72" fmla="*/ 51 w 2288"/>
                  <a:gd name="T73" fmla="*/ 84 h 544"/>
                  <a:gd name="T74" fmla="*/ 47 w 2288"/>
                  <a:gd name="T75" fmla="*/ 84 h 544"/>
                  <a:gd name="T76" fmla="*/ 45 w 2288"/>
                  <a:gd name="T77" fmla="*/ 71 h 544"/>
                  <a:gd name="T78" fmla="*/ 45 w 2288"/>
                  <a:gd name="T79" fmla="*/ 66 h 544"/>
                  <a:gd name="T80" fmla="*/ 44 w 2288"/>
                  <a:gd name="T81" fmla="*/ 79 h 544"/>
                  <a:gd name="T82" fmla="*/ 43 w 2288"/>
                  <a:gd name="T83" fmla="*/ 84 h 544"/>
                  <a:gd name="T84" fmla="*/ 42 w 2288"/>
                  <a:gd name="T85" fmla="*/ 57 h 544"/>
                  <a:gd name="T86" fmla="*/ 41 w 2288"/>
                  <a:gd name="T87" fmla="*/ 55 h 544"/>
                  <a:gd name="T88" fmla="*/ 39 w 2288"/>
                  <a:gd name="T89" fmla="*/ 79 h 544"/>
                  <a:gd name="T90" fmla="*/ 37 w 2288"/>
                  <a:gd name="T91" fmla="*/ 85 h 544"/>
                  <a:gd name="T92" fmla="*/ 34 w 2288"/>
                  <a:gd name="T93" fmla="*/ 86 h 544"/>
                  <a:gd name="T94" fmla="*/ 32 w 2288"/>
                  <a:gd name="T95" fmla="*/ 86 h 544"/>
                  <a:gd name="T96" fmla="*/ 29 w 2288"/>
                  <a:gd name="T97" fmla="*/ 86 h 544"/>
                  <a:gd name="T98" fmla="*/ 27 w 2288"/>
                  <a:gd name="T99" fmla="*/ 75 h 544"/>
                  <a:gd name="T100" fmla="*/ 27 w 2288"/>
                  <a:gd name="T101" fmla="*/ 75 h 544"/>
                  <a:gd name="T102" fmla="*/ 26 w 2288"/>
                  <a:gd name="T103" fmla="*/ 84 h 544"/>
                  <a:gd name="T104" fmla="*/ 24 w 2288"/>
                  <a:gd name="T105" fmla="*/ 87 h 544"/>
                  <a:gd name="T106" fmla="*/ 21 w 2288"/>
                  <a:gd name="T107" fmla="*/ 87 h 544"/>
                  <a:gd name="T108" fmla="*/ 18 w 2288"/>
                  <a:gd name="T109" fmla="*/ 88 h 544"/>
                  <a:gd name="T110" fmla="*/ 15 w 2288"/>
                  <a:gd name="T111" fmla="*/ 89 h 544"/>
                  <a:gd name="T112" fmla="*/ 14 w 2288"/>
                  <a:gd name="T113" fmla="*/ 68 h 544"/>
                  <a:gd name="T114" fmla="*/ 13 w 2288"/>
                  <a:gd name="T115" fmla="*/ 67 h 544"/>
                  <a:gd name="T116" fmla="*/ 12 w 2288"/>
                  <a:gd name="T117" fmla="*/ 84 h 544"/>
                  <a:gd name="T118" fmla="*/ 9 w 2288"/>
                  <a:gd name="T119" fmla="*/ 89 h 544"/>
                  <a:gd name="T120" fmla="*/ 5 w 2288"/>
                  <a:gd name="T121" fmla="*/ 90 h 544"/>
                  <a:gd name="T122" fmla="*/ 3 w 2288"/>
                  <a:gd name="T123" fmla="*/ 91 h 544"/>
                  <a:gd name="T124" fmla="*/ 1 w 2288"/>
                  <a:gd name="T125" fmla="*/ 92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sp>
          <p:nvSpPr>
            <p:cNvPr id="12027" name="Freeform 1149"/>
            <p:cNvSpPr>
              <a:spLocks/>
            </p:cNvSpPr>
            <p:nvPr/>
          </p:nvSpPr>
          <p:spPr bwMode="auto">
            <a:xfrm rot="-280215">
              <a:off x="1777" y="1343"/>
              <a:ext cx="528" cy="144"/>
            </a:xfrm>
            <a:custGeom>
              <a:avLst/>
              <a:gdLst>
                <a:gd name="T0" fmla="*/ 0 w 2288"/>
                <a:gd name="T1" fmla="*/ 37 h 544"/>
                <a:gd name="T2" fmla="*/ 2 w 2288"/>
                <a:gd name="T3" fmla="*/ 34 h 544"/>
                <a:gd name="T4" fmla="*/ 6 w 2288"/>
                <a:gd name="T5" fmla="*/ 28 h 544"/>
                <a:gd name="T6" fmla="*/ 11 w 2288"/>
                <a:gd name="T7" fmla="*/ 21 h 544"/>
                <a:gd name="T8" fmla="*/ 18 w 2288"/>
                <a:gd name="T9" fmla="*/ 14 h 544"/>
                <a:gd name="T10" fmla="*/ 29 w 2288"/>
                <a:gd name="T11" fmla="*/ 8 h 544"/>
                <a:gd name="T12" fmla="*/ 41 w 2288"/>
                <a:gd name="T13" fmla="*/ 3 h 544"/>
                <a:gd name="T14" fmla="*/ 57 w 2288"/>
                <a:gd name="T15" fmla="*/ 0 h 544"/>
                <a:gd name="T16" fmla="*/ 74 w 2288"/>
                <a:gd name="T17" fmla="*/ 1 h 544"/>
                <a:gd name="T18" fmla="*/ 88 w 2288"/>
                <a:gd name="T19" fmla="*/ 3 h 544"/>
                <a:gd name="T20" fmla="*/ 99 w 2288"/>
                <a:gd name="T21" fmla="*/ 8 h 544"/>
                <a:gd name="T22" fmla="*/ 107 w 2288"/>
                <a:gd name="T23" fmla="*/ 14 h 544"/>
                <a:gd name="T24" fmla="*/ 114 w 2288"/>
                <a:gd name="T25" fmla="*/ 20 h 544"/>
                <a:gd name="T26" fmla="*/ 118 w 2288"/>
                <a:gd name="T27" fmla="*/ 26 h 544"/>
                <a:gd name="T28" fmla="*/ 120 w 2288"/>
                <a:gd name="T29" fmla="*/ 30 h 544"/>
                <a:gd name="T30" fmla="*/ 122 w 2288"/>
                <a:gd name="T31" fmla="*/ 34 h 544"/>
                <a:gd name="T32" fmla="*/ 113 w 2288"/>
                <a:gd name="T33" fmla="*/ 34 h 544"/>
                <a:gd name="T34" fmla="*/ 111 w 2288"/>
                <a:gd name="T35" fmla="*/ 30 h 544"/>
                <a:gd name="T36" fmla="*/ 108 w 2288"/>
                <a:gd name="T37" fmla="*/ 25 h 544"/>
                <a:gd name="T38" fmla="*/ 105 w 2288"/>
                <a:gd name="T39" fmla="*/ 21 h 544"/>
                <a:gd name="T40" fmla="*/ 103 w 2288"/>
                <a:gd name="T41" fmla="*/ 21 h 544"/>
                <a:gd name="T42" fmla="*/ 101 w 2288"/>
                <a:gd name="T43" fmla="*/ 24 h 544"/>
                <a:gd name="T44" fmla="*/ 98 w 2288"/>
                <a:gd name="T45" fmla="*/ 28 h 544"/>
                <a:gd name="T46" fmla="*/ 91 w 2288"/>
                <a:gd name="T47" fmla="*/ 33 h 544"/>
                <a:gd name="T48" fmla="*/ 87 w 2288"/>
                <a:gd name="T49" fmla="*/ 28 h 544"/>
                <a:gd name="T50" fmla="*/ 87 w 2288"/>
                <a:gd name="T51" fmla="*/ 28 h 544"/>
                <a:gd name="T52" fmla="*/ 85 w 2288"/>
                <a:gd name="T53" fmla="*/ 33 h 544"/>
                <a:gd name="T54" fmla="*/ 84 w 2288"/>
                <a:gd name="T55" fmla="*/ 34 h 544"/>
                <a:gd name="T56" fmla="*/ 82 w 2288"/>
                <a:gd name="T57" fmla="*/ 34 h 544"/>
                <a:gd name="T58" fmla="*/ 78 w 2288"/>
                <a:gd name="T59" fmla="*/ 34 h 544"/>
                <a:gd name="T60" fmla="*/ 75 w 2288"/>
                <a:gd name="T61" fmla="*/ 30 h 544"/>
                <a:gd name="T62" fmla="*/ 76 w 2288"/>
                <a:gd name="T63" fmla="*/ 21 h 544"/>
                <a:gd name="T64" fmla="*/ 75 w 2288"/>
                <a:gd name="T65" fmla="*/ 25 h 544"/>
                <a:gd name="T66" fmla="*/ 72 w 2288"/>
                <a:gd name="T67" fmla="*/ 33 h 544"/>
                <a:gd name="T68" fmla="*/ 69 w 2288"/>
                <a:gd name="T69" fmla="*/ 34 h 544"/>
                <a:gd name="T70" fmla="*/ 65 w 2288"/>
                <a:gd name="T71" fmla="*/ 34 h 544"/>
                <a:gd name="T72" fmla="*/ 61 w 2288"/>
                <a:gd name="T73" fmla="*/ 34 h 544"/>
                <a:gd name="T74" fmla="*/ 57 w 2288"/>
                <a:gd name="T75" fmla="*/ 35 h 544"/>
                <a:gd name="T76" fmla="*/ 54 w 2288"/>
                <a:gd name="T77" fmla="*/ 29 h 544"/>
                <a:gd name="T78" fmla="*/ 54 w 2288"/>
                <a:gd name="T79" fmla="*/ 27 h 544"/>
                <a:gd name="T80" fmla="*/ 53 w 2288"/>
                <a:gd name="T81" fmla="*/ 33 h 544"/>
                <a:gd name="T82" fmla="*/ 51 w 2288"/>
                <a:gd name="T83" fmla="*/ 35 h 544"/>
                <a:gd name="T84" fmla="*/ 51 w 2288"/>
                <a:gd name="T85" fmla="*/ 24 h 544"/>
                <a:gd name="T86" fmla="*/ 50 w 2288"/>
                <a:gd name="T87" fmla="*/ 23 h 544"/>
                <a:gd name="T88" fmla="*/ 48 w 2288"/>
                <a:gd name="T89" fmla="*/ 33 h 544"/>
                <a:gd name="T90" fmla="*/ 45 w 2288"/>
                <a:gd name="T91" fmla="*/ 35 h 544"/>
                <a:gd name="T92" fmla="*/ 42 w 2288"/>
                <a:gd name="T93" fmla="*/ 35 h 544"/>
                <a:gd name="T94" fmla="*/ 38 w 2288"/>
                <a:gd name="T95" fmla="*/ 35 h 544"/>
                <a:gd name="T96" fmla="*/ 35 w 2288"/>
                <a:gd name="T97" fmla="*/ 36 h 544"/>
                <a:gd name="T98" fmla="*/ 33 w 2288"/>
                <a:gd name="T99" fmla="*/ 31 h 544"/>
                <a:gd name="T100" fmla="*/ 33 w 2288"/>
                <a:gd name="T101" fmla="*/ 31 h 544"/>
                <a:gd name="T102" fmla="*/ 32 w 2288"/>
                <a:gd name="T103" fmla="*/ 35 h 544"/>
                <a:gd name="T104" fmla="*/ 29 w 2288"/>
                <a:gd name="T105" fmla="*/ 36 h 544"/>
                <a:gd name="T106" fmla="*/ 25 w 2288"/>
                <a:gd name="T107" fmla="*/ 36 h 544"/>
                <a:gd name="T108" fmla="*/ 21 w 2288"/>
                <a:gd name="T109" fmla="*/ 36 h 544"/>
                <a:gd name="T110" fmla="*/ 18 w 2288"/>
                <a:gd name="T111" fmla="*/ 37 h 544"/>
                <a:gd name="T112" fmla="*/ 16 w 2288"/>
                <a:gd name="T113" fmla="*/ 28 h 544"/>
                <a:gd name="T114" fmla="*/ 16 w 2288"/>
                <a:gd name="T115" fmla="*/ 28 h 544"/>
                <a:gd name="T116" fmla="*/ 14 w 2288"/>
                <a:gd name="T117" fmla="*/ 35 h 544"/>
                <a:gd name="T118" fmla="*/ 11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12028" name="Freeform 1150"/>
            <p:cNvSpPr>
              <a:spLocks/>
            </p:cNvSpPr>
            <p:nvPr/>
          </p:nvSpPr>
          <p:spPr bwMode="auto">
            <a:xfrm flipH="1">
              <a:off x="2160" y="1344"/>
              <a:ext cx="480" cy="144"/>
            </a:xfrm>
            <a:custGeom>
              <a:avLst/>
              <a:gdLst>
                <a:gd name="T0" fmla="*/ 0 w 2288"/>
                <a:gd name="T1" fmla="*/ 37 h 544"/>
                <a:gd name="T2" fmla="*/ 2 w 2288"/>
                <a:gd name="T3" fmla="*/ 34 h 544"/>
                <a:gd name="T4" fmla="*/ 5 w 2288"/>
                <a:gd name="T5" fmla="*/ 28 h 544"/>
                <a:gd name="T6" fmla="*/ 9 w 2288"/>
                <a:gd name="T7" fmla="*/ 21 h 544"/>
                <a:gd name="T8" fmla="*/ 15 w 2288"/>
                <a:gd name="T9" fmla="*/ 14 h 544"/>
                <a:gd name="T10" fmla="*/ 23 w 2288"/>
                <a:gd name="T11" fmla="*/ 8 h 544"/>
                <a:gd name="T12" fmla="*/ 34 w 2288"/>
                <a:gd name="T13" fmla="*/ 3 h 544"/>
                <a:gd name="T14" fmla="*/ 47 w 2288"/>
                <a:gd name="T15" fmla="*/ 0 h 544"/>
                <a:gd name="T16" fmla="*/ 61 w 2288"/>
                <a:gd name="T17" fmla="*/ 1 h 544"/>
                <a:gd name="T18" fmla="*/ 73 w 2288"/>
                <a:gd name="T19" fmla="*/ 3 h 544"/>
                <a:gd name="T20" fmla="*/ 82 w 2288"/>
                <a:gd name="T21" fmla="*/ 8 h 544"/>
                <a:gd name="T22" fmla="*/ 89 w 2288"/>
                <a:gd name="T23" fmla="*/ 14 h 544"/>
                <a:gd name="T24" fmla="*/ 94 w 2288"/>
                <a:gd name="T25" fmla="*/ 20 h 544"/>
                <a:gd name="T26" fmla="*/ 97 w 2288"/>
                <a:gd name="T27" fmla="*/ 26 h 544"/>
                <a:gd name="T28" fmla="*/ 99 w 2288"/>
                <a:gd name="T29" fmla="*/ 30 h 544"/>
                <a:gd name="T30" fmla="*/ 100 w 2288"/>
                <a:gd name="T31" fmla="*/ 34 h 544"/>
                <a:gd name="T32" fmla="*/ 94 w 2288"/>
                <a:gd name="T33" fmla="*/ 34 h 544"/>
                <a:gd name="T34" fmla="*/ 92 w 2288"/>
                <a:gd name="T35" fmla="*/ 30 h 544"/>
                <a:gd name="T36" fmla="*/ 90 w 2288"/>
                <a:gd name="T37" fmla="*/ 25 h 544"/>
                <a:gd name="T38" fmla="*/ 86 w 2288"/>
                <a:gd name="T39" fmla="*/ 21 h 544"/>
                <a:gd name="T40" fmla="*/ 85 w 2288"/>
                <a:gd name="T41" fmla="*/ 21 h 544"/>
                <a:gd name="T42" fmla="*/ 83 w 2288"/>
                <a:gd name="T43" fmla="*/ 24 h 544"/>
                <a:gd name="T44" fmla="*/ 81 w 2288"/>
                <a:gd name="T45" fmla="*/ 28 h 544"/>
                <a:gd name="T46" fmla="*/ 76 w 2288"/>
                <a:gd name="T47" fmla="*/ 33 h 544"/>
                <a:gd name="T48" fmla="*/ 72 w 2288"/>
                <a:gd name="T49" fmla="*/ 28 h 544"/>
                <a:gd name="T50" fmla="*/ 71 w 2288"/>
                <a:gd name="T51" fmla="*/ 28 h 544"/>
                <a:gd name="T52" fmla="*/ 70 w 2288"/>
                <a:gd name="T53" fmla="*/ 33 h 544"/>
                <a:gd name="T54" fmla="*/ 69 w 2288"/>
                <a:gd name="T55" fmla="*/ 34 h 544"/>
                <a:gd name="T56" fmla="*/ 68 w 2288"/>
                <a:gd name="T57" fmla="*/ 34 h 544"/>
                <a:gd name="T58" fmla="*/ 64 w 2288"/>
                <a:gd name="T59" fmla="*/ 34 h 544"/>
                <a:gd name="T60" fmla="*/ 62 w 2288"/>
                <a:gd name="T61" fmla="*/ 30 h 544"/>
                <a:gd name="T62" fmla="*/ 63 w 2288"/>
                <a:gd name="T63" fmla="*/ 21 h 544"/>
                <a:gd name="T64" fmla="*/ 62 w 2288"/>
                <a:gd name="T65" fmla="*/ 25 h 544"/>
                <a:gd name="T66" fmla="*/ 60 w 2288"/>
                <a:gd name="T67" fmla="*/ 33 h 544"/>
                <a:gd name="T68" fmla="*/ 57 w 2288"/>
                <a:gd name="T69" fmla="*/ 34 h 544"/>
                <a:gd name="T70" fmla="*/ 54 w 2288"/>
                <a:gd name="T71" fmla="*/ 34 h 544"/>
                <a:gd name="T72" fmla="*/ 51 w 2288"/>
                <a:gd name="T73" fmla="*/ 34 h 544"/>
                <a:gd name="T74" fmla="*/ 47 w 2288"/>
                <a:gd name="T75" fmla="*/ 35 h 544"/>
                <a:gd name="T76" fmla="*/ 45 w 2288"/>
                <a:gd name="T77" fmla="*/ 29 h 544"/>
                <a:gd name="T78" fmla="*/ 45 w 2288"/>
                <a:gd name="T79" fmla="*/ 27 h 544"/>
                <a:gd name="T80" fmla="*/ 44 w 2288"/>
                <a:gd name="T81" fmla="*/ 33 h 544"/>
                <a:gd name="T82" fmla="*/ 43 w 2288"/>
                <a:gd name="T83" fmla="*/ 35 h 544"/>
                <a:gd name="T84" fmla="*/ 42 w 2288"/>
                <a:gd name="T85" fmla="*/ 24 h 544"/>
                <a:gd name="T86" fmla="*/ 41 w 2288"/>
                <a:gd name="T87" fmla="*/ 23 h 544"/>
                <a:gd name="T88" fmla="*/ 39 w 2288"/>
                <a:gd name="T89" fmla="*/ 33 h 544"/>
                <a:gd name="T90" fmla="*/ 37 w 2288"/>
                <a:gd name="T91" fmla="*/ 35 h 544"/>
                <a:gd name="T92" fmla="*/ 34 w 2288"/>
                <a:gd name="T93" fmla="*/ 35 h 544"/>
                <a:gd name="T94" fmla="*/ 32 w 2288"/>
                <a:gd name="T95" fmla="*/ 35 h 544"/>
                <a:gd name="T96" fmla="*/ 29 w 2288"/>
                <a:gd name="T97" fmla="*/ 36 h 544"/>
                <a:gd name="T98" fmla="*/ 27 w 2288"/>
                <a:gd name="T99" fmla="*/ 31 h 544"/>
                <a:gd name="T100" fmla="*/ 27 w 2288"/>
                <a:gd name="T101" fmla="*/ 31 h 544"/>
                <a:gd name="T102" fmla="*/ 26 w 2288"/>
                <a:gd name="T103" fmla="*/ 35 h 544"/>
                <a:gd name="T104" fmla="*/ 24 w 2288"/>
                <a:gd name="T105" fmla="*/ 36 h 544"/>
                <a:gd name="T106" fmla="*/ 21 w 2288"/>
                <a:gd name="T107" fmla="*/ 36 h 544"/>
                <a:gd name="T108" fmla="*/ 18 w 2288"/>
                <a:gd name="T109" fmla="*/ 36 h 544"/>
                <a:gd name="T110" fmla="*/ 15 w 2288"/>
                <a:gd name="T111" fmla="*/ 37 h 544"/>
                <a:gd name="T112" fmla="*/ 14 w 2288"/>
                <a:gd name="T113" fmla="*/ 28 h 544"/>
                <a:gd name="T114" fmla="*/ 13 w 2288"/>
                <a:gd name="T115" fmla="*/ 28 h 544"/>
                <a:gd name="T116" fmla="*/ 12 w 2288"/>
                <a:gd name="T117" fmla="*/ 35 h 544"/>
                <a:gd name="T118" fmla="*/ 9 w 2288"/>
                <a:gd name="T119" fmla="*/ 37 h 544"/>
                <a:gd name="T120" fmla="*/ 5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grpSp>
        <p:nvGrpSpPr>
          <p:cNvPr id="11840" name="Group 1151"/>
          <p:cNvGrpSpPr>
            <a:grpSpLocks/>
          </p:cNvGrpSpPr>
          <p:nvPr/>
        </p:nvGrpSpPr>
        <p:grpSpPr bwMode="auto">
          <a:xfrm>
            <a:off x="533400" y="2359025"/>
            <a:ext cx="4419600" cy="1527175"/>
            <a:chOff x="768" y="1488"/>
            <a:chExt cx="2784" cy="962"/>
          </a:xfrm>
        </p:grpSpPr>
        <p:sp>
          <p:nvSpPr>
            <p:cNvPr id="11185" name="Freeform 1152"/>
            <p:cNvSpPr>
              <a:spLocks/>
            </p:cNvSpPr>
            <p:nvPr/>
          </p:nvSpPr>
          <p:spPr bwMode="auto">
            <a:xfrm>
              <a:off x="776" y="2439"/>
              <a:ext cx="13" cy="11"/>
            </a:xfrm>
            <a:custGeom>
              <a:avLst/>
              <a:gdLst>
                <a:gd name="T0" fmla="*/ 4 w 39"/>
                <a:gd name="T1" fmla="*/ 1 h 22"/>
                <a:gd name="T2" fmla="*/ 4 w 39"/>
                <a:gd name="T3" fmla="*/ 3 h 22"/>
                <a:gd name="T4" fmla="*/ 3 w 39"/>
                <a:gd name="T5" fmla="*/ 3 h 22"/>
                <a:gd name="T6" fmla="*/ 3 w 39"/>
                <a:gd name="T7" fmla="*/ 5 h 22"/>
                <a:gd name="T8" fmla="*/ 2 w 39"/>
                <a:gd name="T9" fmla="*/ 6 h 22"/>
                <a:gd name="T10" fmla="*/ 1 w 39"/>
                <a:gd name="T11" fmla="*/ 6 h 22"/>
                <a:gd name="T12" fmla="*/ 1 w 39"/>
                <a:gd name="T13" fmla="*/ 6 h 22"/>
                <a:gd name="T14" fmla="*/ 1 w 39"/>
                <a:gd name="T15" fmla="*/ 5 h 22"/>
                <a:gd name="T16" fmla="*/ 0 w 39"/>
                <a:gd name="T17" fmla="*/ 5 h 22"/>
                <a:gd name="T18" fmla="*/ 1 w 39"/>
                <a:gd name="T19" fmla="*/ 3 h 22"/>
                <a:gd name="T20" fmla="*/ 2 w 39"/>
                <a:gd name="T21" fmla="*/ 1 h 22"/>
                <a:gd name="T22" fmla="*/ 3 w 39"/>
                <a:gd name="T23" fmla="*/ 0 h 22"/>
                <a:gd name="T24" fmla="*/ 4 w 39"/>
                <a:gd name="T25" fmla="*/ 1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22"/>
                <a:gd name="T41" fmla="*/ 39 w 39"/>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22">
                  <a:moveTo>
                    <a:pt x="39" y="1"/>
                  </a:moveTo>
                  <a:lnTo>
                    <a:pt x="36" y="9"/>
                  </a:lnTo>
                  <a:lnTo>
                    <a:pt x="31" y="13"/>
                  </a:lnTo>
                  <a:lnTo>
                    <a:pt x="24" y="17"/>
                  </a:lnTo>
                  <a:lnTo>
                    <a:pt x="17" y="22"/>
                  </a:lnTo>
                  <a:lnTo>
                    <a:pt x="13" y="22"/>
                  </a:lnTo>
                  <a:lnTo>
                    <a:pt x="9" y="21"/>
                  </a:lnTo>
                  <a:lnTo>
                    <a:pt x="5" y="19"/>
                  </a:lnTo>
                  <a:lnTo>
                    <a:pt x="0" y="18"/>
                  </a:lnTo>
                  <a:lnTo>
                    <a:pt x="7" y="10"/>
                  </a:lnTo>
                  <a:lnTo>
                    <a:pt x="17" y="4"/>
                  </a:lnTo>
                  <a:lnTo>
                    <a:pt x="28" y="0"/>
                  </a:lnTo>
                  <a:lnTo>
                    <a:pt x="39" y="1"/>
                  </a:lnTo>
                  <a:close/>
                </a:path>
              </a:pathLst>
            </a:custGeom>
            <a:solidFill>
              <a:srgbClr val="00FF00"/>
            </a:solidFill>
            <a:ln w="9525">
              <a:noFill/>
              <a:round/>
              <a:headEnd/>
              <a:tailEnd/>
            </a:ln>
          </p:spPr>
          <p:txBody>
            <a:bodyPr/>
            <a:lstStyle/>
            <a:p>
              <a:endParaRPr lang="en-US"/>
            </a:p>
          </p:txBody>
        </p:sp>
        <p:grpSp>
          <p:nvGrpSpPr>
            <p:cNvPr id="11841" name="Group 1153"/>
            <p:cNvGrpSpPr>
              <a:grpSpLocks/>
            </p:cNvGrpSpPr>
            <p:nvPr/>
          </p:nvGrpSpPr>
          <p:grpSpPr bwMode="auto">
            <a:xfrm rot="484137">
              <a:off x="768" y="1872"/>
              <a:ext cx="576" cy="192"/>
              <a:chOff x="4848" y="3024"/>
              <a:chExt cx="711" cy="362"/>
            </a:xfrm>
          </p:grpSpPr>
          <p:grpSp>
            <p:nvGrpSpPr>
              <p:cNvPr id="11842" name="Group 1154"/>
              <p:cNvGrpSpPr>
                <a:grpSpLocks/>
              </p:cNvGrpSpPr>
              <p:nvPr/>
            </p:nvGrpSpPr>
            <p:grpSpPr bwMode="auto">
              <a:xfrm>
                <a:off x="4848" y="3168"/>
                <a:ext cx="144" cy="218"/>
                <a:chOff x="1331" y="2634"/>
                <a:chExt cx="157" cy="272"/>
              </a:xfrm>
            </p:grpSpPr>
            <p:sp>
              <p:nvSpPr>
                <p:cNvPr id="12019" name="Freeform 1155"/>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020" name="Freeform 1156"/>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857" name="Group 1157"/>
              <p:cNvGrpSpPr>
                <a:grpSpLocks/>
              </p:cNvGrpSpPr>
              <p:nvPr/>
            </p:nvGrpSpPr>
            <p:grpSpPr bwMode="auto">
              <a:xfrm rot="-560221">
                <a:off x="4944" y="3024"/>
                <a:ext cx="615" cy="269"/>
                <a:chOff x="1536" y="1902"/>
                <a:chExt cx="615" cy="269"/>
              </a:xfrm>
            </p:grpSpPr>
            <p:grpSp>
              <p:nvGrpSpPr>
                <p:cNvPr id="11858" name="Group 1158"/>
                <p:cNvGrpSpPr>
                  <a:grpSpLocks/>
                </p:cNvGrpSpPr>
                <p:nvPr/>
              </p:nvGrpSpPr>
              <p:grpSpPr bwMode="auto">
                <a:xfrm>
                  <a:off x="2007" y="1902"/>
                  <a:ext cx="144" cy="155"/>
                  <a:chOff x="1331" y="2634"/>
                  <a:chExt cx="157" cy="272"/>
                </a:xfrm>
              </p:grpSpPr>
              <p:sp>
                <p:nvSpPr>
                  <p:cNvPr id="12017" name="Freeform 1159"/>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018" name="Freeform 1160"/>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859" name="Group 1161"/>
                <p:cNvGrpSpPr>
                  <a:grpSpLocks/>
                </p:cNvGrpSpPr>
                <p:nvPr/>
              </p:nvGrpSpPr>
              <p:grpSpPr bwMode="auto">
                <a:xfrm>
                  <a:off x="1842" y="1941"/>
                  <a:ext cx="144" cy="155"/>
                  <a:chOff x="1331" y="2634"/>
                  <a:chExt cx="157" cy="272"/>
                </a:xfrm>
              </p:grpSpPr>
              <p:sp>
                <p:nvSpPr>
                  <p:cNvPr id="12015" name="Freeform 1162"/>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016" name="Freeform 1163"/>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860" name="Group 1164"/>
                <p:cNvGrpSpPr>
                  <a:grpSpLocks/>
                </p:cNvGrpSpPr>
                <p:nvPr/>
              </p:nvGrpSpPr>
              <p:grpSpPr bwMode="auto">
                <a:xfrm>
                  <a:off x="1641" y="1977"/>
                  <a:ext cx="144" cy="155"/>
                  <a:chOff x="1331" y="2634"/>
                  <a:chExt cx="157" cy="272"/>
                </a:xfrm>
              </p:grpSpPr>
              <p:sp>
                <p:nvSpPr>
                  <p:cNvPr id="12013" name="Freeform 1165"/>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014" name="Freeform 1166"/>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861" name="Group 1167"/>
                <p:cNvGrpSpPr>
                  <a:grpSpLocks/>
                </p:cNvGrpSpPr>
                <p:nvPr/>
              </p:nvGrpSpPr>
              <p:grpSpPr bwMode="auto">
                <a:xfrm>
                  <a:off x="1536" y="2016"/>
                  <a:ext cx="144" cy="155"/>
                  <a:chOff x="1331" y="2634"/>
                  <a:chExt cx="157" cy="272"/>
                </a:xfrm>
              </p:grpSpPr>
              <p:sp>
                <p:nvSpPr>
                  <p:cNvPr id="12011" name="Freeform 1168"/>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012" name="Freeform 1169"/>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862" name="Group 1170"/>
                <p:cNvGrpSpPr>
                  <a:grpSpLocks/>
                </p:cNvGrpSpPr>
                <p:nvPr/>
              </p:nvGrpSpPr>
              <p:grpSpPr bwMode="auto">
                <a:xfrm>
                  <a:off x="1776" y="1968"/>
                  <a:ext cx="144" cy="155"/>
                  <a:chOff x="1331" y="2634"/>
                  <a:chExt cx="157" cy="272"/>
                </a:xfrm>
              </p:grpSpPr>
              <p:sp>
                <p:nvSpPr>
                  <p:cNvPr id="12009" name="Freeform 1171"/>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010" name="Freeform 1172"/>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1863" name="Group 1173"/>
                <p:cNvGrpSpPr>
                  <a:grpSpLocks/>
                </p:cNvGrpSpPr>
                <p:nvPr/>
              </p:nvGrpSpPr>
              <p:grpSpPr bwMode="auto">
                <a:xfrm>
                  <a:off x="1920" y="1920"/>
                  <a:ext cx="144" cy="155"/>
                  <a:chOff x="1331" y="2634"/>
                  <a:chExt cx="157" cy="272"/>
                </a:xfrm>
              </p:grpSpPr>
              <p:sp>
                <p:nvSpPr>
                  <p:cNvPr id="12007" name="Freeform 1174"/>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2008" name="Freeform 1175"/>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grpSp>
          <p:nvGrpSpPr>
            <p:cNvPr id="11864" name="Group 1176"/>
            <p:cNvGrpSpPr>
              <a:grpSpLocks/>
            </p:cNvGrpSpPr>
            <p:nvPr/>
          </p:nvGrpSpPr>
          <p:grpSpPr bwMode="auto">
            <a:xfrm rot="543804">
              <a:off x="816" y="1942"/>
              <a:ext cx="720" cy="266"/>
              <a:chOff x="816" y="1920"/>
              <a:chExt cx="720" cy="266"/>
            </a:xfrm>
          </p:grpSpPr>
          <p:grpSp>
            <p:nvGrpSpPr>
              <p:cNvPr id="11879" name="Group 1177"/>
              <p:cNvGrpSpPr>
                <a:grpSpLocks/>
              </p:cNvGrpSpPr>
              <p:nvPr/>
            </p:nvGrpSpPr>
            <p:grpSpPr bwMode="auto">
              <a:xfrm>
                <a:off x="816" y="2064"/>
                <a:ext cx="283" cy="122"/>
                <a:chOff x="1632" y="3408"/>
                <a:chExt cx="283" cy="122"/>
              </a:xfrm>
            </p:grpSpPr>
            <p:sp>
              <p:nvSpPr>
                <p:cNvPr id="11970" name="Freeform 1178"/>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1880" name="Group 1179"/>
                <p:cNvGrpSpPr>
                  <a:grpSpLocks/>
                </p:cNvGrpSpPr>
                <p:nvPr/>
              </p:nvGrpSpPr>
              <p:grpSpPr bwMode="auto">
                <a:xfrm>
                  <a:off x="1692" y="3408"/>
                  <a:ext cx="180" cy="96"/>
                  <a:chOff x="1356" y="3360"/>
                  <a:chExt cx="269" cy="132"/>
                </a:xfrm>
              </p:grpSpPr>
              <p:sp>
                <p:nvSpPr>
                  <p:cNvPr id="11972" name="Freeform 1180"/>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1973" name="Freeform 1181"/>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1974" name="Freeform 1182"/>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1975" name="Freeform 1183"/>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1976" name="Freeform 1184"/>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1977" name="Freeform 1185"/>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1978" name="Freeform 1186"/>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979" name="Freeform 1187"/>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980" name="Freeform 1188"/>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1981" name="Freeform 1189"/>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1982" name="Freeform 1190"/>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983" name="Freeform 1191"/>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984" name="Freeform 1192"/>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1985" name="Freeform 1193"/>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986" name="Freeform 1194"/>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1987" name="Freeform 1195"/>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988" name="Freeform 1196"/>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1989" name="Freeform 1197"/>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1990" name="Freeform 1198"/>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1991" name="Freeform 1199"/>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1992" name="Freeform 1200"/>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993" name="Freeform 1201"/>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994" name="Freeform 1202"/>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995" name="Freeform 1203"/>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996" name="Freeform 1204"/>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997" name="Freeform 1205"/>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998" name="Freeform 1206"/>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1881" name="Group 1207"/>
              <p:cNvGrpSpPr>
                <a:grpSpLocks/>
              </p:cNvGrpSpPr>
              <p:nvPr/>
            </p:nvGrpSpPr>
            <p:grpSpPr bwMode="auto">
              <a:xfrm>
                <a:off x="960" y="2016"/>
                <a:ext cx="283" cy="122"/>
                <a:chOff x="1632" y="3408"/>
                <a:chExt cx="283" cy="122"/>
              </a:xfrm>
            </p:grpSpPr>
            <p:sp>
              <p:nvSpPr>
                <p:cNvPr id="11941" name="Freeform 1208"/>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1882" name="Group 1209"/>
                <p:cNvGrpSpPr>
                  <a:grpSpLocks/>
                </p:cNvGrpSpPr>
                <p:nvPr/>
              </p:nvGrpSpPr>
              <p:grpSpPr bwMode="auto">
                <a:xfrm>
                  <a:off x="1692" y="3408"/>
                  <a:ext cx="180" cy="96"/>
                  <a:chOff x="1356" y="3360"/>
                  <a:chExt cx="269" cy="132"/>
                </a:xfrm>
              </p:grpSpPr>
              <p:sp>
                <p:nvSpPr>
                  <p:cNvPr id="11943" name="Freeform 1210"/>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1944" name="Freeform 1211"/>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1945" name="Freeform 1212"/>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1946" name="Freeform 1213"/>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1947" name="Freeform 1214"/>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1948" name="Freeform 1215"/>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1949" name="Freeform 1216"/>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950" name="Freeform 1217"/>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951" name="Freeform 1218"/>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1952" name="Freeform 1219"/>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1953" name="Freeform 1220"/>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954" name="Freeform 1221"/>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955" name="Freeform 1222"/>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1956" name="Freeform 1223"/>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957" name="Freeform 1224"/>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1958" name="Freeform 1225"/>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959" name="Freeform 1226"/>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1960" name="Freeform 1227"/>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1961" name="Freeform 1228"/>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1962" name="Freeform 1229"/>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1963" name="Freeform 1230"/>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964" name="Freeform 1231"/>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965" name="Freeform 1232"/>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966" name="Freeform 1233"/>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967" name="Freeform 1234"/>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968" name="Freeform 1235"/>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969" name="Freeform 1236"/>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1884" name="Group 1237"/>
              <p:cNvGrpSpPr>
                <a:grpSpLocks/>
              </p:cNvGrpSpPr>
              <p:nvPr/>
            </p:nvGrpSpPr>
            <p:grpSpPr bwMode="auto">
              <a:xfrm>
                <a:off x="1104" y="1968"/>
                <a:ext cx="283" cy="122"/>
                <a:chOff x="1632" y="3408"/>
                <a:chExt cx="283" cy="122"/>
              </a:xfrm>
            </p:grpSpPr>
            <p:sp>
              <p:nvSpPr>
                <p:cNvPr id="11912" name="Freeform 1238"/>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1913" name="Group 1239"/>
                <p:cNvGrpSpPr>
                  <a:grpSpLocks/>
                </p:cNvGrpSpPr>
                <p:nvPr/>
              </p:nvGrpSpPr>
              <p:grpSpPr bwMode="auto">
                <a:xfrm>
                  <a:off x="1692" y="3408"/>
                  <a:ext cx="180" cy="96"/>
                  <a:chOff x="1356" y="3360"/>
                  <a:chExt cx="269" cy="132"/>
                </a:xfrm>
              </p:grpSpPr>
              <p:sp>
                <p:nvSpPr>
                  <p:cNvPr id="11914" name="Freeform 1240"/>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1915" name="Freeform 1241"/>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1916" name="Freeform 1242"/>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1917" name="Freeform 1243"/>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1918" name="Freeform 1244"/>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1919" name="Freeform 1245"/>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1920" name="Freeform 1246"/>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921" name="Freeform 1247"/>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922" name="Freeform 1248"/>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1923" name="Freeform 1249"/>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1924" name="Freeform 1250"/>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925" name="Freeform 1251"/>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926" name="Freeform 1252"/>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1927" name="Freeform 1253"/>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928" name="Freeform 1254"/>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1929" name="Freeform 1255"/>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930" name="Freeform 1256"/>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1931" name="Freeform 1257"/>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1932" name="Freeform 1258"/>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1933" name="Freeform 1259"/>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1934" name="Freeform 1260"/>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935" name="Freeform 1261"/>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936" name="Freeform 1262"/>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937" name="Freeform 1263"/>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938" name="Freeform 1264"/>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939" name="Freeform 1265"/>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940" name="Freeform 1266"/>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1942" name="Group 1267"/>
              <p:cNvGrpSpPr>
                <a:grpSpLocks/>
              </p:cNvGrpSpPr>
              <p:nvPr/>
            </p:nvGrpSpPr>
            <p:grpSpPr bwMode="auto">
              <a:xfrm>
                <a:off x="1253" y="1920"/>
                <a:ext cx="283" cy="122"/>
                <a:chOff x="1632" y="3408"/>
                <a:chExt cx="283" cy="122"/>
              </a:xfrm>
            </p:grpSpPr>
            <p:sp>
              <p:nvSpPr>
                <p:cNvPr id="11883" name="Freeform 1268"/>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1971" name="Group 1269"/>
                <p:cNvGrpSpPr>
                  <a:grpSpLocks/>
                </p:cNvGrpSpPr>
                <p:nvPr/>
              </p:nvGrpSpPr>
              <p:grpSpPr bwMode="auto">
                <a:xfrm>
                  <a:off x="1692" y="3408"/>
                  <a:ext cx="180" cy="96"/>
                  <a:chOff x="1356" y="3360"/>
                  <a:chExt cx="269" cy="132"/>
                </a:xfrm>
              </p:grpSpPr>
              <p:sp>
                <p:nvSpPr>
                  <p:cNvPr id="11885" name="Freeform 1270"/>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1886" name="Freeform 1271"/>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1887" name="Freeform 1272"/>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1888" name="Freeform 1273"/>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1889" name="Freeform 1274"/>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1890" name="Freeform 1275"/>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1891" name="Freeform 1276"/>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892" name="Freeform 1277"/>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893" name="Freeform 1278"/>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1894" name="Freeform 1279"/>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1895" name="Freeform 1280"/>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896" name="Freeform 1281"/>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897" name="Freeform 1282"/>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1898" name="Freeform 1283"/>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899" name="Freeform 1284"/>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1900" name="Freeform 1285"/>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901" name="Freeform 1286"/>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1902" name="Freeform 1287"/>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1903" name="Freeform 1288"/>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1904" name="Freeform 1289"/>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1905" name="Freeform 1290"/>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906" name="Freeform 1291"/>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907" name="Freeform 1292"/>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908" name="Freeform 1293"/>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909" name="Freeform 1294"/>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910" name="Freeform 1295"/>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911" name="Freeform 1296"/>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grpSp>
          <p:nvGrpSpPr>
            <p:cNvPr id="11999" name="Group 1297"/>
            <p:cNvGrpSpPr>
              <a:grpSpLocks/>
            </p:cNvGrpSpPr>
            <p:nvPr/>
          </p:nvGrpSpPr>
          <p:grpSpPr bwMode="auto">
            <a:xfrm rot="351618">
              <a:off x="1008" y="2144"/>
              <a:ext cx="576" cy="192"/>
              <a:chOff x="4848" y="3024"/>
              <a:chExt cx="711" cy="362"/>
            </a:xfrm>
          </p:grpSpPr>
          <p:grpSp>
            <p:nvGrpSpPr>
              <p:cNvPr id="12000" name="Group 1298"/>
              <p:cNvGrpSpPr>
                <a:grpSpLocks/>
              </p:cNvGrpSpPr>
              <p:nvPr/>
            </p:nvGrpSpPr>
            <p:grpSpPr bwMode="auto">
              <a:xfrm>
                <a:off x="4848" y="3168"/>
                <a:ext cx="144" cy="218"/>
                <a:chOff x="1331" y="2634"/>
                <a:chExt cx="157" cy="272"/>
              </a:xfrm>
            </p:grpSpPr>
            <p:sp>
              <p:nvSpPr>
                <p:cNvPr id="11877" name="Freeform 1299"/>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78" name="Freeform 1300"/>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001" name="Group 1301"/>
              <p:cNvGrpSpPr>
                <a:grpSpLocks/>
              </p:cNvGrpSpPr>
              <p:nvPr/>
            </p:nvGrpSpPr>
            <p:grpSpPr bwMode="auto">
              <a:xfrm rot="-560221">
                <a:off x="4944" y="3024"/>
                <a:ext cx="615" cy="269"/>
                <a:chOff x="1536" y="1902"/>
                <a:chExt cx="615" cy="269"/>
              </a:xfrm>
            </p:grpSpPr>
            <p:grpSp>
              <p:nvGrpSpPr>
                <p:cNvPr id="12002" name="Group 1302"/>
                <p:cNvGrpSpPr>
                  <a:grpSpLocks/>
                </p:cNvGrpSpPr>
                <p:nvPr/>
              </p:nvGrpSpPr>
              <p:grpSpPr bwMode="auto">
                <a:xfrm>
                  <a:off x="2007" y="1902"/>
                  <a:ext cx="144" cy="155"/>
                  <a:chOff x="1331" y="2634"/>
                  <a:chExt cx="157" cy="272"/>
                </a:xfrm>
              </p:grpSpPr>
              <p:sp>
                <p:nvSpPr>
                  <p:cNvPr id="11875" name="Freeform 1303"/>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76" name="Freeform 1304"/>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003" name="Group 1305"/>
                <p:cNvGrpSpPr>
                  <a:grpSpLocks/>
                </p:cNvGrpSpPr>
                <p:nvPr/>
              </p:nvGrpSpPr>
              <p:grpSpPr bwMode="auto">
                <a:xfrm>
                  <a:off x="1842" y="1941"/>
                  <a:ext cx="144" cy="155"/>
                  <a:chOff x="1331" y="2634"/>
                  <a:chExt cx="157" cy="272"/>
                </a:xfrm>
              </p:grpSpPr>
              <p:sp>
                <p:nvSpPr>
                  <p:cNvPr id="11873" name="Freeform 1306"/>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74" name="Freeform 1307"/>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004" name="Group 1308"/>
                <p:cNvGrpSpPr>
                  <a:grpSpLocks/>
                </p:cNvGrpSpPr>
                <p:nvPr/>
              </p:nvGrpSpPr>
              <p:grpSpPr bwMode="auto">
                <a:xfrm>
                  <a:off x="1641" y="1977"/>
                  <a:ext cx="144" cy="155"/>
                  <a:chOff x="1331" y="2634"/>
                  <a:chExt cx="157" cy="272"/>
                </a:xfrm>
              </p:grpSpPr>
              <p:sp>
                <p:nvSpPr>
                  <p:cNvPr id="11871" name="Freeform 1309"/>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72" name="Freeform 1310"/>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005" name="Group 1311"/>
                <p:cNvGrpSpPr>
                  <a:grpSpLocks/>
                </p:cNvGrpSpPr>
                <p:nvPr/>
              </p:nvGrpSpPr>
              <p:grpSpPr bwMode="auto">
                <a:xfrm>
                  <a:off x="1536" y="2016"/>
                  <a:ext cx="144" cy="155"/>
                  <a:chOff x="1331" y="2634"/>
                  <a:chExt cx="157" cy="272"/>
                </a:xfrm>
              </p:grpSpPr>
              <p:sp>
                <p:nvSpPr>
                  <p:cNvPr id="11869" name="Freeform 1312"/>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70" name="Freeform 1313"/>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006" name="Group 1314"/>
                <p:cNvGrpSpPr>
                  <a:grpSpLocks/>
                </p:cNvGrpSpPr>
                <p:nvPr/>
              </p:nvGrpSpPr>
              <p:grpSpPr bwMode="auto">
                <a:xfrm>
                  <a:off x="1776" y="1968"/>
                  <a:ext cx="144" cy="155"/>
                  <a:chOff x="1331" y="2634"/>
                  <a:chExt cx="157" cy="272"/>
                </a:xfrm>
              </p:grpSpPr>
              <p:sp>
                <p:nvSpPr>
                  <p:cNvPr id="11867" name="Freeform 1315"/>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68" name="Freeform 1316"/>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026" name="Group 1317"/>
                <p:cNvGrpSpPr>
                  <a:grpSpLocks/>
                </p:cNvGrpSpPr>
                <p:nvPr/>
              </p:nvGrpSpPr>
              <p:grpSpPr bwMode="auto">
                <a:xfrm>
                  <a:off x="1920" y="1920"/>
                  <a:ext cx="144" cy="155"/>
                  <a:chOff x="1331" y="2634"/>
                  <a:chExt cx="157" cy="272"/>
                </a:xfrm>
              </p:grpSpPr>
              <p:sp>
                <p:nvSpPr>
                  <p:cNvPr id="11865" name="Freeform 1318"/>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66" name="Freeform 1319"/>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grpSp>
          <p:nvGrpSpPr>
            <p:cNvPr id="12036" name="Group 1320"/>
            <p:cNvGrpSpPr>
              <a:grpSpLocks/>
            </p:cNvGrpSpPr>
            <p:nvPr/>
          </p:nvGrpSpPr>
          <p:grpSpPr bwMode="auto">
            <a:xfrm rot="484137">
              <a:off x="1296" y="1776"/>
              <a:ext cx="576" cy="192"/>
              <a:chOff x="4848" y="3024"/>
              <a:chExt cx="711" cy="362"/>
            </a:xfrm>
          </p:grpSpPr>
          <p:grpSp>
            <p:nvGrpSpPr>
              <p:cNvPr id="12042" name="Group 1321"/>
              <p:cNvGrpSpPr>
                <a:grpSpLocks/>
              </p:cNvGrpSpPr>
              <p:nvPr/>
            </p:nvGrpSpPr>
            <p:grpSpPr bwMode="auto">
              <a:xfrm>
                <a:off x="4848" y="3168"/>
                <a:ext cx="144" cy="218"/>
                <a:chOff x="1331" y="2634"/>
                <a:chExt cx="157" cy="272"/>
              </a:xfrm>
            </p:grpSpPr>
            <p:sp>
              <p:nvSpPr>
                <p:cNvPr id="11855" name="Freeform 1322"/>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56" name="Freeform 1323"/>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061" name="Group 1324"/>
              <p:cNvGrpSpPr>
                <a:grpSpLocks/>
              </p:cNvGrpSpPr>
              <p:nvPr/>
            </p:nvGrpSpPr>
            <p:grpSpPr bwMode="auto">
              <a:xfrm rot="-560221">
                <a:off x="4944" y="3024"/>
                <a:ext cx="615" cy="269"/>
                <a:chOff x="1536" y="1902"/>
                <a:chExt cx="615" cy="269"/>
              </a:xfrm>
            </p:grpSpPr>
            <p:grpSp>
              <p:nvGrpSpPr>
                <p:cNvPr id="12067" name="Group 1325"/>
                <p:cNvGrpSpPr>
                  <a:grpSpLocks/>
                </p:cNvGrpSpPr>
                <p:nvPr/>
              </p:nvGrpSpPr>
              <p:grpSpPr bwMode="auto">
                <a:xfrm>
                  <a:off x="2007" y="1902"/>
                  <a:ext cx="144" cy="155"/>
                  <a:chOff x="1331" y="2634"/>
                  <a:chExt cx="157" cy="272"/>
                </a:xfrm>
              </p:grpSpPr>
              <p:sp>
                <p:nvSpPr>
                  <p:cNvPr id="11853" name="Freeform 1326"/>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54" name="Freeform 1327"/>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086" name="Group 1328"/>
                <p:cNvGrpSpPr>
                  <a:grpSpLocks/>
                </p:cNvGrpSpPr>
                <p:nvPr/>
              </p:nvGrpSpPr>
              <p:grpSpPr bwMode="auto">
                <a:xfrm>
                  <a:off x="1842" y="1941"/>
                  <a:ext cx="144" cy="155"/>
                  <a:chOff x="1331" y="2634"/>
                  <a:chExt cx="157" cy="272"/>
                </a:xfrm>
              </p:grpSpPr>
              <p:sp>
                <p:nvSpPr>
                  <p:cNvPr id="11851" name="Freeform 1329"/>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52" name="Freeform 1330"/>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091" name="Group 1331"/>
                <p:cNvGrpSpPr>
                  <a:grpSpLocks/>
                </p:cNvGrpSpPr>
                <p:nvPr/>
              </p:nvGrpSpPr>
              <p:grpSpPr bwMode="auto">
                <a:xfrm>
                  <a:off x="1641" y="1977"/>
                  <a:ext cx="144" cy="155"/>
                  <a:chOff x="1331" y="2634"/>
                  <a:chExt cx="157" cy="272"/>
                </a:xfrm>
              </p:grpSpPr>
              <p:sp>
                <p:nvSpPr>
                  <p:cNvPr id="11849" name="Freeform 1332"/>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50" name="Freeform 1333"/>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092" name="Group 1334"/>
                <p:cNvGrpSpPr>
                  <a:grpSpLocks/>
                </p:cNvGrpSpPr>
                <p:nvPr/>
              </p:nvGrpSpPr>
              <p:grpSpPr bwMode="auto">
                <a:xfrm>
                  <a:off x="1536" y="2016"/>
                  <a:ext cx="144" cy="155"/>
                  <a:chOff x="1331" y="2634"/>
                  <a:chExt cx="157" cy="272"/>
                </a:xfrm>
              </p:grpSpPr>
              <p:sp>
                <p:nvSpPr>
                  <p:cNvPr id="11847" name="Freeform 1335"/>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48" name="Freeform 1336"/>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093" name="Group 1337"/>
                <p:cNvGrpSpPr>
                  <a:grpSpLocks/>
                </p:cNvGrpSpPr>
                <p:nvPr/>
              </p:nvGrpSpPr>
              <p:grpSpPr bwMode="auto">
                <a:xfrm>
                  <a:off x="1776" y="1968"/>
                  <a:ext cx="144" cy="155"/>
                  <a:chOff x="1331" y="2634"/>
                  <a:chExt cx="157" cy="272"/>
                </a:xfrm>
              </p:grpSpPr>
              <p:sp>
                <p:nvSpPr>
                  <p:cNvPr id="11845" name="Freeform 1338"/>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46" name="Freeform 1339"/>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099" name="Group 1340"/>
                <p:cNvGrpSpPr>
                  <a:grpSpLocks/>
                </p:cNvGrpSpPr>
                <p:nvPr/>
              </p:nvGrpSpPr>
              <p:grpSpPr bwMode="auto">
                <a:xfrm>
                  <a:off x="1920" y="1920"/>
                  <a:ext cx="144" cy="155"/>
                  <a:chOff x="1331" y="2634"/>
                  <a:chExt cx="157" cy="272"/>
                </a:xfrm>
              </p:grpSpPr>
              <p:sp>
                <p:nvSpPr>
                  <p:cNvPr id="11843" name="Freeform 1341"/>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44" name="Freeform 1342"/>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grpSp>
          <p:nvGrpSpPr>
            <p:cNvPr id="12109" name="Group 1343"/>
            <p:cNvGrpSpPr>
              <a:grpSpLocks/>
            </p:cNvGrpSpPr>
            <p:nvPr/>
          </p:nvGrpSpPr>
          <p:grpSpPr bwMode="auto">
            <a:xfrm rot="484137">
              <a:off x="1776" y="1680"/>
              <a:ext cx="576" cy="192"/>
              <a:chOff x="4848" y="3024"/>
              <a:chExt cx="711" cy="362"/>
            </a:xfrm>
          </p:grpSpPr>
          <p:grpSp>
            <p:nvGrpSpPr>
              <p:cNvPr id="12115" name="Group 1344"/>
              <p:cNvGrpSpPr>
                <a:grpSpLocks/>
              </p:cNvGrpSpPr>
              <p:nvPr/>
            </p:nvGrpSpPr>
            <p:grpSpPr bwMode="auto">
              <a:xfrm>
                <a:off x="4848" y="3168"/>
                <a:ext cx="144" cy="218"/>
                <a:chOff x="1331" y="2634"/>
                <a:chExt cx="157" cy="272"/>
              </a:xfrm>
            </p:grpSpPr>
            <p:sp>
              <p:nvSpPr>
                <p:cNvPr id="11833" name="Freeform 1345"/>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34" name="Freeform 1346"/>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312" name="Group 1347"/>
              <p:cNvGrpSpPr>
                <a:grpSpLocks/>
              </p:cNvGrpSpPr>
              <p:nvPr/>
            </p:nvGrpSpPr>
            <p:grpSpPr bwMode="auto">
              <a:xfrm rot="-560221">
                <a:off x="4944" y="3024"/>
                <a:ext cx="615" cy="269"/>
                <a:chOff x="1536" y="1902"/>
                <a:chExt cx="615" cy="269"/>
              </a:xfrm>
            </p:grpSpPr>
            <p:grpSp>
              <p:nvGrpSpPr>
                <p:cNvPr id="12313" name="Group 1348"/>
                <p:cNvGrpSpPr>
                  <a:grpSpLocks/>
                </p:cNvGrpSpPr>
                <p:nvPr/>
              </p:nvGrpSpPr>
              <p:grpSpPr bwMode="auto">
                <a:xfrm>
                  <a:off x="2007" y="1902"/>
                  <a:ext cx="144" cy="155"/>
                  <a:chOff x="1331" y="2634"/>
                  <a:chExt cx="157" cy="272"/>
                </a:xfrm>
              </p:grpSpPr>
              <p:sp>
                <p:nvSpPr>
                  <p:cNvPr id="11831" name="Freeform 1349"/>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32" name="Freeform 1350"/>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314" name="Group 1351"/>
                <p:cNvGrpSpPr>
                  <a:grpSpLocks/>
                </p:cNvGrpSpPr>
                <p:nvPr/>
              </p:nvGrpSpPr>
              <p:grpSpPr bwMode="auto">
                <a:xfrm>
                  <a:off x="1842" y="1941"/>
                  <a:ext cx="144" cy="155"/>
                  <a:chOff x="1331" y="2634"/>
                  <a:chExt cx="157" cy="272"/>
                </a:xfrm>
              </p:grpSpPr>
              <p:sp>
                <p:nvSpPr>
                  <p:cNvPr id="11829" name="Freeform 1352"/>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30" name="Freeform 1353"/>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315" name="Group 1354"/>
                <p:cNvGrpSpPr>
                  <a:grpSpLocks/>
                </p:cNvGrpSpPr>
                <p:nvPr/>
              </p:nvGrpSpPr>
              <p:grpSpPr bwMode="auto">
                <a:xfrm>
                  <a:off x="1641" y="1977"/>
                  <a:ext cx="144" cy="155"/>
                  <a:chOff x="1331" y="2634"/>
                  <a:chExt cx="157" cy="272"/>
                </a:xfrm>
              </p:grpSpPr>
              <p:sp>
                <p:nvSpPr>
                  <p:cNvPr id="11827" name="Freeform 1355"/>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28" name="Freeform 1356"/>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316" name="Group 1357"/>
                <p:cNvGrpSpPr>
                  <a:grpSpLocks/>
                </p:cNvGrpSpPr>
                <p:nvPr/>
              </p:nvGrpSpPr>
              <p:grpSpPr bwMode="auto">
                <a:xfrm>
                  <a:off x="1536" y="2016"/>
                  <a:ext cx="144" cy="155"/>
                  <a:chOff x="1331" y="2634"/>
                  <a:chExt cx="157" cy="272"/>
                </a:xfrm>
              </p:grpSpPr>
              <p:sp>
                <p:nvSpPr>
                  <p:cNvPr id="11825" name="Freeform 1358"/>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26" name="Freeform 1359"/>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317" name="Group 1360"/>
                <p:cNvGrpSpPr>
                  <a:grpSpLocks/>
                </p:cNvGrpSpPr>
                <p:nvPr/>
              </p:nvGrpSpPr>
              <p:grpSpPr bwMode="auto">
                <a:xfrm>
                  <a:off x="1776" y="1968"/>
                  <a:ext cx="144" cy="155"/>
                  <a:chOff x="1331" y="2634"/>
                  <a:chExt cx="157" cy="272"/>
                </a:xfrm>
              </p:grpSpPr>
              <p:sp>
                <p:nvSpPr>
                  <p:cNvPr id="11823" name="Freeform 1361"/>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24" name="Freeform 1362"/>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318" name="Group 1363"/>
                <p:cNvGrpSpPr>
                  <a:grpSpLocks/>
                </p:cNvGrpSpPr>
                <p:nvPr/>
              </p:nvGrpSpPr>
              <p:grpSpPr bwMode="auto">
                <a:xfrm>
                  <a:off x="1920" y="1920"/>
                  <a:ext cx="144" cy="155"/>
                  <a:chOff x="1331" y="2634"/>
                  <a:chExt cx="157" cy="272"/>
                </a:xfrm>
              </p:grpSpPr>
              <p:sp>
                <p:nvSpPr>
                  <p:cNvPr id="11821" name="Freeform 1364"/>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22" name="Freeform 1365"/>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grpSp>
          <p:nvGrpSpPr>
            <p:cNvPr id="12319" name="Group 1366"/>
            <p:cNvGrpSpPr>
              <a:grpSpLocks/>
            </p:cNvGrpSpPr>
            <p:nvPr/>
          </p:nvGrpSpPr>
          <p:grpSpPr bwMode="auto">
            <a:xfrm rot="484137">
              <a:off x="2256" y="1584"/>
              <a:ext cx="576" cy="192"/>
              <a:chOff x="4848" y="3024"/>
              <a:chExt cx="711" cy="362"/>
            </a:xfrm>
          </p:grpSpPr>
          <p:grpSp>
            <p:nvGrpSpPr>
              <p:cNvPr id="12320" name="Group 1367"/>
              <p:cNvGrpSpPr>
                <a:grpSpLocks/>
              </p:cNvGrpSpPr>
              <p:nvPr/>
            </p:nvGrpSpPr>
            <p:grpSpPr bwMode="auto">
              <a:xfrm>
                <a:off x="4848" y="3168"/>
                <a:ext cx="144" cy="218"/>
                <a:chOff x="1331" y="2634"/>
                <a:chExt cx="157" cy="272"/>
              </a:xfrm>
            </p:grpSpPr>
            <p:sp>
              <p:nvSpPr>
                <p:cNvPr id="11811" name="Freeform 1368"/>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12" name="Freeform 1369"/>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321" name="Group 1370"/>
              <p:cNvGrpSpPr>
                <a:grpSpLocks/>
              </p:cNvGrpSpPr>
              <p:nvPr/>
            </p:nvGrpSpPr>
            <p:grpSpPr bwMode="auto">
              <a:xfrm rot="-560221">
                <a:off x="4944" y="3024"/>
                <a:ext cx="615" cy="269"/>
                <a:chOff x="1536" y="1902"/>
                <a:chExt cx="615" cy="269"/>
              </a:xfrm>
            </p:grpSpPr>
            <p:grpSp>
              <p:nvGrpSpPr>
                <p:cNvPr id="12322" name="Group 1371"/>
                <p:cNvGrpSpPr>
                  <a:grpSpLocks/>
                </p:cNvGrpSpPr>
                <p:nvPr/>
              </p:nvGrpSpPr>
              <p:grpSpPr bwMode="auto">
                <a:xfrm>
                  <a:off x="2007" y="1902"/>
                  <a:ext cx="144" cy="155"/>
                  <a:chOff x="1331" y="2634"/>
                  <a:chExt cx="157" cy="272"/>
                </a:xfrm>
              </p:grpSpPr>
              <p:sp>
                <p:nvSpPr>
                  <p:cNvPr id="11809" name="Freeform 1372"/>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10" name="Freeform 1373"/>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323" name="Group 1374"/>
                <p:cNvGrpSpPr>
                  <a:grpSpLocks/>
                </p:cNvGrpSpPr>
                <p:nvPr/>
              </p:nvGrpSpPr>
              <p:grpSpPr bwMode="auto">
                <a:xfrm>
                  <a:off x="1842" y="1941"/>
                  <a:ext cx="144" cy="155"/>
                  <a:chOff x="1331" y="2634"/>
                  <a:chExt cx="157" cy="272"/>
                </a:xfrm>
              </p:grpSpPr>
              <p:sp>
                <p:nvSpPr>
                  <p:cNvPr id="11807" name="Freeform 1375"/>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08" name="Freeform 1376"/>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324" name="Group 1377"/>
                <p:cNvGrpSpPr>
                  <a:grpSpLocks/>
                </p:cNvGrpSpPr>
                <p:nvPr/>
              </p:nvGrpSpPr>
              <p:grpSpPr bwMode="auto">
                <a:xfrm>
                  <a:off x="1641" y="1977"/>
                  <a:ext cx="144" cy="155"/>
                  <a:chOff x="1331" y="2634"/>
                  <a:chExt cx="157" cy="272"/>
                </a:xfrm>
              </p:grpSpPr>
              <p:sp>
                <p:nvSpPr>
                  <p:cNvPr id="11805" name="Freeform 1378"/>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06" name="Freeform 1379"/>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325" name="Group 1380"/>
                <p:cNvGrpSpPr>
                  <a:grpSpLocks/>
                </p:cNvGrpSpPr>
                <p:nvPr/>
              </p:nvGrpSpPr>
              <p:grpSpPr bwMode="auto">
                <a:xfrm>
                  <a:off x="1536" y="2016"/>
                  <a:ext cx="144" cy="155"/>
                  <a:chOff x="1331" y="2634"/>
                  <a:chExt cx="157" cy="272"/>
                </a:xfrm>
              </p:grpSpPr>
              <p:sp>
                <p:nvSpPr>
                  <p:cNvPr id="11803" name="Freeform 1381"/>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04" name="Freeform 1382"/>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326" name="Group 1383"/>
                <p:cNvGrpSpPr>
                  <a:grpSpLocks/>
                </p:cNvGrpSpPr>
                <p:nvPr/>
              </p:nvGrpSpPr>
              <p:grpSpPr bwMode="auto">
                <a:xfrm>
                  <a:off x="1776" y="1968"/>
                  <a:ext cx="144" cy="155"/>
                  <a:chOff x="1331" y="2634"/>
                  <a:chExt cx="157" cy="272"/>
                </a:xfrm>
              </p:grpSpPr>
              <p:sp>
                <p:nvSpPr>
                  <p:cNvPr id="11801" name="Freeform 1384"/>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02" name="Freeform 1385"/>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327" name="Group 1386"/>
                <p:cNvGrpSpPr>
                  <a:grpSpLocks/>
                </p:cNvGrpSpPr>
                <p:nvPr/>
              </p:nvGrpSpPr>
              <p:grpSpPr bwMode="auto">
                <a:xfrm>
                  <a:off x="1920" y="1920"/>
                  <a:ext cx="144" cy="155"/>
                  <a:chOff x="1331" y="2634"/>
                  <a:chExt cx="157" cy="272"/>
                </a:xfrm>
              </p:grpSpPr>
              <p:sp>
                <p:nvSpPr>
                  <p:cNvPr id="11799" name="Freeform 1387"/>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800" name="Freeform 1388"/>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grpSp>
          <p:nvGrpSpPr>
            <p:cNvPr id="12328" name="Group 1389"/>
            <p:cNvGrpSpPr>
              <a:grpSpLocks/>
            </p:cNvGrpSpPr>
            <p:nvPr/>
          </p:nvGrpSpPr>
          <p:grpSpPr bwMode="auto">
            <a:xfrm rot="484137">
              <a:off x="2736" y="1488"/>
              <a:ext cx="576" cy="192"/>
              <a:chOff x="4848" y="3024"/>
              <a:chExt cx="711" cy="362"/>
            </a:xfrm>
          </p:grpSpPr>
          <p:grpSp>
            <p:nvGrpSpPr>
              <p:cNvPr id="12329" name="Group 1390"/>
              <p:cNvGrpSpPr>
                <a:grpSpLocks/>
              </p:cNvGrpSpPr>
              <p:nvPr/>
            </p:nvGrpSpPr>
            <p:grpSpPr bwMode="auto">
              <a:xfrm>
                <a:off x="4848" y="3168"/>
                <a:ext cx="144" cy="218"/>
                <a:chOff x="1331" y="2634"/>
                <a:chExt cx="157" cy="272"/>
              </a:xfrm>
            </p:grpSpPr>
            <p:sp>
              <p:nvSpPr>
                <p:cNvPr id="11789" name="Freeform 1391"/>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790" name="Freeform 1392"/>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330" name="Group 1393"/>
              <p:cNvGrpSpPr>
                <a:grpSpLocks/>
              </p:cNvGrpSpPr>
              <p:nvPr/>
            </p:nvGrpSpPr>
            <p:grpSpPr bwMode="auto">
              <a:xfrm rot="-560221">
                <a:off x="4944" y="3024"/>
                <a:ext cx="615" cy="269"/>
                <a:chOff x="1536" y="1902"/>
                <a:chExt cx="615" cy="269"/>
              </a:xfrm>
            </p:grpSpPr>
            <p:grpSp>
              <p:nvGrpSpPr>
                <p:cNvPr id="12332" name="Group 1394"/>
                <p:cNvGrpSpPr>
                  <a:grpSpLocks/>
                </p:cNvGrpSpPr>
                <p:nvPr/>
              </p:nvGrpSpPr>
              <p:grpSpPr bwMode="auto">
                <a:xfrm>
                  <a:off x="2007" y="1902"/>
                  <a:ext cx="144" cy="155"/>
                  <a:chOff x="1331" y="2634"/>
                  <a:chExt cx="157" cy="272"/>
                </a:xfrm>
              </p:grpSpPr>
              <p:sp>
                <p:nvSpPr>
                  <p:cNvPr id="11787" name="Freeform 1395"/>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788" name="Freeform 1396"/>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361" name="Group 1397"/>
                <p:cNvGrpSpPr>
                  <a:grpSpLocks/>
                </p:cNvGrpSpPr>
                <p:nvPr/>
              </p:nvGrpSpPr>
              <p:grpSpPr bwMode="auto">
                <a:xfrm>
                  <a:off x="1842" y="1941"/>
                  <a:ext cx="144" cy="155"/>
                  <a:chOff x="1331" y="2634"/>
                  <a:chExt cx="157" cy="272"/>
                </a:xfrm>
              </p:grpSpPr>
              <p:sp>
                <p:nvSpPr>
                  <p:cNvPr id="11785" name="Freeform 1398"/>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786" name="Freeform 1399"/>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390" name="Group 1400"/>
                <p:cNvGrpSpPr>
                  <a:grpSpLocks/>
                </p:cNvGrpSpPr>
                <p:nvPr/>
              </p:nvGrpSpPr>
              <p:grpSpPr bwMode="auto">
                <a:xfrm>
                  <a:off x="1641" y="1977"/>
                  <a:ext cx="144" cy="155"/>
                  <a:chOff x="1331" y="2634"/>
                  <a:chExt cx="157" cy="272"/>
                </a:xfrm>
              </p:grpSpPr>
              <p:sp>
                <p:nvSpPr>
                  <p:cNvPr id="11783" name="Freeform 1401"/>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784" name="Freeform 1402"/>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419" name="Group 1403"/>
                <p:cNvGrpSpPr>
                  <a:grpSpLocks/>
                </p:cNvGrpSpPr>
                <p:nvPr/>
              </p:nvGrpSpPr>
              <p:grpSpPr bwMode="auto">
                <a:xfrm>
                  <a:off x="1536" y="2016"/>
                  <a:ext cx="144" cy="155"/>
                  <a:chOff x="1331" y="2634"/>
                  <a:chExt cx="157" cy="272"/>
                </a:xfrm>
              </p:grpSpPr>
              <p:sp>
                <p:nvSpPr>
                  <p:cNvPr id="11781" name="Freeform 1404"/>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782" name="Freeform 1405"/>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447" name="Group 1406"/>
                <p:cNvGrpSpPr>
                  <a:grpSpLocks/>
                </p:cNvGrpSpPr>
                <p:nvPr/>
              </p:nvGrpSpPr>
              <p:grpSpPr bwMode="auto">
                <a:xfrm>
                  <a:off x="1776" y="1968"/>
                  <a:ext cx="144" cy="155"/>
                  <a:chOff x="1331" y="2634"/>
                  <a:chExt cx="157" cy="272"/>
                </a:xfrm>
              </p:grpSpPr>
              <p:sp>
                <p:nvSpPr>
                  <p:cNvPr id="11779" name="Freeform 1407"/>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780" name="Freeform 1408"/>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448" name="Group 1409"/>
                <p:cNvGrpSpPr>
                  <a:grpSpLocks/>
                </p:cNvGrpSpPr>
                <p:nvPr/>
              </p:nvGrpSpPr>
              <p:grpSpPr bwMode="auto">
                <a:xfrm>
                  <a:off x="1920" y="1920"/>
                  <a:ext cx="144" cy="155"/>
                  <a:chOff x="1331" y="2634"/>
                  <a:chExt cx="157" cy="272"/>
                </a:xfrm>
              </p:grpSpPr>
              <p:sp>
                <p:nvSpPr>
                  <p:cNvPr id="11777" name="Freeform 1410"/>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778" name="Freeform 1411"/>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grpSp>
          <p:nvGrpSpPr>
            <p:cNvPr id="12449" name="Group 1412"/>
            <p:cNvGrpSpPr>
              <a:grpSpLocks/>
            </p:cNvGrpSpPr>
            <p:nvPr/>
          </p:nvGrpSpPr>
          <p:grpSpPr bwMode="auto">
            <a:xfrm rot="543804">
              <a:off x="1344" y="1846"/>
              <a:ext cx="720" cy="266"/>
              <a:chOff x="816" y="1920"/>
              <a:chExt cx="720" cy="266"/>
            </a:xfrm>
          </p:grpSpPr>
          <p:grpSp>
            <p:nvGrpSpPr>
              <p:cNvPr id="12450" name="Group 1413"/>
              <p:cNvGrpSpPr>
                <a:grpSpLocks/>
              </p:cNvGrpSpPr>
              <p:nvPr/>
            </p:nvGrpSpPr>
            <p:grpSpPr bwMode="auto">
              <a:xfrm>
                <a:off x="816" y="2064"/>
                <a:ext cx="283" cy="122"/>
                <a:chOff x="1632" y="3408"/>
                <a:chExt cx="283" cy="122"/>
              </a:xfrm>
            </p:grpSpPr>
            <p:sp>
              <p:nvSpPr>
                <p:cNvPr id="11740" name="Freeform 1414"/>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2451" name="Group 1415"/>
                <p:cNvGrpSpPr>
                  <a:grpSpLocks/>
                </p:cNvGrpSpPr>
                <p:nvPr/>
              </p:nvGrpSpPr>
              <p:grpSpPr bwMode="auto">
                <a:xfrm>
                  <a:off x="1692" y="3408"/>
                  <a:ext cx="180" cy="96"/>
                  <a:chOff x="1356" y="3360"/>
                  <a:chExt cx="269" cy="132"/>
                </a:xfrm>
              </p:grpSpPr>
              <p:sp>
                <p:nvSpPr>
                  <p:cNvPr id="11742" name="Freeform 1416"/>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1743" name="Freeform 1417"/>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1744" name="Freeform 1418"/>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1745" name="Freeform 1419"/>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1746" name="Freeform 1420"/>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1747" name="Freeform 1421"/>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1748" name="Freeform 1422"/>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749" name="Freeform 1423"/>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750" name="Freeform 1424"/>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1751" name="Freeform 1425"/>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1752" name="Freeform 1426"/>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753" name="Freeform 1427"/>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754" name="Freeform 1428"/>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1755" name="Freeform 1429"/>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756" name="Freeform 1430"/>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1757" name="Freeform 1431"/>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758" name="Freeform 1432"/>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1759" name="Freeform 1433"/>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1760" name="Freeform 1434"/>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1761" name="Freeform 1435"/>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1762" name="Freeform 1436"/>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763" name="Freeform 1437"/>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764" name="Freeform 1438"/>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765" name="Freeform 1439"/>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766" name="Freeform 1440"/>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767" name="Freeform 1441"/>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768" name="Freeform 1442"/>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2452" name="Group 1443"/>
              <p:cNvGrpSpPr>
                <a:grpSpLocks/>
              </p:cNvGrpSpPr>
              <p:nvPr/>
            </p:nvGrpSpPr>
            <p:grpSpPr bwMode="auto">
              <a:xfrm>
                <a:off x="960" y="2016"/>
                <a:ext cx="283" cy="122"/>
                <a:chOff x="1632" y="3408"/>
                <a:chExt cx="283" cy="122"/>
              </a:xfrm>
            </p:grpSpPr>
            <p:sp>
              <p:nvSpPr>
                <p:cNvPr id="11711" name="Freeform 1444"/>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2453" name="Group 1445"/>
                <p:cNvGrpSpPr>
                  <a:grpSpLocks/>
                </p:cNvGrpSpPr>
                <p:nvPr/>
              </p:nvGrpSpPr>
              <p:grpSpPr bwMode="auto">
                <a:xfrm>
                  <a:off x="1692" y="3408"/>
                  <a:ext cx="180" cy="96"/>
                  <a:chOff x="1356" y="3360"/>
                  <a:chExt cx="269" cy="132"/>
                </a:xfrm>
              </p:grpSpPr>
              <p:sp>
                <p:nvSpPr>
                  <p:cNvPr id="11713" name="Freeform 1446"/>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1714" name="Freeform 1447"/>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1715" name="Freeform 1448"/>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1716" name="Freeform 1449"/>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1717" name="Freeform 1450"/>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1718" name="Freeform 1451"/>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1719" name="Freeform 1452"/>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720" name="Freeform 1453"/>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721" name="Freeform 1454"/>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1722" name="Freeform 1455"/>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1723" name="Freeform 1456"/>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724" name="Freeform 1457"/>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725" name="Freeform 1458"/>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1726" name="Freeform 1459"/>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727" name="Freeform 1460"/>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1728" name="Freeform 1461"/>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729" name="Freeform 1462"/>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1730" name="Freeform 1463"/>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1731" name="Freeform 1464"/>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1732" name="Freeform 1465"/>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1733" name="Freeform 1466"/>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734" name="Freeform 1467"/>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735" name="Freeform 1468"/>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736" name="Freeform 1469"/>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737" name="Freeform 1470"/>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738" name="Freeform 1471"/>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739" name="Freeform 1472"/>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2454" name="Group 1473"/>
              <p:cNvGrpSpPr>
                <a:grpSpLocks/>
              </p:cNvGrpSpPr>
              <p:nvPr/>
            </p:nvGrpSpPr>
            <p:grpSpPr bwMode="auto">
              <a:xfrm>
                <a:off x="1104" y="1968"/>
                <a:ext cx="283" cy="122"/>
                <a:chOff x="1632" y="3408"/>
                <a:chExt cx="283" cy="122"/>
              </a:xfrm>
            </p:grpSpPr>
            <p:sp>
              <p:nvSpPr>
                <p:cNvPr id="11682" name="Freeform 1474"/>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2469" name="Group 1475"/>
                <p:cNvGrpSpPr>
                  <a:grpSpLocks/>
                </p:cNvGrpSpPr>
                <p:nvPr/>
              </p:nvGrpSpPr>
              <p:grpSpPr bwMode="auto">
                <a:xfrm>
                  <a:off x="1692" y="3408"/>
                  <a:ext cx="180" cy="96"/>
                  <a:chOff x="1356" y="3360"/>
                  <a:chExt cx="269" cy="132"/>
                </a:xfrm>
              </p:grpSpPr>
              <p:sp>
                <p:nvSpPr>
                  <p:cNvPr id="11684" name="Freeform 1476"/>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1685" name="Freeform 1477"/>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1686" name="Freeform 1478"/>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1687" name="Freeform 1479"/>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1688" name="Freeform 1480"/>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1689" name="Freeform 1481"/>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1690" name="Freeform 1482"/>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691" name="Freeform 1483"/>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692" name="Freeform 1484"/>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1693" name="Freeform 1485"/>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1694" name="Freeform 1486"/>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695" name="Freeform 1487"/>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696" name="Freeform 1488"/>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1697" name="Freeform 1489"/>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698" name="Freeform 1490"/>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1699" name="Freeform 1491"/>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700" name="Freeform 1492"/>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1701" name="Freeform 1493"/>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1702" name="Freeform 1494"/>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1703" name="Freeform 1495"/>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1704" name="Freeform 1496"/>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705" name="Freeform 1497"/>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706" name="Freeform 1498"/>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707" name="Freeform 1499"/>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708" name="Freeform 1500"/>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709" name="Freeform 1501"/>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710" name="Freeform 1502"/>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2470" name="Group 1503"/>
              <p:cNvGrpSpPr>
                <a:grpSpLocks/>
              </p:cNvGrpSpPr>
              <p:nvPr/>
            </p:nvGrpSpPr>
            <p:grpSpPr bwMode="auto">
              <a:xfrm>
                <a:off x="1253" y="1920"/>
                <a:ext cx="283" cy="122"/>
                <a:chOff x="1632" y="3408"/>
                <a:chExt cx="283" cy="122"/>
              </a:xfrm>
            </p:grpSpPr>
            <p:sp>
              <p:nvSpPr>
                <p:cNvPr id="11653" name="Freeform 1504"/>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2471" name="Group 1505"/>
                <p:cNvGrpSpPr>
                  <a:grpSpLocks/>
                </p:cNvGrpSpPr>
                <p:nvPr/>
              </p:nvGrpSpPr>
              <p:grpSpPr bwMode="auto">
                <a:xfrm>
                  <a:off x="1692" y="3408"/>
                  <a:ext cx="180" cy="96"/>
                  <a:chOff x="1356" y="3360"/>
                  <a:chExt cx="269" cy="132"/>
                </a:xfrm>
              </p:grpSpPr>
              <p:sp>
                <p:nvSpPr>
                  <p:cNvPr id="11655" name="Freeform 1506"/>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1656" name="Freeform 1507"/>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1657" name="Freeform 1508"/>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1658" name="Freeform 1509"/>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1659" name="Freeform 1510"/>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1660" name="Freeform 1511"/>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1661" name="Freeform 1512"/>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662" name="Freeform 1513"/>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663" name="Freeform 1514"/>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1664" name="Freeform 1515"/>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1665" name="Freeform 1516"/>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666" name="Freeform 1517"/>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667" name="Freeform 1518"/>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1668" name="Freeform 1519"/>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669" name="Freeform 1520"/>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1670" name="Freeform 1521"/>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671" name="Freeform 1522"/>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1672" name="Freeform 1523"/>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1673" name="Freeform 1524"/>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1674" name="Freeform 1525"/>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1675" name="Freeform 1526"/>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676" name="Freeform 1527"/>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677" name="Freeform 1528"/>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678" name="Freeform 1529"/>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679" name="Freeform 1530"/>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680" name="Freeform 1531"/>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681" name="Freeform 1532"/>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grpSp>
          <p:nvGrpSpPr>
            <p:cNvPr id="12472" name="Group 1533"/>
            <p:cNvGrpSpPr>
              <a:grpSpLocks/>
            </p:cNvGrpSpPr>
            <p:nvPr/>
          </p:nvGrpSpPr>
          <p:grpSpPr bwMode="auto">
            <a:xfrm rot="543804">
              <a:off x="1920" y="1702"/>
              <a:ext cx="720" cy="266"/>
              <a:chOff x="816" y="1920"/>
              <a:chExt cx="720" cy="266"/>
            </a:xfrm>
          </p:grpSpPr>
          <p:grpSp>
            <p:nvGrpSpPr>
              <p:cNvPr id="12473" name="Group 1534"/>
              <p:cNvGrpSpPr>
                <a:grpSpLocks/>
              </p:cNvGrpSpPr>
              <p:nvPr/>
            </p:nvGrpSpPr>
            <p:grpSpPr bwMode="auto">
              <a:xfrm>
                <a:off x="816" y="2064"/>
                <a:ext cx="283" cy="122"/>
                <a:chOff x="1632" y="3408"/>
                <a:chExt cx="283" cy="122"/>
              </a:xfrm>
            </p:grpSpPr>
            <p:sp>
              <p:nvSpPr>
                <p:cNvPr id="11620" name="Freeform 1535"/>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2474" name="Group 1536"/>
                <p:cNvGrpSpPr>
                  <a:grpSpLocks/>
                </p:cNvGrpSpPr>
                <p:nvPr/>
              </p:nvGrpSpPr>
              <p:grpSpPr bwMode="auto">
                <a:xfrm>
                  <a:off x="1692" y="3408"/>
                  <a:ext cx="180" cy="96"/>
                  <a:chOff x="1356" y="3360"/>
                  <a:chExt cx="269" cy="132"/>
                </a:xfrm>
              </p:grpSpPr>
              <p:sp>
                <p:nvSpPr>
                  <p:cNvPr id="11622" name="Freeform 1537"/>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1623" name="Freeform 1538"/>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1624" name="Freeform 1539"/>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1625" name="Freeform 1540"/>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1626" name="Freeform 1541"/>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1627" name="Freeform 1542"/>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1628" name="Freeform 1543"/>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629" name="Freeform 1544"/>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630" name="Freeform 1545"/>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1631" name="Freeform 1546"/>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1632" name="Freeform 1547"/>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633" name="Freeform 1548"/>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634" name="Freeform 1549"/>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1635" name="Freeform 1550"/>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636" name="Freeform 1551"/>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1637" name="Freeform 1552"/>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638" name="Freeform 1553"/>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1639" name="Freeform 1554"/>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1640" name="Freeform 1555"/>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1641" name="Freeform 1556"/>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1642" name="Freeform 1557"/>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643" name="Freeform 1558"/>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644" name="Freeform 1559"/>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645" name="Freeform 1560"/>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646" name="Freeform 1561"/>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647" name="Freeform 1562"/>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648" name="Freeform 1563"/>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2475" name="Group 1564"/>
              <p:cNvGrpSpPr>
                <a:grpSpLocks/>
              </p:cNvGrpSpPr>
              <p:nvPr/>
            </p:nvGrpSpPr>
            <p:grpSpPr bwMode="auto">
              <a:xfrm>
                <a:off x="960" y="2016"/>
                <a:ext cx="283" cy="122"/>
                <a:chOff x="1632" y="3408"/>
                <a:chExt cx="283" cy="122"/>
              </a:xfrm>
            </p:grpSpPr>
            <p:sp>
              <p:nvSpPr>
                <p:cNvPr id="11591" name="Freeform 1565"/>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2476" name="Group 1566"/>
                <p:cNvGrpSpPr>
                  <a:grpSpLocks/>
                </p:cNvGrpSpPr>
                <p:nvPr/>
              </p:nvGrpSpPr>
              <p:grpSpPr bwMode="auto">
                <a:xfrm>
                  <a:off x="1692" y="3408"/>
                  <a:ext cx="180" cy="96"/>
                  <a:chOff x="1356" y="3360"/>
                  <a:chExt cx="269" cy="132"/>
                </a:xfrm>
              </p:grpSpPr>
              <p:sp>
                <p:nvSpPr>
                  <p:cNvPr id="11593" name="Freeform 1567"/>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1594" name="Freeform 1568"/>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1595" name="Freeform 1569"/>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1596" name="Freeform 1570"/>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1597" name="Freeform 1571"/>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1598" name="Freeform 1572"/>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1599" name="Freeform 1573"/>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600" name="Freeform 1574"/>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601" name="Freeform 1575"/>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1602" name="Freeform 1576"/>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1603" name="Freeform 1577"/>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604" name="Freeform 1578"/>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605" name="Freeform 1579"/>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1606" name="Freeform 1580"/>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607" name="Freeform 1581"/>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1608" name="Freeform 1582"/>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609" name="Freeform 1583"/>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1610" name="Freeform 1584"/>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1611" name="Freeform 1585"/>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1612" name="Freeform 1586"/>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1613" name="Freeform 1587"/>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614" name="Freeform 1588"/>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615" name="Freeform 1589"/>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616" name="Freeform 1590"/>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617" name="Freeform 1591"/>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618" name="Freeform 1592"/>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619" name="Freeform 1593"/>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2491" name="Group 1594"/>
              <p:cNvGrpSpPr>
                <a:grpSpLocks/>
              </p:cNvGrpSpPr>
              <p:nvPr/>
            </p:nvGrpSpPr>
            <p:grpSpPr bwMode="auto">
              <a:xfrm>
                <a:off x="1104" y="1968"/>
                <a:ext cx="283" cy="122"/>
                <a:chOff x="1632" y="3408"/>
                <a:chExt cx="283" cy="122"/>
              </a:xfrm>
            </p:grpSpPr>
            <p:sp>
              <p:nvSpPr>
                <p:cNvPr id="11562" name="Freeform 1595"/>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2492" name="Group 1596"/>
                <p:cNvGrpSpPr>
                  <a:grpSpLocks/>
                </p:cNvGrpSpPr>
                <p:nvPr/>
              </p:nvGrpSpPr>
              <p:grpSpPr bwMode="auto">
                <a:xfrm>
                  <a:off x="1692" y="3408"/>
                  <a:ext cx="180" cy="96"/>
                  <a:chOff x="1356" y="3360"/>
                  <a:chExt cx="269" cy="132"/>
                </a:xfrm>
              </p:grpSpPr>
              <p:sp>
                <p:nvSpPr>
                  <p:cNvPr id="11564" name="Freeform 1597"/>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1565" name="Freeform 1598"/>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1566" name="Freeform 1599"/>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1567" name="Freeform 1600"/>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1568" name="Freeform 1601"/>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1569" name="Freeform 1602"/>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1570" name="Freeform 1603"/>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571" name="Freeform 1604"/>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572" name="Freeform 1605"/>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1573" name="Freeform 1606"/>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1574" name="Freeform 1607"/>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575" name="Freeform 1608"/>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576" name="Freeform 1609"/>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1577" name="Freeform 1610"/>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578" name="Freeform 1611"/>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1579" name="Freeform 1612"/>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580" name="Freeform 1613"/>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1581" name="Freeform 1614"/>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1582" name="Freeform 1615"/>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1583" name="Freeform 1616"/>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1584" name="Freeform 1617"/>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585" name="Freeform 1618"/>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586" name="Freeform 1619"/>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587" name="Freeform 1620"/>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588" name="Freeform 1621"/>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589" name="Freeform 1622"/>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590" name="Freeform 1623"/>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2493" name="Group 1624"/>
              <p:cNvGrpSpPr>
                <a:grpSpLocks/>
              </p:cNvGrpSpPr>
              <p:nvPr/>
            </p:nvGrpSpPr>
            <p:grpSpPr bwMode="auto">
              <a:xfrm>
                <a:off x="1253" y="1920"/>
                <a:ext cx="283" cy="122"/>
                <a:chOff x="1632" y="3408"/>
                <a:chExt cx="283" cy="122"/>
              </a:xfrm>
            </p:grpSpPr>
            <p:sp>
              <p:nvSpPr>
                <p:cNvPr id="11533" name="Freeform 1625"/>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2494" name="Group 1626"/>
                <p:cNvGrpSpPr>
                  <a:grpSpLocks/>
                </p:cNvGrpSpPr>
                <p:nvPr/>
              </p:nvGrpSpPr>
              <p:grpSpPr bwMode="auto">
                <a:xfrm>
                  <a:off x="1692" y="3408"/>
                  <a:ext cx="180" cy="96"/>
                  <a:chOff x="1356" y="3360"/>
                  <a:chExt cx="269" cy="132"/>
                </a:xfrm>
              </p:grpSpPr>
              <p:sp>
                <p:nvSpPr>
                  <p:cNvPr id="11535" name="Freeform 1627"/>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1536" name="Freeform 1628"/>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1537" name="Freeform 1629"/>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1538" name="Freeform 1630"/>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1539" name="Freeform 1631"/>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1540" name="Freeform 1632"/>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1541" name="Freeform 1633"/>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542" name="Freeform 1634"/>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543" name="Freeform 1635"/>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1544" name="Freeform 1636"/>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1545" name="Freeform 1637"/>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546" name="Freeform 1638"/>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547" name="Freeform 1639"/>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1548" name="Freeform 1640"/>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549" name="Freeform 1641"/>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1550" name="Freeform 1642"/>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551" name="Freeform 1643"/>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1552" name="Freeform 1644"/>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1553" name="Freeform 1645"/>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1554" name="Freeform 1646"/>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1555" name="Freeform 1647"/>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556" name="Freeform 1648"/>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557" name="Freeform 1649"/>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558" name="Freeform 1650"/>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559" name="Freeform 1651"/>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560" name="Freeform 1652"/>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561" name="Freeform 1653"/>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grpSp>
          <p:nvGrpSpPr>
            <p:cNvPr id="12495" name="Group 1654"/>
            <p:cNvGrpSpPr>
              <a:grpSpLocks/>
            </p:cNvGrpSpPr>
            <p:nvPr/>
          </p:nvGrpSpPr>
          <p:grpSpPr bwMode="auto">
            <a:xfrm rot="543804">
              <a:off x="2496" y="1584"/>
              <a:ext cx="720" cy="266"/>
              <a:chOff x="816" y="1920"/>
              <a:chExt cx="720" cy="266"/>
            </a:xfrm>
          </p:grpSpPr>
          <p:grpSp>
            <p:nvGrpSpPr>
              <p:cNvPr id="12496" name="Group 1655"/>
              <p:cNvGrpSpPr>
                <a:grpSpLocks/>
              </p:cNvGrpSpPr>
              <p:nvPr/>
            </p:nvGrpSpPr>
            <p:grpSpPr bwMode="auto">
              <a:xfrm>
                <a:off x="816" y="2064"/>
                <a:ext cx="283" cy="122"/>
                <a:chOff x="1632" y="3408"/>
                <a:chExt cx="283" cy="122"/>
              </a:xfrm>
            </p:grpSpPr>
            <p:sp>
              <p:nvSpPr>
                <p:cNvPr id="11500" name="Freeform 1656"/>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2497" name="Group 1657"/>
                <p:cNvGrpSpPr>
                  <a:grpSpLocks/>
                </p:cNvGrpSpPr>
                <p:nvPr/>
              </p:nvGrpSpPr>
              <p:grpSpPr bwMode="auto">
                <a:xfrm>
                  <a:off x="1692" y="3408"/>
                  <a:ext cx="180" cy="96"/>
                  <a:chOff x="1356" y="3360"/>
                  <a:chExt cx="269" cy="132"/>
                </a:xfrm>
              </p:grpSpPr>
              <p:sp>
                <p:nvSpPr>
                  <p:cNvPr id="11502" name="Freeform 1658"/>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1503" name="Freeform 1659"/>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1504" name="Freeform 1660"/>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1505" name="Freeform 1661"/>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1506" name="Freeform 1662"/>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1507" name="Freeform 1663"/>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1508" name="Freeform 1664"/>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509" name="Freeform 1665"/>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510" name="Freeform 1666"/>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1511" name="Freeform 1667"/>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1512" name="Freeform 1668"/>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513" name="Freeform 1669"/>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514" name="Freeform 1670"/>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1515" name="Freeform 1671"/>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516" name="Freeform 1672"/>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1517" name="Freeform 1673"/>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518" name="Freeform 1674"/>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1519" name="Freeform 1675"/>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1520" name="Freeform 1676"/>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1521" name="Freeform 1677"/>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1522" name="Freeform 1678"/>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523" name="Freeform 1679"/>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524" name="Freeform 1680"/>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525" name="Freeform 1681"/>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526" name="Freeform 1682"/>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527" name="Freeform 1683"/>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528" name="Freeform 1684"/>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2498" name="Group 1685"/>
              <p:cNvGrpSpPr>
                <a:grpSpLocks/>
              </p:cNvGrpSpPr>
              <p:nvPr/>
            </p:nvGrpSpPr>
            <p:grpSpPr bwMode="auto">
              <a:xfrm>
                <a:off x="960" y="2016"/>
                <a:ext cx="283" cy="122"/>
                <a:chOff x="1632" y="3408"/>
                <a:chExt cx="283" cy="122"/>
              </a:xfrm>
            </p:grpSpPr>
            <p:sp>
              <p:nvSpPr>
                <p:cNvPr id="11471" name="Freeform 1686"/>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2513" name="Group 1687"/>
                <p:cNvGrpSpPr>
                  <a:grpSpLocks/>
                </p:cNvGrpSpPr>
                <p:nvPr/>
              </p:nvGrpSpPr>
              <p:grpSpPr bwMode="auto">
                <a:xfrm>
                  <a:off x="1692" y="3408"/>
                  <a:ext cx="180" cy="96"/>
                  <a:chOff x="1356" y="3360"/>
                  <a:chExt cx="269" cy="132"/>
                </a:xfrm>
              </p:grpSpPr>
              <p:sp>
                <p:nvSpPr>
                  <p:cNvPr id="11473" name="Freeform 1688"/>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1474" name="Freeform 1689"/>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1475" name="Freeform 1690"/>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1476" name="Freeform 1691"/>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1477" name="Freeform 1692"/>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1478" name="Freeform 1693"/>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1479" name="Freeform 1694"/>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480" name="Freeform 1695"/>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481" name="Freeform 1696"/>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1482" name="Freeform 1697"/>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1483" name="Freeform 1698"/>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484" name="Freeform 1699"/>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485" name="Freeform 1700"/>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1486" name="Freeform 1701"/>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487" name="Freeform 1702"/>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1488" name="Freeform 1703"/>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489" name="Freeform 1704"/>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1490" name="Freeform 1705"/>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1491" name="Freeform 1706"/>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1492" name="Freeform 1707"/>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1493" name="Freeform 1708"/>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494" name="Freeform 1709"/>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495" name="Freeform 1710"/>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496" name="Freeform 1711"/>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497" name="Freeform 1712"/>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498" name="Freeform 1713"/>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499" name="Freeform 1714"/>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2514" name="Group 1715"/>
              <p:cNvGrpSpPr>
                <a:grpSpLocks/>
              </p:cNvGrpSpPr>
              <p:nvPr/>
            </p:nvGrpSpPr>
            <p:grpSpPr bwMode="auto">
              <a:xfrm>
                <a:off x="1104" y="1968"/>
                <a:ext cx="283" cy="122"/>
                <a:chOff x="1632" y="3408"/>
                <a:chExt cx="283" cy="122"/>
              </a:xfrm>
            </p:grpSpPr>
            <p:sp>
              <p:nvSpPr>
                <p:cNvPr id="11442" name="Freeform 1716"/>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2515" name="Group 1717"/>
                <p:cNvGrpSpPr>
                  <a:grpSpLocks/>
                </p:cNvGrpSpPr>
                <p:nvPr/>
              </p:nvGrpSpPr>
              <p:grpSpPr bwMode="auto">
                <a:xfrm>
                  <a:off x="1692" y="3408"/>
                  <a:ext cx="180" cy="96"/>
                  <a:chOff x="1356" y="3360"/>
                  <a:chExt cx="269" cy="132"/>
                </a:xfrm>
              </p:grpSpPr>
              <p:sp>
                <p:nvSpPr>
                  <p:cNvPr id="11444" name="Freeform 1718"/>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1445" name="Freeform 1719"/>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1446" name="Freeform 1720"/>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1447" name="Freeform 1721"/>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1448" name="Freeform 1722"/>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1449" name="Freeform 1723"/>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1450" name="Freeform 1724"/>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451" name="Freeform 1725"/>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452" name="Freeform 1726"/>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1453" name="Freeform 1727"/>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1454" name="Freeform 1728"/>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455" name="Freeform 1729"/>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456" name="Freeform 1730"/>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1457" name="Freeform 1731"/>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458" name="Freeform 1732"/>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1459" name="Freeform 1733"/>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460" name="Freeform 1734"/>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1461" name="Freeform 1735"/>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1462" name="Freeform 1736"/>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1463" name="Freeform 1737"/>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1464" name="Freeform 1738"/>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465" name="Freeform 1739"/>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466" name="Freeform 1740"/>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467" name="Freeform 1741"/>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468" name="Freeform 1742"/>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469" name="Freeform 1743"/>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470" name="Freeform 1744"/>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2516" name="Group 1745"/>
              <p:cNvGrpSpPr>
                <a:grpSpLocks/>
              </p:cNvGrpSpPr>
              <p:nvPr/>
            </p:nvGrpSpPr>
            <p:grpSpPr bwMode="auto">
              <a:xfrm>
                <a:off x="1253" y="1920"/>
                <a:ext cx="283" cy="122"/>
                <a:chOff x="1632" y="3408"/>
                <a:chExt cx="283" cy="122"/>
              </a:xfrm>
            </p:grpSpPr>
            <p:sp>
              <p:nvSpPr>
                <p:cNvPr id="11413" name="Freeform 1746"/>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2517" name="Group 1747"/>
                <p:cNvGrpSpPr>
                  <a:grpSpLocks/>
                </p:cNvGrpSpPr>
                <p:nvPr/>
              </p:nvGrpSpPr>
              <p:grpSpPr bwMode="auto">
                <a:xfrm>
                  <a:off x="1692" y="3408"/>
                  <a:ext cx="180" cy="96"/>
                  <a:chOff x="1356" y="3360"/>
                  <a:chExt cx="269" cy="132"/>
                </a:xfrm>
              </p:grpSpPr>
              <p:sp>
                <p:nvSpPr>
                  <p:cNvPr id="11415" name="Freeform 1748"/>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1416" name="Freeform 1749"/>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1417" name="Freeform 1750"/>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1418" name="Freeform 1751"/>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1419" name="Freeform 1752"/>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1420" name="Freeform 1753"/>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1421" name="Freeform 1754"/>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422" name="Freeform 1755"/>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423" name="Freeform 1756"/>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1424" name="Freeform 1757"/>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1425" name="Freeform 1758"/>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426" name="Freeform 1759"/>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427" name="Freeform 1760"/>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1428" name="Freeform 1761"/>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429" name="Freeform 1762"/>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1430" name="Freeform 1763"/>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431" name="Freeform 1764"/>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1432" name="Freeform 1765"/>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1433" name="Freeform 1766"/>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1434" name="Freeform 1767"/>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1435" name="Freeform 1768"/>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436" name="Freeform 1769"/>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437" name="Freeform 1770"/>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438" name="Freeform 1771"/>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439" name="Freeform 1772"/>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440" name="Freeform 1773"/>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441" name="Freeform 1774"/>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grpSp>
          <p:nvGrpSpPr>
            <p:cNvPr id="12518" name="Group 1775"/>
            <p:cNvGrpSpPr>
              <a:grpSpLocks/>
            </p:cNvGrpSpPr>
            <p:nvPr/>
          </p:nvGrpSpPr>
          <p:grpSpPr bwMode="auto">
            <a:xfrm rot="205109">
              <a:off x="1488" y="2032"/>
              <a:ext cx="576" cy="192"/>
              <a:chOff x="4848" y="3024"/>
              <a:chExt cx="711" cy="362"/>
            </a:xfrm>
          </p:grpSpPr>
          <p:grpSp>
            <p:nvGrpSpPr>
              <p:cNvPr id="12519" name="Group 1776"/>
              <p:cNvGrpSpPr>
                <a:grpSpLocks/>
              </p:cNvGrpSpPr>
              <p:nvPr/>
            </p:nvGrpSpPr>
            <p:grpSpPr bwMode="auto">
              <a:xfrm>
                <a:off x="4848" y="3168"/>
                <a:ext cx="144" cy="218"/>
                <a:chOff x="1331" y="2634"/>
                <a:chExt cx="157" cy="272"/>
              </a:xfrm>
            </p:grpSpPr>
            <p:sp>
              <p:nvSpPr>
                <p:cNvPr id="11407" name="Freeform 1777"/>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408" name="Freeform 1778"/>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520" name="Group 1779"/>
              <p:cNvGrpSpPr>
                <a:grpSpLocks/>
              </p:cNvGrpSpPr>
              <p:nvPr/>
            </p:nvGrpSpPr>
            <p:grpSpPr bwMode="auto">
              <a:xfrm rot="-560221">
                <a:off x="4944" y="3024"/>
                <a:ext cx="615" cy="269"/>
                <a:chOff x="1536" y="1902"/>
                <a:chExt cx="615" cy="269"/>
              </a:xfrm>
            </p:grpSpPr>
            <p:grpSp>
              <p:nvGrpSpPr>
                <p:cNvPr id="12535" name="Group 1780"/>
                <p:cNvGrpSpPr>
                  <a:grpSpLocks/>
                </p:cNvGrpSpPr>
                <p:nvPr/>
              </p:nvGrpSpPr>
              <p:grpSpPr bwMode="auto">
                <a:xfrm>
                  <a:off x="2007" y="1902"/>
                  <a:ext cx="144" cy="155"/>
                  <a:chOff x="1331" y="2634"/>
                  <a:chExt cx="157" cy="272"/>
                </a:xfrm>
              </p:grpSpPr>
              <p:sp>
                <p:nvSpPr>
                  <p:cNvPr id="11405" name="Freeform 1781"/>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406" name="Freeform 1782"/>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536" name="Group 1783"/>
                <p:cNvGrpSpPr>
                  <a:grpSpLocks/>
                </p:cNvGrpSpPr>
                <p:nvPr/>
              </p:nvGrpSpPr>
              <p:grpSpPr bwMode="auto">
                <a:xfrm>
                  <a:off x="1842" y="1941"/>
                  <a:ext cx="144" cy="155"/>
                  <a:chOff x="1331" y="2634"/>
                  <a:chExt cx="157" cy="272"/>
                </a:xfrm>
              </p:grpSpPr>
              <p:sp>
                <p:nvSpPr>
                  <p:cNvPr id="11403" name="Freeform 1784"/>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404" name="Freeform 1785"/>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537" name="Group 1786"/>
                <p:cNvGrpSpPr>
                  <a:grpSpLocks/>
                </p:cNvGrpSpPr>
                <p:nvPr/>
              </p:nvGrpSpPr>
              <p:grpSpPr bwMode="auto">
                <a:xfrm>
                  <a:off x="1641" y="1977"/>
                  <a:ext cx="144" cy="155"/>
                  <a:chOff x="1331" y="2634"/>
                  <a:chExt cx="157" cy="272"/>
                </a:xfrm>
              </p:grpSpPr>
              <p:sp>
                <p:nvSpPr>
                  <p:cNvPr id="11401" name="Freeform 1787"/>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402" name="Freeform 1788"/>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538" name="Group 1789"/>
                <p:cNvGrpSpPr>
                  <a:grpSpLocks/>
                </p:cNvGrpSpPr>
                <p:nvPr/>
              </p:nvGrpSpPr>
              <p:grpSpPr bwMode="auto">
                <a:xfrm>
                  <a:off x="1536" y="2016"/>
                  <a:ext cx="144" cy="155"/>
                  <a:chOff x="1331" y="2634"/>
                  <a:chExt cx="157" cy="272"/>
                </a:xfrm>
              </p:grpSpPr>
              <p:sp>
                <p:nvSpPr>
                  <p:cNvPr id="11399" name="Freeform 1790"/>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400" name="Freeform 1791"/>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540" name="Group 1792"/>
                <p:cNvGrpSpPr>
                  <a:grpSpLocks/>
                </p:cNvGrpSpPr>
                <p:nvPr/>
              </p:nvGrpSpPr>
              <p:grpSpPr bwMode="auto">
                <a:xfrm>
                  <a:off x="1776" y="1968"/>
                  <a:ext cx="144" cy="155"/>
                  <a:chOff x="1331" y="2634"/>
                  <a:chExt cx="157" cy="272"/>
                </a:xfrm>
              </p:grpSpPr>
              <p:sp>
                <p:nvSpPr>
                  <p:cNvPr id="11397" name="Freeform 1793"/>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98" name="Freeform 1794"/>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569" name="Group 1795"/>
                <p:cNvGrpSpPr>
                  <a:grpSpLocks/>
                </p:cNvGrpSpPr>
                <p:nvPr/>
              </p:nvGrpSpPr>
              <p:grpSpPr bwMode="auto">
                <a:xfrm>
                  <a:off x="1920" y="1920"/>
                  <a:ext cx="144" cy="155"/>
                  <a:chOff x="1331" y="2634"/>
                  <a:chExt cx="157" cy="272"/>
                </a:xfrm>
              </p:grpSpPr>
              <p:sp>
                <p:nvSpPr>
                  <p:cNvPr id="11395" name="Freeform 1796"/>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96" name="Freeform 1797"/>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grpSp>
          <p:nvGrpSpPr>
            <p:cNvPr id="12598" name="Group 1798"/>
            <p:cNvGrpSpPr>
              <a:grpSpLocks/>
            </p:cNvGrpSpPr>
            <p:nvPr/>
          </p:nvGrpSpPr>
          <p:grpSpPr bwMode="auto">
            <a:xfrm rot="205109">
              <a:off x="2016" y="1920"/>
              <a:ext cx="576" cy="192"/>
              <a:chOff x="4848" y="3024"/>
              <a:chExt cx="711" cy="362"/>
            </a:xfrm>
          </p:grpSpPr>
          <p:grpSp>
            <p:nvGrpSpPr>
              <p:cNvPr id="12627" name="Group 1799"/>
              <p:cNvGrpSpPr>
                <a:grpSpLocks/>
              </p:cNvGrpSpPr>
              <p:nvPr/>
            </p:nvGrpSpPr>
            <p:grpSpPr bwMode="auto">
              <a:xfrm>
                <a:off x="4848" y="3168"/>
                <a:ext cx="144" cy="218"/>
                <a:chOff x="1331" y="2634"/>
                <a:chExt cx="157" cy="272"/>
              </a:xfrm>
            </p:grpSpPr>
            <p:sp>
              <p:nvSpPr>
                <p:cNvPr id="11385" name="Freeform 1800"/>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86" name="Freeform 1801"/>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655" name="Group 1802"/>
              <p:cNvGrpSpPr>
                <a:grpSpLocks/>
              </p:cNvGrpSpPr>
              <p:nvPr/>
            </p:nvGrpSpPr>
            <p:grpSpPr bwMode="auto">
              <a:xfrm rot="-560221">
                <a:off x="4944" y="3024"/>
                <a:ext cx="615" cy="269"/>
                <a:chOff x="1536" y="1902"/>
                <a:chExt cx="615" cy="269"/>
              </a:xfrm>
            </p:grpSpPr>
            <p:grpSp>
              <p:nvGrpSpPr>
                <p:cNvPr id="12656" name="Group 1803"/>
                <p:cNvGrpSpPr>
                  <a:grpSpLocks/>
                </p:cNvGrpSpPr>
                <p:nvPr/>
              </p:nvGrpSpPr>
              <p:grpSpPr bwMode="auto">
                <a:xfrm>
                  <a:off x="2007" y="1902"/>
                  <a:ext cx="144" cy="155"/>
                  <a:chOff x="1331" y="2634"/>
                  <a:chExt cx="157" cy="272"/>
                </a:xfrm>
              </p:grpSpPr>
              <p:sp>
                <p:nvSpPr>
                  <p:cNvPr id="11383" name="Freeform 1804"/>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84" name="Freeform 1805"/>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657" name="Group 1806"/>
                <p:cNvGrpSpPr>
                  <a:grpSpLocks/>
                </p:cNvGrpSpPr>
                <p:nvPr/>
              </p:nvGrpSpPr>
              <p:grpSpPr bwMode="auto">
                <a:xfrm>
                  <a:off x="1842" y="1941"/>
                  <a:ext cx="144" cy="155"/>
                  <a:chOff x="1331" y="2634"/>
                  <a:chExt cx="157" cy="272"/>
                </a:xfrm>
              </p:grpSpPr>
              <p:sp>
                <p:nvSpPr>
                  <p:cNvPr id="11381" name="Freeform 1807"/>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82" name="Freeform 1808"/>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658" name="Group 1809"/>
                <p:cNvGrpSpPr>
                  <a:grpSpLocks/>
                </p:cNvGrpSpPr>
                <p:nvPr/>
              </p:nvGrpSpPr>
              <p:grpSpPr bwMode="auto">
                <a:xfrm>
                  <a:off x="1641" y="1977"/>
                  <a:ext cx="144" cy="155"/>
                  <a:chOff x="1331" y="2634"/>
                  <a:chExt cx="157" cy="272"/>
                </a:xfrm>
              </p:grpSpPr>
              <p:sp>
                <p:nvSpPr>
                  <p:cNvPr id="11379" name="Freeform 1810"/>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80" name="Freeform 1811"/>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660" name="Group 1812"/>
                <p:cNvGrpSpPr>
                  <a:grpSpLocks/>
                </p:cNvGrpSpPr>
                <p:nvPr/>
              </p:nvGrpSpPr>
              <p:grpSpPr bwMode="auto">
                <a:xfrm>
                  <a:off x="1536" y="2016"/>
                  <a:ext cx="144" cy="155"/>
                  <a:chOff x="1331" y="2634"/>
                  <a:chExt cx="157" cy="272"/>
                </a:xfrm>
              </p:grpSpPr>
              <p:sp>
                <p:nvSpPr>
                  <p:cNvPr id="11377" name="Freeform 1813"/>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78" name="Freeform 1814"/>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689" name="Group 1815"/>
                <p:cNvGrpSpPr>
                  <a:grpSpLocks/>
                </p:cNvGrpSpPr>
                <p:nvPr/>
              </p:nvGrpSpPr>
              <p:grpSpPr bwMode="auto">
                <a:xfrm>
                  <a:off x="1776" y="1968"/>
                  <a:ext cx="144" cy="155"/>
                  <a:chOff x="1331" y="2634"/>
                  <a:chExt cx="157" cy="272"/>
                </a:xfrm>
              </p:grpSpPr>
              <p:sp>
                <p:nvSpPr>
                  <p:cNvPr id="11375" name="Freeform 1816"/>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76" name="Freeform 1817"/>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718" name="Group 1818"/>
                <p:cNvGrpSpPr>
                  <a:grpSpLocks/>
                </p:cNvGrpSpPr>
                <p:nvPr/>
              </p:nvGrpSpPr>
              <p:grpSpPr bwMode="auto">
                <a:xfrm>
                  <a:off x="1920" y="1920"/>
                  <a:ext cx="144" cy="155"/>
                  <a:chOff x="1331" y="2634"/>
                  <a:chExt cx="157" cy="272"/>
                </a:xfrm>
              </p:grpSpPr>
              <p:sp>
                <p:nvSpPr>
                  <p:cNvPr id="11373" name="Freeform 1819"/>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74" name="Freeform 1820"/>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grpSp>
          <p:nvGrpSpPr>
            <p:cNvPr id="12747" name="Group 1821"/>
            <p:cNvGrpSpPr>
              <a:grpSpLocks/>
            </p:cNvGrpSpPr>
            <p:nvPr/>
          </p:nvGrpSpPr>
          <p:grpSpPr bwMode="auto">
            <a:xfrm rot="205109">
              <a:off x="2496" y="1824"/>
              <a:ext cx="576" cy="192"/>
              <a:chOff x="4848" y="3024"/>
              <a:chExt cx="711" cy="362"/>
            </a:xfrm>
          </p:grpSpPr>
          <p:grpSp>
            <p:nvGrpSpPr>
              <p:cNvPr id="12775" name="Group 1822"/>
              <p:cNvGrpSpPr>
                <a:grpSpLocks/>
              </p:cNvGrpSpPr>
              <p:nvPr/>
            </p:nvGrpSpPr>
            <p:grpSpPr bwMode="auto">
              <a:xfrm>
                <a:off x="4848" y="3168"/>
                <a:ext cx="144" cy="218"/>
                <a:chOff x="1331" y="2634"/>
                <a:chExt cx="157" cy="272"/>
              </a:xfrm>
            </p:grpSpPr>
            <p:sp>
              <p:nvSpPr>
                <p:cNvPr id="11363" name="Freeform 1823"/>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64" name="Freeform 1824"/>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776" name="Group 1825"/>
              <p:cNvGrpSpPr>
                <a:grpSpLocks/>
              </p:cNvGrpSpPr>
              <p:nvPr/>
            </p:nvGrpSpPr>
            <p:grpSpPr bwMode="auto">
              <a:xfrm rot="-560221">
                <a:off x="4944" y="3024"/>
                <a:ext cx="615" cy="269"/>
                <a:chOff x="1536" y="1902"/>
                <a:chExt cx="615" cy="269"/>
              </a:xfrm>
            </p:grpSpPr>
            <p:grpSp>
              <p:nvGrpSpPr>
                <p:cNvPr id="12777" name="Group 1826"/>
                <p:cNvGrpSpPr>
                  <a:grpSpLocks/>
                </p:cNvGrpSpPr>
                <p:nvPr/>
              </p:nvGrpSpPr>
              <p:grpSpPr bwMode="auto">
                <a:xfrm>
                  <a:off x="2007" y="1902"/>
                  <a:ext cx="144" cy="155"/>
                  <a:chOff x="1331" y="2634"/>
                  <a:chExt cx="157" cy="272"/>
                </a:xfrm>
              </p:grpSpPr>
              <p:sp>
                <p:nvSpPr>
                  <p:cNvPr id="11361" name="Freeform 1827"/>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62" name="Freeform 1828"/>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778" name="Group 1829"/>
                <p:cNvGrpSpPr>
                  <a:grpSpLocks/>
                </p:cNvGrpSpPr>
                <p:nvPr/>
              </p:nvGrpSpPr>
              <p:grpSpPr bwMode="auto">
                <a:xfrm>
                  <a:off x="1842" y="1941"/>
                  <a:ext cx="144" cy="155"/>
                  <a:chOff x="1331" y="2634"/>
                  <a:chExt cx="157" cy="272"/>
                </a:xfrm>
              </p:grpSpPr>
              <p:sp>
                <p:nvSpPr>
                  <p:cNvPr id="11359" name="Freeform 1830"/>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60" name="Freeform 1831"/>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780" name="Group 1832"/>
                <p:cNvGrpSpPr>
                  <a:grpSpLocks/>
                </p:cNvGrpSpPr>
                <p:nvPr/>
              </p:nvGrpSpPr>
              <p:grpSpPr bwMode="auto">
                <a:xfrm>
                  <a:off x="1641" y="1977"/>
                  <a:ext cx="144" cy="155"/>
                  <a:chOff x="1331" y="2634"/>
                  <a:chExt cx="157" cy="272"/>
                </a:xfrm>
              </p:grpSpPr>
              <p:sp>
                <p:nvSpPr>
                  <p:cNvPr id="11357" name="Freeform 1833"/>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58" name="Freeform 1834"/>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809" name="Group 1835"/>
                <p:cNvGrpSpPr>
                  <a:grpSpLocks/>
                </p:cNvGrpSpPr>
                <p:nvPr/>
              </p:nvGrpSpPr>
              <p:grpSpPr bwMode="auto">
                <a:xfrm>
                  <a:off x="1536" y="2016"/>
                  <a:ext cx="144" cy="155"/>
                  <a:chOff x="1331" y="2634"/>
                  <a:chExt cx="157" cy="272"/>
                </a:xfrm>
              </p:grpSpPr>
              <p:sp>
                <p:nvSpPr>
                  <p:cNvPr id="11355" name="Freeform 1836"/>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56" name="Freeform 1837"/>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838" name="Group 1838"/>
                <p:cNvGrpSpPr>
                  <a:grpSpLocks/>
                </p:cNvGrpSpPr>
                <p:nvPr/>
              </p:nvGrpSpPr>
              <p:grpSpPr bwMode="auto">
                <a:xfrm>
                  <a:off x="1776" y="1968"/>
                  <a:ext cx="144" cy="155"/>
                  <a:chOff x="1331" y="2634"/>
                  <a:chExt cx="157" cy="272"/>
                </a:xfrm>
              </p:grpSpPr>
              <p:sp>
                <p:nvSpPr>
                  <p:cNvPr id="11353" name="Freeform 1839"/>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54" name="Freeform 1840"/>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867" name="Group 1841"/>
                <p:cNvGrpSpPr>
                  <a:grpSpLocks/>
                </p:cNvGrpSpPr>
                <p:nvPr/>
              </p:nvGrpSpPr>
              <p:grpSpPr bwMode="auto">
                <a:xfrm>
                  <a:off x="1920" y="1920"/>
                  <a:ext cx="144" cy="155"/>
                  <a:chOff x="1331" y="2634"/>
                  <a:chExt cx="157" cy="272"/>
                </a:xfrm>
              </p:grpSpPr>
              <p:sp>
                <p:nvSpPr>
                  <p:cNvPr id="11351" name="Freeform 1842"/>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52" name="Freeform 1843"/>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grpSp>
          <p:nvGrpSpPr>
            <p:cNvPr id="12895" name="Group 1844"/>
            <p:cNvGrpSpPr>
              <a:grpSpLocks/>
            </p:cNvGrpSpPr>
            <p:nvPr/>
          </p:nvGrpSpPr>
          <p:grpSpPr bwMode="auto">
            <a:xfrm rot="205109">
              <a:off x="2976" y="1704"/>
              <a:ext cx="576" cy="192"/>
              <a:chOff x="4848" y="3024"/>
              <a:chExt cx="711" cy="362"/>
            </a:xfrm>
          </p:grpSpPr>
          <p:grpSp>
            <p:nvGrpSpPr>
              <p:cNvPr id="12896" name="Group 1845"/>
              <p:cNvGrpSpPr>
                <a:grpSpLocks/>
              </p:cNvGrpSpPr>
              <p:nvPr/>
            </p:nvGrpSpPr>
            <p:grpSpPr bwMode="auto">
              <a:xfrm>
                <a:off x="4848" y="3168"/>
                <a:ext cx="144" cy="218"/>
                <a:chOff x="1331" y="2634"/>
                <a:chExt cx="157" cy="272"/>
              </a:xfrm>
            </p:grpSpPr>
            <p:sp>
              <p:nvSpPr>
                <p:cNvPr id="11341" name="Freeform 1846"/>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42" name="Freeform 1847"/>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897" name="Group 1848"/>
              <p:cNvGrpSpPr>
                <a:grpSpLocks/>
              </p:cNvGrpSpPr>
              <p:nvPr/>
            </p:nvGrpSpPr>
            <p:grpSpPr bwMode="auto">
              <a:xfrm rot="-560221">
                <a:off x="4944" y="3024"/>
                <a:ext cx="615" cy="269"/>
                <a:chOff x="1536" y="1902"/>
                <a:chExt cx="615" cy="269"/>
              </a:xfrm>
            </p:grpSpPr>
            <p:grpSp>
              <p:nvGrpSpPr>
                <p:cNvPr id="12898" name="Group 1849"/>
                <p:cNvGrpSpPr>
                  <a:grpSpLocks/>
                </p:cNvGrpSpPr>
                <p:nvPr/>
              </p:nvGrpSpPr>
              <p:grpSpPr bwMode="auto">
                <a:xfrm>
                  <a:off x="2007" y="1902"/>
                  <a:ext cx="144" cy="155"/>
                  <a:chOff x="1331" y="2634"/>
                  <a:chExt cx="157" cy="272"/>
                </a:xfrm>
              </p:grpSpPr>
              <p:sp>
                <p:nvSpPr>
                  <p:cNvPr id="11339" name="Freeform 1850"/>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40" name="Freeform 1851"/>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899" name="Group 1852"/>
                <p:cNvGrpSpPr>
                  <a:grpSpLocks/>
                </p:cNvGrpSpPr>
                <p:nvPr/>
              </p:nvGrpSpPr>
              <p:grpSpPr bwMode="auto">
                <a:xfrm>
                  <a:off x="1842" y="1941"/>
                  <a:ext cx="144" cy="155"/>
                  <a:chOff x="1331" y="2634"/>
                  <a:chExt cx="157" cy="272"/>
                </a:xfrm>
              </p:grpSpPr>
              <p:sp>
                <p:nvSpPr>
                  <p:cNvPr id="11337" name="Freeform 1853"/>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38" name="Freeform 1854"/>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900" name="Group 1855"/>
                <p:cNvGrpSpPr>
                  <a:grpSpLocks/>
                </p:cNvGrpSpPr>
                <p:nvPr/>
              </p:nvGrpSpPr>
              <p:grpSpPr bwMode="auto">
                <a:xfrm>
                  <a:off x="1641" y="1977"/>
                  <a:ext cx="144" cy="155"/>
                  <a:chOff x="1331" y="2634"/>
                  <a:chExt cx="157" cy="272"/>
                </a:xfrm>
              </p:grpSpPr>
              <p:sp>
                <p:nvSpPr>
                  <p:cNvPr id="11335" name="Freeform 1856"/>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36" name="Freeform 1857"/>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901" name="Group 1858"/>
                <p:cNvGrpSpPr>
                  <a:grpSpLocks/>
                </p:cNvGrpSpPr>
                <p:nvPr/>
              </p:nvGrpSpPr>
              <p:grpSpPr bwMode="auto">
                <a:xfrm>
                  <a:off x="1536" y="2016"/>
                  <a:ext cx="144" cy="155"/>
                  <a:chOff x="1331" y="2634"/>
                  <a:chExt cx="157" cy="272"/>
                </a:xfrm>
              </p:grpSpPr>
              <p:sp>
                <p:nvSpPr>
                  <p:cNvPr id="11333" name="Freeform 1859"/>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34" name="Freeform 1860"/>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902" name="Group 1861"/>
                <p:cNvGrpSpPr>
                  <a:grpSpLocks/>
                </p:cNvGrpSpPr>
                <p:nvPr/>
              </p:nvGrpSpPr>
              <p:grpSpPr bwMode="auto">
                <a:xfrm>
                  <a:off x="1776" y="1968"/>
                  <a:ext cx="144" cy="155"/>
                  <a:chOff x="1331" y="2634"/>
                  <a:chExt cx="157" cy="272"/>
                </a:xfrm>
              </p:grpSpPr>
              <p:sp>
                <p:nvSpPr>
                  <p:cNvPr id="11331" name="Freeform 1862"/>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32" name="Freeform 1863"/>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12917" name="Group 1864"/>
                <p:cNvGrpSpPr>
                  <a:grpSpLocks/>
                </p:cNvGrpSpPr>
                <p:nvPr/>
              </p:nvGrpSpPr>
              <p:grpSpPr bwMode="auto">
                <a:xfrm>
                  <a:off x="1920" y="1920"/>
                  <a:ext cx="144" cy="155"/>
                  <a:chOff x="1331" y="2634"/>
                  <a:chExt cx="157" cy="272"/>
                </a:xfrm>
              </p:grpSpPr>
              <p:sp>
                <p:nvSpPr>
                  <p:cNvPr id="11329" name="Freeform 1865"/>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11330" name="Freeform 1866"/>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grpSp>
          <p:nvGrpSpPr>
            <p:cNvPr id="12918" name="Group 1867"/>
            <p:cNvGrpSpPr>
              <a:grpSpLocks/>
            </p:cNvGrpSpPr>
            <p:nvPr/>
          </p:nvGrpSpPr>
          <p:grpSpPr bwMode="auto">
            <a:xfrm rot="543804">
              <a:off x="2736" y="1536"/>
              <a:ext cx="720" cy="266"/>
              <a:chOff x="816" y="1920"/>
              <a:chExt cx="720" cy="266"/>
            </a:xfrm>
          </p:grpSpPr>
          <p:grpSp>
            <p:nvGrpSpPr>
              <p:cNvPr id="12919" name="Group 1868"/>
              <p:cNvGrpSpPr>
                <a:grpSpLocks/>
              </p:cNvGrpSpPr>
              <p:nvPr/>
            </p:nvGrpSpPr>
            <p:grpSpPr bwMode="auto">
              <a:xfrm>
                <a:off x="816" y="2064"/>
                <a:ext cx="283" cy="122"/>
                <a:chOff x="1632" y="3408"/>
                <a:chExt cx="283" cy="122"/>
              </a:xfrm>
            </p:grpSpPr>
            <p:sp>
              <p:nvSpPr>
                <p:cNvPr id="11292" name="Freeform 1869"/>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2920" name="Group 1870"/>
                <p:cNvGrpSpPr>
                  <a:grpSpLocks/>
                </p:cNvGrpSpPr>
                <p:nvPr/>
              </p:nvGrpSpPr>
              <p:grpSpPr bwMode="auto">
                <a:xfrm>
                  <a:off x="1692" y="3408"/>
                  <a:ext cx="180" cy="96"/>
                  <a:chOff x="1356" y="3360"/>
                  <a:chExt cx="269" cy="132"/>
                </a:xfrm>
              </p:grpSpPr>
              <p:sp>
                <p:nvSpPr>
                  <p:cNvPr id="11294" name="Freeform 1871"/>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1295" name="Freeform 1872"/>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1296" name="Freeform 1873"/>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1297" name="Freeform 1874"/>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1298" name="Freeform 1875"/>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1299" name="Freeform 1876"/>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1300" name="Freeform 1877"/>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301" name="Freeform 1878"/>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302" name="Freeform 1879"/>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1303" name="Freeform 1880"/>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1304" name="Freeform 1881"/>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305" name="Freeform 1882"/>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306" name="Freeform 1883"/>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1307" name="Freeform 1884"/>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308" name="Freeform 1885"/>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1309" name="Freeform 1886"/>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310" name="Freeform 1887"/>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1311" name="Freeform 1888"/>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1312" name="Freeform 1889"/>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1313" name="Freeform 1890"/>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1314" name="Freeform 1891"/>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315" name="Freeform 1892"/>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316" name="Freeform 1893"/>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317" name="Freeform 1894"/>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318" name="Freeform 1895"/>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319" name="Freeform 1896"/>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320" name="Freeform 1897"/>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2921" name="Group 1898"/>
              <p:cNvGrpSpPr>
                <a:grpSpLocks/>
              </p:cNvGrpSpPr>
              <p:nvPr/>
            </p:nvGrpSpPr>
            <p:grpSpPr bwMode="auto">
              <a:xfrm>
                <a:off x="960" y="2016"/>
                <a:ext cx="283" cy="122"/>
                <a:chOff x="1632" y="3408"/>
                <a:chExt cx="283" cy="122"/>
              </a:xfrm>
            </p:grpSpPr>
            <p:sp>
              <p:nvSpPr>
                <p:cNvPr id="11263" name="Freeform 1899"/>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2922" name="Group 1900"/>
                <p:cNvGrpSpPr>
                  <a:grpSpLocks/>
                </p:cNvGrpSpPr>
                <p:nvPr/>
              </p:nvGrpSpPr>
              <p:grpSpPr bwMode="auto">
                <a:xfrm>
                  <a:off x="1692" y="3408"/>
                  <a:ext cx="180" cy="96"/>
                  <a:chOff x="1356" y="3360"/>
                  <a:chExt cx="269" cy="132"/>
                </a:xfrm>
              </p:grpSpPr>
              <p:sp>
                <p:nvSpPr>
                  <p:cNvPr id="11265" name="Freeform 1901"/>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1266" name="Freeform 1902"/>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1267" name="Freeform 1903"/>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1268" name="Freeform 1904"/>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1269" name="Freeform 1905"/>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1270" name="Freeform 1906"/>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1271" name="Freeform 1907"/>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272" name="Freeform 1908"/>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273" name="Freeform 1909"/>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1274" name="Freeform 1910"/>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1275" name="Freeform 1911"/>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276" name="Freeform 1912"/>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277" name="Freeform 1913"/>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1278" name="Freeform 1914"/>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279" name="Freeform 1915"/>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1280" name="Freeform 1916"/>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281" name="Freeform 1917"/>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1282" name="Freeform 1918"/>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1283" name="Freeform 1919"/>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1284" name="Freeform 1920"/>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1285" name="Freeform 1921"/>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286" name="Freeform 1922"/>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287" name="Freeform 1923"/>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288" name="Freeform 1924"/>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289" name="Freeform 1925"/>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290" name="Freeform 1926"/>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291" name="Freeform 1927"/>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2923" name="Group 1928"/>
              <p:cNvGrpSpPr>
                <a:grpSpLocks/>
              </p:cNvGrpSpPr>
              <p:nvPr/>
            </p:nvGrpSpPr>
            <p:grpSpPr bwMode="auto">
              <a:xfrm>
                <a:off x="1104" y="1968"/>
                <a:ext cx="283" cy="122"/>
                <a:chOff x="1632" y="3408"/>
                <a:chExt cx="283" cy="122"/>
              </a:xfrm>
            </p:grpSpPr>
            <p:sp>
              <p:nvSpPr>
                <p:cNvPr id="11234" name="Freeform 1929"/>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2924" name="Group 1930"/>
                <p:cNvGrpSpPr>
                  <a:grpSpLocks/>
                </p:cNvGrpSpPr>
                <p:nvPr/>
              </p:nvGrpSpPr>
              <p:grpSpPr bwMode="auto">
                <a:xfrm>
                  <a:off x="1692" y="3408"/>
                  <a:ext cx="180" cy="96"/>
                  <a:chOff x="1356" y="3360"/>
                  <a:chExt cx="269" cy="132"/>
                </a:xfrm>
              </p:grpSpPr>
              <p:sp>
                <p:nvSpPr>
                  <p:cNvPr id="11236" name="Freeform 1931"/>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1237" name="Freeform 1932"/>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1238" name="Freeform 1933"/>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1239" name="Freeform 1934"/>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1240" name="Freeform 1935"/>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1241" name="Freeform 1936"/>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1242" name="Freeform 1937"/>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243" name="Freeform 1938"/>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244" name="Freeform 1939"/>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1245" name="Freeform 1940"/>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1246" name="Freeform 1941"/>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247" name="Freeform 1942"/>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248" name="Freeform 1943"/>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1249" name="Freeform 1944"/>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250" name="Freeform 1945"/>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1251" name="Freeform 1946"/>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252" name="Freeform 1947"/>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1253" name="Freeform 1948"/>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1254" name="Freeform 1949"/>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1255" name="Freeform 1950"/>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1256" name="Freeform 1951"/>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257" name="Freeform 1952"/>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258" name="Freeform 1953"/>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259" name="Freeform 1954"/>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260" name="Freeform 1955"/>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261" name="Freeform 1956"/>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262" name="Freeform 1957"/>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12939" name="Group 1958"/>
              <p:cNvGrpSpPr>
                <a:grpSpLocks/>
              </p:cNvGrpSpPr>
              <p:nvPr/>
            </p:nvGrpSpPr>
            <p:grpSpPr bwMode="auto">
              <a:xfrm>
                <a:off x="1253" y="1920"/>
                <a:ext cx="283" cy="122"/>
                <a:chOff x="1632" y="3408"/>
                <a:chExt cx="283" cy="122"/>
              </a:xfrm>
            </p:grpSpPr>
            <p:sp>
              <p:nvSpPr>
                <p:cNvPr id="11205" name="Freeform 1959"/>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12940" name="Group 1960"/>
                <p:cNvGrpSpPr>
                  <a:grpSpLocks/>
                </p:cNvGrpSpPr>
                <p:nvPr/>
              </p:nvGrpSpPr>
              <p:grpSpPr bwMode="auto">
                <a:xfrm>
                  <a:off x="1692" y="3408"/>
                  <a:ext cx="180" cy="96"/>
                  <a:chOff x="1356" y="3360"/>
                  <a:chExt cx="269" cy="132"/>
                </a:xfrm>
              </p:grpSpPr>
              <p:sp>
                <p:nvSpPr>
                  <p:cNvPr id="11207" name="Freeform 1961"/>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11208" name="Freeform 1962"/>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11209" name="Freeform 1963"/>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11210" name="Freeform 1964"/>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11211" name="Freeform 1965"/>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11212" name="Freeform 1966"/>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11213" name="Freeform 1967"/>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214" name="Freeform 1968"/>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215" name="Freeform 1969"/>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11216" name="Freeform 1970"/>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11217" name="Freeform 1971"/>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218" name="Freeform 1972"/>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219" name="Freeform 1973"/>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11220" name="Freeform 1974"/>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221" name="Freeform 1975"/>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11222" name="Freeform 1976"/>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223" name="Freeform 1977"/>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11224" name="Freeform 1978"/>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11225" name="Freeform 1979"/>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11226" name="Freeform 1980"/>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11227" name="Freeform 1981"/>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11228" name="Freeform 1982"/>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11229" name="Freeform 1983"/>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11230" name="Freeform 1984"/>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11231" name="Freeform 1985"/>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11232" name="Freeform 1986"/>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11233" name="Freeform 1987"/>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grpSp>
      <p:grpSp>
        <p:nvGrpSpPr>
          <p:cNvPr id="12941" name="Group 1988"/>
          <p:cNvGrpSpPr>
            <a:grpSpLocks/>
          </p:cNvGrpSpPr>
          <p:nvPr/>
        </p:nvGrpSpPr>
        <p:grpSpPr bwMode="auto">
          <a:xfrm>
            <a:off x="1373188" y="2819400"/>
            <a:ext cx="381000" cy="1041400"/>
            <a:chOff x="1056" y="1872"/>
            <a:chExt cx="240" cy="608"/>
          </a:xfrm>
        </p:grpSpPr>
        <p:sp>
          <p:nvSpPr>
            <p:cNvPr id="11171" name="Freeform 1989"/>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1172" name="Freeform 1990"/>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1173" name="Freeform 1991"/>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1174" name="Freeform 1992"/>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75" name="Freeform 1993"/>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76" name="Freeform 1994"/>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77" name="Freeform 1995"/>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78" name="Freeform 1996"/>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79" name="Freeform 1997"/>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80" name="Freeform 1998"/>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81" name="Freeform 1999"/>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82" name="Freeform 2000"/>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83" name="Freeform 2001"/>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84" name="Freeform 2002"/>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2942" name="Group 2003"/>
          <p:cNvGrpSpPr>
            <a:grpSpLocks/>
          </p:cNvGrpSpPr>
          <p:nvPr/>
        </p:nvGrpSpPr>
        <p:grpSpPr bwMode="auto">
          <a:xfrm>
            <a:off x="1677988" y="2743200"/>
            <a:ext cx="381000" cy="1041400"/>
            <a:chOff x="1056" y="1872"/>
            <a:chExt cx="240" cy="608"/>
          </a:xfrm>
        </p:grpSpPr>
        <p:sp>
          <p:nvSpPr>
            <p:cNvPr id="11157" name="Freeform 2004"/>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1158" name="Freeform 2005"/>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1159" name="Freeform 2006"/>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1160" name="Freeform 2007"/>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61" name="Freeform 2008"/>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62" name="Freeform 2009"/>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63" name="Freeform 2010"/>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64" name="Freeform 2011"/>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65" name="Freeform 2012"/>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66" name="Freeform 2013"/>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67" name="Freeform 2014"/>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68" name="Freeform 2015"/>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69" name="Freeform 2016"/>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70" name="Freeform 2017"/>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2943" name="Group 2018"/>
          <p:cNvGrpSpPr>
            <a:grpSpLocks/>
          </p:cNvGrpSpPr>
          <p:nvPr/>
        </p:nvGrpSpPr>
        <p:grpSpPr bwMode="auto">
          <a:xfrm>
            <a:off x="1982788" y="2667000"/>
            <a:ext cx="381000" cy="1041400"/>
            <a:chOff x="1056" y="1872"/>
            <a:chExt cx="240" cy="608"/>
          </a:xfrm>
        </p:grpSpPr>
        <p:sp>
          <p:nvSpPr>
            <p:cNvPr id="11143" name="Freeform 2019"/>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1144" name="Freeform 2020"/>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1145" name="Freeform 2021"/>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1146" name="Freeform 2022"/>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47" name="Freeform 2023"/>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48" name="Freeform 2024"/>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49" name="Freeform 2025"/>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50" name="Freeform 2026"/>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51" name="Freeform 2027"/>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52" name="Freeform 2028"/>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53" name="Freeform 2029"/>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54" name="Freeform 2030"/>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55" name="Freeform 2031"/>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56" name="Freeform 2032"/>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2944" name="Group 2033"/>
          <p:cNvGrpSpPr>
            <a:grpSpLocks/>
          </p:cNvGrpSpPr>
          <p:nvPr/>
        </p:nvGrpSpPr>
        <p:grpSpPr bwMode="auto">
          <a:xfrm>
            <a:off x="3240088" y="2438400"/>
            <a:ext cx="381000" cy="914400"/>
            <a:chOff x="1056" y="1872"/>
            <a:chExt cx="240" cy="608"/>
          </a:xfrm>
        </p:grpSpPr>
        <p:sp>
          <p:nvSpPr>
            <p:cNvPr id="11129" name="Freeform 2034"/>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1130" name="Freeform 2035"/>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1131" name="Freeform 2036"/>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1132" name="Freeform 2037"/>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33" name="Freeform 2038"/>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34" name="Freeform 2039"/>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35" name="Freeform 2040"/>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36" name="Freeform 2041"/>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37" name="Freeform 2042"/>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38" name="Freeform 2043"/>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39" name="Freeform 2044"/>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40" name="Freeform 2045"/>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41" name="Freeform 2046"/>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42" name="Freeform 2047"/>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2945" name="Group 2048"/>
          <p:cNvGrpSpPr>
            <a:grpSpLocks/>
          </p:cNvGrpSpPr>
          <p:nvPr/>
        </p:nvGrpSpPr>
        <p:grpSpPr bwMode="auto">
          <a:xfrm>
            <a:off x="2973388" y="2514600"/>
            <a:ext cx="381000" cy="914400"/>
            <a:chOff x="1056" y="1872"/>
            <a:chExt cx="240" cy="608"/>
          </a:xfrm>
        </p:grpSpPr>
        <p:sp>
          <p:nvSpPr>
            <p:cNvPr id="11115" name="Freeform 2049"/>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1116" name="Freeform 2050"/>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1117" name="Freeform 2051"/>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1118" name="Freeform 2052"/>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19" name="Freeform 2053"/>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20" name="Freeform 2054"/>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21" name="Freeform 2055"/>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22" name="Freeform 2056"/>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23" name="Freeform 2057"/>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24" name="Freeform 2058"/>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25" name="Freeform 2059"/>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26" name="Freeform 2060"/>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27" name="Freeform 2061"/>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28" name="Freeform 2062"/>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2946" name="Group 2063"/>
          <p:cNvGrpSpPr>
            <a:grpSpLocks/>
          </p:cNvGrpSpPr>
          <p:nvPr/>
        </p:nvGrpSpPr>
        <p:grpSpPr bwMode="auto">
          <a:xfrm>
            <a:off x="2478088" y="2590800"/>
            <a:ext cx="381000" cy="965200"/>
            <a:chOff x="1056" y="1872"/>
            <a:chExt cx="240" cy="608"/>
          </a:xfrm>
        </p:grpSpPr>
        <p:sp>
          <p:nvSpPr>
            <p:cNvPr id="11101" name="Freeform 2064"/>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1102" name="Freeform 2065"/>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1103" name="Freeform 2066"/>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1104" name="Freeform 2067"/>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05" name="Freeform 2068"/>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06" name="Freeform 2069"/>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07" name="Freeform 2070"/>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08" name="Freeform 2071"/>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09" name="Freeform 2072"/>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10" name="Freeform 2073"/>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11" name="Freeform 2074"/>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12" name="Freeform 2075"/>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13" name="Freeform 2076"/>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14" name="Freeform 2077"/>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2961" name="Group 2078"/>
          <p:cNvGrpSpPr>
            <a:grpSpLocks/>
          </p:cNvGrpSpPr>
          <p:nvPr/>
        </p:nvGrpSpPr>
        <p:grpSpPr bwMode="auto">
          <a:xfrm>
            <a:off x="2211388" y="2667000"/>
            <a:ext cx="381000" cy="965200"/>
            <a:chOff x="1056" y="1872"/>
            <a:chExt cx="240" cy="608"/>
          </a:xfrm>
        </p:grpSpPr>
        <p:sp>
          <p:nvSpPr>
            <p:cNvPr id="11087" name="Freeform 2079"/>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1088" name="Freeform 2080"/>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1089" name="Freeform 2081"/>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1090" name="Freeform 2082"/>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91" name="Freeform 2083"/>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92" name="Freeform 2084"/>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93" name="Freeform 2085"/>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94" name="Freeform 2086"/>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95" name="Freeform 2087"/>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96" name="Freeform 2088"/>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97" name="Freeform 2089"/>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98" name="Freeform 2090"/>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99" name="Freeform 2091"/>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100" name="Freeform 2092"/>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2962" name="Group 2093"/>
          <p:cNvGrpSpPr>
            <a:grpSpLocks/>
          </p:cNvGrpSpPr>
          <p:nvPr/>
        </p:nvGrpSpPr>
        <p:grpSpPr bwMode="auto">
          <a:xfrm>
            <a:off x="3506788" y="2362200"/>
            <a:ext cx="381000" cy="927100"/>
            <a:chOff x="1056" y="1872"/>
            <a:chExt cx="240" cy="608"/>
          </a:xfrm>
        </p:grpSpPr>
        <p:sp>
          <p:nvSpPr>
            <p:cNvPr id="11073" name="Freeform 2094"/>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1074" name="Freeform 2095"/>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1075" name="Freeform 2096"/>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1076" name="Freeform 2097"/>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77" name="Freeform 2098"/>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78" name="Freeform 2099"/>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79" name="Freeform 2100"/>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80" name="Freeform 2101"/>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81" name="Freeform 2102"/>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82" name="Freeform 2103"/>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83" name="Freeform 2104"/>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84" name="Freeform 2105"/>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85" name="Freeform 2106"/>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86" name="Freeform 2107"/>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2963" name="Group 2108"/>
          <p:cNvGrpSpPr>
            <a:grpSpLocks/>
          </p:cNvGrpSpPr>
          <p:nvPr/>
        </p:nvGrpSpPr>
        <p:grpSpPr bwMode="auto">
          <a:xfrm>
            <a:off x="3811588" y="2362200"/>
            <a:ext cx="355600" cy="850900"/>
            <a:chOff x="1056" y="1872"/>
            <a:chExt cx="240" cy="608"/>
          </a:xfrm>
        </p:grpSpPr>
        <p:sp>
          <p:nvSpPr>
            <p:cNvPr id="11059" name="Freeform 2109"/>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1060" name="Freeform 2110"/>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1061" name="Freeform 2111"/>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1062" name="Freeform 2112"/>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63" name="Freeform 2113"/>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64" name="Freeform 2114"/>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65" name="Freeform 2115"/>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66" name="Freeform 2116"/>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67" name="Freeform 2117"/>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68" name="Freeform 2118"/>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69" name="Freeform 2119"/>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70" name="Freeform 2120"/>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71" name="Freeform 2121"/>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72" name="Freeform 2122"/>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2964" name="Group 2123"/>
          <p:cNvGrpSpPr>
            <a:grpSpLocks/>
          </p:cNvGrpSpPr>
          <p:nvPr/>
        </p:nvGrpSpPr>
        <p:grpSpPr bwMode="auto">
          <a:xfrm>
            <a:off x="4040188" y="2286000"/>
            <a:ext cx="381000" cy="876300"/>
            <a:chOff x="1056" y="1872"/>
            <a:chExt cx="240" cy="608"/>
          </a:xfrm>
        </p:grpSpPr>
        <p:sp>
          <p:nvSpPr>
            <p:cNvPr id="11045" name="Freeform 2124"/>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1046" name="Freeform 2125"/>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1047" name="Freeform 2126"/>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1048" name="Freeform 2127"/>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49" name="Freeform 2128"/>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50" name="Freeform 2129"/>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51" name="Freeform 2130"/>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52" name="Freeform 2131"/>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53" name="Freeform 2132"/>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54" name="Freeform 2133"/>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55" name="Freeform 2134"/>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56" name="Freeform 2135"/>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57" name="Freeform 2136"/>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58" name="Freeform 2137"/>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2965" name="Group 2138"/>
          <p:cNvGrpSpPr>
            <a:grpSpLocks/>
          </p:cNvGrpSpPr>
          <p:nvPr/>
        </p:nvGrpSpPr>
        <p:grpSpPr bwMode="auto">
          <a:xfrm>
            <a:off x="4319588" y="2286000"/>
            <a:ext cx="381000" cy="800100"/>
            <a:chOff x="1056" y="1872"/>
            <a:chExt cx="240" cy="608"/>
          </a:xfrm>
        </p:grpSpPr>
        <p:sp>
          <p:nvSpPr>
            <p:cNvPr id="11031" name="Freeform 2139"/>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1032" name="Freeform 2140"/>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1033" name="Freeform 2141"/>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1034" name="Freeform 2142"/>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35" name="Freeform 2143"/>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36" name="Freeform 2144"/>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37" name="Freeform 2145"/>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38" name="Freeform 2146"/>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39" name="Freeform 2147"/>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40" name="Freeform 2148"/>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41" name="Freeform 2149"/>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42" name="Freeform 2150"/>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43" name="Freeform 2151"/>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44" name="Freeform 2152"/>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2966" name="Group 2153"/>
          <p:cNvGrpSpPr>
            <a:grpSpLocks/>
          </p:cNvGrpSpPr>
          <p:nvPr/>
        </p:nvGrpSpPr>
        <p:grpSpPr bwMode="auto">
          <a:xfrm>
            <a:off x="4649788" y="2209800"/>
            <a:ext cx="304800" cy="812800"/>
            <a:chOff x="1056" y="1872"/>
            <a:chExt cx="240" cy="608"/>
          </a:xfrm>
        </p:grpSpPr>
        <p:sp>
          <p:nvSpPr>
            <p:cNvPr id="11017" name="Freeform 2154"/>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1018" name="Freeform 2155"/>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1019" name="Freeform 2156"/>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1020" name="Freeform 2157"/>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21" name="Freeform 2158"/>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22" name="Freeform 2159"/>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23" name="Freeform 2160"/>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24" name="Freeform 2161"/>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25" name="Freeform 2162"/>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26" name="Freeform 2163"/>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27" name="Freeform 2164"/>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28" name="Freeform 2165"/>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29" name="Freeform 2166"/>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30" name="Freeform 2167"/>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2967" name="Group 2168"/>
          <p:cNvGrpSpPr>
            <a:grpSpLocks/>
          </p:cNvGrpSpPr>
          <p:nvPr/>
        </p:nvGrpSpPr>
        <p:grpSpPr bwMode="auto">
          <a:xfrm>
            <a:off x="4802188" y="2209800"/>
            <a:ext cx="381000" cy="736600"/>
            <a:chOff x="1056" y="1872"/>
            <a:chExt cx="240" cy="608"/>
          </a:xfrm>
        </p:grpSpPr>
        <p:sp>
          <p:nvSpPr>
            <p:cNvPr id="11003" name="Freeform 2169"/>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1004" name="Freeform 2170"/>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1005" name="Freeform 2171"/>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1006" name="Freeform 2172"/>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07" name="Freeform 2173"/>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08" name="Freeform 2174"/>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09" name="Freeform 2175"/>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10" name="Freeform 2176"/>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11" name="Freeform 2177"/>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12" name="Freeform 2178"/>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13" name="Freeform 2179"/>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14" name="Freeform 2180"/>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15" name="Freeform 2181"/>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16" name="Freeform 2182"/>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2968" name="Group 2183"/>
          <p:cNvGrpSpPr>
            <a:grpSpLocks/>
          </p:cNvGrpSpPr>
          <p:nvPr/>
        </p:nvGrpSpPr>
        <p:grpSpPr bwMode="auto">
          <a:xfrm>
            <a:off x="2719388" y="2514600"/>
            <a:ext cx="381000" cy="977900"/>
            <a:chOff x="1056" y="1872"/>
            <a:chExt cx="240" cy="608"/>
          </a:xfrm>
        </p:grpSpPr>
        <p:sp>
          <p:nvSpPr>
            <p:cNvPr id="10989" name="Freeform 2184"/>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990" name="Freeform 2185"/>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991" name="Freeform 2186"/>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992" name="Freeform 2187"/>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93" name="Freeform 2188"/>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94" name="Freeform 2189"/>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95" name="Freeform 2190"/>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96" name="Freeform 2191"/>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97" name="Freeform 2192"/>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98" name="Freeform 2193"/>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99" name="Freeform 2194"/>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00" name="Freeform 2195"/>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01" name="Freeform 2196"/>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1002" name="Freeform 2197"/>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2983" name="Group 2198"/>
          <p:cNvGrpSpPr>
            <a:grpSpLocks/>
          </p:cNvGrpSpPr>
          <p:nvPr/>
        </p:nvGrpSpPr>
        <p:grpSpPr bwMode="auto">
          <a:xfrm>
            <a:off x="1296988" y="2311400"/>
            <a:ext cx="4114800" cy="1727200"/>
            <a:chOff x="1056" y="1392"/>
            <a:chExt cx="2592" cy="1088"/>
          </a:xfrm>
        </p:grpSpPr>
        <p:grpSp>
          <p:nvGrpSpPr>
            <p:cNvPr id="12984" name="Group 2199"/>
            <p:cNvGrpSpPr>
              <a:grpSpLocks/>
            </p:cNvGrpSpPr>
            <p:nvPr/>
          </p:nvGrpSpPr>
          <p:grpSpPr bwMode="auto">
            <a:xfrm>
              <a:off x="1056" y="1776"/>
              <a:ext cx="240" cy="704"/>
              <a:chOff x="1056" y="1872"/>
              <a:chExt cx="240" cy="608"/>
            </a:xfrm>
          </p:grpSpPr>
          <p:sp>
            <p:nvSpPr>
              <p:cNvPr id="10975" name="Freeform 220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976" name="Freeform 220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977" name="Freeform 220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978" name="Freeform 220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79" name="Freeform 220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80" name="Freeform 220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81" name="Freeform 220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82" name="Freeform 220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83" name="Freeform 220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84" name="Freeform 220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85" name="Freeform 221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86" name="Freeform 221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87" name="Freeform 221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88" name="Freeform 221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2985" name="Group 2214"/>
            <p:cNvGrpSpPr>
              <a:grpSpLocks/>
            </p:cNvGrpSpPr>
            <p:nvPr/>
          </p:nvGrpSpPr>
          <p:grpSpPr bwMode="auto">
            <a:xfrm>
              <a:off x="1248" y="1776"/>
              <a:ext cx="240" cy="656"/>
              <a:chOff x="1056" y="1872"/>
              <a:chExt cx="240" cy="608"/>
            </a:xfrm>
          </p:grpSpPr>
          <p:sp>
            <p:nvSpPr>
              <p:cNvPr id="10961" name="Freeform 2215"/>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962" name="Freeform 2216"/>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963" name="Freeform 2217"/>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964" name="Freeform 2218"/>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65" name="Freeform 2219"/>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66" name="Freeform 2220"/>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67" name="Freeform 2221"/>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68" name="Freeform 2222"/>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69" name="Freeform 2223"/>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70" name="Freeform 2224"/>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71" name="Freeform 2225"/>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72" name="Freeform 2226"/>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73" name="Freeform 2227"/>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74" name="Freeform 2228"/>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2986" name="Group 2229"/>
            <p:cNvGrpSpPr>
              <a:grpSpLocks/>
            </p:cNvGrpSpPr>
            <p:nvPr/>
          </p:nvGrpSpPr>
          <p:grpSpPr bwMode="auto">
            <a:xfrm>
              <a:off x="1440" y="1728"/>
              <a:ext cx="240" cy="656"/>
              <a:chOff x="1056" y="1872"/>
              <a:chExt cx="240" cy="608"/>
            </a:xfrm>
          </p:grpSpPr>
          <p:sp>
            <p:nvSpPr>
              <p:cNvPr id="10947" name="Freeform 223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948" name="Freeform 223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949" name="Freeform 223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950" name="Freeform 223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51" name="Freeform 223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52" name="Freeform 223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53" name="Freeform 223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54" name="Freeform 223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55" name="Freeform 223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56" name="Freeform 223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57" name="Freeform 224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58" name="Freeform 224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59" name="Freeform 224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60" name="Freeform 224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2987" name="Group 2244"/>
            <p:cNvGrpSpPr>
              <a:grpSpLocks/>
            </p:cNvGrpSpPr>
            <p:nvPr/>
          </p:nvGrpSpPr>
          <p:grpSpPr bwMode="auto">
            <a:xfrm>
              <a:off x="1632" y="1680"/>
              <a:ext cx="240" cy="656"/>
              <a:chOff x="1056" y="1872"/>
              <a:chExt cx="240" cy="608"/>
            </a:xfrm>
          </p:grpSpPr>
          <p:sp>
            <p:nvSpPr>
              <p:cNvPr id="10933" name="Freeform 2245"/>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934" name="Freeform 2246"/>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935" name="Freeform 2247"/>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936" name="Freeform 2248"/>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37" name="Freeform 2249"/>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38" name="Freeform 2250"/>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39" name="Freeform 2251"/>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40" name="Freeform 2252"/>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41" name="Freeform 2253"/>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42" name="Freeform 2254"/>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43" name="Freeform 2255"/>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44" name="Freeform 2256"/>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45" name="Freeform 2257"/>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46" name="Freeform 2258"/>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2988" name="Group 2259"/>
            <p:cNvGrpSpPr>
              <a:grpSpLocks/>
            </p:cNvGrpSpPr>
            <p:nvPr/>
          </p:nvGrpSpPr>
          <p:grpSpPr bwMode="auto">
            <a:xfrm>
              <a:off x="2424" y="1536"/>
              <a:ext cx="240" cy="576"/>
              <a:chOff x="1056" y="1872"/>
              <a:chExt cx="240" cy="608"/>
            </a:xfrm>
          </p:grpSpPr>
          <p:sp>
            <p:nvSpPr>
              <p:cNvPr id="10919" name="Freeform 226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920" name="Freeform 226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921" name="Freeform 226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922" name="Freeform 226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23" name="Freeform 226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24" name="Freeform 226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25" name="Freeform 226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26" name="Freeform 226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27" name="Freeform 226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28" name="Freeform 226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29" name="Freeform 227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30" name="Freeform 227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31" name="Freeform 227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32" name="Freeform 227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2989" name="Group 2274"/>
            <p:cNvGrpSpPr>
              <a:grpSpLocks/>
            </p:cNvGrpSpPr>
            <p:nvPr/>
          </p:nvGrpSpPr>
          <p:grpSpPr bwMode="auto">
            <a:xfrm>
              <a:off x="2256" y="1584"/>
              <a:ext cx="240" cy="576"/>
              <a:chOff x="1056" y="1872"/>
              <a:chExt cx="240" cy="608"/>
            </a:xfrm>
          </p:grpSpPr>
          <p:sp>
            <p:nvSpPr>
              <p:cNvPr id="10905" name="Freeform 2275"/>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906" name="Freeform 2276"/>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907" name="Freeform 2277"/>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908" name="Freeform 2278"/>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09" name="Freeform 2279"/>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10" name="Freeform 2280"/>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11" name="Freeform 2281"/>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12" name="Freeform 2282"/>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13" name="Freeform 2283"/>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14" name="Freeform 2284"/>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15" name="Freeform 2285"/>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16" name="Freeform 2286"/>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17" name="Freeform 2287"/>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18" name="Freeform 2288"/>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2990" name="Group 2289"/>
            <p:cNvGrpSpPr>
              <a:grpSpLocks/>
            </p:cNvGrpSpPr>
            <p:nvPr/>
          </p:nvGrpSpPr>
          <p:grpSpPr bwMode="auto">
            <a:xfrm>
              <a:off x="1944" y="1632"/>
              <a:ext cx="240" cy="608"/>
              <a:chOff x="1056" y="1872"/>
              <a:chExt cx="240" cy="608"/>
            </a:xfrm>
          </p:grpSpPr>
          <p:sp>
            <p:nvSpPr>
              <p:cNvPr id="10891" name="Freeform 229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892" name="Freeform 229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893" name="Freeform 229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894" name="Freeform 229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95" name="Freeform 229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96" name="Freeform 229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97" name="Freeform 229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98" name="Freeform 229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99" name="Freeform 229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00" name="Freeform 229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01" name="Freeform 230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02" name="Freeform 230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03" name="Freeform 230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904" name="Freeform 230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3005" name="Group 2304"/>
            <p:cNvGrpSpPr>
              <a:grpSpLocks/>
            </p:cNvGrpSpPr>
            <p:nvPr/>
          </p:nvGrpSpPr>
          <p:grpSpPr bwMode="auto">
            <a:xfrm>
              <a:off x="1776" y="1680"/>
              <a:ext cx="240" cy="608"/>
              <a:chOff x="1056" y="1872"/>
              <a:chExt cx="240" cy="608"/>
            </a:xfrm>
          </p:grpSpPr>
          <p:sp>
            <p:nvSpPr>
              <p:cNvPr id="10877" name="Freeform 2305"/>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878" name="Freeform 2306"/>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879" name="Freeform 2307"/>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880" name="Freeform 2308"/>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81" name="Freeform 2309"/>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82" name="Freeform 2310"/>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83" name="Freeform 2311"/>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84" name="Freeform 2312"/>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85" name="Freeform 2313"/>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86" name="Freeform 2314"/>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87" name="Freeform 2315"/>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88" name="Freeform 2316"/>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89" name="Freeform 2317"/>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90" name="Freeform 2318"/>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3006" name="Group 2319"/>
            <p:cNvGrpSpPr>
              <a:grpSpLocks/>
            </p:cNvGrpSpPr>
            <p:nvPr/>
          </p:nvGrpSpPr>
          <p:grpSpPr bwMode="auto">
            <a:xfrm>
              <a:off x="2592" y="1488"/>
              <a:ext cx="240" cy="584"/>
              <a:chOff x="1056" y="1872"/>
              <a:chExt cx="240" cy="608"/>
            </a:xfrm>
          </p:grpSpPr>
          <p:sp>
            <p:nvSpPr>
              <p:cNvPr id="10863" name="Freeform 232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864" name="Freeform 232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865" name="Freeform 232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866" name="Freeform 232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67" name="Freeform 232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68" name="Freeform 232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69" name="Freeform 232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70" name="Freeform 232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71" name="Freeform 232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72" name="Freeform 232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73" name="Freeform 233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74" name="Freeform 233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75" name="Freeform 233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76" name="Freeform 233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3007" name="Group 2334"/>
            <p:cNvGrpSpPr>
              <a:grpSpLocks/>
            </p:cNvGrpSpPr>
            <p:nvPr/>
          </p:nvGrpSpPr>
          <p:grpSpPr bwMode="auto">
            <a:xfrm>
              <a:off x="2784" y="1488"/>
              <a:ext cx="224" cy="536"/>
              <a:chOff x="1056" y="1872"/>
              <a:chExt cx="240" cy="608"/>
            </a:xfrm>
          </p:grpSpPr>
          <p:sp>
            <p:nvSpPr>
              <p:cNvPr id="10849" name="Freeform 2335"/>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850" name="Freeform 2336"/>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851" name="Freeform 2337"/>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852" name="Freeform 2338"/>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53" name="Freeform 2339"/>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54" name="Freeform 2340"/>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55" name="Freeform 2341"/>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56" name="Freeform 2342"/>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57" name="Freeform 2343"/>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58" name="Freeform 2344"/>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59" name="Freeform 2345"/>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60" name="Freeform 2346"/>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61" name="Freeform 2347"/>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62" name="Freeform 2348"/>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3008" name="Group 2349"/>
            <p:cNvGrpSpPr>
              <a:grpSpLocks/>
            </p:cNvGrpSpPr>
            <p:nvPr/>
          </p:nvGrpSpPr>
          <p:grpSpPr bwMode="auto">
            <a:xfrm>
              <a:off x="2928" y="1440"/>
              <a:ext cx="240" cy="552"/>
              <a:chOff x="1056" y="1872"/>
              <a:chExt cx="240" cy="608"/>
            </a:xfrm>
          </p:grpSpPr>
          <p:sp>
            <p:nvSpPr>
              <p:cNvPr id="10835" name="Freeform 235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836" name="Freeform 235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837" name="Freeform 235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838" name="Freeform 235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39" name="Freeform 235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40" name="Freeform 235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41" name="Freeform 235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42" name="Freeform 235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43" name="Freeform 235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44" name="Freeform 235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45" name="Freeform 236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46" name="Freeform 236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47" name="Freeform 236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48" name="Freeform 236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3010" name="Group 2364"/>
            <p:cNvGrpSpPr>
              <a:grpSpLocks/>
            </p:cNvGrpSpPr>
            <p:nvPr/>
          </p:nvGrpSpPr>
          <p:grpSpPr bwMode="auto">
            <a:xfrm>
              <a:off x="3104" y="1440"/>
              <a:ext cx="240" cy="504"/>
              <a:chOff x="1056" y="1872"/>
              <a:chExt cx="240" cy="608"/>
            </a:xfrm>
          </p:grpSpPr>
          <p:sp>
            <p:nvSpPr>
              <p:cNvPr id="10821" name="Freeform 2365"/>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822" name="Freeform 2366"/>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823" name="Freeform 2367"/>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824" name="Freeform 2368"/>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25" name="Freeform 2369"/>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26" name="Freeform 2370"/>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27" name="Freeform 2371"/>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28" name="Freeform 2372"/>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29" name="Freeform 2373"/>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30" name="Freeform 2374"/>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31" name="Freeform 2375"/>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32" name="Freeform 2376"/>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33" name="Freeform 2377"/>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34" name="Freeform 2378"/>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3039" name="Group 2379"/>
            <p:cNvGrpSpPr>
              <a:grpSpLocks/>
            </p:cNvGrpSpPr>
            <p:nvPr/>
          </p:nvGrpSpPr>
          <p:grpSpPr bwMode="auto">
            <a:xfrm>
              <a:off x="3312" y="1392"/>
              <a:ext cx="192" cy="512"/>
              <a:chOff x="1056" y="1872"/>
              <a:chExt cx="240" cy="608"/>
            </a:xfrm>
          </p:grpSpPr>
          <p:sp>
            <p:nvSpPr>
              <p:cNvPr id="10807" name="Freeform 238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808" name="Freeform 238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809" name="Freeform 238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810" name="Freeform 238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11" name="Freeform 238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12" name="Freeform 238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13" name="Freeform 238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14" name="Freeform 238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15" name="Freeform 238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16" name="Freeform 238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17" name="Freeform 239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18" name="Freeform 239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19" name="Freeform 239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20" name="Freeform 239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3068" name="Group 2394"/>
            <p:cNvGrpSpPr>
              <a:grpSpLocks/>
            </p:cNvGrpSpPr>
            <p:nvPr/>
          </p:nvGrpSpPr>
          <p:grpSpPr bwMode="auto">
            <a:xfrm>
              <a:off x="3408" y="1392"/>
              <a:ext cx="240" cy="464"/>
              <a:chOff x="1056" y="1872"/>
              <a:chExt cx="240" cy="608"/>
            </a:xfrm>
          </p:grpSpPr>
          <p:sp>
            <p:nvSpPr>
              <p:cNvPr id="10793" name="Freeform 2395"/>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794" name="Freeform 2396"/>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795" name="Freeform 2397"/>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796" name="Freeform 2398"/>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97" name="Freeform 2399"/>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98" name="Freeform 2400"/>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99" name="Freeform 2401"/>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00" name="Freeform 2402"/>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01" name="Freeform 2403"/>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02" name="Freeform 2404"/>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03" name="Freeform 2405"/>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04" name="Freeform 2406"/>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05" name="Freeform 2407"/>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806" name="Freeform 2408"/>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3097" name="Group 2409"/>
            <p:cNvGrpSpPr>
              <a:grpSpLocks/>
            </p:cNvGrpSpPr>
            <p:nvPr/>
          </p:nvGrpSpPr>
          <p:grpSpPr bwMode="auto">
            <a:xfrm>
              <a:off x="2096" y="1584"/>
              <a:ext cx="240" cy="616"/>
              <a:chOff x="1056" y="1872"/>
              <a:chExt cx="240" cy="608"/>
            </a:xfrm>
          </p:grpSpPr>
          <p:sp>
            <p:nvSpPr>
              <p:cNvPr id="10779" name="Freeform 241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780" name="Freeform 241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781" name="Freeform 241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782" name="Freeform 241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83" name="Freeform 241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84" name="Freeform 241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85" name="Freeform 241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86" name="Freeform 241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87" name="Freeform 241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88" name="Freeform 241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89" name="Freeform 242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90" name="Freeform 242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91" name="Freeform 242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92" name="Freeform 242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grpSp>
        <p:nvGrpSpPr>
          <p:cNvPr id="13125" name="Group 2424"/>
          <p:cNvGrpSpPr>
            <a:grpSpLocks/>
          </p:cNvGrpSpPr>
          <p:nvPr/>
        </p:nvGrpSpPr>
        <p:grpSpPr bwMode="auto">
          <a:xfrm>
            <a:off x="1677988" y="2387600"/>
            <a:ext cx="4114800" cy="1727200"/>
            <a:chOff x="1056" y="1392"/>
            <a:chExt cx="2592" cy="1088"/>
          </a:xfrm>
        </p:grpSpPr>
        <p:grpSp>
          <p:nvGrpSpPr>
            <p:cNvPr id="13126" name="Group 2425"/>
            <p:cNvGrpSpPr>
              <a:grpSpLocks/>
            </p:cNvGrpSpPr>
            <p:nvPr/>
          </p:nvGrpSpPr>
          <p:grpSpPr bwMode="auto">
            <a:xfrm>
              <a:off x="1056" y="1776"/>
              <a:ext cx="240" cy="704"/>
              <a:chOff x="1056" y="1872"/>
              <a:chExt cx="240" cy="608"/>
            </a:xfrm>
          </p:grpSpPr>
          <p:sp>
            <p:nvSpPr>
              <p:cNvPr id="10750" name="Freeform 2426"/>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751" name="Freeform 2427"/>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752" name="Freeform 2428"/>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753" name="Freeform 2429"/>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54" name="Freeform 2430"/>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55" name="Freeform 2431"/>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56" name="Freeform 2432"/>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57" name="Freeform 2433"/>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58" name="Freeform 2434"/>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59" name="Freeform 2435"/>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60" name="Freeform 2436"/>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61" name="Freeform 2437"/>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62" name="Freeform 2438"/>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63" name="Freeform 2439"/>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3127" name="Group 2440"/>
            <p:cNvGrpSpPr>
              <a:grpSpLocks/>
            </p:cNvGrpSpPr>
            <p:nvPr/>
          </p:nvGrpSpPr>
          <p:grpSpPr bwMode="auto">
            <a:xfrm>
              <a:off x="1248" y="1776"/>
              <a:ext cx="240" cy="656"/>
              <a:chOff x="1056" y="1872"/>
              <a:chExt cx="240" cy="608"/>
            </a:xfrm>
          </p:grpSpPr>
          <p:sp>
            <p:nvSpPr>
              <p:cNvPr id="10736" name="Freeform 2441"/>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737" name="Freeform 2442"/>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738" name="Freeform 2443"/>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739" name="Freeform 2444"/>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40" name="Freeform 2445"/>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41" name="Freeform 2446"/>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42" name="Freeform 2447"/>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43" name="Freeform 2448"/>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44" name="Freeform 2449"/>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45" name="Freeform 2450"/>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46" name="Freeform 2451"/>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47" name="Freeform 2452"/>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48" name="Freeform 2453"/>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49" name="Freeform 2454"/>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3128" name="Group 2455"/>
            <p:cNvGrpSpPr>
              <a:grpSpLocks/>
            </p:cNvGrpSpPr>
            <p:nvPr/>
          </p:nvGrpSpPr>
          <p:grpSpPr bwMode="auto">
            <a:xfrm>
              <a:off x="1440" y="1728"/>
              <a:ext cx="240" cy="656"/>
              <a:chOff x="1056" y="1872"/>
              <a:chExt cx="240" cy="608"/>
            </a:xfrm>
          </p:grpSpPr>
          <p:sp>
            <p:nvSpPr>
              <p:cNvPr id="10722" name="Freeform 2456"/>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723" name="Freeform 2457"/>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724" name="Freeform 2458"/>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725" name="Freeform 2459"/>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26" name="Freeform 2460"/>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27" name="Freeform 2461"/>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28" name="Freeform 2462"/>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29" name="Freeform 2463"/>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30" name="Freeform 2464"/>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31" name="Freeform 2465"/>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32" name="Freeform 2466"/>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33" name="Freeform 2467"/>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34" name="Freeform 2468"/>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35" name="Freeform 2469"/>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3129" name="Group 2470"/>
            <p:cNvGrpSpPr>
              <a:grpSpLocks/>
            </p:cNvGrpSpPr>
            <p:nvPr/>
          </p:nvGrpSpPr>
          <p:grpSpPr bwMode="auto">
            <a:xfrm>
              <a:off x="1632" y="1680"/>
              <a:ext cx="240" cy="656"/>
              <a:chOff x="1056" y="1872"/>
              <a:chExt cx="240" cy="608"/>
            </a:xfrm>
          </p:grpSpPr>
          <p:sp>
            <p:nvSpPr>
              <p:cNvPr id="10708" name="Freeform 2471"/>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709" name="Freeform 2472"/>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710" name="Freeform 2473"/>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711" name="Freeform 2474"/>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12" name="Freeform 2475"/>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13" name="Freeform 2476"/>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14" name="Freeform 2477"/>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15" name="Freeform 2478"/>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16" name="Freeform 2479"/>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17" name="Freeform 2480"/>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18" name="Freeform 2481"/>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19" name="Freeform 2482"/>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20" name="Freeform 2483"/>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21" name="Freeform 2484"/>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3130" name="Group 2485"/>
            <p:cNvGrpSpPr>
              <a:grpSpLocks/>
            </p:cNvGrpSpPr>
            <p:nvPr/>
          </p:nvGrpSpPr>
          <p:grpSpPr bwMode="auto">
            <a:xfrm>
              <a:off x="2424" y="1536"/>
              <a:ext cx="240" cy="576"/>
              <a:chOff x="1056" y="1872"/>
              <a:chExt cx="240" cy="608"/>
            </a:xfrm>
          </p:grpSpPr>
          <p:sp>
            <p:nvSpPr>
              <p:cNvPr id="10694" name="Freeform 2486"/>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695" name="Freeform 2487"/>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696" name="Freeform 2488"/>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697" name="Freeform 2489"/>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98" name="Freeform 2490"/>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99" name="Freeform 2491"/>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00" name="Freeform 2492"/>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01" name="Freeform 2493"/>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02" name="Freeform 2494"/>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03" name="Freeform 2495"/>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04" name="Freeform 2496"/>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05" name="Freeform 2497"/>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06" name="Freeform 2498"/>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707" name="Freeform 2499"/>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3131" name="Group 2500"/>
            <p:cNvGrpSpPr>
              <a:grpSpLocks/>
            </p:cNvGrpSpPr>
            <p:nvPr/>
          </p:nvGrpSpPr>
          <p:grpSpPr bwMode="auto">
            <a:xfrm>
              <a:off x="2256" y="1584"/>
              <a:ext cx="240" cy="576"/>
              <a:chOff x="1056" y="1872"/>
              <a:chExt cx="240" cy="608"/>
            </a:xfrm>
          </p:grpSpPr>
          <p:sp>
            <p:nvSpPr>
              <p:cNvPr id="10680" name="Freeform 2501"/>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681" name="Freeform 2502"/>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682" name="Freeform 2503"/>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683" name="Freeform 2504"/>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84" name="Freeform 2505"/>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85" name="Freeform 2506"/>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86" name="Freeform 2507"/>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87" name="Freeform 2508"/>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88" name="Freeform 2509"/>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89" name="Freeform 2510"/>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90" name="Freeform 2511"/>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91" name="Freeform 2512"/>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92" name="Freeform 2513"/>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93" name="Freeform 2514"/>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3132" name="Group 2515"/>
            <p:cNvGrpSpPr>
              <a:grpSpLocks/>
            </p:cNvGrpSpPr>
            <p:nvPr/>
          </p:nvGrpSpPr>
          <p:grpSpPr bwMode="auto">
            <a:xfrm>
              <a:off x="1944" y="1632"/>
              <a:ext cx="240" cy="608"/>
              <a:chOff x="1056" y="1872"/>
              <a:chExt cx="240" cy="608"/>
            </a:xfrm>
          </p:grpSpPr>
          <p:sp>
            <p:nvSpPr>
              <p:cNvPr id="10666" name="Freeform 2516"/>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667" name="Freeform 2517"/>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668" name="Freeform 2518"/>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669" name="Freeform 2519"/>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70" name="Freeform 2520"/>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71" name="Freeform 2521"/>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72" name="Freeform 2522"/>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73" name="Freeform 2523"/>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74" name="Freeform 2524"/>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75" name="Freeform 2525"/>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76" name="Freeform 2526"/>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77" name="Freeform 2527"/>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78" name="Freeform 2528"/>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79" name="Freeform 2529"/>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3147" name="Group 2530"/>
            <p:cNvGrpSpPr>
              <a:grpSpLocks/>
            </p:cNvGrpSpPr>
            <p:nvPr/>
          </p:nvGrpSpPr>
          <p:grpSpPr bwMode="auto">
            <a:xfrm>
              <a:off x="1776" y="1680"/>
              <a:ext cx="240" cy="608"/>
              <a:chOff x="1056" y="1872"/>
              <a:chExt cx="240" cy="608"/>
            </a:xfrm>
          </p:grpSpPr>
          <p:sp>
            <p:nvSpPr>
              <p:cNvPr id="10652" name="Freeform 2531"/>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653" name="Freeform 2532"/>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654" name="Freeform 2533"/>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655" name="Freeform 2534"/>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56" name="Freeform 2535"/>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57" name="Freeform 2536"/>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58" name="Freeform 2537"/>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59" name="Freeform 2538"/>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60" name="Freeform 2539"/>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61" name="Freeform 2540"/>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62" name="Freeform 2541"/>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63" name="Freeform 2542"/>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64" name="Freeform 2543"/>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65" name="Freeform 2544"/>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3148" name="Group 2545"/>
            <p:cNvGrpSpPr>
              <a:grpSpLocks/>
            </p:cNvGrpSpPr>
            <p:nvPr/>
          </p:nvGrpSpPr>
          <p:grpSpPr bwMode="auto">
            <a:xfrm>
              <a:off x="2592" y="1488"/>
              <a:ext cx="240" cy="584"/>
              <a:chOff x="1056" y="1872"/>
              <a:chExt cx="240" cy="608"/>
            </a:xfrm>
          </p:grpSpPr>
          <p:sp>
            <p:nvSpPr>
              <p:cNvPr id="10638" name="Freeform 2546"/>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639" name="Freeform 2547"/>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640" name="Freeform 2548"/>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641" name="Freeform 2549"/>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42" name="Freeform 2550"/>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43" name="Freeform 2551"/>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44" name="Freeform 2552"/>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45" name="Freeform 2553"/>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46" name="Freeform 2554"/>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47" name="Freeform 2555"/>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48" name="Freeform 2556"/>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49" name="Freeform 2557"/>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50" name="Freeform 2558"/>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51" name="Freeform 2559"/>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3149" name="Group 2560"/>
            <p:cNvGrpSpPr>
              <a:grpSpLocks/>
            </p:cNvGrpSpPr>
            <p:nvPr/>
          </p:nvGrpSpPr>
          <p:grpSpPr bwMode="auto">
            <a:xfrm>
              <a:off x="2784" y="1488"/>
              <a:ext cx="224" cy="536"/>
              <a:chOff x="1056" y="1872"/>
              <a:chExt cx="240" cy="608"/>
            </a:xfrm>
          </p:grpSpPr>
          <p:sp>
            <p:nvSpPr>
              <p:cNvPr id="10624" name="Freeform 2561"/>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625" name="Freeform 2562"/>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626" name="Freeform 2563"/>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627" name="Freeform 2564"/>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28" name="Freeform 2565"/>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29" name="Freeform 2566"/>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30" name="Freeform 2567"/>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31" name="Freeform 2568"/>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32" name="Freeform 2569"/>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33" name="Freeform 2570"/>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34" name="Freeform 2571"/>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35" name="Freeform 2572"/>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36" name="Freeform 2573"/>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37" name="Freeform 2574"/>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3150" name="Group 2575"/>
            <p:cNvGrpSpPr>
              <a:grpSpLocks/>
            </p:cNvGrpSpPr>
            <p:nvPr/>
          </p:nvGrpSpPr>
          <p:grpSpPr bwMode="auto">
            <a:xfrm>
              <a:off x="2928" y="1440"/>
              <a:ext cx="240" cy="552"/>
              <a:chOff x="1056" y="1872"/>
              <a:chExt cx="240" cy="608"/>
            </a:xfrm>
          </p:grpSpPr>
          <p:sp>
            <p:nvSpPr>
              <p:cNvPr id="10610" name="Freeform 2576"/>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611" name="Freeform 2577"/>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612" name="Freeform 2578"/>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613" name="Freeform 2579"/>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14" name="Freeform 2580"/>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15" name="Freeform 2581"/>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16" name="Freeform 2582"/>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17" name="Freeform 2583"/>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18" name="Freeform 2584"/>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19" name="Freeform 2585"/>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20" name="Freeform 2586"/>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21" name="Freeform 2587"/>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22" name="Freeform 2588"/>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23" name="Freeform 2589"/>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13151" name="Group 2590"/>
            <p:cNvGrpSpPr>
              <a:grpSpLocks/>
            </p:cNvGrpSpPr>
            <p:nvPr/>
          </p:nvGrpSpPr>
          <p:grpSpPr bwMode="auto">
            <a:xfrm>
              <a:off x="3104" y="1440"/>
              <a:ext cx="240" cy="504"/>
              <a:chOff x="1056" y="1872"/>
              <a:chExt cx="240" cy="608"/>
            </a:xfrm>
          </p:grpSpPr>
          <p:sp>
            <p:nvSpPr>
              <p:cNvPr id="10596" name="Freeform 2591"/>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597" name="Freeform 2592"/>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598" name="Freeform 2593"/>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599" name="Freeform 2594"/>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00" name="Freeform 2595"/>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01" name="Freeform 2596"/>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02" name="Freeform 2597"/>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03" name="Freeform 2598"/>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04" name="Freeform 2599"/>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05" name="Freeform 2600"/>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06" name="Freeform 2601"/>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07" name="Freeform 2602"/>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08" name="Freeform 2603"/>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609" name="Freeform 2604"/>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192" name="Group 2605"/>
            <p:cNvGrpSpPr>
              <a:grpSpLocks/>
            </p:cNvGrpSpPr>
            <p:nvPr/>
          </p:nvGrpSpPr>
          <p:grpSpPr bwMode="auto">
            <a:xfrm>
              <a:off x="3312" y="1392"/>
              <a:ext cx="192" cy="512"/>
              <a:chOff x="1056" y="1872"/>
              <a:chExt cx="240" cy="608"/>
            </a:xfrm>
          </p:grpSpPr>
          <p:sp>
            <p:nvSpPr>
              <p:cNvPr id="10582" name="Freeform 2606"/>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583" name="Freeform 2607"/>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584" name="Freeform 2608"/>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585" name="Freeform 2609"/>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86" name="Freeform 2610"/>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87" name="Freeform 2611"/>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88" name="Freeform 2612"/>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89" name="Freeform 2613"/>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90" name="Freeform 2614"/>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91" name="Freeform 2615"/>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92" name="Freeform 2616"/>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93" name="Freeform 2617"/>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94" name="Freeform 2618"/>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95" name="Freeform 2619"/>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193" name="Group 2620"/>
            <p:cNvGrpSpPr>
              <a:grpSpLocks/>
            </p:cNvGrpSpPr>
            <p:nvPr/>
          </p:nvGrpSpPr>
          <p:grpSpPr bwMode="auto">
            <a:xfrm>
              <a:off x="3408" y="1392"/>
              <a:ext cx="240" cy="464"/>
              <a:chOff x="1056" y="1872"/>
              <a:chExt cx="240" cy="608"/>
            </a:xfrm>
          </p:grpSpPr>
          <p:sp>
            <p:nvSpPr>
              <p:cNvPr id="10568" name="Freeform 2621"/>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569" name="Freeform 2622"/>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570" name="Freeform 2623"/>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571" name="Freeform 2624"/>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72" name="Freeform 2625"/>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73" name="Freeform 2626"/>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74" name="Freeform 2627"/>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75" name="Freeform 2628"/>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76" name="Freeform 2629"/>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77" name="Freeform 2630"/>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78" name="Freeform 2631"/>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79" name="Freeform 2632"/>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80" name="Freeform 2633"/>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81" name="Freeform 2634"/>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194" name="Group 2635"/>
            <p:cNvGrpSpPr>
              <a:grpSpLocks/>
            </p:cNvGrpSpPr>
            <p:nvPr/>
          </p:nvGrpSpPr>
          <p:grpSpPr bwMode="auto">
            <a:xfrm>
              <a:off x="2096" y="1584"/>
              <a:ext cx="240" cy="616"/>
              <a:chOff x="1056" y="1872"/>
              <a:chExt cx="240" cy="608"/>
            </a:xfrm>
          </p:grpSpPr>
          <p:sp>
            <p:nvSpPr>
              <p:cNvPr id="10554" name="Freeform 2636"/>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555" name="Freeform 2637"/>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556" name="Freeform 2638"/>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557" name="Freeform 2639"/>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58" name="Freeform 2640"/>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59" name="Freeform 2641"/>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60" name="Freeform 2642"/>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61" name="Freeform 2643"/>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62" name="Freeform 2644"/>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63" name="Freeform 2645"/>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64" name="Freeform 2646"/>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65" name="Freeform 2647"/>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66" name="Freeform 2648"/>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67" name="Freeform 2649"/>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grpSp>
        <p:nvGrpSpPr>
          <p:cNvPr id="8195" name="Group 2650"/>
          <p:cNvGrpSpPr>
            <a:grpSpLocks/>
          </p:cNvGrpSpPr>
          <p:nvPr/>
        </p:nvGrpSpPr>
        <p:grpSpPr bwMode="auto">
          <a:xfrm>
            <a:off x="2057400" y="2565400"/>
            <a:ext cx="4114800" cy="1727200"/>
            <a:chOff x="1056" y="1392"/>
            <a:chExt cx="2592" cy="1088"/>
          </a:xfrm>
        </p:grpSpPr>
        <p:grpSp>
          <p:nvGrpSpPr>
            <p:cNvPr id="8196" name="Group 2651"/>
            <p:cNvGrpSpPr>
              <a:grpSpLocks/>
            </p:cNvGrpSpPr>
            <p:nvPr/>
          </p:nvGrpSpPr>
          <p:grpSpPr bwMode="auto">
            <a:xfrm>
              <a:off x="1056" y="1776"/>
              <a:ext cx="240" cy="704"/>
              <a:chOff x="1056" y="1872"/>
              <a:chExt cx="240" cy="608"/>
            </a:xfrm>
          </p:grpSpPr>
          <p:sp>
            <p:nvSpPr>
              <p:cNvPr id="10525" name="Freeform 2652"/>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526" name="Freeform 2653"/>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527" name="Freeform 2654"/>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528" name="Freeform 2655"/>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29" name="Freeform 2656"/>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30" name="Freeform 2657"/>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31" name="Freeform 2658"/>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32" name="Freeform 2659"/>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33" name="Freeform 2660"/>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34" name="Freeform 2661"/>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35" name="Freeform 2662"/>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36" name="Freeform 2663"/>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37" name="Freeform 2664"/>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38" name="Freeform 2665"/>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197" name="Group 2666"/>
            <p:cNvGrpSpPr>
              <a:grpSpLocks/>
            </p:cNvGrpSpPr>
            <p:nvPr/>
          </p:nvGrpSpPr>
          <p:grpSpPr bwMode="auto">
            <a:xfrm>
              <a:off x="1248" y="1776"/>
              <a:ext cx="240" cy="656"/>
              <a:chOff x="1056" y="1872"/>
              <a:chExt cx="240" cy="608"/>
            </a:xfrm>
          </p:grpSpPr>
          <p:sp>
            <p:nvSpPr>
              <p:cNvPr id="10511" name="Freeform 2667"/>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512" name="Freeform 2668"/>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513" name="Freeform 2669"/>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514" name="Freeform 2670"/>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15" name="Freeform 2671"/>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16" name="Freeform 2672"/>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17" name="Freeform 2673"/>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18" name="Freeform 2674"/>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19" name="Freeform 2675"/>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20" name="Freeform 2676"/>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21" name="Freeform 2677"/>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22" name="Freeform 2678"/>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23" name="Freeform 2679"/>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24" name="Freeform 2680"/>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198" name="Group 2681"/>
            <p:cNvGrpSpPr>
              <a:grpSpLocks/>
            </p:cNvGrpSpPr>
            <p:nvPr/>
          </p:nvGrpSpPr>
          <p:grpSpPr bwMode="auto">
            <a:xfrm>
              <a:off x="1440" y="1728"/>
              <a:ext cx="240" cy="656"/>
              <a:chOff x="1056" y="1872"/>
              <a:chExt cx="240" cy="608"/>
            </a:xfrm>
          </p:grpSpPr>
          <p:sp>
            <p:nvSpPr>
              <p:cNvPr id="10497" name="Freeform 2682"/>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498" name="Freeform 2683"/>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499" name="Freeform 2684"/>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500" name="Freeform 2685"/>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01" name="Freeform 2686"/>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02" name="Freeform 2687"/>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03" name="Freeform 2688"/>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04" name="Freeform 2689"/>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05" name="Freeform 2690"/>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06" name="Freeform 2691"/>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07" name="Freeform 2692"/>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08" name="Freeform 2693"/>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09" name="Freeform 2694"/>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510" name="Freeform 2695"/>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199" name="Group 2696"/>
            <p:cNvGrpSpPr>
              <a:grpSpLocks/>
            </p:cNvGrpSpPr>
            <p:nvPr/>
          </p:nvGrpSpPr>
          <p:grpSpPr bwMode="auto">
            <a:xfrm>
              <a:off x="1632" y="1680"/>
              <a:ext cx="240" cy="656"/>
              <a:chOff x="1056" y="1872"/>
              <a:chExt cx="240" cy="608"/>
            </a:xfrm>
          </p:grpSpPr>
          <p:sp>
            <p:nvSpPr>
              <p:cNvPr id="10483" name="Freeform 2697"/>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484" name="Freeform 2698"/>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485" name="Freeform 2699"/>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486" name="Freeform 2700"/>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87" name="Freeform 2701"/>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88" name="Freeform 2702"/>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89" name="Freeform 2703"/>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90" name="Freeform 2704"/>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91" name="Freeform 2705"/>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92" name="Freeform 2706"/>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93" name="Freeform 2707"/>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94" name="Freeform 2708"/>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95" name="Freeform 2709"/>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96" name="Freeform 2710"/>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00" name="Group 2711"/>
            <p:cNvGrpSpPr>
              <a:grpSpLocks/>
            </p:cNvGrpSpPr>
            <p:nvPr/>
          </p:nvGrpSpPr>
          <p:grpSpPr bwMode="auto">
            <a:xfrm>
              <a:off x="2424" y="1536"/>
              <a:ext cx="240" cy="576"/>
              <a:chOff x="1056" y="1872"/>
              <a:chExt cx="240" cy="608"/>
            </a:xfrm>
          </p:grpSpPr>
          <p:sp>
            <p:nvSpPr>
              <p:cNvPr id="10469" name="Freeform 2712"/>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470" name="Freeform 2713"/>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471" name="Freeform 2714"/>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472" name="Freeform 2715"/>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73" name="Freeform 2716"/>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74" name="Freeform 2717"/>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75" name="Freeform 2718"/>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76" name="Freeform 2719"/>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77" name="Freeform 2720"/>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78" name="Freeform 2721"/>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79" name="Freeform 2722"/>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80" name="Freeform 2723"/>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81" name="Freeform 2724"/>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82" name="Freeform 2725"/>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01" name="Group 2726"/>
            <p:cNvGrpSpPr>
              <a:grpSpLocks/>
            </p:cNvGrpSpPr>
            <p:nvPr/>
          </p:nvGrpSpPr>
          <p:grpSpPr bwMode="auto">
            <a:xfrm>
              <a:off x="2256" y="1584"/>
              <a:ext cx="240" cy="576"/>
              <a:chOff x="1056" y="1872"/>
              <a:chExt cx="240" cy="608"/>
            </a:xfrm>
          </p:grpSpPr>
          <p:sp>
            <p:nvSpPr>
              <p:cNvPr id="10455" name="Freeform 2727"/>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456" name="Freeform 2728"/>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457" name="Freeform 2729"/>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458" name="Freeform 2730"/>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59" name="Freeform 2731"/>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60" name="Freeform 2732"/>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61" name="Freeform 2733"/>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62" name="Freeform 2734"/>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63" name="Freeform 2735"/>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64" name="Freeform 2736"/>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65" name="Freeform 2737"/>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66" name="Freeform 2738"/>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67" name="Freeform 2739"/>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68" name="Freeform 2740"/>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02" name="Group 2741"/>
            <p:cNvGrpSpPr>
              <a:grpSpLocks/>
            </p:cNvGrpSpPr>
            <p:nvPr/>
          </p:nvGrpSpPr>
          <p:grpSpPr bwMode="auto">
            <a:xfrm>
              <a:off x="1944" y="1632"/>
              <a:ext cx="240" cy="608"/>
              <a:chOff x="1056" y="1872"/>
              <a:chExt cx="240" cy="608"/>
            </a:xfrm>
          </p:grpSpPr>
          <p:sp>
            <p:nvSpPr>
              <p:cNvPr id="10441" name="Freeform 2742"/>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442" name="Freeform 2743"/>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443" name="Freeform 2744"/>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444" name="Freeform 2745"/>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45" name="Freeform 2746"/>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46" name="Freeform 2747"/>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47" name="Freeform 2748"/>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48" name="Freeform 2749"/>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49" name="Freeform 2750"/>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50" name="Freeform 2751"/>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51" name="Freeform 2752"/>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52" name="Freeform 2753"/>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53" name="Freeform 2754"/>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54" name="Freeform 2755"/>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03" name="Group 2756"/>
            <p:cNvGrpSpPr>
              <a:grpSpLocks/>
            </p:cNvGrpSpPr>
            <p:nvPr/>
          </p:nvGrpSpPr>
          <p:grpSpPr bwMode="auto">
            <a:xfrm>
              <a:off x="1776" y="1680"/>
              <a:ext cx="240" cy="608"/>
              <a:chOff x="1056" y="1872"/>
              <a:chExt cx="240" cy="608"/>
            </a:xfrm>
          </p:grpSpPr>
          <p:sp>
            <p:nvSpPr>
              <p:cNvPr id="10427" name="Freeform 2757"/>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428" name="Freeform 2758"/>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429" name="Freeform 2759"/>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430" name="Freeform 2760"/>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31" name="Freeform 2761"/>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32" name="Freeform 2762"/>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33" name="Freeform 2763"/>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34" name="Freeform 2764"/>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35" name="Freeform 2765"/>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36" name="Freeform 2766"/>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37" name="Freeform 2767"/>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38" name="Freeform 2768"/>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39" name="Freeform 2769"/>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40" name="Freeform 2770"/>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04" name="Group 2771"/>
            <p:cNvGrpSpPr>
              <a:grpSpLocks/>
            </p:cNvGrpSpPr>
            <p:nvPr/>
          </p:nvGrpSpPr>
          <p:grpSpPr bwMode="auto">
            <a:xfrm>
              <a:off x="2592" y="1488"/>
              <a:ext cx="240" cy="584"/>
              <a:chOff x="1056" y="1872"/>
              <a:chExt cx="240" cy="608"/>
            </a:xfrm>
          </p:grpSpPr>
          <p:sp>
            <p:nvSpPr>
              <p:cNvPr id="10413" name="Freeform 2772"/>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414" name="Freeform 2773"/>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415" name="Freeform 2774"/>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416" name="Freeform 2775"/>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17" name="Freeform 2776"/>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18" name="Freeform 2777"/>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19" name="Freeform 2778"/>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20" name="Freeform 2779"/>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21" name="Freeform 2780"/>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22" name="Freeform 2781"/>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23" name="Freeform 2782"/>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24" name="Freeform 2783"/>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25" name="Freeform 2784"/>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26" name="Freeform 2785"/>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05" name="Group 2786"/>
            <p:cNvGrpSpPr>
              <a:grpSpLocks/>
            </p:cNvGrpSpPr>
            <p:nvPr/>
          </p:nvGrpSpPr>
          <p:grpSpPr bwMode="auto">
            <a:xfrm>
              <a:off x="2784" y="1488"/>
              <a:ext cx="224" cy="536"/>
              <a:chOff x="1056" y="1872"/>
              <a:chExt cx="240" cy="608"/>
            </a:xfrm>
          </p:grpSpPr>
          <p:sp>
            <p:nvSpPr>
              <p:cNvPr id="10399" name="Freeform 2787"/>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400" name="Freeform 2788"/>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401" name="Freeform 2789"/>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402" name="Freeform 2790"/>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03" name="Freeform 2791"/>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04" name="Freeform 2792"/>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05" name="Freeform 2793"/>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06" name="Freeform 2794"/>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07" name="Freeform 2795"/>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08" name="Freeform 2796"/>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09" name="Freeform 2797"/>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10" name="Freeform 2798"/>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11" name="Freeform 2799"/>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412" name="Freeform 2800"/>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06" name="Group 2801"/>
            <p:cNvGrpSpPr>
              <a:grpSpLocks/>
            </p:cNvGrpSpPr>
            <p:nvPr/>
          </p:nvGrpSpPr>
          <p:grpSpPr bwMode="auto">
            <a:xfrm>
              <a:off x="2928" y="1440"/>
              <a:ext cx="240" cy="552"/>
              <a:chOff x="1056" y="1872"/>
              <a:chExt cx="240" cy="608"/>
            </a:xfrm>
          </p:grpSpPr>
          <p:sp>
            <p:nvSpPr>
              <p:cNvPr id="10385" name="Freeform 2802"/>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386" name="Freeform 2803"/>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387" name="Freeform 2804"/>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388" name="Freeform 2805"/>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89" name="Freeform 2806"/>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90" name="Freeform 2807"/>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91" name="Freeform 2808"/>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92" name="Freeform 2809"/>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93" name="Freeform 2810"/>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94" name="Freeform 2811"/>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95" name="Freeform 2812"/>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96" name="Freeform 2813"/>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97" name="Freeform 2814"/>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98" name="Freeform 2815"/>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07" name="Group 2816"/>
            <p:cNvGrpSpPr>
              <a:grpSpLocks/>
            </p:cNvGrpSpPr>
            <p:nvPr/>
          </p:nvGrpSpPr>
          <p:grpSpPr bwMode="auto">
            <a:xfrm>
              <a:off x="3104" y="1440"/>
              <a:ext cx="240" cy="504"/>
              <a:chOff x="1056" y="1872"/>
              <a:chExt cx="240" cy="608"/>
            </a:xfrm>
          </p:grpSpPr>
          <p:sp>
            <p:nvSpPr>
              <p:cNvPr id="10371" name="Freeform 2817"/>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372" name="Freeform 2818"/>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373" name="Freeform 2819"/>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374" name="Freeform 2820"/>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75" name="Freeform 2821"/>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76" name="Freeform 2822"/>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77" name="Freeform 2823"/>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78" name="Freeform 2824"/>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79" name="Freeform 2825"/>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80" name="Freeform 2826"/>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81" name="Freeform 2827"/>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82" name="Freeform 2828"/>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83" name="Freeform 2829"/>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84" name="Freeform 2830"/>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10" name="Group 2831"/>
            <p:cNvGrpSpPr>
              <a:grpSpLocks/>
            </p:cNvGrpSpPr>
            <p:nvPr/>
          </p:nvGrpSpPr>
          <p:grpSpPr bwMode="auto">
            <a:xfrm>
              <a:off x="3312" y="1392"/>
              <a:ext cx="192" cy="512"/>
              <a:chOff x="1056" y="1872"/>
              <a:chExt cx="240" cy="608"/>
            </a:xfrm>
          </p:grpSpPr>
          <p:sp>
            <p:nvSpPr>
              <p:cNvPr id="10357" name="Freeform 2832"/>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358" name="Freeform 2833"/>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359" name="Freeform 2834"/>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360" name="Freeform 2835"/>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61" name="Freeform 2836"/>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62" name="Freeform 2837"/>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63" name="Freeform 2838"/>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64" name="Freeform 2839"/>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65" name="Freeform 2840"/>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66" name="Freeform 2841"/>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67" name="Freeform 2842"/>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68" name="Freeform 2843"/>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69" name="Freeform 2844"/>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70" name="Freeform 2845"/>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11" name="Group 2846"/>
            <p:cNvGrpSpPr>
              <a:grpSpLocks/>
            </p:cNvGrpSpPr>
            <p:nvPr/>
          </p:nvGrpSpPr>
          <p:grpSpPr bwMode="auto">
            <a:xfrm>
              <a:off x="3408" y="1392"/>
              <a:ext cx="240" cy="464"/>
              <a:chOff x="1056" y="1872"/>
              <a:chExt cx="240" cy="608"/>
            </a:xfrm>
          </p:grpSpPr>
          <p:sp>
            <p:nvSpPr>
              <p:cNvPr id="10343" name="Freeform 2847"/>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344" name="Freeform 2848"/>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345" name="Freeform 2849"/>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346" name="Freeform 2850"/>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47" name="Freeform 2851"/>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48" name="Freeform 2852"/>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49" name="Freeform 2853"/>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50" name="Freeform 2854"/>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51" name="Freeform 2855"/>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52" name="Freeform 2856"/>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53" name="Freeform 2857"/>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54" name="Freeform 2858"/>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55" name="Freeform 2859"/>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56" name="Freeform 2860"/>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12" name="Group 2861"/>
            <p:cNvGrpSpPr>
              <a:grpSpLocks/>
            </p:cNvGrpSpPr>
            <p:nvPr/>
          </p:nvGrpSpPr>
          <p:grpSpPr bwMode="auto">
            <a:xfrm>
              <a:off x="2096" y="1584"/>
              <a:ext cx="240" cy="616"/>
              <a:chOff x="1056" y="1872"/>
              <a:chExt cx="240" cy="608"/>
            </a:xfrm>
          </p:grpSpPr>
          <p:sp>
            <p:nvSpPr>
              <p:cNvPr id="10329" name="Freeform 2862"/>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330" name="Freeform 2863"/>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331" name="Freeform 2864"/>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332" name="Freeform 2865"/>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33" name="Freeform 2866"/>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34" name="Freeform 2867"/>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35" name="Freeform 2868"/>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36" name="Freeform 2869"/>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37" name="Freeform 2870"/>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38" name="Freeform 2871"/>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39" name="Freeform 2872"/>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40" name="Freeform 2873"/>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41" name="Freeform 2874"/>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42" name="Freeform 2875"/>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grpSp>
        <p:nvGrpSpPr>
          <p:cNvPr id="8213" name="Group 2876"/>
          <p:cNvGrpSpPr>
            <a:grpSpLocks/>
          </p:cNvGrpSpPr>
          <p:nvPr/>
        </p:nvGrpSpPr>
        <p:grpSpPr bwMode="auto">
          <a:xfrm>
            <a:off x="2439988" y="2476500"/>
            <a:ext cx="4114800" cy="1727200"/>
            <a:chOff x="1056" y="1392"/>
            <a:chExt cx="2592" cy="1088"/>
          </a:xfrm>
        </p:grpSpPr>
        <p:grpSp>
          <p:nvGrpSpPr>
            <p:cNvPr id="8214" name="Group 2877"/>
            <p:cNvGrpSpPr>
              <a:grpSpLocks/>
            </p:cNvGrpSpPr>
            <p:nvPr/>
          </p:nvGrpSpPr>
          <p:grpSpPr bwMode="auto">
            <a:xfrm>
              <a:off x="1056" y="1776"/>
              <a:ext cx="240" cy="704"/>
              <a:chOff x="1056" y="1872"/>
              <a:chExt cx="240" cy="608"/>
            </a:xfrm>
          </p:grpSpPr>
          <p:sp>
            <p:nvSpPr>
              <p:cNvPr id="10300" name="Freeform 2878"/>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301" name="Freeform 2879"/>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302" name="Freeform 2880"/>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303" name="Freeform 2881"/>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04" name="Freeform 2882"/>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05" name="Freeform 2883"/>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06" name="Freeform 2884"/>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07" name="Freeform 2885"/>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08" name="Freeform 2886"/>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09" name="Freeform 2887"/>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10" name="Freeform 2888"/>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11" name="Freeform 2889"/>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12" name="Freeform 2890"/>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313" name="Freeform 2891"/>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15" name="Group 2892"/>
            <p:cNvGrpSpPr>
              <a:grpSpLocks/>
            </p:cNvGrpSpPr>
            <p:nvPr/>
          </p:nvGrpSpPr>
          <p:grpSpPr bwMode="auto">
            <a:xfrm>
              <a:off x="1248" y="1776"/>
              <a:ext cx="240" cy="656"/>
              <a:chOff x="1056" y="1872"/>
              <a:chExt cx="240" cy="608"/>
            </a:xfrm>
          </p:grpSpPr>
          <p:sp>
            <p:nvSpPr>
              <p:cNvPr id="10286" name="Freeform 2893"/>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287" name="Freeform 2894"/>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288" name="Freeform 2895"/>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289" name="Freeform 2896"/>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90" name="Freeform 2897"/>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91" name="Freeform 2898"/>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92" name="Freeform 2899"/>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93" name="Freeform 2900"/>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94" name="Freeform 2901"/>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95" name="Freeform 2902"/>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96" name="Freeform 2903"/>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97" name="Freeform 2904"/>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98" name="Freeform 2905"/>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99" name="Freeform 2906"/>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16" name="Group 2907"/>
            <p:cNvGrpSpPr>
              <a:grpSpLocks/>
            </p:cNvGrpSpPr>
            <p:nvPr/>
          </p:nvGrpSpPr>
          <p:grpSpPr bwMode="auto">
            <a:xfrm>
              <a:off x="1440" y="1728"/>
              <a:ext cx="240" cy="656"/>
              <a:chOff x="1056" y="1872"/>
              <a:chExt cx="240" cy="608"/>
            </a:xfrm>
          </p:grpSpPr>
          <p:sp>
            <p:nvSpPr>
              <p:cNvPr id="10272" name="Freeform 2908"/>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273" name="Freeform 2909"/>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274" name="Freeform 2910"/>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275" name="Freeform 2911"/>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76" name="Freeform 2912"/>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77" name="Freeform 2913"/>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78" name="Freeform 2914"/>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79" name="Freeform 2915"/>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80" name="Freeform 2916"/>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81" name="Freeform 2917"/>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82" name="Freeform 2918"/>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83" name="Freeform 2919"/>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84" name="Freeform 2920"/>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85" name="Freeform 2921"/>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17" name="Group 2922"/>
            <p:cNvGrpSpPr>
              <a:grpSpLocks/>
            </p:cNvGrpSpPr>
            <p:nvPr/>
          </p:nvGrpSpPr>
          <p:grpSpPr bwMode="auto">
            <a:xfrm>
              <a:off x="1632" y="1680"/>
              <a:ext cx="240" cy="656"/>
              <a:chOff x="1056" y="1872"/>
              <a:chExt cx="240" cy="608"/>
            </a:xfrm>
          </p:grpSpPr>
          <p:sp>
            <p:nvSpPr>
              <p:cNvPr id="10258" name="Freeform 2923"/>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259" name="Freeform 2924"/>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260" name="Freeform 2925"/>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261" name="Freeform 2926"/>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62" name="Freeform 2927"/>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63" name="Freeform 2928"/>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64" name="Freeform 2929"/>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65" name="Freeform 2930"/>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66" name="Freeform 2931"/>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67" name="Freeform 2932"/>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68" name="Freeform 2933"/>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69" name="Freeform 2934"/>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70" name="Freeform 2935"/>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71" name="Freeform 2936"/>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18" name="Group 2937"/>
            <p:cNvGrpSpPr>
              <a:grpSpLocks/>
            </p:cNvGrpSpPr>
            <p:nvPr/>
          </p:nvGrpSpPr>
          <p:grpSpPr bwMode="auto">
            <a:xfrm>
              <a:off x="2424" y="1536"/>
              <a:ext cx="240" cy="576"/>
              <a:chOff x="1056" y="1872"/>
              <a:chExt cx="240" cy="608"/>
            </a:xfrm>
          </p:grpSpPr>
          <p:sp>
            <p:nvSpPr>
              <p:cNvPr id="10244" name="Freeform 2938"/>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245" name="Freeform 2939"/>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246" name="Freeform 2940"/>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247" name="Freeform 2941"/>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48" name="Freeform 2942"/>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49" name="Freeform 2943"/>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50" name="Freeform 2944"/>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51" name="Freeform 2945"/>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52" name="Freeform 2946"/>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53" name="Freeform 2947"/>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54" name="Freeform 2948"/>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55" name="Freeform 2949"/>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56" name="Freeform 2950"/>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57" name="Freeform 2951"/>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19" name="Group 2952"/>
            <p:cNvGrpSpPr>
              <a:grpSpLocks/>
            </p:cNvGrpSpPr>
            <p:nvPr/>
          </p:nvGrpSpPr>
          <p:grpSpPr bwMode="auto">
            <a:xfrm>
              <a:off x="2256" y="1584"/>
              <a:ext cx="240" cy="576"/>
              <a:chOff x="1056" y="1872"/>
              <a:chExt cx="240" cy="608"/>
            </a:xfrm>
          </p:grpSpPr>
          <p:sp>
            <p:nvSpPr>
              <p:cNvPr id="10230" name="Freeform 2953"/>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231" name="Freeform 2954"/>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232" name="Freeform 2955"/>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233" name="Freeform 2956"/>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34" name="Freeform 2957"/>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35" name="Freeform 2958"/>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36" name="Freeform 2959"/>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37" name="Freeform 2960"/>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38" name="Freeform 2961"/>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39" name="Freeform 2962"/>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40" name="Freeform 2963"/>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41" name="Freeform 2964"/>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42" name="Freeform 2965"/>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43" name="Freeform 2966"/>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20" name="Group 2967"/>
            <p:cNvGrpSpPr>
              <a:grpSpLocks/>
            </p:cNvGrpSpPr>
            <p:nvPr/>
          </p:nvGrpSpPr>
          <p:grpSpPr bwMode="auto">
            <a:xfrm>
              <a:off x="1944" y="1632"/>
              <a:ext cx="240" cy="608"/>
              <a:chOff x="1056" y="1872"/>
              <a:chExt cx="240" cy="608"/>
            </a:xfrm>
          </p:grpSpPr>
          <p:sp>
            <p:nvSpPr>
              <p:cNvPr id="10216" name="Freeform 2968"/>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217" name="Freeform 2969"/>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218" name="Freeform 2970"/>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219" name="Freeform 2971"/>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20" name="Freeform 2972"/>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21" name="Freeform 2973"/>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22" name="Freeform 2974"/>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23" name="Freeform 2975"/>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24" name="Freeform 2976"/>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25" name="Freeform 2977"/>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26" name="Freeform 2978"/>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27" name="Freeform 2979"/>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28" name="Freeform 2980"/>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29" name="Freeform 2981"/>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21" name="Group 2982"/>
            <p:cNvGrpSpPr>
              <a:grpSpLocks/>
            </p:cNvGrpSpPr>
            <p:nvPr/>
          </p:nvGrpSpPr>
          <p:grpSpPr bwMode="auto">
            <a:xfrm>
              <a:off x="1776" y="1680"/>
              <a:ext cx="240" cy="608"/>
              <a:chOff x="1056" y="1872"/>
              <a:chExt cx="240" cy="608"/>
            </a:xfrm>
          </p:grpSpPr>
          <p:sp>
            <p:nvSpPr>
              <p:cNvPr id="10202" name="Freeform 2983"/>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203" name="Freeform 2984"/>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204" name="Freeform 2985"/>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205" name="Freeform 2986"/>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06" name="Freeform 2987"/>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07" name="Freeform 2988"/>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08" name="Freeform 2989"/>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09" name="Freeform 2990"/>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10" name="Freeform 2991"/>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11" name="Freeform 2992"/>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12" name="Freeform 2993"/>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13" name="Freeform 2994"/>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14" name="Freeform 2995"/>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15" name="Freeform 2996"/>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22" name="Group 2997"/>
            <p:cNvGrpSpPr>
              <a:grpSpLocks/>
            </p:cNvGrpSpPr>
            <p:nvPr/>
          </p:nvGrpSpPr>
          <p:grpSpPr bwMode="auto">
            <a:xfrm>
              <a:off x="2592" y="1488"/>
              <a:ext cx="240" cy="584"/>
              <a:chOff x="1056" y="1872"/>
              <a:chExt cx="240" cy="608"/>
            </a:xfrm>
          </p:grpSpPr>
          <p:sp>
            <p:nvSpPr>
              <p:cNvPr id="10188" name="Freeform 2998"/>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189" name="Freeform 2999"/>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190" name="Freeform 3000"/>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191" name="Freeform 3001"/>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92" name="Freeform 3002"/>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93" name="Freeform 3003"/>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94" name="Freeform 3004"/>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95" name="Freeform 3005"/>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96" name="Freeform 3006"/>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97" name="Freeform 3007"/>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98" name="Freeform 3008"/>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99" name="Freeform 3009"/>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00" name="Freeform 3010"/>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201" name="Freeform 3011"/>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23" name="Group 3012"/>
            <p:cNvGrpSpPr>
              <a:grpSpLocks/>
            </p:cNvGrpSpPr>
            <p:nvPr/>
          </p:nvGrpSpPr>
          <p:grpSpPr bwMode="auto">
            <a:xfrm>
              <a:off x="2784" y="1488"/>
              <a:ext cx="224" cy="536"/>
              <a:chOff x="1056" y="1872"/>
              <a:chExt cx="240" cy="608"/>
            </a:xfrm>
          </p:grpSpPr>
          <p:sp>
            <p:nvSpPr>
              <p:cNvPr id="10174" name="Freeform 3013"/>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175" name="Freeform 3014"/>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176" name="Freeform 3015"/>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177" name="Freeform 3016"/>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78" name="Freeform 3017"/>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79" name="Freeform 3018"/>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80" name="Freeform 3019"/>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81" name="Freeform 3020"/>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82" name="Freeform 3021"/>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83" name="Freeform 3022"/>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84" name="Freeform 3023"/>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85" name="Freeform 3024"/>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86" name="Freeform 3025"/>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87" name="Freeform 3026"/>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24" name="Group 3027"/>
            <p:cNvGrpSpPr>
              <a:grpSpLocks/>
            </p:cNvGrpSpPr>
            <p:nvPr/>
          </p:nvGrpSpPr>
          <p:grpSpPr bwMode="auto">
            <a:xfrm>
              <a:off x="2928" y="1440"/>
              <a:ext cx="240" cy="552"/>
              <a:chOff x="1056" y="1872"/>
              <a:chExt cx="240" cy="608"/>
            </a:xfrm>
          </p:grpSpPr>
          <p:sp>
            <p:nvSpPr>
              <p:cNvPr id="10160" name="Freeform 3028"/>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161" name="Freeform 3029"/>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162" name="Freeform 3030"/>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163" name="Freeform 3031"/>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64" name="Freeform 3032"/>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65" name="Freeform 3033"/>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66" name="Freeform 3034"/>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67" name="Freeform 3035"/>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68" name="Freeform 3036"/>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69" name="Freeform 3037"/>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70" name="Freeform 3038"/>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71" name="Freeform 3039"/>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72" name="Freeform 3040"/>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73" name="Freeform 3041"/>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25" name="Group 3042"/>
            <p:cNvGrpSpPr>
              <a:grpSpLocks/>
            </p:cNvGrpSpPr>
            <p:nvPr/>
          </p:nvGrpSpPr>
          <p:grpSpPr bwMode="auto">
            <a:xfrm>
              <a:off x="3104" y="1440"/>
              <a:ext cx="240" cy="504"/>
              <a:chOff x="1056" y="1872"/>
              <a:chExt cx="240" cy="608"/>
            </a:xfrm>
          </p:grpSpPr>
          <p:sp>
            <p:nvSpPr>
              <p:cNvPr id="10146" name="Freeform 3043"/>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147" name="Freeform 3044"/>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148" name="Freeform 3045"/>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149" name="Freeform 3046"/>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50" name="Freeform 3047"/>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51" name="Freeform 3048"/>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52" name="Freeform 3049"/>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53" name="Freeform 3050"/>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54" name="Freeform 3051"/>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55" name="Freeform 3052"/>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56" name="Freeform 3053"/>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57" name="Freeform 3054"/>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58" name="Freeform 3055"/>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59" name="Freeform 3056"/>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26" name="Group 3057"/>
            <p:cNvGrpSpPr>
              <a:grpSpLocks/>
            </p:cNvGrpSpPr>
            <p:nvPr/>
          </p:nvGrpSpPr>
          <p:grpSpPr bwMode="auto">
            <a:xfrm>
              <a:off x="3312" y="1392"/>
              <a:ext cx="192" cy="512"/>
              <a:chOff x="1056" y="1872"/>
              <a:chExt cx="240" cy="608"/>
            </a:xfrm>
          </p:grpSpPr>
          <p:sp>
            <p:nvSpPr>
              <p:cNvPr id="10132" name="Freeform 3058"/>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133" name="Freeform 3059"/>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134" name="Freeform 3060"/>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135" name="Freeform 3061"/>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36" name="Freeform 3062"/>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37" name="Freeform 3063"/>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38" name="Freeform 3064"/>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39" name="Freeform 3065"/>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40" name="Freeform 3066"/>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41" name="Freeform 3067"/>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42" name="Freeform 3068"/>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43" name="Freeform 3069"/>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44" name="Freeform 3070"/>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45" name="Freeform 3071"/>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27" name="Group 3072"/>
            <p:cNvGrpSpPr>
              <a:grpSpLocks/>
            </p:cNvGrpSpPr>
            <p:nvPr/>
          </p:nvGrpSpPr>
          <p:grpSpPr bwMode="auto">
            <a:xfrm>
              <a:off x="3408" y="1392"/>
              <a:ext cx="240" cy="464"/>
              <a:chOff x="1056" y="1872"/>
              <a:chExt cx="240" cy="608"/>
            </a:xfrm>
          </p:grpSpPr>
          <p:sp>
            <p:nvSpPr>
              <p:cNvPr id="10118" name="Freeform 3073"/>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119" name="Freeform 3074"/>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120" name="Freeform 3075"/>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121" name="Freeform 3076"/>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22" name="Freeform 3077"/>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23" name="Freeform 3078"/>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24" name="Freeform 3079"/>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25" name="Freeform 3080"/>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26" name="Freeform 3081"/>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27" name="Freeform 3082"/>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28" name="Freeform 3083"/>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29" name="Freeform 3084"/>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30" name="Freeform 3085"/>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31" name="Freeform 3086"/>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28" name="Group 3087"/>
            <p:cNvGrpSpPr>
              <a:grpSpLocks/>
            </p:cNvGrpSpPr>
            <p:nvPr/>
          </p:nvGrpSpPr>
          <p:grpSpPr bwMode="auto">
            <a:xfrm>
              <a:off x="2096" y="1584"/>
              <a:ext cx="240" cy="616"/>
              <a:chOff x="1056" y="1872"/>
              <a:chExt cx="240" cy="608"/>
            </a:xfrm>
          </p:grpSpPr>
          <p:sp>
            <p:nvSpPr>
              <p:cNvPr id="10104" name="Freeform 3088"/>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105" name="Freeform 3089"/>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106" name="Freeform 3090"/>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107" name="Freeform 3091"/>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08" name="Freeform 3092"/>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09" name="Freeform 3093"/>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10" name="Freeform 3094"/>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11" name="Freeform 3095"/>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12" name="Freeform 3096"/>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13" name="Freeform 3097"/>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14" name="Freeform 3098"/>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15" name="Freeform 3099"/>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16" name="Freeform 3100"/>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117" name="Freeform 3101"/>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grpSp>
        <p:nvGrpSpPr>
          <p:cNvPr id="8229" name="Group 3102"/>
          <p:cNvGrpSpPr>
            <a:grpSpLocks/>
          </p:cNvGrpSpPr>
          <p:nvPr/>
        </p:nvGrpSpPr>
        <p:grpSpPr bwMode="auto">
          <a:xfrm>
            <a:off x="2820988" y="2514600"/>
            <a:ext cx="4114800" cy="1727200"/>
            <a:chOff x="1056" y="1392"/>
            <a:chExt cx="2592" cy="1088"/>
          </a:xfrm>
        </p:grpSpPr>
        <p:grpSp>
          <p:nvGrpSpPr>
            <p:cNvPr id="8230" name="Group 3103"/>
            <p:cNvGrpSpPr>
              <a:grpSpLocks/>
            </p:cNvGrpSpPr>
            <p:nvPr/>
          </p:nvGrpSpPr>
          <p:grpSpPr bwMode="auto">
            <a:xfrm>
              <a:off x="1056" y="1776"/>
              <a:ext cx="240" cy="704"/>
              <a:chOff x="1056" y="1872"/>
              <a:chExt cx="240" cy="608"/>
            </a:xfrm>
          </p:grpSpPr>
          <p:sp>
            <p:nvSpPr>
              <p:cNvPr id="10075" name="Freeform 3104"/>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076" name="Freeform 3105"/>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077" name="Freeform 3106"/>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078" name="Freeform 3107"/>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79" name="Freeform 3108"/>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80" name="Freeform 3109"/>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81" name="Freeform 3110"/>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82" name="Freeform 3111"/>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83" name="Freeform 3112"/>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84" name="Freeform 3113"/>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85" name="Freeform 3114"/>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86" name="Freeform 3115"/>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87" name="Freeform 3116"/>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88" name="Freeform 3117"/>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31" name="Group 3118"/>
            <p:cNvGrpSpPr>
              <a:grpSpLocks/>
            </p:cNvGrpSpPr>
            <p:nvPr/>
          </p:nvGrpSpPr>
          <p:grpSpPr bwMode="auto">
            <a:xfrm>
              <a:off x="1248" y="1776"/>
              <a:ext cx="240" cy="656"/>
              <a:chOff x="1056" y="1872"/>
              <a:chExt cx="240" cy="608"/>
            </a:xfrm>
          </p:grpSpPr>
          <p:sp>
            <p:nvSpPr>
              <p:cNvPr id="10061" name="Freeform 3119"/>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062" name="Freeform 3120"/>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063" name="Freeform 3121"/>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064" name="Freeform 3122"/>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65" name="Freeform 3123"/>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66" name="Freeform 3124"/>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67" name="Freeform 3125"/>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68" name="Freeform 3126"/>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69" name="Freeform 3127"/>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70" name="Freeform 3128"/>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71" name="Freeform 3129"/>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72" name="Freeform 3130"/>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73" name="Freeform 3131"/>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74" name="Freeform 3132"/>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32" name="Group 3133"/>
            <p:cNvGrpSpPr>
              <a:grpSpLocks/>
            </p:cNvGrpSpPr>
            <p:nvPr/>
          </p:nvGrpSpPr>
          <p:grpSpPr bwMode="auto">
            <a:xfrm>
              <a:off x="1440" y="1728"/>
              <a:ext cx="240" cy="656"/>
              <a:chOff x="1056" y="1872"/>
              <a:chExt cx="240" cy="608"/>
            </a:xfrm>
          </p:grpSpPr>
          <p:sp>
            <p:nvSpPr>
              <p:cNvPr id="10047" name="Freeform 3134"/>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048" name="Freeform 3135"/>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049" name="Freeform 3136"/>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050" name="Freeform 3137"/>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51" name="Freeform 3138"/>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52" name="Freeform 3139"/>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53" name="Freeform 3140"/>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54" name="Freeform 3141"/>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55" name="Freeform 3142"/>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56" name="Freeform 3143"/>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57" name="Freeform 3144"/>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58" name="Freeform 3145"/>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59" name="Freeform 3146"/>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60" name="Freeform 3147"/>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33" name="Group 3148"/>
            <p:cNvGrpSpPr>
              <a:grpSpLocks/>
            </p:cNvGrpSpPr>
            <p:nvPr/>
          </p:nvGrpSpPr>
          <p:grpSpPr bwMode="auto">
            <a:xfrm>
              <a:off x="1632" y="1680"/>
              <a:ext cx="240" cy="656"/>
              <a:chOff x="1056" y="1872"/>
              <a:chExt cx="240" cy="608"/>
            </a:xfrm>
          </p:grpSpPr>
          <p:sp>
            <p:nvSpPr>
              <p:cNvPr id="10033" name="Freeform 3149"/>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034" name="Freeform 3150"/>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035" name="Freeform 3151"/>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036" name="Freeform 3152"/>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37" name="Freeform 3153"/>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38" name="Freeform 3154"/>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39" name="Freeform 3155"/>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40" name="Freeform 3156"/>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41" name="Freeform 3157"/>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42" name="Freeform 3158"/>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43" name="Freeform 3159"/>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44" name="Freeform 3160"/>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45" name="Freeform 3161"/>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46" name="Freeform 3162"/>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34" name="Group 3163"/>
            <p:cNvGrpSpPr>
              <a:grpSpLocks/>
            </p:cNvGrpSpPr>
            <p:nvPr/>
          </p:nvGrpSpPr>
          <p:grpSpPr bwMode="auto">
            <a:xfrm>
              <a:off x="2424" y="1536"/>
              <a:ext cx="240" cy="576"/>
              <a:chOff x="1056" y="1872"/>
              <a:chExt cx="240" cy="608"/>
            </a:xfrm>
          </p:grpSpPr>
          <p:sp>
            <p:nvSpPr>
              <p:cNvPr id="10019" name="Freeform 3164"/>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020" name="Freeform 3165"/>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021" name="Freeform 3166"/>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022" name="Freeform 3167"/>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23" name="Freeform 3168"/>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24" name="Freeform 3169"/>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25" name="Freeform 3170"/>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26" name="Freeform 3171"/>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27" name="Freeform 3172"/>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28" name="Freeform 3173"/>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29" name="Freeform 3174"/>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30" name="Freeform 3175"/>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31" name="Freeform 3176"/>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32" name="Freeform 3177"/>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35" name="Group 3178"/>
            <p:cNvGrpSpPr>
              <a:grpSpLocks/>
            </p:cNvGrpSpPr>
            <p:nvPr/>
          </p:nvGrpSpPr>
          <p:grpSpPr bwMode="auto">
            <a:xfrm>
              <a:off x="2256" y="1584"/>
              <a:ext cx="240" cy="576"/>
              <a:chOff x="1056" y="1872"/>
              <a:chExt cx="240" cy="608"/>
            </a:xfrm>
          </p:grpSpPr>
          <p:sp>
            <p:nvSpPr>
              <p:cNvPr id="10005" name="Freeform 3179"/>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10006" name="Freeform 3180"/>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10007" name="Freeform 3181"/>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10008" name="Freeform 3182"/>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09" name="Freeform 3183"/>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10" name="Freeform 3184"/>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11" name="Freeform 3185"/>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12" name="Freeform 3186"/>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13" name="Freeform 3187"/>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14" name="Freeform 3188"/>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15" name="Freeform 3189"/>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16" name="Freeform 3190"/>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17" name="Freeform 3191"/>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18" name="Freeform 3192"/>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36" name="Group 3193"/>
            <p:cNvGrpSpPr>
              <a:grpSpLocks/>
            </p:cNvGrpSpPr>
            <p:nvPr/>
          </p:nvGrpSpPr>
          <p:grpSpPr bwMode="auto">
            <a:xfrm>
              <a:off x="1944" y="1632"/>
              <a:ext cx="240" cy="608"/>
              <a:chOff x="1056" y="1872"/>
              <a:chExt cx="240" cy="608"/>
            </a:xfrm>
          </p:grpSpPr>
          <p:sp>
            <p:nvSpPr>
              <p:cNvPr id="9991" name="Freeform 3194"/>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992" name="Freeform 3195"/>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993" name="Freeform 3196"/>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994" name="Freeform 3197"/>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95" name="Freeform 3198"/>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96" name="Freeform 3199"/>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97" name="Freeform 3200"/>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98" name="Freeform 3201"/>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99" name="Freeform 3202"/>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00" name="Freeform 3203"/>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01" name="Freeform 3204"/>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02" name="Freeform 3205"/>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03" name="Freeform 3206"/>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10004" name="Freeform 3207"/>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37" name="Group 3208"/>
            <p:cNvGrpSpPr>
              <a:grpSpLocks/>
            </p:cNvGrpSpPr>
            <p:nvPr/>
          </p:nvGrpSpPr>
          <p:grpSpPr bwMode="auto">
            <a:xfrm>
              <a:off x="1776" y="1680"/>
              <a:ext cx="240" cy="608"/>
              <a:chOff x="1056" y="1872"/>
              <a:chExt cx="240" cy="608"/>
            </a:xfrm>
          </p:grpSpPr>
          <p:sp>
            <p:nvSpPr>
              <p:cNvPr id="9977" name="Freeform 3209"/>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978" name="Freeform 3210"/>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979" name="Freeform 3211"/>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980" name="Freeform 3212"/>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81" name="Freeform 3213"/>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82" name="Freeform 3214"/>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83" name="Freeform 3215"/>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84" name="Freeform 3216"/>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85" name="Freeform 3217"/>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86" name="Freeform 3218"/>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87" name="Freeform 3219"/>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88" name="Freeform 3220"/>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89" name="Freeform 3221"/>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90" name="Freeform 3222"/>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38" name="Group 3223"/>
            <p:cNvGrpSpPr>
              <a:grpSpLocks/>
            </p:cNvGrpSpPr>
            <p:nvPr/>
          </p:nvGrpSpPr>
          <p:grpSpPr bwMode="auto">
            <a:xfrm>
              <a:off x="2592" y="1488"/>
              <a:ext cx="240" cy="584"/>
              <a:chOff x="1056" y="1872"/>
              <a:chExt cx="240" cy="608"/>
            </a:xfrm>
          </p:grpSpPr>
          <p:sp>
            <p:nvSpPr>
              <p:cNvPr id="9963" name="Freeform 3224"/>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964" name="Freeform 3225"/>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965" name="Freeform 3226"/>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966" name="Freeform 3227"/>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67" name="Freeform 3228"/>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68" name="Freeform 3229"/>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69" name="Freeform 3230"/>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70" name="Freeform 3231"/>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71" name="Freeform 3232"/>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72" name="Freeform 3233"/>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73" name="Freeform 3234"/>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74" name="Freeform 3235"/>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75" name="Freeform 3236"/>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76" name="Freeform 3237"/>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39" name="Group 3238"/>
            <p:cNvGrpSpPr>
              <a:grpSpLocks/>
            </p:cNvGrpSpPr>
            <p:nvPr/>
          </p:nvGrpSpPr>
          <p:grpSpPr bwMode="auto">
            <a:xfrm>
              <a:off x="2784" y="1488"/>
              <a:ext cx="224" cy="536"/>
              <a:chOff x="1056" y="1872"/>
              <a:chExt cx="240" cy="608"/>
            </a:xfrm>
          </p:grpSpPr>
          <p:sp>
            <p:nvSpPr>
              <p:cNvPr id="9949" name="Freeform 3239"/>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950" name="Freeform 3240"/>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951" name="Freeform 3241"/>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952" name="Freeform 3242"/>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53" name="Freeform 3243"/>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54" name="Freeform 3244"/>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55" name="Freeform 3245"/>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56" name="Freeform 3246"/>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57" name="Freeform 3247"/>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58" name="Freeform 3248"/>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59" name="Freeform 3249"/>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60" name="Freeform 3250"/>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61" name="Freeform 3251"/>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62" name="Freeform 3252"/>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40" name="Group 3253"/>
            <p:cNvGrpSpPr>
              <a:grpSpLocks/>
            </p:cNvGrpSpPr>
            <p:nvPr/>
          </p:nvGrpSpPr>
          <p:grpSpPr bwMode="auto">
            <a:xfrm>
              <a:off x="2928" y="1440"/>
              <a:ext cx="240" cy="552"/>
              <a:chOff x="1056" y="1872"/>
              <a:chExt cx="240" cy="608"/>
            </a:xfrm>
          </p:grpSpPr>
          <p:sp>
            <p:nvSpPr>
              <p:cNvPr id="9935" name="Freeform 3254"/>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936" name="Freeform 3255"/>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937" name="Freeform 3256"/>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938" name="Freeform 3257"/>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39" name="Freeform 3258"/>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40" name="Freeform 3259"/>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41" name="Freeform 3260"/>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42" name="Freeform 3261"/>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43" name="Freeform 3262"/>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44" name="Freeform 3263"/>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45" name="Freeform 3264"/>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46" name="Freeform 3265"/>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47" name="Freeform 3266"/>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48" name="Freeform 3267"/>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41" name="Group 3268"/>
            <p:cNvGrpSpPr>
              <a:grpSpLocks/>
            </p:cNvGrpSpPr>
            <p:nvPr/>
          </p:nvGrpSpPr>
          <p:grpSpPr bwMode="auto">
            <a:xfrm>
              <a:off x="3104" y="1440"/>
              <a:ext cx="240" cy="504"/>
              <a:chOff x="1056" y="1872"/>
              <a:chExt cx="240" cy="608"/>
            </a:xfrm>
          </p:grpSpPr>
          <p:sp>
            <p:nvSpPr>
              <p:cNvPr id="9921" name="Freeform 3269"/>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922" name="Freeform 3270"/>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923" name="Freeform 3271"/>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924" name="Freeform 3272"/>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25" name="Freeform 3273"/>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26" name="Freeform 3274"/>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27" name="Freeform 3275"/>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28" name="Freeform 3276"/>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29" name="Freeform 3277"/>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30" name="Freeform 3278"/>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31" name="Freeform 3279"/>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32" name="Freeform 3280"/>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33" name="Freeform 3281"/>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34" name="Freeform 3282"/>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42" name="Group 3283"/>
            <p:cNvGrpSpPr>
              <a:grpSpLocks/>
            </p:cNvGrpSpPr>
            <p:nvPr/>
          </p:nvGrpSpPr>
          <p:grpSpPr bwMode="auto">
            <a:xfrm>
              <a:off x="3312" y="1392"/>
              <a:ext cx="192" cy="512"/>
              <a:chOff x="1056" y="1872"/>
              <a:chExt cx="240" cy="608"/>
            </a:xfrm>
          </p:grpSpPr>
          <p:sp>
            <p:nvSpPr>
              <p:cNvPr id="9907" name="Freeform 3284"/>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908" name="Freeform 3285"/>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909" name="Freeform 3286"/>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910" name="Freeform 3287"/>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11" name="Freeform 3288"/>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12" name="Freeform 3289"/>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13" name="Freeform 3290"/>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14" name="Freeform 3291"/>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15" name="Freeform 3292"/>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16" name="Freeform 3293"/>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17" name="Freeform 3294"/>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18" name="Freeform 3295"/>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19" name="Freeform 3296"/>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20" name="Freeform 3297"/>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43" name="Group 3298"/>
            <p:cNvGrpSpPr>
              <a:grpSpLocks/>
            </p:cNvGrpSpPr>
            <p:nvPr/>
          </p:nvGrpSpPr>
          <p:grpSpPr bwMode="auto">
            <a:xfrm>
              <a:off x="3408" y="1392"/>
              <a:ext cx="240" cy="464"/>
              <a:chOff x="1056" y="1872"/>
              <a:chExt cx="240" cy="608"/>
            </a:xfrm>
          </p:grpSpPr>
          <p:sp>
            <p:nvSpPr>
              <p:cNvPr id="9893" name="Freeform 3299"/>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894" name="Freeform 3300"/>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895" name="Freeform 3301"/>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896" name="Freeform 3302"/>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97" name="Freeform 3303"/>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98" name="Freeform 3304"/>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99" name="Freeform 3305"/>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00" name="Freeform 3306"/>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01" name="Freeform 3307"/>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02" name="Freeform 3308"/>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03" name="Freeform 3309"/>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04" name="Freeform 3310"/>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05" name="Freeform 3311"/>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906" name="Freeform 3312"/>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44" name="Group 3313"/>
            <p:cNvGrpSpPr>
              <a:grpSpLocks/>
            </p:cNvGrpSpPr>
            <p:nvPr/>
          </p:nvGrpSpPr>
          <p:grpSpPr bwMode="auto">
            <a:xfrm>
              <a:off x="2096" y="1584"/>
              <a:ext cx="240" cy="616"/>
              <a:chOff x="1056" y="1872"/>
              <a:chExt cx="240" cy="608"/>
            </a:xfrm>
          </p:grpSpPr>
          <p:sp>
            <p:nvSpPr>
              <p:cNvPr id="9879" name="Freeform 3314"/>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880" name="Freeform 3315"/>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881" name="Freeform 3316"/>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882" name="Freeform 3317"/>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83" name="Freeform 3318"/>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84" name="Freeform 3319"/>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85" name="Freeform 3320"/>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86" name="Freeform 3321"/>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87" name="Freeform 3322"/>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88" name="Freeform 3323"/>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89" name="Freeform 3324"/>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90" name="Freeform 3325"/>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91" name="Freeform 3326"/>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92" name="Freeform 3327"/>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grpSp>
        <p:nvGrpSpPr>
          <p:cNvPr id="8245" name="Group 3328"/>
          <p:cNvGrpSpPr>
            <a:grpSpLocks/>
          </p:cNvGrpSpPr>
          <p:nvPr/>
        </p:nvGrpSpPr>
        <p:grpSpPr bwMode="auto">
          <a:xfrm>
            <a:off x="3201988" y="2514600"/>
            <a:ext cx="4114800" cy="1727200"/>
            <a:chOff x="1056" y="1392"/>
            <a:chExt cx="2592" cy="1088"/>
          </a:xfrm>
        </p:grpSpPr>
        <p:grpSp>
          <p:nvGrpSpPr>
            <p:cNvPr id="8246" name="Group 3329"/>
            <p:cNvGrpSpPr>
              <a:grpSpLocks/>
            </p:cNvGrpSpPr>
            <p:nvPr/>
          </p:nvGrpSpPr>
          <p:grpSpPr bwMode="auto">
            <a:xfrm>
              <a:off x="1056" y="1776"/>
              <a:ext cx="240" cy="704"/>
              <a:chOff x="1056" y="1872"/>
              <a:chExt cx="240" cy="608"/>
            </a:xfrm>
          </p:grpSpPr>
          <p:sp>
            <p:nvSpPr>
              <p:cNvPr id="9850" name="Freeform 333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851" name="Freeform 333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852" name="Freeform 333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853" name="Freeform 333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54" name="Freeform 333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55" name="Freeform 333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56" name="Freeform 333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57" name="Freeform 333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58" name="Freeform 333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59" name="Freeform 333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60" name="Freeform 334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61" name="Freeform 334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62" name="Freeform 334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63" name="Freeform 334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47" name="Group 3344"/>
            <p:cNvGrpSpPr>
              <a:grpSpLocks/>
            </p:cNvGrpSpPr>
            <p:nvPr/>
          </p:nvGrpSpPr>
          <p:grpSpPr bwMode="auto">
            <a:xfrm>
              <a:off x="1248" y="1776"/>
              <a:ext cx="240" cy="656"/>
              <a:chOff x="1056" y="1872"/>
              <a:chExt cx="240" cy="608"/>
            </a:xfrm>
          </p:grpSpPr>
          <p:sp>
            <p:nvSpPr>
              <p:cNvPr id="9836" name="Freeform 3345"/>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837" name="Freeform 3346"/>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838" name="Freeform 3347"/>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839" name="Freeform 3348"/>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40" name="Freeform 3349"/>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41" name="Freeform 3350"/>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42" name="Freeform 3351"/>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43" name="Freeform 3352"/>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44" name="Freeform 3353"/>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45" name="Freeform 3354"/>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46" name="Freeform 3355"/>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47" name="Freeform 3356"/>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48" name="Freeform 3357"/>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49" name="Freeform 3358"/>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48" name="Group 3359"/>
            <p:cNvGrpSpPr>
              <a:grpSpLocks/>
            </p:cNvGrpSpPr>
            <p:nvPr/>
          </p:nvGrpSpPr>
          <p:grpSpPr bwMode="auto">
            <a:xfrm>
              <a:off x="1440" y="1728"/>
              <a:ext cx="240" cy="656"/>
              <a:chOff x="1056" y="1872"/>
              <a:chExt cx="240" cy="608"/>
            </a:xfrm>
          </p:grpSpPr>
          <p:sp>
            <p:nvSpPr>
              <p:cNvPr id="9822" name="Freeform 336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823" name="Freeform 336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824" name="Freeform 336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825" name="Freeform 336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26" name="Freeform 336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27" name="Freeform 336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28" name="Freeform 336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29" name="Freeform 336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30" name="Freeform 336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31" name="Freeform 336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32" name="Freeform 337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33" name="Freeform 337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34" name="Freeform 337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35" name="Freeform 337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52" name="Group 3374"/>
            <p:cNvGrpSpPr>
              <a:grpSpLocks/>
            </p:cNvGrpSpPr>
            <p:nvPr/>
          </p:nvGrpSpPr>
          <p:grpSpPr bwMode="auto">
            <a:xfrm>
              <a:off x="1632" y="1680"/>
              <a:ext cx="240" cy="656"/>
              <a:chOff x="1056" y="1872"/>
              <a:chExt cx="240" cy="608"/>
            </a:xfrm>
          </p:grpSpPr>
          <p:sp>
            <p:nvSpPr>
              <p:cNvPr id="9808" name="Freeform 3375"/>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809" name="Freeform 3376"/>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810" name="Freeform 3377"/>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811" name="Freeform 3378"/>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12" name="Freeform 3379"/>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13" name="Freeform 3380"/>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14" name="Freeform 3381"/>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15" name="Freeform 3382"/>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16" name="Freeform 3383"/>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17" name="Freeform 3384"/>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18" name="Freeform 3385"/>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19" name="Freeform 3386"/>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20" name="Freeform 3387"/>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21" name="Freeform 3388"/>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60" name="Group 3389"/>
            <p:cNvGrpSpPr>
              <a:grpSpLocks/>
            </p:cNvGrpSpPr>
            <p:nvPr/>
          </p:nvGrpSpPr>
          <p:grpSpPr bwMode="auto">
            <a:xfrm>
              <a:off x="2424" y="1536"/>
              <a:ext cx="240" cy="576"/>
              <a:chOff x="1056" y="1872"/>
              <a:chExt cx="240" cy="608"/>
            </a:xfrm>
          </p:grpSpPr>
          <p:sp>
            <p:nvSpPr>
              <p:cNvPr id="9794" name="Freeform 339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795" name="Freeform 339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796" name="Freeform 339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797" name="Freeform 339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98" name="Freeform 339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99" name="Freeform 339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00" name="Freeform 339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01" name="Freeform 339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02" name="Freeform 339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03" name="Freeform 339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04" name="Freeform 340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05" name="Freeform 340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06" name="Freeform 340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807" name="Freeform 340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61" name="Group 3404"/>
            <p:cNvGrpSpPr>
              <a:grpSpLocks/>
            </p:cNvGrpSpPr>
            <p:nvPr/>
          </p:nvGrpSpPr>
          <p:grpSpPr bwMode="auto">
            <a:xfrm>
              <a:off x="2256" y="1584"/>
              <a:ext cx="240" cy="576"/>
              <a:chOff x="1056" y="1872"/>
              <a:chExt cx="240" cy="608"/>
            </a:xfrm>
          </p:grpSpPr>
          <p:sp>
            <p:nvSpPr>
              <p:cNvPr id="9780" name="Freeform 3405"/>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781" name="Freeform 3406"/>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782" name="Freeform 3407"/>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783" name="Freeform 3408"/>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84" name="Freeform 3409"/>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85" name="Freeform 3410"/>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86" name="Freeform 3411"/>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87" name="Freeform 3412"/>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88" name="Freeform 3413"/>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89" name="Freeform 3414"/>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90" name="Freeform 3415"/>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91" name="Freeform 3416"/>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92" name="Freeform 3417"/>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93" name="Freeform 3418"/>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62" name="Group 3419"/>
            <p:cNvGrpSpPr>
              <a:grpSpLocks/>
            </p:cNvGrpSpPr>
            <p:nvPr/>
          </p:nvGrpSpPr>
          <p:grpSpPr bwMode="auto">
            <a:xfrm>
              <a:off x="1944" y="1632"/>
              <a:ext cx="240" cy="608"/>
              <a:chOff x="1056" y="1872"/>
              <a:chExt cx="240" cy="608"/>
            </a:xfrm>
          </p:grpSpPr>
          <p:sp>
            <p:nvSpPr>
              <p:cNvPr id="9766" name="Freeform 342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767" name="Freeform 342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768" name="Freeform 342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769" name="Freeform 342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70" name="Freeform 342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71" name="Freeform 342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72" name="Freeform 342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73" name="Freeform 342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74" name="Freeform 342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75" name="Freeform 342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76" name="Freeform 343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77" name="Freeform 343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78" name="Freeform 343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79" name="Freeform 343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63" name="Group 3434"/>
            <p:cNvGrpSpPr>
              <a:grpSpLocks/>
            </p:cNvGrpSpPr>
            <p:nvPr/>
          </p:nvGrpSpPr>
          <p:grpSpPr bwMode="auto">
            <a:xfrm>
              <a:off x="1776" y="1680"/>
              <a:ext cx="240" cy="608"/>
              <a:chOff x="1056" y="1872"/>
              <a:chExt cx="240" cy="608"/>
            </a:xfrm>
          </p:grpSpPr>
          <p:sp>
            <p:nvSpPr>
              <p:cNvPr id="9752" name="Freeform 3435"/>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753" name="Freeform 3436"/>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754" name="Freeform 3437"/>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755" name="Freeform 3438"/>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56" name="Freeform 3439"/>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57" name="Freeform 3440"/>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58" name="Freeform 3441"/>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59" name="Freeform 3442"/>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60" name="Freeform 3443"/>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61" name="Freeform 3444"/>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62" name="Freeform 3445"/>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63" name="Freeform 3446"/>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64" name="Freeform 3447"/>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65" name="Freeform 3448"/>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80" name="Group 3449"/>
            <p:cNvGrpSpPr>
              <a:grpSpLocks/>
            </p:cNvGrpSpPr>
            <p:nvPr/>
          </p:nvGrpSpPr>
          <p:grpSpPr bwMode="auto">
            <a:xfrm>
              <a:off x="2592" y="1488"/>
              <a:ext cx="240" cy="584"/>
              <a:chOff x="1056" y="1872"/>
              <a:chExt cx="240" cy="608"/>
            </a:xfrm>
          </p:grpSpPr>
          <p:sp>
            <p:nvSpPr>
              <p:cNvPr id="9738" name="Freeform 345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739" name="Freeform 345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740" name="Freeform 345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741" name="Freeform 345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42" name="Freeform 345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43" name="Freeform 345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44" name="Freeform 345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45" name="Freeform 345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46" name="Freeform 345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47" name="Freeform 345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48" name="Freeform 346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49" name="Freeform 346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50" name="Freeform 346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51" name="Freeform 346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81" name="Group 3464"/>
            <p:cNvGrpSpPr>
              <a:grpSpLocks/>
            </p:cNvGrpSpPr>
            <p:nvPr/>
          </p:nvGrpSpPr>
          <p:grpSpPr bwMode="auto">
            <a:xfrm>
              <a:off x="2784" y="1488"/>
              <a:ext cx="224" cy="536"/>
              <a:chOff x="1056" y="1872"/>
              <a:chExt cx="240" cy="608"/>
            </a:xfrm>
          </p:grpSpPr>
          <p:sp>
            <p:nvSpPr>
              <p:cNvPr id="9724" name="Freeform 3465"/>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725" name="Freeform 3466"/>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726" name="Freeform 3467"/>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727" name="Freeform 3468"/>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28" name="Freeform 3469"/>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29" name="Freeform 3470"/>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30" name="Freeform 3471"/>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31" name="Freeform 3472"/>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32" name="Freeform 3473"/>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33" name="Freeform 3474"/>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34" name="Freeform 3475"/>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35" name="Freeform 3476"/>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36" name="Freeform 3477"/>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37" name="Freeform 3478"/>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82" name="Group 3479"/>
            <p:cNvGrpSpPr>
              <a:grpSpLocks/>
            </p:cNvGrpSpPr>
            <p:nvPr/>
          </p:nvGrpSpPr>
          <p:grpSpPr bwMode="auto">
            <a:xfrm>
              <a:off x="2928" y="1440"/>
              <a:ext cx="240" cy="552"/>
              <a:chOff x="1056" y="1872"/>
              <a:chExt cx="240" cy="608"/>
            </a:xfrm>
          </p:grpSpPr>
          <p:sp>
            <p:nvSpPr>
              <p:cNvPr id="9710" name="Freeform 348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711" name="Freeform 348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712" name="Freeform 348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713" name="Freeform 348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14" name="Freeform 348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15" name="Freeform 348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16" name="Freeform 348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17" name="Freeform 348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18" name="Freeform 348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19" name="Freeform 348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20" name="Freeform 349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21" name="Freeform 349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22" name="Freeform 349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23" name="Freeform 349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83" name="Group 3494"/>
            <p:cNvGrpSpPr>
              <a:grpSpLocks/>
            </p:cNvGrpSpPr>
            <p:nvPr/>
          </p:nvGrpSpPr>
          <p:grpSpPr bwMode="auto">
            <a:xfrm>
              <a:off x="3104" y="1440"/>
              <a:ext cx="240" cy="504"/>
              <a:chOff x="1056" y="1872"/>
              <a:chExt cx="240" cy="608"/>
            </a:xfrm>
          </p:grpSpPr>
          <p:sp>
            <p:nvSpPr>
              <p:cNvPr id="9696" name="Freeform 3495"/>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697" name="Freeform 3496"/>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698" name="Freeform 3497"/>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699" name="Freeform 3498"/>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00" name="Freeform 3499"/>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01" name="Freeform 3500"/>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02" name="Freeform 3501"/>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03" name="Freeform 3502"/>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04" name="Freeform 3503"/>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05" name="Freeform 3504"/>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06" name="Freeform 3505"/>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07" name="Freeform 3506"/>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08" name="Freeform 3507"/>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709" name="Freeform 3508"/>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84" name="Group 3509"/>
            <p:cNvGrpSpPr>
              <a:grpSpLocks/>
            </p:cNvGrpSpPr>
            <p:nvPr/>
          </p:nvGrpSpPr>
          <p:grpSpPr bwMode="auto">
            <a:xfrm>
              <a:off x="3312" y="1392"/>
              <a:ext cx="192" cy="512"/>
              <a:chOff x="1056" y="1872"/>
              <a:chExt cx="240" cy="608"/>
            </a:xfrm>
          </p:grpSpPr>
          <p:sp>
            <p:nvSpPr>
              <p:cNvPr id="9682" name="Freeform 351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683" name="Freeform 351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684" name="Freeform 351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685" name="Freeform 351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86" name="Freeform 351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87" name="Freeform 351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88" name="Freeform 351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89" name="Freeform 351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90" name="Freeform 351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91" name="Freeform 351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92" name="Freeform 352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93" name="Freeform 352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94" name="Freeform 352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95" name="Freeform 352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85" name="Group 3524"/>
            <p:cNvGrpSpPr>
              <a:grpSpLocks/>
            </p:cNvGrpSpPr>
            <p:nvPr/>
          </p:nvGrpSpPr>
          <p:grpSpPr bwMode="auto">
            <a:xfrm>
              <a:off x="3408" y="1392"/>
              <a:ext cx="240" cy="464"/>
              <a:chOff x="1056" y="1872"/>
              <a:chExt cx="240" cy="608"/>
            </a:xfrm>
          </p:grpSpPr>
          <p:sp>
            <p:nvSpPr>
              <p:cNvPr id="9668" name="Freeform 3525"/>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669" name="Freeform 3526"/>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670" name="Freeform 3527"/>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671" name="Freeform 3528"/>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72" name="Freeform 3529"/>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73" name="Freeform 3530"/>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74" name="Freeform 3531"/>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75" name="Freeform 3532"/>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76" name="Freeform 3533"/>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77" name="Freeform 3534"/>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78" name="Freeform 3535"/>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79" name="Freeform 3536"/>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80" name="Freeform 3537"/>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81" name="Freeform 3538"/>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286" name="Group 3539"/>
            <p:cNvGrpSpPr>
              <a:grpSpLocks/>
            </p:cNvGrpSpPr>
            <p:nvPr/>
          </p:nvGrpSpPr>
          <p:grpSpPr bwMode="auto">
            <a:xfrm>
              <a:off x="2096" y="1584"/>
              <a:ext cx="240" cy="616"/>
              <a:chOff x="1056" y="1872"/>
              <a:chExt cx="240" cy="608"/>
            </a:xfrm>
          </p:grpSpPr>
          <p:sp>
            <p:nvSpPr>
              <p:cNvPr id="9654" name="Freeform 3540"/>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655" name="Freeform 3541"/>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656" name="Freeform 3542"/>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657" name="Freeform 3543"/>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58" name="Freeform 3544"/>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59" name="Freeform 3545"/>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60" name="Freeform 3546"/>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61" name="Freeform 3547"/>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62" name="Freeform 3548"/>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63" name="Freeform 3549"/>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64" name="Freeform 3550"/>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65" name="Freeform 3551"/>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66" name="Freeform 3552"/>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667" name="Freeform 3553"/>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grpSp>
        <p:nvGrpSpPr>
          <p:cNvPr id="8287" name="Group 3554"/>
          <p:cNvGrpSpPr>
            <a:grpSpLocks/>
          </p:cNvGrpSpPr>
          <p:nvPr/>
        </p:nvGrpSpPr>
        <p:grpSpPr bwMode="auto">
          <a:xfrm>
            <a:off x="6173788" y="2276475"/>
            <a:ext cx="1243012" cy="1343025"/>
            <a:chOff x="2640" y="1872"/>
            <a:chExt cx="783" cy="846"/>
          </a:xfrm>
        </p:grpSpPr>
        <p:grpSp>
          <p:nvGrpSpPr>
            <p:cNvPr id="8302" name="Group 3555"/>
            <p:cNvGrpSpPr>
              <a:grpSpLocks/>
            </p:cNvGrpSpPr>
            <p:nvPr/>
          </p:nvGrpSpPr>
          <p:grpSpPr bwMode="auto">
            <a:xfrm>
              <a:off x="3135" y="1986"/>
              <a:ext cx="288" cy="606"/>
              <a:chOff x="1777" y="966"/>
              <a:chExt cx="863" cy="1255"/>
            </a:xfrm>
          </p:grpSpPr>
          <p:sp>
            <p:nvSpPr>
              <p:cNvPr id="9629" name="Freeform 3556"/>
              <p:cNvSpPr>
                <a:spLocks/>
              </p:cNvSpPr>
              <p:nvPr/>
            </p:nvSpPr>
            <p:spPr bwMode="auto">
              <a:xfrm>
                <a:off x="1872" y="1296"/>
                <a:ext cx="672" cy="925"/>
              </a:xfrm>
              <a:custGeom>
                <a:avLst/>
                <a:gdLst>
                  <a:gd name="T0" fmla="*/ 389 w 805"/>
                  <a:gd name="T1" fmla="*/ 29 h 1970"/>
                  <a:gd name="T2" fmla="*/ 440 w 805"/>
                  <a:gd name="T3" fmla="*/ 10 h 1970"/>
                  <a:gd name="T4" fmla="*/ 437 w 805"/>
                  <a:gd name="T5" fmla="*/ 21 h 1970"/>
                  <a:gd name="T6" fmla="*/ 479 w 805"/>
                  <a:gd name="T7" fmla="*/ 20 h 1970"/>
                  <a:gd name="T8" fmla="*/ 508 w 805"/>
                  <a:gd name="T9" fmla="*/ 16 h 1970"/>
                  <a:gd name="T10" fmla="*/ 447 w 805"/>
                  <a:gd name="T11" fmla="*/ 36 h 1970"/>
                  <a:gd name="T12" fmla="*/ 418 w 805"/>
                  <a:gd name="T13" fmla="*/ 68 h 1970"/>
                  <a:gd name="T14" fmla="*/ 469 w 805"/>
                  <a:gd name="T15" fmla="*/ 48 h 1970"/>
                  <a:gd name="T16" fmla="*/ 439 w 805"/>
                  <a:gd name="T17" fmla="*/ 69 h 1970"/>
                  <a:gd name="T18" fmla="*/ 431 w 805"/>
                  <a:gd name="T19" fmla="*/ 88 h 1970"/>
                  <a:gd name="T20" fmla="*/ 467 w 805"/>
                  <a:gd name="T21" fmla="*/ 74 h 1970"/>
                  <a:gd name="T22" fmla="*/ 503 w 805"/>
                  <a:gd name="T23" fmla="*/ 54 h 1970"/>
                  <a:gd name="T24" fmla="*/ 525 w 805"/>
                  <a:gd name="T25" fmla="*/ 45 h 1970"/>
                  <a:gd name="T26" fmla="*/ 548 w 805"/>
                  <a:gd name="T27" fmla="*/ 48 h 1970"/>
                  <a:gd name="T28" fmla="*/ 504 w 805"/>
                  <a:gd name="T29" fmla="*/ 69 h 1970"/>
                  <a:gd name="T30" fmla="*/ 467 w 805"/>
                  <a:gd name="T31" fmla="*/ 87 h 1970"/>
                  <a:gd name="T32" fmla="*/ 424 w 805"/>
                  <a:gd name="T33" fmla="*/ 102 h 1970"/>
                  <a:gd name="T34" fmla="*/ 401 w 805"/>
                  <a:gd name="T35" fmla="*/ 131 h 1970"/>
                  <a:gd name="T36" fmla="*/ 366 w 805"/>
                  <a:gd name="T37" fmla="*/ 160 h 1970"/>
                  <a:gd name="T38" fmla="*/ 331 w 805"/>
                  <a:gd name="T39" fmla="*/ 216 h 1970"/>
                  <a:gd name="T40" fmla="*/ 327 w 805"/>
                  <a:gd name="T41" fmla="*/ 262 h 1970"/>
                  <a:gd name="T42" fmla="*/ 346 w 805"/>
                  <a:gd name="T43" fmla="*/ 306 h 1970"/>
                  <a:gd name="T44" fmla="*/ 346 w 805"/>
                  <a:gd name="T45" fmla="*/ 362 h 1970"/>
                  <a:gd name="T46" fmla="*/ 365 w 805"/>
                  <a:gd name="T47" fmla="*/ 403 h 1970"/>
                  <a:gd name="T48" fmla="*/ 406 w 805"/>
                  <a:gd name="T49" fmla="*/ 416 h 1970"/>
                  <a:gd name="T50" fmla="*/ 381 w 805"/>
                  <a:gd name="T51" fmla="*/ 422 h 1970"/>
                  <a:gd name="T52" fmla="*/ 330 w 805"/>
                  <a:gd name="T53" fmla="*/ 429 h 1970"/>
                  <a:gd name="T54" fmla="*/ 272 w 805"/>
                  <a:gd name="T55" fmla="*/ 429 h 1970"/>
                  <a:gd name="T56" fmla="*/ 215 w 805"/>
                  <a:gd name="T57" fmla="*/ 427 h 1970"/>
                  <a:gd name="T58" fmla="*/ 214 w 805"/>
                  <a:gd name="T59" fmla="*/ 418 h 1970"/>
                  <a:gd name="T60" fmla="*/ 249 w 805"/>
                  <a:gd name="T61" fmla="*/ 403 h 1970"/>
                  <a:gd name="T62" fmla="*/ 238 w 805"/>
                  <a:gd name="T63" fmla="*/ 350 h 1970"/>
                  <a:gd name="T64" fmla="*/ 252 w 805"/>
                  <a:gd name="T65" fmla="*/ 277 h 1970"/>
                  <a:gd name="T66" fmla="*/ 247 w 805"/>
                  <a:gd name="T67" fmla="*/ 177 h 1970"/>
                  <a:gd name="T68" fmla="*/ 209 w 805"/>
                  <a:gd name="T69" fmla="*/ 123 h 1970"/>
                  <a:gd name="T70" fmla="*/ 170 w 805"/>
                  <a:gd name="T71" fmla="*/ 93 h 1970"/>
                  <a:gd name="T72" fmla="*/ 114 w 805"/>
                  <a:gd name="T73" fmla="*/ 64 h 1970"/>
                  <a:gd name="T74" fmla="*/ 63 w 805"/>
                  <a:gd name="T75" fmla="*/ 42 h 1970"/>
                  <a:gd name="T76" fmla="*/ 23 w 805"/>
                  <a:gd name="T77" fmla="*/ 28 h 1970"/>
                  <a:gd name="T78" fmla="*/ 31 w 805"/>
                  <a:gd name="T79" fmla="*/ 15 h 1970"/>
                  <a:gd name="T80" fmla="*/ 63 w 805"/>
                  <a:gd name="T81" fmla="*/ 36 h 1970"/>
                  <a:gd name="T82" fmla="*/ 148 w 805"/>
                  <a:gd name="T83" fmla="*/ 57 h 1970"/>
                  <a:gd name="T84" fmla="*/ 161 w 805"/>
                  <a:gd name="T85" fmla="*/ 36 h 1970"/>
                  <a:gd name="T86" fmla="*/ 144 w 805"/>
                  <a:gd name="T87" fmla="*/ 5 h 1970"/>
                  <a:gd name="T88" fmla="*/ 161 w 805"/>
                  <a:gd name="T89" fmla="*/ 24 h 1970"/>
                  <a:gd name="T90" fmla="*/ 184 w 805"/>
                  <a:gd name="T91" fmla="*/ 31 h 1970"/>
                  <a:gd name="T92" fmla="*/ 211 w 805"/>
                  <a:gd name="T93" fmla="*/ 8 h 1970"/>
                  <a:gd name="T94" fmla="*/ 205 w 805"/>
                  <a:gd name="T95" fmla="*/ 26 h 1970"/>
                  <a:gd name="T96" fmla="*/ 213 w 805"/>
                  <a:gd name="T97" fmla="*/ 37 h 1970"/>
                  <a:gd name="T98" fmla="*/ 235 w 805"/>
                  <a:gd name="T99" fmla="*/ 31 h 1970"/>
                  <a:gd name="T100" fmla="*/ 196 w 805"/>
                  <a:gd name="T101" fmla="*/ 64 h 1970"/>
                  <a:gd name="T102" fmla="*/ 240 w 805"/>
                  <a:gd name="T103" fmla="*/ 108 h 1970"/>
                  <a:gd name="T104" fmla="*/ 301 w 805"/>
                  <a:gd name="T105" fmla="*/ 167 h 1970"/>
                  <a:gd name="T106" fmla="*/ 337 w 805"/>
                  <a:gd name="T107" fmla="*/ 137 h 1970"/>
                  <a:gd name="T108" fmla="*/ 379 w 805"/>
                  <a:gd name="T109" fmla="*/ 84 h 1970"/>
                  <a:gd name="T110" fmla="*/ 342 w 805"/>
                  <a:gd name="T111" fmla="*/ 43 h 19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5"/>
                  <a:gd name="T169" fmla="*/ 0 h 1970"/>
                  <a:gd name="T170" fmla="*/ 805 w 805"/>
                  <a:gd name="T171" fmla="*/ 1970 h 19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5" h="1970">
                    <a:moveTo>
                      <a:pt x="520" y="20"/>
                    </a:moveTo>
                    <a:lnTo>
                      <a:pt x="523" y="27"/>
                    </a:lnTo>
                    <a:lnTo>
                      <a:pt x="528" y="20"/>
                    </a:lnTo>
                    <a:lnTo>
                      <a:pt x="532" y="14"/>
                    </a:lnTo>
                    <a:lnTo>
                      <a:pt x="535" y="20"/>
                    </a:lnTo>
                    <a:lnTo>
                      <a:pt x="539" y="51"/>
                    </a:lnTo>
                    <a:lnTo>
                      <a:pt x="549" y="90"/>
                    </a:lnTo>
                    <a:lnTo>
                      <a:pt x="558" y="130"/>
                    </a:lnTo>
                    <a:lnTo>
                      <a:pt x="563" y="161"/>
                    </a:lnTo>
                    <a:lnTo>
                      <a:pt x="569" y="155"/>
                    </a:lnTo>
                    <a:lnTo>
                      <a:pt x="580" y="137"/>
                    </a:lnTo>
                    <a:lnTo>
                      <a:pt x="590" y="119"/>
                    </a:lnTo>
                    <a:lnTo>
                      <a:pt x="601" y="100"/>
                    </a:lnTo>
                    <a:lnTo>
                      <a:pt x="612" y="82"/>
                    </a:lnTo>
                    <a:lnTo>
                      <a:pt x="621" y="63"/>
                    </a:lnTo>
                    <a:lnTo>
                      <a:pt x="631" y="45"/>
                    </a:lnTo>
                    <a:lnTo>
                      <a:pt x="639" y="25"/>
                    </a:lnTo>
                    <a:lnTo>
                      <a:pt x="645" y="4"/>
                    </a:lnTo>
                    <a:lnTo>
                      <a:pt x="647" y="0"/>
                    </a:lnTo>
                    <a:lnTo>
                      <a:pt x="645" y="20"/>
                    </a:lnTo>
                    <a:lnTo>
                      <a:pt x="641" y="38"/>
                    </a:lnTo>
                    <a:lnTo>
                      <a:pt x="638" y="56"/>
                    </a:lnTo>
                    <a:lnTo>
                      <a:pt x="633" y="75"/>
                    </a:lnTo>
                    <a:lnTo>
                      <a:pt x="628" y="93"/>
                    </a:lnTo>
                    <a:lnTo>
                      <a:pt x="622" y="112"/>
                    </a:lnTo>
                    <a:lnTo>
                      <a:pt x="617" y="130"/>
                    </a:lnTo>
                    <a:lnTo>
                      <a:pt x="611" y="147"/>
                    </a:lnTo>
                    <a:lnTo>
                      <a:pt x="618" y="147"/>
                    </a:lnTo>
                    <a:lnTo>
                      <a:pt x="634" y="131"/>
                    </a:lnTo>
                    <a:lnTo>
                      <a:pt x="652" y="117"/>
                    </a:lnTo>
                    <a:lnTo>
                      <a:pt x="670" y="104"/>
                    </a:lnTo>
                    <a:lnTo>
                      <a:pt x="688" y="90"/>
                    </a:lnTo>
                    <a:lnTo>
                      <a:pt x="705" y="78"/>
                    </a:lnTo>
                    <a:lnTo>
                      <a:pt x="723" y="66"/>
                    </a:lnTo>
                    <a:lnTo>
                      <a:pt x="742" y="54"/>
                    </a:lnTo>
                    <a:lnTo>
                      <a:pt x="760" y="42"/>
                    </a:lnTo>
                    <a:lnTo>
                      <a:pt x="753" y="51"/>
                    </a:lnTo>
                    <a:lnTo>
                      <a:pt x="746" y="59"/>
                    </a:lnTo>
                    <a:lnTo>
                      <a:pt x="738" y="66"/>
                    </a:lnTo>
                    <a:lnTo>
                      <a:pt x="729" y="72"/>
                    </a:lnTo>
                    <a:lnTo>
                      <a:pt x="721" y="79"/>
                    </a:lnTo>
                    <a:lnTo>
                      <a:pt x="713" y="85"/>
                    </a:lnTo>
                    <a:lnTo>
                      <a:pt x="704" y="92"/>
                    </a:lnTo>
                    <a:lnTo>
                      <a:pt x="696" y="100"/>
                    </a:lnTo>
                    <a:lnTo>
                      <a:pt x="683" y="116"/>
                    </a:lnTo>
                    <a:lnTo>
                      <a:pt x="669" y="130"/>
                    </a:lnTo>
                    <a:lnTo>
                      <a:pt x="654" y="146"/>
                    </a:lnTo>
                    <a:lnTo>
                      <a:pt x="641" y="161"/>
                    </a:lnTo>
                    <a:lnTo>
                      <a:pt x="628" y="178"/>
                    </a:lnTo>
                    <a:lnTo>
                      <a:pt x="618" y="195"/>
                    </a:lnTo>
                    <a:lnTo>
                      <a:pt x="608" y="213"/>
                    </a:lnTo>
                    <a:lnTo>
                      <a:pt x="600" y="232"/>
                    </a:lnTo>
                    <a:lnTo>
                      <a:pt x="599" y="250"/>
                    </a:lnTo>
                    <a:lnTo>
                      <a:pt x="599" y="270"/>
                    </a:lnTo>
                    <a:lnTo>
                      <a:pt x="598" y="289"/>
                    </a:lnTo>
                    <a:lnTo>
                      <a:pt x="600" y="307"/>
                    </a:lnTo>
                    <a:lnTo>
                      <a:pt x="602" y="307"/>
                    </a:lnTo>
                    <a:lnTo>
                      <a:pt x="612" y="294"/>
                    </a:lnTo>
                    <a:lnTo>
                      <a:pt x="621" y="280"/>
                    </a:lnTo>
                    <a:lnTo>
                      <a:pt x="631" y="267"/>
                    </a:lnTo>
                    <a:lnTo>
                      <a:pt x="640" y="255"/>
                    </a:lnTo>
                    <a:lnTo>
                      <a:pt x="651" y="242"/>
                    </a:lnTo>
                    <a:lnTo>
                      <a:pt x="662" y="230"/>
                    </a:lnTo>
                    <a:lnTo>
                      <a:pt x="673" y="219"/>
                    </a:lnTo>
                    <a:lnTo>
                      <a:pt x="685" y="211"/>
                    </a:lnTo>
                    <a:lnTo>
                      <a:pt x="679" y="221"/>
                    </a:lnTo>
                    <a:lnTo>
                      <a:pt x="673" y="230"/>
                    </a:lnTo>
                    <a:lnTo>
                      <a:pt x="666" y="240"/>
                    </a:lnTo>
                    <a:lnTo>
                      <a:pt x="660" y="252"/>
                    </a:lnTo>
                    <a:lnTo>
                      <a:pt x="651" y="272"/>
                    </a:lnTo>
                    <a:lnTo>
                      <a:pt x="640" y="290"/>
                    </a:lnTo>
                    <a:lnTo>
                      <a:pt x="630" y="310"/>
                    </a:lnTo>
                    <a:lnTo>
                      <a:pt x="620" y="330"/>
                    </a:lnTo>
                    <a:lnTo>
                      <a:pt x="612" y="351"/>
                    </a:lnTo>
                    <a:lnTo>
                      <a:pt x="605" y="372"/>
                    </a:lnTo>
                    <a:lnTo>
                      <a:pt x="601" y="395"/>
                    </a:lnTo>
                    <a:lnTo>
                      <a:pt x="601" y="419"/>
                    </a:lnTo>
                    <a:lnTo>
                      <a:pt x="607" y="412"/>
                    </a:lnTo>
                    <a:lnTo>
                      <a:pt x="612" y="405"/>
                    </a:lnTo>
                    <a:lnTo>
                      <a:pt x="618" y="398"/>
                    </a:lnTo>
                    <a:lnTo>
                      <a:pt x="624" y="390"/>
                    </a:lnTo>
                    <a:lnTo>
                      <a:pt x="630" y="383"/>
                    </a:lnTo>
                    <a:lnTo>
                      <a:pt x="636" y="375"/>
                    </a:lnTo>
                    <a:lnTo>
                      <a:pt x="641" y="368"/>
                    </a:lnTo>
                    <a:lnTo>
                      <a:pt x="647" y="361"/>
                    </a:lnTo>
                    <a:lnTo>
                      <a:pt x="654" y="352"/>
                    </a:lnTo>
                    <a:lnTo>
                      <a:pt x="663" y="344"/>
                    </a:lnTo>
                    <a:lnTo>
                      <a:pt x="671" y="335"/>
                    </a:lnTo>
                    <a:lnTo>
                      <a:pt x="681" y="328"/>
                    </a:lnTo>
                    <a:lnTo>
                      <a:pt x="688" y="320"/>
                    </a:lnTo>
                    <a:lnTo>
                      <a:pt x="696" y="311"/>
                    </a:lnTo>
                    <a:lnTo>
                      <a:pt x="702" y="303"/>
                    </a:lnTo>
                    <a:lnTo>
                      <a:pt x="707" y="291"/>
                    </a:lnTo>
                    <a:lnTo>
                      <a:pt x="711" y="276"/>
                    </a:lnTo>
                    <a:lnTo>
                      <a:pt x="716" y="259"/>
                    </a:lnTo>
                    <a:lnTo>
                      <a:pt x="722" y="243"/>
                    </a:lnTo>
                    <a:lnTo>
                      <a:pt x="728" y="228"/>
                    </a:lnTo>
                    <a:lnTo>
                      <a:pt x="733" y="212"/>
                    </a:lnTo>
                    <a:lnTo>
                      <a:pt x="739" y="195"/>
                    </a:lnTo>
                    <a:lnTo>
                      <a:pt x="746" y="181"/>
                    </a:lnTo>
                    <a:lnTo>
                      <a:pt x="752" y="165"/>
                    </a:lnTo>
                    <a:lnTo>
                      <a:pt x="770" y="137"/>
                    </a:lnTo>
                    <a:lnTo>
                      <a:pt x="764" y="171"/>
                    </a:lnTo>
                    <a:lnTo>
                      <a:pt x="754" y="204"/>
                    </a:lnTo>
                    <a:lnTo>
                      <a:pt x="743" y="236"/>
                    </a:lnTo>
                    <a:lnTo>
                      <a:pt x="738" y="270"/>
                    </a:lnTo>
                    <a:lnTo>
                      <a:pt x="746" y="262"/>
                    </a:lnTo>
                    <a:lnTo>
                      <a:pt x="754" y="253"/>
                    </a:lnTo>
                    <a:lnTo>
                      <a:pt x="762" y="245"/>
                    </a:lnTo>
                    <a:lnTo>
                      <a:pt x="771" y="235"/>
                    </a:lnTo>
                    <a:lnTo>
                      <a:pt x="779" y="226"/>
                    </a:lnTo>
                    <a:lnTo>
                      <a:pt x="787" y="218"/>
                    </a:lnTo>
                    <a:lnTo>
                      <a:pt x="796" y="211"/>
                    </a:lnTo>
                    <a:lnTo>
                      <a:pt x="805" y="204"/>
                    </a:lnTo>
                    <a:lnTo>
                      <a:pt x="793" y="222"/>
                    </a:lnTo>
                    <a:lnTo>
                      <a:pt x="780" y="240"/>
                    </a:lnTo>
                    <a:lnTo>
                      <a:pt x="766" y="259"/>
                    </a:lnTo>
                    <a:lnTo>
                      <a:pt x="753" y="277"/>
                    </a:lnTo>
                    <a:lnTo>
                      <a:pt x="739" y="296"/>
                    </a:lnTo>
                    <a:lnTo>
                      <a:pt x="724" y="314"/>
                    </a:lnTo>
                    <a:lnTo>
                      <a:pt x="713" y="334"/>
                    </a:lnTo>
                    <a:lnTo>
                      <a:pt x="701" y="354"/>
                    </a:lnTo>
                    <a:lnTo>
                      <a:pt x="696" y="361"/>
                    </a:lnTo>
                    <a:lnTo>
                      <a:pt x="691" y="366"/>
                    </a:lnTo>
                    <a:lnTo>
                      <a:pt x="685" y="373"/>
                    </a:lnTo>
                    <a:lnTo>
                      <a:pt x="681" y="379"/>
                    </a:lnTo>
                    <a:lnTo>
                      <a:pt x="676" y="386"/>
                    </a:lnTo>
                    <a:lnTo>
                      <a:pt x="671" y="393"/>
                    </a:lnTo>
                    <a:lnTo>
                      <a:pt x="668" y="400"/>
                    </a:lnTo>
                    <a:lnTo>
                      <a:pt x="665" y="407"/>
                    </a:lnTo>
                    <a:lnTo>
                      <a:pt x="656" y="417"/>
                    </a:lnTo>
                    <a:lnTo>
                      <a:pt x="646" y="427"/>
                    </a:lnTo>
                    <a:lnTo>
                      <a:pt x="637" y="436"/>
                    </a:lnTo>
                    <a:lnTo>
                      <a:pt x="627" y="444"/>
                    </a:lnTo>
                    <a:lnTo>
                      <a:pt x="618" y="454"/>
                    </a:lnTo>
                    <a:lnTo>
                      <a:pt x="609" y="464"/>
                    </a:lnTo>
                    <a:lnTo>
                      <a:pt x="601" y="475"/>
                    </a:lnTo>
                    <a:lnTo>
                      <a:pt x="595" y="487"/>
                    </a:lnTo>
                    <a:lnTo>
                      <a:pt x="592" y="507"/>
                    </a:lnTo>
                    <a:lnTo>
                      <a:pt x="589" y="528"/>
                    </a:lnTo>
                    <a:lnTo>
                      <a:pt x="588" y="549"/>
                    </a:lnTo>
                    <a:lnTo>
                      <a:pt x="586" y="570"/>
                    </a:lnTo>
                    <a:lnTo>
                      <a:pt x="580" y="582"/>
                    </a:lnTo>
                    <a:lnTo>
                      <a:pt x="575" y="594"/>
                    </a:lnTo>
                    <a:lnTo>
                      <a:pt x="570" y="607"/>
                    </a:lnTo>
                    <a:lnTo>
                      <a:pt x="567" y="620"/>
                    </a:lnTo>
                    <a:lnTo>
                      <a:pt x="562" y="632"/>
                    </a:lnTo>
                    <a:lnTo>
                      <a:pt x="558" y="645"/>
                    </a:lnTo>
                    <a:lnTo>
                      <a:pt x="555" y="658"/>
                    </a:lnTo>
                    <a:lnTo>
                      <a:pt x="550" y="671"/>
                    </a:lnTo>
                    <a:lnTo>
                      <a:pt x="538" y="699"/>
                    </a:lnTo>
                    <a:lnTo>
                      <a:pt x="526" y="727"/>
                    </a:lnTo>
                    <a:lnTo>
                      <a:pt x="516" y="757"/>
                    </a:lnTo>
                    <a:lnTo>
                      <a:pt x="504" y="785"/>
                    </a:lnTo>
                    <a:lnTo>
                      <a:pt x="494" y="815"/>
                    </a:lnTo>
                    <a:lnTo>
                      <a:pt x="486" y="846"/>
                    </a:lnTo>
                    <a:lnTo>
                      <a:pt x="480" y="877"/>
                    </a:lnTo>
                    <a:lnTo>
                      <a:pt x="478" y="910"/>
                    </a:lnTo>
                    <a:lnTo>
                      <a:pt x="475" y="945"/>
                    </a:lnTo>
                    <a:lnTo>
                      <a:pt x="475" y="979"/>
                    </a:lnTo>
                    <a:lnTo>
                      <a:pt x="475" y="1015"/>
                    </a:lnTo>
                    <a:lnTo>
                      <a:pt x="478" y="1050"/>
                    </a:lnTo>
                    <a:lnTo>
                      <a:pt x="475" y="1080"/>
                    </a:lnTo>
                    <a:lnTo>
                      <a:pt x="472" y="1110"/>
                    </a:lnTo>
                    <a:lnTo>
                      <a:pt x="469" y="1139"/>
                    </a:lnTo>
                    <a:lnTo>
                      <a:pt x="469" y="1169"/>
                    </a:lnTo>
                    <a:lnTo>
                      <a:pt x="467" y="1169"/>
                    </a:lnTo>
                    <a:lnTo>
                      <a:pt x="469" y="1189"/>
                    </a:lnTo>
                    <a:lnTo>
                      <a:pt x="471" y="1211"/>
                    </a:lnTo>
                    <a:lnTo>
                      <a:pt x="471" y="1234"/>
                    </a:lnTo>
                    <a:lnTo>
                      <a:pt x="472" y="1257"/>
                    </a:lnTo>
                    <a:lnTo>
                      <a:pt x="477" y="1284"/>
                    </a:lnTo>
                    <a:lnTo>
                      <a:pt x="479" y="1312"/>
                    </a:lnTo>
                    <a:lnTo>
                      <a:pt x="483" y="1339"/>
                    </a:lnTo>
                    <a:lnTo>
                      <a:pt x="491" y="1364"/>
                    </a:lnTo>
                    <a:lnTo>
                      <a:pt x="496" y="1388"/>
                    </a:lnTo>
                    <a:lnTo>
                      <a:pt x="496" y="1413"/>
                    </a:lnTo>
                    <a:lnTo>
                      <a:pt x="494" y="1438"/>
                    </a:lnTo>
                    <a:lnTo>
                      <a:pt x="494" y="1462"/>
                    </a:lnTo>
                    <a:lnTo>
                      <a:pt x="499" y="1499"/>
                    </a:lnTo>
                    <a:lnTo>
                      <a:pt x="505" y="1534"/>
                    </a:lnTo>
                    <a:lnTo>
                      <a:pt x="507" y="1571"/>
                    </a:lnTo>
                    <a:lnTo>
                      <a:pt x="504" y="1608"/>
                    </a:lnTo>
                    <a:lnTo>
                      <a:pt x="496" y="1643"/>
                    </a:lnTo>
                    <a:lnTo>
                      <a:pt x="491" y="1681"/>
                    </a:lnTo>
                    <a:lnTo>
                      <a:pt x="492" y="1720"/>
                    </a:lnTo>
                    <a:lnTo>
                      <a:pt x="501" y="1755"/>
                    </a:lnTo>
                    <a:lnTo>
                      <a:pt x="506" y="1769"/>
                    </a:lnTo>
                    <a:lnTo>
                      <a:pt x="510" y="1785"/>
                    </a:lnTo>
                    <a:lnTo>
                      <a:pt x="515" y="1799"/>
                    </a:lnTo>
                    <a:lnTo>
                      <a:pt x="519" y="1813"/>
                    </a:lnTo>
                    <a:lnTo>
                      <a:pt x="524" y="1829"/>
                    </a:lnTo>
                    <a:lnTo>
                      <a:pt x="530" y="1843"/>
                    </a:lnTo>
                    <a:lnTo>
                      <a:pt x="536" y="1856"/>
                    </a:lnTo>
                    <a:lnTo>
                      <a:pt x="543" y="1870"/>
                    </a:lnTo>
                    <a:lnTo>
                      <a:pt x="550" y="1875"/>
                    </a:lnTo>
                    <a:lnTo>
                      <a:pt x="557" y="1880"/>
                    </a:lnTo>
                    <a:lnTo>
                      <a:pt x="566" y="1881"/>
                    </a:lnTo>
                    <a:lnTo>
                      <a:pt x="574" y="1884"/>
                    </a:lnTo>
                    <a:lnTo>
                      <a:pt x="582" y="1885"/>
                    </a:lnTo>
                    <a:lnTo>
                      <a:pt x="589" y="1890"/>
                    </a:lnTo>
                    <a:lnTo>
                      <a:pt x="594" y="1897"/>
                    </a:lnTo>
                    <a:lnTo>
                      <a:pt x="596" y="1907"/>
                    </a:lnTo>
                    <a:lnTo>
                      <a:pt x="586" y="1904"/>
                    </a:lnTo>
                    <a:lnTo>
                      <a:pt x="576" y="1904"/>
                    </a:lnTo>
                    <a:lnTo>
                      <a:pt x="567" y="1907"/>
                    </a:lnTo>
                    <a:lnTo>
                      <a:pt x="557" y="1909"/>
                    </a:lnTo>
                    <a:lnTo>
                      <a:pt x="548" y="1914"/>
                    </a:lnTo>
                    <a:lnTo>
                      <a:pt x="538" y="1916"/>
                    </a:lnTo>
                    <a:lnTo>
                      <a:pt x="529" y="1918"/>
                    </a:lnTo>
                    <a:lnTo>
                      <a:pt x="518" y="1918"/>
                    </a:lnTo>
                    <a:lnTo>
                      <a:pt x="509" y="1924"/>
                    </a:lnTo>
                    <a:lnTo>
                      <a:pt x="500" y="1928"/>
                    </a:lnTo>
                    <a:lnTo>
                      <a:pt x="491" y="1933"/>
                    </a:lnTo>
                    <a:lnTo>
                      <a:pt x="481" y="1939"/>
                    </a:lnTo>
                    <a:lnTo>
                      <a:pt x="473" y="1945"/>
                    </a:lnTo>
                    <a:lnTo>
                      <a:pt x="465" y="1952"/>
                    </a:lnTo>
                    <a:lnTo>
                      <a:pt x="456" y="1959"/>
                    </a:lnTo>
                    <a:lnTo>
                      <a:pt x="448" y="1967"/>
                    </a:lnTo>
                    <a:lnTo>
                      <a:pt x="435" y="1970"/>
                    </a:lnTo>
                    <a:lnTo>
                      <a:pt x="422" y="1969"/>
                    </a:lnTo>
                    <a:lnTo>
                      <a:pt x="411" y="1963"/>
                    </a:lnTo>
                    <a:lnTo>
                      <a:pt x="401" y="1955"/>
                    </a:lnTo>
                    <a:lnTo>
                      <a:pt x="390" y="1946"/>
                    </a:lnTo>
                    <a:lnTo>
                      <a:pt x="379" y="1938"/>
                    </a:lnTo>
                    <a:lnTo>
                      <a:pt x="367" y="1931"/>
                    </a:lnTo>
                    <a:lnTo>
                      <a:pt x="354" y="1928"/>
                    </a:lnTo>
                    <a:lnTo>
                      <a:pt x="345" y="1928"/>
                    </a:lnTo>
                    <a:lnTo>
                      <a:pt x="337" y="1929"/>
                    </a:lnTo>
                    <a:lnTo>
                      <a:pt x="327" y="1931"/>
                    </a:lnTo>
                    <a:lnTo>
                      <a:pt x="319" y="1933"/>
                    </a:lnTo>
                    <a:lnTo>
                      <a:pt x="309" y="1935"/>
                    </a:lnTo>
                    <a:lnTo>
                      <a:pt x="300" y="1935"/>
                    </a:lnTo>
                    <a:lnTo>
                      <a:pt x="292" y="1935"/>
                    </a:lnTo>
                    <a:lnTo>
                      <a:pt x="282" y="1932"/>
                    </a:lnTo>
                    <a:lnTo>
                      <a:pt x="281" y="1922"/>
                    </a:lnTo>
                    <a:lnTo>
                      <a:pt x="286" y="1914"/>
                    </a:lnTo>
                    <a:lnTo>
                      <a:pt x="293" y="1908"/>
                    </a:lnTo>
                    <a:lnTo>
                      <a:pt x="299" y="1902"/>
                    </a:lnTo>
                    <a:lnTo>
                      <a:pt x="307" y="1898"/>
                    </a:lnTo>
                    <a:lnTo>
                      <a:pt x="314" y="1894"/>
                    </a:lnTo>
                    <a:lnTo>
                      <a:pt x="321" y="1888"/>
                    </a:lnTo>
                    <a:lnTo>
                      <a:pt x="328" y="1881"/>
                    </a:lnTo>
                    <a:lnTo>
                      <a:pt x="334" y="1873"/>
                    </a:lnTo>
                    <a:lnTo>
                      <a:pt x="340" y="1864"/>
                    </a:lnTo>
                    <a:lnTo>
                      <a:pt x="345" y="1856"/>
                    </a:lnTo>
                    <a:lnTo>
                      <a:pt x="349" y="1847"/>
                    </a:lnTo>
                    <a:lnTo>
                      <a:pt x="357" y="1827"/>
                    </a:lnTo>
                    <a:lnTo>
                      <a:pt x="357" y="1807"/>
                    </a:lnTo>
                    <a:lnTo>
                      <a:pt x="352" y="1785"/>
                    </a:lnTo>
                    <a:lnTo>
                      <a:pt x="350" y="1764"/>
                    </a:lnTo>
                    <a:lnTo>
                      <a:pt x="354" y="1723"/>
                    </a:lnTo>
                    <a:lnTo>
                      <a:pt x="351" y="1683"/>
                    </a:lnTo>
                    <a:lnTo>
                      <a:pt x="345" y="1642"/>
                    </a:lnTo>
                    <a:lnTo>
                      <a:pt x="343" y="1599"/>
                    </a:lnTo>
                    <a:lnTo>
                      <a:pt x="341" y="1587"/>
                    </a:lnTo>
                    <a:lnTo>
                      <a:pt x="340" y="1575"/>
                    </a:lnTo>
                    <a:lnTo>
                      <a:pt x="340" y="1563"/>
                    </a:lnTo>
                    <a:lnTo>
                      <a:pt x="341" y="1551"/>
                    </a:lnTo>
                    <a:lnTo>
                      <a:pt x="344" y="1489"/>
                    </a:lnTo>
                    <a:lnTo>
                      <a:pt x="349" y="1428"/>
                    </a:lnTo>
                    <a:lnTo>
                      <a:pt x="354" y="1369"/>
                    </a:lnTo>
                    <a:lnTo>
                      <a:pt x="365" y="1311"/>
                    </a:lnTo>
                    <a:lnTo>
                      <a:pt x="362" y="1255"/>
                    </a:lnTo>
                    <a:lnTo>
                      <a:pt x="353" y="1203"/>
                    </a:lnTo>
                    <a:lnTo>
                      <a:pt x="346" y="1151"/>
                    </a:lnTo>
                    <a:lnTo>
                      <a:pt x="346" y="1095"/>
                    </a:lnTo>
                    <a:lnTo>
                      <a:pt x="353" y="1037"/>
                    </a:lnTo>
                    <a:lnTo>
                      <a:pt x="356" y="976"/>
                    </a:lnTo>
                    <a:lnTo>
                      <a:pt x="357" y="916"/>
                    </a:lnTo>
                    <a:lnTo>
                      <a:pt x="362" y="855"/>
                    </a:lnTo>
                    <a:lnTo>
                      <a:pt x="354" y="801"/>
                    </a:lnTo>
                    <a:lnTo>
                      <a:pt x="349" y="746"/>
                    </a:lnTo>
                    <a:lnTo>
                      <a:pt x="341" y="692"/>
                    </a:lnTo>
                    <a:lnTo>
                      <a:pt x="335" y="638"/>
                    </a:lnTo>
                    <a:lnTo>
                      <a:pt x="330" y="623"/>
                    </a:lnTo>
                    <a:lnTo>
                      <a:pt x="321" y="607"/>
                    </a:lnTo>
                    <a:lnTo>
                      <a:pt x="313" y="593"/>
                    </a:lnTo>
                    <a:lnTo>
                      <a:pt x="305" y="577"/>
                    </a:lnTo>
                    <a:lnTo>
                      <a:pt x="299" y="560"/>
                    </a:lnTo>
                    <a:lnTo>
                      <a:pt x="293" y="543"/>
                    </a:lnTo>
                    <a:lnTo>
                      <a:pt x="287" y="526"/>
                    </a:lnTo>
                    <a:lnTo>
                      <a:pt x="282" y="508"/>
                    </a:lnTo>
                    <a:lnTo>
                      <a:pt x="275" y="491"/>
                    </a:lnTo>
                    <a:lnTo>
                      <a:pt x="268" y="475"/>
                    </a:lnTo>
                    <a:lnTo>
                      <a:pt x="261" y="458"/>
                    </a:lnTo>
                    <a:lnTo>
                      <a:pt x="251" y="443"/>
                    </a:lnTo>
                    <a:lnTo>
                      <a:pt x="244" y="420"/>
                    </a:lnTo>
                    <a:lnTo>
                      <a:pt x="239" y="398"/>
                    </a:lnTo>
                    <a:lnTo>
                      <a:pt x="236" y="372"/>
                    </a:lnTo>
                    <a:lnTo>
                      <a:pt x="236" y="348"/>
                    </a:lnTo>
                    <a:lnTo>
                      <a:pt x="223" y="334"/>
                    </a:lnTo>
                    <a:lnTo>
                      <a:pt x="209" y="322"/>
                    </a:lnTo>
                    <a:lnTo>
                      <a:pt x="193" y="311"/>
                    </a:lnTo>
                    <a:lnTo>
                      <a:pt x="178" y="301"/>
                    </a:lnTo>
                    <a:lnTo>
                      <a:pt x="163" y="290"/>
                    </a:lnTo>
                    <a:lnTo>
                      <a:pt x="149" y="277"/>
                    </a:lnTo>
                    <a:lnTo>
                      <a:pt x="135" y="264"/>
                    </a:lnTo>
                    <a:lnTo>
                      <a:pt x="123" y="247"/>
                    </a:lnTo>
                    <a:lnTo>
                      <a:pt x="115" y="238"/>
                    </a:lnTo>
                    <a:lnTo>
                      <a:pt x="108" y="226"/>
                    </a:lnTo>
                    <a:lnTo>
                      <a:pt x="102" y="213"/>
                    </a:lnTo>
                    <a:lnTo>
                      <a:pt x="97" y="202"/>
                    </a:lnTo>
                    <a:lnTo>
                      <a:pt x="91" y="189"/>
                    </a:lnTo>
                    <a:lnTo>
                      <a:pt x="85" y="180"/>
                    </a:lnTo>
                    <a:lnTo>
                      <a:pt x="77" y="170"/>
                    </a:lnTo>
                    <a:lnTo>
                      <a:pt x="65" y="163"/>
                    </a:lnTo>
                    <a:lnTo>
                      <a:pt x="0" y="124"/>
                    </a:lnTo>
                    <a:lnTo>
                      <a:pt x="7" y="124"/>
                    </a:lnTo>
                    <a:lnTo>
                      <a:pt x="15" y="124"/>
                    </a:lnTo>
                    <a:lnTo>
                      <a:pt x="24" y="124"/>
                    </a:lnTo>
                    <a:lnTo>
                      <a:pt x="32" y="127"/>
                    </a:lnTo>
                    <a:lnTo>
                      <a:pt x="41" y="129"/>
                    </a:lnTo>
                    <a:lnTo>
                      <a:pt x="51" y="133"/>
                    </a:lnTo>
                    <a:lnTo>
                      <a:pt x="59" y="136"/>
                    </a:lnTo>
                    <a:lnTo>
                      <a:pt x="67" y="140"/>
                    </a:lnTo>
                    <a:lnTo>
                      <a:pt x="61" y="123"/>
                    </a:lnTo>
                    <a:lnTo>
                      <a:pt x="56" y="106"/>
                    </a:lnTo>
                    <a:lnTo>
                      <a:pt x="50" y="89"/>
                    </a:lnTo>
                    <a:lnTo>
                      <a:pt x="44" y="70"/>
                    </a:lnTo>
                    <a:lnTo>
                      <a:pt x="53" y="79"/>
                    </a:lnTo>
                    <a:lnTo>
                      <a:pt x="60" y="89"/>
                    </a:lnTo>
                    <a:lnTo>
                      <a:pt x="66" y="100"/>
                    </a:lnTo>
                    <a:lnTo>
                      <a:pt x="71" y="112"/>
                    </a:lnTo>
                    <a:lnTo>
                      <a:pt x="76" y="124"/>
                    </a:lnTo>
                    <a:lnTo>
                      <a:pt x="80" y="137"/>
                    </a:lnTo>
                    <a:lnTo>
                      <a:pt x="85" y="150"/>
                    </a:lnTo>
                    <a:lnTo>
                      <a:pt x="91" y="161"/>
                    </a:lnTo>
                    <a:lnTo>
                      <a:pt x="103" y="180"/>
                    </a:lnTo>
                    <a:lnTo>
                      <a:pt x="116" y="196"/>
                    </a:lnTo>
                    <a:lnTo>
                      <a:pt x="130" y="211"/>
                    </a:lnTo>
                    <a:lnTo>
                      <a:pt x="145" y="223"/>
                    </a:lnTo>
                    <a:lnTo>
                      <a:pt x="161" y="235"/>
                    </a:lnTo>
                    <a:lnTo>
                      <a:pt x="178" y="245"/>
                    </a:lnTo>
                    <a:lnTo>
                      <a:pt x="194" y="252"/>
                    </a:lnTo>
                    <a:lnTo>
                      <a:pt x="212" y="257"/>
                    </a:lnTo>
                    <a:lnTo>
                      <a:pt x="218" y="263"/>
                    </a:lnTo>
                    <a:lnTo>
                      <a:pt x="225" y="269"/>
                    </a:lnTo>
                    <a:lnTo>
                      <a:pt x="232" y="274"/>
                    </a:lnTo>
                    <a:lnTo>
                      <a:pt x="239" y="279"/>
                    </a:lnTo>
                    <a:lnTo>
                      <a:pt x="238" y="249"/>
                    </a:lnTo>
                    <a:lnTo>
                      <a:pt x="235" y="221"/>
                    </a:lnTo>
                    <a:lnTo>
                      <a:pt x="231" y="194"/>
                    </a:lnTo>
                    <a:lnTo>
                      <a:pt x="231" y="164"/>
                    </a:lnTo>
                    <a:lnTo>
                      <a:pt x="220" y="136"/>
                    </a:lnTo>
                    <a:lnTo>
                      <a:pt x="214" y="106"/>
                    </a:lnTo>
                    <a:lnTo>
                      <a:pt x="210" y="76"/>
                    </a:lnTo>
                    <a:lnTo>
                      <a:pt x="204" y="46"/>
                    </a:lnTo>
                    <a:lnTo>
                      <a:pt x="203" y="41"/>
                    </a:lnTo>
                    <a:lnTo>
                      <a:pt x="204" y="35"/>
                    </a:lnTo>
                    <a:lnTo>
                      <a:pt x="205" y="28"/>
                    </a:lnTo>
                    <a:lnTo>
                      <a:pt x="207" y="24"/>
                    </a:lnTo>
                    <a:lnTo>
                      <a:pt x="210" y="25"/>
                    </a:lnTo>
                    <a:lnTo>
                      <a:pt x="212" y="29"/>
                    </a:lnTo>
                    <a:lnTo>
                      <a:pt x="213" y="32"/>
                    </a:lnTo>
                    <a:lnTo>
                      <a:pt x="214" y="37"/>
                    </a:lnTo>
                    <a:lnTo>
                      <a:pt x="216" y="56"/>
                    </a:lnTo>
                    <a:lnTo>
                      <a:pt x="219" y="75"/>
                    </a:lnTo>
                    <a:lnTo>
                      <a:pt x="225" y="92"/>
                    </a:lnTo>
                    <a:lnTo>
                      <a:pt x="231" y="110"/>
                    </a:lnTo>
                    <a:lnTo>
                      <a:pt x="237" y="127"/>
                    </a:lnTo>
                    <a:lnTo>
                      <a:pt x="243" y="144"/>
                    </a:lnTo>
                    <a:lnTo>
                      <a:pt x="249" y="163"/>
                    </a:lnTo>
                    <a:lnTo>
                      <a:pt x="252" y="181"/>
                    </a:lnTo>
                    <a:lnTo>
                      <a:pt x="256" y="171"/>
                    </a:lnTo>
                    <a:lnTo>
                      <a:pt x="258" y="161"/>
                    </a:lnTo>
                    <a:lnTo>
                      <a:pt x="261" y="150"/>
                    </a:lnTo>
                    <a:lnTo>
                      <a:pt x="264" y="141"/>
                    </a:lnTo>
                    <a:lnTo>
                      <a:pt x="273" y="130"/>
                    </a:lnTo>
                    <a:lnTo>
                      <a:pt x="280" y="119"/>
                    </a:lnTo>
                    <a:lnTo>
                      <a:pt x="286" y="106"/>
                    </a:lnTo>
                    <a:lnTo>
                      <a:pt x="292" y="93"/>
                    </a:lnTo>
                    <a:lnTo>
                      <a:pt x="296" y="80"/>
                    </a:lnTo>
                    <a:lnTo>
                      <a:pt x="300" y="66"/>
                    </a:lnTo>
                    <a:lnTo>
                      <a:pt x="302" y="52"/>
                    </a:lnTo>
                    <a:lnTo>
                      <a:pt x="303" y="38"/>
                    </a:lnTo>
                    <a:lnTo>
                      <a:pt x="305" y="37"/>
                    </a:lnTo>
                    <a:lnTo>
                      <a:pt x="306" y="34"/>
                    </a:lnTo>
                    <a:lnTo>
                      <a:pt x="307" y="34"/>
                    </a:lnTo>
                    <a:lnTo>
                      <a:pt x="308" y="35"/>
                    </a:lnTo>
                    <a:lnTo>
                      <a:pt x="309" y="59"/>
                    </a:lnTo>
                    <a:lnTo>
                      <a:pt x="306" y="80"/>
                    </a:lnTo>
                    <a:lnTo>
                      <a:pt x="301" y="100"/>
                    </a:lnTo>
                    <a:lnTo>
                      <a:pt x="294" y="120"/>
                    </a:lnTo>
                    <a:lnTo>
                      <a:pt x="287" y="141"/>
                    </a:lnTo>
                    <a:lnTo>
                      <a:pt x="281" y="161"/>
                    </a:lnTo>
                    <a:lnTo>
                      <a:pt x="279" y="182"/>
                    </a:lnTo>
                    <a:lnTo>
                      <a:pt x="279" y="206"/>
                    </a:lnTo>
                    <a:lnTo>
                      <a:pt x="280" y="209"/>
                    </a:lnTo>
                    <a:lnTo>
                      <a:pt x="289" y="195"/>
                    </a:lnTo>
                    <a:lnTo>
                      <a:pt x="299" y="182"/>
                    </a:lnTo>
                    <a:lnTo>
                      <a:pt x="306" y="168"/>
                    </a:lnTo>
                    <a:lnTo>
                      <a:pt x="314" y="153"/>
                    </a:lnTo>
                    <a:lnTo>
                      <a:pt x="321" y="138"/>
                    </a:lnTo>
                    <a:lnTo>
                      <a:pt x="328" y="124"/>
                    </a:lnTo>
                    <a:lnTo>
                      <a:pt x="335" y="109"/>
                    </a:lnTo>
                    <a:lnTo>
                      <a:pt x="344" y="95"/>
                    </a:lnTo>
                    <a:lnTo>
                      <a:pt x="347" y="90"/>
                    </a:lnTo>
                    <a:lnTo>
                      <a:pt x="346" y="116"/>
                    </a:lnTo>
                    <a:lnTo>
                      <a:pt x="337" y="140"/>
                    </a:lnTo>
                    <a:lnTo>
                      <a:pt x="326" y="163"/>
                    </a:lnTo>
                    <a:lnTo>
                      <a:pt x="322" y="189"/>
                    </a:lnTo>
                    <a:lnTo>
                      <a:pt x="315" y="206"/>
                    </a:lnTo>
                    <a:lnTo>
                      <a:pt x="306" y="222"/>
                    </a:lnTo>
                    <a:lnTo>
                      <a:pt x="298" y="239"/>
                    </a:lnTo>
                    <a:lnTo>
                      <a:pt x="289" y="256"/>
                    </a:lnTo>
                    <a:lnTo>
                      <a:pt x="283" y="273"/>
                    </a:lnTo>
                    <a:lnTo>
                      <a:pt x="281" y="291"/>
                    </a:lnTo>
                    <a:lnTo>
                      <a:pt x="281" y="310"/>
                    </a:lnTo>
                    <a:lnTo>
                      <a:pt x="287" y="330"/>
                    </a:lnTo>
                    <a:lnTo>
                      <a:pt x="288" y="359"/>
                    </a:lnTo>
                    <a:lnTo>
                      <a:pt x="294" y="389"/>
                    </a:lnTo>
                    <a:lnTo>
                      <a:pt x="303" y="416"/>
                    </a:lnTo>
                    <a:lnTo>
                      <a:pt x="318" y="440"/>
                    </a:lnTo>
                    <a:lnTo>
                      <a:pt x="332" y="465"/>
                    </a:lnTo>
                    <a:lnTo>
                      <a:pt x="345" y="491"/>
                    </a:lnTo>
                    <a:lnTo>
                      <a:pt x="358" y="516"/>
                    </a:lnTo>
                    <a:lnTo>
                      <a:pt x="369" y="542"/>
                    </a:lnTo>
                    <a:lnTo>
                      <a:pt x="378" y="569"/>
                    </a:lnTo>
                    <a:lnTo>
                      <a:pt x="385" y="597"/>
                    </a:lnTo>
                    <a:lnTo>
                      <a:pt x="391" y="627"/>
                    </a:lnTo>
                    <a:lnTo>
                      <a:pt x="395" y="657"/>
                    </a:lnTo>
                    <a:lnTo>
                      <a:pt x="429" y="773"/>
                    </a:lnTo>
                    <a:lnTo>
                      <a:pt x="433" y="757"/>
                    </a:lnTo>
                    <a:lnTo>
                      <a:pt x="436" y="742"/>
                    </a:lnTo>
                    <a:lnTo>
                      <a:pt x="442" y="726"/>
                    </a:lnTo>
                    <a:lnTo>
                      <a:pt x="448" y="712"/>
                    </a:lnTo>
                    <a:lnTo>
                      <a:pt x="455" y="696"/>
                    </a:lnTo>
                    <a:lnTo>
                      <a:pt x="461" y="682"/>
                    </a:lnTo>
                    <a:lnTo>
                      <a:pt x="467" y="668"/>
                    </a:lnTo>
                    <a:lnTo>
                      <a:pt x="473" y="652"/>
                    </a:lnTo>
                    <a:lnTo>
                      <a:pt x="484" y="621"/>
                    </a:lnTo>
                    <a:lnTo>
                      <a:pt x="493" y="590"/>
                    </a:lnTo>
                    <a:lnTo>
                      <a:pt x="504" y="560"/>
                    </a:lnTo>
                    <a:lnTo>
                      <a:pt x="513" y="529"/>
                    </a:lnTo>
                    <a:lnTo>
                      <a:pt x="522" y="498"/>
                    </a:lnTo>
                    <a:lnTo>
                      <a:pt x="531" y="465"/>
                    </a:lnTo>
                    <a:lnTo>
                      <a:pt x="538" y="434"/>
                    </a:lnTo>
                    <a:lnTo>
                      <a:pt x="547" y="402"/>
                    </a:lnTo>
                    <a:lnTo>
                      <a:pt x="544" y="379"/>
                    </a:lnTo>
                    <a:lnTo>
                      <a:pt x="541" y="358"/>
                    </a:lnTo>
                    <a:lnTo>
                      <a:pt x="535" y="337"/>
                    </a:lnTo>
                    <a:lnTo>
                      <a:pt x="528" y="315"/>
                    </a:lnTo>
                    <a:lnTo>
                      <a:pt x="519" y="296"/>
                    </a:lnTo>
                    <a:lnTo>
                      <a:pt x="510" y="276"/>
                    </a:lnTo>
                    <a:lnTo>
                      <a:pt x="500" y="256"/>
                    </a:lnTo>
                    <a:lnTo>
                      <a:pt x="490" y="238"/>
                    </a:lnTo>
                    <a:lnTo>
                      <a:pt x="491" y="194"/>
                    </a:lnTo>
                    <a:lnTo>
                      <a:pt x="499" y="153"/>
                    </a:lnTo>
                    <a:lnTo>
                      <a:pt x="509" y="112"/>
                    </a:lnTo>
                    <a:lnTo>
                      <a:pt x="511" y="66"/>
                    </a:lnTo>
                    <a:lnTo>
                      <a:pt x="520" y="20"/>
                    </a:lnTo>
                    <a:close/>
                  </a:path>
                </a:pathLst>
              </a:custGeom>
              <a:solidFill>
                <a:srgbClr val="008000"/>
              </a:solidFill>
              <a:ln w="9525">
                <a:noFill/>
                <a:round/>
                <a:headEnd/>
                <a:tailEnd/>
              </a:ln>
            </p:spPr>
            <p:txBody>
              <a:bodyPr/>
              <a:lstStyle/>
              <a:p>
                <a:endParaRPr lang="en-US"/>
              </a:p>
            </p:txBody>
          </p:sp>
          <p:sp>
            <p:nvSpPr>
              <p:cNvPr id="9630" name="Freeform 3557"/>
              <p:cNvSpPr>
                <a:spLocks/>
              </p:cNvSpPr>
              <p:nvPr/>
            </p:nvSpPr>
            <p:spPr bwMode="auto">
              <a:xfrm rot="18741481" flipH="1">
                <a:off x="2048" y="1328"/>
                <a:ext cx="480" cy="320"/>
              </a:xfrm>
              <a:custGeom>
                <a:avLst/>
                <a:gdLst>
                  <a:gd name="T0" fmla="*/ 0 w 2288"/>
                  <a:gd name="T1" fmla="*/ 184 h 544"/>
                  <a:gd name="T2" fmla="*/ 2 w 2288"/>
                  <a:gd name="T3" fmla="*/ 166 h 544"/>
                  <a:gd name="T4" fmla="*/ 5 w 2288"/>
                  <a:gd name="T5" fmla="*/ 138 h 544"/>
                  <a:gd name="T6" fmla="*/ 9 w 2288"/>
                  <a:gd name="T7" fmla="*/ 105 h 544"/>
                  <a:gd name="T8" fmla="*/ 15 w 2288"/>
                  <a:gd name="T9" fmla="*/ 70 h 544"/>
                  <a:gd name="T10" fmla="*/ 23 w 2288"/>
                  <a:gd name="T11" fmla="*/ 38 h 544"/>
                  <a:gd name="T12" fmla="*/ 34 w 2288"/>
                  <a:gd name="T13" fmla="*/ 14 h 544"/>
                  <a:gd name="T14" fmla="*/ 47 w 2288"/>
                  <a:gd name="T15" fmla="*/ 1 h 544"/>
                  <a:gd name="T16" fmla="*/ 61 w 2288"/>
                  <a:gd name="T17" fmla="*/ 3 h 544"/>
                  <a:gd name="T18" fmla="*/ 73 w 2288"/>
                  <a:gd name="T19" fmla="*/ 16 h 544"/>
                  <a:gd name="T20" fmla="*/ 82 w 2288"/>
                  <a:gd name="T21" fmla="*/ 40 h 544"/>
                  <a:gd name="T22" fmla="*/ 89 w 2288"/>
                  <a:gd name="T23" fmla="*/ 68 h 544"/>
                  <a:gd name="T24" fmla="*/ 94 w 2288"/>
                  <a:gd name="T25" fmla="*/ 98 h 544"/>
                  <a:gd name="T26" fmla="*/ 97 w 2288"/>
                  <a:gd name="T27" fmla="*/ 127 h 544"/>
                  <a:gd name="T28" fmla="*/ 99 w 2288"/>
                  <a:gd name="T29" fmla="*/ 151 h 544"/>
                  <a:gd name="T30" fmla="*/ 100 w 2288"/>
                  <a:gd name="T31" fmla="*/ 166 h 544"/>
                  <a:gd name="T32" fmla="*/ 94 w 2288"/>
                  <a:gd name="T33" fmla="*/ 166 h 544"/>
                  <a:gd name="T34" fmla="*/ 92 w 2288"/>
                  <a:gd name="T35" fmla="*/ 148 h 544"/>
                  <a:gd name="T36" fmla="*/ 90 w 2288"/>
                  <a:gd name="T37" fmla="*/ 124 h 544"/>
                  <a:gd name="T38" fmla="*/ 86 w 2288"/>
                  <a:gd name="T39" fmla="*/ 105 h 544"/>
                  <a:gd name="T40" fmla="*/ 85 w 2288"/>
                  <a:gd name="T41" fmla="*/ 103 h 544"/>
                  <a:gd name="T42" fmla="*/ 83 w 2288"/>
                  <a:gd name="T43" fmla="*/ 118 h 544"/>
                  <a:gd name="T44" fmla="*/ 81 w 2288"/>
                  <a:gd name="T45" fmla="*/ 141 h 544"/>
                  <a:gd name="T46" fmla="*/ 76 w 2288"/>
                  <a:gd name="T47" fmla="*/ 160 h 544"/>
                  <a:gd name="T48" fmla="*/ 72 w 2288"/>
                  <a:gd name="T49" fmla="*/ 141 h 544"/>
                  <a:gd name="T50" fmla="*/ 71 w 2288"/>
                  <a:gd name="T51" fmla="*/ 139 h 544"/>
                  <a:gd name="T52" fmla="*/ 70 w 2288"/>
                  <a:gd name="T53" fmla="*/ 161 h 544"/>
                  <a:gd name="T54" fmla="*/ 69 w 2288"/>
                  <a:gd name="T55" fmla="*/ 168 h 544"/>
                  <a:gd name="T56" fmla="*/ 68 w 2288"/>
                  <a:gd name="T57" fmla="*/ 168 h 544"/>
                  <a:gd name="T58" fmla="*/ 64 w 2288"/>
                  <a:gd name="T59" fmla="*/ 168 h 544"/>
                  <a:gd name="T60" fmla="*/ 62 w 2288"/>
                  <a:gd name="T61" fmla="*/ 150 h 544"/>
                  <a:gd name="T62" fmla="*/ 63 w 2288"/>
                  <a:gd name="T63" fmla="*/ 102 h 544"/>
                  <a:gd name="T64" fmla="*/ 62 w 2288"/>
                  <a:gd name="T65" fmla="*/ 124 h 544"/>
                  <a:gd name="T66" fmla="*/ 60 w 2288"/>
                  <a:gd name="T67" fmla="*/ 161 h 544"/>
                  <a:gd name="T68" fmla="*/ 57 w 2288"/>
                  <a:gd name="T69" fmla="*/ 169 h 544"/>
                  <a:gd name="T70" fmla="*/ 54 w 2288"/>
                  <a:gd name="T71" fmla="*/ 170 h 544"/>
                  <a:gd name="T72" fmla="*/ 51 w 2288"/>
                  <a:gd name="T73" fmla="*/ 171 h 544"/>
                  <a:gd name="T74" fmla="*/ 47 w 2288"/>
                  <a:gd name="T75" fmla="*/ 171 h 544"/>
                  <a:gd name="T76" fmla="*/ 45 w 2288"/>
                  <a:gd name="T77" fmla="*/ 146 h 544"/>
                  <a:gd name="T78" fmla="*/ 45 w 2288"/>
                  <a:gd name="T79" fmla="*/ 135 h 544"/>
                  <a:gd name="T80" fmla="*/ 44 w 2288"/>
                  <a:gd name="T81" fmla="*/ 162 h 544"/>
                  <a:gd name="T82" fmla="*/ 43 w 2288"/>
                  <a:gd name="T83" fmla="*/ 173 h 544"/>
                  <a:gd name="T84" fmla="*/ 42 w 2288"/>
                  <a:gd name="T85" fmla="*/ 116 h 544"/>
                  <a:gd name="T86" fmla="*/ 41 w 2288"/>
                  <a:gd name="T87" fmla="*/ 112 h 544"/>
                  <a:gd name="T88" fmla="*/ 39 w 2288"/>
                  <a:gd name="T89" fmla="*/ 161 h 544"/>
                  <a:gd name="T90" fmla="*/ 37 w 2288"/>
                  <a:gd name="T91" fmla="*/ 174 h 544"/>
                  <a:gd name="T92" fmla="*/ 34 w 2288"/>
                  <a:gd name="T93" fmla="*/ 174 h 544"/>
                  <a:gd name="T94" fmla="*/ 32 w 2288"/>
                  <a:gd name="T95" fmla="*/ 175 h 544"/>
                  <a:gd name="T96" fmla="*/ 29 w 2288"/>
                  <a:gd name="T97" fmla="*/ 176 h 544"/>
                  <a:gd name="T98" fmla="*/ 27 w 2288"/>
                  <a:gd name="T99" fmla="*/ 154 h 544"/>
                  <a:gd name="T100" fmla="*/ 27 w 2288"/>
                  <a:gd name="T101" fmla="*/ 154 h 544"/>
                  <a:gd name="T102" fmla="*/ 26 w 2288"/>
                  <a:gd name="T103" fmla="*/ 172 h 544"/>
                  <a:gd name="T104" fmla="*/ 24 w 2288"/>
                  <a:gd name="T105" fmla="*/ 177 h 544"/>
                  <a:gd name="T106" fmla="*/ 21 w 2288"/>
                  <a:gd name="T107" fmla="*/ 178 h 544"/>
                  <a:gd name="T108" fmla="*/ 18 w 2288"/>
                  <a:gd name="T109" fmla="*/ 179 h 544"/>
                  <a:gd name="T110" fmla="*/ 15 w 2288"/>
                  <a:gd name="T111" fmla="*/ 180 h 544"/>
                  <a:gd name="T112" fmla="*/ 14 w 2288"/>
                  <a:gd name="T113" fmla="*/ 138 h 544"/>
                  <a:gd name="T114" fmla="*/ 13 w 2288"/>
                  <a:gd name="T115" fmla="*/ 136 h 544"/>
                  <a:gd name="T116" fmla="*/ 12 w 2288"/>
                  <a:gd name="T117" fmla="*/ 172 h 544"/>
                  <a:gd name="T118" fmla="*/ 9 w 2288"/>
                  <a:gd name="T119" fmla="*/ 182 h 544"/>
                  <a:gd name="T120" fmla="*/ 5 w 2288"/>
                  <a:gd name="T121" fmla="*/ 184 h 544"/>
                  <a:gd name="T122" fmla="*/ 3 w 2288"/>
                  <a:gd name="T123" fmla="*/ 186 h 544"/>
                  <a:gd name="T124" fmla="*/ 1 w 2288"/>
                  <a:gd name="T125" fmla="*/ 18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631" name="Freeform 3558"/>
              <p:cNvSpPr>
                <a:spLocks/>
              </p:cNvSpPr>
              <p:nvPr/>
            </p:nvSpPr>
            <p:spPr bwMode="auto">
              <a:xfrm rot="3832753" flipH="1">
                <a:off x="2069" y="1541"/>
                <a:ext cx="576" cy="182"/>
              </a:xfrm>
              <a:custGeom>
                <a:avLst/>
                <a:gdLst>
                  <a:gd name="T0" fmla="*/ 1 w 2288"/>
                  <a:gd name="T1" fmla="*/ 60 h 544"/>
                  <a:gd name="T2" fmla="*/ 3 w 2288"/>
                  <a:gd name="T3" fmla="*/ 54 h 544"/>
                  <a:gd name="T4" fmla="*/ 7 w 2288"/>
                  <a:gd name="T5" fmla="*/ 44 h 544"/>
                  <a:gd name="T6" fmla="*/ 13 w 2288"/>
                  <a:gd name="T7" fmla="*/ 34 h 544"/>
                  <a:gd name="T8" fmla="*/ 22 w 2288"/>
                  <a:gd name="T9" fmla="*/ 23 h 544"/>
                  <a:gd name="T10" fmla="*/ 34 w 2288"/>
                  <a:gd name="T11" fmla="*/ 12 h 544"/>
                  <a:gd name="T12" fmla="*/ 49 w 2288"/>
                  <a:gd name="T13" fmla="*/ 4 h 544"/>
                  <a:gd name="T14" fmla="*/ 68 w 2288"/>
                  <a:gd name="T15" fmla="*/ 0 h 544"/>
                  <a:gd name="T16" fmla="*/ 88 w 2288"/>
                  <a:gd name="T17" fmla="*/ 1 h 544"/>
                  <a:gd name="T18" fmla="*/ 104 w 2288"/>
                  <a:gd name="T19" fmla="*/ 5 h 544"/>
                  <a:gd name="T20" fmla="*/ 118 w 2288"/>
                  <a:gd name="T21" fmla="*/ 13 h 544"/>
                  <a:gd name="T22" fmla="*/ 128 w 2288"/>
                  <a:gd name="T23" fmla="*/ 22 h 544"/>
                  <a:gd name="T24" fmla="*/ 135 w 2288"/>
                  <a:gd name="T25" fmla="*/ 32 h 544"/>
                  <a:gd name="T26" fmla="*/ 140 w 2288"/>
                  <a:gd name="T27" fmla="*/ 41 h 544"/>
                  <a:gd name="T28" fmla="*/ 143 w 2288"/>
                  <a:gd name="T29" fmla="*/ 49 h 544"/>
                  <a:gd name="T30" fmla="*/ 145 w 2288"/>
                  <a:gd name="T31" fmla="*/ 54 h 544"/>
                  <a:gd name="T32" fmla="*/ 135 w 2288"/>
                  <a:gd name="T33" fmla="*/ 54 h 544"/>
                  <a:gd name="T34" fmla="*/ 133 w 2288"/>
                  <a:gd name="T35" fmla="*/ 48 h 544"/>
                  <a:gd name="T36" fmla="*/ 129 w 2288"/>
                  <a:gd name="T37" fmla="*/ 40 h 544"/>
                  <a:gd name="T38" fmla="*/ 125 w 2288"/>
                  <a:gd name="T39" fmla="*/ 34 h 544"/>
                  <a:gd name="T40" fmla="*/ 122 w 2288"/>
                  <a:gd name="T41" fmla="*/ 33 h 544"/>
                  <a:gd name="T42" fmla="*/ 120 w 2288"/>
                  <a:gd name="T43" fmla="*/ 38 h 544"/>
                  <a:gd name="T44" fmla="*/ 116 w 2288"/>
                  <a:gd name="T45" fmla="*/ 46 h 544"/>
                  <a:gd name="T46" fmla="*/ 109 w 2288"/>
                  <a:gd name="T47" fmla="*/ 52 h 544"/>
                  <a:gd name="T48" fmla="*/ 103 w 2288"/>
                  <a:gd name="T49" fmla="*/ 46 h 544"/>
                  <a:gd name="T50" fmla="*/ 103 w 2288"/>
                  <a:gd name="T51" fmla="*/ 45 h 544"/>
                  <a:gd name="T52" fmla="*/ 101 w 2288"/>
                  <a:gd name="T53" fmla="*/ 52 h 544"/>
                  <a:gd name="T54" fmla="*/ 100 w 2288"/>
                  <a:gd name="T55" fmla="*/ 54 h 544"/>
                  <a:gd name="T56" fmla="*/ 98 w 2288"/>
                  <a:gd name="T57" fmla="*/ 54 h 544"/>
                  <a:gd name="T58" fmla="*/ 93 w 2288"/>
                  <a:gd name="T59" fmla="*/ 55 h 544"/>
                  <a:gd name="T60" fmla="*/ 89 w 2288"/>
                  <a:gd name="T61" fmla="*/ 49 h 544"/>
                  <a:gd name="T62" fmla="*/ 90 w 2288"/>
                  <a:gd name="T63" fmla="*/ 33 h 544"/>
                  <a:gd name="T64" fmla="*/ 89 w 2288"/>
                  <a:gd name="T65" fmla="*/ 40 h 544"/>
                  <a:gd name="T66" fmla="*/ 86 w 2288"/>
                  <a:gd name="T67" fmla="*/ 52 h 544"/>
                  <a:gd name="T68" fmla="*/ 83 w 2288"/>
                  <a:gd name="T69" fmla="*/ 55 h 544"/>
                  <a:gd name="T70" fmla="*/ 78 w 2288"/>
                  <a:gd name="T71" fmla="*/ 55 h 544"/>
                  <a:gd name="T72" fmla="*/ 73 w 2288"/>
                  <a:gd name="T73" fmla="*/ 55 h 544"/>
                  <a:gd name="T74" fmla="*/ 68 w 2288"/>
                  <a:gd name="T75" fmla="*/ 56 h 544"/>
                  <a:gd name="T76" fmla="*/ 65 w 2288"/>
                  <a:gd name="T77" fmla="*/ 47 h 544"/>
                  <a:gd name="T78" fmla="*/ 64 w 2288"/>
                  <a:gd name="T79" fmla="*/ 44 h 544"/>
                  <a:gd name="T80" fmla="*/ 63 w 2288"/>
                  <a:gd name="T81" fmla="*/ 53 h 544"/>
                  <a:gd name="T82" fmla="*/ 61 w 2288"/>
                  <a:gd name="T83" fmla="*/ 56 h 544"/>
                  <a:gd name="T84" fmla="*/ 61 w 2288"/>
                  <a:gd name="T85" fmla="*/ 37 h 544"/>
                  <a:gd name="T86" fmla="*/ 59 w 2288"/>
                  <a:gd name="T87" fmla="*/ 36 h 544"/>
                  <a:gd name="T88" fmla="*/ 57 w 2288"/>
                  <a:gd name="T89" fmla="*/ 52 h 544"/>
                  <a:gd name="T90" fmla="*/ 54 w 2288"/>
                  <a:gd name="T91" fmla="*/ 56 h 544"/>
                  <a:gd name="T92" fmla="*/ 50 w 2288"/>
                  <a:gd name="T93" fmla="*/ 57 h 544"/>
                  <a:gd name="T94" fmla="*/ 46 w 2288"/>
                  <a:gd name="T95" fmla="*/ 57 h 544"/>
                  <a:gd name="T96" fmla="*/ 42 w 2288"/>
                  <a:gd name="T97" fmla="*/ 57 h 544"/>
                  <a:gd name="T98" fmla="*/ 40 w 2288"/>
                  <a:gd name="T99" fmla="*/ 50 h 544"/>
                  <a:gd name="T100" fmla="*/ 39 w 2288"/>
                  <a:gd name="T101" fmla="*/ 50 h 544"/>
                  <a:gd name="T102" fmla="*/ 38 w 2288"/>
                  <a:gd name="T103" fmla="*/ 56 h 544"/>
                  <a:gd name="T104" fmla="*/ 35 w 2288"/>
                  <a:gd name="T105" fmla="*/ 57 h 544"/>
                  <a:gd name="T106" fmla="*/ 30 w 2288"/>
                  <a:gd name="T107" fmla="*/ 58 h 544"/>
                  <a:gd name="T108" fmla="*/ 25 w 2288"/>
                  <a:gd name="T109" fmla="*/ 58 h 544"/>
                  <a:gd name="T110" fmla="*/ 21 w 2288"/>
                  <a:gd name="T111" fmla="*/ 58 h 544"/>
                  <a:gd name="T112" fmla="*/ 20 w 2288"/>
                  <a:gd name="T113" fmla="*/ 44 h 544"/>
                  <a:gd name="T114" fmla="*/ 19 w 2288"/>
                  <a:gd name="T115" fmla="*/ 44 h 544"/>
                  <a:gd name="T116" fmla="*/ 16 w 2288"/>
                  <a:gd name="T117" fmla="*/ 56 h 544"/>
                  <a:gd name="T118" fmla="*/ 13 w 2288"/>
                  <a:gd name="T119" fmla="*/ 59 h 544"/>
                  <a:gd name="T120" fmla="*/ 8 w 2288"/>
                  <a:gd name="T121" fmla="*/ 60 h 544"/>
                  <a:gd name="T122" fmla="*/ 4 w 2288"/>
                  <a:gd name="T123" fmla="*/ 60 h 544"/>
                  <a:gd name="T124" fmla="*/ 1 w 2288"/>
                  <a:gd name="T125" fmla="*/ 61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632" name="Freeform 3559"/>
              <p:cNvSpPr>
                <a:spLocks/>
              </p:cNvSpPr>
              <p:nvPr/>
            </p:nvSpPr>
            <p:spPr bwMode="auto">
              <a:xfrm rot="-2864680">
                <a:off x="1802" y="1486"/>
                <a:ext cx="504" cy="144"/>
              </a:xfrm>
              <a:custGeom>
                <a:avLst/>
                <a:gdLst>
                  <a:gd name="T0" fmla="*/ 0 w 2288"/>
                  <a:gd name="T1" fmla="*/ 37 h 544"/>
                  <a:gd name="T2" fmla="*/ 2 w 2288"/>
                  <a:gd name="T3" fmla="*/ 34 h 544"/>
                  <a:gd name="T4" fmla="*/ 5 w 2288"/>
                  <a:gd name="T5" fmla="*/ 28 h 544"/>
                  <a:gd name="T6" fmla="*/ 10 w 2288"/>
                  <a:gd name="T7" fmla="*/ 21 h 544"/>
                  <a:gd name="T8" fmla="*/ 17 w 2288"/>
                  <a:gd name="T9" fmla="*/ 14 h 544"/>
                  <a:gd name="T10" fmla="*/ 26 w 2288"/>
                  <a:gd name="T11" fmla="*/ 8 h 544"/>
                  <a:gd name="T12" fmla="*/ 37 w 2288"/>
                  <a:gd name="T13" fmla="*/ 3 h 544"/>
                  <a:gd name="T14" fmla="*/ 52 w 2288"/>
                  <a:gd name="T15" fmla="*/ 0 h 544"/>
                  <a:gd name="T16" fmla="*/ 67 w 2288"/>
                  <a:gd name="T17" fmla="*/ 1 h 544"/>
                  <a:gd name="T18" fmla="*/ 80 w 2288"/>
                  <a:gd name="T19" fmla="*/ 3 h 544"/>
                  <a:gd name="T20" fmla="*/ 90 w 2288"/>
                  <a:gd name="T21" fmla="*/ 8 h 544"/>
                  <a:gd name="T22" fmla="*/ 98 w 2288"/>
                  <a:gd name="T23" fmla="*/ 14 h 544"/>
                  <a:gd name="T24" fmla="*/ 104 w 2288"/>
                  <a:gd name="T25" fmla="*/ 20 h 544"/>
                  <a:gd name="T26" fmla="*/ 107 w 2288"/>
                  <a:gd name="T27" fmla="*/ 26 h 544"/>
                  <a:gd name="T28" fmla="*/ 110 w 2288"/>
                  <a:gd name="T29" fmla="*/ 30 h 544"/>
                  <a:gd name="T30" fmla="*/ 111 w 2288"/>
                  <a:gd name="T31" fmla="*/ 34 h 544"/>
                  <a:gd name="T32" fmla="*/ 103 w 2288"/>
                  <a:gd name="T33" fmla="*/ 34 h 544"/>
                  <a:gd name="T34" fmla="*/ 102 w 2288"/>
                  <a:gd name="T35" fmla="*/ 30 h 544"/>
                  <a:gd name="T36" fmla="*/ 99 w 2288"/>
                  <a:gd name="T37" fmla="*/ 25 h 544"/>
                  <a:gd name="T38" fmla="*/ 95 w 2288"/>
                  <a:gd name="T39" fmla="*/ 21 h 544"/>
                  <a:gd name="T40" fmla="*/ 93 w 2288"/>
                  <a:gd name="T41" fmla="*/ 21 h 544"/>
                  <a:gd name="T42" fmla="*/ 92 w 2288"/>
                  <a:gd name="T43" fmla="*/ 24 h 544"/>
                  <a:gd name="T44" fmla="*/ 89 w 2288"/>
                  <a:gd name="T45" fmla="*/ 28 h 544"/>
                  <a:gd name="T46" fmla="*/ 83 w 2288"/>
                  <a:gd name="T47" fmla="*/ 33 h 544"/>
                  <a:gd name="T48" fmla="*/ 79 w 2288"/>
                  <a:gd name="T49" fmla="*/ 28 h 544"/>
                  <a:gd name="T50" fmla="*/ 79 w 2288"/>
                  <a:gd name="T51" fmla="*/ 28 h 544"/>
                  <a:gd name="T52" fmla="*/ 78 w 2288"/>
                  <a:gd name="T53" fmla="*/ 33 h 544"/>
                  <a:gd name="T54" fmla="*/ 77 w 2288"/>
                  <a:gd name="T55" fmla="*/ 34 h 544"/>
                  <a:gd name="T56" fmla="*/ 75 w 2288"/>
                  <a:gd name="T57" fmla="*/ 34 h 544"/>
                  <a:gd name="T58" fmla="*/ 71 w 2288"/>
                  <a:gd name="T59" fmla="*/ 34 h 544"/>
                  <a:gd name="T60" fmla="*/ 68 w 2288"/>
                  <a:gd name="T61" fmla="*/ 30 h 544"/>
                  <a:gd name="T62" fmla="*/ 69 w 2288"/>
                  <a:gd name="T63" fmla="*/ 21 h 544"/>
                  <a:gd name="T64" fmla="*/ 68 w 2288"/>
                  <a:gd name="T65" fmla="*/ 25 h 544"/>
                  <a:gd name="T66" fmla="*/ 66 w 2288"/>
                  <a:gd name="T67" fmla="*/ 33 h 544"/>
                  <a:gd name="T68" fmla="*/ 63 w 2288"/>
                  <a:gd name="T69" fmla="*/ 34 h 544"/>
                  <a:gd name="T70" fmla="*/ 60 w 2288"/>
                  <a:gd name="T71" fmla="*/ 34 h 544"/>
                  <a:gd name="T72" fmla="*/ 56 w 2288"/>
                  <a:gd name="T73" fmla="*/ 34 h 544"/>
                  <a:gd name="T74" fmla="*/ 52 w 2288"/>
                  <a:gd name="T75" fmla="*/ 35 h 544"/>
                  <a:gd name="T76" fmla="*/ 50 w 2288"/>
                  <a:gd name="T77" fmla="*/ 29 h 544"/>
                  <a:gd name="T78" fmla="*/ 49 w 2288"/>
                  <a:gd name="T79" fmla="*/ 27 h 544"/>
                  <a:gd name="T80" fmla="*/ 48 w 2288"/>
                  <a:gd name="T81" fmla="*/ 33 h 544"/>
                  <a:gd name="T82" fmla="*/ 47 w 2288"/>
                  <a:gd name="T83" fmla="*/ 35 h 544"/>
                  <a:gd name="T84" fmla="*/ 47 w 2288"/>
                  <a:gd name="T85" fmla="*/ 24 h 544"/>
                  <a:gd name="T86" fmla="*/ 45 w 2288"/>
                  <a:gd name="T87" fmla="*/ 23 h 544"/>
                  <a:gd name="T88" fmla="*/ 43 w 2288"/>
                  <a:gd name="T89" fmla="*/ 33 h 544"/>
                  <a:gd name="T90" fmla="*/ 41 w 2288"/>
                  <a:gd name="T91" fmla="*/ 35 h 544"/>
                  <a:gd name="T92" fmla="*/ 38 w 2288"/>
                  <a:gd name="T93" fmla="*/ 35 h 544"/>
                  <a:gd name="T94" fmla="*/ 35 w 2288"/>
                  <a:gd name="T95" fmla="*/ 35 h 544"/>
                  <a:gd name="T96" fmla="*/ 32 w 2288"/>
                  <a:gd name="T97" fmla="*/ 36 h 544"/>
                  <a:gd name="T98" fmla="*/ 30 w 2288"/>
                  <a:gd name="T99" fmla="*/ 31 h 544"/>
                  <a:gd name="T100" fmla="*/ 30 w 2288"/>
                  <a:gd name="T101" fmla="*/ 31 h 544"/>
                  <a:gd name="T102" fmla="*/ 29 w 2288"/>
                  <a:gd name="T103" fmla="*/ 35 h 544"/>
                  <a:gd name="T104" fmla="*/ 26 w 2288"/>
                  <a:gd name="T105" fmla="*/ 36 h 544"/>
                  <a:gd name="T106" fmla="*/ 23 w 2288"/>
                  <a:gd name="T107" fmla="*/ 36 h 544"/>
                  <a:gd name="T108" fmla="*/ 19 w 2288"/>
                  <a:gd name="T109" fmla="*/ 36 h 544"/>
                  <a:gd name="T110" fmla="*/ 16 w 2288"/>
                  <a:gd name="T111" fmla="*/ 37 h 544"/>
                  <a:gd name="T112" fmla="*/ 15 w 2288"/>
                  <a:gd name="T113" fmla="*/ 28 h 544"/>
                  <a:gd name="T114" fmla="*/ 14 w 2288"/>
                  <a:gd name="T115" fmla="*/ 28 h 544"/>
                  <a:gd name="T116" fmla="*/ 13 w 2288"/>
                  <a:gd name="T117" fmla="*/ 35 h 544"/>
                  <a:gd name="T118" fmla="*/ 10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633" name="Freeform 3560"/>
              <p:cNvSpPr>
                <a:spLocks/>
              </p:cNvSpPr>
              <p:nvPr/>
            </p:nvSpPr>
            <p:spPr bwMode="auto">
              <a:xfrm rot="2787764">
                <a:off x="1840" y="1145"/>
                <a:ext cx="480" cy="192"/>
              </a:xfrm>
              <a:custGeom>
                <a:avLst/>
                <a:gdLst>
                  <a:gd name="T0" fmla="*/ 0 w 2288"/>
                  <a:gd name="T1" fmla="*/ 66 h 544"/>
                  <a:gd name="T2" fmla="*/ 2 w 2288"/>
                  <a:gd name="T3" fmla="*/ 60 h 544"/>
                  <a:gd name="T4" fmla="*/ 5 w 2288"/>
                  <a:gd name="T5" fmla="*/ 50 h 544"/>
                  <a:gd name="T6" fmla="*/ 9 w 2288"/>
                  <a:gd name="T7" fmla="*/ 38 h 544"/>
                  <a:gd name="T8" fmla="*/ 15 w 2288"/>
                  <a:gd name="T9" fmla="*/ 25 h 544"/>
                  <a:gd name="T10" fmla="*/ 23 w 2288"/>
                  <a:gd name="T11" fmla="*/ 14 h 544"/>
                  <a:gd name="T12" fmla="*/ 34 w 2288"/>
                  <a:gd name="T13" fmla="*/ 5 h 544"/>
                  <a:gd name="T14" fmla="*/ 47 w 2288"/>
                  <a:gd name="T15" fmla="*/ 0 h 544"/>
                  <a:gd name="T16" fmla="*/ 61 w 2288"/>
                  <a:gd name="T17" fmla="*/ 1 h 544"/>
                  <a:gd name="T18" fmla="*/ 73 w 2288"/>
                  <a:gd name="T19" fmla="*/ 6 h 544"/>
                  <a:gd name="T20" fmla="*/ 82 w 2288"/>
                  <a:gd name="T21" fmla="*/ 14 h 544"/>
                  <a:gd name="T22" fmla="*/ 89 w 2288"/>
                  <a:gd name="T23" fmla="*/ 24 h 544"/>
                  <a:gd name="T24" fmla="*/ 94 w 2288"/>
                  <a:gd name="T25" fmla="*/ 35 h 544"/>
                  <a:gd name="T26" fmla="*/ 97 w 2288"/>
                  <a:gd name="T27" fmla="*/ 46 h 544"/>
                  <a:gd name="T28" fmla="*/ 99 w 2288"/>
                  <a:gd name="T29" fmla="*/ 54 h 544"/>
                  <a:gd name="T30" fmla="*/ 100 w 2288"/>
                  <a:gd name="T31" fmla="*/ 60 h 544"/>
                  <a:gd name="T32" fmla="*/ 94 w 2288"/>
                  <a:gd name="T33" fmla="*/ 60 h 544"/>
                  <a:gd name="T34" fmla="*/ 92 w 2288"/>
                  <a:gd name="T35" fmla="*/ 53 h 544"/>
                  <a:gd name="T36" fmla="*/ 90 w 2288"/>
                  <a:gd name="T37" fmla="*/ 44 h 544"/>
                  <a:gd name="T38" fmla="*/ 86 w 2288"/>
                  <a:gd name="T39" fmla="*/ 38 h 544"/>
                  <a:gd name="T40" fmla="*/ 85 w 2288"/>
                  <a:gd name="T41" fmla="*/ 37 h 544"/>
                  <a:gd name="T42" fmla="*/ 83 w 2288"/>
                  <a:gd name="T43" fmla="*/ 43 h 544"/>
                  <a:gd name="T44" fmla="*/ 81 w 2288"/>
                  <a:gd name="T45" fmla="*/ 50 h 544"/>
                  <a:gd name="T46" fmla="*/ 76 w 2288"/>
                  <a:gd name="T47" fmla="*/ 58 h 544"/>
                  <a:gd name="T48" fmla="*/ 72 w 2288"/>
                  <a:gd name="T49" fmla="*/ 50 h 544"/>
                  <a:gd name="T50" fmla="*/ 71 w 2288"/>
                  <a:gd name="T51" fmla="*/ 50 h 544"/>
                  <a:gd name="T52" fmla="*/ 70 w 2288"/>
                  <a:gd name="T53" fmla="*/ 58 h 544"/>
                  <a:gd name="T54" fmla="*/ 69 w 2288"/>
                  <a:gd name="T55" fmla="*/ 60 h 544"/>
                  <a:gd name="T56" fmla="*/ 68 w 2288"/>
                  <a:gd name="T57" fmla="*/ 60 h 544"/>
                  <a:gd name="T58" fmla="*/ 64 w 2288"/>
                  <a:gd name="T59" fmla="*/ 61 h 544"/>
                  <a:gd name="T60" fmla="*/ 62 w 2288"/>
                  <a:gd name="T61" fmla="*/ 54 h 544"/>
                  <a:gd name="T62" fmla="*/ 63 w 2288"/>
                  <a:gd name="T63" fmla="*/ 37 h 544"/>
                  <a:gd name="T64" fmla="*/ 62 w 2288"/>
                  <a:gd name="T65" fmla="*/ 44 h 544"/>
                  <a:gd name="T66" fmla="*/ 60 w 2288"/>
                  <a:gd name="T67" fmla="*/ 58 h 544"/>
                  <a:gd name="T68" fmla="*/ 57 w 2288"/>
                  <a:gd name="T69" fmla="*/ 61 h 544"/>
                  <a:gd name="T70" fmla="*/ 54 w 2288"/>
                  <a:gd name="T71" fmla="*/ 61 h 544"/>
                  <a:gd name="T72" fmla="*/ 51 w 2288"/>
                  <a:gd name="T73" fmla="*/ 61 h 544"/>
                  <a:gd name="T74" fmla="*/ 47 w 2288"/>
                  <a:gd name="T75" fmla="*/ 62 h 544"/>
                  <a:gd name="T76" fmla="*/ 45 w 2288"/>
                  <a:gd name="T77" fmla="*/ 53 h 544"/>
                  <a:gd name="T78" fmla="*/ 45 w 2288"/>
                  <a:gd name="T79" fmla="*/ 49 h 544"/>
                  <a:gd name="T80" fmla="*/ 44 w 2288"/>
                  <a:gd name="T81" fmla="*/ 59 h 544"/>
                  <a:gd name="T82" fmla="*/ 43 w 2288"/>
                  <a:gd name="T83" fmla="*/ 62 h 544"/>
                  <a:gd name="T84" fmla="*/ 42 w 2288"/>
                  <a:gd name="T85" fmla="*/ 42 h 544"/>
                  <a:gd name="T86" fmla="*/ 41 w 2288"/>
                  <a:gd name="T87" fmla="*/ 40 h 544"/>
                  <a:gd name="T88" fmla="*/ 39 w 2288"/>
                  <a:gd name="T89" fmla="*/ 58 h 544"/>
                  <a:gd name="T90" fmla="*/ 37 w 2288"/>
                  <a:gd name="T91" fmla="*/ 62 h 544"/>
                  <a:gd name="T92" fmla="*/ 34 w 2288"/>
                  <a:gd name="T93" fmla="*/ 63 h 544"/>
                  <a:gd name="T94" fmla="*/ 32 w 2288"/>
                  <a:gd name="T95" fmla="*/ 63 h 544"/>
                  <a:gd name="T96" fmla="*/ 29 w 2288"/>
                  <a:gd name="T97" fmla="*/ 64 h 544"/>
                  <a:gd name="T98" fmla="*/ 27 w 2288"/>
                  <a:gd name="T99" fmla="*/ 55 h 544"/>
                  <a:gd name="T100" fmla="*/ 27 w 2288"/>
                  <a:gd name="T101" fmla="*/ 55 h 544"/>
                  <a:gd name="T102" fmla="*/ 26 w 2288"/>
                  <a:gd name="T103" fmla="*/ 62 h 544"/>
                  <a:gd name="T104" fmla="*/ 24 w 2288"/>
                  <a:gd name="T105" fmla="*/ 64 h 544"/>
                  <a:gd name="T106" fmla="*/ 21 w 2288"/>
                  <a:gd name="T107" fmla="*/ 64 h 544"/>
                  <a:gd name="T108" fmla="*/ 18 w 2288"/>
                  <a:gd name="T109" fmla="*/ 64 h 544"/>
                  <a:gd name="T110" fmla="*/ 15 w 2288"/>
                  <a:gd name="T111" fmla="*/ 65 h 544"/>
                  <a:gd name="T112" fmla="*/ 14 w 2288"/>
                  <a:gd name="T113" fmla="*/ 49 h 544"/>
                  <a:gd name="T114" fmla="*/ 13 w 2288"/>
                  <a:gd name="T115" fmla="*/ 49 h 544"/>
                  <a:gd name="T116" fmla="*/ 12 w 2288"/>
                  <a:gd name="T117" fmla="*/ 62 h 544"/>
                  <a:gd name="T118" fmla="*/ 9 w 2288"/>
                  <a:gd name="T119" fmla="*/ 66 h 544"/>
                  <a:gd name="T120" fmla="*/ 5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nvGrpSpPr>
              <p:cNvPr id="8303" name="Group 3561"/>
              <p:cNvGrpSpPr>
                <a:grpSpLocks/>
              </p:cNvGrpSpPr>
              <p:nvPr/>
            </p:nvGrpSpPr>
            <p:grpSpPr bwMode="auto">
              <a:xfrm rot="839386">
                <a:off x="2208" y="966"/>
                <a:ext cx="192" cy="528"/>
                <a:chOff x="1952" y="240"/>
                <a:chExt cx="352" cy="528"/>
              </a:xfrm>
            </p:grpSpPr>
            <p:sp>
              <p:nvSpPr>
                <p:cNvPr id="9637" name="Freeform 3562"/>
                <p:cNvSpPr>
                  <a:spLocks/>
                </p:cNvSpPr>
                <p:nvPr/>
              </p:nvSpPr>
              <p:spPr bwMode="auto">
                <a:xfrm rot="5867664">
                  <a:off x="1944" y="408"/>
                  <a:ext cx="528" cy="192"/>
                </a:xfrm>
                <a:custGeom>
                  <a:avLst/>
                  <a:gdLst>
                    <a:gd name="T0" fmla="*/ 0 w 2288"/>
                    <a:gd name="T1" fmla="*/ 66 h 544"/>
                    <a:gd name="T2" fmla="*/ 2 w 2288"/>
                    <a:gd name="T3" fmla="*/ 60 h 544"/>
                    <a:gd name="T4" fmla="*/ 6 w 2288"/>
                    <a:gd name="T5" fmla="*/ 50 h 544"/>
                    <a:gd name="T6" fmla="*/ 11 w 2288"/>
                    <a:gd name="T7" fmla="*/ 38 h 544"/>
                    <a:gd name="T8" fmla="*/ 18 w 2288"/>
                    <a:gd name="T9" fmla="*/ 25 h 544"/>
                    <a:gd name="T10" fmla="*/ 29 w 2288"/>
                    <a:gd name="T11" fmla="*/ 14 h 544"/>
                    <a:gd name="T12" fmla="*/ 41 w 2288"/>
                    <a:gd name="T13" fmla="*/ 5 h 544"/>
                    <a:gd name="T14" fmla="*/ 57 w 2288"/>
                    <a:gd name="T15" fmla="*/ 0 h 544"/>
                    <a:gd name="T16" fmla="*/ 74 w 2288"/>
                    <a:gd name="T17" fmla="*/ 1 h 544"/>
                    <a:gd name="T18" fmla="*/ 88 w 2288"/>
                    <a:gd name="T19" fmla="*/ 6 h 544"/>
                    <a:gd name="T20" fmla="*/ 99 w 2288"/>
                    <a:gd name="T21" fmla="*/ 14 h 544"/>
                    <a:gd name="T22" fmla="*/ 107 w 2288"/>
                    <a:gd name="T23" fmla="*/ 24 h 544"/>
                    <a:gd name="T24" fmla="*/ 114 w 2288"/>
                    <a:gd name="T25" fmla="*/ 35 h 544"/>
                    <a:gd name="T26" fmla="*/ 118 w 2288"/>
                    <a:gd name="T27" fmla="*/ 46 h 544"/>
                    <a:gd name="T28" fmla="*/ 120 w 2288"/>
                    <a:gd name="T29" fmla="*/ 54 h 544"/>
                    <a:gd name="T30" fmla="*/ 122 w 2288"/>
                    <a:gd name="T31" fmla="*/ 60 h 544"/>
                    <a:gd name="T32" fmla="*/ 113 w 2288"/>
                    <a:gd name="T33" fmla="*/ 60 h 544"/>
                    <a:gd name="T34" fmla="*/ 111 w 2288"/>
                    <a:gd name="T35" fmla="*/ 53 h 544"/>
                    <a:gd name="T36" fmla="*/ 108 w 2288"/>
                    <a:gd name="T37" fmla="*/ 44 h 544"/>
                    <a:gd name="T38" fmla="*/ 105 w 2288"/>
                    <a:gd name="T39" fmla="*/ 38 h 544"/>
                    <a:gd name="T40" fmla="*/ 103 w 2288"/>
                    <a:gd name="T41" fmla="*/ 37 h 544"/>
                    <a:gd name="T42" fmla="*/ 101 w 2288"/>
                    <a:gd name="T43" fmla="*/ 43 h 544"/>
                    <a:gd name="T44" fmla="*/ 98 w 2288"/>
                    <a:gd name="T45" fmla="*/ 50 h 544"/>
                    <a:gd name="T46" fmla="*/ 91 w 2288"/>
                    <a:gd name="T47" fmla="*/ 58 h 544"/>
                    <a:gd name="T48" fmla="*/ 87 w 2288"/>
                    <a:gd name="T49" fmla="*/ 50 h 544"/>
                    <a:gd name="T50" fmla="*/ 87 w 2288"/>
                    <a:gd name="T51" fmla="*/ 50 h 544"/>
                    <a:gd name="T52" fmla="*/ 85 w 2288"/>
                    <a:gd name="T53" fmla="*/ 58 h 544"/>
                    <a:gd name="T54" fmla="*/ 84 w 2288"/>
                    <a:gd name="T55" fmla="*/ 60 h 544"/>
                    <a:gd name="T56" fmla="*/ 82 w 2288"/>
                    <a:gd name="T57" fmla="*/ 60 h 544"/>
                    <a:gd name="T58" fmla="*/ 78 w 2288"/>
                    <a:gd name="T59" fmla="*/ 61 h 544"/>
                    <a:gd name="T60" fmla="*/ 75 w 2288"/>
                    <a:gd name="T61" fmla="*/ 54 h 544"/>
                    <a:gd name="T62" fmla="*/ 76 w 2288"/>
                    <a:gd name="T63" fmla="*/ 37 h 544"/>
                    <a:gd name="T64" fmla="*/ 75 w 2288"/>
                    <a:gd name="T65" fmla="*/ 44 h 544"/>
                    <a:gd name="T66" fmla="*/ 72 w 2288"/>
                    <a:gd name="T67" fmla="*/ 58 h 544"/>
                    <a:gd name="T68" fmla="*/ 69 w 2288"/>
                    <a:gd name="T69" fmla="*/ 61 h 544"/>
                    <a:gd name="T70" fmla="*/ 65 w 2288"/>
                    <a:gd name="T71" fmla="*/ 61 h 544"/>
                    <a:gd name="T72" fmla="*/ 61 w 2288"/>
                    <a:gd name="T73" fmla="*/ 61 h 544"/>
                    <a:gd name="T74" fmla="*/ 57 w 2288"/>
                    <a:gd name="T75" fmla="*/ 62 h 544"/>
                    <a:gd name="T76" fmla="*/ 54 w 2288"/>
                    <a:gd name="T77" fmla="*/ 53 h 544"/>
                    <a:gd name="T78" fmla="*/ 54 w 2288"/>
                    <a:gd name="T79" fmla="*/ 49 h 544"/>
                    <a:gd name="T80" fmla="*/ 53 w 2288"/>
                    <a:gd name="T81" fmla="*/ 59 h 544"/>
                    <a:gd name="T82" fmla="*/ 51 w 2288"/>
                    <a:gd name="T83" fmla="*/ 62 h 544"/>
                    <a:gd name="T84" fmla="*/ 51 w 2288"/>
                    <a:gd name="T85" fmla="*/ 42 h 544"/>
                    <a:gd name="T86" fmla="*/ 50 w 2288"/>
                    <a:gd name="T87" fmla="*/ 40 h 544"/>
                    <a:gd name="T88" fmla="*/ 48 w 2288"/>
                    <a:gd name="T89" fmla="*/ 58 h 544"/>
                    <a:gd name="T90" fmla="*/ 45 w 2288"/>
                    <a:gd name="T91" fmla="*/ 62 h 544"/>
                    <a:gd name="T92" fmla="*/ 42 w 2288"/>
                    <a:gd name="T93" fmla="*/ 63 h 544"/>
                    <a:gd name="T94" fmla="*/ 38 w 2288"/>
                    <a:gd name="T95" fmla="*/ 63 h 544"/>
                    <a:gd name="T96" fmla="*/ 35 w 2288"/>
                    <a:gd name="T97" fmla="*/ 64 h 544"/>
                    <a:gd name="T98" fmla="*/ 33 w 2288"/>
                    <a:gd name="T99" fmla="*/ 55 h 544"/>
                    <a:gd name="T100" fmla="*/ 33 w 2288"/>
                    <a:gd name="T101" fmla="*/ 55 h 544"/>
                    <a:gd name="T102" fmla="*/ 32 w 2288"/>
                    <a:gd name="T103" fmla="*/ 62 h 544"/>
                    <a:gd name="T104" fmla="*/ 29 w 2288"/>
                    <a:gd name="T105" fmla="*/ 64 h 544"/>
                    <a:gd name="T106" fmla="*/ 25 w 2288"/>
                    <a:gd name="T107" fmla="*/ 64 h 544"/>
                    <a:gd name="T108" fmla="*/ 21 w 2288"/>
                    <a:gd name="T109" fmla="*/ 64 h 544"/>
                    <a:gd name="T110" fmla="*/ 18 w 2288"/>
                    <a:gd name="T111" fmla="*/ 65 h 544"/>
                    <a:gd name="T112" fmla="*/ 16 w 2288"/>
                    <a:gd name="T113" fmla="*/ 49 h 544"/>
                    <a:gd name="T114" fmla="*/ 16 w 2288"/>
                    <a:gd name="T115" fmla="*/ 49 h 544"/>
                    <a:gd name="T116" fmla="*/ 14 w 2288"/>
                    <a:gd name="T117" fmla="*/ 62 h 544"/>
                    <a:gd name="T118" fmla="*/ 11 w 2288"/>
                    <a:gd name="T119" fmla="*/ 66 h 544"/>
                    <a:gd name="T120" fmla="*/ 6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638" name="Freeform 3563"/>
                <p:cNvSpPr>
                  <a:spLocks/>
                </p:cNvSpPr>
                <p:nvPr/>
              </p:nvSpPr>
              <p:spPr bwMode="auto">
                <a:xfrm rot="16313642" flipH="1">
                  <a:off x="1824" y="368"/>
                  <a:ext cx="480" cy="224"/>
                </a:xfrm>
                <a:custGeom>
                  <a:avLst/>
                  <a:gdLst>
                    <a:gd name="T0" fmla="*/ 0 w 2288"/>
                    <a:gd name="T1" fmla="*/ 90 h 544"/>
                    <a:gd name="T2" fmla="*/ 2 w 2288"/>
                    <a:gd name="T3" fmla="*/ 81 h 544"/>
                    <a:gd name="T4" fmla="*/ 5 w 2288"/>
                    <a:gd name="T5" fmla="*/ 68 h 544"/>
                    <a:gd name="T6" fmla="*/ 9 w 2288"/>
                    <a:gd name="T7" fmla="*/ 51 h 544"/>
                    <a:gd name="T8" fmla="*/ 15 w 2288"/>
                    <a:gd name="T9" fmla="*/ 34 h 544"/>
                    <a:gd name="T10" fmla="*/ 23 w 2288"/>
                    <a:gd name="T11" fmla="*/ 19 h 544"/>
                    <a:gd name="T12" fmla="*/ 34 w 2288"/>
                    <a:gd name="T13" fmla="*/ 7 h 544"/>
                    <a:gd name="T14" fmla="*/ 47 w 2288"/>
                    <a:gd name="T15" fmla="*/ 1 h 544"/>
                    <a:gd name="T16" fmla="*/ 61 w 2288"/>
                    <a:gd name="T17" fmla="*/ 1 h 544"/>
                    <a:gd name="T18" fmla="*/ 73 w 2288"/>
                    <a:gd name="T19" fmla="*/ 8 h 544"/>
                    <a:gd name="T20" fmla="*/ 82 w 2288"/>
                    <a:gd name="T21" fmla="*/ 19 h 544"/>
                    <a:gd name="T22" fmla="*/ 89 w 2288"/>
                    <a:gd name="T23" fmla="*/ 33 h 544"/>
                    <a:gd name="T24" fmla="*/ 94 w 2288"/>
                    <a:gd name="T25" fmla="*/ 48 h 544"/>
                    <a:gd name="T26" fmla="*/ 97 w 2288"/>
                    <a:gd name="T27" fmla="*/ 62 h 544"/>
                    <a:gd name="T28" fmla="*/ 99 w 2288"/>
                    <a:gd name="T29" fmla="*/ 74 h 544"/>
                    <a:gd name="T30" fmla="*/ 100 w 2288"/>
                    <a:gd name="T31" fmla="*/ 82 h 544"/>
                    <a:gd name="T32" fmla="*/ 94 w 2288"/>
                    <a:gd name="T33" fmla="*/ 82 h 544"/>
                    <a:gd name="T34" fmla="*/ 92 w 2288"/>
                    <a:gd name="T35" fmla="*/ 72 h 544"/>
                    <a:gd name="T36" fmla="*/ 90 w 2288"/>
                    <a:gd name="T37" fmla="*/ 61 h 544"/>
                    <a:gd name="T38" fmla="*/ 86 w 2288"/>
                    <a:gd name="T39" fmla="*/ 51 h 544"/>
                    <a:gd name="T40" fmla="*/ 85 w 2288"/>
                    <a:gd name="T41" fmla="*/ 50 h 544"/>
                    <a:gd name="T42" fmla="*/ 83 w 2288"/>
                    <a:gd name="T43" fmla="*/ 58 h 544"/>
                    <a:gd name="T44" fmla="*/ 81 w 2288"/>
                    <a:gd name="T45" fmla="*/ 69 h 544"/>
                    <a:gd name="T46" fmla="*/ 76 w 2288"/>
                    <a:gd name="T47" fmla="*/ 79 h 544"/>
                    <a:gd name="T48" fmla="*/ 72 w 2288"/>
                    <a:gd name="T49" fmla="*/ 69 h 544"/>
                    <a:gd name="T50" fmla="*/ 71 w 2288"/>
                    <a:gd name="T51" fmla="*/ 68 h 544"/>
                    <a:gd name="T52" fmla="*/ 70 w 2288"/>
                    <a:gd name="T53" fmla="*/ 79 h 544"/>
                    <a:gd name="T54" fmla="*/ 69 w 2288"/>
                    <a:gd name="T55" fmla="*/ 82 h 544"/>
                    <a:gd name="T56" fmla="*/ 68 w 2288"/>
                    <a:gd name="T57" fmla="*/ 82 h 544"/>
                    <a:gd name="T58" fmla="*/ 64 w 2288"/>
                    <a:gd name="T59" fmla="*/ 82 h 544"/>
                    <a:gd name="T60" fmla="*/ 62 w 2288"/>
                    <a:gd name="T61" fmla="*/ 74 h 544"/>
                    <a:gd name="T62" fmla="*/ 63 w 2288"/>
                    <a:gd name="T63" fmla="*/ 50 h 544"/>
                    <a:gd name="T64" fmla="*/ 62 w 2288"/>
                    <a:gd name="T65" fmla="*/ 61 h 544"/>
                    <a:gd name="T66" fmla="*/ 60 w 2288"/>
                    <a:gd name="T67" fmla="*/ 79 h 544"/>
                    <a:gd name="T68" fmla="*/ 57 w 2288"/>
                    <a:gd name="T69" fmla="*/ 83 h 544"/>
                    <a:gd name="T70" fmla="*/ 54 w 2288"/>
                    <a:gd name="T71" fmla="*/ 84 h 544"/>
                    <a:gd name="T72" fmla="*/ 51 w 2288"/>
                    <a:gd name="T73" fmla="*/ 84 h 544"/>
                    <a:gd name="T74" fmla="*/ 47 w 2288"/>
                    <a:gd name="T75" fmla="*/ 84 h 544"/>
                    <a:gd name="T76" fmla="*/ 45 w 2288"/>
                    <a:gd name="T77" fmla="*/ 71 h 544"/>
                    <a:gd name="T78" fmla="*/ 45 w 2288"/>
                    <a:gd name="T79" fmla="*/ 66 h 544"/>
                    <a:gd name="T80" fmla="*/ 44 w 2288"/>
                    <a:gd name="T81" fmla="*/ 79 h 544"/>
                    <a:gd name="T82" fmla="*/ 43 w 2288"/>
                    <a:gd name="T83" fmla="*/ 84 h 544"/>
                    <a:gd name="T84" fmla="*/ 42 w 2288"/>
                    <a:gd name="T85" fmla="*/ 57 h 544"/>
                    <a:gd name="T86" fmla="*/ 41 w 2288"/>
                    <a:gd name="T87" fmla="*/ 55 h 544"/>
                    <a:gd name="T88" fmla="*/ 39 w 2288"/>
                    <a:gd name="T89" fmla="*/ 79 h 544"/>
                    <a:gd name="T90" fmla="*/ 37 w 2288"/>
                    <a:gd name="T91" fmla="*/ 85 h 544"/>
                    <a:gd name="T92" fmla="*/ 34 w 2288"/>
                    <a:gd name="T93" fmla="*/ 86 h 544"/>
                    <a:gd name="T94" fmla="*/ 32 w 2288"/>
                    <a:gd name="T95" fmla="*/ 86 h 544"/>
                    <a:gd name="T96" fmla="*/ 29 w 2288"/>
                    <a:gd name="T97" fmla="*/ 86 h 544"/>
                    <a:gd name="T98" fmla="*/ 27 w 2288"/>
                    <a:gd name="T99" fmla="*/ 75 h 544"/>
                    <a:gd name="T100" fmla="*/ 27 w 2288"/>
                    <a:gd name="T101" fmla="*/ 75 h 544"/>
                    <a:gd name="T102" fmla="*/ 26 w 2288"/>
                    <a:gd name="T103" fmla="*/ 84 h 544"/>
                    <a:gd name="T104" fmla="*/ 24 w 2288"/>
                    <a:gd name="T105" fmla="*/ 87 h 544"/>
                    <a:gd name="T106" fmla="*/ 21 w 2288"/>
                    <a:gd name="T107" fmla="*/ 87 h 544"/>
                    <a:gd name="T108" fmla="*/ 18 w 2288"/>
                    <a:gd name="T109" fmla="*/ 88 h 544"/>
                    <a:gd name="T110" fmla="*/ 15 w 2288"/>
                    <a:gd name="T111" fmla="*/ 89 h 544"/>
                    <a:gd name="T112" fmla="*/ 14 w 2288"/>
                    <a:gd name="T113" fmla="*/ 68 h 544"/>
                    <a:gd name="T114" fmla="*/ 13 w 2288"/>
                    <a:gd name="T115" fmla="*/ 67 h 544"/>
                    <a:gd name="T116" fmla="*/ 12 w 2288"/>
                    <a:gd name="T117" fmla="*/ 84 h 544"/>
                    <a:gd name="T118" fmla="*/ 9 w 2288"/>
                    <a:gd name="T119" fmla="*/ 89 h 544"/>
                    <a:gd name="T120" fmla="*/ 5 w 2288"/>
                    <a:gd name="T121" fmla="*/ 90 h 544"/>
                    <a:gd name="T122" fmla="*/ 3 w 2288"/>
                    <a:gd name="T123" fmla="*/ 91 h 544"/>
                    <a:gd name="T124" fmla="*/ 1 w 2288"/>
                    <a:gd name="T125" fmla="*/ 92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sp>
            <p:nvSpPr>
              <p:cNvPr id="9635" name="Freeform 3564"/>
              <p:cNvSpPr>
                <a:spLocks/>
              </p:cNvSpPr>
              <p:nvPr/>
            </p:nvSpPr>
            <p:spPr bwMode="auto">
              <a:xfrm rot="-280215">
                <a:off x="1777" y="1343"/>
                <a:ext cx="528" cy="144"/>
              </a:xfrm>
              <a:custGeom>
                <a:avLst/>
                <a:gdLst>
                  <a:gd name="T0" fmla="*/ 0 w 2288"/>
                  <a:gd name="T1" fmla="*/ 37 h 544"/>
                  <a:gd name="T2" fmla="*/ 2 w 2288"/>
                  <a:gd name="T3" fmla="*/ 34 h 544"/>
                  <a:gd name="T4" fmla="*/ 6 w 2288"/>
                  <a:gd name="T5" fmla="*/ 28 h 544"/>
                  <a:gd name="T6" fmla="*/ 11 w 2288"/>
                  <a:gd name="T7" fmla="*/ 21 h 544"/>
                  <a:gd name="T8" fmla="*/ 18 w 2288"/>
                  <a:gd name="T9" fmla="*/ 14 h 544"/>
                  <a:gd name="T10" fmla="*/ 29 w 2288"/>
                  <a:gd name="T11" fmla="*/ 8 h 544"/>
                  <a:gd name="T12" fmla="*/ 41 w 2288"/>
                  <a:gd name="T13" fmla="*/ 3 h 544"/>
                  <a:gd name="T14" fmla="*/ 57 w 2288"/>
                  <a:gd name="T15" fmla="*/ 0 h 544"/>
                  <a:gd name="T16" fmla="*/ 74 w 2288"/>
                  <a:gd name="T17" fmla="*/ 1 h 544"/>
                  <a:gd name="T18" fmla="*/ 88 w 2288"/>
                  <a:gd name="T19" fmla="*/ 3 h 544"/>
                  <a:gd name="T20" fmla="*/ 99 w 2288"/>
                  <a:gd name="T21" fmla="*/ 8 h 544"/>
                  <a:gd name="T22" fmla="*/ 107 w 2288"/>
                  <a:gd name="T23" fmla="*/ 14 h 544"/>
                  <a:gd name="T24" fmla="*/ 114 w 2288"/>
                  <a:gd name="T25" fmla="*/ 20 h 544"/>
                  <a:gd name="T26" fmla="*/ 118 w 2288"/>
                  <a:gd name="T27" fmla="*/ 26 h 544"/>
                  <a:gd name="T28" fmla="*/ 120 w 2288"/>
                  <a:gd name="T29" fmla="*/ 30 h 544"/>
                  <a:gd name="T30" fmla="*/ 122 w 2288"/>
                  <a:gd name="T31" fmla="*/ 34 h 544"/>
                  <a:gd name="T32" fmla="*/ 113 w 2288"/>
                  <a:gd name="T33" fmla="*/ 34 h 544"/>
                  <a:gd name="T34" fmla="*/ 111 w 2288"/>
                  <a:gd name="T35" fmla="*/ 30 h 544"/>
                  <a:gd name="T36" fmla="*/ 108 w 2288"/>
                  <a:gd name="T37" fmla="*/ 25 h 544"/>
                  <a:gd name="T38" fmla="*/ 105 w 2288"/>
                  <a:gd name="T39" fmla="*/ 21 h 544"/>
                  <a:gd name="T40" fmla="*/ 103 w 2288"/>
                  <a:gd name="T41" fmla="*/ 21 h 544"/>
                  <a:gd name="T42" fmla="*/ 101 w 2288"/>
                  <a:gd name="T43" fmla="*/ 24 h 544"/>
                  <a:gd name="T44" fmla="*/ 98 w 2288"/>
                  <a:gd name="T45" fmla="*/ 28 h 544"/>
                  <a:gd name="T46" fmla="*/ 91 w 2288"/>
                  <a:gd name="T47" fmla="*/ 33 h 544"/>
                  <a:gd name="T48" fmla="*/ 87 w 2288"/>
                  <a:gd name="T49" fmla="*/ 28 h 544"/>
                  <a:gd name="T50" fmla="*/ 87 w 2288"/>
                  <a:gd name="T51" fmla="*/ 28 h 544"/>
                  <a:gd name="T52" fmla="*/ 85 w 2288"/>
                  <a:gd name="T53" fmla="*/ 33 h 544"/>
                  <a:gd name="T54" fmla="*/ 84 w 2288"/>
                  <a:gd name="T55" fmla="*/ 34 h 544"/>
                  <a:gd name="T56" fmla="*/ 82 w 2288"/>
                  <a:gd name="T57" fmla="*/ 34 h 544"/>
                  <a:gd name="T58" fmla="*/ 78 w 2288"/>
                  <a:gd name="T59" fmla="*/ 34 h 544"/>
                  <a:gd name="T60" fmla="*/ 75 w 2288"/>
                  <a:gd name="T61" fmla="*/ 30 h 544"/>
                  <a:gd name="T62" fmla="*/ 76 w 2288"/>
                  <a:gd name="T63" fmla="*/ 21 h 544"/>
                  <a:gd name="T64" fmla="*/ 75 w 2288"/>
                  <a:gd name="T65" fmla="*/ 25 h 544"/>
                  <a:gd name="T66" fmla="*/ 72 w 2288"/>
                  <a:gd name="T67" fmla="*/ 33 h 544"/>
                  <a:gd name="T68" fmla="*/ 69 w 2288"/>
                  <a:gd name="T69" fmla="*/ 34 h 544"/>
                  <a:gd name="T70" fmla="*/ 65 w 2288"/>
                  <a:gd name="T71" fmla="*/ 34 h 544"/>
                  <a:gd name="T72" fmla="*/ 61 w 2288"/>
                  <a:gd name="T73" fmla="*/ 34 h 544"/>
                  <a:gd name="T74" fmla="*/ 57 w 2288"/>
                  <a:gd name="T75" fmla="*/ 35 h 544"/>
                  <a:gd name="T76" fmla="*/ 54 w 2288"/>
                  <a:gd name="T77" fmla="*/ 29 h 544"/>
                  <a:gd name="T78" fmla="*/ 54 w 2288"/>
                  <a:gd name="T79" fmla="*/ 27 h 544"/>
                  <a:gd name="T80" fmla="*/ 53 w 2288"/>
                  <a:gd name="T81" fmla="*/ 33 h 544"/>
                  <a:gd name="T82" fmla="*/ 51 w 2288"/>
                  <a:gd name="T83" fmla="*/ 35 h 544"/>
                  <a:gd name="T84" fmla="*/ 51 w 2288"/>
                  <a:gd name="T85" fmla="*/ 24 h 544"/>
                  <a:gd name="T86" fmla="*/ 50 w 2288"/>
                  <a:gd name="T87" fmla="*/ 23 h 544"/>
                  <a:gd name="T88" fmla="*/ 48 w 2288"/>
                  <a:gd name="T89" fmla="*/ 33 h 544"/>
                  <a:gd name="T90" fmla="*/ 45 w 2288"/>
                  <a:gd name="T91" fmla="*/ 35 h 544"/>
                  <a:gd name="T92" fmla="*/ 42 w 2288"/>
                  <a:gd name="T93" fmla="*/ 35 h 544"/>
                  <a:gd name="T94" fmla="*/ 38 w 2288"/>
                  <a:gd name="T95" fmla="*/ 35 h 544"/>
                  <a:gd name="T96" fmla="*/ 35 w 2288"/>
                  <a:gd name="T97" fmla="*/ 36 h 544"/>
                  <a:gd name="T98" fmla="*/ 33 w 2288"/>
                  <a:gd name="T99" fmla="*/ 31 h 544"/>
                  <a:gd name="T100" fmla="*/ 33 w 2288"/>
                  <a:gd name="T101" fmla="*/ 31 h 544"/>
                  <a:gd name="T102" fmla="*/ 32 w 2288"/>
                  <a:gd name="T103" fmla="*/ 35 h 544"/>
                  <a:gd name="T104" fmla="*/ 29 w 2288"/>
                  <a:gd name="T105" fmla="*/ 36 h 544"/>
                  <a:gd name="T106" fmla="*/ 25 w 2288"/>
                  <a:gd name="T107" fmla="*/ 36 h 544"/>
                  <a:gd name="T108" fmla="*/ 21 w 2288"/>
                  <a:gd name="T109" fmla="*/ 36 h 544"/>
                  <a:gd name="T110" fmla="*/ 18 w 2288"/>
                  <a:gd name="T111" fmla="*/ 37 h 544"/>
                  <a:gd name="T112" fmla="*/ 16 w 2288"/>
                  <a:gd name="T113" fmla="*/ 28 h 544"/>
                  <a:gd name="T114" fmla="*/ 16 w 2288"/>
                  <a:gd name="T115" fmla="*/ 28 h 544"/>
                  <a:gd name="T116" fmla="*/ 14 w 2288"/>
                  <a:gd name="T117" fmla="*/ 35 h 544"/>
                  <a:gd name="T118" fmla="*/ 11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636" name="Freeform 3565"/>
              <p:cNvSpPr>
                <a:spLocks/>
              </p:cNvSpPr>
              <p:nvPr/>
            </p:nvSpPr>
            <p:spPr bwMode="auto">
              <a:xfrm flipH="1">
                <a:off x="2160" y="1344"/>
                <a:ext cx="480" cy="144"/>
              </a:xfrm>
              <a:custGeom>
                <a:avLst/>
                <a:gdLst>
                  <a:gd name="T0" fmla="*/ 0 w 2288"/>
                  <a:gd name="T1" fmla="*/ 37 h 544"/>
                  <a:gd name="T2" fmla="*/ 2 w 2288"/>
                  <a:gd name="T3" fmla="*/ 34 h 544"/>
                  <a:gd name="T4" fmla="*/ 5 w 2288"/>
                  <a:gd name="T5" fmla="*/ 28 h 544"/>
                  <a:gd name="T6" fmla="*/ 9 w 2288"/>
                  <a:gd name="T7" fmla="*/ 21 h 544"/>
                  <a:gd name="T8" fmla="*/ 15 w 2288"/>
                  <a:gd name="T9" fmla="*/ 14 h 544"/>
                  <a:gd name="T10" fmla="*/ 23 w 2288"/>
                  <a:gd name="T11" fmla="*/ 8 h 544"/>
                  <a:gd name="T12" fmla="*/ 34 w 2288"/>
                  <a:gd name="T13" fmla="*/ 3 h 544"/>
                  <a:gd name="T14" fmla="*/ 47 w 2288"/>
                  <a:gd name="T15" fmla="*/ 0 h 544"/>
                  <a:gd name="T16" fmla="*/ 61 w 2288"/>
                  <a:gd name="T17" fmla="*/ 1 h 544"/>
                  <a:gd name="T18" fmla="*/ 73 w 2288"/>
                  <a:gd name="T19" fmla="*/ 3 h 544"/>
                  <a:gd name="T20" fmla="*/ 82 w 2288"/>
                  <a:gd name="T21" fmla="*/ 8 h 544"/>
                  <a:gd name="T22" fmla="*/ 89 w 2288"/>
                  <a:gd name="T23" fmla="*/ 14 h 544"/>
                  <a:gd name="T24" fmla="*/ 94 w 2288"/>
                  <a:gd name="T25" fmla="*/ 20 h 544"/>
                  <a:gd name="T26" fmla="*/ 97 w 2288"/>
                  <a:gd name="T27" fmla="*/ 26 h 544"/>
                  <a:gd name="T28" fmla="*/ 99 w 2288"/>
                  <a:gd name="T29" fmla="*/ 30 h 544"/>
                  <a:gd name="T30" fmla="*/ 100 w 2288"/>
                  <a:gd name="T31" fmla="*/ 34 h 544"/>
                  <a:gd name="T32" fmla="*/ 94 w 2288"/>
                  <a:gd name="T33" fmla="*/ 34 h 544"/>
                  <a:gd name="T34" fmla="*/ 92 w 2288"/>
                  <a:gd name="T35" fmla="*/ 30 h 544"/>
                  <a:gd name="T36" fmla="*/ 90 w 2288"/>
                  <a:gd name="T37" fmla="*/ 25 h 544"/>
                  <a:gd name="T38" fmla="*/ 86 w 2288"/>
                  <a:gd name="T39" fmla="*/ 21 h 544"/>
                  <a:gd name="T40" fmla="*/ 85 w 2288"/>
                  <a:gd name="T41" fmla="*/ 21 h 544"/>
                  <a:gd name="T42" fmla="*/ 83 w 2288"/>
                  <a:gd name="T43" fmla="*/ 24 h 544"/>
                  <a:gd name="T44" fmla="*/ 81 w 2288"/>
                  <a:gd name="T45" fmla="*/ 28 h 544"/>
                  <a:gd name="T46" fmla="*/ 76 w 2288"/>
                  <a:gd name="T47" fmla="*/ 33 h 544"/>
                  <a:gd name="T48" fmla="*/ 72 w 2288"/>
                  <a:gd name="T49" fmla="*/ 28 h 544"/>
                  <a:gd name="T50" fmla="*/ 71 w 2288"/>
                  <a:gd name="T51" fmla="*/ 28 h 544"/>
                  <a:gd name="T52" fmla="*/ 70 w 2288"/>
                  <a:gd name="T53" fmla="*/ 33 h 544"/>
                  <a:gd name="T54" fmla="*/ 69 w 2288"/>
                  <a:gd name="T55" fmla="*/ 34 h 544"/>
                  <a:gd name="T56" fmla="*/ 68 w 2288"/>
                  <a:gd name="T57" fmla="*/ 34 h 544"/>
                  <a:gd name="T58" fmla="*/ 64 w 2288"/>
                  <a:gd name="T59" fmla="*/ 34 h 544"/>
                  <a:gd name="T60" fmla="*/ 62 w 2288"/>
                  <a:gd name="T61" fmla="*/ 30 h 544"/>
                  <a:gd name="T62" fmla="*/ 63 w 2288"/>
                  <a:gd name="T63" fmla="*/ 21 h 544"/>
                  <a:gd name="T64" fmla="*/ 62 w 2288"/>
                  <a:gd name="T65" fmla="*/ 25 h 544"/>
                  <a:gd name="T66" fmla="*/ 60 w 2288"/>
                  <a:gd name="T67" fmla="*/ 33 h 544"/>
                  <a:gd name="T68" fmla="*/ 57 w 2288"/>
                  <a:gd name="T69" fmla="*/ 34 h 544"/>
                  <a:gd name="T70" fmla="*/ 54 w 2288"/>
                  <a:gd name="T71" fmla="*/ 34 h 544"/>
                  <a:gd name="T72" fmla="*/ 51 w 2288"/>
                  <a:gd name="T73" fmla="*/ 34 h 544"/>
                  <a:gd name="T74" fmla="*/ 47 w 2288"/>
                  <a:gd name="T75" fmla="*/ 35 h 544"/>
                  <a:gd name="T76" fmla="*/ 45 w 2288"/>
                  <a:gd name="T77" fmla="*/ 29 h 544"/>
                  <a:gd name="T78" fmla="*/ 45 w 2288"/>
                  <a:gd name="T79" fmla="*/ 27 h 544"/>
                  <a:gd name="T80" fmla="*/ 44 w 2288"/>
                  <a:gd name="T81" fmla="*/ 33 h 544"/>
                  <a:gd name="T82" fmla="*/ 43 w 2288"/>
                  <a:gd name="T83" fmla="*/ 35 h 544"/>
                  <a:gd name="T84" fmla="*/ 42 w 2288"/>
                  <a:gd name="T85" fmla="*/ 24 h 544"/>
                  <a:gd name="T86" fmla="*/ 41 w 2288"/>
                  <a:gd name="T87" fmla="*/ 23 h 544"/>
                  <a:gd name="T88" fmla="*/ 39 w 2288"/>
                  <a:gd name="T89" fmla="*/ 33 h 544"/>
                  <a:gd name="T90" fmla="*/ 37 w 2288"/>
                  <a:gd name="T91" fmla="*/ 35 h 544"/>
                  <a:gd name="T92" fmla="*/ 34 w 2288"/>
                  <a:gd name="T93" fmla="*/ 35 h 544"/>
                  <a:gd name="T94" fmla="*/ 32 w 2288"/>
                  <a:gd name="T95" fmla="*/ 35 h 544"/>
                  <a:gd name="T96" fmla="*/ 29 w 2288"/>
                  <a:gd name="T97" fmla="*/ 36 h 544"/>
                  <a:gd name="T98" fmla="*/ 27 w 2288"/>
                  <a:gd name="T99" fmla="*/ 31 h 544"/>
                  <a:gd name="T100" fmla="*/ 27 w 2288"/>
                  <a:gd name="T101" fmla="*/ 31 h 544"/>
                  <a:gd name="T102" fmla="*/ 26 w 2288"/>
                  <a:gd name="T103" fmla="*/ 35 h 544"/>
                  <a:gd name="T104" fmla="*/ 24 w 2288"/>
                  <a:gd name="T105" fmla="*/ 36 h 544"/>
                  <a:gd name="T106" fmla="*/ 21 w 2288"/>
                  <a:gd name="T107" fmla="*/ 36 h 544"/>
                  <a:gd name="T108" fmla="*/ 18 w 2288"/>
                  <a:gd name="T109" fmla="*/ 36 h 544"/>
                  <a:gd name="T110" fmla="*/ 15 w 2288"/>
                  <a:gd name="T111" fmla="*/ 37 h 544"/>
                  <a:gd name="T112" fmla="*/ 14 w 2288"/>
                  <a:gd name="T113" fmla="*/ 28 h 544"/>
                  <a:gd name="T114" fmla="*/ 13 w 2288"/>
                  <a:gd name="T115" fmla="*/ 28 h 544"/>
                  <a:gd name="T116" fmla="*/ 12 w 2288"/>
                  <a:gd name="T117" fmla="*/ 35 h 544"/>
                  <a:gd name="T118" fmla="*/ 9 w 2288"/>
                  <a:gd name="T119" fmla="*/ 37 h 544"/>
                  <a:gd name="T120" fmla="*/ 5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grpSp>
          <p:nvGrpSpPr>
            <p:cNvPr id="8304" name="Group 3566"/>
            <p:cNvGrpSpPr>
              <a:grpSpLocks/>
            </p:cNvGrpSpPr>
            <p:nvPr/>
          </p:nvGrpSpPr>
          <p:grpSpPr bwMode="auto">
            <a:xfrm>
              <a:off x="2847" y="1872"/>
              <a:ext cx="384" cy="816"/>
              <a:chOff x="1488" y="1728"/>
              <a:chExt cx="507" cy="1126"/>
            </a:xfrm>
          </p:grpSpPr>
          <p:sp>
            <p:nvSpPr>
              <p:cNvPr id="9488" name="Freeform 3567"/>
              <p:cNvSpPr>
                <a:spLocks/>
              </p:cNvSpPr>
              <p:nvPr/>
            </p:nvSpPr>
            <p:spPr bwMode="auto">
              <a:xfrm>
                <a:off x="1488" y="1728"/>
                <a:ext cx="507" cy="1126"/>
              </a:xfrm>
              <a:custGeom>
                <a:avLst/>
                <a:gdLst>
                  <a:gd name="T0" fmla="*/ 167 w 1014"/>
                  <a:gd name="T1" fmla="*/ 7 h 2251"/>
                  <a:gd name="T2" fmla="*/ 168 w 1014"/>
                  <a:gd name="T3" fmla="*/ 28 h 2251"/>
                  <a:gd name="T4" fmla="*/ 183 w 1014"/>
                  <a:gd name="T5" fmla="*/ 46 h 2251"/>
                  <a:gd name="T6" fmla="*/ 192 w 1014"/>
                  <a:gd name="T7" fmla="*/ 67 h 2251"/>
                  <a:gd name="T8" fmla="*/ 187 w 1014"/>
                  <a:gd name="T9" fmla="*/ 83 h 2251"/>
                  <a:gd name="T10" fmla="*/ 208 w 1014"/>
                  <a:gd name="T11" fmla="*/ 105 h 2251"/>
                  <a:gd name="T12" fmla="*/ 209 w 1014"/>
                  <a:gd name="T13" fmla="*/ 129 h 2251"/>
                  <a:gd name="T14" fmla="*/ 211 w 1014"/>
                  <a:gd name="T15" fmla="*/ 139 h 2251"/>
                  <a:gd name="T16" fmla="*/ 224 w 1014"/>
                  <a:gd name="T17" fmla="*/ 153 h 2251"/>
                  <a:gd name="T18" fmla="*/ 235 w 1014"/>
                  <a:gd name="T19" fmla="*/ 175 h 2251"/>
                  <a:gd name="T20" fmla="*/ 229 w 1014"/>
                  <a:gd name="T21" fmla="*/ 202 h 2251"/>
                  <a:gd name="T22" fmla="*/ 227 w 1014"/>
                  <a:gd name="T23" fmla="*/ 216 h 2251"/>
                  <a:gd name="T24" fmla="*/ 246 w 1014"/>
                  <a:gd name="T25" fmla="*/ 234 h 2251"/>
                  <a:gd name="T26" fmla="*/ 249 w 1014"/>
                  <a:gd name="T27" fmla="*/ 259 h 2251"/>
                  <a:gd name="T28" fmla="*/ 244 w 1014"/>
                  <a:gd name="T29" fmla="*/ 283 h 2251"/>
                  <a:gd name="T30" fmla="*/ 228 w 1014"/>
                  <a:gd name="T31" fmla="*/ 298 h 2251"/>
                  <a:gd name="T32" fmla="*/ 251 w 1014"/>
                  <a:gd name="T33" fmla="*/ 311 h 2251"/>
                  <a:gd name="T34" fmla="*/ 241 w 1014"/>
                  <a:gd name="T35" fmla="*/ 338 h 2251"/>
                  <a:gd name="T36" fmla="*/ 227 w 1014"/>
                  <a:gd name="T37" fmla="*/ 341 h 2251"/>
                  <a:gd name="T38" fmla="*/ 212 w 1014"/>
                  <a:gd name="T39" fmla="*/ 341 h 2251"/>
                  <a:gd name="T40" fmla="*/ 216 w 1014"/>
                  <a:gd name="T41" fmla="*/ 358 h 2251"/>
                  <a:gd name="T42" fmla="*/ 200 w 1014"/>
                  <a:gd name="T43" fmla="*/ 372 h 2251"/>
                  <a:gd name="T44" fmla="*/ 183 w 1014"/>
                  <a:gd name="T45" fmla="*/ 369 h 2251"/>
                  <a:gd name="T46" fmla="*/ 169 w 1014"/>
                  <a:gd name="T47" fmla="*/ 367 h 2251"/>
                  <a:gd name="T48" fmla="*/ 155 w 1014"/>
                  <a:gd name="T49" fmla="*/ 359 h 2251"/>
                  <a:gd name="T50" fmla="*/ 145 w 1014"/>
                  <a:gd name="T51" fmla="*/ 353 h 2251"/>
                  <a:gd name="T52" fmla="*/ 137 w 1014"/>
                  <a:gd name="T53" fmla="*/ 381 h 2251"/>
                  <a:gd name="T54" fmla="*/ 139 w 1014"/>
                  <a:gd name="T55" fmla="*/ 508 h 2251"/>
                  <a:gd name="T56" fmla="*/ 175 w 1014"/>
                  <a:gd name="T57" fmla="*/ 530 h 2251"/>
                  <a:gd name="T58" fmla="*/ 177 w 1014"/>
                  <a:gd name="T59" fmla="*/ 546 h 2251"/>
                  <a:gd name="T60" fmla="*/ 145 w 1014"/>
                  <a:gd name="T61" fmla="*/ 556 h 2251"/>
                  <a:gd name="T62" fmla="*/ 115 w 1014"/>
                  <a:gd name="T63" fmla="*/ 560 h 2251"/>
                  <a:gd name="T64" fmla="*/ 73 w 1014"/>
                  <a:gd name="T65" fmla="*/ 550 h 2251"/>
                  <a:gd name="T66" fmla="*/ 75 w 1014"/>
                  <a:gd name="T67" fmla="*/ 538 h 2251"/>
                  <a:gd name="T68" fmla="*/ 105 w 1014"/>
                  <a:gd name="T69" fmla="*/ 516 h 2251"/>
                  <a:gd name="T70" fmla="*/ 118 w 1014"/>
                  <a:gd name="T71" fmla="*/ 400 h 2251"/>
                  <a:gd name="T72" fmla="*/ 107 w 1014"/>
                  <a:gd name="T73" fmla="*/ 361 h 2251"/>
                  <a:gd name="T74" fmla="*/ 90 w 1014"/>
                  <a:gd name="T75" fmla="*/ 370 h 2251"/>
                  <a:gd name="T76" fmla="*/ 68 w 1014"/>
                  <a:gd name="T77" fmla="*/ 384 h 2251"/>
                  <a:gd name="T78" fmla="*/ 41 w 1014"/>
                  <a:gd name="T79" fmla="*/ 359 h 2251"/>
                  <a:gd name="T80" fmla="*/ 50 w 1014"/>
                  <a:gd name="T81" fmla="*/ 344 h 2251"/>
                  <a:gd name="T82" fmla="*/ 39 w 1014"/>
                  <a:gd name="T83" fmla="*/ 326 h 2251"/>
                  <a:gd name="T84" fmla="*/ 37 w 1014"/>
                  <a:gd name="T85" fmla="*/ 299 h 2251"/>
                  <a:gd name="T86" fmla="*/ 18 w 1014"/>
                  <a:gd name="T87" fmla="*/ 294 h 2251"/>
                  <a:gd name="T88" fmla="*/ 7 w 1014"/>
                  <a:gd name="T89" fmla="*/ 275 h 2251"/>
                  <a:gd name="T90" fmla="*/ 15 w 1014"/>
                  <a:gd name="T91" fmla="*/ 257 h 2251"/>
                  <a:gd name="T92" fmla="*/ 24 w 1014"/>
                  <a:gd name="T93" fmla="*/ 243 h 2251"/>
                  <a:gd name="T94" fmla="*/ 15 w 1014"/>
                  <a:gd name="T95" fmla="*/ 236 h 2251"/>
                  <a:gd name="T96" fmla="*/ 1 w 1014"/>
                  <a:gd name="T97" fmla="*/ 212 h 2251"/>
                  <a:gd name="T98" fmla="*/ 22 w 1014"/>
                  <a:gd name="T99" fmla="*/ 192 h 2251"/>
                  <a:gd name="T100" fmla="*/ 38 w 1014"/>
                  <a:gd name="T101" fmla="*/ 165 h 2251"/>
                  <a:gd name="T102" fmla="*/ 51 w 1014"/>
                  <a:gd name="T103" fmla="*/ 146 h 2251"/>
                  <a:gd name="T104" fmla="*/ 63 w 1014"/>
                  <a:gd name="T105" fmla="*/ 128 h 2251"/>
                  <a:gd name="T106" fmla="*/ 73 w 1014"/>
                  <a:gd name="T107" fmla="*/ 124 h 2251"/>
                  <a:gd name="T108" fmla="*/ 59 w 1014"/>
                  <a:gd name="T109" fmla="*/ 102 h 2251"/>
                  <a:gd name="T110" fmla="*/ 68 w 1014"/>
                  <a:gd name="T111" fmla="*/ 81 h 2251"/>
                  <a:gd name="T112" fmla="*/ 87 w 1014"/>
                  <a:gd name="T113" fmla="*/ 78 h 2251"/>
                  <a:gd name="T114" fmla="*/ 100 w 1014"/>
                  <a:gd name="T115" fmla="*/ 40 h 2251"/>
                  <a:gd name="T116" fmla="*/ 116 w 1014"/>
                  <a:gd name="T117" fmla="*/ 23 h 2251"/>
                  <a:gd name="T118" fmla="*/ 127 w 1014"/>
                  <a:gd name="T119" fmla="*/ 8 h 2251"/>
                  <a:gd name="T120" fmla="*/ 145 w 1014"/>
                  <a:gd name="T121" fmla="*/ 0 h 225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14"/>
                  <a:gd name="T184" fmla="*/ 0 h 2251"/>
                  <a:gd name="T185" fmla="*/ 1014 w 1014"/>
                  <a:gd name="T186" fmla="*/ 2251 h 225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14" h="2251">
                    <a:moveTo>
                      <a:pt x="616" y="24"/>
                    </a:moveTo>
                    <a:lnTo>
                      <a:pt x="620" y="22"/>
                    </a:lnTo>
                    <a:lnTo>
                      <a:pt x="624" y="19"/>
                    </a:lnTo>
                    <a:lnTo>
                      <a:pt x="629" y="17"/>
                    </a:lnTo>
                    <a:lnTo>
                      <a:pt x="632" y="15"/>
                    </a:lnTo>
                    <a:lnTo>
                      <a:pt x="637" y="14"/>
                    </a:lnTo>
                    <a:lnTo>
                      <a:pt x="641" y="14"/>
                    </a:lnTo>
                    <a:lnTo>
                      <a:pt x="646" y="14"/>
                    </a:lnTo>
                    <a:lnTo>
                      <a:pt x="651" y="16"/>
                    </a:lnTo>
                    <a:lnTo>
                      <a:pt x="659" y="19"/>
                    </a:lnTo>
                    <a:lnTo>
                      <a:pt x="667" y="25"/>
                    </a:lnTo>
                    <a:lnTo>
                      <a:pt x="675" y="31"/>
                    </a:lnTo>
                    <a:lnTo>
                      <a:pt x="682" y="38"/>
                    </a:lnTo>
                    <a:lnTo>
                      <a:pt x="689" y="45"/>
                    </a:lnTo>
                    <a:lnTo>
                      <a:pt x="693" y="53"/>
                    </a:lnTo>
                    <a:lnTo>
                      <a:pt x="698" y="62"/>
                    </a:lnTo>
                    <a:lnTo>
                      <a:pt x="700" y="70"/>
                    </a:lnTo>
                    <a:lnTo>
                      <a:pt x="699" y="79"/>
                    </a:lnTo>
                    <a:lnTo>
                      <a:pt x="693" y="89"/>
                    </a:lnTo>
                    <a:lnTo>
                      <a:pt x="686" y="97"/>
                    </a:lnTo>
                    <a:lnTo>
                      <a:pt x="678" y="105"/>
                    </a:lnTo>
                    <a:lnTo>
                      <a:pt x="671" y="112"/>
                    </a:lnTo>
                    <a:lnTo>
                      <a:pt x="669" y="119"/>
                    </a:lnTo>
                    <a:lnTo>
                      <a:pt x="673" y="127"/>
                    </a:lnTo>
                    <a:lnTo>
                      <a:pt x="684" y="134"/>
                    </a:lnTo>
                    <a:lnTo>
                      <a:pt x="692" y="136"/>
                    </a:lnTo>
                    <a:lnTo>
                      <a:pt x="700" y="139"/>
                    </a:lnTo>
                    <a:lnTo>
                      <a:pt x="707" y="145"/>
                    </a:lnTo>
                    <a:lnTo>
                      <a:pt x="714" y="151"/>
                    </a:lnTo>
                    <a:lnTo>
                      <a:pt x="719" y="158"/>
                    </a:lnTo>
                    <a:lnTo>
                      <a:pt x="723" y="166"/>
                    </a:lnTo>
                    <a:lnTo>
                      <a:pt x="728" y="174"/>
                    </a:lnTo>
                    <a:lnTo>
                      <a:pt x="730" y="182"/>
                    </a:lnTo>
                    <a:lnTo>
                      <a:pt x="733" y="197"/>
                    </a:lnTo>
                    <a:lnTo>
                      <a:pt x="734" y="213"/>
                    </a:lnTo>
                    <a:lnTo>
                      <a:pt x="733" y="229"/>
                    </a:lnTo>
                    <a:lnTo>
                      <a:pt x="731" y="245"/>
                    </a:lnTo>
                    <a:lnTo>
                      <a:pt x="736" y="249"/>
                    </a:lnTo>
                    <a:lnTo>
                      <a:pt x="742" y="251"/>
                    </a:lnTo>
                    <a:lnTo>
                      <a:pt x="748" y="253"/>
                    </a:lnTo>
                    <a:lnTo>
                      <a:pt x="753" y="256"/>
                    </a:lnTo>
                    <a:lnTo>
                      <a:pt x="759" y="259"/>
                    </a:lnTo>
                    <a:lnTo>
                      <a:pt x="764" y="263"/>
                    </a:lnTo>
                    <a:lnTo>
                      <a:pt x="768" y="266"/>
                    </a:lnTo>
                    <a:lnTo>
                      <a:pt x="772" y="272"/>
                    </a:lnTo>
                    <a:lnTo>
                      <a:pt x="773" y="280"/>
                    </a:lnTo>
                    <a:lnTo>
                      <a:pt x="772" y="288"/>
                    </a:lnTo>
                    <a:lnTo>
                      <a:pt x="767" y="295"/>
                    </a:lnTo>
                    <a:lnTo>
                      <a:pt x="760" y="300"/>
                    </a:lnTo>
                    <a:lnTo>
                      <a:pt x="756" y="302"/>
                    </a:lnTo>
                    <a:lnTo>
                      <a:pt x="750" y="305"/>
                    </a:lnTo>
                    <a:lnTo>
                      <a:pt x="745" y="309"/>
                    </a:lnTo>
                    <a:lnTo>
                      <a:pt x="742" y="313"/>
                    </a:lnTo>
                    <a:lnTo>
                      <a:pt x="742" y="320"/>
                    </a:lnTo>
                    <a:lnTo>
                      <a:pt x="748" y="329"/>
                    </a:lnTo>
                    <a:lnTo>
                      <a:pt x="753" y="338"/>
                    </a:lnTo>
                    <a:lnTo>
                      <a:pt x="761" y="346"/>
                    </a:lnTo>
                    <a:lnTo>
                      <a:pt x="769" y="351"/>
                    </a:lnTo>
                    <a:lnTo>
                      <a:pt x="779" y="358"/>
                    </a:lnTo>
                    <a:lnTo>
                      <a:pt x="788" y="363"/>
                    </a:lnTo>
                    <a:lnTo>
                      <a:pt x="798" y="368"/>
                    </a:lnTo>
                    <a:lnTo>
                      <a:pt x="809" y="370"/>
                    </a:lnTo>
                    <a:lnTo>
                      <a:pt x="818" y="380"/>
                    </a:lnTo>
                    <a:lnTo>
                      <a:pt x="825" y="391"/>
                    </a:lnTo>
                    <a:lnTo>
                      <a:pt x="829" y="403"/>
                    </a:lnTo>
                    <a:lnTo>
                      <a:pt x="829" y="418"/>
                    </a:lnTo>
                    <a:lnTo>
                      <a:pt x="858" y="444"/>
                    </a:lnTo>
                    <a:lnTo>
                      <a:pt x="854" y="452"/>
                    </a:lnTo>
                    <a:lnTo>
                      <a:pt x="847" y="460"/>
                    </a:lnTo>
                    <a:lnTo>
                      <a:pt x="841" y="468"/>
                    </a:lnTo>
                    <a:lnTo>
                      <a:pt x="835" y="476"/>
                    </a:lnTo>
                    <a:lnTo>
                      <a:pt x="840" y="484"/>
                    </a:lnTo>
                    <a:lnTo>
                      <a:pt x="844" y="493"/>
                    </a:lnTo>
                    <a:lnTo>
                      <a:pt x="845" y="504"/>
                    </a:lnTo>
                    <a:lnTo>
                      <a:pt x="844" y="513"/>
                    </a:lnTo>
                    <a:lnTo>
                      <a:pt x="839" y="514"/>
                    </a:lnTo>
                    <a:lnTo>
                      <a:pt x="834" y="516"/>
                    </a:lnTo>
                    <a:lnTo>
                      <a:pt x="828" y="517"/>
                    </a:lnTo>
                    <a:lnTo>
                      <a:pt x="824" y="521"/>
                    </a:lnTo>
                    <a:lnTo>
                      <a:pt x="819" y="523"/>
                    </a:lnTo>
                    <a:lnTo>
                      <a:pt x="814" y="527"/>
                    </a:lnTo>
                    <a:lnTo>
                      <a:pt x="811" y="531"/>
                    </a:lnTo>
                    <a:lnTo>
                      <a:pt x="807" y="536"/>
                    </a:lnTo>
                    <a:lnTo>
                      <a:pt x="804" y="559"/>
                    </a:lnTo>
                    <a:lnTo>
                      <a:pt x="813" y="559"/>
                    </a:lnTo>
                    <a:lnTo>
                      <a:pt x="824" y="558"/>
                    </a:lnTo>
                    <a:lnTo>
                      <a:pt x="833" y="557"/>
                    </a:lnTo>
                    <a:lnTo>
                      <a:pt x="843" y="555"/>
                    </a:lnTo>
                    <a:lnTo>
                      <a:pt x="852" y="555"/>
                    </a:lnTo>
                    <a:lnTo>
                      <a:pt x="862" y="558"/>
                    </a:lnTo>
                    <a:lnTo>
                      <a:pt x="871" y="562"/>
                    </a:lnTo>
                    <a:lnTo>
                      <a:pt x="878" y="569"/>
                    </a:lnTo>
                    <a:lnTo>
                      <a:pt x="885" y="575"/>
                    </a:lnTo>
                    <a:lnTo>
                      <a:pt x="893" y="578"/>
                    </a:lnTo>
                    <a:lnTo>
                      <a:pt x="900" y="583"/>
                    </a:lnTo>
                    <a:lnTo>
                      <a:pt x="903" y="590"/>
                    </a:lnTo>
                    <a:lnTo>
                      <a:pt x="901" y="597"/>
                    </a:lnTo>
                    <a:lnTo>
                      <a:pt x="897" y="604"/>
                    </a:lnTo>
                    <a:lnTo>
                      <a:pt x="895" y="612"/>
                    </a:lnTo>
                    <a:lnTo>
                      <a:pt x="897" y="619"/>
                    </a:lnTo>
                    <a:lnTo>
                      <a:pt x="904" y="623"/>
                    </a:lnTo>
                    <a:lnTo>
                      <a:pt x="911" y="628"/>
                    </a:lnTo>
                    <a:lnTo>
                      <a:pt x="919" y="634"/>
                    </a:lnTo>
                    <a:lnTo>
                      <a:pt x="926" y="639"/>
                    </a:lnTo>
                    <a:lnTo>
                      <a:pt x="932" y="646"/>
                    </a:lnTo>
                    <a:lnTo>
                      <a:pt x="937" y="654"/>
                    </a:lnTo>
                    <a:lnTo>
                      <a:pt x="939" y="663"/>
                    </a:lnTo>
                    <a:lnTo>
                      <a:pt x="938" y="672"/>
                    </a:lnTo>
                    <a:lnTo>
                      <a:pt x="934" y="687"/>
                    </a:lnTo>
                    <a:lnTo>
                      <a:pt x="939" y="699"/>
                    </a:lnTo>
                    <a:lnTo>
                      <a:pt x="949" y="712"/>
                    </a:lnTo>
                    <a:lnTo>
                      <a:pt x="957" y="725"/>
                    </a:lnTo>
                    <a:lnTo>
                      <a:pt x="960" y="733"/>
                    </a:lnTo>
                    <a:lnTo>
                      <a:pt x="962" y="741"/>
                    </a:lnTo>
                    <a:lnTo>
                      <a:pt x="962" y="750"/>
                    </a:lnTo>
                    <a:lnTo>
                      <a:pt x="960" y="757"/>
                    </a:lnTo>
                    <a:lnTo>
                      <a:pt x="946" y="763"/>
                    </a:lnTo>
                    <a:lnTo>
                      <a:pt x="937" y="772"/>
                    </a:lnTo>
                    <a:lnTo>
                      <a:pt x="928" y="784"/>
                    </a:lnTo>
                    <a:lnTo>
                      <a:pt x="923" y="796"/>
                    </a:lnTo>
                    <a:lnTo>
                      <a:pt x="916" y="808"/>
                    </a:lnTo>
                    <a:lnTo>
                      <a:pt x="908" y="817"/>
                    </a:lnTo>
                    <a:lnTo>
                      <a:pt x="896" y="824"/>
                    </a:lnTo>
                    <a:lnTo>
                      <a:pt x="880" y="825"/>
                    </a:lnTo>
                    <a:lnTo>
                      <a:pt x="878" y="833"/>
                    </a:lnTo>
                    <a:lnTo>
                      <a:pt x="874" y="841"/>
                    </a:lnTo>
                    <a:lnTo>
                      <a:pt x="872" y="848"/>
                    </a:lnTo>
                    <a:lnTo>
                      <a:pt x="869" y="856"/>
                    </a:lnTo>
                    <a:lnTo>
                      <a:pt x="878" y="857"/>
                    </a:lnTo>
                    <a:lnTo>
                      <a:pt x="887" y="858"/>
                    </a:lnTo>
                    <a:lnTo>
                      <a:pt x="896" y="861"/>
                    </a:lnTo>
                    <a:lnTo>
                      <a:pt x="905" y="862"/>
                    </a:lnTo>
                    <a:lnTo>
                      <a:pt x="915" y="864"/>
                    </a:lnTo>
                    <a:lnTo>
                      <a:pt x="923" y="869"/>
                    </a:lnTo>
                    <a:lnTo>
                      <a:pt x="931" y="873"/>
                    </a:lnTo>
                    <a:lnTo>
                      <a:pt x="938" y="880"/>
                    </a:lnTo>
                    <a:lnTo>
                      <a:pt x="940" y="892"/>
                    </a:lnTo>
                    <a:lnTo>
                      <a:pt x="942" y="905"/>
                    </a:lnTo>
                    <a:lnTo>
                      <a:pt x="946" y="916"/>
                    </a:lnTo>
                    <a:lnTo>
                      <a:pt x="956" y="924"/>
                    </a:lnTo>
                    <a:lnTo>
                      <a:pt x="964" y="928"/>
                    </a:lnTo>
                    <a:lnTo>
                      <a:pt x="972" y="932"/>
                    </a:lnTo>
                    <a:lnTo>
                      <a:pt x="981" y="936"/>
                    </a:lnTo>
                    <a:lnTo>
                      <a:pt x="990" y="941"/>
                    </a:lnTo>
                    <a:lnTo>
                      <a:pt x="996" y="947"/>
                    </a:lnTo>
                    <a:lnTo>
                      <a:pt x="1001" y="954"/>
                    </a:lnTo>
                    <a:lnTo>
                      <a:pt x="1005" y="962"/>
                    </a:lnTo>
                    <a:lnTo>
                      <a:pt x="1005" y="973"/>
                    </a:lnTo>
                    <a:lnTo>
                      <a:pt x="1013" y="983"/>
                    </a:lnTo>
                    <a:lnTo>
                      <a:pt x="1014" y="993"/>
                    </a:lnTo>
                    <a:lnTo>
                      <a:pt x="1011" y="1003"/>
                    </a:lnTo>
                    <a:lnTo>
                      <a:pt x="1007" y="1013"/>
                    </a:lnTo>
                    <a:lnTo>
                      <a:pt x="1001" y="1023"/>
                    </a:lnTo>
                    <a:lnTo>
                      <a:pt x="995" y="1034"/>
                    </a:lnTo>
                    <a:lnTo>
                      <a:pt x="992" y="1045"/>
                    </a:lnTo>
                    <a:lnTo>
                      <a:pt x="992" y="1057"/>
                    </a:lnTo>
                    <a:lnTo>
                      <a:pt x="996" y="1066"/>
                    </a:lnTo>
                    <a:lnTo>
                      <a:pt x="1003" y="1074"/>
                    </a:lnTo>
                    <a:lnTo>
                      <a:pt x="1008" y="1083"/>
                    </a:lnTo>
                    <a:lnTo>
                      <a:pt x="1007" y="1096"/>
                    </a:lnTo>
                    <a:lnTo>
                      <a:pt x="1003" y="1105"/>
                    </a:lnTo>
                    <a:lnTo>
                      <a:pt x="998" y="1112"/>
                    </a:lnTo>
                    <a:lnTo>
                      <a:pt x="992" y="1119"/>
                    </a:lnTo>
                    <a:lnTo>
                      <a:pt x="984" y="1124"/>
                    </a:lnTo>
                    <a:lnTo>
                      <a:pt x="976" y="1129"/>
                    </a:lnTo>
                    <a:lnTo>
                      <a:pt x="968" y="1133"/>
                    </a:lnTo>
                    <a:lnTo>
                      <a:pt x="960" y="1137"/>
                    </a:lnTo>
                    <a:lnTo>
                      <a:pt x="953" y="1142"/>
                    </a:lnTo>
                    <a:lnTo>
                      <a:pt x="943" y="1144"/>
                    </a:lnTo>
                    <a:lnTo>
                      <a:pt x="934" y="1145"/>
                    </a:lnTo>
                    <a:lnTo>
                      <a:pt x="927" y="1150"/>
                    </a:lnTo>
                    <a:lnTo>
                      <a:pt x="923" y="1159"/>
                    </a:lnTo>
                    <a:lnTo>
                      <a:pt x="922" y="1167"/>
                    </a:lnTo>
                    <a:lnTo>
                      <a:pt x="916" y="1174"/>
                    </a:lnTo>
                    <a:lnTo>
                      <a:pt x="910" y="1181"/>
                    </a:lnTo>
                    <a:lnTo>
                      <a:pt x="909" y="1189"/>
                    </a:lnTo>
                    <a:lnTo>
                      <a:pt x="917" y="1196"/>
                    </a:lnTo>
                    <a:lnTo>
                      <a:pt x="927" y="1200"/>
                    </a:lnTo>
                    <a:lnTo>
                      <a:pt x="939" y="1202"/>
                    </a:lnTo>
                    <a:lnTo>
                      <a:pt x="952" y="1203"/>
                    </a:lnTo>
                    <a:lnTo>
                      <a:pt x="962" y="1204"/>
                    </a:lnTo>
                    <a:lnTo>
                      <a:pt x="971" y="1209"/>
                    </a:lnTo>
                    <a:lnTo>
                      <a:pt x="976" y="1217"/>
                    </a:lnTo>
                    <a:lnTo>
                      <a:pt x="977" y="1231"/>
                    </a:lnTo>
                    <a:lnTo>
                      <a:pt x="985" y="1235"/>
                    </a:lnTo>
                    <a:lnTo>
                      <a:pt x="994" y="1239"/>
                    </a:lnTo>
                    <a:lnTo>
                      <a:pt x="1002" y="1242"/>
                    </a:lnTo>
                    <a:lnTo>
                      <a:pt x="1008" y="1250"/>
                    </a:lnTo>
                    <a:lnTo>
                      <a:pt x="1008" y="1266"/>
                    </a:lnTo>
                    <a:lnTo>
                      <a:pt x="1005" y="1283"/>
                    </a:lnTo>
                    <a:lnTo>
                      <a:pt x="1000" y="1296"/>
                    </a:lnTo>
                    <a:lnTo>
                      <a:pt x="994" y="1311"/>
                    </a:lnTo>
                    <a:lnTo>
                      <a:pt x="986" y="1316"/>
                    </a:lnTo>
                    <a:lnTo>
                      <a:pt x="978" y="1319"/>
                    </a:lnTo>
                    <a:lnTo>
                      <a:pt x="970" y="1325"/>
                    </a:lnTo>
                    <a:lnTo>
                      <a:pt x="967" y="1334"/>
                    </a:lnTo>
                    <a:lnTo>
                      <a:pt x="965" y="1342"/>
                    </a:lnTo>
                    <a:lnTo>
                      <a:pt x="963" y="1352"/>
                    </a:lnTo>
                    <a:lnTo>
                      <a:pt x="958" y="1359"/>
                    </a:lnTo>
                    <a:lnTo>
                      <a:pt x="952" y="1363"/>
                    </a:lnTo>
                    <a:lnTo>
                      <a:pt x="946" y="1363"/>
                    </a:lnTo>
                    <a:lnTo>
                      <a:pt x="941" y="1363"/>
                    </a:lnTo>
                    <a:lnTo>
                      <a:pt x="935" y="1363"/>
                    </a:lnTo>
                    <a:lnTo>
                      <a:pt x="931" y="1362"/>
                    </a:lnTo>
                    <a:lnTo>
                      <a:pt x="925" y="1361"/>
                    </a:lnTo>
                    <a:lnTo>
                      <a:pt x="920" y="1360"/>
                    </a:lnTo>
                    <a:lnTo>
                      <a:pt x="916" y="1359"/>
                    </a:lnTo>
                    <a:lnTo>
                      <a:pt x="911" y="1357"/>
                    </a:lnTo>
                    <a:lnTo>
                      <a:pt x="907" y="1362"/>
                    </a:lnTo>
                    <a:lnTo>
                      <a:pt x="903" y="1369"/>
                    </a:lnTo>
                    <a:lnTo>
                      <a:pt x="899" y="1374"/>
                    </a:lnTo>
                    <a:lnTo>
                      <a:pt x="892" y="1377"/>
                    </a:lnTo>
                    <a:lnTo>
                      <a:pt x="885" y="1378"/>
                    </a:lnTo>
                    <a:lnTo>
                      <a:pt x="879" y="1376"/>
                    </a:lnTo>
                    <a:lnTo>
                      <a:pt x="873" y="1372"/>
                    </a:lnTo>
                    <a:lnTo>
                      <a:pt x="869" y="1368"/>
                    </a:lnTo>
                    <a:lnTo>
                      <a:pt x="864" y="1364"/>
                    </a:lnTo>
                    <a:lnTo>
                      <a:pt x="858" y="1361"/>
                    </a:lnTo>
                    <a:lnTo>
                      <a:pt x="852" y="1360"/>
                    </a:lnTo>
                    <a:lnTo>
                      <a:pt x="845" y="1362"/>
                    </a:lnTo>
                    <a:lnTo>
                      <a:pt x="848" y="1366"/>
                    </a:lnTo>
                    <a:lnTo>
                      <a:pt x="848" y="1371"/>
                    </a:lnTo>
                    <a:lnTo>
                      <a:pt x="845" y="1377"/>
                    </a:lnTo>
                    <a:lnTo>
                      <a:pt x="840" y="1379"/>
                    </a:lnTo>
                    <a:lnTo>
                      <a:pt x="832" y="1379"/>
                    </a:lnTo>
                    <a:lnTo>
                      <a:pt x="832" y="1395"/>
                    </a:lnTo>
                    <a:lnTo>
                      <a:pt x="841" y="1399"/>
                    </a:lnTo>
                    <a:lnTo>
                      <a:pt x="849" y="1405"/>
                    </a:lnTo>
                    <a:lnTo>
                      <a:pt x="855" y="1413"/>
                    </a:lnTo>
                    <a:lnTo>
                      <a:pt x="859" y="1422"/>
                    </a:lnTo>
                    <a:lnTo>
                      <a:pt x="862" y="1431"/>
                    </a:lnTo>
                    <a:lnTo>
                      <a:pt x="862" y="1442"/>
                    </a:lnTo>
                    <a:lnTo>
                      <a:pt x="859" y="1451"/>
                    </a:lnTo>
                    <a:lnTo>
                      <a:pt x="855" y="1459"/>
                    </a:lnTo>
                    <a:lnTo>
                      <a:pt x="848" y="1465"/>
                    </a:lnTo>
                    <a:lnTo>
                      <a:pt x="841" y="1466"/>
                    </a:lnTo>
                    <a:lnTo>
                      <a:pt x="832" y="1463"/>
                    </a:lnTo>
                    <a:lnTo>
                      <a:pt x="822" y="1463"/>
                    </a:lnTo>
                    <a:lnTo>
                      <a:pt x="817" y="1470"/>
                    </a:lnTo>
                    <a:lnTo>
                      <a:pt x="812" y="1478"/>
                    </a:lnTo>
                    <a:lnTo>
                      <a:pt x="805" y="1484"/>
                    </a:lnTo>
                    <a:lnTo>
                      <a:pt x="797" y="1488"/>
                    </a:lnTo>
                    <a:lnTo>
                      <a:pt x="789" y="1488"/>
                    </a:lnTo>
                    <a:lnTo>
                      <a:pt x="781" y="1485"/>
                    </a:lnTo>
                    <a:lnTo>
                      <a:pt x="774" y="1483"/>
                    </a:lnTo>
                    <a:lnTo>
                      <a:pt x="767" y="1480"/>
                    </a:lnTo>
                    <a:lnTo>
                      <a:pt x="760" y="1476"/>
                    </a:lnTo>
                    <a:lnTo>
                      <a:pt x="754" y="1470"/>
                    </a:lnTo>
                    <a:lnTo>
                      <a:pt x="748" y="1466"/>
                    </a:lnTo>
                    <a:lnTo>
                      <a:pt x="742" y="1460"/>
                    </a:lnTo>
                    <a:lnTo>
                      <a:pt x="737" y="1463"/>
                    </a:lnTo>
                    <a:lnTo>
                      <a:pt x="734" y="1468"/>
                    </a:lnTo>
                    <a:lnTo>
                      <a:pt x="730" y="1473"/>
                    </a:lnTo>
                    <a:lnTo>
                      <a:pt x="726" y="1477"/>
                    </a:lnTo>
                    <a:lnTo>
                      <a:pt x="722" y="1481"/>
                    </a:lnTo>
                    <a:lnTo>
                      <a:pt x="716" y="1484"/>
                    </a:lnTo>
                    <a:lnTo>
                      <a:pt x="712" y="1487"/>
                    </a:lnTo>
                    <a:lnTo>
                      <a:pt x="705" y="1487"/>
                    </a:lnTo>
                    <a:lnTo>
                      <a:pt x="698" y="1485"/>
                    </a:lnTo>
                    <a:lnTo>
                      <a:pt x="692" y="1483"/>
                    </a:lnTo>
                    <a:lnTo>
                      <a:pt x="688" y="1480"/>
                    </a:lnTo>
                    <a:lnTo>
                      <a:pt x="682" y="1475"/>
                    </a:lnTo>
                    <a:lnTo>
                      <a:pt x="677" y="1470"/>
                    </a:lnTo>
                    <a:lnTo>
                      <a:pt x="673" y="1467"/>
                    </a:lnTo>
                    <a:lnTo>
                      <a:pt x="667" y="1462"/>
                    </a:lnTo>
                    <a:lnTo>
                      <a:pt x="661" y="1460"/>
                    </a:lnTo>
                    <a:lnTo>
                      <a:pt x="655" y="1458"/>
                    </a:lnTo>
                    <a:lnTo>
                      <a:pt x="651" y="1457"/>
                    </a:lnTo>
                    <a:lnTo>
                      <a:pt x="645" y="1454"/>
                    </a:lnTo>
                    <a:lnTo>
                      <a:pt x="639" y="1452"/>
                    </a:lnTo>
                    <a:lnTo>
                      <a:pt x="633" y="1450"/>
                    </a:lnTo>
                    <a:lnTo>
                      <a:pt x="629" y="1446"/>
                    </a:lnTo>
                    <a:lnTo>
                      <a:pt x="624" y="1443"/>
                    </a:lnTo>
                    <a:lnTo>
                      <a:pt x="621" y="1438"/>
                    </a:lnTo>
                    <a:lnTo>
                      <a:pt x="620" y="1434"/>
                    </a:lnTo>
                    <a:lnTo>
                      <a:pt x="617" y="1429"/>
                    </a:lnTo>
                    <a:lnTo>
                      <a:pt x="617" y="1423"/>
                    </a:lnTo>
                    <a:lnTo>
                      <a:pt x="617" y="1419"/>
                    </a:lnTo>
                    <a:lnTo>
                      <a:pt x="613" y="1417"/>
                    </a:lnTo>
                    <a:lnTo>
                      <a:pt x="608" y="1415"/>
                    </a:lnTo>
                    <a:lnTo>
                      <a:pt x="603" y="1413"/>
                    </a:lnTo>
                    <a:lnTo>
                      <a:pt x="599" y="1410"/>
                    </a:lnTo>
                    <a:lnTo>
                      <a:pt x="594" y="1408"/>
                    </a:lnTo>
                    <a:lnTo>
                      <a:pt x="588" y="1407"/>
                    </a:lnTo>
                    <a:lnTo>
                      <a:pt x="584" y="1407"/>
                    </a:lnTo>
                    <a:lnTo>
                      <a:pt x="578" y="1409"/>
                    </a:lnTo>
                    <a:lnTo>
                      <a:pt x="575" y="1413"/>
                    </a:lnTo>
                    <a:lnTo>
                      <a:pt x="569" y="1414"/>
                    </a:lnTo>
                    <a:lnTo>
                      <a:pt x="564" y="1415"/>
                    </a:lnTo>
                    <a:lnTo>
                      <a:pt x="559" y="1415"/>
                    </a:lnTo>
                    <a:lnTo>
                      <a:pt x="554" y="1416"/>
                    </a:lnTo>
                    <a:lnTo>
                      <a:pt x="549" y="1417"/>
                    </a:lnTo>
                    <a:lnTo>
                      <a:pt x="545" y="1421"/>
                    </a:lnTo>
                    <a:lnTo>
                      <a:pt x="542" y="1425"/>
                    </a:lnTo>
                    <a:lnTo>
                      <a:pt x="540" y="1458"/>
                    </a:lnTo>
                    <a:lnTo>
                      <a:pt x="541" y="1489"/>
                    </a:lnTo>
                    <a:lnTo>
                      <a:pt x="545" y="1521"/>
                    </a:lnTo>
                    <a:lnTo>
                      <a:pt x="545" y="1553"/>
                    </a:lnTo>
                    <a:lnTo>
                      <a:pt x="545" y="1579"/>
                    </a:lnTo>
                    <a:lnTo>
                      <a:pt x="544" y="1604"/>
                    </a:lnTo>
                    <a:lnTo>
                      <a:pt x="545" y="1629"/>
                    </a:lnTo>
                    <a:lnTo>
                      <a:pt x="549" y="1654"/>
                    </a:lnTo>
                    <a:lnTo>
                      <a:pt x="547" y="1682"/>
                    </a:lnTo>
                    <a:lnTo>
                      <a:pt x="548" y="1711"/>
                    </a:lnTo>
                    <a:lnTo>
                      <a:pt x="548" y="1741"/>
                    </a:lnTo>
                    <a:lnTo>
                      <a:pt x="549" y="1771"/>
                    </a:lnTo>
                    <a:lnTo>
                      <a:pt x="555" y="2020"/>
                    </a:lnTo>
                    <a:lnTo>
                      <a:pt x="555" y="2029"/>
                    </a:lnTo>
                    <a:lnTo>
                      <a:pt x="555" y="2040"/>
                    </a:lnTo>
                    <a:lnTo>
                      <a:pt x="556" y="2049"/>
                    </a:lnTo>
                    <a:lnTo>
                      <a:pt x="560" y="2058"/>
                    </a:lnTo>
                    <a:lnTo>
                      <a:pt x="577" y="2067"/>
                    </a:lnTo>
                    <a:lnTo>
                      <a:pt x="594" y="2074"/>
                    </a:lnTo>
                    <a:lnTo>
                      <a:pt x="613" y="2079"/>
                    </a:lnTo>
                    <a:lnTo>
                      <a:pt x="631" y="2083"/>
                    </a:lnTo>
                    <a:lnTo>
                      <a:pt x="650" y="2089"/>
                    </a:lnTo>
                    <a:lnTo>
                      <a:pt x="668" y="2096"/>
                    </a:lnTo>
                    <a:lnTo>
                      <a:pt x="684" y="2105"/>
                    </a:lnTo>
                    <a:lnTo>
                      <a:pt x="699" y="2119"/>
                    </a:lnTo>
                    <a:lnTo>
                      <a:pt x="706" y="2124"/>
                    </a:lnTo>
                    <a:lnTo>
                      <a:pt x="714" y="2128"/>
                    </a:lnTo>
                    <a:lnTo>
                      <a:pt x="722" y="2133"/>
                    </a:lnTo>
                    <a:lnTo>
                      <a:pt x="730" y="2138"/>
                    </a:lnTo>
                    <a:lnTo>
                      <a:pt x="737" y="2143"/>
                    </a:lnTo>
                    <a:lnTo>
                      <a:pt x="742" y="2150"/>
                    </a:lnTo>
                    <a:lnTo>
                      <a:pt x="744" y="2158"/>
                    </a:lnTo>
                    <a:lnTo>
                      <a:pt x="744" y="2168"/>
                    </a:lnTo>
                    <a:lnTo>
                      <a:pt x="733" y="2175"/>
                    </a:lnTo>
                    <a:lnTo>
                      <a:pt x="719" y="2179"/>
                    </a:lnTo>
                    <a:lnTo>
                      <a:pt x="705" y="2181"/>
                    </a:lnTo>
                    <a:lnTo>
                      <a:pt x="691" y="2183"/>
                    </a:lnTo>
                    <a:lnTo>
                      <a:pt x="676" y="2183"/>
                    </a:lnTo>
                    <a:lnTo>
                      <a:pt x="661" y="2183"/>
                    </a:lnTo>
                    <a:lnTo>
                      <a:pt x="646" y="2183"/>
                    </a:lnTo>
                    <a:lnTo>
                      <a:pt x="631" y="2184"/>
                    </a:lnTo>
                    <a:lnTo>
                      <a:pt x="621" y="2185"/>
                    </a:lnTo>
                    <a:lnTo>
                      <a:pt x="610" y="2189"/>
                    </a:lnTo>
                    <a:lnTo>
                      <a:pt x="602" y="2196"/>
                    </a:lnTo>
                    <a:lnTo>
                      <a:pt x="594" y="2203"/>
                    </a:lnTo>
                    <a:lnTo>
                      <a:pt x="586" y="2213"/>
                    </a:lnTo>
                    <a:lnTo>
                      <a:pt x="579" y="2221"/>
                    </a:lnTo>
                    <a:lnTo>
                      <a:pt x="571" y="2229"/>
                    </a:lnTo>
                    <a:lnTo>
                      <a:pt x="563" y="2236"/>
                    </a:lnTo>
                    <a:lnTo>
                      <a:pt x="552" y="2237"/>
                    </a:lnTo>
                    <a:lnTo>
                      <a:pt x="541" y="2239"/>
                    </a:lnTo>
                    <a:lnTo>
                      <a:pt x="531" y="2244"/>
                    </a:lnTo>
                    <a:lnTo>
                      <a:pt x="520" y="2247"/>
                    </a:lnTo>
                    <a:lnTo>
                      <a:pt x="510" y="2249"/>
                    </a:lnTo>
                    <a:lnTo>
                      <a:pt x="500" y="2251"/>
                    </a:lnTo>
                    <a:lnTo>
                      <a:pt x="489" y="2251"/>
                    </a:lnTo>
                    <a:lnTo>
                      <a:pt x="478" y="2246"/>
                    </a:lnTo>
                    <a:lnTo>
                      <a:pt x="458" y="2239"/>
                    </a:lnTo>
                    <a:lnTo>
                      <a:pt x="440" y="2230"/>
                    </a:lnTo>
                    <a:lnTo>
                      <a:pt x="421" y="2219"/>
                    </a:lnTo>
                    <a:lnTo>
                      <a:pt x="404" y="2210"/>
                    </a:lnTo>
                    <a:lnTo>
                      <a:pt x="384" y="2201"/>
                    </a:lnTo>
                    <a:lnTo>
                      <a:pt x="365" y="2195"/>
                    </a:lnTo>
                    <a:lnTo>
                      <a:pt x="344" y="2192"/>
                    </a:lnTo>
                    <a:lnTo>
                      <a:pt x="322" y="2193"/>
                    </a:lnTo>
                    <a:lnTo>
                      <a:pt x="314" y="2194"/>
                    </a:lnTo>
                    <a:lnTo>
                      <a:pt x="306" y="2196"/>
                    </a:lnTo>
                    <a:lnTo>
                      <a:pt x="297" y="2198"/>
                    </a:lnTo>
                    <a:lnTo>
                      <a:pt x="289" y="2199"/>
                    </a:lnTo>
                    <a:lnTo>
                      <a:pt x="280" y="2199"/>
                    </a:lnTo>
                    <a:lnTo>
                      <a:pt x="272" y="2196"/>
                    </a:lnTo>
                    <a:lnTo>
                      <a:pt x="265" y="2193"/>
                    </a:lnTo>
                    <a:lnTo>
                      <a:pt x="259" y="2186"/>
                    </a:lnTo>
                    <a:lnTo>
                      <a:pt x="261" y="2178"/>
                    </a:lnTo>
                    <a:lnTo>
                      <a:pt x="266" y="2171"/>
                    </a:lnTo>
                    <a:lnTo>
                      <a:pt x="272" y="2166"/>
                    </a:lnTo>
                    <a:lnTo>
                      <a:pt x="278" y="2162"/>
                    </a:lnTo>
                    <a:lnTo>
                      <a:pt x="285" y="2158"/>
                    </a:lnTo>
                    <a:lnTo>
                      <a:pt x="292" y="2154"/>
                    </a:lnTo>
                    <a:lnTo>
                      <a:pt x="298" y="2149"/>
                    </a:lnTo>
                    <a:lnTo>
                      <a:pt x="303" y="2142"/>
                    </a:lnTo>
                    <a:lnTo>
                      <a:pt x="303" y="2131"/>
                    </a:lnTo>
                    <a:lnTo>
                      <a:pt x="304" y="2120"/>
                    </a:lnTo>
                    <a:lnTo>
                      <a:pt x="308" y="2111"/>
                    </a:lnTo>
                    <a:lnTo>
                      <a:pt x="319" y="2105"/>
                    </a:lnTo>
                    <a:lnTo>
                      <a:pt x="335" y="2097"/>
                    </a:lnTo>
                    <a:lnTo>
                      <a:pt x="351" y="2089"/>
                    </a:lnTo>
                    <a:lnTo>
                      <a:pt x="368" y="2083"/>
                    </a:lnTo>
                    <a:lnTo>
                      <a:pt x="386" y="2077"/>
                    </a:lnTo>
                    <a:lnTo>
                      <a:pt x="402" y="2071"/>
                    </a:lnTo>
                    <a:lnTo>
                      <a:pt x="419" y="2064"/>
                    </a:lnTo>
                    <a:lnTo>
                      <a:pt x="435" y="2057"/>
                    </a:lnTo>
                    <a:lnTo>
                      <a:pt x="451" y="2048"/>
                    </a:lnTo>
                    <a:lnTo>
                      <a:pt x="458" y="2036"/>
                    </a:lnTo>
                    <a:lnTo>
                      <a:pt x="461" y="2025"/>
                    </a:lnTo>
                    <a:lnTo>
                      <a:pt x="461" y="2011"/>
                    </a:lnTo>
                    <a:lnTo>
                      <a:pt x="463" y="1998"/>
                    </a:lnTo>
                    <a:lnTo>
                      <a:pt x="473" y="1913"/>
                    </a:lnTo>
                    <a:lnTo>
                      <a:pt x="474" y="1825"/>
                    </a:lnTo>
                    <a:lnTo>
                      <a:pt x="472" y="1738"/>
                    </a:lnTo>
                    <a:lnTo>
                      <a:pt x="470" y="1652"/>
                    </a:lnTo>
                    <a:lnTo>
                      <a:pt x="472" y="1598"/>
                    </a:lnTo>
                    <a:lnTo>
                      <a:pt x="474" y="1544"/>
                    </a:lnTo>
                    <a:lnTo>
                      <a:pt x="477" y="1490"/>
                    </a:lnTo>
                    <a:lnTo>
                      <a:pt x="478" y="1436"/>
                    </a:lnTo>
                    <a:lnTo>
                      <a:pt x="471" y="1437"/>
                    </a:lnTo>
                    <a:lnTo>
                      <a:pt x="464" y="1437"/>
                    </a:lnTo>
                    <a:lnTo>
                      <a:pt x="457" y="1435"/>
                    </a:lnTo>
                    <a:lnTo>
                      <a:pt x="450" y="1432"/>
                    </a:lnTo>
                    <a:lnTo>
                      <a:pt x="443" y="1431"/>
                    </a:lnTo>
                    <a:lnTo>
                      <a:pt x="437" y="1431"/>
                    </a:lnTo>
                    <a:lnTo>
                      <a:pt x="433" y="1435"/>
                    </a:lnTo>
                    <a:lnTo>
                      <a:pt x="428" y="1442"/>
                    </a:lnTo>
                    <a:lnTo>
                      <a:pt x="427" y="1451"/>
                    </a:lnTo>
                    <a:lnTo>
                      <a:pt x="426" y="1461"/>
                    </a:lnTo>
                    <a:lnTo>
                      <a:pt x="424" y="1470"/>
                    </a:lnTo>
                    <a:lnTo>
                      <a:pt x="416" y="1477"/>
                    </a:lnTo>
                    <a:lnTo>
                      <a:pt x="409" y="1481"/>
                    </a:lnTo>
                    <a:lnTo>
                      <a:pt x="401" y="1483"/>
                    </a:lnTo>
                    <a:lnTo>
                      <a:pt x="393" y="1484"/>
                    </a:lnTo>
                    <a:lnTo>
                      <a:pt x="384" y="1484"/>
                    </a:lnTo>
                    <a:lnTo>
                      <a:pt x="375" y="1483"/>
                    </a:lnTo>
                    <a:lnTo>
                      <a:pt x="367" y="1482"/>
                    </a:lnTo>
                    <a:lnTo>
                      <a:pt x="359" y="1480"/>
                    </a:lnTo>
                    <a:lnTo>
                      <a:pt x="352" y="1476"/>
                    </a:lnTo>
                    <a:lnTo>
                      <a:pt x="345" y="1487"/>
                    </a:lnTo>
                    <a:lnTo>
                      <a:pt x="340" y="1498"/>
                    </a:lnTo>
                    <a:lnTo>
                      <a:pt x="335" y="1512"/>
                    </a:lnTo>
                    <a:lnTo>
                      <a:pt x="330" y="1525"/>
                    </a:lnTo>
                    <a:lnTo>
                      <a:pt x="323" y="1536"/>
                    </a:lnTo>
                    <a:lnTo>
                      <a:pt x="314" y="1544"/>
                    </a:lnTo>
                    <a:lnTo>
                      <a:pt x="303" y="1546"/>
                    </a:lnTo>
                    <a:lnTo>
                      <a:pt x="287" y="1543"/>
                    </a:lnTo>
                    <a:lnTo>
                      <a:pt x="278" y="1540"/>
                    </a:lnTo>
                    <a:lnTo>
                      <a:pt x="269" y="1535"/>
                    </a:lnTo>
                    <a:lnTo>
                      <a:pt x="260" y="1530"/>
                    </a:lnTo>
                    <a:lnTo>
                      <a:pt x="251" y="1525"/>
                    </a:lnTo>
                    <a:lnTo>
                      <a:pt x="244" y="1518"/>
                    </a:lnTo>
                    <a:lnTo>
                      <a:pt x="237" y="1510"/>
                    </a:lnTo>
                    <a:lnTo>
                      <a:pt x="233" y="1502"/>
                    </a:lnTo>
                    <a:lnTo>
                      <a:pt x="231" y="1491"/>
                    </a:lnTo>
                    <a:lnTo>
                      <a:pt x="165" y="1469"/>
                    </a:lnTo>
                    <a:lnTo>
                      <a:pt x="161" y="1461"/>
                    </a:lnTo>
                    <a:lnTo>
                      <a:pt x="160" y="1452"/>
                    </a:lnTo>
                    <a:lnTo>
                      <a:pt x="160" y="1443"/>
                    </a:lnTo>
                    <a:lnTo>
                      <a:pt x="161" y="1434"/>
                    </a:lnTo>
                    <a:lnTo>
                      <a:pt x="164" y="1430"/>
                    </a:lnTo>
                    <a:lnTo>
                      <a:pt x="165" y="1427"/>
                    </a:lnTo>
                    <a:lnTo>
                      <a:pt x="164" y="1422"/>
                    </a:lnTo>
                    <a:lnTo>
                      <a:pt x="165" y="1417"/>
                    </a:lnTo>
                    <a:lnTo>
                      <a:pt x="169" y="1410"/>
                    </a:lnTo>
                    <a:lnTo>
                      <a:pt x="172" y="1404"/>
                    </a:lnTo>
                    <a:lnTo>
                      <a:pt x="177" y="1397"/>
                    </a:lnTo>
                    <a:lnTo>
                      <a:pt x="182" y="1390"/>
                    </a:lnTo>
                    <a:lnTo>
                      <a:pt x="186" y="1384"/>
                    </a:lnTo>
                    <a:lnTo>
                      <a:pt x="192" y="1378"/>
                    </a:lnTo>
                    <a:lnTo>
                      <a:pt x="200" y="1375"/>
                    </a:lnTo>
                    <a:lnTo>
                      <a:pt x="208" y="1374"/>
                    </a:lnTo>
                    <a:lnTo>
                      <a:pt x="215" y="1362"/>
                    </a:lnTo>
                    <a:lnTo>
                      <a:pt x="215" y="1349"/>
                    </a:lnTo>
                    <a:lnTo>
                      <a:pt x="212" y="1337"/>
                    </a:lnTo>
                    <a:lnTo>
                      <a:pt x="208" y="1324"/>
                    </a:lnTo>
                    <a:lnTo>
                      <a:pt x="199" y="1321"/>
                    </a:lnTo>
                    <a:lnTo>
                      <a:pt x="190" y="1318"/>
                    </a:lnTo>
                    <a:lnTo>
                      <a:pt x="179" y="1316"/>
                    </a:lnTo>
                    <a:lnTo>
                      <a:pt x="170" y="1313"/>
                    </a:lnTo>
                    <a:lnTo>
                      <a:pt x="161" y="1308"/>
                    </a:lnTo>
                    <a:lnTo>
                      <a:pt x="153" y="1302"/>
                    </a:lnTo>
                    <a:lnTo>
                      <a:pt x="148" y="1294"/>
                    </a:lnTo>
                    <a:lnTo>
                      <a:pt x="145" y="1284"/>
                    </a:lnTo>
                    <a:lnTo>
                      <a:pt x="138" y="1279"/>
                    </a:lnTo>
                    <a:lnTo>
                      <a:pt x="132" y="1277"/>
                    </a:lnTo>
                    <a:lnTo>
                      <a:pt x="125" y="1272"/>
                    </a:lnTo>
                    <a:lnTo>
                      <a:pt x="122" y="1266"/>
                    </a:lnTo>
                    <a:lnTo>
                      <a:pt x="126" y="1250"/>
                    </a:lnTo>
                    <a:lnTo>
                      <a:pt x="134" y="1235"/>
                    </a:lnTo>
                    <a:lnTo>
                      <a:pt x="142" y="1220"/>
                    </a:lnTo>
                    <a:lnTo>
                      <a:pt x="151" y="1204"/>
                    </a:lnTo>
                    <a:lnTo>
                      <a:pt x="147" y="1196"/>
                    </a:lnTo>
                    <a:lnTo>
                      <a:pt x="146" y="1187"/>
                    </a:lnTo>
                    <a:lnTo>
                      <a:pt x="142" y="1180"/>
                    </a:lnTo>
                    <a:lnTo>
                      <a:pt x="134" y="1174"/>
                    </a:lnTo>
                    <a:lnTo>
                      <a:pt x="126" y="1177"/>
                    </a:lnTo>
                    <a:lnTo>
                      <a:pt x="119" y="1178"/>
                    </a:lnTo>
                    <a:lnTo>
                      <a:pt x="111" y="1180"/>
                    </a:lnTo>
                    <a:lnTo>
                      <a:pt x="103" y="1180"/>
                    </a:lnTo>
                    <a:lnTo>
                      <a:pt x="95" y="1180"/>
                    </a:lnTo>
                    <a:lnTo>
                      <a:pt x="88" y="1179"/>
                    </a:lnTo>
                    <a:lnTo>
                      <a:pt x="80" y="1177"/>
                    </a:lnTo>
                    <a:lnTo>
                      <a:pt x="72" y="1173"/>
                    </a:lnTo>
                    <a:lnTo>
                      <a:pt x="68" y="1166"/>
                    </a:lnTo>
                    <a:lnTo>
                      <a:pt x="63" y="1159"/>
                    </a:lnTo>
                    <a:lnTo>
                      <a:pt x="58" y="1152"/>
                    </a:lnTo>
                    <a:lnTo>
                      <a:pt x="55" y="1145"/>
                    </a:lnTo>
                    <a:lnTo>
                      <a:pt x="50" y="1138"/>
                    </a:lnTo>
                    <a:lnTo>
                      <a:pt x="44" y="1133"/>
                    </a:lnTo>
                    <a:lnTo>
                      <a:pt x="39" y="1126"/>
                    </a:lnTo>
                    <a:lnTo>
                      <a:pt x="32" y="1121"/>
                    </a:lnTo>
                    <a:lnTo>
                      <a:pt x="28" y="1114"/>
                    </a:lnTo>
                    <a:lnTo>
                      <a:pt x="27" y="1107"/>
                    </a:lnTo>
                    <a:lnTo>
                      <a:pt x="27" y="1099"/>
                    </a:lnTo>
                    <a:lnTo>
                      <a:pt x="29" y="1092"/>
                    </a:lnTo>
                    <a:lnTo>
                      <a:pt x="32" y="1087"/>
                    </a:lnTo>
                    <a:lnTo>
                      <a:pt x="36" y="1080"/>
                    </a:lnTo>
                    <a:lnTo>
                      <a:pt x="40" y="1074"/>
                    </a:lnTo>
                    <a:lnTo>
                      <a:pt x="46" y="1069"/>
                    </a:lnTo>
                    <a:lnTo>
                      <a:pt x="44" y="1062"/>
                    </a:lnTo>
                    <a:lnTo>
                      <a:pt x="46" y="1056"/>
                    </a:lnTo>
                    <a:lnTo>
                      <a:pt x="48" y="1050"/>
                    </a:lnTo>
                    <a:lnTo>
                      <a:pt x="53" y="1044"/>
                    </a:lnTo>
                    <a:lnTo>
                      <a:pt x="58" y="1037"/>
                    </a:lnTo>
                    <a:lnTo>
                      <a:pt x="59" y="1027"/>
                    </a:lnTo>
                    <a:lnTo>
                      <a:pt x="58" y="1015"/>
                    </a:lnTo>
                    <a:lnTo>
                      <a:pt x="59" y="1005"/>
                    </a:lnTo>
                    <a:lnTo>
                      <a:pt x="63" y="1000"/>
                    </a:lnTo>
                    <a:lnTo>
                      <a:pt x="68" y="996"/>
                    </a:lnTo>
                    <a:lnTo>
                      <a:pt x="72" y="992"/>
                    </a:lnTo>
                    <a:lnTo>
                      <a:pt x="77" y="989"/>
                    </a:lnTo>
                    <a:lnTo>
                      <a:pt x="82" y="985"/>
                    </a:lnTo>
                    <a:lnTo>
                      <a:pt x="87" y="982"/>
                    </a:lnTo>
                    <a:lnTo>
                      <a:pt x="91" y="977"/>
                    </a:lnTo>
                    <a:lnTo>
                      <a:pt x="94" y="971"/>
                    </a:lnTo>
                    <a:lnTo>
                      <a:pt x="95" y="971"/>
                    </a:lnTo>
                    <a:lnTo>
                      <a:pt x="96" y="973"/>
                    </a:lnTo>
                    <a:lnTo>
                      <a:pt x="99" y="974"/>
                    </a:lnTo>
                    <a:lnTo>
                      <a:pt x="100" y="974"/>
                    </a:lnTo>
                    <a:lnTo>
                      <a:pt x="100" y="964"/>
                    </a:lnTo>
                    <a:lnTo>
                      <a:pt x="102" y="955"/>
                    </a:lnTo>
                    <a:lnTo>
                      <a:pt x="100" y="947"/>
                    </a:lnTo>
                    <a:lnTo>
                      <a:pt x="89" y="946"/>
                    </a:lnTo>
                    <a:lnTo>
                      <a:pt x="81" y="945"/>
                    </a:lnTo>
                    <a:lnTo>
                      <a:pt x="73" y="944"/>
                    </a:lnTo>
                    <a:lnTo>
                      <a:pt x="65" y="943"/>
                    </a:lnTo>
                    <a:lnTo>
                      <a:pt x="58" y="941"/>
                    </a:lnTo>
                    <a:lnTo>
                      <a:pt x="51" y="939"/>
                    </a:lnTo>
                    <a:lnTo>
                      <a:pt x="44" y="936"/>
                    </a:lnTo>
                    <a:lnTo>
                      <a:pt x="39" y="931"/>
                    </a:lnTo>
                    <a:lnTo>
                      <a:pt x="33" y="924"/>
                    </a:lnTo>
                    <a:lnTo>
                      <a:pt x="29" y="913"/>
                    </a:lnTo>
                    <a:lnTo>
                      <a:pt x="19" y="906"/>
                    </a:lnTo>
                    <a:lnTo>
                      <a:pt x="8" y="899"/>
                    </a:lnTo>
                    <a:lnTo>
                      <a:pt x="3" y="886"/>
                    </a:lnTo>
                    <a:lnTo>
                      <a:pt x="1" y="872"/>
                    </a:lnTo>
                    <a:lnTo>
                      <a:pt x="0" y="860"/>
                    </a:lnTo>
                    <a:lnTo>
                      <a:pt x="3" y="847"/>
                    </a:lnTo>
                    <a:lnTo>
                      <a:pt x="12" y="835"/>
                    </a:lnTo>
                    <a:lnTo>
                      <a:pt x="21" y="831"/>
                    </a:lnTo>
                    <a:lnTo>
                      <a:pt x="32" y="826"/>
                    </a:lnTo>
                    <a:lnTo>
                      <a:pt x="40" y="819"/>
                    </a:lnTo>
                    <a:lnTo>
                      <a:pt x="43" y="809"/>
                    </a:lnTo>
                    <a:lnTo>
                      <a:pt x="56" y="808"/>
                    </a:lnTo>
                    <a:lnTo>
                      <a:pt x="65" y="803"/>
                    </a:lnTo>
                    <a:lnTo>
                      <a:pt x="71" y="796"/>
                    </a:lnTo>
                    <a:lnTo>
                      <a:pt x="77" y="787"/>
                    </a:lnTo>
                    <a:lnTo>
                      <a:pt x="80" y="778"/>
                    </a:lnTo>
                    <a:lnTo>
                      <a:pt x="86" y="767"/>
                    </a:lnTo>
                    <a:lnTo>
                      <a:pt x="93" y="759"/>
                    </a:lnTo>
                    <a:lnTo>
                      <a:pt x="102" y="752"/>
                    </a:lnTo>
                    <a:lnTo>
                      <a:pt x="102" y="737"/>
                    </a:lnTo>
                    <a:lnTo>
                      <a:pt x="101" y="720"/>
                    </a:lnTo>
                    <a:lnTo>
                      <a:pt x="102" y="705"/>
                    </a:lnTo>
                    <a:lnTo>
                      <a:pt x="109" y="691"/>
                    </a:lnTo>
                    <a:lnTo>
                      <a:pt x="116" y="682"/>
                    </a:lnTo>
                    <a:lnTo>
                      <a:pt x="123" y="674"/>
                    </a:lnTo>
                    <a:lnTo>
                      <a:pt x="132" y="668"/>
                    </a:lnTo>
                    <a:lnTo>
                      <a:pt x="140" y="663"/>
                    </a:lnTo>
                    <a:lnTo>
                      <a:pt x="149" y="657"/>
                    </a:lnTo>
                    <a:lnTo>
                      <a:pt x="160" y="652"/>
                    </a:lnTo>
                    <a:lnTo>
                      <a:pt x="169" y="649"/>
                    </a:lnTo>
                    <a:lnTo>
                      <a:pt x="178" y="644"/>
                    </a:lnTo>
                    <a:lnTo>
                      <a:pt x="187" y="644"/>
                    </a:lnTo>
                    <a:lnTo>
                      <a:pt x="195" y="648"/>
                    </a:lnTo>
                    <a:lnTo>
                      <a:pt x="202" y="650"/>
                    </a:lnTo>
                    <a:lnTo>
                      <a:pt x="210" y="645"/>
                    </a:lnTo>
                    <a:lnTo>
                      <a:pt x="202" y="631"/>
                    </a:lnTo>
                    <a:lnTo>
                      <a:pt x="198" y="615"/>
                    </a:lnTo>
                    <a:lnTo>
                      <a:pt x="197" y="599"/>
                    </a:lnTo>
                    <a:lnTo>
                      <a:pt x="201" y="583"/>
                    </a:lnTo>
                    <a:lnTo>
                      <a:pt x="210" y="573"/>
                    </a:lnTo>
                    <a:lnTo>
                      <a:pt x="208" y="559"/>
                    </a:lnTo>
                    <a:lnTo>
                      <a:pt x="204" y="545"/>
                    </a:lnTo>
                    <a:lnTo>
                      <a:pt x="206" y="529"/>
                    </a:lnTo>
                    <a:lnTo>
                      <a:pt x="208" y="524"/>
                    </a:lnTo>
                    <a:lnTo>
                      <a:pt x="213" y="518"/>
                    </a:lnTo>
                    <a:lnTo>
                      <a:pt x="217" y="515"/>
                    </a:lnTo>
                    <a:lnTo>
                      <a:pt x="222" y="513"/>
                    </a:lnTo>
                    <a:lnTo>
                      <a:pt x="232" y="510"/>
                    </a:lnTo>
                    <a:lnTo>
                      <a:pt x="242" y="510"/>
                    </a:lnTo>
                    <a:lnTo>
                      <a:pt x="251" y="510"/>
                    </a:lnTo>
                    <a:lnTo>
                      <a:pt x="260" y="513"/>
                    </a:lnTo>
                    <a:lnTo>
                      <a:pt x="269" y="515"/>
                    </a:lnTo>
                    <a:lnTo>
                      <a:pt x="277" y="517"/>
                    </a:lnTo>
                    <a:lnTo>
                      <a:pt x="287" y="521"/>
                    </a:lnTo>
                    <a:lnTo>
                      <a:pt x="295" y="524"/>
                    </a:lnTo>
                    <a:lnTo>
                      <a:pt x="298" y="520"/>
                    </a:lnTo>
                    <a:lnTo>
                      <a:pt x="300" y="515"/>
                    </a:lnTo>
                    <a:lnTo>
                      <a:pt x="303" y="509"/>
                    </a:lnTo>
                    <a:lnTo>
                      <a:pt x="304" y="505"/>
                    </a:lnTo>
                    <a:lnTo>
                      <a:pt x="298" y="500"/>
                    </a:lnTo>
                    <a:lnTo>
                      <a:pt x="291" y="495"/>
                    </a:lnTo>
                    <a:lnTo>
                      <a:pt x="285" y="490"/>
                    </a:lnTo>
                    <a:lnTo>
                      <a:pt x="280" y="485"/>
                    </a:lnTo>
                    <a:lnTo>
                      <a:pt x="275" y="479"/>
                    </a:lnTo>
                    <a:lnTo>
                      <a:pt x="272" y="472"/>
                    </a:lnTo>
                    <a:lnTo>
                      <a:pt x="269" y="465"/>
                    </a:lnTo>
                    <a:lnTo>
                      <a:pt x="269" y="457"/>
                    </a:lnTo>
                    <a:lnTo>
                      <a:pt x="260" y="449"/>
                    </a:lnTo>
                    <a:lnTo>
                      <a:pt x="251" y="442"/>
                    </a:lnTo>
                    <a:lnTo>
                      <a:pt x="243" y="434"/>
                    </a:lnTo>
                    <a:lnTo>
                      <a:pt x="237" y="424"/>
                    </a:lnTo>
                    <a:lnTo>
                      <a:pt x="233" y="408"/>
                    </a:lnTo>
                    <a:lnTo>
                      <a:pt x="232" y="391"/>
                    </a:lnTo>
                    <a:lnTo>
                      <a:pt x="235" y="373"/>
                    </a:lnTo>
                    <a:lnTo>
                      <a:pt x="242" y="358"/>
                    </a:lnTo>
                    <a:lnTo>
                      <a:pt x="247" y="354"/>
                    </a:lnTo>
                    <a:lnTo>
                      <a:pt x="254" y="350"/>
                    </a:lnTo>
                    <a:lnTo>
                      <a:pt x="260" y="347"/>
                    </a:lnTo>
                    <a:lnTo>
                      <a:pt x="262" y="339"/>
                    </a:lnTo>
                    <a:lnTo>
                      <a:pt x="262" y="334"/>
                    </a:lnTo>
                    <a:lnTo>
                      <a:pt x="265" y="329"/>
                    </a:lnTo>
                    <a:lnTo>
                      <a:pt x="266" y="326"/>
                    </a:lnTo>
                    <a:lnTo>
                      <a:pt x="269" y="324"/>
                    </a:lnTo>
                    <a:lnTo>
                      <a:pt x="287" y="325"/>
                    </a:lnTo>
                    <a:lnTo>
                      <a:pt x="290" y="317"/>
                    </a:lnTo>
                    <a:lnTo>
                      <a:pt x="293" y="308"/>
                    </a:lnTo>
                    <a:lnTo>
                      <a:pt x="298" y="301"/>
                    </a:lnTo>
                    <a:lnTo>
                      <a:pt x="307" y="298"/>
                    </a:lnTo>
                    <a:lnTo>
                      <a:pt x="314" y="298"/>
                    </a:lnTo>
                    <a:lnTo>
                      <a:pt x="322" y="300"/>
                    </a:lnTo>
                    <a:lnTo>
                      <a:pt x="328" y="302"/>
                    </a:lnTo>
                    <a:lnTo>
                      <a:pt x="335" y="305"/>
                    </a:lnTo>
                    <a:lnTo>
                      <a:pt x="342" y="308"/>
                    </a:lnTo>
                    <a:lnTo>
                      <a:pt x="348" y="310"/>
                    </a:lnTo>
                    <a:lnTo>
                      <a:pt x="356" y="312"/>
                    </a:lnTo>
                    <a:lnTo>
                      <a:pt x="363" y="312"/>
                    </a:lnTo>
                    <a:lnTo>
                      <a:pt x="364" y="300"/>
                    </a:lnTo>
                    <a:lnTo>
                      <a:pt x="363" y="288"/>
                    </a:lnTo>
                    <a:lnTo>
                      <a:pt x="361" y="275"/>
                    </a:lnTo>
                    <a:lnTo>
                      <a:pt x="366" y="264"/>
                    </a:lnTo>
                    <a:lnTo>
                      <a:pt x="380" y="238"/>
                    </a:lnTo>
                    <a:lnTo>
                      <a:pt x="378" y="200"/>
                    </a:lnTo>
                    <a:lnTo>
                      <a:pt x="384" y="185"/>
                    </a:lnTo>
                    <a:lnTo>
                      <a:pt x="389" y="170"/>
                    </a:lnTo>
                    <a:lnTo>
                      <a:pt x="397" y="158"/>
                    </a:lnTo>
                    <a:lnTo>
                      <a:pt x="411" y="147"/>
                    </a:lnTo>
                    <a:lnTo>
                      <a:pt x="412" y="138"/>
                    </a:lnTo>
                    <a:lnTo>
                      <a:pt x="410" y="130"/>
                    </a:lnTo>
                    <a:lnTo>
                      <a:pt x="406" y="123"/>
                    </a:lnTo>
                    <a:lnTo>
                      <a:pt x="409" y="116"/>
                    </a:lnTo>
                    <a:lnTo>
                      <a:pt x="416" y="108"/>
                    </a:lnTo>
                    <a:lnTo>
                      <a:pt x="425" y="102"/>
                    </a:lnTo>
                    <a:lnTo>
                      <a:pt x="434" y="98"/>
                    </a:lnTo>
                    <a:lnTo>
                      <a:pt x="443" y="94"/>
                    </a:lnTo>
                    <a:lnTo>
                      <a:pt x="454" y="93"/>
                    </a:lnTo>
                    <a:lnTo>
                      <a:pt x="464" y="92"/>
                    </a:lnTo>
                    <a:lnTo>
                      <a:pt x="474" y="92"/>
                    </a:lnTo>
                    <a:lnTo>
                      <a:pt x="485" y="93"/>
                    </a:lnTo>
                    <a:lnTo>
                      <a:pt x="484" y="84"/>
                    </a:lnTo>
                    <a:lnTo>
                      <a:pt x="485" y="74"/>
                    </a:lnTo>
                    <a:lnTo>
                      <a:pt x="488" y="67"/>
                    </a:lnTo>
                    <a:lnTo>
                      <a:pt x="496" y="62"/>
                    </a:lnTo>
                    <a:lnTo>
                      <a:pt x="502" y="59"/>
                    </a:lnTo>
                    <a:lnTo>
                      <a:pt x="504" y="52"/>
                    </a:lnTo>
                    <a:lnTo>
                      <a:pt x="504" y="44"/>
                    </a:lnTo>
                    <a:lnTo>
                      <a:pt x="507" y="37"/>
                    </a:lnTo>
                    <a:lnTo>
                      <a:pt x="509" y="31"/>
                    </a:lnTo>
                    <a:lnTo>
                      <a:pt x="514" y="26"/>
                    </a:lnTo>
                    <a:lnTo>
                      <a:pt x="518" y="22"/>
                    </a:lnTo>
                    <a:lnTo>
                      <a:pt x="524" y="18"/>
                    </a:lnTo>
                    <a:lnTo>
                      <a:pt x="532" y="19"/>
                    </a:lnTo>
                    <a:lnTo>
                      <a:pt x="540" y="19"/>
                    </a:lnTo>
                    <a:lnTo>
                      <a:pt x="547" y="18"/>
                    </a:lnTo>
                    <a:lnTo>
                      <a:pt x="554" y="17"/>
                    </a:lnTo>
                    <a:lnTo>
                      <a:pt x="561" y="15"/>
                    </a:lnTo>
                    <a:lnTo>
                      <a:pt x="567" y="11"/>
                    </a:lnTo>
                    <a:lnTo>
                      <a:pt x="572" y="7"/>
                    </a:lnTo>
                    <a:lnTo>
                      <a:pt x="578" y="0"/>
                    </a:lnTo>
                    <a:lnTo>
                      <a:pt x="584" y="0"/>
                    </a:lnTo>
                    <a:lnTo>
                      <a:pt x="590" y="1"/>
                    </a:lnTo>
                    <a:lnTo>
                      <a:pt x="594" y="3"/>
                    </a:lnTo>
                    <a:lnTo>
                      <a:pt x="599" y="7"/>
                    </a:lnTo>
                    <a:lnTo>
                      <a:pt x="603" y="11"/>
                    </a:lnTo>
                    <a:lnTo>
                      <a:pt x="608" y="16"/>
                    </a:lnTo>
                    <a:lnTo>
                      <a:pt x="613" y="21"/>
                    </a:lnTo>
                    <a:lnTo>
                      <a:pt x="616" y="24"/>
                    </a:lnTo>
                    <a:close/>
                  </a:path>
                </a:pathLst>
              </a:custGeom>
              <a:solidFill>
                <a:srgbClr val="006600"/>
              </a:solidFill>
              <a:ln w="9525">
                <a:noFill/>
                <a:round/>
                <a:headEnd/>
                <a:tailEnd/>
              </a:ln>
            </p:spPr>
            <p:txBody>
              <a:bodyPr/>
              <a:lstStyle/>
              <a:p>
                <a:endParaRPr lang="en-US"/>
              </a:p>
            </p:txBody>
          </p:sp>
          <p:grpSp>
            <p:nvGrpSpPr>
              <p:cNvPr id="8305" name="Group 3568"/>
              <p:cNvGrpSpPr>
                <a:grpSpLocks/>
              </p:cNvGrpSpPr>
              <p:nvPr/>
            </p:nvGrpSpPr>
            <p:grpSpPr bwMode="auto">
              <a:xfrm>
                <a:off x="1536" y="1728"/>
                <a:ext cx="420" cy="1064"/>
                <a:chOff x="3269" y="2832"/>
                <a:chExt cx="420" cy="1064"/>
              </a:xfrm>
            </p:grpSpPr>
            <p:sp>
              <p:nvSpPr>
                <p:cNvPr id="9490" name="Freeform 3569"/>
                <p:cNvSpPr>
                  <a:spLocks/>
                </p:cNvSpPr>
                <p:nvPr/>
              </p:nvSpPr>
              <p:spPr bwMode="auto">
                <a:xfrm>
                  <a:off x="3516" y="2832"/>
                  <a:ext cx="8" cy="5"/>
                </a:xfrm>
                <a:custGeom>
                  <a:avLst/>
                  <a:gdLst>
                    <a:gd name="T0" fmla="*/ 4 w 18"/>
                    <a:gd name="T1" fmla="*/ 2 h 9"/>
                    <a:gd name="T2" fmla="*/ 3 w 18"/>
                    <a:gd name="T3" fmla="*/ 3 h 9"/>
                    <a:gd name="T4" fmla="*/ 2 w 18"/>
                    <a:gd name="T5" fmla="*/ 3 h 9"/>
                    <a:gd name="T6" fmla="*/ 1 w 18"/>
                    <a:gd name="T7" fmla="*/ 2 h 9"/>
                    <a:gd name="T8" fmla="*/ 0 w 18"/>
                    <a:gd name="T9" fmla="*/ 2 h 9"/>
                    <a:gd name="T10" fmla="*/ 0 w 18"/>
                    <a:gd name="T11" fmla="*/ 2 h 9"/>
                    <a:gd name="T12" fmla="*/ 0 w 18"/>
                    <a:gd name="T13" fmla="*/ 1 h 9"/>
                    <a:gd name="T14" fmla="*/ 0 w 18"/>
                    <a:gd name="T15" fmla="*/ 1 h 9"/>
                    <a:gd name="T16" fmla="*/ 1 w 18"/>
                    <a:gd name="T17" fmla="*/ 0 h 9"/>
                    <a:gd name="T18" fmla="*/ 2 w 18"/>
                    <a:gd name="T19" fmla="*/ 0 h 9"/>
                    <a:gd name="T20" fmla="*/ 3 w 18"/>
                    <a:gd name="T21" fmla="*/ 1 h 9"/>
                    <a:gd name="T22" fmla="*/ 3 w 18"/>
                    <a:gd name="T23" fmla="*/ 1 h 9"/>
                    <a:gd name="T24" fmla="*/ 4 w 18"/>
                    <a:gd name="T25" fmla="*/ 2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9"/>
                    <a:gd name="T41" fmla="*/ 18 w 18"/>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9">
                      <a:moveTo>
                        <a:pt x="18" y="6"/>
                      </a:moveTo>
                      <a:lnTo>
                        <a:pt x="14" y="9"/>
                      </a:lnTo>
                      <a:lnTo>
                        <a:pt x="11" y="9"/>
                      </a:lnTo>
                      <a:lnTo>
                        <a:pt x="6" y="8"/>
                      </a:lnTo>
                      <a:lnTo>
                        <a:pt x="2" y="7"/>
                      </a:lnTo>
                      <a:lnTo>
                        <a:pt x="0" y="5"/>
                      </a:lnTo>
                      <a:lnTo>
                        <a:pt x="0" y="2"/>
                      </a:lnTo>
                      <a:lnTo>
                        <a:pt x="2" y="1"/>
                      </a:lnTo>
                      <a:lnTo>
                        <a:pt x="4" y="0"/>
                      </a:lnTo>
                      <a:lnTo>
                        <a:pt x="9" y="0"/>
                      </a:lnTo>
                      <a:lnTo>
                        <a:pt x="13" y="1"/>
                      </a:lnTo>
                      <a:lnTo>
                        <a:pt x="15" y="2"/>
                      </a:lnTo>
                      <a:lnTo>
                        <a:pt x="18" y="6"/>
                      </a:lnTo>
                      <a:close/>
                    </a:path>
                  </a:pathLst>
                </a:custGeom>
                <a:solidFill>
                  <a:srgbClr val="00FF00"/>
                </a:solidFill>
                <a:ln w="9525">
                  <a:noFill/>
                  <a:round/>
                  <a:headEnd/>
                  <a:tailEnd/>
                </a:ln>
              </p:spPr>
              <p:txBody>
                <a:bodyPr/>
                <a:lstStyle/>
                <a:p>
                  <a:endParaRPr lang="en-US"/>
                </a:p>
              </p:txBody>
            </p:sp>
            <p:sp>
              <p:nvSpPr>
                <p:cNvPr id="9491" name="Freeform 3570"/>
                <p:cNvSpPr>
                  <a:spLocks/>
                </p:cNvSpPr>
                <p:nvPr/>
              </p:nvSpPr>
              <p:spPr bwMode="auto">
                <a:xfrm>
                  <a:off x="3489" y="2841"/>
                  <a:ext cx="23" cy="10"/>
                </a:xfrm>
                <a:custGeom>
                  <a:avLst/>
                  <a:gdLst>
                    <a:gd name="T0" fmla="*/ 12 w 45"/>
                    <a:gd name="T1" fmla="*/ 2 h 21"/>
                    <a:gd name="T2" fmla="*/ 10 w 45"/>
                    <a:gd name="T3" fmla="*/ 3 h 21"/>
                    <a:gd name="T4" fmla="*/ 8 w 45"/>
                    <a:gd name="T5" fmla="*/ 4 h 21"/>
                    <a:gd name="T6" fmla="*/ 6 w 45"/>
                    <a:gd name="T7" fmla="*/ 5 h 21"/>
                    <a:gd name="T8" fmla="*/ 4 w 45"/>
                    <a:gd name="T9" fmla="*/ 5 h 21"/>
                    <a:gd name="T10" fmla="*/ 3 w 45"/>
                    <a:gd name="T11" fmla="*/ 4 h 21"/>
                    <a:gd name="T12" fmla="*/ 2 w 45"/>
                    <a:gd name="T13" fmla="*/ 4 h 21"/>
                    <a:gd name="T14" fmla="*/ 1 w 45"/>
                    <a:gd name="T15" fmla="*/ 3 h 21"/>
                    <a:gd name="T16" fmla="*/ 0 w 45"/>
                    <a:gd name="T17" fmla="*/ 2 h 21"/>
                    <a:gd name="T18" fmla="*/ 2 w 45"/>
                    <a:gd name="T19" fmla="*/ 1 h 21"/>
                    <a:gd name="T20" fmla="*/ 4 w 45"/>
                    <a:gd name="T21" fmla="*/ 1 h 21"/>
                    <a:gd name="T22" fmla="*/ 6 w 45"/>
                    <a:gd name="T23" fmla="*/ 0 h 21"/>
                    <a:gd name="T24" fmla="*/ 8 w 45"/>
                    <a:gd name="T25" fmla="*/ 0 h 21"/>
                    <a:gd name="T26" fmla="*/ 9 w 45"/>
                    <a:gd name="T27" fmla="*/ 0 h 21"/>
                    <a:gd name="T28" fmla="*/ 10 w 45"/>
                    <a:gd name="T29" fmla="*/ 1 h 21"/>
                    <a:gd name="T30" fmla="*/ 11 w 45"/>
                    <a:gd name="T31" fmla="*/ 1 h 21"/>
                    <a:gd name="T32" fmla="*/ 12 w 45"/>
                    <a:gd name="T33" fmla="*/ 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21"/>
                    <a:gd name="T53" fmla="*/ 45 w 4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21">
                      <a:moveTo>
                        <a:pt x="45" y="9"/>
                      </a:moveTo>
                      <a:lnTo>
                        <a:pt x="40" y="15"/>
                      </a:lnTo>
                      <a:lnTo>
                        <a:pt x="32" y="19"/>
                      </a:lnTo>
                      <a:lnTo>
                        <a:pt x="24" y="21"/>
                      </a:lnTo>
                      <a:lnTo>
                        <a:pt x="14" y="21"/>
                      </a:lnTo>
                      <a:lnTo>
                        <a:pt x="10" y="19"/>
                      </a:lnTo>
                      <a:lnTo>
                        <a:pt x="6" y="16"/>
                      </a:lnTo>
                      <a:lnTo>
                        <a:pt x="2" y="14"/>
                      </a:lnTo>
                      <a:lnTo>
                        <a:pt x="0" y="9"/>
                      </a:lnTo>
                      <a:lnTo>
                        <a:pt x="7" y="7"/>
                      </a:lnTo>
                      <a:lnTo>
                        <a:pt x="15" y="5"/>
                      </a:lnTo>
                      <a:lnTo>
                        <a:pt x="22" y="2"/>
                      </a:lnTo>
                      <a:lnTo>
                        <a:pt x="29" y="0"/>
                      </a:lnTo>
                      <a:lnTo>
                        <a:pt x="34" y="1"/>
                      </a:lnTo>
                      <a:lnTo>
                        <a:pt x="37" y="4"/>
                      </a:lnTo>
                      <a:lnTo>
                        <a:pt x="42" y="7"/>
                      </a:lnTo>
                      <a:lnTo>
                        <a:pt x="45" y="9"/>
                      </a:lnTo>
                      <a:close/>
                    </a:path>
                  </a:pathLst>
                </a:custGeom>
                <a:solidFill>
                  <a:srgbClr val="00FF00"/>
                </a:solidFill>
                <a:ln w="9525">
                  <a:noFill/>
                  <a:round/>
                  <a:headEnd/>
                  <a:tailEnd/>
                </a:ln>
              </p:spPr>
              <p:txBody>
                <a:bodyPr/>
                <a:lstStyle/>
                <a:p>
                  <a:endParaRPr lang="en-US"/>
                </a:p>
              </p:txBody>
            </p:sp>
            <p:sp>
              <p:nvSpPr>
                <p:cNvPr id="9492" name="Freeform 3571"/>
                <p:cNvSpPr>
                  <a:spLocks/>
                </p:cNvSpPr>
                <p:nvPr/>
              </p:nvSpPr>
              <p:spPr bwMode="auto">
                <a:xfrm>
                  <a:off x="3507" y="2853"/>
                  <a:ext cx="20" cy="14"/>
                </a:xfrm>
                <a:custGeom>
                  <a:avLst/>
                  <a:gdLst>
                    <a:gd name="T0" fmla="*/ 9 w 42"/>
                    <a:gd name="T1" fmla="*/ 2 h 29"/>
                    <a:gd name="T2" fmla="*/ 10 w 42"/>
                    <a:gd name="T3" fmla="*/ 3 h 29"/>
                    <a:gd name="T4" fmla="*/ 9 w 42"/>
                    <a:gd name="T5" fmla="*/ 5 h 29"/>
                    <a:gd name="T6" fmla="*/ 9 w 42"/>
                    <a:gd name="T7" fmla="*/ 6 h 29"/>
                    <a:gd name="T8" fmla="*/ 7 w 42"/>
                    <a:gd name="T9" fmla="*/ 7 h 29"/>
                    <a:gd name="T10" fmla="*/ 5 w 42"/>
                    <a:gd name="T11" fmla="*/ 7 h 29"/>
                    <a:gd name="T12" fmla="*/ 3 w 42"/>
                    <a:gd name="T13" fmla="*/ 6 h 29"/>
                    <a:gd name="T14" fmla="*/ 1 w 42"/>
                    <a:gd name="T15" fmla="*/ 5 h 29"/>
                    <a:gd name="T16" fmla="*/ 0 w 42"/>
                    <a:gd name="T17" fmla="*/ 4 h 29"/>
                    <a:gd name="T18" fmla="*/ 1 w 42"/>
                    <a:gd name="T19" fmla="*/ 3 h 29"/>
                    <a:gd name="T20" fmla="*/ 2 w 42"/>
                    <a:gd name="T21" fmla="*/ 2 h 29"/>
                    <a:gd name="T22" fmla="*/ 3 w 42"/>
                    <a:gd name="T23" fmla="*/ 1 h 29"/>
                    <a:gd name="T24" fmla="*/ 5 w 42"/>
                    <a:gd name="T25" fmla="*/ 0 h 29"/>
                    <a:gd name="T26" fmla="*/ 5 w 42"/>
                    <a:gd name="T27" fmla="*/ 0 h 29"/>
                    <a:gd name="T28" fmla="*/ 7 w 42"/>
                    <a:gd name="T29" fmla="*/ 0 h 29"/>
                    <a:gd name="T30" fmla="*/ 8 w 42"/>
                    <a:gd name="T31" fmla="*/ 0 h 29"/>
                    <a:gd name="T32" fmla="*/ 9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9493" name="Freeform 3572"/>
                <p:cNvSpPr>
                  <a:spLocks/>
                </p:cNvSpPr>
                <p:nvPr/>
              </p:nvSpPr>
              <p:spPr bwMode="auto">
                <a:xfrm>
                  <a:off x="3460" y="2860"/>
                  <a:ext cx="34" cy="19"/>
                </a:xfrm>
                <a:custGeom>
                  <a:avLst/>
                  <a:gdLst>
                    <a:gd name="T0" fmla="*/ 17 w 68"/>
                    <a:gd name="T1" fmla="*/ 1 h 38"/>
                    <a:gd name="T2" fmla="*/ 16 w 68"/>
                    <a:gd name="T3" fmla="*/ 3 h 38"/>
                    <a:gd name="T4" fmla="*/ 15 w 68"/>
                    <a:gd name="T5" fmla="*/ 5 h 38"/>
                    <a:gd name="T6" fmla="*/ 14 w 68"/>
                    <a:gd name="T7" fmla="*/ 6 h 38"/>
                    <a:gd name="T8" fmla="*/ 12 w 68"/>
                    <a:gd name="T9" fmla="*/ 7 h 38"/>
                    <a:gd name="T10" fmla="*/ 10 w 68"/>
                    <a:gd name="T11" fmla="*/ 8 h 38"/>
                    <a:gd name="T12" fmla="*/ 9 w 68"/>
                    <a:gd name="T13" fmla="*/ 9 h 38"/>
                    <a:gd name="T14" fmla="*/ 7 w 68"/>
                    <a:gd name="T15" fmla="*/ 10 h 38"/>
                    <a:gd name="T16" fmla="*/ 6 w 68"/>
                    <a:gd name="T17" fmla="*/ 10 h 38"/>
                    <a:gd name="T18" fmla="*/ 4 w 68"/>
                    <a:gd name="T19" fmla="*/ 10 h 38"/>
                    <a:gd name="T20" fmla="*/ 2 w 68"/>
                    <a:gd name="T21" fmla="*/ 9 h 38"/>
                    <a:gd name="T22" fmla="*/ 1 w 68"/>
                    <a:gd name="T23" fmla="*/ 7 h 38"/>
                    <a:gd name="T24" fmla="*/ 1 w 68"/>
                    <a:gd name="T25" fmla="*/ 6 h 38"/>
                    <a:gd name="T26" fmla="*/ 0 w 68"/>
                    <a:gd name="T27" fmla="*/ 5 h 38"/>
                    <a:gd name="T28" fmla="*/ 2 w 68"/>
                    <a:gd name="T29" fmla="*/ 5 h 38"/>
                    <a:gd name="T30" fmla="*/ 4 w 68"/>
                    <a:gd name="T31" fmla="*/ 5 h 38"/>
                    <a:gd name="T32" fmla="*/ 6 w 68"/>
                    <a:gd name="T33" fmla="*/ 3 h 38"/>
                    <a:gd name="T34" fmla="*/ 9 w 68"/>
                    <a:gd name="T35" fmla="*/ 1 h 38"/>
                    <a:gd name="T36" fmla="*/ 10 w 68"/>
                    <a:gd name="T37" fmla="*/ 1 h 38"/>
                    <a:gd name="T38" fmla="*/ 12 w 68"/>
                    <a:gd name="T39" fmla="*/ 0 h 38"/>
                    <a:gd name="T40" fmla="*/ 14 w 68"/>
                    <a:gd name="T41" fmla="*/ 1 h 38"/>
                    <a:gd name="T42" fmla="*/ 17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9494" name="Freeform 3573"/>
                <p:cNvSpPr>
                  <a:spLocks/>
                </p:cNvSpPr>
                <p:nvPr/>
              </p:nvSpPr>
              <p:spPr bwMode="auto">
                <a:xfrm>
                  <a:off x="3439" y="2878"/>
                  <a:ext cx="13" cy="7"/>
                </a:xfrm>
                <a:custGeom>
                  <a:avLst/>
                  <a:gdLst>
                    <a:gd name="T0" fmla="*/ 6 w 27"/>
                    <a:gd name="T1" fmla="*/ 2 h 15"/>
                    <a:gd name="T2" fmla="*/ 6 w 27"/>
                    <a:gd name="T3" fmla="*/ 3 h 15"/>
                    <a:gd name="T4" fmla="*/ 6 w 27"/>
                    <a:gd name="T5" fmla="*/ 3 h 15"/>
                    <a:gd name="T6" fmla="*/ 5 w 27"/>
                    <a:gd name="T7" fmla="*/ 3 h 15"/>
                    <a:gd name="T8" fmla="*/ 5 w 27"/>
                    <a:gd name="T9" fmla="*/ 3 h 15"/>
                    <a:gd name="T10" fmla="*/ 3 w 27"/>
                    <a:gd name="T11" fmla="*/ 3 h 15"/>
                    <a:gd name="T12" fmla="*/ 2 w 27"/>
                    <a:gd name="T13" fmla="*/ 3 h 15"/>
                    <a:gd name="T14" fmla="*/ 0 w 27"/>
                    <a:gd name="T15" fmla="*/ 2 h 15"/>
                    <a:gd name="T16" fmla="*/ 0 w 27"/>
                    <a:gd name="T17" fmla="*/ 1 h 15"/>
                    <a:gd name="T18" fmla="*/ 0 w 27"/>
                    <a:gd name="T19" fmla="*/ 0 h 15"/>
                    <a:gd name="T20" fmla="*/ 0 w 27"/>
                    <a:gd name="T21" fmla="*/ 0 h 15"/>
                    <a:gd name="T22" fmla="*/ 0 w 27"/>
                    <a:gd name="T23" fmla="*/ 0 h 15"/>
                    <a:gd name="T24" fmla="*/ 1 w 27"/>
                    <a:gd name="T25" fmla="*/ 0 h 15"/>
                    <a:gd name="T26" fmla="*/ 3 w 27"/>
                    <a:gd name="T27" fmla="*/ 0 h 15"/>
                    <a:gd name="T28" fmla="*/ 4 w 27"/>
                    <a:gd name="T29" fmla="*/ 0 h 15"/>
                    <a:gd name="T30" fmla="*/ 5 w 27"/>
                    <a:gd name="T31" fmla="*/ 1 h 15"/>
                    <a:gd name="T32" fmla="*/ 6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9495" name="Freeform 3574"/>
                <p:cNvSpPr>
                  <a:spLocks/>
                </p:cNvSpPr>
                <p:nvPr/>
              </p:nvSpPr>
              <p:spPr bwMode="auto">
                <a:xfrm>
                  <a:off x="3490" y="2880"/>
                  <a:ext cx="18" cy="9"/>
                </a:xfrm>
                <a:custGeom>
                  <a:avLst/>
                  <a:gdLst>
                    <a:gd name="T0" fmla="*/ 9 w 36"/>
                    <a:gd name="T1" fmla="*/ 2 h 17"/>
                    <a:gd name="T2" fmla="*/ 9 w 36"/>
                    <a:gd name="T3" fmla="*/ 3 h 17"/>
                    <a:gd name="T4" fmla="*/ 9 w 36"/>
                    <a:gd name="T5" fmla="*/ 4 h 17"/>
                    <a:gd name="T6" fmla="*/ 7 w 36"/>
                    <a:gd name="T7" fmla="*/ 4 h 17"/>
                    <a:gd name="T8" fmla="*/ 6 w 36"/>
                    <a:gd name="T9" fmla="*/ 5 h 17"/>
                    <a:gd name="T10" fmla="*/ 5 w 36"/>
                    <a:gd name="T11" fmla="*/ 5 h 17"/>
                    <a:gd name="T12" fmla="*/ 3 w 36"/>
                    <a:gd name="T13" fmla="*/ 4 h 17"/>
                    <a:gd name="T14" fmla="*/ 1 w 36"/>
                    <a:gd name="T15" fmla="*/ 4 h 17"/>
                    <a:gd name="T16" fmla="*/ 0 w 36"/>
                    <a:gd name="T17" fmla="*/ 3 h 17"/>
                    <a:gd name="T18" fmla="*/ 0 w 36"/>
                    <a:gd name="T19" fmla="*/ 2 h 17"/>
                    <a:gd name="T20" fmla="*/ 1 w 36"/>
                    <a:gd name="T21" fmla="*/ 1 h 17"/>
                    <a:gd name="T22" fmla="*/ 1 w 36"/>
                    <a:gd name="T23" fmla="*/ 1 h 17"/>
                    <a:gd name="T24" fmla="*/ 2 w 36"/>
                    <a:gd name="T25" fmla="*/ 1 h 17"/>
                    <a:gd name="T26" fmla="*/ 4 w 36"/>
                    <a:gd name="T27" fmla="*/ 0 h 17"/>
                    <a:gd name="T28" fmla="*/ 6 w 36"/>
                    <a:gd name="T29" fmla="*/ 0 h 17"/>
                    <a:gd name="T30" fmla="*/ 8 w 36"/>
                    <a:gd name="T31" fmla="*/ 1 h 17"/>
                    <a:gd name="T32" fmla="*/ 9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9496" name="Freeform 3575"/>
                <p:cNvSpPr>
                  <a:spLocks/>
                </p:cNvSpPr>
                <p:nvPr/>
              </p:nvSpPr>
              <p:spPr bwMode="auto">
                <a:xfrm>
                  <a:off x="3440" y="2887"/>
                  <a:ext cx="26" cy="15"/>
                </a:xfrm>
                <a:custGeom>
                  <a:avLst/>
                  <a:gdLst>
                    <a:gd name="T0" fmla="*/ 13 w 52"/>
                    <a:gd name="T1" fmla="*/ 1 h 29"/>
                    <a:gd name="T2" fmla="*/ 13 w 52"/>
                    <a:gd name="T3" fmla="*/ 2 h 29"/>
                    <a:gd name="T4" fmla="*/ 12 w 52"/>
                    <a:gd name="T5" fmla="*/ 3 h 29"/>
                    <a:gd name="T6" fmla="*/ 11 w 52"/>
                    <a:gd name="T7" fmla="*/ 5 h 29"/>
                    <a:gd name="T8" fmla="*/ 11 w 52"/>
                    <a:gd name="T9" fmla="*/ 6 h 29"/>
                    <a:gd name="T10" fmla="*/ 10 w 52"/>
                    <a:gd name="T11" fmla="*/ 7 h 29"/>
                    <a:gd name="T12" fmla="*/ 9 w 52"/>
                    <a:gd name="T13" fmla="*/ 7 h 29"/>
                    <a:gd name="T14" fmla="*/ 7 w 52"/>
                    <a:gd name="T15" fmla="*/ 8 h 29"/>
                    <a:gd name="T16" fmla="*/ 6 w 52"/>
                    <a:gd name="T17" fmla="*/ 8 h 29"/>
                    <a:gd name="T18" fmla="*/ 4 w 52"/>
                    <a:gd name="T19" fmla="*/ 7 h 29"/>
                    <a:gd name="T20" fmla="*/ 3 w 52"/>
                    <a:gd name="T21" fmla="*/ 7 h 29"/>
                    <a:gd name="T22" fmla="*/ 2 w 52"/>
                    <a:gd name="T23" fmla="*/ 7 h 29"/>
                    <a:gd name="T24" fmla="*/ 1 w 52"/>
                    <a:gd name="T25" fmla="*/ 6 h 29"/>
                    <a:gd name="T26" fmla="*/ 0 w 52"/>
                    <a:gd name="T27" fmla="*/ 4 h 29"/>
                    <a:gd name="T28" fmla="*/ 2 w 52"/>
                    <a:gd name="T29" fmla="*/ 3 h 29"/>
                    <a:gd name="T30" fmla="*/ 3 w 52"/>
                    <a:gd name="T31" fmla="*/ 3 h 29"/>
                    <a:gd name="T32" fmla="*/ 5 w 52"/>
                    <a:gd name="T33" fmla="*/ 2 h 29"/>
                    <a:gd name="T34" fmla="*/ 7 w 52"/>
                    <a:gd name="T35" fmla="*/ 2 h 29"/>
                    <a:gd name="T36" fmla="*/ 9 w 52"/>
                    <a:gd name="T37" fmla="*/ 1 h 29"/>
                    <a:gd name="T38" fmla="*/ 10 w 52"/>
                    <a:gd name="T39" fmla="*/ 1 h 29"/>
                    <a:gd name="T40" fmla="*/ 12 w 52"/>
                    <a:gd name="T41" fmla="*/ 0 h 29"/>
                    <a:gd name="T42" fmla="*/ 13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9497" name="Freeform 3576"/>
                <p:cNvSpPr>
                  <a:spLocks/>
                </p:cNvSpPr>
                <p:nvPr/>
              </p:nvSpPr>
              <p:spPr bwMode="auto">
                <a:xfrm>
                  <a:off x="3500" y="2900"/>
                  <a:ext cx="9" cy="8"/>
                </a:xfrm>
                <a:custGeom>
                  <a:avLst/>
                  <a:gdLst>
                    <a:gd name="T0" fmla="*/ 4 w 19"/>
                    <a:gd name="T1" fmla="*/ 3 h 16"/>
                    <a:gd name="T2" fmla="*/ 4 w 19"/>
                    <a:gd name="T3" fmla="*/ 4 h 16"/>
                    <a:gd name="T4" fmla="*/ 3 w 19"/>
                    <a:gd name="T5" fmla="*/ 4 h 16"/>
                    <a:gd name="T6" fmla="*/ 1 w 19"/>
                    <a:gd name="T7" fmla="*/ 4 h 16"/>
                    <a:gd name="T8" fmla="*/ 1 w 19"/>
                    <a:gd name="T9" fmla="*/ 3 h 16"/>
                    <a:gd name="T10" fmla="*/ 0 w 19"/>
                    <a:gd name="T11" fmla="*/ 3 h 16"/>
                    <a:gd name="T12" fmla="*/ 0 w 19"/>
                    <a:gd name="T13" fmla="*/ 2 h 16"/>
                    <a:gd name="T14" fmla="*/ 1 w 19"/>
                    <a:gd name="T15" fmla="*/ 1 h 16"/>
                    <a:gd name="T16" fmla="*/ 3 w 19"/>
                    <a:gd name="T17" fmla="*/ 1 h 16"/>
                    <a:gd name="T18" fmla="*/ 3 w 19"/>
                    <a:gd name="T19" fmla="*/ 0 h 16"/>
                    <a:gd name="T20" fmla="*/ 4 w 19"/>
                    <a:gd name="T21" fmla="*/ 1 h 16"/>
                    <a:gd name="T22" fmla="*/ 4 w 19"/>
                    <a:gd name="T23" fmla="*/ 1 h 16"/>
                    <a:gd name="T24" fmla="*/ 4 w 19"/>
                    <a:gd name="T25" fmla="*/ 2 h 16"/>
                    <a:gd name="T26" fmla="*/ 4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9498" name="Freeform 3577"/>
                <p:cNvSpPr>
                  <a:spLocks/>
                </p:cNvSpPr>
                <p:nvPr/>
              </p:nvSpPr>
              <p:spPr bwMode="auto">
                <a:xfrm>
                  <a:off x="3470" y="2901"/>
                  <a:ext cx="17" cy="9"/>
                </a:xfrm>
                <a:custGeom>
                  <a:avLst/>
                  <a:gdLst>
                    <a:gd name="T0" fmla="*/ 8 w 36"/>
                    <a:gd name="T1" fmla="*/ 1 h 18"/>
                    <a:gd name="T2" fmla="*/ 8 w 36"/>
                    <a:gd name="T3" fmla="*/ 2 h 18"/>
                    <a:gd name="T4" fmla="*/ 8 w 36"/>
                    <a:gd name="T5" fmla="*/ 3 h 18"/>
                    <a:gd name="T6" fmla="*/ 7 w 36"/>
                    <a:gd name="T7" fmla="*/ 3 h 18"/>
                    <a:gd name="T8" fmla="*/ 6 w 36"/>
                    <a:gd name="T9" fmla="*/ 5 h 18"/>
                    <a:gd name="T10" fmla="*/ 4 w 36"/>
                    <a:gd name="T11" fmla="*/ 5 h 18"/>
                    <a:gd name="T12" fmla="*/ 3 w 36"/>
                    <a:gd name="T13" fmla="*/ 5 h 18"/>
                    <a:gd name="T14" fmla="*/ 1 w 36"/>
                    <a:gd name="T15" fmla="*/ 5 h 18"/>
                    <a:gd name="T16" fmla="*/ 0 w 36"/>
                    <a:gd name="T17" fmla="*/ 4 h 18"/>
                    <a:gd name="T18" fmla="*/ 0 w 36"/>
                    <a:gd name="T19" fmla="*/ 2 h 18"/>
                    <a:gd name="T20" fmla="*/ 1 w 36"/>
                    <a:gd name="T21" fmla="*/ 1 h 18"/>
                    <a:gd name="T22" fmla="*/ 2 w 36"/>
                    <a:gd name="T23" fmla="*/ 1 h 18"/>
                    <a:gd name="T24" fmla="*/ 3 w 36"/>
                    <a:gd name="T25" fmla="*/ 1 h 18"/>
                    <a:gd name="T26" fmla="*/ 4 w 36"/>
                    <a:gd name="T27" fmla="*/ 1 h 18"/>
                    <a:gd name="T28" fmla="*/ 6 w 36"/>
                    <a:gd name="T29" fmla="*/ 0 h 18"/>
                    <a:gd name="T30" fmla="*/ 7 w 36"/>
                    <a:gd name="T31" fmla="*/ 1 h 18"/>
                    <a:gd name="T32" fmla="*/ 8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9499" name="Freeform 3578"/>
                <p:cNvSpPr>
                  <a:spLocks/>
                </p:cNvSpPr>
                <p:nvPr/>
              </p:nvSpPr>
              <p:spPr bwMode="auto">
                <a:xfrm>
                  <a:off x="3430" y="2909"/>
                  <a:ext cx="32" cy="13"/>
                </a:xfrm>
                <a:custGeom>
                  <a:avLst/>
                  <a:gdLst>
                    <a:gd name="T0" fmla="*/ 16 w 63"/>
                    <a:gd name="T1" fmla="*/ 1 h 26"/>
                    <a:gd name="T2" fmla="*/ 16 w 63"/>
                    <a:gd name="T3" fmla="*/ 2 h 26"/>
                    <a:gd name="T4" fmla="*/ 15 w 63"/>
                    <a:gd name="T5" fmla="*/ 3 h 26"/>
                    <a:gd name="T6" fmla="*/ 14 w 63"/>
                    <a:gd name="T7" fmla="*/ 6 h 26"/>
                    <a:gd name="T8" fmla="*/ 12 w 63"/>
                    <a:gd name="T9" fmla="*/ 7 h 26"/>
                    <a:gd name="T10" fmla="*/ 11 w 63"/>
                    <a:gd name="T11" fmla="*/ 7 h 26"/>
                    <a:gd name="T12" fmla="*/ 9 w 63"/>
                    <a:gd name="T13" fmla="*/ 7 h 26"/>
                    <a:gd name="T14" fmla="*/ 8 w 63"/>
                    <a:gd name="T15" fmla="*/ 6 h 26"/>
                    <a:gd name="T16" fmla="*/ 6 w 63"/>
                    <a:gd name="T17" fmla="*/ 6 h 26"/>
                    <a:gd name="T18" fmla="*/ 4 w 63"/>
                    <a:gd name="T19" fmla="*/ 6 h 26"/>
                    <a:gd name="T20" fmla="*/ 3 w 63"/>
                    <a:gd name="T21" fmla="*/ 5 h 26"/>
                    <a:gd name="T22" fmla="*/ 1 w 63"/>
                    <a:gd name="T23" fmla="*/ 4 h 26"/>
                    <a:gd name="T24" fmla="*/ 0 w 63"/>
                    <a:gd name="T25" fmla="*/ 3 h 26"/>
                    <a:gd name="T26" fmla="*/ 0 w 63"/>
                    <a:gd name="T27" fmla="*/ 1 h 26"/>
                    <a:gd name="T28" fmla="*/ 2 w 63"/>
                    <a:gd name="T29" fmla="*/ 1 h 26"/>
                    <a:gd name="T30" fmla="*/ 4 w 63"/>
                    <a:gd name="T31" fmla="*/ 1 h 26"/>
                    <a:gd name="T32" fmla="*/ 6 w 63"/>
                    <a:gd name="T33" fmla="*/ 2 h 26"/>
                    <a:gd name="T34" fmla="*/ 8 w 63"/>
                    <a:gd name="T35" fmla="*/ 2 h 26"/>
                    <a:gd name="T36" fmla="*/ 9 w 63"/>
                    <a:gd name="T37" fmla="*/ 2 h 26"/>
                    <a:gd name="T38" fmla="*/ 11 w 63"/>
                    <a:gd name="T39" fmla="*/ 2 h 26"/>
                    <a:gd name="T40" fmla="*/ 13 w 63"/>
                    <a:gd name="T41" fmla="*/ 1 h 26"/>
                    <a:gd name="T42" fmla="*/ 14 w 63"/>
                    <a:gd name="T43" fmla="*/ 0 h 26"/>
                    <a:gd name="T44" fmla="*/ 16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9500" name="Freeform 3579"/>
                <p:cNvSpPr>
                  <a:spLocks/>
                </p:cNvSpPr>
                <p:nvPr/>
              </p:nvSpPr>
              <p:spPr bwMode="auto">
                <a:xfrm>
                  <a:off x="3546" y="2919"/>
                  <a:ext cx="16" cy="14"/>
                </a:xfrm>
                <a:custGeom>
                  <a:avLst/>
                  <a:gdLst>
                    <a:gd name="T0" fmla="*/ 8 w 33"/>
                    <a:gd name="T1" fmla="*/ 2 h 29"/>
                    <a:gd name="T2" fmla="*/ 8 w 33"/>
                    <a:gd name="T3" fmla="*/ 4 h 29"/>
                    <a:gd name="T4" fmla="*/ 7 w 33"/>
                    <a:gd name="T5" fmla="*/ 5 h 29"/>
                    <a:gd name="T6" fmla="*/ 7 w 33"/>
                    <a:gd name="T7" fmla="*/ 6 h 29"/>
                    <a:gd name="T8" fmla="*/ 5 w 33"/>
                    <a:gd name="T9" fmla="*/ 7 h 29"/>
                    <a:gd name="T10" fmla="*/ 4 w 33"/>
                    <a:gd name="T11" fmla="*/ 6 h 29"/>
                    <a:gd name="T12" fmla="*/ 3 w 33"/>
                    <a:gd name="T13" fmla="*/ 6 h 29"/>
                    <a:gd name="T14" fmla="*/ 1 w 33"/>
                    <a:gd name="T15" fmla="*/ 5 h 29"/>
                    <a:gd name="T16" fmla="*/ 0 w 33"/>
                    <a:gd name="T17" fmla="*/ 4 h 29"/>
                    <a:gd name="T18" fmla="*/ 1 w 33"/>
                    <a:gd name="T19" fmla="*/ 3 h 29"/>
                    <a:gd name="T20" fmla="*/ 3 w 33"/>
                    <a:gd name="T21" fmla="*/ 2 h 29"/>
                    <a:gd name="T22" fmla="*/ 5 w 33"/>
                    <a:gd name="T23" fmla="*/ 0 h 29"/>
                    <a:gd name="T24" fmla="*/ 7 w 33"/>
                    <a:gd name="T25" fmla="*/ 0 h 29"/>
                    <a:gd name="T26" fmla="*/ 8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9501" name="Freeform 3580"/>
                <p:cNvSpPr>
                  <a:spLocks/>
                </p:cNvSpPr>
                <p:nvPr/>
              </p:nvSpPr>
              <p:spPr bwMode="auto">
                <a:xfrm>
                  <a:off x="3482" y="2920"/>
                  <a:ext cx="33" cy="14"/>
                </a:xfrm>
                <a:custGeom>
                  <a:avLst/>
                  <a:gdLst>
                    <a:gd name="T0" fmla="*/ 17 w 64"/>
                    <a:gd name="T1" fmla="*/ 4 h 28"/>
                    <a:gd name="T2" fmla="*/ 17 w 64"/>
                    <a:gd name="T3" fmla="*/ 5 h 28"/>
                    <a:gd name="T4" fmla="*/ 16 w 64"/>
                    <a:gd name="T5" fmla="*/ 6 h 28"/>
                    <a:gd name="T6" fmla="*/ 14 w 64"/>
                    <a:gd name="T7" fmla="*/ 7 h 28"/>
                    <a:gd name="T8" fmla="*/ 13 w 64"/>
                    <a:gd name="T9" fmla="*/ 7 h 28"/>
                    <a:gd name="T10" fmla="*/ 11 w 64"/>
                    <a:gd name="T11" fmla="*/ 7 h 28"/>
                    <a:gd name="T12" fmla="*/ 9 w 64"/>
                    <a:gd name="T13" fmla="*/ 7 h 28"/>
                    <a:gd name="T14" fmla="*/ 7 w 64"/>
                    <a:gd name="T15" fmla="*/ 7 h 28"/>
                    <a:gd name="T16" fmla="*/ 6 w 64"/>
                    <a:gd name="T17" fmla="*/ 7 h 28"/>
                    <a:gd name="T18" fmla="*/ 4 w 64"/>
                    <a:gd name="T19" fmla="*/ 6 h 28"/>
                    <a:gd name="T20" fmla="*/ 3 w 64"/>
                    <a:gd name="T21" fmla="*/ 5 h 28"/>
                    <a:gd name="T22" fmla="*/ 1 w 64"/>
                    <a:gd name="T23" fmla="*/ 4 h 28"/>
                    <a:gd name="T24" fmla="*/ 0 w 64"/>
                    <a:gd name="T25" fmla="*/ 3 h 28"/>
                    <a:gd name="T26" fmla="*/ 2 w 64"/>
                    <a:gd name="T27" fmla="*/ 3 h 28"/>
                    <a:gd name="T28" fmla="*/ 3 w 64"/>
                    <a:gd name="T29" fmla="*/ 3 h 28"/>
                    <a:gd name="T30" fmla="*/ 5 w 64"/>
                    <a:gd name="T31" fmla="*/ 3 h 28"/>
                    <a:gd name="T32" fmla="*/ 7 w 64"/>
                    <a:gd name="T33" fmla="*/ 2 h 28"/>
                    <a:gd name="T34" fmla="*/ 9 w 64"/>
                    <a:gd name="T35" fmla="*/ 2 h 28"/>
                    <a:gd name="T36" fmla="*/ 10 w 64"/>
                    <a:gd name="T37" fmla="*/ 2 h 28"/>
                    <a:gd name="T38" fmla="*/ 11 w 64"/>
                    <a:gd name="T39" fmla="*/ 1 h 28"/>
                    <a:gd name="T40" fmla="*/ 13 w 64"/>
                    <a:gd name="T41" fmla="*/ 0 h 28"/>
                    <a:gd name="T42" fmla="*/ 14 w 64"/>
                    <a:gd name="T43" fmla="*/ 1 h 28"/>
                    <a:gd name="T44" fmla="*/ 15 w 64"/>
                    <a:gd name="T45" fmla="*/ 2 h 28"/>
                    <a:gd name="T46" fmla="*/ 16 w 64"/>
                    <a:gd name="T47" fmla="*/ 3 h 28"/>
                    <a:gd name="T48" fmla="*/ 17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9502" name="Freeform 3581"/>
                <p:cNvSpPr>
                  <a:spLocks/>
                </p:cNvSpPr>
                <p:nvPr/>
              </p:nvSpPr>
              <p:spPr bwMode="auto">
                <a:xfrm>
                  <a:off x="3439" y="2926"/>
                  <a:ext cx="37" cy="18"/>
                </a:xfrm>
                <a:custGeom>
                  <a:avLst/>
                  <a:gdLst>
                    <a:gd name="T0" fmla="*/ 18 w 75"/>
                    <a:gd name="T1" fmla="*/ 2 h 35"/>
                    <a:gd name="T2" fmla="*/ 18 w 75"/>
                    <a:gd name="T3" fmla="*/ 4 h 35"/>
                    <a:gd name="T4" fmla="*/ 17 w 75"/>
                    <a:gd name="T5" fmla="*/ 5 h 35"/>
                    <a:gd name="T6" fmla="*/ 15 w 75"/>
                    <a:gd name="T7" fmla="*/ 6 h 35"/>
                    <a:gd name="T8" fmla="*/ 14 w 75"/>
                    <a:gd name="T9" fmla="*/ 7 h 35"/>
                    <a:gd name="T10" fmla="*/ 13 w 75"/>
                    <a:gd name="T11" fmla="*/ 8 h 35"/>
                    <a:gd name="T12" fmla="*/ 11 w 75"/>
                    <a:gd name="T13" fmla="*/ 8 h 35"/>
                    <a:gd name="T14" fmla="*/ 10 w 75"/>
                    <a:gd name="T15" fmla="*/ 9 h 35"/>
                    <a:gd name="T16" fmla="*/ 8 w 75"/>
                    <a:gd name="T17" fmla="*/ 9 h 35"/>
                    <a:gd name="T18" fmla="*/ 7 w 75"/>
                    <a:gd name="T19" fmla="*/ 9 h 35"/>
                    <a:gd name="T20" fmla="*/ 6 w 75"/>
                    <a:gd name="T21" fmla="*/ 9 h 35"/>
                    <a:gd name="T22" fmla="*/ 5 w 75"/>
                    <a:gd name="T23" fmla="*/ 9 h 35"/>
                    <a:gd name="T24" fmla="*/ 3 w 75"/>
                    <a:gd name="T25" fmla="*/ 8 h 35"/>
                    <a:gd name="T26" fmla="*/ 2 w 75"/>
                    <a:gd name="T27" fmla="*/ 8 h 35"/>
                    <a:gd name="T28" fmla="*/ 1 w 75"/>
                    <a:gd name="T29" fmla="*/ 7 h 35"/>
                    <a:gd name="T30" fmla="*/ 0 w 75"/>
                    <a:gd name="T31" fmla="*/ 6 h 35"/>
                    <a:gd name="T32" fmla="*/ 0 w 75"/>
                    <a:gd name="T33" fmla="*/ 5 h 35"/>
                    <a:gd name="T34" fmla="*/ 2 w 75"/>
                    <a:gd name="T35" fmla="*/ 4 h 35"/>
                    <a:gd name="T36" fmla="*/ 4 w 75"/>
                    <a:gd name="T37" fmla="*/ 3 h 35"/>
                    <a:gd name="T38" fmla="*/ 6 w 75"/>
                    <a:gd name="T39" fmla="*/ 3 h 35"/>
                    <a:gd name="T40" fmla="*/ 8 w 75"/>
                    <a:gd name="T41" fmla="*/ 2 h 35"/>
                    <a:gd name="T42" fmla="*/ 10 w 75"/>
                    <a:gd name="T43" fmla="*/ 1 h 35"/>
                    <a:gd name="T44" fmla="*/ 12 w 75"/>
                    <a:gd name="T45" fmla="*/ 1 h 35"/>
                    <a:gd name="T46" fmla="*/ 14 w 75"/>
                    <a:gd name="T47" fmla="*/ 1 h 35"/>
                    <a:gd name="T48" fmla="*/ 17 w 75"/>
                    <a:gd name="T49" fmla="*/ 0 h 35"/>
                    <a:gd name="T50" fmla="*/ 1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9503" name="Freeform 3582"/>
                <p:cNvSpPr>
                  <a:spLocks/>
                </p:cNvSpPr>
                <p:nvPr/>
              </p:nvSpPr>
              <p:spPr bwMode="auto">
                <a:xfrm>
                  <a:off x="3421" y="2927"/>
                  <a:ext cx="12" cy="7"/>
                </a:xfrm>
                <a:custGeom>
                  <a:avLst/>
                  <a:gdLst>
                    <a:gd name="T0" fmla="*/ 6 w 25"/>
                    <a:gd name="T1" fmla="*/ 2 h 15"/>
                    <a:gd name="T2" fmla="*/ 5 w 25"/>
                    <a:gd name="T3" fmla="*/ 2 h 15"/>
                    <a:gd name="T4" fmla="*/ 5 w 25"/>
                    <a:gd name="T5" fmla="*/ 3 h 15"/>
                    <a:gd name="T6" fmla="*/ 4 w 25"/>
                    <a:gd name="T7" fmla="*/ 3 h 15"/>
                    <a:gd name="T8" fmla="*/ 3 w 25"/>
                    <a:gd name="T9" fmla="*/ 3 h 15"/>
                    <a:gd name="T10" fmla="*/ 2 w 25"/>
                    <a:gd name="T11" fmla="*/ 3 h 15"/>
                    <a:gd name="T12" fmla="*/ 1 w 25"/>
                    <a:gd name="T13" fmla="*/ 3 h 15"/>
                    <a:gd name="T14" fmla="*/ 0 w 25"/>
                    <a:gd name="T15" fmla="*/ 2 h 15"/>
                    <a:gd name="T16" fmla="*/ 0 w 25"/>
                    <a:gd name="T17" fmla="*/ 2 h 15"/>
                    <a:gd name="T18" fmla="*/ 0 w 25"/>
                    <a:gd name="T19" fmla="*/ 1 h 15"/>
                    <a:gd name="T20" fmla="*/ 0 w 25"/>
                    <a:gd name="T21" fmla="*/ 0 h 15"/>
                    <a:gd name="T22" fmla="*/ 1 w 25"/>
                    <a:gd name="T23" fmla="*/ 0 h 15"/>
                    <a:gd name="T24" fmla="*/ 1 w 25"/>
                    <a:gd name="T25" fmla="*/ 0 h 15"/>
                    <a:gd name="T26" fmla="*/ 3 w 25"/>
                    <a:gd name="T27" fmla="*/ 0 h 15"/>
                    <a:gd name="T28" fmla="*/ 4 w 25"/>
                    <a:gd name="T29" fmla="*/ 0 h 15"/>
                    <a:gd name="T30" fmla="*/ 5 w 25"/>
                    <a:gd name="T31" fmla="*/ 1 h 15"/>
                    <a:gd name="T32" fmla="*/ 6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9504" name="Freeform 3583"/>
                <p:cNvSpPr>
                  <a:spLocks/>
                </p:cNvSpPr>
                <p:nvPr/>
              </p:nvSpPr>
              <p:spPr bwMode="auto">
                <a:xfrm>
                  <a:off x="3565" y="2959"/>
                  <a:ext cx="14" cy="14"/>
                </a:xfrm>
                <a:custGeom>
                  <a:avLst/>
                  <a:gdLst>
                    <a:gd name="T0" fmla="*/ 7 w 27"/>
                    <a:gd name="T1" fmla="*/ 6 h 29"/>
                    <a:gd name="T2" fmla="*/ 7 w 27"/>
                    <a:gd name="T3" fmla="*/ 7 h 29"/>
                    <a:gd name="T4" fmla="*/ 6 w 27"/>
                    <a:gd name="T5" fmla="*/ 7 h 29"/>
                    <a:gd name="T6" fmla="*/ 5 w 27"/>
                    <a:gd name="T7" fmla="*/ 7 h 29"/>
                    <a:gd name="T8" fmla="*/ 4 w 27"/>
                    <a:gd name="T9" fmla="*/ 6 h 29"/>
                    <a:gd name="T10" fmla="*/ 0 w 27"/>
                    <a:gd name="T11" fmla="*/ 3 h 29"/>
                    <a:gd name="T12" fmla="*/ 6 w 27"/>
                    <a:gd name="T13" fmla="*/ 0 h 29"/>
                    <a:gd name="T14" fmla="*/ 7 w 27"/>
                    <a:gd name="T15" fmla="*/ 1 h 29"/>
                    <a:gd name="T16" fmla="*/ 7 w 27"/>
                    <a:gd name="T17" fmla="*/ 3 h 29"/>
                    <a:gd name="T18" fmla="*/ 7 w 27"/>
                    <a:gd name="T19" fmla="*/ 4 h 29"/>
                    <a:gd name="T20" fmla="*/ 7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9505" name="Freeform 3584"/>
                <p:cNvSpPr>
                  <a:spLocks/>
                </p:cNvSpPr>
                <p:nvPr/>
              </p:nvSpPr>
              <p:spPr bwMode="auto">
                <a:xfrm>
                  <a:off x="3394" y="2965"/>
                  <a:ext cx="42" cy="15"/>
                </a:xfrm>
                <a:custGeom>
                  <a:avLst/>
                  <a:gdLst>
                    <a:gd name="T0" fmla="*/ 21 w 84"/>
                    <a:gd name="T1" fmla="*/ 5 h 30"/>
                    <a:gd name="T2" fmla="*/ 19 w 84"/>
                    <a:gd name="T3" fmla="*/ 5 h 30"/>
                    <a:gd name="T4" fmla="*/ 17 w 84"/>
                    <a:gd name="T5" fmla="*/ 6 h 30"/>
                    <a:gd name="T6" fmla="*/ 13 w 84"/>
                    <a:gd name="T7" fmla="*/ 7 h 30"/>
                    <a:gd name="T8" fmla="*/ 11 w 84"/>
                    <a:gd name="T9" fmla="*/ 8 h 30"/>
                    <a:gd name="T10" fmla="*/ 7 w 84"/>
                    <a:gd name="T11" fmla="*/ 8 h 30"/>
                    <a:gd name="T12" fmla="*/ 5 w 84"/>
                    <a:gd name="T13" fmla="*/ 8 h 30"/>
                    <a:gd name="T14" fmla="*/ 3 w 84"/>
                    <a:gd name="T15" fmla="*/ 7 h 30"/>
                    <a:gd name="T16" fmla="*/ 0 w 84"/>
                    <a:gd name="T17" fmla="*/ 6 h 30"/>
                    <a:gd name="T18" fmla="*/ 1 w 84"/>
                    <a:gd name="T19" fmla="*/ 4 h 30"/>
                    <a:gd name="T20" fmla="*/ 1 w 84"/>
                    <a:gd name="T21" fmla="*/ 4 h 30"/>
                    <a:gd name="T22" fmla="*/ 3 w 84"/>
                    <a:gd name="T23" fmla="*/ 3 h 30"/>
                    <a:gd name="T24" fmla="*/ 4 w 84"/>
                    <a:gd name="T25" fmla="*/ 3 h 30"/>
                    <a:gd name="T26" fmla="*/ 6 w 84"/>
                    <a:gd name="T27" fmla="*/ 2 h 30"/>
                    <a:gd name="T28" fmla="*/ 9 w 84"/>
                    <a:gd name="T29" fmla="*/ 1 h 30"/>
                    <a:gd name="T30" fmla="*/ 11 w 84"/>
                    <a:gd name="T31" fmla="*/ 1 h 30"/>
                    <a:gd name="T32" fmla="*/ 13 w 84"/>
                    <a:gd name="T33" fmla="*/ 0 h 30"/>
                    <a:gd name="T34" fmla="*/ 15 w 84"/>
                    <a:gd name="T35" fmla="*/ 0 h 30"/>
                    <a:gd name="T36" fmla="*/ 18 w 84"/>
                    <a:gd name="T37" fmla="*/ 1 h 30"/>
                    <a:gd name="T38" fmla="*/ 20 w 84"/>
                    <a:gd name="T39" fmla="*/ 2 h 30"/>
                    <a:gd name="T40" fmla="*/ 21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9506" name="Freeform 3585"/>
                <p:cNvSpPr>
                  <a:spLocks/>
                </p:cNvSpPr>
                <p:nvPr/>
              </p:nvSpPr>
              <p:spPr bwMode="auto">
                <a:xfrm>
                  <a:off x="3437" y="2972"/>
                  <a:ext cx="34" cy="18"/>
                </a:xfrm>
                <a:custGeom>
                  <a:avLst/>
                  <a:gdLst>
                    <a:gd name="T0" fmla="*/ 17 w 68"/>
                    <a:gd name="T1" fmla="*/ 2 h 36"/>
                    <a:gd name="T2" fmla="*/ 15 w 68"/>
                    <a:gd name="T3" fmla="*/ 3 h 36"/>
                    <a:gd name="T4" fmla="*/ 12 w 68"/>
                    <a:gd name="T5" fmla="*/ 5 h 36"/>
                    <a:gd name="T6" fmla="*/ 10 w 68"/>
                    <a:gd name="T7" fmla="*/ 6 h 36"/>
                    <a:gd name="T8" fmla="*/ 9 w 68"/>
                    <a:gd name="T9" fmla="*/ 7 h 36"/>
                    <a:gd name="T10" fmla="*/ 6 w 68"/>
                    <a:gd name="T11" fmla="*/ 9 h 36"/>
                    <a:gd name="T12" fmla="*/ 4 w 68"/>
                    <a:gd name="T13" fmla="*/ 9 h 36"/>
                    <a:gd name="T14" fmla="*/ 2 w 68"/>
                    <a:gd name="T15" fmla="*/ 9 h 36"/>
                    <a:gd name="T16" fmla="*/ 0 w 68"/>
                    <a:gd name="T17" fmla="*/ 7 h 36"/>
                    <a:gd name="T18" fmla="*/ 0 w 68"/>
                    <a:gd name="T19" fmla="*/ 6 h 36"/>
                    <a:gd name="T20" fmla="*/ 1 w 68"/>
                    <a:gd name="T21" fmla="*/ 5 h 36"/>
                    <a:gd name="T22" fmla="*/ 1 w 68"/>
                    <a:gd name="T23" fmla="*/ 5 h 36"/>
                    <a:gd name="T24" fmla="*/ 1 w 68"/>
                    <a:gd name="T25" fmla="*/ 5 h 36"/>
                    <a:gd name="T26" fmla="*/ 1 w 68"/>
                    <a:gd name="T27" fmla="*/ 4 h 36"/>
                    <a:gd name="T28" fmla="*/ 2 w 68"/>
                    <a:gd name="T29" fmla="*/ 3 h 36"/>
                    <a:gd name="T30" fmla="*/ 4 w 68"/>
                    <a:gd name="T31" fmla="*/ 2 h 36"/>
                    <a:gd name="T32" fmla="*/ 5 w 68"/>
                    <a:gd name="T33" fmla="*/ 2 h 36"/>
                    <a:gd name="T34" fmla="*/ 7 w 68"/>
                    <a:gd name="T35" fmla="*/ 1 h 36"/>
                    <a:gd name="T36" fmla="*/ 9 w 68"/>
                    <a:gd name="T37" fmla="*/ 1 h 36"/>
                    <a:gd name="T38" fmla="*/ 10 w 68"/>
                    <a:gd name="T39" fmla="*/ 1 h 36"/>
                    <a:gd name="T40" fmla="*/ 11 w 68"/>
                    <a:gd name="T41" fmla="*/ 0 h 36"/>
                    <a:gd name="T42" fmla="*/ 13 w 68"/>
                    <a:gd name="T43" fmla="*/ 0 h 36"/>
                    <a:gd name="T44" fmla="*/ 14 w 68"/>
                    <a:gd name="T45" fmla="*/ 1 h 36"/>
                    <a:gd name="T46" fmla="*/ 15 w 68"/>
                    <a:gd name="T47" fmla="*/ 1 h 36"/>
                    <a:gd name="T48" fmla="*/ 17 w 68"/>
                    <a:gd name="T49" fmla="*/ 2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36"/>
                    <a:gd name="T77" fmla="*/ 68 w 68"/>
                    <a:gd name="T78" fmla="*/ 36 h 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36">
                      <a:moveTo>
                        <a:pt x="68" y="9"/>
                      </a:moveTo>
                      <a:lnTo>
                        <a:pt x="60" y="14"/>
                      </a:lnTo>
                      <a:lnTo>
                        <a:pt x="51" y="19"/>
                      </a:lnTo>
                      <a:lnTo>
                        <a:pt x="43" y="25"/>
                      </a:lnTo>
                      <a:lnTo>
                        <a:pt x="35" y="31"/>
                      </a:lnTo>
                      <a:lnTo>
                        <a:pt x="26" y="34"/>
                      </a:lnTo>
                      <a:lnTo>
                        <a:pt x="18" y="36"/>
                      </a:lnTo>
                      <a:lnTo>
                        <a:pt x="9" y="34"/>
                      </a:lnTo>
                      <a:lnTo>
                        <a:pt x="0" y="29"/>
                      </a:lnTo>
                      <a:lnTo>
                        <a:pt x="0" y="25"/>
                      </a:lnTo>
                      <a:lnTo>
                        <a:pt x="1" y="23"/>
                      </a:lnTo>
                      <a:lnTo>
                        <a:pt x="2" y="21"/>
                      </a:lnTo>
                      <a:lnTo>
                        <a:pt x="1" y="18"/>
                      </a:lnTo>
                      <a:lnTo>
                        <a:pt x="6" y="16"/>
                      </a:lnTo>
                      <a:lnTo>
                        <a:pt x="11" y="12"/>
                      </a:lnTo>
                      <a:lnTo>
                        <a:pt x="17" y="10"/>
                      </a:lnTo>
                      <a:lnTo>
                        <a:pt x="23" y="8"/>
                      </a:lnTo>
                      <a:lnTo>
                        <a:pt x="28" y="6"/>
                      </a:lnTo>
                      <a:lnTo>
                        <a:pt x="34" y="4"/>
                      </a:lnTo>
                      <a:lnTo>
                        <a:pt x="40" y="2"/>
                      </a:lnTo>
                      <a:lnTo>
                        <a:pt x="46" y="0"/>
                      </a:lnTo>
                      <a:lnTo>
                        <a:pt x="53" y="0"/>
                      </a:lnTo>
                      <a:lnTo>
                        <a:pt x="57" y="2"/>
                      </a:lnTo>
                      <a:lnTo>
                        <a:pt x="63" y="6"/>
                      </a:lnTo>
                      <a:lnTo>
                        <a:pt x="68" y="9"/>
                      </a:lnTo>
                      <a:close/>
                    </a:path>
                  </a:pathLst>
                </a:custGeom>
                <a:solidFill>
                  <a:srgbClr val="00FF00"/>
                </a:solidFill>
                <a:ln w="9525">
                  <a:noFill/>
                  <a:round/>
                  <a:headEnd/>
                  <a:tailEnd/>
                </a:ln>
              </p:spPr>
              <p:txBody>
                <a:bodyPr/>
                <a:lstStyle/>
                <a:p>
                  <a:endParaRPr lang="en-US"/>
                </a:p>
              </p:txBody>
            </p:sp>
            <p:sp>
              <p:nvSpPr>
                <p:cNvPr id="9507" name="Freeform 3586"/>
                <p:cNvSpPr>
                  <a:spLocks/>
                </p:cNvSpPr>
                <p:nvPr/>
              </p:nvSpPr>
              <p:spPr bwMode="auto">
                <a:xfrm>
                  <a:off x="3550" y="2974"/>
                  <a:ext cx="19" cy="12"/>
                </a:xfrm>
                <a:custGeom>
                  <a:avLst/>
                  <a:gdLst>
                    <a:gd name="T0" fmla="*/ 9 w 40"/>
                    <a:gd name="T1" fmla="*/ 1 h 25"/>
                    <a:gd name="T2" fmla="*/ 9 w 40"/>
                    <a:gd name="T3" fmla="*/ 2 h 25"/>
                    <a:gd name="T4" fmla="*/ 8 w 40"/>
                    <a:gd name="T5" fmla="*/ 3 h 25"/>
                    <a:gd name="T6" fmla="*/ 7 w 40"/>
                    <a:gd name="T7" fmla="*/ 5 h 25"/>
                    <a:gd name="T8" fmla="*/ 5 w 40"/>
                    <a:gd name="T9" fmla="*/ 5 h 25"/>
                    <a:gd name="T10" fmla="*/ 4 w 40"/>
                    <a:gd name="T11" fmla="*/ 6 h 25"/>
                    <a:gd name="T12" fmla="*/ 3 w 40"/>
                    <a:gd name="T13" fmla="*/ 6 h 25"/>
                    <a:gd name="T14" fmla="*/ 2 w 40"/>
                    <a:gd name="T15" fmla="*/ 6 h 25"/>
                    <a:gd name="T16" fmla="*/ 1 w 40"/>
                    <a:gd name="T17" fmla="*/ 5 h 25"/>
                    <a:gd name="T18" fmla="*/ 1 w 40"/>
                    <a:gd name="T19" fmla="*/ 4 h 25"/>
                    <a:gd name="T20" fmla="*/ 0 w 40"/>
                    <a:gd name="T21" fmla="*/ 3 h 25"/>
                    <a:gd name="T22" fmla="*/ 0 w 40"/>
                    <a:gd name="T23" fmla="*/ 2 h 25"/>
                    <a:gd name="T24" fmla="*/ 0 w 40"/>
                    <a:gd name="T25" fmla="*/ 1 h 25"/>
                    <a:gd name="T26" fmla="*/ 1 w 40"/>
                    <a:gd name="T27" fmla="*/ 1 h 25"/>
                    <a:gd name="T28" fmla="*/ 2 w 40"/>
                    <a:gd name="T29" fmla="*/ 0 h 25"/>
                    <a:gd name="T30" fmla="*/ 3 w 40"/>
                    <a:gd name="T31" fmla="*/ 0 h 25"/>
                    <a:gd name="T32" fmla="*/ 4 w 40"/>
                    <a:gd name="T33" fmla="*/ 0 h 25"/>
                    <a:gd name="T34" fmla="*/ 5 w 40"/>
                    <a:gd name="T35" fmla="*/ 0 h 25"/>
                    <a:gd name="T36" fmla="*/ 6 w 40"/>
                    <a:gd name="T37" fmla="*/ 0 h 25"/>
                    <a:gd name="T38" fmla="*/ 8 w 40"/>
                    <a:gd name="T39" fmla="*/ 0 h 25"/>
                    <a:gd name="T40" fmla="*/ 9 w 40"/>
                    <a:gd name="T41" fmla="*/ 0 h 25"/>
                    <a:gd name="T42" fmla="*/ 9 w 40"/>
                    <a:gd name="T43" fmla="*/ 1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25"/>
                    <a:gd name="T68" fmla="*/ 40 w 40"/>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25">
                      <a:moveTo>
                        <a:pt x="40" y="5"/>
                      </a:moveTo>
                      <a:lnTo>
                        <a:pt x="37" y="11"/>
                      </a:lnTo>
                      <a:lnTo>
                        <a:pt x="34" y="15"/>
                      </a:lnTo>
                      <a:lnTo>
                        <a:pt x="29" y="20"/>
                      </a:lnTo>
                      <a:lnTo>
                        <a:pt x="24" y="23"/>
                      </a:lnTo>
                      <a:lnTo>
                        <a:pt x="19" y="25"/>
                      </a:lnTo>
                      <a:lnTo>
                        <a:pt x="14" y="25"/>
                      </a:lnTo>
                      <a:lnTo>
                        <a:pt x="10" y="25"/>
                      </a:lnTo>
                      <a:lnTo>
                        <a:pt x="5" y="22"/>
                      </a:lnTo>
                      <a:lnTo>
                        <a:pt x="4" y="19"/>
                      </a:lnTo>
                      <a:lnTo>
                        <a:pt x="3" y="14"/>
                      </a:lnTo>
                      <a:lnTo>
                        <a:pt x="2" y="11"/>
                      </a:lnTo>
                      <a:lnTo>
                        <a:pt x="0" y="7"/>
                      </a:lnTo>
                      <a:lnTo>
                        <a:pt x="5" y="5"/>
                      </a:lnTo>
                      <a:lnTo>
                        <a:pt x="9" y="3"/>
                      </a:lnTo>
                      <a:lnTo>
                        <a:pt x="13" y="2"/>
                      </a:lnTo>
                      <a:lnTo>
                        <a:pt x="19" y="0"/>
                      </a:lnTo>
                      <a:lnTo>
                        <a:pt x="24" y="0"/>
                      </a:lnTo>
                      <a:lnTo>
                        <a:pt x="28" y="0"/>
                      </a:lnTo>
                      <a:lnTo>
                        <a:pt x="33" y="0"/>
                      </a:lnTo>
                      <a:lnTo>
                        <a:pt x="37" y="0"/>
                      </a:lnTo>
                      <a:lnTo>
                        <a:pt x="40" y="5"/>
                      </a:lnTo>
                      <a:close/>
                    </a:path>
                  </a:pathLst>
                </a:custGeom>
                <a:solidFill>
                  <a:srgbClr val="00FF00"/>
                </a:solidFill>
                <a:ln w="9525">
                  <a:noFill/>
                  <a:round/>
                  <a:headEnd/>
                  <a:tailEnd/>
                </a:ln>
              </p:spPr>
              <p:txBody>
                <a:bodyPr/>
                <a:lstStyle/>
                <a:p>
                  <a:endParaRPr lang="en-US"/>
                </a:p>
              </p:txBody>
            </p:sp>
            <p:sp>
              <p:nvSpPr>
                <p:cNvPr id="9508" name="Freeform 3587"/>
                <p:cNvSpPr>
                  <a:spLocks/>
                </p:cNvSpPr>
                <p:nvPr/>
              </p:nvSpPr>
              <p:spPr bwMode="auto">
                <a:xfrm>
                  <a:off x="3477" y="2978"/>
                  <a:ext cx="10" cy="8"/>
                </a:xfrm>
                <a:custGeom>
                  <a:avLst/>
                  <a:gdLst>
                    <a:gd name="T0" fmla="*/ 5 w 20"/>
                    <a:gd name="T1" fmla="*/ 1 h 16"/>
                    <a:gd name="T2" fmla="*/ 5 w 20"/>
                    <a:gd name="T3" fmla="*/ 2 h 16"/>
                    <a:gd name="T4" fmla="*/ 5 w 20"/>
                    <a:gd name="T5" fmla="*/ 3 h 16"/>
                    <a:gd name="T6" fmla="*/ 5 w 20"/>
                    <a:gd name="T7" fmla="*/ 3 h 16"/>
                    <a:gd name="T8" fmla="*/ 3 w 20"/>
                    <a:gd name="T9" fmla="*/ 4 h 16"/>
                    <a:gd name="T10" fmla="*/ 3 w 20"/>
                    <a:gd name="T11" fmla="*/ 3 h 16"/>
                    <a:gd name="T12" fmla="*/ 1 w 20"/>
                    <a:gd name="T13" fmla="*/ 3 h 16"/>
                    <a:gd name="T14" fmla="*/ 1 w 20"/>
                    <a:gd name="T15" fmla="*/ 2 h 16"/>
                    <a:gd name="T16" fmla="*/ 0 w 20"/>
                    <a:gd name="T17" fmla="*/ 1 h 16"/>
                    <a:gd name="T18" fmla="*/ 1 w 20"/>
                    <a:gd name="T19" fmla="*/ 1 h 16"/>
                    <a:gd name="T20" fmla="*/ 3 w 20"/>
                    <a:gd name="T21" fmla="*/ 0 h 16"/>
                    <a:gd name="T22" fmla="*/ 4 w 20"/>
                    <a:gd name="T23" fmla="*/ 1 h 16"/>
                    <a:gd name="T24" fmla="*/ 5 w 20"/>
                    <a:gd name="T25" fmla="*/ 1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16"/>
                    <a:gd name="T41" fmla="*/ 20 w 20"/>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16">
                      <a:moveTo>
                        <a:pt x="20" y="7"/>
                      </a:moveTo>
                      <a:lnTo>
                        <a:pt x="20" y="10"/>
                      </a:lnTo>
                      <a:lnTo>
                        <a:pt x="20" y="13"/>
                      </a:lnTo>
                      <a:lnTo>
                        <a:pt x="18" y="15"/>
                      </a:lnTo>
                      <a:lnTo>
                        <a:pt x="15" y="16"/>
                      </a:lnTo>
                      <a:lnTo>
                        <a:pt x="11" y="15"/>
                      </a:lnTo>
                      <a:lnTo>
                        <a:pt x="6" y="14"/>
                      </a:lnTo>
                      <a:lnTo>
                        <a:pt x="3" y="11"/>
                      </a:lnTo>
                      <a:lnTo>
                        <a:pt x="0" y="7"/>
                      </a:lnTo>
                      <a:lnTo>
                        <a:pt x="4" y="3"/>
                      </a:lnTo>
                      <a:lnTo>
                        <a:pt x="11" y="0"/>
                      </a:lnTo>
                      <a:lnTo>
                        <a:pt x="16" y="3"/>
                      </a:lnTo>
                      <a:lnTo>
                        <a:pt x="20" y="7"/>
                      </a:lnTo>
                      <a:close/>
                    </a:path>
                  </a:pathLst>
                </a:custGeom>
                <a:solidFill>
                  <a:srgbClr val="00FF00"/>
                </a:solidFill>
                <a:ln w="9525">
                  <a:noFill/>
                  <a:round/>
                  <a:headEnd/>
                  <a:tailEnd/>
                </a:ln>
              </p:spPr>
              <p:txBody>
                <a:bodyPr/>
                <a:lstStyle/>
                <a:p>
                  <a:endParaRPr lang="en-US"/>
                </a:p>
              </p:txBody>
            </p:sp>
            <p:sp>
              <p:nvSpPr>
                <p:cNvPr id="9509" name="Freeform 3588"/>
                <p:cNvSpPr>
                  <a:spLocks/>
                </p:cNvSpPr>
                <p:nvPr/>
              </p:nvSpPr>
              <p:spPr bwMode="auto">
                <a:xfrm>
                  <a:off x="3372" y="2979"/>
                  <a:ext cx="8" cy="5"/>
                </a:xfrm>
                <a:custGeom>
                  <a:avLst/>
                  <a:gdLst>
                    <a:gd name="T0" fmla="*/ 4 w 15"/>
                    <a:gd name="T1" fmla="*/ 3 h 9"/>
                    <a:gd name="T2" fmla="*/ 3 w 15"/>
                    <a:gd name="T3" fmla="*/ 3 h 9"/>
                    <a:gd name="T4" fmla="*/ 3 w 15"/>
                    <a:gd name="T5" fmla="*/ 2 h 9"/>
                    <a:gd name="T6" fmla="*/ 1 w 15"/>
                    <a:gd name="T7" fmla="*/ 2 h 9"/>
                    <a:gd name="T8" fmla="*/ 0 w 15"/>
                    <a:gd name="T9" fmla="*/ 1 h 9"/>
                    <a:gd name="T10" fmla="*/ 2 w 15"/>
                    <a:gd name="T11" fmla="*/ 0 h 9"/>
                    <a:gd name="T12" fmla="*/ 3 w 15"/>
                    <a:gd name="T13" fmla="*/ 1 h 9"/>
                    <a:gd name="T14" fmla="*/ 4 w 15"/>
                    <a:gd name="T15" fmla="*/ 2 h 9"/>
                    <a:gd name="T16" fmla="*/ 4 w 15"/>
                    <a:gd name="T17" fmla="*/ 3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9"/>
                    <a:gd name="T29" fmla="*/ 15 w 15"/>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9">
                      <a:moveTo>
                        <a:pt x="15" y="9"/>
                      </a:moveTo>
                      <a:lnTo>
                        <a:pt x="12" y="9"/>
                      </a:lnTo>
                      <a:lnTo>
                        <a:pt x="9" y="7"/>
                      </a:lnTo>
                      <a:lnTo>
                        <a:pt x="4" y="6"/>
                      </a:lnTo>
                      <a:lnTo>
                        <a:pt x="0" y="2"/>
                      </a:lnTo>
                      <a:lnTo>
                        <a:pt x="5" y="0"/>
                      </a:lnTo>
                      <a:lnTo>
                        <a:pt x="10" y="2"/>
                      </a:lnTo>
                      <a:lnTo>
                        <a:pt x="13" y="6"/>
                      </a:lnTo>
                      <a:lnTo>
                        <a:pt x="15" y="9"/>
                      </a:lnTo>
                      <a:close/>
                    </a:path>
                  </a:pathLst>
                </a:custGeom>
                <a:solidFill>
                  <a:srgbClr val="00FF00"/>
                </a:solidFill>
                <a:ln w="9525">
                  <a:noFill/>
                  <a:round/>
                  <a:headEnd/>
                  <a:tailEnd/>
                </a:ln>
              </p:spPr>
              <p:txBody>
                <a:bodyPr/>
                <a:lstStyle/>
                <a:p>
                  <a:endParaRPr lang="en-US"/>
                </a:p>
              </p:txBody>
            </p:sp>
            <p:sp>
              <p:nvSpPr>
                <p:cNvPr id="9510" name="Freeform 3589"/>
                <p:cNvSpPr>
                  <a:spLocks/>
                </p:cNvSpPr>
                <p:nvPr/>
              </p:nvSpPr>
              <p:spPr bwMode="auto">
                <a:xfrm>
                  <a:off x="3571" y="2980"/>
                  <a:ext cx="19" cy="26"/>
                </a:xfrm>
                <a:custGeom>
                  <a:avLst/>
                  <a:gdLst>
                    <a:gd name="T0" fmla="*/ 10 w 37"/>
                    <a:gd name="T1" fmla="*/ 3 h 52"/>
                    <a:gd name="T2" fmla="*/ 9 w 37"/>
                    <a:gd name="T3" fmla="*/ 6 h 52"/>
                    <a:gd name="T4" fmla="*/ 7 w 37"/>
                    <a:gd name="T5" fmla="*/ 7 h 52"/>
                    <a:gd name="T6" fmla="*/ 6 w 37"/>
                    <a:gd name="T7" fmla="*/ 10 h 52"/>
                    <a:gd name="T8" fmla="*/ 5 w 37"/>
                    <a:gd name="T9" fmla="*/ 12 h 52"/>
                    <a:gd name="T10" fmla="*/ 5 w 37"/>
                    <a:gd name="T11" fmla="*/ 13 h 52"/>
                    <a:gd name="T12" fmla="*/ 4 w 37"/>
                    <a:gd name="T13" fmla="*/ 13 h 52"/>
                    <a:gd name="T14" fmla="*/ 3 w 37"/>
                    <a:gd name="T15" fmla="*/ 13 h 52"/>
                    <a:gd name="T16" fmla="*/ 2 w 37"/>
                    <a:gd name="T17" fmla="*/ 13 h 52"/>
                    <a:gd name="T18" fmla="*/ 1 w 37"/>
                    <a:gd name="T19" fmla="*/ 11 h 52"/>
                    <a:gd name="T20" fmla="*/ 0 w 37"/>
                    <a:gd name="T21" fmla="*/ 9 h 52"/>
                    <a:gd name="T22" fmla="*/ 1 w 37"/>
                    <a:gd name="T23" fmla="*/ 7 h 52"/>
                    <a:gd name="T24" fmla="*/ 1 w 37"/>
                    <a:gd name="T25" fmla="*/ 5 h 52"/>
                    <a:gd name="T26" fmla="*/ 2 w 37"/>
                    <a:gd name="T27" fmla="*/ 3 h 52"/>
                    <a:gd name="T28" fmla="*/ 2 w 37"/>
                    <a:gd name="T29" fmla="*/ 2 h 52"/>
                    <a:gd name="T30" fmla="*/ 3 w 37"/>
                    <a:gd name="T31" fmla="*/ 1 h 52"/>
                    <a:gd name="T32" fmla="*/ 4 w 37"/>
                    <a:gd name="T33" fmla="*/ 0 h 52"/>
                    <a:gd name="T34" fmla="*/ 6 w 37"/>
                    <a:gd name="T35" fmla="*/ 1 h 52"/>
                    <a:gd name="T36" fmla="*/ 7 w 37"/>
                    <a:gd name="T37" fmla="*/ 2 h 52"/>
                    <a:gd name="T38" fmla="*/ 8 w 37"/>
                    <a:gd name="T39" fmla="*/ 2 h 52"/>
                    <a:gd name="T40" fmla="*/ 10 w 37"/>
                    <a:gd name="T41" fmla="*/ 3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2"/>
                    <a:gd name="T65" fmla="*/ 37 w 37"/>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2">
                      <a:moveTo>
                        <a:pt x="37" y="13"/>
                      </a:moveTo>
                      <a:lnTo>
                        <a:pt x="34" y="22"/>
                      </a:lnTo>
                      <a:lnTo>
                        <a:pt x="27" y="30"/>
                      </a:lnTo>
                      <a:lnTo>
                        <a:pt x="21" y="38"/>
                      </a:lnTo>
                      <a:lnTo>
                        <a:pt x="20" y="47"/>
                      </a:lnTo>
                      <a:lnTo>
                        <a:pt x="17" y="51"/>
                      </a:lnTo>
                      <a:lnTo>
                        <a:pt x="14" y="52"/>
                      </a:lnTo>
                      <a:lnTo>
                        <a:pt x="9" y="52"/>
                      </a:lnTo>
                      <a:lnTo>
                        <a:pt x="6" y="51"/>
                      </a:lnTo>
                      <a:lnTo>
                        <a:pt x="1" y="44"/>
                      </a:lnTo>
                      <a:lnTo>
                        <a:pt x="0" y="34"/>
                      </a:lnTo>
                      <a:lnTo>
                        <a:pt x="1" y="25"/>
                      </a:lnTo>
                      <a:lnTo>
                        <a:pt x="2" y="17"/>
                      </a:lnTo>
                      <a:lnTo>
                        <a:pt x="5" y="13"/>
                      </a:lnTo>
                      <a:lnTo>
                        <a:pt x="7" y="7"/>
                      </a:lnTo>
                      <a:lnTo>
                        <a:pt x="10" y="3"/>
                      </a:lnTo>
                      <a:lnTo>
                        <a:pt x="15" y="0"/>
                      </a:lnTo>
                      <a:lnTo>
                        <a:pt x="22" y="1"/>
                      </a:lnTo>
                      <a:lnTo>
                        <a:pt x="28" y="5"/>
                      </a:lnTo>
                      <a:lnTo>
                        <a:pt x="32" y="8"/>
                      </a:lnTo>
                      <a:lnTo>
                        <a:pt x="37" y="13"/>
                      </a:lnTo>
                      <a:close/>
                    </a:path>
                  </a:pathLst>
                </a:custGeom>
                <a:solidFill>
                  <a:srgbClr val="00FF00"/>
                </a:solidFill>
                <a:ln w="9525">
                  <a:noFill/>
                  <a:round/>
                  <a:headEnd/>
                  <a:tailEnd/>
                </a:ln>
              </p:spPr>
              <p:txBody>
                <a:bodyPr/>
                <a:lstStyle/>
                <a:p>
                  <a:endParaRPr lang="en-US"/>
                </a:p>
              </p:txBody>
            </p:sp>
            <p:sp>
              <p:nvSpPr>
                <p:cNvPr id="9511" name="Freeform 3590"/>
                <p:cNvSpPr>
                  <a:spLocks/>
                </p:cNvSpPr>
                <p:nvPr/>
              </p:nvSpPr>
              <p:spPr bwMode="auto">
                <a:xfrm>
                  <a:off x="3390" y="2985"/>
                  <a:ext cx="21" cy="10"/>
                </a:xfrm>
                <a:custGeom>
                  <a:avLst/>
                  <a:gdLst>
                    <a:gd name="T0" fmla="*/ 11 w 42"/>
                    <a:gd name="T1" fmla="*/ 2 h 20"/>
                    <a:gd name="T2" fmla="*/ 10 w 42"/>
                    <a:gd name="T3" fmla="*/ 3 h 20"/>
                    <a:gd name="T4" fmla="*/ 9 w 42"/>
                    <a:gd name="T5" fmla="*/ 4 h 20"/>
                    <a:gd name="T6" fmla="*/ 7 w 42"/>
                    <a:gd name="T7" fmla="*/ 5 h 20"/>
                    <a:gd name="T8" fmla="*/ 6 w 42"/>
                    <a:gd name="T9" fmla="*/ 5 h 20"/>
                    <a:gd name="T10" fmla="*/ 5 w 42"/>
                    <a:gd name="T11" fmla="*/ 5 h 20"/>
                    <a:gd name="T12" fmla="*/ 3 w 42"/>
                    <a:gd name="T13" fmla="*/ 5 h 20"/>
                    <a:gd name="T14" fmla="*/ 1 w 42"/>
                    <a:gd name="T15" fmla="*/ 5 h 20"/>
                    <a:gd name="T16" fmla="*/ 0 w 42"/>
                    <a:gd name="T17" fmla="*/ 3 h 20"/>
                    <a:gd name="T18" fmla="*/ 1 w 42"/>
                    <a:gd name="T19" fmla="*/ 1 h 20"/>
                    <a:gd name="T20" fmla="*/ 2 w 42"/>
                    <a:gd name="T21" fmla="*/ 1 h 20"/>
                    <a:gd name="T22" fmla="*/ 3 w 42"/>
                    <a:gd name="T23" fmla="*/ 1 h 20"/>
                    <a:gd name="T24" fmla="*/ 5 w 42"/>
                    <a:gd name="T25" fmla="*/ 0 h 20"/>
                    <a:gd name="T26" fmla="*/ 6 w 42"/>
                    <a:gd name="T27" fmla="*/ 0 h 20"/>
                    <a:gd name="T28" fmla="*/ 7 w 42"/>
                    <a:gd name="T29" fmla="*/ 1 h 20"/>
                    <a:gd name="T30" fmla="*/ 10 w 42"/>
                    <a:gd name="T31" fmla="*/ 1 h 20"/>
                    <a:gd name="T32" fmla="*/ 11 w 42"/>
                    <a:gd name="T33" fmla="*/ 2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0"/>
                    <a:gd name="T53" fmla="*/ 42 w 4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0">
                      <a:moveTo>
                        <a:pt x="42" y="8"/>
                      </a:moveTo>
                      <a:lnTo>
                        <a:pt x="39" y="14"/>
                      </a:lnTo>
                      <a:lnTo>
                        <a:pt x="35" y="16"/>
                      </a:lnTo>
                      <a:lnTo>
                        <a:pt x="29" y="18"/>
                      </a:lnTo>
                      <a:lnTo>
                        <a:pt x="24" y="20"/>
                      </a:lnTo>
                      <a:lnTo>
                        <a:pt x="18" y="20"/>
                      </a:lnTo>
                      <a:lnTo>
                        <a:pt x="11" y="20"/>
                      </a:lnTo>
                      <a:lnTo>
                        <a:pt x="5" y="18"/>
                      </a:lnTo>
                      <a:lnTo>
                        <a:pt x="0" y="12"/>
                      </a:lnTo>
                      <a:lnTo>
                        <a:pt x="4" y="7"/>
                      </a:lnTo>
                      <a:lnTo>
                        <a:pt x="8" y="4"/>
                      </a:lnTo>
                      <a:lnTo>
                        <a:pt x="14" y="1"/>
                      </a:lnTo>
                      <a:lnTo>
                        <a:pt x="19" y="0"/>
                      </a:lnTo>
                      <a:lnTo>
                        <a:pt x="26" y="0"/>
                      </a:lnTo>
                      <a:lnTo>
                        <a:pt x="31" y="1"/>
                      </a:lnTo>
                      <a:lnTo>
                        <a:pt x="37" y="4"/>
                      </a:lnTo>
                      <a:lnTo>
                        <a:pt x="42" y="8"/>
                      </a:lnTo>
                      <a:close/>
                    </a:path>
                  </a:pathLst>
                </a:custGeom>
                <a:solidFill>
                  <a:srgbClr val="00FF00"/>
                </a:solidFill>
                <a:ln w="9525">
                  <a:noFill/>
                  <a:round/>
                  <a:headEnd/>
                  <a:tailEnd/>
                </a:ln>
              </p:spPr>
              <p:txBody>
                <a:bodyPr/>
                <a:lstStyle/>
                <a:p>
                  <a:endParaRPr lang="en-US"/>
                </a:p>
              </p:txBody>
            </p:sp>
            <p:sp>
              <p:nvSpPr>
                <p:cNvPr id="9512" name="Freeform 3591"/>
                <p:cNvSpPr>
                  <a:spLocks/>
                </p:cNvSpPr>
                <p:nvPr/>
              </p:nvSpPr>
              <p:spPr bwMode="auto">
                <a:xfrm>
                  <a:off x="3595" y="2993"/>
                  <a:ext cx="14" cy="25"/>
                </a:xfrm>
                <a:custGeom>
                  <a:avLst/>
                  <a:gdLst>
                    <a:gd name="T0" fmla="*/ 7 w 29"/>
                    <a:gd name="T1" fmla="*/ 3 h 51"/>
                    <a:gd name="T2" fmla="*/ 7 w 29"/>
                    <a:gd name="T3" fmla="*/ 5 h 51"/>
                    <a:gd name="T4" fmla="*/ 6 w 29"/>
                    <a:gd name="T5" fmla="*/ 8 h 51"/>
                    <a:gd name="T6" fmla="*/ 5 w 29"/>
                    <a:gd name="T7" fmla="*/ 10 h 51"/>
                    <a:gd name="T8" fmla="*/ 3 w 29"/>
                    <a:gd name="T9" fmla="*/ 12 h 51"/>
                    <a:gd name="T10" fmla="*/ 1 w 29"/>
                    <a:gd name="T11" fmla="*/ 10 h 51"/>
                    <a:gd name="T12" fmla="*/ 0 w 29"/>
                    <a:gd name="T13" fmla="*/ 8 h 51"/>
                    <a:gd name="T14" fmla="*/ 0 w 29"/>
                    <a:gd name="T15" fmla="*/ 6 h 51"/>
                    <a:gd name="T16" fmla="*/ 0 w 29"/>
                    <a:gd name="T17" fmla="*/ 3 h 51"/>
                    <a:gd name="T18" fmla="*/ 1 w 29"/>
                    <a:gd name="T19" fmla="*/ 1 h 51"/>
                    <a:gd name="T20" fmla="*/ 4 w 29"/>
                    <a:gd name="T21" fmla="*/ 0 h 51"/>
                    <a:gd name="T22" fmla="*/ 6 w 29"/>
                    <a:gd name="T23" fmla="*/ 0 h 51"/>
                    <a:gd name="T24" fmla="*/ 7 w 29"/>
                    <a:gd name="T25" fmla="*/ 3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51"/>
                    <a:gd name="T41" fmla="*/ 29 w 29"/>
                    <a:gd name="T42" fmla="*/ 51 h 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51">
                      <a:moveTo>
                        <a:pt x="29" y="12"/>
                      </a:moveTo>
                      <a:lnTo>
                        <a:pt x="28" y="23"/>
                      </a:lnTo>
                      <a:lnTo>
                        <a:pt x="25" y="34"/>
                      </a:lnTo>
                      <a:lnTo>
                        <a:pt x="20" y="43"/>
                      </a:lnTo>
                      <a:lnTo>
                        <a:pt x="12" y="51"/>
                      </a:lnTo>
                      <a:lnTo>
                        <a:pt x="6" y="43"/>
                      </a:lnTo>
                      <a:lnTo>
                        <a:pt x="3" y="34"/>
                      </a:lnTo>
                      <a:lnTo>
                        <a:pt x="0" y="24"/>
                      </a:lnTo>
                      <a:lnTo>
                        <a:pt x="3" y="14"/>
                      </a:lnTo>
                      <a:lnTo>
                        <a:pt x="7" y="5"/>
                      </a:lnTo>
                      <a:lnTo>
                        <a:pt x="17" y="0"/>
                      </a:lnTo>
                      <a:lnTo>
                        <a:pt x="25" y="3"/>
                      </a:lnTo>
                      <a:lnTo>
                        <a:pt x="29" y="12"/>
                      </a:lnTo>
                      <a:close/>
                    </a:path>
                  </a:pathLst>
                </a:custGeom>
                <a:solidFill>
                  <a:srgbClr val="00FF00"/>
                </a:solidFill>
                <a:ln w="9525">
                  <a:noFill/>
                  <a:round/>
                  <a:headEnd/>
                  <a:tailEnd/>
                </a:ln>
              </p:spPr>
              <p:txBody>
                <a:bodyPr/>
                <a:lstStyle/>
                <a:p>
                  <a:endParaRPr lang="en-US"/>
                </a:p>
              </p:txBody>
            </p:sp>
            <p:sp>
              <p:nvSpPr>
                <p:cNvPr id="9513" name="Freeform 3592"/>
                <p:cNvSpPr>
                  <a:spLocks/>
                </p:cNvSpPr>
                <p:nvPr/>
              </p:nvSpPr>
              <p:spPr bwMode="auto">
                <a:xfrm>
                  <a:off x="3609" y="3011"/>
                  <a:ext cx="12" cy="11"/>
                </a:xfrm>
                <a:custGeom>
                  <a:avLst/>
                  <a:gdLst>
                    <a:gd name="T0" fmla="*/ 6 w 24"/>
                    <a:gd name="T1" fmla="*/ 3 h 22"/>
                    <a:gd name="T2" fmla="*/ 5 w 24"/>
                    <a:gd name="T3" fmla="*/ 5 h 22"/>
                    <a:gd name="T4" fmla="*/ 3 w 24"/>
                    <a:gd name="T5" fmla="*/ 6 h 22"/>
                    <a:gd name="T6" fmla="*/ 2 w 24"/>
                    <a:gd name="T7" fmla="*/ 6 h 22"/>
                    <a:gd name="T8" fmla="*/ 1 w 24"/>
                    <a:gd name="T9" fmla="*/ 6 h 22"/>
                    <a:gd name="T10" fmla="*/ 0 w 24"/>
                    <a:gd name="T11" fmla="*/ 5 h 22"/>
                    <a:gd name="T12" fmla="*/ 1 w 24"/>
                    <a:gd name="T13" fmla="*/ 3 h 22"/>
                    <a:gd name="T14" fmla="*/ 1 w 24"/>
                    <a:gd name="T15" fmla="*/ 3 h 22"/>
                    <a:gd name="T16" fmla="*/ 1 w 24"/>
                    <a:gd name="T17" fmla="*/ 3 h 22"/>
                    <a:gd name="T18" fmla="*/ 3 w 24"/>
                    <a:gd name="T19" fmla="*/ 0 h 22"/>
                    <a:gd name="T20" fmla="*/ 5 w 24"/>
                    <a:gd name="T21" fmla="*/ 1 h 22"/>
                    <a:gd name="T22" fmla="*/ 6 w 24"/>
                    <a:gd name="T23" fmla="*/ 1 h 22"/>
                    <a:gd name="T24" fmla="*/ 6 w 24"/>
                    <a:gd name="T25" fmla="*/ 3 h 22"/>
                    <a:gd name="T26" fmla="*/ 6 w 24"/>
                    <a:gd name="T27" fmla="*/ 3 h 2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4"/>
                    <a:gd name="T43" fmla="*/ 0 h 22"/>
                    <a:gd name="T44" fmla="*/ 24 w 24"/>
                    <a:gd name="T45" fmla="*/ 22 h 2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4" h="22">
                      <a:moveTo>
                        <a:pt x="23" y="15"/>
                      </a:moveTo>
                      <a:lnTo>
                        <a:pt x="19" y="19"/>
                      </a:lnTo>
                      <a:lnTo>
                        <a:pt x="14" y="21"/>
                      </a:lnTo>
                      <a:lnTo>
                        <a:pt x="8" y="22"/>
                      </a:lnTo>
                      <a:lnTo>
                        <a:pt x="2" y="21"/>
                      </a:lnTo>
                      <a:lnTo>
                        <a:pt x="0" y="19"/>
                      </a:lnTo>
                      <a:lnTo>
                        <a:pt x="1" y="15"/>
                      </a:lnTo>
                      <a:lnTo>
                        <a:pt x="2" y="12"/>
                      </a:lnTo>
                      <a:lnTo>
                        <a:pt x="4" y="9"/>
                      </a:lnTo>
                      <a:lnTo>
                        <a:pt x="14" y="0"/>
                      </a:lnTo>
                      <a:lnTo>
                        <a:pt x="19" y="2"/>
                      </a:lnTo>
                      <a:lnTo>
                        <a:pt x="22" y="6"/>
                      </a:lnTo>
                      <a:lnTo>
                        <a:pt x="24" y="11"/>
                      </a:lnTo>
                      <a:lnTo>
                        <a:pt x="23" y="15"/>
                      </a:lnTo>
                      <a:close/>
                    </a:path>
                  </a:pathLst>
                </a:custGeom>
                <a:solidFill>
                  <a:srgbClr val="00FF00"/>
                </a:solidFill>
                <a:ln w="9525">
                  <a:noFill/>
                  <a:round/>
                  <a:headEnd/>
                  <a:tailEnd/>
                </a:ln>
              </p:spPr>
              <p:txBody>
                <a:bodyPr/>
                <a:lstStyle/>
                <a:p>
                  <a:endParaRPr lang="en-US"/>
                </a:p>
              </p:txBody>
            </p:sp>
            <p:sp>
              <p:nvSpPr>
                <p:cNvPr id="9514" name="Freeform 3593"/>
                <p:cNvSpPr>
                  <a:spLocks/>
                </p:cNvSpPr>
                <p:nvPr/>
              </p:nvSpPr>
              <p:spPr bwMode="auto">
                <a:xfrm>
                  <a:off x="3471" y="3013"/>
                  <a:ext cx="21" cy="13"/>
                </a:xfrm>
                <a:custGeom>
                  <a:avLst/>
                  <a:gdLst>
                    <a:gd name="T0" fmla="*/ 11 w 41"/>
                    <a:gd name="T1" fmla="*/ 2 h 25"/>
                    <a:gd name="T2" fmla="*/ 10 w 41"/>
                    <a:gd name="T3" fmla="*/ 3 h 25"/>
                    <a:gd name="T4" fmla="*/ 9 w 41"/>
                    <a:gd name="T5" fmla="*/ 5 h 25"/>
                    <a:gd name="T6" fmla="*/ 8 w 41"/>
                    <a:gd name="T7" fmla="*/ 6 h 25"/>
                    <a:gd name="T8" fmla="*/ 7 w 41"/>
                    <a:gd name="T9" fmla="*/ 7 h 25"/>
                    <a:gd name="T10" fmla="*/ 5 w 41"/>
                    <a:gd name="T11" fmla="*/ 7 h 25"/>
                    <a:gd name="T12" fmla="*/ 3 w 41"/>
                    <a:gd name="T13" fmla="*/ 6 h 25"/>
                    <a:gd name="T14" fmla="*/ 1 w 41"/>
                    <a:gd name="T15" fmla="*/ 4 h 25"/>
                    <a:gd name="T16" fmla="*/ 0 w 41"/>
                    <a:gd name="T17" fmla="*/ 3 h 25"/>
                    <a:gd name="T18" fmla="*/ 1 w 41"/>
                    <a:gd name="T19" fmla="*/ 2 h 25"/>
                    <a:gd name="T20" fmla="*/ 3 w 41"/>
                    <a:gd name="T21" fmla="*/ 2 h 25"/>
                    <a:gd name="T22" fmla="*/ 5 w 41"/>
                    <a:gd name="T23" fmla="*/ 1 h 25"/>
                    <a:gd name="T24" fmla="*/ 6 w 41"/>
                    <a:gd name="T25" fmla="*/ 1 h 25"/>
                    <a:gd name="T26" fmla="*/ 7 w 41"/>
                    <a:gd name="T27" fmla="*/ 0 h 25"/>
                    <a:gd name="T28" fmla="*/ 8 w 41"/>
                    <a:gd name="T29" fmla="*/ 1 h 25"/>
                    <a:gd name="T30" fmla="*/ 9 w 41"/>
                    <a:gd name="T31" fmla="*/ 2 h 25"/>
                    <a:gd name="T32" fmla="*/ 11 w 41"/>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25"/>
                    <a:gd name="T53" fmla="*/ 41 w 41"/>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25">
                      <a:moveTo>
                        <a:pt x="41" y="8"/>
                      </a:moveTo>
                      <a:lnTo>
                        <a:pt x="40" y="12"/>
                      </a:lnTo>
                      <a:lnTo>
                        <a:pt x="36" y="17"/>
                      </a:lnTo>
                      <a:lnTo>
                        <a:pt x="32" y="22"/>
                      </a:lnTo>
                      <a:lnTo>
                        <a:pt x="27" y="25"/>
                      </a:lnTo>
                      <a:lnTo>
                        <a:pt x="18" y="25"/>
                      </a:lnTo>
                      <a:lnTo>
                        <a:pt x="10" y="22"/>
                      </a:lnTo>
                      <a:lnTo>
                        <a:pt x="4" y="16"/>
                      </a:lnTo>
                      <a:lnTo>
                        <a:pt x="0" y="9"/>
                      </a:lnTo>
                      <a:lnTo>
                        <a:pt x="4" y="8"/>
                      </a:lnTo>
                      <a:lnTo>
                        <a:pt x="10" y="7"/>
                      </a:lnTo>
                      <a:lnTo>
                        <a:pt x="17" y="4"/>
                      </a:lnTo>
                      <a:lnTo>
                        <a:pt x="23" y="3"/>
                      </a:lnTo>
                      <a:lnTo>
                        <a:pt x="28" y="0"/>
                      </a:lnTo>
                      <a:lnTo>
                        <a:pt x="32" y="2"/>
                      </a:lnTo>
                      <a:lnTo>
                        <a:pt x="35" y="7"/>
                      </a:lnTo>
                      <a:lnTo>
                        <a:pt x="41" y="8"/>
                      </a:lnTo>
                      <a:close/>
                    </a:path>
                  </a:pathLst>
                </a:custGeom>
                <a:solidFill>
                  <a:srgbClr val="00FF00"/>
                </a:solidFill>
                <a:ln w="9525">
                  <a:noFill/>
                  <a:round/>
                  <a:headEnd/>
                  <a:tailEnd/>
                </a:ln>
              </p:spPr>
              <p:txBody>
                <a:bodyPr/>
                <a:lstStyle/>
                <a:p>
                  <a:endParaRPr lang="en-US"/>
                </a:p>
              </p:txBody>
            </p:sp>
            <p:sp>
              <p:nvSpPr>
                <p:cNvPr id="9515" name="Freeform 3594"/>
                <p:cNvSpPr>
                  <a:spLocks/>
                </p:cNvSpPr>
                <p:nvPr/>
              </p:nvSpPr>
              <p:spPr bwMode="auto">
                <a:xfrm>
                  <a:off x="3511" y="3016"/>
                  <a:ext cx="17" cy="23"/>
                </a:xfrm>
                <a:custGeom>
                  <a:avLst/>
                  <a:gdLst>
                    <a:gd name="T0" fmla="*/ 8 w 36"/>
                    <a:gd name="T1" fmla="*/ 4 h 46"/>
                    <a:gd name="T2" fmla="*/ 8 w 36"/>
                    <a:gd name="T3" fmla="*/ 6 h 46"/>
                    <a:gd name="T4" fmla="*/ 8 w 36"/>
                    <a:gd name="T5" fmla="*/ 8 h 46"/>
                    <a:gd name="T6" fmla="*/ 7 w 36"/>
                    <a:gd name="T7" fmla="*/ 10 h 46"/>
                    <a:gd name="T8" fmla="*/ 5 w 36"/>
                    <a:gd name="T9" fmla="*/ 11 h 46"/>
                    <a:gd name="T10" fmla="*/ 4 w 36"/>
                    <a:gd name="T11" fmla="*/ 11 h 46"/>
                    <a:gd name="T12" fmla="*/ 3 w 36"/>
                    <a:gd name="T13" fmla="*/ 11 h 46"/>
                    <a:gd name="T14" fmla="*/ 1 w 36"/>
                    <a:gd name="T15" fmla="*/ 12 h 46"/>
                    <a:gd name="T16" fmla="*/ 0 w 36"/>
                    <a:gd name="T17" fmla="*/ 11 h 46"/>
                    <a:gd name="T18" fmla="*/ 0 w 36"/>
                    <a:gd name="T19" fmla="*/ 7 h 46"/>
                    <a:gd name="T20" fmla="*/ 1 w 36"/>
                    <a:gd name="T21" fmla="*/ 5 h 46"/>
                    <a:gd name="T22" fmla="*/ 2 w 36"/>
                    <a:gd name="T23" fmla="*/ 3 h 46"/>
                    <a:gd name="T24" fmla="*/ 4 w 36"/>
                    <a:gd name="T25" fmla="*/ 0 h 46"/>
                    <a:gd name="T26" fmla="*/ 5 w 36"/>
                    <a:gd name="T27" fmla="*/ 1 h 46"/>
                    <a:gd name="T28" fmla="*/ 7 w 36"/>
                    <a:gd name="T29" fmla="*/ 1 h 46"/>
                    <a:gd name="T30" fmla="*/ 8 w 36"/>
                    <a:gd name="T31" fmla="*/ 3 h 46"/>
                    <a:gd name="T32" fmla="*/ 8 w 36"/>
                    <a:gd name="T33" fmla="*/ 4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36" y="16"/>
                      </a:moveTo>
                      <a:lnTo>
                        <a:pt x="36" y="24"/>
                      </a:lnTo>
                      <a:lnTo>
                        <a:pt x="34" y="32"/>
                      </a:lnTo>
                      <a:lnTo>
                        <a:pt x="29" y="38"/>
                      </a:lnTo>
                      <a:lnTo>
                        <a:pt x="22" y="42"/>
                      </a:lnTo>
                      <a:lnTo>
                        <a:pt x="17" y="44"/>
                      </a:lnTo>
                      <a:lnTo>
                        <a:pt x="12" y="44"/>
                      </a:lnTo>
                      <a:lnTo>
                        <a:pt x="7" y="46"/>
                      </a:lnTo>
                      <a:lnTo>
                        <a:pt x="1" y="44"/>
                      </a:lnTo>
                      <a:lnTo>
                        <a:pt x="0" y="31"/>
                      </a:lnTo>
                      <a:lnTo>
                        <a:pt x="5" y="19"/>
                      </a:lnTo>
                      <a:lnTo>
                        <a:pt x="10" y="9"/>
                      </a:lnTo>
                      <a:lnTo>
                        <a:pt x="19" y="0"/>
                      </a:lnTo>
                      <a:lnTo>
                        <a:pt x="24" y="2"/>
                      </a:lnTo>
                      <a:lnTo>
                        <a:pt x="29" y="5"/>
                      </a:lnTo>
                      <a:lnTo>
                        <a:pt x="34" y="10"/>
                      </a:lnTo>
                      <a:lnTo>
                        <a:pt x="36" y="16"/>
                      </a:lnTo>
                      <a:close/>
                    </a:path>
                  </a:pathLst>
                </a:custGeom>
                <a:solidFill>
                  <a:srgbClr val="00FF00"/>
                </a:solidFill>
                <a:ln w="9525">
                  <a:noFill/>
                  <a:round/>
                  <a:headEnd/>
                  <a:tailEnd/>
                </a:ln>
              </p:spPr>
              <p:txBody>
                <a:bodyPr/>
                <a:lstStyle/>
                <a:p>
                  <a:endParaRPr lang="en-US"/>
                </a:p>
              </p:txBody>
            </p:sp>
            <p:sp>
              <p:nvSpPr>
                <p:cNvPr id="9516" name="Freeform 3595"/>
                <p:cNvSpPr>
                  <a:spLocks/>
                </p:cNvSpPr>
                <p:nvPr/>
              </p:nvSpPr>
              <p:spPr bwMode="auto">
                <a:xfrm>
                  <a:off x="3564" y="3025"/>
                  <a:ext cx="9" cy="13"/>
                </a:xfrm>
                <a:custGeom>
                  <a:avLst/>
                  <a:gdLst>
                    <a:gd name="T0" fmla="*/ 5 w 18"/>
                    <a:gd name="T1" fmla="*/ 1 h 26"/>
                    <a:gd name="T2" fmla="*/ 5 w 18"/>
                    <a:gd name="T3" fmla="*/ 3 h 26"/>
                    <a:gd name="T4" fmla="*/ 5 w 18"/>
                    <a:gd name="T5" fmla="*/ 4 h 26"/>
                    <a:gd name="T6" fmla="*/ 4 w 18"/>
                    <a:gd name="T7" fmla="*/ 6 h 26"/>
                    <a:gd name="T8" fmla="*/ 3 w 18"/>
                    <a:gd name="T9" fmla="*/ 7 h 26"/>
                    <a:gd name="T10" fmla="*/ 1 w 18"/>
                    <a:gd name="T11" fmla="*/ 7 h 26"/>
                    <a:gd name="T12" fmla="*/ 1 w 18"/>
                    <a:gd name="T13" fmla="*/ 6 h 26"/>
                    <a:gd name="T14" fmla="*/ 1 w 18"/>
                    <a:gd name="T15" fmla="*/ 6 h 26"/>
                    <a:gd name="T16" fmla="*/ 0 w 18"/>
                    <a:gd name="T17" fmla="*/ 5 h 26"/>
                    <a:gd name="T18" fmla="*/ 0 w 18"/>
                    <a:gd name="T19" fmla="*/ 3 h 26"/>
                    <a:gd name="T20" fmla="*/ 1 w 18"/>
                    <a:gd name="T21" fmla="*/ 2 h 26"/>
                    <a:gd name="T22" fmla="*/ 1 w 18"/>
                    <a:gd name="T23" fmla="*/ 1 h 26"/>
                    <a:gd name="T24" fmla="*/ 2 w 18"/>
                    <a:gd name="T25" fmla="*/ 0 h 26"/>
                    <a:gd name="T26" fmla="*/ 3 w 18"/>
                    <a:gd name="T27" fmla="*/ 0 h 26"/>
                    <a:gd name="T28" fmla="*/ 3 w 18"/>
                    <a:gd name="T29" fmla="*/ 0 h 26"/>
                    <a:gd name="T30" fmla="*/ 3 w 18"/>
                    <a:gd name="T31" fmla="*/ 1 h 26"/>
                    <a:gd name="T32" fmla="*/ 5 w 1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6"/>
                    <a:gd name="T53" fmla="*/ 18 w 1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6">
                      <a:moveTo>
                        <a:pt x="18" y="4"/>
                      </a:moveTo>
                      <a:lnTo>
                        <a:pt x="18" y="10"/>
                      </a:lnTo>
                      <a:lnTo>
                        <a:pt x="18" y="16"/>
                      </a:lnTo>
                      <a:lnTo>
                        <a:pt x="16" y="22"/>
                      </a:lnTo>
                      <a:lnTo>
                        <a:pt x="12" y="26"/>
                      </a:lnTo>
                      <a:lnTo>
                        <a:pt x="7" y="25"/>
                      </a:lnTo>
                      <a:lnTo>
                        <a:pt x="5" y="24"/>
                      </a:lnTo>
                      <a:lnTo>
                        <a:pt x="1" y="22"/>
                      </a:lnTo>
                      <a:lnTo>
                        <a:pt x="0" y="18"/>
                      </a:lnTo>
                      <a:lnTo>
                        <a:pt x="0" y="12"/>
                      </a:lnTo>
                      <a:lnTo>
                        <a:pt x="1" y="7"/>
                      </a:lnTo>
                      <a:lnTo>
                        <a:pt x="4" y="3"/>
                      </a:lnTo>
                      <a:lnTo>
                        <a:pt x="8" y="0"/>
                      </a:lnTo>
                      <a:lnTo>
                        <a:pt x="12" y="0"/>
                      </a:lnTo>
                      <a:lnTo>
                        <a:pt x="14" y="0"/>
                      </a:lnTo>
                      <a:lnTo>
                        <a:pt x="15" y="2"/>
                      </a:lnTo>
                      <a:lnTo>
                        <a:pt x="18" y="4"/>
                      </a:lnTo>
                      <a:close/>
                    </a:path>
                  </a:pathLst>
                </a:custGeom>
                <a:solidFill>
                  <a:srgbClr val="00FF00"/>
                </a:solidFill>
                <a:ln w="9525">
                  <a:noFill/>
                  <a:round/>
                  <a:headEnd/>
                  <a:tailEnd/>
                </a:ln>
              </p:spPr>
              <p:txBody>
                <a:bodyPr/>
                <a:lstStyle/>
                <a:p>
                  <a:endParaRPr lang="en-US"/>
                </a:p>
              </p:txBody>
            </p:sp>
            <p:sp>
              <p:nvSpPr>
                <p:cNvPr id="9517" name="Freeform 3596"/>
                <p:cNvSpPr>
                  <a:spLocks/>
                </p:cNvSpPr>
                <p:nvPr/>
              </p:nvSpPr>
              <p:spPr bwMode="auto">
                <a:xfrm>
                  <a:off x="3405" y="3030"/>
                  <a:ext cx="18" cy="11"/>
                </a:xfrm>
                <a:custGeom>
                  <a:avLst/>
                  <a:gdLst>
                    <a:gd name="T0" fmla="*/ 9 w 37"/>
                    <a:gd name="T1" fmla="*/ 3 h 22"/>
                    <a:gd name="T2" fmla="*/ 9 w 37"/>
                    <a:gd name="T3" fmla="*/ 3 h 22"/>
                    <a:gd name="T4" fmla="*/ 8 w 37"/>
                    <a:gd name="T5" fmla="*/ 5 h 22"/>
                    <a:gd name="T6" fmla="*/ 7 w 37"/>
                    <a:gd name="T7" fmla="*/ 6 h 22"/>
                    <a:gd name="T8" fmla="*/ 7 w 37"/>
                    <a:gd name="T9" fmla="*/ 6 h 22"/>
                    <a:gd name="T10" fmla="*/ 5 w 37"/>
                    <a:gd name="T11" fmla="*/ 6 h 22"/>
                    <a:gd name="T12" fmla="*/ 3 w 37"/>
                    <a:gd name="T13" fmla="*/ 6 h 22"/>
                    <a:gd name="T14" fmla="*/ 1 w 37"/>
                    <a:gd name="T15" fmla="*/ 5 h 22"/>
                    <a:gd name="T16" fmla="*/ 0 w 37"/>
                    <a:gd name="T17" fmla="*/ 3 h 22"/>
                    <a:gd name="T18" fmla="*/ 0 w 37"/>
                    <a:gd name="T19" fmla="*/ 1 h 22"/>
                    <a:gd name="T20" fmla="*/ 2 w 37"/>
                    <a:gd name="T21" fmla="*/ 1 h 22"/>
                    <a:gd name="T22" fmla="*/ 3 w 37"/>
                    <a:gd name="T23" fmla="*/ 1 h 22"/>
                    <a:gd name="T24" fmla="*/ 5 w 37"/>
                    <a:gd name="T25" fmla="*/ 0 h 22"/>
                    <a:gd name="T26" fmla="*/ 6 w 37"/>
                    <a:gd name="T27" fmla="*/ 0 h 22"/>
                    <a:gd name="T28" fmla="*/ 7 w 37"/>
                    <a:gd name="T29" fmla="*/ 1 h 22"/>
                    <a:gd name="T30" fmla="*/ 8 w 37"/>
                    <a:gd name="T31" fmla="*/ 1 h 22"/>
                    <a:gd name="T32" fmla="*/ 9 w 37"/>
                    <a:gd name="T33" fmla="*/ 3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22"/>
                    <a:gd name="T53" fmla="*/ 37 w 37"/>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22">
                      <a:moveTo>
                        <a:pt x="37" y="11"/>
                      </a:moveTo>
                      <a:lnTo>
                        <a:pt x="36" y="14"/>
                      </a:lnTo>
                      <a:lnTo>
                        <a:pt x="35" y="17"/>
                      </a:lnTo>
                      <a:lnTo>
                        <a:pt x="31" y="21"/>
                      </a:lnTo>
                      <a:lnTo>
                        <a:pt x="28" y="22"/>
                      </a:lnTo>
                      <a:lnTo>
                        <a:pt x="20" y="22"/>
                      </a:lnTo>
                      <a:lnTo>
                        <a:pt x="13" y="21"/>
                      </a:lnTo>
                      <a:lnTo>
                        <a:pt x="6" y="17"/>
                      </a:lnTo>
                      <a:lnTo>
                        <a:pt x="0" y="12"/>
                      </a:lnTo>
                      <a:lnTo>
                        <a:pt x="2" y="6"/>
                      </a:lnTo>
                      <a:lnTo>
                        <a:pt x="8" y="4"/>
                      </a:lnTo>
                      <a:lnTo>
                        <a:pt x="14" y="2"/>
                      </a:lnTo>
                      <a:lnTo>
                        <a:pt x="20" y="0"/>
                      </a:lnTo>
                      <a:lnTo>
                        <a:pt x="25" y="0"/>
                      </a:lnTo>
                      <a:lnTo>
                        <a:pt x="31" y="1"/>
                      </a:lnTo>
                      <a:lnTo>
                        <a:pt x="35" y="5"/>
                      </a:lnTo>
                      <a:lnTo>
                        <a:pt x="37" y="11"/>
                      </a:lnTo>
                      <a:close/>
                    </a:path>
                  </a:pathLst>
                </a:custGeom>
                <a:solidFill>
                  <a:srgbClr val="00FF00"/>
                </a:solidFill>
                <a:ln w="9525">
                  <a:noFill/>
                  <a:round/>
                  <a:headEnd/>
                  <a:tailEnd/>
                </a:ln>
              </p:spPr>
              <p:txBody>
                <a:bodyPr/>
                <a:lstStyle/>
                <a:p>
                  <a:endParaRPr lang="en-US"/>
                </a:p>
              </p:txBody>
            </p:sp>
            <p:sp>
              <p:nvSpPr>
                <p:cNvPr id="9518" name="Freeform 3597"/>
                <p:cNvSpPr>
                  <a:spLocks/>
                </p:cNvSpPr>
                <p:nvPr/>
              </p:nvSpPr>
              <p:spPr bwMode="auto">
                <a:xfrm>
                  <a:off x="3608" y="3033"/>
                  <a:ext cx="14" cy="17"/>
                </a:xfrm>
                <a:custGeom>
                  <a:avLst/>
                  <a:gdLst>
                    <a:gd name="T0" fmla="*/ 7 w 29"/>
                    <a:gd name="T1" fmla="*/ 7 h 35"/>
                    <a:gd name="T2" fmla="*/ 6 w 29"/>
                    <a:gd name="T3" fmla="*/ 8 h 35"/>
                    <a:gd name="T4" fmla="*/ 4 w 29"/>
                    <a:gd name="T5" fmla="*/ 8 h 35"/>
                    <a:gd name="T6" fmla="*/ 3 w 29"/>
                    <a:gd name="T7" fmla="*/ 8 h 35"/>
                    <a:gd name="T8" fmla="*/ 1 w 29"/>
                    <a:gd name="T9" fmla="*/ 8 h 35"/>
                    <a:gd name="T10" fmla="*/ 0 w 29"/>
                    <a:gd name="T11" fmla="*/ 7 h 35"/>
                    <a:gd name="T12" fmla="*/ 0 w 29"/>
                    <a:gd name="T13" fmla="*/ 5 h 35"/>
                    <a:gd name="T14" fmla="*/ 0 w 29"/>
                    <a:gd name="T15" fmla="*/ 4 h 35"/>
                    <a:gd name="T16" fmla="*/ 0 w 29"/>
                    <a:gd name="T17" fmla="*/ 2 h 35"/>
                    <a:gd name="T18" fmla="*/ 1 w 29"/>
                    <a:gd name="T19" fmla="*/ 0 h 35"/>
                    <a:gd name="T20" fmla="*/ 3 w 29"/>
                    <a:gd name="T21" fmla="*/ 1 h 35"/>
                    <a:gd name="T22" fmla="*/ 5 w 29"/>
                    <a:gd name="T23" fmla="*/ 2 h 35"/>
                    <a:gd name="T24" fmla="*/ 7 w 29"/>
                    <a:gd name="T25" fmla="*/ 4 h 35"/>
                    <a:gd name="T26" fmla="*/ 7 w 29"/>
                    <a:gd name="T27" fmla="*/ 7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35"/>
                    <a:gd name="T44" fmla="*/ 29 w 29"/>
                    <a:gd name="T45" fmla="*/ 35 h 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35">
                      <a:moveTo>
                        <a:pt x="29" y="29"/>
                      </a:moveTo>
                      <a:lnTo>
                        <a:pt x="24" y="32"/>
                      </a:lnTo>
                      <a:lnTo>
                        <a:pt x="18" y="35"/>
                      </a:lnTo>
                      <a:lnTo>
                        <a:pt x="13" y="35"/>
                      </a:lnTo>
                      <a:lnTo>
                        <a:pt x="7" y="32"/>
                      </a:lnTo>
                      <a:lnTo>
                        <a:pt x="3" y="28"/>
                      </a:lnTo>
                      <a:lnTo>
                        <a:pt x="1" y="22"/>
                      </a:lnTo>
                      <a:lnTo>
                        <a:pt x="0" y="17"/>
                      </a:lnTo>
                      <a:lnTo>
                        <a:pt x="1" y="11"/>
                      </a:lnTo>
                      <a:lnTo>
                        <a:pt x="4" y="0"/>
                      </a:lnTo>
                      <a:lnTo>
                        <a:pt x="14" y="6"/>
                      </a:lnTo>
                      <a:lnTo>
                        <a:pt x="22" y="11"/>
                      </a:lnTo>
                      <a:lnTo>
                        <a:pt x="29" y="18"/>
                      </a:lnTo>
                      <a:lnTo>
                        <a:pt x="29" y="29"/>
                      </a:lnTo>
                      <a:close/>
                    </a:path>
                  </a:pathLst>
                </a:custGeom>
                <a:solidFill>
                  <a:srgbClr val="00FF00"/>
                </a:solidFill>
                <a:ln w="9525">
                  <a:noFill/>
                  <a:round/>
                  <a:headEnd/>
                  <a:tailEnd/>
                </a:ln>
              </p:spPr>
              <p:txBody>
                <a:bodyPr/>
                <a:lstStyle/>
                <a:p>
                  <a:endParaRPr lang="en-US"/>
                </a:p>
              </p:txBody>
            </p:sp>
            <p:sp>
              <p:nvSpPr>
                <p:cNvPr id="9519" name="Freeform 3598"/>
                <p:cNvSpPr>
                  <a:spLocks/>
                </p:cNvSpPr>
                <p:nvPr/>
              </p:nvSpPr>
              <p:spPr bwMode="auto">
                <a:xfrm>
                  <a:off x="3407" y="3046"/>
                  <a:ext cx="42" cy="18"/>
                </a:xfrm>
                <a:custGeom>
                  <a:avLst/>
                  <a:gdLst>
                    <a:gd name="T0" fmla="*/ 21 w 84"/>
                    <a:gd name="T1" fmla="*/ 3 h 36"/>
                    <a:gd name="T2" fmla="*/ 20 w 84"/>
                    <a:gd name="T3" fmla="*/ 5 h 36"/>
                    <a:gd name="T4" fmla="*/ 18 w 84"/>
                    <a:gd name="T5" fmla="*/ 6 h 36"/>
                    <a:gd name="T6" fmla="*/ 15 w 84"/>
                    <a:gd name="T7" fmla="*/ 7 h 36"/>
                    <a:gd name="T8" fmla="*/ 13 w 84"/>
                    <a:gd name="T9" fmla="*/ 9 h 36"/>
                    <a:gd name="T10" fmla="*/ 11 w 84"/>
                    <a:gd name="T11" fmla="*/ 9 h 36"/>
                    <a:gd name="T12" fmla="*/ 9 w 84"/>
                    <a:gd name="T13" fmla="*/ 9 h 36"/>
                    <a:gd name="T14" fmla="*/ 6 w 84"/>
                    <a:gd name="T15" fmla="*/ 9 h 36"/>
                    <a:gd name="T16" fmla="*/ 5 w 84"/>
                    <a:gd name="T17" fmla="*/ 9 h 36"/>
                    <a:gd name="T18" fmla="*/ 3 w 84"/>
                    <a:gd name="T19" fmla="*/ 8 h 36"/>
                    <a:gd name="T20" fmla="*/ 1 w 84"/>
                    <a:gd name="T21" fmla="*/ 7 h 36"/>
                    <a:gd name="T22" fmla="*/ 1 w 84"/>
                    <a:gd name="T23" fmla="*/ 6 h 36"/>
                    <a:gd name="T24" fmla="*/ 0 w 84"/>
                    <a:gd name="T25" fmla="*/ 5 h 36"/>
                    <a:gd name="T26" fmla="*/ 1 w 84"/>
                    <a:gd name="T27" fmla="*/ 5 h 36"/>
                    <a:gd name="T28" fmla="*/ 3 w 84"/>
                    <a:gd name="T29" fmla="*/ 3 h 36"/>
                    <a:gd name="T30" fmla="*/ 5 w 84"/>
                    <a:gd name="T31" fmla="*/ 2 h 36"/>
                    <a:gd name="T32" fmla="*/ 6 w 84"/>
                    <a:gd name="T33" fmla="*/ 2 h 36"/>
                    <a:gd name="T34" fmla="*/ 8 w 84"/>
                    <a:gd name="T35" fmla="*/ 1 h 36"/>
                    <a:gd name="T36" fmla="*/ 10 w 84"/>
                    <a:gd name="T37" fmla="*/ 1 h 36"/>
                    <a:gd name="T38" fmla="*/ 11 w 84"/>
                    <a:gd name="T39" fmla="*/ 1 h 36"/>
                    <a:gd name="T40" fmla="*/ 13 w 84"/>
                    <a:gd name="T41" fmla="*/ 0 h 36"/>
                    <a:gd name="T42" fmla="*/ 15 w 84"/>
                    <a:gd name="T43" fmla="*/ 0 h 36"/>
                    <a:gd name="T44" fmla="*/ 18 w 84"/>
                    <a:gd name="T45" fmla="*/ 1 h 36"/>
                    <a:gd name="T46" fmla="*/ 20 w 84"/>
                    <a:gd name="T47" fmla="*/ 2 h 36"/>
                    <a:gd name="T48" fmla="*/ 21 w 84"/>
                    <a:gd name="T49" fmla="*/ 3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4"/>
                    <a:gd name="T76" fmla="*/ 0 h 36"/>
                    <a:gd name="T77" fmla="*/ 84 w 84"/>
                    <a:gd name="T78" fmla="*/ 36 h 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4" h="36">
                      <a:moveTo>
                        <a:pt x="84" y="15"/>
                      </a:moveTo>
                      <a:lnTo>
                        <a:pt x="77" y="20"/>
                      </a:lnTo>
                      <a:lnTo>
                        <a:pt x="69" y="26"/>
                      </a:lnTo>
                      <a:lnTo>
                        <a:pt x="61" y="29"/>
                      </a:lnTo>
                      <a:lnTo>
                        <a:pt x="53" y="33"/>
                      </a:lnTo>
                      <a:lnTo>
                        <a:pt x="45" y="35"/>
                      </a:lnTo>
                      <a:lnTo>
                        <a:pt x="35" y="36"/>
                      </a:lnTo>
                      <a:lnTo>
                        <a:pt x="26" y="36"/>
                      </a:lnTo>
                      <a:lnTo>
                        <a:pt x="17" y="34"/>
                      </a:lnTo>
                      <a:lnTo>
                        <a:pt x="12" y="32"/>
                      </a:lnTo>
                      <a:lnTo>
                        <a:pt x="7" y="28"/>
                      </a:lnTo>
                      <a:lnTo>
                        <a:pt x="2" y="25"/>
                      </a:lnTo>
                      <a:lnTo>
                        <a:pt x="0" y="20"/>
                      </a:lnTo>
                      <a:lnTo>
                        <a:pt x="5" y="17"/>
                      </a:lnTo>
                      <a:lnTo>
                        <a:pt x="11" y="13"/>
                      </a:lnTo>
                      <a:lnTo>
                        <a:pt x="18" y="11"/>
                      </a:lnTo>
                      <a:lnTo>
                        <a:pt x="25" y="9"/>
                      </a:lnTo>
                      <a:lnTo>
                        <a:pt x="32" y="6"/>
                      </a:lnTo>
                      <a:lnTo>
                        <a:pt x="38" y="4"/>
                      </a:lnTo>
                      <a:lnTo>
                        <a:pt x="45" y="3"/>
                      </a:lnTo>
                      <a:lnTo>
                        <a:pt x="52" y="0"/>
                      </a:lnTo>
                      <a:lnTo>
                        <a:pt x="61" y="0"/>
                      </a:lnTo>
                      <a:lnTo>
                        <a:pt x="70" y="4"/>
                      </a:lnTo>
                      <a:lnTo>
                        <a:pt x="77" y="9"/>
                      </a:lnTo>
                      <a:lnTo>
                        <a:pt x="84" y="15"/>
                      </a:lnTo>
                      <a:close/>
                    </a:path>
                  </a:pathLst>
                </a:custGeom>
                <a:solidFill>
                  <a:srgbClr val="00FF00"/>
                </a:solidFill>
                <a:ln w="9525">
                  <a:noFill/>
                  <a:round/>
                  <a:headEnd/>
                  <a:tailEnd/>
                </a:ln>
              </p:spPr>
              <p:txBody>
                <a:bodyPr/>
                <a:lstStyle/>
                <a:p>
                  <a:endParaRPr lang="en-US"/>
                </a:p>
              </p:txBody>
            </p:sp>
            <p:sp>
              <p:nvSpPr>
                <p:cNvPr id="9520" name="Freeform 3599"/>
                <p:cNvSpPr>
                  <a:spLocks/>
                </p:cNvSpPr>
                <p:nvPr/>
              </p:nvSpPr>
              <p:spPr bwMode="auto">
                <a:xfrm>
                  <a:off x="3479" y="3058"/>
                  <a:ext cx="14" cy="18"/>
                </a:xfrm>
                <a:custGeom>
                  <a:avLst/>
                  <a:gdLst>
                    <a:gd name="T0" fmla="*/ 7 w 27"/>
                    <a:gd name="T1" fmla="*/ 3 h 34"/>
                    <a:gd name="T2" fmla="*/ 7 w 27"/>
                    <a:gd name="T3" fmla="*/ 5 h 34"/>
                    <a:gd name="T4" fmla="*/ 6 w 27"/>
                    <a:gd name="T5" fmla="*/ 7 h 34"/>
                    <a:gd name="T6" fmla="*/ 4 w 27"/>
                    <a:gd name="T7" fmla="*/ 8 h 34"/>
                    <a:gd name="T8" fmla="*/ 3 w 27"/>
                    <a:gd name="T9" fmla="*/ 10 h 34"/>
                    <a:gd name="T10" fmla="*/ 1 w 27"/>
                    <a:gd name="T11" fmla="*/ 9 h 34"/>
                    <a:gd name="T12" fmla="*/ 0 w 27"/>
                    <a:gd name="T13" fmla="*/ 7 h 34"/>
                    <a:gd name="T14" fmla="*/ 0 w 27"/>
                    <a:gd name="T15" fmla="*/ 4 h 34"/>
                    <a:gd name="T16" fmla="*/ 1 w 27"/>
                    <a:gd name="T17" fmla="*/ 2 h 34"/>
                    <a:gd name="T18" fmla="*/ 2 w 27"/>
                    <a:gd name="T19" fmla="*/ 0 h 34"/>
                    <a:gd name="T20" fmla="*/ 4 w 27"/>
                    <a:gd name="T21" fmla="*/ 0 h 34"/>
                    <a:gd name="T22" fmla="*/ 6 w 27"/>
                    <a:gd name="T23" fmla="*/ 2 h 34"/>
                    <a:gd name="T24" fmla="*/ 7 w 27"/>
                    <a:gd name="T25" fmla="*/ 3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34"/>
                    <a:gd name="T41" fmla="*/ 27 w 27"/>
                    <a:gd name="T42" fmla="*/ 34 h 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34">
                      <a:moveTo>
                        <a:pt x="27" y="12"/>
                      </a:moveTo>
                      <a:lnTo>
                        <a:pt x="25" y="19"/>
                      </a:lnTo>
                      <a:lnTo>
                        <a:pt x="22" y="25"/>
                      </a:lnTo>
                      <a:lnTo>
                        <a:pt x="16" y="30"/>
                      </a:lnTo>
                      <a:lnTo>
                        <a:pt x="11" y="34"/>
                      </a:lnTo>
                      <a:lnTo>
                        <a:pt x="2" y="32"/>
                      </a:lnTo>
                      <a:lnTo>
                        <a:pt x="0" y="24"/>
                      </a:lnTo>
                      <a:lnTo>
                        <a:pt x="0" y="16"/>
                      </a:lnTo>
                      <a:lnTo>
                        <a:pt x="1" y="8"/>
                      </a:lnTo>
                      <a:lnTo>
                        <a:pt x="7" y="0"/>
                      </a:lnTo>
                      <a:lnTo>
                        <a:pt x="15" y="0"/>
                      </a:lnTo>
                      <a:lnTo>
                        <a:pt x="23" y="5"/>
                      </a:lnTo>
                      <a:lnTo>
                        <a:pt x="27" y="12"/>
                      </a:lnTo>
                      <a:close/>
                    </a:path>
                  </a:pathLst>
                </a:custGeom>
                <a:solidFill>
                  <a:srgbClr val="00FF00"/>
                </a:solidFill>
                <a:ln w="9525">
                  <a:noFill/>
                  <a:round/>
                  <a:headEnd/>
                  <a:tailEnd/>
                </a:ln>
              </p:spPr>
              <p:txBody>
                <a:bodyPr/>
                <a:lstStyle/>
                <a:p>
                  <a:endParaRPr lang="en-US"/>
                </a:p>
              </p:txBody>
            </p:sp>
            <p:sp>
              <p:nvSpPr>
                <p:cNvPr id="9521" name="Freeform 3600"/>
                <p:cNvSpPr>
                  <a:spLocks/>
                </p:cNvSpPr>
                <p:nvPr/>
              </p:nvSpPr>
              <p:spPr bwMode="auto">
                <a:xfrm>
                  <a:off x="3554" y="3062"/>
                  <a:ext cx="8" cy="9"/>
                </a:xfrm>
                <a:custGeom>
                  <a:avLst/>
                  <a:gdLst>
                    <a:gd name="T0" fmla="*/ 2 w 16"/>
                    <a:gd name="T1" fmla="*/ 5 h 17"/>
                    <a:gd name="T2" fmla="*/ 2 w 16"/>
                    <a:gd name="T3" fmla="*/ 5 h 17"/>
                    <a:gd name="T4" fmla="*/ 1 w 16"/>
                    <a:gd name="T5" fmla="*/ 4 h 17"/>
                    <a:gd name="T6" fmla="*/ 1 w 16"/>
                    <a:gd name="T7" fmla="*/ 4 h 17"/>
                    <a:gd name="T8" fmla="*/ 0 w 16"/>
                    <a:gd name="T9" fmla="*/ 3 h 17"/>
                    <a:gd name="T10" fmla="*/ 1 w 16"/>
                    <a:gd name="T11" fmla="*/ 2 h 17"/>
                    <a:gd name="T12" fmla="*/ 1 w 16"/>
                    <a:gd name="T13" fmla="*/ 1 h 17"/>
                    <a:gd name="T14" fmla="*/ 2 w 16"/>
                    <a:gd name="T15" fmla="*/ 1 h 17"/>
                    <a:gd name="T16" fmla="*/ 3 w 16"/>
                    <a:gd name="T17" fmla="*/ 0 h 17"/>
                    <a:gd name="T18" fmla="*/ 4 w 16"/>
                    <a:gd name="T19" fmla="*/ 1 h 17"/>
                    <a:gd name="T20" fmla="*/ 4 w 16"/>
                    <a:gd name="T21" fmla="*/ 2 h 17"/>
                    <a:gd name="T22" fmla="*/ 3 w 16"/>
                    <a:gd name="T23" fmla="*/ 4 h 17"/>
                    <a:gd name="T24" fmla="*/ 2 w 16"/>
                    <a:gd name="T25" fmla="*/ 5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7"/>
                    <a:gd name="T41" fmla="*/ 16 w 16"/>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7">
                      <a:moveTo>
                        <a:pt x="11" y="17"/>
                      </a:moveTo>
                      <a:lnTo>
                        <a:pt x="8" y="17"/>
                      </a:lnTo>
                      <a:lnTo>
                        <a:pt x="4" y="16"/>
                      </a:lnTo>
                      <a:lnTo>
                        <a:pt x="1" y="14"/>
                      </a:lnTo>
                      <a:lnTo>
                        <a:pt x="0" y="10"/>
                      </a:lnTo>
                      <a:lnTo>
                        <a:pt x="3" y="7"/>
                      </a:lnTo>
                      <a:lnTo>
                        <a:pt x="7" y="4"/>
                      </a:lnTo>
                      <a:lnTo>
                        <a:pt x="10" y="2"/>
                      </a:lnTo>
                      <a:lnTo>
                        <a:pt x="15" y="0"/>
                      </a:lnTo>
                      <a:lnTo>
                        <a:pt x="16" y="3"/>
                      </a:lnTo>
                      <a:lnTo>
                        <a:pt x="16" y="8"/>
                      </a:lnTo>
                      <a:lnTo>
                        <a:pt x="14" y="14"/>
                      </a:lnTo>
                      <a:lnTo>
                        <a:pt x="11" y="17"/>
                      </a:lnTo>
                      <a:close/>
                    </a:path>
                  </a:pathLst>
                </a:custGeom>
                <a:solidFill>
                  <a:srgbClr val="00FF00"/>
                </a:solidFill>
                <a:ln w="9525">
                  <a:noFill/>
                  <a:round/>
                  <a:headEnd/>
                  <a:tailEnd/>
                </a:ln>
              </p:spPr>
              <p:txBody>
                <a:bodyPr/>
                <a:lstStyle/>
                <a:p>
                  <a:endParaRPr lang="en-US"/>
                </a:p>
              </p:txBody>
            </p:sp>
            <p:sp>
              <p:nvSpPr>
                <p:cNvPr id="9522" name="Freeform 3601"/>
                <p:cNvSpPr>
                  <a:spLocks/>
                </p:cNvSpPr>
                <p:nvPr/>
              </p:nvSpPr>
              <p:spPr bwMode="auto">
                <a:xfrm>
                  <a:off x="3579" y="3070"/>
                  <a:ext cx="15" cy="26"/>
                </a:xfrm>
                <a:custGeom>
                  <a:avLst/>
                  <a:gdLst>
                    <a:gd name="T0" fmla="*/ 7 w 31"/>
                    <a:gd name="T1" fmla="*/ 4 h 52"/>
                    <a:gd name="T2" fmla="*/ 7 w 31"/>
                    <a:gd name="T3" fmla="*/ 6 h 52"/>
                    <a:gd name="T4" fmla="*/ 7 w 31"/>
                    <a:gd name="T5" fmla="*/ 8 h 52"/>
                    <a:gd name="T6" fmla="*/ 7 w 31"/>
                    <a:gd name="T7" fmla="*/ 10 h 52"/>
                    <a:gd name="T8" fmla="*/ 6 w 31"/>
                    <a:gd name="T9" fmla="*/ 12 h 52"/>
                    <a:gd name="T10" fmla="*/ 4 w 31"/>
                    <a:gd name="T11" fmla="*/ 13 h 52"/>
                    <a:gd name="T12" fmla="*/ 3 w 31"/>
                    <a:gd name="T13" fmla="*/ 12 h 52"/>
                    <a:gd name="T14" fmla="*/ 1 w 31"/>
                    <a:gd name="T15" fmla="*/ 10 h 52"/>
                    <a:gd name="T16" fmla="*/ 0 w 31"/>
                    <a:gd name="T17" fmla="*/ 7 h 52"/>
                    <a:gd name="T18" fmla="*/ 0 w 31"/>
                    <a:gd name="T19" fmla="*/ 4 h 52"/>
                    <a:gd name="T20" fmla="*/ 4 w 31"/>
                    <a:gd name="T21" fmla="*/ 0 h 52"/>
                    <a:gd name="T22" fmla="*/ 5 w 31"/>
                    <a:gd name="T23" fmla="*/ 1 h 52"/>
                    <a:gd name="T24" fmla="*/ 6 w 31"/>
                    <a:gd name="T25" fmla="*/ 2 h 52"/>
                    <a:gd name="T26" fmla="*/ 7 w 31"/>
                    <a:gd name="T27" fmla="*/ 3 h 52"/>
                    <a:gd name="T28" fmla="*/ 7 w 31"/>
                    <a:gd name="T29" fmla="*/ 4 h 5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
                    <a:gd name="T46" fmla="*/ 0 h 52"/>
                    <a:gd name="T47" fmla="*/ 31 w 31"/>
                    <a:gd name="T48" fmla="*/ 52 h 5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 h="52">
                      <a:moveTo>
                        <a:pt x="30" y="16"/>
                      </a:moveTo>
                      <a:lnTo>
                        <a:pt x="31" y="24"/>
                      </a:lnTo>
                      <a:lnTo>
                        <a:pt x="31" y="32"/>
                      </a:lnTo>
                      <a:lnTo>
                        <a:pt x="29" y="39"/>
                      </a:lnTo>
                      <a:lnTo>
                        <a:pt x="24" y="46"/>
                      </a:lnTo>
                      <a:lnTo>
                        <a:pt x="17" y="52"/>
                      </a:lnTo>
                      <a:lnTo>
                        <a:pt x="12" y="45"/>
                      </a:lnTo>
                      <a:lnTo>
                        <a:pt x="5" y="37"/>
                      </a:lnTo>
                      <a:lnTo>
                        <a:pt x="0" y="27"/>
                      </a:lnTo>
                      <a:lnTo>
                        <a:pt x="1" y="16"/>
                      </a:lnTo>
                      <a:lnTo>
                        <a:pt x="16" y="0"/>
                      </a:lnTo>
                      <a:lnTo>
                        <a:pt x="21" y="2"/>
                      </a:lnTo>
                      <a:lnTo>
                        <a:pt x="24" y="5"/>
                      </a:lnTo>
                      <a:lnTo>
                        <a:pt x="28" y="10"/>
                      </a:lnTo>
                      <a:lnTo>
                        <a:pt x="30" y="16"/>
                      </a:lnTo>
                      <a:close/>
                    </a:path>
                  </a:pathLst>
                </a:custGeom>
                <a:solidFill>
                  <a:srgbClr val="00FF00"/>
                </a:solidFill>
                <a:ln w="9525">
                  <a:noFill/>
                  <a:round/>
                  <a:headEnd/>
                  <a:tailEnd/>
                </a:ln>
              </p:spPr>
              <p:txBody>
                <a:bodyPr/>
                <a:lstStyle/>
                <a:p>
                  <a:endParaRPr lang="en-US"/>
                </a:p>
              </p:txBody>
            </p:sp>
            <p:sp>
              <p:nvSpPr>
                <p:cNvPr id="9523" name="Freeform 3602"/>
                <p:cNvSpPr>
                  <a:spLocks/>
                </p:cNvSpPr>
                <p:nvPr/>
              </p:nvSpPr>
              <p:spPr bwMode="auto">
                <a:xfrm>
                  <a:off x="3509" y="3073"/>
                  <a:ext cx="39" cy="20"/>
                </a:xfrm>
                <a:custGeom>
                  <a:avLst/>
                  <a:gdLst>
                    <a:gd name="T0" fmla="*/ 19 w 77"/>
                    <a:gd name="T1" fmla="*/ 3 h 42"/>
                    <a:gd name="T2" fmla="*/ 20 w 77"/>
                    <a:gd name="T3" fmla="*/ 4 h 42"/>
                    <a:gd name="T4" fmla="*/ 18 w 77"/>
                    <a:gd name="T5" fmla="*/ 4 h 42"/>
                    <a:gd name="T6" fmla="*/ 15 w 77"/>
                    <a:gd name="T7" fmla="*/ 5 h 42"/>
                    <a:gd name="T8" fmla="*/ 13 w 77"/>
                    <a:gd name="T9" fmla="*/ 5 h 42"/>
                    <a:gd name="T10" fmla="*/ 11 w 77"/>
                    <a:gd name="T11" fmla="*/ 6 h 42"/>
                    <a:gd name="T12" fmla="*/ 9 w 77"/>
                    <a:gd name="T13" fmla="*/ 6 h 42"/>
                    <a:gd name="T14" fmla="*/ 8 w 77"/>
                    <a:gd name="T15" fmla="*/ 7 h 42"/>
                    <a:gd name="T16" fmla="*/ 6 w 77"/>
                    <a:gd name="T17" fmla="*/ 8 h 42"/>
                    <a:gd name="T18" fmla="*/ 4 w 77"/>
                    <a:gd name="T19" fmla="*/ 10 h 42"/>
                    <a:gd name="T20" fmla="*/ 3 w 77"/>
                    <a:gd name="T21" fmla="*/ 10 h 42"/>
                    <a:gd name="T22" fmla="*/ 2 w 77"/>
                    <a:gd name="T23" fmla="*/ 10 h 42"/>
                    <a:gd name="T24" fmla="*/ 1 w 77"/>
                    <a:gd name="T25" fmla="*/ 10 h 42"/>
                    <a:gd name="T26" fmla="*/ 0 w 77"/>
                    <a:gd name="T27" fmla="*/ 9 h 42"/>
                    <a:gd name="T28" fmla="*/ 1 w 77"/>
                    <a:gd name="T29" fmla="*/ 7 h 42"/>
                    <a:gd name="T30" fmla="*/ 3 w 77"/>
                    <a:gd name="T31" fmla="*/ 6 h 42"/>
                    <a:gd name="T32" fmla="*/ 4 w 77"/>
                    <a:gd name="T33" fmla="*/ 4 h 42"/>
                    <a:gd name="T34" fmla="*/ 6 w 77"/>
                    <a:gd name="T35" fmla="*/ 3 h 42"/>
                    <a:gd name="T36" fmla="*/ 7 w 77"/>
                    <a:gd name="T37" fmla="*/ 2 h 42"/>
                    <a:gd name="T38" fmla="*/ 9 w 77"/>
                    <a:gd name="T39" fmla="*/ 1 h 42"/>
                    <a:gd name="T40" fmla="*/ 11 w 77"/>
                    <a:gd name="T41" fmla="*/ 0 h 42"/>
                    <a:gd name="T42" fmla="*/ 13 w 77"/>
                    <a:gd name="T43" fmla="*/ 0 h 42"/>
                    <a:gd name="T44" fmla="*/ 15 w 77"/>
                    <a:gd name="T45" fmla="*/ 0 h 42"/>
                    <a:gd name="T46" fmla="*/ 16 w 77"/>
                    <a:gd name="T47" fmla="*/ 0 h 42"/>
                    <a:gd name="T48" fmla="*/ 18 w 77"/>
                    <a:gd name="T49" fmla="*/ 1 h 42"/>
                    <a:gd name="T50" fmla="*/ 19 w 77"/>
                    <a:gd name="T51" fmla="*/ 3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7"/>
                    <a:gd name="T79" fmla="*/ 0 h 42"/>
                    <a:gd name="T80" fmla="*/ 77 w 77"/>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7" h="42">
                      <a:moveTo>
                        <a:pt x="76" y="13"/>
                      </a:moveTo>
                      <a:lnTo>
                        <a:pt x="77" y="18"/>
                      </a:lnTo>
                      <a:lnTo>
                        <a:pt x="69" y="19"/>
                      </a:lnTo>
                      <a:lnTo>
                        <a:pt x="60" y="20"/>
                      </a:lnTo>
                      <a:lnTo>
                        <a:pt x="52" y="22"/>
                      </a:lnTo>
                      <a:lnTo>
                        <a:pt x="44" y="25"/>
                      </a:lnTo>
                      <a:lnTo>
                        <a:pt x="36" y="27"/>
                      </a:lnTo>
                      <a:lnTo>
                        <a:pt x="29" y="30"/>
                      </a:lnTo>
                      <a:lnTo>
                        <a:pt x="22" y="36"/>
                      </a:lnTo>
                      <a:lnTo>
                        <a:pt x="15" y="42"/>
                      </a:lnTo>
                      <a:lnTo>
                        <a:pt x="11" y="42"/>
                      </a:lnTo>
                      <a:lnTo>
                        <a:pt x="7" y="42"/>
                      </a:lnTo>
                      <a:lnTo>
                        <a:pt x="3" y="41"/>
                      </a:lnTo>
                      <a:lnTo>
                        <a:pt x="0" y="38"/>
                      </a:lnTo>
                      <a:lnTo>
                        <a:pt x="3" y="32"/>
                      </a:lnTo>
                      <a:lnTo>
                        <a:pt x="9" y="25"/>
                      </a:lnTo>
                      <a:lnTo>
                        <a:pt x="15" y="19"/>
                      </a:lnTo>
                      <a:lnTo>
                        <a:pt x="21" y="13"/>
                      </a:lnTo>
                      <a:lnTo>
                        <a:pt x="27" y="9"/>
                      </a:lnTo>
                      <a:lnTo>
                        <a:pt x="34" y="5"/>
                      </a:lnTo>
                      <a:lnTo>
                        <a:pt x="42" y="3"/>
                      </a:lnTo>
                      <a:lnTo>
                        <a:pt x="49" y="0"/>
                      </a:lnTo>
                      <a:lnTo>
                        <a:pt x="57" y="2"/>
                      </a:lnTo>
                      <a:lnTo>
                        <a:pt x="64" y="3"/>
                      </a:lnTo>
                      <a:lnTo>
                        <a:pt x="71" y="7"/>
                      </a:lnTo>
                      <a:lnTo>
                        <a:pt x="76" y="13"/>
                      </a:lnTo>
                      <a:close/>
                    </a:path>
                  </a:pathLst>
                </a:custGeom>
                <a:solidFill>
                  <a:srgbClr val="00FF00"/>
                </a:solidFill>
                <a:ln w="9525">
                  <a:noFill/>
                  <a:round/>
                  <a:headEnd/>
                  <a:tailEnd/>
                </a:ln>
              </p:spPr>
              <p:txBody>
                <a:bodyPr/>
                <a:lstStyle/>
                <a:p>
                  <a:endParaRPr lang="en-US"/>
                </a:p>
              </p:txBody>
            </p:sp>
            <p:sp>
              <p:nvSpPr>
                <p:cNvPr id="9524" name="Freeform 3603"/>
                <p:cNvSpPr>
                  <a:spLocks/>
                </p:cNvSpPr>
                <p:nvPr/>
              </p:nvSpPr>
              <p:spPr bwMode="auto">
                <a:xfrm>
                  <a:off x="3374" y="3076"/>
                  <a:ext cx="17" cy="9"/>
                </a:xfrm>
                <a:custGeom>
                  <a:avLst/>
                  <a:gdLst>
                    <a:gd name="T0" fmla="*/ 9 w 33"/>
                    <a:gd name="T1" fmla="*/ 3 h 19"/>
                    <a:gd name="T2" fmla="*/ 9 w 33"/>
                    <a:gd name="T3" fmla="*/ 3 h 19"/>
                    <a:gd name="T4" fmla="*/ 8 w 33"/>
                    <a:gd name="T5" fmla="*/ 4 h 19"/>
                    <a:gd name="T6" fmla="*/ 7 w 33"/>
                    <a:gd name="T7" fmla="*/ 4 h 19"/>
                    <a:gd name="T8" fmla="*/ 6 w 33"/>
                    <a:gd name="T9" fmla="*/ 4 h 19"/>
                    <a:gd name="T10" fmla="*/ 5 w 33"/>
                    <a:gd name="T11" fmla="*/ 4 h 19"/>
                    <a:gd name="T12" fmla="*/ 3 w 33"/>
                    <a:gd name="T13" fmla="*/ 4 h 19"/>
                    <a:gd name="T14" fmla="*/ 2 w 33"/>
                    <a:gd name="T15" fmla="*/ 4 h 19"/>
                    <a:gd name="T16" fmla="*/ 0 w 33"/>
                    <a:gd name="T17" fmla="*/ 4 h 19"/>
                    <a:gd name="T18" fmla="*/ 1 w 33"/>
                    <a:gd name="T19" fmla="*/ 2 h 19"/>
                    <a:gd name="T20" fmla="*/ 2 w 33"/>
                    <a:gd name="T21" fmla="*/ 1 h 19"/>
                    <a:gd name="T22" fmla="*/ 3 w 33"/>
                    <a:gd name="T23" fmla="*/ 0 h 19"/>
                    <a:gd name="T24" fmla="*/ 5 w 33"/>
                    <a:gd name="T25" fmla="*/ 0 h 19"/>
                    <a:gd name="T26" fmla="*/ 6 w 33"/>
                    <a:gd name="T27" fmla="*/ 0 h 19"/>
                    <a:gd name="T28" fmla="*/ 7 w 33"/>
                    <a:gd name="T29" fmla="*/ 1 h 19"/>
                    <a:gd name="T30" fmla="*/ 8 w 33"/>
                    <a:gd name="T31" fmla="*/ 2 h 19"/>
                    <a:gd name="T32" fmla="*/ 9 w 33"/>
                    <a:gd name="T33" fmla="*/ 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
                    <a:gd name="T52" fmla="*/ 0 h 19"/>
                    <a:gd name="T53" fmla="*/ 33 w 3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 h="19">
                      <a:moveTo>
                        <a:pt x="33" y="12"/>
                      </a:moveTo>
                      <a:lnTo>
                        <a:pt x="33" y="15"/>
                      </a:lnTo>
                      <a:lnTo>
                        <a:pt x="31" y="17"/>
                      </a:lnTo>
                      <a:lnTo>
                        <a:pt x="26" y="18"/>
                      </a:lnTo>
                      <a:lnTo>
                        <a:pt x="23" y="19"/>
                      </a:lnTo>
                      <a:lnTo>
                        <a:pt x="17" y="19"/>
                      </a:lnTo>
                      <a:lnTo>
                        <a:pt x="10" y="19"/>
                      </a:lnTo>
                      <a:lnTo>
                        <a:pt x="5" y="19"/>
                      </a:lnTo>
                      <a:lnTo>
                        <a:pt x="0" y="17"/>
                      </a:lnTo>
                      <a:lnTo>
                        <a:pt x="2" y="11"/>
                      </a:lnTo>
                      <a:lnTo>
                        <a:pt x="7" y="6"/>
                      </a:lnTo>
                      <a:lnTo>
                        <a:pt x="11" y="3"/>
                      </a:lnTo>
                      <a:lnTo>
                        <a:pt x="17" y="0"/>
                      </a:lnTo>
                      <a:lnTo>
                        <a:pt x="23" y="0"/>
                      </a:lnTo>
                      <a:lnTo>
                        <a:pt x="26" y="4"/>
                      </a:lnTo>
                      <a:lnTo>
                        <a:pt x="30" y="8"/>
                      </a:lnTo>
                      <a:lnTo>
                        <a:pt x="33" y="12"/>
                      </a:lnTo>
                      <a:close/>
                    </a:path>
                  </a:pathLst>
                </a:custGeom>
                <a:solidFill>
                  <a:srgbClr val="00FF00"/>
                </a:solidFill>
                <a:ln w="9525">
                  <a:noFill/>
                  <a:round/>
                  <a:headEnd/>
                  <a:tailEnd/>
                </a:ln>
              </p:spPr>
              <p:txBody>
                <a:bodyPr/>
                <a:lstStyle/>
                <a:p>
                  <a:endParaRPr lang="en-US"/>
                </a:p>
              </p:txBody>
            </p:sp>
            <p:sp>
              <p:nvSpPr>
                <p:cNvPr id="9525" name="Freeform 3604"/>
                <p:cNvSpPr>
                  <a:spLocks/>
                </p:cNvSpPr>
                <p:nvPr/>
              </p:nvSpPr>
              <p:spPr bwMode="auto">
                <a:xfrm>
                  <a:off x="3385" y="3077"/>
                  <a:ext cx="50" cy="30"/>
                </a:xfrm>
                <a:custGeom>
                  <a:avLst/>
                  <a:gdLst>
                    <a:gd name="T0" fmla="*/ 25 w 100"/>
                    <a:gd name="T1" fmla="*/ 3 h 58"/>
                    <a:gd name="T2" fmla="*/ 23 w 100"/>
                    <a:gd name="T3" fmla="*/ 5 h 58"/>
                    <a:gd name="T4" fmla="*/ 21 w 100"/>
                    <a:gd name="T5" fmla="*/ 7 h 58"/>
                    <a:gd name="T6" fmla="*/ 19 w 100"/>
                    <a:gd name="T7" fmla="*/ 8 h 58"/>
                    <a:gd name="T8" fmla="*/ 17 w 100"/>
                    <a:gd name="T9" fmla="*/ 10 h 58"/>
                    <a:gd name="T10" fmla="*/ 14 w 100"/>
                    <a:gd name="T11" fmla="*/ 11 h 58"/>
                    <a:gd name="T12" fmla="*/ 12 w 100"/>
                    <a:gd name="T13" fmla="*/ 13 h 58"/>
                    <a:gd name="T14" fmla="*/ 10 w 100"/>
                    <a:gd name="T15" fmla="*/ 14 h 58"/>
                    <a:gd name="T16" fmla="*/ 7 w 100"/>
                    <a:gd name="T17" fmla="*/ 16 h 58"/>
                    <a:gd name="T18" fmla="*/ 6 w 100"/>
                    <a:gd name="T19" fmla="*/ 16 h 58"/>
                    <a:gd name="T20" fmla="*/ 3 w 100"/>
                    <a:gd name="T21" fmla="*/ 15 h 58"/>
                    <a:gd name="T22" fmla="*/ 2 w 100"/>
                    <a:gd name="T23" fmla="*/ 14 h 58"/>
                    <a:gd name="T24" fmla="*/ 0 w 100"/>
                    <a:gd name="T25" fmla="*/ 12 h 58"/>
                    <a:gd name="T26" fmla="*/ 1 w 100"/>
                    <a:gd name="T27" fmla="*/ 10 h 58"/>
                    <a:gd name="T28" fmla="*/ 2 w 100"/>
                    <a:gd name="T29" fmla="*/ 8 h 58"/>
                    <a:gd name="T30" fmla="*/ 4 w 100"/>
                    <a:gd name="T31" fmla="*/ 7 h 58"/>
                    <a:gd name="T32" fmla="*/ 6 w 100"/>
                    <a:gd name="T33" fmla="*/ 5 h 58"/>
                    <a:gd name="T34" fmla="*/ 8 w 100"/>
                    <a:gd name="T35" fmla="*/ 4 h 58"/>
                    <a:gd name="T36" fmla="*/ 11 w 100"/>
                    <a:gd name="T37" fmla="*/ 3 h 58"/>
                    <a:gd name="T38" fmla="*/ 13 w 100"/>
                    <a:gd name="T39" fmla="*/ 2 h 58"/>
                    <a:gd name="T40" fmla="*/ 15 w 100"/>
                    <a:gd name="T41" fmla="*/ 1 h 58"/>
                    <a:gd name="T42" fmla="*/ 18 w 100"/>
                    <a:gd name="T43" fmla="*/ 0 h 58"/>
                    <a:gd name="T44" fmla="*/ 21 w 100"/>
                    <a:gd name="T45" fmla="*/ 1 h 58"/>
                    <a:gd name="T46" fmla="*/ 23 w 100"/>
                    <a:gd name="T47" fmla="*/ 1 h 58"/>
                    <a:gd name="T48" fmla="*/ 25 w 100"/>
                    <a:gd name="T49" fmla="*/ 3 h 5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0"/>
                    <a:gd name="T76" fmla="*/ 0 h 58"/>
                    <a:gd name="T77" fmla="*/ 100 w 100"/>
                    <a:gd name="T78" fmla="*/ 58 h 5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0" h="58">
                      <a:moveTo>
                        <a:pt x="100" y="11"/>
                      </a:moveTo>
                      <a:lnTo>
                        <a:pt x="92" y="18"/>
                      </a:lnTo>
                      <a:lnTo>
                        <a:pt x="83" y="25"/>
                      </a:lnTo>
                      <a:lnTo>
                        <a:pt x="75" y="31"/>
                      </a:lnTo>
                      <a:lnTo>
                        <a:pt x="66" y="37"/>
                      </a:lnTo>
                      <a:lnTo>
                        <a:pt x="56" y="42"/>
                      </a:lnTo>
                      <a:lnTo>
                        <a:pt x="47" y="48"/>
                      </a:lnTo>
                      <a:lnTo>
                        <a:pt x="38" y="53"/>
                      </a:lnTo>
                      <a:lnTo>
                        <a:pt x="29" y="58"/>
                      </a:lnTo>
                      <a:lnTo>
                        <a:pt x="21" y="58"/>
                      </a:lnTo>
                      <a:lnTo>
                        <a:pt x="13" y="56"/>
                      </a:lnTo>
                      <a:lnTo>
                        <a:pt x="6" y="53"/>
                      </a:lnTo>
                      <a:lnTo>
                        <a:pt x="0" y="47"/>
                      </a:lnTo>
                      <a:lnTo>
                        <a:pt x="2" y="38"/>
                      </a:lnTo>
                      <a:lnTo>
                        <a:pt x="8" y="31"/>
                      </a:lnTo>
                      <a:lnTo>
                        <a:pt x="16" y="25"/>
                      </a:lnTo>
                      <a:lnTo>
                        <a:pt x="23" y="20"/>
                      </a:lnTo>
                      <a:lnTo>
                        <a:pt x="32" y="16"/>
                      </a:lnTo>
                      <a:lnTo>
                        <a:pt x="41" y="11"/>
                      </a:lnTo>
                      <a:lnTo>
                        <a:pt x="52" y="7"/>
                      </a:lnTo>
                      <a:lnTo>
                        <a:pt x="62" y="2"/>
                      </a:lnTo>
                      <a:lnTo>
                        <a:pt x="71" y="0"/>
                      </a:lnTo>
                      <a:lnTo>
                        <a:pt x="82" y="1"/>
                      </a:lnTo>
                      <a:lnTo>
                        <a:pt x="91" y="4"/>
                      </a:lnTo>
                      <a:lnTo>
                        <a:pt x="100" y="11"/>
                      </a:lnTo>
                      <a:close/>
                    </a:path>
                  </a:pathLst>
                </a:custGeom>
                <a:solidFill>
                  <a:srgbClr val="00FF00"/>
                </a:solidFill>
                <a:ln w="9525">
                  <a:noFill/>
                  <a:round/>
                  <a:headEnd/>
                  <a:tailEnd/>
                </a:ln>
              </p:spPr>
              <p:txBody>
                <a:bodyPr/>
                <a:lstStyle/>
                <a:p>
                  <a:endParaRPr lang="en-US"/>
                </a:p>
              </p:txBody>
            </p:sp>
            <p:sp>
              <p:nvSpPr>
                <p:cNvPr id="9526" name="Freeform 3605"/>
                <p:cNvSpPr>
                  <a:spLocks/>
                </p:cNvSpPr>
                <p:nvPr/>
              </p:nvSpPr>
              <p:spPr bwMode="auto">
                <a:xfrm>
                  <a:off x="3599" y="3086"/>
                  <a:ext cx="20" cy="24"/>
                </a:xfrm>
                <a:custGeom>
                  <a:avLst/>
                  <a:gdLst>
                    <a:gd name="T0" fmla="*/ 10 w 40"/>
                    <a:gd name="T1" fmla="*/ 4 h 47"/>
                    <a:gd name="T2" fmla="*/ 10 w 40"/>
                    <a:gd name="T3" fmla="*/ 6 h 47"/>
                    <a:gd name="T4" fmla="*/ 7 w 40"/>
                    <a:gd name="T5" fmla="*/ 9 h 47"/>
                    <a:gd name="T6" fmla="*/ 5 w 40"/>
                    <a:gd name="T7" fmla="*/ 10 h 47"/>
                    <a:gd name="T8" fmla="*/ 3 w 40"/>
                    <a:gd name="T9" fmla="*/ 12 h 47"/>
                    <a:gd name="T10" fmla="*/ 1 w 40"/>
                    <a:gd name="T11" fmla="*/ 10 h 47"/>
                    <a:gd name="T12" fmla="*/ 1 w 40"/>
                    <a:gd name="T13" fmla="*/ 9 h 47"/>
                    <a:gd name="T14" fmla="*/ 0 w 40"/>
                    <a:gd name="T15" fmla="*/ 7 h 47"/>
                    <a:gd name="T16" fmla="*/ 1 w 40"/>
                    <a:gd name="T17" fmla="*/ 5 h 47"/>
                    <a:gd name="T18" fmla="*/ 2 w 40"/>
                    <a:gd name="T19" fmla="*/ 3 h 47"/>
                    <a:gd name="T20" fmla="*/ 3 w 40"/>
                    <a:gd name="T21" fmla="*/ 2 h 47"/>
                    <a:gd name="T22" fmla="*/ 5 w 40"/>
                    <a:gd name="T23" fmla="*/ 0 h 47"/>
                    <a:gd name="T24" fmla="*/ 7 w 40"/>
                    <a:gd name="T25" fmla="*/ 1 h 47"/>
                    <a:gd name="T26" fmla="*/ 10 w 40"/>
                    <a:gd name="T27" fmla="*/ 4 h 4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47"/>
                    <a:gd name="T44" fmla="*/ 40 w 40"/>
                    <a:gd name="T45" fmla="*/ 47 h 4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47">
                      <a:moveTo>
                        <a:pt x="40" y="14"/>
                      </a:moveTo>
                      <a:lnTo>
                        <a:pt x="38" y="24"/>
                      </a:lnTo>
                      <a:lnTo>
                        <a:pt x="30" y="33"/>
                      </a:lnTo>
                      <a:lnTo>
                        <a:pt x="20" y="40"/>
                      </a:lnTo>
                      <a:lnTo>
                        <a:pt x="11" y="47"/>
                      </a:lnTo>
                      <a:lnTo>
                        <a:pt x="7" y="40"/>
                      </a:lnTo>
                      <a:lnTo>
                        <a:pt x="3" y="33"/>
                      </a:lnTo>
                      <a:lnTo>
                        <a:pt x="0" y="25"/>
                      </a:lnTo>
                      <a:lnTo>
                        <a:pt x="1" y="17"/>
                      </a:lnTo>
                      <a:lnTo>
                        <a:pt x="8" y="11"/>
                      </a:lnTo>
                      <a:lnTo>
                        <a:pt x="15" y="5"/>
                      </a:lnTo>
                      <a:lnTo>
                        <a:pt x="20" y="0"/>
                      </a:lnTo>
                      <a:lnTo>
                        <a:pt x="30" y="2"/>
                      </a:lnTo>
                      <a:lnTo>
                        <a:pt x="40" y="14"/>
                      </a:lnTo>
                      <a:close/>
                    </a:path>
                  </a:pathLst>
                </a:custGeom>
                <a:solidFill>
                  <a:srgbClr val="00FF00"/>
                </a:solidFill>
                <a:ln w="9525">
                  <a:noFill/>
                  <a:round/>
                  <a:headEnd/>
                  <a:tailEnd/>
                </a:ln>
              </p:spPr>
              <p:txBody>
                <a:bodyPr/>
                <a:lstStyle/>
                <a:p>
                  <a:endParaRPr lang="en-US"/>
                </a:p>
              </p:txBody>
            </p:sp>
            <p:sp>
              <p:nvSpPr>
                <p:cNvPr id="9527" name="Freeform 3606"/>
                <p:cNvSpPr>
                  <a:spLocks/>
                </p:cNvSpPr>
                <p:nvPr/>
              </p:nvSpPr>
              <p:spPr bwMode="auto">
                <a:xfrm>
                  <a:off x="3538" y="3087"/>
                  <a:ext cx="30" cy="17"/>
                </a:xfrm>
                <a:custGeom>
                  <a:avLst/>
                  <a:gdLst>
                    <a:gd name="T0" fmla="*/ 15 w 60"/>
                    <a:gd name="T1" fmla="*/ 1 h 34"/>
                    <a:gd name="T2" fmla="*/ 15 w 60"/>
                    <a:gd name="T3" fmla="*/ 2 h 34"/>
                    <a:gd name="T4" fmla="*/ 13 w 60"/>
                    <a:gd name="T5" fmla="*/ 3 h 34"/>
                    <a:gd name="T6" fmla="*/ 11 w 60"/>
                    <a:gd name="T7" fmla="*/ 4 h 34"/>
                    <a:gd name="T8" fmla="*/ 10 w 60"/>
                    <a:gd name="T9" fmla="*/ 5 h 34"/>
                    <a:gd name="T10" fmla="*/ 8 w 60"/>
                    <a:gd name="T11" fmla="*/ 7 h 34"/>
                    <a:gd name="T12" fmla="*/ 6 w 60"/>
                    <a:gd name="T13" fmla="*/ 9 h 34"/>
                    <a:gd name="T14" fmla="*/ 5 w 60"/>
                    <a:gd name="T15" fmla="*/ 9 h 34"/>
                    <a:gd name="T16" fmla="*/ 2 w 60"/>
                    <a:gd name="T17" fmla="*/ 9 h 34"/>
                    <a:gd name="T18" fmla="*/ 1 w 60"/>
                    <a:gd name="T19" fmla="*/ 6 h 34"/>
                    <a:gd name="T20" fmla="*/ 0 w 60"/>
                    <a:gd name="T21" fmla="*/ 5 h 34"/>
                    <a:gd name="T22" fmla="*/ 0 w 60"/>
                    <a:gd name="T23" fmla="*/ 5 h 34"/>
                    <a:gd name="T24" fmla="*/ 1 w 60"/>
                    <a:gd name="T25" fmla="*/ 5 h 34"/>
                    <a:gd name="T26" fmla="*/ 1 w 60"/>
                    <a:gd name="T27" fmla="*/ 4 h 34"/>
                    <a:gd name="T28" fmla="*/ 3 w 60"/>
                    <a:gd name="T29" fmla="*/ 3 h 34"/>
                    <a:gd name="T30" fmla="*/ 5 w 60"/>
                    <a:gd name="T31" fmla="*/ 2 h 34"/>
                    <a:gd name="T32" fmla="*/ 6 w 60"/>
                    <a:gd name="T33" fmla="*/ 1 h 34"/>
                    <a:gd name="T34" fmla="*/ 8 w 60"/>
                    <a:gd name="T35" fmla="*/ 1 h 34"/>
                    <a:gd name="T36" fmla="*/ 10 w 60"/>
                    <a:gd name="T37" fmla="*/ 1 h 34"/>
                    <a:gd name="T38" fmla="*/ 12 w 60"/>
                    <a:gd name="T39" fmla="*/ 0 h 34"/>
                    <a:gd name="T40" fmla="*/ 13 w 60"/>
                    <a:gd name="T41" fmla="*/ 0 h 34"/>
                    <a:gd name="T42" fmla="*/ 15 w 60"/>
                    <a:gd name="T43" fmla="*/ 1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
                    <a:gd name="T67" fmla="*/ 0 h 34"/>
                    <a:gd name="T68" fmla="*/ 60 w 60"/>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 h="34">
                      <a:moveTo>
                        <a:pt x="60" y="3"/>
                      </a:moveTo>
                      <a:lnTo>
                        <a:pt x="58" y="8"/>
                      </a:lnTo>
                      <a:lnTo>
                        <a:pt x="51" y="12"/>
                      </a:lnTo>
                      <a:lnTo>
                        <a:pt x="44" y="16"/>
                      </a:lnTo>
                      <a:lnTo>
                        <a:pt x="37" y="22"/>
                      </a:lnTo>
                      <a:lnTo>
                        <a:pt x="30" y="28"/>
                      </a:lnTo>
                      <a:lnTo>
                        <a:pt x="23" y="33"/>
                      </a:lnTo>
                      <a:lnTo>
                        <a:pt x="17" y="34"/>
                      </a:lnTo>
                      <a:lnTo>
                        <a:pt x="8" y="33"/>
                      </a:lnTo>
                      <a:lnTo>
                        <a:pt x="2" y="26"/>
                      </a:lnTo>
                      <a:lnTo>
                        <a:pt x="0" y="23"/>
                      </a:lnTo>
                      <a:lnTo>
                        <a:pt x="0" y="21"/>
                      </a:lnTo>
                      <a:lnTo>
                        <a:pt x="2" y="20"/>
                      </a:lnTo>
                      <a:lnTo>
                        <a:pt x="3" y="18"/>
                      </a:lnTo>
                      <a:lnTo>
                        <a:pt x="10" y="14"/>
                      </a:lnTo>
                      <a:lnTo>
                        <a:pt x="17" y="9"/>
                      </a:lnTo>
                      <a:lnTo>
                        <a:pt x="23" y="6"/>
                      </a:lnTo>
                      <a:lnTo>
                        <a:pt x="30" y="4"/>
                      </a:lnTo>
                      <a:lnTo>
                        <a:pt x="37" y="1"/>
                      </a:lnTo>
                      <a:lnTo>
                        <a:pt x="45" y="0"/>
                      </a:lnTo>
                      <a:lnTo>
                        <a:pt x="52" y="0"/>
                      </a:lnTo>
                      <a:lnTo>
                        <a:pt x="60" y="3"/>
                      </a:lnTo>
                      <a:close/>
                    </a:path>
                  </a:pathLst>
                </a:custGeom>
                <a:solidFill>
                  <a:srgbClr val="00FF00"/>
                </a:solidFill>
                <a:ln w="9525">
                  <a:noFill/>
                  <a:round/>
                  <a:headEnd/>
                  <a:tailEnd/>
                </a:ln>
              </p:spPr>
              <p:txBody>
                <a:bodyPr/>
                <a:lstStyle/>
                <a:p>
                  <a:endParaRPr lang="en-US"/>
                </a:p>
              </p:txBody>
            </p:sp>
            <p:sp>
              <p:nvSpPr>
                <p:cNvPr id="9528" name="Freeform 3607"/>
                <p:cNvSpPr>
                  <a:spLocks/>
                </p:cNvSpPr>
                <p:nvPr/>
              </p:nvSpPr>
              <p:spPr bwMode="auto">
                <a:xfrm>
                  <a:off x="3621" y="3090"/>
                  <a:ext cx="13" cy="17"/>
                </a:xfrm>
                <a:custGeom>
                  <a:avLst/>
                  <a:gdLst>
                    <a:gd name="T0" fmla="*/ 6 w 28"/>
                    <a:gd name="T1" fmla="*/ 6 h 33"/>
                    <a:gd name="T2" fmla="*/ 5 w 28"/>
                    <a:gd name="T3" fmla="*/ 8 h 33"/>
                    <a:gd name="T4" fmla="*/ 4 w 28"/>
                    <a:gd name="T5" fmla="*/ 8 h 33"/>
                    <a:gd name="T6" fmla="*/ 3 w 28"/>
                    <a:gd name="T7" fmla="*/ 9 h 33"/>
                    <a:gd name="T8" fmla="*/ 1 w 28"/>
                    <a:gd name="T9" fmla="*/ 8 h 33"/>
                    <a:gd name="T10" fmla="*/ 0 w 28"/>
                    <a:gd name="T11" fmla="*/ 7 h 33"/>
                    <a:gd name="T12" fmla="*/ 0 w 28"/>
                    <a:gd name="T13" fmla="*/ 6 h 33"/>
                    <a:gd name="T14" fmla="*/ 0 w 28"/>
                    <a:gd name="T15" fmla="*/ 4 h 33"/>
                    <a:gd name="T16" fmla="*/ 0 w 28"/>
                    <a:gd name="T17" fmla="*/ 3 h 33"/>
                    <a:gd name="T18" fmla="*/ 3 w 28"/>
                    <a:gd name="T19" fmla="*/ 0 h 33"/>
                    <a:gd name="T20" fmla="*/ 4 w 28"/>
                    <a:gd name="T21" fmla="*/ 2 h 33"/>
                    <a:gd name="T22" fmla="*/ 5 w 28"/>
                    <a:gd name="T23" fmla="*/ 3 h 33"/>
                    <a:gd name="T24" fmla="*/ 6 w 28"/>
                    <a:gd name="T25" fmla="*/ 5 h 33"/>
                    <a:gd name="T26" fmla="*/ 6 w 28"/>
                    <a:gd name="T27" fmla="*/ 6 h 3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33"/>
                    <a:gd name="T44" fmla="*/ 28 w 28"/>
                    <a:gd name="T45" fmla="*/ 33 h 3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33">
                      <a:moveTo>
                        <a:pt x="28" y="24"/>
                      </a:moveTo>
                      <a:lnTo>
                        <a:pt x="23" y="29"/>
                      </a:lnTo>
                      <a:lnTo>
                        <a:pt x="18" y="32"/>
                      </a:lnTo>
                      <a:lnTo>
                        <a:pt x="12" y="33"/>
                      </a:lnTo>
                      <a:lnTo>
                        <a:pt x="5" y="31"/>
                      </a:lnTo>
                      <a:lnTo>
                        <a:pt x="1" y="28"/>
                      </a:lnTo>
                      <a:lnTo>
                        <a:pt x="0" y="22"/>
                      </a:lnTo>
                      <a:lnTo>
                        <a:pt x="1" y="16"/>
                      </a:lnTo>
                      <a:lnTo>
                        <a:pt x="3" y="12"/>
                      </a:lnTo>
                      <a:lnTo>
                        <a:pt x="13" y="0"/>
                      </a:lnTo>
                      <a:lnTo>
                        <a:pt x="19" y="5"/>
                      </a:lnTo>
                      <a:lnTo>
                        <a:pt x="24" y="10"/>
                      </a:lnTo>
                      <a:lnTo>
                        <a:pt x="28" y="17"/>
                      </a:lnTo>
                      <a:lnTo>
                        <a:pt x="28" y="24"/>
                      </a:lnTo>
                      <a:close/>
                    </a:path>
                  </a:pathLst>
                </a:custGeom>
                <a:solidFill>
                  <a:srgbClr val="00FF00"/>
                </a:solidFill>
                <a:ln w="9525">
                  <a:noFill/>
                  <a:round/>
                  <a:headEnd/>
                  <a:tailEnd/>
                </a:ln>
              </p:spPr>
              <p:txBody>
                <a:bodyPr/>
                <a:lstStyle/>
                <a:p>
                  <a:endParaRPr lang="en-US"/>
                </a:p>
              </p:txBody>
            </p:sp>
            <p:sp>
              <p:nvSpPr>
                <p:cNvPr id="9529" name="Freeform 3608"/>
                <p:cNvSpPr>
                  <a:spLocks/>
                </p:cNvSpPr>
                <p:nvPr/>
              </p:nvSpPr>
              <p:spPr bwMode="auto">
                <a:xfrm>
                  <a:off x="3644" y="3101"/>
                  <a:ext cx="15" cy="18"/>
                </a:xfrm>
                <a:custGeom>
                  <a:avLst/>
                  <a:gdLst>
                    <a:gd name="T0" fmla="*/ 8 w 30"/>
                    <a:gd name="T1" fmla="*/ 3 h 37"/>
                    <a:gd name="T2" fmla="*/ 7 w 30"/>
                    <a:gd name="T3" fmla="*/ 4 h 37"/>
                    <a:gd name="T4" fmla="*/ 5 w 30"/>
                    <a:gd name="T5" fmla="*/ 6 h 37"/>
                    <a:gd name="T6" fmla="*/ 4 w 30"/>
                    <a:gd name="T7" fmla="*/ 7 h 37"/>
                    <a:gd name="T8" fmla="*/ 4 w 30"/>
                    <a:gd name="T9" fmla="*/ 9 h 37"/>
                    <a:gd name="T10" fmla="*/ 2 w 30"/>
                    <a:gd name="T11" fmla="*/ 7 h 37"/>
                    <a:gd name="T12" fmla="*/ 1 w 30"/>
                    <a:gd name="T13" fmla="*/ 5 h 37"/>
                    <a:gd name="T14" fmla="*/ 0 w 30"/>
                    <a:gd name="T15" fmla="*/ 3 h 37"/>
                    <a:gd name="T16" fmla="*/ 0 w 30"/>
                    <a:gd name="T17" fmla="*/ 1 h 37"/>
                    <a:gd name="T18" fmla="*/ 1 w 30"/>
                    <a:gd name="T19" fmla="*/ 0 h 37"/>
                    <a:gd name="T20" fmla="*/ 2 w 30"/>
                    <a:gd name="T21" fmla="*/ 0 h 37"/>
                    <a:gd name="T22" fmla="*/ 4 w 30"/>
                    <a:gd name="T23" fmla="*/ 0 h 37"/>
                    <a:gd name="T24" fmla="*/ 5 w 30"/>
                    <a:gd name="T25" fmla="*/ 0 h 37"/>
                    <a:gd name="T26" fmla="*/ 6 w 30"/>
                    <a:gd name="T27" fmla="*/ 1 h 37"/>
                    <a:gd name="T28" fmla="*/ 7 w 30"/>
                    <a:gd name="T29" fmla="*/ 1 h 37"/>
                    <a:gd name="T30" fmla="*/ 8 w 30"/>
                    <a:gd name="T31" fmla="*/ 2 h 37"/>
                    <a:gd name="T32" fmla="*/ 8 w 30"/>
                    <a:gd name="T33" fmla="*/ 3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7"/>
                    <a:gd name="T53" fmla="*/ 30 w 30"/>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7">
                      <a:moveTo>
                        <a:pt x="30" y="14"/>
                      </a:moveTo>
                      <a:lnTo>
                        <a:pt x="25" y="18"/>
                      </a:lnTo>
                      <a:lnTo>
                        <a:pt x="19" y="24"/>
                      </a:lnTo>
                      <a:lnTo>
                        <a:pt x="14" y="30"/>
                      </a:lnTo>
                      <a:lnTo>
                        <a:pt x="13" y="37"/>
                      </a:lnTo>
                      <a:lnTo>
                        <a:pt x="8" y="30"/>
                      </a:lnTo>
                      <a:lnTo>
                        <a:pt x="4" y="22"/>
                      </a:lnTo>
                      <a:lnTo>
                        <a:pt x="0" y="14"/>
                      </a:lnTo>
                      <a:lnTo>
                        <a:pt x="0" y="6"/>
                      </a:lnTo>
                      <a:lnTo>
                        <a:pt x="3" y="2"/>
                      </a:lnTo>
                      <a:lnTo>
                        <a:pt x="7" y="0"/>
                      </a:lnTo>
                      <a:lnTo>
                        <a:pt x="13" y="0"/>
                      </a:lnTo>
                      <a:lnTo>
                        <a:pt x="18" y="2"/>
                      </a:lnTo>
                      <a:lnTo>
                        <a:pt x="21" y="5"/>
                      </a:lnTo>
                      <a:lnTo>
                        <a:pt x="26" y="7"/>
                      </a:lnTo>
                      <a:lnTo>
                        <a:pt x="29" y="9"/>
                      </a:lnTo>
                      <a:lnTo>
                        <a:pt x="30" y="14"/>
                      </a:lnTo>
                      <a:close/>
                    </a:path>
                  </a:pathLst>
                </a:custGeom>
                <a:solidFill>
                  <a:srgbClr val="00FF00"/>
                </a:solidFill>
                <a:ln w="9525">
                  <a:noFill/>
                  <a:round/>
                  <a:headEnd/>
                  <a:tailEnd/>
                </a:ln>
              </p:spPr>
              <p:txBody>
                <a:bodyPr/>
                <a:lstStyle/>
                <a:p>
                  <a:endParaRPr lang="en-US"/>
                </a:p>
              </p:txBody>
            </p:sp>
            <p:sp>
              <p:nvSpPr>
                <p:cNvPr id="9530" name="Freeform 3609"/>
                <p:cNvSpPr>
                  <a:spLocks/>
                </p:cNvSpPr>
                <p:nvPr/>
              </p:nvSpPr>
              <p:spPr bwMode="auto">
                <a:xfrm>
                  <a:off x="3357" y="3103"/>
                  <a:ext cx="22" cy="15"/>
                </a:xfrm>
                <a:custGeom>
                  <a:avLst/>
                  <a:gdLst>
                    <a:gd name="T0" fmla="*/ 11 w 45"/>
                    <a:gd name="T1" fmla="*/ 3 h 30"/>
                    <a:gd name="T2" fmla="*/ 10 w 45"/>
                    <a:gd name="T3" fmla="*/ 5 h 30"/>
                    <a:gd name="T4" fmla="*/ 9 w 45"/>
                    <a:gd name="T5" fmla="*/ 6 h 30"/>
                    <a:gd name="T6" fmla="*/ 8 w 45"/>
                    <a:gd name="T7" fmla="*/ 7 h 30"/>
                    <a:gd name="T8" fmla="*/ 7 w 45"/>
                    <a:gd name="T9" fmla="*/ 8 h 30"/>
                    <a:gd name="T10" fmla="*/ 5 w 45"/>
                    <a:gd name="T11" fmla="*/ 8 h 30"/>
                    <a:gd name="T12" fmla="*/ 3 w 45"/>
                    <a:gd name="T13" fmla="*/ 7 h 30"/>
                    <a:gd name="T14" fmla="*/ 1 w 45"/>
                    <a:gd name="T15" fmla="*/ 6 h 30"/>
                    <a:gd name="T16" fmla="*/ 0 w 45"/>
                    <a:gd name="T17" fmla="*/ 5 h 30"/>
                    <a:gd name="T18" fmla="*/ 1 w 45"/>
                    <a:gd name="T19" fmla="*/ 4 h 30"/>
                    <a:gd name="T20" fmla="*/ 3 w 45"/>
                    <a:gd name="T21" fmla="*/ 3 h 30"/>
                    <a:gd name="T22" fmla="*/ 4 w 45"/>
                    <a:gd name="T23" fmla="*/ 2 h 30"/>
                    <a:gd name="T24" fmla="*/ 6 w 45"/>
                    <a:gd name="T25" fmla="*/ 1 h 30"/>
                    <a:gd name="T26" fmla="*/ 7 w 45"/>
                    <a:gd name="T27" fmla="*/ 0 h 30"/>
                    <a:gd name="T28" fmla="*/ 9 w 45"/>
                    <a:gd name="T29" fmla="*/ 0 h 30"/>
                    <a:gd name="T30" fmla="*/ 10 w 45"/>
                    <a:gd name="T31" fmla="*/ 1 h 30"/>
                    <a:gd name="T32" fmla="*/ 11 w 45"/>
                    <a:gd name="T33" fmla="*/ 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30"/>
                    <a:gd name="T53" fmla="*/ 45 w 4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30">
                      <a:moveTo>
                        <a:pt x="45" y="11"/>
                      </a:moveTo>
                      <a:lnTo>
                        <a:pt x="43" y="17"/>
                      </a:lnTo>
                      <a:lnTo>
                        <a:pt x="38" y="21"/>
                      </a:lnTo>
                      <a:lnTo>
                        <a:pt x="34" y="26"/>
                      </a:lnTo>
                      <a:lnTo>
                        <a:pt x="29" y="29"/>
                      </a:lnTo>
                      <a:lnTo>
                        <a:pt x="21" y="30"/>
                      </a:lnTo>
                      <a:lnTo>
                        <a:pt x="13" y="28"/>
                      </a:lnTo>
                      <a:lnTo>
                        <a:pt x="6" y="23"/>
                      </a:lnTo>
                      <a:lnTo>
                        <a:pt x="0" y="19"/>
                      </a:lnTo>
                      <a:lnTo>
                        <a:pt x="6" y="15"/>
                      </a:lnTo>
                      <a:lnTo>
                        <a:pt x="12" y="12"/>
                      </a:lnTo>
                      <a:lnTo>
                        <a:pt x="18" y="7"/>
                      </a:lnTo>
                      <a:lnTo>
                        <a:pt x="25" y="3"/>
                      </a:lnTo>
                      <a:lnTo>
                        <a:pt x="30" y="0"/>
                      </a:lnTo>
                      <a:lnTo>
                        <a:pt x="36" y="0"/>
                      </a:lnTo>
                      <a:lnTo>
                        <a:pt x="41" y="4"/>
                      </a:lnTo>
                      <a:lnTo>
                        <a:pt x="45" y="11"/>
                      </a:lnTo>
                      <a:close/>
                    </a:path>
                  </a:pathLst>
                </a:custGeom>
                <a:solidFill>
                  <a:srgbClr val="00FF00"/>
                </a:solidFill>
                <a:ln w="9525">
                  <a:noFill/>
                  <a:round/>
                  <a:headEnd/>
                  <a:tailEnd/>
                </a:ln>
              </p:spPr>
              <p:txBody>
                <a:bodyPr/>
                <a:lstStyle/>
                <a:p>
                  <a:endParaRPr lang="en-US"/>
                </a:p>
              </p:txBody>
            </p:sp>
            <p:sp>
              <p:nvSpPr>
                <p:cNvPr id="9531" name="Freeform 3610"/>
                <p:cNvSpPr>
                  <a:spLocks/>
                </p:cNvSpPr>
                <p:nvPr/>
              </p:nvSpPr>
              <p:spPr bwMode="auto">
                <a:xfrm>
                  <a:off x="3472" y="3115"/>
                  <a:ext cx="18" cy="12"/>
                </a:xfrm>
                <a:custGeom>
                  <a:avLst/>
                  <a:gdLst>
                    <a:gd name="T0" fmla="*/ 9 w 37"/>
                    <a:gd name="T1" fmla="*/ 6 h 24"/>
                    <a:gd name="T2" fmla="*/ 8 w 37"/>
                    <a:gd name="T3" fmla="*/ 6 h 24"/>
                    <a:gd name="T4" fmla="*/ 7 w 37"/>
                    <a:gd name="T5" fmla="*/ 6 h 24"/>
                    <a:gd name="T6" fmla="*/ 5 w 37"/>
                    <a:gd name="T7" fmla="*/ 6 h 24"/>
                    <a:gd name="T8" fmla="*/ 4 w 37"/>
                    <a:gd name="T9" fmla="*/ 6 h 24"/>
                    <a:gd name="T10" fmla="*/ 3 w 37"/>
                    <a:gd name="T11" fmla="*/ 5 h 24"/>
                    <a:gd name="T12" fmla="*/ 2 w 37"/>
                    <a:gd name="T13" fmla="*/ 5 h 24"/>
                    <a:gd name="T14" fmla="*/ 1 w 37"/>
                    <a:gd name="T15" fmla="*/ 5 h 24"/>
                    <a:gd name="T16" fmla="*/ 0 w 37"/>
                    <a:gd name="T17" fmla="*/ 3 h 24"/>
                    <a:gd name="T18" fmla="*/ 1 w 37"/>
                    <a:gd name="T19" fmla="*/ 3 h 24"/>
                    <a:gd name="T20" fmla="*/ 2 w 37"/>
                    <a:gd name="T21" fmla="*/ 2 h 24"/>
                    <a:gd name="T22" fmla="*/ 4 w 37"/>
                    <a:gd name="T23" fmla="*/ 1 h 24"/>
                    <a:gd name="T24" fmla="*/ 6 w 37"/>
                    <a:gd name="T25" fmla="*/ 0 h 24"/>
                    <a:gd name="T26" fmla="*/ 7 w 37"/>
                    <a:gd name="T27" fmla="*/ 2 h 24"/>
                    <a:gd name="T28" fmla="*/ 7 w 37"/>
                    <a:gd name="T29" fmla="*/ 3 h 24"/>
                    <a:gd name="T30" fmla="*/ 8 w 37"/>
                    <a:gd name="T31" fmla="*/ 5 h 24"/>
                    <a:gd name="T32" fmla="*/ 9 w 37"/>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24"/>
                    <a:gd name="T53" fmla="*/ 37 w 37"/>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24">
                      <a:moveTo>
                        <a:pt x="37" y="24"/>
                      </a:moveTo>
                      <a:lnTo>
                        <a:pt x="32" y="24"/>
                      </a:lnTo>
                      <a:lnTo>
                        <a:pt x="28" y="24"/>
                      </a:lnTo>
                      <a:lnTo>
                        <a:pt x="22" y="23"/>
                      </a:lnTo>
                      <a:lnTo>
                        <a:pt x="17" y="23"/>
                      </a:lnTo>
                      <a:lnTo>
                        <a:pt x="13" y="20"/>
                      </a:lnTo>
                      <a:lnTo>
                        <a:pt x="8" y="19"/>
                      </a:lnTo>
                      <a:lnTo>
                        <a:pt x="4" y="17"/>
                      </a:lnTo>
                      <a:lnTo>
                        <a:pt x="0" y="15"/>
                      </a:lnTo>
                      <a:lnTo>
                        <a:pt x="6" y="10"/>
                      </a:lnTo>
                      <a:lnTo>
                        <a:pt x="11" y="6"/>
                      </a:lnTo>
                      <a:lnTo>
                        <a:pt x="18" y="3"/>
                      </a:lnTo>
                      <a:lnTo>
                        <a:pt x="25" y="0"/>
                      </a:lnTo>
                      <a:lnTo>
                        <a:pt x="28" y="5"/>
                      </a:lnTo>
                      <a:lnTo>
                        <a:pt x="30" y="12"/>
                      </a:lnTo>
                      <a:lnTo>
                        <a:pt x="32" y="18"/>
                      </a:lnTo>
                      <a:lnTo>
                        <a:pt x="37" y="24"/>
                      </a:lnTo>
                      <a:close/>
                    </a:path>
                  </a:pathLst>
                </a:custGeom>
                <a:solidFill>
                  <a:srgbClr val="00FF00"/>
                </a:solidFill>
                <a:ln w="9525">
                  <a:noFill/>
                  <a:round/>
                  <a:headEnd/>
                  <a:tailEnd/>
                </a:ln>
              </p:spPr>
              <p:txBody>
                <a:bodyPr/>
                <a:lstStyle/>
                <a:p>
                  <a:endParaRPr lang="en-US"/>
                </a:p>
              </p:txBody>
            </p:sp>
            <p:sp>
              <p:nvSpPr>
                <p:cNvPr id="9532" name="Freeform 3611"/>
                <p:cNvSpPr>
                  <a:spLocks/>
                </p:cNvSpPr>
                <p:nvPr/>
              </p:nvSpPr>
              <p:spPr bwMode="auto">
                <a:xfrm>
                  <a:off x="3628" y="3116"/>
                  <a:ext cx="8" cy="14"/>
                </a:xfrm>
                <a:custGeom>
                  <a:avLst/>
                  <a:gdLst>
                    <a:gd name="T0" fmla="*/ 3 w 16"/>
                    <a:gd name="T1" fmla="*/ 2 h 28"/>
                    <a:gd name="T2" fmla="*/ 4 w 16"/>
                    <a:gd name="T3" fmla="*/ 3 h 28"/>
                    <a:gd name="T4" fmla="*/ 3 w 16"/>
                    <a:gd name="T5" fmla="*/ 4 h 28"/>
                    <a:gd name="T6" fmla="*/ 3 w 16"/>
                    <a:gd name="T7" fmla="*/ 6 h 28"/>
                    <a:gd name="T8" fmla="*/ 3 w 16"/>
                    <a:gd name="T9" fmla="*/ 7 h 28"/>
                    <a:gd name="T10" fmla="*/ 2 w 16"/>
                    <a:gd name="T11" fmla="*/ 6 h 28"/>
                    <a:gd name="T12" fmla="*/ 1 w 16"/>
                    <a:gd name="T13" fmla="*/ 5 h 28"/>
                    <a:gd name="T14" fmla="*/ 1 w 16"/>
                    <a:gd name="T15" fmla="*/ 3 h 28"/>
                    <a:gd name="T16" fmla="*/ 0 w 16"/>
                    <a:gd name="T17" fmla="*/ 1 h 28"/>
                    <a:gd name="T18" fmla="*/ 1 w 16"/>
                    <a:gd name="T19" fmla="*/ 1 h 28"/>
                    <a:gd name="T20" fmla="*/ 2 w 16"/>
                    <a:gd name="T21" fmla="*/ 0 h 28"/>
                    <a:gd name="T22" fmla="*/ 3 w 16"/>
                    <a:gd name="T23" fmla="*/ 1 h 28"/>
                    <a:gd name="T24" fmla="*/ 3 w 16"/>
                    <a:gd name="T25" fmla="*/ 2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28"/>
                    <a:gd name="T41" fmla="*/ 16 w 16"/>
                    <a:gd name="T42" fmla="*/ 28 h 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28">
                      <a:moveTo>
                        <a:pt x="15" y="6"/>
                      </a:moveTo>
                      <a:lnTo>
                        <a:pt x="16" y="11"/>
                      </a:lnTo>
                      <a:lnTo>
                        <a:pt x="15" y="16"/>
                      </a:lnTo>
                      <a:lnTo>
                        <a:pt x="14" y="22"/>
                      </a:lnTo>
                      <a:lnTo>
                        <a:pt x="14" y="28"/>
                      </a:lnTo>
                      <a:lnTo>
                        <a:pt x="10" y="23"/>
                      </a:lnTo>
                      <a:lnTo>
                        <a:pt x="6" y="17"/>
                      </a:lnTo>
                      <a:lnTo>
                        <a:pt x="2" y="10"/>
                      </a:lnTo>
                      <a:lnTo>
                        <a:pt x="0" y="2"/>
                      </a:lnTo>
                      <a:lnTo>
                        <a:pt x="5" y="1"/>
                      </a:lnTo>
                      <a:lnTo>
                        <a:pt x="9" y="0"/>
                      </a:lnTo>
                      <a:lnTo>
                        <a:pt x="13" y="2"/>
                      </a:lnTo>
                      <a:lnTo>
                        <a:pt x="15" y="6"/>
                      </a:lnTo>
                      <a:close/>
                    </a:path>
                  </a:pathLst>
                </a:custGeom>
                <a:solidFill>
                  <a:srgbClr val="00FF00"/>
                </a:solidFill>
                <a:ln w="9525">
                  <a:noFill/>
                  <a:round/>
                  <a:headEnd/>
                  <a:tailEnd/>
                </a:ln>
              </p:spPr>
              <p:txBody>
                <a:bodyPr/>
                <a:lstStyle/>
                <a:p>
                  <a:endParaRPr lang="en-US"/>
                </a:p>
              </p:txBody>
            </p:sp>
            <p:sp>
              <p:nvSpPr>
                <p:cNvPr id="9533" name="Freeform 3612"/>
                <p:cNvSpPr>
                  <a:spLocks/>
                </p:cNvSpPr>
                <p:nvPr/>
              </p:nvSpPr>
              <p:spPr bwMode="auto">
                <a:xfrm>
                  <a:off x="3645" y="3122"/>
                  <a:ext cx="16" cy="20"/>
                </a:xfrm>
                <a:custGeom>
                  <a:avLst/>
                  <a:gdLst>
                    <a:gd name="T0" fmla="*/ 8 w 31"/>
                    <a:gd name="T1" fmla="*/ 1 h 40"/>
                    <a:gd name="T2" fmla="*/ 7 w 31"/>
                    <a:gd name="T3" fmla="*/ 3 h 40"/>
                    <a:gd name="T4" fmla="*/ 6 w 31"/>
                    <a:gd name="T5" fmla="*/ 5 h 40"/>
                    <a:gd name="T6" fmla="*/ 3 w 31"/>
                    <a:gd name="T7" fmla="*/ 7 h 40"/>
                    <a:gd name="T8" fmla="*/ 3 w 31"/>
                    <a:gd name="T9" fmla="*/ 10 h 40"/>
                    <a:gd name="T10" fmla="*/ 2 w 31"/>
                    <a:gd name="T11" fmla="*/ 9 h 40"/>
                    <a:gd name="T12" fmla="*/ 1 w 31"/>
                    <a:gd name="T13" fmla="*/ 7 h 40"/>
                    <a:gd name="T14" fmla="*/ 0 w 31"/>
                    <a:gd name="T15" fmla="*/ 6 h 40"/>
                    <a:gd name="T16" fmla="*/ 0 w 31"/>
                    <a:gd name="T17" fmla="*/ 4 h 40"/>
                    <a:gd name="T18" fmla="*/ 2 w 31"/>
                    <a:gd name="T19" fmla="*/ 3 h 40"/>
                    <a:gd name="T20" fmla="*/ 4 w 31"/>
                    <a:gd name="T21" fmla="*/ 1 h 40"/>
                    <a:gd name="T22" fmla="*/ 6 w 31"/>
                    <a:gd name="T23" fmla="*/ 0 h 40"/>
                    <a:gd name="T24" fmla="*/ 8 w 31"/>
                    <a:gd name="T25" fmla="*/ 1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40"/>
                    <a:gd name="T41" fmla="*/ 31 w 31"/>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40">
                      <a:moveTo>
                        <a:pt x="31" y="3"/>
                      </a:moveTo>
                      <a:lnTo>
                        <a:pt x="27" y="13"/>
                      </a:lnTo>
                      <a:lnTo>
                        <a:pt x="21" y="21"/>
                      </a:lnTo>
                      <a:lnTo>
                        <a:pt x="12" y="30"/>
                      </a:lnTo>
                      <a:lnTo>
                        <a:pt x="10" y="40"/>
                      </a:lnTo>
                      <a:lnTo>
                        <a:pt x="7" y="35"/>
                      </a:lnTo>
                      <a:lnTo>
                        <a:pt x="2" y="30"/>
                      </a:lnTo>
                      <a:lnTo>
                        <a:pt x="0" y="24"/>
                      </a:lnTo>
                      <a:lnTo>
                        <a:pt x="0" y="16"/>
                      </a:lnTo>
                      <a:lnTo>
                        <a:pt x="7" y="9"/>
                      </a:lnTo>
                      <a:lnTo>
                        <a:pt x="15" y="3"/>
                      </a:lnTo>
                      <a:lnTo>
                        <a:pt x="23" y="0"/>
                      </a:lnTo>
                      <a:lnTo>
                        <a:pt x="31" y="3"/>
                      </a:lnTo>
                      <a:close/>
                    </a:path>
                  </a:pathLst>
                </a:custGeom>
                <a:solidFill>
                  <a:srgbClr val="00FF00"/>
                </a:solidFill>
                <a:ln w="9525">
                  <a:noFill/>
                  <a:round/>
                  <a:headEnd/>
                  <a:tailEnd/>
                </a:ln>
              </p:spPr>
              <p:txBody>
                <a:bodyPr/>
                <a:lstStyle/>
                <a:p>
                  <a:endParaRPr lang="en-US"/>
                </a:p>
              </p:txBody>
            </p:sp>
            <p:sp>
              <p:nvSpPr>
                <p:cNvPr id="9534" name="Freeform 3613"/>
                <p:cNvSpPr>
                  <a:spLocks/>
                </p:cNvSpPr>
                <p:nvPr/>
              </p:nvSpPr>
              <p:spPr bwMode="auto">
                <a:xfrm>
                  <a:off x="3368" y="3132"/>
                  <a:ext cx="13" cy="6"/>
                </a:xfrm>
                <a:custGeom>
                  <a:avLst/>
                  <a:gdLst>
                    <a:gd name="T0" fmla="*/ 7 w 26"/>
                    <a:gd name="T1" fmla="*/ 2 h 13"/>
                    <a:gd name="T2" fmla="*/ 7 w 26"/>
                    <a:gd name="T3" fmla="*/ 3 h 13"/>
                    <a:gd name="T4" fmla="*/ 5 w 26"/>
                    <a:gd name="T5" fmla="*/ 3 h 13"/>
                    <a:gd name="T6" fmla="*/ 3 w 26"/>
                    <a:gd name="T7" fmla="*/ 2 h 13"/>
                    <a:gd name="T8" fmla="*/ 2 w 26"/>
                    <a:gd name="T9" fmla="*/ 1 h 13"/>
                    <a:gd name="T10" fmla="*/ 0 w 26"/>
                    <a:gd name="T11" fmla="*/ 0 h 13"/>
                    <a:gd name="T12" fmla="*/ 2 w 26"/>
                    <a:gd name="T13" fmla="*/ 0 h 13"/>
                    <a:gd name="T14" fmla="*/ 3 w 26"/>
                    <a:gd name="T15" fmla="*/ 0 h 13"/>
                    <a:gd name="T16" fmla="*/ 6 w 26"/>
                    <a:gd name="T17" fmla="*/ 1 h 13"/>
                    <a:gd name="T18" fmla="*/ 7 w 26"/>
                    <a:gd name="T19" fmla="*/ 2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13"/>
                    <a:gd name="T32" fmla="*/ 26 w 26"/>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13">
                      <a:moveTo>
                        <a:pt x="26" y="9"/>
                      </a:moveTo>
                      <a:lnTo>
                        <a:pt x="26" y="13"/>
                      </a:lnTo>
                      <a:lnTo>
                        <a:pt x="19" y="12"/>
                      </a:lnTo>
                      <a:lnTo>
                        <a:pt x="12" y="9"/>
                      </a:lnTo>
                      <a:lnTo>
                        <a:pt x="6" y="5"/>
                      </a:lnTo>
                      <a:lnTo>
                        <a:pt x="0" y="0"/>
                      </a:lnTo>
                      <a:lnTo>
                        <a:pt x="8" y="0"/>
                      </a:lnTo>
                      <a:lnTo>
                        <a:pt x="15" y="1"/>
                      </a:lnTo>
                      <a:lnTo>
                        <a:pt x="21" y="5"/>
                      </a:lnTo>
                      <a:lnTo>
                        <a:pt x="26" y="9"/>
                      </a:lnTo>
                      <a:close/>
                    </a:path>
                  </a:pathLst>
                </a:custGeom>
                <a:solidFill>
                  <a:srgbClr val="00FF00"/>
                </a:solidFill>
                <a:ln w="9525">
                  <a:noFill/>
                  <a:round/>
                  <a:headEnd/>
                  <a:tailEnd/>
                </a:ln>
              </p:spPr>
              <p:txBody>
                <a:bodyPr/>
                <a:lstStyle/>
                <a:p>
                  <a:endParaRPr lang="en-US"/>
                </a:p>
              </p:txBody>
            </p:sp>
            <p:sp>
              <p:nvSpPr>
                <p:cNvPr id="9535" name="Freeform 3614"/>
                <p:cNvSpPr>
                  <a:spLocks/>
                </p:cNvSpPr>
                <p:nvPr/>
              </p:nvSpPr>
              <p:spPr bwMode="auto">
                <a:xfrm>
                  <a:off x="3668" y="3139"/>
                  <a:ext cx="7" cy="9"/>
                </a:xfrm>
                <a:custGeom>
                  <a:avLst/>
                  <a:gdLst>
                    <a:gd name="T0" fmla="*/ 3 w 15"/>
                    <a:gd name="T1" fmla="*/ 3 h 18"/>
                    <a:gd name="T2" fmla="*/ 3 w 15"/>
                    <a:gd name="T3" fmla="*/ 4 h 18"/>
                    <a:gd name="T4" fmla="*/ 3 w 15"/>
                    <a:gd name="T5" fmla="*/ 5 h 18"/>
                    <a:gd name="T6" fmla="*/ 2 w 15"/>
                    <a:gd name="T7" fmla="*/ 5 h 18"/>
                    <a:gd name="T8" fmla="*/ 1 w 15"/>
                    <a:gd name="T9" fmla="*/ 5 h 18"/>
                    <a:gd name="T10" fmla="*/ 1 w 15"/>
                    <a:gd name="T11" fmla="*/ 3 h 18"/>
                    <a:gd name="T12" fmla="*/ 0 w 15"/>
                    <a:gd name="T13" fmla="*/ 2 h 18"/>
                    <a:gd name="T14" fmla="*/ 0 w 15"/>
                    <a:gd name="T15" fmla="*/ 1 h 18"/>
                    <a:gd name="T16" fmla="*/ 0 w 15"/>
                    <a:gd name="T17" fmla="*/ 0 h 18"/>
                    <a:gd name="T18" fmla="*/ 1 w 15"/>
                    <a:gd name="T19" fmla="*/ 1 h 18"/>
                    <a:gd name="T20" fmla="*/ 2 w 15"/>
                    <a:gd name="T21" fmla="*/ 1 h 18"/>
                    <a:gd name="T22" fmla="*/ 3 w 15"/>
                    <a:gd name="T23" fmla="*/ 2 h 18"/>
                    <a:gd name="T24" fmla="*/ 3 w 15"/>
                    <a:gd name="T25" fmla="*/ 3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18"/>
                    <a:gd name="T41" fmla="*/ 15 w 15"/>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18">
                      <a:moveTo>
                        <a:pt x="15" y="13"/>
                      </a:moveTo>
                      <a:lnTo>
                        <a:pt x="15" y="16"/>
                      </a:lnTo>
                      <a:lnTo>
                        <a:pt x="12" y="17"/>
                      </a:lnTo>
                      <a:lnTo>
                        <a:pt x="9" y="18"/>
                      </a:lnTo>
                      <a:lnTo>
                        <a:pt x="7" y="17"/>
                      </a:lnTo>
                      <a:lnTo>
                        <a:pt x="4" y="14"/>
                      </a:lnTo>
                      <a:lnTo>
                        <a:pt x="2" y="9"/>
                      </a:lnTo>
                      <a:lnTo>
                        <a:pt x="1" y="5"/>
                      </a:lnTo>
                      <a:lnTo>
                        <a:pt x="0" y="0"/>
                      </a:lnTo>
                      <a:lnTo>
                        <a:pt x="4" y="1"/>
                      </a:lnTo>
                      <a:lnTo>
                        <a:pt x="9" y="5"/>
                      </a:lnTo>
                      <a:lnTo>
                        <a:pt x="12" y="8"/>
                      </a:lnTo>
                      <a:lnTo>
                        <a:pt x="15" y="13"/>
                      </a:lnTo>
                      <a:close/>
                    </a:path>
                  </a:pathLst>
                </a:custGeom>
                <a:solidFill>
                  <a:srgbClr val="00FF00"/>
                </a:solidFill>
                <a:ln w="9525">
                  <a:noFill/>
                  <a:round/>
                  <a:headEnd/>
                  <a:tailEnd/>
                </a:ln>
              </p:spPr>
              <p:txBody>
                <a:bodyPr/>
                <a:lstStyle/>
                <a:p>
                  <a:endParaRPr lang="en-US"/>
                </a:p>
              </p:txBody>
            </p:sp>
            <p:sp>
              <p:nvSpPr>
                <p:cNvPr id="9536" name="Freeform 3615"/>
                <p:cNvSpPr>
                  <a:spLocks/>
                </p:cNvSpPr>
                <p:nvPr/>
              </p:nvSpPr>
              <p:spPr bwMode="auto">
                <a:xfrm>
                  <a:off x="3590" y="3141"/>
                  <a:ext cx="27" cy="22"/>
                </a:xfrm>
                <a:custGeom>
                  <a:avLst/>
                  <a:gdLst>
                    <a:gd name="T0" fmla="*/ 7 w 54"/>
                    <a:gd name="T1" fmla="*/ 10 h 44"/>
                    <a:gd name="T2" fmla="*/ 6 w 54"/>
                    <a:gd name="T3" fmla="*/ 11 h 44"/>
                    <a:gd name="T4" fmla="*/ 0 w 54"/>
                    <a:gd name="T5" fmla="*/ 6 h 44"/>
                    <a:gd name="T6" fmla="*/ 2 w 54"/>
                    <a:gd name="T7" fmla="*/ 6 h 44"/>
                    <a:gd name="T8" fmla="*/ 3 w 54"/>
                    <a:gd name="T9" fmla="*/ 6 h 44"/>
                    <a:gd name="T10" fmla="*/ 6 w 54"/>
                    <a:gd name="T11" fmla="*/ 5 h 44"/>
                    <a:gd name="T12" fmla="*/ 7 w 54"/>
                    <a:gd name="T13" fmla="*/ 3 h 44"/>
                    <a:gd name="T14" fmla="*/ 9 w 54"/>
                    <a:gd name="T15" fmla="*/ 3 h 44"/>
                    <a:gd name="T16" fmla="*/ 11 w 54"/>
                    <a:gd name="T17" fmla="*/ 1 h 44"/>
                    <a:gd name="T18" fmla="*/ 12 w 54"/>
                    <a:gd name="T19" fmla="*/ 1 h 44"/>
                    <a:gd name="T20" fmla="*/ 14 w 54"/>
                    <a:gd name="T21" fmla="*/ 0 h 44"/>
                    <a:gd name="T22" fmla="*/ 13 w 54"/>
                    <a:gd name="T23" fmla="*/ 3 h 44"/>
                    <a:gd name="T24" fmla="*/ 12 w 54"/>
                    <a:gd name="T25" fmla="*/ 6 h 44"/>
                    <a:gd name="T26" fmla="*/ 10 w 54"/>
                    <a:gd name="T27" fmla="*/ 8 h 44"/>
                    <a:gd name="T28" fmla="*/ 7 w 54"/>
                    <a:gd name="T29" fmla="*/ 10 h 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44"/>
                    <a:gd name="T47" fmla="*/ 54 w 54"/>
                    <a:gd name="T48" fmla="*/ 44 h 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44">
                      <a:moveTo>
                        <a:pt x="29" y="38"/>
                      </a:moveTo>
                      <a:lnTo>
                        <a:pt x="23" y="44"/>
                      </a:lnTo>
                      <a:lnTo>
                        <a:pt x="0" y="27"/>
                      </a:lnTo>
                      <a:lnTo>
                        <a:pt x="7" y="25"/>
                      </a:lnTo>
                      <a:lnTo>
                        <a:pt x="14" y="21"/>
                      </a:lnTo>
                      <a:lnTo>
                        <a:pt x="21" y="19"/>
                      </a:lnTo>
                      <a:lnTo>
                        <a:pt x="28" y="15"/>
                      </a:lnTo>
                      <a:lnTo>
                        <a:pt x="35" y="11"/>
                      </a:lnTo>
                      <a:lnTo>
                        <a:pt x="41" y="7"/>
                      </a:lnTo>
                      <a:lnTo>
                        <a:pt x="47" y="4"/>
                      </a:lnTo>
                      <a:lnTo>
                        <a:pt x="54" y="0"/>
                      </a:lnTo>
                      <a:lnTo>
                        <a:pt x="50" y="11"/>
                      </a:lnTo>
                      <a:lnTo>
                        <a:pt x="45" y="21"/>
                      </a:lnTo>
                      <a:lnTo>
                        <a:pt x="38" y="32"/>
                      </a:lnTo>
                      <a:lnTo>
                        <a:pt x="29" y="38"/>
                      </a:lnTo>
                      <a:close/>
                    </a:path>
                  </a:pathLst>
                </a:custGeom>
                <a:solidFill>
                  <a:srgbClr val="00FF00"/>
                </a:solidFill>
                <a:ln w="9525">
                  <a:noFill/>
                  <a:round/>
                  <a:headEnd/>
                  <a:tailEnd/>
                </a:ln>
              </p:spPr>
              <p:txBody>
                <a:bodyPr/>
                <a:lstStyle/>
                <a:p>
                  <a:endParaRPr lang="en-US"/>
                </a:p>
              </p:txBody>
            </p:sp>
            <p:sp>
              <p:nvSpPr>
                <p:cNvPr id="9537" name="Freeform 3616"/>
                <p:cNvSpPr>
                  <a:spLocks/>
                </p:cNvSpPr>
                <p:nvPr/>
              </p:nvSpPr>
              <p:spPr bwMode="auto">
                <a:xfrm>
                  <a:off x="3358" y="3145"/>
                  <a:ext cx="26" cy="10"/>
                </a:xfrm>
                <a:custGeom>
                  <a:avLst/>
                  <a:gdLst>
                    <a:gd name="T0" fmla="*/ 13 w 53"/>
                    <a:gd name="T1" fmla="*/ 2 h 19"/>
                    <a:gd name="T2" fmla="*/ 13 w 53"/>
                    <a:gd name="T3" fmla="*/ 3 h 19"/>
                    <a:gd name="T4" fmla="*/ 11 w 53"/>
                    <a:gd name="T5" fmla="*/ 4 h 19"/>
                    <a:gd name="T6" fmla="*/ 10 w 53"/>
                    <a:gd name="T7" fmla="*/ 5 h 19"/>
                    <a:gd name="T8" fmla="*/ 9 w 53"/>
                    <a:gd name="T9" fmla="*/ 5 h 19"/>
                    <a:gd name="T10" fmla="*/ 7 w 53"/>
                    <a:gd name="T11" fmla="*/ 5 h 19"/>
                    <a:gd name="T12" fmla="*/ 6 w 53"/>
                    <a:gd name="T13" fmla="*/ 5 h 19"/>
                    <a:gd name="T14" fmla="*/ 5 w 53"/>
                    <a:gd name="T15" fmla="*/ 5 h 19"/>
                    <a:gd name="T16" fmla="*/ 4 w 53"/>
                    <a:gd name="T17" fmla="*/ 4 h 19"/>
                    <a:gd name="T18" fmla="*/ 2 w 53"/>
                    <a:gd name="T19" fmla="*/ 4 h 19"/>
                    <a:gd name="T20" fmla="*/ 2 w 53"/>
                    <a:gd name="T21" fmla="*/ 3 h 19"/>
                    <a:gd name="T22" fmla="*/ 0 w 53"/>
                    <a:gd name="T23" fmla="*/ 3 h 19"/>
                    <a:gd name="T24" fmla="*/ 0 w 53"/>
                    <a:gd name="T25" fmla="*/ 2 h 19"/>
                    <a:gd name="T26" fmla="*/ 1 w 53"/>
                    <a:gd name="T27" fmla="*/ 1 h 19"/>
                    <a:gd name="T28" fmla="*/ 3 w 53"/>
                    <a:gd name="T29" fmla="*/ 1 h 19"/>
                    <a:gd name="T30" fmla="*/ 5 w 53"/>
                    <a:gd name="T31" fmla="*/ 1 h 19"/>
                    <a:gd name="T32" fmla="*/ 6 w 53"/>
                    <a:gd name="T33" fmla="*/ 0 h 19"/>
                    <a:gd name="T34" fmla="*/ 8 w 53"/>
                    <a:gd name="T35" fmla="*/ 0 h 19"/>
                    <a:gd name="T36" fmla="*/ 10 w 53"/>
                    <a:gd name="T37" fmla="*/ 0 h 19"/>
                    <a:gd name="T38" fmla="*/ 11 w 53"/>
                    <a:gd name="T39" fmla="*/ 1 h 19"/>
                    <a:gd name="T40" fmla="*/ 13 w 53"/>
                    <a:gd name="T41" fmla="*/ 2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19"/>
                    <a:gd name="T65" fmla="*/ 53 w 53"/>
                    <a:gd name="T66" fmla="*/ 19 h 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19">
                      <a:moveTo>
                        <a:pt x="53" y="5"/>
                      </a:moveTo>
                      <a:lnTo>
                        <a:pt x="52" y="11"/>
                      </a:lnTo>
                      <a:lnTo>
                        <a:pt x="47" y="15"/>
                      </a:lnTo>
                      <a:lnTo>
                        <a:pt x="41" y="17"/>
                      </a:lnTo>
                      <a:lnTo>
                        <a:pt x="37" y="19"/>
                      </a:lnTo>
                      <a:lnTo>
                        <a:pt x="31" y="19"/>
                      </a:lnTo>
                      <a:lnTo>
                        <a:pt x="26" y="18"/>
                      </a:lnTo>
                      <a:lnTo>
                        <a:pt x="20" y="18"/>
                      </a:lnTo>
                      <a:lnTo>
                        <a:pt x="16" y="16"/>
                      </a:lnTo>
                      <a:lnTo>
                        <a:pt x="11" y="15"/>
                      </a:lnTo>
                      <a:lnTo>
                        <a:pt x="8" y="12"/>
                      </a:lnTo>
                      <a:lnTo>
                        <a:pt x="3" y="9"/>
                      </a:lnTo>
                      <a:lnTo>
                        <a:pt x="0" y="5"/>
                      </a:lnTo>
                      <a:lnTo>
                        <a:pt x="7" y="4"/>
                      </a:lnTo>
                      <a:lnTo>
                        <a:pt x="14" y="3"/>
                      </a:lnTo>
                      <a:lnTo>
                        <a:pt x="20" y="1"/>
                      </a:lnTo>
                      <a:lnTo>
                        <a:pt x="27" y="0"/>
                      </a:lnTo>
                      <a:lnTo>
                        <a:pt x="34" y="0"/>
                      </a:lnTo>
                      <a:lnTo>
                        <a:pt x="40" y="0"/>
                      </a:lnTo>
                      <a:lnTo>
                        <a:pt x="47" y="2"/>
                      </a:lnTo>
                      <a:lnTo>
                        <a:pt x="53" y="5"/>
                      </a:lnTo>
                      <a:close/>
                    </a:path>
                  </a:pathLst>
                </a:custGeom>
                <a:solidFill>
                  <a:srgbClr val="00FF00"/>
                </a:solidFill>
                <a:ln w="9525">
                  <a:noFill/>
                  <a:round/>
                  <a:headEnd/>
                  <a:tailEnd/>
                </a:ln>
              </p:spPr>
              <p:txBody>
                <a:bodyPr/>
                <a:lstStyle/>
                <a:p>
                  <a:endParaRPr lang="en-US"/>
                </a:p>
              </p:txBody>
            </p:sp>
            <p:sp>
              <p:nvSpPr>
                <p:cNvPr id="9538" name="Freeform 3617"/>
                <p:cNvSpPr>
                  <a:spLocks/>
                </p:cNvSpPr>
                <p:nvPr/>
              </p:nvSpPr>
              <p:spPr bwMode="auto">
                <a:xfrm>
                  <a:off x="3390" y="3148"/>
                  <a:ext cx="27" cy="16"/>
                </a:xfrm>
                <a:custGeom>
                  <a:avLst/>
                  <a:gdLst>
                    <a:gd name="T0" fmla="*/ 14 w 54"/>
                    <a:gd name="T1" fmla="*/ 1 h 33"/>
                    <a:gd name="T2" fmla="*/ 13 w 54"/>
                    <a:gd name="T3" fmla="*/ 3 h 33"/>
                    <a:gd name="T4" fmla="*/ 12 w 54"/>
                    <a:gd name="T5" fmla="*/ 5 h 33"/>
                    <a:gd name="T6" fmla="*/ 9 w 54"/>
                    <a:gd name="T7" fmla="*/ 6 h 33"/>
                    <a:gd name="T8" fmla="*/ 7 w 54"/>
                    <a:gd name="T9" fmla="*/ 7 h 33"/>
                    <a:gd name="T10" fmla="*/ 6 w 54"/>
                    <a:gd name="T11" fmla="*/ 8 h 33"/>
                    <a:gd name="T12" fmla="*/ 3 w 54"/>
                    <a:gd name="T13" fmla="*/ 8 h 33"/>
                    <a:gd name="T14" fmla="*/ 2 w 54"/>
                    <a:gd name="T15" fmla="*/ 8 h 33"/>
                    <a:gd name="T16" fmla="*/ 0 w 54"/>
                    <a:gd name="T17" fmla="*/ 7 h 33"/>
                    <a:gd name="T18" fmla="*/ 1 w 54"/>
                    <a:gd name="T19" fmla="*/ 5 h 33"/>
                    <a:gd name="T20" fmla="*/ 2 w 54"/>
                    <a:gd name="T21" fmla="*/ 4 h 33"/>
                    <a:gd name="T22" fmla="*/ 3 w 54"/>
                    <a:gd name="T23" fmla="*/ 3 h 33"/>
                    <a:gd name="T24" fmla="*/ 5 w 54"/>
                    <a:gd name="T25" fmla="*/ 2 h 33"/>
                    <a:gd name="T26" fmla="*/ 6 w 54"/>
                    <a:gd name="T27" fmla="*/ 2 h 33"/>
                    <a:gd name="T28" fmla="*/ 7 w 54"/>
                    <a:gd name="T29" fmla="*/ 1 h 33"/>
                    <a:gd name="T30" fmla="*/ 7 w 54"/>
                    <a:gd name="T31" fmla="*/ 1 h 33"/>
                    <a:gd name="T32" fmla="*/ 9 w 54"/>
                    <a:gd name="T33" fmla="*/ 0 h 33"/>
                    <a:gd name="T34" fmla="*/ 10 w 54"/>
                    <a:gd name="T35" fmla="*/ 0 h 33"/>
                    <a:gd name="T36" fmla="*/ 12 w 54"/>
                    <a:gd name="T37" fmla="*/ 0 h 33"/>
                    <a:gd name="T38" fmla="*/ 13 w 54"/>
                    <a:gd name="T39" fmla="*/ 0 h 33"/>
                    <a:gd name="T40" fmla="*/ 14 w 54"/>
                    <a:gd name="T41" fmla="*/ 1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33"/>
                    <a:gd name="T65" fmla="*/ 54 w 54"/>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33">
                      <a:moveTo>
                        <a:pt x="54" y="5"/>
                      </a:moveTo>
                      <a:lnTo>
                        <a:pt x="52" y="14"/>
                      </a:lnTo>
                      <a:lnTo>
                        <a:pt x="45" y="20"/>
                      </a:lnTo>
                      <a:lnTo>
                        <a:pt x="36" y="25"/>
                      </a:lnTo>
                      <a:lnTo>
                        <a:pt x="28" y="29"/>
                      </a:lnTo>
                      <a:lnTo>
                        <a:pt x="21" y="32"/>
                      </a:lnTo>
                      <a:lnTo>
                        <a:pt x="14" y="33"/>
                      </a:lnTo>
                      <a:lnTo>
                        <a:pt x="7" y="33"/>
                      </a:lnTo>
                      <a:lnTo>
                        <a:pt x="0" y="29"/>
                      </a:lnTo>
                      <a:lnTo>
                        <a:pt x="2" y="23"/>
                      </a:lnTo>
                      <a:lnTo>
                        <a:pt x="6" y="18"/>
                      </a:lnTo>
                      <a:lnTo>
                        <a:pt x="12" y="14"/>
                      </a:lnTo>
                      <a:lnTo>
                        <a:pt x="17" y="11"/>
                      </a:lnTo>
                      <a:lnTo>
                        <a:pt x="22" y="8"/>
                      </a:lnTo>
                      <a:lnTo>
                        <a:pt x="25" y="6"/>
                      </a:lnTo>
                      <a:lnTo>
                        <a:pt x="30" y="4"/>
                      </a:lnTo>
                      <a:lnTo>
                        <a:pt x="36" y="2"/>
                      </a:lnTo>
                      <a:lnTo>
                        <a:pt x="40" y="0"/>
                      </a:lnTo>
                      <a:lnTo>
                        <a:pt x="45" y="0"/>
                      </a:lnTo>
                      <a:lnTo>
                        <a:pt x="50" y="2"/>
                      </a:lnTo>
                      <a:lnTo>
                        <a:pt x="54" y="5"/>
                      </a:lnTo>
                      <a:close/>
                    </a:path>
                  </a:pathLst>
                </a:custGeom>
                <a:solidFill>
                  <a:srgbClr val="00FF00"/>
                </a:solidFill>
                <a:ln w="9525">
                  <a:noFill/>
                  <a:round/>
                  <a:headEnd/>
                  <a:tailEnd/>
                </a:ln>
              </p:spPr>
              <p:txBody>
                <a:bodyPr/>
                <a:lstStyle/>
                <a:p>
                  <a:endParaRPr lang="en-US"/>
                </a:p>
              </p:txBody>
            </p:sp>
            <p:sp>
              <p:nvSpPr>
                <p:cNvPr id="9539" name="Freeform 3618"/>
                <p:cNvSpPr>
                  <a:spLocks/>
                </p:cNvSpPr>
                <p:nvPr/>
              </p:nvSpPr>
              <p:spPr bwMode="auto">
                <a:xfrm>
                  <a:off x="3335" y="3162"/>
                  <a:ext cx="26" cy="11"/>
                </a:xfrm>
                <a:custGeom>
                  <a:avLst/>
                  <a:gdLst>
                    <a:gd name="T0" fmla="*/ 13 w 51"/>
                    <a:gd name="T1" fmla="*/ 2 h 22"/>
                    <a:gd name="T2" fmla="*/ 13 w 51"/>
                    <a:gd name="T3" fmla="*/ 3 h 22"/>
                    <a:gd name="T4" fmla="*/ 12 w 51"/>
                    <a:gd name="T5" fmla="*/ 4 h 22"/>
                    <a:gd name="T6" fmla="*/ 12 w 51"/>
                    <a:gd name="T7" fmla="*/ 5 h 22"/>
                    <a:gd name="T8" fmla="*/ 11 w 51"/>
                    <a:gd name="T9" fmla="*/ 6 h 22"/>
                    <a:gd name="T10" fmla="*/ 9 w 51"/>
                    <a:gd name="T11" fmla="*/ 6 h 22"/>
                    <a:gd name="T12" fmla="*/ 8 w 51"/>
                    <a:gd name="T13" fmla="*/ 6 h 22"/>
                    <a:gd name="T14" fmla="*/ 6 w 51"/>
                    <a:gd name="T15" fmla="*/ 6 h 22"/>
                    <a:gd name="T16" fmla="*/ 5 w 51"/>
                    <a:gd name="T17" fmla="*/ 5 h 22"/>
                    <a:gd name="T18" fmla="*/ 4 w 51"/>
                    <a:gd name="T19" fmla="*/ 4 h 22"/>
                    <a:gd name="T20" fmla="*/ 2 w 51"/>
                    <a:gd name="T21" fmla="*/ 3 h 22"/>
                    <a:gd name="T22" fmla="*/ 1 w 51"/>
                    <a:gd name="T23" fmla="*/ 2 h 22"/>
                    <a:gd name="T24" fmla="*/ 0 w 51"/>
                    <a:gd name="T25" fmla="*/ 1 h 22"/>
                    <a:gd name="T26" fmla="*/ 2 w 51"/>
                    <a:gd name="T27" fmla="*/ 1 h 22"/>
                    <a:gd name="T28" fmla="*/ 3 w 51"/>
                    <a:gd name="T29" fmla="*/ 1 h 22"/>
                    <a:gd name="T30" fmla="*/ 5 w 51"/>
                    <a:gd name="T31" fmla="*/ 1 h 22"/>
                    <a:gd name="T32" fmla="*/ 6 w 51"/>
                    <a:gd name="T33" fmla="*/ 1 h 22"/>
                    <a:gd name="T34" fmla="*/ 8 w 51"/>
                    <a:gd name="T35" fmla="*/ 1 h 22"/>
                    <a:gd name="T36" fmla="*/ 9 w 51"/>
                    <a:gd name="T37" fmla="*/ 1 h 22"/>
                    <a:gd name="T38" fmla="*/ 10 w 51"/>
                    <a:gd name="T39" fmla="*/ 0 h 22"/>
                    <a:gd name="T40" fmla="*/ 12 w 51"/>
                    <a:gd name="T41" fmla="*/ 0 h 22"/>
                    <a:gd name="T42" fmla="*/ 12 w 51"/>
                    <a:gd name="T43" fmla="*/ 1 h 22"/>
                    <a:gd name="T44" fmla="*/ 13 w 51"/>
                    <a:gd name="T45" fmla="*/ 1 h 22"/>
                    <a:gd name="T46" fmla="*/ 13 w 51"/>
                    <a:gd name="T47" fmla="*/ 1 h 22"/>
                    <a:gd name="T48" fmla="*/ 13 w 51"/>
                    <a:gd name="T49" fmla="*/ 2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1"/>
                    <a:gd name="T76" fmla="*/ 0 h 22"/>
                    <a:gd name="T77" fmla="*/ 51 w 51"/>
                    <a:gd name="T78" fmla="*/ 22 h 2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1" h="22">
                      <a:moveTo>
                        <a:pt x="51" y="8"/>
                      </a:moveTo>
                      <a:lnTo>
                        <a:pt x="49" y="13"/>
                      </a:lnTo>
                      <a:lnTo>
                        <a:pt x="48" y="16"/>
                      </a:lnTo>
                      <a:lnTo>
                        <a:pt x="46" y="20"/>
                      </a:lnTo>
                      <a:lnTo>
                        <a:pt x="41" y="22"/>
                      </a:lnTo>
                      <a:lnTo>
                        <a:pt x="35" y="22"/>
                      </a:lnTo>
                      <a:lnTo>
                        <a:pt x="30" y="22"/>
                      </a:lnTo>
                      <a:lnTo>
                        <a:pt x="24" y="21"/>
                      </a:lnTo>
                      <a:lnTo>
                        <a:pt x="18" y="19"/>
                      </a:lnTo>
                      <a:lnTo>
                        <a:pt x="13" y="16"/>
                      </a:lnTo>
                      <a:lnTo>
                        <a:pt x="8" y="13"/>
                      </a:lnTo>
                      <a:lnTo>
                        <a:pt x="4" y="8"/>
                      </a:lnTo>
                      <a:lnTo>
                        <a:pt x="0" y="4"/>
                      </a:lnTo>
                      <a:lnTo>
                        <a:pt x="5" y="4"/>
                      </a:lnTo>
                      <a:lnTo>
                        <a:pt x="12" y="4"/>
                      </a:lnTo>
                      <a:lnTo>
                        <a:pt x="18" y="4"/>
                      </a:lnTo>
                      <a:lnTo>
                        <a:pt x="24" y="2"/>
                      </a:lnTo>
                      <a:lnTo>
                        <a:pt x="30" y="2"/>
                      </a:lnTo>
                      <a:lnTo>
                        <a:pt x="34" y="1"/>
                      </a:lnTo>
                      <a:lnTo>
                        <a:pt x="40" y="0"/>
                      </a:lnTo>
                      <a:lnTo>
                        <a:pt x="46" y="0"/>
                      </a:lnTo>
                      <a:lnTo>
                        <a:pt x="48" y="2"/>
                      </a:lnTo>
                      <a:lnTo>
                        <a:pt x="49" y="5"/>
                      </a:lnTo>
                      <a:lnTo>
                        <a:pt x="49" y="7"/>
                      </a:lnTo>
                      <a:lnTo>
                        <a:pt x="51" y="8"/>
                      </a:lnTo>
                      <a:close/>
                    </a:path>
                  </a:pathLst>
                </a:custGeom>
                <a:solidFill>
                  <a:srgbClr val="00FF00"/>
                </a:solidFill>
                <a:ln w="9525">
                  <a:noFill/>
                  <a:round/>
                  <a:headEnd/>
                  <a:tailEnd/>
                </a:ln>
              </p:spPr>
              <p:txBody>
                <a:bodyPr/>
                <a:lstStyle/>
                <a:p>
                  <a:endParaRPr lang="en-US"/>
                </a:p>
              </p:txBody>
            </p:sp>
            <p:sp>
              <p:nvSpPr>
                <p:cNvPr id="9540" name="Freeform 3619"/>
                <p:cNvSpPr>
                  <a:spLocks/>
                </p:cNvSpPr>
                <p:nvPr/>
              </p:nvSpPr>
              <p:spPr bwMode="auto">
                <a:xfrm>
                  <a:off x="3496" y="3162"/>
                  <a:ext cx="47" cy="23"/>
                </a:xfrm>
                <a:custGeom>
                  <a:avLst/>
                  <a:gdLst>
                    <a:gd name="T0" fmla="*/ 23 w 95"/>
                    <a:gd name="T1" fmla="*/ 6 h 46"/>
                    <a:gd name="T2" fmla="*/ 21 w 95"/>
                    <a:gd name="T3" fmla="*/ 6 h 46"/>
                    <a:gd name="T4" fmla="*/ 20 w 95"/>
                    <a:gd name="T5" fmla="*/ 7 h 46"/>
                    <a:gd name="T6" fmla="*/ 18 w 95"/>
                    <a:gd name="T7" fmla="*/ 7 h 46"/>
                    <a:gd name="T8" fmla="*/ 16 w 95"/>
                    <a:gd name="T9" fmla="*/ 9 h 46"/>
                    <a:gd name="T10" fmla="*/ 13 w 95"/>
                    <a:gd name="T11" fmla="*/ 9 h 46"/>
                    <a:gd name="T12" fmla="*/ 11 w 95"/>
                    <a:gd name="T13" fmla="*/ 10 h 46"/>
                    <a:gd name="T14" fmla="*/ 9 w 95"/>
                    <a:gd name="T15" fmla="*/ 11 h 46"/>
                    <a:gd name="T16" fmla="*/ 7 w 95"/>
                    <a:gd name="T17" fmla="*/ 12 h 46"/>
                    <a:gd name="T18" fmla="*/ 5 w 95"/>
                    <a:gd name="T19" fmla="*/ 12 h 46"/>
                    <a:gd name="T20" fmla="*/ 3 w 95"/>
                    <a:gd name="T21" fmla="*/ 11 h 46"/>
                    <a:gd name="T22" fmla="*/ 2 w 95"/>
                    <a:gd name="T23" fmla="*/ 10 h 46"/>
                    <a:gd name="T24" fmla="*/ 0 w 95"/>
                    <a:gd name="T25" fmla="*/ 7 h 46"/>
                    <a:gd name="T26" fmla="*/ 0 w 95"/>
                    <a:gd name="T27" fmla="*/ 6 h 46"/>
                    <a:gd name="T28" fmla="*/ 1 w 95"/>
                    <a:gd name="T29" fmla="*/ 5 h 46"/>
                    <a:gd name="T30" fmla="*/ 3 w 95"/>
                    <a:gd name="T31" fmla="*/ 3 h 46"/>
                    <a:gd name="T32" fmla="*/ 5 w 95"/>
                    <a:gd name="T33" fmla="*/ 2 h 46"/>
                    <a:gd name="T34" fmla="*/ 7 w 95"/>
                    <a:gd name="T35" fmla="*/ 1 h 46"/>
                    <a:gd name="T36" fmla="*/ 10 w 95"/>
                    <a:gd name="T37" fmla="*/ 1 h 46"/>
                    <a:gd name="T38" fmla="*/ 12 w 95"/>
                    <a:gd name="T39" fmla="*/ 0 h 46"/>
                    <a:gd name="T40" fmla="*/ 14 w 95"/>
                    <a:gd name="T41" fmla="*/ 1 h 46"/>
                    <a:gd name="T42" fmla="*/ 17 w 95"/>
                    <a:gd name="T43" fmla="*/ 1 h 46"/>
                    <a:gd name="T44" fmla="*/ 19 w 95"/>
                    <a:gd name="T45" fmla="*/ 1 h 46"/>
                    <a:gd name="T46" fmla="*/ 21 w 95"/>
                    <a:gd name="T47" fmla="*/ 3 h 46"/>
                    <a:gd name="T48" fmla="*/ 22 w 95"/>
                    <a:gd name="T49" fmla="*/ 3 h 46"/>
                    <a:gd name="T50" fmla="*/ 23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noFill/>
                  <a:round/>
                  <a:headEnd/>
                  <a:tailEnd/>
                </a:ln>
              </p:spPr>
              <p:txBody>
                <a:bodyPr/>
                <a:lstStyle/>
                <a:p>
                  <a:endParaRPr lang="en-US"/>
                </a:p>
              </p:txBody>
            </p:sp>
            <p:sp>
              <p:nvSpPr>
                <p:cNvPr id="9541" name="Freeform 3620"/>
                <p:cNvSpPr>
                  <a:spLocks/>
                </p:cNvSpPr>
                <p:nvPr/>
              </p:nvSpPr>
              <p:spPr bwMode="auto">
                <a:xfrm>
                  <a:off x="3459" y="3171"/>
                  <a:ext cx="19" cy="15"/>
                </a:xfrm>
                <a:custGeom>
                  <a:avLst/>
                  <a:gdLst>
                    <a:gd name="T0" fmla="*/ 10 w 38"/>
                    <a:gd name="T1" fmla="*/ 1 h 31"/>
                    <a:gd name="T2" fmla="*/ 9 w 38"/>
                    <a:gd name="T3" fmla="*/ 3 h 31"/>
                    <a:gd name="T4" fmla="*/ 6 w 38"/>
                    <a:gd name="T5" fmla="*/ 5 h 31"/>
                    <a:gd name="T6" fmla="*/ 5 w 38"/>
                    <a:gd name="T7" fmla="*/ 7 h 31"/>
                    <a:gd name="T8" fmla="*/ 2 w 38"/>
                    <a:gd name="T9" fmla="*/ 7 h 31"/>
                    <a:gd name="T10" fmla="*/ 1 w 38"/>
                    <a:gd name="T11" fmla="*/ 7 h 31"/>
                    <a:gd name="T12" fmla="*/ 1 w 38"/>
                    <a:gd name="T13" fmla="*/ 7 h 31"/>
                    <a:gd name="T14" fmla="*/ 1 w 38"/>
                    <a:gd name="T15" fmla="*/ 7 h 31"/>
                    <a:gd name="T16" fmla="*/ 0 w 38"/>
                    <a:gd name="T17" fmla="*/ 7 h 31"/>
                    <a:gd name="T18" fmla="*/ 1 w 38"/>
                    <a:gd name="T19" fmla="*/ 5 h 31"/>
                    <a:gd name="T20" fmla="*/ 2 w 38"/>
                    <a:gd name="T21" fmla="*/ 3 h 31"/>
                    <a:gd name="T22" fmla="*/ 5 w 38"/>
                    <a:gd name="T23" fmla="*/ 1 h 31"/>
                    <a:gd name="T24" fmla="*/ 6 w 38"/>
                    <a:gd name="T25" fmla="*/ 0 h 31"/>
                    <a:gd name="T26" fmla="*/ 7 w 38"/>
                    <a:gd name="T27" fmla="*/ 0 h 31"/>
                    <a:gd name="T28" fmla="*/ 8 w 38"/>
                    <a:gd name="T29" fmla="*/ 0 h 31"/>
                    <a:gd name="T30" fmla="*/ 9 w 38"/>
                    <a:gd name="T31" fmla="*/ 0 h 31"/>
                    <a:gd name="T32" fmla="*/ 10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noFill/>
                  <a:round/>
                  <a:headEnd/>
                  <a:tailEnd/>
                </a:ln>
              </p:spPr>
              <p:txBody>
                <a:bodyPr/>
                <a:lstStyle/>
                <a:p>
                  <a:endParaRPr lang="en-US"/>
                </a:p>
              </p:txBody>
            </p:sp>
            <p:sp>
              <p:nvSpPr>
                <p:cNvPr id="9542" name="Freeform 3621"/>
                <p:cNvSpPr>
                  <a:spLocks/>
                </p:cNvSpPr>
                <p:nvPr/>
              </p:nvSpPr>
              <p:spPr bwMode="auto">
                <a:xfrm>
                  <a:off x="3570" y="3171"/>
                  <a:ext cx="13" cy="18"/>
                </a:xfrm>
                <a:custGeom>
                  <a:avLst/>
                  <a:gdLst>
                    <a:gd name="T0" fmla="*/ 7 w 25"/>
                    <a:gd name="T1" fmla="*/ 4 h 35"/>
                    <a:gd name="T2" fmla="*/ 7 w 25"/>
                    <a:gd name="T3" fmla="*/ 6 h 35"/>
                    <a:gd name="T4" fmla="*/ 6 w 25"/>
                    <a:gd name="T5" fmla="*/ 7 h 35"/>
                    <a:gd name="T6" fmla="*/ 6 w 25"/>
                    <a:gd name="T7" fmla="*/ 8 h 35"/>
                    <a:gd name="T8" fmla="*/ 4 w 25"/>
                    <a:gd name="T9" fmla="*/ 9 h 35"/>
                    <a:gd name="T10" fmla="*/ 2 w 25"/>
                    <a:gd name="T11" fmla="*/ 8 h 35"/>
                    <a:gd name="T12" fmla="*/ 2 w 25"/>
                    <a:gd name="T13" fmla="*/ 7 h 35"/>
                    <a:gd name="T14" fmla="*/ 1 w 25"/>
                    <a:gd name="T15" fmla="*/ 5 h 35"/>
                    <a:gd name="T16" fmla="*/ 0 w 25"/>
                    <a:gd name="T17" fmla="*/ 3 h 35"/>
                    <a:gd name="T18" fmla="*/ 0 w 25"/>
                    <a:gd name="T19" fmla="*/ 3 h 35"/>
                    <a:gd name="T20" fmla="*/ 1 w 25"/>
                    <a:gd name="T21" fmla="*/ 2 h 35"/>
                    <a:gd name="T22" fmla="*/ 2 w 25"/>
                    <a:gd name="T23" fmla="*/ 1 h 35"/>
                    <a:gd name="T24" fmla="*/ 2 w 25"/>
                    <a:gd name="T25" fmla="*/ 0 h 35"/>
                    <a:gd name="T26" fmla="*/ 4 w 25"/>
                    <a:gd name="T27" fmla="*/ 1 h 35"/>
                    <a:gd name="T28" fmla="*/ 5 w 25"/>
                    <a:gd name="T29" fmla="*/ 2 h 35"/>
                    <a:gd name="T30" fmla="*/ 6 w 25"/>
                    <a:gd name="T31" fmla="*/ 3 h 35"/>
                    <a:gd name="T32" fmla="*/ 7 w 25"/>
                    <a:gd name="T33" fmla="*/ 4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5"/>
                    <a:gd name="T53" fmla="*/ 25 w 25"/>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5">
                      <a:moveTo>
                        <a:pt x="25" y="16"/>
                      </a:moveTo>
                      <a:lnTo>
                        <a:pt x="25" y="21"/>
                      </a:lnTo>
                      <a:lnTo>
                        <a:pt x="24" y="27"/>
                      </a:lnTo>
                      <a:lnTo>
                        <a:pt x="21" y="32"/>
                      </a:lnTo>
                      <a:lnTo>
                        <a:pt x="15" y="35"/>
                      </a:lnTo>
                      <a:lnTo>
                        <a:pt x="8" y="32"/>
                      </a:lnTo>
                      <a:lnTo>
                        <a:pt x="5" y="26"/>
                      </a:lnTo>
                      <a:lnTo>
                        <a:pt x="2" y="19"/>
                      </a:lnTo>
                      <a:lnTo>
                        <a:pt x="0" y="12"/>
                      </a:lnTo>
                      <a:lnTo>
                        <a:pt x="0" y="9"/>
                      </a:lnTo>
                      <a:lnTo>
                        <a:pt x="2" y="5"/>
                      </a:lnTo>
                      <a:lnTo>
                        <a:pt x="5" y="2"/>
                      </a:lnTo>
                      <a:lnTo>
                        <a:pt x="7" y="0"/>
                      </a:lnTo>
                      <a:lnTo>
                        <a:pt x="13" y="2"/>
                      </a:lnTo>
                      <a:lnTo>
                        <a:pt x="18" y="5"/>
                      </a:lnTo>
                      <a:lnTo>
                        <a:pt x="23" y="10"/>
                      </a:lnTo>
                      <a:lnTo>
                        <a:pt x="25" y="16"/>
                      </a:lnTo>
                      <a:close/>
                    </a:path>
                  </a:pathLst>
                </a:custGeom>
                <a:solidFill>
                  <a:srgbClr val="00FF00"/>
                </a:solidFill>
                <a:ln w="9525">
                  <a:noFill/>
                  <a:round/>
                  <a:headEnd/>
                  <a:tailEnd/>
                </a:ln>
              </p:spPr>
              <p:txBody>
                <a:bodyPr/>
                <a:lstStyle/>
                <a:p>
                  <a:endParaRPr lang="en-US"/>
                </a:p>
              </p:txBody>
            </p:sp>
            <p:sp>
              <p:nvSpPr>
                <p:cNvPr id="9543" name="Freeform 3622"/>
                <p:cNvSpPr>
                  <a:spLocks/>
                </p:cNvSpPr>
                <p:nvPr/>
              </p:nvSpPr>
              <p:spPr bwMode="auto">
                <a:xfrm>
                  <a:off x="3338" y="3179"/>
                  <a:ext cx="43" cy="21"/>
                </a:xfrm>
                <a:custGeom>
                  <a:avLst/>
                  <a:gdLst>
                    <a:gd name="T0" fmla="*/ 21 w 88"/>
                    <a:gd name="T1" fmla="*/ 3 h 41"/>
                    <a:gd name="T2" fmla="*/ 21 w 88"/>
                    <a:gd name="T3" fmla="*/ 5 h 41"/>
                    <a:gd name="T4" fmla="*/ 20 w 88"/>
                    <a:gd name="T5" fmla="*/ 7 h 41"/>
                    <a:gd name="T6" fmla="*/ 19 w 88"/>
                    <a:gd name="T7" fmla="*/ 8 h 41"/>
                    <a:gd name="T8" fmla="*/ 17 w 88"/>
                    <a:gd name="T9" fmla="*/ 9 h 41"/>
                    <a:gd name="T10" fmla="*/ 16 w 88"/>
                    <a:gd name="T11" fmla="*/ 10 h 41"/>
                    <a:gd name="T12" fmla="*/ 15 w 88"/>
                    <a:gd name="T13" fmla="*/ 10 h 41"/>
                    <a:gd name="T14" fmla="*/ 13 w 88"/>
                    <a:gd name="T15" fmla="*/ 10 h 41"/>
                    <a:gd name="T16" fmla="*/ 12 w 88"/>
                    <a:gd name="T17" fmla="*/ 11 h 41"/>
                    <a:gd name="T18" fmla="*/ 10 w 88"/>
                    <a:gd name="T19" fmla="*/ 11 h 41"/>
                    <a:gd name="T20" fmla="*/ 9 w 88"/>
                    <a:gd name="T21" fmla="*/ 10 h 41"/>
                    <a:gd name="T22" fmla="*/ 7 w 88"/>
                    <a:gd name="T23" fmla="*/ 10 h 41"/>
                    <a:gd name="T24" fmla="*/ 6 w 88"/>
                    <a:gd name="T25" fmla="*/ 10 h 41"/>
                    <a:gd name="T26" fmla="*/ 4 w 88"/>
                    <a:gd name="T27" fmla="*/ 9 h 41"/>
                    <a:gd name="T28" fmla="*/ 3 w 88"/>
                    <a:gd name="T29" fmla="*/ 8 h 41"/>
                    <a:gd name="T30" fmla="*/ 1 w 88"/>
                    <a:gd name="T31" fmla="*/ 6 h 41"/>
                    <a:gd name="T32" fmla="*/ 0 w 88"/>
                    <a:gd name="T33" fmla="*/ 5 h 41"/>
                    <a:gd name="T34" fmla="*/ 1 w 88"/>
                    <a:gd name="T35" fmla="*/ 4 h 41"/>
                    <a:gd name="T36" fmla="*/ 3 w 88"/>
                    <a:gd name="T37" fmla="*/ 4 h 41"/>
                    <a:gd name="T38" fmla="*/ 5 w 88"/>
                    <a:gd name="T39" fmla="*/ 4 h 41"/>
                    <a:gd name="T40" fmla="*/ 7 w 88"/>
                    <a:gd name="T41" fmla="*/ 4 h 41"/>
                    <a:gd name="T42" fmla="*/ 9 w 88"/>
                    <a:gd name="T43" fmla="*/ 3 h 41"/>
                    <a:gd name="T44" fmla="*/ 10 w 88"/>
                    <a:gd name="T45" fmla="*/ 3 h 41"/>
                    <a:gd name="T46" fmla="*/ 12 w 88"/>
                    <a:gd name="T47" fmla="*/ 2 h 41"/>
                    <a:gd name="T48" fmla="*/ 13 w 88"/>
                    <a:gd name="T49" fmla="*/ 2 h 41"/>
                    <a:gd name="T50" fmla="*/ 14 w 88"/>
                    <a:gd name="T51" fmla="*/ 1 h 41"/>
                    <a:gd name="T52" fmla="*/ 16 w 88"/>
                    <a:gd name="T53" fmla="*/ 1 h 41"/>
                    <a:gd name="T54" fmla="*/ 18 w 88"/>
                    <a:gd name="T55" fmla="*/ 1 h 41"/>
                    <a:gd name="T56" fmla="*/ 19 w 88"/>
                    <a:gd name="T57" fmla="*/ 0 h 41"/>
                    <a:gd name="T58" fmla="*/ 21 w 88"/>
                    <a:gd name="T59" fmla="*/ 3 h 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8"/>
                    <a:gd name="T91" fmla="*/ 0 h 41"/>
                    <a:gd name="T92" fmla="*/ 88 w 88"/>
                    <a:gd name="T93" fmla="*/ 41 h 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8" h="41">
                      <a:moveTo>
                        <a:pt x="88" y="11"/>
                      </a:moveTo>
                      <a:lnTo>
                        <a:pt x="87" y="18"/>
                      </a:lnTo>
                      <a:lnTo>
                        <a:pt x="83" y="25"/>
                      </a:lnTo>
                      <a:lnTo>
                        <a:pt x="78" y="30"/>
                      </a:lnTo>
                      <a:lnTo>
                        <a:pt x="72" y="34"/>
                      </a:lnTo>
                      <a:lnTo>
                        <a:pt x="67" y="37"/>
                      </a:lnTo>
                      <a:lnTo>
                        <a:pt x="61" y="39"/>
                      </a:lnTo>
                      <a:lnTo>
                        <a:pt x="56" y="40"/>
                      </a:lnTo>
                      <a:lnTo>
                        <a:pt x="50" y="41"/>
                      </a:lnTo>
                      <a:lnTo>
                        <a:pt x="43" y="41"/>
                      </a:lnTo>
                      <a:lnTo>
                        <a:pt x="37" y="40"/>
                      </a:lnTo>
                      <a:lnTo>
                        <a:pt x="31" y="39"/>
                      </a:lnTo>
                      <a:lnTo>
                        <a:pt x="26" y="38"/>
                      </a:lnTo>
                      <a:lnTo>
                        <a:pt x="19" y="34"/>
                      </a:lnTo>
                      <a:lnTo>
                        <a:pt x="12" y="30"/>
                      </a:lnTo>
                      <a:lnTo>
                        <a:pt x="5" y="24"/>
                      </a:lnTo>
                      <a:lnTo>
                        <a:pt x="0" y="17"/>
                      </a:lnTo>
                      <a:lnTo>
                        <a:pt x="6" y="15"/>
                      </a:lnTo>
                      <a:lnTo>
                        <a:pt x="14" y="15"/>
                      </a:lnTo>
                      <a:lnTo>
                        <a:pt x="22" y="15"/>
                      </a:lnTo>
                      <a:lnTo>
                        <a:pt x="29" y="13"/>
                      </a:lnTo>
                      <a:lnTo>
                        <a:pt x="36" y="11"/>
                      </a:lnTo>
                      <a:lnTo>
                        <a:pt x="42" y="10"/>
                      </a:lnTo>
                      <a:lnTo>
                        <a:pt x="49" y="8"/>
                      </a:lnTo>
                      <a:lnTo>
                        <a:pt x="55" y="5"/>
                      </a:lnTo>
                      <a:lnTo>
                        <a:pt x="60" y="4"/>
                      </a:lnTo>
                      <a:lnTo>
                        <a:pt x="67" y="2"/>
                      </a:lnTo>
                      <a:lnTo>
                        <a:pt x="73" y="1"/>
                      </a:lnTo>
                      <a:lnTo>
                        <a:pt x="80" y="0"/>
                      </a:lnTo>
                      <a:lnTo>
                        <a:pt x="88" y="11"/>
                      </a:lnTo>
                      <a:close/>
                    </a:path>
                  </a:pathLst>
                </a:custGeom>
                <a:solidFill>
                  <a:srgbClr val="00FF00"/>
                </a:solidFill>
                <a:ln w="9525">
                  <a:noFill/>
                  <a:round/>
                  <a:headEnd/>
                  <a:tailEnd/>
                </a:ln>
              </p:spPr>
              <p:txBody>
                <a:bodyPr/>
                <a:lstStyle/>
                <a:p>
                  <a:endParaRPr lang="en-US"/>
                </a:p>
              </p:txBody>
            </p:sp>
            <p:sp>
              <p:nvSpPr>
                <p:cNvPr id="9544" name="Freeform 3623"/>
                <p:cNvSpPr>
                  <a:spLocks/>
                </p:cNvSpPr>
                <p:nvPr/>
              </p:nvSpPr>
              <p:spPr bwMode="auto">
                <a:xfrm>
                  <a:off x="3535" y="3183"/>
                  <a:ext cx="25" cy="15"/>
                </a:xfrm>
                <a:custGeom>
                  <a:avLst/>
                  <a:gdLst>
                    <a:gd name="T0" fmla="*/ 13 w 50"/>
                    <a:gd name="T1" fmla="*/ 1 h 31"/>
                    <a:gd name="T2" fmla="*/ 13 w 50"/>
                    <a:gd name="T3" fmla="*/ 3 h 31"/>
                    <a:gd name="T4" fmla="*/ 12 w 50"/>
                    <a:gd name="T5" fmla="*/ 5 h 31"/>
                    <a:gd name="T6" fmla="*/ 11 w 50"/>
                    <a:gd name="T7" fmla="*/ 6 h 31"/>
                    <a:gd name="T8" fmla="*/ 10 w 50"/>
                    <a:gd name="T9" fmla="*/ 7 h 31"/>
                    <a:gd name="T10" fmla="*/ 7 w 50"/>
                    <a:gd name="T11" fmla="*/ 7 h 31"/>
                    <a:gd name="T12" fmla="*/ 6 w 50"/>
                    <a:gd name="T13" fmla="*/ 7 h 31"/>
                    <a:gd name="T14" fmla="*/ 3 w 50"/>
                    <a:gd name="T15" fmla="*/ 6 h 31"/>
                    <a:gd name="T16" fmla="*/ 3 w 50"/>
                    <a:gd name="T17" fmla="*/ 5 h 31"/>
                    <a:gd name="T18" fmla="*/ 0 w 50"/>
                    <a:gd name="T19" fmla="*/ 2 h 31"/>
                    <a:gd name="T20" fmla="*/ 2 w 50"/>
                    <a:gd name="T21" fmla="*/ 2 h 31"/>
                    <a:gd name="T22" fmla="*/ 3 w 50"/>
                    <a:gd name="T23" fmla="*/ 1 h 31"/>
                    <a:gd name="T24" fmla="*/ 5 w 50"/>
                    <a:gd name="T25" fmla="*/ 1 h 31"/>
                    <a:gd name="T26" fmla="*/ 6 w 50"/>
                    <a:gd name="T27" fmla="*/ 0 h 31"/>
                    <a:gd name="T28" fmla="*/ 7 w 50"/>
                    <a:gd name="T29" fmla="*/ 0 h 31"/>
                    <a:gd name="T30" fmla="*/ 9 w 50"/>
                    <a:gd name="T31" fmla="*/ 0 h 31"/>
                    <a:gd name="T32" fmla="*/ 11 w 50"/>
                    <a:gd name="T33" fmla="*/ 0 h 31"/>
                    <a:gd name="T34" fmla="*/ 12 w 50"/>
                    <a:gd name="T35" fmla="*/ 0 h 31"/>
                    <a:gd name="T36" fmla="*/ 13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noFill/>
                  <a:round/>
                  <a:headEnd/>
                  <a:tailEnd/>
                </a:ln>
              </p:spPr>
              <p:txBody>
                <a:bodyPr/>
                <a:lstStyle/>
                <a:p>
                  <a:endParaRPr lang="en-US"/>
                </a:p>
              </p:txBody>
            </p:sp>
            <p:sp>
              <p:nvSpPr>
                <p:cNvPr id="9545" name="Freeform 3624"/>
                <p:cNvSpPr>
                  <a:spLocks/>
                </p:cNvSpPr>
                <p:nvPr/>
              </p:nvSpPr>
              <p:spPr bwMode="auto">
                <a:xfrm>
                  <a:off x="3478" y="3186"/>
                  <a:ext cx="18" cy="15"/>
                </a:xfrm>
                <a:custGeom>
                  <a:avLst/>
                  <a:gdLst>
                    <a:gd name="T0" fmla="*/ 9 w 34"/>
                    <a:gd name="T1" fmla="*/ 4 h 31"/>
                    <a:gd name="T2" fmla="*/ 10 w 34"/>
                    <a:gd name="T3" fmla="*/ 5 h 31"/>
                    <a:gd name="T4" fmla="*/ 10 w 34"/>
                    <a:gd name="T5" fmla="*/ 6 h 31"/>
                    <a:gd name="T6" fmla="*/ 9 w 34"/>
                    <a:gd name="T7" fmla="*/ 7 h 31"/>
                    <a:gd name="T8" fmla="*/ 8 w 34"/>
                    <a:gd name="T9" fmla="*/ 7 h 31"/>
                    <a:gd name="T10" fmla="*/ 6 w 34"/>
                    <a:gd name="T11" fmla="*/ 7 h 31"/>
                    <a:gd name="T12" fmla="*/ 4 w 34"/>
                    <a:gd name="T13" fmla="*/ 7 h 31"/>
                    <a:gd name="T14" fmla="*/ 2 w 34"/>
                    <a:gd name="T15" fmla="*/ 6 h 31"/>
                    <a:gd name="T16" fmla="*/ 0 w 34"/>
                    <a:gd name="T17" fmla="*/ 6 h 31"/>
                    <a:gd name="T18" fmla="*/ 3 w 34"/>
                    <a:gd name="T19" fmla="*/ 0 h 31"/>
                    <a:gd name="T20" fmla="*/ 5 w 34"/>
                    <a:gd name="T21" fmla="*/ 0 h 31"/>
                    <a:gd name="T22" fmla="*/ 7 w 34"/>
                    <a:gd name="T23" fmla="*/ 1 h 31"/>
                    <a:gd name="T24" fmla="*/ 8 w 34"/>
                    <a:gd name="T25" fmla="*/ 2 h 31"/>
                    <a:gd name="T26" fmla="*/ 9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noFill/>
                  <a:round/>
                  <a:headEnd/>
                  <a:tailEnd/>
                </a:ln>
              </p:spPr>
              <p:txBody>
                <a:bodyPr/>
                <a:lstStyle/>
                <a:p>
                  <a:endParaRPr lang="en-US"/>
                </a:p>
              </p:txBody>
            </p:sp>
            <p:sp>
              <p:nvSpPr>
                <p:cNvPr id="9546" name="Freeform 3625"/>
                <p:cNvSpPr>
                  <a:spLocks/>
                </p:cNvSpPr>
                <p:nvPr/>
              </p:nvSpPr>
              <p:spPr bwMode="auto">
                <a:xfrm>
                  <a:off x="3505" y="3190"/>
                  <a:ext cx="18" cy="19"/>
                </a:xfrm>
                <a:custGeom>
                  <a:avLst/>
                  <a:gdLst>
                    <a:gd name="T0" fmla="*/ 9 w 35"/>
                    <a:gd name="T1" fmla="*/ 5 h 40"/>
                    <a:gd name="T2" fmla="*/ 9 w 35"/>
                    <a:gd name="T3" fmla="*/ 7 h 40"/>
                    <a:gd name="T4" fmla="*/ 9 w 35"/>
                    <a:gd name="T5" fmla="*/ 8 h 40"/>
                    <a:gd name="T6" fmla="*/ 7 w 35"/>
                    <a:gd name="T7" fmla="*/ 9 h 40"/>
                    <a:gd name="T8" fmla="*/ 6 w 35"/>
                    <a:gd name="T9" fmla="*/ 9 h 40"/>
                    <a:gd name="T10" fmla="*/ 5 w 35"/>
                    <a:gd name="T11" fmla="*/ 9 h 40"/>
                    <a:gd name="T12" fmla="*/ 3 w 35"/>
                    <a:gd name="T13" fmla="*/ 9 h 40"/>
                    <a:gd name="T14" fmla="*/ 2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1 w 35"/>
                    <a:gd name="T27" fmla="*/ 1 h 40"/>
                    <a:gd name="T28" fmla="*/ 2 w 35"/>
                    <a:gd name="T29" fmla="*/ 0 h 40"/>
                    <a:gd name="T30" fmla="*/ 3 w 35"/>
                    <a:gd name="T31" fmla="*/ 0 h 40"/>
                    <a:gd name="T32" fmla="*/ 4 w 35"/>
                    <a:gd name="T33" fmla="*/ 0 h 40"/>
                    <a:gd name="T34" fmla="*/ 5 w 35"/>
                    <a:gd name="T35" fmla="*/ 1 h 40"/>
                    <a:gd name="T36" fmla="*/ 7 w 35"/>
                    <a:gd name="T37" fmla="*/ 2 h 40"/>
                    <a:gd name="T38" fmla="*/ 8 w 35"/>
                    <a:gd name="T39" fmla="*/ 3 h 40"/>
                    <a:gd name="T40" fmla="*/ 9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noFill/>
                  <a:round/>
                  <a:headEnd/>
                  <a:tailEnd/>
                </a:ln>
              </p:spPr>
              <p:txBody>
                <a:bodyPr/>
                <a:lstStyle/>
                <a:p>
                  <a:endParaRPr lang="en-US"/>
                </a:p>
              </p:txBody>
            </p:sp>
            <p:sp>
              <p:nvSpPr>
                <p:cNvPr id="9547" name="Freeform 3626"/>
                <p:cNvSpPr>
                  <a:spLocks/>
                </p:cNvSpPr>
                <p:nvPr/>
              </p:nvSpPr>
              <p:spPr bwMode="auto">
                <a:xfrm>
                  <a:off x="3569" y="3198"/>
                  <a:ext cx="14" cy="7"/>
                </a:xfrm>
                <a:custGeom>
                  <a:avLst/>
                  <a:gdLst>
                    <a:gd name="T0" fmla="*/ 7 w 28"/>
                    <a:gd name="T1" fmla="*/ 1 h 12"/>
                    <a:gd name="T2" fmla="*/ 7 w 28"/>
                    <a:gd name="T3" fmla="*/ 2 h 12"/>
                    <a:gd name="T4" fmla="*/ 7 w 28"/>
                    <a:gd name="T5" fmla="*/ 3 h 12"/>
                    <a:gd name="T6" fmla="*/ 7 w 28"/>
                    <a:gd name="T7" fmla="*/ 4 h 12"/>
                    <a:gd name="T8" fmla="*/ 6 w 28"/>
                    <a:gd name="T9" fmla="*/ 4 h 12"/>
                    <a:gd name="T10" fmla="*/ 4 w 28"/>
                    <a:gd name="T11" fmla="*/ 4 h 12"/>
                    <a:gd name="T12" fmla="*/ 3 w 28"/>
                    <a:gd name="T13" fmla="*/ 4 h 12"/>
                    <a:gd name="T14" fmla="*/ 1 w 28"/>
                    <a:gd name="T15" fmla="*/ 4 h 12"/>
                    <a:gd name="T16" fmla="*/ 0 w 28"/>
                    <a:gd name="T17" fmla="*/ 2 h 12"/>
                    <a:gd name="T18" fmla="*/ 2 w 28"/>
                    <a:gd name="T19" fmla="*/ 1 h 12"/>
                    <a:gd name="T20" fmla="*/ 4 w 28"/>
                    <a:gd name="T21" fmla="*/ 0 h 12"/>
                    <a:gd name="T22" fmla="*/ 6 w 28"/>
                    <a:gd name="T23" fmla="*/ 0 h 12"/>
                    <a:gd name="T24" fmla="*/ 7 w 28"/>
                    <a:gd name="T25" fmla="*/ 1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
                    <a:gd name="T40" fmla="*/ 0 h 12"/>
                    <a:gd name="T41" fmla="*/ 28 w 2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 h="12">
                      <a:moveTo>
                        <a:pt x="28" y="4"/>
                      </a:moveTo>
                      <a:lnTo>
                        <a:pt x="28" y="7"/>
                      </a:lnTo>
                      <a:lnTo>
                        <a:pt x="27" y="9"/>
                      </a:lnTo>
                      <a:lnTo>
                        <a:pt x="25" y="11"/>
                      </a:lnTo>
                      <a:lnTo>
                        <a:pt x="23" y="12"/>
                      </a:lnTo>
                      <a:lnTo>
                        <a:pt x="16" y="12"/>
                      </a:lnTo>
                      <a:lnTo>
                        <a:pt x="10" y="12"/>
                      </a:lnTo>
                      <a:lnTo>
                        <a:pt x="4" y="10"/>
                      </a:lnTo>
                      <a:lnTo>
                        <a:pt x="0" y="5"/>
                      </a:lnTo>
                      <a:lnTo>
                        <a:pt x="5" y="1"/>
                      </a:lnTo>
                      <a:lnTo>
                        <a:pt x="13" y="0"/>
                      </a:lnTo>
                      <a:lnTo>
                        <a:pt x="21" y="0"/>
                      </a:lnTo>
                      <a:lnTo>
                        <a:pt x="28" y="4"/>
                      </a:lnTo>
                      <a:close/>
                    </a:path>
                  </a:pathLst>
                </a:custGeom>
                <a:solidFill>
                  <a:srgbClr val="00FF00"/>
                </a:solidFill>
                <a:ln w="9525">
                  <a:noFill/>
                  <a:round/>
                  <a:headEnd/>
                  <a:tailEnd/>
                </a:ln>
              </p:spPr>
              <p:txBody>
                <a:bodyPr/>
                <a:lstStyle/>
                <a:p>
                  <a:endParaRPr lang="en-US"/>
                </a:p>
              </p:txBody>
            </p:sp>
            <p:sp>
              <p:nvSpPr>
                <p:cNvPr id="9548" name="Freeform 3627"/>
                <p:cNvSpPr>
                  <a:spLocks/>
                </p:cNvSpPr>
                <p:nvPr/>
              </p:nvSpPr>
              <p:spPr bwMode="auto">
                <a:xfrm>
                  <a:off x="3285" y="3201"/>
                  <a:ext cx="25" cy="11"/>
                </a:xfrm>
                <a:custGeom>
                  <a:avLst/>
                  <a:gdLst>
                    <a:gd name="T0" fmla="*/ 12 w 51"/>
                    <a:gd name="T1" fmla="*/ 2 h 21"/>
                    <a:gd name="T2" fmla="*/ 12 w 51"/>
                    <a:gd name="T3" fmla="*/ 3 h 21"/>
                    <a:gd name="T4" fmla="*/ 12 w 51"/>
                    <a:gd name="T5" fmla="*/ 4 h 21"/>
                    <a:gd name="T6" fmla="*/ 11 w 51"/>
                    <a:gd name="T7" fmla="*/ 5 h 21"/>
                    <a:gd name="T8" fmla="*/ 10 w 51"/>
                    <a:gd name="T9" fmla="*/ 5 h 21"/>
                    <a:gd name="T10" fmla="*/ 8 w 51"/>
                    <a:gd name="T11" fmla="*/ 6 h 21"/>
                    <a:gd name="T12" fmla="*/ 7 w 51"/>
                    <a:gd name="T13" fmla="*/ 6 h 21"/>
                    <a:gd name="T14" fmla="*/ 5 w 51"/>
                    <a:gd name="T15" fmla="*/ 6 h 21"/>
                    <a:gd name="T16" fmla="*/ 4 w 51"/>
                    <a:gd name="T17" fmla="*/ 5 h 21"/>
                    <a:gd name="T18" fmla="*/ 3 w 51"/>
                    <a:gd name="T19" fmla="*/ 5 h 21"/>
                    <a:gd name="T20" fmla="*/ 2 w 51"/>
                    <a:gd name="T21" fmla="*/ 4 h 21"/>
                    <a:gd name="T22" fmla="*/ 1 w 51"/>
                    <a:gd name="T23" fmla="*/ 3 h 21"/>
                    <a:gd name="T24" fmla="*/ 0 w 51"/>
                    <a:gd name="T25" fmla="*/ 2 h 21"/>
                    <a:gd name="T26" fmla="*/ 1 w 51"/>
                    <a:gd name="T27" fmla="*/ 2 h 21"/>
                    <a:gd name="T28" fmla="*/ 3 w 51"/>
                    <a:gd name="T29" fmla="*/ 2 h 21"/>
                    <a:gd name="T30" fmla="*/ 4 w 51"/>
                    <a:gd name="T31" fmla="*/ 1 h 21"/>
                    <a:gd name="T32" fmla="*/ 6 w 51"/>
                    <a:gd name="T33" fmla="*/ 1 h 21"/>
                    <a:gd name="T34" fmla="*/ 8 w 51"/>
                    <a:gd name="T35" fmla="*/ 0 h 21"/>
                    <a:gd name="T36" fmla="*/ 9 w 51"/>
                    <a:gd name="T37" fmla="*/ 0 h 21"/>
                    <a:gd name="T38" fmla="*/ 11 w 51"/>
                    <a:gd name="T39" fmla="*/ 1 h 21"/>
                    <a:gd name="T40" fmla="*/ 12 w 51"/>
                    <a:gd name="T41" fmla="*/ 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1"/>
                    <a:gd name="T64" fmla="*/ 0 h 21"/>
                    <a:gd name="T65" fmla="*/ 51 w 51"/>
                    <a:gd name="T66" fmla="*/ 21 h 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1" h="21">
                      <a:moveTo>
                        <a:pt x="51" y="7"/>
                      </a:moveTo>
                      <a:lnTo>
                        <a:pt x="51" y="12"/>
                      </a:lnTo>
                      <a:lnTo>
                        <a:pt x="48" y="15"/>
                      </a:lnTo>
                      <a:lnTo>
                        <a:pt x="44" y="18"/>
                      </a:lnTo>
                      <a:lnTo>
                        <a:pt x="41" y="20"/>
                      </a:lnTo>
                      <a:lnTo>
                        <a:pt x="35" y="21"/>
                      </a:lnTo>
                      <a:lnTo>
                        <a:pt x="29" y="21"/>
                      </a:lnTo>
                      <a:lnTo>
                        <a:pt x="23" y="21"/>
                      </a:lnTo>
                      <a:lnTo>
                        <a:pt x="19" y="19"/>
                      </a:lnTo>
                      <a:lnTo>
                        <a:pt x="14" y="17"/>
                      </a:lnTo>
                      <a:lnTo>
                        <a:pt x="10" y="14"/>
                      </a:lnTo>
                      <a:lnTo>
                        <a:pt x="5" y="11"/>
                      </a:lnTo>
                      <a:lnTo>
                        <a:pt x="0" y="7"/>
                      </a:lnTo>
                      <a:lnTo>
                        <a:pt x="6" y="7"/>
                      </a:lnTo>
                      <a:lnTo>
                        <a:pt x="12" y="6"/>
                      </a:lnTo>
                      <a:lnTo>
                        <a:pt x="19" y="4"/>
                      </a:lnTo>
                      <a:lnTo>
                        <a:pt x="26" y="2"/>
                      </a:lnTo>
                      <a:lnTo>
                        <a:pt x="33" y="0"/>
                      </a:lnTo>
                      <a:lnTo>
                        <a:pt x="39" y="0"/>
                      </a:lnTo>
                      <a:lnTo>
                        <a:pt x="45" y="3"/>
                      </a:lnTo>
                      <a:lnTo>
                        <a:pt x="51" y="7"/>
                      </a:lnTo>
                      <a:close/>
                    </a:path>
                  </a:pathLst>
                </a:custGeom>
                <a:solidFill>
                  <a:srgbClr val="00FF00"/>
                </a:solidFill>
                <a:ln w="9525">
                  <a:noFill/>
                  <a:round/>
                  <a:headEnd/>
                  <a:tailEnd/>
                </a:ln>
              </p:spPr>
              <p:txBody>
                <a:bodyPr/>
                <a:lstStyle/>
                <a:p>
                  <a:endParaRPr lang="en-US"/>
                </a:p>
              </p:txBody>
            </p:sp>
            <p:sp>
              <p:nvSpPr>
                <p:cNvPr id="9549" name="Freeform 3628"/>
                <p:cNvSpPr>
                  <a:spLocks/>
                </p:cNvSpPr>
                <p:nvPr/>
              </p:nvSpPr>
              <p:spPr bwMode="auto">
                <a:xfrm>
                  <a:off x="3282" y="3207"/>
                  <a:ext cx="45" cy="27"/>
                </a:xfrm>
                <a:custGeom>
                  <a:avLst/>
                  <a:gdLst>
                    <a:gd name="T0" fmla="*/ 23 w 88"/>
                    <a:gd name="T1" fmla="*/ 2 h 54"/>
                    <a:gd name="T2" fmla="*/ 23 w 88"/>
                    <a:gd name="T3" fmla="*/ 6 h 54"/>
                    <a:gd name="T4" fmla="*/ 20 w 88"/>
                    <a:gd name="T5" fmla="*/ 8 h 54"/>
                    <a:gd name="T6" fmla="*/ 18 w 88"/>
                    <a:gd name="T7" fmla="*/ 11 h 54"/>
                    <a:gd name="T8" fmla="*/ 15 w 88"/>
                    <a:gd name="T9" fmla="*/ 13 h 54"/>
                    <a:gd name="T10" fmla="*/ 13 w 88"/>
                    <a:gd name="T11" fmla="*/ 14 h 54"/>
                    <a:gd name="T12" fmla="*/ 11 w 88"/>
                    <a:gd name="T13" fmla="*/ 14 h 54"/>
                    <a:gd name="T14" fmla="*/ 9 w 88"/>
                    <a:gd name="T15" fmla="*/ 14 h 54"/>
                    <a:gd name="T16" fmla="*/ 7 w 88"/>
                    <a:gd name="T17" fmla="*/ 13 h 54"/>
                    <a:gd name="T18" fmla="*/ 5 w 88"/>
                    <a:gd name="T19" fmla="*/ 12 h 54"/>
                    <a:gd name="T20" fmla="*/ 3 w 88"/>
                    <a:gd name="T21" fmla="*/ 12 h 54"/>
                    <a:gd name="T22" fmla="*/ 2 w 88"/>
                    <a:gd name="T23" fmla="*/ 10 h 54"/>
                    <a:gd name="T24" fmla="*/ 0 w 88"/>
                    <a:gd name="T25" fmla="*/ 9 h 54"/>
                    <a:gd name="T26" fmla="*/ 1 w 88"/>
                    <a:gd name="T27" fmla="*/ 8 h 54"/>
                    <a:gd name="T28" fmla="*/ 3 w 88"/>
                    <a:gd name="T29" fmla="*/ 7 h 54"/>
                    <a:gd name="T30" fmla="*/ 6 w 88"/>
                    <a:gd name="T31" fmla="*/ 6 h 54"/>
                    <a:gd name="T32" fmla="*/ 8 w 88"/>
                    <a:gd name="T33" fmla="*/ 5 h 54"/>
                    <a:gd name="T34" fmla="*/ 11 w 88"/>
                    <a:gd name="T35" fmla="*/ 3 h 54"/>
                    <a:gd name="T36" fmla="*/ 14 w 88"/>
                    <a:gd name="T37" fmla="*/ 2 h 54"/>
                    <a:gd name="T38" fmla="*/ 16 w 88"/>
                    <a:gd name="T39" fmla="*/ 1 h 54"/>
                    <a:gd name="T40" fmla="*/ 19 w 88"/>
                    <a:gd name="T41" fmla="*/ 1 h 54"/>
                    <a:gd name="T42" fmla="*/ 22 w 88"/>
                    <a:gd name="T43" fmla="*/ 0 h 54"/>
                    <a:gd name="T44" fmla="*/ 23 w 88"/>
                    <a:gd name="T45" fmla="*/ 2 h 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8"/>
                    <a:gd name="T70" fmla="*/ 0 h 54"/>
                    <a:gd name="T71" fmla="*/ 88 w 88"/>
                    <a:gd name="T72" fmla="*/ 54 h 5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8" h="54">
                      <a:moveTo>
                        <a:pt x="88" y="7"/>
                      </a:moveTo>
                      <a:lnTo>
                        <a:pt x="86" y="21"/>
                      </a:lnTo>
                      <a:lnTo>
                        <a:pt x="79" y="32"/>
                      </a:lnTo>
                      <a:lnTo>
                        <a:pt x="70" y="43"/>
                      </a:lnTo>
                      <a:lnTo>
                        <a:pt x="57" y="51"/>
                      </a:lnTo>
                      <a:lnTo>
                        <a:pt x="49" y="53"/>
                      </a:lnTo>
                      <a:lnTo>
                        <a:pt x="42" y="54"/>
                      </a:lnTo>
                      <a:lnTo>
                        <a:pt x="34" y="53"/>
                      </a:lnTo>
                      <a:lnTo>
                        <a:pt x="27" y="52"/>
                      </a:lnTo>
                      <a:lnTo>
                        <a:pt x="19" y="48"/>
                      </a:lnTo>
                      <a:lnTo>
                        <a:pt x="12" y="45"/>
                      </a:lnTo>
                      <a:lnTo>
                        <a:pt x="5" y="40"/>
                      </a:lnTo>
                      <a:lnTo>
                        <a:pt x="0" y="36"/>
                      </a:lnTo>
                      <a:lnTo>
                        <a:pt x="1" y="32"/>
                      </a:lnTo>
                      <a:lnTo>
                        <a:pt x="11" y="29"/>
                      </a:lnTo>
                      <a:lnTo>
                        <a:pt x="22" y="24"/>
                      </a:lnTo>
                      <a:lnTo>
                        <a:pt x="32" y="20"/>
                      </a:lnTo>
                      <a:lnTo>
                        <a:pt x="41" y="14"/>
                      </a:lnTo>
                      <a:lnTo>
                        <a:pt x="52" y="8"/>
                      </a:lnTo>
                      <a:lnTo>
                        <a:pt x="62" y="3"/>
                      </a:lnTo>
                      <a:lnTo>
                        <a:pt x="72" y="1"/>
                      </a:lnTo>
                      <a:lnTo>
                        <a:pt x="84" y="0"/>
                      </a:lnTo>
                      <a:lnTo>
                        <a:pt x="88" y="7"/>
                      </a:lnTo>
                      <a:close/>
                    </a:path>
                  </a:pathLst>
                </a:custGeom>
                <a:solidFill>
                  <a:srgbClr val="00FF00"/>
                </a:solidFill>
                <a:ln w="9525">
                  <a:noFill/>
                  <a:round/>
                  <a:headEnd/>
                  <a:tailEnd/>
                </a:ln>
              </p:spPr>
              <p:txBody>
                <a:bodyPr/>
                <a:lstStyle/>
                <a:p>
                  <a:endParaRPr lang="en-US"/>
                </a:p>
              </p:txBody>
            </p:sp>
            <p:sp>
              <p:nvSpPr>
                <p:cNvPr id="9550" name="Freeform 3629"/>
                <p:cNvSpPr>
                  <a:spLocks/>
                </p:cNvSpPr>
                <p:nvPr/>
              </p:nvSpPr>
              <p:spPr bwMode="auto">
                <a:xfrm>
                  <a:off x="3332" y="3223"/>
                  <a:ext cx="25" cy="16"/>
                </a:xfrm>
                <a:custGeom>
                  <a:avLst/>
                  <a:gdLst>
                    <a:gd name="T0" fmla="*/ 12 w 51"/>
                    <a:gd name="T1" fmla="*/ 2 h 33"/>
                    <a:gd name="T2" fmla="*/ 12 w 51"/>
                    <a:gd name="T3" fmla="*/ 3 h 33"/>
                    <a:gd name="T4" fmla="*/ 12 w 51"/>
                    <a:gd name="T5" fmla="*/ 5 h 33"/>
                    <a:gd name="T6" fmla="*/ 11 w 51"/>
                    <a:gd name="T7" fmla="*/ 7 h 33"/>
                    <a:gd name="T8" fmla="*/ 9 w 51"/>
                    <a:gd name="T9" fmla="*/ 7 h 33"/>
                    <a:gd name="T10" fmla="*/ 7 w 51"/>
                    <a:gd name="T11" fmla="*/ 8 h 33"/>
                    <a:gd name="T12" fmla="*/ 6 w 51"/>
                    <a:gd name="T13" fmla="*/ 7 h 33"/>
                    <a:gd name="T14" fmla="*/ 4 w 51"/>
                    <a:gd name="T15" fmla="*/ 7 h 33"/>
                    <a:gd name="T16" fmla="*/ 2 w 51"/>
                    <a:gd name="T17" fmla="*/ 6 h 33"/>
                    <a:gd name="T18" fmla="*/ 0 w 51"/>
                    <a:gd name="T19" fmla="*/ 3 h 33"/>
                    <a:gd name="T20" fmla="*/ 1 w 51"/>
                    <a:gd name="T21" fmla="*/ 2 h 33"/>
                    <a:gd name="T22" fmla="*/ 3 w 51"/>
                    <a:gd name="T23" fmla="*/ 2 h 33"/>
                    <a:gd name="T24" fmla="*/ 4 w 51"/>
                    <a:gd name="T25" fmla="*/ 1 h 33"/>
                    <a:gd name="T26" fmla="*/ 6 w 51"/>
                    <a:gd name="T27" fmla="*/ 0 h 33"/>
                    <a:gd name="T28" fmla="*/ 8 w 51"/>
                    <a:gd name="T29" fmla="*/ 0 h 33"/>
                    <a:gd name="T30" fmla="*/ 9 w 51"/>
                    <a:gd name="T31" fmla="*/ 0 h 33"/>
                    <a:gd name="T32" fmla="*/ 11 w 51"/>
                    <a:gd name="T33" fmla="*/ 0 h 33"/>
                    <a:gd name="T34" fmla="*/ 12 w 51"/>
                    <a:gd name="T35" fmla="*/ 2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33"/>
                    <a:gd name="T56" fmla="*/ 51 w 51"/>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33">
                      <a:moveTo>
                        <a:pt x="51" y="9"/>
                      </a:moveTo>
                      <a:lnTo>
                        <a:pt x="51" y="15"/>
                      </a:lnTo>
                      <a:lnTo>
                        <a:pt x="49" y="22"/>
                      </a:lnTo>
                      <a:lnTo>
                        <a:pt x="45" y="28"/>
                      </a:lnTo>
                      <a:lnTo>
                        <a:pt x="39" y="31"/>
                      </a:lnTo>
                      <a:lnTo>
                        <a:pt x="31" y="33"/>
                      </a:lnTo>
                      <a:lnTo>
                        <a:pt x="24" y="31"/>
                      </a:lnTo>
                      <a:lnTo>
                        <a:pt x="17" y="29"/>
                      </a:lnTo>
                      <a:lnTo>
                        <a:pt x="10" y="26"/>
                      </a:lnTo>
                      <a:lnTo>
                        <a:pt x="0" y="13"/>
                      </a:lnTo>
                      <a:lnTo>
                        <a:pt x="6" y="11"/>
                      </a:lnTo>
                      <a:lnTo>
                        <a:pt x="12" y="8"/>
                      </a:lnTo>
                      <a:lnTo>
                        <a:pt x="19" y="5"/>
                      </a:lnTo>
                      <a:lnTo>
                        <a:pt x="26" y="1"/>
                      </a:lnTo>
                      <a:lnTo>
                        <a:pt x="33" y="0"/>
                      </a:lnTo>
                      <a:lnTo>
                        <a:pt x="39" y="0"/>
                      </a:lnTo>
                      <a:lnTo>
                        <a:pt x="46" y="3"/>
                      </a:lnTo>
                      <a:lnTo>
                        <a:pt x="51" y="9"/>
                      </a:lnTo>
                      <a:close/>
                    </a:path>
                  </a:pathLst>
                </a:custGeom>
                <a:solidFill>
                  <a:srgbClr val="00FF00"/>
                </a:solidFill>
                <a:ln w="9525">
                  <a:noFill/>
                  <a:round/>
                  <a:headEnd/>
                  <a:tailEnd/>
                </a:ln>
              </p:spPr>
              <p:txBody>
                <a:bodyPr/>
                <a:lstStyle/>
                <a:p>
                  <a:endParaRPr lang="en-US"/>
                </a:p>
              </p:txBody>
            </p:sp>
            <p:sp>
              <p:nvSpPr>
                <p:cNvPr id="9551" name="Freeform 3630"/>
                <p:cNvSpPr>
                  <a:spLocks/>
                </p:cNvSpPr>
                <p:nvPr/>
              </p:nvSpPr>
              <p:spPr bwMode="auto">
                <a:xfrm>
                  <a:off x="3405" y="3224"/>
                  <a:ext cx="28" cy="16"/>
                </a:xfrm>
                <a:custGeom>
                  <a:avLst/>
                  <a:gdLst>
                    <a:gd name="T0" fmla="*/ 13 w 57"/>
                    <a:gd name="T1" fmla="*/ 6 h 32"/>
                    <a:gd name="T2" fmla="*/ 12 w 57"/>
                    <a:gd name="T3" fmla="*/ 6 h 32"/>
                    <a:gd name="T4" fmla="*/ 11 w 57"/>
                    <a:gd name="T5" fmla="*/ 7 h 32"/>
                    <a:gd name="T6" fmla="*/ 10 w 57"/>
                    <a:gd name="T7" fmla="*/ 8 h 32"/>
                    <a:gd name="T8" fmla="*/ 8 w 57"/>
                    <a:gd name="T9" fmla="*/ 8 h 32"/>
                    <a:gd name="T10" fmla="*/ 7 w 57"/>
                    <a:gd name="T11" fmla="*/ 8 h 32"/>
                    <a:gd name="T12" fmla="*/ 5 w 57"/>
                    <a:gd name="T13" fmla="*/ 7 h 32"/>
                    <a:gd name="T14" fmla="*/ 4 w 57"/>
                    <a:gd name="T15" fmla="*/ 7 h 32"/>
                    <a:gd name="T16" fmla="*/ 3 w 57"/>
                    <a:gd name="T17" fmla="*/ 7 h 32"/>
                    <a:gd name="T18" fmla="*/ 2 w 57"/>
                    <a:gd name="T19" fmla="*/ 7 h 32"/>
                    <a:gd name="T20" fmla="*/ 1 w 57"/>
                    <a:gd name="T21" fmla="*/ 6 h 32"/>
                    <a:gd name="T22" fmla="*/ 0 w 57"/>
                    <a:gd name="T23" fmla="*/ 6 h 32"/>
                    <a:gd name="T24" fmla="*/ 0 w 57"/>
                    <a:gd name="T25" fmla="*/ 5 h 32"/>
                    <a:gd name="T26" fmla="*/ 0 w 57"/>
                    <a:gd name="T27" fmla="*/ 3 h 32"/>
                    <a:gd name="T28" fmla="*/ 10 w 57"/>
                    <a:gd name="T29" fmla="*/ 0 h 32"/>
                    <a:gd name="T30" fmla="*/ 11 w 57"/>
                    <a:gd name="T31" fmla="*/ 1 h 32"/>
                    <a:gd name="T32" fmla="*/ 13 w 57"/>
                    <a:gd name="T33" fmla="*/ 2 h 32"/>
                    <a:gd name="T34" fmla="*/ 14 w 57"/>
                    <a:gd name="T35" fmla="*/ 4 h 32"/>
                    <a:gd name="T36" fmla="*/ 13 w 57"/>
                    <a:gd name="T37" fmla="*/ 6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32"/>
                    <a:gd name="T59" fmla="*/ 57 w 57"/>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32">
                      <a:moveTo>
                        <a:pt x="54" y="24"/>
                      </a:moveTo>
                      <a:lnTo>
                        <a:pt x="50" y="27"/>
                      </a:lnTo>
                      <a:lnTo>
                        <a:pt x="45" y="30"/>
                      </a:lnTo>
                      <a:lnTo>
                        <a:pt x="40" y="32"/>
                      </a:lnTo>
                      <a:lnTo>
                        <a:pt x="35" y="32"/>
                      </a:lnTo>
                      <a:lnTo>
                        <a:pt x="29" y="32"/>
                      </a:lnTo>
                      <a:lnTo>
                        <a:pt x="23" y="31"/>
                      </a:lnTo>
                      <a:lnTo>
                        <a:pt x="17" y="31"/>
                      </a:lnTo>
                      <a:lnTo>
                        <a:pt x="13" y="30"/>
                      </a:lnTo>
                      <a:lnTo>
                        <a:pt x="9" y="28"/>
                      </a:lnTo>
                      <a:lnTo>
                        <a:pt x="6" y="26"/>
                      </a:lnTo>
                      <a:lnTo>
                        <a:pt x="2" y="24"/>
                      </a:lnTo>
                      <a:lnTo>
                        <a:pt x="0" y="21"/>
                      </a:lnTo>
                      <a:lnTo>
                        <a:pt x="0" y="15"/>
                      </a:lnTo>
                      <a:lnTo>
                        <a:pt x="42" y="0"/>
                      </a:lnTo>
                      <a:lnTo>
                        <a:pt x="46" y="6"/>
                      </a:lnTo>
                      <a:lnTo>
                        <a:pt x="52" y="11"/>
                      </a:lnTo>
                      <a:lnTo>
                        <a:pt x="57" y="16"/>
                      </a:lnTo>
                      <a:lnTo>
                        <a:pt x="54" y="24"/>
                      </a:lnTo>
                      <a:close/>
                    </a:path>
                  </a:pathLst>
                </a:custGeom>
                <a:solidFill>
                  <a:srgbClr val="00FF00"/>
                </a:solidFill>
                <a:ln w="9525">
                  <a:noFill/>
                  <a:round/>
                  <a:headEnd/>
                  <a:tailEnd/>
                </a:ln>
              </p:spPr>
              <p:txBody>
                <a:bodyPr/>
                <a:lstStyle/>
                <a:p>
                  <a:endParaRPr lang="en-US"/>
                </a:p>
              </p:txBody>
            </p:sp>
            <p:sp>
              <p:nvSpPr>
                <p:cNvPr id="9552" name="Freeform 3631"/>
                <p:cNvSpPr>
                  <a:spLocks/>
                </p:cNvSpPr>
                <p:nvPr/>
              </p:nvSpPr>
              <p:spPr bwMode="auto">
                <a:xfrm>
                  <a:off x="3602" y="3234"/>
                  <a:ext cx="15" cy="21"/>
                </a:xfrm>
                <a:custGeom>
                  <a:avLst/>
                  <a:gdLst>
                    <a:gd name="T0" fmla="*/ 8 w 30"/>
                    <a:gd name="T1" fmla="*/ 5 h 43"/>
                    <a:gd name="T2" fmla="*/ 8 w 30"/>
                    <a:gd name="T3" fmla="*/ 7 h 43"/>
                    <a:gd name="T4" fmla="*/ 7 w 30"/>
                    <a:gd name="T5" fmla="*/ 8 h 43"/>
                    <a:gd name="T6" fmla="*/ 6 w 30"/>
                    <a:gd name="T7" fmla="*/ 9 h 43"/>
                    <a:gd name="T8" fmla="*/ 5 w 30"/>
                    <a:gd name="T9" fmla="*/ 10 h 43"/>
                    <a:gd name="T10" fmla="*/ 3 w 30"/>
                    <a:gd name="T11" fmla="*/ 10 h 43"/>
                    <a:gd name="T12" fmla="*/ 2 w 30"/>
                    <a:gd name="T13" fmla="*/ 9 h 43"/>
                    <a:gd name="T14" fmla="*/ 1 w 30"/>
                    <a:gd name="T15" fmla="*/ 8 h 43"/>
                    <a:gd name="T16" fmla="*/ 0 w 30"/>
                    <a:gd name="T17" fmla="*/ 6 h 43"/>
                    <a:gd name="T18" fmla="*/ 1 w 30"/>
                    <a:gd name="T19" fmla="*/ 0 h 43"/>
                    <a:gd name="T20" fmla="*/ 3 w 30"/>
                    <a:gd name="T21" fmla="*/ 1 h 43"/>
                    <a:gd name="T22" fmla="*/ 5 w 30"/>
                    <a:gd name="T23" fmla="*/ 2 h 43"/>
                    <a:gd name="T24" fmla="*/ 6 w 30"/>
                    <a:gd name="T25" fmla="*/ 3 h 43"/>
                    <a:gd name="T26" fmla="*/ 8 w 30"/>
                    <a:gd name="T27" fmla="*/ 5 h 4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43"/>
                    <a:gd name="T44" fmla="*/ 30 w 30"/>
                    <a:gd name="T45" fmla="*/ 43 h 4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43">
                      <a:moveTo>
                        <a:pt x="29" y="23"/>
                      </a:moveTo>
                      <a:lnTo>
                        <a:pt x="30" y="30"/>
                      </a:lnTo>
                      <a:lnTo>
                        <a:pt x="28" y="35"/>
                      </a:lnTo>
                      <a:lnTo>
                        <a:pt x="23" y="39"/>
                      </a:lnTo>
                      <a:lnTo>
                        <a:pt x="19" y="43"/>
                      </a:lnTo>
                      <a:lnTo>
                        <a:pt x="12" y="43"/>
                      </a:lnTo>
                      <a:lnTo>
                        <a:pt x="6" y="38"/>
                      </a:lnTo>
                      <a:lnTo>
                        <a:pt x="3" y="32"/>
                      </a:lnTo>
                      <a:lnTo>
                        <a:pt x="0" y="27"/>
                      </a:lnTo>
                      <a:lnTo>
                        <a:pt x="4" y="0"/>
                      </a:lnTo>
                      <a:lnTo>
                        <a:pt x="11" y="5"/>
                      </a:lnTo>
                      <a:lnTo>
                        <a:pt x="19" y="9"/>
                      </a:lnTo>
                      <a:lnTo>
                        <a:pt x="24" y="15"/>
                      </a:lnTo>
                      <a:lnTo>
                        <a:pt x="29" y="23"/>
                      </a:lnTo>
                      <a:close/>
                    </a:path>
                  </a:pathLst>
                </a:custGeom>
                <a:solidFill>
                  <a:srgbClr val="00FF00"/>
                </a:solidFill>
                <a:ln w="9525">
                  <a:noFill/>
                  <a:round/>
                  <a:headEnd/>
                  <a:tailEnd/>
                </a:ln>
              </p:spPr>
              <p:txBody>
                <a:bodyPr/>
                <a:lstStyle/>
                <a:p>
                  <a:endParaRPr lang="en-US"/>
                </a:p>
              </p:txBody>
            </p:sp>
            <p:sp>
              <p:nvSpPr>
                <p:cNvPr id="9553" name="Freeform 3632"/>
                <p:cNvSpPr>
                  <a:spLocks/>
                </p:cNvSpPr>
                <p:nvPr/>
              </p:nvSpPr>
              <p:spPr bwMode="auto">
                <a:xfrm>
                  <a:off x="3513" y="3235"/>
                  <a:ext cx="11" cy="11"/>
                </a:xfrm>
                <a:custGeom>
                  <a:avLst/>
                  <a:gdLst>
                    <a:gd name="T0" fmla="*/ 6 w 22"/>
                    <a:gd name="T1" fmla="*/ 0 h 21"/>
                    <a:gd name="T2" fmla="*/ 6 w 22"/>
                    <a:gd name="T3" fmla="*/ 2 h 21"/>
                    <a:gd name="T4" fmla="*/ 5 w 22"/>
                    <a:gd name="T5" fmla="*/ 3 h 21"/>
                    <a:gd name="T6" fmla="*/ 5 w 22"/>
                    <a:gd name="T7" fmla="*/ 5 h 21"/>
                    <a:gd name="T8" fmla="*/ 3 w 22"/>
                    <a:gd name="T9" fmla="*/ 5 h 21"/>
                    <a:gd name="T10" fmla="*/ 3 w 22"/>
                    <a:gd name="T11" fmla="*/ 6 h 21"/>
                    <a:gd name="T12" fmla="*/ 1 w 22"/>
                    <a:gd name="T13" fmla="*/ 5 h 21"/>
                    <a:gd name="T14" fmla="*/ 1 w 22"/>
                    <a:gd name="T15" fmla="*/ 5 h 21"/>
                    <a:gd name="T16" fmla="*/ 0 w 22"/>
                    <a:gd name="T17" fmla="*/ 5 h 21"/>
                    <a:gd name="T18" fmla="*/ 1 w 22"/>
                    <a:gd name="T19" fmla="*/ 4 h 21"/>
                    <a:gd name="T20" fmla="*/ 3 w 22"/>
                    <a:gd name="T21" fmla="*/ 3 h 21"/>
                    <a:gd name="T22" fmla="*/ 4 w 22"/>
                    <a:gd name="T23" fmla="*/ 1 h 21"/>
                    <a:gd name="T24" fmla="*/ 6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noFill/>
                  <a:round/>
                  <a:headEnd/>
                  <a:tailEnd/>
                </a:ln>
              </p:spPr>
              <p:txBody>
                <a:bodyPr/>
                <a:lstStyle/>
                <a:p>
                  <a:endParaRPr lang="en-US"/>
                </a:p>
              </p:txBody>
            </p:sp>
            <p:sp>
              <p:nvSpPr>
                <p:cNvPr id="9554" name="Freeform 3633"/>
                <p:cNvSpPr>
                  <a:spLocks/>
                </p:cNvSpPr>
                <p:nvPr/>
              </p:nvSpPr>
              <p:spPr bwMode="auto">
                <a:xfrm>
                  <a:off x="3301" y="3248"/>
                  <a:ext cx="17" cy="11"/>
                </a:xfrm>
                <a:custGeom>
                  <a:avLst/>
                  <a:gdLst>
                    <a:gd name="T0" fmla="*/ 9 w 33"/>
                    <a:gd name="T1" fmla="*/ 3 h 21"/>
                    <a:gd name="T2" fmla="*/ 9 w 33"/>
                    <a:gd name="T3" fmla="*/ 4 h 21"/>
                    <a:gd name="T4" fmla="*/ 9 w 33"/>
                    <a:gd name="T5" fmla="*/ 4 h 21"/>
                    <a:gd name="T6" fmla="*/ 8 w 33"/>
                    <a:gd name="T7" fmla="*/ 5 h 21"/>
                    <a:gd name="T8" fmla="*/ 8 w 33"/>
                    <a:gd name="T9" fmla="*/ 6 h 21"/>
                    <a:gd name="T10" fmla="*/ 5 w 33"/>
                    <a:gd name="T11" fmla="*/ 6 h 21"/>
                    <a:gd name="T12" fmla="*/ 3 w 33"/>
                    <a:gd name="T13" fmla="*/ 5 h 21"/>
                    <a:gd name="T14" fmla="*/ 2 w 33"/>
                    <a:gd name="T15" fmla="*/ 4 h 21"/>
                    <a:gd name="T16" fmla="*/ 0 w 33"/>
                    <a:gd name="T17" fmla="*/ 3 h 21"/>
                    <a:gd name="T18" fmla="*/ 0 w 33"/>
                    <a:gd name="T19" fmla="*/ 2 h 21"/>
                    <a:gd name="T20" fmla="*/ 1 w 33"/>
                    <a:gd name="T21" fmla="*/ 1 h 21"/>
                    <a:gd name="T22" fmla="*/ 2 w 33"/>
                    <a:gd name="T23" fmla="*/ 1 h 21"/>
                    <a:gd name="T24" fmla="*/ 3 w 33"/>
                    <a:gd name="T25" fmla="*/ 0 h 21"/>
                    <a:gd name="T26" fmla="*/ 4 w 33"/>
                    <a:gd name="T27" fmla="*/ 0 h 21"/>
                    <a:gd name="T28" fmla="*/ 6 w 33"/>
                    <a:gd name="T29" fmla="*/ 0 h 21"/>
                    <a:gd name="T30" fmla="*/ 8 w 33"/>
                    <a:gd name="T31" fmla="*/ 1 h 21"/>
                    <a:gd name="T32" fmla="*/ 9 w 33"/>
                    <a:gd name="T33" fmla="*/ 3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
                    <a:gd name="T52" fmla="*/ 0 h 21"/>
                    <a:gd name="T53" fmla="*/ 33 w 3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 h="21">
                      <a:moveTo>
                        <a:pt x="33" y="9"/>
                      </a:moveTo>
                      <a:lnTo>
                        <a:pt x="33" y="13"/>
                      </a:lnTo>
                      <a:lnTo>
                        <a:pt x="33" y="16"/>
                      </a:lnTo>
                      <a:lnTo>
                        <a:pt x="31" y="20"/>
                      </a:lnTo>
                      <a:lnTo>
                        <a:pt x="29" y="21"/>
                      </a:lnTo>
                      <a:lnTo>
                        <a:pt x="20" y="21"/>
                      </a:lnTo>
                      <a:lnTo>
                        <a:pt x="12" y="18"/>
                      </a:lnTo>
                      <a:lnTo>
                        <a:pt x="5" y="15"/>
                      </a:lnTo>
                      <a:lnTo>
                        <a:pt x="0" y="10"/>
                      </a:lnTo>
                      <a:lnTo>
                        <a:pt x="0" y="6"/>
                      </a:lnTo>
                      <a:lnTo>
                        <a:pt x="2" y="3"/>
                      </a:lnTo>
                      <a:lnTo>
                        <a:pt x="5" y="1"/>
                      </a:lnTo>
                      <a:lnTo>
                        <a:pt x="9" y="0"/>
                      </a:lnTo>
                      <a:lnTo>
                        <a:pt x="16" y="0"/>
                      </a:lnTo>
                      <a:lnTo>
                        <a:pt x="23" y="0"/>
                      </a:lnTo>
                      <a:lnTo>
                        <a:pt x="30" y="3"/>
                      </a:lnTo>
                      <a:lnTo>
                        <a:pt x="33" y="9"/>
                      </a:lnTo>
                      <a:close/>
                    </a:path>
                  </a:pathLst>
                </a:custGeom>
                <a:solidFill>
                  <a:srgbClr val="00FF00"/>
                </a:solidFill>
                <a:ln w="9525">
                  <a:noFill/>
                  <a:round/>
                  <a:headEnd/>
                  <a:tailEnd/>
                </a:ln>
              </p:spPr>
              <p:txBody>
                <a:bodyPr/>
                <a:lstStyle/>
                <a:p>
                  <a:endParaRPr lang="en-US"/>
                </a:p>
              </p:txBody>
            </p:sp>
            <p:sp>
              <p:nvSpPr>
                <p:cNvPr id="9555" name="Freeform 3634"/>
                <p:cNvSpPr>
                  <a:spLocks/>
                </p:cNvSpPr>
                <p:nvPr/>
              </p:nvSpPr>
              <p:spPr bwMode="auto">
                <a:xfrm>
                  <a:off x="3651" y="3256"/>
                  <a:ext cx="15" cy="25"/>
                </a:xfrm>
                <a:custGeom>
                  <a:avLst/>
                  <a:gdLst>
                    <a:gd name="T0" fmla="*/ 8 w 30"/>
                    <a:gd name="T1" fmla="*/ 2 h 51"/>
                    <a:gd name="T2" fmla="*/ 8 w 30"/>
                    <a:gd name="T3" fmla="*/ 5 h 51"/>
                    <a:gd name="T4" fmla="*/ 6 w 30"/>
                    <a:gd name="T5" fmla="*/ 8 h 51"/>
                    <a:gd name="T6" fmla="*/ 5 w 30"/>
                    <a:gd name="T7" fmla="*/ 10 h 51"/>
                    <a:gd name="T8" fmla="*/ 4 w 30"/>
                    <a:gd name="T9" fmla="*/ 12 h 51"/>
                    <a:gd name="T10" fmla="*/ 2 w 30"/>
                    <a:gd name="T11" fmla="*/ 11 h 51"/>
                    <a:gd name="T12" fmla="*/ 1 w 30"/>
                    <a:gd name="T13" fmla="*/ 10 h 51"/>
                    <a:gd name="T14" fmla="*/ 1 w 30"/>
                    <a:gd name="T15" fmla="*/ 9 h 51"/>
                    <a:gd name="T16" fmla="*/ 0 w 30"/>
                    <a:gd name="T17" fmla="*/ 7 h 51"/>
                    <a:gd name="T18" fmla="*/ 1 w 30"/>
                    <a:gd name="T19" fmla="*/ 5 h 51"/>
                    <a:gd name="T20" fmla="*/ 2 w 30"/>
                    <a:gd name="T21" fmla="*/ 3 h 51"/>
                    <a:gd name="T22" fmla="*/ 3 w 30"/>
                    <a:gd name="T23" fmla="*/ 1 h 51"/>
                    <a:gd name="T24" fmla="*/ 5 w 30"/>
                    <a:gd name="T25" fmla="*/ 0 h 51"/>
                    <a:gd name="T26" fmla="*/ 6 w 30"/>
                    <a:gd name="T27" fmla="*/ 0 h 51"/>
                    <a:gd name="T28" fmla="*/ 6 w 30"/>
                    <a:gd name="T29" fmla="*/ 1 h 51"/>
                    <a:gd name="T30" fmla="*/ 7 w 30"/>
                    <a:gd name="T31" fmla="*/ 2 h 51"/>
                    <a:gd name="T32" fmla="*/ 8 w 30"/>
                    <a:gd name="T33" fmla="*/ 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1"/>
                    <a:gd name="T53" fmla="*/ 30 w 30"/>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1">
                      <a:moveTo>
                        <a:pt x="30" y="11"/>
                      </a:moveTo>
                      <a:lnTo>
                        <a:pt x="29" y="23"/>
                      </a:lnTo>
                      <a:lnTo>
                        <a:pt x="24" y="32"/>
                      </a:lnTo>
                      <a:lnTo>
                        <a:pt x="19" y="41"/>
                      </a:lnTo>
                      <a:lnTo>
                        <a:pt x="13" y="51"/>
                      </a:lnTo>
                      <a:lnTo>
                        <a:pt x="7" y="46"/>
                      </a:lnTo>
                      <a:lnTo>
                        <a:pt x="4" y="41"/>
                      </a:lnTo>
                      <a:lnTo>
                        <a:pt x="1" y="37"/>
                      </a:lnTo>
                      <a:lnTo>
                        <a:pt x="0" y="31"/>
                      </a:lnTo>
                      <a:lnTo>
                        <a:pt x="1" y="22"/>
                      </a:lnTo>
                      <a:lnTo>
                        <a:pt x="6" y="14"/>
                      </a:lnTo>
                      <a:lnTo>
                        <a:pt x="11" y="7"/>
                      </a:lnTo>
                      <a:lnTo>
                        <a:pt x="17" y="0"/>
                      </a:lnTo>
                      <a:lnTo>
                        <a:pt x="21" y="2"/>
                      </a:lnTo>
                      <a:lnTo>
                        <a:pt x="24" y="5"/>
                      </a:lnTo>
                      <a:lnTo>
                        <a:pt x="28" y="8"/>
                      </a:lnTo>
                      <a:lnTo>
                        <a:pt x="30" y="11"/>
                      </a:lnTo>
                      <a:close/>
                    </a:path>
                  </a:pathLst>
                </a:custGeom>
                <a:solidFill>
                  <a:srgbClr val="00FF00"/>
                </a:solidFill>
                <a:ln w="9525">
                  <a:noFill/>
                  <a:round/>
                  <a:headEnd/>
                  <a:tailEnd/>
                </a:ln>
              </p:spPr>
              <p:txBody>
                <a:bodyPr/>
                <a:lstStyle/>
                <a:p>
                  <a:endParaRPr lang="en-US"/>
                </a:p>
              </p:txBody>
            </p:sp>
            <p:sp>
              <p:nvSpPr>
                <p:cNvPr id="9556" name="Freeform 3635"/>
                <p:cNvSpPr>
                  <a:spLocks/>
                </p:cNvSpPr>
                <p:nvPr/>
              </p:nvSpPr>
              <p:spPr bwMode="auto">
                <a:xfrm>
                  <a:off x="3455" y="3264"/>
                  <a:ext cx="53" cy="23"/>
                </a:xfrm>
                <a:custGeom>
                  <a:avLst/>
                  <a:gdLst>
                    <a:gd name="T0" fmla="*/ 26 w 107"/>
                    <a:gd name="T1" fmla="*/ 4 h 46"/>
                    <a:gd name="T2" fmla="*/ 24 w 107"/>
                    <a:gd name="T3" fmla="*/ 5 h 46"/>
                    <a:gd name="T4" fmla="*/ 21 w 107"/>
                    <a:gd name="T5" fmla="*/ 5 h 46"/>
                    <a:gd name="T6" fmla="*/ 19 w 107"/>
                    <a:gd name="T7" fmla="*/ 5 h 46"/>
                    <a:gd name="T8" fmla="*/ 16 w 107"/>
                    <a:gd name="T9" fmla="*/ 6 h 46"/>
                    <a:gd name="T10" fmla="*/ 14 w 107"/>
                    <a:gd name="T11" fmla="*/ 6 h 46"/>
                    <a:gd name="T12" fmla="*/ 12 w 107"/>
                    <a:gd name="T13" fmla="*/ 7 h 46"/>
                    <a:gd name="T14" fmla="*/ 10 w 107"/>
                    <a:gd name="T15" fmla="*/ 9 h 46"/>
                    <a:gd name="T16" fmla="*/ 8 w 107"/>
                    <a:gd name="T17" fmla="*/ 11 h 46"/>
                    <a:gd name="T18" fmla="*/ 7 w 107"/>
                    <a:gd name="T19" fmla="*/ 11 h 46"/>
                    <a:gd name="T20" fmla="*/ 6 w 107"/>
                    <a:gd name="T21" fmla="*/ 12 h 46"/>
                    <a:gd name="T22" fmla="*/ 5 w 107"/>
                    <a:gd name="T23" fmla="*/ 12 h 46"/>
                    <a:gd name="T24" fmla="*/ 3 w 107"/>
                    <a:gd name="T25" fmla="*/ 12 h 46"/>
                    <a:gd name="T26" fmla="*/ 2 w 107"/>
                    <a:gd name="T27" fmla="*/ 12 h 46"/>
                    <a:gd name="T28" fmla="*/ 1 w 107"/>
                    <a:gd name="T29" fmla="*/ 11 h 46"/>
                    <a:gd name="T30" fmla="*/ 0 w 107"/>
                    <a:gd name="T31" fmla="*/ 11 h 46"/>
                    <a:gd name="T32" fmla="*/ 0 w 107"/>
                    <a:gd name="T33" fmla="*/ 9 h 46"/>
                    <a:gd name="T34" fmla="*/ 2 w 107"/>
                    <a:gd name="T35" fmla="*/ 6 h 46"/>
                    <a:gd name="T36" fmla="*/ 4 w 107"/>
                    <a:gd name="T37" fmla="*/ 4 h 46"/>
                    <a:gd name="T38" fmla="*/ 7 w 107"/>
                    <a:gd name="T39" fmla="*/ 3 h 46"/>
                    <a:gd name="T40" fmla="*/ 9 w 107"/>
                    <a:gd name="T41" fmla="*/ 1 h 46"/>
                    <a:gd name="T42" fmla="*/ 12 w 107"/>
                    <a:gd name="T43" fmla="*/ 1 h 46"/>
                    <a:gd name="T44" fmla="*/ 16 w 107"/>
                    <a:gd name="T45" fmla="*/ 0 h 46"/>
                    <a:gd name="T46" fmla="*/ 19 w 107"/>
                    <a:gd name="T47" fmla="*/ 0 h 46"/>
                    <a:gd name="T48" fmla="*/ 22 w 107"/>
                    <a:gd name="T49" fmla="*/ 1 h 46"/>
                    <a:gd name="T50" fmla="*/ 23 w 107"/>
                    <a:gd name="T51" fmla="*/ 1 h 46"/>
                    <a:gd name="T52" fmla="*/ 24 w 107"/>
                    <a:gd name="T53" fmla="*/ 1 h 46"/>
                    <a:gd name="T54" fmla="*/ 25 w 107"/>
                    <a:gd name="T55" fmla="*/ 3 h 46"/>
                    <a:gd name="T56" fmla="*/ 26 w 107"/>
                    <a:gd name="T57" fmla="*/ 4 h 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7"/>
                    <a:gd name="T88" fmla="*/ 0 h 46"/>
                    <a:gd name="T89" fmla="*/ 107 w 107"/>
                    <a:gd name="T90" fmla="*/ 46 h 4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7" h="46">
                      <a:moveTo>
                        <a:pt x="107" y="16"/>
                      </a:moveTo>
                      <a:lnTo>
                        <a:pt x="97" y="17"/>
                      </a:lnTo>
                      <a:lnTo>
                        <a:pt x="87" y="18"/>
                      </a:lnTo>
                      <a:lnTo>
                        <a:pt x="76" y="20"/>
                      </a:lnTo>
                      <a:lnTo>
                        <a:pt x="67" y="22"/>
                      </a:lnTo>
                      <a:lnTo>
                        <a:pt x="58" y="25"/>
                      </a:lnTo>
                      <a:lnTo>
                        <a:pt x="50" y="30"/>
                      </a:lnTo>
                      <a:lnTo>
                        <a:pt x="42" y="36"/>
                      </a:lnTo>
                      <a:lnTo>
                        <a:pt x="35" y="44"/>
                      </a:lnTo>
                      <a:lnTo>
                        <a:pt x="30" y="44"/>
                      </a:lnTo>
                      <a:lnTo>
                        <a:pt x="25" y="45"/>
                      </a:lnTo>
                      <a:lnTo>
                        <a:pt x="20" y="45"/>
                      </a:lnTo>
                      <a:lnTo>
                        <a:pt x="14" y="46"/>
                      </a:lnTo>
                      <a:lnTo>
                        <a:pt x="10" y="46"/>
                      </a:lnTo>
                      <a:lnTo>
                        <a:pt x="6" y="44"/>
                      </a:lnTo>
                      <a:lnTo>
                        <a:pt x="3" y="42"/>
                      </a:lnTo>
                      <a:lnTo>
                        <a:pt x="0" y="36"/>
                      </a:lnTo>
                      <a:lnTo>
                        <a:pt x="8" y="25"/>
                      </a:lnTo>
                      <a:lnTo>
                        <a:pt x="18" y="16"/>
                      </a:lnTo>
                      <a:lnTo>
                        <a:pt x="28" y="9"/>
                      </a:lnTo>
                      <a:lnTo>
                        <a:pt x="39" y="5"/>
                      </a:lnTo>
                      <a:lnTo>
                        <a:pt x="51" y="1"/>
                      </a:lnTo>
                      <a:lnTo>
                        <a:pt x="64" y="0"/>
                      </a:lnTo>
                      <a:lnTo>
                        <a:pt x="76" y="0"/>
                      </a:lnTo>
                      <a:lnTo>
                        <a:pt x="89" y="2"/>
                      </a:lnTo>
                      <a:lnTo>
                        <a:pt x="94" y="5"/>
                      </a:lnTo>
                      <a:lnTo>
                        <a:pt x="98" y="7"/>
                      </a:lnTo>
                      <a:lnTo>
                        <a:pt x="103" y="12"/>
                      </a:lnTo>
                      <a:lnTo>
                        <a:pt x="107" y="16"/>
                      </a:lnTo>
                      <a:close/>
                    </a:path>
                  </a:pathLst>
                </a:custGeom>
                <a:solidFill>
                  <a:srgbClr val="00FF00"/>
                </a:solidFill>
                <a:ln w="9525">
                  <a:noFill/>
                  <a:round/>
                  <a:headEnd/>
                  <a:tailEnd/>
                </a:ln>
              </p:spPr>
              <p:txBody>
                <a:bodyPr/>
                <a:lstStyle/>
                <a:p>
                  <a:endParaRPr lang="en-US"/>
                </a:p>
              </p:txBody>
            </p:sp>
            <p:sp>
              <p:nvSpPr>
                <p:cNvPr id="9557" name="Freeform 3636"/>
                <p:cNvSpPr>
                  <a:spLocks/>
                </p:cNvSpPr>
                <p:nvPr/>
              </p:nvSpPr>
              <p:spPr bwMode="auto">
                <a:xfrm>
                  <a:off x="3413" y="3272"/>
                  <a:ext cx="34" cy="15"/>
                </a:xfrm>
                <a:custGeom>
                  <a:avLst/>
                  <a:gdLst>
                    <a:gd name="T0" fmla="*/ 17 w 68"/>
                    <a:gd name="T1" fmla="*/ 2 h 29"/>
                    <a:gd name="T2" fmla="*/ 17 w 68"/>
                    <a:gd name="T3" fmla="*/ 3 h 29"/>
                    <a:gd name="T4" fmla="*/ 15 w 68"/>
                    <a:gd name="T5" fmla="*/ 4 h 29"/>
                    <a:gd name="T6" fmla="*/ 13 w 68"/>
                    <a:gd name="T7" fmla="*/ 5 h 29"/>
                    <a:gd name="T8" fmla="*/ 12 w 68"/>
                    <a:gd name="T9" fmla="*/ 6 h 29"/>
                    <a:gd name="T10" fmla="*/ 10 w 68"/>
                    <a:gd name="T11" fmla="*/ 7 h 29"/>
                    <a:gd name="T12" fmla="*/ 9 w 68"/>
                    <a:gd name="T13" fmla="*/ 7 h 29"/>
                    <a:gd name="T14" fmla="*/ 6 w 68"/>
                    <a:gd name="T15" fmla="*/ 8 h 29"/>
                    <a:gd name="T16" fmla="*/ 4 w 68"/>
                    <a:gd name="T17" fmla="*/ 8 h 29"/>
                    <a:gd name="T18" fmla="*/ 2 w 68"/>
                    <a:gd name="T19" fmla="*/ 7 h 29"/>
                    <a:gd name="T20" fmla="*/ 1 w 68"/>
                    <a:gd name="T21" fmla="*/ 6 h 29"/>
                    <a:gd name="T22" fmla="*/ 1 w 68"/>
                    <a:gd name="T23" fmla="*/ 6 h 29"/>
                    <a:gd name="T24" fmla="*/ 1 w 68"/>
                    <a:gd name="T25" fmla="*/ 5 h 29"/>
                    <a:gd name="T26" fmla="*/ 0 w 68"/>
                    <a:gd name="T27" fmla="*/ 4 h 29"/>
                    <a:gd name="T28" fmla="*/ 1 w 68"/>
                    <a:gd name="T29" fmla="*/ 3 h 29"/>
                    <a:gd name="T30" fmla="*/ 3 w 68"/>
                    <a:gd name="T31" fmla="*/ 2 h 29"/>
                    <a:gd name="T32" fmla="*/ 5 w 68"/>
                    <a:gd name="T33" fmla="*/ 2 h 29"/>
                    <a:gd name="T34" fmla="*/ 7 w 68"/>
                    <a:gd name="T35" fmla="*/ 1 h 29"/>
                    <a:gd name="T36" fmla="*/ 9 w 68"/>
                    <a:gd name="T37" fmla="*/ 1 h 29"/>
                    <a:gd name="T38" fmla="*/ 11 w 68"/>
                    <a:gd name="T39" fmla="*/ 1 h 29"/>
                    <a:gd name="T40" fmla="*/ 13 w 68"/>
                    <a:gd name="T41" fmla="*/ 0 h 29"/>
                    <a:gd name="T42" fmla="*/ 15 w 68"/>
                    <a:gd name="T43" fmla="*/ 0 h 29"/>
                    <a:gd name="T44" fmla="*/ 17 w 68"/>
                    <a:gd name="T45" fmla="*/ 2 h 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8"/>
                    <a:gd name="T70" fmla="*/ 0 h 29"/>
                    <a:gd name="T71" fmla="*/ 68 w 68"/>
                    <a:gd name="T72" fmla="*/ 29 h 2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8" h="29">
                      <a:moveTo>
                        <a:pt x="68" y="6"/>
                      </a:moveTo>
                      <a:lnTo>
                        <a:pt x="68" y="11"/>
                      </a:lnTo>
                      <a:lnTo>
                        <a:pt x="61" y="15"/>
                      </a:lnTo>
                      <a:lnTo>
                        <a:pt x="54" y="19"/>
                      </a:lnTo>
                      <a:lnTo>
                        <a:pt x="48" y="22"/>
                      </a:lnTo>
                      <a:lnTo>
                        <a:pt x="41" y="26"/>
                      </a:lnTo>
                      <a:lnTo>
                        <a:pt x="34" y="28"/>
                      </a:lnTo>
                      <a:lnTo>
                        <a:pt x="26" y="29"/>
                      </a:lnTo>
                      <a:lnTo>
                        <a:pt x="19" y="29"/>
                      </a:lnTo>
                      <a:lnTo>
                        <a:pt x="11" y="27"/>
                      </a:lnTo>
                      <a:lnTo>
                        <a:pt x="7" y="24"/>
                      </a:lnTo>
                      <a:lnTo>
                        <a:pt x="5" y="21"/>
                      </a:lnTo>
                      <a:lnTo>
                        <a:pt x="3" y="17"/>
                      </a:lnTo>
                      <a:lnTo>
                        <a:pt x="0" y="14"/>
                      </a:lnTo>
                      <a:lnTo>
                        <a:pt x="7" y="12"/>
                      </a:lnTo>
                      <a:lnTo>
                        <a:pt x="14" y="8"/>
                      </a:lnTo>
                      <a:lnTo>
                        <a:pt x="21" y="6"/>
                      </a:lnTo>
                      <a:lnTo>
                        <a:pt x="29" y="4"/>
                      </a:lnTo>
                      <a:lnTo>
                        <a:pt x="37" y="2"/>
                      </a:lnTo>
                      <a:lnTo>
                        <a:pt x="46" y="1"/>
                      </a:lnTo>
                      <a:lnTo>
                        <a:pt x="54" y="0"/>
                      </a:lnTo>
                      <a:lnTo>
                        <a:pt x="63" y="0"/>
                      </a:lnTo>
                      <a:lnTo>
                        <a:pt x="68" y="6"/>
                      </a:lnTo>
                      <a:close/>
                    </a:path>
                  </a:pathLst>
                </a:custGeom>
                <a:solidFill>
                  <a:srgbClr val="00FF00"/>
                </a:solidFill>
                <a:ln w="9525">
                  <a:noFill/>
                  <a:round/>
                  <a:headEnd/>
                  <a:tailEnd/>
                </a:ln>
              </p:spPr>
              <p:txBody>
                <a:bodyPr/>
                <a:lstStyle/>
                <a:p>
                  <a:endParaRPr lang="en-US"/>
                </a:p>
              </p:txBody>
            </p:sp>
            <p:sp>
              <p:nvSpPr>
                <p:cNvPr id="9558" name="Freeform 3637"/>
                <p:cNvSpPr>
                  <a:spLocks/>
                </p:cNvSpPr>
                <p:nvPr/>
              </p:nvSpPr>
              <p:spPr bwMode="auto">
                <a:xfrm>
                  <a:off x="3674" y="3272"/>
                  <a:ext cx="15" cy="18"/>
                </a:xfrm>
                <a:custGeom>
                  <a:avLst/>
                  <a:gdLst>
                    <a:gd name="T0" fmla="*/ 7 w 31"/>
                    <a:gd name="T1" fmla="*/ 5 h 36"/>
                    <a:gd name="T2" fmla="*/ 7 w 31"/>
                    <a:gd name="T3" fmla="*/ 5 h 36"/>
                    <a:gd name="T4" fmla="*/ 7 w 31"/>
                    <a:gd name="T5" fmla="*/ 6 h 36"/>
                    <a:gd name="T6" fmla="*/ 6 w 31"/>
                    <a:gd name="T7" fmla="*/ 6 h 36"/>
                    <a:gd name="T8" fmla="*/ 5 w 31"/>
                    <a:gd name="T9" fmla="*/ 5 h 36"/>
                    <a:gd name="T10" fmla="*/ 4 w 31"/>
                    <a:gd name="T11" fmla="*/ 7 h 36"/>
                    <a:gd name="T12" fmla="*/ 3 w 31"/>
                    <a:gd name="T13" fmla="*/ 8 h 36"/>
                    <a:gd name="T14" fmla="*/ 2 w 31"/>
                    <a:gd name="T15" fmla="*/ 9 h 36"/>
                    <a:gd name="T16" fmla="*/ 0 w 31"/>
                    <a:gd name="T17" fmla="*/ 9 h 36"/>
                    <a:gd name="T18" fmla="*/ 0 w 31"/>
                    <a:gd name="T19" fmla="*/ 6 h 36"/>
                    <a:gd name="T20" fmla="*/ 0 w 31"/>
                    <a:gd name="T21" fmla="*/ 5 h 36"/>
                    <a:gd name="T22" fmla="*/ 1 w 31"/>
                    <a:gd name="T23" fmla="*/ 2 h 36"/>
                    <a:gd name="T24" fmla="*/ 3 w 31"/>
                    <a:gd name="T25" fmla="*/ 0 h 36"/>
                    <a:gd name="T26" fmla="*/ 4 w 31"/>
                    <a:gd name="T27" fmla="*/ 1 h 36"/>
                    <a:gd name="T28" fmla="*/ 6 w 31"/>
                    <a:gd name="T29" fmla="*/ 2 h 36"/>
                    <a:gd name="T30" fmla="*/ 7 w 31"/>
                    <a:gd name="T31" fmla="*/ 3 h 36"/>
                    <a:gd name="T32" fmla="*/ 7 w 31"/>
                    <a:gd name="T33" fmla="*/ 5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6"/>
                    <a:gd name="T53" fmla="*/ 31 w 3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6">
                      <a:moveTo>
                        <a:pt x="31" y="21"/>
                      </a:moveTo>
                      <a:lnTo>
                        <a:pt x="29" y="23"/>
                      </a:lnTo>
                      <a:lnTo>
                        <a:pt x="28" y="24"/>
                      </a:lnTo>
                      <a:lnTo>
                        <a:pt x="26" y="24"/>
                      </a:lnTo>
                      <a:lnTo>
                        <a:pt x="23" y="23"/>
                      </a:lnTo>
                      <a:lnTo>
                        <a:pt x="18" y="28"/>
                      </a:lnTo>
                      <a:lnTo>
                        <a:pt x="13" y="32"/>
                      </a:lnTo>
                      <a:lnTo>
                        <a:pt x="8" y="36"/>
                      </a:lnTo>
                      <a:lnTo>
                        <a:pt x="1" y="36"/>
                      </a:lnTo>
                      <a:lnTo>
                        <a:pt x="0" y="27"/>
                      </a:lnTo>
                      <a:lnTo>
                        <a:pt x="3" y="17"/>
                      </a:lnTo>
                      <a:lnTo>
                        <a:pt x="7" y="8"/>
                      </a:lnTo>
                      <a:lnTo>
                        <a:pt x="13" y="0"/>
                      </a:lnTo>
                      <a:lnTo>
                        <a:pt x="19" y="4"/>
                      </a:lnTo>
                      <a:lnTo>
                        <a:pt x="24" y="8"/>
                      </a:lnTo>
                      <a:lnTo>
                        <a:pt x="29" y="14"/>
                      </a:lnTo>
                      <a:lnTo>
                        <a:pt x="31" y="21"/>
                      </a:lnTo>
                      <a:close/>
                    </a:path>
                  </a:pathLst>
                </a:custGeom>
                <a:solidFill>
                  <a:srgbClr val="00FF00"/>
                </a:solidFill>
                <a:ln w="9525">
                  <a:noFill/>
                  <a:round/>
                  <a:headEnd/>
                  <a:tailEnd/>
                </a:ln>
              </p:spPr>
              <p:txBody>
                <a:bodyPr/>
                <a:lstStyle/>
                <a:p>
                  <a:endParaRPr lang="en-US"/>
                </a:p>
              </p:txBody>
            </p:sp>
            <p:sp>
              <p:nvSpPr>
                <p:cNvPr id="9559" name="Freeform 3638"/>
                <p:cNvSpPr>
                  <a:spLocks/>
                </p:cNvSpPr>
                <p:nvPr/>
              </p:nvSpPr>
              <p:spPr bwMode="auto">
                <a:xfrm>
                  <a:off x="3577" y="3274"/>
                  <a:ext cx="18" cy="18"/>
                </a:xfrm>
                <a:custGeom>
                  <a:avLst/>
                  <a:gdLst>
                    <a:gd name="T0" fmla="*/ 9 w 36"/>
                    <a:gd name="T1" fmla="*/ 4 h 37"/>
                    <a:gd name="T2" fmla="*/ 9 w 36"/>
                    <a:gd name="T3" fmla="*/ 6 h 37"/>
                    <a:gd name="T4" fmla="*/ 7 w 36"/>
                    <a:gd name="T5" fmla="*/ 7 h 37"/>
                    <a:gd name="T6" fmla="*/ 6 w 36"/>
                    <a:gd name="T7" fmla="*/ 8 h 37"/>
                    <a:gd name="T8" fmla="*/ 5 w 36"/>
                    <a:gd name="T9" fmla="*/ 8 h 37"/>
                    <a:gd name="T10" fmla="*/ 4 w 36"/>
                    <a:gd name="T11" fmla="*/ 9 h 37"/>
                    <a:gd name="T12" fmla="*/ 2 w 36"/>
                    <a:gd name="T13" fmla="*/ 9 h 37"/>
                    <a:gd name="T14" fmla="*/ 1 w 36"/>
                    <a:gd name="T15" fmla="*/ 9 h 37"/>
                    <a:gd name="T16" fmla="*/ 0 w 36"/>
                    <a:gd name="T17" fmla="*/ 8 h 37"/>
                    <a:gd name="T18" fmla="*/ 1 w 36"/>
                    <a:gd name="T19" fmla="*/ 6 h 37"/>
                    <a:gd name="T20" fmla="*/ 1 w 36"/>
                    <a:gd name="T21" fmla="*/ 4 h 37"/>
                    <a:gd name="T22" fmla="*/ 2 w 36"/>
                    <a:gd name="T23" fmla="*/ 2 h 37"/>
                    <a:gd name="T24" fmla="*/ 3 w 36"/>
                    <a:gd name="T25" fmla="*/ 0 h 37"/>
                    <a:gd name="T26" fmla="*/ 5 w 36"/>
                    <a:gd name="T27" fmla="*/ 0 h 37"/>
                    <a:gd name="T28" fmla="*/ 6 w 36"/>
                    <a:gd name="T29" fmla="*/ 2 h 37"/>
                    <a:gd name="T30" fmla="*/ 8 w 36"/>
                    <a:gd name="T31" fmla="*/ 3 h 37"/>
                    <a:gd name="T32" fmla="*/ 9 w 36"/>
                    <a:gd name="T33" fmla="*/ 4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7"/>
                    <a:gd name="T53" fmla="*/ 36 w 36"/>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7">
                      <a:moveTo>
                        <a:pt x="36" y="19"/>
                      </a:moveTo>
                      <a:lnTo>
                        <a:pt x="34" y="25"/>
                      </a:lnTo>
                      <a:lnTo>
                        <a:pt x="31" y="30"/>
                      </a:lnTo>
                      <a:lnTo>
                        <a:pt x="26" y="33"/>
                      </a:lnTo>
                      <a:lnTo>
                        <a:pt x="22" y="35"/>
                      </a:lnTo>
                      <a:lnTo>
                        <a:pt x="16" y="37"/>
                      </a:lnTo>
                      <a:lnTo>
                        <a:pt x="10" y="37"/>
                      </a:lnTo>
                      <a:lnTo>
                        <a:pt x="4" y="37"/>
                      </a:lnTo>
                      <a:lnTo>
                        <a:pt x="0" y="33"/>
                      </a:lnTo>
                      <a:lnTo>
                        <a:pt x="2" y="25"/>
                      </a:lnTo>
                      <a:lnTo>
                        <a:pt x="6" y="16"/>
                      </a:lnTo>
                      <a:lnTo>
                        <a:pt x="9" y="8"/>
                      </a:lnTo>
                      <a:lnTo>
                        <a:pt x="14" y="0"/>
                      </a:lnTo>
                      <a:lnTo>
                        <a:pt x="21" y="3"/>
                      </a:lnTo>
                      <a:lnTo>
                        <a:pt x="26" y="8"/>
                      </a:lnTo>
                      <a:lnTo>
                        <a:pt x="32" y="13"/>
                      </a:lnTo>
                      <a:lnTo>
                        <a:pt x="36" y="19"/>
                      </a:lnTo>
                      <a:close/>
                    </a:path>
                  </a:pathLst>
                </a:custGeom>
                <a:solidFill>
                  <a:srgbClr val="00FF00"/>
                </a:solidFill>
                <a:ln w="9525">
                  <a:noFill/>
                  <a:round/>
                  <a:headEnd/>
                  <a:tailEnd/>
                </a:ln>
              </p:spPr>
              <p:txBody>
                <a:bodyPr/>
                <a:lstStyle/>
                <a:p>
                  <a:endParaRPr lang="en-US"/>
                </a:p>
              </p:txBody>
            </p:sp>
            <p:sp>
              <p:nvSpPr>
                <p:cNvPr id="9560" name="Freeform 3639"/>
                <p:cNvSpPr>
                  <a:spLocks/>
                </p:cNvSpPr>
                <p:nvPr/>
              </p:nvSpPr>
              <p:spPr bwMode="auto">
                <a:xfrm>
                  <a:off x="3607" y="3274"/>
                  <a:ext cx="18" cy="18"/>
                </a:xfrm>
                <a:custGeom>
                  <a:avLst/>
                  <a:gdLst>
                    <a:gd name="T0" fmla="*/ 10 w 34"/>
                    <a:gd name="T1" fmla="*/ 4 h 37"/>
                    <a:gd name="T2" fmla="*/ 10 w 34"/>
                    <a:gd name="T3" fmla="*/ 6 h 37"/>
                    <a:gd name="T4" fmla="*/ 8 w 34"/>
                    <a:gd name="T5" fmla="*/ 7 h 37"/>
                    <a:gd name="T6" fmla="*/ 7 w 34"/>
                    <a:gd name="T7" fmla="*/ 8 h 37"/>
                    <a:gd name="T8" fmla="*/ 6 w 34"/>
                    <a:gd name="T9" fmla="*/ 8 h 37"/>
                    <a:gd name="T10" fmla="*/ 4 w 34"/>
                    <a:gd name="T11" fmla="*/ 9 h 37"/>
                    <a:gd name="T12" fmla="*/ 3 w 34"/>
                    <a:gd name="T13" fmla="*/ 8 h 37"/>
                    <a:gd name="T14" fmla="*/ 2 w 34"/>
                    <a:gd name="T15" fmla="*/ 8 h 37"/>
                    <a:gd name="T16" fmla="*/ 0 w 34"/>
                    <a:gd name="T17" fmla="*/ 8 h 37"/>
                    <a:gd name="T18" fmla="*/ 3 w 34"/>
                    <a:gd name="T19" fmla="*/ 0 h 37"/>
                    <a:gd name="T20" fmla="*/ 5 w 34"/>
                    <a:gd name="T21" fmla="*/ 1 h 37"/>
                    <a:gd name="T22" fmla="*/ 7 w 34"/>
                    <a:gd name="T23" fmla="*/ 2 h 37"/>
                    <a:gd name="T24" fmla="*/ 8 w 34"/>
                    <a:gd name="T25" fmla="*/ 3 h 37"/>
                    <a:gd name="T26" fmla="*/ 10 w 34"/>
                    <a:gd name="T27" fmla="*/ 4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7"/>
                    <a:gd name="T44" fmla="*/ 34 w 34"/>
                    <a:gd name="T45" fmla="*/ 37 h 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7">
                      <a:moveTo>
                        <a:pt x="34" y="19"/>
                      </a:moveTo>
                      <a:lnTo>
                        <a:pt x="34" y="25"/>
                      </a:lnTo>
                      <a:lnTo>
                        <a:pt x="31" y="30"/>
                      </a:lnTo>
                      <a:lnTo>
                        <a:pt x="25" y="33"/>
                      </a:lnTo>
                      <a:lnTo>
                        <a:pt x="20" y="35"/>
                      </a:lnTo>
                      <a:lnTo>
                        <a:pt x="15" y="37"/>
                      </a:lnTo>
                      <a:lnTo>
                        <a:pt x="10" y="35"/>
                      </a:lnTo>
                      <a:lnTo>
                        <a:pt x="5" y="34"/>
                      </a:lnTo>
                      <a:lnTo>
                        <a:pt x="0" y="34"/>
                      </a:lnTo>
                      <a:lnTo>
                        <a:pt x="11" y="0"/>
                      </a:lnTo>
                      <a:lnTo>
                        <a:pt x="18" y="4"/>
                      </a:lnTo>
                      <a:lnTo>
                        <a:pt x="24" y="8"/>
                      </a:lnTo>
                      <a:lnTo>
                        <a:pt x="30" y="13"/>
                      </a:lnTo>
                      <a:lnTo>
                        <a:pt x="34" y="19"/>
                      </a:lnTo>
                      <a:close/>
                    </a:path>
                  </a:pathLst>
                </a:custGeom>
                <a:solidFill>
                  <a:srgbClr val="00FF00"/>
                </a:solidFill>
                <a:ln w="9525">
                  <a:noFill/>
                  <a:round/>
                  <a:headEnd/>
                  <a:tailEnd/>
                </a:ln>
              </p:spPr>
              <p:txBody>
                <a:bodyPr/>
                <a:lstStyle/>
                <a:p>
                  <a:endParaRPr lang="en-US"/>
                </a:p>
              </p:txBody>
            </p:sp>
            <p:sp>
              <p:nvSpPr>
                <p:cNvPr id="9561" name="Freeform 3640"/>
                <p:cNvSpPr>
                  <a:spLocks/>
                </p:cNvSpPr>
                <p:nvPr/>
              </p:nvSpPr>
              <p:spPr bwMode="auto">
                <a:xfrm>
                  <a:off x="3497" y="3276"/>
                  <a:ext cx="34" cy="15"/>
                </a:xfrm>
                <a:custGeom>
                  <a:avLst/>
                  <a:gdLst>
                    <a:gd name="T0" fmla="*/ 17 w 70"/>
                    <a:gd name="T1" fmla="*/ 2 h 30"/>
                    <a:gd name="T2" fmla="*/ 16 w 70"/>
                    <a:gd name="T3" fmla="*/ 4 h 30"/>
                    <a:gd name="T4" fmla="*/ 14 w 70"/>
                    <a:gd name="T5" fmla="*/ 5 h 30"/>
                    <a:gd name="T6" fmla="*/ 12 w 70"/>
                    <a:gd name="T7" fmla="*/ 6 h 30"/>
                    <a:gd name="T8" fmla="*/ 10 w 70"/>
                    <a:gd name="T9" fmla="*/ 7 h 30"/>
                    <a:gd name="T10" fmla="*/ 9 w 70"/>
                    <a:gd name="T11" fmla="*/ 7 h 30"/>
                    <a:gd name="T12" fmla="*/ 8 w 70"/>
                    <a:gd name="T13" fmla="*/ 7 h 30"/>
                    <a:gd name="T14" fmla="*/ 7 w 70"/>
                    <a:gd name="T15" fmla="*/ 8 h 30"/>
                    <a:gd name="T16" fmla="*/ 5 w 70"/>
                    <a:gd name="T17" fmla="*/ 8 h 30"/>
                    <a:gd name="T18" fmla="*/ 4 w 70"/>
                    <a:gd name="T19" fmla="*/ 8 h 30"/>
                    <a:gd name="T20" fmla="*/ 3 w 70"/>
                    <a:gd name="T21" fmla="*/ 8 h 30"/>
                    <a:gd name="T22" fmla="*/ 2 w 70"/>
                    <a:gd name="T23" fmla="*/ 8 h 30"/>
                    <a:gd name="T24" fmla="*/ 1 w 70"/>
                    <a:gd name="T25" fmla="*/ 7 h 30"/>
                    <a:gd name="T26" fmla="*/ 0 w 70"/>
                    <a:gd name="T27" fmla="*/ 6 h 30"/>
                    <a:gd name="T28" fmla="*/ 1 w 70"/>
                    <a:gd name="T29" fmla="*/ 4 h 30"/>
                    <a:gd name="T30" fmla="*/ 3 w 70"/>
                    <a:gd name="T31" fmla="*/ 3 h 30"/>
                    <a:gd name="T32" fmla="*/ 5 w 70"/>
                    <a:gd name="T33" fmla="*/ 2 h 30"/>
                    <a:gd name="T34" fmla="*/ 8 w 70"/>
                    <a:gd name="T35" fmla="*/ 1 h 30"/>
                    <a:gd name="T36" fmla="*/ 10 w 70"/>
                    <a:gd name="T37" fmla="*/ 0 h 30"/>
                    <a:gd name="T38" fmla="*/ 12 w 70"/>
                    <a:gd name="T39" fmla="*/ 0 h 30"/>
                    <a:gd name="T40" fmla="*/ 14 w 70"/>
                    <a:gd name="T41" fmla="*/ 1 h 30"/>
                    <a:gd name="T42" fmla="*/ 17 w 70"/>
                    <a:gd name="T43" fmla="*/ 2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0"/>
                    <a:gd name="T67" fmla="*/ 0 h 30"/>
                    <a:gd name="T68" fmla="*/ 70 w 7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0" h="30">
                      <a:moveTo>
                        <a:pt x="70" y="6"/>
                      </a:moveTo>
                      <a:lnTo>
                        <a:pt x="65" y="13"/>
                      </a:lnTo>
                      <a:lnTo>
                        <a:pt x="58" y="18"/>
                      </a:lnTo>
                      <a:lnTo>
                        <a:pt x="50" y="22"/>
                      </a:lnTo>
                      <a:lnTo>
                        <a:pt x="42" y="26"/>
                      </a:lnTo>
                      <a:lnTo>
                        <a:pt x="37" y="27"/>
                      </a:lnTo>
                      <a:lnTo>
                        <a:pt x="34" y="28"/>
                      </a:lnTo>
                      <a:lnTo>
                        <a:pt x="29" y="29"/>
                      </a:lnTo>
                      <a:lnTo>
                        <a:pt x="23" y="30"/>
                      </a:lnTo>
                      <a:lnTo>
                        <a:pt x="19" y="30"/>
                      </a:lnTo>
                      <a:lnTo>
                        <a:pt x="14" y="30"/>
                      </a:lnTo>
                      <a:lnTo>
                        <a:pt x="10" y="29"/>
                      </a:lnTo>
                      <a:lnTo>
                        <a:pt x="5" y="27"/>
                      </a:lnTo>
                      <a:lnTo>
                        <a:pt x="0" y="22"/>
                      </a:lnTo>
                      <a:lnTo>
                        <a:pt x="7" y="16"/>
                      </a:lnTo>
                      <a:lnTo>
                        <a:pt x="15" y="11"/>
                      </a:lnTo>
                      <a:lnTo>
                        <a:pt x="23" y="6"/>
                      </a:lnTo>
                      <a:lnTo>
                        <a:pt x="33" y="3"/>
                      </a:lnTo>
                      <a:lnTo>
                        <a:pt x="42" y="0"/>
                      </a:lnTo>
                      <a:lnTo>
                        <a:pt x="51" y="0"/>
                      </a:lnTo>
                      <a:lnTo>
                        <a:pt x="60" y="1"/>
                      </a:lnTo>
                      <a:lnTo>
                        <a:pt x="70" y="6"/>
                      </a:lnTo>
                      <a:close/>
                    </a:path>
                  </a:pathLst>
                </a:custGeom>
                <a:solidFill>
                  <a:srgbClr val="00FF00"/>
                </a:solidFill>
                <a:ln w="9525">
                  <a:noFill/>
                  <a:round/>
                  <a:headEnd/>
                  <a:tailEnd/>
                </a:ln>
              </p:spPr>
              <p:txBody>
                <a:bodyPr/>
                <a:lstStyle/>
                <a:p>
                  <a:endParaRPr lang="en-US"/>
                </a:p>
              </p:txBody>
            </p:sp>
            <p:sp>
              <p:nvSpPr>
                <p:cNvPr id="9562" name="Freeform 3641"/>
                <p:cNvSpPr>
                  <a:spLocks/>
                </p:cNvSpPr>
                <p:nvPr/>
              </p:nvSpPr>
              <p:spPr bwMode="auto">
                <a:xfrm>
                  <a:off x="3385" y="3287"/>
                  <a:ext cx="13" cy="15"/>
                </a:xfrm>
                <a:custGeom>
                  <a:avLst/>
                  <a:gdLst>
                    <a:gd name="T0" fmla="*/ 7 w 26"/>
                    <a:gd name="T1" fmla="*/ 5 h 31"/>
                    <a:gd name="T2" fmla="*/ 5 w 26"/>
                    <a:gd name="T3" fmla="*/ 6 h 31"/>
                    <a:gd name="T4" fmla="*/ 3 w 26"/>
                    <a:gd name="T5" fmla="*/ 7 h 31"/>
                    <a:gd name="T6" fmla="*/ 1 w 26"/>
                    <a:gd name="T7" fmla="*/ 7 h 31"/>
                    <a:gd name="T8" fmla="*/ 0 w 26"/>
                    <a:gd name="T9" fmla="*/ 6 h 31"/>
                    <a:gd name="T10" fmla="*/ 2 w 26"/>
                    <a:gd name="T11" fmla="*/ 0 h 31"/>
                    <a:gd name="T12" fmla="*/ 3 w 26"/>
                    <a:gd name="T13" fmla="*/ 0 h 31"/>
                    <a:gd name="T14" fmla="*/ 5 w 26"/>
                    <a:gd name="T15" fmla="*/ 2 h 31"/>
                    <a:gd name="T16" fmla="*/ 6 w 26"/>
                    <a:gd name="T17" fmla="*/ 4 h 31"/>
                    <a:gd name="T18" fmla="*/ 7 w 26"/>
                    <a:gd name="T19" fmla="*/ 5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31"/>
                    <a:gd name="T32" fmla="*/ 26 w 26"/>
                    <a:gd name="T33" fmla="*/ 31 h 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31">
                      <a:moveTo>
                        <a:pt x="26" y="23"/>
                      </a:moveTo>
                      <a:lnTo>
                        <a:pt x="18" y="24"/>
                      </a:lnTo>
                      <a:lnTo>
                        <a:pt x="11" y="29"/>
                      </a:lnTo>
                      <a:lnTo>
                        <a:pt x="4" y="31"/>
                      </a:lnTo>
                      <a:lnTo>
                        <a:pt x="0" y="25"/>
                      </a:lnTo>
                      <a:lnTo>
                        <a:pt x="6" y="0"/>
                      </a:lnTo>
                      <a:lnTo>
                        <a:pt x="15" y="1"/>
                      </a:lnTo>
                      <a:lnTo>
                        <a:pt x="19" y="8"/>
                      </a:lnTo>
                      <a:lnTo>
                        <a:pt x="23" y="16"/>
                      </a:lnTo>
                      <a:lnTo>
                        <a:pt x="26" y="23"/>
                      </a:lnTo>
                      <a:close/>
                    </a:path>
                  </a:pathLst>
                </a:custGeom>
                <a:solidFill>
                  <a:srgbClr val="00FF00"/>
                </a:solidFill>
                <a:ln w="9525">
                  <a:noFill/>
                  <a:round/>
                  <a:headEnd/>
                  <a:tailEnd/>
                </a:ln>
              </p:spPr>
              <p:txBody>
                <a:bodyPr/>
                <a:lstStyle/>
                <a:p>
                  <a:endParaRPr lang="en-US"/>
                </a:p>
              </p:txBody>
            </p:sp>
            <p:sp>
              <p:nvSpPr>
                <p:cNvPr id="9563" name="Freeform 3642"/>
                <p:cNvSpPr>
                  <a:spLocks/>
                </p:cNvSpPr>
                <p:nvPr/>
              </p:nvSpPr>
              <p:spPr bwMode="auto">
                <a:xfrm>
                  <a:off x="3629" y="3287"/>
                  <a:ext cx="34" cy="13"/>
                </a:xfrm>
                <a:custGeom>
                  <a:avLst/>
                  <a:gdLst>
                    <a:gd name="T0" fmla="*/ 17 w 68"/>
                    <a:gd name="T1" fmla="*/ 2 h 28"/>
                    <a:gd name="T2" fmla="*/ 17 w 68"/>
                    <a:gd name="T3" fmla="*/ 3 h 28"/>
                    <a:gd name="T4" fmla="*/ 14 w 68"/>
                    <a:gd name="T5" fmla="*/ 4 h 28"/>
                    <a:gd name="T6" fmla="*/ 12 w 68"/>
                    <a:gd name="T7" fmla="*/ 5 h 28"/>
                    <a:gd name="T8" fmla="*/ 10 w 68"/>
                    <a:gd name="T9" fmla="*/ 6 h 28"/>
                    <a:gd name="T10" fmla="*/ 9 w 68"/>
                    <a:gd name="T11" fmla="*/ 6 h 28"/>
                    <a:gd name="T12" fmla="*/ 9 w 68"/>
                    <a:gd name="T13" fmla="*/ 6 h 28"/>
                    <a:gd name="T14" fmla="*/ 7 w 68"/>
                    <a:gd name="T15" fmla="*/ 6 h 28"/>
                    <a:gd name="T16" fmla="*/ 6 w 68"/>
                    <a:gd name="T17" fmla="*/ 6 h 28"/>
                    <a:gd name="T18" fmla="*/ 4 w 68"/>
                    <a:gd name="T19" fmla="*/ 6 h 28"/>
                    <a:gd name="T20" fmla="*/ 3 w 68"/>
                    <a:gd name="T21" fmla="*/ 6 h 28"/>
                    <a:gd name="T22" fmla="*/ 2 w 68"/>
                    <a:gd name="T23" fmla="*/ 6 h 28"/>
                    <a:gd name="T24" fmla="*/ 1 w 68"/>
                    <a:gd name="T25" fmla="*/ 6 h 28"/>
                    <a:gd name="T26" fmla="*/ 1 w 68"/>
                    <a:gd name="T27" fmla="*/ 5 h 28"/>
                    <a:gd name="T28" fmla="*/ 0 w 68"/>
                    <a:gd name="T29" fmla="*/ 4 h 28"/>
                    <a:gd name="T30" fmla="*/ 0 w 68"/>
                    <a:gd name="T31" fmla="*/ 3 h 28"/>
                    <a:gd name="T32" fmla="*/ 1 w 68"/>
                    <a:gd name="T33" fmla="*/ 3 h 28"/>
                    <a:gd name="T34" fmla="*/ 2 w 68"/>
                    <a:gd name="T35" fmla="*/ 2 h 28"/>
                    <a:gd name="T36" fmla="*/ 4 w 68"/>
                    <a:gd name="T37" fmla="*/ 1 h 28"/>
                    <a:gd name="T38" fmla="*/ 6 w 68"/>
                    <a:gd name="T39" fmla="*/ 0 h 28"/>
                    <a:gd name="T40" fmla="*/ 9 w 68"/>
                    <a:gd name="T41" fmla="*/ 0 h 28"/>
                    <a:gd name="T42" fmla="*/ 10 w 68"/>
                    <a:gd name="T43" fmla="*/ 0 h 28"/>
                    <a:gd name="T44" fmla="*/ 13 w 68"/>
                    <a:gd name="T45" fmla="*/ 0 h 28"/>
                    <a:gd name="T46" fmla="*/ 15 w 68"/>
                    <a:gd name="T47" fmla="*/ 0 h 28"/>
                    <a:gd name="T48" fmla="*/ 17 w 68"/>
                    <a:gd name="T49" fmla="*/ 2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28"/>
                    <a:gd name="T77" fmla="*/ 68 w 68"/>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28">
                      <a:moveTo>
                        <a:pt x="68" y="8"/>
                      </a:moveTo>
                      <a:lnTo>
                        <a:pt x="65" y="15"/>
                      </a:lnTo>
                      <a:lnTo>
                        <a:pt x="59" y="20"/>
                      </a:lnTo>
                      <a:lnTo>
                        <a:pt x="51" y="22"/>
                      </a:lnTo>
                      <a:lnTo>
                        <a:pt x="43" y="25"/>
                      </a:lnTo>
                      <a:lnTo>
                        <a:pt x="38" y="25"/>
                      </a:lnTo>
                      <a:lnTo>
                        <a:pt x="34" y="27"/>
                      </a:lnTo>
                      <a:lnTo>
                        <a:pt x="29" y="28"/>
                      </a:lnTo>
                      <a:lnTo>
                        <a:pt x="25" y="28"/>
                      </a:lnTo>
                      <a:lnTo>
                        <a:pt x="19" y="28"/>
                      </a:lnTo>
                      <a:lnTo>
                        <a:pt x="14" y="28"/>
                      </a:lnTo>
                      <a:lnTo>
                        <a:pt x="11" y="27"/>
                      </a:lnTo>
                      <a:lnTo>
                        <a:pt x="6" y="25"/>
                      </a:lnTo>
                      <a:lnTo>
                        <a:pt x="3" y="22"/>
                      </a:lnTo>
                      <a:lnTo>
                        <a:pt x="0" y="18"/>
                      </a:lnTo>
                      <a:lnTo>
                        <a:pt x="0" y="15"/>
                      </a:lnTo>
                      <a:lnTo>
                        <a:pt x="2" y="12"/>
                      </a:lnTo>
                      <a:lnTo>
                        <a:pt x="8" y="8"/>
                      </a:lnTo>
                      <a:lnTo>
                        <a:pt x="17" y="5"/>
                      </a:lnTo>
                      <a:lnTo>
                        <a:pt x="26" y="2"/>
                      </a:lnTo>
                      <a:lnTo>
                        <a:pt x="35" y="1"/>
                      </a:lnTo>
                      <a:lnTo>
                        <a:pt x="43" y="0"/>
                      </a:lnTo>
                      <a:lnTo>
                        <a:pt x="52" y="1"/>
                      </a:lnTo>
                      <a:lnTo>
                        <a:pt x="60" y="3"/>
                      </a:lnTo>
                      <a:lnTo>
                        <a:pt x="68" y="8"/>
                      </a:lnTo>
                      <a:close/>
                    </a:path>
                  </a:pathLst>
                </a:custGeom>
                <a:solidFill>
                  <a:srgbClr val="00FF00"/>
                </a:solidFill>
                <a:ln w="9525">
                  <a:noFill/>
                  <a:round/>
                  <a:headEnd/>
                  <a:tailEnd/>
                </a:ln>
              </p:spPr>
              <p:txBody>
                <a:bodyPr/>
                <a:lstStyle/>
                <a:p>
                  <a:endParaRPr lang="en-US"/>
                </a:p>
              </p:txBody>
            </p:sp>
            <p:sp>
              <p:nvSpPr>
                <p:cNvPr id="9564" name="Freeform 3643"/>
                <p:cNvSpPr>
                  <a:spLocks/>
                </p:cNvSpPr>
                <p:nvPr/>
              </p:nvSpPr>
              <p:spPr bwMode="auto">
                <a:xfrm>
                  <a:off x="3532" y="3287"/>
                  <a:ext cx="23" cy="16"/>
                </a:xfrm>
                <a:custGeom>
                  <a:avLst/>
                  <a:gdLst>
                    <a:gd name="T0" fmla="*/ 12 w 45"/>
                    <a:gd name="T1" fmla="*/ 2 h 31"/>
                    <a:gd name="T2" fmla="*/ 11 w 45"/>
                    <a:gd name="T3" fmla="*/ 4 h 31"/>
                    <a:gd name="T4" fmla="*/ 9 w 45"/>
                    <a:gd name="T5" fmla="*/ 6 h 31"/>
                    <a:gd name="T6" fmla="*/ 7 w 45"/>
                    <a:gd name="T7" fmla="*/ 7 h 31"/>
                    <a:gd name="T8" fmla="*/ 5 w 45"/>
                    <a:gd name="T9" fmla="*/ 8 h 31"/>
                    <a:gd name="T10" fmla="*/ 4 w 45"/>
                    <a:gd name="T11" fmla="*/ 8 h 31"/>
                    <a:gd name="T12" fmla="*/ 2 w 45"/>
                    <a:gd name="T13" fmla="*/ 8 h 31"/>
                    <a:gd name="T14" fmla="*/ 1 w 45"/>
                    <a:gd name="T15" fmla="*/ 7 h 31"/>
                    <a:gd name="T16" fmla="*/ 0 w 45"/>
                    <a:gd name="T17" fmla="*/ 6 h 31"/>
                    <a:gd name="T18" fmla="*/ 1 w 45"/>
                    <a:gd name="T19" fmla="*/ 4 h 31"/>
                    <a:gd name="T20" fmla="*/ 3 w 45"/>
                    <a:gd name="T21" fmla="*/ 3 h 31"/>
                    <a:gd name="T22" fmla="*/ 5 w 45"/>
                    <a:gd name="T23" fmla="*/ 2 h 31"/>
                    <a:gd name="T24" fmla="*/ 7 w 45"/>
                    <a:gd name="T25" fmla="*/ 1 h 31"/>
                    <a:gd name="T26" fmla="*/ 8 w 45"/>
                    <a:gd name="T27" fmla="*/ 0 h 31"/>
                    <a:gd name="T28" fmla="*/ 10 w 45"/>
                    <a:gd name="T29" fmla="*/ 1 h 31"/>
                    <a:gd name="T30" fmla="*/ 11 w 45"/>
                    <a:gd name="T31" fmla="*/ 1 h 31"/>
                    <a:gd name="T32" fmla="*/ 12 w 45"/>
                    <a:gd name="T33" fmla="*/ 2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31"/>
                    <a:gd name="T53" fmla="*/ 45 w 4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31">
                      <a:moveTo>
                        <a:pt x="45" y="5"/>
                      </a:moveTo>
                      <a:lnTo>
                        <a:pt x="41" y="14"/>
                      </a:lnTo>
                      <a:lnTo>
                        <a:pt x="34" y="21"/>
                      </a:lnTo>
                      <a:lnTo>
                        <a:pt x="26" y="28"/>
                      </a:lnTo>
                      <a:lnTo>
                        <a:pt x="18" y="31"/>
                      </a:lnTo>
                      <a:lnTo>
                        <a:pt x="13" y="30"/>
                      </a:lnTo>
                      <a:lnTo>
                        <a:pt x="8" y="29"/>
                      </a:lnTo>
                      <a:lnTo>
                        <a:pt x="3" y="28"/>
                      </a:lnTo>
                      <a:lnTo>
                        <a:pt x="0" y="24"/>
                      </a:lnTo>
                      <a:lnTo>
                        <a:pt x="2" y="15"/>
                      </a:lnTo>
                      <a:lnTo>
                        <a:pt x="9" y="9"/>
                      </a:lnTo>
                      <a:lnTo>
                        <a:pt x="18" y="5"/>
                      </a:lnTo>
                      <a:lnTo>
                        <a:pt x="28" y="1"/>
                      </a:lnTo>
                      <a:lnTo>
                        <a:pt x="32" y="0"/>
                      </a:lnTo>
                      <a:lnTo>
                        <a:pt x="37" y="1"/>
                      </a:lnTo>
                      <a:lnTo>
                        <a:pt x="41" y="2"/>
                      </a:lnTo>
                      <a:lnTo>
                        <a:pt x="45" y="5"/>
                      </a:lnTo>
                      <a:close/>
                    </a:path>
                  </a:pathLst>
                </a:custGeom>
                <a:solidFill>
                  <a:srgbClr val="00FF00"/>
                </a:solidFill>
                <a:ln w="9525">
                  <a:noFill/>
                  <a:round/>
                  <a:headEnd/>
                  <a:tailEnd/>
                </a:ln>
              </p:spPr>
              <p:txBody>
                <a:bodyPr/>
                <a:lstStyle/>
                <a:p>
                  <a:endParaRPr lang="en-US"/>
                </a:p>
              </p:txBody>
            </p:sp>
            <p:sp>
              <p:nvSpPr>
                <p:cNvPr id="9565" name="Freeform 3644"/>
                <p:cNvSpPr>
                  <a:spLocks/>
                </p:cNvSpPr>
                <p:nvPr/>
              </p:nvSpPr>
              <p:spPr bwMode="auto">
                <a:xfrm>
                  <a:off x="3335" y="3289"/>
                  <a:ext cx="13" cy="18"/>
                </a:xfrm>
                <a:custGeom>
                  <a:avLst/>
                  <a:gdLst>
                    <a:gd name="T0" fmla="*/ 7 w 26"/>
                    <a:gd name="T1" fmla="*/ 7 h 35"/>
                    <a:gd name="T2" fmla="*/ 5 w 26"/>
                    <a:gd name="T3" fmla="*/ 8 h 35"/>
                    <a:gd name="T4" fmla="*/ 4 w 26"/>
                    <a:gd name="T5" fmla="*/ 9 h 35"/>
                    <a:gd name="T6" fmla="*/ 3 w 26"/>
                    <a:gd name="T7" fmla="*/ 9 h 35"/>
                    <a:gd name="T8" fmla="*/ 1 w 26"/>
                    <a:gd name="T9" fmla="*/ 9 h 35"/>
                    <a:gd name="T10" fmla="*/ 1 w 26"/>
                    <a:gd name="T11" fmla="*/ 8 h 35"/>
                    <a:gd name="T12" fmla="*/ 0 w 26"/>
                    <a:gd name="T13" fmla="*/ 6 h 35"/>
                    <a:gd name="T14" fmla="*/ 0 w 26"/>
                    <a:gd name="T15" fmla="*/ 5 h 35"/>
                    <a:gd name="T16" fmla="*/ 1 w 26"/>
                    <a:gd name="T17" fmla="*/ 3 h 35"/>
                    <a:gd name="T18" fmla="*/ 1 w 26"/>
                    <a:gd name="T19" fmla="*/ 3 h 35"/>
                    <a:gd name="T20" fmla="*/ 2 w 26"/>
                    <a:gd name="T21" fmla="*/ 1 h 35"/>
                    <a:gd name="T22" fmla="*/ 3 w 26"/>
                    <a:gd name="T23" fmla="*/ 1 h 35"/>
                    <a:gd name="T24" fmla="*/ 3 w 26"/>
                    <a:gd name="T25" fmla="*/ 0 h 35"/>
                    <a:gd name="T26" fmla="*/ 5 w 26"/>
                    <a:gd name="T27" fmla="*/ 2 h 35"/>
                    <a:gd name="T28" fmla="*/ 6 w 26"/>
                    <a:gd name="T29" fmla="*/ 3 h 35"/>
                    <a:gd name="T30" fmla="*/ 7 w 26"/>
                    <a:gd name="T31" fmla="*/ 5 h 35"/>
                    <a:gd name="T32" fmla="*/ 7 w 26"/>
                    <a:gd name="T33" fmla="*/ 7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35"/>
                    <a:gd name="T53" fmla="*/ 26 w 26"/>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35">
                      <a:moveTo>
                        <a:pt x="25" y="25"/>
                      </a:moveTo>
                      <a:lnTo>
                        <a:pt x="20" y="29"/>
                      </a:lnTo>
                      <a:lnTo>
                        <a:pt x="16" y="33"/>
                      </a:lnTo>
                      <a:lnTo>
                        <a:pt x="10" y="35"/>
                      </a:lnTo>
                      <a:lnTo>
                        <a:pt x="4" y="33"/>
                      </a:lnTo>
                      <a:lnTo>
                        <a:pt x="1" y="29"/>
                      </a:lnTo>
                      <a:lnTo>
                        <a:pt x="0" y="24"/>
                      </a:lnTo>
                      <a:lnTo>
                        <a:pt x="0" y="18"/>
                      </a:lnTo>
                      <a:lnTo>
                        <a:pt x="1" y="12"/>
                      </a:lnTo>
                      <a:lnTo>
                        <a:pt x="3" y="9"/>
                      </a:lnTo>
                      <a:lnTo>
                        <a:pt x="6" y="4"/>
                      </a:lnTo>
                      <a:lnTo>
                        <a:pt x="10" y="2"/>
                      </a:lnTo>
                      <a:lnTo>
                        <a:pt x="15" y="0"/>
                      </a:lnTo>
                      <a:lnTo>
                        <a:pt x="19" y="6"/>
                      </a:lnTo>
                      <a:lnTo>
                        <a:pt x="24" y="12"/>
                      </a:lnTo>
                      <a:lnTo>
                        <a:pt x="26" y="18"/>
                      </a:lnTo>
                      <a:lnTo>
                        <a:pt x="25" y="25"/>
                      </a:lnTo>
                      <a:close/>
                    </a:path>
                  </a:pathLst>
                </a:custGeom>
                <a:solidFill>
                  <a:srgbClr val="00FF00"/>
                </a:solidFill>
                <a:ln w="9525">
                  <a:noFill/>
                  <a:round/>
                  <a:headEnd/>
                  <a:tailEnd/>
                </a:ln>
              </p:spPr>
              <p:txBody>
                <a:bodyPr/>
                <a:lstStyle/>
                <a:p>
                  <a:endParaRPr lang="en-US"/>
                </a:p>
              </p:txBody>
            </p:sp>
            <p:sp>
              <p:nvSpPr>
                <p:cNvPr id="9566" name="Freeform 3645"/>
                <p:cNvSpPr>
                  <a:spLocks/>
                </p:cNvSpPr>
                <p:nvPr/>
              </p:nvSpPr>
              <p:spPr bwMode="auto">
                <a:xfrm>
                  <a:off x="3471" y="3292"/>
                  <a:ext cx="19" cy="19"/>
                </a:xfrm>
                <a:custGeom>
                  <a:avLst/>
                  <a:gdLst>
                    <a:gd name="T0" fmla="*/ 9 w 39"/>
                    <a:gd name="T1" fmla="*/ 2 h 38"/>
                    <a:gd name="T2" fmla="*/ 9 w 39"/>
                    <a:gd name="T3" fmla="*/ 5 h 38"/>
                    <a:gd name="T4" fmla="*/ 8 w 39"/>
                    <a:gd name="T5" fmla="*/ 6 h 38"/>
                    <a:gd name="T6" fmla="*/ 7 w 39"/>
                    <a:gd name="T7" fmla="*/ 8 h 38"/>
                    <a:gd name="T8" fmla="*/ 5 w 39"/>
                    <a:gd name="T9" fmla="*/ 9 h 38"/>
                    <a:gd name="T10" fmla="*/ 4 w 39"/>
                    <a:gd name="T11" fmla="*/ 10 h 38"/>
                    <a:gd name="T12" fmla="*/ 2 w 39"/>
                    <a:gd name="T13" fmla="*/ 10 h 38"/>
                    <a:gd name="T14" fmla="*/ 0 w 39"/>
                    <a:gd name="T15" fmla="*/ 9 h 38"/>
                    <a:gd name="T16" fmla="*/ 0 w 39"/>
                    <a:gd name="T17" fmla="*/ 7 h 38"/>
                    <a:gd name="T18" fmla="*/ 0 w 39"/>
                    <a:gd name="T19" fmla="*/ 5 h 38"/>
                    <a:gd name="T20" fmla="*/ 1 w 39"/>
                    <a:gd name="T21" fmla="*/ 3 h 38"/>
                    <a:gd name="T22" fmla="*/ 2 w 39"/>
                    <a:gd name="T23" fmla="*/ 1 h 38"/>
                    <a:gd name="T24" fmla="*/ 4 w 39"/>
                    <a:gd name="T25" fmla="*/ 1 h 38"/>
                    <a:gd name="T26" fmla="*/ 6 w 39"/>
                    <a:gd name="T27" fmla="*/ 0 h 38"/>
                    <a:gd name="T28" fmla="*/ 7 w 39"/>
                    <a:gd name="T29" fmla="*/ 1 h 38"/>
                    <a:gd name="T30" fmla="*/ 8 w 39"/>
                    <a:gd name="T31" fmla="*/ 1 h 38"/>
                    <a:gd name="T32" fmla="*/ 9 w 39"/>
                    <a:gd name="T33" fmla="*/ 2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8"/>
                    <a:gd name="T53" fmla="*/ 39 w 39"/>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8">
                      <a:moveTo>
                        <a:pt x="39" y="9"/>
                      </a:moveTo>
                      <a:lnTo>
                        <a:pt x="38" y="17"/>
                      </a:lnTo>
                      <a:lnTo>
                        <a:pt x="34" y="25"/>
                      </a:lnTo>
                      <a:lnTo>
                        <a:pt x="30" y="32"/>
                      </a:lnTo>
                      <a:lnTo>
                        <a:pt x="23" y="36"/>
                      </a:lnTo>
                      <a:lnTo>
                        <a:pt x="16" y="38"/>
                      </a:lnTo>
                      <a:lnTo>
                        <a:pt x="10" y="38"/>
                      </a:lnTo>
                      <a:lnTo>
                        <a:pt x="3" y="34"/>
                      </a:lnTo>
                      <a:lnTo>
                        <a:pt x="0" y="29"/>
                      </a:lnTo>
                      <a:lnTo>
                        <a:pt x="1" y="20"/>
                      </a:lnTo>
                      <a:lnTo>
                        <a:pt x="4" y="12"/>
                      </a:lnTo>
                      <a:lnTo>
                        <a:pt x="10" y="5"/>
                      </a:lnTo>
                      <a:lnTo>
                        <a:pt x="18" y="1"/>
                      </a:lnTo>
                      <a:lnTo>
                        <a:pt x="24" y="0"/>
                      </a:lnTo>
                      <a:lnTo>
                        <a:pt x="31" y="1"/>
                      </a:lnTo>
                      <a:lnTo>
                        <a:pt x="35" y="4"/>
                      </a:lnTo>
                      <a:lnTo>
                        <a:pt x="39" y="9"/>
                      </a:lnTo>
                      <a:close/>
                    </a:path>
                  </a:pathLst>
                </a:custGeom>
                <a:solidFill>
                  <a:srgbClr val="00FF00"/>
                </a:solidFill>
                <a:ln w="9525">
                  <a:noFill/>
                  <a:round/>
                  <a:headEnd/>
                  <a:tailEnd/>
                </a:ln>
              </p:spPr>
              <p:txBody>
                <a:bodyPr/>
                <a:lstStyle/>
                <a:p>
                  <a:endParaRPr lang="en-US"/>
                </a:p>
              </p:txBody>
            </p:sp>
            <p:sp>
              <p:nvSpPr>
                <p:cNvPr id="9567" name="Freeform 3646"/>
                <p:cNvSpPr>
                  <a:spLocks/>
                </p:cNvSpPr>
                <p:nvPr/>
              </p:nvSpPr>
              <p:spPr bwMode="auto">
                <a:xfrm>
                  <a:off x="3404" y="3293"/>
                  <a:ext cx="17" cy="25"/>
                </a:xfrm>
                <a:custGeom>
                  <a:avLst/>
                  <a:gdLst>
                    <a:gd name="T0" fmla="*/ 9 w 34"/>
                    <a:gd name="T1" fmla="*/ 3 h 50"/>
                    <a:gd name="T2" fmla="*/ 9 w 34"/>
                    <a:gd name="T3" fmla="*/ 6 h 50"/>
                    <a:gd name="T4" fmla="*/ 7 w 34"/>
                    <a:gd name="T5" fmla="*/ 9 h 50"/>
                    <a:gd name="T6" fmla="*/ 5 w 34"/>
                    <a:gd name="T7" fmla="*/ 11 h 50"/>
                    <a:gd name="T8" fmla="*/ 4 w 34"/>
                    <a:gd name="T9" fmla="*/ 13 h 50"/>
                    <a:gd name="T10" fmla="*/ 3 w 34"/>
                    <a:gd name="T11" fmla="*/ 12 h 50"/>
                    <a:gd name="T12" fmla="*/ 1 w 34"/>
                    <a:gd name="T13" fmla="*/ 12 h 50"/>
                    <a:gd name="T14" fmla="*/ 1 w 34"/>
                    <a:gd name="T15" fmla="*/ 11 h 50"/>
                    <a:gd name="T16" fmla="*/ 1 w 34"/>
                    <a:gd name="T17" fmla="*/ 9 h 50"/>
                    <a:gd name="T18" fmla="*/ 0 w 34"/>
                    <a:gd name="T19" fmla="*/ 6 h 50"/>
                    <a:gd name="T20" fmla="*/ 0 w 34"/>
                    <a:gd name="T21" fmla="*/ 4 h 50"/>
                    <a:gd name="T22" fmla="*/ 1 w 34"/>
                    <a:gd name="T23" fmla="*/ 2 h 50"/>
                    <a:gd name="T24" fmla="*/ 2 w 34"/>
                    <a:gd name="T25" fmla="*/ 0 h 50"/>
                    <a:gd name="T26" fmla="*/ 4 w 34"/>
                    <a:gd name="T27" fmla="*/ 0 h 50"/>
                    <a:gd name="T28" fmla="*/ 6 w 34"/>
                    <a:gd name="T29" fmla="*/ 1 h 50"/>
                    <a:gd name="T30" fmla="*/ 7 w 34"/>
                    <a:gd name="T31" fmla="*/ 2 h 50"/>
                    <a:gd name="T32" fmla="*/ 9 w 34"/>
                    <a:gd name="T33" fmla="*/ 3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50"/>
                    <a:gd name="T53" fmla="*/ 34 w 34"/>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50">
                      <a:moveTo>
                        <a:pt x="34" y="15"/>
                      </a:moveTo>
                      <a:lnTo>
                        <a:pt x="34" y="25"/>
                      </a:lnTo>
                      <a:lnTo>
                        <a:pt x="30" y="34"/>
                      </a:lnTo>
                      <a:lnTo>
                        <a:pt x="23" y="42"/>
                      </a:lnTo>
                      <a:lnTo>
                        <a:pt x="17" y="50"/>
                      </a:lnTo>
                      <a:lnTo>
                        <a:pt x="13" y="47"/>
                      </a:lnTo>
                      <a:lnTo>
                        <a:pt x="7" y="45"/>
                      </a:lnTo>
                      <a:lnTo>
                        <a:pt x="2" y="41"/>
                      </a:lnTo>
                      <a:lnTo>
                        <a:pt x="1" y="35"/>
                      </a:lnTo>
                      <a:lnTo>
                        <a:pt x="0" y="25"/>
                      </a:lnTo>
                      <a:lnTo>
                        <a:pt x="0" y="16"/>
                      </a:lnTo>
                      <a:lnTo>
                        <a:pt x="3" y="7"/>
                      </a:lnTo>
                      <a:lnTo>
                        <a:pt x="9" y="0"/>
                      </a:lnTo>
                      <a:lnTo>
                        <a:pt x="17" y="0"/>
                      </a:lnTo>
                      <a:lnTo>
                        <a:pt x="25" y="3"/>
                      </a:lnTo>
                      <a:lnTo>
                        <a:pt x="31" y="8"/>
                      </a:lnTo>
                      <a:lnTo>
                        <a:pt x="34" y="15"/>
                      </a:lnTo>
                      <a:close/>
                    </a:path>
                  </a:pathLst>
                </a:custGeom>
                <a:solidFill>
                  <a:srgbClr val="00FF00"/>
                </a:solidFill>
                <a:ln w="9525">
                  <a:noFill/>
                  <a:round/>
                  <a:headEnd/>
                  <a:tailEnd/>
                </a:ln>
              </p:spPr>
              <p:txBody>
                <a:bodyPr/>
                <a:lstStyle/>
                <a:p>
                  <a:endParaRPr lang="en-US"/>
                </a:p>
              </p:txBody>
            </p:sp>
            <p:sp>
              <p:nvSpPr>
                <p:cNvPr id="9568" name="Freeform 3647"/>
                <p:cNvSpPr>
                  <a:spLocks/>
                </p:cNvSpPr>
                <p:nvPr/>
              </p:nvSpPr>
              <p:spPr bwMode="auto">
                <a:xfrm>
                  <a:off x="3438" y="3295"/>
                  <a:ext cx="21" cy="11"/>
                </a:xfrm>
                <a:custGeom>
                  <a:avLst/>
                  <a:gdLst>
                    <a:gd name="T0" fmla="*/ 10 w 43"/>
                    <a:gd name="T1" fmla="*/ 2 h 21"/>
                    <a:gd name="T2" fmla="*/ 10 w 43"/>
                    <a:gd name="T3" fmla="*/ 3 h 21"/>
                    <a:gd name="T4" fmla="*/ 10 w 43"/>
                    <a:gd name="T5" fmla="*/ 4 h 21"/>
                    <a:gd name="T6" fmla="*/ 9 w 43"/>
                    <a:gd name="T7" fmla="*/ 5 h 21"/>
                    <a:gd name="T8" fmla="*/ 8 w 43"/>
                    <a:gd name="T9" fmla="*/ 6 h 21"/>
                    <a:gd name="T10" fmla="*/ 5 w 43"/>
                    <a:gd name="T11" fmla="*/ 6 h 21"/>
                    <a:gd name="T12" fmla="*/ 3 w 43"/>
                    <a:gd name="T13" fmla="*/ 5 h 21"/>
                    <a:gd name="T14" fmla="*/ 1 w 43"/>
                    <a:gd name="T15" fmla="*/ 4 h 21"/>
                    <a:gd name="T16" fmla="*/ 0 w 43"/>
                    <a:gd name="T17" fmla="*/ 2 h 21"/>
                    <a:gd name="T18" fmla="*/ 1 w 43"/>
                    <a:gd name="T19" fmla="*/ 2 h 21"/>
                    <a:gd name="T20" fmla="*/ 2 w 43"/>
                    <a:gd name="T21" fmla="*/ 1 h 21"/>
                    <a:gd name="T22" fmla="*/ 3 w 43"/>
                    <a:gd name="T23" fmla="*/ 1 h 21"/>
                    <a:gd name="T24" fmla="*/ 4 w 43"/>
                    <a:gd name="T25" fmla="*/ 1 h 21"/>
                    <a:gd name="T26" fmla="*/ 5 w 43"/>
                    <a:gd name="T27" fmla="*/ 1 h 21"/>
                    <a:gd name="T28" fmla="*/ 7 w 43"/>
                    <a:gd name="T29" fmla="*/ 0 h 21"/>
                    <a:gd name="T30" fmla="*/ 8 w 43"/>
                    <a:gd name="T31" fmla="*/ 0 h 21"/>
                    <a:gd name="T32" fmla="*/ 9 w 43"/>
                    <a:gd name="T33" fmla="*/ 0 h 21"/>
                    <a:gd name="T34" fmla="*/ 10 w 43"/>
                    <a:gd name="T35" fmla="*/ 2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
                    <a:gd name="T55" fmla="*/ 0 h 21"/>
                    <a:gd name="T56" fmla="*/ 43 w 43"/>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 h="21">
                      <a:moveTo>
                        <a:pt x="43" y="5"/>
                      </a:moveTo>
                      <a:lnTo>
                        <a:pt x="43" y="11"/>
                      </a:lnTo>
                      <a:lnTo>
                        <a:pt x="40" y="15"/>
                      </a:lnTo>
                      <a:lnTo>
                        <a:pt x="37" y="19"/>
                      </a:lnTo>
                      <a:lnTo>
                        <a:pt x="32" y="21"/>
                      </a:lnTo>
                      <a:lnTo>
                        <a:pt x="23" y="21"/>
                      </a:lnTo>
                      <a:lnTo>
                        <a:pt x="14" y="19"/>
                      </a:lnTo>
                      <a:lnTo>
                        <a:pt x="7" y="14"/>
                      </a:lnTo>
                      <a:lnTo>
                        <a:pt x="0" y="7"/>
                      </a:lnTo>
                      <a:lnTo>
                        <a:pt x="4" y="5"/>
                      </a:lnTo>
                      <a:lnTo>
                        <a:pt x="8" y="4"/>
                      </a:lnTo>
                      <a:lnTo>
                        <a:pt x="13" y="3"/>
                      </a:lnTo>
                      <a:lnTo>
                        <a:pt x="17" y="1"/>
                      </a:lnTo>
                      <a:lnTo>
                        <a:pt x="22" y="1"/>
                      </a:lnTo>
                      <a:lnTo>
                        <a:pt x="28" y="0"/>
                      </a:lnTo>
                      <a:lnTo>
                        <a:pt x="32" y="0"/>
                      </a:lnTo>
                      <a:lnTo>
                        <a:pt x="37" y="0"/>
                      </a:lnTo>
                      <a:lnTo>
                        <a:pt x="43" y="5"/>
                      </a:lnTo>
                      <a:close/>
                    </a:path>
                  </a:pathLst>
                </a:custGeom>
                <a:solidFill>
                  <a:srgbClr val="00FF00"/>
                </a:solidFill>
                <a:ln w="9525">
                  <a:noFill/>
                  <a:round/>
                  <a:headEnd/>
                  <a:tailEnd/>
                </a:ln>
              </p:spPr>
              <p:txBody>
                <a:bodyPr/>
                <a:lstStyle/>
                <a:p>
                  <a:endParaRPr lang="en-US"/>
                </a:p>
              </p:txBody>
            </p:sp>
            <p:sp>
              <p:nvSpPr>
                <p:cNvPr id="9569" name="Freeform 3648"/>
                <p:cNvSpPr>
                  <a:spLocks/>
                </p:cNvSpPr>
                <p:nvPr/>
              </p:nvSpPr>
              <p:spPr bwMode="auto">
                <a:xfrm>
                  <a:off x="3670" y="3295"/>
                  <a:ext cx="19" cy="21"/>
                </a:xfrm>
                <a:custGeom>
                  <a:avLst/>
                  <a:gdLst>
                    <a:gd name="T0" fmla="*/ 10 w 38"/>
                    <a:gd name="T1" fmla="*/ 3 h 42"/>
                    <a:gd name="T2" fmla="*/ 9 w 38"/>
                    <a:gd name="T3" fmla="*/ 5 h 42"/>
                    <a:gd name="T4" fmla="*/ 7 w 38"/>
                    <a:gd name="T5" fmla="*/ 7 h 42"/>
                    <a:gd name="T6" fmla="*/ 6 w 38"/>
                    <a:gd name="T7" fmla="*/ 9 h 42"/>
                    <a:gd name="T8" fmla="*/ 5 w 38"/>
                    <a:gd name="T9" fmla="*/ 11 h 42"/>
                    <a:gd name="T10" fmla="*/ 3 w 38"/>
                    <a:gd name="T11" fmla="*/ 11 h 42"/>
                    <a:gd name="T12" fmla="*/ 2 w 38"/>
                    <a:gd name="T13" fmla="*/ 10 h 42"/>
                    <a:gd name="T14" fmla="*/ 1 w 38"/>
                    <a:gd name="T15" fmla="*/ 7 h 42"/>
                    <a:gd name="T16" fmla="*/ 0 w 38"/>
                    <a:gd name="T17" fmla="*/ 6 h 42"/>
                    <a:gd name="T18" fmla="*/ 1 w 38"/>
                    <a:gd name="T19" fmla="*/ 5 h 42"/>
                    <a:gd name="T20" fmla="*/ 1 w 38"/>
                    <a:gd name="T21" fmla="*/ 3 h 42"/>
                    <a:gd name="T22" fmla="*/ 1 w 38"/>
                    <a:gd name="T23" fmla="*/ 1 h 42"/>
                    <a:gd name="T24" fmla="*/ 3 w 38"/>
                    <a:gd name="T25" fmla="*/ 0 h 42"/>
                    <a:gd name="T26" fmla="*/ 10 w 38"/>
                    <a:gd name="T27" fmla="*/ 3 h 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42"/>
                    <a:gd name="T44" fmla="*/ 38 w 38"/>
                    <a:gd name="T45" fmla="*/ 42 h 4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42">
                      <a:moveTo>
                        <a:pt x="38" y="14"/>
                      </a:moveTo>
                      <a:lnTo>
                        <a:pt x="36" y="22"/>
                      </a:lnTo>
                      <a:lnTo>
                        <a:pt x="31" y="29"/>
                      </a:lnTo>
                      <a:lnTo>
                        <a:pt x="26" y="36"/>
                      </a:lnTo>
                      <a:lnTo>
                        <a:pt x="17" y="42"/>
                      </a:lnTo>
                      <a:lnTo>
                        <a:pt x="12" y="41"/>
                      </a:lnTo>
                      <a:lnTo>
                        <a:pt x="8" y="37"/>
                      </a:lnTo>
                      <a:lnTo>
                        <a:pt x="4" y="31"/>
                      </a:lnTo>
                      <a:lnTo>
                        <a:pt x="0" y="27"/>
                      </a:lnTo>
                      <a:lnTo>
                        <a:pt x="1" y="19"/>
                      </a:lnTo>
                      <a:lnTo>
                        <a:pt x="4" y="12"/>
                      </a:lnTo>
                      <a:lnTo>
                        <a:pt x="7" y="5"/>
                      </a:lnTo>
                      <a:lnTo>
                        <a:pt x="14" y="0"/>
                      </a:lnTo>
                      <a:lnTo>
                        <a:pt x="38" y="14"/>
                      </a:lnTo>
                      <a:close/>
                    </a:path>
                  </a:pathLst>
                </a:custGeom>
                <a:solidFill>
                  <a:srgbClr val="00FF00"/>
                </a:solidFill>
                <a:ln w="9525">
                  <a:noFill/>
                  <a:round/>
                  <a:headEnd/>
                  <a:tailEnd/>
                </a:ln>
              </p:spPr>
              <p:txBody>
                <a:bodyPr/>
                <a:lstStyle/>
                <a:p>
                  <a:endParaRPr lang="en-US"/>
                </a:p>
              </p:txBody>
            </p:sp>
            <p:sp>
              <p:nvSpPr>
                <p:cNvPr id="9570" name="Freeform 3649"/>
                <p:cNvSpPr>
                  <a:spLocks/>
                </p:cNvSpPr>
                <p:nvPr/>
              </p:nvSpPr>
              <p:spPr bwMode="auto">
                <a:xfrm>
                  <a:off x="3291" y="3298"/>
                  <a:ext cx="21" cy="18"/>
                </a:xfrm>
                <a:custGeom>
                  <a:avLst/>
                  <a:gdLst>
                    <a:gd name="T0" fmla="*/ 10 w 43"/>
                    <a:gd name="T1" fmla="*/ 0 h 37"/>
                    <a:gd name="T2" fmla="*/ 10 w 43"/>
                    <a:gd name="T3" fmla="*/ 2 h 37"/>
                    <a:gd name="T4" fmla="*/ 10 w 43"/>
                    <a:gd name="T5" fmla="*/ 3 h 37"/>
                    <a:gd name="T6" fmla="*/ 10 w 43"/>
                    <a:gd name="T7" fmla="*/ 5 h 37"/>
                    <a:gd name="T8" fmla="*/ 9 w 43"/>
                    <a:gd name="T9" fmla="*/ 7 h 37"/>
                    <a:gd name="T10" fmla="*/ 7 w 43"/>
                    <a:gd name="T11" fmla="*/ 8 h 37"/>
                    <a:gd name="T12" fmla="*/ 6 w 43"/>
                    <a:gd name="T13" fmla="*/ 8 h 37"/>
                    <a:gd name="T14" fmla="*/ 4 w 43"/>
                    <a:gd name="T15" fmla="*/ 9 h 37"/>
                    <a:gd name="T16" fmla="*/ 3 w 43"/>
                    <a:gd name="T17" fmla="*/ 9 h 37"/>
                    <a:gd name="T18" fmla="*/ 2 w 43"/>
                    <a:gd name="T19" fmla="*/ 8 h 37"/>
                    <a:gd name="T20" fmla="*/ 1 w 43"/>
                    <a:gd name="T21" fmla="*/ 8 h 37"/>
                    <a:gd name="T22" fmla="*/ 0 w 43"/>
                    <a:gd name="T23" fmla="*/ 7 h 37"/>
                    <a:gd name="T24" fmla="*/ 0 w 43"/>
                    <a:gd name="T25" fmla="*/ 6 h 37"/>
                    <a:gd name="T26" fmla="*/ 0 w 43"/>
                    <a:gd name="T27" fmla="*/ 5 h 37"/>
                    <a:gd name="T28" fmla="*/ 1 w 43"/>
                    <a:gd name="T29" fmla="*/ 4 h 37"/>
                    <a:gd name="T30" fmla="*/ 3 w 43"/>
                    <a:gd name="T31" fmla="*/ 3 h 37"/>
                    <a:gd name="T32" fmla="*/ 4 w 43"/>
                    <a:gd name="T33" fmla="*/ 2 h 37"/>
                    <a:gd name="T34" fmla="*/ 5 w 43"/>
                    <a:gd name="T35" fmla="*/ 1 h 37"/>
                    <a:gd name="T36" fmla="*/ 7 w 43"/>
                    <a:gd name="T37" fmla="*/ 1 h 37"/>
                    <a:gd name="T38" fmla="*/ 8 w 43"/>
                    <a:gd name="T39" fmla="*/ 0 h 37"/>
                    <a:gd name="T40" fmla="*/ 10 w 43"/>
                    <a:gd name="T41" fmla="*/ 0 h 37"/>
                    <a:gd name="T42" fmla="*/ 10 w 43"/>
                    <a:gd name="T43" fmla="*/ 0 h 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3"/>
                    <a:gd name="T67" fmla="*/ 0 h 37"/>
                    <a:gd name="T68" fmla="*/ 43 w 43"/>
                    <a:gd name="T69" fmla="*/ 37 h 3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3" h="37">
                      <a:moveTo>
                        <a:pt x="43" y="2"/>
                      </a:moveTo>
                      <a:lnTo>
                        <a:pt x="40" y="8"/>
                      </a:lnTo>
                      <a:lnTo>
                        <a:pt x="41" y="15"/>
                      </a:lnTo>
                      <a:lnTo>
                        <a:pt x="41" y="22"/>
                      </a:lnTo>
                      <a:lnTo>
                        <a:pt x="37" y="28"/>
                      </a:lnTo>
                      <a:lnTo>
                        <a:pt x="31" y="32"/>
                      </a:lnTo>
                      <a:lnTo>
                        <a:pt x="25" y="35"/>
                      </a:lnTo>
                      <a:lnTo>
                        <a:pt x="18" y="37"/>
                      </a:lnTo>
                      <a:lnTo>
                        <a:pt x="13" y="36"/>
                      </a:lnTo>
                      <a:lnTo>
                        <a:pt x="9" y="35"/>
                      </a:lnTo>
                      <a:lnTo>
                        <a:pt x="5" y="32"/>
                      </a:lnTo>
                      <a:lnTo>
                        <a:pt x="2" y="30"/>
                      </a:lnTo>
                      <a:lnTo>
                        <a:pt x="0" y="27"/>
                      </a:lnTo>
                      <a:lnTo>
                        <a:pt x="3" y="21"/>
                      </a:lnTo>
                      <a:lnTo>
                        <a:pt x="7" y="16"/>
                      </a:lnTo>
                      <a:lnTo>
                        <a:pt x="12" y="13"/>
                      </a:lnTo>
                      <a:lnTo>
                        <a:pt x="17" y="8"/>
                      </a:lnTo>
                      <a:lnTo>
                        <a:pt x="22" y="6"/>
                      </a:lnTo>
                      <a:lnTo>
                        <a:pt x="28" y="4"/>
                      </a:lnTo>
                      <a:lnTo>
                        <a:pt x="35" y="1"/>
                      </a:lnTo>
                      <a:lnTo>
                        <a:pt x="40" y="0"/>
                      </a:lnTo>
                      <a:lnTo>
                        <a:pt x="43" y="2"/>
                      </a:lnTo>
                      <a:close/>
                    </a:path>
                  </a:pathLst>
                </a:custGeom>
                <a:solidFill>
                  <a:srgbClr val="00FF00"/>
                </a:solidFill>
                <a:ln w="9525">
                  <a:noFill/>
                  <a:round/>
                  <a:headEnd/>
                  <a:tailEnd/>
                </a:ln>
              </p:spPr>
              <p:txBody>
                <a:bodyPr/>
                <a:lstStyle/>
                <a:p>
                  <a:endParaRPr lang="en-US"/>
                </a:p>
              </p:txBody>
            </p:sp>
            <p:sp>
              <p:nvSpPr>
                <p:cNvPr id="9571" name="Freeform 3650"/>
                <p:cNvSpPr>
                  <a:spLocks/>
                </p:cNvSpPr>
                <p:nvPr/>
              </p:nvSpPr>
              <p:spPr bwMode="auto">
                <a:xfrm>
                  <a:off x="3501" y="3299"/>
                  <a:ext cx="20" cy="13"/>
                </a:xfrm>
                <a:custGeom>
                  <a:avLst/>
                  <a:gdLst>
                    <a:gd name="T0" fmla="*/ 7 w 39"/>
                    <a:gd name="T1" fmla="*/ 2 h 27"/>
                    <a:gd name="T2" fmla="*/ 8 w 39"/>
                    <a:gd name="T3" fmla="*/ 3 h 27"/>
                    <a:gd name="T4" fmla="*/ 9 w 39"/>
                    <a:gd name="T5" fmla="*/ 3 h 27"/>
                    <a:gd name="T6" fmla="*/ 10 w 39"/>
                    <a:gd name="T7" fmla="*/ 3 h 27"/>
                    <a:gd name="T8" fmla="*/ 10 w 39"/>
                    <a:gd name="T9" fmla="*/ 3 h 27"/>
                    <a:gd name="T10" fmla="*/ 10 w 39"/>
                    <a:gd name="T11" fmla="*/ 5 h 27"/>
                    <a:gd name="T12" fmla="*/ 9 w 39"/>
                    <a:gd name="T13" fmla="*/ 5 h 27"/>
                    <a:gd name="T14" fmla="*/ 8 w 39"/>
                    <a:gd name="T15" fmla="*/ 6 h 27"/>
                    <a:gd name="T16" fmla="*/ 7 w 39"/>
                    <a:gd name="T17" fmla="*/ 6 h 27"/>
                    <a:gd name="T18" fmla="*/ 5 w 39"/>
                    <a:gd name="T19" fmla="*/ 6 h 27"/>
                    <a:gd name="T20" fmla="*/ 3 w 39"/>
                    <a:gd name="T21" fmla="*/ 6 h 27"/>
                    <a:gd name="T22" fmla="*/ 2 w 39"/>
                    <a:gd name="T23" fmla="*/ 5 h 27"/>
                    <a:gd name="T24" fmla="*/ 0 w 39"/>
                    <a:gd name="T25" fmla="*/ 3 h 27"/>
                    <a:gd name="T26" fmla="*/ 1 w 39"/>
                    <a:gd name="T27" fmla="*/ 3 h 27"/>
                    <a:gd name="T28" fmla="*/ 2 w 39"/>
                    <a:gd name="T29" fmla="*/ 2 h 27"/>
                    <a:gd name="T30" fmla="*/ 2 w 39"/>
                    <a:gd name="T31" fmla="*/ 1 h 27"/>
                    <a:gd name="T32" fmla="*/ 2 w 39"/>
                    <a:gd name="T33" fmla="*/ 0 h 27"/>
                    <a:gd name="T34" fmla="*/ 4 w 39"/>
                    <a:gd name="T35" fmla="*/ 0 h 27"/>
                    <a:gd name="T36" fmla="*/ 5 w 39"/>
                    <a:gd name="T37" fmla="*/ 0 h 27"/>
                    <a:gd name="T38" fmla="*/ 7 w 39"/>
                    <a:gd name="T39" fmla="*/ 0 h 27"/>
                    <a:gd name="T40" fmla="*/ 7 w 39"/>
                    <a:gd name="T41" fmla="*/ 2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9"/>
                    <a:gd name="T64" fmla="*/ 0 h 27"/>
                    <a:gd name="T65" fmla="*/ 39 w 39"/>
                    <a:gd name="T66" fmla="*/ 27 h 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9" h="27">
                      <a:moveTo>
                        <a:pt x="28" y="9"/>
                      </a:moveTo>
                      <a:lnTo>
                        <a:pt x="31" y="12"/>
                      </a:lnTo>
                      <a:lnTo>
                        <a:pt x="33" y="14"/>
                      </a:lnTo>
                      <a:lnTo>
                        <a:pt x="37" y="15"/>
                      </a:lnTo>
                      <a:lnTo>
                        <a:pt x="39" y="15"/>
                      </a:lnTo>
                      <a:lnTo>
                        <a:pt x="38" y="20"/>
                      </a:lnTo>
                      <a:lnTo>
                        <a:pt x="34" y="22"/>
                      </a:lnTo>
                      <a:lnTo>
                        <a:pt x="31" y="26"/>
                      </a:lnTo>
                      <a:lnTo>
                        <a:pt x="26" y="27"/>
                      </a:lnTo>
                      <a:lnTo>
                        <a:pt x="18" y="27"/>
                      </a:lnTo>
                      <a:lnTo>
                        <a:pt x="11" y="24"/>
                      </a:lnTo>
                      <a:lnTo>
                        <a:pt x="5" y="21"/>
                      </a:lnTo>
                      <a:lnTo>
                        <a:pt x="0" y="15"/>
                      </a:lnTo>
                      <a:lnTo>
                        <a:pt x="3" y="12"/>
                      </a:lnTo>
                      <a:lnTo>
                        <a:pt x="5" y="8"/>
                      </a:lnTo>
                      <a:lnTo>
                        <a:pt x="7" y="5"/>
                      </a:lnTo>
                      <a:lnTo>
                        <a:pt x="8" y="0"/>
                      </a:lnTo>
                      <a:lnTo>
                        <a:pt x="13" y="1"/>
                      </a:lnTo>
                      <a:lnTo>
                        <a:pt x="20" y="1"/>
                      </a:lnTo>
                      <a:lnTo>
                        <a:pt x="26" y="3"/>
                      </a:lnTo>
                      <a:lnTo>
                        <a:pt x="28" y="9"/>
                      </a:lnTo>
                      <a:close/>
                    </a:path>
                  </a:pathLst>
                </a:custGeom>
                <a:solidFill>
                  <a:srgbClr val="00FF00"/>
                </a:solidFill>
                <a:ln w="9525">
                  <a:noFill/>
                  <a:round/>
                  <a:headEnd/>
                  <a:tailEnd/>
                </a:ln>
              </p:spPr>
              <p:txBody>
                <a:bodyPr/>
                <a:lstStyle/>
                <a:p>
                  <a:endParaRPr lang="en-US"/>
                </a:p>
              </p:txBody>
            </p:sp>
            <p:sp>
              <p:nvSpPr>
                <p:cNvPr id="9572" name="Freeform 3651"/>
                <p:cNvSpPr>
                  <a:spLocks/>
                </p:cNvSpPr>
                <p:nvPr/>
              </p:nvSpPr>
              <p:spPr bwMode="auto">
                <a:xfrm>
                  <a:off x="3556" y="3306"/>
                  <a:ext cx="11" cy="13"/>
                </a:xfrm>
                <a:custGeom>
                  <a:avLst/>
                  <a:gdLst>
                    <a:gd name="T0" fmla="*/ 6 w 22"/>
                    <a:gd name="T1" fmla="*/ 3 h 27"/>
                    <a:gd name="T2" fmla="*/ 6 w 22"/>
                    <a:gd name="T3" fmla="*/ 4 h 27"/>
                    <a:gd name="T4" fmla="*/ 6 w 22"/>
                    <a:gd name="T5" fmla="*/ 5 h 27"/>
                    <a:gd name="T6" fmla="*/ 6 w 22"/>
                    <a:gd name="T7" fmla="*/ 6 h 27"/>
                    <a:gd name="T8" fmla="*/ 5 w 22"/>
                    <a:gd name="T9" fmla="*/ 6 h 27"/>
                    <a:gd name="T10" fmla="*/ 3 w 22"/>
                    <a:gd name="T11" fmla="*/ 6 h 27"/>
                    <a:gd name="T12" fmla="*/ 1 w 22"/>
                    <a:gd name="T13" fmla="*/ 5 h 27"/>
                    <a:gd name="T14" fmla="*/ 1 w 22"/>
                    <a:gd name="T15" fmla="*/ 4 h 27"/>
                    <a:gd name="T16" fmla="*/ 0 w 22"/>
                    <a:gd name="T17" fmla="*/ 3 h 27"/>
                    <a:gd name="T18" fmla="*/ 0 w 22"/>
                    <a:gd name="T19" fmla="*/ 2 h 27"/>
                    <a:gd name="T20" fmla="*/ 1 w 22"/>
                    <a:gd name="T21" fmla="*/ 1 h 27"/>
                    <a:gd name="T22" fmla="*/ 1 w 22"/>
                    <a:gd name="T23" fmla="*/ 0 h 27"/>
                    <a:gd name="T24" fmla="*/ 1 w 22"/>
                    <a:gd name="T25" fmla="*/ 0 h 27"/>
                    <a:gd name="T26" fmla="*/ 3 w 22"/>
                    <a:gd name="T27" fmla="*/ 0 h 27"/>
                    <a:gd name="T28" fmla="*/ 3 w 22"/>
                    <a:gd name="T29" fmla="*/ 1 h 27"/>
                    <a:gd name="T30" fmla="*/ 5 w 22"/>
                    <a:gd name="T31" fmla="*/ 2 h 27"/>
                    <a:gd name="T32" fmla="*/ 6 w 22"/>
                    <a:gd name="T33" fmla="*/ 3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27"/>
                    <a:gd name="T53" fmla="*/ 22 w 2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27">
                      <a:moveTo>
                        <a:pt x="21" y="12"/>
                      </a:moveTo>
                      <a:lnTo>
                        <a:pt x="22" y="16"/>
                      </a:lnTo>
                      <a:lnTo>
                        <a:pt x="22" y="21"/>
                      </a:lnTo>
                      <a:lnTo>
                        <a:pt x="21" y="24"/>
                      </a:lnTo>
                      <a:lnTo>
                        <a:pt x="19" y="27"/>
                      </a:lnTo>
                      <a:lnTo>
                        <a:pt x="13" y="27"/>
                      </a:lnTo>
                      <a:lnTo>
                        <a:pt x="7" y="23"/>
                      </a:lnTo>
                      <a:lnTo>
                        <a:pt x="4" y="18"/>
                      </a:lnTo>
                      <a:lnTo>
                        <a:pt x="0" y="14"/>
                      </a:lnTo>
                      <a:lnTo>
                        <a:pt x="0" y="9"/>
                      </a:lnTo>
                      <a:lnTo>
                        <a:pt x="1" y="6"/>
                      </a:lnTo>
                      <a:lnTo>
                        <a:pt x="2" y="2"/>
                      </a:lnTo>
                      <a:lnTo>
                        <a:pt x="6" y="0"/>
                      </a:lnTo>
                      <a:lnTo>
                        <a:pt x="11" y="2"/>
                      </a:lnTo>
                      <a:lnTo>
                        <a:pt x="14" y="5"/>
                      </a:lnTo>
                      <a:lnTo>
                        <a:pt x="17" y="8"/>
                      </a:lnTo>
                      <a:lnTo>
                        <a:pt x="21" y="12"/>
                      </a:lnTo>
                      <a:close/>
                    </a:path>
                  </a:pathLst>
                </a:custGeom>
                <a:solidFill>
                  <a:srgbClr val="00FF00"/>
                </a:solidFill>
                <a:ln w="9525">
                  <a:noFill/>
                  <a:round/>
                  <a:headEnd/>
                  <a:tailEnd/>
                </a:ln>
              </p:spPr>
              <p:txBody>
                <a:bodyPr/>
                <a:lstStyle/>
                <a:p>
                  <a:endParaRPr lang="en-US"/>
                </a:p>
              </p:txBody>
            </p:sp>
            <p:sp>
              <p:nvSpPr>
                <p:cNvPr id="9573" name="Freeform 3652"/>
                <p:cNvSpPr>
                  <a:spLocks/>
                </p:cNvSpPr>
                <p:nvPr/>
              </p:nvSpPr>
              <p:spPr bwMode="auto">
                <a:xfrm>
                  <a:off x="3651" y="3306"/>
                  <a:ext cx="9" cy="19"/>
                </a:xfrm>
                <a:custGeom>
                  <a:avLst/>
                  <a:gdLst>
                    <a:gd name="T0" fmla="*/ 4 w 18"/>
                    <a:gd name="T1" fmla="*/ 7 h 38"/>
                    <a:gd name="T2" fmla="*/ 3 w 18"/>
                    <a:gd name="T3" fmla="*/ 10 h 38"/>
                    <a:gd name="T4" fmla="*/ 2 w 18"/>
                    <a:gd name="T5" fmla="*/ 10 h 38"/>
                    <a:gd name="T6" fmla="*/ 1 w 18"/>
                    <a:gd name="T7" fmla="*/ 9 h 38"/>
                    <a:gd name="T8" fmla="*/ 1 w 18"/>
                    <a:gd name="T9" fmla="*/ 7 h 38"/>
                    <a:gd name="T10" fmla="*/ 0 w 18"/>
                    <a:gd name="T11" fmla="*/ 5 h 38"/>
                    <a:gd name="T12" fmla="*/ 1 w 18"/>
                    <a:gd name="T13" fmla="*/ 5 h 38"/>
                    <a:gd name="T14" fmla="*/ 1 w 18"/>
                    <a:gd name="T15" fmla="*/ 3 h 38"/>
                    <a:gd name="T16" fmla="*/ 1 w 18"/>
                    <a:gd name="T17" fmla="*/ 1 h 38"/>
                    <a:gd name="T18" fmla="*/ 2 w 18"/>
                    <a:gd name="T19" fmla="*/ 0 h 38"/>
                    <a:gd name="T20" fmla="*/ 3 w 18"/>
                    <a:gd name="T21" fmla="*/ 1 h 38"/>
                    <a:gd name="T22" fmla="*/ 5 w 18"/>
                    <a:gd name="T23" fmla="*/ 3 h 38"/>
                    <a:gd name="T24" fmla="*/ 5 w 18"/>
                    <a:gd name="T25" fmla="*/ 5 h 38"/>
                    <a:gd name="T26" fmla="*/ 4 w 18"/>
                    <a:gd name="T27" fmla="*/ 7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
                    <a:gd name="T43" fmla="*/ 0 h 38"/>
                    <a:gd name="T44" fmla="*/ 18 w 18"/>
                    <a:gd name="T45" fmla="*/ 38 h 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 h="38">
                      <a:moveTo>
                        <a:pt x="16" y="29"/>
                      </a:moveTo>
                      <a:lnTo>
                        <a:pt x="13" y="38"/>
                      </a:lnTo>
                      <a:lnTo>
                        <a:pt x="8" y="37"/>
                      </a:lnTo>
                      <a:lnTo>
                        <a:pt x="5" y="33"/>
                      </a:lnTo>
                      <a:lnTo>
                        <a:pt x="1" y="29"/>
                      </a:lnTo>
                      <a:lnTo>
                        <a:pt x="0" y="23"/>
                      </a:lnTo>
                      <a:lnTo>
                        <a:pt x="1" y="17"/>
                      </a:lnTo>
                      <a:lnTo>
                        <a:pt x="3" y="12"/>
                      </a:lnTo>
                      <a:lnTo>
                        <a:pt x="6" y="6"/>
                      </a:lnTo>
                      <a:lnTo>
                        <a:pt x="10" y="0"/>
                      </a:lnTo>
                      <a:lnTo>
                        <a:pt x="15" y="6"/>
                      </a:lnTo>
                      <a:lnTo>
                        <a:pt x="18" y="13"/>
                      </a:lnTo>
                      <a:lnTo>
                        <a:pt x="18" y="21"/>
                      </a:lnTo>
                      <a:lnTo>
                        <a:pt x="16" y="29"/>
                      </a:lnTo>
                      <a:close/>
                    </a:path>
                  </a:pathLst>
                </a:custGeom>
                <a:solidFill>
                  <a:srgbClr val="00FF00"/>
                </a:solidFill>
                <a:ln w="9525">
                  <a:noFill/>
                  <a:round/>
                  <a:headEnd/>
                  <a:tailEnd/>
                </a:ln>
              </p:spPr>
              <p:txBody>
                <a:bodyPr/>
                <a:lstStyle/>
                <a:p>
                  <a:endParaRPr lang="en-US"/>
                </a:p>
              </p:txBody>
            </p:sp>
            <p:sp>
              <p:nvSpPr>
                <p:cNvPr id="9574" name="Freeform 3653"/>
                <p:cNvSpPr>
                  <a:spLocks/>
                </p:cNvSpPr>
                <p:nvPr/>
              </p:nvSpPr>
              <p:spPr bwMode="auto">
                <a:xfrm>
                  <a:off x="3294" y="3315"/>
                  <a:ext cx="41" cy="27"/>
                </a:xfrm>
                <a:custGeom>
                  <a:avLst/>
                  <a:gdLst>
                    <a:gd name="T0" fmla="*/ 20 w 83"/>
                    <a:gd name="T1" fmla="*/ 2 h 53"/>
                    <a:gd name="T2" fmla="*/ 20 w 83"/>
                    <a:gd name="T3" fmla="*/ 3 h 53"/>
                    <a:gd name="T4" fmla="*/ 20 w 83"/>
                    <a:gd name="T5" fmla="*/ 4 h 53"/>
                    <a:gd name="T6" fmla="*/ 19 w 83"/>
                    <a:gd name="T7" fmla="*/ 5 h 53"/>
                    <a:gd name="T8" fmla="*/ 18 w 83"/>
                    <a:gd name="T9" fmla="*/ 5 h 53"/>
                    <a:gd name="T10" fmla="*/ 16 w 83"/>
                    <a:gd name="T11" fmla="*/ 6 h 53"/>
                    <a:gd name="T12" fmla="*/ 14 w 83"/>
                    <a:gd name="T13" fmla="*/ 7 h 53"/>
                    <a:gd name="T14" fmla="*/ 12 w 83"/>
                    <a:gd name="T15" fmla="*/ 8 h 53"/>
                    <a:gd name="T16" fmla="*/ 10 w 83"/>
                    <a:gd name="T17" fmla="*/ 9 h 53"/>
                    <a:gd name="T18" fmla="*/ 8 w 83"/>
                    <a:gd name="T19" fmla="*/ 9 h 53"/>
                    <a:gd name="T20" fmla="*/ 6 w 83"/>
                    <a:gd name="T21" fmla="*/ 11 h 53"/>
                    <a:gd name="T22" fmla="*/ 4 w 83"/>
                    <a:gd name="T23" fmla="*/ 12 h 53"/>
                    <a:gd name="T24" fmla="*/ 2 w 83"/>
                    <a:gd name="T25" fmla="*/ 14 h 53"/>
                    <a:gd name="T26" fmla="*/ 1 w 83"/>
                    <a:gd name="T27" fmla="*/ 13 h 53"/>
                    <a:gd name="T28" fmla="*/ 0 w 83"/>
                    <a:gd name="T29" fmla="*/ 12 h 53"/>
                    <a:gd name="T30" fmla="*/ 0 w 83"/>
                    <a:gd name="T31" fmla="*/ 11 h 53"/>
                    <a:gd name="T32" fmla="*/ 0 w 83"/>
                    <a:gd name="T33" fmla="*/ 9 h 53"/>
                    <a:gd name="T34" fmla="*/ 0 w 83"/>
                    <a:gd name="T35" fmla="*/ 8 h 53"/>
                    <a:gd name="T36" fmla="*/ 2 w 83"/>
                    <a:gd name="T37" fmla="*/ 6 h 53"/>
                    <a:gd name="T38" fmla="*/ 4 w 83"/>
                    <a:gd name="T39" fmla="*/ 5 h 53"/>
                    <a:gd name="T40" fmla="*/ 6 w 83"/>
                    <a:gd name="T41" fmla="*/ 3 h 53"/>
                    <a:gd name="T42" fmla="*/ 8 w 83"/>
                    <a:gd name="T43" fmla="*/ 2 h 53"/>
                    <a:gd name="T44" fmla="*/ 11 w 83"/>
                    <a:gd name="T45" fmla="*/ 1 h 53"/>
                    <a:gd name="T46" fmla="*/ 13 w 83"/>
                    <a:gd name="T47" fmla="*/ 1 h 53"/>
                    <a:gd name="T48" fmla="*/ 15 w 83"/>
                    <a:gd name="T49" fmla="*/ 0 h 53"/>
                    <a:gd name="T50" fmla="*/ 18 w 83"/>
                    <a:gd name="T51" fmla="*/ 0 h 53"/>
                    <a:gd name="T52" fmla="*/ 20 w 83"/>
                    <a:gd name="T53" fmla="*/ 2 h 5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3"/>
                    <a:gd name="T82" fmla="*/ 0 h 53"/>
                    <a:gd name="T83" fmla="*/ 83 w 83"/>
                    <a:gd name="T84" fmla="*/ 53 h 5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3" h="53">
                      <a:moveTo>
                        <a:pt x="82" y="8"/>
                      </a:moveTo>
                      <a:lnTo>
                        <a:pt x="83" y="11"/>
                      </a:lnTo>
                      <a:lnTo>
                        <a:pt x="82" y="15"/>
                      </a:lnTo>
                      <a:lnTo>
                        <a:pt x="77" y="17"/>
                      </a:lnTo>
                      <a:lnTo>
                        <a:pt x="75" y="19"/>
                      </a:lnTo>
                      <a:lnTo>
                        <a:pt x="67" y="23"/>
                      </a:lnTo>
                      <a:lnTo>
                        <a:pt x="57" y="26"/>
                      </a:lnTo>
                      <a:lnTo>
                        <a:pt x="49" y="30"/>
                      </a:lnTo>
                      <a:lnTo>
                        <a:pt x="41" y="33"/>
                      </a:lnTo>
                      <a:lnTo>
                        <a:pt x="33" y="36"/>
                      </a:lnTo>
                      <a:lnTo>
                        <a:pt x="25" y="41"/>
                      </a:lnTo>
                      <a:lnTo>
                        <a:pt x="18" y="46"/>
                      </a:lnTo>
                      <a:lnTo>
                        <a:pt x="11" y="53"/>
                      </a:lnTo>
                      <a:lnTo>
                        <a:pt x="7" y="50"/>
                      </a:lnTo>
                      <a:lnTo>
                        <a:pt x="3" y="46"/>
                      </a:lnTo>
                      <a:lnTo>
                        <a:pt x="1" y="41"/>
                      </a:lnTo>
                      <a:lnTo>
                        <a:pt x="0" y="36"/>
                      </a:lnTo>
                      <a:lnTo>
                        <a:pt x="1" y="31"/>
                      </a:lnTo>
                      <a:lnTo>
                        <a:pt x="9" y="24"/>
                      </a:lnTo>
                      <a:lnTo>
                        <a:pt x="17" y="18"/>
                      </a:lnTo>
                      <a:lnTo>
                        <a:pt x="25" y="12"/>
                      </a:lnTo>
                      <a:lnTo>
                        <a:pt x="34" y="8"/>
                      </a:lnTo>
                      <a:lnTo>
                        <a:pt x="44" y="3"/>
                      </a:lnTo>
                      <a:lnTo>
                        <a:pt x="53" y="1"/>
                      </a:lnTo>
                      <a:lnTo>
                        <a:pt x="63" y="0"/>
                      </a:lnTo>
                      <a:lnTo>
                        <a:pt x="74" y="0"/>
                      </a:lnTo>
                      <a:lnTo>
                        <a:pt x="82" y="8"/>
                      </a:lnTo>
                      <a:close/>
                    </a:path>
                  </a:pathLst>
                </a:custGeom>
                <a:solidFill>
                  <a:srgbClr val="00FF00"/>
                </a:solidFill>
                <a:ln w="9525">
                  <a:noFill/>
                  <a:round/>
                  <a:headEnd/>
                  <a:tailEnd/>
                </a:ln>
              </p:spPr>
              <p:txBody>
                <a:bodyPr/>
                <a:lstStyle/>
                <a:p>
                  <a:endParaRPr lang="en-US"/>
                </a:p>
              </p:txBody>
            </p:sp>
            <p:sp>
              <p:nvSpPr>
                <p:cNvPr id="9575" name="Freeform 3654"/>
                <p:cNvSpPr>
                  <a:spLocks/>
                </p:cNvSpPr>
                <p:nvPr/>
              </p:nvSpPr>
              <p:spPr bwMode="auto">
                <a:xfrm>
                  <a:off x="3670" y="3319"/>
                  <a:ext cx="10" cy="11"/>
                </a:xfrm>
                <a:custGeom>
                  <a:avLst/>
                  <a:gdLst>
                    <a:gd name="T0" fmla="*/ 5 w 21"/>
                    <a:gd name="T1" fmla="*/ 3 h 20"/>
                    <a:gd name="T2" fmla="*/ 5 w 21"/>
                    <a:gd name="T3" fmla="*/ 4 h 20"/>
                    <a:gd name="T4" fmla="*/ 4 w 21"/>
                    <a:gd name="T5" fmla="*/ 6 h 20"/>
                    <a:gd name="T6" fmla="*/ 4 w 21"/>
                    <a:gd name="T7" fmla="*/ 6 h 20"/>
                    <a:gd name="T8" fmla="*/ 3 w 21"/>
                    <a:gd name="T9" fmla="*/ 6 h 20"/>
                    <a:gd name="T10" fmla="*/ 2 w 21"/>
                    <a:gd name="T11" fmla="*/ 6 h 20"/>
                    <a:gd name="T12" fmla="*/ 1 w 21"/>
                    <a:gd name="T13" fmla="*/ 6 h 20"/>
                    <a:gd name="T14" fmla="*/ 0 w 21"/>
                    <a:gd name="T15" fmla="*/ 5 h 20"/>
                    <a:gd name="T16" fmla="*/ 0 w 21"/>
                    <a:gd name="T17" fmla="*/ 4 h 20"/>
                    <a:gd name="T18" fmla="*/ 0 w 21"/>
                    <a:gd name="T19" fmla="*/ 3 h 20"/>
                    <a:gd name="T20" fmla="*/ 0 w 21"/>
                    <a:gd name="T21" fmla="*/ 2 h 20"/>
                    <a:gd name="T22" fmla="*/ 1 w 21"/>
                    <a:gd name="T23" fmla="*/ 1 h 20"/>
                    <a:gd name="T24" fmla="*/ 1 w 21"/>
                    <a:gd name="T25" fmla="*/ 0 h 20"/>
                    <a:gd name="T26" fmla="*/ 2 w 21"/>
                    <a:gd name="T27" fmla="*/ 1 h 20"/>
                    <a:gd name="T28" fmla="*/ 3 w 21"/>
                    <a:gd name="T29" fmla="*/ 1 h 20"/>
                    <a:gd name="T30" fmla="*/ 4 w 21"/>
                    <a:gd name="T31" fmla="*/ 2 h 20"/>
                    <a:gd name="T32" fmla="*/ 5 w 21"/>
                    <a:gd name="T33" fmla="*/ 3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0"/>
                    <a:gd name="T53" fmla="*/ 21 w 2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0">
                      <a:moveTo>
                        <a:pt x="21" y="11"/>
                      </a:moveTo>
                      <a:lnTo>
                        <a:pt x="21" y="15"/>
                      </a:lnTo>
                      <a:lnTo>
                        <a:pt x="19" y="18"/>
                      </a:lnTo>
                      <a:lnTo>
                        <a:pt x="16" y="19"/>
                      </a:lnTo>
                      <a:lnTo>
                        <a:pt x="13" y="20"/>
                      </a:lnTo>
                      <a:lnTo>
                        <a:pt x="8" y="19"/>
                      </a:lnTo>
                      <a:lnTo>
                        <a:pt x="5" y="18"/>
                      </a:lnTo>
                      <a:lnTo>
                        <a:pt x="3" y="17"/>
                      </a:lnTo>
                      <a:lnTo>
                        <a:pt x="0" y="14"/>
                      </a:lnTo>
                      <a:lnTo>
                        <a:pt x="0" y="9"/>
                      </a:lnTo>
                      <a:lnTo>
                        <a:pt x="1" y="5"/>
                      </a:lnTo>
                      <a:lnTo>
                        <a:pt x="4" y="2"/>
                      </a:lnTo>
                      <a:lnTo>
                        <a:pt x="6" y="0"/>
                      </a:lnTo>
                      <a:lnTo>
                        <a:pt x="11" y="1"/>
                      </a:lnTo>
                      <a:lnTo>
                        <a:pt x="15" y="3"/>
                      </a:lnTo>
                      <a:lnTo>
                        <a:pt x="19" y="7"/>
                      </a:lnTo>
                      <a:lnTo>
                        <a:pt x="21" y="11"/>
                      </a:lnTo>
                      <a:close/>
                    </a:path>
                  </a:pathLst>
                </a:custGeom>
                <a:solidFill>
                  <a:srgbClr val="00FF00"/>
                </a:solidFill>
                <a:ln w="9525">
                  <a:noFill/>
                  <a:round/>
                  <a:headEnd/>
                  <a:tailEnd/>
                </a:ln>
              </p:spPr>
              <p:txBody>
                <a:bodyPr/>
                <a:lstStyle/>
                <a:p>
                  <a:endParaRPr lang="en-US"/>
                </a:p>
              </p:txBody>
            </p:sp>
            <p:sp>
              <p:nvSpPr>
                <p:cNvPr id="9576" name="Freeform 3655"/>
                <p:cNvSpPr>
                  <a:spLocks/>
                </p:cNvSpPr>
                <p:nvPr/>
              </p:nvSpPr>
              <p:spPr bwMode="auto">
                <a:xfrm>
                  <a:off x="3349" y="3326"/>
                  <a:ext cx="9" cy="13"/>
                </a:xfrm>
                <a:custGeom>
                  <a:avLst/>
                  <a:gdLst>
                    <a:gd name="T0" fmla="*/ 4 w 19"/>
                    <a:gd name="T1" fmla="*/ 3 h 25"/>
                    <a:gd name="T2" fmla="*/ 4 w 19"/>
                    <a:gd name="T3" fmla="*/ 4 h 25"/>
                    <a:gd name="T4" fmla="*/ 4 w 19"/>
                    <a:gd name="T5" fmla="*/ 5 h 25"/>
                    <a:gd name="T6" fmla="*/ 4 w 19"/>
                    <a:gd name="T7" fmla="*/ 6 h 25"/>
                    <a:gd name="T8" fmla="*/ 3 w 19"/>
                    <a:gd name="T9" fmla="*/ 7 h 25"/>
                    <a:gd name="T10" fmla="*/ 2 w 19"/>
                    <a:gd name="T11" fmla="*/ 7 h 25"/>
                    <a:gd name="T12" fmla="*/ 1 w 19"/>
                    <a:gd name="T13" fmla="*/ 7 h 25"/>
                    <a:gd name="T14" fmla="*/ 0 w 19"/>
                    <a:gd name="T15" fmla="*/ 6 h 25"/>
                    <a:gd name="T16" fmla="*/ 0 w 19"/>
                    <a:gd name="T17" fmla="*/ 5 h 25"/>
                    <a:gd name="T18" fmla="*/ 0 w 19"/>
                    <a:gd name="T19" fmla="*/ 4 h 25"/>
                    <a:gd name="T20" fmla="*/ 0 w 19"/>
                    <a:gd name="T21" fmla="*/ 3 h 25"/>
                    <a:gd name="T22" fmla="*/ 1 w 19"/>
                    <a:gd name="T23" fmla="*/ 1 h 25"/>
                    <a:gd name="T24" fmla="*/ 1 w 19"/>
                    <a:gd name="T25" fmla="*/ 0 h 25"/>
                    <a:gd name="T26" fmla="*/ 2 w 19"/>
                    <a:gd name="T27" fmla="*/ 1 h 25"/>
                    <a:gd name="T28" fmla="*/ 3 w 19"/>
                    <a:gd name="T29" fmla="*/ 1 h 25"/>
                    <a:gd name="T30" fmla="*/ 4 w 19"/>
                    <a:gd name="T31" fmla="*/ 2 h 25"/>
                    <a:gd name="T32" fmla="*/ 4 w 19"/>
                    <a:gd name="T33" fmla="*/ 3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5"/>
                    <a:gd name="T53" fmla="*/ 19 w 1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5">
                      <a:moveTo>
                        <a:pt x="19" y="11"/>
                      </a:moveTo>
                      <a:lnTo>
                        <a:pt x="19" y="16"/>
                      </a:lnTo>
                      <a:lnTo>
                        <a:pt x="18" y="19"/>
                      </a:lnTo>
                      <a:lnTo>
                        <a:pt x="17" y="23"/>
                      </a:lnTo>
                      <a:lnTo>
                        <a:pt x="13" y="25"/>
                      </a:lnTo>
                      <a:lnTo>
                        <a:pt x="8" y="25"/>
                      </a:lnTo>
                      <a:lnTo>
                        <a:pt x="5" y="25"/>
                      </a:lnTo>
                      <a:lnTo>
                        <a:pt x="2" y="23"/>
                      </a:lnTo>
                      <a:lnTo>
                        <a:pt x="0" y="19"/>
                      </a:lnTo>
                      <a:lnTo>
                        <a:pt x="0" y="14"/>
                      </a:lnTo>
                      <a:lnTo>
                        <a:pt x="2" y="9"/>
                      </a:lnTo>
                      <a:lnTo>
                        <a:pt x="4" y="4"/>
                      </a:lnTo>
                      <a:lnTo>
                        <a:pt x="6" y="0"/>
                      </a:lnTo>
                      <a:lnTo>
                        <a:pt x="10" y="2"/>
                      </a:lnTo>
                      <a:lnTo>
                        <a:pt x="14" y="4"/>
                      </a:lnTo>
                      <a:lnTo>
                        <a:pt x="17" y="8"/>
                      </a:lnTo>
                      <a:lnTo>
                        <a:pt x="19" y="11"/>
                      </a:lnTo>
                      <a:close/>
                    </a:path>
                  </a:pathLst>
                </a:custGeom>
                <a:solidFill>
                  <a:srgbClr val="00FF00"/>
                </a:solidFill>
                <a:ln w="9525">
                  <a:noFill/>
                  <a:round/>
                  <a:headEnd/>
                  <a:tailEnd/>
                </a:ln>
              </p:spPr>
              <p:txBody>
                <a:bodyPr/>
                <a:lstStyle/>
                <a:p>
                  <a:endParaRPr lang="en-US"/>
                </a:p>
              </p:txBody>
            </p:sp>
            <p:sp>
              <p:nvSpPr>
                <p:cNvPr id="9577" name="Freeform 3656"/>
                <p:cNvSpPr>
                  <a:spLocks/>
                </p:cNvSpPr>
                <p:nvPr/>
              </p:nvSpPr>
              <p:spPr bwMode="auto">
                <a:xfrm>
                  <a:off x="3645" y="3334"/>
                  <a:ext cx="27" cy="8"/>
                </a:xfrm>
                <a:custGeom>
                  <a:avLst/>
                  <a:gdLst>
                    <a:gd name="T0" fmla="*/ 14 w 54"/>
                    <a:gd name="T1" fmla="*/ 1 h 18"/>
                    <a:gd name="T2" fmla="*/ 12 w 54"/>
                    <a:gd name="T3" fmla="*/ 2 h 18"/>
                    <a:gd name="T4" fmla="*/ 11 w 54"/>
                    <a:gd name="T5" fmla="*/ 2 h 18"/>
                    <a:gd name="T6" fmla="*/ 9 w 54"/>
                    <a:gd name="T7" fmla="*/ 3 h 18"/>
                    <a:gd name="T8" fmla="*/ 7 w 54"/>
                    <a:gd name="T9" fmla="*/ 4 h 18"/>
                    <a:gd name="T10" fmla="*/ 6 w 54"/>
                    <a:gd name="T11" fmla="*/ 4 h 18"/>
                    <a:gd name="T12" fmla="*/ 4 w 54"/>
                    <a:gd name="T13" fmla="*/ 4 h 18"/>
                    <a:gd name="T14" fmla="*/ 3 w 54"/>
                    <a:gd name="T15" fmla="*/ 4 h 18"/>
                    <a:gd name="T16" fmla="*/ 1 w 54"/>
                    <a:gd name="T17" fmla="*/ 3 h 18"/>
                    <a:gd name="T18" fmla="*/ 0 w 54"/>
                    <a:gd name="T19" fmla="*/ 2 h 18"/>
                    <a:gd name="T20" fmla="*/ 2 w 54"/>
                    <a:gd name="T21" fmla="*/ 2 h 18"/>
                    <a:gd name="T22" fmla="*/ 3 w 54"/>
                    <a:gd name="T23" fmla="*/ 1 h 18"/>
                    <a:gd name="T24" fmla="*/ 5 w 54"/>
                    <a:gd name="T25" fmla="*/ 0 h 18"/>
                    <a:gd name="T26" fmla="*/ 6 w 54"/>
                    <a:gd name="T27" fmla="*/ 0 h 18"/>
                    <a:gd name="T28" fmla="*/ 7 w 54"/>
                    <a:gd name="T29" fmla="*/ 0 h 18"/>
                    <a:gd name="T30" fmla="*/ 10 w 54"/>
                    <a:gd name="T31" fmla="*/ 0 h 18"/>
                    <a:gd name="T32" fmla="*/ 11 w 54"/>
                    <a:gd name="T33" fmla="*/ 0 h 18"/>
                    <a:gd name="T34" fmla="*/ 12 w 54"/>
                    <a:gd name="T35" fmla="*/ 1 h 18"/>
                    <a:gd name="T36" fmla="*/ 14 w 54"/>
                    <a:gd name="T37" fmla="*/ 1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5"/>
                      </a:moveTo>
                      <a:lnTo>
                        <a:pt x="48" y="9"/>
                      </a:lnTo>
                      <a:lnTo>
                        <a:pt x="42" y="12"/>
                      </a:lnTo>
                      <a:lnTo>
                        <a:pt x="35" y="15"/>
                      </a:lnTo>
                      <a:lnTo>
                        <a:pt x="30" y="17"/>
                      </a:lnTo>
                      <a:lnTo>
                        <a:pt x="23" y="18"/>
                      </a:lnTo>
                      <a:lnTo>
                        <a:pt x="16" y="18"/>
                      </a:lnTo>
                      <a:lnTo>
                        <a:pt x="9" y="17"/>
                      </a:lnTo>
                      <a:lnTo>
                        <a:pt x="2" y="14"/>
                      </a:lnTo>
                      <a:lnTo>
                        <a:pt x="0" y="12"/>
                      </a:lnTo>
                      <a:lnTo>
                        <a:pt x="5" y="9"/>
                      </a:lnTo>
                      <a:lnTo>
                        <a:pt x="11" y="5"/>
                      </a:lnTo>
                      <a:lnTo>
                        <a:pt x="17" y="3"/>
                      </a:lnTo>
                      <a:lnTo>
                        <a:pt x="24" y="0"/>
                      </a:lnTo>
                      <a:lnTo>
                        <a:pt x="30" y="0"/>
                      </a:lnTo>
                      <a:lnTo>
                        <a:pt x="37" y="0"/>
                      </a:lnTo>
                      <a:lnTo>
                        <a:pt x="42" y="2"/>
                      </a:lnTo>
                      <a:lnTo>
                        <a:pt x="48" y="4"/>
                      </a:lnTo>
                      <a:lnTo>
                        <a:pt x="54" y="5"/>
                      </a:lnTo>
                      <a:close/>
                    </a:path>
                  </a:pathLst>
                </a:custGeom>
                <a:solidFill>
                  <a:srgbClr val="00FF00"/>
                </a:solidFill>
                <a:ln w="9525">
                  <a:noFill/>
                  <a:round/>
                  <a:headEnd/>
                  <a:tailEnd/>
                </a:ln>
              </p:spPr>
              <p:txBody>
                <a:bodyPr/>
                <a:lstStyle/>
                <a:p>
                  <a:endParaRPr lang="en-US"/>
                </a:p>
              </p:txBody>
            </p:sp>
            <p:sp>
              <p:nvSpPr>
                <p:cNvPr id="9578" name="Freeform 3657"/>
                <p:cNvSpPr>
                  <a:spLocks/>
                </p:cNvSpPr>
                <p:nvPr/>
              </p:nvSpPr>
              <p:spPr bwMode="auto">
                <a:xfrm>
                  <a:off x="3581" y="3337"/>
                  <a:ext cx="18" cy="16"/>
                </a:xfrm>
                <a:custGeom>
                  <a:avLst/>
                  <a:gdLst>
                    <a:gd name="T0" fmla="*/ 10 w 34"/>
                    <a:gd name="T1" fmla="*/ 7 h 33"/>
                    <a:gd name="T2" fmla="*/ 8 w 34"/>
                    <a:gd name="T3" fmla="*/ 8 h 33"/>
                    <a:gd name="T4" fmla="*/ 6 w 34"/>
                    <a:gd name="T5" fmla="*/ 8 h 33"/>
                    <a:gd name="T6" fmla="*/ 4 w 34"/>
                    <a:gd name="T7" fmla="*/ 8 h 33"/>
                    <a:gd name="T8" fmla="*/ 2 w 34"/>
                    <a:gd name="T9" fmla="*/ 7 h 33"/>
                    <a:gd name="T10" fmla="*/ 1 w 34"/>
                    <a:gd name="T11" fmla="*/ 6 h 33"/>
                    <a:gd name="T12" fmla="*/ 0 w 34"/>
                    <a:gd name="T13" fmla="*/ 5 h 33"/>
                    <a:gd name="T14" fmla="*/ 0 w 34"/>
                    <a:gd name="T15" fmla="*/ 3 h 33"/>
                    <a:gd name="T16" fmla="*/ 1 w 34"/>
                    <a:gd name="T17" fmla="*/ 2 h 33"/>
                    <a:gd name="T18" fmla="*/ 3 w 34"/>
                    <a:gd name="T19" fmla="*/ 0 h 33"/>
                    <a:gd name="T20" fmla="*/ 5 w 34"/>
                    <a:gd name="T21" fmla="*/ 1 h 33"/>
                    <a:gd name="T22" fmla="*/ 7 w 34"/>
                    <a:gd name="T23" fmla="*/ 3 h 33"/>
                    <a:gd name="T24" fmla="*/ 8 w 34"/>
                    <a:gd name="T25" fmla="*/ 5 h 33"/>
                    <a:gd name="T26" fmla="*/ 10 w 34"/>
                    <a:gd name="T27" fmla="*/ 7 h 3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3"/>
                    <a:gd name="T44" fmla="*/ 34 w 34"/>
                    <a:gd name="T45" fmla="*/ 33 h 3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3">
                      <a:moveTo>
                        <a:pt x="34" y="29"/>
                      </a:moveTo>
                      <a:lnTo>
                        <a:pt x="29" y="33"/>
                      </a:lnTo>
                      <a:lnTo>
                        <a:pt x="22" y="33"/>
                      </a:lnTo>
                      <a:lnTo>
                        <a:pt x="14" y="32"/>
                      </a:lnTo>
                      <a:lnTo>
                        <a:pt x="8" y="29"/>
                      </a:lnTo>
                      <a:lnTo>
                        <a:pt x="3" y="26"/>
                      </a:lnTo>
                      <a:lnTo>
                        <a:pt x="0" y="20"/>
                      </a:lnTo>
                      <a:lnTo>
                        <a:pt x="0" y="14"/>
                      </a:lnTo>
                      <a:lnTo>
                        <a:pt x="1" y="8"/>
                      </a:lnTo>
                      <a:lnTo>
                        <a:pt x="9" y="0"/>
                      </a:lnTo>
                      <a:lnTo>
                        <a:pt x="17" y="5"/>
                      </a:lnTo>
                      <a:lnTo>
                        <a:pt x="25" y="12"/>
                      </a:lnTo>
                      <a:lnTo>
                        <a:pt x="31" y="20"/>
                      </a:lnTo>
                      <a:lnTo>
                        <a:pt x="34" y="29"/>
                      </a:lnTo>
                      <a:close/>
                    </a:path>
                  </a:pathLst>
                </a:custGeom>
                <a:solidFill>
                  <a:srgbClr val="00FF00"/>
                </a:solidFill>
                <a:ln w="9525">
                  <a:noFill/>
                  <a:round/>
                  <a:headEnd/>
                  <a:tailEnd/>
                </a:ln>
              </p:spPr>
              <p:txBody>
                <a:bodyPr/>
                <a:lstStyle/>
                <a:p>
                  <a:endParaRPr lang="en-US"/>
                </a:p>
              </p:txBody>
            </p:sp>
            <p:sp>
              <p:nvSpPr>
                <p:cNvPr id="9579" name="Freeform 3658"/>
                <p:cNvSpPr>
                  <a:spLocks/>
                </p:cNvSpPr>
                <p:nvPr/>
              </p:nvSpPr>
              <p:spPr bwMode="auto">
                <a:xfrm>
                  <a:off x="3269" y="3338"/>
                  <a:ext cx="17" cy="13"/>
                </a:xfrm>
                <a:custGeom>
                  <a:avLst/>
                  <a:gdLst>
                    <a:gd name="T0" fmla="*/ 7 w 35"/>
                    <a:gd name="T1" fmla="*/ 2 h 26"/>
                    <a:gd name="T2" fmla="*/ 8 w 35"/>
                    <a:gd name="T3" fmla="*/ 3 h 26"/>
                    <a:gd name="T4" fmla="*/ 8 w 35"/>
                    <a:gd name="T5" fmla="*/ 3 h 26"/>
                    <a:gd name="T6" fmla="*/ 8 w 35"/>
                    <a:gd name="T7" fmla="*/ 5 h 26"/>
                    <a:gd name="T8" fmla="*/ 8 w 35"/>
                    <a:gd name="T9" fmla="*/ 6 h 26"/>
                    <a:gd name="T10" fmla="*/ 6 w 35"/>
                    <a:gd name="T11" fmla="*/ 7 h 26"/>
                    <a:gd name="T12" fmla="*/ 5 w 35"/>
                    <a:gd name="T13" fmla="*/ 7 h 26"/>
                    <a:gd name="T14" fmla="*/ 3 w 35"/>
                    <a:gd name="T15" fmla="*/ 7 h 26"/>
                    <a:gd name="T16" fmla="*/ 2 w 35"/>
                    <a:gd name="T17" fmla="*/ 6 h 26"/>
                    <a:gd name="T18" fmla="*/ 1 w 35"/>
                    <a:gd name="T19" fmla="*/ 5 h 26"/>
                    <a:gd name="T20" fmla="*/ 0 w 35"/>
                    <a:gd name="T21" fmla="*/ 5 h 26"/>
                    <a:gd name="T22" fmla="*/ 0 w 35"/>
                    <a:gd name="T23" fmla="*/ 3 h 26"/>
                    <a:gd name="T24" fmla="*/ 0 w 35"/>
                    <a:gd name="T25" fmla="*/ 2 h 26"/>
                    <a:gd name="T26" fmla="*/ 2 w 35"/>
                    <a:gd name="T27" fmla="*/ 1 h 26"/>
                    <a:gd name="T28" fmla="*/ 4 w 35"/>
                    <a:gd name="T29" fmla="*/ 0 h 26"/>
                    <a:gd name="T30" fmla="*/ 6 w 35"/>
                    <a:gd name="T31" fmla="*/ 1 h 26"/>
                    <a:gd name="T32" fmla="*/ 7 w 35"/>
                    <a:gd name="T33" fmla="*/ 2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26"/>
                    <a:gd name="T53" fmla="*/ 35 w 3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26">
                      <a:moveTo>
                        <a:pt x="31" y="6"/>
                      </a:moveTo>
                      <a:lnTo>
                        <a:pt x="33" y="10"/>
                      </a:lnTo>
                      <a:lnTo>
                        <a:pt x="35" y="13"/>
                      </a:lnTo>
                      <a:lnTo>
                        <a:pt x="35" y="18"/>
                      </a:lnTo>
                      <a:lnTo>
                        <a:pt x="32" y="21"/>
                      </a:lnTo>
                      <a:lnTo>
                        <a:pt x="27" y="25"/>
                      </a:lnTo>
                      <a:lnTo>
                        <a:pt x="21" y="26"/>
                      </a:lnTo>
                      <a:lnTo>
                        <a:pt x="14" y="26"/>
                      </a:lnTo>
                      <a:lnTo>
                        <a:pt x="8" y="24"/>
                      </a:lnTo>
                      <a:lnTo>
                        <a:pt x="5" y="20"/>
                      </a:lnTo>
                      <a:lnTo>
                        <a:pt x="1" y="17"/>
                      </a:lnTo>
                      <a:lnTo>
                        <a:pt x="0" y="11"/>
                      </a:lnTo>
                      <a:lnTo>
                        <a:pt x="1" y="6"/>
                      </a:lnTo>
                      <a:lnTo>
                        <a:pt x="8" y="1"/>
                      </a:lnTo>
                      <a:lnTo>
                        <a:pt x="16" y="0"/>
                      </a:lnTo>
                      <a:lnTo>
                        <a:pt x="25" y="1"/>
                      </a:lnTo>
                      <a:lnTo>
                        <a:pt x="31" y="6"/>
                      </a:lnTo>
                      <a:close/>
                    </a:path>
                  </a:pathLst>
                </a:custGeom>
                <a:solidFill>
                  <a:srgbClr val="00FF00"/>
                </a:solidFill>
                <a:ln w="9525">
                  <a:noFill/>
                  <a:round/>
                  <a:headEnd/>
                  <a:tailEnd/>
                </a:ln>
              </p:spPr>
              <p:txBody>
                <a:bodyPr/>
                <a:lstStyle/>
                <a:p>
                  <a:endParaRPr lang="en-US"/>
                </a:p>
              </p:txBody>
            </p:sp>
            <p:sp>
              <p:nvSpPr>
                <p:cNvPr id="9580" name="Freeform 3659"/>
                <p:cNvSpPr>
                  <a:spLocks/>
                </p:cNvSpPr>
                <p:nvPr/>
              </p:nvSpPr>
              <p:spPr bwMode="auto">
                <a:xfrm>
                  <a:off x="3316" y="3341"/>
                  <a:ext cx="15" cy="17"/>
                </a:xfrm>
                <a:custGeom>
                  <a:avLst/>
                  <a:gdLst>
                    <a:gd name="T0" fmla="*/ 8 w 30"/>
                    <a:gd name="T1" fmla="*/ 4 h 35"/>
                    <a:gd name="T2" fmla="*/ 7 w 30"/>
                    <a:gd name="T3" fmla="*/ 5 h 35"/>
                    <a:gd name="T4" fmla="*/ 6 w 30"/>
                    <a:gd name="T5" fmla="*/ 7 h 35"/>
                    <a:gd name="T6" fmla="*/ 5 w 30"/>
                    <a:gd name="T7" fmla="*/ 7 h 35"/>
                    <a:gd name="T8" fmla="*/ 4 w 30"/>
                    <a:gd name="T9" fmla="*/ 8 h 35"/>
                    <a:gd name="T10" fmla="*/ 3 w 30"/>
                    <a:gd name="T11" fmla="*/ 8 h 35"/>
                    <a:gd name="T12" fmla="*/ 2 w 30"/>
                    <a:gd name="T13" fmla="*/ 8 h 35"/>
                    <a:gd name="T14" fmla="*/ 1 w 30"/>
                    <a:gd name="T15" fmla="*/ 8 h 35"/>
                    <a:gd name="T16" fmla="*/ 0 w 30"/>
                    <a:gd name="T17" fmla="*/ 7 h 35"/>
                    <a:gd name="T18" fmla="*/ 0 w 30"/>
                    <a:gd name="T19" fmla="*/ 5 h 35"/>
                    <a:gd name="T20" fmla="*/ 1 w 30"/>
                    <a:gd name="T21" fmla="*/ 3 h 35"/>
                    <a:gd name="T22" fmla="*/ 2 w 30"/>
                    <a:gd name="T23" fmla="*/ 1 h 35"/>
                    <a:gd name="T24" fmla="*/ 3 w 30"/>
                    <a:gd name="T25" fmla="*/ 0 h 35"/>
                    <a:gd name="T26" fmla="*/ 4 w 30"/>
                    <a:gd name="T27" fmla="*/ 0 h 35"/>
                    <a:gd name="T28" fmla="*/ 6 w 30"/>
                    <a:gd name="T29" fmla="*/ 1 h 35"/>
                    <a:gd name="T30" fmla="*/ 7 w 30"/>
                    <a:gd name="T31" fmla="*/ 2 h 35"/>
                    <a:gd name="T32" fmla="*/ 8 w 30"/>
                    <a:gd name="T33" fmla="*/ 4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5"/>
                    <a:gd name="T53" fmla="*/ 30 w 30"/>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5">
                      <a:moveTo>
                        <a:pt x="30" y="18"/>
                      </a:moveTo>
                      <a:lnTo>
                        <a:pt x="27" y="23"/>
                      </a:lnTo>
                      <a:lnTo>
                        <a:pt x="24" y="28"/>
                      </a:lnTo>
                      <a:lnTo>
                        <a:pt x="19" y="31"/>
                      </a:lnTo>
                      <a:lnTo>
                        <a:pt x="14" y="35"/>
                      </a:lnTo>
                      <a:lnTo>
                        <a:pt x="9" y="35"/>
                      </a:lnTo>
                      <a:lnTo>
                        <a:pt x="5" y="34"/>
                      </a:lnTo>
                      <a:lnTo>
                        <a:pt x="2" y="33"/>
                      </a:lnTo>
                      <a:lnTo>
                        <a:pt x="0" y="29"/>
                      </a:lnTo>
                      <a:lnTo>
                        <a:pt x="0" y="21"/>
                      </a:lnTo>
                      <a:lnTo>
                        <a:pt x="2" y="13"/>
                      </a:lnTo>
                      <a:lnTo>
                        <a:pt x="5" y="7"/>
                      </a:lnTo>
                      <a:lnTo>
                        <a:pt x="10" y="0"/>
                      </a:lnTo>
                      <a:lnTo>
                        <a:pt x="16" y="3"/>
                      </a:lnTo>
                      <a:lnTo>
                        <a:pt x="22" y="6"/>
                      </a:lnTo>
                      <a:lnTo>
                        <a:pt x="26" y="11"/>
                      </a:lnTo>
                      <a:lnTo>
                        <a:pt x="30" y="18"/>
                      </a:lnTo>
                      <a:close/>
                    </a:path>
                  </a:pathLst>
                </a:custGeom>
                <a:solidFill>
                  <a:srgbClr val="00FF00"/>
                </a:solidFill>
                <a:ln w="9525">
                  <a:noFill/>
                  <a:round/>
                  <a:headEnd/>
                  <a:tailEnd/>
                </a:ln>
              </p:spPr>
              <p:txBody>
                <a:bodyPr/>
                <a:lstStyle/>
                <a:p>
                  <a:endParaRPr lang="en-US"/>
                </a:p>
              </p:txBody>
            </p:sp>
            <p:sp>
              <p:nvSpPr>
                <p:cNvPr id="9581" name="Freeform 3660"/>
                <p:cNvSpPr>
                  <a:spLocks/>
                </p:cNvSpPr>
                <p:nvPr/>
              </p:nvSpPr>
              <p:spPr bwMode="auto">
                <a:xfrm>
                  <a:off x="3292" y="3351"/>
                  <a:ext cx="12" cy="16"/>
                </a:xfrm>
                <a:custGeom>
                  <a:avLst/>
                  <a:gdLst>
                    <a:gd name="T0" fmla="*/ 6 w 24"/>
                    <a:gd name="T1" fmla="*/ 3 h 32"/>
                    <a:gd name="T2" fmla="*/ 6 w 24"/>
                    <a:gd name="T3" fmla="*/ 5 h 32"/>
                    <a:gd name="T4" fmla="*/ 5 w 24"/>
                    <a:gd name="T5" fmla="*/ 6 h 32"/>
                    <a:gd name="T6" fmla="*/ 3 w 24"/>
                    <a:gd name="T7" fmla="*/ 7 h 32"/>
                    <a:gd name="T8" fmla="*/ 3 w 24"/>
                    <a:gd name="T9" fmla="*/ 8 h 32"/>
                    <a:gd name="T10" fmla="*/ 2 w 24"/>
                    <a:gd name="T11" fmla="*/ 8 h 32"/>
                    <a:gd name="T12" fmla="*/ 2 w 24"/>
                    <a:gd name="T13" fmla="*/ 7 h 32"/>
                    <a:gd name="T14" fmla="*/ 1 w 24"/>
                    <a:gd name="T15" fmla="*/ 7 h 32"/>
                    <a:gd name="T16" fmla="*/ 0 w 24"/>
                    <a:gd name="T17" fmla="*/ 6 h 32"/>
                    <a:gd name="T18" fmla="*/ 0 w 24"/>
                    <a:gd name="T19" fmla="*/ 5 h 32"/>
                    <a:gd name="T20" fmla="*/ 0 w 24"/>
                    <a:gd name="T21" fmla="*/ 3 h 32"/>
                    <a:gd name="T22" fmla="*/ 1 w 24"/>
                    <a:gd name="T23" fmla="*/ 1 h 32"/>
                    <a:gd name="T24" fmla="*/ 1 w 24"/>
                    <a:gd name="T25" fmla="*/ 0 h 32"/>
                    <a:gd name="T26" fmla="*/ 3 w 24"/>
                    <a:gd name="T27" fmla="*/ 1 h 32"/>
                    <a:gd name="T28" fmla="*/ 4 w 24"/>
                    <a:gd name="T29" fmla="*/ 1 h 32"/>
                    <a:gd name="T30" fmla="*/ 6 w 24"/>
                    <a:gd name="T31" fmla="*/ 2 h 32"/>
                    <a:gd name="T32" fmla="*/ 6 w 24"/>
                    <a:gd name="T33" fmla="*/ 3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2"/>
                    <a:gd name="T53" fmla="*/ 24 w 24"/>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2">
                      <a:moveTo>
                        <a:pt x="24" y="15"/>
                      </a:moveTo>
                      <a:lnTo>
                        <a:pt x="23" y="21"/>
                      </a:lnTo>
                      <a:lnTo>
                        <a:pt x="20" y="25"/>
                      </a:lnTo>
                      <a:lnTo>
                        <a:pt x="15" y="30"/>
                      </a:lnTo>
                      <a:lnTo>
                        <a:pt x="11" y="32"/>
                      </a:lnTo>
                      <a:lnTo>
                        <a:pt x="7" y="32"/>
                      </a:lnTo>
                      <a:lnTo>
                        <a:pt x="5" y="31"/>
                      </a:lnTo>
                      <a:lnTo>
                        <a:pt x="3" y="29"/>
                      </a:lnTo>
                      <a:lnTo>
                        <a:pt x="0" y="27"/>
                      </a:lnTo>
                      <a:lnTo>
                        <a:pt x="0" y="20"/>
                      </a:lnTo>
                      <a:lnTo>
                        <a:pt x="0" y="13"/>
                      </a:lnTo>
                      <a:lnTo>
                        <a:pt x="1" y="7"/>
                      </a:lnTo>
                      <a:lnTo>
                        <a:pt x="4" y="0"/>
                      </a:lnTo>
                      <a:lnTo>
                        <a:pt x="10" y="1"/>
                      </a:lnTo>
                      <a:lnTo>
                        <a:pt x="16" y="4"/>
                      </a:lnTo>
                      <a:lnTo>
                        <a:pt x="21" y="8"/>
                      </a:lnTo>
                      <a:lnTo>
                        <a:pt x="24" y="15"/>
                      </a:lnTo>
                      <a:close/>
                    </a:path>
                  </a:pathLst>
                </a:custGeom>
                <a:solidFill>
                  <a:srgbClr val="00FF00"/>
                </a:solidFill>
                <a:ln w="9525">
                  <a:noFill/>
                  <a:round/>
                  <a:headEnd/>
                  <a:tailEnd/>
                </a:ln>
              </p:spPr>
              <p:txBody>
                <a:bodyPr/>
                <a:lstStyle/>
                <a:p>
                  <a:endParaRPr lang="en-US"/>
                </a:p>
              </p:txBody>
            </p:sp>
            <p:sp>
              <p:nvSpPr>
                <p:cNvPr id="9582" name="Freeform 3661"/>
                <p:cNvSpPr>
                  <a:spLocks/>
                </p:cNvSpPr>
                <p:nvPr/>
              </p:nvSpPr>
              <p:spPr bwMode="auto">
                <a:xfrm>
                  <a:off x="3435" y="3354"/>
                  <a:ext cx="29" cy="14"/>
                </a:xfrm>
                <a:custGeom>
                  <a:avLst/>
                  <a:gdLst>
                    <a:gd name="T0" fmla="*/ 14 w 59"/>
                    <a:gd name="T1" fmla="*/ 4 h 28"/>
                    <a:gd name="T2" fmla="*/ 13 w 59"/>
                    <a:gd name="T3" fmla="*/ 5 h 28"/>
                    <a:gd name="T4" fmla="*/ 12 w 59"/>
                    <a:gd name="T5" fmla="*/ 6 h 28"/>
                    <a:gd name="T6" fmla="*/ 10 w 59"/>
                    <a:gd name="T7" fmla="*/ 6 h 28"/>
                    <a:gd name="T8" fmla="*/ 9 w 59"/>
                    <a:gd name="T9" fmla="*/ 7 h 28"/>
                    <a:gd name="T10" fmla="*/ 7 w 59"/>
                    <a:gd name="T11" fmla="*/ 7 h 28"/>
                    <a:gd name="T12" fmla="*/ 6 w 59"/>
                    <a:gd name="T13" fmla="*/ 7 h 28"/>
                    <a:gd name="T14" fmla="*/ 5 w 59"/>
                    <a:gd name="T15" fmla="*/ 7 h 28"/>
                    <a:gd name="T16" fmla="*/ 3 w 59"/>
                    <a:gd name="T17" fmla="*/ 7 h 28"/>
                    <a:gd name="T18" fmla="*/ 2 w 59"/>
                    <a:gd name="T19" fmla="*/ 6 h 28"/>
                    <a:gd name="T20" fmla="*/ 1 w 59"/>
                    <a:gd name="T21" fmla="*/ 6 h 28"/>
                    <a:gd name="T22" fmla="*/ 0 w 59"/>
                    <a:gd name="T23" fmla="*/ 4 h 28"/>
                    <a:gd name="T24" fmla="*/ 0 w 59"/>
                    <a:gd name="T25" fmla="*/ 3 h 28"/>
                    <a:gd name="T26" fmla="*/ 1 w 59"/>
                    <a:gd name="T27" fmla="*/ 3 h 28"/>
                    <a:gd name="T28" fmla="*/ 2 w 59"/>
                    <a:gd name="T29" fmla="*/ 2 h 28"/>
                    <a:gd name="T30" fmla="*/ 3 w 59"/>
                    <a:gd name="T31" fmla="*/ 2 h 28"/>
                    <a:gd name="T32" fmla="*/ 5 w 59"/>
                    <a:gd name="T33" fmla="*/ 1 h 28"/>
                    <a:gd name="T34" fmla="*/ 6 w 59"/>
                    <a:gd name="T35" fmla="*/ 1 h 28"/>
                    <a:gd name="T36" fmla="*/ 7 w 59"/>
                    <a:gd name="T37" fmla="*/ 1 h 28"/>
                    <a:gd name="T38" fmla="*/ 9 w 59"/>
                    <a:gd name="T39" fmla="*/ 0 h 28"/>
                    <a:gd name="T40" fmla="*/ 10 w 59"/>
                    <a:gd name="T41" fmla="*/ 0 h 28"/>
                    <a:gd name="T42" fmla="*/ 11 w 59"/>
                    <a:gd name="T43" fmla="*/ 2 h 28"/>
                    <a:gd name="T44" fmla="*/ 12 w 59"/>
                    <a:gd name="T45" fmla="*/ 2 h 28"/>
                    <a:gd name="T46" fmla="*/ 13 w 59"/>
                    <a:gd name="T47" fmla="*/ 3 h 28"/>
                    <a:gd name="T48" fmla="*/ 14 w 59"/>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9"/>
                    <a:gd name="T76" fmla="*/ 0 h 28"/>
                    <a:gd name="T77" fmla="*/ 59 w 59"/>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9" h="28">
                      <a:moveTo>
                        <a:pt x="59" y="13"/>
                      </a:moveTo>
                      <a:lnTo>
                        <a:pt x="54" y="17"/>
                      </a:lnTo>
                      <a:lnTo>
                        <a:pt x="49" y="21"/>
                      </a:lnTo>
                      <a:lnTo>
                        <a:pt x="43" y="23"/>
                      </a:lnTo>
                      <a:lnTo>
                        <a:pt x="38" y="25"/>
                      </a:lnTo>
                      <a:lnTo>
                        <a:pt x="31" y="26"/>
                      </a:lnTo>
                      <a:lnTo>
                        <a:pt x="25" y="28"/>
                      </a:lnTo>
                      <a:lnTo>
                        <a:pt x="20" y="28"/>
                      </a:lnTo>
                      <a:lnTo>
                        <a:pt x="13" y="26"/>
                      </a:lnTo>
                      <a:lnTo>
                        <a:pt x="8" y="24"/>
                      </a:lnTo>
                      <a:lnTo>
                        <a:pt x="5" y="21"/>
                      </a:lnTo>
                      <a:lnTo>
                        <a:pt x="1" y="16"/>
                      </a:lnTo>
                      <a:lnTo>
                        <a:pt x="0" y="12"/>
                      </a:lnTo>
                      <a:lnTo>
                        <a:pt x="5" y="9"/>
                      </a:lnTo>
                      <a:lnTo>
                        <a:pt x="9" y="7"/>
                      </a:lnTo>
                      <a:lnTo>
                        <a:pt x="14" y="6"/>
                      </a:lnTo>
                      <a:lnTo>
                        <a:pt x="20" y="3"/>
                      </a:lnTo>
                      <a:lnTo>
                        <a:pt x="24" y="2"/>
                      </a:lnTo>
                      <a:lnTo>
                        <a:pt x="30" y="1"/>
                      </a:lnTo>
                      <a:lnTo>
                        <a:pt x="36" y="0"/>
                      </a:lnTo>
                      <a:lnTo>
                        <a:pt x="42" y="0"/>
                      </a:lnTo>
                      <a:lnTo>
                        <a:pt x="44" y="5"/>
                      </a:lnTo>
                      <a:lnTo>
                        <a:pt x="49" y="8"/>
                      </a:lnTo>
                      <a:lnTo>
                        <a:pt x="54" y="10"/>
                      </a:lnTo>
                      <a:lnTo>
                        <a:pt x="59" y="13"/>
                      </a:lnTo>
                      <a:close/>
                    </a:path>
                  </a:pathLst>
                </a:custGeom>
                <a:solidFill>
                  <a:srgbClr val="00FF00"/>
                </a:solidFill>
                <a:ln w="9525">
                  <a:noFill/>
                  <a:round/>
                  <a:headEnd/>
                  <a:tailEnd/>
                </a:ln>
              </p:spPr>
              <p:txBody>
                <a:bodyPr/>
                <a:lstStyle/>
                <a:p>
                  <a:endParaRPr lang="en-US"/>
                </a:p>
              </p:txBody>
            </p:sp>
            <p:sp>
              <p:nvSpPr>
                <p:cNvPr id="9583" name="Freeform 3662"/>
                <p:cNvSpPr>
                  <a:spLocks/>
                </p:cNvSpPr>
                <p:nvPr/>
              </p:nvSpPr>
              <p:spPr bwMode="auto">
                <a:xfrm>
                  <a:off x="3490" y="3354"/>
                  <a:ext cx="14" cy="23"/>
                </a:xfrm>
                <a:custGeom>
                  <a:avLst/>
                  <a:gdLst>
                    <a:gd name="T0" fmla="*/ 7 w 28"/>
                    <a:gd name="T1" fmla="*/ 4 h 45"/>
                    <a:gd name="T2" fmla="*/ 7 w 28"/>
                    <a:gd name="T3" fmla="*/ 6 h 45"/>
                    <a:gd name="T4" fmla="*/ 7 w 28"/>
                    <a:gd name="T5" fmla="*/ 8 h 45"/>
                    <a:gd name="T6" fmla="*/ 6 w 28"/>
                    <a:gd name="T7" fmla="*/ 10 h 45"/>
                    <a:gd name="T8" fmla="*/ 5 w 28"/>
                    <a:gd name="T9" fmla="*/ 12 h 45"/>
                    <a:gd name="T10" fmla="*/ 4 w 28"/>
                    <a:gd name="T11" fmla="*/ 10 h 45"/>
                    <a:gd name="T12" fmla="*/ 2 w 28"/>
                    <a:gd name="T13" fmla="*/ 10 h 45"/>
                    <a:gd name="T14" fmla="*/ 1 w 28"/>
                    <a:gd name="T15" fmla="*/ 9 h 45"/>
                    <a:gd name="T16" fmla="*/ 0 w 28"/>
                    <a:gd name="T17" fmla="*/ 7 h 45"/>
                    <a:gd name="T18" fmla="*/ 1 w 28"/>
                    <a:gd name="T19" fmla="*/ 5 h 45"/>
                    <a:gd name="T20" fmla="*/ 2 w 28"/>
                    <a:gd name="T21" fmla="*/ 4 h 45"/>
                    <a:gd name="T22" fmla="*/ 3 w 28"/>
                    <a:gd name="T23" fmla="*/ 2 h 45"/>
                    <a:gd name="T24" fmla="*/ 4 w 28"/>
                    <a:gd name="T25" fmla="*/ 0 h 45"/>
                    <a:gd name="T26" fmla="*/ 5 w 28"/>
                    <a:gd name="T27" fmla="*/ 1 h 45"/>
                    <a:gd name="T28" fmla="*/ 6 w 28"/>
                    <a:gd name="T29" fmla="*/ 2 h 45"/>
                    <a:gd name="T30" fmla="*/ 7 w 28"/>
                    <a:gd name="T31" fmla="*/ 2 h 45"/>
                    <a:gd name="T32" fmla="*/ 7 w 28"/>
                    <a:gd name="T33" fmla="*/ 4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45"/>
                    <a:gd name="T53" fmla="*/ 28 w 28"/>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45">
                      <a:moveTo>
                        <a:pt x="28" y="13"/>
                      </a:moveTo>
                      <a:lnTo>
                        <a:pt x="27" y="22"/>
                      </a:lnTo>
                      <a:lnTo>
                        <a:pt x="26" y="30"/>
                      </a:lnTo>
                      <a:lnTo>
                        <a:pt x="23" y="37"/>
                      </a:lnTo>
                      <a:lnTo>
                        <a:pt x="19" y="45"/>
                      </a:lnTo>
                      <a:lnTo>
                        <a:pt x="15" y="39"/>
                      </a:lnTo>
                      <a:lnTo>
                        <a:pt x="8" y="37"/>
                      </a:lnTo>
                      <a:lnTo>
                        <a:pt x="2" y="33"/>
                      </a:lnTo>
                      <a:lnTo>
                        <a:pt x="0" y="26"/>
                      </a:lnTo>
                      <a:lnTo>
                        <a:pt x="2" y="20"/>
                      </a:lnTo>
                      <a:lnTo>
                        <a:pt x="5" y="13"/>
                      </a:lnTo>
                      <a:lnTo>
                        <a:pt x="10" y="6"/>
                      </a:lnTo>
                      <a:lnTo>
                        <a:pt x="15" y="0"/>
                      </a:lnTo>
                      <a:lnTo>
                        <a:pt x="18" y="2"/>
                      </a:lnTo>
                      <a:lnTo>
                        <a:pt x="23" y="5"/>
                      </a:lnTo>
                      <a:lnTo>
                        <a:pt x="26" y="8"/>
                      </a:lnTo>
                      <a:lnTo>
                        <a:pt x="28" y="13"/>
                      </a:lnTo>
                      <a:close/>
                    </a:path>
                  </a:pathLst>
                </a:custGeom>
                <a:solidFill>
                  <a:srgbClr val="00FF00"/>
                </a:solidFill>
                <a:ln w="9525">
                  <a:noFill/>
                  <a:round/>
                  <a:headEnd/>
                  <a:tailEnd/>
                </a:ln>
              </p:spPr>
              <p:txBody>
                <a:bodyPr/>
                <a:lstStyle/>
                <a:p>
                  <a:endParaRPr lang="en-US"/>
                </a:p>
              </p:txBody>
            </p:sp>
            <p:sp>
              <p:nvSpPr>
                <p:cNvPr id="9584" name="Freeform 3663"/>
                <p:cNvSpPr>
                  <a:spLocks/>
                </p:cNvSpPr>
                <p:nvPr/>
              </p:nvSpPr>
              <p:spPr bwMode="auto">
                <a:xfrm>
                  <a:off x="3514" y="3360"/>
                  <a:ext cx="14" cy="12"/>
                </a:xfrm>
                <a:custGeom>
                  <a:avLst/>
                  <a:gdLst>
                    <a:gd name="T0" fmla="*/ 7 w 29"/>
                    <a:gd name="T1" fmla="*/ 2 h 25"/>
                    <a:gd name="T2" fmla="*/ 7 w 29"/>
                    <a:gd name="T3" fmla="*/ 3 h 25"/>
                    <a:gd name="T4" fmla="*/ 5 w 29"/>
                    <a:gd name="T5" fmla="*/ 4 h 25"/>
                    <a:gd name="T6" fmla="*/ 4 w 29"/>
                    <a:gd name="T7" fmla="*/ 5 h 25"/>
                    <a:gd name="T8" fmla="*/ 3 w 29"/>
                    <a:gd name="T9" fmla="*/ 5 h 25"/>
                    <a:gd name="T10" fmla="*/ 2 w 29"/>
                    <a:gd name="T11" fmla="*/ 6 h 25"/>
                    <a:gd name="T12" fmla="*/ 1 w 29"/>
                    <a:gd name="T13" fmla="*/ 6 h 25"/>
                    <a:gd name="T14" fmla="*/ 0 w 29"/>
                    <a:gd name="T15" fmla="*/ 6 h 25"/>
                    <a:gd name="T16" fmla="*/ 0 w 29"/>
                    <a:gd name="T17" fmla="*/ 5 h 25"/>
                    <a:gd name="T18" fmla="*/ 0 w 29"/>
                    <a:gd name="T19" fmla="*/ 5 h 25"/>
                    <a:gd name="T20" fmla="*/ 0 w 29"/>
                    <a:gd name="T21" fmla="*/ 4 h 25"/>
                    <a:gd name="T22" fmla="*/ 0 w 29"/>
                    <a:gd name="T23" fmla="*/ 3 h 25"/>
                    <a:gd name="T24" fmla="*/ 0 w 29"/>
                    <a:gd name="T25" fmla="*/ 3 h 25"/>
                    <a:gd name="T26" fmla="*/ 1 w 29"/>
                    <a:gd name="T27" fmla="*/ 1 h 25"/>
                    <a:gd name="T28" fmla="*/ 3 w 29"/>
                    <a:gd name="T29" fmla="*/ 0 h 25"/>
                    <a:gd name="T30" fmla="*/ 4 w 29"/>
                    <a:gd name="T31" fmla="*/ 0 h 25"/>
                    <a:gd name="T32" fmla="*/ 6 w 29"/>
                    <a:gd name="T33" fmla="*/ 1 h 25"/>
                    <a:gd name="T34" fmla="*/ 7 w 29"/>
                    <a:gd name="T35" fmla="*/ 2 h 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25"/>
                    <a:gd name="T56" fmla="*/ 29 w 29"/>
                    <a:gd name="T57" fmla="*/ 25 h 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25">
                      <a:moveTo>
                        <a:pt x="29" y="8"/>
                      </a:moveTo>
                      <a:lnTo>
                        <a:pt x="28" y="14"/>
                      </a:lnTo>
                      <a:lnTo>
                        <a:pt x="23" y="19"/>
                      </a:lnTo>
                      <a:lnTo>
                        <a:pt x="17" y="21"/>
                      </a:lnTo>
                      <a:lnTo>
                        <a:pt x="13" y="23"/>
                      </a:lnTo>
                      <a:lnTo>
                        <a:pt x="9" y="25"/>
                      </a:lnTo>
                      <a:lnTo>
                        <a:pt x="6" y="25"/>
                      </a:lnTo>
                      <a:lnTo>
                        <a:pt x="2" y="25"/>
                      </a:lnTo>
                      <a:lnTo>
                        <a:pt x="0" y="23"/>
                      </a:lnTo>
                      <a:lnTo>
                        <a:pt x="1" y="21"/>
                      </a:lnTo>
                      <a:lnTo>
                        <a:pt x="2" y="19"/>
                      </a:lnTo>
                      <a:lnTo>
                        <a:pt x="2" y="15"/>
                      </a:lnTo>
                      <a:lnTo>
                        <a:pt x="2" y="14"/>
                      </a:lnTo>
                      <a:lnTo>
                        <a:pt x="7" y="7"/>
                      </a:lnTo>
                      <a:lnTo>
                        <a:pt x="12" y="2"/>
                      </a:lnTo>
                      <a:lnTo>
                        <a:pt x="18" y="0"/>
                      </a:lnTo>
                      <a:lnTo>
                        <a:pt x="25" y="4"/>
                      </a:lnTo>
                      <a:lnTo>
                        <a:pt x="29" y="8"/>
                      </a:lnTo>
                      <a:close/>
                    </a:path>
                  </a:pathLst>
                </a:custGeom>
                <a:solidFill>
                  <a:srgbClr val="00FF00"/>
                </a:solidFill>
                <a:ln w="9525">
                  <a:noFill/>
                  <a:round/>
                  <a:headEnd/>
                  <a:tailEnd/>
                </a:ln>
              </p:spPr>
              <p:txBody>
                <a:bodyPr/>
                <a:lstStyle/>
                <a:p>
                  <a:endParaRPr lang="en-US"/>
                </a:p>
              </p:txBody>
            </p:sp>
            <p:sp>
              <p:nvSpPr>
                <p:cNvPr id="9585" name="Freeform 3664"/>
                <p:cNvSpPr>
                  <a:spLocks/>
                </p:cNvSpPr>
                <p:nvPr/>
              </p:nvSpPr>
              <p:spPr bwMode="auto">
                <a:xfrm>
                  <a:off x="3463" y="3360"/>
                  <a:ext cx="19" cy="27"/>
                </a:xfrm>
                <a:custGeom>
                  <a:avLst/>
                  <a:gdLst>
                    <a:gd name="T0" fmla="*/ 9 w 40"/>
                    <a:gd name="T1" fmla="*/ 3 h 54"/>
                    <a:gd name="T2" fmla="*/ 9 w 40"/>
                    <a:gd name="T3" fmla="*/ 6 h 54"/>
                    <a:gd name="T4" fmla="*/ 8 w 40"/>
                    <a:gd name="T5" fmla="*/ 9 h 54"/>
                    <a:gd name="T6" fmla="*/ 6 w 40"/>
                    <a:gd name="T7" fmla="*/ 11 h 54"/>
                    <a:gd name="T8" fmla="*/ 4 w 40"/>
                    <a:gd name="T9" fmla="*/ 14 h 54"/>
                    <a:gd name="T10" fmla="*/ 3 w 40"/>
                    <a:gd name="T11" fmla="*/ 14 h 54"/>
                    <a:gd name="T12" fmla="*/ 1 w 40"/>
                    <a:gd name="T13" fmla="*/ 13 h 54"/>
                    <a:gd name="T14" fmla="*/ 1 w 40"/>
                    <a:gd name="T15" fmla="*/ 11 h 54"/>
                    <a:gd name="T16" fmla="*/ 0 w 40"/>
                    <a:gd name="T17" fmla="*/ 10 h 54"/>
                    <a:gd name="T18" fmla="*/ 0 w 40"/>
                    <a:gd name="T19" fmla="*/ 7 h 54"/>
                    <a:gd name="T20" fmla="*/ 0 w 40"/>
                    <a:gd name="T21" fmla="*/ 6 h 54"/>
                    <a:gd name="T22" fmla="*/ 1 w 40"/>
                    <a:gd name="T23" fmla="*/ 4 h 54"/>
                    <a:gd name="T24" fmla="*/ 2 w 40"/>
                    <a:gd name="T25" fmla="*/ 3 h 54"/>
                    <a:gd name="T26" fmla="*/ 3 w 40"/>
                    <a:gd name="T27" fmla="*/ 1 h 54"/>
                    <a:gd name="T28" fmla="*/ 6 w 40"/>
                    <a:gd name="T29" fmla="*/ 0 h 54"/>
                    <a:gd name="T30" fmla="*/ 8 w 40"/>
                    <a:gd name="T31" fmla="*/ 1 h 54"/>
                    <a:gd name="T32" fmla="*/ 9 w 40"/>
                    <a:gd name="T33" fmla="*/ 3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4"/>
                    <a:gd name="T53" fmla="*/ 40 w 4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4">
                      <a:moveTo>
                        <a:pt x="40" y="10"/>
                      </a:moveTo>
                      <a:lnTo>
                        <a:pt x="38" y="23"/>
                      </a:lnTo>
                      <a:lnTo>
                        <a:pt x="34" y="33"/>
                      </a:lnTo>
                      <a:lnTo>
                        <a:pt x="25" y="43"/>
                      </a:lnTo>
                      <a:lnTo>
                        <a:pt x="17" y="54"/>
                      </a:lnTo>
                      <a:lnTo>
                        <a:pt x="12" y="53"/>
                      </a:lnTo>
                      <a:lnTo>
                        <a:pt x="7" y="49"/>
                      </a:lnTo>
                      <a:lnTo>
                        <a:pt x="4" y="44"/>
                      </a:lnTo>
                      <a:lnTo>
                        <a:pt x="2" y="39"/>
                      </a:lnTo>
                      <a:lnTo>
                        <a:pt x="0" y="31"/>
                      </a:lnTo>
                      <a:lnTo>
                        <a:pt x="2" y="23"/>
                      </a:lnTo>
                      <a:lnTo>
                        <a:pt x="4" y="16"/>
                      </a:lnTo>
                      <a:lnTo>
                        <a:pt x="9" y="9"/>
                      </a:lnTo>
                      <a:lnTo>
                        <a:pt x="15" y="2"/>
                      </a:lnTo>
                      <a:lnTo>
                        <a:pt x="25" y="0"/>
                      </a:lnTo>
                      <a:lnTo>
                        <a:pt x="34" y="3"/>
                      </a:lnTo>
                      <a:lnTo>
                        <a:pt x="40" y="10"/>
                      </a:lnTo>
                      <a:close/>
                    </a:path>
                  </a:pathLst>
                </a:custGeom>
                <a:solidFill>
                  <a:srgbClr val="00FF00"/>
                </a:solidFill>
                <a:ln w="9525">
                  <a:noFill/>
                  <a:round/>
                  <a:headEnd/>
                  <a:tailEnd/>
                </a:ln>
              </p:spPr>
              <p:txBody>
                <a:bodyPr/>
                <a:lstStyle/>
                <a:p>
                  <a:endParaRPr lang="en-US"/>
                </a:p>
              </p:txBody>
            </p:sp>
            <p:sp>
              <p:nvSpPr>
                <p:cNvPr id="9586" name="Freeform 3665"/>
                <p:cNvSpPr>
                  <a:spLocks/>
                </p:cNvSpPr>
                <p:nvPr/>
              </p:nvSpPr>
              <p:spPr bwMode="auto">
                <a:xfrm>
                  <a:off x="3415" y="3361"/>
                  <a:ext cx="13" cy="13"/>
                </a:xfrm>
                <a:custGeom>
                  <a:avLst/>
                  <a:gdLst>
                    <a:gd name="T0" fmla="*/ 7 w 25"/>
                    <a:gd name="T1" fmla="*/ 6 h 25"/>
                    <a:gd name="T2" fmla="*/ 5 w 25"/>
                    <a:gd name="T3" fmla="*/ 7 h 25"/>
                    <a:gd name="T4" fmla="*/ 4 w 25"/>
                    <a:gd name="T5" fmla="*/ 7 h 25"/>
                    <a:gd name="T6" fmla="*/ 2 w 25"/>
                    <a:gd name="T7" fmla="*/ 6 h 25"/>
                    <a:gd name="T8" fmla="*/ 1 w 25"/>
                    <a:gd name="T9" fmla="*/ 6 h 25"/>
                    <a:gd name="T10" fmla="*/ 0 w 25"/>
                    <a:gd name="T11" fmla="*/ 4 h 25"/>
                    <a:gd name="T12" fmla="*/ 0 w 25"/>
                    <a:gd name="T13" fmla="*/ 3 h 25"/>
                    <a:gd name="T14" fmla="*/ 1 w 25"/>
                    <a:gd name="T15" fmla="*/ 2 h 25"/>
                    <a:gd name="T16" fmla="*/ 1 w 25"/>
                    <a:gd name="T17" fmla="*/ 0 h 25"/>
                    <a:gd name="T18" fmla="*/ 3 w 25"/>
                    <a:gd name="T19" fmla="*/ 1 h 25"/>
                    <a:gd name="T20" fmla="*/ 5 w 25"/>
                    <a:gd name="T21" fmla="*/ 3 h 25"/>
                    <a:gd name="T22" fmla="*/ 6 w 25"/>
                    <a:gd name="T23" fmla="*/ 4 h 25"/>
                    <a:gd name="T24" fmla="*/ 7 w 25"/>
                    <a:gd name="T25" fmla="*/ 6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25"/>
                    <a:gd name="T41" fmla="*/ 25 w 25"/>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25">
                      <a:moveTo>
                        <a:pt x="25" y="23"/>
                      </a:moveTo>
                      <a:lnTo>
                        <a:pt x="20" y="25"/>
                      </a:lnTo>
                      <a:lnTo>
                        <a:pt x="14" y="25"/>
                      </a:lnTo>
                      <a:lnTo>
                        <a:pt x="7" y="23"/>
                      </a:lnTo>
                      <a:lnTo>
                        <a:pt x="1" y="22"/>
                      </a:lnTo>
                      <a:lnTo>
                        <a:pt x="0" y="16"/>
                      </a:lnTo>
                      <a:lnTo>
                        <a:pt x="0" y="10"/>
                      </a:lnTo>
                      <a:lnTo>
                        <a:pt x="1" y="5"/>
                      </a:lnTo>
                      <a:lnTo>
                        <a:pt x="2" y="0"/>
                      </a:lnTo>
                      <a:lnTo>
                        <a:pt x="9" y="4"/>
                      </a:lnTo>
                      <a:lnTo>
                        <a:pt x="17" y="9"/>
                      </a:lnTo>
                      <a:lnTo>
                        <a:pt x="23" y="16"/>
                      </a:lnTo>
                      <a:lnTo>
                        <a:pt x="25" y="23"/>
                      </a:lnTo>
                      <a:close/>
                    </a:path>
                  </a:pathLst>
                </a:custGeom>
                <a:solidFill>
                  <a:srgbClr val="00FF00"/>
                </a:solidFill>
                <a:ln w="9525">
                  <a:noFill/>
                  <a:round/>
                  <a:headEnd/>
                  <a:tailEnd/>
                </a:ln>
              </p:spPr>
              <p:txBody>
                <a:bodyPr/>
                <a:lstStyle/>
                <a:p>
                  <a:endParaRPr lang="en-US"/>
                </a:p>
              </p:txBody>
            </p:sp>
            <p:sp>
              <p:nvSpPr>
                <p:cNvPr id="9587" name="Freeform 3666"/>
                <p:cNvSpPr>
                  <a:spLocks/>
                </p:cNvSpPr>
                <p:nvPr/>
              </p:nvSpPr>
              <p:spPr bwMode="auto">
                <a:xfrm>
                  <a:off x="3402" y="3361"/>
                  <a:ext cx="5" cy="10"/>
                </a:xfrm>
                <a:custGeom>
                  <a:avLst/>
                  <a:gdLst>
                    <a:gd name="T0" fmla="*/ 2 w 11"/>
                    <a:gd name="T1" fmla="*/ 4 h 18"/>
                    <a:gd name="T2" fmla="*/ 2 w 11"/>
                    <a:gd name="T3" fmla="*/ 5 h 18"/>
                    <a:gd name="T4" fmla="*/ 1 w 11"/>
                    <a:gd name="T5" fmla="*/ 5 h 18"/>
                    <a:gd name="T6" fmla="*/ 1 w 11"/>
                    <a:gd name="T7" fmla="*/ 6 h 18"/>
                    <a:gd name="T8" fmla="*/ 0 w 11"/>
                    <a:gd name="T9" fmla="*/ 6 h 18"/>
                    <a:gd name="T10" fmla="*/ 0 w 11"/>
                    <a:gd name="T11" fmla="*/ 4 h 18"/>
                    <a:gd name="T12" fmla="*/ 0 w 11"/>
                    <a:gd name="T13" fmla="*/ 3 h 18"/>
                    <a:gd name="T14" fmla="*/ 0 w 11"/>
                    <a:gd name="T15" fmla="*/ 1 h 18"/>
                    <a:gd name="T16" fmla="*/ 0 w 11"/>
                    <a:gd name="T17" fmla="*/ 0 h 18"/>
                    <a:gd name="T18" fmla="*/ 1 w 11"/>
                    <a:gd name="T19" fmla="*/ 1 h 18"/>
                    <a:gd name="T20" fmla="*/ 2 w 11"/>
                    <a:gd name="T21" fmla="*/ 2 h 18"/>
                    <a:gd name="T22" fmla="*/ 2 w 11"/>
                    <a:gd name="T23" fmla="*/ 3 h 18"/>
                    <a:gd name="T24" fmla="*/ 2 w 11"/>
                    <a:gd name="T25" fmla="*/ 4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8"/>
                    <a:gd name="T41" fmla="*/ 11 w 11"/>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8">
                      <a:moveTo>
                        <a:pt x="10" y="15"/>
                      </a:moveTo>
                      <a:lnTo>
                        <a:pt x="8" y="16"/>
                      </a:lnTo>
                      <a:lnTo>
                        <a:pt x="6" y="17"/>
                      </a:lnTo>
                      <a:lnTo>
                        <a:pt x="5" y="18"/>
                      </a:lnTo>
                      <a:lnTo>
                        <a:pt x="3" y="18"/>
                      </a:lnTo>
                      <a:lnTo>
                        <a:pt x="0" y="15"/>
                      </a:lnTo>
                      <a:lnTo>
                        <a:pt x="0" y="9"/>
                      </a:lnTo>
                      <a:lnTo>
                        <a:pt x="0" y="4"/>
                      </a:lnTo>
                      <a:lnTo>
                        <a:pt x="3" y="0"/>
                      </a:lnTo>
                      <a:lnTo>
                        <a:pt x="6" y="3"/>
                      </a:lnTo>
                      <a:lnTo>
                        <a:pt x="10" y="7"/>
                      </a:lnTo>
                      <a:lnTo>
                        <a:pt x="11" y="10"/>
                      </a:lnTo>
                      <a:lnTo>
                        <a:pt x="10" y="15"/>
                      </a:lnTo>
                      <a:close/>
                    </a:path>
                  </a:pathLst>
                </a:custGeom>
                <a:solidFill>
                  <a:srgbClr val="00FF00"/>
                </a:solidFill>
                <a:ln w="9525">
                  <a:noFill/>
                  <a:round/>
                  <a:headEnd/>
                  <a:tailEnd/>
                </a:ln>
              </p:spPr>
              <p:txBody>
                <a:bodyPr/>
                <a:lstStyle/>
                <a:p>
                  <a:endParaRPr lang="en-US"/>
                </a:p>
              </p:txBody>
            </p:sp>
            <p:sp>
              <p:nvSpPr>
                <p:cNvPr id="9588" name="Freeform 3667"/>
                <p:cNvSpPr>
                  <a:spLocks/>
                </p:cNvSpPr>
                <p:nvPr/>
              </p:nvSpPr>
              <p:spPr bwMode="auto">
                <a:xfrm>
                  <a:off x="3613" y="3369"/>
                  <a:ext cx="21" cy="13"/>
                </a:xfrm>
                <a:custGeom>
                  <a:avLst/>
                  <a:gdLst>
                    <a:gd name="T0" fmla="*/ 10 w 43"/>
                    <a:gd name="T1" fmla="*/ 3 h 26"/>
                    <a:gd name="T2" fmla="*/ 10 w 43"/>
                    <a:gd name="T3" fmla="*/ 5 h 26"/>
                    <a:gd name="T4" fmla="*/ 9 w 43"/>
                    <a:gd name="T5" fmla="*/ 6 h 26"/>
                    <a:gd name="T6" fmla="*/ 9 w 43"/>
                    <a:gd name="T7" fmla="*/ 6 h 26"/>
                    <a:gd name="T8" fmla="*/ 7 w 43"/>
                    <a:gd name="T9" fmla="*/ 7 h 26"/>
                    <a:gd name="T10" fmla="*/ 5 w 43"/>
                    <a:gd name="T11" fmla="*/ 7 h 26"/>
                    <a:gd name="T12" fmla="*/ 3 w 43"/>
                    <a:gd name="T13" fmla="*/ 7 h 26"/>
                    <a:gd name="T14" fmla="*/ 1 w 43"/>
                    <a:gd name="T15" fmla="*/ 6 h 26"/>
                    <a:gd name="T16" fmla="*/ 0 w 43"/>
                    <a:gd name="T17" fmla="*/ 5 h 26"/>
                    <a:gd name="T18" fmla="*/ 1 w 43"/>
                    <a:gd name="T19" fmla="*/ 3 h 26"/>
                    <a:gd name="T20" fmla="*/ 3 w 43"/>
                    <a:gd name="T21" fmla="*/ 3 h 26"/>
                    <a:gd name="T22" fmla="*/ 5 w 43"/>
                    <a:gd name="T23" fmla="*/ 2 h 26"/>
                    <a:gd name="T24" fmla="*/ 7 w 43"/>
                    <a:gd name="T25" fmla="*/ 0 h 26"/>
                    <a:gd name="T26" fmla="*/ 8 w 43"/>
                    <a:gd name="T27" fmla="*/ 1 h 26"/>
                    <a:gd name="T28" fmla="*/ 9 w 43"/>
                    <a:gd name="T29" fmla="*/ 1 h 26"/>
                    <a:gd name="T30" fmla="*/ 10 w 43"/>
                    <a:gd name="T31" fmla="*/ 3 h 26"/>
                    <a:gd name="T32" fmla="*/ 10 w 43"/>
                    <a:gd name="T33" fmla="*/ 3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
                    <a:gd name="T52" fmla="*/ 0 h 26"/>
                    <a:gd name="T53" fmla="*/ 43 w 43"/>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 h="26">
                      <a:moveTo>
                        <a:pt x="43" y="14"/>
                      </a:moveTo>
                      <a:lnTo>
                        <a:pt x="42" y="17"/>
                      </a:lnTo>
                      <a:lnTo>
                        <a:pt x="39" y="21"/>
                      </a:lnTo>
                      <a:lnTo>
                        <a:pt x="36" y="24"/>
                      </a:lnTo>
                      <a:lnTo>
                        <a:pt x="31" y="25"/>
                      </a:lnTo>
                      <a:lnTo>
                        <a:pt x="23" y="26"/>
                      </a:lnTo>
                      <a:lnTo>
                        <a:pt x="15" y="25"/>
                      </a:lnTo>
                      <a:lnTo>
                        <a:pt x="7" y="23"/>
                      </a:lnTo>
                      <a:lnTo>
                        <a:pt x="0" y="19"/>
                      </a:lnTo>
                      <a:lnTo>
                        <a:pt x="6" y="12"/>
                      </a:lnTo>
                      <a:lnTo>
                        <a:pt x="13" y="9"/>
                      </a:lnTo>
                      <a:lnTo>
                        <a:pt x="21" y="6"/>
                      </a:lnTo>
                      <a:lnTo>
                        <a:pt x="28" y="0"/>
                      </a:lnTo>
                      <a:lnTo>
                        <a:pt x="33" y="2"/>
                      </a:lnTo>
                      <a:lnTo>
                        <a:pt x="37" y="4"/>
                      </a:lnTo>
                      <a:lnTo>
                        <a:pt x="41" y="9"/>
                      </a:lnTo>
                      <a:lnTo>
                        <a:pt x="43" y="14"/>
                      </a:lnTo>
                      <a:close/>
                    </a:path>
                  </a:pathLst>
                </a:custGeom>
                <a:solidFill>
                  <a:srgbClr val="00FF00"/>
                </a:solidFill>
                <a:ln w="9525">
                  <a:noFill/>
                  <a:round/>
                  <a:headEnd/>
                  <a:tailEnd/>
                </a:ln>
              </p:spPr>
              <p:txBody>
                <a:bodyPr/>
                <a:lstStyle/>
                <a:p>
                  <a:endParaRPr lang="en-US"/>
                </a:p>
              </p:txBody>
            </p:sp>
            <p:sp>
              <p:nvSpPr>
                <p:cNvPr id="9589" name="Freeform 3668"/>
                <p:cNvSpPr>
                  <a:spLocks/>
                </p:cNvSpPr>
                <p:nvPr/>
              </p:nvSpPr>
              <p:spPr bwMode="auto">
                <a:xfrm>
                  <a:off x="3532" y="3370"/>
                  <a:ext cx="18" cy="14"/>
                </a:xfrm>
                <a:custGeom>
                  <a:avLst/>
                  <a:gdLst>
                    <a:gd name="T0" fmla="*/ 8 w 34"/>
                    <a:gd name="T1" fmla="*/ 6 h 29"/>
                    <a:gd name="T2" fmla="*/ 8 w 34"/>
                    <a:gd name="T3" fmla="*/ 7 h 29"/>
                    <a:gd name="T4" fmla="*/ 6 w 34"/>
                    <a:gd name="T5" fmla="*/ 7 h 29"/>
                    <a:gd name="T6" fmla="*/ 5 w 34"/>
                    <a:gd name="T7" fmla="*/ 7 h 29"/>
                    <a:gd name="T8" fmla="*/ 4 w 34"/>
                    <a:gd name="T9" fmla="*/ 6 h 29"/>
                    <a:gd name="T10" fmla="*/ 2 w 34"/>
                    <a:gd name="T11" fmla="*/ 5 h 29"/>
                    <a:gd name="T12" fmla="*/ 2 w 34"/>
                    <a:gd name="T13" fmla="*/ 4 h 29"/>
                    <a:gd name="T14" fmla="*/ 1 w 34"/>
                    <a:gd name="T15" fmla="*/ 3 h 29"/>
                    <a:gd name="T16" fmla="*/ 0 w 34"/>
                    <a:gd name="T17" fmla="*/ 1 h 29"/>
                    <a:gd name="T18" fmla="*/ 2 w 34"/>
                    <a:gd name="T19" fmla="*/ 1 h 29"/>
                    <a:gd name="T20" fmla="*/ 3 w 34"/>
                    <a:gd name="T21" fmla="*/ 1 h 29"/>
                    <a:gd name="T22" fmla="*/ 4 w 34"/>
                    <a:gd name="T23" fmla="*/ 0 h 29"/>
                    <a:gd name="T24" fmla="*/ 6 w 34"/>
                    <a:gd name="T25" fmla="*/ 0 h 29"/>
                    <a:gd name="T26" fmla="*/ 7 w 34"/>
                    <a:gd name="T27" fmla="*/ 0 h 29"/>
                    <a:gd name="T28" fmla="*/ 8 w 34"/>
                    <a:gd name="T29" fmla="*/ 0 h 29"/>
                    <a:gd name="T30" fmla="*/ 9 w 34"/>
                    <a:gd name="T31" fmla="*/ 1 h 29"/>
                    <a:gd name="T32" fmla="*/ 10 w 34"/>
                    <a:gd name="T33" fmla="*/ 2 h 29"/>
                    <a:gd name="T34" fmla="*/ 8 w 34"/>
                    <a:gd name="T35" fmla="*/ 6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
                    <a:gd name="T55" fmla="*/ 0 h 29"/>
                    <a:gd name="T56" fmla="*/ 34 w 34"/>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 h="29">
                      <a:moveTo>
                        <a:pt x="31" y="24"/>
                      </a:moveTo>
                      <a:lnTo>
                        <a:pt x="28" y="28"/>
                      </a:lnTo>
                      <a:lnTo>
                        <a:pt x="22" y="29"/>
                      </a:lnTo>
                      <a:lnTo>
                        <a:pt x="17" y="28"/>
                      </a:lnTo>
                      <a:lnTo>
                        <a:pt x="13" y="27"/>
                      </a:lnTo>
                      <a:lnTo>
                        <a:pt x="8" y="22"/>
                      </a:lnTo>
                      <a:lnTo>
                        <a:pt x="5" y="17"/>
                      </a:lnTo>
                      <a:lnTo>
                        <a:pt x="2" y="12"/>
                      </a:lnTo>
                      <a:lnTo>
                        <a:pt x="0" y="6"/>
                      </a:lnTo>
                      <a:lnTo>
                        <a:pt x="5" y="6"/>
                      </a:lnTo>
                      <a:lnTo>
                        <a:pt x="10" y="5"/>
                      </a:lnTo>
                      <a:lnTo>
                        <a:pt x="15" y="2"/>
                      </a:lnTo>
                      <a:lnTo>
                        <a:pt x="21" y="0"/>
                      </a:lnTo>
                      <a:lnTo>
                        <a:pt x="25" y="0"/>
                      </a:lnTo>
                      <a:lnTo>
                        <a:pt x="30" y="0"/>
                      </a:lnTo>
                      <a:lnTo>
                        <a:pt x="33" y="4"/>
                      </a:lnTo>
                      <a:lnTo>
                        <a:pt x="34" y="9"/>
                      </a:lnTo>
                      <a:lnTo>
                        <a:pt x="31" y="24"/>
                      </a:lnTo>
                      <a:close/>
                    </a:path>
                  </a:pathLst>
                </a:custGeom>
                <a:solidFill>
                  <a:srgbClr val="00FF00"/>
                </a:solidFill>
                <a:ln w="9525">
                  <a:noFill/>
                  <a:round/>
                  <a:headEnd/>
                  <a:tailEnd/>
                </a:ln>
              </p:spPr>
              <p:txBody>
                <a:bodyPr/>
                <a:lstStyle/>
                <a:p>
                  <a:endParaRPr lang="en-US"/>
                </a:p>
              </p:txBody>
            </p:sp>
            <p:sp>
              <p:nvSpPr>
                <p:cNvPr id="9590" name="Freeform 3669"/>
                <p:cNvSpPr>
                  <a:spLocks/>
                </p:cNvSpPr>
                <p:nvPr/>
              </p:nvSpPr>
              <p:spPr bwMode="auto">
                <a:xfrm>
                  <a:off x="3511" y="3378"/>
                  <a:ext cx="13" cy="18"/>
                </a:xfrm>
                <a:custGeom>
                  <a:avLst/>
                  <a:gdLst>
                    <a:gd name="T0" fmla="*/ 6 w 28"/>
                    <a:gd name="T1" fmla="*/ 4 h 36"/>
                    <a:gd name="T2" fmla="*/ 6 w 28"/>
                    <a:gd name="T3" fmla="*/ 5 h 36"/>
                    <a:gd name="T4" fmla="*/ 6 w 28"/>
                    <a:gd name="T5" fmla="*/ 7 h 36"/>
                    <a:gd name="T6" fmla="*/ 6 w 28"/>
                    <a:gd name="T7" fmla="*/ 9 h 36"/>
                    <a:gd name="T8" fmla="*/ 5 w 28"/>
                    <a:gd name="T9" fmla="*/ 9 h 36"/>
                    <a:gd name="T10" fmla="*/ 3 w 28"/>
                    <a:gd name="T11" fmla="*/ 9 h 36"/>
                    <a:gd name="T12" fmla="*/ 2 w 28"/>
                    <a:gd name="T13" fmla="*/ 9 h 36"/>
                    <a:gd name="T14" fmla="*/ 1 w 28"/>
                    <a:gd name="T15" fmla="*/ 7 h 36"/>
                    <a:gd name="T16" fmla="*/ 0 w 28"/>
                    <a:gd name="T17" fmla="*/ 5 h 36"/>
                    <a:gd name="T18" fmla="*/ 0 w 28"/>
                    <a:gd name="T19" fmla="*/ 5 h 36"/>
                    <a:gd name="T20" fmla="*/ 0 w 28"/>
                    <a:gd name="T21" fmla="*/ 3 h 36"/>
                    <a:gd name="T22" fmla="*/ 1 w 28"/>
                    <a:gd name="T23" fmla="*/ 1 h 36"/>
                    <a:gd name="T24" fmla="*/ 2 w 28"/>
                    <a:gd name="T25" fmla="*/ 0 h 36"/>
                    <a:gd name="T26" fmla="*/ 3 w 28"/>
                    <a:gd name="T27" fmla="*/ 1 h 36"/>
                    <a:gd name="T28" fmla="*/ 4 w 28"/>
                    <a:gd name="T29" fmla="*/ 1 h 36"/>
                    <a:gd name="T30" fmla="*/ 5 w 28"/>
                    <a:gd name="T31" fmla="*/ 2 h 36"/>
                    <a:gd name="T32" fmla="*/ 6 w 28"/>
                    <a:gd name="T33" fmla="*/ 4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27" y="16"/>
                      </a:moveTo>
                      <a:lnTo>
                        <a:pt x="28" y="22"/>
                      </a:lnTo>
                      <a:lnTo>
                        <a:pt x="28" y="28"/>
                      </a:lnTo>
                      <a:lnTo>
                        <a:pt x="25" y="33"/>
                      </a:lnTo>
                      <a:lnTo>
                        <a:pt x="21" y="35"/>
                      </a:lnTo>
                      <a:lnTo>
                        <a:pt x="14" y="36"/>
                      </a:lnTo>
                      <a:lnTo>
                        <a:pt x="8" y="34"/>
                      </a:lnTo>
                      <a:lnTo>
                        <a:pt x="4" y="29"/>
                      </a:lnTo>
                      <a:lnTo>
                        <a:pt x="0" y="23"/>
                      </a:lnTo>
                      <a:lnTo>
                        <a:pt x="0" y="18"/>
                      </a:lnTo>
                      <a:lnTo>
                        <a:pt x="1" y="12"/>
                      </a:lnTo>
                      <a:lnTo>
                        <a:pt x="4" y="6"/>
                      </a:lnTo>
                      <a:lnTo>
                        <a:pt x="8" y="0"/>
                      </a:lnTo>
                      <a:lnTo>
                        <a:pt x="14" y="3"/>
                      </a:lnTo>
                      <a:lnTo>
                        <a:pt x="20" y="6"/>
                      </a:lnTo>
                      <a:lnTo>
                        <a:pt x="24" y="11"/>
                      </a:lnTo>
                      <a:lnTo>
                        <a:pt x="27" y="16"/>
                      </a:lnTo>
                      <a:close/>
                    </a:path>
                  </a:pathLst>
                </a:custGeom>
                <a:solidFill>
                  <a:srgbClr val="00FF00"/>
                </a:solidFill>
                <a:ln w="9525">
                  <a:noFill/>
                  <a:round/>
                  <a:headEnd/>
                  <a:tailEnd/>
                </a:ln>
              </p:spPr>
              <p:txBody>
                <a:bodyPr/>
                <a:lstStyle/>
                <a:p>
                  <a:endParaRPr lang="en-US"/>
                </a:p>
              </p:txBody>
            </p:sp>
            <p:sp>
              <p:nvSpPr>
                <p:cNvPr id="9591" name="Freeform 3670"/>
                <p:cNvSpPr>
                  <a:spLocks/>
                </p:cNvSpPr>
                <p:nvPr/>
              </p:nvSpPr>
              <p:spPr bwMode="auto">
                <a:xfrm>
                  <a:off x="3485" y="3382"/>
                  <a:ext cx="15" cy="13"/>
                </a:xfrm>
                <a:custGeom>
                  <a:avLst/>
                  <a:gdLst>
                    <a:gd name="T0" fmla="*/ 8 w 29"/>
                    <a:gd name="T1" fmla="*/ 3 h 28"/>
                    <a:gd name="T2" fmla="*/ 8 w 29"/>
                    <a:gd name="T3" fmla="*/ 5 h 28"/>
                    <a:gd name="T4" fmla="*/ 6 w 29"/>
                    <a:gd name="T5" fmla="*/ 5 h 28"/>
                    <a:gd name="T6" fmla="*/ 5 w 29"/>
                    <a:gd name="T7" fmla="*/ 5 h 28"/>
                    <a:gd name="T8" fmla="*/ 3 w 29"/>
                    <a:gd name="T9" fmla="*/ 6 h 28"/>
                    <a:gd name="T10" fmla="*/ 1 w 29"/>
                    <a:gd name="T11" fmla="*/ 5 h 28"/>
                    <a:gd name="T12" fmla="*/ 0 w 29"/>
                    <a:gd name="T13" fmla="*/ 5 h 28"/>
                    <a:gd name="T14" fmla="*/ 0 w 29"/>
                    <a:gd name="T15" fmla="*/ 3 h 28"/>
                    <a:gd name="T16" fmla="*/ 1 w 29"/>
                    <a:gd name="T17" fmla="*/ 2 h 28"/>
                    <a:gd name="T18" fmla="*/ 1 w 29"/>
                    <a:gd name="T19" fmla="*/ 1 h 28"/>
                    <a:gd name="T20" fmla="*/ 3 w 29"/>
                    <a:gd name="T21" fmla="*/ 0 h 28"/>
                    <a:gd name="T22" fmla="*/ 5 w 29"/>
                    <a:gd name="T23" fmla="*/ 0 h 28"/>
                    <a:gd name="T24" fmla="*/ 7 w 29"/>
                    <a:gd name="T25" fmla="*/ 1 h 28"/>
                    <a:gd name="T26" fmla="*/ 8 w 29"/>
                    <a:gd name="T27" fmla="*/ 3 h 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28"/>
                    <a:gd name="T44" fmla="*/ 29 w 29"/>
                    <a:gd name="T45" fmla="*/ 28 h 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28">
                      <a:moveTo>
                        <a:pt x="29" y="13"/>
                      </a:moveTo>
                      <a:lnTo>
                        <a:pt x="29" y="22"/>
                      </a:lnTo>
                      <a:lnTo>
                        <a:pt x="22" y="21"/>
                      </a:lnTo>
                      <a:lnTo>
                        <a:pt x="17" y="24"/>
                      </a:lnTo>
                      <a:lnTo>
                        <a:pt x="11" y="28"/>
                      </a:lnTo>
                      <a:lnTo>
                        <a:pt x="4" y="24"/>
                      </a:lnTo>
                      <a:lnTo>
                        <a:pt x="0" y="21"/>
                      </a:lnTo>
                      <a:lnTo>
                        <a:pt x="0" y="15"/>
                      </a:lnTo>
                      <a:lnTo>
                        <a:pt x="2" y="11"/>
                      </a:lnTo>
                      <a:lnTo>
                        <a:pt x="4" y="6"/>
                      </a:lnTo>
                      <a:lnTo>
                        <a:pt x="11" y="0"/>
                      </a:lnTo>
                      <a:lnTo>
                        <a:pt x="19" y="0"/>
                      </a:lnTo>
                      <a:lnTo>
                        <a:pt x="26" y="5"/>
                      </a:lnTo>
                      <a:lnTo>
                        <a:pt x="29" y="13"/>
                      </a:lnTo>
                      <a:close/>
                    </a:path>
                  </a:pathLst>
                </a:custGeom>
                <a:solidFill>
                  <a:srgbClr val="00FF00"/>
                </a:solidFill>
                <a:ln w="9525">
                  <a:noFill/>
                  <a:round/>
                  <a:headEnd/>
                  <a:tailEnd/>
                </a:ln>
              </p:spPr>
              <p:txBody>
                <a:bodyPr/>
                <a:lstStyle/>
                <a:p>
                  <a:endParaRPr lang="en-US"/>
                </a:p>
              </p:txBody>
            </p:sp>
            <p:sp>
              <p:nvSpPr>
                <p:cNvPr id="9592" name="Freeform 3671"/>
                <p:cNvSpPr>
                  <a:spLocks/>
                </p:cNvSpPr>
                <p:nvPr/>
              </p:nvSpPr>
              <p:spPr bwMode="auto">
                <a:xfrm>
                  <a:off x="3341" y="3401"/>
                  <a:ext cx="39" cy="16"/>
                </a:xfrm>
                <a:custGeom>
                  <a:avLst/>
                  <a:gdLst>
                    <a:gd name="T0" fmla="*/ 19 w 80"/>
                    <a:gd name="T1" fmla="*/ 2 h 33"/>
                    <a:gd name="T2" fmla="*/ 18 w 80"/>
                    <a:gd name="T3" fmla="*/ 4 h 33"/>
                    <a:gd name="T4" fmla="*/ 17 w 80"/>
                    <a:gd name="T5" fmla="*/ 5 h 33"/>
                    <a:gd name="T6" fmla="*/ 15 w 80"/>
                    <a:gd name="T7" fmla="*/ 5 h 33"/>
                    <a:gd name="T8" fmla="*/ 13 w 80"/>
                    <a:gd name="T9" fmla="*/ 6 h 33"/>
                    <a:gd name="T10" fmla="*/ 12 w 80"/>
                    <a:gd name="T11" fmla="*/ 7 h 33"/>
                    <a:gd name="T12" fmla="*/ 10 w 80"/>
                    <a:gd name="T13" fmla="*/ 7 h 33"/>
                    <a:gd name="T14" fmla="*/ 8 w 80"/>
                    <a:gd name="T15" fmla="*/ 7 h 33"/>
                    <a:gd name="T16" fmla="*/ 7 w 80"/>
                    <a:gd name="T17" fmla="*/ 8 h 33"/>
                    <a:gd name="T18" fmla="*/ 5 w 80"/>
                    <a:gd name="T19" fmla="*/ 8 h 33"/>
                    <a:gd name="T20" fmla="*/ 3 w 80"/>
                    <a:gd name="T21" fmla="*/ 8 h 33"/>
                    <a:gd name="T22" fmla="*/ 1 w 80"/>
                    <a:gd name="T23" fmla="*/ 7 h 33"/>
                    <a:gd name="T24" fmla="*/ 0 w 80"/>
                    <a:gd name="T25" fmla="*/ 6 h 33"/>
                    <a:gd name="T26" fmla="*/ 0 w 80"/>
                    <a:gd name="T27" fmla="*/ 5 h 33"/>
                    <a:gd name="T28" fmla="*/ 1 w 80"/>
                    <a:gd name="T29" fmla="*/ 3 h 33"/>
                    <a:gd name="T30" fmla="*/ 3 w 80"/>
                    <a:gd name="T31" fmla="*/ 2 h 33"/>
                    <a:gd name="T32" fmla="*/ 4 w 80"/>
                    <a:gd name="T33" fmla="*/ 2 h 33"/>
                    <a:gd name="T34" fmla="*/ 6 w 80"/>
                    <a:gd name="T35" fmla="*/ 1 h 33"/>
                    <a:gd name="T36" fmla="*/ 8 w 80"/>
                    <a:gd name="T37" fmla="*/ 1 h 33"/>
                    <a:gd name="T38" fmla="*/ 9 w 80"/>
                    <a:gd name="T39" fmla="*/ 0 h 33"/>
                    <a:gd name="T40" fmla="*/ 11 w 80"/>
                    <a:gd name="T41" fmla="*/ 0 h 33"/>
                    <a:gd name="T42" fmla="*/ 12 w 80"/>
                    <a:gd name="T43" fmla="*/ 0 h 33"/>
                    <a:gd name="T44" fmla="*/ 13 w 80"/>
                    <a:gd name="T45" fmla="*/ 0 h 33"/>
                    <a:gd name="T46" fmla="*/ 14 w 80"/>
                    <a:gd name="T47" fmla="*/ 0 h 33"/>
                    <a:gd name="T48" fmla="*/ 16 w 80"/>
                    <a:gd name="T49" fmla="*/ 0 h 33"/>
                    <a:gd name="T50" fmla="*/ 17 w 80"/>
                    <a:gd name="T51" fmla="*/ 0 h 33"/>
                    <a:gd name="T52" fmla="*/ 18 w 80"/>
                    <a:gd name="T53" fmla="*/ 1 h 33"/>
                    <a:gd name="T54" fmla="*/ 18 w 80"/>
                    <a:gd name="T55" fmla="*/ 1 h 33"/>
                    <a:gd name="T56" fmla="*/ 19 w 80"/>
                    <a:gd name="T57" fmla="*/ 2 h 3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0"/>
                    <a:gd name="T88" fmla="*/ 0 h 33"/>
                    <a:gd name="T89" fmla="*/ 80 w 80"/>
                    <a:gd name="T90" fmla="*/ 33 h 3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0" h="33">
                      <a:moveTo>
                        <a:pt x="80" y="11"/>
                      </a:moveTo>
                      <a:lnTo>
                        <a:pt x="75" y="16"/>
                      </a:lnTo>
                      <a:lnTo>
                        <a:pt x="69" y="20"/>
                      </a:lnTo>
                      <a:lnTo>
                        <a:pt x="61" y="23"/>
                      </a:lnTo>
                      <a:lnTo>
                        <a:pt x="54" y="27"/>
                      </a:lnTo>
                      <a:lnTo>
                        <a:pt x="49" y="28"/>
                      </a:lnTo>
                      <a:lnTo>
                        <a:pt x="42" y="29"/>
                      </a:lnTo>
                      <a:lnTo>
                        <a:pt x="35" y="31"/>
                      </a:lnTo>
                      <a:lnTo>
                        <a:pt x="28" y="33"/>
                      </a:lnTo>
                      <a:lnTo>
                        <a:pt x="20" y="33"/>
                      </a:lnTo>
                      <a:lnTo>
                        <a:pt x="13" y="33"/>
                      </a:lnTo>
                      <a:lnTo>
                        <a:pt x="6" y="30"/>
                      </a:lnTo>
                      <a:lnTo>
                        <a:pt x="0" y="27"/>
                      </a:lnTo>
                      <a:lnTo>
                        <a:pt x="2" y="20"/>
                      </a:lnTo>
                      <a:lnTo>
                        <a:pt x="7" y="15"/>
                      </a:lnTo>
                      <a:lnTo>
                        <a:pt x="13" y="11"/>
                      </a:lnTo>
                      <a:lnTo>
                        <a:pt x="19" y="8"/>
                      </a:lnTo>
                      <a:lnTo>
                        <a:pt x="25" y="6"/>
                      </a:lnTo>
                      <a:lnTo>
                        <a:pt x="32" y="5"/>
                      </a:lnTo>
                      <a:lnTo>
                        <a:pt x="39" y="3"/>
                      </a:lnTo>
                      <a:lnTo>
                        <a:pt x="45" y="0"/>
                      </a:lnTo>
                      <a:lnTo>
                        <a:pt x="50" y="0"/>
                      </a:lnTo>
                      <a:lnTo>
                        <a:pt x="55" y="0"/>
                      </a:lnTo>
                      <a:lnTo>
                        <a:pt x="60" y="0"/>
                      </a:lnTo>
                      <a:lnTo>
                        <a:pt x="65" y="1"/>
                      </a:lnTo>
                      <a:lnTo>
                        <a:pt x="69" y="3"/>
                      </a:lnTo>
                      <a:lnTo>
                        <a:pt x="73" y="5"/>
                      </a:lnTo>
                      <a:lnTo>
                        <a:pt x="76" y="7"/>
                      </a:lnTo>
                      <a:lnTo>
                        <a:pt x="80" y="11"/>
                      </a:lnTo>
                      <a:close/>
                    </a:path>
                  </a:pathLst>
                </a:custGeom>
                <a:solidFill>
                  <a:srgbClr val="00FF00"/>
                </a:solidFill>
                <a:ln w="9525">
                  <a:noFill/>
                  <a:round/>
                  <a:headEnd/>
                  <a:tailEnd/>
                </a:ln>
              </p:spPr>
              <p:txBody>
                <a:bodyPr/>
                <a:lstStyle/>
                <a:p>
                  <a:endParaRPr lang="en-US"/>
                </a:p>
              </p:txBody>
            </p:sp>
            <p:sp>
              <p:nvSpPr>
                <p:cNvPr id="9593" name="Freeform 3672"/>
                <p:cNvSpPr>
                  <a:spLocks/>
                </p:cNvSpPr>
                <p:nvPr/>
              </p:nvSpPr>
              <p:spPr bwMode="auto">
                <a:xfrm>
                  <a:off x="3527" y="3406"/>
                  <a:ext cx="24" cy="16"/>
                </a:xfrm>
                <a:custGeom>
                  <a:avLst/>
                  <a:gdLst>
                    <a:gd name="T0" fmla="*/ 9 w 47"/>
                    <a:gd name="T1" fmla="*/ 1 h 31"/>
                    <a:gd name="T2" fmla="*/ 10 w 47"/>
                    <a:gd name="T3" fmla="*/ 2 h 31"/>
                    <a:gd name="T4" fmla="*/ 11 w 47"/>
                    <a:gd name="T5" fmla="*/ 3 h 31"/>
                    <a:gd name="T6" fmla="*/ 12 w 47"/>
                    <a:gd name="T7" fmla="*/ 4 h 31"/>
                    <a:gd name="T8" fmla="*/ 11 w 47"/>
                    <a:gd name="T9" fmla="*/ 5 h 31"/>
                    <a:gd name="T10" fmla="*/ 10 w 47"/>
                    <a:gd name="T11" fmla="*/ 7 h 31"/>
                    <a:gd name="T12" fmla="*/ 9 w 47"/>
                    <a:gd name="T13" fmla="*/ 8 h 31"/>
                    <a:gd name="T14" fmla="*/ 7 w 47"/>
                    <a:gd name="T15" fmla="*/ 8 h 31"/>
                    <a:gd name="T16" fmla="*/ 5 w 47"/>
                    <a:gd name="T17" fmla="*/ 8 h 31"/>
                    <a:gd name="T18" fmla="*/ 0 w 47"/>
                    <a:gd name="T19" fmla="*/ 3 h 31"/>
                    <a:gd name="T20" fmla="*/ 1 w 47"/>
                    <a:gd name="T21" fmla="*/ 3 h 31"/>
                    <a:gd name="T22" fmla="*/ 2 w 47"/>
                    <a:gd name="T23" fmla="*/ 2 h 31"/>
                    <a:gd name="T24" fmla="*/ 3 w 47"/>
                    <a:gd name="T25" fmla="*/ 2 h 31"/>
                    <a:gd name="T26" fmla="*/ 5 w 47"/>
                    <a:gd name="T27" fmla="*/ 1 h 31"/>
                    <a:gd name="T28" fmla="*/ 6 w 47"/>
                    <a:gd name="T29" fmla="*/ 1 h 31"/>
                    <a:gd name="T30" fmla="*/ 7 w 47"/>
                    <a:gd name="T31" fmla="*/ 1 h 31"/>
                    <a:gd name="T32" fmla="*/ 8 w 47"/>
                    <a:gd name="T33" fmla="*/ 0 h 31"/>
                    <a:gd name="T34" fmla="*/ 9 w 47"/>
                    <a:gd name="T35" fmla="*/ 0 h 31"/>
                    <a:gd name="T36" fmla="*/ 9 w 47"/>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31"/>
                    <a:gd name="T59" fmla="*/ 47 w 47"/>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31">
                      <a:moveTo>
                        <a:pt x="34" y="1"/>
                      </a:moveTo>
                      <a:lnTo>
                        <a:pt x="38" y="5"/>
                      </a:lnTo>
                      <a:lnTo>
                        <a:pt x="43" y="9"/>
                      </a:lnTo>
                      <a:lnTo>
                        <a:pt x="47" y="14"/>
                      </a:lnTo>
                      <a:lnTo>
                        <a:pt x="44" y="20"/>
                      </a:lnTo>
                      <a:lnTo>
                        <a:pt x="40" y="27"/>
                      </a:lnTo>
                      <a:lnTo>
                        <a:pt x="33" y="31"/>
                      </a:lnTo>
                      <a:lnTo>
                        <a:pt x="26" y="31"/>
                      </a:lnTo>
                      <a:lnTo>
                        <a:pt x="18" y="29"/>
                      </a:lnTo>
                      <a:lnTo>
                        <a:pt x="0" y="10"/>
                      </a:lnTo>
                      <a:lnTo>
                        <a:pt x="4" y="9"/>
                      </a:lnTo>
                      <a:lnTo>
                        <a:pt x="8" y="8"/>
                      </a:lnTo>
                      <a:lnTo>
                        <a:pt x="12" y="5"/>
                      </a:lnTo>
                      <a:lnTo>
                        <a:pt x="17" y="4"/>
                      </a:lnTo>
                      <a:lnTo>
                        <a:pt x="21" y="2"/>
                      </a:lnTo>
                      <a:lnTo>
                        <a:pt x="26" y="1"/>
                      </a:lnTo>
                      <a:lnTo>
                        <a:pt x="31" y="0"/>
                      </a:lnTo>
                      <a:lnTo>
                        <a:pt x="35" y="0"/>
                      </a:lnTo>
                      <a:lnTo>
                        <a:pt x="34" y="1"/>
                      </a:lnTo>
                      <a:close/>
                    </a:path>
                  </a:pathLst>
                </a:custGeom>
                <a:solidFill>
                  <a:srgbClr val="00FF00"/>
                </a:solidFill>
                <a:ln w="9525">
                  <a:noFill/>
                  <a:round/>
                  <a:headEnd/>
                  <a:tailEnd/>
                </a:ln>
              </p:spPr>
              <p:txBody>
                <a:bodyPr/>
                <a:lstStyle/>
                <a:p>
                  <a:endParaRPr lang="en-US"/>
                </a:p>
              </p:txBody>
            </p:sp>
            <p:sp>
              <p:nvSpPr>
                <p:cNvPr id="9594" name="Freeform 3673"/>
                <p:cNvSpPr>
                  <a:spLocks/>
                </p:cNvSpPr>
                <p:nvPr/>
              </p:nvSpPr>
              <p:spPr bwMode="auto">
                <a:xfrm>
                  <a:off x="3410" y="3407"/>
                  <a:ext cx="14" cy="10"/>
                </a:xfrm>
                <a:custGeom>
                  <a:avLst/>
                  <a:gdLst>
                    <a:gd name="T0" fmla="*/ 7 w 29"/>
                    <a:gd name="T1" fmla="*/ 3 h 19"/>
                    <a:gd name="T2" fmla="*/ 5 w 29"/>
                    <a:gd name="T3" fmla="*/ 4 h 19"/>
                    <a:gd name="T4" fmla="*/ 3 w 29"/>
                    <a:gd name="T5" fmla="*/ 5 h 19"/>
                    <a:gd name="T6" fmla="*/ 2 w 29"/>
                    <a:gd name="T7" fmla="*/ 5 h 19"/>
                    <a:gd name="T8" fmla="*/ 0 w 29"/>
                    <a:gd name="T9" fmla="*/ 5 h 19"/>
                    <a:gd name="T10" fmla="*/ 1 w 29"/>
                    <a:gd name="T11" fmla="*/ 0 h 19"/>
                    <a:gd name="T12" fmla="*/ 7 w 29"/>
                    <a:gd name="T13" fmla="*/ 3 h 19"/>
                    <a:gd name="T14" fmla="*/ 0 60000 65536"/>
                    <a:gd name="T15" fmla="*/ 0 60000 65536"/>
                    <a:gd name="T16" fmla="*/ 0 60000 65536"/>
                    <a:gd name="T17" fmla="*/ 0 60000 65536"/>
                    <a:gd name="T18" fmla="*/ 0 60000 65536"/>
                    <a:gd name="T19" fmla="*/ 0 60000 65536"/>
                    <a:gd name="T20" fmla="*/ 0 60000 65536"/>
                    <a:gd name="T21" fmla="*/ 0 w 29"/>
                    <a:gd name="T22" fmla="*/ 0 h 19"/>
                    <a:gd name="T23" fmla="*/ 29 w 29"/>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19">
                      <a:moveTo>
                        <a:pt x="29" y="11"/>
                      </a:moveTo>
                      <a:lnTo>
                        <a:pt x="22" y="15"/>
                      </a:lnTo>
                      <a:lnTo>
                        <a:pt x="15" y="17"/>
                      </a:lnTo>
                      <a:lnTo>
                        <a:pt x="8" y="19"/>
                      </a:lnTo>
                      <a:lnTo>
                        <a:pt x="0" y="19"/>
                      </a:lnTo>
                      <a:lnTo>
                        <a:pt x="4" y="0"/>
                      </a:lnTo>
                      <a:lnTo>
                        <a:pt x="29" y="11"/>
                      </a:lnTo>
                      <a:close/>
                    </a:path>
                  </a:pathLst>
                </a:custGeom>
                <a:solidFill>
                  <a:srgbClr val="00FF00"/>
                </a:solidFill>
                <a:ln w="9525">
                  <a:noFill/>
                  <a:round/>
                  <a:headEnd/>
                  <a:tailEnd/>
                </a:ln>
              </p:spPr>
              <p:txBody>
                <a:bodyPr/>
                <a:lstStyle/>
                <a:p>
                  <a:endParaRPr lang="en-US"/>
                </a:p>
              </p:txBody>
            </p:sp>
            <p:sp>
              <p:nvSpPr>
                <p:cNvPr id="9595" name="Freeform 3674"/>
                <p:cNvSpPr>
                  <a:spLocks/>
                </p:cNvSpPr>
                <p:nvPr/>
              </p:nvSpPr>
              <p:spPr bwMode="auto">
                <a:xfrm>
                  <a:off x="3635" y="3410"/>
                  <a:ext cx="17" cy="17"/>
                </a:xfrm>
                <a:custGeom>
                  <a:avLst/>
                  <a:gdLst>
                    <a:gd name="T0" fmla="*/ 8 w 35"/>
                    <a:gd name="T1" fmla="*/ 5 h 33"/>
                    <a:gd name="T2" fmla="*/ 8 w 35"/>
                    <a:gd name="T3" fmla="*/ 6 h 33"/>
                    <a:gd name="T4" fmla="*/ 7 w 35"/>
                    <a:gd name="T5" fmla="*/ 7 h 33"/>
                    <a:gd name="T6" fmla="*/ 6 w 35"/>
                    <a:gd name="T7" fmla="*/ 8 h 33"/>
                    <a:gd name="T8" fmla="*/ 5 w 35"/>
                    <a:gd name="T9" fmla="*/ 8 h 33"/>
                    <a:gd name="T10" fmla="*/ 3 w 35"/>
                    <a:gd name="T11" fmla="*/ 9 h 33"/>
                    <a:gd name="T12" fmla="*/ 1 w 35"/>
                    <a:gd name="T13" fmla="*/ 8 h 33"/>
                    <a:gd name="T14" fmla="*/ 0 w 35"/>
                    <a:gd name="T15" fmla="*/ 7 h 33"/>
                    <a:gd name="T16" fmla="*/ 0 w 35"/>
                    <a:gd name="T17" fmla="*/ 6 h 33"/>
                    <a:gd name="T18" fmla="*/ 0 w 35"/>
                    <a:gd name="T19" fmla="*/ 4 h 33"/>
                    <a:gd name="T20" fmla="*/ 0 w 35"/>
                    <a:gd name="T21" fmla="*/ 3 h 33"/>
                    <a:gd name="T22" fmla="*/ 1 w 35"/>
                    <a:gd name="T23" fmla="*/ 2 h 33"/>
                    <a:gd name="T24" fmla="*/ 1 w 35"/>
                    <a:gd name="T25" fmla="*/ 0 h 33"/>
                    <a:gd name="T26" fmla="*/ 3 w 35"/>
                    <a:gd name="T27" fmla="*/ 1 h 33"/>
                    <a:gd name="T28" fmla="*/ 5 w 35"/>
                    <a:gd name="T29" fmla="*/ 2 h 33"/>
                    <a:gd name="T30" fmla="*/ 7 w 35"/>
                    <a:gd name="T31" fmla="*/ 3 h 33"/>
                    <a:gd name="T32" fmla="*/ 8 w 35"/>
                    <a:gd name="T33" fmla="*/ 5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3"/>
                    <a:gd name="T53" fmla="*/ 35 w 3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3">
                      <a:moveTo>
                        <a:pt x="35" y="17"/>
                      </a:moveTo>
                      <a:lnTo>
                        <a:pt x="33" y="23"/>
                      </a:lnTo>
                      <a:lnTo>
                        <a:pt x="30" y="26"/>
                      </a:lnTo>
                      <a:lnTo>
                        <a:pt x="25" y="30"/>
                      </a:lnTo>
                      <a:lnTo>
                        <a:pt x="21" y="32"/>
                      </a:lnTo>
                      <a:lnTo>
                        <a:pt x="14" y="33"/>
                      </a:lnTo>
                      <a:lnTo>
                        <a:pt x="7" y="32"/>
                      </a:lnTo>
                      <a:lnTo>
                        <a:pt x="2" y="27"/>
                      </a:lnTo>
                      <a:lnTo>
                        <a:pt x="0" y="22"/>
                      </a:lnTo>
                      <a:lnTo>
                        <a:pt x="0" y="16"/>
                      </a:lnTo>
                      <a:lnTo>
                        <a:pt x="1" y="10"/>
                      </a:lnTo>
                      <a:lnTo>
                        <a:pt x="4" y="5"/>
                      </a:lnTo>
                      <a:lnTo>
                        <a:pt x="6" y="0"/>
                      </a:lnTo>
                      <a:lnTo>
                        <a:pt x="14" y="3"/>
                      </a:lnTo>
                      <a:lnTo>
                        <a:pt x="22" y="5"/>
                      </a:lnTo>
                      <a:lnTo>
                        <a:pt x="29" y="10"/>
                      </a:lnTo>
                      <a:lnTo>
                        <a:pt x="35" y="17"/>
                      </a:lnTo>
                      <a:close/>
                    </a:path>
                  </a:pathLst>
                </a:custGeom>
                <a:solidFill>
                  <a:srgbClr val="00FF00"/>
                </a:solidFill>
                <a:ln w="9525">
                  <a:noFill/>
                  <a:round/>
                  <a:headEnd/>
                  <a:tailEnd/>
                </a:ln>
              </p:spPr>
              <p:txBody>
                <a:bodyPr/>
                <a:lstStyle/>
                <a:p>
                  <a:endParaRPr lang="en-US"/>
                </a:p>
              </p:txBody>
            </p:sp>
            <p:sp>
              <p:nvSpPr>
                <p:cNvPr id="9596" name="Freeform 3675"/>
                <p:cNvSpPr>
                  <a:spLocks/>
                </p:cNvSpPr>
                <p:nvPr/>
              </p:nvSpPr>
              <p:spPr bwMode="auto">
                <a:xfrm>
                  <a:off x="3605" y="3412"/>
                  <a:ext cx="15" cy="25"/>
                </a:xfrm>
                <a:custGeom>
                  <a:avLst/>
                  <a:gdLst>
                    <a:gd name="T0" fmla="*/ 7 w 30"/>
                    <a:gd name="T1" fmla="*/ 3 h 51"/>
                    <a:gd name="T2" fmla="*/ 8 w 30"/>
                    <a:gd name="T3" fmla="*/ 5 h 51"/>
                    <a:gd name="T4" fmla="*/ 8 w 30"/>
                    <a:gd name="T5" fmla="*/ 8 h 51"/>
                    <a:gd name="T6" fmla="*/ 7 w 30"/>
                    <a:gd name="T7" fmla="*/ 10 h 51"/>
                    <a:gd name="T8" fmla="*/ 6 w 30"/>
                    <a:gd name="T9" fmla="*/ 12 h 51"/>
                    <a:gd name="T10" fmla="*/ 4 w 30"/>
                    <a:gd name="T11" fmla="*/ 12 h 51"/>
                    <a:gd name="T12" fmla="*/ 3 w 30"/>
                    <a:gd name="T13" fmla="*/ 11 h 51"/>
                    <a:gd name="T14" fmla="*/ 2 w 30"/>
                    <a:gd name="T15" fmla="*/ 10 h 51"/>
                    <a:gd name="T16" fmla="*/ 1 w 30"/>
                    <a:gd name="T17" fmla="*/ 8 h 51"/>
                    <a:gd name="T18" fmla="*/ 1 w 30"/>
                    <a:gd name="T19" fmla="*/ 6 h 51"/>
                    <a:gd name="T20" fmla="*/ 0 w 30"/>
                    <a:gd name="T21" fmla="*/ 4 h 51"/>
                    <a:gd name="T22" fmla="*/ 1 w 30"/>
                    <a:gd name="T23" fmla="*/ 1 h 51"/>
                    <a:gd name="T24" fmla="*/ 2 w 30"/>
                    <a:gd name="T25" fmla="*/ 0 h 51"/>
                    <a:gd name="T26" fmla="*/ 4 w 30"/>
                    <a:gd name="T27" fmla="*/ 0 h 51"/>
                    <a:gd name="T28" fmla="*/ 5 w 30"/>
                    <a:gd name="T29" fmla="*/ 0 h 51"/>
                    <a:gd name="T30" fmla="*/ 6 w 30"/>
                    <a:gd name="T31" fmla="*/ 1 h 51"/>
                    <a:gd name="T32" fmla="*/ 7 w 30"/>
                    <a:gd name="T33" fmla="*/ 3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1"/>
                    <a:gd name="T53" fmla="*/ 30 w 30"/>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1">
                      <a:moveTo>
                        <a:pt x="28" y="13"/>
                      </a:moveTo>
                      <a:lnTo>
                        <a:pt x="29" y="23"/>
                      </a:lnTo>
                      <a:lnTo>
                        <a:pt x="30" y="33"/>
                      </a:lnTo>
                      <a:lnTo>
                        <a:pt x="28" y="43"/>
                      </a:lnTo>
                      <a:lnTo>
                        <a:pt x="21" y="51"/>
                      </a:lnTo>
                      <a:lnTo>
                        <a:pt x="14" y="50"/>
                      </a:lnTo>
                      <a:lnTo>
                        <a:pt x="9" y="46"/>
                      </a:lnTo>
                      <a:lnTo>
                        <a:pt x="5" y="40"/>
                      </a:lnTo>
                      <a:lnTo>
                        <a:pt x="2" y="35"/>
                      </a:lnTo>
                      <a:lnTo>
                        <a:pt x="1" y="25"/>
                      </a:lnTo>
                      <a:lnTo>
                        <a:pt x="0" y="16"/>
                      </a:lnTo>
                      <a:lnTo>
                        <a:pt x="2" y="7"/>
                      </a:lnTo>
                      <a:lnTo>
                        <a:pt x="8" y="0"/>
                      </a:lnTo>
                      <a:lnTo>
                        <a:pt x="15" y="0"/>
                      </a:lnTo>
                      <a:lnTo>
                        <a:pt x="20" y="2"/>
                      </a:lnTo>
                      <a:lnTo>
                        <a:pt x="24" y="7"/>
                      </a:lnTo>
                      <a:lnTo>
                        <a:pt x="28" y="13"/>
                      </a:lnTo>
                      <a:close/>
                    </a:path>
                  </a:pathLst>
                </a:custGeom>
                <a:solidFill>
                  <a:srgbClr val="00FF00"/>
                </a:solidFill>
                <a:ln w="9525">
                  <a:noFill/>
                  <a:round/>
                  <a:headEnd/>
                  <a:tailEnd/>
                </a:ln>
              </p:spPr>
              <p:txBody>
                <a:bodyPr/>
                <a:lstStyle/>
                <a:p>
                  <a:endParaRPr lang="en-US"/>
                </a:p>
              </p:txBody>
            </p:sp>
            <p:sp>
              <p:nvSpPr>
                <p:cNvPr id="9597" name="Freeform 3676"/>
                <p:cNvSpPr>
                  <a:spLocks/>
                </p:cNvSpPr>
                <p:nvPr/>
              </p:nvSpPr>
              <p:spPr bwMode="auto">
                <a:xfrm>
                  <a:off x="3562" y="3412"/>
                  <a:ext cx="19" cy="12"/>
                </a:xfrm>
                <a:custGeom>
                  <a:avLst/>
                  <a:gdLst>
                    <a:gd name="T0" fmla="*/ 10 w 38"/>
                    <a:gd name="T1" fmla="*/ 2 h 25"/>
                    <a:gd name="T2" fmla="*/ 9 w 38"/>
                    <a:gd name="T3" fmla="*/ 3 h 25"/>
                    <a:gd name="T4" fmla="*/ 8 w 38"/>
                    <a:gd name="T5" fmla="*/ 4 h 25"/>
                    <a:gd name="T6" fmla="*/ 7 w 38"/>
                    <a:gd name="T7" fmla="*/ 5 h 25"/>
                    <a:gd name="T8" fmla="*/ 6 w 38"/>
                    <a:gd name="T9" fmla="*/ 6 h 25"/>
                    <a:gd name="T10" fmla="*/ 4 w 38"/>
                    <a:gd name="T11" fmla="*/ 6 h 25"/>
                    <a:gd name="T12" fmla="*/ 2 w 38"/>
                    <a:gd name="T13" fmla="*/ 5 h 25"/>
                    <a:gd name="T14" fmla="*/ 1 w 38"/>
                    <a:gd name="T15" fmla="*/ 4 h 25"/>
                    <a:gd name="T16" fmla="*/ 0 w 38"/>
                    <a:gd name="T17" fmla="*/ 3 h 25"/>
                    <a:gd name="T18" fmla="*/ 1 w 38"/>
                    <a:gd name="T19" fmla="*/ 2 h 25"/>
                    <a:gd name="T20" fmla="*/ 2 w 38"/>
                    <a:gd name="T21" fmla="*/ 1 h 25"/>
                    <a:gd name="T22" fmla="*/ 5 w 38"/>
                    <a:gd name="T23" fmla="*/ 1 h 25"/>
                    <a:gd name="T24" fmla="*/ 6 w 38"/>
                    <a:gd name="T25" fmla="*/ 0 h 25"/>
                    <a:gd name="T26" fmla="*/ 6 w 38"/>
                    <a:gd name="T27" fmla="*/ 0 h 25"/>
                    <a:gd name="T28" fmla="*/ 7 w 38"/>
                    <a:gd name="T29" fmla="*/ 1 h 25"/>
                    <a:gd name="T30" fmla="*/ 9 w 38"/>
                    <a:gd name="T31" fmla="*/ 2 h 25"/>
                    <a:gd name="T32" fmla="*/ 10 w 38"/>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25"/>
                    <a:gd name="T53" fmla="*/ 38 w 3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25">
                      <a:moveTo>
                        <a:pt x="38" y="10"/>
                      </a:moveTo>
                      <a:lnTo>
                        <a:pt x="35" y="15"/>
                      </a:lnTo>
                      <a:lnTo>
                        <a:pt x="32" y="19"/>
                      </a:lnTo>
                      <a:lnTo>
                        <a:pt x="28" y="22"/>
                      </a:lnTo>
                      <a:lnTo>
                        <a:pt x="24" y="24"/>
                      </a:lnTo>
                      <a:lnTo>
                        <a:pt x="16" y="25"/>
                      </a:lnTo>
                      <a:lnTo>
                        <a:pt x="9" y="23"/>
                      </a:lnTo>
                      <a:lnTo>
                        <a:pt x="4" y="19"/>
                      </a:lnTo>
                      <a:lnTo>
                        <a:pt x="0" y="12"/>
                      </a:lnTo>
                      <a:lnTo>
                        <a:pt x="5" y="8"/>
                      </a:lnTo>
                      <a:lnTo>
                        <a:pt x="11" y="6"/>
                      </a:lnTo>
                      <a:lnTo>
                        <a:pt x="18" y="4"/>
                      </a:lnTo>
                      <a:lnTo>
                        <a:pt x="24" y="0"/>
                      </a:lnTo>
                      <a:lnTo>
                        <a:pt x="27" y="2"/>
                      </a:lnTo>
                      <a:lnTo>
                        <a:pt x="31" y="5"/>
                      </a:lnTo>
                      <a:lnTo>
                        <a:pt x="34" y="8"/>
                      </a:lnTo>
                      <a:lnTo>
                        <a:pt x="38" y="10"/>
                      </a:lnTo>
                      <a:close/>
                    </a:path>
                  </a:pathLst>
                </a:custGeom>
                <a:solidFill>
                  <a:srgbClr val="00FF00"/>
                </a:solidFill>
                <a:ln w="9525">
                  <a:noFill/>
                  <a:round/>
                  <a:headEnd/>
                  <a:tailEnd/>
                </a:ln>
              </p:spPr>
              <p:txBody>
                <a:bodyPr/>
                <a:lstStyle/>
                <a:p>
                  <a:endParaRPr lang="en-US"/>
                </a:p>
              </p:txBody>
            </p:sp>
            <p:sp>
              <p:nvSpPr>
                <p:cNvPr id="9598" name="Freeform 3677"/>
                <p:cNvSpPr>
                  <a:spLocks/>
                </p:cNvSpPr>
                <p:nvPr/>
              </p:nvSpPr>
              <p:spPr bwMode="auto">
                <a:xfrm>
                  <a:off x="3372" y="3413"/>
                  <a:ext cx="24" cy="17"/>
                </a:xfrm>
                <a:custGeom>
                  <a:avLst/>
                  <a:gdLst>
                    <a:gd name="T0" fmla="*/ 12 w 49"/>
                    <a:gd name="T1" fmla="*/ 4 h 33"/>
                    <a:gd name="T2" fmla="*/ 10 w 49"/>
                    <a:gd name="T3" fmla="*/ 5 h 33"/>
                    <a:gd name="T4" fmla="*/ 10 w 49"/>
                    <a:gd name="T5" fmla="*/ 6 h 33"/>
                    <a:gd name="T6" fmla="*/ 8 w 49"/>
                    <a:gd name="T7" fmla="*/ 7 h 33"/>
                    <a:gd name="T8" fmla="*/ 7 w 49"/>
                    <a:gd name="T9" fmla="*/ 7 h 33"/>
                    <a:gd name="T10" fmla="*/ 6 w 49"/>
                    <a:gd name="T11" fmla="*/ 8 h 33"/>
                    <a:gd name="T12" fmla="*/ 4 w 49"/>
                    <a:gd name="T13" fmla="*/ 9 h 33"/>
                    <a:gd name="T14" fmla="*/ 3 w 49"/>
                    <a:gd name="T15" fmla="*/ 9 h 33"/>
                    <a:gd name="T16" fmla="*/ 1 w 49"/>
                    <a:gd name="T17" fmla="*/ 9 h 33"/>
                    <a:gd name="T18" fmla="*/ 0 w 49"/>
                    <a:gd name="T19" fmla="*/ 8 h 33"/>
                    <a:gd name="T20" fmla="*/ 0 w 49"/>
                    <a:gd name="T21" fmla="*/ 8 h 33"/>
                    <a:gd name="T22" fmla="*/ 0 w 49"/>
                    <a:gd name="T23" fmla="*/ 7 h 33"/>
                    <a:gd name="T24" fmla="*/ 0 w 49"/>
                    <a:gd name="T25" fmla="*/ 6 h 33"/>
                    <a:gd name="T26" fmla="*/ 1 w 49"/>
                    <a:gd name="T27" fmla="*/ 5 h 33"/>
                    <a:gd name="T28" fmla="*/ 2 w 49"/>
                    <a:gd name="T29" fmla="*/ 4 h 33"/>
                    <a:gd name="T30" fmla="*/ 3 w 49"/>
                    <a:gd name="T31" fmla="*/ 3 h 33"/>
                    <a:gd name="T32" fmla="*/ 5 w 49"/>
                    <a:gd name="T33" fmla="*/ 3 h 33"/>
                    <a:gd name="T34" fmla="*/ 6 w 49"/>
                    <a:gd name="T35" fmla="*/ 2 h 33"/>
                    <a:gd name="T36" fmla="*/ 8 w 49"/>
                    <a:gd name="T37" fmla="*/ 1 h 33"/>
                    <a:gd name="T38" fmla="*/ 9 w 49"/>
                    <a:gd name="T39" fmla="*/ 1 h 33"/>
                    <a:gd name="T40" fmla="*/ 10 w 49"/>
                    <a:gd name="T41" fmla="*/ 0 h 33"/>
                    <a:gd name="T42" fmla="*/ 11 w 49"/>
                    <a:gd name="T43" fmla="*/ 1 h 33"/>
                    <a:gd name="T44" fmla="*/ 12 w 49"/>
                    <a:gd name="T45" fmla="*/ 1 h 33"/>
                    <a:gd name="T46" fmla="*/ 12 w 49"/>
                    <a:gd name="T47" fmla="*/ 3 h 33"/>
                    <a:gd name="T48" fmla="*/ 12 w 49"/>
                    <a:gd name="T49" fmla="*/ 4 h 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9"/>
                    <a:gd name="T76" fmla="*/ 0 h 33"/>
                    <a:gd name="T77" fmla="*/ 49 w 49"/>
                    <a:gd name="T78" fmla="*/ 33 h 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9" h="33">
                      <a:moveTo>
                        <a:pt x="48" y="13"/>
                      </a:moveTo>
                      <a:lnTo>
                        <a:pt x="43" y="18"/>
                      </a:lnTo>
                      <a:lnTo>
                        <a:pt x="40" y="23"/>
                      </a:lnTo>
                      <a:lnTo>
                        <a:pt x="34" y="26"/>
                      </a:lnTo>
                      <a:lnTo>
                        <a:pt x="29" y="28"/>
                      </a:lnTo>
                      <a:lnTo>
                        <a:pt x="24" y="31"/>
                      </a:lnTo>
                      <a:lnTo>
                        <a:pt x="18" y="33"/>
                      </a:lnTo>
                      <a:lnTo>
                        <a:pt x="12" y="33"/>
                      </a:lnTo>
                      <a:lnTo>
                        <a:pt x="5" y="33"/>
                      </a:lnTo>
                      <a:lnTo>
                        <a:pt x="3" y="32"/>
                      </a:lnTo>
                      <a:lnTo>
                        <a:pt x="2" y="29"/>
                      </a:lnTo>
                      <a:lnTo>
                        <a:pt x="0" y="26"/>
                      </a:lnTo>
                      <a:lnTo>
                        <a:pt x="2" y="24"/>
                      </a:lnTo>
                      <a:lnTo>
                        <a:pt x="6" y="19"/>
                      </a:lnTo>
                      <a:lnTo>
                        <a:pt x="11" y="15"/>
                      </a:lnTo>
                      <a:lnTo>
                        <a:pt x="15" y="11"/>
                      </a:lnTo>
                      <a:lnTo>
                        <a:pt x="20" y="9"/>
                      </a:lnTo>
                      <a:lnTo>
                        <a:pt x="26" y="6"/>
                      </a:lnTo>
                      <a:lnTo>
                        <a:pt x="32" y="4"/>
                      </a:lnTo>
                      <a:lnTo>
                        <a:pt x="36" y="2"/>
                      </a:lnTo>
                      <a:lnTo>
                        <a:pt x="42" y="0"/>
                      </a:lnTo>
                      <a:lnTo>
                        <a:pt x="45" y="2"/>
                      </a:lnTo>
                      <a:lnTo>
                        <a:pt x="49" y="4"/>
                      </a:lnTo>
                      <a:lnTo>
                        <a:pt x="49" y="9"/>
                      </a:lnTo>
                      <a:lnTo>
                        <a:pt x="48" y="13"/>
                      </a:lnTo>
                      <a:close/>
                    </a:path>
                  </a:pathLst>
                </a:custGeom>
                <a:solidFill>
                  <a:srgbClr val="00FF00"/>
                </a:solidFill>
                <a:ln w="9525">
                  <a:noFill/>
                  <a:round/>
                  <a:headEnd/>
                  <a:tailEnd/>
                </a:ln>
              </p:spPr>
              <p:txBody>
                <a:bodyPr/>
                <a:lstStyle/>
                <a:p>
                  <a:endParaRPr lang="en-US"/>
                </a:p>
              </p:txBody>
            </p:sp>
            <p:sp>
              <p:nvSpPr>
                <p:cNvPr id="9599" name="Freeform 3678"/>
                <p:cNvSpPr>
                  <a:spLocks/>
                </p:cNvSpPr>
                <p:nvPr/>
              </p:nvSpPr>
              <p:spPr bwMode="auto">
                <a:xfrm>
                  <a:off x="3322" y="3420"/>
                  <a:ext cx="10" cy="19"/>
                </a:xfrm>
                <a:custGeom>
                  <a:avLst/>
                  <a:gdLst>
                    <a:gd name="T0" fmla="*/ 5 w 22"/>
                    <a:gd name="T1" fmla="*/ 9 h 38"/>
                    <a:gd name="T2" fmla="*/ 4 w 22"/>
                    <a:gd name="T3" fmla="*/ 9 h 38"/>
                    <a:gd name="T4" fmla="*/ 4 w 22"/>
                    <a:gd name="T5" fmla="*/ 10 h 38"/>
                    <a:gd name="T6" fmla="*/ 3 w 22"/>
                    <a:gd name="T7" fmla="*/ 10 h 38"/>
                    <a:gd name="T8" fmla="*/ 2 w 22"/>
                    <a:gd name="T9" fmla="*/ 10 h 38"/>
                    <a:gd name="T10" fmla="*/ 1 w 22"/>
                    <a:gd name="T11" fmla="*/ 7 h 38"/>
                    <a:gd name="T12" fmla="*/ 0 w 22"/>
                    <a:gd name="T13" fmla="*/ 5 h 38"/>
                    <a:gd name="T14" fmla="*/ 0 w 22"/>
                    <a:gd name="T15" fmla="*/ 2 h 38"/>
                    <a:gd name="T16" fmla="*/ 0 w 22"/>
                    <a:gd name="T17" fmla="*/ 0 h 38"/>
                    <a:gd name="T18" fmla="*/ 2 w 22"/>
                    <a:gd name="T19" fmla="*/ 1 h 38"/>
                    <a:gd name="T20" fmla="*/ 3 w 22"/>
                    <a:gd name="T21" fmla="*/ 3 h 38"/>
                    <a:gd name="T22" fmla="*/ 5 w 22"/>
                    <a:gd name="T23" fmla="*/ 5 h 38"/>
                    <a:gd name="T24" fmla="*/ 5 w 22"/>
                    <a:gd name="T25" fmla="*/ 9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38"/>
                    <a:gd name="T41" fmla="*/ 22 w 22"/>
                    <a:gd name="T42" fmla="*/ 38 h 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38">
                      <a:moveTo>
                        <a:pt x="22" y="33"/>
                      </a:moveTo>
                      <a:lnTo>
                        <a:pt x="20" y="36"/>
                      </a:lnTo>
                      <a:lnTo>
                        <a:pt x="17" y="37"/>
                      </a:lnTo>
                      <a:lnTo>
                        <a:pt x="13" y="38"/>
                      </a:lnTo>
                      <a:lnTo>
                        <a:pt x="9" y="37"/>
                      </a:lnTo>
                      <a:lnTo>
                        <a:pt x="4" y="29"/>
                      </a:lnTo>
                      <a:lnTo>
                        <a:pt x="0" y="20"/>
                      </a:lnTo>
                      <a:lnTo>
                        <a:pt x="0" y="10"/>
                      </a:lnTo>
                      <a:lnTo>
                        <a:pt x="1" y="0"/>
                      </a:lnTo>
                      <a:lnTo>
                        <a:pt x="9" y="6"/>
                      </a:lnTo>
                      <a:lnTo>
                        <a:pt x="16" y="14"/>
                      </a:lnTo>
                      <a:lnTo>
                        <a:pt x="21" y="22"/>
                      </a:lnTo>
                      <a:lnTo>
                        <a:pt x="22" y="33"/>
                      </a:lnTo>
                      <a:close/>
                    </a:path>
                  </a:pathLst>
                </a:custGeom>
                <a:solidFill>
                  <a:srgbClr val="00FF00"/>
                </a:solidFill>
                <a:ln w="9525">
                  <a:noFill/>
                  <a:round/>
                  <a:headEnd/>
                  <a:tailEnd/>
                </a:ln>
              </p:spPr>
              <p:txBody>
                <a:bodyPr/>
                <a:lstStyle/>
                <a:p>
                  <a:endParaRPr lang="en-US"/>
                </a:p>
              </p:txBody>
            </p:sp>
            <p:sp>
              <p:nvSpPr>
                <p:cNvPr id="9600" name="Freeform 3679"/>
                <p:cNvSpPr>
                  <a:spLocks/>
                </p:cNvSpPr>
                <p:nvPr/>
              </p:nvSpPr>
              <p:spPr bwMode="auto">
                <a:xfrm>
                  <a:off x="3661" y="3423"/>
                  <a:ext cx="22" cy="8"/>
                </a:xfrm>
                <a:custGeom>
                  <a:avLst/>
                  <a:gdLst>
                    <a:gd name="T0" fmla="*/ 11 w 44"/>
                    <a:gd name="T1" fmla="*/ 2 h 16"/>
                    <a:gd name="T2" fmla="*/ 11 w 44"/>
                    <a:gd name="T3" fmla="*/ 3 h 16"/>
                    <a:gd name="T4" fmla="*/ 10 w 44"/>
                    <a:gd name="T5" fmla="*/ 3 h 16"/>
                    <a:gd name="T6" fmla="*/ 9 w 44"/>
                    <a:gd name="T7" fmla="*/ 3 h 16"/>
                    <a:gd name="T8" fmla="*/ 7 w 44"/>
                    <a:gd name="T9" fmla="*/ 4 h 16"/>
                    <a:gd name="T10" fmla="*/ 6 w 44"/>
                    <a:gd name="T11" fmla="*/ 3 h 16"/>
                    <a:gd name="T12" fmla="*/ 3 w 44"/>
                    <a:gd name="T13" fmla="*/ 3 h 16"/>
                    <a:gd name="T14" fmla="*/ 1 w 44"/>
                    <a:gd name="T15" fmla="*/ 2 h 16"/>
                    <a:gd name="T16" fmla="*/ 0 w 44"/>
                    <a:gd name="T17" fmla="*/ 1 h 16"/>
                    <a:gd name="T18" fmla="*/ 1 w 44"/>
                    <a:gd name="T19" fmla="*/ 1 h 16"/>
                    <a:gd name="T20" fmla="*/ 3 w 44"/>
                    <a:gd name="T21" fmla="*/ 1 h 16"/>
                    <a:gd name="T22" fmla="*/ 4 w 44"/>
                    <a:gd name="T23" fmla="*/ 0 h 16"/>
                    <a:gd name="T24" fmla="*/ 6 w 44"/>
                    <a:gd name="T25" fmla="*/ 0 h 16"/>
                    <a:gd name="T26" fmla="*/ 7 w 44"/>
                    <a:gd name="T27" fmla="*/ 1 h 16"/>
                    <a:gd name="T28" fmla="*/ 9 w 44"/>
                    <a:gd name="T29" fmla="*/ 1 h 16"/>
                    <a:gd name="T30" fmla="*/ 10 w 44"/>
                    <a:gd name="T31" fmla="*/ 1 h 16"/>
                    <a:gd name="T32" fmla="*/ 11 w 44"/>
                    <a:gd name="T33" fmla="*/ 2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6"/>
                    <a:gd name="T53" fmla="*/ 44 w 4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6">
                      <a:moveTo>
                        <a:pt x="44" y="8"/>
                      </a:moveTo>
                      <a:lnTo>
                        <a:pt x="41" y="12"/>
                      </a:lnTo>
                      <a:lnTo>
                        <a:pt x="38" y="14"/>
                      </a:lnTo>
                      <a:lnTo>
                        <a:pt x="34" y="14"/>
                      </a:lnTo>
                      <a:lnTo>
                        <a:pt x="31" y="16"/>
                      </a:lnTo>
                      <a:lnTo>
                        <a:pt x="22" y="15"/>
                      </a:lnTo>
                      <a:lnTo>
                        <a:pt x="14" y="13"/>
                      </a:lnTo>
                      <a:lnTo>
                        <a:pt x="7" y="9"/>
                      </a:lnTo>
                      <a:lnTo>
                        <a:pt x="0" y="5"/>
                      </a:lnTo>
                      <a:lnTo>
                        <a:pt x="5" y="2"/>
                      </a:lnTo>
                      <a:lnTo>
                        <a:pt x="10" y="1"/>
                      </a:lnTo>
                      <a:lnTo>
                        <a:pt x="16" y="0"/>
                      </a:lnTo>
                      <a:lnTo>
                        <a:pt x="22" y="0"/>
                      </a:lnTo>
                      <a:lnTo>
                        <a:pt x="29" y="1"/>
                      </a:lnTo>
                      <a:lnTo>
                        <a:pt x="34" y="2"/>
                      </a:lnTo>
                      <a:lnTo>
                        <a:pt x="39" y="5"/>
                      </a:lnTo>
                      <a:lnTo>
                        <a:pt x="44" y="8"/>
                      </a:lnTo>
                      <a:close/>
                    </a:path>
                  </a:pathLst>
                </a:custGeom>
                <a:solidFill>
                  <a:srgbClr val="00FF00"/>
                </a:solidFill>
                <a:ln w="9525">
                  <a:noFill/>
                  <a:round/>
                  <a:headEnd/>
                  <a:tailEnd/>
                </a:ln>
              </p:spPr>
              <p:txBody>
                <a:bodyPr/>
                <a:lstStyle/>
                <a:p>
                  <a:endParaRPr lang="en-US"/>
                </a:p>
              </p:txBody>
            </p:sp>
            <p:sp>
              <p:nvSpPr>
                <p:cNvPr id="9601" name="Freeform 3680"/>
                <p:cNvSpPr>
                  <a:spLocks/>
                </p:cNvSpPr>
                <p:nvPr/>
              </p:nvSpPr>
              <p:spPr bwMode="auto">
                <a:xfrm>
                  <a:off x="3563" y="3424"/>
                  <a:ext cx="29" cy="23"/>
                </a:xfrm>
                <a:custGeom>
                  <a:avLst/>
                  <a:gdLst>
                    <a:gd name="T0" fmla="*/ 14 w 59"/>
                    <a:gd name="T1" fmla="*/ 5 h 48"/>
                    <a:gd name="T2" fmla="*/ 12 w 59"/>
                    <a:gd name="T3" fmla="*/ 6 h 48"/>
                    <a:gd name="T4" fmla="*/ 10 w 59"/>
                    <a:gd name="T5" fmla="*/ 9 h 48"/>
                    <a:gd name="T6" fmla="*/ 8 w 59"/>
                    <a:gd name="T7" fmla="*/ 10 h 48"/>
                    <a:gd name="T8" fmla="*/ 6 w 59"/>
                    <a:gd name="T9" fmla="*/ 11 h 48"/>
                    <a:gd name="T10" fmla="*/ 4 w 59"/>
                    <a:gd name="T11" fmla="*/ 11 h 48"/>
                    <a:gd name="T12" fmla="*/ 2 w 59"/>
                    <a:gd name="T13" fmla="*/ 10 h 48"/>
                    <a:gd name="T14" fmla="*/ 1 w 59"/>
                    <a:gd name="T15" fmla="*/ 9 h 48"/>
                    <a:gd name="T16" fmla="*/ 0 w 59"/>
                    <a:gd name="T17" fmla="*/ 8 h 48"/>
                    <a:gd name="T18" fmla="*/ 0 w 59"/>
                    <a:gd name="T19" fmla="*/ 6 h 48"/>
                    <a:gd name="T20" fmla="*/ 0 w 59"/>
                    <a:gd name="T21" fmla="*/ 5 h 48"/>
                    <a:gd name="T22" fmla="*/ 1 w 59"/>
                    <a:gd name="T23" fmla="*/ 4 h 48"/>
                    <a:gd name="T24" fmla="*/ 2 w 59"/>
                    <a:gd name="T25" fmla="*/ 3 h 48"/>
                    <a:gd name="T26" fmla="*/ 4 w 59"/>
                    <a:gd name="T27" fmla="*/ 3 h 48"/>
                    <a:gd name="T28" fmla="*/ 5 w 59"/>
                    <a:gd name="T29" fmla="*/ 3 h 48"/>
                    <a:gd name="T30" fmla="*/ 7 w 59"/>
                    <a:gd name="T31" fmla="*/ 2 h 48"/>
                    <a:gd name="T32" fmla="*/ 8 w 59"/>
                    <a:gd name="T33" fmla="*/ 1 h 48"/>
                    <a:gd name="T34" fmla="*/ 11 w 59"/>
                    <a:gd name="T35" fmla="*/ 0 h 48"/>
                    <a:gd name="T36" fmla="*/ 12 w 59"/>
                    <a:gd name="T37" fmla="*/ 1 h 48"/>
                    <a:gd name="T38" fmla="*/ 13 w 59"/>
                    <a:gd name="T39" fmla="*/ 2 h 48"/>
                    <a:gd name="T40" fmla="*/ 14 w 59"/>
                    <a:gd name="T41" fmla="*/ 3 h 48"/>
                    <a:gd name="T42" fmla="*/ 14 w 59"/>
                    <a:gd name="T43" fmla="*/ 5 h 4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9"/>
                    <a:gd name="T67" fmla="*/ 0 h 48"/>
                    <a:gd name="T68" fmla="*/ 59 w 59"/>
                    <a:gd name="T69" fmla="*/ 48 h 4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9" h="48">
                      <a:moveTo>
                        <a:pt x="58" y="20"/>
                      </a:moveTo>
                      <a:lnTo>
                        <a:pt x="51" y="28"/>
                      </a:lnTo>
                      <a:lnTo>
                        <a:pt x="43" y="37"/>
                      </a:lnTo>
                      <a:lnTo>
                        <a:pt x="35" y="44"/>
                      </a:lnTo>
                      <a:lnTo>
                        <a:pt x="24" y="48"/>
                      </a:lnTo>
                      <a:lnTo>
                        <a:pt x="17" y="46"/>
                      </a:lnTo>
                      <a:lnTo>
                        <a:pt x="10" y="43"/>
                      </a:lnTo>
                      <a:lnTo>
                        <a:pt x="5" y="38"/>
                      </a:lnTo>
                      <a:lnTo>
                        <a:pt x="1" y="33"/>
                      </a:lnTo>
                      <a:lnTo>
                        <a:pt x="0" y="24"/>
                      </a:lnTo>
                      <a:lnTo>
                        <a:pt x="1" y="20"/>
                      </a:lnTo>
                      <a:lnTo>
                        <a:pt x="6" y="18"/>
                      </a:lnTo>
                      <a:lnTo>
                        <a:pt x="10" y="15"/>
                      </a:lnTo>
                      <a:lnTo>
                        <a:pt x="17" y="14"/>
                      </a:lnTo>
                      <a:lnTo>
                        <a:pt x="23" y="13"/>
                      </a:lnTo>
                      <a:lnTo>
                        <a:pt x="29" y="11"/>
                      </a:lnTo>
                      <a:lnTo>
                        <a:pt x="33" y="7"/>
                      </a:lnTo>
                      <a:lnTo>
                        <a:pt x="46" y="0"/>
                      </a:lnTo>
                      <a:lnTo>
                        <a:pt x="50" y="5"/>
                      </a:lnTo>
                      <a:lnTo>
                        <a:pt x="55" y="9"/>
                      </a:lnTo>
                      <a:lnTo>
                        <a:pt x="59" y="14"/>
                      </a:lnTo>
                      <a:lnTo>
                        <a:pt x="58" y="20"/>
                      </a:lnTo>
                      <a:close/>
                    </a:path>
                  </a:pathLst>
                </a:custGeom>
                <a:solidFill>
                  <a:srgbClr val="00FF00"/>
                </a:solidFill>
                <a:ln w="9525">
                  <a:noFill/>
                  <a:round/>
                  <a:headEnd/>
                  <a:tailEnd/>
                </a:ln>
              </p:spPr>
              <p:txBody>
                <a:bodyPr/>
                <a:lstStyle/>
                <a:p>
                  <a:endParaRPr lang="en-US"/>
                </a:p>
              </p:txBody>
            </p:sp>
            <p:sp>
              <p:nvSpPr>
                <p:cNvPr id="9602" name="Freeform 3681"/>
                <p:cNvSpPr>
                  <a:spLocks/>
                </p:cNvSpPr>
                <p:nvPr/>
              </p:nvSpPr>
              <p:spPr bwMode="auto">
                <a:xfrm>
                  <a:off x="3402" y="3424"/>
                  <a:ext cx="28" cy="12"/>
                </a:xfrm>
                <a:custGeom>
                  <a:avLst/>
                  <a:gdLst>
                    <a:gd name="T0" fmla="*/ 14 w 57"/>
                    <a:gd name="T1" fmla="*/ 2 h 23"/>
                    <a:gd name="T2" fmla="*/ 13 w 57"/>
                    <a:gd name="T3" fmla="*/ 4 h 23"/>
                    <a:gd name="T4" fmla="*/ 12 w 57"/>
                    <a:gd name="T5" fmla="*/ 5 h 23"/>
                    <a:gd name="T6" fmla="*/ 10 w 57"/>
                    <a:gd name="T7" fmla="*/ 5 h 23"/>
                    <a:gd name="T8" fmla="*/ 9 w 57"/>
                    <a:gd name="T9" fmla="*/ 6 h 23"/>
                    <a:gd name="T10" fmla="*/ 7 w 57"/>
                    <a:gd name="T11" fmla="*/ 6 h 23"/>
                    <a:gd name="T12" fmla="*/ 5 w 57"/>
                    <a:gd name="T13" fmla="*/ 6 h 23"/>
                    <a:gd name="T14" fmla="*/ 4 w 57"/>
                    <a:gd name="T15" fmla="*/ 6 h 23"/>
                    <a:gd name="T16" fmla="*/ 2 w 57"/>
                    <a:gd name="T17" fmla="*/ 6 h 23"/>
                    <a:gd name="T18" fmla="*/ 1 w 57"/>
                    <a:gd name="T19" fmla="*/ 5 h 23"/>
                    <a:gd name="T20" fmla="*/ 1 w 57"/>
                    <a:gd name="T21" fmla="*/ 5 h 23"/>
                    <a:gd name="T22" fmla="*/ 0 w 57"/>
                    <a:gd name="T23" fmla="*/ 4 h 23"/>
                    <a:gd name="T24" fmla="*/ 0 w 57"/>
                    <a:gd name="T25" fmla="*/ 3 h 23"/>
                    <a:gd name="T26" fmla="*/ 1 w 57"/>
                    <a:gd name="T27" fmla="*/ 2 h 23"/>
                    <a:gd name="T28" fmla="*/ 3 w 57"/>
                    <a:gd name="T29" fmla="*/ 2 h 23"/>
                    <a:gd name="T30" fmla="*/ 5 w 57"/>
                    <a:gd name="T31" fmla="*/ 1 h 23"/>
                    <a:gd name="T32" fmla="*/ 7 w 57"/>
                    <a:gd name="T33" fmla="*/ 1 h 23"/>
                    <a:gd name="T34" fmla="*/ 9 w 57"/>
                    <a:gd name="T35" fmla="*/ 0 h 23"/>
                    <a:gd name="T36" fmla="*/ 11 w 57"/>
                    <a:gd name="T37" fmla="*/ 1 h 23"/>
                    <a:gd name="T38" fmla="*/ 12 w 57"/>
                    <a:gd name="T39" fmla="*/ 1 h 23"/>
                    <a:gd name="T40" fmla="*/ 14 w 57"/>
                    <a:gd name="T41" fmla="*/ 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23"/>
                    <a:gd name="T65" fmla="*/ 57 w 57"/>
                    <a:gd name="T66" fmla="*/ 23 h 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23">
                      <a:moveTo>
                        <a:pt x="57" y="8"/>
                      </a:moveTo>
                      <a:lnTo>
                        <a:pt x="52" y="13"/>
                      </a:lnTo>
                      <a:lnTo>
                        <a:pt x="48" y="17"/>
                      </a:lnTo>
                      <a:lnTo>
                        <a:pt x="42" y="19"/>
                      </a:lnTo>
                      <a:lnTo>
                        <a:pt x="36" y="21"/>
                      </a:lnTo>
                      <a:lnTo>
                        <a:pt x="29" y="22"/>
                      </a:lnTo>
                      <a:lnTo>
                        <a:pt x="22" y="23"/>
                      </a:lnTo>
                      <a:lnTo>
                        <a:pt x="16" y="23"/>
                      </a:lnTo>
                      <a:lnTo>
                        <a:pt x="9" y="22"/>
                      </a:lnTo>
                      <a:lnTo>
                        <a:pt x="6" y="20"/>
                      </a:lnTo>
                      <a:lnTo>
                        <a:pt x="4" y="17"/>
                      </a:lnTo>
                      <a:lnTo>
                        <a:pt x="3" y="13"/>
                      </a:lnTo>
                      <a:lnTo>
                        <a:pt x="0" y="10"/>
                      </a:lnTo>
                      <a:lnTo>
                        <a:pt x="7" y="7"/>
                      </a:lnTo>
                      <a:lnTo>
                        <a:pt x="14" y="5"/>
                      </a:lnTo>
                      <a:lnTo>
                        <a:pt x="21" y="3"/>
                      </a:lnTo>
                      <a:lnTo>
                        <a:pt x="29" y="2"/>
                      </a:lnTo>
                      <a:lnTo>
                        <a:pt x="36" y="0"/>
                      </a:lnTo>
                      <a:lnTo>
                        <a:pt x="44" y="2"/>
                      </a:lnTo>
                      <a:lnTo>
                        <a:pt x="50" y="4"/>
                      </a:lnTo>
                      <a:lnTo>
                        <a:pt x="57" y="8"/>
                      </a:lnTo>
                      <a:close/>
                    </a:path>
                  </a:pathLst>
                </a:custGeom>
                <a:solidFill>
                  <a:srgbClr val="00FF00"/>
                </a:solidFill>
                <a:ln w="9525">
                  <a:noFill/>
                  <a:round/>
                  <a:headEnd/>
                  <a:tailEnd/>
                </a:ln>
              </p:spPr>
              <p:txBody>
                <a:bodyPr/>
                <a:lstStyle/>
                <a:p>
                  <a:endParaRPr lang="en-US"/>
                </a:p>
              </p:txBody>
            </p:sp>
            <p:sp>
              <p:nvSpPr>
                <p:cNvPr id="9603" name="Freeform 3682"/>
                <p:cNvSpPr>
                  <a:spLocks/>
                </p:cNvSpPr>
                <p:nvPr/>
              </p:nvSpPr>
              <p:spPr bwMode="auto">
                <a:xfrm>
                  <a:off x="3351" y="3426"/>
                  <a:ext cx="7" cy="17"/>
                </a:xfrm>
                <a:custGeom>
                  <a:avLst/>
                  <a:gdLst>
                    <a:gd name="T0" fmla="*/ 3 w 15"/>
                    <a:gd name="T1" fmla="*/ 6 h 33"/>
                    <a:gd name="T2" fmla="*/ 2 w 15"/>
                    <a:gd name="T3" fmla="*/ 9 h 33"/>
                    <a:gd name="T4" fmla="*/ 1 w 15"/>
                    <a:gd name="T5" fmla="*/ 8 h 33"/>
                    <a:gd name="T6" fmla="*/ 0 w 15"/>
                    <a:gd name="T7" fmla="*/ 6 h 33"/>
                    <a:gd name="T8" fmla="*/ 0 w 15"/>
                    <a:gd name="T9" fmla="*/ 5 h 33"/>
                    <a:gd name="T10" fmla="*/ 0 w 15"/>
                    <a:gd name="T11" fmla="*/ 4 h 33"/>
                    <a:gd name="T12" fmla="*/ 2 w 15"/>
                    <a:gd name="T13" fmla="*/ 0 h 33"/>
                    <a:gd name="T14" fmla="*/ 3 w 15"/>
                    <a:gd name="T15" fmla="*/ 1 h 33"/>
                    <a:gd name="T16" fmla="*/ 3 w 15"/>
                    <a:gd name="T17" fmla="*/ 3 h 33"/>
                    <a:gd name="T18" fmla="*/ 3 w 15"/>
                    <a:gd name="T19" fmla="*/ 4 h 33"/>
                    <a:gd name="T20" fmla="*/ 3 w 15"/>
                    <a:gd name="T21" fmla="*/ 6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33"/>
                    <a:gd name="T35" fmla="*/ 15 w 15"/>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33">
                      <a:moveTo>
                        <a:pt x="14" y="21"/>
                      </a:moveTo>
                      <a:lnTo>
                        <a:pt x="9" y="33"/>
                      </a:lnTo>
                      <a:lnTo>
                        <a:pt x="4" y="29"/>
                      </a:lnTo>
                      <a:lnTo>
                        <a:pt x="2" y="23"/>
                      </a:lnTo>
                      <a:lnTo>
                        <a:pt x="0" y="18"/>
                      </a:lnTo>
                      <a:lnTo>
                        <a:pt x="1" y="13"/>
                      </a:lnTo>
                      <a:lnTo>
                        <a:pt x="9" y="0"/>
                      </a:lnTo>
                      <a:lnTo>
                        <a:pt x="14" y="3"/>
                      </a:lnTo>
                      <a:lnTo>
                        <a:pt x="15" y="9"/>
                      </a:lnTo>
                      <a:lnTo>
                        <a:pt x="15" y="15"/>
                      </a:lnTo>
                      <a:lnTo>
                        <a:pt x="14" y="21"/>
                      </a:lnTo>
                      <a:close/>
                    </a:path>
                  </a:pathLst>
                </a:custGeom>
                <a:solidFill>
                  <a:srgbClr val="00FF00"/>
                </a:solidFill>
                <a:ln w="9525">
                  <a:noFill/>
                  <a:round/>
                  <a:headEnd/>
                  <a:tailEnd/>
                </a:ln>
              </p:spPr>
              <p:txBody>
                <a:bodyPr/>
                <a:lstStyle/>
                <a:p>
                  <a:endParaRPr lang="en-US"/>
                </a:p>
              </p:txBody>
            </p:sp>
            <p:sp>
              <p:nvSpPr>
                <p:cNvPr id="9604" name="Freeform 3683"/>
                <p:cNvSpPr>
                  <a:spLocks/>
                </p:cNvSpPr>
                <p:nvPr/>
              </p:nvSpPr>
              <p:spPr bwMode="auto">
                <a:xfrm>
                  <a:off x="3440" y="3429"/>
                  <a:ext cx="7" cy="8"/>
                </a:xfrm>
                <a:custGeom>
                  <a:avLst/>
                  <a:gdLst>
                    <a:gd name="T0" fmla="*/ 4 w 13"/>
                    <a:gd name="T1" fmla="*/ 3 h 16"/>
                    <a:gd name="T2" fmla="*/ 3 w 13"/>
                    <a:gd name="T3" fmla="*/ 3 h 16"/>
                    <a:gd name="T4" fmla="*/ 2 w 13"/>
                    <a:gd name="T5" fmla="*/ 4 h 16"/>
                    <a:gd name="T6" fmla="*/ 1 w 13"/>
                    <a:gd name="T7" fmla="*/ 4 h 16"/>
                    <a:gd name="T8" fmla="*/ 0 w 13"/>
                    <a:gd name="T9" fmla="*/ 4 h 16"/>
                    <a:gd name="T10" fmla="*/ 1 w 13"/>
                    <a:gd name="T11" fmla="*/ 0 h 16"/>
                    <a:gd name="T12" fmla="*/ 2 w 13"/>
                    <a:gd name="T13" fmla="*/ 1 h 16"/>
                    <a:gd name="T14" fmla="*/ 3 w 13"/>
                    <a:gd name="T15" fmla="*/ 1 h 16"/>
                    <a:gd name="T16" fmla="*/ 3 w 13"/>
                    <a:gd name="T17" fmla="*/ 2 h 16"/>
                    <a:gd name="T18" fmla="*/ 4 w 13"/>
                    <a:gd name="T19" fmla="*/ 3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6"/>
                    <a:gd name="T32" fmla="*/ 13 w 1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6">
                      <a:moveTo>
                        <a:pt x="13" y="14"/>
                      </a:moveTo>
                      <a:lnTo>
                        <a:pt x="11" y="15"/>
                      </a:lnTo>
                      <a:lnTo>
                        <a:pt x="7" y="16"/>
                      </a:lnTo>
                      <a:lnTo>
                        <a:pt x="4" y="16"/>
                      </a:lnTo>
                      <a:lnTo>
                        <a:pt x="0" y="16"/>
                      </a:lnTo>
                      <a:lnTo>
                        <a:pt x="3" y="0"/>
                      </a:lnTo>
                      <a:lnTo>
                        <a:pt x="6" y="2"/>
                      </a:lnTo>
                      <a:lnTo>
                        <a:pt x="10" y="6"/>
                      </a:lnTo>
                      <a:lnTo>
                        <a:pt x="12" y="9"/>
                      </a:lnTo>
                      <a:lnTo>
                        <a:pt x="13" y="14"/>
                      </a:lnTo>
                      <a:close/>
                    </a:path>
                  </a:pathLst>
                </a:custGeom>
                <a:solidFill>
                  <a:srgbClr val="00FF00"/>
                </a:solidFill>
                <a:ln w="9525">
                  <a:noFill/>
                  <a:round/>
                  <a:headEnd/>
                  <a:tailEnd/>
                </a:ln>
              </p:spPr>
              <p:txBody>
                <a:bodyPr/>
                <a:lstStyle/>
                <a:p>
                  <a:endParaRPr lang="en-US"/>
                </a:p>
              </p:txBody>
            </p:sp>
            <p:sp>
              <p:nvSpPr>
                <p:cNvPr id="9605" name="Freeform 3684"/>
                <p:cNvSpPr>
                  <a:spLocks/>
                </p:cNvSpPr>
                <p:nvPr/>
              </p:nvSpPr>
              <p:spPr bwMode="auto">
                <a:xfrm>
                  <a:off x="3511" y="3431"/>
                  <a:ext cx="43" cy="17"/>
                </a:xfrm>
                <a:custGeom>
                  <a:avLst/>
                  <a:gdLst>
                    <a:gd name="T0" fmla="*/ 21 w 88"/>
                    <a:gd name="T1" fmla="*/ 1 h 35"/>
                    <a:gd name="T2" fmla="*/ 19 w 88"/>
                    <a:gd name="T3" fmla="*/ 2 h 35"/>
                    <a:gd name="T4" fmla="*/ 17 w 88"/>
                    <a:gd name="T5" fmla="*/ 3 h 35"/>
                    <a:gd name="T6" fmla="*/ 15 w 88"/>
                    <a:gd name="T7" fmla="*/ 5 h 35"/>
                    <a:gd name="T8" fmla="*/ 13 w 88"/>
                    <a:gd name="T9" fmla="*/ 5 h 35"/>
                    <a:gd name="T10" fmla="*/ 11 w 88"/>
                    <a:gd name="T11" fmla="*/ 6 h 35"/>
                    <a:gd name="T12" fmla="*/ 8 w 88"/>
                    <a:gd name="T13" fmla="*/ 7 h 35"/>
                    <a:gd name="T14" fmla="*/ 6 w 88"/>
                    <a:gd name="T15" fmla="*/ 8 h 35"/>
                    <a:gd name="T16" fmla="*/ 3 w 88"/>
                    <a:gd name="T17" fmla="*/ 8 h 35"/>
                    <a:gd name="T18" fmla="*/ 2 w 88"/>
                    <a:gd name="T19" fmla="*/ 8 h 35"/>
                    <a:gd name="T20" fmla="*/ 1 w 88"/>
                    <a:gd name="T21" fmla="*/ 8 h 35"/>
                    <a:gd name="T22" fmla="*/ 0 w 88"/>
                    <a:gd name="T23" fmla="*/ 7 h 35"/>
                    <a:gd name="T24" fmla="*/ 0 w 88"/>
                    <a:gd name="T25" fmla="*/ 6 h 35"/>
                    <a:gd name="T26" fmla="*/ 1 w 88"/>
                    <a:gd name="T27" fmla="*/ 4 h 35"/>
                    <a:gd name="T28" fmla="*/ 2 w 88"/>
                    <a:gd name="T29" fmla="*/ 3 h 35"/>
                    <a:gd name="T30" fmla="*/ 3 w 88"/>
                    <a:gd name="T31" fmla="*/ 2 h 35"/>
                    <a:gd name="T32" fmla="*/ 5 w 88"/>
                    <a:gd name="T33" fmla="*/ 1 h 35"/>
                    <a:gd name="T34" fmla="*/ 7 w 88"/>
                    <a:gd name="T35" fmla="*/ 1 h 35"/>
                    <a:gd name="T36" fmla="*/ 9 w 88"/>
                    <a:gd name="T37" fmla="*/ 0 h 35"/>
                    <a:gd name="T38" fmla="*/ 11 w 88"/>
                    <a:gd name="T39" fmla="*/ 0 h 35"/>
                    <a:gd name="T40" fmla="*/ 13 w 88"/>
                    <a:gd name="T41" fmla="*/ 0 h 35"/>
                    <a:gd name="T42" fmla="*/ 15 w 88"/>
                    <a:gd name="T43" fmla="*/ 0 h 35"/>
                    <a:gd name="T44" fmla="*/ 17 w 88"/>
                    <a:gd name="T45" fmla="*/ 0 h 35"/>
                    <a:gd name="T46" fmla="*/ 19 w 88"/>
                    <a:gd name="T47" fmla="*/ 0 h 35"/>
                    <a:gd name="T48" fmla="*/ 21 w 88"/>
                    <a:gd name="T49" fmla="*/ 1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8"/>
                    <a:gd name="T76" fmla="*/ 0 h 35"/>
                    <a:gd name="T77" fmla="*/ 88 w 88"/>
                    <a:gd name="T78" fmla="*/ 35 h 3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8" h="35">
                      <a:moveTo>
                        <a:pt x="88" y="6"/>
                      </a:moveTo>
                      <a:lnTo>
                        <a:pt x="78" y="11"/>
                      </a:lnTo>
                      <a:lnTo>
                        <a:pt x="70" y="15"/>
                      </a:lnTo>
                      <a:lnTo>
                        <a:pt x="61" y="20"/>
                      </a:lnTo>
                      <a:lnTo>
                        <a:pt x="53" y="23"/>
                      </a:lnTo>
                      <a:lnTo>
                        <a:pt x="44" y="27"/>
                      </a:lnTo>
                      <a:lnTo>
                        <a:pt x="35" y="30"/>
                      </a:lnTo>
                      <a:lnTo>
                        <a:pt x="24" y="33"/>
                      </a:lnTo>
                      <a:lnTo>
                        <a:pt x="15" y="35"/>
                      </a:lnTo>
                      <a:lnTo>
                        <a:pt x="10" y="34"/>
                      </a:lnTo>
                      <a:lnTo>
                        <a:pt x="6" y="33"/>
                      </a:lnTo>
                      <a:lnTo>
                        <a:pt x="2" y="29"/>
                      </a:lnTo>
                      <a:lnTo>
                        <a:pt x="0" y="26"/>
                      </a:lnTo>
                      <a:lnTo>
                        <a:pt x="4" y="19"/>
                      </a:lnTo>
                      <a:lnTo>
                        <a:pt x="9" y="13"/>
                      </a:lnTo>
                      <a:lnTo>
                        <a:pt x="15" y="8"/>
                      </a:lnTo>
                      <a:lnTo>
                        <a:pt x="21" y="5"/>
                      </a:lnTo>
                      <a:lnTo>
                        <a:pt x="29" y="4"/>
                      </a:lnTo>
                      <a:lnTo>
                        <a:pt x="37" y="1"/>
                      </a:lnTo>
                      <a:lnTo>
                        <a:pt x="46" y="0"/>
                      </a:lnTo>
                      <a:lnTo>
                        <a:pt x="54" y="0"/>
                      </a:lnTo>
                      <a:lnTo>
                        <a:pt x="63" y="0"/>
                      </a:lnTo>
                      <a:lnTo>
                        <a:pt x="72" y="1"/>
                      </a:lnTo>
                      <a:lnTo>
                        <a:pt x="80" y="3"/>
                      </a:lnTo>
                      <a:lnTo>
                        <a:pt x="88" y="6"/>
                      </a:lnTo>
                      <a:close/>
                    </a:path>
                  </a:pathLst>
                </a:custGeom>
                <a:solidFill>
                  <a:srgbClr val="00FF00"/>
                </a:solidFill>
                <a:ln w="9525">
                  <a:noFill/>
                  <a:round/>
                  <a:headEnd/>
                  <a:tailEnd/>
                </a:ln>
              </p:spPr>
              <p:txBody>
                <a:bodyPr/>
                <a:lstStyle/>
                <a:p>
                  <a:endParaRPr lang="en-US"/>
                </a:p>
              </p:txBody>
            </p:sp>
            <p:sp>
              <p:nvSpPr>
                <p:cNvPr id="9606" name="Freeform 3685"/>
                <p:cNvSpPr>
                  <a:spLocks/>
                </p:cNvSpPr>
                <p:nvPr/>
              </p:nvSpPr>
              <p:spPr bwMode="auto">
                <a:xfrm>
                  <a:off x="3621" y="3436"/>
                  <a:ext cx="17" cy="21"/>
                </a:xfrm>
                <a:custGeom>
                  <a:avLst/>
                  <a:gdLst>
                    <a:gd name="T0" fmla="*/ 9 w 34"/>
                    <a:gd name="T1" fmla="*/ 4 h 43"/>
                    <a:gd name="T2" fmla="*/ 9 w 34"/>
                    <a:gd name="T3" fmla="*/ 6 h 43"/>
                    <a:gd name="T4" fmla="*/ 7 w 34"/>
                    <a:gd name="T5" fmla="*/ 7 h 43"/>
                    <a:gd name="T6" fmla="*/ 6 w 34"/>
                    <a:gd name="T7" fmla="*/ 9 h 43"/>
                    <a:gd name="T8" fmla="*/ 5 w 34"/>
                    <a:gd name="T9" fmla="*/ 10 h 43"/>
                    <a:gd name="T10" fmla="*/ 4 w 34"/>
                    <a:gd name="T11" fmla="*/ 10 h 43"/>
                    <a:gd name="T12" fmla="*/ 2 w 34"/>
                    <a:gd name="T13" fmla="*/ 9 h 43"/>
                    <a:gd name="T14" fmla="*/ 1 w 34"/>
                    <a:gd name="T15" fmla="*/ 8 h 43"/>
                    <a:gd name="T16" fmla="*/ 1 w 34"/>
                    <a:gd name="T17" fmla="*/ 6 h 43"/>
                    <a:gd name="T18" fmla="*/ 1 w 34"/>
                    <a:gd name="T19" fmla="*/ 5 h 43"/>
                    <a:gd name="T20" fmla="*/ 0 w 34"/>
                    <a:gd name="T21" fmla="*/ 3 h 43"/>
                    <a:gd name="T22" fmla="*/ 0 w 34"/>
                    <a:gd name="T23" fmla="*/ 2 h 43"/>
                    <a:gd name="T24" fmla="*/ 1 w 34"/>
                    <a:gd name="T25" fmla="*/ 1 h 43"/>
                    <a:gd name="T26" fmla="*/ 3 w 34"/>
                    <a:gd name="T27" fmla="*/ 0 h 43"/>
                    <a:gd name="T28" fmla="*/ 5 w 34"/>
                    <a:gd name="T29" fmla="*/ 0 h 43"/>
                    <a:gd name="T30" fmla="*/ 7 w 34"/>
                    <a:gd name="T31" fmla="*/ 2 h 43"/>
                    <a:gd name="T32" fmla="*/ 9 w 34"/>
                    <a:gd name="T33" fmla="*/ 4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43"/>
                    <a:gd name="T53" fmla="*/ 34 w 3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43">
                      <a:moveTo>
                        <a:pt x="34" y="17"/>
                      </a:moveTo>
                      <a:lnTo>
                        <a:pt x="33" y="24"/>
                      </a:lnTo>
                      <a:lnTo>
                        <a:pt x="30" y="30"/>
                      </a:lnTo>
                      <a:lnTo>
                        <a:pt x="27" y="37"/>
                      </a:lnTo>
                      <a:lnTo>
                        <a:pt x="22" y="43"/>
                      </a:lnTo>
                      <a:lnTo>
                        <a:pt x="17" y="41"/>
                      </a:lnTo>
                      <a:lnTo>
                        <a:pt x="11" y="37"/>
                      </a:lnTo>
                      <a:lnTo>
                        <a:pt x="6" y="32"/>
                      </a:lnTo>
                      <a:lnTo>
                        <a:pt x="3" y="26"/>
                      </a:lnTo>
                      <a:lnTo>
                        <a:pt x="2" y="20"/>
                      </a:lnTo>
                      <a:lnTo>
                        <a:pt x="0" y="14"/>
                      </a:lnTo>
                      <a:lnTo>
                        <a:pt x="0" y="9"/>
                      </a:lnTo>
                      <a:lnTo>
                        <a:pt x="3" y="4"/>
                      </a:lnTo>
                      <a:lnTo>
                        <a:pt x="12" y="0"/>
                      </a:lnTo>
                      <a:lnTo>
                        <a:pt x="20" y="3"/>
                      </a:lnTo>
                      <a:lnTo>
                        <a:pt x="28" y="10"/>
                      </a:lnTo>
                      <a:lnTo>
                        <a:pt x="34" y="17"/>
                      </a:lnTo>
                      <a:close/>
                    </a:path>
                  </a:pathLst>
                </a:custGeom>
                <a:solidFill>
                  <a:srgbClr val="00FF00"/>
                </a:solidFill>
                <a:ln w="9525">
                  <a:noFill/>
                  <a:round/>
                  <a:headEnd/>
                  <a:tailEnd/>
                </a:ln>
              </p:spPr>
              <p:txBody>
                <a:bodyPr/>
                <a:lstStyle/>
                <a:p>
                  <a:endParaRPr lang="en-US"/>
                </a:p>
              </p:txBody>
            </p:sp>
            <p:sp>
              <p:nvSpPr>
                <p:cNvPr id="9607" name="Freeform 3686"/>
                <p:cNvSpPr>
                  <a:spLocks/>
                </p:cNvSpPr>
                <p:nvPr/>
              </p:nvSpPr>
              <p:spPr bwMode="auto">
                <a:xfrm>
                  <a:off x="3380" y="3440"/>
                  <a:ext cx="14" cy="15"/>
                </a:xfrm>
                <a:custGeom>
                  <a:avLst/>
                  <a:gdLst>
                    <a:gd name="T0" fmla="*/ 7 w 26"/>
                    <a:gd name="T1" fmla="*/ 4 h 30"/>
                    <a:gd name="T2" fmla="*/ 8 w 26"/>
                    <a:gd name="T3" fmla="*/ 5 h 30"/>
                    <a:gd name="T4" fmla="*/ 8 w 26"/>
                    <a:gd name="T5" fmla="*/ 5 h 30"/>
                    <a:gd name="T6" fmla="*/ 8 w 26"/>
                    <a:gd name="T7" fmla="*/ 7 h 30"/>
                    <a:gd name="T8" fmla="*/ 7 w 26"/>
                    <a:gd name="T9" fmla="*/ 7 h 30"/>
                    <a:gd name="T10" fmla="*/ 6 w 26"/>
                    <a:gd name="T11" fmla="*/ 8 h 30"/>
                    <a:gd name="T12" fmla="*/ 5 w 26"/>
                    <a:gd name="T13" fmla="*/ 8 h 30"/>
                    <a:gd name="T14" fmla="*/ 4 w 26"/>
                    <a:gd name="T15" fmla="*/ 8 h 30"/>
                    <a:gd name="T16" fmla="*/ 3 w 26"/>
                    <a:gd name="T17" fmla="*/ 7 h 30"/>
                    <a:gd name="T18" fmla="*/ 1 w 26"/>
                    <a:gd name="T19" fmla="*/ 6 h 30"/>
                    <a:gd name="T20" fmla="*/ 1 w 26"/>
                    <a:gd name="T21" fmla="*/ 5 h 30"/>
                    <a:gd name="T22" fmla="*/ 0 w 26"/>
                    <a:gd name="T23" fmla="*/ 3 h 30"/>
                    <a:gd name="T24" fmla="*/ 1 w 26"/>
                    <a:gd name="T25" fmla="*/ 1 h 30"/>
                    <a:gd name="T26" fmla="*/ 1 w 26"/>
                    <a:gd name="T27" fmla="*/ 0 h 30"/>
                    <a:gd name="T28" fmla="*/ 2 w 26"/>
                    <a:gd name="T29" fmla="*/ 0 h 30"/>
                    <a:gd name="T30" fmla="*/ 3 w 26"/>
                    <a:gd name="T31" fmla="*/ 1 h 30"/>
                    <a:gd name="T32" fmla="*/ 5 w 26"/>
                    <a:gd name="T33" fmla="*/ 1 h 30"/>
                    <a:gd name="T34" fmla="*/ 7 w 26"/>
                    <a:gd name="T35" fmla="*/ 4 h 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
                    <a:gd name="T55" fmla="*/ 0 h 30"/>
                    <a:gd name="T56" fmla="*/ 26 w 26"/>
                    <a:gd name="T57" fmla="*/ 30 h 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 h="30">
                      <a:moveTo>
                        <a:pt x="25" y="13"/>
                      </a:moveTo>
                      <a:lnTo>
                        <a:pt x="26" y="17"/>
                      </a:lnTo>
                      <a:lnTo>
                        <a:pt x="26" y="20"/>
                      </a:lnTo>
                      <a:lnTo>
                        <a:pt x="26" y="25"/>
                      </a:lnTo>
                      <a:lnTo>
                        <a:pt x="24" y="28"/>
                      </a:lnTo>
                      <a:lnTo>
                        <a:pt x="20" y="30"/>
                      </a:lnTo>
                      <a:lnTo>
                        <a:pt x="17" y="30"/>
                      </a:lnTo>
                      <a:lnTo>
                        <a:pt x="13" y="30"/>
                      </a:lnTo>
                      <a:lnTo>
                        <a:pt x="10" y="28"/>
                      </a:lnTo>
                      <a:lnTo>
                        <a:pt x="4" y="24"/>
                      </a:lnTo>
                      <a:lnTo>
                        <a:pt x="1" y="17"/>
                      </a:lnTo>
                      <a:lnTo>
                        <a:pt x="0" y="10"/>
                      </a:lnTo>
                      <a:lnTo>
                        <a:pt x="1" y="3"/>
                      </a:lnTo>
                      <a:lnTo>
                        <a:pt x="3" y="0"/>
                      </a:lnTo>
                      <a:lnTo>
                        <a:pt x="8" y="0"/>
                      </a:lnTo>
                      <a:lnTo>
                        <a:pt x="12" y="2"/>
                      </a:lnTo>
                      <a:lnTo>
                        <a:pt x="17" y="3"/>
                      </a:lnTo>
                      <a:lnTo>
                        <a:pt x="25" y="13"/>
                      </a:lnTo>
                      <a:close/>
                    </a:path>
                  </a:pathLst>
                </a:custGeom>
                <a:solidFill>
                  <a:srgbClr val="00FF00"/>
                </a:solidFill>
                <a:ln w="9525">
                  <a:noFill/>
                  <a:round/>
                  <a:headEnd/>
                  <a:tailEnd/>
                </a:ln>
              </p:spPr>
              <p:txBody>
                <a:bodyPr/>
                <a:lstStyle/>
                <a:p>
                  <a:endParaRPr lang="en-US"/>
                </a:p>
              </p:txBody>
            </p:sp>
            <p:sp>
              <p:nvSpPr>
                <p:cNvPr id="9608" name="Freeform 3687"/>
                <p:cNvSpPr>
                  <a:spLocks/>
                </p:cNvSpPr>
                <p:nvPr/>
              </p:nvSpPr>
              <p:spPr bwMode="auto">
                <a:xfrm>
                  <a:off x="3566" y="3454"/>
                  <a:ext cx="14" cy="17"/>
                </a:xfrm>
                <a:custGeom>
                  <a:avLst/>
                  <a:gdLst>
                    <a:gd name="T0" fmla="*/ 7 w 29"/>
                    <a:gd name="T1" fmla="*/ 3 h 35"/>
                    <a:gd name="T2" fmla="*/ 7 w 29"/>
                    <a:gd name="T3" fmla="*/ 5 h 35"/>
                    <a:gd name="T4" fmla="*/ 6 w 29"/>
                    <a:gd name="T5" fmla="*/ 6 h 35"/>
                    <a:gd name="T6" fmla="*/ 6 w 29"/>
                    <a:gd name="T7" fmla="*/ 7 h 35"/>
                    <a:gd name="T8" fmla="*/ 5 w 29"/>
                    <a:gd name="T9" fmla="*/ 8 h 35"/>
                    <a:gd name="T10" fmla="*/ 3 w 29"/>
                    <a:gd name="T11" fmla="*/ 8 h 35"/>
                    <a:gd name="T12" fmla="*/ 2 w 29"/>
                    <a:gd name="T13" fmla="*/ 7 h 35"/>
                    <a:gd name="T14" fmla="*/ 1 w 29"/>
                    <a:gd name="T15" fmla="*/ 6 h 35"/>
                    <a:gd name="T16" fmla="*/ 0 w 29"/>
                    <a:gd name="T17" fmla="*/ 5 h 35"/>
                    <a:gd name="T18" fmla="*/ 0 w 29"/>
                    <a:gd name="T19" fmla="*/ 3 h 35"/>
                    <a:gd name="T20" fmla="*/ 0 w 29"/>
                    <a:gd name="T21" fmla="*/ 2 h 35"/>
                    <a:gd name="T22" fmla="*/ 0 w 29"/>
                    <a:gd name="T23" fmla="*/ 1 h 35"/>
                    <a:gd name="T24" fmla="*/ 1 w 29"/>
                    <a:gd name="T25" fmla="*/ 0 h 35"/>
                    <a:gd name="T26" fmla="*/ 3 w 29"/>
                    <a:gd name="T27" fmla="*/ 0 h 35"/>
                    <a:gd name="T28" fmla="*/ 4 w 29"/>
                    <a:gd name="T29" fmla="*/ 0 h 35"/>
                    <a:gd name="T30" fmla="*/ 6 w 29"/>
                    <a:gd name="T31" fmla="*/ 1 h 35"/>
                    <a:gd name="T32" fmla="*/ 7 w 29"/>
                    <a:gd name="T33" fmla="*/ 3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5"/>
                    <a:gd name="T53" fmla="*/ 29 w 29"/>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5">
                      <a:moveTo>
                        <a:pt x="29" y="13"/>
                      </a:moveTo>
                      <a:lnTo>
                        <a:pt x="29" y="20"/>
                      </a:lnTo>
                      <a:lnTo>
                        <a:pt x="27" y="26"/>
                      </a:lnTo>
                      <a:lnTo>
                        <a:pt x="24" y="30"/>
                      </a:lnTo>
                      <a:lnTo>
                        <a:pt x="20" y="35"/>
                      </a:lnTo>
                      <a:lnTo>
                        <a:pt x="14" y="34"/>
                      </a:lnTo>
                      <a:lnTo>
                        <a:pt x="9" y="31"/>
                      </a:lnTo>
                      <a:lnTo>
                        <a:pt x="4" y="27"/>
                      </a:lnTo>
                      <a:lnTo>
                        <a:pt x="1" y="21"/>
                      </a:lnTo>
                      <a:lnTo>
                        <a:pt x="0" y="15"/>
                      </a:lnTo>
                      <a:lnTo>
                        <a:pt x="1" y="10"/>
                      </a:lnTo>
                      <a:lnTo>
                        <a:pt x="2" y="5"/>
                      </a:lnTo>
                      <a:lnTo>
                        <a:pt x="4" y="0"/>
                      </a:lnTo>
                      <a:lnTo>
                        <a:pt x="12" y="0"/>
                      </a:lnTo>
                      <a:lnTo>
                        <a:pt x="18" y="3"/>
                      </a:lnTo>
                      <a:lnTo>
                        <a:pt x="24" y="7"/>
                      </a:lnTo>
                      <a:lnTo>
                        <a:pt x="29" y="13"/>
                      </a:lnTo>
                      <a:close/>
                    </a:path>
                  </a:pathLst>
                </a:custGeom>
                <a:solidFill>
                  <a:srgbClr val="00FF00"/>
                </a:solidFill>
                <a:ln w="9525">
                  <a:noFill/>
                  <a:round/>
                  <a:headEnd/>
                  <a:tailEnd/>
                </a:ln>
              </p:spPr>
              <p:txBody>
                <a:bodyPr/>
                <a:lstStyle/>
                <a:p>
                  <a:endParaRPr lang="en-US"/>
                </a:p>
              </p:txBody>
            </p:sp>
            <p:sp>
              <p:nvSpPr>
                <p:cNvPr id="9609" name="Freeform 3688"/>
                <p:cNvSpPr>
                  <a:spLocks/>
                </p:cNvSpPr>
                <p:nvPr/>
              </p:nvSpPr>
              <p:spPr bwMode="auto">
                <a:xfrm>
                  <a:off x="3444" y="3461"/>
                  <a:ext cx="13" cy="16"/>
                </a:xfrm>
                <a:custGeom>
                  <a:avLst/>
                  <a:gdLst>
                    <a:gd name="T0" fmla="*/ 6 w 27"/>
                    <a:gd name="T1" fmla="*/ 4 h 31"/>
                    <a:gd name="T2" fmla="*/ 6 w 27"/>
                    <a:gd name="T3" fmla="*/ 5 h 31"/>
                    <a:gd name="T4" fmla="*/ 6 w 27"/>
                    <a:gd name="T5" fmla="*/ 6 h 31"/>
                    <a:gd name="T6" fmla="*/ 6 w 27"/>
                    <a:gd name="T7" fmla="*/ 8 h 31"/>
                    <a:gd name="T8" fmla="*/ 5 w 27"/>
                    <a:gd name="T9" fmla="*/ 8 h 31"/>
                    <a:gd name="T10" fmla="*/ 3 w 27"/>
                    <a:gd name="T11" fmla="*/ 8 h 31"/>
                    <a:gd name="T12" fmla="*/ 2 w 27"/>
                    <a:gd name="T13" fmla="*/ 8 h 31"/>
                    <a:gd name="T14" fmla="*/ 1 w 27"/>
                    <a:gd name="T15" fmla="*/ 7 h 31"/>
                    <a:gd name="T16" fmla="*/ 0 w 27"/>
                    <a:gd name="T17" fmla="*/ 6 h 31"/>
                    <a:gd name="T18" fmla="*/ 0 w 27"/>
                    <a:gd name="T19" fmla="*/ 4 h 31"/>
                    <a:gd name="T20" fmla="*/ 0 w 27"/>
                    <a:gd name="T21" fmla="*/ 3 h 31"/>
                    <a:gd name="T22" fmla="*/ 1 w 27"/>
                    <a:gd name="T23" fmla="*/ 1 h 31"/>
                    <a:gd name="T24" fmla="*/ 2 w 27"/>
                    <a:gd name="T25" fmla="*/ 0 h 31"/>
                    <a:gd name="T26" fmla="*/ 3 w 27"/>
                    <a:gd name="T27" fmla="*/ 1 h 31"/>
                    <a:gd name="T28" fmla="*/ 5 w 27"/>
                    <a:gd name="T29" fmla="*/ 1 h 31"/>
                    <a:gd name="T30" fmla="*/ 6 w 27"/>
                    <a:gd name="T31" fmla="*/ 2 h 31"/>
                    <a:gd name="T32" fmla="*/ 6 w 27"/>
                    <a:gd name="T33" fmla="*/ 4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31"/>
                    <a:gd name="T53" fmla="*/ 27 w 27"/>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31">
                      <a:moveTo>
                        <a:pt x="27" y="14"/>
                      </a:moveTo>
                      <a:lnTo>
                        <a:pt x="27" y="20"/>
                      </a:lnTo>
                      <a:lnTo>
                        <a:pt x="27" y="24"/>
                      </a:lnTo>
                      <a:lnTo>
                        <a:pt x="25" y="29"/>
                      </a:lnTo>
                      <a:lnTo>
                        <a:pt x="20" y="31"/>
                      </a:lnTo>
                      <a:lnTo>
                        <a:pt x="14" y="31"/>
                      </a:lnTo>
                      <a:lnTo>
                        <a:pt x="8" y="29"/>
                      </a:lnTo>
                      <a:lnTo>
                        <a:pt x="4" y="26"/>
                      </a:lnTo>
                      <a:lnTo>
                        <a:pt x="2" y="21"/>
                      </a:lnTo>
                      <a:lnTo>
                        <a:pt x="0" y="15"/>
                      </a:lnTo>
                      <a:lnTo>
                        <a:pt x="2" y="9"/>
                      </a:lnTo>
                      <a:lnTo>
                        <a:pt x="5" y="4"/>
                      </a:lnTo>
                      <a:lnTo>
                        <a:pt x="10" y="0"/>
                      </a:lnTo>
                      <a:lnTo>
                        <a:pt x="15" y="1"/>
                      </a:lnTo>
                      <a:lnTo>
                        <a:pt x="20" y="4"/>
                      </a:lnTo>
                      <a:lnTo>
                        <a:pt x="25" y="8"/>
                      </a:lnTo>
                      <a:lnTo>
                        <a:pt x="27" y="14"/>
                      </a:lnTo>
                      <a:close/>
                    </a:path>
                  </a:pathLst>
                </a:custGeom>
                <a:solidFill>
                  <a:srgbClr val="00FF00"/>
                </a:solidFill>
                <a:ln w="9525">
                  <a:noFill/>
                  <a:round/>
                  <a:headEnd/>
                  <a:tailEnd/>
                </a:ln>
              </p:spPr>
              <p:txBody>
                <a:bodyPr/>
                <a:lstStyle/>
                <a:p>
                  <a:endParaRPr lang="en-US"/>
                </a:p>
              </p:txBody>
            </p:sp>
            <p:sp>
              <p:nvSpPr>
                <p:cNvPr id="9610" name="Freeform 3689"/>
                <p:cNvSpPr>
                  <a:spLocks/>
                </p:cNvSpPr>
                <p:nvPr/>
              </p:nvSpPr>
              <p:spPr bwMode="auto">
                <a:xfrm>
                  <a:off x="3392" y="3474"/>
                  <a:ext cx="15" cy="12"/>
                </a:xfrm>
                <a:custGeom>
                  <a:avLst/>
                  <a:gdLst>
                    <a:gd name="T0" fmla="*/ 8 w 30"/>
                    <a:gd name="T1" fmla="*/ 3 h 24"/>
                    <a:gd name="T2" fmla="*/ 8 w 30"/>
                    <a:gd name="T3" fmla="*/ 5 h 24"/>
                    <a:gd name="T4" fmla="*/ 7 w 30"/>
                    <a:gd name="T5" fmla="*/ 5 h 24"/>
                    <a:gd name="T6" fmla="*/ 6 w 30"/>
                    <a:gd name="T7" fmla="*/ 6 h 24"/>
                    <a:gd name="T8" fmla="*/ 5 w 30"/>
                    <a:gd name="T9" fmla="*/ 6 h 24"/>
                    <a:gd name="T10" fmla="*/ 4 w 30"/>
                    <a:gd name="T11" fmla="*/ 6 h 24"/>
                    <a:gd name="T12" fmla="*/ 3 w 30"/>
                    <a:gd name="T13" fmla="*/ 6 h 24"/>
                    <a:gd name="T14" fmla="*/ 1 w 30"/>
                    <a:gd name="T15" fmla="*/ 6 h 24"/>
                    <a:gd name="T16" fmla="*/ 1 w 30"/>
                    <a:gd name="T17" fmla="*/ 5 h 24"/>
                    <a:gd name="T18" fmla="*/ 0 w 30"/>
                    <a:gd name="T19" fmla="*/ 4 h 24"/>
                    <a:gd name="T20" fmla="*/ 0 w 30"/>
                    <a:gd name="T21" fmla="*/ 3 h 24"/>
                    <a:gd name="T22" fmla="*/ 0 w 30"/>
                    <a:gd name="T23" fmla="*/ 3 h 24"/>
                    <a:gd name="T24" fmla="*/ 1 w 30"/>
                    <a:gd name="T25" fmla="*/ 2 h 24"/>
                    <a:gd name="T26" fmla="*/ 3 w 30"/>
                    <a:gd name="T27" fmla="*/ 0 h 24"/>
                    <a:gd name="T28" fmla="*/ 5 w 30"/>
                    <a:gd name="T29" fmla="*/ 0 h 24"/>
                    <a:gd name="T30" fmla="*/ 7 w 30"/>
                    <a:gd name="T31" fmla="*/ 1 h 24"/>
                    <a:gd name="T32" fmla="*/ 8 w 30"/>
                    <a:gd name="T33" fmla="*/ 3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14"/>
                      </a:moveTo>
                      <a:lnTo>
                        <a:pt x="29" y="17"/>
                      </a:lnTo>
                      <a:lnTo>
                        <a:pt x="26" y="20"/>
                      </a:lnTo>
                      <a:lnTo>
                        <a:pt x="23" y="22"/>
                      </a:lnTo>
                      <a:lnTo>
                        <a:pt x="19" y="24"/>
                      </a:lnTo>
                      <a:lnTo>
                        <a:pt x="15" y="24"/>
                      </a:lnTo>
                      <a:lnTo>
                        <a:pt x="9" y="23"/>
                      </a:lnTo>
                      <a:lnTo>
                        <a:pt x="4" y="22"/>
                      </a:lnTo>
                      <a:lnTo>
                        <a:pt x="1" y="19"/>
                      </a:lnTo>
                      <a:lnTo>
                        <a:pt x="0" y="16"/>
                      </a:lnTo>
                      <a:lnTo>
                        <a:pt x="0" y="12"/>
                      </a:lnTo>
                      <a:lnTo>
                        <a:pt x="0" y="9"/>
                      </a:lnTo>
                      <a:lnTo>
                        <a:pt x="1" y="5"/>
                      </a:lnTo>
                      <a:lnTo>
                        <a:pt x="9" y="0"/>
                      </a:lnTo>
                      <a:lnTo>
                        <a:pt x="17" y="0"/>
                      </a:lnTo>
                      <a:lnTo>
                        <a:pt x="25" y="4"/>
                      </a:lnTo>
                      <a:lnTo>
                        <a:pt x="30" y="14"/>
                      </a:lnTo>
                      <a:close/>
                    </a:path>
                  </a:pathLst>
                </a:custGeom>
                <a:solidFill>
                  <a:srgbClr val="00FF00"/>
                </a:solidFill>
                <a:ln w="9525">
                  <a:noFill/>
                  <a:round/>
                  <a:headEnd/>
                  <a:tailEnd/>
                </a:ln>
              </p:spPr>
              <p:txBody>
                <a:bodyPr/>
                <a:lstStyle/>
                <a:p>
                  <a:endParaRPr lang="en-US"/>
                </a:p>
              </p:txBody>
            </p:sp>
            <p:sp>
              <p:nvSpPr>
                <p:cNvPr id="9611" name="Freeform 3690"/>
                <p:cNvSpPr>
                  <a:spLocks/>
                </p:cNvSpPr>
                <p:nvPr/>
              </p:nvSpPr>
              <p:spPr bwMode="auto">
                <a:xfrm>
                  <a:off x="3365" y="3474"/>
                  <a:ext cx="17" cy="23"/>
                </a:xfrm>
                <a:custGeom>
                  <a:avLst/>
                  <a:gdLst>
                    <a:gd name="T0" fmla="*/ 9 w 34"/>
                    <a:gd name="T1" fmla="*/ 1 h 47"/>
                    <a:gd name="T2" fmla="*/ 9 w 34"/>
                    <a:gd name="T3" fmla="*/ 4 h 47"/>
                    <a:gd name="T4" fmla="*/ 8 w 34"/>
                    <a:gd name="T5" fmla="*/ 7 h 47"/>
                    <a:gd name="T6" fmla="*/ 6 w 34"/>
                    <a:gd name="T7" fmla="*/ 9 h 47"/>
                    <a:gd name="T8" fmla="*/ 4 w 34"/>
                    <a:gd name="T9" fmla="*/ 11 h 47"/>
                    <a:gd name="T10" fmla="*/ 3 w 34"/>
                    <a:gd name="T11" fmla="*/ 10 h 47"/>
                    <a:gd name="T12" fmla="*/ 2 w 34"/>
                    <a:gd name="T13" fmla="*/ 10 h 47"/>
                    <a:gd name="T14" fmla="*/ 1 w 34"/>
                    <a:gd name="T15" fmla="*/ 9 h 47"/>
                    <a:gd name="T16" fmla="*/ 0 w 34"/>
                    <a:gd name="T17" fmla="*/ 8 h 47"/>
                    <a:gd name="T18" fmla="*/ 1 w 34"/>
                    <a:gd name="T19" fmla="*/ 5 h 47"/>
                    <a:gd name="T20" fmla="*/ 1 w 34"/>
                    <a:gd name="T21" fmla="*/ 3 h 47"/>
                    <a:gd name="T22" fmla="*/ 2 w 34"/>
                    <a:gd name="T23" fmla="*/ 1 h 47"/>
                    <a:gd name="T24" fmla="*/ 4 w 34"/>
                    <a:gd name="T25" fmla="*/ 0 h 47"/>
                    <a:gd name="T26" fmla="*/ 5 w 34"/>
                    <a:gd name="T27" fmla="*/ 0 h 47"/>
                    <a:gd name="T28" fmla="*/ 6 w 34"/>
                    <a:gd name="T29" fmla="*/ 0 h 47"/>
                    <a:gd name="T30" fmla="*/ 7 w 34"/>
                    <a:gd name="T31" fmla="*/ 0 h 47"/>
                    <a:gd name="T32" fmla="*/ 9 w 34"/>
                    <a:gd name="T33" fmla="*/ 1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47"/>
                    <a:gd name="T53" fmla="*/ 34 w 3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47">
                      <a:moveTo>
                        <a:pt x="33" y="6"/>
                      </a:moveTo>
                      <a:lnTo>
                        <a:pt x="34" y="18"/>
                      </a:lnTo>
                      <a:lnTo>
                        <a:pt x="32" y="29"/>
                      </a:lnTo>
                      <a:lnTo>
                        <a:pt x="25" y="39"/>
                      </a:lnTo>
                      <a:lnTo>
                        <a:pt x="17" y="47"/>
                      </a:lnTo>
                      <a:lnTo>
                        <a:pt x="12" y="43"/>
                      </a:lnTo>
                      <a:lnTo>
                        <a:pt x="9" y="40"/>
                      </a:lnTo>
                      <a:lnTo>
                        <a:pt x="4" y="36"/>
                      </a:lnTo>
                      <a:lnTo>
                        <a:pt x="0" y="32"/>
                      </a:lnTo>
                      <a:lnTo>
                        <a:pt x="3" y="23"/>
                      </a:lnTo>
                      <a:lnTo>
                        <a:pt x="6" y="15"/>
                      </a:lnTo>
                      <a:lnTo>
                        <a:pt x="10" y="6"/>
                      </a:lnTo>
                      <a:lnTo>
                        <a:pt x="17" y="0"/>
                      </a:lnTo>
                      <a:lnTo>
                        <a:pt x="23" y="0"/>
                      </a:lnTo>
                      <a:lnTo>
                        <a:pt x="27" y="0"/>
                      </a:lnTo>
                      <a:lnTo>
                        <a:pt x="31" y="2"/>
                      </a:lnTo>
                      <a:lnTo>
                        <a:pt x="33" y="6"/>
                      </a:lnTo>
                      <a:close/>
                    </a:path>
                  </a:pathLst>
                </a:custGeom>
                <a:solidFill>
                  <a:srgbClr val="00FF00"/>
                </a:solidFill>
                <a:ln w="9525">
                  <a:noFill/>
                  <a:round/>
                  <a:headEnd/>
                  <a:tailEnd/>
                </a:ln>
              </p:spPr>
              <p:txBody>
                <a:bodyPr/>
                <a:lstStyle/>
                <a:p>
                  <a:endParaRPr lang="en-US"/>
                </a:p>
              </p:txBody>
            </p:sp>
            <p:sp>
              <p:nvSpPr>
                <p:cNvPr id="9612" name="Freeform 3691"/>
                <p:cNvSpPr>
                  <a:spLocks/>
                </p:cNvSpPr>
                <p:nvPr/>
              </p:nvSpPr>
              <p:spPr bwMode="auto">
                <a:xfrm>
                  <a:off x="3417" y="3475"/>
                  <a:ext cx="19" cy="9"/>
                </a:xfrm>
                <a:custGeom>
                  <a:avLst/>
                  <a:gdLst>
                    <a:gd name="T0" fmla="*/ 9 w 39"/>
                    <a:gd name="T1" fmla="*/ 4 h 16"/>
                    <a:gd name="T2" fmla="*/ 8 w 39"/>
                    <a:gd name="T3" fmla="*/ 5 h 16"/>
                    <a:gd name="T4" fmla="*/ 6 w 39"/>
                    <a:gd name="T5" fmla="*/ 5 h 16"/>
                    <a:gd name="T6" fmla="*/ 4 w 39"/>
                    <a:gd name="T7" fmla="*/ 5 h 16"/>
                    <a:gd name="T8" fmla="*/ 2 w 39"/>
                    <a:gd name="T9" fmla="*/ 5 h 16"/>
                    <a:gd name="T10" fmla="*/ 1 w 39"/>
                    <a:gd name="T11" fmla="*/ 4 h 16"/>
                    <a:gd name="T12" fmla="*/ 1 w 39"/>
                    <a:gd name="T13" fmla="*/ 3 h 16"/>
                    <a:gd name="T14" fmla="*/ 0 w 39"/>
                    <a:gd name="T15" fmla="*/ 3 h 16"/>
                    <a:gd name="T16" fmla="*/ 0 w 39"/>
                    <a:gd name="T17" fmla="*/ 2 h 16"/>
                    <a:gd name="T18" fmla="*/ 1 w 39"/>
                    <a:gd name="T19" fmla="*/ 1 h 16"/>
                    <a:gd name="T20" fmla="*/ 2 w 39"/>
                    <a:gd name="T21" fmla="*/ 0 h 16"/>
                    <a:gd name="T22" fmla="*/ 3 w 39"/>
                    <a:gd name="T23" fmla="*/ 0 h 16"/>
                    <a:gd name="T24" fmla="*/ 5 w 39"/>
                    <a:gd name="T25" fmla="*/ 0 h 16"/>
                    <a:gd name="T26" fmla="*/ 6 w 39"/>
                    <a:gd name="T27" fmla="*/ 1 h 16"/>
                    <a:gd name="T28" fmla="*/ 7 w 39"/>
                    <a:gd name="T29" fmla="*/ 2 h 16"/>
                    <a:gd name="T30" fmla="*/ 8 w 39"/>
                    <a:gd name="T31" fmla="*/ 3 h 16"/>
                    <a:gd name="T32" fmla="*/ 9 w 39"/>
                    <a:gd name="T33" fmla="*/ 4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16"/>
                    <a:gd name="T53" fmla="*/ 39 w 39"/>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16">
                      <a:moveTo>
                        <a:pt x="39" y="12"/>
                      </a:moveTo>
                      <a:lnTo>
                        <a:pt x="34" y="15"/>
                      </a:lnTo>
                      <a:lnTo>
                        <a:pt x="26" y="16"/>
                      </a:lnTo>
                      <a:lnTo>
                        <a:pt x="16" y="15"/>
                      </a:lnTo>
                      <a:lnTo>
                        <a:pt x="9" y="14"/>
                      </a:lnTo>
                      <a:lnTo>
                        <a:pt x="6" y="12"/>
                      </a:lnTo>
                      <a:lnTo>
                        <a:pt x="4" y="10"/>
                      </a:lnTo>
                      <a:lnTo>
                        <a:pt x="0" y="8"/>
                      </a:lnTo>
                      <a:lnTo>
                        <a:pt x="0" y="5"/>
                      </a:lnTo>
                      <a:lnTo>
                        <a:pt x="5" y="2"/>
                      </a:lnTo>
                      <a:lnTo>
                        <a:pt x="11" y="0"/>
                      </a:lnTo>
                      <a:lnTo>
                        <a:pt x="15" y="0"/>
                      </a:lnTo>
                      <a:lnTo>
                        <a:pt x="21" y="0"/>
                      </a:lnTo>
                      <a:lnTo>
                        <a:pt x="26" y="2"/>
                      </a:lnTo>
                      <a:lnTo>
                        <a:pt x="30" y="5"/>
                      </a:lnTo>
                      <a:lnTo>
                        <a:pt x="35" y="8"/>
                      </a:lnTo>
                      <a:lnTo>
                        <a:pt x="39" y="12"/>
                      </a:lnTo>
                      <a:close/>
                    </a:path>
                  </a:pathLst>
                </a:custGeom>
                <a:solidFill>
                  <a:srgbClr val="00FF00"/>
                </a:solidFill>
                <a:ln w="9525">
                  <a:noFill/>
                  <a:round/>
                  <a:headEnd/>
                  <a:tailEnd/>
                </a:ln>
              </p:spPr>
              <p:txBody>
                <a:bodyPr/>
                <a:lstStyle/>
                <a:p>
                  <a:endParaRPr lang="en-US"/>
                </a:p>
              </p:txBody>
            </p:sp>
            <p:sp>
              <p:nvSpPr>
                <p:cNvPr id="9613" name="Freeform 3692"/>
                <p:cNvSpPr>
                  <a:spLocks/>
                </p:cNvSpPr>
                <p:nvPr/>
              </p:nvSpPr>
              <p:spPr bwMode="auto">
                <a:xfrm>
                  <a:off x="3594" y="3482"/>
                  <a:ext cx="14" cy="15"/>
                </a:xfrm>
                <a:custGeom>
                  <a:avLst/>
                  <a:gdLst>
                    <a:gd name="T0" fmla="*/ 7 w 29"/>
                    <a:gd name="T1" fmla="*/ 5 h 30"/>
                    <a:gd name="T2" fmla="*/ 6 w 29"/>
                    <a:gd name="T3" fmla="*/ 6 h 30"/>
                    <a:gd name="T4" fmla="*/ 6 w 29"/>
                    <a:gd name="T5" fmla="*/ 7 h 30"/>
                    <a:gd name="T6" fmla="*/ 5 w 29"/>
                    <a:gd name="T7" fmla="*/ 8 h 30"/>
                    <a:gd name="T8" fmla="*/ 5 w 29"/>
                    <a:gd name="T9" fmla="*/ 8 h 30"/>
                    <a:gd name="T10" fmla="*/ 3 w 29"/>
                    <a:gd name="T11" fmla="*/ 8 h 30"/>
                    <a:gd name="T12" fmla="*/ 2 w 29"/>
                    <a:gd name="T13" fmla="*/ 8 h 30"/>
                    <a:gd name="T14" fmla="*/ 1 w 29"/>
                    <a:gd name="T15" fmla="*/ 7 h 30"/>
                    <a:gd name="T16" fmla="*/ 0 w 29"/>
                    <a:gd name="T17" fmla="*/ 6 h 30"/>
                    <a:gd name="T18" fmla="*/ 0 w 29"/>
                    <a:gd name="T19" fmla="*/ 0 h 30"/>
                    <a:gd name="T20" fmla="*/ 2 w 29"/>
                    <a:gd name="T21" fmla="*/ 1 h 30"/>
                    <a:gd name="T22" fmla="*/ 4 w 29"/>
                    <a:gd name="T23" fmla="*/ 2 h 30"/>
                    <a:gd name="T24" fmla="*/ 6 w 29"/>
                    <a:gd name="T25" fmla="*/ 3 h 30"/>
                    <a:gd name="T26" fmla="*/ 7 w 29"/>
                    <a:gd name="T27" fmla="*/ 5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30"/>
                    <a:gd name="T44" fmla="*/ 29 w 29"/>
                    <a:gd name="T45" fmla="*/ 30 h 3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30">
                      <a:moveTo>
                        <a:pt x="29" y="19"/>
                      </a:moveTo>
                      <a:lnTo>
                        <a:pt x="27" y="23"/>
                      </a:lnTo>
                      <a:lnTo>
                        <a:pt x="25" y="26"/>
                      </a:lnTo>
                      <a:lnTo>
                        <a:pt x="23" y="29"/>
                      </a:lnTo>
                      <a:lnTo>
                        <a:pt x="20" y="30"/>
                      </a:lnTo>
                      <a:lnTo>
                        <a:pt x="14" y="30"/>
                      </a:lnTo>
                      <a:lnTo>
                        <a:pt x="8" y="29"/>
                      </a:lnTo>
                      <a:lnTo>
                        <a:pt x="4" y="25"/>
                      </a:lnTo>
                      <a:lnTo>
                        <a:pt x="0" y="21"/>
                      </a:lnTo>
                      <a:lnTo>
                        <a:pt x="0" y="0"/>
                      </a:lnTo>
                      <a:lnTo>
                        <a:pt x="8" y="2"/>
                      </a:lnTo>
                      <a:lnTo>
                        <a:pt x="17" y="6"/>
                      </a:lnTo>
                      <a:lnTo>
                        <a:pt x="25" y="10"/>
                      </a:lnTo>
                      <a:lnTo>
                        <a:pt x="29" y="19"/>
                      </a:lnTo>
                      <a:close/>
                    </a:path>
                  </a:pathLst>
                </a:custGeom>
                <a:solidFill>
                  <a:srgbClr val="00FF00"/>
                </a:solidFill>
                <a:ln w="9525">
                  <a:noFill/>
                  <a:round/>
                  <a:headEnd/>
                  <a:tailEnd/>
                </a:ln>
              </p:spPr>
              <p:txBody>
                <a:bodyPr/>
                <a:lstStyle/>
                <a:p>
                  <a:endParaRPr lang="en-US"/>
                </a:p>
              </p:txBody>
            </p:sp>
            <p:sp>
              <p:nvSpPr>
                <p:cNvPr id="9614" name="Freeform 3693"/>
                <p:cNvSpPr>
                  <a:spLocks/>
                </p:cNvSpPr>
                <p:nvPr/>
              </p:nvSpPr>
              <p:spPr bwMode="auto">
                <a:xfrm>
                  <a:off x="3345" y="3490"/>
                  <a:ext cx="9" cy="10"/>
                </a:xfrm>
                <a:custGeom>
                  <a:avLst/>
                  <a:gdLst>
                    <a:gd name="T0" fmla="*/ 4 w 20"/>
                    <a:gd name="T1" fmla="*/ 2 h 18"/>
                    <a:gd name="T2" fmla="*/ 3 w 20"/>
                    <a:gd name="T3" fmla="*/ 3 h 18"/>
                    <a:gd name="T4" fmla="*/ 2 w 20"/>
                    <a:gd name="T5" fmla="*/ 4 h 18"/>
                    <a:gd name="T6" fmla="*/ 1 w 20"/>
                    <a:gd name="T7" fmla="*/ 5 h 18"/>
                    <a:gd name="T8" fmla="*/ 0 w 20"/>
                    <a:gd name="T9" fmla="*/ 6 h 18"/>
                    <a:gd name="T10" fmla="*/ 0 w 20"/>
                    <a:gd name="T11" fmla="*/ 4 h 18"/>
                    <a:gd name="T12" fmla="*/ 0 w 20"/>
                    <a:gd name="T13" fmla="*/ 2 h 18"/>
                    <a:gd name="T14" fmla="*/ 0 w 20"/>
                    <a:gd name="T15" fmla="*/ 1 h 18"/>
                    <a:gd name="T16" fmla="*/ 1 w 20"/>
                    <a:gd name="T17" fmla="*/ 0 h 18"/>
                    <a:gd name="T18" fmla="*/ 2 w 20"/>
                    <a:gd name="T19" fmla="*/ 0 h 18"/>
                    <a:gd name="T20" fmla="*/ 3 w 20"/>
                    <a:gd name="T21" fmla="*/ 0 h 18"/>
                    <a:gd name="T22" fmla="*/ 4 w 20"/>
                    <a:gd name="T23" fmla="*/ 1 h 18"/>
                    <a:gd name="T24" fmla="*/ 4 w 20"/>
                    <a:gd name="T25" fmla="*/ 2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18"/>
                    <a:gd name="T41" fmla="*/ 20 w 20"/>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18">
                      <a:moveTo>
                        <a:pt x="20" y="6"/>
                      </a:moveTo>
                      <a:lnTo>
                        <a:pt x="16" y="9"/>
                      </a:lnTo>
                      <a:lnTo>
                        <a:pt x="12" y="13"/>
                      </a:lnTo>
                      <a:lnTo>
                        <a:pt x="6" y="16"/>
                      </a:lnTo>
                      <a:lnTo>
                        <a:pt x="1" y="18"/>
                      </a:lnTo>
                      <a:lnTo>
                        <a:pt x="1" y="14"/>
                      </a:lnTo>
                      <a:lnTo>
                        <a:pt x="0" y="8"/>
                      </a:lnTo>
                      <a:lnTo>
                        <a:pt x="1" y="3"/>
                      </a:lnTo>
                      <a:lnTo>
                        <a:pt x="5" y="0"/>
                      </a:lnTo>
                      <a:lnTo>
                        <a:pt x="11" y="0"/>
                      </a:lnTo>
                      <a:lnTo>
                        <a:pt x="15" y="0"/>
                      </a:lnTo>
                      <a:lnTo>
                        <a:pt x="19" y="1"/>
                      </a:lnTo>
                      <a:lnTo>
                        <a:pt x="20" y="6"/>
                      </a:lnTo>
                      <a:close/>
                    </a:path>
                  </a:pathLst>
                </a:custGeom>
                <a:solidFill>
                  <a:srgbClr val="00FF00"/>
                </a:solidFill>
                <a:ln w="9525">
                  <a:noFill/>
                  <a:round/>
                  <a:headEnd/>
                  <a:tailEnd/>
                </a:ln>
              </p:spPr>
              <p:txBody>
                <a:bodyPr/>
                <a:lstStyle/>
                <a:p>
                  <a:endParaRPr lang="en-US"/>
                </a:p>
              </p:txBody>
            </p:sp>
            <p:sp>
              <p:nvSpPr>
                <p:cNvPr id="9615" name="Freeform 3694"/>
                <p:cNvSpPr>
                  <a:spLocks/>
                </p:cNvSpPr>
                <p:nvPr/>
              </p:nvSpPr>
              <p:spPr bwMode="auto">
                <a:xfrm>
                  <a:off x="3360" y="3502"/>
                  <a:ext cx="13" cy="21"/>
                </a:xfrm>
                <a:custGeom>
                  <a:avLst/>
                  <a:gdLst>
                    <a:gd name="T0" fmla="*/ 6 w 28"/>
                    <a:gd name="T1" fmla="*/ 3 h 43"/>
                    <a:gd name="T2" fmla="*/ 6 w 28"/>
                    <a:gd name="T3" fmla="*/ 5 h 43"/>
                    <a:gd name="T4" fmla="*/ 6 w 28"/>
                    <a:gd name="T5" fmla="*/ 7 h 43"/>
                    <a:gd name="T6" fmla="*/ 6 w 28"/>
                    <a:gd name="T7" fmla="*/ 9 h 43"/>
                    <a:gd name="T8" fmla="*/ 6 w 28"/>
                    <a:gd name="T9" fmla="*/ 10 h 43"/>
                    <a:gd name="T10" fmla="*/ 4 w 28"/>
                    <a:gd name="T11" fmla="*/ 9 h 43"/>
                    <a:gd name="T12" fmla="*/ 3 w 28"/>
                    <a:gd name="T13" fmla="*/ 9 h 43"/>
                    <a:gd name="T14" fmla="*/ 1 w 28"/>
                    <a:gd name="T15" fmla="*/ 8 h 43"/>
                    <a:gd name="T16" fmla="*/ 0 w 28"/>
                    <a:gd name="T17" fmla="*/ 6 h 43"/>
                    <a:gd name="T18" fmla="*/ 0 w 28"/>
                    <a:gd name="T19" fmla="*/ 4 h 43"/>
                    <a:gd name="T20" fmla="*/ 0 w 28"/>
                    <a:gd name="T21" fmla="*/ 2 h 43"/>
                    <a:gd name="T22" fmla="*/ 0 w 28"/>
                    <a:gd name="T23" fmla="*/ 0 h 43"/>
                    <a:gd name="T24" fmla="*/ 2 w 28"/>
                    <a:gd name="T25" fmla="*/ 0 h 43"/>
                    <a:gd name="T26" fmla="*/ 3 w 28"/>
                    <a:gd name="T27" fmla="*/ 0 h 43"/>
                    <a:gd name="T28" fmla="*/ 4 w 28"/>
                    <a:gd name="T29" fmla="*/ 0 h 43"/>
                    <a:gd name="T30" fmla="*/ 5 w 28"/>
                    <a:gd name="T31" fmla="*/ 2 h 43"/>
                    <a:gd name="T32" fmla="*/ 6 w 28"/>
                    <a:gd name="T33" fmla="*/ 3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43"/>
                    <a:gd name="T53" fmla="*/ 28 w 28"/>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43">
                      <a:moveTo>
                        <a:pt x="25" y="14"/>
                      </a:moveTo>
                      <a:lnTo>
                        <a:pt x="27" y="21"/>
                      </a:lnTo>
                      <a:lnTo>
                        <a:pt x="28" y="29"/>
                      </a:lnTo>
                      <a:lnTo>
                        <a:pt x="27" y="36"/>
                      </a:lnTo>
                      <a:lnTo>
                        <a:pt x="25" y="43"/>
                      </a:lnTo>
                      <a:lnTo>
                        <a:pt x="19" y="39"/>
                      </a:lnTo>
                      <a:lnTo>
                        <a:pt x="12" y="37"/>
                      </a:lnTo>
                      <a:lnTo>
                        <a:pt x="4" y="32"/>
                      </a:lnTo>
                      <a:lnTo>
                        <a:pt x="0" y="24"/>
                      </a:lnTo>
                      <a:lnTo>
                        <a:pt x="0" y="17"/>
                      </a:lnTo>
                      <a:lnTo>
                        <a:pt x="0" y="10"/>
                      </a:lnTo>
                      <a:lnTo>
                        <a:pt x="2" y="3"/>
                      </a:lnTo>
                      <a:lnTo>
                        <a:pt x="8" y="0"/>
                      </a:lnTo>
                      <a:lnTo>
                        <a:pt x="14" y="0"/>
                      </a:lnTo>
                      <a:lnTo>
                        <a:pt x="20" y="3"/>
                      </a:lnTo>
                      <a:lnTo>
                        <a:pt x="24" y="8"/>
                      </a:lnTo>
                      <a:lnTo>
                        <a:pt x="25" y="14"/>
                      </a:lnTo>
                      <a:close/>
                    </a:path>
                  </a:pathLst>
                </a:custGeom>
                <a:solidFill>
                  <a:srgbClr val="00FF00"/>
                </a:solidFill>
                <a:ln w="9525">
                  <a:noFill/>
                  <a:round/>
                  <a:headEnd/>
                  <a:tailEnd/>
                </a:ln>
              </p:spPr>
              <p:txBody>
                <a:bodyPr/>
                <a:lstStyle/>
                <a:p>
                  <a:endParaRPr lang="en-US"/>
                </a:p>
              </p:txBody>
            </p:sp>
            <p:sp>
              <p:nvSpPr>
                <p:cNvPr id="9616" name="Freeform 3695"/>
                <p:cNvSpPr>
                  <a:spLocks/>
                </p:cNvSpPr>
                <p:nvPr/>
              </p:nvSpPr>
              <p:spPr bwMode="auto">
                <a:xfrm>
                  <a:off x="3465" y="3556"/>
                  <a:ext cx="9" cy="109"/>
                </a:xfrm>
                <a:custGeom>
                  <a:avLst/>
                  <a:gdLst>
                    <a:gd name="T0" fmla="*/ 2 w 18"/>
                    <a:gd name="T1" fmla="*/ 54 h 219"/>
                    <a:gd name="T2" fmla="*/ 1 w 18"/>
                    <a:gd name="T3" fmla="*/ 47 h 219"/>
                    <a:gd name="T4" fmla="*/ 0 w 18"/>
                    <a:gd name="T5" fmla="*/ 39 h 219"/>
                    <a:gd name="T6" fmla="*/ 0 w 18"/>
                    <a:gd name="T7" fmla="*/ 31 h 219"/>
                    <a:gd name="T8" fmla="*/ 0 w 18"/>
                    <a:gd name="T9" fmla="*/ 23 h 219"/>
                    <a:gd name="T10" fmla="*/ 3 w 18"/>
                    <a:gd name="T11" fmla="*/ 0 h 219"/>
                    <a:gd name="T12" fmla="*/ 5 w 18"/>
                    <a:gd name="T13" fmla="*/ 13 h 219"/>
                    <a:gd name="T14" fmla="*/ 3 w 18"/>
                    <a:gd name="T15" fmla="*/ 27 h 219"/>
                    <a:gd name="T16" fmla="*/ 2 w 18"/>
                    <a:gd name="T17" fmla="*/ 41 h 219"/>
                    <a:gd name="T18" fmla="*/ 2 w 18"/>
                    <a:gd name="T19" fmla="*/ 54 h 2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219"/>
                    <a:gd name="T32" fmla="*/ 18 w 18"/>
                    <a:gd name="T33" fmla="*/ 219 h 2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219">
                      <a:moveTo>
                        <a:pt x="10" y="219"/>
                      </a:moveTo>
                      <a:lnTo>
                        <a:pt x="2" y="189"/>
                      </a:lnTo>
                      <a:lnTo>
                        <a:pt x="0" y="158"/>
                      </a:lnTo>
                      <a:lnTo>
                        <a:pt x="0" y="126"/>
                      </a:lnTo>
                      <a:lnTo>
                        <a:pt x="0" y="92"/>
                      </a:lnTo>
                      <a:lnTo>
                        <a:pt x="12" y="0"/>
                      </a:lnTo>
                      <a:lnTo>
                        <a:pt x="18" y="55"/>
                      </a:lnTo>
                      <a:lnTo>
                        <a:pt x="15" y="110"/>
                      </a:lnTo>
                      <a:lnTo>
                        <a:pt x="9" y="165"/>
                      </a:lnTo>
                      <a:lnTo>
                        <a:pt x="10" y="219"/>
                      </a:lnTo>
                      <a:close/>
                    </a:path>
                  </a:pathLst>
                </a:custGeom>
                <a:solidFill>
                  <a:srgbClr val="00FF00"/>
                </a:solidFill>
                <a:ln w="9525">
                  <a:noFill/>
                  <a:round/>
                  <a:headEnd/>
                  <a:tailEnd/>
                </a:ln>
              </p:spPr>
              <p:txBody>
                <a:bodyPr/>
                <a:lstStyle/>
                <a:p>
                  <a:endParaRPr lang="en-US"/>
                </a:p>
              </p:txBody>
            </p:sp>
            <p:sp>
              <p:nvSpPr>
                <p:cNvPr id="9617" name="Freeform 3696"/>
                <p:cNvSpPr>
                  <a:spLocks/>
                </p:cNvSpPr>
                <p:nvPr/>
              </p:nvSpPr>
              <p:spPr bwMode="auto">
                <a:xfrm>
                  <a:off x="3481" y="3605"/>
                  <a:ext cx="2" cy="20"/>
                </a:xfrm>
                <a:custGeom>
                  <a:avLst/>
                  <a:gdLst>
                    <a:gd name="T0" fmla="*/ 0 w 6"/>
                    <a:gd name="T1" fmla="*/ 10 h 41"/>
                    <a:gd name="T2" fmla="*/ 0 w 6"/>
                    <a:gd name="T3" fmla="*/ 7 h 41"/>
                    <a:gd name="T4" fmla="*/ 0 w 6"/>
                    <a:gd name="T5" fmla="*/ 5 h 41"/>
                    <a:gd name="T6" fmla="*/ 0 w 6"/>
                    <a:gd name="T7" fmla="*/ 2 h 41"/>
                    <a:gd name="T8" fmla="*/ 0 w 6"/>
                    <a:gd name="T9" fmla="*/ 0 h 41"/>
                    <a:gd name="T10" fmla="*/ 1 w 6"/>
                    <a:gd name="T11" fmla="*/ 2 h 41"/>
                    <a:gd name="T12" fmla="*/ 1 w 6"/>
                    <a:gd name="T13" fmla="*/ 5 h 41"/>
                    <a:gd name="T14" fmla="*/ 1 w 6"/>
                    <a:gd name="T15" fmla="*/ 7 h 41"/>
                    <a:gd name="T16" fmla="*/ 0 w 6"/>
                    <a:gd name="T17" fmla="*/ 1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41"/>
                    <a:gd name="T29" fmla="*/ 6 w 6"/>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41">
                      <a:moveTo>
                        <a:pt x="4" y="41"/>
                      </a:moveTo>
                      <a:lnTo>
                        <a:pt x="1" y="31"/>
                      </a:lnTo>
                      <a:lnTo>
                        <a:pt x="0" y="21"/>
                      </a:lnTo>
                      <a:lnTo>
                        <a:pt x="0" y="11"/>
                      </a:lnTo>
                      <a:lnTo>
                        <a:pt x="1" y="0"/>
                      </a:lnTo>
                      <a:lnTo>
                        <a:pt x="5" y="10"/>
                      </a:lnTo>
                      <a:lnTo>
                        <a:pt x="6" y="20"/>
                      </a:lnTo>
                      <a:lnTo>
                        <a:pt x="6" y="30"/>
                      </a:lnTo>
                      <a:lnTo>
                        <a:pt x="4" y="41"/>
                      </a:lnTo>
                      <a:close/>
                    </a:path>
                  </a:pathLst>
                </a:custGeom>
                <a:solidFill>
                  <a:srgbClr val="00FF00"/>
                </a:solidFill>
                <a:ln w="9525">
                  <a:noFill/>
                  <a:round/>
                  <a:headEnd/>
                  <a:tailEnd/>
                </a:ln>
              </p:spPr>
              <p:txBody>
                <a:bodyPr/>
                <a:lstStyle/>
                <a:p>
                  <a:endParaRPr lang="en-US"/>
                </a:p>
              </p:txBody>
            </p:sp>
            <p:sp>
              <p:nvSpPr>
                <p:cNvPr id="9618" name="Freeform 3697"/>
                <p:cNvSpPr>
                  <a:spLocks/>
                </p:cNvSpPr>
                <p:nvPr/>
              </p:nvSpPr>
              <p:spPr bwMode="auto">
                <a:xfrm>
                  <a:off x="3476" y="3633"/>
                  <a:ext cx="7" cy="53"/>
                </a:xfrm>
                <a:custGeom>
                  <a:avLst/>
                  <a:gdLst>
                    <a:gd name="T0" fmla="*/ 2 w 15"/>
                    <a:gd name="T1" fmla="*/ 27 h 106"/>
                    <a:gd name="T2" fmla="*/ 0 w 15"/>
                    <a:gd name="T3" fmla="*/ 20 h 106"/>
                    <a:gd name="T4" fmla="*/ 0 w 15"/>
                    <a:gd name="T5" fmla="*/ 13 h 106"/>
                    <a:gd name="T6" fmla="*/ 0 w 15"/>
                    <a:gd name="T7" fmla="*/ 7 h 106"/>
                    <a:gd name="T8" fmla="*/ 0 w 15"/>
                    <a:gd name="T9" fmla="*/ 0 h 106"/>
                    <a:gd name="T10" fmla="*/ 3 w 15"/>
                    <a:gd name="T11" fmla="*/ 6 h 106"/>
                    <a:gd name="T12" fmla="*/ 3 w 15"/>
                    <a:gd name="T13" fmla="*/ 13 h 106"/>
                    <a:gd name="T14" fmla="*/ 3 w 15"/>
                    <a:gd name="T15" fmla="*/ 20 h 106"/>
                    <a:gd name="T16" fmla="*/ 2 w 15"/>
                    <a:gd name="T17" fmla="*/ 27 h 10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06"/>
                    <a:gd name="T29" fmla="*/ 15 w 15"/>
                    <a:gd name="T30" fmla="*/ 106 h 10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06">
                      <a:moveTo>
                        <a:pt x="11" y="106"/>
                      </a:moveTo>
                      <a:lnTo>
                        <a:pt x="2" y="80"/>
                      </a:lnTo>
                      <a:lnTo>
                        <a:pt x="0" y="54"/>
                      </a:lnTo>
                      <a:lnTo>
                        <a:pt x="1" y="26"/>
                      </a:lnTo>
                      <a:lnTo>
                        <a:pt x="2" y="0"/>
                      </a:lnTo>
                      <a:lnTo>
                        <a:pt x="14" y="24"/>
                      </a:lnTo>
                      <a:lnTo>
                        <a:pt x="15" y="50"/>
                      </a:lnTo>
                      <a:lnTo>
                        <a:pt x="13" y="78"/>
                      </a:lnTo>
                      <a:lnTo>
                        <a:pt x="11" y="106"/>
                      </a:lnTo>
                      <a:close/>
                    </a:path>
                  </a:pathLst>
                </a:custGeom>
                <a:solidFill>
                  <a:srgbClr val="00FF00"/>
                </a:solidFill>
                <a:ln w="9525">
                  <a:noFill/>
                  <a:round/>
                  <a:headEnd/>
                  <a:tailEnd/>
                </a:ln>
              </p:spPr>
              <p:txBody>
                <a:bodyPr/>
                <a:lstStyle/>
                <a:p>
                  <a:endParaRPr lang="en-US"/>
                </a:p>
              </p:txBody>
            </p:sp>
            <p:sp>
              <p:nvSpPr>
                <p:cNvPr id="9619" name="Freeform 3698"/>
                <p:cNvSpPr>
                  <a:spLocks/>
                </p:cNvSpPr>
                <p:nvPr/>
              </p:nvSpPr>
              <p:spPr bwMode="auto">
                <a:xfrm>
                  <a:off x="3467" y="3682"/>
                  <a:ext cx="15" cy="159"/>
                </a:xfrm>
                <a:custGeom>
                  <a:avLst/>
                  <a:gdLst>
                    <a:gd name="T0" fmla="*/ 7 w 31"/>
                    <a:gd name="T1" fmla="*/ 38 h 318"/>
                    <a:gd name="T2" fmla="*/ 5 w 31"/>
                    <a:gd name="T3" fmla="*/ 48 h 318"/>
                    <a:gd name="T4" fmla="*/ 3 w 31"/>
                    <a:gd name="T5" fmla="*/ 58 h 318"/>
                    <a:gd name="T6" fmla="*/ 2 w 31"/>
                    <a:gd name="T7" fmla="*/ 69 h 318"/>
                    <a:gd name="T8" fmla="*/ 0 w 31"/>
                    <a:gd name="T9" fmla="*/ 80 h 318"/>
                    <a:gd name="T10" fmla="*/ 0 w 31"/>
                    <a:gd name="T11" fmla="*/ 63 h 318"/>
                    <a:gd name="T12" fmla="*/ 1 w 31"/>
                    <a:gd name="T13" fmla="*/ 47 h 318"/>
                    <a:gd name="T14" fmla="*/ 2 w 31"/>
                    <a:gd name="T15" fmla="*/ 31 h 318"/>
                    <a:gd name="T16" fmla="*/ 3 w 31"/>
                    <a:gd name="T17" fmla="*/ 15 h 318"/>
                    <a:gd name="T18" fmla="*/ 3 w 31"/>
                    <a:gd name="T19" fmla="*/ 14 h 318"/>
                    <a:gd name="T20" fmla="*/ 3 w 31"/>
                    <a:gd name="T21" fmla="*/ 10 h 318"/>
                    <a:gd name="T22" fmla="*/ 2 w 31"/>
                    <a:gd name="T23" fmla="*/ 7 h 318"/>
                    <a:gd name="T24" fmla="*/ 2 w 31"/>
                    <a:gd name="T25" fmla="*/ 3 h 318"/>
                    <a:gd name="T26" fmla="*/ 2 w 31"/>
                    <a:gd name="T27" fmla="*/ 0 h 318"/>
                    <a:gd name="T28" fmla="*/ 4 w 31"/>
                    <a:gd name="T29" fmla="*/ 9 h 318"/>
                    <a:gd name="T30" fmla="*/ 6 w 31"/>
                    <a:gd name="T31" fmla="*/ 19 h 318"/>
                    <a:gd name="T32" fmla="*/ 7 w 31"/>
                    <a:gd name="T33" fmla="*/ 27 h 318"/>
                    <a:gd name="T34" fmla="*/ 7 w 31"/>
                    <a:gd name="T35" fmla="*/ 38 h 3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318"/>
                    <a:gd name="T56" fmla="*/ 31 w 31"/>
                    <a:gd name="T57" fmla="*/ 318 h 3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318">
                      <a:moveTo>
                        <a:pt x="29" y="151"/>
                      </a:moveTo>
                      <a:lnTo>
                        <a:pt x="23" y="192"/>
                      </a:lnTo>
                      <a:lnTo>
                        <a:pt x="14" y="233"/>
                      </a:lnTo>
                      <a:lnTo>
                        <a:pt x="8" y="276"/>
                      </a:lnTo>
                      <a:lnTo>
                        <a:pt x="0" y="318"/>
                      </a:lnTo>
                      <a:lnTo>
                        <a:pt x="0" y="253"/>
                      </a:lnTo>
                      <a:lnTo>
                        <a:pt x="4" y="190"/>
                      </a:lnTo>
                      <a:lnTo>
                        <a:pt x="11" y="126"/>
                      </a:lnTo>
                      <a:lnTo>
                        <a:pt x="12" y="62"/>
                      </a:lnTo>
                      <a:lnTo>
                        <a:pt x="14" y="58"/>
                      </a:lnTo>
                      <a:lnTo>
                        <a:pt x="12" y="43"/>
                      </a:lnTo>
                      <a:lnTo>
                        <a:pt x="9" y="30"/>
                      </a:lnTo>
                      <a:lnTo>
                        <a:pt x="8" y="15"/>
                      </a:lnTo>
                      <a:lnTo>
                        <a:pt x="10" y="0"/>
                      </a:lnTo>
                      <a:lnTo>
                        <a:pt x="16" y="36"/>
                      </a:lnTo>
                      <a:lnTo>
                        <a:pt x="25" y="73"/>
                      </a:lnTo>
                      <a:lnTo>
                        <a:pt x="31" y="110"/>
                      </a:lnTo>
                      <a:lnTo>
                        <a:pt x="29" y="151"/>
                      </a:lnTo>
                      <a:close/>
                    </a:path>
                  </a:pathLst>
                </a:custGeom>
                <a:solidFill>
                  <a:srgbClr val="00FF00"/>
                </a:solidFill>
                <a:ln w="9525">
                  <a:noFill/>
                  <a:round/>
                  <a:headEnd/>
                  <a:tailEnd/>
                </a:ln>
              </p:spPr>
              <p:txBody>
                <a:bodyPr/>
                <a:lstStyle/>
                <a:p>
                  <a:endParaRPr lang="en-US"/>
                </a:p>
              </p:txBody>
            </p:sp>
            <p:sp>
              <p:nvSpPr>
                <p:cNvPr id="9620" name="Freeform 3699"/>
                <p:cNvSpPr>
                  <a:spLocks/>
                </p:cNvSpPr>
                <p:nvPr/>
              </p:nvSpPr>
              <p:spPr bwMode="auto">
                <a:xfrm>
                  <a:off x="3483" y="3703"/>
                  <a:ext cx="6" cy="23"/>
                </a:xfrm>
                <a:custGeom>
                  <a:avLst/>
                  <a:gdLst>
                    <a:gd name="T0" fmla="*/ 3 w 11"/>
                    <a:gd name="T1" fmla="*/ 11 h 47"/>
                    <a:gd name="T2" fmla="*/ 2 w 11"/>
                    <a:gd name="T3" fmla="*/ 9 h 47"/>
                    <a:gd name="T4" fmla="*/ 1 w 11"/>
                    <a:gd name="T5" fmla="*/ 6 h 47"/>
                    <a:gd name="T6" fmla="*/ 1 w 11"/>
                    <a:gd name="T7" fmla="*/ 3 h 47"/>
                    <a:gd name="T8" fmla="*/ 0 w 11"/>
                    <a:gd name="T9" fmla="*/ 0 h 47"/>
                    <a:gd name="T10" fmla="*/ 2 w 11"/>
                    <a:gd name="T11" fmla="*/ 2 h 47"/>
                    <a:gd name="T12" fmla="*/ 3 w 11"/>
                    <a:gd name="T13" fmla="*/ 5 h 47"/>
                    <a:gd name="T14" fmla="*/ 3 w 11"/>
                    <a:gd name="T15" fmla="*/ 8 h 47"/>
                    <a:gd name="T16" fmla="*/ 3 w 11"/>
                    <a:gd name="T17" fmla="*/ 11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47"/>
                    <a:gd name="T29" fmla="*/ 11 w 1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47">
                      <a:moveTo>
                        <a:pt x="11" y="47"/>
                      </a:moveTo>
                      <a:lnTo>
                        <a:pt x="5" y="39"/>
                      </a:lnTo>
                      <a:lnTo>
                        <a:pt x="2" y="27"/>
                      </a:lnTo>
                      <a:lnTo>
                        <a:pt x="1" y="13"/>
                      </a:lnTo>
                      <a:lnTo>
                        <a:pt x="0" y="0"/>
                      </a:lnTo>
                      <a:lnTo>
                        <a:pt x="7" y="10"/>
                      </a:lnTo>
                      <a:lnTo>
                        <a:pt x="10" y="22"/>
                      </a:lnTo>
                      <a:lnTo>
                        <a:pt x="11" y="35"/>
                      </a:lnTo>
                      <a:lnTo>
                        <a:pt x="11" y="47"/>
                      </a:lnTo>
                      <a:close/>
                    </a:path>
                  </a:pathLst>
                </a:custGeom>
                <a:solidFill>
                  <a:srgbClr val="00FF00"/>
                </a:solidFill>
                <a:ln w="9525">
                  <a:noFill/>
                  <a:round/>
                  <a:headEnd/>
                  <a:tailEnd/>
                </a:ln>
              </p:spPr>
              <p:txBody>
                <a:bodyPr/>
                <a:lstStyle/>
                <a:p>
                  <a:endParaRPr lang="en-US"/>
                </a:p>
              </p:txBody>
            </p:sp>
            <p:sp>
              <p:nvSpPr>
                <p:cNvPr id="9621" name="Freeform 3700"/>
                <p:cNvSpPr>
                  <a:spLocks/>
                </p:cNvSpPr>
                <p:nvPr/>
              </p:nvSpPr>
              <p:spPr bwMode="auto">
                <a:xfrm>
                  <a:off x="3478" y="3796"/>
                  <a:ext cx="5" cy="53"/>
                </a:xfrm>
                <a:custGeom>
                  <a:avLst/>
                  <a:gdLst>
                    <a:gd name="T0" fmla="*/ 1 w 12"/>
                    <a:gd name="T1" fmla="*/ 27 h 106"/>
                    <a:gd name="T2" fmla="*/ 1 w 12"/>
                    <a:gd name="T3" fmla="*/ 27 h 106"/>
                    <a:gd name="T4" fmla="*/ 1 w 12"/>
                    <a:gd name="T5" fmla="*/ 27 h 106"/>
                    <a:gd name="T6" fmla="*/ 1 w 12"/>
                    <a:gd name="T7" fmla="*/ 27 h 106"/>
                    <a:gd name="T8" fmla="*/ 0 w 12"/>
                    <a:gd name="T9" fmla="*/ 27 h 106"/>
                    <a:gd name="T10" fmla="*/ 0 w 12"/>
                    <a:gd name="T11" fmla="*/ 26 h 106"/>
                    <a:gd name="T12" fmla="*/ 0 w 12"/>
                    <a:gd name="T13" fmla="*/ 20 h 106"/>
                    <a:gd name="T14" fmla="*/ 0 w 12"/>
                    <a:gd name="T15" fmla="*/ 13 h 106"/>
                    <a:gd name="T16" fmla="*/ 1 w 12"/>
                    <a:gd name="T17" fmla="*/ 6 h 106"/>
                    <a:gd name="T18" fmla="*/ 2 w 12"/>
                    <a:gd name="T19" fmla="*/ 0 h 106"/>
                    <a:gd name="T20" fmla="*/ 2 w 12"/>
                    <a:gd name="T21" fmla="*/ 7 h 106"/>
                    <a:gd name="T22" fmla="*/ 2 w 12"/>
                    <a:gd name="T23" fmla="*/ 13 h 106"/>
                    <a:gd name="T24" fmla="*/ 1 w 12"/>
                    <a:gd name="T25" fmla="*/ 20 h 106"/>
                    <a:gd name="T26" fmla="*/ 1 w 12"/>
                    <a:gd name="T27" fmla="*/ 27 h 1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06"/>
                    <a:gd name="T44" fmla="*/ 12 w 12"/>
                    <a:gd name="T45" fmla="*/ 106 h 10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06">
                      <a:moveTo>
                        <a:pt x="6" y="105"/>
                      </a:moveTo>
                      <a:lnTo>
                        <a:pt x="5" y="106"/>
                      </a:lnTo>
                      <a:lnTo>
                        <a:pt x="4" y="106"/>
                      </a:lnTo>
                      <a:lnTo>
                        <a:pt x="3" y="106"/>
                      </a:lnTo>
                      <a:lnTo>
                        <a:pt x="2" y="104"/>
                      </a:lnTo>
                      <a:lnTo>
                        <a:pt x="0" y="77"/>
                      </a:lnTo>
                      <a:lnTo>
                        <a:pt x="0" y="49"/>
                      </a:lnTo>
                      <a:lnTo>
                        <a:pt x="5" y="24"/>
                      </a:lnTo>
                      <a:lnTo>
                        <a:pt x="12" y="0"/>
                      </a:lnTo>
                      <a:lnTo>
                        <a:pt x="11" y="25"/>
                      </a:lnTo>
                      <a:lnTo>
                        <a:pt x="10" y="52"/>
                      </a:lnTo>
                      <a:lnTo>
                        <a:pt x="8" y="78"/>
                      </a:lnTo>
                      <a:lnTo>
                        <a:pt x="6" y="105"/>
                      </a:lnTo>
                      <a:close/>
                    </a:path>
                  </a:pathLst>
                </a:custGeom>
                <a:solidFill>
                  <a:srgbClr val="00FF00"/>
                </a:solidFill>
                <a:ln w="9525">
                  <a:noFill/>
                  <a:round/>
                  <a:headEnd/>
                  <a:tailEnd/>
                </a:ln>
              </p:spPr>
              <p:txBody>
                <a:bodyPr/>
                <a:lstStyle/>
                <a:p>
                  <a:endParaRPr lang="en-US"/>
                </a:p>
              </p:txBody>
            </p:sp>
            <p:sp>
              <p:nvSpPr>
                <p:cNvPr id="9622" name="Freeform 3701"/>
                <p:cNvSpPr>
                  <a:spLocks/>
                </p:cNvSpPr>
                <p:nvPr/>
              </p:nvSpPr>
              <p:spPr bwMode="auto">
                <a:xfrm>
                  <a:off x="3441" y="3848"/>
                  <a:ext cx="14" cy="17"/>
                </a:xfrm>
                <a:custGeom>
                  <a:avLst/>
                  <a:gdLst>
                    <a:gd name="T0" fmla="*/ 7 w 27"/>
                    <a:gd name="T1" fmla="*/ 4 h 33"/>
                    <a:gd name="T2" fmla="*/ 7 w 27"/>
                    <a:gd name="T3" fmla="*/ 5 h 33"/>
                    <a:gd name="T4" fmla="*/ 7 w 27"/>
                    <a:gd name="T5" fmla="*/ 6 h 33"/>
                    <a:gd name="T6" fmla="*/ 6 w 27"/>
                    <a:gd name="T7" fmla="*/ 7 h 33"/>
                    <a:gd name="T8" fmla="*/ 5 w 27"/>
                    <a:gd name="T9" fmla="*/ 8 h 33"/>
                    <a:gd name="T10" fmla="*/ 4 w 27"/>
                    <a:gd name="T11" fmla="*/ 8 h 33"/>
                    <a:gd name="T12" fmla="*/ 3 w 27"/>
                    <a:gd name="T13" fmla="*/ 9 h 33"/>
                    <a:gd name="T14" fmla="*/ 2 w 27"/>
                    <a:gd name="T15" fmla="*/ 9 h 33"/>
                    <a:gd name="T16" fmla="*/ 1 w 27"/>
                    <a:gd name="T17" fmla="*/ 8 h 33"/>
                    <a:gd name="T18" fmla="*/ 0 w 27"/>
                    <a:gd name="T19" fmla="*/ 7 h 33"/>
                    <a:gd name="T20" fmla="*/ 0 w 27"/>
                    <a:gd name="T21" fmla="*/ 5 h 33"/>
                    <a:gd name="T22" fmla="*/ 1 w 27"/>
                    <a:gd name="T23" fmla="*/ 3 h 33"/>
                    <a:gd name="T24" fmla="*/ 1 w 27"/>
                    <a:gd name="T25" fmla="*/ 1 h 33"/>
                    <a:gd name="T26" fmla="*/ 2 w 27"/>
                    <a:gd name="T27" fmla="*/ 0 h 33"/>
                    <a:gd name="T28" fmla="*/ 3 w 27"/>
                    <a:gd name="T29" fmla="*/ 1 h 33"/>
                    <a:gd name="T30" fmla="*/ 5 w 27"/>
                    <a:gd name="T31" fmla="*/ 1 h 33"/>
                    <a:gd name="T32" fmla="*/ 6 w 27"/>
                    <a:gd name="T33" fmla="*/ 2 h 33"/>
                    <a:gd name="T34" fmla="*/ 7 w 27"/>
                    <a:gd name="T35" fmla="*/ 4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33"/>
                    <a:gd name="T56" fmla="*/ 27 w 27"/>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33">
                      <a:moveTo>
                        <a:pt x="27" y="13"/>
                      </a:moveTo>
                      <a:lnTo>
                        <a:pt x="26" y="18"/>
                      </a:lnTo>
                      <a:lnTo>
                        <a:pt x="25" y="24"/>
                      </a:lnTo>
                      <a:lnTo>
                        <a:pt x="22" y="27"/>
                      </a:lnTo>
                      <a:lnTo>
                        <a:pt x="17" y="31"/>
                      </a:lnTo>
                      <a:lnTo>
                        <a:pt x="14" y="32"/>
                      </a:lnTo>
                      <a:lnTo>
                        <a:pt x="11" y="33"/>
                      </a:lnTo>
                      <a:lnTo>
                        <a:pt x="8" y="33"/>
                      </a:lnTo>
                      <a:lnTo>
                        <a:pt x="4" y="32"/>
                      </a:lnTo>
                      <a:lnTo>
                        <a:pt x="0" y="25"/>
                      </a:lnTo>
                      <a:lnTo>
                        <a:pt x="0" y="18"/>
                      </a:lnTo>
                      <a:lnTo>
                        <a:pt x="2" y="11"/>
                      </a:lnTo>
                      <a:lnTo>
                        <a:pt x="4" y="4"/>
                      </a:lnTo>
                      <a:lnTo>
                        <a:pt x="7" y="0"/>
                      </a:lnTo>
                      <a:lnTo>
                        <a:pt x="12" y="2"/>
                      </a:lnTo>
                      <a:lnTo>
                        <a:pt x="19" y="4"/>
                      </a:lnTo>
                      <a:lnTo>
                        <a:pt x="24" y="8"/>
                      </a:lnTo>
                      <a:lnTo>
                        <a:pt x="27" y="13"/>
                      </a:lnTo>
                      <a:close/>
                    </a:path>
                  </a:pathLst>
                </a:custGeom>
                <a:solidFill>
                  <a:srgbClr val="00FF00"/>
                </a:solidFill>
                <a:ln w="9525">
                  <a:noFill/>
                  <a:round/>
                  <a:headEnd/>
                  <a:tailEnd/>
                </a:ln>
              </p:spPr>
              <p:txBody>
                <a:bodyPr/>
                <a:lstStyle/>
                <a:p>
                  <a:endParaRPr lang="en-US"/>
                </a:p>
              </p:txBody>
            </p:sp>
            <p:sp>
              <p:nvSpPr>
                <p:cNvPr id="9623" name="Freeform 3702"/>
                <p:cNvSpPr>
                  <a:spLocks/>
                </p:cNvSpPr>
                <p:nvPr/>
              </p:nvSpPr>
              <p:spPr bwMode="auto">
                <a:xfrm>
                  <a:off x="3483" y="3858"/>
                  <a:ext cx="22" cy="11"/>
                </a:xfrm>
                <a:custGeom>
                  <a:avLst/>
                  <a:gdLst>
                    <a:gd name="T0" fmla="*/ 11 w 44"/>
                    <a:gd name="T1" fmla="*/ 1 h 22"/>
                    <a:gd name="T2" fmla="*/ 10 w 44"/>
                    <a:gd name="T3" fmla="*/ 3 h 22"/>
                    <a:gd name="T4" fmla="*/ 7 w 44"/>
                    <a:gd name="T5" fmla="*/ 5 h 22"/>
                    <a:gd name="T6" fmla="*/ 6 w 44"/>
                    <a:gd name="T7" fmla="*/ 6 h 22"/>
                    <a:gd name="T8" fmla="*/ 3 w 44"/>
                    <a:gd name="T9" fmla="*/ 6 h 22"/>
                    <a:gd name="T10" fmla="*/ 1 w 44"/>
                    <a:gd name="T11" fmla="*/ 6 h 22"/>
                    <a:gd name="T12" fmla="*/ 1 w 44"/>
                    <a:gd name="T13" fmla="*/ 5 h 22"/>
                    <a:gd name="T14" fmla="*/ 1 w 44"/>
                    <a:gd name="T15" fmla="*/ 3 h 22"/>
                    <a:gd name="T16" fmla="*/ 0 w 44"/>
                    <a:gd name="T17" fmla="*/ 3 h 22"/>
                    <a:gd name="T18" fmla="*/ 1 w 44"/>
                    <a:gd name="T19" fmla="*/ 1 h 22"/>
                    <a:gd name="T20" fmla="*/ 3 w 44"/>
                    <a:gd name="T21" fmla="*/ 1 h 22"/>
                    <a:gd name="T22" fmla="*/ 3 w 44"/>
                    <a:gd name="T23" fmla="*/ 1 h 22"/>
                    <a:gd name="T24" fmla="*/ 6 w 44"/>
                    <a:gd name="T25" fmla="*/ 1 h 22"/>
                    <a:gd name="T26" fmla="*/ 6 w 44"/>
                    <a:gd name="T27" fmla="*/ 0 h 22"/>
                    <a:gd name="T28" fmla="*/ 8 w 44"/>
                    <a:gd name="T29" fmla="*/ 0 h 22"/>
                    <a:gd name="T30" fmla="*/ 10 w 44"/>
                    <a:gd name="T31" fmla="*/ 1 h 22"/>
                    <a:gd name="T32" fmla="*/ 11 w 44"/>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22"/>
                    <a:gd name="T53" fmla="*/ 44 w 4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22">
                      <a:moveTo>
                        <a:pt x="44" y="5"/>
                      </a:moveTo>
                      <a:lnTo>
                        <a:pt x="38" y="12"/>
                      </a:lnTo>
                      <a:lnTo>
                        <a:pt x="31" y="17"/>
                      </a:lnTo>
                      <a:lnTo>
                        <a:pt x="22" y="21"/>
                      </a:lnTo>
                      <a:lnTo>
                        <a:pt x="11" y="22"/>
                      </a:lnTo>
                      <a:lnTo>
                        <a:pt x="7" y="21"/>
                      </a:lnTo>
                      <a:lnTo>
                        <a:pt x="5" y="17"/>
                      </a:lnTo>
                      <a:lnTo>
                        <a:pt x="2" y="13"/>
                      </a:lnTo>
                      <a:lnTo>
                        <a:pt x="0" y="9"/>
                      </a:lnTo>
                      <a:lnTo>
                        <a:pt x="5" y="7"/>
                      </a:lnTo>
                      <a:lnTo>
                        <a:pt x="9" y="5"/>
                      </a:lnTo>
                      <a:lnTo>
                        <a:pt x="15" y="2"/>
                      </a:lnTo>
                      <a:lnTo>
                        <a:pt x="21" y="1"/>
                      </a:lnTo>
                      <a:lnTo>
                        <a:pt x="26" y="0"/>
                      </a:lnTo>
                      <a:lnTo>
                        <a:pt x="32" y="0"/>
                      </a:lnTo>
                      <a:lnTo>
                        <a:pt x="38" y="2"/>
                      </a:lnTo>
                      <a:lnTo>
                        <a:pt x="44" y="5"/>
                      </a:lnTo>
                      <a:close/>
                    </a:path>
                  </a:pathLst>
                </a:custGeom>
                <a:solidFill>
                  <a:srgbClr val="00FF00"/>
                </a:solidFill>
                <a:ln w="9525">
                  <a:noFill/>
                  <a:round/>
                  <a:headEnd/>
                  <a:tailEnd/>
                </a:ln>
              </p:spPr>
              <p:txBody>
                <a:bodyPr/>
                <a:lstStyle/>
                <a:p>
                  <a:endParaRPr lang="en-US"/>
                </a:p>
              </p:txBody>
            </p:sp>
            <p:sp>
              <p:nvSpPr>
                <p:cNvPr id="9624" name="Freeform 3703"/>
                <p:cNvSpPr>
                  <a:spLocks/>
                </p:cNvSpPr>
                <p:nvPr/>
              </p:nvSpPr>
              <p:spPr bwMode="auto">
                <a:xfrm>
                  <a:off x="3550" y="3862"/>
                  <a:ext cx="10" cy="8"/>
                </a:xfrm>
                <a:custGeom>
                  <a:avLst/>
                  <a:gdLst>
                    <a:gd name="T0" fmla="*/ 6 w 18"/>
                    <a:gd name="T1" fmla="*/ 3 h 16"/>
                    <a:gd name="T2" fmla="*/ 4 w 18"/>
                    <a:gd name="T3" fmla="*/ 3 h 16"/>
                    <a:gd name="T4" fmla="*/ 3 w 18"/>
                    <a:gd name="T5" fmla="*/ 4 h 16"/>
                    <a:gd name="T6" fmla="*/ 2 w 18"/>
                    <a:gd name="T7" fmla="*/ 4 h 16"/>
                    <a:gd name="T8" fmla="*/ 1 w 18"/>
                    <a:gd name="T9" fmla="*/ 3 h 16"/>
                    <a:gd name="T10" fmla="*/ 1 w 18"/>
                    <a:gd name="T11" fmla="*/ 3 h 16"/>
                    <a:gd name="T12" fmla="*/ 1 w 18"/>
                    <a:gd name="T13" fmla="*/ 3 h 16"/>
                    <a:gd name="T14" fmla="*/ 0 w 18"/>
                    <a:gd name="T15" fmla="*/ 2 h 16"/>
                    <a:gd name="T16" fmla="*/ 1 w 18"/>
                    <a:gd name="T17" fmla="*/ 1 h 16"/>
                    <a:gd name="T18" fmla="*/ 3 w 18"/>
                    <a:gd name="T19" fmla="*/ 0 h 16"/>
                    <a:gd name="T20" fmla="*/ 4 w 18"/>
                    <a:gd name="T21" fmla="*/ 1 h 16"/>
                    <a:gd name="T22" fmla="*/ 5 w 18"/>
                    <a:gd name="T23" fmla="*/ 1 h 16"/>
                    <a:gd name="T24" fmla="*/ 6 w 18"/>
                    <a:gd name="T25" fmla="*/ 2 h 16"/>
                    <a:gd name="T26" fmla="*/ 6 w 18"/>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
                    <a:gd name="T43" fmla="*/ 0 h 16"/>
                    <a:gd name="T44" fmla="*/ 18 w 18"/>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 h="16">
                      <a:moveTo>
                        <a:pt x="18" y="13"/>
                      </a:moveTo>
                      <a:lnTo>
                        <a:pt x="15" y="15"/>
                      </a:lnTo>
                      <a:lnTo>
                        <a:pt x="11" y="16"/>
                      </a:lnTo>
                      <a:lnTo>
                        <a:pt x="8" y="16"/>
                      </a:lnTo>
                      <a:lnTo>
                        <a:pt x="4" y="15"/>
                      </a:lnTo>
                      <a:lnTo>
                        <a:pt x="2" y="14"/>
                      </a:lnTo>
                      <a:lnTo>
                        <a:pt x="1" y="13"/>
                      </a:lnTo>
                      <a:lnTo>
                        <a:pt x="0" y="9"/>
                      </a:lnTo>
                      <a:lnTo>
                        <a:pt x="1" y="7"/>
                      </a:lnTo>
                      <a:lnTo>
                        <a:pt x="10" y="0"/>
                      </a:lnTo>
                      <a:lnTo>
                        <a:pt x="13" y="3"/>
                      </a:lnTo>
                      <a:lnTo>
                        <a:pt x="16" y="5"/>
                      </a:lnTo>
                      <a:lnTo>
                        <a:pt x="18" y="8"/>
                      </a:lnTo>
                      <a:lnTo>
                        <a:pt x="18" y="13"/>
                      </a:lnTo>
                      <a:close/>
                    </a:path>
                  </a:pathLst>
                </a:custGeom>
                <a:solidFill>
                  <a:srgbClr val="00FF00"/>
                </a:solidFill>
                <a:ln w="9525">
                  <a:noFill/>
                  <a:round/>
                  <a:headEnd/>
                  <a:tailEnd/>
                </a:ln>
              </p:spPr>
              <p:txBody>
                <a:bodyPr/>
                <a:lstStyle/>
                <a:p>
                  <a:endParaRPr lang="en-US"/>
                </a:p>
              </p:txBody>
            </p:sp>
            <p:sp>
              <p:nvSpPr>
                <p:cNvPr id="9625" name="Freeform 3704"/>
                <p:cNvSpPr>
                  <a:spLocks/>
                </p:cNvSpPr>
                <p:nvPr/>
              </p:nvSpPr>
              <p:spPr bwMode="auto">
                <a:xfrm>
                  <a:off x="3520" y="3863"/>
                  <a:ext cx="15" cy="12"/>
                </a:xfrm>
                <a:custGeom>
                  <a:avLst/>
                  <a:gdLst>
                    <a:gd name="T0" fmla="*/ 8 w 29"/>
                    <a:gd name="T1" fmla="*/ 3 h 25"/>
                    <a:gd name="T2" fmla="*/ 7 w 29"/>
                    <a:gd name="T3" fmla="*/ 4 h 25"/>
                    <a:gd name="T4" fmla="*/ 7 w 29"/>
                    <a:gd name="T5" fmla="*/ 5 h 25"/>
                    <a:gd name="T6" fmla="*/ 6 w 29"/>
                    <a:gd name="T7" fmla="*/ 5 h 25"/>
                    <a:gd name="T8" fmla="*/ 5 w 29"/>
                    <a:gd name="T9" fmla="*/ 5 h 25"/>
                    <a:gd name="T10" fmla="*/ 4 w 29"/>
                    <a:gd name="T11" fmla="*/ 6 h 25"/>
                    <a:gd name="T12" fmla="*/ 3 w 29"/>
                    <a:gd name="T13" fmla="*/ 5 h 25"/>
                    <a:gd name="T14" fmla="*/ 1 w 29"/>
                    <a:gd name="T15" fmla="*/ 5 h 25"/>
                    <a:gd name="T16" fmla="*/ 0 w 29"/>
                    <a:gd name="T17" fmla="*/ 4 h 25"/>
                    <a:gd name="T18" fmla="*/ 0 w 29"/>
                    <a:gd name="T19" fmla="*/ 3 h 25"/>
                    <a:gd name="T20" fmla="*/ 0 w 29"/>
                    <a:gd name="T21" fmla="*/ 2 h 25"/>
                    <a:gd name="T22" fmla="*/ 1 w 29"/>
                    <a:gd name="T23" fmla="*/ 1 h 25"/>
                    <a:gd name="T24" fmla="*/ 1 w 29"/>
                    <a:gd name="T25" fmla="*/ 0 h 25"/>
                    <a:gd name="T26" fmla="*/ 3 w 29"/>
                    <a:gd name="T27" fmla="*/ 0 h 25"/>
                    <a:gd name="T28" fmla="*/ 5 w 29"/>
                    <a:gd name="T29" fmla="*/ 1 h 25"/>
                    <a:gd name="T30" fmla="*/ 6 w 29"/>
                    <a:gd name="T31" fmla="*/ 2 h 25"/>
                    <a:gd name="T32" fmla="*/ 8 w 29"/>
                    <a:gd name="T33" fmla="*/ 3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5"/>
                    <a:gd name="T53" fmla="*/ 29 w 2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5">
                      <a:moveTo>
                        <a:pt x="29" y="14"/>
                      </a:moveTo>
                      <a:lnTo>
                        <a:pt x="27" y="18"/>
                      </a:lnTo>
                      <a:lnTo>
                        <a:pt x="26" y="20"/>
                      </a:lnTo>
                      <a:lnTo>
                        <a:pt x="23" y="22"/>
                      </a:lnTo>
                      <a:lnTo>
                        <a:pt x="20" y="23"/>
                      </a:lnTo>
                      <a:lnTo>
                        <a:pt x="15" y="25"/>
                      </a:lnTo>
                      <a:lnTo>
                        <a:pt x="9" y="23"/>
                      </a:lnTo>
                      <a:lnTo>
                        <a:pt x="3" y="21"/>
                      </a:lnTo>
                      <a:lnTo>
                        <a:pt x="0" y="17"/>
                      </a:lnTo>
                      <a:lnTo>
                        <a:pt x="0" y="12"/>
                      </a:lnTo>
                      <a:lnTo>
                        <a:pt x="0" y="8"/>
                      </a:lnTo>
                      <a:lnTo>
                        <a:pt x="1" y="4"/>
                      </a:lnTo>
                      <a:lnTo>
                        <a:pt x="3" y="0"/>
                      </a:lnTo>
                      <a:lnTo>
                        <a:pt x="10" y="3"/>
                      </a:lnTo>
                      <a:lnTo>
                        <a:pt x="17" y="5"/>
                      </a:lnTo>
                      <a:lnTo>
                        <a:pt x="24" y="8"/>
                      </a:lnTo>
                      <a:lnTo>
                        <a:pt x="29" y="14"/>
                      </a:lnTo>
                      <a:close/>
                    </a:path>
                  </a:pathLst>
                </a:custGeom>
                <a:solidFill>
                  <a:srgbClr val="00FF00"/>
                </a:solidFill>
                <a:ln w="9525">
                  <a:noFill/>
                  <a:round/>
                  <a:headEnd/>
                  <a:tailEnd/>
                </a:ln>
              </p:spPr>
              <p:txBody>
                <a:bodyPr/>
                <a:lstStyle/>
                <a:p>
                  <a:endParaRPr lang="en-US"/>
                </a:p>
              </p:txBody>
            </p:sp>
            <p:sp>
              <p:nvSpPr>
                <p:cNvPr id="9626" name="Freeform 3705"/>
                <p:cNvSpPr>
                  <a:spLocks/>
                </p:cNvSpPr>
                <p:nvPr/>
              </p:nvSpPr>
              <p:spPr bwMode="auto">
                <a:xfrm>
                  <a:off x="3399" y="3864"/>
                  <a:ext cx="28" cy="14"/>
                </a:xfrm>
                <a:custGeom>
                  <a:avLst/>
                  <a:gdLst>
                    <a:gd name="T0" fmla="*/ 14 w 56"/>
                    <a:gd name="T1" fmla="*/ 1 h 28"/>
                    <a:gd name="T2" fmla="*/ 13 w 56"/>
                    <a:gd name="T3" fmla="*/ 2 h 28"/>
                    <a:gd name="T4" fmla="*/ 11 w 56"/>
                    <a:gd name="T5" fmla="*/ 4 h 28"/>
                    <a:gd name="T6" fmla="*/ 9 w 56"/>
                    <a:gd name="T7" fmla="*/ 5 h 28"/>
                    <a:gd name="T8" fmla="*/ 7 w 56"/>
                    <a:gd name="T9" fmla="*/ 6 h 28"/>
                    <a:gd name="T10" fmla="*/ 6 w 56"/>
                    <a:gd name="T11" fmla="*/ 7 h 28"/>
                    <a:gd name="T12" fmla="*/ 4 w 56"/>
                    <a:gd name="T13" fmla="*/ 7 h 28"/>
                    <a:gd name="T14" fmla="*/ 2 w 56"/>
                    <a:gd name="T15" fmla="*/ 7 h 28"/>
                    <a:gd name="T16" fmla="*/ 0 w 56"/>
                    <a:gd name="T17" fmla="*/ 6 h 28"/>
                    <a:gd name="T18" fmla="*/ 1 w 56"/>
                    <a:gd name="T19" fmla="*/ 4 h 28"/>
                    <a:gd name="T20" fmla="*/ 3 w 56"/>
                    <a:gd name="T21" fmla="*/ 2 h 28"/>
                    <a:gd name="T22" fmla="*/ 6 w 56"/>
                    <a:gd name="T23" fmla="*/ 1 h 28"/>
                    <a:gd name="T24" fmla="*/ 8 w 56"/>
                    <a:gd name="T25" fmla="*/ 0 h 28"/>
                    <a:gd name="T26" fmla="*/ 10 w 56"/>
                    <a:gd name="T27" fmla="*/ 0 h 28"/>
                    <a:gd name="T28" fmla="*/ 11 w 56"/>
                    <a:gd name="T29" fmla="*/ 1 h 28"/>
                    <a:gd name="T30" fmla="*/ 13 w 56"/>
                    <a:gd name="T31" fmla="*/ 1 h 28"/>
                    <a:gd name="T32" fmla="*/ 14 w 56"/>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28"/>
                    <a:gd name="T53" fmla="*/ 56 w 5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28">
                      <a:moveTo>
                        <a:pt x="56" y="4"/>
                      </a:moveTo>
                      <a:lnTo>
                        <a:pt x="49" y="8"/>
                      </a:lnTo>
                      <a:lnTo>
                        <a:pt x="43" y="14"/>
                      </a:lnTo>
                      <a:lnTo>
                        <a:pt x="36" y="18"/>
                      </a:lnTo>
                      <a:lnTo>
                        <a:pt x="29" y="22"/>
                      </a:lnTo>
                      <a:lnTo>
                        <a:pt x="21" y="25"/>
                      </a:lnTo>
                      <a:lnTo>
                        <a:pt x="14" y="28"/>
                      </a:lnTo>
                      <a:lnTo>
                        <a:pt x="8" y="26"/>
                      </a:lnTo>
                      <a:lnTo>
                        <a:pt x="0" y="23"/>
                      </a:lnTo>
                      <a:lnTo>
                        <a:pt x="3" y="13"/>
                      </a:lnTo>
                      <a:lnTo>
                        <a:pt x="11" y="7"/>
                      </a:lnTo>
                      <a:lnTo>
                        <a:pt x="21" y="3"/>
                      </a:lnTo>
                      <a:lnTo>
                        <a:pt x="32" y="0"/>
                      </a:lnTo>
                      <a:lnTo>
                        <a:pt x="39" y="0"/>
                      </a:lnTo>
                      <a:lnTo>
                        <a:pt x="44" y="1"/>
                      </a:lnTo>
                      <a:lnTo>
                        <a:pt x="50" y="3"/>
                      </a:lnTo>
                      <a:lnTo>
                        <a:pt x="56" y="4"/>
                      </a:lnTo>
                      <a:close/>
                    </a:path>
                  </a:pathLst>
                </a:custGeom>
                <a:solidFill>
                  <a:srgbClr val="00FF00"/>
                </a:solidFill>
                <a:ln w="9525">
                  <a:noFill/>
                  <a:round/>
                  <a:headEnd/>
                  <a:tailEnd/>
                </a:ln>
              </p:spPr>
              <p:txBody>
                <a:bodyPr/>
                <a:lstStyle/>
                <a:p>
                  <a:endParaRPr lang="en-US"/>
                </a:p>
              </p:txBody>
            </p:sp>
            <p:sp>
              <p:nvSpPr>
                <p:cNvPr id="9627" name="Freeform 3706"/>
                <p:cNvSpPr>
                  <a:spLocks/>
                </p:cNvSpPr>
                <p:nvPr/>
              </p:nvSpPr>
              <p:spPr bwMode="auto">
                <a:xfrm>
                  <a:off x="3440" y="3877"/>
                  <a:ext cx="18" cy="12"/>
                </a:xfrm>
                <a:custGeom>
                  <a:avLst/>
                  <a:gdLst>
                    <a:gd name="T0" fmla="*/ 9 w 36"/>
                    <a:gd name="T1" fmla="*/ 2 h 24"/>
                    <a:gd name="T2" fmla="*/ 9 w 36"/>
                    <a:gd name="T3" fmla="*/ 3 h 24"/>
                    <a:gd name="T4" fmla="*/ 7 w 36"/>
                    <a:gd name="T5" fmla="*/ 4 h 24"/>
                    <a:gd name="T6" fmla="*/ 5 w 36"/>
                    <a:gd name="T7" fmla="*/ 6 h 24"/>
                    <a:gd name="T8" fmla="*/ 5 w 36"/>
                    <a:gd name="T9" fmla="*/ 6 h 24"/>
                    <a:gd name="T10" fmla="*/ 0 w 36"/>
                    <a:gd name="T11" fmla="*/ 5 h 24"/>
                    <a:gd name="T12" fmla="*/ 1 w 36"/>
                    <a:gd name="T13" fmla="*/ 3 h 24"/>
                    <a:gd name="T14" fmla="*/ 2 w 36"/>
                    <a:gd name="T15" fmla="*/ 3 h 24"/>
                    <a:gd name="T16" fmla="*/ 3 w 36"/>
                    <a:gd name="T17" fmla="*/ 2 h 24"/>
                    <a:gd name="T18" fmla="*/ 5 w 36"/>
                    <a:gd name="T19" fmla="*/ 0 h 24"/>
                    <a:gd name="T20" fmla="*/ 6 w 36"/>
                    <a:gd name="T21" fmla="*/ 1 h 24"/>
                    <a:gd name="T22" fmla="*/ 7 w 36"/>
                    <a:gd name="T23" fmla="*/ 1 h 24"/>
                    <a:gd name="T24" fmla="*/ 8 w 36"/>
                    <a:gd name="T25" fmla="*/ 2 h 24"/>
                    <a:gd name="T26" fmla="*/ 9 w 36"/>
                    <a:gd name="T27" fmla="*/ 2 h 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
                    <a:gd name="T43" fmla="*/ 0 h 24"/>
                    <a:gd name="T44" fmla="*/ 36 w 36"/>
                    <a:gd name="T45" fmla="*/ 24 h 2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 h="24">
                      <a:moveTo>
                        <a:pt x="36" y="6"/>
                      </a:moveTo>
                      <a:lnTo>
                        <a:pt x="33" y="12"/>
                      </a:lnTo>
                      <a:lnTo>
                        <a:pt x="28" y="16"/>
                      </a:lnTo>
                      <a:lnTo>
                        <a:pt x="21" y="21"/>
                      </a:lnTo>
                      <a:lnTo>
                        <a:pt x="17" y="24"/>
                      </a:lnTo>
                      <a:lnTo>
                        <a:pt x="0" y="19"/>
                      </a:lnTo>
                      <a:lnTo>
                        <a:pt x="4" y="14"/>
                      </a:lnTo>
                      <a:lnTo>
                        <a:pt x="9" y="9"/>
                      </a:lnTo>
                      <a:lnTo>
                        <a:pt x="14" y="5"/>
                      </a:lnTo>
                      <a:lnTo>
                        <a:pt x="20" y="0"/>
                      </a:lnTo>
                      <a:lnTo>
                        <a:pt x="25" y="1"/>
                      </a:lnTo>
                      <a:lnTo>
                        <a:pt x="28" y="3"/>
                      </a:lnTo>
                      <a:lnTo>
                        <a:pt x="32" y="5"/>
                      </a:lnTo>
                      <a:lnTo>
                        <a:pt x="36" y="6"/>
                      </a:lnTo>
                      <a:close/>
                    </a:path>
                  </a:pathLst>
                </a:custGeom>
                <a:solidFill>
                  <a:srgbClr val="00FF00"/>
                </a:solidFill>
                <a:ln w="9525">
                  <a:noFill/>
                  <a:round/>
                  <a:headEnd/>
                  <a:tailEnd/>
                </a:ln>
              </p:spPr>
              <p:txBody>
                <a:bodyPr/>
                <a:lstStyle/>
                <a:p>
                  <a:endParaRPr lang="en-US"/>
                </a:p>
              </p:txBody>
            </p:sp>
            <p:sp>
              <p:nvSpPr>
                <p:cNvPr id="9628" name="Freeform 3707"/>
                <p:cNvSpPr>
                  <a:spLocks/>
                </p:cNvSpPr>
                <p:nvPr/>
              </p:nvSpPr>
              <p:spPr bwMode="auto">
                <a:xfrm>
                  <a:off x="3481" y="3880"/>
                  <a:ext cx="19" cy="16"/>
                </a:xfrm>
                <a:custGeom>
                  <a:avLst/>
                  <a:gdLst>
                    <a:gd name="T0" fmla="*/ 10 w 38"/>
                    <a:gd name="T1" fmla="*/ 2 h 32"/>
                    <a:gd name="T2" fmla="*/ 10 w 38"/>
                    <a:gd name="T3" fmla="*/ 4 h 32"/>
                    <a:gd name="T4" fmla="*/ 9 w 38"/>
                    <a:gd name="T5" fmla="*/ 5 h 32"/>
                    <a:gd name="T6" fmla="*/ 7 w 38"/>
                    <a:gd name="T7" fmla="*/ 6 h 32"/>
                    <a:gd name="T8" fmla="*/ 5 w 38"/>
                    <a:gd name="T9" fmla="*/ 7 h 32"/>
                    <a:gd name="T10" fmla="*/ 5 w 38"/>
                    <a:gd name="T11" fmla="*/ 8 h 32"/>
                    <a:gd name="T12" fmla="*/ 3 w 38"/>
                    <a:gd name="T13" fmla="*/ 8 h 32"/>
                    <a:gd name="T14" fmla="*/ 2 w 38"/>
                    <a:gd name="T15" fmla="*/ 8 h 32"/>
                    <a:gd name="T16" fmla="*/ 1 w 38"/>
                    <a:gd name="T17" fmla="*/ 7 h 32"/>
                    <a:gd name="T18" fmla="*/ 1 w 38"/>
                    <a:gd name="T19" fmla="*/ 7 h 32"/>
                    <a:gd name="T20" fmla="*/ 0 w 38"/>
                    <a:gd name="T21" fmla="*/ 5 h 32"/>
                    <a:gd name="T22" fmla="*/ 0 w 38"/>
                    <a:gd name="T23" fmla="*/ 4 h 32"/>
                    <a:gd name="T24" fmla="*/ 1 w 38"/>
                    <a:gd name="T25" fmla="*/ 3 h 32"/>
                    <a:gd name="T26" fmla="*/ 1 w 38"/>
                    <a:gd name="T27" fmla="*/ 2 h 32"/>
                    <a:gd name="T28" fmla="*/ 1 w 38"/>
                    <a:gd name="T29" fmla="*/ 1 h 32"/>
                    <a:gd name="T30" fmla="*/ 2 w 38"/>
                    <a:gd name="T31" fmla="*/ 1 h 32"/>
                    <a:gd name="T32" fmla="*/ 3 w 38"/>
                    <a:gd name="T33" fmla="*/ 0 h 32"/>
                    <a:gd name="T34" fmla="*/ 5 w 38"/>
                    <a:gd name="T35" fmla="*/ 0 h 32"/>
                    <a:gd name="T36" fmla="*/ 7 w 38"/>
                    <a:gd name="T37" fmla="*/ 1 h 32"/>
                    <a:gd name="T38" fmla="*/ 9 w 38"/>
                    <a:gd name="T39" fmla="*/ 1 h 32"/>
                    <a:gd name="T40" fmla="*/ 10 w 38"/>
                    <a:gd name="T41" fmla="*/ 2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
                    <a:gd name="T64" fmla="*/ 0 h 32"/>
                    <a:gd name="T65" fmla="*/ 38 w 38"/>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 h="32">
                      <a:moveTo>
                        <a:pt x="38" y="9"/>
                      </a:moveTo>
                      <a:lnTo>
                        <a:pt x="38" y="16"/>
                      </a:lnTo>
                      <a:lnTo>
                        <a:pt x="35" y="22"/>
                      </a:lnTo>
                      <a:lnTo>
                        <a:pt x="29" y="26"/>
                      </a:lnTo>
                      <a:lnTo>
                        <a:pt x="23" y="30"/>
                      </a:lnTo>
                      <a:lnTo>
                        <a:pt x="19" y="32"/>
                      </a:lnTo>
                      <a:lnTo>
                        <a:pt x="14" y="32"/>
                      </a:lnTo>
                      <a:lnTo>
                        <a:pt x="10" y="32"/>
                      </a:lnTo>
                      <a:lnTo>
                        <a:pt x="5" y="31"/>
                      </a:lnTo>
                      <a:lnTo>
                        <a:pt x="3" y="28"/>
                      </a:lnTo>
                      <a:lnTo>
                        <a:pt x="0" y="22"/>
                      </a:lnTo>
                      <a:lnTo>
                        <a:pt x="0" y="17"/>
                      </a:lnTo>
                      <a:lnTo>
                        <a:pt x="1" y="13"/>
                      </a:lnTo>
                      <a:lnTo>
                        <a:pt x="4" y="8"/>
                      </a:lnTo>
                      <a:lnTo>
                        <a:pt x="7" y="5"/>
                      </a:lnTo>
                      <a:lnTo>
                        <a:pt x="11" y="2"/>
                      </a:lnTo>
                      <a:lnTo>
                        <a:pt x="15" y="0"/>
                      </a:lnTo>
                      <a:lnTo>
                        <a:pt x="22" y="0"/>
                      </a:lnTo>
                      <a:lnTo>
                        <a:pt x="29" y="1"/>
                      </a:lnTo>
                      <a:lnTo>
                        <a:pt x="34" y="5"/>
                      </a:lnTo>
                      <a:lnTo>
                        <a:pt x="38" y="9"/>
                      </a:lnTo>
                      <a:close/>
                    </a:path>
                  </a:pathLst>
                </a:custGeom>
                <a:solidFill>
                  <a:srgbClr val="00FF00"/>
                </a:solidFill>
                <a:ln w="9525">
                  <a:noFill/>
                  <a:round/>
                  <a:headEnd/>
                  <a:tailEnd/>
                </a:ln>
              </p:spPr>
              <p:txBody>
                <a:bodyPr/>
                <a:lstStyle/>
                <a:p>
                  <a:endParaRPr lang="en-US"/>
                </a:p>
              </p:txBody>
            </p:sp>
          </p:grpSp>
        </p:grpSp>
        <p:grpSp>
          <p:nvGrpSpPr>
            <p:cNvPr id="8306" name="Group 3708"/>
            <p:cNvGrpSpPr>
              <a:grpSpLocks/>
            </p:cNvGrpSpPr>
            <p:nvPr/>
          </p:nvGrpSpPr>
          <p:grpSpPr bwMode="auto">
            <a:xfrm>
              <a:off x="2640" y="2064"/>
              <a:ext cx="255" cy="654"/>
              <a:chOff x="1777" y="966"/>
              <a:chExt cx="863" cy="1255"/>
            </a:xfrm>
          </p:grpSpPr>
          <p:sp>
            <p:nvSpPr>
              <p:cNvPr id="9478" name="Freeform 3709"/>
              <p:cNvSpPr>
                <a:spLocks/>
              </p:cNvSpPr>
              <p:nvPr/>
            </p:nvSpPr>
            <p:spPr bwMode="auto">
              <a:xfrm>
                <a:off x="1872" y="1296"/>
                <a:ext cx="672" cy="925"/>
              </a:xfrm>
              <a:custGeom>
                <a:avLst/>
                <a:gdLst>
                  <a:gd name="T0" fmla="*/ 389 w 805"/>
                  <a:gd name="T1" fmla="*/ 29 h 1970"/>
                  <a:gd name="T2" fmla="*/ 440 w 805"/>
                  <a:gd name="T3" fmla="*/ 10 h 1970"/>
                  <a:gd name="T4" fmla="*/ 437 w 805"/>
                  <a:gd name="T5" fmla="*/ 21 h 1970"/>
                  <a:gd name="T6" fmla="*/ 479 w 805"/>
                  <a:gd name="T7" fmla="*/ 20 h 1970"/>
                  <a:gd name="T8" fmla="*/ 508 w 805"/>
                  <a:gd name="T9" fmla="*/ 16 h 1970"/>
                  <a:gd name="T10" fmla="*/ 447 w 805"/>
                  <a:gd name="T11" fmla="*/ 36 h 1970"/>
                  <a:gd name="T12" fmla="*/ 418 w 805"/>
                  <a:gd name="T13" fmla="*/ 68 h 1970"/>
                  <a:gd name="T14" fmla="*/ 469 w 805"/>
                  <a:gd name="T15" fmla="*/ 48 h 1970"/>
                  <a:gd name="T16" fmla="*/ 439 w 805"/>
                  <a:gd name="T17" fmla="*/ 69 h 1970"/>
                  <a:gd name="T18" fmla="*/ 431 w 805"/>
                  <a:gd name="T19" fmla="*/ 88 h 1970"/>
                  <a:gd name="T20" fmla="*/ 467 w 805"/>
                  <a:gd name="T21" fmla="*/ 74 h 1970"/>
                  <a:gd name="T22" fmla="*/ 503 w 805"/>
                  <a:gd name="T23" fmla="*/ 54 h 1970"/>
                  <a:gd name="T24" fmla="*/ 525 w 805"/>
                  <a:gd name="T25" fmla="*/ 45 h 1970"/>
                  <a:gd name="T26" fmla="*/ 548 w 805"/>
                  <a:gd name="T27" fmla="*/ 48 h 1970"/>
                  <a:gd name="T28" fmla="*/ 504 w 805"/>
                  <a:gd name="T29" fmla="*/ 69 h 1970"/>
                  <a:gd name="T30" fmla="*/ 467 w 805"/>
                  <a:gd name="T31" fmla="*/ 87 h 1970"/>
                  <a:gd name="T32" fmla="*/ 424 w 805"/>
                  <a:gd name="T33" fmla="*/ 102 h 1970"/>
                  <a:gd name="T34" fmla="*/ 401 w 805"/>
                  <a:gd name="T35" fmla="*/ 131 h 1970"/>
                  <a:gd name="T36" fmla="*/ 366 w 805"/>
                  <a:gd name="T37" fmla="*/ 160 h 1970"/>
                  <a:gd name="T38" fmla="*/ 331 w 805"/>
                  <a:gd name="T39" fmla="*/ 216 h 1970"/>
                  <a:gd name="T40" fmla="*/ 327 w 805"/>
                  <a:gd name="T41" fmla="*/ 262 h 1970"/>
                  <a:gd name="T42" fmla="*/ 346 w 805"/>
                  <a:gd name="T43" fmla="*/ 306 h 1970"/>
                  <a:gd name="T44" fmla="*/ 346 w 805"/>
                  <a:gd name="T45" fmla="*/ 362 h 1970"/>
                  <a:gd name="T46" fmla="*/ 365 w 805"/>
                  <a:gd name="T47" fmla="*/ 403 h 1970"/>
                  <a:gd name="T48" fmla="*/ 406 w 805"/>
                  <a:gd name="T49" fmla="*/ 416 h 1970"/>
                  <a:gd name="T50" fmla="*/ 381 w 805"/>
                  <a:gd name="T51" fmla="*/ 422 h 1970"/>
                  <a:gd name="T52" fmla="*/ 330 w 805"/>
                  <a:gd name="T53" fmla="*/ 429 h 1970"/>
                  <a:gd name="T54" fmla="*/ 272 w 805"/>
                  <a:gd name="T55" fmla="*/ 429 h 1970"/>
                  <a:gd name="T56" fmla="*/ 215 w 805"/>
                  <a:gd name="T57" fmla="*/ 427 h 1970"/>
                  <a:gd name="T58" fmla="*/ 214 w 805"/>
                  <a:gd name="T59" fmla="*/ 418 h 1970"/>
                  <a:gd name="T60" fmla="*/ 249 w 805"/>
                  <a:gd name="T61" fmla="*/ 403 h 1970"/>
                  <a:gd name="T62" fmla="*/ 238 w 805"/>
                  <a:gd name="T63" fmla="*/ 350 h 1970"/>
                  <a:gd name="T64" fmla="*/ 252 w 805"/>
                  <a:gd name="T65" fmla="*/ 277 h 1970"/>
                  <a:gd name="T66" fmla="*/ 247 w 805"/>
                  <a:gd name="T67" fmla="*/ 177 h 1970"/>
                  <a:gd name="T68" fmla="*/ 209 w 805"/>
                  <a:gd name="T69" fmla="*/ 123 h 1970"/>
                  <a:gd name="T70" fmla="*/ 170 w 805"/>
                  <a:gd name="T71" fmla="*/ 93 h 1970"/>
                  <a:gd name="T72" fmla="*/ 114 w 805"/>
                  <a:gd name="T73" fmla="*/ 64 h 1970"/>
                  <a:gd name="T74" fmla="*/ 63 w 805"/>
                  <a:gd name="T75" fmla="*/ 42 h 1970"/>
                  <a:gd name="T76" fmla="*/ 23 w 805"/>
                  <a:gd name="T77" fmla="*/ 28 h 1970"/>
                  <a:gd name="T78" fmla="*/ 31 w 805"/>
                  <a:gd name="T79" fmla="*/ 15 h 1970"/>
                  <a:gd name="T80" fmla="*/ 63 w 805"/>
                  <a:gd name="T81" fmla="*/ 36 h 1970"/>
                  <a:gd name="T82" fmla="*/ 148 w 805"/>
                  <a:gd name="T83" fmla="*/ 57 h 1970"/>
                  <a:gd name="T84" fmla="*/ 161 w 805"/>
                  <a:gd name="T85" fmla="*/ 36 h 1970"/>
                  <a:gd name="T86" fmla="*/ 144 w 805"/>
                  <a:gd name="T87" fmla="*/ 5 h 1970"/>
                  <a:gd name="T88" fmla="*/ 161 w 805"/>
                  <a:gd name="T89" fmla="*/ 24 h 1970"/>
                  <a:gd name="T90" fmla="*/ 184 w 805"/>
                  <a:gd name="T91" fmla="*/ 31 h 1970"/>
                  <a:gd name="T92" fmla="*/ 211 w 805"/>
                  <a:gd name="T93" fmla="*/ 8 h 1970"/>
                  <a:gd name="T94" fmla="*/ 205 w 805"/>
                  <a:gd name="T95" fmla="*/ 26 h 1970"/>
                  <a:gd name="T96" fmla="*/ 213 w 805"/>
                  <a:gd name="T97" fmla="*/ 37 h 1970"/>
                  <a:gd name="T98" fmla="*/ 235 w 805"/>
                  <a:gd name="T99" fmla="*/ 31 h 1970"/>
                  <a:gd name="T100" fmla="*/ 196 w 805"/>
                  <a:gd name="T101" fmla="*/ 64 h 1970"/>
                  <a:gd name="T102" fmla="*/ 240 w 805"/>
                  <a:gd name="T103" fmla="*/ 108 h 1970"/>
                  <a:gd name="T104" fmla="*/ 301 w 805"/>
                  <a:gd name="T105" fmla="*/ 167 h 1970"/>
                  <a:gd name="T106" fmla="*/ 337 w 805"/>
                  <a:gd name="T107" fmla="*/ 137 h 1970"/>
                  <a:gd name="T108" fmla="*/ 379 w 805"/>
                  <a:gd name="T109" fmla="*/ 84 h 1970"/>
                  <a:gd name="T110" fmla="*/ 342 w 805"/>
                  <a:gd name="T111" fmla="*/ 43 h 19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5"/>
                  <a:gd name="T169" fmla="*/ 0 h 1970"/>
                  <a:gd name="T170" fmla="*/ 805 w 805"/>
                  <a:gd name="T171" fmla="*/ 1970 h 19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5" h="1970">
                    <a:moveTo>
                      <a:pt x="520" y="20"/>
                    </a:moveTo>
                    <a:lnTo>
                      <a:pt x="523" y="27"/>
                    </a:lnTo>
                    <a:lnTo>
                      <a:pt x="528" y="20"/>
                    </a:lnTo>
                    <a:lnTo>
                      <a:pt x="532" y="14"/>
                    </a:lnTo>
                    <a:lnTo>
                      <a:pt x="535" y="20"/>
                    </a:lnTo>
                    <a:lnTo>
                      <a:pt x="539" y="51"/>
                    </a:lnTo>
                    <a:lnTo>
                      <a:pt x="549" y="90"/>
                    </a:lnTo>
                    <a:lnTo>
                      <a:pt x="558" y="130"/>
                    </a:lnTo>
                    <a:lnTo>
                      <a:pt x="563" y="161"/>
                    </a:lnTo>
                    <a:lnTo>
                      <a:pt x="569" y="155"/>
                    </a:lnTo>
                    <a:lnTo>
                      <a:pt x="580" y="137"/>
                    </a:lnTo>
                    <a:lnTo>
                      <a:pt x="590" y="119"/>
                    </a:lnTo>
                    <a:lnTo>
                      <a:pt x="601" y="100"/>
                    </a:lnTo>
                    <a:lnTo>
                      <a:pt x="612" y="82"/>
                    </a:lnTo>
                    <a:lnTo>
                      <a:pt x="621" y="63"/>
                    </a:lnTo>
                    <a:lnTo>
                      <a:pt x="631" y="45"/>
                    </a:lnTo>
                    <a:lnTo>
                      <a:pt x="639" y="25"/>
                    </a:lnTo>
                    <a:lnTo>
                      <a:pt x="645" y="4"/>
                    </a:lnTo>
                    <a:lnTo>
                      <a:pt x="647" y="0"/>
                    </a:lnTo>
                    <a:lnTo>
                      <a:pt x="645" y="20"/>
                    </a:lnTo>
                    <a:lnTo>
                      <a:pt x="641" y="38"/>
                    </a:lnTo>
                    <a:lnTo>
                      <a:pt x="638" y="56"/>
                    </a:lnTo>
                    <a:lnTo>
                      <a:pt x="633" y="75"/>
                    </a:lnTo>
                    <a:lnTo>
                      <a:pt x="628" y="93"/>
                    </a:lnTo>
                    <a:lnTo>
                      <a:pt x="622" y="112"/>
                    </a:lnTo>
                    <a:lnTo>
                      <a:pt x="617" y="130"/>
                    </a:lnTo>
                    <a:lnTo>
                      <a:pt x="611" y="147"/>
                    </a:lnTo>
                    <a:lnTo>
                      <a:pt x="618" y="147"/>
                    </a:lnTo>
                    <a:lnTo>
                      <a:pt x="634" y="131"/>
                    </a:lnTo>
                    <a:lnTo>
                      <a:pt x="652" y="117"/>
                    </a:lnTo>
                    <a:lnTo>
                      <a:pt x="670" y="104"/>
                    </a:lnTo>
                    <a:lnTo>
                      <a:pt x="688" y="90"/>
                    </a:lnTo>
                    <a:lnTo>
                      <a:pt x="705" y="78"/>
                    </a:lnTo>
                    <a:lnTo>
                      <a:pt x="723" y="66"/>
                    </a:lnTo>
                    <a:lnTo>
                      <a:pt x="742" y="54"/>
                    </a:lnTo>
                    <a:lnTo>
                      <a:pt x="760" y="42"/>
                    </a:lnTo>
                    <a:lnTo>
                      <a:pt x="753" y="51"/>
                    </a:lnTo>
                    <a:lnTo>
                      <a:pt x="746" y="59"/>
                    </a:lnTo>
                    <a:lnTo>
                      <a:pt x="738" y="66"/>
                    </a:lnTo>
                    <a:lnTo>
                      <a:pt x="729" y="72"/>
                    </a:lnTo>
                    <a:lnTo>
                      <a:pt x="721" y="79"/>
                    </a:lnTo>
                    <a:lnTo>
                      <a:pt x="713" y="85"/>
                    </a:lnTo>
                    <a:lnTo>
                      <a:pt x="704" y="92"/>
                    </a:lnTo>
                    <a:lnTo>
                      <a:pt x="696" y="100"/>
                    </a:lnTo>
                    <a:lnTo>
                      <a:pt x="683" y="116"/>
                    </a:lnTo>
                    <a:lnTo>
                      <a:pt x="669" y="130"/>
                    </a:lnTo>
                    <a:lnTo>
                      <a:pt x="654" y="146"/>
                    </a:lnTo>
                    <a:lnTo>
                      <a:pt x="641" y="161"/>
                    </a:lnTo>
                    <a:lnTo>
                      <a:pt x="628" y="178"/>
                    </a:lnTo>
                    <a:lnTo>
                      <a:pt x="618" y="195"/>
                    </a:lnTo>
                    <a:lnTo>
                      <a:pt x="608" y="213"/>
                    </a:lnTo>
                    <a:lnTo>
                      <a:pt x="600" y="232"/>
                    </a:lnTo>
                    <a:lnTo>
                      <a:pt x="599" y="250"/>
                    </a:lnTo>
                    <a:lnTo>
                      <a:pt x="599" y="270"/>
                    </a:lnTo>
                    <a:lnTo>
                      <a:pt x="598" y="289"/>
                    </a:lnTo>
                    <a:lnTo>
                      <a:pt x="600" y="307"/>
                    </a:lnTo>
                    <a:lnTo>
                      <a:pt x="602" y="307"/>
                    </a:lnTo>
                    <a:lnTo>
                      <a:pt x="612" y="294"/>
                    </a:lnTo>
                    <a:lnTo>
                      <a:pt x="621" y="280"/>
                    </a:lnTo>
                    <a:lnTo>
                      <a:pt x="631" y="267"/>
                    </a:lnTo>
                    <a:lnTo>
                      <a:pt x="640" y="255"/>
                    </a:lnTo>
                    <a:lnTo>
                      <a:pt x="651" y="242"/>
                    </a:lnTo>
                    <a:lnTo>
                      <a:pt x="662" y="230"/>
                    </a:lnTo>
                    <a:lnTo>
                      <a:pt x="673" y="219"/>
                    </a:lnTo>
                    <a:lnTo>
                      <a:pt x="685" y="211"/>
                    </a:lnTo>
                    <a:lnTo>
                      <a:pt x="679" y="221"/>
                    </a:lnTo>
                    <a:lnTo>
                      <a:pt x="673" y="230"/>
                    </a:lnTo>
                    <a:lnTo>
                      <a:pt x="666" y="240"/>
                    </a:lnTo>
                    <a:lnTo>
                      <a:pt x="660" y="252"/>
                    </a:lnTo>
                    <a:lnTo>
                      <a:pt x="651" y="272"/>
                    </a:lnTo>
                    <a:lnTo>
                      <a:pt x="640" y="290"/>
                    </a:lnTo>
                    <a:lnTo>
                      <a:pt x="630" y="310"/>
                    </a:lnTo>
                    <a:lnTo>
                      <a:pt x="620" y="330"/>
                    </a:lnTo>
                    <a:lnTo>
                      <a:pt x="612" y="351"/>
                    </a:lnTo>
                    <a:lnTo>
                      <a:pt x="605" y="372"/>
                    </a:lnTo>
                    <a:lnTo>
                      <a:pt x="601" y="395"/>
                    </a:lnTo>
                    <a:lnTo>
                      <a:pt x="601" y="419"/>
                    </a:lnTo>
                    <a:lnTo>
                      <a:pt x="607" y="412"/>
                    </a:lnTo>
                    <a:lnTo>
                      <a:pt x="612" y="405"/>
                    </a:lnTo>
                    <a:lnTo>
                      <a:pt x="618" y="398"/>
                    </a:lnTo>
                    <a:lnTo>
                      <a:pt x="624" y="390"/>
                    </a:lnTo>
                    <a:lnTo>
                      <a:pt x="630" y="383"/>
                    </a:lnTo>
                    <a:lnTo>
                      <a:pt x="636" y="375"/>
                    </a:lnTo>
                    <a:lnTo>
                      <a:pt x="641" y="368"/>
                    </a:lnTo>
                    <a:lnTo>
                      <a:pt x="647" y="361"/>
                    </a:lnTo>
                    <a:lnTo>
                      <a:pt x="654" y="352"/>
                    </a:lnTo>
                    <a:lnTo>
                      <a:pt x="663" y="344"/>
                    </a:lnTo>
                    <a:lnTo>
                      <a:pt x="671" y="335"/>
                    </a:lnTo>
                    <a:lnTo>
                      <a:pt x="681" y="328"/>
                    </a:lnTo>
                    <a:lnTo>
                      <a:pt x="688" y="320"/>
                    </a:lnTo>
                    <a:lnTo>
                      <a:pt x="696" y="311"/>
                    </a:lnTo>
                    <a:lnTo>
                      <a:pt x="702" y="303"/>
                    </a:lnTo>
                    <a:lnTo>
                      <a:pt x="707" y="291"/>
                    </a:lnTo>
                    <a:lnTo>
                      <a:pt x="711" y="276"/>
                    </a:lnTo>
                    <a:lnTo>
                      <a:pt x="716" y="259"/>
                    </a:lnTo>
                    <a:lnTo>
                      <a:pt x="722" y="243"/>
                    </a:lnTo>
                    <a:lnTo>
                      <a:pt x="728" y="228"/>
                    </a:lnTo>
                    <a:lnTo>
                      <a:pt x="733" y="212"/>
                    </a:lnTo>
                    <a:lnTo>
                      <a:pt x="739" y="195"/>
                    </a:lnTo>
                    <a:lnTo>
                      <a:pt x="746" y="181"/>
                    </a:lnTo>
                    <a:lnTo>
                      <a:pt x="752" y="165"/>
                    </a:lnTo>
                    <a:lnTo>
                      <a:pt x="770" y="137"/>
                    </a:lnTo>
                    <a:lnTo>
                      <a:pt x="764" y="171"/>
                    </a:lnTo>
                    <a:lnTo>
                      <a:pt x="754" y="204"/>
                    </a:lnTo>
                    <a:lnTo>
                      <a:pt x="743" y="236"/>
                    </a:lnTo>
                    <a:lnTo>
                      <a:pt x="738" y="270"/>
                    </a:lnTo>
                    <a:lnTo>
                      <a:pt x="746" y="262"/>
                    </a:lnTo>
                    <a:lnTo>
                      <a:pt x="754" y="253"/>
                    </a:lnTo>
                    <a:lnTo>
                      <a:pt x="762" y="245"/>
                    </a:lnTo>
                    <a:lnTo>
                      <a:pt x="771" y="235"/>
                    </a:lnTo>
                    <a:lnTo>
                      <a:pt x="779" y="226"/>
                    </a:lnTo>
                    <a:lnTo>
                      <a:pt x="787" y="218"/>
                    </a:lnTo>
                    <a:lnTo>
                      <a:pt x="796" y="211"/>
                    </a:lnTo>
                    <a:lnTo>
                      <a:pt x="805" y="204"/>
                    </a:lnTo>
                    <a:lnTo>
                      <a:pt x="793" y="222"/>
                    </a:lnTo>
                    <a:lnTo>
                      <a:pt x="780" y="240"/>
                    </a:lnTo>
                    <a:lnTo>
                      <a:pt x="766" y="259"/>
                    </a:lnTo>
                    <a:lnTo>
                      <a:pt x="753" y="277"/>
                    </a:lnTo>
                    <a:lnTo>
                      <a:pt x="739" y="296"/>
                    </a:lnTo>
                    <a:lnTo>
                      <a:pt x="724" y="314"/>
                    </a:lnTo>
                    <a:lnTo>
                      <a:pt x="713" y="334"/>
                    </a:lnTo>
                    <a:lnTo>
                      <a:pt x="701" y="354"/>
                    </a:lnTo>
                    <a:lnTo>
                      <a:pt x="696" y="361"/>
                    </a:lnTo>
                    <a:lnTo>
                      <a:pt x="691" y="366"/>
                    </a:lnTo>
                    <a:lnTo>
                      <a:pt x="685" y="373"/>
                    </a:lnTo>
                    <a:lnTo>
                      <a:pt x="681" y="379"/>
                    </a:lnTo>
                    <a:lnTo>
                      <a:pt x="676" y="386"/>
                    </a:lnTo>
                    <a:lnTo>
                      <a:pt x="671" y="393"/>
                    </a:lnTo>
                    <a:lnTo>
                      <a:pt x="668" y="400"/>
                    </a:lnTo>
                    <a:lnTo>
                      <a:pt x="665" y="407"/>
                    </a:lnTo>
                    <a:lnTo>
                      <a:pt x="656" y="417"/>
                    </a:lnTo>
                    <a:lnTo>
                      <a:pt x="646" y="427"/>
                    </a:lnTo>
                    <a:lnTo>
                      <a:pt x="637" y="436"/>
                    </a:lnTo>
                    <a:lnTo>
                      <a:pt x="627" y="444"/>
                    </a:lnTo>
                    <a:lnTo>
                      <a:pt x="618" y="454"/>
                    </a:lnTo>
                    <a:lnTo>
                      <a:pt x="609" y="464"/>
                    </a:lnTo>
                    <a:lnTo>
                      <a:pt x="601" y="475"/>
                    </a:lnTo>
                    <a:lnTo>
                      <a:pt x="595" y="487"/>
                    </a:lnTo>
                    <a:lnTo>
                      <a:pt x="592" y="507"/>
                    </a:lnTo>
                    <a:lnTo>
                      <a:pt x="589" y="528"/>
                    </a:lnTo>
                    <a:lnTo>
                      <a:pt x="588" y="549"/>
                    </a:lnTo>
                    <a:lnTo>
                      <a:pt x="586" y="570"/>
                    </a:lnTo>
                    <a:lnTo>
                      <a:pt x="580" y="582"/>
                    </a:lnTo>
                    <a:lnTo>
                      <a:pt x="575" y="594"/>
                    </a:lnTo>
                    <a:lnTo>
                      <a:pt x="570" y="607"/>
                    </a:lnTo>
                    <a:lnTo>
                      <a:pt x="567" y="620"/>
                    </a:lnTo>
                    <a:lnTo>
                      <a:pt x="562" y="632"/>
                    </a:lnTo>
                    <a:lnTo>
                      <a:pt x="558" y="645"/>
                    </a:lnTo>
                    <a:lnTo>
                      <a:pt x="555" y="658"/>
                    </a:lnTo>
                    <a:lnTo>
                      <a:pt x="550" y="671"/>
                    </a:lnTo>
                    <a:lnTo>
                      <a:pt x="538" y="699"/>
                    </a:lnTo>
                    <a:lnTo>
                      <a:pt x="526" y="727"/>
                    </a:lnTo>
                    <a:lnTo>
                      <a:pt x="516" y="757"/>
                    </a:lnTo>
                    <a:lnTo>
                      <a:pt x="504" y="785"/>
                    </a:lnTo>
                    <a:lnTo>
                      <a:pt x="494" y="815"/>
                    </a:lnTo>
                    <a:lnTo>
                      <a:pt x="486" y="846"/>
                    </a:lnTo>
                    <a:lnTo>
                      <a:pt x="480" y="877"/>
                    </a:lnTo>
                    <a:lnTo>
                      <a:pt x="478" y="910"/>
                    </a:lnTo>
                    <a:lnTo>
                      <a:pt x="475" y="945"/>
                    </a:lnTo>
                    <a:lnTo>
                      <a:pt x="475" y="979"/>
                    </a:lnTo>
                    <a:lnTo>
                      <a:pt x="475" y="1015"/>
                    </a:lnTo>
                    <a:lnTo>
                      <a:pt x="478" y="1050"/>
                    </a:lnTo>
                    <a:lnTo>
                      <a:pt x="475" y="1080"/>
                    </a:lnTo>
                    <a:lnTo>
                      <a:pt x="472" y="1110"/>
                    </a:lnTo>
                    <a:lnTo>
                      <a:pt x="469" y="1139"/>
                    </a:lnTo>
                    <a:lnTo>
                      <a:pt x="469" y="1169"/>
                    </a:lnTo>
                    <a:lnTo>
                      <a:pt x="467" y="1169"/>
                    </a:lnTo>
                    <a:lnTo>
                      <a:pt x="469" y="1189"/>
                    </a:lnTo>
                    <a:lnTo>
                      <a:pt x="471" y="1211"/>
                    </a:lnTo>
                    <a:lnTo>
                      <a:pt x="471" y="1234"/>
                    </a:lnTo>
                    <a:lnTo>
                      <a:pt x="472" y="1257"/>
                    </a:lnTo>
                    <a:lnTo>
                      <a:pt x="477" y="1284"/>
                    </a:lnTo>
                    <a:lnTo>
                      <a:pt x="479" y="1312"/>
                    </a:lnTo>
                    <a:lnTo>
                      <a:pt x="483" y="1339"/>
                    </a:lnTo>
                    <a:lnTo>
                      <a:pt x="491" y="1364"/>
                    </a:lnTo>
                    <a:lnTo>
                      <a:pt x="496" y="1388"/>
                    </a:lnTo>
                    <a:lnTo>
                      <a:pt x="496" y="1413"/>
                    </a:lnTo>
                    <a:lnTo>
                      <a:pt x="494" y="1438"/>
                    </a:lnTo>
                    <a:lnTo>
                      <a:pt x="494" y="1462"/>
                    </a:lnTo>
                    <a:lnTo>
                      <a:pt x="499" y="1499"/>
                    </a:lnTo>
                    <a:lnTo>
                      <a:pt x="505" y="1534"/>
                    </a:lnTo>
                    <a:lnTo>
                      <a:pt x="507" y="1571"/>
                    </a:lnTo>
                    <a:lnTo>
                      <a:pt x="504" y="1608"/>
                    </a:lnTo>
                    <a:lnTo>
                      <a:pt x="496" y="1643"/>
                    </a:lnTo>
                    <a:lnTo>
                      <a:pt x="491" y="1681"/>
                    </a:lnTo>
                    <a:lnTo>
                      <a:pt x="492" y="1720"/>
                    </a:lnTo>
                    <a:lnTo>
                      <a:pt x="501" y="1755"/>
                    </a:lnTo>
                    <a:lnTo>
                      <a:pt x="506" y="1769"/>
                    </a:lnTo>
                    <a:lnTo>
                      <a:pt x="510" y="1785"/>
                    </a:lnTo>
                    <a:lnTo>
                      <a:pt x="515" y="1799"/>
                    </a:lnTo>
                    <a:lnTo>
                      <a:pt x="519" y="1813"/>
                    </a:lnTo>
                    <a:lnTo>
                      <a:pt x="524" y="1829"/>
                    </a:lnTo>
                    <a:lnTo>
                      <a:pt x="530" y="1843"/>
                    </a:lnTo>
                    <a:lnTo>
                      <a:pt x="536" y="1856"/>
                    </a:lnTo>
                    <a:lnTo>
                      <a:pt x="543" y="1870"/>
                    </a:lnTo>
                    <a:lnTo>
                      <a:pt x="550" y="1875"/>
                    </a:lnTo>
                    <a:lnTo>
                      <a:pt x="557" y="1880"/>
                    </a:lnTo>
                    <a:lnTo>
                      <a:pt x="566" y="1881"/>
                    </a:lnTo>
                    <a:lnTo>
                      <a:pt x="574" y="1884"/>
                    </a:lnTo>
                    <a:lnTo>
                      <a:pt x="582" y="1885"/>
                    </a:lnTo>
                    <a:lnTo>
                      <a:pt x="589" y="1890"/>
                    </a:lnTo>
                    <a:lnTo>
                      <a:pt x="594" y="1897"/>
                    </a:lnTo>
                    <a:lnTo>
                      <a:pt x="596" y="1907"/>
                    </a:lnTo>
                    <a:lnTo>
                      <a:pt x="586" y="1904"/>
                    </a:lnTo>
                    <a:lnTo>
                      <a:pt x="576" y="1904"/>
                    </a:lnTo>
                    <a:lnTo>
                      <a:pt x="567" y="1907"/>
                    </a:lnTo>
                    <a:lnTo>
                      <a:pt x="557" y="1909"/>
                    </a:lnTo>
                    <a:lnTo>
                      <a:pt x="548" y="1914"/>
                    </a:lnTo>
                    <a:lnTo>
                      <a:pt x="538" y="1916"/>
                    </a:lnTo>
                    <a:lnTo>
                      <a:pt x="529" y="1918"/>
                    </a:lnTo>
                    <a:lnTo>
                      <a:pt x="518" y="1918"/>
                    </a:lnTo>
                    <a:lnTo>
                      <a:pt x="509" y="1924"/>
                    </a:lnTo>
                    <a:lnTo>
                      <a:pt x="500" y="1928"/>
                    </a:lnTo>
                    <a:lnTo>
                      <a:pt x="491" y="1933"/>
                    </a:lnTo>
                    <a:lnTo>
                      <a:pt x="481" y="1939"/>
                    </a:lnTo>
                    <a:lnTo>
                      <a:pt x="473" y="1945"/>
                    </a:lnTo>
                    <a:lnTo>
                      <a:pt x="465" y="1952"/>
                    </a:lnTo>
                    <a:lnTo>
                      <a:pt x="456" y="1959"/>
                    </a:lnTo>
                    <a:lnTo>
                      <a:pt x="448" y="1967"/>
                    </a:lnTo>
                    <a:lnTo>
                      <a:pt x="435" y="1970"/>
                    </a:lnTo>
                    <a:lnTo>
                      <a:pt x="422" y="1969"/>
                    </a:lnTo>
                    <a:lnTo>
                      <a:pt x="411" y="1963"/>
                    </a:lnTo>
                    <a:lnTo>
                      <a:pt x="401" y="1955"/>
                    </a:lnTo>
                    <a:lnTo>
                      <a:pt x="390" y="1946"/>
                    </a:lnTo>
                    <a:lnTo>
                      <a:pt x="379" y="1938"/>
                    </a:lnTo>
                    <a:lnTo>
                      <a:pt x="367" y="1931"/>
                    </a:lnTo>
                    <a:lnTo>
                      <a:pt x="354" y="1928"/>
                    </a:lnTo>
                    <a:lnTo>
                      <a:pt x="345" y="1928"/>
                    </a:lnTo>
                    <a:lnTo>
                      <a:pt x="337" y="1929"/>
                    </a:lnTo>
                    <a:lnTo>
                      <a:pt x="327" y="1931"/>
                    </a:lnTo>
                    <a:lnTo>
                      <a:pt x="319" y="1933"/>
                    </a:lnTo>
                    <a:lnTo>
                      <a:pt x="309" y="1935"/>
                    </a:lnTo>
                    <a:lnTo>
                      <a:pt x="300" y="1935"/>
                    </a:lnTo>
                    <a:lnTo>
                      <a:pt x="292" y="1935"/>
                    </a:lnTo>
                    <a:lnTo>
                      <a:pt x="282" y="1932"/>
                    </a:lnTo>
                    <a:lnTo>
                      <a:pt x="281" y="1922"/>
                    </a:lnTo>
                    <a:lnTo>
                      <a:pt x="286" y="1914"/>
                    </a:lnTo>
                    <a:lnTo>
                      <a:pt x="293" y="1908"/>
                    </a:lnTo>
                    <a:lnTo>
                      <a:pt x="299" y="1902"/>
                    </a:lnTo>
                    <a:lnTo>
                      <a:pt x="307" y="1898"/>
                    </a:lnTo>
                    <a:lnTo>
                      <a:pt x="314" y="1894"/>
                    </a:lnTo>
                    <a:lnTo>
                      <a:pt x="321" y="1888"/>
                    </a:lnTo>
                    <a:lnTo>
                      <a:pt x="328" y="1881"/>
                    </a:lnTo>
                    <a:lnTo>
                      <a:pt x="334" y="1873"/>
                    </a:lnTo>
                    <a:lnTo>
                      <a:pt x="340" y="1864"/>
                    </a:lnTo>
                    <a:lnTo>
                      <a:pt x="345" y="1856"/>
                    </a:lnTo>
                    <a:lnTo>
                      <a:pt x="349" y="1847"/>
                    </a:lnTo>
                    <a:lnTo>
                      <a:pt x="357" y="1827"/>
                    </a:lnTo>
                    <a:lnTo>
                      <a:pt x="357" y="1807"/>
                    </a:lnTo>
                    <a:lnTo>
                      <a:pt x="352" y="1785"/>
                    </a:lnTo>
                    <a:lnTo>
                      <a:pt x="350" y="1764"/>
                    </a:lnTo>
                    <a:lnTo>
                      <a:pt x="354" y="1723"/>
                    </a:lnTo>
                    <a:lnTo>
                      <a:pt x="351" y="1683"/>
                    </a:lnTo>
                    <a:lnTo>
                      <a:pt x="345" y="1642"/>
                    </a:lnTo>
                    <a:lnTo>
                      <a:pt x="343" y="1599"/>
                    </a:lnTo>
                    <a:lnTo>
                      <a:pt x="341" y="1587"/>
                    </a:lnTo>
                    <a:lnTo>
                      <a:pt x="340" y="1575"/>
                    </a:lnTo>
                    <a:lnTo>
                      <a:pt x="340" y="1563"/>
                    </a:lnTo>
                    <a:lnTo>
                      <a:pt x="341" y="1551"/>
                    </a:lnTo>
                    <a:lnTo>
                      <a:pt x="344" y="1489"/>
                    </a:lnTo>
                    <a:lnTo>
                      <a:pt x="349" y="1428"/>
                    </a:lnTo>
                    <a:lnTo>
                      <a:pt x="354" y="1369"/>
                    </a:lnTo>
                    <a:lnTo>
                      <a:pt x="365" y="1311"/>
                    </a:lnTo>
                    <a:lnTo>
                      <a:pt x="362" y="1255"/>
                    </a:lnTo>
                    <a:lnTo>
                      <a:pt x="353" y="1203"/>
                    </a:lnTo>
                    <a:lnTo>
                      <a:pt x="346" y="1151"/>
                    </a:lnTo>
                    <a:lnTo>
                      <a:pt x="346" y="1095"/>
                    </a:lnTo>
                    <a:lnTo>
                      <a:pt x="353" y="1037"/>
                    </a:lnTo>
                    <a:lnTo>
                      <a:pt x="356" y="976"/>
                    </a:lnTo>
                    <a:lnTo>
                      <a:pt x="357" y="916"/>
                    </a:lnTo>
                    <a:lnTo>
                      <a:pt x="362" y="855"/>
                    </a:lnTo>
                    <a:lnTo>
                      <a:pt x="354" y="801"/>
                    </a:lnTo>
                    <a:lnTo>
                      <a:pt x="349" y="746"/>
                    </a:lnTo>
                    <a:lnTo>
                      <a:pt x="341" y="692"/>
                    </a:lnTo>
                    <a:lnTo>
                      <a:pt x="335" y="638"/>
                    </a:lnTo>
                    <a:lnTo>
                      <a:pt x="330" y="623"/>
                    </a:lnTo>
                    <a:lnTo>
                      <a:pt x="321" y="607"/>
                    </a:lnTo>
                    <a:lnTo>
                      <a:pt x="313" y="593"/>
                    </a:lnTo>
                    <a:lnTo>
                      <a:pt x="305" y="577"/>
                    </a:lnTo>
                    <a:lnTo>
                      <a:pt x="299" y="560"/>
                    </a:lnTo>
                    <a:lnTo>
                      <a:pt x="293" y="543"/>
                    </a:lnTo>
                    <a:lnTo>
                      <a:pt x="287" y="526"/>
                    </a:lnTo>
                    <a:lnTo>
                      <a:pt x="282" y="508"/>
                    </a:lnTo>
                    <a:lnTo>
                      <a:pt x="275" y="491"/>
                    </a:lnTo>
                    <a:lnTo>
                      <a:pt x="268" y="475"/>
                    </a:lnTo>
                    <a:lnTo>
                      <a:pt x="261" y="458"/>
                    </a:lnTo>
                    <a:lnTo>
                      <a:pt x="251" y="443"/>
                    </a:lnTo>
                    <a:lnTo>
                      <a:pt x="244" y="420"/>
                    </a:lnTo>
                    <a:lnTo>
                      <a:pt x="239" y="398"/>
                    </a:lnTo>
                    <a:lnTo>
                      <a:pt x="236" y="372"/>
                    </a:lnTo>
                    <a:lnTo>
                      <a:pt x="236" y="348"/>
                    </a:lnTo>
                    <a:lnTo>
                      <a:pt x="223" y="334"/>
                    </a:lnTo>
                    <a:lnTo>
                      <a:pt x="209" y="322"/>
                    </a:lnTo>
                    <a:lnTo>
                      <a:pt x="193" y="311"/>
                    </a:lnTo>
                    <a:lnTo>
                      <a:pt x="178" y="301"/>
                    </a:lnTo>
                    <a:lnTo>
                      <a:pt x="163" y="290"/>
                    </a:lnTo>
                    <a:lnTo>
                      <a:pt x="149" y="277"/>
                    </a:lnTo>
                    <a:lnTo>
                      <a:pt x="135" y="264"/>
                    </a:lnTo>
                    <a:lnTo>
                      <a:pt x="123" y="247"/>
                    </a:lnTo>
                    <a:lnTo>
                      <a:pt x="115" y="238"/>
                    </a:lnTo>
                    <a:lnTo>
                      <a:pt x="108" y="226"/>
                    </a:lnTo>
                    <a:lnTo>
                      <a:pt x="102" y="213"/>
                    </a:lnTo>
                    <a:lnTo>
                      <a:pt x="97" y="202"/>
                    </a:lnTo>
                    <a:lnTo>
                      <a:pt x="91" y="189"/>
                    </a:lnTo>
                    <a:lnTo>
                      <a:pt x="85" y="180"/>
                    </a:lnTo>
                    <a:lnTo>
                      <a:pt x="77" y="170"/>
                    </a:lnTo>
                    <a:lnTo>
                      <a:pt x="65" y="163"/>
                    </a:lnTo>
                    <a:lnTo>
                      <a:pt x="0" y="124"/>
                    </a:lnTo>
                    <a:lnTo>
                      <a:pt x="7" y="124"/>
                    </a:lnTo>
                    <a:lnTo>
                      <a:pt x="15" y="124"/>
                    </a:lnTo>
                    <a:lnTo>
                      <a:pt x="24" y="124"/>
                    </a:lnTo>
                    <a:lnTo>
                      <a:pt x="32" y="127"/>
                    </a:lnTo>
                    <a:lnTo>
                      <a:pt x="41" y="129"/>
                    </a:lnTo>
                    <a:lnTo>
                      <a:pt x="51" y="133"/>
                    </a:lnTo>
                    <a:lnTo>
                      <a:pt x="59" y="136"/>
                    </a:lnTo>
                    <a:lnTo>
                      <a:pt x="67" y="140"/>
                    </a:lnTo>
                    <a:lnTo>
                      <a:pt x="61" y="123"/>
                    </a:lnTo>
                    <a:lnTo>
                      <a:pt x="56" y="106"/>
                    </a:lnTo>
                    <a:lnTo>
                      <a:pt x="50" y="89"/>
                    </a:lnTo>
                    <a:lnTo>
                      <a:pt x="44" y="70"/>
                    </a:lnTo>
                    <a:lnTo>
                      <a:pt x="53" y="79"/>
                    </a:lnTo>
                    <a:lnTo>
                      <a:pt x="60" y="89"/>
                    </a:lnTo>
                    <a:lnTo>
                      <a:pt x="66" y="100"/>
                    </a:lnTo>
                    <a:lnTo>
                      <a:pt x="71" y="112"/>
                    </a:lnTo>
                    <a:lnTo>
                      <a:pt x="76" y="124"/>
                    </a:lnTo>
                    <a:lnTo>
                      <a:pt x="80" y="137"/>
                    </a:lnTo>
                    <a:lnTo>
                      <a:pt x="85" y="150"/>
                    </a:lnTo>
                    <a:lnTo>
                      <a:pt x="91" y="161"/>
                    </a:lnTo>
                    <a:lnTo>
                      <a:pt x="103" y="180"/>
                    </a:lnTo>
                    <a:lnTo>
                      <a:pt x="116" y="196"/>
                    </a:lnTo>
                    <a:lnTo>
                      <a:pt x="130" y="211"/>
                    </a:lnTo>
                    <a:lnTo>
                      <a:pt x="145" y="223"/>
                    </a:lnTo>
                    <a:lnTo>
                      <a:pt x="161" y="235"/>
                    </a:lnTo>
                    <a:lnTo>
                      <a:pt x="178" y="245"/>
                    </a:lnTo>
                    <a:lnTo>
                      <a:pt x="194" y="252"/>
                    </a:lnTo>
                    <a:lnTo>
                      <a:pt x="212" y="257"/>
                    </a:lnTo>
                    <a:lnTo>
                      <a:pt x="218" y="263"/>
                    </a:lnTo>
                    <a:lnTo>
                      <a:pt x="225" y="269"/>
                    </a:lnTo>
                    <a:lnTo>
                      <a:pt x="232" y="274"/>
                    </a:lnTo>
                    <a:lnTo>
                      <a:pt x="239" y="279"/>
                    </a:lnTo>
                    <a:lnTo>
                      <a:pt x="238" y="249"/>
                    </a:lnTo>
                    <a:lnTo>
                      <a:pt x="235" y="221"/>
                    </a:lnTo>
                    <a:lnTo>
                      <a:pt x="231" y="194"/>
                    </a:lnTo>
                    <a:lnTo>
                      <a:pt x="231" y="164"/>
                    </a:lnTo>
                    <a:lnTo>
                      <a:pt x="220" y="136"/>
                    </a:lnTo>
                    <a:lnTo>
                      <a:pt x="214" y="106"/>
                    </a:lnTo>
                    <a:lnTo>
                      <a:pt x="210" y="76"/>
                    </a:lnTo>
                    <a:lnTo>
                      <a:pt x="204" y="46"/>
                    </a:lnTo>
                    <a:lnTo>
                      <a:pt x="203" y="41"/>
                    </a:lnTo>
                    <a:lnTo>
                      <a:pt x="204" y="35"/>
                    </a:lnTo>
                    <a:lnTo>
                      <a:pt x="205" y="28"/>
                    </a:lnTo>
                    <a:lnTo>
                      <a:pt x="207" y="24"/>
                    </a:lnTo>
                    <a:lnTo>
                      <a:pt x="210" y="25"/>
                    </a:lnTo>
                    <a:lnTo>
                      <a:pt x="212" y="29"/>
                    </a:lnTo>
                    <a:lnTo>
                      <a:pt x="213" y="32"/>
                    </a:lnTo>
                    <a:lnTo>
                      <a:pt x="214" y="37"/>
                    </a:lnTo>
                    <a:lnTo>
                      <a:pt x="216" y="56"/>
                    </a:lnTo>
                    <a:lnTo>
                      <a:pt x="219" y="75"/>
                    </a:lnTo>
                    <a:lnTo>
                      <a:pt x="225" y="92"/>
                    </a:lnTo>
                    <a:lnTo>
                      <a:pt x="231" y="110"/>
                    </a:lnTo>
                    <a:lnTo>
                      <a:pt x="237" y="127"/>
                    </a:lnTo>
                    <a:lnTo>
                      <a:pt x="243" y="144"/>
                    </a:lnTo>
                    <a:lnTo>
                      <a:pt x="249" y="163"/>
                    </a:lnTo>
                    <a:lnTo>
                      <a:pt x="252" y="181"/>
                    </a:lnTo>
                    <a:lnTo>
                      <a:pt x="256" y="171"/>
                    </a:lnTo>
                    <a:lnTo>
                      <a:pt x="258" y="161"/>
                    </a:lnTo>
                    <a:lnTo>
                      <a:pt x="261" y="150"/>
                    </a:lnTo>
                    <a:lnTo>
                      <a:pt x="264" y="141"/>
                    </a:lnTo>
                    <a:lnTo>
                      <a:pt x="273" y="130"/>
                    </a:lnTo>
                    <a:lnTo>
                      <a:pt x="280" y="119"/>
                    </a:lnTo>
                    <a:lnTo>
                      <a:pt x="286" y="106"/>
                    </a:lnTo>
                    <a:lnTo>
                      <a:pt x="292" y="93"/>
                    </a:lnTo>
                    <a:lnTo>
                      <a:pt x="296" y="80"/>
                    </a:lnTo>
                    <a:lnTo>
                      <a:pt x="300" y="66"/>
                    </a:lnTo>
                    <a:lnTo>
                      <a:pt x="302" y="52"/>
                    </a:lnTo>
                    <a:lnTo>
                      <a:pt x="303" y="38"/>
                    </a:lnTo>
                    <a:lnTo>
                      <a:pt x="305" y="37"/>
                    </a:lnTo>
                    <a:lnTo>
                      <a:pt x="306" y="34"/>
                    </a:lnTo>
                    <a:lnTo>
                      <a:pt x="307" y="34"/>
                    </a:lnTo>
                    <a:lnTo>
                      <a:pt x="308" y="35"/>
                    </a:lnTo>
                    <a:lnTo>
                      <a:pt x="309" y="59"/>
                    </a:lnTo>
                    <a:lnTo>
                      <a:pt x="306" y="80"/>
                    </a:lnTo>
                    <a:lnTo>
                      <a:pt x="301" y="100"/>
                    </a:lnTo>
                    <a:lnTo>
                      <a:pt x="294" y="120"/>
                    </a:lnTo>
                    <a:lnTo>
                      <a:pt x="287" y="141"/>
                    </a:lnTo>
                    <a:lnTo>
                      <a:pt x="281" y="161"/>
                    </a:lnTo>
                    <a:lnTo>
                      <a:pt x="279" y="182"/>
                    </a:lnTo>
                    <a:lnTo>
                      <a:pt x="279" y="206"/>
                    </a:lnTo>
                    <a:lnTo>
                      <a:pt x="280" y="209"/>
                    </a:lnTo>
                    <a:lnTo>
                      <a:pt x="289" y="195"/>
                    </a:lnTo>
                    <a:lnTo>
                      <a:pt x="299" y="182"/>
                    </a:lnTo>
                    <a:lnTo>
                      <a:pt x="306" y="168"/>
                    </a:lnTo>
                    <a:lnTo>
                      <a:pt x="314" y="153"/>
                    </a:lnTo>
                    <a:lnTo>
                      <a:pt x="321" y="138"/>
                    </a:lnTo>
                    <a:lnTo>
                      <a:pt x="328" y="124"/>
                    </a:lnTo>
                    <a:lnTo>
                      <a:pt x="335" y="109"/>
                    </a:lnTo>
                    <a:lnTo>
                      <a:pt x="344" y="95"/>
                    </a:lnTo>
                    <a:lnTo>
                      <a:pt x="347" y="90"/>
                    </a:lnTo>
                    <a:lnTo>
                      <a:pt x="346" y="116"/>
                    </a:lnTo>
                    <a:lnTo>
                      <a:pt x="337" y="140"/>
                    </a:lnTo>
                    <a:lnTo>
                      <a:pt x="326" y="163"/>
                    </a:lnTo>
                    <a:lnTo>
                      <a:pt x="322" y="189"/>
                    </a:lnTo>
                    <a:lnTo>
                      <a:pt x="315" y="206"/>
                    </a:lnTo>
                    <a:lnTo>
                      <a:pt x="306" y="222"/>
                    </a:lnTo>
                    <a:lnTo>
                      <a:pt x="298" y="239"/>
                    </a:lnTo>
                    <a:lnTo>
                      <a:pt x="289" y="256"/>
                    </a:lnTo>
                    <a:lnTo>
                      <a:pt x="283" y="273"/>
                    </a:lnTo>
                    <a:lnTo>
                      <a:pt x="281" y="291"/>
                    </a:lnTo>
                    <a:lnTo>
                      <a:pt x="281" y="310"/>
                    </a:lnTo>
                    <a:lnTo>
                      <a:pt x="287" y="330"/>
                    </a:lnTo>
                    <a:lnTo>
                      <a:pt x="288" y="359"/>
                    </a:lnTo>
                    <a:lnTo>
                      <a:pt x="294" y="389"/>
                    </a:lnTo>
                    <a:lnTo>
                      <a:pt x="303" y="416"/>
                    </a:lnTo>
                    <a:lnTo>
                      <a:pt x="318" y="440"/>
                    </a:lnTo>
                    <a:lnTo>
                      <a:pt x="332" y="465"/>
                    </a:lnTo>
                    <a:lnTo>
                      <a:pt x="345" y="491"/>
                    </a:lnTo>
                    <a:lnTo>
                      <a:pt x="358" y="516"/>
                    </a:lnTo>
                    <a:lnTo>
                      <a:pt x="369" y="542"/>
                    </a:lnTo>
                    <a:lnTo>
                      <a:pt x="378" y="569"/>
                    </a:lnTo>
                    <a:lnTo>
                      <a:pt x="385" y="597"/>
                    </a:lnTo>
                    <a:lnTo>
                      <a:pt x="391" y="627"/>
                    </a:lnTo>
                    <a:lnTo>
                      <a:pt x="395" y="657"/>
                    </a:lnTo>
                    <a:lnTo>
                      <a:pt x="429" y="773"/>
                    </a:lnTo>
                    <a:lnTo>
                      <a:pt x="433" y="757"/>
                    </a:lnTo>
                    <a:lnTo>
                      <a:pt x="436" y="742"/>
                    </a:lnTo>
                    <a:lnTo>
                      <a:pt x="442" y="726"/>
                    </a:lnTo>
                    <a:lnTo>
                      <a:pt x="448" y="712"/>
                    </a:lnTo>
                    <a:lnTo>
                      <a:pt x="455" y="696"/>
                    </a:lnTo>
                    <a:lnTo>
                      <a:pt x="461" y="682"/>
                    </a:lnTo>
                    <a:lnTo>
                      <a:pt x="467" y="668"/>
                    </a:lnTo>
                    <a:lnTo>
                      <a:pt x="473" y="652"/>
                    </a:lnTo>
                    <a:lnTo>
                      <a:pt x="484" y="621"/>
                    </a:lnTo>
                    <a:lnTo>
                      <a:pt x="493" y="590"/>
                    </a:lnTo>
                    <a:lnTo>
                      <a:pt x="504" y="560"/>
                    </a:lnTo>
                    <a:lnTo>
                      <a:pt x="513" y="529"/>
                    </a:lnTo>
                    <a:lnTo>
                      <a:pt x="522" y="498"/>
                    </a:lnTo>
                    <a:lnTo>
                      <a:pt x="531" y="465"/>
                    </a:lnTo>
                    <a:lnTo>
                      <a:pt x="538" y="434"/>
                    </a:lnTo>
                    <a:lnTo>
                      <a:pt x="547" y="402"/>
                    </a:lnTo>
                    <a:lnTo>
                      <a:pt x="544" y="379"/>
                    </a:lnTo>
                    <a:lnTo>
                      <a:pt x="541" y="358"/>
                    </a:lnTo>
                    <a:lnTo>
                      <a:pt x="535" y="337"/>
                    </a:lnTo>
                    <a:lnTo>
                      <a:pt x="528" y="315"/>
                    </a:lnTo>
                    <a:lnTo>
                      <a:pt x="519" y="296"/>
                    </a:lnTo>
                    <a:lnTo>
                      <a:pt x="510" y="276"/>
                    </a:lnTo>
                    <a:lnTo>
                      <a:pt x="500" y="256"/>
                    </a:lnTo>
                    <a:lnTo>
                      <a:pt x="490" y="238"/>
                    </a:lnTo>
                    <a:lnTo>
                      <a:pt x="491" y="194"/>
                    </a:lnTo>
                    <a:lnTo>
                      <a:pt x="499" y="153"/>
                    </a:lnTo>
                    <a:lnTo>
                      <a:pt x="509" y="112"/>
                    </a:lnTo>
                    <a:lnTo>
                      <a:pt x="511" y="66"/>
                    </a:lnTo>
                    <a:lnTo>
                      <a:pt x="520" y="20"/>
                    </a:lnTo>
                    <a:close/>
                  </a:path>
                </a:pathLst>
              </a:custGeom>
              <a:solidFill>
                <a:srgbClr val="008000"/>
              </a:solidFill>
              <a:ln w="9525">
                <a:noFill/>
                <a:round/>
                <a:headEnd/>
                <a:tailEnd/>
              </a:ln>
            </p:spPr>
            <p:txBody>
              <a:bodyPr/>
              <a:lstStyle/>
              <a:p>
                <a:endParaRPr lang="en-US"/>
              </a:p>
            </p:txBody>
          </p:sp>
          <p:sp>
            <p:nvSpPr>
              <p:cNvPr id="9479" name="Freeform 3710"/>
              <p:cNvSpPr>
                <a:spLocks/>
              </p:cNvSpPr>
              <p:nvPr/>
            </p:nvSpPr>
            <p:spPr bwMode="auto">
              <a:xfrm rot="18741481" flipH="1">
                <a:off x="2048" y="1328"/>
                <a:ext cx="480" cy="320"/>
              </a:xfrm>
              <a:custGeom>
                <a:avLst/>
                <a:gdLst>
                  <a:gd name="T0" fmla="*/ 0 w 2288"/>
                  <a:gd name="T1" fmla="*/ 184 h 544"/>
                  <a:gd name="T2" fmla="*/ 2 w 2288"/>
                  <a:gd name="T3" fmla="*/ 166 h 544"/>
                  <a:gd name="T4" fmla="*/ 5 w 2288"/>
                  <a:gd name="T5" fmla="*/ 138 h 544"/>
                  <a:gd name="T6" fmla="*/ 9 w 2288"/>
                  <a:gd name="T7" fmla="*/ 105 h 544"/>
                  <a:gd name="T8" fmla="*/ 15 w 2288"/>
                  <a:gd name="T9" fmla="*/ 70 h 544"/>
                  <a:gd name="T10" fmla="*/ 23 w 2288"/>
                  <a:gd name="T11" fmla="*/ 38 h 544"/>
                  <a:gd name="T12" fmla="*/ 34 w 2288"/>
                  <a:gd name="T13" fmla="*/ 14 h 544"/>
                  <a:gd name="T14" fmla="*/ 47 w 2288"/>
                  <a:gd name="T15" fmla="*/ 1 h 544"/>
                  <a:gd name="T16" fmla="*/ 61 w 2288"/>
                  <a:gd name="T17" fmla="*/ 3 h 544"/>
                  <a:gd name="T18" fmla="*/ 73 w 2288"/>
                  <a:gd name="T19" fmla="*/ 16 h 544"/>
                  <a:gd name="T20" fmla="*/ 82 w 2288"/>
                  <a:gd name="T21" fmla="*/ 40 h 544"/>
                  <a:gd name="T22" fmla="*/ 89 w 2288"/>
                  <a:gd name="T23" fmla="*/ 68 h 544"/>
                  <a:gd name="T24" fmla="*/ 94 w 2288"/>
                  <a:gd name="T25" fmla="*/ 98 h 544"/>
                  <a:gd name="T26" fmla="*/ 97 w 2288"/>
                  <a:gd name="T27" fmla="*/ 127 h 544"/>
                  <a:gd name="T28" fmla="*/ 99 w 2288"/>
                  <a:gd name="T29" fmla="*/ 151 h 544"/>
                  <a:gd name="T30" fmla="*/ 100 w 2288"/>
                  <a:gd name="T31" fmla="*/ 166 h 544"/>
                  <a:gd name="T32" fmla="*/ 94 w 2288"/>
                  <a:gd name="T33" fmla="*/ 166 h 544"/>
                  <a:gd name="T34" fmla="*/ 92 w 2288"/>
                  <a:gd name="T35" fmla="*/ 148 h 544"/>
                  <a:gd name="T36" fmla="*/ 90 w 2288"/>
                  <a:gd name="T37" fmla="*/ 124 h 544"/>
                  <a:gd name="T38" fmla="*/ 86 w 2288"/>
                  <a:gd name="T39" fmla="*/ 105 h 544"/>
                  <a:gd name="T40" fmla="*/ 85 w 2288"/>
                  <a:gd name="T41" fmla="*/ 103 h 544"/>
                  <a:gd name="T42" fmla="*/ 83 w 2288"/>
                  <a:gd name="T43" fmla="*/ 118 h 544"/>
                  <a:gd name="T44" fmla="*/ 81 w 2288"/>
                  <a:gd name="T45" fmla="*/ 141 h 544"/>
                  <a:gd name="T46" fmla="*/ 76 w 2288"/>
                  <a:gd name="T47" fmla="*/ 160 h 544"/>
                  <a:gd name="T48" fmla="*/ 72 w 2288"/>
                  <a:gd name="T49" fmla="*/ 141 h 544"/>
                  <a:gd name="T50" fmla="*/ 71 w 2288"/>
                  <a:gd name="T51" fmla="*/ 139 h 544"/>
                  <a:gd name="T52" fmla="*/ 70 w 2288"/>
                  <a:gd name="T53" fmla="*/ 161 h 544"/>
                  <a:gd name="T54" fmla="*/ 69 w 2288"/>
                  <a:gd name="T55" fmla="*/ 168 h 544"/>
                  <a:gd name="T56" fmla="*/ 68 w 2288"/>
                  <a:gd name="T57" fmla="*/ 168 h 544"/>
                  <a:gd name="T58" fmla="*/ 64 w 2288"/>
                  <a:gd name="T59" fmla="*/ 168 h 544"/>
                  <a:gd name="T60" fmla="*/ 62 w 2288"/>
                  <a:gd name="T61" fmla="*/ 150 h 544"/>
                  <a:gd name="T62" fmla="*/ 63 w 2288"/>
                  <a:gd name="T63" fmla="*/ 102 h 544"/>
                  <a:gd name="T64" fmla="*/ 62 w 2288"/>
                  <a:gd name="T65" fmla="*/ 124 h 544"/>
                  <a:gd name="T66" fmla="*/ 60 w 2288"/>
                  <a:gd name="T67" fmla="*/ 161 h 544"/>
                  <a:gd name="T68" fmla="*/ 57 w 2288"/>
                  <a:gd name="T69" fmla="*/ 169 h 544"/>
                  <a:gd name="T70" fmla="*/ 54 w 2288"/>
                  <a:gd name="T71" fmla="*/ 170 h 544"/>
                  <a:gd name="T72" fmla="*/ 51 w 2288"/>
                  <a:gd name="T73" fmla="*/ 171 h 544"/>
                  <a:gd name="T74" fmla="*/ 47 w 2288"/>
                  <a:gd name="T75" fmla="*/ 171 h 544"/>
                  <a:gd name="T76" fmla="*/ 45 w 2288"/>
                  <a:gd name="T77" fmla="*/ 146 h 544"/>
                  <a:gd name="T78" fmla="*/ 45 w 2288"/>
                  <a:gd name="T79" fmla="*/ 135 h 544"/>
                  <a:gd name="T80" fmla="*/ 44 w 2288"/>
                  <a:gd name="T81" fmla="*/ 162 h 544"/>
                  <a:gd name="T82" fmla="*/ 43 w 2288"/>
                  <a:gd name="T83" fmla="*/ 173 h 544"/>
                  <a:gd name="T84" fmla="*/ 42 w 2288"/>
                  <a:gd name="T85" fmla="*/ 116 h 544"/>
                  <a:gd name="T86" fmla="*/ 41 w 2288"/>
                  <a:gd name="T87" fmla="*/ 112 h 544"/>
                  <a:gd name="T88" fmla="*/ 39 w 2288"/>
                  <a:gd name="T89" fmla="*/ 161 h 544"/>
                  <a:gd name="T90" fmla="*/ 37 w 2288"/>
                  <a:gd name="T91" fmla="*/ 174 h 544"/>
                  <a:gd name="T92" fmla="*/ 34 w 2288"/>
                  <a:gd name="T93" fmla="*/ 174 h 544"/>
                  <a:gd name="T94" fmla="*/ 32 w 2288"/>
                  <a:gd name="T95" fmla="*/ 175 h 544"/>
                  <a:gd name="T96" fmla="*/ 29 w 2288"/>
                  <a:gd name="T97" fmla="*/ 176 h 544"/>
                  <a:gd name="T98" fmla="*/ 27 w 2288"/>
                  <a:gd name="T99" fmla="*/ 154 h 544"/>
                  <a:gd name="T100" fmla="*/ 27 w 2288"/>
                  <a:gd name="T101" fmla="*/ 154 h 544"/>
                  <a:gd name="T102" fmla="*/ 26 w 2288"/>
                  <a:gd name="T103" fmla="*/ 172 h 544"/>
                  <a:gd name="T104" fmla="*/ 24 w 2288"/>
                  <a:gd name="T105" fmla="*/ 177 h 544"/>
                  <a:gd name="T106" fmla="*/ 21 w 2288"/>
                  <a:gd name="T107" fmla="*/ 178 h 544"/>
                  <a:gd name="T108" fmla="*/ 18 w 2288"/>
                  <a:gd name="T109" fmla="*/ 179 h 544"/>
                  <a:gd name="T110" fmla="*/ 15 w 2288"/>
                  <a:gd name="T111" fmla="*/ 180 h 544"/>
                  <a:gd name="T112" fmla="*/ 14 w 2288"/>
                  <a:gd name="T113" fmla="*/ 138 h 544"/>
                  <a:gd name="T114" fmla="*/ 13 w 2288"/>
                  <a:gd name="T115" fmla="*/ 136 h 544"/>
                  <a:gd name="T116" fmla="*/ 12 w 2288"/>
                  <a:gd name="T117" fmla="*/ 172 h 544"/>
                  <a:gd name="T118" fmla="*/ 9 w 2288"/>
                  <a:gd name="T119" fmla="*/ 182 h 544"/>
                  <a:gd name="T120" fmla="*/ 5 w 2288"/>
                  <a:gd name="T121" fmla="*/ 184 h 544"/>
                  <a:gd name="T122" fmla="*/ 3 w 2288"/>
                  <a:gd name="T123" fmla="*/ 186 h 544"/>
                  <a:gd name="T124" fmla="*/ 1 w 2288"/>
                  <a:gd name="T125" fmla="*/ 18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480" name="Freeform 3711"/>
              <p:cNvSpPr>
                <a:spLocks/>
              </p:cNvSpPr>
              <p:nvPr/>
            </p:nvSpPr>
            <p:spPr bwMode="auto">
              <a:xfrm rot="3832753" flipH="1">
                <a:off x="2069" y="1541"/>
                <a:ext cx="576" cy="182"/>
              </a:xfrm>
              <a:custGeom>
                <a:avLst/>
                <a:gdLst>
                  <a:gd name="T0" fmla="*/ 1 w 2288"/>
                  <a:gd name="T1" fmla="*/ 60 h 544"/>
                  <a:gd name="T2" fmla="*/ 3 w 2288"/>
                  <a:gd name="T3" fmla="*/ 54 h 544"/>
                  <a:gd name="T4" fmla="*/ 7 w 2288"/>
                  <a:gd name="T5" fmla="*/ 44 h 544"/>
                  <a:gd name="T6" fmla="*/ 13 w 2288"/>
                  <a:gd name="T7" fmla="*/ 34 h 544"/>
                  <a:gd name="T8" fmla="*/ 22 w 2288"/>
                  <a:gd name="T9" fmla="*/ 23 h 544"/>
                  <a:gd name="T10" fmla="*/ 34 w 2288"/>
                  <a:gd name="T11" fmla="*/ 12 h 544"/>
                  <a:gd name="T12" fmla="*/ 49 w 2288"/>
                  <a:gd name="T13" fmla="*/ 4 h 544"/>
                  <a:gd name="T14" fmla="*/ 68 w 2288"/>
                  <a:gd name="T15" fmla="*/ 0 h 544"/>
                  <a:gd name="T16" fmla="*/ 88 w 2288"/>
                  <a:gd name="T17" fmla="*/ 1 h 544"/>
                  <a:gd name="T18" fmla="*/ 104 w 2288"/>
                  <a:gd name="T19" fmla="*/ 5 h 544"/>
                  <a:gd name="T20" fmla="*/ 118 w 2288"/>
                  <a:gd name="T21" fmla="*/ 13 h 544"/>
                  <a:gd name="T22" fmla="*/ 128 w 2288"/>
                  <a:gd name="T23" fmla="*/ 22 h 544"/>
                  <a:gd name="T24" fmla="*/ 135 w 2288"/>
                  <a:gd name="T25" fmla="*/ 32 h 544"/>
                  <a:gd name="T26" fmla="*/ 140 w 2288"/>
                  <a:gd name="T27" fmla="*/ 41 h 544"/>
                  <a:gd name="T28" fmla="*/ 143 w 2288"/>
                  <a:gd name="T29" fmla="*/ 49 h 544"/>
                  <a:gd name="T30" fmla="*/ 145 w 2288"/>
                  <a:gd name="T31" fmla="*/ 54 h 544"/>
                  <a:gd name="T32" fmla="*/ 135 w 2288"/>
                  <a:gd name="T33" fmla="*/ 54 h 544"/>
                  <a:gd name="T34" fmla="*/ 133 w 2288"/>
                  <a:gd name="T35" fmla="*/ 48 h 544"/>
                  <a:gd name="T36" fmla="*/ 129 w 2288"/>
                  <a:gd name="T37" fmla="*/ 40 h 544"/>
                  <a:gd name="T38" fmla="*/ 125 w 2288"/>
                  <a:gd name="T39" fmla="*/ 34 h 544"/>
                  <a:gd name="T40" fmla="*/ 122 w 2288"/>
                  <a:gd name="T41" fmla="*/ 33 h 544"/>
                  <a:gd name="T42" fmla="*/ 120 w 2288"/>
                  <a:gd name="T43" fmla="*/ 38 h 544"/>
                  <a:gd name="T44" fmla="*/ 116 w 2288"/>
                  <a:gd name="T45" fmla="*/ 46 h 544"/>
                  <a:gd name="T46" fmla="*/ 109 w 2288"/>
                  <a:gd name="T47" fmla="*/ 52 h 544"/>
                  <a:gd name="T48" fmla="*/ 103 w 2288"/>
                  <a:gd name="T49" fmla="*/ 46 h 544"/>
                  <a:gd name="T50" fmla="*/ 103 w 2288"/>
                  <a:gd name="T51" fmla="*/ 45 h 544"/>
                  <a:gd name="T52" fmla="*/ 101 w 2288"/>
                  <a:gd name="T53" fmla="*/ 52 h 544"/>
                  <a:gd name="T54" fmla="*/ 100 w 2288"/>
                  <a:gd name="T55" fmla="*/ 54 h 544"/>
                  <a:gd name="T56" fmla="*/ 98 w 2288"/>
                  <a:gd name="T57" fmla="*/ 54 h 544"/>
                  <a:gd name="T58" fmla="*/ 93 w 2288"/>
                  <a:gd name="T59" fmla="*/ 55 h 544"/>
                  <a:gd name="T60" fmla="*/ 89 w 2288"/>
                  <a:gd name="T61" fmla="*/ 49 h 544"/>
                  <a:gd name="T62" fmla="*/ 90 w 2288"/>
                  <a:gd name="T63" fmla="*/ 33 h 544"/>
                  <a:gd name="T64" fmla="*/ 89 w 2288"/>
                  <a:gd name="T65" fmla="*/ 40 h 544"/>
                  <a:gd name="T66" fmla="*/ 86 w 2288"/>
                  <a:gd name="T67" fmla="*/ 52 h 544"/>
                  <a:gd name="T68" fmla="*/ 83 w 2288"/>
                  <a:gd name="T69" fmla="*/ 55 h 544"/>
                  <a:gd name="T70" fmla="*/ 78 w 2288"/>
                  <a:gd name="T71" fmla="*/ 55 h 544"/>
                  <a:gd name="T72" fmla="*/ 73 w 2288"/>
                  <a:gd name="T73" fmla="*/ 55 h 544"/>
                  <a:gd name="T74" fmla="*/ 68 w 2288"/>
                  <a:gd name="T75" fmla="*/ 56 h 544"/>
                  <a:gd name="T76" fmla="*/ 65 w 2288"/>
                  <a:gd name="T77" fmla="*/ 47 h 544"/>
                  <a:gd name="T78" fmla="*/ 64 w 2288"/>
                  <a:gd name="T79" fmla="*/ 44 h 544"/>
                  <a:gd name="T80" fmla="*/ 63 w 2288"/>
                  <a:gd name="T81" fmla="*/ 53 h 544"/>
                  <a:gd name="T82" fmla="*/ 61 w 2288"/>
                  <a:gd name="T83" fmla="*/ 56 h 544"/>
                  <a:gd name="T84" fmla="*/ 61 w 2288"/>
                  <a:gd name="T85" fmla="*/ 37 h 544"/>
                  <a:gd name="T86" fmla="*/ 59 w 2288"/>
                  <a:gd name="T87" fmla="*/ 36 h 544"/>
                  <a:gd name="T88" fmla="*/ 57 w 2288"/>
                  <a:gd name="T89" fmla="*/ 52 h 544"/>
                  <a:gd name="T90" fmla="*/ 54 w 2288"/>
                  <a:gd name="T91" fmla="*/ 56 h 544"/>
                  <a:gd name="T92" fmla="*/ 50 w 2288"/>
                  <a:gd name="T93" fmla="*/ 57 h 544"/>
                  <a:gd name="T94" fmla="*/ 46 w 2288"/>
                  <a:gd name="T95" fmla="*/ 57 h 544"/>
                  <a:gd name="T96" fmla="*/ 42 w 2288"/>
                  <a:gd name="T97" fmla="*/ 57 h 544"/>
                  <a:gd name="T98" fmla="*/ 40 w 2288"/>
                  <a:gd name="T99" fmla="*/ 50 h 544"/>
                  <a:gd name="T100" fmla="*/ 39 w 2288"/>
                  <a:gd name="T101" fmla="*/ 50 h 544"/>
                  <a:gd name="T102" fmla="*/ 38 w 2288"/>
                  <a:gd name="T103" fmla="*/ 56 h 544"/>
                  <a:gd name="T104" fmla="*/ 35 w 2288"/>
                  <a:gd name="T105" fmla="*/ 57 h 544"/>
                  <a:gd name="T106" fmla="*/ 30 w 2288"/>
                  <a:gd name="T107" fmla="*/ 58 h 544"/>
                  <a:gd name="T108" fmla="*/ 25 w 2288"/>
                  <a:gd name="T109" fmla="*/ 58 h 544"/>
                  <a:gd name="T110" fmla="*/ 21 w 2288"/>
                  <a:gd name="T111" fmla="*/ 58 h 544"/>
                  <a:gd name="T112" fmla="*/ 20 w 2288"/>
                  <a:gd name="T113" fmla="*/ 44 h 544"/>
                  <a:gd name="T114" fmla="*/ 19 w 2288"/>
                  <a:gd name="T115" fmla="*/ 44 h 544"/>
                  <a:gd name="T116" fmla="*/ 16 w 2288"/>
                  <a:gd name="T117" fmla="*/ 56 h 544"/>
                  <a:gd name="T118" fmla="*/ 13 w 2288"/>
                  <a:gd name="T119" fmla="*/ 59 h 544"/>
                  <a:gd name="T120" fmla="*/ 8 w 2288"/>
                  <a:gd name="T121" fmla="*/ 60 h 544"/>
                  <a:gd name="T122" fmla="*/ 4 w 2288"/>
                  <a:gd name="T123" fmla="*/ 60 h 544"/>
                  <a:gd name="T124" fmla="*/ 1 w 2288"/>
                  <a:gd name="T125" fmla="*/ 61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481" name="Freeform 3712"/>
              <p:cNvSpPr>
                <a:spLocks/>
              </p:cNvSpPr>
              <p:nvPr/>
            </p:nvSpPr>
            <p:spPr bwMode="auto">
              <a:xfrm rot="-2864680">
                <a:off x="1802" y="1486"/>
                <a:ext cx="504" cy="144"/>
              </a:xfrm>
              <a:custGeom>
                <a:avLst/>
                <a:gdLst>
                  <a:gd name="T0" fmla="*/ 0 w 2288"/>
                  <a:gd name="T1" fmla="*/ 37 h 544"/>
                  <a:gd name="T2" fmla="*/ 2 w 2288"/>
                  <a:gd name="T3" fmla="*/ 34 h 544"/>
                  <a:gd name="T4" fmla="*/ 5 w 2288"/>
                  <a:gd name="T5" fmla="*/ 28 h 544"/>
                  <a:gd name="T6" fmla="*/ 10 w 2288"/>
                  <a:gd name="T7" fmla="*/ 21 h 544"/>
                  <a:gd name="T8" fmla="*/ 17 w 2288"/>
                  <a:gd name="T9" fmla="*/ 14 h 544"/>
                  <a:gd name="T10" fmla="*/ 26 w 2288"/>
                  <a:gd name="T11" fmla="*/ 8 h 544"/>
                  <a:gd name="T12" fmla="*/ 37 w 2288"/>
                  <a:gd name="T13" fmla="*/ 3 h 544"/>
                  <a:gd name="T14" fmla="*/ 52 w 2288"/>
                  <a:gd name="T15" fmla="*/ 0 h 544"/>
                  <a:gd name="T16" fmla="*/ 67 w 2288"/>
                  <a:gd name="T17" fmla="*/ 1 h 544"/>
                  <a:gd name="T18" fmla="*/ 80 w 2288"/>
                  <a:gd name="T19" fmla="*/ 3 h 544"/>
                  <a:gd name="T20" fmla="*/ 90 w 2288"/>
                  <a:gd name="T21" fmla="*/ 8 h 544"/>
                  <a:gd name="T22" fmla="*/ 98 w 2288"/>
                  <a:gd name="T23" fmla="*/ 14 h 544"/>
                  <a:gd name="T24" fmla="*/ 104 w 2288"/>
                  <a:gd name="T25" fmla="*/ 20 h 544"/>
                  <a:gd name="T26" fmla="*/ 107 w 2288"/>
                  <a:gd name="T27" fmla="*/ 26 h 544"/>
                  <a:gd name="T28" fmla="*/ 110 w 2288"/>
                  <a:gd name="T29" fmla="*/ 30 h 544"/>
                  <a:gd name="T30" fmla="*/ 111 w 2288"/>
                  <a:gd name="T31" fmla="*/ 34 h 544"/>
                  <a:gd name="T32" fmla="*/ 103 w 2288"/>
                  <a:gd name="T33" fmla="*/ 34 h 544"/>
                  <a:gd name="T34" fmla="*/ 102 w 2288"/>
                  <a:gd name="T35" fmla="*/ 30 h 544"/>
                  <a:gd name="T36" fmla="*/ 99 w 2288"/>
                  <a:gd name="T37" fmla="*/ 25 h 544"/>
                  <a:gd name="T38" fmla="*/ 95 w 2288"/>
                  <a:gd name="T39" fmla="*/ 21 h 544"/>
                  <a:gd name="T40" fmla="*/ 93 w 2288"/>
                  <a:gd name="T41" fmla="*/ 21 h 544"/>
                  <a:gd name="T42" fmla="*/ 92 w 2288"/>
                  <a:gd name="T43" fmla="*/ 24 h 544"/>
                  <a:gd name="T44" fmla="*/ 89 w 2288"/>
                  <a:gd name="T45" fmla="*/ 28 h 544"/>
                  <a:gd name="T46" fmla="*/ 83 w 2288"/>
                  <a:gd name="T47" fmla="*/ 33 h 544"/>
                  <a:gd name="T48" fmla="*/ 79 w 2288"/>
                  <a:gd name="T49" fmla="*/ 28 h 544"/>
                  <a:gd name="T50" fmla="*/ 79 w 2288"/>
                  <a:gd name="T51" fmla="*/ 28 h 544"/>
                  <a:gd name="T52" fmla="*/ 78 w 2288"/>
                  <a:gd name="T53" fmla="*/ 33 h 544"/>
                  <a:gd name="T54" fmla="*/ 77 w 2288"/>
                  <a:gd name="T55" fmla="*/ 34 h 544"/>
                  <a:gd name="T56" fmla="*/ 75 w 2288"/>
                  <a:gd name="T57" fmla="*/ 34 h 544"/>
                  <a:gd name="T58" fmla="*/ 71 w 2288"/>
                  <a:gd name="T59" fmla="*/ 34 h 544"/>
                  <a:gd name="T60" fmla="*/ 68 w 2288"/>
                  <a:gd name="T61" fmla="*/ 30 h 544"/>
                  <a:gd name="T62" fmla="*/ 69 w 2288"/>
                  <a:gd name="T63" fmla="*/ 21 h 544"/>
                  <a:gd name="T64" fmla="*/ 68 w 2288"/>
                  <a:gd name="T65" fmla="*/ 25 h 544"/>
                  <a:gd name="T66" fmla="*/ 66 w 2288"/>
                  <a:gd name="T67" fmla="*/ 33 h 544"/>
                  <a:gd name="T68" fmla="*/ 63 w 2288"/>
                  <a:gd name="T69" fmla="*/ 34 h 544"/>
                  <a:gd name="T70" fmla="*/ 60 w 2288"/>
                  <a:gd name="T71" fmla="*/ 34 h 544"/>
                  <a:gd name="T72" fmla="*/ 56 w 2288"/>
                  <a:gd name="T73" fmla="*/ 34 h 544"/>
                  <a:gd name="T74" fmla="*/ 52 w 2288"/>
                  <a:gd name="T75" fmla="*/ 35 h 544"/>
                  <a:gd name="T76" fmla="*/ 50 w 2288"/>
                  <a:gd name="T77" fmla="*/ 29 h 544"/>
                  <a:gd name="T78" fmla="*/ 49 w 2288"/>
                  <a:gd name="T79" fmla="*/ 27 h 544"/>
                  <a:gd name="T80" fmla="*/ 48 w 2288"/>
                  <a:gd name="T81" fmla="*/ 33 h 544"/>
                  <a:gd name="T82" fmla="*/ 47 w 2288"/>
                  <a:gd name="T83" fmla="*/ 35 h 544"/>
                  <a:gd name="T84" fmla="*/ 47 w 2288"/>
                  <a:gd name="T85" fmla="*/ 24 h 544"/>
                  <a:gd name="T86" fmla="*/ 45 w 2288"/>
                  <a:gd name="T87" fmla="*/ 23 h 544"/>
                  <a:gd name="T88" fmla="*/ 43 w 2288"/>
                  <a:gd name="T89" fmla="*/ 33 h 544"/>
                  <a:gd name="T90" fmla="*/ 41 w 2288"/>
                  <a:gd name="T91" fmla="*/ 35 h 544"/>
                  <a:gd name="T92" fmla="*/ 38 w 2288"/>
                  <a:gd name="T93" fmla="*/ 35 h 544"/>
                  <a:gd name="T94" fmla="*/ 35 w 2288"/>
                  <a:gd name="T95" fmla="*/ 35 h 544"/>
                  <a:gd name="T96" fmla="*/ 32 w 2288"/>
                  <a:gd name="T97" fmla="*/ 36 h 544"/>
                  <a:gd name="T98" fmla="*/ 30 w 2288"/>
                  <a:gd name="T99" fmla="*/ 31 h 544"/>
                  <a:gd name="T100" fmla="*/ 30 w 2288"/>
                  <a:gd name="T101" fmla="*/ 31 h 544"/>
                  <a:gd name="T102" fmla="*/ 29 w 2288"/>
                  <a:gd name="T103" fmla="*/ 35 h 544"/>
                  <a:gd name="T104" fmla="*/ 26 w 2288"/>
                  <a:gd name="T105" fmla="*/ 36 h 544"/>
                  <a:gd name="T106" fmla="*/ 23 w 2288"/>
                  <a:gd name="T107" fmla="*/ 36 h 544"/>
                  <a:gd name="T108" fmla="*/ 19 w 2288"/>
                  <a:gd name="T109" fmla="*/ 36 h 544"/>
                  <a:gd name="T110" fmla="*/ 16 w 2288"/>
                  <a:gd name="T111" fmla="*/ 37 h 544"/>
                  <a:gd name="T112" fmla="*/ 15 w 2288"/>
                  <a:gd name="T113" fmla="*/ 28 h 544"/>
                  <a:gd name="T114" fmla="*/ 14 w 2288"/>
                  <a:gd name="T115" fmla="*/ 28 h 544"/>
                  <a:gd name="T116" fmla="*/ 13 w 2288"/>
                  <a:gd name="T117" fmla="*/ 35 h 544"/>
                  <a:gd name="T118" fmla="*/ 10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482" name="Freeform 3713"/>
              <p:cNvSpPr>
                <a:spLocks/>
              </p:cNvSpPr>
              <p:nvPr/>
            </p:nvSpPr>
            <p:spPr bwMode="auto">
              <a:xfrm rot="2787764">
                <a:off x="1840" y="1145"/>
                <a:ext cx="480" cy="192"/>
              </a:xfrm>
              <a:custGeom>
                <a:avLst/>
                <a:gdLst>
                  <a:gd name="T0" fmla="*/ 0 w 2288"/>
                  <a:gd name="T1" fmla="*/ 66 h 544"/>
                  <a:gd name="T2" fmla="*/ 2 w 2288"/>
                  <a:gd name="T3" fmla="*/ 60 h 544"/>
                  <a:gd name="T4" fmla="*/ 5 w 2288"/>
                  <a:gd name="T5" fmla="*/ 50 h 544"/>
                  <a:gd name="T6" fmla="*/ 9 w 2288"/>
                  <a:gd name="T7" fmla="*/ 38 h 544"/>
                  <a:gd name="T8" fmla="*/ 15 w 2288"/>
                  <a:gd name="T9" fmla="*/ 25 h 544"/>
                  <a:gd name="T10" fmla="*/ 23 w 2288"/>
                  <a:gd name="T11" fmla="*/ 14 h 544"/>
                  <a:gd name="T12" fmla="*/ 34 w 2288"/>
                  <a:gd name="T13" fmla="*/ 5 h 544"/>
                  <a:gd name="T14" fmla="*/ 47 w 2288"/>
                  <a:gd name="T15" fmla="*/ 0 h 544"/>
                  <a:gd name="T16" fmla="*/ 61 w 2288"/>
                  <a:gd name="T17" fmla="*/ 1 h 544"/>
                  <a:gd name="T18" fmla="*/ 73 w 2288"/>
                  <a:gd name="T19" fmla="*/ 6 h 544"/>
                  <a:gd name="T20" fmla="*/ 82 w 2288"/>
                  <a:gd name="T21" fmla="*/ 14 h 544"/>
                  <a:gd name="T22" fmla="*/ 89 w 2288"/>
                  <a:gd name="T23" fmla="*/ 24 h 544"/>
                  <a:gd name="T24" fmla="*/ 94 w 2288"/>
                  <a:gd name="T25" fmla="*/ 35 h 544"/>
                  <a:gd name="T26" fmla="*/ 97 w 2288"/>
                  <a:gd name="T27" fmla="*/ 46 h 544"/>
                  <a:gd name="T28" fmla="*/ 99 w 2288"/>
                  <a:gd name="T29" fmla="*/ 54 h 544"/>
                  <a:gd name="T30" fmla="*/ 100 w 2288"/>
                  <a:gd name="T31" fmla="*/ 60 h 544"/>
                  <a:gd name="T32" fmla="*/ 94 w 2288"/>
                  <a:gd name="T33" fmla="*/ 60 h 544"/>
                  <a:gd name="T34" fmla="*/ 92 w 2288"/>
                  <a:gd name="T35" fmla="*/ 53 h 544"/>
                  <a:gd name="T36" fmla="*/ 90 w 2288"/>
                  <a:gd name="T37" fmla="*/ 44 h 544"/>
                  <a:gd name="T38" fmla="*/ 86 w 2288"/>
                  <a:gd name="T39" fmla="*/ 38 h 544"/>
                  <a:gd name="T40" fmla="*/ 85 w 2288"/>
                  <a:gd name="T41" fmla="*/ 37 h 544"/>
                  <a:gd name="T42" fmla="*/ 83 w 2288"/>
                  <a:gd name="T43" fmla="*/ 43 h 544"/>
                  <a:gd name="T44" fmla="*/ 81 w 2288"/>
                  <a:gd name="T45" fmla="*/ 50 h 544"/>
                  <a:gd name="T46" fmla="*/ 76 w 2288"/>
                  <a:gd name="T47" fmla="*/ 58 h 544"/>
                  <a:gd name="T48" fmla="*/ 72 w 2288"/>
                  <a:gd name="T49" fmla="*/ 50 h 544"/>
                  <a:gd name="T50" fmla="*/ 71 w 2288"/>
                  <a:gd name="T51" fmla="*/ 50 h 544"/>
                  <a:gd name="T52" fmla="*/ 70 w 2288"/>
                  <a:gd name="T53" fmla="*/ 58 h 544"/>
                  <a:gd name="T54" fmla="*/ 69 w 2288"/>
                  <a:gd name="T55" fmla="*/ 60 h 544"/>
                  <a:gd name="T56" fmla="*/ 68 w 2288"/>
                  <a:gd name="T57" fmla="*/ 60 h 544"/>
                  <a:gd name="T58" fmla="*/ 64 w 2288"/>
                  <a:gd name="T59" fmla="*/ 61 h 544"/>
                  <a:gd name="T60" fmla="*/ 62 w 2288"/>
                  <a:gd name="T61" fmla="*/ 54 h 544"/>
                  <a:gd name="T62" fmla="*/ 63 w 2288"/>
                  <a:gd name="T63" fmla="*/ 37 h 544"/>
                  <a:gd name="T64" fmla="*/ 62 w 2288"/>
                  <a:gd name="T65" fmla="*/ 44 h 544"/>
                  <a:gd name="T66" fmla="*/ 60 w 2288"/>
                  <a:gd name="T67" fmla="*/ 58 h 544"/>
                  <a:gd name="T68" fmla="*/ 57 w 2288"/>
                  <a:gd name="T69" fmla="*/ 61 h 544"/>
                  <a:gd name="T70" fmla="*/ 54 w 2288"/>
                  <a:gd name="T71" fmla="*/ 61 h 544"/>
                  <a:gd name="T72" fmla="*/ 51 w 2288"/>
                  <a:gd name="T73" fmla="*/ 61 h 544"/>
                  <a:gd name="T74" fmla="*/ 47 w 2288"/>
                  <a:gd name="T75" fmla="*/ 62 h 544"/>
                  <a:gd name="T76" fmla="*/ 45 w 2288"/>
                  <a:gd name="T77" fmla="*/ 53 h 544"/>
                  <a:gd name="T78" fmla="*/ 45 w 2288"/>
                  <a:gd name="T79" fmla="*/ 49 h 544"/>
                  <a:gd name="T80" fmla="*/ 44 w 2288"/>
                  <a:gd name="T81" fmla="*/ 59 h 544"/>
                  <a:gd name="T82" fmla="*/ 43 w 2288"/>
                  <a:gd name="T83" fmla="*/ 62 h 544"/>
                  <a:gd name="T84" fmla="*/ 42 w 2288"/>
                  <a:gd name="T85" fmla="*/ 42 h 544"/>
                  <a:gd name="T86" fmla="*/ 41 w 2288"/>
                  <a:gd name="T87" fmla="*/ 40 h 544"/>
                  <a:gd name="T88" fmla="*/ 39 w 2288"/>
                  <a:gd name="T89" fmla="*/ 58 h 544"/>
                  <a:gd name="T90" fmla="*/ 37 w 2288"/>
                  <a:gd name="T91" fmla="*/ 62 h 544"/>
                  <a:gd name="T92" fmla="*/ 34 w 2288"/>
                  <a:gd name="T93" fmla="*/ 63 h 544"/>
                  <a:gd name="T94" fmla="*/ 32 w 2288"/>
                  <a:gd name="T95" fmla="*/ 63 h 544"/>
                  <a:gd name="T96" fmla="*/ 29 w 2288"/>
                  <a:gd name="T97" fmla="*/ 64 h 544"/>
                  <a:gd name="T98" fmla="*/ 27 w 2288"/>
                  <a:gd name="T99" fmla="*/ 55 h 544"/>
                  <a:gd name="T100" fmla="*/ 27 w 2288"/>
                  <a:gd name="T101" fmla="*/ 55 h 544"/>
                  <a:gd name="T102" fmla="*/ 26 w 2288"/>
                  <a:gd name="T103" fmla="*/ 62 h 544"/>
                  <a:gd name="T104" fmla="*/ 24 w 2288"/>
                  <a:gd name="T105" fmla="*/ 64 h 544"/>
                  <a:gd name="T106" fmla="*/ 21 w 2288"/>
                  <a:gd name="T107" fmla="*/ 64 h 544"/>
                  <a:gd name="T108" fmla="*/ 18 w 2288"/>
                  <a:gd name="T109" fmla="*/ 64 h 544"/>
                  <a:gd name="T110" fmla="*/ 15 w 2288"/>
                  <a:gd name="T111" fmla="*/ 65 h 544"/>
                  <a:gd name="T112" fmla="*/ 14 w 2288"/>
                  <a:gd name="T113" fmla="*/ 49 h 544"/>
                  <a:gd name="T114" fmla="*/ 13 w 2288"/>
                  <a:gd name="T115" fmla="*/ 49 h 544"/>
                  <a:gd name="T116" fmla="*/ 12 w 2288"/>
                  <a:gd name="T117" fmla="*/ 62 h 544"/>
                  <a:gd name="T118" fmla="*/ 9 w 2288"/>
                  <a:gd name="T119" fmla="*/ 66 h 544"/>
                  <a:gd name="T120" fmla="*/ 5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nvGrpSpPr>
              <p:cNvPr id="8307" name="Group 3714"/>
              <p:cNvGrpSpPr>
                <a:grpSpLocks/>
              </p:cNvGrpSpPr>
              <p:nvPr/>
            </p:nvGrpSpPr>
            <p:grpSpPr bwMode="auto">
              <a:xfrm rot="839386">
                <a:off x="2208" y="966"/>
                <a:ext cx="192" cy="528"/>
                <a:chOff x="1952" y="240"/>
                <a:chExt cx="352" cy="528"/>
              </a:xfrm>
            </p:grpSpPr>
            <p:sp>
              <p:nvSpPr>
                <p:cNvPr id="9486" name="Freeform 3715"/>
                <p:cNvSpPr>
                  <a:spLocks/>
                </p:cNvSpPr>
                <p:nvPr/>
              </p:nvSpPr>
              <p:spPr bwMode="auto">
                <a:xfrm rot="5867664">
                  <a:off x="1944" y="408"/>
                  <a:ext cx="528" cy="192"/>
                </a:xfrm>
                <a:custGeom>
                  <a:avLst/>
                  <a:gdLst>
                    <a:gd name="T0" fmla="*/ 0 w 2288"/>
                    <a:gd name="T1" fmla="*/ 66 h 544"/>
                    <a:gd name="T2" fmla="*/ 2 w 2288"/>
                    <a:gd name="T3" fmla="*/ 60 h 544"/>
                    <a:gd name="T4" fmla="*/ 6 w 2288"/>
                    <a:gd name="T5" fmla="*/ 50 h 544"/>
                    <a:gd name="T6" fmla="*/ 11 w 2288"/>
                    <a:gd name="T7" fmla="*/ 38 h 544"/>
                    <a:gd name="T8" fmla="*/ 18 w 2288"/>
                    <a:gd name="T9" fmla="*/ 25 h 544"/>
                    <a:gd name="T10" fmla="*/ 29 w 2288"/>
                    <a:gd name="T11" fmla="*/ 14 h 544"/>
                    <a:gd name="T12" fmla="*/ 41 w 2288"/>
                    <a:gd name="T13" fmla="*/ 5 h 544"/>
                    <a:gd name="T14" fmla="*/ 57 w 2288"/>
                    <a:gd name="T15" fmla="*/ 0 h 544"/>
                    <a:gd name="T16" fmla="*/ 74 w 2288"/>
                    <a:gd name="T17" fmla="*/ 1 h 544"/>
                    <a:gd name="T18" fmla="*/ 88 w 2288"/>
                    <a:gd name="T19" fmla="*/ 6 h 544"/>
                    <a:gd name="T20" fmla="*/ 99 w 2288"/>
                    <a:gd name="T21" fmla="*/ 14 h 544"/>
                    <a:gd name="T22" fmla="*/ 107 w 2288"/>
                    <a:gd name="T23" fmla="*/ 24 h 544"/>
                    <a:gd name="T24" fmla="*/ 114 w 2288"/>
                    <a:gd name="T25" fmla="*/ 35 h 544"/>
                    <a:gd name="T26" fmla="*/ 118 w 2288"/>
                    <a:gd name="T27" fmla="*/ 46 h 544"/>
                    <a:gd name="T28" fmla="*/ 120 w 2288"/>
                    <a:gd name="T29" fmla="*/ 54 h 544"/>
                    <a:gd name="T30" fmla="*/ 122 w 2288"/>
                    <a:gd name="T31" fmla="*/ 60 h 544"/>
                    <a:gd name="T32" fmla="*/ 113 w 2288"/>
                    <a:gd name="T33" fmla="*/ 60 h 544"/>
                    <a:gd name="T34" fmla="*/ 111 w 2288"/>
                    <a:gd name="T35" fmla="*/ 53 h 544"/>
                    <a:gd name="T36" fmla="*/ 108 w 2288"/>
                    <a:gd name="T37" fmla="*/ 44 h 544"/>
                    <a:gd name="T38" fmla="*/ 105 w 2288"/>
                    <a:gd name="T39" fmla="*/ 38 h 544"/>
                    <a:gd name="T40" fmla="*/ 103 w 2288"/>
                    <a:gd name="T41" fmla="*/ 37 h 544"/>
                    <a:gd name="T42" fmla="*/ 101 w 2288"/>
                    <a:gd name="T43" fmla="*/ 43 h 544"/>
                    <a:gd name="T44" fmla="*/ 98 w 2288"/>
                    <a:gd name="T45" fmla="*/ 50 h 544"/>
                    <a:gd name="T46" fmla="*/ 91 w 2288"/>
                    <a:gd name="T47" fmla="*/ 58 h 544"/>
                    <a:gd name="T48" fmla="*/ 87 w 2288"/>
                    <a:gd name="T49" fmla="*/ 50 h 544"/>
                    <a:gd name="T50" fmla="*/ 87 w 2288"/>
                    <a:gd name="T51" fmla="*/ 50 h 544"/>
                    <a:gd name="T52" fmla="*/ 85 w 2288"/>
                    <a:gd name="T53" fmla="*/ 58 h 544"/>
                    <a:gd name="T54" fmla="*/ 84 w 2288"/>
                    <a:gd name="T55" fmla="*/ 60 h 544"/>
                    <a:gd name="T56" fmla="*/ 82 w 2288"/>
                    <a:gd name="T57" fmla="*/ 60 h 544"/>
                    <a:gd name="T58" fmla="*/ 78 w 2288"/>
                    <a:gd name="T59" fmla="*/ 61 h 544"/>
                    <a:gd name="T60" fmla="*/ 75 w 2288"/>
                    <a:gd name="T61" fmla="*/ 54 h 544"/>
                    <a:gd name="T62" fmla="*/ 76 w 2288"/>
                    <a:gd name="T63" fmla="*/ 37 h 544"/>
                    <a:gd name="T64" fmla="*/ 75 w 2288"/>
                    <a:gd name="T65" fmla="*/ 44 h 544"/>
                    <a:gd name="T66" fmla="*/ 72 w 2288"/>
                    <a:gd name="T67" fmla="*/ 58 h 544"/>
                    <a:gd name="T68" fmla="*/ 69 w 2288"/>
                    <a:gd name="T69" fmla="*/ 61 h 544"/>
                    <a:gd name="T70" fmla="*/ 65 w 2288"/>
                    <a:gd name="T71" fmla="*/ 61 h 544"/>
                    <a:gd name="T72" fmla="*/ 61 w 2288"/>
                    <a:gd name="T73" fmla="*/ 61 h 544"/>
                    <a:gd name="T74" fmla="*/ 57 w 2288"/>
                    <a:gd name="T75" fmla="*/ 62 h 544"/>
                    <a:gd name="T76" fmla="*/ 54 w 2288"/>
                    <a:gd name="T77" fmla="*/ 53 h 544"/>
                    <a:gd name="T78" fmla="*/ 54 w 2288"/>
                    <a:gd name="T79" fmla="*/ 49 h 544"/>
                    <a:gd name="T80" fmla="*/ 53 w 2288"/>
                    <a:gd name="T81" fmla="*/ 59 h 544"/>
                    <a:gd name="T82" fmla="*/ 51 w 2288"/>
                    <a:gd name="T83" fmla="*/ 62 h 544"/>
                    <a:gd name="T84" fmla="*/ 51 w 2288"/>
                    <a:gd name="T85" fmla="*/ 42 h 544"/>
                    <a:gd name="T86" fmla="*/ 50 w 2288"/>
                    <a:gd name="T87" fmla="*/ 40 h 544"/>
                    <a:gd name="T88" fmla="*/ 48 w 2288"/>
                    <a:gd name="T89" fmla="*/ 58 h 544"/>
                    <a:gd name="T90" fmla="*/ 45 w 2288"/>
                    <a:gd name="T91" fmla="*/ 62 h 544"/>
                    <a:gd name="T92" fmla="*/ 42 w 2288"/>
                    <a:gd name="T93" fmla="*/ 63 h 544"/>
                    <a:gd name="T94" fmla="*/ 38 w 2288"/>
                    <a:gd name="T95" fmla="*/ 63 h 544"/>
                    <a:gd name="T96" fmla="*/ 35 w 2288"/>
                    <a:gd name="T97" fmla="*/ 64 h 544"/>
                    <a:gd name="T98" fmla="*/ 33 w 2288"/>
                    <a:gd name="T99" fmla="*/ 55 h 544"/>
                    <a:gd name="T100" fmla="*/ 33 w 2288"/>
                    <a:gd name="T101" fmla="*/ 55 h 544"/>
                    <a:gd name="T102" fmla="*/ 32 w 2288"/>
                    <a:gd name="T103" fmla="*/ 62 h 544"/>
                    <a:gd name="T104" fmla="*/ 29 w 2288"/>
                    <a:gd name="T105" fmla="*/ 64 h 544"/>
                    <a:gd name="T106" fmla="*/ 25 w 2288"/>
                    <a:gd name="T107" fmla="*/ 64 h 544"/>
                    <a:gd name="T108" fmla="*/ 21 w 2288"/>
                    <a:gd name="T109" fmla="*/ 64 h 544"/>
                    <a:gd name="T110" fmla="*/ 18 w 2288"/>
                    <a:gd name="T111" fmla="*/ 65 h 544"/>
                    <a:gd name="T112" fmla="*/ 16 w 2288"/>
                    <a:gd name="T113" fmla="*/ 49 h 544"/>
                    <a:gd name="T114" fmla="*/ 16 w 2288"/>
                    <a:gd name="T115" fmla="*/ 49 h 544"/>
                    <a:gd name="T116" fmla="*/ 14 w 2288"/>
                    <a:gd name="T117" fmla="*/ 62 h 544"/>
                    <a:gd name="T118" fmla="*/ 11 w 2288"/>
                    <a:gd name="T119" fmla="*/ 66 h 544"/>
                    <a:gd name="T120" fmla="*/ 6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487" name="Freeform 3716"/>
                <p:cNvSpPr>
                  <a:spLocks/>
                </p:cNvSpPr>
                <p:nvPr/>
              </p:nvSpPr>
              <p:spPr bwMode="auto">
                <a:xfrm rot="16313642" flipH="1">
                  <a:off x="1824" y="368"/>
                  <a:ext cx="480" cy="224"/>
                </a:xfrm>
                <a:custGeom>
                  <a:avLst/>
                  <a:gdLst>
                    <a:gd name="T0" fmla="*/ 0 w 2288"/>
                    <a:gd name="T1" fmla="*/ 90 h 544"/>
                    <a:gd name="T2" fmla="*/ 2 w 2288"/>
                    <a:gd name="T3" fmla="*/ 81 h 544"/>
                    <a:gd name="T4" fmla="*/ 5 w 2288"/>
                    <a:gd name="T5" fmla="*/ 68 h 544"/>
                    <a:gd name="T6" fmla="*/ 9 w 2288"/>
                    <a:gd name="T7" fmla="*/ 51 h 544"/>
                    <a:gd name="T8" fmla="*/ 15 w 2288"/>
                    <a:gd name="T9" fmla="*/ 34 h 544"/>
                    <a:gd name="T10" fmla="*/ 23 w 2288"/>
                    <a:gd name="T11" fmla="*/ 19 h 544"/>
                    <a:gd name="T12" fmla="*/ 34 w 2288"/>
                    <a:gd name="T13" fmla="*/ 7 h 544"/>
                    <a:gd name="T14" fmla="*/ 47 w 2288"/>
                    <a:gd name="T15" fmla="*/ 1 h 544"/>
                    <a:gd name="T16" fmla="*/ 61 w 2288"/>
                    <a:gd name="T17" fmla="*/ 1 h 544"/>
                    <a:gd name="T18" fmla="*/ 73 w 2288"/>
                    <a:gd name="T19" fmla="*/ 8 h 544"/>
                    <a:gd name="T20" fmla="*/ 82 w 2288"/>
                    <a:gd name="T21" fmla="*/ 19 h 544"/>
                    <a:gd name="T22" fmla="*/ 89 w 2288"/>
                    <a:gd name="T23" fmla="*/ 33 h 544"/>
                    <a:gd name="T24" fmla="*/ 94 w 2288"/>
                    <a:gd name="T25" fmla="*/ 48 h 544"/>
                    <a:gd name="T26" fmla="*/ 97 w 2288"/>
                    <a:gd name="T27" fmla="*/ 62 h 544"/>
                    <a:gd name="T28" fmla="*/ 99 w 2288"/>
                    <a:gd name="T29" fmla="*/ 74 h 544"/>
                    <a:gd name="T30" fmla="*/ 100 w 2288"/>
                    <a:gd name="T31" fmla="*/ 82 h 544"/>
                    <a:gd name="T32" fmla="*/ 94 w 2288"/>
                    <a:gd name="T33" fmla="*/ 82 h 544"/>
                    <a:gd name="T34" fmla="*/ 92 w 2288"/>
                    <a:gd name="T35" fmla="*/ 72 h 544"/>
                    <a:gd name="T36" fmla="*/ 90 w 2288"/>
                    <a:gd name="T37" fmla="*/ 61 h 544"/>
                    <a:gd name="T38" fmla="*/ 86 w 2288"/>
                    <a:gd name="T39" fmla="*/ 51 h 544"/>
                    <a:gd name="T40" fmla="*/ 85 w 2288"/>
                    <a:gd name="T41" fmla="*/ 50 h 544"/>
                    <a:gd name="T42" fmla="*/ 83 w 2288"/>
                    <a:gd name="T43" fmla="*/ 58 h 544"/>
                    <a:gd name="T44" fmla="*/ 81 w 2288"/>
                    <a:gd name="T45" fmla="*/ 69 h 544"/>
                    <a:gd name="T46" fmla="*/ 76 w 2288"/>
                    <a:gd name="T47" fmla="*/ 79 h 544"/>
                    <a:gd name="T48" fmla="*/ 72 w 2288"/>
                    <a:gd name="T49" fmla="*/ 69 h 544"/>
                    <a:gd name="T50" fmla="*/ 71 w 2288"/>
                    <a:gd name="T51" fmla="*/ 68 h 544"/>
                    <a:gd name="T52" fmla="*/ 70 w 2288"/>
                    <a:gd name="T53" fmla="*/ 79 h 544"/>
                    <a:gd name="T54" fmla="*/ 69 w 2288"/>
                    <a:gd name="T55" fmla="*/ 82 h 544"/>
                    <a:gd name="T56" fmla="*/ 68 w 2288"/>
                    <a:gd name="T57" fmla="*/ 82 h 544"/>
                    <a:gd name="T58" fmla="*/ 64 w 2288"/>
                    <a:gd name="T59" fmla="*/ 82 h 544"/>
                    <a:gd name="T60" fmla="*/ 62 w 2288"/>
                    <a:gd name="T61" fmla="*/ 74 h 544"/>
                    <a:gd name="T62" fmla="*/ 63 w 2288"/>
                    <a:gd name="T63" fmla="*/ 50 h 544"/>
                    <a:gd name="T64" fmla="*/ 62 w 2288"/>
                    <a:gd name="T65" fmla="*/ 61 h 544"/>
                    <a:gd name="T66" fmla="*/ 60 w 2288"/>
                    <a:gd name="T67" fmla="*/ 79 h 544"/>
                    <a:gd name="T68" fmla="*/ 57 w 2288"/>
                    <a:gd name="T69" fmla="*/ 83 h 544"/>
                    <a:gd name="T70" fmla="*/ 54 w 2288"/>
                    <a:gd name="T71" fmla="*/ 84 h 544"/>
                    <a:gd name="T72" fmla="*/ 51 w 2288"/>
                    <a:gd name="T73" fmla="*/ 84 h 544"/>
                    <a:gd name="T74" fmla="*/ 47 w 2288"/>
                    <a:gd name="T75" fmla="*/ 84 h 544"/>
                    <a:gd name="T76" fmla="*/ 45 w 2288"/>
                    <a:gd name="T77" fmla="*/ 71 h 544"/>
                    <a:gd name="T78" fmla="*/ 45 w 2288"/>
                    <a:gd name="T79" fmla="*/ 66 h 544"/>
                    <a:gd name="T80" fmla="*/ 44 w 2288"/>
                    <a:gd name="T81" fmla="*/ 79 h 544"/>
                    <a:gd name="T82" fmla="*/ 43 w 2288"/>
                    <a:gd name="T83" fmla="*/ 84 h 544"/>
                    <a:gd name="T84" fmla="*/ 42 w 2288"/>
                    <a:gd name="T85" fmla="*/ 57 h 544"/>
                    <a:gd name="T86" fmla="*/ 41 w 2288"/>
                    <a:gd name="T87" fmla="*/ 55 h 544"/>
                    <a:gd name="T88" fmla="*/ 39 w 2288"/>
                    <a:gd name="T89" fmla="*/ 79 h 544"/>
                    <a:gd name="T90" fmla="*/ 37 w 2288"/>
                    <a:gd name="T91" fmla="*/ 85 h 544"/>
                    <a:gd name="T92" fmla="*/ 34 w 2288"/>
                    <a:gd name="T93" fmla="*/ 86 h 544"/>
                    <a:gd name="T94" fmla="*/ 32 w 2288"/>
                    <a:gd name="T95" fmla="*/ 86 h 544"/>
                    <a:gd name="T96" fmla="*/ 29 w 2288"/>
                    <a:gd name="T97" fmla="*/ 86 h 544"/>
                    <a:gd name="T98" fmla="*/ 27 w 2288"/>
                    <a:gd name="T99" fmla="*/ 75 h 544"/>
                    <a:gd name="T100" fmla="*/ 27 w 2288"/>
                    <a:gd name="T101" fmla="*/ 75 h 544"/>
                    <a:gd name="T102" fmla="*/ 26 w 2288"/>
                    <a:gd name="T103" fmla="*/ 84 h 544"/>
                    <a:gd name="T104" fmla="*/ 24 w 2288"/>
                    <a:gd name="T105" fmla="*/ 87 h 544"/>
                    <a:gd name="T106" fmla="*/ 21 w 2288"/>
                    <a:gd name="T107" fmla="*/ 87 h 544"/>
                    <a:gd name="T108" fmla="*/ 18 w 2288"/>
                    <a:gd name="T109" fmla="*/ 88 h 544"/>
                    <a:gd name="T110" fmla="*/ 15 w 2288"/>
                    <a:gd name="T111" fmla="*/ 89 h 544"/>
                    <a:gd name="T112" fmla="*/ 14 w 2288"/>
                    <a:gd name="T113" fmla="*/ 68 h 544"/>
                    <a:gd name="T114" fmla="*/ 13 w 2288"/>
                    <a:gd name="T115" fmla="*/ 67 h 544"/>
                    <a:gd name="T116" fmla="*/ 12 w 2288"/>
                    <a:gd name="T117" fmla="*/ 84 h 544"/>
                    <a:gd name="T118" fmla="*/ 9 w 2288"/>
                    <a:gd name="T119" fmla="*/ 89 h 544"/>
                    <a:gd name="T120" fmla="*/ 5 w 2288"/>
                    <a:gd name="T121" fmla="*/ 90 h 544"/>
                    <a:gd name="T122" fmla="*/ 3 w 2288"/>
                    <a:gd name="T123" fmla="*/ 91 h 544"/>
                    <a:gd name="T124" fmla="*/ 1 w 2288"/>
                    <a:gd name="T125" fmla="*/ 92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sp>
            <p:nvSpPr>
              <p:cNvPr id="9484" name="Freeform 3717"/>
              <p:cNvSpPr>
                <a:spLocks/>
              </p:cNvSpPr>
              <p:nvPr/>
            </p:nvSpPr>
            <p:spPr bwMode="auto">
              <a:xfrm rot="-280215">
                <a:off x="1777" y="1343"/>
                <a:ext cx="528" cy="144"/>
              </a:xfrm>
              <a:custGeom>
                <a:avLst/>
                <a:gdLst>
                  <a:gd name="T0" fmla="*/ 0 w 2288"/>
                  <a:gd name="T1" fmla="*/ 37 h 544"/>
                  <a:gd name="T2" fmla="*/ 2 w 2288"/>
                  <a:gd name="T3" fmla="*/ 34 h 544"/>
                  <a:gd name="T4" fmla="*/ 6 w 2288"/>
                  <a:gd name="T5" fmla="*/ 28 h 544"/>
                  <a:gd name="T6" fmla="*/ 11 w 2288"/>
                  <a:gd name="T7" fmla="*/ 21 h 544"/>
                  <a:gd name="T8" fmla="*/ 18 w 2288"/>
                  <a:gd name="T9" fmla="*/ 14 h 544"/>
                  <a:gd name="T10" fmla="*/ 29 w 2288"/>
                  <a:gd name="T11" fmla="*/ 8 h 544"/>
                  <a:gd name="T12" fmla="*/ 41 w 2288"/>
                  <a:gd name="T13" fmla="*/ 3 h 544"/>
                  <a:gd name="T14" fmla="*/ 57 w 2288"/>
                  <a:gd name="T15" fmla="*/ 0 h 544"/>
                  <a:gd name="T16" fmla="*/ 74 w 2288"/>
                  <a:gd name="T17" fmla="*/ 1 h 544"/>
                  <a:gd name="T18" fmla="*/ 88 w 2288"/>
                  <a:gd name="T19" fmla="*/ 3 h 544"/>
                  <a:gd name="T20" fmla="*/ 99 w 2288"/>
                  <a:gd name="T21" fmla="*/ 8 h 544"/>
                  <a:gd name="T22" fmla="*/ 107 w 2288"/>
                  <a:gd name="T23" fmla="*/ 14 h 544"/>
                  <a:gd name="T24" fmla="*/ 114 w 2288"/>
                  <a:gd name="T25" fmla="*/ 20 h 544"/>
                  <a:gd name="T26" fmla="*/ 118 w 2288"/>
                  <a:gd name="T27" fmla="*/ 26 h 544"/>
                  <a:gd name="T28" fmla="*/ 120 w 2288"/>
                  <a:gd name="T29" fmla="*/ 30 h 544"/>
                  <a:gd name="T30" fmla="*/ 122 w 2288"/>
                  <a:gd name="T31" fmla="*/ 34 h 544"/>
                  <a:gd name="T32" fmla="*/ 113 w 2288"/>
                  <a:gd name="T33" fmla="*/ 34 h 544"/>
                  <a:gd name="T34" fmla="*/ 111 w 2288"/>
                  <a:gd name="T35" fmla="*/ 30 h 544"/>
                  <a:gd name="T36" fmla="*/ 108 w 2288"/>
                  <a:gd name="T37" fmla="*/ 25 h 544"/>
                  <a:gd name="T38" fmla="*/ 105 w 2288"/>
                  <a:gd name="T39" fmla="*/ 21 h 544"/>
                  <a:gd name="T40" fmla="*/ 103 w 2288"/>
                  <a:gd name="T41" fmla="*/ 21 h 544"/>
                  <a:gd name="T42" fmla="*/ 101 w 2288"/>
                  <a:gd name="T43" fmla="*/ 24 h 544"/>
                  <a:gd name="T44" fmla="*/ 98 w 2288"/>
                  <a:gd name="T45" fmla="*/ 28 h 544"/>
                  <a:gd name="T46" fmla="*/ 91 w 2288"/>
                  <a:gd name="T47" fmla="*/ 33 h 544"/>
                  <a:gd name="T48" fmla="*/ 87 w 2288"/>
                  <a:gd name="T49" fmla="*/ 28 h 544"/>
                  <a:gd name="T50" fmla="*/ 87 w 2288"/>
                  <a:gd name="T51" fmla="*/ 28 h 544"/>
                  <a:gd name="T52" fmla="*/ 85 w 2288"/>
                  <a:gd name="T53" fmla="*/ 33 h 544"/>
                  <a:gd name="T54" fmla="*/ 84 w 2288"/>
                  <a:gd name="T55" fmla="*/ 34 h 544"/>
                  <a:gd name="T56" fmla="*/ 82 w 2288"/>
                  <a:gd name="T57" fmla="*/ 34 h 544"/>
                  <a:gd name="T58" fmla="*/ 78 w 2288"/>
                  <a:gd name="T59" fmla="*/ 34 h 544"/>
                  <a:gd name="T60" fmla="*/ 75 w 2288"/>
                  <a:gd name="T61" fmla="*/ 30 h 544"/>
                  <a:gd name="T62" fmla="*/ 76 w 2288"/>
                  <a:gd name="T63" fmla="*/ 21 h 544"/>
                  <a:gd name="T64" fmla="*/ 75 w 2288"/>
                  <a:gd name="T65" fmla="*/ 25 h 544"/>
                  <a:gd name="T66" fmla="*/ 72 w 2288"/>
                  <a:gd name="T67" fmla="*/ 33 h 544"/>
                  <a:gd name="T68" fmla="*/ 69 w 2288"/>
                  <a:gd name="T69" fmla="*/ 34 h 544"/>
                  <a:gd name="T70" fmla="*/ 65 w 2288"/>
                  <a:gd name="T71" fmla="*/ 34 h 544"/>
                  <a:gd name="T72" fmla="*/ 61 w 2288"/>
                  <a:gd name="T73" fmla="*/ 34 h 544"/>
                  <a:gd name="T74" fmla="*/ 57 w 2288"/>
                  <a:gd name="T75" fmla="*/ 35 h 544"/>
                  <a:gd name="T76" fmla="*/ 54 w 2288"/>
                  <a:gd name="T77" fmla="*/ 29 h 544"/>
                  <a:gd name="T78" fmla="*/ 54 w 2288"/>
                  <a:gd name="T79" fmla="*/ 27 h 544"/>
                  <a:gd name="T80" fmla="*/ 53 w 2288"/>
                  <a:gd name="T81" fmla="*/ 33 h 544"/>
                  <a:gd name="T82" fmla="*/ 51 w 2288"/>
                  <a:gd name="T83" fmla="*/ 35 h 544"/>
                  <a:gd name="T84" fmla="*/ 51 w 2288"/>
                  <a:gd name="T85" fmla="*/ 24 h 544"/>
                  <a:gd name="T86" fmla="*/ 50 w 2288"/>
                  <a:gd name="T87" fmla="*/ 23 h 544"/>
                  <a:gd name="T88" fmla="*/ 48 w 2288"/>
                  <a:gd name="T89" fmla="*/ 33 h 544"/>
                  <a:gd name="T90" fmla="*/ 45 w 2288"/>
                  <a:gd name="T91" fmla="*/ 35 h 544"/>
                  <a:gd name="T92" fmla="*/ 42 w 2288"/>
                  <a:gd name="T93" fmla="*/ 35 h 544"/>
                  <a:gd name="T94" fmla="*/ 38 w 2288"/>
                  <a:gd name="T95" fmla="*/ 35 h 544"/>
                  <a:gd name="T96" fmla="*/ 35 w 2288"/>
                  <a:gd name="T97" fmla="*/ 36 h 544"/>
                  <a:gd name="T98" fmla="*/ 33 w 2288"/>
                  <a:gd name="T99" fmla="*/ 31 h 544"/>
                  <a:gd name="T100" fmla="*/ 33 w 2288"/>
                  <a:gd name="T101" fmla="*/ 31 h 544"/>
                  <a:gd name="T102" fmla="*/ 32 w 2288"/>
                  <a:gd name="T103" fmla="*/ 35 h 544"/>
                  <a:gd name="T104" fmla="*/ 29 w 2288"/>
                  <a:gd name="T105" fmla="*/ 36 h 544"/>
                  <a:gd name="T106" fmla="*/ 25 w 2288"/>
                  <a:gd name="T107" fmla="*/ 36 h 544"/>
                  <a:gd name="T108" fmla="*/ 21 w 2288"/>
                  <a:gd name="T109" fmla="*/ 36 h 544"/>
                  <a:gd name="T110" fmla="*/ 18 w 2288"/>
                  <a:gd name="T111" fmla="*/ 37 h 544"/>
                  <a:gd name="T112" fmla="*/ 16 w 2288"/>
                  <a:gd name="T113" fmla="*/ 28 h 544"/>
                  <a:gd name="T114" fmla="*/ 16 w 2288"/>
                  <a:gd name="T115" fmla="*/ 28 h 544"/>
                  <a:gd name="T116" fmla="*/ 14 w 2288"/>
                  <a:gd name="T117" fmla="*/ 35 h 544"/>
                  <a:gd name="T118" fmla="*/ 11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485" name="Freeform 3718"/>
              <p:cNvSpPr>
                <a:spLocks/>
              </p:cNvSpPr>
              <p:nvPr/>
            </p:nvSpPr>
            <p:spPr bwMode="auto">
              <a:xfrm flipH="1">
                <a:off x="2160" y="1344"/>
                <a:ext cx="480" cy="144"/>
              </a:xfrm>
              <a:custGeom>
                <a:avLst/>
                <a:gdLst>
                  <a:gd name="T0" fmla="*/ 0 w 2288"/>
                  <a:gd name="T1" fmla="*/ 37 h 544"/>
                  <a:gd name="T2" fmla="*/ 2 w 2288"/>
                  <a:gd name="T3" fmla="*/ 34 h 544"/>
                  <a:gd name="T4" fmla="*/ 5 w 2288"/>
                  <a:gd name="T5" fmla="*/ 28 h 544"/>
                  <a:gd name="T6" fmla="*/ 9 w 2288"/>
                  <a:gd name="T7" fmla="*/ 21 h 544"/>
                  <a:gd name="T8" fmla="*/ 15 w 2288"/>
                  <a:gd name="T9" fmla="*/ 14 h 544"/>
                  <a:gd name="T10" fmla="*/ 23 w 2288"/>
                  <a:gd name="T11" fmla="*/ 8 h 544"/>
                  <a:gd name="T12" fmla="*/ 34 w 2288"/>
                  <a:gd name="T13" fmla="*/ 3 h 544"/>
                  <a:gd name="T14" fmla="*/ 47 w 2288"/>
                  <a:gd name="T15" fmla="*/ 0 h 544"/>
                  <a:gd name="T16" fmla="*/ 61 w 2288"/>
                  <a:gd name="T17" fmla="*/ 1 h 544"/>
                  <a:gd name="T18" fmla="*/ 73 w 2288"/>
                  <a:gd name="T19" fmla="*/ 3 h 544"/>
                  <a:gd name="T20" fmla="*/ 82 w 2288"/>
                  <a:gd name="T21" fmla="*/ 8 h 544"/>
                  <a:gd name="T22" fmla="*/ 89 w 2288"/>
                  <a:gd name="T23" fmla="*/ 14 h 544"/>
                  <a:gd name="T24" fmla="*/ 94 w 2288"/>
                  <a:gd name="T25" fmla="*/ 20 h 544"/>
                  <a:gd name="T26" fmla="*/ 97 w 2288"/>
                  <a:gd name="T27" fmla="*/ 26 h 544"/>
                  <a:gd name="T28" fmla="*/ 99 w 2288"/>
                  <a:gd name="T29" fmla="*/ 30 h 544"/>
                  <a:gd name="T30" fmla="*/ 100 w 2288"/>
                  <a:gd name="T31" fmla="*/ 34 h 544"/>
                  <a:gd name="T32" fmla="*/ 94 w 2288"/>
                  <a:gd name="T33" fmla="*/ 34 h 544"/>
                  <a:gd name="T34" fmla="*/ 92 w 2288"/>
                  <a:gd name="T35" fmla="*/ 30 h 544"/>
                  <a:gd name="T36" fmla="*/ 90 w 2288"/>
                  <a:gd name="T37" fmla="*/ 25 h 544"/>
                  <a:gd name="T38" fmla="*/ 86 w 2288"/>
                  <a:gd name="T39" fmla="*/ 21 h 544"/>
                  <a:gd name="T40" fmla="*/ 85 w 2288"/>
                  <a:gd name="T41" fmla="*/ 21 h 544"/>
                  <a:gd name="T42" fmla="*/ 83 w 2288"/>
                  <a:gd name="T43" fmla="*/ 24 h 544"/>
                  <a:gd name="T44" fmla="*/ 81 w 2288"/>
                  <a:gd name="T45" fmla="*/ 28 h 544"/>
                  <a:gd name="T46" fmla="*/ 76 w 2288"/>
                  <a:gd name="T47" fmla="*/ 33 h 544"/>
                  <a:gd name="T48" fmla="*/ 72 w 2288"/>
                  <a:gd name="T49" fmla="*/ 28 h 544"/>
                  <a:gd name="T50" fmla="*/ 71 w 2288"/>
                  <a:gd name="T51" fmla="*/ 28 h 544"/>
                  <a:gd name="T52" fmla="*/ 70 w 2288"/>
                  <a:gd name="T53" fmla="*/ 33 h 544"/>
                  <a:gd name="T54" fmla="*/ 69 w 2288"/>
                  <a:gd name="T55" fmla="*/ 34 h 544"/>
                  <a:gd name="T56" fmla="*/ 68 w 2288"/>
                  <a:gd name="T57" fmla="*/ 34 h 544"/>
                  <a:gd name="T58" fmla="*/ 64 w 2288"/>
                  <a:gd name="T59" fmla="*/ 34 h 544"/>
                  <a:gd name="T60" fmla="*/ 62 w 2288"/>
                  <a:gd name="T61" fmla="*/ 30 h 544"/>
                  <a:gd name="T62" fmla="*/ 63 w 2288"/>
                  <a:gd name="T63" fmla="*/ 21 h 544"/>
                  <a:gd name="T64" fmla="*/ 62 w 2288"/>
                  <a:gd name="T65" fmla="*/ 25 h 544"/>
                  <a:gd name="T66" fmla="*/ 60 w 2288"/>
                  <a:gd name="T67" fmla="*/ 33 h 544"/>
                  <a:gd name="T68" fmla="*/ 57 w 2288"/>
                  <a:gd name="T69" fmla="*/ 34 h 544"/>
                  <a:gd name="T70" fmla="*/ 54 w 2288"/>
                  <a:gd name="T71" fmla="*/ 34 h 544"/>
                  <a:gd name="T72" fmla="*/ 51 w 2288"/>
                  <a:gd name="T73" fmla="*/ 34 h 544"/>
                  <a:gd name="T74" fmla="*/ 47 w 2288"/>
                  <a:gd name="T75" fmla="*/ 35 h 544"/>
                  <a:gd name="T76" fmla="*/ 45 w 2288"/>
                  <a:gd name="T77" fmla="*/ 29 h 544"/>
                  <a:gd name="T78" fmla="*/ 45 w 2288"/>
                  <a:gd name="T79" fmla="*/ 27 h 544"/>
                  <a:gd name="T80" fmla="*/ 44 w 2288"/>
                  <a:gd name="T81" fmla="*/ 33 h 544"/>
                  <a:gd name="T82" fmla="*/ 43 w 2288"/>
                  <a:gd name="T83" fmla="*/ 35 h 544"/>
                  <a:gd name="T84" fmla="*/ 42 w 2288"/>
                  <a:gd name="T85" fmla="*/ 24 h 544"/>
                  <a:gd name="T86" fmla="*/ 41 w 2288"/>
                  <a:gd name="T87" fmla="*/ 23 h 544"/>
                  <a:gd name="T88" fmla="*/ 39 w 2288"/>
                  <a:gd name="T89" fmla="*/ 33 h 544"/>
                  <a:gd name="T90" fmla="*/ 37 w 2288"/>
                  <a:gd name="T91" fmla="*/ 35 h 544"/>
                  <a:gd name="T92" fmla="*/ 34 w 2288"/>
                  <a:gd name="T93" fmla="*/ 35 h 544"/>
                  <a:gd name="T94" fmla="*/ 32 w 2288"/>
                  <a:gd name="T95" fmla="*/ 35 h 544"/>
                  <a:gd name="T96" fmla="*/ 29 w 2288"/>
                  <a:gd name="T97" fmla="*/ 36 h 544"/>
                  <a:gd name="T98" fmla="*/ 27 w 2288"/>
                  <a:gd name="T99" fmla="*/ 31 h 544"/>
                  <a:gd name="T100" fmla="*/ 27 w 2288"/>
                  <a:gd name="T101" fmla="*/ 31 h 544"/>
                  <a:gd name="T102" fmla="*/ 26 w 2288"/>
                  <a:gd name="T103" fmla="*/ 35 h 544"/>
                  <a:gd name="T104" fmla="*/ 24 w 2288"/>
                  <a:gd name="T105" fmla="*/ 36 h 544"/>
                  <a:gd name="T106" fmla="*/ 21 w 2288"/>
                  <a:gd name="T107" fmla="*/ 36 h 544"/>
                  <a:gd name="T108" fmla="*/ 18 w 2288"/>
                  <a:gd name="T109" fmla="*/ 36 h 544"/>
                  <a:gd name="T110" fmla="*/ 15 w 2288"/>
                  <a:gd name="T111" fmla="*/ 37 h 544"/>
                  <a:gd name="T112" fmla="*/ 14 w 2288"/>
                  <a:gd name="T113" fmla="*/ 28 h 544"/>
                  <a:gd name="T114" fmla="*/ 13 w 2288"/>
                  <a:gd name="T115" fmla="*/ 28 h 544"/>
                  <a:gd name="T116" fmla="*/ 12 w 2288"/>
                  <a:gd name="T117" fmla="*/ 35 h 544"/>
                  <a:gd name="T118" fmla="*/ 9 w 2288"/>
                  <a:gd name="T119" fmla="*/ 37 h 544"/>
                  <a:gd name="T120" fmla="*/ 5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grpSp>
      <p:grpSp>
        <p:nvGrpSpPr>
          <p:cNvPr id="8308" name="Group 3719"/>
          <p:cNvGrpSpPr>
            <a:grpSpLocks/>
          </p:cNvGrpSpPr>
          <p:nvPr/>
        </p:nvGrpSpPr>
        <p:grpSpPr bwMode="auto">
          <a:xfrm>
            <a:off x="4930775" y="2514600"/>
            <a:ext cx="1243013" cy="1419225"/>
            <a:chOff x="2640" y="1872"/>
            <a:chExt cx="783" cy="846"/>
          </a:xfrm>
        </p:grpSpPr>
        <p:grpSp>
          <p:nvGrpSpPr>
            <p:cNvPr id="8309" name="Group 3720"/>
            <p:cNvGrpSpPr>
              <a:grpSpLocks/>
            </p:cNvGrpSpPr>
            <p:nvPr/>
          </p:nvGrpSpPr>
          <p:grpSpPr bwMode="auto">
            <a:xfrm>
              <a:off x="3135" y="1986"/>
              <a:ext cx="288" cy="606"/>
              <a:chOff x="1777" y="966"/>
              <a:chExt cx="863" cy="1255"/>
            </a:xfrm>
          </p:grpSpPr>
          <p:sp>
            <p:nvSpPr>
              <p:cNvPr id="9465" name="Freeform 3721"/>
              <p:cNvSpPr>
                <a:spLocks/>
              </p:cNvSpPr>
              <p:nvPr/>
            </p:nvSpPr>
            <p:spPr bwMode="auto">
              <a:xfrm>
                <a:off x="1872" y="1296"/>
                <a:ext cx="672" cy="925"/>
              </a:xfrm>
              <a:custGeom>
                <a:avLst/>
                <a:gdLst>
                  <a:gd name="T0" fmla="*/ 389 w 805"/>
                  <a:gd name="T1" fmla="*/ 29 h 1970"/>
                  <a:gd name="T2" fmla="*/ 440 w 805"/>
                  <a:gd name="T3" fmla="*/ 10 h 1970"/>
                  <a:gd name="T4" fmla="*/ 437 w 805"/>
                  <a:gd name="T5" fmla="*/ 21 h 1970"/>
                  <a:gd name="T6" fmla="*/ 479 w 805"/>
                  <a:gd name="T7" fmla="*/ 20 h 1970"/>
                  <a:gd name="T8" fmla="*/ 508 w 805"/>
                  <a:gd name="T9" fmla="*/ 16 h 1970"/>
                  <a:gd name="T10" fmla="*/ 447 w 805"/>
                  <a:gd name="T11" fmla="*/ 36 h 1970"/>
                  <a:gd name="T12" fmla="*/ 418 w 805"/>
                  <a:gd name="T13" fmla="*/ 68 h 1970"/>
                  <a:gd name="T14" fmla="*/ 469 w 805"/>
                  <a:gd name="T15" fmla="*/ 48 h 1970"/>
                  <a:gd name="T16" fmla="*/ 439 w 805"/>
                  <a:gd name="T17" fmla="*/ 69 h 1970"/>
                  <a:gd name="T18" fmla="*/ 431 w 805"/>
                  <a:gd name="T19" fmla="*/ 88 h 1970"/>
                  <a:gd name="T20" fmla="*/ 467 w 805"/>
                  <a:gd name="T21" fmla="*/ 74 h 1970"/>
                  <a:gd name="T22" fmla="*/ 503 w 805"/>
                  <a:gd name="T23" fmla="*/ 54 h 1970"/>
                  <a:gd name="T24" fmla="*/ 525 w 805"/>
                  <a:gd name="T25" fmla="*/ 45 h 1970"/>
                  <a:gd name="T26" fmla="*/ 548 w 805"/>
                  <a:gd name="T27" fmla="*/ 48 h 1970"/>
                  <a:gd name="T28" fmla="*/ 504 w 805"/>
                  <a:gd name="T29" fmla="*/ 69 h 1970"/>
                  <a:gd name="T30" fmla="*/ 467 w 805"/>
                  <a:gd name="T31" fmla="*/ 87 h 1970"/>
                  <a:gd name="T32" fmla="*/ 424 w 805"/>
                  <a:gd name="T33" fmla="*/ 102 h 1970"/>
                  <a:gd name="T34" fmla="*/ 401 w 805"/>
                  <a:gd name="T35" fmla="*/ 131 h 1970"/>
                  <a:gd name="T36" fmla="*/ 366 w 805"/>
                  <a:gd name="T37" fmla="*/ 160 h 1970"/>
                  <a:gd name="T38" fmla="*/ 331 w 805"/>
                  <a:gd name="T39" fmla="*/ 216 h 1970"/>
                  <a:gd name="T40" fmla="*/ 327 w 805"/>
                  <a:gd name="T41" fmla="*/ 262 h 1970"/>
                  <a:gd name="T42" fmla="*/ 346 w 805"/>
                  <a:gd name="T43" fmla="*/ 306 h 1970"/>
                  <a:gd name="T44" fmla="*/ 346 w 805"/>
                  <a:gd name="T45" fmla="*/ 362 h 1970"/>
                  <a:gd name="T46" fmla="*/ 365 w 805"/>
                  <a:gd name="T47" fmla="*/ 403 h 1970"/>
                  <a:gd name="T48" fmla="*/ 406 w 805"/>
                  <a:gd name="T49" fmla="*/ 416 h 1970"/>
                  <a:gd name="T50" fmla="*/ 381 w 805"/>
                  <a:gd name="T51" fmla="*/ 422 h 1970"/>
                  <a:gd name="T52" fmla="*/ 330 w 805"/>
                  <a:gd name="T53" fmla="*/ 429 h 1970"/>
                  <a:gd name="T54" fmla="*/ 272 w 805"/>
                  <a:gd name="T55" fmla="*/ 429 h 1970"/>
                  <a:gd name="T56" fmla="*/ 215 w 805"/>
                  <a:gd name="T57" fmla="*/ 427 h 1970"/>
                  <a:gd name="T58" fmla="*/ 214 w 805"/>
                  <a:gd name="T59" fmla="*/ 418 h 1970"/>
                  <a:gd name="T60" fmla="*/ 249 w 805"/>
                  <a:gd name="T61" fmla="*/ 403 h 1970"/>
                  <a:gd name="T62" fmla="*/ 238 w 805"/>
                  <a:gd name="T63" fmla="*/ 350 h 1970"/>
                  <a:gd name="T64" fmla="*/ 252 w 805"/>
                  <a:gd name="T65" fmla="*/ 277 h 1970"/>
                  <a:gd name="T66" fmla="*/ 247 w 805"/>
                  <a:gd name="T67" fmla="*/ 177 h 1970"/>
                  <a:gd name="T68" fmla="*/ 209 w 805"/>
                  <a:gd name="T69" fmla="*/ 123 h 1970"/>
                  <a:gd name="T70" fmla="*/ 170 w 805"/>
                  <a:gd name="T71" fmla="*/ 93 h 1970"/>
                  <a:gd name="T72" fmla="*/ 114 w 805"/>
                  <a:gd name="T73" fmla="*/ 64 h 1970"/>
                  <a:gd name="T74" fmla="*/ 63 w 805"/>
                  <a:gd name="T75" fmla="*/ 42 h 1970"/>
                  <a:gd name="T76" fmla="*/ 23 w 805"/>
                  <a:gd name="T77" fmla="*/ 28 h 1970"/>
                  <a:gd name="T78" fmla="*/ 31 w 805"/>
                  <a:gd name="T79" fmla="*/ 15 h 1970"/>
                  <a:gd name="T80" fmla="*/ 63 w 805"/>
                  <a:gd name="T81" fmla="*/ 36 h 1970"/>
                  <a:gd name="T82" fmla="*/ 148 w 805"/>
                  <a:gd name="T83" fmla="*/ 57 h 1970"/>
                  <a:gd name="T84" fmla="*/ 161 w 805"/>
                  <a:gd name="T85" fmla="*/ 36 h 1970"/>
                  <a:gd name="T86" fmla="*/ 144 w 805"/>
                  <a:gd name="T87" fmla="*/ 5 h 1970"/>
                  <a:gd name="T88" fmla="*/ 161 w 805"/>
                  <a:gd name="T89" fmla="*/ 24 h 1970"/>
                  <a:gd name="T90" fmla="*/ 184 w 805"/>
                  <a:gd name="T91" fmla="*/ 31 h 1970"/>
                  <a:gd name="T92" fmla="*/ 211 w 805"/>
                  <a:gd name="T93" fmla="*/ 8 h 1970"/>
                  <a:gd name="T94" fmla="*/ 205 w 805"/>
                  <a:gd name="T95" fmla="*/ 26 h 1970"/>
                  <a:gd name="T96" fmla="*/ 213 w 805"/>
                  <a:gd name="T97" fmla="*/ 37 h 1970"/>
                  <a:gd name="T98" fmla="*/ 235 w 805"/>
                  <a:gd name="T99" fmla="*/ 31 h 1970"/>
                  <a:gd name="T100" fmla="*/ 196 w 805"/>
                  <a:gd name="T101" fmla="*/ 64 h 1970"/>
                  <a:gd name="T102" fmla="*/ 240 w 805"/>
                  <a:gd name="T103" fmla="*/ 108 h 1970"/>
                  <a:gd name="T104" fmla="*/ 301 w 805"/>
                  <a:gd name="T105" fmla="*/ 167 h 1970"/>
                  <a:gd name="T106" fmla="*/ 337 w 805"/>
                  <a:gd name="T107" fmla="*/ 137 h 1970"/>
                  <a:gd name="T108" fmla="*/ 379 w 805"/>
                  <a:gd name="T109" fmla="*/ 84 h 1970"/>
                  <a:gd name="T110" fmla="*/ 342 w 805"/>
                  <a:gd name="T111" fmla="*/ 43 h 19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5"/>
                  <a:gd name="T169" fmla="*/ 0 h 1970"/>
                  <a:gd name="T170" fmla="*/ 805 w 805"/>
                  <a:gd name="T171" fmla="*/ 1970 h 19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5" h="1970">
                    <a:moveTo>
                      <a:pt x="520" y="20"/>
                    </a:moveTo>
                    <a:lnTo>
                      <a:pt x="523" y="27"/>
                    </a:lnTo>
                    <a:lnTo>
                      <a:pt x="528" y="20"/>
                    </a:lnTo>
                    <a:lnTo>
                      <a:pt x="532" y="14"/>
                    </a:lnTo>
                    <a:lnTo>
                      <a:pt x="535" y="20"/>
                    </a:lnTo>
                    <a:lnTo>
                      <a:pt x="539" y="51"/>
                    </a:lnTo>
                    <a:lnTo>
                      <a:pt x="549" y="90"/>
                    </a:lnTo>
                    <a:lnTo>
                      <a:pt x="558" y="130"/>
                    </a:lnTo>
                    <a:lnTo>
                      <a:pt x="563" y="161"/>
                    </a:lnTo>
                    <a:lnTo>
                      <a:pt x="569" y="155"/>
                    </a:lnTo>
                    <a:lnTo>
                      <a:pt x="580" y="137"/>
                    </a:lnTo>
                    <a:lnTo>
                      <a:pt x="590" y="119"/>
                    </a:lnTo>
                    <a:lnTo>
                      <a:pt x="601" y="100"/>
                    </a:lnTo>
                    <a:lnTo>
                      <a:pt x="612" y="82"/>
                    </a:lnTo>
                    <a:lnTo>
                      <a:pt x="621" y="63"/>
                    </a:lnTo>
                    <a:lnTo>
                      <a:pt x="631" y="45"/>
                    </a:lnTo>
                    <a:lnTo>
                      <a:pt x="639" y="25"/>
                    </a:lnTo>
                    <a:lnTo>
                      <a:pt x="645" y="4"/>
                    </a:lnTo>
                    <a:lnTo>
                      <a:pt x="647" y="0"/>
                    </a:lnTo>
                    <a:lnTo>
                      <a:pt x="645" y="20"/>
                    </a:lnTo>
                    <a:lnTo>
                      <a:pt x="641" y="38"/>
                    </a:lnTo>
                    <a:lnTo>
                      <a:pt x="638" y="56"/>
                    </a:lnTo>
                    <a:lnTo>
                      <a:pt x="633" y="75"/>
                    </a:lnTo>
                    <a:lnTo>
                      <a:pt x="628" y="93"/>
                    </a:lnTo>
                    <a:lnTo>
                      <a:pt x="622" y="112"/>
                    </a:lnTo>
                    <a:lnTo>
                      <a:pt x="617" y="130"/>
                    </a:lnTo>
                    <a:lnTo>
                      <a:pt x="611" y="147"/>
                    </a:lnTo>
                    <a:lnTo>
                      <a:pt x="618" y="147"/>
                    </a:lnTo>
                    <a:lnTo>
                      <a:pt x="634" y="131"/>
                    </a:lnTo>
                    <a:lnTo>
                      <a:pt x="652" y="117"/>
                    </a:lnTo>
                    <a:lnTo>
                      <a:pt x="670" y="104"/>
                    </a:lnTo>
                    <a:lnTo>
                      <a:pt x="688" y="90"/>
                    </a:lnTo>
                    <a:lnTo>
                      <a:pt x="705" y="78"/>
                    </a:lnTo>
                    <a:lnTo>
                      <a:pt x="723" y="66"/>
                    </a:lnTo>
                    <a:lnTo>
                      <a:pt x="742" y="54"/>
                    </a:lnTo>
                    <a:lnTo>
                      <a:pt x="760" y="42"/>
                    </a:lnTo>
                    <a:lnTo>
                      <a:pt x="753" y="51"/>
                    </a:lnTo>
                    <a:lnTo>
                      <a:pt x="746" y="59"/>
                    </a:lnTo>
                    <a:lnTo>
                      <a:pt x="738" y="66"/>
                    </a:lnTo>
                    <a:lnTo>
                      <a:pt x="729" y="72"/>
                    </a:lnTo>
                    <a:lnTo>
                      <a:pt x="721" y="79"/>
                    </a:lnTo>
                    <a:lnTo>
                      <a:pt x="713" y="85"/>
                    </a:lnTo>
                    <a:lnTo>
                      <a:pt x="704" y="92"/>
                    </a:lnTo>
                    <a:lnTo>
                      <a:pt x="696" y="100"/>
                    </a:lnTo>
                    <a:lnTo>
                      <a:pt x="683" y="116"/>
                    </a:lnTo>
                    <a:lnTo>
                      <a:pt x="669" y="130"/>
                    </a:lnTo>
                    <a:lnTo>
                      <a:pt x="654" y="146"/>
                    </a:lnTo>
                    <a:lnTo>
                      <a:pt x="641" y="161"/>
                    </a:lnTo>
                    <a:lnTo>
                      <a:pt x="628" y="178"/>
                    </a:lnTo>
                    <a:lnTo>
                      <a:pt x="618" y="195"/>
                    </a:lnTo>
                    <a:lnTo>
                      <a:pt x="608" y="213"/>
                    </a:lnTo>
                    <a:lnTo>
                      <a:pt x="600" y="232"/>
                    </a:lnTo>
                    <a:lnTo>
                      <a:pt x="599" y="250"/>
                    </a:lnTo>
                    <a:lnTo>
                      <a:pt x="599" y="270"/>
                    </a:lnTo>
                    <a:lnTo>
                      <a:pt x="598" y="289"/>
                    </a:lnTo>
                    <a:lnTo>
                      <a:pt x="600" y="307"/>
                    </a:lnTo>
                    <a:lnTo>
                      <a:pt x="602" y="307"/>
                    </a:lnTo>
                    <a:lnTo>
                      <a:pt x="612" y="294"/>
                    </a:lnTo>
                    <a:lnTo>
                      <a:pt x="621" y="280"/>
                    </a:lnTo>
                    <a:lnTo>
                      <a:pt x="631" y="267"/>
                    </a:lnTo>
                    <a:lnTo>
                      <a:pt x="640" y="255"/>
                    </a:lnTo>
                    <a:lnTo>
                      <a:pt x="651" y="242"/>
                    </a:lnTo>
                    <a:lnTo>
                      <a:pt x="662" y="230"/>
                    </a:lnTo>
                    <a:lnTo>
                      <a:pt x="673" y="219"/>
                    </a:lnTo>
                    <a:lnTo>
                      <a:pt x="685" y="211"/>
                    </a:lnTo>
                    <a:lnTo>
                      <a:pt x="679" y="221"/>
                    </a:lnTo>
                    <a:lnTo>
                      <a:pt x="673" y="230"/>
                    </a:lnTo>
                    <a:lnTo>
                      <a:pt x="666" y="240"/>
                    </a:lnTo>
                    <a:lnTo>
                      <a:pt x="660" y="252"/>
                    </a:lnTo>
                    <a:lnTo>
                      <a:pt x="651" y="272"/>
                    </a:lnTo>
                    <a:lnTo>
                      <a:pt x="640" y="290"/>
                    </a:lnTo>
                    <a:lnTo>
                      <a:pt x="630" y="310"/>
                    </a:lnTo>
                    <a:lnTo>
                      <a:pt x="620" y="330"/>
                    </a:lnTo>
                    <a:lnTo>
                      <a:pt x="612" y="351"/>
                    </a:lnTo>
                    <a:lnTo>
                      <a:pt x="605" y="372"/>
                    </a:lnTo>
                    <a:lnTo>
                      <a:pt x="601" y="395"/>
                    </a:lnTo>
                    <a:lnTo>
                      <a:pt x="601" y="419"/>
                    </a:lnTo>
                    <a:lnTo>
                      <a:pt x="607" y="412"/>
                    </a:lnTo>
                    <a:lnTo>
                      <a:pt x="612" y="405"/>
                    </a:lnTo>
                    <a:lnTo>
                      <a:pt x="618" y="398"/>
                    </a:lnTo>
                    <a:lnTo>
                      <a:pt x="624" y="390"/>
                    </a:lnTo>
                    <a:lnTo>
                      <a:pt x="630" y="383"/>
                    </a:lnTo>
                    <a:lnTo>
                      <a:pt x="636" y="375"/>
                    </a:lnTo>
                    <a:lnTo>
                      <a:pt x="641" y="368"/>
                    </a:lnTo>
                    <a:lnTo>
                      <a:pt x="647" y="361"/>
                    </a:lnTo>
                    <a:lnTo>
                      <a:pt x="654" y="352"/>
                    </a:lnTo>
                    <a:lnTo>
                      <a:pt x="663" y="344"/>
                    </a:lnTo>
                    <a:lnTo>
                      <a:pt x="671" y="335"/>
                    </a:lnTo>
                    <a:lnTo>
                      <a:pt x="681" y="328"/>
                    </a:lnTo>
                    <a:lnTo>
                      <a:pt x="688" y="320"/>
                    </a:lnTo>
                    <a:lnTo>
                      <a:pt x="696" y="311"/>
                    </a:lnTo>
                    <a:lnTo>
                      <a:pt x="702" y="303"/>
                    </a:lnTo>
                    <a:lnTo>
                      <a:pt x="707" y="291"/>
                    </a:lnTo>
                    <a:lnTo>
                      <a:pt x="711" y="276"/>
                    </a:lnTo>
                    <a:lnTo>
                      <a:pt x="716" y="259"/>
                    </a:lnTo>
                    <a:lnTo>
                      <a:pt x="722" y="243"/>
                    </a:lnTo>
                    <a:lnTo>
                      <a:pt x="728" y="228"/>
                    </a:lnTo>
                    <a:lnTo>
                      <a:pt x="733" y="212"/>
                    </a:lnTo>
                    <a:lnTo>
                      <a:pt x="739" y="195"/>
                    </a:lnTo>
                    <a:lnTo>
                      <a:pt x="746" y="181"/>
                    </a:lnTo>
                    <a:lnTo>
                      <a:pt x="752" y="165"/>
                    </a:lnTo>
                    <a:lnTo>
                      <a:pt x="770" y="137"/>
                    </a:lnTo>
                    <a:lnTo>
                      <a:pt x="764" y="171"/>
                    </a:lnTo>
                    <a:lnTo>
                      <a:pt x="754" y="204"/>
                    </a:lnTo>
                    <a:lnTo>
                      <a:pt x="743" y="236"/>
                    </a:lnTo>
                    <a:lnTo>
                      <a:pt x="738" y="270"/>
                    </a:lnTo>
                    <a:lnTo>
                      <a:pt x="746" y="262"/>
                    </a:lnTo>
                    <a:lnTo>
                      <a:pt x="754" y="253"/>
                    </a:lnTo>
                    <a:lnTo>
                      <a:pt x="762" y="245"/>
                    </a:lnTo>
                    <a:lnTo>
                      <a:pt x="771" y="235"/>
                    </a:lnTo>
                    <a:lnTo>
                      <a:pt x="779" y="226"/>
                    </a:lnTo>
                    <a:lnTo>
                      <a:pt x="787" y="218"/>
                    </a:lnTo>
                    <a:lnTo>
                      <a:pt x="796" y="211"/>
                    </a:lnTo>
                    <a:lnTo>
                      <a:pt x="805" y="204"/>
                    </a:lnTo>
                    <a:lnTo>
                      <a:pt x="793" y="222"/>
                    </a:lnTo>
                    <a:lnTo>
                      <a:pt x="780" y="240"/>
                    </a:lnTo>
                    <a:lnTo>
                      <a:pt x="766" y="259"/>
                    </a:lnTo>
                    <a:lnTo>
                      <a:pt x="753" y="277"/>
                    </a:lnTo>
                    <a:lnTo>
                      <a:pt x="739" y="296"/>
                    </a:lnTo>
                    <a:lnTo>
                      <a:pt x="724" y="314"/>
                    </a:lnTo>
                    <a:lnTo>
                      <a:pt x="713" y="334"/>
                    </a:lnTo>
                    <a:lnTo>
                      <a:pt x="701" y="354"/>
                    </a:lnTo>
                    <a:lnTo>
                      <a:pt x="696" y="361"/>
                    </a:lnTo>
                    <a:lnTo>
                      <a:pt x="691" y="366"/>
                    </a:lnTo>
                    <a:lnTo>
                      <a:pt x="685" y="373"/>
                    </a:lnTo>
                    <a:lnTo>
                      <a:pt x="681" y="379"/>
                    </a:lnTo>
                    <a:lnTo>
                      <a:pt x="676" y="386"/>
                    </a:lnTo>
                    <a:lnTo>
                      <a:pt x="671" y="393"/>
                    </a:lnTo>
                    <a:lnTo>
                      <a:pt x="668" y="400"/>
                    </a:lnTo>
                    <a:lnTo>
                      <a:pt x="665" y="407"/>
                    </a:lnTo>
                    <a:lnTo>
                      <a:pt x="656" y="417"/>
                    </a:lnTo>
                    <a:lnTo>
                      <a:pt x="646" y="427"/>
                    </a:lnTo>
                    <a:lnTo>
                      <a:pt x="637" y="436"/>
                    </a:lnTo>
                    <a:lnTo>
                      <a:pt x="627" y="444"/>
                    </a:lnTo>
                    <a:lnTo>
                      <a:pt x="618" y="454"/>
                    </a:lnTo>
                    <a:lnTo>
                      <a:pt x="609" y="464"/>
                    </a:lnTo>
                    <a:lnTo>
                      <a:pt x="601" y="475"/>
                    </a:lnTo>
                    <a:lnTo>
                      <a:pt x="595" y="487"/>
                    </a:lnTo>
                    <a:lnTo>
                      <a:pt x="592" y="507"/>
                    </a:lnTo>
                    <a:lnTo>
                      <a:pt x="589" y="528"/>
                    </a:lnTo>
                    <a:lnTo>
                      <a:pt x="588" y="549"/>
                    </a:lnTo>
                    <a:lnTo>
                      <a:pt x="586" y="570"/>
                    </a:lnTo>
                    <a:lnTo>
                      <a:pt x="580" y="582"/>
                    </a:lnTo>
                    <a:lnTo>
                      <a:pt x="575" y="594"/>
                    </a:lnTo>
                    <a:lnTo>
                      <a:pt x="570" y="607"/>
                    </a:lnTo>
                    <a:lnTo>
                      <a:pt x="567" y="620"/>
                    </a:lnTo>
                    <a:lnTo>
                      <a:pt x="562" y="632"/>
                    </a:lnTo>
                    <a:lnTo>
                      <a:pt x="558" y="645"/>
                    </a:lnTo>
                    <a:lnTo>
                      <a:pt x="555" y="658"/>
                    </a:lnTo>
                    <a:lnTo>
                      <a:pt x="550" y="671"/>
                    </a:lnTo>
                    <a:lnTo>
                      <a:pt x="538" y="699"/>
                    </a:lnTo>
                    <a:lnTo>
                      <a:pt x="526" y="727"/>
                    </a:lnTo>
                    <a:lnTo>
                      <a:pt x="516" y="757"/>
                    </a:lnTo>
                    <a:lnTo>
                      <a:pt x="504" y="785"/>
                    </a:lnTo>
                    <a:lnTo>
                      <a:pt x="494" y="815"/>
                    </a:lnTo>
                    <a:lnTo>
                      <a:pt x="486" y="846"/>
                    </a:lnTo>
                    <a:lnTo>
                      <a:pt x="480" y="877"/>
                    </a:lnTo>
                    <a:lnTo>
                      <a:pt x="478" y="910"/>
                    </a:lnTo>
                    <a:lnTo>
                      <a:pt x="475" y="945"/>
                    </a:lnTo>
                    <a:lnTo>
                      <a:pt x="475" y="979"/>
                    </a:lnTo>
                    <a:lnTo>
                      <a:pt x="475" y="1015"/>
                    </a:lnTo>
                    <a:lnTo>
                      <a:pt x="478" y="1050"/>
                    </a:lnTo>
                    <a:lnTo>
                      <a:pt x="475" y="1080"/>
                    </a:lnTo>
                    <a:lnTo>
                      <a:pt x="472" y="1110"/>
                    </a:lnTo>
                    <a:lnTo>
                      <a:pt x="469" y="1139"/>
                    </a:lnTo>
                    <a:lnTo>
                      <a:pt x="469" y="1169"/>
                    </a:lnTo>
                    <a:lnTo>
                      <a:pt x="467" y="1169"/>
                    </a:lnTo>
                    <a:lnTo>
                      <a:pt x="469" y="1189"/>
                    </a:lnTo>
                    <a:lnTo>
                      <a:pt x="471" y="1211"/>
                    </a:lnTo>
                    <a:lnTo>
                      <a:pt x="471" y="1234"/>
                    </a:lnTo>
                    <a:lnTo>
                      <a:pt x="472" y="1257"/>
                    </a:lnTo>
                    <a:lnTo>
                      <a:pt x="477" y="1284"/>
                    </a:lnTo>
                    <a:lnTo>
                      <a:pt x="479" y="1312"/>
                    </a:lnTo>
                    <a:lnTo>
                      <a:pt x="483" y="1339"/>
                    </a:lnTo>
                    <a:lnTo>
                      <a:pt x="491" y="1364"/>
                    </a:lnTo>
                    <a:lnTo>
                      <a:pt x="496" y="1388"/>
                    </a:lnTo>
                    <a:lnTo>
                      <a:pt x="496" y="1413"/>
                    </a:lnTo>
                    <a:lnTo>
                      <a:pt x="494" y="1438"/>
                    </a:lnTo>
                    <a:lnTo>
                      <a:pt x="494" y="1462"/>
                    </a:lnTo>
                    <a:lnTo>
                      <a:pt x="499" y="1499"/>
                    </a:lnTo>
                    <a:lnTo>
                      <a:pt x="505" y="1534"/>
                    </a:lnTo>
                    <a:lnTo>
                      <a:pt x="507" y="1571"/>
                    </a:lnTo>
                    <a:lnTo>
                      <a:pt x="504" y="1608"/>
                    </a:lnTo>
                    <a:lnTo>
                      <a:pt x="496" y="1643"/>
                    </a:lnTo>
                    <a:lnTo>
                      <a:pt x="491" y="1681"/>
                    </a:lnTo>
                    <a:lnTo>
                      <a:pt x="492" y="1720"/>
                    </a:lnTo>
                    <a:lnTo>
                      <a:pt x="501" y="1755"/>
                    </a:lnTo>
                    <a:lnTo>
                      <a:pt x="506" y="1769"/>
                    </a:lnTo>
                    <a:lnTo>
                      <a:pt x="510" y="1785"/>
                    </a:lnTo>
                    <a:lnTo>
                      <a:pt x="515" y="1799"/>
                    </a:lnTo>
                    <a:lnTo>
                      <a:pt x="519" y="1813"/>
                    </a:lnTo>
                    <a:lnTo>
                      <a:pt x="524" y="1829"/>
                    </a:lnTo>
                    <a:lnTo>
                      <a:pt x="530" y="1843"/>
                    </a:lnTo>
                    <a:lnTo>
                      <a:pt x="536" y="1856"/>
                    </a:lnTo>
                    <a:lnTo>
                      <a:pt x="543" y="1870"/>
                    </a:lnTo>
                    <a:lnTo>
                      <a:pt x="550" y="1875"/>
                    </a:lnTo>
                    <a:lnTo>
                      <a:pt x="557" y="1880"/>
                    </a:lnTo>
                    <a:lnTo>
                      <a:pt x="566" y="1881"/>
                    </a:lnTo>
                    <a:lnTo>
                      <a:pt x="574" y="1884"/>
                    </a:lnTo>
                    <a:lnTo>
                      <a:pt x="582" y="1885"/>
                    </a:lnTo>
                    <a:lnTo>
                      <a:pt x="589" y="1890"/>
                    </a:lnTo>
                    <a:lnTo>
                      <a:pt x="594" y="1897"/>
                    </a:lnTo>
                    <a:lnTo>
                      <a:pt x="596" y="1907"/>
                    </a:lnTo>
                    <a:lnTo>
                      <a:pt x="586" y="1904"/>
                    </a:lnTo>
                    <a:lnTo>
                      <a:pt x="576" y="1904"/>
                    </a:lnTo>
                    <a:lnTo>
                      <a:pt x="567" y="1907"/>
                    </a:lnTo>
                    <a:lnTo>
                      <a:pt x="557" y="1909"/>
                    </a:lnTo>
                    <a:lnTo>
                      <a:pt x="548" y="1914"/>
                    </a:lnTo>
                    <a:lnTo>
                      <a:pt x="538" y="1916"/>
                    </a:lnTo>
                    <a:lnTo>
                      <a:pt x="529" y="1918"/>
                    </a:lnTo>
                    <a:lnTo>
                      <a:pt x="518" y="1918"/>
                    </a:lnTo>
                    <a:lnTo>
                      <a:pt x="509" y="1924"/>
                    </a:lnTo>
                    <a:lnTo>
                      <a:pt x="500" y="1928"/>
                    </a:lnTo>
                    <a:lnTo>
                      <a:pt x="491" y="1933"/>
                    </a:lnTo>
                    <a:lnTo>
                      <a:pt x="481" y="1939"/>
                    </a:lnTo>
                    <a:lnTo>
                      <a:pt x="473" y="1945"/>
                    </a:lnTo>
                    <a:lnTo>
                      <a:pt x="465" y="1952"/>
                    </a:lnTo>
                    <a:lnTo>
                      <a:pt x="456" y="1959"/>
                    </a:lnTo>
                    <a:lnTo>
                      <a:pt x="448" y="1967"/>
                    </a:lnTo>
                    <a:lnTo>
                      <a:pt x="435" y="1970"/>
                    </a:lnTo>
                    <a:lnTo>
                      <a:pt x="422" y="1969"/>
                    </a:lnTo>
                    <a:lnTo>
                      <a:pt x="411" y="1963"/>
                    </a:lnTo>
                    <a:lnTo>
                      <a:pt x="401" y="1955"/>
                    </a:lnTo>
                    <a:lnTo>
                      <a:pt x="390" y="1946"/>
                    </a:lnTo>
                    <a:lnTo>
                      <a:pt x="379" y="1938"/>
                    </a:lnTo>
                    <a:lnTo>
                      <a:pt x="367" y="1931"/>
                    </a:lnTo>
                    <a:lnTo>
                      <a:pt x="354" y="1928"/>
                    </a:lnTo>
                    <a:lnTo>
                      <a:pt x="345" y="1928"/>
                    </a:lnTo>
                    <a:lnTo>
                      <a:pt x="337" y="1929"/>
                    </a:lnTo>
                    <a:lnTo>
                      <a:pt x="327" y="1931"/>
                    </a:lnTo>
                    <a:lnTo>
                      <a:pt x="319" y="1933"/>
                    </a:lnTo>
                    <a:lnTo>
                      <a:pt x="309" y="1935"/>
                    </a:lnTo>
                    <a:lnTo>
                      <a:pt x="300" y="1935"/>
                    </a:lnTo>
                    <a:lnTo>
                      <a:pt x="292" y="1935"/>
                    </a:lnTo>
                    <a:lnTo>
                      <a:pt x="282" y="1932"/>
                    </a:lnTo>
                    <a:lnTo>
                      <a:pt x="281" y="1922"/>
                    </a:lnTo>
                    <a:lnTo>
                      <a:pt x="286" y="1914"/>
                    </a:lnTo>
                    <a:lnTo>
                      <a:pt x="293" y="1908"/>
                    </a:lnTo>
                    <a:lnTo>
                      <a:pt x="299" y="1902"/>
                    </a:lnTo>
                    <a:lnTo>
                      <a:pt x="307" y="1898"/>
                    </a:lnTo>
                    <a:lnTo>
                      <a:pt x="314" y="1894"/>
                    </a:lnTo>
                    <a:lnTo>
                      <a:pt x="321" y="1888"/>
                    </a:lnTo>
                    <a:lnTo>
                      <a:pt x="328" y="1881"/>
                    </a:lnTo>
                    <a:lnTo>
                      <a:pt x="334" y="1873"/>
                    </a:lnTo>
                    <a:lnTo>
                      <a:pt x="340" y="1864"/>
                    </a:lnTo>
                    <a:lnTo>
                      <a:pt x="345" y="1856"/>
                    </a:lnTo>
                    <a:lnTo>
                      <a:pt x="349" y="1847"/>
                    </a:lnTo>
                    <a:lnTo>
                      <a:pt x="357" y="1827"/>
                    </a:lnTo>
                    <a:lnTo>
                      <a:pt x="357" y="1807"/>
                    </a:lnTo>
                    <a:lnTo>
                      <a:pt x="352" y="1785"/>
                    </a:lnTo>
                    <a:lnTo>
                      <a:pt x="350" y="1764"/>
                    </a:lnTo>
                    <a:lnTo>
                      <a:pt x="354" y="1723"/>
                    </a:lnTo>
                    <a:lnTo>
                      <a:pt x="351" y="1683"/>
                    </a:lnTo>
                    <a:lnTo>
                      <a:pt x="345" y="1642"/>
                    </a:lnTo>
                    <a:lnTo>
                      <a:pt x="343" y="1599"/>
                    </a:lnTo>
                    <a:lnTo>
                      <a:pt x="341" y="1587"/>
                    </a:lnTo>
                    <a:lnTo>
                      <a:pt x="340" y="1575"/>
                    </a:lnTo>
                    <a:lnTo>
                      <a:pt x="340" y="1563"/>
                    </a:lnTo>
                    <a:lnTo>
                      <a:pt x="341" y="1551"/>
                    </a:lnTo>
                    <a:lnTo>
                      <a:pt x="344" y="1489"/>
                    </a:lnTo>
                    <a:lnTo>
                      <a:pt x="349" y="1428"/>
                    </a:lnTo>
                    <a:lnTo>
                      <a:pt x="354" y="1369"/>
                    </a:lnTo>
                    <a:lnTo>
                      <a:pt x="365" y="1311"/>
                    </a:lnTo>
                    <a:lnTo>
                      <a:pt x="362" y="1255"/>
                    </a:lnTo>
                    <a:lnTo>
                      <a:pt x="353" y="1203"/>
                    </a:lnTo>
                    <a:lnTo>
                      <a:pt x="346" y="1151"/>
                    </a:lnTo>
                    <a:lnTo>
                      <a:pt x="346" y="1095"/>
                    </a:lnTo>
                    <a:lnTo>
                      <a:pt x="353" y="1037"/>
                    </a:lnTo>
                    <a:lnTo>
                      <a:pt x="356" y="976"/>
                    </a:lnTo>
                    <a:lnTo>
                      <a:pt x="357" y="916"/>
                    </a:lnTo>
                    <a:lnTo>
                      <a:pt x="362" y="855"/>
                    </a:lnTo>
                    <a:lnTo>
                      <a:pt x="354" y="801"/>
                    </a:lnTo>
                    <a:lnTo>
                      <a:pt x="349" y="746"/>
                    </a:lnTo>
                    <a:lnTo>
                      <a:pt x="341" y="692"/>
                    </a:lnTo>
                    <a:lnTo>
                      <a:pt x="335" y="638"/>
                    </a:lnTo>
                    <a:lnTo>
                      <a:pt x="330" y="623"/>
                    </a:lnTo>
                    <a:lnTo>
                      <a:pt x="321" y="607"/>
                    </a:lnTo>
                    <a:lnTo>
                      <a:pt x="313" y="593"/>
                    </a:lnTo>
                    <a:lnTo>
                      <a:pt x="305" y="577"/>
                    </a:lnTo>
                    <a:lnTo>
                      <a:pt x="299" y="560"/>
                    </a:lnTo>
                    <a:lnTo>
                      <a:pt x="293" y="543"/>
                    </a:lnTo>
                    <a:lnTo>
                      <a:pt x="287" y="526"/>
                    </a:lnTo>
                    <a:lnTo>
                      <a:pt x="282" y="508"/>
                    </a:lnTo>
                    <a:lnTo>
                      <a:pt x="275" y="491"/>
                    </a:lnTo>
                    <a:lnTo>
                      <a:pt x="268" y="475"/>
                    </a:lnTo>
                    <a:lnTo>
                      <a:pt x="261" y="458"/>
                    </a:lnTo>
                    <a:lnTo>
                      <a:pt x="251" y="443"/>
                    </a:lnTo>
                    <a:lnTo>
                      <a:pt x="244" y="420"/>
                    </a:lnTo>
                    <a:lnTo>
                      <a:pt x="239" y="398"/>
                    </a:lnTo>
                    <a:lnTo>
                      <a:pt x="236" y="372"/>
                    </a:lnTo>
                    <a:lnTo>
                      <a:pt x="236" y="348"/>
                    </a:lnTo>
                    <a:lnTo>
                      <a:pt x="223" y="334"/>
                    </a:lnTo>
                    <a:lnTo>
                      <a:pt x="209" y="322"/>
                    </a:lnTo>
                    <a:lnTo>
                      <a:pt x="193" y="311"/>
                    </a:lnTo>
                    <a:lnTo>
                      <a:pt x="178" y="301"/>
                    </a:lnTo>
                    <a:lnTo>
                      <a:pt x="163" y="290"/>
                    </a:lnTo>
                    <a:lnTo>
                      <a:pt x="149" y="277"/>
                    </a:lnTo>
                    <a:lnTo>
                      <a:pt x="135" y="264"/>
                    </a:lnTo>
                    <a:lnTo>
                      <a:pt x="123" y="247"/>
                    </a:lnTo>
                    <a:lnTo>
                      <a:pt x="115" y="238"/>
                    </a:lnTo>
                    <a:lnTo>
                      <a:pt x="108" y="226"/>
                    </a:lnTo>
                    <a:lnTo>
                      <a:pt x="102" y="213"/>
                    </a:lnTo>
                    <a:lnTo>
                      <a:pt x="97" y="202"/>
                    </a:lnTo>
                    <a:lnTo>
                      <a:pt x="91" y="189"/>
                    </a:lnTo>
                    <a:lnTo>
                      <a:pt x="85" y="180"/>
                    </a:lnTo>
                    <a:lnTo>
                      <a:pt x="77" y="170"/>
                    </a:lnTo>
                    <a:lnTo>
                      <a:pt x="65" y="163"/>
                    </a:lnTo>
                    <a:lnTo>
                      <a:pt x="0" y="124"/>
                    </a:lnTo>
                    <a:lnTo>
                      <a:pt x="7" y="124"/>
                    </a:lnTo>
                    <a:lnTo>
                      <a:pt x="15" y="124"/>
                    </a:lnTo>
                    <a:lnTo>
                      <a:pt x="24" y="124"/>
                    </a:lnTo>
                    <a:lnTo>
                      <a:pt x="32" y="127"/>
                    </a:lnTo>
                    <a:lnTo>
                      <a:pt x="41" y="129"/>
                    </a:lnTo>
                    <a:lnTo>
                      <a:pt x="51" y="133"/>
                    </a:lnTo>
                    <a:lnTo>
                      <a:pt x="59" y="136"/>
                    </a:lnTo>
                    <a:lnTo>
                      <a:pt x="67" y="140"/>
                    </a:lnTo>
                    <a:lnTo>
                      <a:pt x="61" y="123"/>
                    </a:lnTo>
                    <a:lnTo>
                      <a:pt x="56" y="106"/>
                    </a:lnTo>
                    <a:lnTo>
                      <a:pt x="50" y="89"/>
                    </a:lnTo>
                    <a:lnTo>
                      <a:pt x="44" y="70"/>
                    </a:lnTo>
                    <a:lnTo>
                      <a:pt x="53" y="79"/>
                    </a:lnTo>
                    <a:lnTo>
                      <a:pt x="60" y="89"/>
                    </a:lnTo>
                    <a:lnTo>
                      <a:pt x="66" y="100"/>
                    </a:lnTo>
                    <a:lnTo>
                      <a:pt x="71" y="112"/>
                    </a:lnTo>
                    <a:lnTo>
                      <a:pt x="76" y="124"/>
                    </a:lnTo>
                    <a:lnTo>
                      <a:pt x="80" y="137"/>
                    </a:lnTo>
                    <a:lnTo>
                      <a:pt x="85" y="150"/>
                    </a:lnTo>
                    <a:lnTo>
                      <a:pt x="91" y="161"/>
                    </a:lnTo>
                    <a:lnTo>
                      <a:pt x="103" y="180"/>
                    </a:lnTo>
                    <a:lnTo>
                      <a:pt x="116" y="196"/>
                    </a:lnTo>
                    <a:lnTo>
                      <a:pt x="130" y="211"/>
                    </a:lnTo>
                    <a:lnTo>
                      <a:pt x="145" y="223"/>
                    </a:lnTo>
                    <a:lnTo>
                      <a:pt x="161" y="235"/>
                    </a:lnTo>
                    <a:lnTo>
                      <a:pt x="178" y="245"/>
                    </a:lnTo>
                    <a:lnTo>
                      <a:pt x="194" y="252"/>
                    </a:lnTo>
                    <a:lnTo>
                      <a:pt x="212" y="257"/>
                    </a:lnTo>
                    <a:lnTo>
                      <a:pt x="218" y="263"/>
                    </a:lnTo>
                    <a:lnTo>
                      <a:pt x="225" y="269"/>
                    </a:lnTo>
                    <a:lnTo>
                      <a:pt x="232" y="274"/>
                    </a:lnTo>
                    <a:lnTo>
                      <a:pt x="239" y="279"/>
                    </a:lnTo>
                    <a:lnTo>
                      <a:pt x="238" y="249"/>
                    </a:lnTo>
                    <a:lnTo>
                      <a:pt x="235" y="221"/>
                    </a:lnTo>
                    <a:lnTo>
                      <a:pt x="231" y="194"/>
                    </a:lnTo>
                    <a:lnTo>
                      <a:pt x="231" y="164"/>
                    </a:lnTo>
                    <a:lnTo>
                      <a:pt x="220" y="136"/>
                    </a:lnTo>
                    <a:lnTo>
                      <a:pt x="214" y="106"/>
                    </a:lnTo>
                    <a:lnTo>
                      <a:pt x="210" y="76"/>
                    </a:lnTo>
                    <a:lnTo>
                      <a:pt x="204" y="46"/>
                    </a:lnTo>
                    <a:lnTo>
                      <a:pt x="203" y="41"/>
                    </a:lnTo>
                    <a:lnTo>
                      <a:pt x="204" y="35"/>
                    </a:lnTo>
                    <a:lnTo>
                      <a:pt x="205" y="28"/>
                    </a:lnTo>
                    <a:lnTo>
                      <a:pt x="207" y="24"/>
                    </a:lnTo>
                    <a:lnTo>
                      <a:pt x="210" y="25"/>
                    </a:lnTo>
                    <a:lnTo>
                      <a:pt x="212" y="29"/>
                    </a:lnTo>
                    <a:lnTo>
                      <a:pt x="213" y="32"/>
                    </a:lnTo>
                    <a:lnTo>
                      <a:pt x="214" y="37"/>
                    </a:lnTo>
                    <a:lnTo>
                      <a:pt x="216" y="56"/>
                    </a:lnTo>
                    <a:lnTo>
                      <a:pt x="219" y="75"/>
                    </a:lnTo>
                    <a:lnTo>
                      <a:pt x="225" y="92"/>
                    </a:lnTo>
                    <a:lnTo>
                      <a:pt x="231" y="110"/>
                    </a:lnTo>
                    <a:lnTo>
                      <a:pt x="237" y="127"/>
                    </a:lnTo>
                    <a:lnTo>
                      <a:pt x="243" y="144"/>
                    </a:lnTo>
                    <a:lnTo>
                      <a:pt x="249" y="163"/>
                    </a:lnTo>
                    <a:lnTo>
                      <a:pt x="252" y="181"/>
                    </a:lnTo>
                    <a:lnTo>
                      <a:pt x="256" y="171"/>
                    </a:lnTo>
                    <a:lnTo>
                      <a:pt x="258" y="161"/>
                    </a:lnTo>
                    <a:lnTo>
                      <a:pt x="261" y="150"/>
                    </a:lnTo>
                    <a:lnTo>
                      <a:pt x="264" y="141"/>
                    </a:lnTo>
                    <a:lnTo>
                      <a:pt x="273" y="130"/>
                    </a:lnTo>
                    <a:lnTo>
                      <a:pt x="280" y="119"/>
                    </a:lnTo>
                    <a:lnTo>
                      <a:pt x="286" y="106"/>
                    </a:lnTo>
                    <a:lnTo>
                      <a:pt x="292" y="93"/>
                    </a:lnTo>
                    <a:lnTo>
                      <a:pt x="296" y="80"/>
                    </a:lnTo>
                    <a:lnTo>
                      <a:pt x="300" y="66"/>
                    </a:lnTo>
                    <a:lnTo>
                      <a:pt x="302" y="52"/>
                    </a:lnTo>
                    <a:lnTo>
                      <a:pt x="303" y="38"/>
                    </a:lnTo>
                    <a:lnTo>
                      <a:pt x="305" y="37"/>
                    </a:lnTo>
                    <a:lnTo>
                      <a:pt x="306" y="34"/>
                    </a:lnTo>
                    <a:lnTo>
                      <a:pt x="307" y="34"/>
                    </a:lnTo>
                    <a:lnTo>
                      <a:pt x="308" y="35"/>
                    </a:lnTo>
                    <a:lnTo>
                      <a:pt x="309" y="59"/>
                    </a:lnTo>
                    <a:lnTo>
                      <a:pt x="306" y="80"/>
                    </a:lnTo>
                    <a:lnTo>
                      <a:pt x="301" y="100"/>
                    </a:lnTo>
                    <a:lnTo>
                      <a:pt x="294" y="120"/>
                    </a:lnTo>
                    <a:lnTo>
                      <a:pt x="287" y="141"/>
                    </a:lnTo>
                    <a:lnTo>
                      <a:pt x="281" y="161"/>
                    </a:lnTo>
                    <a:lnTo>
                      <a:pt x="279" y="182"/>
                    </a:lnTo>
                    <a:lnTo>
                      <a:pt x="279" y="206"/>
                    </a:lnTo>
                    <a:lnTo>
                      <a:pt x="280" y="209"/>
                    </a:lnTo>
                    <a:lnTo>
                      <a:pt x="289" y="195"/>
                    </a:lnTo>
                    <a:lnTo>
                      <a:pt x="299" y="182"/>
                    </a:lnTo>
                    <a:lnTo>
                      <a:pt x="306" y="168"/>
                    </a:lnTo>
                    <a:lnTo>
                      <a:pt x="314" y="153"/>
                    </a:lnTo>
                    <a:lnTo>
                      <a:pt x="321" y="138"/>
                    </a:lnTo>
                    <a:lnTo>
                      <a:pt x="328" y="124"/>
                    </a:lnTo>
                    <a:lnTo>
                      <a:pt x="335" y="109"/>
                    </a:lnTo>
                    <a:lnTo>
                      <a:pt x="344" y="95"/>
                    </a:lnTo>
                    <a:lnTo>
                      <a:pt x="347" y="90"/>
                    </a:lnTo>
                    <a:lnTo>
                      <a:pt x="346" y="116"/>
                    </a:lnTo>
                    <a:lnTo>
                      <a:pt x="337" y="140"/>
                    </a:lnTo>
                    <a:lnTo>
                      <a:pt x="326" y="163"/>
                    </a:lnTo>
                    <a:lnTo>
                      <a:pt x="322" y="189"/>
                    </a:lnTo>
                    <a:lnTo>
                      <a:pt x="315" y="206"/>
                    </a:lnTo>
                    <a:lnTo>
                      <a:pt x="306" y="222"/>
                    </a:lnTo>
                    <a:lnTo>
                      <a:pt x="298" y="239"/>
                    </a:lnTo>
                    <a:lnTo>
                      <a:pt x="289" y="256"/>
                    </a:lnTo>
                    <a:lnTo>
                      <a:pt x="283" y="273"/>
                    </a:lnTo>
                    <a:lnTo>
                      <a:pt x="281" y="291"/>
                    </a:lnTo>
                    <a:lnTo>
                      <a:pt x="281" y="310"/>
                    </a:lnTo>
                    <a:lnTo>
                      <a:pt x="287" y="330"/>
                    </a:lnTo>
                    <a:lnTo>
                      <a:pt x="288" y="359"/>
                    </a:lnTo>
                    <a:lnTo>
                      <a:pt x="294" y="389"/>
                    </a:lnTo>
                    <a:lnTo>
                      <a:pt x="303" y="416"/>
                    </a:lnTo>
                    <a:lnTo>
                      <a:pt x="318" y="440"/>
                    </a:lnTo>
                    <a:lnTo>
                      <a:pt x="332" y="465"/>
                    </a:lnTo>
                    <a:lnTo>
                      <a:pt x="345" y="491"/>
                    </a:lnTo>
                    <a:lnTo>
                      <a:pt x="358" y="516"/>
                    </a:lnTo>
                    <a:lnTo>
                      <a:pt x="369" y="542"/>
                    </a:lnTo>
                    <a:lnTo>
                      <a:pt x="378" y="569"/>
                    </a:lnTo>
                    <a:lnTo>
                      <a:pt x="385" y="597"/>
                    </a:lnTo>
                    <a:lnTo>
                      <a:pt x="391" y="627"/>
                    </a:lnTo>
                    <a:lnTo>
                      <a:pt x="395" y="657"/>
                    </a:lnTo>
                    <a:lnTo>
                      <a:pt x="429" y="773"/>
                    </a:lnTo>
                    <a:lnTo>
                      <a:pt x="433" y="757"/>
                    </a:lnTo>
                    <a:lnTo>
                      <a:pt x="436" y="742"/>
                    </a:lnTo>
                    <a:lnTo>
                      <a:pt x="442" y="726"/>
                    </a:lnTo>
                    <a:lnTo>
                      <a:pt x="448" y="712"/>
                    </a:lnTo>
                    <a:lnTo>
                      <a:pt x="455" y="696"/>
                    </a:lnTo>
                    <a:lnTo>
                      <a:pt x="461" y="682"/>
                    </a:lnTo>
                    <a:lnTo>
                      <a:pt x="467" y="668"/>
                    </a:lnTo>
                    <a:lnTo>
                      <a:pt x="473" y="652"/>
                    </a:lnTo>
                    <a:lnTo>
                      <a:pt x="484" y="621"/>
                    </a:lnTo>
                    <a:lnTo>
                      <a:pt x="493" y="590"/>
                    </a:lnTo>
                    <a:lnTo>
                      <a:pt x="504" y="560"/>
                    </a:lnTo>
                    <a:lnTo>
                      <a:pt x="513" y="529"/>
                    </a:lnTo>
                    <a:lnTo>
                      <a:pt x="522" y="498"/>
                    </a:lnTo>
                    <a:lnTo>
                      <a:pt x="531" y="465"/>
                    </a:lnTo>
                    <a:lnTo>
                      <a:pt x="538" y="434"/>
                    </a:lnTo>
                    <a:lnTo>
                      <a:pt x="547" y="402"/>
                    </a:lnTo>
                    <a:lnTo>
                      <a:pt x="544" y="379"/>
                    </a:lnTo>
                    <a:lnTo>
                      <a:pt x="541" y="358"/>
                    </a:lnTo>
                    <a:lnTo>
                      <a:pt x="535" y="337"/>
                    </a:lnTo>
                    <a:lnTo>
                      <a:pt x="528" y="315"/>
                    </a:lnTo>
                    <a:lnTo>
                      <a:pt x="519" y="296"/>
                    </a:lnTo>
                    <a:lnTo>
                      <a:pt x="510" y="276"/>
                    </a:lnTo>
                    <a:lnTo>
                      <a:pt x="500" y="256"/>
                    </a:lnTo>
                    <a:lnTo>
                      <a:pt x="490" y="238"/>
                    </a:lnTo>
                    <a:lnTo>
                      <a:pt x="491" y="194"/>
                    </a:lnTo>
                    <a:lnTo>
                      <a:pt x="499" y="153"/>
                    </a:lnTo>
                    <a:lnTo>
                      <a:pt x="509" y="112"/>
                    </a:lnTo>
                    <a:lnTo>
                      <a:pt x="511" y="66"/>
                    </a:lnTo>
                    <a:lnTo>
                      <a:pt x="520" y="20"/>
                    </a:lnTo>
                    <a:close/>
                  </a:path>
                </a:pathLst>
              </a:custGeom>
              <a:solidFill>
                <a:srgbClr val="008000"/>
              </a:solidFill>
              <a:ln w="9525">
                <a:noFill/>
                <a:round/>
                <a:headEnd/>
                <a:tailEnd/>
              </a:ln>
            </p:spPr>
            <p:txBody>
              <a:bodyPr/>
              <a:lstStyle/>
              <a:p>
                <a:endParaRPr lang="en-US"/>
              </a:p>
            </p:txBody>
          </p:sp>
          <p:sp>
            <p:nvSpPr>
              <p:cNvPr id="9466" name="Freeform 3722"/>
              <p:cNvSpPr>
                <a:spLocks/>
              </p:cNvSpPr>
              <p:nvPr/>
            </p:nvSpPr>
            <p:spPr bwMode="auto">
              <a:xfrm rot="18741481" flipH="1">
                <a:off x="2048" y="1328"/>
                <a:ext cx="480" cy="320"/>
              </a:xfrm>
              <a:custGeom>
                <a:avLst/>
                <a:gdLst>
                  <a:gd name="T0" fmla="*/ 0 w 2288"/>
                  <a:gd name="T1" fmla="*/ 184 h 544"/>
                  <a:gd name="T2" fmla="*/ 2 w 2288"/>
                  <a:gd name="T3" fmla="*/ 166 h 544"/>
                  <a:gd name="T4" fmla="*/ 5 w 2288"/>
                  <a:gd name="T5" fmla="*/ 138 h 544"/>
                  <a:gd name="T6" fmla="*/ 9 w 2288"/>
                  <a:gd name="T7" fmla="*/ 105 h 544"/>
                  <a:gd name="T8" fmla="*/ 15 w 2288"/>
                  <a:gd name="T9" fmla="*/ 70 h 544"/>
                  <a:gd name="T10" fmla="*/ 23 w 2288"/>
                  <a:gd name="T11" fmla="*/ 38 h 544"/>
                  <a:gd name="T12" fmla="*/ 34 w 2288"/>
                  <a:gd name="T13" fmla="*/ 14 h 544"/>
                  <a:gd name="T14" fmla="*/ 47 w 2288"/>
                  <a:gd name="T15" fmla="*/ 1 h 544"/>
                  <a:gd name="T16" fmla="*/ 61 w 2288"/>
                  <a:gd name="T17" fmla="*/ 3 h 544"/>
                  <a:gd name="T18" fmla="*/ 73 w 2288"/>
                  <a:gd name="T19" fmla="*/ 16 h 544"/>
                  <a:gd name="T20" fmla="*/ 82 w 2288"/>
                  <a:gd name="T21" fmla="*/ 40 h 544"/>
                  <a:gd name="T22" fmla="*/ 89 w 2288"/>
                  <a:gd name="T23" fmla="*/ 68 h 544"/>
                  <a:gd name="T24" fmla="*/ 94 w 2288"/>
                  <a:gd name="T25" fmla="*/ 98 h 544"/>
                  <a:gd name="T26" fmla="*/ 97 w 2288"/>
                  <a:gd name="T27" fmla="*/ 127 h 544"/>
                  <a:gd name="T28" fmla="*/ 99 w 2288"/>
                  <a:gd name="T29" fmla="*/ 151 h 544"/>
                  <a:gd name="T30" fmla="*/ 100 w 2288"/>
                  <a:gd name="T31" fmla="*/ 166 h 544"/>
                  <a:gd name="T32" fmla="*/ 94 w 2288"/>
                  <a:gd name="T33" fmla="*/ 166 h 544"/>
                  <a:gd name="T34" fmla="*/ 92 w 2288"/>
                  <a:gd name="T35" fmla="*/ 148 h 544"/>
                  <a:gd name="T36" fmla="*/ 90 w 2288"/>
                  <a:gd name="T37" fmla="*/ 124 h 544"/>
                  <a:gd name="T38" fmla="*/ 86 w 2288"/>
                  <a:gd name="T39" fmla="*/ 105 h 544"/>
                  <a:gd name="T40" fmla="*/ 85 w 2288"/>
                  <a:gd name="T41" fmla="*/ 103 h 544"/>
                  <a:gd name="T42" fmla="*/ 83 w 2288"/>
                  <a:gd name="T43" fmla="*/ 118 h 544"/>
                  <a:gd name="T44" fmla="*/ 81 w 2288"/>
                  <a:gd name="T45" fmla="*/ 141 h 544"/>
                  <a:gd name="T46" fmla="*/ 76 w 2288"/>
                  <a:gd name="T47" fmla="*/ 160 h 544"/>
                  <a:gd name="T48" fmla="*/ 72 w 2288"/>
                  <a:gd name="T49" fmla="*/ 141 h 544"/>
                  <a:gd name="T50" fmla="*/ 71 w 2288"/>
                  <a:gd name="T51" fmla="*/ 139 h 544"/>
                  <a:gd name="T52" fmla="*/ 70 w 2288"/>
                  <a:gd name="T53" fmla="*/ 161 h 544"/>
                  <a:gd name="T54" fmla="*/ 69 w 2288"/>
                  <a:gd name="T55" fmla="*/ 168 h 544"/>
                  <a:gd name="T56" fmla="*/ 68 w 2288"/>
                  <a:gd name="T57" fmla="*/ 168 h 544"/>
                  <a:gd name="T58" fmla="*/ 64 w 2288"/>
                  <a:gd name="T59" fmla="*/ 168 h 544"/>
                  <a:gd name="T60" fmla="*/ 62 w 2288"/>
                  <a:gd name="T61" fmla="*/ 150 h 544"/>
                  <a:gd name="T62" fmla="*/ 63 w 2288"/>
                  <a:gd name="T63" fmla="*/ 102 h 544"/>
                  <a:gd name="T64" fmla="*/ 62 w 2288"/>
                  <a:gd name="T65" fmla="*/ 124 h 544"/>
                  <a:gd name="T66" fmla="*/ 60 w 2288"/>
                  <a:gd name="T67" fmla="*/ 161 h 544"/>
                  <a:gd name="T68" fmla="*/ 57 w 2288"/>
                  <a:gd name="T69" fmla="*/ 169 h 544"/>
                  <a:gd name="T70" fmla="*/ 54 w 2288"/>
                  <a:gd name="T71" fmla="*/ 170 h 544"/>
                  <a:gd name="T72" fmla="*/ 51 w 2288"/>
                  <a:gd name="T73" fmla="*/ 171 h 544"/>
                  <a:gd name="T74" fmla="*/ 47 w 2288"/>
                  <a:gd name="T75" fmla="*/ 171 h 544"/>
                  <a:gd name="T76" fmla="*/ 45 w 2288"/>
                  <a:gd name="T77" fmla="*/ 146 h 544"/>
                  <a:gd name="T78" fmla="*/ 45 w 2288"/>
                  <a:gd name="T79" fmla="*/ 135 h 544"/>
                  <a:gd name="T80" fmla="*/ 44 w 2288"/>
                  <a:gd name="T81" fmla="*/ 162 h 544"/>
                  <a:gd name="T82" fmla="*/ 43 w 2288"/>
                  <a:gd name="T83" fmla="*/ 173 h 544"/>
                  <a:gd name="T84" fmla="*/ 42 w 2288"/>
                  <a:gd name="T85" fmla="*/ 116 h 544"/>
                  <a:gd name="T86" fmla="*/ 41 w 2288"/>
                  <a:gd name="T87" fmla="*/ 112 h 544"/>
                  <a:gd name="T88" fmla="*/ 39 w 2288"/>
                  <a:gd name="T89" fmla="*/ 161 h 544"/>
                  <a:gd name="T90" fmla="*/ 37 w 2288"/>
                  <a:gd name="T91" fmla="*/ 174 h 544"/>
                  <a:gd name="T92" fmla="*/ 34 w 2288"/>
                  <a:gd name="T93" fmla="*/ 174 h 544"/>
                  <a:gd name="T94" fmla="*/ 32 w 2288"/>
                  <a:gd name="T95" fmla="*/ 175 h 544"/>
                  <a:gd name="T96" fmla="*/ 29 w 2288"/>
                  <a:gd name="T97" fmla="*/ 176 h 544"/>
                  <a:gd name="T98" fmla="*/ 27 w 2288"/>
                  <a:gd name="T99" fmla="*/ 154 h 544"/>
                  <a:gd name="T100" fmla="*/ 27 w 2288"/>
                  <a:gd name="T101" fmla="*/ 154 h 544"/>
                  <a:gd name="T102" fmla="*/ 26 w 2288"/>
                  <a:gd name="T103" fmla="*/ 172 h 544"/>
                  <a:gd name="T104" fmla="*/ 24 w 2288"/>
                  <a:gd name="T105" fmla="*/ 177 h 544"/>
                  <a:gd name="T106" fmla="*/ 21 w 2288"/>
                  <a:gd name="T107" fmla="*/ 178 h 544"/>
                  <a:gd name="T108" fmla="*/ 18 w 2288"/>
                  <a:gd name="T109" fmla="*/ 179 h 544"/>
                  <a:gd name="T110" fmla="*/ 15 w 2288"/>
                  <a:gd name="T111" fmla="*/ 180 h 544"/>
                  <a:gd name="T112" fmla="*/ 14 w 2288"/>
                  <a:gd name="T113" fmla="*/ 138 h 544"/>
                  <a:gd name="T114" fmla="*/ 13 w 2288"/>
                  <a:gd name="T115" fmla="*/ 136 h 544"/>
                  <a:gd name="T116" fmla="*/ 12 w 2288"/>
                  <a:gd name="T117" fmla="*/ 172 h 544"/>
                  <a:gd name="T118" fmla="*/ 9 w 2288"/>
                  <a:gd name="T119" fmla="*/ 182 h 544"/>
                  <a:gd name="T120" fmla="*/ 5 w 2288"/>
                  <a:gd name="T121" fmla="*/ 184 h 544"/>
                  <a:gd name="T122" fmla="*/ 3 w 2288"/>
                  <a:gd name="T123" fmla="*/ 186 h 544"/>
                  <a:gd name="T124" fmla="*/ 1 w 2288"/>
                  <a:gd name="T125" fmla="*/ 18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467" name="Freeform 3723"/>
              <p:cNvSpPr>
                <a:spLocks/>
              </p:cNvSpPr>
              <p:nvPr/>
            </p:nvSpPr>
            <p:spPr bwMode="auto">
              <a:xfrm rot="3832753" flipH="1">
                <a:off x="2069" y="1541"/>
                <a:ext cx="576" cy="182"/>
              </a:xfrm>
              <a:custGeom>
                <a:avLst/>
                <a:gdLst>
                  <a:gd name="T0" fmla="*/ 1 w 2288"/>
                  <a:gd name="T1" fmla="*/ 60 h 544"/>
                  <a:gd name="T2" fmla="*/ 3 w 2288"/>
                  <a:gd name="T3" fmla="*/ 54 h 544"/>
                  <a:gd name="T4" fmla="*/ 7 w 2288"/>
                  <a:gd name="T5" fmla="*/ 44 h 544"/>
                  <a:gd name="T6" fmla="*/ 13 w 2288"/>
                  <a:gd name="T7" fmla="*/ 34 h 544"/>
                  <a:gd name="T8" fmla="*/ 22 w 2288"/>
                  <a:gd name="T9" fmla="*/ 23 h 544"/>
                  <a:gd name="T10" fmla="*/ 34 w 2288"/>
                  <a:gd name="T11" fmla="*/ 12 h 544"/>
                  <a:gd name="T12" fmla="*/ 49 w 2288"/>
                  <a:gd name="T13" fmla="*/ 4 h 544"/>
                  <a:gd name="T14" fmla="*/ 68 w 2288"/>
                  <a:gd name="T15" fmla="*/ 0 h 544"/>
                  <a:gd name="T16" fmla="*/ 88 w 2288"/>
                  <a:gd name="T17" fmla="*/ 1 h 544"/>
                  <a:gd name="T18" fmla="*/ 104 w 2288"/>
                  <a:gd name="T19" fmla="*/ 5 h 544"/>
                  <a:gd name="T20" fmla="*/ 118 w 2288"/>
                  <a:gd name="T21" fmla="*/ 13 h 544"/>
                  <a:gd name="T22" fmla="*/ 128 w 2288"/>
                  <a:gd name="T23" fmla="*/ 22 h 544"/>
                  <a:gd name="T24" fmla="*/ 135 w 2288"/>
                  <a:gd name="T25" fmla="*/ 32 h 544"/>
                  <a:gd name="T26" fmla="*/ 140 w 2288"/>
                  <a:gd name="T27" fmla="*/ 41 h 544"/>
                  <a:gd name="T28" fmla="*/ 143 w 2288"/>
                  <a:gd name="T29" fmla="*/ 49 h 544"/>
                  <a:gd name="T30" fmla="*/ 145 w 2288"/>
                  <a:gd name="T31" fmla="*/ 54 h 544"/>
                  <a:gd name="T32" fmla="*/ 135 w 2288"/>
                  <a:gd name="T33" fmla="*/ 54 h 544"/>
                  <a:gd name="T34" fmla="*/ 133 w 2288"/>
                  <a:gd name="T35" fmla="*/ 48 h 544"/>
                  <a:gd name="T36" fmla="*/ 129 w 2288"/>
                  <a:gd name="T37" fmla="*/ 40 h 544"/>
                  <a:gd name="T38" fmla="*/ 125 w 2288"/>
                  <a:gd name="T39" fmla="*/ 34 h 544"/>
                  <a:gd name="T40" fmla="*/ 122 w 2288"/>
                  <a:gd name="T41" fmla="*/ 33 h 544"/>
                  <a:gd name="T42" fmla="*/ 120 w 2288"/>
                  <a:gd name="T43" fmla="*/ 38 h 544"/>
                  <a:gd name="T44" fmla="*/ 116 w 2288"/>
                  <a:gd name="T45" fmla="*/ 46 h 544"/>
                  <a:gd name="T46" fmla="*/ 109 w 2288"/>
                  <a:gd name="T47" fmla="*/ 52 h 544"/>
                  <a:gd name="T48" fmla="*/ 103 w 2288"/>
                  <a:gd name="T49" fmla="*/ 46 h 544"/>
                  <a:gd name="T50" fmla="*/ 103 w 2288"/>
                  <a:gd name="T51" fmla="*/ 45 h 544"/>
                  <a:gd name="T52" fmla="*/ 101 w 2288"/>
                  <a:gd name="T53" fmla="*/ 52 h 544"/>
                  <a:gd name="T54" fmla="*/ 100 w 2288"/>
                  <a:gd name="T55" fmla="*/ 54 h 544"/>
                  <a:gd name="T56" fmla="*/ 98 w 2288"/>
                  <a:gd name="T57" fmla="*/ 54 h 544"/>
                  <a:gd name="T58" fmla="*/ 93 w 2288"/>
                  <a:gd name="T59" fmla="*/ 55 h 544"/>
                  <a:gd name="T60" fmla="*/ 89 w 2288"/>
                  <a:gd name="T61" fmla="*/ 49 h 544"/>
                  <a:gd name="T62" fmla="*/ 90 w 2288"/>
                  <a:gd name="T63" fmla="*/ 33 h 544"/>
                  <a:gd name="T64" fmla="*/ 89 w 2288"/>
                  <a:gd name="T65" fmla="*/ 40 h 544"/>
                  <a:gd name="T66" fmla="*/ 86 w 2288"/>
                  <a:gd name="T67" fmla="*/ 52 h 544"/>
                  <a:gd name="T68" fmla="*/ 83 w 2288"/>
                  <a:gd name="T69" fmla="*/ 55 h 544"/>
                  <a:gd name="T70" fmla="*/ 78 w 2288"/>
                  <a:gd name="T71" fmla="*/ 55 h 544"/>
                  <a:gd name="T72" fmla="*/ 73 w 2288"/>
                  <a:gd name="T73" fmla="*/ 55 h 544"/>
                  <a:gd name="T74" fmla="*/ 68 w 2288"/>
                  <a:gd name="T75" fmla="*/ 56 h 544"/>
                  <a:gd name="T76" fmla="*/ 65 w 2288"/>
                  <a:gd name="T77" fmla="*/ 47 h 544"/>
                  <a:gd name="T78" fmla="*/ 64 w 2288"/>
                  <a:gd name="T79" fmla="*/ 44 h 544"/>
                  <a:gd name="T80" fmla="*/ 63 w 2288"/>
                  <a:gd name="T81" fmla="*/ 53 h 544"/>
                  <a:gd name="T82" fmla="*/ 61 w 2288"/>
                  <a:gd name="T83" fmla="*/ 56 h 544"/>
                  <a:gd name="T84" fmla="*/ 61 w 2288"/>
                  <a:gd name="T85" fmla="*/ 37 h 544"/>
                  <a:gd name="T86" fmla="*/ 59 w 2288"/>
                  <a:gd name="T87" fmla="*/ 36 h 544"/>
                  <a:gd name="T88" fmla="*/ 57 w 2288"/>
                  <a:gd name="T89" fmla="*/ 52 h 544"/>
                  <a:gd name="T90" fmla="*/ 54 w 2288"/>
                  <a:gd name="T91" fmla="*/ 56 h 544"/>
                  <a:gd name="T92" fmla="*/ 50 w 2288"/>
                  <a:gd name="T93" fmla="*/ 57 h 544"/>
                  <a:gd name="T94" fmla="*/ 46 w 2288"/>
                  <a:gd name="T95" fmla="*/ 57 h 544"/>
                  <a:gd name="T96" fmla="*/ 42 w 2288"/>
                  <a:gd name="T97" fmla="*/ 57 h 544"/>
                  <a:gd name="T98" fmla="*/ 40 w 2288"/>
                  <a:gd name="T99" fmla="*/ 50 h 544"/>
                  <a:gd name="T100" fmla="*/ 39 w 2288"/>
                  <a:gd name="T101" fmla="*/ 50 h 544"/>
                  <a:gd name="T102" fmla="*/ 38 w 2288"/>
                  <a:gd name="T103" fmla="*/ 56 h 544"/>
                  <a:gd name="T104" fmla="*/ 35 w 2288"/>
                  <a:gd name="T105" fmla="*/ 57 h 544"/>
                  <a:gd name="T106" fmla="*/ 30 w 2288"/>
                  <a:gd name="T107" fmla="*/ 58 h 544"/>
                  <a:gd name="T108" fmla="*/ 25 w 2288"/>
                  <a:gd name="T109" fmla="*/ 58 h 544"/>
                  <a:gd name="T110" fmla="*/ 21 w 2288"/>
                  <a:gd name="T111" fmla="*/ 58 h 544"/>
                  <a:gd name="T112" fmla="*/ 20 w 2288"/>
                  <a:gd name="T113" fmla="*/ 44 h 544"/>
                  <a:gd name="T114" fmla="*/ 19 w 2288"/>
                  <a:gd name="T115" fmla="*/ 44 h 544"/>
                  <a:gd name="T116" fmla="*/ 16 w 2288"/>
                  <a:gd name="T117" fmla="*/ 56 h 544"/>
                  <a:gd name="T118" fmla="*/ 13 w 2288"/>
                  <a:gd name="T119" fmla="*/ 59 h 544"/>
                  <a:gd name="T120" fmla="*/ 8 w 2288"/>
                  <a:gd name="T121" fmla="*/ 60 h 544"/>
                  <a:gd name="T122" fmla="*/ 4 w 2288"/>
                  <a:gd name="T123" fmla="*/ 60 h 544"/>
                  <a:gd name="T124" fmla="*/ 1 w 2288"/>
                  <a:gd name="T125" fmla="*/ 61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468" name="Freeform 3724"/>
              <p:cNvSpPr>
                <a:spLocks/>
              </p:cNvSpPr>
              <p:nvPr/>
            </p:nvSpPr>
            <p:spPr bwMode="auto">
              <a:xfrm rot="-2864680">
                <a:off x="1802" y="1486"/>
                <a:ext cx="504" cy="144"/>
              </a:xfrm>
              <a:custGeom>
                <a:avLst/>
                <a:gdLst>
                  <a:gd name="T0" fmla="*/ 0 w 2288"/>
                  <a:gd name="T1" fmla="*/ 37 h 544"/>
                  <a:gd name="T2" fmla="*/ 2 w 2288"/>
                  <a:gd name="T3" fmla="*/ 34 h 544"/>
                  <a:gd name="T4" fmla="*/ 5 w 2288"/>
                  <a:gd name="T5" fmla="*/ 28 h 544"/>
                  <a:gd name="T6" fmla="*/ 10 w 2288"/>
                  <a:gd name="T7" fmla="*/ 21 h 544"/>
                  <a:gd name="T8" fmla="*/ 17 w 2288"/>
                  <a:gd name="T9" fmla="*/ 14 h 544"/>
                  <a:gd name="T10" fmla="*/ 26 w 2288"/>
                  <a:gd name="T11" fmla="*/ 8 h 544"/>
                  <a:gd name="T12" fmla="*/ 37 w 2288"/>
                  <a:gd name="T13" fmla="*/ 3 h 544"/>
                  <a:gd name="T14" fmla="*/ 52 w 2288"/>
                  <a:gd name="T15" fmla="*/ 0 h 544"/>
                  <a:gd name="T16" fmla="*/ 67 w 2288"/>
                  <a:gd name="T17" fmla="*/ 1 h 544"/>
                  <a:gd name="T18" fmla="*/ 80 w 2288"/>
                  <a:gd name="T19" fmla="*/ 3 h 544"/>
                  <a:gd name="T20" fmla="*/ 90 w 2288"/>
                  <a:gd name="T21" fmla="*/ 8 h 544"/>
                  <a:gd name="T22" fmla="*/ 98 w 2288"/>
                  <a:gd name="T23" fmla="*/ 14 h 544"/>
                  <a:gd name="T24" fmla="*/ 104 w 2288"/>
                  <a:gd name="T25" fmla="*/ 20 h 544"/>
                  <a:gd name="T26" fmla="*/ 107 w 2288"/>
                  <a:gd name="T27" fmla="*/ 26 h 544"/>
                  <a:gd name="T28" fmla="*/ 110 w 2288"/>
                  <a:gd name="T29" fmla="*/ 30 h 544"/>
                  <a:gd name="T30" fmla="*/ 111 w 2288"/>
                  <a:gd name="T31" fmla="*/ 34 h 544"/>
                  <a:gd name="T32" fmla="*/ 103 w 2288"/>
                  <a:gd name="T33" fmla="*/ 34 h 544"/>
                  <a:gd name="T34" fmla="*/ 102 w 2288"/>
                  <a:gd name="T35" fmla="*/ 30 h 544"/>
                  <a:gd name="T36" fmla="*/ 99 w 2288"/>
                  <a:gd name="T37" fmla="*/ 25 h 544"/>
                  <a:gd name="T38" fmla="*/ 95 w 2288"/>
                  <a:gd name="T39" fmla="*/ 21 h 544"/>
                  <a:gd name="T40" fmla="*/ 93 w 2288"/>
                  <a:gd name="T41" fmla="*/ 21 h 544"/>
                  <a:gd name="T42" fmla="*/ 92 w 2288"/>
                  <a:gd name="T43" fmla="*/ 24 h 544"/>
                  <a:gd name="T44" fmla="*/ 89 w 2288"/>
                  <a:gd name="T45" fmla="*/ 28 h 544"/>
                  <a:gd name="T46" fmla="*/ 83 w 2288"/>
                  <a:gd name="T47" fmla="*/ 33 h 544"/>
                  <a:gd name="T48" fmla="*/ 79 w 2288"/>
                  <a:gd name="T49" fmla="*/ 28 h 544"/>
                  <a:gd name="T50" fmla="*/ 79 w 2288"/>
                  <a:gd name="T51" fmla="*/ 28 h 544"/>
                  <a:gd name="T52" fmla="*/ 78 w 2288"/>
                  <a:gd name="T53" fmla="*/ 33 h 544"/>
                  <a:gd name="T54" fmla="*/ 77 w 2288"/>
                  <a:gd name="T55" fmla="*/ 34 h 544"/>
                  <a:gd name="T56" fmla="*/ 75 w 2288"/>
                  <a:gd name="T57" fmla="*/ 34 h 544"/>
                  <a:gd name="T58" fmla="*/ 71 w 2288"/>
                  <a:gd name="T59" fmla="*/ 34 h 544"/>
                  <a:gd name="T60" fmla="*/ 68 w 2288"/>
                  <a:gd name="T61" fmla="*/ 30 h 544"/>
                  <a:gd name="T62" fmla="*/ 69 w 2288"/>
                  <a:gd name="T63" fmla="*/ 21 h 544"/>
                  <a:gd name="T64" fmla="*/ 68 w 2288"/>
                  <a:gd name="T65" fmla="*/ 25 h 544"/>
                  <a:gd name="T66" fmla="*/ 66 w 2288"/>
                  <a:gd name="T67" fmla="*/ 33 h 544"/>
                  <a:gd name="T68" fmla="*/ 63 w 2288"/>
                  <a:gd name="T69" fmla="*/ 34 h 544"/>
                  <a:gd name="T70" fmla="*/ 60 w 2288"/>
                  <a:gd name="T71" fmla="*/ 34 h 544"/>
                  <a:gd name="T72" fmla="*/ 56 w 2288"/>
                  <a:gd name="T73" fmla="*/ 34 h 544"/>
                  <a:gd name="T74" fmla="*/ 52 w 2288"/>
                  <a:gd name="T75" fmla="*/ 35 h 544"/>
                  <a:gd name="T76" fmla="*/ 50 w 2288"/>
                  <a:gd name="T77" fmla="*/ 29 h 544"/>
                  <a:gd name="T78" fmla="*/ 49 w 2288"/>
                  <a:gd name="T79" fmla="*/ 27 h 544"/>
                  <a:gd name="T80" fmla="*/ 48 w 2288"/>
                  <a:gd name="T81" fmla="*/ 33 h 544"/>
                  <a:gd name="T82" fmla="*/ 47 w 2288"/>
                  <a:gd name="T83" fmla="*/ 35 h 544"/>
                  <a:gd name="T84" fmla="*/ 47 w 2288"/>
                  <a:gd name="T85" fmla="*/ 24 h 544"/>
                  <a:gd name="T86" fmla="*/ 45 w 2288"/>
                  <a:gd name="T87" fmla="*/ 23 h 544"/>
                  <a:gd name="T88" fmla="*/ 43 w 2288"/>
                  <a:gd name="T89" fmla="*/ 33 h 544"/>
                  <a:gd name="T90" fmla="*/ 41 w 2288"/>
                  <a:gd name="T91" fmla="*/ 35 h 544"/>
                  <a:gd name="T92" fmla="*/ 38 w 2288"/>
                  <a:gd name="T93" fmla="*/ 35 h 544"/>
                  <a:gd name="T94" fmla="*/ 35 w 2288"/>
                  <a:gd name="T95" fmla="*/ 35 h 544"/>
                  <a:gd name="T96" fmla="*/ 32 w 2288"/>
                  <a:gd name="T97" fmla="*/ 36 h 544"/>
                  <a:gd name="T98" fmla="*/ 30 w 2288"/>
                  <a:gd name="T99" fmla="*/ 31 h 544"/>
                  <a:gd name="T100" fmla="*/ 30 w 2288"/>
                  <a:gd name="T101" fmla="*/ 31 h 544"/>
                  <a:gd name="T102" fmla="*/ 29 w 2288"/>
                  <a:gd name="T103" fmla="*/ 35 h 544"/>
                  <a:gd name="T104" fmla="*/ 26 w 2288"/>
                  <a:gd name="T105" fmla="*/ 36 h 544"/>
                  <a:gd name="T106" fmla="*/ 23 w 2288"/>
                  <a:gd name="T107" fmla="*/ 36 h 544"/>
                  <a:gd name="T108" fmla="*/ 19 w 2288"/>
                  <a:gd name="T109" fmla="*/ 36 h 544"/>
                  <a:gd name="T110" fmla="*/ 16 w 2288"/>
                  <a:gd name="T111" fmla="*/ 37 h 544"/>
                  <a:gd name="T112" fmla="*/ 15 w 2288"/>
                  <a:gd name="T113" fmla="*/ 28 h 544"/>
                  <a:gd name="T114" fmla="*/ 14 w 2288"/>
                  <a:gd name="T115" fmla="*/ 28 h 544"/>
                  <a:gd name="T116" fmla="*/ 13 w 2288"/>
                  <a:gd name="T117" fmla="*/ 35 h 544"/>
                  <a:gd name="T118" fmla="*/ 10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469" name="Freeform 3725"/>
              <p:cNvSpPr>
                <a:spLocks/>
              </p:cNvSpPr>
              <p:nvPr/>
            </p:nvSpPr>
            <p:spPr bwMode="auto">
              <a:xfrm rot="2787764">
                <a:off x="1840" y="1145"/>
                <a:ext cx="480" cy="192"/>
              </a:xfrm>
              <a:custGeom>
                <a:avLst/>
                <a:gdLst>
                  <a:gd name="T0" fmla="*/ 0 w 2288"/>
                  <a:gd name="T1" fmla="*/ 66 h 544"/>
                  <a:gd name="T2" fmla="*/ 2 w 2288"/>
                  <a:gd name="T3" fmla="*/ 60 h 544"/>
                  <a:gd name="T4" fmla="*/ 5 w 2288"/>
                  <a:gd name="T5" fmla="*/ 50 h 544"/>
                  <a:gd name="T6" fmla="*/ 9 w 2288"/>
                  <a:gd name="T7" fmla="*/ 38 h 544"/>
                  <a:gd name="T8" fmla="*/ 15 w 2288"/>
                  <a:gd name="T9" fmla="*/ 25 h 544"/>
                  <a:gd name="T10" fmla="*/ 23 w 2288"/>
                  <a:gd name="T11" fmla="*/ 14 h 544"/>
                  <a:gd name="T12" fmla="*/ 34 w 2288"/>
                  <a:gd name="T13" fmla="*/ 5 h 544"/>
                  <a:gd name="T14" fmla="*/ 47 w 2288"/>
                  <a:gd name="T15" fmla="*/ 0 h 544"/>
                  <a:gd name="T16" fmla="*/ 61 w 2288"/>
                  <a:gd name="T17" fmla="*/ 1 h 544"/>
                  <a:gd name="T18" fmla="*/ 73 w 2288"/>
                  <a:gd name="T19" fmla="*/ 6 h 544"/>
                  <a:gd name="T20" fmla="*/ 82 w 2288"/>
                  <a:gd name="T21" fmla="*/ 14 h 544"/>
                  <a:gd name="T22" fmla="*/ 89 w 2288"/>
                  <a:gd name="T23" fmla="*/ 24 h 544"/>
                  <a:gd name="T24" fmla="*/ 94 w 2288"/>
                  <a:gd name="T25" fmla="*/ 35 h 544"/>
                  <a:gd name="T26" fmla="*/ 97 w 2288"/>
                  <a:gd name="T27" fmla="*/ 46 h 544"/>
                  <a:gd name="T28" fmla="*/ 99 w 2288"/>
                  <a:gd name="T29" fmla="*/ 54 h 544"/>
                  <a:gd name="T30" fmla="*/ 100 w 2288"/>
                  <a:gd name="T31" fmla="*/ 60 h 544"/>
                  <a:gd name="T32" fmla="*/ 94 w 2288"/>
                  <a:gd name="T33" fmla="*/ 60 h 544"/>
                  <a:gd name="T34" fmla="*/ 92 w 2288"/>
                  <a:gd name="T35" fmla="*/ 53 h 544"/>
                  <a:gd name="T36" fmla="*/ 90 w 2288"/>
                  <a:gd name="T37" fmla="*/ 44 h 544"/>
                  <a:gd name="T38" fmla="*/ 86 w 2288"/>
                  <a:gd name="T39" fmla="*/ 38 h 544"/>
                  <a:gd name="T40" fmla="*/ 85 w 2288"/>
                  <a:gd name="T41" fmla="*/ 37 h 544"/>
                  <a:gd name="T42" fmla="*/ 83 w 2288"/>
                  <a:gd name="T43" fmla="*/ 43 h 544"/>
                  <a:gd name="T44" fmla="*/ 81 w 2288"/>
                  <a:gd name="T45" fmla="*/ 50 h 544"/>
                  <a:gd name="T46" fmla="*/ 76 w 2288"/>
                  <a:gd name="T47" fmla="*/ 58 h 544"/>
                  <a:gd name="T48" fmla="*/ 72 w 2288"/>
                  <a:gd name="T49" fmla="*/ 50 h 544"/>
                  <a:gd name="T50" fmla="*/ 71 w 2288"/>
                  <a:gd name="T51" fmla="*/ 50 h 544"/>
                  <a:gd name="T52" fmla="*/ 70 w 2288"/>
                  <a:gd name="T53" fmla="*/ 58 h 544"/>
                  <a:gd name="T54" fmla="*/ 69 w 2288"/>
                  <a:gd name="T55" fmla="*/ 60 h 544"/>
                  <a:gd name="T56" fmla="*/ 68 w 2288"/>
                  <a:gd name="T57" fmla="*/ 60 h 544"/>
                  <a:gd name="T58" fmla="*/ 64 w 2288"/>
                  <a:gd name="T59" fmla="*/ 61 h 544"/>
                  <a:gd name="T60" fmla="*/ 62 w 2288"/>
                  <a:gd name="T61" fmla="*/ 54 h 544"/>
                  <a:gd name="T62" fmla="*/ 63 w 2288"/>
                  <a:gd name="T63" fmla="*/ 37 h 544"/>
                  <a:gd name="T64" fmla="*/ 62 w 2288"/>
                  <a:gd name="T65" fmla="*/ 44 h 544"/>
                  <a:gd name="T66" fmla="*/ 60 w 2288"/>
                  <a:gd name="T67" fmla="*/ 58 h 544"/>
                  <a:gd name="T68" fmla="*/ 57 w 2288"/>
                  <a:gd name="T69" fmla="*/ 61 h 544"/>
                  <a:gd name="T70" fmla="*/ 54 w 2288"/>
                  <a:gd name="T71" fmla="*/ 61 h 544"/>
                  <a:gd name="T72" fmla="*/ 51 w 2288"/>
                  <a:gd name="T73" fmla="*/ 61 h 544"/>
                  <a:gd name="T74" fmla="*/ 47 w 2288"/>
                  <a:gd name="T75" fmla="*/ 62 h 544"/>
                  <a:gd name="T76" fmla="*/ 45 w 2288"/>
                  <a:gd name="T77" fmla="*/ 53 h 544"/>
                  <a:gd name="T78" fmla="*/ 45 w 2288"/>
                  <a:gd name="T79" fmla="*/ 49 h 544"/>
                  <a:gd name="T80" fmla="*/ 44 w 2288"/>
                  <a:gd name="T81" fmla="*/ 59 h 544"/>
                  <a:gd name="T82" fmla="*/ 43 w 2288"/>
                  <a:gd name="T83" fmla="*/ 62 h 544"/>
                  <a:gd name="T84" fmla="*/ 42 w 2288"/>
                  <a:gd name="T85" fmla="*/ 42 h 544"/>
                  <a:gd name="T86" fmla="*/ 41 w 2288"/>
                  <a:gd name="T87" fmla="*/ 40 h 544"/>
                  <a:gd name="T88" fmla="*/ 39 w 2288"/>
                  <a:gd name="T89" fmla="*/ 58 h 544"/>
                  <a:gd name="T90" fmla="*/ 37 w 2288"/>
                  <a:gd name="T91" fmla="*/ 62 h 544"/>
                  <a:gd name="T92" fmla="*/ 34 w 2288"/>
                  <a:gd name="T93" fmla="*/ 63 h 544"/>
                  <a:gd name="T94" fmla="*/ 32 w 2288"/>
                  <a:gd name="T95" fmla="*/ 63 h 544"/>
                  <a:gd name="T96" fmla="*/ 29 w 2288"/>
                  <a:gd name="T97" fmla="*/ 64 h 544"/>
                  <a:gd name="T98" fmla="*/ 27 w 2288"/>
                  <a:gd name="T99" fmla="*/ 55 h 544"/>
                  <a:gd name="T100" fmla="*/ 27 w 2288"/>
                  <a:gd name="T101" fmla="*/ 55 h 544"/>
                  <a:gd name="T102" fmla="*/ 26 w 2288"/>
                  <a:gd name="T103" fmla="*/ 62 h 544"/>
                  <a:gd name="T104" fmla="*/ 24 w 2288"/>
                  <a:gd name="T105" fmla="*/ 64 h 544"/>
                  <a:gd name="T106" fmla="*/ 21 w 2288"/>
                  <a:gd name="T107" fmla="*/ 64 h 544"/>
                  <a:gd name="T108" fmla="*/ 18 w 2288"/>
                  <a:gd name="T109" fmla="*/ 64 h 544"/>
                  <a:gd name="T110" fmla="*/ 15 w 2288"/>
                  <a:gd name="T111" fmla="*/ 65 h 544"/>
                  <a:gd name="T112" fmla="*/ 14 w 2288"/>
                  <a:gd name="T113" fmla="*/ 49 h 544"/>
                  <a:gd name="T114" fmla="*/ 13 w 2288"/>
                  <a:gd name="T115" fmla="*/ 49 h 544"/>
                  <a:gd name="T116" fmla="*/ 12 w 2288"/>
                  <a:gd name="T117" fmla="*/ 62 h 544"/>
                  <a:gd name="T118" fmla="*/ 9 w 2288"/>
                  <a:gd name="T119" fmla="*/ 66 h 544"/>
                  <a:gd name="T120" fmla="*/ 5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nvGrpSpPr>
              <p:cNvPr id="8324" name="Group 3726"/>
              <p:cNvGrpSpPr>
                <a:grpSpLocks/>
              </p:cNvGrpSpPr>
              <p:nvPr/>
            </p:nvGrpSpPr>
            <p:grpSpPr bwMode="auto">
              <a:xfrm rot="839386">
                <a:off x="2208" y="966"/>
                <a:ext cx="192" cy="528"/>
                <a:chOff x="1952" y="240"/>
                <a:chExt cx="352" cy="528"/>
              </a:xfrm>
            </p:grpSpPr>
            <p:sp>
              <p:nvSpPr>
                <p:cNvPr id="9473" name="Freeform 3727"/>
                <p:cNvSpPr>
                  <a:spLocks/>
                </p:cNvSpPr>
                <p:nvPr/>
              </p:nvSpPr>
              <p:spPr bwMode="auto">
                <a:xfrm rot="5867664">
                  <a:off x="1944" y="408"/>
                  <a:ext cx="528" cy="192"/>
                </a:xfrm>
                <a:custGeom>
                  <a:avLst/>
                  <a:gdLst>
                    <a:gd name="T0" fmla="*/ 0 w 2288"/>
                    <a:gd name="T1" fmla="*/ 66 h 544"/>
                    <a:gd name="T2" fmla="*/ 2 w 2288"/>
                    <a:gd name="T3" fmla="*/ 60 h 544"/>
                    <a:gd name="T4" fmla="*/ 6 w 2288"/>
                    <a:gd name="T5" fmla="*/ 50 h 544"/>
                    <a:gd name="T6" fmla="*/ 11 w 2288"/>
                    <a:gd name="T7" fmla="*/ 38 h 544"/>
                    <a:gd name="T8" fmla="*/ 18 w 2288"/>
                    <a:gd name="T9" fmla="*/ 25 h 544"/>
                    <a:gd name="T10" fmla="*/ 29 w 2288"/>
                    <a:gd name="T11" fmla="*/ 14 h 544"/>
                    <a:gd name="T12" fmla="*/ 41 w 2288"/>
                    <a:gd name="T13" fmla="*/ 5 h 544"/>
                    <a:gd name="T14" fmla="*/ 57 w 2288"/>
                    <a:gd name="T15" fmla="*/ 0 h 544"/>
                    <a:gd name="T16" fmla="*/ 74 w 2288"/>
                    <a:gd name="T17" fmla="*/ 1 h 544"/>
                    <a:gd name="T18" fmla="*/ 88 w 2288"/>
                    <a:gd name="T19" fmla="*/ 6 h 544"/>
                    <a:gd name="T20" fmla="*/ 99 w 2288"/>
                    <a:gd name="T21" fmla="*/ 14 h 544"/>
                    <a:gd name="T22" fmla="*/ 107 w 2288"/>
                    <a:gd name="T23" fmla="*/ 24 h 544"/>
                    <a:gd name="T24" fmla="*/ 114 w 2288"/>
                    <a:gd name="T25" fmla="*/ 35 h 544"/>
                    <a:gd name="T26" fmla="*/ 118 w 2288"/>
                    <a:gd name="T27" fmla="*/ 46 h 544"/>
                    <a:gd name="T28" fmla="*/ 120 w 2288"/>
                    <a:gd name="T29" fmla="*/ 54 h 544"/>
                    <a:gd name="T30" fmla="*/ 122 w 2288"/>
                    <a:gd name="T31" fmla="*/ 60 h 544"/>
                    <a:gd name="T32" fmla="*/ 113 w 2288"/>
                    <a:gd name="T33" fmla="*/ 60 h 544"/>
                    <a:gd name="T34" fmla="*/ 111 w 2288"/>
                    <a:gd name="T35" fmla="*/ 53 h 544"/>
                    <a:gd name="T36" fmla="*/ 108 w 2288"/>
                    <a:gd name="T37" fmla="*/ 44 h 544"/>
                    <a:gd name="T38" fmla="*/ 105 w 2288"/>
                    <a:gd name="T39" fmla="*/ 38 h 544"/>
                    <a:gd name="T40" fmla="*/ 103 w 2288"/>
                    <a:gd name="T41" fmla="*/ 37 h 544"/>
                    <a:gd name="T42" fmla="*/ 101 w 2288"/>
                    <a:gd name="T43" fmla="*/ 43 h 544"/>
                    <a:gd name="T44" fmla="*/ 98 w 2288"/>
                    <a:gd name="T45" fmla="*/ 50 h 544"/>
                    <a:gd name="T46" fmla="*/ 91 w 2288"/>
                    <a:gd name="T47" fmla="*/ 58 h 544"/>
                    <a:gd name="T48" fmla="*/ 87 w 2288"/>
                    <a:gd name="T49" fmla="*/ 50 h 544"/>
                    <a:gd name="T50" fmla="*/ 87 w 2288"/>
                    <a:gd name="T51" fmla="*/ 50 h 544"/>
                    <a:gd name="T52" fmla="*/ 85 w 2288"/>
                    <a:gd name="T53" fmla="*/ 58 h 544"/>
                    <a:gd name="T54" fmla="*/ 84 w 2288"/>
                    <a:gd name="T55" fmla="*/ 60 h 544"/>
                    <a:gd name="T56" fmla="*/ 82 w 2288"/>
                    <a:gd name="T57" fmla="*/ 60 h 544"/>
                    <a:gd name="T58" fmla="*/ 78 w 2288"/>
                    <a:gd name="T59" fmla="*/ 61 h 544"/>
                    <a:gd name="T60" fmla="*/ 75 w 2288"/>
                    <a:gd name="T61" fmla="*/ 54 h 544"/>
                    <a:gd name="T62" fmla="*/ 76 w 2288"/>
                    <a:gd name="T63" fmla="*/ 37 h 544"/>
                    <a:gd name="T64" fmla="*/ 75 w 2288"/>
                    <a:gd name="T65" fmla="*/ 44 h 544"/>
                    <a:gd name="T66" fmla="*/ 72 w 2288"/>
                    <a:gd name="T67" fmla="*/ 58 h 544"/>
                    <a:gd name="T68" fmla="*/ 69 w 2288"/>
                    <a:gd name="T69" fmla="*/ 61 h 544"/>
                    <a:gd name="T70" fmla="*/ 65 w 2288"/>
                    <a:gd name="T71" fmla="*/ 61 h 544"/>
                    <a:gd name="T72" fmla="*/ 61 w 2288"/>
                    <a:gd name="T73" fmla="*/ 61 h 544"/>
                    <a:gd name="T74" fmla="*/ 57 w 2288"/>
                    <a:gd name="T75" fmla="*/ 62 h 544"/>
                    <a:gd name="T76" fmla="*/ 54 w 2288"/>
                    <a:gd name="T77" fmla="*/ 53 h 544"/>
                    <a:gd name="T78" fmla="*/ 54 w 2288"/>
                    <a:gd name="T79" fmla="*/ 49 h 544"/>
                    <a:gd name="T80" fmla="*/ 53 w 2288"/>
                    <a:gd name="T81" fmla="*/ 59 h 544"/>
                    <a:gd name="T82" fmla="*/ 51 w 2288"/>
                    <a:gd name="T83" fmla="*/ 62 h 544"/>
                    <a:gd name="T84" fmla="*/ 51 w 2288"/>
                    <a:gd name="T85" fmla="*/ 42 h 544"/>
                    <a:gd name="T86" fmla="*/ 50 w 2288"/>
                    <a:gd name="T87" fmla="*/ 40 h 544"/>
                    <a:gd name="T88" fmla="*/ 48 w 2288"/>
                    <a:gd name="T89" fmla="*/ 58 h 544"/>
                    <a:gd name="T90" fmla="*/ 45 w 2288"/>
                    <a:gd name="T91" fmla="*/ 62 h 544"/>
                    <a:gd name="T92" fmla="*/ 42 w 2288"/>
                    <a:gd name="T93" fmla="*/ 63 h 544"/>
                    <a:gd name="T94" fmla="*/ 38 w 2288"/>
                    <a:gd name="T95" fmla="*/ 63 h 544"/>
                    <a:gd name="T96" fmla="*/ 35 w 2288"/>
                    <a:gd name="T97" fmla="*/ 64 h 544"/>
                    <a:gd name="T98" fmla="*/ 33 w 2288"/>
                    <a:gd name="T99" fmla="*/ 55 h 544"/>
                    <a:gd name="T100" fmla="*/ 33 w 2288"/>
                    <a:gd name="T101" fmla="*/ 55 h 544"/>
                    <a:gd name="T102" fmla="*/ 32 w 2288"/>
                    <a:gd name="T103" fmla="*/ 62 h 544"/>
                    <a:gd name="T104" fmla="*/ 29 w 2288"/>
                    <a:gd name="T105" fmla="*/ 64 h 544"/>
                    <a:gd name="T106" fmla="*/ 25 w 2288"/>
                    <a:gd name="T107" fmla="*/ 64 h 544"/>
                    <a:gd name="T108" fmla="*/ 21 w 2288"/>
                    <a:gd name="T109" fmla="*/ 64 h 544"/>
                    <a:gd name="T110" fmla="*/ 18 w 2288"/>
                    <a:gd name="T111" fmla="*/ 65 h 544"/>
                    <a:gd name="T112" fmla="*/ 16 w 2288"/>
                    <a:gd name="T113" fmla="*/ 49 h 544"/>
                    <a:gd name="T114" fmla="*/ 16 w 2288"/>
                    <a:gd name="T115" fmla="*/ 49 h 544"/>
                    <a:gd name="T116" fmla="*/ 14 w 2288"/>
                    <a:gd name="T117" fmla="*/ 62 h 544"/>
                    <a:gd name="T118" fmla="*/ 11 w 2288"/>
                    <a:gd name="T119" fmla="*/ 66 h 544"/>
                    <a:gd name="T120" fmla="*/ 6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474" name="Freeform 3728"/>
                <p:cNvSpPr>
                  <a:spLocks/>
                </p:cNvSpPr>
                <p:nvPr/>
              </p:nvSpPr>
              <p:spPr bwMode="auto">
                <a:xfrm rot="16313642" flipH="1">
                  <a:off x="1824" y="368"/>
                  <a:ext cx="480" cy="224"/>
                </a:xfrm>
                <a:custGeom>
                  <a:avLst/>
                  <a:gdLst>
                    <a:gd name="T0" fmla="*/ 0 w 2288"/>
                    <a:gd name="T1" fmla="*/ 90 h 544"/>
                    <a:gd name="T2" fmla="*/ 2 w 2288"/>
                    <a:gd name="T3" fmla="*/ 81 h 544"/>
                    <a:gd name="T4" fmla="*/ 5 w 2288"/>
                    <a:gd name="T5" fmla="*/ 68 h 544"/>
                    <a:gd name="T6" fmla="*/ 9 w 2288"/>
                    <a:gd name="T7" fmla="*/ 51 h 544"/>
                    <a:gd name="T8" fmla="*/ 15 w 2288"/>
                    <a:gd name="T9" fmla="*/ 34 h 544"/>
                    <a:gd name="T10" fmla="*/ 23 w 2288"/>
                    <a:gd name="T11" fmla="*/ 19 h 544"/>
                    <a:gd name="T12" fmla="*/ 34 w 2288"/>
                    <a:gd name="T13" fmla="*/ 7 h 544"/>
                    <a:gd name="T14" fmla="*/ 47 w 2288"/>
                    <a:gd name="T15" fmla="*/ 1 h 544"/>
                    <a:gd name="T16" fmla="*/ 61 w 2288"/>
                    <a:gd name="T17" fmla="*/ 1 h 544"/>
                    <a:gd name="T18" fmla="*/ 73 w 2288"/>
                    <a:gd name="T19" fmla="*/ 8 h 544"/>
                    <a:gd name="T20" fmla="*/ 82 w 2288"/>
                    <a:gd name="T21" fmla="*/ 19 h 544"/>
                    <a:gd name="T22" fmla="*/ 89 w 2288"/>
                    <a:gd name="T23" fmla="*/ 33 h 544"/>
                    <a:gd name="T24" fmla="*/ 94 w 2288"/>
                    <a:gd name="T25" fmla="*/ 48 h 544"/>
                    <a:gd name="T26" fmla="*/ 97 w 2288"/>
                    <a:gd name="T27" fmla="*/ 62 h 544"/>
                    <a:gd name="T28" fmla="*/ 99 w 2288"/>
                    <a:gd name="T29" fmla="*/ 74 h 544"/>
                    <a:gd name="T30" fmla="*/ 100 w 2288"/>
                    <a:gd name="T31" fmla="*/ 82 h 544"/>
                    <a:gd name="T32" fmla="*/ 94 w 2288"/>
                    <a:gd name="T33" fmla="*/ 82 h 544"/>
                    <a:gd name="T34" fmla="*/ 92 w 2288"/>
                    <a:gd name="T35" fmla="*/ 72 h 544"/>
                    <a:gd name="T36" fmla="*/ 90 w 2288"/>
                    <a:gd name="T37" fmla="*/ 61 h 544"/>
                    <a:gd name="T38" fmla="*/ 86 w 2288"/>
                    <a:gd name="T39" fmla="*/ 51 h 544"/>
                    <a:gd name="T40" fmla="*/ 85 w 2288"/>
                    <a:gd name="T41" fmla="*/ 50 h 544"/>
                    <a:gd name="T42" fmla="*/ 83 w 2288"/>
                    <a:gd name="T43" fmla="*/ 58 h 544"/>
                    <a:gd name="T44" fmla="*/ 81 w 2288"/>
                    <a:gd name="T45" fmla="*/ 69 h 544"/>
                    <a:gd name="T46" fmla="*/ 76 w 2288"/>
                    <a:gd name="T47" fmla="*/ 79 h 544"/>
                    <a:gd name="T48" fmla="*/ 72 w 2288"/>
                    <a:gd name="T49" fmla="*/ 69 h 544"/>
                    <a:gd name="T50" fmla="*/ 71 w 2288"/>
                    <a:gd name="T51" fmla="*/ 68 h 544"/>
                    <a:gd name="T52" fmla="*/ 70 w 2288"/>
                    <a:gd name="T53" fmla="*/ 79 h 544"/>
                    <a:gd name="T54" fmla="*/ 69 w 2288"/>
                    <a:gd name="T55" fmla="*/ 82 h 544"/>
                    <a:gd name="T56" fmla="*/ 68 w 2288"/>
                    <a:gd name="T57" fmla="*/ 82 h 544"/>
                    <a:gd name="T58" fmla="*/ 64 w 2288"/>
                    <a:gd name="T59" fmla="*/ 82 h 544"/>
                    <a:gd name="T60" fmla="*/ 62 w 2288"/>
                    <a:gd name="T61" fmla="*/ 74 h 544"/>
                    <a:gd name="T62" fmla="*/ 63 w 2288"/>
                    <a:gd name="T63" fmla="*/ 50 h 544"/>
                    <a:gd name="T64" fmla="*/ 62 w 2288"/>
                    <a:gd name="T65" fmla="*/ 61 h 544"/>
                    <a:gd name="T66" fmla="*/ 60 w 2288"/>
                    <a:gd name="T67" fmla="*/ 79 h 544"/>
                    <a:gd name="T68" fmla="*/ 57 w 2288"/>
                    <a:gd name="T69" fmla="*/ 83 h 544"/>
                    <a:gd name="T70" fmla="*/ 54 w 2288"/>
                    <a:gd name="T71" fmla="*/ 84 h 544"/>
                    <a:gd name="T72" fmla="*/ 51 w 2288"/>
                    <a:gd name="T73" fmla="*/ 84 h 544"/>
                    <a:gd name="T74" fmla="*/ 47 w 2288"/>
                    <a:gd name="T75" fmla="*/ 84 h 544"/>
                    <a:gd name="T76" fmla="*/ 45 w 2288"/>
                    <a:gd name="T77" fmla="*/ 71 h 544"/>
                    <a:gd name="T78" fmla="*/ 45 w 2288"/>
                    <a:gd name="T79" fmla="*/ 66 h 544"/>
                    <a:gd name="T80" fmla="*/ 44 w 2288"/>
                    <a:gd name="T81" fmla="*/ 79 h 544"/>
                    <a:gd name="T82" fmla="*/ 43 w 2288"/>
                    <a:gd name="T83" fmla="*/ 84 h 544"/>
                    <a:gd name="T84" fmla="*/ 42 w 2288"/>
                    <a:gd name="T85" fmla="*/ 57 h 544"/>
                    <a:gd name="T86" fmla="*/ 41 w 2288"/>
                    <a:gd name="T87" fmla="*/ 55 h 544"/>
                    <a:gd name="T88" fmla="*/ 39 w 2288"/>
                    <a:gd name="T89" fmla="*/ 79 h 544"/>
                    <a:gd name="T90" fmla="*/ 37 w 2288"/>
                    <a:gd name="T91" fmla="*/ 85 h 544"/>
                    <a:gd name="T92" fmla="*/ 34 w 2288"/>
                    <a:gd name="T93" fmla="*/ 86 h 544"/>
                    <a:gd name="T94" fmla="*/ 32 w 2288"/>
                    <a:gd name="T95" fmla="*/ 86 h 544"/>
                    <a:gd name="T96" fmla="*/ 29 w 2288"/>
                    <a:gd name="T97" fmla="*/ 86 h 544"/>
                    <a:gd name="T98" fmla="*/ 27 w 2288"/>
                    <a:gd name="T99" fmla="*/ 75 h 544"/>
                    <a:gd name="T100" fmla="*/ 27 w 2288"/>
                    <a:gd name="T101" fmla="*/ 75 h 544"/>
                    <a:gd name="T102" fmla="*/ 26 w 2288"/>
                    <a:gd name="T103" fmla="*/ 84 h 544"/>
                    <a:gd name="T104" fmla="*/ 24 w 2288"/>
                    <a:gd name="T105" fmla="*/ 87 h 544"/>
                    <a:gd name="T106" fmla="*/ 21 w 2288"/>
                    <a:gd name="T107" fmla="*/ 87 h 544"/>
                    <a:gd name="T108" fmla="*/ 18 w 2288"/>
                    <a:gd name="T109" fmla="*/ 88 h 544"/>
                    <a:gd name="T110" fmla="*/ 15 w 2288"/>
                    <a:gd name="T111" fmla="*/ 89 h 544"/>
                    <a:gd name="T112" fmla="*/ 14 w 2288"/>
                    <a:gd name="T113" fmla="*/ 68 h 544"/>
                    <a:gd name="T114" fmla="*/ 13 w 2288"/>
                    <a:gd name="T115" fmla="*/ 67 h 544"/>
                    <a:gd name="T116" fmla="*/ 12 w 2288"/>
                    <a:gd name="T117" fmla="*/ 84 h 544"/>
                    <a:gd name="T118" fmla="*/ 9 w 2288"/>
                    <a:gd name="T119" fmla="*/ 89 h 544"/>
                    <a:gd name="T120" fmla="*/ 5 w 2288"/>
                    <a:gd name="T121" fmla="*/ 90 h 544"/>
                    <a:gd name="T122" fmla="*/ 3 w 2288"/>
                    <a:gd name="T123" fmla="*/ 91 h 544"/>
                    <a:gd name="T124" fmla="*/ 1 w 2288"/>
                    <a:gd name="T125" fmla="*/ 92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sp>
            <p:nvSpPr>
              <p:cNvPr id="9471" name="Freeform 3729"/>
              <p:cNvSpPr>
                <a:spLocks/>
              </p:cNvSpPr>
              <p:nvPr/>
            </p:nvSpPr>
            <p:spPr bwMode="auto">
              <a:xfrm rot="-280215">
                <a:off x="1777" y="1343"/>
                <a:ext cx="528" cy="144"/>
              </a:xfrm>
              <a:custGeom>
                <a:avLst/>
                <a:gdLst>
                  <a:gd name="T0" fmla="*/ 0 w 2288"/>
                  <a:gd name="T1" fmla="*/ 37 h 544"/>
                  <a:gd name="T2" fmla="*/ 2 w 2288"/>
                  <a:gd name="T3" fmla="*/ 34 h 544"/>
                  <a:gd name="T4" fmla="*/ 6 w 2288"/>
                  <a:gd name="T5" fmla="*/ 28 h 544"/>
                  <a:gd name="T6" fmla="*/ 11 w 2288"/>
                  <a:gd name="T7" fmla="*/ 21 h 544"/>
                  <a:gd name="T8" fmla="*/ 18 w 2288"/>
                  <a:gd name="T9" fmla="*/ 14 h 544"/>
                  <a:gd name="T10" fmla="*/ 29 w 2288"/>
                  <a:gd name="T11" fmla="*/ 8 h 544"/>
                  <a:gd name="T12" fmla="*/ 41 w 2288"/>
                  <a:gd name="T13" fmla="*/ 3 h 544"/>
                  <a:gd name="T14" fmla="*/ 57 w 2288"/>
                  <a:gd name="T15" fmla="*/ 0 h 544"/>
                  <a:gd name="T16" fmla="*/ 74 w 2288"/>
                  <a:gd name="T17" fmla="*/ 1 h 544"/>
                  <a:gd name="T18" fmla="*/ 88 w 2288"/>
                  <a:gd name="T19" fmla="*/ 3 h 544"/>
                  <a:gd name="T20" fmla="*/ 99 w 2288"/>
                  <a:gd name="T21" fmla="*/ 8 h 544"/>
                  <a:gd name="T22" fmla="*/ 107 w 2288"/>
                  <a:gd name="T23" fmla="*/ 14 h 544"/>
                  <a:gd name="T24" fmla="*/ 114 w 2288"/>
                  <a:gd name="T25" fmla="*/ 20 h 544"/>
                  <a:gd name="T26" fmla="*/ 118 w 2288"/>
                  <a:gd name="T27" fmla="*/ 26 h 544"/>
                  <a:gd name="T28" fmla="*/ 120 w 2288"/>
                  <a:gd name="T29" fmla="*/ 30 h 544"/>
                  <a:gd name="T30" fmla="*/ 122 w 2288"/>
                  <a:gd name="T31" fmla="*/ 34 h 544"/>
                  <a:gd name="T32" fmla="*/ 113 w 2288"/>
                  <a:gd name="T33" fmla="*/ 34 h 544"/>
                  <a:gd name="T34" fmla="*/ 111 w 2288"/>
                  <a:gd name="T35" fmla="*/ 30 h 544"/>
                  <a:gd name="T36" fmla="*/ 108 w 2288"/>
                  <a:gd name="T37" fmla="*/ 25 h 544"/>
                  <a:gd name="T38" fmla="*/ 105 w 2288"/>
                  <a:gd name="T39" fmla="*/ 21 h 544"/>
                  <a:gd name="T40" fmla="*/ 103 w 2288"/>
                  <a:gd name="T41" fmla="*/ 21 h 544"/>
                  <a:gd name="T42" fmla="*/ 101 w 2288"/>
                  <a:gd name="T43" fmla="*/ 24 h 544"/>
                  <a:gd name="T44" fmla="*/ 98 w 2288"/>
                  <a:gd name="T45" fmla="*/ 28 h 544"/>
                  <a:gd name="T46" fmla="*/ 91 w 2288"/>
                  <a:gd name="T47" fmla="*/ 33 h 544"/>
                  <a:gd name="T48" fmla="*/ 87 w 2288"/>
                  <a:gd name="T49" fmla="*/ 28 h 544"/>
                  <a:gd name="T50" fmla="*/ 87 w 2288"/>
                  <a:gd name="T51" fmla="*/ 28 h 544"/>
                  <a:gd name="T52" fmla="*/ 85 w 2288"/>
                  <a:gd name="T53" fmla="*/ 33 h 544"/>
                  <a:gd name="T54" fmla="*/ 84 w 2288"/>
                  <a:gd name="T55" fmla="*/ 34 h 544"/>
                  <a:gd name="T56" fmla="*/ 82 w 2288"/>
                  <a:gd name="T57" fmla="*/ 34 h 544"/>
                  <a:gd name="T58" fmla="*/ 78 w 2288"/>
                  <a:gd name="T59" fmla="*/ 34 h 544"/>
                  <a:gd name="T60" fmla="*/ 75 w 2288"/>
                  <a:gd name="T61" fmla="*/ 30 h 544"/>
                  <a:gd name="T62" fmla="*/ 76 w 2288"/>
                  <a:gd name="T63" fmla="*/ 21 h 544"/>
                  <a:gd name="T64" fmla="*/ 75 w 2288"/>
                  <a:gd name="T65" fmla="*/ 25 h 544"/>
                  <a:gd name="T66" fmla="*/ 72 w 2288"/>
                  <a:gd name="T67" fmla="*/ 33 h 544"/>
                  <a:gd name="T68" fmla="*/ 69 w 2288"/>
                  <a:gd name="T69" fmla="*/ 34 h 544"/>
                  <a:gd name="T70" fmla="*/ 65 w 2288"/>
                  <a:gd name="T71" fmla="*/ 34 h 544"/>
                  <a:gd name="T72" fmla="*/ 61 w 2288"/>
                  <a:gd name="T73" fmla="*/ 34 h 544"/>
                  <a:gd name="T74" fmla="*/ 57 w 2288"/>
                  <a:gd name="T75" fmla="*/ 35 h 544"/>
                  <a:gd name="T76" fmla="*/ 54 w 2288"/>
                  <a:gd name="T77" fmla="*/ 29 h 544"/>
                  <a:gd name="T78" fmla="*/ 54 w 2288"/>
                  <a:gd name="T79" fmla="*/ 27 h 544"/>
                  <a:gd name="T80" fmla="*/ 53 w 2288"/>
                  <a:gd name="T81" fmla="*/ 33 h 544"/>
                  <a:gd name="T82" fmla="*/ 51 w 2288"/>
                  <a:gd name="T83" fmla="*/ 35 h 544"/>
                  <a:gd name="T84" fmla="*/ 51 w 2288"/>
                  <a:gd name="T85" fmla="*/ 24 h 544"/>
                  <a:gd name="T86" fmla="*/ 50 w 2288"/>
                  <a:gd name="T87" fmla="*/ 23 h 544"/>
                  <a:gd name="T88" fmla="*/ 48 w 2288"/>
                  <a:gd name="T89" fmla="*/ 33 h 544"/>
                  <a:gd name="T90" fmla="*/ 45 w 2288"/>
                  <a:gd name="T91" fmla="*/ 35 h 544"/>
                  <a:gd name="T92" fmla="*/ 42 w 2288"/>
                  <a:gd name="T93" fmla="*/ 35 h 544"/>
                  <a:gd name="T94" fmla="*/ 38 w 2288"/>
                  <a:gd name="T95" fmla="*/ 35 h 544"/>
                  <a:gd name="T96" fmla="*/ 35 w 2288"/>
                  <a:gd name="T97" fmla="*/ 36 h 544"/>
                  <a:gd name="T98" fmla="*/ 33 w 2288"/>
                  <a:gd name="T99" fmla="*/ 31 h 544"/>
                  <a:gd name="T100" fmla="*/ 33 w 2288"/>
                  <a:gd name="T101" fmla="*/ 31 h 544"/>
                  <a:gd name="T102" fmla="*/ 32 w 2288"/>
                  <a:gd name="T103" fmla="*/ 35 h 544"/>
                  <a:gd name="T104" fmla="*/ 29 w 2288"/>
                  <a:gd name="T105" fmla="*/ 36 h 544"/>
                  <a:gd name="T106" fmla="*/ 25 w 2288"/>
                  <a:gd name="T107" fmla="*/ 36 h 544"/>
                  <a:gd name="T108" fmla="*/ 21 w 2288"/>
                  <a:gd name="T109" fmla="*/ 36 h 544"/>
                  <a:gd name="T110" fmla="*/ 18 w 2288"/>
                  <a:gd name="T111" fmla="*/ 37 h 544"/>
                  <a:gd name="T112" fmla="*/ 16 w 2288"/>
                  <a:gd name="T113" fmla="*/ 28 h 544"/>
                  <a:gd name="T114" fmla="*/ 16 w 2288"/>
                  <a:gd name="T115" fmla="*/ 28 h 544"/>
                  <a:gd name="T116" fmla="*/ 14 w 2288"/>
                  <a:gd name="T117" fmla="*/ 35 h 544"/>
                  <a:gd name="T118" fmla="*/ 11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472" name="Freeform 3730"/>
              <p:cNvSpPr>
                <a:spLocks/>
              </p:cNvSpPr>
              <p:nvPr/>
            </p:nvSpPr>
            <p:spPr bwMode="auto">
              <a:xfrm flipH="1">
                <a:off x="2160" y="1344"/>
                <a:ext cx="480" cy="144"/>
              </a:xfrm>
              <a:custGeom>
                <a:avLst/>
                <a:gdLst>
                  <a:gd name="T0" fmla="*/ 0 w 2288"/>
                  <a:gd name="T1" fmla="*/ 37 h 544"/>
                  <a:gd name="T2" fmla="*/ 2 w 2288"/>
                  <a:gd name="T3" fmla="*/ 34 h 544"/>
                  <a:gd name="T4" fmla="*/ 5 w 2288"/>
                  <a:gd name="T5" fmla="*/ 28 h 544"/>
                  <a:gd name="T6" fmla="*/ 9 w 2288"/>
                  <a:gd name="T7" fmla="*/ 21 h 544"/>
                  <a:gd name="T8" fmla="*/ 15 w 2288"/>
                  <a:gd name="T9" fmla="*/ 14 h 544"/>
                  <a:gd name="T10" fmla="*/ 23 w 2288"/>
                  <a:gd name="T11" fmla="*/ 8 h 544"/>
                  <a:gd name="T12" fmla="*/ 34 w 2288"/>
                  <a:gd name="T13" fmla="*/ 3 h 544"/>
                  <a:gd name="T14" fmla="*/ 47 w 2288"/>
                  <a:gd name="T15" fmla="*/ 0 h 544"/>
                  <a:gd name="T16" fmla="*/ 61 w 2288"/>
                  <a:gd name="T17" fmla="*/ 1 h 544"/>
                  <a:gd name="T18" fmla="*/ 73 w 2288"/>
                  <a:gd name="T19" fmla="*/ 3 h 544"/>
                  <a:gd name="T20" fmla="*/ 82 w 2288"/>
                  <a:gd name="T21" fmla="*/ 8 h 544"/>
                  <a:gd name="T22" fmla="*/ 89 w 2288"/>
                  <a:gd name="T23" fmla="*/ 14 h 544"/>
                  <a:gd name="T24" fmla="*/ 94 w 2288"/>
                  <a:gd name="T25" fmla="*/ 20 h 544"/>
                  <a:gd name="T26" fmla="*/ 97 w 2288"/>
                  <a:gd name="T27" fmla="*/ 26 h 544"/>
                  <a:gd name="T28" fmla="*/ 99 w 2288"/>
                  <a:gd name="T29" fmla="*/ 30 h 544"/>
                  <a:gd name="T30" fmla="*/ 100 w 2288"/>
                  <a:gd name="T31" fmla="*/ 34 h 544"/>
                  <a:gd name="T32" fmla="*/ 94 w 2288"/>
                  <a:gd name="T33" fmla="*/ 34 h 544"/>
                  <a:gd name="T34" fmla="*/ 92 w 2288"/>
                  <a:gd name="T35" fmla="*/ 30 h 544"/>
                  <a:gd name="T36" fmla="*/ 90 w 2288"/>
                  <a:gd name="T37" fmla="*/ 25 h 544"/>
                  <a:gd name="T38" fmla="*/ 86 w 2288"/>
                  <a:gd name="T39" fmla="*/ 21 h 544"/>
                  <a:gd name="T40" fmla="*/ 85 w 2288"/>
                  <a:gd name="T41" fmla="*/ 21 h 544"/>
                  <a:gd name="T42" fmla="*/ 83 w 2288"/>
                  <a:gd name="T43" fmla="*/ 24 h 544"/>
                  <a:gd name="T44" fmla="*/ 81 w 2288"/>
                  <a:gd name="T45" fmla="*/ 28 h 544"/>
                  <a:gd name="T46" fmla="*/ 76 w 2288"/>
                  <a:gd name="T47" fmla="*/ 33 h 544"/>
                  <a:gd name="T48" fmla="*/ 72 w 2288"/>
                  <a:gd name="T49" fmla="*/ 28 h 544"/>
                  <a:gd name="T50" fmla="*/ 71 w 2288"/>
                  <a:gd name="T51" fmla="*/ 28 h 544"/>
                  <a:gd name="T52" fmla="*/ 70 w 2288"/>
                  <a:gd name="T53" fmla="*/ 33 h 544"/>
                  <a:gd name="T54" fmla="*/ 69 w 2288"/>
                  <a:gd name="T55" fmla="*/ 34 h 544"/>
                  <a:gd name="T56" fmla="*/ 68 w 2288"/>
                  <a:gd name="T57" fmla="*/ 34 h 544"/>
                  <a:gd name="T58" fmla="*/ 64 w 2288"/>
                  <a:gd name="T59" fmla="*/ 34 h 544"/>
                  <a:gd name="T60" fmla="*/ 62 w 2288"/>
                  <a:gd name="T61" fmla="*/ 30 h 544"/>
                  <a:gd name="T62" fmla="*/ 63 w 2288"/>
                  <a:gd name="T63" fmla="*/ 21 h 544"/>
                  <a:gd name="T64" fmla="*/ 62 w 2288"/>
                  <a:gd name="T65" fmla="*/ 25 h 544"/>
                  <a:gd name="T66" fmla="*/ 60 w 2288"/>
                  <a:gd name="T67" fmla="*/ 33 h 544"/>
                  <a:gd name="T68" fmla="*/ 57 w 2288"/>
                  <a:gd name="T69" fmla="*/ 34 h 544"/>
                  <a:gd name="T70" fmla="*/ 54 w 2288"/>
                  <a:gd name="T71" fmla="*/ 34 h 544"/>
                  <a:gd name="T72" fmla="*/ 51 w 2288"/>
                  <a:gd name="T73" fmla="*/ 34 h 544"/>
                  <a:gd name="T74" fmla="*/ 47 w 2288"/>
                  <a:gd name="T75" fmla="*/ 35 h 544"/>
                  <a:gd name="T76" fmla="*/ 45 w 2288"/>
                  <a:gd name="T77" fmla="*/ 29 h 544"/>
                  <a:gd name="T78" fmla="*/ 45 w 2288"/>
                  <a:gd name="T79" fmla="*/ 27 h 544"/>
                  <a:gd name="T80" fmla="*/ 44 w 2288"/>
                  <a:gd name="T81" fmla="*/ 33 h 544"/>
                  <a:gd name="T82" fmla="*/ 43 w 2288"/>
                  <a:gd name="T83" fmla="*/ 35 h 544"/>
                  <a:gd name="T84" fmla="*/ 42 w 2288"/>
                  <a:gd name="T85" fmla="*/ 24 h 544"/>
                  <a:gd name="T86" fmla="*/ 41 w 2288"/>
                  <a:gd name="T87" fmla="*/ 23 h 544"/>
                  <a:gd name="T88" fmla="*/ 39 w 2288"/>
                  <a:gd name="T89" fmla="*/ 33 h 544"/>
                  <a:gd name="T90" fmla="*/ 37 w 2288"/>
                  <a:gd name="T91" fmla="*/ 35 h 544"/>
                  <a:gd name="T92" fmla="*/ 34 w 2288"/>
                  <a:gd name="T93" fmla="*/ 35 h 544"/>
                  <a:gd name="T94" fmla="*/ 32 w 2288"/>
                  <a:gd name="T95" fmla="*/ 35 h 544"/>
                  <a:gd name="T96" fmla="*/ 29 w 2288"/>
                  <a:gd name="T97" fmla="*/ 36 h 544"/>
                  <a:gd name="T98" fmla="*/ 27 w 2288"/>
                  <a:gd name="T99" fmla="*/ 31 h 544"/>
                  <a:gd name="T100" fmla="*/ 27 w 2288"/>
                  <a:gd name="T101" fmla="*/ 31 h 544"/>
                  <a:gd name="T102" fmla="*/ 26 w 2288"/>
                  <a:gd name="T103" fmla="*/ 35 h 544"/>
                  <a:gd name="T104" fmla="*/ 24 w 2288"/>
                  <a:gd name="T105" fmla="*/ 36 h 544"/>
                  <a:gd name="T106" fmla="*/ 21 w 2288"/>
                  <a:gd name="T107" fmla="*/ 36 h 544"/>
                  <a:gd name="T108" fmla="*/ 18 w 2288"/>
                  <a:gd name="T109" fmla="*/ 36 h 544"/>
                  <a:gd name="T110" fmla="*/ 15 w 2288"/>
                  <a:gd name="T111" fmla="*/ 37 h 544"/>
                  <a:gd name="T112" fmla="*/ 14 w 2288"/>
                  <a:gd name="T113" fmla="*/ 28 h 544"/>
                  <a:gd name="T114" fmla="*/ 13 w 2288"/>
                  <a:gd name="T115" fmla="*/ 28 h 544"/>
                  <a:gd name="T116" fmla="*/ 12 w 2288"/>
                  <a:gd name="T117" fmla="*/ 35 h 544"/>
                  <a:gd name="T118" fmla="*/ 9 w 2288"/>
                  <a:gd name="T119" fmla="*/ 37 h 544"/>
                  <a:gd name="T120" fmla="*/ 5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grpSp>
          <p:nvGrpSpPr>
            <p:cNvPr id="8325" name="Group 3731"/>
            <p:cNvGrpSpPr>
              <a:grpSpLocks/>
            </p:cNvGrpSpPr>
            <p:nvPr/>
          </p:nvGrpSpPr>
          <p:grpSpPr bwMode="auto">
            <a:xfrm>
              <a:off x="2847" y="1872"/>
              <a:ext cx="384" cy="816"/>
              <a:chOff x="1488" y="1728"/>
              <a:chExt cx="507" cy="1126"/>
            </a:xfrm>
          </p:grpSpPr>
          <p:sp>
            <p:nvSpPr>
              <p:cNvPr id="9324" name="Freeform 3732"/>
              <p:cNvSpPr>
                <a:spLocks/>
              </p:cNvSpPr>
              <p:nvPr/>
            </p:nvSpPr>
            <p:spPr bwMode="auto">
              <a:xfrm>
                <a:off x="1488" y="1728"/>
                <a:ext cx="507" cy="1126"/>
              </a:xfrm>
              <a:custGeom>
                <a:avLst/>
                <a:gdLst>
                  <a:gd name="T0" fmla="*/ 167 w 1014"/>
                  <a:gd name="T1" fmla="*/ 7 h 2251"/>
                  <a:gd name="T2" fmla="*/ 168 w 1014"/>
                  <a:gd name="T3" fmla="*/ 28 h 2251"/>
                  <a:gd name="T4" fmla="*/ 183 w 1014"/>
                  <a:gd name="T5" fmla="*/ 46 h 2251"/>
                  <a:gd name="T6" fmla="*/ 192 w 1014"/>
                  <a:gd name="T7" fmla="*/ 67 h 2251"/>
                  <a:gd name="T8" fmla="*/ 187 w 1014"/>
                  <a:gd name="T9" fmla="*/ 83 h 2251"/>
                  <a:gd name="T10" fmla="*/ 208 w 1014"/>
                  <a:gd name="T11" fmla="*/ 105 h 2251"/>
                  <a:gd name="T12" fmla="*/ 209 w 1014"/>
                  <a:gd name="T13" fmla="*/ 129 h 2251"/>
                  <a:gd name="T14" fmla="*/ 211 w 1014"/>
                  <a:gd name="T15" fmla="*/ 139 h 2251"/>
                  <a:gd name="T16" fmla="*/ 224 w 1014"/>
                  <a:gd name="T17" fmla="*/ 153 h 2251"/>
                  <a:gd name="T18" fmla="*/ 235 w 1014"/>
                  <a:gd name="T19" fmla="*/ 175 h 2251"/>
                  <a:gd name="T20" fmla="*/ 229 w 1014"/>
                  <a:gd name="T21" fmla="*/ 202 h 2251"/>
                  <a:gd name="T22" fmla="*/ 227 w 1014"/>
                  <a:gd name="T23" fmla="*/ 216 h 2251"/>
                  <a:gd name="T24" fmla="*/ 246 w 1014"/>
                  <a:gd name="T25" fmla="*/ 234 h 2251"/>
                  <a:gd name="T26" fmla="*/ 249 w 1014"/>
                  <a:gd name="T27" fmla="*/ 259 h 2251"/>
                  <a:gd name="T28" fmla="*/ 244 w 1014"/>
                  <a:gd name="T29" fmla="*/ 283 h 2251"/>
                  <a:gd name="T30" fmla="*/ 228 w 1014"/>
                  <a:gd name="T31" fmla="*/ 298 h 2251"/>
                  <a:gd name="T32" fmla="*/ 251 w 1014"/>
                  <a:gd name="T33" fmla="*/ 311 h 2251"/>
                  <a:gd name="T34" fmla="*/ 241 w 1014"/>
                  <a:gd name="T35" fmla="*/ 338 h 2251"/>
                  <a:gd name="T36" fmla="*/ 227 w 1014"/>
                  <a:gd name="T37" fmla="*/ 341 h 2251"/>
                  <a:gd name="T38" fmla="*/ 212 w 1014"/>
                  <a:gd name="T39" fmla="*/ 341 h 2251"/>
                  <a:gd name="T40" fmla="*/ 216 w 1014"/>
                  <a:gd name="T41" fmla="*/ 358 h 2251"/>
                  <a:gd name="T42" fmla="*/ 200 w 1014"/>
                  <a:gd name="T43" fmla="*/ 372 h 2251"/>
                  <a:gd name="T44" fmla="*/ 183 w 1014"/>
                  <a:gd name="T45" fmla="*/ 369 h 2251"/>
                  <a:gd name="T46" fmla="*/ 169 w 1014"/>
                  <a:gd name="T47" fmla="*/ 367 h 2251"/>
                  <a:gd name="T48" fmla="*/ 155 w 1014"/>
                  <a:gd name="T49" fmla="*/ 359 h 2251"/>
                  <a:gd name="T50" fmla="*/ 145 w 1014"/>
                  <a:gd name="T51" fmla="*/ 353 h 2251"/>
                  <a:gd name="T52" fmla="*/ 137 w 1014"/>
                  <a:gd name="T53" fmla="*/ 381 h 2251"/>
                  <a:gd name="T54" fmla="*/ 139 w 1014"/>
                  <a:gd name="T55" fmla="*/ 508 h 2251"/>
                  <a:gd name="T56" fmla="*/ 175 w 1014"/>
                  <a:gd name="T57" fmla="*/ 530 h 2251"/>
                  <a:gd name="T58" fmla="*/ 177 w 1014"/>
                  <a:gd name="T59" fmla="*/ 546 h 2251"/>
                  <a:gd name="T60" fmla="*/ 145 w 1014"/>
                  <a:gd name="T61" fmla="*/ 556 h 2251"/>
                  <a:gd name="T62" fmla="*/ 115 w 1014"/>
                  <a:gd name="T63" fmla="*/ 560 h 2251"/>
                  <a:gd name="T64" fmla="*/ 73 w 1014"/>
                  <a:gd name="T65" fmla="*/ 550 h 2251"/>
                  <a:gd name="T66" fmla="*/ 75 w 1014"/>
                  <a:gd name="T67" fmla="*/ 538 h 2251"/>
                  <a:gd name="T68" fmla="*/ 105 w 1014"/>
                  <a:gd name="T69" fmla="*/ 516 h 2251"/>
                  <a:gd name="T70" fmla="*/ 118 w 1014"/>
                  <a:gd name="T71" fmla="*/ 400 h 2251"/>
                  <a:gd name="T72" fmla="*/ 107 w 1014"/>
                  <a:gd name="T73" fmla="*/ 361 h 2251"/>
                  <a:gd name="T74" fmla="*/ 90 w 1014"/>
                  <a:gd name="T75" fmla="*/ 370 h 2251"/>
                  <a:gd name="T76" fmla="*/ 68 w 1014"/>
                  <a:gd name="T77" fmla="*/ 384 h 2251"/>
                  <a:gd name="T78" fmla="*/ 41 w 1014"/>
                  <a:gd name="T79" fmla="*/ 359 h 2251"/>
                  <a:gd name="T80" fmla="*/ 50 w 1014"/>
                  <a:gd name="T81" fmla="*/ 344 h 2251"/>
                  <a:gd name="T82" fmla="*/ 39 w 1014"/>
                  <a:gd name="T83" fmla="*/ 326 h 2251"/>
                  <a:gd name="T84" fmla="*/ 37 w 1014"/>
                  <a:gd name="T85" fmla="*/ 299 h 2251"/>
                  <a:gd name="T86" fmla="*/ 18 w 1014"/>
                  <a:gd name="T87" fmla="*/ 294 h 2251"/>
                  <a:gd name="T88" fmla="*/ 7 w 1014"/>
                  <a:gd name="T89" fmla="*/ 275 h 2251"/>
                  <a:gd name="T90" fmla="*/ 15 w 1014"/>
                  <a:gd name="T91" fmla="*/ 257 h 2251"/>
                  <a:gd name="T92" fmla="*/ 24 w 1014"/>
                  <a:gd name="T93" fmla="*/ 243 h 2251"/>
                  <a:gd name="T94" fmla="*/ 15 w 1014"/>
                  <a:gd name="T95" fmla="*/ 236 h 2251"/>
                  <a:gd name="T96" fmla="*/ 1 w 1014"/>
                  <a:gd name="T97" fmla="*/ 212 h 2251"/>
                  <a:gd name="T98" fmla="*/ 22 w 1014"/>
                  <a:gd name="T99" fmla="*/ 192 h 2251"/>
                  <a:gd name="T100" fmla="*/ 38 w 1014"/>
                  <a:gd name="T101" fmla="*/ 165 h 2251"/>
                  <a:gd name="T102" fmla="*/ 51 w 1014"/>
                  <a:gd name="T103" fmla="*/ 146 h 2251"/>
                  <a:gd name="T104" fmla="*/ 63 w 1014"/>
                  <a:gd name="T105" fmla="*/ 128 h 2251"/>
                  <a:gd name="T106" fmla="*/ 73 w 1014"/>
                  <a:gd name="T107" fmla="*/ 124 h 2251"/>
                  <a:gd name="T108" fmla="*/ 59 w 1014"/>
                  <a:gd name="T109" fmla="*/ 102 h 2251"/>
                  <a:gd name="T110" fmla="*/ 68 w 1014"/>
                  <a:gd name="T111" fmla="*/ 81 h 2251"/>
                  <a:gd name="T112" fmla="*/ 87 w 1014"/>
                  <a:gd name="T113" fmla="*/ 78 h 2251"/>
                  <a:gd name="T114" fmla="*/ 100 w 1014"/>
                  <a:gd name="T115" fmla="*/ 40 h 2251"/>
                  <a:gd name="T116" fmla="*/ 116 w 1014"/>
                  <a:gd name="T117" fmla="*/ 23 h 2251"/>
                  <a:gd name="T118" fmla="*/ 127 w 1014"/>
                  <a:gd name="T119" fmla="*/ 8 h 2251"/>
                  <a:gd name="T120" fmla="*/ 145 w 1014"/>
                  <a:gd name="T121" fmla="*/ 0 h 225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14"/>
                  <a:gd name="T184" fmla="*/ 0 h 2251"/>
                  <a:gd name="T185" fmla="*/ 1014 w 1014"/>
                  <a:gd name="T186" fmla="*/ 2251 h 225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14" h="2251">
                    <a:moveTo>
                      <a:pt x="616" y="24"/>
                    </a:moveTo>
                    <a:lnTo>
                      <a:pt x="620" y="22"/>
                    </a:lnTo>
                    <a:lnTo>
                      <a:pt x="624" y="19"/>
                    </a:lnTo>
                    <a:lnTo>
                      <a:pt x="629" y="17"/>
                    </a:lnTo>
                    <a:lnTo>
                      <a:pt x="632" y="15"/>
                    </a:lnTo>
                    <a:lnTo>
                      <a:pt x="637" y="14"/>
                    </a:lnTo>
                    <a:lnTo>
                      <a:pt x="641" y="14"/>
                    </a:lnTo>
                    <a:lnTo>
                      <a:pt x="646" y="14"/>
                    </a:lnTo>
                    <a:lnTo>
                      <a:pt x="651" y="16"/>
                    </a:lnTo>
                    <a:lnTo>
                      <a:pt x="659" y="19"/>
                    </a:lnTo>
                    <a:lnTo>
                      <a:pt x="667" y="25"/>
                    </a:lnTo>
                    <a:lnTo>
                      <a:pt x="675" y="31"/>
                    </a:lnTo>
                    <a:lnTo>
                      <a:pt x="682" y="38"/>
                    </a:lnTo>
                    <a:lnTo>
                      <a:pt x="689" y="45"/>
                    </a:lnTo>
                    <a:lnTo>
                      <a:pt x="693" y="53"/>
                    </a:lnTo>
                    <a:lnTo>
                      <a:pt x="698" y="62"/>
                    </a:lnTo>
                    <a:lnTo>
                      <a:pt x="700" y="70"/>
                    </a:lnTo>
                    <a:lnTo>
                      <a:pt x="699" y="79"/>
                    </a:lnTo>
                    <a:lnTo>
                      <a:pt x="693" y="89"/>
                    </a:lnTo>
                    <a:lnTo>
                      <a:pt x="686" y="97"/>
                    </a:lnTo>
                    <a:lnTo>
                      <a:pt x="678" y="105"/>
                    </a:lnTo>
                    <a:lnTo>
                      <a:pt x="671" y="112"/>
                    </a:lnTo>
                    <a:lnTo>
                      <a:pt x="669" y="119"/>
                    </a:lnTo>
                    <a:lnTo>
                      <a:pt x="673" y="127"/>
                    </a:lnTo>
                    <a:lnTo>
                      <a:pt x="684" y="134"/>
                    </a:lnTo>
                    <a:lnTo>
                      <a:pt x="692" y="136"/>
                    </a:lnTo>
                    <a:lnTo>
                      <a:pt x="700" y="139"/>
                    </a:lnTo>
                    <a:lnTo>
                      <a:pt x="707" y="145"/>
                    </a:lnTo>
                    <a:lnTo>
                      <a:pt x="714" y="151"/>
                    </a:lnTo>
                    <a:lnTo>
                      <a:pt x="719" y="158"/>
                    </a:lnTo>
                    <a:lnTo>
                      <a:pt x="723" y="166"/>
                    </a:lnTo>
                    <a:lnTo>
                      <a:pt x="728" y="174"/>
                    </a:lnTo>
                    <a:lnTo>
                      <a:pt x="730" y="182"/>
                    </a:lnTo>
                    <a:lnTo>
                      <a:pt x="733" y="197"/>
                    </a:lnTo>
                    <a:lnTo>
                      <a:pt x="734" y="213"/>
                    </a:lnTo>
                    <a:lnTo>
                      <a:pt x="733" y="229"/>
                    </a:lnTo>
                    <a:lnTo>
                      <a:pt x="731" y="245"/>
                    </a:lnTo>
                    <a:lnTo>
                      <a:pt x="736" y="249"/>
                    </a:lnTo>
                    <a:lnTo>
                      <a:pt x="742" y="251"/>
                    </a:lnTo>
                    <a:lnTo>
                      <a:pt x="748" y="253"/>
                    </a:lnTo>
                    <a:lnTo>
                      <a:pt x="753" y="256"/>
                    </a:lnTo>
                    <a:lnTo>
                      <a:pt x="759" y="259"/>
                    </a:lnTo>
                    <a:lnTo>
                      <a:pt x="764" y="263"/>
                    </a:lnTo>
                    <a:lnTo>
                      <a:pt x="768" y="266"/>
                    </a:lnTo>
                    <a:lnTo>
                      <a:pt x="772" y="272"/>
                    </a:lnTo>
                    <a:lnTo>
                      <a:pt x="773" y="280"/>
                    </a:lnTo>
                    <a:lnTo>
                      <a:pt x="772" y="288"/>
                    </a:lnTo>
                    <a:lnTo>
                      <a:pt x="767" y="295"/>
                    </a:lnTo>
                    <a:lnTo>
                      <a:pt x="760" y="300"/>
                    </a:lnTo>
                    <a:lnTo>
                      <a:pt x="756" y="302"/>
                    </a:lnTo>
                    <a:lnTo>
                      <a:pt x="750" y="305"/>
                    </a:lnTo>
                    <a:lnTo>
                      <a:pt x="745" y="309"/>
                    </a:lnTo>
                    <a:lnTo>
                      <a:pt x="742" y="313"/>
                    </a:lnTo>
                    <a:lnTo>
                      <a:pt x="742" y="320"/>
                    </a:lnTo>
                    <a:lnTo>
                      <a:pt x="748" y="329"/>
                    </a:lnTo>
                    <a:lnTo>
                      <a:pt x="753" y="338"/>
                    </a:lnTo>
                    <a:lnTo>
                      <a:pt x="761" y="346"/>
                    </a:lnTo>
                    <a:lnTo>
                      <a:pt x="769" y="351"/>
                    </a:lnTo>
                    <a:lnTo>
                      <a:pt x="779" y="358"/>
                    </a:lnTo>
                    <a:lnTo>
                      <a:pt x="788" y="363"/>
                    </a:lnTo>
                    <a:lnTo>
                      <a:pt x="798" y="368"/>
                    </a:lnTo>
                    <a:lnTo>
                      <a:pt x="809" y="370"/>
                    </a:lnTo>
                    <a:lnTo>
                      <a:pt x="818" y="380"/>
                    </a:lnTo>
                    <a:lnTo>
                      <a:pt x="825" y="391"/>
                    </a:lnTo>
                    <a:lnTo>
                      <a:pt x="829" y="403"/>
                    </a:lnTo>
                    <a:lnTo>
                      <a:pt x="829" y="418"/>
                    </a:lnTo>
                    <a:lnTo>
                      <a:pt x="858" y="444"/>
                    </a:lnTo>
                    <a:lnTo>
                      <a:pt x="854" y="452"/>
                    </a:lnTo>
                    <a:lnTo>
                      <a:pt x="847" y="460"/>
                    </a:lnTo>
                    <a:lnTo>
                      <a:pt x="841" y="468"/>
                    </a:lnTo>
                    <a:lnTo>
                      <a:pt x="835" y="476"/>
                    </a:lnTo>
                    <a:lnTo>
                      <a:pt x="840" y="484"/>
                    </a:lnTo>
                    <a:lnTo>
                      <a:pt x="844" y="493"/>
                    </a:lnTo>
                    <a:lnTo>
                      <a:pt x="845" y="504"/>
                    </a:lnTo>
                    <a:lnTo>
                      <a:pt x="844" y="513"/>
                    </a:lnTo>
                    <a:lnTo>
                      <a:pt x="839" y="514"/>
                    </a:lnTo>
                    <a:lnTo>
                      <a:pt x="834" y="516"/>
                    </a:lnTo>
                    <a:lnTo>
                      <a:pt x="828" y="517"/>
                    </a:lnTo>
                    <a:lnTo>
                      <a:pt x="824" y="521"/>
                    </a:lnTo>
                    <a:lnTo>
                      <a:pt x="819" y="523"/>
                    </a:lnTo>
                    <a:lnTo>
                      <a:pt x="814" y="527"/>
                    </a:lnTo>
                    <a:lnTo>
                      <a:pt x="811" y="531"/>
                    </a:lnTo>
                    <a:lnTo>
                      <a:pt x="807" y="536"/>
                    </a:lnTo>
                    <a:lnTo>
                      <a:pt x="804" y="559"/>
                    </a:lnTo>
                    <a:lnTo>
                      <a:pt x="813" y="559"/>
                    </a:lnTo>
                    <a:lnTo>
                      <a:pt x="824" y="558"/>
                    </a:lnTo>
                    <a:lnTo>
                      <a:pt x="833" y="557"/>
                    </a:lnTo>
                    <a:lnTo>
                      <a:pt x="843" y="555"/>
                    </a:lnTo>
                    <a:lnTo>
                      <a:pt x="852" y="555"/>
                    </a:lnTo>
                    <a:lnTo>
                      <a:pt x="862" y="558"/>
                    </a:lnTo>
                    <a:lnTo>
                      <a:pt x="871" y="562"/>
                    </a:lnTo>
                    <a:lnTo>
                      <a:pt x="878" y="569"/>
                    </a:lnTo>
                    <a:lnTo>
                      <a:pt x="885" y="575"/>
                    </a:lnTo>
                    <a:lnTo>
                      <a:pt x="893" y="578"/>
                    </a:lnTo>
                    <a:lnTo>
                      <a:pt x="900" y="583"/>
                    </a:lnTo>
                    <a:lnTo>
                      <a:pt x="903" y="590"/>
                    </a:lnTo>
                    <a:lnTo>
                      <a:pt x="901" y="597"/>
                    </a:lnTo>
                    <a:lnTo>
                      <a:pt x="897" y="604"/>
                    </a:lnTo>
                    <a:lnTo>
                      <a:pt x="895" y="612"/>
                    </a:lnTo>
                    <a:lnTo>
                      <a:pt x="897" y="619"/>
                    </a:lnTo>
                    <a:lnTo>
                      <a:pt x="904" y="623"/>
                    </a:lnTo>
                    <a:lnTo>
                      <a:pt x="911" y="628"/>
                    </a:lnTo>
                    <a:lnTo>
                      <a:pt x="919" y="634"/>
                    </a:lnTo>
                    <a:lnTo>
                      <a:pt x="926" y="639"/>
                    </a:lnTo>
                    <a:lnTo>
                      <a:pt x="932" y="646"/>
                    </a:lnTo>
                    <a:lnTo>
                      <a:pt x="937" y="654"/>
                    </a:lnTo>
                    <a:lnTo>
                      <a:pt x="939" y="663"/>
                    </a:lnTo>
                    <a:lnTo>
                      <a:pt x="938" y="672"/>
                    </a:lnTo>
                    <a:lnTo>
                      <a:pt x="934" y="687"/>
                    </a:lnTo>
                    <a:lnTo>
                      <a:pt x="939" y="699"/>
                    </a:lnTo>
                    <a:lnTo>
                      <a:pt x="949" y="712"/>
                    </a:lnTo>
                    <a:lnTo>
                      <a:pt x="957" y="725"/>
                    </a:lnTo>
                    <a:lnTo>
                      <a:pt x="960" y="733"/>
                    </a:lnTo>
                    <a:lnTo>
                      <a:pt x="962" y="741"/>
                    </a:lnTo>
                    <a:lnTo>
                      <a:pt x="962" y="750"/>
                    </a:lnTo>
                    <a:lnTo>
                      <a:pt x="960" y="757"/>
                    </a:lnTo>
                    <a:lnTo>
                      <a:pt x="946" y="763"/>
                    </a:lnTo>
                    <a:lnTo>
                      <a:pt x="937" y="772"/>
                    </a:lnTo>
                    <a:lnTo>
                      <a:pt x="928" y="784"/>
                    </a:lnTo>
                    <a:lnTo>
                      <a:pt x="923" y="796"/>
                    </a:lnTo>
                    <a:lnTo>
                      <a:pt x="916" y="808"/>
                    </a:lnTo>
                    <a:lnTo>
                      <a:pt x="908" y="817"/>
                    </a:lnTo>
                    <a:lnTo>
                      <a:pt x="896" y="824"/>
                    </a:lnTo>
                    <a:lnTo>
                      <a:pt x="880" y="825"/>
                    </a:lnTo>
                    <a:lnTo>
                      <a:pt x="878" y="833"/>
                    </a:lnTo>
                    <a:lnTo>
                      <a:pt x="874" y="841"/>
                    </a:lnTo>
                    <a:lnTo>
                      <a:pt x="872" y="848"/>
                    </a:lnTo>
                    <a:lnTo>
                      <a:pt x="869" y="856"/>
                    </a:lnTo>
                    <a:lnTo>
                      <a:pt x="878" y="857"/>
                    </a:lnTo>
                    <a:lnTo>
                      <a:pt x="887" y="858"/>
                    </a:lnTo>
                    <a:lnTo>
                      <a:pt x="896" y="861"/>
                    </a:lnTo>
                    <a:lnTo>
                      <a:pt x="905" y="862"/>
                    </a:lnTo>
                    <a:lnTo>
                      <a:pt x="915" y="864"/>
                    </a:lnTo>
                    <a:lnTo>
                      <a:pt x="923" y="869"/>
                    </a:lnTo>
                    <a:lnTo>
                      <a:pt x="931" y="873"/>
                    </a:lnTo>
                    <a:lnTo>
                      <a:pt x="938" y="880"/>
                    </a:lnTo>
                    <a:lnTo>
                      <a:pt x="940" y="892"/>
                    </a:lnTo>
                    <a:lnTo>
                      <a:pt x="942" y="905"/>
                    </a:lnTo>
                    <a:lnTo>
                      <a:pt x="946" y="916"/>
                    </a:lnTo>
                    <a:lnTo>
                      <a:pt x="956" y="924"/>
                    </a:lnTo>
                    <a:lnTo>
                      <a:pt x="964" y="928"/>
                    </a:lnTo>
                    <a:lnTo>
                      <a:pt x="972" y="932"/>
                    </a:lnTo>
                    <a:lnTo>
                      <a:pt x="981" y="936"/>
                    </a:lnTo>
                    <a:lnTo>
                      <a:pt x="990" y="941"/>
                    </a:lnTo>
                    <a:lnTo>
                      <a:pt x="996" y="947"/>
                    </a:lnTo>
                    <a:lnTo>
                      <a:pt x="1001" y="954"/>
                    </a:lnTo>
                    <a:lnTo>
                      <a:pt x="1005" y="962"/>
                    </a:lnTo>
                    <a:lnTo>
                      <a:pt x="1005" y="973"/>
                    </a:lnTo>
                    <a:lnTo>
                      <a:pt x="1013" y="983"/>
                    </a:lnTo>
                    <a:lnTo>
                      <a:pt x="1014" y="993"/>
                    </a:lnTo>
                    <a:lnTo>
                      <a:pt x="1011" y="1003"/>
                    </a:lnTo>
                    <a:lnTo>
                      <a:pt x="1007" y="1013"/>
                    </a:lnTo>
                    <a:lnTo>
                      <a:pt x="1001" y="1023"/>
                    </a:lnTo>
                    <a:lnTo>
                      <a:pt x="995" y="1034"/>
                    </a:lnTo>
                    <a:lnTo>
                      <a:pt x="992" y="1045"/>
                    </a:lnTo>
                    <a:lnTo>
                      <a:pt x="992" y="1057"/>
                    </a:lnTo>
                    <a:lnTo>
                      <a:pt x="996" y="1066"/>
                    </a:lnTo>
                    <a:lnTo>
                      <a:pt x="1003" y="1074"/>
                    </a:lnTo>
                    <a:lnTo>
                      <a:pt x="1008" y="1083"/>
                    </a:lnTo>
                    <a:lnTo>
                      <a:pt x="1007" y="1096"/>
                    </a:lnTo>
                    <a:lnTo>
                      <a:pt x="1003" y="1105"/>
                    </a:lnTo>
                    <a:lnTo>
                      <a:pt x="998" y="1112"/>
                    </a:lnTo>
                    <a:lnTo>
                      <a:pt x="992" y="1119"/>
                    </a:lnTo>
                    <a:lnTo>
                      <a:pt x="984" y="1124"/>
                    </a:lnTo>
                    <a:lnTo>
                      <a:pt x="976" y="1129"/>
                    </a:lnTo>
                    <a:lnTo>
                      <a:pt x="968" y="1133"/>
                    </a:lnTo>
                    <a:lnTo>
                      <a:pt x="960" y="1137"/>
                    </a:lnTo>
                    <a:lnTo>
                      <a:pt x="953" y="1142"/>
                    </a:lnTo>
                    <a:lnTo>
                      <a:pt x="943" y="1144"/>
                    </a:lnTo>
                    <a:lnTo>
                      <a:pt x="934" y="1145"/>
                    </a:lnTo>
                    <a:lnTo>
                      <a:pt x="927" y="1150"/>
                    </a:lnTo>
                    <a:lnTo>
                      <a:pt x="923" y="1159"/>
                    </a:lnTo>
                    <a:lnTo>
                      <a:pt x="922" y="1167"/>
                    </a:lnTo>
                    <a:lnTo>
                      <a:pt x="916" y="1174"/>
                    </a:lnTo>
                    <a:lnTo>
                      <a:pt x="910" y="1181"/>
                    </a:lnTo>
                    <a:lnTo>
                      <a:pt x="909" y="1189"/>
                    </a:lnTo>
                    <a:lnTo>
                      <a:pt x="917" y="1196"/>
                    </a:lnTo>
                    <a:lnTo>
                      <a:pt x="927" y="1200"/>
                    </a:lnTo>
                    <a:lnTo>
                      <a:pt x="939" y="1202"/>
                    </a:lnTo>
                    <a:lnTo>
                      <a:pt x="952" y="1203"/>
                    </a:lnTo>
                    <a:lnTo>
                      <a:pt x="962" y="1204"/>
                    </a:lnTo>
                    <a:lnTo>
                      <a:pt x="971" y="1209"/>
                    </a:lnTo>
                    <a:lnTo>
                      <a:pt x="976" y="1217"/>
                    </a:lnTo>
                    <a:lnTo>
                      <a:pt x="977" y="1231"/>
                    </a:lnTo>
                    <a:lnTo>
                      <a:pt x="985" y="1235"/>
                    </a:lnTo>
                    <a:lnTo>
                      <a:pt x="994" y="1239"/>
                    </a:lnTo>
                    <a:lnTo>
                      <a:pt x="1002" y="1242"/>
                    </a:lnTo>
                    <a:lnTo>
                      <a:pt x="1008" y="1250"/>
                    </a:lnTo>
                    <a:lnTo>
                      <a:pt x="1008" y="1266"/>
                    </a:lnTo>
                    <a:lnTo>
                      <a:pt x="1005" y="1283"/>
                    </a:lnTo>
                    <a:lnTo>
                      <a:pt x="1000" y="1296"/>
                    </a:lnTo>
                    <a:lnTo>
                      <a:pt x="994" y="1311"/>
                    </a:lnTo>
                    <a:lnTo>
                      <a:pt x="986" y="1316"/>
                    </a:lnTo>
                    <a:lnTo>
                      <a:pt x="978" y="1319"/>
                    </a:lnTo>
                    <a:lnTo>
                      <a:pt x="970" y="1325"/>
                    </a:lnTo>
                    <a:lnTo>
                      <a:pt x="967" y="1334"/>
                    </a:lnTo>
                    <a:lnTo>
                      <a:pt x="965" y="1342"/>
                    </a:lnTo>
                    <a:lnTo>
                      <a:pt x="963" y="1352"/>
                    </a:lnTo>
                    <a:lnTo>
                      <a:pt x="958" y="1359"/>
                    </a:lnTo>
                    <a:lnTo>
                      <a:pt x="952" y="1363"/>
                    </a:lnTo>
                    <a:lnTo>
                      <a:pt x="946" y="1363"/>
                    </a:lnTo>
                    <a:lnTo>
                      <a:pt x="941" y="1363"/>
                    </a:lnTo>
                    <a:lnTo>
                      <a:pt x="935" y="1363"/>
                    </a:lnTo>
                    <a:lnTo>
                      <a:pt x="931" y="1362"/>
                    </a:lnTo>
                    <a:lnTo>
                      <a:pt x="925" y="1361"/>
                    </a:lnTo>
                    <a:lnTo>
                      <a:pt x="920" y="1360"/>
                    </a:lnTo>
                    <a:lnTo>
                      <a:pt x="916" y="1359"/>
                    </a:lnTo>
                    <a:lnTo>
                      <a:pt x="911" y="1357"/>
                    </a:lnTo>
                    <a:lnTo>
                      <a:pt x="907" y="1362"/>
                    </a:lnTo>
                    <a:lnTo>
                      <a:pt x="903" y="1369"/>
                    </a:lnTo>
                    <a:lnTo>
                      <a:pt x="899" y="1374"/>
                    </a:lnTo>
                    <a:lnTo>
                      <a:pt x="892" y="1377"/>
                    </a:lnTo>
                    <a:lnTo>
                      <a:pt x="885" y="1378"/>
                    </a:lnTo>
                    <a:lnTo>
                      <a:pt x="879" y="1376"/>
                    </a:lnTo>
                    <a:lnTo>
                      <a:pt x="873" y="1372"/>
                    </a:lnTo>
                    <a:lnTo>
                      <a:pt x="869" y="1368"/>
                    </a:lnTo>
                    <a:lnTo>
                      <a:pt x="864" y="1364"/>
                    </a:lnTo>
                    <a:lnTo>
                      <a:pt x="858" y="1361"/>
                    </a:lnTo>
                    <a:lnTo>
                      <a:pt x="852" y="1360"/>
                    </a:lnTo>
                    <a:lnTo>
                      <a:pt x="845" y="1362"/>
                    </a:lnTo>
                    <a:lnTo>
                      <a:pt x="848" y="1366"/>
                    </a:lnTo>
                    <a:lnTo>
                      <a:pt x="848" y="1371"/>
                    </a:lnTo>
                    <a:lnTo>
                      <a:pt x="845" y="1377"/>
                    </a:lnTo>
                    <a:lnTo>
                      <a:pt x="840" y="1379"/>
                    </a:lnTo>
                    <a:lnTo>
                      <a:pt x="832" y="1379"/>
                    </a:lnTo>
                    <a:lnTo>
                      <a:pt x="832" y="1395"/>
                    </a:lnTo>
                    <a:lnTo>
                      <a:pt x="841" y="1399"/>
                    </a:lnTo>
                    <a:lnTo>
                      <a:pt x="849" y="1405"/>
                    </a:lnTo>
                    <a:lnTo>
                      <a:pt x="855" y="1413"/>
                    </a:lnTo>
                    <a:lnTo>
                      <a:pt x="859" y="1422"/>
                    </a:lnTo>
                    <a:lnTo>
                      <a:pt x="862" y="1431"/>
                    </a:lnTo>
                    <a:lnTo>
                      <a:pt x="862" y="1442"/>
                    </a:lnTo>
                    <a:lnTo>
                      <a:pt x="859" y="1451"/>
                    </a:lnTo>
                    <a:lnTo>
                      <a:pt x="855" y="1459"/>
                    </a:lnTo>
                    <a:lnTo>
                      <a:pt x="848" y="1465"/>
                    </a:lnTo>
                    <a:lnTo>
                      <a:pt x="841" y="1466"/>
                    </a:lnTo>
                    <a:lnTo>
                      <a:pt x="832" y="1463"/>
                    </a:lnTo>
                    <a:lnTo>
                      <a:pt x="822" y="1463"/>
                    </a:lnTo>
                    <a:lnTo>
                      <a:pt x="817" y="1470"/>
                    </a:lnTo>
                    <a:lnTo>
                      <a:pt x="812" y="1478"/>
                    </a:lnTo>
                    <a:lnTo>
                      <a:pt x="805" y="1484"/>
                    </a:lnTo>
                    <a:lnTo>
                      <a:pt x="797" y="1488"/>
                    </a:lnTo>
                    <a:lnTo>
                      <a:pt x="789" y="1488"/>
                    </a:lnTo>
                    <a:lnTo>
                      <a:pt x="781" y="1485"/>
                    </a:lnTo>
                    <a:lnTo>
                      <a:pt x="774" y="1483"/>
                    </a:lnTo>
                    <a:lnTo>
                      <a:pt x="767" y="1480"/>
                    </a:lnTo>
                    <a:lnTo>
                      <a:pt x="760" y="1476"/>
                    </a:lnTo>
                    <a:lnTo>
                      <a:pt x="754" y="1470"/>
                    </a:lnTo>
                    <a:lnTo>
                      <a:pt x="748" y="1466"/>
                    </a:lnTo>
                    <a:lnTo>
                      <a:pt x="742" y="1460"/>
                    </a:lnTo>
                    <a:lnTo>
                      <a:pt x="737" y="1463"/>
                    </a:lnTo>
                    <a:lnTo>
                      <a:pt x="734" y="1468"/>
                    </a:lnTo>
                    <a:lnTo>
                      <a:pt x="730" y="1473"/>
                    </a:lnTo>
                    <a:lnTo>
                      <a:pt x="726" y="1477"/>
                    </a:lnTo>
                    <a:lnTo>
                      <a:pt x="722" y="1481"/>
                    </a:lnTo>
                    <a:lnTo>
                      <a:pt x="716" y="1484"/>
                    </a:lnTo>
                    <a:lnTo>
                      <a:pt x="712" y="1487"/>
                    </a:lnTo>
                    <a:lnTo>
                      <a:pt x="705" y="1487"/>
                    </a:lnTo>
                    <a:lnTo>
                      <a:pt x="698" y="1485"/>
                    </a:lnTo>
                    <a:lnTo>
                      <a:pt x="692" y="1483"/>
                    </a:lnTo>
                    <a:lnTo>
                      <a:pt x="688" y="1480"/>
                    </a:lnTo>
                    <a:lnTo>
                      <a:pt x="682" y="1475"/>
                    </a:lnTo>
                    <a:lnTo>
                      <a:pt x="677" y="1470"/>
                    </a:lnTo>
                    <a:lnTo>
                      <a:pt x="673" y="1467"/>
                    </a:lnTo>
                    <a:lnTo>
                      <a:pt x="667" y="1462"/>
                    </a:lnTo>
                    <a:lnTo>
                      <a:pt x="661" y="1460"/>
                    </a:lnTo>
                    <a:lnTo>
                      <a:pt x="655" y="1458"/>
                    </a:lnTo>
                    <a:lnTo>
                      <a:pt x="651" y="1457"/>
                    </a:lnTo>
                    <a:lnTo>
                      <a:pt x="645" y="1454"/>
                    </a:lnTo>
                    <a:lnTo>
                      <a:pt x="639" y="1452"/>
                    </a:lnTo>
                    <a:lnTo>
                      <a:pt x="633" y="1450"/>
                    </a:lnTo>
                    <a:lnTo>
                      <a:pt x="629" y="1446"/>
                    </a:lnTo>
                    <a:lnTo>
                      <a:pt x="624" y="1443"/>
                    </a:lnTo>
                    <a:lnTo>
                      <a:pt x="621" y="1438"/>
                    </a:lnTo>
                    <a:lnTo>
                      <a:pt x="620" y="1434"/>
                    </a:lnTo>
                    <a:lnTo>
                      <a:pt x="617" y="1429"/>
                    </a:lnTo>
                    <a:lnTo>
                      <a:pt x="617" y="1423"/>
                    </a:lnTo>
                    <a:lnTo>
                      <a:pt x="617" y="1419"/>
                    </a:lnTo>
                    <a:lnTo>
                      <a:pt x="613" y="1417"/>
                    </a:lnTo>
                    <a:lnTo>
                      <a:pt x="608" y="1415"/>
                    </a:lnTo>
                    <a:lnTo>
                      <a:pt x="603" y="1413"/>
                    </a:lnTo>
                    <a:lnTo>
                      <a:pt x="599" y="1410"/>
                    </a:lnTo>
                    <a:lnTo>
                      <a:pt x="594" y="1408"/>
                    </a:lnTo>
                    <a:lnTo>
                      <a:pt x="588" y="1407"/>
                    </a:lnTo>
                    <a:lnTo>
                      <a:pt x="584" y="1407"/>
                    </a:lnTo>
                    <a:lnTo>
                      <a:pt x="578" y="1409"/>
                    </a:lnTo>
                    <a:lnTo>
                      <a:pt x="575" y="1413"/>
                    </a:lnTo>
                    <a:lnTo>
                      <a:pt x="569" y="1414"/>
                    </a:lnTo>
                    <a:lnTo>
                      <a:pt x="564" y="1415"/>
                    </a:lnTo>
                    <a:lnTo>
                      <a:pt x="559" y="1415"/>
                    </a:lnTo>
                    <a:lnTo>
                      <a:pt x="554" y="1416"/>
                    </a:lnTo>
                    <a:lnTo>
                      <a:pt x="549" y="1417"/>
                    </a:lnTo>
                    <a:lnTo>
                      <a:pt x="545" y="1421"/>
                    </a:lnTo>
                    <a:lnTo>
                      <a:pt x="542" y="1425"/>
                    </a:lnTo>
                    <a:lnTo>
                      <a:pt x="540" y="1458"/>
                    </a:lnTo>
                    <a:lnTo>
                      <a:pt x="541" y="1489"/>
                    </a:lnTo>
                    <a:lnTo>
                      <a:pt x="545" y="1521"/>
                    </a:lnTo>
                    <a:lnTo>
                      <a:pt x="545" y="1553"/>
                    </a:lnTo>
                    <a:lnTo>
                      <a:pt x="545" y="1579"/>
                    </a:lnTo>
                    <a:lnTo>
                      <a:pt x="544" y="1604"/>
                    </a:lnTo>
                    <a:lnTo>
                      <a:pt x="545" y="1629"/>
                    </a:lnTo>
                    <a:lnTo>
                      <a:pt x="549" y="1654"/>
                    </a:lnTo>
                    <a:lnTo>
                      <a:pt x="547" y="1682"/>
                    </a:lnTo>
                    <a:lnTo>
                      <a:pt x="548" y="1711"/>
                    </a:lnTo>
                    <a:lnTo>
                      <a:pt x="548" y="1741"/>
                    </a:lnTo>
                    <a:lnTo>
                      <a:pt x="549" y="1771"/>
                    </a:lnTo>
                    <a:lnTo>
                      <a:pt x="555" y="2020"/>
                    </a:lnTo>
                    <a:lnTo>
                      <a:pt x="555" y="2029"/>
                    </a:lnTo>
                    <a:lnTo>
                      <a:pt x="555" y="2040"/>
                    </a:lnTo>
                    <a:lnTo>
                      <a:pt x="556" y="2049"/>
                    </a:lnTo>
                    <a:lnTo>
                      <a:pt x="560" y="2058"/>
                    </a:lnTo>
                    <a:lnTo>
                      <a:pt x="577" y="2067"/>
                    </a:lnTo>
                    <a:lnTo>
                      <a:pt x="594" y="2074"/>
                    </a:lnTo>
                    <a:lnTo>
                      <a:pt x="613" y="2079"/>
                    </a:lnTo>
                    <a:lnTo>
                      <a:pt x="631" y="2083"/>
                    </a:lnTo>
                    <a:lnTo>
                      <a:pt x="650" y="2089"/>
                    </a:lnTo>
                    <a:lnTo>
                      <a:pt x="668" y="2096"/>
                    </a:lnTo>
                    <a:lnTo>
                      <a:pt x="684" y="2105"/>
                    </a:lnTo>
                    <a:lnTo>
                      <a:pt x="699" y="2119"/>
                    </a:lnTo>
                    <a:lnTo>
                      <a:pt x="706" y="2124"/>
                    </a:lnTo>
                    <a:lnTo>
                      <a:pt x="714" y="2128"/>
                    </a:lnTo>
                    <a:lnTo>
                      <a:pt x="722" y="2133"/>
                    </a:lnTo>
                    <a:lnTo>
                      <a:pt x="730" y="2138"/>
                    </a:lnTo>
                    <a:lnTo>
                      <a:pt x="737" y="2143"/>
                    </a:lnTo>
                    <a:lnTo>
                      <a:pt x="742" y="2150"/>
                    </a:lnTo>
                    <a:lnTo>
                      <a:pt x="744" y="2158"/>
                    </a:lnTo>
                    <a:lnTo>
                      <a:pt x="744" y="2168"/>
                    </a:lnTo>
                    <a:lnTo>
                      <a:pt x="733" y="2175"/>
                    </a:lnTo>
                    <a:lnTo>
                      <a:pt x="719" y="2179"/>
                    </a:lnTo>
                    <a:lnTo>
                      <a:pt x="705" y="2181"/>
                    </a:lnTo>
                    <a:lnTo>
                      <a:pt x="691" y="2183"/>
                    </a:lnTo>
                    <a:lnTo>
                      <a:pt x="676" y="2183"/>
                    </a:lnTo>
                    <a:lnTo>
                      <a:pt x="661" y="2183"/>
                    </a:lnTo>
                    <a:lnTo>
                      <a:pt x="646" y="2183"/>
                    </a:lnTo>
                    <a:lnTo>
                      <a:pt x="631" y="2184"/>
                    </a:lnTo>
                    <a:lnTo>
                      <a:pt x="621" y="2185"/>
                    </a:lnTo>
                    <a:lnTo>
                      <a:pt x="610" y="2189"/>
                    </a:lnTo>
                    <a:lnTo>
                      <a:pt x="602" y="2196"/>
                    </a:lnTo>
                    <a:lnTo>
                      <a:pt x="594" y="2203"/>
                    </a:lnTo>
                    <a:lnTo>
                      <a:pt x="586" y="2213"/>
                    </a:lnTo>
                    <a:lnTo>
                      <a:pt x="579" y="2221"/>
                    </a:lnTo>
                    <a:lnTo>
                      <a:pt x="571" y="2229"/>
                    </a:lnTo>
                    <a:lnTo>
                      <a:pt x="563" y="2236"/>
                    </a:lnTo>
                    <a:lnTo>
                      <a:pt x="552" y="2237"/>
                    </a:lnTo>
                    <a:lnTo>
                      <a:pt x="541" y="2239"/>
                    </a:lnTo>
                    <a:lnTo>
                      <a:pt x="531" y="2244"/>
                    </a:lnTo>
                    <a:lnTo>
                      <a:pt x="520" y="2247"/>
                    </a:lnTo>
                    <a:lnTo>
                      <a:pt x="510" y="2249"/>
                    </a:lnTo>
                    <a:lnTo>
                      <a:pt x="500" y="2251"/>
                    </a:lnTo>
                    <a:lnTo>
                      <a:pt x="489" y="2251"/>
                    </a:lnTo>
                    <a:lnTo>
                      <a:pt x="478" y="2246"/>
                    </a:lnTo>
                    <a:lnTo>
                      <a:pt x="458" y="2239"/>
                    </a:lnTo>
                    <a:lnTo>
                      <a:pt x="440" y="2230"/>
                    </a:lnTo>
                    <a:lnTo>
                      <a:pt x="421" y="2219"/>
                    </a:lnTo>
                    <a:lnTo>
                      <a:pt x="404" y="2210"/>
                    </a:lnTo>
                    <a:lnTo>
                      <a:pt x="384" y="2201"/>
                    </a:lnTo>
                    <a:lnTo>
                      <a:pt x="365" y="2195"/>
                    </a:lnTo>
                    <a:lnTo>
                      <a:pt x="344" y="2192"/>
                    </a:lnTo>
                    <a:lnTo>
                      <a:pt x="322" y="2193"/>
                    </a:lnTo>
                    <a:lnTo>
                      <a:pt x="314" y="2194"/>
                    </a:lnTo>
                    <a:lnTo>
                      <a:pt x="306" y="2196"/>
                    </a:lnTo>
                    <a:lnTo>
                      <a:pt x="297" y="2198"/>
                    </a:lnTo>
                    <a:lnTo>
                      <a:pt x="289" y="2199"/>
                    </a:lnTo>
                    <a:lnTo>
                      <a:pt x="280" y="2199"/>
                    </a:lnTo>
                    <a:lnTo>
                      <a:pt x="272" y="2196"/>
                    </a:lnTo>
                    <a:lnTo>
                      <a:pt x="265" y="2193"/>
                    </a:lnTo>
                    <a:lnTo>
                      <a:pt x="259" y="2186"/>
                    </a:lnTo>
                    <a:lnTo>
                      <a:pt x="261" y="2178"/>
                    </a:lnTo>
                    <a:lnTo>
                      <a:pt x="266" y="2171"/>
                    </a:lnTo>
                    <a:lnTo>
                      <a:pt x="272" y="2166"/>
                    </a:lnTo>
                    <a:lnTo>
                      <a:pt x="278" y="2162"/>
                    </a:lnTo>
                    <a:lnTo>
                      <a:pt x="285" y="2158"/>
                    </a:lnTo>
                    <a:lnTo>
                      <a:pt x="292" y="2154"/>
                    </a:lnTo>
                    <a:lnTo>
                      <a:pt x="298" y="2149"/>
                    </a:lnTo>
                    <a:lnTo>
                      <a:pt x="303" y="2142"/>
                    </a:lnTo>
                    <a:lnTo>
                      <a:pt x="303" y="2131"/>
                    </a:lnTo>
                    <a:lnTo>
                      <a:pt x="304" y="2120"/>
                    </a:lnTo>
                    <a:lnTo>
                      <a:pt x="308" y="2111"/>
                    </a:lnTo>
                    <a:lnTo>
                      <a:pt x="319" y="2105"/>
                    </a:lnTo>
                    <a:lnTo>
                      <a:pt x="335" y="2097"/>
                    </a:lnTo>
                    <a:lnTo>
                      <a:pt x="351" y="2089"/>
                    </a:lnTo>
                    <a:lnTo>
                      <a:pt x="368" y="2083"/>
                    </a:lnTo>
                    <a:lnTo>
                      <a:pt x="386" y="2077"/>
                    </a:lnTo>
                    <a:lnTo>
                      <a:pt x="402" y="2071"/>
                    </a:lnTo>
                    <a:lnTo>
                      <a:pt x="419" y="2064"/>
                    </a:lnTo>
                    <a:lnTo>
                      <a:pt x="435" y="2057"/>
                    </a:lnTo>
                    <a:lnTo>
                      <a:pt x="451" y="2048"/>
                    </a:lnTo>
                    <a:lnTo>
                      <a:pt x="458" y="2036"/>
                    </a:lnTo>
                    <a:lnTo>
                      <a:pt x="461" y="2025"/>
                    </a:lnTo>
                    <a:lnTo>
                      <a:pt x="461" y="2011"/>
                    </a:lnTo>
                    <a:lnTo>
                      <a:pt x="463" y="1998"/>
                    </a:lnTo>
                    <a:lnTo>
                      <a:pt x="473" y="1913"/>
                    </a:lnTo>
                    <a:lnTo>
                      <a:pt x="474" y="1825"/>
                    </a:lnTo>
                    <a:lnTo>
                      <a:pt x="472" y="1738"/>
                    </a:lnTo>
                    <a:lnTo>
                      <a:pt x="470" y="1652"/>
                    </a:lnTo>
                    <a:lnTo>
                      <a:pt x="472" y="1598"/>
                    </a:lnTo>
                    <a:lnTo>
                      <a:pt x="474" y="1544"/>
                    </a:lnTo>
                    <a:lnTo>
                      <a:pt x="477" y="1490"/>
                    </a:lnTo>
                    <a:lnTo>
                      <a:pt x="478" y="1436"/>
                    </a:lnTo>
                    <a:lnTo>
                      <a:pt x="471" y="1437"/>
                    </a:lnTo>
                    <a:lnTo>
                      <a:pt x="464" y="1437"/>
                    </a:lnTo>
                    <a:lnTo>
                      <a:pt x="457" y="1435"/>
                    </a:lnTo>
                    <a:lnTo>
                      <a:pt x="450" y="1432"/>
                    </a:lnTo>
                    <a:lnTo>
                      <a:pt x="443" y="1431"/>
                    </a:lnTo>
                    <a:lnTo>
                      <a:pt x="437" y="1431"/>
                    </a:lnTo>
                    <a:lnTo>
                      <a:pt x="433" y="1435"/>
                    </a:lnTo>
                    <a:lnTo>
                      <a:pt x="428" y="1442"/>
                    </a:lnTo>
                    <a:lnTo>
                      <a:pt x="427" y="1451"/>
                    </a:lnTo>
                    <a:lnTo>
                      <a:pt x="426" y="1461"/>
                    </a:lnTo>
                    <a:lnTo>
                      <a:pt x="424" y="1470"/>
                    </a:lnTo>
                    <a:lnTo>
                      <a:pt x="416" y="1477"/>
                    </a:lnTo>
                    <a:lnTo>
                      <a:pt x="409" y="1481"/>
                    </a:lnTo>
                    <a:lnTo>
                      <a:pt x="401" y="1483"/>
                    </a:lnTo>
                    <a:lnTo>
                      <a:pt x="393" y="1484"/>
                    </a:lnTo>
                    <a:lnTo>
                      <a:pt x="384" y="1484"/>
                    </a:lnTo>
                    <a:lnTo>
                      <a:pt x="375" y="1483"/>
                    </a:lnTo>
                    <a:lnTo>
                      <a:pt x="367" y="1482"/>
                    </a:lnTo>
                    <a:lnTo>
                      <a:pt x="359" y="1480"/>
                    </a:lnTo>
                    <a:lnTo>
                      <a:pt x="352" y="1476"/>
                    </a:lnTo>
                    <a:lnTo>
                      <a:pt x="345" y="1487"/>
                    </a:lnTo>
                    <a:lnTo>
                      <a:pt x="340" y="1498"/>
                    </a:lnTo>
                    <a:lnTo>
                      <a:pt x="335" y="1512"/>
                    </a:lnTo>
                    <a:lnTo>
                      <a:pt x="330" y="1525"/>
                    </a:lnTo>
                    <a:lnTo>
                      <a:pt x="323" y="1536"/>
                    </a:lnTo>
                    <a:lnTo>
                      <a:pt x="314" y="1544"/>
                    </a:lnTo>
                    <a:lnTo>
                      <a:pt x="303" y="1546"/>
                    </a:lnTo>
                    <a:lnTo>
                      <a:pt x="287" y="1543"/>
                    </a:lnTo>
                    <a:lnTo>
                      <a:pt x="278" y="1540"/>
                    </a:lnTo>
                    <a:lnTo>
                      <a:pt x="269" y="1535"/>
                    </a:lnTo>
                    <a:lnTo>
                      <a:pt x="260" y="1530"/>
                    </a:lnTo>
                    <a:lnTo>
                      <a:pt x="251" y="1525"/>
                    </a:lnTo>
                    <a:lnTo>
                      <a:pt x="244" y="1518"/>
                    </a:lnTo>
                    <a:lnTo>
                      <a:pt x="237" y="1510"/>
                    </a:lnTo>
                    <a:lnTo>
                      <a:pt x="233" y="1502"/>
                    </a:lnTo>
                    <a:lnTo>
                      <a:pt x="231" y="1491"/>
                    </a:lnTo>
                    <a:lnTo>
                      <a:pt x="165" y="1469"/>
                    </a:lnTo>
                    <a:lnTo>
                      <a:pt x="161" y="1461"/>
                    </a:lnTo>
                    <a:lnTo>
                      <a:pt x="160" y="1452"/>
                    </a:lnTo>
                    <a:lnTo>
                      <a:pt x="160" y="1443"/>
                    </a:lnTo>
                    <a:lnTo>
                      <a:pt x="161" y="1434"/>
                    </a:lnTo>
                    <a:lnTo>
                      <a:pt x="164" y="1430"/>
                    </a:lnTo>
                    <a:lnTo>
                      <a:pt x="165" y="1427"/>
                    </a:lnTo>
                    <a:lnTo>
                      <a:pt x="164" y="1422"/>
                    </a:lnTo>
                    <a:lnTo>
                      <a:pt x="165" y="1417"/>
                    </a:lnTo>
                    <a:lnTo>
                      <a:pt x="169" y="1410"/>
                    </a:lnTo>
                    <a:lnTo>
                      <a:pt x="172" y="1404"/>
                    </a:lnTo>
                    <a:lnTo>
                      <a:pt x="177" y="1397"/>
                    </a:lnTo>
                    <a:lnTo>
                      <a:pt x="182" y="1390"/>
                    </a:lnTo>
                    <a:lnTo>
                      <a:pt x="186" y="1384"/>
                    </a:lnTo>
                    <a:lnTo>
                      <a:pt x="192" y="1378"/>
                    </a:lnTo>
                    <a:lnTo>
                      <a:pt x="200" y="1375"/>
                    </a:lnTo>
                    <a:lnTo>
                      <a:pt x="208" y="1374"/>
                    </a:lnTo>
                    <a:lnTo>
                      <a:pt x="215" y="1362"/>
                    </a:lnTo>
                    <a:lnTo>
                      <a:pt x="215" y="1349"/>
                    </a:lnTo>
                    <a:lnTo>
                      <a:pt x="212" y="1337"/>
                    </a:lnTo>
                    <a:lnTo>
                      <a:pt x="208" y="1324"/>
                    </a:lnTo>
                    <a:lnTo>
                      <a:pt x="199" y="1321"/>
                    </a:lnTo>
                    <a:lnTo>
                      <a:pt x="190" y="1318"/>
                    </a:lnTo>
                    <a:lnTo>
                      <a:pt x="179" y="1316"/>
                    </a:lnTo>
                    <a:lnTo>
                      <a:pt x="170" y="1313"/>
                    </a:lnTo>
                    <a:lnTo>
                      <a:pt x="161" y="1308"/>
                    </a:lnTo>
                    <a:lnTo>
                      <a:pt x="153" y="1302"/>
                    </a:lnTo>
                    <a:lnTo>
                      <a:pt x="148" y="1294"/>
                    </a:lnTo>
                    <a:lnTo>
                      <a:pt x="145" y="1284"/>
                    </a:lnTo>
                    <a:lnTo>
                      <a:pt x="138" y="1279"/>
                    </a:lnTo>
                    <a:lnTo>
                      <a:pt x="132" y="1277"/>
                    </a:lnTo>
                    <a:lnTo>
                      <a:pt x="125" y="1272"/>
                    </a:lnTo>
                    <a:lnTo>
                      <a:pt x="122" y="1266"/>
                    </a:lnTo>
                    <a:lnTo>
                      <a:pt x="126" y="1250"/>
                    </a:lnTo>
                    <a:lnTo>
                      <a:pt x="134" y="1235"/>
                    </a:lnTo>
                    <a:lnTo>
                      <a:pt x="142" y="1220"/>
                    </a:lnTo>
                    <a:lnTo>
                      <a:pt x="151" y="1204"/>
                    </a:lnTo>
                    <a:lnTo>
                      <a:pt x="147" y="1196"/>
                    </a:lnTo>
                    <a:lnTo>
                      <a:pt x="146" y="1187"/>
                    </a:lnTo>
                    <a:lnTo>
                      <a:pt x="142" y="1180"/>
                    </a:lnTo>
                    <a:lnTo>
                      <a:pt x="134" y="1174"/>
                    </a:lnTo>
                    <a:lnTo>
                      <a:pt x="126" y="1177"/>
                    </a:lnTo>
                    <a:lnTo>
                      <a:pt x="119" y="1178"/>
                    </a:lnTo>
                    <a:lnTo>
                      <a:pt x="111" y="1180"/>
                    </a:lnTo>
                    <a:lnTo>
                      <a:pt x="103" y="1180"/>
                    </a:lnTo>
                    <a:lnTo>
                      <a:pt x="95" y="1180"/>
                    </a:lnTo>
                    <a:lnTo>
                      <a:pt x="88" y="1179"/>
                    </a:lnTo>
                    <a:lnTo>
                      <a:pt x="80" y="1177"/>
                    </a:lnTo>
                    <a:lnTo>
                      <a:pt x="72" y="1173"/>
                    </a:lnTo>
                    <a:lnTo>
                      <a:pt x="68" y="1166"/>
                    </a:lnTo>
                    <a:lnTo>
                      <a:pt x="63" y="1159"/>
                    </a:lnTo>
                    <a:lnTo>
                      <a:pt x="58" y="1152"/>
                    </a:lnTo>
                    <a:lnTo>
                      <a:pt x="55" y="1145"/>
                    </a:lnTo>
                    <a:lnTo>
                      <a:pt x="50" y="1138"/>
                    </a:lnTo>
                    <a:lnTo>
                      <a:pt x="44" y="1133"/>
                    </a:lnTo>
                    <a:lnTo>
                      <a:pt x="39" y="1126"/>
                    </a:lnTo>
                    <a:lnTo>
                      <a:pt x="32" y="1121"/>
                    </a:lnTo>
                    <a:lnTo>
                      <a:pt x="28" y="1114"/>
                    </a:lnTo>
                    <a:lnTo>
                      <a:pt x="27" y="1107"/>
                    </a:lnTo>
                    <a:lnTo>
                      <a:pt x="27" y="1099"/>
                    </a:lnTo>
                    <a:lnTo>
                      <a:pt x="29" y="1092"/>
                    </a:lnTo>
                    <a:lnTo>
                      <a:pt x="32" y="1087"/>
                    </a:lnTo>
                    <a:lnTo>
                      <a:pt x="36" y="1080"/>
                    </a:lnTo>
                    <a:lnTo>
                      <a:pt x="40" y="1074"/>
                    </a:lnTo>
                    <a:lnTo>
                      <a:pt x="46" y="1069"/>
                    </a:lnTo>
                    <a:lnTo>
                      <a:pt x="44" y="1062"/>
                    </a:lnTo>
                    <a:lnTo>
                      <a:pt x="46" y="1056"/>
                    </a:lnTo>
                    <a:lnTo>
                      <a:pt x="48" y="1050"/>
                    </a:lnTo>
                    <a:lnTo>
                      <a:pt x="53" y="1044"/>
                    </a:lnTo>
                    <a:lnTo>
                      <a:pt x="58" y="1037"/>
                    </a:lnTo>
                    <a:lnTo>
                      <a:pt x="59" y="1027"/>
                    </a:lnTo>
                    <a:lnTo>
                      <a:pt x="58" y="1015"/>
                    </a:lnTo>
                    <a:lnTo>
                      <a:pt x="59" y="1005"/>
                    </a:lnTo>
                    <a:lnTo>
                      <a:pt x="63" y="1000"/>
                    </a:lnTo>
                    <a:lnTo>
                      <a:pt x="68" y="996"/>
                    </a:lnTo>
                    <a:lnTo>
                      <a:pt x="72" y="992"/>
                    </a:lnTo>
                    <a:lnTo>
                      <a:pt x="77" y="989"/>
                    </a:lnTo>
                    <a:lnTo>
                      <a:pt x="82" y="985"/>
                    </a:lnTo>
                    <a:lnTo>
                      <a:pt x="87" y="982"/>
                    </a:lnTo>
                    <a:lnTo>
                      <a:pt x="91" y="977"/>
                    </a:lnTo>
                    <a:lnTo>
                      <a:pt x="94" y="971"/>
                    </a:lnTo>
                    <a:lnTo>
                      <a:pt x="95" y="971"/>
                    </a:lnTo>
                    <a:lnTo>
                      <a:pt x="96" y="973"/>
                    </a:lnTo>
                    <a:lnTo>
                      <a:pt x="99" y="974"/>
                    </a:lnTo>
                    <a:lnTo>
                      <a:pt x="100" y="974"/>
                    </a:lnTo>
                    <a:lnTo>
                      <a:pt x="100" y="964"/>
                    </a:lnTo>
                    <a:lnTo>
                      <a:pt x="102" y="955"/>
                    </a:lnTo>
                    <a:lnTo>
                      <a:pt x="100" y="947"/>
                    </a:lnTo>
                    <a:lnTo>
                      <a:pt x="89" y="946"/>
                    </a:lnTo>
                    <a:lnTo>
                      <a:pt x="81" y="945"/>
                    </a:lnTo>
                    <a:lnTo>
                      <a:pt x="73" y="944"/>
                    </a:lnTo>
                    <a:lnTo>
                      <a:pt x="65" y="943"/>
                    </a:lnTo>
                    <a:lnTo>
                      <a:pt x="58" y="941"/>
                    </a:lnTo>
                    <a:lnTo>
                      <a:pt x="51" y="939"/>
                    </a:lnTo>
                    <a:lnTo>
                      <a:pt x="44" y="936"/>
                    </a:lnTo>
                    <a:lnTo>
                      <a:pt x="39" y="931"/>
                    </a:lnTo>
                    <a:lnTo>
                      <a:pt x="33" y="924"/>
                    </a:lnTo>
                    <a:lnTo>
                      <a:pt x="29" y="913"/>
                    </a:lnTo>
                    <a:lnTo>
                      <a:pt x="19" y="906"/>
                    </a:lnTo>
                    <a:lnTo>
                      <a:pt x="8" y="899"/>
                    </a:lnTo>
                    <a:lnTo>
                      <a:pt x="3" y="886"/>
                    </a:lnTo>
                    <a:lnTo>
                      <a:pt x="1" y="872"/>
                    </a:lnTo>
                    <a:lnTo>
                      <a:pt x="0" y="860"/>
                    </a:lnTo>
                    <a:lnTo>
                      <a:pt x="3" y="847"/>
                    </a:lnTo>
                    <a:lnTo>
                      <a:pt x="12" y="835"/>
                    </a:lnTo>
                    <a:lnTo>
                      <a:pt x="21" y="831"/>
                    </a:lnTo>
                    <a:lnTo>
                      <a:pt x="32" y="826"/>
                    </a:lnTo>
                    <a:lnTo>
                      <a:pt x="40" y="819"/>
                    </a:lnTo>
                    <a:lnTo>
                      <a:pt x="43" y="809"/>
                    </a:lnTo>
                    <a:lnTo>
                      <a:pt x="56" y="808"/>
                    </a:lnTo>
                    <a:lnTo>
                      <a:pt x="65" y="803"/>
                    </a:lnTo>
                    <a:lnTo>
                      <a:pt x="71" y="796"/>
                    </a:lnTo>
                    <a:lnTo>
                      <a:pt x="77" y="787"/>
                    </a:lnTo>
                    <a:lnTo>
                      <a:pt x="80" y="778"/>
                    </a:lnTo>
                    <a:lnTo>
                      <a:pt x="86" y="767"/>
                    </a:lnTo>
                    <a:lnTo>
                      <a:pt x="93" y="759"/>
                    </a:lnTo>
                    <a:lnTo>
                      <a:pt x="102" y="752"/>
                    </a:lnTo>
                    <a:lnTo>
                      <a:pt x="102" y="737"/>
                    </a:lnTo>
                    <a:lnTo>
                      <a:pt x="101" y="720"/>
                    </a:lnTo>
                    <a:lnTo>
                      <a:pt x="102" y="705"/>
                    </a:lnTo>
                    <a:lnTo>
                      <a:pt x="109" y="691"/>
                    </a:lnTo>
                    <a:lnTo>
                      <a:pt x="116" y="682"/>
                    </a:lnTo>
                    <a:lnTo>
                      <a:pt x="123" y="674"/>
                    </a:lnTo>
                    <a:lnTo>
                      <a:pt x="132" y="668"/>
                    </a:lnTo>
                    <a:lnTo>
                      <a:pt x="140" y="663"/>
                    </a:lnTo>
                    <a:lnTo>
                      <a:pt x="149" y="657"/>
                    </a:lnTo>
                    <a:lnTo>
                      <a:pt x="160" y="652"/>
                    </a:lnTo>
                    <a:lnTo>
                      <a:pt x="169" y="649"/>
                    </a:lnTo>
                    <a:lnTo>
                      <a:pt x="178" y="644"/>
                    </a:lnTo>
                    <a:lnTo>
                      <a:pt x="187" y="644"/>
                    </a:lnTo>
                    <a:lnTo>
                      <a:pt x="195" y="648"/>
                    </a:lnTo>
                    <a:lnTo>
                      <a:pt x="202" y="650"/>
                    </a:lnTo>
                    <a:lnTo>
                      <a:pt x="210" y="645"/>
                    </a:lnTo>
                    <a:lnTo>
                      <a:pt x="202" y="631"/>
                    </a:lnTo>
                    <a:lnTo>
                      <a:pt x="198" y="615"/>
                    </a:lnTo>
                    <a:lnTo>
                      <a:pt x="197" y="599"/>
                    </a:lnTo>
                    <a:lnTo>
                      <a:pt x="201" y="583"/>
                    </a:lnTo>
                    <a:lnTo>
                      <a:pt x="210" y="573"/>
                    </a:lnTo>
                    <a:lnTo>
                      <a:pt x="208" y="559"/>
                    </a:lnTo>
                    <a:lnTo>
                      <a:pt x="204" y="545"/>
                    </a:lnTo>
                    <a:lnTo>
                      <a:pt x="206" y="529"/>
                    </a:lnTo>
                    <a:lnTo>
                      <a:pt x="208" y="524"/>
                    </a:lnTo>
                    <a:lnTo>
                      <a:pt x="213" y="518"/>
                    </a:lnTo>
                    <a:lnTo>
                      <a:pt x="217" y="515"/>
                    </a:lnTo>
                    <a:lnTo>
                      <a:pt x="222" y="513"/>
                    </a:lnTo>
                    <a:lnTo>
                      <a:pt x="232" y="510"/>
                    </a:lnTo>
                    <a:lnTo>
                      <a:pt x="242" y="510"/>
                    </a:lnTo>
                    <a:lnTo>
                      <a:pt x="251" y="510"/>
                    </a:lnTo>
                    <a:lnTo>
                      <a:pt x="260" y="513"/>
                    </a:lnTo>
                    <a:lnTo>
                      <a:pt x="269" y="515"/>
                    </a:lnTo>
                    <a:lnTo>
                      <a:pt x="277" y="517"/>
                    </a:lnTo>
                    <a:lnTo>
                      <a:pt x="287" y="521"/>
                    </a:lnTo>
                    <a:lnTo>
                      <a:pt x="295" y="524"/>
                    </a:lnTo>
                    <a:lnTo>
                      <a:pt x="298" y="520"/>
                    </a:lnTo>
                    <a:lnTo>
                      <a:pt x="300" y="515"/>
                    </a:lnTo>
                    <a:lnTo>
                      <a:pt x="303" y="509"/>
                    </a:lnTo>
                    <a:lnTo>
                      <a:pt x="304" y="505"/>
                    </a:lnTo>
                    <a:lnTo>
                      <a:pt x="298" y="500"/>
                    </a:lnTo>
                    <a:lnTo>
                      <a:pt x="291" y="495"/>
                    </a:lnTo>
                    <a:lnTo>
                      <a:pt x="285" y="490"/>
                    </a:lnTo>
                    <a:lnTo>
                      <a:pt x="280" y="485"/>
                    </a:lnTo>
                    <a:lnTo>
                      <a:pt x="275" y="479"/>
                    </a:lnTo>
                    <a:lnTo>
                      <a:pt x="272" y="472"/>
                    </a:lnTo>
                    <a:lnTo>
                      <a:pt x="269" y="465"/>
                    </a:lnTo>
                    <a:lnTo>
                      <a:pt x="269" y="457"/>
                    </a:lnTo>
                    <a:lnTo>
                      <a:pt x="260" y="449"/>
                    </a:lnTo>
                    <a:lnTo>
                      <a:pt x="251" y="442"/>
                    </a:lnTo>
                    <a:lnTo>
                      <a:pt x="243" y="434"/>
                    </a:lnTo>
                    <a:lnTo>
                      <a:pt x="237" y="424"/>
                    </a:lnTo>
                    <a:lnTo>
                      <a:pt x="233" y="408"/>
                    </a:lnTo>
                    <a:lnTo>
                      <a:pt x="232" y="391"/>
                    </a:lnTo>
                    <a:lnTo>
                      <a:pt x="235" y="373"/>
                    </a:lnTo>
                    <a:lnTo>
                      <a:pt x="242" y="358"/>
                    </a:lnTo>
                    <a:lnTo>
                      <a:pt x="247" y="354"/>
                    </a:lnTo>
                    <a:lnTo>
                      <a:pt x="254" y="350"/>
                    </a:lnTo>
                    <a:lnTo>
                      <a:pt x="260" y="347"/>
                    </a:lnTo>
                    <a:lnTo>
                      <a:pt x="262" y="339"/>
                    </a:lnTo>
                    <a:lnTo>
                      <a:pt x="262" y="334"/>
                    </a:lnTo>
                    <a:lnTo>
                      <a:pt x="265" y="329"/>
                    </a:lnTo>
                    <a:lnTo>
                      <a:pt x="266" y="326"/>
                    </a:lnTo>
                    <a:lnTo>
                      <a:pt x="269" y="324"/>
                    </a:lnTo>
                    <a:lnTo>
                      <a:pt x="287" y="325"/>
                    </a:lnTo>
                    <a:lnTo>
                      <a:pt x="290" y="317"/>
                    </a:lnTo>
                    <a:lnTo>
                      <a:pt x="293" y="308"/>
                    </a:lnTo>
                    <a:lnTo>
                      <a:pt x="298" y="301"/>
                    </a:lnTo>
                    <a:lnTo>
                      <a:pt x="307" y="298"/>
                    </a:lnTo>
                    <a:lnTo>
                      <a:pt x="314" y="298"/>
                    </a:lnTo>
                    <a:lnTo>
                      <a:pt x="322" y="300"/>
                    </a:lnTo>
                    <a:lnTo>
                      <a:pt x="328" y="302"/>
                    </a:lnTo>
                    <a:lnTo>
                      <a:pt x="335" y="305"/>
                    </a:lnTo>
                    <a:lnTo>
                      <a:pt x="342" y="308"/>
                    </a:lnTo>
                    <a:lnTo>
                      <a:pt x="348" y="310"/>
                    </a:lnTo>
                    <a:lnTo>
                      <a:pt x="356" y="312"/>
                    </a:lnTo>
                    <a:lnTo>
                      <a:pt x="363" y="312"/>
                    </a:lnTo>
                    <a:lnTo>
                      <a:pt x="364" y="300"/>
                    </a:lnTo>
                    <a:lnTo>
                      <a:pt x="363" y="288"/>
                    </a:lnTo>
                    <a:lnTo>
                      <a:pt x="361" y="275"/>
                    </a:lnTo>
                    <a:lnTo>
                      <a:pt x="366" y="264"/>
                    </a:lnTo>
                    <a:lnTo>
                      <a:pt x="380" y="238"/>
                    </a:lnTo>
                    <a:lnTo>
                      <a:pt x="378" y="200"/>
                    </a:lnTo>
                    <a:lnTo>
                      <a:pt x="384" y="185"/>
                    </a:lnTo>
                    <a:lnTo>
                      <a:pt x="389" y="170"/>
                    </a:lnTo>
                    <a:lnTo>
                      <a:pt x="397" y="158"/>
                    </a:lnTo>
                    <a:lnTo>
                      <a:pt x="411" y="147"/>
                    </a:lnTo>
                    <a:lnTo>
                      <a:pt x="412" y="138"/>
                    </a:lnTo>
                    <a:lnTo>
                      <a:pt x="410" y="130"/>
                    </a:lnTo>
                    <a:lnTo>
                      <a:pt x="406" y="123"/>
                    </a:lnTo>
                    <a:lnTo>
                      <a:pt x="409" y="116"/>
                    </a:lnTo>
                    <a:lnTo>
                      <a:pt x="416" y="108"/>
                    </a:lnTo>
                    <a:lnTo>
                      <a:pt x="425" y="102"/>
                    </a:lnTo>
                    <a:lnTo>
                      <a:pt x="434" y="98"/>
                    </a:lnTo>
                    <a:lnTo>
                      <a:pt x="443" y="94"/>
                    </a:lnTo>
                    <a:lnTo>
                      <a:pt x="454" y="93"/>
                    </a:lnTo>
                    <a:lnTo>
                      <a:pt x="464" y="92"/>
                    </a:lnTo>
                    <a:lnTo>
                      <a:pt x="474" y="92"/>
                    </a:lnTo>
                    <a:lnTo>
                      <a:pt x="485" y="93"/>
                    </a:lnTo>
                    <a:lnTo>
                      <a:pt x="484" y="84"/>
                    </a:lnTo>
                    <a:lnTo>
                      <a:pt x="485" y="74"/>
                    </a:lnTo>
                    <a:lnTo>
                      <a:pt x="488" y="67"/>
                    </a:lnTo>
                    <a:lnTo>
                      <a:pt x="496" y="62"/>
                    </a:lnTo>
                    <a:lnTo>
                      <a:pt x="502" y="59"/>
                    </a:lnTo>
                    <a:lnTo>
                      <a:pt x="504" y="52"/>
                    </a:lnTo>
                    <a:lnTo>
                      <a:pt x="504" y="44"/>
                    </a:lnTo>
                    <a:lnTo>
                      <a:pt x="507" y="37"/>
                    </a:lnTo>
                    <a:lnTo>
                      <a:pt x="509" y="31"/>
                    </a:lnTo>
                    <a:lnTo>
                      <a:pt x="514" y="26"/>
                    </a:lnTo>
                    <a:lnTo>
                      <a:pt x="518" y="22"/>
                    </a:lnTo>
                    <a:lnTo>
                      <a:pt x="524" y="18"/>
                    </a:lnTo>
                    <a:lnTo>
                      <a:pt x="532" y="19"/>
                    </a:lnTo>
                    <a:lnTo>
                      <a:pt x="540" y="19"/>
                    </a:lnTo>
                    <a:lnTo>
                      <a:pt x="547" y="18"/>
                    </a:lnTo>
                    <a:lnTo>
                      <a:pt x="554" y="17"/>
                    </a:lnTo>
                    <a:lnTo>
                      <a:pt x="561" y="15"/>
                    </a:lnTo>
                    <a:lnTo>
                      <a:pt x="567" y="11"/>
                    </a:lnTo>
                    <a:lnTo>
                      <a:pt x="572" y="7"/>
                    </a:lnTo>
                    <a:lnTo>
                      <a:pt x="578" y="0"/>
                    </a:lnTo>
                    <a:lnTo>
                      <a:pt x="584" y="0"/>
                    </a:lnTo>
                    <a:lnTo>
                      <a:pt x="590" y="1"/>
                    </a:lnTo>
                    <a:lnTo>
                      <a:pt x="594" y="3"/>
                    </a:lnTo>
                    <a:lnTo>
                      <a:pt x="599" y="7"/>
                    </a:lnTo>
                    <a:lnTo>
                      <a:pt x="603" y="11"/>
                    </a:lnTo>
                    <a:lnTo>
                      <a:pt x="608" y="16"/>
                    </a:lnTo>
                    <a:lnTo>
                      <a:pt x="613" y="21"/>
                    </a:lnTo>
                    <a:lnTo>
                      <a:pt x="616" y="24"/>
                    </a:lnTo>
                    <a:close/>
                  </a:path>
                </a:pathLst>
              </a:custGeom>
              <a:solidFill>
                <a:srgbClr val="006600"/>
              </a:solidFill>
              <a:ln w="9525">
                <a:noFill/>
                <a:round/>
                <a:headEnd/>
                <a:tailEnd/>
              </a:ln>
            </p:spPr>
            <p:txBody>
              <a:bodyPr/>
              <a:lstStyle/>
              <a:p>
                <a:endParaRPr lang="en-US"/>
              </a:p>
            </p:txBody>
          </p:sp>
          <p:grpSp>
            <p:nvGrpSpPr>
              <p:cNvPr id="8326" name="Group 3733"/>
              <p:cNvGrpSpPr>
                <a:grpSpLocks/>
              </p:cNvGrpSpPr>
              <p:nvPr/>
            </p:nvGrpSpPr>
            <p:grpSpPr bwMode="auto">
              <a:xfrm>
                <a:off x="1536" y="1728"/>
                <a:ext cx="420" cy="1064"/>
                <a:chOff x="3269" y="2832"/>
                <a:chExt cx="420" cy="1064"/>
              </a:xfrm>
            </p:grpSpPr>
            <p:sp>
              <p:nvSpPr>
                <p:cNvPr id="9326" name="Freeform 3734"/>
                <p:cNvSpPr>
                  <a:spLocks/>
                </p:cNvSpPr>
                <p:nvPr/>
              </p:nvSpPr>
              <p:spPr bwMode="auto">
                <a:xfrm>
                  <a:off x="3516" y="2832"/>
                  <a:ext cx="8" cy="5"/>
                </a:xfrm>
                <a:custGeom>
                  <a:avLst/>
                  <a:gdLst>
                    <a:gd name="T0" fmla="*/ 4 w 18"/>
                    <a:gd name="T1" fmla="*/ 2 h 9"/>
                    <a:gd name="T2" fmla="*/ 3 w 18"/>
                    <a:gd name="T3" fmla="*/ 3 h 9"/>
                    <a:gd name="T4" fmla="*/ 2 w 18"/>
                    <a:gd name="T5" fmla="*/ 3 h 9"/>
                    <a:gd name="T6" fmla="*/ 1 w 18"/>
                    <a:gd name="T7" fmla="*/ 2 h 9"/>
                    <a:gd name="T8" fmla="*/ 0 w 18"/>
                    <a:gd name="T9" fmla="*/ 2 h 9"/>
                    <a:gd name="T10" fmla="*/ 0 w 18"/>
                    <a:gd name="T11" fmla="*/ 2 h 9"/>
                    <a:gd name="T12" fmla="*/ 0 w 18"/>
                    <a:gd name="T13" fmla="*/ 1 h 9"/>
                    <a:gd name="T14" fmla="*/ 0 w 18"/>
                    <a:gd name="T15" fmla="*/ 1 h 9"/>
                    <a:gd name="T16" fmla="*/ 1 w 18"/>
                    <a:gd name="T17" fmla="*/ 0 h 9"/>
                    <a:gd name="T18" fmla="*/ 2 w 18"/>
                    <a:gd name="T19" fmla="*/ 0 h 9"/>
                    <a:gd name="T20" fmla="*/ 3 w 18"/>
                    <a:gd name="T21" fmla="*/ 1 h 9"/>
                    <a:gd name="T22" fmla="*/ 3 w 18"/>
                    <a:gd name="T23" fmla="*/ 1 h 9"/>
                    <a:gd name="T24" fmla="*/ 4 w 18"/>
                    <a:gd name="T25" fmla="*/ 2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9"/>
                    <a:gd name="T41" fmla="*/ 18 w 18"/>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9">
                      <a:moveTo>
                        <a:pt x="18" y="6"/>
                      </a:moveTo>
                      <a:lnTo>
                        <a:pt x="14" y="9"/>
                      </a:lnTo>
                      <a:lnTo>
                        <a:pt x="11" y="9"/>
                      </a:lnTo>
                      <a:lnTo>
                        <a:pt x="6" y="8"/>
                      </a:lnTo>
                      <a:lnTo>
                        <a:pt x="2" y="7"/>
                      </a:lnTo>
                      <a:lnTo>
                        <a:pt x="0" y="5"/>
                      </a:lnTo>
                      <a:lnTo>
                        <a:pt x="0" y="2"/>
                      </a:lnTo>
                      <a:lnTo>
                        <a:pt x="2" y="1"/>
                      </a:lnTo>
                      <a:lnTo>
                        <a:pt x="4" y="0"/>
                      </a:lnTo>
                      <a:lnTo>
                        <a:pt x="9" y="0"/>
                      </a:lnTo>
                      <a:lnTo>
                        <a:pt x="13" y="1"/>
                      </a:lnTo>
                      <a:lnTo>
                        <a:pt x="15" y="2"/>
                      </a:lnTo>
                      <a:lnTo>
                        <a:pt x="18" y="6"/>
                      </a:lnTo>
                      <a:close/>
                    </a:path>
                  </a:pathLst>
                </a:custGeom>
                <a:solidFill>
                  <a:srgbClr val="00FF00"/>
                </a:solidFill>
                <a:ln w="9525">
                  <a:noFill/>
                  <a:round/>
                  <a:headEnd/>
                  <a:tailEnd/>
                </a:ln>
              </p:spPr>
              <p:txBody>
                <a:bodyPr/>
                <a:lstStyle/>
                <a:p>
                  <a:endParaRPr lang="en-US"/>
                </a:p>
              </p:txBody>
            </p:sp>
            <p:sp>
              <p:nvSpPr>
                <p:cNvPr id="9327" name="Freeform 3735"/>
                <p:cNvSpPr>
                  <a:spLocks/>
                </p:cNvSpPr>
                <p:nvPr/>
              </p:nvSpPr>
              <p:spPr bwMode="auto">
                <a:xfrm>
                  <a:off x="3489" y="2841"/>
                  <a:ext cx="23" cy="10"/>
                </a:xfrm>
                <a:custGeom>
                  <a:avLst/>
                  <a:gdLst>
                    <a:gd name="T0" fmla="*/ 12 w 45"/>
                    <a:gd name="T1" fmla="*/ 2 h 21"/>
                    <a:gd name="T2" fmla="*/ 10 w 45"/>
                    <a:gd name="T3" fmla="*/ 3 h 21"/>
                    <a:gd name="T4" fmla="*/ 8 w 45"/>
                    <a:gd name="T5" fmla="*/ 4 h 21"/>
                    <a:gd name="T6" fmla="*/ 6 w 45"/>
                    <a:gd name="T7" fmla="*/ 5 h 21"/>
                    <a:gd name="T8" fmla="*/ 4 w 45"/>
                    <a:gd name="T9" fmla="*/ 5 h 21"/>
                    <a:gd name="T10" fmla="*/ 3 w 45"/>
                    <a:gd name="T11" fmla="*/ 4 h 21"/>
                    <a:gd name="T12" fmla="*/ 2 w 45"/>
                    <a:gd name="T13" fmla="*/ 4 h 21"/>
                    <a:gd name="T14" fmla="*/ 1 w 45"/>
                    <a:gd name="T15" fmla="*/ 3 h 21"/>
                    <a:gd name="T16" fmla="*/ 0 w 45"/>
                    <a:gd name="T17" fmla="*/ 2 h 21"/>
                    <a:gd name="T18" fmla="*/ 2 w 45"/>
                    <a:gd name="T19" fmla="*/ 1 h 21"/>
                    <a:gd name="T20" fmla="*/ 4 w 45"/>
                    <a:gd name="T21" fmla="*/ 1 h 21"/>
                    <a:gd name="T22" fmla="*/ 6 w 45"/>
                    <a:gd name="T23" fmla="*/ 0 h 21"/>
                    <a:gd name="T24" fmla="*/ 8 w 45"/>
                    <a:gd name="T25" fmla="*/ 0 h 21"/>
                    <a:gd name="T26" fmla="*/ 9 w 45"/>
                    <a:gd name="T27" fmla="*/ 0 h 21"/>
                    <a:gd name="T28" fmla="*/ 10 w 45"/>
                    <a:gd name="T29" fmla="*/ 1 h 21"/>
                    <a:gd name="T30" fmla="*/ 11 w 45"/>
                    <a:gd name="T31" fmla="*/ 1 h 21"/>
                    <a:gd name="T32" fmla="*/ 12 w 45"/>
                    <a:gd name="T33" fmla="*/ 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21"/>
                    <a:gd name="T53" fmla="*/ 45 w 4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21">
                      <a:moveTo>
                        <a:pt x="45" y="9"/>
                      </a:moveTo>
                      <a:lnTo>
                        <a:pt x="40" y="15"/>
                      </a:lnTo>
                      <a:lnTo>
                        <a:pt x="32" y="19"/>
                      </a:lnTo>
                      <a:lnTo>
                        <a:pt x="24" y="21"/>
                      </a:lnTo>
                      <a:lnTo>
                        <a:pt x="14" y="21"/>
                      </a:lnTo>
                      <a:lnTo>
                        <a:pt x="10" y="19"/>
                      </a:lnTo>
                      <a:lnTo>
                        <a:pt x="6" y="16"/>
                      </a:lnTo>
                      <a:lnTo>
                        <a:pt x="2" y="14"/>
                      </a:lnTo>
                      <a:lnTo>
                        <a:pt x="0" y="9"/>
                      </a:lnTo>
                      <a:lnTo>
                        <a:pt x="7" y="7"/>
                      </a:lnTo>
                      <a:lnTo>
                        <a:pt x="15" y="5"/>
                      </a:lnTo>
                      <a:lnTo>
                        <a:pt x="22" y="2"/>
                      </a:lnTo>
                      <a:lnTo>
                        <a:pt x="29" y="0"/>
                      </a:lnTo>
                      <a:lnTo>
                        <a:pt x="34" y="1"/>
                      </a:lnTo>
                      <a:lnTo>
                        <a:pt x="37" y="4"/>
                      </a:lnTo>
                      <a:lnTo>
                        <a:pt x="42" y="7"/>
                      </a:lnTo>
                      <a:lnTo>
                        <a:pt x="45" y="9"/>
                      </a:lnTo>
                      <a:close/>
                    </a:path>
                  </a:pathLst>
                </a:custGeom>
                <a:solidFill>
                  <a:srgbClr val="00FF00"/>
                </a:solidFill>
                <a:ln w="9525">
                  <a:noFill/>
                  <a:round/>
                  <a:headEnd/>
                  <a:tailEnd/>
                </a:ln>
              </p:spPr>
              <p:txBody>
                <a:bodyPr/>
                <a:lstStyle/>
                <a:p>
                  <a:endParaRPr lang="en-US"/>
                </a:p>
              </p:txBody>
            </p:sp>
            <p:sp>
              <p:nvSpPr>
                <p:cNvPr id="9328" name="Freeform 3736"/>
                <p:cNvSpPr>
                  <a:spLocks/>
                </p:cNvSpPr>
                <p:nvPr/>
              </p:nvSpPr>
              <p:spPr bwMode="auto">
                <a:xfrm>
                  <a:off x="3507" y="2853"/>
                  <a:ext cx="20" cy="14"/>
                </a:xfrm>
                <a:custGeom>
                  <a:avLst/>
                  <a:gdLst>
                    <a:gd name="T0" fmla="*/ 9 w 42"/>
                    <a:gd name="T1" fmla="*/ 2 h 29"/>
                    <a:gd name="T2" fmla="*/ 10 w 42"/>
                    <a:gd name="T3" fmla="*/ 3 h 29"/>
                    <a:gd name="T4" fmla="*/ 9 w 42"/>
                    <a:gd name="T5" fmla="*/ 5 h 29"/>
                    <a:gd name="T6" fmla="*/ 9 w 42"/>
                    <a:gd name="T7" fmla="*/ 6 h 29"/>
                    <a:gd name="T8" fmla="*/ 7 w 42"/>
                    <a:gd name="T9" fmla="*/ 7 h 29"/>
                    <a:gd name="T10" fmla="*/ 5 w 42"/>
                    <a:gd name="T11" fmla="*/ 7 h 29"/>
                    <a:gd name="T12" fmla="*/ 3 w 42"/>
                    <a:gd name="T13" fmla="*/ 6 h 29"/>
                    <a:gd name="T14" fmla="*/ 1 w 42"/>
                    <a:gd name="T15" fmla="*/ 5 h 29"/>
                    <a:gd name="T16" fmla="*/ 0 w 42"/>
                    <a:gd name="T17" fmla="*/ 4 h 29"/>
                    <a:gd name="T18" fmla="*/ 1 w 42"/>
                    <a:gd name="T19" fmla="*/ 3 h 29"/>
                    <a:gd name="T20" fmla="*/ 2 w 42"/>
                    <a:gd name="T21" fmla="*/ 2 h 29"/>
                    <a:gd name="T22" fmla="*/ 3 w 42"/>
                    <a:gd name="T23" fmla="*/ 1 h 29"/>
                    <a:gd name="T24" fmla="*/ 5 w 42"/>
                    <a:gd name="T25" fmla="*/ 0 h 29"/>
                    <a:gd name="T26" fmla="*/ 5 w 42"/>
                    <a:gd name="T27" fmla="*/ 0 h 29"/>
                    <a:gd name="T28" fmla="*/ 7 w 42"/>
                    <a:gd name="T29" fmla="*/ 0 h 29"/>
                    <a:gd name="T30" fmla="*/ 8 w 42"/>
                    <a:gd name="T31" fmla="*/ 0 h 29"/>
                    <a:gd name="T32" fmla="*/ 9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9329" name="Freeform 3737"/>
                <p:cNvSpPr>
                  <a:spLocks/>
                </p:cNvSpPr>
                <p:nvPr/>
              </p:nvSpPr>
              <p:spPr bwMode="auto">
                <a:xfrm>
                  <a:off x="3460" y="2860"/>
                  <a:ext cx="34" cy="19"/>
                </a:xfrm>
                <a:custGeom>
                  <a:avLst/>
                  <a:gdLst>
                    <a:gd name="T0" fmla="*/ 17 w 68"/>
                    <a:gd name="T1" fmla="*/ 1 h 38"/>
                    <a:gd name="T2" fmla="*/ 16 w 68"/>
                    <a:gd name="T3" fmla="*/ 3 h 38"/>
                    <a:gd name="T4" fmla="*/ 15 w 68"/>
                    <a:gd name="T5" fmla="*/ 5 h 38"/>
                    <a:gd name="T6" fmla="*/ 14 w 68"/>
                    <a:gd name="T7" fmla="*/ 6 h 38"/>
                    <a:gd name="T8" fmla="*/ 12 w 68"/>
                    <a:gd name="T9" fmla="*/ 7 h 38"/>
                    <a:gd name="T10" fmla="*/ 10 w 68"/>
                    <a:gd name="T11" fmla="*/ 8 h 38"/>
                    <a:gd name="T12" fmla="*/ 9 w 68"/>
                    <a:gd name="T13" fmla="*/ 9 h 38"/>
                    <a:gd name="T14" fmla="*/ 7 w 68"/>
                    <a:gd name="T15" fmla="*/ 10 h 38"/>
                    <a:gd name="T16" fmla="*/ 6 w 68"/>
                    <a:gd name="T17" fmla="*/ 10 h 38"/>
                    <a:gd name="T18" fmla="*/ 4 w 68"/>
                    <a:gd name="T19" fmla="*/ 10 h 38"/>
                    <a:gd name="T20" fmla="*/ 2 w 68"/>
                    <a:gd name="T21" fmla="*/ 9 h 38"/>
                    <a:gd name="T22" fmla="*/ 1 w 68"/>
                    <a:gd name="T23" fmla="*/ 7 h 38"/>
                    <a:gd name="T24" fmla="*/ 1 w 68"/>
                    <a:gd name="T25" fmla="*/ 6 h 38"/>
                    <a:gd name="T26" fmla="*/ 0 w 68"/>
                    <a:gd name="T27" fmla="*/ 5 h 38"/>
                    <a:gd name="T28" fmla="*/ 2 w 68"/>
                    <a:gd name="T29" fmla="*/ 5 h 38"/>
                    <a:gd name="T30" fmla="*/ 4 w 68"/>
                    <a:gd name="T31" fmla="*/ 5 h 38"/>
                    <a:gd name="T32" fmla="*/ 6 w 68"/>
                    <a:gd name="T33" fmla="*/ 3 h 38"/>
                    <a:gd name="T34" fmla="*/ 9 w 68"/>
                    <a:gd name="T35" fmla="*/ 1 h 38"/>
                    <a:gd name="T36" fmla="*/ 10 w 68"/>
                    <a:gd name="T37" fmla="*/ 1 h 38"/>
                    <a:gd name="T38" fmla="*/ 12 w 68"/>
                    <a:gd name="T39" fmla="*/ 0 h 38"/>
                    <a:gd name="T40" fmla="*/ 14 w 68"/>
                    <a:gd name="T41" fmla="*/ 1 h 38"/>
                    <a:gd name="T42" fmla="*/ 17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9330" name="Freeform 3738"/>
                <p:cNvSpPr>
                  <a:spLocks/>
                </p:cNvSpPr>
                <p:nvPr/>
              </p:nvSpPr>
              <p:spPr bwMode="auto">
                <a:xfrm>
                  <a:off x="3439" y="2878"/>
                  <a:ext cx="13" cy="7"/>
                </a:xfrm>
                <a:custGeom>
                  <a:avLst/>
                  <a:gdLst>
                    <a:gd name="T0" fmla="*/ 6 w 27"/>
                    <a:gd name="T1" fmla="*/ 2 h 15"/>
                    <a:gd name="T2" fmla="*/ 6 w 27"/>
                    <a:gd name="T3" fmla="*/ 3 h 15"/>
                    <a:gd name="T4" fmla="*/ 6 w 27"/>
                    <a:gd name="T5" fmla="*/ 3 h 15"/>
                    <a:gd name="T6" fmla="*/ 5 w 27"/>
                    <a:gd name="T7" fmla="*/ 3 h 15"/>
                    <a:gd name="T8" fmla="*/ 5 w 27"/>
                    <a:gd name="T9" fmla="*/ 3 h 15"/>
                    <a:gd name="T10" fmla="*/ 3 w 27"/>
                    <a:gd name="T11" fmla="*/ 3 h 15"/>
                    <a:gd name="T12" fmla="*/ 2 w 27"/>
                    <a:gd name="T13" fmla="*/ 3 h 15"/>
                    <a:gd name="T14" fmla="*/ 0 w 27"/>
                    <a:gd name="T15" fmla="*/ 2 h 15"/>
                    <a:gd name="T16" fmla="*/ 0 w 27"/>
                    <a:gd name="T17" fmla="*/ 1 h 15"/>
                    <a:gd name="T18" fmla="*/ 0 w 27"/>
                    <a:gd name="T19" fmla="*/ 0 h 15"/>
                    <a:gd name="T20" fmla="*/ 0 w 27"/>
                    <a:gd name="T21" fmla="*/ 0 h 15"/>
                    <a:gd name="T22" fmla="*/ 0 w 27"/>
                    <a:gd name="T23" fmla="*/ 0 h 15"/>
                    <a:gd name="T24" fmla="*/ 1 w 27"/>
                    <a:gd name="T25" fmla="*/ 0 h 15"/>
                    <a:gd name="T26" fmla="*/ 3 w 27"/>
                    <a:gd name="T27" fmla="*/ 0 h 15"/>
                    <a:gd name="T28" fmla="*/ 4 w 27"/>
                    <a:gd name="T29" fmla="*/ 0 h 15"/>
                    <a:gd name="T30" fmla="*/ 5 w 27"/>
                    <a:gd name="T31" fmla="*/ 1 h 15"/>
                    <a:gd name="T32" fmla="*/ 6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9331" name="Freeform 3739"/>
                <p:cNvSpPr>
                  <a:spLocks/>
                </p:cNvSpPr>
                <p:nvPr/>
              </p:nvSpPr>
              <p:spPr bwMode="auto">
                <a:xfrm>
                  <a:off x="3490" y="2880"/>
                  <a:ext cx="18" cy="9"/>
                </a:xfrm>
                <a:custGeom>
                  <a:avLst/>
                  <a:gdLst>
                    <a:gd name="T0" fmla="*/ 9 w 36"/>
                    <a:gd name="T1" fmla="*/ 2 h 17"/>
                    <a:gd name="T2" fmla="*/ 9 w 36"/>
                    <a:gd name="T3" fmla="*/ 3 h 17"/>
                    <a:gd name="T4" fmla="*/ 9 w 36"/>
                    <a:gd name="T5" fmla="*/ 4 h 17"/>
                    <a:gd name="T6" fmla="*/ 7 w 36"/>
                    <a:gd name="T7" fmla="*/ 4 h 17"/>
                    <a:gd name="T8" fmla="*/ 6 w 36"/>
                    <a:gd name="T9" fmla="*/ 5 h 17"/>
                    <a:gd name="T10" fmla="*/ 5 w 36"/>
                    <a:gd name="T11" fmla="*/ 5 h 17"/>
                    <a:gd name="T12" fmla="*/ 3 w 36"/>
                    <a:gd name="T13" fmla="*/ 4 h 17"/>
                    <a:gd name="T14" fmla="*/ 1 w 36"/>
                    <a:gd name="T15" fmla="*/ 4 h 17"/>
                    <a:gd name="T16" fmla="*/ 0 w 36"/>
                    <a:gd name="T17" fmla="*/ 3 h 17"/>
                    <a:gd name="T18" fmla="*/ 0 w 36"/>
                    <a:gd name="T19" fmla="*/ 2 h 17"/>
                    <a:gd name="T20" fmla="*/ 1 w 36"/>
                    <a:gd name="T21" fmla="*/ 1 h 17"/>
                    <a:gd name="T22" fmla="*/ 1 w 36"/>
                    <a:gd name="T23" fmla="*/ 1 h 17"/>
                    <a:gd name="T24" fmla="*/ 2 w 36"/>
                    <a:gd name="T25" fmla="*/ 1 h 17"/>
                    <a:gd name="T26" fmla="*/ 4 w 36"/>
                    <a:gd name="T27" fmla="*/ 0 h 17"/>
                    <a:gd name="T28" fmla="*/ 6 w 36"/>
                    <a:gd name="T29" fmla="*/ 0 h 17"/>
                    <a:gd name="T30" fmla="*/ 8 w 36"/>
                    <a:gd name="T31" fmla="*/ 1 h 17"/>
                    <a:gd name="T32" fmla="*/ 9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9332" name="Freeform 3740"/>
                <p:cNvSpPr>
                  <a:spLocks/>
                </p:cNvSpPr>
                <p:nvPr/>
              </p:nvSpPr>
              <p:spPr bwMode="auto">
                <a:xfrm>
                  <a:off x="3440" y="2887"/>
                  <a:ext cx="26" cy="15"/>
                </a:xfrm>
                <a:custGeom>
                  <a:avLst/>
                  <a:gdLst>
                    <a:gd name="T0" fmla="*/ 13 w 52"/>
                    <a:gd name="T1" fmla="*/ 1 h 29"/>
                    <a:gd name="T2" fmla="*/ 13 w 52"/>
                    <a:gd name="T3" fmla="*/ 2 h 29"/>
                    <a:gd name="T4" fmla="*/ 12 w 52"/>
                    <a:gd name="T5" fmla="*/ 3 h 29"/>
                    <a:gd name="T6" fmla="*/ 11 w 52"/>
                    <a:gd name="T7" fmla="*/ 5 h 29"/>
                    <a:gd name="T8" fmla="*/ 11 w 52"/>
                    <a:gd name="T9" fmla="*/ 6 h 29"/>
                    <a:gd name="T10" fmla="*/ 10 w 52"/>
                    <a:gd name="T11" fmla="*/ 7 h 29"/>
                    <a:gd name="T12" fmla="*/ 9 w 52"/>
                    <a:gd name="T13" fmla="*/ 7 h 29"/>
                    <a:gd name="T14" fmla="*/ 7 w 52"/>
                    <a:gd name="T15" fmla="*/ 8 h 29"/>
                    <a:gd name="T16" fmla="*/ 6 w 52"/>
                    <a:gd name="T17" fmla="*/ 8 h 29"/>
                    <a:gd name="T18" fmla="*/ 4 w 52"/>
                    <a:gd name="T19" fmla="*/ 7 h 29"/>
                    <a:gd name="T20" fmla="*/ 3 w 52"/>
                    <a:gd name="T21" fmla="*/ 7 h 29"/>
                    <a:gd name="T22" fmla="*/ 2 w 52"/>
                    <a:gd name="T23" fmla="*/ 7 h 29"/>
                    <a:gd name="T24" fmla="*/ 1 w 52"/>
                    <a:gd name="T25" fmla="*/ 6 h 29"/>
                    <a:gd name="T26" fmla="*/ 0 w 52"/>
                    <a:gd name="T27" fmla="*/ 4 h 29"/>
                    <a:gd name="T28" fmla="*/ 2 w 52"/>
                    <a:gd name="T29" fmla="*/ 3 h 29"/>
                    <a:gd name="T30" fmla="*/ 3 w 52"/>
                    <a:gd name="T31" fmla="*/ 3 h 29"/>
                    <a:gd name="T32" fmla="*/ 5 w 52"/>
                    <a:gd name="T33" fmla="*/ 2 h 29"/>
                    <a:gd name="T34" fmla="*/ 7 w 52"/>
                    <a:gd name="T35" fmla="*/ 2 h 29"/>
                    <a:gd name="T36" fmla="*/ 9 w 52"/>
                    <a:gd name="T37" fmla="*/ 1 h 29"/>
                    <a:gd name="T38" fmla="*/ 10 w 52"/>
                    <a:gd name="T39" fmla="*/ 1 h 29"/>
                    <a:gd name="T40" fmla="*/ 12 w 52"/>
                    <a:gd name="T41" fmla="*/ 0 h 29"/>
                    <a:gd name="T42" fmla="*/ 13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9333" name="Freeform 3741"/>
                <p:cNvSpPr>
                  <a:spLocks/>
                </p:cNvSpPr>
                <p:nvPr/>
              </p:nvSpPr>
              <p:spPr bwMode="auto">
                <a:xfrm>
                  <a:off x="3500" y="2900"/>
                  <a:ext cx="9" cy="8"/>
                </a:xfrm>
                <a:custGeom>
                  <a:avLst/>
                  <a:gdLst>
                    <a:gd name="T0" fmla="*/ 4 w 19"/>
                    <a:gd name="T1" fmla="*/ 3 h 16"/>
                    <a:gd name="T2" fmla="*/ 4 w 19"/>
                    <a:gd name="T3" fmla="*/ 4 h 16"/>
                    <a:gd name="T4" fmla="*/ 3 w 19"/>
                    <a:gd name="T5" fmla="*/ 4 h 16"/>
                    <a:gd name="T6" fmla="*/ 1 w 19"/>
                    <a:gd name="T7" fmla="*/ 4 h 16"/>
                    <a:gd name="T8" fmla="*/ 1 w 19"/>
                    <a:gd name="T9" fmla="*/ 3 h 16"/>
                    <a:gd name="T10" fmla="*/ 0 w 19"/>
                    <a:gd name="T11" fmla="*/ 3 h 16"/>
                    <a:gd name="T12" fmla="*/ 0 w 19"/>
                    <a:gd name="T13" fmla="*/ 2 h 16"/>
                    <a:gd name="T14" fmla="*/ 1 w 19"/>
                    <a:gd name="T15" fmla="*/ 1 h 16"/>
                    <a:gd name="T16" fmla="*/ 3 w 19"/>
                    <a:gd name="T17" fmla="*/ 1 h 16"/>
                    <a:gd name="T18" fmla="*/ 3 w 19"/>
                    <a:gd name="T19" fmla="*/ 0 h 16"/>
                    <a:gd name="T20" fmla="*/ 4 w 19"/>
                    <a:gd name="T21" fmla="*/ 1 h 16"/>
                    <a:gd name="T22" fmla="*/ 4 w 19"/>
                    <a:gd name="T23" fmla="*/ 1 h 16"/>
                    <a:gd name="T24" fmla="*/ 4 w 19"/>
                    <a:gd name="T25" fmla="*/ 2 h 16"/>
                    <a:gd name="T26" fmla="*/ 4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9334" name="Freeform 3742"/>
                <p:cNvSpPr>
                  <a:spLocks/>
                </p:cNvSpPr>
                <p:nvPr/>
              </p:nvSpPr>
              <p:spPr bwMode="auto">
                <a:xfrm>
                  <a:off x="3470" y="2901"/>
                  <a:ext cx="17" cy="9"/>
                </a:xfrm>
                <a:custGeom>
                  <a:avLst/>
                  <a:gdLst>
                    <a:gd name="T0" fmla="*/ 8 w 36"/>
                    <a:gd name="T1" fmla="*/ 1 h 18"/>
                    <a:gd name="T2" fmla="*/ 8 w 36"/>
                    <a:gd name="T3" fmla="*/ 2 h 18"/>
                    <a:gd name="T4" fmla="*/ 8 w 36"/>
                    <a:gd name="T5" fmla="*/ 3 h 18"/>
                    <a:gd name="T6" fmla="*/ 7 w 36"/>
                    <a:gd name="T7" fmla="*/ 3 h 18"/>
                    <a:gd name="T8" fmla="*/ 6 w 36"/>
                    <a:gd name="T9" fmla="*/ 5 h 18"/>
                    <a:gd name="T10" fmla="*/ 4 w 36"/>
                    <a:gd name="T11" fmla="*/ 5 h 18"/>
                    <a:gd name="T12" fmla="*/ 3 w 36"/>
                    <a:gd name="T13" fmla="*/ 5 h 18"/>
                    <a:gd name="T14" fmla="*/ 1 w 36"/>
                    <a:gd name="T15" fmla="*/ 5 h 18"/>
                    <a:gd name="T16" fmla="*/ 0 w 36"/>
                    <a:gd name="T17" fmla="*/ 4 h 18"/>
                    <a:gd name="T18" fmla="*/ 0 w 36"/>
                    <a:gd name="T19" fmla="*/ 2 h 18"/>
                    <a:gd name="T20" fmla="*/ 1 w 36"/>
                    <a:gd name="T21" fmla="*/ 1 h 18"/>
                    <a:gd name="T22" fmla="*/ 2 w 36"/>
                    <a:gd name="T23" fmla="*/ 1 h 18"/>
                    <a:gd name="T24" fmla="*/ 3 w 36"/>
                    <a:gd name="T25" fmla="*/ 1 h 18"/>
                    <a:gd name="T26" fmla="*/ 4 w 36"/>
                    <a:gd name="T27" fmla="*/ 1 h 18"/>
                    <a:gd name="T28" fmla="*/ 6 w 36"/>
                    <a:gd name="T29" fmla="*/ 0 h 18"/>
                    <a:gd name="T30" fmla="*/ 7 w 36"/>
                    <a:gd name="T31" fmla="*/ 1 h 18"/>
                    <a:gd name="T32" fmla="*/ 8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9335" name="Freeform 3743"/>
                <p:cNvSpPr>
                  <a:spLocks/>
                </p:cNvSpPr>
                <p:nvPr/>
              </p:nvSpPr>
              <p:spPr bwMode="auto">
                <a:xfrm>
                  <a:off x="3430" y="2909"/>
                  <a:ext cx="32" cy="13"/>
                </a:xfrm>
                <a:custGeom>
                  <a:avLst/>
                  <a:gdLst>
                    <a:gd name="T0" fmla="*/ 16 w 63"/>
                    <a:gd name="T1" fmla="*/ 1 h 26"/>
                    <a:gd name="T2" fmla="*/ 16 w 63"/>
                    <a:gd name="T3" fmla="*/ 2 h 26"/>
                    <a:gd name="T4" fmla="*/ 15 w 63"/>
                    <a:gd name="T5" fmla="*/ 3 h 26"/>
                    <a:gd name="T6" fmla="*/ 14 w 63"/>
                    <a:gd name="T7" fmla="*/ 6 h 26"/>
                    <a:gd name="T8" fmla="*/ 12 w 63"/>
                    <a:gd name="T9" fmla="*/ 7 h 26"/>
                    <a:gd name="T10" fmla="*/ 11 w 63"/>
                    <a:gd name="T11" fmla="*/ 7 h 26"/>
                    <a:gd name="T12" fmla="*/ 9 w 63"/>
                    <a:gd name="T13" fmla="*/ 7 h 26"/>
                    <a:gd name="T14" fmla="*/ 8 w 63"/>
                    <a:gd name="T15" fmla="*/ 6 h 26"/>
                    <a:gd name="T16" fmla="*/ 6 w 63"/>
                    <a:gd name="T17" fmla="*/ 6 h 26"/>
                    <a:gd name="T18" fmla="*/ 4 w 63"/>
                    <a:gd name="T19" fmla="*/ 6 h 26"/>
                    <a:gd name="T20" fmla="*/ 3 w 63"/>
                    <a:gd name="T21" fmla="*/ 5 h 26"/>
                    <a:gd name="T22" fmla="*/ 1 w 63"/>
                    <a:gd name="T23" fmla="*/ 4 h 26"/>
                    <a:gd name="T24" fmla="*/ 0 w 63"/>
                    <a:gd name="T25" fmla="*/ 3 h 26"/>
                    <a:gd name="T26" fmla="*/ 0 w 63"/>
                    <a:gd name="T27" fmla="*/ 1 h 26"/>
                    <a:gd name="T28" fmla="*/ 2 w 63"/>
                    <a:gd name="T29" fmla="*/ 1 h 26"/>
                    <a:gd name="T30" fmla="*/ 4 w 63"/>
                    <a:gd name="T31" fmla="*/ 1 h 26"/>
                    <a:gd name="T32" fmla="*/ 6 w 63"/>
                    <a:gd name="T33" fmla="*/ 2 h 26"/>
                    <a:gd name="T34" fmla="*/ 8 w 63"/>
                    <a:gd name="T35" fmla="*/ 2 h 26"/>
                    <a:gd name="T36" fmla="*/ 9 w 63"/>
                    <a:gd name="T37" fmla="*/ 2 h 26"/>
                    <a:gd name="T38" fmla="*/ 11 w 63"/>
                    <a:gd name="T39" fmla="*/ 2 h 26"/>
                    <a:gd name="T40" fmla="*/ 13 w 63"/>
                    <a:gd name="T41" fmla="*/ 1 h 26"/>
                    <a:gd name="T42" fmla="*/ 14 w 63"/>
                    <a:gd name="T43" fmla="*/ 0 h 26"/>
                    <a:gd name="T44" fmla="*/ 16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9336" name="Freeform 3744"/>
                <p:cNvSpPr>
                  <a:spLocks/>
                </p:cNvSpPr>
                <p:nvPr/>
              </p:nvSpPr>
              <p:spPr bwMode="auto">
                <a:xfrm>
                  <a:off x="3546" y="2919"/>
                  <a:ext cx="16" cy="14"/>
                </a:xfrm>
                <a:custGeom>
                  <a:avLst/>
                  <a:gdLst>
                    <a:gd name="T0" fmla="*/ 8 w 33"/>
                    <a:gd name="T1" fmla="*/ 2 h 29"/>
                    <a:gd name="T2" fmla="*/ 8 w 33"/>
                    <a:gd name="T3" fmla="*/ 4 h 29"/>
                    <a:gd name="T4" fmla="*/ 7 w 33"/>
                    <a:gd name="T5" fmla="*/ 5 h 29"/>
                    <a:gd name="T6" fmla="*/ 7 w 33"/>
                    <a:gd name="T7" fmla="*/ 6 h 29"/>
                    <a:gd name="T8" fmla="*/ 5 w 33"/>
                    <a:gd name="T9" fmla="*/ 7 h 29"/>
                    <a:gd name="T10" fmla="*/ 4 w 33"/>
                    <a:gd name="T11" fmla="*/ 6 h 29"/>
                    <a:gd name="T12" fmla="*/ 3 w 33"/>
                    <a:gd name="T13" fmla="*/ 6 h 29"/>
                    <a:gd name="T14" fmla="*/ 1 w 33"/>
                    <a:gd name="T15" fmla="*/ 5 h 29"/>
                    <a:gd name="T16" fmla="*/ 0 w 33"/>
                    <a:gd name="T17" fmla="*/ 4 h 29"/>
                    <a:gd name="T18" fmla="*/ 1 w 33"/>
                    <a:gd name="T19" fmla="*/ 3 h 29"/>
                    <a:gd name="T20" fmla="*/ 3 w 33"/>
                    <a:gd name="T21" fmla="*/ 2 h 29"/>
                    <a:gd name="T22" fmla="*/ 5 w 33"/>
                    <a:gd name="T23" fmla="*/ 0 h 29"/>
                    <a:gd name="T24" fmla="*/ 7 w 33"/>
                    <a:gd name="T25" fmla="*/ 0 h 29"/>
                    <a:gd name="T26" fmla="*/ 8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9337" name="Freeform 3745"/>
                <p:cNvSpPr>
                  <a:spLocks/>
                </p:cNvSpPr>
                <p:nvPr/>
              </p:nvSpPr>
              <p:spPr bwMode="auto">
                <a:xfrm>
                  <a:off x="3482" y="2920"/>
                  <a:ext cx="33" cy="14"/>
                </a:xfrm>
                <a:custGeom>
                  <a:avLst/>
                  <a:gdLst>
                    <a:gd name="T0" fmla="*/ 17 w 64"/>
                    <a:gd name="T1" fmla="*/ 4 h 28"/>
                    <a:gd name="T2" fmla="*/ 17 w 64"/>
                    <a:gd name="T3" fmla="*/ 5 h 28"/>
                    <a:gd name="T4" fmla="*/ 16 w 64"/>
                    <a:gd name="T5" fmla="*/ 6 h 28"/>
                    <a:gd name="T6" fmla="*/ 14 w 64"/>
                    <a:gd name="T7" fmla="*/ 7 h 28"/>
                    <a:gd name="T8" fmla="*/ 13 w 64"/>
                    <a:gd name="T9" fmla="*/ 7 h 28"/>
                    <a:gd name="T10" fmla="*/ 11 w 64"/>
                    <a:gd name="T11" fmla="*/ 7 h 28"/>
                    <a:gd name="T12" fmla="*/ 9 w 64"/>
                    <a:gd name="T13" fmla="*/ 7 h 28"/>
                    <a:gd name="T14" fmla="*/ 7 w 64"/>
                    <a:gd name="T15" fmla="*/ 7 h 28"/>
                    <a:gd name="T16" fmla="*/ 6 w 64"/>
                    <a:gd name="T17" fmla="*/ 7 h 28"/>
                    <a:gd name="T18" fmla="*/ 4 w 64"/>
                    <a:gd name="T19" fmla="*/ 6 h 28"/>
                    <a:gd name="T20" fmla="*/ 3 w 64"/>
                    <a:gd name="T21" fmla="*/ 5 h 28"/>
                    <a:gd name="T22" fmla="*/ 1 w 64"/>
                    <a:gd name="T23" fmla="*/ 4 h 28"/>
                    <a:gd name="T24" fmla="*/ 0 w 64"/>
                    <a:gd name="T25" fmla="*/ 3 h 28"/>
                    <a:gd name="T26" fmla="*/ 2 w 64"/>
                    <a:gd name="T27" fmla="*/ 3 h 28"/>
                    <a:gd name="T28" fmla="*/ 3 w 64"/>
                    <a:gd name="T29" fmla="*/ 3 h 28"/>
                    <a:gd name="T30" fmla="*/ 5 w 64"/>
                    <a:gd name="T31" fmla="*/ 3 h 28"/>
                    <a:gd name="T32" fmla="*/ 7 w 64"/>
                    <a:gd name="T33" fmla="*/ 2 h 28"/>
                    <a:gd name="T34" fmla="*/ 9 w 64"/>
                    <a:gd name="T35" fmla="*/ 2 h 28"/>
                    <a:gd name="T36" fmla="*/ 10 w 64"/>
                    <a:gd name="T37" fmla="*/ 2 h 28"/>
                    <a:gd name="T38" fmla="*/ 11 w 64"/>
                    <a:gd name="T39" fmla="*/ 1 h 28"/>
                    <a:gd name="T40" fmla="*/ 13 w 64"/>
                    <a:gd name="T41" fmla="*/ 0 h 28"/>
                    <a:gd name="T42" fmla="*/ 14 w 64"/>
                    <a:gd name="T43" fmla="*/ 1 h 28"/>
                    <a:gd name="T44" fmla="*/ 15 w 64"/>
                    <a:gd name="T45" fmla="*/ 2 h 28"/>
                    <a:gd name="T46" fmla="*/ 16 w 64"/>
                    <a:gd name="T47" fmla="*/ 3 h 28"/>
                    <a:gd name="T48" fmla="*/ 17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9338" name="Freeform 3746"/>
                <p:cNvSpPr>
                  <a:spLocks/>
                </p:cNvSpPr>
                <p:nvPr/>
              </p:nvSpPr>
              <p:spPr bwMode="auto">
                <a:xfrm>
                  <a:off x="3439" y="2926"/>
                  <a:ext cx="37" cy="18"/>
                </a:xfrm>
                <a:custGeom>
                  <a:avLst/>
                  <a:gdLst>
                    <a:gd name="T0" fmla="*/ 18 w 75"/>
                    <a:gd name="T1" fmla="*/ 2 h 35"/>
                    <a:gd name="T2" fmla="*/ 18 w 75"/>
                    <a:gd name="T3" fmla="*/ 4 h 35"/>
                    <a:gd name="T4" fmla="*/ 17 w 75"/>
                    <a:gd name="T5" fmla="*/ 5 h 35"/>
                    <a:gd name="T6" fmla="*/ 15 w 75"/>
                    <a:gd name="T7" fmla="*/ 6 h 35"/>
                    <a:gd name="T8" fmla="*/ 14 w 75"/>
                    <a:gd name="T9" fmla="*/ 7 h 35"/>
                    <a:gd name="T10" fmla="*/ 13 w 75"/>
                    <a:gd name="T11" fmla="*/ 8 h 35"/>
                    <a:gd name="T12" fmla="*/ 11 w 75"/>
                    <a:gd name="T13" fmla="*/ 8 h 35"/>
                    <a:gd name="T14" fmla="*/ 10 w 75"/>
                    <a:gd name="T15" fmla="*/ 9 h 35"/>
                    <a:gd name="T16" fmla="*/ 8 w 75"/>
                    <a:gd name="T17" fmla="*/ 9 h 35"/>
                    <a:gd name="T18" fmla="*/ 7 w 75"/>
                    <a:gd name="T19" fmla="*/ 9 h 35"/>
                    <a:gd name="T20" fmla="*/ 6 w 75"/>
                    <a:gd name="T21" fmla="*/ 9 h 35"/>
                    <a:gd name="T22" fmla="*/ 5 w 75"/>
                    <a:gd name="T23" fmla="*/ 9 h 35"/>
                    <a:gd name="T24" fmla="*/ 3 w 75"/>
                    <a:gd name="T25" fmla="*/ 8 h 35"/>
                    <a:gd name="T26" fmla="*/ 2 w 75"/>
                    <a:gd name="T27" fmla="*/ 8 h 35"/>
                    <a:gd name="T28" fmla="*/ 1 w 75"/>
                    <a:gd name="T29" fmla="*/ 7 h 35"/>
                    <a:gd name="T30" fmla="*/ 0 w 75"/>
                    <a:gd name="T31" fmla="*/ 6 h 35"/>
                    <a:gd name="T32" fmla="*/ 0 w 75"/>
                    <a:gd name="T33" fmla="*/ 5 h 35"/>
                    <a:gd name="T34" fmla="*/ 2 w 75"/>
                    <a:gd name="T35" fmla="*/ 4 h 35"/>
                    <a:gd name="T36" fmla="*/ 4 w 75"/>
                    <a:gd name="T37" fmla="*/ 3 h 35"/>
                    <a:gd name="T38" fmla="*/ 6 w 75"/>
                    <a:gd name="T39" fmla="*/ 3 h 35"/>
                    <a:gd name="T40" fmla="*/ 8 w 75"/>
                    <a:gd name="T41" fmla="*/ 2 h 35"/>
                    <a:gd name="T42" fmla="*/ 10 w 75"/>
                    <a:gd name="T43" fmla="*/ 1 h 35"/>
                    <a:gd name="T44" fmla="*/ 12 w 75"/>
                    <a:gd name="T45" fmla="*/ 1 h 35"/>
                    <a:gd name="T46" fmla="*/ 14 w 75"/>
                    <a:gd name="T47" fmla="*/ 1 h 35"/>
                    <a:gd name="T48" fmla="*/ 17 w 75"/>
                    <a:gd name="T49" fmla="*/ 0 h 35"/>
                    <a:gd name="T50" fmla="*/ 1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9339" name="Freeform 3747"/>
                <p:cNvSpPr>
                  <a:spLocks/>
                </p:cNvSpPr>
                <p:nvPr/>
              </p:nvSpPr>
              <p:spPr bwMode="auto">
                <a:xfrm>
                  <a:off x="3421" y="2927"/>
                  <a:ext cx="12" cy="7"/>
                </a:xfrm>
                <a:custGeom>
                  <a:avLst/>
                  <a:gdLst>
                    <a:gd name="T0" fmla="*/ 6 w 25"/>
                    <a:gd name="T1" fmla="*/ 2 h 15"/>
                    <a:gd name="T2" fmla="*/ 5 w 25"/>
                    <a:gd name="T3" fmla="*/ 2 h 15"/>
                    <a:gd name="T4" fmla="*/ 5 w 25"/>
                    <a:gd name="T5" fmla="*/ 3 h 15"/>
                    <a:gd name="T6" fmla="*/ 4 w 25"/>
                    <a:gd name="T7" fmla="*/ 3 h 15"/>
                    <a:gd name="T8" fmla="*/ 3 w 25"/>
                    <a:gd name="T9" fmla="*/ 3 h 15"/>
                    <a:gd name="T10" fmla="*/ 2 w 25"/>
                    <a:gd name="T11" fmla="*/ 3 h 15"/>
                    <a:gd name="T12" fmla="*/ 1 w 25"/>
                    <a:gd name="T13" fmla="*/ 3 h 15"/>
                    <a:gd name="T14" fmla="*/ 0 w 25"/>
                    <a:gd name="T15" fmla="*/ 2 h 15"/>
                    <a:gd name="T16" fmla="*/ 0 w 25"/>
                    <a:gd name="T17" fmla="*/ 2 h 15"/>
                    <a:gd name="T18" fmla="*/ 0 w 25"/>
                    <a:gd name="T19" fmla="*/ 1 h 15"/>
                    <a:gd name="T20" fmla="*/ 0 w 25"/>
                    <a:gd name="T21" fmla="*/ 0 h 15"/>
                    <a:gd name="T22" fmla="*/ 1 w 25"/>
                    <a:gd name="T23" fmla="*/ 0 h 15"/>
                    <a:gd name="T24" fmla="*/ 1 w 25"/>
                    <a:gd name="T25" fmla="*/ 0 h 15"/>
                    <a:gd name="T26" fmla="*/ 3 w 25"/>
                    <a:gd name="T27" fmla="*/ 0 h 15"/>
                    <a:gd name="T28" fmla="*/ 4 w 25"/>
                    <a:gd name="T29" fmla="*/ 0 h 15"/>
                    <a:gd name="T30" fmla="*/ 5 w 25"/>
                    <a:gd name="T31" fmla="*/ 1 h 15"/>
                    <a:gd name="T32" fmla="*/ 6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9340" name="Freeform 3748"/>
                <p:cNvSpPr>
                  <a:spLocks/>
                </p:cNvSpPr>
                <p:nvPr/>
              </p:nvSpPr>
              <p:spPr bwMode="auto">
                <a:xfrm>
                  <a:off x="3565" y="2959"/>
                  <a:ext cx="14" cy="14"/>
                </a:xfrm>
                <a:custGeom>
                  <a:avLst/>
                  <a:gdLst>
                    <a:gd name="T0" fmla="*/ 7 w 27"/>
                    <a:gd name="T1" fmla="*/ 6 h 29"/>
                    <a:gd name="T2" fmla="*/ 7 w 27"/>
                    <a:gd name="T3" fmla="*/ 7 h 29"/>
                    <a:gd name="T4" fmla="*/ 6 w 27"/>
                    <a:gd name="T5" fmla="*/ 7 h 29"/>
                    <a:gd name="T6" fmla="*/ 5 w 27"/>
                    <a:gd name="T7" fmla="*/ 7 h 29"/>
                    <a:gd name="T8" fmla="*/ 4 w 27"/>
                    <a:gd name="T9" fmla="*/ 6 h 29"/>
                    <a:gd name="T10" fmla="*/ 0 w 27"/>
                    <a:gd name="T11" fmla="*/ 3 h 29"/>
                    <a:gd name="T12" fmla="*/ 6 w 27"/>
                    <a:gd name="T13" fmla="*/ 0 h 29"/>
                    <a:gd name="T14" fmla="*/ 7 w 27"/>
                    <a:gd name="T15" fmla="*/ 1 h 29"/>
                    <a:gd name="T16" fmla="*/ 7 w 27"/>
                    <a:gd name="T17" fmla="*/ 3 h 29"/>
                    <a:gd name="T18" fmla="*/ 7 w 27"/>
                    <a:gd name="T19" fmla="*/ 4 h 29"/>
                    <a:gd name="T20" fmla="*/ 7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9341" name="Freeform 3749"/>
                <p:cNvSpPr>
                  <a:spLocks/>
                </p:cNvSpPr>
                <p:nvPr/>
              </p:nvSpPr>
              <p:spPr bwMode="auto">
                <a:xfrm>
                  <a:off x="3394" y="2965"/>
                  <a:ext cx="42" cy="15"/>
                </a:xfrm>
                <a:custGeom>
                  <a:avLst/>
                  <a:gdLst>
                    <a:gd name="T0" fmla="*/ 21 w 84"/>
                    <a:gd name="T1" fmla="*/ 5 h 30"/>
                    <a:gd name="T2" fmla="*/ 19 w 84"/>
                    <a:gd name="T3" fmla="*/ 5 h 30"/>
                    <a:gd name="T4" fmla="*/ 17 w 84"/>
                    <a:gd name="T5" fmla="*/ 6 h 30"/>
                    <a:gd name="T6" fmla="*/ 13 w 84"/>
                    <a:gd name="T7" fmla="*/ 7 h 30"/>
                    <a:gd name="T8" fmla="*/ 11 w 84"/>
                    <a:gd name="T9" fmla="*/ 8 h 30"/>
                    <a:gd name="T10" fmla="*/ 7 w 84"/>
                    <a:gd name="T11" fmla="*/ 8 h 30"/>
                    <a:gd name="T12" fmla="*/ 5 w 84"/>
                    <a:gd name="T13" fmla="*/ 8 h 30"/>
                    <a:gd name="T14" fmla="*/ 3 w 84"/>
                    <a:gd name="T15" fmla="*/ 7 h 30"/>
                    <a:gd name="T16" fmla="*/ 0 w 84"/>
                    <a:gd name="T17" fmla="*/ 6 h 30"/>
                    <a:gd name="T18" fmla="*/ 1 w 84"/>
                    <a:gd name="T19" fmla="*/ 4 h 30"/>
                    <a:gd name="T20" fmla="*/ 1 w 84"/>
                    <a:gd name="T21" fmla="*/ 4 h 30"/>
                    <a:gd name="T22" fmla="*/ 3 w 84"/>
                    <a:gd name="T23" fmla="*/ 3 h 30"/>
                    <a:gd name="T24" fmla="*/ 4 w 84"/>
                    <a:gd name="T25" fmla="*/ 3 h 30"/>
                    <a:gd name="T26" fmla="*/ 6 w 84"/>
                    <a:gd name="T27" fmla="*/ 2 h 30"/>
                    <a:gd name="T28" fmla="*/ 9 w 84"/>
                    <a:gd name="T29" fmla="*/ 1 h 30"/>
                    <a:gd name="T30" fmla="*/ 11 w 84"/>
                    <a:gd name="T31" fmla="*/ 1 h 30"/>
                    <a:gd name="T32" fmla="*/ 13 w 84"/>
                    <a:gd name="T33" fmla="*/ 0 h 30"/>
                    <a:gd name="T34" fmla="*/ 15 w 84"/>
                    <a:gd name="T35" fmla="*/ 0 h 30"/>
                    <a:gd name="T36" fmla="*/ 18 w 84"/>
                    <a:gd name="T37" fmla="*/ 1 h 30"/>
                    <a:gd name="T38" fmla="*/ 20 w 84"/>
                    <a:gd name="T39" fmla="*/ 2 h 30"/>
                    <a:gd name="T40" fmla="*/ 21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9342" name="Freeform 3750"/>
                <p:cNvSpPr>
                  <a:spLocks/>
                </p:cNvSpPr>
                <p:nvPr/>
              </p:nvSpPr>
              <p:spPr bwMode="auto">
                <a:xfrm>
                  <a:off x="3437" y="2972"/>
                  <a:ext cx="34" cy="18"/>
                </a:xfrm>
                <a:custGeom>
                  <a:avLst/>
                  <a:gdLst>
                    <a:gd name="T0" fmla="*/ 17 w 68"/>
                    <a:gd name="T1" fmla="*/ 2 h 36"/>
                    <a:gd name="T2" fmla="*/ 15 w 68"/>
                    <a:gd name="T3" fmla="*/ 3 h 36"/>
                    <a:gd name="T4" fmla="*/ 12 w 68"/>
                    <a:gd name="T5" fmla="*/ 5 h 36"/>
                    <a:gd name="T6" fmla="*/ 10 w 68"/>
                    <a:gd name="T7" fmla="*/ 6 h 36"/>
                    <a:gd name="T8" fmla="*/ 9 w 68"/>
                    <a:gd name="T9" fmla="*/ 7 h 36"/>
                    <a:gd name="T10" fmla="*/ 6 w 68"/>
                    <a:gd name="T11" fmla="*/ 9 h 36"/>
                    <a:gd name="T12" fmla="*/ 4 w 68"/>
                    <a:gd name="T13" fmla="*/ 9 h 36"/>
                    <a:gd name="T14" fmla="*/ 2 w 68"/>
                    <a:gd name="T15" fmla="*/ 9 h 36"/>
                    <a:gd name="T16" fmla="*/ 0 w 68"/>
                    <a:gd name="T17" fmla="*/ 7 h 36"/>
                    <a:gd name="T18" fmla="*/ 0 w 68"/>
                    <a:gd name="T19" fmla="*/ 6 h 36"/>
                    <a:gd name="T20" fmla="*/ 1 w 68"/>
                    <a:gd name="T21" fmla="*/ 5 h 36"/>
                    <a:gd name="T22" fmla="*/ 1 w 68"/>
                    <a:gd name="T23" fmla="*/ 5 h 36"/>
                    <a:gd name="T24" fmla="*/ 1 w 68"/>
                    <a:gd name="T25" fmla="*/ 5 h 36"/>
                    <a:gd name="T26" fmla="*/ 1 w 68"/>
                    <a:gd name="T27" fmla="*/ 4 h 36"/>
                    <a:gd name="T28" fmla="*/ 2 w 68"/>
                    <a:gd name="T29" fmla="*/ 3 h 36"/>
                    <a:gd name="T30" fmla="*/ 4 w 68"/>
                    <a:gd name="T31" fmla="*/ 2 h 36"/>
                    <a:gd name="T32" fmla="*/ 5 w 68"/>
                    <a:gd name="T33" fmla="*/ 2 h 36"/>
                    <a:gd name="T34" fmla="*/ 7 w 68"/>
                    <a:gd name="T35" fmla="*/ 1 h 36"/>
                    <a:gd name="T36" fmla="*/ 9 w 68"/>
                    <a:gd name="T37" fmla="*/ 1 h 36"/>
                    <a:gd name="T38" fmla="*/ 10 w 68"/>
                    <a:gd name="T39" fmla="*/ 1 h 36"/>
                    <a:gd name="T40" fmla="*/ 11 w 68"/>
                    <a:gd name="T41" fmla="*/ 0 h 36"/>
                    <a:gd name="T42" fmla="*/ 13 w 68"/>
                    <a:gd name="T43" fmla="*/ 0 h 36"/>
                    <a:gd name="T44" fmla="*/ 14 w 68"/>
                    <a:gd name="T45" fmla="*/ 1 h 36"/>
                    <a:gd name="T46" fmla="*/ 15 w 68"/>
                    <a:gd name="T47" fmla="*/ 1 h 36"/>
                    <a:gd name="T48" fmla="*/ 17 w 68"/>
                    <a:gd name="T49" fmla="*/ 2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36"/>
                    <a:gd name="T77" fmla="*/ 68 w 68"/>
                    <a:gd name="T78" fmla="*/ 36 h 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36">
                      <a:moveTo>
                        <a:pt x="68" y="9"/>
                      </a:moveTo>
                      <a:lnTo>
                        <a:pt x="60" y="14"/>
                      </a:lnTo>
                      <a:lnTo>
                        <a:pt x="51" y="19"/>
                      </a:lnTo>
                      <a:lnTo>
                        <a:pt x="43" y="25"/>
                      </a:lnTo>
                      <a:lnTo>
                        <a:pt x="35" y="31"/>
                      </a:lnTo>
                      <a:lnTo>
                        <a:pt x="26" y="34"/>
                      </a:lnTo>
                      <a:lnTo>
                        <a:pt x="18" y="36"/>
                      </a:lnTo>
                      <a:lnTo>
                        <a:pt x="9" y="34"/>
                      </a:lnTo>
                      <a:lnTo>
                        <a:pt x="0" y="29"/>
                      </a:lnTo>
                      <a:lnTo>
                        <a:pt x="0" y="25"/>
                      </a:lnTo>
                      <a:lnTo>
                        <a:pt x="1" y="23"/>
                      </a:lnTo>
                      <a:lnTo>
                        <a:pt x="2" y="21"/>
                      </a:lnTo>
                      <a:lnTo>
                        <a:pt x="1" y="18"/>
                      </a:lnTo>
                      <a:lnTo>
                        <a:pt x="6" y="16"/>
                      </a:lnTo>
                      <a:lnTo>
                        <a:pt x="11" y="12"/>
                      </a:lnTo>
                      <a:lnTo>
                        <a:pt x="17" y="10"/>
                      </a:lnTo>
                      <a:lnTo>
                        <a:pt x="23" y="8"/>
                      </a:lnTo>
                      <a:lnTo>
                        <a:pt x="28" y="6"/>
                      </a:lnTo>
                      <a:lnTo>
                        <a:pt x="34" y="4"/>
                      </a:lnTo>
                      <a:lnTo>
                        <a:pt x="40" y="2"/>
                      </a:lnTo>
                      <a:lnTo>
                        <a:pt x="46" y="0"/>
                      </a:lnTo>
                      <a:lnTo>
                        <a:pt x="53" y="0"/>
                      </a:lnTo>
                      <a:lnTo>
                        <a:pt x="57" y="2"/>
                      </a:lnTo>
                      <a:lnTo>
                        <a:pt x="63" y="6"/>
                      </a:lnTo>
                      <a:lnTo>
                        <a:pt x="68" y="9"/>
                      </a:lnTo>
                      <a:close/>
                    </a:path>
                  </a:pathLst>
                </a:custGeom>
                <a:solidFill>
                  <a:srgbClr val="00FF00"/>
                </a:solidFill>
                <a:ln w="9525">
                  <a:noFill/>
                  <a:round/>
                  <a:headEnd/>
                  <a:tailEnd/>
                </a:ln>
              </p:spPr>
              <p:txBody>
                <a:bodyPr/>
                <a:lstStyle/>
                <a:p>
                  <a:endParaRPr lang="en-US"/>
                </a:p>
              </p:txBody>
            </p:sp>
            <p:sp>
              <p:nvSpPr>
                <p:cNvPr id="9343" name="Freeform 3751"/>
                <p:cNvSpPr>
                  <a:spLocks/>
                </p:cNvSpPr>
                <p:nvPr/>
              </p:nvSpPr>
              <p:spPr bwMode="auto">
                <a:xfrm>
                  <a:off x="3550" y="2974"/>
                  <a:ext cx="19" cy="12"/>
                </a:xfrm>
                <a:custGeom>
                  <a:avLst/>
                  <a:gdLst>
                    <a:gd name="T0" fmla="*/ 9 w 40"/>
                    <a:gd name="T1" fmla="*/ 1 h 25"/>
                    <a:gd name="T2" fmla="*/ 9 w 40"/>
                    <a:gd name="T3" fmla="*/ 2 h 25"/>
                    <a:gd name="T4" fmla="*/ 8 w 40"/>
                    <a:gd name="T5" fmla="*/ 3 h 25"/>
                    <a:gd name="T6" fmla="*/ 7 w 40"/>
                    <a:gd name="T7" fmla="*/ 5 h 25"/>
                    <a:gd name="T8" fmla="*/ 5 w 40"/>
                    <a:gd name="T9" fmla="*/ 5 h 25"/>
                    <a:gd name="T10" fmla="*/ 4 w 40"/>
                    <a:gd name="T11" fmla="*/ 6 h 25"/>
                    <a:gd name="T12" fmla="*/ 3 w 40"/>
                    <a:gd name="T13" fmla="*/ 6 h 25"/>
                    <a:gd name="T14" fmla="*/ 2 w 40"/>
                    <a:gd name="T15" fmla="*/ 6 h 25"/>
                    <a:gd name="T16" fmla="*/ 1 w 40"/>
                    <a:gd name="T17" fmla="*/ 5 h 25"/>
                    <a:gd name="T18" fmla="*/ 1 w 40"/>
                    <a:gd name="T19" fmla="*/ 4 h 25"/>
                    <a:gd name="T20" fmla="*/ 0 w 40"/>
                    <a:gd name="T21" fmla="*/ 3 h 25"/>
                    <a:gd name="T22" fmla="*/ 0 w 40"/>
                    <a:gd name="T23" fmla="*/ 2 h 25"/>
                    <a:gd name="T24" fmla="*/ 0 w 40"/>
                    <a:gd name="T25" fmla="*/ 1 h 25"/>
                    <a:gd name="T26" fmla="*/ 1 w 40"/>
                    <a:gd name="T27" fmla="*/ 1 h 25"/>
                    <a:gd name="T28" fmla="*/ 2 w 40"/>
                    <a:gd name="T29" fmla="*/ 0 h 25"/>
                    <a:gd name="T30" fmla="*/ 3 w 40"/>
                    <a:gd name="T31" fmla="*/ 0 h 25"/>
                    <a:gd name="T32" fmla="*/ 4 w 40"/>
                    <a:gd name="T33" fmla="*/ 0 h 25"/>
                    <a:gd name="T34" fmla="*/ 5 w 40"/>
                    <a:gd name="T35" fmla="*/ 0 h 25"/>
                    <a:gd name="T36" fmla="*/ 6 w 40"/>
                    <a:gd name="T37" fmla="*/ 0 h 25"/>
                    <a:gd name="T38" fmla="*/ 8 w 40"/>
                    <a:gd name="T39" fmla="*/ 0 h 25"/>
                    <a:gd name="T40" fmla="*/ 9 w 40"/>
                    <a:gd name="T41" fmla="*/ 0 h 25"/>
                    <a:gd name="T42" fmla="*/ 9 w 40"/>
                    <a:gd name="T43" fmla="*/ 1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25"/>
                    <a:gd name="T68" fmla="*/ 40 w 40"/>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25">
                      <a:moveTo>
                        <a:pt x="40" y="5"/>
                      </a:moveTo>
                      <a:lnTo>
                        <a:pt x="37" y="11"/>
                      </a:lnTo>
                      <a:lnTo>
                        <a:pt x="34" y="15"/>
                      </a:lnTo>
                      <a:lnTo>
                        <a:pt x="29" y="20"/>
                      </a:lnTo>
                      <a:lnTo>
                        <a:pt x="24" y="23"/>
                      </a:lnTo>
                      <a:lnTo>
                        <a:pt x="19" y="25"/>
                      </a:lnTo>
                      <a:lnTo>
                        <a:pt x="14" y="25"/>
                      </a:lnTo>
                      <a:lnTo>
                        <a:pt x="10" y="25"/>
                      </a:lnTo>
                      <a:lnTo>
                        <a:pt x="5" y="22"/>
                      </a:lnTo>
                      <a:lnTo>
                        <a:pt x="4" y="19"/>
                      </a:lnTo>
                      <a:lnTo>
                        <a:pt x="3" y="14"/>
                      </a:lnTo>
                      <a:lnTo>
                        <a:pt x="2" y="11"/>
                      </a:lnTo>
                      <a:lnTo>
                        <a:pt x="0" y="7"/>
                      </a:lnTo>
                      <a:lnTo>
                        <a:pt x="5" y="5"/>
                      </a:lnTo>
                      <a:lnTo>
                        <a:pt x="9" y="3"/>
                      </a:lnTo>
                      <a:lnTo>
                        <a:pt x="13" y="2"/>
                      </a:lnTo>
                      <a:lnTo>
                        <a:pt x="19" y="0"/>
                      </a:lnTo>
                      <a:lnTo>
                        <a:pt x="24" y="0"/>
                      </a:lnTo>
                      <a:lnTo>
                        <a:pt x="28" y="0"/>
                      </a:lnTo>
                      <a:lnTo>
                        <a:pt x="33" y="0"/>
                      </a:lnTo>
                      <a:lnTo>
                        <a:pt x="37" y="0"/>
                      </a:lnTo>
                      <a:lnTo>
                        <a:pt x="40" y="5"/>
                      </a:lnTo>
                      <a:close/>
                    </a:path>
                  </a:pathLst>
                </a:custGeom>
                <a:solidFill>
                  <a:srgbClr val="00FF00"/>
                </a:solidFill>
                <a:ln w="9525">
                  <a:noFill/>
                  <a:round/>
                  <a:headEnd/>
                  <a:tailEnd/>
                </a:ln>
              </p:spPr>
              <p:txBody>
                <a:bodyPr/>
                <a:lstStyle/>
                <a:p>
                  <a:endParaRPr lang="en-US"/>
                </a:p>
              </p:txBody>
            </p:sp>
            <p:sp>
              <p:nvSpPr>
                <p:cNvPr id="9344" name="Freeform 3752"/>
                <p:cNvSpPr>
                  <a:spLocks/>
                </p:cNvSpPr>
                <p:nvPr/>
              </p:nvSpPr>
              <p:spPr bwMode="auto">
                <a:xfrm>
                  <a:off x="3477" y="2978"/>
                  <a:ext cx="10" cy="8"/>
                </a:xfrm>
                <a:custGeom>
                  <a:avLst/>
                  <a:gdLst>
                    <a:gd name="T0" fmla="*/ 5 w 20"/>
                    <a:gd name="T1" fmla="*/ 1 h 16"/>
                    <a:gd name="T2" fmla="*/ 5 w 20"/>
                    <a:gd name="T3" fmla="*/ 2 h 16"/>
                    <a:gd name="T4" fmla="*/ 5 w 20"/>
                    <a:gd name="T5" fmla="*/ 3 h 16"/>
                    <a:gd name="T6" fmla="*/ 5 w 20"/>
                    <a:gd name="T7" fmla="*/ 3 h 16"/>
                    <a:gd name="T8" fmla="*/ 3 w 20"/>
                    <a:gd name="T9" fmla="*/ 4 h 16"/>
                    <a:gd name="T10" fmla="*/ 3 w 20"/>
                    <a:gd name="T11" fmla="*/ 3 h 16"/>
                    <a:gd name="T12" fmla="*/ 1 w 20"/>
                    <a:gd name="T13" fmla="*/ 3 h 16"/>
                    <a:gd name="T14" fmla="*/ 1 w 20"/>
                    <a:gd name="T15" fmla="*/ 2 h 16"/>
                    <a:gd name="T16" fmla="*/ 0 w 20"/>
                    <a:gd name="T17" fmla="*/ 1 h 16"/>
                    <a:gd name="T18" fmla="*/ 1 w 20"/>
                    <a:gd name="T19" fmla="*/ 1 h 16"/>
                    <a:gd name="T20" fmla="*/ 3 w 20"/>
                    <a:gd name="T21" fmla="*/ 0 h 16"/>
                    <a:gd name="T22" fmla="*/ 4 w 20"/>
                    <a:gd name="T23" fmla="*/ 1 h 16"/>
                    <a:gd name="T24" fmla="*/ 5 w 20"/>
                    <a:gd name="T25" fmla="*/ 1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16"/>
                    <a:gd name="T41" fmla="*/ 20 w 20"/>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16">
                      <a:moveTo>
                        <a:pt x="20" y="7"/>
                      </a:moveTo>
                      <a:lnTo>
                        <a:pt x="20" y="10"/>
                      </a:lnTo>
                      <a:lnTo>
                        <a:pt x="20" y="13"/>
                      </a:lnTo>
                      <a:lnTo>
                        <a:pt x="18" y="15"/>
                      </a:lnTo>
                      <a:lnTo>
                        <a:pt x="15" y="16"/>
                      </a:lnTo>
                      <a:lnTo>
                        <a:pt x="11" y="15"/>
                      </a:lnTo>
                      <a:lnTo>
                        <a:pt x="6" y="14"/>
                      </a:lnTo>
                      <a:lnTo>
                        <a:pt x="3" y="11"/>
                      </a:lnTo>
                      <a:lnTo>
                        <a:pt x="0" y="7"/>
                      </a:lnTo>
                      <a:lnTo>
                        <a:pt x="4" y="3"/>
                      </a:lnTo>
                      <a:lnTo>
                        <a:pt x="11" y="0"/>
                      </a:lnTo>
                      <a:lnTo>
                        <a:pt x="16" y="3"/>
                      </a:lnTo>
                      <a:lnTo>
                        <a:pt x="20" y="7"/>
                      </a:lnTo>
                      <a:close/>
                    </a:path>
                  </a:pathLst>
                </a:custGeom>
                <a:solidFill>
                  <a:srgbClr val="00FF00"/>
                </a:solidFill>
                <a:ln w="9525">
                  <a:noFill/>
                  <a:round/>
                  <a:headEnd/>
                  <a:tailEnd/>
                </a:ln>
              </p:spPr>
              <p:txBody>
                <a:bodyPr/>
                <a:lstStyle/>
                <a:p>
                  <a:endParaRPr lang="en-US"/>
                </a:p>
              </p:txBody>
            </p:sp>
            <p:sp>
              <p:nvSpPr>
                <p:cNvPr id="9345" name="Freeform 3753"/>
                <p:cNvSpPr>
                  <a:spLocks/>
                </p:cNvSpPr>
                <p:nvPr/>
              </p:nvSpPr>
              <p:spPr bwMode="auto">
                <a:xfrm>
                  <a:off x="3372" y="2979"/>
                  <a:ext cx="8" cy="5"/>
                </a:xfrm>
                <a:custGeom>
                  <a:avLst/>
                  <a:gdLst>
                    <a:gd name="T0" fmla="*/ 4 w 15"/>
                    <a:gd name="T1" fmla="*/ 3 h 9"/>
                    <a:gd name="T2" fmla="*/ 3 w 15"/>
                    <a:gd name="T3" fmla="*/ 3 h 9"/>
                    <a:gd name="T4" fmla="*/ 3 w 15"/>
                    <a:gd name="T5" fmla="*/ 2 h 9"/>
                    <a:gd name="T6" fmla="*/ 1 w 15"/>
                    <a:gd name="T7" fmla="*/ 2 h 9"/>
                    <a:gd name="T8" fmla="*/ 0 w 15"/>
                    <a:gd name="T9" fmla="*/ 1 h 9"/>
                    <a:gd name="T10" fmla="*/ 2 w 15"/>
                    <a:gd name="T11" fmla="*/ 0 h 9"/>
                    <a:gd name="T12" fmla="*/ 3 w 15"/>
                    <a:gd name="T13" fmla="*/ 1 h 9"/>
                    <a:gd name="T14" fmla="*/ 4 w 15"/>
                    <a:gd name="T15" fmla="*/ 2 h 9"/>
                    <a:gd name="T16" fmla="*/ 4 w 15"/>
                    <a:gd name="T17" fmla="*/ 3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9"/>
                    <a:gd name="T29" fmla="*/ 15 w 15"/>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9">
                      <a:moveTo>
                        <a:pt x="15" y="9"/>
                      </a:moveTo>
                      <a:lnTo>
                        <a:pt x="12" y="9"/>
                      </a:lnTo>
                      <a:lnTo>
                        <a:pt x="9" y="7"/>
                      </a:lnTo>
                      <a:lnTo>
                        <a:pt x="4" y="6"/>
                      </a:lnTo>
                      <a:lnTo>
                        <a:pt x="0" y="2"/>
                      </a:lnTo>
                      <a:lnTo>
                        <a:pt x="5" y="0"/>
                      </a:lnTo>
                      <a:lnTo>
                        <a:pt x="10" y="2"/>
                      </a:lnTo>
                      <a:lnTo>
                        <a:pt x="13" y="6"/>
                      </a:lnTo>
                      <a:lnTo>
                        <a:pt x="15" y="9"/>
                      </a:lnTo>
                      <a:close/>
                    </a:path>
                  </a:pathLst>
                </a:custGeom>
                <a:solidFill>
                  <a:srgbClr val="00FF00"/>
                </a:solidFill>
                <a:ln w="9525">
                  <a:noFill/>
                  <a:round/>
                  <a:headEnd/>
                  <a:tailEnd/>
                </a:ln>
              </p:spPr>
              <p:txBody>
                <a:bodyPr/>
                <a:lstStyle/>
                <a:p>
                  <a:endParaRPr lang="en-US"/>
                </a:p>
              </p:txBody>
            </p:sp>
            <p:sp>
              <p:nvSpPr>
                <p:cNvPr id="9346" name="Freeform 3754"/>
                <p:cNvSpPr>
                  <a:spLocks/>
                </p:cNvSpPr>
                <p:nvPr/>
              </p:nvSpPr>
              <p:spPr bwMode="auto">
                <a:xfrm>
                  <a:off x="3571" y="2980"/>
                  <a:ext cx="19" cy="26"/>
                </a:xfrm>
                <a:custGeom>
                  <a:avLst/>
                  <a:gdLst>
                    <a:gd name="T0" fmla="*/ 10 w 37"/>
                    <a:gd name="T1" fmla="*/ 3 h 52"/>
                    <a:gd name="T2" fmla="*/ 9 w 37"/>
                    <a:gd name="T3" fmla="*/ 6 h 52"/>
                    <a:gd name="T4" fmla="*/ 7 w 37"/>
                    <a:gd name="T5" fmla="*/ 7 h 52"/>
                    <a:gd name="T6" fmla="*/ 6 w 37"/>
                    <a:gd name="T7" fmla="*/ 10 h 52"/>
                    <a:gd name="T8" fmla="*/ 5 w 37"/>
                    <a:gd name="T9" fmla="*/ 12 h 52"/>
                    <a:gd name="T10" fmla="*/ 5 w 37"/>
                    <a:gd name="T11" fmla="*/ 13 h 52"/>
                    <a:gd name="T12" fmla="*/ 4 w 37"/>
                    <a:gd name="T13" fmla="*/ 13 h 52"/>
                    <a:gd name="T14" fmla="*/ 3 w 37"/>
                    <a:gd name="T15" fmla="*/ 13 h 52"/>
                    <a:gd name="T16" fmla="*/ 2 w 37"/>
                    <a:gd name="T17" fmla="*/ 13 h 52"/>
                    <a:gd name="T18" fmla="*/ 1 w 37"/>
                    <a:gd name="T19" fmla="*/ 11 h 52"/>
                    <a:gd name="T20" fmla="*/ 0 w 37"/>
                    <a:gd name="T21" fmla="*/ 9 h 52"/>
                    <a:gd name="T22" fmla="*/ 1 w 37"/>
                    <a:gd name="T23" fmla="*/ 7 h 52"/>
                    <a:gd name="T24" fmla="*/ 1 w 37"/>
                    <a:gd name="T25" fmla="*/ 5 h 52"/>
                    <a:gd name="T26" fmla="*/ 2 w 37"/>
                    <a:gd name="T27" fmla="*/ 3 h 52"/>
                    <a:gd name="T28" fmla="*/ 2 w 37"/>
                    <a:gd name="T29" fmla="*/ 2 h 52"/>
                    <a:gd name="T30" fmla="*/ 3 w 37"/>
                    <a:gd name="T31" fmla="*/ 1 h 52"/>
                    <a:gd name="T32" fmla="*/ 4 w 37"/>
                    <a:gd name="T33" fmla="*/ 0 h 52"/>
                    <a:gd name="T34" fmla="*/ 6 w 37"/>
                    <a:gd name="T35" fmla="*/ 1 h 52"/>
                    <a:gd name="T36" fmla="*/ 7 w 37"/>
                    <a:gd name="T37" fmla="*/ 2 h 52"/>
                    <a:gd name="T38" fmla="*/ 8 w 37"/>
                    <a:gd name="T39" fmla="*/ 2 h 52"/>
                    <a:gd name="T40" fmla="*/ 10 w 37"/>
                    <a:gd name="T41" fmla="*/ 3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2"/>
                    <a:gd name="T65" fmla="*/ 37 w 37"/>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2">
                      <a:moveTo>
                        <a:pt x="37" y="13"/>
                      </a:moveTo>
                      <a:lnTo>
                        <a:pt x="34" y="22"/>
                      </a:lnTo>
                      <a:lnTo>
                        <a:pt x="27" y="30"/>
                      </a:lnTo>
                      <a:lnTo>
                        <a:pt x="21" y="38"/>
                      </a:lnTo>
                      <a:lnTo>
                        <a:pt x="20" y="47"/>
                      </a:lnTo>
                      <a:lnTo>
                        <a:pt x="17" y="51"/>
                      </a:lnTo>
                      <a:lnTo>
                        <a:pt x="14" y="52"/>
                      </a:lnTo>
                      <a:lnTo>
                        <a:pt x="9" y="52"/>
                      </a:lnTo>
                      <a:lnTo>
                        <a:pt x="6" y="51"/>
                      </a:lnTo>
                      <a:lnTo>
                        <a:pt x="1" y="44"/>
                      </a:lnTo>
                      <a:lnTo>
                        <a:pt x="0" y="34"/>
                      </a:lnTo>
                      <a:lnTo>
                        <a:pt x="1" y="25"/>
                      </a:lnTo>
                      <a:lnTo>
                        <a:pt x="2" y="17"/>
                      </a:lnTo>
                      <a:lnTo>
                        <a:pt x="5" y="13"/>
                      </a:lnTo>
                      <a:lnTo>
                        <a:pt x="7" y="7"/>
                      </a:lnTo>
                      <a:lnTo>
                        <a:pt x="10" y="3"/>
                      </a:lnTo>
                      <a:lnTo>
                        <a:pt x="15" y="0"/>
                      </a:lnTo>
                      <a:lnTo>
                        <a:pt x="22" y="1"/>
                      </a:lnTo>
                      <a:lnTo>
                        <a:pt x="28" y="5"/>
                      </a:lnTo>
                      <a:lnTo>
                        <a:pt x="32" y="8"/>
                      </a:lnTo>
                      <a:lnTo>
                        <a:pt x="37" y="13"/>
                      </a:lnTo>
                      <a:close/>
                    </a:path>
                  </a:pathLst>
                </a:custGeom>
                <a:solidFill>
                  <a:srgbClr val="00FF00"/>
                </a:solidFill>
                <a:ln w="9525">
                  <a:noFill/>
                  <a:round/>
                  <a:headEnd/>
                  <a:tailEnd/>
                </a:ln>
              </p:spPr>
              <p:txBody>
                <a:bodyPr/>
                <a:lstStyle/>
                <a:p>
                  <a:endParaRPr lang="en-US"/>
                </a:p>
              </p:txBody>
            </p:sp>
            <p:sp>
              <p:nvSpPr>
                <p:cNvPr id="9347" name="Freeform 3755"/>
                <p:cNvSpPr>
                  <a:spLocks/>
                </p:cNvSpPr>
                <p:nvPr/>
              </p:nvSpPr>
              <p:spPr bwMode="auto">
                <a:xfrm>
                  <a:off x="3390" y="2985"/>
                  <a:ext cx="21" cy="10"/>
                </a:xfrm>
                <a:custGeom>
                  <a:avLst/>
                  <a:gdLst>
                    <a:gd name="T0" fmla="*/ 11 w 42"/>
                    <a:gd name="T1" fmla="*/ 2 h 20"/>
                    <a:gd name="T2" fmla="*/ 10 w 42"/>
                    <a:gd name="T3" fmla="*/ 3 h 20"/>
                    <a:gd name="T4" fmla="*/ 9 w 42"/>
                    <a:gd name="T5" fmla="*/ 4 h 20"/>
                    <a:gd name="T6" fmla="*/ 7 w 42"/>
                    <a:gd name="T7" fmla="*/ 5 h 20"/>
                    <a:gd name="T8" fmla="*/ 6 w 42"/>
                    <a:gd name="T9" fmla="*/ 5 h 20"/>
                    <a:gd name="T10" fmla="*/ 5 w 42"/>
                    <a:gd name="T11" fmla="*/ 5 h 20"/>
                    <a:gd name="T12" fmla="*/ 3 w 42"/>
                    <a:gd name="T13" fmla="*/ 5 h 20"/>
                    <a:gd name="T14" fmla="*/ 1 w 42"/>
                    <a:gd name="T15" fmla="*/ 5 h 20"/>
                    <a:gd name="T16" fmla="*/ 0 w 42"/>
                    <a:gd name="T17" fmla="*/ 3 h 20"/>
                    <a:gd name="T18" fmla="*/ 1 w 42"/>
                    <a:gd name="T19" fmla="*/ 1 h 20"/>
                    <a:gd name="T20" fmla="*/ 2 w 42"/>
                    <a:gd name="T21" fmla="*/ 1 h 20"/>
                    <a:gd name="T22" fmla="*/ 3 w 42"/>
                    <a:gd name="T23" fmla="*/ 1 h 20"/>
                    <a:gd name="T24" fmla="*/ 5 w 42"/>
                    <a:gd name="T25" fmla="*/ 0 h 20"/>
                    <a:gd name="T26" fmla="*/ 6 w 42"/>
                    <a:gd name="T27" fmla="*/ 0 h 20"/>
                    <a:gd name="T28" fmla="*/ 7 w 42"/>
                    <a:gd name="T29" fmla="*/ 1 h 20"/>
                    <a:gd name="T30" fmla="*/ 10 w 42"/>
                    <a:gd name="T31" fmla="*/ 1 h 20"/>
                    <a:gd name="T32" fmla="*/ 11 w 42"/>
                    <a:gd name="T33" fmla="*/ 2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0"/>
                    <a:gd name="T53" fmla="*/ 42 w 4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0">
                      <a:moveTo>
                        <a:pt x="42" y="8"/>
                      </a:moveTo>
                      <a:lnTo>
                        <a:pt x="39" y="14"/>
                      </a:lnTo>
                      <a:lnTo>
                        <a:pt x="35" y="16"/>
                      </a:lnTo>
                      <a:lnTo>
                        <a:pt x="29" y="18"/>
                      </a:lnTo>
                      <a:lnTo>
                        <a:pt x="24" y="20"/>
                      </a:lnTo>
                      <a:lnTo>
                        <a:pt x="18" y="20"/>
                      </a:lnTo>
                      <a:lnTo>
                        <a:pt x="11" y="20"/>
                      </a:lnTo>
                      <a:lnTo>
                        <a:pt x="5" y="18"/>
                      </a:lnTo>
                      <a:lnTo>
                        <a:pt x="0" y="12"/>
                      </a:lnTo>
                      <a:lnTo>
                        <a:pt x="4" y="7"/>
                      </a:lnTo>
                      <a:lnTo>
                        <a:pt x="8" y="4"/>
                      </a:lnTo>
                      <a:lnTo>
                        <a:pt x="14" y="1"/>
                      </a:lnTo>
                      <a:lnTo>
                        <a:pt x="19" y="0"/>
                      </a:lnTo>
                      <a:lnTo>
                        <a:pt x="26" y="0"/>
                      </a:lnTo>
                      <a:lnTo>
                        <a:pt x="31" y="1"/>
                      </a:lnTo>
                      <a:lnTo>
                        <a:pt x="37" y="4"/>
                      </a:lnTo>
                      <a:lnTo>
                        <a:pt x="42" y="8"/>
                      </a:lnTo>
                      <a:close/>
                    </a:path>
                  </a:pathLst>
                </a:custGeom>
                <a:solidFill>
                  <a:srgbClr val="00FF00"/>
                </a:solidFill>
                <a:ln w="9525">
                  <a:noFill/>
                  <a:round/>
                  <a:headEnd/>
                  <a:tailEnd/>
                </a:ln>
              </p:spPr>
              <p:txBody>
                <a:bodyPr/>
                <a:lstStyle/>
                <a:p>
                  <a:endParaRPr lang="en-US"/>
                </a:p>
              </p:txBody>
            </p:sp>
            <p:sp>
              <p:nvSpPr>
                <p:cNvPr id="9348" name="Freeform 3756"/>
                <p:cNvSpPr>
                  <a:spLocks/>
                </p:cNvSpPr>
                <p:nvPr/>
              </p:nvSpPr>
              <p:spPr bwMode="auto">
                <a:xfrm>
                  <a:off x="3595" y="2993"/>
                  <a:ext cx="14" cy="25"/>
                </a:xfrm>
                <a:custGeom>
                  <a:avLst/>
                  <a:gdLst>
                    <a:gd name="T0" fmla="*/ 7 w 29"/>
                    <a:gd name="T1" fmla="*/ 3 h 51"/>
                    <a:gd name="T2" fmla="*/ 7 w 29"/>
                    <a:gd name="T3" fmla="*/ 5 h 51"/>
                    <a:gd name="T4" fmla="*/ 6 w 29"/>
                    <a:gd name="T5" fmla="*/ 8 h 51"/>
                    <a:gd name="T6" fmla="*/ 5 w 29"/>
                    <a:gd name="T7" fmla="*/ 10 h 51"/>
                    <a:gd name="T8" fmla="*/ 3 w 29"/>
                    <a:gd name="T9" fmla="*/ 12 h 51"/>
                    <a:gd name="T10" fmla="*/ 1 w 29"/>
                    <a:gd name="T11" fmla="*/ 10 h 51"/>
                    <a:gd name="T12" fmla="*/ 0 w 29"/>
                    <a:gd name="T13" fmla="*/ 8 h 51"/>
                    <a:gd name="T14" fmla="*/ 0 w 29"/>
                    <a:gd name="T15" fmla="*/ 6 h 51"/>
                    <a:gd name="T16" fmla="*/ 0 w 29"/>
                    <a:gd name="T17" fmla="*/ 3 h 51"/>
                    <a:gd name="T18" fmla="*/ 1 w 29"/>
                    <a:gd name="T19" fmla="*/ 1 h 51"/>
                    <a:gd name="T20" fmla="*/ 4 w 29"/>
                    <a:gd name="T21" fmla="*/ 0 h 51"/>
                    <a:gd name="T22" fmla="*/ 6 w 29"/>
                    <a:gd name="T23" fmla="*/ 0 h 51"/>
                    <a:gd name="T24" fmla="*/ 7 w 29"/>
                    <a:gd name="T25" fmla="*/ 3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51"/>
                    <a:gd name="T41" fmla="*/ 29 w 29"/>
                    <a:gd name="T42" fmla="*/ 51 h 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51">
                      <a:moveTo>
                        <a:pt x="29" y="12"/>
                      </a:moveTo>
                      <a:lnTo>
                        <a:pt x="28" y="23"/>
                      </a:lnTo>
                      <a:lnTo>
                        <a:pt x="25" y="34"/>
                      </a:lnTo>
                      <a:lnTo>
                        <a:pt x="20" y="43"/>
                      </a:lnTo>
                      <a:lnTo>
                        <a:pt x="12" y="51"/>
                      </a:lnTo>
                      <a:lnTo>
                        <a:pt x="6" y="43"/>
                      </a:lnTo>
                      <a:lnTo>
                        <a:pt x="3" y="34"/>
                      </a:lnTo>
                      <a:lnTo>
                        <a:pt x="0" y="24"/>
                      </a:lnTo>
                      <a:lnTo>
                        <a:pt x="3" y="14"/>
                      </a:lnTo>
                      <a:lnTo>
                        <a:pt x="7" y="5"/>
                      </a:lnTo>
                      <a:lnTo>
                        <a:pt x="17" y="0"/>
                      </a:lnTo>
                      <a:lnTo>
                        <a:pt x="25" y="3"/>
                      </a:lnTo>
                      <a:lnTo>
                        <a:pt x="29" y="12"/>
                      </a:lnTo>
                      <a:close/>
                    </a:path>
                  </a:pathLst>
                </a:custGeom>
                <a:solidFill>
                  <a:srgbClr val="00FF00"/>
                </a:solidFill>
                <a:ln w="9525">
                  <a:noFill/>
                  <a:round/>
                  <a:headEnd/>
                  <a:tailEnd/>
                </a:ln>
              </p:spPr>
              <p:txBody>
                <a:bodyPr/>
                <a:lstStyle/>
                <a:p>
                  <a:endParaRPr lang="en-US"/>
                </a:p>
              </p:txBody>
            </p:sp>
            <p:sp>
              <p:nvSpPr>
                <p:cNvPr id="9349" name="Freeform 3757"/>
                <p:cNvSpPr>
                  <a:spLocks/>
                </p:cNvSpPr>
                <p:nvPr/>
              </p:nvSpPr>
              <p:spPr bwMode="auto">
                <a:xfrm>
                  <a:off x="3609" y="3011"/>
                  <a:ext cx="12" cy="11"/>
                </a:xfrm>
                <a:custGeom>
                  <a:avLst/>
                  <a:gdLst>
                    <a:gd name="T0" fmla="*/ 6 w 24"/>
                    <a:gd name="T1" fmla="*/ 3 h 22"/>
                    <a:gd name="T2" fmla="*/ 5 w 24"/>
                    <a:gd name="T3" fmla="*/ 5 h 22"/>
                    <a:gd name="T4" fmla="*/ 3 w 24"/>
                    <a:gd name="T5" fmla="*/ 6 h 22"/>
                    <a:gd name="T6" fmla="*/ 2 w 24"/>
                    <a:gd name="T7" fmla="*/ 6 h 22"/>
                    <a:gd name="T8" fmla="*/ 1 w 24"/>
                    <a:gd name="T9" fmla="*/ 6 h 22"/>
                    <a:gd name="T10" fmla="*/ 0 w 24"/>
                    <a:gd name="T11" fmla="*/ 5 h 22"/>
                    <a:gd name="T12" fmla="*/ 1 w 24"/>
                    <a:gd name="T13" fmla="*/ 3 h 22"/>
                    <a:gd name="T14" fmla="*/ 1 w 24"/>
                    <a:gd name="T15" fmla="*/ 3 h 22"/>
                    <a:gd name="T16" fmla="*/ 1 w 24"/>
                    <a:gd name="T17" fmla="*/ 3 h 22"/>
                    <a:gd name="T18" fmla="*/ 3 w 24"/>
                    <a:gd name="T19" fmla="*/ 0 h 22"/>
                    <a:gd name="T20" fmla="*/ 5 w 24"/>
                    <a:gd name="T21" fmla="*/ 1 h 22"/>
                    <a:gd name="T22" fmla="*/ 6 w 24"/>
                    <a:gd name="T23" fmla="*/ 1 h 22"/>
                    <a:gd name="T24" fmla="*/ 6 w 24"/>
                    <a:gd name="T25" fmla="*/ 3 h 22"/>
                    <a:gd name="T26" fmla="*/ 6 w 24"/>
                    <a:gd name="T27" fmla="*/ 3 h 2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4"/>
                    <a:gd name="T43" fmla="*/ 0 h 22"/>
                    <a:gd name="T44" fmla="*/ 24 w 24"/>
                    <a:gd name="T45" fmla="*/ 22 h 2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4" h="22">
                      <a:moveTo>
                        <a:pt x="23" y="15"/>
                      </a:moveTo>
                      <a:lnTo>
                        <a:pt x="19" y="19"/>
                      </a:lnTo>
                      <a:lnTo>
                        <a:pt x="14" y="21"/>
                      </a:lnTo>
                      <a:lnTo>
                        <a:pt x="8" y="22"/>
                      </a:lnTo>
                      <a:lnTo>
                        <a:pt x="2" y="21"/>
                      </a:lnTo>
                      <a:lnTo>
                        <a:pt x="0" y="19"/>
                      </a:lnTo>
                      <a:lnTo>
                        <a:pt x="1" y="15"/>
                      </a:lnTo>
                      <a:lnTo>
                        <a:pt x="2" y="12"/>
                      </a:lnTo>
                      <a:lnTo>
                        <a:pt x="4" y="9"/>
                      </a:lnTo>
                      <a:lnTo>
                        <a:pt x="14" y="0"/>
                      </a:lnTo>
                      <a:lnTo>
                        <a:pt x="19" y="2"/>
                      </a:lnTo>
                      <a:lnTo>
                        <a:pt x="22" y="6"/>
                      </a:lnTo>
                      <a:lnTo>
                        <a:pt x="24" y="11"/>
                      </a:lnTo>
                      <a:lnTo>
                        <a:pt x="23" y="15"/>
                      </a:lnTo>
                      <a:close/>
                    </a:path>
                  </a:pathLst>
                </a:custGeom>
                <a:solidFill>
                  <a:srgbClr val="00FF00"/>
                </a:solidFill>
                <a:ln w="9525">
                  <a:noFill/>
                  <a:round/>
                  <a:headEnd/>
                  <a:tailEnd/>
                </a:ln>
              </p:spPr>
              <p:txBody>
                <a:bodyPr/>
                <a:lstStyle/>
                <a:p>
                  <a:endParaRPr lang="en-US"/>
                </a:p>
              </p:txBody>
            </p:sp>
            <p:sp>
              <p:nvSpPr>
                <p:cNvPr id="9350" name="Freeform 3758"/>
                <p:cNvSpPr>
                  <a:spLocks/>
                </p:cNvSpPr>
                <p:nvPr/>
              </p:nvSpPr>
              <p:spPr bwMode="auto">
                <a:xfrm>
                  <a:off x="3471" y="3013"/>
                  <a:ext cx="21" cy="13"/>
                </a:xfrm>
                <a:custGeom>
                  <a:avLst/>
                  <a:gdLst>
                    <a:gd name="T0" fmla="*/ 11 w 41"/>
                    <a:gd name="T1" fmla="*/ 2 h 25"/>
                    <a:gd name="T2" fmla="*/ 10 w 41"/>
                    <a:gd name="T3" fmla="*/ 3 h 25"/>
                    <a:gd name="T4" fmla="*/ 9 w 41"/>
                    <a:gd name="T5" fmla="*/ 5 h 25"/>
                    <a:gd name="T6" fmla="*/ 8 w 41"/>
                    <a:gd name="T7" fmla="*/ 6 h 25"/>
                    <a:gd name="T8" fmla="*/ 7 w 41"/>
                    <a:gd name="T9" fmla="*/ 7 h 25"/>
                    <a:gd name="T10" fmla="*/ 5 w 41"/>
                    <a:gd name="T11" fmla="*/ 7 h 25"/>
                    <a:gd name="T12" fmla="*/ 3 w 41"/>
                    <a:gd name="T13" fmla="*/ 6 h 25"/>
                    <a:gd name="T14" fmla="*/ 1 w 41"/>
                    <a:gd name="T15" fmla="*/ 4 h 25"/>
                    <a:gd name="T16" fmla="*/ 0 w 41"/>
                    <a:gd name="T17" fmla="*/ 3 h 25"/>
                    <a:gd name="T18" fmla="*/ 1 w 41"/>
                    <a:gd name="T19" fmla="*/ 2 h 25"/>
                    <a:gd name="T20" fmla="*/ 3 w 41"/>
                    <a:gd name="T21" fmla="*/ 2 h 25"/>
                    <a:gd name="T22" fmla="*/ 5 w 41"/>
                    <a:gd name="T23" fmla="*/ 1 h 25"/>
                    <a:gd name="T24" fmla="*/ 6 w 41"/>
                    <a:gd name="T25" fmla="*/ 1 h 25"/>
                    <a:gd name="T26" fmla="*/ 7 w 41"/>
                    <a:gd name="T27" fmla="*/ 0 h 25"/>
                    <a:gd name="T28" fmla="*/ 8 w 41"/>
                    <a:gd name="T29" fmla="*/ 1 h 25"/>
                    <a:gd name="T30" fmla="*/ 9 w 41"/>
                    <a:gd name="T31" fmla="*/ 2 h 25"/>
                    <a:gd name="T32" fmla="*/ 11 w 41"/>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25"/>
                    <a:gd name="T53" fmla="*/ 41 w 41"/>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25">
                      <a:moveTo>
                        <a:pt x="41" y="8"/>
                      </a:moveTo>
                      <a:lnTo>
                        <a:pt x="40" y="12"/>
                      </a:lnTo>
                      <a:lnTo>
                        <a:pt x="36" y="17"/>
                      </a:lnTo>
                      <a:lnTo>
                        <a:pt x="32" y="22"/>
                      </a:lnTo>
                      <a:lnTo>
                        <a:pt x="27" y="25"/>
                      </a:lnTo>
                      <a:lnTo>
                        <a:pt x="18" y="25"/>
                      </a:lnTo>
                      <a:lnTo>
                        <a:pt x="10" y="22"/>
                      </a:lnTo>
                      <a:lnTo>
                        <a:pt x="4" y="16"/>
                      </a:lnTo>
                      <a:lnTo>
                        <a:pt x="0" y="9"/>
                      </a:lnTo>
                      <a:lnTo>
                        <a:pt x="4" y="8"/>
                      </a:lnTo>
                      <a:lnTo>
                        <a:pt x="10" y="7"/>
                      </a:lnTo>
                      <a:lnTo>
                        <a:pt x="17" y="4"/>
                      </a:lnTo>
                      <a:lnTo>
                        <a:pt x="23" y="3"/>
                      </a:lnTo>
                      <a:lnTo>
                        <a:pt x="28" y="0"/>
                      </a:lnTo>
                      <a:lnTo>
                        <a:pt x="32" y="2"/>
                      </a:lnTo>
                      <a:lnTo>
                        <a:pt x="35" y="7"/>
                      </a:lnTo>
                      <a:lnTo>
                        <a:pt x="41" y="8"/>
                      </a:lnTo>
                      <a:close/>
                    </a:path>
                  </a:pathLst>
                </a:custGeom>
                <a:solidFill>
                  <a:srgbClr val="00FF00"/>
                </a:solidFill>
                <a:ln w="9525">
                  <a:noFill/>
                  <a:round/>
                  <a:headEnd/>
                  <a:tailEnd/>
                </a:ln>
              </p:spPr>
              <p:txBody>
                <a:bodyPr/>
                <a:lstStyle/>
                <a:p>
                  <a:endParaRPr lang="en-US"/>
                </a:p>
              </p:txBody>
            </p:sp>
            <p:sp>
              <p:nvSpPr>
                <p:cNvPr id="9351" name="Freeform 3759"/>
                <p:cNvSpPr>
                  <a:spLocks/>
                </p:cNvSpPr>
                <p:nvPr/>
              </p:nvSpPr>
              <p:spPr bwMode="auto">
                <a:xfrm>
                  <a:off x="3511" y="3016"/>
                  <a:ext cx="17" cy="23"/>
                </a:xfrm>
                <a:custGeom>
                  <a:avLst/>
                  <a:gdLst>
                    <a:gd name="T0" fmla="*/ 8 w 36"/>
                    <a:gd name="T1" fmla="*/ 4 h 46"/>
                    <a:gd name="T2" fmla="*/ 8 w 36"/>
                    <a:gd name="T3" fmla="*/ 6 h 46"/>
                    <a:gd name="T4" fmla="*/ 8 w 36"/>
                    <a:gd name="T5" fmla="*/ 8 h 46"/>
                    <a:gd name="T6" fmla="*/ 7 w 36"/>
                    <a:gd name="T7" fmla="*/ 10 h 46"/>
                    <a:gd name="T8" fmla="*/ 5 w 36"/>
                    <a:gd name="T9" fmla="*/ 11 h 46"/>
                    <a:gd name="T10" fmla="*/ 4 w 36"/>
                    <a:gd name="T11" fmla="*/ 11 h 46"/>
                    <a:gd name="T12" fmla="*/ 3 w 36"/>
                    <a:gd name="T13" fmla="*/ 11 h 46"/>
                    <a:gd name="T14" fmla="*/ 1 w 36"/>
                    <a:gd name="T15" fmla="*/ 12 h 46"/>
                    <a:gd name="T16" fmla="*/ 0 w 36"/>
                    <a:gd name="T17" fmla="*/ 11 h 46"/>
                    <a:gd name="T18" fmla="*/ 0 w 36"/>
                    <a:gd name="T19" fmla="*/ 7 h 46"/>
                    <a:gd name="T20" fmla="*/ 1 w 36"/>
                    <a:gd name="T21" fmla="*/ 5 h 46"/>
                    <a:gd name="T22" fmla="*/ 2 w 36"/>
                    <a:gd name="T23" fmla="*/ 3 h 46"/>
                    <a:gd name="T24" fmla="*/ 4 w 36"/>
                    <a:gd name="T25" fmla="*/ 0 h 46"/>
                    <a:gd name="T26" fmla="*/ 5 w 36"/>
                    <a:gd name="T27" fmla="*/ 1 h 46"/>
                    <a:gd name="T28" fmla="*/ 7 w 36"/>
                    <a:gd name="T29" fmla="*/ 1 h 46"/>
                    <a:gd name="T30" fmla="*/ 8 w 36"/>
                    <a:gd name="T31" fmla="*/ 3 h 46"/>
                    <a:gd name="T32" fmla="*/ 8 w 36"/>
                    <a:gd name="T33" fmla="*/ 4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36" y="16"/>
                      </a:moveTo>
                      <a:lnTo>
                        <a:pt x="36" y="24"/>
                      </a:lnTo>
                      <a:lnTo>
                        <a:pt x="34" y="32"/>
                      </a:lnTo>
                      <a:lnTo>
                        <a:pt x="29" y="38"/>
                      </a:lnTo>
                      <a:lnTo>
                        <a:pt x="22" y="42"/>
                      </a:lnTo>
                      <a:lnTo>
                        <a:pt x="17" y="44"/>
                      </a:lnTo>
                      <a:lnTo>
                        <a:pt x="12" y="44"/>
                      </a:lnTo>
                      <a:lnTo>
                        <a:pt x="7" y="46"/>
                      </a:lnTo>
                      <a:lnTo>
                        <a:pt x="1" y="44"/>
                      </a:lnTo>
                      <a:lnTo>
                        <a:pt x="0" y="31"/>
                      </a:lnTo>
                      <a:lnTo>
                        <a:pt x="5" y="19"/>
                      </a:lnTo>
                      <a:lnTo>
                        <a:pt x="10" y="9"/>
                      </a:lnTo>
                      <a:lnTo>
                        <a:pt x="19" y="0"/>
                      </a:lnTo>
                      <a:lnTo>
                        <a:pt x="24" y="2"/>
                      </a:lnTo>
                      <a:lnTo>
                        <a:pt x="29" y="5"/>
                      </a:lnTo>
                      <a:lnTo>
                        <a:pt x="34" y="10"/>
                      </a:lnTo>
                      <a:lnTo>
                        <a:pt x="36" y="16"/>
                      </a:lnTo>
                      <a:close/>
                    </a:path>
                  </a:pathLst>
                </a:custGeom>
                <a:solidFill>
                  <a:srgbClr val="00FF00"/>
                </a:solidFill>
                <a:ln w="9525">
                  <a:noFill/>
                  <a:round/>
                  <a:headEnd/>
                  <a:tailEnd/>
                </a:ln>
              </p:spPr>
              <p:txBody>
                <a:bodyPr/>
                <a:lstStyle/>
                <a:p>
                  <a:endParaRPr lang="en-US"/>
                </a:p>
              </p:txBody>
            </p:sp>
            <p:sp>
              <p:nvSpPr>
                <p:cNvPr id="9352" name="Freeform 3760"/>
                <p:cNvSpPr>
                  <a:spLocks/>
                </p:cNvSpPr>
                <p:nvPr/>
              </p:nvSpPr>
              <p:spPr bwMode="auto">
                <a:xfrm>
                  <a:off x="3564" y="3025"/>
                  <a:ext cx="9" cy="13"/>
                </a:xfrm>
                <a:custGeom>
                  <a:avLst/>
                  <a:gdLst>
                    <a:gd name="T0" fmla="*/ 5 w 18"/>
                    <a:gd name="T1" fmla="*/ 1 h 26"/>
                    <a:gd name="T2" fmla="*/ 5 w 18"/>
                    <a:gd name="T3" fmla="*/ 3 h 26"/>
                    <a:gd name="T4" fmla="*/ 5 w 18"/>
                    <a:gd name="T5" fmla="*/ 4 h 26"/>
                    <a:gd name="T6" fmla="*/ 4 w 18"/>
                    <a:gd name="T7" fmla="*/ 6 h 26"/>
                    <a:gd name="T8" fmla="*/ 3 w 18"/>
                    <a:gd name="T9" fmla="*/ 7 h 26"/>
                    <a:gd name="T10" fmla="*/ 1 w 18"/>
                    <a:gd name="T11" fmla="*/ 7 h 26"/>
                    <a:gd name="T12" fmla="*/ 1 w 18"/>
                    <a:gd name="T13" fmla="*/ 6 h 26"/>
                    <a:gd name="T14" fmla="*/ 1 w 18"/>
                    <a:gd name="T15" fmla="*/ 6 h 26"/>
                    <a:gd name="T16" fmla="*/ 0 w 18"/>
                    <a:gd name="T17" fmla="*/ 5 h 26"/>
                    <a:gd name="T18" fmla="*/ 0 w 18"/>
                    <a:gd name="T19" fmla="*/ 3 h 26"/>
                    <a:gd name="T20" fmla="*/ 1 w 18"/>
                    <a:gd name="T21" fmla="*/ 2 h 26"/>
                    <a:gd name="T22" fmla="*/ 1 w 18"/>
                    <a:gd name="T23" fmla="*/ 1 h 26"/>
                    <a:gd name="T24" fmla="*/ 2 w 18"/>
                    <a:gd name="T25" fmla="*/ 0 h 26"/>
                    <a:gd name="T26" fmla="*/ 3 w 18"/>
                    <a:gd name="T27" fmla="*/ 0 h 26"/>
                    <a:gd name="T28" fmla="*/ 3 w 18"/>
                    <a:gd name="T29" fmla="*/ 0 h 26"/>
                    <a:gd name="T30" fmla="*/ 3 w 18"/>
                    <a:gd name="T31" fmla="*/ 1 h 26"/>
                    <a:gd name="T32" fmla="*/ 5 w 1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6"/>
                    <a:gd name="T53" fmla="*/ 18 w 1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6">
                      <a:moveTo>
                        <a:pt x="18" y="4"/>
                      </a:moveTo>
                      <a:lnTo>
                        <a:pt x="18" y="10"/>
                      </a:lnTo>
                      <a:lnTo>
                        <a:pt x="18" y="16"/>
                      </a:lnTo>
                      <a:lnTo>
                        <a:pt x="16" y="22"/>
                      </a:lnTo>
                      <a:lnTo>
                        <a:pt x="12" y="26"/>
                      </a:lnTo>
                      <a:lnTo>
                        <a:pt x="7" y="25"/>
                      </a:lnTo>
                      <a:lnTo>
                        <a:pt x="5" y="24"/>
                      </a:lnTo>
                      <a:lnTo>
                        <a:pt x="1" y="22"/>
                      </a:lnTo>
                      <a:lnTo>
                        <a:pt x="0" y="18"/>
                      </a:lnTo>
                      <a:lnTo>
                        <a:pt x="0" y="12"/>
                      </a:lnTo>
                      <a:lnTo>
                        <a:pt x="1" y="7"/>
                      </a:lnTo>
                      <a:lnTo>
                        <a:pt x="4" y="3"/>
                      </a:lnTo>
                      <a:lnTo>
                        <a:pt x="8" y="0"/>
                      </a:lnTo>
                      <a:lnTo>
                        <a:pt x="12" y="0"/>
                      </a:lnTo>
                      <a:lnTo>
                        <a:pt x="14" y="0"/>
                      </a:lnTo>
                      <a:lnTo>
                        <a:pt x="15" y="2"/>
                      </a:lnTo>
                      <a:lnTo>
                        <a:pt x="18" y="4"/>
                      </a:lnTo>
                      <a:close/>
                    </a:path>
                  </a:pathLst>
                </a:custGeom>
                <a:solidFill>
                  <a:srgbClr val="00FF00"/>
                </a:solidFill>
                <a:ln w="9525">
                  <a:noFill/>
                  <a:round/>
                  <a:headEnd/>
                  <a:tailEnd/>
                </a:ln>
              </p:spPr>
              <p:txBody>
                <a:bodyPr/>
                <a:lstStyle/>
                <a:p>
                  <a:endParaRPr lang="en-US"/>
                </a:p>
              </p:txBody>
            </p:sp>
            <p:sp>
              <p:nvSpPr>
                <p:cNvPr id="9353" name="Freeform 3761"/>
                <p:cNvSpPr>
                  <a:spLocks/>
                </p:cNvSpPr>
                <p:nvPr/>
              </p:nvSpPr>
              <p:spPr bwMode="auto">
                <a:xfrm>
                  <a:off x="3405" y="3030"/>
                  <a:ext cx="18" cy="11"/>
                </a:xfrm>
                <a:custGeom>
                  <a:avLst/>
                  <a:gdLst>
                    <a:gd name="T0" fmla="*/ 9 w 37"/>
                    <a:gd name="T1" fmla="*/ 3 h 22"/>
                    <a:gd name="T2" fmla="*/ 9 w 37"/>
                    <a:gd name="T3" fmla="*/ 3 h 22"/>
                    <a:gd name="T4" fmla="*/ 8 w 37"/>
                    <a:gd name="T5" fmla="*/ 5 h 22"/>
                    <a:gd name="T6" fmla="*/ 7 w 37"/>
                    <a:gd name="T7" fmla="*/ 6 h 22"/>
                    <a:gd name="T8" fmla="*/ 7 w 37"/>
                    <a:gd name="T9" fmla="*/ 6 h 22"/>
                    <a:gd name="T10" fmla="*/ 5 w 37"/>
                    <a:gd name="T11" fmla="*/ 6 h 22"/>
                    <a:gd name="T12" fmla="*/ 3 w 37"/>
                    <a:gd name="T13" fmla="*/ 6 h 22"/>
                    <a:gd name="T14" fmla="*/ 1 w 37"/>
                    <a:gd name="T15" fmla="*/ 5 h 22"/>
                    <a:gd name="T16" fmla="*/ 0 w 37"/>
                    <a:gd name="T17" fmla="*/ 3 h 22"/>
                    <a:gd name="T18" fmla="*/ 0 w 37"/>
                    <a:gd name="T19" fmla="*/ 1 h 22"/>
                    <a:gd name="T20" fmla="*/ 2 w 37"/>
                    <a:gd name="T21" fmla="*/ 1 h 22"/>
                    <a:gd name="T22" fmla="*/ 3 w 37"/>
                    <a:gd name="T23" fmla="*/ 1 h 22"/>
                    <a:gd name="T24" fmla="*/ 5 w 37"/>
                    <a:gd name="T25" fmla="*/ 0 h 22"/>
                    <a:gd name="T26" fmla="*/ 6 w 37"/>
                    <a:gd name="T27" fmla="*/ 0 h 22"/>
                    <a:gd name="T28" fmla="*/ 7 w 37"/>
                    <a:gd name="T29" fmla="*/ 1 h 22"/>
                    <a:gd name="T30" fmla="*/ 8 w 37"/>
                    <a:gd name="T31" fmla="*/ 1 h 22"/>
                    <a:gd name="T32" fmla="*/ 9 w 37"/>
                    <a:gd name="T33" fmla="*/ 3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22"/>
                    <a:gd name="T53" fmla="*/ 37 w 37"/>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22">
                      <a:moveTo>
                        <a:pt x="37" y="11"/>
                      </a:moveTo>
                      <a:lnTo>
                        <a:pt x="36" y="14"/>
                      </a:lnTo>
                      <a:lnTo>
                        <a:pt x="35" y="17"/>
                      </a:lnTo>
                      <a:lnTo>
                        <a:pt x="31" y="21"/>
                      </a:lnTo>
                      <a:lnTo>
                        <a:pt x="28" y="22"/>
                      </a:lnTo>
                      <a:lnTo>
                        <a:pt x="20" y="22"/>
                      </a:lnTo>
                      <a:lnTo>
                        <a:pt x="13" y="21"/>
                      </a:lnTo>
                      <a:lnTo>
                        <a:pt x="6" y="17"/>
                      </a:lnTo>
                      <a:lnTo>
                        <a:pt x="0" y="12"/>
                      </a:lnTo>
                      <a:lnTo>
                        <a:pt x="2" y="6"/>
                      </a:lnTo>
                      <a:lnTo>
                        <a:pt x="8" y="4"/>
                      </a:lnTo>
                      <a:lnTo>
                        <a:pt x="14" y="2"/>
                      </a:lnTo>
                      <a:lnTo>
                        <a:pt x="20" y="0"/>
                      </a:lnTo>
                      <a:lnTo>
                        <a:pt x="25" y="0"/>
                      </a:lnTo>
                      <a:lnTo>
                        <a:pt x="31" y="1"/>
                      </a:lnTo>
                      <a:lnTo>
                        <a:pt x="35" y="5"/>
                      </a:lnTo>
                      <a:lnTo>
                        <a:pt x="37" y="11"/>
                      </a:lnTo>
                      <a:close/>
                    </a:path>
                  </a:pathLst>
                </a:custGeom>
                <a:solidFill>
                  <a:srgbClr val="00FF00"/>
                </a:solidFill>
                <a:ln w="9525">
                  <a:noFill/>
                  <a:round/>
                  <a:headEnd/>
                  <a:tailEnd/>
                </a:ln>
              </p:spPr>
              <p:txBody>
                <a:bodyPr/>
                <a:lstStyle/>
                <a:p>
                  <a:endParaRPr lang="en-US"/>
                </a:p>
              </p:txBody>
            </p:sp>
            <p:sp>
              <p:nvSpPr>
                <p:cNvPr id="9354" name="Freeform 3762"/>
                <p:cNvSpPr>
                  <a:spLocks/>
                </p:cNvSpPr>
                <p:nvPr/>
              </p:nvSpPr>
              <p:spPr bwMode="auto">
                <a:xfrm>
                  <a:off x="3608" y="3033"/>
                  <a:ext cx="14" cy="17"/>
                </a:xfrm>
                <a:custGeom>
                  <a:avLst/>
                  <a:gdLst>
                    <a:gd name="T0" fmla="*/ 7 w 29"/>
                    <a:gd name="T1" fmla="*/ 7 h 35"/>
                    <a:gd name="T2" fmla="*/ 6 w 29"/>
                    <a:gd name="T3" fmla="*/ 8 h 35"/>
                    <a:gd name="T4" fmla="*/ 4 w 29"/>
                    <a:gd name="T5" fmla="*/ 8 h 35"/>
                    <a:gd name="T6" fmla="*/ 3 w 29"/>
                    <a:gd name="T7" fmla="*/ 8 h 35"/>
                    <a:gd name="T8" fmla="*/ 1 w 29"/>
                    <a:gd name="T9" fmla="*/ 8 h 35"/>
                    <a:gd name="T10" fmla="*/ 0 w 29"/>
                    <a:gd name="T11" fmla="*/ 7 h 35"/>
                    <a:gd name="T12" fmla="*/ 0 w 29"/>
                    <a:gd name="T13" fmla="*/ 5 h 35"/>
                    <a:gd name="T14" fmla="*/ 0 w 29"/>
                    <a:gd name="T15" fmla="*/ 4 h 35"/>
                    <a:gd name="T16" fmla="*/ 0 w 29"/>
                    <a:gd name="T17" fmla="*/ 2 h 35"/>
                    <a:gd name="T18" fmla="*/ 1 w 29"/>
                    <a:gd name="T19" fmla="*/ 0 h 35"/>
                    <a:gd name="T20" fmla="*/ 3 w 29"/>
                    <a:gd name="T21" fmla="*/ 1 h 35"/>
                    <a:gd name="T22" fmla="*/ 5 w 29"/>
                    <a:gd name="T23" fmla="*/ 2 h 35"/>
                    <a:gd name="T24" fmla="*/ 7 w 29"/>
                    <a:gd name="T25" fmla="*/ 4 h 35"/>
                    <a:gd name="T26" fmla="*/ 7 w 29"/>
                    <a:gd name="T27" fmla="*/ 7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35"/>
                    <a:gd name="T44" fmla="*/ 29 w 29"/>
                    <a:gd name="T45" fmla="*/ 35 h 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35">
                      <a:moveTo>
                        <a:pt x="29" y="29"/>
                      </a:moveTo>
                      <a:lnTo>
                        <a:pt x="24" y="32"/>
                      </a:lnTo>
                      <a:lnTo>
                        <a:pt x="18" y="35"/>
                      </a:lnTo>
                      <a:lnTo>
                        <a:pt x="13" y="35"/>
                      </a:lnTo>
                      <a:lnTo>
                        <a:pt x="7" y="32"/>
                      </a:lnTo>
                      <a:lnTo>
                        <a:pt x="3" y="28"/>
                      </a:lnTo>
                      <a:lnTo>
                        <a:pt x="1" y="22"/>
                      </a:lnTo>
                      <a:lnTo>
                        <a:pt x="0" y="17"/>
                      </a:lnTo>
                      <a:lnTo>
                        <a:pt x="1" y="11"/>
                      </a:lnTo>
                      <a:lnTo>
                        <a:pt x="4" y="0"/>
                      </a:lnTo>
                      <a:lnTo>
                        <a:pt x="14" y="6"/>
                      </a:lnTo>
                      <a:lnTo>
                        <a:pt x="22" y="11"/>
                      </a:lnTo>
                      <a:lnTo>
                        <a:pt x="29" y="18"/>
                      </a:lnTo>
                      <a:lnTo>
                        <a:pt x="29" y="29"/>
                      </a:lnTo>
                      <a:close/>
                    </a:path>
                  </a:pathLst>
                </a:custGeom>
                <a:solidFill>
                  <a:srgbClr val="00FF00"/>
                </a:solidFill>
                <a:ln w="9525">
                  <a:noFill/>
                  <a:round/>
                  <a:headEnd/>
                  <a:tailEnd/>
                </a:ln>
              </p:spPr>
              <p:txBody>
                <a:bodyPr/>
                <a:lstStyle/>
                <a:p>
                  <a:endParaRPr lang="en-US"/>
                </a:p>
              </p:txBody>
            </p:sp>
            <p:sp>
              <p:nvSpPr>
                <p:cNvPr id="9355" name="Freeform 3763"/>
                <p:cNvSpPr>
                  <a:spLocks/>
                </p:cNvSpPr>
                <p:nvPr/>
              </p:nvSpPr>
              <p:spPr bwMode="auto">
                <a:xfrm>
                  <a:off x="3407" y="3046"/>
                  <a:ext cx="42" cy="18"/>
                </a:xfrm>
                <a:custGeom>
                  <a:avLst/>
                  <a:gdLst>
                    <a:gd name="T0" fmla="*/ 21 w 84"/>
                    <a:gd name="T1" fmla="*/ 3 h 36"/>
                    <a:gd name="T2" fmla="*/ 20 w 84"/>
                    <a:gd name="T3" fmla="*/ 5 h 36"/>
                    <a:gd name="T4" fmla="*/ 18 w 84"/>
                    <a:gd name="T5" fmla="*/ 6 h 36"/>
                    <a:gd name="T6" fmla="*/ 15 w 84"/>
                    <a:gd name="T7" fmla="*/ 7 h 36"/>
                    <a:gd name="T8" fmla="*/ 13 w 84"/>
                    <a:gd name="T9" fmla="*/ 9 h 36"/>
                    <a:gd name="T10" fmla="*/ 11 w 84"/>
                    <a:gd name="T11" fmla="*/ 9 h 36"/>
                    <a:gd name="T12" fmla="*/ 9 w 84"/>
                    <a:gd name="T13" fmla="*/ 9 h 36"/>
                    <a:gd name="T14" fmla="*/ 6 w 84"/>
                    <a:gd name="T15" fmla="*/ 9 h 36"/>
                    <a:gd name="T16" fmla="*/ 5 w 84"/>
                    <a:gd name="T17" fmla="*/ 9 h 36"/>
                    <a:gd name="T18" fmla="*/ 3 w 84"/>
                    <a:gd name="T19" fmla="*/ 8 h 36"/>
                    <a:gd name="T20" fmla="*/ 1 w 84"/>
                    <a:gd name="T21" fmla="*/ 7 h 36"/>
                    <a:gd name="T22" fmla="*/ 1 w 84"/>
                    <a:gd name="T23" fmla="*/ 6 h 36"/>
                    <a:gd name="T24" fmla="*/ 0 w 84"/>
                    <a:gd name="T25" fmla="*/ 5 h 36"/>
                    <a:gd name="T26" fmla="*/ 1 w 84"/>
                    <a:gd name="T27" fmla="*/ 5 h 36"/>
                    <a:gd name="T28" fmla="*/ 3 w 84"/>
                    <a:gd name="T29" fmla="*/ 3 h 36"/>
                    <a:gd name="T30" fmla="*/ 5 w 84"/>
                    <a:gd name="T31" fmla="*/ 2 h 36"/>
                    <a:gd name="T32" fmla="*/ 6 w 84"/>
                    <a:gd name="T33" fmla="*/ 2 h 36"/>
                    <a:gd name="T34" fmla="*/ 8 w 84"/>
                    <a:gd name="T35" fmla="*/ 1 h 36"/>
                    <a:gd name="T36" fmla="*/ 10 w 84"/>
                    <a:gd name="T37" fmla="*/ 1 h 36"/>
                    <a:gd name="T38" fmla="*/ 11 w 84"/>
                    <a:gd name="T39" fmla="*/ 1 h 36"/>
                    <a:gd name="T40" fmla="*/ 13 w 84"/>
                    <a:gd name="T41" fmla="*/ 0 h 36"/>
                    <a:gd name="T42" fmla="*/ 15 w 84"/>
                    <a:gd name="T43" fmla="*/ 0 h 36"/>
                    <a:gd name="T44" fmla="*/ 18 w 84"/>
                    <a:gd name="T45" fmla="*/ 1 h 36"/>
                    <a:gd name="T46" fmla="*/ 20 w 84"/>
                    <a:gd name="T47" fmla="*/ 2 h 36"/>
                    <a:gd name="T48" fmla="*/ 21 w 84"/>
                    <a:gd name="T49" fmla="*/ 3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4"/>
                    <a:gd name="T76" fmla="*/ 0 h 36"/>
                    <a:gd name="T77" fmla="*/ 84 w 84"/>
                    <a:gd name="T78" fmla="*/ 36 h 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4" h="36">
                      <a:moveTo>
                        <a:pt x="84" y="15"/>
                      </a:moveTo>
                      <a:lnTo>
                        <a:pt x="77" y="20"/>
                      </a:lnTo>
                      <a:lnTo>
                        <a:pt x="69" y="26"/>
                      </a:lnTo>
                      <a:lnTo>
                        <a:pt x="61" y="29"/>
                      </a:lnTo>
                      <a:lnTo>
                        <a:pt x="53" y="33"/>
                      </a:lnTo>
                      <a:lnTo>
                        <a:pt x="45" y="35"/>
                      </a:lnTo>
                      <a:lnTo>
                        <a:pt x="35" y="36"/>
                      </a:lnTo>
                      <a:lnTo>
                        <a:pt x="26" y="36"/>
                      </a:lnTo>
                      <a:lnTo>
                        <a:pt x="17" y="34"/>
                      </a:lnTo>
                      <a:lnTo>
                        <a:pt x="12" y="32"/>
                      </a:lnTo>
                      <a:lnTo>
                        <a:pt x="7" y="28"/>
                      </a:lnTo>
                      <a:lnTo>
                        <a:pt x="2" y="25"/>
                      </a:lnTo>
                      <a:lnTo>
                        <a:pt x="0" y="20"/>
                      </a:lnTo>
                      <a:lnTo>
                        <a:pt x="5" y="17"/>
                      </a:lnTo>
                      <a:lnTo>
                        <a:pt x="11" y="13"/>
                      </a:lnTo>
                      <a:lnTo>
                        <a:pt x="18" y="11"/>
                      </a:lnTo>
                      <a:lnTo>
                        <a:pt x="25" y="9"/>
                      </a:lnTo>
                      <a:lnTo>
                        <a:pt x="32" y="6"/>
                      </a:lnTo>
                      <a:lnTo>
                        <a:pt x="38" y="4"/>
                      </a:lnTo>
                      <a:lnTo>
                        <a:pt x="45" y="3"/>
                      </a:lnTo>
                      <a:lnTo>
                        <a:pt x="52" y="0"/>
                      </a:lnTo>
                      <a:lnTo>
                        <a:pt x="61" y="0"/>
                      </a:lnTo>
                      <a:lnTo>
                        <a:pt x="70" y="4"/>
                      </a:lnTo>
                      <a:lnTo>
                        <a:pt x="77" y="9"/>
                      </a:lnTo>
                      <a:lnTo>
                        <a:pt x="84" y="15"/>
                      </a:lnTo>
                      <a:close/>
                    </a:path>
                  </a:pathLst>
                </a:custGeom>
                <a:solidFill>
                  <a:srgbClr val="00FF00"/>
                </a:solidFill>
                <a:ln w="9525">
                  <a:noFill/>
                  <a:round/>
                  <a:headEnd/>
                  <a:tailEnd/>
                </a:ln>
              </p:spPr>
              <p:txBody>
                <a:bodyPr/>
                <a:lstStyle/>
                <a:p>
                  <a:endParaRPr lang="en-US"/>
                </a:p>
              </p:txBody>
            </p:sp>
            <p:sp>
              <p:nvSpPr>
                <p:cNvPr id="9356" name="Freeform 3764"/>
                <p:cNvSpPr>
                  <a:spLocks/>
                </p:cNvSpPr>
                <p:nvPr/>
              </p:nvSpPr>
              <p:spPr bwMode="auto">
                <a:xfrm>
                  <a:off x="3479" y="3058"/>
                  <a:ext cx="14" cy="18"/>
                </a:xfrm>
                <a:custGeom>
                  <a:avLst/>
                  <a:gdLst>
                    <a:gd name="T0" fmla="*/ 7 w 27"/>
                    <a:gd name="T1" fmla="*/ 3 h 34"/>
                    <a:gd name="T2" fmla="*/ 7 w 27"/>
                    <a:gd name="T3" fmla="*/ 5 h 34"/>
                    <a:gd name="T4" fmla="*/ 6 w 27"/>
                    <a:gd name="T5" fmla="*/ 7 h 34"/>
                    <a:gd name="T6" fmla="*/ 4 w 27"/>
                    <a:gd name="T7" fmla="*/ 8 h 34"/>
                    <a:gd name="T8" fmla="*/ 3 w 27"/>
                    <a:gd name="T9" fmla="*/ 10 h 34"/>
                    <a:gd name="T10" fmla="*/ 1 w 27"/>
                    <a:gd name="T11" fmla="*/ 9 h 34"/>
                    <a:gd name="T12" fmla="*/ 0 w 27"/>
                    <a:gd name="T13" fmla="*/ 7 h 34"/>
                    <a:gd name="T14" fmla="*/ 0 w 27"/>
                    <a:gd name="T15" fmla="*/ 4 h 34"/>
                    <a:gd name="T16" fmla="*/ 1 w 27"/>
                    <a:gd name="T17" fmla="*/ 2 h 34"/>
                    <a:gd name="T18" fmla="*/ 2 w 27"/>
                    <a:gd name="T19" fmla="*/ 0 h 34"/>
                    <a:gd name="T20" fmla="*/ 4 w 27"/>
                    <a:gd name="T21" fmla="*/ 0 h 34"/>
                    <a:gd name="T22" fmla="*/ 6 w 27"/>
                    <a:gd name="T23" fmla="*/ 2 h 34"/>
                    <a:gd name="T24" fmla="*/ 7 w 27"/>
                    <a:gd name="T25" fmla="*/ 3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34"/>
                    <a:gd name="T41" fmla="*/ 27 w 27"/>
                    <a:gd name="T42" fmla="*/ 34 h 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34">
                      <a:moveTo>
                        <a:pt x="27" y="12"/>
                      </a:moveTo>
                      <a:lnTo>
                        <a:pt x="25" y="19"/>
                      </a:lnTo>
                      <a:lnTo>
                        <a:pt x="22" y="25"/>
                      </a:lnTo>
                      <a:lnTo>
                        <a:pt x="16" y="30"/>
                      </a:lnTo>
                      <a:lnTo>
                        <a:pt x="11" y="34"/>
                      </a:lnTo>
                      <a:lnTo>
                        <a:pt x="2" y="32"/>
                      </a:lnTo>
                      <a:lnTo>
                        <a:pt x="0" y="24"/>
                      </a:lnTo>
                      <a:lnTo>
                        <a:pt x="0" y="16"/>
                      </a:lnTo>
                      <a:lnTo>
                        <a:pt x="1" y="8"/>
                      </a:lnTo>
                      <a:lnTo>
                        <a:pt x="7" y="0"/>
                      </a:lnTo>
                      <a:lnTo>
                        <a:pt x="15" y="0"/>
                      </a:lnTo>
                      <a:lnTo>
                        <a:pt x="23" y="5"/>
                      </a:lnTo>
                      <a:lnTo>
                        <a:pt x="27" y="12"/>
                      </a:lnTo>
                      <a:close/>
                    </a:path>
                  </a:pathLst>
                </a:custGeom>
                <a:solidFill>
                  <a:srgbClr val="00FF00"/>
                </a:solidFill>
                <a:ln w="9525">
                  <a:noFill/>
                  <a:round/>
                  <a:headEnd/>
                  <a:tailEnd/>
                </a:ln>
              </p:spPr>
              <p:txBody>
                <a:bodyPr/>
                <a:lstStyle/>
                <a:p>
                  <a:endParaRPr lang="en-US"/>
                </a:p>
              </p:txBody>
            </p:sp>
            <p:sp>
              <p:nvSpPr>
                <p:cNvPr id="9357" name="Freeform 3765"/>
                <p:cNvSpPr>
                  <a:spLocks/>
                </p:cNvSpPr>
                <p:nvPr/>
              </p:nvSpPr>
              <p:spPr bwMode="auto">
                <a:xfrm>
                  <a:off x="3554" y="3062"/>
                  <a:ext cx="8" cy="9"/>
                </a:xfrm>
                <a:custGeom>
                  <a:avLst/>
                  <a:gdLst>
                    <a:gd name="T0" fmla="*/ 2 w 16"/>
                    <a:gd name="T1" fmla="*/ 5 h 17"/>
                    <a:gd name="T2" fmla="*/ 2 w 16"/>
                    <a:gd name="T3" fmla="*/ 5 h 17"/>
                    <a:gd name="T4" fmla="*/ 1 w 16"/>
                    <a:gd name="T5" fmla="*/ 4 h 17"/>
                    <a:gd name="T6" fmla="*/ 1 w 16"/>
                    <a:gd name="T7" fmla="*/ 4 h 17"/>
                    <a:gd name="T8" fmla="*/ 0 w 16"/>
                    <a:gd name="T9" fmla="*/ 3 h 17"/>
                    <a:gd name="T10" fmla="*/ 1 w 16"/>
                    <a:gd name="T11" fmla="*/ 2 h 17"/>
                    <a:gd name="T12" fmla="*/ 1 w 16"/>
                    <a:gd name="T13" fmla="*/ 1 h 17"/>
                    <a:gd name="T14" fmla="*/ 2 w 16"/>
                    <a:gd name="T15" fmla="*/ 1 h 17"/>
                    <a:gd name="T16" fmla="*/ 3 w 16"/>
                    <a:gd name="T17" fmla="*/ 0 h 17"/>
                    <a:gd name="T18" fmla="*/ 4 w 16"/>
                    <a:gd name="T19" fmla="*/ 1 h 17"/>
                    <a:gd name="T20" fmla="*/ 4 w 16"/>
                    <a:gd name="T21" fmla="*/ 2 h 17"/>
                    <a:gd name="T22" fmla="*/ 3 w 16"/>
                    <a:gd name="T23" fmla="*/ 4 h 17"/>
                    <a:gd name="T24" fmla="*/ 2 w 16"/>
                    <a:gd name="T25" fmla="*/ 5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7"/>
                    <a:gd name="T41" fmla="*/ 16 w 16"/>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7">
                      <a:moveTo>
                        <a:pt x="11" y="17"/>
                      </a:moveTo>
                      <a:lnTo>
                        <a:pt x="8" y="17"/>
                      </a:lnTo>
                      <a:lnTo>
                        <a:pt x="4" y="16"/>
                      </a:lnTo>
                      <a:lnTo>
                        <a:pt x="1" y="14"/>
                      </a:lnTo>
                      <a:lnTo>
                        <a:pt x="0" y="10"/>
                      </a:lnTo>
                      <a:lnTo>
                        <a:pt x="3" y="7"/>
                      </a:lnTo>
                      <a:lnTo>
                        <a:pt x="7" y="4"/>
                      </a:lnTo>
                      <a:lnTo>
                        <a:pt x="10" y="2"/>
                      </a:lnTo>
                      <a:lnTo>
                        <a:pt x="15" y="0"/>
                      </a:lnTo>
                      <a:lnTo>
                        <a:pt x="16" y="3"/>
                      </a:lnTo>
                      <a:lnTo>
                        <a:pt x="16" y="8"/>
                      </a:lnTo>
                      <a:lnTo>
                        <a:pt x="14" y="14"/>
                      </a:lnTo>
                      <a:lnTo>
                        <a:pt x="11" y="17"/>
                      </a:lnTo>
                      <a:close/>
                    </a:path>
                  </a:pathLst>
                </a:custGeom>
                <a:solidFill>
                  <a:srgbClr val="00FF00"/>
                </a:solidFill>
                <a:ln w="9525">
                  <a:noFill/>
                  <a:round/>
                  <a:headEnd/>
                  <a:tailEnd/>
                </a:ln>
              </p:spPr>
              <p:txBody>
                <a:bodyPr/>
                <a:lstStyle/>
                <a:p>
                  <a:endParaRPr lang="en-US"/>
                </a:p>
              </p:txBody>
            </p:sp>
            <p:sp>
              <p:nvSpPr>
                <p:cNvPr id="9358" name="Freeform 3766"/>
                <p:cNvSpPr>
                  <a:spLocks/>
                </p:cNvSpPr>
                <p:nvPr/>
              </p:nvSpPr>
              <p:spPr bwMode="auto">
                <a:xfrm>
                  <a:off x="3579" y="3070"/>
                  <a:ext cx="15" cy="26"/>
                </a:xfrm>
                <a:custGeom>
                  <a:avLst/>
                  <a:gdLst>
                    <a:gd name="T0" fmla="*/ 7 w 31"/>
                    <a:gd name="T1" fmla="*/ 4 h 52"/>
                    <a:gd name="T2" fmla="*/ 7 w 31"/>
                    <a:gd name="T3" fmla="*/ 6 h 52"/>
                    <a:gd name="T4" fmla="*/ 7 w 31"/>
                    <a:gd name="T5" fmla="*/ 8 h 52"/>
                    <a:gd name="T6" fmla="*/ 7 w 31"/>
                    <a:gd name="T7" fmla="*/ 10 h 52"/>
                    <a:gd name="T8" fmla="*/ 6 w 31"/>
                    <a:gd name="T9" fmla="*/ 12 h 52"/>
                    <a:gd name="T10" fmla="*/ 4 w 31"/>
                    <a:gd name="T11" fmla="*/ 13 h 52"/>
                    <a:gd name="T12" fmla="*/ 3 w 31"/>
                    <a:gd name="T13" fmla="*/ 12 h 52"/>
                    <a:gd name="T14" fmla="*/ 1 w 31"/>
                    <a:gd name="T15" fmla="*/ 10 h 52"/>
                    <a:gd name="T16" fmla="*/ 0 w 31"/>
                    <a:gd name="T17" fmla="*/ 7 h 52"/>
                    <a:gd name="T18" fmla="*/ 0 w 31"/>
                    <a:gd name="T19" fmla="*/ 4 h 52"/>
                    <a:gd name="T20" fmla="*/ 4 w 31"/>
                    <a:gd name="T21" fmla="*/ 0 h 52"/>
                    <a:gd name="T22" fmla="*/ 5 w 31"/>
                    <a:gd name="T23" fmla="*/ 1 h 52"/>
                    <a:gd name="T24" fmla="*/ 6 w 31"/>
                    <a:gd name="T25" fmla="*/ 2 h 52"/>
                    <a:gd name="T26" fmla="*/ 7 w 31"/>
                    <a:gd name="T27" fmla="*/ 3 h 52"/>
                    <a:gd name="T28" fmla="*/ 7 w 31"/>
                    <a:gd name="T29" fmla="*/ 4 h 5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
                    <a:gd name="T46" fmla="*/ 0 h 52"/>
                    <a:gd name="T47" fmla="*/ 31 w 31"/>
                    <a:gd name="T48" fmla="*/ 52 h 5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 h="52">
                      <a:moveTo>
                        <a:pt x="30" y="16"/>
                      </a:moveTo>
                      <a:lnTo>
                        <a:pt x="31" y="24"/>
                      </a:lnTo>
                      <a:lnTo>
                        <a:pt x="31" y="32"/>
                      </a:lnTo>
                      <a:lnTo>
                        <a:pt x="29" y="39"/>
                      </a:lnTo>
                      <a:lnTo>
                        <a:pt x="24" y="46"/>
                      </a:lnTo>
                      <a:lnTo>
                        <a:pt x="17" y="52"/>
                      </a:lnTo>
                      <a:lnTo>
                        <a:pt x="12" y="45"/>
                      </a:lnTo>
                      <a:lnTo>
                        <a:pt x="5" y="37"/>
                      </a:lnTo>
                      <a:lnTo>
                        <a:pt x="0" y="27"/>
                      </a:lnTo>
                      <a:lnTo>
                        <a:pt x="1" y="16"/>
                      </a:lnTo>
                      <a:lnTo>
                        <a:pt x="16" y="0"/>
                      </a:lnTo>
                      <a:lnTo>
                        <a:pt x="21" y="2"/>
                      </a:lnTo>
                      <a:lnTo>
                        <a:pt x="24" y="5"/>
                      </a:lnTo>
                      <a:lnTo>
                        <a:pt x="28" y="10"/>
                      </a:lnTo>
                      <a:lnTo>
                        <a:pt x="30" y="16"/>
                      </a:lnTo>
                      <a:close/>
                    </a:path>
                  </a:pathLst>
                </a:custGeom>
                <a:solidFill>
                  <a:srgbClr val="00FF00"/>
                </a:solidFill>
                <a:ln w="9525">
                  <a:noFill/>
                  <a:round/>
                  <a:headEnd/>
                  <a:tailEnd/>
                </a:ln>
              </p:spPr>
              <p:txBody>
                <a:bodyPr/>
                <a:lstStyle/>
                <a:p>
                  <a:endParaRPr lang="en-US"/>
                </a:p>
              </p:txBody>
            </p:sp>
            <p:sp>
              <p:nvSpPr>
                <p:cNvPr id="9359" name="Freeform 3767"/>
                <p:cNvSpPr>
                  <a:spLocks/>
                </p:cNvSpPr>
                <p:nvPr/>
              </p:nvSpPr>
              <p:spPr bwMode="auto">
                <a:xfrm>
                  <a:off x="3509" y="3073"/>
                  <a:ext cx="39" cy="20"/>
                </a:xfrm>
                <a:custGeom>
                  <a:avLst/>
                  <a:gdLst>
                    <a:gd name="T0" fmla="*/ 19 w 77"/>
                    <a:gd name="T1" fmla="*/ 3 h 42"/>
                    <a:gd name="T2" fmla="*/ 20 w 77"/>
                    <a:gd name="T3" fmla="*/ 4 h 42"/>
                    <a:gd name="T4" fmla="*/ 18 w 77"/>
                    <a:gd name="T5" fmla="*/ 4 h 42"/>
                    <a:gd name="T6" fmla="*/ 15 w 77"/>
                    <a:gd name="T7" fmla="*/ 5 h 42"/>
                    <a:gd name="T8" fmla="*/ 13 w 77"/>
                    <a:gd name="T9" fmla="*/ 5 h 42"/>
                    <a:gd name="T10" fmla="*/ 11 w 77"/>
                    <a:gd name="T11" fmla="*/ 6 h 42"/>
                    <a:gd name="T12" fmla="*/ 9 w 77"/>
                    <a:gd name="T13" fmla="*/ 6 h 42"/>
                    <a:gd name="T14" fmla="*/ 8 w 77"/>
                    <a:gd name="T15" fmla="*/ 7 h 42"/>
                    <a:gd name="T16" fmla="*/ 6 w 77"/>
                    <a:gd name="T17" fmla="*/ 8 h 42"/>
                    <a:gd name="T18" fmla="*/ 4 w 77"/>
                    <a:gd name="T19" fmla="*/ 10 h 42"/>
                    <a:gd name="T20" fmla="*/ 3 w 77"/>
                    <a:gd name="T21" fmla="*/ 10 h 42"/>
                    <a:gd name="T22" fmla="*/ 2 w 77"/>
                    <a:gd name="T23" fmla="*/ 10 h 42"/>
                    <a:gd name="T24" fmla="*/ 1 w 77"/>
                    <a:gd name="T25" fmla="*/ 10 h 42"/>
                    <a:gd name="T26" fmla="*/ 0 w 77"/>
                    <a:gd name="T27" fmla="*/ 9 h 42"/>
                    <a:gd name="T28" fmla="*/ 1 w 77"/>
                    <a:gd name="T29" fmla="*/ 7 h 42"/>
                    <a:gd name="T30" fmla="*/ 3 w 77"/>
                    <a:gd name="T31" fmla="*/ 6 h 42"/>
                    <a:gd name="T32" fmla="*/ 4 w 77"/>
                    <a:gd name="T33" fmla="*/ 4 h 42"/>
                    <a:gd name="T34" fmla="*/ 6 w 77"/>
                    <a:gd name="T35" fmla="*/ 3 h 42"/>
                    <a:gd name="T36" fmla="*/ 7 w 77"/>
                    <a:gd name="T37" fmla="*/ 2 h 42"/>
                    <a:gd name="T38" fmla="*/ 9 w 77"/>
                    <a:gd name="T39" fmla="*/ 1 h 42"/>
                    <a:gd name="T40" fmla="*/ 11 w 77"/>
                    <a:gd name="T41" fmla="*/ 0 h 42"/>
                    <a:gd name="T42" fmla="*/ 13 w 77"/>
                    <a:gd name="T43" fmla="*/ 0 h 42"/>
                    <a:gd name="T44" fmla="*/ 15 w 77"/>
                    <a:gd name="T45" fmla="*/ 0 h 42"/>
                    <a:gd name="T46" fmla="*/ 16 w 77"/>
                    <a:gd name="T47" fmla="*/ 0 h 42"/>
                    <a:gd name="T48" fmla="*/ 18 w 77"/>
                    <a:gd name="T49" fmla="*/ 1 h 42"/>
                    <a:gd name="T50" fmla="*/ 19 w 77"/>
                    <a:gd name="T51" fmla="*/ 3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7"/>
                    <a:gd name="T79" fmla="*/ 0 h 42"/>
                    <a:gd name="T80" fmla="*/ 77 w 77"/>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7" h="42">
                      <a:moveTo>
                        <a:pt x="76" y="13"/>
                      </a:moveTo>
                      <a:lnTo>
                        <a:pt x="77" y="18"/>
                      </a:lnTo>
                      <a:lnTo>
                        <a:pt x="69" y="19"/>
                      </a:lnTo>
                      <a:lnTo>
                        <a:pt x="60" y="20"/>
                      </a:lnTo>
                      <a:lnTo>
                        <a:pt x="52" y="22"/>
                      </a:lnTo>
                      <a:lnTo>
                        <a:pt x="44" y="25"/>
                      </a:lnTo>
                      <a:lnTo>
                        <a:pt x="36" y="27"/>
                      </a:lnTo>
                      <a:lnTo>
                        <a:pt x="29" y="30"/>
                      </a:lnTo>
                      <a:lnTo>
                        <a:pt x="22" y="36"/>
                      </a:lnTo>
                      <a:lnTo>
                        <a:pt x="15" y="42"/>
                      </a:lnTo>
                      <a:lnTo>
                        <a:pt x="11" y="42"/>
                      </a:lnTo>
                      <a:lnTo>
                        <a:pt x="7" y="42"/>
                      </a:lnTo>
                      <a:lnTo>
                        <a:pt x="3" y="41"/>
                      </a:lnTo>
                      <a:lnTo>
                        <a:pt x="0" y="38"/>
                      </a:lnTo>
                      <a:lnTo>
                        <a:pt x="3" y="32"/>
                      </a:lnTo>
                      <a:lnTo>
                        <a:pt x="9" y="25"/>
                      </a:lnTo>
                      <a:lnTo>
                        <a:pt x="15" y="19"/>
                      </a:lnTo>
                      <a:lnTo>
                        <a:pt x="21" y="13"/>
                      </a:lnTo>
                      <a:lnTo>
                        <a:pt x="27" y="9"/>
                      </a:lnTo>
                      <a:lnTo>
                        <a:pt x="34" y="5"/>
                      </a:lnTo>
                      <a:lnTo>
                        <a:pt x="42" y="3"/>
                      </a:lnTo>
                      <a:lnTo>
                        <a:pt x="49" y="0"/>
                      </a:lnTo>
                      <a:lnTo>
                        <a:pt x="57" y="2"/>
                      </a:lnTo>
                      <a:lnTo>
                        <a:pt x="64" y="3"/>
                      </a:lnTo>
                      <a:lnTo>
                        <a:pt x="71" y="7"/>
                      </a:lnTo>
                      <a:lnTo>
                        <a:pt x="76" y="13"/>
                      </a:lnTo>
                      <a:close/>
                    </a:path>
                  </a:pathLst>
                </a:custGeom>
                <a:solidFill>
                  <a:srgbClr val="00FF00"/>
                </a:solidFill>
                <a:ln w="9525">
                  <a:noFill/>
                  <a:round/>
                  <a:headEnd/>
                  <a:tailEnd/>
                </a:ln>
              </p:spPr>
              <p:txBody>
                <a:bodyPr/>
                <a:lstStyle/>
                <a:p>
                  <a:endParaRPr lang="en-US"/>
                </a:p>
              </p:txBody>
            </p:sp>
            <p:sp>
              <p:nvSpPr>
                <p:cNvPr id="9360" name="Freeform 3768"/>
                <p:cNvSpPr>
                  <a:spLocks/>
                </p:cNvSpPr>
                <p:nvPr/>
              </p:nvSpPr>
              <p:spPr bwMode="auto">
                <a:xfrm>
                  <a:off x="3374" y="3076"/>
                  <a:ext cx="17" cy="9"/>
                </a:xfrm>
                <a:custGeom>
                  <a:avLst/>
                  <a:gdLst>
                    <a:gd name="T0" fmla="*/ 9 w 33"/>
                    <a:gd name="T1" fmla="*/ 3 h 19"/>
                    <a:gd name="T2" fmla="*/ 9 w 33"/>
                    <a:gd name="T3" fmla="*/ 3 h 19"/>
                    <a:gd name="T4" fmla="*/ 8 w 33"/>
                    <a:gd name="T5" fmla="*/ 4 h 19"/>
                    <a:gd name="T6" fmla="*/ 7 w 33"/>
                    <a:gd name="T7" fmla="*/ 4 h 19"/>
                    <a:gd name="T8" fmla="*/ 6 w 33"/>
                    <a:gd name="T9" fmla="*/ 4 h 19"/>
                    <a:gd name="T10" fmla="*/ 5 w 33"/>
                    <a:gd name="T11" fmla="*/ 4 h 19"/>
                    <a:gd name="T12" fmla="*/ 3 w 33"/>
                    <a:gd name="T13" fmla="*/ 4 h 19"/>
                    <a:gd name="T14" fmla="*/ 2 w 33"/>
                    <a:gd name="T15" fmla="*/ 4 h 19"/>
                    <a:gd name="T16" fmla="*/ 0 w 33"/>
                    <a:gd name="T17" fmla="*/ 4 h 19"/>
                    <a:gd name="T18" fmla="*/ 1 w 33"/>
                    <a:gd name="T19" fmla="*/ 2 h 19"/>
                    <a:gd name="T20" fmla="*/ 2 w 33"/>
                    <a:gd name="T21" fmla="*/ 1 h 19"/>
                    <a:gd name="T22" fmla="*/ 3 w 33"/>
                    <a:gd name="T23" fmla="*/ 0 h 19"/>
                    <a:gd name="T24" fmla="*/ 5 w 33"/>
                    <a:gd name="T25" fmla="*/ 0 h 19"/>
                    <a:gd name="T26" fmla="*/ 6 w 33"/>
                    <a:gd name="T27" fmla="*/ 0 h 19"/>
                    <a:gd name="T28" fmla="*/ 7 w 33"/>
                    <a:gd name="T29" fmla="*/ 1 h 19"/>
                    <a:gd name="T30" fmla="*/ 8 w 33"/>
                    <a:gd name="T31" fmla="*/ 2 h 19"/>
                    <a:gd name="T32" fmla="*/ 9 w 33"/>
                    <a:gd name="T33" fmla="*/ 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
                    <a:gd name="T52" fmla="*/ 0 h 19"/>
                    <a:gd name="T53" fmla="*/ 33 w 3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 h="19">
                      <a:moveTo>
                        <a:pt x="33" y="12"/>
                      </a:moveTo>
                      <a:lnTo>
                        <a:pt x="33" y="15"/>
                      </a:lnTo>
                      <a:lnTo>
                        <a:pt x="31" y="17"/>
                      </a:lnTo>
                      <a:lnTo>
                        <a:pt x="26" y="18"/>
                      </a:lnTo>
                      <a:lnTo>
                        <a:pt x="23" y="19"/>
                      </a:lnTo>
                      <a:lnTo>
                        <a:pt x="17" y="19"/>
                      </a:lnTo>
                      <a:lnTo>
                        <a:pt x="10" y="19"/>
                      </a:lnTo>
                      <a:lnTo>
                        <a:pt x="5" y="19"/>
                      </a:lnTo>
                      <a:lnTo>
                        <a:pt x="0" y="17"/>
                      </a:lnTo>
                      <a:lnTo>
                        <a:pt x="2" y="11"/>
                      </a:lnTo>
                      <a:lnTo>
                        <a:pt x="7" y="6"/>
                      </a:lnTo>
                      <a:lnTo>
                        <a:pt x="11" y="3"/>
                      </a:lnTo>
                      <a:lnTo>
                        <a:pt x="17" y="0"/>
                      </a:lnTo>
                      <a:lnTo>
                        <a:pt x="23" y="0"/>
                      </a:lnTo>
                      <a:lnTo>
                        <a:pt x="26" y="4"/>
                      </a:lnTo>
                      <a:lnTo>
                        <a:pt x="30" y="8"/>
                      </a:lnTo>
                      <a:lnTo>
                        <a:pt x="33" y="12"/>
                      </a:lnTo>
                      <a:close/>
                    </a:path>
                  </a:pathLst>
                </a:custGeom>
                <a:solidFill>
                  <a:srgbClr val="00FF00"/>
                </a:solidFill>
                <a:ln w="9525">
                  <a:noFill/>
                  <a:round/>
                  <a:headEnd/>
                  <a:tailEnd/>
                </a:ln>
              </p:spPr>
              <p:txBody>
                <a:bodyPr/>
                <a:lstStyle/>
                <a:p>
                  <a:endParaRPr lang="en-US"/>
                </a:p>
              </p:txBody>
            </p:sp>
            <p:sp>
              <p:nvSpPr>
                <p:cNvPr id="9361" name="Freeform 3769"/>
                <p:cNvSpPr>
                  <a:spLocks/>
                </p:cNvSpPr>
                <p:nvPr/>
              </p:nvSpPr>
              <p:spPr bwMode="auto">
                <a:xfrm>
                  <a:off x="3385" y="3077"/>
                  <a:ext cx="50" cy="30"/>
                </a:xfrm>
                <a:custGeom>
                  <a:avLst/>
                  <a:gdLst>
                    <a:gd name="T0" fmla="*/ 25 w 100"/>
                    <a:gd name="T1" fmla="*/ 3 h 58"/>
                    <a:gd name="T2" fmla="*/ 23 w 100"/>
                    <a:gd name="T3" fmla="*/ 5 h 58"/>
                    <a:gd name="T4" fmla="*/ 21 w 100"/>
                    <a:gd name="T5" fmla="*/ 7 h 58"/>
                    <a:gd name="T6" fmla="*/ 19 w 100"/>
                    <a:gd name="T7" fmla="*/ 8 h 58"/>
                    <a:gd name="T8" fmla="*/ 17 w 100"/>
                    <a:gd name="T9" fmla="*/ 10 h 58"/>
                    <a:gd name="T10" fmla="*/ 14 w 100"/>
                    <a:gd name="T11" fmla="*/ 11 h 58"/>
                    <a:gd name="T12" fmla="*/ 12 w 100"/>
                    <a:gd name="T13" fmla="*/ 13 h 58"/>
                    <a:gd name="T14" fmla="*/ 10 w 100"/>
                    <a:gd name="T15" fmla="*/ 14 h 58"/>
                    <a:gd name="T16" fmla="*/ 7 w 100"/>
                    <a:gd name="T17" fmla="*/ 16 h 58"/>
                    <a:gd name="T18" fmla="*/ 6 w 100"/>
                    <a:gd name="T19" fmla="*/ 16 h 58"/>
                    <a:gd name="T20" fmla="*/ 3 w 100"/>
                    <a:gd name="T21" fmla="*/ 15 h 58"/>
                    <a:gd name="T22" fmla="*/ 2 w 100"/>
                    <a:gd name="T23" fmla="*/ 14 h 58"/>
                    <a:gd name="T24" fmla="*/ 0 w 100"/>
                    <a:gd name="T25" fmla="*/ 12 h 58"/>
                    <a:gd name="T26" fmla="*/ 1 w 100"/>
                    <a:gd name="T27" fmla="*/ 10 h 58"/>
                    <a:gd name="T28" fmla="*/ 2 w 100"/>
                    <a:gd name="T29" fmla="*/ 8 h 58"/>
                    <a:gd name="T30" fmla="*/ 4 w 100"/>
                    <a:gd name="T31" fmla="*/ 7 h 58"/>
                    <a:gd name="T32" fmla="*/ 6 w 100"/>
                    <a:gd name="T33" fmla="*/ 5 h 58"/>
                    <a:gd name="T34" fmla="*/ 8 w 100"/>
                    <a:gd name="T35" fmla="*/ 4 h 58"/>
                    <a:gd name="T36" fmla="*/ 11 w 100"/>
                    <a:gd name="T37" fmla="*/ 3 h 58"/>
                    <a:gd name="T38" fmla="*/ 13 w 100"/>
                    <a:gd name="T39" fmla="*/ 2 h 58"/>
                    <a:gd name="T40" fmla="*/ 15 w 100"/>
                    <a:gd name="T41" fmla="*/ 1 h 58"/>
                    <a:gd name="T42" fmla="*/ 18 w 100"/>
                    <a:gd name="T43" fmla="*/ 0 h 58"/>
                    <a:gd name="T44" fmla="*/ 21 w 100"/>
                    <a:gd name="T45" fmla="*/ 1 h 58"/>
                    <a:gd name="T46" fmla="*/ 23 w 100"/>
                    <a:gd name="T47" fmla="*/ 1 h 58"/>
                    <a:gd name="T48" fmla="*/ 25 w 100"/>
                    <a:gd name="T49" fmla="*/ 3 h 5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0"/>
                    <a:gd name="T76" fmla="*/ 0 h 58"/>
                    <a:gd name="T77" fmla="*/ 100 w 100"/>
                    <a:gd name="T78" fmla="*/ 58 h 5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0" h="58">
                      <a:moveTo>
                        <a:pt x="100" y="11"/>
                      </a:moveTo>
                      <a:lnTo>
                        <a:pt x="92" y="18"/>
                      </a:lnTo>
                      <a:lnTo>
                        <a:pt x="83" y="25"/>
                      </a:lnTo>
                      <a:lnTo>
                        <a:pt x="75" y="31"/>
                      </a:lnTo>
                      <a:lnTo>
                        <a:pt x="66" y="37"/>
                      </a:lnTo>
                      <a:lnTo>
                        <a:pt x="56" y="42"/>
                      </a:lnTo>
                      <a:lnTo>
                        <a:pt x="47" y="48"/>
                      </a:lnTo>
                      <a:lnTo>
                        <a:pt x="38" y="53"/>
                      </a:lnTo>
                      <a:lnTo>
                        <a:pt x="29" y="58"/>
                      </a:lnTo>
                      <a:lnTo>
                        <a:pt x="21" y="58"/>
                      </a:lnTo>
                      <a:lnTo>
                        <a:pt x="13" y="56"/>
                      </a:lnTo>
                      <a:lnTo>
                        <a:pt x="6" y="53"/>
                      </a:lnTo>
                      <a:lnTo>
                        <a:pt x="0" y="47"/>
                      </a:lnTo>
                      <a:lnTo>
                        <a:pt x="2" y="38"/>
                      </a:lnTo>
                      <a:lnTo>
                        <a:pt x="8" y="31"/>
                      </a:lnTo>
                      <a:lnTo>
                        <a:pt x="16" y="25"/>
                      </a:lnTo>
                      <a:lnTo>
                        <a:pt x="23" y="20"/>
                      </a:lnTo>
                      <a:lnTo>
                        <a:pt x="32" y="16"/>
                      </a:lnTo>
                      <a:lnTo>
                        <a:pt x="41" y="11"/>
                      </a:lnTo>
                      <a:lnTo>
                        <a:pt x="52" y="7"/>
                      </a:lnTo>
                      <a:lnTo>
                        <a:pt x="62" y="2"/>
                      </a:lnTo>
                      <a:lnTo>
                        <a:pt x="71" y="0"/>
                      </a:lnTo>
                      <a:lnTo>
                        <a:pt x="82" y="1"/>
                      </a:lnTo>
                      <a:lnTo>
                        <a:pt x="91" y="4"/>
                      </a:lnTo>
                      <a:lnTo>
                        <a:pt x="100" y="11"/>
                      </a:lnTo>
                      <a:close/>
                    </a:path>
                  </a:pathLst>
                </a:custGeom>
                <a:solidFill>
                  <a:srgbClr val="00FF00"/>
                </a:solidFill>
                <a:ln w="9525">
                  <a:noFill/>
                  <a:round/>
                  <a:headEnd/>
                  <a:tailEnd/>
                </a:ln>
              </p:spPr>
              <p:txBody>
                <a:bodyPr/>
                <a:lstStyle/>
                <a:p>
                  <a:endParaRPr lang="en-US"/>
                </a:p>
              </p:txBody>
            </p:sp>
            <p:sp>
              <p:nvSpPr>
                <p:cNvPr id="9362" name="Freeform 3770"/>
                <p:cNvSpPr>
                  <a:spLocks/>
                </p:cNvSpPr>
                <p:nvPr/>
              </p:nvSpPr>
              <p:spPr bwMode="auto">
                <a:xfrm>
                  <a:off x="3599" y="3086"/>
                  <a:ext cx="20" cy="24"/>
                </a:xfrm>
                <a:custGeom>
                  <a:avLst/>
                  <a:gdLst>
                    <a:gd name="T0" fmla="*/ 10 w 40"/>
                    <a:gd name="T1" fmla="*/ 4 h 47"/>
                    <a:gd name="T2" fmla="*/ 10 w 40"/>
                    <a:gd name="T3" fmla="*/ 6 h 47"/>
                    <a:gd name="T4" fmla="*/ 7 w 40"/>
                    <a:gd name="T5" fmla="*/ 9 h 47"/>
                    <a:gd name="T6" fmla="*/ 5 w 40"/>
                    <a:gd name="T7" fmla="*/ 10 h 47"/>
                    <a:gd name="T8" fmla="*/ 3 w 40"/>
                    <a:gd name="T9" fmla="*/ 12 h 47"/>
                    <a:gd name="T10" fmla="*/ 1 w 40"/>
                    <a:gd name="T11" fmla="*/ 10 h 47"/>
                    <a:gd name="T12" fmla="*/ 1 w 40"/>
                    <a:gd name="T13" fmla="*/ 9 h 47"/>
                    <a:gd name="T14" fmla="*/ 0 w 40"/>
                    <a:gd name="T15" fmla="*/ 7 h 47"/>
                    <a:gd name="T16" fmla="*/ 1 w 40"/>
                    <a:gd name="T17" fmla="*/ 5 h 47"/>
                    <a:gd name="T18" fmla="*/ 2 w 40"/>
                    <a:gd name="T19" fmla="*/ 3 h 47"/>
                    <a:gd name="T20" fmla="*/ 3 w 40"/>
                    <a:gd name="T21" fmla="*/ 2 h 47"/>
                    <a:gd name="T22" fmla="*/ 5 w 40"/>
                    <a:gd name="T23" fmla="*/ 0 h 47"/>
                    <a:gd name="T24" fmla="*/ 7 w 40"/>
                    <a:gd name="T25" fmla="*/ 1 h 47"/>
                    <a:gd name="T26" fmla="*/ 10 w 40"/>
                    <a:gd name="T27" fmla="*/ 4 h 4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47"/>
                    <a:gd name="T44" fmla="*/ 40 w 40"/>
                    <a:gd name="T45" fmla="*/ 47 h 4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47">
                      <a:moveTo>
                        <a:pt x="40" y="14"/>
                      </a:moveTo>
                      <a:lnTo>
                        <a:pt x="38" y="24"/>
                      </a:lnTo>
                      <a:lnTo>
                        <a:pt x="30" y="33"/>
                      </a:lnTo>
                      <a:lnTo>
                        <a:pt x="20" y="40"/>
                      </a:lnTo>
                      <a:lnTo>
                        <a:pt x="11" y="47"/>
                      </a:lnTo>
                      <a:lnTo>
                        <a:pt x="7" y="40"/>
                      </a:lnTo>
                      <a:lnTo>
                        <a:pt x="3" y="33"/>
                      </a:lnTo>
                      <a:lnTo>
                        <a:pt x="0" y="25"/>
                      </a:lnTo>
                      <a:lnTo>
                        <a:pt x="1" y="17"/>
                      </a:lnTo>
                      <a:lnTo>
                        <a:pt x="8" y="11"/>
                      </a:lnTo>
                      <a:lnTo>
                        <a:pt x="15" y="5"/>
                      </a:lnTo>
                      <a:lnTo>
                        <a:pt x="20" y="0"/>
                      </a:lnTo>
                      <a:lnTo>
                        <a:pt x="30" y="2"/>
                      </a:lnTo>
                      <a:lnTo>
                        <a:pt x="40" y="14"/>
                      </a:lnTo>
                      <a:close/>
                    </a:path>
                  </a:pathLst>
                </a:custGeom>
                <a:solidFill>
                  <a:srgbClr val="00FF00"/>
                </a:solidFill>
                <a:ln w="9525">
                  <a:noFill/>
                  <a:round/>
                  <a:headEnd/>
                  <a:tailEnd/>
                </a:ln>
              </p:spPr>
              <p:txBody>
                <a:bodyPr/>
                <a:lstStyle/>
                <a:p>
                  <a:endParaRPr lang="en-US"/>
                </a:p>
              </p:txBody>
            </p:sp>
            <p:sp>
              <p:nvSpPr>
                <p:cNvPr id="9363" name="Freeform 3771"/>
                <p:cNvSpPr>
                  <a:spLocks/>
                </p:cNvSpPr>
                <p:nvPr/>
              </p:nvSpPr>
              <p:spPr bwMode="auto">
                <a:xfrm>
                  <a:off x="3538" y="3087"/>
                  <a:ext cx="30" cy="17"/>
                </a:xfrm>
                <a:custGeom>
                  <a:avLst/>
                  <a:gdLst>
                    <a:gd name="T0" fmla="*/ 15 w 60"/>
                    <a:gd name="T1" fmla="*/ 1 h 34"/>
                    <a:gd name="T2" fmla="*/ 15 w 60"/>
                    <a:gd name="T3" fmla="*/ 2 h 34"/>
                    <a:gd name="T4" fmla="*/ 13 w 60"/>
                    <a:gd name="T5" fmla="*/ 3 h 34"/>
                    <a:gd name="T6" fmla="*/ 11 w 60"/>
                    <a:gd name="T7" fmla="*/ 4 h 34"/>
                    <a:gd name="T8" fmla="*/ 10 w 60"/>
                    <a:gd name="T9" fmla="*/ 5 h 34"/>
                    <a:gd name="T10" fmla="*/ 8 w 60"/>
                    <a:gd name="T11" fmla="*/ 7 h 34"/>
                    <a:gd name="T12" fmla="*/ 6 w 60"/>
                    <a:gd name="T13" fmla="*/ 9 h 34"/>
                    <a:gd name="T14" fmla="*/ 5 w 60"/>
                    <a:gd name="T15" fmla="*/ 9 h 34"/>
                    <a:gd name="T16" fmla="*/ 2 w 60"/>
                    <a:gd name="T17" fmla="*/ 9 h 34"/>
                    <a:gd name="T18" fmla="*/ 1 w 60"/>
                    <a:gd name="T19" fmla="*/ 6 h 34"/>
                    <a:gd name="T20" fmla="*/ 0 w 60"/>
                    <a:gd name="T21" fmla="*/ 5 h 34"/>
                    <a:gd name="T22" fmla="*/ 0 w 60"/>
                    <a:gd name="T23" fmla="*/ 5 h 34"/>
                    <a:gd name="T24" fmla="*/ 1 w 60"/>
                    <a:gd name="T25" fmla="*/ 5 h 34"/>
                    <a:gd name="T26" fmla="*/ 1 w 60"/>
                    <a:gd name="T27" fmla="*/ 4 h 34"/>
                    <a:gd name="T28" fmla="*/ 3 w 60"/>
                    <a:gd name="T29" fmla="*/ 3 h 34"/>
                    <a:gd name="T30" fmla="*/ 5 w 60"/>
                    <a:gd name="T31" fmla="*/ 2 h 34"/>
                    <a:gd name="T32" fmla="*/ 6 w 60"/>
                    <a:gd name="T33" fmla="*/ 1 h 34"/>
                    <a:gd name="T34" fmla="*/ 8 w 60"/>
                    <a:gd name="T35" fmla="*/ 1 h 34"/>
                    <a:gd name="T36" fmla="*/ 10 w 60"/>
                    <a:gd name="T37" fmla="*/ 1 h 34"/>
                    <a:gd name="T38" fmla="*/ 12 w 60"/>
                    <a:gd name="T39" fmla="*/ 0 h 34"/>
                    <a:gd name="T40" fmla="*/ 13 w 60"/>
                    <a:gd name="T41" fmla="*/ 0 h 34"/>
                    <a:gd name="T42" fmla="*/ 15 w 60"/>
                    <a:gd name="T43" fmla="*/ 1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
                    <a:gd name="T67" fmla="*/ 0 h 34"/>
                    <a:gd name="T68" fmla="*/ 60 w 60"/>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 h="34">
                      <a:moveTo>
                        <a:pt x="60" y="3"/>
                      </a:moveTo>
                      <a:lnTo>
                        <a:pt x="58" y="8"/>
                      </a:lnTo>
                      <a:lnTo>
                        <a:pt x="51" y="12"/>
                      </a:lnTo>
                      <a:lnTo>
                        <a:pt x="44" y="16"/>
                      </a:lnTo>
                      <a:lnTo>
                        <a:pt x="37" y="22"/>
                      </a:lnTo>
                      <a:lnTo>
                        <a:pt x="30" y="28"/>
                      </a:lnTo>
                      <a:lnTo>
                        <a:pt x="23" y="33"/>
                      </a:lnTo>
                      <a:lnTo>
                        <a:pt x="17" y="34"/>
                      </a:lnTo>
                      <a:lnTo>
                        <a:pt x="8" y="33"/>
                      </a:lnTo>
                      <a:lnTo>
                        <a:pt x="2" y="26"/>
                      </a:lnTo>
                      <a:lnTo>
                        <a:pt x="0" y="23"/>
                      </a:lnTo>
                      <a:lnTo>
                        <a:pt x="0" y="21"/>
                      </a:lnTo>
                      <a:lnTo>
                        <a:pt x="2" y="20"/>
                      </a:lnTo>
                      <a:lnTo>
                        <a:pt x="3" y="18"/>
                      </a:lnTo>
                      <a:lnTo>
                        <a:pt x="10" y="14"/>
                      </a:lnTo>
                      <a:lnTo>
                        <a:pt x="17" y="9"/>
                      </a:lnTo>
                      <a:lnTo>
                        <a:pt x="23" y="6"/>
                      </a:lnTo>
                      <a:lnTo>
                        <a:pt x="30" y="4"/>
                      </a:lnTo>
                      <a:lnTo>
                        <a:pt x="37" y="1"/>
                      </a:lnTo>
                      <a:lnTo>
                        <a:pt x="45" y="0"/>
                      </a:lnTo>
                      <a:lnTo>
                        <a:pt x="52" y="0"/>
                      </a:lnTo>
                      <a:lnTo>
                        <a:pt x="60" y="3"/>
                      </a:lnTo>
                      <a:close/>
                    </a:path>
                  </a:pathLst>
                </a:custGeom>
                <a:solidFill>
                  <a:srgbClr val="00FF00"/>
                </a:solidFill>
                <a:ln w="9525">
                  <a:noFill/>
                  <a:round/>
                  <a:headEnd/>
                  <a:tailEnd/>
                </a:ln>
              </p:spPr>
              <p:txBody>
                <a:bodyPr/>
                <a:lstStyle/>
                <a:p>
                  <a:endParaRPr lang="en-US"/>
                </a:p>
              </p:txBody>
            </p:sp>
            <p:sp>
              <p:nvSpPr>
                <p:cNvPr id="9364" name="Freeform 3772"/>
                <p:cNvSpPr>
                  <a:spLocks/>
                </p:cNvSpPr>
                <p:nvPr/>
              </p:nvSpPr>
              <p:spPr bwMode="auto">
                <a:xfrm>
                  <a:off x="3621" y="3090"/>
                  <a:ext cx="13" cy="17"/>
                </a:xfrm>
                <a:custGeom>
                  <a:avLst/>
                  <a:gdLst>
                    <a:gd name="T0" fmla="*/ 6 w 28"/>
                    <a:gd name="T1" fmla="*/ 6 h 33"/>
                    <a:gd name="T2" fmla="*/ 5 w 28"/>
                    <a:gd name="T3" fmla="*/ 8 h 33"/>
                    <a:gd name="T4" fmla="*/ 4 w 28"/>
                    <a:gd name="T5" fmla="*/ 8 h 33"/>
                    <a:gd name="T6" fmla="*/ 3 w 28"/>
                    <a:gd name="T7" fmla="*/ 9 h 33"/>
                    <a:gd name="T8" fmla="*/ 1 w 28"/>
                    <a:gd name="T9" fmla="*/ 8 h 33"/>
                    <a:gd name="T10" fmla="*/ 0 w 28"/>
                    <a:gd name="T11" fmla="*/ 7 h 33"/>
                    <a:gd name="T12" fmla="*/ 0 w 28"/>
                    <a:gd name="T13" fmla="*/ 6 h 33"/>
                    <a:gd name="T14" fmla="*/ 0 w 28"/>
                    <a:gd name="T15" fmla="*/ 4 h 33"/>
                    <a:gd name="T16" fmla="*/ 0 w 28"/>
                    <a:gd name="T17" fmla="*/ 3 h 33"/>
                    <a:gd name="T18" fmla="*/ 3 w 28"/>
                    <a:gd name="T19" fmla="*/ 0 h 33"/>
                    <a:gd name="T20" fmla="*/ 4 w 28"/>
                    <a:gd name="T21" fmla="*/ 2 h 33"/>
                    <a:gd name="T22" fmla="*/ 5 w 28"/>
                    <a:gd name="T23" fmla="*/ 3 h 33"/>
                    <a:gd name="T24" fmla="*/ 6 w 28"/>
                    <a:gd name="T25" fmla="*/ 5 h 33"/>
                    <a:gd name="T26" fmla="*/ 6 w 28"/>
                    <a:gd name="T27" fmla="*/ 6 h 3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33"/>
                    <a:gd name="T44" fmla="*/ 28 w 28"/>
                    <a:gd name="T45" fmla="*/ 33 h 3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33">
                      <a:moveTo>
                        <a:pt x="28" y="24"/>
                      </a:moveTo>
                      <a:lnTo>
                        <a:pt x="23" y="29"/>
                      </a:lnTo>
                      <a:lnTo>
                        <a:pt x="18" y="32"/>
                      </a:lnTo>
                      <a:lnTo>
                        <a:pt x="12" y="33"/>
                      </a:lnTo>
                      <a:lnTo>
                        <a:pt x="5" y="31"/>
                      </a:lnTo>
                      <a:lnTo>
                        <a:pt x="1" y="28"/>
                      </a:lnTo>
                      <a:lnTo>
                        <a:pt x="0" y="22"/>
                      </a:lnTo>
                      <a:lnTo>
                        <a:pt x="1" y="16"/>
                      </a:lnTo>
                      <a:lnTo>
                        <a:pt x="3" y="12"/>
                      </a:lnTo>
                      <a:lnTo>
                        <a:pt x="13" y="0"/>
                      </a:lnTo>
                      <a:lnTo>
                        <a:pt x="19" y="5"/>
                      </a:lnTo>
                      <a:lnTo>
                        <a:pt x="24" y="10"/>
                      </a:lnTo>
                      <a:lnTo>
                        <a:pt x="28" y="17"/>
                      </a:lnTo>
                      <a:lnTo>
                        <a:pt x="28" y="24"/>
                      </a:lnTo>
                      <a:close/>
                    </a:path>
                  </a:pathLst>
                </a:custGeom>
                <a:solidFill>
                  <a:srgbClr val="00FF00"/>
                </a:solidFill>
                <a:ln w="9525">
                  <a:noFill/>
                  <a:round/>
                  <a:headEnd/>
                  <a:tailEnd/>
                </a:ln>
              </p:spPr>
              <p:txBody>
                <a:bodyPr/>
                <a:lstStyle/>
                <a:p>
                  <a:endParaRPr lang="en-US"/>
                </a:p>
              </p:txBody>
            </p:sp>
            <p:sp>
              <p:nvSpPr>
                <p:cNvPr id="9365" name="Freeform 3773"/>
                <p:cNvSpPr>
                  <a:spLocks/>
                </p:cNvSpPr>
                <p:nvPr/>
              </p:nvSpPr>
              <p:spPr bwMode="auto">
                <a:xfrm>
                  <a:off x="3644" y="3101"/>
                  <a:ext cx="15" cy="18"/>
                </a:xfrm>
                <a:custGeom>
                  <a:avLst/>
                  <a:gdLst>
                    <a:gd name="T0" fmla="*/ 8 w 30"/>
                    <a:gd name="T1" fmla="*/ 3 h 37"/>
                    <a:gd name="T2" fmla="*/ 7 w 30"/>
                    <a:gd name="T3" fmla="*/ 4 h 37"/>
                    <a:gd name="T4" fmla="*/ 5 w 30"/>
                    <a:gd name="T5" fmla="*/ 6 h 37"/>
                    <a:gd name="T6" fmla="*/ 4 w 30"/>
                    <a:gd name="T7" fmla="*/ 7 h 37"/>
                    <a:gd name="T8" fmla="*/ 4 w 30"/>
                    <a:gd name="T9" fmla="*/ 9 h 37"/>
                    <a:gd name="T10" fmla="*/ 2 w 30"/>
                    <a:gd name="T11" fmla="*/ 7 h 37"/>
                    <a:gd name="T12" fmla="*/ 1 w 30"/>
                    <a:gd name="T13" fmla="*/ 5 h 37"/>
                    <a:gd name="T14" fmla="*/ 0 w 30"/>
                    <a:gd name="T15" fmla="*/ 3 h 37"/>
                    <a:gd name="T16" fmla="*/ 0 w 30"/>
                    <a:gd name="T17" fmla="*/ 1 h 37"/>
                    <a:gd name="T18" fmla="*/ 1 w 30"/>
                    <a:gd name="T19" fmla="*/ 0 h 37"/>
                    <a:gd name="T20" fmla="*/ 2 w 30"/>
                    <a:gd name="T21" fmla="*/ 0 h 37"/>
                    <a:gd name="T22" fmla="*/ 4 w 30"/>
                    <a:gd name="T23" fmla="*/ 0 h 37"/>
                    <a:gd name="T24" fmla="*/ 5 w 30"/>
                    <a:gd name="T25" fmla="*/ 0 h 37"/>
                    <a:gd name="T26" fmla="*/ 6 w 30"/>
                    <a:gd name="T27" fmla="*/ 1 h 37"/>
                    <a:gd name="T28" fmla="*/ 7 w 30"/>
                    <a:gd name="T29" fmla="*/ 1 h 37"/>
                    <a:gd name="T30" fmla="*/ 8 w 30"/>
                    <a:gd name="T31" fmla="*/ 2 h 37"/>
                    <a:gd name="T32" fmla="*/ 8 w 30"/>
                    <a:gd name="T33" fmla="*/ 3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7"/>
                    <a:gd name="T53" fmla="*/ 30 w 30"/>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7">
                      <a:moveTo>
                        <a:pt x="30" y="14"/>
                      </a:moveTo>
                      <a:lnTo>
                        <a:pt x="25" y="18"/>
                      </a:lnTo>
                      <a:lnTo>
                        <a:pt x="19" y="24"/>
                      </a:lnTo>
                      <a:lnTo>
                        <a:pt x="14" y="30"/>
                      </a:lnTo>
                      <a:lnTo>
                        <a:pt x="13" y="37"/>
                      </a:lnTo>
                      <a:lnTo>
                        <a:pt x="8" y="30"/>
                      </a:lnTo>
                      <a:lnTo>
                        <a:pt x="4" y="22"/>
                      </a:lnTo>
                      <a:lnTo>
                        <a:pt x="0" y="14"/>
                      </a:lnTo>
                      <a:lnTo>
                        <a:pt x="0" y="6"/>
                      </a:lnTo>
                      <a:lnTo>
                        <a:pt x="3" y="2"/>
                      </a:lnTo>
                      <a:lnTo>
                        <a:pt x="7" y="0"/>
                      </a:lnTo>
                      <a:lnTo>
                        <a:pt x="13" y="0"/>
                      </a:lnTo>
                      <a:lnTo>
                        <a:pt x="18" y="2"/>
                      </a:lnTo>
                      <a:lnTo>
                        <a:pt x="21" y="5"/>
                      </a:lnTo>
                      <a:lnTo>
                        <a:pt x="26" y="7"/>
                      </a:lnTo>
                      <a:lnTo>
                        <a:pt x="29" y="9"/>
                      </a:lnTo>
                      <a:lnTo>
                        <a:pt x="30" y="14"/>
                      </a:lnTo>
                      <a:close/>
                    </a:path>
                  </a:pathLst>
                </a:custGeom>
                <a:solidFill>
                  <a:srgbClr val="00FF00"/>
                </a:solidFill>
                <a:ln w="9525">
                  <a:noFill/>
                  <a:round/>
                  <a:headEnd/>
                  <a:tailEnd/>
                </a:ln>
              </p:spPr>
              <p:txBody>
                <a:bodyPr/>
                <a:lstStyle/>
                <a:p>
                  <a:endParaRPr lang="en-US"/>
                </a:p>
              </p:txBody>
            </p:sp>
            <p:sp>
              <p:nvSpPr>
                <p:cNvPr id="9366" name="Freeform 3774"/>
                <p:cNvSpPr>
                  <a:spLocks/>
                </p:cNvSpPr>
                <p:nvPr/>
              </p:nvSpPr>
              <p:spPr bwMode="auto">
                <a:xfrm>
                  <a:off x="3357" y="3103"/>
                  <a:ext cx="22" cy="15"/>
                </a:xfrm>
                <a:custGeom>
                  <a:avLst/>
                  <a:gdLst>
                    <a:gd name="T0" fmla="*/ 11 w 45"/>
                    <a:gd name="T1" fmla="*/ 3 h 30"/>
                    <a:gd name="T2" fmla="*/ 10 w 45"/>
                    <a:gd name="T3" fmla="*/ 5 h 30"/>
                    <a:gd name="T4" fmla="*/ 9 w 45"/>
                    <a:gd name="T5" fmla="*/ 6 h 30"/>
                    <a:gd name="T6" fmla="*/ 8 w 45"/>
                    <a:gd name="T7" fmla="*/ 7 h 30"/>
                    <a:gd name="T8" fmla="*/ 7 w 45"/>
                    <a:gd name="T9" fmla="*/ 8 h 30"/>
                    <a:gd name="T10" fmla="*/ 5 w 45"/>
                    <a:gd name="T11" fmla="*/ 8 h 30"/>
                    <a:gd name="T12" fmla="*/ 3 w 45"/>
                    <a:gd name="T13" fmla="*/ 7 h 30"/>
                    <a:gd name="T14" fmla="*/ 1 w 45"/>
                    <a:gd name="T15" fmla="*/ 6 h 30"/>
                    <a:gd name="T16" fmla="*/ 0 w 45"/>
                    <a:gd name="T17" fmla="*/ 5 h 30"/>
                    <a:gd name="T18" fmla="*/ 1 w 45"/>
                    <a:gd name="T19" fmla="*/ 4 h 30"/>
                    <a:gd name="T20" fmla="*/ 3 w 45"/>
                    <a:gd name="T21" fmla="*/ 3 h 30"/>
                    <a:gd name="T22" fmla="*/ 4 w 45"/>
                    <a:gd name="T23" fmla="*/ 2 h 30"/>
                    <a:gd name="T24" fmla="*/ 6 w 45"/>
                    <a:gd name="T25" fmla="*/ 1 h 30"/>
                    <a:gd name="T26" fmla="*/ 7 w 45"/>
                    <a:gd name="T27" fmla="*/ 0 h 30"/>
                    <a:gd name="T28" fmla="*/ 9 w 45"/>
                    <a:gd name="T29" fmla="*/ 0 h 30"/>
                    <a:gd name="T30" fmla="*/ 10 w 45"/>
                    <a:gd name="T31" fmla="*/ 1 h 30"/>
                    <a:gd name="T32" fmla="*/ 11 w 45"/>
                    <a:gd name="T33" fmla="*/ 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30"/>
                    <a:gd name="T53" fmla="*/ 45 w 4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30">
                      <a:moveTo>
                        <a:pt x="45" y="11"/>
                      </a:moveTo>
                      <a:lnTo>
                        <a:pt x="43" y="17"/>
                      </a:lnTo>
                      <a:lnTo>
                        <a:pt x="38" y="21"/>
                      </a:lnTo>
                      <a:lnTo>
                        <a:pt x="34" y="26"/>
                      </a:lnTo>
                      <a:lnTo>
                        <a:pt x="29" y="29"/>
                      </a:lnTo>
                      <a:lnTo>
                        <a:pt x="21" y="30"/>
                      </a:lnTo>
                      <a:lnTo>
                        <a:pt x="13" y="28"/>
                      </a:lnTo>
                      <a:lnTo>
                        <a:pt x="6" y="23"/>
                      </a:lnTo>
                      <a:lnTo>
                        <a:pt x="0" y="19"/>
                      </a:lnTo>
                      <a:lnTo>
                        <a:pt x="6" y="15"/>
                      </a:lnTo>
                      <a:lnTo>
                        <a:pt x="12" y="12"/>
                      </a:lnTo>
                      <a:lnTo>
                        <a:pt x="18" y="7"/>
                      </a:lnTo>
                      <a:lnTo>
                        <a:pt x="25" y="3"/>
                      </a:lnTo>
                      <a:lnTo>
                        <a:pt x="30" y="0"/>
                      </a:lnTo>
                      <a:lnTo>
                        <a:pt x="36" y="0"/>
                      </a:lnTo>
                      <a:lnTo>
                        <a:pt x="41" y="4"/>
                      </a:lnTo>
                      <a:lnTo>
                        <a:pt x="45" y="11"/>
                      </a:lnTo>
                      <a:close/>
                    </a:path>
                  </a:pathLst>
                </a:custGeom>
                <a:solidFill>
                  <a:srgbClr val="00FF00"/>
                </a:solidFill>
                <a:ln w="9525">
                  <a:noFill/>
                  <a:round/>
                  <a:headEnd/>
                  <a:tailEnd/>
                </a:ln>
              </p:spPr>
              <p:txBody>
                <a:bodyPr/>
                <a:lstStyle/>
                <a:p>
                  <a:endParaRPr lang="en-US"/>
                </a:p>
              </p:txBody>
            </p:sp>
            <p:sp>
              <p:nvSpPr>
                <p:cNvPr id="9367" name="Freeform 3775"/>
                <p:cNvSpPr>
                  <a:spLocks/>
                </p:cNvSpPr>
                <p:nvPr/>
              </p:nvSpPr>
              <p:spPr bwMode="auto">
                <a:xfrm>
                  <a:off x="3472" y="3115"/>
                  <a:ext cx="18" cy="12"/>
                </a:xfrm>
                <a:custGeom>
                  <a:avLst/>
                  <a:gdLst>
                    <a:gd name="T0" fmla="*/ 9 w 37"/>
                    <a:gd name="T1" fmla="*/ 6 h 24"/>
                    <a:gd name="T2" fmla="*/ 8 w 37"/>
                    <a:gd name="T3" fmla="*/ 6 h 24"/>
                    <a:gd name="T4" fmla="*/ 7 w 37"/>
                    <a:gd name="T5" fmla="*/ 6 h 24"/>
                    <a:gd name="T6" fmla="*/ 5 w 37"/>
                    <a:gd name="T7" fmla="*/ 6 h 24"/>
                    <a:gd name="T8" fmla="*/ 4 w 37"/>
                    <a:gd name="T9" fmla="*/ 6 h 24"/>
                    <a:gd name="T10" fmla="*/ 3 w 37"/>
                    <a:gd name="T11" fmla="*/ 5 h 24"/>
                    <a:gd name="T12" fmla="*/ 2 w 37"/>
                    <a:gd name="T13" fmla="*/ 5 h 24"/>
                    <a:gd name="T14" fmla="*/ 1 w 37"/>
                    <a:gd name="T15" fmla="*/ 5 h 24"/>
                    <a:gd name="T16" fmla="*/ 0 w 37"/>
                    <a:gd name="T17" fmla="*/ 3 h 24"/>
                    <a:gd name="T18" fmla="*/ 1 w 37"/>
                    <a:gd name="T19" fmla="*/ 3 h 24"/>
                    <a:gd name="T20" fmla="*/ 2 w 37"/>
                    <a:gd name="T21" fmla="*/ 2 h 24"/>
                    <a:gd name="T22" fmla="*/ 4 w 37"/>
                    <a:gd name="T23" fmla="*/ 1 h 24"/>
                    <a:gd name="T24" fmla="*/ 6 w 37"/>
                    <a:gd name="T25" fmla="*/ 0 h 24"/>
                    <a:gd name="T26" fmla="*/ 7 w 37"/>
                    <a:gd name="T27" fmla="*/ 2 h 24"/>
                    <a:gd name="T28" fmla="*/ 7 w 37"/>
                    <a:gd name="T29" fmla="*/ 3 h 24"/>
                    <a:gd name="T30" fmla="*/ 8 w 37"/>
                    <a:gd name="T31" fmla="*/ 5 h 24"/>
                    <a:gd name="T32" fmla="*/ 9 w 37"/>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24"/>
                    <a:gd name="T53" fmla="*/ 37 w 37"/>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24">
                      <a:moveTo>
                        <a:pt x="37" y="24"/>
                      </a:moveTo>
                      <a:lnTo>
                        <a:pt x="32" y="24"/>
                      </a:lnTo>
                      <a:lnTo>
                        <a:pt x="28" y="24"/>
                      </a:lnTo>
                      <a:lnTo>
                        <a:pt x="22" y="23"/>
                      </a:lnTo>
                      <a:lnTo>
                        <a:pt x="17" y="23"/>
                      </a:lnTo>
                      <a:lnTo>
                        <a:pt x="13" y="20"/>
                      </a:lnTo>
                      <a:lnTo>
                        <a:pt x="8" y="19"/>
                      </a:lnTo>
                      <a:lnTo>
                        <a:pt x="4" y="17"/>
                      </a:lnTo>
                      <a:lnTo>
                        <a:pt x="0" y="15"/>
                      </a:lnTo>
                      <a:lnTo>
                        <a:pt x="6" y="10"/>
                      </a:lnTo>
                      <a:lnTo>
                        <a:pt x="11" y="6"/>
                      </a:lnTo>
                      <a:lnTo>
                        <a:pt x="18" y="3"/>
                      </a:lnTo>
                      <a:lnTo>
                        <a:pt x="25" y="0"/>
                      </a:lnTo>
                      <a:lnTo>
                        <a:pt x="28" y="5"/>
                      </a:lnTo>
                      <a:lnTo>
                        <a:pt x="30" y="12"/>
                      </a:lnTo>
                      <a:lnTo>
                        <a:pt x="32" y="18"/>
                      </a:lnTo>
                      <a:lnTo>
                        <a:pt x="37" y="24"/>
                      </a:lnTo>
                      <a:close/>
                    </a:path>
                  </a:pathLst>
                </a:custGeom>
                <a:solidFill>
                  <a:srgbClr val="00FF00"/>
                </a:solidFill>
                <a:ln w="9525">
                  <a:noFill/>
                  <a:round/>
                  <a:headEnd/>
                  <a:tailEnd/>
                </a:ln>
              </p:spPr>
              <p:txBody>
                <a:bodyPr/>
                <a:lstStyle/>
                <a:p>
                  <a:endParaRPr lang="en-US"/>
                </a:p>
              </p:txBody>
            </p:sp>
            <p:sp>
              <p:nvSpPr>
                <p:cNvPr id="9368" name="Freeform 3776"/>
                <p:cNvSpPr>
                  <a:spLocks/>
                </p:cNvSpPr>
                <p:nvPr/>
              </p:nvSpPr>
              <p:spPr bwMode="auto">
                <a:xfrm>
                  <a:off x="3628" y="3116"/>
                  <a:ext cx="8" cy="14"/>
                </a:xfrm>
                <a:custGeom>
                  <a:avLst/>
                  <a:gdLst>
                    <a:gd name="T0" fmla="*/ 3 w 16"/>
                    <a:gd name="T1" fmla="*/ 2 h 28"/>
                    <a:gd name="T2" fmla="*/ 4 w 16"/>
                    <a:gd name="T3" fmla="*/ 3 h 28"/>
                    <a:gd name="T4" fmla="*/ 3 w 16"/>
                    <a:gd name="T5" fmla="*/ 4 h 28"/>
                    <a:gd name="T6" fmla="*/ 3 w 16"/>
                    <a:gd name="T7" fmla="*/ 6 h 28"/>
                    <a:gd name="T8" fmla="*/ 3 w 16"/>
                    <a:gd name="T9" fmla="*/ 7 h 28"/>
                    <a:gd name="T10" fmla="*/ 2 w 16"/>
                    <a:gd name="T11" fmla="*/ 6 h 28"/>
                    <a:gd name="T12" fmla="*/ 1 w 16"/>
                    <a:gd name="T13" fmla="*/ 5 h 28"/>
                    <a:gd name="T14" fmla="*/ 1 w 16"/>
                    <a:gd name="T15" fmla="*/ 3 h 28"/>
                    <a:gd name="T16" fmla="*/ 0 w 16"/>
                    <a:gd name="T17" fmla="*/ 1 h 28"/>
                    <a:gd name="T18" fmla="*/ 1 w 16"/>
                    <a:gd name="T19" fmla="*/ 1 h 28"/>
                    <a:gd name="T20" fmla="*/ 2 w 16"/>
                    <a:gd name="T21" fmla="*/ 0 h 28"/>
                    <a:gd name="T22" fmla="*/ 3 w 16"/>
                    <a:gd name="T23" fmla="*/ 1 h 28"/>
                    <a:gd name="T24" fmla="*/ 3 w 16"/>
                    <a:gd name="T25" fmla="*/ 2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28"/>
                    <a:gd name="T41" fmla="*/ 16 w 16"/>
                    <a:gd name="T42" fmla="*/ 28 h 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28">
                      <a:moveTo>
                        <a:pt x="15" y="6"/>
                      </a:moveTo>
                      <a:lnTo>
                        <a:pt x="16" y="11"/>
                      </a:lnTo>
                      <a:lnTo>
                        <a:pt x="15" y="16"/>
                      </a:lnTo>
                      <a:lnTo>
                        <a:pt x="14" y="22"/>
                      </a:lnTo>
                      <a:lnTo>
                        <a:pt x="14" y="28"/>
                      </a:lnTo>
                      <a:lnTo>
                        <a:pt x="10" y="23"/>
                      </a:lnTo>
                      <a:lnTo>
                        <a:pt x="6" y="17"/>
                      </a:lnTo>
                      <a:lnTo>
                        <a:pt x="2" y="10"/>
                      </a:lnTo>
                      <a:lnTo>
                        <a:pt x="0" y="2"/>
                      </a:lnTo>
                      <a:lnTo>
                        <a:pt x="5" y="1"/>
                      </a:lnTo>
                      <a:lnTo>
                        <a:pt x="9" y="0"/>
                      </a:lnTo>
                      <a:lnTo>
                        <a:pt x="13" y="2"/>
                      </a:lnTo>
                      <a:lnTo>
                        <a:pt x="15" y="6"/>
                      </a:lnTo>
                      <a:close/>
                    </a:path>
                  </a:pathLst>
                </a:custGeom>
                <a:solidFill>
                  <a:srgbClr val="00FF00"/>
                </a:solidFill>
                <a:ln w="9525">
                  <a:noFill/>
                  <a:round/>
                  <a:headEnd/>
                  <a:tailEnd/>
                </a:ln>
              </p:spPr>
              <p:txBody>
                <a:bodyPr/>
                <a:lstStyle/>
                <a:p>
                  <a:endParaRPr lang="en-US"/>
                </a:p>
              </p:txBody>
            </p:sp>
            <p:sp>
              <p:nvSpPr>
                <p:cNvPr id="9369" name="Freeform 3777"/>
                <p:cNvSpPr>
                  <a:spLocks/>
                </p:cNvSpPr>
                <p:nvPr/>
              </p:nvSpPr>
              <p:spPr bwMode="auto">
                <a:xfrm>
                  <a:off x="3645" y="3122"/>
                  <a:ext cx="16" cy="20"/>
                </a:xfrm>
                <a:custGeom>
                  <a:avLst/>
                  <a:gdLst>
                    <a:gd name="T0" fmla="*/ 8 w 31"/>
                    <a:gd name="T1" fmla="*/ 1 h 40"/>
                    <a:gd name="T2" fmla="*/ 7 w 31"/>
                    <a:gd name="T3" fmla="*/ 3 h 40"/>
                    <a:gd name="T4" fmla="*/ 6 w 31"/>
                    <a:gd name="T5" fmla="*/ 5 h 40"/>
                    <a:gd name="T6" fmla="*/ 3 w 31"/>
                    <a:gd name="T7" fmla="*/ 7 h 40"/>
                    <a:gd name="T8" fmla="*/ 3 w 31"/>
                    <a:gd name="T9" fmla="*/ 10 h 40"/>
                    <a:gd name="T10" fmla="*/ 2 w 31"/>
                    <a:gd name="T11" fmla="*/ 9 h 40"/>
                    <a:gd name="T12" fmla="*/ 1 w 31"/>
                    <a:gd name="T13" fmla="*/ 7 h 40"/>
                    <a:gd name="T14" fmla="*/ 0 w 31"/>
                    <a:gd name="T15" fmla="*/ 6 h 40"/>
                    <a:gd name="T16" fmla="*/ 0 w 31"/>
                    <a:gd name="T17" fmla="*/ 4 h 40"/>
                    <a:gd name="T18" fmla="*/ 2 w 31"/>
                    <a:gd name="T19" fmla="*/ 3 h 40"/>
                    <a:gd name="T20" fmla="*/ 4 w 31"/>
                    <a:gd name="T21" fmla="*/ 1 h 40"/>
                    <a:gd name="T22" fmla="*/ 6 w 31"/>
                    <a:gd name="T23" fmla="*/ 0 h 40"/>
                    <a:gd name="T24" fmla="*/ 8 w 31"/>
                    <a:gd name="T25" fmla="*/ 1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40"/>
                    <a:gd name="T41" fmla="*/ 31 w 31"/>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40">
                      <a:moveTo>
                        <a:pt x="31" y="3"/>
                      </a:moveTo>
                      <a:lnTo>
                        <a:pt x="27" y="13"/>
                      </a:lnTo>
                      <a:lnTo>
                        <a:pt x="21" y="21"/>
                      </a:lnTo>
                      <a:lnTo>
                        <a:pt x="12" y="30"/>
                      </a:lnTo>
                      <a:lnTo>
                        <a:pt x="10" y="40"/>
                      </a:lnTo>
                      <a:lnTo>
                        <a:pt x="7" y="35"/>
                      </a:lnTo>
                      <a:lnTo>
                        <a:pt x="2" y="30"/>
                      </a:lnTo>
                      <a:lnTo>
                        <a:pt x="0" y="24"/>
                      </a:lnTo>
                      <a:lnTo>
                        <a:pt x="0" y="16"/>
                      </a:lnTo>
                      <a:lnTo>
                        <a:pt x="7" y="9"/>
                      </a:lnTo>
                      <a:lnTo>
                        <a:pt x="15" y="3"/>
                      </a:lnTo>
                      <a:lnTo>
                        <a:pt x="23" y="0"/>
                      </a:lnTo>
                      <a:lnTo>
                        <a:pt x="31" y="3"/>
                      </a:lnTo>
                      <a:close/>
                    </a:path>
                  </a:pathLst>
                </a:custGeom>
                <a:solidFill>
                  <a:srgbClr val="00FF00"/>
                </a:solidFill>
                <a:ln w="9525">
                  <a:noFill/>
                  <a:round/>
                  <a:headEnd/>
                  <a:tailEnd/>
                </a:ln>
              </p:spPr>
              <p:txBody>
                <a:bodyPr/>
                <a:lstStyle/>
                <a:p>
                  <a:endParaRPr lang="en-US"/>
                </a:p>
              </p:txBody>
            </p:sp>
            <p:sp>
              <p:nvSpPr>
                <p:cNvPr id="9370" name="Freeform 3778"/>
                <p:cNvSpPr>
                  <a:spLocks/>
                </p:cNvSpPr>
                <p:nvPr/>
              </p:nvSpPr>
              <p:spPr bwMode="auto">
                <a:xfrm>
                  <a:off x="3368" y="3132"/>
                  <a:ext cx="13" cy="6"/>
                </a:xfrm>
                <a:custGeom>
                  <a:avLst/>
                  <a:gdLst>
                    <a:gd name="T0" fmla="*/ 7 w 26"/>
                    <a:gd name="T1" fmla="*/ 2 h 13"/>
                    <a:gd name="T2" fmla="*/ 7 w 26"/>
                    <a:gd name="T3" fmla="*/ 3 h 13"/>
                    <a:gd name="T4" fmla="*/ 5 w 26"/>
                    <a:gd name="T5" fmla="*/ 3 h 13"/>
                    <a:gd name="T6" fmla="*/ 3 w 26"/>
                    <a:gd name="T7" fmla="*/ 2 h 13"/>
                    <a:gd name="T8" fmla="*/ 2 w 26"/>
                    <a:gd name="T9" fmla="*/ 1 h 13"/>
                    <a:gd name="T10" fmla="*/ 0 w 26"/>
                    <a:gd name="T11" fmla="*/ 0 h 13"/>
                    <a:gd name="T12" fmla="*/ 2 w 26"/>
                    <a:gd name="T13" fmla="*/ 0 h 13"/>
                    <a:gd name="T14" fmla="*/ 3 w 26"/>
                    <a:gd name="T15" fmla="*/ 0 h 13"/>
                    <a:gd name="T16" fmla="*/ 6 w 26"/>
                    <a:gd name="T17" fmla="*/ 1 h 13"/>
                    <a:gd name="T18" fmla="*/ 7 w 26"/>
                    <a:gd name="T19" fmla="*/ 2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13"/>
                    <a:gd name="T32" fmla="*/ 26 w 26"/>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13">
                      <a:moveTo>
                        <a:pt x="26" y="9"/>
                      </a:moveTo>
                      <a:lnTo>
                        <a:pt x="26" y="13"/>
                      </a:lnTo>
                      <a:lnTo>
                        <a:pt x="19" y="12"/>
                      </a:lnTo>
                      <a:lnTo>
                        <a:pt x="12" y="9"/>
                      </a:lnTo>
                      <a:lnTo>
                        <a:pt x="6" y="5"/>
                      </a:lnTo>
                      <a:lnTo>
                        <a:pt x="0" y="0"/>
                      </a:lnTo>
                      <a:lnTo>
                        <a:pt x="8" y="0"/>
                      </a:lnTo>
                      <a:lnTo>
                        <a:pt x="15" y="1"/>
                      </a:lnTo>
                      <a:lnTo>
                        <a:pt x="21" y="5"/>
                      </a:lnTo>
                      <a:lnTo>
                        <a:pt x="26" y="9"/>
                      </a:lnTo>
                      <a:close/>
                    </a:path>
                  </a:pathLst>
                </a:custGeom>
                <a:solidFill>
                  <a:srgbClr val="00FF00"/>
                </a:solidFill>
                <a:ln w="9525">
                  <a:noFill/>
                  <a:round/>
                  <a:headEnd/>
                  <a:tailEnd/>
                </a:ln>
              </p:spPr>
              <p:txBody>
                <a:bodyPr/>
                <a:lstStyle/>
                <a:p>
                  <a:endParaRPr lang="en-US"/>
                </a:p>
              </p:txBody>
            </p:sp>
            <p:sp>
              <p:nvSpPr>
                <p:cNvPr id="9371" name="Freeform 3779"/>
                <p:cNvSpPr>
                  <a:spLocks/>
                </p:cNvSpPr>
                <p:nvPr/>
              </p:nvSpPr>
              <p:spPr bwMode="auto">
                <a:xfrm>
                  <a:off x="3668" y="3139"/>
                  <a:ext cx="7" cy="9"/>
                </a:xfrm>
                <a:custGeom>
                  <a:avLst/>
                  <a:gdLst>
                    <a:gd name="T0" fmla="*/ 3 w 15"/>
                    <a:gd name="T1" fmla="*/ 3 h 18"/>
                    <a:gd name="T2" fmla="*/ 3 w 15"/>
                    <a:gd name="T3" fmla="*/ 4 h 18"/>
                    <a:gd name="T4" fmla="*/ 3 w 15"/>
                    <a:gd name="T5" fmla="*/ 5 h 18"/>
                    <a:gd name="T6" fmla="*/ 2 w 15"/>
                    <a:gd name="T7" fmla="*/ 5 h 18"/>
                    <a:gd name="T8" fmla="*/ 1 w 15"/>
                    <a:gd name="T9" fmla="*/ 5 h 18"/>
                    <a:gd name="T10" fmla="*/ 1 w 15"/>
                    <a:gd name="T11" fmla="*/ 3 h 18"/>
                    <a:gd name="T12" fmla="*/ 0 w 15"/>
                    <a:gd name="T13" fmla="*/ 2 h 18"/>
                    <a:gd name="T14" fmla="*/ 0 w 15"/>
                    <a:gd name="T15" fmla="*/ 1 h 18"/>
                    <a:gd name="T16" fmla="*/ 0 w 15"/>
                    <a:gd name="T17" fmla="*/ 0 h 18"/>
                    <a:gd name="T18" fmla="*/ 1 w 15"/>
                    <a:gd name="T19" fmla="*/ 1 h 18"/>
                    <a:gd name="T20" fmla="*/ 2 w 15"/>
                    <a:gd name="T21" fmla="*/ 1 h 18"/>
                    <a:gd name="T22" fmla="*/ 3 w 15"/>
                    <a:gd name="T23" fmla="*/ 2 h 18"/>
                    <a:gd name="T24" fmla="*/ 3 w 15"/>
                    <a:gd name="T25" fmla="*/ 3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18"/>
                    <a:gd name="T41" fmla="*/ 15 w 15"/>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18">
                      <a:moveTo>
                        <a:pt x="15" y="13"/>
                      </a:moveTo>
                      <a:lnTo>
                        <a:pt x="15" y="16"/>
                      </a:lnTo>
                      <a:lnTo>
                        <a:pt x="12" y="17"/>
                      </a:lnTo>
                      <a:lnTo>
                        <a:pt x="9" y="18"/>
                      </a:lnTo>
                      <a:lnTo>
                        <a:pt x="7" y="17"/>
                      </a:lnTo>
                      <a:lnTo>
                        <a:pt x="4" y="14"/>
                      </a:lnTo>
                      <a:lnTo>
                        <a:pt x="2" y="9"/>
                      </a:lnTo>
                      <a:lnTo>
                        <a:pt x="1" y="5"/>
                      </a:lnTo>
                      <a:lnTo>
                        <a:pt x="0" y="0"/>
                      </a:lnTo>
                      <a:lnTo>
                        <a:pt x="4" y="1"/>
                      </a:lnTo>
                      <a:lnTo>
                        <a:pt x="9" y="5"/>
                      </a:lnTo>
                      <a:lnTo>
                        <a:pt x="12" y="8"/>
                      </a:lnTo>
                      <a:lnTo>
                        <a:pt x="15" y="13"/>
                      </a:lnTo>
                      <a:close/>
                    </a:path>
                  </a:pathLst>
                </a:custGeom>
                <a:solidFill>
                  <a:srgbClr val="00FF00"/>
                </a:solidFill>
                <a:ln w="9525">
                  <a:noFill/>
                  <a:round/>
                  <a:headEnd/>
                  <a:tailEnd/>
                </a:ln>
              </p:spPr>
              <p:txBody>
                <a:bodyPr/>
                <a:lstStyle/>
                <a:p>
                  <a:endParaRPr lang="en-US"/>
                </a:p>
              </p:txBody>
            </p:sp>
            <p:sp>
              <p:nvSpPr>
                <p:cNvPr id="9372" name="Freeform 3780"/>
                <p:cNvSpPr>
                  <a:spLocks/>
                </p:cNvSpPr>
                <p:nvPr/>
              </p:nvSpPr>
              <p:spPr bwMode="auto">
                <a:xfrm>
                  <a:off x="3590" y="3141"/>
                  <a:ext cx="27" cy="22"/>
                </a:xfrm>
                <a:custGeom>
                  <a:avLst/>
                  <a:gdLst>
                    <a:gd name="T0" fmla="*/ 7 w 54"/>
                    <a:gd name="T1" fmla="*/ 10 h 44"/>
                    <a:gd name="T2" fmla="*/ 6 w 54"/>
                    <a:gd name="T3" fmla="*/ 11 h 44"/>
                    <a:gd name="T4" fmla="*/ 0 w 54"/>
                    <a:gd name="T5" fmla="*/ 6 h 44"/>
                    <a:gd name="T6" fmla="*/ 2 w 54"/>
                    <a:gd name="T7" fmla="*/ 6 h 44"/>
                    <a:gd name="T8" fmla="*/ 3 w 54"/>
                    <a:gd name="T9" fmla="*/ 6 h 44"/>
                    <a:gd name="T10" fmla="*/ 6 w 54"/>
                    <a:gd name="T11" fmla="*/ 5 h 44"/>
                    <a:gd name="T12" fmla="*/ 7 w 54"/>
                    <a:gd name="T13" fmla="*/ 3 h 44"/>
                    <a:gd name="T14" fmla="*/ 9 w 54"/>
                    <a:gd name="T15" fmla="*/ 3 h 44"/>
                    <a:gd name="T16" fmla="*/ 11 w 54"/>
                    <a:gd name="T17" fmla="*/ 1 h 44"/>
                    <a:gd name="T18" fmla="*/ 12 w 54"/>
                    <a:gd name="T19" fmla="*/ 1 h 44"/>
                    <a:gd name="T20" fmla="*/ 14 w 54"/>
                    <a:gd name="T21" fmla="*/ 0 h 44"/>
                    <a:gd name="T22" fmla="*/ 13 w 54"/>
                    <a:gd name="T23" fmla="*/ 3 h 44"/>
                    <a:gd name="T24" fmla="*/ 12 w 54"/>
                    <a:gd name="T25" fmla="*/ 6 h 44"/>
                    <a:gd name="T26" fmla="*/ 10 w 54"/>
                    <a:gd name="T27" fmla="*/ 8 h 44"/>
                    <a:gd name="T28" fmla="*/ 7 w 54"/>
                    <a:gd name="T29" fmla="*/ 10 h 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44"/>
                    <a:gd name="T47" fmla="*/ 54 w 54"/>
                    <a:gd name="T48" fmla="*/ 44 h 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44">
                      <a:moveTo>
                        <a:pt x="29" y="38"/>
                      </a:moveTo>
                      <a:lnTo>
                        <a:pt x="23" y="44"/>
                      </a:lnTo>
                      <a:lnTo>
                        <a:pt x="0" y="27"/>
                      </a:lnTo>
                      <a:lnTo>
                        <a:pt x="7" y="25"/>
                      </a:lnTo>
                      <a:lnTo>
                        <a:pt x="14" y="21"/>
                      </a:lnTo>
                      <a:lnTo>
                        <a:pt x="21" y="19"/>
                      </a:lnTo>
                      <a:lnTo>
                        <a:pt x="28" y="15"/>
                      </a:lnTo>
                      <a:lnTo>
                        <a:pt x="35" y="11"/>
                      </a:lnTo>
                      <a:lnTo>
                        <a:pt x="41" y="7"/>
                      </a:lnTo>
                      <a:lnTo>
                        <a:pt x="47" y="4"/>
                      </a:lnTo>
                      <a:lnTo>
                        <a:pt x="54" y="0"/>
                      </a:lnTo>
                      <a:lnTo>
                        <a:pt x="50" y="11"/>
                      </a:lnTo>
                      <a:lnTo>
                        <a:pt x="45" y="21"/>
                      </a:lnTo>
                      <a:lnTo>
                        <a:pt x="38" y="32"/>
                      </a:lnTo>
                      <a:lnTo>
                        <a:pt x="29" y="38"/>
                      </a:lnTo>
                      <a:close/>
                    </a:path>
                  </a:pathLst>
                </a:custGeom>
                <a:solidFill>
                  <a:srgbClr val="00FF00"/>
                </a:solidFill>
                <a:ln w="9525">
                  <a:noFill/>
                  <a:round/>
                  <a:headEnd/>
                  <a:tailEnd/>
                </a:ln>
              </p:spPr>
              <p:txBody>
                <a:bodyPr/>
                <a:lstStyle/>
                <a:p>
                  <a:endParaRPr lang="en-US"/>
                </a:p>
              </p:txBody>
            </p:sp>
            <p:sp>
              <p:nvSpPr>
                <p:cNvPr id="9373" name="Freeform 3781"/>
                <p:cNvSpPr>
                  <a:spLocks/>
                </p:cNvSpPr>
                <p:nvPr/>
              </p:nvSpPr>
              <p:spPr bwMode="auto">
                <a:xfrm>
                  <a:off x="3358" y="3145"/>
                  <a:ext cx="26" cy="10"/>
                </a:xfrm>
                <a:custGeom>
                  <a:avLst/>
                  <a:gdLst>
                    <a:gd name="T0" fmla="*/ 13 w 53"/>
                    <a:gd name="T1" fmla="*/ 2 h 19"/>
                    <a:gd name="T2" fmla="*/ 13 w 53"/>
                    <a:gd name="T3" fmla="*/ 3 h 19"/>
                    <a:gd name="T4" fmla="*/ 11 w 53"/>
                    <a:gd name="T5" fmla="*/ 4 h 19"/>
                    <a:gd name="T6" fmla="*/ 10 w 53"/>
                    <a:gd name="T7" fmla="*/ 5 h 19"/>
                    <a:gd name="T8" fmla="*/ 9 w 53"/>
                    <a:gd name="T9" fmla="*/ 5 h 19"/>
                    <a:gd name="T10" fmla="*/ 7 w 53"/>
                    <a:gd name="T11" fmla="*/ 5 h 19"/>
                    <a:gd name="T12" fmla="*/ 6 w 53"/>
                    <a:gd name="T13" fmla="*/ 5 h 19"/>
                    <a:gd name="T14" fmla="*/ 5 w 53"/>
                    <a:gd name="T15" fmla="*/ 5 h 19"/>
                    <a:gd name="T16" fmla="*/ 4 w 53"/>
                    <a:gd name="T17" fmla="*/ 4 h 19"/>
                    <a:gd name="T18" fmla="*/ 2 w 53"/>
                    <a:gd name="T19" fmla="*/ 4 h 19"/>
                    <a:gd name="T20" fmla="*/ 2 w 53"/>
                    <a:gd name="T21" fmla="*/ 3 h 19"/>
                    <a:gd name="T22" fmla="*/ 0 w 53"/>
                    <a:gd name="T23" fmla="*/ 3 h 19"/>
                    <a:gd name="T24" fmla="*/ 0 w 53"/>
                    <a:gd name="T25" fmla="*/ 2 h 19"/>
                    <a:gd name="T26" fmla="*/ 1 w 53"/>
                    <a:gd name="T27" fmla="*/ 1 h 19"/>
                    <a:gd name="T28" fmla="*/ 3 w 53"/>
                    <a:gd name="T29" fmla="*/ 1 h 19"/>
                    <a:gd name="T30" fmla="*/ 5 w 53"/>
                    <a:gd name="T31" fmla="*/ 1 h 19"/>
                    <a:gd name="T32" fmla="*/ 6 w 53"/>
                    <a:gd name="T33" fmla="*/ 0 h 19"/>
                    <a:gd name="T34" fmla="*/ 8 w 53"/>
                    <a:gd name="T35" fmla="*/ 0 h 19"/>
                    <a:gd name="T36" fmla="*/ 10 w 53"/>
                    <a:gd name="T37" fmla="*/ 0 h 19"/>
                    <a:gd name="T38" fmla="*/ 11 w 53"/>
                    <a:gd name="T39" fmla="*/ 1 h 19"/>
                    <a:gd name="T40" fmla="*/ 13 w 53"/>
                    <a:gd name="T41" fmla="*/ 2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19"/>
                    <a:gd name="T65" fmla="*/ 53 w 53"/>
                    <a:gd name="T66" fmla="*/ 19 h 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19">
                      <a:moveTo>
                        <a:pt x="53" y="5"/>
                      </a:moveTo>
                      <a:lnTo>
                        <a:pt x="52" y="11"/>
                      </a:lnTo>
                      <a:lnTo>
                        <a:pt x="47" y="15"/>
                      </a:lnTo>
                      <a:lnTo>
                        <a:pt x="41" y="17"/>
                      </a:lnTo>
                      <a:lnTo>
                        <a:pt x="37" y="19"/>
                      </a:lnTo>
                      <a:lnTo>
                        <a:pt x="31" y="19"/>
                      </a:lnTo>
                      <a:lnTo>
                        <a:pt x="26" y="18"/>
                      </a:lnTo>
                      <a:lnTo>
                        <a:pt x="20" y="18"/>
                      </a:lnTo>
                      <a:lnTo>
                        <a:pt x="16" y="16"/>
                      </a:lnTo>
                      <a:lnTo>
                        <a:pt x="11" y="15"/>
                      </a:lnTo>
                      <a:lnTo>
                        <a:pt x="8" y="12"/>
                      </a:lnTo>
                      <a:lnTo>
                        <a:pt x="3" y="9"/>
                      </a:lnTo>
                      <a:lnTo>
                        <a:pt x="0" y="5"/>
                      </a:lnTo>
                      <a:lnTo>
                        <a:pt x="7" y="4"/>
                      </a:lnTo>
                      <a:lnTo>
                        <a:pt x="14" y="3"/>
                      </a:lnTo>
                      <a:lnTo>
                        <a:pt x="20" y="1"/>
                      </a:lnTo>
                      <a:lnTo>
                        <a:pt x="27" y="0"/>
                      </a:lnTo>
                      <a:lnTo>
                        <a:pt x="34" y="0"/>
                      </a:lnTo>
                      <a:lnTo>
                        <a:pt x="40" y="0"/>
                      </a:lnTo>
                      <a:lnTo>
                        <a:pt x="47" y="2"/>
                      </a:lnTo>
                      <a:lnTo>
                        <a:pt x="53" y="5"/>
                      </a:lnTo>
                      <a:close/>
                    </a:path>
                  </a:pathLst>
                </a:custGeom>
                <a:solidFill>
                  <a:srgbClr val="00FF00"/>
                </a:solidFill>
                <a:ln w="9525">
                  <a:noFill/>
                  <a:round/>
                  <a:headEnd/>
                  <a:tailEnd/>
                </a:ln>
              </p:spPr>
              <p:txBody>
                <a:bodyPr/>
                <a:lstStyle/>
                <a:p>
                  <a:endParaRPr lang="en-US"/>
                </a:p>
              </p:txBody>
            </p:sp>
            <p:sp>
              <p:nvSpPr>
                <p:cNvPr id="9374" name="Freeform 3782"/>
                <p:cNvSpPr>
                  <a:spLocks/>
                </p:cNvSpPr>
                <p:nvPr/>
              </p:nvSpPr>
              <p:spPr bwMode="auto">
                <a:xfrm>
                  <a:off x="3390" y="3148"/>
                  <a:ext cx="27" cy="16"/>
                </a:xfrm>
                <a:custGeom>
                  <a:avLst/>
                  <a:gdLst>
                    <a:gd name="T0" fmla="*/ 14 w 54"/>
                    <a:gd name="T1" fmla="*/ 1 h 33"/>
                    <a:gd name="T2" fmla="*/ 13 w 54"/>
                    <a:gd name="T3" fmla="*/ 3 h 33"/>
                    <a:gd name="T4" fmla="*/ 12 w 54"/>
                    <a:gd name="T5" fmla="*/ 5 h 33"/>
                    <a:gd name="T6" fmla="*/ 9 w 54"/>
                    <a:gd name="T7" fmla="*/ 6 h 33"/>
                    <a:gd name="T8" fmla="*/ 7 w 54"/>
                    <a:gd name="T9" fmla="*/ 7 h 33"/>
                    <a:gd name="T10" fmla="*/ 6 w 54"/>
                    <a:gd name="T11" fmla="*/ 8 h 33"/>
                    <a:gd name="T12" fmla="*/ 3 w 54"/>
                    <a:gd name="T13" fmla="*/ 8 h 33"/>
                    <a:gd name="T14" fmla="*/ 2 w 54"/>
                    <a:gd name="T15" fmla="*/ 8 h 33"/>
                    <a:gd name="T16" fmla="*/ 0 w 54"/>
                    <a:gd name="T17" fmla="*/ 7 h 33"/>
                    <a:gd name="T18" fmla="*/ 1 w 54"/>
                    <a:gd name="T19" fmla="*/ 5 h 33"/>
                    <a:gd name="T20" fmla="*/ 2 w 54"/>
                    <a:gd name="T21" fmla="*/ 4 h 33"/>
                    <a:gd name="T22" fmla="*/ 3 w 54"/>
                    <a:gd name="T23" fmla="*/ 3 h 33"/>
                    <a:gd name="T24" fmla="*/ 5 w 54"/>
                    <a:gd name="T25" fmla="*/ 2 h 33"/>
                    <a:gd name="T26" fmla="*/ 6 w 54"/>
                    <a:gd name="T27" fmla="*/ 2 h 33"/>
                    <a:gd name="T28" fmla="*/ 7 w 54"/>
                    <a:gd name="T29" fmla="*/ 1 h 33"/>
                    <a:gd name="T30" fmla="*/ 7 w 54"/>
                    <a:gd name="T31" fmla="*/ 1 h 33"/>
                    <a:gd name="T32" fmla="*/ 9 w 54"/>
                    <a:gd name="T33" fmla="*/ 0 h 33"/>
                    <a:gd name="T34" fmla="*/ 10 w 54"/>
                    <a:gd name="T35" fmla="*/ 0 h 33"/>
                    <a:gd name="T36" fmla="*/ 12 w 54"/>
                    <a:gd name="T37" fmla="*/ 0 h 33"/>
                    <a:gd name="T38" fmla="*/ 13 w 54"/>
                    <a:gd name="T39" fmla="*/ 0 h 33"/>
                    <a:gd name="T40" fmla="*/ 14 w 54"/>
                    <a:gd name="T41" fmla="*/ 1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33"/>
                    <a:gd name="T65" fmla="*/ 54 w 54"/>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33">
                      <a:moveTo>
                        <a:pt x="54" y="5"/>
                      </a:moveTo>
                      <a:lnTo>
                        <a:pt x="52" y="14"/>
                      </a:lnTo>
                      <a:lnTo>
                        <a:pt x="45" y="20"/>
                      </a:lnTo>
                      <a:lnTo>
                        <a:pt x="36" y="25"/>
                      </a:lnTo>
                      <a:lnTo>
                        <a:pt x="28" y="29"/>
                      </a:lnTo>
                      <a:lnTo>
                        <a:pt x="21" y="32"/>
                      </a:lnTo>
                      <a:lnTo>
                        <a:pt x="14" y="33"/>
                      </a:lnTo>
                      <a:lnTo>
                        <a:pt x="7" y="33"/>
                      </a:lnTo>
                      <a:lnTo>
                        <a:pt x="0" y="29"/>
                      </a:lnTo>
                      <a:lnTo>
                        <a:pt x="2" y="23"/>
                      </a:lnTo>
                      <a:lnTo>
                        <a:pt x="6" y="18"/>
                      </a:lnTo>
                      <a:lnTo>
                        <a:pt x="12" y="14"/>
                      </a:lnTo>
                      <a:lnTo>
                        <a:pt x="17" y="11"/>
                      </a:lnTo>
                      <a:lnTo>
                        <a:pt x="22" y="8"/>
                      </a:lnTo>
                      <a:lnTo>
                        <a:pt x="25" y="6"/>
                      </a:lnTo>
                      <a:lnTo>
                        <a:pt x="30" y="4"/>
                      </a:lnTo>
                      <a:lnTo>
                        <a:pt x="36" y="2"/>
                      </a:lnTo>
                      <a:lnTo>
                        <a:pt x="40" y="0"/>
                      </a:lnTo>
                      <a:lnTo>
                        <a:pt x="45" y="0"/>
                      </a:lnTo>
                      <a:lnTo>
                        <a:pt x="50" y="2"/>
                      </a:lnTo>
                      <a:lnTo>
                        <a:pt x="54" y="5"/>
                      </a:lnTo>
                      <a:close/>
                    </a:path>
                  </a:pathLst>
                </a:custGeom>
                <a:solidFill>
                  <a:srgbClr val="00FF00"/>
                </a:solidFill>
                <a:ln w="9525">
                  <a:noFill/>
                  <a:round/>
                  <a:headEnd/>
                  <a:tailEnd/>
                </a:ln>
              </p:spPr>
              <p:txBody>
                <a:bodyPr/>
                <a:lstStyle/>
                <a:p>
                  <a:endParaRPr lang="en-US"/>
                </a:p>
              </p:txBody>
            </p:sp>
            <p:sp>
              <p:nvSpPr>
                <p:cNvPr id="9375" name="Freeform 3783"/>
                <p:cNvSpPr>
                  <a:spLocks/>
                </p:cNvSpPr>
                <p:nvPr/>
              </p:nvSpPr>
              <p:spPr bwMode="auto">
                <a:xfrm>
                  <a:off x="3335" y="3162"/>
                  <a:ext cx="26" cy="11"/>
                </a:xfrm>
                <a:custGeom>
                  <a:avLst/>
                  <a:gdLst>
                    <a:gd name="T0" fmla="*/ 13 w 51"/>
                    <a:gd name="T1" fmla="*/ 2 h 22"/>
                    <a:gd name="T2" fmla="*/ 13 w 51"/>
                    <a:gd name="T3" fmla="*/ 3 h 22"/>
                    <a:gd name="T4" fmla="*/ 12 w 51"/>
                    <a:gd name="T5" fmla="*/ 4 h 22"/>
                    <a:gd name="T6" fmla="*/ 12 w 51"/>
                    <a:gd name="T7" fmla="*/ 5 h 22"/>
                    <a:gd name="T8" fmla="*/ 11 w 51"/>
                    <a:gd name="T9" fmla="*/ 6 h 22"/>
                    <a:gd name="T10" fmla="*/ 9 w 51"/>
                    <a:gd name="T11" fmla="*/ 6 h 22"/>
                    <a:gd name="T12" fmla="*/ 8 w 51"/>
                    <a:gd name="T13" fmla="*/ 6 h 22"/>
                    <a:gd name="T14" fmla="*/ 6 w 51"/>
                    <a:gd name="T15" fmla="*/ 6 h 22"/>
                    <a:gd name="T16" fmla="*/ 5 w 51"/>
                    <a:gd name="T17" fmla="*/ 5 h 22"/>
                    <a:gd name="T18" fmla="*/ 4 w 51"/>
                    <a:gd name="T19" fmla="*/ 4 h 22"/>
                    <a:gd name="T20" fmla="*/ 2 w 51"/>
                    <a:gd name="T21" fmla="*/ 3 h 22"/>
                    <a:gd name="T22" fmla="*/ 1 w 51"/>
                    <a:gd name="T23" fmla="*/ 2 h 22"/>
                    <a:gd name="T24" fmla="*/ 0 w 51"/>
                    <a:gd name="T25" fmla="*/ 1 h 22"/>
                    <a:gd name="T26" fmla="*/ 2 w 51"/>
                    <a:gd name="T27" fmla="*/ 1 h 22"/>
                    <a:gd name="T28" fmla="*/ 3 w 51"/>
                    <a:gd name="T29" fmla="*/ 1 h 22"/>
                    <a:gd name="T30" fmla="*/ 5 w 51"/>
                    <a:gd name="T31" fmla="*/ 1 h 22"/>
                    <a:gd name="T32" fmla="*/ 6 w 51"/>
                    <a:gd name="T33" fmla="*/ 1 h 22"/>
                    <a:gd name="T34" fmla="*/ 8 w 51"/>
                    <a:gd name="T35" fmla="*/ 1 h 22"/>
                    <a:gd name="T36" fmla="*/ 9 w 51"/>
                    <a:gd name="T37" fmla="*/ 1 h 22"/>
                    <a:gd name="T38" fmla="*/ 10 w 51"/>
                    <a:gd name="T39" fmla="*/ 0 h 22"/>
                    <a:gd name="T40" fmla="*/ 12 w 51"/>
                    <a:gd name="T41" fmla="*/ 0 h 22"/>
                    <a:gd name="T42" fmla="*/ 12 w 51"/>
                    <a:gd name="T43" fmla="*/ 1 h 22"/>
                    <a:gd name="T44" fmla="*/ 13 w 51"/>
                    <a:gd name="T45" fmla="*/ 1 h 22"/>
                    <a:gd name="T46" fmla="*/ 13 w 51"/>
                    <a:gd name="T47" fmla="*/ 1 h 22"/>
                    <a:gd name="T48" fmla="*/ 13 w 51"/>
                    <a:gd name="T49" fmla="*/ 2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1"/>
                    <a:gd name="T76" fmla="*/ 0 h 22"/>
                    <a:gd name="T77" fmla="*/ 51 w 51"/>
                    <a:gd name="T78" fmla="*/ 22 h 2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1" h="22">
                      <a:moveTo>
                        <a:pt x="51" y="8"/>
                      </a:moveTo>
                      <a:lnTo>
                        <a:pt x="49" y="13"/>
                      </a:lnTo>
                      <a:lnTo>
                        <a:pt x="48" y="16"/>
                      </a:lnTo>
                      <a:lnTo>
                        <a:pt x="46" y="20"/>
                      </a:lnTo>
                      <a:lnTo>
                        <a:pt x="41" y="22"/>
                      </a:lnTo>
                      <a:lnTo>
                        <a:pt x="35" y="22"/>
                      </a:lnTo>
                      <a:lnTo>
                        <a:pt x="30" y="22"/>
                      </a:lnTo>
                      <a:lnTo>
                        <a:pt x="24" y="21"/>
                      </a:lnTo>
                      <a:lnTo>
                        <a:pt x="18" y="19"/>
                      </a:lnTo>
                      <a:lnTo>
                        <a:pt x="13" y="16"/>
                      </a:lnTo>
                      <a:lnTo>
                        <a:pt x="8" y="13"/>
                      </a:lnTo>
                      <a:lnTo>
                        <a:pt x="4" y="8"/>
                      </a:lnTo>
                      <a:lnTo>
                        <a:pt x="0" y="4"/>
                      </a:lnTo>
                      <a:lnTo>
                        <a:pt x="5" y="4"/>
                      </a:lnTo>
                      <a:lnTo>
                        <a:pt x="12" y="4"/>
                      </a:lnTo>
                      <a:lnTo>
                        <a:pt x="18" y="4"/>
                      </a:lnTo>
                      <a:lnTo>
                        <a:pt x="24" y="2"/>
                      </a:lnTo>
                      <a:lnTo>
                        <a:pt x="30" y="2"/>
                      </a:lnTo>
                      <a:lnTo>
                        <a:pt x="34" y="1"/>
                      </a:lnTo>
                      <a:lnTo>
                        <a:pt x="40" y="0"/>
                      </a:lnTo>
                      <a:lnTo>
                        <a:pt x="46" y="0"/>
                      </a:lnTo>
                      <a:lnTo>
                        <a:pt x="48" y="2"/>
                      </a:lnTo>
                      <a:lnTo>
                        <a:pt x="49" y="5"/>
                      </a:lnTo>
                      <a:lnTo>
                        <a:pt x="49" y="7"/>
                      </a:lnTo>
                      <a:lnTo>
                        <a:pt x="51" y="8"/>
                      </a:lnTo>
                      <a:close/>
                    </a:path>
                  </a:pathLst>
                </a:custGeom>
                <a:solidFill>
                  <a:srgbClr val="00FF00"/>
                </a:solidFill>
                <a:ln w="9525">
                  <a:noFill/>
                  <a:round/>
                  <a:headEnd/>
                  <a:tailEnd/>
                </a:ln>
              </p:spPr>
              <p:txBody>
                <a:bodyPr/>
                <a:lstStyle/>
                <a:p>
                  <a:endParaRPr lang="en-US"/>
                </a:p>
              </p:txBody>
            </p:sp>
            <p:sp>
              <p:nvSpPr>
                <p:cNvPr id="9376" name="Freeform 3784"/>
                <p:cNvSpPr>
                  <a:spLocks/>
                </p:cNvSpPr>
                <p:nvPr/>
              </p:nvSpPr>
              <p:spPr bwMode="auto">
                <a:xfrm>
                  <a:off x="3496" y="3162"/>
                  <a:ext cx="47" cy="23"/>
                </a:xfrm>
                <a:custGeom>
                  <a:avLst/>
                  <a:gdLst>
                    <a:gd name="T0" fmla="*/ 23 w 95"/>
                    <a:gd name="T1" fmla="*/ 6 h 46"/>
                    <a:gd name="T2" fmla="*/ 21 w 95"/>
                    <a:gd name="T3" fmla="*/ 6 h 46"/>
                    <a:gd name="T4" fmla="*/ 20 w 95"/>
                    <a:gd name="T5" fmla="*/ 7 h 46"/>
                    <a:gd name="T6" fmla="*/ 18 w 95"/>
                    <a:gd name="T7" fmla="*/ 7 h 46"/>
                    <a:gd name="T8" fmla="*/ 16 w 95"/>
                    <a:gd name="T9" fmla="*/ 9 h 46"/>
                    <a:gd name="T10" fmla="*/ 13 w 95"/>
                    <a:gd name="T11" fmla="*/ 9 h 46"/>
                    <a:gd name="T12" fmla="*/ 11 w 95"/>
                    <a:gd name="T13" fmla="*/ 10 h 46"/>
                    <a:gd name="T14" fmla="*/ 9 w 95"/>
                    <a:gd name="T15" fmla="*/ 11 h 46"/>
                    <a:gd name="T16" fmla="*/ 7 w 95"/>
                    <a:gd name="T17" fmla="*/ 12 h 46"/>
                    <a:gd name="T18" fmla="*/ 5 w 95"/>
                    <a:gd name="T19" fmla="*/ 12 h 46"/>
                    <a:gd name="T20" fmla="*/ 3 w 95"/>
                    <a:gd name="T21" fmla="*/ 11 h 46"/>
                    <a:gd name="T22" fmla="*/ 2 w 95"/>
                    <a:gd name="T23" fmla="*/ 10 h 46"/>
                    <a:gd name="T24" fmla="*/ 0 w 95"/>
                    <a:gd name="T25" fmla="*/ 7 h 46"/>
                    <a:gd name="T26" fmla="*/ 0 w 95"/>
                    <a:gd name="T27" fmla="*/ 6 h 46"/>
                    <a:gd name="T28" fmla="*/ 1 w 95"/>
                    <a:gd name="T29" fmla="*/ 5 h 46"/>
                    <a:gd name="T30" fmla="*/ 3 w 95"/>
                    <a:gd name="T31" fmla="*/ 3 h 46"/>
                    <a:gd name="T32" fmla="*/ 5 w 95"/>
                    <a:gd name="T33" fmla="*/ 2 h 46"/>
                    <a:gd name="T34" fmla="*/ 7 w 95"/>
                    <a:gd name="T35" fmla="*/ 1 h 46"/>
                    <a:gd name="T36" fmla="*/ 10 w 95"/>
                    <a:gd name="T37" fmla="*/ 1 h 46"/>
                    <a:gd name="T38" fmla="*/ 12 w 95"/>
                    <a:gd name="T39" fmla="*/ 0 h 46"/>
                    <a:gd name="T40" fmla="*/ 14 w 95"/>
                    <a:gd name="T41" fmla="*/ 1 h 46"/>
                    <a:gd name="T42" fmla="*/ 17 w 95"/>
                    <a:gd name="T43" fmla="*/ 1 h 46"/>
                    <a:gd name="T44" fmla="*/ 19 w 95"/>
                    <a:gd name="T45" fmla="*/ 1 h 46"/>
                    <a:gd name="T46" fmla="*/ 21 w 95"/>
                    <a:gd name="T47" fmla="*/ 3 h 46"/>
                    <a:gd name="T48" fmla="*/ 22 w 95"/>
                    <a:gd name="T49" fmla="*/ 3 h 46"/>
                    <a:gd name="T50" fmla="*/ 23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noFill/>
                  <a:round/>
                  <a:headEnd/>
                  <a:tailEnd/>
                </a:ln>
              </p:spPr>
              <p:txBody>
                <a:bodyPr/>
                <a:lstStyle/>
                <a:p>
                  <a:endParaRPr lang="en-US"/>
                </a:p>
              </p:txBody>
            </p:sp>
            <p:sp>
              <p:nvSpPr>
                <p:cNvPr id="9377" name="Freeform 3785"/>
                <p:cNvSpPr>
                  <a:spLocks/>
                </p:cNvSpPr>
                <p:nvPr/>
              </p:nvSpPr>
              <p:spPr bwMode="auto">
                <a:xfrm>
                  <a:off x="3459" y="3171"/>
                  <a:ext cx="19" cy="15"/>
                </a:xfrm>
                <a:custGeom>
                  <a:avLst/>
                  <a:gdLst>
                    <a:gd name="T0" fmla="*/ 10 w 38"/>
                    <a:gd name="T1" fmla="*/ 1 h 31"/>
                    <a:gd name="T2" fmla="*/ 9 w 38"/>
                    <a:gd name="T3" fmla="*/ 3 h 31"/>
                    <a:gd name="T4" fmla="*/ 6 w 38"/>
                    <a:gd name="T5" fmla="*/ 5 h 31"/>
                    <a:gd name="T6" fmla="*/ 5 w 38"/>
                    <a:gd name="T7" fmla="*/ 7 h 31"/>
                    <a:gd name="T8" fmla="*/ 2 w 38"/>
                    <a:gd name="T9" fmla="*/ 7 h 31"/>
                    <a:gd name="T10" fmla="*/ 1 w 38"/>
                    <a:gd name="T11" fmla="*/ 7 h 31"/>
                    <a:gd name="T12" fmla="*/ 1 w 38"/>
                    <a:gd name="T13" fmla="*/ 7 h 31"/>
                    <a:gd name="T14" fmla="*/ 1 w 38"/>
                    <a:gd name="T15" fmla="*/ 7 h 31"/>
                    <a:gd name="T16" fmla="*/ 0 w 38"/>
                    <a:gd name="T17" fmla="*/ 7 h 31"/>
                    <a:gd name="T18" fmla="*/ 1 w 38"/>
                    <a:gd name="T19" fmla="*/ 5 h 31"/>
                    <a:gd name="T20" fmla="*/ 2 w 38"/>
                    <a:gd name="T21" fmla="*/ 3 h 31"/>
                    <a:gd name="T22" fmla="*/ 5 w 38"/>
                    <a:gd name="T23" fmla="*/ 1 h 31"/>
                    <a:gd name="T24" fmla="*/ 6 w 38"/>
                    <a:gd name="T25" fmla="*/ 0 h 31"/>
                    <a:gd name="T26" fmla="*/ 7 w 38"/>
                    <a:gd name="T27" fmla="*/ 0 h 31"/>
                    <a:gd name="T28" fmla="*/ 8 w 38"/>
                    <a:gd name="T29" fmla="*/ 0 h 31"/>
                    <a:gd name="T30" fmla="*/ 9 w 38"/>
                    <a:gd name="T31" fmla="*/ 0 h 31"/>
                    <a:gd name="T32" fmla="*/ 10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noFill/>
                  <a:round/>
                  <a:headEnd/>
                  <a:tailEnd/>
                </a:ln>
              </p:spPr>
              <p:txBody>
                <a:bodyPr/>
                <a:lstStyle/>
                <a:p>
                  <a:endParaRPr lang="en-US"/>
                </a:p>
              </p:txBody>
            </p:sp>
            <p:sp>
              <p:nvSpPr>
                <p:cNvPr id="9378" name="Freeform 3786"/>
                <p:cNvSpPr>
                  <a:spLocks/>
                </p:cNvSpPr>
                <p:nvPr/>
              </p:nvSpPr>
              <p:spPr bwMode="auto">
                <a:xfrm>
                  <a:off x="3570" y="3171"/>
                  <a:ext cx="13" cy="18"/>
                </a:xfrm>
                <a:custGeom>
                  <a:avLst/>
                  <a:gdLst>
                    <a:gd name="T0" fmla="*/ 7 w 25"/>
                    <a:gd name="T1" fmla="*/ 4 h 35"/>
                    <a:gd name="T2" fmla="*/ 7 w 25"/>
                    <a:gd name="T3" fmla="*/ 6 h 35"/>
                    <a:gd name="T4" fmla="*/ 6 w 25"/>
                    <a:gd name="T5" fmla="*/ 7 h 35"/>
                    <a:gd name="T6" fmla="*/ 6 w 25"/>
                    <a:gd name="T7" fmla="*/ 8 h 35"/>
                    <a:gd name="T8" fmla="*/ 4 w 25"/>
                    <a:gd name="T9" fmla="*/ 9 h 35"/>
                    <a:gd name="T10" fmla="*/ 2 w 25"/>
                    <a:gd name="T11" fmla="*/ 8 h 35"/>
                    <a:gd name="T12" fmla="*/ 2 w 25"/>
                    <a:gd name="T13" fmla="*/ 7 h 35"/>
                    <a:gd name="T14" fmla="*/ 1 w 25"/>
                    <a:gd name="T15" fmla="*/ 5 h 35"/>
                    <a:gd name="T16" fmla="*/ 0 w 25"/>
                    <a:gd name="T17" fmla="*/ 3 h 35"/>
                    <a:gd name="T18" fmla="*/ 0 w 25"/>
                    <a:gd name="T19" fmla="*/ 3 h 35"/>
                    <a:gd name="T20" fmla="*/ 1 w 25"/>
                    <a:gd name="T21" fmla="*/ 2 h 35"/>
                    <a:gd name="T22" fmla="*/ 2 w 25"/>
                    <a:gd name="T23" fmla="*/ 1 h 35"/>
                    <a:gd name="T24" fmla="*/ 2 w 25"/>
                    <a:gd name="T25" fmla="*/ 0 h 35"/>
                    <a:gd name="T26" fmla="*/ 4 w 25"/>
                    <a:gd name="T27" fmla="*/ 1 h 35"/>
                    <a:gd name="T28" fmla="*/ 5 w 25"/>
                    <a:gd name="T29" fmla="*/ 2 h 35"/>
                    <a:gd name="T30" fmla="*/ 6 w 25"/>
                    <a:gd name="T31" fmla="*/ 3 h 35"/>
                    <a:gd name="T32" fmla="*/ 7 w 25"/>
                    <a:gd name="T33" fmla="*/ 4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5"/>
                    <a:gd name="T53" fmla="*/ 25 w 25"/>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5">
                      <a:moveTo>
                        <a:pt x="25" y="16"/>
                      </a:moveTo>
                      <a:lnTo>
                        <a:pt x="25" y="21"/>
                      </a:lnTo>
                      <a:lnTo>
                        <a:pt x="24" y="27"/>
                      </a:lnTo>
                      <a:lnTo>
                        <a:pt x="21" y="32"/>
                      </a:lnTo>
                      <a:lnTo>
                        <a:pt x="15" y="35"/>
                      </a:lnTo>
                      <a:lnTo>
                        <a:pt x="8" y="32"/>
                      </a:lnTo>
                      <a:lnTo>
                        <a:pt x="5" y="26"/>
                      </a:lnTo>
                      <a:lnTo>
                        <a:pt x="2" y="19"/>
                      </a:lnTo>
                      <a:lnTo>
                        <a:pt x="0" y="12"/>
                      </a:lnTo>
                      <a:lnTo>
                        <a:pt x="0" y="9"/>
                      </a:lnTo>
                      <a:lnTo>
                        <a:pt x="2" y="5"/>
                      </a:lnTo>
                      <a:lnTo>
                        <a:pt x="5" y="2"/>
                      </a:lnTo>
                      <a:lnTo>
                        <a:pt x="7" y="0"/>
                      </a:lnTo>
                      <a:lnTo>
                        <a:pt x="13" y="2"/>
                      </a:lnTo>
                      <a:lnTo>
                        <a:pt x="18" y="5"/>
                      </a:lnTo>
                      <a:lnTo>
                        <a:pt x="23" y="10"/>
                      </a:lnTo>
                      <a:lnTo>
                        <a:pt x="25" y="16"/>
                      </a:lnTo>
                      <a:close/>
                    </a:path>
                  </a:pathLst>
                </a:custGeom>
                <a:solidFill>
                  <a:srgbClr val="00FF00"/>
                </a:solidFill>
                <a:ln w="9525">
                  <a:noFill/>
                  <a:round/>
                  <a:headEnd/>
                  <a:tailEnd/>
                </a:ln>
              </p:spPr>
              <p:txBody>
                <a:bodyPr/>
                <a:lstStyle/>
                <a:p>
                  <a:endParaRPr lang="en-US"/>
                </a:p>
              </p:txBody>
            </p:sp>
            <p:sp>
              <p:nvSpPr>
                <p:cNvPr id="9379" name="Freeform 3787"/>
                <p:cNvSpPr>
                  <a:spLocks/>
                </p:cNvSpPr>
                <p:nvPr/>
              </p:nvSpPr>
              <p:spPr bwMode="auto">
                <a:xfrm>
                  <a:off x="3338" y="3179"/>
                  <a:ext cx="43" cy="21"/>
                </a:xfrm>
                <a:custGeom>
                  <a:avLst/>
                  <a:gdLst>
                    <a:gd name="T0" fmla="*/ 21 w 88"/>
                    <a:gd name="T1" fmla="*/ 3 h 41"/>
                    <a:gd name="T2" fmla="*/ 21 w 88"/>
                    <a:gd name="T3" fmla="*/ 5 h 41"/>
                    <a:gd name="T4" fmla="*/ 20 w 88"/>
                    <a:gd name="T5" fmla="*/ 7 h 41"/>
                    <a:gd name="T6" fmla="*/ 19 w 88"/>
                    <a:gd name="T7" fmla="*/ 8 h 41"/>
                    <a:gd name="T8" fmla="*/ 17 w 88"/>
                    <a:gd name="T9" fmla="*/ 9 h 41"/>
                    <a:gd name="T10" fmla="*/ 16 w 88"/>
                    <a:gd name="T11" fmla="*/ 10 h 41"/>
                    <a:gd name="T12" fmla="*/ 15 w 88"/>
                    <a:gd name="T13" fmla="*/ 10 h 41"/>
                    <a:gd name="T14" fmla="*/ 13 w 88"/>
                    <a:gd name="T15" fmla="*/ 10 h 41"/>
                    <a:gd name="T16" fmla="*/ 12 w 88"/>
                    <a:gd name="T17" fmla="*/ 11 h 41"/>
                    <a:gd name="T18" fmla="*/ 10 w 88"/>
                    <a:gd name="T19" fmla="*/ 11 h 41"/>
                    <a:gd name="T20" fmla="*/ 9 w 88"/>
                    <a:gd name="T21" fmla="*/ 10 h 41"/>
                    <a:gd name="T22" fmla="*/ 7 w 88"/>
                    <a:gd name="T23" fmla="*/ 10 h 41"/>
                    <a:gd name="T24" fmla="*/ 6 w 88"/>
                    <a:gd name="T25" fmla="*/ 10 h 41"/>
                    <a:gd name="T26" fmla="*/ 4 w 88"/>
                    <a:gd name="T27" fmla="*/ 9 h 41"/>
                    <a:gd name="T28" fmla="*/ 3 w 88"/>
                    <a:gd name="T29" fmla="*/ 8 h 41"/>
                    <a:gd name="T30" fmla="*/ 1 w 88"/>
                    <a:gd name="T31" fmla="*/ 6 h 41"/>
                    <a:gd name="T32" fmla="*/ 0 w 88"/>
                    <a:gd name="T33" fmla="*/ 5 h 41"/>
                    <a:gd name="T34" fmla="*/ 1 w 88"/>
                    <a:gd name="T35" fmla="*/ 4 h 41"/>
                    <a:gd name="T36" fmla="*/ 3 w 88"/>
                    <a:gd name="T37" fmla="*/ 4 h 41"/>
                    <a:gd name="T38" fmla="*/ 5 w 88"/>
                    <a:gd name="T39" fmla="*/ 4 h 41"/>
                    <a:gd name="T40" fmla="*/ 7 w 88"/>
                    <a:gd name="T41" fmla="*/ 4 h 41"/>
                    <a:gd name="T42" fmla="*/ 9 w 88"/>
                    <a:gd name="T43" fmla="*/ 3 h 41"/>
                    <a:gd name="T44" fmla="*/ 10 w 88"/>
                    <a:gd name="T45" fmla="*/ 3 h 41"/>
                    <a:gd name="T46" fmla="*/ 12 w 88"/>
                    <a:gd name="T47" fmla="*/ 2 h 41"/>
                    <a:gd name="T48" fmla="*/ 13 w 88"/>
                    <a:gd name="T49" fmla="*/ 2 h 41"/>
                    <a:gd name="T50" fmla="*/ 14 w 88"/>
                    <a:gd name="T51" fmla="*/ 1 h 41"/>
                    <a:gd name="T52" fmla="*/ 16 w 88"/>
                    <a:gd name="T53" fmla="*/ 1 h 41"/>
                    <a:gd name="T54" fmla="*/ 18 w 88"/>
                    <a:gd name="T55" fmla="*/ 1 h 41"/>
                    <a:gd name="T56" fmla="*/ 19 w 88"/>
                    <a:gd name="T57" fmla="*/ 0 h 41"/>
                    <a:gd name="T58" fmla="*/ 21 w 88"/>
                    <a:gd name="T59" fmla="*/ 3 h 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8"/>
                    <a:gd name="T91" fmla="*/ 0 h 41"/>
                    <a:gd name="T92" fmla="*/ 88 w 88"/>
                    <a:gd name="T93" fmla="*/ 41 h 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8" h="41">
                      <a:moveTo>
                        <a:pt x="88" y="11"/>
                      </a:moveTo>
                      <a:lnTo>
                        <a:pt x="87" y="18"/>
                      </a:lnTo>
                      <a:lnTo>
                        <a:pt x="83" y="25"/>
                      </a:lnTo>
                      <a:lnTo>
                        <a:pt x="78" y="30"/>
                      </a:lnTo>
                      <a:lnTo>
                        <a:pt x="72" y="34"/>
                      </a:lnTo>
                      <a:lnTo>
                        <a:pt x="67" y="37"/>
                      </a:lnTo>
                      <a:lnTo>
                        <a:pt x="61" y="39"/>
                      </a:lnTo>
                      <a:lnTo>
                        <a:pt x="56" y="40"/>
                      </a:lnTo>
                      <a:lnTo>
                        <a:pt x="50" y="41"/>
                      </a:lnTo>
                      <a:lnTo>
                        <a:pt x="43" y="41"/>
                      </a:lnTo>
                      <a:lnTo>
                        <a:pt x="37" y="40"/>
                      </a:lnTo>
                      <a:lnTo>
                        <a:pt x="31" y="39"/>
                      </a:lnTo>
                      <a:lnTo>
                        <a:pt x="26" y="38"/>
                      </a:lnTo>
                      <a:lnTo>
                        <a:pt x="19" y="34"/>
                      </a:lnTo>
                      <a:lnTo>
                        <a:pt x="12" y="30"/>
                      </a:lnTo>
                      <a:lnTo>
                        <a:pt x="5" y="24"/>
                      </a:lnTo>
                      <a:lnTo>
                        <a:pt x="0" y="17"/>
                      </a:lnTo>
                      <a:lnTo>
                        <a:pt x="6" y="15"/>
                      </a:lnTo>
                      <a:lnTo>
                        <a:pt x="14" y="15"/>
                      </a:lnTo>
                      <a:lnTo>
                        <a:pt x="22" y="15"/>
                      </a:lnTo>
                      <a:lnTo>
                        <a:pt x="29" y="13"/>
                      </a:lnTo>
                      <a:lnTo>
                        <a:pt x="36" y="11"/>
                      </a:lnTo>
                      <a:lnTo>
                        <a:pt x="42" y="10"/>
                      </a:lnTo>
                      <a:lnTo>
                        <a:pt x="49" y="8"/>
                      </a:lnTo>
                      <a:lnTo>
                        <a:pt x="55" y="5"/>
                      </a:lnTo>
                      <a:lnTo>
                        <a:pt x="60" y="4"/>
                      </a:lnTo>
                      <a:lnTo>
                        <a:pt x="67" y="2"/>
                      </a:lnTo>
                      <a:lnTo>
                        <a:pt x="73" y="1"/>
                      </a:lnTo>
                      <a:lnTo>
                        <a:pt x="80" y="0"/>
                      </a:lnTo>
                      <a:lnTo>
                        <a:pt x="88" y="11"/>
                      </a:lnTo>
                      <a:close/>
                    </a:path>
                  </a:pathLst>
                </a:custGeom>
                <a:solidFill>
                  <a:srgbClr val="00FF00"/>
                </a:solidFill>
                <a:ln w="9525">
                  <a:noFill/>
                  <a:round/>
                  <a:headEnd/>
                  <a:tailEnd/>
                </a:ln>
              </p:spPr>
              <p:txBody>
                <a:bodyPr/>
                <a:lstStyle/>
                <a:p>
                  <a:endParaRPr lang="en-US"/>
                </a:p>
              </p:txBody>
            </p:sp>
            <p:sp>
              <p:nvSpPr>
                <p:cNvPr id="9380" name="Freeform 3788"/>
                <p:cNvSpPr>
                  <a:spLocks/>
                </p:cNvSpPr>
                <p:nvPr/>
              </p:nvSpPr>
              <p:spPr bwMode="auto">
                <a:xfrm>
                  <a:off x="3535" y="3183"/>
                  <a:ext cx="25" cy="15"/>
                </a:xfrm>
                <a:custGeom>
                  <a:avLst/>
                  <a:gdLst>
                    <a:gd name="T0" fmla="*/ 13 w 50"/>
                    <a:gd name="T1" fmla="*/ 1 h 31"/>
                    <a:gd name="T2" fmla="*/ 13 w 50"/>
                    <a:gd name="T3" fmla="*/ 3 h 31"/>
                    <a:gd name="T4" fmla="*/ 12 w 50"/>
                    <a:gd name="T5" fmla="*/ 5 h 31"/>
                    <a:gd name="T6" fmla="*/ 11 w 50"/>
                    <a:gd name="T7" fmla="*/ 6 h 31"/>
                    <a:gd name="T8" fmla="*/ 10 w 50"/>
                    <a:gd name="T9" fmla="*/ 7 h 31"/>
                    <a:gd name="T10" fmla="*/ 7 w 50"/>
                    <a:gd name="T11" fmla="*/ 7 h 31"/>
                    <a:gd name="T12" fmla="*/ 6 w 50"/>
                    <a:gd name="T13" fmla="*/ 7 h 31"/>
                    <a:gd name="T14" fmla="*/ 3 w 50"/>
                    <a:gd name="T15" fmla="*/ 6 h 31"/>
                    <a:gd name="T16" fmla="*/ 3 w 50"/>
                    <a:gd name="T17" fmla="*/ 5 h 31"/>
                    <a:gd name="T18" fmla="*/ 0 w 50"/>
                    <a:gd name="T19" fmla="*/ 2 h 31"/>
                    <a:gd name="T20" fmla="*/ 2 w 50"/>
                    <a:gd name="T21" fmla="*/ 2 h 31"/>
                    <a:gd name="T22" fmla="*/ 3 w 50"/>
                    <a:gd name="T23" fmla="*/ 1 h 31"/>
                    <a:gd name="T24" fmla="*/ 5 w 50"/>
                    <a:gd name="T25" fmla="*/ 1 h 31"/>
                    <a:gd name="T26" fmla="*/ 6 w 50"/>
                    <a:gd name="T27" fmla="*/ 0 h 31"/>
                    <a:gd name="T28" fmla="*/ 7 w 50"/>
                    <a:gd name="T29" fmla="*/ 0 h 31"/>
                    <a:gd name="T30" fmla="*/ 9 w 50"/>
                    <a:gd name="T31" fmla="*/ 0 h 31"/>
                    <a:gd name="T32" fmla="*/ 11 w 50"/>
                    <a:gd name="T33" fmla="*/ 0 h 31"/>
                    <a:gd name="T34" fmla="*/ 12 w 50"/>
                    <a:gd name="T35" fmla="*/ 0 h 31"/>
                    <a:gd name="T36" fmla="*/ 13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noFill/>
                  <a:round/>
                  <a:headEnd/>
                  <a:tailEnd/>
                </a:ln>
              </p:spPr>
              <p:txBody>
                <a:bodyPr/>
                <a:lstStyle/>
                <a:p>
                  <a:endParaRPr lang="en-US"/>
                </a:p>
              </p:txBody>
            </p:sp>
            <p:sp>
              <p:nvSpPr>
                <p:cNvPr id="9381" name="Freeform 3789"/>
                <p:cNvSpPr>
                  <a:spLocks/>
                </p:cNvSpPr>
                <p:nvPr/>
              </p:nvSpPr>
              <p:spPr bwMode="auto">
                <a:xfrm>
                  <a:off x="3478" y="3186"/>
                  <a:ext cx="18" cy="15"/>
                </a:xfrm>
                <a:custGeom>
                  <a:avLst/>
                  <a:gdLst>
                    <a:gd name="T0" fmla="*/ 9 w 34"/>
                    <a:gd name="T1" fmla="*/ 4 h 31"/>
                    <a:gd name="T2" fmla="*/ 10 w 34"/>
                    <a:gd name="T3" fmla="*/ 5 h 31"/>
                    <a:gd name="T4" fmla="*/ 10 w 34"/>
                    <a:gd name="T5" fmla="*/ 6 h 31"/>
                    <a:gd name="T6" fmla="*/ 9 w 34"/>
                    <a:gd name="T7" fmla="*/ 7 h 31"/>
                    <a:gd name="T8" fmla="*/ 8 w 34"/>
                    <a:gd name="T9" fmla="*/ 7 h 31"/>
                    <a:gd name="T10" fmla="*/ 6 w 34"/>
                    <a:gd name="T11" fmla="*/ 7 h 31"/>
                    <a:gd name="T12" fmla="*/ 4 w 34"/>
                    <a:gd name="T13" fmla="*/ 7 h 31"/>
                    <a:gd name="T14" fmla="*/ 2 w 34"/>
                    <a:gd name="T15" fmla="*/ 6 h 31"/>
                    <a:gd name="T16" fmla="*/ 0 w 34"/>
                    <a:gd name="T17" fmla="*/ 6 h 31"/>
                    <a:gd name="T18" fmla="*/ 3 w 34"/>
                    <a:gd name="T19" fmla="*/ 0 h 31"/>
                    <a:gd name="T20" fmla="*/ 5 w 34"/>
                    <a:gd name="T21" fmla="*/ 0 h 31"/>
                    <a:gd name="T22" fmla="*/ 7 w 34"/>
                    <a:gd name="T23" fmla="*/ 1 h 31"/>
                    <a:gd name="T24" fmla="*/ 8 w 34"/>
                    <a:gd name="T25" fmla="*/ 2 h 31"/>
                    <a:gd name="T26" fmla="*/ 9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noFill/>
                  <a:round/>
                  <a:headEnd/>
                  <a:tailEnd/>
                </a:ln>
              </p:spPr>
              <p:txBody>
                <a:bodyPr/>
                <a:lstStyle/>
                <a:p>
                  <a:endParaRPr lang="en-US"/>
                </a:p>
              </p:txBody>
            </p:sp>
            <p:sp>
              <p:nvSpPr>
                <p:cNvPr id="9382" name="Freeform 3790"/>
                <p:cNvSpPr>
                  <a:spLocks/>
                </p:cNvSpPr>
                <p:nvPr/>
              </p:nvSpPr>
              <p:spPr bwMode="auto">
                <a:xfrm>
                  <a:off x="3505" y="3190"/>
                  <a:ext cx="18" cy="19"/>
                </a:xfrm>
                <a:custGeom>
                  <a:avLst/>
                  <a:gdLst>
                    <a:gd name="T0" fmla="*/ 9 w 35"/>
                    <a:gd name="T1" fmla="*/ 5 h 40"/>
                    <a:gd name="T2" fmla="*/ 9 w 35"/>
                    <a:gd name="T3" fmla="*/ 7 h 40"/>
                    <a:gd name="T4" fmla="*/ 9 w 35"/>
                    <a:gd name="T5" fmla="*/ 8 h 40"/>
                    <a:gd name="T6" fmla="*/ 7 w 35"/>
                    <a:gd name="T7" fmla="*/ 9 h 40"/>
                    <a:gd name="T8" fmla="*/ 6 w 35"/>
                    <a:gd name="T9" fmla="*/ 9 h 40"/>
                    <a:gd name="T10" fmla="*/ 5 w 35"/>
                    <a:gd name="T11" fmla="*/ 9 h 40"/>
                    <a:gd name="T12" fmla="*/ 3 w 35"/>
                    <a:gd name="T13" fmla="*/ 9 h 40"/>
                    <a:gd name="T14" fmla="*/ 2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1 w 35"/>
                    <a:gd name="T27" fmla="*/ 1 h 40"/>
                    <a:gd name="T28" fmla="*/ 2 w 35"/>
                    <a:gd name="T29" fmla="*/ 0 h 40"/>
                    <a:gd name="T30" fmla="*/ 3 w 35"/>
                    <a:gd name="T31" fmla="*/ 0 h 40"/>
                    <a:gd name="T32" fmla="*/ 4 w 35"/>
                    <a:gd name="T33" fmla="*/ 0 h 40"/>
                    <a:gd name="T34" fmla="*/ 5 w 35"/>
                    <a:gd name="T35" fmla="*/ 1 h 40"/>
                    <a:gd name="T36" fmla="*/ 7 w 35"/>
                    <a:gd name="T37" fmla="*/ 2 h 40"/>
                    <a:gd name="T38" fmla="*/ 8 w 35"/>
                    <a:gd name="T39" fmla="*/ 3 h 40"/>
                    <a:gd name="T40" fmla="*/ 9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noFill/>
                  <a:round/>
                  <a:headEnd/>
                  <a:tailEnd/>
                </a:ln>
              </p:spPr>
              <p:txBody>
                <a:bodyPr/>
                <a:lstStyle/>
                <a:p>
                  <a:endParaRPr lang="en-US"/>
                </a:p>
              </p:txBody>
            </p:sp>
            <p:sp>
              <p:nvSpPr>
                <p:cNvPr id="9383" name="Freeform 3791"/>
                <p:cNvSpPr>
                  <a:spLocks/>
                </p:cNvSpPr>
                <p:nvPr/>
              </p:nvSpPr>
              <p:spPr bwMode="auto">
                <a:xfrm>
                  <a:off x="3569" y="3198"/>
                  <a:ext cx="14" cy="7"/>
                </a:xfrm>
                <a:custGeom>
                  <a:avLst/>
                  <a:gdLst>
                    <a:gd name="T0" fmla="*/ 7 w 28"/>
                    <a:gd name="T1" fmla="*/ 1 h 12"/>
                    <a:gd name="T2" fmla="*/ 7 w 28"/>
                    <a:gd name="T3" fmla="*/ 2 h 12"/>
                    <a:gd name="T4" fmla="*/ 7 w 28"/>
                    <a:gd name="T5" fmla="*/ 3 h 12"/>
                    <a:gd name="T6" fmla="*/ 7 w 28"/>
                    <a:gd name="T7" fmla="*/ 4 h 12"/>
                    <a:gd name="T8" fmla="*/ 6 w 28"/>
                    <a:gd name="T9" fmla="*/ 4 h 12"/>
                    <a:gd name="T10" fmla="*/ 4 w 28"/>
                    <a:gd name="T11" fmla="*/ 4 h 12"/>
                    <a:gd name="T12" fmla="*/ 3 w 28"/>
                    <a:gd name="T13" fmla="*/ 4 h 12"/>
                    <a:gd name="T14" fmla="*/ 1 w 28"/>
                    <a:gd name="T15" fmla="*/ 4 h 12"/>
                    <a:gd name="T16" fmla="*/ 0 w 28"/>
                    <a:gd name="T17" fmla="*/ 2 h 12"/>
                    <a:gd name="T18" fmla="*/ 2 w 28"/>
                    <a:gd name="T19" fmla="*/ 1 h 12"/>
                    <a:gd name="T20" fmla="*/ 4 w 28"/>
                    <a:gd name="T21" fmla="*/ 0 h 12"/>
                    <a:gd name="T22" fmla="*/ 6 w 28"/>
                    <a:gd name="T23" fmla="*/ 0 h 12"/>
                    <a:gd name="T24" fmla="*/ 7 w 28"/>
                    <a:gd name="T25" fmla="*/ 1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
                    <a:gd name="T40" fmla="*/ 0 h 12"/>
                    <a:gd name="T41" fmla="*/ 28 w 2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 h="12">
                      <a:moveTo>
                        <a:pt x="28" y="4"/>
                      </a:moveTo>
                      <a:lnTo>
                        <a:pt x="28" y="7"/>
                      </a:lnTo>
                      <a:lnTo>
                        <a:pt x="27" y="9"/>
                      </a:lnTo>
                      <a:lnTo>
                        <a:pt x="25" y="11"/>
                      </a:lnTo>
                      <a:lnTo>
                        <a:pt x="23" y="12"/>
                      </a:lnTo>
                      <a:lnTo>
                        <a:pt x="16" y="12"/>
                      </a:lnTo>
                      <a:lnTo>
                        <a:pt x="10" y="12"/>
                      </a:lnTo>
                      <a:lnTo>
                        <a:pt x="4" y="10"/>
                      </a:lnTo>
                      <a:lnTo>
                        <a:pt x="0" y="5"/>
                      </a:lnTo>
                      <a:lnTo>
                        <a:pt x="5" y="1"/>
                      </a:lnTo>
                      <a:lnTo>
                        <a:pt x="13" y="0"/>
                      </a:lnTo>
                      <a:lnTo>
                        <a:pt x="21" y="0"/>
                      </a:lnTo>
                      <a:lnTo>
                        <a:pt x="28" y="4"/>
                      </a:lnTo>
                      <a:close/>
                    </a:path>
                  </a:pathLst>
                </a:custGeom>
                <a:solidFill>
                  <a:srgbClr val="00FF00"/>
                </a:solidFill>
                <a:ln w="9525">
                  <a:noFill/>
                  <a:round/>
                  <a:headEnd/>
                  <a:tailEnd/>
                </a:ln>
              </p:spPr>
              <p:txBody>
                <a:bodyPr/>
                <a:lstStyle/>
                <a:p>
                  <a:endParaRPr lang="en-US"/>
                </a:p>
              </p:txBody>
            </p:sp>
            <p:sp>
              <p:nvSpPr>
                <p:cNvPr id="9384" name="Freeform 3792"/>
                <p:cNvSpPr>
                  <a:spLocks/>
                </p:cNvSpPr>
                <p:nvPr/>
              </p:nvSpPr>
              <p:spPr bwMode="auto">
                <a:xfrm>
                  <a:off x="3285" y="3201"/>
                  <a:ext cx="25" cy="11"/>
                </a:xfrm>
                <a:custGeom>
                  <a:avLst/>
                  <a:gdLst>
                    <a:gd name="T0" fmla="*/ 12 w 51"/>
                    <a:gd name="T1" fmla="*/ 2 h 21"/>
                    <a:gd name="T2" fmla="*/ 12 w 51"/>
                    <a:gd name="T3" fmla="*/ 3 h 21"/>
                    <a:gd name="T4" fmla="*/ 12 w 51"/>
                    <a:gd name="T5" fmla="*/ 4 h 21"/>
                    <a:gd name="T6" fmla="*/ 11 w 51"/>
                    <a:gd name="T7" fmla="*/ 5 h 21"/>
                    <a:gd name="T8" fmla="*/ 10 w 51"/>
                    <a:gd name="T9" fmla="*/ 5 h 21"/>
                    <a:gd name="T10" fmla="*/ 8 w 51"/>
                    <a:gd name="T11" fmla="*/ 6 h 21"/>
                    <a:gd name="T12" fmla="*/ 7 w 51"/>
                    <a:gd name="T13" fmla="*/ 6 h 21"/>
                    <a:gd name="T14" fmla="*/ 5 w 51"/>
                    <a:gd name="T15" fmla="*/ 6 h 21"/>
                    <a:gd name="T16" fmla="*/ 4 w 51"/>
                    <a:gd name="T17" fmla="*/ 5 h 21"/>
                    <a:gd name="T18" fmla="*/ 3 w 51"/>
                    <a:gd name="T19" fmla="*/ 5 h 21"/>
                    <a:gd name="T20" fmla="*/ 2 w 51"/>
                    <a:gd name="T21" fmla="*/ 4 h 21"/>
                    <a:gd name="T22" fmla="*/ 1 w 51"/>
                    <a:gd name="T23" fmla="*/ 3 h 21"/>
                    <a:gd name="T24" fmla="*/ 0 w 51"/>
                    <a:gd name="T25" fmla="*/ 2 h 21"/>
                    <a:gd name="T26" fmla="*/ 1 w 51"/>
                    <a:gd name="T27" fmla="*/ 2 h 21"/>
                    <a:gd name="T28" fmla="*/ 3 w 51"/>
                    <a:gd name="T29" fmla="*/ 2 h 21"/>
                    <a:gd name="T30" fmla="*/ 4 w 51"/>
                    <a:gd name="T31" fmla="*/ 1 h 21"/>
                    <a:gd name="T32" fmla="*/ 6 w 51"/>
                    <a:gd name="T33" fmla="*/ 1 h 21"/>
                    <a:gd name="T34" fmla="*/ 8 w 51"/>
                    <a:gd name="T35" fmla="*/ 0 h 21"/>
                    <a:gd name="T36" fmla="*/ 9 w 51"/>
                    <a:gd name="T37" fmla="*/ 0 h 21"/>
                    <a:gd name="T38" fmla="*/ 11 w 51"/>
                    <a:gd name="T39" fmla="*/ 1 h 21"/>
                    <a:gd name="T40" fmla="*/ 12 w 51"/>
                    <a:gd name="T41" fmla="*/ 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1"/>
                    <a:gd name="T64" fmla="*/ 0 h 21"/>
                    <a:gd name="T65" fmla="*/ 51 w 51"/>
                    <a:gd name="T66" fmla="*/ 21 h 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1" h="21">
                      <a:moveTo>
                        <a:pt x="51" y="7"/>
                      </a:moveTo>
                      <a:lnTo>
                        <a:pt x="51" y="12"/>
                      </a:lnTo>
                      <a:lnTo>
                        <a:pt x="48" y="15"/>
                      </a:lnTo>
                      <a:lnTo>
                        <a:pt x="44" y="18"/>
                      </a:lnTo>
                      <a:lnTo>
                        <a:pt x="41" y="20"/>
                      </a:lnTo>
                      <a:lnTo>
                        <a:pt x="35" y="21"/>
                      </a:lnTo>
                      <a:lnTo>
                        <a:pt x="29" y="21"/>
                      </a:lnTo>
                      <a:lnTo>
                        <a:pt x="23" y="21"/>
                      </a:lnTo>
                      <a:lnTo>
                        <a:pt x="19" y="19"/>
                      </a:lnTo>
                      <a:lnTo>
                        <a:pt x="14" y="17"/>
                      </a:lnTo>
                      <a:lnTo>
                        <a:pt x="10" y="14"/>
                      </a:lnTo>
                      <a:lnTo>
                        <a:pt x="5" y="11"/>
                      </a:lnTo>
                      <a:lnTo>
                        <a:pt x="0" y="7"/>
                      </a:lnTo>
                      <a:lnTo>
                        <a:pt x="6" y="7"/>
                      </a:lnTo>
                      <a:lnTo>
                        <a:pt x="12" y="6"/>
                      </a:lnTo>
                      <a:lnTo>
                        <a:pt x="19" y="4"/>
                      </a:lnTo>
                      <a:lnTo>
                        <a:pt x="26" y="2"/>
                      </a:lnTo>
                      <a:lnTo>
                        <a:pt x="33" y="0"/>
                      </a:lnTo>
                      <a:lnTo>
                        <a:pt x="39" y="0"/>
                      </a:lnTo>
                      <a:lnTo>
                        <a:pt x="45" y="3"/>
                      </a:lnTo>
                      <a:lnTo>
                        <a:pt x="51" y="7"/>
                      </a:lnTo>
                      <a:close/>
                    </a:path>
                  </a:pathLst>
                </a:custGeom>
                <a:solidFill>
                  <a:srgbClr val="00FF00"/>
                </a:solidFill>
                <a:ln w="9525">
                  <a:noFill/>
                  <a:round/>
                  <a:headEnd/>
                  <a:tailEnd/>
                </a:ln>
              </p:spPr>
              <p:txBody>
                <a:bodyPr/>
                <a:lstStyle/>
                <a:p>
                  <a:endParaRPr lang="en-US"/>
                </a:p>
              </p:txBody>
            </p:sp>
            <p:sp>
              <p:nvSpPr>
                <p:cNvPr id="9385" name="Freeform 3793"/>
                <p:cNvSpPr>
                  <a:spLocks/>
                </p:cNvSpPr>
                <p:nvPr/>
              </p:nvSpPr>
              <p:spPr bwMode="auto">
                <a:xfrm>
                  <a:off x="3282" y="3207"/>
                  <a:ext cx="45" cy="27"/>
                </a:xfrm>
                <a:custGeom>
                  <a:avLst/>
                  <a:gdLst>
                    <a:gd name="T0" fmla="*/ 23 w 88"/>
                    <a:gd name="T1" fmla="*/ 2 h 54"/>
                    <a:gd name="T2" fmla="*/ 23 w 88"/>
                    <a:gd name="T3" fmla="*/ 6 h 54"/>
                    <a:gd name="T4" fmla="*/ 20 w 88"/>
                    <a:gd name="T5" fmla="*/ 8 h 54"/>
                    <a:gd name="T6" fmla="*/ 18 w 88"/>
                    <a:gd name="T7" fmla="*/ 11 h 54"/>
                    <a:gd name="T8" fmla="*/ 15 w 88"/>
                    <a:gd name="T9" fmla="*/ 13 h 54"/>
                    <a:gd name="T10" fmla="*/ 13 w 88"/>
                    <a:gd name="T11" fmla="*/ 14 h 54"/>
                    <a:gd name="T12" fmla="*/ 11 w 88"/>
                    <a:gd name="T13" fmla="*/ 14 h 54"/>
                    <a:gd name="T14" fmla="*/ 9 w 88"/>
                    <a:gd name="T15" fmla="*/ 14 h 54"/>
                    <a:gd name="T16" fmla="*/ 7 w 88"/>
                    <a:gd name="T17" fmla="*/ 13 h 54"/>
                    <a:gd name="T18" fmla="*/ 5 w 88"/>
                    <a:gd name="T19" fmla="*/ 12 h 54"/>
                    <a:gd name="T20" fmla="*/ 3 w 88"/>
                    <a:gd name="T21" fmla="*/ 12 h 54"/>
                    <a:gd name="T22" fmla="*/ 2 w 88"/>
                    <a:gd name="T23" fmla="*/ 10 h 54"/>
                    <a:gd name="T24" fmla="*/ 0 w 88"/>
                    <a:gd name="T25" fmla="*/ 9 h 54"/>
                    <a:gd name="T26" fmla="*/ 1 w 88"/>
                    <a:gd name="T27" fmla="*/ 8 h 54"/>
                    <a:gd name="T28" fmla="*/ 3 w 88"/>
                    <a:gd name="T29" fmla="*/ 7 h 54"/>
                    <a:gd name="T30" fmla="*/ 6 w 88"/>
                    <a:gd name="T31" fmla="*/ 6 h 54"/>
                    <a:gd name="T32" fmla="*/ 8 w 88"/>
                    <a:gd name="T33" fmla="*/ 5 h 54"/>
                    <a:gd name="T34" fmla="*/ 11 w 88"/>
                    <a:gd name="T35" fmla="*/ 3 h 54"/>
                    <a:gd name="T36" fmla="*/ 14 w 88"/>
                    <a:gd name="T37" fmla="*/ 2 h 54"/>
                    <a:gd name="T38" fmla="*/ 16 w 88"/>
                    <a:gd name="T39" fmla="*/ 1 h 54"/>
                    <a:gd name="T40" fmla="*/ 19 w 88"/>
                    <a:gd name="T41" fmla="*/ 1 h 54"/>
                    <a:gd name="T42" fmla="*/ 22 w 88"/>
                    <a:gd name="T43" fmla="*/ 0 h 54"/>
                    <a:gd name="T44" fmla="*/ 23 w 88"/>
                    <a:gd name="T45" fmla="*/ 2 h 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8"/>
                    <a:gd name="T70" fmla="*/ 0 h 54"/>
                    <a:gd name="T71" fmla="*/ 88 w 88"/>
                    <a:gd name="T72" fmla="*/ 54 h 5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8" h="54">
                      <a:moveTo>
                        <a:pt x="88" y="7"/>
                      </a:moveTo>
                      <a:lnTo>
                        <a:pt x="86" y="21"/>
                      </a:lnTo>
                      <a:lnTo>
                        <a:pt x="79" y="32"/>
                      </a:lnTo>
                      <a:lnTo>
                        <a:pt x="70" y="43"/>
                      </a:lnTo>
                      <a:lnTo>
                        <a:pt x="57" y="51"/>
                      </a:lnTo>
                      <a:lnTo>
                        <a:pt x="49" y="53"/>
                      </a:lnTo>
                      <a:lnTo>
                        <a:pt x="42" y="54"/>
                      </a:lnTo>
                      <a:lnTo>
                        <a:pt x="34" y="53"/>
                      </a:lnTo>
                      <a:lnTo>
                        <a:pt x="27" y="52"/>
                      </a:lnTo>
                      <a:lnTo>
                        <a:pt x="19" y="48"/>
                      </a:lnTo>
                      <a:lnTo>
                        <a:pt x="12" y="45"/>
                      </a:lnTo>
                      <a:lnTo>
                        <a:pt x="5" y="40"/>
                      </a:lnTo>
                      <a:lnTo>
                        <a:pt x="0" y="36"/>
                      </a:lnTo>
                      <a:lnTo>
                        <a:pt x="1" y="32"/>
                      </a:lnTo>
                      <a:lnTo>
                        <a:pt x="11" y="29"/>
                      </a:lnTo>
                      <a:lnTo>
                        <a:pt x="22" y="24"/>
                      </a:lnTo>
                      <a:lnTo>
                        <a:pt x="32" y="20"/>
                      </a:lnTo>
                      <a:lnTo>
                        <a:pt x="41" y="14"/>
                      </a:lnTo>
                      <a:lnTo>
                        <a:pt x="52" y="8"/>
                      </a:lnTo>
                      <a:lnTo>
                        <a:pt x="62" y="3"/>
                      </a:lnTo>
                      <a:lnTo>
                        <a:pt x="72" y="1"/>
                      </a:lnTo>
                      <a:lnTo>
                        <a:pt x="84" y="0"/>
                      </a:lnTo>
                      <a:lnTo>
                        <a:pt x="88" y="7"/>
                      </a:lnTo>
                      <a:close/>
                    </a:path>
                  </a:pathLst>
                </a:custGeom>
                <a:solidFill>
                  <a:srgbClr val="00FF00"/>
                </a:solidFill>
                <a:ln w="9525">
                  <a:noFill/>
                  <a:round/>
                  <a:headEnd/>
                  <a:tailEnd/>
                </a:ln>
              </p:spPr>
              <p:txBody>
                <a:bodyPr/>
                <a:lstStyle/>
                <a:p>
                  <a:endParaRPr lang="en-US"/>
                </a:p>
              </p:txBody>
            </p:sp>
            <p:sp>
              <p:nvSpPr>
                <p:cNvPr id="9386" name="Freeform 3794"/>
                <p:cNvSpPr>
                  <a:spLocks/>
                </p:cNvSpPr>
                <p:nvPr/>
              </p:nvSpPr>
              <p:spPr bwMode="auto">
                <a:xfrm>
                  <a:off x="3332" y="3223"/>
                  <a:ext cx="25" cy="16"/>
                </a:xfrm>
                <a:custGeom>
                  <a:avLst/>
                  <a:gdLst>
                    <a:gd name="T0" fmla="*/ 12 w 51"/>
                    <a:gd name="T1" fmla="*/ 2 h 33"/>
                    <a:gd name="T2" fmla="*/ 12 w 51"/>
                    <a:gd name="T3" fmla="*/ 3 h 33"/>
                    <a:gd name="T4" fmla="*/ 12 w 51"/>
                    <a:gd name="T5" fmla="*/ 5 h 33"/>
                    <a:gd name="T6" fmla="*/ 11 w 51"/>
                    <a:gd name="T7" fmla="*/ 7 h 33"/>
                    <a:gd name="T8" fmla="*/ 9 w 51"/>
                    <a:gd name="T9" fmla="*/ 7 h 33"/>
                    <a:gd name="T10" fmla="*/ 7 w 51"/>
                    <a:gd name="T11" fmla="*/ 8 h 33"/>
                    <a:gd name="T12" fmla="*/ 6 w 51"/>
                    <a:gd name="T13" fmla="*/ 7 h 33"/>
                    <a:gd name="T14" fmla="*/ 4 w 51"/>
                    <a:gd name="T15" fmla="*/ 7 h 33"/>
                    <a:gd name="T16" fmla="*/ 2 w 51"/>
                    <a:gd name="T17" fmla="*/ 6 h 33"/>
                    <a:gd name="T18" fmla="*/ 0 w 51"/>
                    <a:gd name="T19" fmla="*/ 3 h 33"/>
                    <a:gd name="T20" fmla="*/ 1 w 51"/>
                    <a:gd name="T21" fmla="*/ 2 h 33"/>
                    <a:gd name="T22" fmla="*/ 3 w 51"/>
                    <a:gd name="T23" fmla="*/ 2 h 33"/>
                    <a:gd name="T24" fmla="*/ 4 w 51"/>
                    <a:gd name="T25" fmla="*/ 1 h 33"/>
                    <a:gd name="T26" fmla="*/ 6 w 51"/>
                    <a:gd name="T27" fmla="*/ 0 h 33"/>
                    <a:gd name="T28" fmla="*/ 8 w 51"/>
                    <a:gd name="T29" fmla="*/ 0 h 33"/>
                    <a:gd name="T30" fmla="*/ 9 w 51"/>
                    <a:gd name="T31" fmla="*/ 0 h 33"/>
                    <a:gd name="T32" fmla="*/ 11 w 51"/>
                    <a:gd name="T33" fmla="*/ 0 h 33"/>
                    <a:gd name="T34" fmla="*/ 12 w 51"/>
                    <a:gd name="T35" fmla="*/ 2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33"/>
                    <a:gd name="T56" fmla="*/ 51 w 51"/>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33">
                      <a:moveTo>
                        <a:pt x="51" y="9"/>
                      </a:moveTo>
                      <a:lnTo>
                        <a:pt x="51" y="15"/>
                      </a:lnTo>
                      <a:lnTo>
                        <a:pt x="49" y="22"/>
                      </a:lnTo>
                      <a:lnTo>
                        <a:pt x="45" y="28"/>
                      </a:lnTo>
                      <a:lnTo>
                        <a:pt x="39" y="31"/>
                      </a:lnTo>
                      <a:lnTo>
                        <a:pt x="31" y="33"/>
                      </a:lnTo>
                      <a:lnTo>
                        <a:pt x="24" y="31"/>
                      </a:lnTo>
                      <a:lnTo>
                        <a:pt x="17" y="29"/>
                      </a:lnTo>
                      <a:lnTo>
                        <a:pt x="10" y="26"/>
                      </a:lnTo>
                      <a:lnTo>
                        <a:pt x="0" y="13"/>
                      </a:lnTo>
                      <a:lnTo>
                        <a:pt x="6" y="11"/>
                      </a:lnTo>
                      <a:lnTo>
                        <a:pt x="12" y="8"/>
                      </a:lnTo>
                      <a:lnTo>
                        <a:pt x="19" y="5"/>
                      </a:lnTo>
                      <a:lnTo>
                        <a:pt x="26" y="1"/>
                      </a:lnTo>
                      <a:lnTo>
                        <a:pt x="33" y="0"/>
                      </a:lnTo>
                      <a:lnTo>
                        <a:pt x="39" y="0"/>
                      </a:lnTo>
                      <a:lnTo>
                        <a:pt x="46" y="3"/>
                      </a:lnTo>
                      <a:lnTo>
                        <a:pt x="51" y="9"/>
                      </a:lnTo>
                      <a:close/>
                    </a:path>
                  </a:pathLst>
                </a:custGeom>
                <a:solidFill>
                  <a:srgbClr val="00FF00"/>
                </a:solidFill>
                <a:ln w="9525">
                  <a:noFill/>
                  <a:round/>
                  <a:headEnd/>
                  <a:tailEnd/>
                </a:ln>
              </p:spPr>
              <p:txBody>
                <a:bodyPr/>
                <a:lstStyle/>
                <a:p>
                  <a:endParaRPr lang="en-US"/>
                </a:p>
              </p:txBody>
            </p:sp>
            <p:sp>
              <p:nvSpPr>
                <p:cNvPr id="9387" name="Freeform 3795"/>
                <p:cNvSpPr>
                  <a:spLocks/>
                </p:cNvSpPr>
                <p:nvPr/>
              </p:nvSpPr>
              <p:spPr bwMode="auto">
                <a:xfrm>
                  <a:off x="3405" y="3224"/>
                  <a:ext cx="28" cy="16"/>
                </a:xfrm>
                <a:custGeom>
                  <a:avLst/>
                  <a:gdLst>
                    <a:gd name="T0" fmla="*/ 13 w 57"/>
                    <a:gd name="T1" fmla="*/ 6 h 32"/>
                    <a:gd name="T2" fmla="*/ 12 w 57"/>
                    <a:gd name="T3" fmla="*/ 6 h 32"/>
                    <a:gd name="T4" fmla="*/ 11 w 57"/>
                    <a:gd name="T5" fmla="*/ 7 h 32"/>
                    <a:gd name="T6" fmla="*/ 10 w 57"/>
                    <a:gd name="T7" fmla="*/ 8 h 32"/>
                    <a:gd name="T8" fmla="*/ 8 w 57"/>
                    <a:gd name="T9" fmla="*/ 8 h 32"/>
                    <a:gd name="T10" fmla="*/ 7 w 57"/>
                    <a:gd name="T11" fmla="*/ 8 h 32"/>
                    <a:gd name="T12" fmla="*/ 5 w 57"/>
                    <a:gd name="T13" fmla="*/ 7 h 32"/>
                    <a:gd name="T14" fmla="*/ 4 w 57"/>
                    <a:gd name="T15" fmla="*/ 7 h 32"/>
                    <a:gd name="T16" fmla="*/ 3 w 57"/>
                    <a:gd name="T17" fmla="*/ 7 h 32"/>
                    <a:gd name="T18" fmla="*/ 2 w 57"/>
                    <a:gd name="T19" fmla="*/ 7 h 32"/>
                    <a:gd name="T20" fmla="*/ 1 w 57"/>
                    <a:gd name="T21" fmla="*/ 6 h 32"/>
                    <a:gd name="T22" fmla="*/ 0 w 57"/>
                    <a:gd name="T23" fmla="*/ 6 h 32"/>
                    <a:gd name="T24" fmla="*/ 0 w 57"/>
                    <a:gd name="T25" fmla="*/ 5 h 32"/>
                    <a:gd name="T26" fmla="*/ 0 w 57"/>
                    <a:gd name="T27" fmla="*/ 3 h 32"/>
                    <a:gd name="T28" fmla="*/ 10 w 57"/>
                    <a:gd name="T29" fmla="*/ 0 h 32"/>
                    <a:gd name="T30" fmla="*/ 11 w 57"/>
                    <a:gd name="T31" fmla="*/ 1 h 32"/>
                    <a:gd name="T32" fmla="*/ 13 w 57"/>
                    <a:gd name="T33" fmla="*/ 2 h 32"/>
                    <a:gd name="T34" fmla="*/ 14 w 57"/>
                    <a:gd name="T35" fmla="*/ 4 h 32"/>
                    <a:gd name="T36" fmla="*/ 13 w 57"/>
                    <a:gd name="T37" fmla="*/ 6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32"/>
                    <a:gd name="T59" fmla="*/ 57 w 57"/>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32">
                      <a:moveTo>
                        <a:pt x="54" y="24"/>
                      </a:moveTo>
                      <a:lnTo>
                        <a:pt x="50" y="27"/>
                      </a:lnTo>
                      <a:lnTo>
                        <a:pt x="45" y="30"/>
                      </a:lnTo>
                      <a:lnTo>
                        <a:pt x="40" y="32"/>
                      </a:lnTo>
                      <a:lnTo>
                        <a:pt x="35" y="32"/>
                      </a:lnTo>
                      <a:lnTo>
                        <a:pt x="29" y="32"/>
                      </a:lnTo>
                      <a:lnTo>
                        <a:pt x="23" y="31"/>
                      </a:lnTo>
                      <a:lnTo>
                        <a:pt x="17" y="31"/>
                      </a:lnTo>
                      <a:lnTo>
                        <a:pt x="13" y="30"/>
                      </a:lnTo>
                      <a:lnTo>
                        <a:pt x="9" y="28"/>
                      </a:lnTo>
                      <a:lnTo>
                        <a:pt x="6" y="26"/>
                      </a:lnTo>
                      <a:lnTo>
                        <a:pt x="2" y="24"/>
                      </a:lnTo>
                      <a:lnTo>
                        <a:pt x="0" y="21"/>
                      </a:lnTo>
                      <a:lnTo>
                        <a:pt x="0" y="15"/>
                      </a:lnTo>
                      <a:lnTo>
                        <a:pt x="42" y="0"/>
                      </a:lnTo>
                      <a:lnTo>
                        <a:pt x="46" y="6"/>
                      </a:lnTo>
                      <a:lnTo>
                        <a:pt x="52" y="11"/>
                      </a:lnTo>
                      <a:lnTo>
                        <a:pt x="57" y="16"/>
                      </a:lnTo>
                      <a:lnTo>
                        <a:pt x="54" y="24"/>
                      </a:lnTo>
                      <a:close/>
                    </a:path>
                  </a:pathLst>
                </a:custGeom>
                <a:solidFill>
                  <a:srgbClr val="00FF00"/>
                </a:solidFill>
                <a:ln w="9525">
                  <a:noFill/>
                  <a:round/>
                  <a:headEnd/>
                  <a:tailEnd/>
                </a:ln>
              </p:spPr>
              <p:txBody>
                <a:bodyPr/>
                <a:lstStyle/>
                <a:p>
                  <a:endParaRPr lang="en-US"/>
                </a:p>
              </p:txBody>
            </p:sp>
            <p:sp>
              <p:nvSpPr>
                <p:cNvPr id="9388" name="Freeform 3796"/>
                <p:cNvSpPr>
                  <a:spLocks/>
                </p:cNvSpPr>
                <p:nvPr/>
              </p:nvSpPr>
              <p:spPr bwMode="auto">
                <a:xfrm>
                  <a:off x="3602" y="3234"/>
                  <a:ext cx="15" cy="21"/>
                </a:xfrm>
                <a:custGeom>
                  <a:avLst/>
                  <a:gdLst>
                    <a:gd name="T0" fmla="*/ 8 w 30"/>
                    <a:gd name="T1" fmla="*/ 5 h 43"/>
                    <a:gd name="T2" fmla="*/ 8 w 30"/>
                    <a:gd name="T3" fmla="*/ 7 h 43"/>
                    <a:gd name="T4" fmla="*/ 7 w 30"/>
                    <a:gd name="T5" fmla="*/ 8 h 43"/>
                    <a:gd name="T6" fmla="*/ 6 w 30"/>
                    <a:gd name="T7" fmla="*/ 9 h 43"/>
                    <a:gd name="T8" fmla="*/ 5 w 30"/>
                    <a:gd name="T9" fmla="*/ 10 h 43"/>
                    <a:gd name="T10" fmla="*/ 3 w 30"/>
                    <a:gd name="T11" fmla="*/ 10 h 43"/>
                    <a:gd name="T12" fmla="*/ 2 w 30"/>
                    <a:gd name="T13" fmla="*/ 9 h 43"/>
                    <a:gd name="T14" fmla="*/ 1 w 30"/>
                    <a:gd name="T15" fmla="*/ 8 h 43"/>
                    <a:gd name="T16" fmla="*/ 0 w 30"/>
                    <a:gd name="T17" fmla="*/ 6 h 43"/>
                    <a:gd name="T18" fmla="*/ 1 w 30"/>
                    <a:gd name="T19" fmla="*/ 0 h 43"/>
                    <a:gd name="T20" fmla="*/ 3 w 30"/>
                    <a:gd name="T21" fmla="*/ 1 h 43"/>
                    <a:gd name="T22" fmla="*/ 5 w 30"/>
                    <a:gd name="T23" fmla="*/ 2 h 43"/>
                    <a:gd name="T24" fmla="*/ 6 w 30"/>
                    <a:gd name="T25" fmla="*/ 3 h 43"/>
                    <a:gd name="T26" fmla="*/ 8 w 30"/>
                    <a:gd name="T27" fmla="*/ 5 h 4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43"/>
                    <a:gd name="T44" fmla="*/ 30 w 30"/>
                    <a:gd name="T45" fmla="*/ 43 h 4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43">
                      <a:moveTo>
                        <a:pt x="29" y="23"/>
                      </a:moveTo>
                      <a:lnTo>
                        <a:pt x="30" y="30"/>
                      </a:lnTo>
                      <a:lnTo>
                        <a:pt x="28" y="35"/>
                      </a:lnTo>
                      <a:lnTo>
                        <a:pt x="23" y="39"/>
                      </a:lnTo>
                      <a:lnTo>
                        <a:pt x="19" y="43"/>
                      </a:lnTo>
                      <a:lnTo>
                        <a:pt x="12" y="43"/>
                      </a:lnTo>
                      <a:lnTo>
                        <a:pt x="6" y="38"/>
                      </a:lnTo>
                      <a:lnTo>
                        <a:pt x="3" y="32"/>
                      </a:lnTo>
                      <a:lnTo>
                        <a:pt x="0" y="27"/>
                      </a:lnTo>
                      <a:lnTo>
                        <a:pt x="4" y="0"/>
                      </a:lnTo>
                      <a:lnTo>
                        <a:pt x="11" y="5"/>
                      </a:lnTo>
                      <a:lnTo>
                        <a:pt x="19" y="9"/>
                      </a:lnTo>
                      <a:lnTo>
                        <a:pt x="24" y="15"/>
                      </a:lnTo>
                      <a:lnTo>
                        <a:pt x="29" y="23"/>
                      </a:lnTo>
                      <a:close/>
                    </a:path>
                  </a:pathLst>
                </a:custGeom>
                <a:solidFill>
                  <a:srgbClr val="00FF00"/>
                </a:solidFill>
                <a:ln w="9525">
                  <a:noFill/>
                  <a:round/>
                  <a:headEnd/>
                  <a:tailEnd/>
                </a:ln>
              </p:spPr>
              <p:txBody>
                <a:bodyPr/>
                <a:lstStyle/>
                <a:p>
                  <a:endParaRPr lang="en-US"/>
                </a:p>
              </p:txBody>
            </p:sp>
            <p:sp>
              <p:nvSpPr>
                <p:cNvPr id="9389" name="Freeform 3797"/>
                <p:cNvSpPr>
                  <a:spLocks/>
                </p:cNvSpPr>
                <p:nvPr/>
              </p:nvSpPr>
              <p:spPr bwMode="auto">
                <a:xfrm>
                  <a:off x="3513" y="3235"/>
                  <a:ext cx="11" cy="11"/>
                </a:xfrm>
                <a:custGeom>
                  <a:avLst/>
                  <a:gdLst>
                    <a:gd name="T0" fmla="*/ 6 w 22"/>
                    <a:gd name="T1" fmla="*/ 0 h 21"/>
                    <a:gd name="T2" fmla="*/ 6 w 22"/>
                    <a:gd name="T3" fmla="*/ 2 h 21"/>
                    <a:gd name="T4" fmla="*/ 5 w 22"/>
                    <a:gd name="T5" fmla="*/ 3 h 21"/>
                    <a:gd name="T6" fmla="*/ 5 w 22"/>
                    <a:gd name="T7" fmla="*/ 5 h 21"/>
                    <a:gd name="T8" fmla="*/ 3 w 22"/>
                    <a:gd name="T9" fmla="*/ 5 h 21"/>
                    <a:gd name="T10" fmla="*/ 3 w 22"/>
                    <a:gd name="T11" fmla="*/ 6 h 21"/>
                    <a:gd name="T12" fmla="*/ 1 w 22"/>
                    <a:gd name="T13" fmla="*/ 5 h 21"/>
                    <a:gd name="T14" fmla="*/ 1 w 22"/>
                    <a:gd name="T15" fmla="*/ 5 h 21"/>
                    <a:gd name="T16" fmla="*/ 0 w 22"/>
                    <a:gd name="T17" fmla="*/ 5 h 21"/>
                    <a:gd name="T18" fmla="*/ 1 w 22"/>
                    <a:gd name="T19" fmla="*/ 4 h 21"/>
                    <a:gd name="T20" fmla="*/ 3 w 22"/>
                    <a:gd name="T21" fmla="*/ 3 h 21"/>
                    <a:gd name="T22" fmla="*/ 4 w 22"/>
                    <a:gd name="T23" fmla="*/ 1 h 21"/>
                    <a:gd name="T24" fmla="*/ 6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noFill/>
                  <a:round/>
                  <a:headEnd/>
                  <a:tailEnd/>
                </a:ln>
              </p:spPr>
              <p:txBody>
                <a:bodyPr/>
                <a:lstStyle/>
                <a:p>
                  <a:endParaRPr lang="en-US"/>
                </a:p>
              </p:txBody>
            </p:sp>
            <p:sp>
              <p:nvSpPr>
                <p:cNvPr id="9390" name="Freeform 3798"/>
                <p:cNvSpPr>
                  <a:spLocks/>
                </p:cNvSpPr>
                <p:nvPr/>
              </p:nvSpPr>
              <p:spPr bwMode="auto">
                <a:xfrm>
                  <a:off x="3301" y="3248"/>
                  <a:ext cx="17" cy="11"/>
                </a:xfrm>
                <a:custGeom>
                  <a:avLst/>
                  <a:gdLst>
                    <a:gd name="T0" fmla="*/ 9 w 33"/>
                    <a:gd name="T1" fmla="*/ 3 h 21"/>
                    <a:gd name="T2" fmla="*/ 9 w 33"/>
                    <a:gd name="T3" fmla="*/ 4 h 21"/>
                    <a:gd name="T4" fmla="*/ 9 w 33"/>
                    <a:gd name="T5" fmla="*/ 4 h 21"/>
                    <a:gd name="T6" fmla="*/ 8 w 33"/>
                    <a:gd name="T7" fmla="*/ 5 h 21"/>
                    <a:gd name="T8" fmla="*/ 8 w 33"/>
                    <a:gd name="T9" fmla="*/ 6 h 21"/>
                    <a:gd name="T10" fmla="*/ 5 w 33"/>
                    <a:gd name="T11" fmla="*/ 6 h 21"/>
                    <a:gd name="T12" fmla="*/ 3 w 33"/>
                    <a:gd name="T13" fmla="*/ 5 h 21"/>
                    <a:gd name="T14" fmla="*/ 2 w 33"/>
                    <a:gd name="T15" fmla="*/ 4 h 21"/>
                    <a:gd name="T16" fmla="*/ 0 w 33"/>
                    <a:gd name="T17" fmla="*/ 3 h 21"/>
                    <a:gd name="T18" fmla="*/ 0 w 33"/>
                    <a:gd name="T19" fmla="*/ 2 h 21"/>
                    <a:gd name="T20" fmla="*/ 1 w 33"/>
                    <a:gd name="T21" fmla="*/ 1 h 21"/>
                    <a:gd name="T22" fmla="*/ 2 w 33"/>
                    <a:gd name="T23" fmla="*/ 1 h 21"/>
                    <a:gd name="T24" fmla="*/ 3 w 33"/>
                    <a:gd name="T25" fmla="*/ 0 h 21"/>
                    <a:gd name="T26" fmla="*/ 4 w 33"/>
                    <a:gd name="T27" fmla="*/ 0 h 21"/>
                    <a:gd name="T28" fmla="*/ 6 w 33"/>
                    <a:gd name="T29" fmla="*/ 0 h 21"/>
                    <a:gd name="T30" fmla="*/ 8 w 33"/>
                    <a:gd name="T31" fmla="*/ 1 h 21"/>
                    <a:gd name="T32" fmla="*/ 9 w 33"/>
                    <a:gd name="T33" fmla="*/ 3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
                    <a:gd name="T52" fmla="*/ 0 h 21"/>
                    <a:gd name="T53" fmla="*/ 33 w 3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 h="21">
                      <a:moveTo>
                        <a:pt x="33" y="9"/>
                      </a:moveTo>
                      <a:lnTo>
                        <a:pt x="33" y="13"/>
                      </a:lnTo>
                      <a:lnTo>
                        <a:pt x="33" y="16"/>
                      </a:lnTo>
                      <a:lnTo>
                        <a:pt x="31" y="20"/>
                      </a:lnTo>
                      <a:lnTo>
                        <a:pt x="29" y="21"/>
                      </a:lnTo>
                      <a:lnTo>
                        <a:pt x="20" y="21"/>
                      </a:lnTo>
                      <a:lnTo>
                        <a:pt x="12" y="18"/>
                      </a:lnTo>
                      <a:lnTo>
                        <a:pt x="5" y="15"/>
                      </a:lnTo>
                      <a:lnTo>
                        <a:pt x="0" y="10"/>
                      </a:lnTo>
                      <a:lnTo>
                        <a:pt x="0" y="6"/>
                      </a:lnTo>
                      <a:lnTo>
                        <a:pt x="2" y="3"/>
                      </a:lnTo>
                      <a:lnTo>
                        <a:pt x="5" y="1"/>
                      </a:lnTo>
                      <a:lnTo>
                        <a:pt x="9" y="0"/>
                      </a:lnTo>
                      <a:lnTo>
                        <a:pt x="16" y="0"/>
                      </a:lnTo>
                      <a:lnTo>
                        <a:pt x="23" y="0"/>
                      </a:lnTo>
                      <a:lnTo>
                        <a:pt x="30" y="3"/>
                      </a:lnTo>
                      <a:lnTo>
                        <a:pt x="33" y="9"/>
                      </a:lnTo>
                      <a:close/>
                    </a:path>
                  </a:pathLst>
                </a:custGeom>
                <a:solidFill>
                  <a:srgbClr val="00FF00"/>
                </a:solidFill>
                <a:ln w="9525">
                  <a:noFill/>
                  <a:round/>
                  <a:headEnd/>
                  <a:tailEnd/>
                </a:ln>
              </p:spPr>
              <p:txBody>
                <a:bodyPr/>
                <a:lstStyle/>
                <a:p>
                  <a:endParaRPr lang="en-US"/>
                </a:p>
              </p:txBody>
            </p:sp>
            <p:sp>
              <p:nvSpPr>
                <p:cNvPr id="9391" name="Freeform 3799"/>
                <p:cNvSpPr>
                  <a:spLocks/>
                </p:cNvSpPr>
                <p:nvPr/>
              </p:nvSpPr>
              <p:spPr bwMode="auto">
                <a:xfrm>
                  <a:off x="3651" y="3256"/>
                  <a:ext cx="15" cy="25"/>
                </a:xfrm>
                <a:custGeom>
                  <a:avLst/>
                  <a:gdLst>
                    <a:gd name="T0" fmla="*/ 8 w 30"/>
                    <a:gd name="T1" fmla="*/ 2 h 51"/>
                    <a:gd name="T2" fmla="*/ 8 w 30"/>
                    <a:gd name="T3" fmla="*/ 5 h 51"/>
                    <a:gd name="T4" fmla="*/ 6 w 30"/>
                    <a:gd name="T5" fmla="*/ 8 h 51"/>
                    <a:gd name="T6" fmla="*/ 5 w 30"/>
                    <a:gd name="T7" fmla="*/ 10 h 51"/>
                    <a:gd name="T8" fmla="*/ 4 w 30"/>
                    <a:gd name="T9" fmla="*/ 12 h 51"/>
                    <a:gd name="T10" fmla="*/ 2 w 30"/>
                    <a:gd name="T11" fmla="*/ 11 h 51"/>
                    <a:gd name="T12" fmla="*/ 1 w 30"/>
                    <a:gd name="T13" fmla="*/ 10 h 51"/>
                    <a:gd name="T14" fmla="*/ 1 w 30"/>
                    <a:gd name="T15" fmla="*/ 9 h 51"/>
                    <a:gd name="T16" fmla="*/ 0 w 30"/>
                    <a:gd name="T17" fmla="*/ 7 h 51"/>
                    <a:gd name="T18" fmla="*/ 1 w 30"/>
                    <a:gd name="T19" fmla="*/ 5 h 51"/>
                    <a:gd name="T20" fmla="*/ 2 w 30"/>
                    <a:gd name="T21" fmla="*/ 3 h 51"/>
                    <a:gd name="T22" fmla="*/ 3 w 30"/>
                    <a:gd name="T23" fmla="*/ 1 h 51"/>
                    <a:gd name="T24" fmla="*/ 5 w 30"/>
                    <a:gd name="T25" fmla="*/ 0 h 51"/>
                    <a:gd name="T26" fmla="*/ 6 w 30"/>
                    <a:gd name="T27" fmla="*/ 0 h 51"/>
                    <a:gd name="T28" fmla="*/ 6 w 30"/>
                    <a:gd name="T29" fmla="*/ 1 h 51"/>
                    <a:gd name="T30" fmla="*/ 7 w 30"/>
                    <a:gd name="T31" fmla="*/ 2 h 51"/>
                    <a:gd name="T32" fmla="*/ 8 w 30"/>
                    <a:gd name="T33" fmla="*/ 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1"/>
                    <a:gd name="T53" fmla="*/ 30 w 30"/>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1">
                      <a:moveTo>
                        <a:pt x="30" y="11"/>
                      </a:moveTo>
                      <a:lnTo>
                        <a:pt x="29" y="23"/>
                      </a:lnTo>
                      <a:lnTo>
                        <a:pt x="24" y="32"/>
                      </a:lnTo>
                      <a:lnTo>
                        <a:pt x="19" y="41"/>
                      </a:lnTo>
                      <a:lnTo>
                        <a:pt x="13" y="51"/>
                      </a:lnTo>
                      <a:lnTo>
                        <a:pt x="7" y="46"/>
                      </a:lnTo>
                      <a:lnTo>
                        <a:pt x="4" y="41"/>
                      </a:lnTo>
                      <a:lnTo>
                        <a:pt x="1" y="37"/>
                      </a:lnTo>
                      <a:lnTo>
                        <a:pt x="0" y="31"/>
                      </a:lnTo>
                      <a:lnTo>
                        <a:pt x="1" y="22"/>
                      </a:lnTo>
                      <a:lnTo>
                        <a:pt x="6" y="14"/>
                      </a:lnTo>
                      <a:lnTo>
                        <a:pt x="11" y="7"/>
                      </a:lnTo>
                      <a:lnTo>
                        <a:pt x="17" y="0"/>
                      </a:lnTo>
                      <a:lnTo>
                        <a:pt x="21" y="2"/>
                      </a:lnTo>
                      <a:lnTo>
                        <a:pt x="24" y="5"/>
                      </a:lnTo>
                      <a:lnTo>
                        <a:pt x="28" y="8"/>
                      </a:lnTo>
                      <a:lnTo>
                        <a:pt x="30" y="11"/>
                      </a:lnTo>
                      <a:close/>
                    </a:path>
                  </a:pathLst>
                </a:custGeom>
                <a:solidFill>
                  <a:srgbClr val="00FF00"/>
                </a:solidFill>
                <a:ln w="9525">
                  <a:noFill/>
                  <a:round/>
                  <a:headEnd/>
                  <a:tailEnd/>
                </a:ln>
              </p:spPr>
              <p:txBody>
                <a:bodyPr/>
                <a:lstStyle/>
                <a:p>
                  <a:endParaRPr lang="en-US"/>
                </a:p>
              </p:txBody>
            </p:sp>
            <p:sp>
              <p:nvSpPr>
                <p:cNvPr id="9392" name="Freeform 3800"/>
                <p:cNvSpPr>
                  <a:spLocks/>
                </p:cNvSpPr>
                <p:nvPr/>
              </p:nvSpPr>
              <p:spPr bwMode="auto">
                <a:xfrm>
                  <a:off x="3455" y="3264"/>
                  <a:ext cx="53" cy="23"/>
                </a:xfrm>
                <a:custGeom>
                  <a:avLst/>
                  <a:gdLst>
                    <a:gd name="T0" fmla="*/ 26 w 107"/>
                    <a:gd name="T1" fmla="*/ 4 h 46"/>
                    <a:gd name="T2" fmla="*/ 24 w 107"/>
                    <a:gd name="T3" fmla="*/ 5 h 46"/>
                    <a:gd name="T4" fmla="*/ 21 w 107"/>
                    <a:gd name="T5" fmla="*/ 5 h 46"/>
                    <a:gd name="T6" fmla="*/ 19 w 107"/>
                    <a:gd name="T7" fmla="*/ 5 h 46"/>
                    <a:gd name="T8" fmla="*/ 16 w 107"/>
                    <a:gd name="T9" fmla="*/ 6 h 46"/>
                    <a:gd name="T10" fmla="*/ 14 w 107"/>
                    <a:gd name="T11" fmla="*/ 6 h 46"/>
                    <a:gd name="T12" fmla="*/ 12 w 107"/>
                    <a:gd name="T13" fmla="*/ 7 h 46"/>
                    <a:gd name="T14" fmla="*/ 10 w 107"/>
                    <a:gd name="T15" fmla="*/ 9 h 46"/>
                    <a:gd name="T16" fmla="*/ 8 w 107"/>
                    <a:gd name="T17" fmla="*/ 11 h 46"/>
                    <a:gd name="T18" fmla="*/ 7 w 107"/>
                    <a:gd name="T19" fmla="*/ 11 h 46"/>
                    <a:gd name="T20" fmla="*/ 6 w 107"/>
                    <a:gd name="T21" fmla="*/ 12 h 46"/>
                    <a:gd name="T22" fmla="*/ 5 w 107"/>
                    <a:gd name="T23" fmla="*/ 12 h 46"/>
                    <a:gd name="T24" fmla="*/ 3 w 107"/>
                    <a:gd name="T25" fmla="*/ 12 h 46"/>
                    <a:gd name="T26" fmla="*/ 2 w 107"/>
                    <a:gd name="T27" fmla="*/ 12 h 46"/>
                    <a:gd name="T28" fmla="*/ 1 w 107"/>
                    <a:gd name="T29" fmla="*/ 11 h 46"/>
                    <a:gd name="T30" fmla="*/ 0 w 107"/>
                    <a:gd name="T31" fmla="*/ 11 h 46"/>
                    <a:gd name="T32" fmla="*/ 0 w 107"/>
                    <a:gd name="T33" fmla="*/ 9 h 46"/>
                    <a:gd name="T34" fmla="*/ 2 w 107"/>
                    <a:gd name="T35" fmla="*/ 6 h 46"/>
                    <a:gd name="T36" fmla="*/ 4 w 107"/>
                    <a:gd name="T37" fmla="*/ 4 h 46"/>
                    <a:gd name="T38" fmla="*/ 7 w 107"/>
                    <a:gd name="T39" fmla="*/ 3 h 46"/>
                    <a:gd name="T40" fmla="*/ 9 w 107"/>
                    <a:gd name="T41" fmla="*/ 1 h 46"/>
                    <a:gd name="T42" fmla="*/ 12 w 107"/>
                    <a:gd name="T43" fmla="*/ 1 h 46"/>
                    <a:gd name="T44" fmla="*/ 16 w 107"/>
                    <a:gd name="T45" fmla="*/ 0 h 46"/>
                    <a:gd name="T46" fmla="*/ 19 w 107"/>
                    <a:gd name="T47" fmla="*/ 0 h 46"/>
                    <a:gd name="T48" fmla="*/ 22 w 107"/>
                    <a:gd name="T49" fmla="*/ 1 h 46"/>
                    <a:gd name="T50" fmla="*/ 23 w 107"/>
                    <a:gd name="T51" fmla="*/ 1 h 46"/>
                    <a:gd name="T52" fmla="*/ 24 w 107"/>
                    <a:gd name="T53" fmla="*/ 1 h 46"/>
                    <a:gd name="T54" fmla="*/ 25 w 107"/>
                    <a:gd name="T55" fmla="*/ 3 h 46"/>
                    <a:gd name="T56" fmla="*/ 26 w 107"/>
                    <a:gd name="T57" fmla="*/ 4 h 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7"/>
                    <a:gd name="T88" fmla="*/ 0 h 46"/>
                    <a:gd name="T89" fmla="*/ 107 w 107"/>
                    <a:gd name="T90" fmla="*/ 46 h 4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7" h="46">
                      <a:moveTo>
                        <a:pt x="107" y="16"/>
                      </a:moveTo>
                      <a:lnTo>
                        <a:pt x="97" y="17"/>
                      </a:lnTo>
                      <a:lnTo>
                        <a:pt x="87" y="18"/>
                      </a:lnTo>
                      <a:lnTo>
                        <a:pt x="76" y="20"/>
                      </a:lnTo>
                      <a:lnTo>
                        <a:pt x="67" y="22"/>
                      </a:lnTo>
                      <a:lnTo>
                        <a:pt x="58" y="25"/>
                      </a:lnTo>
                      <a:lnTo>
                        <a:pt x="50" y="30"/>
                      </a:lnTo>
                      <a:lnTo>
                        <a:pt x="42" y="36"/>
                      </a:lnTo>
                      <a:lnTo>
                        <a:pt x="35" y="44"/>
                      </a:lnTo>
                      <a:lnTo>
                        <a:pt x="30" y="44"/>
                      </a:lnTo>
                      <a:lnTo>
                        <a:pt x="25" y="45"/>
                      </a:lnTo>
                      <a:lnTo>
                        <a:pt x="20" y="45"/>
                      </a:lnTo>
                      <a:lnTo>
                        <a:pt x="14" y="46"/>
                      </a:lnTo>
                      <a:lnTo>
                        <a:pt x="10" y="46"/>
                      </a:lnTo>
                      <a:lnTo>
                        <a:pt x="6" y="44"/>
                      </a:lnTo>
                      <a:lnTo>
                        <a:pt x="3" y="42"/>
                      </a:lnTo>
                      <a:lnTo>
                        <a:pt x="0" y="36"/>
                      </a:lnTo>
                      <a:lnTo>
                        <a:pt x="8" y="25"/>
                      </a:lnTo>
                      <a:lnTo>
                        <a:pt x="18" y="16"/>
                      </a:lnTo>
                      <a:lnTo>
                        <a:pt x="28" y="9"/>
                      </a:lnTo>
                      <a:lnTo>
                        <a:pt x="39" y="5"/>
                      </a:lnTo>
                      <a:lnTo>
                        <a:pt x="51" y="1"/>
                      </a:lnTo>
                      <a:lnTo>
                        <a:pt x="64" y="0"/>
                      </a:lnTo>
                      <a:lnTo>
                        <a:pt x="76" y="0"/>
                      </a:lnTo>
                      <a:lnTo>
                        <a:pt x="89" y="2"/>
                      </a:lnTo>
                      <a:lnTo>
                        <a:pt x="94" y="5"/>
                      </a:lnTo>
                      <a:lnTo>
                        <a:pt x="98" y="7"/>
                      </a:lnTo>
                      <a:lnTo>
                        <a:pt x="103" y="12"/>
                      </a:lnTo>
                      <a:lnTo>
                        <a:pt x="107" y="16"/>
                      </a:lnTo>
                      <a:close/>
                    </a:path>
                  </a:pathLst>
                </a:custGeom>
                <a:solidFill>
                  <a:srgbClr val="00FF00"/>
                </a:solidFill>
                <a:ln w="9525">
                  <a:noFill/>
                  <a:round/>
                  <a:headEnd/>
                  <a:tailEnd/>
                </a:ln>
              </p:spPr>
              <p:txBody>
                <a:bodyPr/>
                <a:lstStyle/>
                <a:p>
                  <a:endParaRPr lang="en-US"/>
                </a:p>
              </p:txBody>
            </p:sp>
            <p:sp>
              <p:nvSpPr>
                <p:cNvPr id="9393" name="Freeform 3801"/>
                <p:cNvSpPr>
                  <a:spLocks/>
                </p:cNvSpPr>
                <p:nvPr/>
              </p:nvSpPr>
              <p:spPr bwMode="auto">
                <a:xfrm>
                  <a:off x="3413" y="3272"/>
                  <a:ext cx="34" cy="15"/>
                </a:xfrm>
                <a:custGeom>
                  <a:avLst/>
                  <a:gdLst>
                    <a:gd name="T0" fmla="*/ 17 w 68"/>
                    <a:gd name="T1" fmla="*/ 2 h 29"/>
                    <a:gd name="T2" fmla="*/ 17 w 68"/>
                    <a:gd name="T3" fmla="*/ 3 h 29"/>
                    <a:gd name="T4" fmla="*/ 15 w 68"/>
                    <a:gd name="T5" fmla="*/ 4 h 29"/>
                    <a:gd name="T6" fmla="*/ 13 w 68"/>
                    <a:gd name="T7" fmla="*/ 5 h 29"/>
                    <a:gd name="T8" fmla="*/ 12 w 68"/>
                    <a:gd name="T9" fmla="*/ 6 h 29"/>
                    <a:gd name="T10" fmla="*/ 10 w 68"/>
                    <a:gd name="T11" fmla="*/ 7 h 29"/>
                    <a:gd name="T12" fmla="*/ 9 w 68"/>
                    <a:gd name="T13" fmla="*/ 7 h 29"/>
                    <a:gd name="T14" fmla="*/ 6 w 68"/>
                    <a:gd name="T15" fmla="*/ 8 h 29"/>
                    <a:gd name="T16" fmla="*/ 4 w 68"/>
                    <a:gd name="T17" fmla="*/ 8 h 29"/>
                    <a:gd name="T18" fmla="*/ 2 w 68"/>
                    <a:gd name="T19" fmla="*/ 7 h 29"/>
                    <a:gd name="T20" fmla="*/ 1 w 68"/>
                    <a:gd name="T21" fmla="*/ 6 h 29"/>
                    <a:gd name="T22" fmla="*/ 1 w 68"/>
                    <a:gd name="T23" fmla="*/ 6 h 29"/>
                    <a:gd name="T24" fmla="*/ 1 w 68"/>
                    <a:gd name="T25" fmla="*/ 5 h 29"/>
                    <a:gd name="T26" fmla="*/ 0 w 68"/>
                    <a:gd name="T27" fmla="*/ 4 h 29"/>
                    <a:gd name="T28" fmla="*/ 1 w 68"/>
                    <a:gd name="T29" fmla="*/ 3 h 29"/>
                    <a:gd name="T30" fmla="*/ 3 w 68"/>
                    <a:gd name="T31" fmla="*/ 2 h 29"/>
                    <a:gd name="T32" fmla="*/ 5 w 68"/>
                    <a:gd name="T33" fmla="*/ 2 h 29"/>
                    <a:gd name="T34" fmla="*/ 7 w 68"/>
                    <a:gd name="T35" fmla="*/ 1 h 29"/>
                    <a:gd name="T36" fmla="*/ 9 w 68"/>
                    <a:gd name="T37" fmla="*/ 1 h 29"/>
                    <a:gd name="T38" fmla="*/ 11 w 68"/>
                    <a:gd name="T39" fmla="*/ 1 h 29"/>
                    <a:gd name="T40" fmla="*/ 13 w 68"/>
                    <a:gd name="T41" fmla="*/ 0 h 29"/>
                    <a:gd name="T42" fmla="*/ 15 w 68"/>
                    <a:gd name="T43" fmla="*/ 0 h 29"/>
                    <a:gd name="T44" fmla="*/ 17 w 68"/>
                    <a:gd name="T45" fmla="*/ 2 h 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8"/>
                    <a:gd name="T70" fmla="*/ 0 h 29"/>
                    <a:gd name="T71" fmla="*/ 68 w 68"/>
                    <a:gd name="T72" fmla="*/ 29 h 2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8" h="29">
                      <a:moveTo>
                        <a:pt x="68" y="6"/>
                      </a:moveTo>
                      <a:lnTo>
                        <a:pt x="68" y="11"/>
                      </a:lnTo>
                      <a:lnTo>
                        <a:pt x="61" y="15"/>
                      </a:lnTo>
                      <a:lnTo>
                        <a:pt x="54" y="19"/>
                      </a:lnTo>
                      <a:lnTo>
                        <a:pt x="48" y="22"/>
                      </a:lnTo>
                      <a:lnTo>
                        <a:pt x="41" y="26"/>
                      </a:lnTo>
                      <a:lnTo>
                        <a:pt x="34" y="28"/>
                      </a:lnTo>
                      <a:lnTo>
                        <a:pt x="26" y="29"/>
                      </a:lnTo>
                      <a:lnTo>
                        <a:pt x="19" y="29"/>
                      </a:lnTo>
                      <a:lnTo>
                        <a:pt x="11" y="27"/>
                      </a:lnTo>
                      <a:lnTo>
                        <a:pt x="7" y="24"/>
                      </a:lnTo>
                      <a:lnTo>
                        <a:pt x="5" y="21"/>
                      </a:lnTo>
                      <a:lnTo>
                        <a:pt x="3" y="17"/>
                      </a:lnTo>
                      <a:lnTo>
                        <a:pt x="0" y="14"/>
                      </a:lnTo>
                      <a:lnTo>
                        <a:pt x="7" y="12"/>
                      </a:lnTo>
                      <a:lnTo>
                        <a:pt x="14" y="8"/>
                      </a:lnTo>
                      <a:lnTo>
                        <a:pt x="21" y="6"/>
                      </a:lnTo>
                      <a:lnTo>
                        <a:pt x="29" y="4"/>
                      </a:lnTo>
                      <a:lnTo>
                        <a:pt x="37" y="2"/>
                      </a:lnTo>
                      <a:lnTo>
                        <a:pt x="46" y="1"/>
                      </a:lnTo>
                      <a:lnTo>
                        <a:pt x="54" y="0"/>
                      </a:lnTo>
                      <a:lnTo>
                        <a:pt x="63" y="0"/>
                      </a:lnTo>
                      <a:lnTo>
                        <a:pt x="68" y="6"/>
                      </a:lnTo>
                      <a:close/>
                    </a:path>
                  </a:pathLst>
                </a:custGeom>
                <a:solidFill>
                  <a:srgbClr val="00FF00"/>
                </a:solidFill>
                <a:ln w="9525">
                  <a:noFill/>
                  <a:round/>
                  <a:headEnd/>
                  <a:tailEnd/>
                </a:ln>
              </p:spPr>
              <p:txBody>
                <a:bodyPr/>
                <a:lstStyle/>
                <a:p>
                  <a:endParaRPr lang="en-US"/>
                </a:p>
              </p:txBody>
            </p:sp>
            <p:sp>
              <p:nvSpPr>
                <p:cNvPr id="9394" name="Freeform 3802"/>
                <p:cNvSpPr>
                  <a:spLocks/>
                </p:cNvSpPr>
                <p:nvPr/>
              </p:nvSpPr>
              <p:spPr bwMode="auto">
                <a:xfrm>
                  <a:off x="3674" y="3272"/>
                  <a:ext cx="15" cy="18"/>
                </a:xfrm>
                <a:custGeom>
                  <a:avLst/>
                  <a:gdLst>
                    <a:gd name="T0" fmla="*/ 7 w 31"/>
                    <a:gd name="T1" fmla="*/ 5 h 36"/>
                    <a:gd name="T2" fmla="*/ 7 w 31"/>
                    <a:gd name="T3" fmla="*/ 5 h 36"/>
                    <a:gd name="T4" fmla="*/ 7 w 31"/>
                    <a:gd name="T5" fmla="*/ 6 h 36"/>
                    <a:gd name="T6" fmla="*/ 6 w 31"/>
                    <a:gd name="T7" fmla="*/ 6 h 36"/>
                    <a:gd name="T8" fmla="*/ 5 w 31"/>
                    <a:gd name="T9" fmla="*/ 5 h 36"/>
                    <a:gd name="T10" fmla="*/ 4 w 31"/>
                    <a:gd name="T11" fmla="*/ 7 h 36"/>
                    <a:gd name="T12" fmla="*/ 3 w 31"/>
                    <a:gd name="T13" fmla="*/ 8 h 36"/>
                    <a:gd name="T14" fmla="*/ 2 w 31"/>
                    <a:gd name="T15" fmla="*/ 9 h 36"/>
                    <a:gd name="T16" fmla="*/ 0 w 31"/>
                    <a:gd name="T17" fmla="*/ 9 h 36"/>
                    <a:gd name="T18" fmla="*/ 0 w 31"/>
                    <a:gd name="T19" fmla="*/ 6 h 36"/>
                    <a:gd name="T20" fmla="*/ 0 w 31"/>
                    <a:gd name="T21" fmla="*/ 5 h 36"/>
                    <a:gd name="T22" fmla="*/ 1 w 31"/>
                    <a:gd name="T23" fmla="*/ 2 h 36"/>
                    <a:gd name="T24" fmla="*/ 3 w 31"/>
                    <a:gd name="T25" fmla="*/ 0 h 36"/>
                    <a:gd name="T26" fmla="*/ 4 w 31"/>
                    <a:gd name="T27" fmla="*/ 1 h 36"/>
                    <a:gd name="T28" fmla="*/ 6 w 31"/>
                    <a:gd name="T29" fmla="*/ 2 h 36"/>
                    <a:gd name="T30" fmla="*/ 7 w 31"/>
                    <a:gd name="T31" fmla="*/ 3 h 36"/>
                    <a:gd name="T32" fmla="*/ 7 w 31"/>
                    <a:gd name="T33" fmla="*/ 5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6"/>
                    <a:gd name="T53" fmla="*/ 31 w 3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6">
                      <a:moveTo>
                        <a:pt x="31" y="21"/>
                      </a:moveTo>
                      <a:lnTo>
                        <a:pt x="29" y="23"/>
                      </a:lnTo>
                      <a:lnTo>
                        <a:pt x="28" y="24"/>
                      </a:lnTo>
                      <a:lnTo>
                        <a:pt x="26" y="24"/>
                      </a:lnTo>
                      <a:lnTo>
                        <a:pt x="23" y="23"/>
                      </a:lnTo>
                      <a:lnTo>
                        <a:pt x="18" y="28"/>
                      </a:lnTo>
                      <a:lnTo>
                        <a:pt x="13" y="32"/>
                      </a:lnTo>
                      <a:lnTo>
                        <a:pt x="8" y="36"/>
                      </a:lnTo>
                      <a:lnTo>
                        <a:pt x="1" y="36"/>
                      </a:lnTo>
                      <a:lnTo>
                        <a:pt x="0" y="27"/>
                      </a:lnTo>
                      <a:lnTo>
                        <a:pt x="3" y="17"/>
                      </a:lnTo>
                      <a:lnTo>
                        <a:pt x="7" y="8"/>
                      </a:lnTo>
                      <a:lnTo>
                        <a:pt x="13" y="0"/>
                      </a:lnTo>
                      <a:lnTo>
                        <a:pt x="19" y="4"/>
                      </a:lnTo>
                      <a:lnTo>
                        <a:pt x="24" y="8"/>
                      </a:lnTo>
                      <a:lnTo>
                        <a:pt x="29" y="14"/>
                      </a:lnTo>
                      <a:lnTo>
                        <a:pt x="31" y="21"/>
                      </a:lnTo>
                      <a:close/>
                    </a:path>
                  </a:pathLst>
                </a:custGeom>
                <a:solidFill>
                  <a:srgbClr val="00FF00"/>
                </a:solidFill>
                <a:ln w="9525">
                  <a:noFill/>
                  <a:round/>
                  <a:headEnd/>
                  <a:tailEnd/>
                </a:ln>
              </p:spPr>
              <p:txBody>
                <a:bodyPr/>
                <a:lstStyle/>
                <a:p>
                  <a:endParaRPr lang="en-US"/>
                </a:p>
              </p:txBody>
            </p:sp>
            <p:sp>
              <p:nvSpPr>
                <p:cNvPr id="9395" name="Freeform 3803"/>
                <p:cNvSpPr>
                  <a:spLocks/>
                </p:cNvSpPr>
                <p:nvPr/>
              </p:nvSpPr>
              <p:spPr bwMode="auto">
                <a:xfrm>
                  <a:off x="3577" y="3274"/>
                  <a:ext cx="18" cy="18"/>
                </a:xfrm>
                <a:custGeom>
                  <a:avLst/>
                  <a:gdLst>
                    <a:gd name="T0" fmla="*/ 9 w 36"/>
                    <a:gd name="T1" fmla="*/ 4 h 37"/>
                    <a:gd name="T2" fmla="*/ 9 w 36"/>
                    <a:gd name="T3" fmla="*/ 6 h 37"/>
                    <a:gd name="T4" fmla="*/ 7 w 36"/>
                    <a:gd name="T5" fmla="*/ 7 h 37"/>
                    <a:gd name="T6" fmla="*/ 6 w 36"/>
                    <a:gd name="T7" fmla="*/ 8 h 37"/>
                    <a:gd name="T8" fmla="*/ 5 w 36"/>
                    <a:gd name="T9" fmla="*/ 8 h 37"/>
                    <a:gd name="T10" fmla="*/ 4 w 36"/>
                    <a:gd name="T11" fmla="*/ 9 h 37"/>
                    <a:gd name="T12" fmla="*/ 2 w 36"/>
                    <a:gd name="T13" fmla="*/ 9 h 37"/>
                    <a:gd name="T14" fmla="*/ 1 w 36"/>
                    <a:gd name="T15" fmla="*/ 9 h 37"/>
                    <a:gd name="T16" fmla="*/ 0 w 36"/>
                    <a:gd name="T17" fmla="*/ 8 h 37"/>
                    <a:gd name="T18" fmla="*/ 1 w 36"/>
                    <a:gd name="T19" fmla="*/ 6 h 37"/>
                    <a:gd name="T20" fmla="*/ 1 w 36"/>
                    <a:gd name="T21" fmla="*/ 4 h 37"/>
                    <a:gd name="T22" fmla="*/ 2 w 36"/>
                    <a:gd name="T23" fmla="*/ 2 h 37"/>
                    <a:gd name="T24" fmla="*/ 3 w 36"/>
                    <a:gd name="T25" fmla="*/ 0 h 37"/>
                    <a:gd name="T26" fmla="*/ 5 w 36"/>
                    <a:gd name="T27" fmla="*/ 0 h 37"/>
                    <a:gd name="T28" fmla="*/ 6 w 36"/>
                    <a:gd name="T29" fmla="*/ 2 h 37"/>
                    <a:gd name="T30" fmla="*/ 8 w 36"/>
                    <a:gd name="T31" fmla="*/ 3 h 37"/>
                    <a:gd name="T32" fmla="*/ 9 w 36"/>
                    <a:gd name="T33" fmla="*/ 4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7"/>
                    <a:gd name="T53" fmla="*/ 36 w 36"/>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7">
                      <a:moveTo>
                        <a:pt x="36" y="19"/>
                      </a:moveTo>
                      <a:lnTo>
                        <a:pt x="34" y="25"/>
                      </a:lnTo>
                      <a:lnTo>
                        <a:pt x="31" y="30"/>
                      </a:lnTo>
                      <a:lnTo>
                        <a:pt x="26" y="33"/>
                      </a:lnTo>
                      <a:lnTo>
                        <a:pt x="22" y="35"/>
                      </a:lnTo>
                      <a:lnTo>
                        <a:pt x="16" y="37"/>
                      </a:lnTo>
                      <a:lnTo>
                        <a:pt x="10" y="37"/>
                      </a:lnTo>
                      <a:lnTo>
                        <a:pt x="4" y="37"/>
                      </a:lnTo>
                      <a:lnTo>
                        <a:pt x="0" y="33"/>
                      </a:lnTo>
                      <a:lnTo>
                        <a:pt x="2" y="25"/>
                      </a:lnTo>
                      <a:lnTo>
                        <a:pt x="6" y="16"/>
                      </a:lnTo>
                      <a:lnTo>
                        <a:pt x="9" y="8"/>
                      </a:lnTo>
                      <a:lnTo>
                        <a:pt x="14" y="0"/>
                      </a:lnTo>
                      <a:lnTo>
                        <a:pt x="21" y="3"/>
                      </a:lnTo>
                      <a:lnTo>
                        <a:pt x="26" y="8"/>
                      </a:lnTo>
                      <a:lnTo>
                        <a:pt x="32" y="13"/>
                      </a:lnTo>
                      <a:lnTo>
                        <a:pt x="36" y="19"/>
                      </a:lnTo>
                      <a:close/>
                    </a:path>
                  </a:pathLst>
                </a:custGeom>
                <a:solidFill>
                  <a:srgbClr val="00FF00"/>
                </a:solidFill>
                <a:ln w="9525">
                  <a:noFill/>
                  <a:round/>
                  <a:headEnd/>
                  <a:tailEnd/>
                </a:ln>
              </p:spPr>
              <p:txBody>
                <a:bodyPr/>
                <a:lstStyle/>
                <a:p>
                  <a:endParaRPr lang="en-US"/>
                </a:p>
              </p:txBody>
            </p:sp>
            <p:sp>
              <p:nvSpPr>
                <p:cNvPr id="9396" name="Freeform 3804"/>
                <p:cNvSpPr>
                  <a:spLocks/>
                </p:cNvSpPr>
                <p:nvPr/>
              </p:nvSpPr>
              <p:spPr bwMode="auto">
                <a:xfrm>
                  <a:off x="3607" y="3274"/>
                  <a:ext cx="18" cy="18"/>
                </a:xfrm>
                <a:custGeom>
                  <a:avLst/>
                  <a:gdLst>
                    <a:gd name="T0" fmla="*/ 10 w 34"/>
                    <a:gd name="T1" fmla="*/ 4 h 37"/>
                    <a:gd name="T2" fmla="*/ 10 w 34"/>
                    <a:gd name="T3" fmla="*/ 6 h 37"/>
                    <a:gd name="T4" fmla="*/ 8 w 34"/>
                    <a:gd name="T5" fmla="*/ 7 h 37"/>
                    <a:gd name="T6" fmla="*/ 7 w 34"/>
                    <a:gd name="T7" fmla="*/ 8 h 37"/>
                    <a:gd name="T8" fmla="*/ 6 w 34"/>
                    <a:gd name="T9" fmla="*/ 8 h 37"/>
                    <a:gd name="T10" fmla="*/ 4 w 34"/>
                    <a:gd name="T11" fmla="*/ 9 h 37"/>
                    <a:gd name="T12" fmla="*/ 3 w 34"/>
                    <a:gd name="T13" fmla="*/ 8 h 37"/>
                    <a:gd name="T14" fmla="*/ 2 w 34"/>
                    <a:gd name="T15" fmla="*/ 8 h 37"/>
                    <a:gd name="T16" fmla="*/ 0 w 34"/>
                    <a:gd name="T17" fmla="*/ 8 h 37"/>
                    <a:gd name="T18" fmla="*/ 3 w 34"/>
                    <a:gd name="T19" fmla="*/ 0 h 37"/>
                    <a:gd name="T20" fmla="*/ 5 w 34"/>
                    <a:gd name="T21" fmla="*/ 1 h 37"/>
                    <a:gd name="T22" fmla="*/ 7 w 34"/>
                    <a:gd name="T23" fmla="*/ 2 h 37"/>
                    <a:gd name="T24" fmla="*/ 8 w 34"/>
                    <a:gd name="T25" fmla="*/ 3 h 37"/>
                    <a:gd name="T26" fmla="*/ 10 w 34"/>
                    <a:gd name="T27" fmla="*/ 4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7"/>
                    <a:gd name="T44" fmla="*/ 34 w 34"/>
                    <a:gd name="T45" fmla="*/ 37 h 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7">
                      <a:moveTo>
                        <a:pt x="34" y="19"/>
                      </a:moveTo>
                      <a:lnTo>
                        <a:pt x="34" y="25"/>
                      </a:lnTo>
                      <a:lnTo>
                        <a:pt x="31" y="30"/>
                      </a:lnTo>
                      <a:lnTo>
                        <a:pt x="25" y="33"/>
                      </a:lnTo>
                      <a:lnTo>
                        <a:pt x="20" y="35"/>
                      </a:lnTo>
                      <a:lnTo>
                        <a:pt x="15" y="37"/>
                      </a:lnTo>
                      <a:lnTo>
                        <a:pt x="10" y="35"/>
                      </a:lnTo>
                      <a:lnTo>
                        <a:pt x="5" y="34"/>
                      </a:lnTo>
                      <a:lnTo>
                        <a:pt x="0" y="34"/>
                      </a:lnTo>
                      <a:lnTo>
                        <a:pt x="11" y="0"/>
                      </a:lnTo>
                      <a:lnTo>
                        <a:pt x="18" y="4"/>
                      </a:lnTo>
                      <a:lnTo>
                        <a:pt x="24" y="8"/>
                      </a:lnTo>
                      <a:lnTo>
                        <a:pt x="30" y="13"/>
                      </a:lnTo>
                      <a:lnTo>
                        <a:pt x="34" y="19"/>
                      </a:lnTo>
                      <a:close/>
                    </a:path>
                  </a:pathLst>
                </a:custGeom>
                <a:solidFill>
                  <a:srgbClr val="00FF00"/>
                </a:solidFill>
                <a:ln w="9525">
                  <a:noFill/>
                  <a:round/>
                  <a:headEnd/>
                  <a:tailEnd/>
                </a:ln>
              </p:spPr>
              <p:txBody>
                <a:bodyPr/>
                <a:lstStyle/>
                <a:p>
                  <a:endParaRPr lang="en-US"/>
                </a:p>
              </p:txBody>
            </p:sp>
            <p:sp>
              <p:nvSpPr>
                <p:cNvPr id="9397" name="Freeform 3805"/>
                <p:cNvSpPr>
                  <a:spLocks/>
                </p:cNvSpPr>
                <p:nvPr/>
              </p:nvSpPr>
              <p:spPr bwMode="auto">
                <a:xfrm>
                  <a:off x="3497" y="3276"/>
                  <a:ext cx="34" cy="15"/>
                </a:xfrm>
                <a:custGeom>
                  <a:avLst/>
                  <a:gdLst>
                    <a:gd name="T0" fmla="*/ 17 w 70"/>
                    <a:gd name="T1" fmla="*/ 2 h 30"/>
                    <a:gd name="T2" fmla="*/ 16 w 70"/>
                    <a:gd name="T3" fmla="*/ 4 h 30"/>
                    <a:gd name="T4" fmla="*/ 14 w 70"/>
                    <a:gd name="T5" fmla="*/ 5 h 30"/>
                    <a:gd name="T6" fmla="*/ 12 w 70"/>
                    <a:gd name="T7" fmla="*/ 6 h 30"/>
                    <a:gd name="T8" fmla="*/ 10 w 70"/>
                    <a:gd name="T9" fmla="*/ 7 h 30"/>
                    <a:gd name="T10" fmla="*/ 9 w 70"/>
                    <a:gd name="T11" fmla="*/ 7 h 30"/>
                    <a:gd name="T12" fmla="*/ 8 w 70"/>
                    <a:gd name="T13" fmla="*/ 7 h 30"/>
                    <a:gd name="T14" fmla="*/ 7 w 70"/>
                    <a:gd name="T15" fmla="*/ 8 h 30"/>
                    <a:gd name="T16" fmla="*/ 5 w 70"/>
                    <a:gd name="T17" fmla="*/ 8 h 30"/>
                    <a:gd name="T18" fmla="*/ 4 w 70"/>
                    <a:gd name="T19" fmla="*/ 8 h 30"/>
                    <a:gd name="T20" fmla="*/ 3 w 70"/>
                    <a:gd name="T21" fmla="*/ 8 h 30"/>
                    <a:gd name="T22" fmla="*/ 2 w 70"/>
                    <a:gd name="T23" fmla="*/ 8 h 30"/>
                    <a:gd name="T24" fmla="*/ 1 w 70"/>
                    <a:gd name="T25" fmla="*/ 7 h 30"/>
                    <a:gd name="T26" fmla="*/ 0 w 70"/>
                    <a:gd name="T27" fmla="*/ 6 h 30"/>
                    <a:gd name="T28" fmla="*/ 1 w 70"/>
                    <a:gd name="T29" fmla="*/ 4 h 30"/>
                    <a:gd name="T30" fmla="*/ 3 w 70"/>
                    <a:gd name="T31" fmla="*/ 3 h 30"/>
                    <a:gd name="T32" fmla="*/ 5 w 70"/>
                    <a:gd name="T33" fmla="*/ 2 h 30"/>
                    <a:gd name="T34" fmla="*/ 8 w 70"/>
                    <a:gd name="T35" fmla="*/ 1 h 30"/>
                    <a:gd name="T36" fmla="*/ 10 w 70"/>
                    <a:gd name="T37" fmla="*/ 0 h 30"/>
                    <a:gd name="T38" fmla="*/ 12 w 70"/>
                    <a:gd name="T39" fmla="*/ 0 h 30"/>
                    <a:gd name="T40" fmla="*/ 14 w 70"/>
                    <a:gd name="T41" fmla="*/ 1 h 30"/>
                    <a:gd name="T42" fmla="*/ 17 w 70"/>
                    <a:gd name="T43" fmla="*/ 2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0"/>
                    <a:gd name="T67" fmla="*/ 0 h 30"/>
                    <a:gd name="T68" fmla="*/ 70 w 7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0" h="30">
                      <a:moveTo>
                        <a:pt x="70" y="6"/>
                      </a:moveTo>
                      <a:lnTo>
                        <a:pt x="65" y="13"/>
                      </a:lnTo>
                      <a:lnTo>
                        <a:pt x="58" y="18"/>
                      </a:lnTo>
                      <a:lnTo>
                        <a:pt x="50" y="22"/>
                      </a:lnTo>
                      <a:lnTo>
                        <a:pt x="42" y="26"/>
                      </a:lnTo>
                      <a:lnTo>
                        <a:pt x="37" y="27"/>
                      </a:lnTo>
                      <a:lnTo>
                        <a:pt x="34" y="28"/>
                      </a:lnTo>
                      <a:lnTo>
                        <a:pt x="29" y="29"/>
                      </a:lnTo>
                      <a:lnTo>
                        <a:pt x="23" y="30"/>
                      </a:lnTo>
                      <a:lnTo>
                        <a:pt x="19" y="30"/>
                      </a:lnTo>
                      <a:lnTo>
                        <a:pt x="14" y="30"/>
                      </a:lnTo>
                      <a:lnTo>
                        <a:pt x="10" y="29"/>
                      </a:lnTo>
                      <a:lnTo>
                        <a:pt x="5" y="27"/>
                      </a:lnTo>
                      <a:lnTo>
                        <a:pt x="0" y="22"/>
                      </a:lnTo>
                      <a:lnTo>
                        <a:pt x="7" y="16"/>
                      </a:lnTo>
                      <a:lnTo>
                        <a:pt x="15" y="11"/>
                      </a:lnTo>
                      <a:lnTo>
                        <a:pt x="23" y="6"/>
                      </a:lnTo>
                      <a:lnTo>
                        <a:pt x="33" y="3"/>
                      </a:lnTo>
                      <a:lnTo>
                        <a:pt x="42" y="0"/>
                      </a:lnTo>
                      <a:lnTo>
                        <a:pt x="51" y="0"/>
                      </a:lnTo>
                      <a:lnTo>
                        <a:pt x="60" y="1"/>
                      </a:lnTo>
                      <a:lnTo>
                        <a:pt x="70" y="6"/>
                      </a:lnTo>
                      <a:close/>
                    </a:path>
                  </a:pathLst>
                </a:custGeom>
                <a:solidFill>
                  <a:srgbClr val="00FF00"/>
                </a:solidFill>
                <a:ln w="9525">
                  <a:noFill/>
                  <a:round/>
                  <a:headEnd/>
                  <a:tailEnd/>
                </a:ln>
              </p:spPr>
              <p:txBody>
                <a:bodyPr/>
                <a:lstStyle/>
                <a:p>
                  <a:endParaRPr lang="en-US"/>
                </a:p>
              </p:txBody>
            </p:sp>
            <p:sp>
              <p:nvSpPr>
                <p:cNvPr id="9398" name="Freeform 3806"/>
                <p:cNvSpPr>
                  <a:spLocks/>
                </p:cNvSpPr>
                <p:nvPr/>
              </p:nvSpPr>
              <p:spPr bwMode="auto">
                <a:xfrm>
                  <a:off x="3385" y="3287"/>
                  <a:ext cx="13" cy="15"/>
                </a:xfrm>
                <a:custGeom>
                  <a:avLst/>
                  <a:gdLst>
                    <a:gd name="T0" fmla="*/ 7 w 26"/>
                    <a:gd name="T1" fmla="*/ 5 h 31"/>
                    <a:gd name="T2" fmla="*/ 5 w 26"/>
                    <a:gd name="T3" fmla="*/ 6 h 31"/>
                    <a:gd name="T4" fmla="*/ 3 w 26"/>
                    <a:gd name="T5" fmla="*/ 7 h 31"/>
                    <a:gd name="T6" fmla="*/ 1 w 26"/>
                    <a:gd name="T7" fmla="*/ 7 h 31"/>
                    <a:gd name="T8" fmla="*/ 0 w 26"/>
                    <a:gd name="T9" fmla="*/ 6 h 31"/>
                    <a:gd name="T10" fmla="*/ 2 w 26"/>
                    <a:gd name="T11" fmla="*/ 0 h 31"/>
                    <a:gd name="T12" fmla="*/ 3 w 26"/>
                    <a:gd name="T13" fmla="*/ 0 h 31"/>
                    <a:gd name="T14" fmla="*/ 5 w 26"/>
                    <a:gd name="T15" fmla="*/ 2 h 31"/>
                    <a:gd name="T16" fmla="*/ 6 w 26"/>
                    <a:gd name="T17" fmla="*/ 4 h 31"/>
                    <a:gd name="T18" fmla="*/ 7 w 26"/>
                    <a:gd name="T19" fmla="*/ 5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31"/>
                    <a:gd name="T32" fmla="*/ 26 w 26"/>
                    <a:gd name="T33" fmla="*/ 31 h 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31">
                      <a:moveTo>
                        <a:pt x="26" y="23"/>
                      </a:moveTo>
                      <a:lnTo>
                        <a:pt x="18" y="24"/>
                      </a:lnTo>
                      <a:lnTo>
                        <a:pt x="11" y="29"/>
                      </a:lnTo>
                      <a:lnTo>
                        <a:pt x="4" y="31"/>
                      </a:lnTo>
                      <a:lnTo>
                        <a:pt x="0" y="25"/>
                      </a:lnTo>
                      <a:lnTo>
                        <a:pt x="6" y="0"/>
                      </a:lnTo>
                      <a:lnTo>
                        <a:pt x="15" y="1"/>
                      </a:lnTo>
                      <a:lnTo>
                        <a:pt x="19" y="8"/>
                      </a:lnTo>
                      <a:lnTo>
                        <a:pt x="23" y="16"/>
                      </a:lnTo>
                      <a:lnTo>
                        <a:pt x="26" y="23"/>
                      </a:lnTo>
                      <a:close/>
                    </a:path>
                  </a:pathLst>
                </a:custGeom>
                <a:solidFill>
                  <a:srgbClr val="00FF00"/>
                </a:solidFill>
                <a:ln w="9525">
                  <a:noFill/>
                  <a:round/>
                  <a:headEnd/>
                  <a:tailEnd/>
                </a:ln>
              </p:spPr>
              <p:txBody>
                <a:bodyPr/>
                <a:lstStyle/>
                <a:p>
                  <a:endParaRPr lang="en-US"/>
                </a:p>
              </p:txBody>
            </p:sp>
            <p:sp>
              <p:nvSpPr>
                <p:cNvPr id="9399" name="Freeform 3807"/>
                <p:cNvSpPr>
                  <a:spLocks/>
                </p:cNvSpPr>
                <p:nvPr/>
              </p:nvSpPr>
              <p:spPr bwMode="auto">
                <a:xfrm>
                  <a:off x="3629" y="3287"/>
                  <a:ext cx="34" cy="13"/>
                </a:xfrm>
                <a:custGeom>
                  <a:avLst/>
                  <a:gdLst>
                    <a:gd name="T0" fmla="*/ 17 w 68"/>
                    <a:gd name="T1" fmla="*/ 2 h 28"/>
                    <a:gd name="T2" fmla="*/ 17 w 68"/>
                    <a:gd name="T3" fmla="*/ 3 h 28"/>
                    <a:gd name="T4" fmla="*/ 14 w 68"/>
                    <a:gd name="T5" fmla="*/ 4 h 28"/>
                    <a:gd name="T6" fmla="*/ 12 w 68"/>
                    <a:gd name="T7" fmla="*/ 5 h 28"/>
                    <a:gd name="T8" fmla="*/ 10 w 68"/>
                    <a:gd name="T9" fmla="*/ 6 h 28"/>
                    <a:gd name="T10" fmla="*/ 9 w 68"/>
                    <a:gd name="T11" fmla="*/ 6 h 28"/>
                    <a:gd name="T12" fmla="*/ 9 w 68"/>
                    <a:gd name="T13" fmla="*/ 6 h 28"/>
                    <a:gd name="T14" fmla="*/ 7 w 68"/>
                    <a:gd name="T15" fmla="*/ 6 h 28"/>
                    <a:gd name="T16" fmla="*/ 6 w 68"/>
                    <a:gd name="T17" fmla="*/ 6 h 28"/>
                    <a:gd name="T18" fmla="*/ 4 w 68"/>
                    <a:gd name="T19" fmla="*/ 6 h 28"/>
                    <a:gd name="T20" fmla="*/ 3 w 68"/>
                    <a:gd name="T21" fmla="*/ 6 h 28"/>
                    <a:gd name="T22" fmla="*/ 2 w 68"/>
                    <a:gd name="T23" fmla="*/ 6 h 28"/>
                    <a:gd name="T24" fmla="*/ 1 w 68"/>
                    <a:gd name="T25" fmla="*/ 6 h 28"/>
                    <a:gd name="T26" fmla="*/ 1 w 68"/>
                    <a:gd name="T27" fmla="*/ 5 h 28"/>
                    <a:gd name="T28" fmla="*/ 0 w 68"/>
                    <a:gd name="T29" fmla="*/ 4 h 28"/>
                    <a:gd name="T30" fmla="*/ 0 w 68"/>
                    <a:gd name="T31" fmla="*/ 3 h 28"/>
                    <a:gd name="T32" fmla="*/ 1 w 68"/>
                    <a:gd name="T33" fmla="*/ 3 h 28"/>
                    <a:gd name="T34" fmla="*/ 2 w 68"/>
                    <a:gd name="T35" fmla="*/ 2 h 28"/>
                    <a:gd name="T36" fmla="*/ 4 w 68"/>
                    <a:gd name="T37" fmla="*/ 1 h 28"/>
                    <a:gd name="T38" fmla="*/ 6 w 68"/>
                    <a:gd name="T39" fmla="*/ 0 h 28"/>
                    <a:gd name="T40" fmla="*/ 9 w 68"/>
                    <a:gd name="T41" fmla="*/ 0 h 28"/>
                    <a:gd name="T42" fmla="*/ 10 w 68"/>
                    <a:gd name="T43" fmla="*/ 0 h 28"/>
                    <a:gd name="T44" fmla="*/ 13 w 68"/>
                    <a:gd name="T45" fmla="*/ 0 h 28"/>
                    <a:gd name="T46" fmla="*/ 15 w 68"/>
                    <a:gd name="T47" fmla="*/ 0 h 28"/>
                    <a:gd name="T48" fmla="*/ 17 w 68"/>
                    <a:gd name="T49" fmla="*/ 2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28"/>
                    <a:gd name="T77" fmla="*/ 68 w 68"/>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28">
                      <a:moveTo>
                        <a:pt x="68" y="8"/>
                      </a:moveTo>
                      <a:lnTo>
                        <a:pt x="65" y="15"/>
                      </a:lnTo>
                      <a:lnTo>
                        <a:pt x="59" y="20"/>
                      </a:lnTo>
                      <a:lnTo>
                        <a:pt x="51" y="22"/>
                      </a:lnTo>
                      <a:lnTo>
                        <a:pt x="43" y="25"/>
                      </a:lnTo>
                      <a:lnTo>
                        <a:pt x="38" y="25"/>
                      </a:lnTo>
                      <a:lnTo>
                        <a:pt x="34" y="27"/>
                      </a:lnTo>
                      <a:lnTo>
                        <a:pt x="29" y="28"/>
                      </a:lnTo>
                      <a:lnTo>
                        <a:pt x="25" y="28"/>
                      </a:lnTo>
                      <a:lnTo>
                        <a:pt x="19" y="28"/>
                      </a:lnTo>
                      <a:lnTo>
                        <a:pt x="14" y="28"/>
                      </a:lnTo>
                      <a:lnTo>
                        <a:pt x="11" y="27"/>
                      </a:lnTo>
                      <a:lnTo>
                        <a:pt x="6" y="25"/>
                      </a:lnTo>
                      <a:lnTo>
                        <a:pt x="3" y="22"/>
                      </a:lnTo>
                      <a:lnTo>
                        <a:pt x="0" y="18"/>
                      </a:lnTo>
                      <a:lnTo>
                        <a:pt x="0" y="15"/>
                      </a:lnTo>
                      <a:lnTo>
                        <a:pt x="2" y="12"/>
                      </a:lnTo>
                      <a:lnTo>
                        <a:pt x="8" y="8"/>
                      </a:lnTo>
                      <a:lnTo>
                        <a:pt x="17" y="5"/>
                      </a:lnTo>
                      <a:lnTo>
                        <a:pt x="26" y="2"/>
                      </a:lnTo>
                      <a:lnTo>
                        <a:pt x="35" y="1"/>
                      </a:lnTo>
                      <a:lnTo>
                        <a:pt x="43" y="0"/>
                      </a:lnTo>
                      <a:lnTo>
                        <a:pt x="52" y="1"/>
                      </a:lnTo>
                      <a:lnTo>
                        <a:pt x="60" y="3"/>
                      </a:lnTo>
                      <a:lnTo>
                        <a:pt x="68" y="8"/>
                      </a:lnTo>
                      <a:close/>
                    </a:path>
                  </a:pathLst>
                </a:custGeom>
                <a:solidFill>
                  <a:srgbClr val="00FF00"/>
                </a:solidFill>
                <a:ln w="9525">
                  <a:noFill/>
                  <a:round/>
                  <a:headEnd/>
                  <a:tailEnd/>
                </a:ln>
              </p:spPr>
              <p:txBody>
                <a:bodyPr/>
                <a:lstStyle/>
                <a:p>
                  <a:endParaRPr lang="en-US"/>
                </a:p>
              </p:txBody>
            </p:sp>
            <p:sp>
              <p:nvSpPr>
                <p:cNvPr id="9400" name="Freeform 3808"/>
                <p:cNvSpPr>
                  <a:spLocks/>
                </p:cNvSpPr>
                <p:nvPr/>
              </p:nvSpPr>
              <p:spPr bwMode="auto">
                <a:xfrm>
                  <a:off x="3532" y="3287"/>
                  <a:ext cx="23" cy="16"/>
                </a:xfrm>
                <a:custGeom>
                  <a:avLst/>
                  <a:gdLst>
                    <a:gd name="T0" fmla="*/ 12 w 45"/>
                    <a:gd name="T1" fmla="*/ 2 h 31"/>
                    <a:gd name="T2" fmla="*/ 11 w 45"/>
                    <a:gd name="T3" fmla="*/ 4 h 31"/>
                    <a:gd name="T4" fmla="*/ 9 w 45"/>
                    <a:gd name="T5" fmla="*/ 6 h 31"/>
                    <a:gd name="T6" fmla="*/ 7 w 45"/>
                    <a:gd name="T7" fmla="*/ 7 h 31"/>
                    <a:gd name="T8" fmla="*/ 5 w 45"/>
                    <a:gd name="T9" fmla="*/ 8 h 31"/>
                    <a:gd name="T10" fmla="*/ 4 w 45"/>
                    <a:gd name="T11" fmla="*/ 8 h 31"/>
                    <a:gd name="T12" fmla="*/ 2 w 45"/>
                    <a:gd name="T13" fmla="*/ 8 h 31"/>
                    <a:gd name="T14" fmla="*/ 1 w 45"/>
                    <a:gd name="T15" fmla="*/ 7 h 31"/>
                    <a:gd name="T16" fmla="*/ 0 w 45"/>
                    <a:gd name="T17" fmla="*/ 6 h 31"/>
                    <a:gd name="T18" fmla="*/ 1 w 45"/>
                    <a:gd name="T19" fmla="*/ 4 h 31"/>
                    <a:gd name="T20" fmla="*/ 3 w 45"/>
                    <a:gd name="T21" fmla="*/ 3 h 31"/>
                    <a:gd name="T22" fmla="*/ 5 w 45"/>
                    <a:gd name="T23" fmla="*/ 2 h 31"/>
                    <a:gd name="T24" fmla="*/ 7 w 45"/>
                    <a:gd name="T25" fmla="*/ 1 h 31"/>
                    <a:gd name="T26" fmla="*/ 8 w 45"/>
                    <a:gd name="T27" fmla="*/ 0 h 31"/>
                    <a:gd name="T28" fmla="*/ 10 w 45"/>
                    <a:gd name="T29" fmla="*/ 1 h 31"/>
                    <a:gd name="T30" fmla="*/ 11 w 45"/>
                    <a:gd name="T31" fmla="*/ 1 h 31"/>
                    <a:gd name="T32" fmla="*/ 12 w 45"/>
                    <a:gd name="T33" fmla="*/ 2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31"/>
                    <a:gd name="T53" fmla="*/ 45 w 4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31">
                      <a:moveTo>
                        <a:pt x="45" y="5"/>
                      </a:moveTo>
                      <a:lnTo>
                        <a:pt x="41" y="14"/>
                      </a:lnTo>
                      <a:lnTo>
                        <a:pt x="34" y="21"/>
                      </a:lnTo>
                      <a:lnTo>
                        <a:pt x="26" y="28"/>
                      </a:lnTo>
                      <a:lnTo>
                        <a:pt x="18" y="31"/>
                      </a:lnTo>
                      <a:lnTo>
                        <a:pt x="13" y="30"/>
                      </a:lnTo>
                      <a:lnTo>
                        <a:pt x="8" y="29"/>
                      </a:lnTo>
                      <a:lnTo>
                        <a:pt x="3" y="28"/>
                      </a:lnTo>
                      <a:lnTo>
                        <a:pt x="0" y="24"/>
                      </a:lnTo>
                      <a:lnTo>
                        <a:pt x="2" y="15"/>
                      </a:lnTo>
                      <a:lnTo>
                        <a:pt x="9" y="9"/>
                      </a:lnTo>
                      <a:lnTo>
                        <a:pt x="18" y="5"/>
                      </a:lnTo>
                      <a:lnTo>
                        <a:pt x="28" y="1"/>
                      </a:lnTo>
                      <a:lnTo>
                        <a:pt x="32" y="0"/>
                      </a:lnTo>
                      <a:lnTo>
                        <a:pt x="37" y="1"/>
                      </a:lnTo>
                      <a:lnTo>
                        <a:pt x="41" y="2"/>
                      </a:lnTo>
                      <a:lnTo>
                        <a:pt x="45" y="5"/>
                      </a:lnTo>
                      <a:close/>
                    </a:path>
                  </a:pathLst>
                </a:custGeom>
                <a:solidFill>
                  <a:srgbClr val="00FF00"/>
                </a:solidFill>
                <a:ln w="9525">
                  <a:noFill/>
                  <a:round/>
                  <a:headEnd/>
                  <a:tailEnd/>
                </a:ln>
              </p:spPr>
              <p:txBody>
                <a:bodyPr/>
                <a:lstStyle/>
                <a:p>
                  <a:endParaRPr lang="en-US"/>
                </a:p>
              </p:txBody>
            </p:sp>
            <p:sp>
              <p:nvSpPr>
                <p:cNvPr id="9401" name="Freeform 3809"/>
                <p:cNvSpPr>
                  <a:spLocks/>
                </p:cNvSpPr>
                <p:nvPr/>
              </p:nvSpPr>
              <p:spPr bwMode="auto">
                <a:xfrm>
                  <a:off x="3335" y="3289"/>
                  <a:ext cx="13" cy="18"/>
                </a:xfrm>
                <a:custGeom>
                  <a:avLst/>
                  <a:gdLst>
                    <a:gd name="T0" fmla="*/ 7 w 26"/>
                    <a:gd name="T1" fmla="*/ 7 h 35"/>
                    <a:gd name="T2" fmla="*/ 5 w 26"/>
                    <a:gd name="T3" fmla="*/ 8 h 35"/>
                    <a:gd name="T4" fmla="*/ 4 w 26"/>
                    <a:gd name="T5" fmla="*/ 9 h 35"/>
                    <a:gd name="T6" fmla="*/ 3 w 26"/>
                    <a:gd name="T7" fmla="*/ 9 h 35"/>
                    <a:gd name="T8" fmla="*/ 1 w 26"/>
                    <a:gd name="T9" fmla="*/ 9 h 35"/>
                    <a:gd name="T10" fmla="*/ 1 w 26"/>
                    <a:gd name="T11" fmla="*/ 8 h 35"/>
                    <a:gd name="T12" fmla="*/ 0 w 26"/>
                    <a:gd name="T13" fmla="*/ 6 h 35"/>
                    <a:gd name="T14" fmla="*/ 0 w 26"/>
                    <a:gd name="T15" fmla="*/ 5 h 35"/>
                    <a:gd name="T16" fmla="*/ 1 w 26"/>
                    <a:gd name="T17" fmla="*/ 3 h 35"/>
                    <a:gd name="T18" fmla="*/ 1 w 26"/>
                    <a:gd name="T19" fmla="*/ 3 h 35"/>
                    <a:gd name="T20" fmla="*/ 2 w 26"/>
                    <a:gd name="T21" fmla="*/ 1 h 35"/>
                    <a:gd name="T22" fmla="*/ 3 w 26"/>
                    <a:gd name="T23" fmla="*/ 1 h 35"/>
                    <a:gd name="T24" fmla="*/ 3 w 26"/>
                    <a:gd name="T25" fmla="*/ 0 h 35"/>
                    <a:gd name="T26" fmla="*/ 5 w 26"/>
                    <a:gd name="T27" fmla="*/ 2 h 35"/>
                    <a:gd name="T28" fmla="*/ 6 w 26"/>
                    <a:gd name="T29" fmla="*/ 3 h 35"/>
                    <a:gd name="T30" fmla="*/ 7 w 26"/>
                    <a:gd name="T31" fmla="*/ 5 h 35"/>
                    <a:gd name="T32" fmla="*/ 7 w 26"/>
                    <a:gd name="T33" fmla="*/ 7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35"/>
                    <a:gd name="T53" fmla="*/ 26 w 26"/>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35">
                      <a:moveTo>
                        <a:pt x="25" y="25"/>
                      </a:moveTo>
                      <a:lnTo>
                        <a:pt x="20" y="29"/>
                      </a:lnTo>
                      <a:lnTo>
                        <a:pt x="16" y="33"/>
                      </a:lnTo>
                      <a:lnTo>
                        <a:pt x="10" y="35"/>
                      </a:lnTo>
                      <a:lnTo>
                        <a:pt x="4" y="33"/>
                      </a:lnTo>
                      <a:lnTo>
                        <a:pt x="1" y="29"/>
                      </a:lnTo>
                      <a:lnTo>
                        <a:pt x="0" y="24"/>
                      </a:lnTo>
                      <a:lnTo>
                        <a:pt x="0" y="18"/>
                      </a:lnTo>
                      <a:lnTo>
                        <a:pt x="1" y="12"/>
                      </a:lnTo>
                      <a:lnTo>
                        <a:pt x="3" y="9"/>
                      </a:lnTo>
                      <a:lnTo>
                        <a:pt x="6" y="4"/>
                      </a:lnTo>
                      <a:lnTo>
                        <a:pt x="10" y="2"/>
                      </a:lnTo>
                      <a:lnTo>
                        <a:pt x="15" y="0"/>
                      </a:lnTo>
                      <a:lnTo>
                        <a:pt x="19" y="6"/>
                      </a:lnTo>
                      <a:lnTo>
                        <a:pt x="24" y="12"/>
                      </a:lnTo>
                      <a:lnTo>
                        <a:pt x="26" y="18"/>
                      </a:lnTo>
                      <a:lnTo>
                        <a:pt x="25" y="25"/>
                      </a:lnTo>
                      <a:close/>
                    </a:path>
                  </a:pathLst>
                </a:custGeom>
                <a:solidFill>
                  <a:srgbClr val="00FF00"/>
                </a:solidFill>
                <a:ln w="9525">
                  <a:noFill/>
                  <a:round/>
                  <a:headEnd/>
                  <a:tailEnd/>
                </a:ln>
              </p:spPr>
              <p:txBody>
                <a:bodyPr/>
                <a:lstStyle/>
                <a:p>
                  <a:endParaRPr lang="en-US"/>
                </a:p>
              </p:txBody>
            </p:sp>
            <p:sp>
              <p:nvSpPr>
                <p:cNvPr id="9402" name="Freeform 3810"/>
                <p:cNvSpPr>
                  <a:spLocks/>
                </p:cNvSpPr>
                <p:nvPr/>
              </p:nvSpPr>
              <p:spPr bwMode="auto">
                <a:xfrm>
                  <a:off x="3471" y="3292"/>
                  <a:ext cx="19" cy="19"/>
                </a:xfrm>
                <a:custGeom>
                  <a:avLst/>
                  <a:gdLst>
                    <a:gd name="T0" fmla="*/ 9 w 39"/>
                    <a:gd name="T1" fmla="*/ 2 h 38"/>
                    <a:gd name="T2" fmla="*/ 9 w 39"/>
                    <a:gd name="T3" fmla="*/ 5 h 38"/>
                    <a:gd name="T4" fmla="*/ 8 w 39"/>
                    <a:gd name="T5" fmla="*/ 6 h 38"/>
                    <a:gd name="T6" fmla="*/ 7 w 39"/>
                    <a:gd name="T7" fmla="*/ 8 h 38"/>
                    <a:gd name="T8" fmla="*/ 5 w 39"/>
                    <a:gd name="T9" fmla="*/ 9 h 38"/>
                    <a:gd name="T10" fmla="*/ 4 w 39"/>
                    <a:gd name="T11" fmla="*/ 10 h 38"/>
                    <a:gd name="T12" fmla="*/ 2 w 39"/>
                    <a:gd name="T13" fmla="*/ 10 h 38"/>
                    <a:gd name="T14" fmla="*/ 0 w 39"/>
                    <a:gd name="T15" fmla="*/ 9 h 38"/>
                    <a:gd name="T16" fmla="*/ 0 w 39"/>
                    <a:gd name="T17" fmla="*/ 7 h 38"/>
                    <a:gd name="T18" fmla="*/ 0 w 39"/>
                    <a:gd name="T19" fmla="*/ 5 h 38"/>
                    <a:gd name="T20" fmla="*/ 1 w 39"/>
                    <a:gd name="T21" fmla="*/ 3 h 38"/>
                    <a:gd name="T22" fmla="*/ 2 w 39"/>
                    <a:gd name="T23" fmla="*/ 1 h 38"/>
                    <a:gd name="T24" fmla="*/ 4 w 39"/>
                    <a:gd name="T25" fmla="*/ 1 h 38"/>
                    <a:gd name="T26" fmla="*/ 6 w 39"/>
                    <a:gd name="T27" fmla="*/ 0 h 38"/>
                    <a:gd name="T28" fmla="*/ 7 w 39"/>
                    <a:gd name="T29" fmla="*/ 1 h 38"/>
                    <a:gd name="T30" fmla="*/ 8 w 39"/>
                    <a:gd name="T31" fmla="*/ 1 h 38"/>
                    <a:gd name="T32" fmla="*/ 9 w 39"/>
                    <a:gd name="T33" fmla="*/ 2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8"/>
                    <a:gd name="T53" fmla="*/ 39 w 39"/>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8">
                      <a:moveTo>
                        <a:pt x="39" y="9"/>
                      </a:moveTo>
                      <a:lnTo>
                        <a:pt x="38" y="17"/>
                      </a:lnTo>
                      <a:lnTo>
                        <a:pt x="34" y="25"/>
                      </a:lnTo>
                      <a:lnTo>
                        <a:pt x="30" y="32"/>
                      </a:lnTo>
                      <a:lnTo>
                        <a:pt x="23" y="36"/>
                      </a:lnTo>
                      <a:lnTo>
                        <a:pt x="16" y="38"/>
                      </a:lnTo>
                      <a:lnTo>
                        <a:pt x="10" y="38"/>
                      </a:lnTo>
                      <a:lnTo>
                        <a:pt x="3" y="34"/>
                      </a:lnTo>
                      <a:lnTo>
                        <a:pt x="0" y="29"/>
                      </a:lnTo>
                      <a:lnTo>
                        <a:pt x="1" y="20"/>
                      </a:lnTo>
                      <a:lnTo>
                        <a:pt x="4" y="12"/>
                      </a:lnTo>
                      <a:lnTo>
                        <a:pt x="10" y="5"/>
                      </a:lnTo>
                      <a:lnTo>
                        <a:pt x="18" y="1"/>
                      </a:lnTo>
                      <a:lnTo>
                        <a:pt x="24" y="0"/>
                      </a:lnTo>
                      <a:lnTo>
                        <a:pt x="31" y="1"/>
                      </a:lnTo>
                      <a:lnTo>
                        <a:pt x="35" y="4"/>
                      </a:lnTo>
                      <a:lnTo>
                        <a:pt x="39" y="9"/>
                      </a:lnTo>
                      <a:close/>
                    </a:path>
                  </a:pathLst>
                </a:custGeom>
                <a:solidFill>
                  <a:srgbClr val="00FF00"/>
                </a:solidFill>
                <a:ln w="9525">
                  <a:noFill/>
                  <a:round/>
                  <a:headEnd/>
                  <a:tailEnd/>
                </a:ln>
              </p:spPr>
              <p:txBody>
                <a:bodyPr/>
                <a:lstStyle/>
                <a:p>
                  <a:endParaRPr lang="en-US"/>
                </a:p>
              </p:txBody>
            </p:sp>
            <p:sp>
              <p:nvSpPr>
                <p:cNvPr id="9403" name="Freeform 3811"/>
                <p:cNvSpPr>
                  <a:spLocks/>
                </p:cNvSpPr>
                <p:nvPr/>
              </p:nvSpPr>
              <p:spPr bwMode="auto">
                <a:xfrm>
                  <a:off x="3404" y="3293"/>
                  <a:ext cx="17" cy="25"/>
                </a:xfrm>
                <a:custGeom>
                  <a:avLst/>
                  <a:gdLst>
                    <a:gd name="T0" fmla="*/ 9 w 34"/>
                    <a:gd name="T1" fmla="*/ 3 h 50"/>
                    <a:gd name="T2" fmla="*/ 9 w 34"/>
                    <a:gd name="T3" fmla="*/ 6 h 50"/>
                    <a:gd name="T4" fmla="*/ 7 w 34"/>
                    <a:gd name="T5" fmla="*/ 9 h 50"/>
                    <a:gd name="T6" fmla="*/ 5 w 34"/>
                    <a:gd name="T7" fmla="*/ 11 h 50"/>
                    <a:gd name="T8" fmla="*/ 4 w 34"/>
                    <a:gd name="T9" fmla="*/ 13 h 50"/>
                    <a:gd name="T10" fmla="*/ 3 w 34"/>
                    <a:gd name="T11" fmla="*/ 12 h 50"/>
                    <a:gd name="T12" fmla="*/ 1 w 34"/>
                    <a:gd name="T13" fmla="*/ 12 h 50"/>
                    <a:gd name="T14" fmla="*/ 1 w 34"/>
                    <a:gd name="T15" fmla="*/ 11 h 50"/>
                    <a:gd name="T16" fmla="*/ 1 w 34"/>
                    <a:gd name="T17" fmla="*/ 9 h 50"/>
                    <a:gd name="T18" fmla="*/ 0 w 34"/>
                    <a:gd name="T19" fmla="*/ 6 h 50"/>
                    <a:gd name="T20" fmla="*/ 0 w 34"/>
                    <a:gd name="T21" fmla="*/ 4 h 50"/>
                    <a:gd name="T22" fmla="*/ 1 w 34"/>
                    <a:gd name="T23" fmla="*/ 2 h 50"/>
                    <a:gd name="T24" fmla="*/ 2 w 34"/>
                    <a:gd name="T25" fmla="*/ 0 h 50"/>
                    <a:gd name="T26" fmla="*/ 4 w 34"/>
                    <a:gd name="T27" fmla="*/ 0 h 50"/>
                    <a:gd name="T28" fmla="*/ 6 w 34"/>
                    <a:gd name="T29" fmla="*/ 1 h 50"/>
                    <a:gd name="T30" fmla="*/ 7 w 34"/>
                    <a:gd name="T31" fmla="*/ 2 h 50"/>
                    <a:gd name="T32" fmla="*/ 9 w 34"/>
                    <a:gd name="T33" fmla="*/ 3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50"/>
                    <a:gd name="T53" fmla="*/ 34 w 34"/>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50">
                      <a:moveTo>
                        <a:pt x="34" y="15"/>
                      </a:moveTo>
                      <a:lnTo>
                        <a:pt x="34" y="25"/>
                      </a:lnTo>
                      <a:lnTo>
                        <a:pt x="30" y="34"/>
                      </a:lnTo>
                      <a:lnTo>
                        <a:pt x="23" y="42"/>
                      </a:lnTo>
                      <a:lnTo>
                        <a:pt x="17" y="50"/>
                      </a:lnTo>
                      <a:lnTo>
                        <a:pt x="13" y="47"/>
                      </a:lnTo>
                      <a:lnTo>
                        <a:pt x="7" y="45"/>
                      </a:lnTo>
                      <a:lnTo>
                        <a:pt x="2" y="41"/>
                      </a:lnTo>
                      <a:lnTo>
                        <a:pt x="1" y="35"/>
                      </a:lnTo>
                      <a:lnTo>
                        <a:pt x="0" y="25"/>
                      </a:lnTo>
                      <a:lnTo>
                        <a:pt x="0" y="16"/>
                      </a:lnTo>
                      <a:lnTo>
                        <a:pt x="3" y="7"/>
                      </a:lnTo>
                      <a:lnTo>
                        <a:pt x="9" y="0"/>
                      </a:lnTo>
                      <a:lnTo>
                        <a:pt x="17" y="0"/>
                      </a:lnTo>
                      <a:lnTo>
                        <a:pt x="25" y="3"/>
                      </a:lnTo>
                      <a:lnTo>
                        <a:pt x="31" y="8"/>
                      </a:lnTo>
                      <a:lnTo>
                        <a:pt x="34" y="15"/>
                      </a:lnTo>
                      <a:close/>
                    </a:path>
                  </a:pathLst>
                </a:custGeom>
                <a:solidFill>
                  <a:srgbClr val="00FF00"/>
                </a:solidFill>
                <a:ln w="9525">
                  <a:noFill/>
                  <a:round/>
                  <a:headEnd/>
                  <a:tailEnd/>
                </a:ln>
              </p:spPr>
              <p:txBody>
                <a:bodyPr/>
                <a:lstStyle/>
                <a:p>
                  <a:endParaRPr lang="en-US"/>
                </a:p>
              </p:txBody>
            </p:sp>
            <p:sp>
              <p:nvSpPr>
                <p:cNvPr id="9404" name="Freeform 3812"/>
                <p:cNvSpPr>
                  <a:spLocks/>
                </p:cNvSpPr>
                <p:nvPr/>
              </p:nvSpPr>
              <p:spPr bwMode="auto">
                <a:xfrm>
                  <a:off x="3438" y="3295"/>
                  <a:ext cx="21" cy="11"/>
                </a:xfrm>
                <a:custGeom>
                  <a:avLst/>
                  <a:gdLst>
                    <a:gd name="T0" fmla="*/ 10 w 43"/>
                    <a:gd name="T1" fmla="*/ 2 h 21"/>
                    <a:gd name="T2" fmla="*/ 10 w 43"/>
                    <a:gd name="T3" fmla="*/ 3 h 21"/>
                    <a:gd name="T4" fmla="*/ 10 w 43"/>
                    <a:gd name="T5" fmla="*/ 4 h 21"/>
                    <a:gd name="T6" fmla="*/ 9 w 43"/>
                    <a:gd name="T7" fmla="*/ 5 h 21"/>
                    <a:gd name="T8" fmla="*/ 8 w 43"/>
                    <a:gd name="T9" fmla="*/ 6 h 21"/>
                    <a:gd name="T10" fmla="*/ 5 w 43"/>
                    <a:gd name="T11" fmla="*/ 6 h 21"/>
                    <a:gd name="T12" fmla="*/ 3 w 43"/>
                    <a:gd name="T13" fmla="*/ 5 h 21"/>
                    <a:gd name="T14" fmla="*/ 1 w 43"/>
                    <a:gd name="T15" fmla="*/ 4 h 21"/>
                    <a:gd name="T16" fmla="*/ 0 w 43"/>
                    <a:gd name="T17" fmla="*/ 2 h 21"/>
                    <a:gd name="T18" fmla="*/ 1 w 43"/>
                    <a:gd name="T19" fmla="*/ 2 h 21"/>
                    <a:gd name="T20" fmla="*/ 2 w 43"/>
                    <a:gd name="T21" fmla="*/ 1 h 21"/>
                    <a:gd name="T22" fmla="*/ 3 w 43"/>
                    <a:gd name="T23" fmla="*/ 1 h 21"/>
                    <a:gd name="T24" fmla="*/ 4 w 43"/>
                    <a:gd name="T25" fmla="*/ 1 h 21"/>
                    <a:gd name="T26" fmla="*/ 5 w 43"/>
                    <a:gd name="T27" fmla="*/ 1 h 21"/>
                    <a:gd name="T28" fmla="*/ 7 w 43"/>
                    <a:gd name="T29" fmla="*/ 0 h 21"/>
                    <a:gd name="T30" fmla="*/ 8 w 43"/>
                    <a:gd name="T31" fmla="*/ 0 h 21"/>
                    <a:gd name="T32" fmla="*/ 9 w 43"/>
                    <a:gd name="T33" fmla="*/ 0 h 21"/>
                    <a:gd name="T34" fmla="*/ 10 w 43"/>
                    <a:gd name="T35" fmla="*/ 2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
                    <a:gd name="T55" fmla="*/ 0 h 21"/>
                    <a:gd name="T56" fmla="*/ 43 w 43"/>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 h="21">
                      <a:moveTo>
                        <a:pt x="43" y="5"/>
                      </a:moveTo>
                      <a:lnTo>
                        <a:pt x="43" y="11"/>
                      </a:lnTo>
                      <a:lnTo>
                        <a:pt x="40" y="15"/>
                      </a:lnTo>
                      <a:lnTo>
                        <a:pt x="37" y="19"/>
                      </a:lnTo>
                      <a:lnTo>
                        <a:pt x="32" y="21"/>
                      </a:lnTo>
                      <a:lnTo>
                        <a:pt x="23" y="21"/>
                      </a:lnTo>
                      <a:lnTo>
                        <a:pt x="14" y="19"/>
                      </a:lnTo>
                      <a:lnTo>
                        <a:pt x="7" y="14"/>
                      </a:lnTo>
                      <a:lnTo>
                        <a:pt x="0" y="7"/>
                      </a:lnTo>
                      <a:lnTo>
                        <a:pt x="4" y="5"/>
                      </a:lnTo>
                      <a:lnTo>
                        <a:pt x="8" y="4"/>
                      </a:lnTo>
                      <a:lnTo>
                        <a:pt x="13" y="3"/>
                      </a:lnTo>
                      <a:lnTo>
                        <a:pt x="17" y="1"/>
                      </a:lnTo>
                      <a:lnTo>
                        <a:pt x="22" y="1"/>
                      </a:lnTo>
                      <a:lnTo>
                        <a:pt x="28" y="0"/>
                      </a:lnTo>
                      <a:lnTo>
                        <a:pt x="32" y="0"/>
                      </a:lnTo>
                      <a:lnTo>
                        <a:pt x="37" y="0"/>
                      </a:lnTo>
                      <a:lnTo>
                        <a:pt x="43" y="5"/>
                      </a:lnTo>
                      <a:close/>
                    </a:path>
                  </a:pathLst>
                </a:custGeom>
                <a:solidFill>
                  <a:srgbClr val="00FF00"/>
                </a:solidFill>
                <a:ln w="9525">
                  <a:noFill/>
                  <a:round/>
                  <a:headEnd/>
                  <a:tailEnd/>
                </a:ln>
              </p:spPr>
              <p:txBody>
                <a:bodyPr/>
                <a:lstStyle/>
                <a:p>
                  <a:endParaRPr lang="en-US"/>
                </a:p>
              </p:txBody>
            </p:sp>
            <p:sp>
              <p:nvSpPr>
                <p:cNvPr id="9405" name="Freeform 3813"/>
                <p:cNvSpPr>
                  <a:spLocks/>
                </p:cNvSpPr>
                <p:nvPr/>
              </p:nvSpPr>
              <p:spPr bwMode="auto">
                <a:xfrm>
                  <a:off x="3670" y="3295"/>
                  <a:ext cx="19" cy="21"/>
                </a:xfrm>
                <a:custGeom>
                  <a:avLst/>
                  <a:gdLst>
                    <a:gd name="T0" fmla="*/ 10 w 38"/>
                    <a:gd name="T1" fmla="*/ 3 h 42"/>
                    <a:gd name="T2" fmla="*/ 9 w 38"/>
                    <a:gd name="T3" fmla="*/ 5 h 42"/>
                    <a:gd name="T4" fmla="*/ 7 w 38"/>
                    <a:gd name="T5" fmla="*/ 7 h 42"/>
                    <a:gd name="T6" fmla="*/ 6 w 38"/>
                    <a:gd name="T7" fmla="*/ 9 h 42"/>
                    <a:gd name="T8" fmla="*/ 5 w 38"/>
                    <a:gd name="T9" fmla="*/ 11 h 42"/>
                    <a:gd name="T10" fmla="*/ 3 w 38"/>
                    <a:gd name="T11" fmla="*/ 11 h 42"/>
                    <a:gd name="T12" fmla="*/ 2 w 38"/>
                    <a:gd name="T13" fmla="*/ 10 h 42"/>
                    <a:gd name="T14" fmla="*/ 1 w 38"/>
                    <a:gd name="T15" fmla="*/ 7 h 42"/>
                    <a:gd name="T16" fmla="*/ 0 w 38"/>
                    <a:gd name="T17" fmla="*/ 6 h 42"/>
                    <a:gd name="T18" fmla="*/ 1 w 38"/>
                    <a:gd name="T19" fmla="*/ 5 h 42"/>
                    <a:gd name="T20" fmla="*/ 1 w 38"/>
                    <a:gd name="T21" fmla="*/ 3 h 42"/>
                    <a:gd name="T22" fmla="*/ 1 w 38"/>
                    <a:gd name="T23" fmla="*/ 1 h 42"/>
                    <a:gd name="T24" fmla="*/ 3 w 38"/>
                    <a:gd name="T25" fmla="*/ 0 h 42"/>
                    <a:gd name="T26" fmla="*/ 10 w 38"/>
                    <a:gd name="T27" fmla="*/ 3 h 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42"/>
                    <a:gd name="T44" fmla="*/ 38 w 38"/>
                    <a:gd name="T45" fmla="*/ 42 h 4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42">
                      <a:moveTo>
                        <a:pt x="38" y="14"/>
                      </a:moveTo>
                      <a:lnTo>
                        <a:pt x="36" y="22"/>
                      </a:lnTo>
                      <a:lnTo>
                        <a:pt x="31" y="29"/>
                      </a:lnTo>
                      <a:lnTo>
                        <a:pt x="26" y="36"/>
                      </a:lnTo>
                      <a:lnTo>
                        <a:pt x="17" y="42"/>
                      </a:lnTo>
                      <a:lnTo>
                        <a:pt x="12" y="41"/>
                      </a:lnTo>
                      <a:lnTo>
                        <a:pt x="8" y="37"/>
                      </a:lnTo>
                      <a:lnTo>
                        <a:pt x="4" y="31"/>
                      </a:lnTo>
                      <a:lnTo>
                        <a:pt x="0" y="27"/>
                      </a:lnTo>
                      <a:lnTo>
                        <a:pt x="1" y="19"/>
                      </a:lnTo>
                      <a:lnTo>
                        <a:pt x="4" y="12"/>
                      </a:lnTo>
                      <a:lnTo>
                        <a:pt x="7" y="5"/>
                      </a:lnTo>
                      <a:lnTo>
                        <a:pt x="14" y="0"/>
                      </a:lnTo>
                      <a:lnTo>
                        <a:pt x="38" y="14"/>
                      </a:lnTo>
                      <a:close/>
                    </a:path>
                  </a:pathLst>
                </a:custGeom>
                <a:solidFill>
                  <a:srgbClr val="00FF00"/>
                </a:solidFill>
                <a:ln w="9525">
                  <a:noFill/>
                  <a:round/>
                  <a:headEnd/>
                  <a:tailEnd/>
                </a:ln>
              </p:spPr>
              <p:txBody>
                <a:bodyPr/>
                <a:lstStyle/>
                <a:p>
                  <a:endParaRPr lang="en-US"/>
                </a:p>
              </p:txBody>
            </p:sp>
            <p:sp>
              <p:nvSpPr>
                <p:cNvPr id="9406" name="Freeform 3814"/>
                <p:cNvSpPr>
                  <a:spLocks/>
                </p:cNvSpPr>
                <p:nvPr/>
              </p:nvSpPr>
              <p:spPr bwMode="auto">
                <a:xfrm>
                  <a:off x="3291" y="3298"/>
                  <a:ext cx="21" cy="18"/>
                </a:xfrm>
                <a:custGeom>
                  <a:avLst/>
                  <a:gdLst>
                    <a:gd name="T0" fmla="*/ 10 w 43"/>
                    <a:gd name="T1" fmla="*/ 0 h 37"/>
                    <a:gd name="T2" fmla="*/ 10 w 43"/>
                    <a:gd name="T3" fmla="*/ 2 h 37"/>
                    <a:gd name="T4" fmla="*/ 10 w 43"/>
                    <a:gd name="T5" fmla="*/ 3 h 37"/>
                    <a:gd name="T6" fmla="*/ 10 w 43"/>
                    <a:gd name="T7" fmla="*/ 5 h 37"/>
                    <a:gd name="T8" fmla="*/ 9 w 43"/>
                    <a:gd name="T9" fmla="*/ 7 h 37"/>
                    <a:gd name="T10" fmla="*/ 7 w 43"/>
                    <a:gd name="T11" fmla="*/ 8 h 37"/>
                    <a:gd name="T12" fmla="*/ 6 w 43"/>
                    <a:gd name="T13" fmla="*/ 8 h 37"/>
                    <a:gd name="T14" fmla="*/ 4 w 43"/>
                    <a:gd name="T15" fmla="*/ 9 h 37"/>
                    <a:gd name="T16" fmla="*/ 3 w 43"/>
                    <a:gd name="T17" fmla="*/ 9 h 37"/>
                    <a:gd name="T18" fmla="*/ 2 w 43"/>
                    <a:gd name="T19" fmla="*/ 8 h 37"/>
                    <a:gd name="T20" fmla="*/ 1 w 43"/>
                    <a:gd name="T21" fmla="*/ 8 h 37"/>
                    <a:gd name="T22" fmla="*/ 0 w 43"/>
                    <a:gd name="T23" fmla="*/ 7 h 37"/>
                    <a:gd name="T24" fmla="*/ 0 w 43"/>
                    <a:gd name="T25" fmla="*/ 6 h 37"/>
                    <a:gd name="T26" fmla="*/ 0 w 43"/>
                    <a:gd name="T27" fmla="*/ 5 h 37"/>
                    <a:gd name="T28" fmla="*/ 1 w 43"/>
                    <a:gd name="T29" fmla="*/ 4 h 37"/>
                    <a:gd name="T30" fmla="*/ 3 w 43"/>
                    <a:gd name="T31" fmla="*/ 3 h 37"/>
                    <a:gd name="T32" fmla="*/ 4 w 43"/>
                    <a:gd name="T33" fmla="*/ 2 h 37"/>
                    <a:gd name="T34" fmla="*/ 5 w 43"/>
                    <a:gd name="T35" fmla="*/ 1 h 37"/>
                    <a:gd name="T36" fmla="*/ 7 w 43"/>
                    <a:gd name="T37" fmla="*/ 1 h 37"/>
                    <a:gd name="T38" fmla="*/ 8 w 43"/>
                    <a:gd name="T39" fmla="*/ 0 h 37"/>
                    <a:gd name="T40" fmla="*/ 10 w 43"/>
                    <a:gd name="T41" fmla="*/ 0 h 37"/>
                    <a:gd name="T42" fmla="*/ 10 w 43"/>
                    <a:gd name="T43" fmla="*/ 0 h 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3"/>
                    <a:gd name="T67" fmla="*/ 0 h 37"/>
                    <a:gd name="T68" fmla="*/ 43 w 43"/>
                    <a:gd name="T69" fmla="*/ 37 h 3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3" h="37">
                      <a:moveTo>
                        <a:pt x="43" y="2"/>
                      </a:moveTo>
                      <a:lnTo>
                        <a:pt x="40" y="8"/>
                      </a:lnTo>
                      <a:lnTo>
                        <a:pt x="41" y="15"/>
                      </a:lnTo>
                      <a:lnTo>
                        <a:pt x="41" y="22"/>
                      </a:lnTo>
                      <a:lnTo>
                        <a:pt x="37" y="28"/>
                      </a:lnTo>
                      <a:lnTo>
                        <a:pt x="31" y="32"/>
                      </a:lnTo>
                      <a:lnTo>
                        <a:pt x="25" y="35"/>
                      </a:lnTo>
                      <a:lnTo>
                        <a:pt x="18" y="37"/>
                      </a:lnTo>
                      <a:lnTo>
                        <a:pt x="13" y="36"/>
                      </a:lnTo>
                      <a:lnTo>
                        <a:pt x="9" y="35"/>
                      </a:lnTo>
                      <a:lnTo>
                        <a:pt x="5" y="32"/>
                      </a:lnTo>
                      <a:lnTo>
                        <a:pt x="2" y="30"/>
                      </a:lnTo>
                      <a:lnTo>
                        <a:pt x="0" y="27"/>
                      </a:lnTo>
                      <a:lnTo>
                        <a:pt x="3" y="21"/>
                      </a:lnTo>
                      <a:lnTo>
                        <a:pt x="7" y="16"/>
                      </a:lnTo>
                      <a:lnTo>
                        <a:pt x="12" y="13"/>
                      </a:lnTo>
                      <a:lnTo>
                        <a:pt x="17" y="8"/>
                      </a:lnTo>
                      <a:lnTo>
                        <a:pt x="22" y="6"/>
                      </a:lnTo>
                      <a:lnTo>
                        <a:pt x="28" y="4"/>
                      </a:lnTo>
                      <a:lnTo>
                        <a:pt x="35" y="1"/>
                      </a:lnTo>
                      <a:lnTo>
                        <a:pt x="40" y="0"/>
                      </a:lnTo>
                      <a:lnTo>
                        <a:pt x="43" y="2"/>
                      </a:lnTo>
                      <a:close/>
                    </a:path>
                  </a:pathLst>
                </a:custGeom>
                <a:solidFill>
                  <a:srgbClr val="00FF00"/>
                </a:solidFill>
                <a:ln w="9525">
                  <a:noFill/>
                  <a:round/>
                  <a:headEnd/>
                  <a:tailEnd/>
                </a:ln>
              </p:spPr>
              <p:txBody>
                <a:bodyPr/>
                <a:lstStyle/>
                <a:p>
                  <a:endParaRPr lang="en-US"/>
                </a:p>
              </p:txBody>
            </p:sp>
            <p:sp>
              <p:nvSpPr>
                <p:cNvPr id="9407" name="Freeform 3815"/>
                <p:cNvSpPr>
                  <a:spLocks/>
                </p:cNvSpPr>
                <p:nvPr/>
              </p:nvSpPr>
              <p:spPr bwMode="auto">
                <a:xfrm>
                  <a:off x="3501" y="3299"/>
                  <a:ext cx="20" cy="13"/>
                </a:xfrm>
                <a:custGeom>
                  <a:avLst/>
                  <a:gdLst>
                    <a:gd name="T0" fmla="*/ 7 w 39"/>
                    <a:gd name="T1" fmla="*/ 2 h 27"/>
                    <a:gd name="T2" fmla="*/ 8 w 39"/>
                    <a:gd name="T3" fmla="*/ 3 h 27"/>
                    <a:gd name="T4" fmla="*/ 9 w 39"/>
                    <a:gd name="T5" fmla="*/ 3 h 27"/>
                    <a:gd name="T6" fmla="*/ 10 w 39"/>
                    <a:gd name="T7" fmla="*/ 3 h 27"/>
                    <a:gd name="T8" fmla="*/ 10 w 39"/>
                    <a:gd name="T9" fmla="*/ 3 h 27"/>
                    <a:gd name="T10" fmla="*/ 10 w 39"/>
                    <a:gd name="T11" fmla="*/ 5 h 27"/>
                    <a:gd name="T12" fmla="*/ 9 w 39"/>
                    <a:gd name="T13" fmla="*/ 5 h 27"/>
                    <a:gd name="T14" fmla="*/ 8 w 39"/>
                    <a:gd name="T15" fmla="*/ 6 h 27"/>
                    <a:gd name="T16" fmla="*/ 7 w 39"/>
                    <a:gd name="T17" fmla="*/ 6 h 27"/>
                    <a:gd name="T18" fmla="*/ 5 w 39"/>
                    <a:gd name="T19" fmla="*/ 6 h 27"/>
                    <a:gd name="T20" fmla="*/ 3 w 39"/>
                    <a:gd name="T21" fmla="*/ 6 h 27"/>
                    <a:gd name="T22" fmla="*/ 2 w 39"/>
                    <a:gd name="T23" fmla="*/ 5 h 27"/>
                    <a:gd name="T24" fmla="*/ 0 w 39"/>
                    <a:gd name="T25" fmla="*/ 3 h 27"/>
                    <a:gd name="T26" fmla="*/ 1 w 39"/>
                    <a:gd name="T27" fmla="*/ 3 h 27"/>
                    <a:gd name="T28" fmla="*/ 2 w 39"/>
                    <a:gd name="T29" fmla="*/ 2 h 27"/>
                    <a:gd name="T30" fmla="*/ 2 w 39"/>
                    <a:gd name="T31" fmla="*/ 1 h 27"/>
                    <a:gd name="T32" fmla="*/ 2 w 39"/>
                    <a:gd name="T33" fmla="*/ 0 h 27"/>
                    <a:gd name="T34" fmla="*/ 4 w 39"/>
                    <a:gd name="T35" fmla="*/ 0 h 27"/>
                    <a:gd name="T36" fmla="*/ 5 w 39"/>
                    <a:gd name="T37" fmla="*/ 0 h 27"/>
                    <a:gd name="T38" fmla="*/ 7 w 39"/>
                    <a:gd name="T39" fmla="*/ 0 h 27"/>
                    <a:gd name="T40" fmla="*/ 7 w 39"/>
                    <a:gd name="T41" fmla="*/ 2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9"/>
                    <a:gd name="T64" fmla="*/ 0 h 27"/>
                    <a:gd name="T65" fmla="*/ 39 w 39"/>
                    <a:gd name="T66" fmla="*/ 27 h 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9" h="27">
                      <a:moveTo>
                        <a:pt x="28" y="9"/>
                      </a:moveTo>
                      <a:lnTo>
                        <a:pt x="31" y="12"/>
                      </a:lnTo>
                      <a:lnTo>
                        <a:pt x="33" y="14"/>
                      </a:lnTo>
                      <a:lnTo>
                        <a:pt x="37" y="15"/>
                      </a:lnTo>
                      <a:lnTo>
                        <a:pt x="39" y="15"/>
                      </a:lnTo>
                      <a:lnTo>
                        <a:pt x="38" y="20"/>
                      </a:lnTo>
                      <a:lnTo>
                        <a:pt x="34" y="22"/>
                      </a:lnTo>
                      <a:lnTo>
                        <a:pt x="31" y="26"/>
                      </a:lnTo>
                      <a:lnTo>
                        <a:pt x="26" y="27"/>
                      </a:lnTo>
                      <a:lnTo>
                        <a:pt x="18" y="27"/>
                      </a:lnTo>
                      <a:lnTo>
                        <a:pt x="11" y="24"/>
                      </a:lnTo>
                      <a:lnTo>
                        <a:pt x="5" y="21"/>
                      </a:lnTo>
                      <a:lnTo>
                        <a:pt x="0" y="15"/>
                      </a:lnTo>
                      <a:lnTo>
                        <a:pt x="3" y="12"/>
                      </a:lnTo>
                      <a:lnTo>
                        <a:pt x="5" y="8"/>
                      </a:lnTo>
                      <a:lnTo>
                        <a:pt x="7" y="5"/>
                      </a:lnTo>
                      <a:lnTo>
                        <a:pt x="8" y="0"/>
                      </a:lnTo>
                      <a:lnTo>
                        <a:pt x="13" y="1"/>
                      </a:lnTo>
                      <a:lnTo>
                        <a:pt x="20" y="1"/>
                      </a:lnTo>
                      <a:lnTo>
                        <a:pt x="26" y="3"/>
                      </a:lnTo>
                      <a:lnTo>
                        <a:pt x="28" y="9"/>
                      </a:lnTo>
                      <a:close/>
                    </a:path>
                  </a:pathLst>
                </a:custGeom>
                <a:solidFill>
                  <a:srgbClr val="00FF00"/>
                </a:solidFill>
                <a:ln w="9525">
                  <a:noFill/>
                  <a:round/>
                  <a:headEnd/>
                  <a:tailEnd/>
                </a:ln>
              </p:spPr>
              <p:txBody>
                <a:bodyPr/>
                <a:lstStyle/>
                <a:p>
                  <a:endParaRPr lang="en-US"/>
                </a:p>
              </p:txBody>
            </p:sp>
            <p:sp>
              <p:nvSpPr>
                <p:cNvPr id="9408" name="Freeform 3816"/>
                <p:cNvSpPr>
                  <a:spLocks/>
                </p:cNvSpPr>
                <p:nvPr/>
              </p:nvSpPr>
              <p:spPr bwMode="auto">
                <a:xfrm>
                  <a:off x="3556" y="3306"/>
                  <a:ext cx="11" cy="13"/>
                </a:xfrm>
                <a:custGeom>
                  <a:avLst/>
                  <a:gdLst>
                    <a:gd name="T0" fmla="*/ 6 w 22"/>
                    <a:gd name="T1" fmla="*/ 3 h 27"/>
                    <a:gd name="T2" fmla="*/ 6 w 22"/>
                    <a:gd name="T3" fmla="*/ 4 h 27"/>
                    <a:gd name="T4" fmla="*/ 6 w 22"/>
                    <a:gd name="T5" fmla="*/ 5 h 27"/>
                    <a:gd name="T6" fmla="*/ 6 w 22"/>
                    <a:gd name="T7" fmla="*/ 6 h 27"/>
                    <a:gd name="T8" fmla="*/ 5 w 22"/>
                    <a:gd name="T9" fmla="*/ 6 h 27"/>
                    <a:gd name="T10" fmla="*/ 3 w 22"/>
                    <a:gd name="T11" fmla="*/ 6 h 27"/>
                    <a:gd name="T12" fmla="*/ 1 w 22"/>
                    <a:gd name="T13" fmla="*/ 5 h 27"/>
                    <a:gd name="T14" fmla="*/ 1 w 22"/>
                    <a:gd name="T15" fmla="*/ 4 h 27"/>
                    <a:gd name="T16" fmla="*/ 0 w 22"/>
                    <a:gd name="T17" fmla="*/ 3 h 27"/>
                    <a:gd name="T18" fmla="*/ 0 w 22"/>
                    <a:gd name="T19" fmla="*/ 2 h 27"/>
                    <a:gd name="T20" fmla="*/ 1 w 22"/>
                    <a:gd name="T21" fmla="*/ 1 h 27"/>
                    <a:gd name="T22" fmla="*/ 1 w 22"/>
                    <a:gd name="T23" fmla="*/ 0 h 27"/>
                    <a:gd name="T24" fmla="*/ 1 w 22"/>
                    <a:gd name="T25" fmla="*/ 0 h 27"/>
                    <a:gd name="T26" fmla="*/ 3 w 22"/>
                    <a:gd name="T27" fmla="*/ 0 h 27"/>
                    <a:gd name="T28" fmla="*/ 3 w 22"/>
                    <a:gd name="T29" fmla="*/ 1 h 27"/>
                    <a:gd name="T30" fmla="*/ 5 w 22"/>
                    <a:gd name="T31" fmla="*/ 2 h 27"/>
                    <a:gd name="T32" fmla="*/ 6 w 22"/>
                    <a:gd name="T33" fmla="*/ 3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27"/>
                    <a:gd name="T53" fmla="*/ 22 w 2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27">
                      <a:moveTo>
                        <a:pt x="21" y="12"/>
                      </a:moveTo>
                      <a:lnTo>
                        <a:pt x="22" y="16"/>
                      </a:lnTo>
                      <a:lnTo>
                        <a:pt x="22" y="21"/>
                      </a:lnTo>
                      <a:lnTo>
                        <a:pt x="21" y="24"/>
                      </a:lnTo>
                      <a:lnTo>
                        <a:pt x="19" y="27"/>
                      </a:lnTo>
                      <a:lnTo>
                        <a:pt x="13" y="27"/>
                      </a:lnTo>
                      <a:lnTo>
                        <a:pt x="7" y="23"/>
                      </a:lnTo>
                      <a:lnTo>
                        <a:pt x="4" y="18"/>
                      </a:lnTo>
                      <a:lnTo>
                        <a:pt x="0" y="14"/>
                      </a:lnTo>
                      <a:lnTo>
                        <a:pt x="0" y="9"/>
                      </a:lnTo>
                      <a:lnTo>
                        <a:pt x="1" y="6"/>
                      </a:lnTo>
                      <a:lnTo>
                        <a:pt x="2" y="2"/>
                      </a:lnTo>
                      <a:lnTo>
                        <a:pt x="6" y="0"/>
                      </a:lnTo>
                      <a:lnTo>
                        <a:pt x="11" y="2"/>
                      </a:lnTo>
                      <a:lnTo>
                        <a:pt x="14" y="5"/>
                      </a:lnTo>
                      <a:lnTo>
                        <a:pt x="17" y="8"/>
                      </a:lnTo>
                      <a:lnTo>
                        <a:pt x="21" y="12"/>
                      </a:lnTo>
                      <a:close/>
                    </a:path>
                  </a:pathLst>
                </a:custGeom>
                <a:solidFill>
                  <a:srgbClr val="00FF00"/>
                </a:solidFill>
                <a:ln w="9525">
                  <a:noFill/>
                  <a:round/>
                  <a:headEnd/>
                  <a:tailEnd/>
                </a:ln>
              </p:spPr>
              <p:txBody>
                <a:bodyPr/>
                <a:lstStyle/>
                <a:p>
                  <a:endParaRPr lang="en-US"/>
                </a:p>
              </p:txBody>
            </p:sp>
            <p:sp>
              <p:nvSpPr>
                <p:cNvPr id="9409" name="Freeform 3817"/>
                <p:cNvSpPr>
                  <a:spLocks/>
                </p:cNvSpPr>
                <p:nvPr/>
              </p:nvSpPr>
              <p:spPr bwMode="auto">
                <a:xfrm>
                  <a:off x="3651" y="3306"/>
                  <a:ext cx="9" cy="19"/>
                </a:xfrm>
                <a:custGeom>
                  <a:avLst/>
                  <a:gdLst>
                    <a:gd name="T0" fmla="*/ 4 w 18"/>
                    <a:gd name="T1" fmla="*/ 7 h 38"/>
                    <a:gd name="T2" fmla="*/ 3 w 18"/>
                    <a:gd name="T3" fmla="*/ 10 h 38"/>
                    <a:gd name="T4" fmla="*/ 2 w 18"/>
                    <a:gd name="T5" fmla="*/ 10 h 38"/>
                    <a:gd name="T6" fmla="*/ 1 w 18"/>
                    <a:gd name="T7" fmla="*/ 9 h 38"/>
                    <a:gd name="T8" fmla="*/ 1 w 18"/>
                    <a:gd name="T9" fmla="*/ 7 h 38"/>
                    <a:gd name="T10" fmla="*/ 0 w 18"/>
                    <a:gd name="T11" fmla="*/ 5 h 38"/>
                    <a:gd name="T12" fmla="*/ 1 w 18"/>
                    <a:gd name="T13" fmla="*/ 5 h 38"/>
                    <a:gd name="T14" fmla="*/ 1 w 18"/>
                    <a:gd name="T15" fmla="*/ 3 h 38"/>
                    <a:gd name="T16" fmla="*/ 1 w 18"/>
                    <a:gd name="T17" fmla="*/ 1 h 38"/>
                    <a:gd name="T18" fmla="*/ 2 w 18"/>
                    <a:gd name="T19" fmla="*/ 0 h 38"/>
                    <a:gd name="T20" fmla="*/ 3 w 18"/>
                    <a:gd name="T21" fmla="*/ 1 h 38"/>
                    <a:gd name="T22" fmla="*/ 5 w 18"/>
                    <a:gd name="T23" fmla="*/ 3 h 38"/>
                    <a:gd name="T24" fmla="*/ 5 w 18"/>
                    <a:gd name="T25" fmla="*/ 5 h 38"/>
                    <a:gd name="T26" fmla="*/ 4 w 18"/>
                    <a:gd name="T27" fmla="*/ 7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
                    <a:gd name="T43" fmla="*/ 0 h 38"/>
                    <a:gd name="T44" fmla="*/ 18 w 18"/>
                    <a:gd name="T45" fmla="*/ 38 h 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 h="38">
                      <a:moveTo>
                        <a:pt x="16" y="29"/>
                      </a:moveTo>
                      <a:lnTo>
                        <a:pt x="13" y="38"/>
                      </a:lnTo>
                      <a:lnTo>
                        <a:pt x="8" y="37"/>
                      </a:lnTo>
                      <a:lnTo>
                        <a:pt x="5" y="33"/>
                      </a:lnTo>
                      <a:lnTo>
                        <a:pt x="1" y="29"/>
                      </a:lnTo>
                      <a:lnTo>
                        <a:pt x="0" y="23"/>
                      </a:lnTo>
                      <a:lnTo>
                        <a:pt x="1" y="17"/>
                      </a:lnTo>
                      <a:lnTo>
                        <a:pt x="3" y="12"/>
                      </a:lnTo>
                      <a:lnTo>
                        <a:pt x="6" y="6"/>
                      </a:lnTo>
                      <a:lnTo>
                        <a:pt x="10" y="0"/>
                      </a:lnTo>
                      <a:lnTo>
                        <a:pt x="15" y="6"/>
                      </a:lnTo>
                      <a:lnTo>
                        <a:pt x="18" y="13"/>
                      </a:lnTo>
                      <a:lnTo>
                        <a:pt x="18" y="21"/>
                      </a:lnTo>
                      <a:lnTo>
                        <a:pt x="16" y="29"/>
                      </a:lnTo>
                      <a:close/>
                    </a:path>
                  </a:pathLst>
                </a:custGeom>
                <a:solidFill>
                  <a:srgbClr val="00FF00"/>
                </a:solidFill>
                <a:ln w="9525">
                  <a:noFill/>
                  <a:round/>
                  <a:headEnd/>
                  <a:tailEnd/>
                </a:ln>
              </p:spPr>
              <p:txBody>
                <a:bodyPr/>
                <a:lstStyle/>
                <a:p>
                  <a:endParaRPr lang="en-US"/>
                </a:p>
              </p:txBody>
            </p:sp>
            <p:sp>
              <p:nvSpPr>
                <p:cNvPr id="9410" name="Freeform 3818"/>
                <p:cNvSpPr>
                  <a:spLocks/>
                </p:cNvSpPr>
                <p:nvPr/>
              </p:nvSpPr>
              <p:spPr bwMode="auto">
                <a:xfrm>
                  <a:off x="3294" y="3315"/>
                  <a:ext cx="41" cy="27"/>
                </a:xfrm>
                <a:custGeom>
                  <a:avLst/>
                  <a:gdLst>
                    <a:gd name="T0" fmla="*/ 20 w 83"/>
                    <a:gd name="T1" fmla="*/ 2 h 53"/>
                    <a:gd name="T2" fmla="*/ 20 w 83"/>
                    <a:gd name="T3" fmla="*/ 3 h 53"/>
                    <a:gd name="T4" fmla="*/ 20 w 83"/>
                    <a:gd name="T5" fmla="*/ 4 h 53"/>
                    <a:gd name="T6" fmla="*/ 19 w 83"/>
                    <a:gd name="T7" fmla="*/ 5 h 53"/>
                    <a:gd name="T8" fmla="*/ 18 w 83"/>
                    <a:gd name="T9" fmla="*/ 5 h 53"/>
                    <a:gd name="T10" fmla="*/ 16 w 83"/>
                    <a:gd name="T11" fmla="*/ 6 h 53"/>
                    <a:gd name="T12" fmla="*/ 14 w 83"/>
                    <a:gd name="T13" fmla="*/ 7 h 53"/>
                    <a:gd name="T14" fmla="*/ 12 w 83"/>
                    <a:gd name="T15" fmla="*/ 8 h 53"/>
                    <a:gd name="T16" fmla="*/ 10 w 83"/>
                    <a:gd name="T17" fmla="*/ 9 h 53"/>
                    <a:gd name="T18" fmla="*/ 8 w 83"/>
                    <a:gd name="T19" fmla="*/ 9 h 53"/>
                    <a:gd name="T20" fmla="*/ 6 w 83"/>
                    <a:gd name="T21" fmla="*/ 11 h 53"/>
                    <a:gd name="T22" fmla="*/ 4 w 83"/>
                    <a:gd name="T23" fmla="*/ 12 h 53"/>
                    <a:gd name="T24" fmla="*/ 2 w 83"/>
                    <a:gd name="T25" fmla="*/ 14 h 53"/>
                    <a:gd name="T26" fmla="*/ 1 w 83"/>
                    <a:gd name="T27" fmla="*/ 13 h 53"/>
                    <a:gd name="T28" fmla="*/ 0 w 83"/>
                    <a:gd name="T29" fmla="*/ 12 h 53"/>
                    <a:gd name="T30" fmla="*/ 0 w 83"/>
                    <a:gd name="T31" fmla="*/ 11 h 53"/>
                    <a:gd name="T32" fmla="*/ 0 w 83"/>
                    <a:gd name="T33" fmla="*/ 9 h 53"/>
                    <a:gd name="T34" fmla="*/ 0 w 83"/>
                    <a:gd name="T35" fmla="*/ 8 h 53"/>
                    <a:gd name="T36" fmla="*/ 2 w 83"/>
                    <a:gd name="T37" fmla="*/ 6 h 53"/>
                    <a:gd name="T38" fmla="*/ 4 w 83"/>
                    <a:gd name="T39" fmla="*/ 5 h 53"/>
                    <a:gd name="T40" fmla="*/ 6 w 83"/>
                    <a:gd name="T41" fmla="*/ 3 h 53"/>
                    <a:gd name="T42" fmla="*/ 8 w 83"/>
                    <a:gd name="T43" fmla="*/ 2 h 53"/>
                    <a:gd name="T44" fmla="*/ 11 w 83"/>
                    <a:gd name="T45" fmla="*/ 1 h 53"/>
                    <a:gd name="T46" fmla="*/ 13 w 83"/>
                    <a:gd name="T47" fmla="*/ 1 h 53"/>
                    <a:gd name="T48" fmla="*/ 15 w 83"/>
                    <a:gd name="T49" fmla="*/ 0 h 53"/>
                    <a:gd name="T50" fmla="*/ 18 w 83"/>
                    <a:gd name="T51" fmla="*/ 0 h 53"/>
                    <a:gd name="T52" fmla="*/ 20 w 83"/>
                    <a:gd name="T53" fmla="*/ 2 h 5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3"/>
                    <a:gd name="T82" fmla="*/ 0 h 53"/>
                    <a:gd name="T83" fmla="*/ 83 w 83"/>
                    <a:gd name="T84" fmla="*/ 53 h 5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3" h="53">
                      <a:moveTo>
                        <a:pt x="82" y="8"/>
                      </a:moveTo>
                      <a:lnTo>
                        <a:pt x="83" y="11"/>
                      </a:lnTo>
                      <a:lnTo>
                        <a:pt x="82" y="15"/>
                      </a:lnTo>
                      <a:lnTo>
                        <a:pt x="77" y="17"/>
                      </a:lnTo>
                      <a:lnTo>
                        <a:pt x="75" y="19"/>
                      </a:lnTo>
                      <a:lnTo>
                        <a:pt x="67" y="23"/>
                      </a:lnTo>
                      <a:lnTo>
                        <a:pt x="57" y="26"/>
                      </a:lnTo>
                      <a:lnTo>
                        <a:pt x="49" y="30"/>
                      </a:lnTo>
                      <a:lnTo>
                        <a:pt x="41" y="33"/>
                      </a:lnTo>
                      <a:lnTo>
                        <a:pt x="33" y="36"/>
                      </a:lnTo>
                      <a:lnTo>
                        <a:pt x="25" y="41"/>
                      </a:lnTo>
                      <a:lnTo>
                        <a:pt x="18" y="46"/>
                      </a:lnTo>
                      <a:lnTo>
                        <a:pt x="11" y="53"/>
                      </a:lnTo>
                      <a:lnTo>
                        <a:pt x="7" y="50"/>
                      </a:lnTo>
                      <a:lnTo>
                        <a:pt x="3" y="46"/>
                      </a:lnTo>
                      <a:lnTo>
                        <a:pt x="1" y="41"/>
                      </a:lnTo>
                      <a:lnTo>
                        <a:pt x="0" y="36"/>
                      </a:lnTo>
                      <a:lnTo>
                        <a:pt x="1" y="31"/>
                      </a:lnTo>
                      <a:lnTo>
                        <a:pt x="9" y="24"/>
                      </a:lnTo>
                      <a:lnTo>
                        <a:pt x="17" y="18"/>
                      </a:lnTo>
                      <a:lnTo>
                        <a:pt x="25" y="12"/>
                      </a:lnTo>
                      <a:lnTo>
                        <a:pt x="34" y="8"/>
                      </a:lnTo>
                      <a:lnTo>
                        <a:pt x="44" y="3"/>
                      </a:lnTo>
                      <a:lnTo>
                        <a:pt x="53" y="1"/>
                      </a:lnTo>
                      <a:lnTo>
                        <a:pt x="63" y="0"/>
                      </a:lnTo>
                      <a:lnTo>
                        <a:pt x="74" y="0"/>
                      </a:lnTo>
                      <a:lnTo>
                        <a:pt x="82" y="8"/>
                      </a:lnTo>
                      <a:close/>
                    </a:path>
                  </a:pathLst>
                </a:custGeom>
                <a:solidFill>
                  <a:srgbClr val="00FF00"/>
                </a:solidFill>
                <a:ln w="9525">
                  <a:noFill/>
                  <a:round/>
                  <a:headEnd/>
                  <a:tailEnd/>
                </a:ln>
              </p:spPr>
              <p:txBody>
                <a:bodyPr/>
                <a:lstStyle/>
                <a:p>
                  <a:endParaRPr lang="en-US"/>
                </a:p>
              </p:txBody>
            </p:sp>
            <p:sp>
              <p:nvSpPr>
                <p:cNvPr id="9411" name="Freeform 3819"/>
                <p:cNvSpPr>
                  <a:spLocks/>
                </p:cNvSpPr>
                <p:nvPr/>
              </p:nvSpPr>
              <p:spPr bwMode="auto">
                <a:xfrm>
                  <a:off x="3670" y="3319"/>
                  <a:ext cx="10" cy="11"/>
                </a:xfrm>
                <a:custGeom>
                  <a:avLst/>
                  <a:gdLst>
                    <a:gd name="T0" fmla="*/ 5 w 21"/>
                    <a:gd name="T1" fmla="*/ 3 h 20"/>
                    <a:gd name="T2" fmla="*/ 5 w 21"/>
                    <a:gd name="T3" fmla="*/ 4 h 20"/>
                    <a:gd name="T4" fmla="*/ 4 w 21"/>
                    <a:gd name="T5" fmla="*/ 6 h 20"/>
                    <a:gd name="T6" fmla="*/ 4 w 21"/>
                    <a:gd name="T7" fmla="*/ 6 h 20"/>
                    <a:gd name="T8" fmla="*/ 3 w 21"/>
                    <a:gd name="T9" fmla="*/ 6 h 20"/>
                    <a:gd name="T10" fmla="*/ 2 w 21"/>
                    <a:gd name="T11" fmla="*/ 6 h 20"/>
                    <a:gd name="T12" fmla="*/ 1 w 21"/>
                    <a:gd name="T13" fmla="*/ 6 h 20"/>
                    <a:gd name="T14" fmla="*/ 0 w 21"/>
                    <a:gd name="T15" fmla="*/ 5 h 20"/>
                    <a:gd name="T16" fmla="*/ 0 w 21"/>
                    <a:gd name="T17" fmla="*/ 4 h 20"/>
                    <a:gd name="T18" fmla="*/ 0 w 21"/>
                    <a:gd name="T19" fmla="*/ 3 h 20"/>
                    <a:gd name="T20" fmla="*/ 0 w 21"/>
                    <a:gd name="T21" fmla="*/ 2 h 20"/>
                    <a:gd name="T22" fmla="*/ 1 w 21"/>
                    <a:gd name="T23" fmla="*/ 1 h 20"/>
                    <a:gd name="T24" fmla="*/ 1 w 21"/>
                    <a:gd name="T25" fmla="*/ 0 h 20"/>
                    <a:gd name="T26" fmla="*/ 2 w 21"/>
                    <a:gd name="T27" fmla="*/ 1 h 20"/>
                    <a:gd name="T28" fmla="*/ 3 w 21"/>
                    <a:gd name="T29" fmla="*/ 1 h 20"/>
                    <a:gd name="T30" fmla="*/ 4 w 21"/>
                    <a:gd name="T31" fmla="*/ 2 h 20"/>
                    <a:gd name="T32" fmla="*/ 5 w 21"/>
                    <a:gd name="T33" fmla="*/ 3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0"/>
                    <a:gd name="T53" fmla="*/ 21 w 2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0">
                      <a:moveTo>
                        <a:pt x="21" y="11"/>
                      </a:moveTo>
                      <a:lnTo>
                        <a:pt x="21" y="15"/>
                      </a:lnTo>
                      <a:lnTo>
                        <a:pt x="19" y="18"/>
                      </a:lnTo>
                      <a:lnTo>
                        <a:pt x="16" y="19"/>
                      </a:lnTo>
                      <a:lnTo>
                        <a:pt x="13" y="20"/>
                      </a:lnTo>
                      <a:lnTo>
                        <a:pt x="8" y="19"/>
                      </a:lnTo>
                      <a:lnTo>
                        <a:pt x="5" y="18"/>
                      </a:lnTo>
                      <a:lnTo>
                        <a:pt x="3" y="17"/>
                      </a:lnTo>
                      <a:lnTo>
                        <a:pt x="0" y="14"/>
                      </a:lnTo>
                      <a:lnTo>
                        <a:pt x="0" y="9"/>
                      </a:lnTo>
                      <a:lnTo>
                        <a:pt x="1" y="5"/>
                      </a:lnTo>
                      <a:lnTo>
                        <a:pt x="4" y="2"/>
                      </a:lnTo>
                      <a:lnTo>
                        <a:pt x="6" y="0"/>
                      </a:lnTo>
                      <a:lnTo>
                        <a:pt x="11" y="1"/>
                      </a:lnTo>
                      <a:lnTo>
                        <a:pt x="15" y="3"/>
                      </a:lnTo>
                      <a:lnTo>
                        <a:pt x="19" y="7"/>
                      </a:lnTo>
                      <a:lnTo>
                        <a:pt x="21" y="11"/>
                      </a:lnTo>
                      <a:close/>
                    </a:path>
                  </a:pathLst>
                </a:custGeom>
                <a:solidFill>
                  <a:srgbClr val="00FF00"/>
                </a:solidFill>
                <a:ln w="9525">
                  <a:noFill/>
                  <a:round/>
                  <a:headEnd/>
                  <a:tailEnd/>
                </a:ln>
              </p:spPr>
              <p:txBody>
                <a:bodyPr/>
                <a:lstStyle/>
                <a:p>
                  <a:endParaRPr lang="en-US"/>
                </a:p>
              </p:txBody>
            </p:sp>
            <p:sp>
              <p:nvSpPr>
                <p:cNvPr id="9412" name="Freeform 3820"/>
                <p:cNvSpPr>
                  <a:spLocks/>
                </p:cNvSpPr>
                <p:nvPr/>
              </p:nvSpPr>
              <p:spPr bwMode="auto">
                <a:xfrm>
                  <a:off x="3349" y="3326"/>
                  <a:ext cx="9" cy="13"/>
                </a:xfrm>
                <a:custGeom>
                  <a:avLst/>
                  <a:gdLst>
                    <a:gd name="T0" fmla="*/ 4 w 19"/>
                    <a:gd name="T1" fmla="*/ 3 h 25"/>
                    <a:gd name="T2" fmla="*/ 4 w 19"/>
                    <a:gd name="T3" fmla="*/ 4 h 25"/>
                    <a:gd name="T4" fmla="*/ 4 w 19"/>
                    <a:gd name="T5" fmla="*/ 5 h 25"/>
                    <a:gd name="T6" fmla="*/ 4 w 19"/>
                    <a:gd name="T7" fmla="*/ 6 h 25"/>
                    <a:gd name="T8" fmla="*/ 3 w 19"/>
                    <a:gd name="T9" fmla="*/ 7 h 25"/>
                    <a:gd name="T10" fmla="*/ 2 w 19"/>
                    <a:gd name="T11" fmla="*/ 7 h 25"/>
                    <a:gd name="T12" fmla="*/ 1 w 19"/>
                    <a:gd name="T13" fmla="*/ 7 h 25"/>
                    <a:gd name="T14" fmla="*/ 0 w 19"/>
                    <a:gd name="T15" fmla="*/ 6 h 25"/>
                    <a:gd name="T16" fmla="*/ 0 w 19"/>
                    <a:gd name="T17" fmla="*/ 5 h 25"/>
                    <a:gd name="T18" fmla="*/ 0 w 19"/>
                    <a:gd name="T19" fmla="*/ 4 h 25"/>
                    <a:gd name="T20" fmla="*/ 0 w 19"/>
                    <a:gd name="T21" fmla="*/ 3 h 25"/>
                    <a:gd name="T22" fmla="*/ 1 w 19"/>
                    <a:gd name="T23" fmla="*/ 1 h 25"/>
                    <a:gd name="T24" fmla="*/ 1 w 19"/>
                    <a:gd name="T25" fmla="*/ 0 h 25"/>
                    <a:gd name="T26" fmla="*/ 2 w 19"/>
                    <a:gd name="T27" fmla="*/ 1 h 25"/>
                    <a:gd name="T28" fmla="*/ 3 w 19"/>
                    <a:gd name="T29" fmla="*/ 1 h 25"/>
                    <a:gd name="T30" fmla="*/ 4 w 19"/>
                    <a:gd name="T31" fmla="*/ 2 h 25"/>
                    <a:gd name="T32" fmla="*/ 4 w 19"/>
                    <a:gd name="T33" fmla="*/ 3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5"/>
                    <a:gd name="T53" fmla="*/ 19 w 1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5">
                      <a:moveTo>
                        <a:pt x="19" y="11"/>
                      </a:moveTo>
                      <a:lnTo>
                        <a:pt x="19" y="16"/>
                      </a:lnTo>
                      <a:lnTo>
                        <a:pt x="18" y="19"/>
                      </a:lnTo>
                      <a:lnTo>
                        <a:pt x="17" y="23"/>
                      </a:lnTo>
                      <a:lnTo>
                        <a:pt x="13" y="25"/>
                      </a:lnTo>
                      <a:lnTo>
                        <a:pt x="8" y="25"/>
                      </a:lnTo>
                      <a:lnTo>
                        <a:pt x="5" y="25"/>
                      </a:lnTo>
                      <a:lnTo>
                        <a:pt x="2" y="23"/>
                      </a:lnTo>
                      <a:lnTo>
                        <a:pt x="0" y="19"/>
                      </a:lnTo>
                      <a:lnTo>
                        <a:pt x="0" y="14"/>
                      </a:lnTo>
                      <a:lnTo>
                        <a:pt x="2" y="9"/>
                      </a:lnTo>
                      <a:lnTo>
                        <a:pt x="4" y="4"/>
                      </a:lnTo>
                      <a:lnTo>
                        <a:pt x="6" y="0"/>
                      </a:lnTo>
                      <a:lnTo>
                        <a:pt x="10" y="2"/>
                      </a:lnTo>
                      <a:lnTo>
                        <a:pt x="14" y="4"/>
                      </a:lnTo>
                      <a:lnTo>
                        <a:pt x="17" y="8"/>
                      </a:lnTo>
                      <a:lnTo>
                        <a:pt x="19" y="11"/>
                      </a:lnTo>
                      <a:close/>
                    </a:path>
                  </a:pathLst>
                </a:custGeom>
                <a:solidFill>
                  <a:srgbClr val="00FF00"/>
                </a:solidFill>
                <a:ln w="9525">
                  <a:noFill/>
                  <a:round/>
                  <a:headEnd/>
                  <a:tailEnd/>
                </a:ln>
              </p:spPr>
              <p:txBody>
                <a:bodyPr/>
                <a:lstStyle/>
                <a:p>
                  <a:endParaRPr lang="en-US"/>
                </a:p>
              </p:txBody>
            </p:sp>
            <p:sp>
              <p:nvSpPr>
                <p:cNvPr id="9413" name="Freeform 3821"/>
                <p:cNvSpPr>
                  <a:spLocks/>
                </p:cNvSpPr>
                <p:nvPr/>
              </p:nvSpPr>
              <p:spPr bwMode="auto">
                <a:xfrm>
                  <a:off x="3645" y="3334"/>
                  <a:ext cx="27" cy="8"/>
                </a:xfrm>
                <a:custGeom>
                  <a:avLst/>
                  <a:gdLst>
                    <a:gd name="T0" fmla="*/ 14 w 54"/>
                    <a:gd name="T1" fmla="*/ 1 h 18"/>
                    <a:gd name="T2" fmla="*/ 12 w 54"/>
                    <a:gd name="T3" fmla="*/ 2 h 18"/>
                    <a:gd name="T4" fmla="*/ 11 w 54"/>
                    <a:gd name="T5" fmla="*/ 2 h 18"/>
                    <a:gd name="T6" fmla="*/ 9 w 54"/>
                    <a:gd name="T7" fmla="*/ 3 h 18"/>
                    <a:gd name="T8" fmla="*/ 7 w 54"/>
                    <a:gd name="T9" fmla="*/ 4 h 18"/>
                    <a:gd name="T10" fmla="*/ 6 w 54"/>
                    <a:gd name="T11" fmla="*/ 4 h 18"/>
                    <a:gd name="T12" fmla="*/ 4 w 54"/>
                    <a:gd name="T13" fmla="*/ 4 h 18"/>
                    <a:gd name="T14" fmla="*/ 3 w 54"/>
                    <a:gd name="T15" fmla="*/ 4 h 18"/>
                    <a:gd name="T16" fmla="*/ 1 w 54"/>
                    <a:gd name="T17" fmla="*/ 3 h 18"/>
                    <a:gd name="T18" fmla="*/ 0 w 54"/>
                    <a:gd name="T19" fmla="*/ 2 h 18"/>
                    <a:gd name="T20" fmla="*/ 2 w 54"/>
                    <a:gd name="T21" fmla="*/ 2 h 18"/>
                    <a:gd name="T22" fmla="*/ 3 w 54"/>
                    <a:gd name="T23" fmla="*/ 1 h 18"/>
                    <a:gd name="T24" fmla="*/ 5 w 54"/>
                    <a:gd name="T25" fmla="*/ 0 h 18"/>
                    <a:gd name="T26" fmla="*/ 6 w 54"/>
                    <a:gd name="T27" fmla="*/ 0 h 18"/>
                    <a:gd name="T28" fmla="*/ 7 w 54"/>
                    <a:gd name="T29" fmla="*/ 0 h 18"/>
                    <a:gd name="T30" fmla="*/ 10 w 54"/>
                    <a:gd name="T31" fmla="*/ 0 h 18"/>
                    <a:gd name="T32" fmla="*/ 11 w 54"/>
                    <a:gd name="T33" fmla="*/ 0 h 18"/>
                    <a:gd name="T34" fmla="*/ 12 w 54"/>
                    <a:gd name="T35" fmla="*/ 1 h 18"/>
                    <a:gd name="T36" fmla="*/ 14 w 54"/>
                    <a:gd name="T37" fmla="*/ 1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5"/>
                      </a:moveTo>
                      <a:lnTo>
                        <a:pt x="48" y="9"/>
                      </a:lnTo>
                      <a:lnTo>
                        <a:pt x="42" y="12"/>
                      </a:lnTo>
                      <a:lnTo>
                        <a:pt x="35" y="15"/>
                      </a:lnTo>
                      <a:lnTo>
                        <a:pt x="30" y="17"/>
                      </a:lnTo>
                      <a:lnTo>
                        <a:pt x="23" y="18"/>
                      </a:lnTo>
                      <a:lnTo>
                        <a:pt x="16" y="18"/>
                      </a:lnTo>
                      <a:lnTo>
                        <a:pt x="9" y="17"/>
                      </a:lnTo>
                      <a:lnTo>
                        <a:pt x="2" y="14"/>
                      </a:lnTo>
                      <a:lnTo>
                        <a:pt x="0" y="12"/>
                      </a:lnTo>
                      <a:lnTo>
                        <a:pt x="5" y="9"/>
                      </a:lnTo>
                      <a:lnTo>
                        <a:pt x="11" y="5"/>
                      </a:lnTo>
                      <a:lnTo>
                        <a:pt x="17" y="3"/>
                      </a:lnTo>
                      <a:lnTo>
                        <a:pt x="24" y="0"/>
                      </a:lnTo>
                      <a:lnTo>
                        <a:pt x="30" y="0"/>
                      </a:lnTo>
                      <a:lnTo>
                        <a:pt x="37" y="0"/>
                      </a:lnTo>
                      <a:lnTo>
                        <a:pt x="42" y="2"/>
                      </a:lnTo>
                      <a:lnTo>
                        <a:pt x="48" y="4"/>
                      </a:lnTo>
                      <a:lnTo>
                        <a:pt x="54" y="5"/>
                      </a:lnTo>
                      <a:close/>
                    </a:path>
                  </a:pathLst>
                </a:custGeom>
                <a:solidFill>
                  <a:srgbClr val="00FF00"/>
                </a:solidFill>
                <a:ln w="9525">
                  <a:noFill/>
                  <a:round/>
                  <a:headEnd/>
                  <a:tailEnd/>
                </a:ln>
              </p:spPr>
              <p:txBody>
                <a:bodyPr/>
                <a:lstStyle/>
                <a:p>
                  <a:endParaRPr lang="en-US"/>
                </a:p>
              </p:txBody>
            </p:sp>
            <p:sp>
              <p:nvSpPr>
                <p:cNvPr id="9414" name="Freeform 3822"/>
                <p:cNvSpPr>
                  <a:spLocks/>
                </p:cNvSpPr>
                <p:nvPr/>
              </p:nvSpPr>
              <p:spPr bwMode="auto">
                <a:xfrm>
                  <a:off x="3581" y="3337"/>
                  <a:ext cx="18" cy="16"/>
                </a:xfrm>
                <a:custGeom>
                  <a:avLst/>
                  <a:gdLst>
                    <a:gd name="T0" fmla="*/ 10 w 34"/>
                    <a:gd name="T1" fmla="*/ 7 h 33"/>
                    <a:gd name="T2" fmla="*/ 8 w 34"/>
                    <a:gd name="T3" fmla="*/ 8 h 33"/>
                    <a:gd name="T4" fmla="*/ 6 w 34"/>
                    <a:gd name="T5" fmla="*/ 8 h 33"/>
                    <a:gd name="T6" fmla="*/ 4 w 34"/>
                    <a:gd name="T7" fmla="*/ 8 h 33"/>
                    <a:gd name="T8" fmla="*/ 2 w 34"/>
                    <a:gd name="T9" fmla="*/ 7 h 33"/>
                    <a:gd name="T10" fmla="*/ 1 w 34"/>
                    <a:gd name="T11" fmla="*/ 6 h 33"/>
                    <a:gd name="T12" fmla="*/ 0 w 34"/>
                    <a:gd name="T13" fmla="*/ 5 h 33"/>
                    <a:gd name="T14" fmla="*/ 0 w 34"/>
                    <a:gd name="T15" fmla="*/ 3 h 33"/>
                    <a:gd name="T16" fmla="*/ 1 w 34"/>
                    <a:gd name="T17" fmla="*/ 2 h 33"/>
                    <a:gd name="T18" fmla="*/ 3 w 34"/>
                    <a:gd name="T19" fmla="*/ 0 h 33"/>
                    <a:gd name="T20" fmla="*/ 5 w 34"/>
                    <a:gd name="T21" fmla="*/ 1 h 33"/>
                    <a:gd name="T22" fmla="*/ 7 w 34"/>
                    <a:gd name="T23" fmla="*/ 3 h 33"/>
                    <a:gd name="T24" fmla="*/ 8 w 34"/>
                    <a:gd name="T25" fmla="*/ 5 h 33"/>
                    <a:gd name="T26" fmla="*/ 10 w 34"/>
                    <a:gd name="T27" fmla="*/ 7 h 3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3"/>
                    <a:gd name="T44" fmla="*/ 34 w 34"/>
                    <a:gd name="T45" fmla="*/ 33 h 3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3">
                      <a:moveTo>
                        <a:pt x="34" y="29"/>
                      </a:moveTo>
                      <a:lnTo>
                        <a:pt x="29" y="33"/>
                      </a:lnTo>
                      <a:lnTo>
                        <a:pt x="22" y="33"/>
                      </a:lnTo>
                      <a:lnTo>
                        <a:pt x="14" y="32"/>
                      </a:lnTo>
                      <a:lnTo>
                        <a:pt x="8" y="29"/>
                      </a:lnTo>
                      <a:lnTo>
                        <a:pt x="3" y="26"/>
                      </a:lnTo>
                      <a:lnTo>
                        <a:pt x="0" y="20"/>
                      </a:lnTo>
                      <a:lnTo>
                        <a:pt x="0" y="14"/>
                      </a:lnTo>
                      <a:lnTo>
                        <a:pt x="1" y="8"/>
                      </a:lnTo>
                      <a:lnTo>
                        <a:pt x="9" y="0"/>
                      </a:lnTo>
                      <a:lnTo>
                        <a:pt x="17" y="5"/>
                      </a:lnTo>
                      <a:lnTo>
                        <a:pt x="25" y="12"/>
                      </a:lnTo>
                      <a:lnTo>
                        <a:pt x="31" y="20"/>
                      </a:lnTo>
                      <a:lnTo>
                        <a:pt x="34" y="29"/>
                      </a:lnTo>
                      <a:close/>
                    </a:path>
                  </a:pathLst>
                </a:custGeom>
                <a:solidFill>
                  <a:srgbClr val="00FF00"/>
                </a:solidFill>
                <a:ln w="9525">
                  <a:noFill/>
                  <a:round/>
                  <a:headEnd/>
                  <a:tailEnd/>
                </a:ln>
              </p:spPr>
              <p:txBody>
                <a:bodyPr/>
                <a:lstStyle/>
                <a:p>
                  <a:endParaRPr lang="en-US"/>
                </a:p>
              </p:txBody>
            </p:sp>
            <p:sp>
              <p:nvSpPr>
                <p:cNvPr id="9415" name="Freeform 3823"/>
                <p:cNvSpPr>
                  <a:spLocks/>
                </p:cNvSpPr>
                <p:nvPr/>
              </p:nvSpPr>
              <p:spPr bwMode="auto">
                <a:xfrm>
                  <a:off x="3269" y="3338"/>
                  <a:ext cx="17" cy="13"/>
                </a:xfrm>
                <a:custGeom>
                  <a:avLst/>
                  <a:gdLst>
                    <a:gd name="T0" fmla="*/ 7 w 35"/>
                    <a:gd name="T1" fmla="*/ 2 h 26"/>
                    <a:gd name="T2" fmla="*/ 8 w 35"/>
                    <a:gd name="T3" fmla="*/ 3 h 26"/>
                    <a:gd name="T4" fmla="*/ 8 w 35"/>
                    <a:gd name="T5" fmla="*/ 3 h 26"/>
                    <a:gd name="T6" fmla="*/ 8 w 35"/>
                    <a:gd name="T7" fmla="*/ 5 h 26"/>
                    <a:gd name="T8" fmla="*/ 8 w 35"/>
                    <a:gd name="T9" fmla="*/ 6 h 26"/>
                    <a:gd name="T10" fmla="*/ 6 w 35"/>
                    <a:gd name="T11" fmla="*/ 7 h 26"/>
                    <a:gd name="T12" fmla="*/ 5 w 35"/>
                    <a:gd name="T13" fmla="*/ 7 h 26"/>
                    <a:gd name="T14" fmla="*/ 3 w 35"/>
                    <a:gd name="T15" fmla="*/ 7 h 26"/>
                    <a:gd name="T16" fmla="*/ 2 w 35"/>
                    <a:gd name="T17" fmla="*/ 6 h 26"/>
                    <a:gd name="T18" fmla="*/ 1 w 35"/>
                    <a:gd name="T19" fmla="*/ 5 h 26"/>
                    <a:gd name="T20" fmla="*/ 0 w 35"/>
                    <a:gd name="T21" fmla="*/ 5 h 26"/>
                    <a:gd name="T22" fmla="*/ 0 w 35"/>
                    <a:gd name="T23" fmla="*/ 3 h 26"/>
                    <a:gd name="T24" fmla="*/ 0 w 35"/>
                    <a:gd name="T25" fmla="*/ 2 h 26"/>
                    <a:gd name="T26" fmla="*/ 2 w 35"/>
                    <a:gd name="T27" fmla="*/ 1 h 26"/>
                    <a:gd name="T28" fmla="*/ 4 w 35"/>
                    <a:gd name="T29" fmla="*/ 0 h 26"/>
                    <a:gd name="T30" fmla="*/ 6 w 35"/>
                    <a:gd name="T31" fmla="*/ 1 h 26"/>
                    <a:gd name="T32" fmla="*/ 7 w 35"/>
                    <a:gd name="T33" fmla="*/ 2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26"/>
                    <a:gd name="T53" fmla="*/ 35 w 3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26">
                      <a:moveTo>
                        <a:pt x="31" y="6"/>
                      </a:moveTo>
                      <a:lnTo>
                        <a:pt x="33" y="10"/>
                      </a:lnTo>
                      <a:lnTo>
                        <a:pt x="35" y="13"/>
                      </a:lnTo>
                      <a:lnTo>
                        <a:pt x="35" y="18"/>
                      </a:lnTo>
                      <a:lnTo>
                        <a:pt x="32" y="21"/>
                      </a:lnTo>
                      <a:lnTo>
                        <a:pt x="27" y="25"/>
                      </a:lnTo>
                      <a:lnTo>
                        <a:pt x="21" y="26"/>
                      </a:lnTo>
                      <a:lnTo>
                        <a:pt x="14" y="26"/>
                      </a:lnTo>
                      <a:lnTo>
                        <a:pt x="8" y="24"/>
                      </a:lnTo>
                      <a:lnTo>
                        <a:pt x="5" y="20"/>
                      </a:lnTo>
                      <a:lnTo>
                        <a:pt x="1" y="17"/>
                      </a:lnTo>
                      <a:lnTo>
                        <a:pt x="0" y="11"/>
                      </a:lnTo>
                      <a:lnTo>
                        <a:pt x="1" y="6"/>
                      </a:lnTo>
                      <a:lnTo>
                        <a:pt x="8" y="1"/>
                      </a:lnTo>
                      <a:lnTo>
                        <a:pt x="16" y="0"/>
                      </a:lnTo>
                      <a:lnTo>
                        <a:pt x="25" y="1"/>
                      </a:lnTo>
                      <a:lnTo>
                        <a:pt x="31" y="6"/>
                      </a:lnTo>
                      <a:close/>
                    </a:path>
                  </a:pathLst>
                </a:custGeom>
                <a:solidFill>
                  <a:srgbClr val="00FF00"/>
                </a:solidFill>
                <a:ln w="9525">
                  <a:noFill/>
                  <a:round/>
                  <a:headEnd/>
                  <a:tailEnd/>
                </a:ln>
              </p:spPr>
              <p:txBody>
                <a:bodyPr/>
                <a:lstStyle/>
                <a:p>
                  <a:endParaRPr lang="en-US"/>
                </a:p>
              </p:txBody>
            </p:sp>
            <p:sp>
              <p:nvSpPr>
                <p:cNvPr id="9416" name="Freeform 3824"/>
                <p:cNvSpPr>
                  <a:spLocks/>
                </p:cNvSpPr>
                <p:nvPr/>
              </p:nvSpPr>
              <p:spPr bwMode="auto">
                <a:xfrm>
                  <a:off x="3316" y="3341"/>
                  <a:ext cx="15" cy="17"/>
                </a:xfrm>
                <a:custGeom>
                  <a:avLst/>
                  <a:gdLst>
                    <a:gd name="T0" fmla="*/ 8 w 30"/>
                    <a:gd name="T1" fmla="*/ 4 h 35"/>
                    <a:gd name="T2" fmla="*/ 7 w 30"/>
                    <a:gd name="T3" fmla="*/ 5 h 35"/>
                    <a:gd name="T4" fmla="*/ 6 w 30"/>
                    <a:gd name="T5" fmla="*/ 7 h 35"/>
                    <a:gd name="T6" fmla="*/ 5 w 30"/>
                    <a:gd name="T7" fmla="*/ 7 h 35"/>
                    <a:gd name="T8" fmla="*/ 4 w 30"/>
                    <a:gd name="T9" fmla="*/ 8 h 35"/>
                    <a:gd name="T10" fmla="*/ 3 w 30"/>
                    <a:gd name="T11" fmla="*/ 8 h 35"/>
                    <a:gd name="T12" fmla="*/ 2 w 30"/>
                    <a:gd name="T13" fmla="*/ 8 h 35"/>
                    <a:gd name="T14" fmla="*/ 1 w 30"/>
                    <a:gd name="T15" fmla="*/ 8 h 35"/>
                    <a:gd name="T16" fmla="*/ 0 w 30"/>
                    <a:gd name="T17" fmla="*/ 7 h 35"/>
                    <a:gd name="T18" fmla="*/ 0 w 30"/>
                    <a:gd name="T19" fmla="*/ 5 h 35"/>
                    <a:gd name="T20" fmla="*/ 1 w 30"/>
                    <a:gd name="T21" fmla="*/ 3 h 35"/>
                    <a:gd name="T22" fmla="*/ 2 w 30"/>
                    <a:gd name="T23" fmla="*/ 1 h 35"/>
                    <a:gd name="T24" fmla="*/ 3 w 30"/>
                    <a:gd name="T25" fmla="*/ 0 h 35"/>
                    <a:gd name="T26" fmla="*/ 4 w 30"/>
                    <a:gd name="T27" fmla="*/ 0 h 35"/>
                    <a:gd name="T28" fmla="*/ 6 w 30"/>
                    <a:gd name="T29" fmla="*/ 1 h 35"/>
                    <a:gd name="T30" fmla="*/ 7 w 30"/>
                    <a:gd name="T31" fmla="*/ 2 h 35"/>
                    <a:gd name="T32" fmla="*/ 8 w 30"/>
                    <a:gd name="T33" fmla="*/ 4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5"/>
                    <a:gd name="T53" fmla="*/ 30 w 30"/>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5">
                      <a:moveTo>
                        <a:pt x="30" y="18"/>
                      </a:moveTo>
                      <a:lnTo>
                        <a:pt x="27" y="23"/>
                      </a:lnTo>
                      <a:lnTo>
                        <a:pt x="24" y="28"/>
                      </a:lnTo>
                      <a:lnTo>
                        <a:pt x="19" y="31"/>
                      </a:lnTo>
                      <a:lnTo>
                        <a:pt x="14" y="35"/>
                      </a:lnTo>
                      <a:lnTo>
                        <a:pt x="9" y="35"/>
                      </a:lnTo>
                      <a:lnTo>
                        <a:pt x="5" y="34"/>
                      </a:lnTo>
                      <a:lnTo>
                        <a:pt x="2" y="33"/>
                      </a:lnTo>
                      <a:lnTo>
                        <a:pt x="0" y="29"/>
                      </a:lnTo>
                      <a:lnTo>
                        <a:pt x="0" y="21"/>
                      </a:lnTo>
                      <a:lnTo>
                        <a:pt x="2" y="13"/>
                      </a:lnTo>
                      <a:lnTo>
                        <a:pt x="5" y="7"/>
                      </a:lnTo>
                      <a:lnTo>
                        <a:pt x="10" y="0"/>
                      </a:lnTo>
                      <a:lnTo>
                        <a:pt x="16" y="3"/>
                      </a:lnTo>
                      <a:lnTo>
                        <a:pt x="22" y="6"/>
                      </a:lnTo>
                      <a:lnTo>
                        <a:pt x="26" y="11"/>
                      </a:lnTo>
                      <a:lnTo>
                        <a:pt x="30" y="18"/>
                      </a:lnTo>
                      <a:close/>
                    </a:path>
                  </a:pathLst>
                </a:custGeom>
                <a:solidFill>
                  <a:srgbClr val="00FF00"/>
                </a:solidFill>
                <a:ln w="9525">
                  <a:noFill/>
                  <a:round/>
                  <a:headEnd/>
                  <a:tailEnd/>
                </a:ln>
              </p:spPr>
              <p:txBody>
                <a:bodyPr/>
                <a:lstStyle/>
                <a:p>
                  <a:endParaRPr lang="en-US"/>
                </a:p>
              </p:txBody>
            </p:sp>
            <p:sp>
              <p:nvSpPr>
                <p:cNvPr id="9417" name="Freeform 3825"/>
                <p:cNvSpPr>
                  <a:spLocks/>
                </p:cNvSpPr>
                <p:nvPr/>
              </p:nvSpPr>
              <p:spPr bwMode="auto">
                <a:xfrm>
                  <a:off x="3292" y="3351"/>
                  <a:ext cx="12" cy="16"/>
                </a:xfrm>
                <a:custGeom>
                  <a:avLst/>
                  <a:gdLst>
                    <a:gd name="T0" fmla="*/ 6 w 24"/>
                    <a:gd name="T1" fmla="*/ 3 h 32"/>
                    <a:gd name="T2" fmla="*/ 6 w 24"/>
                    <a:gd name="T3" fmla="*/ 5 h 32"/>
                    <a:gd name="T4" fmla="*/ 5 w 24"/>
                    <a:gd name="T5" fmla="*/ 6 h 32"/>
                    <a:gd name="T6" fmla="*/ 3 w 24"/>
                    <a:gd name="T7" fmla="*/ 7 h 32"/>
                    <a:gd name="T8" fmla="*/ 3 w 24"/>
                    <a:gd name="T9" fmla="*/ 8 h 32"/>
                    <a:gd name="T10" fmla="*/ 2 w 24"/>
                    <a:gd name="T11" fmla="*/ 8 h 32"/>
                    <a:gd name="T12" fmla="*/ 2 w 24"/>
                    <a:gd name="T13" fmla="*/ 7 h 32"/>
                    <a:gd name="T14" fmla="*/ 1 w 24"/>
                    <a:gd name="T15" fmla="*/ 7 h 32"/>
                    <a:gd name="T16" fmla="*/ 0 w 24"/>
                    <a:gd name="T17" fmla="*/ 6 h 32"/>
                    <a:gd name="T18" fmla="*/ 0 w 24"/>
                    <a:gd name="T19" fmla="*/ 5 h 32"/>
                    <a:gd name="T20" fmla="*/ 0 w 24"/>
                    <a:gd name="T21" fmla="*/ 3 h 32"/>
                    <a:gd name="T22" fmla="*/ 1 w 24"/>
                    <a:gd name="T23" fmla="*/ 1 h 32"/>
                    <a:gd name="T24" fmla="*/ 1 w 24"/>
                    <a:gd name="T25" fmla="*/ 0 h 32"/>
                    <a:gd name="T26" fmla="*/ 3 w 24"/>
                    <a:gd name="T27" fmla="*/ 1 h 32"/>
                    <a:gd name="T28" fmla="*/ 4 w 24"/>
                    <a:gd name="T29" fmla="*/ 1 h 32"/>
                    <a:gd name="T30" fmla="*/ 6 w 24"/>
                    <a:gd name="T31" fmla="*/ 2 h 32"/>
                    <a:gd name="T32" fmla="*/ 6 w 24"/>
                    <a:gd name="T33" fmla="*/ 3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2"/>
                    <a:gd name="T53" fmla="*/ 24 w 24"/>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2">
                      <a:moveTo>
                        <a:pt x="24" y="15"/>
                      </a:moveTo>
                      <a:lnTo>
                        <a:pt x="23" y="21"/>
                      </a:lnTo>
                      <a:lnTo>
                        <a:pt x="20" y="25"/>
                      </a:lnTo>
                      <a:lnTo>
                        <a:pt x="15" y="30"/>
                      </a:lnTo>
                      <a:lnTo>
                        <a:pt x="11" y="32"/>
                      </a:lnTo>
                      <a:lnTo>
                        <a:pt x="7" y="32"/>
                      </a:lnTo>
                      <a:lnTo>
                        <a:pt x="5" y="31"/>
                      </a:lnTo>
                      <a:lnTo>
                        <a:pt x="3" y="29"/>
                      </a:lnTo>
                      <a:lnTo>
                        <a:pt x="0" y="27"/>
                      </a:lnTo>
                      <a:lnTo>
                        <a:pt x="0" y="20"/>
                      </a:lnTo>
                      <a:lnTo>
                        <a:pt x="0" y="13"/>
                      </a:lnTo>
                      <a:lnTo>
                        <a:pt x="1" y="7"/>
                      </a:lnTo>
                      <a:lnTo>
                        <a:pt x="4" y="0"/>
                      </a:lnTo>
                      <a:lnTo>
                        <a:pt x="10" y="1"/>
                      </a:lnTo>
                      <a:lnTo>
                        <a:pt x="16" y="4"/>
                      </a:lnTo>
                      <a:lnTo>
                        <a:pt x="21" y="8"/>
                      </a:lnTo>
                      <a:lnTo>
                        <a:pt x="24" y="15"/>
                      </a:lnTo>
                      <a:close/>
                    </a:path>
                  </a:pathLst>
                </a:custGeom>
                <a:solidFill>
                  <a:srgbClr val="00FF00"/>
                </a:solidFill>
                <a:ln w="9525">
                  <a:noFill/>
                  <a:round/>
                  <a:headEnd/>
                  <a:tailEnd/>
                </a:ln>
              </p:spPr>
              <p:txBody>
                <a:bodyPr/>
                <a:lstStyle/>
                <a:p>
                  <a:endParaRPr lang="en-US"/>
                </a:p>
              </p:txBody>
            </p:sp>
            <p:sp>
              <p:nvSpPr>
                <p:cNvPr id="9418" name="Freeform 3826"/>
                <p:cNvSpPr>
                  <a:spLocks/>
                </p:cNvSpPr>
                <p:nvPr/>
              </p:nvSpPr>
              <p:spPr bwMode="auto">
                <a:xfrm>
                  <a:off x="3435" y="3354"/>
                  <a:ext cx="29" cy="14"/>
                </a:xfrm>
                <a:custGeom>
                  <a:avLst/>
                  <a:gdLst>
                    <a:gd name="T0" fmla="*/ 14 w 59"/>
                    <a:gd name="T1" fmla="*/ 4 h 28"/>
                    <a:gd name="T2" fmla="*/ 13 w 59"/>
                    <a:gd name="T3" fmla="*/ 5 h 28"/>
                    <a:gd name="T4" fmla="*/ 12 w 59"/>
                    <a:gd name="T5" fmla="*/ 6 h 28"/>
                    <a:gd name="T6" fmla="*/ 10 w 59"/>
                    <a:gd name="T7" fmla="*/ 6 h 28"/>
                    <a:gd name="T8" fmla="*/ 9 w 59"/>
                    <a:gd name="T9" fmla="*/ 7 h 28"/>
                    <a:gd name="T10" fmla="*/ 7 w 59"/>
                    <a:gd name="T11" fmla="*/ 7 h 28"/>
                    <a:gd name="T12" fmla="*/ 6 w 59"/>
                    <a:gd name="T13" fmla="*/ 7 h 28"/>
                    <a:gd name="T14" fmla="*/ 5 w 59"/>
                    <a:gd name="T15" fmla="*/ 7 h 28"/>
                    <a:gd name="T16" fmla="*/ 3 w 59"/>
                    <a:gd name="T17" fmla="*/ 7 h 28"/>
                    <a:gd name="T18" fmla="*/ 2 w 59"/>
                    <a:gd name="T19" fmla="*/ 6 h 28"/>
                    <a:gd name="T20" fmla="*/ 1 w 59"/>
                    <a:gd name="T21" fmla="*/ 6 h 28"/>
                    <a:gd name="T22" fmla="*/ 0 w 59"/>
                    <a:gd name="T23" fmla="*/ 4 h 28"/>
                    <a:gd name="T24" fmla="*/ 0 w 59"/>
                    <a:gd name="T25" fmla="*/ 3 h 28"/>
                    <a:gd name="T26" fmla="*/ 1 w 59"/>
                    <a:gd name="T27" fmla="*/ 3 h 28"/>
                    <a:gd name="T28" fmla="*/ 2 w 59"/>
                    <a:gd name="T29" fmla="*/ 2 h 28"/>
                    <a:gd name="T30" fmla="*/ 3 w 59"/>
                    <a:gd name="T31" fmla="*/ 2 h 28"/>
                    <a:gd name="T32" fmla="*/ 5 w 59"/>
                    <a:gd name="T33" fmla="*/ 1 h 28"/>
                    <a:gd name="T34" fmla="*/ 6 w 59"/>
                    <a:gd name="T35" fmla="*/ 1 h 28"/>
                    <a:gd name="T36" fmla="*/ 7 w 59"/>
                    <a:gd name="T37" fmla="*/ 1 h 28"/>
                    <a:gd name="T38" fmla="*/ 9 w 59"/>
                    <a:gd name="T39" fmla="*/ 0 h 28"/>
                    <a:gd name="T40" fmla="*/ 10 w 59"/>
                    <a:gd name="T41" fmla="*/ 0 h 28"/>
                    <a:gd name="T42" fmla="*/ 11 w 59"/>
                    <a:gd name="T43" fmla="*/ 2 h 28"/>
                    <a:gd name="T44" fmla="*/ 12 w 59"/>
                    <a:gd name="T45" fmla="*/ 2 h 28"/>
                    <a:gd name="T46" fmla="*/ 13 w 59"/>
                    <a:gd name="T47" fmla="*/ 3 h 28"/>
                    <a:gd name="T48" fmla="*/ 14 w 59"/>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9"/>
                    <a:gd name="T76" fmla="*/ 0 h 28"/>
                    <a:gd name="T77" fmla="*/ 59 w 59"/>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9" h="28">
                      <a:moveTo>
                        <a:pt x="59" y="13"/>
                      </a:moveTo>
                      <a:lnTo>
                        <a:pt x="54" y="17"/>
                      </a:lnTo>
                      <a:lnTo>
                        <a:pt x="49" y="21"/>
                      </a:lnTo>
                      <a:lnTo>
                        <a:pt x="43" y="23"/>
                      </a:lnTo>
                      <a:lnTo>
                        <a:pt x="38" y="25"/>
                      </a:lnTo>
                      <a:lnTo>
                        <a:pt x="31" y="26"/>
                      </a:lnTo>
                      <a:lnTo>
                        <a:pt x="25" y="28"/>
                      </a:lnTo>
                      <a:lnTo>
                        <a:pt x="20" y="28"/>
                      </a:lnTo>
                      <a:lnTo>
                        <a:pt x="13" y="26"/>
                      </a:lnTo>
                      <a:lnTo>
                        <a:pt x="8" y="24"/>
                      </a:lnTo>
                      <a:lnTo>
                        <a:pt x="5" y="21"/>
                      </a:lnTo>
                      <a:lnTo>
                        <a:pt x="1" y="16"/>
                      </a:lnTo>
                      <a:lnTo>
                        <a:pt x="0" y="12"/>
                      </a:lnTo>
                      <a:lnTo>
                        <a:pt x="5" y="9"/>
                      </a:lnTo>
                      <a:lnTo>
                        <a:pt x="9" y="7"/>
                      </a:lnTo>
                      <a:lnTo>
                        <a:pt x="14" y="6"/>
                      </a:lnTo>
                      <a:lnTo>
                        <a:pt x="20" y="3"/>
                      </a:lnTo>
                      <a:lnTo>
                        <a:pt x="24" y="2"/>
                      </a:lnTo>
                      <a:lnTo>
                        <a:pt x="30" y="1"/>
                      </a:lnTo>
                      <a:lnTo>
                        <a:pt x="36" y="0"/>
                      </a:lnTo>
                      <a:lnTo>
                        <a:pt x="42" y="0"/>
                      </a:lnTo>
                      <a:lnTo>
                        <a:pt x="44" y="5"/>
                      </a:lnTo>
                      <a:lnTo>
                        <a:pt x="49" y="8"/>
                      </a:lnTo>
                      <a:lnTo>
                        <a:pt x="54" y="10"/>
                      </a:lnTo>
                      <a:lnTo>
                        <a:pt x="59" y="13"/>
                      </a:lnTo>
                      <a:close/>
                    </a:path>
                  </a:pathLst>
                </a:custGeom>
                <a:solidFill>
                  <a:srgbClr val="00FF00"/>
                </a:solidFill>
                <a:ln w="9525">
                  <a:noFill/>
                  <a:round/>
                  <a:headEnd/>
                  <a:tailEnd/>
                </a:ln>
              </p:spPr>
              <p:txBody>
                <a:bodyPr/>
                <a:lstStyle/>
                <a:p>
                  <a:endParaRPr lang="en-US"/>
                </a:p>
              </p:txBody>
            </p:sp>
            <p:sp>
              <p:nvSpPr>
                <p:cNvPr id="9419" name="Freeform 3827"/>
                <p:cNvSpPr>
                  <a:spLocks/>
                </p:cNvSpPr>
                <p:nvPr/>
              </p:nvSpPr>
              <p:spPr bwMode="auto">
                <a:xfrm>
                  <a:off x="3490" y="3354"/>
                  <a:ext cx="14" cy="23"/>
                </a:xfrm>
                <a:custGeom>
                  <a:avLst/>
                  <a:gdLst>
                    <a:gd name="T0" fmla="*/ 7 w 28"/>
                    <a:gd name="T1" fmla="*/ 4 h 45"/>
                    <a:gd name="T2" fmla="*/ 7 w 28"/>
                    <a:gd name="T3" fmla="*/ 6 h 45"/>
                    <a:gd name="T4" fmla="*/ 7 w 28"/>
                    <a:gd name="T5" fmla="*/ 8 h 45"/>
                    <a:gd name="T6" fmla="*/ 6 w 28"/>
                    <a:gd name="T7" fmla="*/ 10 h 45"/>
                    <a:gd name="T8" fmla="*/ 5 w 28"/>
                    <a:gd name="T9" fmla="*/ 12 h 45"/>
                    <a:gd name="T10" fmla="*/ 4 w 28"/>
                    <a:gd name="T11" fmla="*/ 10 h 45"/>
                    <a:gd name="T12" fmla="*/ 2 w 28"/>
                    <a:gd name="T13" fmla="*/ 10 h 45"/>
                    <a:gd name="T14" fmla="*/ 1 w 28"/>
                    <a:gd name="T15" fmla="*/ 9 h 45"/>
                    <a:gd name="T16" fmla="*/ 0 w 28"/>
                    <a:gd name="T17" fmla="*/ 7 h 45"/>
                    <a:gd name="T18" fmla="*/ 1 w 28"/>
                    <a:gd name="T19" fmla="*/ 5 h 45"/>
                    <a:gd name="T20" fmla="*/ 2 w 28"/>
                    <a:gd name="T21" fmla="*/ 4 h 45"/>
                    <a:gd name="T22" fmla="*/ 3 w 28"/>
                    <a:gd name="T23" fmla="*/ 2 h 45"/>
                    <a:gd name="T24" fmla="*/ 4 w 28"/>
                    <a:gd name="T25" fmla="*/ 0 h 45"/>
                    <a:gd name="T26" fmla="*/ 5 w 28"/>
                    <a:gd name="T27" fmla="*/ 1 h 45"/>
                    <a:gd name="T28" fmla="*/ 6 w 28"/>
                    <a:gd name="T29" fmla="*/ 2 h 45"/>
                    <a:gd name="T30" fmla="*/ 7 w 28"/>
                    <a:gd name="T31" fmla="*/ 2 h 45"/>
                    <a:gd name="T32" fmla="*/ 7 w 28"/>
                    <a:gd name="T33" fmla="*/ 4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45"/>
                    <a:gd name="T53" fmla="*/ 28 w 28"/>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45">
                      <a:moveTo>
                        <a:pt x="28" y="13"/>
                      </a:moveTo>
                      <a:lnTo>
                        <a:pt x="27" y="22"/>
                      </a:lnTo>
                      <a:lnTo>
                        <a:pt x="26" y="30"/>
                      </a:lnTo>
                      <a:lnTo>
                        <a:pt x="23" y="37"/>
                      </a:lnTo>
                      <a:lnTo>
                        <a:pt x="19" y="45"/>
                      </a:lnTo>
                      <a:lnTo>
                        <a:pt x="15" y="39"/>
                      </a:lnTo>
                      <a:lnTo>
                        <a:pt x="8" y="37"/>
                      </a:lnTo>
                      <a:lnTo>
                        <a:pt x="2" y="33"/>
                      </a:lnTo>
                      <a:lnTo>
                        <a:pt x="0" y="26"/>
                      </a:lnTo>
                      <a:lnTo>
                        <a:pt x="2" y="20"/>
                      </a:lnTo>
                      <a:lnTo>
                        <a:pt x="5" y="13"/>
                      </a:lnTo>
                      <a:lnTo>
                        <a:pt x="10" y="6"/>
                      </a:lnTo>
                      <a:lnTo>
                        <a:pt x="15" y="0"/>
                      </a:lnTo>
                      <a:lnTo>
                        <a:pt x="18" y="2"/>
                      </a:lnTo>
                      <a:lnTo>
                        <a:pt x="23" y="5"/>
                      </a:lnTo>
                      <a:lnTo>
                        <a:pt x="26" y="8"/>
                      </a:lnTo>
                      <a:lnTo>
                        <a:pt x="28" y="13"/>
                      </a:lnTo>
                      <a:close/>
                    </a:path>
                  </a:pathLst>
                </a:custGeom>
                <a:solidFill>
                  <a:srgbClr val="00FF00"/>
                </a:solidFill>
                <a:ln w="9525">
                  <a:noFill/>
                  <a:round/>
                  <a:headEnd/>
                  <a:tailEnd/>
                </a:ln>
              </p:spPr>
              <p:txBody>
                <a:bodyPr/>
                <a:lstStyle/>
                <a:p>
                  <a:endParaRPr lang="en-US"/>
                </a:p>
              </p:txBody>
            </p:sp>
            <p:sp>
              <p:nvSpPr>
                <p:cNvPr id="9420" name="Freeform 3828"/>
                <p:cNvSpPr>
                  <a:spLocks/>
                </p:cNvSpPr>
                <p:nvPr/>
              </p:nvSpPr>
              <p:spPr bwMode="auto">
                <a:xfrm>
                  <a:off x="3514" y="3360"/>
                  <a:ext cx="14" cy="12"/>
                </a:xfrm>
                <a:custGeom>
                  <a:avLst/>
                  <a:gdLst>
                    <a:gd name="T0" fmla="*/ 7 w 29"/>
                    <a:gd name="T1" fmla="*/ 2 h 25"/>
                    <a:gd name="T2" fmla="*/ 7 w 29"/>
                    <a:gd name="T3" fmla="*/ 3 h 25"/>
                    <a:gd name="T4" fmla="*/ 5 w 29"/>
                    <a:gd name="T5" fmla="*/ 4 h 25"/>
                    <a:gd name="T6" fmla="*/ 4 w 29"/>
                    <a:gd name="T7" fmla="*/ 5 h 25"/>
                    <a:gd name="T8" fmla="*/ 3 w 29"/>
                    <a:gd name="T9" fmla="*/ 5 h 25"/>
                    <a:gd name="T10" fmla="*/ 2 w 29"/>
                    <a:gd name="T11" fmla="*/ 6 h 25"/>
                    <a:gd name="T12" fmla="*/ 1 w 29"/>
                    <a:gd name="T13" fmla="*/ 6 h 25"/>
                    <a:gd name="T14" fmla="*/ 0 w 29"/>
                    <a:gd name="T15" fmla="*/ 6 h 25"/>
                    <a:gd name="T16" fmla="*/ 0 w 29"/>
                    <a:gd name="T17" fmla="*/ 5 h 25"/>
                    <a:gd name="T18" fmla="*/ 0 w 29"/>
                    <a:gd name="T19" fmla="*/ 5 h 25"/>
                    <a:gd name="T20" fmla="*/ 0 w 29"/>
                    <a:gd name="T21" fmla="*/ 4 h 25"/>
                    <a:gd name="T22" fmla="*/ 0 w 29"/>
                    <a:gd name="T23" fmla="*/ 3 h 25"/>
                    <a:gd name="T24" fmla="*/ 0 w 29"/>
                    <a:gd name="T25" fmla="*/ 3 h 25"/>
                    <a:gd name="T26" fmla="*/ 1 w 29"/>
                    <a:gd name="T27" fmla="*/ 1 h 25"/>
                    <a:gd name="T28" fmla="*/ 3 w 29"/>
                    <a:gd name="T29" fmla="*/ 0 h 25"/>
                    <a:gd name="T30" fmla="*/ 4 w 29"/>
                    <a:gd name="T31" fmla="*/ 0 h 25"/>
                    <a:gd name="T32" fmla="*/ 6 w 29"/>
                    <a:gd name="T33" fmla="*/ 1 h 25"/>
                    <a:gd name="T34" fmla="*/ 7 w 29"/>
                    <a:gd name="T35" fmla="*/ 2 h 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25"/>
                    <a:gd name="T56" fmla="*/ 29 w 29"/>
                    <a:gd name="T57" fmla="*/ 25 h 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25">
                      <a:moveTo>
                        <a:pt x="29" y="8"/>
                      </a:moveTo>
                      <a:lnTo>
                        <a:pt x="28" y="14"/>
                      </a:lnTo>
                      <a:lnTo>
                        <a:pt x="23" y="19"/>
                      </a:lnTo>
                      <a:lnTo>
                        <a:pt x="17" y="21"/>
                      </a:lnTo>
                      <a:lnTo>
                        <a:pt x="13" y="23"/>
                      </a:lnTo>
                      <a:lnTo>
                        <a:pt x="9" y="25"/>
                      </a:lnTo>
                      <a:lnTo>
                        <a:pt x="6" y="25"/>
                      </a:lnTo>
                      <a:lnTo>
                        <a:pt x="2" y="25"/>
                      </a:lnTo>
                      <a:lnTo>
                        <a:pt x="0" y="23"/>
                      </a:lnTo>
                      <a:lnTo>
                        <a:pt x="1" y="21"/>
                      </a:lnTo>
                      <a:lnTo>
                        <a:pt x="2" y="19"/>
                      </a:lnTo>
                      <a:lnTo>
                        <a:pt x="2" y="15"/>
                      </a:lnTo>
                      <a:lnTo>
                        <a:pt x="2" y="14"/>
                      </a:lnTo>
                      <a:lnTo>
                        <a:pt x="7" y="7"/>
                      </a:lnTo>
                      <a:lnTo>
                        <a:pt x="12" y="2"/>
                      </a:lnTo>
                      <a:lnTo>
                        <a:pt x="18" y="0"/>
                      </a:lnTo>
                      <a:lnTo>
                        <a:pt x="25" y="4"/>
                      </a:lnTo>
                      <a:lnTo>
                        <a:pt x="29" y="8"/>
                      </a:lnTo>
                      <a:close/>
                    </a:path>
                  </a:pathLst>
                </a:custGeom>
                <a:solidFill>
                  <a:srgbClr val="00FF00"/>
                </a:solidFill>
                <a:ln w="9525">
                  <a:noFill/>
                  <a:round/>
                  <a:headEnd/>
                  <a:tailEnd/>
                </a:ln>
              </p:spPr>
              <p:txBody>
                <a:bodyPr/>
                <a:lstStyle/>
                <a:p>
                  <a:endParaRPr lang="en-US"/>
                </a:p>
              </p:txBody>
            </p:sp>
            <p:sp>
              <p:nvSpPr>
                <p:cNvPr id="9421" name="Freeform 3829"/>
                <p:cNvSpPr>
                  <a:spLocks/>
                </p:cNvSpPr>
                <p:nvPr/>
              </p:nvSpPr>
              <p:spPr bwMode="auto">
                <a:xfrm>
                  <a:off x="3463" y="3360"/>
                  <a:ext cx="19" cy="27"/>
                </a:xfrm>
                <a:custGeom>
                  <a:avLst/>
                  <a:gdLst>
                    <a:gd name="T0" fmla="*/ 9 w 40"/>
                    <a:gd name="T1" fmla="*/ 3 h 54"/>
                    <a:gd name="T2" fmla="*/ 9 w 40"/>
                    <a:gd name="T3" fmla="*/ 6 h 54"/>
                    <a:gd name="T4" fmla="*/ 8 w 40"/>
                    <a:gd name="T5" fmla="*/ 9 h 54"/>
                    <a:gd name="T6" fmla="*/ 6 w 40"/>
                    <a:gd name="T7" fmla="*/ 11 h 54"/>
                    <a:gd name="T8" fmla="*/ 4 w 40"/>
                    <a:gd name="T9" fmla="*/ 14 h 54"/>
                    <a:gd name="T10" fmla="*/ 3 w 40"/>
                    <a:gd name="T11" fmla="*/ 14 h 54"/>
                    <a:gd name="T12" fmla="*/ 1 w 40"/>
                    <a:gd name="T13" fmla="*/ 13 h 54"/>
                    <a:gd name="T14" fmla="*/ 1 w 40"/>
                    <a:gd name="T15" fmla="*/ 11 h 54"/>
                    <a:gd name="T16" fmla="*/ 0 w 40"/>
                    <a:gd name="T17" fmla="*/ 10 h 54"/>
                    <a:gd name="T18" fmla="*/ 0 w 40"/>
                    <a:gd name="T19" fmla="*/ 7 h 54"/>
                    <a:gd name="T20" fmla="*/ 0 w 40"/>
                    <a:gd name="T21" fmla="*/ 6 h 54"/>
                    <a:gd name="T22" fmla="*/ 1 w 40"/>
                    <a:gd name="T23" fmla="*/ 4 h 54"/>
                    <a:gd name="T24" fmla="*/ 2 w 40"/>
                    <a:gd name="T25" fmla="*/ 3 h 54"/>
                    <a:gd name="T26" fmla="*/ 3 w 40"/>
                    <a:gd name="T27" fmla="*/ 1 h 54"/>
                    <a:gd name="T28" fmla="*/ 6 w 40"/>
                    <a:gd name="T29" fmla="*/ 0 h 54"/>
                    <a:gd name="T30" fmla="*/ 8 w 40"/>
                    <a:gd name="T31" fmla="*/ 1 h 54"/>
                    <a:gd name="T32" fmla="*/ 9 w 40"/>
                    <a:gd name="T33" fmla="*/ 3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4"/>
                    <a:gd name="T53" fmla="*/ 40 w 4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4">
                      <a:moveTo>
                        <a:pt x="40" y="10"/>
                      </a:moveTo>
                      <a:lnTo>
                        <a:pt x="38" y="23"/>
                      </a:lnTo>
                      <a:lnTo>
                        <a:pt x="34" y="33"/>
                      </a:lnTo>
                      <a:lnTo>
                        <a:pt x="25" y="43"/>
                      </a:lnTo>
                      <a:lnTo>
                        <a:pt x="17" y="54"/>
                      </a:lnTo>
                      <a:lnTo>
                        <a:pt x="12" y="53"/>
                      </a:lnTo>
                      <a:lnTo>
                        <a:pt x="7" y="49"/>
                      </a:lnTo>
                      <a:lnTo>
                        <a:pt x="4" y="44"/>
                      </a:lnTo>
                      <a:lnTo>
                        <a:pt x="2" y="39"/>
                      </a:lnTo>
                      <a:lnTo>
                        <a:pt x="0" y="31"/>
                      </a:lnTo>
                      <a:lnTo>
                        <a:pt x="2" y="23"/>
                      </a:lnTo>
                      <a:lnTo>
                        <a:pt x="4" y="16"/>
                      </a:lnTo>
                      <a:lnTo>
                        <a:pt x="9" y="9"/>
                      </a:lnTo>
                      <a:lnTo>
                        <a:pt x="15" y="2"/>
                      </a:lnTo>
                      <a:lnTo>
                        <a:pt x="25" y="0"/>
                      </a:lnTo>
                      <a:lnTo>
                        <a:pt x="34" y="3"/>
                      </a:lnTo>
                      <a:lnTo>
                        <a:pt x="40" y="10"/>
                      </a:lnTo>
                      <a:close/>
                    </a:path>
                  </a:pathLst>
                </a:custGeom>
                <a:solidFill>
                  <a:srgbClr val="00FF00"/>
                </a:solidFill>
                <a:ln w="9525">
                  <a:noFill/>
                  <a:round/>
                  <a:headEnd/>
                  <a:tailEnd/>
                </a:ln>
              </p:spPr>
              <p:txBody>
                <a:bodyPr/>
                <a:lstStyle/>
                <a:p>
                  <a:endParaRPr lang="en-US"/>
                </a:p>
              </p:txBody>
            </p:sp>
            <p:sp>
              <p:nvSpPr>
                <p:cNvPr id="9422" name="Freeform 3830"/>
                <p:cNvSpPr>
                  <a:spLocks/>
                </p:cNvSpPr>
                <p:nvPr/>
              </p:nvSpPr>
              <p:spPr bwMode="auto">
                <a:xfrm>
                  <a:off x="3415" y="3361"/>
                  <a:ext cx="13" cy="13"/>
                </a:xfrm>
                <a:custGeom>
                  <a:avLst/>
                  <a:gdLst>
                    <a:gd name="T0" fmla="*/ 7 w 25"/>
                    <a:gd name="T1" fmla="*/ 6 h 25"/>
                    <a:gd name="T2" fmla="*/ 5 w 25"/>
                    <a:gd name="T3" fmla="*/ 7 h 25"/>
                    <a:gd name="T4" fmla="*/ 4 w 25"/>
                    <a:gd name="T5" fmla="*/ 7 h 25"/>
                    <a:gd name="T6" fmla="*/ 2 w 25"/>
                    <a:gd name="T7" fmla="*/ 6 h 25"/>
                    <a:gd name="T8" fmla="*/ 1 w 25"/>
                    <a:gd name="T9" fmla="*/ 6 h 25"/>
                    <a:gd name="T10" fmla="*/ 0 w 25"/>
                    <a:gd name="T11" fmla="*/ 4 h 25"/>
                    <a:gd name="T12" fmla="*/ 0 w 25"/>
                    <a:gd name="T13" fmla="*/ 3 h 25"/>
                    <a:gd name="T14" fmla="*/ 1 w 25"/>
                    <a:gd name="T15" fmla="*/ 2 h 25"/>
                    <a:gd name="T16" fmla="*/ 1 w 25"/>
                    <a:gd name="T17" fmla="*/ 0 h 25"/>
                    <a:gd name="T18" fmla="*/ 3 w 25"/>
                    <a:gd name="T19" fmla="*/ 1 h 25"/>
                    <a:gd name="T20" fmla="*/ 5 w 25"/>
                    <a:gd name="T21" fmla="*/ 3 h 25"/>
                    <a:gd name="T22" fmla="*/ 6 w 25"/>
                    <a:gd name="T23" fmla="*/ 4 h 25"/>
                    <a:gd name="T24" fmla="*/ 7 w 25"/>
                    <a:gd name="T25" fmla="*/ 6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25"/>
                    <a:gd name="T41" fmla="*/ 25 w 25"/>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25">
                      <a:moveTo>
                        <a:pt x="25" y="23"/>
                      </a:moveTo>
                      <a:lnTo>
                        <a:pt x="20" y="25"/>
                      </a:lnTo>
                      <a:lnTo>
                        <a:pt x="14" y="25"/>
                      </a:lnTo>
                      <a:lnTo>
                        <a:pt x="7" y="23"/>
                      </a:lnTo>
                      <a:lnTo>
                        <a:pt x="1" y="22"/>
                      </a:lnTo>
                      <a:lnTo>
                        <a:pt x="0" y="16"/>
                      </a:lnTo>
                      <a:lnTo>
                        <a:pt x="0" y="10"/>
                      </a:lnTo>
                      <a:lnTo>
                        <a:pt x="1" y="5"/>
                      </a:lnTo>
                      <a:lnTo>
                        <a:pt x="2" y="0"/>
                      </a:lnTo>
                      <a:lnTo>
                        <a:pt x="9" y="4"/>
                      </a:lnTo>
                      <a:lnTo>
                        <a:pt x="17" y="9"/>
                      </a:lnTo>
                      <a:lnTo>
                        <a:pt x="23" y="16"/>
                      </a:lnTo>
                      <a:lnTo>
                        <a:pt x="25" y="23"/>
                      </a:lnTo>
                      <a:close/>
                    </a:path>
                  </a:pathLst>
                </a:custGeom>
                <a:solidFill>
                  <a:srgbClr val="00FF00"/>
                </a:solidFill>
                <a:ln w="9525">
                  <a:noFill/>
                  <a:round/>
                  <a:headEnd/>
                  <a:tailEnd/>
                </a:ln>
              </p:spPr>
              <p:txBody>
                <a:bodyPr/>
                <a:lstStyle/>
                <a:p>
                  <a:endParaRPr lang="en-US"/>
                </a:p>
              </p:txBody>
            </p:sp>
            <p:sp>
              <p:nvSpPr>
                <p:cNvPr id="9423" name="Freeform 3831"/>
                <p:cNvSpPr>
                  <a:spLocks/>
                </p:cNvSpPr>
                <p:nvPr/>
              </p:nvSpPr>
              <p:spPr bwMode="auto">
                <a:xfrm>
                  <a:off x="3402" y="3361"/>
                  <a:ext cx="5" cy="10"/>
                </a:xfrm>
                <a:custGeom>
                  <a:avLst/>
                  <a:gdLst>
                    <a:gd name="T0" fmla="*/ 2 w 11"/>
                    <a:gd name="T1" fmla="*/ 4 h 18"/>
                    <a:gd name="T2" fmla="*/ 2 w 11"/>
                    <a:gd name="T3" fmla="*/ 5 h 18"/>
                    <a:gd name="T4" fmla="*/ 1 w 11"/>
                    <a:gd name="T5" fmla="*/ 5 h 18"/>
                    <a:gd name="T6" fmla="*/ 1 w 11"/>
                    <a:gd name="T7" fmla="*/ 6 h 18"/>
                    <a:gd name="T8" fmla="*/ 0 w 11"/>
                    <a:gd name="T9" fmla="*/ 6 h 18"/>
                    <a:gd name="T10" fmla="*/ 0 w 11"/>
                    <a:gd name="T11" fmla="*/ 4 h 18"/>
                    <a:gd name="T12" fmla="*/ 0 w 11"/>
                    <a:gd name="T13" fmla="*/ 3 h 18"/>
                    <a:gd name="T14" fmla="*/ 0 w 11"/>
                    <a:gd name="T15" fmla="*/ 1 h 18"/>
                    <a:gd name="T16" fmla="*/ 0 w 11"/>
                    <a:gd name="T17" fmla="*/ 0 h 18"/>
                    <a:gd name="T18" fmla="*/ 1 w 11"/>
                    <a:gd name="T19" fmla="*/ 1 h 18"/>
                    <a:gd name="T20" fmla="*/ 2 w 11"/>
                    <a:gd name="T21" fmla="*/ 2 h 18"/>
                    <a:gd name="T22" fmla="*/ 2 w 11"/>
                    <a:gd name="T23" fmla="*/ 3 h 18"/>
                    <a:gd name="T24" fmla="*/ 2 w 11"/>
                    <a:gd name="T25" fmla="*/ 4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8"/>
                    <a:gd name="T41" fmla="*/ 11 w 11"/>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8">
                      <a:moveTo>
                        <a:pt x="10" y="15"/>
                      </a:moveTo>
                      <a:lnTo>
                        <a:pt x="8" y="16"/>
                      </a:lnTo>
                      <a:lnTo>
                        <a:pt x="6" y="17"/>
                      </a:lnTo>
                      <a:lnTo>
                        <a:pt x="5" y="18"/>
                      </a:lnTo>
                      <a:lnTo>
                        <a:pt x="3" y="18"/>
                      </a:lnTo>
                      <a:lnTo>
                        <a:pt x="0" y="15"/>
                      </a:lnTo>
                      <a:lnTo>
                        <a:pt x="0" y="9"/>
                      </a:lnTo>
                      <a:lnTo>
                        <a:pt x="0" y="4"/>
                      </a:lnTo>
                      <a:lnTo>
                        <a:pt x="3" y="0"/>
                      </a:lnTo>
                      <a:lnTo>
                        <a:pt x="6" y="3"/>
                      </a:lnTo>
                      <a:lnTo>
                        <a:pt x="10" y="7"/>
                      </a:lnTo>
                      <a:lnTo>
                        <a:pt x="11" y="10"/>
                      </a:lnTo>
                      <a:lnTo>
                        <a:pt x="10" y="15"/>
                      </a:lnTo>
                      <a:close/>
                    </a:path>
                  </a:pathLst>
                </a:custGeom>
                <a:solidFill>
                  <a:srgbClr val="00FF00"/>
                </a:solidFill>
                <a:ln w="9525">
                  <a:noFill/>
                  <a:round/>
                  <a:headEnd/>
                  <a:tailEnd/>
                </a:ln>
              </p:spPr>
              <p:txBody>
                <a:bodyPr/>
                <a:lstStyle/>
                <a:p>
                  <a:endParaRPr lang="en-US"/>
                </a:p>
              </p:txBody>
            </p:sp>
            <p:sp>
              <p:nvSpPr>
                <p:cNvPr id="9424" name="Freeform 3832"/>
                <p:cNvSpPr>
                  <a:spLocks/>
                </p:cNvSpPr>
                <p:nvPr/>
              </p:nvSpPr>
              <p:spPr bwMode="auto">
                <a:xfrm>
                  <a:off x="3613" y="3369"/>
                  <a:ext cx="21" cy="13"/>
                </a:xfrm>
                <a:custGeom>
                  <a:avLst/>
                  <a:gdLst>
                    <a:gd name="T0" fmla="*/ 10 w 43"/>
                    <a:gd name="T1" fmla="*/ 3 h 26"/>
                    <a:gd name="T2" fmla="*/ 10 w 43"/>
                    <a:gd name="T3" fmla="*/ 5 h 26"/>
                    <a:gd name="T4" fmla="*/ 9 w 43"/>
                    <a:gd name="T5" fmla="*/ 6 h 26"/>
                    <a:gd name="T6" fmla="*/ 9 w 43"/>
                    <a:gd name="T7" fmla="*/ 6 h 26"/>
                    <a:gd name="T8" fmla="*/ 7 w 43"/>
                    <a:gd name="T9" fmla="*/ 7 h 26"/>
                    <a:gd name="T10" fmla="*/ 5 w 43"/>
                    <a:gd name="T11" fmla="*/ 7 h 26"/>
                    <a:gd name="T12" fmla="*/ 3 w 43"/>
                    <a:gd name="T13" fmla="*/ 7 h 26"/>
                    <a:gd name="T14" fmla="*/ 1 w 43"/>
                    <a:gd name="T15" fmla="*/ 6 h 26"/>
                    <a:gd name="T16" fmla="*/ 0 w 43"/>
                    <a:gd name="T17" fmla="*/ 5 h 26"/>
                    <a:gd name="T18" fmla="*/ 1 w 43"/>
                    <a:gd name="T19" fmla="*/ 3 h 26"/>
                    <a:gd name="T20" fmla="*/ 3 w 43"/>
                    <a:gd name="T21" fmla="*/ 3 h 26"/>
                    <a:gd name="T22" fmla="*/ 5 w 43"/>
                    <a:gd name="T23" fmla="*/ 2 h 26"/>
                    <a:gd name="T24" fmla="*/ 7 w 43"/>
                    <a:gd name="T25" fmla="*/ 0 h 26"/>
                    <a:gd name="T26" fmla="*/ 8 w 43"/>
                    <a:gd name="T27" fmla="*/ 1 h 26"/>
                    <a:gd name="T28" fmla="*/ 9 w 43"/>
                    <a:gd name="T29" fmla="*/ 1 h 26"/>
                    <a:gd name="T30" fmla="*/ 10 w 43"/>
                    <a:gd name="T31" fmla="*/ 3 h 26"/>
                    <a:gd name="T32" fmla="*/ 10 w 43"/>
                    <a:gd name="T33" fmla="*/ 3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
                    <a:gd name="T52" fmla="*/ 0 h 26"/>
                    <a:gd name="T53" fmla="*/ 43 w 43"/>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 h="26">
                      <a:moveTo>
                        <a:pt x="43" y="14"/>
                      </a:moveTo>
                      <a:lnTo>
                        <a:pt x="42" y="17"/>
                      </a:lnTo>
                      <a:lnTo>
                        <a:pt x="39" y="21"/>
                      </a:lnTo>
                      <a:lnTo>
                        <a:pt x="36" y="24"/>
                      </a:lnTo>
                      <a:lnTo>
                        <a:pt x="31" y="25"/>
                      </a:lnTo>
                      <a:lnTo>
                        <a:pt x="23" y="26"/>
                      </a:lnTo>
                      <a:lnTo>
                        <a:pt x="15" y="25"/>
                      </a:lnTo>
                      <a:lnTo>
                        <a:pt x="7" y="23"/>
                      </a:lnTo>
                      <a:lnTo>
                        <a:pt x="0" y="19"/>
                      </a:lnTo>
                      <a:lnTo>
                        <a:pt x="6" y="12"/>
                      </a:lnTo>
                      <a:lnTo>
                        <a:pt x="13" y="9"/>
                      </a:lnTo>
                      <a:lnTo>
                        <a:pt x="21" y="6"/>
                      </a:lnTo>
                      <a:lnTo>
                        <a:pt x="28" y="0"/>
                      </a:lnTo>
                      <a:lnTo>
                        <a:pt x="33" y="2"/>
                      </a:lnTo>
                      <a:lnTo>
                        <a:pt x="37" y="4"/>
                      </a:lnTo>
                      <a:lnTo>
                        <a:pt x="41" y="9"/>
                      </a:lnTo>
                      <a:lnTo>
                        <a:pt x="43" y="14"/>
                      </a:lnTo>
                      <a:close/>
                    </a:path>
                  </a:pathLst>
                </a:custGeom>
                <a:solidFill>
                  <a:srgbClr val="00FF00"/>
                </a:solidFill>
                <a:ln w="9525">
                  <a:noFill/>
                  <a:round/>
                  <a:headEnd/>
                  <a:tailEnd/>
                </a:ln>
              </p:spPr>
              <p:txBody>
                <a:bodyPr/>
                <a:lstStyle/>
                <a:p>
                  <a:endParaRPr lang="en-US"/>
                </a:p>
              </p:txBody>
            </p:sp>
            <p:sp>
              <p:nvSpPr>
                <p:cNvPr id="9425" name="Freeform 3833"/>
                <p:cNvSpPr>
                  <a:spLocks/>
                </p:cNvSpPr>
                <p:nvPr/>
              </p:nvSpPr>
              <p:spPr bwMode="auto">
                <a:xfrm>
                  <a:off x="3532" y="3370"/>
                  <a:ext cx="18" cy="14"/>
                </a:xfrm>
                <a:custGeom>
                  <a:avLst/>
                  <a:gdLst>
                    <a:gd name="T0" fmla="*/ 8 w 34"/>
                    <a:gd name="T1" fmla="*/ 6 h 29"/>
                    <a:gd name="T2" fmla="*/ 8 w 34"/>
                    <a:gd name="T3" fmla="*/ 7 h 29"/>
                    <a:gd name="T4" fmla="*/ 6 w 34"/>
                    <a:gd name="T5" fmla="*/ 7 h 29"/>
                    <a:gd name="T6" fmla="*/ 5 w 34"/>
                    <a:gd name="T7" fmla="*/ 7 h 29"/>
                    <a:gd name="T8" fmla="*/ 4 w 34"/>
                    <a:gd name="T9" fmla="*/ 6 h 29"/>
                    <a:gd name="T10" fmla="*/ 2 w 34"/>
                    <a:gd name="T11" fmla="*/ 5 h 29"/>
                    <a:gd name="T12" fmla="*/ 2 w 34"/>
                    <a:gd name="T13" fmla="*/ 4 h 29"/>
                    <a:gd name="T14" fmla="*/ 1 w 34"/>
                    <a:gd name="T15" fmla="*/ 3 h 29"/>
                    <a:gd name="T16" fmla="*/ 0 w 34"/>
                    <a:gd name="T17" fmla="*/ 1 h 29"/>
                    <a:gd name="T18" fmla="*/ 2 w 34"/>
                    <a:gd name="T19" fmla="*/ 1 h 29"/>
                    <a:gd name="T20" fmla="*/ 3 w 34"/>
                    <a:gd name="T21" fmla="*/ 1 h 29"/>
                    <a:gd name="T22" fmla="*/ 4 w 34"/>
                    <a:gd name="T23" fmla="*/ 0 h 29"/>
                    <a:gd name="T24" fmla="*/ 6 w 34"/>
                    <a:gd name="T25" fmla="*/ 0 h 29"/>
                    <a:gd name="T26" fmla="*/ 7 w 34"/>
                    <a:gd name="T27" fmla="*/ 0 h 29"/>
                    <a:gd name="T28" fmla="*/ 8 w 34"/>
                    <a:gd name="T29" fmla="*/ 0 h 29"/>
                    <a:gd name="T30" fmla="*/ 9 w 34"/>
                    <a:gd name="T31" fmla="*/ 1 h 29"/>
                    <a:gd name="T32" fmla="*/ 10 w 34"/>
                    <a:gd name="T33" fmla="*/ 2 h 29"/>
                    <a:gd name="T34" fmla="*/ 8 w 34"/>
                    <a:gd name="T35" fmla="*/ 6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
                    <a:gd name="T55" fmla="*/ 0 h 29"/>
                    <a:gd name="T56" fmla="*/ 34 w 34"/>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 h="29">
                      <a:moveTo>
                        <a:pt x="31" y="24"/>
                      </a:moveTo>
                      <a:lnTo>
                        <a:pt x="28" y="28"/>
                      </a:lnTo>
                      <a:lnTo>
                        <a:pt x="22" y="29"/>
                      </a:lnTo>
                      <a:lnTo>
                        <a:pt x="17" y="28"/>
                      </a:lnTo>
                      <a:lnTo>
                        <a:pt x="13" y="27"/>
                      </a:lnTo>
                      <a:lnTo>
                        <a:pt x="8" y="22"/>
                      </a:lnTo>
                      <a:lnTo>
                        <a:pt x="5" y="17"/>
                      </a:lnTo>
                      <a:lnTo>
                        <a:pt x="2" y="12"/>
                      </a:lnTo>
                      <a:lnTo>
                        <a:pt x="0" y="6"/>
                      </a:lnTo>
                      <a:lnTo>
                        <a:pt x="5" y="6"/>
                      </a:lnTo>
                      <a:lnTo>
                        <a:pt x="10" y="5"/>
                      </a:lnTo>
                      <a:lnTo>
                        <a:pt x="15" y="2"/>
                      </a:lnTo>
                      <a:lnTo>
                        <a:pt x="21" y="0"/>
                      </a:lnTo>
                      <a:lnTo>
                        <a:pt x="25" y="0"/>
                      </a:lnTo>
                      <a:lnTo>
                        <a:pt x="30" y="0"/>
                      </a:lnTo>
                      <a:lnTo>
                        <a:pt x="33" y="4"/>
                      </a:lnTo>
                      <a:lnTo>
                        <a:pt x="34" y="9"/>
                      </a:lnTo>
                      <a:lnTo>
                        <a:pt x="31" y="24"/>
                      </a:lnTo>
                      <a:close/>
                    </a:path>
                  </a:pathLst>
                </a:custGeom>
                <a:solidFill>
                  <a:srgbClr val="00FF00"/>
                </a:solidFill>
                <a:ln w="9525">
                  <a:noFill/>
                  <a:round/>
                  <a:headEnd/>
                  <a:tailEnd/>
                </a:ln>
              </p:spPr>
              <p:txBody>
                <a:bodyPr/>
                <a:lstStyle/>
                <a:p>
                  <a:endParaRPr lang="en-US"/>
                </a:p>
              </p:txBody>
            </p:sp>
            <p:sp>
              <p:nvSpPr>
                <p:cNvPr id="9426" name="Freeform 3834"/>
                <p:cNvSpPr>
                  <a:spLocks/>
                </p:cNvSpPr>
                <p:nvPr/>
              </p:nvSpPr>
              <p:spPr bwMode="auto">
                <a:xfrm>
                  <a:off x="3511" y="3378"/>
                  <a:ext cx="13" cy="18"/>
                </a:xfrm>
                <a:custGeom>
                  <a:avLst/>
                  <a:gdLst>
                    <a:gd name="T0" fmla="*/ 6 w 28"/>
                    <a:gd name="T1" fmla="*/ 4 h 36"/>
                    <a:gd name="T2" fmla="*/ 6 w 28"/>
                    <a:gd name="T3" fmla="*/ 5 h 36"/>
                    <a:gd name="T4" fmla="*/ 6 w 28"/>
                    <a:gd name="T5" fmla="*/ 7 h 36"/>
                    <a:gd name="T6" fmla="*/ 6 w 28"/>
                    <a:gd name="T7" fmla="*/ 9 h 36"/>
                    <a:gd name="T8" fmla="*/ 5 w 28"/>
                    <a:gd name="T9" fmla="*/ 9 h 36"/>
                    <a:gd name="T10" fmla="*/ 3 w 28"/>
                    <a:gd name="T11" fmla="*/ 9 h 36"/>
                    <a:gd name="T12" fmla="*/ 2 w 28"/>
                    <a:gd name="T13" fmla="*/ 9 h 36"/>
                    <a:gd name="T14" fmla="*/ 1 w 28"/>
                    <a:gd name="T15" fmla="*/ 7 h 36"/>
                    <a:gd name="T16" fmla="*/ 0 w 28"/>
                    <a:gd name="T17" fmla="*/ 5 h 36"/>
                    <a:gd name="T18" fmla="*/ 0 w 28"/>
                    <a:gd name="T19" fmla="*/ 5 h 36"/>
                    <a:gd name="T20" fmla="*/ 0 w 28"/>
                    <a:gd name="T21" fmla="*/ 3 h 36"/>
                    <a:gd name="T22" fmla="*/ 1 w 28"/>
                    <a:gd name="T23" fmla="*/ 1 h 36"/>
                    <a:gd name="T24" fmla="*/ 2 w 28"/>
                    <a:gd name="T25" fmla="*/ 0 h 36"/>
                    <a:gd name="T26" fmla="*/ 3 w 28"/>
                    <a:gd name="T27" fmla="*/ 1 h 36"/>
                    <a:gd name="T28" fmla="*/ 4 w 28"/>
                    <a:gd name="T29" fmla="*/ 1 h 36"/>
                    <a:gd name="T30" fmla="*/ 5 w 28"/>
                    <a:gd name="T31" fmla="*/ 2 h 36"/>
                    <a:gd name="T32" fmla="*/ 6 w 28"/>
                    <a:gd name="T33" fmla="*/ 4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27" y="16"/>
                      </a:moveTo>
                      <a:lnTo>
                        <a:pt x="28" y="22"/>
                      </a:lnTo>
                      <a:lnTo>
                        <a:pt x="28" y="28"/>
                      </a:lnTo>
                      <a:lnTo>
                        <a:pt x="25" y="33"/>
                      </a:lnTo>
                      <a:lnTo>
                        <a:pt x="21" y="35"/>
                      </a:lnTo>
                      <a:lnTo>
                        <a:pt x="14" y="36"/>
                      </a:lnTo>
                      <a:lnTo>
                        <a:pt x="8" y="34"/>
                      </a:lnTo>
                      <a:lnTo>
                        <a:pt x="4" y="29"/>
                      </a:lnTo>
                      <a:lnTo>
                        <a:pt x="0" y="23"/>
                      </a:lnTo>
                      <a:lnTo>
                        <a:pt x="0" y="18"/>
                      </a:lnTo>
                      <a:lnTo>
                        <a:pt x="1" y="12"/>
                      </a:lnTo>
                      <a:lnTo>
                        <a:pt x="4" y="6"/>
                      </a:lnTo>
                      <a:lnTo>
                        <a:pt x="8" y="0"/>
                      </a:lnTo>
                      <a:lnTo>
                        <a:pt x="14" y="3"/>
                      </a:lnTo>
                      <a:lnTo>
                        <a:pt x="20" y="6"/>
                      </a:lnTo>
                      <a:lnTo>
                        <a:pt x="24" y="11"/>
                      </a:lnTo>
                      <a:lnTo>
                        <a:pt x="27" y="16"/>
                      </a:lnTo>
                      <a:close/>
                    </a:path>
                  </a:pathLst>
                </a:custGeom>
                <a:solidFill>
                  <a:srgbClr val="00FF00"/>
                </a:solidFill>
                <a:ln w="9525">
                  <a:noFill/>
                  <a:round/>
                  <a:headEnd/>
                  <a:tailEnd/>
                </a:ln>
              </p:spPr>
              <p:txBody>
                <a:bodyPr/>
                <a:lstStyle/>
                <a:p>
                  <a:endParaRPr lang="en-US"/>
                </a:p>
              </p:txBody>
            </p:sp>
            <p:sp>
              <p:nvSpPr>
                <p:cNvPr id="9427" name="Freeform 3835"/>
                <p:cNvSpPr>
                  <a:spLocks/>
                </p:cNvSpPr>
                <p:nvPr/>
              </p:nvSpPr>
              <p:spPr bwMode="auto">
                <a:xfrm>
                  <a:off x="3485" y="3382"/>
                  <a:ext cx="15" cy="13"/>
                </a:xfrm>
                <a:custGeom>
                  <a:avLst/>
                  <a:gdLst>
                    <a:gd name="T0" fmla="*/ 8 w 29"/>
                    <a:gd name="T1" fmla="*/ 3 h 28"/>
                    <a:gd name="T2" fmla="*/ 8 w 29"/>
                    <a:gd name="T3" fmla="*/ 5 h 28"/>
                    <a:gd name="T4" fmla="*/ 6 w 29"/>
                    <a:gd name="T5" fmla="*/ 5 h 28"/>
                    <a:gd name="T6" fmla="*/ 5 w 29"/>
                    <a:gd name="T7" fmla="*/ 5 h 28"/>
                    <a:gd name="T8" fmla="*/ 3 w 29"/>
                    <a:gd name="T9" fmla="*/ 6 h 28"/>
                    <a:gd name="T10" fmla="*/ 1 w 29"/>
                    <a:gd name="T11" fmla="*/ 5 h 28"/>
                    <a:gd name="T12" fmla="*/ 0 w 29"/>
                    <a:gd name="T13" fmla="*/ 5 h 28"/>
                    <a:gd name="T14" fmla="*/ 0 w 29"/>
                    <a:gd name="T15" fmla="*/ 3 h 28"/>
                    <a:gd name="T16" fmla="*/ 1 w 29"/>
                    <a:gd name="T17" fmla="*/ 2 h 28"/>
                    <a:gd name="T18" fmla="*/ 1 w 29"/>
                    <a:gd name="T19" fmla="*/ 1 h 28"/>
                    <a:gd name="T20" fmla="*/ 3 w 29"/>
                    <a:gd name="T21" fmla="*/ 0 h 28"/>
                    <a:gd name="T22" fmla="*/ 5 w 29"/>
                    <a:gd name="T23" fmla="*/ 0 h 28"/>
                    <a:gd name="T24" fmla="*/ 7 w 29"/>
                    <a:gd name="T25" fmla="*/ 1 h 28"/>
                    <a:gd name="T26" fmla="*/ 8 w 29"/>
                    <a:gd name="T27" fmla="*/ 3 h 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28"/>
                    <a:gd name="T44" fmla="*/ 29 w 29"/>
                    <a:gd name="T45" fmla="*/ 28 h 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28">
                      <a:moveTo>
                        <a:pt x="29" y="13"/>
                      </a:moveTo>
                      <a:lnTo>
                        <a:pt x="29" y="22"/>
                      </a:lnTo>
                      <a:lnTo>
                        <a:pt x="22" y="21"/>
                      </a:lnTo>
                      <a:lnTo>
                        <a:pt x="17" y="24"/>
                      </a:lnTo>
                      <a:lnTo>
                        <a:pt x="11" y="28"/>
                      </a:lnTo>
                      <a:lnTo>
                        <a:pt x="4" y="24"/>
                      </a:lnTo>
                      <a:lnTo>
                        <a:pt x="0" y="21"/>
                      </a:lnTo>
                      <a:lnTo>
                        <a:pt x="0" y="15"/>
                      </a:lnTo>
                      <a:lnTo>
                        <a:pt x="2" y="11"/>
                      </a:lnTo>
                      <a:lnTo>
                        <a:pt x="4" y="6"/>
                      </a:lnTo>
                      <a:lnTo>
                        <a:pt x="11" y="0"/>
                      </a:lnTo>
                      <a:lnTo>
                        <a:pt x="19" y="0"/>
                      </a:lnTo>
                      <a:lnTo>
                        <a:pt x="26" y="5"/>
                      </a:lnTo>
                      <a:lnTo>
                        <a:pt x="29" y="13"/>
                      </a:lnTo>
                      <a:close/>
                    </a:path>
                  </a:pathLst>
                </a:custGeom>
                <a:solidFill>
                  <a:srgbClr val="00FF00"/>
                </a:solidFill>
                <a:ln w="9525">
                  <a:noFill/>
                  <a:round/>
                  <a:headEnd/>
                  <a:tailEnd/>
                </a:ln>
              </p:spPr>
              <p:txBody>
                <a:bodyPr/>
                <a:lstStyle/>
                <a:p>
                  <a:endParaRPr lang="en-US"/>
                </a:p>
              </p:txBody>
            </p:sp>
            <p:sp>
              <p:nvSpPr>
                <p:cNvPr id="9428" name="Freeform 3836"/>
                <p:cNvSpPr>
                  <a:spLocks/>
                </p:cNvSpPr>
                <p:nvPr/>
              </p:nvSpPr>
              <p:spPr bwMode="auto">
                <a:xfrm>
                  <a:off x="3341" y="3401"/>
                  <a:ext cx="39" cy="16"/>
                </a:xfrm>
                <a:custGeom>
                  <a:avLst/>
                  <a:gdLst>
                    <a:gd name="T0" fmla="*/ 19 w 80"/>
                    <a:gd name="T1" fmla="*/ 2 h 33"/>
                    <a:gd name="T2" fmla="*/ 18 w 80"/>
                    <a:gd name="T3" fmla="*/ 4 h 33"/>
                    <a:gd name="T4" fmla="*/ 17 w 80"/>
                    <a:gd name="T5" fmla="*/ 5 h 33"/>
                    <a:gd name="T6" fmla="*/ 15 w 80"/>
                    <a:gd name="T7" fmla="*/ 5 h 33"/>
                    <a:gd name="T8" fmla="*/ 13 w 80"/>
                    <a:gd name="T9" fmla="*/ 6 h 33"/>
                    <a:gd name="T10" fmla="*/ 12 w 80"/>
                    <a:gd name="T11" fmla="*/ 7 h 33"/>
                    <a:gd name="T12" fmla="*/ 10 w 80"/>
                    <a:gd name="T13" fmla="*/ 7 h 33"/>
                    <a:gd name="T14" fmla="*/ 8 w 80"/>
                    <a:gd name="T15" fmla="*/ 7 h 33"/>
                    <a:gd name="T16" fmla="*/ 7 w 80"/>
                    <a:gd name="T17" fmla="*/ 8 h 33"/>
                    <a:gd name="T18" fmla="*/ 5 w 80"/>
                    <a:gd name="T19" fmla="*/ 8 h 33"/>
                    <a:gd name="T20" fmla="*/ 3 w 80"/>
                    <a:gd name="T21" fmla="*/ 8 h 33"/>
                    <a:gd name="T22" fmla="*/ 1 w 80"/>
                    <a:gd name="T23" fmla="*/ 7 h 33"/>
                    <a:gd name="T24" fmla="*/ 0 w 80"/>
                    <a:gd name="T25" fmla="*/ 6 h 33"/>
                    <a:gd name="T26" fmla="*/ 0 w 80"/>
                    <a:gd name="T27" fmla="*/ 5 h 33"/>
                    <a:gd name="T28" fmla="*/ 1 w 80"/>
                    <a:gd name="T29" fmla="*/ 3 h 33"/>
                    <a:gd name="T30" fmla="*/ 3 w 80"/>
                    <a:gd name="T31" fmla="*/ 2 h 33"/>
                    <a:gd name="T32" fmla="*/ 4 w 80"/>
                    <a:gd name="T33" fmla="*/ 2 h 33"/>
                    <a:gd name="T34" fmla="*/ 6 w 80"/>
                    <a:gd name="T35" fmla="*/ 1 h 33"/>
                    <a:gd name="T36" fmla="*/ 8 w 80"/>
                    <a:gd name="T37" fmla="*/ 1 h 33"/>
                    <a:gd name="T38" fmla="*/ 9 w 80"/>
                    <a:gd name="T39" fmla="*/ 0 h 33"/>
                    <a:gd name="T40" fmla="*/ 11 w 80"/>
                    <a:gd name="T41" fmla="*/ 0 h 33"/>
                    <a:gd name="T42" fmla="*/ 12 w 80"/>
                    <a:gd name="T43" fmla="*/ 0 h 33"/>
                    <a:gd name="T44" fmla="*/ 13 w 80"/>
                    <a:gd name="T45" fmla="*/ 0 h 33"/>
                    <a:gd name="T46" fmla="*/ 14 w 80"/>
                    <a:gd name="T47" fmla="*/ 0 h 33"/>
                    <a:gd name="T48" fmla="*/ 16 w 80"/>
                    <a:gd name="T49" fmla="*/ 0 h 33"/>
                    <a:gd name="T50" fmla="*/ 17 w 80"/>
                    <a:gd name="T51" fmla="*/ 0 h 33"/>
                    <a:gd name="T52" fmla="*/ 18 w 80"/>
                    <a:gd name="T53" fmla="*/ 1 h 33"/>
                    <a:gd name="T54" fmla="*/ 18 w 80"/>
                    <a:gd name="T55" fmla="*/ 1 h 33"/>
                    <a:gd name="T56" fmla="*/ 19 w 80"/>
                    <a:gd name="T57" fmla="*/ 2 h 3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0"/>
                    <a:gd name="T88" fmla="*/ 0 h 33"/>
                    <a:gd name="T89" fmla="*/ 80 w 80"/>
                    <a:gd name="T90" fmla="*/ 33 h 3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0" h="33">
                      <a:moveTo>
                        <a:pt x="80" y="11"/>
                      </a:moveTo>
                      <a:lnTo>
                        <a:pt x="75" y="16"/>
                      </a:lnTo>
                      <a:lnTo>
                        <a:pt x="69" y="20"/>
                      </a:lnTo>
                      <a:lnTo>
                        <a:pt x="61" y="23"/>
                      </a:lnTo>
                      <a:lnTo>
                        <a:pt x="54" y="27"/>
                      </a:lnTo>
                      <a:lnTo>
                        <a:pt x="49" y="28"/>
                      </a:lnTo>
                      <a:lnTo>
                        <a:pt x="42" y="29"/>
                      </a:lnTo>
                      <a:lnTo>
                        <a:pt x="35" y="31"/>
                      </a:lnTo>
                      <a:lnTo>
                        <a:pt x="28" y="33"/>
                      </a:lnTo>
                      <a:lnTo>
                        <a:pt x="20" y="33"/>
                      </a:lnTo>
                      <a:lnTo>
                        <a:pt x="13" y="33"/>
                      </a:lnTo>
                      <a:lnTo>
                        <a:pt x="6" y="30"/>
                      </a:lnTo>
                      <a:lnTo>
                        <a:pt x="0" y="27"/>
                      </a:lnTo>
                      <a:lnTo>
                        <a:pt x="2" y="20"/>
                      </a:lnTo>
                      <a:lnTo>
                        <a:pt x="7" y="15"/>
                      </a:lnTo>
                      <a:lnTo>
                        <a:pt x="13" y="11"/>
                      </a:lnTo>
                      <a:lnTo>
                        <a:pt x="19" y="8"/>
                      </a:lnTo>
                      <a:lnTo>
                        <a:pt x="25" y="6"/>
                      </a:lnTo>
                      <a:lnTo>
                        <a:pt x="32" y="5"/>
                      </a:lnTo>
                      <a:lnTo>
                        <a:pt x="39" y="3"/>
                      </a:lnTo>
                      <a:lnTo>
                        <a:pt x="45" y="0"/>
                      </a:lnTo>
                      <a:lnTo>
                        <a:pt x="50" y="0"/>
                      </a:lnTo>
                      <a:lnTo>
                        <a:pt x="55" y="0"/>
                      </a:lnTo>
                      <a:lnTo>
                        <a:pt x="60" y="0"/>
                      </a:lnTo>
                      <a:lnTo>
                        <a:pt x="65" y="1"/>
                      </a:lnTo>
                      <a:lnTo>
                        <a:pt x="69" y="3"/>
                      </a:lnTo>
                      <a:lnTo>
                        <a:pt x="73" y="5"/>
                      </a:lnTo>
                      <a:lnTo>
                        <a:pt x="76" y="7"/>
                      </a:lnTo>
                      <a:lnTo>
                        <a:pt x="80" y="11"/>
                      </a:lnTo>
                      <a:close/>
                    </a:path>
                  </a:pathLst>
                </a:custGeom>
                <a:solidFill>
                  <a:srgbClr val="00FF00"/>
                </a:solidFill>
                <a:ln w="9525">
                  <a:noFill/>
                  <a:round/>
                  <a:headEnd/>
                  <a:tailEnd/>
                </a:ln>
              </p:spPr>
              <p:txBody>
                <a:bodyPr/>
                <a:lstStyle/>
                <a:p>
                  <a:endParaRPr lang="en-US"/>
                </a:p>
              </p:txBody>
            </p:sp>
            <p:sp>
              <p:nvSpPr>
                <p:cNvPr id="9429" name="Freeform 3837"/>
                <p:cNvSpPr>
                  <a:spLocks/>
                </p:cNvSpPr>
                <p:nvPr/>
              </p:nvSpPr>
              <p:spPr bwMode="auto">
                <a:xfrm>
                  <a:off x="3527" y="3406"/>
                  <a:ext cx="24" cy="16"/>
                </a:xfrm>
                <a:custGeom>
                  <a:avLst/>
                  <a:gdLst>
                    <a:gd name="T0" fmla="*/ 9 w 47"/>
                    <a:gd name="T1" fmla="*/ 1 h 31"/>
                    <a:gd name="T2" fmla="*/ 10 w 47"/>
                    <a:gd name="T3" fmla="*/ 2 h 31"/>
                    <a:gd name="T4" fmla="*/ 11 w 47"/>
                    <a:gd name="T5" fmla="*/ 3 h 31"/>
                    <a:gd name="T6" fmla="*/ 12 w 47"/>
                    <a:gd name="T7" fmla="*/ 4 h 31"/>
                    <a:gd name="T8" fmla="*/ 11 w 47"/>
                    <a:gd name="T9" fmla="*/ 5 h 31"/>
                    <a:gd name="T10" fmla="*/ 10 w 47"/>
                    <a:gd name="T11" fmla="*/ 7 h 31"/>
                    <a:gd name="T12" fmla="*/ 9 w 47"/>
                    <a:gd name="T13" fmla="*/ 8 h 31"/>
                    <a:gd name="T14" fmla="*/ 7 w 47"/>
                    <a:gd name="T15" fmla="*/ 8 h 31"/>
                    <a:gd name="T16" fmla="*/ 5 w 47"/>
                    <a:gd name="T17" fmla="*/ 8 h 31"/>
                    <a:gd name="T18" fmla="*/ 0 w 47"/>
                    <a:gd name="T19" fmla="*/ 3 h 31"/>
                    <a:gd name="T20" fmla="*/ 1 w 47"/>
                    <a:gd name="T21" fmla="*/ 3 h 31"/>
                    <a:gd name="T22" fmla="*/ 2 w 47"/>
                    <a:gd name="T23" fmla="*/ 2 h 31"/>
                    <a:gd name="T24" fmla="*/ 3 w 47"/>
                    <a:gd name="T25" fmla="*/ 2 h 31"/>
                    <a:gd name="T26" fmla="*/ 5 w 47"/>
                    <a:gd name="T27" fmla="*/ 1 h 31"/>
                    <a:gd name="T28" fmla="*/ 6 w 47"/>
                    <a:gd name="T29" fmla="*/ 1 h 31"/>
                    <a:gd name="T30" fmla="*/ 7 w 47"/>
                    <a:gd name="T31" fmla="*/ 1 h 31"/>
                    <a:gd name="T32" fmla="*/ 8 w 47"/>
                    <a:gd name="T33" fmla="*/ 0 h 31"/>
                    <a:gd name="T34" fmla="*/ 9 w 47"/>
                    <a:gd name="T35" fmla="*/ 0 h 31"/>
                    <a:gd name="T36" fmla="*/ 9 w 47"/>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31"/>
                    <a:gd name="T59" fmla="*/ 47 w 47"/>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31">
                      <a:moveTo>
                        <a:pt x="34" y="1"/>
                      </a:moveTo>
                      <a:lnTo>
                        <a:pt x="38" y="5"/>
                      </a:lnTo>
                      <a:lnTo>
                        <a:pt x="43" y="9"/>
                      </a:lnTo>
                      <a:lnTo>
                        <a:pt x="47" y="14"/>
                      </a:lnTo>
                      <a:lnTo>
                        <a:pt x="44" y="20"/>
                      </a:lnTo>
                      <a:lnTo>
                        <a:pt x="40" y="27"/>
                      </a:lnTo>
                      <a:lnTo>
                        <a:pt x="33" y="31"/>
                      </a:lnTo>
                      <a:lnTo>
                        <a:pt x="26" y="31"/>
                      </a:lnTo>
                      <a:lnTo>
                        <a:pt x="18" y="29"/>
                      </a:lnTo>
                      <a:lnTo>
                        <a:pt x="0" y="10"/>
                      </a:lnTo>
                      <a:lnTo>
                        <a:pt x="4" y="9"/>
                      </a:lnTo>
                      <a:lnTo>
                        <a:pt x="8" y="8"/>
                      </a:lnTo>
                      <a:lnTo>
                        <a:pt x="12" y="5"/>
                      </a:lnTo>
                      <a:lnTo>
                        <a:pt x="17" y="4"/>
                      </a:lnTo>
                      <a:lnTo>
                        <a:pt x="21" y="2"/>
                      </a:lnTo>
                      <a:lnTo>
                        <a:pt x="26" y="1"/>
                      </a:lnTo>
                      <a:lnTo>
                        <a:pt x="31" y="0"/>
                      </a:lnTo>
                      <a:lnTo>
                        <a:pt x="35" y="0"/>
                      </a:lnTo>
                      <a:lnTo>
                        <a:pt x="34" y="1"/>
                      </a:lnTo>
                      <a:close/>
                    </a:path>
                  </a:pathLst>
                </a:custGeom>
                <a:solidFill>
                  <a:srgbClr val="00FF00"/>
                </a:solidFill>
                <a:ln w="9525">
                  <a:noFill/>
                  <a:round/>
                  <a:headEnd/>
                  <a:tailEnd/>
                </a:ln>
              </p:spPr>
              <p:txBody>
                <a:bodyPr/>
                <a:lstStyle/>
                <a:p>
                  <a:endParaRPr lang="en-US"/>
                </a:p>
              </p:txBody>
            </p:sp>
            <p:sp>
              <p:nvSpPr>
                <p:cNvPr id="9430" name="Freeform 3838"/>
                <p:cNvSpPr>
                  <a:spLocks/>
                </p:cNvSpPr>
                <p:nvPr/>
              </p:nvSpPr>
              <p:spPr bwMode="auto">
                <a:xfrm>
                  <a:off x="3410" y="3407"/>
                  <a:ext cx="14" cy="10"/>
                </a:xfrm>
                <a:custGeom>
                  <a:avLst/>
                  <a:gdLst>
                    <a:gd name="T0" fmla="*/ 7 w 29"/>
                    <a:gd name="T1" fmla="*/ 3 h 19"/>
                    <a:gd name="T2" fmla="*/ 5 w 29"/>
                    <a:gd name="T3" fmla="*/ 4 h 19"/>
                    <a:gd name="T4" fmla="*/ 3 w 29"/>
                    <a:gd name="T5" fmla="*/ 5 h 19"/>
                    <a:gd name="T6" fmla="*/ 2 w 29"/>
                    <a:gd name="T7" fmla="*/ 5 h 19"/>
                    <a:gd name="T8" fmla="*/ 0 w 29"/>
                    <a:gd name="T9" fmla="*/ 5 h 19"/>
                    <a:gd name="T10" fmla="*/ 1 w 29"/>
                    <a:gd name="T11" fmla="*/ 0 h 19"/>
                    <a:gd name="T12" fmla="*/ 7 w 29"/>
                    <a:gd name="T13" fmla="*/ 3 h 19"/>
                    <a:gd name="T14" fmla="*/ 0 60000 65536"/>
                    <a:gd name="T15" fmla="*/ 0 60000 65536"/>
                    <a:gd name="T16" fmla="*/ 0 60000 65536"/>
                    <a:gd name="T17" fmla="*/ 0 60000 65536"/>
                    <a:gd name="T18" fmla="*/ 0 60000 65536"/>
                    <a:gd name="T19" fmla="*/ 0 60000 65536"/>
                    <a:gd name="T20" fmla="*/ 0 60000 65536"/>
                    <a:gd name="T21" fmla="*/ 0 w 29"/>
                    <a:gd name="T22" fmla="*/ 0 h 19"/>
                    <a:gd name="T23" fmla="*/ 29 w 29"/>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19">
                      <a:moveTo>
                        <a:pt x="29" y="11"/>
                      </a:moveTo>
                      <a:lnTo>
                        <a:pt x="22" y="15"/>
                      </a:lnTo>
                      <a:lnTo>
                        <a:pt x="15" y="17"/>
                      </a:lnTo>
                      <a:lnTo>
                        <a:pt x="8" y="19"/>
                      </a:lnTo>
                      <a:lnTo>
                        <a:pt x="0" y="19"/>
                      </a:lnTo>
                      <a:lnTo>
                        <a:pt x="4" y="0"/>
                      </a:lnTo>
                      <a:lnTo>
                        <a:pt x="29" y="11"/>
                      </a:lnTo>
                      <a:close/>
                    </a:path>
                  </a:pathLst>
                </a:custGeom>
                <a:solidFill>
                  <a:srgbClr val="00FF00"/>
                </a:solidFill>
                <a:ln w="9525">
                  <a:noFill/>
                  <a:round/>
                  <a:headEnd/>
                  <a:tailEnd/>
                </a:ln>
              </p:spPr>
              <p:txBody>
                <a:bodyPr/>
                <a:lstStyle/>
                <a:p>
                  <a:endParaRPr lang="en-US"/>
                </a:p>
              </p:txBody>
            </p:sp>
            <p:sp>
              <p:nvSpPr>
                <p:cNvPr id="9431" name="Freeform 3839"/>
                <p:cNvSpPr>
                  <a:spLocks/>
                </p:cNvSpPr>
                <p:nvPr/>
              </p:nvSpPr>
              <p:spPr bwMode="auto">
                <a:xfrm>
                  <a:off x="3635" y="3410"/>
                  <a:ext cx="17" cy="17"/>
                </a:xfrm>
                <a:custGeom>
                  <a:avLst/>
                  <a:gdLst>
                    <a:gd name="T0" fmla="*/ 8 w 35"/>
                    <a:gd name="T1" fmla="*/ 5 h 33"/>
                    <a:gd name="T2" fmla="*/ 8 w 35"/>
                    <a:gd name="T3" fmla="*/ 6 h 33"/>
                    <a:gd name="T4" fmla="*/ 7 w 35"/>
                    <a:gd name="T5" fmla="*/ 7 h 33"/>
                    <a:gd name="T6" fmla="*/ 6 w 35"/>
                    <a:gd name="T7" fmla="*/ 8 h 33"/>
                    <a:gd name="T8" fmla="*/ 5 w 35"/>
                    <a:gd name="T9" fmla="*/ 8 h 33"/>
                    <a:gd name="T10" fmla="*/ 3 w 35"/>
                    <a:gd name="T11" fmla="*/ 9 h 33"/>
                    <a:gd name="T12" fmla="*/ 1 w 35"/>
                    <a:gd name="T13" fmla="*/ 8 h 33"/>
                    <a:gd name="T14" fmla="*/ 0 w 35"/>
                    <a:gd name="T15" fmla="*/ 7 h 33"/>
                    <a:gd name="T16" fmla="*/ 0 w 35"/>
                    <a:gd name="T17" fmla="*/ 6 h 33"/>
                    <a:gd name="T18" fmla="*/ 0 w 35"/>
                    <a:gd name="T19" fmla="*/ 4 h 33"/>
                    <a:gd name="T20" fmla="*/ 0 w 35"/>
                    <a:gd name="T21" fmla="*/ 3 h 33"/>
                    <a:gd name="T22" fmla="*/ 1 w 35"/>
                    <a:gd name="T23" fmla="*/ 2 h 33"/>
                    <a:gd name="T24" fmla="*/ 1 w 35"/>
                    <a:gd name="T25" fmla="*/ 0 h 33"/>
                    <a:gd name="T26" fmla="*/ 3 w 35"/>
                    <a:gd name="T27" fmla="*/ 1 h 33"/>
                    <a:gd name="T28" fmla="*/ 5 w 35"/>
                    <a:gd name="T29" fmla="*/ 2 h 33"/>
                    <a:gd name="T30" fmla="*/ 7 w 35"/>
                    <a:gd name="T31" fmla="*/ 3 h 33"/>
                    <a:gd name="T32" fmla="*/ 8 w 35"/>
                    <a:gd name="T33" fmla="*/ 5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3"/>
                    <a:gd name="T53" fmla="*/ 35 w 3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3">
                      <a:moveTo>
                        <a:pt x="35" y="17"/>
                      </a:moveTo>
                      <a:lnTo>
                        <a:pt x="33" y="23"/>
                      </a:lnTo>
                      <a:lnTo>
                        <a:pt x="30" y="26"/>
                      </a:lnTo>
                      <a:lnTo>
                        <a:pt x="25" y="30"/>
                      </a:lnTo>
                      <a:lnTo>
                        <a:pt x="21" y="32"/>
                      </a:lnTo>
                      <a:lnTo>
                        <a:pt x="14" y="33"/>
                      </a:lnTo>
                      <a:lnTo>
                        <a:pt x="7" y="32"/>
                      </a:lnTo>
                      <a:lnTo>
                        <a:pt x="2" y="27"/>
                      </a:lnTo>
                      <a:lnTo>
                        <a:pt x="0" y="22"/>
                      </a:lnTo>
                      <a:lnTo>
                        <a:pt x="0" y="16"/>
                      </a:lnTo>
                      <a:lnTo>
                        <a:pt x="1" y="10"/>
                      </a:lnTo>
                      <a:lnTo>
                        <a:pt x="4" y="5"/>
                      </a:lnTo>
                      <a:lnTo>
                        <a:pt x="6" y="0"/>
                      </a:lnTo>
                      <a:lnTo>
                        <a:pt x="14" y="3"/>
                      </a:lnTo>
                      <a:lnTo>
                        <a:pt x="22" y="5"/>
                      </a:lnTo>
                      <a:lnTo>
                        <a:pt x="29" y="10"/>
                      </a:lnTo>
                      <a:lnTo>
                        <a:pt x="35" y="17"/>
                      </a:lnTo>
                      <a:close/>
                    </a:path>
                  </a:pathLst>
                </a:custGeom>
                <a:solidFill>
                  <a:srgbClr val="00FF00"/>
                </a:solidFill>
                <a:ln w="9525">
                  <a:noFill/>
                  <a:round/>
                  <a:headEnd/>
                  <a:tailEnd/>
                </a:ln>
              </p:spPr>
              <p:txBody>
                <a:bodyPr/>
                <a:lstStyle/>
                <a:p>
                  <a:endParaRPr lang="en-US"/>
                </a:p>
              </p:txBody>
            </p:sp>
            <p:sp>
              <p:nvSpPr>
                <p:cNvPr id="9432" name="Freeform 3840"/>
                <p:cNvSpPr>
                  <a:spLocks/>
                </p:cNvSpPr>
                <p:nvPr/>
              </p:nvSpPr>
              <p:spPr bwMode="auto">
                <a:xfrm>
                  <a:off x="3605" y="3412"/>
                  <a:ext cx="15" cy="25"/>
                </a:xfrm>
                <a:custGeom>
                  <a:avLst/>
                  <a:gdLst>
                    <a:gd name="T0" fmla="*/ 7 w 30"/>
                    <a:gd name="T1" fmla="*/ 3 h 51"/>
                    <a:gd name="T2" fmla="*/ 8 w 30"/>
                    <a:gd name="T3" fmla="*/ 5 h 51"/>
                    <a:gd name="T4" fmla="*/ 8 w 30"/>
                    <a:gd name="T5" fmla="*/ 8 h 51"/>
                    <a:gd name="T6" fmla="*/ 7 w 30"/>
                    <a:gd name="T7" fmla="*/ 10 h 51"/>
                    <a:gd name="T8" fmla="*/ 6 w 30"/>
                    <a:gd name="T9" fmla="*/ 12 h 51"/>
                    <a:gd name="T10" fmla="*/ 4 w 30"/>
                    <a:gd name="T11" fmla="*/ 12 h 51"/>
                    <a:gd name="T12" fmla="*/ 3 w 30"/>
                    <a:gd name="T13" fmla="*/ 11 h 51"/>
                    <a:gd name="T14" fmla="*/ 2 w 30"/>
                    <a:gd name="T15" fmla="*/ 10 h 51"/>
                    <a:gd name="T16" fmla="*/ 1 w 30"/>
                    <a:gd name="T17" fmla="*/ 8 h 51"/>
                    <a:gd name="T18" fmla="*/ 1 w 30"/>
                    <a:gd name="T19" fmla="*/ 6 h 51"/>
                    <a:gd name="T20" fmla="*/ 0 w 30"/>
                    <a:gd name="T21" fmla="*/ 4 h 51"/>
                    <a:gd name="T22" fmla="*/ 1 w 30"/>
                    <a:gd name="T23" fmla="*/ 1 h 51"/>
                    <a:gd name="T24" fmla="*/ 2 w 30"/>
                    <a:gd name="T25" fmla="*/ 0 h 51"/>
                    <a:gd name="T26" fmla="*/ 4 w 30"/>
                    <a:gd name="T27" fmla="*/ 0 h 51"/>
                    <a:gd name="T28" fmla="*/ 5 w 30"/>
                    <a:gd name="T29" fmla="*/ 0 h 51"/>
                    <a:gd name="T30" fmla="*/ 6 w 30"/>
                    <a:gd name="T31" fmla="*/ 1 h 51"/>
                    <a:gd name="T32" fmla="*/ 7 w 30"/>
                    <a:gd name="T33" fmla="*/ 3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1"/>
                    <a:gd name="T53" fmla="*/ 30 w 30"/>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1">
                      <a:moveTo>
                        <a:pt x="28" y="13"/>
                      </a:moveTo>
                      <a:lnTo>
                        <a:pt x="29" y="23"/>
                      </a:lnTo>
                      <a:lnTo>
                        <a:pt x="30" y="33"/>
                      </a:lnTo>
                      <a:lnTo>
                        <a:pt x="28" y="43"/>
                      </a:lnTo>
                      <a:lnTo>
                        <a:pt x="21" y="51"/>
                      </a:lnTo>
                      <a:lnTo>
                        <a:pt x="14" y="50"/>
                      </a:lnTo>
                      <a:lnTo>
                        <a:pt x="9" y="46"/>
                      </a:lnTo>
                      <a:lnTo>
                        <a:pt x="5" y="40"/>
                      </a:lnTo>
                      <a:lnTo>
                        <a:pt x="2" y="35"/>
                      </a:lnTo>
                      <a:lnTo>
                        <a:pt x="1" y="25"/>
                      </a:lnTo>
                      <a:lnTo>
                        <a:pt x="0" y="16"/>
                      </a:lnTo>
                      <a:lnTo>
                        <a:pt x="2" y="7"/>
                      </a:lnTo>
                      <a:lnTo>
                        <a:pt x="8" y="0"/>
                      </a:lnTo>
                      <a:lnTo>
                        <a:pt x="15" y="0"/>
                      </a:lnTo>
                      <a:lnTo>
                        <a:pt x="20" y="2"/>
                      </a:lnTo>
                      <a:lnTo>
                        <a:pt x="24" y="7"/>
                      </a:lnTo>
                      <a:lnTo>
                        <a:pt x="28" y="13"/>
                      </a:lnTo>
                      <a:close/>
                    </a:path>
                  </a:pathLst>
                </a:custGeom>
                <a:solidFill>
                  <a:srgbClr val="00FF00"/>
                </a:solidFill>
                <a:ln w="9525">
                  <a:noFill/>
                  <a:round/>
                  <a:headEnd/>
                  <a:tailEnd/>
                </a:ln>
              </p:spPr>
              <p:txBody>
                <a:bodyPr/>
                <a:lstStyle/>
                <a:p>
                  <a:endParaRPr lang="en-US"/>
                </a:p>
              </p:txBody>
            </p:sp>
            <p:sp>
              <p:nvSpPr>
                <p:cNvPr id="9433" name="Freeform 3841"/>
                <p:cNvSpPr>
                  <a:spLocks/>
                </p:cNvSpPr>
                <p:nvPr/>
              </p:nvSpPr>
              <p:spPr bwMode="auto">
                <a:xfrm>
                  <a:off x="3562" y="3412"/>
                  <a:ext cx="19" cy="12"/>
                </a:xfrm>
                <a:custGeom>
                  <a:avLst/>
                  <a:gdLst>
                    <a:gd name="T0" fmla="*/ 10 w 38"/>
                    <a:gd name="T1" fmla="*/ 2 h 25"/>
                    <a:gd name="T2" fmla="*/ 9 w 38"/>
                    <a:gd name="T3" fmla="*/ 3 h 25"/>
                    <a:gd name="T4" fmla="*/ 8 w 38"/>
                    <a:gd name="T5" fmla="*/ 4 h 25"/>
                    <a:gd name="T6" fmla="*/ 7 w 38"/>
                    <a:gd name="T7" fmla="*/ 5 h 25"/>
                    <a:gd name="T8" fmla="*/ 6 w 38"/>
                    <a:gd name="T9" fmla="*/ 6 h 25"/>
                    <a:gd name="T10" fmla="*/ 4 w 38"/>
                    <a:gd name="T11" fmla="*/ 6 h 25"/>
                    <a:gd name="T12" fmla="*/ 2 w 38"/>
                    <a:gd name="T13" fmla="*/ 5 h 25"/>
                    <a:gd name="T14" fmla="*/ 1 w 38"/>
                    <a:gd name="T15" fmla="*/ 4 h 25"/>
                    <a:gd name="T16" fmla="*/ 0 w 38"/>
                    <a:gd name="T17" fmla="*/ 3 h 25"/>
                    <a:gd name="T18" fmla="*/ 1 w 38"/>
                    <a:gd name="T19" fmla="*/ 2 h 25"/>
                    <a:gd name="T20" fmla="*/ 2 w 38"/>
                    <a:gd name="T21" fmla="*/ 1 h 25"/>
                    <a:gd name="T22" fmla="*/ 5 w 38"/>
                    <a:gd name="T23" fmla="*/ 1 h 25"/>
                    <a:gd name="T24" fmla="*/ 6 w 38"/>
                    <a:gd name="T25" fmla="*/ 0 h 25"/>
                    <a:gd name="T26" fmla="*/ 6 w 38"/>
                    <a:gd name="T27" fmla="*/ 0 h 25"/>
                    <a:gd name="T28" fmla="*/ 7 w 38"/>
                    <a:gd name="T29" fmla="*/ 1 h 25"/>
                    <a:gd name="T30" fmla="*/ 9 w 38"/>
                    <a:gd name="T31" fmla="*/ 2 h 25"/>
                    <a:gd name="T32" fmla="*/ 10 w 38"/>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25"/>
                    <a:gd name="T53" fmla="*/ 38 w 3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25">
                      <a:moveTo>
                        <a:pt x="38" y="10"/>
                      </a:moveTo>
                      <a:lnTo>
                        <a:pt x="35" y="15"/>
                      </a:lnTo>
                      <a:lnTo>
                        <a:pt x="32" y="19"/>
                      </a:lnTo>
                      <a:lnTo>
                        <a:pt x="28" y="22"/>
                      </a:lnTo>
                      <a:lnTo>
                        <a:pt x="24" y="24"/>
                      </a:lnTo>
                      <a:lnTo>
                        <a:pt x="16" y="25"/>
                      </a:lnTo>
                      <a:lnTo>
                        <a:pt x="9" y="23"/>
                      </a:lnTo>
                      <a:lnTo>
                        <a:pt x="4" y="19"/>
                      </a:lnTo>
                      <a:lnTo>
                        <a:pt x="0" y="12"/>
                      </a:lnTo>
                      <a:lnTo>
                        <a:pt x="5" y="8"/>
                      </a:lnTo>
                      <a:lnTo>
                        <a:pt x="11" y="6"/>
                      </a:lnTo>
                      <a:lnTo>
                        <a:pt x="18" y="4"/>
                      </a:lnTo>
                      <a:lnTo>
                        <a:pt x="24" y="0"/>
                      </a:lnTo>
                      <a:lnTo>
                        <a:pt x="27" y="2"/>
                      </a:lnTo>
                      <a:lnTo>
                        <a:pt x="31" y="5"/>
                      </a:lnTo>
                      <a:lnTo>
                        <a:pt x="34" y="8"/>
                      </a:lnTo>
                      <a:lnTo>
                        <a:pt x="38" y="10"/>
                      </a:lnTo>
                      <a:close/>
                    </a:path>
                  </a:pathLst>
                </a:custGeom>
                <a:solidFill>
                  <a:srgbClr val="00FF00"/>
                </a:solidFill>
                <a:ln w="9525">
                  <a:noFill/>
                  <a:round/>
                  <a:headEnd/>
                  <a:tailEnd/>
                </a:ln>
              </p:spPr>
              <p:txBody>
                <a:bodyPr/>
                <a:lstStyle/>
                <a:p>
                  <a:endParaRPr lang="en-US"/>
                </a:p>
              </p:txBody>
            </p:sp>
            <p:sp>
              <p:nvSpPr>
                <p:cNvPr id="9434" name="Freeform 3842"/>
                <p:cNvSpPr>
                  <a:spLocks/>
                </p:cNvSpPr>
                <p:nvPr/>
              </p:nvSpPr>
              <p:spPr bwMode="auto">
                <a:xfrm>
                  <a:off x="3372" y="3413"/>
                  <a:ext cx="24" cy="17"/>
                </a:xfrm>
                <a:custGeom>
                  <a:avLst/>
                  <a:gdLst>
                    <a:gd name="T0" fmla="*/ 12 w 49"/>
                    <a:gd name="T1" fmla="*/ 4 h 33"/>
                    <a:gd name="T2" fmla="*/ 10 w 49"/>
                    <a:gd name="T3" fmla="*/ 5 h 33"/>
                    <a:gd name="T4" fmla="*/ 10 w 49"/>
                    <a:gd name="T5" fmla="*/ 6 h 33"/>
                    <a:gd name="T6" fmla="*/ 8 w 49"/>
                    <a:gd name="T7" fmla="*/ 7 h 33"/>
                    <a:gd name="T8" fmla="*/ 7 w 49"/>
                    <a:gd name="T9" fmla="*/ 7 h 33"/>
                    <a:gd name="T10" fmla="*/ 6 w 49"/>
                    <a:gd name="T11" fmla="*/ 8 h 33"/>
                    <a:gd name="T12" fmla="*/ 4 w 49"/>
                    <a:gd name="T13" fmla="*/ 9 h 33"/>
                    <a:gd name="T14" fmla="*/ 3 w 49"/>
                    <a:gd name="T15" fmla="*/ 9 h 33"/>
                    <a:gd name="T16" fmla="*/ 1 w 49"/>
                    <a:gd name="T17" fmla="*/ 9 h 33"/>
                    <a:gd name="T18" fmla="*/ 0 w 49"/>
                    <a:gd name="T19" fmla="*/ 8 h 33"/>
                    <a:gd name="T20" fmla="*/ 0 w 49"/>
                    <a:gd name="T21" fmla="*/ 8 h 33"/>
                    <a:gd name="T22" fmla="*/ 0 w 49"/>
                    <a:gd name="T23" fmla="*/ 7 h 33"/>
                    <a:gd name="T24" fmla="*/ 0 w 49"/>
                    <a:gd name="T25" fmla="*/ 6 h 33"/>
                    <a:gd name="T26" fmla="*/ 1 w 49"/>
                    <a:gd name="T27" fmla="*/ 5 h 33"/>
                    <a:gd name="T28" fmla="*/ 2 w 49"/>
                    <a:gd name="T29" fmla="*/ 4 h 33"/>
                    <a:gd name="T30" fmla="*/ 3 w 49"/>
                    <a:gd name="T31" fmla="*/ 3 h 33"/>
                    <a:gd name="T32" fmla="*/ 5 w 49"/>
                    <a:gd name="T33" fmla="*/ 3 h 33"/>
                    <a:gd name="T34" fmla="*/ 6 w 49"/>
                    <a:gd name="T35" fmla="*/ 2 h 33"/>
                    <a:gd name="T36" fmla="*/ 8 w 49"/>
                    <a:gd name="T37" fmla="*/ 1 h 33"/>
                    <a:gd name="T38" fmla="*/ 9 w 49"/>
                    <a:gd name="T39" fmla="*/ 1 h 33"/>
                    <a:gd name="T40" fmla="*/ 10 w 49"/>
                    <a:gd name="T41" fmla="*/ 0 h 33"/>
                    <a:gd name="T42" fmla="*/ 11 w 49"/>
                    <a:gd name="T43" fmla="*/ 1 h 33"/>
                    <a:gd name="T44" fmla="*/ 12 w 49"/>
                    <a:gd name="T45" fmla="*/ 1 h 33"/>
                    <a:gd name="T46" fmla="*/ 12 w 49"/>
                    <a:gd name="T47" fmla="*/ 3 h 33"/>
                    <a:gd name="T48" fmla="*/ 12 w 49"/>
                    <a:gd name="T49" fmla="*/ 4 h 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9"/>
                    <a:gd name="T76" fmla="*/ 0 h 33"/>
                    <a:gd name="T77" fmla="*/ 49 w 49"/>
                    <a:gd name="T78" fmla="*/ 33 h 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9" h="33">
                      <a:moveTo>
                        <a:pt x="48" y="13"/>
                      </a:moveTo>
                      <a:lnTo>
                        <a:pt x="43" y="18"/>
                      </a:lnTo>
                      <a:lnTo>
                        <a:pt x="40" y="23"/>
                      </a:lnTo>
                      <a:lnTo>
                        <a:pt x="34" y="26"/>
                      </a:lnTo>
                      <a:lnTo>
                        <a:pt x="29" y="28"/>
                      </a:lnTo>
                      <a:lnTo>
                        <a:pt x="24" y="31"/>
                      </a:lnTo>
                      <a:lnTo>
                        <a:pt x="18" y="33"/>
                      </a:lnTo>
                      <a:lnTo>
                        <a:pt x="12" y="33"/>
                      </a:lnTo>
                      <a:lnTo>
                        <a:pt x="5" y="33"/>
                      </a:lnTo>
                      <a:lnTo>
                        <a:pt x="3" y="32"/>
                      </a:lnTo>
                      <a:lnTo>
                        <a:pt x="2" y="29"/>
                      </a:lnTo>
                      <a:lnTo>
                        <a:pt x="0" y="26"/>
                      </a:lnTo>
                      <a:lnTo>
                        <a:pt x="2" y="24"/>
                      </a:lnTo>
                      <a:lnTo>
                        <a:pt x="6" y="19"/>
                      </a:lnTo>
                      <a:lnTo>
                        <a:pt x="11" y="15"/>
                      </a:lnTo>
                      <a:lnTo>
                        <a:pt x="15" y="11"/>
                      </a:lnTo>
                      <a:lnTo>
                        <a:pt x="20" y="9"/>
                      </a:lnTo>
                      <a:lnTo>
                        <a:pt x="26" y="6"/>
                      </a:lnTo>
                      <a:lnTo>
                        <a:pt x="32" y="4"/>
                      </a:lnTo>
                      <a:lnTo>
                        <a:pt x="36" y="2"/>
                      </a:lnTo>
                      <a:lnTo>
                        <a:pt x="42" y="0"/>
                      </a:lnTo>
                      <a:lnTo>
                        <a:pt x="45" y="2"/>
                      </a:lnTo>
                      <a:lnTo>
                        <a:pt x="49" y="4"/>
                      </a:lnTo>
                      <a:lnTo>
                        <a:pt x="49" y="9"/>
                      </a:lnTo>
                      <a:lnTo>
                        <a:pt x="48" y="13"/>
                      </a:lnTo>
                      <a:close/>
                    </a:path>
                  </a:pathLst>
                </a:custGeom>
                <a:solidFill>
                  <a:srgbClr val="00FF00"/>
                </a:solidFill>
                <a:ln w="9525">
                  <a:noFill/>
                  <a:round/>
                  <a:headEnd/>
                  <a:tailEnd/>
                </a:ln>
              </p:spPr>
              <p:txBody>
                <a:bodyPr/>
                <a:lstStyle/>
                <a:p>
                  <a:endParaRPr lang="en-US"/>
                </a:p>
              </p:txBody>
            </p:sp>
            <p:sp>
              <p:nvSpPr>
                <p:cNvPr id="9435" name="Freeform 3843"/>
                <p:cNvSpPr>
                  <a:spLocks/>
                </p:cNvSpPr>
                <p:nvPr/>
              </p:nvSpPr>
              <p:spPr bwMode="auto">
                <a:xfrm>
                  <a:off x="3322" y="3420"/>
                  <a:ext cx="10" cy="19"/>
                </a:xfrm>
                <a:custGeom>
                  <a:avLst/>
                  <a:gdLst>
                    <a:gd name="T0" fmla="*/ 5 w 22"/>
                    <a:gd name="T1" fmla="*/ 9 h 38"/>
                    <a:gd name="T2" fmla="*/ 4 w 22"/>
                    <a:gd name="T3" fmla="*/ 9 h 38"/>
                    <a:gd name="T4" fmla="*/ 4 w 22"/>
                    <a:gd name="T5" fmla="*/ 10 h 38"/>
                    <a:gd name="T6" fmla="*/ 3 w 22"/>
                    <a:gd name="T7" fmla="*/ 10 h 38"/>
                    <a:gd name="T8" fmla="*/ 2 w 22"/>
                    <a:gd name="T9" fmla="*/ 10 h 38"/>
                    <a:gd name="T10" fmla="*/ 1 w 22"/>
                    <a:gd name="T11" fmla="*/ 7 h 38"/>
                    <a:gd name="T12" fmla="*/ 0 w 22"/>
                    <a:gd name="T13" fmla="*/ 5 h 38"/>
                    <a:gd name="T14" fmla="*/ 0 w 22"/>
                    <a:gd name="T15" fmla="*/ 2 h 38"/>
                    <a:gd name="T16" fmla="*/ 0 w 22"/>
                    <a:gd name="T17" fmla="*/ 0 h 38"/>
                    <a:gd name="T18" fmla="*/ 2 w 22"/>
                    <a:gd name="T19" fmla="*/ 1 h 38"/>
                    <a:gd name="T20" fmla="*/ 3 w 22"/>
                    <a:gd name="T21" fmla="*/ 3 h 38"/>
                    <a:gd name="T22" fmla="*/ 5 w 22"/>
                    <a:gd name="T23" fmla="*/ 5 h 38"/>
                    <a:gd name="T24" fmla="*/ 5 w 22"/>
                    <a:gd name="T25" fmla="*/ 9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38"/>
                    <a:gd name="T41" fmla="*/ 22 w 22"/>
                    <a:gd name="T42" fmla="*/ 38 h 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38">
                      <a:moveTo>
                        <a:pt x="22" y="33"/>
                      </a:moveTo>
                      <a:lnTo>
                        <a:pt x="20" y="36"/>
                      </a:lnTo>
                      <a:lnTo>
                        <a:pt x="17" y="37"/>
                      </a:lnTo>
                      <a:lnTo>
                        <a:pt x="13" y="38"/>
                      </a:lnTo>
                      <a:lnTo>
                        <a:pt x="9" y="37"/>
                      </a:lnTo>
                      <a:lnTo>
                        <a:pt x="4" y="29"/>
                      </a:lnTo>
                      <a:lnTo>
                        <a:pt x="0" y="20"/>
                      </a:lnTo>
                      <a:lnTo>
                        <a:pt x="0" y="10"/>
                      </a:lnTo>
                      <a:lnTo>
                        <a:pt x="1" y="0"/>
                      </a:lnTo>
                      <a:lnTo>
                        <a:pt x="9" y="6"/>
                      </a:lnTo>
                      <a:lnTo>
                        <a:pt x="16" y="14"/>
                      </a:lnTo>
                      <a:lnTo>
                        <a:pt x="21" y="22"/>
                      </a:lnTo>
                      <a:lnTo>
                        <a:pt x="22" y="33"/>
                      </a:lnTo>
                      <a:close/>
                    </a:path>
                  </a:pathLst>
                </a:custGeom>
                <a:solidFill>
                  <a:srgbClr val="00FF00"/>
                </a:solidFill>
                <a:ln w="9525">
                  <a:noFill/>
                  <a:round/>
                  <a:headEnd/>
                  <a:tailEnd/>
                </a:ln>
              </p:spPr>
              <p:txBody>
                <a:bodyPr/>
                <a:lstStyle/>
                <a:p>
                  <a:endParaRPr lang="en-US"/>
                </a:p>
              </p:txBody>
            </p:sp>
            <p:sp>
              <p:nvSpPr>
                <p:cNvPr id="9436" name="Freeform 3844"/>
                <p:cNvSpPr>
                  <a:spLocks/>
                </p:cNvSpPr>
                <p:nvPr/>
              </p:nvSpPr>
              <p:spPr bwMode="auto">
                <a:xfrm>
                  <a:off x="3661" y="3423"/>
                  <a:ext cx="22" cy="8"/>
                </a:xfrm>
                <a:custGeom>
                  <a:avLst/>
                  <a:gdLst>
                    <a:gd name="T0" fmla="*/ 11 w 44"/>
                    <a:gd name="T1" fmla="*/ 2 h 16"/>
                    <a:gd name="T2" fmla="*/ 11 w 44"/>
                    <a:gd name="T3" fmla="*/ 3 h 16"/>
                    <a:gd name="T4" fmla="*/ 10 w 44"/>
                    <a:gd name="T5" fmla="*/ 3 h 16"/>
                    <a:gd name="T6" fmla="*/ 9 w 44"/>
                    <a:gd name="T7" fmla="*/ 3 h 16"/>
                    <a:gd name="T8" fmla="*/ 7 w 44"/>
                    <a:gd name="T9" fmla="*/ 4 h 16"/>
                    <a:gd name="T10" fmla="*/ 6 w 44"/>
                    <a:gd name="T11" fmla="*/ 3 h 16"/>
                    <a:gd name="T12" fmla="*/ 3 w 44"/>
                    <a:gd name="T13" fmla="*/ 3 h 16"/>
                    <a:gd name="T14" fmla="*/ 1 w 44"/>
                    <a:gd name="T15" fmla="*/ 2 h 16"/>
                    <a:gd name="T16" fmla="*/ 0 w 44"/>
                    <a:gd name="T17" fmla="*/ 1 h 16"/>
                    <a:gd name="T18" fmla="*/ 1 w 44"/>
                    <a:gd name="T19" fmla="*/ 1 h 16"/>
                    <a:gd name="T20" fmla="*/ 3 w 44"/>
                    <a:gd name="T21" fmla="*/ 1 h 16"/>
                    <a:gd name="T22" fmla="*/ 4 w 44"/>
                    <a:gd name="T23" fmla="*/ 0 h 16"/>
                    <a:gd name="T24" fmla="*/ 6 w 44"/>
                    <a:gd name="T25" fmla="*/ 0 h 16"/>
                    <a:gd name="T26" fmla="*/ 7 w 44"/>
                    <a:gd name="T27" fmla="*/ 1 h 16"/>
                    <a:gd name="T28" fmla="*/ 9 w 44"/>
                    <a:gd name="T29" fmla="*/ 1 h 16"/>
                    <a:gd name="T30" fmla="*/ 10 w 44"/>
                    <a:gd name="T31" fmla="*/ 1 h 16"/>
                    <a:gd name="T32" fmla="*/ 11 w 44"/>
                    <a:gd name="T33" fmla="*/ 2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6"/>
                    <a:gd name="T53" fmla="*/ 44 w 4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6">
                      <a:moveTo>
                        <a:pt x="44" y="8"/>
                      </a:moveTo>
                      <a:lnTo>
                        <a:pt x="41" y="12"/>
                      </a:lnTo>
                      <a:lnTo>
                        <a:pt x="38" y="14"/>
                      </a:lnTo>
                      <a:lnTo>
                        <a:pt x="34" y="14"/>
                      </a:lnTo>
                      <a:lnTo>
                        <a:pt x="31" y="16"/>
                      </a:lnTo>
                      <a:lnTo>
                        <a:pt x="22" y="15"/>
                      </a:lnTo>
                      <a:lnTo>
                        <a:pt x="14" y="13"/>
                      </a:lnTo>
                      <a:lnTo>
                        <a:pt x="7" y="9"/>
                      </a:lnTo>
                      <a:lnTo>
                        <a:pt x="0" y="5"/>
                      </a:lnTo>
                      <a:lnTo>
                        <a:pt x="5" y="2"/>
                      </a:lnTo>
                      <a:lnTo>
                        <a:pt x="10" y="1"/>
                      </a:lnTo>
                      <a:lnTo>
                        <a:pt x="16" y="0"/>
                      </a:lnTo>
                      <a:lnTo>
                        <a:pt x="22" y="0"/>
                      </a:lnTo>
                      <a:lnTo>
                        <a:pt x="29" y="1"/>
                      </a:lnTo>
                      <a:lnTo>
                        <a:pt x="34" y="2"/>
                      </a:lnTo>
                      <a:lnTo>
                        <a:pt x="39" y="5"/>
                      </a:lnTo>
                      <a:lnTo>
                        <a:pt x="44" y="8"/>
                      </a:lnTo>
                      <a:close/>
                    </a:path>
                  </a:pathLst>
                </a:custGeom>
                <a:solidFill>
                  <a:srgbClr val="00FF00"/>
                </a:solidFill>
                <a:ln w="9525">
                  <a:noFill/>
                  <a:round/>
                  <a:headEnd/>
                  <a:tailEnd/>
                </a:ln>
              </p:spPr>
              <p:txBody>
                <a:bodyPr/>
                <a:lstStyle/>
                <a:p>
                  <a:endParaRPr lang="en-US"/>
                </a:p>
              </p:txBody>
            </p:sp>
            <p:sp>
              <p:nvSpPr>
                <p:cNvPr id="9437" name="Freeform 3845"/>
                <p:cNvSpPr>
                  <a:spLocks/>
                </p:cNvSpPr>
                <p:nvPr/>
              </p:nvSpPr>
              <p:spPr bwMode="auto">
                <a:xfrm>
                  <a:off x="3563" y="3424"/>
                  <a:ext cx="29" cy="23"/>
                </a:xfrm>
                <a:custGeom>
                  <a:avLst/>
                  <a:gdLst>
                    <a:gd name="T0" fmla="*/ 14 w 59"/>
                    <a:gd name="T1" fmla="*/ 5 h 48"/>
                    <a:gd name="T2" fmla="*/ 12 w 59"/>
                    <a:gd name="T3" fmla="*/ 6 h 48"/>
                    <a:gd name="T4" fmla="*/ 10 w 59"/>
                    <a:gd name="T5" fmla="*/ 9 h 48"/>
                    <a:gd name="T6" fmla="*/ 8 w 59"/>
                    <a:gd name="T7" fmla="*/ 10 h 48"/>
                    <a:gd name="T8" fmla="*/ 6 w 59"/>
                    <a:gd name="T9" fmla="*/ 11 h 48"/>
                    <a:gd name="T10" fmla="*/ 4 w 59"/>
                    <a:gd name="T11" fmla="*/ 11 h 48"/>
                    <a:gd name="T12" fmla="*/ 2 w 59"/>
                    <a:gd name="T13" fmla="*/ 10 h 48"/>
                    <a:gd name="T14" fmla="*/ 1 w 59"/>
                    <a:gd name="T15" fmla="*/ 9 h 48"/>
                    <a:gd name="T16" fmla="*/ 0 w 59"/>
                    <a:gd name="T17" fmla="*/ 8 h 48"/>
                    <a:gd name="T18" fmla="*/ 0 w 59"/>
                    <a:gd name="T19" fmla="*/ 6 h 48"/>
                    <a:gd name="T20" fmla="*/ 0 w 59"/>
                    <a:gd name="T21" fmla="*/ 5 h 48"/>
                    <a:gd name="T22" fmla="*/ 1 w 59"/>
                    <a:gd name="T23" fmla="*/ 4 h 48"/>
                    <a:gd name="T24" fmla="*/ 2 w 59"/>
                    <a:gd name="T25" fmla="*/ 3 h 48"/>
                    <a:gd name="T26" fmla="*/ 4 w 59"/>
                    <a:gd name="T27" fmla="*/ 3 h 48"/>
                    <a:gd name="T28" fmla="*/ 5 w 59"/>
                    <a:gd name="T29" fmla="*/ 3 h 48"/>
                    <a:gd name="T30" fmla="*/ 7 w 59"/>
                    <a:gd name="T31" fmla="*/ 2 h 48"/>
                    <a:gd name="T32" fmla="*/ 8 w 59"/>
                    <a:gd name="T33" fmla="*/ 1 h 48"/>
                    <a:gd name="T34" fmla="*/ 11 w 59"/>
                    <a:gd name="T35" fmla="*/ 0 h 48"/>
                    <a:gd name="T36" fmla="*/ 12 w 59"/>
                    <a:gd name="T37" fmla="*/ 1 h 48"/>
                    <a:gd name="T38" fmla="*/ 13 w 59"/>
                    <a:gd name="T39" fmla="*/ 2 h 48"/>
                    <a:gd name="T40" fmla="*/ 14 w 59"/>
                    <a:gd name="T41" fmla="*/ 3 h 48"/>
                    <a:gd name="T42" fmla="*/ 14 w 59"/>
                    <a:gd name="T43" fmla="*/ 5 h 4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9"/>
                    <a:gd name="T67" fmla="*/ 0 h 48"/>
                    <a:gd name="T68" fmla="*/ 59 w 59"/>
                    <a:gd name="T69" fmla="*/ 48 h 4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9" h="48">
                      <a:moveTo>
                        <a:pt x="58" y="20"/>
                      </a:moveTo>
                      <a:lnTo>
                        <a:pt x="51" y="28"/>
                      </a:lnTo>
                      <a:lnTo>
                        <a:pt x="43" y="37"/>
                      </a:lnTo>
                      <a:lnTo>
                        <a:pt x="35" y="44"/>
                      </a:lnTo>
                      <a:lnTo>
                        <a:pt x="24" y="48"/>
                      </a:lnTo>
                      <a:lnTo>
                        <a:pt x="17" y="46"/>
                      </a:lnTo>
                      <a:lnTo>
                        <a:pt x="10" y="43"/>
                      </a:lnTo>
                      <a:lnTo>
                        <a:pt x="5" y="38"/>
                      </a:lnTo>
                      <a:lnTo>
                        <a:pt x="1" y="33"/>
                      </a:lnTo>
                      <a:lnTo>
                        <a:pt x="0" y="24"/>
                      </a:lnTo>
                      <a:lnTo>
                        <a:pt x="1" y="20"/>
                      </a:lnTo>
                      <a:lnTo>
                        <a:pt x="6" y="18"/>
                      </a:lnTo>
                      <a:lnTo>
                        <a:pt x="10" y="15"/>
                      </a:lnTo>
                      <a:lnTo>
                        <a:pt x="17" y="14"/>
                      </a:lnTo>
                      <a:lnTo>
                        <a:pt x="23" y="13"/>
                      </a:lnTo>
                      <a:lnTo>
                        <a:pt x="29" y="11"/>
                      </a:lnTo>
                      <a:lnTo>
                        <a:pt x="33" y="7"/>
                      </a:lnTo>
                      <a:lnTo>
                        <a:pt x="46" y="0"/>
                      </a:lnTo>
                      <a:lnTo>
                        <a:pt x="50" y="5"/>
                      </a:lnTo>
                      <a:lnTo>
                        <a:pt x="55" y="9"/>
                      </a:lnTo>
                      <a:lnTo>
                        <a:pt x="59" y="14"/>
                      </a:lnTo>
                      <a:lnTo>
                        <a:pt x="58" y="20"/>
                      </a:lnTo>
                      <a:close/>
                    </a:path>
                  </a:pathLst>
                </a:custGeom>
                <a:solidFill>
                  <a:srgbClr val="00FF00"/>
                </a:solidFill>
                <a:ln w="9525">
                  <a:noFill/>
                  <a:round/>
                  <a:headEnd/>
                  <a:tailEnd/>
                </a:ln>
              </p:spPr>
              <p:txBody>
                <a:bodyPr/>
                <a:lstStyle/>
                <a:p>
                  <a:endParaRPr lang="en-US"/>
                </a:p>
              </p:txBody>
            </p:sp>
            <p:sp>
              <p:nvSpPr>
                <p:cNvPr id="9438" name="Freeform 3846"/>
                <p:cNvSpPr>
                  <a:spLocks/>
                </p:cNvSpPr>
                <p:nvPr/>
              </p:nvSpPr>
              <p:spPr bwMode="auto">
                <a:xfrm>
                  <a:off x="3402" y="3424"/>
                  <a:ext cx="28" cy="12"/>
                </a:xfrm>
                <a:custGeom>
                  <a:avLst/>
                  <a:gdLst>
                    <a:gd name="T0" fmla="*/ 14 w 57"/>
                    <a:gd name="T1" fmla="*/ 2 h 23"/>
                    <a:gd name="T2" fmla="*/ 13 w 57"/>
                    <a:gd name="T3" fmla="*/ 4 h 23"/>
                    <a:gd name="T4" fmla="*/ 12 w 57"/>
                    <a:gd name="T5" fmla="*/ 5 h 23"/>
                    <a:gd name="T6" fmla="*/ 10 w 57"/>
                    <a:gd name="T7" fmla="*/ 5 h 23"/>
                    <a:gd name="T8" fmla="*/ 9 w 57"/>
                    <a:gd name="T9" fmla="*/ 6 h 23"/>
                    <a:gd name="T10" fmla="*/ 7 w 57"/>
                    <a:gd name="T11" fmla="*/ 6 h 23"/>
                    <a:gd name="T12" fmla="*/ 5 w 57"/>
                    <a:gd name="T13" fmla="*/ 6 h 23"/>
                    <a:gd name="T14" fmla="*/ 4 w 57"/>
                    <a:gd name="T15" fmla="*/ 6 h 23"/>
                    <a:gd name="T16" fmla="*/ 2 w 57"/>
                    <a:gd name="T17" fmla="*/ 6 h 23"/>
                    <a:gd name="T18" fmla="*/ 1 w 57"/>
                    <a:gd name="T19" fmla="*/ 5 h 23"/>
                    <a:gd name="T20" fmla="*/ 1 w 57"/>
                    <a:gd name="T21" fmla="*/ 5 h 23"/>
                    <a:gd name="T22" fmla="*/ 0 w 57"/>
                    <a:gd name="T23" fmla="*/ 4 h 23"/>
                    <a:gd name="T24" fmla="*/ 0 w 57"/>
                    <a:gd name="T25" fmla="*/ 3 h 23"/>
                    <a:gd name="T26" fmla="*/ 1 w 57"/>
                    <a:gd name="T27" fmla="*/ 2 h 23"/>
                    <a:gd name="T28" fmla="*/ 3 w 57"/>
                    <a:gd name="T29" fmla="*/ 2 h 23"/>
                    <a:gd name="T30" fmla="*/ 5 w 57"/>
                    <a:gd name="T31" fmla="*/ 1 h 23"/>
                    <a:gd name="T32" fmla="*/ 7 w 57"/>
                    <a:gd name="T33" fmla="*/ 1 h 23"/>
                    <a:gd name="T34" fmla="*/ 9 w 57"/>
                    <a:gd name="T35" fmla="*/ 0 h 23"/>
                    <a:gd name="T36" fmla="*/ 11 w 57"/>
                    <a:gd name="T37" fmla="*/ 1 h 23"/>
                    <a:gd name="T38" fmla="*/ 12 w 57"/>
                    <a:gd name="T39" fmla="*/ 1 h 23"/>
                    <a:gd name="T40" fmla="*/ 14 w 57"/>
                    <a:gd name="T41" fmla="*/ 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23"/>
                    <a:gd name="T65" fmla="*/ 57 w 57"/>
                    <a:gd name="T66" fmla="*/ 23 h 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23">
                      <a:moveTo>
                        <a:pt x="57" y="8"/>
                      </a:moveTo>
                      <a:lnTo>
                        <a:pt x="52" y="13"/>
                      </a:lnTo>
                      <a:lnTo>
                        <a:pt x="48" y="17"/>
                      </a:lnTo>
                      <a:lnTo>
                        <a:pt x="42" y="19"/>
                      </a:lnTo>
                      <a:lnTo>
                        <a:pt x="36" y="21"/>
                      </a:lnTo>
                      <a:lnTo>
                        <a:pt x="29" y="22"/>
                      </a:lnTo>
                      <a:lnTo>
                        <a:pt x="22" y="23"/>
                      </a:lnTo>
                      <a:lnTo>
                        <a:pt x="16" y="23"/>
                      </a:lnTo>
                      <a:lnTo>
                        <a:pt x="9" y="22"/>
                      </a:lnTo>
                      <a:lnTo>
                        <a:pt x="6" y="20"/>
                      </a:lnTo>
                      <a:lnTo>
                        <a:pt x="4" y="17"/>
                      </a:lnTo>
                      <a:lnTo>
                        <a:pt x="3" y="13"/>
                      </a:lnTo>
                      <a:lnTo>
                        <a:pt x="0" y="10"/>
                      </a:lnTo>
                      <a:lnTo>
                        <a:pt x="7" y="7"/>
                      </a:lnTo>
                      <a:lnTo>
                        <a:pt x="14" y="5"/>
                      </a:lnTo>
                      <a:lnTo>
                        <a:pt x="21" y="3"/>
                      </a:lnTo>
                      <a:lnTo>
                        <a:pt x="29" y="2"/>
                      </a:lnTo>
                      <a:lnTo>
                        <a:pt x="36" y="0"/>
                      </a:lnTo>
                      <a:lnTo>
                        <a:pt x="44" y="2"/>
                      </a:lnTo>
                      <a:lnTo>
                        <a:pt x="50" y="4"/>
                      </a:lnTo>
                      <a:lnTo>
                        <a:pt x="57" y="8"/>
                      </a:lnTo>
                      <a:close/>
                    </a:path>
                  </a:pathLst>
                </a:custGeom>
                <a:solidFill>
                  <a:srgbClr val="00FF00"/>
                </a:solidFill>
                <a:ln w="9525">
                  <a:noFill/>
                  <a:round/>
                  <a:headEnd/>
                  <a:tailEnd/>
                </a:ln>
              </p:spPr>
              <p:txBody>
                <a:bodyPr/>
                <a:lstStyle/>
                <a:p>
                  <a:endParaRPr lang="en-US"/>
                </a:p>
              </p:txBody>
            </p:sp>
            <p:sp>
              <p:nvSpPr>
                <p:cNvPr id="9439" name="Freeform 3847"/>
                <p:cNvSpPr>
                  <a:spLocks/>
                </p:cNvSpPr>
                <p:nvPr/>
              </p:nvSpPr>
              <p:spPr bwMode="auto">
                <a:xfrm>
                  <a:off x="3351" y="3426"/>
                  <a:ext cx="7" cy="17"/>
                </a:xfrm>
                <a:custGeom>
                  <a:avLst/>
                  <a:gdLst>
                    <a:gd name="T0" fmla="*/ 3 w 15"/>
                    <a:gd name="T1" fmla="*/ 6 h 33"/>
                    <a:gd name="T2" fmla="*/ 2 w 15"/>
                    <a:gd name="T3" fmla="*/ 9 h 33"/>
                    <a:gd name="T4" fmla="*/ 1 w 15"/>
                    <a:gd name="T5" fmla="*/ 8 h 33"/>
                    <a:gd name="T6" fmla="*/ 0 w 15"/>
                    <a:gd name="T7" fmla="*/ 6 h 33"/>
                    <a:gd name="T8" fmla="*/ 0 w 15"/>
                    <a:gd name="T9" fmla="*/ 5 h 33"/>
                    <a:gd name="T10" fmla="*/ 0 w 15"/>
                    <a:gd name="T11" fmla="*/ 4 h 33"/>
                    <a:gd name="T12" fmla="*/ 2 w 15"/>
                    <a:gd name="T13" fmla="*/ 0 h 33"/>
                    <a:gd name="T14" fmla="*/ 3 w 15"/>
                    <a:gd name="T15" fmla="*/ 1 h 33"/>
                    <a:gd name="T16" fmla="*/ 3 w 15"/>
                    <a:gd name="T17" fmla="*/ 3 h 33"/>
                    <a:gd name="T18" fmla="*/ 3 w 15"/>
                    <a:gd name="T19" fmla="*/ 4 h 33"/>
                    <a:gd name="T20" fmla="*/ 3 w 15"/>
                    <a:gd name="T21" fmla="*/ 6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33"/>
                    <a:gd name="T35" fmla="*/ 15 w 15"/>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33">
                      <a:moveTo>
                        <a:pt x="14" y="21"/>
                      </a:moveTo>
                      <a:lnTo>
                        <a:pt x="9" y="33"/>
                      </a:lnTo>
                      <a:lnTo>
                        <a:pt x="4" y="29"/>
                      </a:lnTo>
                      <a:lnTo>
                        <a:pt x="2" y="23"/>
                      </a:lnTo>
                      <a:lnTo>
                        <a:pt x="0" y="18"/>
                      </a:lnTo>
                      <a:lnTo>
                        <a:pt x="1" y="13"/>
                      </a:lnTo>
                      <a:lnTo>
                        <a:pt x="9" y="0"/>
                      </a:lnTo>
                      <a:lnTo>
                        <a:pt x="14" y="3"/>
                      </a:lnTo>
                      <a:lnTo>
                        <a:pt x="15" y="9"/>
                      </a:lnTo>
                      <a:lnTo>
                        <a:pt x="15" y="15"/>
                      </a:lnTo>
                      <a:lnTo>
                        <a:pt x="14" y="21"/>
                      </a:lnTo>
                      <a:close/>
                    </a:path>
                  </a:pathLst>
                </a:custGeom>
                <a:solidFill>
                  <a:srgbClr val="00FF00"/>
                </a:solidFill>
                <a:ln w="9525">
                  <a:noFill/>
                  <a:round/>
                  <a:headEnd/>
                  <a:tailEnd/>
                </a:ln>
              </p:spPr>
              <p:txBody>
                <a:bodyPr/>
                <a:lstStyle/>
                <a:p>
                  <a:endParaRPr lang="en-US"/>
                </a:p>
              </p:txBody>
            </p:sp>
            <p:sp>
              <p:nvSpPr>
                <p:cNvPr id="9440" name="Freeform 3848"/>
                <p:cNvSpPr>
                  <a:spLocks/>
                </p:cNvSpPr>
                <p:nvPr/>
              </p:nvSpPr>
              <p:spPr bwMode="auto">
                <a:xfrm>
                  <a:off x="3440" y="3429"/>
                  <a:ext cx="7" cy="8"/>
                </a:xfrm>
                <a:custGeom>
                  <a:avLst/>
                  <a:gdLst>
                    <a:gd name="T0" fmla="*/ 4 w 13"/>
                    <a:gd name="T1" fmla="*/ 3 h 16"/>
                    <a:gd name="T2" fmla="*/ 3 w 13"/>
                    <a:gd name="T3" fmla="*/ 3 h 16"/>
                    <a:gd name="T4" fmla="*/ 2 w 13"/>
                    <a:gd name="T5" fmla="*/ 4 h 16"/>
                    <a:gd name="T6" fmla="*/ 1 w 13"/>
                    <a:gd name="T7" fmla="*/ 4 h 16"/>
                    <a:gd name="T8" fmla="*/ 0 w 13"/>
                    <a:gd name="T9" fmla="*/ 4 h 16"/>
                    <a:gd name="T10" fmla="*/ 1 w 13"/>
                    <a:gd name="T11" fmla="*/ 0 h 16"/>
                    <a:gd name="T12" fmla="*/ 2 w 13"/>
                    <a:gd name="T13" fmla="*/ 1 h 16"/>
                    <a:gd name="T14" fmla="*/ 3 w 13"/>
                    <a:gd name="T15" fmla="*/ 1 h 16"/>
                    <a:gd name="T16" fmla="*/ 3 w 13"/>
                    <a:gd name="T17" fmla="*/ 2 h 16"/>
                    <a:gd name="T18" fmla="*/ 4 w 13"/>
                    <a:gd name="T19" fmla="*/ 3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6"/>
                    <a:gd name="T32" fmla="*/ 13 w 1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6">
                      <a:moveTo>
                        <a:pt x="13" y="14"/>
                      </a:moveTo>
                      <a:lnTo>
                        <a:pt x="11" y="15"/>
                      </a:lnTo>
                      <a:lnTo>
                        <a:pt x="7" y="16"/>
                      </a:lnTo>
                      <a:lnTo>
                        <a:pt x="4" y="16"/>
                      </a:lnTo>
                      <a:lnTo>
                        <a:pt x="0" y="16"/>
                      </a:lnTo>
                      <a:lnTo>
                        <a:pt x="3" y="0"/>
                      </a:lnTo>
                      <a:lnTo>
                        <a:pt x="6" y="2"/>
                      </a:lnTo>
                      <a:lnTo>
                        <a:pt x="10" y="6"/>
                      </a:lnTo>
                      <a:lnTo>
                        <a:pt x="12" y="9"/>
                      </a:lnTo>
                      <a:lnTo>
                        <a:pt x="13" y="14"/>
                      </a:lnTo>
                      <a:close/>
                    </a:path>
                  </a:pathLst>
                </a:custGeom>
                <a:solidFill>
                  <a:srgbClr val="00FF00"/>
                </a:solidFill>
                <a:ln w="9525">
                  <a:noFill/>
                  <a:round/>
                  <a:headEnd/>
                  <a:tailEnd/>
                </a:ln>
              </p:spPr>
              <p:txBody>
                <a:bodyPr/>
                <a:lstStyle/>
                <a:p>
                  <a:endParaRPr lang="en-US"/>
                </a:p>
              </p:txBody>
            </p:sp>
            <p:sp>
              <p:nvSpPr>
                <p:cNvPr id="9441" name="Freeform 3849"/>
                <p:cNvSpPr>
                  <a:spLocks/>
                </p:cNvSpPr>
                <p:nvPr/>
              </p:nvSpPr>
              <p:spPr bwMode="auto">
                <a:xfrm>
                  <a:off x="3511" y="3431"/>
                  <a:ext cx="43" cy="17"/>
                </a:xfrm>
                <a:custGeom>
                  <a:avLst/>
                  <a:gdLst>
                    <a:gd name="T0" fmla="*/ 21 w 88"/>
                    <a:gd name="T1" fmla="*/ 1 h 35"/>
                    <a:gd name="T2" fmla="*/ 19 w 88"/>
                    <a:gd name="T3" fmla="*/ 2 h 35"/>
                    <a:gd name="T4" fmla="*/ 17 w 88"/>
                    <a:gd name="T5" fmla="*/ 3 h 35"/>
                    <a:gd name="T6" fmla="*/ 15 w 88"/>
                    <a:gd name="T7" fmla="*/ 5 h 35"/>
                    <a:gd name="T8" fmla="*/ 13 w 88"/>
                    <a:gd name="T9" fmla="*/ 5 h 35"/>
                    <a:gd name="T10" fmla="*/ 11 w 88"/>
                    <a:gd name="T11" fmla="*/ 6 h 35"/>
                    <a:gd name="T12" fmla="*/ 8 w 88"/>
                    <a:gd name="T13" fmla="*/ 7 h 35"/>
                    <a:gd name="T14" fmla="*/ 6 w 88"/>
                    <a:gd name="T15" fmla="*/ 8 h 35"/>
                    <a:gd name="T16" fmla="*/ 3 w 88"/>
                    <a:gd name="T17" fmla="*/ 8 h 35"/>
                    <a:gd name="T18" fmla="*/ 2 w 88"/>
                    <a:gd name="T19" fmla="*/ 8 h 35"/>
                    <a:gd name="T20" fmla="*/ 1 w 88"/>
                    <a:gd name="T21" fmla="*/ 8 h 35"/>
                    <a:gd name="T22" fmla="*/ 0 w 88"/>
                    <a:gd name="T23" fmla="*/ 7 h 35"/>
                    <a:gd name="T24" fmla="*/ 0 w 88"/>
                    <a:gd name="T25" fmla="*/ 6 h 35"/>
                    <a:gd name="T26" fmla="*/ 1 w 88"/>
                    <a:gd name="T27" fmla="*/ 4 h 35"/>
                    <a:gd name="T28" fmla="*/ 2 w 88"/>
                    <a:gd name="T29" fmla="*/ 3 h 35"/>
                    <a:gd name="T30" fmla="*/ 3 w 88"/>
                    <a:gd name="T31" fmla="*/ 2 h 35"/>
                    <a:gd name="T32" fmla="*/ 5 w 88"/>
                    <a:gd name="T33" fmla="*/ 1 h 35"/>
                    <a:gd name="T34" fmla="*/ 7 w 88"/>
                    <a:gd name="T35" fmla="*/ 1 h 35"/>
                    <a:gd name="T36" fmla="*/ 9 w 88"/>
                    <a:gd name="T37" fmla="*/ 0 h 35"/>
                    <a:gd name="T38" fmla="*/ 11 w 88"/>
                    <a:gd name="T39" fmla="*/ 0 h 35"/>
                    <a:gd name="T40" fmla="*/ 13 w 88"/>
                    <a:gd name="T41" fmla="*/ 0 h 35"/>
                    <a:gd name="T42" fmla="*/ 15 w 88"/>
                    <a:gd name="T43" fmla="*/ 0 h 35"/>
                    <a:gd name="T44" fmla="*/ 17 w 88"/>
                    <a:gd name="T45" fmla="*/ 0 h 35"/>
                    <a:gd name="T46" fmla="*/ 19 w 88"/>
                    <a:gd name="T47" fmla="*/ 0 h 35"/>
                    <a:gd name="T48" fmla="*/ 21 w 88"/>
                    <a:gd name="T49" fmla="*/ 1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8"/>
                    <a:gd name="T76" fmla="*/ 0 h 35"/>
                    <a:gd name="T77" fmla="*/ 88 w 88"/>
                    <a:gd name="T78" fmla="*/ 35 h 3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8" h="35">
                      <a:moveTo>
                        <a:pt x="88" y="6"/>
                      </a:moveTo>
                      <a:lnTo>
                        <a:pt x="78" y="11"/>
                      </a:lnTo>
                      <a:lnTo>
                        <a:pt x="70" y="15"/>
                      </a:lnTo>
                      <a:lnTo>
                        <a:pt x="61" y="20"/>
                      </a:lnTo>
                      <a:lnTo>
                        <a:pt x="53" y="23"/>
                      </a:lnTo>
                      <a:lnTo>
                        <a:pt x="44" y="27"/>
                      </a:lnTo>
                      <a:lnTo>
                        <a:pt x="35" y="30"/>
                      </a:lnTo>
                      <a:lnTo>
                        <a:pt x="24" y="33"/>
                      </a:lnTo>
                      <a:lnTo>
                        <a:pt x="15" y="35"/>
                      </a:lnTo>
                      <a:lnTo>
                        <a:pt x="10" y="34"/>
                      </a:lnTo>
                      <a:lnTo>
                        <a:pt x="6" y="33"/>
                      </a:lnTo>
                      <a:lnTo>
                        <a:pt x="2" y="29"/>
                      </a:lnTo>
                      <a:lnTo>
                        <a:pt x="0" y="26"/>
                      </a:lnTo>
                      <a:lnTo>
                        <a:pt x="4" y="19"/>
                      </a:lnTo>
                      <a:lnTo>
                        <a:pt x="9" y="13"/>
                      </a:lnTo>
                      <a:lnTo>
                        <a:pt x="15" y="8"/>
                      </a:lnTo>
                      <a:lnTo>
                        <a:pt x="21" y="5"/>
                      </a:lnTo>
                      <a:lnTo>
                        <a:pt x="29" y="4"/>
                      </a:lnTo>
                      <a:lnTo>
                        <a:pt x="37" y="1"/>
                      </a:lnTo>
                      <a:lnTo>
                        <a:pt x="46" y="0"/>
                      </a:lnTo>
                      <a:lnTo>
                        <a:pt x="54" y="0"/>
                      </a:lnTo>
                      <a:lnTo>
                        <a:pt x="63" y="0"/>
                      </a:lnTo>
                      <a:lnTo>
                        <a:pt x="72" y="1"/>
                      </a:lnTo>
                      <a:lnTo>
                        <a:pt x="80" y="3"/>
                      </a:lnTo>
                      <a:lnTo>
                        <a:pt x="88" y="6"/>
                      </a:lnTo>
                      <a:close/>
                    </a:path>
                  </a:pathLst>
                </a:custGeom>
                <a:solidFill>
                  <a:srgbClr val="00FF00"/>
                </a:solidFill>
                <a:ln w="9525">
                  <a:noFill/>
                  <a:round/>
                  <a:headEnd/>
                  <a:tailEnd/>
                </a:ln>
              </p:spPr>
              <p:txBody>
                <a:bodyPr/>
                <a:lstStyle/>
                <a:p>
                  <a:endParaRPr lang="en-US"/>
                </a:p>
              </p:txBody>
            </p:sp>
            <p:sp>
              <p:nvSpPr>
                <p:cNvPr id="9442" name="Freeform 3850"/>
                <p:cNvSpPr>
                  <a:spLocks/>
                </p:cNvSpPr>
                <p:nvPr/>
              </p:nvSpPr>
              <p:spPr bwMode="auto">
                <a:xfrm>
                  <a:off x="3621" y="3436"/>
                  <a:ext cx="17" cy="21"/>
                </a:xfrm>
                <a:custGeom>
                  <a:avLst/>
                  <a:gdLst>
                    <a:gd name="T0" fmla="*/ 9 w 34"/>
                    <a:gd name="T1" fmla="*/ 4 h 43"/>
                    <a:gd name="T2" fmla="*/ 9 w 34"/>
                    <a:gd name="T3" fmla="*/ 6 h 43"/>
                    <a:gd name="T4" fmla="*/ 7 w 34"/>
                    <a:gd name="T5" fmla="*/ 7 h 43"/>
                    <a:gd name="T6" fmla="*/ 6 w 34"/>
                    <a:gd name="T7" fmla="*/ 9 h 43"/>
                    <a:gd name="T8" fmla="*/ 5 w 34"/>
                    <a:gd name="T9" fmla="*/ 10 h 43"/>
                    <a:gd name="T10" fmla="*/ 4 w 34"/>
                    <a:gd name="T11" fmla="*/ 10 h 43"/>
                    <a:gd name="T12" fmla="*/ 2 w 34"/>
                    <a:gd name="T13" fmla="*/ 9 h 43"/>
                    <a:gd name="T14" fmla="*/ 1 w 34"/>
                    <a:gd name="T15" fmla="*/ 8 h 43"/>
                    <a:gd name="T16" fmla="*/ 1 w 34"/>
                    <a:gd name="T17" fmla="*/ 6 h 43"/>
                    <a:gd name="T18" fmla="*/ 1 w 34"/>
                    <a:gd name="T19" fmla="*/ 5 h 43"/>
                    <a:gd name="T20" fmla="*/ 0 w 34"/>
                    <a:gd name="T21" fmla="*/ 3 h 43"/>
                    <a:gd name="T22" fmla="*/ 0 w 34"/>
                    <a:gd name="T23" fmla="*/ 2 h 43"/>
                    <a:gd name="T24" fmla="*/ 1 w 34"/>
                    <a:gd name="T25" fmla="*/ 1 h 43"/>
                    <a:gd name="T26" fmla="*/ 3 w 34"/>
                    <a:gd name="T27" fmla="*/ 0 h 43"/>
                    <a:gd name="T28" fmla="*/ 5 w 34"/>
                    <a:gd name="T29" fmla="*/ 0 h 43"/>
                    <a:gd name="T30" fmla="*/ 7 w 34"/>
                    <a:gd name="T31" fmla="*/ 2 h 43"/>
                    <a:gd name="T32" fmla="*/ 9 w 34"/>
                    <a:gd name="T33" fmla="*/ 4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43"/>
                    <a:gd name="T53" fmla="*/ 34 w 3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43">
                      <a:moveTo>
                        <a:pt x="34" y="17"/>
                      </a:moveTo>
                      <a:lnTo>
                        <a:pt x="33" y="24"/>
                      </a:lnTo>
                      <a:lnTo>
                        <a:pt x="30" y="30"/>
                      </a:lnTo>
                      <a:lnTo>
                        <a:pt x="27" y="37"/>
                      </a:lnTo>
                      <a:lnTo>
                        <a:pt x="22" y="43"/>
                      </a:lnTo>
                      <a:lnTo>
                        <a:pt x="17" y="41"/>
                      </a:lnTo>
                      <a:lnTo>
                        <a:pt x="11" y="37"/>
                      </a:lnTo>
                      <a:lnTo>
                        <a:pt x="6" y="32"/>
                      </a:lnTo>
                      <a:lnTo>
                        <a:pt x="3" y="26"/>
                      </a:lnTo>
                      <a:lnTo>
                        <a:pt x="2" y="20"/>
                      </a:lnTo>
                      <a:lnTo>
                        <a:pt x="0" y="14"/>
                      </a:lnTo>
                      <a:lnTo>
                        <a:pt x="0" y="9"/>
                      </a:lnTo>
                      <a:lnTo>
                        <a:pt x="3" y="4"/>
                      </a:lnTo>
                      <a:lnTo>
                        <a:pt x="12" y="0"/>
                      </a:lnTo>
                      <a:lnTo>
                        <a:pt x="20" y="3"/>
                      </a:lnTo>
                      <a:lnTo>
                        <a:pt x="28" y="10"/>
                      </a:lnTo>
                      <a:lnTo>
                        <a:pt x="34" y="17"/>
                      </a:lnTo>
                      <a:close/>
                    </a:path>
                  </a:pathLst>
                </a:custGeom>
                <a:solidFill>
                  <a:srgbClr val="00FF00"/>
                </a:solidFill>
                <a:ln w="9525">
                  <a:noFill/>
                  <a:round/>
                  <a:headEnd/>
                  <a:tailEnd/>
                </a:ln>
              </p:spPr>
              <p:txBody>
                <a:bodyPr/>
                <a:lstStyle/>
                <a:p>
                  <a:endParaRPr lang="en-US"/>
                </a:p>
              </p:txBody>
            </p:sp>
            <p:sp>
              <p:nvSpPr>
                <p:cNvPr id="9443" name="Freeform 3851"/>
                <p:cNvSpPr>
                  <a:spLocks/>
                </p:cNvSpPr>
                <p:nvPr/>
              </p:nvSpPr>
              <p:spPr bwMode="auto">
                <a:xfrm>
                  <a:off x="3380" y="3440"/>
                  <a:ext cx="14" cy="15"/>
                </a:xfrm>
                <a:custGeom>
                  <a:avLst/>
                  <a:gdLst>
                    <a:gd name="T0" fmla="*/ 7 w 26"/>
                    <a:gd name="T1" fmla="*/ 4 h 30"/>
                    <a:gd name="T2" fmla="*/ 8 w 26"/>
                    <a:gd name="T3" fmla="*/ 5 h 30"/>
                    <a:gd name="T4" fmla="*/ 8 w 26"/>
                    <a:gd name="T5" fmla="*/ 5 h 30"/>
                    <a:gd name="T6" fmla="*/ 8 w 26"/>
                    <a:gd name="T7" fmla="*/ 7 h 30"/>
                    <a:gd name="T8" fmla="*/ 7 w 26"/>
                    <a:gd name="T9" fmla="*/ 7 h 30"/>
                    <a:gd name="T10" fmla="*/ 6 w 26"/>
                    <a:gd name="T11" fmla="*/ 8 h 30"/>
                    <a:gd name="T12" fmla="*/ 5 w 26"/>
                    <a:gd name="T13" fmla="*/ 8 h 30"/>
                    <a:gd name="T14" fmla="*/ 4 w 26"/>
                    <a:gd name="T15" fmla="*/ 8 h 30"/>
                    <a:gd name="T16" fmla="*/ 3 w 26"/>
                    <a:gd name="T17" fmla="*/ 7 h 30"/>
                    <a:gd name="T18" fmla="*/ 1 w 26"/>
                    <a:gd name="T19" fmla="*/ 6 h 30"/>
                    <a:gd name="T20" fmla="*/ 1 w 26"/>
                    <a:gd name="T21" fmla="*/ 5 h 30"/>
                    <a:gd name="T22" fmla="*/ 0 w 26"/>
                    <a:gd name="T23" fmla="*/ 3 h 30"/>
                    <a:gd name="T24" fmla="*/ 1 w 26"/>
                    <a:gd name="T25" fmla="*/ 1 h 30"/>
                    <a:gd name="T26" fmla="*/ 1 w 26"/>
                    <a:gd name="T27" fmla="*/ 0 h 30"/>
                    <a:gd name="T28" fmla="*/ 2 w 26"/>
                    <a:gd name="T29" fmla="*/ 0 h 30"/>
                    <a:gd name="T30" fmla="*/ 3 w 26"/>
                    <a:gd name="T31" fmla="*/ 1 h 30"/>
                    <a:gd name="T32" fmla="*/ 5 w 26"/>
                    <a:gd name="T33" fmla="*/ 1 h 30"/>
                    <a:gd name="T34" fmla="*/ 7 w 26"/>
                    <a:gd name="T35" fmla="*/ 4 h 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
                    <a:gd name="T55" fmla="*/ 0 h 30"/>
                    <a:gd name="T56" fmla="*/ 26 w 26"/>
                    <a:gd name="T57" fmla="*/ 30 h 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 h="30">
                      <a:moveTo>
                        <a:pt x="25" y="13"/>
                      </a:moveTo>
                      <a:lnTo>
                        <a:pt x="26" y="17"/>
                      </a:lnTo>
                      <a:lnTo>
                        <a:pt x="26" y="20"/>
                      </a:lnTo>
                      <a:lnTo>
                        <a:pt x="26" y="25"/>
                      </a:lnTo>
                      <a:lnTo>
                        <a:pt x="24" y="28"/>
                      </a:lnTo>
                      <a:lnTo>
                        <a:pt x="20" y="30"/>
                      </a:lnTo>
                      <a:lnTo>
                        <a:pt x="17" y="30"/>
                      </a:lnTo>
                      <a:lnTo>
                        <a:pt x="13" y="30"/>
                      </a:lnTo>
                      <a:lnTo>
                        <a:pt x="10" y="28"/>
                      </a:lnTo>
                      <a:lnTo>
                        <a:pt x="4" y="24"/>
                      </a:lnTo>
                      <a:lnTo>
                        <a:pt x="1" y="17"/>
                      </a:lnTo>
                      <a:lnTo>
                        <a:pt x="0" y="10"/>
                      </a:lnTo>
                      <a:lnTo>
                        <a:pt x="1" y="3"/>
                      </a:lnTo>
                      <a:lnTo>
                        <a:pt x="3" y="0"/>
                      </a:lnTo>
                      <a:lnTo>
                        <a:pt x="8" y="0"/>
                      </a:lnTo>
                      <a:lnTo>
                        <a:pt x="12" y="2"/>
                      </a:lnTo>
                      <a:lnTo>
                        <a:pt x="17" y="3"/>
                      </a:lnTo>
                      <a:lnTo>
                        <a:pt x="25" y="13"/>
                      </a:lnTo>
                      <a:close/>
                    </a:path>
                  </a:pathLst>
                </a:custGeom>
                <a:solidFill>
                  <a:srgbClr val="00FF00"/>
                </a:solidFill>
                <a:ln w="9525">
                  <a:noFill/>
                  <a:round/>
                  <a:headEnd/>
                  <a:tailEnd/>
                </a:ln>
              </p:spPr>
              <p:txBody>
                <a:bodyPr/>
                <a:lstStyle/>
                <a:p>
                  <a:endParaRPr lang="en-US"/>
                </a:p>
              </p:txBody>
            </p:sp>
            <p:sp>
              <p:nvSpPr>
                <p:cNvPr id="9444" name="Freeform 3852"/>
                <p:cNvSpPr>
                  <a:spLocks/>
                </p:cNvSpPr>
                <p:nvPr/>
              </p:nvSpPr>
              <p:spPr bwMode="auto">
                <a:xfrm>
                  <a:off x="3566" y="3454"/>
                  <a:ext cx="14" cy="17"/>
                </a:xfrm>
                <a:custGeom>
                  <a:avLst/>
                  <a:gdLst>
                    <a:gd name="T0" fmla="*/ 7 w 29"/>
                    <a:gd name="T1" fmla="*/ 3 h 35"/>
                    <a:gd name="T2" fmla="*/ 7 w 29"/>
                    <a:gd name="T3" fmla="*/ 5 h 35"/>
                    <a:gd name="T4" fmla="*/ 6 w 29"/>
                    <a:gd name="T5" fmla="*/ 6 h 35"/>
                    <a:gd name="T6" fmla="*/ 6 w 29"/>
                    <a:gd name="T7" fmla="*/ 7 h 35"/>
                    <a:gd name="T8" fmla="*/ 5 w 29"/>
                    <a:gd name="T9" fmla="*/ 8 h 35"/>
                    <a:gd name="T10" fmla="*/ 3 w 29"/>
                    <a:gd name="T11" fmla="*/ 8 h 35"/>
                    <a:gd name="T12" fmla="*/ 2 w 29"/>
                    <a:gd name="T13" fmla="*/ 7 h 35"/>
                    <a:gd name="T14" fmla="*/ 1 w 29"/>
                    <a:gd name="T15" fmla="*/ 6 h 35"/>
                    <a:gd name="T16" fmla="*/ 0 w 29"/>
                    <a:gd name="T17" fmla="*/ 5 h 35"/>
                    <a:gd name="T18" fmla="*/ 0 w 29"/>
                    <a:gd name="T19" fmla="*/ 3 h 35"/>
                    <a:gd name="T20" fmla="*/ 0 w 29"/>
                    <a:gd name="T21" fmla="*/ 2 h 35"/>
                    <a:gd name="T22" fmla="*/ 0 w 29"/>
                    <a:gd name="T23" fmla="*/ 1 h 35"/>
                    <a:gd name="T24" fmla="*/ 1 w 29"/>
                    <a:gd name="T25" fmla="*/ 0 h 35"/>
                    <a:gd name="T26" fmla="*/ 3 w 29"/>
                    <a:gd name="T27" fmla="*/ 0 h 35"/>
                    <a:gd name="T28" fmla="*/ 4 w 29"/>
                    <a:gd name="T29" fmla="*/ 0 h 35"/>
                    <a:gd name="T30" fmla="*/ 6 w 29"/>
                    <a:gd name="T31" fmla="*/ 1 h 35"/>
                    <a:gd name="T32" fmla="*/ 7 w 29"/>
                    <a:gd name="T33" fmla="*/ 3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5"/>
                    <a:gd name="T53" fmla="*/ 29 w 29"/>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5">
                      <a:moveTo>
                        <a:pt x="29" y="13"/>
                      </a:moveTo>
                      <a:lnTo>
                        <a:pt x="29" y="20"/>
                      </a:lnTo>
                      <a:lnTo>
                        <a:pt x="27" y="26"/>
                      </a:lnTo>
                      <a:lnTo>
                        <a:pt x="24" y="30"/>
                      </a:lnTo>
                      <a:lnTo>
                        <a:pt x="20" y="35"/>
                      </a:lnTo>
                      <a:lnTo>
                        <a:pt x="14" y="34"/>
                      </a:lnTo>
                      <a:lnTo>
                        <a:pt x="9" y="31"/>
                      </a:lnTo>
                      <a:lnTo>
                        <a:pt x="4" y="27"/>
                      </a:lnTo>
                      <a:lnTo>
                        <a:pt x="1" y="21"/>
                      </a:lnTo>
                      <a:lnTo>
                        <a:pt x="0" y="15"/>
                      </a:lnTo>
                      <a:lnTo>
                        <a:pt x="1" y="10"/>
                      </a:lnTo>
                      <a:lnTo>
                        <a:pt x="2" y="5"/>
                      </a:lnTo>
                      <a:lnTo>
                        <a:pt x="4" y="0"/>
                      </a:lnTo>
                      <a:lnTo>
                        <a:pt x="12" y="0"/>
                      </a:lnTo>
                      <a:lnTo>
                        <a:pt x="18" y="3"/>
                      </a:lnTo>
                      <a:lnTo>
                        <a:pt x="24" y="7"/>
                      </a:lnTo>
                      <a:lnTo>
                        <a:pt x="29" y="13"/>
                      </a:lnTo>
                      <a:close/>
                    </a:path>
                  </a:pathLst>
                </a:custGeom>
                <a:solidFill>
                  <a:srgbClr val="00FF00"/>
                </a:solidFill>
                <a:ln w="9525">
                  <a:noFill/>
                  <a:round/>
                  <a:headEnd/>
                  <a:tailEnd/>
                </a:ln>
              </p:spPr>
              <p:txBody>
                <a:bodyPr/>
                <a:lstStyle/>
                <a:p>
                  <a:endParaRPr lang="en-US"/>
                </a:p>
              </p:txBody>
            </p:sp>
            <p:sp>
              <p:nvSpPr>
                <p:cNvPr id="9445" name="Freeform 3853"/>
                <p:cNvSpPr>
                  <a:spLocks/>
                </p:cNvSpPr>
                <p:nvPr/>
              </p:nvSpPr>
              <p:spPr bwMode="auto">
                <a:xfrm>
                  <a:off x="3444" y="3461"/>
                  <a:ext cx="13" cy="16"/>
                </a:xfrm>
                <a:custGeom>
                  <a:avLst/>
                  <a:gdLst>
                    <a:gd name="T0" fmla="*/ 6 w 27"/>
                    <a:gd name="T1" fmla="*/ 4 h 31"/>
                    <a:gd name="T2" fmla="*/ 6 w 27"/>
                    <a:gd name="T3" fmla="*/ 5 h 31"/>
                    <a:gd name="T4" fmla="*/ 6 w 27"/>
                    <a:gd name="T5" fmla="*/ 6 h 31"/>
                    <a:gd name="T6" fmla="*/ 6 w 27"/>
                    <a:gd name="T7" fmla="*/ 8 h 31"/>
                    <a:gd name="T8" fmla="*/ 5 w 27"/>
                    <a:gd name="T9" fmla="*/ 8 h 31"/>
                    <a:gd name="T10" fmla="*/ 3 w 27"/>
                    <a:gd name="T11" fmla="*/ 8 h 31"/>
                    <a:gd name="T12" fmla="*/ 2 w 27"/>
                    <a:gd name="T13" fmla="*/ 8 h 31"/>
                    <a:gd name="T14" fmla="*/ 1 w 27"/>
                    <a:gd name="T15" fmla="*/ 7 h 31"/>
                    <a:gd name="T16" fmla="*/ 0 w 27"/>
                    <a:gd name="T17" fmla="*/ 6 h 31"/>
                    <a:gd name="T18" fmla="*/ 0 w 27"/>
                    <a:gd name="T19" fmla="*/ 4 h 31"/>
                    <a:gd name="T20" fmla="*/ 0 w 27"/>
                    <a:gd name="T21" fmla="*/ 3 h 31"/>
                    <a:gd name="T22" fmla="*/ 1 w 27"/>
                    <a:gd name="T23" fmla="*/ 1 h 31"/>
                    <a:gd name="T24" fmla="*/ 2 w 27"/>
                    <a:gd name="T25" fmla="*/ 0 h 31"/>
                    <a:gd name="T26" fmla="*/ 3 w 27"/>
                    <a:gd name="T27" fmla="*/ 1 h 31"/>
                    <a:gd name="T28" fmla="*/ 5 w 27"/>
                    <a:gd name="T29" fmla="*/ 1 h 31"/>
                    <a:gd name="T30" fmla="*/ 6 w 27"/>
                    <a:gd name="T31" fmla="*/ 2 h 31"/>
                    <a:gd name="T32" fmla="*/ 6 w 27"/>
                    <a:gd name="T33" fmla="*/ 4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31"/>
                    <a:gd name="T53" fmla="*/ 27 w 27"/>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31">
                      <a:moveTo>
                        <a:pt x="27" y="14"/>
                      </a:moveTo>
                      <a:lnTo>
                        <a:pt x="27" y="20"/>
                      </a:lnTo>
                      <a:lnTo>
                        <a:pt x="27" y="24"/>
                      </a:lnTo>
                      <a:lnTo>
                        <a:pt x="25" y="29"/>
                      </a:lnTo>
                      <a:lnTo>
                        <a:pt x="20" y="31"/>
                      </a:lnTo>
                      <a:lnTo>
                        <a:pt x="14" y="31"/>
                      </a:lnTo>
                      <a:lnTo>
                        <a:pt x="8" y="29"/>
                      </a:lnTo>
                      <a:lnTo>
                        <a:pt x="4" y="26"/>
                      </a:lnTo>
                      <a:lnTo>
                        <a:pt x="2" y="21"/>
                      </a:lnTo>
                      <a:lnTo>
                        <a:pt x="0" y="15"/>
                      </a:lnTo>
                      <a:lnTo>
                        <a:pt x="2" y="9"/>
                      </a:lnTo>
                      <a:lnTo>
                        <a:pt x="5" y="4"/>
                      </a:lnTo>
                      <a:lnTo>
                        <a:pt x="10" y="0"/>
                      </a:lnTo>
                      <a:lnTo>
                        <a:pt x="15" y="1"/>
                      </a:lnTo>
                      <a:lnTo>
                        <a:pt x="20" y="4"/>
                      </a:lnTo>
                      <a:lnTo>
                        <a:pt x="25" y="8"/>
                      </a:lnTo>
                      <a:lnTo>
                        <a:pt x="27" y="14"/>
                      </a:lnTo>
                      <a:close/>
                    </a:path>
                  </a:pathLst>
                </a:custGeom>
                <a:solidFill>
                  <a:srgbClr val="00FF00"/>
                </a:solidFill>
                <a:ln w="9525">
                  <a:noFill/>
                  <a:round/>
                  <a:headEnd/>
                  <a:tailEnd/>
                </a:ln>
              </p:spPr>
              <p:txBody>
                <a:bodyPr/>
                <a:lstStyle/>
                <a:p>
                  <a:endParaRPr lang="en-US"/>
                </a:p>
              </p:txBody>
            </p:sp>
            <p:sp>
              <p:nvSpPr>
                <p:cNvPr id="9446" name="Freeform 3854"/>
                <p:cNvSpPr>
                  <a:spLocks/>
                </p:cNvSpPr>
                <p:nvPr/>
              </p:nvSpPr>
              <p:spPr bwMode="auto">
                <a:xfrm>
                  <a:off x="3392" y="3474"/>
                  <a:ext cx="15" cy="12"/>
                </a:xfrm>
                <a:custGeom>
                  <a:avLst/>
                  <a:gdLst>
                    <a:gd name="T0" fmla="*/ 8 w 30"/>
                    <a:gd name="T1" fmla="*/ 3 h 24"/>
                    <a:gd name="T2" fmla="*/ 8 w 30"/>
                    <a:gd name="T3" fmla="*/ 5 h 24"/>
                    <a:gd name="T4" fmla="*/ 7 w 30"/>
                    <a:gd name="T5" fmla="*/ 5 h 24"/>
                    <a:gd name="T6" fmla="*/ 6 w 30"/>
                    <a:gd name="T7" fmla="*/ 6 h 24"/>
                    <a:gd name="T8" fmla="*/ 5 w 30"/>
                    <a:gd name="T9" fmla="*/ 6 h 24"/>
                    <a:gd name="T10" fmla="*/ 4 w 30"/>
                    <a:gd name="T11" fmla="*/ 6 h 24"/>
                    <a:gd name="T12" fmla="*/ 3 w 30"/>
                    <a:gd name="T13" fmla="*/ 6 h 24"/>
                    <a:gd name="T14" fmla="*/ 1 w 30"/>
                    <a:gd name="T15" fmla="*/ 6 h 24"/>
                    <a:gd name="T16" fmla="*/ 1 w 30"/>
                    <a:gd name="T17" fmla="*/ 5 h 24"/>
                    <a:gd name="T18" fmla="*/ 0 w 30"/>
                    <a:gd name="T19" fmla="*/ 4 h 24"/>
                    <a:gd name="T20" fmla="*/ 0 w 30"/>
                    <a:gd name="T21" fmla="*/ 3 h 24"/>
                    <a:gd name="T22" fmla="*/ 0 w 30"/>
                    <a:gd name="T23" fmla="*/ 3 h 24"/>
                    <a:gd name="T24" fmla="*/ 1 w 30"/>
                    <a:gd name="T25" fmla="*/ 2 h 24"/>
                    <a:gd name="T26" fmla="*/ 3 w 30"/>
                    <a:gd name="T27" fmla="*/ 0 h 24"/>
                    <a:gd name="T28" fmla="*/ 5 w 30"/>
                    <a:gd name="T29" fmla="*/ 0 h 24"/>
                    <a:gd name="T30" fmla="*/ 7 w 30"/>
                    <a:gd name="T31" fmla="*/ 1 h 24"/>
                    <a:gd name="T32" fmla="*/ 8 w 30"/>
                    <a:gd name="T33" fmla="*/ 3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14"/>
                      </a:moveTo>
                      <a:lnTo>
                        <a:pt x="29" y="17"/>
                      </a:lnTo>
                      <a:lnTo>
                        <a:pt x="26" y="20"/>
                      </a:lnTo>
                      <a:lnTo>
                        <a:pt x="23" y="22"/>
                      </a:lnTo>
                      <a:lnTo>
                        <a:pt x="19" y="24"/>
                      </a:lnTo>
                      <a:lnTo>
                        <a:pt x="15" y="24"/>
                      </a:lnTo>
                      <a:lnTo>
                        <a:pt x="9" y="23"/>
                      </a:lnTo>
                      <a:lnTo>
                        <a:pt x="4" y="22"/>
                      </a:lnTo>
                      <a:lnTo>
                        <a:pt x="1" y="19"/>
                      </a:lnTo>
                      <a:lnTo>
                        <a:pt x="0" y="16"/>
                      </a:lnTo>
                      <a:lnTo>
                        <a:pt x="0" y="12"/>
                      </a:lnTo>
                      <a:lnTo>
                        <a:pt x="0" y="9"/>
                      </a:lnTo>
                      <a:lnTo>
                        <a:pt x="1" y="5"/>
                      </a:lnTo>
                      <a:lnTo>
                        <a:pt x="9" y="0"/>
                      </a:lnTo>
                      <a:lnTo>
                        <a:pt x="17" y="0"/>
                      </a:lnTo>
                      <a:lnTo>
                        <a:pt x="25" y="4"/>
                      </a:lnTo>
                      <a:lnTo>
                        <a:pt x="30" y="14"/>
                      </a:lnTo>
                      <a:close/>
                    </a:path>
                  </a:pathLst>
                </a:custGeom>
                <a:solidFill>
                  <a:srgbClr val="00FF00"/>
                </a:solidFill>
                <a:ln w="9525">
                  <a:noFill/>
                  <a:round/>
                  <a:headEnd/>
                  <a:tailEnd/>
                </a:ln>
              </p:spPr>
              <p:txBody>
                <a:bodyPr/>
                <a:lstStyle/>
                <a:p>
                  <a:endParaRPr lang="en-US"/>
                </a:p>
              </p:txBody>
            </p:sp>
            <p:sp>
              <p:nvSpPr>
                <p:cNvPr id="9447" name="Freeform 3855"/>
                <p:cNvSpPr>
                  <a:spLocks/>
                </p:cNvSpPr>
                <p:nvPr/>
              </p:nvSpPr>
              <p:spPr bwMode="auto">
                <a:xfrm>
                  <a:off x="3365" y="3474"/>
                  <a:ext cx="17" cy="23"/>
                </a:xfrm>
                <a:custGeom>
                  <a:avLst/>
                  <a:gdLst>
                    <a:gd name="T0" fmla="*/ 9 w 34"/>
                    <a:gd name="T1" fmla="*/ 1 h 47"/>
                    <a:gd name="T2" fmla="*/ 9 w 34"/>
                    <a:gd name="T3" fmla="*/ 4 h 47"/>
                    <a:gd name="T4" fmla="*/ 8 w 34"/>
                    <a:gd name="T5" fmla="*/ 7 h 47"/>
                    <a:gd name="T6" fmla="*/ 6 w 34"/>
                    <a:gd name="T7" fmla="*/ 9 h 47"/>
                    <a:gd name="T8" fmla="*/ 4 w 34"/>
                    <a:gd name="T9" fmla="*/ 11 h 47"/>
                    <a:gd name="T10" fmla="*/ 3 w 34"/>
                    <a:gd name="T11" fmla="*/ 10 h 47"/>
                    <a:gd name="T12" fmla="*/ 2 w 34"/>
                    <a:gd name="T13" fmla="*/ 10 h 47"/>
                    <a:gd name="T14" fmla="*/ 1 w 34"/>
                    <a:gd name="T15" fmla="*/ 9 h 47"/>
                    <a:gd name="T16" fmla="*/ 0 w 34"/>
                    <a:gd name="T17" fmla="*/ 8 h 47"/>
                    <a:gd name="T18" fmla="*/ 1 w 34"/>
                    <a:gd name="T19" fmla="*/ 5 h 47"/>
                    <a:gd name="T20" fmla="*/ 1 w 34"/>
                    <a:gd name="T21" fmla="*/ 3 h 47"/>
                    <a:gd name="T22" fmla="*/ 2 w 34"/>
                    <a:gd name="T23" fmla="*/ 1 h 47"/>
                    <a:gd name="T24" fmla="*/ 4 w 34"/>
                    <a:gd name="T25" fmla="*/ 0 h 47"/>
                    <a:gd name="T26" fmla="*/ 5 w 34"/>
                    <a:gd name="T27" fmla="*/ 0 h 47"/>
                    <a:gd name="T28" fmla="*/ 6 w 34"/>
                    <a:gd name="T29" fmla="*/ 0 h 47"/>
                    <a:gd name="T30" fmla="*/ 7 w 34"/>
                    <a:gd name="T31" fmla="*/ 0 h 47"/>
                    <a:gd name="T32" fmla="*/ 9 w 34"/>
                    <a:gd name="T33" fmla="*/ 1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47"/>
                    <a:gd name="T53" fmla="*/ 34 w 3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47">
                      <a:moveTo>
                        <a:pt x="33" y="6"/>
                      </a:moveTo>
                      <a:lnTo>
                        <a:pt x="34" y="18"/>
                      </a:lnTo>
                      <a:lnTo>
                        <a:pt x="32" y="29"/>
                      </a:lnTo>
                      <a:lnTo>
                        <a:pt x="25" y="39"/>
                      </a:lnTo>
                      <a:lnTo>
                        <a:pt x="17" y="47"/>
                      </a:lnTo>
                      <a:lnTo>
                        <a:pt x="12" y="43"/>
                      </a:lnTo>
                      <a:lnTo>
                        <a:pt x="9" y="40"/>
                      </a:lnTo>
                      <a:lnTo>
                        <a:pt x="4" y="36"/>
                      </a:lnTo>
                      <a:lnTo>
                        <a:pt x="0" y="32"/>
                      </a:lnTo>
                      <a:lnTo>
                        <a:pt x="3" y="23"/>
                      </a:lnTo>
                      <a:lnTo>
                        <a:pt x="6" y="15"/>
                      </a:lnTo>
                      <a:lnTo>
                        <a:pt x="10" y="6"/>
                      </a:lnTo>
                      <a:lnTo>
                        <a:pt x="17" y="0"/>
                      </a:lnTo>
                      <a:lnTo>
                        <a:pt x="23" y="0"/>
                      </a:lnTo>
                      <a:lnTo>
                        <a:pt x="27" y="0"/>
                      </a:lnTo>
                      <a:lnTo>
                        <a:pt x="31" y="2"/>
                      </a:lnTo>
                      <a:lnTo>
                        <a:pt x="33" y="6"/>
                      </a:lnTo>
                      <a:close/>
                    </a:path>
                  </a:pathLst>
                </a:custGeom>
                <a:solidFill>
                  <a:srgbClr val="00FF00"/>
                </a:solidFill>
                <a:ln w="9525">
                  <a:noFill/>
                  <a:round/>
                  <a:headEnd/>
                  <a:tailEnd/>
                </a:ln>
              </p:spPr>
              <p:txBody>
                <a:bodyPr/>
                <a:lstStyle/>
                <a:p>
                  <a:endParaRPr lang="en-US"/>
                </a:p>
              </p:txBody>
            </p:sp>
            <p:sp>
              <p:nvSpPr>
                <p:cNvPr id="9448" name="Freeform 3856"/>
                <p:cNvSpPr>
                  <a:spLocks/>
                </p:cNvSpPr>
                <p:nvPr/>
              </p:nvSpPr>
              <p:spPr bwMode="auto">
                <a:xfrm>
                  <a:off x="3417" y="3475"/>
                  <a:ext cx="19" cy="9"/>
                </a:xfrm>
                <a:custGeom>
                  <a:avLst/>
                  <a:gdLst>
                    <a:gd name="T0" fmla="*/ 9 w 39"/>
                    <a:gd name="T1" fmla="*/ 4 h 16"/>
                    <a:gd name="T2" fmla="*/ 8 w 39"/>
                    <a:gd name="T3" fmla="*/ 5 h 16"/>
                    <a:gd name="T4" fmla="*/ 6 w 39"/>
                    <a:gd name="T5" fmla="*/ 5 h 16"/>
                    <a:gd name="T6" fmla="*/ 4 w 39"/>
                    <a:gd name="T7" fmla="*/ 5 h 16"/>
                    <a:gd name="T8" fmla="*/ 2 w 39"/>
                    <a:gd name="T9" fmla="*/ 5 h 16"/>
                    <a:gd name="T10" fmla="*/ 1 w 39"/>
                    <a:gd name="T11" fmla="*/ 4 h 16"/>
                    <a:gd name="T12" fmla="*/ 1 w 39"/>
                    <a:gd name="T13" fmla="*/ 3 h 16"/>
                    <a:gd name="T14" fmla="*/ 0 w 39"/>
                    <a:gd name="T15" fmla="*/ 3 h 16"/>
                    <a:gd name="T16" fmla="*/ 0 w 39"/>
                    <a:gd name="T17" fmla="*/ 2 h 16"/>
                    <a:gd name="T18" fmla="*/ 1 w 39"/>
                    <a:gd name="T19" fmla="*/ 1 h 16"/>
                    <a:gd name="T20" fmla="*/ 2 w 39"/>
                    <a:gd name="T21" fmla="*/ 0 h 16"/>
                    <a:gd name="T22" fmla="*/ 3 w 39"/>
                    <a:gd name="T23" fmla="*/ 0 h 16"/>
                    <a:gd name="T24" fmla="*/ 5 w 39"/>
                    <a:gd name="T25" fmla="*/ 0 h 16"/>
                    <a:gd name="T26" fmla="*/ 6 w 39"/>
                    <a:gd name="T27" fmla="*/ 1 h 16"/>
                    <a:gd name="T28" fmla="*/ 7 w 39"/>
                    <a:gd name="T29" fmla="*/ 2 h 16"/>
                    <a:gd name="T30" fmla="*/ 8 w 39"/>
                    <a:gd name="T31" fmla="*/ 3 h 16"/>
                    <a:gd name="T32" fmla="*/ 9 w 39"/>
                    <a:gd name="T33" fmla="*/ 4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16"/>
                    <a:gd name="T53" fmla="*/ 39 w 39"/>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16">
                      <a:moveTo>
                        <a:pt x="39" y="12"/>
                      </a:moveTo>
                      <a:lnTo>
                        <a:pt x="34" y="15"/>
                      </a:lnTo>
                      <a:lnTo>
                        <a:pt x="26" y="16"/>
                      </a:lnTo>
                      <a:lnTo>
                        <a:pt x="16" y="15"/>
                      </a:lnTo>
                      <a:lnTo>
                        <a:pt x="9" y="14"/>
                      </a:lnTo>
                      <a:lnTo>
                        <a:pt x="6" y="12"/>
                      </a:lnTo>
                      <a:lnTo>
                        <a:pt x="4" y="10"/>
                      </a:lnTo>
                      <a:lnTo>
                        <a:pt x="0" y="8"/>
                      </a:lnTo>
                      <a:lnTo>
                        <a:pt x="0" y="5"/>
                      </a:lnTo>
                      <a:lnTo>
                        <a:pt x="5" y="2"/>
                      </a:lnTo>
                      <a:lnTo>
                        <a:pt x="11" y="0"/>
                      </a:lnTo>
                      <a:lnTo>
                        <a:pt x="15" y="0"/>
                      </a:lnTo>
                      <a:lnTo>
                        <a:pt x="21" y="0"/>
                      </a:lnTo>
                      <a:lnTo>
                        <a:pt x="26" y="2"/>
                      </a:lnTo>
                      <a:lnTo>
                        <a:pt x="30" y="5"/>
                      </a:lnTo>
                      <a:lnTo>
                        <a:pt x="35" y="8"/>
                      </a:lnTo>
                      <a:lnTo>
                        <a:pt x="39" y="12"/>
                      </a:lnTo>
                      <a:close/>
                    </a:path>
                  </a:pathLst>
                </a:custGeom>
                <a:solidFill>
                  <a:srgbClr val="00FF00"/>
                </a:solidFill>
                <a:ln w="9525">
                  <a:noFill/>
                  <a:round/>
                  <a:headEnd/>
                  <a:tailEnd/>
                </a:ln>
              </p:spPr>
              <p:txBody>
                <a:bodyPr/>
                <a:lstStyle/>
                <a:p>
                  <a:endParaRPr lang="en-US"/>
                </a:p>
              </p:txBody>
            </p:sp>
            <p:sp>
              <p:nvSpPr>
                <p:cNvPr id="9449" name="Freeform 3857"/>
                <p:cNvSpPr>
                  <a:spLocks/>
                </p:cNvSpPr>
                <p:nvPr/>
              </p:nvSpPr>
              <p:spPr bwMode="auto">
                <a:xfrm>
                  <a:off x="3594" y="3482"/>
                  <a:ext cx="14" cy="15"/>
                </a:xfrm>
                <a:custGeom>
                  <a:avLst/>
                  <a:gdLst>
                    <a:gd name="T0" fmla="*/ 7 w 29"/>
                    <a:gd name="T1" fmla="*/ 5 h 30"/>
                    <a:gd name="T2" fmla="*/ 6 w 29"/>
                    <a:gd name="T3" fmla="*/ 6 h 30"/>
                    <a:gd name="T4" fmla="*/ 6 w 29"/>
                    <a:gd name="T5" fmla="*/ 7 h 30"/>
                    <a:gd name="T6" fmla="*/ 5 w 29"/>
                    <a:gd name="T7" fmla="*/ 8 h 30"/>
                    <a:gd name="T8" fmla="*/ 5 w 29"/>
                    <a:gd name="T9" fmla="*/ 8 h 30"/>
                    <a:gd name="T10" fmla="*/ 3 w 29"/>
                    <a:gd name="T11" fmla="*/ 8 h 30"/>
                    <a:gd name="T12" fmla="*/ 2 w 29"/>
                    <a:gd name="T13" fmla="*/ 8 h 30"/>
                    <a:gd name="T14" fmla="*/ 1 w 29"/>
                    <a:gd name="T15" fmla="*/ 7 h 30"/>
                    <a:gd name="T16" fmla="*/ 0 w 29"/>
                    <a:gd name="T17" fmla="*/ 6 h 30"/>
                    <a:gd name="T18" fmla="*/ 0 w 29"/>
                    <a:gd name="T19" fmla="*/ 0 h 30"/>
                    <a:gd name="T20" fmla="*/ 2 w 29"/>
                    <a:gd name="T21" fmla="*/ 1 h 30"/>
                    <a:gd name="T22" fmla="*/ 4 w 29"/>
                    <a:gd name="T23" fmla="*/ 2 h 30"/>
                    <a:gd name="T24" fmla="*/ 6 w 29"/>
                    <a:gd name="T25" fmla="*/ 3 h 30"/>
                    <a:gd name="T26" fmla="*/ 7 w 29"/>
                    <a:gd name="T27" fmla="*/ 5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30"/>
                    <a:gd name="T44" fmla="*/ 29 w 29"/>
                    <a:gd name="T45" fmla="*/ 30 h 3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30">
                      <a:moveTo>
                        <a:pt x="29" y="19"/>
                      </a:moveTo>
                      <a:lnTo>
                        <a:pt x="27" y="23"/>
                      </a:lnTo>
                      <a:lnTo>
                        <a:pt x="25" y="26"/>
                      </a:lnTo>
                      <a:lnTo>
                        <a:pt x="23" y="29"/>
                      </a:lnTo>
                      <a:lnTo>
                        <a:pt x="20" y="30"/>
                      </a:lnTo>
                      <a:lnTo>
                        <a:pt x="14" y="30"/>
                      </a:lnTo>
                      <a:lnTo>
                        <a:pt x="8" y="29"/>
                      </a:lnTo>
                      <a:lnTo>
                        <a:pt x="4" y="25"/>
                      </a:lnTo>
                      <a:lnTo>
                        <a:pt x="0" y="21"/>
                      </a:lnTo>
                      <a:lnTo>
                        <a:pt x="0" y="0"/>
                      </a:lnTo>
                      <a:lnTo>
                        <a:pt x="8" y="2"/>
                      </a:lnTo>
                      <a:lnTo>
                        <a:pt x="17" y="6"/>
                      </a:lnTo>
                      <a:lnTo>
                        <a:pt x="25" y="10"/>
                      </a:lnTo>
                      <a:lnTo>
                        <a:pt x="29" y="19"/>
                      </a:lnTo>
                      <a:close/>
                    </a:path>
                  </a:pathLst>
                </a:custGeom>
                <a:solidFill>
                  <a:srgbClr val="00FF00"/>
                </a:solidFill>
                <a:ln w="9525">
                  <a:noFill/>
                  <a:round/>
                  <a:headEnd/>
                  <a:tailEnd/>
                </a:ln>
              </p:spPr>
              <p:txBody>
                <a:bodyPr/>
                <a:lstStyle/>
                <a:p>
                  <a:endParaRPr lang="en-US"/>
                </a:p>
              </p:txBody>
            </p:sp>
            <p:sp>
              <p:nvSpPr>
                <p:cNvPr id="9450" name="Freeform 3858"/>
                <p:cNvSpPr>
                  <a:spLocks/>
                </p:cNvSpPr>
                <p:nvPr/>
              </p:nvSpPr>
              <p:spPr bwMode="auto">
                <a:xfrm>
                  <a:off x="3345" y="3490"/>
                  <a:ext cx="9" cy="10"/>
                </a:xfrm>
                <a:custGeom>
                  <a:avLst/>
                  <a:gdLst>
                    <a:gd name="T0" fmla="*/ 4 w 20"/>
                    <a:gd name="T1" fmla="*/ 2 h 18"/>
                    <a:gd name="T2" fmla="*/ 3 w 20"/>
                    <a:gd name="T3" fmla="*/ 3 h 18"/>
                    <a:gd name="T4" fmla="*/ 2 w 20"/>
                    <a:gd name="T5" fmla="*/ 4 h 18"/>
                    <a:gd name="T6" fmla="*/ 1 w 20"/>
                    <a:gd name="T7" fmla="*/ 5 h 18"/>
                    <a:gd name="T8" fmla="*/ 0 w 20"/>
                    <a:gd name="T9" fmla="*/ 6 h 18"/>
                    <a:gd name="T10" fmla="*/ 0 w 20"/>
                    <a:gd name="T11" fmla="*/ 4 h 18"/>
                    <a:gd name="T12" fmla="*/ 0 w 20"/>
                    <a:gd name="T13" fmla="*/ 2 h 18"/>
                    <a:gd name="T14" fmla="*/ 0 w 20"/>
                    <a:gd name="T15" fmla="*/ 1 h 18"/>
                    <a:gd name="T16" fmla="*/ 1 w 20"/>
                    <a:gd name="T17" fmla="*/ 0 h 18"/>
                    <a:gd name="T18" fmla="*/ 2 w 20"/>
                    <a:gd name="T19" fmla="*/ 0 h 18"/>
                    <a:gd name="T20" fmla="*/ 3 w 20"/>
                    <a:gd name="T21" fmla="*/ 0 h 18"/>
                    <a:gd name="T22" fmla="*/ 4 w 20"/>
                    <a:gd name="T23" fmla="*/ 1 h 18"/>
                    <a:gd name="T24" fmla="*/ 4 w 20"/>
                    <a:gd name="T25" fmla="*/ 2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18"/>
                    <a:gd name="T41" fmla="*/ 20 w 20"/>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18">
                      <a:moveTo>
                        <a:pt x="20" y="6"/>
                      </a:moveTo>
                      <a:lnTo>
                        <a:pt x="16" y="9"/>
                      </a:lnTo>
                      <a:lnTo>
                        <a:pt x="12" y="13"/>
                      </a:lnTo>
                      <a:lnTo>
                        <a:pt x="6" y="16"/>
                      </a:lnTo>
                      <a:lnTo>
                        <a:pt x="1" y="18"/>
                      </a:lnTo>
                      <a:lnTo>
                        <a:pt x="1" y="14"/>
                      </a:lnTo>
                      <a:lnTo>
                        <a:pt x="0" y="8"/>
                      </a:lnTo>
                      <a:lnTo>
                        <a:pt x="1" y="3"/>
                      </a:lnTo>
                      <a:lnTo>
                        <a:pt x="5" y="0"/>
                      </a:lnTo>
                      <a:lnTo>
                        <a:pt x="11" y="0"/>
                      </a:lnTo>
                      <a:lnTo>
                        <a:pt x="15" y="0"/>
                      </a:lnTo>
                      <a:lnTo>
                        <a:pt x="19" y="1"/>
                      </a:lnTo>
                      <a:lnTo>
                        <a:pt x="20" y="6"/>
                      </a:lnTo>
                      <a:close/>
                    </a:path>
                  </a:pathLst>
                </a:custGeom>
                <a:solidFill>
                  <a:srgbClr val="00FF00"/>
                </a:solidFill>
                <a:ln w="9525">
                  <a:noFill/>
                  <a:round/>
                  <a:headEnd/>
                  <a:tailEnd/>
                </a:ln>
              </p:spPr>
              <p:txBody>
                <a:bodyPr/>
                <a:lstStyle/>
                <a:p>
                  <a:endParaRPr lang="en-US"/>
                </a:p>
              </p:txBody>
            </p:sp>
            <p:sp>
              <p:nvSpPr>
                <p:cNvPr id="9451" name="Freeform 3859"/>
                <p:cNvSpPr>
                  <a:spLocks/>
                </p:cNvSpPr>
                <p:nvPr/>
              </p:nvSpPr>
              <p:spPr bwMode="auto">
                <a:xfrm>
                  <a:off x="3360" y="3502"/>
                  <a:ext cx="13" cy="21"/>
                </a:xfrm>
                <a:custGeom>
                  <a:avLst/>
                  <a:gdLst>
                    <a:gd name="T0" fmla="*/ 6 w 28"/>
                    <a:gd name="T1" fmla="*/ 3 h 43"/>
                    <a:gd name="T2" fmla="*/ 6 w 28"/>
                    <a:gd name="T3" fmla="*/ 5 h 43"/>
                    <a:gd name="T4" fmla="*/ 6 w 28"/>
                    <a:gd name="T5" fmla="*/ 7 h 43"/>
                    <a:gd name="T6" fmla="*/ 6 w 28"/>
                    <a:gd name="T7" fmla="*/ 9 h 43"/>
                    <a:gd name="T8" fmla="*/ 6 w 28"/>
                    <a:gd name="T9" fmla="*/ 10 h 43"/>
                    <a:gd name="T10" fmla="*/ 4 w 28"/>
                    <a:gd name="T11" fmla="*/ 9 h 43"/>
                    <a:gd name="T12" fmla="*/ 3 w 28"/>
                    <a:gd name="T13" fmla="*/ 9 h 43"/>
                    <a:gd name="T14" fmla="*/ 1 w 28"/>
                    <a:gd name="T15" fmla="*/ 8 h 43"/>
                    <a:gd name="T16" fmla="*/ 0 w 28"/>
                    <a:gd name="T17" fmla="*/ 6 h 43"/>
                    <a:gd name="T18" fmla="*/ 0 w 28"/>
                    <a:gd name="T19" fmla="*/ 4 h 43"/>
                    <a:gd name="T20" fmla="*/ 0 w 28"/>
                    <a:gd name="T21" fmla="*/ 2 h 43"/>
                    <a:gd name="T22" fmla="*/ 0 w 28"/>
                    <a:gd name="T23" fmla="*/ 0 h 43"/>
                    <a:gd name="T24" fmla="*/ 2 w 28"/>
                    <a:gd name="T25" fmla="*/ 0 h 43"/>
                    <a:gd name="T26" fmla="*/ 3 w 28"/>
                    <a:gd name="T27" fmla="*/ 0 h 43"/>
                    <a:gd name="T28" fmla="*/ 4 w 28"/>
                    <a:gd name="T29" fmla="*/ 0 h 43"/>
                    <a:gd name="T30" fmla="*/ 5 w 28"/>
                    <a:gd name="T31" fmla="*/ 2 h 43"/>
                    <a:gd name="T32" fmla="*/ 6 w 28"/>
                    <a:gd name="T33" fmla="*/ 3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43"/>
                    <a:gd name="T53" fmla="*/ 28 w 28"/>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43">
                      <a:moveTo>
                        <a:pt x="25" y="14"/>
                      </a:moveTo>
                      <a:lnTo>
                        <a:pt x="27" y="21"/>
                      </a:lnTo>
                      <a:lnTo>
                        <a:pt x="28" y="29"/>
                      </a:lnTo>
                      <a:lnTo>
                        <a:pt x="27" y="36"/>
                      </a:lnTo>
                      <a:lnTo>
                        <a:pt x="25" y="43"/>
                      </a:lnTo>
                      <a:lnTo>
                        <a:pt x="19" y="39"/>
                      </a:lnTo>
                      <a:lnTo>
                        <a:pt x="12" y="37"/>
                      </a:lnTo>
                      <a:lnTo>
                        <a:pt x="4" y="32"/>
                      </a:lnTo>
                      <a:lnTo>
                        <a:pt x="0" y="24"/>
                      </a:lnTo>
                      <a:lnTo>
                        <a:pt x="0" y="17"/>
                      </a:lnTo>
                      <a:lnTo>
                        <a:pt x="0" y="10"/>
                      </a:lnTo>
                      <a:lnTo>
                        <a:pt x="2" y="3"/>
                      </a:lnTo>
                      <a:lnTo>
                        <a:pt x="8" y="0"/>
                      </a:lnTo>
                      <a:lnTo>
                        <a:pt x="14" y="0"/>
                      </a:lnTo>
                      <a:lnTo>
                        <a:pt x="20" y="3"/>
                      </a:lnTo>
                      <a:lnTo>
                        <a:pt x="24" y="8"/>
                      </a:lnTo>
                      <a:lnTo>
                        <a:pt x="25" y="14"/>
                      </a:lnTo>
                      <a:close/>
                    </a:path>
                  </a:pathLst>
                </a:custGeom>
                <a:solidFill>
                  <a:srgbClr val="00FF00"/>
                </a:solidFill>
                <a:ln w="9525">
                  <a:noFill/>
                  <a:round/>
                  <a:headEnd/>
                  <a:tailEnd/>
                </a:ln>
              </p:spPr>
              <p:txBody>
                <a:bodyPr/>
                <a:lstStyle/>
                <a:p>
                  <a:endParaRPr lang="en-US"/>
                </a:p>
              </p:txBody>
            </p:sp>
            <p:sp>
              <p:nvSpPr>
                <p:cNvPr id="9452" name="Freeform 3860"/>
                <p:cNvSpPr>
                  <a:spLocks/>
                </p:cNvSpPr>
                <p:nvPr/>
              </p:nvSpPr>
              <p:spPr bwMode="auto">
                <a:xfrm>
                  <a:off x="3465" y="3556"/>
                  <a:ext cx="9" cy="109"/>
                </a:xfrm>
                <a:custGeom>
                  <a:avLst/>
                  <a:gdLst>
                    <a:gd name="T0" fmla="*/ 2 w 18"/>
                    <a:gd name="T1" fmla="*/ 54 h 219"/>
                    <a:gd name="T2" fmla="*/ 1 w 18"/>
                    <a:gd name="T3" fmla="*/ 47 h 219"/>
                    <a:gd name="T4" fmla="*/ 0 w 18"/>
                    <a:gd name="T5" fmla="*/ 39 h 219"/>
                    <a:gd name="T6" fmla="*/ 0 w 18"/>
                    <a:gd name="T7" fmla="*/ 31 h 219"/>
                    <a:gd name="T8" fmla="*/ 0 w 18"/>
                    <a:gd name="T9" fmla="*/ 23 h 219"/>
                    <a:gd name="T10" fmla="*/ 3 w 18"/>
                    <a:gd name="T11" fmla="*/ 0 h 219"/>
                    <a:gd name="T12" fmla="*/ 5 w 18"/>
                    <a:gd name="T13" fmla="*/ 13 h 219"/>
                    <a:gd name="T14" fmla="*/ 3 w 18"/>
                    <a:gd name="T15" fmla="*/ 27 h 219"/>
                    <a:gd name="T16" fmla="*/ 2 w 18"/>
                    <a:gd name="T17" fmla="*/ 41 h 219"/>
                    <a:gd name="T18" fmla="*/ 2 w 18"/>
                    <a:gd name="T19" fmla="*/ 54 h 2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219"/>
                    <a:gd name="T32" fmla="*/ 18 w 18"/>
                    <a:gd name="T33" fmla="*/ 219 h 2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219">
                      <a:moveTo>
                        <a:pt x="10" y="219"/>
                      </a:moveTo>
                      <a:lnTo>
                        <a:pt x="2" y="189"/>
                      </a:lnTo>
                      <a:lnTo>
                        <a:pt x="0" y="158"/>
                      </a:lnTo>
                      <a:lnTo>
                        <a:pt x="0" y="126"/>
                      </a:lnTo>
                      <a:lnTo>
                        <a:pt x="0" y="92"/>
                      </a:lnTo>
                      <a:lnTo>
                        <a:pt x="12" y="0"/>
                      </a:lnTo>
                      <a:lnTo>
                        <a:pt x="18" y="55"/>
                      </a:lnTo>
                      <a:lnTo>
                        <a:pt x="15" y="110"/>
                      </a:lnTo>
                      <a:lnTo>
                        <a:pt x="9" y="165"/>
                      </a:lnTo>
                      <a:lnTo>
                        <a:pt x="10" y="219"/>
                      </a:lnTo>
                      <a:close/>
                    </a:path>
                  </a:pathLst>
                </a:custGeom>
                <a:solidFill>
                  <a:srgbClr val="00FF00"/>
                </a:solidFill>
                <a:ln w="9525">
                  <a:noFill/>
                  <a:round/>
                  <a:headEnd/>
                  <a:tailEnd/>
                </a:ln>
              </p:spPr>
              <p:txBody>
                <a:bodyPr/>
                <a:lstStyle/>
                <a:p>
                  <a:endParaRPr lang="en-US"/>
                </a:p>
              </p:txBody>
            </p:sp>
            <p:sp>
              <p:nvSpPr>
                <p:cNvPr id="9453" name="Freeform 3861"/>
                <p:cNvSpPr>
                  <a:spLocks/>
                </p:cNvSpPr>
                <p:nvPr/>
              </p:nvSpPr>
              <p:spPr bwMode="auto">
                <a:xfrm>
                  <a:off x="3481" y="3605"/>
                  <a:ext cx="2" cy="20"/>
                </a:xfrm>
                <a:custGeom>
                  <a:avLst/>
                  <a:gdLst>
                    <a:gd name="T0" fmla="*/ 0 w 6"/>
                    <a:gd name="T1" fmla="*/ 10 h 41"/>
                    <a:gd name="T2" fmla="*/ 0 w 6"/>
                    <a:gd name="T3" fmla="*/ 7 h 41"/>
                    <a:gd name="T4" fmla="*/ 0 w 6"/>
                    <a:gd name="T5" fmla="*/ 5 h 41"/>
                    <a:gd name="T6" fmla="*/ 0 w 6"/>
                    <a:gd name="T7" fmla="*/ 2 h 41"/>
                    <a:gd name="T8" fmla="*/ 0 w 6"/>
                    <a:gd name="T9" fmla="*/ 0 h 41"/>
                    <a:gd name="T10" fmla="*/ 1 w 6"/>
                    <a:gd name="T11" fmla="*/ 2 h 41"/>
                    <a:gd name="T12" fmla="*/ 1 w 6"/>
                    <a:gd name="T13" fmla="*/ 5 h 41"/>
                    <a:gd name="T14" fmla="*/ 1 w 6"/>
                    <a:gd name="T15" fmla="*/ 7 h 41"/>
                    <a:gd name="T16" fmla="*/ 0 w 6"/>
                    <a:gd name="T17" fmla="*/ 1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41"/>
                    <a:gd name="T29" fmla="*/ 6 w 6"/>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41">
                      <a:moveTo>
                        <a:pt x="4" y="41"/>
                      </a:moveTo>
                      <a:lnTo>
                        <a:pt x="1" y="31"/>
                      </a:lnTo>
                      <a:lnTo>
                        <a:pt x="0" y="21"/>
                      </a:lnTo>
                      <a:lnTo>
                        <a:pt x="0" y="11"/>
                      </a:lnTo>
                      <a:lnTo>
                        <a:pt x="1" y="0"/>
                      </a:lnTo>
                      <a:lnTo>
                        <a:pt x="5" y="10"/>
                      </a:lnTo>
                      <a:lnTo>
                        <a:pt x="6" y="20"/>
                      </a:lnTo>
                      <a:lnTo>
                        <a:pt x="6" y="30"/>
                      </a:lnTo>
                      <a:lnTo>
                        <a:pt x="4" y="41"/>
                      </a:lnTo>
                      <a:close/>
                    </a:path>
                  </a:pathLst>
                </a:custGeom>
                <a:solidFill>
                  <a:srgbClr val="00FF00"/>
                </a:solidFill>
                <a:ln w="9525">
                  <a:noFill/>
                  <a:round/>
                  <a:headEnd/>
                  <a:tailEnd/>
                </a:ln>
              </p:spPr>
              <p:txBody>
                <a:bodyPr/>
                <a:lstStyle/>
                <a:p>
                  <a:endParaRPr lang="en-US"/>
                </a:p>
              </p:txBody>
            </p:sp>
            <p:sp>
              <p:nvSpPr>
                <p:cNvPr id="9454" name="Freeform 3862"/>
                <p:cNvSpPr>
                  <a:spLocks/>
                </p:cNvSpPr>
                <p:nvPr/>
              </p:nvSpPr>
              <p:spPr bwMode="auto">
                <a:xfrm>
                  <a:off x="3476" y="3633"/>
                  <a:ext cx="7" cy="53"/>
                </a:xfrm>
                <a:custGeom>
                  <a:avLst/>
                  <a:gdLst>
                    <a:gd name="T0" fmla="*/ 2 w 15"/>
                    <a:gd name="T1" fmla="*/ 27 h 106"/>
                    <a:gd name="T2" fmla="*/ 0 w 15"/>
                    <a:gd name="T3" fmla="*/ 20 h 106"/>
                    <a:gd name="T4" fmla="*/ 0 w 15"/>
                    <a:gd name="T5" fmla="*/ 13 h 106"/>
                    <a:gd name="T6" fmla="*/ 0 w 15"/>
                    <a:gd name="T7" fmla="*/ 7 h 106"/>
                    <a:gd name="T8" fmla="*/ 0 w 15"/>
                    <a:gd name="T9" fmla="*/ 0 h 106"/>
                    <a:gd name="T10" fmla="*/ 3 w 15"/>
                    <a:gd name="T11" fmla="*/ 6 h 106"/>
                    <a:gd name="T12" fmla="*/ 3 w 15"/>
                    <a:gd name="T13" fmla="*/ 13 h 106"/>
                    <a:gd name="T14" fmla="*/ 3 w 15"/>
                    <a:gd name="T15" fmla="*/ 20 h 106"/>
                    <a:gd name="T16" fmla="*/ 2 w 15"/>
                    <a:gd name="T17" fmla="*/ 27 h 10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06"/>
                    <a:gd name="T29" fmla="*/ 15 w 15"/>
                    <a:gd name="T30" fmla="*/ 106 h 10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06">
                      <a:moveTo>
                        <a:pt x="11" y="106"/>
                      </a:moveTo>
                      <a:lnTo>
                        <a:pt x="2" y="80"/>
                      </a:lnTo>
                      <a:lnTo>
                        <a:pt x="0" y="54"/>
                      </a:lnTo>
                      <a:lnTo>
                        <a:pt x="1" y="26"/>
                      </a:lnTo>
                      <a:lnTo>
                        <a:pt x="2" y="0"/>
                      </a:lnTo>
                      <a:lnTo>
                        <a:pt x="14" y="24"/>
                      </a:lnTo>
                      <a:lnTo>
                        <a:pt x="15" y="50"/>
                      </a:lnTo>
                      <a:lnTo>
                        <a:pt x="13" y="78"/>
                      </a:lnTo>
                      <a:lnTo>
                        <a:pt x="11" y="106"/>
                      </a:lnTo>
                      <a:close/>
                    </a:path>
                  </a:pathLst>
                </a:custGeom>
                <a:solidFill>
                  <a:srgbClr val="00FF00"/>
                </a:solidFill>
                <a:ln w="9525">
                  <a:noFill/>
                  <a:round/>
                  <a:headEnd/>
                  <a:tailEnd/>
                </a:ln>
              </p:spPr>
              <p:txBody>
                <a:bodyPr/>
                <a:lstStyle/>
                <a:p>
                  <a:endParaRPr lang="en-US"/>
                </a:p>
              </p:txBody>
            </p:sp>
            <p:sp>
              <p:nvSpPr>
                <p:cNvPr id="9455" name="Freeform 3863"/>
                <p:cNvSpPr>
                  <a:spLocks/>
                </p:cNvSpPr>
                <p:nvPr/>
              </p:nvSpPr>
              <p:spPr bwMode="auto">
                <a:xfrm>
                  <a:off x="3467" y="3682"/>
                  <a:ext cx="15" cy="159"/>
                </a:xfrm>
                <a:custGeom>
                  <a:avLst/>
                  <a:gdLst>
                    <a:gd name="T0" fmla="*/ 7 w 31"/>
                    <a:gd name="T1" fmla="*/ 38 h 318"/>
                    <a:gd name="T2" fmla="*/ 5 w 31"/>
                    <a:gd name="T3" fmla="*/ 48 h 318"/>
                    <a:gd name="T4" fmla="*/ 3 w 31"/>
                    <a:gd name="T5" fmla="*/ 58 h 318"/>
                    <a:gd name="T6" fmla="*/ 2 w 31"/>
                    <a:gd name="T7" fmla="*/ 69 h 318"/>
                    <a:gd name="T8" fmla="*/ 0 w 31"/>
                    <a:gd name="T9" fmla="*/ 80 h 318"/>
                    <a:gd name="T10" fmla="*/ 0 w 31"/>
                    <a:gd name="T11" fmla="*/ 63 h 318"/>
                    <a:gd name="T12" fmla="*/ 1 w 31"/>
                    <a:gd name="T13" fmla="*/ 47 h 318"/>
                    <a:gd name="T14" fmla="*/ 2 w 31"/>
                    <a:gd name="T15" fmla="*/ 31 h 318"/>
                    <a:gd name="T16" fmla="*/ 3 w 31"/>
                    <a:gd name="T17" fmla="*/ 15 h 318"/>
                    <a:gd name="T18" fmla="*/ 3 w 31"/>
                    <a:gd name="T19" fmla="*/ 14 h 318"/>
                    <a:gd name="T20" fmla="*/ 3 w 31"/>
                    <a:gd name="T21" fmla="*/ 10 h 318"/>
                    <a:gd name="T22" fmla="*/ 2 w 31"/>
                    <a:gd name="T23" fmla="*/ 7 h 318"/>
                    <a:gd name="T24" fmla="*/ 2 w 31"/>
                    <a:gd name="T25" fmla="*/ 3 h 318"/>
                    <a:gd name="T26" fmla="*/ 2 w 31"/>
                    <a:gd name="T27" fmla="*/ 0 h 318"/>
                    <a:gd name="T28" fmla="*/ 4 w 31"/>
                    <a:gd name="T29" fmla="*/ 9 h 318"/>
                    <a:gd name="T30" fmla="*/ 6 w 31"/>
                    <a:gd name="T31" fmla="*/ 19 h 318"/>
                    <a:gd name="T32" fmla="*/ 7 w 31"/>
                    <a:gd name="T33" fmla="*/ 27 h 318"/>
                    <a:gd name="T34" fmla="*/ 7 w 31"/>
                    <a:gd name="T35" fmla="*/ 38 h 3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318"/>
                    <a:gd name="T56" fmla="*/ 31 w 31"/>
                    <a:gd name="T57" fmla="*/ 318 h 3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318">
                      <a:moveTo>
                        <a:pt x="29" y="151"/>
                      </a:moveTo>
                      <a:lnTo>
                        <a:pt x="23" y="192"/>
                      </a:lnTo>
                      <a:lnTo>
                        <a:pt x="14" y="233"/>
                      </a:lnTo>
                      <a:lnTo>
                        <a:pt x="8" y="276"/>
                      </a:lnTo>
                      <a:lnTo>
                        <a:pt x="0" y="318"/>
                      </a:lnTo>
                      <a:lnTo>
                        <a:pt x="0" y="253"/>
                      </a:lnTo>
                      <a:lnTo>
                        <a:pt x="4" y="190"/>
                      </a:lnTo>
                      <a:lnTo>
                        <a:pt x="11" y="126"/>
                      </a:lnTo>
                      <a:lnTo>
                        <a:pt x="12" y="62"/>
                      </a:lnTo>
                      <a:lnTo>
                        <a:pt x="14" y="58"/>
                      </a:lnTo>
                      <a:lnTo>
                        <a:pt x="12" y="43"/>
                      </a:lnTo>
                      <a:lnTo>
                        <a:pt x="9" y="30"/>
                      </a:lnTo>
                      <a:lnTo>
                        <a:pt x="8" y="15"/>
                      </a:lnTo>
                      <a:lnTo>
                        <a:pt x="10" y="0"/>
                      </a:lnTo>
                      <a:lnTo>
                        <a:pt x="16" y="36"/>
                      </a:lnTo>
                      <a:lnTo>
                        <a:pt x="25" y="73"/>
                      </a:lnTo>
                      <a:lnTo>
                        <a:pt x="31" y="110"/>
                      </a:lnTo>
                      <a:lnTo>
                        <a:pt x="29" y="151"/>
                      </a:lnTo>
                      <a:close/>
                    </a:path>
                  </a:pathLst>
                </a:custGeom>
                <a:solidFill>
                  <a:srgbClr val="00FF00"/>
                </a:solidFill>
                <a:ln w="9525">
                  <a:noFill/>
                  <a:round/>
                  <a:headEnd/>
                  <a:tailEnd/>
                </a:ln>
              </p:spPr>
              <p:txBody>
                <a:bodyPr/>
                <a:lstStyle/>
                <a:p>
                  <a:endParaRPr lang="en-US"/>
                </a:p>
              </p:txBody>
            </p:sp>
            <p:sp>
              <p:nvSpPr>
                <p:cNvPr id="9456" name="Freeform 3864"/>
                <p:cNvSpPr>
                  <a:spLocks/>
                </p:cNvSpPr>
                <p:nvPr/>
              </p:nvSpPr>
              <p:spPr bwMode="auto">
                <a:xfrm>
                  <a:off x="3483" y="3703"/>
                  <a:ext cx="6" cy="23"/>
                </a:xfrm>
                <a:custGeom>
                  <a:avLst/>
                  <a:gdLst>
                    <a:gd name="T0" fmla="*/ 3 w 11"/>
                    <a:gd name="T1" fmla="*/ 11 h 47"/>
                    <a:gd name="T2" fmla="*/ 2 w 11"/>
                    <a:gd name="T3" fmla="*/ 9 h 47"/>
                    <a:gd name="T4" fmla="*/ 1 w 11"/>
                    <a:gd name="T5" fmla="*/ 6 h 47"/>
                    <a:gd name="T6" fmla="*/ 1 w 11"/>
                    <a:gd name="T7" fmla="*/ 3 h 47"/>
                    <a:gd name="T8" fmla="*/ 0 w 11"/>
                    <a:gd name="T9" fmla="*/ 0 h 47"/>
                    <a:gd name="T10" fmla="*/ 2 w 11"/>
                    <a:gd name="T11" fmla="*/ 2 h 47"/>
                    <a:gd name="T12" fmla="*/ 3 w 11"/>
                    <a:gd name="T13" fmla="*/ 5 h 47"/>
                    <a:gd name="T14" fmla="*/ 3 w 11"/>
                    <a:gd name="T15" fmla="*/ 8 h 47"/>
                    <a:gd name="T16" fmla="*/ 3 w 11"/>
                    <a:gd name="T17" fmla="*/ 11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47"/>
                    <a:gd name="T29" fmla="*/ 11 w 1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47">
                      <a:moveTo>
                        <a:pt x="11" y="47"/>
                      </a:moveTo>
                      <a:lnTo>
                        <a:pt x="5" y="39"/>
                      </a:lnTo>
                      <a:lnTo>
                        <a:pt x="2" y="27"/>
                      </a:lnTo>
                      <a:lnTo>
                        <a:pt x="1" y="13"/>
                      </a:lnTo>
                      <a:lnTo>
                        <a:pt x="0" y="0"/>
                      </a:lnTo>
                      <a:lnTo>
                        <a:pt x="7" y="10"/>
                      </a:lnTo>
                      <a:lnTo>
                        <a:pt x="10" y="22"/>
                      </a:lnTo>
                      <a:lnTo>
                        <a:pt x="11" y="35"/>
                      </a:lnTo>
                      <a:lnTo>
                        <a:pt x="11" y="47"/>
                      </a:lnTo>
                      <a:close/>
                    </a:path>
                  </a:pathLst>
                </a:custGeom>
                <a:solidFill>
                  <a:srgbClr val="00FF00"/>
                </a:solidFill>
                <a:ln w="9525">
                  <a:noFill/>
                  <a:round/>
                  <a:headEnd/>
                  <a:tailEnd/>
                </a:ln>
              </p:spPr>
              <p:txBody>
                <a:bodyPr/>
                <a:lstStyle/>
                <a:p>
                  <a:endParaRPr lang="en-US"/>
                </a:p>
              </p:txBody>
            </p:sp>
            <p:sp>
              <p:nvSpPr>
                <p:cNvPr id="9457" name="Freeform 3865"/>
                <p:cNvSpPr>
                  <a:spLocks/>
                </p:cNvSpPr>
                <p:nvPr/>
              </p:nvSpPr>
              <p:spPr bwMode="auto">
                <a:xfrm>
                  <a:off x="3478" y="3796"/>
                  <a:ext cx="5" cy="53"/>
                </a:xfrm>
                <a:custGeom>
                  <a:avLst/>
                  <a:gdLst>
                    <a:gd name="T0" fmla="*/ 1 w 12"/>
                    <a:gd name="T1" fmla="*/ 27 h 106"/>
                    <a:gd name="T2" fmla="*/ 1 w 12"/>
                    <a:gd name="T3" fmla="*/ 27 h 106"/>
                    <a:gd name="T4" fmla="*/ 1 w 12"/>
                    <a:gd name="T5" fmla="*/ 27 h 106"/>
                    <a:gd name="T6" fmla="*/ 1 w 12"/>
                    <a:gd name="T7" fmla="*/ 27 h 106"/>
                    <a:gd name="T8" fmla="*/ 0 w 12"/>
                    <a:gd name="T9" fmla="*/ 27 h 106"/>
                    <a:gd name="T10" fmla="*/ 0 w 12"/>
                    <a:gd name="T11" fmla="*/ 26 h 106"/>
                    <a:gd name="T12" fmla="*/ 0 w 12"/>
                    <a:gd name="T13" fmla="*/ 20 h 106"/>
                    <a:gd name="T14" fmla="*/ 0 w 12"/>
                    <a:gd name="T15" fmla="*/ 13 h 106"/>
                    <a:gd name="T16" fmla="*/ 1 w 12"/>
                    <a:gd name="T17" fmla="*/ 6 h 106"/>
                    <a:gd name="T18" fmla="*/ 2 w 12"/>
                    <a:gd name="T19" fmla="*/ 0 h 106"/>
                    <a:gd name="T20" fmla="*/ 2 w 12"/>
                    <a:gd name="T21" fmla="*/ 7 h 106"/>
                    <a:gd name="T22" fmla="*/ 2 w 12"/>
                    <a:gd name="T23" fmla="*/ 13 h 106"/>
                    <a:gd name="T24" fmla="*/ 1 w 12"/>
                    <a:gd name="T25" fmla="*/ 20 h 106"/>
                    <a:gd name="T26" fmla="*/ 1 w 12"/>
                    <a:gd name="T27" fmla="*/ 27 h 1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06"/>
                    <a:gd name="T44" fmla="*/ 12 w 12"/>
                    <a:gd name="T45" fmla="*/ 106 h 10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06">
                      <a:moveTo>
                        <a:pt x="6" y="105"/>
                      </a:moveTo>
                      <a:lnTo>
                        <a:pt x="5" y="106"/>
                      </a:lnTo>
                      <a:lnTo>
                        <a:pt x="4" y="106"/>
                      </a:lnTo>
                      <a:lnTo>
                        <a:pt x="3" y="106"/>
                      </a:lnTo>
                      <a:lnTo>
                        <a:pt x="2" y="104"/>
                      </a:lnTo>
                      <a:lnTo>
                        <a:pt x="0" y="77"/>
                      </a:lnTo>
                      <a:lnTo>
                        <a:pt x="0" y="49"/>
                      </a:lnTo>
                      <a:lnTo>
                        <a:pt x="5" y="24"/>
                      </a:lnTo>
                      <a:lnTo>
                        <a:pt x="12" y="0"/>
                      </a:lnTo>
                      <a:lnTo>
                        <a:pt x="11" y="25"/>
                      </a:lnTo>
                      <a:lnTo>
                        <a:pt x="10" y="52"/>
                      </a:lnTo>
                      <a:lnTo>
                        <a:pt x="8" y="78"/>
                      </a:lnTo>
                      <a:lnTo>
                        <a:pt x="6" y="105"/>
                      </a:lnTo>
                      <a:close/>
                    </a:path>
                  </a:pathLst>
                </a:custGeom>
                <a:solidFill>
                  <a:srgbClr val="00FF00"/>
                </a:solidFill>
                <a:ln w="9525">
                  <a:noFill/>
                  <a:round/>
                  <a:headEnd/>
                  <a:tailEnd/>
                </a:ln>
              </p:spPr>
              <p:txBody>
                <a:bodyPr/>
                <a:lstStyle/>
                <a:p>
                  <a:endParaRPr lang="en-US"/>
                </a:p>
              </p:txBody>
            </p:sp>
            <p:sp>
              <p:nvSpPr>
                <p:cNvPr id="9458" name="Freeform 3866"/>
                <p:cNvSpPr>
                  <a:spLocks/>
                </p:cNvSpPr>
                <p:nvPr/>
              </p:nvSpPr>
              <p:spPr bwMode="auto">
                <a:xfrm>
                  <a:off x="3441" y="3848"/>
                  <a:ext cx="14" cy="17"/>
                </a:xfrm>
                <a:custGeom>
                  <a:avLst/>
                  <a:gdLst>
                    <a:gd name="T0" fmla="*/ 7 w 27"/>
                    <a:gd name="T1" fmla="*/ 4 h 33"/>
                    <a:gd name="T2" fmla="*/ 7 w 27"/>
                    <a:gd name="T3" fmla="*/ 5 h 33"/>
                    <a:gd name="T4" fmla="*/ 7 w 27"/>
                    <a:gd name="T5" fmla="*/ 6 h 33"/>
                    <a:gd name="T6" fmla="*/ 6 w 27"/>
                    <a:gd name="T7" fmla="*/ 7 h 33"/>
                    <a:gd name="T8" fmla="*/ 5 w 27"/>
                    <a:gd name="T9" fmla="*/ 8 h 33"/>
                    <a:gd name="T10" fmla="*/ 4 w 27"/>
                    <a:gd name="T11" fmla="*/ 8 h 33"/>
                    <a:gd name="T12" fmla="*/ 3 w 27"/>
                    <a:gd name="T13" fmla="*/ 9 h 33"/>
                    <a:gd name="T14" fmla="*/ 2 w 27"/>
                    <a:gd name="T15" fmla="*/ 9 h 33"/>
                    <a:gd name="T16" fmla="*/ 1 w 27"/>
                    <a:gd name="T17" fmla="*/ 8 h 33"/>
                    <a:gd name="T18" fmla="*/ 0 w 27"/>
                    <a:gd name="T19" fmla="*/ 7 h 33"/>
                    <a:gd name="T20" fmla="*/ 0 w 27"/>
                    <a:gd name="T21" fmla="*/ 5 h 33"/>
                    <a:gd name="T22" fmla="*/ 1 w 27"/>
                    <a:gd name="T23" fmla="*/ 3 h 33"/>
                    <a:gd name="T24" fmla="*/ 1 w 27"/>
                    <a:gd name="T25" fmla="*/ 1 h 33"/>
                    <a:gd name="T26" fmla="*/ 2 w 27"/>
                    <a:gd name="T27" fmla="*/ 0 h 33"/>
                    <a:gd name="T28" fmla="*/ 3 w 27"/>
                    <a:gd name="T29" fmla="*/ 1 h 33"/>
                    <a:gd name="T30" fmla="*/ 5 w 27"/>
                    <a:gd name="T31" fmla="*/ 1 h 33"/>
                    <a:gd name="T32" fmla="*/ 6 w 27"/>
                    <a:gd name="T33" fmla="*/ 2 h 33"/>
                    <a:gd name="T34" fmla="*/ 7 w 27"/>
                    <a:gd name="T35" fmla="*/ 4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33"/>
                    <a:gd name="T56" fmla="*/ 27 w 27"/>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33">
                      <a:moveTo>
                        <a:pt x="27" y="13"/>
                      </a:moveTo>
                      <a:lnTo>
                        <a:pt x="26" y="18"/>
                      </a:lnTo>
                      <a:lnTo>
                        <a:pt x="25" y="24"/>
                      </a:lnTo>
                      <a:lnTo>
                        <a:pt x="22" y="27"/>
                      </a:lnTo>
                      <a:lnTo>
                        <a:pt x="17" y="31"/>
                      </a:lnTo>
                      <a:lnTo>
                        <a:pt x="14" y="32"/>
                      </a:lnTo>
                      <a:lnTo>
                        <a:pt x="11" y="33"/>
                      </a:lnTo>
                      <a:lnTo>
                        <a:pt x="8" y="33"/>
                      </a:lnTo>
                      <a:lnTo>
                        <a:pt x="4" y="32"/>
                      </a:lnTo>
                      <a:lnTo>
                        <a:pt x="0" y="25"/>
                      </a:lnTo>
                      <a:lnTo>
                        <a:pt x="0" y="18"/>
                      </a:lnTo>
                      <a:lnTo>
                        <a:pt x="2" y="11"/>
                      </a:lnTo>
                      <a:lnTo>
                        <a:pt x="4" y="4"/>
                      </a:lnTo>
                      <a:lnTo>
                        <a:pt x="7" y="0"/>
                      </a:lnTo>
                      <a:lnTo>
                        <a:pt x="12" y="2"/>
                      </a:lnTo>
                      <a:lnTo>
                        <a:pt x="19" y="4"/>
                      </a:lnTo>
                      <a:lnTo>
                        <a:pt x="24" y="8"/>
                      </a:lnTo>
                      <a:lnTo>
                        <a:pt x="27" y="13"/>
                      </a:lnTo>
                      <a:close/>
                    </a:path>
                  </a:pathLst>
                </a:custGeom>
                <a:solidFill>
                  <a:srgbClr val="00FF00"/>
                </a:solidFill>
                <a:ln w="9525">
                  <a:noFill/>
                  <a:round/>
                  <a:headEnd/>
                  <a:tailEnd/>
                </a:ln>
              </p:spPr>
              <p:txBody>
                <a:bodyPr/>
                <a:lstStyle/>
                <a:p>
                  <a:endParaRPr lang="en-US"/>
                </a:p>
              </p:txBody>
            </p:sp>
            <p:sp>
              <p:nvSpPr>
                <p:cNvPr id="9459" name="Freeform 3867"/>
                <p:cNvSpPr>
                  <a:spLocks/>
                </p:cNvSpPr>
                <p:nvPr/>
              </p:nvSpPr>
              <p:spPr bwMode="auto">
                <a:xfrm>
                  <a:off x="3483" y="3858"/>
                  <a:ext cx="22" cy="11"/>
                </a:xfrm>
                <a:custGeom>
                  <a:avLst/>
                  <a:gdLst>
                    <a:gd name="T0" fmla="*/ 11 w 44"/>
                    <a:gd name="T1" fmla="*/ 1 h 22"/>
                    <a:gd name="T2" fmla="*/ 10 w 44"/>
                    <a:gd name="T3" fmla="*/ 3 h 22"/>
                    <a:gd name="T4" fmla="*/ 7 w 44"/>
                    <a:gd name="T5" fmla="*/ 5 h 22"/>
                    <a:gd name="T6" fmla="*/ 6 w 44"/>
                    <a:gd name="T7" fmla="*/ 6 h 22"/>
                    <a:gd name="T8" fmla="*/ 3 w 44"/>
                    <a:gd name="T9" fmla="*/ 6 h 22"/>
                    <a:gd name="T10" fmla="*/ 1 w 44"/>
                    <a:gd name="T11" fmla="*/ 6 h 22"/>
                    <a:gd name="T12" fmla="*/ 1 w 44"/>
                    <a:gd name="T13" fmla="*/ 5 h 22"/>
                    <a:gd name="T14" fmla="*/ 1 w 44"/>
                    <a:gd name="T15" fmla="*/ 3 h 22"/>
                    <a:gd name="T16" fmla="*/ 0 w 44"/>
                    <a:gd name="T17" fmla="*/ 3 h 22"/>
                    <a:gd name="T18" fmla="*/ 1 w 44"/>
                    <a:gd name="T19" fmla="*/ 1 h 22"/>
                    <a:gd name="T20" fmla="*/ 3 w 44"/>
                    <a:gd name="T21" fmla="*/ 1 h 22"/>
                    <a:gd name="T22" fmla="*/ 3 w 44"/>
                    <a:gd name="T23" fmla="*/ 1 h 22"/>
                    <a:gd name="T24" fmla="*/ 6 w 44"/>
                    <a:gd name="T25" fmla="*/ 1 h 22"/>
                    <a:gd name="T26" fmla="*/ 6 w 44"/>
                    <a:gd name="T27" fmla="*/ 0 h 22"/>
                    <a:gd name="T28" fmla="*/ 8 w 44"/>
                    <a:gd name="T29" fmla="*/ 0 h 22"/>
                    <a:gd name="T30" fmla="*/ 10 w 44"/>
                    <a:gd name="T31" fmla="*/ 1 h 22"/>
                    <a:gd name="T32" fmla="*/ 11 w 44"/>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22"/>
                    <a:gd name="T53" fmla="*/ 44 w 4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22">
                      <a:moveTo>
                        <a:pt x="44" y="5"/>
                      </a:moveTo>
                      <a:lnTo>
                        <a:pt x="38" y="12"/>
                      </a:lnTo>
                      <a:lnTo>
                        <a:pt x="31" y="17"/>
                      </a:lnTo>
                      <a:lnTo>
                        <a:pt x="22" y="21"/>
                      </a:lnTo>
                      <a:lnTo>
                        <a:pt x="11" y="22"/>
                      </a:lnTo>
                      <a:lnTo>
                        <a:pt x="7" y="21"/>
                      </a:lnTo>
                      <a:lnTo>
                        <a:pt x="5" y="17"/>
                      </a:lnTo>
                      <a:lnTo>
                        <a:pt x="2" y="13"/>
                      </a:lnTo>
                      <a:lnTo>
                        <a:pt x="0" y="9"/>
                      </a:lnTo>
                      <a:lnTo>
                        <a:pt x="5" y="7"/>
                      </a:lnTo>
                      <a:lnTo>
                        <a:pt x="9" y="5"/>
                      </a:lnTo>
                      <a:lnTo>
                        <a:pt x="15" y="2"/>
                      </a:lnTo>
                      <a:lnTo>
                        <a:pt x="21" y="1"/>
                      </a:lnTo>
                      <a:lnTo>
                        <a:pt x="26" y="0"/>
                      </a:lnTo>
                      <a:lnTo>
                        <a:pt x="32" y="0"/>
                      </a:lnTo>
                      <a:lnTo>
                        <a:pt x="38" y="2"/>
                      </a:lnTo>
                      <a:lnTo>
                        <a:pt x="44" y="5"/>
                      </a:lnTo>
                      <a:close/>
                    </a:path>
                  </a:pathLst>
                </a:custGeom>
                <a:solidFill>
                  <a:srgbClr val="00FF00"/>
                </a:solidFill>
                <a:ln w="9525">
                  <a:noFill/>
                  <a:round/>
                  <a:headEnd/>
                  <a:tailEnd/>
                </a:ln>
              </p:spPr>
              <p:txBody>
                <a:bodyPr/>
                <a:lstStyle/>
                <a:p>
                  <a:endParaRPr lang="en-US"/>
                </a:p>
              </p:txBody>
            </p:sp>
            <p:sp>
              <p:nvSpPr>
                <p:cNvPr id="9460" name="Freeform 3868"/>
                <p:cNvSpPr>
                  <a:spLocks/>
                </p:cNvSpPr>
                <p:nvPr/>
              </p:nvSpPr>
              <p:spPr bwMode="auto">
                <a:xfrm>
                  <a:off x="3550" y="3862"/>
                  <a:ext cx="10" cy="8"/>
                </a:xfrm>
                <a:custGeom>
                  <a:avLst/>
                  <a:gdLst>
                    <a:gd name="T0" fmla="*/ 6 w 18"/>
                    <a:gd name="T1" fmla="*/ 3 h 16"/>
                    <a:gd name="T2" fmla="*/ 4 w 18"/>
                    <a:gd name="T3" fmla="*/ 3 h 16"/>
                    <a:gd name="T4" fmla="*/ 3 w 18"/>
                    <a:gd name="T5" fmla="*/ 4 h 16"/>
                    <a:gd name="T6" fmla="*/ 2 w 18"/>
                    <a:gd name="T7" fmla="*/ 4 h 16"/>
                    <a:gd name="T8" fmla="*/ 1 w 18"/>
                    <a:gd name="T9" fmla="*/ 3 h 16"/>
                    <a:gd name="T10" fmla="*/ 1 w 18"/>
                    <a:gd name="T11" fmla="*/ 3 h 16"/>
                    <a:gd name="T12" fmla="*/ 1 w 18"/>
                    <a:gd name="T13" fmla="*/ 3 h 16"/>
                    <a:gd name="T14" fmla="*/ 0 w 18"/>
                    <a:gd name="T15" fmla="*/ 2 h 16"/>
                    <a:gd name="T16" fmla="*/ 1 w 18"/>
                    <a:gd name="T17" fmla="*/ 1 h 16"/>
                    <a:gd name="T18" fmla="*/ 3 w 18"/>
                    <a:gd name="T19" fmla="*/ 0 h 16"/>
                    <a:gd name="T20" fmla="*/ 4 w 18"/>
                    <a:gd name="T21" fmla="*/ 1 h 16"/>
                    <a:gd name="T22" fmla="*/ 5 w 18"/>
                    <a:gd name="T23" fmla="*/ 1 h 16"/>
                    <a:gd name="T24" fmla="*/ 6 w 18"/>
                    <a:gd name="T25" fmla="*/ 2 h 16"/>
                    <a:gd name="T26" fmla="*/ 6 w 18"/>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
                    <a:gd name="T43" fmla="*/ 0 h 16"/>
                    <a:gd name="T44" fmla="*/ 18 w 18"/>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 h="16">
                      <a:moveTo>
                        <a:pt x="18" y="13"/>
                      </a:moveTo>
                      <a:lnTo>
                        <a:pt x="15" y="15"/>
                      </a:lnTo>
                      <a:lnTo>
                        <a:pt x="11" y="16"/>
                      </a:lnTo>
                      <a:lnTo>
                        <a:pt x="8" y="16"/>
                      </a:lnTo>
                      <a:lnTo>
                        <a:pt x="4" y="15"/>
                      </a:lnTo>
                      <a:lnTo>
                        <a:pt x="2" y="14"/>
                      </a:lnTo>
                      <a:lnTo>
                        <a:pt x="1" y="13"/>
                      </a:lnTo>
                      <a:lnTo>
                        <a:pt x="0" y="9"/>
                      </a:lnTo>
                      <a:lnTo>
                        <a:pt x="1" y="7"/>
                      </a:lnTo>
                      <a:lnTo>
                        <a:pt x="10" y="0"/>
                      </a:lnTo>
                      <a:lnTo>
                        <a:pt x="13" y="3"/>
                      </a:lnTo>
                      <a:lnTo>
                        <a:pt x="16" y="5"/>
                      </a:lnTo>
                      <a:lnTo>
                        <a:pt x="18" y="8"/>
                      </a:lnTo>
                      <a:lnTo>
                        <a:pt x="18" y="13"/>
                      </a:lnTo>
                      <a:close/>
                    </a:path>
                  </a:pathLst>
                </a:custGeom>
                <a:solidFill>
                  <a:srgbClr val="00FF00"/>
                </a:solidFill>
                <a:ln w="9525">
                  <a:noFill/>
                  <a:round/>
                  <a:headEnd/>
                  <a:tailEnd/>
                </a:ln>
              </p:spPr>
              <p:txBody>
                <a:bodyPr/>
                <a:lstStyle/>
                <a:p>
                  <a:endParaRPr lang="en-US"/>
                </a:p>
              </p:txBody>
            </p:sp>
            <p:sp>
              <p:nvSpPr>
                <p:cNvPr id="9461" name="Freeform 3869"/>
                <p:cNvSpPr>
                  <a:spLocks/>
                </p:cNvSpPr>
                <p:nvPr/>
              </p:nvSpPr>
              <p:spPr bwMode="auto">
                <a:xfrm>
                  <a:off x="3520" y="3863"/>
                  <a:ext cx="15" cy="12"/>
                </a:xfrm>
                <a:custGeom>
                  <a:avLst/>
                  <a:gdLst>
                    <a:gd name="T0" fmla="*/ 8 w 29"/>
                    <a:gd name="T1" fmla="*/ 3 h 25"/>
                    <a:gd name="T2" fmla="*/ 7 w 29"/>
                    <a:gd name="T3" fmla="*/ 4 h 25"/>
                    <a:gd name="T4" fmla="*/ 7 w 29"/>
                    <a:gd name="T5" fmla="*/ 5 h 25"/>
                    <a:gd name="T6" fmla="*/ 6 w 29"/>
                    <a:gd name="T7" fmla="*/ 5 h 25"/>
                    <a:gd name="T8" fmla="*/ 5 w 29"/>
                    <a:gd name="T9" fmla="*/ 5 h 25"/>
                    <a:gd name="T10" fmla="*/ 4 w 29"/>
                    <a:gd name="T11" fmla="*/ 6 h 25"/>
                    <a:gd name="T12" fmla="*/ 3 w 29"/>
                    <a:gd name="T13" fmla="*/ 5 h 25"/>
                    <a:gd name="T14" fmla="*/ 1 w 29"/>
                    <a:gd name="T15" fmla="*/ 5 h 25"/>
                    <a:gd name="T16" fmla="*/ 0 w 29"/>
                    <a:gd name="T17" fmla="*/ 4 h 25"/>
                    <a:gd name="T18" fmla="*/ 0 w 29"/>
                    <a:gd name="T19" fmla="*/ 3 h 25"/>
                    <a:gd name="T20" fmla="*/ 0 w 29"/>
                    <a:gd name="T21" fmla="*/ 2 h 25"/>
                    <a:gd name="T22" fmla="*/ 1 w 29"/>
                    <a:gd name="T23" fmla="*/ 1 h 25"/>
                    <a:gd name="T24" fmla="*/ 1 w 29"/>
                    <a:gd name="T25" fmla="*/ 0 h 25"/>
                    <a:gd name="T26" fmla="*/ 3 w 29"/>
                    <a:gd name="T27" fmla="*/ 0 h 25"/>
                    <a:gd name="T28" fmla="*/ 5 w 29"/>
                    <a:gd name="T29" fmla="*/ 1 h 25"/>
                    <a:gd name="T30" fmla="*/ 6 w 29"/>
                    <a:gd name="T31" fmla="*/ 2 h 25"/>
                    <a:gd name="T32" fmla="*/ 8 w 29"/>
                    <a:gd name="T33" fmla="*/ 3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5"/>
                    <a:gd name="T53" fmla="*/ 29 w 2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5">
                      <a:moveTo>
                        <a:pt x="29" y="14"/>
                      </a:moveTo>
                      <a:lnTo>
                        <a:pt x="27" y="18"/>
                      </a:lnTo>
                      <a:lnTo>
                        <a:pt x="26" y="20"/>
                      </a:lnTo>
                      <a:lnTo>
                        <a:pt x="23" y="22"/>
                      </a:lnTo>
                      <a:lnTo>
                        <a:pt x="20" y="23"/>
                      </a:lnTo>
                      <a:lnTo>
                        <a:pt x="15" y="25"/>
                      </a:lnTo>
                      <a:lnTo>
                        <a:pt x="9" y="23"/>
                      </a:lnTo>
                      <a:lnTo>
                        <a:pt x="3" y="21"/>
                      </a:lnTo>
                      <a:lnTo>
                        <a:pt x="0" y="17"/>
                      </a:lnTo>
                      <a:lnTo>
                        <a:pt x="0" y="12"/>
                      </a:lnTo>
                      <a:lnTo>
                        <a:pt x="0" y="8"/>
                      </a:lnTo>
                      <a:lnTo>
                        <a:pt x="1" y="4"/>
                      </a:lnTo>
                      <a:lnTo>
                        <a:pt x="3" y="0"/>
                      </a:lnTo>
                      <a:lnTo>
                        <a:pt x="10" y="3"/>
                      </a:lnTo>
                      <a:lnTo>
                        <a:pt x="17" y="5"/>
                      </a:lnTo>
                      <a:lnTo>
                        <a:pt x="24" y="8"/>
                      </a:lnTo>
                      <a:lnTo>
                        <a:pt x="29" y="14"/>
                      </a:lnTo>
                      <a:close/>
                    </a:path>
                  </a:pathLst>
                </a:custGeom>
                <a:solidFill>
                  <a:srgbClr val="00FF00"/>
                </a:solidFill>
                <a:ln w="9525">
                  <a:noFill/>
                  <a:round/>
                  <a:headEnd/>
                  <a:tailEnd/>
                </a:ln>
              </p:spPr>
              <p:txBody>
                <a:bodyPr/>
                <a:lstStyle/>
                <a:p>
                  <a:endParaRPr lang="en-US"/>
                </a:p>
              </p:txBody>
            </p:sp>
            <p:sp>
              <p:nvSpPr>
                <p:cNvPr id="9462" name="Freeform 3870"/>
                <p:cNvSpPr>
                  <a:spLocks/>
                </p:cNvSpPr>
                <p:nvPr/>
              </p:nvSpPr>
              <p:spPr bwMode="auto">
                <a:xfrm>
                  <a:off x="3399" y="3864"/>
                  <a:ext cx="28" cy="14"/>
                </a:xfrm>
                <a:custGeom>
                  <a:avLst/>
                  <a:gdLst>
                    <a:gd name="T0" fmla="*/ 14 w 56"/>
                    <a:gd name="T1" fmla="*/ 1 h 28"/>
                    <a:gd name="T2" fmla="*/ 13 w 56"/>
                    <a:gd name="T3" fmla="*/ 2 h 28"/>
                    <a:gd name="T4" fmla="*/ 11 w 56"/>
                    <a:gd name="T5" fmla="*/ 4 h 28"/>
                    <a:gd name="T6" fmla="*/ 9 w 56"/>
                    <a:gd name="T7" fmla="*/ 5 h 28"/>
                    <a:gd name="T8" fmla="*/ 7 w 56"/>
                    <a:gd name="T9" fmla="*/ 6 h 28"/>
                    <a:gd name="T10" fmla="*/ 6 w 56"/>
                    <a:gd name="T11" fmla="*/ 7 h 28"/>
                    <a:gd name="T12" fmla="*/ 4 w 56"/>
                    <a:gd name="T13" fmla="*/ 7 h 28"/>
                    <a:gd name="T14" fmla="*/ 2 w 56"/>
                    <a:gd name="T15" fmla="*/ 7 h 28"/>
                    <a:gd name="T16" fmla="*/ 0 w 56"/>
                    <a:gd name="T17" fmla="*/ 6 h 28"/>
                    <a:gd name="T18" fmla="*/ 1 w 56"/>
                    <a:gd name="T19" fmla="*/ 4 h 28"/>
                    <a:gd name="T20" fmla="*/ 3 w 56"/>
                    <a:gd name="T21" fmla="*/ 2 h 28"/>
                    <a:gd name="T22" fmla="*/ 6 w 56"/>
                    <a:gd name="T23" fmla="*/ 1 h 28"/>
                    <a:gd name="T24" fmla="*/ 8 w 56"/>
                    <a:gd name="T25" fmla="*/ 0 h 28"/>
                    <a:gd name="T26" fmla="*/ 10 w 56"/>
                    <a:gd name="T27" fmla="*/ 0 h 28"/>
                    <a:gd name="T28" fmla="*/ 11 w 56"/>
                    <a:gd name="T29" fmla="*/ 1 h 28"/>
                    <a:gd name="T30" fmla="*/ 13 w 56"/>
                    <a:gd name="T31" fmla="*/ 1 h 28"/>
                    <a:gd name="T32" fmla="*/ 14 w 56"/>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28"/>
                    <a:gd name="T53" fmla="*/ 56 w 5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28">
                      <a:moveTo>
                        <a:pt x="56" y="4"/>
                      </a:moveTo>
                      <a:lnTo>
                        <a:pt x="49" y="8"/>
                      </a:lnTo>
                      <a:lnTo>
                        <a:pt x="43" y="14"/>
                      </a:lnTo>
                      <a:lnTo>
                        <a:pt x="36" y="18"/>
                      </a:lnTo>
                      <a:lnTo>
                        <a:pt x="29" y="22"/>
                      </a:lnTo>
                      <a:lnTo>
                        <a:pt x="21" y="25"/>
                      </a:lnTo>
                      <a:lnTo>
                        <a:pt x="14" y="28"/>
                      </a:lnTo>
                      <a:lnTo>
                        <a:pt x="8" y="26"/>
                      </a:lnTo>
                      <a:lnTo>
                        <a:pt x="0" y="23"/>
                      </a:lnTo>
                      <a:lnTo>
                        <a:pt x="3" y="13"/>
                      </a:lnTo>
                      <a:lnTo>
                        <a:pt x="11" y="7"/>
                      </a:lnTo>
                      <a:lnTo>
                        <a:pt x="21" y="3"/>
                      </a:lnTo>
                      <a:lnTo>
                        <a:pt x="32" y="0"/>
                      </a:lnTo>
                      <a:lnTo>
                        <a:pt x="39" y="0"/>
                      </a:lnTo>
                      <a:lnTo>
                        <a:pt x="44" y="1"/>
                      </a:lnTo>
                      <a:lnTo>
                        <a:pt x="50" y="3"/>
                      </a:lnTo>
                      <a:lnTo>
                        <a:pt x="56" y="4"/>
                      </a:lnTo>
                      <a:close/>
                    </a:path>
                  </a:pathLst>
                </a:custGeom>
                <a:solidFill>
                  <a:srgbClr val="00FF00"/>
                </a:solidFill>
                <a:ln w="9525">
                  <a:noFill/>
                  <a:round/>
                  <a:headEnd/>
                  <a:tailEnd/>
                </a:ln>
              </p:spPr>
              <p:txBody>
                <a:bodyPr/>
                <a:lstStyle/>
                <a:p>
                  <a:endParaRPr lang="en-US"/>
                </a:p>
              </p:txBody>
            </p:sp>
            <p:sp>
              <p:nvSpPr>
                <p:cNvPr id="9463" name="Freeform 3871"/>
                <p:cNvSpPr>
                  <a:spLocks/>
                </p:cNvSpPr>
                <p:nvPr/>
              </p:nvSpPr>
              <p:spPr bwMode="auto">
                <a:xfrm>
                  <a:off x="3440" y="3877"/>
                  <a:ext cx="18" cy="12"/>
                </a:xfrm>
                <a:custGeom>
                  <a:avLst/>
                  <a:gdLst>
                    <a:gd name="T0" fmla="*/ 9 w 36"/>
                    <a:gd name="T1" fmla="*/ 2 h 24"/>
                    <a:gd name="T2" fmla="*/ 9 w 36"/>
                    <a:gd name="T3" fmla="*/ 3 h 24"/>
                    <a:gd name="T4" fmla="*/ 7 w 36"/>
                    <a:gd name="T5" fmla="*/ 4 h 24"/>
                    <a:gd name="T6" fmla="*/ 5 w 36"/>
                    <a:gd name="T7" fmla="*/ 6 h 24"/>
                    <a:gd name="T8" fmla="*/ 5 w 36"/>
                    <a:gd name="T9" fmla="*/ 6 h 24"/>
                    <a:gd name="T10" fmla="*/ 0 w 36"/>
                    <a:gd name="T11" fmla="*/ 5 h 24"/>
                    <a:gd name="T12" fmla="*/ 1 w 36"/>
                    <a:gd name="T13" fmla="*/ 3 h 24"/>
                    <a:gd name="T14" fmla="*/ 2 w 36"/>
                    <a:gd name="T15" fmla="*/ 3 h 24"/>
                    <a:gd name="T16" fmla="*/ 3 w 36"/>
                    <a:gd name="T17" fmla="*/ 2 h 24"/>
                    <a:gd name="T18" fmla="*/ 5 w 36"/>
                    <a:gd name="T19" fmla="*/ 0 h 24"/>
                    <a:gd name="T20" fmla="*/ 6 w 36"/>
                    <a:gd name="T21" fmla="*/ 1 h 24"/>
                    <a:gd name="T22" fmla="*/ 7 w 36"/>
                    <a:gd name="T23" fmla="*/ 1 h 24"/>
                    <a:gd name="T24" fmla="*/ 8 w 36"/>
                    <a:gd name="T25" fmla="*/ 2 h 24"/>
                    <a:gd name="T26" fmla="*/ 9 w 36"/>
                    <a:gd name="T27" fmla="*/ 2 h 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
                    <a:gd name="T43" fmla="*/ 0 h 24"/>
                    <a:gd name="T44" fmla="*/ 36 w 36"/>
                    <a:gd name="T45" fmla="*/ 24 h 2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 h="24">
                      <a:moveTo>
                        <a:pt x="36" y="6"/>
                      </a:moveTo>
                      <a:lnTo>
                        <a:pt x="33" y="12"/>
                      </a:lnTo>
                      <a:lnTo>
                        <a:pt x="28" y="16"/>
                      </a:lnTo>
                      <a:lnTo>
                        <a:pt x="21" y="21"/>
                      </a:lnTo>
                      <a:lnTo>
                        <a:pt x="17" y="24"/>
                      </a:lnTo>
                      <a:lnTo>
                        <a:pt x="0" y="19"/>
                      </a:lnTo>
                      <a:lnTo>
                        <a:pt x="4" y="14"/>
                      </a:lnTo>
                      <a:lnTo>
                        <a:pt x="9" y="9"/>
                      </a:lnTo>
                      <a:lnTo>
                        <a:pt x="14" y="5"/>
                      </a:lnTo>
                      <a:lnTo>
                        <a:pt x="20" y="0"/>
                      </a:lnTo>
                      <a:lnTo>
                        <a:pt x="25" y="1"/>
                      </a:lnTo>
                      <a:lnTo>
                        <a:pt x="28" y="3"/>
                      </a:lnTo>
                      <a:lnTo>
                        <a:pt x="32" y="5"/>
                      </a:lnTo>
                      <a:lnTo>
                        <a:pt x="36" y="6"/>
                      </a:lnTo>
                      <a:close/>
                    </a:path>
                  </a:pathLst>
                </a:custGeom>
                <a:solidFill>
                  <a:srgbClr val="00FF00"/>
                </a:solidFill>
                <a:ln w="9525">
                  <a:noFill/>
                  <a:round/>
                  <a:headEnd/>
                  <a:tailEnd/>
                </a:ln>
              </p:spPr>
              <p:txBody>
                <a:bodyPr/>
                <a:lstStyle/>
                <a:p>
                  <a:endParaRPr lang="en-US"/>
                </a:p>
              </p:txBody>
            </p:sp>
            <p:sp>
              <p:nvSpPr>
                <p:cNvPr id="9464" name="Freeform 3872"/>
                <p:cNvSpPr>
                  <a:spLocks/>
                </p:cNvSpPr>
                <p:nvPr/>
              </p:nvSpPr>
              <p:spPr bwMode="auto">
                <a:xfrm>
                  <a:off x="3481" y="3880"/>
                  <a:ext cx="19" cy="16"/>
                </a:xfrm>
                <a:custGeom>
                  <a:avLst/>
                  <a:gdLst>
                    <a:gd name="T0" fmla="*/ 10 w 38"/>
                    <a:gd name="T1" fmla="*/ 2 h 32"/>
                    <a:gd name="T2" fmla="*/ 10 w 38"/>
                    <a:gd name="T3" fmla="*/ 4 h 32"/>
                    <a:gd name="T4" fmla="*/ 9 w 38"/>
                    <a:gd name="T5" fmla="*/ 5 h 32"/>
                    <a:gd name="T6" fmla="*/ 7 w 38"/>
                    <a:gd name="T7" fmla="*/ 6 h 32"/>
                    <a:gd name="T8" fmla="*/ 5 w 38"/>
                    <a:gd name="T9" fmla="*/ 7 h 32"/>
                    <a:gd name="T10" fmla="*/ 5 w 38"/>
                    <a:gd name="T11" fmla="*/ 8 h 32"/>
                    <a:gd name="T12" fmla="*/ 3 w 38"/>
                    <a:gd name="T13" fmla="*/ 8 h 32"/>
                    <a:gd name="T14" fmla="*/ 2 w 38"/>
                    <a:gd name="T15" fmla="*/ 8 h 32"/>
                    <a:gd name="T16" fmla="*/ 1 w 38"/>
                    <a:gd name="T17" fmla="*/ 7 h 32"/>
                    <a:gd name="T18" fmla="*/ 1 w 38"/>
                    <a:gd name="T19" fmla="*/ 7 h 32"/>
                    <a:gd name="T20" fmla="*/ 0 w 38"/>
                    <a:gd name="T21" fmla="*/ 5 h 32"/>
                    <a:gd name="T22" fmla="*/ 0 w 38"/>
                    <a:gd name="T23" fmla="*/ 4 h 32"/>
                    <a:gd name="T24" fmla="*/ 1 w 38"/>
                    <a:gd name="T25" fmla="*/ 3 h 32"/>
                    <a:gd name="T26" fmla="*/ 1 w 38"/>
                    <a:gd name="T27" fmla="*/ 2 h 32"/>
                    <a:gd name="T28" fmla="*/ 1 w 38"/>
                    <a:gd name="T29" fmla="*/ 1 h 32"/>
                    <a:gd name="T30" fmla="*/ 2 w 38"/>
                    <a:gd name="T31" fmla="*/ 1 h 32"/>
                    <a:gd name="T32" fmla="*/ 3 w 38"/>
                    <a:gd name="T33" fmla="*/ 0 h 32"/>
                    <a:gd name="T34" fmla="*/ 5 w 38"/>
                    <a:gd name="T35" fmla="*/ 0 h 32"/>
                    <a:gd name="T36" fmla="*/ 7 w 38"/>
                    <a:gd name="T37" fmla="*/ 1 h 32"/>
                    <a:gd name="T38" fmla="*/ 9 w 38"/>
                    <a:gd name="T39" fmla="*/ 1 h 32"/>
                    <a:gd name="T40" fmla="*/ 10 w 38"/>
                    <a:gd name="T41" fmla="*/ 2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
                    <a:gd name="T64" fmla="*/ 0 h 32"/>
                    <a:gd name="T65" fmla="*/ 38 w 38"/>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 h="32">
                      <a:moveTo>
                        <a:pt x="38" y="9"/>
                      </a:moveTo>
                      <a:lnTo>
                        <a:pt x="38" y="16"/>
                      </a:lnTo>
                      <a:lnTo>
                        <a:pt x="35" y="22"/>
                      </a:lnTo>
                      <a:lnTo>
                        <a:pt x="29" y="26"/>
                      </a:lnTo>
                      <a:lnTo>
                        <a:pt x="23" y="30"/>
                      </a:lnTo>
                      <a:lnTo>
                        <a:pt x="19" y="32"/>
                      </a:lnTo>
                      <a:lnTo>
                        <a:pt x="14" y="32"/>
                      </a:lnTo>
                      <a:lnTo>
                        <a:pt x="10" y="32"/>
                      </a:lnTo>
                      <a:lnTo>
                        <a:pt x="5" y="31"/>
                      </a:lnTo>
                      <a:lnTo>
                        <a:pt x="3" y="28"/>
                      </a:lnTo>
                      <a:lnTo>
                        <a:pt x="0" y="22"/>
                      </a:lnTo>
                      <a:lnTo>
                        <a:pt x="0" y="17"/>
                      </a:lnTo>
                      <a:lnTo>
                        <a:pt x="1" y="13"/>
                      </a:lnTo>
                      <a:lnTo>
                        <a:pt x="4" y="8"/>
                      </a:lnTo>
                      <a:lnTo>
                        <a:pt x="7" y="5"/>
                      </a:lnTo>
                      <a:lnTo>
                        <a:pt x="11" y="2"/>
                      </a:lnTo>
                      <a:lnTo>
                        <a:pt x="15" y="0"/>
                      </a:lnTo>
                      <a:lnTo>
                        <a:pt x="22" y="0"/>
                      </a:lnTo>
                      <a:lnTo>
                        <a:pt x="29" y="1"/>
                      </a:lnTo>
                      <a:lnTo>
                        <a:pt x="34" y="5"/>
                      </a:lnTo>
                      <a:lnTo>
                        <a:pt x="38" y="9"/>
                      </a:lnTo>
                      <a:close/>
                    </a:path>
                  </a:pathLst>
                </a:custGeom>
                <a:solidFill>
                  <a:srgbClr val="00FF00"/>
                </a:solidFill>
                <a:ln w="9525">
                  <a:noFill/>
                  <a:round/>
                  <a:headEnd/>
                  <a:tailEnd/>
                </a:ln>
              </p:spPr>
              <p:txBody>
                <a:bodyPr/>
                <a:lstStyle/>
                <a:p>
                  <a:endParaRPr lang="en-US"/>
                </a:p>
              </p:txBody>
            </p:sp>
          </p:grpSp>
        </p:grpSp>
        <p:grpSp>
          <p:nvGrpSpPr>
            <p:cNvPr id="8327" name="Group 3873"/>
            <p:cNvGrpSpPr>
              <a:grpSpLocks/>
            </p:cNvGrpSpPr>
            <p:nvPr/>
          </p:nvGrpSpPr>
          <p:grpSpPr bwMode="auto">
            <a:xfrm>
              <a:off x="2640" y="2064"/>
              <a:ext cx="255" cy="654"/>
              <a:chOff x="1777" y="966"/>
              <a:chExt cx="863" cy="1255"/>
            </a:xfrm>
          </p:grpSpPr>
          <p:sp>
            <p:nvSpPr>
              <p:cNvPr id="9314" name="Freeform 3874"/>
              <p:cNvSpPr>
                <a:spLocks/>
              </p:cNvSpPr>
              <p:nvPr/>
            </p:nvSpPr>
            <p:spPr bwMode="auto">
              <a:xfrm>
                <a:off x="1872" y="1296"/>
                <a:ext cx="672" cy="925"/>
              </a:xfrm>
              <a:custGeom>
                <a:avLst/>
                <a:gdLst>
                  <a:gd name="T0" fmla="*/ 389 w 805"/>
                  <a:gd name="T1" fmla="*/ 29 h 1970"/>
                  <a:gd name="T2" fmla="*/ 440 w 805"/>
                  <a:gd name="T3" fmla="*/ 10 h 1970"/>
                  <a:gd name="T4" fmla="*/ 437 w 805"/>
                  <a:gd name="T5" fmla="*/ 21 h 1970"/>
                  <a:gd name="T6" fmla="*/ 479 w 805"/>
                  <a:gd name="T7" fmla="*/ 20 h 1970"/>
                  <a:gd name="T8" fmla="*/ 508 w 805"/>
                  <a:gd name="T9" fmla="*/ 16 h 1970"/>
                  <a:gd name="T10" fmla="*/ 447 w 805"/>
                  <a:gd name="T11" fmla="*/ 36 h 1970"/>
                  <a:gd name="T12" fmla="*/ 418 w 805"/>
                  <a:gd name="T13" fmla="*/ 68 h 1970"/>
                  <a:gd name="T14" fmla="*/ 469 w 805"/>
                  <a:gd name="T15" fmla="*/ 48 h 1970"/>
                  <a:gd name="T16" fmla="*/ 439 w 805"/>
                  <a:gd name="T17" fmla="*/ 69 h 1970"/>
                  <a:gd name="T18" fmla="*/ 431 w 805"/>
                  <a:gd name="T19" fmla="*/ 88 h 1970"/>
                  <a:gd name="T20" fmla="*/ 467 w 805"/>
                  <a:gd name="T21" fmla="*/ 74 h 1970"/>
                  <a:gd name="T22" fmla="*/ 503 w 805"/>
                  <a:gd name="T23" fmla="*/ 54 h 1970"/>
                  <a:gd name="T24" fmla="*/ 525 w 805"/>
                  <a:gd name="T25" fmla="*/ 45 h 1970"/>
                  <a:gd name="T26" fmla="*/ 548 w 805"/>
                  <a:gd name="T27" fmla="*/ 48 h 1970"/>
                  <a:gd name="T28" fmla="*/ 504 w 805"/>
                  <a:gd name="T29" fmla="*/ 69 h 1970"/>
                  <a:gd name="T30" fmla="*/ 467 w 805"/>
                  <a:gd name="T31" fmla="*/ 87 h 1970"/>
                  <a:gd name="T32" fmla="*/ 424 w 805"/>
                  <a:gd name="T33" fmla="*/ 102 h 1970"/>
                  <a:gd name="T34" fmla="*/ 401 w 805"/>
                  <a:gd name="T35" fmla="*/ 131 h 1970"/>
                  <a:gd name="T36" fmla="*/ 366 w 805"/>
                  <a:gd name="T37" fmla="*/ 160 h 1970"/>
                  <a:gd name="T38" fmla="*/ 331 w 805"/>
                  <a:gd name="T39" fmla="*/ 216 h 1970"/>
                  <a:gd name="T40" fmla="*/ 327 w 805"/>
                  <a:gd name="T41" fmla="*/ 262 h 1970"/>
                  <a:gd name="T42" fmla="*/ 346 w 805"/>
                  <a:gd name="T43" fmla="*/ 306 h 1970"/>
                  <a:gd name="T44" fmla="*/ 346 w 805"/>
                  <a:gd name="T45" fmla="*/ 362 h 1970"/>
                  <a:gd name="T46" fmla="*/ 365 w 805"/>
                  <a:gd name="T47" fmla="*/ 403 h 1970"/>
                  <a:gd name="T48" fmla="*/ 406 w 805"/>
                  <a:gd name="T49" fmla="*/ 416 h 1970"/>
                  <a:gd name="T50" fmla="*/ 381 w 805"/>
                  <a:gd name="T51" fmla="*/ 422 h 1970"/>
                  <a:gd name="T52" fmla="*/ 330 w 805"/>
                  <a:gd name="T53" fmla="*/ 429 h 1970"/>
                  <a:gd name="T54" fmla="*/ 272 w 805"/>
                  <a:gd name="T55" fmla="*/ 429 h 1970"/>
                  <a:gd name="T56" fmla="*/ 215 w 805"/>
                  <a:gd name="T57" fmla="*/ 427 h 1970"/>
                  <a:gd name="T58" fmla="*/ 214 w 805"/>
                  <a:gd name="T59" fmla="*/ 418 h 1970"/>
                  <a:gd name="T60" fmla="*/ 249 w 805"/>
                  <a:gd name="T61" fmla="*/ 403 h 1970"/>
                  <a:gd name="T62" fmla="*/ 238 w 805"/>
                  <a:gd name="T63" fmla="*/ 350 h 1970"/>
                  <a:gd name="T64" fmla="*/ 252 w 805"/>
                  <a:gd name="T65" fmla="*/ 277 h 1970"/>
                  <a:gd name="T66" fmla="*/ 247 w 805"/>
                  <a:gd name="T67" fmla="*/ 177 h 1970"/>
                  <a:gd name="T68" fmla="*/ 209 w 805"/>
                  <a:gd name="T69" fmla="*/ 123 h 1970"/>
                  <a:gd name="T70" fmla="*/ 170 w 805"/>
                  <a:gd name="T71" fmla="*/ 93 h 1970"/>
                  <a:gd name="T72" fmla="*/ 114 w 805"/>
                  <a:gd name="T73" fmla="*/ 64 h 1970"/>
                  <a:gd name="T74" fmla="*/ 63 w 805"/>
                  <a:gd name="T75" fmla="*/ 42 h 1970"/>
                  <a:gd name="T76" fmla="*/ 23 w 805"/>
                  <a:gd name="T77" fmla="*/ 28 h 1970"/>
                  <a:gd name="T78" fmla="*/ 31 w 805"/>
                  <a:gd name="T79" fmla="*/ 15 h 1970"/>
                  <a:gd name="T80" fmla="*/ 63 w 805"/>
                  <a:gd name="T81" fmla="*/ 36 h 1970"/>
                  <a:gd name="T82" fmla="*/ 148 w 805"/>
                  <a:gd name="T83" fmla="*/ 57 h 1970"/>
                  <a:gd name="T84" fmla="*/ 161 w 805"/>
                  <a:gd name="T85" fmla="*/ 36 h 1970"/>
                  <a:gd name="T86" fmla="*/ 144 w 805"/>
                  <a:gd name="T87" fmla="*/ 5 h 1970"/>
                  <a:gd name="T88" fmla="*/ 161 w 805"/>
                  <a:gd name="T89" fmla="*/ 24 h 1970"/>
                  <a:gd name="T90" fmla="*/ 184 w 805"/>
                  <a:gd name="T91" fmla="*/ 31 h 1970"/>
                  <a:gd name="T92" fmla="*/ 211 w 805"/>
                  <a:gd name="T93" fmla="*/ 8 h 1970"/>
                  <a:gd name="T94" fmla="*/ 205 w 805"/>
                  <a:gd name="T95" fmla="*/ 26 h 1970"/>
                  <a:gd name="T96" fmla="*/ 213 w 805"/>
                  <a:gd name="T97" fmla="*/ 37 h 1970"/>
                  <a:gd name="T98" fmla="*/ 235 w 805"/>
                  <a:gd name="T99" fmla="*/ 31 h 1970"/>
                  <a:gd name="T100" fmla="*/ 196 w 805"/>
                  <a:gd name="T101" fmla="*/ 64 h 1970"/>
                  <a:gd name="T102" fmla="*/ 240 w 805"/>
                  <a:gd name="T103" fmla="*/ 108 h 1970"/>
                  <a:gd name="T104" fmla="*/ 301 w 805"/>
                  <a:gd name="T105" fmla="*/ 167 h 1970"/>
                  <a:gd name="T106" fmla="*/ 337 w 805"/>
                  <a:gd name="T107" fmla="*/ 137 h 1970"/>
                  <a:gd name="T108" fmla="*/ 379 w 805"/>
                  <a:gd name="T109" fmla="*/ 84 h 1970"/>
                  <a:gd name="T110" fmla="*/ 342 w 805"/>
                  <a:gd name="T111" fmla="*/ 43 h 19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5"/>
                  <a:gd name="T169" fmla="*/ 0 h 1970"/>
                  <a:gd name="T170" fmla="*/ 805 w 805"/>
                  <a:gd name="T171" fmla="*/ 1970 h 19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5" h="1970">
                    <a:moveTo>
                      <a:pt x="520" y="20"/>
                    </a:moveTo>
                    <a:lnTo>
                      <a:pt x="523" y="27"/>
                    </a:lnTo>
                    <a:lnTo>
                      <a:pt x="528" y="20"/>
                    </a:lnTo>
                    <a:lnTo>
                      <a:pt x="532" y="14"/>
                    </a:lnTo>
                    <a:lnTo>
                      <a:pt x="535" y="20"/>
                    </a:lnTo>
                    <a:lnTo>
                      <a:pt x="539" y="51"/>
                    </a:lnTo>
                    <a:lnTo>
                      <a:pt x="549" y="90"/>
                    </a:lnTo>
                    <a:lnTo>
                      <a:pt x="558" y="130"/>
                    </a:lnTo>
                    <a:lnTo>
                      <a:pt x="563" y="161"/>
                    </a:lnTo>
                    <a:lnTo>
                      <a:pt x="569" y="155"/>
                    </a:lnTo>
                    <a:lnTo>
                      <a:pt x="580" y="137"/>
                    </a:lnTo>
                    <a:lnTo>
                      <a:pt x="590" y="119"/>
                    </a:lnTo>
                    <a:lnTo>
                      <a:pt x="601" y="100"/>
                    </a:lnTo>
                    <a:lnTo>
                      <a:pt x="612" y="82"/>
                    </a:lnTo>
                    <a:lnTo>
                      <a:pt x="621" y="63"/>
                    </a:lnTo>
                    <a:lnTo>
                      <a:pt x="631" y="45"/>
                    </a:lnTo>
                    <a:lnTo>
                      <a:pt x="639" y="25"/>
                    </a:lnTo>
                    <a:lnTo>
                      <a:pt x="645" y="4"/>
                    </a:lnTo>
                    <a:lnTo>
                      <a:pt x="647" y="0"/>
                    </a:lnTo>
                    <a:lnTo>
                      <a:pt x="645" y="20"/>
                    </a:lnTo>
                    <a:lnTo>
                      <a:pt x="641" y="38"/>
                    </a:lnTo>
                    <a:lnTo>
                      <a:pt x="638" y="56"/>
                    </a:lnTo>
                    <a:lnTo>
                      <a:pt x="633" y="75"/>
                    </a:lnTo>
                    <a:lnTo>
                      <a:pt x="628" y="93"/>
                    </a:lnTo>
                    <a:lnTo>
                      <a:pt x="622" y="112"/>
                    </a:lnTo>
                    <a:lnTo>
                      <a:pt x="617" y="130"/>
                    </a:lnTo>
                    <a:lnTo>
                      <a:pt x="611" y="147"/>
                    </a:lnTo>
                    <a:lnTo>
                      <a:pt x="618" y="147"/>
                    </a:lnTo>
                    <a:lnTo>
                      <a:pt x="634" y="131"/>
                    </a:lnTo>
                    <a:lnTo>
                      <a:pt x="652" y="117"/>
                    </a:lnTo>
                    <a:lnTo>
                      <a:pt x="670" y="104"/>
                    </a:lnTo>
                    <a:lnTo>
                      <a:pt x="688" y="90"/>
                    </a:lnTo>
                    <a:lnTo>
                      <a:pt x="705" y="78"/>
                    </a:lnTo>
                    <a:lnTo>
                      <a:pt x="723" y="66"/>
                    </a:lnTo>
                    <a:lnTo>
                      <a:pt x="742" y="54"/>
                    </a:lnTo>
                    <a:lnTo>
                      <a:pt x="760" y="42"/>
                    </a:lnTo>
                    <a:lnTo>
                      <a:pt x="753" y="51"/>
                    </a:lnTo>
                    <a:lnTo>
                      <a:pt x="746" y="59"/>
                    </a:lnTo>
                    <a:lnTo>
                      <a:pt x="738" y="66"/>
                    </a:lnTo>
                    <a:lnTo>
                      <a:pt x="729" y="72"/>
                    </a:lnTo>
                    <a:lnTo>
                      <a:pt x="721" y="79"/>
                    </a:lnTo>
                    <a:lnTo>
                      <a:pt x="713" y="85"/>
                    </a:lnTo>
                    <a:lnTo>
                      <a:pt x="704" y="92"/>
                    </a:lnTo>
                    <a:lnTo>
                      <a:pt x="696" y="100"/>
                    </a:lnTo>
                    <a:lnTo>
                      <a:pt x="683" y="116"/>
                    </a:lnTo>
                    <a:lnTo>
                      <a:pt x="669" y="130"/>
                    </a:lnTo>
                    <a:lnTo>
                      <a:pt x="654" y="146"/>
                    </a:lnTo>
                    <a:lnTo>
                      <a:pt x="641" y="161"/>
                    </a:lnTo>
                    <a:lnTo>
                      <a:pt x="628" y="178"/>
                    </a:lnTo>
                    <a:lnTo>
                      <a:pt x="618" y="195"/>
                    </a:lnTo>
                    <a:lnTo>
                      <a:pt x="608" y="213"/>
                    </a:lnTo>
                    <a:lnTo>
                      <a:pt x="600" y="232"/>
                    </a:lnTo>
                    <a:lnTo>
                      <a:pt x="599" y="250"/>
                    </a:lnTo>
                    <a:lnTo>
                      <a:pt x="599" y="270"/>
                    </a:lnTo>
                    <a:lnTo>
                      <a:pt x="598" y="289"/>
                    </a:lnTo>
                    <a:lnTo>
                      <a:pt x="600" y="307"/>
                    </a:lnTo>
                    <a:lnTo>
                      <a:pt x="602" y="307"/>
                    </a:lnTo>
                    <a:lnTo>
                      <a:pt x="612" y="294"/>
                    </a:lnTo>
                    <a:lnTo>
                      <a:pt x="621" y="280"/>
                    </a:lnTo>
                    <a:lnTo>
                      <a:pt x="631" y="267"/>
                    </a:lnTo>
                    <a:lnTo>
                      <a:pt x="640" y="255"/>
                    </a:lnTo>
                    <a:lnTo>
                      <a:pt x="651" y="242"/>
                    </a:lnTo>
                    <a:lnTo>
                      <a:pt x="662" y="230"/>
                    </a:lnTo>
                    <a:lnTo>
                      <a:pt x="673" y="219"/>
                    </a:lnTo>
                    <a:lnTo>
                      <a:pt x="685" y="211"/>
                    </a:lnTo>
                    <a:lnTo>
                      <a:pt x="679" y="221"/>
                    </a:lnTo>
                    <a:lnTo>
                      <a:pt x="673" y="230"/>
                    </a:lnTo>
                    <a:lnTo>
                      <a:pt x="666" y="240"/>
                    </a:lnTo>
                    <a:lnTo>
                      <a:pt x="660" y="252"/>
                    </a:lnTo>
                    <a:lnTo>
                      <a:pt x="651" y="272"/>
                    </a:lnTo>
                    <a:lnTo>
                      <a:pt x="640" y="290"/>
                    </a:lnTo>
                    <a:lnTo>
                      <a:pt x="630" y="310"/>
                    </a:lnTo>
                    <a:lnTo>
                      <a:pt x="620" y="330"/>
                    </a:lnTo>
                    <a:lnTo>
                      <a:pt x="612" y="351"/>
                    </a:lnTo>
                    <a:lnTo>
                      <a:pt x="605" y="372"/>
                    </a:lnTo>
                    <a:lnTo>
                      <a:pt x="601" y="395"/>
                    </a:lnTo>
                    <a:lnTo>
                      <a:pt x="601" y="419"/>
                    </a:lnTo>
                    <a:lnTo>
                      <a:pt x="607" y="412"/>
                    </a:lnTo>
                    <a:lnTo>
                      <a:pt x="612" y="405"/>
                    </a:lnTo>
                    <a:lnTo>
                      <a:pt x="618" y="398"/>
                    </a:lnTo>
                    <a:lnTo>
                      <a:pt x="624" y="390"/>
                    </a:lnTo>
                    <a:lnTo>
                      <a:pt x="630" y="383"/>
                    </a:lnTo>
                    <a:lnTo>
                      <a:pt x="636" y="375"/>
                    </a:lnTo>
                    <a:lnTo>
                      <a:pt x="641" y="368"/>
                    </a:lnTo>
                    <a:lnTo>
                      <a:pt x="647" y="361"/>
                    </a:lnTo>
                    <a:lnTo>
                      <a:pt x="654" y="352"/>
                    </a:lnTo>
                    <a:lnTo>
                      <a:pt x="663" y="344"/>
                    </a:lnTo>
                    <a:lnTo>
                      <a:pt x="671" y="335"/>
                    </a:lnTo>
                    <a:lnTo>
                      <a:pt x="681" y="328"/>
                    </a:lnTo>
                    <a:lnTo>
                      <a:pt x="688" y="320"/>
                    </a:lnTo>
                    <a:lnTo>
                      <a:pt x="696" y="311"/>
                    </a:lnTo>
                    <a:lnTo>
                      <a:pt x="702" y="303"/>
                    </a:lnTo>
                    <a:lnTo>
                      <a:pt x="707" y="291"/>
                    </a:lnTo>
                    <a:lnTo>
                      <a:pt x="711" y="276"/>
                    </a:lnTo>
                    <a:lnTo>
                      <a:pt x="716" y="259"/>
                    </a:lnTo>
                    <a:lnTo>
                      <a:pt x="722" y="243"/>
                    </a:lnTo>
                    <a:lnTo>
                      <a:pt x="728" y="228"/>
                    </a:lnTo>
                    <a:lnTo>
                      <a:pt x="733" y="212"/>
                    </a:lnTo>
                    <a:lnTo>
                      <a:pt x="739" y="195"/>
                    </a:lnTo>
                    <a:lnTo>
                      <a:pt x="746" y="181"/>
                    </a:lnTo>
                    <a:lnTo>
                      <a:pt x="752" y="165"/>
                    </a:lnTo>
                    <a:lnTo>
                      <a:pt x="770" y="137"/>
                    </a:lnTo>
                    <a:lnTo>
                      <a:pt x="764" y="171"/>
                    </a:lnTo>
                    <a:lnTo>
                      <a:pt x="754" y="204"/>
                    </a:lnTo>
                    <a:lnTo>
                      <a:pt x="743" y="236"/>
                    </a:lnTo>
                    <a:lnTo>
                      <a:pt x="738" y="270"/>
                    </a:lnTo>
                    <a:lnTo>
                      <a:pt x="746" y="262"/>
                    </a:lnTo>
                    <a:lnTo>
                      <a:pt x="754" y="253"/>
                    </a:lnTo>
                    <a:lnTo>
                      <a:pt x="762" y="245"/>
                    </a:lnTo>
                    <a:lnTo>
                      <a:pt x="771" y="235"/>
                    </a:lnTo>
                    <a:lnTo>
                      <a:pt x="779" y="226"/>
                    </a:lnTo>
                    <a:lnTo>
                      <a:pt x="787" y="218"/>
                    </a:lnTo>
                    <a:lnTo>
                      <a:pt x="796" y="211"/>
                    </a:lnTo>
                    <a:lnTo>
                      <a:pt x="805" y="204"/>
                    </a:lnTo>
                    <a:lnTo>
                      <a:pt x="793" y="222"/>
                    </a:lnTo>
                    <a:lnTo>
                      <a:pt x="780" y="240"/>
                    </a:lnTo>
                    <a:lnTo>
                      <a:pt x="766" y="259"/>
                    </a:lnTo>
                    <a:lnTo>
                      <a:pt x="753" y="277"/>
                    </a:lnTo>
                    <a:lnTo>
                      <a:pt x="739" y="296"/>
                    </a:lnTo>
                    <a:lnTo>
                      <a:pt x="724" y="314"/>
                    </a:lnTo>
                    <a:lnTo>
                      <a:pt x="713" y="334"/>
                    </a:lnTo>
                    <a:lnTo>
                      <a:pt x="701" y="354"/>
                    </a:lnTo>
                    <a:lnTo>
                      <a:pt x="696" y="361"/>
                    </a:lnTo>
                    <a:lnTo>
                      <a:pt x="691" y="366"/>
                    </a:lnTo>
                    <a:lnTo>
                      <a:pt x="685" y="373"/>
                    </a:lnTo>
                    <a:lnTo>
                      <a:pt x="681" y="379"/>
                    </a:lnTo>
                    <a:lnTo>
                      <a:pt x="676" y="386"/>
                    </a:lnTo>
                    <a:lnTo>
                      <a:pt x="671" y="393"/>
                    </a:lnTo>
                    <a:lnTo>
                      <a:pt x="668" y="400"/>
                    </a:lnTo>
                    <a:lnTo>
                      <a:pt x="665" y="407"/>
                    </a:lnTo>
                    <a:lnTo>
                      <a:pt x="656" y="417"/>
                    </a:lnTo>
                    <a:lnTo>
                      <a:pt x="646" y="427"/>
                    </a:lnTo>
                    <a:lnTo>
                      <a:pt x="637" y="436"/>
                    </a:lnTo>
                    <a:lnTo>
                      <a:pt x="627" y="444"/>
                    </a:lnTo>
                    <a:lnTo>
                      <a:pt x="618" y="454"/>
                    </a:lnTo>
                    <a:lnTo>
                      <a:pt x="609" y="464"/>
                    </a:lnTo>
                    <a:lnTo>
                      <a:pt x="601" y="475"/>
                    </a:lnTo>
                    <a:lnTo>
                      <a:pt x="595" y="487"/>
                    </a:lnTo>
                    <a:lnTo>
                      <a:pt x="592" y="507"/>
                    </a:lnTo>
                    <a:lnTo>
                      <a:pt x="589" y="528"/>
                    </a:lnTo>
                    <a:lnTo>
                      <a:pt x="588" y="549"/>
                    </a:lnTo>
                    <a:lnTo>
                      <a:pt x="586" y="570"/>
                    </a:lnTo>
                    <a:lnTo>
                      <a:pt x="580" y="582"/>
                    </a:lnTo>
                    <a:lnTo>
                      <a:pt x="575" y="594"/>
                    </a:lnTo>
                    <a:lnTo>
                      <a:pt x="570" y="607"/>
                    </a:lnTo>
                    <a:lnTo>
                      <a:pt x="567" y="620"/>
                    </a:lnTo>
                    <a:lnTo>
                      <a:pt x="562" y="632"/>
                    </a:lnTo>
                    <a:lnTo>
                      <a:pt x="558" y="645"/>
                    </a:lnTo>
                    <a:lnTo>
                      <a:pt x="555" y="658"/>
                    </a:lnTo>
                    <a:lnTo>
                      <a:pt x="550" y="671"/>
                    </a:lnTo>
                    <a:lnTo>
                      <a:pt x="538" y="699"/>
                    </a:lnTo>
                    <a:lnTo>
                      <a:pt x="526" y="727"/>
                    </a:lnTo>
                    <a:lnTo>
                      <a:pt x="516" y="757"/>
                    </a:lnTo>
                    <a:lnTo>
                      <a:pt x="504" y="785"/>
                    </a:lnTo>
                    <a:lnTo>
                      <a:pt x="494" y="815"/>
                    </a:lnTo>
                    <a:lnTo>
                      <a:pt x="486" y="846"/>
                    </a:lnTo>
                    <a:lnTo>
                      <a:pt x="480" y="877"/>
                    </a:lnTo>
                    <a:lnTo>
                      <a:pt x="478" y="910"/>
                    </a:lnTo>
                    <a:lnTo>
                      <a:pt x="475" y="945"/>
                    </a:lnTo>
                    <a:lnTo>
                      <a:pt x="475" y="979"/>
                    </a:lnTo>
                    <a:lnTo>
                      <a:pt x="475" y="1015"/>
                    </a:lnTo>
                    <a:lnTo>
                      <a:pt x="478" y="1050"/>
                    </a:lnTo>
                    <a:lnTo>
                      <a:pt x="475" y="1080"/>
                    </a:lnTo>
                    <a:lnTo>
                      <a:pt x="472" y="1110"/>
                    </a:lnTo>
                    <a:lnTo>
                      <a:pt x="469" y="1139"/>
                    </a:lnTo>
                    <a:lnTo>
                      <a:pt x="469" y="1169"/>
                    </a:lnTo>
                    <a:lnTo>
                      <a:pt x="467" y="1169"/>
                    </a:lnTo>
                    <a:lnTo>
                      <a:pt x="469" y="1189"/>
                    </a:lnTo>
                    <a:lnTo>
                      <a:pt x="471" y="1211"/>
                    </a:lnTo>
                    <a:lnTo>
                      <a:pt x="471" y="1234"/>
                    </a:lnTo>
                    <a:lnTo>
                      <a:pt x="472" y="1257"/>
                    </a:lnTo>
                    <a:lnTo>
                      <a:pt x="477" y="1284"/>
                    </a:lnTo>
                    <a:lnTo>
                      <a:pt x="479" y="1312"/>
                    </a:lnTo>
                    <a:lnTo>
                      <a:pt x="483" y="1339"/>
                    </a:lnTo>
                    <a:lnTo>
                      <a:pt x="491" y="1364"/>
                    </a:lnTo>
                    <a:lnTo>
                      <a:pt x="496" y="1388"/>
                    </a:lnTo>
                    <a:lnTo>
                      <a:pt x="496" y="1413"/>
                    </a:lnTo>
                    <a:lnTo>
                      <a:pt x="494" y="1438"/>
                    </a:lnTo>
                    <a:lnTo>
                      <a:pt x="494" y="1462"/>
                    </a:lnTo>
                    <a:lnTo>
                      <a:pt x="499" y="1499"/>
                    </a:lnTo>
                    <a:lnTo>
                      <a:pt x="505" y="1534"/>
                    </a:lnTo>
                    <a:lnTo>
                      <a:pt x="507" y="1571"/>
                    </a:lnTo>
                    <a:lnTo>
                      <a:pt x="504" y="1608"/>
                    </a:lnTo>
                    <a:lnTo>
                      <a:pt x="496" y="1643"/>
                    </a:lnTo>
                    <a:lnTo>
                      <a:pt x="491" y="1681"/>
                    </a:lnTo>
                    <a:lnTo>
                      <a:pt x="492" y="1720"/>
                    </a:lnTo>
                    <a:lnTo>
                      <a:pt x="501" y="1755"/>
                    </a:lnTo>
                    <a:lnTo>
                      <a:pt x="506" y="1769"/>
                    </a:lnTo>
                    <a:lnTo>
                      <a:pt x="510" y="1785"/>
                    </a:lnTo>
                    <a:lnTo>
                      <a:pt x="515" y="1799"/>
                    </a:lnTo>
                    <a:lnTo>
                      <a:pt x="519" y="1813"/>
                    </a:lnTo>
                    <a:lnTo>
                      <a:pt x="524" y="1829"/>
                    </a:lnTo>
                    <a:lnTo>
                      <a:pt x="530" y="1843"/>
                    </a:lnTo>
                    <a:lnTo>
                      <a:pt x="536" y="1856"/>
                    </a:lnTo>
                    <a:lnTo>
                      <a:pt x="543" y="1870"/>
                    </a:lnTo>
                    <a:lnTo>
                      <a:pt x="550" y="1875"/>
                    </a:lnTo>
                    <a:lnTo>
                      <a:pt x="557" y="1880"/>
                    </a:lnTo>
                    <a:lnTo>
                      <a:pt x="566" y="1881"/>
                    </a:lnTo>
                    <a:lnTo>
                      <a:pt x="574" y="1884"/>
                    </a:lnTo>
                    <a:lnTo>
                      <a:pt x="582" y="1885"/>
                    </a:lnTo>
                    <a:lnTo>
                      <a:pt x="589" y="1890"/>
                    </a:lnTo>
                    <a:lnTo>
                      <a:pt x="594" y="1897"/>
                    </a:lnTo>
                    <a:lnTo>
                      <a:pt x="596" y="1907"/>
                    </a:lnTo>
                    <a:lnTo>
                      <a:pt x="586" y="1904"/>
                    </a:lnTo>
                    <a:lnTo>
                      <a:pt x="576" y="1904"/>
                    </a:lnTo>
                    <a:lnTo>
                      <a:pt x="567" y="1907"/>
                    </a:lnTo>
                    <a:lnTo>
                      <a:pt x="557" y="1909"/>
                    </a:lnTo>
                    <a:lnTo>
                      <a:pt x="548" y="1914"/>
                    </a:lnTo>
                    <a:lnTo>
                      <a:pt x="538" y="1916"/>
                    </a:lnTo>
                    <a:lnTo>
                      <a:pt x="529" y="1918"/>
                    </a:lnTo>
                    <a:lnTo>
                      <a:pt x="518" y="1918"/>
                    </a:lnTo>
                    <a:lnTo>
                      <a:pt x="509" y="1924"/>
                    </a:lnTo>
                    <a:lnTo>
                      <a:pt x="500" y="1928"/>
                    </a:lnTo>
                    <a:lnTo>
                      <a:pt x="491" y="1933"/>
                    </a:lnTo>
                    <a:lnTo>
                      <a:pt x="481" y="1939"/>
                    </a:lnTo>
                    <a:lnTo>
                      <a:pt x="473" y="1945"/>
                    </a:lnTo>
                    <a:lnTo>
                      <a:pt x="465" y="1952"/>
                    </a:lnTo>
                    <a:lnTo>
                      <a:pt x="456" y="1959"/>
                    </a:lnTo>
                    <a:lnTo>
                      <a:pt x="448" y="1967"/>
                    </a:lnTo>
                    <a:lnTo>
                      <a:pt x="435" y="1970"/>
                    </a:lnTo>
                    <a:lnTo>
                      <a:pt x="422" y="1969"/>
                    </a:lnTo>
                    <a:lnTo>
                      <a:pt x="411" y="1963"/>
                    </a:lnTo>
                    <a:lnTo>
                      <a:pt x="401" y="1955"/>
                    </a:lnTo>
                    <a:lnTo>
                      <a:pt x="390" y="1946"/>
                    </a:lnTo>
                    <a:lnTo>
                      <a:pt x="379" y="1938"/>
                    </a:lnTo>
                    <a:lnTo>
                      <a:pt x="367" y="1931"/>
                    </a:lnTo>
                    <a:lnTo>
                      <a:pt x="354" y="1928"/>
                    </a:lnTo>
                    <a:lnTo>
                      <a:pt x="345" y="1928"/>
                    </a:lnTo>
                    <a:lnTo>
                      <a:pt x="337" y="1929"/>
                    </a:lnTo>
                    <a:lnTo>
                      <a:pt x="327" y="1931"/>
                    </a:lnTo>
                    <a:lnTo>
                      <a:pt x="319" y="1933"/>
                    </a:lnTo>
                    <a:lnTo>
                      <a:pt x="309" y="1935"/>
                    </a:lnTo>
                    <a:lnTo>
                      <a:pt x="300" y="1935"/>
                    </a:lnTo>
                    <a:lnTo>
                      <a:pt x="292" y="1935"/>
                    </a:lnTo>
                    <a:lnTo>
                      <a:pt x="282" y="1932"/>
                    </a:lnTo>
                    <a:lnTo>
                      <a:pt x="281" y="1922"/>
                    </a:lnTo>
                    <a:lnTo>
                      <a:pt x="286" y="1914"/>
                    </a:lnTo>
                    <a:lnTo>
                      <a:pt x="293" y="1908"/>
                    </a:lnTo>
                    <a:lnTo>
                      <a:pt x="299" y="1902"/>
                    </a:lnTo>
                    <a:lnTo>
                      <a:pt x="307" y="1898"/>
                    </a:lnTo>
                    <a:lnTo>
                      <a:pt x="314" y="1894"/>
                    </a:lnTo>
                    <a:lnTo>
                      <a:pt x="321" y="1888"/>
                    </a:lnTo>
                    <a:lnTo>
                      <a:pt x="328" y="1881"/>
                    </a:lnTo>
                    <a:lnTo>
                      <a:pt x="334" y="1873"/>
                    </a:lnTo>
                    <a:lnTo>
                      <a:pt x="340" y="1864"/>
                    </a:lnTo>
                    <a:lnTo>
                      <a:pt x="345" y="1856"/>
                    </a:lnTo>
                    <a:lnTo>
                      <a:pt x="349" y="1847"/>
                    </a:lnTo>
                    <a:lnTo>
                      <a:pt x="357" y="1827"/>
                    </a:lnTo>
                    <a:lnTo>
                      <a:pt x="357" y="1807"/>
                    </a:lnTo>
                    <a:lnTo>
                      <a:pt x="352" y="1785"/>
                    </a:lnTo>
                    <a:lnTo>
                      <a:pt x="350" y="1764"/>
                    </a:lnTo>
                    <a:lnTo>
                      <a:pt x="354" y="1723"/>
                    </a:lnTo>
                    <a:lnTo>
                      <a:pt x="351" y="1683"/>
                    </a:lnTo>
                    <a:lnTo>
                      <a:pt x="345" y="1642"/>
                    </a:lnTo>
                    <a:lnTo>
                      <a:pt x="343" y="1599"/>
                    </a:lnTo>
                    <a:lnTo>
                      <a:pt x="341" y="1587"/>
                    </a:lnTo>
                    <a:lnTo>
                      <a:pt x="340" y="1575"/>
                    </a:lnTo>
                    <a:lnTo>
                      <a:pt x="340" y="1563"/>
                    </a:lnTo>
                    <a:lnTo>
                      <a:pt x="341" y="1551"/>
                    </a:lnTo>
                    <a:lnTo>
                      <a:pt x="344" y="1489"/>
                    </a:lnTo>
                    <a:lnTo>
                      <a:pt x="349" y="1428"/>
                    </a:lnTo>
                    <a:lnTo>
                      <a:pt x="354" y="1369"/>
                    </a:lnTo>
                    <a:lnTo>
                      <a:pt x="365" y="1311"/>
                    </a:lnTo>
                    <a:lnTo>
                      <a:pt x="362" y="1255"/>
                    </a:lnTo>
                    <a:lnTo>
                      <a:pt x="353" y="1203"/>
                    </a:lnTo>
                    <a:lnTo>
                      <a:pt x="346" y="1151"/>
                    </a:lnTo>
                    <a:lnTo>
                      <a:pt x="346" y="1095"/>
                    </a:lnTo>
                    <a:lnTo>
                      <a:pt x="353" y="1037"/>
                    </a:lnTo>
                    <a:lnTo>
                      <a:pt x="356" y="976"/>
                    </a:lnTo>
                    <a:lnTo>
                      <a:pt x="357" y="916"/>
                    </a:lnTo>
                    <a:lnTo>
                      <a:pt x="362" y="855"/>
                    </a:lnTo>
                    <a:lnTo>
                      <a:pt x="354" y="801"/>
                    </a:lnTo>
                    <a:lnTo>
                      <a:pt x="349" y="746"/>
                    </a:lnTo>
                    <a:lnTo>
                      <a:pt x="341" y="692"/>
                    </a:lnTo>
                    <a:lnTo>
                      <a:pt x="335" y="638"/>
                    </a:lnTo>
                    <a:lnTo>
                      <a:pt x="330" y="623"/>
                    </a:lnTo>
                    <a:lnTo>
                      <a:pt x="321" y="607"/>
                    </a:lnTo>
                    <a:lnTo>
                      <a:pt x="313" y="593"/>
                    </a:lnTo>
                    <a:lnTo>
                      <a:pt x="305" y="577"/>
                    </a:lnTo>
                    <a:lnTo>
                      <a:pt x="299" y="560"/>
                    </a:lnTo>
                    <a:lnTo>
                      <a:pt x="293" y="543"/>
                    </a:lnTo>
                    <a:lnTo>
                      <a:pt x="287" y="526"/>
                    </a:lnTo>
                    <a:lnTo>
                      <a:pt x="282" y="508"/>
                    </a:lnTo>
                    <a:lnTo>
                      <a:pt x="275" y="491"/>
                    </a:lnTo>
                    <a:lnTo>
                      <a:pt x="268" y="475"/>
                    </a:lnTo>
                    <a:lnTo>
                      <a:pt x="261" y="458"/>
                    </a:lnTo>
                    <a:lnTo>
                      <a:pt x="251" y="443"/>
                    </a:lnTo>
                    <a:lnTo>
                      <a:pt x="244" y="420"/>
                    </a:lnTo>
                    <a:lnTo>
                      <a:pt x="239" y="398"/>
                    </a:lnTo>
                    <a:lnTo>
                      <a:pt x="236" y="372"/>
                    </a:lnTo>
                    <a:lnTo>
                      <a:pt x="236" y="348"/>
                    </a:lnTo>
                    <a:lnTo>
                      <a:pt x="223" y="334"/>
                    </a:lnTo>
                    <a:lnTo>
                      <a:pt x="209" y="322"/>
                    </a:lnTo>
                    <a:lnTo>
                      <a:pt x="193" y="311"/>
                    </a:lnTo>
                    <a:lnTo>
                      <a:pt x="178" y="301"/>
                    </a:lnTo>
                    <a:lnTo>
                      <a:pt x="163" y="290"/>
                    </a:lnTo>
                    <a:lnTo>
                      <a:pt x="149" y="277"/>
                    </a:lnTo>
                    <a:lnTo>
                      <a:pt x="135" y="264"/>
                    </a:lnTo>
                    <a:lnTo>
                      <a:pt x="123" y="247"/>
                    </a:lnTo>
                    <a:lnTo>
                      <a:pt x="115" y="238"/>
                    </a:lnTo>
                    <a:lnTo>
                      <a:pt x="108" y="226"/>
                    </a:lnTo>
                    <a:lnTo>
                      <a:pt x="102" y="213"/>
                    </a:lnTo>
                    <a:lnTo>
                      <a:pt x="97" y="202"/>
                    </a:lnTo>
                    <a:lnTo>
                      <a:pt x="91" y="189"/>
                    </a:lnTo>
                    <a:lnTo>
                      <a:pt x="85" y="180"/>
                    </a:lnTo>
                    <a:lnTo>
                      <a:pt x="77" y="170"/>
                    </a:lnTo>
                    <a:lnTo>
                      <a:pt x="65" y="163"/>
                    </a:lnTo>
                    <a:lnTo>
                      <a:pt x="0" y="124"/>
                    </a:lnTo>
                    <a:lnTo>
                      <a:pt x="7" y="124"/>
                    </a:lnTo>
                    <a:lnTo>
                      <a:pt x="15" y="124"/>
                    </a:lnTo>
                    <a:lnTo>
                      <a:pt x="24" y="124"/>
                    </a:lnTo>
                    <a:lnTo>
                      <a:pt x="32" y="127"/>
                    </a:lnTo>
                    <a:lnTo>
                      <a:pt x="41" y="129"/>
                    </a:lnTo>
                    <a:lnTo>
                      <a:pt x="51" y="133"/>
                    </a:lnTo>
                    <a:lnTo>
                      <a:pt x="59" y="136"/>
                    </a:lnTo>
                    <a:lnTo>
                      <a:pt x="67" y="140"/>
                    </a:lnTo>
                    <a:lnTo>
                      <a:pt x="61" y="123"/>
                    </a:lnTo>
                    <a:lnTo>
                      <a:pt x="56" y="106"/>
                    </a:lnTo>
                    <a:lnTo>
                      <a:pt x="50" y="89"/>
                    </a:lnTo>
                    <a:lnTo>
                      <a:pt x="44" y="70"/>
                    </a:lnTo>
                    <a:lnTo>
                      <a:pt x="53" y="79"/>
                    </a:lnTo>
                    <a:lnTo>
                      <a:pt x="60" y="89"/>
                    </a:lnTo>
                    <a:lnTo>
                      <a:pt x="66" y="100"/>
                    </a:lnTo>
                    <a:lnTo>
                      <a:pt x="71" y="112"/>
                    </a:lnTo>
                    <a:lnTo>
                      <a:pt x="76" y="124"/>
                    </a:lnTo>
                    <a:lnTo>
                      <a:pt x="80" y="137"/>
                    </a:lnTo>
                    <a:lnTo>
                      <a:pt x="85" y="150"/>
                    </a:lnTo>
                    <a:lnTo>
                      <a:pt x="91" y="161"/>
                    </a:lnTo>
                    <a:lnTo>
                      <a:pt x="103" y="180"/>
                    </a:lnTo>
                    <a:lnTo>
                      <a:pt x="116" y="196"/>
                    </a:lnTo>
                    <a:lnTo>
                      <a:pt x="130" y="211"/>
                    </a:lnTo>
                    <a:lnTo>
                      <a:pt x="145" y="223"/>
                    </a:lnTo>
                    <a:lnTo>
                      <a:pt x="161" y="235"/>
                    </a:lnTo>
                    <a:lnTo>
                      <a:pt x="178" y="245"/>
                    </a:lnTo>
                    <a:lnTo>
                      <a:pt x="194" y="252"/>
                    </a:lnTo>
                    <a:lnTo>
                      <a:pt x="212" y="257"/>
                    </a:lnTo>
                    <a:lnTo>
                      <a:pt x="218" y="263"/>
                    </a:lnTo>
                    <a:lnTo>
                      <a:pt x="225" y="269"/>
                    </a:lnTo>
                    <a:lnTo>
                      <a:pt x="232" y="274"/>
                    </a:lnTo>
                    <a:lnTo>
                      <a:pt x="239" y="279"/>
                    </a:lnTo>
                    <a:lnTo>
                      <a:pt x="238" y="249"/>
                    </a:lnTo>
                    <a:lnTo>
                      <a:pt x="235" y="221"/>
                    </a:lnTo>
                    <a:lnTo>
                      <a:pt x="231" y="194"/>
                    </a:lnTo>
                    <a:lnTo>
                      <a:pt x="231" y="164"/>
                    </a:lnTo>
                    <a:lnTo>
                      <a:pt x="220" y="136"/>
                    </a:lnTo>
                    <a:lnTo>
                      <a:pt x="214" y="106"/>
                    </a:lnTo>
                    <a:lnTo>
                      <a:pt x="210" y="76"/>
                    </a:lnTo>
                    <a:lnTo>
                      <a:pt x="204" y="46"/>
                    </a:lnTo>
                    <a:lnTo>
                      <a:pt x="203" y="41"/>
                    </a:lnTo>
                    <a:lnTo>
                      <a:pt x="204" y="35"/>
                    </a:lnTo>
                    <a:lnTo>
                      <a:pt x="205" y="28"/>
                    </a:lnTo>
                    <a:lnTo>
                      <a:pt x="207" y="24"/>
                    </a:lnTo>
                    <a:lnTo>
                      <a:pt x="210" y="25"/>
                    </a:lnTo>
                    <a:lnTo>
                      <a:pt x="212" y="29"/>
                    </a:lnTo>
                    <a:lnTo>
                      <a:pt x="213" y="32"/>
                    </a:lnTo>
                    <a:lnTo>
                      <a:pt x="214" y="37"/>
                    </a:lnTo>
                    <a:lnTo>
                      <a:pt x="216" y="56"/>
                    </a:lnTo>
                    <a:lnTo>
                      <a:pt x="219" y="75"/>
                    </a:lnTo>
                    <a:lnTo>
                      <a:pt x="225" y="92"/>
                    </a:lnTo>
                    <a:lnTo>
                      <a:pt x="231" y="110"/>
                    </a:lnTo>
                    <a:lnTo>
                      <a:pt x="237" y="127"/>
                    </a:lnTo>
                    <a:lnTo>
                      <a:pt x="243" y="144"/>
                    </a:lnTo>
                    <a:lnTo>
                      <a:pt x="249" y="163"/>
                    </a:lnTo>
                    <a:lnTo>
                      <a:pt x="252" y="181"/>
                    </a:lnTo>
                    <a:lnTo>
                      <a:pt x="256" y="171"/>
                    </a:lnTo>
                    <a:lnTo>
                      <a:pt x="258" y="161"/>
                    </a:lnTo>
                    <a:lnTo>
                      <a:pt x="261" y="150"/>
                    </a:lnTo>
                    <a:lnTo>
                      <a:pt x="264" y="141"/>
                    </a:lnTo>
                    <a:lnTo>
                      <a:pt x="273" y="130"/>
                    </a:lnTo>
                    <a:lnTo>
                      <a:pt x="280" y="119"/>
                    </a:lnTo>
                    <a:lnTo>
                      <a:pt x="286" y="106"/>
                    </a:lnTo>
                    <a:lnTo>
                      <a:pt x="292" y="93"/>
                    </a:lnTo>
                    <a:lnTo>
                      <a:pt x="296" y="80"/>
                    </a:lnTo>
                    <a:lnTo>
                      <a:pt x="300" y="66"/>
                    </a:lnTo>
                    <a:lnTo>
                      <a:pt x="302" y="52"/>
                    </a:lnTo>
                    <a:lnTo>
                      <a:pt x="303" y="38"/>
                    </a:lnTo>
                    <a:lnTo>
                      <a:pt x="305" y="37"/>
                    </a:lnTo>
                    <a:lnTo>
                      <a:pt x="306" y="34"/>
                    </a:lnTo>
                    <a:lnTo>
                      <a:pt x="307" y="34"/>
                    </a:lnTo>
                    <a:lnTo>
                      <a:pt x="308" y="35"/>
                    </a:lnTo>
                    <a:lnTo>
                      <a:pt x="309" y="59"/>
                    </a:lnTo>
                    <a:lnTo>
                      <a:pt x="306" y="80"/>
                    </a:lnTo>
                    <a:lnTo>
                      <a:pt x="301" y="100"/>
                    </a:lnTo>
                    <a:lnTo>
                      <a:pt x="294" y="120"/>
                    </a:lnTo>
                    <a:lnTo>
                      <a:pt x="287" y="141"/>
                    </a:lnTo>
                    <a:lnTo>
                      <a:pt x="281" y="161"/>
                    </a:lnTo>
                    <a:lnTo>
                      <a:pt x="279" y="182"/>
                    </a:lnTo>
                    <a:lnTo>
                      <a:pt x="279" y="206"/>
                    </a:lnTo>
                    <a:lnTo>
                      <a:pt x="280" y="209"/>
                    </a:lnTo>
                    <a:lnTo>
                      <a:pt x="289" y="195"/>
                    </a:lnTo>
                    <a:lnTo>
                      <a:pt x="299" y="182"/>
                    </a:lnTo>
                    <a:lnTo>
                      <a:pt x="306" y="168"/>
                    </a:lnTo>
                    <a:lnTo>
                      <a:pt x="314" y="153"/>
                    </a:lnTo>
                    <a:lnTo>
                      <a:pt x="321" y="138"/>
                    </a:lnTo>
                    <a:lnTo>
                      <a:pt x="328" y="124"/>
                    </a:lnTo>
                    <a:lnTo>
                      <a:pt x="335" y="109"/>
                    </a:lnTo>
                    <a:lnTo>
                      <a:pt x="344" y="95"/>
                    </a:lnTo>
                    <a:lnTo>
                      <a:pt x="347" y="90"/>
                    </a:lnTo>
                    <a:lnTo>
                      <a:pt x="346" y="116"/>
                    </a:lnTo>
                    <a:lnTo>
                      <a:pt x="337" y="140"/>
                    </a:lnTo>
                    <a:lnTo>
                      <a:pt x="326" y="163"/>
                    </a:lnTo>
                    <a:lnTo>
                      <a:pt x="322" y="189"/>
                    </a:lnTo>
                    <a:lnTo>
                      <a:pt x="315" y="206"/>
                    </a:lnTo>
                    <a:lnTo>
                      <a:pt x="306" y="222"/>
                    </a:lnTo>
                    <a:lnTo>
                      <a:pt x="298" y="239"/>
                    </a:lnTo>
                    <a:lnTo>
                      <a:pt x="289" y="256"/>
                    </a:lnTo>
                    <a:lnTo>
                      <a:pt x="283" y="273"/>
                    </a:lnTo>
                    <a:lnTo>
                      <a:pt x="281" y="291"/>
                    </a:lnTo>
                    <a:lnTo>
                      <a:pt x="281" y="310"/>
                    </a:lnTo>
                    <a:lnTo>
                      <a:pt x="287" y="330"/>
                    </a:lnTo>
                    <a:lnTo>
                      <a:pt x="288" y="359"/>
                    </a:lnTo>
                    <a:lnTo>
                      <a:pt x="294" y="389"/>
                    </a:lnTo>
                    <a:lnTo>
                      <a:pt x="303" y="416"/>
                    </a:lnTo>
                    <a:lnTo>
                      <a:pt x="318" y="440"/>
                    </a:lnTo>
                    <a:lnTo>
                      <a:pt x="332" y="465"/>
                    </a:lnTo>
                    <a:lnTo>
                      <a:pt x="345" y="491"/>
                    </a:lnTo>
                    <a:lnTo>
                      <a:pt x="358" y="516"/>
                    </a:lnTo>
                    <a:lnTo>
                      <a:pt x="369" y="542"/>
                    </a:lnTo>
                    <a:lnTo>
                      <a:pt x="378" y="569"/>
                    </a:lnTo>
                    <a:lnTo>
                      <a:pt x="385" y="597"/>
                    </a:lnTo>
                    <a:lnTo>
                      <a:pt x="391" y="627"/>
                    </a:lnTo>
                    <a:lnTo>
                      <a:pt x="395" y="657"/>
                    </a:lnTo>
                    <a:lnTo>
                      <a:pt x="429" y="773"/>
                    </a:lnTo>
                    <a:lnTo>
                      <a:pt x="433" y="757"/>
                    </a:lnTo>
                    <a:lnTo>
                      <a:pt x="436" y="742"/>
                    </a:lnTo>
                    <a:lnTo>
                      <a:pt x="442" y="726"/>
                    </a:lnTo>
                    <a:lnTo>
                      <a:pt x="448" y="712"/>
                    </a:lnTo>
                    <a:lnTo>
                      <a:pt x="455" y="696"/>
                    </a:lnTo>
                    <a:lnTo>
                      <a:pt x="461" y="682"/>
                    </a:lnTo>
                    <a:lnTo>
                      <a:pt x="467" y="668"/>
                    </a:lnTo>
                    <a:lnTo>
                      <a:pt x="473" y="652"/>
                    </a:lnTo>
                    <a:lnTo>
                      <a:pt x="484" y="621"/>
                    </a:lnTo>
                    <a:lnTo>
                      <a:pt x="493" y="590"/>
                    </a:lnTo>
                    <a:lnTo>
                      <a:pt x="504" y="560"/>
                    </a:lnTo>
                    <a:lnTo>
                      <a:pt x="513" y="529"/>
                    </a:lnTo>
                    <a:lnTo>
                      <a:pt x="522" y="498"/>
                    </a:lnTo>
                    <a:lnTo>
                      <a:pt x="531" y="465"/>
                    </a:lnTo>
                    <a:lnTo>
                      <a:pt x="538" y="434"/>
                    </a:lnTo>
                    <a:lnTo>
                      <a:pt x="547" y="402"/>
                    </a:lnTo>
                    <a:lnTo>
                      <a:pt x="544" y="379"/>
                    </a:lnTo>
                    <a:lnTo>
                      <a:pt x="541" y="358"/>
                    </a:lnTo>
                    <a:lnTo>
                      <a:pt x="535" y="337"/>
                    </a:lnTo>
                    <a:lnTo>
                      <a:pt x="528" y="315"/>
                    </a:lnTo>
                    <a:lnTo>
                      <a:pt x="519" y="296"/>
                    </a:lnTo>
                    <a:lnTo>
                      <a:pt x="510" y="276"/>
                    </a:lnTo>
                    <a:lnTo>
                      <a:pt x="500" y="256"/>
                    </a:lnTo>
                    <a:lnTo>
                      <a:pt x="490" y="238"/>
                    </a:lnTo>
                    <a:lnTo>
                      <a:pt x="491" y="194"/>
                    </a:lnTo>
                    <a:lnTo>
                      <a:pt x="499" y="153"/>
                    </a:lnTo>
                    <a:lnTo>
                      <a:pt x="509" y="112"/>
                    </a:lnTo>
                    <a:lnTo>
                      <a:pt x="511" y="66"/>
                    </a:lnTo>
                    <a:lnTo>
                      <a:pt x="520" y="20"/>
                    </a:lnTo>
                    <a:close/>
                  </a:path>
                </a:pathLst>
              </a:custGeom>
              <a:solidFill>
                <a:srgbClr val="008000"/>
              </a:solidFill>
              <a:ln w="9525">
                <a:noFill/>
                <a:round/>
                <a:headEnd/>
                <a:tailEnd/>
              </a:ln>
            </p:spPr>
            <p:txBody>
              <a:bodyPr/>
              <a:lstStyle/>
              <a:p>
                <a:endParaRPr lang="en-US"/>
              </a:p>
            </p:txBody>
          </p:sp>
          <p:sp>
            <p:nvSpPr>
              <p:cNvPr id="9315" name="Freeform 3875"/>
              <p:cNvSpPr>
                <a:spLocks/>
              </p:cNvSpPr>
              <p:nvPr/>
            </p:nvSpPr>
            <p:spPr bwMode="auto">
              <a:xfrm rot="18741481" flipH="1">
                <a:off x="2048" y="1328"/>
                <a:ext cx="480" cy="320"/>
              </a:xfrm>
              <a:custGeom>
                <a:avLst/>
                <a:gdLst>
                  <a:gd name="T0" fmla="*/ 0 w 2288"/>
                  <a:gd name="T1" fmla="*/ 184 h 544"/>
                  <a:gd name="T2" fmla="*/ 2 w 2288"/>
                  <a:gd name="T3" fmla="*/ 166 h 544"/>
                  <a:gd name="T4" fmla="*/ 5 w 2288"/>
                  <a:gd name="T5" fmla="*/ 138 h 544"/>
                  <a:gd name="T6" fmla="*/ 9 w 2288"/>
                  <a:gd name="T7" fmla="*/ 105 h 544"/>
                  <a:gd name="T8" fmla="*/ 15 w 2288"/>
                  <a:gd name="T9" fmla="*/ 70 h 544"/>
                  <a:gd name="T10" fmla="*/ 23 w 2288"/>
                  <a:gd name="T11" fmla="*/ 38 h 544"/>
                  <a:gd name="T12" fmla="*/ 34 w 2288"/>
                  <a:gd name="T13" fmla="*/ 14 h 544"/>
                  <a:gd name="T14" fmla="*/ 47 w 2288"/>
                  <a:gd name="T15" fmla="*/ 1 h 544"/>
                  <a:gd name="T16" fmla="*/ 61 w 2288"/>
                  <a:gd name="T17" fmla="*/ 3 h 544"/>
                  <a:gd name="T18" fmla="*/ 73 w 2288"/>
                  <a:gd name="T19" fmla="*/ 16 h 544"/>
                  <a:gd name="T20" fmla="*/ 82 w 2288"/>
                  <a:gd name="T21" fmla="*/ 40 h 544"/>
                  <a:gd name="T22" fmla="*/ 89 w 2288"/>
                  <a:gd name="T23" fmla="*/ 68 h 544"/>
                  <a:gd name="T24" fmla="*/ 94 w 2288"/>
                  <a:gd name="T25" fmla="*/ 98 h 544"/>
                  <a:gd name="T26" fmla="*/ 97 w 2288"/>
                  <a:gd name="T27" fmla="*/ 127 h 544"/>
                  <a:gd name="T28" fmla="*/ 99 w 2288"/>
                  <a:gd name="T29" fmla="*/ 151 h 544"/>
                  <a:gd name="T30" fmla="*/ 100 w 2288"/>
                  <a:gd name="T31" fmla="*/ 166 h 544"/>
                  <a:gd name="T32" fmla="*/ 94 w 2288"/>
                  <a:gd name="T33" fmla="*/ 166 h 544"/>
                  <a:gd name="T34" fmla="*/ 92 w 2288"/>
                  <a:gd name="T35" fmla="*/ 148 h 544"/>
                  <a:gd name="T36" fmla="*/ 90 w 2288"/>
                  <a:gd name="T37" fmla="*/ 124 h 544"/>
                  <a:gd name="T38" fmla="*/ 86 w 2288"/>
                  <a:gd name="T39" fmla="*/ 105 h 544"/>
                  <a:gd name="T40" fmla="*/ 85 w 2288"/>
                  <a:gd name="T41" fmla="*/ 103 h 544"/>
                  <a:gd name="T42" fmla="*/ 83 w 2288"/>
                  <a:gd name="T43" fmla="*/ 118 h 544"/>
                  <a:gd name="T44" fmla="*/ 81 w 2288"/>
                  <a:gd name="T45" fmla="*/ 141 h 544"/>
                  <a:gd name="T46" fmla="*/ 76 w 2288"/>
                  <a:gd name="T47" fmla="*/ 160 h 544"/>
                  <a:gd name="T48" fmla="*/ 72 w 2288"/>
                  <a:gd name="T49" fmla="*/ 141 h 544"/>
                  <a:gd name="T50" fmla="*/ 71 w 2288"/>
                  <a:gd name="T51" fmla="*/ 139 h 544"/>
                  <a:gd name="T52" fmla="*/ 70 w 2288"/>
                  <a:gd name="T53" fmla="*/ 161 h 544"/>
                  <a:gd name="T54" fmla="*/ 69 w 2288"/>
                  <a:gd name="T55" fmla="*/ 168 h 544"/>
                  <a:gd name="T56" fmla="*/ 68 w 2288"/>
                  <a:gd name="T57" fmla="*/ 168 h 544"/>
                  <a:gd name="T58" fmla="*/ 64 w 2288"/>
                  <a:gd name="T59" fmla="*/ 168 h 544"/>
                  <a:gd name="T60" fmla="*/ 62 w 2288"/>
                  <a:gd name="T61" fmla="*/ 150 h 544"/>
                  <a:gd name="T62" fmla="*/ 63 w 2288"/>
                  <a:gd name="T63" fmla="*/ 102 h 544"/>
                  <a:gd name="T64" fmla="*/ 62 w 2288"/>
                  <a:gd name="T65" fmla="*/ 124 h 544"/>
                  <a:gd name="T66" fmla="*/ 60 w 2288"/>
                  <a:gd name="T67" fmla="*/ 161 h 544"/>
                  <a:gd name="T68" fmla="*/ 57 w 2288"/>
                  <a:gd name="T69" fmla="*/ 169 h 544"/>
                  <a:gd name="T70" fmla="*/ 54 w 2288"/>
                  <a:gd name="T71" fmla="*/ 170 h 544"/>
                  <a:gd name="T72" fmla="*/ 51 w 2288"/>
                  <a:gd name="T73" fmla="*/ 171 h 544"/>
                  <a:gd name="T74" fmla="*/ 47 w 2288"/>
                  <a:gd name="T75" fmla="*/ 171 h 544"/>
                  <a:gd name="T76" fmla="*/ 45 w 2288"/>
                  <a:gd name="T77" fmla="*/ 146 h 544"/>
                  <a:gd name="T78" fmla="*/ 45 w 2288"/>
                  <a:gd name="T79" fmla="*/ 135 h 544"/>
                  <a:gd name="T80" fmla="*/ 44 w 2288"/>
                  <a:gd name="T81" fmla="*/ 162 h 544"/>
                  <a:gd name="T82" fmla="*/ 43 w 2288"/>
                  <a:gd name="T83" fmla="*/ 173 h 544"/>
                  <a:gd name="T84" fmla="*/ 42 w 2288"/>
                  <a:gd name="T85" fmla="*/ 116 h 544"/>
                  <a:gd name="T86" fmla="*/ 41 w 2288"/>
                  <a:gd name="T87" fmla="*/ 112 h 544"/>
                  <a:gd name="T88" fmla="*/ 39 w 2288"/>
                  <a:gd name="T89" fmla="*/ 161 h 544"/>
                  <a:gd name="T90" fmla="*/ 37 w 2288"/>
                  <a:gd name="T91" fmla="*/ 174 h 544"/>
                  <a:gd name="T92" fmla="*/ 34 w 2288"/>
                  <a:gd name="T93" fmla="*/ 174 h 544"/>
                  <a:gd name="T94" fmla="*/ 32 w 2288"/>
                  <a:gd name="T95" fmla="*/ 175 h 544"/>
                  <a:gd name="T96" fmla="*/ 29 w 2288"/>
                  <a:gd name="T97" fmla="*/ 176 h 544"/>
                  <a:gd name="T98" fmla="*/ 27 w 2288"/>
                  <a:gd name="T99" fmla="*/ 154 h 544"/>
                  <a:gd name="T100" fmla="*/ 27 w 2288"/>
                  <a:gd name="T101" fmla="*/ 154 h 544"/>
                  <a:gd name="T102" fmla="*/ 26 w 2288"/>
                  <a:gd name="T103" fmla="*/ 172 h 544"/>
                  <a:gd name="T104" fmla="*/ 24 w 2288"/>
                  <a:gd name="T105" fmla="*/ 177 h 544"/>
                  <a:gd name="T106" fmla="*/ 21 w 2288"/>
                  <a:gd name="T107" fmla="*/ 178 h 544"/>
                  <a:gd name="T108" fmla="*/ 18 w 2288"/>
                  <a:gd name="T109" fmla="*/ 179 h 544"/>
                  <a:gd name="T110" fmla="*/ 15 w 2288"/>
                  <a:gd name="T111" fmla="*/ 180 h 544"/>
                  <a:gd name="T112" fmla="*/ 14 w 2288"/>
                  <a:gd name="T113" fmla="*/ 138 h 544"/>
                  <a:gd name="T114" fmla="*/ 13 w 2288"/>
                  <a:gd name="T115" fmla="*/ 136 h 544"/>
                  <a:gd name="T116" fmla="*/ 12 w 2288"/>
                  <a:gd name="T117" fmla="*/ 172 h 544"/>
                  <a:gd name="T118" fmla="*/ 9 w 2288"/>
                  <a:gd name="T119" fmla="*/ 182 h 544"/>
                  <a:gd name="T120" fmla="*/ 5 w 2288"/>
                  <a:gd name="T121" fmla="*/ 184 h 544"/>
                  <a:gd name="T122" fmla="*/ 3 w 2288"/>
                  <a:gd name="T123" fmla="*/ 186 h 544"/>
                  <a:gd name="T124" fmla="*/ 1 w 2288"/>
                  <a:gd name="T125" fmla="*/ 18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316" name="Freeform 3876"/>
              <p:cNvSpPr>
                <a:spLocks/>
              </p:cNvSpPr>
              <p:nvPr/>
            </p:nvSpPr>
            <p:spPr bwMode="auto">
              <a:xfrm rot="3832753" flipH="1">
                <a:off x="2069" y="1541"/>
                <a:ext cx="576" cy="182"/>
              </a:xfrm>
              <a:custGeom>
                <a:avLst/>
                <a:gdLst>
                  <a:gd name="T0" fmla="*/ 1 w 2288"/>
                  <a:gd name="T1" fmla="*/ 60 h 544"/>
                  <a:gd name="T2" fmla="*/ 3 w 2288"/>
                  <a:gd name="T3" fmla="*/ 54 h 544"/>
                  <a:gd name="T4" fmla="*/ 7 w 2288"/>
                  <a:gd name="T5" fmla="*/ 44 h 544"/>
                  <a:gd name="T6" fmla="*/ 13 w 2288"/>
                  <a:gd name="T7" fmla="*/ 34 h 544"/>
                  <a:gd name="T8" fmla="*/ 22 w 2288"/>
                  <a:gd name="T9" fmla="*/ 23 h 544"/>
                  <a:gd name="T10" fmla="*/ 34 w 2288"/>
                  <a:gd name="T11" fmla="*/ 12 h 544"/>
                  <a:gd name="T12" fmla="*/ 49 w 2288"/>
                  <a:gd name="T13" fmla="*/ 4 h 544"/>
                  <a:gd name="T14" fmla="*/ 68 w 2288"/>
                  <a:gd name="T15" fmla="*/ 0 h 544"/>
                  <a:gd name="T16" fmla="*/ 88 w 2288"/>
                  <a:gd name="T17" fmla="*/ 1 h 544"/>
                  <a:gd name="T18" fmla="*/ 104 w 2288"/>
                  <a:gd name="T19" fmla="*/ 5 h 544"/>
                  <a:gd name="T20" fmla="*/ 118 w 2288"/>
                  <a:gd name="T21" fmla="*/ 13 h 544"/>
                  <a:gd name="T22" fmla="*/ 128 w 2288"/>
                  <a:gd name="T23" fmla="*/ 22 h 544"/>
                  <a:gd name="T24" fmla="*/ 135 w 2288"/>
                  <a:gd name="T25" fmla="*/ 32 h 544"/>
                  <a:gd name="T26" fmla="*/ 140 w 2288"/>
                  <a:gd name="T27" fmla="*/ 41 h 544"/>
                  <a:gd name="T28" fmla="*/ 143 w 2288"/>
                  <a:gd name="T29" fmla="*/ 49 h 544"/>
                  <a:gd name="T30" fmla="*/ 145 w 2288"/>
                  <a:gd name="T31" fmla="*/ 54 h 544"/>
                  <a:gd name="T32" fmla="*/ 135 w 2288"/>
                  <a:gd name="T33" fmla="*/ 54 h 544"/>
                  <a:gd name="T34" fmla="*/ 133 w 2288"/>
                  <a:gd name="T35" fmla="*/ 48 h 544"/>
                  <a:gd name="T36" fmla="*/ 129 w 2288"/>
                  <a:gd name="T37" fmla="*/ 40 h 544"/>
                  <a:gd name="T38" fmla="*/ 125 w 2288"/>
                  <a:gd name="T39" fmla="*/ 34 h 544"/>
                  <a:gd name="T40" fmla="*/ 122 w 2288"/>
                  <a:gd name="T41" fmla="*/ 33 h 544"/>
                  <a:gd name="T42" fmla="*/ 120 w 2288"/>
                  <a:gd name="T43" fmla="*/ 38 h 544"/>
                  <a:gd name="T44" fmla="*/ 116 w 2288"/>
                  <a:gd name="T45" fmla="*/ 46 h 544"/>
                  <a:gd name="T46" fmla="*/ 109 w 2288"/>
                  <a:gd name="T47" fmla="*/ 52 h 544"/>
                  <a:gd name="T48" fmla="*/ 103 w 2288"/>
                  <a:gd name="T49" fmla="*/ 46 h 544"/>
                  <a:gd name="T50" fmla="*/ 103 w 2288"/>
                  <a:gd name="T51" fmla="*/ 45 h 544"/>
                  <a:gd name="T52" fmla="*/ 101 w 2288"/>
                  <a:gd name="T53" fmla="*/ 52 h 544"/>
                  <a:gd name="T54" fmla="*/ 100 w 2288"/>
                  <a:gd name="T55" fmla="*/ 54 h 544"/>
                  <a:gd name="T56" fmla="*/ 98 w 2288"/>
                  <a:gd name="T57" fmla="*/ 54 h 544"/>
                  <a:gd name="T58" fmla="*/ 93 w 2288"/>
                  <a:gd name="T59" fmla="*/ 55 h 544"/>
                  <a:gd name="T60" fmla="*/ 89 w 2288"/>
                  <a:gd name="T61" fmla="*/ 49 h 544"/>
                  <a:gd name="T62" fmla="*/ 90 w 2288"/>
                  <a:gd name="T63" fmla="*/ 33 h 544"/>
                  <a:gd name="T64" fmla="*/ 89 w 2288"/>
                  <a:gd name="T65" fmla="*/ 40 h 544"/>
                  <a:gd name="T66" fmla="*/ 86 w 2288"/>
                  <a:gd name="T67" fmla="*/ 52 h 544"/>
                  <a:gd name="T68" fmla="*/ 83 w 2288"/>
                  <a:gd name="T69" fmla="*/ 55 h 544"/>
                  <a:gd name="T70" fmla="*/ 78 w 2288"/>
                  <a:gd name="T71" fmla="*/ 55 h 544"/>
                  <a:gd name="T72" fmla="*/ 73 w 2288"/>
                  <a:gd name="T73" fmla="*/ 55 h 544"/>
                  <a:gd name="T74" fmla="*/ 68 w 2288"/>
                  <a:gd name="T75" fmla="*/ 56 h 544"/>
                  <a:gd name="T76" fmla="*/ 65 w 2288"/>
                  <a:gd name="T77" fmla="*/ 47 h 544"/>
                  <a:gd name="T78" fmla="*/ 64 w 2288"/>
                  <a:gd name="T79" fmla="*/ 44 h 544"/>
                  <a:gd name="T80" fmla="*/ 63 w 2288"/>
                  <a:gd name="T81" fmla="*/ 53 h 544"/>
                  <a:gd name="T82" fmla="*/ 61 w 2288"/>
                  <a:gd name="T83" fmla="*/ 56 h 544"/>
                  <a:gd name="T84" fmla="*/ 61 w 2288"/>
                  <a:gd name="T85" fmla="*/ 37 h 544"/>
                  <a:gd name="T86" fmla="*/ 59 w 2288"/>
                  <a:gd name="T87" fmla="*/ 36 h 544"/>
                  <a:gd name="T88" fmla="*/ 57 w 2288"/>
                  <a:gd name="T89" fmla="*/ 52 h 544"/>
                  <a:gd name="T90" fmla="*/ 54 w 2288"/>
                  <a:gd name="T91" fmla="*/ 56 h 544"/>
                  <a:gd name="T92" fmla="*/ 50 w 2288"/>
                  <a:gd name="T93" fmla="*/ 57 h 544"/>
                  <a:gd name="T94" fmla="*/ 46 w 2288"/>
                  <a:gd name="T95" fmla="*/ 57 h 544"/>
                  <a:gd name="T96" fmla="*/ 42 w 2288"/>
                  <a:gd name="T97" fmla="*/ 57 h 544"/>
                  <a:gd name="T98" fmla="*/ 40 w 2288"/>
                  <a:gd name="T99" fmla="*/ 50 h 544"/>
                  <a:gd name="T100" fmla="*/ 39 w 2288"/>
                  <a:gd name="T101" fmla="*/ 50 h 544"/>
                  <a:gd name="T102" fmla="*/ 38 w 2288"/>
                  <a:gd name="T103" fmla="*/ 56 h 544"/>
                  <a:gd name="T104" fmla="*/ 35 w 2288"/>
                  <a:gd name="T105" fmla="*/ 57 h 544"/>
                  <a:gd name="T106" fmla="*/ 30 w 2288"/>
                  <a:gd name="T107" fmla="*/ 58 h 544"/>
                  <a:gd name="T108" fmla="*/ 25 w 2288"/>
                  <a:gd name="T109" fmla="*/ 58 h 544"/>
                  <a:gd name="T110" fmla="*/ 21 w 2288"/>
                  <a:gd name="T111" fmla="*/ 58 h 544"/>
                  <a:gd name="T112" fmla="*/ 20 w 2288"/>
                  <a:gd name="T113" fmla="*/ 44 h 544"/>
                  <a:gd name="T114" fmla="*/ 19 w 2288"/>
                  <a:gd name="T115" fmla="*/ 44 h 544"/>
                  <a:gd name="T116" fmla="*/ 16 w 2288"/>
                  <a:gd name="T117" fmla="*/ 56 h 544"/>
                  <a:gd name="T118" fmla="*/ 13 w 2288"/>
                  <a:gd name="T119" fmla="*/ 59 h 544"/>
                  <a:gd name="T120" fmla="*/ 8 w 2288"/>
                  <a:gd name="T121" fmla="*/ 60 h 544"/>
                  <a:gd name="T122" fmla="*/ 4 w 2288"/>
                  <a:gd name="T123" fmla="*/ 60 h 544"/>
                  <a:gd name="T124" fmla="*/ 1 w 2288"/>
                  <a:gd name="T125" fmla="*/ 61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317" name="Freeform 3877"/>
              <p:cNvSpPr>
                <a:spLocks/>
              </p:cNvSpPr>
              <p:nvPr/>
            </p:nvSpPr>
            <p:spPr bwMode="auto">
              <a:xfrm rot="-2864680">
                <a:off x="1802" y="1486"/>
                <a:ext cx="504" cy="144"/>
              </a:xfrm>
              <a:custGeom>
                <a:avLst/>
                <a:gdLst>
                  <a:gd name="T0" fmla="*/ 0 w 2288"/>
                  <a:gd name="T1" fmla="*/ 37 h 544"/>
                  <a:gd name="T2" fmla="*/ 2 w 2288"/>
                  <a:gd name="T3" fmla="*/ 34 h 544"/>
                  <a:gd name="T4" fmla="*/ 5 w 2288"/>
                  <a:gd name="T5" fmla="*/ 28 h 544"/>
                  <a:gd name="T6" fmla="*/ 10 w 2288"/>
                  <a:gd name="T7" fmla="*/ 21 h 544"/>
                  <a:gd name="T8" fmla="*/ 17 w 2288"/>
                  <a:gd name="T9" fmla="*/ 14 h 544"/>
                  <a:gd name="T10" fmla="*/ 26 w 2288"/>
                  <a:gd name="T11" fmla="*/ 8 h 544"/>
                  <a:gd name="T12" fmla="*/ 37 w 2288"/>
                  <a:gd name="T13" fmla="*/ 3 h 544"/>
                  <a:gd name="T14" fmla="*/ 52 w 2288"/>
                  <a:gd name="T15" fmla="*/ 0 h 544"/>
                  <a:gd name="T16" fmla="*/ 67 w 2288"/>
                  <a:gd name="T17" fmla="*/ 1 h 544"/>
                  <a:gd name="T18" fmla="*/ 80 w 2288"/>
                  <a:gd name="T19" fmla="*/ 3 h 544"/>
                  <a:gd name="T20" fmla="*/ 90 w 2288"/>
                  <a:gd name="T21" fmla="*/ 8 h 544"/>
                  <a:gd name="T22" fmla="*/ 98 w 2288"/>
                  <a:gd name="T23" fmla="*/ 14 h 544"/>
                  <a:gd name="T24" fmla="*/ 104 w 2288"/>
                  <a:gd name="T25" fmla="*/ 20 h 544"/>
                  <a:gd name="T26" fmla="*/ 107 w 2288"/>
                  <a:gd name="T27" fmla="*/ 26 h 544"/>
                  <a:gd name="T28" fmla="*/ 110 w 2288"/>
                  <a:gd name="T29" fmla="*/ 30 h 544"/>
                  <a:gd name="T30" fmla="*/ 111 w 2288"/>
                  <a:gd name="T31" fmla="*/ 34 h 544"/>
                  <a:gd name="T32" fmla="*/ 103 w 2288"/>
                  <a:gd name="T33" fmla="*/ 34 h 544"/>
                  <a:gd name="T34" fmla="*/ 102 w 2288"/>
                  <a:gd name="T35" fmla="*/ 30 h 544"/>
                  <a:gd name="T36" fmla="*/ 99 w 2288"/>
                  <a:gd name="T37" fmla="*/ 25 h 544"/>
                  <a:gd name="T38" fmla="*/ 95 w 2288"/>
                  <a:gd name="T39" fmla="*/ 21 h 544"/>
                  <a:gd name="T40" fmla="*/ 93 w 2288"/>
                  <a:gd name="T41" fmla="*/ 21 h 544"/>
                  <a:gd name="T42" fmla="*/ 92 w 2288"/>
                  <a:gd name="T43" fmla="*/ 24 h 544"/>
                  <a:gd name="T44" fmla="*/ 89 w 2288"/>
                  <a:gd name="T45" fmla="*/ 28 h 544"/>
                  <a:gd name="T46" fmla="*/ 83 w 2288"/>
                  <a:gd name="T47" fmla="*/ 33 h 544"/>
                  <a:gd name="T48" fmla="*/ 79 w 2288"/>
                  <a:gd name="T49" fmla="*/ 28 h 544"/>
                  <a:gd name="T50" fmla="*/ 79 w 2288"/>
                  <a:gd name="T51" fmla="*/ 28 h 544"/>
                  <a:gd name="T52" fmla="*/ 78 w 2288"/>
                  <a:gd name="T53" fmla="*/ 33 h 544"/>
                  <a:gd name="T54" fmla="*/ 77 w 2288"/>
                  <a:gd name="T55" fmla="*/ 34 h 544"/>
                  <a:gd name="T56" fmla="*/ 75 w 2288"/>
                  <a:gd name="T57" fmla="*/ 34 h 544"/>
                  <a:gd name="T58" fmla="*/ 71 w 2288"/>
                  <a:gd name="T59" fmla="*/ 34 h 544"/>
                  <a:gd name="T60" fmla="*/ 68 w 2288"/>
                  <a:gd name="T61" fmla="*/ 30 h 544"/>
                  <a:gd name="T62" fmla="*/ 69 w 2288"/>
                  <a:gd name="T63" fmla="*/ 21 h 544"/>
                  <a:gd name="T64" fmla="*/ 68 w 2288"/>
                  <a:gd name="T65" fmla="*/ 25 h 544"/>
                  <a:gd name="T66" fmla="*/ 66 w 2288"/>
                  <a:gd name="T67" fmla="*/ 33 h 544"/>
                  <a:gd name="T68" fmla="*/ 63 w 2288"/>
                  <a:gd name="T69" fmla="*/ 34 h 544"/>
                  <a:gd name="T70" fmla="*/ 60 w 2288"/>
                  <a:gd name="T71" fmla="*/ 34 h 544"/>
                  <a:gd name="T72" fmla="*/ 56 w 2288"/>
                  <a:gd name="T73" fmla="*/ 34 h 544"/>
                  <a:gd name="T74" fmla="*/ 52 w 2288"/>
                  <a:gd name="T75" fmla="*/ 35 h 544"/>
                  <a:gd name="T76" fmla="*/ 50 w 2288"/>
                  <a:gd name="T77" fmla="*/ 29 h 544"/>
                  <a:gd name="T78" fmla="*/ 49 w 2288"/>
                  <a:gd name="T79" fmla="*/ 27 h 544"/>
                  <a:gd name="T80" fmla="*/ 48 w 2288"/>
                  <a:gd name="T81" fmla="*/ 33 h 544"/>
                  <a:gd name="T82" fmla="*/ 47 w 2288"/>
                  <a:gd name="T83" fmla="*/ 35 h 544"/>
                  <a:gd name="T84" fmla="*/ 47 w 2288"/>
                  <a:gd name="T85" fmla="*/ 24 h 544"/>
                  <a:gd name="T86" fmla="*/ 45 w 2288"/>
                  <a:gd name="T87" fmla="*/ 23 h 544"/>
                  <a:gd name="T88" fmla="*/ 43 w 2288"/>
                  <a:gd name="T89" fmla="*/ 33 h 544"/>
                  <a:gd name="T90" fmla="*/ 41 w 2288"/>
                  <a:gd name="T91" fmla="*/ 35 h 544"/>
                  <a:gd name="T92" fmla="*/ 38 w 2288"/>
                  <a:gd name="T93" fmla="*/ 35 h 544"/>
                  <a:gd name="T94" fmla="*/ 35 w 2288"/>
                  <a:gd name="T95" fmla="*/ 35 h 544"/>
                  <a:gd name="T96" fmla="*/ 32 w 2288"/>
                  <a:gd name="T97" fmla="*/ 36 h 544"/>
                  <a:gd name="T98" fmla="*/ 30 w 2288"/>
                  <a:gd name="T99" fmla="*/ 31 h 544"/>
                  <a:gd name="T100" fmla="*/ 30 w 2288"/>
                  <a:gd name="T101" fmla="*/ 31 h 544"/>
                  <a:gd name="T102" fmla="*/ 29 w 2288"/>
                  <a:gd name="T103" fmla="*/ 35 h 544"/>
                  <a:gd name="T104" fmla="*/ 26 w 2288"/>
                  <a:gd name="T105" fmla="*/ 36 h 544"/>
                  <a:gd name="T106" fmla="*/ 23 w 2288"/>
                  <a:gd name="T107" fmla="*/ 36 h 544"/>
                  <a:gd name="T108" fmla="*/ 19 w 2288"/>
                  <a:gd name="T109" fmla="*/ 36 h 544"/>
                  <a:gd name="T110" fmla="*/ 16 w 2288"/>
                  <a:gd name="T111" fmla="*/ 37 h 544"/>
                  <a:gd name="T112" fmla="*/ 15 w 2288"/>
                  <a:gd name="T113" fmla="*/ 28 h 544"/>
                  <a:gd name="T114" fmla="*/ 14 w 2288"/>
                  <a:gd name="T115" fmla="*/ 28 h 544"/>
                  <a:gd name="T116" fmla="*/ 13 w 2288"/>
                  <a:gd name="T117" fmla="*/ 35 h 544"/>
                  <a:gd name="T118" fmla="*/ 10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318" name="Freeform 3878"/>
              <p:cNvSpPr>
                <a:spLocks/>
              </p:cNvSpPr>
              <p:nvPr/>
            </p:nvSpPr>
            <p:spPr bwMode="auto">
              <a:xfrm rot="2787764">
                <a:off x="1840" y="1145"/>
                <a:ext cx="480" cy="192"/>
              </a:xfrm>
              <a:custGeom>
                <a:avLst/>
                <a:gdLst>
                  <a:gd name="T0" fmla="*/ 0 w 2288"/>
                  <a:gd name="T1" fmla="*/ 66 h 544"/>
                  <a:gd name="T2" fmla="*/ 2 w 2288"/>
                  <a:gd name="T3" fmla="*/ 60 h 544"/>
                  <a:gd name="T4" fmla="*/ 5 w 2288"/>
                  <a:gd name="T5" fmla="*/ 50 h 544"/>
                  <a:gd name="T6" fmla="*/ 9 w 2288"/>
                  <a:gd name="T7" fmla="*/ 38 h 544"/>
                  <a:gd name="T8" fmla="*/ 15 w 2288"/>
                  <a:gd name="T9" fmla="*/ 25 h 544"/>
                  <a:gd name="T10" fmla="*/ 23 w 2288"/>
                  <a:gd name="T11" fmla="*/ 14 h 544"/>
                  <a:gd name="T12" fmla="*/ 34 w 2288"/>
                  <a:gd name="T13" fmla="*/ 5 h 544"/>
                  <a:gd name="T14" fmla="*/ 47 w 2288"/>
                  <a:gd name="T15" fmla="*/ 0 h 544"/>
                  <a:gd name="T16" fmla="*/ 61 w 2288"/>
                  <a:gd name="T17" fmla="*/ 1 h 544"/>
                  <a:gd name="T18" fmla="*/ 73 w 2288"/>
                  <a:gd name="T19" fmla="*/ 6 h 544"/>
                  <a:gd name="T20" fmla="*/ 82 w 2288"/>
                  <a:gd name="T21" fmla="*/ 14 h 544"/>
                  <a:gd name="T22" fmla="*/ 89 w 2288"/>
                  <a:gd name="T23" fmla="*/ 24 h 544"/>
                  <a:gd name="T24" fmla="*/ 94 w 2288"/>
                  <a:gd name="T25" fmla="*/ 35 h 544"/>
                  <a:gd name="T26" fmla="*/ 97 w 2288"/>
                  <a:gd name="T27" fmla="*/ 46 h 544"/>
                  <a:gd name="T28" fmla="*/ 99 w 2288"/>
                  <a:gd name="T29" fmla="*/ 54 h 544"/>
                  <a:gd name="T30" fmla="*/ 100 w 2288"/>
                  <a:gd name="T31" fmla="*/ 60 h 544"/>
                  <a:gd name="T32" fmla="*/ 94 w 2288"/>
                  <a:gd name="T33" fmla="*/ 60 h 544"/>
                  <a:gd name="T34" fmla="*/ 92 w 2288"/>
                  <a:gd name="T35" fmla="*/ 53 h 544"/>
                  <a:gd name="T36" fmla="*/ 90 w 2288"/>
                  <a:gd name="T37" fmla="*/ 44 h 544"/>
                  <a:gd name="T38" fmla="*/ 86 w 2288"/>
                  <a:gd name="T39" fmla="*/ 38 h 544"/>
                  <a:gd name="T40" fmla="*/ 85 w 2288"/>
                  <a:gd name="T41" fmla="*/ 37 h 544"/>
                  <a:gd name="T42" fmla="*/ 83 w 2288"/>
                  <a:gd name="T43" fmla="*/ 43 h 544"/>
                  <a:gd name="T44" fmla="*/ 81 w 2288"/>
                  <a:gd name="T45" fmla="*/ 50 h 544"/>
                  <a:gd name="T46" fmla="*/ 76 w 2288"/>
                  <a:gd name="T47" fmla="*/ 58 h 544"/>
                  <a:gd name="T48" fmla="*/ 72 w 2288"/>
                  <a:gd name="T49" fmla="*/ 50 h 544"/>
                  <a:gd name="T50" fmla="*/ 71 w 2288"/>
                  <a:gd name="T51" fmla="*/ 50 h 544"/>
                  <a:gd name="T52" fmla="*/ 70 w 2288"/>
                  <a:gd name="T53" fmla="*/ 58 h 544"/>
                  <a:gd name="T54" fmla="*/ 69 w 2288"/>
                  <a:gd name="T55" fmla="*/ 60 h 544"/>
                  <a:gd name="T56" fmla="*/ 68 w 2288"/>
                  <a:gd name="T57" fmla="*/ 60 h 544"/>
                  <a:gd name="T58" fmla="*/ 64 w 2288"/>
                  <a:gd name="T59" fmla="*/ 61 h 544"/>
                  <a:gd name="T60" fmla="*/ 62 w 2288"/>
                  <a:gd name="T61" fmla="*/ 54 h 544"/>
                  <a:gd name="T62" fmla="*/ 63 w 2288"/>
                  <a:gd name="T63" fmla="*/ 37 h 544"/>
                  <a:gd name="T64" fmla="*/ 62 w 2288"/>
                  <a:gd name="T65" fmla="*/ 44 h 544"/>
                  <a:gd name="T66" fmla="*/ 60 w 2288"/>
                  <a:gd name="T67" fmla="*/ 58 h 544"/>
                  <a:gd name="T68" fmla="*/ 57 w 2288"/>
                  <a:gd name="T69" fmla="*/ 61 h 544"/>
                  <a:gd name="T70" fmla="*/ 54 w 2288"/>
                  <a:gd name="T71" fmla="*/ 61 h 544"/>
                  <a:gd name="T72" fmla="*/ 51 w 2288"/>
                  <a:gd name="T73" fmla="*/ 61 h 544"/>
                  <a:gd name="T74" fmla="*/ 47 w 2288"/>
                  <a:gd name="T75" fmla="*/ 62 h 544"/>
                  <a:gd name="T76" fmla="*/ 45 w 2288"/>
                  <a:gd name="T77" fmla="*/ 53 h 544"/>
                  <a:gd name="T78" fmla="*/ 45 w 2288"/>
                  <a:gd name="T79" fmla="*/ 49 h 544"/>
                  <a:gd name="T80" fmla="*/ 44 w 2288"/>
                  <a:gd name="T81" fmla="*/ 59 h 544"/>
                  <a:gd name="T82" fmla="*/ 43 w 2288"/>
                  <a:gd name="T83" fmla="*/ 62 h 544"/>
                  <a:gd name="T84" fmla="*/ 42 w 2288"/>
                  <a:gd name="T85" fmla="*/ 42 h 544"/>
                  <a:gd name="T86" fmla="*/ 41 w 2288"/>
                  <a:gd name="T87" fmla="*/ 40 h 544"/>
                  <a:gd name="T88" fmla="*/ 39 w 2288"/>
                  <a:gd name="T89" fmla="*/ 58 h 544"/>
                  <a:gd name="T90" fmla="*/ 37 w 2288"/>
                  <a:gd name="T91" fmla="*/ 62 h 544"/>
                  <a:gd name="T92" fmla="*/ 34 w 2288"/>
                  <a:gd name="T93" fmla="*/ 63 h 544"/>
                  <a:gd name="T94" fmla="*/ 32 w 2288"/>
                  <a:gd name="T95" fmla="*/ 63 h 544"/>
                  <a:gd name="T96" fmla="*/ 29 w 2288"/>
                  <a:gd name="T97" fmla="*/ 64 h 544"/>
                  <a:gd name="T98" fmla="*/ 27 w 2288"/>
                  <a:gd name="T99" fmla="*/ 55 h 544"/>
                  <a:gd name="T100" fmla="*/ 27 w 2288"/>
                  <a:gd name="T101" fmla="*/ 55 h 544"/>
                  <a:gd name="T102" fmla="*/ 26 w 2288"/>
                  <a:gd name="T103" fmla="*/ 62 h 544"/>
                  <a:gd name="T104" fmla="*/ 24 w 2288"/>
                  <a:gd name="T105" fmla="*/ 64 h 544"/>
                  <a:gd name="T106" fmla="*/ 21 w 2288"/>
                  <a:gd name="T107" fmla="*/ 64 h 544"/>
                  <a:gd name="T108" fmla="*/ 18 w 2288"/>
                  <a:gd name="T109" fmla="*/ 64 h 544"/>
                  <a:gd name="T110" fmla="*/ 15 w 2288"/>
                  <a:gd name="T111" fmla="*/ 65 h 544"/>
                  <a:gd name="T112" fmla="*/ 14 w 2288"/>
                  <a:gd name="T113" fmla="*/ 49 h 544"/>
                  <a:gd name="T114" fmla="*/ 13 w 2288"/>
                  <a:gd name="T115" fmla="*/ 49 h 544"/>
                  <a:gd name="T116" fmla="*/ 12 w 2288"/>
                  <a:gd name="T117" fmla="*/ 62 h 544"/>
                  <a:gd name="T118" fmla="*/ 9 w 2288"/>
                  <a:gd name="T119" fmla="*/ 66 h 544"/>
                  <a:gd name="T120" fmla="*/ 5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nvGrpSpPr>
              <p:cNvPr id="8329" name="Group 3879"/>
              <p:cNvGrpSpPr>
                <a:grpSpLocks/>
              </p:cNvGrpSpPr>
              <p:nvPr/>
            </p:nvGrpSpPr>
            <p:grpSpPr bwMode="auto">
              <a:xfrm rot="839386">
                <a:off x="2208" y="966"/>
                <a:ext cx="192" cy="528"/>
                <a:chOff x="1952" y="240"/>
                <a:chExt cx="352" cy="528"/>
              </a:xfrm>
            </p:grpSpPr>
            <p:sp>
              <p:nvSpPr>
                <p:cNvPr id="9322" name="Freeform 3880"/>
                <p:cNvSpPr>
                  <a:spLocks/>
                </p:cNvSpPr>
                <p:nvPr/>
              </p:nvSpPr>
              <p:spPr bwMode="auto">
                <a:xfrm rot="5867664">
                  <a:off x="1944" y="408"/>
                  <a:ext cx="528" cy="192"/>
                </a:xfrm>
                <a:custGeom>
                  <a:avLst/>
                  <a:gdLst>
                    <a:gd name="T0" fmla="*/ 0 w 2288"/>
                    <a:gd name="T1" fmla="*/ 66 h 544"/>
                    <a:gd name="T2" fmla="*/ 2 w 2288"/>
                    <a:gd name="T3" fmla="*/ 60 h 544"/>
                    <a:gd name="T4" fmla="*/ 6 w 2288"/>
                    <a:gd name="T5" fmla="*/ 50 h 544"/>
                    <a:gd name="T6" fmla="*/ 11 w 2288"/>
                    <a:gd name="T7" fmla="*/ 38 h 544"/>
                    <a:gd name="T8" fmla="*/ 18 w 2288"/>
                    <a:gd name="T9" fmla="*/ 25 h 544"/>
                    <a:gd name="T10" fmla="*/ 29 w 2288"/>
                    <a:gd name="T11" fmla="*/ 14 h 544"/>
                    <a:gd name="T12" fmla="*/ 41 w 2288"/>
                    <a:gd name="T13" fmla="*/ 5 h 544"/>
                    <a:gd name="T14" fmla="*/ 57 w 2288"/>
                    <a:gd name="T15" fmla="*/ 0 h 544"/>
                    <a:gd name="T16" fmla="*/ 74 w 2288"/>
                    <a:gd name="T17" fmla="*/ 1 h 544"/>
                    <a:gd name="T18" fmla="*/ 88 w 2288"/>
                    <a:gd name="T19" fmla="*/ 6 h 544"/>
                    <a:gd name="T20" fmla="*/ 99 w 2288"/>
                    <a:gd name="T21" fmla="*/ 14 h 544"/>
                    <a:gd name="T22" fmla="*/ 107 w 2288"/>
                    <a:gd name="T23" fmla="*/ 24 h 544"/>
                    <a:gd name="T24" fmla="*/ 114 w 2288"/>
                    <a:gd name="T25" fmla="*/ 35 h 544"/>
                    <a:gd name="T26" fmla="*/ 118 w 2288"/>
                    <a:gd name="T27" fmla="*/ 46 h 544"/>
                    <a:gd name="T28" fmla="*/ 120 w 2288"/>
                    <a:gd name="T29" fmla="*/ 54 h 544"/>
                    <a:gd name="T30" fmla="*/ 122 w 2288"/>
                    <a:gd name="T31" fmla="*/ 60 h 544"/>
                    <a:gd name="T32" fmla="*/ 113 w 2288"/>
                    <a:gd name="T33" fmla="*/ 60 h 544"/>
                    <a:gd name="T34" fmla="*/ 111 w 2288"/>
                    <a:gd name="T35" fmla="*/ 53 h 544"/>
                    <a:gd name="T36" fmla="*/ 108 w 2288"/>
                    <a:gd name="T37" fmla="*/ 44 h 544"/>
                    <a:gd name="T38" fmla="*/ 105 w 2288"/>
                    <a:gd name="T39" fmla="*/ 38 h 544"/>
                    <a:gd name="T40" fmla="*/ 103 w 2288"/>
                    <a:gd name="T41" fmla="*/ 37 h 544"/>
                    <a:gd name="T42" fmla="*/ 101 w 2288"/>
                    <a:gd name="T43" fmla="*/ 43 h 544"/>
                    <a:gd name="T44" fmla="*/ 98 w 2288"/>
                    <a:gd name="T45" fmla="*/ 50 h 544"/>
                    <a:gd name="T46" fmla="*/ 91 w 2288"/>
                    <a:gd name="T47" fmla="*/ 58 h 544"/>
                    <a:gd name="T48" fmla="*/ 87 w 2288"/>
                    <a:gd name="T49" fmla="*/ 50 h 544"/>
                    <a:gd name="T50" fmla="*/ 87 w 2288"/>
                    <a:gd name="T51" fmla="*/ 50 h 544"/>
                    <a:gd name="T52" fmla="*/ 85 w 2288"/>
                    <a:gd name="T53" fmla="*/ 58 h 544"/>
                    <a:gd name="T54" fmla="*/ 84 w 2288"/>
                    <a:gd name="T55" fmla="*/ 60 h 544"/>
                    <a:gd name="T56" fmla="*/ 82 w 2288"/>
                    <a:gd name="T57" fmla="*/ 60 h 544"/>
                    <a:gd name="T58" fmla="*/ 78 w 2288"/>
                    <a:gd name="T59" fmla="*/ 61 h 544"/>
                    <a:gd name="T60" fmla="*/ 75 w 2288"/>
                    <a:gd name="T61" fmla="*/ 54 h 544"/>
                    <a:gd name="T62" fmla="*/ 76 w 2288"/>
                    <a:gd name="T63" fmla="*/ 37 h 544"/>
                    <a:gd name="T64" fmla="*/ 75 w 2288"/>
                    <a:gd name="T65" fmla="*/ 44 h 544"/>
                    <a:gd name="T66" fmla="*/ 72 w 2288"/>
                    <a:gd name="T67" fmla="*/ 58 h 544"/>
                    <a:gd name="T68" fmla="*/ 69 w 2288"/>
                    <a:gd name="T69" fmla="*/ 61 h 544"/>
                    <a:gd name="T70" fmla="*/ 65 w 2288"/>
                    <a:gd name="T71" fmla="*/ 61 h 544"/>
                    <a:gd name="T72" fmla="*/ 61 w 2288"/>
                    <a:gd name="T73" fmla="*/ 61 h 544"/>
                    <a:gd name="T74" fmla="*/ 57 w 2288"/>
                    <a:gd name="T75" fmla="*/ 62 h 544"/>
                    <a:gd name="T76" fmla="*/ 54 w 2288"/>
                    <a:gd name="T77" fmla="*/ 53 h 544"/>
                    <a:gd name="T78" fmla="*/ 54 w 2288"/>
                    <a:gd name="T79" fmla="*/ 49 h 544"/>
                    <a:gd name="T80" fmla="*/ 53 w 2288"/>
                    <a:gd name="T81" fmla="*/ 59 h 544"/>
                    <a:gd name="T82" fmla="*/ 51 w 2288"/>
                    <a:gd name="T83" fmla="*/ 62 h 544"/>
                    <a:gd name="T84" fmla="*/ 51 w 2288"/>
                    <a:gd name="T85" fmla="*/ 42 h 544"/>
                    <a:gd name="T86" fmla="*/ 50 w 2288"/>
                    <a:gd name="T87" fmla="*/ 40 h 544"/>
                    <a:gd name="T88" fmla="*/ 48 w 2288"/>
                    <a:gd name="T89" fmla="*/ 58 h 544"/>
                    <a:gd name="T90" fmla="*/ 45 w 2288"/>
                    <a:gd name="T91" fmla="*/ 62 h 544"/>
                    <a:gd name="T92" fmla="*/ 42 w 2288"/>
                    <a:gd name="T93" fmla="*/ 63 h 544"/>
                    <a:gd name="T94" fmla="*/ 38 w 2288"/>
                    <a:gd name="T95" fmla="*/ 63 h 544"/>
                    <a:gd name="T96" fmla="*/ 35 w 2288"/>
                    <a:gd name="T97" fmla="*/ 64 h 544"/>
                    <a:gd name="T98" fmla="*/ 33 w 2288"/>
                    <a:gd name="T99" fmla="*/ 55 h 544"/>
                    <a:gd name="T100" fmla="*/ 33 w 2288"/>
                    <a:gd name="T101" fmla="*/ 55 h 544"/>
                    <a:gd name="T102" fmla="*/ 32 w 2288"/>
                    <a:gd name="T103" fmla="*/ 62 h 544"/>
                    <a:gd name="T104" fmla="*/ 29 w 2288"/>
                    <a:gd name="T105" fmla="*/ 64 h 544"/>
                    <a:gd name="T106" fmla="*/ 25 w 2288"/>
                    <a:gd name="T107" fmla="*/ 64 h 544"/>
                    <a:gd name="T108" fmla="*/ 21 w 2288"/>
                    <a:gd name="T109" fmla="*/ 64 h 544"/>
                    <a:gd name="T110" fmla="*/ 18 w 2288"/>
                    <a:gd name="T111" fmla="*/ 65 h 544"/>
                    <a:gd name="T112" fmla="*/ 16 w 2288"/>
                    <a:gd name="T113" fmla="*/ 49 h 544"/>
                    <a:gd name="T114" fmla="*/ 16 w 2288"/>
                    <a:gd name="T115" fmla="*/ 49 h 544"/>
                    <a:gd name="T116" fmla="*/ 14 w 2288"/>
                    <a:gd name="T117" fmla="*/ 62 h 544"/>
                    <a:gd name="T118" fmla="*/ 11 w 2288"/>
                    <a:gd name="T119" fmla="*/ 66 h 544"/>
                    <a:gd name="T120" fmla="*/ 6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323" name="Freeform 3881"/>
                <p:cNvSpPr>
                  <a:spLocks/>
                </p:cNvSpPr>
                <p:nvPr/>
              </p:nvSpPr>
              <p:spPr bwMode="auto">
                <a:xfrm rot="16313642" flipH="1">
                  <a:off x="1824" y="368"/>
                  <a:ext cx="480" cy="224"/>
                </a:xfrm>
                <a:custGeom>
                  <a:avLst/>
                  <a:gdLst>
                    <a:gd name="T0" fmla="*/ 0 w 2288"/>
                    <a:gd name="T1" fmla="*/ 90 h 544"/>
                    <a:gd name="T2" fmla="*/ 2 w 2288"/>
                    <a:gd name="T3" fmla="*/ 81 h 544"/>
                    <a:gd name="T4" fmla="*/ 5 w 2288"/>
                    <a:gd name="T5" fmla="*/ 68 h 544"/>
                    <a:gd name="T6" fmla="*/ 9 w 2288"/>
                    <a:gd name="T7" fmla="*/ 51 h 544"/>
                    <a:gd name="T8" fmla="*/ 15 w 2288"/>
                    <a:gd name="T9" fmla="*/ 34 h 544"/>
                    <a:gd name="T10" fmla="*/ 23 w 2288"/>
                    <a:gd name="T11" fmla="*/ 19 h 544"/>
                    <a:gd name="T12" fmla="*/ 34 w 2288"/>
                    <a:gd name="T13" fmla="*/ 7 h 544"/>
                    <a:gd name="T14" fmla="*/ 47 w 2288"/>
                    <a:gd name="T15" fmla="*/ 1 h 544"/>
                    <a:gd name="T16" fmla="*/ 61 w 2288"/>
                    <a:gd name="T17" fmla="*/ 1 h 544"/>
                    <a:gd name="T18" fmla="*/ 73 w 2288"/>
                    <a:gd name="T19" fmla="*/ 8 h 544"/>
                    <a:gd name="T20" fmla="*/ 82 w 2288"/>
                    <a:gd name="T21" fmla="*/ 19 h 544"/>
                    <a:gd name="T22" fmla="*/ 89 w 2288"/>
                    <a:gd name="T23" fmla="*/ 33 h 544"/>
                    <a:gd name="T24" fmla="*/ 94 w 2288"/>
                    <a:gd name="T25" fmla="*/ 48 h 544"/>
                    <a:gd name="T26" fmla="*/ 97 w 2288"/>
                    <a:gd name="T27" fmla="*/ 62 h 544"/>
                    <a:gd name="T28" fmla="*/ 99 w 2288"/>
                    <a:gd name="T29" fmla="*/ 74 h 544"/>
                    <a:gd name="T30" fmla="*/ 100 w 2288"/>
                    <a:gd name="T31" fmla="*/ 82 h 544"/>
                    <a:gd name="T32" fmla="*/ 94 w 2288"/>
                    <a:gd name="T33" fmla="*/ 82 h 544"/>
                    <a:gd name="T34" fmla="*/ 92 w 2288"/>
                    <a:gd name="T35" fmla="*/ 72 h 544"/>
                    <a:gd name="T36" fmla="*/ 90 w 2288"/>
                    <a:gd name="T37" fmla="*/ 61 h 544"/>
                    <a:gd name="T38" fmla="*/ 86 w 2288"/>
                    <a:gd name="T39" fmla="*/ 51 h 544"/>
                    <a:gd name="T40" fmla="*/ 85 w 2288"/>
                    <a:gd name="T41" fmla="*/ 50 h 544"/>
                    <a:gd name="T42" fmla="*/ 83 w 2288"/>
                    <a:gd name="T43" fmla="*/ 58 h 544"/>
                    <a:gd name="T44" fmla="*/ 81 w 2288"/>
                    <a:gd name="T45" fmla="*/ 69 h 544"/>
                    <a:gd name="T46" fmla="*/ 76 w 2288"/>
                    <a:gd name="T47" fmla="*/ 79 h 544"/>
                    <a:gd name="T48" fmla="*/ 72 w 2288"/>
                    <a:gd name="T49" fmla="*/ 69 h 544"/>
                    <a:gd name="T50" fmla="*/ 71 w 2288"/>
                    <a:gd name="T51" fmla="*/ 68 h 544"/>
                    <a:gd name="T52" fmla="*/ 70 w 2288"/>
                    <a:gd name="T53" fmla="*/ 79 h 544"/>
                    <a:gd name="T54" fmla="*/ 69 w 2288"/>
                    <a:gd name="T55" fmla="*/ 82 h 544"/>
                    <a:gd name="T56" fmla="*/ 68 w 2288"/>
                    <a:gd name="T57" fmla="*/ 82 h 544"/>
                    <a:gd name="T58" fmla="*/ 64 w 2288"/>
                    <a:gd name="T59" fmla="*/ 82 h 544"/>
                    <a:gd name="T60" fmla="*/ 62 w 2288"/>
                    <a:gd name="T61" fmla="*/ 74 h 544"/>
                    <a:gd name="T62" fmla="*/ 63 w 2288"/>
                    <a:gd name="T63" fmla="*/ 50 h 544"/>
                    <a:gd name="T64" fmla="*/ 62 w 2288"/>
                    <a:gd name="T65" fmla="*/ 61 h 544"/>
                    <a:gd name="T66" fmla="*/ 60 w 2288"/>
                    <a:gd name="T67" fmla="*/ 79 h 544"/>
                    <a:gd name="T68" fmla="*/ 57 w 2288"/>
                    <a:gd name="T69" fmla="*/ 83 h 544"/>
                    <a:gd name="T70" fmla="*/ 54 w 2288"/>
                    <a:gd name="T71" fmla="*/ 84 h 544"/>
                    <a:gd name="T72" fmla="*/ 51 w 2288"/>
                    <a:gd name="T73" fmla="*/ 84 h 544"/>
                    <a:gd name="T74" fmla="*/ 47 w 2288"/>
                    <a:gd name="T75" fmla="*/ 84 h 544"/>
                    <a:gd name="T76" fmla="*/ 45 w 2288"/>
                    <a:gd name="T77" fmla="*/ 71 h 544"/>
                    <a:gd name="T78" fmla="*/ 45 w 2288"/>
                    <a:gd name="T79" fmla="*/ 66 h 544"/>
                    <a:gd name="T80" fmla="*/ 44 w 2288"/>
                    <a:gd name="T81" fmla="*/ 79 h 544"/>
                    <a:gd name="T82" fmla="*/ 43 w 2288"/>
                    <a:gd name="T83" fmla="*/ 84 h 544"/>
                    <a:gd name="T84" fmla="*/ 42 w 2288"/>
                    <a:gd name="T85" fmla="*/ 57 h 544"/>
                    <a:gd name="T86" fmla="*/ 41 w 2288"/>
                    <a:gd name="T87" fmla="*/ 55 h 544"/>
                    <a:gd name="T88" fmla="*/ 39 w 2288"/>
                    <a:gd name="T89" fmla="*/ 79 h 544"/>
                    <a:gd name="T90" fmla="*/ 37 w 2288"/>
                    <a:gd name="T91" fmla="*/ 85 h 544"/>
                    <a:gd name="T92" fmla="*/ 34 w 2288"/>
                    <a:gd name="T93" fmla="*/ 86 h 544"/>
                    <a:gd name="T94" fmla="*/ 32 w 2288"/>
                    <a:gd name="T95" fmla="*/ 86 h 544"/>
                    <a:gd name="T96" fmla="*/ 29 w 2288"/>
                    <a:gd name="T97" fmla="*/ 86 h 544"/>
                    <a:gd name="T98" fmla="*/ 27 w 2288"/>
                    <a:gd name="T99" fmla="*/ 75 h 544"/>
                    <a:gd name="T100" fmla="*/ 27 w 2288"/>
                    <a:gd name="T101" fmla="*/ 75 h 544"/>
                    <a:gd name="T102" fmla="*/ 26 w 2288"/>
                    <a:gd name="T103" fmla="*/ 84 h 544"/>
                    <a:gd name="T104" fmla="*/ 24 w 2288"/>
                    <a:gd name="T105" fmla="*/ 87 h 544"/>
                    <a:gd name="T106" fmla="*/ 21 w 2288"/>
                    <a:gd name="T107" fmla="*/ 87 h 544"/>
                    <a:gd name="T108" fmla="*/ 18 w 2288"/>
                    <a:gd name="T109" fmla="*/ 88 h 544"/>
                    <a:gd name="T110" fmla="*/ 15 w 2288"/>
                    <a:gd name="T111" fmla="*/ 89 h 544"/>
                    <a:gd name="T112" fmla="*/ 14 w 2288"/>
                    <a:gd name="T113" fmla="*/ 68 h 544"/>
                    <a:gd name="T114" fmla="*/ 13 w 2288"/>
                    <a:gd name="T115" fmla="*/ 67 h 544"/>
                    <a:gd name="T116" fmla="*/ 12 w 2288"/>
                    <a:gd name="T117" fmla="*/ 84 h 544"/>
                    <a:gd name="T118" fmla="*/ 9 w 2288"/>
                    <a:gd name="T119" fmla="*/ 89 h 544"/>
                    <a:gd name="T120" fmla="*/ 5 w 2288"/>
                    <a:gd name="T121" fmla="*/ 90 h 544"/>
                    <a:gd name="T122" fmla="*/ 3 w 2288"/>
                    <a:gd name="T123" fmla="*/ 91 h 544"/>
                    <a:gd name="T124" fmla="*/ 1 w 2288"/>
                    <a:gd name="T125" fmla="*/ 92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sp>
            <p:nvSpPr>
              <p:cNvPr id="9320" name="Freeform 3882"/>
              <p:cNvSpPr>
                <a:spLocks/>
              </p:cNvSpPr>
              <p:nvPr/>
            </p:nvSpPr>
            <p:spPr bwMode="auto">
              <a:xfrm rot="-280215">
                <a:off x="1777" y="1343"/>
                <a:ext cx="528" cy="144"/>
              </a:xfrm>
              <a:custGeom>
                <a:avLst/>
                <a:gdLst>
                  <a:gd name="T0" fmla="*/ 0 w 2288"/>
                  <a:gd name="T1" fmla="*/ 37 h 544"/>
                  <a:gd name="T2" fmla="*/ 2 w 2288"/>
                  <a:gd name="T3" fmla="*/ 34 h 544"/>
                  <a:gd name="T4" fmla="*/ 6 w 2288"/>
                  <a:gd name="T5" fmla="*/ 28 h 544"/>
                  <a:gd name="T6" fmla="*/ 11 w 2288"/>
                  <a:gd name="T7" fmla="*/ 21 h 544"/>
                  <a:gd name="T8" fmla="*/ 18 w 2288"/>
                  <a:gd name="T9" fmla="*/ 14 h 544"/>
                  <a:gd name="T10" fmla="*/ 29 w 2288"/>
                  <a:gd name="T11" fmla="*/ 8 h 544"/>
                  <a:gd name="T12" fmla="*/ 41 w 2288"/>
                  <a:gd name="T13" fmla="*/ 3 h 544"/>
                  <a:gd name="T14" fmla="*/ 57 w 2288"/>
                  <a:gd name="T15" fmla="*/ 0 h 544"/>
                  <a:gd name="T16" fmla="*/ 74 w 2288"/>
                  <a:gd name="T17" fmla="*/ 1 h 544"/>
                  <a:gd name="T18" fmla="*/ 88 w 2288"/>
                  <a:gd name="T19" fmla="*/ 3 h 544"/>
                  <a:gd name="T20" fmla="*/ 99 w 2288"/>
                  <a:gd name="T21" fmla="*/ 8 h 544"/>
                  <a:gd name="T22" fmla="*/ 107 w 2288"/>
                  <a:gd name="T23" fmla="*/ 14 h 544"/>
                  <a:gd name="T24" fmla="*/ 114 w 2288"/>
                  <a:gd name="T25" fmla="*/ 20 h 544"/>
                  <a:gd name="T26" fmla="*/ 118 w 2288"/>
                  <a:gd name="T27" fmla="*/ 26 h 544"/>
                  <a:gd name="T28" fmla="*/ 120 w 2288"/>
                  <a:gd name="T29" fmla="*/ 30 h 544"/>
                  <a:gd name="T30" fmla="*/ 122 w 2288"/>
                  <a:gd name="T31" fmla="*/ 34 h 544"/>
                  <a:gd name="T32" fmla="*/ 113 w 2288"/>
                  <a:gd name="T33" fmla="*/ 34 h 544"/>
                  <a:gd name="T34" fmla="*/ 111 w 2288"/>
                  <a:gd name="T35" fmla="*/ 30 h 544"/>
                  <a:gd name="T36" fmla="*/ 108 w 2288"/>
                  <a:gd name="T37" fmla="*/ 25 h 544"/>
                  <a:gd name="T38" fmla="*/ 105 w 2288"/>
                  <a:gd name="T39" fmla="*/ 21 h 544"/>
                  <a:gd name="T40" fmla="*/ 103 w 2288"/>
                  <a:gd name="T41" fmla="*/ 21 h 544"/>
                  <a:gd name="T42" fmla="*/ 101 w 2288"/>
                  <a:gd name="T43" fmla="*/ 24 h 544"/>
                  <a:gd name="T44" fmla="*/ 98 w 2288"/>
                  <a:gd name="T45" fmla="*/ 28 h 544"/>
                  <a:gd name="T46" fmla="*/ 91 w 2288"/>
                  <a:gd name="T47" fmla="*/ 33 h 544"/>
                  <a:gd name="T48" fmla="*/ 87 w 2288"/>
                  <a:gd name="T49" fmla="*/ 28 h 544"/>
                  <a:gd name="T50" fmla="*/ 87 w 2288"/>
                  <a:gd name="T51" fmla="*/ 28 h 544"/>
                  <a:gd name="T52" fmla="*/ 85 w 2288"/>
                  <a:gd name="T53" fmla="*/ 33 h 544"/>
                  <a:gd name="T54" fmla="*/ 84 w 2288"/>
                  <a:gd name="T55" fmla="*/ 34 h 544"/>
                  <a:gd name="T56" fmla="*/ 82 w 2288"/>
                  <a:gd name="T57" fmla="*/ 34 h 544"/>
                  <a:gd name="T58" fmla="*/ 78 w 2288"/>
                  <a:gd name="T59" fmla="*/ 34 h 544"/>
                  <a:gd name="T60" fmla="*/ 75 w 2288"/>
                  <a:gd name="T61" fmla="*/ 30 h 544"/>
                  <a:gd name="T62" fmla="*/ 76 w 2288"/>
                  <a:gd name="T63" fmla="*/ 21 h 544"/>
                  <a:gd name="T64" fmla="*/ 75 w 2288"/>
                  <a:gd name="T65" fmla="*/ 25 h 544"/>
                  <a:gd name="T66" fmla="*/ 72 w 2288"/>
                  <a:gd name="T67" fmla="*/ 33 h 544"/>
                  <a:gd name="T68" fmla="*/ 69 w 2288"/>
                  <a:gd name="T69" fmla="*/ 34 h 544"/>
                  <a:gd name="T70" fmla="*/ 65 w 2288"/>
                  <a:gd name="T71" fmla="*/ 34 h 544"/>
                  <a:gd name="T72" fmla="*/ 61 w 2288"/>
                  <a:gd name="T73" fmla="*/ 34 h 544"/>
                  <a:gd name="T74" fmla="*/ 57 w 2288"/>
                  <a:gd name="T75" fmla="*/ 35 h 544"/>
                  <a:gd name="T76" fmla="*/ 54 w 2288"/>
                  <a:gd name="T77" fmla="*/ 29 h 544"/>
                  <a:gd name="T78" fmla="*/ 54 w 2288"/>
                  <a:gd name="T79" fmla="*/ 27 h 544"/>
                  <a:gd name="T80" fmla="*/ 53 w 2288"/>
                  <a:gd name="T81" fmla="*/ 33 h 544"/>
                  <a:gd name="T82" fmla="*/ 51 w 2288"/>
                  <a:gd name="T83" fmla="*/ 35 h 544"/>
                  <a:gd name="T84" fmla="*/ 51 w 2288"/>
                  <a:gd name="T85" fmla="*/ 24 h 544"/>
                  <a:gd name="T86" fmla="*/ 50 w 2288"/>
                  <a:gd name="T87" fmla="*/ 23 h 544"/>
                  <a:gd name="T88" fmla="*/ 48 w 2288"/>
                  <a:gd name="T89" fmla="*/ 33 h 544"/>
                  <a:gd name="T90" fmla="*/ 45 w 2288"/>
                  <a:gd name="T91" fmla="*/ 35 h 544"/>
                  <a:gd name="T92" fmla="*/ 42 w 2288"/>
                  <a:gd name="T93" fmla="*/ 35 h 544"/>
                  <a:gd name="T94" fmla="*/ 38 w 2288"/>
                  <a:gd name="T95" fmla="*/ 35 h 544"/>
                  <a:gd name="T96" fmla="*/ 35 w 2288"/>
                  <a:gd name="T97" fmla="*/ 36 h 544"/>
                  <a:gd name="T98" fmla="*/ 33 w 2288"/>
                  <a:gd name="T99" fmla="*/ 31 h 544"/>
                  <a:gd name="T100" fmla="*/ 33 w 2288"/>
                  <a:gd name="T101" fmla="*/ 31 h 544"/>
                  <a:gd name="T102" fmla="*/ 32 w 2288"/>
                  <a:gd name="T103" fmla="*/ 35 h 544"/>
                  <a:gd name="T104" fmla="*/ 29 w 2288"/>
                  <a:gd name="T105" fmla="*/ 36 h 544"/>
                  <a:gd name="T106" fmla="*/ 25 w 2288"/>
                  <a:gd name="T107" fmla="*/ 36 h 544"/>
                  <a:gd name="T108" fmla="*/ 21 w 2288"/>
                  <a:gd name="T109" fmla="*/ 36 h 544"/>
                  <a:gd name="T110" fmla="*/ 18 w 2288"/>
                  <a:gd name="T111" fmla="*/ 37 h 544"/>
                  <a:gd name="T112" fmla="*/ 16 w 2288"/>
                  <a:gd name="T113" fmla="*/ 28 h 544"/>
                  <a:gd name="T114" fmla="*/ 16 w 2288"/>
                  <a:gd name="T115" fmla="*/ 28 h 544"/>
                  <a:gd name="T116" fmla="*/ 14 w 2288"/>
                  <a:gd name="T117" fmla="*/ 35 h 544"/>
                  <a:gd name="T118" fmla="*/ 11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321" name="Freeform 3883"/>
              <p:cNvSpPr>
                <a:spLocks/>
              </p:cNvSpPr>
              <p:nvPr/>
            </p:nvSpPr>
            <p:spPr bwMode="auto">
              <a:xfrm flipH="1">
                <a:off x="2160" y="1344"/>
                <a:ext cx="480" cy="144"/>
              </a:xfrm>
              <a:custGeom>
                <a:avLst/>
                <a:gdLst>
                  <a:gd name="T0" fmla="*/ 0 w 2288"/>
                  <a:gd name="T1" fmla="*/ 37 h 544"/>
                  <a:gd name="T2" fmla="*/ 2 w 2288"/>
                  <a:gd name="T3" fmla="*/ 34 h 544"/>
                  <a:gd name="T4" fmla="*/ 5 w 2288"/>
                  <a:gd name="T5" fmla="*/ 28 h 544"/>
                  <a:gd name="T6" fmla="*/ 9 w 2288"/>
                  <a:gd name="T7" fmla="*/ 21 h 544"/>
                  <a:gd name="T8" fmla="*/ 15 w 2288"/>
                  <a:gd name="T9" fmla="*/ 14 h 544"/>
                  <a:gd name="T10" fmla="*/ 23 w 2288"/>
                  <a:gd name="T11" fmla="*/ 8 h 544"/>
                  <a:gd name="T12" fmla="*/ 34 w 2288"/>
                  <a:gd name="T13" fmla="*/ 3 h 544"/>
                  <a:gd name="T14" fmla="*/ 47 w 2288"/>
                  <a:gd name="T15" fmla="*/ 0 h 544"/>
                  <a:gd name="T16" fmla="*/ 61 w 2288"/>
                  <a:gd name="T17" fmla="*/ 1 h 544"/>
                  <a:gd name="T18" fmla="*/ 73 w 2288"/>
                  <a:gd name="T19" fmla="*/ 3 h 544"/>
                  <a:gd name="T20" fmla="*/ 82 w 2288"/>
                  <a:gd name="T21" fmla="*/ 8 h 544"/>
                  <a:gd name="T22" fmla="*/ 89 w 2288"/>
                  <a:gd name="T23" fmla="*/ 14 h 544"/>
                  <a:gd name="T24" fmla="*/ 94 w 2288"/>
                  <a:gd name="T25" fmla="*/ 20 h 544"/>
                  <a:gd name="T26" fmla="*/ 97 w 2288"/>
                  <a:gd name="T27" fmla="*/ 26 h 544"/>
                  <a:gd name="T28" fmla="*/ 99 w 2288"/>
                  <a:gd name="T29" fmla="*/ 30 h 544"/>
                  <a:gd name="T30" fmla="*/ 100 w 2288"/>
                  <a:gd name="T31" fmla="*/ 34 h 544"/>
                  <a:gd name="T32" fmla="*/ 94 w 2288"/>
                  <a:gd name="T33" fmla="*/ 34 h 544"/>
                  <a:gd name="T34" fmla="*/ 92 w 2288"/>
                  <a:gd name="T35" fmla="*/ 30 h 544"/>
                  <a:gd name="T36" fmla="*/ 90 w 2288"/>
                  <a:gd name="T37" fmla="*/ 25 h 544"/>
                  <a:gd name="T38" fmla="*/ 86 w 2288"/>
                  <a:gd name="T39" fmla="*/ 21 h 544"/>
                  <a:gd name="T40" fmla="*/ 85 w 2288"/>
                  <a:gd name="T41" fmla="*/ 21 h 544"/>
                  <a:gd name="T42" fmla="*/ 83 w 2288"/>
                  <a:gd name="T43" fmla="*/ 24 h 544"/>
                  <a:gd name="T44" fmla="*/ 81 w 2288"/>
                  <a:gd name="T45" fmla="*/ 28 h 544"/>
                  <a:gd name="T46" fmla="*/ 76 w 2288"/>
                  <a:gd name="T47" fmla="*/ 33 h 544"/>
                  <a:gd name="T48" fmla="*/ 72 w 2288"/>
                  <a:gd name="T49" fmla="*/ 28 h 544"/>
                  <a:gd name="T50" fmla="*/ 71 w 2288"/>
                  <a:gd name="T51" fmla="*/ 28 h 544"/>
                  <a:gd name="T52" fmla="*/ 70 w 2288"/>
                  <a:gd name="T53" fmla="*/ 33 h 544"/>
                  <a:gd name="T54" fmla="*/ 69 w 2288"/>
                  <a:gd name="T55" fmla="*/ 34 h 544"/>
                  <a:gd name="T56" fmla="*/ 68 w 2288"/>
                  <a:gd name="T57" fmla="*/ 34 h 544"/>
                  <a:gd name="T58" fmla="*/ 64 w 2288"/>
                  <a:gd name="T59" fmla="*/ 34 h 544"/>
                  <a:gd name="T60" fmla="*/ 62 w 2288"/>
                  <a:gd name="T61" fmla="*/ 30 h 544"/>
                  <a:gd name="T62" fmla="*/ 63 w 2288"/>
                  <a:gd name="T63" fmla="*/ 21 h 544"/>
                  <a:gd name="T64" fmla="*/ 62 w 2288"/>
                  <a:gd name="T65" fmla="*/ 25 h 544"/>
                  <a:gd name="T66" fmla="*/ 60 w 2288"/>
                  <a:gd name="T67" fmla="*/ 33 h 544"/>
                  <a:gd name="T68" fmla="*/ 57 w 2288"/>
                  <a:gd name="T69" fmla="*/ 34 h 544"/>
                  <a:gd name="T70" fmla="*/ 54 w 2288"/>
                  <a:gd name="T71" fmla="*/ 34 h 544"/>
                  <a:gd name="T72" fmla="*/ 51 w 2288"/>
                  <a:gd name="T73" fmla="*/ 34 h 544"/>
                  <a:gd name="T74" fmla="*/ 47 w 2288"/>
                  <a:gd name="T75" fmla="*/ 35 h 544"/>
                  <a:gd name="T76" fmla="*/ 45 w 2288"/>
                  <a:gd name="T77" fmla="*/ 29 h 544"/>
                  <a:gd name="T78" fmla="*/ 45 w 2288"/>
                  <a:gd name="T79" fmla="*/ 27 h 544"/>
                  <a:gd name="T80" fmla="*/ 44 w 2288"/>
                  <a:gd name="T81" fmla="*/ 33 h 544"/>
                  <a:gd name="T82" fmla="*/ 43 w 2288"/>
                  <a:gd name="T83" fmla="*/ 35 h 544"/>
                  <a:gd name="T84" fmla="*/ 42 w 2288"/>
                  <a:gd name="T85" fmla="*/ 24 h 544"/>
                  <a:gd name="T86" fmla="*/ 41 w 2288"/>
                  <a:gd name="T87" fmla="*/ 23 h 544"/>
                  <a:gd name="T88" fmla="*/ 39 w 2288"/>
                  <a:gd name="T89" fmla="*/ 33 h 544"/>
                  <a:gd name="T90" fmla="*/ 37 w 2288"/>
                  <a:gd name="T91" fmla="*/ 35 h 544"/>
                  <a:gd name="T92" fmla="*/ 34 w 2288"/>
                  <a:gd name="T93" fmla="*/ 35 h 544"/>
                  <a:gd name="T94" fmla="*/ 32 w 2288"/>
                  <a:gd name="T95" fmla="*/ 35 h 544"/>
                  <a:gd name="T96" fmla="*/ 29 w 2288"/>
                  <a:gd name="T97" fmla="*/ 36 h 544"/>
                  <a:gd name="T98" fmla="*/ 27 w 2288"/>
                  <a:gd name="T99" fmla="*/ 31 h 544"/>
                  <a:gd name="T100" fmla="*/ 27 w 2288"/>
                  <a:gd name="T101" fmla="*/ 31 h 544"/>
                  <a:gd name="T102" fmla="*/ 26 w 2288"/>
                  <a:gd name="T103" fmla="*/ 35 h 544"/>
                  <a:gd name="T104" fmla="*/ 24 w 2288"/>
                  <a:gd name="T105" fmla="*/ 36 h 544"/>
                  <a:gd name="T106" fmla="*/ 21 w 2288"/>
                  <a:gd name="T107" fmla="*/ 36 h 544"/>
                  <a:gd name="T108" fmla="*/ 18 w 2288"/>
                  <a:gd name="T109" fmla="*/ 36 h 544"/>
                  <a:gd name="T110" fmla="*/ 15 w 2288"/>
                  <a:gd name="T111" fmla="*/ 37 h 544"/>
                  <a:gd name="T112" fmla="*/ 14 w 2288"/>
                  <a:gd name="T113" fmla="*/ 28 h 544"/>
                  <a:gd name="T114" fmla="*/ 13 w 2288"/>
                  <a:gd name="T115" fmla="*/ 28 h 544"/>
                  <a:gd name="T116" fmla="*/ 12 w 2288"/>
                  <a:gd name="T117" fmla="*/ 35 h 544"/>
                  <a:gd name="T118" fmla="*/ 9 w 2288"/>
                  <a:gd name="T119" fmla="*/ 37 h 544"/>
                  <a:gd name="T120" fmla="*/ 5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grpSp>
      <p:grpSp>
        <p:nvGrpSpPr>
          <p:cNvPr id="8358" name="Group 3884"/>
          <p:cNvGrpSpPr>
            <a:grpSpLocks/>
          </p:cNvGrpSpPr>
          <p:nvPr/>
        </p:nvGrpSpPr>
        <p:grpSpPr bwMode="auto">
          <a:xfrm>
            <a:off x="3582988" y="2667000"/>
            <a:ext cx="1243012" cy="1647825"/>
            <a:chOff x="2640" y="1872"/>
            <a:chExt cx="783" cy="846"/>
          </a:xfrm>
        </p:grpSpPr>
        <p:grpSp>
          <p:nvGrpSpPr>
            <p:cNvPr id="8387" name="Group 3885"/>
            <p:cNvGrpSpPr>
              <a:grpSpLocks/>
            </p:cNvGrpSpPr>
            <p:nvPr/>
          </p:nvGrpSpPr>
          <p:grpSpPr bwMode="auto">
            <a:xfrm>
              <a:off x="3135" y="1986"/>
              <a:ext cx="288" cy="606"/>
              <a:chOff x="1777" y="966"/>
              <a:chExt cx="863" cy="1255"/>
            </a:xfrm>
          </p:grpSpPr>
          <p:sp>
            <p:nvSpPr>
              <p:cNvPr id="9301" name="Freeform 3886"/>
              <p:cNvSpPr>
                <a:spLocks/>
              </p:cNvSpPr>
              <p:nvPr/>
            </p:nvSpPr>
            <p:spPr bwMode="auto">
              <a:xfrm>
                <a:off x="1872" y="1296"/>
                <a:ext cx="672" cy="925"/>
              </a:xfrm>
              <a:custGeom>
                <a:avLst/>
                <a:gdLst>
                  <a:gd name="T0" fmla="*/ 389 w 805"/>
                  <a:gd name="T1" fmla="*/ 29 h 1970"/>
                  <a:gd name="T2" fmla="*/ 440 w 805"/>
                  <a:gd name="T3" fmla="*/ 10 h 1970"/>
                  <a:gd name="T4" fmla="*/ 437 w 805"/>
                  <a:gd name="T5" fmla="*/ 21 h 1970"/>
                  <a:gd name="T6" fmla="*/ 479 w 805"/>
                  <a:gd name="T7" fmla="*/ 20 h 1970"/>
                  <a:gd name="T8" fmla="*/ 508 w 805"/>
                  <a:gd name="T9" fmla="*/ 16 h 1970"/>
                  <a:gd name="T10" fmla="*/ 447 w 805"/>
                  <a:gd name="T11" fmla="*/ 36 h 1970"/>
                  <a:gd name="T12" fmla="*/ 418 w 805"/>
                  <a:gd name="T13" fmla="*/ 68 h 1970"/>
                  <a:gd name="T14" fmla="*/ 469 w 805"/>
                  <a:gd name="T15" fmla="*/ 48 h 1970"/>
                  <a:gd name="T16" fmla="*/ 439 w 805"/>
                  <a:gd name="T17" fmla="*/ 69 h 1970"/>
                  <a:gd name="T18" fmla="*/ 431 w 805"/>
                  <a:gd name="T19" fmla="*/ 88 h 1970"/>
                  <a:gd name="T20" fmla="*/ 467 w 805"/>
                  <a:gd name="T21" fmla="*/ 74 h 1970"/>
                  <a:gd name="T22" fmla="*/ 503 w 805"/>
                  <a:gd name="T23" fmla="*/ 54 h 1970"/>
                  <a:gd name="T24" fmla="*/ 525 w 805"/>
                  <a:gd name="T25" fmla="*/ 45 h 1970"/>
                  <a:gd name="T26" fmla="*/ 548 w 805"/>
                  <a:gd name="T27" fmla="*/ 48 h 1970"/>
                  <a:gd name="T28" fmla="*/ 504 w 805"/>
                  <a:gd name="T29" fmla="*/ 69 h 1970"/>
                  <a:gd name="T30" fmla="*/ 467 w 805"/>
                  <a:gd name="T31" fmla="*/ 87 h 1970"/>
                  <a:gd name="T32" fmla="*/ 424 w 805"/>
                  <a:gd name="T33" fmla="*/ 102 h 1970"/>
                  <a:gd name="T34" fmla="*/ 401 w 805"/>
                  <a:gd name="T35" fmla="*/ 131 h 1970"/>
                  <a:gd name="T36" fmla="*/ 366 w 805"/>
                  <a:gd name="T37" fmla="*/ 160 h 1970"/>
                  <a:gd name="T38" fmla="*/ 331 w 805"/>
                  <a:gd name="T39" fmla="*/ 216 h 1970"/>
                  <a:gd name="T40" fmla="*/ 327 w 805"/>
                  <a:gd name="T41" fmla="*/ 262 h 1970"/>
                  <a:gd name="T42" fmla="*/ 346 w 805"/>
                  <a:gd name="T43" fmla="*/ 306 h 1970"/>
                  <a:gd name="T44" fmla="*/ 346 w 805"/>
                  <a:gd name="T45" fmla="*/ 362 h 1970"/>
                  <a:gd name="T46" fmla="*/ 365 w 805"/>
                  <a:gd name="T47" fmla="*/ 403 h 1970"/>
                  <a:gd name="T48" fmla="*/ 406 w 805"/>
                  <a:gd name="T49" fmla="*/ 416 h 1970"/>
                  <a:gd name="T50" fmla="*/ 381 w 805"/>
                  <a:gd name="T51" fmla="*/ 422 h 1970"/>
                  <a:gd name="T52" fmla="*/ 330 w 805"/>
                  <a:gd name="T53" fmla="*/ 429 h 1970"/>
                  <a:gd name="T54" fmla="*/ 272 w 805"/>
                  <a:gd name="T55" fmla="*/ 429 h 1970"/>
                  <a:gd name="T56" fmla="*/ 215 w 805"/>
                  <a:gd name="T57" fmla="*/ 427 h 1970"/>
                  <a:gd name="T58" fmla="*/ 214 w 805"/>
                  <a:gd name="T59" fmla="*/ 418 h 1970"/>
                  <a:gd name="T60" fmla="*/ 249 w 805"/>
                  <a:gd name="T61" fmla="*/ 403 h 1970"/>
                  <a:gd name="T62" fmla="*/ 238 w 805"/>
                  <a:gd name="T63" fmla="*/ 350 h 1970"/>
                  <a:gd name="T64" fmla="*/ 252 w 805"/>
                  <a:gd name="T65" fmla="*/ 277 h 1970"/>
                  <a:gd name="T66" fmla="*/ 247 w 805"/>
                  <a:gd name="T67" fmla="*/ 177 h 1970"/>
                  <a:gd name="T68" fmla="*/ 209 w 805"/>
                  <a:gd name="T69" fmla="*/ 123 h 1970"/>
                  <a:gd name="T70" fmla="*/ 170 w 805"/>
                  <a:gd name="T71" fmla="*/ 93 h 1970"/>
                  <a:gd name="T72" fmla="*/ 114 w 805"/>
                  <a:gd name="T73" fmla="*/ 64 h 1970"/>
                  <a:gd name="T74" fmla="*/ 63 w 805"/>
                  <a:gd name="T75" fmla="*/ 42 h 1970"/>
                  <a:gd name="T76" fmla="*/ 23 w 805"/>
                  <a:gd name="T77" fmla="*/ 28 h 1970"/>
                  <a:gd name="T78" fmla="*/ 31 w 805"/>
                  <a:gd name="T79" fmla="*/ 15 h 1970"/>
                  <a:gd name="T80" fmla="*/ 63 w 805"/>
                  <a:gd name="T81" fmla="*/ 36 h 1970"/>
                  <a:gd name="T82" fmla="*/ 148 w 805"/>
                  <a:gd name="T83" fmla="*/ 57 h 1970"/>
                  <a:gd name="T84" fmla="*/ 161 w 805"/>
                  <a:gd name="T85" fmla="*/ 36 h 1970"/>
                  <a:gd name="T86" fmla="*/ 144 w 805"/>
                  <a:gd name="T87" fmla="*/ 5 h 1970"/>
                  <a:gd name="T88" fmla="*/ 161 w 805"/>
                  <a:gd name="T89" fmla="*/ 24 h 1970"/>
                  <a:gd name="T90" fmla="*/ 184 w 805"/>
                  <a:gd name="T91" fmla="*/ 31 h 1970"/>
                  <a:gd name="T92" fmla="*/ 211 w 805"/>
                  <a:gd name="T93" fmla="*/ 8 h 1970"/>
                  <a:gd name="T94" fmla="*/ 205 w 805"/>
                  <a:gd name="T95" fmla="*/ 26 h 1970"/>
                  <a:gd name="T96" fmla="*/ 213 w 805"/>
                  <a:gd name="T97" fmla="*/ 37 h 1970"/>
                  <a:gd name="T98" fmla="*/ 235 w 805"/>
                  <a:gd name="T99" fmla="*/ 31 h 1970"/>
                  <a:gd name="T100" fmla="*/ 196 w 805"/>
                  <a:gd name="T101" fmla="*/ 64 h 1970"/>
                  <a:gd name="T102" fmla="*/ 240 w 805"/>
                  <a:gd name="T103" fmla="*/ 108 h 1970"/>
                  <a:gd name="T104" fmla="*/ 301 w 805"/>
                  <a:gd name="T105" fmla="*/ 167 h 1970"/>
                  <a:gd name="T106" fmla="*/ 337 w 805"/>
                  <a:gd name="T107" fmla="*/ 137 h 1970"/>
                  <a:gd name="T108" fmla="*/ 379 w 805"/>
                  <a:gd name="T109" fmla="*/ 84 h 1970"/>
                  <a:gd name="T110" fmla="*/ 342 w 805"/>
                  <a:gd name="T111" fmla="*/ 43 h 19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5"/>
                  <a:gd name="T169" fmla="*/ 0 h 1970"/>
                  <a:gd name="T170" fmla="*/ 805 w 805"/>
                  <a:gd name="T171" fmla="*/ 1970 h 19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5" h="1970">
                    <a:moveTo>
                      <a:pt x="520" y="20"/>
                    </a:moveTo>
                    <a:lnTo>
                      <a:pt x="523" y="27"/>
                    </a:lnTo>
                    <a:lnTo>
                      <a:pt x="528" y="20"/>
                    </a:lnTo>
                    <a:lnTo>
                      <a:pt x="532" y="14"/>
                    </a:lnTo>
                    <a:lnTo>
                      <a:pt x="535" y="20"/>
                    </a:lnTo>
                    <a:lnTo>
                      <a:pt x="539" y="51"/>
                    </a:lnTo>
                    <a:lnTo>
                      <a:pt x="549" y="90"/>
                    </a:lnTo>
                    <a:lnTo>
                      <a:pt x="558" y="130"/>
                    </a:lnTo>
                    <a:lnTo>
                      <a:pt x="563" y="161"/>
                    </a:lnTo>
                    <a:lnTo>
                      <a:pt x="569" y="155"/>
                    </a:lnTo>
                    <a:lnTo>
                      <a:pt x="580" y="137"/>
                    </a:lnTo>
                    <a:lnTo>
                      <a:pt x="590" y="119"/>
                    </a:lnTo>
                    <a:lnTo>
                      <a:pt x="601" y="100"/>
                    </a:lnTo>
                    <a:lnTo>
                      <a:pt x="612" y="82"/>
                    </a:lnTo>
                    <a:lnTo>
                      <a:pt x="621" y="63"/>
                    </a:lnTo>
                    <a:lnTo>
                      <a:pt x="631" y="45"/>
                    </a:lnTo>
                    <a:lnTo>
                      <a:pt x="639" y="25"/>
                    </a:lnTo>
                    <a:lnTo>
                      <a:pt x="645" y="4"/>
                    </a:lnTo>
                    <a:lnTo>
                      <a:pt x="647" y="0"/>
                    </a:lnTo>
                    <a:lnTo>
                      <a:pt x="645" y="20"/>
                    </a:lnTo>
                    <a:lnTo>
                      <a:pt x="641" y="38"/>
                    </a:lnTo>
                    <a:lnTo>
                      <a:pt x="638" y="56"/>
                    </a:lnTo>
                    <a:lnTo>
                      <a:pt x="633" y="75"/>
                    </a:lnTo>
                    <a:lnTo>
                      <a:pt x="628" y="93"/>
                    </a:lnTo>
                    <a:lnTo>
                      <a:pt x="622" y="112"/>
                    </a:lnTo>
                    <a:lnTo>
                      <a:pt x="617" y="130"/>
                    </a:lnTo>
                    <a:lnTo>
                      <a:pt x="611" y="147"/>
                    </a:lnTo>
                    <a:lnTo>
                      <a:pt x="618" y="147"/>
                    </a:lnTo>
                    <a:lnTo>
                      <a:pt x="634" y="131"/>
                    </a:lnTo>
                    <a:lnTo>
                      <a:pt x="652" y="117"/>
                    </a:lnTo>
                    <a:lnTo>
                      <a:pt x="670" y="104"/>
                    </a:lnTo>
                    <a:lnTo>
                      <a:pt x="688" y="90"/>
                    </a:lnTo>
                    <a:lnTo>
                      <a:pt x="705" y="78"/>
                    </a:lnTo>
                    <a:lnTo>
                      <a:pt x="723" y="66"/>
                    </a:lnTo>
                    <a:lnTo>
                      <a:pt x="742" y="54"/>
                    </a:lnTo>
                    <a:lnTo>
                      <a:pt x="760" y="42"/>
                    </a:lnTo>
                    <a:lnTo>
                      <a:pt x="753" y="51"/>
                    </a:lnTo>
                    <a:lnTo>
                      <a:pt x="746" y="59"/>
                    </a:lnTo>
                    <a:lnTo>
                      <a:pt x="738" y="66"/>
                    </a:lnTo>
                    <a:lnTo>
                      <a:pt x="729" y="72"/>
                    </a:lnTo>
                    <a:lnTo>
                      <a:pt x="721" y="79"/>
                    </a:lnTo>
                    <a:lnTo>
                      <a:pt x="713" y="85"/>
                    </a:lnTo>
                    <a:lnTo>
                      <a:pt x="704" y="92"/>
                    </a:lnTo>
                    <a:lnTo>
                      <a:pt x="696" y="100"/>
                    </a:lnTo>
                    <a:lnTo>
                      <a:pt x="683" y="116"/>
                    </a:lnTo>
                    <a:lnTo>
                      <a:pt x="669" y="130"/>
                    </a:lnTo>
                    <a:lnTo>
                      <a:pt x="654" y="146"/>
                    </a:lnTo>
                    <a:lnTo>
                      <a:pt x="641" y="161"/>
                    </a:lnTo>
                    <a:lnTo>
                      <a:pt x="628" y="178"/>
                    </a:lnTo>
                    <a:lnTo>
                      <a:pt x="618" y="195"/>
                    </a:lnTo>
                    <a:lnTo>
                      <a:pt x="608" y="213"/>
                    </a:lnTo>
                    <a:lnTo>
                      <a:pt x="600" y="232"/>
                    </a:lnTo>
                    <a:lnTo>
                      <a:pt x="599" y="250"/>
                    </a:lnTo>
                    <a:lnTo>
                      <a:pt x="599" y="270"/>
                    </a:lnTo>
                    <a:lnTo>
                      <a:pt x="598" y="289"/>
                    </a:lnTo>
                    <a:lnTo>
                      <a:pt x="600" y="307"/>
                    </a:lnTo>
                    <a:lnTo>
                      <a:pt x="602" y="307"/>
                    </a:lnTo>
                    <a:lnTo>
                      <a:pt x="612" y="294"/>
                    </a:lnTo>
                    <a:lnTo>
                      <a:pt x="621" y="280"/>
                    </a:lnTo>
                    <a:lnTo>
                      <a:pt x="631" y="267"/>
                    </a:lnTo>
                    <a:lnTo>
                      <a:pt x="640" y="255"/>
                    </a:lnTo>
                    <a:lnTo>
                      <a:pt x="651" y="242"/>
                    </a:lnTo>
                    <a:lnTo>
                      <a:pt x="662" y="230"/>
                    </a:lnTo>
                    <a:lnTo>
                      <a:pt x="673" y="219"/>
                    </a:lnTo>
                    <a:lnTo>
                      <a:pt x="685" y="211"/>
                    </a:lnTo>
                    <a:lnTo>
                      <a:pt x="679" y="221"/>
                    </a:lnTo>
                    <a:lnTo>
                      <a:pt x="673" y="230"/>
                    </a:lnTo>
                    <a:lnTo>
                      <a:pt x="666" y="240"/>
                    </a:lnTo>
                    <a:lnTo>
                      <a:pt x="660" y="252"/>
                    </a:lnTo>
                    <a:lnTo>
                      <a:pt x="651" y="272"/>
                    </a:lnTo>
                    <a:lnTo>
                      <a:pt x="640" y="290"/>
                    </a:lnTo>
                    <a:lnTo>
                      <a:pt x="630" y="310"/>
                    </a:lnTo>
                    <a:lnTo>
                      <a:pt x="620" y="330"/>
                    </a:lnTo>
                    <a:lnTo>
                      <a:pt x="612" y="351"/>
                    </a:lnTo>
                    <a:lnTo>
                      <a:pt x="605" y="372"/>
                    </a:lnTo>
                    <a:lnTo>
                      <a:pt x="601" y="395"/>
                    </a:lnTo>
                    <a:lnTo>
                      <a:pt x="601" y="419"/>
                    </a:lnTo>
                    <a:lnTo>
                      <a:pt x="607" y="412"/>
                    </a:lnTo>
                    <a:lnTo>
                      <a:pt x="612" y="405"/>
                    </a:lnTo>
                    <a:lnTo>
                      <a:pt x="618" y="398"/>
                    </a:lnTo>
                    <a:lnTo>
                      <a:pt x="624" y="390"/>
                    </a:lnTo>
                    <a:lnTo>
                      <a:pt x="630" y="383"/>
                    </a:lnTo>
                    <a:lnTo>
                      <a:pt x="636" y="375"/>
                    </a:lnTo>
                    <a:lnTo>
                      <a:pt x="641" y="368"/>
                    </a:lnTo>
                    <a:lnTo>
                      <a:pt x="647" y="361"/>
                    </a:lnTo>
                    <a:lnTo>
                      <a:pt x="654" y="352"/>
                    </a:lnTo>
                    <a:lnTo>
                      <a:pt x="663" y="344"/>
                    </a:lnTo>
                    <a:lnTo>
                      <a:pt x="671" y="335"/>
                    </a:lnTo>
                    <a:lnTo>
                      <a:pt x="681" y="328"/>
                    </a:lnTo>
                    <a:lnTo>
                      <a:pt x="688" y="320"/>
                    </a:lnTo>
                    <a:lnTo>
                      <a:pt x="696" y="311"/>
                    </a:lnTo>
                    <a:lnTo>
                      <a:pt x="702" y="303"/>
                    </a:lnTo>
                    <a:lnTo>
                      <a:pt x="707" y="291"/>
                    </a:lnTo>
                    <a:lnTo>
                      <a:pt x="711" y="276"/>
                    </a:lnTo>
                    <a:lnTo>
                      <a:pt x="716" y="259"/>
                    </a:lnTo>
                    <a:lnTo>
                      <a:pt x="722" y="243"/>
                    </a:lnTo>
                    <a:lnTo>
                      <a:pt x="728" y="228"/>
                    </a:lnTo>
                    <a:lnTo>
                      <a:pt x="733" y="212"/>
                    </a:lnTo>
                    <a:lnTo>
                      <a:pt x="739" y="195"/>
                    </a:lnTo>
                    <a:lnTo>
                      <a:pt x="746" y="181"/>
                    </a:lnTo>
                    <a:lnTo>
                      <a:pt x="752" y="165"/>
                    </a:lnTo>
                    <a:lnTo>
                      <a:pt x="770" y="137"/>
                    </a:lnTo>
                    <a:lnTo>
                      <a:pt x="764" y="171"/>
                    </a:lnTo>
                    <a:lnTo>
                      <a:pt x="754" y="204"/>
                    </a:lnTo>
                    <a:lnTo>
                      <a:pt x="743" y="236"/>
                    </a:lnTo>
                    <a:lnTo>
                      <a:pt x="738" y="270"/>
                    </a:lnTo>
                    <a:lnTo>
                      <a:pt x="746" y="262"/>
                    </a:lnTo>
                    <a:lnTo>
                      <a:pt x="754" y="253"/>
                    </a:lnTo>
                    <a:lnTo>
                      <a:pt x="762" y="245"/>
                    </a:lnTo>
                    <a:lnTo>
                      <a:pt x="771" y="235"/>
                    </a:lnTo>
                    <a:lnTo>
                      <a:pt x="779" y="226"/>
                    </a:lnTo>
                    <a:lnTo>
                      <a:pt x="787" y="218"/>
                    </a:lnTo>
                    <a:lnTo>
                      <a:pt x="796" y="211"/>
                    </a:lnTo>
                    <a:lnTo>
                      <a:pt x="805" y="204"/>
                    </a:lnTo>
                    <a:lnTo>
                      <a:pt x="793" y="222"/>
                    </a:lnTo>
                    <a:lnTo>
                      <a:pt x="780" y="240"/>
                    </a:lnTo>
                    <a:lnTo>
                      <a:pt x="766" y="259"/>
                    </a:lnTo>
                    <a:lnTo>
                      <a:pt x="753" y="277"/>
                    </a:lnTo>
                    <a:lnTo>
                      <a:pt x="739" y="296"/>
                    </a:lnTo>
                    <a:lnTo>
                      <a:pt x="724" y="314"/>
                    </a:lnTo>
                    <a:lnTo>
                      <a:pt x="713" y="334"/>
                    </a:lnTo>
                    <a:lnTo>
                      <a:pt x="701" y="354"/>
                    </a:lnTo>
                    <a:lnTo>
                      <a:pt x="696" y="361"/>
                    </a:lnTo>
                    <a:lnTo>
                      <a:pt x="691" y="366"/>
                    </a:lnTo>
                    <a:lnTo>
                      <a:pt x="685" y="373"/>
                    </a:lnTo>
                    <a:lnTo>
                      <a:pt x="681" y="379"/>
                    </a:lnTo>
                    <a:lnTo>
                      <a:pt x="676" y="386"/>
                    </a:lnTo>
                    <a:lnTo>
                      <a:pt x="671" y="393"/>
                    </a:lnTo>
                    <a:lnTo>
                      <a:pt x="668" y="400"/>
                    </a:lnTo>
                    <a:lnTo>
                      <a:pt x="665" y="407"/>
                    </a:lnTo>
                    <a:lnTo>
                      <a:pt x="656" y="417"/>
                    </a:lnTo>
                    <a:lnTo>
                      <a:pt x="646" y="427"/>
                    </a:lnTo>
                    <a:lnTo>
                      <a:pt x="637" y="436"/>
                    </a:lnTo>
                    <a:lnTo>
                      <a:pt x="627" y="444"/>
                    </a:lnTo>
                    <a:lnTo>
                      <a:pt x="618" y="454"/>
                    </a:lnTo>
                    <a:lnTo>
                      <a:pt x="609" y="464"/>
                    </a:lnTo>
                    <a:lnTo>
                      <a:pt x="601" y="475"/>
                    </a:lnTo>
                    <a:lnTo>
                      <a:pt x="595" y="487"/>
                    </a:lnTo>
                    <a:lnTo>
                      <a:pt x="592" y="507"/>
                    </a:lnTo>
                    <a:lnTo>
                      <a:pt x="589" y="528"/>
                    </a:lnTo>
                    <a:lnTo>
                      <a:pt x="588" y="549"/>
                    </a:lnTo>
                    <a:lnTo>
                      <a:pt x="586" y="570"/>
                    </a:lnTo>
                    <a:lnTo>
                      <a:pt x="580" y="582"/>
                    </a:lnTo>
                    <a:lnTo>
                      <a:pt x="575" y="594"/>
                    </a:lnTo>
                    <a:lnTo>
                      <a:pt x="570" y="607"/>
                    </a:lnTo>
                    <a:lnTo>
                      <a:pt x="567" y="620"/>
                    </a:lnTo>
                    <a:lnTo>
                      <a:pt x="562" y="632"/>
                    </a:lnTo>
                    <a:lnTo>
                      <a:pt x="558" y="645"/>
                    </a:lnTo>
                    <a:lnTo>
                      <a:pt x="555" y="658"/>
                    </a:lnTo>
                    <a:lnTo>
                      <a:pt x="550" y="671"/>
                    </a:lnTo>
                    <a:lnTo>
                      <a:pt x="538" y="699"/>
                    </a:lnTo>
                    <a:lnTo>
                      <a:pt x="526" y="727"/>
                    </a:lnTo>
                    <a:lnTo>
                      <a:pt x="516" y="757"/>
                    </a:lnTo>
                    <a:lnTo>
                      <a:pt x="504" y="785"/>
                    </a:lnTo>
                    <a:lnTo>
                      <a:pt x="494" y="815"/>
                    </a:lnTo>
                    <a:lnTo>
                      <a:pt x="486" y="846"/>
                    </a:lnTo>
                    <a:lnTo>
                      <a:pt x="480" y="877"/>
                    </a:lnTo>
                    <a:lnTo>
                      <a:pt x="478" y="910"/>
                    </a:lnTo>
                    <a:lnTo>
                      <a:pt x="475" y="945"/>
                    </a:lnTo>
                    <a:lnTo>
                      <a:pt x="475" y="979"/>
                    </a:lnTo>
                    <a:lnTo>
                      <a:pt x="475" y="1015"/>
                    </a:lnTo>
                    <a:lnTo>
                      <a:pt x="478" y="1050"/>
                    </a:lnTo>
                    <a:lnTo>
                      <a:pt x="475" y="1080"/>
                    </a:lnTo>
                    <a:lnTo>
                      <a:pt x="472" y="1110"/>
                    </a:lnTo>
                    <a:lnTo>
                      <a:pt x="469" y="1139"/>
                    </a:lnTo>
                    <a:lnTo>
                      <a:pt x="469" y="1169"/>
                    </a:lnTo>
                    <a:lnTo>
                      <a:pt x="467" y="1169"/>
                    </a:lnTo>
                    <a:lnTo>
                      <a:pt x="469" y="1189"/>
                    </a:lnTo>
                    <a:lnTo>
                      <a:pt x="471" y="1211"/>
                    </a:lnTo>
                    <a:lnTo>
                      <a:pt x="471" y="1234"/>
                    </a:lnTo>
                    <a:lnTo>
                      <a:pt x="472" y="1257"/>
                    </a:lnTo>
                    <a:lnTo>
                      <a:pt x="477" y="1284"/>
                    </a:lnTo>
                    <a:lnTo>
                      <a:pt x="479" y="1312"/>
                    </a:lnTo>
                    <a:lnTo>
                      <a:pt x="483" y="1339"/>
                    </a:lnTo>
                    <a:lnTo>
                      <a:pt x="491" y="1364"/>
                    </a:lnTo>
                    <a:lnTo>
                      <a:pt x="496" y="1388"/>
                    </a:lnTo>
                    <a:lnTo>
                      <a:pt x="496" y="1413"/>
                    </a:lnTo>
                    <a:lnTo>
                      <a:pt x="494" y="1438"/>
                    </a:lnTo>
                    <a:lnTo>
                      <a:pt x="494" y="1462"/>
                    </a:lnTo>
                    <a:lnTo>
                      <a:pt x="499" y="1499"/>
                    </a:lnTo>
                    <a:lnTo>
                      <a:pt x="505" y="1534"/>
                    </a:lnTo>
                    <a:lnTo>
                      <a:pt x="507" y="1571"/>
                    </a:lnTo>
                    <a:lnTo>
                      <a:pt x="504" y="1608"/>
                    </a:lnTo>
                    <a:lnTo>
                      <a:pt x="496" y="1643"/>
                    </a:lnTo>
                    <a:lnTo>
                      <a:pt x="491" y="1681"/>
                    </a:lnTo>
                    <a:lnTo>
                      <a:pt x="492" y="1720"/>
                    </a:lnTo>
                    <a:lnTo>
                      <a:pt x="501" y="1755"/>
                    </a:lnTo>
                    <a:lnTo>
                      <a:pt x="506" y="1769"/>
                    </a:lnTo>
                    <a:lnTo>
                      <a:pt x="510" y="1785"/>
                    </a:lnTo>
                    <a:lnTo>
                      <a:pt x="515" y="1799"/>
                    </a:lnTo>
                    <a:lnTo>
                      <a:pt x="519" y="1813"/>
                    </a:lnTo>
                    <a:lnTo>
                      <a:pt x="524" y="1829"/>
                    </a:lnTo>
                    <a:lnTo>
                      <a:pt x="530" y="1843"/>
                    </a:lnTo>
                    <a:lnTo>
                      <a:pt x="536" y="1856"/>
                    </a:lnTo>
                    <a:lnTo>
                      <a:pt x="543" y="1870"/>
                    </a:lnTo>
                    <a:lnTo>
                      <a:pt x="550" y="1875"/>
                    </a:lnTo>
                    <a:lnTo>
                      <a:pt x="557" y="1880"/>
                    </a:lnTo>
                    <a:lnTo>
                      <a:pt x="566" y="1881"/>
                    </a:lnTo>
                    <a:lnTo>
                      <a:pt x="574" y="1884"/>
                    </a:lnTo>
                    <a:lnTo>
                      <a:pt x="582" y="1885"/>
                    </a:lnTo>
                    <a:lnTo>
                      <a:pt x="589" y="1890"/>
                    </a:lnTo>
                    <a:lnTo>
                      <a:pt x="594" y="1897"/>
                    </a:lnTo>
                    <a:lnTo>
                      <a:pt x="596" y="1907"/>
                    </a:lnTo>
                    <a:lnTo>
                      <a:pt x="586" y="1904"/>
                    </a:lnTo>
                    <a:lnTo>
                      <a:pt x="576" y="1904"/>
                    </a:lnTo>
                    <a:lnTo>
                      <a:pt x="567" y="1907"/>
                    </a:lnTo>
                    <a:lnTo>
                      <a:pt x="557" y="1909"/>
                    </a:lnTo>
                    <a:lnTo>
                      <a:pt x="548" y="1914"/>
                    </a:lnTo>
                    <a:lnTo>
                      <a:pt x="538" y="1916"/>
                    </a:lnTo>
                    <a:lnTo>
                      <a:pt x="529" y="1918"/>
                    </a:lnTo>
                    <a:lnTo>
                      <a:pt x="518" y="1918"/>
                    </a:lnTo>
                    <a:lnTo>
                      <a:pt x="509" y="1924"/>
                    </a:lnTo>
                    <a:lnTo>
                      <a:pt x="500" y="1928"/>
                    </a:lnTo>
                    <a:lnTo>
                      <a:pt x="491" y="1933"/>
                    </a:lnTo>
                    <a:lnTo>
                      <a:pt x="481" y="1939"/>
                    </a:lnTo>
                    <a:lnTo>
                      <a:pt x="473" y="1945"/>
                    </a:lnTo>
                    <a:lnTo>
                      <a:pt x="465" y="1952"/>
                    </a:lnTo>
                    <a:lnTo>
                      <a:pt x="456" y="1959"/>
                    </a:lnTo>
                    <a:lnTo>
                      <a:pt x="448" y="1967"/>
                    </a:lnTo>
                    <a:lnTo>
                      <a:pt x="435" y="1970"/>
                    </a:lnTo>
                    <a:lnTo>
                      <a:pt x="422" y="1969"/>
                    </a:lnTo>
                    <a:lnTo>
                      <a:pt x="411" y="1963"/>
                    </a:lnTo>
                    <a:lnTo>
                      <a:pt x="401" y="1955"/>
                    </a:lnTo>
                    <a:lnTo>
                      <a:pt x="390" y="1946"/>
                    </a:lnTo>
                    <a:lnTo>
                      <a:pt x="379" y="1938"/>
                    </a:lnTo>
                    <a:lnTo>
                      <a:pt x="367" y="1931"/>
                    </a:lnTo>
                    <a:lnTo>
                      <a:pt x="354" y="1928"/>
                    </a:lnTo>
                    <a:lnTo>
                      <a:pt x="345" y="1928"/>
                    </a:lnTo>
                    <a:lnTo>
                      <a:pt x="337" y="1929"/>
                    </a:lnTo>
                    <a:lnTo>
                      <a:pt x="327" y="1931"/>
                    </a:lnTo>
                    <a:lnTo>
                      <a:pt x="319" y="1933"/>
                    </a:lnTo>
                    <a:lnTo>
                      <a:pt x="309" y="1935"/>
                    </a:lnTo>
                    <a:lnTo>
                      <a:pt x="300" y="1935"/>
                    </a:lnTo>
                    <a:lnTo>
                      <a:pt x="292" y="1935"/>
                    </a:lnTo>
                    <a:lnTo>
                      <a:pt x="282" y="1932"/>
                    </a:lnTo>
                    <a:lnTo>
                      <a:pt x="281" y="1922"/>
                    </a:lnTo>
                    <a:lnTo>
                      <a:pt x="286" y="1914"/>
                    </a:lnTo>
                    <a:lnTo>
                      <a:pt x="293" y="1908"/>
                    </a:lnTo>
                    <a:lnTo>
                      <a:pt x="299" y="1902"/>
                    </a:lnTo>
                    <a:lnTo>
                      <a:pt x="307" y="1898"/>
                    </a:lnTo>
                    <a:lnTo>
                      <a:pt x="314" y="1894"/>
                    </a:lnTo>
                    <a:lnTo>
                      <a:pt x="321" y="1888"/>
                    </a:lnTo>
                    <a:lnTo>
                      <a:pt x="328" y="1881"/>
                    </a:lnTo>
                    <a:lnTo>
                      <a:pt x="334" y="1873"/>
                    </a:lnTo>
                    <a:lnTo>
                      <a:pt x="340" y="1864"/>
                    </a:lnTo>
                    <a:lnTo>
                      <a:pt x="345" y="1856"/>
                    </a:lnTo>
                    <a:lnTo>
                      <a:pt x="349" y="1847"/>
                    </a:lnTo>
                    <a:lnTo>
                      <a:pt x="357" y="1827"/>
                    </a:lnTo>
                    <a:lnTo>
                      <a:pt x="357" y="1807"/>
                    </a:lnTo>
                    <a:lnTo>
                      <a:pt x="352" y="1785"/>
                    </a:lnTo>
                    <a:lnTo>
                      <a:pt x="350" y="1764"/>
                    </a:lnTo>
                    <a:lnTo>
                      <a:pt x="354" y="1723"/>
                    </a:lnTo>
                    <a:lnTo>
                      <a:pt x="351" y="1683"/>
                    </a:lnTo>
                    <a:lnTo>
                      <a:pt x="345" y="1642"/>
                    </a:lnTo>
                    <a:lnTo>
                      <a:pt x="343" y="1599"/>
                    </a:lnTo>
                    <a:lnTo>
                      <a:pt x="341" y="1587"/>
                    </a:lnTo>
                    <a:lnTo>
                      <a:pt x="340" y="1575"/>
                    </a:lnTo>
                    <a:lnTo>
                      <a:pt x="340" y="1563"/>
                    </a:lnTo>
                    <a:lnTo>
                      <a:pt x="341" y="1551"/>
                    </a:lnTo>
                    <a:lnTo>
                      <a:pt x="344" y="1489"/>
                    </a:lnTo>
                    <a:lnTo>
                      <a:pt x="349" y="1428"/>
                    </a:lnTo>
                    <a:lnTo>
                      <a:pt x="354" y="1369"/>
                    </a:lnTo>
                    <a:lnTo>
                      <a:pt x="365" y="1311"/>
                    </a:lnTo>
                    <a:lnTo>
                      <a:pt x="362" y="1255"/>
                    </a:lnTo>
                    <a:lnTo>
                      <a:pt x="353" y="1203"/>
                    </a:lnTo>
                    <a:lnTo>
                      <a:pt x="346" y="1151"/>
                    </a:lnTo>
                    <a:lnTo>
                      <a:pt x="346" y="1095"/>
                    </a:lnTo>
                    <a:lnTo>
                      <a:pt x="353" y="1037"/>
                    </a:lnTo>
                    <a:lnTo>
                      <a:pt x="356" y="976"/>
                    </a:lnTo>
                    <a:lnTo>
                      <a:pt x="357" y="916"/>
                    </a:lnTo>
                    <a:lnTo>
                      <a:pt x="362" y="855"/>
                    </a:lnTo>
                    <a:lnTo>
                      <a:pt x="354" y="801"/>
                    </a:lnTo>
                    <a:lnTo>
                      <a:pt x="349" y="746"/>
                    </a:lnTo>
                    <a:lnTo>
                      <a:pt x="341" y="692"/>
                    </a:lnTo>
                    <a:lnTo>
                      <a:pt x="335" y="638"/>
                    </a:lnTo>
                    <a:lnTo>
                      <a:pt x="330" y="623"/>
                    </a:lnTo>
                    <a:lnTo>
                      <a:pt x="321" y="607"/>
                    </a:lnTo>
                    <a:lnTo>
                      <a:pt x="313" y="593"/>
                    </a:lnTo>
                    <a:lnTo>
                      <a:pt x="305" y="577"/>
                    </a:lnTo>
                    <a:lnTo>
                      <a:pt x="299" y="560"/>
                    </a:lnTo>
                    <a:lnTo>
                      <a:pt x="293" y="543"/>
                    </a:lnTo>
                    <a:lnTo>
                      <a:pt x="287" y="526"/>
                    </a:lnTo>
                    <a:lnTo>
                      <a:pt x="282" y="508"/>
                    </a:lnTo>
                    <a:lnTo>
                      <a:pt x="275" y="491"/>
                    </a:lnTo>
                    <a:lnTo>
                      <a:pt x="268" y="475"/>
                    </a:lnTo>
                    <a:lnTo>
                      <a:pt x="261" y="458"/>
                    </a:lnTo>
                    <a:lnTo>
                      <a:pt x="251" y="443"/>
                    </a:lnTo>
                    <a:lnTo>
                      <a:pt x="244" y="420"/>
                    </a:lnTo>
                    <a:lnTo>
                      <a:pt x="239" y="398"/>
                    </a:lnTo>
                    <a:lnTo>
                      <a:pt x="236" y="372"/>
                    </a:lnTo>
                    <a:lnTo>
                      <a:pt x="236" y="348"/>
                    </a:lnTo>
                    <a:lnTo>
                      <a:pt x="223" y="334"/>
                    </a:lnTo>
                    <a:lnTo>
                      <a:pt x="209" y="322"/>
                    </a:lnTo>
                    <a:lnTo>
                      <a:pt x="193" y="311"/>
                    </a:lnTo>
                    <a:lnTo>
                      <a:pt x="178" y="301"/>
                    </a:lnTo>
                    <a:lnTo>
                      <a:pt x="163" y="290"/>
                    </a:lnTo>
                    <a:lnTo>
                      <a:pt x="149" y="277"/>
                    </a:lnTo>
                    <a:lnTo>
                      <a:pt x="135" y="264"/>
                    </a:lnTo>
                    <a:lnTo>
                      <a:pt x="123" y="247"/>
                    </a:lnTo>
                    <a:lnTo>
                      <a:pt x="115" y="238"/>
                    </a:lnTo>
                    <a:lnTo>
                      <a:pt x="108" y="226"/>
                    </a:lnTo>
                    <a:lnTo>
                      <a:pt x="102" y="213"/>
                    </a:lnTo>
                    <a:lnTo>
                      <a:pt x="97" y="202"/>
                    </a:lnTo>
                    <a:lnTo>
                      <a:pt x="91" y="189"/>
                    </a:lnTo>
                    <a:lnTo>
                      <a:pt x="85" y="180"/>
                    </a:lnTo>
                    <a:lnTo>
                      <a:pt x="77" y="170"/>
                    </a:lnTo>
                    <a:lnTo>
                      <a:pt x="65" y="163"/>
                    </a:lnTo>
                    <a:lnTo>
                      <a:pt x="0" y="124"/>
                    </a:lnTo>
                    <a:lnTo>
                      <a:pt x="7" y="124"/>
                    </a:lnTo>
                    <a:lnTo>
                      <a:pt x="15" y="124"/>
                    </a:lnTo>
                    <a:lnTo>
                      <a:pt x="24" y="124"/>
                    </a:lnTo>
                    <a:lnTo>
                      <a:pt x="32" y="127"/>
                    </a:lnTo>
                    <a:lnTo>
                      <a:pt x="41" y="129"/>
                    </a:lnTo>
                    <a:lnTo>
                      <a:pt x="51" y="133"/>
                    </a:lnTo>
                    <a:lnTo>
                      <a:pt x="59" y="136"/>
                    </a:lnTo>
                    <a:lnTo>
                      <a:pt x="67" y="140"/>
                    </a:lnTo>
                    <a:lnTo>
                      <a:pt x="61" y="123"/>
                    </a:lnTo>
                    <a:lnTo>
                      <a:pt x="56" y="106"/>
                    </a:lnTo>
                    <a:lnTo>
                      <a:pt x="50" y="89"/>
                    </a:lnTo>
                    <a:lnTo>
                      <a:pt x="44" y="70"/>
                    </a:lnTo>
                    <a:lnTo>
                      <a:pt x="53" y="79"/>
                    </a:lnTo>
                    <a:lnTo>
                      <a:pt x="60" y="89"/>
                    </a:lnTo>
                    <a:lnTo>
                      <a:pt x="66" y="100"/>
                    </a:lnTo>
                    <a:lnTo>
                      <a:pt x="71" y="112"/>
                    </a:lnTo>
                    <a:lnTo>
                      <a:pt x="76" y="124"/>
                    </a:lnTo>
                    <a:lnTo>
                      <a:pt x="80" y="137"/>
                    </a:lnTo>
                    <a:lnTo>
                      <a:pt x="85" y="150"/>
                    </a:lnTo>
                    <a:lnTo>
                      <a:pt x="91" y="161"/>
                    </a:lnTo>
                    <a:lnTo>
                      <a:pt x="103" y="180"/>
                    </a:lnTo>
                    <a:lnTo>
                      <a:pt x="116" y="196"/>
                    </a:lnTo>
                    <a:lnTo>
                      <a:pt x="130" y="211"/>
                    </a:lnTo>
                    <a:lnTo>
                      <a:pt x="145" y="223"/>
                    </a:lnTo>
                    <a:lnTo>
                      <a:pt x="161" y="235"/>
                    </a:lnTo>
                    <a:lnTo>
                      <a:pt x="178" y="245"/>
                    </a:lnTo>
                    <a:lnTo>
                      <a:pt x="194" y="252"/>
                    </a:lnTo>
                    <a:lnTo>
                      <a:pt x="212" y="257"/>
                    </a:lnTo>
                    <a:lnTo>
                      <a:pt x="218" y="263"/>
                    </a:lnTo>
                    <a:lnTo>
                      <a:pt x="225" y="269"/>
                    </a:lnTo>
                    <a:lnTo>
                      <a:pt x="232" y="274"/>
                    </a:lnTo>
                    <a:lnTo>
                      <a:pt x="239" y="279"/>
                    </a:lnTo>
                    <a:lnTo>
                      <a:pt x="238" y="249"/>
                    </a:lnTo>
                    <a:lnTo>
                      <a:pt x="235" y="221"/>
                    </a:lnTo>
                    <a:lnTo>
                      <a:pt x="231" y="194"/>
                    </a:lnTo>
                    <a:lnTo>
                      <a:pt x="231" y="164"/>
                    </a:lnTo>
                    <a:lnTo>
                      <a:pt x="220" y="136"/>
                    </a:lnTo>
                    <a:lnTo>
                      <a:pt x="214" y="106"/>
                    </a:lnTo>
                    <a:lnTo>
                      <a:pt x="210" y="76"/>
                    </a:lnTo>
                    <a:lnTo>
                      <a:pt x="204" y="46"/>
                    </a:lnTo>
                    <a:lnTo>
                      <a:pt x="203" y="41"/>
                    </a:lnTo>
                    <a:lnTo>
                      <a:pt x="204" y="35"/>
                    </a:lnTo>
                    <a:lnTo>
                      <a:pt x="205" y="28"/>
                    </a:lnTo>
                    <a:lnTo>
                      <a:pt x="207" y="24"/>
                    </a:lnTo>
                    <a:lnTo>
                      <a:pt x="210" y="25"/>
                    </a:lnTo>
                    <a:lnTo>
                      <a:pt x="212" y="29"/>
                    </a:lnTo>
                    <a:lnTo>
                      <a:pt x="213" y="32"/>
                    </a:lnTo>
                    <a:lnTo>
                      <a:pt x="214" y="37"/>
                    </a:lnTo>
                    <a:lnTo>
                      <a:pt x="216" y="56"/>
                    </a:lnTo>
                    <a:lnTo>
                      <a:pt x="219" y="75"/>
                    </a:lnTo>
                    <a:lnTo>
                      <a:pt x="225" y="92"/>
                    </a:lnTo>
                    <a:lnTo>
                      <a:pt x="231" y="110"/>
                    </a:lnTo>
                    <a:lnTo>
                      <a:pt x="237" y="127"/>
                    </a:lnTo>
                    <a:lnTo>
                      <a:pt x="243" y="144"/>
                    </a:lnTo>
                    <a:lnTo>
                      <a:pt x="249" y="163"/>
                    </a:lnTo>
                    <a:lnTo>
                      <a:pt x="252" y="181"/>
                    </a:lnTo>
                    <a:lnTo>
                      <a:pt x="256" y="171"/>
                    </a:lnTo>
                    <a:lnTo>
                      <a:pt x="258" y="161"/>
                    </a:lnTo>
                    <a:lnTo>
                      <a:pt x="261" y="150"/>
                    </a:lnTo>
                    <a:lnTo>
                      <a:pt x="264" y="141"/>
                    </a:lnTo>
                    <a:lnTo>
                      <a:pt x="273" y="130"/>
                    </a:lnTo>
                    <a:lnTo>
                      <a:pt x="280" y="119"/>
                    </a:lnTo>
                    <a:lnTo>
                      <a:pt x="286" y="106"/>
                    </a:lnTo>
                    <a:lnTo>
                      <a:pt x="292" y="93"/>
                    </a:lnTo>
                    <a:lnTo>
                      <a:pt x="296" y="80"/>
                    </a:lnTo>
                    <a:lnTo>
                      <a:pt x="300" y="66"/>
                    </a:lnTo>
                    <a:lnTo>
                      <a:pt x="302" y="52"/>
                    </a:lnTo>
                    <a:lnTo>
                      <a:pt x="303" y="38"/>
                    </a:lnTo>
                    <a:lnTo>
                      <a:pt x="305" y="37"/>
                    </a:lnTo>
                    <a:lnTo>
                      <a:pt x="306" y="34"/>
                    </a:lnTo>
                    <a:lnTo>
                      <a:pt x="307" y="34"/>
                    </a:lnTo>
                    <a:lnTo>
                      <a:pt x="308" y="35"/>
                    </a:lnTo>
                    <a:lnTo>
                      <a:pt x="309" y="59"/>
                    </a:lnTo>
                    <a:lnTo>
                      <a:pt x="306" y="80"/>
                    </a:lnTo>
                    <a:lnTo>
                      <a:pt x="301" y="100"/>
                    </a:lnTo>
                    <a:lnTo>
                      <a:pt x="294" y="120"/>
                    </a:lnTo>
                    <a:lnTo>
                      <a:pt x="287" y="141"/>
                    </a:lnTo>
                    <a:lnTo>
                      <a:pt x="281" y="161"/>
                    </a:lnTo>
                    <a:lnTo>
                      <a:pt x="279" y="182"/>
                    </a:lnTo>
                    <a:lnTo>
                      <a:pt x="279" y="206"/>
                    </a:lnTo>
                    <a:lnTo>
                      <a:pt x="280" y="209"/>
                    </a:lnTo>
                    <a:lnTo>
                      <a:pt x="289" y="195"/>
                    </a:lnTo>
                    <a:lnTo>
                      <a:pt x="299" y="182"/>
                    </a:lnTo>
                    <a:lnTo>
                      <a:pt x="306" y="168"/>
                    </a:lnTo>
                    <a:lnTo>
                      <a:pt x="314" y="153"/>
                    </a:lnTo>
                    <a:lnTo>
                      <a:pt x="321" y="138"/>
                    </a:lnTo>
                    <a:lnTo>
                      <a:pt x="328" y="124"/>
                    </a:lnTo>
                    <a:lnTo>
                      <a:pt x="335" y="109"/>
                    </a:lnTo>
                    <a:lnTo>
                      <a:pt x="344" y="95"/>
                    </a:lnTo>
                    <a:lnTo>
                      <a:pt x="347" y="90"/>
                    </a:lnTo>
                    <a:lnTo>
                      <a:pt x="346" y="116"/>
                    </a:lnTo>
                    <a:lnTo>
                      <a:pt x="337" y="140"/>
                    </a:lnTo>
                    <a:lnTo>
                      <a:pt x="326" y="163"/>
                    </a:lnTo>
                    <a:lnTo>
                      <a:pt x="322" y="189"/>
                    </a:lnTo>
                    <a:lnTo>
                      <a:pt x="315" y="206"/>
                    </a:lnTo>
                    <a:lnTo>
                      <a:pt x="306" y="222"/>
                    </a:lnTo>
                    <a:lnTo>
                      <a:pt x="298" y="239"/>
                    </a:lnTo>
                    <a:lnTo>
                      <a:pt x="289" y="256"/>
                    </a:lnTo>
                    <a:lnTo>
                      <a:pt x="283" y="273"/>
                    </a:lnTo>
                    <a:lnTo>
                      <a:pt x="281" y="291"/>
                    </a:lnTo>
                    <a:lnTo>
                      <a:pt x="281" y="310"/>
                    </a:lnTo>
                    <a:lnTo>
                      <a:pt x="287" y="330"/>
                    </a:lnTo>
                    <a:lnTo>
                      <a:pt x="288" y="359"/>
                    </a:lnTo>
                    <a:lnTo>
                      <a:pt x="294" y="389"/>
                    </a:lnTo>
                    <a:lnTo>
                      <a:pt x="303" y="416"/>
                    </a:lnTo>
                    <a:lnTo>
                      <a:pt x="318" y="440"/>
                    </a:lnTo>
                    <a:lnTo>
                      <a:pt x="332" y="465"/>
                    </a:lnTo>
                    <a:lnTo>
                      <a:pt x="345" y="491"/>
                    </a:lnTo>
                    <a:lnTo>
                      <a:pt x="358" y="516"/>
                    </a:lnTo>
                    <a:lnTo>
                      <a:pt x="369" y="542"/>
                    </a:lnTo>
                    <a:lnTo>
                      <a:pt x="378" y="569"/>
                    </a:lnTo>
                    <a:lnTo>
                      <a:pt x="385" y="597"/>
                    </a:lnTo>
                    <a:lnTo>
                      <a:pt x="391" y="627"/>
                    </a:lnTo>
                    <a:lnTo>
                      <a:pt x="395" y="657"/>
                    </a:lnTo>
                    <a:lnTo>
                      <a:pt x="429" y="773"/>
                    </a:lnTo>
                    <a:lnTo>
                      <a:pt x="433" y="757"/>
                    </a:lnTo>
                    <a:lnTo>
                      <a:pt x="436" y="742"/>
                    </a:lnTo>
                    <a:lnTo>
                      <a:pt x="442" y="726"/>
                    </a:lnTo>
                    <a:lnTo>
                      <a:pt x="448" y="712"/>
                    </a:lnTo>
                    <a:lnTo>
                      <a:pt x="455" y="696"/>
                    </a:lnTo>
                    <a:lnTo>
                      <a:pt x="461" y="682"/>
                    </a:lnTo>
                    <a:lnTo>
                      <a:pt x="467" y="668"/>
                    </a:lnTo>
                    <a:lnTo>
                      <a:pt x="473" y="652"/>
                    </a:lnTo>
                    <a:lnTo>
                      <a:pt x="484" y="621"/>
                    </a:lnTo>
                    <a:lnTo>
                      <a:pt x="493" y="590"/>
                    </a:lnTo>
                    <a:lnTo>
                      <a:pt x="504" y="560"/>
                    </a:lnTo>
                    <a:lnTo>
                      <a:pt x="513" y="529"/>
                    </a:lnTo>
                    <a:lnTo>
                      <a:pt x="522" y="498"/>
                    </a:lnTo>
                    <a:lnTo>
                      <a:pt x="531" y="465"/>
                    </a:lnTo>
                    <a:lnTo>
                      <a:pt x="538" y="434"/>
                    </a:lnTo>
                    <a:lnTo>
                      <a:pt x="547" y="402"/>
                    </a:lnTo>
                    <a:lnTo>
                      <a:pt x="544" y="379"/>
                    </a:lnTo>
                    <a:lnTo>
                      <a:pt x="541" y="358"/>
                    </a:lnTo>
                    <a:lnTo>
                      <a:pt x="535" y="337"/>
                    </a:lnTo>
                    <a:lnTo>
                      <a:pt x="528" y="315"/>
                    </a:lnTo>
                    <a:lnTo>
                      <a:pt x="519" y="296"/>
                    </a:lnTo>
                    <a:lnTo>
                      <a:pt x="510" y="276"/>
                    </a:lnTo>
                    <a:lnTo>
                      <a:pt x="500" y="256"/>
                    </a:lnTo>
                    <a:lnTo>
                      <a:pt x="490" y="238"/>
                    </a:lnTo>
                    <a:lnTo>
                      <a:pt x="491" y="194"/>
                    </a:lnTo>
                    <a:lnTo>
                      <a:pt x="499" y="153"/>
                    </a:lnTo>
                    <a:lnTo>
                      <a:pt x="509" y="112"/>
                    </a:lnTo>
                    <a:lnTo>
                      <a:pt x="511" y="66"/>
                    </a:lnTo>
                    <a:lnTo>
                      <a:pt x="520" y="20"/>
                    </a:lnTo>
                    <a:close/>
                  </a:path>
                </a:pathLst>
              </a:custGeom>
              <a:solidFill>
                <a:srgbClr val="008000"/>
              </a:solidFill>
              <a:ln w="9525">
                <a:noFill/>
                <a:round/>
                <a:headEnd/>
                <a:tailEnd/>
              </a:ln>
            </p:spPr>
            <p:txBody>
              <a:bodyPr/>
              <a:lstStyle/>
              <a:p>
                <a:endParaRPr lang="en-US"/>
              </a:p>
            </p:txBody>
          </p:sp>
          <p:sp>
            <p:nvSpPr>
              <p:cNvPr id="9302" name="Freeform 3887"/>
              <p:cNvSpPr>
                <a:spLocks/>
              </p:cNvSpPr>
              <p:nvPr/>
            </p:nvSpPr>
            <p:spPr bwMode="auto">
              <a:xfrm rot="18741481" flipH="1">
                <a:off x="2048" y="1328"/>
                <a:ext cx="480" cy="320"/>
              </a:xfrm>
              <a:custGeom>
                <a:avLst/>
                <a:gdLst>
                  <a:gd name="T0" fmla="*/ 0 w 2288"/>
                  <a:gd name="T1" fmla="*/ 184 h 544"/>
                  <a:gd name="T2" fmla="*/ 2 w 2288"/>
                  <a:gd name="T3" fmla="*/ 166 h 544"/>
                  <a:gd name="T4" fmla="*/ 5 w 2288"/>
                  <a:gd name="T5" fmla="*/ 138 h 544"/>
                  <a:gd name="T6" fmla="*/ 9 w 2288"/>
                  <a:gd name="T7" fmla="*/ 105 h 544"/>
                  <a:gd name="T8" fmla="*/ 15 w 2288"/>
                  <a:gd name="T9" fmla="*/ 70 h 544"/>
                  <a:gd name="T10" fmla="*/ 23 w 2288"/>
                  <a:gd name="T11" fmla="*/ 38 h 544"/>
                  <a:gd name="T12" fmla="*/ 34 w 2288"/>
                  <a:gd name="T13" fmla="*/ 14 h 544"/>
                  <a:gd name="T14" fmla="*/ 47 w 2288"/>
                  <a:gd name="T15" fmla="*/ 1 h 544"/>
                  <a:gd name="T16" fmla="*/ 61 w 2288"/>
                  <a:gd name="T17" fmla="*/ 3 h 544"/>
                  <a:gd name="T18" fmla="*/ 73 w 2288"/>
                  <a:gd name="T19" fmla="*/ 16 h 544"/>
                  <a:gd name="T20" fmla="*/ 82 w 2288"/>
                  <a:gd name="T21" fmla="*/ 40 h 544"/>
                  <a:gd name="T22" fmla="*/ 89 w 2288"/>
                  <a:gd name="T23" fmla="*/ 68 h 544"/>
                  <a:gd name="T24" fmla="*/ 94 w 2288"/>
                  <a:gd name="T25" fmla="*/ 98 h 544"/>
                  <a:gd name="T26" fmla="*/ 97 w 2288"/>
                  <a:gd name="T27" fmla="*/ 127 h 544"/>
                  <a:gd name="T28" fmla="*/ 99 w 2288"/>
                  <a:gd name="T29" fmla="*/ 151 h 544"/>
                  <a:gd name="T30" fmla="*/ 100 w 2288"/>
                  <a:gd name="T31" fmla="*/ 166 h 544"/>
                  <a:gd name="T32" fmla="*/ 94 w 2288"/>
                  <a:gd name="T33" fmla="*/ 166 h 544"/>
                  <a:gd name="T34" fmla="*/ 92 w 2288"/>
                  <a:gd name="T35" fmla="*/ 148 h 544"/>
                  <a:gd name="T36" fmla="*/ 90 w 2288"/>
                  <a:gd name="T37" fmla="*/ 124 h 544"/>
                  <a:gd name="T38" fmla="*/ 86 w 2288"/>
                  <a:gd name="T39" fmla="*/ 105 h 544"/>
                  <a:gd name="T40" fmla="*/ 85 w 2288"/>
                  <a:gd name="T41" fmla="*/ 103 h 544"/>
                  <a:gd name="T42" fmla="*/ 83 w 2288"/>
                  <a:gd name="T43" fmla="*/ 118 h 544"/>
                  <a:gd name="T44" fmla="*/ 81 w 2288"/>
                  <a:gd name="T45" fmla="*/ 141 h 544"/>
                  <a:gd name="T46" fmla="*/ 76 w 2288"/>
                  <a:gd name="T47" fmla="*/ 160 h 544"/>
                  <a:gd name="T48" fmla="*/ 72 w 2288"/>
                  <a:gd name="T49" fmla="*/ 141 h 544"/>
                  <a:gd name="T50" fmla="*/ 71 w 2288"/>
                  <a:gd name="T51" fmla="*/ 139 h 544"/>
                  <a:gd name="T52" fmla="*/ 70 w 2288"/>
                  <a:gd name="T53" fmla="*/ 161 h 544"/>
                  <a:gd name="T54" fmla="*/ 69 w 2288"/>
                  <a:gd name="T55" fmla="*/ 168 h 544"/>
                  <a:gd name="T56" fmla="*/ 68 w 2288"/>
                  <a:gd name="T57" fmla="*/ 168 h 544"/>
                  <a:gd name="T58" fmla="*/ 64 w 2288"/>
                  <a:gd name="T59" fmla="*/ 168 h 544"/>
                  <a:gd name="T60" fmla="*/ 62 w 2288"/>
                  <a:gd name="T61" fmla="*/ 150 h 544"/>
                  <a:gd name="T62" fmla="*/ 63 w 2288"/>
                  <a:gd name="T63" fmla="*/ 102 h 544"/>
                  <a:gd name="T64" fmla="*/ 62 w 2288"/>
                  <a:gd name="T65" fmla="*/ 124 h 544"/>
                  <a:gd name="T66" fmla="*/ 60 w 2288"/>
                  <a:gd name="T67" fmla="*/ 161 h 544"/>
                  <a:gd name="T68" fmla="*/ 57 w 2288"/>
                  <a:gd name="T69" fmla="*/ 169 h 544"/>
                  <a:gd name="T70" fmla="*/ 54 w 2288"/>
                  <a:gd name="T71" fmla="*/ 170 h 544"/>
                  <a:gd name="T72" fmla="*/ 51 w 2288"/>
                  <a:gd name="T73" fmla="*/ 171 h 544"/>
                  <a:gd name="T74" fmla="*/ 47 w 2288"/>
                  <a:gd name="T75" fmla="*/ 171 h 544"/>
                  <a:gd name="T76" fmla="*/ 45 w 2288"/>
                  <a:gd name="T77" fmla="*/ 146 h 544"/>
                  <a:gd name="T78" fmla="*/ 45 w 2288"/>
                  <a:gd name="T79" fmla="*/ 135 h 544"/>
                  <a:gd name="T80" fmla="*/ 44 w 2288"/>
                  <a:gd name="T81" fmla="*/ 162 h 544"/>
                  <a:gd name="T82" fmla="*/ 43 w 2288"/>
                  <a:gd name="T83" fmla="*/ 173 h 544"/>
                  <a:gd name="T84" fmla="*/ 42 w 2288"/>
                  <a:gd name="T85" fmla="*/ 116 h 544"/>
                  <a:gd name="T86" fmla="*/ 41 w 2288"/>
                  <a:gd name="T87" fmla="*/ 112 h 544"/>
                  <a:gd name="T88" fmla="*/ 39 w 2288"/>
                  <a:gd name="T89" fmla="*/ 161 h 544"/>
                  <a:gd name="T90" fmla="*/ 37 w 2288"/>
                  <a:gd name="T91" fmla="*/ 174 h 544"/>
                  <a:gd name="T92" fmla="*/ 34 w 2288"/>
                  <a:gd name="T93" fmla="*/ 174 h 544"/>
                  <a:gd name="T94" fmla="*/ 32 w 2288"/>
                  <a:gd name="T95" fmla="*/ 175 h 544"/>
                  <a:gd name="T96" fmla="*/ 29 w 2288"/>
                  <a:gd name="T97" fmla="*/ 176 h 544"/>
                  <a:gd name="T98" fmla="*/ 27 w 2288"/>
                  <a:gd name="T99" fmla="*/ 154 h 544"/>
                  <a:gd name="T100" fmla="*/ 27 w 2288"/>
                  <a:gd name="T101" fmla="*/ 154 h 544"/>
                  <a:gd name="T102" fmla="*/ 26 w 2288"/>
                  <a:gd name="T103" fmla="*/ 172 h 544"/>
                  <a:gd name="T104" fmla="*/ 24 w 2288"/>
                  <a:gd name="T105" fmla="*/ 177 h 544"/>
                  <a:gd name="T106" fmla="*/ 21 w 2288"/>
                  <a:gd name="T107" fmla="*/ 178 h 544"/>
                  <a:gd name="T108" fmla="*/ 18 w 2288"/>
                  <a:gd name="T109" fmla="*/ 179 h 544"/>
                  <a:gd name="T110" fmla="*/ 15 w 2288"/>
                  <a:gd name="T111" fmla="*/ 180 h 544"/>
                  <a:gd name="T112" fmla="*/ 14 w 2288"/>
                  <a:gd name="T113" fmla="*/ 138 h 544"/>
                  <a:gd name="T114" fmla="*/ 13 w 2288"/>
                  <a:gd name="T115" fmla="*/ 136 h 544"/>
                  <a:gd name="T116" fmla="*/ 12 w 2288"/>
                  <a:gd name="T117" fmla="*/ 172 h 544"/>
                  <a:gd name="T118" fmla="*/ 9 w 2288"/>
                  <a:gd name="T119" fmla="*/ 182 h 544"/>
                  <a:gd name="T120" fmla="*/ 5 w 2288"/>
                  <a:gd name="T121" fmla="*/ 184 h 544"/>
                  <a:gd name="T122" fmla="*/ 3 w 2288"/>
                  <a:gd name="T123" fmla="*/ 186 h 544"/>
                  <a:gd name="T124" fmla="*/ 1 w 2288"/>
                  <a:gd name="T125" fmla="*/ 18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303" name="Freeform 3888"/>
              <p:cNvSpPr>
                <a:spLocks/>
              </p:cNvSpPr>
              <p:nvPr/>
            </p:nvSpPr>
            <p:spPr bwMode="auto">
              <a:xfrm rot="3832753" flipH="1">
                <a:off x="2069" y="1541"/>
                <a:ext cx="576" cy="182"/>
              </a:xfrm>
              <a:custGeom>
                <a:avLst/>
                <a:gdLst>
                  <a:gd name="T0" fmla="*/ 1 w 2288"/>
                  <a:gd name="T1" fmla="*/ 60 h 544"/>
                  <a:gd name="T2" fmla="*/ 3 w 2288"/>
                  <a:gd name="T3" fmla="*/ 54 h 544"/>
                  <a:gd name="T4" fmla="*/ 7 w 2288"/>
                  <a:gd name="T5" fmla="*/ 44 h 544"/>
                  <a:gd name="T6" fmla="*/ 13 w 2288"/>
                  <a:gd name="T7" fmla="*/ 34 h 544"/>
                  <a:gd name="T8" fmla="*/ 22 w 2288"/>
                  <a:gd name="T9" fmla="*/ 23 h 544"/>
                  <a:gd name="T10" fmla="*/ 34 w 2288"/>
                  <a:gd name="T11" fmla="*/ 12 h 544"/>
                  <a:gd name="T12" fmla="*/ 49 w 2288"/>
                  <a:gd name="T13" fmla="*/ 4 h 544"/>
                  <a:gd name="T14" fmla="*/ 68 w 2288"/>
                  <a:gd name="T15" fmla="*/ 0 h 544"/>
                  <a:gd name="T16" fmla="*/ 88 w 2288"/>
                  <a:gd name="T17" fmla="*/ 1 h 544"/>
                  <a:gd name="T18" fmla="*/ 104 w 2288"/>
                  <a:gd name="T19" fmla="*/ 5 h 544"/>
                  <a:gd name="T20" fmla="*/ 118 w 2288"/>
                  <a:gd name="T21" fmla="*/ 13 h 544"/>
                  <a:gd name="T22" fmla="*/ 128 w 2288"/>
                  <a:gd name="T23" fmla="*/ 22 h 544"/>
                  <a:gd name="T24" fmla="*/ 135 w 2288"/>
                  <a:gd name="T25" fmla="*/ 32 h 544"/>
                  <a:gd name="T26" fmla="*/ 140 w 2288"/>
                  <a:gd name="T27" fmla="*/ 41 h 544"/>
                  <a:gd name="T28" fmla="*/ 143 w 2288"/>
                  <a:gd name="T29" fmla="*/ 49 h 544"/>
                  <a:gd name="T30" fmla="*/ 145 w 2288"/>
                  <a:gd name="T31" fmla="*/ 54 h 544"/>
                  <a:gd name="T32" fmla="*/ 135 w 2288"/>
                  <a:gd name="T33" fmla="*/ 54 h 544"/>
                  <a:gd name="T34" fmla="*/ 133 w 2288"/>
                  <a:gd name="T35" fmla="*/ 48 h 544"/>
                  <a:gd name="T36" fmla="*/ 129 w 2288"/>
                  <a:gd name="T37" fmla="*/ 40 h 544"/>
                  <a:gd name="T38" fmla="*/ 125 w 2288"/>
                  <a:gd name="T39" fmla="*/ 34 h 544"/>
                  <a:gd name="T40" fmla="*/ 122 w 2288"/>
                  <a:gd name="T41" fmla="*/ 33 h 544"/>
                  <a:gd name="T42" fmla="*/ 120 w 2288"/>
                  <a:gd name="T43" fmla="*/ 38 h 544"/>
                  <a:gd name="T44" fmla="*/ 116 w 2288"/>
                  <a:gd name="T45" fmla="*/ 46 h 544"/>
                  <a:gd name="T46" fmla="*/ 109 w 2288"/>
                  <a:gd name="T47" fmla="*/ 52 h 544"/>
                  <a:gd name="T48" fmla="*/ 103 w 2288"/>
                  <a:gd name="T49" fmla="*/ 46 h 544"/>
                  <a:gd name="T50" fmla="*/ 103 w 2288"/>
                  <a:gd name="T51" fmla="*/ 45 h 544"/>
                  <a:gd name="T52" fmla="*/ 101 w 2288"/>
                  <a:gd name="T53" fmla="*/ 52 h 544"/>
                  <a:gd name="T54" fmla="*/ 100 w 2288"/>
                  <a:gd name="T55" fmla="*/ 54 h 544"/>
                  <a:gd name="T56" fmla="*/ 98 w 2288"/>
                  <a:gd name="T57" fmla="*/ 54 h 544"/>
                  <a:gd name="T58" fmla="*/ 93 w 2288"/>
                  <a:gd name="T59" fmla="*/ 55 h 544"/>
                  <a:gd name="T60" fmla="*/ 89 w 2288"/>
                  <a:gd name="T61" fmla="*/ 49 h 544"/>
                  <a:gd name="T62" fmla="*/ 90 w 2288"/>
                  <a:gd name="T63" fmla="*/ 33 h 544"/>
                  <a:gd name="T64" fmla="*/ 89 w 2288"/>
                  <a:gd name="T65" fmla="*/ 40 h 544"/>
                  <a:gd name="T66" fmla="*/ 86 w 2288"/>
                  <a:gd name="T67" fmla="*/ 52 h 544"/>
                  <a:gd name="T68" fmla="*/ 83 w 2288"/>
                  <a:gd name="T69" fmla="*/ 55 h 544"/>
                  <a:gd name="T70" fmla="*/ 78 w 2288"/>
                  <a:gd name="T71" fmla="*/ 55 h 544"/>
                  <a:gd name="T72" fmla="*/ 73 w 2288"/>
                  <a:gd name="T73" fmla="*/ 55 h 544"/>
                  <a:gd name="T74" fmla="*/ 68 w 2288"/>
                  <a:gd name="T75" fmla="*/ 56 h 544"/>
                  <a:gd name="T76" fmla="*/ 65 w 2288"/>
                  <a:gd name="T77" fmla="*/ 47 h 544"/>
                  <a:gd name="T78" fmla="*/ 64 w 2288"/>
                  <a:gd name="T79" fmla="*/ 44 h 544"/>
                  <a:gd name="T80" fmla="*/ 63 w 2288"/>
                  <a:gd name="T81" fmla="*/ 53 h 544"/>
                  <a:gd name="T82" fmla="*/ 61 w 2288"/>
                  <a:gd name="T83" fmla="*/ 56 h 544"/>
                  <a:gd name="T84" fmla="*/ 61 w 2288"/>
                  <a:gd name="T85" fmla="*/ 37 h 544"/>
                  <a:gd name="T86" fmla="*/ 59 w 2288"/>
                  <a:gd name="T87" fmla="*/ 36 h 544"/>
                  <a:gd name="T88" fmla="*/ 57 w 2288"/>
                  <a:gd name="T89" fmla="*/ 52 h 544"/>
                  <a:gd name="T90" fmla="*/ 54 w 2288"/>
                  <a:gd name="T91" fmla="*/ 56 h 544"/>
                  <a:gd name="T92" fmla="*/ 50 w 2288"/>
                  <a:gd name="T93" fmla="*/ 57 h 544"/>
                  <a:gd name="T94" fmla="*/ 46 w 2288"/>
                  <a:gd name="T95" fmla="*/ 57 h 544"/>
                  <a:gd name="T96" fmla="*/ 42 w 2288"/>
                  <a:gd name="T97" fmla="*/ 57 h 544"/>
                  <a:gd name="T98" fmla="*/ 40 w 2288"/>
                  <a:gd name="T99" fmla="*/ 50 h 544"/>
                  <a:gd name="T100" fmla="*/ 39 w 2288"/>
                  <a:gd name="T101" fmla="*/ 50 h 544"/>
                  <a:gd name="T102" fmla="*/ 38 w 2288"/>
                  <a:gd name="T103" fmla="*/ 56 h 544"/>
                  <a:gd name="T104" fmla="*/ 35 w 2288"/>
                  <a:gd name="T105" fmla="*/ 57 h 544"/>
                  <a:gd name="T106" fmla="*/ 30 w 2288"/>
                  <a:gd name="T107" fmla="*/ 58 h 544"/>
                  <a:gd name="T108" fmla="*/ 25 w 2288"/>
                  <a:gd name="T109" fmla="*/ 58 h 544"/>
                  <a:gd name="T110" fmla="*/ 21 w 2288"/>
                  <a:gd name="T111" fmla="*/ 58 h 544"/>
                  <a:gd name="T112" fmla="*/ 20 w 2288"/>
                  <a:gd name="T113" fmla="*/ 44 h 544"/>
                  <a:gd name="T114" fmla="*/ 19 w 2288"/>
                  <a:gd name="T115" fmla="*/ 44 h 544"/>
                  <a:gd name="T116" fmla="*/ 16 w 2288"/>
                  <a:gd name="T117" fmla="*/ 56 h 544"/>
                  <a:gd name="T118" fmla="*/ 13 w 2288"/>
                  <a:gd name="T119" fmla="*/ 59 h 544"/>
                  <a:gd name="T120" fmla="*/ 8 w 2288"/>
                  <a:gd name="T121" fmla="*/ 60 h 544"/>
                  <a:gd name="T122" fmla="*/ 4 w 2288"/>
                  <a:gd name="T123" fmla="*/ 60 h 544"/>
                  <a:gd name="T124" fmla="*/ 1 w 2288"/>
                  <a:gd name="T125" fmla="*/ 61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304" name="Freeform 3889"/>
              <p:cNvSpPr>
                <a:spLocks/>
              </p:cNvSpPr>
              <p:nvPr/>
            </p:nvSpPr>
            <p:spPr bwMode="auto">
              <a:xfrm rot="-2864680">
                <a:off x="1802" y="1486"/>
                <a:ext cx="504" cy="144"/>
              </a:xfrm>
              <a:custGeom>
                <a:avLst/>
                <a:gdLst>
                  <a:gd name="T0" fmla="*/ 0 w 2288"/>
                  <a:gd name="T1" fmla="*/ 37 h 544"/>
                  <a:gd name="T2" fmla="*/ 2 w 2288"/>
                  <a:gd name="T3" fmla="*/ 34 h 544"/>
                  <a:gd name="T4" fmla="*/ 5 w 2288"/>
                  <a:gd name="T5" fmla="*/ 28 h 544"/>
                  <a:gd name="T6" fmla="*/ 10 w 2288"/>
                  <a:gd name="T7" fmla="*/ 21 h 544"/>
                  <a:gd name="T8" fmla="*/ 17 w 2288"/>
                  <a:gd name="T9" fmla="*/ 14 h 544"/>
                  <a:gd name="T10" fmla="*/ 26 w 2288"/>
                  <a:gd name="T11" fmla="*/ 8 h 544"/>
                  <a:gd name="T12" fmla="*/ 37 w 2288"/>
                  <a:gd name="T13" fmla="*/ 3 h 544"/>
                  <a:gd name="T14" fmla="*/ 52 w 2288"/>
                  <a:gd name="T15" fmla="*/ 0 h 544"/>
                  <a:gd name="T16" fmla="*/ 67 w 2288"/>
                  <a:gd name="T17" fmla="*/ 1 h 544"/>
                  <a:gd name="T18" fmla="*/ 80 w 2288"/>
                  <a:gd name="T19" fmla="*/ 3 h 544"/>
                  <a:gd name="T20" fmla="*/ 90 w 2288"/>
                  <a:gd name="T21" fmla="*/ 8 h 544"/>
                  <a:gd name="T22" fmla="*/ 98 w 2288"/>
                  <a:gd name="T23" fmla="*/ 14 h 544"/>
                  <a:gd name="T24" fmla="*/ 104 w 2288"/>
                  <a:gd name="T25" fmla="*/ 20 h 544"/>
                  <a:gd name="T26" fmla="*/ 107 w 2288"/>
                  <a:gd name="T27" fmla="*/ 26 h 544"/>
                  <a:gd name="T28" fmla="*/ 110 w 2288"/>
                  <a:gd name="T29" fmla="*/ 30 h 544"/>
                  <a:gd name="T30" fmla="*/ 111 w 2288"/>
                  <a:gd name="T31" fmla="*/ 34 h 544"/>
                  <a:gd name="T32" fmla="*/ 103 w 2288"/>
                  <a:gd name="T33" fmla="*/ 34 h 544"/>
                  <a:gd name="T34" fmla="*/ 102 w 2288"/>
                  <a:gd name="T35" fmla="*/ 30 h 544"/>
                  <a:gd name="T36" fmla="*/ 99 w 2288"/>
                  <a:gd name="T37" fmla="*/ 25 h 544"/>
                  <a:gd name="T38" fmla="*/ 95 w 2288"/>
                  <a:gd name="T39" fmla="*/ 21 h 544"/>
                  <a:gd name="T40" fmla="*/ 93 w 2288"/>
                  <a:gd name="T41" fmla="*/ 21 h 544"/>
                  <a:gd name="T42" fmla="*/ 92 w 2288"/>
                  <a:gd name="T43" fmla="*/ 24 h 544"/>
                  <a:gd name="T44" fmla="*/ 89 w 2288"/>
                  <a:gd name="T45" fmla="*/ 28 h 544"/>
                  <a:gd name="T46" fmla="*/ 83 w 2288"/>
                  <a:gd name="T47" fmla="*/ 33 h 544"/>
                  <a:gd name="T48" fmla="*/ 79 w 2288"/>
                  <a:gd name="T49" fmla="*/ 28 h 544"/>
                  <a:gd name="T50" fmla="*/ 79 w 2288"/>
                  <a:gd name="T51" fmla="*/ 28 h 544"/>
                  <a:gd name="T52" fmla="*/ 78 w 2288"/>
                  <a:gd name="T53" fmla="*/ 33 h 544"/>
                  <a:gd name="T54" fmla="*/ 77 w 2288"/>
                  <a:gd name="T55" fmla="*/ 34 h 544"/>
                  <a:gd name="T56" fmla="*/ 75 w 2288"/>
                  <a:gd name="T57" fmla="*/ 34 h 544"/>
                  <a:gd name="T58" fmla="*/ 71 w 2288"/>
                  <a:gd name="T59" fmla="*/ 34 h 544"/>
                  <a:gd name="T60" fmla="*/ 68 w 2288"/>
                  <a:gd name="T61" fmla="*/ 30 h 544"/>
                  <a:gd name="T62" fmla="*/ 69 w 2288"/>
                  <a:gd name="T63" fmla="*/ 21 h 544"/>
                  <a:gd name="T64" fmla="*/ 68 w 2288"/>
                  <a:gd name="T65" fmla="*/ 25 h 544"/>
                  <a:gd name="T66" fmla="*/ 66 w 2288"/>
                  <a:gd name="T67" fmla="*/ 33 h 544"/>
                  <a:gd name="T68" fmla="*/ 63 w 2288"/>
                  <a:gd name="T69" fmla="*/ 34 h 544"/>
                  <a:gd name="T70" fmla="*/ 60 w 2288"/>
                  <a:gd name="T71" fmla="*/ 34 h 544"/>
                  <a:gd name="T72" fmla="*/ 56 w 2288"/>
                  <a:gd name="T73" fmla="*/ 34 h 544"/>
                  <a:gd name="T74" fmla="*/ 52 w 2288"/>
                  <a:gd name="T75" fmla="*/ 35 h 544"/>
                  <a:gd name="T76" fmla="*/ 50 w 2288"/>
                  <a:gd name="T77" fmla="*/ 29 h 544"/>
                  <a:gd name="T78" fmla="*/ 49 w 2288"/>
                  <a:gd name="T79" fmla="*/ 27 h 544"/>
                  <a:gd name="T80" fmla="*/ 48 w 2288"/>
                  <a:gd name="T81" fmla="*/ 33 h 544"/>
                  <a:gd name="T82" fmla="*/ 47 w 2288"/>
                  <a:gd name="T83" fmla="*/ 35 h 544"/>
                  <a:gd name="T84" fmla="*/ 47 w 2288"/>
                  <a:gd name="T85" fmla="*/ 24 h 544"/>
                  <a:gd name="T86" fmla="*/ 45 w 2288"/>
                  <a:gd name="T87" fmla="*/ 23 h 544"/>
                  <a:gd name="T88" fmla="*/ 43 w 2288"/>
                  <a:gd name="T89" fmla="*/ 33 h 544"/>
                  <a:gd name="T90" fmla="*/ 41 w 2288"/>
                  <a:gd name="T91" fmla="*/ 35 h 544"/>
                  <a:gd name="T92" fmla="*/ 38 w 2288"/>
                  <a:gd name="T93" fmla="*/ 35 h 544"/>
                  <a:gd name="T94" fmla="*/ 35 w 2288"/>
                  <a:gd name="T95" fmla="*/ 35 h 544"/>
                  <a:gd name="T96" fmla="*/ 32 w 2288"/>
                  <a:gd name="T97" fmla="*/ 36 h 544"/>
                  <a:gd name="T98" fmla="*/ 30 w 2288"/>
                  <a:gd name="T99" fmla="*/ 31 h 544"/>
                  <a:gd name="T100" fmla="*/ 30 w 2288"/>
                  <a:gd name="T101" fmla="*/ 31 h 544"/>
                  <a:gd name="T102" fmla="*/ 29 w 2288"/>
                  <a:gd name="T103" fmla="*/ 35 h 544"/>
                  <a:gd name="T104" fmla="*/ 26 w 2288"/>
                  <a:gd name="T105" fmla="*/ 36 h 544"/>
                  <a:gd name="T106" fmla="*/ 23 w 2288"/>
                  <a:gd name="T107" fmla="*/ 36 h 544"/>
                  <a:gd name="T108" fmla="*/ 19 w 2288"/>
                  <a:gd name="T109" fmla="*/ 36 h 544"/>
                  <a:gd name="T110" fmla="*/ 16 w 2288"/>
                  <a:gd name="T111" fmla="*/ 37 h 544"/>
                  <a:gd name="T112" fmla="*/ 15 w 2288"/>
                  <a:gd name="T113" fmla="*/ 28 h 544"/>
                  <a:gd name="T114" fmla="*/ 14 w 2288"/>
                  <a:gd name="T115" fmla="*/ 28 h 544"/>
                  <a:gd name="T116" fmla="*/ 13 w 2288"/>
                  <a:gd name="T117" fmla="*/ 35 h 544"/>
                  <a:gd name="T118" fmla="*/ 10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305" name="Freeform 3890"/>
              <p:cNvSpPr>
                <a:spLocks/>
              </p:cNvSpPr>
              <p:nvPr/>
            </p:nvSpPr>
            <p:spPr bwMode="auto">
              <a:xfrm rot="2787764">
                <a:off x="1840" y="1145"/>
                <a:ext cx="480" cy="192"/>
              </a:xfrm>
              <a:custGeom>
                <a:avLst/>
                <a:gdLst>
                  <a:gd name="T0" fmla="*/ 0 w 2288"/>
                  <a:gd name="T1" fmla="*/ 66 h 544"/>
                  <a:gd name="T2" fmla="*/ 2 w 2288"/>
                  <a:gd name="T3" fmla="*/ 60 h 544"/>
                  <a:gd name="T4" fmla="*/ 5 w 2288"/>
                  <a:gd name="T5" fmla="*/ 50 h 544"/>
                  <a:gd name="T6" fmla="*/ 9 w 2288"/>
                  <a:gd name="T7" fmla="*/ 38 h 544"/>
                  <a:gd name="T8" fmla="*/ 15 w 2288"/>
                  <a:gd name="T9" fmla="*/ 25 h 544"/>
                  <a:gd name="T10" fmla="*/ 23 w 2288"/>
                  <a:gd name="T11" fmla="*/ 14 h 544"/>
                  <a:gd name="T12" fmla="*/ 34 w 2288"/>
                  <a:gd name="T13" fmla="*/ 5 h 544"/>
                  <a:gd name="T14" fmla="*/ 47 w 2288"/>
                  <a:gd name="T15" fmla="*/ 0 h 544"/>
                  <a:gd name="T16" fmla="*/ 61 w 2288"/>
                  <a:gd name="T17" fmla="*/ 1 h 544"/>
                  <a:gd name="T18" fmla="*/ 73 w 2288"/>
                  <a:gd name="T19" fmla="*/ 6 h 544"/>
                  <a:gd name="T20" fmla="*/ 82 w 2288"/>
                  <a:gd name="T21" fmla="*/ 14 h 544"/>
                  <a:gd name="T22" fmla="*/ 89 w 2288"/>
                  <a:gd name="T23" fmla="*/ 24 h 544"/>
                  <a:gd name="T24" fmla="*/ 94 w 2288"/>
                  <a:gd name="T25" fmla="*/ 35 h 544"/>
                  <a:gd name="T26" fmla="*/ 97 w 2288"/>
                  <a:gd name="T27" fmla="*/ 46 h 544"/>
                  <a:gd name="T28" fmla="*/ 99 w 2288"/>
                  <a:gd name="T29" fmla="*/ 54 h 544"/>
                  <a:gd name="T30" fmla="*/ 100 w 2288"/>
                  <a:gd name="T31" fmla="*/ 60 h 544"/>
                  <a:gd name="T32" fmla="*/ 94 w 2288"/>
                  <a:gd name="T33" fmla="*/ 60 h 544"/>
                  <a:gd name="T34" fmla="*/ 92 w 2288"/>
                  <a:gd name="T35" fmla="*/ 53 h 544"/>
                  <a:gd name="T36" fmla="*/ 90 w 2288"/>
                  <a:gd name="T37" fmla="*/ 44 h 544"/>
                  <a:gd name="T38" fmla="*/ 86 w 2288"/>
                  <a:gd name="T39" fmla="*/ 38 h 544"/>
                  <a:gd name="T40" fmla="*/ 85 w 2288"/>
                  <a:gd name="T41" fmla="*/ 37 h 544"/>
                  <a:gd name="T42" fmla="*/ 83 w 2288"/>
                  <a:gd name="T43" fmla="*/ 43 h 544"/>
                  <a:gd name="T44" fmla="*/ 81 w 2288"/>
                  <a:gd name="T45" fmla="*/ 50 h 544"/>
                  <a:gd name="T46" fmla="*/ 76 w 2288"/>
                  <a:gd name="T47" fmla="*/ 58 h 544"/>
                  <a:gd name="T48" fmla="*/ 72 w 2288"/>
                  <a:gd name="T49" fmla="*/ 50 h 544"/>
                  <a:gd name="T50" fmla="*/ 71 w 2288"/>
                  <a:gd name="T51" fmla="*/ 50 h 544"/>
                  <a:gd name="T52" fmla="*/ 70 w 2288"/>
                  <a:gd name="T53" fmla="*/ 58 h 544"/>
                  <a:gd name="T54" fmla="*/ 69 w 2288"/>
                  <a:gd name="T55" fmla="*/ 60 h 544"/>
                  <a:gd name="T56" fmla="*/ 68 w 2288"/>
                  <a:gd name="T57" fmla="*/ 60 h 544"/>
                  <a:gd name="T58" fmla="*/ 64 w 2288"/>
                  <a:gd name="T59" fmla="*/ 61 h 544"/>
                  <a:gd name="T60" fmla="*/ 62 w 2288"/>
                  <a:gd name="T61" fmla="*/ 54 h 544"/>
                  <a:gd name="T62" fmla="*/ 63 w 2288"/>
                  <a:gd name="T63" fmla="*/ 37 h 544"/>
                  <a:gd name="T64" fmla="*/ 62 w 2288"/>
                  <a:gd name="T65" fmla="*/ 44 h 544"/>
                  <a:gd name="T66" fmla="*/ 60 w 2288"/>
                  <a:gd name="T67" fmla="*/ 58 h 544"/>
                  <a:gd name="T68" fmla="*/ 57 w 2288"/>
                  <a:gd name="T69" fmla="*/ 61 h 544"/>
                  <a:gd name="T70" fmla="*/ 54 w 2288"/>
                  <a:gd name="T71" fmla="*/ 61 h 544"/>
                  <a:gd name="T72" fmla="*/ 51 w 2288"/>
                  <a:gd name="T73" fmla="*/ 61 h 544"/>
                  <a:gd name="T74" fmla="*/ 47 w 2288"/>
                  <a:gd name="T75" fmla="*/ 62 h 544"/>
                  <a:gd name="T76" fmla="*/ 45 w 2288"/>
                  <a:gd name="T77" fmla="*/ 53 h 544"/>
                  <a:gd name="T78" fmla="*/ 45 w 2288"/>
                  <a:gd name="T79" fmla="*/ 49 h 544"/>
                  <a:gd name="T80" fmla="*/ 44 w 2288"/>
                  <a:gd name="T81" fmla="*/ 59 h 544"/>
                  <a:gd name="T82" fmla="*/ 43 w 2288"/>
                  <a:gd name="T83" fmla="*/ 62 h 544"/>
                  <a:gd name="T84" fmla="*/ 42 w 2288"/>
                  <a:gd name="T85" fmla="*/ 42 h 544"/>
                  <a:gd name="T86" fmla="*/ 41 w 2288"/>
                  <a:gd name="T87" fmla="*/ 40 h 544"/>
                  <a:gd name="T88" fmla="*/ 39 w 2288"/>
                  <a:gd name="T89" fmla="*/ 58 h 544"/>
                  <a:gd name="T90" fmla="*/ 37 w 2288"/>
                  <a:gd name="T91" fmla="*/ 62 h 544"/>
                  <a:gd name="T92" fmla="*/ 34 w 2288"/>
                  <a:gd name="T93" fmla="*/ 63 h 544"/>
                  <a:gd name="T94" fmla="*/ 32 w 2288"/>
                  <a:gd name="T95" fmla="*/ 63 h 544"/>
                  <a:gd name="T96" fmla="*/ 29 w 2288"/>
                  <a:gd name="T97" fmla="*/ 64 h 544"/>
                  <a:gd name="T98" fmla="*/ 27 w 2288"/>
                  <a:gd name="T99" fmla="*/ 55 h 544"/>
                  <a:gd name="T100" fmla="*/ 27 w 2288"/>
                  <a:gd name="T101" fmla="*/ 55 h 544"/>
                  <a:gd name="T102" fmla="*/ 26 w 2288"/>
                  <a:gd name="T103" fmla="*/ 62 h 544"/>
                  <a:gd name="T104" fmla="*/ 24 w 2288"/>
                  <a:gd name="T105" fmla="*/ 64 h 544"/>
                  <a:gd name="T106" fmla="*/ 21 w 2288"/>
                  <a:gd name="T107" fmla="*/ 64 h 544"/>
                  <a:gd name="T108" fmla="*/ 18 w 2288"/>
                  <a:gd name="T109" fmla="*/ 64 h 544"/>
                  <a:gd name="T110" fmla="*/ 15 w 2288"/>
                  <a:gd name="T111" fmla="*/ 65 h 544"/>
                  <a:gd name="T112" fmla="*/ 14 w 2288"/>
                  <a:gd name="T113" fmla="*/ 49 h 544"/>
                  <a:gd name="T114" fmla="*/ 13 w 2288"/>
                  <a:gd name="T115" fmla="*/ 49 h 544"/>
                  <a:gd name="T116" fmla="*/ 12 w 2288"/>
                  <a:gd name="T117" fmla="*/ 62 h 544"/>
                  <a:gd name="T118" fmla="*/ 9 w 2288"/>
                  <a:gd name="T119" fmla="*/ 66 h 544"/>
                  <a:gd name="T120" fmla="*/ 5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nvGrpSpPr>
              <p:cNvPr id="8416" name="Group 3891"/>
              <p:cNvGrpSpPr>
                <a:grpSpLocks/>
              </p:cNvGrpSpPr>
              <p:nvPr/>
            </p:nvGrpSpPr>
            <p:grpSpPr bwMode="auto">
              <a:xfrm rot="839386">
                <a:off x="2208" y="966"/>
                <a:ext cx="192" cy="528"/>
                <a:chOff x="1952" y="240"/>
                <a:chExt cx="352" cy="528"/>
              </a:xfrm>
            </p:grpSpPr>
            <p:sp>
              <p:nvSpPr>
                <p:cNvPr id="9309" name="Freeform 3892"/>
                <p:cNvSpPr>
                  <a:spLocks/>
                </p:cNvSpPr>
                <p:nvPr/>
              </p:nvSpPr>
              <p:spPr bwMode="auto">
                <a:xfrm rot="5867664">
                  <a:off x="1944" y="408"/>
                  <a:ext cx="528" cy="192"/>
                </a:xfrm>
                <a:custGeom>
                  <a:avLst/>
                  <a:gdLst>
                    <a:gd name="T0" fmla="*/ 0 w 2288"/>
                    <a:gd name="T1" fmla="*/ 66 h 544"/>
                    <a:gd name="T2" fmla="*/ 2 w 2288"/>
                    <a:gd name="T3" fmla="*/ 60 h 544"/>
                    <a:gd name="T4" fmla="*/ 6 w 2288"/>
                    <a:gd name="T5" fmla="*/ 50 h 544"/>
                    <a:gd name="T6" fmla="*/ 11 w 2288"/>
                    <a:gd name="T7" fmla="*/ 38 h 544"/>
                    <a:gd name="T8" fmla="*/ 18 w 2288"/>
                    <a:gd name="T9" fmla="*/ 25 h 544"/>
                    <a:gd name="T10" fmla="*/ 29 w 2288"/>
                    <a:gd name="T11" fmla="*/ 14 h 544"/>
                    <a:gd name="T12" fmla="*/ 41 w 2288"/>
                    <a:gd name="T13" fmla="*/ 5 h 544"/>
                    <a:gd name="T14" fmla="*/ 57 w 2288"/>
                    <a:gd name="T15" fmla="*/ 0 h 544"/>
                    <a:gd name="T16" fmla="*/ 74 w 2288"/>
                    <a:gd name="T17" fmla="*/ 1 h 544"/>
                    <a:gd name="T18" fmla="*/ 88 w 2288"/>
                    <a:gd name="T19" fmla="*/ 6 h 544"/>
                    <a:gd name="T20" fmla="*/ 99 w 2288"/>
                    <a:gd name="T21" fmla="*/ 14 h 544"/>
                    <a:gd name="T22" fmla="*/ 107 w 2288"/>
                    <a:gd name="T23" fmla="*/ 24 h 544"/>
                    <a:gd name="T24" fmla="*/ 114 w 2288"/>
                    <a:gd name="T25" fmla="*/ 35 h 544"/>
                    <a:gd name="T26" fmla="*/ 118 w 2288"/>
                    <a:gd name="T27" fmla="*/ 46 h 544"/>
                    <a:gd name="T28" fmla="*/ 120 w 2288"/>
                    <a:gd name="T29" fmla="*/ 54 h 544"/>
                    <a:gd name="T30" fmla="*/ 122 w 2288"/>
                    <a:gd name="T31" fmla="*/ 60 h 544"/>
                    <a:gd name="T32" fmla="*/ 113 w 2288"/>
                    <a:gd name="T33" fmla="*/ 60 h 544"/>
                    <a:gd name="T34" fmla="*/ 111 w 2288"/>
                    <a:gd name="T35" fmla="*/ 53 h 544"/>
                    <a:gd name="T36" fmla="*/ 108 w 2288"/>
                    <a:gd name="T37" fmla="*/ 44 h 544"/>
                    <a:gd name="T38" fmla="*/ 105 w 2288"/>
                    <a:gd name="T39" fmla="*/ 38 h 544"/>
                    <a:gd name="T40" fmla="*/ 103 w 2288"/>
                    <a:gd name="T41" fmla="*/ 37 h 544"/>
                    <a:gd name="T42" fmla="*/ 101 w 2288"/>
                    <a:gd name="T43" fmla="*/ 43 h 544"/>
                    <a:gd name="T44" fmla="*/ 98 w 2288"/>
                    <a:gd name="T45" fmla="*/ 50 h 544"/>
                    <a:gd name="T46" fmla="*/ 91 w 2288"/>
                    <a:gd name="T47" fmla="*/ 58 h 544"/>
                    <a:gd name="T48" fmla="*/ 87 w 2288"/>
                    <a:gd name="T49" fmla="*/ 50 h 544"/>
                    <a:gd name="T50" fmla="*/ 87 w 2288"/>
                    <a:gd name="T51" fmla="*/ 50 h 544"/>
                    <a:gd name="T52" fmla="*/ 85 w 2288"/>
                    <a:gd name="T53" fmla="*/ 58 h 544"/>
                    <a:gd name="T54" fmla="*/ 84 w 2288"/>
                    <a:gd name="T55" fmla="*/ 60 h 544"/>
                    <a:gd name="T56" fmla="*/ 82 w 2288"/>
                    <a:gd name="T57" fmla="*/ 60 h 544"/>
                    <a:gd name="T58" fmla="*/ 78 w 2288"/>
                    <a:gd name="T59" fmla="*/ 61 h 544"/>
                    <a:gd name="T60" fmla="*/ 75 w 2288"/>
                    <a:gd name="T61" fmla="*/ 54 h 544"/>
                    <a:gd name="T62" fmla="*/ 76 w 2288"/>
                    <a:gd name="T63" fmla="*/ 37 h 544"/>
                    <a:gd name="T64" fmla="*/ 75 w 2288"/>
                    <a:gd name="T65" fmla="*/ 44 h 544"/>
                    <a:gd name="T66" fmla="*/ 72 w 2288"/>
                    <a:gd name="T67" fmla="*/ 58 h 544"/>
                    <a:gd name="T68" fmla="*/ 69 w 2288"/>
                    <a:gd name="T69" fmla="*/ 61 h 544"/>
                    <a:gd name="T70" fmla="*/ 65 w 2288"/>
                    <a:gd name="T71" fmla="*/ 61 h 544"/>
                    <a:gd name="T72" fmla="*/ 61 w 2288"/>
                    <a:gd name="T73" fmla="*/ 61 h 544"/>
                    <a:gd name="T74" fmla="*/ 57 w 2288"/>
                    <a:gd name="T75" fmla="*/ 62 h 544"/>
                    <a:gd name="T76" fmla="*/ 54 w 2288"/>
                    <a:gd name="T77" fmla="*/ 53 h 544"/>
                    <a:gd name="T78" fmla="*/ 54 w 2288"/>
                    <a:gd name="T79" fmla="*/ 49 h 544"/>
                    <a:gd name="T80" fmla="*/ 53 w 2288"/>
                    <a:gd name="T81" fmla="*/ 59 h 544"/>
                    <a:gd name="T82" fmla="*/ 51 w 2288"/>
                    <a:gd name="T83" fmla="*/ 62 h 544"/>
                    <a:gd name="T84" fmla="*/ 51 w 2288"/>
                    <a:gd name="T85" fmla="*/ 42 h 544"/>
                    <a:gd name="T86" fmla="*/ 50 w 2288"/>
                    <a:gd name="T87" fmla="*/ 40 h 544"/>
                    <a:gd name="T88" fmla="*/ 48 w 2288"/>
                    <a:gd name="T89" fmla="*/ 58 h 544"/>
                    <a:gd name="T90" fmla="*/ 45 w 2288"/>
                    <a:gd name="T91" fmla="*/ 62 h 544"/>
                    <a:gd name="T92" fmla="*/ 42 w 2288"/>
                    <a:gd name="T93" fmla="*/ 63 h 544"/>
                    <a:gd name="T94" fmla="*/ 38 w 2288"/>
                    <a:gd name="T95" fmla="*/ 63 h 544"/>
                    <a:gd name="T96" fmla="*/ 35 w 2288"/>
                    <a:gd name="T97" fmla="*/ 64 h 544"/>
                    <a:gd name="T98" fmla="*/ 33 w 2288"/>
                    <a:gd name="T99" fmla="*/ 55 h 544"/>
                    <a:gd name="T100" fmla="*/ 33 w 2288"/>
                    <a:gd name="T101" fmla="*/ 55 h 544"/>
                    <a:gd name="T102" fmla="*/ 32 w 2288"/>
                    <a:gd name="T103" fmla="*/ 62 h 544"/>
                    <a:gd name="T104" fmla="*/ 29 w 2288"/>
                    <a:gd name="T105" fmla="*/ 64 h 544"/>
                    <a:gd name="T106" fmla="*/ 25 w 2288"/>
                    <a:gd name="T107" fmla="*/ 64 h 544"/>
                    <a:gd name="T108" fmla="*/ 21 w 2288"/>
                    <a:gd name="T109" fmla="*/ 64 h 544"/>
                    <a:gd name="T110" fmla="*/ 18 w 2288"/>
                    <a:gd name="T111" fmla="*/ 65 h 544"/>
                    <a:gd name="T112" fmla="*/ 16 w 2288"/>
                    <a:gd name="T113" fmla="*/ 49 h 544"/>
                    <a:gd name="T114" fmla="*/ 16 w 2288"/>
                    <a:gd name="T115" fmla="*/ 49 h 544"/>
                    <a:gd name="T116" fmla="*/ 14 w 2288"/>
                    <a:gd name="T117" fmla="*/ 62 h 544"/>
                    <a:gd name="T118" fmla="*/ 11 w 2288"/>
                    <a:gd name="T119" fmla="*/ 66 h 544"/>
                    <a:gd name="T120" fmla="*/ 6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310" name="Freeform 3893"/>
                <p:cNvSpPr>
                  <a:spLocks/>
                </p:cNvSpPr>
                <p:nvPr/>
              </p:nvSpPr>
              <p:spPr bwMode="auto">
                <a:xfrm rot="16313642" flipH="1">
                  <a:off x="1824" y="368"/>
                  <a:ext cx="480" cy="224"/>
                </a:xfrm>
                <a:custGeom>
                  <a:avLst/>
                  <a:gdLst>
                    <a:gd name="T0" fmla="*/ 0 w 2288"/>
                    <a:gd name="T1" fmla="*/ 90 h 544"/>
                    <a:gd name="T2" fmla="*/ 2 w 2288"/>
                    <a:gd name="T3" fmla="*/ 81 h 544"/>
                    <a:gd name="T4" fmla="*/ 5 w 2288"/>
                    <a:gd name="T5" fmla="*/ 68 h 544"/>
                    <a:gd name="T6" fmla="*/ 9 w 2288"/>
                    <a:gd name="T7" fmla="*/ 51 h 544"/>
                    <a:gd name="T8" fmla="*/ 15 w 2288"/>
                    <a:gd name="T9" fmla="*/ 34 h 544"/>
                    <a:gd name="T10" fmla="*/ 23 w 2288"/>
                    <a:gd name="T11" fmla="*/ 19 h 544"/>
                    <a:gd name="T12" fmla="*/ 34 w 2288"/>
                    <a:gd name="T13" fmla="*/ 7 h 544"/>
                    <a:gd name="T14" fmla="*/ 47 w 2288"/>
                    <a:gd name="T15" fmla="*/ 1 h 544"/>
                    <a:gd name="T16" fmla="*/ 61 w 2288"/>
                    <a:gd name="T17" fmla="*/ 1 h 544"/>
                    <a:gd name="T18" fmla="*/ 73 w 2288"/>
                    <a:gd name="T19" fmla="*/ 8 h 544"/>
                    <a:gd name="T20" fmla="*/ 82 w 2288"/>
                    <a:gd name="T21" fmla="*/ 19 h 544"/>
                    <a:gd name="T22" fmla="*/ 89 w 2288"/>
                    <a:gd name="T23" fmla="*/ 33 h 544"/>
                    <a:gd name="T24" fmla="*/ 94 w 2288"/>
                    <a:gd name="T25" fmla="*/ 48 h 544"/>
                    <a:gd name="T26" fmla="*/ 97 w 2288"/>
                    <a:gd name="T27" fmla="*/ 62 h 544"/>
                    <a:gd name="T28" fmla="*/ 99 w 2288"/>
                    <a:gd name="T29" fmla="*/ 74 h 544"/>
                    <a:gd name="T30" fmla="*/ 100 w 2288"/>
                    <a:gd name="T31" fmla="*/ 82 h 544"/>
                    <a:gd name="T32" fmla="*/ 94 w 2288"/>
                    <a:gd name="T33" fmla="*/ 82 h 544"/>
                    <a:gd name="T34" fmla="*/ 92 w 2288"/>
                    <a:gd name="T35" fmla="*/ 72 h 544"/>
                    <a:gd name="T36" fmla="*/ 90 w 2288"/>
                    <a:gd name="T37" fmla="*/ 61 h 544"/>
                    <a:gd name="T38" fmla="*/ 86 w 2288"/>
                    <a:gd name="T39" fmla="*/ 51 h 544"/>
                    <a:gd name="T40" fmla="*/ 85 w 2288"/>
                    <a:gd name="T41" fmla="*/ 50 h 544"/>
                    <a:gd name="T42" fmla="*/ 83 w 2288"/>
                    <a:gd name="T43" fmla="*/ 58 h 544"/>
                    <a:gd name="T44" fmla="*/ 81 w 2288"/>
                    <a:gd name="T45" fmla="*/ 69 h 544"/>
                    <a:gd name="T46" fmla="*/ 76 w 2288"/>
                    <a:gd name="T47" fmla="*/ 79 h 544"/>
                    <a:gd name="T48" fmla="*/ 72 w 2288"/>
                    <a:gd name="T49" fmla="*/ 69 h 544"/>
                    <a:gd name="T50" fmla="*/ 71 w 2288"/>
                    <a:gd name="T51" fmla="*/ 68 h 544"/>
                    <a:gd name="T52" fmla="*/ 70 w 2288"/>
                    <a:gd name="T53" fmla="*/ 79 h 544"/>
                    <a:gd name="T54" fmla="*/ 69 w 2288"/>
                    <a:gd name="T55" fmla="*/ 82 h 544"/>
                    <a:gd name="T56" fmla="*/ 68 w 2288"/>
                    <a:gd name="T57" fmla="*/ 82 h 544"/>
                    <a:gd name="T58" fmla="*/ 64 w 2288"/>
                    <a:gd name="T59" fmla="*/ 82 h 544"/>
                    <a:gd name="T60" fmla="*/ 62 w 2288"/>
                    <a:gd name="T61" fmla="*/ 74 h 544"/>
                    <a:gd name="T62" fmla="*/ 63 w 2288"/>
                    <a:gd name="T63" fmla="*/ 50 h 544"/>
                    <a:gd name="T64" fmla="*/ 62 w 2288"/>
                    <a:gd name="T65" fmla="*/ 61 h 544"/>
                    <a:gd name="T66" fmla="*/ 60 w 2288"/>
                    <a:gd name="T67" fmla="*/ 79 h 544"/>
                    <a:gd name="T68" fmla="*/ 57 w 2288"/>
                    <a:gd name="T69" fmla="*/ 83 h 544"/>
                    <a:gd name="T70" fmla="*/ 54 w 2288"/>
                    <a:gd name="T71" fmla="*/ 84 h 544"/>
                    <a:gd name="T72" fmla="*/ 51 w 2288"/>
                    <a:gd name="T73" fmla="*/ 84 h 544"/>
                    <a:gd name="T74" fmla="*/ 47 w 2288"/>
                    <a:gd name="T75" fmla="*/ 84 h 544"/>
                    <a:gd name="T76" fmla="*/ 45 w 2288"/>
                    <a:gd name="T77" fmla="*/ 71 h 544"/>
                    <a:gd name="T78" fmla="*/ 45 w 2288"/>
                    <a:gd name="T79" fmla="*/ 66 h 544"/>
                    <a:gd name="T80" fmla="*/ 44 w 2288"/>
                    <a:gd name="T81" fmla="*/ 79 h 544"/>
                    <a:gd name="T82" fmla="*/ 43 w 2288"/>
                    <a:gd name="T83" fmla="*/ 84 h 544"/>
                    <a:gd name="T84" fmla="*/ 42 w 2288"/>
                    <a:gd name="T85" fmla="*/ 57 h 544"/>
                    <a:gd name="T86" fmla="*/ 41 w 2288"/>
                    <a:gd name="T87" fmla="*/ 55 h 544"/>
                    <a:gd name="T88" fmla="*/ 39 w 2288"/>
                    <a:gd name="T89" fmla="*/ 79 h 544"/>
                    <a:gd name="T90" fmla="*/ 37 w 2288"/>
                    <a:gd name="T91" fmla="*/ 85 h 544"/>
                    <a:gd name="T92" fmla="*/ 34 w 2288"/>
                    <a:gd name="T93" fmla="*/ 86 h 544"/>
                    <a:gd name="T94" fmla="*/ 32 w 2288"/>
                    <a:gd name="T95" fmla="*/ 86 h 544"/>
                    <a:gd name="T96" fmla="*/ 29 w 2288"/>
                    <a:gd name="T97" fmla="*/ 86 h 544"/>
                    <a:gd name="T98" fmla="*/ 27 w 2288"/>
                    <a:gd name="T99" fmla="*/ 75 h 544"/>
                    <a:gd name="T100" fmla="*/ 27 w 2288"/>
                    <a:gd name="T101" fmla="*/ 75 h 544"/>
                    <a:gd name="T102" fmla="*/ 26 w 2288"/>
                    <a:gd name="T103" fmla="*/ 84 h 544"/>
                    <a:gd name="T104" fmla="*/ 24 w 2288"/>
                    <a:gd name="T105" fmla="*/ 87 h 544"/>
                    <a:gd name="T106" fmla="*/ 21 w 2288"/>
                    <a:gd name="T107" fmla="*/ 87 h 544"/>
                    <a:gd name="T108" fmla="*/ 18 w 2288"/>
                    <a:gd name="T109" fmla="*/ 88 h 544"/>
                    <a:gd name="T110" fmla="*/ 15 w 2288"/>
                    <a:gd name="T111" fmla="*/ 89 h 544"/>
                    <a:gd name="T112" fmla="*/ 14 w 2288"/>
                    <a:gd name="T113" fmla="*/ 68 h 544"/>
                    <a:gd name="T114" fmla="*/ 13 w 2288"/>
                    <a:gd name="T115" fmla="*/ 67 h 544"/>
                    <a:gd name="T116" fmla="*/ 12 w 2288"/>
                    <a:gd name="T117" fmla="*/ 84 h 544"/>
                    <a:gd name="T118" fmla="*/ 9 w 2288"/>
                    <a:gd name="T119" fmla="*/ 89 h 544"/>
                    <a:gd name="T120" fmla="*/ 5 w 2288"/>
                    <a:gd name="T121" fmla="*/ 90 h 544"/>
                    <a:gd name="T122" fmla="*/ 3 w 2288"/>
                    <a:gd name="T123" fmla="*/ 91 h 544"/>
                    <a:gd name="T124" fmla="*/ 1 w 2288"/>
                    <a:gd name="T125" fmla="*/ 92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sp>
            <p:nvSpPr>
              <p:cNvPr id="9307" name="Freeform 3894"/>
              <p:cNvSpPr>
                <a:spLocks/>
              </p:cNvSpPr>
              <p:nvPr/>
            </p:nvSpPr>
            <p:spPr bwMode="auto">
              <a:xfrm rot="-280215">
                <a:off x="1777" y="1343"/>
                <a:ext cx="528" cy="144"/>
              </a:xfrm>
              <a:custGeom>
                <a:avLst/>
                <a:gdLst>
                  <a:gd name="T0" fmla="*/ 0 w 2288"/>
                  <a:gd name="T1" fmla="*/ 37 h 544"/>
                  <a:gd name="T2" fmla="*/ 2 w 2288"/>
                  <a:gd name="T3" fmla="*/ 34 h 544"/>
                  <a:gd name="T4" fmla="*/ 6 w 2288"/>
                  <a:gd name="T5" fmla="*/ 28 h 544"/>
                  <a:gd name="T6" fmla="*/ 11 w 2288"/>
                  <a:gd name="T7" fmla="*/ 21 h 544"/>
                  <a:gd name="T8" fmla="*/ 18 w 2288"/>
                  <a:gd name="T9" fmla="*/ 14 h 544"/>
                  <a:gd name="T10" fmla="*/ 29 w 2288"/>
                  <a:gd name="T11" fmla="*/ 8 h 544"/>
                  <a:gd name="T12" fmla="*/ 41 w 2288"/>
                  <a:gd name="T13" fmla="*/ 3 h 544"/>
                  <a:gd name="T14" fmla="*/ 57 w 2288"/>
                  <a:gd name="T15" fmla="*/ 0 h 544"/>
                  <a:gd name="T16" fmla="*/ 74 w 2288"/>
                  <a:gd name="T17" fmla="*/ 1 h 544"/>
                  <a:gd name="T18" fmla="*/ 88 w 2288"/>
                  <a:gd name="T19" fmla="*/ 3 h 544"/>
                  <a:gd name="T20" fmla="*/ 99 w 2288"/>
                  <a:gd name="T21" fmla="*/ 8 h 544"/>
                  <a:gd name="T22" fmla="*/ 107 w 2288"/>
                  <a:gd name="T23" fmla="*/ 14 h 544"/>
                  <a:gd name="T24" fmla="*/ 114 w 2288"/>
                  <a:gd name="T25" fmla="*/ 20 h 544"/>
                  <a:gd name="T26" fmla="*/ 118 w 2288"/>
                  <a:gd name="T27" fmla="*/ 26 h 544"/>
                  <a:gd name="T28" fmla="*/ 120 w 2288"/>
                  <a:gd name="T29" fmla="*/ 30 h 544"/>
                  <a:gd name="T30" fmla="*/ 122 w 2288"/>
                  <a:gd name="T31" fmla="*/ 34 h 544"/>
                  <a:gd name="T32" fmla="*/ 113 w 2288"/>
                  <a:gd name="T33" fmla="*/ 34 h 544"/>
                  <a:gd name="T34" fmla="*/ 111 w 2288"/>
                  <a:gd name="T35" fmla="*/ 30 h 544"/>
                  <a:gd name="T36" fmla="*/ 108 w 2288"/>
                  <a:gd name="T37" fmla="*/ 25 h 544"/>
                  <a:gd name="T38" fmla="*/ 105 w 2288"/>
                  <a:gd name="T39" fmla="*/ 21 h 544"/>
                  <a:gd name="T40" fmla="*/ 103 w 2288"/>
                  <a:gd name="T41" fmla="*/ 21 h 544"/>
                  <a:gd name="T42" fmla="*/ 101 w 2288"/>
                  <a:gd name="T43" fmla="*/ 24 h 544"/>
                  <a:gd name="T44" fmla="*/ 98 w 2288"/>
                  <a:gd name="T45" fmla="*/ 28 h 544"/>
                  <a:gd name="T46" fmla="*/ 91 w 2288"/>
                  <a:gd name="T47" fmla="*/ 33 h 544"/>
                  <a:gd name="T48" fmla="*/ 87 w 2288"/>
                  <a:gd name="T49" fmla="*/ 28 h 544"/>
                  <a:gd name="T50" fmla="*/ 87 w 2288"/>
                  <a:gd name="T51" fmla="*/ 28 h 544"/>
                  <a:gd name="T52" fmla="*/ 85 w 2288"/>
                  <a:gd name="T53" fmla="*/ 33 h 544"/>
                  <a:gd name="T54" fmla="*/ 84 w 2288"/>
                  <a:gd name="T55" fmla="*/ 34 h 544"/>
                  <a:gd name="T56" fmla="*/ 82 w 2288"/>
                  <a:gd name="T57" fmla="*/ 34 h 544"/>
                  <a:gd name="T58" fmla="*/ 78 w 2288"/>
                  <a:gd name="T59" fmla="*/ 34 h 544"/>
                  <a:gd name="T60" fmla="*/ 75 w 2288"/>
                  <a:gd name="T61" fmla="*/ 30 h 544"/>
                  <a:gd name="T62" fmla="*/ 76 w 2288"/>
                  <a:gd name="T63" fmla="*/ 21 h 544"/>
                  <a:gd name="T64" fmla="*/ 75 w 2288"/>
                  <a:gd name="T65" fmla="*/ 25 h 544"/>
                  <a:gd name="T66" fmla="*/ 72 w 2288"/>
                  <a:gd name="T67" fmla="*/ 33 h 544"/>
                  <a:gd name="T68" fmla="*/ 69 w 2288"/>
                  <a:gd name="T69" fmla="*/ 34 h 544"/>
                  <a:gd name="T70" fmla="*/ 65 w 2288"/>
                  <a:gd name="T71" fmla="*/ 34 h 544"/>
                  <a:gd name="T72" fmla="*/ 61 w 2288"/>
                  <a:gd name="T73" fmla="*/ 34 h 544"/>
                  <a:gd name="T74" fmla="*/ 57 w 2288"/>
                  <a:gd name="T75" fmla="*/ 35 h 544"/>
                  <a:gd name="T76" fmla="*/ 54 w 2288"/>
                  <a:gd name="T77" fmla="*/ 29 h 544"/>
                  <a:gd name="T78" fmla="*/ 54 w 2288"/>
                  <a:gd name="T79" fmla="*/ 27 h 544"/>
                  <a:gd name="T80" fmla="*/ 53 w 2288"/>
                  <a:gd name="T81" fmla="*/ 33 h 544"/>
                  <a:gd name="T82" fmla="*/ 51 w 2288"/>
                  <a:gd name="T83" fmla="*/ 35 h 544"/>
                  <a:gd name="T84" fmla="*/ 51 w 2288"/>
                  <a:gd name="T85" fmla="*/ 24 h 544"/>
                  <a:gd name="T86" fmla="*/ 50 w 2288"/>
                  <a:gd name="T87" fmla="*/ 23 h 544"/>
                  <a:gd name="T88" fmla="*/ 48 w 2288"/>
                  <a:gd name="T89" fmla="*/ 33 h 544"/>
                  <a:gd name="T90" fmla="*/ 45 w 2288"/>
                  <a:gd name="T91" fmla="*/ 35 h 544"/>
                  <a:gd name="T92" fmla="*/ 42 w 2288"/>
                  <a:gd name="T93" fmla="*/ 35 h 544"/>
                  <a:gd name="T94" fmla="*/ 38 w 2288"/>
                  <a:gd name="T95" fmla="*/ 35 h 544"/>
                  <a:gd name="T96" fmla="*/ 35 w 2288"/>
                  <a:gd name="T97" fmla="*/ 36 h 544"/>
                  <a:gd name="T98" fmla="*/ 33 w 2288"/>
                  <a:gd name="T99" fmla="*/ 31 h 544"/>
                  <a:gd name="T100" fmla="*/ 33 w 2288"/>
                  <a:gd name="T101" fmla="*/ 31 h 544"/>
                  <a:gd name="T102" fmla="*/ 32 w 2288"/>
                  <a:gd name="T103" fmla="*/ 35 h 544"/>
                  <a:gd name="T104" fmla="*/ 29 w 2288"/>
                  <a:gd name="T105" fmla="*/ 36 h 544"/>
                  <a:gd name="T106" fmla="*/ 25 w 2288"/>
                  <a:gd name="T107" fmla="*/ 36 h 544"/>
                  <a:gd name="T108" fmla="*/ 21 w 2288"/>
                  <a:gd name="T109" fmla="*/ 36 h 544"/>
                  <a:gd name="T110" fmla="*/ 18 w 2288"/>
                  <a:gd name="T111" fmla="*/ 37 h 544"/>
                  <a:gd name="T112" fmla="*/ 16 w 2288"/>
                  <a:gd name="T113" fmla="*/ 28 h 544"/>
                  <a:gd name="T114" fmla="*/ 16 w 2288"/>
                  <a:gd name="T115" fmla="*/ 28 h 544"/>
                  <a:gd name="T116" fmla="*/ 14 w 2288"/>
                  <a:gd name="T117" fmla="*/ 35 h 544"/>
                  <a:gd name="T118" fmla="*/ 11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308" name="Freeform 3895"/>
              <p:cNvSpPr>
                <a:spLocks/>
              </p:cNvSpPr>
              <p:nvPr/>
            </p:nvSpPr>
            <p:spPr bwMode="auto">
              <a:xfrm flipH="1">
                <a:off x="2160" y="1344"/>
                <a:ext cx="480" cy="144"/>
              </a:xfrm>
              <a:custGeom>
                <a:avLst/>
                <a:gdLst>
                  <a:gd name="T0" fmla="*/ 0 w 2288"/>
                  <a:gd name="T1" fmla="*/ 37 h 544"/>
                  <a:gd name="T2" fmla="*/ 2 w 2288"/>
                  <a:gd name="T3" fmla="*/ 34 h 544"/>
                  <a:gd name="T4" fmla="*/ 5 w 2288"/>
                  <a:gd name="T5" fmla="*/ 28 h 544"/>
                  <a:gd name="T6" fmla="*/ 9 w 2288"/>
                  <a:gd name="T7" fmla="*/ 21 h 544"/>
                  <a:gd name="T8" fmla="*/ 15 w 2288"/>
                  <a:gd name="T9" fmla="*/ 14 h 544"/>
                  <a:gd name="T10" fmla="*/ 23 w 2288"/>
                  <a:gd name="T11" fmla="*/ 8 h 544"/>
                  <a:gd name="T12" fmla="*/ 34 w 2288"/>
                  <a:gd name="T13" fmla="*/ 3 h 544"/>
                  <a:gd name="T14" fmla="*/ 47 w 2288"/>
                  <a:gd name="T15" fmla="*/ 0 h 544"/>
                  <a:gd name="T16" fmla="*/ 61 w 2288"/>
                  <a:gd name="T17" fmla="*/ 1 h 544"/>
                  <a:gd name="T18" fmla="*/ 73 w 2288"/>
                  <a:gd name="T19" fmla="*/ 3 h 544"/>
                  <a:gd name="T20" fmla="*/ 82 w 2288"/>
                  <a:gd name="T21" fmla="*/ 8 h 544"/>
                  <a:gd name="T22" fmla="*/ 89 w 2288"/>
                  <a:gd name="T23" fmla="*/ 14 h 544"/>
                  <a:gd name="T24" fmla="*/ 94 w 2288"/>
                  <a:gd name="T25" fmla="*/ 20 h 544"/>
                  <a:gd name="T26" fmla="*/ 97 w 2288"/>
                  <a:gd name="T27" fmla="*/ 26 h 544"/>
                  <a:gd name="T28" fmla="*/ 99 w 2288"/>
                  <a:gd name="T29" fmla="*/ 30 h 544"/>
                  <a:gd name="T30" fmla="*/ 100 w 2288"/>
                  <a:gd name="T31" fmla="*/ 34 h 544"/>
                  <a:gd name="T32" fmla="*/ 94 w 2288"/>
                  <a:gd name="T33" fmla="*/ 34 h 544"/>
                  <a:gd name="T34" fmla="*/ 92 w 2288"/>
                  <a:gd name="T35" fmla="*/ 30 h 544"/>
                  <a:gd name="T36" fmla="*/ 90 w 2288"/>
                  <a:gd name="T37" fmla="*/ 25 h 544"/>
                  <a:gd name="T38" fmla="*/ 86 w 2288"/>
                  <a:gd name="T39" fmla="*/ 21 h 544"/>
                  <a:gd name="T40" fmla="*/ 85 w 2288"/>
                  <a:gd name="T41" fmla="*/ 21 h 544"/>
                  <a:gd name="T42" fmla="*/ 83 w 2288"/>
                  <a:gd name="T43" fmla="*/ 24 h 544"/>
                  <a:gd name="T44" fmla="*/ 81 w 2288"/>
                  <a:gd name="T45" fmla="*/ 28 h 544"/>
                  <a:gd name="T46" fmla="*/ 76 w 2288"/>
                  <a:gd name="T47" fmla="*/ 33 h 544"/>
                  <a:gd name="T48" fmla="*/ 72 w 2288"/>
                  <a:gd name="T49" fmla="*/ 28 h 544"/>
                  <a:gd name="T50" fmla="*/ 71 w 2288"/>
                  <a:gd name="T51" fmla="*/ 28 h 544"/>
                  <a:gd name="T52" fmla="*/ 70 w 2288"/>
                  <a:gd name="T53" fmla="*/ 33 h 544"/>
                  <a:gd name="T54" fmla="*/ 69 w 2288"/>
                  <a:gd name="T55" fmla="*/ 34 h 544"/>
                  <a:gd name="T56" fmla="*/ 68 w 2288"/>
                  <a:gd name="T57" fmla="*/ 34 h 544"/>
                  <a:gd name="T58" fmla="*/ 64 w 2288"/>
                  <a:gd name="T59" fmla="*/ 34 h 544"/>
                  <a:gd name="T60" fmla="*/ 62 w 2288"/>
                  <a:gd name="T61" fmla="*/ 30 h 544"/>
                  <a:gd name="T62" fmla="*/ 63 w 2288"/>
                  <a:gd name="T63" fmla="*/ 21 h 544"/>
                  <a:gd name="T64" fmla="*/ 62 w 2288"/>
                  <a:gd name="T65" fmla="*/ 25 h 544"/>
                  <a:gd name="T66" fmla="*/ 60 w 2288"/>
                  <a:gd name="T67" fmla="*/ 33 h 544"/>
                  <a:gd name="T68" fmla="*/ 57 w 2288"/>
                  <a:gd name="T69" fmla="*/ 34 h 544"/>
                  <a:gd name="T70" fmla="*/ 54 w 2288"/>
                  <a:gd name="T71" fmla="*/ 34 h 544"/>
                  <a:gd name="T72" fmla="*/ 51 w 2288"/>
                  <a:gd name="T73" fmla="*/ 34 h 544"/>
                  <a:gd name="T74" fmla="*/ 47 w 2288"/>
                  <a:gd name="T75" fmla="*/ 35 h 544"/>
                  <a:gd name="T76" fmla="*/ 45 w 2288"/>
                  <a:gd name="T77" fmla="*/ 29 h 544"/>
                  <a:gd name="T78" fmla="*/ 45 w 2288"/>
                  <a:gd name="T79" fmla="*/ 27 h 544"/>
                  <a:gd name="T80" fmla="*/ 44 w 2288"/>
                  <a:gd name="T81" fmla="*/ 33 h 544"/>
                  <a:gd name="T82" fmla="*/ 43 w 2288"/>
                  <a:gd name="T83" fmla="*/ 35 h 544"/>
                  <a:gd name="T84" fmla="*/ 42 w 2288"/>
                  <a:gd name="T85" fmla="*/ 24 h 544"/>
                  <a:gd name="T86" fmla="*/ 41 w 2288"/>
                  <a:gd name="T87" fmla="*/ 23 h 544"/>
                  <a:gd name="T88" fmla="*/ 39 w 2288"/>
                  <a:gd name="T89" fmla="*/ 33 h 544"/>
                  <a:gd name="T90" fmla="*/ 37 w 2288"/>
                  <a:gd name="T91" fmla="*/ 35 h 544"/>
                  <a:gd name="T92" fmla="*/ 34 w 2288"/>
                  <a:gd name="T93" fmla="*/ 35 h 544"/>
                  <a:gd name="T94" fmla="*/ 32 w 2288"/>
                  <a:gd name="T95" fmla="*/ 35 h 544"/>
                  <a:gd name="T96" fmla="*/ 29 w 2288"/>
                  <a:gd name="T97" fmla="*/ 36 h 544"/>
                  <a:gd name="T98" fmla="*/ 27 w 2288"/>
                  <a:gd name="T99" fmla="*/ 31 h 544"/>
                  <a:gd name="T100" fmla="*/ 27 w 2288"/>
                  <a:gd name="T101" fmla="*/ 31 h 544"/>
                  <a:gd name="T102" fmla="*/ 26 w 2288"/>
                  <a:gd name="T103" fmla="*/ 35 h 544"/>
                  <a:gd name="T104" fmla="*/ 24 w 2288"/>
                  <a:gd name="T105" fmla="*/ 36 h 544"/>
                  <a:gd name="T106" fmla="*/ 21 w 2288"/>
                  <a:gd name="T107" fmla="*/ 36 h 544"/>
                  <a:gd name="T108" fmla="*/ 18 w 2288"/>
                  <a:gd name="T109" fmla="*/ 36 h 544"/>
                  <a:gd name="T110" fmla="*/ 15 w 2288"/>
                  <a:gd name="T111" fmla="*/ 37 h 544"/>
                  <a:gd name="T112" fmla="*/ 14 w 2288"/>
                  <a:gd name="T113" fmla="*/ 28 h 544"/>
                  <a:gd name="T114" fmla="*/ 13 w 2288"/>
                  <a:gd name="T115" fmla="*/ 28 h 544"/>
                  <a:gd name="T116" fmla="*/ 12 w 2288"/>
                  <a:gd name="T117" fmla="*/ 35 h 544"/>
                  <a:gd name="T118" fmla="*/ 9 w 2288"/>
                  <a:gd name="T119" fmla="*/ 37 h 544"/>
                  <a:gd name="T120" fmla="*/ 5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grpSp>
          <p:nvGrpSpPr>
            <p:cNvPr id="8444" name="Group 3896"/>
            <p:cNvGrpSpPr>
              <a:grpSpLocks/>
            </p:cNvGrpSpPr>
            <p:nvPr/>
          </p:nvGrpSpPr>
          <p:grpSpPr bwMode="auto">
            <a:xfrm>
              <a:off x="2847" y="1872"/>
              <a:ext cx="384" cy="816"/>
              <a:chOff x="1488" y="1728"/>
              <a:chExt cx="507" cy="1126"/>
            </a:xfrm>
          </p:grpSpPr>
          <p:sp>
            <p:nvSpPr>
              <p:cNvPr id="9160" name="Freeform 3897"/>
              <p:cNvSpPr>
                <a:spLocks/>
              </p:cNvSpPr>
              <p:nvPr/>
            </p:nvSpPr>
            <p:spPr bwMode="auto">
              <a:xfrm>
                <a:off x="1488" y="1728"/>
                <a:ext cx="507" cy="1126"/>
              </a:xfrm>
              <a:custGeom>
                <a:avLst/>
                <a:gdLst>
                  <a:gd name="T0" fmla="*/ 167 w 1014"/>
                  <a:gd name="T1" fmla="*/ 7 h 2251"/>
                  <a:gd name="T2" fmla="*/ 168 w 1014"/>
                  <a:gd name="T3" fmla="*/ 28 h 2251"/>
                  <a:gd name="T4" fmla="*/ 183 w 1014"/>
                  <a:gd name="T5" fmla="*/ 46 h 2251"/>
                  <a:gd name="T6" fmla="*/ 192 w 1014"/>
                  <a:gd name="T7" fmla="*/ 67 h 2251"/>
                  <a:gd name="T8" fmla="*/ 187 w 1014"/>
                  <a:gd name="T9" fmla="*/ 83 h 2251"/>
                  <a:gd name="T10" fmla="*/ 208 w 1014"/>
                  <a:gd name="T11" fmla="*/ 105 h 2251"/>
                  <a:gd name="T12" fmla="*/ 209 w 1014"/>
                  <a:gd name="T13" fmla="*/ 129 h 2251"/>
                  <a:gd name="T14" fmla="*/ 211 w 1014"/>
                  <a:gd name="T15" fmla="*/ 139 h 2251"/>
                  <a:gd name="T16" fmla="*/ 224 w 1014"/>
                  <a:gd name="T17" fmla="*/ 153 h 2251"/>
                  <a:gd name="T18" fmla="*/ 235 w 1014"/>
                  <a:gd name="T19" fmla="*/ 175 h 2251"/>
                  <a:gd name="T20" fmla="*/ 229 w 1014"/>
                  <a:gd name="T21" fmla="*/ 202 h 2251"/>
                  <a:gd name="T22" fmla="*/ 227 w 1014"/>
                  <a:gd name="T23" fmla="*/ 216 h 2251"/>
                  <a:gd name="T24" fmla="*/ 246 w 1014"/>
                  <a:gd name="T25" fmla="*/ 234 h 2251"/>
                  <a:gd name="T26" fmla="*/ 249 w 1014"/>
                  <a:gd name="T27" fmla="*/ 259 h 2251"/>
                  <a:gd name="T28" fmla="*/ 244 w 1014"/>
                  <a:gd name="T29" fmla="*/ 283 h 2251"/>
                  <a:gd name="T30" fmla="*/ 228 w 1014"/>
                  <a:gd name="T31" fmla="*/ 298 h 2251"/>
                  <a:gd name="T32" fmla="*/ 251 w 1014"/>
                  <a:gd name="T33" fmla="*/ 311 h 2251"/>
                  <a:gd name="T34" fmla="*/ 241 w 1014"/>
                  <a:gd name="T35" fmla="*/ 338 h 2251"/>
                  <a:gd name="T36" fmla="*/ 227 w 1014"/>
                  <a:gd name="T37" fmla="*/ 341 h 2251"/>
                  <a:gd name="T38" fmla="*/ 212 w 1014"/>
                  <a:gd name="T39" fmla="*/ 341 h 2251"/>
                  <a:gd name="T40" fmla="*/ 216 w 1014"/>
                  <a:gd name="T41" fmla="*/ 358 h 2251"/>
                  <a:gd name="T42" fmla="*/ 200 w 1014"/>
                  <a:gd name="T43" fmla="*/ 372 h 2251"/>
                  <a:gd name="T44" fmla="*/ 183 w 1014"/>
                  <a:gd name="T45" fmla="*/ 369 h 2251"/>
                  <a:gd name="T46" fmla="*/ 169 w 1014"/>
                  <a:gd name="T47" fmla="*/ 367 h 2251"/>
                  <a:gd name="T48" fmla="*/ 155 w 1014"/>
                  <a:gd name="T49" fmla="*/ 359 h 2251"/>
                  <a:gd name="T50" fmla="*/ 145 w 1014"/>
                  <a:gd name="T51" fmla="*/ 353 h 2251"/>
                  <a:gd name="T52" fmla="*/ 137 w 1014"/>
                  <a:gd name="T53" fmla="*/ 381 h 2251"/>
                  <a:gd name="T54" fmla="*/ 139 w 1014"/>
                  <a:gd name="T55" fmla="*/ 508 h 2251"/>
                  <a:gd name="T56" fmla="*/ 175 w 1014"/>
                  <a:gd name="T57" fmla="*/ 530 h 2251"/>
                  <a:gd name="T58" fmla="*/ 177 w 1014"/>
                  <a:gd name="T59" fmla="*/ 546 h 2251"/>
                  <a:gd name="T60" fmla="*/ 145 w 1014"/>
                  <a:gd name="T61" fmla="*/ 556 h 2251"/>
                  <a:gd name="T62" fmla="*/ 115 w 1014"/>
                  <a:gd name="T63" fmla="*/ 560 h 2251"/>
                  <a:gd name="T64" fmla="*/ 73 w 1014"/>
                  <a:gd name="T65" fmla="*/ 550 h 2251"/>
                  <a:gd name="T66" fmla="*/ 75 w 1014"/>
                  <a:gd name="T67" fmla="*/ 538 h 2251"/>
                  <a:gd name="T68" fmla="*/ 105 w 1014"/>
                  <a:gd name="T69" fmla="*/ 516 h 2251"/>
                  <a:gd name="T70" fmla="*/ 118 w 1014"/>
                  <a:gd name="T71" fmla="*/ 400 h 2251"/>
                  <a:gd name="T72" fmla="*/ 107 w 1014"/>
                  <a:gd name="T73" fmla="*/ 361 h 2251"/>
                  <a:gd name="T74" fmla="*/ 90 w 1014"/>
                  <a:gd name="T75" fmla="*/ 370 h 2251"/>
                  <a:gd name="T76" fmla="*/ 68 w 1014"/>
                  <a:gd name="T77" fmla="*/ 384 h 2251"/>
                  <a:gd name="T78" fmla="*/ 41 w 1014"/>
                  <a:gd name="T79" fmla="*/ 359 h 2251"/>
                  <a:gd name="T80" fmla="*/ 50 w 1014"/>
                  <a:gd name="T81" fmla="*/ 344 h 2251"/>
                  <a:gd name="T82" fmla="*/ 39 w 1014"/>
                  <a:gd name="T83" fmla="*/ 326 h 2251"/>
                  <a:gd name="T84" fmla="*/ 37 w 1014"/>
                  <a:gd name="T85" fmla="*/ 299 h 2251"/>
                  <a:gd name="T86" fmla="*/ 18 w 1014"/>
                  <a:gd name="T87" fmla="*/ 294 h 2251"/>
                  <a:gd name="T88" fmla="*/ 7 w 1014"/>
                  <a:gd name="T89" fmla="*/ 275 h 2251"/>
                  <a:gd name="T90" fmla="*/ 15 w 1014"/>
                  <a:gd name="T91" fmla="*/ 257 h 2251"/>
                  <a:gd name="T92" fmla="*/ 24 w 1014"/>
                  <a:gd name="T93" fmla="*/ 243 h 2251"/>
                  <a:gd name="T94" fmla="*/ 15 w 1014"/>
                  <a:gd name="T95" fmla="*/ 236 h 2251"/>
                  <a:gd name="T96" fmla="*/ 1 w 1014"/>
                  <a:gd name="T97" fmla="*/ 212 h 2251"/>
                  <a:gd name="T98" fmla="*/ 22 w 1014"/>
                  <a:gd name="T99" fmla="*/ 192 h 2251"/>
                  <a:gd name="T100" fmla="*/ 38 w 1014"/>
                  <a:gd name="T101" fmla="*/ 165 h 2251"/>
                  <a:gd name="T102" fmla="*/ 51 w 1014"/>
                  <a:gd name="T103" fmla="*/ 146 h 2251"/>
                  <a:gd name="T104" fmla="*/ 63 w 1014"/>
                  <a:gd name="T105" fmla="*/ 128 h 2251"/>
                  <a:gd name="T106" fmla="*/ 73 w 1014"/>
                  <a:gd name="T107" fmla="*/ 124 h 2251"/>
                  <a:gd name="T108" fmla="*/ 59 w 1014"/>
                  <a:gd name="T109" fmla="*/ 102 h 2251"/>
                  <a:gd name="T110" fmla="*/ 68 w 1014"/>
                  <a:gd name="T111" fmla="*/ 81 h 2251"/>
                  <a:gd name="T112" fmla="*/ 87 w 1014"/>
                  <a:gd name="T113" fmla="*/ 78 h 2251"/>
                  <a:gd name="T114" fmla="*/ 100 w 1014"/>
                  <a:gd name="T115" fmla="*/ 40 h 2251"/>
                  <a:gd name="T116" fmla="*/ 116 w 1014"/>
                  <a:gd name="T117" fmla="*/ 23 h 2251"/>
                  <a:gd name="T118" fmla="*/ 127 w 1014"/>
                  <a:gd name="T119" fmla="*/ 8 h 2251"/>
                  <a:gd name="T120" fmla="*/ 145 w 1014"/>
                  <a:gd name="T121" fmla="*/ 0 h 225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14"/>
                  <a:gd name="T184" fmla="*/ 0 h 2251"/>
                  <a:gd name="T185" fmla="*/ 1014 w 1014"/>
                  <a:gd name="T186" fmla="*/ 2251 h 225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14" h="2251">
                    <a:moveTo>
                      <a:pt x="616" y="24"/>
                    </a:moveTo>
                    <a:lnTo>
                      <a:pt x="620" y="22"/>
                    </a:lnTo>
                    <a:lnTo>
                      <a:pt x="624" y="19"/>
                    </a:lnTo>
                    <a:lnTo>
                      <a:pt x="629" y="17"/>
                    </a:lnTo>
                    <a:lnTo>
                      <a:pt x="632" y="15"/>
                    </a:lnTo>
                    <a:lnTo>
                      <a:pt x="637" y="14"/>
                    </a:lnTo>
                    <a:lnTo>
                      <a:pt x="641" y="14"/>
                    </a:lnTo>
                    <a:lnTo>
                      <a:pt x="646" y="14"/>
                    </a:lnTo>
                    <a:lnTo>
                      <a:pt x="651" y="16"/>
                    </a:lnTo>
                    <a:lnTo>
                      <a:pt x="659" y="19"/>
                    </a:lnTo>
                    <a:lnTo>
                      <a:pt x="667" y="25"/>
                    </a:lnTo>
                    <a:lnTo>
                      <a:pt x="675" y="31"/>
                    </a:lnTo>
                    <a:lnTo>
                      <a:pt x="682" y="38"/>
                    </a:lnTo>
                    <a:lnTo>
                      <a:pt x="689" y="45"/>
                    </a:lnTo>
                    <a:lnTo>
                      <a:pt x="693" y="53"/>
                    </a:lnTo>
                    <a:lnTo>
                      <a:pt x="698" y="62"/>
                    </a:lnTo>
                    <a:lnTo>
                      <a:pt x="700" y="70"/>
                    </a:lnTo>
                    <a:lnTo>
                      <a:pt x="699" y="79"/>
                    </a:lnTo>
                    <a:lnTo>
                      <a:pt x="693" y="89"/>
                    </a:lnTo>
                    <a:lnTo>
                      <a:pt x="686" y="97"/>
                    </a:lnTo>
                    <a:lnTo>
                      <a:pt x="678" y="105"/>
                    </a:lnTo>
                    <a:lnTo>
                      <a:pt x="671" y="112"/>
                    </a:lnTo>
                    <a:lnTo>
                      <a:pt x="669" y="119"/>
                    </a:lnTo>
                    <a:lnTo>
                      <a:pt x="673" y="127"/>
                    </a:lnTo>
                    <a:lnTo>
                      <a:pt x="684" y="134"/>
                    </a:lnTo>
                    <a:lnTo>
                      <a:pt x="692" y="136"/>
                    </a:lnTo>
                    <a:lnTo>
                      <a:pt x="700" y="139"/>
                    </a:lnTo>
                    <a:lnTo>
                      <a:pt x="707" y="145"/>
                    </a:lnTo>
                    <a:lnTo>
                      <a:pt x="714" y="151"/>
                    </a:lnTo>
                    <a:lnTo>
                      <a:pt x="719" y="158"/>
                    </a:lnTo>
                    <a:lnTo>
                      <a:pt x="723" y="166"/>
                    </a:lnTo>
                    <a:lnTo>
                      <a:pt x="728" y="174"/>
                    </a:lnTo>
                    <a:lnTo>
                      <a:pt x="730" y="182"/>
                    </a:lnTo>
                    <a:lnTo>
                      <a:pt x="733" y="197"/>
                    </a:lnTo>
                    <a:lnTo>
                      <a:pt x="734" y="213"/>
                    </a:lnTo>
                    <a:lnTo>
                      <a:pt x="733" y="229"/>
                    </a:lnTo>
                    <a:lnTo>
                      <a:pt x="731" y="245"/>
                    </a:lnTo>
                    <a:lnTo>
                      <a:pt x="736" y="249"/>
                    </a:lnTo>
                    <a:lnTo>
                      <a:pt x="742" y="251"/>
                    </a:lnTo>
                    <a:lnTo>
                      <a:pt x="748" y="253"/>
                    </a:lnTo>
                    <a:lnTo>
                      <a:pt x="753" y="256"/>
                    </a:lnTo>
                    <a:lnTo>
                      <a:pt x="759" y="259"/>
                    </a:lnTo>
                    <a:lnTo>
                      <a:pt x="764" y="263"/>
                    </a:lnTo>
                    <a:lnTo>
                      <a:pt x="768" y="266"/>
                    </a:lnTo>
                    <a:lnTo>
                      <a:pt x="772" y="272"/>
                    </a:lnTo>
                    <a:lnTo>
                      <a:pt x="773" y="280"/>
                    </a:lnTo>
                    <a:lnTo>
                      <a:pt x="772" y="288"/>
                    </a:lnTo>
                    <a:lnTo>
                      <a:pt x="767" y="295"/>
                    </a:lnTo>
                    <a:lnTo>
                      <a:pt x="760" y="300"/>
                    </a:lnTo>
                    <a:lnTo>
                      <a:pt x="756" y="302"/>
                    </a:lnTo>
                    <a:lnTo>
                      <a:pt x="750" y="305"/>
                    </a:lnTo>
                    <a:lnTo>
                      <a:pt x="745" y="309"/>
                    </a:lnTo>
                    <a:lnTo>
                      <a:pt x="742" y="313"/>
                    </a:lnTo>
                    <a:lnTo>
                      <a:pt x="742" y="320"/>
                    </a:lnTo>
                    <a:lnTo>
                      <a:pt x="748" y="329"/>
                    </a:lnTo>
                    <a:lnTo>
                      <a:pt x="753" y="338"/>
                    </a:lnTo>
                    <a:lnTo>
                      <a:pt x="761" y="346"/>
                    </a:lnTo>
                    <a:lnTo>
                      <a:pt x="769" y="351"/>
                    </a:lnTo>
                    <a:lnTo>
                      <a:pt x="779" y="358"/>
                    </a:lnTo>
                    <a:lnTo>
                      <a:pt x="788" y="363"/>
                    </a:lnTo>
                    <a:lnTo>
                      <a:pt x="798" y="368"/>
                    </a:lnTo>
                    <a:lnTo>
                      <a:pt x="809" y="370"/>
                    </a:lnTo>
                    <a:lnTo>
                      <a:pt x="818" y="380"/>
                    </a:lnTo>
                    <a:lnTo>
                      <a:pt x="825" y="391"/>
                    </a:lnTo>
                    <a:lnTo>
                      <a:pt x="829" y="403"/>
                    </a:lnTo>
                    <a:lnTo>
                      <a:pt x="829" y="418"/>
                    </a:lnTo>
                    <a:lnTo>
                      <a:pt x="858" y="444"/>
                    </a:lnTo>
                    <a:lnTo>
                      <a:pt x="854" y="452"/>
                    </a:lnTo>
                    <a:lnTo>
                      <a:pt x="847" y="460"/>
                    </a:lnTo>
                    <a:lnTo>
                      <a:pt x="841" y="468"/>
                    </a:lnTo>
                    <a:lnTo>
                      <a:pt x="835" y="476"/>
                    </a:lnTo>
                    <a:lnTo>
                      <a:pt x="840" y="484"/>
                    </a:lnTo>
                    <a:lnTo>
                      <a:pt x="844" y="493"/>
                    </a:lnTo>
                    <a:lnTo>
                      <a:pt x="845" y="504"/>
                    </a:lnTo>
                    <a:lnTo>
                      <a:pt x="844" y="513"/>
                    </a:lnTo>
                    <a:lnTo>
                      <a:pt x="839" y="514"/>
                    </a:lnTo>
                    <a:lnTo>
                      <a:pt x="834" y="516"/>
                    </a:lnTo>
                    <a:lnTo>
                      <a:pt x="828" y="517"/>
                    </a:lnTo>
                    <a:lnTo>
                      <a:pt x="824" y="521"/>
                    </a:lnTo>
                    <a:lnTo>
                      <a:pt x="819" y="523"/>
                    </a:lnTo>
                    <a:lnTo>
                      <a:pt x="814" y="527"/>
                    </a:lnTo>
                    <a:lnTo>
                      <a:pt x="811" y="531"/>
                    </a:lnTo>
                    <a:lnTo>
                      <a:pt x="807" y="536"/>
                    </a:lnTo>
                    <a:lnTo>
                      <a:pt x="804" y="559"/>
                    </a:lnTo>
                    <a:lnTo>
                      <a:pt x="813" y="559"/>
                    </a:lnTo>
                    <a:lnTo>
                      <a:pt x="824" y="558"/>
                    </a:lnTo>
                    <a:lnTo>
                      <a:pt x="833" y="557"/>
                    </a:lnTo>
                    <a:lnTo>
                      <a:pt x="843" y="555"/>
                    </a:lnTo>
                    <a:lnTo>
                      <a:pt x="852" y="555"/>
                    </a:lnTo>
                    <a:lnTo>
                      <a:pt x="862" y="558"/>
                    </a:lnTo>
                    <a:lnTo>
                      <a:pt x="871" y="562"/>
                    </a:lnTo>
                    <a:lnTo>
                      <a:pt x="878" y="569"/>
                    </a:lnTo>
                    <a:lnTo>
                      <a:pt x="885" y="575"/>
                    </a:lnTo>
                    <a:lnTo>
                      <a:pt x="893" y="578"/>
                    </a:lnTo>
                    <a:lnTo>
                      <a:pt x="900" y="583"/>
                    </a:lnTo>
                    <a:lnTo>
                      <a:pt x="903" y="590"/>
                    </a:lnTo>
                    <a:lnTo>
                      <a:pt x="901" y="597"/>
                    </a:lnTo>
                    <a:lnTo>
                      <a:pt x="897" y="604"/>
                    </a:lnTo>
                    <a:lnTo>
                      <a:pt x="895" y="612"/>
                    </a:lnTo>
                    <a:lnTo>
                      <a:pt x="897" y="619"/>
                    </a:lnTo>
                    <a:lnTo>
                      <a:pt x="904" y="623"/>
                    </a:lnTo>
                    <a:lnTo>
                      <a:pt x="911" y="628"/>
                    </a:lnTo>
                    <a:lnTo>
                      <a:pt x="919" y="634"/>
                    </a:lnTo>
                    <a:lnTo>
                      <a:pt x="926" y="639"/>
                    </a:lnTo>
                    <a:lnTo>
                      <a:pt x="932" y="646"/>
                    </a:lnTo>
                    <a:lnTo>
                      <a:pt x="937" y="654"/>
                    </a:lnTo>
                    <a:lnTo>
                      <a:pt x="939" y="663"/>
                    </a:lnTo>
                    <a:lnTo>
                      <a:pt x="938" y="672"/>
                    </a:lnTo>
                    <a:lnTo>
                      <a:pt x="934" y="687"/>
                    </a:lnTo>
                    <a:lnTo>
                      <a:pt x="939" y="699"/>
                    </a:lnTo>
                    <a:lnTo>
                      <a:pt x="949" y="712"/>
                    </a:lnTo>
                    <a:lnTo>
                      <a:pt x="957" y="725"/>
                    </a:lnTo>
                    <a:lnTo>
                      <a:pt x="960" y="733"/>
                    </a:lnTo>
                    <a:lnTo>
                      <a:pt x="962" y="741"/>
                    </a:lnTo>
                    <a:lnTo>
                      <a:pt x="962" y="750"/>
                    </a:lnTo>
                    <a:lnTo>
                      <a:pt x="960" y="757"/>
                    </a:lnTo>
                    <a:lnTo>
                      <a:pt x="946" y="763"/>
                    </a:lnTo>
                    <a:lnTo>
                      <a:pt x="937" y="772"/>
                    </a:lnTo>
                    <a:lnTo>
                      <a:pt x="928" y="784"/>
                    </a:lnTo>
                    <a:lnTo>
                      <a:pt x="923" y="796"/>
                    </a:lnTo>
                    <a:lnTo>
                      <a:pt x="916" y="808"/>
                    </a:lnTo>
                    <a:lnTo>
                      <a:pt x="908" y="817"/>
                    </a:lnTo>
                    <a:lnTo>
                      <a:pt x="896" y="824"/>
                    </a:lnTo>
                    <a:lnTo>
                      <a:pt x="880" y="825"/>
                    </a:lnTo>
                    <a:lnTo>
                      <a:pt x="878" y="833"/>
                    </a:lnTo>
                    <a:lnTo>
                      <a:pt x="874" y="841"/>
                    </a:lnTo>
                    <a:lnTo>
                      <a:pt x="872" y="848"/>
                    </a:lnTo>
                    <a:lnTo>
                      <a:pt x="869" y="856"/>
                    </a:lnTo>
                    <a:lnTo>
                      <a:pt x="878" y="857"/>
                    </a:lnTo>
                    <a:lnTo>
                      <a:pt x="887" y="858"/>
                    </a:lnTo>
                    <a:lnTo>
                      <a:pt x="896" y="861"/>
                    </a:lnTo>
                    <a:lnTo>
                      <a:pt x="905" y="862"/>
                    </a:lnTo>
                    <a:lnTo>
                      <a:pt x="915" y="864"/>
                    </a:lnTo>
                    <a:lnTo>
                      <a:pt x="923" y="869"/>
                    </a:lnTo>
                    <a:lnTo>
                      <a:pt x="931" y="873"/>
                    </a:lnTo>
                    <a:lnTo>
                      <a:pt x="938" y="880"/>
                    </a:lnTo>
                    <a:lnTo>
                      <a:pt x="940" y="892"/>
                    </a:lnTo>
                    <a:lnTo>
                      <a:pt x="942" y="905"/>
                    </a:lnTo>
                    <a:lnTo>
                      <a:pt x="946" y="916"/>
                    </a:lnTo>
                    <a:lnTo>
                      <a:pt x="956" y="924"/>
                    </a:lnTo>
                    <a:lnTo>
                      <a:pt x="964" y="928"/>
                    </a:lnTo>
                    <a:lnTo>
                      <a:pt x="972" y="932"/>
                    </a:lnTo>
                    <a:lnTo>
                      <a:pt x="981" y="936"/>
                    </a:lnTo>
                    <a:lnTo>
                      <a:pt x="990" y="941"/>
                    </a:lnTo>
                    <a:lnTo>
                      <a:pt x="996" y="947"/>
                    </a:lnTo>
                    <a:lnTo>
                      <a:pt x="1001" y="954"/>
                    </a:lnTo>
                    <a:lnTo>
                      <a:pt x="1005" y="962"/>
                    </a:lnTo>
                    <a:lnTo>
                      <a:pt x="1005" y="973"/>
                    </a:lnTo>
                    <a:lnTo>
                      <a:pt x="1013" y="983"/>
                    </a:lnTo>
                    <a:lnTo>
                      <a:pt x="1014" y="993"/>
                    </a:lnTo>
                    <a:lnTo>
                      <a:pt x="1011" y="1003"/>
                    </a:lnTo>
                    <a:lnTo>
                      <a:pt x="1007" y="1013"/>
                    </a:lnTo>
                    <a:lnTo>
                      <a:pt x="1001" y="1023"/>
                    </a:lnTo>
                    <a:lnTo>
                      <a:pt x="995" y="1034"/>
                    </a:lnTo>
                    <a:lnTo>
                      <a:pt x="992" y="1045"/>
                    </a:lnTo>
                    <a:lnTo>
                      <a:pt x="992" y="1057"/>
                    </a:lnTo>
                    <a:lnTo>
                      <a:pt x="996" y="1066"/>
                    </a:lnTo>
                    <a:lnTo>
                      <a:pt x="1003" y="1074"/>
                    </a:lnTo>
                    <a:lnTo>
                      <a:pt x="1008" y="1083"/>
                    </a:lnTo>
                    <a:lnTo>
                      <a:pt x="1007" y="1096"/>
                    </a:lnTo>
                    <a:lnTo>
                      <a:pt x="1003" y="1105"/>
                    </a:lnTo>
                    <a:lnTo>
                      <a:pt x="998" y="1112"/>
                    </a:lnTo>
                    <a:lnTo>
                      <a:pt x="992" y="1119"/>
                    </a:lnTo>
                    <a:lnTo>
                      <a:pt x="984" y="1124"/>
                    </a:lnTo>
                    <a:lnTo>
                      <a:pt x="976" y="1129"/>
                    </a:lnTo>
                    <a:lnTo>
                      <a:pt x="968" y="1133"/>
                    </a:lnTo>
                    <a:lnTo>
                      <a:pt x="960" y="1137"/>
                    </a:lnTo>
                    <a:lnTo>
                      <a:pt x="953" y="1142"/>
                    </a:lnTo>
                    <a:lnTo>
                      <a:pt x="943" y="1144"/>
                    </a:lnTo>
                    <a:lnTo>
                      <a:pt x="934" y="1145"/>
                    </a:lnTo>
                    <a:lnTo>
                      <a:pt x="927" y="1150"/>
                    </a:lnTo>
                    <a:lnTo>
                      <a:pt x="923" y="1159"/>
                    </a:lnTo>
                    <a:lnTo>
                      <a:pt x="922" y="1167"/>
                    </a:lnTo>
                    <a:lnTo>
                      <a:pt x="916" y="1174"/>
                    </a:lnTo>
                    <a:lnTo>
                      <a:pt x="910" y="1181"/>
                    </a:lnTo>
                    <a:lnTo>
                      <a:pt x="909" y="1189"/>
                    </a:lnTo>
                    <a:lnTo>
                      <a:pt x="917" y="1196"/>
                    </a:lnTo>
                    <a:lnTo>
                      <a:pt x="927" y="1200"/>
                    </a:lnTo>
                    <a:lnTo>
                      <a:pt x="939" y="1202"/>
                    </a:lnTo>
                    <a:lnTo>
                      <a:pt x="952" y="1203"/>
                    </a:lnTo>
                    <a:lnTo>
                      <a:pt x="962" y="1204"/>
                    </a:lnTo>
                    <a:lnTo>
                      <a:pt x="971" y="1209"/>
                    </a:lnTo>
                    <a:lnTo>
                      <a:pt x="976" y="1217"/>
                    </a:lnTo>
                    <a:lnTo>
                      <a:pt x="977" y="1231"/>
                    </a:lnTo>
                    <a:lnTo>
                      <a:pt x="985" y="1235"/>
                    </a:lnTo>
                    <a:lnTo>
                      <a:pt x="994" y="1239"/>
                    </a:lnTo>
                    <a:lnTo>
                      <a:pt x="1002" y="1242"/>
                    </a:lnTo>
                    <a:lnTo>
                      <a:pt x="1008" y="1250"/>
                    </a:lnTo>
                    <a:lnTo>
                      <a:pt x="1008" y="1266"/>
                    </a:lnTo>
                    <a:lnTo>
                      <a:pt x="1005" y="1283"/>
                    </a:lnTo>
                    <a:lnTo>
                      <a:pt x="1000" y="1296"/>
                    </a:lnTo>
                    <a:lnTo>
                      <a:pt x="994" y="1311"/>
                    </a:lnTo>
                    <a:lnTo>
                      <a:pt x="986" y="1316"/>
                    </a:lnTo>
                    <a:lnTo>
                      <a:pt x="978" y="1319"/>
                    </a:lnTo>
                    <a:lnTo>
                      <a:pt x="970" y="1325"/>
                    </a:lnTo>
                    <a:lnTo>
                      <a:pt x="967" y="1334"/>
                    </a:lnTo>
                    <a:lnTo>
                      <a:pt x="965" y="1342"/>
                    </a:lnTo>
                    <a:lnTo>
                      <a:pt x="963" y="1352"/>
                    </a:lnTo>
                    <a:lnTo>
                      <a:pt x="958" y="1359"/>
                    </a:lnTo>
                    <a:lnTo>
                      <a:pt x="952" y="1363"/>
                    </a:lnTo>
                    <a:lnTo>
                      <a:pt x="946" y="1363"/>
                    </a:lnTo>
                    <a:lnTo>
                      <a:pt x="941" y="1363"/>
                    </a:lnTo>
                    <a:lnTo>
                      <a:pt x="935" y="1363"/>
                    </a:lnTo>
                    <a:lnTo>
                      <a:pt x="931" y="1362"/>
                    </a:lnTo>
                    <a:lnTo>
                      <a:pt x="925" y="1361"/>
                    </a:lnTo>
                    <a:lnTo>
                      <a:pt x="920" y="1360"/>
                    </a:lnTo>
                    <a:lnTo>
                      <a:pt x="916" y="1359"/>
                    </a:lnTo>
                    <a:lnTo>
                      <a:pt x="911" y="1357"/>
                    </a:lnTo>
                    <a:lnTo>
                      <a:pt x="907" y="1362"/>
                    </a:lnTo>
                    <a:lnTo>
                      <a:pt x="903" y="1369"/>
                    </a:lnTo>
                    <a:lnTo>
                      <a:pt x="899" y="1374"/>
                    </a:lnTo>
                    <a:lnTo>
                      <a:pt x="892" y="1377"/>
                    </a:lnTo>
                    <a:lnTo>
                      <a:pt x="885" y="1378"/>
                    </a:lnTo>
                    <a:lnTo>
                      <a:pt x="879" y="1376"/>
                    </a:lnTo>
                    <a:lnTo>
                      <a:pt x="873" y="1372"/>
                    </a:lnTo>
                    <a:lnTo>
                      <a:pt x="869" y="1368"/>
                    </a:lnTo>
                    <a:lnTo>
                      <a:pt x="864" y="1364"/>
                    </a:lnTo>
                    <a:lnTo>
                      <a:pt x="858" y="1361"/>
                    </a:lnTo>
                    <a:lnTo>
                      <a:pt x="852" y="1360"/>
                    </a:lnTo>
                    <a:lnTo>
                      <a:pt x="845" y="1362"/>
                    </a:lnTo>
                    <a:lnTo>
                      <a:pt x="848" y="1366"/>
                    </a:lnTo>
                    <a:lnTo>
                      <a:pt x="848" y="1371"/>
                    </a:lnTo>
                    <a:lnTo>
                      <a:pt x="845" y="1377"/>
                    </a:lnTo>
                    <a:lnTo>
                      <a:pt x="840" y="1379"/>
                    </a:lnTo>
                    <a:lnTo>
                      <a:pt x="832" y="1379"/>
                    </a:lnTo>
                    <a:lnTo>
                      <a:pt x="832" y="1395"/>
                    </a:lnTo>
                    <a:lnTo>
                      <a:pt x="841" y="1399"/>
                    </a:lnTo>
                    <a:lnTo>
                      <a:pt x="849" y="1405"/>
                    </a:lnTo>
                    <a:lnTo>
                      <a:pt x="855" y="1413"/>
                    </a:lnTo>
                    <a:lnTo>
                      <a:pt x="859" y="1422"/>
                    </a:lnTo>
                    <a:lnTo>
                      <a:pt x="862" y="1431"/>
                    </a:lnTo>
                    <a:lnTo>
                      <a:pt x="862" y="1442"/>
                    </a:lnTo>
                    <a:lnTo>
                      <a:pt x="859" y="1451"/>
                    </a:lnTo>
                    <a:lnTo>
                      <a:pt x="855" y="1459"/>
                    </a:lnTo>
                    <a:lnTo>
                      <a:pt x="848" y="1465"/>
                    </a:lnTo>
                    <a:lnTo>
                      <a:pt x="841" y="1466"/>
                    </a:lnTo>
                    <a:lnTo>
                      <a:pt x="832" y="1463"/>
                    </a:lnTo>
                    <a:lnTo>
                      <a:pt x="822" y="1463"/>
                    </a:lnTo>
                    <a:lnTo>
                      <a:pt x="817" y="1470"/>
                    </a:lnTo>
                    <a:lnTo>
                      <a:pt x="812" y="1478"/>
                    </a:lnTo>
                    <a:lnTo>
                      <a:pt x="805" y="1484"/>
                    </a:lnTo>
                    <a:lnTo>
                      <a:pt x="797" y="1488"/>
                    </a:lnTo>
                    <a:lnTo>
                      <a:pt x="789" y="1488"/>
                    </a:lnTo>
                    <a:lnTo>
                      <a:pt x="781" y="1485"/>
                    </a:lnTo>
                    <a:lnTo>
                      <a:pt x="774" y="1483"/>
                    </a:lnTo>
                    <a:lnTo>
                      <a:pt x="767" y="1480"/>
                    </a:lnTo>
                    <a:lnTo>
                      <a:pt x="760" y="1476"/>
                    </a:lnTo>
                    <a:lnTo>
                      <a:pt x="754" y="1470"/>
                    </a:lnTo>
                    <a:lnTo>
                      <a:pt x="748" y="1466"/>
                    </a:lnTo>
                    <a:lnTo>
                      <a:pt x="742" y="1460"/>
                    </a:lnTo>
                    <a:lnTo>
                      <a:pt x="737" y="1463"/>
                    </a:lnTo>
                    <a:lnTo>
                      <a:pt x="734" y="1468"/>
                    </a:lnTo>
                    <a:lnTo>
                      <a:pt x="730" y="1473"/>
                    </a:lnTo>
                    <a:lnTo>
                      <a:pt x="726" y="1477"/>
                    </a:lnTo>
                    <a:lnTo>
                      <a:pt x="722" y="1481"/>
                    </a:lnTo>
                    <a:lnTo>
                      <a:pt x="716" y="1484"/>
                    </a:lnTo>
                    <a:lnTo>
                      <a:pt x="712" y="1487"/>
                    </a:lnTo>
                    <a:lnTo>
                      <a:pt x="705" y="1487"/>
                    </a:lnTo>
                    <a:lnTo>
                      <a:pt x="698" y="1485"/>
                    </a:lnTo>
                    <a:lnTo>
                      <a:pt x="692" y="1483"/>
                    </a:lnTo>
                    <a:lnTo>
                      <a:pt x="688" y="1480"/>
                    </a:lnTo>
                    <a:lnTo>
                      <a:pt x="682" y="1475"/>
                    </a:lnTo>
                    <a:lnTo>
                      <a:pt x="677" y="1470"/>
                    </a:lnTo>
                    <a:lnTo>
                      <a:pt x="673" y="1467"/>
                    </a:lnTo>
                    <a:lnTo>
                      <a:pt x="667" y="1462"/>
                    </a:lnTo>
                    <a:lnTo>
                      <a:pt x="661" y="1460"/>
                    </a:lnTo>
                    <a:lnTo>
                      <a:pt x="655" y="1458"/>
                    </a:lnTo>
                    <a:lnTo>
                      <a:pt x="651" y="1457"/>
                    </a:lnTo>
                    <a:lnTo>
                      <a:pt x="645" y="1454"/>
                    </a:lnTo>
                    <a:lnTo>
                      <a:pt x="639" y="1452"/>
                    </a:lnTo>
                    <a:lnTo>
                      <a:pt x="633" y="1450"/>
                    </a:lnTo>
                    <a:lnTo>
                      <a:pt x="629" y="1446"/>
                    </a:lnTo>
                    <a:lnTo>
                      <a:pt x="624" y="1443"/>
                    </a:lnTo>
                    <a:lnTo>
                      <a:pt x="621" y="1438"/>
                    </a:lnTo>
                    <a:lnTo>
                      <a:pt x="620" y="1434"/>
                    </a:lnTo>
                    <a:lnTo>
                      <a:pt x="617" y="1429"/>
                    </a:lnTo>
                    <a:lnTo>
                      <a:pt x="617" y="1423"/>
                    </a:lnTo>
                    <a:lnTo>
                      <a:pt x="617" y="1419"/>
                    </a:lnTo>
                    <a:lnTo>
                      <a:pt x="613" y="1417"/>
                    </a:lnTo>
                    <a:lnTo>
                      <a:pt x="608" y="1415"/>
                    </a:lnTo>
                    <a:lnTo>
                      <a:pt x="603" y="1413"/>
                    </a:lnTo>
                    <a:lnTo>
                      <a:pt x="599" y="1410"/>
                    </a:lnTo>
                    <a:lnTo>
                      <a:pt x="594" y="1408"/>
                    </a:lnTo>
                    <a:lnTo>
                      <a:pt x="588" y="1407"/>
                    </a:lnTo>
                    <a:lnTo>
                      <a:pt x="584" y="1407"/>
                    </a:lnTo>
                    <a:lnTo>
                      <a:pt x="578" y="1409"/>
                    </a:lnTo>
                    <a:lnTo>
                      <a:pt x="575" y="1413"/>
                    </a:lnTo>
                    <a:lnTo>
                      <a:pt x="569" y="1414"/>
                    </a:lnTo>
                    <a:lnTo>
                      <a:pt x="564" y="1415"/>
                    </a:lnTo>
                    <a:lnTo>
                      <a:pt x="559" y="1415"/>
                    </a:lnTo>
                    <a:lnTo>
                      <a:pt x="554" y="1416"/>
                    </a:lnTo>
                    <a:lnTo>
                      <a:pt x="549" y="1417"/>
                    </a:lnTo>
                    <a:lnTo>
                      <a:pt x="545" y="1421"/>
                    </a:lnTo>
                    <a:lnTo>
                      <a:pt x="542" y="1425"/>
                    </a:lnTo>
                    <a:lnTo>
                      <a:pt x="540" y="1458"/>
                    </a:lnTo>
                    <a:lnTo>
                      <a:pt x="541" y="1489"/>
                    </a:lnTo>
                    <a:lnTo>
                      <a:pt x="545" y="1521"/>
                    </a:lnTo>
                    <a:lnTo>
                      <a:pt x="545" y="1553"/>
                    </a:lnTo>
                    <a:lnTo>
                      <a:pt x="545" y="1579"/>
                    </a:lnTo>
                    <a:lnTo>
                      <a:pt x="544" y="1604"/>
                    </a:lnTo>
                    <a:lnTo>
                      <a:pt x="545" y="1629"/>
                    </a:lnTo>
                    <a:lnTo>
                      <a:pt x="549" y="1654"/>
                    </a:lnTo>
                    <a:lnTo>
                      <a:pt x="547" y="1682"/>
                    </a:lnTo>
                    <a:lnTo>
                      <a:pt x="548" y="1711"/>
                    </a:lnTo>
                    <a:lnTo>
                      <a:pt x="548" y="1741"/>
                    </a:lnTo>
                    <a:lnTo>
                      <a:pt x="549" y="1771"/>
                    </a:lnTo>
                    <a:lnTo>
                      <a:pt x="555" y="2020"/>
                    </a:lnTo>
                    <a:lnTo>
                      <a:pt x="555" y="2029"/>
                    </a:lnTo>
                    <a:lnTo>
                      <a:pt x="555" y="2040"/>
                    </a:lnTo>
                    <a:lnTo>
                      <a:pt x="556" y="2049"/>
                    </a:lnTo>
                    <a:lnTo>
                      <a:pt x="560" y="2058"/>
                    </a:lnTo>
                    <a:lnTo>
                      <a:pt x="577" y="2067"/>
                    </a:lnTo>
                    <a:lnTo>
                      <a:pt x="594" y="2074"/>
                    </a:lnTo>
                    <a:lnTo>
                      <a:pt x="613" y="2079"/>
                    </a:lnTo>
                    <a:lnTo>
                      <a:pt x="631" y="2083"/>
                    </a:lnTo>
                    <a:lnTo>
                      <a:pt x="650" y="2089"/>
                    </a:lnTo>
                    <a:lnTo>
                      <a:pt x="668" y="2096"/>
                    </a:lnTo>
                    <a:lnTo>
                      <a:pt x="684" y="2105"/>
                    </a:lnTo>
                    <a:lnTo>
                      <a:pt x="699" y="2119"/>
                    </a:lnTo>
                    <a:lnTo>
                      <a:pt x="706" y="2124"/>
                    </a:lnTo>
                    <a:lnTo>
                      <a:pt x="714" y="2128"/>
                    </a:lnTo>
                    <a:lnTo>
                      <a:pt x="722" y="2133"/>
                    </a:lnTo>
                    <a:lnTo>
                      <a:pt x="730" y="2138"/>
                    </a:lnTo>
                    <a:lnTo>
                      <a:pt x="737" y="2143"/>
                    </a:lnTo>
                    <a:lnTo>
                      <a:pt x="742" y="2150"/>
                    </a:lnTo>
                    <a:lnTo>
                      <a:pt x="744" y="2158"/>
                    </a:lnTo>
                    <a:lnTo>
                      <a:pt x="744" y="2168"/>
                    </a:lnTo>
                    <a:lnTo>
                      <a:pt x="733" y="2175"/>
                    </a:lnTo>
                    <a:lnTo>
                      <a:pt x="719" y="2179"/>
                    </a:lnTo>
                    <a:lnTo>
                      <a:pt x="705" y="2181"/>
                    </a:lnTo>
                    <a:lnTo>
                      <a:pt x="691" y="2183"/>
                    </a:lnTo>
                    <a:lnTo>
                      <a:pt x="676" y="2183"/>
                    </a:lnTo>
                    <a:lnTo>
                      <a:pt x="661" y="2183"/>
                    </a:lnTo>
                    <a:lnTo>
                      <a:pt x="646" y="2183"/>
                    </a:lnTo>
                    <a:lnTo>
                      <a:pt x="631" y="2184"/>
                    </a:lnTo>
                    <a:lnTo>
                      <a:pt x="621" y="2185"/>
                    </a:lnTo>
                    <a:lnTo>
                      <a:pt x="610" y="2189"/>
                    </a:lnTo>
                    <a:lnTo>
                      <a:pt x="602" y="2196"/>
                    </a:lnTo>
                    <a:lnTo>
                      <a:pt x="594" y="2203"/>
                    </a:lnTo>
                    <a:lnTo>
                      <a:pt x="586" y="2213"/>
                    </a:lnTo>
                    <a:lnTo>
                      <a:pt x="579" y="2221"/>
                    </a:lnTo>
                    <a:lnTo>
                      <a:pt x="571" y="2229"/>
                    </a:lnTo>
                    <a:lnTo>
                      <a:pt x="563" y="2236"/>
                    </a:lnTo>
                    <a:lnTo>
                      <a:pt x="552" y="2237"/>
                    </a:lnTo>
                    <a:lnTo>
                      <a:pt x="541" y="2239"/>
                    </a:lnTo>
                    <a:lnTo>
                      <a:pt x="531" y="2244"/>
                    </a:lnTo>
                    <a:lnTo>
                      <a:pt x="520" y="2247"/>
                    </a:lnTo>
                    <a:lnTo>
                      <a:pt x="510" y="2249"/>
                    </a:lnTo>
                    <a:lnTo>
                      <a:pt x="500" y="2251"/>
                    </a:lnTo>
                    <a:lnTo>
                      <a:pt x="489" y="2251"/>
                    </a:lnTo>
                    <a:lnTo>
                      <a:pt x="478" y="2246"/>
                    </a:lnTo>
                    <a:lnTo>
                      <a:pt x="458" y="2239"/>
                    </a:lnTo>
                    <a:lnTo>
                      <a:pt x="440" y="2230"/>
                    </a:lnTo>
                    <a:lnTo>
                      <a:pt x="421" y="2219"/>
                    </a:lnTo>
                    <a:lnTo>
                      <a:pt x="404" y="2210"/>
                    </a:lnTo>
                    <a:lnTo>
                      <a:pt x="384" y="2201"/>
                    </a:lnTo>
                    <a:lnTo>
                      <a:pt x="365" y="2195"/>
                    </a:lnTo>
                    <a:lnTo>
                      <a:pt x="344" y="2192"/>
                    </a:lnTo>
                    <a:lnTo>
                      <a:pt x="322" y="2193"/>
                    </a:lnTo>
                    <a:lnTo>
                      <a:pt x="314" y="2194"/>
                    </a:lnTo>
                    <a:lnTo>
                      <a:pt x="306" y="2196"/>
                    </a:lnTo>
                    <a:lnTo>
                      <a:pt x="297" y="2198"/>
                    </a:lnTo>
                    <a:lnTo>
                      <a:pt x="289" y="2199"/>
                    </a:lnTo>
                    <a:lnTo>
                      <a:pt x="280" y="2199"/>
                    </a:lnTo>
                    <a:lnTo>
                      <a:pt x="272" y="2196"/>
                    </a:lnTo>
                    <a:lnTo>
                      <a:pt x="265" y="2193"/>
                    </a:lnTo>
                    <a:lnTo>
                      <a:pt x="259" y="2186"/>
                    </a:lnTo>
                    <a:lnTo>
                      <a:pt x="261" y="2178"/>
                    </a:lnTo>
                    <a:lnTo>
                      <a:pt x="266" y="2171"/>
                    </a:lnTo>
                    <a:lnTo>
                      <a:pt x="272" y="2166"/>
                    </a:lnTo>
                    <a:lnTo>
                      <a:pt x="278" y="2162"/>
                    </a:lnTo>
                    <a:lnTo>
                      <a:pt x="285" y="2158"/>
                    </a:lnTo>
                    <a:lnTo>
                      <a:pt x="292" y="2154"/>
                    </a:lnTo>
                    <a:lnTo>
                      <a:pt x="298" y="2149"/>
                    </a:lnTo>
                    <a:lnTo>
                      <a:pt x="303" y="2142"/>
                    </a:lnTo>
                    <a:lnTo>
                      <a:pt x="303" y="2131"/>
                    </a:lnTo>
                    <a:lnTo>
                      <a:pt x="304" y="2120"/>
                    </a:lnTo>
                    <a:lnTo>
                      <a:pt x="308" y="2111"/>
                    </a:lnTo>
                    <a:lnTo>
                      <a:pt x="319" y="2105"/>
                    </a:lnTo>
                    <a:lnTo>
                      <a:pt x="335" y="2097"/>
                    </a:lnTo>
                    <a:lnTo>
                      <a:pt x="351" y="2089"/>
                    </a:lnTo>
                    <a:lnTo>
                      <a:pt x="368" y="2083"/>
                    </a:lnTo>
                    <a:lnTo>
                      <a:pt x="386" y="2077"/>
                    </a:lnTo>
                    <a:lnTo>
                      <a:pt x="402" y="2071"/>
                    </a:lnTo>
                    <a:lnTo>
                      <a:pt x="419" y="2064"/>
                    </a:lnTo>
                    <a:lnTo>
                      <a:pt x="435" y="2057"/>
                    </a:lnTo>
                    <a:lnTo>
                      <a:pt x="451" y="2048"/>
                    </a:lnTo>
                    <a:lnTo>
                      <a:pt x="458" y="2036"/>
                    </a:lnTo>
                    <a:lnTo>
                      <a:pt x="461" y="2025"/>
                    </a:lnTo>
                    <a:lnTo>
                      <a:pt x="461" y="2011"/>
                    </a:lnTo>
                    <a:lnTo>
                      <a:pt x="463" y="1998"/>
                    </a:lnTo>
                    <a:lnTo>
                      <a:pt x="473" y="1913"/>
                    </a:lnTo>
                    <a:lnTo>
                      <a:pt x="474" y="1825"/>
                    </a:lnTo>
                    <a:lnTo>
                      <a:pt x="472" y="1738"/>
                    </a:lnTo>
                    <a:lnTo>
                      <a:pt x="470" y="1652"/>
                    </a:lnTo>
                    <a:lnTo>
                      <a:pt x="472" y="1598"/>
                    </a:lnTo>
                    <a:lnTo>
                      <a:pt x="474" y="1544"/>
                    </a:lnTo>
                    <a:lnTo>
                      <a:pt x="477" y="1490"/>
                    </a:lnTo>
                    <a:lnTo>
                      <a:pt x="478" y="1436"/>
                    </a:lnTo>
                    <a:lnTo>
                      <a:pt x="471" y="1437"/>
                    </a:lnTo>
                    <a:lnTo>
                      <a:pt x="464" y="1437"/>
                    </a:lnTo>
                    <a:lnTo>
                      <a:pt x="457" y="1435"/>
                    </a:lnTo>
                    <a:lnTo>
                      <a:pt x="450" y="1432"/>
                    </a:lnTo>
                    <a:lnTo>
                      <a:pt x="443" y="1431"/>
                    </a:lnTo>
                    <a:lnTo>
                      <a:pt x="437" y="1431"/>
                    </a:lnTo>
                    <a:lnTo>
                      <a:pt x="433" y="1435"/>
                    </a:lnTo>
                    <a:lnTo>
                      <a:pt x="428" y="1442"/>
                    </a:lnTo>
                    <a:lnTo>
                      <a:pt x="427" y="1451"/>
                    </a:lnTo>
                    <a:lnTo>
                      <a:pt x="426" y="1461"/>
                    </a:lnTo>
                    <a:lnTo>
                      <a:pt x="424" y="1470"/>
                    </a:lnTo>
                    <a:lnTo>
                      <a:pt x="416" y="1477"/>
                    </a:lnTo>
                    <a:lnTo>
                      <a:pt x="409" y="1481"/>
                    </a:lnTo>
                    <a:lnTo>
                      <a:pt x="401" y="1483"/>
                    </a:lnTo>
                    <a:lnTo>
                      <a:pt x="393" y="1484"/>
                    </a:lnTo>
                    <a:lnTo>
                      <a:pt x="384" y="1484"/>
                    </a:lnTo>
                    <a:lnTo>
                      <a:pt x="375" y="1483"/>
                    </a:lnTo>
                    <a:lnTo>
                      <a:pt x="367" y="1482"/>
                    </a:lnTo>
                    <a:lnTo>
                      <a:pt x="359" y="1480"/>
                    </a:lnTo>
                    <a:lnTo>
                      <a:pt x="352" y="1476"/>
                    </a:lnTo>
                    <a:lnTo>
                      <a:pt x="345" y="1487"/>
                    </a:lnTo>
                    <a:lnTo>
                      <a:pt x="340" y="1498"/>
                    </a:lnTo>
                    <a:lnTo>
                      <a:pt x="335" y="1512"/>
                    </a:lnTo>
                    <a:lnTo>
                      <a:pt x="330" y="1525"/>
                    </a:lnTo>
                    <a:lnTo>
                      <a:pt x="323" y="1536"/>
                    </a:lnTo>
                    <a:lnTo>
                      <a:pt x="314" y="1544"/>
                    </a:lnTo>
                    <a:lnTo>
                      <a:pt x="303" y="1546"/>
                    </a:lnTo>
                    <a:lnTo>
                      <a:pt x="287" y="1543"/>
                    </a:lnTo>
                    <a:lnTo>
                      <a:pt x="278" y="1540"/>
                    </a:lnTo>
                    <a:lnTo>
                      <a:pt x="269" y="1535"/>
                    </a:lnTo>
                    <a:lnTo>
                      <a:pt x="260" y="1530"/>
                    </a:lnTo>
                    <a:lnTo>
                      <a:pt x="251" y="1525"/>
                    </a:lnTo>
                    <a:lnTo>
                      <a:pt x="244" y="1518"/>
                    </a:lnTo>
                    <a:lnTo>
                      <a:pt x="237" y="1510"/>
                    </a:lnTo>
                    <a:lnTo>
                      <a:pt x="233" y="1502"/>
                    </a:lnTo>
                    <a:lnTo>
                      <a:pt x="231" y="1491"/>
                    </a:lnTo>
                    <a:lnTo>
                      <a:pt x="165" y="1469"/>
                    </a:lnTo>
                    <a:lnTo>
                      <a:pt x="161" y="1461"/>
                    </a:lnTo>
                    <a:lnTo>
                      <a:pt x="160" y="1452"/>
                    </a:lnTo>
                    <a:lnTo>
                      <a:pt x="160" y="1443"/>
                    </a:lnTo>
                    <a:lnTo>
                      <a:pt x="161" y="1434"/>
                    </a:lnTo>
                    <a:lnTo>
                      <a:pt x="164" y="1430"/>
                    </a:lnTo>
                    <a:lnTo>
                      <a:pt x="165" y="1427"/>
                    </a:lnTo>
                    <a:lnTo>
                      <a:pt x="164" y="1422"/>
                    </a:lnTo>
                    <a:lnTo>
                      <a:pt x="165" y="1417"/>
                    </a:lnTo>
                    <a:lnTo>
                      <a:pt x="169" y="1410"/>
                    </a:lnTo>
                    <a:lnTo>
                      <a:pt x="172" y="1404"/>
                    </a:lnTo>
                    <a:lnTo>
                      <a:pt x="177" y="1397"/>
                    </a:lnTo>
                    <a:lnTo>
                      <a:pt x="182" y="1390"/>
                    </a:lnTo>
                    <a:lnTo>
                      <a:pt x="186" y="1384"/>
                    </a:lnTo>
                    <a:lnTo>
                      <a:pt x="192" y="1378"/>
                    </a:lnTo>
                    <a:lnTo>
                      <a:pt x="200" y="1375"/>
                    </a:lnTo>
                    <a:lnTo>
                      <a:pt x="208" y="1374"/>
                    </a:lnTo>
                    <a:lnTo>
                      <a:pt x="215" y="1362"/>
                    </a:lnTo>
                    <a:lnTo>
                      <a:pt x="215" y="1349"/>
                    </a:lnTo>
                    <a:lnTo>
                      <a:pt x="212" y="1337"/>
                    </a:lnTo>
                    <a:lnTo>
                      <a:pt x="208" y="1324"/>
                    </a:lnTo>
                    <a:lnTo>
                      <a:pt x="199" y="1321"/>
                    </a:lnTo>
                    <a:lnTo>
                      <a:pt x="190" y="1318"/>
                    </a:lnTo>
                    <a:lnTo>
                      <a:pt x="179" y="1316"/>
                    </a:lnTo>
                    <a:lnTo>
                      <a:pt x="170" y="1313"/>
                    </a:lnTo>
                    <a:lnTo>
                      <a:pt x="161" y="1308"/>
                    </a:lnTo>
                    <a:lnTo>
                      <a:pt x="153" y="1302"/>
                    </a:lnTo>
                    <a:lnTo>
                      <a:pt x="148" y="1294"/>
                    </a:lnTo>
                    <a:lnTo>
                      <a:pt x="145" y="1284"/>
                    </a:lnTo>
                    <a:lnTo>
                      <a:pt x="138" y="1279"/>
                    </a:lnTo>
                    <a:lnTo>
                      <a:pt x="132" y="1277"/>
                    </a:lnTo>
                    <a:lnTo>
                      <a:pt x="125" y="1272"/>
                    </a:lnTo>
                    <a:lnTo>
                      <a:pt x="122" y="1266"/>
                    </a:lnTo>
                    <a:lnTo>
                      <a:pt x="126" y="1250"/>
                    </a:lnTo>
                    <a:lnTo>
                      <a:pt x="134" y="1235"/>
                    </a:lnTo>
                    <a:lnTo>
                      <a:pt x="142" y="1220"/>
                    </a:lnTo>
                    <a:lnTo>
                      <a:pt x="151" y="1204"/>
                    </a:lnTo>
                    <a:lnTo>
                      <a:pt x="147" y="1196"/>
                    </a:lnTo>
                    <a:lnTo>
                      <a:pt x="146" y="1187"/>
                    </a:lnTo>
                    <a:lnTo>
                      <a:pt x="142" y="1180"/>
                    </a:lnTo>
                    <a:lnTo>
                      <a:pt x="134" y="1174"/>
                    </a:lnTo>
                    <a:lnTo>
                      <a:pt x="126" y="1177"/>
                    </a:lnTo>
                    <a:lnTo>
                      <a:pt x="119" y="1178"/>
                    </a:lnTo>
                    <a:lnTo>
                      <a:pt x="111" y="1180"/>
                    </a:lnTo>
                    <a:lnTo>
                      <a:pt x="103" y="1180"/>
                    </a:lnTo>
                    <a:lnTo>
                      <a:pt x="95" y="1180"/>
                    </a:lnTo>
                    <a:lnTo>
                      <a:pt x="88" y="1179"/>
                    </a:lnTo>
                    <a:lnTo>
                      <a:pt x="80" y="1177"/>
                    </a:lnTo>
                    <a:lnTo>
                      <a:pt x="72" y="1173"/>
                    </a:lnTo>
                    <a:lnTo>
                      <a:pt x="68" y="1166"/>
                    </a:lnTo>
                    <a:lnTo>
                      <a:pt x="63" y="1159"/>
                    </a:lnTo>
                    <a:lnTo>
                      <a:pt x="58" y="1152"/>
                    </a:lnTo>
                    <a:lnTo>
                      <a:pt x="55" y="1145"/>
                    </a:lnTo>
                    <a:lnTo>
                      <a:pt x="50" y="1138"/>
                    </a:lnTo>
                    <a:lnTo>
                      <a:pt x="44" y="1133"/>
                    </a:lnTo>
                    <a:lnTo>
                      <a:pt x="39" y="1126"/>
                    </a:lnTo>
                    <a:lnTo>
                      <a:pt x="32" y="1121"/>
                    </a:lnTo>
                    <a:lnTo>
                      <a:pt x="28" y="1114"/>
                    </a:lnTo>
                    <a:lnTo>
                      <a:pt x="27" y="1107"/>
                    </a:lnTo>
                    <a:lnTo>
                      <a:pt x="27" y="1099"/>
                    </a:lnTo>
                    <a:lnTo>
                      <a:pt x="29" y="1092"/>
                    </a:lnTo>
                    <a:lnTo>
                      <a:pt x="32" y="1087"/>
                    </a:lnTo>
                    <a:lnTo>
                      <a:pt x="36" y="1080"/>
                    </a:lnTo>
                    <a:lnTo>
                      <a:pt x="40" y="1074"/>
                    </a:lnTo>
                    <a:lnTo>
                      <a:pt x="46" y="1069"/>
                    </a:lnTo>
                    <a:lnTo>
                      <a:pt x="44" y="1062"/>
                    </a:lnTo>
                    <a:lnTo>
                      <a:pt x="46" y="1056"/>
                    </a:lnTo>
                    <a:lnTo>
                      <a:pt x="48" y="1050"/>
                    </a:lnTo>
                    <a:lnTo>
                      <a:pt x="53" y="1044"/>
                    </a:lnTo>
                    <a:lnTo>
                      <a:pt x="58" y="1037"/>
                    </a:lnTo>
                    <a:lnTo>
                      <a:pt x="59" y="1027"/>
                    </a:lnTo>
                    <a:lnTo>
                      <a:pt x="58" y="1015"/>
                    </a:lnTo>
                    <a:lnTo>
                      <a:pt x="59" y="1005"/>
                    </a:lnTo>
                    <a:lnTo>
                      <a:pt x="63" y="1000"/>
                    </a:lnTo>
                    <a:lnTo>
                      <a:pt x="68" y="996"/>
                    </a:lnTo>
                    <a:lnTo>
                      <a:pt x="72" y="992"/>
                    </a:lnTo>
                    <a:lnTo>
                      <a:pt x="77" y="989"/>
                    </a:lnTo>
                    <a:lnTo>
                      <a:pt x="82" y="985"/>
                    </a:lnTo>
                    <a:lnTo>
                      <a:pt x="87" y="982"/>
                    </a:lnTo>
                    <a:lnTo>
                      <a:pt x="91" y="977"/>
                    </a:lnTo>
                    <a:lnTo>
                      <a:pt x="94" y="971"/>
                    </a:lnTo>
                    <a:lnTo>
                      <a:pt x="95" y="971"/>
                    </a:lnTo>
                    <a:lnTo>
                      <a:pt x="96" y="973"/>
                    </a:lnTo>
                    <a:lnTo>
                      <a:pt x="99" y="974"/>
                    </a:lnTo>
                    <a:lnTo>
                      <a:pt x="100" y="974"/>
                    </a:lnTo>
                    <a:lnTo>
                      <a:pt x="100" y="964"/>
                    </a:lnTo>
                    <a:lnTo>
                      <a:pt x="102" y="955"/>
                    </a:lnTo>
                    <a:lnTo>
                      <a:pt x="100" y="947"/>
                    </a:lnTo>
                    <a:lnTo>
                      <a:pt x="89" y="946"/>
                    </a:lnTo>
                    <a:lnTo>
                      <a:pt x="81" y="945"/>
                    </a:lnTo>
                    <a:lnTo>
                      <a:pt x="73" y="944"/>
                    </a:lnTo>
                    <a:lnTo>
                      <a:pt x="65" y="943"/>
                    </a:lnTo>
                    <a:lnTo>
                      <a:pt x="58" y="941"/>
                    </a:lnTo>
                    <a:lnTo>
                      <a:pt x="51" y="939"/>
                    </a:lnTo>
                    <a:lnTo>
                      <a:pt x="44" y="936"/>
                    </a:lnTo>
                    <a:lnTo>
                      <a:pt x="39" y="931"/>
                    </a:lnTo>
                    <a:lnTo>
                      <a:pt x="33" y="924"/>
                    </a:lnTo>
                    <a:lnTo>
                      <a:pt x="29" y="913"/>
                    </a:lnTo>
                    <a:lnTo>
                      <a:pt x="19" y="906"/>
                    </a:lnTo>
                    <a:lnTo>
                      <a:pt x="8" y="899"/>
                    </a:lnTo>
                    <a:lnTo>
                      <a:pt x="3" y="886"/>
                    </a:lnTo>
                    <a:lnTo>
                      <a:pt x="1" y="872"/>
                    </a:lnTo>
                    <a:lnTo>
                      <a:pt x="0" y="860"/>
                    </a:lnTo>
                    <a:lnTo>
                      <a:pt x="3" y="847"/>
                    </a:lnTo>
                    <a:lnTo>
                      <a:pt x="12" y="835"/>
                    </a:lnTo>
                    <a:lnTo>
                      <a:pt x="21" y="831"/>
                    </a:lnTo>
                    <a:lnTo>
                      <a:pt x="32" y="826"/>
                    </a:lnTo>
                    <a:lnTo>
                      <a:pt x="40" y="819"/>
                    </a:lnTo>
                    <a:lnTo>
                      <a:pt x="43" y="809"/>
                    </a:lnTo>
                    <a:lnTo>
                      <a:pt x="56" y="808"/>
                    </a:lnTo>
                    <a:lnTo>
                      <a:pt x="65" y="803"/>
                    </a:lnTo>
                    <a:lnTo>
                      <a:pt x="71" y="796"/>
                    </a:lnTo>
                    <a:lnTo>
                      <a:pt x="77" y="787"/>
                    </a:lnTo>
                    <a:lnTo>
                      <a:pt x="80" y="778"/>
                    </a:lnTo>
                    <a:lnTo>
                      <a:pt x="86" y="767"/>
                    </a:lnTo>
                    <a:lnTo>
                      <a:pt x="93" y="759"/>
                    </a:lnTo>
                    <a:lnTo>
                      <a:pt x="102" y="752"/>
                    </a:lnTo>
                    <a:lnTo>
                      <a:pt x="102" y="737"/>
                    </a:lnTo>
                    <a:lnTo>
                      <a:pt x="101" y="720"/>
                    </a:lnTo>
                    <a:lnTo>
                      <a:pt x="102" y="705"/>
                    </a:lnTo>
                    <a:lnTo>
                      <a:pt x="109" y="691"/>
                    </a:lnTo>
                    <a:lnTo>
                      <a:pt x="116" y="682"/>
                    </a:lnTo>
                    <a:lnTo>
                      <a:pt x="123" y="674"/>
                    </a:lnTo>
                    <a:lnTo>
                      <a:pt x="132" y="668"/>
                    </a:lnTo>
                    <a:lnTo>
                      <a:pt x="140" y="663"/>
                    </a:lnTo>
                    <a:lnTo>
                      <a:pt x="149" y="657"/>
                    </a:lnTo>
                    <a:lnTo>
                      <a:pt x="160" y="652"/>
                    </a:lnTo>
                    <a:lnTo>
                      <a:pt x="169" y="649"/>
                    </a:lnTo>
                    <a:lnTo>
                      <a:pt x="178" y="644"/>
                    </a:lnTo>
                    <a:lnTo>
                      <a:pt x="187" y="644"/>
                    </a:lnTo>
                    <a:lnTo>
                      <a:pt x="195" y="648"/>
                    </a:lnTo>
                    <a:lnTo>
                      <a:pt x="202" y="650"/>
                    </a:lnTo>
                    <a:lnTo>
                      <a:pt x="210" y="645"/>
                    </a:lnTo>
                    <a:lnTo>
                      <a:pt x="202" y="631"/>
                    </a:lnTo>
                    <a:lnTo>
                      <a:pt x="198" y="615"/>
                    </a:lnTo>
                    <a:lnTo>
                      <a:pt x="197" y="599"/>
                    </a:lnTo>
                    <a:lnTo>
                      <a:pt x="201" y="583"/>
                    </a:lnTo>
                    <a:lnTo>
                      <a:pt x="210" y="573"/>
                    </a:lnTo>
                    <a:lnTo>
                      <a:pt x="208" y="559"/>
                    </a:lnTo>
                    <a:lnTo>
                      <a:pt x="204" y="545"/>
                    </a:lnTo>
                    <a:lnTo>
                      <a:pt x="206" y="529"/>
                    </a:lnTo>
                    <a:lnTo>
                      <a:pt x="208" y="524"/>
                    </a:lnTo>
                    <a:lnTo>
                      <a:pt x="213" y="518"/>
                    </a:lnTo>
                    <a:lnTo>
                      <a:pt x="217" y="515"/>
                    </a:lnTo>
                    <a:lnTo>
                      <a:pt x="222" y="513"/>
                    </a:lnTo>
                    <a:lnTo>
                      <a:pt x="232" y="510"/>
                    </a:lnTo>
                    <a:lnTo>
                      <a:pt x="242" y="510"/>
                    </a:lnTo>
                    <a:lnTo>
                      <a:pt x="251" y="510"/>
                    </a:lnTo>
                    <a:lnTo>
                      <a:pt x="260" y="513"/>
                    </a:lnTo>
                    <a:lnTo>
                      <a:pt x="269" y="515"/>
                    </a:lnTo>
                    <a:lnTo>
                      <a:pt x="277" y="517"/>
                    </a:lnTo>
                    <a:lnTo>
                      <a:pt x="287" y="521"/>
                    </a:lnTo>
                    <a:lnTo>
                      <a:pt x="295" y="524"/>
                    </a:lnTo>
                    <a:lnTo>
                      <a:pt x="298" y="520"/>
                    </a:lnTo>
                    <a:lnTo>
                      <a:pt x="300" y="515"/>
                    </a:lnTo>
                    <a:lnTo>
                      <a:pt x="303" y="509"/>
                    </a:lnTo>
                    <a:lnTo>
                      <a:pt x="304" y="505"/>
                    </a:lnTo>
                    <a:lnTo>
                      <a:pt x="298" y="500"/>
                    </a:lnTo>
                    <a:lnTo>
                      <a:pt x="291" y="495"/>
                    </a:lnTo>
                    <a:lnTo>
                      <a:pt x="285" y="490"/>
                    </a:lnTo>
                    <a:lnTo>
                      <a:pt x="280" y="485"/>
                    </a:lnTo>
                    <a:lnTo>
                      <a:pt x="275" y="479"/>
                    </a:lnTo>
                    <a:lnTo>
                      <a:pt x="272" y="472"/>
                    </a:lnTo>
                    <a:lnTo>
                      <a:pt x="269" y="465"/>
                    </a:lnTo>
                    <a:lnTo>
                      <a:pt x="269" y="457"/>
                    </a:lnTo>
                    <a:lnTo>
                      <a:pt x="260" y="449"/>
                    </a:lnTo>
                    <a:lnTo>
                      <a:pt x="251" y="442"/>
                    </a:lnTo>
                    <a:lnTo>
                      <a:pt x="243" y="434"/>
                    </a:lnTo>
                    <a:lnTo>
                      <a:pt x="237" y="424"/>
                    </a:lnTo>
                    <a:lnTo>
                      <a:pt x="233" y="408"/>
                    </a:lnTo>
                    <a:lnTo>
                      <a:pt x="232" y="391"/>
                    </a:lnTo>
                    <a:lnTo>
                      <a:pt x="235" y="373"/>
                    </a:lnTo>
                    <a:lnTo>
                      <a:pt x="242" y="358"/>
                    </a:lnTo>
                    <a:lnTo>
                      <a:pt x="247" y="354"/>
                    </a:lnTo>
                    <a:lnTo>
                      <a:pt x="254" y="350"/>
                    </a:lnTo>
                    <a:lnTo>
                      <a:pt x="260" y="347"/>
                    </a:lnTo>
                    <a:lnTo>
                      <a:pt x="262" y="339"/>
                    </a:lnTo>
                    <a:lnTo>
                      <a:pt x="262" y="334"/>
                    </a:lnTo>
                    <a:lnTo>
                      <a:pt x="265" y="329"/>
                    </a:lnTo>
                    <a:lnTo>
                      <a:pt x="266" y="326"/>
                    </a:lnTo>
                    <a:lnTo>
                      <a:pt x="269" y="324"/>
                    </a:lnTo>
                    <a:lnTo>
                      <a:pt x="287" y="325"/>
                    </a:lnTo>
                    <a:lnTo>
                      <a:pt x="290" y="317"/>
                    </a:lnTo>
                    <a:lnTo>
                      <a:pt x="293" y="308"/>
                    </a:lnTo>
                    <a:lnTo>
                      <a:pt x="298" y="301"/>
                    </a:lnTo>
                    <a:lnTo>
                      <a:pt x="307" y="298"/>
                    </a:lnTo>
                    <a:lnTo>
                      <a:pt x="314" y="298"/>
                    </a:lnTo>
                    <a:lnTo>
                      <a:pt x="322" y="300"/>
                    </a:lnTo>
                    <a:lnTo>
                      <a:pt x="328" y="302"/>
                    </a:lnTo>
                    <a:lnTo>
                      <a:pt x="335" y="305"/>
                    </a:lnTo>
                    <a:lnTo>
                      <a:pt x="342" y="308"/>
                    </a:lnTo>
                    <a:lnTo>
                      <a:pt x="348" y="310"/>
                    </a:lnTo>
                    <a:lnTo>
                      <a:pt x="356" y="312"/>
                    </a:lnTo>
                    <a:lnTo>
                      <a:pt x="363" y="312"/>
                    </a:lnTo>
                    <a:lnTo>
                      <a:pt x="364" y="300"/>
                    </a:lnTo>
                    <a:lnTo>
                      <a:pt x="363" y="288"/>
                    </a:lnTo>
                    <a:lnTo>
                      <a:pt x="361" y="275"/>
                    </a:lnTo>
                    <a:lnTo>
                      <a:pt x="366" y="264"/>
                    </a:lnTo>
                    <a:lnTo>
                      <a:pt x="380" y="238"/>
                    </a:lnTo>
                    <a:lnTo>
                      <a:pt x="378" y="200"/>
                    </a:lnTo>
                    <a:lnTo>
                      <a:pt x="384" y="185"/>
                    </a:lnTo>
                    <a:lnTo>
                      <a:pt x="389" y="170"/>
                    </a:lnTo>
                    <a:lnTo>
                      <a:pt x="397" y="158"/>
                    </a:lnTo>
                    <a:lnTo>
                      <a:pt x="411" y="147"/>
                    </a:lnTo>
                    <a:lnTo>
                      <a:pt x="412" y="138"/>
                    </a:lnTo>
                    <a:lnTo>
                      <a:pt x="410" y="130"/>
                    </a:lnTo>
                    <a:lnTo>
                      <a:pt x="406" y="123"/>
                    </a:lnTo>
                    <a:lnTo>
                      <a:pt x="409" y="116"/>
                    </a:lnTo>
                    <a:lnTo>
                      <a:pt x="416" y="108"/>
                    </a:lnTo>
                    <a:lnTo>
                      <a:pt x="425" y="102"/>
                    </a:lnTo>
                    <a:lnTo>
                      <a:pt x="434" y="98"/>
                    </a:lnTo>
                    <a:lnTo>
                      <a:pt x="443" y="94"/>
                    </a:lnTo>
                    <a:lnTo>
                      <a:pt x="454" y="93"/>
                    </a:lnTo>
                    <a:lnTo>
                      <a:pt x="464" y="92"/>
                    </a:lnTo>
                    <a:lnTo>
                      <a:pt x="474" y="92"/>
                    </a:lnTo>
                    <a:lnTo>
                      <a:pt x="485" y="93"/>
                    </a:lnTo>
                    <a:lnTo>
                      <a:pt x="484" y="84"/>
                    </a:lnTo>
                    <a:lnTo>
                      <a:pt x="485" y="74"/>
                    </a:lnTo>
                    <a:lnTo>
                      <a:pt x="488" y="67"/>
                    </a:lnTo>
                    <a:lnTo>
                      <a:pt x="496" y="62"/>
                    </a:lnTo>
                    <a:lnTo>
                      <a:pt x="502" y="59"/>
                    </a:lnTo>
                    <a:lnTo>
                      <a:pt x="504" y="52"/>
                    </a:lnTo>
                    <a:lnTo>
                      <a:pt x="504" y="44"/>
                    </a:lnTo>
                    <a:lnTo>
                      <a:pt x="507" y="37"/>
                    </a:lnTo>
                    <a:lnTo>
                      <a:pt x="509" y="31"/>
                    </a:lnTo>
                    <a:lnTo>
                      <a:pt x="514" y="26"/>
                    </a:lnTo>
                    <a:lnTo>
                      <a:pt x="518" y="22"/>
                    </a:lnTo>
                    <a:lnTo>
                      <a:pt x="524" y="18"/>
                    </a:lnTo>
                    <a:lnTo>
                      <a:pt x="532" y="19"/>
                    </a:lnTo>
                    <a:lnTo>
                      <a:pt x="540" y="19"/>
                    </a:lnTo>
                    <a:lnTo>
                      <a:pt x="547" y="18"/>
                    </a:lnTo>
                    <a:lnTo>
                      <a:pt x="554" y="17"/>
                    </a:lnTo>
                    <a:lnTo>
                      <a:pt x="561" y="15"/>
                    </a:lnTo>
                    <a:lnTo>
                      <a:pt x="567" y="11"/>
                    </a:lnTo>
                    <a:lnTo>
                      <a:pt x="572" y="7"/>
                    </a:lnTo>
                    <a:lnTo>
                      <a:pt x="578" y="0"/>
                    </a:lnTo>
                    <a:lnTo>
                      <a:pt x="584" y="0"/>
                    </a:lnTo>
                    <a:lnTo>
                      <a:pt x="590" y="1"/>
                    </a:lnTo>
                    <a:lnTo>
                      <a:pt x="594" y="3"/>
                    </a:lnTo>
                    <a:lnTo>
                      <a:pt x="599" y="7"/>
                    </a:lnTo>
                    <a:lnTo>
                      <a:pt x="603" y="11"/>
                    </a:lnTo>
                    <a:lnTo>
                      <a:pt x="608" y="16"/>
                    </a:lnTo>
                    <a:lnTo>
                      <a:pt x="613" y="21"/>
                    </a:lnTo>
                    <a:lnTo>
                      <a:pt x="616" y="24"/>
                    </a:lnTo>
                    <a:close/>
                  </a:path>
                </a:pathLst>
              </a:custGeom>
              <a:solidFill>
                <a:srgbClr val="006600"/>
              </a:solidFill>
              <a:ln w="9525">
                <a:noFill/>
                <a:round/>
                <a:headEnd/>
                <a:tailEnd/>
              </a:ln>
            </p:spPr>
            <p:txBody>
              <a:bodyPr/>
              <a:lstStyle/>
              <a:p>
                <a:endParaRPr lang="en-US"/>
              </a:p>
            </p:txBody>
          </p:sp>
          <p:grpSp>
            <p:nvGrpSpPr>
              <p:cNvPr id="8445" name="Group 3898"/>
              <p:cNvGrpSpPr>
                <a:grpSpLocks/>
              </p:cNvGrpSpPr>
              <p:nvPr/>
            </p:nvGrpSpPr>
            <p:grpSpPr bwMode="auto">
              <a:xfrm>
                <a:off x="1536" y="1728"/>
                <a:ext cx="420" cy="1064"/>
                <a:chOff x="3269" y="2832"/>
                <a:chExt cx="420" cy="1064"/>
              </a:xfrm>
            </p:grpSpPr>
            <p:sp>
              <p:nvSpPr>
                <p:cNvPr id="9162" name="Freeform 3899"/>
                <p:cNvSpPr>
                  <a:spLocks/>
                </p:cNvSpPr>
                <p:nvPr/>
              </p:nvSpPr>
              <p:spPr bwMode="auto">
                <a:xfrm>
                  <a:off x="3516" y="2832"/>
                  <a:ext cx="8" cy="5"/>
                </a:xfrm>
                <a:custGeom>
                  <a:avLst/>
                  <a:gdLst>
                    <a:gd name="T0" fmla="*/ 4 w 18"/>
                    <a:gd name="T1" fmla="*/ 2 h 9"/>
                    <a:gd name="T2" fmla="*/ 3 w 18"/>
                    <a:gd name="T3" fmla="*/ 3 h 9"/>
                    <a:gd name="T4" fmla="*/ 2 w 18"/>
                    <a:gd name="T5" fmla="*/ 3 h 9"/>
                    <a:gd name="T6" fmla="*/ 1 w 18"/>
                    <a:gd name="T7" fmla="*/ 2 h 9"/>
                    <a:gd name="T8" fmla="*/ 0 w 18"/>
                    <a:gd name="T9" fmla="*/ 2 h 9"/>
                    <a:gd name="T10" fmla="*/ 0 w 18"/>
                    <a:gd name="T11" fmla="*/ 2 h 9"/>
                    <a:gd name="T12" fmla="*/ 0 w 18"/>
                    <a:gd name="T13" fmla="*/ 1 h 9"/>
                    <a:gd name="T14" fmla="*/ 0 w 18"/>
                    <a:gd name="T15" fmla="*/ 1 h 9"/>
                    <a:gd name="T16" fmla="*/ 1 w 18"/>
                    <a:gd name="T17" fmla="*/ 0 h 9"/>
                    <a:gd name="T18" fmla="*/ 2 w 18"/>
                    <a:gd name="T19" fmla="*/ 0 h 9"/>
                    <a:gd name="T20" fmla="*/ 3 w 18"/>
                    <a:gd name="T21" fmla="*/ 1 h 9"/>
                    <a:gd name="T22" fmla="*/ 3 w 18"/>
                    <a:gd name="T23" fmla="*/ 1 h 9"/>
                    <a:gd name="T24" fmla="*/ 4 w 18"/>
                    <a:gd name="T25" fmla="*/ 2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9"/>
                    <a:gd name="T41" fmla="*/ 18 w 18"/>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9">
                      <a:moveTo>
                        <a:pt x="18" y="6"/>
                      </a:moveTo>
                      <a:lnTo>
                        <a:pt x="14" y="9"/>
                      </a:lnTo>
                      <a:lnTo>
                        <a:pt x="11" y="9"/>
                      </a:lnTo>
                      <a:lnTo>
                        <a:pt x="6" y="8"/>
                      </a:lnTo>
                      <a:lnTo>
                        <a:pt x="2" y="7"/>
                      </a:lnTo>
                      <a:lnTo>
                        <a:pt x="0" y="5"/>
                      </a:lnTo>
                      <a:lnTo>
                        <a:pt x="0" y="2"/>
                      </a:lnTo>
                      <a:lnTo>
                        <a:pt x="2" y="1"/>
                      </a:lnTo>
                      <a:lnTo>
                        <a:pt x="4" y="0"/>
                      </a:lnTo>
                      <a:lnTo>
                        <a:pt x="9" y="0"/>
                      </a:lnTo>
                      <a:lnTo>
                        <a:pt x="13" y="1"/>
                      </a:lnTo>
                      <a:lnTo>
                        <a:pt x="15" y="2"/>
                      </a:lnTo>
                      <a:lnTo>
                        <a:pt x="18" y="6"/>
                      </a:lnTo>
                      <a:close/>
                    </a:path>
                  </a:pathLst>
                </a:custGeom>
                <a:solidFill>
                  <a:srgbClr val="00FF00"/>
                </a:solidFill>
                <a:ln w="9525">
                  <a:noFill/>
                  <a:round/>
                  <a:headEnd/>
                  <a:tailEnd/>
                </a:ln>
              </p:spPr>
              <p:txBody>
                <a:bodyPr/>
                <a:lstStyle/>
                <a:p>
                  <a:endParaRPr lang="en-US"/>
                </a:p>
              </p:txBody>
            </p:sp>
            <p:sp>
              <p:nvSpPr>
                <p:cNvPr id="9163" name="Freeform 3900"/>
                <p:cNvSpPr>
                  <a:spLocks/>
                </p:cNvSpPr>
                <p:nvPr/>
              </p:nvSpPr>
              <p:spPr bwMode="auto">
                <a:xfrm>
                  <a:off x="3489" y="2841"/>
                  <a:ext cx="23" cy="10"/>
                </a:xfrm>
                <a:custGeom>
                  <a:avLst/>
                  <a:gdLst>
                    <a:gd name="T0" fmla="*/ 12 w 45"/>
                    <a:gd name="T1" fmla="*/ 2 h 21"/>
                    <a:gd name="T2" fmla="*/ 10 w 45"/>
                    <a:gd name="T3" fmla="*/ 3 h 21"/>
                    <a:gd name="T4" fmla="*/ 8 w 45"/>
                    <a:gd name="T5" fmla="*/ 4 h 21"/>
                    <a:gd name="T6" fmla="*/ 6 w 45"/>
                    <a:gd name="T7" fmla="*/ 5 h 21"/>
                    <a:gd name="T8" fmla="*/ 4 w 45"/>
                    <a:gd name="T9" fmla="*/ 5 h 21"/>
                    <a:gd name="T10" fmla="*/ 3 w 45"/>
                    <a:gd name="T11" fmla="*/ 4 h 21"/>
                    <a:gd name="T12" fmla="*/ 2 w 45"/>
                    <a:gd name="T13" fmla="*/ 4 h 21"/>
                    <a:gd name="T14" fmla="*/ 1 w 45"/>
                    <a:gd name="T15" fmla="*/ 3 h 21"/>
                    <a:gd name="T16" fmla="*/ 0 w 45"/>
                    <a:gd name="T17" fmla="*/ 2 h 21"/>
                    <a:gd name="T18" fmla="*/ 2 w 45"/>
                    <a:gd name="T19" fmla="*/ 1 h 21"/>
                    <a:gd name="T20" fmla="*/ 4 w 45"/>
                    <a:gd name="T21" fmla="*/ 1 h 21"/>
                    <a:gd name="T22" fmla="*/ 6 w 45"/>
                    <a:gd name="T23" fmla="*/ 0 h 21"/>
                    <a:gd name="T24" fmla="*/ 8 w 45"/>
                    <a:gd name="T25" fmla="*/ 0 h 21"/>
                    <a:gd name="T26" fmla="*/ 9 w 45"/>
                    <a:gd name="T27" fmla="*/ 0 h 21"/>
                    <a:gd name="T28" fmla="*/ 10 w 45"/>
                    <a:gd name="T29" fmla="*/ 1 h 21"/>
                    <a:gd name="T30" fmla="*/ 11 w 45"/>
                    <a:gd name="T31" fmla="*/ 1 h 21"/>
                    <a:gd name="T32" fmla="*/ 12 w 45"/>
                    <a:gd name="T33" fmla="*/ 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21"/>
                    <a:gd name="T53" fmla="*/ 45 w 4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21">
                      <a:moveTo>
                        <a:pt x="45" y="9"/>
                      </a:moveTo>
                      <a:lnTo>
                        <a:pt x="40" y="15"/>
                      </a:lnTo>
                      <a:lnTo>
                        <a:pt x="32" y="19"/>
                      </a:lnTo>
                      <a:lnTo>
                        <a:pt x="24" y="21"/>
                      </a:lnTo>
                      <a:lnTo>
                        <a:pt x="14" y="21"/>
                      </a:lnTo>
                      <a:lnTo>
                        <a:pt x="10" y="19"/>
                      </a:lnTo>
                      <a:lnTo>
                        <a:pt x="6" y="16"/>
                      </a:lnTo>
                      <a:lnTo>
                        <a:pt x="2" y="14"/>
                      </a:lnTo>
                      <a:lnTo>
                        <a:pt x="0" y="9"/>
                      </a:lnTo>
                      <a:lnTo>
                        <a:pt x="7" y="7"/>
                      </a:lnTo>
                      <a:lnTo>
                        <a:pt x="15" y="5"/>
                      </a:lnTo>
                      <a:lnTo>
                        <a:pt x="22" y="2"/>
                      </a:lnTo>
                      <a:lnTo>
                        <a:pt x="29" y="0"/>
                      </a:lnTo>
                      <a:lnTo>
                        <a:pt x="34" y="1"/>
                      </a:lnTo>
                      <a:lnTo>
                        <a:pt x="37" y="4"/>
                      </a:lnTo>
                      <a:lnTo>
                        <a:pt x="42" y="7"/>
                      </a:lnTo>
                      <a:lnTo>
                        <a:pt x="45" y="9"/>
                      </a:lnTo>
                      <a:close/>
                    </a:path>
                  </a:pathLst>
                </a:custGeom>
                <a:solidFill>
                  <a:srgbClr val="00FF00"/>
                </a:solidFill>
                <a:ln w="9525">
                  <a:noFill/>
                  <a:round/>
                  <a:headEnd/>
                  <a:tailEnd/>
                </a:ln>
              </p:spPr>
              <p:txBody>
                <a:bodyPr/>
                <a:lstStyle/>
                <a:p>
                  <a:endParaRPr lang="en-US"/>
                </a:p>
              </p:txBody>
            </p:sp>
            <p:sp>
              <p:nvSpPr>
                <p:cNvPr id="9164" name="Freeform 3901"/>
                <p:cNvSpPr>
                  <a:spLocks/>
                </p:cNvSpPr>
                <p:nvPr/>
              </p:nvSpPr>
              <p:spPr bwMode="auto">
                <a:xfrm>
                  <a:off x="3507" y="2853"/>
                  <a:ext cx="20" cy="14"/>
                </a:xfrm>
                <a:custGeom>
                  <a:avLst/>
                  <a:gdLst>
                    <a:gd name="T0" fmla="*/ 9 w 42"/>
                    <a:gd name="T1" fmla="*/ 2 h 29"/>
                    <a:gd name="T2" fmla="*/ 10 w 42"/>
                    <a:gd name="T3" fmla="*/ 3 h 29"/>
                    <a:gd name="T4" fmla="*/ 9 w 42"/>
                    <a:gd name="T5" fmla="*/ 5 h 29"/>
                    <a:gd name="T6" fmla="*/ 9 w 42"/>
                    <a:gd name="T7" fmla="*/ 6 h 29"/>
                    <a:gd name="T8" fmla="*/ 7 w 42"/>
                    <a:gd name="T9" fmla="*/ 7 h 29"/>
                    <a:gd name="T10" fmla="*/ 5 w 42"/>
                    <a:gd name="T11" fmla="*/ 7 h 29"/>
                    <a:gd name="T12" fmla="*/ 3 w 42"/>
                    <a:gd name="T13" fmla="*/ 6 h 29"/>
                    <a:gd name="T14" fmla="*/ 1 w 42"/>
                    <a:gd name="T15" fmla="*/ 5 h 29"/>
                    <a:gd name="T16" fmla="*/ 0 w 42"/>
                    <a:gd name="T17" fmla="*/ 4 h 29"/>
                    <a:gd name="T18" fmla="*/ 1 w 42"/>
                    <a:gd name="T19" fmla="*/ 3 h 29"/>
                    <a:gd name="T20" fmla="*/ 2 w 42"/>
                    <a:gd name="T21" fmla="*/ 2 h 29"/>
                    <a:gd name="T22" fmla="*/ 3 w 42"/>
                    <a:gd name="T23" fmla="*/ 1 h 29"/>
                    <a:gd name="T24" fmla="*/ 5 w 42"/>
                    <a:gd name="T25" fmla="*/ 0 h 29"/>
                    <a:gd name="T26" fmla="*/ 5 w 42"/>
                    <a:gd name="T27" fmla="*/ 0 h 29"/>
                    <a:gd name="T28" fmla="*/ 7 w 42"/>
                    <a:gd name="T29" fmla="*/ 0 h 29"/>
                    <a:gd name="T30" fmla="*/ 8 w 42"/>
                    <a:gd name="T31" fmla="*/ 0 h 29"/>
                    <a:gd name="T32" fmla="*/ 9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9165" name="Freeform 3902"/>
                <p:cNvSpPr>
                  <a:spLocks/>
                </p:cNvSpPr>
                <p:nvPr/>
              </p:nvSpPr>
              <p:spPr bwMode="auto">
                <a:xfrm>
                  <a:off x="3460" y="2860"/>
                  <a:ext cx="34" cy="19"/>
                </a:xfrm>
                <a:custGeom>
                  <a:avLst/>
                  <a:gdLst>
                    <a:gd name="T0" fmla="*/ 17 w 68"/>
                    <a:gd name="T1" fmla="*/ 1 h 38"/>
                    <a:gd name="T2" fmla="*/ 16 w 68"/>
                    <a:gd name="T3" fmla="*/ 3 h 38"/>
                    <a:gd name="T4" fmla="*/ 15 w 68"/>
                    <a:gd name="T5" fmla="*/ 5 h 38"/>
                    <a:gd name="T6" fmla="*/ 14 w 68"/>
                    <a:gd name="T7" fmla="*/ 6 h 38"/>
                    <a:gd name="T8" fmla="*/ 12 w 68"/>
                    <a:gd name="T9" fmla="*/ 7 h 38"/>
                    <a:gd name="T10" fmla="*/ 10 w 68"/>
                    <a:gd name="T11" fmla="*/ 8 h 38"/>
                    <a:gd name="T12" fmla="*/ 9 w 68"/>
                    <a:gd name="T13" fmla="*/ 9 h 38"/>
                    <a:gd name="T14" fmla="*/ 7 w 68"/>
                    <a:gd name="T15" fmla="*/ 10 h 38"/>
                    <a:gd name="T16" fmla="*/ 6 w 68"/>
                    <a:gd name="T17" fmla="*/ 10 h 38"/>
                    <a:gd name="T18" fmla="*/ 4 w 68"/>
                    <a:gd name="T19" fmla="*/ 10 h 38"/>
                    <a:gd name="T20" fmla="*/ 2 w 68"/>
                    <a:gd name="T21" fmla="*/ 9 h 38"/>
                    <a:gd name="T22" fmla="*/ 1 w 68"/>
                    <a:gd name="T23" fmla="*/ 7 h 38"/>
                    <a:gd name="T24" fmla="*/ 1 w 68"/>
                    <a:gd name="T25" fmla="*/ 6 h 38"/>
                    <a:gd name="T26" fmla="*/ 0 w 68"/>
                    <a:gd name="T27" fmla="*/ 5 h 38"/>
                    <a:gd name="T28" fmla="*/ 2 w 68"/>
                    <a:gd name="T29" fmla="*/ 5 h 38"/>
                    <a:gd name="T30" fmla="*/ 4 w 68"/>
                    <a:gd name="T31" fmla="*/ 5 h 38"/>
                    <a:gd name="T32" fmla="*/ 6 w 68"/>
                    <a:gd name="T33" fmla="*/ 3 h 38"/>
                    <a:gd name="T34" fmla="*/ 9 w 68"/>
                    <a:gd name="T35" fmla="*/ 1 h 38"/>
                    <a:gd name="T36" fmla="*/ 10 w 68"/>
                    <a:gd name="T37" fmla="*/ 1 h 38"/>
                    <a:gd name="T38" fmla="*/ 12 w 68"/>
                    <a:gd name="T39" fmla="*/ 0 h 38"/>
                    <a:gd name="T40" fmla="*/ 14 w 68"/>
                    <a:gd name="T41" fmla="*/ 1 h 38"/>
                    <a:gd name="T42" fmla="*/ 17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9166" name="Freeform 3903"/>
                <p:cNvSpPr>
                  <a:spLocks/>
                </p:cNvSpPr>
                <p:nvPr/>
              </p:nvSpPr>
              <p:spPr bwMode="auto">
                <a:xfrm>
                  <a:off x="3439" y="2878"/>
                  <a:ext cx="13" cy="7"/>
                </a:xfrm>
                <a:custGeom>
                  <a:avLst/>
                  <a:gdLst>
                    <a:gd name="T0" fmla="*/ 6 w 27"/>
                    <a:gd name="T1" fmla="*/ 2 h 15"/>
                    <a:gd name="T2" fmla="*/ 6 w 27"/>
                    <a:gd name="T3" fmla="*/ 3 h 15"/>
                    <a:gd name="T4" fmla="*/ 6 w 27"/>
                    <a:gd name="T5" fmla="*/ 3 h 15"/>
                    <a:gd name="T6" fmla="*/ 5 w 27"/>
                    <a:gd name="T7" fmla="*/ 3 h 15"/>
                    <a:gd name="T8" fmla="*/ 5 w 27"/>
                    <a:gd name="T9" fmla="*/ 3 h 15"/>
                    <a:gd name="T10" fmla="*/ 3 w 27"/>
                    <a:gd name="T11" fmla="*/ 3 h 15"/>
                    <a:gd name="T12" fmla="*/ 2 w 27"/>
                    <a:gd name="T13" fmla="*/ 3 h 15"/>
                    <a:gd name="T14" fmla="*/ 0 w 27"/>
                    <a:gd name="T15" fmla="*/ 2 h 15"/>
                    <a:gd name="T16" fmla="*/ 0 w 27"/>
                    <a:gd name="T17" fmla="*/ 1 h 15"/>
                    <a:gd name="T18" fmla="*/ 0 w 27"/>
                    <a:gd name="T19" fmla="*/ 0 h 15"/>
                    <a:gd name="T20" fmla="*/ 0 w 27"/>
                    <a:gd name="T21" fmla="*/ 0 h 15"/>
                    <a:gd name="T22" fmla="*/ 0 w 27"/>
                    <a:gd name="T23" fmla="*/ 0 h 15"/>
                    <a:gd name="T24" fmla="*/ 1 w 27"/>
                    <a:gd name="T25" fmla="*/ 0 h 15"/>
                    <a:gd name="T26" fmla="*/ 3 w 27"/>
                    <a:gd name="T27" fmla="*/ 0 h 15"/>
                    <a:gd name="T28" fmla="*/ 4 w 27"/>
                    <a:gd name="T29" fmla="*/ 0 h 15"/>
                    <a:gd name="T30" fmla="*/ 5 w 27"/>
                    <a:gd name="T31" fmla="*/ 1 h 15"/>
                    <a:gd name="T32" fmla="*/ 6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9167" name="Freeform 3904"/>
                <p:cNvSpPr>
                  <a:spLocks/>
                </p:cNvSpPr>
                <p:nvPr/>
              </p:nvSpPr>
              <p:spPr bwMode="auto">
                <a:xfrm>
                  <a:off x="3490" y="2880"/>
                  <a:ext cx="18" cy="9"/>
                </a:xfrm>
                <a:custGeom>
                  <a:avLst/>
                  <a:gdLst>
                    <a:gd name="T0" fmla="*/ 9 w 36"/>
                    <a:gd name="T1" fmla="*/ 2 h 17"/>
                    <a:gd name="T2" fmla="*/ 9 w 36"/>
                    <a:gd name="T3" fmla="*/ 3 h 17"/>
                    <a:gd name="T4" fmla="*/ 9 w 36"/>
                    <a:gd name="T5" fmla="*/ 4 h 17"/>
                    <a:gd name="T6" fmla="*/ 7 w 36"/>
                    <a:gd name="T7" fmla="*/ 4 h 17"/>
                    <a:gd name="T8" fmla="*/ 6 w 36"/>
                    <a:gd name="T9" fmla="*/ 5 h 17"/>
                    <a:gd name="T10" fmla="*/ 5 w 36"/>
                    <a:gd name="T11" fmla="*/ 5 h 17"/>
                    <a:gd name="T12" fmla="*/ 3 w 36"/>
                    <a:gd name="T13" fmla="*/ 4 h 17"/>
                    <a:gd name="T14" fmla="*/ 1 w 36"/>
                    <a:gd name="T15" fmla="*/ 4 h 17"/>
                    <a:gd name="T16" fmla="*/ 0 w 36"/>
                    <a:gd name="T17" fmla="*/ 3 h 17"/>
                    <a:gd name="T18" fmla="*/ 0 w 36"/>
                    <a:gd name="T19" fmla="*/ 2 h 17"/>
                    <a:gd name="T20" fmla="*/ 1 w 36"/>
                    <a:gd name="T21" fmla="*/ 1 h 17"/>
                    <a:gd name="T22" fmla="*/ 1 w 36"/>
                    <a:gd name="T23" fmla="*/ 1 h 17"/>
                    <a:gd name="T24" fmla="*/ 2 w 36"/>
                    <a:gd name="T25" fmla="*/ 1 h 17"/>
                    <a:gd name="T26" fmla="*/ 4 w 36"/>
                    <a:gd name="T27" fmla="*/ 0 h 17"/>
                    <a:gd name="T28" fmla="*/ 6 w 36"/>
                    <a:gd name="T29" fmla="*/ 0 h 17"/>
                    <a:gd name="T30" fmla="*/ 8 w 36"/>
                    <a:gd name="T31" fmla="*/ 1 h 17"/>
                    <a:gd name="T32" fmla="*/ 9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9168" name="Freeform 3905"/>
                <p:cNvSpPr>
                  <a:spLocks/>
                </p:cNvSpPr>
                <p:nvPr/>
              </p:nvSpPr>
              <p:spPr bwMode="auto">
                <a:xfrm>
                  <a:off x="3440" y="2887"/>
                  <a:ext cx="26" cy="15"/>
                </a:xfrm>
                <a:custGeom>
                  <a:avLst/>
                  <a:gdLst>
                    <a:gd name="T0" fmla="*/ 13 w 52"/>
                    <a:gd name="T1" fmla="*/ 1 h 29"/>
                    <a:gd name="T2" fmla="*/ 13 w 52"/>
                    <a:gd name="T3" fmla="*/ 2 h 29"/>
                    <a:gd name="T4" fmla="*/ 12 w 52"/>
                    <a:gd name="T5" fmla="*/ 3 h 29"/>
                    <a:gd name="T6" fmla="*/ 11 w 52"/>
                    <a:gd name="T7" fmla="*/ 5 h 29"/>
                    <a:gd name="T8" fmla="*/ 11 w 52"/>
                    <a:gd name="T9" fmla="*/ 6 h 29"/>
                    <a:gd name="T10" fmla="*/ 10 w 52"/>
                    <a:gd name="T11" fmla="*/ 7 h 29"/>
                    <a:gd name="T12" fmla="*/ 9 w 52"/>
                    <a:gd name="T13" fmla="*/ 7 h 29"/>
                    <a:gd name="T14" fmla="*/ 7 w 52"/>
                    <a:gd name="T15" fmla="*/ 8 h 29"/>
                    <a:gd name="T16" fmla="*/ 6 w 52"/>
                    <a:gd name="T17" fmla="*/ 8 h 29"/>
                    <a:gd name="T18" fmla="*/ 4 w 52"/>
                    <a:gd name="T19" fmla="*/ 7 h 29"/>
                    <a:gd name="T20" fmla="*/ 3 w 52"/>
                    <a:gd name="T21" fmla="*/ 7 h 29"/>
                    <a:gd name="T22" fmla="*/ 2 w 52"/>
                    <a:gd name="T23" fmla="*/ 7 h 29"/>
                    <a:gd name="T24" fmla="*/ 1 w 52"/>
                    <a:gd name="T25" fmla="*/ 6 h 29"/>
                    <a:gd name="T26" fmla="*/ 0 w 52"/>
                    <a:gd name="T27" fmla="*/ 4 h 29"/>
                    <a:gd name="T28" fmla="*/ 2 w 52"/>
                    <a:gd name="T29" fmla="*/ 3 h 29"/>
                    <a:gd name="T30" fmla="*/ 3 w 52"/>
                    <a:gd name="T31" fmla="*/ 3 h 29"/>
                    <a:gd name="T32" fmla="*/ 5 w 52"/>
                    <a:gd name="T33" fmla="*/ 2 h 29"/>
                    <a:gd name="T34" fmla="*/ 7 w 52"/>
                    <a:gd name="T35" fmla="*/ 2 h 29"/>
                    <a:gd name="T36" fmla="*/ 9 w 52"/>
                    <a:gd name="T37" fmla="*/ 1 h 29"/>
                    <a:gd name="T38" fmla="*/ 10 w 52"/>
                    <a:gd name="T39" fmla="*/ 1 h 29"/>
                    <a:gd name="T40" fmla="*/ 12 w 52"/>
                    <a:gd name="T41" fmla="*/ 0 h 29"/>
                    <a:gd name="T42" fmla="*/ 13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9169" name="Freeform 3906"/>
                <p:cNvSpPr>
                  <a:spLocks/>
                </p:cNvSpPr>
                <p:nvPr/>
              </p:nvSpPr>
              <p:spPr bwMode="auto">
                <a:xfrm>
                  <a:off x="3500" y="2900"/>
                  <a:ext cx="9" cy="8"/>
                </a:xfrm>
                <a:custGeom>
                  <a:avLst/>
                  <a:gdLst>
                    <a:gd name="T0" fmla="*/ 4 w 19"/>
                    <a:gd name="T1" fmla="*/ 3 h 16"/>
                    <a:gd name="T2" fmla="*/ 4 w 19"/>
                    <a:gd name="T3" fmla="*/ 4 h 16"/>
                    <a:gd name="T4" fmla="*/ 3 w 19"/>
                    <a:gd name="T5" fmla="*/ 4 h 16"/>
                    <a:gd name="T6" fmla="*/ 1 w 19"/>
                    <a:gd name="T7" fmla="*/ 4 h 16"/>
                    <a:gd name="T8" fmla="*/ 1 w 19"/>
                    <a:gd name="T9" fmla="*/ 3 h 16"/>
                    <a:gd name="T10" fmla="*/ 0 w 19"/>
                    <a:gd name="T11" fmla="*/ 3 h 16"/>
                    <a:gd name="T12" fmla="*/ 0 w 19"/>
                    <a:gd name="T13" fmla="*/ 2 h 16"/>
                    <a:gd name="T14" fmla="*/ 1 w 19"/>
                    <a:gd name="T15" fmla="*/ 1 h 16"/>
                    <a:gd name="T16" fmla="*/ 3 w 19"/>
                    <a:gd name="T17" fmla="*/ 1 h 16"/>
                    <a:gd name="T18" fmla="*/ 3 w 19"/>
                    <a:gd name="T19" fmla="*/ 0 h 16"/>
                    <a:gd name="T20" fmla="*/ 4 w 19"/>
                    <a:gd name="T21" fmla="*/ 1 h 16"/>
                    <a:gd name="T22" fmla="*/ 4 w 19"/>
                    <a:gd name="T23" fmla="*/ 1 h 16"/>
                    <a:gd name="T24" fmla="*/ 4 w 19"/>
                    <a:gd name="T25" fmla="*/ 2 h 16"/>
                    <a:gd name="T26" fmla="*/ 4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9170" name="Freeform 3907"/>
                <p:cNvSpPr>
                  <a:spLocks/>
                </p:cNvSpPr>
                <p:nvPr/>
              </p:nvSpPr>
              <p:spPr bwMode="auto">
                <a:xfrm>
                  <a:off x="3470" y="2901"/>
                  <a:ext cx="17" cy="9"/>
                </a:xfrm>
                <a:custGeom>
                  <a:avLst/>
                  <a:gdLst>
                    <a:gd name="T0" fmla="*/ 8 w 36"/>
                    <a:gd name="T1" fmla="*/ 1 h 18"/>
                    <a:gd name="T2" fmla="*/ 8 w 36"/>
                    <a:gd name="T3" fmla="*/ 2 h 18"/>
                    <a:gd name="T4" fmla="*/ 8 w 36"/>
                    <a:gd name="T5" fmla="*/ 3 h 18"/>
                    <a:gd name="T6" fmla="*/ 7 w 36"/>
                    <a:gd name="T7" fmla="*/ 3 h 18"/>
                    <a:gd name="T8" fmla="*/ 6 w 36"/>
                    <a:gd name="T9" fmla="*/ 5 h 18"/>
                    <a:gd name="T10" fmla="*/ 4 w 36"/>
                    <a:gd name="T11" fmla="*/ 5 h 18"/>
                    <a:gd name="T12" fmla="*/ 3 w 36"/>
                    <a:gd name="T13" fmla="*/ 5 h 18"/>
                    <a:gd name="T14" fmla="*/ 1 w 36"/>
                    <a:gd name="T15" fmla="*/ 5 h 18"/>
                    <a:gd name="T16" fmla="*/ 0 w 36"/>
                    <a:gd name="T17" fmla="*/ 4 h 18"/>
                    <a:gd name="T18" fmla="*/ 0 w 36"/>
                    <a:gd name="T19" fmla="*/ 2 h 18"/>
                    <a:gd name="T20" fmla="*/ 1 w 36"/>
                    <a:gd name="T21" fmla="*/ 1 h 18"/>
                    <a:gd name="T22" fmla="*/ 2 w 36"/>
                    <a:gd name="T23" fmla="*/ 1 h 18"/>
                    <a:gd name="T24" fmla="*/ 3 w 36"/>
                    <a:gd name="T25" fmla="*/ 1 h 18"/>
                    <a:gd name="T26" fmla="*/ 4 w 36"/>
                    <a:gd name="T27" fmla="*/ 1 h 18"/>
                    <a:gd name="T28" fmla="*/ 6 w 36"/>
                    <a:gd name="T29" fmla="*/ 0 h 18"/>
                    <a:gd name="T30" fmla="*/ 7 w 36"/>
                    <a:gd name="T31" fmla="*/ 1 h 18"/>
                    <a:gd name="T32" fmla="*/ 8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9171" name="Freeform 3908"/>
                <p:cNvSpPr>
                  <a:spLocks/>
                </p:cNvSpPr>
                <p:nvPr/>
              </p:nvSpPr>
              <p:spPr bwMode="auto">
                <a:xfrm>
                  <a:off x="3430" y="2909"/>
                  <a:ext cx="32" cy="13"/>
                </a:xfrm>
                <a:custGeom>
                  <a:avLst/>
                  <a:gdLst>
                    <a:gd name="T0" fmla="*/ 16 w 63"/>
                    <a:gd name="T1" fmla="*/ 1 h 26"/>
                    <a:gd name="T2" fmla="*/ 16 w 63"/>
                    <a:gd name="T3" fmla="*/ 2 h 26"/>
                    <a:gd name="T4" fmla="*/ 15 w 63"/>
                    <a:gd name="T5" fmla="*/ 3 h 26"/>
                    <a:gd name="T6" fmla="*/ 14 w 63"/>
                    <a:gd name="T7" fmla="*/ 6 h 26"/>
                    <a:gd name="T8" fmla="*/ 12 w 63"/>
                    <a:gd name="T9" fmla="*/ 7 h 26"/>
                    <a:gd name="T10" fmla="*/ 11 w 63"/>
                    <a:gd name="T11" fmla="*/ 7 h 26"/>
                    <a:gd name="T12" fmla="*/ 9 w 63"/>
                    <a:gd name="T13" fmla="*/ 7 h 26"/>
                    <a:gd name="T14" fmla="*/ 8 w 63"/>
                    <a:gd name="T15" fmla="*/ 6 h 26"/>
                    <a:gd name="T16" fmla="*/ 6 w 63"/>
                    <a:gd name="T17" fmla="*/ 6 h 26"/>
                    <a:gd name="T18" fmla="*/ 4 w 63"/>
                    <a:gd name="T19" fmla="*/ 6 h 26"/>
                    <a:gd name="T20" fmla="*/ 3 w 63"/>
                    <a:gd name="T21" fmla="*/ 5 h 26"/>
                    <a:gd name="T22" fmla="*/ 1 w 63"/>
                    <a:gd name="T23" fmla="*/ 4 h 26"/>
                    <a:gd name="T24" fmla="*/ 0 w 63"/>
                    <a:gd name="T25" fmla="*/ 3 h 26"/>
                    <a:gd name="T26" fmla="*/ 0 w 63"/>
                    <a:gd name="T27" fmla="*/ 1 h 26"/>
                    <a:gd name="T28" fmla="*/ 2 w 63"/>
                    <a:gd name="T29" fmla="*/ 1 h 26"/>
                    <a:gd name="T30" fmla="*/ 4 w 63"/>
                    <a:gd name="T31" fmla="*/ 1 h 26"/>
                    <a:gd name="T32" fmla="*/ 6 w 63"/>
                    <a:gd name="T33" fmla="*/ 2 h 26"/>
                    <a:gd name="T34" fmla="*/ 8 w 63"/>
                    <a:gd name="T35" fmla="*/ 2 h 26"/>
                    <a:gd name="T36" fmla="*/ 9 w 63"/>
                    <a:gd name="T37" fmla="*/ 2 h 26"/>
                    <a:gd name="T38" fmla="*/ 11 w 63"/>
                    <a:gd name="T39" fmla="*/ 2 h 26"/>
                    <a:gd name="T40" fmla="*/ 13 w 63"/>
                    <a:gd name="T41" fmla="*/ 1 h 26"/>
                    <a:gd name="T42" fmla="*/ 14 w 63"/>
                    <a:gd name="T43" fmla="*/ 0 h 26"/>
                    <a:gd name="T44" fmla="*/ 16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9172" name="Freeform 3909"/>
                <p:cNvSpPr>
                  <a:spLocks/>
                </p:cNvSpPr>
                <p:nvPr/>
              </p:nvSpPr>
              <p:spPr bwMode="auto">
                <a:xfrm>
                  <a:off x="3546" y="2919"/>
                  <a:ext cx="16" cy="14"/>
                </a:xfrm>
                <a:custGeom>
                  <a:avLst/>
                  <a:gdLst>
                    <a:gd name="T0" fmla="*/ 8 w 33"/>
                    <a:gd name="T1" fmla="*/ 2 h 29"/>
                    <a:gd name="T2" fmla="*/ 8 w 33"/>
                    <a:gd name="T3" fmla="*/ 4 h 29"/>
                    <a:gd name="T4" fmla="*/ 7 w 33"/>
                    <a:gd name="T5" fmla="*/ 5 h 29"/>
                    <a:gd name="T6" fmla="*/ 7 w 33"/>
                    <a:gd name="T7" fmla="*/ 6 h 29"/>
                    <a:gd name="T8" fmla="*/ 5 w 33"/>
                    <a:gd name="T9" fmla="*/ 7 h 29"/>
                    <a:gd name="T10" fmla="*/ 4 w 33"/>
                    <a:gd name="T11" fmla="*/ 6 h 29"/>
                    <a:gd name="T12" fmla="*/ 3 w 33"/>
                    <a:gd name="T13" fmla="*/ 6 h 29"/>
                    <a:gd name="T14" fmla="*/ 1 w 33"/>
                    <a:gd name="T15" fmla="*/ 5 h 29"/>
                    <a:gd name="T16" fmla="*/ 0 w 33"/>
                    <a:gd name="T17" fmla="*/ 4 h 29"/>
                    <a:gd name="T18" fmla="*/ 1 w 33"/>
                    <a:gd name="T19" fmla="*/ 3 h 29"/>
                    <a:gd name="T20" fmla="*/ 3 w 33"/>
                    <a:gd name="T21" fmla="*/ 2 h 29"/>
                    <a:gd name="T22" fmla="*/ 5 w 33"/>
                    <a:gd name="T23" fmla="*/ 0 h 29"/>
                    <a:gd name="T24" fmla="*/ 7 w 33"/>
                    <a:gd name="T25" fmla="*/ 0 h 29"/>
                    <a:gd name="T26" fmla="*/ 8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9173" name="Freeform 3910"/>
                <p:cNvSpPr>
                  <a:spLocks/>
                </p:cNvSpPr>
                <p:nvPr/>
              </p:nvSpPr>
              <p:spPr bwMode="auto">
                <a:xfrm>
                  <a:off x="3482" y="2920"/>
                  <a:ext cx="33" cy="14"/>
                </a:xfrm>
                <a:custGeom>
                  <a:avLst/>
                  <a:gdLst>
                    <a:gd name="T0" fmla="*/ 17 w 64"/>
                    <a:gd name="T1" fmla="*/ 4 h 28"/>
                    <a:gd name="T2" fmla="*/ 17 w 64"/>
                    <a:gd name="T3" fmla="*/ 5 h 28"/>
                    <a:gd name="T4" fmla="*/ 16 w 64"/>
                    <a:gd name="T5" fmla="*/ 6 h 28"/>
                    <a:gd name="T6" fmla="*/ 14 w 64"/>
                    <a:gd name="T7" fmla="*/ 7 h 28"/>
                    <a:gd name="T8" fmla="*/ 13 w 64"/>
                    <a:gd name="T9" fmla="*/ 7 h 28"/>
                    <a:gd name="T10" fmla="*/ 11 w 64"/>
                    <a:gd name="T11" fmla="*/ 7 h 28"/>
                    <a:gd name="T12" fmla="*/ 9 w 64"/>
                    <a:gd name="T13" fmla="*/ 7 h 28"/>
                    <a:gd name="T14" fmla="*/ 7 w 64"/>
                    <a:gd name="T15" fmla="*/ 7 h 28"/>
                    <a:gd name="T16" fmla="*/ 6 w 64"/>
                    <a:gd name="T17" fmla="*/ 7 h 28"/>
                    <a:gd name="T18" fmla="*/ 4 w 64"/>
                    <a:gd name="T19" fmla="*/ 6 h 28"/>
                    <a:gd name="T20" fmla="*/ 3 w 64"/>
                    <a:gd name="T21" fmla="*/ 5 h 28"/>
                    <a:gd name="T22" fmla="*/ 1 w 64"/>
                    <a:gd name="T23" fmla="*/ 4 h 28"/>
                    <a:gd name="T24" fmla="*/ 0 w 64"/>
                    <a:gd name="T25" fmla="*/ 3 h 28"/>
                    <a:gd name="T26" fmla="*/ 2 w 64"/>
                    <a:gd name="T27" fmla="*/ 3 h 28"/>
                    <a:gd name="T28" fmla="*/ 3 w 64"/>
                    <a:gd name="T29" fmla="*/ 3 h 28"/>
                    <a:gd name="T30" fmla="*/ 5 w 64"/>
                    <a:gd name="T31" fmla="*/ 3 h 28"/>
                    <a:gd name="T32" fmla="*/ 7 w 64"/>
                    <a:gd name="T33" fmla="*/ 2 h 28"/>
                    <a:gd name="T34" fmla="*/ 9 w 64"/>
                    <a:gd name="T35" fmla="*/ 2 h 28"/>
                    <a:gd name="T36" fmla="*/ 10 w 64"/>
                    <a:gd name="T37" fmla="*/ 2 h 28"/>
                    <a:gd name="T38" fmla="*/ 11 w 64"/>
                    <a:gd name="T39" fmla="*/ 1 h 28"/>
                    <a:gd name="T40" fmla="*/ 13 w 64"/>
                    <a:gd name="T41" fmla="*/ 0 h 28"/>
                    <a:gd name="T42" fmla="*/ 14 w 64"/>
                    <a:gd name="T43" fmla="*/ 1 h 28"/>
                    <a:gd name="T44" fmla="*/ 15 w 64"/>
                    <a:gd name="T45" fmla="*/ 2 h 28"/>
                    <a:gd name="T46" fmla="*/ 16 w 64"/>
                    <a:gd name="T47" fmla="*/ 3 h 28"/>
                    <a:gd name="T48" fmla="*/ 17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9174" name="Freeform 3911"/>
                <p:cNvSpPr>
                  <a:spLocks/>
                </p:cNvSpPr>
                <p:nvPr/>
              </p:nvSpPr>
              <p:spPr bwMode="auto">
                <a:xfrm>
                  <a:off x="3439" y="2926"/>
                  <a:ext cx="37" cy="18"/>
                </a:xfrm>
                <a:custGeom>
                  <a:avLst/>
                  <a:gdLst>
                    <a:gd name="T0" fmla="*/ 18 w 75"/>
                    <a:gd name="T1" fmla="*/ 2 h 35"/>
                    <a:gd name="T2" fmla="*/ 18 w 75"/>
                    <a:gd name="T3" fmla="*/ 4 h 35"/>
                    <a:gd name="T4" fmla="*/ 17 w 75"/>
                    <a:gd name="T5" fmla="*/ 5 h 35"/>
                    <a:gd name="T6" fmla="*/ 15 w 75"/>
                    <a:gd name="T7" fmla="*/ 6 h 35"/>
                    <a:gd name="T8" fmla="*/ 14 w 75"/>
                    <a:gd name="T9" fmla="*/ 7 h 35"/>
                    <a:gd name="T10" fmla="*/ 13 w 75"/>
                    <a:gd name="T11" fmla="*/ 8 h 35"/>
                    <a:gd name="T12" fmla="*/ 11 w 75"/>
                    <a:gd name="T13" fmla="*/ 8 h 35"/>
                    <a:gd name="T14" fmla="*/ 10 w 75"/>
                    <a:gd name="T15" fmla="*/ 9 h 35"/>
                    <a:gd name="T16" fmla="*/ 8 w 75"/>
                    <a:gd name="T17" fmla="*/ 9 h 35"/>
                    <a:gd name="T18" fmla="*/ 7 w 75"/>
                    <a:gd name="T19" fmla="*/ 9 h 35"/>
                    <a:gd name="T20" fmla="*/ 6 w 75"/>
                    <a:gd name="T21" fmla="*/ 9 h 35"/>
                    <a:gd name="T22" fmla="*/ 5 w 75"/>
                    <a:gd name="T23" fmla="*/ 9 h 35"/>
                    <a:gd name="T24" fmla="*/ 3 w 75"/>
                    <a:gd name="T25" fmla="*/ 8 h 35"/>
                    <a:gd name="T26" fmla="*/ 2 w 75"/>
                    <a:gd name="T27" fmla="*/ 8 h 35"/>
                    <a:gd name="T28" fmla="*/ 1 w 75"/>
                    <a:gd name="T29" fmla="*/ 7 h 35"/>
                    <a:gd name="T30" fmla="*/ 0 w 75"/>
                    <a:gd name="T31" fmla="*/ 6 h 35"/>
                    <a:gd name="T32" fmla="*/ 0 w 75"/>
                    <a:gd name="T33" fmla="*/ 5 h 35"/>
                    <a:gd name="T34" fmla="*/ 2 w 75"/>
                    <a:gd name="T35" fmla="*/ 4 h 35"/>
                    <a:gd name="T36" fmla="*/ 4 w 75"/>
                    <a:gd name="T37" fmla="*/ 3 h 35"/>
                    <a:gd name="T38" fmla="*/ 6 w 75"/>
                    <a:gd name="T39" fmla="*/ 3 h 35"/>
                    <a:gd name="T40" fmla="*/ 8 w 75"/>
                    <a:gd name="T41" fmla="*/ 2 h 35"/>
                    <a:gd name="T42" fmla="*/ 10 w 75"/>
                    <a:gd name="T43" fmla="*/ 1 h 35"/>
                    <a:gd name="T44" fmla="*/ 12 w 75"/>
                    <a:gd name="T45" fmla="*/ 1 h 35"/>
                    <a:gd name="T46" fmla="*/ 14 w 75"/>
                    <a:gd name="T47" fmla="*/ 1 h 35"/>
                    <a:gd name="T48" fmla="*/ 17 w 75"/>
                    <a:gd name="T49" fmla="*/ 0 h 35"/>
                    <a:gd name="T50" fmla="*/ 1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9175" name="Freeform 3912"/>
                <p:cNvSpPr>
                  <a:spLocks/>
                </p:cNvSpPr>
                <p:nvPr/>
              </p:nvSpPr>
              <p:spPr bwMode="auto">
                <a:xfrm>
                  <a:off x="3421" y="2927"/>
                  <a:ext cx="12" cy="7"/>
                </a:xfrm>
                <a:custGeom>
                  <a:avLst/>
                  <a:gdLst>
                    <a:gd name="T0" fmla="*/ 6 w 25"/>
                    <a:gd name="T1" fmla="*/ 2 h 15"/>
                    <a:gd name="T2" fmla="*/ 5 w 25"/>
                    <a:gd name="T3" fmla="*/ 2 h 15"/>
                    <a:gd name="T4" fmla="*/ 5 w 25"/>
                    <a:gd name="T5" fmla="*/ 3 h 15"/>
                    <a:gd name="T6" fmla="*/ 4 w 25"/>
                    <a:gd name="T7" fmla="*/ 3 h 15"/>
                    <a:gd name="T8" fmla="*/ 3 w 25"/>
                    <a:gd name="T9" fmla="*/ 3 h 15"/>
                    <a:gd name="T10" fmla="*/ 2 w 25"/>
                    <a:gd name="T11" fmla="*/ 3 h 15"/>
                    <a:gd name="T12" fmla="*/ 1 w 25"/>
                    <a:gd name="T13" fmla="*/ 3 h 15"/>
                    <a:gd name="T14" fmla="*/ 0 w 25"/>
                    <a:gd name="T15" fmla="*/ 2 h 15"/>
                    <a:gd name="T16" fmla="*/ 0 w 25"/>
                    <a:gd name="T17" fmla="*/ 2 h 15"/>
                    <a:gd name="T18" fmla="*/ 0 w 25"/>
                    <a:gd name="T19" fmla="*/ 1 h 15"/>
                    <a:gd name="T20" fmla="*/ 0 w 25"/>
                    <a:gd name="T21" fmla="*/ 0 h 15"/>
                    <a:gd name="T22" fmla="*/ 1 w 25"/>
                    <a:gd name="T23" fmla="*/ 0 h 15"/>
                    <a:gd name="T24" fmla="*/ 1 w 25"/>
                    <a:gd name="T25" fmla="*/ 0 h 15"/>
                    <a:gd name="T26" fmla="*/ 3 w 25"/>
                    <a:gd name="T27" fmla="*/ 0 h 15"/>
                    <a:gd name="T28" fmla="*/ 4 w 25"/>
                    <a:gd name="T29" fmla="*/ 0 h 15"/>
                    <a:gd name="T30" fmla="*/ 5 w 25"/>
                    <a:gd name="T31" fmla="*/ 1 h 15"/>
                    <a:gd name="T32" fmla="*/ 6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9176" name="Freeform 3913"/>
                <p:cNvSpPr>
                  <a:spLocks/>
                </p:cNvSpPr>
                <p:nvPr/>
              </p:nvSpPr>
              <p:spPr bwMode="auto">
                <a:xfrm>
                  <a:off x="3565" y="2959"/>
                  <a:ext cx="14" cy="14"/>
                </a:xfrm>
                <a:custGeom>
                  <a:avLst/>
                  <a:gdLst>
                    <a:gd name="T0" fmla="*/ 7 w 27"/>
                    <a:gd name="T1" fmla="*/ 6 h 29"/>
                    <a:gd name="T2" fmla="*/ 7 w 27"/>
                    <a:gd name="T3" fmla="*/ 7 h 29"/>
                    <a:gd name="T4" fmla="*/ 6 w 27"/>
                    <a:gd name="T5" fmla="*/ 7 h 29"/>
                    <a:gd name="T6" fmla="*/ 5 w 27"/>
                    <a:gd name="T7" fmla="*/ 7 h 29"/>
                    <a:gd name="T8" fmla="*/ 4 w 27"/>
                    <a:gd name="T9" fmla="*/ 6 h 29"/>
                    <a:gd name="T10" fmla="*/ 0 w 27"/>
                    <a:gd name="T11" fmla="*/ 3 h 29"/>
                    <a:gd name="T12" fmla="*/ 6 w 27"/>
                    <a:gd name="T13" fmla="*/ 0 h 29"/>
                    <a:gd name="T14" fmla="*/ 7 w 27"/>
                    <a:gd name="T15" fmla="*/ 1 h 29"/>
                    <a:gd name="T16" fmla="*/ 7 w 27"/>
                    <a:gd name="T17" fmla="*/ 3 h 29"/>
                    <a:gd name="T18" fmla="*/ 7 w 27"/>
                    <a:gd name="T19" fmla="*/ 4 h 29"/>
                    <a:gd name="T20" fmla="*/ 7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9177" name="Freeform 3914"/>
                <p:cNvSpPr>
                  <a:spLocks/>
                </p:cNvSpPr>
                <p:nvPr/>
              </p:nvSpPr>
              <p:spPr bwMode="auto">
                <a:xfrm>
                  <a:off x="3394" y="2965"/>
                  <a:ext cx="42" cy="15"/>
                </a:xfrm>
                <a:custGeom>
                  <a:avLst/>
                  <a:gdLst>
                    <a:gd name="T0" fmla="*/ 21 w 84"/>
                    <a:gd name="T1" fmla="*/ 5 h 30"/>
                    <a:gd name="T2" fmla="*/ 19 w 84"/>
                    <a:gd name="T3" fmla="*/ 5 h 30"/>
                    <a:gd name="T4" fmla="*/ 17 w 84"/>
                    <a:gd name="T5" fmla="*/ 6 h 30"/>
                    <a:gd name="T6" fmla="*/ 13 w 84"/>
                    <a:gd name="T7" fmla="*/ 7 h 30"/>
                    <a:gd name="T8" fmla="*/ 11 w 84"/>
                    <a:gd name="T9" fmla="*/ 8 h 30"/>
                    <a:gd name="T10" fmla="*/ 7 w 84"/>
                    <a:gd name="T11" fmla="*/ 8 h 30"/>
                    <a:gd name="T12" fmla="*/ 5 w 84"/>
                    <a:gd name="T13" fmla="*/ 8 h 30"/>
                    <a:gd name="T14" fmla="*/ 3 w 84"/>
                    <a:gd name="T15" fmla="*/ 7 h 30"/>
                    <a:gd name="T16" fmla="*/ 0 w 84"/>
                    <a:gd name="T17" fmla="*/ 6 h 30"/>
                    <a:gd name="T18" fmla="*/ 1 w 84"/>
                    <a:gd name="T19" fmla="*/ 4 h 30"/>
                    <a:gd name="T20" fmla="*/ 1 w 84"/>
                    <a:gd name="T21" fmla="*/ 4 h 30"/>
                    <a:gd name="T22" fmla="*/ 3 w 84"/>
                    <a:gd name="T23" fmla="*/ 3 h 30"/>
                    <a:gd name="T24" fmla="*/ 4 w 84"/>
                    <a:gd name="T25" fmla="*/ 3 h 30"/>
                    <a:gd name="T26" fmla="*/ 6 w 84"/>
                    <a:gd name="T27" fmla="*/ 2 h 30"/>
                    <a:gd name="T28" fmla="*/ 9 w 84"/>
                    <a:gd name="T29" fmla="*/ 1 h 30"/>
                    <a:gd name="T30" fmla="*/ 11 w 84"/>
                    <a:gd name="T31" fmla="*/ 1 h 30"/>
                    <a:gd name="T32" fmla="*/ 13 w 84"/>
                    <a:gd name="T33" fmla="*/ 0 h 30"/>
                    <a:gd name="T34" fmla="*/ 15 w 84"/>
                    <a:gd name="T35" fmla="*/ 0 h 30"/>
                    <a:gd name="T36" fmla="*/ 18 w 84"/>
                    <a:gd name="T37" fmla="*/ 1 h 30"/>
                    <a:gd name="T38" fmla="*/ 20 w 84"/>
                    <a:gd name="T39" fmla="*/ 2 h 30"/>
                    <a:gd name="T40" fmla="*/ 21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9178" name="Freeform 3915"/>
                <p:cNvSpPr>
                  <a:spLocks/>
                </p:cNvSpPr>
                <p:nvPr/>
              </p:nvSpPr>
              <p:spPr bwMode="auto">
                <a:xfrm>
                  <a:off x="3437" y="2972"/>
                  <a:ext cx="34" cy="18"/>
                </a:xfrm>
                <a:custGeom>
                  <a:avLst/>
                  <a:gdLst>
                    <a:gd name="T0" fmla="*/ 17 w 68"/>
                    <a:gd name="T1" fmla="*/ 2 h 36"/>
                    <a:gd name="T2" fmla="*/ 15 w 68"/>
                    <a:gd name="T3" fmla="*/ 3 h 36"/>
                    <a:gd name="T4" fmla="*/ 12 w 68"/>
                    <a:gd name="T5" fmla="*/ 5 h 36"/>
                    <a:gd name="T6" fmla="*/ 10 w 68"/>
                    <a:gd name="T7" fmla="*/ 6 h 36"/>
                    <a:gd name="T8" fmla="*/ 9 w 68"/>
                    <a:gd name="T9" fmla="*/ 7 h 36"/>
                    <a:gd name="T10" fmla="*/ 6 w 68"/>
                    <a:gd name="T11" fmla="*/ 9 h 36"/>
                    <a:gd name="T12" fmla="*/ 4 w 68"/>
                    <a:gd name="T13" fmla="*/ 9 h 36"/>
                    <a:gd name="T14" fmla="*/ 2 w 68"/>
                    <a:gd name="T15" fmla="*/ 9 h 36"/>
                    <a:gd name="T16" fmla="*/ 0 w 68"/>
                    <a:gd name="T17" fmla="*/ 7 h 36"/>
                    <a:gd name="T18" fmla="*/ 0 w 68"/>
                    <a:gd name="T19" fmla="*/ 6 h 36"/>
                    <a:gd name="T20" fmla="*/ 1 w 68"/>
                    <a:gd name="T21" fmla="*/ 5 h 36"/>
                    <a:gd name="T22" fmla="*/ 1 w 68"/>
                    <a:gd name="T23" fmla="*/ 5 h 36"/>
                    <a:gd name="T24" fmla="*/ 1 w 68"/>
                    <a:gd name="T25" fmla="*/ 5 h 36"/>
                    <a:gd name="T26" fmla="*/ 1 w 68"/>
                    <a:gd name="T27" fmla="*/ 4 h 36"/>
                    <a:gd name="T28" fmla="*/ 2 w 68"/>
                    <a:gd name="T29" fmla="*/ 3 h 36"/>
                    <a:gd name="T30" fmla="*/ 4 w 68"/>
                    <a:gd name="T31" fmla="*/ 2 h 36"/>
                    <a:gd name="T32" fmla="*/ 5 w 68"/>
                    <a:gd name="T33" fmla="*/ 2 h 36"/>
                    <a:gd name="T34" fmla="*/ 7 w 68"/>
                    <a:gd name="T35" fmla="*/ 1 h 36"/>
                    <a:gd name="T36" fmla="*/ 9 w 68"/>
                    <a:gd name="T37" fmla="*/ 1 h 36"/>
                    <a:gd name="T38" fmla="*/ 10 w 68"/>
                    <a:gd name="T39" fmla="*/ 1 h 36"/>
                    <a:gd name="T40" fmla="*/ 11 w 68"/>
                    <a:gd name="T41" fmla="*/ 0 h 36"/>
                    <a:gd name="T42" fmla="*/ 13 w 68"/>
                    <a:gd name="T43" fmla="*/ 0 h 36"/>
                    <a:gd name="T44" fmla="*/ 14 w 68"/>
                    <a:gd name="T45" fmla="*/ 1 h 36"/>
                    <a:gd name="T46" fmla="*/ 15 w 68"/>
                    <a:gd name="T47" fmla="*/ 1 h 36"/>
                    <a:gd name="T48" fmla="*/ 17 w 68"/>
                    <a:gd name="T49" fmla="*/ 2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36"/>
                    <a:gd name="T77" fmla="*/ 68 w 68"/>
                    <a:gd name="T78" fmla="*/ 36 h 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36">
                      <a:moveTo>
                        <a:pt x="68" y="9"/>
                      </a:moveTo>
                      <a:lnTo>
                        <a:pt x="60" y="14"/>
                      </a:lnTo>
                      <a:lnTo>
                        <a:pt x="51" y="19"/>
                      </a:lnTo>
                      <a:lnTo>
                        <a:pt x="43" y="25"/>
                      </a:lnTo>
                      <a:lnTo>
                        <a:pt x="35" y="31"/>
                      </a:lnTo>
                      <a:lnTo>
                        <a:pt x="26" y="34"/>
                      </a:lnTo>
                      <a:lnTo>
                        <a:pt x="18" y="36"/>
                      </a:lnTo>
                      <a:lnTo>
                        <a:pt x="9" y="34"/>
                      </a:lnTo>
                      <a:lnTo>
                        <a:pt x="0" y="29"/>
                      </a:lnTo>
                      <a:lnTo>
                        <a:pt x="0" y="25"/>
                      </a:lnTo>
                      <a:lnTo>
                        <a:pt x="1" y="23"/>
                      </a:lnTo>
                      <a:lnTo>
                        <a:pt x="2" y="21"/>
                      </a:lnTo>
                      <a:lnTo>
                        <a:pt x="1" y="18"/>
                      </a:lnTo>
                      <a:lnTo>
                        <a:pt x="6" y="16"/>
                      </a:lnTo>
                      <a:lnTo>
                        <a:pt x="11" y="12"/>
                      </a:lnTo>
                      <a:lnTo>
                        <a:pt x="17" y="10"/>
                      </a:lnTo>
                      <a:lnTo>
                        <a:pt x="23" y="8"/>
                      </a:lnTo>
                      <a:lnTo>
                        <a:pt x="28" y="6"/>
                      </a:lnTo>
                      <a:lnTo>
                        <a:pt x="34" y="4"/>
                      </a:lnTo>
                      <a:lnTo>
                        <a:pt x="40" y="2"/>
                      </a:lnTo>
                      <a:lnTo>
                        <a:pt x="46" y="0"/>
                      </a:lnTo>
                      <a:lnTo>
                        <a:pt x="53" y="0"/>
                      </a:lnTo>
                      <a:lnTo>
                        <a:pt x="57" y="2"/>
                      </a:lnTo>
                      <a:lnTo>
                        <a:pt x="63" y="6"/>
                      </a:lnTo>
                      <a:lnTo>
                        <a:pt x="68" y="9"/>
                      </a:lnTo>
                      <a:close/>
                    </a:path>
                  </a:pathLst>
                </a:custGeom>
                <a:solidFill>
                  <a:srgbClr val="00FF00"/>
                </a:solidFill>
                <a:ln w="9525">
                  <a:noFill/>
                  <a:round/>
                  <a:headEnd/>
                  <a:tailEnd/>
                </a:ln>
              </p:spPr>
              <p:txBody>
                <a:bodyPr/>
                <a:lstStyle/>
                <a:p>
                  <a:endParaRPr lang="en-US"/>
                </a:p>
              </p:txBody>
            </p:sp>
            <p:sp>
              <p:nvSpPr>
                <p:cNvPr id="9179" name="Freeform 3916"/>
                <p:cNvSpPr>
                  <a:spLocks/>
                </p:cNvSpPr>
                <p:nvPr/>
              </p:nvSpPr>
              <p:spPr bwMode="auto">
                <a:xfrm>
                  <a:off x="3550" y="2974"/>
                  <a:ext cx="19" cy="12"/>
                </a:xfrm>
                <a:custGeom>
                  <a:avLst/>
                  <a:gdLst>
                    <a:gd name="T0" fmla="*/ 9 w 40"/>
                    <a:gd name="T1" fmla="*/ 1 h 25"/>
                    <a:gd name="T2" fmla="*/ 9 w 40"/>
                    <a:gd name="T3" fmla="*/ 2 h 25"/>
                    <a:gd name="T4" fmla="*/ 8 w 40"/>
                    <a:gd name="T5" fmla="*/ 3 h 25"/>
                    <a:gd name="T6" fmla="*/ 7 w 40"/>
                    <a:gd name="T7" fmla="*/ 5 h 25"/>
                    <a:gd name="T8" fmla="*/ 5 w 40"/>
                    <a:gd name="T9" fmla="*/ 5 h 25"/>
                    <a:gd name="T10" fmla="*/ 4 w 40"/>
                    <a:gd name="T11" fmla="*/ 6 h 25"/>
                    <a:gd name="T12" fmla="*/ 3 w 40"/>
                    <a:gd name="T13" fmla="*/ 6 h 25"/>
                    <a:gd name="T14" fmla="*/ 2 w 40"/>
                    <a:gd name="T15" fmla="*/ 6 h 25"/>
                    <a:gd name="T16" fmla="*/ 1 w 40"/>
                    <a:gd name="T17" fmla="*/ 5 h 25"/>
                    <a:gd name="T18" fmla="*/ 1 w 40"/>
                    <a:gd name="T19" fmla="*/ 4 h 25"/>
                    <a:gd name="T20" fmla="*/ 0 w 40"/>
                    <a:gd name="T21" fmla="*/ 3 h 25"/>
                    <a:gd name="T22" fmla="*/ 0 w 40"/>
                    <a:gd name="T23" fmla="*/ 2 h 25"/>
                    <a:gd name="T24" fmla="*/ 0 w 40"/>
                    <a:gd name="T25" fmla="*/ 1 h 25"/>
                    <a:gd name="T26" fmla="*/ 1 w 40"/>
                    <a:gd name="T27" fmla="*/ 1 h 25"/>
                    <a:gd name="T28" fmla="*/ 2 w 40"/>
                    <a:gd name="T29" fmla="*/ 0 h 25"/>
                    <a:gd name="T30" fmla="*/ 3 w 40"/>
                    <a:gd name="T31" fmla="*/ 0 h 25"/>
                    <a:gd name="T32" fmla="*/ 4 w 40"/>
                    <a:gd name="T33" fmla="*/ 0 h 25"/>
                    <a:gd name="T34" fmla="*/ 5 w 40"/>
                    <a:gd name="T35" fmla="*/ 0 h 25"/>
                    <a:gd name="T36" fmla="*/ 6 w 40"/>
                    <a:gd name="T37" fmla="*/ 0 h 25"/>
                    <a:gd name="T38" fmla="*/ 8 w 40"/>
                    <a:gd name="T39" fmla="*/ 0 h 25"/>
                    <a:gd name="T40" fmla="*/ 9 w 40"/>
                    <a:gd name="T41" fmla="*/ 0 h 25"/>
                    <a:gd name="T42" fmla="*/ 9 w 40"/>
                    <a:gd name="T43" fmla="*/ 1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25"/>
                    <a:gd name="T68" fmla="*/ 40 w 40"/>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25">
                      <a:moveTo>
                        <a:pt x="40" y="5"/>
                      </a:moveTo>
                      <a:lnTo>
                        <a:pt x="37" y="11"/>
                      </a:lnTo>
                      <a:lnTo>
                        <a:pt x="34" y="15"/>
                      </a:lnTo>
                      <a:lnTo>
                        <a:pt x="29" y="20"/>
                      </a:lnTo>
                      <a:lnTo>
                        <a:pt x="24" y="23"/>
                      </a:lnTo>
                      <a:lnTo>
                        <a:pt x="19" y="25"/>
                      </a:lnTo>
                      <a:lnTo>
                        <a:pt x="14" y="25"/>
                      </a:lnTo>
                      <a:lnTo>
                        <a:pt x="10" y="25"/>
                      </a:lnTo>
                      <a:lnTo>
                        <a:pt x="5" y="22"/>
                      </a:lnTo>
                      <a:lnTo>
                        <a:pt x="4" y="19"/>
                      </a:lnTo>
                      <a:lnTo>
                        <a:pt x="3" y="14"/>
                      </a:lnTo>
                      <a:lnTo>
                        <a:pt x="2" y="11"/>
                      </a:lnTo>
                      <a:lnTo>
                        <a:pt x="0" y="7"/>
                      </a:lnTo>
                      <a:lnTo>
                        <a:pt x="5" y="5"/>
                      </a:lnTo>
                      <a:lnTo>
                        <a:pt x="9" y="3"/>
                      </a:lnTo>
                      <a:lnTo>
                        <a:pt x="13" y="2"/>
                      </a:lnTo>
                      <a:lnTo>
                        <a:pt x="19" y="0"/>
                      </a:lnTo>
                      <a:lnTo>
                        <a:pt x="24" y="0"/>
                      </a:lnTo>
                      <a:lnTo>
                        <a:pt x="28" y="0"/>
                      </a:lnTo>
                      <a:lnTo>
                        <a:pt x="33" y="0"/>
                      </a:lnTo>
                      <a:lnTo>
                        <a:pt x="37" y="0"/>
                      </a:lnTo>
                      <a:lnTo>
                        <a:pt x="40" y="5"/>
                      </a:lnTo>
                      <a:close/>
                    </a:path>
                  </a:pathLst>
                </a:custGeom>
                <a:solidFill>
                  <a:srgbClr val="00FF00"/>
                </a:solidFill>
                <a:ln w="9525">
                  <a:noFill/>
                  <a:round/>
                  <a:headEnd/>
                  <a:tailEnd/>
                </a:ln>
              </p:spPr>
              <p:txBody>
                <a:bodyPr/>
                <a:lstStyle/>
                <a:p>
                  <a:endParaRPr lang="en-US"/>
                </a:p>
              </p:txBody>
            </p:sp>
            <p:sp>
              <p:nvSpPr>
                <p:cNvPr id="9180" name="Freeform 3917"/>
                <p:cNvSpPr>
                  <a:spLocks/>
                </p:cNvSpPr>
                <p:nvPr/>
              </p:nvSpPr>
              <p:spPr bwMode="auto">
                <a:xfrm>
                  <a:off x="3477" y="2978"/>
                  <a:ext cx="10" cy="8"/>
                </a:xfrm>
                <a:custGeom>
                  <a:avLst/>
                  <a:gdLst>
                    <a:gd name="T0" fmla="*/ 5 w 20"/>
                    <a:gd name="T1" fmla="*/ 1 h 16"/>
                    <a:gd name="T2" fmla="*/ 5 w 20"/>
                    <a:gd name="T3" fmla="*/ 2 h 16"/>
                    <a:gd name="T4" fmla="*/ 5 w 20"/>
                    <a:gd name="T5" fmla="*/ 3 h 16"/>
                    <a:gd name="T6" fmla="*/ 5 w 20"/>
                    <a:gd name="T7" fmla="*/ 3 h 16"/>
                    <a:gd name="T8" fmla="*/ 3 w 20"/>
                    <a:gd name="T9" fmla="*/ 4 h 16"/>
                    <a:gd name="T10" fmla="*/ 3 w 20"/>
                    <a:gd name="T11" fmla="*/ 3 h 16"/>
                    <a:gd name="T12" fmla="*/ 1 w 20"/>
                    <a:gd name="T13" fmla="*/ 3 h 16"/>
                    <a:gd name="T14" fmla="*/ 1 w 20"/>
                    <a:gd name="T15" fmla="*/ 2 h 16"/>
                    <a:gd name="T16" fmla="*/ 0 w 20"/>
                    <a:gd name="T17" fmla="*/ 1 h 16"/>
                    <a:gd name="T18" fmla="*/ 1 w 20"/>
                    <a:gd name="T19" fmla="*/ 1 h 16"/>
                    <a:gd name="T20" fmla="*/ 3 w 20"/>
                    <a:gd name="T21" fmla="*/ 0 h 16"/>
                    <a:gd name="T22" fmla="*/ 4 w 20"/>
                    <a:gd name="T23" fmla="*/ 1 h 16"/>
                    <a:gd name="T24" fmla="*/ 5 w 20"/>
                    <a:gd name="T25" fmla="*/ 1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16"/>
                    <a:gd name="T41" fmla="*/ 20 w 20"/>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16">
                      <a:moveTo>
                        <a:pt x="20" y="7"/>
                      </a:moveTo>
                      <a:lnTo>
                        <a:pt x="20" y="10"/>
                      </a:lnTo>
                      <a:lnTo>
                        <a:pt x="20" y="13"/>
                      </a:lnTo>
                      <a:lnTo>
                        <a:pt x="18" y="15"/>
                      </a:lnTo>
                      <a:lnTo>
                        <a:pt x="15" y="16"/>
                      </a:lnTo>
                      <a:lnTo>
                        <a:pt x="11" y="15"/>
                      </a:lnTo>
                      <a:lnTo>
                        <a:pt x="6" y="14"/>
                      </a:lnTo>
                      <a:lnTo>
                        <a:pt x="3" y="11"/>
                      </a:lnTo>
                      <a:lnTo>
                        <a:pt x="0" y="7"/>
                      </a:lnTo>
                      <a:lnTo>
                        <a:pt x="4" y="3"/>
                      </a:lnTo>
                      <a:lnTo>
                        <a:pt x="11" y="0"/>
                      </a:lnTo>
                      <a:lnTo>
                        <a:pt x="16" y="3"/>
                      </a:lnTo>
                      <a:lnTo>
                        <a:pt x="20" y="7"/>
                      </a:lnTo>
                      <a:close/>
                    </a:path>
                  </a:pathLst>
                </a:custGeom>
                <a:solidFill>
                  <a:srgbClr val="00FF00"/>
                </a:solidFill>
                <a:ln w="9525">
                  <a:noFill/>
                  <a:round/>
                  <a:headEnd/>
                  <a:tailEnd/>
                </a:ln>
              </p:spPr>
              <p:txBody>
                <a:bodyPr/>
                <a:lstStyle/>
                <a:p>
                  <a:endParaRPr lang="en-US"/>
                </a:p>
              </p:txBody>
            </p:sp>
            <p:sp>
              <p:nvSpPr>
                <p:cNvPr id="9181" name="Freeform 3918"/>
                <p:cNvSpPr>
                  <a:spLocks/>
                </p:cNvSpPr>
                <p:nvPr/>
              </p:nvSpPr>
              <p:spPr bwMode="auto">
                <a:xfrm>
                  <a:off x="3372" y="2979"/>
                  <a:ext cx="8" cy="5"/>
                </a:xfrm>
                <a:custGeom>
                  <a:avLst/>
                  <a:gdLst>
                    <a:gd name="T0" fmla="*/ 4 w 15"/>
                    <a:gd name="T1" fmla="*/ 3 h 9"/>
                    <a:gd name="T2" fmla="*/ 3 w 15"/>
                    <a:gd name="T3" fmla="*/ 3 h 9"/>
                    <a:gd name="T4" fmla="*/ 3 w 15"/>
                    <a:gd name="T5" fmla="*/ 2 h 9"/>
                    <a:gd name="T6" fmla="*/ 1 w 15"/>
                    <a:gd name="T7" fmla="*/ 2 h 9"/>
                    <a:gd name="T8" fmla="*/ 0 w 15"/>
                    <a:gd name="T9" fmla="*/ 1 h 9"/>
                    <a:gd name="T10" fmla="*/ 2 w 15"/>
                    <a:gd name="T11" fmla="*/ 0 h 9"/>
                    <a:gd name="T12" fmla="*/ 3 w 15"/>
                    <a:gd name="T13" fmla="*/ 1 h 9"/>
                    <a:gd name="T14" fmla="*/ 4 w 15"/>
                    <a:gd name="T15" fmla="*/ 2 h 9"/>
                    <a:gd name="T16" fmla="*/ 4 w 15"/>
                    <a:gd name="T17" fmla="*/ 3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9"/>
                    <a:gd name="T29" fmla="*/ 15 w 15"/>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9">
                      <a:moveTo>
                        <a:pt x="15" y="9"/>
                      </a:moveTo>
                      <a:lnTo>
                        <a:pt x="12" y="9"/>
                      </a:lnTo>
                      <a:lnTo>
                        <a:pt x="9" y="7"/>
                      </a:lnTo>
                      <a:lnTo>
                        <a:pt x="4" y="6"/>
                      </a:lnTo>
                      <a:lnTo>
                        <a:pt x="0" y="2"/>
                      </a:lnTo>
                      <a:lnTo>
                        <a:pt x="5" y="0"/>
                      </a:lnTo>
                      <a:lnTo>
                        <a:pt x="10" y="2"/>
                      </a:lnTo>
                      <a:lnTo>
                        <a:pt x="13" y="6"/>
                      </a:lnTo>
                      <a:lnTo>
                        <a:pt x="15" y="9"/>
                      </a:lnTo>
                      <a:close/>
                    </a:path>
                  </a:pathLst>
                </a:custGeom>
                <a:solidFill>
                  <a:srgbClr val="00FF00"/>
                </a:solidFill>
                <a:ln w="9525">
                  <a:noFill/>
                  <a:round/>
                  <a:headEnd/>
                  <a:tailEnd/>
                </a:ln>
              </p:spPr>
              <p:txBody>
                <a:bodyPr/>
                <a:lstStyle/>
                <a:p>
                  <a:endParaRPr lang="en-US"/>
                </a:p>
              </p:txBody>
            </p:sp>
            <p:sp>
              <p:nvSpPr>
                <p:cNvPr id="9182" name="Freeform 3919"/>
                <p:cNvSpPr>
                  <a:spLocks/>
                </p:cNvSpPr>
                <p:nvPr/>
              </p:nvSpPr>
              <p:spPr bwMode="auto">
                <a:xfrm>
                  <a:off x="3571" y="2980"/>
                  <a:ext cx="19" cy="26"/>
                </a:xfrm>
                <a:custGeom>
                  <a:avLst/>
                  <a:gdLst>
                    <a:gd name="T0" fmla="*/ 10 w 37"/>
                    <a:gd name="T1" fmla="*/ 3 h 52"/>
                    <a:gd name="T2" fmla="*/ 9 w 37"/>
                    <a:gd name="T3" fmla="*/ 6 h 52"/>
                    <a:gd name="T4" fmla="*/ 7 w 37"/>
                    <a:gd name="T5" fmla="*/ 7 h 52"/>
                    <a:gd name="T6" fmla="*/ 6 w 37"/>
                    <a:gd name="T7" fmla="*/ 10 h 52"/>
                    <a:gd name="T8" fmla="*/ 5 w 37"/>
                    <a:gd name="T9" fmla="*/ 12 h 52"/>
                    <a:gd name="T10" fmla="*/ 5 w 37"/>
                    <a:gd name="T11" fmla="*/ 13 h 52"/>
                    <a:gd name="T12" fmla="*/ 4 w 37"/>
                    <a:gd name="T13" fmla="*/ 13 h 52"/>
                    <a:gd name="T14" fmla="*/ 3 w 37"/>
                    <a:gd name="T15" fmla="*/ 13 h 52"/>
                    <a:gd name="T16" fmla="*/ 2 w 37"/>
                    <a:gd name="T17" fmla="*/ 13 h 52"/>
                    <a:gd name="T18" fmla="*/ 1 w 37"/>
                    <a:gd name="T19" fmla="*/ 11 h 52"/>
                    <a:gd name="T20" fmla="*/ 0 w 37"/>
                    <a:gd name="T21" fmla="*/ 9 h 52"/>
                    <a:gd name="T22" fmla="*/ 1 w 37"/>
                    <a:gd name="T23" fmla="*/ 7 h 52"/>
                    <a:gd name="T24" fmla="*/ 1 w 37"/>
                    <a:gd name="T25" fmla="*/ 5 h 52"/>
                    <a:gd name="T26" fmla="*/ 2 w 37"/>
                    <a:gd name="T27" fmla="*/ 3 h 52"/>
                    <a:gd name="T28" fmla="*/ 2 w 37"/>
                    <a:gd name="T29" fmla="*/ 2 h 52"/>
                    <a:gd name="T30" fmla="*/ 3 w 37"/>
                    <a:gd name="T31" fmla="*/ 1 h 52"/>
                    <a:gd name="T32" fmla="*/ 4 w 37"/>
                    <a:gd name="T33" fmla="*/ 0 h 52"/>
                    <a:gd name="T34" fmla="*/ 6 w 37"/>
                    <a:gd name="T35" fmla="*/ 1 h 52"/>
                    <a:gd name="T36" fmla="*/ 7 w 37"/>
                    <a:gd name="T37" fmla="*/ 2 h 52"/>
                    <a:gd name="T38" fmla="*/ 8 w 37"/>
                    <a:gd name="T39" fmla="*/ 2 h 52"/>
                    <a:gd name="T40" fmla="*/ 10 w 37"/>
                    <a:gd name="T41" fmla="*/ 3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52"/>
                    <a:gd name="T65" fmla="*/ 37 w 37"/>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52">
                      <a:moveTo>
                        <a:pt x="37" y="13"/>
                      </a:moveTo>
                      <a:lnTo>
                        <a:pt x="34" y="22"/>
                      </a:lnTo>
                      <a:lnTo>
                        <a:pt x="27" y="30"/>
                      </a:lnTo>
                      <a:lnTo>
                        <a:pt x="21" y="38"/>
                      </a:lnTo>
                      <a:lnTo>
                        <a:pt x="20" y="47"/>
                      </a:lnTo>
                      <a:lnTo>
                        <a:pt x="17" y="51"/>
                      </a:lnTo>
                      <a:lnTo>
                        <a:pt x="14" y="52"/>
                      </a:lnTo>
                      <a:lnTo>
                        <a:pt x="9" y="52"/>
                      </a:lnTo>
                      <a:lnTo>
                        <a:pt x="6" y="51"/>
                      </a:lnTo>
                      <a:lnTo>
                        <a:pt x="1" y="44"/>
                      </a:lnTo>
                      <a:lnTo>
                        <a:pt x="0" y="34"/>
                      </a:lnTo>
                      <a:lnTo>
                        <a:pt x="1" y="25"/>
                      </a:lnTo>
                      <a:lnTo>
                        <a:pt x="2" y="17"/>
                      </a:lnTo>
                      <a:lnTo>
                        <a:pt x="5" y="13"/>
                      </a:lnTo>
                      <a:lnTo>
                        <a:pt x="7" y="7"/>
                      </a:lnTo>
                      <a:lnTo>
                        <a:pt x="10" y="3"/>
                      </a:lnTo>
                      <a:lnTo>
                        <a:pt x="15" y="0"/>
                      </a:lnTo>
                      <a:lnTo>
                        <a:pt x="22" y="1"/>
                      </a:lnTo>
                      <a:lnTo>
                        <a:pt x="28" y="5"/>
                      </a:lnTo>
                      <a:lnTo>
                        <a:pt x="32" y="8"/>
                      </a:lnTo>
                      <a:lnTo>
                        <a:pt x="37" y="13"/>
                      </a:lnTo>
                      <a:close/>
                    </a:path>
                  </a:pathLst>
                </a:custGeom>
                <a:solidFill>
                  <a:srgbClr val="00FF00"/>
                </a:solidFill>
                <a:ln w="9525">
                  <a:noFill/>
                  <a:round/>
                  <a:headEnd/>
                  <a:tailEnd/>
                </a:ln>
              </p:spPr>
              <p:txBody>
                <a:bodyPr/>
                <a:lstStyle/>
                <a:p>
                  <a:endParaRPr lang="en-US"/>
                </a:p>
              </p:txBody>
            </p:sp>
            <p:sp>
              <p:nvSpPr>
                <p:cNvPr id="9183" name="Freeform 3920"/>
                <p:cNvSpPr>
                  <a:spLocks/>
                </p:cNvSpPr>
                <p:nvPr/>
              </p:nvSpPr>
              <p:spPr bwMode="auto">
                <a:xfrm>
                  <a:off x="3390" y="2985"/>
                  <a:ext cx="21" cy="10"/>
                </a:xfrm>
                <a:custGeom>
                  <a:avLst/>
                  <a:gdLst>
                    <a:gd name="T0" fmla="*/ 11 w 42"/>
                    <a:gd name="T1" fmla="*/ 2 h 20"/>
                    <a:gd name="T2" fmla="*/ 10 w 42"/>
                    <a:gd name="T3" fmla="*/ 3 h 20"/>
                    <a:gd name="T4" fmla="*/ 9 w 42"/>
                    <a:gd name="T5" fmla="*/ 4 h 20"/>
                    <a:gd name="T6" fmla="*/ 7 w 42"/>
                    <a:gd name="T7" fmla="*/ 5 h 20"/>
                    <a:gd name="T8" fmla="*/ 6 w 42"/>
                    <a:gd name="T9" fmla="*/ 5 h 20"/>
                    <a:gd name="T10" fmla="*/ 5 w 42"/>
                    <a:gd name="T11" fmla="*/ 5 h 20"/>
                    <a:gd name="T12" fmla="*/ 3 w 42"/>
                    <a:gd name="T13" fmla="*/ 5 h 20"/>
                    <a:gd name="T14" fmla="*/ 1 w 42"/>
                    <a:gd name="T15" fmla="*/ 5 h 20"/>
                    <a:gd name="T16" fmla="*/ 0 w 42"/>
                    <a:gd name="T17" fmla="*/ 3 h 20"/>
                    <a:gd name="T18" fmla="*/ 1 w 42"/>
                    <a:gd name="T19" fmla="*/ 1 h 20"/>
                    <a:gd name="T20" fmla="*/ 2 w 42"/>
                    <a:gd name="T21" fmla="*/ 1 h 20"/>
                    <a:gd name="T22" fmla="*/ 3 w 42"/>
                    <a:gd name="T23" fmla="*/ 1 h 20"/>
                    <a:gd name="T24" fmla="*/ 5 w 42"/>
                    <a:gd name="T25" fmla="*/ 0 h 20"/>
                    <a:gd name="T26" fmla="*/ 6 w 42"/>
                    <a:gd name="T27" fmla="*/ 0 h 20"/>
                    <a:gd name="T28" fmla="*/ 7 w 42"/>
                    <a:gd name="T29" fmla="*/ 1 h 20"/>
                    <a:gd name="T30" fmla="*/ 10 w 42"/>
                    <a:gd name="T31" fmla="*/ 1 h 20"/>
                    <a:gd name="T32" fmla="*/ 11 w 42"/>
                    <a:gd name="T33" fmla="*/ 2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0"/>
                    <a:gd name="T53" fmla="*/ 42 w 4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0">
                      <a:moveTo>
                        <a:pt x="42" y="8"/>
                      </a:moveTo>
                      <a:lnTo>
                        <a:pt x="39" y="14"/>
                      </a:lnTo>
                      <a:lnTo>
                        <a:pt x="35" y="16"/>
                      </a:lnTo>
                      <a:lnTo>
                        <a:pt x="29" y="18"/>
                      </a:lnTo>
                      <a:lnTo>
                        <a:pt x="24" y="20"/>
                      </a:lnTo>
                      <a:lnTo>
                        <a:pt x="18" y="20"/>
                      </a:lnTo>
                      <a:lnTo>
                        <a:pt x="11" y="20"/>
                      </a:lnTo>
                      <a:lnTo>
                        <a:pt x="5" y="18"/>
                      </a:lnTo>
                      <a:lnTo>
                        <a:pt x="0" y="12"/>
                      </a:lnTo>
                      <a:lnTo>
                        <a:pt x="4" y="7"/>
                      </a:lnTo>
                      <a:lnTo>
                        <a:pt x="8" y="4"/>
                      </a:lnTo>
                      <a:lnTo>
                        <a:pt x="14" y="1"/>
                      </a:lnTo>
                      <a:lnTo>
                        <a:pt x="19" y="0"/>
                      </a:lnTo>
                      <a:lnTo>
                        <a:pt x="26" y="0"/>
                      </a:lnTo>
                      <a:lnTo>
                        <a:pt x="31" y="1"/>
                      </a:lnTo>
                      <a:lnTo>
                        <a:pt x="37" y="4"/>
                      </a:lnTo>
                      <a:lnTo>
                        <a:pt x="42" y="8"/>
                      </a:lnTo>
                      <a:close/>
                    </a:path>
                  </a:pathLst>
                </a:custGeom>
                <a:solidFill>
                  <a:srgbClr val="00FF00"/>
                </a:solidFill>
                <a:ln w="9525">
                  <a:noFill/>
                  <a:round/>
                  <a:headEnd/>
                  <a:tailEnd/>
                </a:ln>
              </p:spPr>
              <p:txBody>
                <a:bodyPr/>
                <a:lstStyle/>
                <a:p>
                  <a:endParaRPr lang="en-US"/>
                </a:p>
              </p:txBody>
            </p:sp>
            <p:sp>
              <p:nvSpPr>
                <p:cNvPr id="9184" name="Freeform 3921"/>
                <p:cNvSpPr>
                  <a:spLocks/>
                </p:cNvSpPr>
                <p:nvPr/>
              </p:nvSpPr>
              <p:spPr bwMode="auto">
                <a:xfrm>
                  <a:off x="3595" y="2993"/>
                  <a:ext cx="14" cy="25"/>
                </a:xfrm>
                <a:custGeom>
                  <a:avLst/>
                  <a:gdLst>
                    <a:gd name="T0" fmla="*/ 7 w 29"/>
                    <a:gd name="T1" fmla="*/ 3 h 51"/>
                    <a:gd name="T2" fmla="*/ 7 w 29"/>
                    <a:gd name="T3" fmla="*/ 5 h 51"/>
                    <a:gd name="T4" fmla="*/ 6 w 29"/>
                    <a:gd name="T5" fmla="*/ 8 h 51"/>
                    <a:gd name="T6" fmla="*/ 5 w 29"/>
                    <a:gd name="T7" fmla="*/ 10 h 51"/>
                    <a:gd name="T8" fmla="*/ 3 w 29"/>
                    <a:gd name="T9" fmla="*/ 12 h 51"/>
                    <a:gd name="T10" fmla="*/ 1 w 29"/>
                    <a:gd name="T11" fmla="*/ 10 h 51"/>
                    <a:gd name="T12" fmla="*/ 0 w 29"/>
                    <a:gd name="T13" fmla="*/ 8 h 51"/>
                    <a:gd name="T14" fmla="*/ 0 w 29"/>
                    <a:gd name="T15" fmla="*/ 6 h 51"/>
                    <a:gd name="T16" fmla="*/ 0 w 29"/>
                    <a:gd name="T17" fmla="*/ 3 h 51"/>
                    <a:gd name="T18" fmla="*/ 1 w 29"/>
                    <a:gd name="T19" fmla="*/ 1 h 51"/>
                    <a:gd name="T20" fmla="*/ 4 w 29"/>
                    <a:gd name="T21" fmla="*/ 0 h 51"/>
                    <a:gd name="T22" fmla="*/ 6 w 29"/>
                    <a:gd name="T23" fmla="*/ 0 h 51"/>
                    <a:gd name="T24" fmla="*/ 7 w 29"/>
                    <a:gd name="T25" fmla="*/ 3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51"/>
                    <a:gd name="T41" fmla="*/ 29 w 29"/>
                    <a:gd name="T42" fmla="*/ 51 h 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51">
                      <a:moveTo>
                        <a:pt x="29" y="12"/>
                      </a:moveTo>
                      <a:lnTo>
                        <a:pt x="28" y="23"/>
                      </a:lnTo>
                      <a:lnTo>
                        <a:pt x="25" y="34"/>
                      </a:lnTo>
                      <a:lnTo>
                        <a:pt x="20" y="43"/>
                      </a:lnTo>
                      <a:lnTo>
                        <a:pt x="12" y="51"/>
                      </a:lnTo>
                      <a:lnTo>
                        <a:pt x="6" y="43"/>
                      </a:lnTo>
                      <a:lnTo>
                        <a:pt x="3" y="34"/>
                      </a:lnTo>
                      <a:lnTo>
                        <a:pt x="0" y="24"/>
                      </a:lnTo>
                      <a:lnTo>
                        <a:pt x="3" y="14"/>
                      </a:lnTo>
                      <a:lnTo>
                        <a:pt x="7" y="5"/>
                      </a:lnTo>
                      <a:lnTo>
                        <a:pt x="17" y="0"/>
                      </a:lnTo>
                      <a:lnTo>
                        <a:pt x="25" y="3"/>
                      </a:lnTo>
                      <a:lnTo>
                        <a:pt x="29" y="12"/>
                      </a:lnTo>
                      <a:close/>
                    </a:path>
                  </a:pathLst>
                </a:custGeom>
                <a:solidFill>
                  <a:srgbClr val="00FF00"/>
                </a:solidFill>
                <a:ln w="9525">
                  <a:noFill/>
                  <a:round/>
                  <a:headEnd/>
                  <a:tailEnd/>
                </a:ln>
              </p:spPr>
              <p:txBody>
                <a:bodyPr/>
                <a:lstStyle/>
                <a:p>
                  <a:endParaRPr lang="en-US"/>
                </a:p>
              </p:txBody>
            </p:sp>
            <p:sp>
              <p:nvSpPr>
                <p:cNvPr id="9185" name="Freeform 3922"/>
                <p:cNvSpPr>
                  <a:spLocks/>
                </p:cNvSpPr>
                <p:nvPr/>
              </p:nvSpPr>
              <p:spPr bwMode="auto">
                <a:xfrm>
                  <a:off x="3609" y="3011"/>
                  <a:ext cx="12" cy="11"/>
                </a:xfrm>
                <a:custGeom>
                  <a:avLst/>
                  <a:gdLst>
                    <a:gd name="T0" fmla="*/ 6 w 24"/>
                    <a:gd name="T1" fmla="*/ 3 h 22"/>
                    <a:gd name="T2" fmla="*/ 5 w 24"/>
                    <a:gd name="T3" fmla="*/ 5 h 22"/>
                    <a:gd name="T4" fmla="*/ 3 w 24"/>
                    <a:gd name="T5" fmla="*/ 6 h 22"/>
                    <a:gd name="T6" fmla="*/ 2 w 24"/>
                    <a:gd name="T7" fmla="*/ 6 h 22"/>
                    <a:gd name="T8" fmla="*/ 1 w 24"/>
                    <a:gd name="T9" fmla="*/ 6 h 22"/>
                    <a:gd name="T10" fmla="*/ 0 w 24"/>
                    <a:gd name="T11" fmla="*/ 5 h 22"/>
                    <a:gd name="T12" fmla="*/ 1 w 24"/>
                    <a:gd name="T13" fmla="*/ 3 h 22"/>
                    <a:gd name="T14" fmla="*/ 1 w 24"/>
                    <a:gd name="T15" fmla="*/ 3 h 22"/>
                    <a:gd name="T16" fmla="*/ 1 w 24"/>
                    <a:gd name="T17" fmla="*/ 3 h 22"/>
                    <a:gd name="T18" fmla="*/ 3 w 24"/>
                    <a:gd name="T19" fmla="*/ 0 h 22"/>
                    <a:gd name="T20" fmla="*/ 5 w 24"/>
                    <a:gd name="T21" fmla="*/ 1 h 22"/>
                    <a:gd name="T22" fmla="*/ 6 w 24"/>
                    <a:gd name="T23" fmla="*/ 1 h 22"/>
                    <a:gd name="T24" fmla="*/ 6 w 24"/>
                    <a:gd name="T25" fmla="*/ 3 h 22"/>
                    <a:gd name="T26" fmla="*/ 6 w 24"/>
                    <a:gd name="T27" fmla="*/ 3 h 2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4"/>
                    <a:gd name="T43" fmla="*/ 0 h 22"/>
                    <a:gd name="T44" fmla="*/ 24 w 24"/>
                    <a:gd name="T45" fmla="*/ 22 h 2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4" h="22">
                      <a:moveTo>
                        <a:pt x="23" y="15"/>
                      </a:moveTo>
                      <a:lnTo>
                        <a:pt x="19" y="19"/>
                      </a:lnTo>
                      <a:lnTo>
                        <a:pt x="14" y="21"/>
                      </a:lnTo>
                      <a:lnTo>
                        <a:pt x="8" y="22"/>
                      </a:lnTo>
                      <a:lnTo>
                        <a:pt x="2" y="21"/>
                      </a:lnTo>
                      <a:lnTo>
                        <a:pt x="0" y="19"/>
                      </a:lnTo>
                      <a:lnTo>
                        <a:pt x="1" y="15"/>
                      </a:lnTo>
                      <a:lnTo>
                        <a:pt x="2" y="12"/>
                      </a:lnTo>
                      <a:lnTo>
                        <a:pt x="4" y="9"/>
                      </a:lnTo>
                      <a:lnTo>
                        <a:pt x="14" y="0"/>
                      </a:lnTo>
                      <a:lnTo>
                        <a:pt x="19" y="2"/>
                      </a:lnTo>
                      <a:lnTo>
                        <a:pt x="22" y="6"/>
                      </a:lnTo>
                      <a:lnTo>
                        <a:pt x="24" y="11"/>
                      </a:lnTo>
                      <a:lnTo>
                        <a:pt x="23" y="15"/>
                      </a:lnTo>
                      <a:close/>
                    </a:path>
                  </a:pathLst>
                </a:custGeom>
                <a:solidFill>
                  <a:srgbClr val="00FF00"/>
                </a:solidFill>
                <a:ln w="9525">
                  <a:noFill/>
                  <a:round/>
                  <a:headEnd/>
                  <a:tailEnd/>
                </a:ln>
              </p:spPr>
              <p:txBody>
                <a:bodyPr/>
                <a:lstStyle/>
                <a:p>
                  <a:endParaRPr lang="en-US"/>
                </a:p>
              </p:txBody>
            </p:sp>
            <p:sp>
              <p:nvSpPr>
                <p:cNvPr id="9186" name="Freeform 3923"/>
                <p:cNvSpPr>
                  <a:spLocks/>
                </p:cNvSpPr>
                <p:nvPr/>
              </p:nvSpPr>
              <p:spPr bwMode="auto">
                <a:xfrm>
                  <a:off x="3471" y="3013"/>
                  <a:ext cx="21" cy="13"/>
                </a:xfrm>
                <a:custGeom>
                  <a:avLst/>
                  <a:gdLst>
                    <a:gd name="T0" fmla="*/ 11 w 41"/>
                    <a:gd name="T1" fmla="*/ 2 h 25"/>
                    <a:gd name="T2" fmla="*/ 10 w 41"/>
                    <a:gd name="T3" fmla="*/ 3 h 25"/>
                    <a:gd name="T4" fmla="*/ 9 w 41"/>
                    <a:gd name="T5" fmla="*/ 5 h 25"/>
                    <a:gd name="T6" fmla="*/ 8 w 41"/>
                    <a:gd name="T7" fmla="*/ 6 h 25"/>
                    <a:gd name="T8" fmla="*/ 7 w 41"/>
                    <a:gd name="T9" fmla="*/ 7 h 25"/>
                    <a:gd name="T10" fmla="*/ 5 w 41"/>
                    <a:gd name="T11" fmla="*/ 7 h 25"/>
                    <a:gd name="T12" fmla="*/ 3 w 41"/>
                    <a:gd name="T13" fmla="*/ 6 h 25"/>
                    <a:gd name="T14" fmla="*/ 1 w 41"/>
                    <a:gd name="T15" fmla="*/ 4 h 25"/>
                    <a:gd name="T16" fmla="*/ 0 w 41"/>
                    <a:gd name="T17" fmla="*/ 3 h 25"/>
                    <a:gd name="T18" fmla="*/ 1 w 41"/>
                    <a:gd name="T19" fmla="*/ 2 h 25"/>
                    <a:gd name="T20" fmla="*/ 3 w 41"/>
                    <a:gd name="T21" fmla="*/ 2 h 25"/>
                    <a:gd name="T22" fmla="*/ 5 w 41"/>
                    <a:gd name="T23" fmla="*/ 1 h 25"/>
                    <a:gd name="T24" fmla="*/ 6 w 41"/>
                    <a:gd name="T25" fmla="*/ 1 h 25"/>
                    <a:gd name="T26" fmla="*/ 7 w 41"/>
                    <a:gd name="T27" fmla="*/ 0 h 25"/>
                    <a:gd name="T28" fmla="*/ 8 w 41"/>
                    <a:gd name="T29" fmla="*/ 1 h 25"/>
                    <a:gd name="T30" fmla="*/ 9 w 41"/>
                    <a:gd name="T31" fmla="*/ 2 h 25"/>
                    <a:gd name="T32" fmla="*/ 11 w 41"/>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25"/>
                    <a:gd name="T53" fmla="*/ 41 w 41"/>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25">
                      <a:moveTo>
                        <a:pt x="41" y="8"/>
                      </a:moveTo>
                      <a:lnTo>
                        <a:pt x="40" y="12"/>
                      </a:lnTo>
                      <a:lnTo>
                        <a:pt x="36" y="17"/>
                      </a:lnTo>
                      <a:lnTo>
                        <a:pt x="32" y="22"/>
                      </a:lnTo>
                      <a:lnTo>
                        <a:pt x="27" y="25"/>
                      </a:lnTo>
                      <a:lnTo>
                        <a:pt x="18" y="25"/>
                      </a:lnTo>
                      <a:lnTo>
                        <a:pt x="10" y="22"/>
                      </a:lnTo>
                      <a:lnTo>
                        <a:pt x="4" y="16"/>
                      </a:lnTo>
                      <a:lnTo>
                        <a:pt x="0" y="9"/>
                      </a:lnTo>
                      <a:lnTo>
                        <a:pt x="4" y="8"/>
                      </a:lnTo>
                      <a:lnTo>
                        <a:pt x="10" y="7"/>
                      </a:lnTo>
                      <a:lnTo>
                        <a:pt x="17" y="4"/>
                      </a:lnTo>
                      <a:lnTo>
                        <a:pt x="23" y="3"/>
                      </a:lnTo>
                      <a:lnTo>
                        <a:pt x="28" y="0"/>
                      </a:lnTo>
                      <a:lnTo>
                        <a:pt x="32" y="2"/>
                      </a:lnTo>
                      <a:lnTo>
                        <a:pt x="35" y="7"/>
                      </a:lnTo>
                      <a:lnTo>
                        <a:pt x="41" y="8"/>
                      </a:lnTo>
                      <a:close/>
                    </a:path>
                  </a:pathLst>
                </a:custGeom>
                <a:solidFill>
                  <a:srgbClr val="00FF00"/>
                </a:solidFill>
                <a:ln w="9525">
                  <a:noFill/>
                  <a:round/>
                  <a:headEnd/>
                  <a:tailEnd/>
                </a:ln>
              </p:spPr>
              <p:txBody>
                <a:bodyPr/>
                <a:lstStyle/>
                <a:p>
                  <a:endParaRPr lang="en-US"/>
                </a:p>
              </p:txBody>
            </p:sp>
            <p:sp>
              <p:nvSpPr>
                <p:cNvPr id="9187" name="Freeform 3924"/>
                <p:cNvSpPr>
                  <a:spLocks/>
                </p:cNvSpPr>
                <p:nvPr/>
              </p:nvSpPr>
              <p:spPr bwMode="auto">
                <a:xfrm>
                  <a:off x="3511" y="3016"/>
                  <a:ext cx="17" cy="23"/>
                </a:xfrm>
                <a:custGeom>
                  <a:avLst/>
                  <a:gdLst>
                    <a:gd name="T0" fmla="*/ 8 w 36"/>
                    <a:gd name="T1" fmla="*/ 4 h 46"/>
                    <a:gd name="T2" fmla="*/ 8 w 36"/>
                    <a:gd name="T3" fmla="*/ 6 h 46"/>
                    <a:gd name="T4" fmla="*/ 8 w 36"/>
                    <a:gd name="T5" fmla="*/ 8 h 46"/>
                    <a:gd name="T6" fmla="*/ 7 w 36"/>
                    <a:gd name="T7" fmla="*/ 10 h 46"/>
                    <a:gd name="T8" fmla="*/ 5 w 36"/>
                    <a:gd name="T9" fmla="*/ 11 h 46"/>
                    <a:gd name="T10" fmla="*/ 4 w 36"/>
                    <a:gd name="T11" fmla="*/ 11 h 46"/>
                    <a:gd name="T12" fmla="*/ 3 w 36"/>
                    <a:gd name="T13" fmla="*/ 11 h 46"/>
                    <a:gd name="T14" fmla="*/ 1 w 36"/>
                    <a:gd name="T15" fmla="*/ 12 h 46"/>
                    <a:gd name="T16" fmla="*/ 0 w 36"/>
                    <a:gd name="T17" fmla="*/ 11 h 46"/>
                    <a:gd name="T18" fmla="*/ 0 w 36"/>
                    <a:gd name="T19" fmla="*/ 7 h 46"/>
                    <a:gd name="T20" fmla="*/ 1 w 36"/>
                    <a:gd name="T21" fmla="*/ 5 h 46"/>
                    <a:gd name="T22" fmla="*/ 2 w 36"/>
                    <a:gd name="T23" fmla="*/ 3 h 46"/>
                    <a:gd name="T24" fmla="*/ 4 w 36"/>
                    <a:gd name="T25" fmla="*/ 0 h 46"/>
                    <a:gd name="T26" fmla="*/ 5 w 36"/>
                    <a:gd name="T27" fmla="*/ 1 h 46"/>
                    <a:gd name="T28" fmla="*/ 7 w 36"/>
                    <a:gd name="T29" fmla="*/ 1 h 46"/>
                    <a:gd name="T30" fmla="*/ 8 w 36"/>
                    <a:gd name="T31" fmla="*/ 3 h 46"/>
                    <a:gd name="T32" fmla="*/ 8 w 36"/>
                    <a:gd name="T33" fmla="*/ 4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6"/>
                    <a:gd name="T53" fmla="*/ 36 w 36"/>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6">
                      <a:moveTo>
                        <a:pt x="36" y="16"/>
                      </a:moveTo>
                      <a:lnTo>
                        <a:pt x="36" y="24"/>
                      </a:lnTo>
                      <a:lnTo>
                        <a:pt x="34" y="32"/>
                      </a:lnTo>
                      <a:lnTo>
                        <a:pt x="29" y="38"/>
                      </a:lnTo>
                      <a:lnTo>
                        <a:pt x="22" y="42"/>
                      </a:lnTo>
                      <a:lnTo>
                        <a:pt x="17" y="44"/>
                      </a:lnTo>
                      <a:lnTo>
                        <a:pt x="12" y="44"/>
                      </a:lnTo>
                      <a:lnTo>
                        <a:pt x="7" y="46"/>
                      </a:lnTo>
                      <a:lnTo>
                        <a:pt x="1" y="44"/>
                      </a:lnTo>
                      <a:lnTo>
                        <a:pt x="0" y="31"/>
                      </a:lnTo>
                      <a:lnTo>
                        <a:pt x="5" y="19"/>
                      </a:lnTo>
                      <a:lnTo>
                        <a:pt x="10" y="9"/>
                      </a:lnTo>
                      <a:lnTo>
                        <a:pt x="19" y="0"/>
                      </a:lnTo>
                      <a:lnTo>
                        <a:pt x="24" y="2"/>
                      </a:lnTo>
                      <a:lnTo>
                        <a:pt x="29" y="5"/>
                      </a:lnTo>
                      <a:lnTo>
                        <a:pt x="34" y="10"/>
                      </a:lnTo>
                      <a:lnTo>
                        <a:pt x="36" y="16"/>
                      </a:lnTo>
                      <a:close/>
                    </a:path>
                  </a:pathLst>
                </a:custGeom>
                <a:solidFill>
                  <a:srgbClr val="00FF00"/>
                </a:solidFill>
                <a:ln w="9525">
                  <a:noFill/>
                  <a:round/>
                  <a:headEnd/>
                  <a:tailEnd/>
                </a:ln>
              </p:spPr>
              <p:txBody>
                <a:bodyPr/>
                <a:lstStyle/>
                <a:p>
                  <a:endParaRPr lang="en-US"/>
                </a:p>
              </p:txBody>
            </p:sp>
            <p:sp>
              <p:nvSpPr>
                <p:cNvPr id="9188" name="Freeform 3925"/>
                <p:cNvSpPr>
                  <a:spLocks/>
                </p:cNvSpPr>
                <p:nvPr/>
              </p:nvSpPr>
              <p:spPr bwMode="auto">
                <a:xfrm>
                  <a:off x="3564" y="3025"/>
                  <a:ext cx="9" cy="13"/>
                </a:xfrm>
                <a:custGeom>
                  <a:avLst/>
                  <a:gdLst>
                    <a:gd name="T0" fmla="*/ 5 w 18"/>
                    <a:gd name="T1" fmla="*/ 1 h 26"/>
                    <a:gd name="T2" fmla="*/ 5 w 18"/>
                    <a:gd name="T3" fmla="*/ 3 h 26"/>
                    <a:gd name="T4" fmla="*/ 5 w 18"/>
                    <a:gd name="T5" fmla="*/ 4 h 26"/>
                    <a:gd name="T6" fmla="*/ 4 w 18"/>
                    <a:gd name="T7" fmla="*/ 6 h 26"/>
                    <a:gd name="T8" fmla="*/ 3 w 18"/>
                    <a:gd name="T9" fmla="*/ 7 h 26"/>
                    <a:gd name="T10" fmla="*/ 1 w 18"/>
                    <a:gd name="T11" fmla="*/ 7 h 26"/>
                    <a:gd name="T12" fmla="*/ 1 w 18"/>
                    <a:gd name="T13" fmla="*/ 6 h 26"/>
                    <a:gd name="T14" fmla="*/ 1 w 18"/>
                    <a:gd name="T15" fmla="*/ 6 h 26"/>
                    <a:gd name="T16" fmla="*/ 0 w 18"/>
                    <a:gd name="T17" fmla="*/ 5 h 26"/>
                    <a:gd name="T18" fmla="*/ 0 w 18"/>
                    <a:gd name="T19" fmla="*/ 3 h 26"/>
                    <a:gd name="T20" fmla="*/ 1 w 18"/>
                    <a:gd name="T21" fmla="*/ 2 h 26"/>
                    <a:gd name="T22" fmla="*/ 1 w 18"/>
                    <a:gd name="T23" fmla="*/ 1 h 26"/>
                    <a:gd name="T24" fmla="*/ 2 w 18"/>
                    <a:gd name="T25" fmla="*/ 0 h 26"/>
                    <a:gd name="T26" fmla="*/ 3 w 18"/>
                    <a:gd name="T27" fmla="*/ 0 h 26"/>
                    <a:gd name="T28" fmla="*/ 3 w 18"/>
                    <a:gd name="T29" fmla="*/ 0 h 26"/>
                    <a:gd name="T30" fmla="*/ 3 w 18"/>
                    <a:gd name="T31" fmla="*/ 1 h 26"/>
                    <a:gd name="T32" fmla="*/ 5 w 1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6"/>
                    <a:gd name="T53" fmla="*/ 18 w 1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6">
                      <a:moveTo>
                        <a:pt x="18" y="4"/>
                      </a:moveTo>
                      <a:lnTo>
                        <a:pt x="18" y="10"/>
                      </a:lnTo>
                      <a:lnTo>
                        <a:pt x="18" y="16"/>
                      </a:lnTo>
                      <a:lnTo>
                        <a:pt x="16" y="22"/>
                      </a:lnTo>
                      <a:lnTo>
                        <a:pt x="12" y="26"/>
                      </a:lnTo>
                      <a:lnTo>
                        <a:pt x="7" y="25"/>
                      </a:lnTo>
                      <a:lnTo>
                        <a:pt x="5" y="24"/>
                      </a:lnTo>
                      <a:lnTo>
                        <a:pt x="1" y="22"/>
                      </a:lnTo>
                      <a:lnTo>
                        <a:pt x="0" y="18"/>
                      </a:lnTo>
                      <a:lnTo>
                        <a:pt x="0" y="12"/>
                      </a:lnTo>
                      <a:lnTo>
                        <a:pt x="1" y="7"/>
                      </a:lnTo>
                      <a:lnTo>
                        <a:pt x="4" y="3"/>
                      </a:lnTo>
                      <a:lnTo>
                        <a:pt x="8" y="0"/>
                      </a:lnTo>
                      <a:lnTo>
                        <a:pt x="12" y="0"/>
                      </a:lnTo>
                      <a:lnTo>
                        <a:pt x="14" y="0"/>
                      </a:lnTo>
                      <a:lnTo>
                        <a:pt x="15" y="2"/>
                      </a:lnTo>
                      <a:lnTo>
                        <a:pt x="18" y="4"/>
                      </a:lnTo>
                      <a:close/>
                    </a:path>
                  </a:pathLst>
                </a:custGeom>
                <a:solidFill>
                  <a:srgbClr val="00FF00"/>
                </a:solidFill>
                <a:ln w="9525">
                  <a:noFill/>
                  <a:round/>
                  <a:headEnd/>
                  <a:tailEnd/>
                </a:ln>
              </p:spPr>
              <p:txBody>
                <a:bodyPr/>
                <a:lstStyle/>
                <a:p>
                  <a:endParaRPr lang="en-US"/>
                </a:p>
              </p:txBody>
            </p:sp>
            <p:sp>
              <p:nvSpPr>
                <p:cNvPr id="9189" name="Freeform 3926"/>
                <p:cNvSpPr>
                  <a:spLocks/>
                </p:cNvSpPr>
                <p:nvPr/>
              </p:nvSpPr>
              <p:spPr bwMode="auto">
                <a:xfrm>
                  <a:off x="3405" y="3030"/>
                  <a:ext cx="18" cy="11"/>
                </a:xfrm>
                <a:custGeom>
                  <a:avLst/>
                  <a:gdLst>
                    <a:gd name="T0" fmla="*/ 9 w 37"/>
                    <a:gd name="T1" fmla="*/ 3 h 22"/>
                    <a:gd name="T2" fmla="*/ 9 w 37"/>
                    <a:gd name="T3" fmla="*/ 3 h 22"/>
                    <a:gd name="T4" fmla="*/ 8 w 37"/>
                    <a:gd name="T5" fmla="*/ 5 h 22"/>
                    <a:gd name="T6" fmla="*/ 7 w 37"/>
                    <a:gd name="T7" fmla="*/ 6 h 22"/>
                    <a:gd name="T8" fmla="*/ 7 w 37"/>
                    <a:gd name="T9" fmla="*/ 6 h 22"/>
                    <a:gd name="T10" fmla="*/ 5 w 37"/>
                    <a:gd name="T11" fmla="*/ 6 h 22"/>
                    <a:gd name="T12" fmla="*/ 3 w 37"/>
                    <a:gd name="T13" fmla="*/ 6 h 22"/>
                    <a:gd name="T14" fmla="*/ 1 w 37"/>
                    <a:gd name="T15" fmla="*/ 5 h 22"/>
                    <a:gd name="T16" fmla="*/ 0 w 37"/>
                    <a:gd name="T17" fmla="*/ 3 h 22"/>
                    <a:gd name="T18" fmla="*/ 0 w 37"/>
                    <a:gd name="T19" fmla="*/ 1 h 22"/>
                    <a:gd name="T20" fmla="*/ 2 w 37"/>
                    <a:gd name="T21" fmla="*/ 1 h 22"/>
                    <a:gd name="T22" fmla="*/ 3 w 37"/>
                    <a:gd name="T23" fmla="*/ 1 h 22"/>
                    <a:gd name="T24" fmla="*/ 5 w 37"/>
                    <a:gd name="T25" fmla="*/ 0 h 22"/>
                    <a:gd name="T26" fmla="*/ 6 w 37"/>
                    <a:gd name="T27" fmla="*/ 0 h 22"/>
                    <a:gd name="T28" fmla="*/ 7 w 37"/>
                    <a:gd name="T29" fmla="*/ 1 h 22"/>
                    <a:gd name="T30" fmla="*/ 8 w 37"/>
                    <a:gd name="T31" fmla="*/ 1 h 22"/>
                    <a:gd name="T32" fmla="*/ 9 w 37"/>
                    <a:gd name="T33" fmla="*/ 3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22"/>
                    <a:gd name="T53" fmla="*/ 37 w 37"/>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22">
                      <a:moveTo>
                        <a:pt x="37" y="11"/>
                      </a:moveTo>
                      <a:lnTo>
                        <a:pt x="36" y="14"/>
                      </a:lnTo>
                      <a:lnTo>
                        <a:pt x="35" y="17"/>
                      </a:lnTo>
                      <a:lnTo>
                        <a:pt x="31" y="21"/>
                      </a:lnTo>
                      <a:lnTo>
                        <a:pt x="28" y="22"/>
                      </a:lnTo>
                      <a:lnTo>
                        <a:pt x="20" y="22"/>
                      </a:lnTo>
                      <a:lnTo>
                        <a:pt x="13" y="21"/>
                      </a:lnTo>
                      <a:lnTo>
                        <a:pt x="6" y="17"/>
                      </a:lnTo>
                      <a:lnTo>
                        <a:pt x="0" y="12"/>
                      </a:lnTo>
                      <a:lnTo>
                        <a:pt x="2" y="6"/>
                      </a:lnTo>
                      <a:lnTo>
                        <a:pt x="8" y="4"/>
                      </a:lnTo>
                      <a:lnTo>
                        <a:pt x="14" y="2"/>
                      </a:lnTo>
                      <a:lnTo>
                        <a:pt x="20" y="0"/>
                      </a:lnTo>
                      <a:lnTo>
                        <a:pt x="25" y="0"/>
                      </a:lnTo>
                      <a:lnTo>
                        <a:pt x="31" y="1"/>
                      </a:lnTo>
                      <a:lnTo>
                        <a:pt x="35" y="5"/>
                      </a:lnTo>
                      <a:lnTo>
                        <a:pt x="37" y="11"/>
                      </a:lnTo>
                      <a:close/>
                    </a:path>
                  </a:pathLst>
                </a:custGeom>
                <a:solidFill>
                  <a:srgbClr val="00FF00"/>
                </a:solidFill>
                <a:ln w="9525">
                  <a:noFill/>
                  <a:round/>
                  <a:headEnd/>
                  <a:tailEnd/>
                </a:ln>
              </p:spPr>
              <p:txBody>
                <a:bodyPr/>
                <a:lstStyle/>
                <a:p>
                  <a:endParaRPr lang="en-US"/>
                </a:p>
              </p:txBody>
            </p:sp>
            <p:sp>
              <p:nvSpPr>
                <p:cNvPr id="9190" name="Freeform 3927"/>
                <p:cNvSpPr>
                  <a:spLocks/>
                </p:cNvSpPr>
                <p:nvPr/>
              </p:nvSpPr>
              <p:spPr bwMode="auto">
                <a:xfrm>
                  <a:off x="3608" y="3033"/>
                  <a:ext cx="14" cy="17"/>
                </a:xfrm>
                <a:custGeom>
                  <a:avLst/>
                  <a:gdLst>
                    <a:gd name="T0" fmla="*/ 7 w 29"/>
                    <a:gd name="T1" fmla="*/ 7 h 35"/>
                    <a:gd name="T2" fmla="*/ 6 w 29"/>
                    <a:gd name="T3" fmla="*/ 8 h 35"/>
                    <a:gd name="T4" fmla="*/ 4 w 29"/>
                    <a:gd name="T5" fmla="*/ 8 h 35"/>
                    <a:gd name="T6" fmla="*/ 3 w 29"/>
                    <a:gd name="T7" fmla="*/ 8 h 35"/>
                    <a:gd name="T8" fmla="*/ 1 w 29"/>
                    <a:gd name="T9" fmla="*/ 8 h 35"/>
                    <a:gd name="T10" fmla="*/ 0 w 29"/>
                    <a:gd name="T11" fmla="*/ 7 h 35"/>
                    <a:gd name="T12" fmla="*/ 0 w 29"/>
                    <a:gd name="T13" fmla="*/ 5 h 35"/>
                    <a:gd name="T14" fmla="*/ 0 w 29"/>
                    <a:gd name="T15" fmla="*/ 4 h 35"/>
                    <a:gd name="T16" fmla="*/ 0 w 29"/>
                    <a:gd name="T17" fmla="*/ 2 h 35"/>
                    <a:gd name="T18" fmla="*/ 1 w 29"/>
                    <a:gd name="T19" fmla="*/ 0 h 35"/>
                    <a:gd name="T20" fmla="*/ 3 w 29"/>
                    <a:gd name="T21" fmla="*/ 1 h 35"/>
                    <a:gd name="T22" fmla="*/ 5 w 29"/>
                    <a:gd name="T23" fmla="*/ 2 h 35"/>
                    <a:gd name="T24" fmla="*/ 7 w 29"/>
                    <a:gd name="T25" fmla="*/ 4 h 35"/>
                    <a:gd name="T26" fmla="*/ 7 w 29"/>
                    <a:gd name="T27" fmla="*/ 7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35"/>
                    <a:gd name="T44" fmla="*/ 29 w 29"/>
                    <a:gd name="T45" fmla="*/ 35 h 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35">
                      <a:moveTo>
                        <a:pt x="29" y="29"/>
                      </a:moveTo>
                      <a:lnTo>
                        <a:pt x="24" y="32"/>
                      </a:lnTo>
                      <a:lnTo>
                        <a:pt x="18" y="35"/>
                      </a:lnTo>
                      <a:lnTo>
                        <a:pt x="13" y="35"/>
                      </a:lnTo>
                      <a:lnTo>
                        <a:pt x="7" y="32"/>
                      </a:lnTo>
                      <a:lnTo>
                        <a:pt x="3" y="28"/>
                      </a:lnTo>
                      <a:lnTo>
                        <a:pt x="1" y="22"/>
                      </a:lnTo>
                      <a:lnTo>
                        <a:pt x="0" y="17"/>
                      </a:lnTo>
                      <a:lnTo>
                        <a:pt x="1" y="11"/>
                      </a:lnTo>
                      <a:lnTo>
                        <a:pt x="4" y="0"/>
                      </a:lnTo>
                      <a:lnTo>
                        <a:pt x="14" y="6"/>
                      </a:lnTo>
                      <a:lnTo>
                        <a:pt x="22" y="11"/>
                      </a:lnTo>
                      <a:lnTo>
                        <a:pt x="29" y="18"/>
                      </a:lnTo>
                      <a:lnTo>
                        <a:pt x="29" y="29"/>
                      </a:lnTo>
                      <a:close/>
                    </a:path>
                  </a:pathLst>
                </a:custGeom>
                <a:solidFill>
                  <a:srgbClr val="00FF00"/>
                </a:solidFill>
                <a:ln w="9525">
                  <a:noFill/>
                  <a:round/>
                  <a:headEnd/>
                  <a:tailEnd/>
                </a:ln>
              </p:spPr>
              <p:txBody>
                <a:bodyPr/>
                <a:lstStyle/>
                <a:p>
                  <a:endParaRPr lang="en-US"/>
                </a:p>
              </p:txBody>
            </p:sp>
            <p:sp>
              <p:nvSpPr>
                <p:cNvPr id="9191" name="Freeform 3928"/>
                <p:cNvSpPr>
                  <a:spLocks/>
                </p:cNvSpPr>
                <p:nvPr/>
              </p:nvSpPr>
              <p:spPr bwMode="auto">
                <a:xfrm>
                  <a:off x="3407" y="3046"/>
                  <a:ext cx="42" cy="18"/>
                </a:xfrm>
                <a:custGeom>
                  <a:avLst/>
                  <a:gdLst>
                    <a:gd name="T0" fmla="*/ 21 w 84"/>
                    <a:gd name="T1" fmla="*/ 3 h 36"/>
                    <a:gd name="T2" fmla="*/ 20 w 84"/>
                    <a:gd name="T3" fmla="*/ 5 h 36"/>
                    <a:gd name="T4" fmla="*/ 18 w 84"/>
                    <a:gd name="T5" fmla="*/ 6 h 36"/>
                    <a:gd name="T6" fmla="*/ 15 w 84"/>
                    <a:gd name="T7" fmla="*/ 7 h 36"/>
                    <a:gd name="T8" fmla="*/ 13 w 84"/>
                    <a:gd name="T9" fmla="*/ 9 h 36"/>
                    <a:gd name="T10" fmla="*/ 11 w 84"/>
                    <a:gd name="T11" fmla="*/ 9 h 36"/>
                    <a:gd name="T12" fmla="*/ 9 w 84"/>
                    <a:gd name="T13" fmla="*/ 9 h 36"/>
                    <a:gd name="T14" fmla="*/ 6 w 84"/>
                    <a:gd name="T15" fmla="*/ 9 h 36"/>
                    <a:gd name="T16" fmla="*/ 5 w 84"/>
                    <a:gd name="T17" fmla="*/ 9 h 36"/>
                    <a:gd name="T18" fmla="*/ 3 w 84"/>
                    <a:gd name="T19" fmla="*/ 8 h 36"/>
                    <a:gd name="T20" fmla="*/ 1 w 84"/>
                    <a:gd name="T21" fmla="*/ 7 h 36"/>
                    <a:gd name="T22" fmla="*/ 1 w 84"/>
                    <a:gd name="T23" fmla="*/ 6 h 36"/>
                    <a:gd name="T24" fmla="*/ 0 w 84"/>
                    <a:gd name="T25" fmla="*/ 5 h 36"/>
                    <a:gd name="T26" fmla="*/ 1 w 84"/>
                    <a:gd name="T27" fmla="*/ 5 h 36"/>
                    <a:gd name="T28" fmla="*/ 3 w 84"/>
                    <a:gd name="T29" fmla="*/ 3 h 36"/>
                    <a:gd name="T30" fmla="*/ 5 w 84"/>
                    <a:gd name="T31" fmla="*/ 2 h 36"/>
                    <a:gd name="T32" fmla="*/ 6 w 84"/>
                    <a:gd name="T33" fmla="*/ 2 h 36"/>
                    <a:gd name="T34" fmla="*/ 8 w 84"/>
                    <a:gd name="T35" fmla="*/ 1 h 36"/>
                    <a:gd name="T36" fmla="*/ 10 w 84"/>
                    <a:gd name="T37" fmla="*/ 1 h 36"/>
                    <a:gd name="T38" fmla="*/ 11 w 84"/>
                    <a:gd name="T39" fmla="*/ 1 h 36"/>
                    <a:gd name="T40" fmla="*/ 13 w 84"/>
                    <a:gd name="T41" fmla="*/ 0 h 36"/>
                    <a:gd name="T42" fmla="*/ 15 w 84"/>
                    <a:gd name="T43" fmla="*/ 0 h 36"/>
                    <a:gd name="T44" fmla="*/ 18 w 84"/>
                    <a:gd name="T45" fmla="*/ 1 h 36"/>
                    <a:gd name="T46" fmla="*/ 20 w 84"/>
                    <a:gd name="T47" fmla="*/ 2 h 36"/>
                    <a:gd name="T48" fmla="*/ 21 w 84"/>
                    <a:gd name="T49" fmla="*/ 3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4"/>
                    <a:gd name="T76" fmla="*/ 0 h 36"/>
                    <a:gd name="T77" fmla="*/ 84 w 84"/>
                    <a:gd name="T78" fmla="*/ 36 h 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4" h="36">
                      <a:moveTo>
                        <a:pt x="84" y="15"/>
                      </a:moveTo>
                      <a:lnTo>
                        <a:pt x="77" y="20"/>
                      </a:lnTo>
                      <a:lnTo>
                        <a:pt x="69" y="26"/>
                      </a:lnTo>
                      <a:lnTo>
                        <a:pt x="61" y="29"/>
                      </a:lnTo>
                      <a:lnTo>
                        <a:pt x="53" y="33"/>
                      </a:lnTo>
                      <a:lnTo>
                        <a:pt x="45" y="35"/>
                      </a:lnTo>
                      <a:lnTo>
                        <a:pt x="35" y="36"/>
                      </a:lnTo>
                      <a:lnTo>
                        <a:pt x="26" y="36"/>
                      </a:lnTo>
                      <a:lnTo>
                        <a:pt x="17" y="34"/>
                      </a:lnTo>
                      <a:lnTo>
                        <a:pt x="12" y="32"/>
                      </a:lnTo>
                      <a:lnTo>
                        <a:pt x="7" y="28"/>
                      </a:lnTo>
                      <a:lnTo>
                        <a:pt x="2" y="25"/>
                      </a:lnTo>
                      <a:lnTo>
                        <a:pt x="0" y="20"/>
                      </a:lnTo>
                      <a:lnTo>
                        <a:pt x="5" y="17"/>
                      </a:lnTo>
                      <a:lnTo>
                        <a:pt x="11" y="13"/>
                      </a:lnTo>
                      <a:lnTo>
                        <a:pt x="18" y="11"/>
                      </a:lnTo>
                      <a:lnTo>
                        <a:pt x="25" y="9"/>
                      </a:lnTo>
                      <a:lnTo>
                        <a:pt x="32" y="6"/>
                      </a:lnTo>
                      <a:lnTo>
                        <a:pt x="38" y="4"/>
                      </a:lnTo>
                      <a:lnTo>
                        <a:pt x="45" y="3"/>
                      </a:lnTo>
                      <a:lnTo>
                        <a:pt x="52" y="0"/>
                      </a:lnTo>
                      <a:lnTo>
                        <a:pt x="61" y="0"/>
                      </a:lnTo>
                      <a:lnTo>
                        <a:pt x="70" y="4"/>
                      </a:lnTo>
                      <a:lnTo>
                        <a:pt x="77" y="9"/>
                      </a:lnTo>
                      <a:lnTo>
                        <a:pt x="84" y="15"/>
                      </a:lnTo>
                      <a:close/>
                    </a:path>
                  </a:pathLst>
                </a:custGeom>
                <a:solidFill>
                  <a:srgbClr val="00FF00"/>
                </a:solidFill>
                <a:ln w="9525">
                  <a:noFill/>
                  <a:round/>
                  <a:headEnd/>
                  <a:tailEnd/>
                </a:ln>
              </p:spPr>
              <p:txBody>
                <a:bodyPr/>
                <a:lstStyle/>
                <a:p>
                  <a:endParaRPr lang="en-US"/>
                </a:p>
              </p:txBody>
            </p:sp>
            <p:sp>
              <p:nvSpPr>
                <p:cNvPr id="9192" name="Freeform 3929"/>
                <p:cNvSpPr>
                  <a:spLocks/>
                </p:cNvSpPr>
                <p:nvPr/>
              </p:nvSpPr>
              <p:spPr bwMode="auto">
                <a:xfrm>
                  <a:off x="3479" y="3058"/>
                  <a:ext cx="14" cy="18"/>
                </a:xfrm>
                <a:custGeom>
                  <a:avLst/>
                  <a:gdLst>
                    <a:gd name="T0" fmla="*/ 7 w 27"/>
                    <a:gd name="T1" fmla="*/ 3 h 34"/>
                    <a:gd name="T2" fmla="*/ 7 w 27"/>
                    <a:gd name="T3" fmla="*/ 5 h 34"/>
                    <a:gd name="T4" fmla="*/ 6 w 27"/>
                    <a:gd name="T5" fmla="*/ 7 h 34"/>
                    <a:gd name="T6" fmla="*/ 4 w 27"/>
                    <a:gd name="T7" fmla="*/ 8 h 34"/>
                    <a:gd name="T8" fmla="*/ 3 w 27"/>
                    <a:gd name="T9" fmla="*/ 10 h 34"/>
                    <a:gd name="T10" fmla="*/ 1 w 27"/>
                    <a:gd name="T11" fmla="*/ 9 h 34"/>
                    <a:gd name="T12" fmla="*/ 0 w 27"/>
                    <a:gd name="T13" fmla="*/ 7 h 34"/>
                    <a:gd name="T14" fmla="*/ 0 w 27"/>
                    <a:gd name="T15" fmla="*/ 4 h 34"/>
                    <a:gd name="T16" fmla="*/ 1 w 27"/>
                    <a:gd name="T17" fmla="*/ 2 h 34"/>
                    <a:gd name="T18" fmla="*/ 2 w 27"/>
                    <a:gd name="T19" fmla="*/ 0 h 34"/>
                    <a:gd name="T20" fmla="*/ 4 w 27"/>
                    <a:gd name="T21" fmla="*/ 0 h 34"/>
                    <a:gd name="T22" fmla="*/ 6 w 27"/>
                    <a:gd name="T23" fmla="*/ 2 h 34"/>
                    <a:gd name="T24" fmla="*/ 7 w 27"/>
                    <a:gd name="T25" fmla="*/ 3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34"/>
                    <a:gd name="T41" fmla="*/ 27 w 27"/>
                    <a:gd name="T42" fmla="*/ 34 h 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34">
                      <a:moveTo>
                        <a:pt x="27" y="12"/>
                      </a:moveTo>
                      <a:lnTo>
                        <a:pt x="25" y="19"/>
                      </a:lnTo>
                      <a:lnTo>
                        <a:pt x="22" y="25"/>
                      </a:lnTo>
                      <a:lnTo>
                        <a:pt x="16" y="30"/>
                      </a:lnTo>
                      <a:lnTo>
                        <a:pt x="11" y="34"/>
                      </a:lnTo>
                      <a:lnTo>
                        <a:pt x="2" y="32"/>
                      </a:lnTo>
                      <a:lnTo>
                        <a:pt x="0" y="24"/>
                      </a:lnTo>
                      <a:lnTo>
                        <a:pt x="0" y="16"/>
                      </a:lnTo>
                      <a:lnTo>
                        <a:pt x="1" y="8"/>
                      </a:lnTo>
                      <a:lnTo>
                        <a:pt x="7" y="0"/>
                      </a:lnTo>
                      <a:lnTo>
                        <a:pt x="15" y="0"/>
                      </a:lnTo>
                      <a:lnTo>
                        <a:pt x="23" y="5"/>
                      </a:lnTo>
                      <a:lnTo>
                        <a:pt x="27" y="12"/>
                      </a:lnTo>
                      <a:close/>
                    </a:path>
                  </a:pathLst>
                </a:custGeom>
                <a:solidFill>
                  <a:srgbClr val="00FF00"/>
                </a:solidFill>
                <a:ln w="9525">
                  <a:noFill/>
                  <a:round/>
                  <a:headEnd/>
                  <a:tailEnd/>
                </a:ln>
              </p:spPr>
              <p:txBody>
                <a:bodyPr/>
                <a:lstStyle/>
                <a:p>
                  <a:endParaRPr lang="en-US"/>
                </a:p>
              </p:txBody>
            </p:sp>
            <p:sp>
              <p:nvSpPr>
                <p:cNvPr id="9193" name="Freeform 3930"/>
                <p:cNvSpPr>
                  <a:spLocks/>
                </p:cNvSpPr>
                <p:nvPr/>
              </p:nvSpPr>
              <p:spPr bwMode="auto">
                <a:xfrm>
                  <a:off x="3554" y="3062"/>
                  <a:ext cx="8" cy="9"/>
                </a:xfrm>
                <a:custGeom>
                  <a:avLst/>
                  <a:gdLst>
                    <a:gd name="T0" fmla="*/ 2 w 16"/>
                    <a:gd name="T1" fmla="*/ 5 h 17"/>
                    <a:gd name="T2" fmla="*/ 2 w 16"/>
                    <a:gd name="T3" fmla="*/ 5 h 17"/>
                    <a:gd name="T4" fmla="*/ 1 w 16"/>
                    <a:gd name="T5" fmla="*/ 4 h 17"/>
                    <a:gd name="T6" fmla="*/ 1 w 16"/>
                    <a:gd name="T7" fmla="*/ 4 h 17"/>
                    <a:gd name="T8" fmla="*/ 0 w 16"/>
                    <a:gd name="T9" fmla="*/ 3 h 17"/>
                    <a:gd name="T10" fmla="*/ 1 w 16"/>
                    <a:gd name="T11" fmla="*/ 2 h 17"/>
                    <a:gd name="T12" fmla="*/ 1 w 16"/>
                    <a:gd name="T13" fmla="*/ 1 h 17"/>
                    <a:gd name="T14" fmla="*/ 2 w 16"/>
                    <a:gd name="T15" fmla="*/ 1 h 17"/>
                    <a:gd name="T16" fmla="*/ 3 w 16"/>
                    <a:gd name="T17" fmla="*/ 0 h 17"/>
                    <a:gd name="T18" fmla="*/ 4 w 16"/>
                    <a:gd name="T19" fmla="*/ 1 h 17"/>
                    <a:gd name="T20" fmla="*/ 4 w 16"/>
                    <a:gd name="T21" fmla="*/ 2 h 17"/>
                    <a:gd name="T22" fmla="*/ 3 w 16"/>
                    <a:gd name="T23" fmla="*/ 4 h 17"/>
                    <a:gd name="T24" fmla="*/ 2 w 16"/>
                    <a:gd name="T25" fmla="*/ 5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7"/>
                    <a:gd name="T41" fmla="*/ 16 w 16"/>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7">
                      <a:moveTo>
                        <a:pt x="11" y="17"/>
                      </a:moveTo>
                      <a:lnTo>
                        <a:pt x="8" y="17"/>
                      </a:lnTo>
                      <a:lnTo>
                        <a:pt x="4" y="16"/>
                      </a:lnTo>
                      <a:lnTo>
                        <a:pt x="1" y="14"/>
                      </a:lnTo>
                      <a:lnTo>
                        <a:pt x="0" y="10"/>
                      </a:lnTo>
                      <a:lnTo>
                        <a:pt x="3" y="7"/>
                      </a:lnTo>
                      <a:lnTo>
                        <a:pt x="7" y="4"/>
                      </a:lnTo>
                      <a:lnTo>
                        <a:pt x="10" y="2"/>
                      </a:lnTo>
                      <a:lnTo>
                        <a:pt x="15" y="0"/>
                      </a:lnTo>
                      <a:lnTo>
                        <a:pt x="16" y="3"/>
                      </a:lnTo>
                      <a:lnTo>
                        <a:pt x="16" y="8"/>
                      </a:lnTo>
                      <a:lnTo>
                        <a:pt x="14" y="14"/>
                      </a:lnTo>
                      <a:lnTo>
                        <a:pt x="11" y="17"/>
                      </a:lnTo>
                      <a:close/>
                    </a:path>
                  </a:pathLst>
                </a:custGeom>
                <a:solidFill>
                  <a:srgbClr val="00FF00"/>
                </a:solidFill>
                <a:ln w="9525">
                  <a:noFill/>
                  <a:round/>
                  <a:headEnd/>
                  <a:tailEnd/>
                </a:ln>
              </p:spPr>
              <p:txBody>
                <a:bodyPr/>
                <a:lstStyle/>
                <a:p>
                  <a:endParaRPr lang="en-US"/>
                </a:p>
              </p:txBody>
            </p:sp>
            <p:sp>
              <p:nvSpPr>
                <p:cNvPr id="9194" name="Freeform 3931"/>
                <p:cNvSpPr>
                  <a:spLocks/>
                </p:cNvSpPr>
                <p:nvPr/>
              </p:nvSpPr>
              <p:spPr bwMode="auto">
                <a:xfrm>
                  <a:off x="3579" y="3070"/>
                  <a:ext cx="15" cy="26"/>
                </a:xfrm>
                <a:custGeom>
                  <a:avLst/>
                  <a:gdLst>
                    <a:gd name="T0" fmla="*/ 7 w 31"/>
                    <a:gd name="T1" fmla="*/ 4 h 52"/>
                    <a:gd name="T2" fmla="*/ 7 w 31"/>
                    <a:gd name="T3" fmla="*/ 6 h 52"/>
                    <a:gd name="T4" fmla="*/ 7 w 31"/>
                    <a:gd name="T5" fmla="*/ 8 h 52"/>
                    <a:gd name="T6" fmla="*/ 7 w 31"/>
                    <a:gd name="T7" fmla="*/ 10 h 52"/>
                    <a:gd name="T8" fmla="*/ 6 w 31"/>
                    <a:gd name="T9" fmla="*/ 12 h 52"/>
                    <a:gd name="T10" fmla="*/ 4 w 31"/>
                    <a:gd name="T11" fmla="*/ 13 h 52"/>
                    <a:gd name="T12" fmla="*/ 3 w 31"/>
                    <a:gd name="T13" fmla="*/ 12 h 52"/>
                    <a:gd name="T14" fmla="*/ 1 w 31"/>
                    <a:gd name="T15" fmla="*/ 10 h 52"/>
                    <a:gd name="T16" fmla="*/ 0 w 31"/>
                    <a:gd name="T17" fmla="*/ 7 h 52"/>
                    <a:gd name="T18" fmla="*/ 0 w 31"/>
                    <a:gd name="T19" fmla="*/ 4 h 52"/>
                    <a:gd name="T20" fmla="*/ 4 w 31"/>
                    <a:gd name="T21" fmla="*/ 0 h 52"/>
                    <a:gd name="T22" fmla="*/ 5 w 31"/>
                    <a:gd name="T23" fmla="*/ 1 h 52"/>
                    <a:gd name="T24" fmla="*/ 6 w 31"/>
                    <a:gd name="T25" fmla="*/ 2 h 52"/>
                    <a:gd name="T26" fmla="*/ 7 w 31"/>
                    <a:gd name="T27" fmla="*/ 3 h 52"/>
                    <a:gd name="T28" fmla="*/ 7 w 31"/>
                    <a:gd name="T29" fmla="*/ 4 h 5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
                    <a:gd name="T46" fmla="*/ 0 h 52"/>
                    <a:gd name="T47" fmla="*/ 31 w 31"/>
                    <a:gd name="T48" fmla="*/ 52 h 5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 h="52">
                      <a:moveTo>
                        <a:pt x="30" y="16"/>
                      </a:moveTo>
                      <a:lnTo>
                        <a:pt x="31" y="24"/>
                      </a:lnTo>
                      <a:lnTo>
                        <a:pt x="31" y="32"/>
                      </a:lnTo>
                      <a:lnTo>
                        <a:pt x="29" y="39"/>
                      </a:lnTo>
                      <a:lnTo>
                        <a:pt x="24" y="46"/>
                      </a:lnTo>
                      <a:lnTo>
                        <a:pt x="17" y="52"/>
                      </a:lnTo>
                      <a:lnTo>
                        <a:pt x="12" y="45"/>
                      </a:lnTo>
                      <a:lnTo>
                        <a:pt x="5" y="37"/>
                      </a:lnTo>
                      <a:lnTo>
                        <a:pt x="0" y="27"/>
                      </a:lnTo>
                      <a:lnTo>
                        <a:pt x="1" y="16"/>
                      </a:lnTo>
                      <a:lnTo>
                        <a:pt x="16" y="0"/>
                      </a:lnTo>
                      <a:lnTo>
                        <a:pt x="21" y="2"/>
                      </a:lnTo>
                      <a:lnTo>
                        <a:pt x="24" y="5"/>
                      </a:lnTo>
                      <a:lnTo>
                        <a:pt x="28" y="10"/>
                      </a:lnTo>
                      <a:lnTo>
                        <a:pt x="30" y="16"/>
                      </a:lnTo>
                      <a:close/>
                    </a:path>
                  </a:pathLst>
                </a:custGeom>
                <a:solidFill>
                  <a:srgbClr val="00FF00"/>
                </a:solidFill>
                <a:ln w="9525">
                  <a:noFill/>
                  <a:round/>
                  <a:headEnd/>
                  <a:tailEnd/>
                </a:ln>
              </p:spPr>
              <p:txBody>
                <a:bodyPr/>
                <a:lstStyle/>
                <a:p>
                  <a:endParaRPr lang="en-US"/>
                </a:p>
              </p:txBody>
            </p:sp>
            <p:sp>
              <p:nvSpPr>
                <p:cNvPr id="9195" name="Freeform 3932"/>
                <p:cNvSpPr>
                  <a:spLocks/>
                </p:cNvSpPr>
                <p:nvPr/>
              </p:nvSpPr>
              <p:spPr bwMode="auto">
                <a:xfrm>
                  <a:off x="3509" y="3073"/>
                  <a:ext cx="39" cy="20"/>
                </a:xfrm>
                <a:custGeom>
                  <a:avLst/>
                  <a:gdLst>
                    <a:gd name="T0" fmla="*/ 19 w 77"/>
                    <a:gd name="T1" fmla="*/ 3 h 42"/>
                    <a:gd name="T2" fmla="*/ 20 w 77"/>
                    <a:gd name="T3" fmla="*/ 4 h 42"/>
                    <a:gd name="T4" fmla="*/ 18 w 77"/>
                    <a:gd name="T5" fmla="*/ 4 h 42"/>
                    <a:gd name="T6" fmla="*/ 15 w 77"/>
                    <a:gd name="T7" fmla="*/ 5 h 42"/>
                    <a:gd name="T8" fmla="*/ 13 w 77"/>
                    <a:gd name="T9" fmla="*/ 5 h 42"/>
                    <a:gd name="T10" fmla="*/ 11 w 77"/>
                    <a:gd name="T11" fmla="*/ 6 h 42"/>
                    <a:gd name="T12" fmla="*/ 9 w 77"/>
                    <a:gd name="T13" fmla="*/ 6 h 42"/>
                    <a:gd name="T14" fmla="*/ 8 w 77"/>
                    <a:gd name="T15" fmla="*/ 7 h 42"/>
                    <a:gd name="T16" fmla="*/ 6 w 77"/>
                    <a:gd name="T17" fmla="*/ 8 h 42"/>
                    <a:gd name="T18" fmla="*/ 4 w 77"/>
                    <a:gd name="T19" fmla="*/ 10 h 42"/>
                    <a:gd name="T20" fmla="*/ 3 w 77"/>
                    <a:gd name="T21" fmla="*/ 10 h 42"/>
                    <a:gd name="T22" fmla="*/ 2 w 77"/>
                    <a:gd name="T23" fmla="*/ 10 h 42"/>
                    <a:gd name="T24" fmla="*/ 1 w 77"/>
                    <a:gd name="T25" fmla="*/ 10 h 42"/>
                    <a:gd name="T26" fmla="*/ 0 w 77"/>
                    <a:gd name="T27" fmla="*/ 9 h 42"/>
                    <a:gd name="T28" fmla="*/ 1 w 77"/>
                    <a:gd name="T29" fmla="*/ 7 h 42"/>
                    <a:gd name="T30" fmla="*/ 3 w 77"/>
                    <a:gd name="T31" fmla="*/ 6 h 42"/>
                    <a:gd name="T32" fmla="*/ 4 w 77"/>
                    <a:gd name="T33" fmla="*/ 4 h 42"/>
                    <a:gd name="T34" fmla="*/ 6 w 77"/>
                    <a:gd name="T35" fmla="*/ 3 h 42"/>
                    <a:gd name="T36" fmla="*/ 7 w 77"/>
                    <a:gd name="T37" fmla="*/ 2 h 42"/>
                    <a:gd name="T38" fmla="*/ 9 w 77"/>
                    <a:gd name="T39" fmla="*/ 1 h 42"/>
                    <a:gd name="T40" fmla="*/ 11 w 77"/>
                    <a:gd name="T41" fmla="*/ 0 h 42"/>
                    <a:gd name="T42" fmla="*/ 13 w 77"/>
                    <a:gd name="T43" fmla="*/ 0 h 42"/>
                    <a:gd name="T44" fmla="*/ 15 w 77"/>
                    <a:gd name="T45" fmla="*/ 0 h 42"/>
                    <a:gd name="T46" fmla="*/ 16 w 77"/>
                    <a:gd name="T47" fmla="*/ 0 h 42"/>
                    <a:gd name="T48" fmla="*/ 18 w 77"/>
                    <a:gd name="T49" fmla="*/ 1 h 42"/>
                    <a:gd name="T50" fmla="*/ 19 w 77"/>
                    <a:gd name="T51" fmla="*/ 3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7"/>
                    <a:gd name="T79" fmla="*/ 0 h 42"/>
                    <a:gd name="T80" fmla="*/ 77 w 77"/>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7" h="42">
                      <a:moveTo>
                        <a:pt x="76" y="13"/>
                      </a:moveTo>
                      <a:lnTo>
                        <a:pt x="77" y="18"/>
                      </a:lnTo>
                      <a:lnTo>
                        <a:pt x="69" y="19"/>
                      </a:lnTo>
                      <a:lnTo>
                        <a:pt x="60" y="20"/>
                      </a:lnTo>
                      <a:lnTo>
                        <a:pt x="52" y="22"/>
                      </a:lnTo>
                      <a:lnTo>
                        <a:pt x="44" y="25"/>
                      </a:lnTo>
                      <a:lnTo>
                        <a:pt x="36" y="27"/>
                      </a:lnTo>
                      <a:lnTo>
                        <a:pt x="29" y="30"/>
                      </a:lnTo>
                      <a:lnTo>
                        <a:pt x="22" y="36"/>
                      </a:lnTo>
                      <a:lnTo>
                        <a:pt x="15" y="42"/>
                      </a:lnTo>
                      <a:lnTo>
                        <a:pt x="11" y="42"/>
                      </a:lnTo>
                      <a:lnTo>
                        <a:pt x="7" y="42"/>
                      </a:lnTo>
                      <a:lnTo>
                        <a:pt x="3" y="41"/>
                      </a:lnTo>
                      <a:lnTo>
                        <a:pt x="0" y="38"/>
                      </a:lnTo>
                      <a:lnTo>
                        <a:pt x="3" y="32"/>
                      </a:lnTo>
                      <a:lnTo>
                        <a:pt x="9" y="25"/>
                      </a:lnTo>
                      <a:lnTo>
                        <a:pt x="15" y="19"/>
                      </a:lnTo>
                      <a:lnTo>
                        <a:pt x="21" y="13"/>
                      </a:lnTo>
                      <a:lnTo>
                        <a:pt x="27" y="9"/>
                      </a:lnTo>
                      <a:lnTo>
                        <a:pt x="34" y="5"/>
                      </a:lnTo>
                      <a:lnTo>
                        <a:pt x="42" y="3"/>
                      </a:lnTo>
                      <a:lnTo>
                        <a:pt x="49" y="0"/>
                      </a:lnTo>
                      <a:lnTo>
                        <a:pt x="57" y="2"/>
                      </a:lnTo>
                      <a:lnTo>
                        <a:pt x="64" y="3"/>
                      </a:lnTo>
                      <a:lnTo>
                        <a:pt x="71" y="7"/>
                      </a:lnTo>
                      <a:lnTo>
                        <a:pt x="76" y="13"/>
                      </a:lnTo>
                      <a:close/>
                    </a:path>
                  </a:pathLst>
                </a:custGeom>
                <a:solidFill>
                  <a:srgbClr val="00FF00"/>
                </a:solidFill>
                <a:ln w="9525">
                  <a:noFill/>
                  <a:round/>
                  <a:headEnd/>
                  <a:tailEnd/>
                </a:ln>
              </p:spPr>
              <p:txBody>
                <a:bodyPr/>
                <a:lstStyle/>
                <a:p>
                  <a:endParaRPr lang="en-US"/>
                </a:p>
              </p:txBody>
            </p:sp>
            <p:sp>
              <p:nvSpPr>
                <p:cNvPr id="9196" name="Freeform 3933"/>
                <p:cNvSpPr>
                  <a:spLocks/>
                </p:cNvSpPr>
                <p:nvPr/>
              </p:nvSpPr>
              <p:spPr bwMode="auto">
                <a:xfrm>
                  <a:off x="3374" y="3076"/>
                  <a:ext cx="17" cy="9"/>
                </a:xfrm>
                <a:custGeom>
                  <a:avLst/>
                  <a:gdLst>
                    <a:gd name="T0" fmla="*/ 9 w 33"/>
                    <a:gd name="T1" fmla="*/ 3 h 19"/>
                    <a:gd name="T2" fmla="*/ 9 w 33"/>
                    <a:gd name="T3" fmla="*/ 3 h 19"/>
                    <a:gd name="T4" fmla="*/ 8 w 33"/>
                    <a:gd name="T5" fmla="*/ 4 h 19"/>
                    <a:gd name="T6" fmla="*/ 7 w 33"/>
                    <a:gd name="T7" fmla="*/ 4 h 19"/>
                    <a:gd name="T8" fmla="*/ 6 w 33"/>
                    <a:gd name="T9" fmla="*/ 4 h 19"/>
                    <a:gd name="T10" fmla="*/ 5 w 33"/>
                    <a:gd name="T11" fmla="*/ 4 h 19"/>
                    <a:gd name="T12" fmla="*/ 3 w 33"/>
                    <a:gd name="T13" fmla="*/ 4 h 19"/>
                    <a:gd name="T14" fmla="*/ 2 w 33"/>
                    <a:gd name="T15" fmla="*/ 4 h 19"/>
                    <a:gd name="T16" fmla="*/ 0 w 33"/>
                    <a:gd name="T17" fmla="*/ 4 h 19"/>
                    <a:gd name="T18" fmla="*/ 1 w 33"/>
                    <a:gd name="T19" fmla="*/ 2 h 19"/>
                    <a:gd name="T20" fmla="*/ 2 w 33"/>
                    <a:gd name="T21" fmla="*/ 1 h 19"/>
                    <a:gd name="T22" fmla="*/ 3 w 33"/>
                    <a:gd name="T23" fmla="*/ 0 h 19"/>
                    <a:gd name="T24" fmla="*/ 5 w 33"/>
                    <a:gd name="T25" fmla="*/ 0 h 19"/>
                    <a:gd name="T26" fmla="*/ 6 w 33"/>
                    <a:gd name="T27" fmla="*/ 0 h 19"/>
                    <a:gd name="T28" fmla="*/ 7 w 33"/>
                    <a:gd name="T29" fmla="*/ 1 h 19"/>
                    <a:gd name="T30" fmla="*/ 8 w 33"/>
                    <a:gd name="T31" fmla="*/ 2 h 19"/>
                    <a:gd name="T32" fmla="*/ 9 w 33"/>
                    <a:gd name="T33" fmla="*/ 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
                    <a:gd name="T52" fmla="*/ 0 h 19"/>
                    <a:gd name="T53" fmla="*/ 33 w 3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 h="19">
                      <a:moveTo>
                        <a:pt x="33" y="12"/>
                      </a:moveTo>
                      <a:lnTo>
                        <a:pt x="33" y="15"/>
                      </a:lnTo>
                      <a:lnTo>
                        <a:pt x="31" y="17"/>
                      </a:lnTo>
                      <a:lnTo>
                        <a:pt x="26" y="18"/>
                      </a:lnTo>
                      <a:lnTo>
                        <a:pt x="23" y="19"/>
                      </a:lnTo>
                      <a:lnTo>
                        <a:pt x="17" y="19"/>
                      </a:lnTo>
                      <a:lnTo>
                        <a:pt x="10" y="19"/>
                      </a:lnTo>
                      <a:lnTo>
                        <a:pt x="5" y="19"/>
                      </a:lnTo>
                      <a:lnTo>
                        <a:pt x="0" y="17"/>
                      </a:lnTo>
                      <a:lnTo>
                        <a:pt x="2" y="11"/>
                      </a:lnTo>
                      <a:lnTo>
                        <a:pt x="7" y="6"/>
                      </a:lnTo>
                      <a:lnTo>
                        <a:pt x="11" y="3"/>
                      </a:lnTo>
                      <a:lnTo>
                        <a:pt x="17" y="0"/>
                      </a:lnTo>
                      <a:lnTo>
                        <a:pt x="23" y="0"/>
                      </a:lnTo>
                      <a:lnTo>
                        <a:pt x="26" y="4"/>
                      </a:lnTo>
                      <a:lnTo>
                        <a:pt x="30" y="8"/>
                      </a:lnTo>
                      <a:lnTo>
                        <a:pt x="33" y="12"/>
                      </a:lnTo>
                      <a:close/>
                    </a:path>
                  </a:pathLst>
                </a:custGeom>
                <a:solidFill>
                  <a:srgbClr val="00FF00"/>
                </a:solidFill>
                <a:ln w="9525">
                  <a:noFill/>
                  <a:round/>
                  <a:headEnd/>
                  <a:tailEnd/>
                </a:ln>
              </p:spPr>
              <p:txBody>
                <a:bodyPr/>
                <a:lstStyle/>
                <a:p>
                  <a:endParaRPr lang="en-US"/>
                </a:p>
              </p:txBody>
            </p:sp>
            <p:sp>
              <p:nvSpPr>
                <p:cNvPr id="9197" name="Freeform 3934"/>
                <p:cNvSpPr>
                  <a:spLocks/>
                </p:cNvSpPr>
                <p:nvPr/>
              </p:nvSpPr>
              <p:spPr bwMode="auto">
                <a:xfrm>
                  <a:off x="3385" y="3077"/>
                  <a:ext cx="50" cy="30"/>
                </a:xfrm>
                <a:custGeom>
                  <a:avLst/>
                  <a:gdLst>
                    <a:gd name="T0" fmla="*/ 25 w 100"/>
                    <a:gd name="T1" fmla="*/ 3 h 58"/>
                    <a:gd name="T2" fmla="*/ 23 w 100"/>
                    <a:gd name="T3" fmla="*/ 5 h 58"/>
                    <a:gd name="T4" fmla="*/ 21 w 100"/>
                    <a:gd name="T5" fmla="*/ 7 h 58"/>
                    <a:gd name="T6" fmla="*/ 19 w 100"/>
                    <a:gd name="T7" fmla="*/ 8 h 58"/>
                    <a:gd name="T8" fmla="*/ 17 w 100"/>
                    <a:gd name="T9" fmla="*/ 10 h 58"/>
                    <a:gd name="T10" fmla="*/ 14 w 100"/>
                    <a:gd name="T11" fmla="*/ 11 h 58"/>
                    <a:gd name="T12" fmla="*/ 12 w 100"/>
                    <a:gd name="T13" fmla="*/ 13 h 58"/>
                    <a:gd name="T14" fmla="*/ 10 w 100"/>
                    <a:gd name="T15" fmla="*/ 14 h 58"/>
                    <a:gd name="T16" fmla="*/ 7 w 100"/>
                    <a:gd name="T17" fmla="*/ 16 h 58"/>
                    <a:gd name="T18" fmla="*/ 6 w 100"/>
                    <a:gd name="T19" fmla="*/ 16 h 58"/>
                    <a:gd name="T20" fmla="*/ 3 w 100"/>
                    <a:gd name="T21" fmla="*/ 15 h 58"/>
                    <a:gd name="T22" fmla="*/ 2 w 100"/>
                    <a:gd name="T23" fmla="*/ 14 h 58"/>
                    <a:gd name="T24" fmla="*/ 0 w 100"/>
                    <a:gd name="T25" fmla="*/ 12 h 58"/>
                    <a:gd name="T26" fmla="*/ 1 w 100"/>
                    <a:gd name="T27" fmla="*/ 10 h 58"/>
                    <a:gd name="T28" fmla="*/ 2 w 100"/>
                    <a:gd name="T29" fmla="*/ 8 h 58"/>
                    <a:gd name="T30" fmla="*/ 4 w 100"/>
                    <a:gd name="T31" fmla="*/ 7 h 58"/>
                    <a:gd name="T32" fmla="*/ 6 w 100"/>
                    <a:gd name="T33" fmla="*/ 5 h 58"/>
                    <a:gd name="T34" fmla="*/ 8 w 100"/>
                    <a:gd name="T35" fmla="*/ 4 h 58"/>
                    <a:gd name="T36" fmla="*/ 11 w 100"/>
                    <a:gd name="T37" fmla="*/ 3 h 58"/>
                    <a:gd name="T38" fmla="*/ 13 w 100"/>
                    <a:gd name="T39" fmla="*/ 2 h 58"/>
                    <a:gd name="T40" fmla="*/ 15 w 100"/>
                    <a:gd name="T41" fmla="*/ 1 h 58"/>
                    <a:gd name="T42" fmla="*/ 18 w 100"/>
                    <a:gd name="T43" fmla="*/ 0 h 58"/>
                    <a:gd name="T44" fmla="*/ 21 w 100"/>
                    <a:gd name="T45" fmla="*/ 1 h 58"/>
                    <a:gd name="T46" fmla="*/ 23 w 100"/>
                    <a:gd name="T47" fmla="*/ 1 h 58"/>
                    <a:gd name="T48" fmla="*/ 25 w 100"/>
                    <a:gd name="T49" fmla="*/ 3 h 5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0"/>
                    <a:gd name="T76" fmla="*/ 0 h 58"/>
                    <a:gd name="T77" fmla="*/ 100 w 100"/>
                    <a:gd name="T78" fmla="*/ 58 h 5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0" h="58">
                      <a:moveTo>
                        <a:pt x="100" y="11"/>
                      </a:moveTo>
                      <a:lnTo>
                        <a:pt x="92" y="18"/>
                      </a:lnTo>
                      <a:lnTo>
                        <a:pt x="83" y="25"/>
                      </a:lnTo>
                      <a:lnTo>
                        <a:pt x="75" y="31"/>
                      </a:lnTo>
                      <a:lnTo>
                        <a:pt x="66" y="37"/>
                      </a:lnTo>
                      <a:lnTo>
                        <a:pt x="56" y="42"/>
                      </a:lnTo>
                      <a:lnTo>
                        <a:pt x="47" y="48"/>
                      </a:lnTo>
                      <a:lnTo>
                        <a:pt x="38" y="53"/>
                      </a:lnTo>
                      <a:lnTo>
                        <a:pt x="29" y="58"/>
                      </a:lnTo>
                      <a:lnTo>
                        <a:pt x="21" y="58"/>
                      </a:lnTo>
                      <a:lnTo>
                        <a:pt x="13" y="56"/>
                      </a:lnTo>
                      <a:lnTo>
                        <a:pt x="6" y="53"/>
                      </a:lnTo>
                      <a:lnTo>
                        <a:pt x="0" y="47"/>
                      </a:lnTo>
                      <a:lnTo>
                        <a:pt x="2" y="38"/>
                      </a:lnTo>
                      <a:lnTo>
                        <a:pt x="8" y="31"/>
                      </a:lnTo>
                      <a:lnTo>
                        <a:pt x="16" y="25"/>
                      </a:lnTo>
                      <a:lnTo>
                        <a:pt x="23" y="20"/>
                      </a:lnTo>
                      <a:lnTo>
                        <a:pt x="32" y="16"/>
                      </a:lnTo>
                      <a:lnTo>
                        <a:pt x="41" y="11"/>
                      </a:lnTo>
                      <a:lnTo>
                        <a:pt x="52" y="7"/>
                      </a:lnTo>
                      <a:lnTo>
                        <a:pt x="62" y="2"/>
                      </a:lnTo>
                      <a:lnTo>
                        <a:pt x="71" y="0"/>
                      </a:lnTo>
                      <a:lnTo>
                        <a:pt x="82" y="1"/>
                      </a:lnTo>
                      <a:lnTo>
                        <a:pt x="91" y="4"/>
                      </a:lnTo>
                      <a:lnTo>
                        <a:pt x="100" y="11"/>
                      </a:lnTo>
                      <a:close/>
                    </a:path>
                  </a:pathLst>
                </a:custGeom>
                <a:solidFill>
                  <a:srgbClr val="00FF00"/>
                </a:solidFill>
                <a:ln w="9525">
                  <a:noFill/>
                  <a:round/>
                  <a:headEnd/>
                  <a:tailEnd/>
                </a:ln>
              </p:spPr>
              <p:txBody>
                <a:bodyPr/>
                <a:lstStyle/>
                <a:p>
                  <a:endParaRPr lang="en-US"/>
                </a:p>
              </p:txBody>
            </p:sp>
            <p:sp>
              <p:nvSpPr>
                <p:cNvPr id="9198" name="Freeform 3935"/>
                <p:cNvSpPr>
                  <a:spLocks/>
                </p:cNvSpPr>
                <p:nvPr/>
              </p:nvSpPr>
              <p:spPr bwMode="auto">
                <a:xfrm>
                  <a:off x="3599" y="3086"/>
                  <a:ext cx="20" cy="24"/>
                </a:xfrm>
                <a:custGeom>
                  <a:avLst/>
                  <a:gdLst>
                    <a:gd name="T0" fmla="*/ 10 w 40"/>
                    <a:gd name="T1" fmla="*/ 4 h 47"/>
                    <a:gd name="T2" fmla="*/ 10 w 40"/>
                    <a:gd name="T3" fmla="*/ 6 h 47"/>
                    <a:gd name="T4" fmla="*/ 7 w 40"/>
                    <a:gd name="T5" fmla="*/ 9 h 47"/>
                    <a:gd name="T6" fmla="*/ 5 w 40"/>
                    <a:gd name="T7" fmla="*/ 10 h 47"/>
                    <a:gd name="T8" fmla="*/ 3 w 40"/>
                    <a:gd name="T9" fmla="*/ 12 h 47"/>
                    <a:gd name="T10" fmla="*/ 1 w 40"/>
                    <a:gd name="T11" fmla="*/ 10 h 47"/>
                    <a:gd name="T12" fmla="*/ 1 w 40"/>
                    <a:gd name="T13" fmla="*/ 9 h 47"/>
                    <a:gd name="T14" fmla="*/ 0 w 40"/>
                    <a:gd name="T15" fmla="*/ 7 h 47"/>
                    <a:gd name="T16" fmla="*/ 1 w 40"/>
                    <a:gd name="T17" fmla="*/ 5 h 47"/>
                    <a:gd name="T18" fmla="*/ 2 w 40"/>
                    <a:gd name="T19" fmla="*/ 3 h 47"/>
                    <a:gd name="T20" fmla="*/ 3 w 40"/>
                    <a:gd name="T21" fmla="*/ 2 h 47"/>
                    <a:gd name="T22" fmla="*/ 5 w 40"/>
                    <a:gd name="T23" fmla="*/ 0 h 47"/>
                    <a:gd name="T24" fmla="*/ 7 w 40"/>
                    <a:gd name="T25" fmla="*/ 1 h 47"/>
                    <a:gd name="T26" fmla="*/ 10 w 40"/>
                    <a:gd name="T27" fmla="*/ 4 h 4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47"/>
                    <a:gd name="T44" fmla="*/ 40 w 40"/>
                    <a:gd name="T45" fmla="*/ 47 h 4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47">
                      <a:moveTo>
                        <a:pt x="40" y="14"/>
                      </a:moveTo>
                      <a:lnTo>
                        <a:pt x="38" y="24"/>
                      </a:lnTo>
                      <a:lnTo>
                        <a:pt x="30" y="33"/>
                      </a:lnTo>
                      <a:lnTo>
                        <a:pt x="20" y="40"/>
                      </a:lnTo>
                      <a:lnTo>
                        <a:pt x="11" y="47"/>
                      </a:lnTo>
                      <a:lnTo>
                        <a:pt x="7" y="40"/>
                      </a:lnTo>
                      <a:lnTo>
                        <a:pt x="3" y="33"/>
                      </a:lnTo>
                      <a:lnTo>
                        <a:pt x="0" y="25"/>
                      </a:lnTo>
                      <a:lnTo>
                        <a:pt x="1" y="17"/>
                      </a:lnTo>
                      <a:lnTo>
                        <a:pt x="8" y="11"/>
                      </a:lnTo>
                      <a:lnTo>
                        <a:pt x="15" y="5"/>
                      </a:lnTo>
                      <a:lnTo>
                        <a:pt x="20" y="0"/>
                      </a:lnTo>
                      <a:lnTo>
                        <a:pt x="30" y="2"/>
                      </a:lnTo>
                      <a:lnTo>
                        <a:pt x="40" y="14"/>
                      </a:lnTo>
                      <a:close/>
                    </a:path>
                  </a:pathLst>
                </a:custGeom>
                <a:solidFill>
                  <a:srgbClr val="00FF00"/>
                </a:solidFill>
                <a:ln w="9525">
                  <a:noFill/>
                  <a:round/>
                  <a:headEnd/>
                  <a:tailEnd/>
                </a:ln>
              </p:spPr>
              <p:txBody>
                <a:bodyPr/>
                <a:lstStyle/>
                <a:p>
                  <a:endParaRPr lang="en-US"/>
                </a:p>
              </p:txBody>
            </p:sp>
            <p:sp>
              <p:nvSpPr>
                <p:cNvPr id="9199" name="Freeform 3936"/>
                <p:cNvSpPr>
                  <a:spLocks/>
                </p:cNvSpPr>
                <p:nvPr/>
              </p:nvSpPr>
              <p:spPr bwMode="auto">
                <a:xfrm>
                  <a:off x="3538" y="3087"/>
                  <a:ext cx="30" cy="17"/>
                </a:xfrm>
                <a:custGeom>
                  <a:avLst/>
                  <a:gdLst>
                    <a:gd name="T0" fmla="*/ 15 w 60"/>
                    <a:gd name="T1" fmla="*/ 1 h 34"/>
                    <a:gd name="T2" fmla="*/ 15 w 60"/>
                    <a:gd name="T3" fmla="*/ 2 h 34"/>
                    <a:gd name="T4" fmla="*/ 13 w 60"/>
                    <a:gd name="T5" fmla="*/ 3 h 34"/>
                    <a:gd name="T6" fmla="*/ 11 w 60"/>
                    <a:gd name="T7" fmla="*/ 4 h 34"/>
                    <a:gd name="T8" fmla="*/ 10 w 60"/>
                    <a:gd name="T9" fmla="*/ 5 h 34"/>
                    <a:gd name="T10" fmla="*/ 8 w 60"/>
                    <a:gd name="T11" fmla="*/ 7 h 34"/>
                    <a:gd name="T12" fmla="*/ 6 w 60"/>
                    <a:gd name="T13" fmla="*/ 9 h 34"/>
                    <a:gd name="T14" fmla="*/ 5 w 60"/>
                    <a:gd name="T15" fmla="*/ 9 h 34"/>
                    <a:gd name="T16" fmla="*/ 2 w 60"/>
                    <a:gd name="T17" fmla="*/ 9 h 34"/>
                    <a:gd name="T18" fmla="*/ 1 w 60"/>
                    <a:gd name="T19" fmla="*/ 6 h 34"/>
                    <a:gd name="T20" fmla="*/ 0 w 60"/>
                    <a:gd name="T21" fmla="*/ 5 h 34"/>
                    <a:gd name="T22" fmla="*/ 0 w 60"/>
                    <a:gd name="T23" fmla="*/ 5 h 34"/>
                    <a:gd name="T24" fmla="*/ 1 w 60"/>
                    <a:gd name="T25" fmla="*/ 5 h 34"/>
                    <a:gd name="T26" fmla="*/ 1 w 60"/>
                    <a:gd name="T27" fmla="*/ 4 h 34"/>
                    <a:gd name="T28" fmla="*/ 3 w 60"/>
                    <a:gd name="T29" fmla="*/ 3 h 34"/>
                    <a:gd name="T30" fmla="*/ 5 w 60"/>
                    <a:gd name="T31" fmla="*/ 2 h 34"/>
                    <a:gd name="T32" fmla="*/ 6 w 60"/>
                    <a:gd name="T33" fmla="*/ 1 h 34"/>
                    <a:gd name="T34" fmla="*/ 8 w 60"/>
                    <a:gd name="T35" fmla="*/ 1 h 34"/>
                    <a:gd name="T36" fmla="*/ 10 w 60"/>
                    <a:gd name="T37" fmla="*/ 1 h 34"/>
                    <a:gd name="T38" fmla="*/ 12 w 60"/>
                    <a:gd name="T39" fmla="*/ 0 h 34"/>
                    <a:gd name="T40" fmla="*/ 13 w 60"/>
                    <a:gd name="T41" fmla="*/ 0 h 34"/>
                    <a:gd name="T42" fmla="*/ 15 w 60"/>
                    <a:gd name="T43" fmla="*/ 1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
                    <a:gd name="T67" fmla="*/ 0 h 34"/>
                    <a:gd name="T68" fmla="*/ 60 w 60"/>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 h="34">
                      <a:moveTo>
                        <a:pt x="60" y="3"/>
                      </a:moveTo>
                      <a:lnTo>
                        <a:pt x="58" y="8"/>
                      </a:lnTo>
                      <a:lnTo>
                        <a:pt x="51" y="12"/>
                      </a:lnTo>
                      <a:lnTo>
                        <a:pt x="44" y="16"/>
                      </a:lnTo>
                      <a:lnTo>
                        <a:pt x="37" y="22"/>
                      </a:lnTo>
                      <a:lnTo>
                        <a:pt x="30" y="28"/>
                      </a:lnTo>
                      <a:lnTo>
                        <a:pt x="23" y="33"/>
                      </a:lnTo>
                      <a:lnTo>
                        <a:pt x="17" y="34"/>
                      </a:lnTo>
                      <a:lnTo>
                        <a:pt x="8" y="33"/>
                      </a:lnTo>
                      <a:lnTo>
                        <a:pt x="2" y="26"/>
                      </a:lnTo>
                      <a:lnTo>
                        <a:pt x="0" y="23"/>
                      </a:lnTo>
                      <a:lnTo>
                        <a:pt x="0" y="21"/>
                      </a:lnTo>
                      <a:lnTo>
                        <a:pt x="2" y="20"/>
                      </a:lnTo>
                      <a:lnTo>
                        <a:pt x="3" y="18"/>
                      </a:lnTo>
                      <a:lnTo>
                        <a:pt x="10" y="14"/>
                      </a:lnTo>
                      <a:lnTo>
                        <a:pt x="17" y="9"/>
                      </a:lnTo>
                      <a:lnTo>
                        <a:pt x="23" y="6"/>
                      </a:lnTo>
                      <a:lnTo>
                        <a:pt x="30" y="4"/>
                      </a:lnTo>
                      <a:lnTo>
                        <a:pt x="37" y="1"/>
                      </a:lnTo>
                      <a:lnTo>
                        <a:pt x="45" y="0"/>
                      </a:lnTo>
                      <a:lnTo>
                        <a:pt x="52" y="0"/>
                      </a:lnTo>
                      <a:lnTo>
                        <a:pt x="60" y="3"/>
                      </a:lnTo>
                      <a:close/>
                    </a:path>
                  </a:pathLst>
                </a:custGeom>
                <a:solidFill>
                  <a:srgbClr val="00FF00"/>
                </a:solidFill>
                <a:ln w="9525">
                  <a:noFill/>
                  <a:round/>
                  <a:headEnd/>
                  <a:tailEnd/>
                </a:ln>
              </p:spPr>
              <p:txBody>
                <a:bodyPr/>
                <a:lstStyle/>
                <a:p>
                  <a:endParaRPr lang="en-US"/>
                </a:p>
              </p:txBody>
            </p:sp>
            <p:sp>
              <p:nvSpPr>
                <p:cNvPr id="9200" name="Freeform 3937"/>
                <p:cNvSpPr>
                  <a:spLocks/>
                </p:cNvSpPr>
                <p:nvPr/>
              </p:nvSpPr>
              <p:spPr bwMode="auto">
                <a:xfrm>
                  <a:off x="3621" y="3090"/>
                  <a:ext cx="13" cy="17"/>
                </a:xfrm>
                <a:custGeom>
                  <a:avLst/>
                  <a:gdLst>
                    <a:gd name="T0" fmla="*/ 6 w 28"/>
                    <a:gd name="T1" fmla="*/ 6 h 33"/>
                    <a:gd name="T2" fmla="*/ 5 w 28"/>
                    <a:gd name="T3" fmla="*/ 8 h 33"/>
                    <a:gd name="T4" fmla="*/ 4 w 28"/>
                    <a:gd name="T5" fmla="*/ 8 h 33"/>
                    <a:gd name="T6" fmla="*/ 3 w 28"/>
                    <a:gd name="T7" fmla="*/ 9 h 33"/>
                    <a:gd name="T8" fmla="*/ 1 w 28"/>
                    <a:gd name="T9" fmla="*/ 8 h 33"/>
                    <a:gd name="T10" fmla="*/ 0 w 28"/>
                    <a:gd name="T11" fmla="*/ 7 h 33"/>
                    <a:gd name="T12" fmla="*/ 0 w 28"/>
                    <a:gd name="T13" fmla="*/ 6 h 33"/>
                    <a:gd name="T14" fmla="*/ 0 w 28"/>
                    <a:gd name="T15" fmla="*/ 4 h 33"/>
                    <a:gd name="T16" fmla="*/ 0 w 28"/>
                    <a:gd name="T17" fmla="*/ 3 h 33"/>
                    <a:gd name="T18" fmla="*/ 3 w 28"/>
                    <a:gd name="T19" fmla="*/ 0 h 33"/>
                    <a:gd name="T20" fmla="*/ 4 w 28"/>
                    <a:gd name="T21" fmla="*/ 2 h 33"/>
                    <a:gd name="T22" fmla="*/ 5 w 28"/>
                    <a:gd name="T23" fmla="*/ 3 h 33"/>
                    <a:gd name="T24" fmla="*/ 6 w 28"/>
                    <a:gd name="T25" fmla="*/ 5 h 33"/>
                    <a:gd name="T26" fmla="*/ 6 w 28"/>
                    <a:gd name="T27" fmla="*/ 6 h 3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33"/>
                    <a:gd name="T44" fmla="*/ 28 w 28"/>
                    <a:gd name="T45" fmla="*/ 33 h 3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33">
                      <a:moveTo>
                        <a:pt x="28" y="24"/>
                      </a:moveTo>
                      <a:lnTo>
                        <a:pt x="23" y="29"/>
                      </a:lnTo>
                      <a:lnTo>
                        <a:pt x="18" y="32"/>
                      </a:lnTo>
                      <a:lnTo>
                        <a:pt x="12" y="33"/>
                      </a:lnTo>
                      <a:lnTo>
                        <a:pt x="5" y="31"/>
                      </a:lnTo>
                      <a:lnTo>
                        <a:pt x="1" y="28"/>
                      </a:lnTo>
                      <a:lnTo>
                        <a:pt x="0" y="22"/>
                      </a:lnTo>
                      <a:lnTo>
                        <a:pt x="1" y="16"/>
                      </a:lnTo>
                      <a:lnTo>
                        <a:pt x="3" y="12"/>
                      </a:lnTo>
                      <a:lnTo>
                        <a:pt x="13" y="0"/>
                      </a:lnTo>
                      <a:lnTo>
                        <a:pt x="19" y="5"/>
                      </a:lnTo>
                      <a:lnTo>
                        <a:pt x="24" y="10"/>
                      </a:lnTo>
                      <a:lnTo>
                        <a:pt x="28" y="17"/>
                      </a:lnTo>
                      <a:lnTo>
                        <a:pt x="28" y="24"/>
                      </a:lnTo>
                      <a:close/>
                    </a:path>
                  </a:pathLst>
                </a:custGeom>
                <a:solidFill>
                  <a:srgbClr val="00FF00"/>
                </a:solidFill>
                <a:ln w="9525">
                  <a:noFill/>
                  <a:round/>
                  <a:headEnd/>
                  <a:tailEnd/>
                </a:ln>
              </p:spPr>
              <p:txBody>
                <a:bodyPr/>
                <a:lstStyle/>
                <a:p>
                  <a:endParaRPr lang="en-US"/>
                </a:p>
              </p:txBody>
            </p:sp>
            <p:sp>
              <p:nvSpPr>
                <p:cNvPr id="9201" name="Freeform 3938"/>
                <p:cNvSpPr>
                  <a:spLocks/>
                </p:cNvSpPr>
                <p:nvPr/>
              </p:nvSpPr>
              <p:spPr bwMode="auto">
                <a:xfrm>
                  <a:off x="3644" y="3101"/>
                  <a:ext cx="15" cy="18"/>
                </a:xfrm>
                <a:custGeom>
                  <a:avLst/>
                  <a:gdLst>
                    <a:gd name="T0" fmla="*/ 8 w 30"/>
                    <a:gd name="T1" fmla="*/ 3 h 37"/>
                    <a:gd name="T2" fmla="*/ 7 w 30"/>
                    <a:gd name="T3" fmla="*/ 4 h 37"/>
                    <a:gd name="T4" fmla="*/ 5 w 30"/>
                    <a:gd name="T5" fmla="*/ 6 h 37"/>
                    <a:gd name="T6" fmla="*/ 4 w 30"/>
                    <a:gd name="T7" fmla="*/ 7 h 37"/>
                    <a:gd name="T8" fmla="*/ 4 w 30"/>
                    <a:gd name="T9" fmla="*/ 9 h 37"/>
                    <a:gd name="T10" fmla="*/ 2 w 30"/>
                    <a:gd name="T11" fmla="*/ 7 h 37"/>
                    <a:gd name="T12" fmla="*/ 1 w 30"/>
                    <a:gd name="T13" fmla="*/ 5 h 37"/>
                    <a:gd name="T14" fmla="*/ 0 w 30"/>
                    <a:gd name="T15" fmla="*/ 3 h 37"/>
                    <a:gd name="T16" fmla="*/ 0 w 30"/>
                    <a:gd name="T17" fmla="*/ 1 h 37"/>
                    <a:gd name="T18" fmla="*/ 1 w 30"/>
                    <a:gd name="T19" fmla="*/ 0 h 37"/>
                    <a:gd name="T20" fmla="*/ 2 w 30"/>
                    <a:gd name="T21" fmla="*/ 0 h 37"/>
                    <a:gd name="T22" fmla="*/ 4 w 30"/>
                    <a:gd name="T23" fmla="*/ 0 h 37"/>
                    <a:gd name="T24" fmla="*/ 5 w 30"/>
                    <a:gd name="T25" fmla="*/ 0 h 37"/>
                    <a:gd name="T26" fmla="*/ 6 w 30"/>
                    <a:gd name="T27" fmla="*/ 1 h 37"/>
                    <a:gd name="T28" fmla="*/ 7 w 30"/>
                    <a:gd name="T29" fmla="*/ 1 h 37"/>
                    <a:gd name="T30" fmla="*/ 8 w 30"/>
                    <a:gd name="T31" fmla="*/ 2 h 37"/>
                    <a:gd name="T32" fmla="*/ 8 w 30"/>
                    <a:gd name="T33" fmla="*/ 3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7"/>
                    <a:gd name="T53" fmla="*/ 30 w 30"/>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7">
                      <a:moveTo>
                        <a:pt x="30" y="14"/>
                      </a:moveTo>
                      <a:lnTo>
                        <a:pt x="25" y="18"/>
                      </a:lnTo>
                      <a:lnTo>
                        <a:pt x="19" y="24"/>
                      </a:lnTo>
                      <a:lnTo>
                        <a:pt x="14" y="30"/>
                      </a:lnTo>
                      <a:lnTo>
                        <a:pt x="13" y="37"/>
                      </a:lnTo>
                      <a:lnTo>
                        <a:pt x="8" y="30"/>
                      </a:lnTo>
                      <a:lnTo>
                        <a:pt x="4" y="22"/>
                      </a:lnTo>
                      <a:lnTo>
                        <a:pt x="0" y="14"/>
                      </a:lnTo>
                      <a:lnTo>
                        <a:pt x="0" y="6"/>
                      </a:lnTo>
                      <a:lnTo>
                        <a:pt x="3" y="2"/>
                      </a:lnTo>
                      <a:lnTo>
                        <a:pt x="7" y="0"/>
                      </a:lnTo>
                      <a:lnTo>
                        <a:pt x="13" y="0"/>
                      </a:lnTo>
                      <a:lnTo>
                        <a:pt x="18" y="2"/>
                      </a:lnTo>
                      <a:lnTo>
                        <a:pt x="21" y="5"/>
                      </a:lnTo>
                      <a:lnTo>
                        <a:pt x="26" y="7"/>
                      </a:lnTo>
                      <a:lnTo>
                        <a:pt x="29" y="9"/>
                      </a:lnTo>
                      <a:lnTo>
                        <a:pt x="30" y="14"/>
                      </a:lnTo>
                      <a:close/>
                    </a:path>
                  </a:pathLst>
                </a:custGeom>
                <a:solidFill>
                  <a:srgbClr val="00FF00"/>
                </a:solidFill>
                <a:ln w="9525">
                  <a:noFill/>
                  <a:round/>
                  <a:headEnd/>
                  <a:tailEnd/>
                </a:ln>
              </p:spPr>
              <p:txBody>
                <a:bodyPr/>
                <a:lstStyle/>
                <a:p>
                  <a:endParaRPr lang="en-US"/>
                </a:p>
              </p:txBody>
            </p:sp>
            <p:sp>
              <p:nvSpPr>
                <p:cNvPr id="9202" name="Freeform 3939"/>
                <p:cNvSpPr>
                  <a:spLocks/>
                </p:cNvSpPr>
                <p:nvPr/>
              </p:nvSpPr>
              <p:spPr bwMode="auto">
                <a:xfrm>
                  <a:off x="3357" y="3103"/>
                  <a:ext cx="22" cy="15"/>
                </a:xfrm>
                <a:custGeom>
                  <a:avLst/>
                  <a:gdLst>
                    <a:gd name="T0" fmla="*/ 11 w 45"/>
                    <a:gd name="T1" fmla="*/ 3 h 30"/>
                    <a:gd name="T2" fmla="*/ 10 w 45"/>
                    <a:gd name="T3" fmla="*/ 5 h 30"/>
                    <a:gd name="T4" fmla="*/ 9 w 45"/>
                    <a:gd name="T5" fmla="*/ 6 h 30"/>
                    <a:gd name="T6" fmla="*/ 8 w 45"/>
                    <a:gd name="T7" fmla="*/ 7 h 30"/>
                    <a:gd name="T8" fmla="*/ 7 w 45"/>
                    <a:gd name="T9" fmla="*/ 8 h 30"/>
                    <a:gd name="T10" fmla="*/ 5 w 45"/>
                    <a:gd name="T11" fmla="*/ 8 h 30"/>
                    <a:gd name="T12" fmla="*/ 3 w 45"/>
                    <a:gd name="T13" fmla="*/ 7 h 30"/>
                    <a:gd name="T14" fmla="*/ 1 w 45"/>
                    <a:gd name="T15" fmla="*/ 6 h 30"/>
                    <a:gd name="T16" fmla="*/ 0 w 45"/>
                    <a:gd name="T17" fmla="*/ 5 h 30"/>
                    <a:gd name="T18" fmla="*/ 1 w 45"/>
                    <a:gd name="T19" fmla="*/ 4 h 30"/>
                    <a:gd name="T20" fmla="*/ 3 w 45"/>
                    <a:gd name="T21" fmla="*/ 3 h 30"/>
                    <a:gd name="T22" fmla="*/ 4 w 45"/>
                    <a:gd name="T23" fmla="*/ 2 h 30"/>
                    <a:gd name="T24" fmla="*/ 6 w 45"/>
                    <a:gd name="T25" fmla="*/ 1 h 30"/>
                    <a:gd name="T26" fmla="*/ 7 w 45"/>
                    <a:gd name="T27" fmla="*/ 0 h 30"/>
                    <a:gd name="T28" fmla="*/ 9 w 45"/>
                    <a:gd name="T29" fmla="*/ 0 h 30"/>
                    <a:gd name="T30" fmla="*/ 10 w 45"/>
                    <a:gd name="T31" fmla="*/ 1 h 30"/>
                    <a:gd name="T32" fmla="*/ 11 w 45"/>
                    <a:gd name="T33" fmla="*/ 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30"/>
                    <a:gd name="T53" fmla="*/ 45 w 4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30">
                      <a:moveTo>
                        <a:pt x="45" y="11"/>
                      </a:moveTo>
                      <a:lnTo>
                        <a:pt x="43" y="17"/>
                      </a:lnTo>
                      <a:lnTo>
                        <a:pt x="38" y="21"/>
                      </a:lnTo>
                      <a:lnTo>
                        <a:pt x="34" y="26"/>
                      </a:lnTo>
                      <a:lnTo>
                        <a:pt x="29" y="29"/>
                      </a:lnTo>
                      <a:lnTo>
                        <a:pt x="21" y="30"/>
                      </a:lnTo>
                      <a:lnTo>
                        <a:pt x="13" y="28"/>
                      </a:lnTo>
                      <a:lnTo>
                        <a:pt x="6" y="23"/>
                      </a:lnTo>
                      <a:lnTo>
                        <a:pt x="0" y="19"/>
                      </a:lnTo>
                      <a:lnTo>
                        <a:pt x="6" y="15"/>
                      </a:lnTo>
                      <a:lnTo>
                        <a:pt x="12" y="12"/>
                      </a:lnTo>
                      <a:lnTo>
                        <a:pt x="18" y="7"/>
                      </a:lnTo>
                      <a:lnTo>
                        <a:pt x="25" y="3"/>
                      </a:lnTo>
                      <a:lnTo>
                        <a:pt x="30" y="0"/>
                      </a:lnTo>
                      <a:lnTo>
                        <a:pt x="36" y="0"/>
                      </a:lnTo>
                      <a:lnTo>
                        <a:pt x="41" y="4"/>
                      </a:lnTo>
                      <a:lnTo>
                        <a:pt x="45" y="11"/>
                      </a:lnTo>
                      <a:close/>
                    </a:path>
                  </a:pathLst>
                </a:custGeom>
                <a:solidFill>
                  <a:srgbClr val="00FF00"/>
                </a:solidFill>
                <a:ln w="9525">
                  <a:noFill/>
                  <a:round/>
                  <a:headEnd/>
                  <a:tailEnd/>
                </a:ln>
              </p:spPr>
              <p:txBody>
                <a:bodyPr/>
                <a:lstStyle/>
                <a:p>
                  <a:endParaRPr lang="en-US"/>
                </a:p>
              </p:txBody>
            </p:sp>
            <p:sp>
              <p:nvSpPr>
                <p:cNvPr id="9203" name="Freeform 3940"/>
                <p:cNvSpPr>
                  <a:spLocks/>
                </p:cNvSpPr>
                <p:nvPr/>
              </p:nvSpPr>
              <p:spPr bwMode="auto">
                <a:xfrm>
                  <a:off x="3472" y="3115"/>
                  <a:ext cx="18" cy="12"/>
                </a:xfrm>
                <a:custGeom>
                  <a:avLst/>
                  <a:gdLst>
                    <a:gd name="T0" fmla="*/ 9 w 37"/>
                    <a:gd name="T1" fmla="*/ 6 h 24"/>
                    <a:gd name="T2" fmla="*/ 8 w 37"/>
                    <a:gd name="T3" fmla="*/ 6 h 24"/>
                    <a:gd name="T4" fmla="*/ 7 w 37"/>
                    <a:gd name="T5" fmla="*/ 6 h 24"/>
                    <a:gd name="T6" fmla="*/ 5 w 37"/>
                    <a:gd name="T7" fmla="*/ 6 h 24"/>
                    <a:gd name="T8" fmla="*/ 4 w 37"/>
                    <a:gd name="T9" fmla="*/ 6 h 24"/>
                    <a:gd name="T10" fmla="*/ 3 w 37"/>
                    <a:gd name="T11" fmla="*/ 5 h 24"/>
                    <a:gd name="T12" fmla="*/ 2 w 37"/>
                    <a:gd name="T13" fmla="*/ 5 h 24"/>
                    <a:gd name="T14" fmla="*/ 1 w 37"/>
                    <a:gd name="T15" fmla="*/ 5 h 24"/>
                    <a:gd name="T16" fmla="*/ 0 w 37"/>
                    <a:gd name="T17" fmla="*/ 3 h 24"/>
                    <a:gd name="T18" fmla="*/ 1 w 37"/>
                    <a:gd name="T19" fmla="*/ 3 h 24"/>
                    <a:gd name="T20" fmla="*/ 2 w 37"/>
                    <a:gd name="T21" fmla="*/ 2 h 24"/>
                    <a:gd name="T22" fmla="*/ 4 w 37"/>
                    <a:gd name="T23" fmla="*/ 1 h 24"/>
                    <a:gd name="T24" fmla="*/ 6 w 37"/>
                    <a:gd name="T25" fmla="*/ 0 h 24"/>
                    <a:gd name="T26" fmla="*/ 7 w 37"/>
                    <a:gd name="T27" fmla="*/ 2 h 24"/>
                    <a:gd name="T28" fmla="*/ 7 w 37"/>
                    <a:gd name="T29" fmla="*/ 3 h 24"/>
                    <a:gd name="T30" fmla="*/ 8 w 37"/>
                    <a:gd name="T31" fmla="*/ 5 h 24"/>
                    <a:gd name="T32" fmla="*/ 9 w 37"/>
                    <a:gd name="T33" fmla="*/ 6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24"/>
                    <a:gd name="T53" fmla="*/ 37 w 37"/>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24">
                      <a:moveTo>
                        <a:pt x="37" y="24"/>
                      </a:moveTo>
                      <a:lnTo>
                        <a:pt x="32" y="24"/>
                      </a:lnTo>
                      <a:lnTo>
                        <a:pt x="28" y="24"/>
                      </a:lnTo>
                      <a:lnTo>
                        <a:pt x="22" y="23"/>
                      </a:lnTo>
                      <a:lnTo>
                        <a:pt x="17" y="23"/>
                      </a:lnTo>
                      <a:lnTo>
                        <a:pt x="13" y="20"/>
                      </a:lnTo>
                      <a:lnTo>
                        <a:pt x="8" y="19"/>
                      </a:lnTo>
                      <a:lnTo>
                        <a:pt x="4" y="17"/>
                      </a:lnTo>
                      <a:lnTo>
                        <a:pt x="0" y="15"/>
                      </a:lnTo>
                      <a:lnTo>
                        <a:pt x="6" y="10"/>
                      </a:lnTo>
                      <a:lnTo>
                        <a:pt x="11" y="6"/>
                      </a:lnTo>
                      <a:lnTo>
                        <a:pt x="18" y="3"/>
                      </a:lnTo>
                      <a:lnTo>
                        <a:pt x="25" y="0"/>
                      </a:lnTo>
                      <a:lnTo>
                        <a:pt x="28" y="5"/>
                      </a:lnTo>
                      <a:lnTo>
                        <a:pt x="30" y="12"/>
                      </a:lnTo>
                      <a:lnTo>
                        <a:pt x="32" y="18"/>
                      </a:lnTo>
                      <a:lnTo>
                        <a:pt x="37" y="24"/>
                      </a:lnTo>
                      <a:close/>
                    </a:path>
                  </a:pathLst>
                </a:custGeom>
                <a:solidFill>
                  <a:srgbClr val="00FF00"/>
                </a:solidFill>
                <a:ln w="9525">
                  <a:noFill/>
                  <a:round/>
                  <a:headEnd/>
                  <a:tailEnd/>
                </a:ln>
              </p:spPr>
              <p:txBody>
                <a:bodyPr/>
                <a:lstStyle/>
                <a:p>
                  <a:endParaRPr lang="en-US"/>
                </a:p>
              </p:txBody>
            </p:sp>
            <p:sp>
              <p:nvSpPr>
                <p:cNvPr id="9204" name="Freeform 3941"/>
                <p:cNvSpPr>
                  <a:spLocks/>
                </p:cNvSpPr>
                <p:nvPr/>
              </p:nvSpPr>
              <p:spPr bwMode="auto">
                <a:xfrm>
                  <a:off x="3628" y="3116"/>
                  <a:ext cx="8" cy="14"/>
                </a:xfrm>
                <a:custGeom>
                  <a:avLst/>
                  <a:gdLst>
                    <a:gd name="T0" fmla="*/ 3 w 16"/>
                    <a:gd name="T1" fmla="*/ 2 h 28"/>
                    <a:gd name="T2" fmla="*/ 4 w 16"/>
                    <a:gd name="T3" fmla="*/ 3 h 28"/>
                    <a:gd name="T4" fmla="*/ 3 w 16"/>
                    <a:gd name="T5" fmla="*/ 4 h 28"/>
                    <a:gd name="T6" fmla="*/ 3 w 16"/>
                    <a:gd name="T7" fmla="*/ 6 h 28"/>
                    <a:gd name="T8" fmla="*/ 3 w 16"/>
                    <a:gd name="T9" fmla="*/ 7 h 28"/>
                    <a:gd name="T10" fmla="*/ 2 w 16"/>
                    <a:gd name="T11" fmla="*/ 6 h 28"/>
                    <a:gd name="T12" fmla="*/ 1 w 16"/>
                    <a:gd name="T13" fmla="*/ 5 h 28"/>
                    <a:gd name="T14" fmla="*/ 1 w 16"/>
                    <a:gd name="T15" fmla="*/ 3 h 28"/>
                    <a:gd name="T16" fmla="*/ 0 w 16"/>
                    <a:gd name="T17" fmla="*/ 1 h 28"/>
                    <a:gd name="T18" fmla="*/ 1 w 16"/>
                    <a:gd name="T19" fmla="*/ 1 h 28"/>
                    <a:gd name="T20" fmla="*/ 2 w 16"/>
                    <a:gd name="T21" fmla="*/ 0 h 28"/>
                    <a:gd name="T22" fmla="*/ 3 w 16"/>
                    <a:gd name="T23" fmla="*/ 1 h 28"/>
                    <a:gd name="T24" fmla="*/ 3 w 16"/>
                    <a:gd name="T25" fmla="*/ 2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28"/>
                    <a:gd name="T41" fmla="*/ 16 w 16"/>
                    <a:gd name="T42" fmla="*/ 28 h 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28">
                      <a:moveTo>
                        <a:pt x="15" y="6"/>
                      </a:moveTo>
                      <a:lnTo>
                        <a:pt x="16" y="11"/>
                      </a:lnTo>
                      <a:lnTo>
                        <a:pt x="15" y="16"/>
                      </a:lnTo>
                      <a:lnTo>
                        <a:pt x="14" y="22"/>
                      </a:lnTo>
                      <a:lnTo>
                        <a:pt x="14" y="28"/>
                      </a:lnTo>
                      <a:lnTo>
                        <a:pt x="10" y="23"/>
                      </a:lnTo>
                      <a:lnTo>
                        <a:pt x="6" y="17"/>
                      </a:lnTo>
                      <a:lnTo>
                        <a:pt x="2" y="10"/>
                      </a:lnTo>
                      <a:lnTo>
                        <a:pt x="0" y="2"/>
                      </a:lnTo>
                      <a:lnTo>
                        <a:pt x="5" y="1"/>
                      </a:lnTo>
                      <a:lnTo>
                        <a:pt x="9" y="0"/>
                      </a:lnTo>
                      <a:lnTo>
                        <a:pt x="13" y="2"/>
                      </a:lnTo>
                      <a:lnTo>
                        <a:pt x="15" y="6"/>
                      </a:lnTo>
                      <a:close/>
                    </a:path>
                  </a:pathLst>
                </a:custGeom>
                <a:solidFill>
                  <a:srgbClr val="00FF00"/>
                </a:solidFill>
                <a:ln w="9525">
                  <a:noFill/>
                  <a:round/>
                  <a:headEnd/>
                  <a:tailEnd/>
                </a:ln>
              </p:spPr>
              <p:txBody>
                <a:bodyPr/>
                <a:lstStyle/>
                <a:p>
                  <a:endParaRPr lang="en-US"/>
                </a:p>
              </p:txBody>
            </p:sp>
            <p:sp>
              <p:nvSpPr>
                <p:cNvPr id="9205" name="Freeform 3942"/>
                <p:cNvSpPr>
                  <a:spLocks/>
                </p:cNvSpPr>
                <p:nvPr/>
              </p:nvSpPr>
              <p:spPr bwMode="auto">
                <a:xfrm>
                  <a:off x="3645" y="3122"/>
                  <a:ext cx="16" cy="20"/>
                </a:xfrm>
                <a:custGeom>
                  <a:avLst/>
                  <a:gdLst>
                    <a:gd name="T0" fmla="*/ 8 w 31"/>
                    <a:gd name="T1" fmla="*/ 1 h 40"/>
                    <a:gd name="T2" fmla="*/ 7 w 31"/>
                    <a:gd name="T3" fmla="*/ 3 h 40"/>
                    <a:gd name="T4" fmla="*/ 6 w 31"/>
                    <a:gd name="T5" fmla="*/ 5 h 40"/>
                    <a:gd name="T6" fmla="*/ 3 w 31"/>
                    <a:gd name="T7" fmla="*/ 7 h 40"/>
                    <a:gd name="T8" fmla="*/ 3 w 31"/>
                    <a:gd name="T9" fmla="*/ 10 h 40"/>
                    <a:gd name="T10" fmla="*/ 2 w 31"/>
                    <a:gd name="T11" fmla="*/ 9 h 40"/>
                    <a:gd name="T12" fmla="*/ 1 w 31"/>
                    <a:gd name="T13" fmla="*/ 7 h 40"/>
                    <a:gd name="T14" fmla="*/ 0 w 31"/>
                    <a:gd name="T15" fmla="*/ 6 h 40"/>
                    <a:gd name="T16" fmla="*/ 0 w 31"/>
                    <a:gd name="T17" fmla="*/ 4 h 40"/>
                    <a:gd name="T18" fmla="*/ 2 w 31"/>
                    <a:gd name="T19" fmla="*/ 3 h 40"/>
                    <a:gd name="T20" fmla="*/ 4 w 31"/>
                    <a:gd name="T21" fmla="*/ 1 h 40"/>
                    <a:gd name="T22" fmla="*/ 6 w 31"/>
                    <a:gd name="T23" fmla="*/ 0 h 40"/>
                    <a:gd name="T24" fmla="*/ 8 w 31"/>
                    <a:gd name="T25" fmla="*/ 1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40"/>
                    <a:gd name="T41" fmla="*/ 31 w 31"/>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40">
                      <a:moveTo>
                        <a:pt x="31" y="3"/>
                      </a:moveTo>
                      <a:lnTo>
                        <a:pt x="27" y="13"/>
                      </a:lnTo>
                      <a:lnTo>
                        <a:pt x="21" y="21"/>
                      </a:lnTo>
                      <a:lnTo>
                        <a:pt x="12" y="30"/>
                      </a:lnTo>
                      <a:lnTo>
                        <a:pt x="10" y="40"/>
                      </a:lnTo>
                      <a:lnTo>
                        <a:pt x="7" y="35"/>
                      </a:lnTo>
                      <a:lnTo>
                        <a:pt x="2" y="30"/>
                      </a:lnTo>
                      <a:lnTo>
                        <a:pt x="0" y="24"/>
                      </a:lnTo>
                      <a:lnTo>
                        <a:pt x="0" y="16"/>
                      </a:lnTo>
                      <a:lnTo>
                        <a:pt x="7" y="9"/>
                      </a:lnTo>
                      <a:lnTo>
                        <a:pt x="15" y="3"/>
                      </a:lnTo>
                      <a:lnTo>
                        <a:pt x="23" y="0"/>
                      </a:lnTo>
                      <a:lnTo>
                        <a:pt x="31" y="3"/>
                      </a:lnTo>
                      <a:close/>
                    </a:path>
                  </a:pathLst>
                </a:custGeom>
                <a:solidFill>
                  <a:srgbClr val="00FF00"/>
                </a:solidFill>
                <a:ln w="9525">
                  <a:noFill/>
                  <a:round/>
                  <a:headEnd/>
                  <a:tailEnd/>
                </a:ln>
              </p:spPr>
              <p:txBody>
                <a:bodyPr/>
                <a:lstStyle/>
                <a:p>
                  <a:endParaRPr lang="en-US"/>
                </a:p>
              </p:txBody>
            </p:sp>
            <p:sp>
              <p:nvSpPr>
                <p:cNvPr id="9206" name="Freeform 3943"/>
                <p:cNvSpPr>
                  <a:spLocks/>
                </p:cNvSpPr>
                <p:nvPr/>
              </p:nvSpPr>
              <p:spPr bwMode="auto">
                <a:xfrm>
                  <a:off x="3368" y="3132"/>
                  <a:ext cx="13" cy="6"/>
                </a:xfrm>
                <a:custGeom>
                  <a:avLst/>
                  <a:gdLst>
                    <a:gd name="T0" fmla="*/ 7 w 26"/>
                    <a:gd name="T1" fmla="*/ 2 h 13"/>
                    <a:gd name="T2" fmla="*/ 7 w 26"/>
                    <a:gd name="T3" fmla="*/ 3 h 13"/>
                    <a:gd name="T4" fmla="*/ 5 w 26"/>
                    <a:gd name="T5" fmla="*/ 3 h 13"/>
                    <a:gd name="T6" fmla="*/ 3 w 26"/>
                    <a:gd name="T7" fmla="*/ 2 h 13"/>
                    <a:gd name="T8" fmla="*/ 2 w 26"/>
                    <a:gd name="T9" fmla="*/ 1 h 13"/>
                    <a:gd name="T10" fmla="*/ 0 w 26"/>
                    <a:gd name="T11" fmla="*/ 0 h 13"/>
                    <a:gd name="T12" fmla="*/ 2 w 26"/>
                    <a:gd name="T13" fmla="*/ 0 h 13"/>
                    <a:gd name="T14" fmla="*/ 3 w 26"/>
                    <a:gd name="T15" fmla="*/ 0 h 13"/>
                    <a:gd name="T16" fmla="*/ 6 w 26"/>
                    <a:gd name="T17" fmla="*/ 1 h 13"/>
                    <a:gd name="T18" fmla="*/ 7 w 26"/>
                    <a:gd name="T19" fmla="*/ 2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13"/>
                    <a:gd name="T32" fmla="*/ 26 w 26"/>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13">
                      <a:moveTo>
                        <a:pt x="26" y="9"/>
                      </a:moveTo>
                      <a:lnTo>
                        <a:pt x="26" y="13"/>
                      </a:lnTo>
                      <a:lnTo>
                        <a:pt x="19" y="12"/>
                      </a:lnTo>
                      <a:lnTo>
                        <a:pt x="12" y="9"/>
                      </a:lnTo>
                      <a:lnTo>
                        <a:pt x="6" y="5"/>
                      </a:lnTo>
                      <a:lnTo>
                        <a:pt x="0" y="0"/>
                      </a:lnTo>
                      <a:lnTo>
                        <a:pt x="8" y="0"/>
                      </a:lnTo>
                      <a:lnTo>
                        <a:pt x="15" y="1"/>
                      </a:lnTo>
                      <a:lnTo>
                        <a:pt x="21" y="5"/>
                      </a:lnTo>
                      <a:lnTo>
                        <a:pt x="26" y="9"/>
                      </a:lnTo>
                      <a:close/>
                    </a:path>
                  </a:pathLst>
                </a:custGeom>
                <a:solidFill>
                  <a:srgbClr val="00FF00"/>
                </a:solidFill>
                <a:ln w="9525">
                  <a:noFill/>
                  <a:round/>
                  <a:headEnd/>
                  <a:tailEnd/>
                </a:ln>
              </p:spPr>
              <p:txBody>
                <a:bodyPr/>
                <a:lstStyle/>
                <a:p>
                  <a:endParaRPr lang="en-US"/>
                </a:p>
              </p:txBody>
            </p:sp>
            <p:sp>
              <p:nvSpPr>
                <p:cNvPr id="9207" name="Freeform 3944"/>
                <p:cNvSpPr>
                  <a:spLocks/>
                </p:cNvSpPr>
                <p:nvPr/>
              </p:nvSpPr>
              <p:spPr bwMode="auto">
                <a:xfrm>
                  <a:off x="3668" y="3139"/>
                  <a:ext cx="7" cy="9"/>
                </a:xfrm>
                <a:custGeom>
                  <a:avLst/>
                  <a:gdLst>
                    <a:gd name="T0" fmla="*/ 3 w 15"/>
                    <a:gd name="T1" fmla="*/ 3 h 18"/>
                    <a:gd name="T2" fmla="*/ 3 w 15"/>
                    <a:gd name="T3" fmla="*/ 4 h 18"/>
                    <a:gd name="T4" fmla="*/ 3 w 15"/>
                    <a:gd name="T5" fmla="*/ 5 h 18"/>
                    <a:gd name="T6" fmla="*/ 2 w 15"/>
                    <a:gd name="T7" fmla="*/ 5 h 18"/>
                    <a:gd name="T8" fmla="*/ 1 w 15"/>
                    <a:gd name="T9" fmla="*/ 5 h 18"/>
                    <a:gd name="T10" fmla="*/ 1 w 15"/>
                    <a:gd name="T11" fmla="*/ 3 h 18"/>
                    <a:gd name="T12" fmla="*/ 0 w 15"/>
                    <a:gd name="T13" fmla="*/ 2 h 18"/>
                    <a:gd name="T14" fmla="*/ 0 w 15"/>
                    <a:gd name="T15" fmla="*/ 1 h 18"/>
                    <a:gd name="T16" fmla="*/ 0 w 15"/>
                    <a:gd name="T17" fmla="*/ 0 h 18"/>
                    <a:gd name="T18" fmla="*/ 1 w 15"/>
                    <a:gd name="T19" fmla="*/ 1 h 18"/>
                    <a:gd name="T20" fmla="*/ 2 w 15"/>
                    <a:gd name="T21" fmla="*/ 1 h 18"/>
                    <a:gd name="T22" fmla="*/ 3 w 15"/>
                    <a:gd name="T23" fmla="*/ 2 h 18"/>
                    <a:gd name="T24" fmla="*/ 3 w 15"/>
                    <a:gd name="T25" fmla="*/ 3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18"/>
                    <a:gd name="T41" fmla="*/ 15 w 15"/>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18">
                      <a:moveTo>
                        <a:pt x="15" y="13"/>
                      </a:moveTo>
                      <a:lnTo>
                        <a:pt x="15" y="16"/>
                      </a:lnTo>
                      <a:lnTo>
                        <a:pt x="12" y="17"/>
                      </a:lnTo>
                      <a:lnTo>
                        <a:pt x="9" y="18"/>
                      </a:lnTo>
                      <a:lnTo>
                        <a:pt x="7" y="17"/>
                      </a:lnTo>
                      <a:lnTo>
                        <a:pt x="4" y="14"/>
                      </a:lnTo>
                      <a:lnTo>
                        <a:pt x="2" y="9"/>
                      </a:lnTo>
                      <a:lnTo>
                        <a:pt x="1" y="5"/>
                      </a:lnTo>
                      <a:lnTo>
                        <a:pt x="0" y="0"/>
                      </a:lnTo>
                      <a:lnTo>
                        <a:pt x="4" y="1"/>
                      </a:lnTo>
                      <a:lnTo>
                        <a:pt x="9" y="5"/>
                      </a:lnTo>
                      <a:lnTo>
                        <a:pt x="12" y="8"/>
                      </a:lnTo>
                      <a:lnTo>
                        <a:pt x="15" y="13"/>
                      </a:lnTo>
                      <a:close/>
                    </a:path>
                  </a:pathLst>
                </a:custGeom>
                <a:solidFill>
                  <a:srgbClr val="00FF00"/>
                </a:solidFill>
                <a:ln w="9525">
                  <a:noFill/>
                  <a:round/>
                  <a:headEnd/>
                  <a:tailEnd/>
                </a:ln>
              </p:spPr>
              <p:txBody>
                <a:bodyPr/>
                <a:lstStyle/>
                <a:p>
                  <a:endParaRPr lang="en-US"/>
                </a:p>
              </p:txBody>
            </p:sp>
            <p:sp>
              <p:nvSpPr>
                <p:cNvPr id="9208" name="Freeform 3945"/>
                <p:cNvSpPr>
                  <a:spLocks/>
                </p:cNvSpPr>
                <p:nvPr/>
              </p:nvSpPr>
              <p:spPr bwMode="auto">
                <a:xfrm>
                  <a:off x="3590" y="3141"/>
                  <a:ext cx="27" cy="22"/>
                </a:xfrm>
                <a:custGeom>
                  <a:avLst/>
                  <a:gdLst>
                    <a:gd name="T0" fmla="*/ 7 w 54"/>
                    <a:gd name="T1" fmla="*/ 10 h 44"/>
                    <a:gd name="T2" fmla="*/ 6 w 54"/>
                    <a:gd name="T3" fmla="*/ 11 h 44"/>
                    <a:gd name="T4" fmla="*/ 0 w 54"/>
                    <a:gd name="T5" fmla="*/ 6 h 44"/>
                    <a:gd name="T6" fmla="*/ 2 w 54"/>
                    <a:gd name="T7" fmla="*/ 6 h 44"/>
                    <a:gd name="T8" fmla="*/ 3 w 54"/>
                    <a:gd name="T9" fmla="*/ 6 h 44"/>
                    <a:gd name="T10" fmla="*/ 6 w 54"/>
                    <a:gd name="T11" fmla="*/ 5 h 44"/>
                    <a:gd name="T12" fmla="*/ 7 w 54"/>
                    <a:gd name="T13" fmla="*/ 3 h 44"/>
                    <a:gd name="T14" fmla="*/ 9 w 54"/>
                    <a:gd name="T15" fmla="*/ 3 h 44"/>
                    <a:gd name="T16" fmla="*/ 11 w 54"/>
                    <a:gd name="T17" fmla="*/ 1 h 44"/>
                    <a:gd name="T18" fmla="*/ 12 w 54"/>
                    <a:gd name="T19" fmla="*/ 1 h 44"/>
                    <a:gd name="T20" fmla="*/ 14 w 54"/>
                    <a:gd name="T21" fmla="*/ 0 h 44"/>
                    <a:gd name="T22" fmla="*/ 13 w 54"/>
                    <a:gd name="T23" fmla="*/ 3 h 44"/>
                    <a:gd name="T24" fmla="*/ 12 w 54"/>
                    <a:gd name="T25" fmla="*/ 6 h 44"/>
                    <a:gd name="T26" fmla="*/ 10 w 54"/>
                    <a:gd name="T27" fmla="*/ 8 h 44"/>
                    <a:gd name="T28" fmla="*/ 7 w 54"/>
                    <a:gd name="T29" fmla="*/ 10 h 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44"/>
                    <a:gd name="T47" fmla="*/ 54 w 54"/>
                    <a:gd name="T48" fmla="*/ 44 h 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44">
                      <a:moveTo>
                        <a:pt x="29" y="38"/>
                      </a:moveTo>
                      <a:lnTo>
                        <a:pt x="23" y="44"/>
                      </a:lnTo>
                      <a:lnTo>
                        <a:pt x="0" y="27"/>
                      </a:lnTo>
                      <a:lnTo>
                        <a:pt x="7" y="25"/>
                      </a:lnTo>
                      <a:lnTo>
                        <a:pt x="14" y="21"/>
                      </a:lnTo>
                      <a:lnTo>
                        <a:pt x="21" y="19"/>
                      </a:lnTo>
                      <a:lnTo>
                        <a:pt x="28" y="15"/>
                      </a:lnTo>
                      <a:lnTo>
                        <a:pt x="35" y="11"/>
                      </a:lnTo>
                      <a:lnTo>
                        <a:pt x="41" y="7"/>
                      </a:lnTo>
                      <a:lnTo>
                        <a:pt x="47" y="4"/>
                      </a:lnTo>
                      <a:lnTo>
                        <a:pt x="54" y="0"/>
                      </a:lnTo>
                      <a:lnTo>
                        <a:pt x="50" y="11"/>
                      </a:lnTo>
                      <a:lnTo>
                        <a:pt x="45" y="21"/>
                      </a:lnTo>
                      <a:lnTo>
                        <a:pt x="38" y="32"/>
                      </a:lnTo>
                      <a:lnTo>
                        <a:pt x="29" y="38"/>
                      </a:lnTo>
                      <a:close/>
                    </a:path>
                  </a:pathLst>
                </a:custGeom>
                <a:solidFill>
                  <a:srgbClr val="00FF00"/>
                </a:solidFill>
                <a:ln w="9525">
                  <a:noFill/>
                  <a:round/>
                  <a:headEnd/>
                  <a:tailEnd/>
                </a:ln>
              </p:spPr>
              <p:txBody>
                <a:bodyPr/>
                <a:lstStyle/>
                <a:p>
                  <a:endParaRPr lang="en-US"/>
                </a:p>
              </p:txBody>
            </p:sp>
            <p:sp>
              <p:nvSpPr>
                <p:cNvPr id="9209" name="Freeform 3946"/>
                <p:cNvSpPr>
                  <a:spLocks/>
                </p:cNvSpPr>
                <p:nvPr/>
              </p:nvSpPr>
              <p:spPr bwMode="auto">
                <a:xfrm>
                  <a:off x="3358" y="3145"/>
                  <a:ext cx="26" cy="10"/>
                </a:xfrm>
                <a:custGeom>
                  <a:avLst/>
                  <a:gdLst>
                    <a:gd name="T0" fmla="*/ 13 w 53"/>
                    <a:gd name="T1" fmla="*/ 2 h 19"/>
                    <a:gd name="T2" fmla="*/ 13 w 53"/>
                    <a:gd name="T3" fmla="*/ 3 h 19"/>
                    <a:gd name="T4" fmla="*/ 11 w 53"/>
                    <a:gd name="T5" fmla="*/ 4 h 19"/>
                    <a:gd name="T6" fmla="*/ 10 w 53"/>
                    <a:gd name="T7" fmla="*/ 5 h 19"/>
                    <a:gd name="T8" fmla="*/ 9 w 53"/>
                    <a:gd name="T9" fmla="*/ 5 h 19"/>
                    <a:gd name="T10" fmla="*/ 7 w 53"/>
                    <a:gd name="T11" fmla="*/ 5 h 19"/>
                    <a:gd name="T12" fmla="*/ 6 w 53"/>
                    <a:gd name="T13" fmla="*/ 5 h 19"/>
                    <a:gd name="T14" fmla="*/ 5 w 53"/>
                    <a:gd name="T15" fmla="*/ 5 h 19"/>
                    <a:gd name="T16" fmla="*/ 4 w 53"/>
                    <a:gd name="T17" fmla="*/ 4 h 19"/>
                    <a:gd name="T18" fmla="*/ 2 w 53"/>
                    <a:gd name="T19" fmla="*/ 4 h 19"/>
                    <a:gd name="T20" fmla="*/ 2 w 53"/>
                    <a:gd name="T21" fmla="*/ 3 h 19"/>
                    <a:gd name="T22" fmla="*/ 0 w 53"/>
                    <a:gd name="T23" fmla="*/ 3 h 19"/>
                    <a:gd name="T24" fmla="*/ 0 w 53"/>
                    <a:gd name="T25" fmla="*/ 2 h 19"/>
                    <a:gd name="T26" fmla="*/ 1 w 53"/>
                    <a:gd name="T27" fmla="*/ 1 h 19"/>
                    <a:gd name="T28" fmla="*/ 3 w 53"/>
                    <a:gd name="T29" fmla="*/ 1 h 19"/>
                    <a:gd name="T30" fmla="*/ 5 w 53"/>
                    <a:gd name="T31" fmla="*/ 1 h 19"/>
                    <a:gd name="T32" fmla="*/ 6 w 53"/>
                    <a:gd name="T33" fmla="*/ 0 h 19"/>
                    <a:gd name="T34" fmla="*/ 8 w 53"/>
                    <a:gd name="T35" fmla="*/ 0 h 19"/>
                    <a:gd name="T36" fmla="*/ 10 w 53"/>
                    <a:gd name="T37" fmla="*/ 0 h 19"/>
                    <a:gd name="T38" fmla="*/ 11 w 53"/>
                    <a:gd name="T39" fmla="*/ 1 h 19"/>
                    <a:gd name="T40" fmla="*/ 13 w 53"/>
                    <a:gd name="T41" fmla="*/ 2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19"/>
                    <a:gd name="T65" fmla="*/ 53 w 53"/>
                    <a:gd name="T66" fmla="*/ 19 h 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19">
                      <a:moveTo>
                        <a:pt x="53" y="5"/>
                      </a:moveTo>
                      <a:lnTo>
                        <a:pt x="52" y="11"/>
                      </a:lnTo>
                      <a:lnTo>
                        <a:pt x="47" y="15"/>
                      </a:lnTo>
                      <a:lnTo>
                        <a:pt x="41" y="17"/>
                      </a:lnTo>
                      <a:lnTo>
                        <a:pt x="37" y="19"/>
                      </a:lnTo>
                      <a:lnTo>
                        <a:pt x="31" y="19"/>
                      </a:lnTo>
                      <a:lnTo>
                        <a:pt x="26" y="18"/>
                      </a:lnTo>
                      <a:lnTo>
                        <a:pt x="20" y="18"/>
                      </a:lnTo>
                      <a:lnTo>
                        <a:pt x="16" y="16"/>
                      </a:lnTo>
                      <a:lnTo>
                        <a:pt x="11" y="15"/>
                      </a:lnTo>
                      <a:lnTo>
                        <a:pt x="8" y="12"/>
                      </a:lnTo>
                      <a:lnTo>
                        <a:pt x="3" y="9"/>
                      </a:lnTo>
                      <a:lnTo>
                        <a:pt x="0" y="5"/>
                      </a:lnTo>
                      <a:lnTo>
                        <a:pt x="7" y="4"/>
                      </a:lnTo>
                      <a:lnTo>
                        <a:pt x="14" y="3"/>
                      </a:lnTo>
                      <a:lnTo>
                        <a:pt x="20" y="1"/>
                      </a:lnTo>
                      <a:lnTo>
                        <a:pt x="27" y="0"/>
                      </a:lnTo>
                      <a:lnTo>
                        <a:pt x="34" y="0"/>
                      </a:lnTo>
                      <a:lnTo>
                        <a:pt x="40" y="0"/>
                      </a:lnTo>
                      <a:lnTo>
                        <a:pt x="47" y="2"/>
                      </a:lnTo>
                      <a:lnTo>
                        <a:pt x="53" y="5"/>
                      </a:lnTo>
                      <a:close/>
                    </a:path>
                  </a:pathLst>
                </a:custGeom>
                <a:solidFill>
                  <a:srgbClr val="00FF00"/>
                </a:solidFill>
                <a:ln w="9525">
                  <a:noFill/>
                  <a:round/>
                  <a:headEnd/>
                  <a:tailEnd/>
                </a:ln>
              </p:spPr>
              <p:txBody>
                <a:bodyPr/>
                <a:lstStyle/>
                <a:p>
                  <a:endParaRPr lang="en-US"/>
                </a:p>
              </p:txBody>
            </p:sp>
            <p:sp>
              <p:nvSpPr>
                <p:cNvPr id="9210" name="Freeform 3947"/>
                <p:cNvSpPr>
                  <a:spLocks/>
                </p:cNvSpPr>
                <p:nvPr/>
              </p:nvSpPr>
              <p:spPr bwMode="auto">
                <a:xfrm>
                  <a:off x="3390" y="3148"/>
                  <a:ext cx="27" cy="16"/>
                </a:xfrm>
                <a:custGeom>
                  <a:avLst/>
                  <a:gdLst>
                    <a:gd name="T0" fmla="*/ 14 w 54"/>
                    <a:gd name="T1" fmla="*/ 1 h 33"/>
                    <a:gd name="T2" fmla="*/ 13 w 54"/>
                    <a:gd name="T3" fmla="*/ 3 h 33"/>
                    <a:gd name="T4" fmla="*/ 12 w 54"/>
                    <a:gd name="T5" fmla="*/ 5 h 33"/>
                    <a:gd name="T6" fmla="*/ 9 w 54"/>
                    <a:gd name="T7" fmla="*/ 6 h 33"/>
                    <a:gd name="T8" fmla="*/ 7 w 54"/>
                    <a:gd name="T9" fmla="*/ 7 h 33"/>
                    <a:gd name="T10" fmla="*/ 6 w 54"/>
                    <a:gd name="T11" fmla="*/ 8 h 33"/>
                    <a:gd name="T12" fmla="*/ 3 w 54"/>
                    <a:gd name="T13" fmla="*/ 8 h 33"/>
                    <a:gd name="T14" fmla="*/ 2 w 54"/>
                    <a:gd name="T15" fmla="*/ 8 h 33"/>
                    <a:gd name="T16" fmla="*/ 0 w 54"/>
                    <a:gd name="T17" fmla="*/ 7 h 33"/>
                    <a:gd name="T18" fmla="*/ 1 w 54"/>
                    <a:gd name="T19" fmla="*/ 5 h 33"/>
                    <a:gd name="T20" fmla="*/ 2 w 54"/>
                    <a:gd name="T21" fmla="*/ 4 h 33"/>
                    <a:gd name="T22" fmla="*/ 3 w 54"/>
                    <a:gd name="T23" fmla="*/ 3 h 33"/>
                    <a:gd name="T24" fmla="*/ 5 w 54"/>
                    <a:gd name="T25" fmla="*/ 2 h 33"/>
                    <a:gd name="T26" fmla="*/ 6 w 54"/>
                    <a:gd name="T27" fmla="*/ 2 h 33"/>
                    <a:gd name="T28" fmla="*/ 7 w 54"/>
                    <a:gd name="T29" fmla="*/ 1 h 33"/>
                    <a:gd name="T30" fmla="*/ 7 w 54"/>
                    <a:gd name="T31" fmla="*/ 1 h 33"/>
                    <a:gd name="T32" fmla="*/ 9 w 54"/>
                    <a:gd name="T33" fmla="*/ 0 h 33"/>
                    <a:gd name="T34" fmla="*/ 10 w 54"/>
                    <a:gd name="T35" fmla="*/ 0 h 33"/>
                    <a:gd name="T36" fmla="*/ 12 w 54"/>
                    <a:gd name="T37" fmla="*/ 0 h 33"/>
                    <a:gd name="T38" fmla="*/ 13 w 54"/>
                    <a:gd name="T39" fmla="*/ 0 h 33"/>
                    <a:gd name="T40" fmla="*/ 14 w 54"/>
                    <a:gd name="T41" fmla="*/ 1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33"/>
                    <a:gd name="T65" fmla="*/ 54 w 54"/>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33">
                      <a:moveTo>
                        <a:pt x="54" y="5"/>
                      </a:moveTo>
                      <a:lnTo>
                        <a:pt x="52" y="14"/>
                      </a:lnTo>
                      <a:lnTo>
                        <a:pt x="45" y="20"/>
                      </a:lnTo>
                      <a:lnTo>
                        <a:pt x="36" y="25"/>
                      </a:lnTo>
                      <a:lnTo>
                        <a:pt x="28" y="29"/>
                      </a:lnTo>
                      <a:lnTo>
                        <a:pt x="21" y="32"/>
                      </a:lnTo>
                      <a:lnTo>
                        <a:pt x="14" y="33"/>
                      </a:lnTo>
                      <a:lnTo>
                        <a:pt x="7" y="33"/>
                      </a:lnTo>
                      <a:lnTo>
                        <a:pt x="0" y="29"/>
                      </a:lnTo>
                      <a:lnTo>
                        <a:pt x="2" y="23"/>
                      </a:lnTo>
                      <a:lnTo>
                        <a:pt x="6" y="18"/>
                      </a:lnTo>
                      <a:lnTo>
                        <a:pt x="12" y="14"/>
                      </a:lnTo>
                      <a:lnTo>
                        <a:pt x="17" y="11"/>
                      </a:lnTo>
                      <a:lnTo>
                        <a:pt x="22" y="8"/>
                      </a:lnTo>
                      <a:lnTo>
                        <a:pt x="25" y="6"/>
                      </a:lnTo>
                      <a:lnTo>
                        <a:pt x="30" y="4"/>
                      </a:lnTo>
                      <a:lnTo>
                        <a:pt x="36" y="2"/>
                      </a:lnTo>
                      <a:lnTo>
                        <a:pt x="40" y="0"/>
                      </a:lnTo>
                      <a:lnTo>
                        <a:pt x="45" y="0"/>
                      </a:lnTo>
                      <a:lnTo>
                        <a:pt x="50" y="2"/>
                      </a:lnTo>
                      <a:lnTo>
                        <a:pt x="54" y="5"/>
                      </a:lnTo>
                      <a:close/>
                    </a:path>
                  </a:pathLst>
                </a:custGeom>
                <a:solidFill>
                  <a:srgbClr val="00FF00"/>
                </a:solidFill>
                <a:ln w="9525">
                  <a:noFill/>
                  <a:round/>
                  <a:headEnd/>
                  <a:tailEnd/>
                </a:ln>
              </p:spPr>
              <p:txBody>
                <a:bodyPr/>
                <a:lstStyle/>
                <a:p>
                  <a:endParaRPr lang="en-US"/>
                </a:p>
              </p:txBody>
            </p:sp>
            <p:sp>
              <p:nvSpPr>
                <p:cNvPr id="9211" name="Freeform 3948"/>
                <p:cNvSpPr>
                  <a:spLocks/>
                </p:cNvSpPr>
                <p:nvPr/>
              </p:nvSpPr>
              <p:spPr bwMode="auto">
                <a:xfrm>
                  <a:off x="3335" y="3162"/>
                  <a:ext cx="26" cy="11"/>
                </a:xfrm>
                <a:custGeom>
                  <a:avLst/>
                  <a:gdLst>
                    <a:gd name="T0" fmla="*/ 13 w 51"/>
                    <a:gd name="T1" fmla="*/ 2 h 22"/>
                    <a:gd name="T2" fmla="*/ 13 w 51"/>
                    <a:gd name="T3" fmla="*/ 3 h 22"/>
                    <a:gd name="T4" fmla="*/ 12 w 51"/>
                    <a:gd name="T5" fmla="*/ 4 h 22"/>
                    <a:gd name="T6" fmla="*/ 12 w 51"/>
                    <a:gd name="T7" fmla="*/ 5 h 22"/>
                    <a:gd name="T8" fmla="*/ 11 w 51"/>
                    <a:gd name="T9" fmla="*/ 6 h 22"/>
                    <a:gd name="T10" fmla="*/ 9 w 51"/>
                    <a:gd name="T11" fmla="*/ 6 h 22"/>
                    <a:gd name="T12" fmla="*/ 8 w 51"/>
                    <a:gd name="T13" fmla="*/ 6 h 22"/>
                    <a:gd name="T14" fmla="*/ 6 w 51"/>
                    <a:gd name="T15" fmla="*/ 6 h 22"/>
                    <a:gd name="T16" fmla="*/ 5 w 51"/>
                    <a:gd name="T17" fmla="*/ 5 h 22"/>
                    <a:gd name="T18" fmla="*/ 4 w 51"/>
                    <a:gd name="T19" fmla="*/ 4 h 22"/>
                    <a:gd name="T20" fmla="*/ 2 w 51"/>
                    <a:gd name="T21" fmla="*/ 3 h 22"/>
                    <a:gd name="T22" fmla="*/ 1 w 51"/>
                    <a:gd name="T23" fmla="*/ 2 h 22"/>
                    <a:gd name="T24" fmla="*/ 0 w 51"/>
                    <a:gd name="T25" fmla="*/ 1 h 22"/>
                    <a:gd name="T26" fmla="*/ 2 w 51"/>
                    <a:gd name="T27" fmla="*/ 1 h 22"/>
                    <a:gd name="T28" fmla="*/ 3 w 51"/>
                    <a:gd name="T29" fmla="*/ 1 h 22"/>
                    <a:gd name="T30" fmla="*/ 5 w 51"/>
                    <a:gd name="T31" fmla="*/ 1 h 22"/>
                    <a:gd name="T32" fmla="*/ 6 w 51"/>
                    <a:gd name="T33" fmla="*/ 1 h 22"/>
                    <a:gd name="T34" fmla="*/ 8 w 51"/>
                    <a:gd name="T35" fmla="*/ 1 h 22"/>
                    <a:gd name="T36" fmla="*/ 9 w 51"/>
                    <a:gd name="T37" fmla="*/ 1 h 22"/>
                    <a:gd name="T38" fmla="*/ 10 w 51"/>
                    <a:gd name="T39" fmla="*/ 0 h 22"/>
                    <a:gd name="T40" fmla="*/ 12 w 51"/>
                    <a:gd name="T41" fmla="*/ 0 h 22"/>
                    <a:gd name="T42" fmla="*/ 12 w 51"/>
                    <a:gd name="T43" fmla="*/ 1 h 22"/>
                    <a:gd name="T44" fmla="*/ 13 w 51"/>
                    <a:gd name="T45" fmla="*/ 1 h 22"/>
                    <a:gd name="T46" fmla="*/ 13 w 51"/>
                    <a:gd name="T47" fmla="*/ 1 h 22"/>
                    <a:gd name="T48" fmla="*/ 13 w 51"/>
                    <a:gd name="T49" fmla="*/ 2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1"/>
                    <a:gd name="T76" fmla="*/ 0 h 22"/>
                    <a:gd name="T77" fmla="*/ 51 w 51"/>
                    <a:gd name="T78" fmla="*/ 22 h 2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1" h="22">
                      <a:moveTo>
                        <a:pt x="51" y="8"/>
                      </a:moveTo>
                      <a:lnTo>
                        <a:pt x="49" y="13"/>
                      </a:lnTo>
                      <a:lnTo>
                        <a:pt x="48" y="16"/>
                      </a:lnTo>
                      <a:lnTo>
                        <a:pt x="46" y="20"/>
                      </a:lnTo>
                      <a:lnTo>
                        <a:pt x="41" y="22"/>
                      </a:lnTo>
                      <a:lnTo>
                        <a:pt x="35" y="22"/>
                      </a:lnTo>
                      <a:lnTo>
                        <a:pt x="30" y="22"/>
                      </a:lnTo>
                      <a:lnTo>
                        <a:pt x="24" y="21"/>
                      </a:lnTo>
                      <a:lnTo>
                        <a:pt x="18" y="19"/>
                      </a:lnTo>
                      <a:lnTo>
                        <a:pt x="13" y="16"/>
                      </a:lnTo>
                      <a:lnTo>
                        <a:pt x="8" y="13"/>
                      </a:lnTo>
                      <a:lnTo>
                        <a:pt x="4" y="8"/>
                      </a:lnTo>
                      <a:lnTo>
                        <a:pt x="0" y="4"/>
                      </a:lnTo>
                      <a:lnTo>
                        <a:pt x="5" y="4"/>
                      </a:lnTo>
                      <a:lnTo>
                        <a:pt x="12" y="4"/>
                      </a:lnTo>
                      <a:lnTo>
                        <a:pt x="18" y="4"/>
                      </a:lnTo>
                      <a:lnTo>
                        <a:pt x="24" y="2"/>
                      </a:lnTo>
                      <a:lnTo>
                        <a:pt x="30" y="2"/>
                      </a:lnTo>
                      <a:lnTo>
                        <a:pt x="34" y="1"/>
                      </a:lnTo>
                      <a:lnTo>
                        <a:pt x="40" y="0"/>
                      </a:lnTo>
                      <a:lnTo>
                        <a:pt x="46" y="0"/>
                      </a:lnTo>
                      <a:lnTo>
                        <a:pt x="48" y="2"/>
                      </a:lnTo>
                      <a:lnTo>
                        <a:pt x="49" y="5"/>
                      </a:lnTo>
                      <a:lnTo>
                        <a:pt x="49" y="7"/>
                      </a:lnTo>
                      <a:lnTo>
                        <a:pt x="51" y="8"/>
                      </a:lnTo>
                      <a:close/>
                    </a:path>
                  </a:pathLst>
                </a:custGeom>
                <a:solidFill>
                  <a:srgbClr val="00FF00"/>
                </a:solidFill>
                <a:ln w="9525">
                  <a:noFill/>
                  <a:round/>
                  <a:headEnd/>
                  <a:tailEnd/>
                </a:ln>
              </p:spPr>
              <p:txBody>
                <a:bodyPr/>
                <a:lstStyle/>
                <a:p>
                  <a:endParaRPr lang="en-US"/>
                </a:p>
              </p:txBody>
            </p:sp>
            <p:sp>
              <p:nvSpPr>
                <p:cNvPr id="9212" name="Freeform 3949"/>
                <p:cNvSpPr>
                  <a:spLocks/>
                </p:cNvSpPr>
                <p:nvPr/>
              </p:nvSpPr>
              <p:spPr bwMode="auto">
                <a:xfrm>
                  <a:off x="3496" y="3162"/>
                  <a:ext cx="47" cy="23"/>
                </a:xfrm>
                <a:custGeom>
                  <a:avLst/>
                  <a:gdLst>
                    <a:gd name="T0" fmla="*/ 23 w 95"/>
                    <a:gd name="T1" fmla="*/ 6 h 46"/>
                    <a:gd name="T2" fmla="*/ 21 w 95"/>
                    <a:gd name="T3" fmla="*/ 6 h 46"/>
                    <a:gd name="T4" fmla="*/ 20 w 95"/>
                    <a:gd name="T5" fmla="*/ 7 h 46"/>
                    <a:gd name="T6" fmla="*/ 18 w 95"/>
                    <a:gd name="T7" fmla="*/ 7 h 46"/>
                    <a:gd name="T8" fmla="*/ 16 w 95"/>
                    <a:gd name="T9" fmla="*/ 9 h 46"/>
                    <a:gd name="T10" fmla="*/ 13 w 95"/>
                    <a:gd name="T11" fmla="*/ 9 h 46"/>
                    <a:gd name="T12" fmla="*/ 11 w 95"/>
                    <a:gd name="T13" fmla="*/ 10 h 46"/>
                    <a:gd name="T14" fmla="*/ 9 w 95"/>
                    <a:gd name="T15" fmla="*/ 11 h 46"/>
                    <a:gd name="T16" fmla="*/ 7 w 95"/>
                    <a:gd name="T17" fmla="*/ 12 h 46"/>
                    <a:gd name="T18" fmla="*/ 5 w 95"/>
                    <a:gd name="T19" fmla="*/ 12 h 46"/>
                    <a:gd name="T20" fmla="*/ 3 w 95"/>
                    <a:gd name="T21" fmla="*/ 11 h 46"/>
                    <a:gd name="T22" fmla="*/ 2 w 95"/>
                    <a:gd name="T23" fmla="*/ 10 h 46"/>
                    <a:gd name="T24" fmla="*/ 0 w 95"/>
                    <a:gd name="T25" fmla="*/ 7 h 46"/>
                    <a:gd name="T26" fmla="*/ 0 w 95"/>
                    <a:gd name="T27" fmla="*/ 6 h 46"/>
                    <a:gd name="T28" fmla="*/ 1 w 95"/>
                    <a:gd name="T29" fmla="*/ 5 h 46"/>
                    <a:gd name="T30" fmla="*/ 3 w 95"/>
                    <a:gd name="T31" fmla="*/ 3 h 46"/>
                    <a:gd name="T32" fmla="*/ 5 w 95"/>
                    <a:gd name="T33" fmla="*/ 2 h 46"/>
                    <a:gd name="T34" fmla="*/ 7 w 95"/>
                    <a:gd name="T35" fmla="*/ 1 h 46"/>
                    <a:gd name="T36" fmla="*/ 10 w 95"/>
                    <a:gd name="T37" fmla="*/ 1 h 46"/>
                    <a:gd name="T38" fmla="*/ 12 w 95"/>
                    <a:gd name="T39" fmla="*/ 0 h 46"/>
                    <a:gd name="T40" fmla="*/ 14 w 95"/>
                    <a:gd name="T41" fmla="*/ 1 h 46"/>
                    <a:gd name="T42" fmla="*/ 17 w 95"/>
                    <a:gd name="T43" fmla="*/ 1 h 46"/>
                    <a:gd name="T44" fmla="*/ 19 w 95"/>
                    <a:gd name="T45" fmla="*/ 1 h 46"/>
                    <a:gd name="T46" fmla="*/ 21 w 95"/>
                    <a:gd name="T47" fmla="*/ 3 h 46"/>
                    <a:gd name="T48" fmla="*/ 22 w 95"/>
                    <a:gd name="T49" fmla="*/ 3 h 46"/>
                    <a:gd name="T50" fmla="*/ 23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noFill/>
                  <a:round/>
                  <a:headEnd/>
                  <a:tailEnd/>
                </a:ln>
              </p:spPr>
              <p:txBody>
                <a:bodyPr/>
                <a:lstStyle/>
                <a:p>
                  <a:endParaRPr lang="en-US"/>
                </a:p>
              </p:txBody>
            </p:sp>
            <p:sp>
              <p:nvSpPr>
                <p:cNvPr id="9213" name="Freeform 3950"/>
                <p:cNvSpPr>
                  <a:spLocks/>
                </p:cNvSpPr>
                <p:nvPr/>
              </p:nvSpPr>
              <p:spPr bwMode="auto">
                <a:xfrm>
                  <a:off x="3459" y="3171"/>
                  <a:ext cx="19" cy="15"/>
                </a:xfrm>
                <a:custGeom>
                  <a:avLst/>
                  <a:gdLst>
                    <a:gd name="T0" fmla="*/ 10 w 38"/>
                    <a:gd name="T1" fmla="*/ 1 h 31"/>
                    <a:gd name="T2" fmla="*/ 9 w 38"/>
                    <a:gd name="T3" fmla="*/ 3 h 31"/>
                    <a:gd name="T4" fmla="*/ 6 w 38"/>
                    <a:gd name="T5" fmla="*/ 5 h 31"/>
                    <a:gd name="T6" fmla="*/ 5 w 38"/>
                    <a:gd name="T7" fmla="*/ 7 h 31"/>
                    <a:gd name="T8" fmla="*/ 2 w 38"/>
                    <a:gd name="T9" fmla="*/ 7 h 31"/>
                    <a:gd name="T10" fmla="*/ 1 w 38"/>
                    <a:gd name="T11" fmla="*/ 7 h 31"/>
                    <a:gd name="T12" fmla="*/ 1 w 38"/>
                    <a:gd name="T13" fmla="*/ 7 h 31"/>
                    <a:gd name="T14" fmla="*/ 1 w 38"/>
                    <a:gd name="T15" fmla="*/ 7 h 31"/>
                    <a:gd name="T16" fmla="*/ 0 w 38"/>
                    <a:gd name="T17" fmla="*/ 7 h 31"/>
                    <a:gd name="T18" fmla="*/ 1 w 38"/>
                    <a:gd name="T19" fmla="*/ 5 h 31"/>
                    <a:gd name="T20" fmla="*/ 2 w 38"/>
                    <a:gd name="T21" fmla="*/ 3 h 31"/>
                    <a:gd name="T22" fmla="*/ 5 w 38"/>
                    <a:gd name="T23" fmla="*/ 1 h 31"/>
                    <a:gd name="T24" fmla="*/ 6 w 38"/>
                    <a:gd name="T25" fmla="*/ 0 h 31"/>
                    <a:gd name="T26" fmla="*/ 7 w 38"/>
                    <a:gd name="T27" fmla="*/ 0 h 31"/>
                    <a:gd name="T28" fmla="*/ 8 w 38"/>
                    <a:gd name="T29" fmla="*/ 0 h 31"/>
                    <a:gd name="T30" fmla="*/ 9 w 38"/>
                    <a:gd name="T31" fmla="*/ 0 h 31"/>
                    <a:gd name="T32" fmla="*/ 10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noFill/>
                  <a:round/>
                  <a:headEnd/>
                  <a:tailEnd/>
                </a:ln>
              </p:spPr>
              <p:txBody>
                <a:bodyPr/>
                <a:lstStyle/>
                <a:p>
                  <a:endParaRPr lang="en-US"/>
                </a:p>
              </p:txBody>
            </p:sp>
            <p:sp>
              <p:nvSpPr>
                <p:cNvPr id="9214" name="Freeform 3951"/>
                <p:cNvSpPr>
                  <a:spLocks/>
                </p:cNvSpPr>
                <p:nvPr/>
              </p:nvSpPr>
              <p:spPr bwMode="auto">
                <a:xfrm>
                  <a:off x="3570" y="3171"/>
                  <a:ext cx="13" cy="18"/>
                </a:xfrm>
                <a:custGeom>
                  <a:avLst/>
                  <a:gdLst>
                    <a:gd name="T0" fmla="*/ 7 w 25"/>
                    <a:gd name="T1" fmla="*/ 4 h 35"/>
                    <a:gd name="T2" fmla="*/ 7 w 25"/>
                    <a:gd name="T3" fmla="*/ 6 h 35"/>
                    <a:gd name="T4" fmla="*/ 6 w 25"/>
                    <a:gd name="T5" fmla="*/ 7 h 35"/>
                    <a:gd name="T6" fmla="*/ 6 w 25"/>
                    <a:gd name="T7" fmla="*/ 8 h 35"/>
                    <a:gd name="T8" fmla="*/ 4 w 25"/>
                    <a:gd name="T9" fmla="*/ 9 h 35"/>
                    <a:gd name="T10" fmla="*/ 2 w 25"/>
                    <a:gd name="T11" fmla="*/ 8 h 35"/>
                    <a:gd name="T12" fmla="*/ 2 w 25"/>
                    <a:gd name="T13" fmla="*/ 7 h 35"/>
                    <a:gd name="T14" fmla="*/ 1 w 25"/>
                    <a:gd name="T15" fmla="*/ 5 h 35"/>
                    <a:gd name="T16" fmla="*/ 0 w 25"/>
                    <a:gd name="T17" fmla="*/ 3 h 35"/>
                    <a:gd name="T18" fmla="*/ 0 w 25"/>
                    <a:gd name="T19" fmla="*/ 3 h 35"/>
                    <a:gd name="T20" fmla="*/ 1 w 25"/>
                    <a:gd name="T21" fmla="*/ 2 h 35"/>
                    <a:gd name="T22" fmla="*/ 2 w 25"/>
                    <a:gd name="T23" fmla="*/ 1 h 35"/>
                    <a:gd name="T24" fmla="*/ 2 w 25"/>
                    <a:gd name="T25" fmla="*/ 0 h 35"/>
                    <a:gd name="T26" fmla="*/ 4 w 25"/>
                    <a:gd name="T27" fmla="*/ 1 h 35"/>
                    <a:gd name="T28" fmla="*/ 5 w 25"/>
                    <a:gd name="T29" fmla="*/ 2 h 35"/>
                    <a:gd name="T30" fmla="*/ 6 w 25"/>
                    <a:gd name="T31" fmla="*/ 3 h 35"/>
                    <a:gd name="T32" fmla="*/ 7 w 25"/>
                    <a:gd name="T33" fmla="*/ 4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5"/>
                    <a:gd name="T53" fmla="*/ 25 w 25"/>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5">
                      <a:moveTo>
                        <a:pt x="25" y="16"/>
                      </a:moveTo>
                      <a:lnTo>
                        <a:pt x="25" y="21"/>
                      </a:lnTo>
                      <a:lnTo>
                        <a:pt x="24" y="27"/>
                      </a:lnTo>
                      <a:lnTo>
                        <a:pt x="21" y="32"/>
                      </a:lnTo>
                      <a:lnTo>
                        <a:pt x="15" y="35"/>
                      </a:lnTo>
                      <a:lnTo>
                        <a:pt x="8" y="32"/>
                      </a:lnTo>
                      <a:lnTo>
                        <a:pt x="5" y="26"/>
                      </a:lnTo>
                      <a:lnTo>
                        <a:pt x="2" y="19"/>
                      </a:lnTo>
                      <a:lnTo>
                        <a:pt x="0" y="12"/>
                      </a:lnTo>
                      <a:lnTo>
                        <a:pt x="0" y="9"/>
                      </a:lnTo>
                      <a:lnTo>
                        <a:pt x="2" y="5"/>
                      </a:lnTo>
                      <a:lnTo>
                        <a:pt x="5" y="2"/>
                      </a:lnTo>
                      <a:lnTo>
                        <a:pt x="7" y="0"/>
                      </a:lnTo>
                      <a:lnTo>
                        <a:pt x="13" y="2"/>
                      </a:lnTo>
                      <a:lnTo>
                        <a:pt x="18" y="5"/>
                      </a:lnTo>
                      <a:lnTo>
                        <a:pt x="23" y="10"/>
                      </a:lnTo>
                      <a:lnTo>
                        <a:pt x="25" y="16"/>
                      </a:lnTo>
                      <a:close/>
                    </a:path>
                  </a:pathLst>
                </a:custGeom>
                <a:solidFill>
                  <a:srgbClr val="00FF00"/>
                </a:solidFill>
                <a:ln w="9525">
                  <a:noFill/>
                  <a:round/>
                  <a:headEnd/>
                  <a:tailEnd/>
                </a:ln>
              </p:spPr>
              <p:txBody>
                <a:bodyPr/>
                <a:lstStyle/>
                <a:p>
                  <a:endParaRPr lang="en-US"/>
                </a:p>
              </p:txBody>
            </p:sp>
            <p:sp>
              <p:nvSpPr>
                <p:cNvPr id="9215" name="Freeform 3952"/>
                <p:cNvSpPr>
                  <a:spLocks/>
                </p:cNvSpPr>
                <p:nvPr/>
              </p:nvSpPr>
              <p:spPr bwMode="auto">
                <a:xfrm>
                  <a:off x="3338" y="3179"/>
                  <a:ext cx="43" cy="21"/>
                </a:xfrm>
                <a:custGeom>
                  <a:avLst/>
                  <a:gdLst>
                    <a:gd name="T0" fmla="*/ 21 w 88"/>
                    <a:gd name="T1" fmla="*/ 3 h 41"/>
                    <a:gd name="T2" fmla="*/ 21 w 88"/>
                    <a:gd name="T3" fmla="*/ 5 h 41"/>
                    <a:gd name="T4" fmla="*/ 20 w 88"/>
                    <a:gd name="T5" fmla="*/ 7 h 41"/>
                    <a:gd name="T6" fmla="*/ 19 w 88"/>
                    <a:gd name="T7" fmla="*/ 8 h 41"/>
                    <a:gd name="T8" fmla="*/ 17 w 88"/>
                    <a:gd name="T9" fmla="*/ 9 h 41"/>
                    <a:gd name="T10" fmla="*/ 16 w 88"/>
                    <a:gd name="T11" fmla="*/ 10 h 41"/>
                    <a:gd name="T12" fmla="*/ 15 w 88"/>
                    <a:gd name="T13" fmla="*/ 10 h 41"/>
                    <a:gd name="T14" fmla="*/ 13 w 88"/>
                    <a:gd name="T15" fmla="*/ 10 h 41"/>
                    <a:gd name="T16" fmla="*/ 12 w 88"/>
                    <a:gd name="T17" fmla="*/ 11 h 41"/>
                    <a:gd name="T18" fmla="*/ 10 w 88"/>
                    <a:gd name="T19" fmla="*/ 11 h 41"/>
                    <a:gd name="T20" fmla="*/ 9 w 88"/>
                    <a:gd name="T21" fmla="*/ 10 h 41"/>
                    <a:gd name="T22" fmla="*/ 7 w 88"/>
                    <a:gd name="T23" fmla="*/ 10 h 41"/>
                    <a:gd name="T24" fmla="*/ 6 w 88"/>
                    <a:gd name="T25" fmla="*/ 10 h 41"/>
                    <a:gd name="T26" fmla="*/ 4 w 88"/>
                    <a:gd name="T27" fmla="*/ 9 h 41"/>
                    <a:gd name="T28" fmla="*/ 3 w 88"/>
                    <a:gd name="T29" fmla="*/ 8 h 41"/>
                    <a:gd name="T30" fmla="*/ 1 w 88"/>
                    <a:gd name="T31" fmla="*/ 6 h 41"/>
                    <a:gd name="T32" fmla="*/ 0 w 88"/>
                    <a:gd name="T33" fmla="*/ 5 h 41"/>
                    <a:gd name="T34" fmla="*/ 1 w 88"/>
                    <a:gd name="T35" fmla="*/ 4 h 41"/>
                    <a:gd name="T36" fmla="*/ 3 w 88"/>
                    <a:gd name="T37" fmla="*/ 4 h 41"/>
                    <a:gd name="T38" fmla="*/ 5 w 88"/>
                    <a:gd name="T39" fmla="*/ 4 h 41"/>
                    <a:gd name="T40" fmla="*/ 7 w 88"/>
                    <a:gd name="T41" fmla="*/ 4 h 41"/>
                    <a:gd name="T42" fmla="*/ 9 w 88"/>
                    <a:gd name="T43" fmla="*/ 3 h 41"/>
                    <a:gd name="T44" fmla="*/ 10 w 88"/>
                    <a:gd name="T45" fmla="*/ 3 h 41"/>
                    <a:gd name="T46" fmla="*/ 12 w 88"/>
                    <a:gd name="T47" fmla="*/ 2 h 41"/>
                    <a:gd name="T48" fmla="*/ 13 w 88"/>
                    <a:gd name="T49" fmla="*/ 2 h 41"/>
                    <a:gd name="T50" fmla="*/ 14 w 88"/>
                    <a:gd name="T51" fmla="*/ 1 h 41"/>
                    <a:gd name="T52" fmla="*/ 16 w 88"/>
                    <a:gd name="T53" fmla="*/ 1 h 41"/>
                    <a:gd name="T54" fmla="*/ 18 w 88"/>
                    <a:gd name="T55" fmla="*/ 1 h 41"/>
                    <a:gd name="T56" fmla="*/ 19 w 88"/>
                    <a:gd name="T57" fmla="*/ 0 h 41"/>
                    <a:gd name="T58" fmla="*/ 21 w 88"/>
                    <a:gd name="T59" fmla="*/ 3 h 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8"/>
                    <a:gd name="T91" fmla="*/ 0 h 41"/>
                    <a:gd name="T92" fmla="*/ 88 w 88"/>
                    <a:gd name="T93" fmla="*/ 41 h 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8" h="41">
                      <a:moveTo>
                        <a:pt x="88" y="11"/>
                      </a:moveTo>
                      <a:lnTo>
                        <a:pt x="87" y="18"/>
                      </a:lnTo>
                      <a:lnTo>
                        <a:pt x="83" y="25"/>
                      </a:lnTo>
                      <a:lnTo>
                        <a:pt x="78" y="30"/>
                      </a:lnTo>
                      <a:lnTo>
                        <a:pt x="72" y="34"/>
                      </a:lnTo>
                      <a:lnTo>
                        <a:pt x="67" y="37"/>
                      </a:lnTo>
                      <a:lnTo>
                        <a:pt x="61" y="39"/>
                      </a:lnTo>
                      <a:lnTo>
                        <a:pt x="56" y="40"/>
                      </a:lnTo>
                      <a:lnTo>
                        <a:pt x="50" y="41"/>
                      </a:lnTo>
                      <a:lnTo>
                        <a:pt x="43" y="41"/>
                      </a:lnTo>
                      <a:lnTo>
                        <a:pt x="37" y="40"/>
                      </a:lnTo>
                      <a:lnTo>
                        <a:pt x="31" y="39"/>
                      </a:lnTo>
                      <a:lnTo>
                        <a:pt x="26" y="38"/>
                      </a:lnTo>
                      <a:lnTo>
                        <a:pt x="19" y="34"/>
                      </a:lnTo>
                      <a:lnTo>
                        <a:pt x="12" y="30"/>
                      </a:lnTo>
                      <a:lnTo>
                        <a:pt x="5" y="24"/>
                      </a:lnTo>
                      <a:lnTo>
                        <a:pt x="0" y="17"/>
                      </a:lnTo>
                      <a:lnTo>
                        <a:pt x="6" y="15"/>
                      </a:lnTo>
                      <a:lnTo>
                        <a:pt x="14" y="15"/>
                      </a:lnTo>
                      <a:lnTo>
                        <a:pt x="22" y="15"/>
                      </a:lnTo>
                      <a:lnTo>
                        <a:pt x="29" y="13"/>
                      </a:lnTo>
                      <a:lnTo>
                        <a:pt x="36" y="11"/>
                      </a:lnTo>
                      <a:lnTo>
                        <a:pt x="42" y="10"/>
                      </a:lnTo>
                      <a:lnTo>
                        <a:pt x="49" y="8"/>
                      </a:lnTo>
                      <a:lnTo>
                        <a:pt x="55" y="5"/>
                      </a:lnTo>
                      <a:lnTo>
                        <a:pt x="60" y="4"/>
                      </a:lnTo>
                      <a:lnTo>
                        <a:pt x="67" y="2"/>
                      </a:lnTo>
                      <a:lnTo>
                        <a:pt x="73" y="1"/>
                      </a:lnTo>
                      <a:lnTo>
                        <a:pt x="80" y="0"/>
                      </a:lnTo>
                      <a:lnTo>
                        <a:pt x="88" y="11"/>
                      </a:lnTo>
                      <a:close/>
                    </a:path>
                  </a:pathLst>
                </a:custGeom>
                <a:solidFill>
                  <a:srgbClr val="00FF00"/>
                </a:solidFill>
                <a:ln w="9525">
                  <a:noFill/>
                  <a:round/>
                  <a:headEnd/>
                  <a:tailEnd/>
                </a:ln>
              </p:spPr>
              <p:txBody>
                <a:bodyPr/>
                <a:lstStyle/>
                <a:p>
                  <a:endParaRPr lang="en-US"/>
                </a:p>
              </p:txBody>
            </p:sp>
            <p:sp>
              <p:nvSpPr>
                <p:cNvPr id="9216" name="Freeform 3953"/>
                <p:cNvSpPr>
                  <a:spLocks/>
                </p:cNvSpPr>
                <p:nvPr/>
              </p:nvSpPr>
              <p:spPr bwMode="auto">
                <a:xfrm>
                  <a:off x="3535" y="3183"/>
                  <a:ext cx="25" cy="15"/>
                </a:xfrm>
                <a:custGeom>
                  <a:avLst/>
                  <a:gdLst>
                    <a:gd name="T0" fmla="*/ 13 w 50"/>
                    <a:gd name="T1" fmla="*/ 1 h 31"/>
                    <a:gd name="T2" fmla="*/ 13 w 50"/>
                    <a:gd name="T3" fmla="*/ 3 h 31"/>
                    <a:gd name="T4" fmla="*/ 12 w 50"/>
                    <a:gd name="T5" fmla="*/ 5 h 31"/>
                    <a:gd name="T6" fmla="*/ 11 w 50"/>
                    <a:gd name="T7" fmla="*/ 6 h 31"/>
                    <a:gd name="T8" fmla="*/ 10 w 50"/>
                    <a:gd name="T9" fmla="*/ 7 h 31"/>
                    <a:gd name="T10" fmla="*/ 7 w 50"/>
                    <a:gd name="T11" fmla="*/ 7 h 31"/>
                    <a:gd name="T12" fmla="*/ 6 w 50"/>
                    <a:gd name="T13" fmla="*/ 7 h 31"/>
                    <a:gd name="T14" fmla="*/ 3 w 50"/>
                    <a:gd name="T15" fmla="*/ 6 h 31"/>
                    <a:gd name="T16" fmla="*/ 3 w 50"/>
                    <a:gd name="T17" fmla="*/ 5 h 31"/>
                    <a:gd name="T18" fmla="*/ 0 w 50"/>
                    <a:gd name="T19" fmla="*/ 2 h 31"/>
                    <a:gd name="T20" fmla="*/ 2 w 50"/>
                    <a:gd name="T21" fmla="*/ 2 h 31"/>
                    <a:gd name="T22" fmla="*/ 3 w 50"/>
                    <a:gd name="T23" fmla="*/ 1 h 31"/>
                    <a:gd name="T24" fmla="*/ 5 w 50"/>
                    <a:gd name="T25" fmla="*/ 1 h 31"/>
                    <a:gd name="T26" fmla="*/ 6 w 50"/>
                    <a:gd name="T27" fmla="*/ 0 h 31"/>
                    <a:gd name="T28" fmla="*/ 7 w 50"/>
                    <a:gd name="T29" fmla="*/ 0 h 31"/>
                    <a:gd name="T30" fmla="*/ 9 w 50"/>
                    <a:gd name="T31" fmla="*/ 0 h 31"/>
                    <a:gd name="T32" fmla="*/ 11 w 50"/>
                    <a:gd name="T33" fmla="*/ 0 h 31"/>
                    <a:gd name="T34" fmla="*/ 12 w 50"/>
                    <a:gd name="T35" fmla="*/ 0 h 31"/>
                    <a:gd name="T36" fmla="*/ 13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noFill/>
                  <a:round/>
                  <a:headEnd/>
                  <a:tailEnd/>
                </a:ln>
              </p:spPr>
              <p:txBody>
                <a:bodyPr/>
                <a:lstStyle/>
                <a:p>
                  <a:endParaRPr lang="en-US"/>
                </a:p>
              </p:txBody>
            </p:sp>
            <p:sp>
              <p:nvSpPr>
                <p:cNvPr id="9217" name="Freeform 3954"/>
                <p:cNvSpPr>
                  <a:spLocks/>
                </p:cNvSpPr>
                <p:nvPr/>
              </p:nvSpPr>
              <p:spPr bwMode="auto">
                <a:xfrm>
                  <a:off x="3478" y="3186"/>
                  <a:ext cx="18" cy="15"/>
                </a:xfrm>
                <a:custGeom>
                  <a:avLst/>
                  <a:gdLst>
                    <a:gd name="T0" fmla="*/ 9 w 34"/>
                    <a:gd name="T1" fmla="*/ 4 h 31"/>
                    <a:gd name="T2" fmla="*/ 10 w 34"/>
                    <a:gd name="T3" fmla="*/ 5 h 31"/>
                    <a:gd name="T4" fmla="*/ 10 w 34"/>
                    <a:gd name="T5" fmla="*/ 6 h 31"/>
                    <a:gd name="T6" fmla="*/ 9 w 34"/>
                    <a:gd name="T7" fmla="*/ 7 h 31"/>
                    <a:gd name="T8" fmla="*/ 8 w 34"/>
                    <a:gd name="T9" fmla="*/ 7 h 31"/>
                    <a:gd name="T10" fmla="*/ 6 w 34"/>
                    <a:gd name="T11" fmla="*/ 7 h 31"/>
                    <a:gd name="T12" fmla="*/ 4 w 34"/>
                    <a:gd name="T13" fmla="*/ 7 h 31"/>
                    <a:gd name="T14" fmla="*/ 2 w 34"/>
                    <a:gd name="T15" fmla="*/ 6 h 31"/>
                    <a:gd name="T16" fmla="*/ 0 w 34"/>
                    <a:gd name="T17" fmla="*/ 6 h 31"/>
                    <a:gd name="T18" fmla="*/ 3 w 34"/>
                    <a:gd name="T19" fmla="*/ 0 h 31"/>
                    <a:gd name="T20" fmla="*/ 5 w 34"/>
                    <a:gd name="T21" fmla="*/ 0 h 31"/>
                    <a:gd name="T22" fmla="*/ 7 w 34"/>
                    <a:gd name="T23" fmla="*/ 1 h 31"/>
                    <a:gd name="T24" fmla="*/ 8 w 34"/>
                    <a:gd name="T25" fmla="*/ 2 h 31"/>
                    <a:gd name="T26" fmla="*/ 9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noFill/>
                  <a:round/>
                  <a:headEnd/>
                  <a:tailEnd/>
                </a:ln>
              </p:spPr>
              <p:txBody>
                <a:bodyPr/>
                <a:lstStyle/>
                <a:p>
                  <a:endParaRPr lang="en-US"/>
                </a:p>
              </p:txBody>
            </p:sp>
            <p:sp>
              <p:nvSpPr>
                <p:cNvPr id="9218" name="Freeform 3955"/>
                <p:cNvSpPr>
                  <a:spLocks/>
                </p:cNvSpPr>
                <p:nvPr/>
              </p:nvSpPr>
              <p:spPr bwMode="auto">
                <a:xfrm>
                  <a:off x="3505" y="3190"/>
                  <a:ext cx="18" cy="19"/>
                </a:xfrm>
                <a:custGeom>
                  <a:avLst/>
                  <a:gdLst>
                    <a:gd name="T0" fmla="*/ 9 w 35"/>
                    <a:gd name="T1" fmla="*/ 5 h 40"/>
                    <a:gd name="T2" fmla="*/ 9 w 35"/>
                    <a:gd name="T3" fmla="*/ 7 h 40"/>
                    <a:gd name="T4" fmla="*/ 9 w 35"/>
                    <a:gd name="T5" fmla="*/ 8 h 40"/>
                    <a:gd name="T6" fmla="*/ 7 w 35"/>
                    <a:gd name="T7" fmla="*/ 9 h 40"/>
                    <a:gd name="T8" fmla="*/ 6 w 35"/>
                    <a:gd name="T9" fmla="*/ 9 h 40"/>
                    <a:gd name="T10" fmla="*/ 5 w 35"/>
                    <a:gd name="T11" fmla="*/ 9 h 40"/>
                    <a:gd name="T12" fmla="*/ 3 w 35"/>
                    <a:gd name="T13" fmla="*/ 9 h 40"/>
                    <a:gd name="T14" fmla="*/ 2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1 w 35"/>
                    <a:gd name="T27" fmla="*/ 1 h 40"/>
                    <a:gd name="T28" fmla="*/ 2 w 35"/>
                    <a:gd name="T29" fmla="*/ 0 h 40"/>
                    <a:gd name="T30" fmla="*/ 3 w 35"/>
                    <a:gd name="T31" fmla="*/ 0 h 40"/>
                    <a:gd name="T32" fmla="*/ 4 w 35"/>
                    <a:gd name="T33" fmla="*/ 0 h 40"/>
                    <a:gd name="T34" fmla="*/ 5 w 35"/>
                    <a:gd name="T35" fmla="*/ 1 h 40"/>
                    <a:gd name="T36" fmla="*/ 7 w 35"/>
                    <a:gd name="T37" fmla="*/ 2 h 40"/>
                    <a:gd name="T38" fmla="*/ 8 w 35"/>
                    <a:gd name="T39" fmla="*/ 3 h 40"/>
                    <a:gd name="T40" fmla="*/ 9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noFill/>
                  <a:round/>
                  <a:headEnd/>
                  <a:tailEnd/>
                </a:ln>
              </p:spPr>
              <p:txBody>
                <a:bodyPr/>
                <a:lstStyle/>
                <a:p>
                  <a:endParaRPr lang="en-US"/>
                </a:p>
              </p:txBody>
            </p:sp>
            <p:sp>
              <p:nvSpPr>
                <p:cNvPr id="9219" name="Freeform 3956"/>
                <p:cNvSpPr>
                  <a:spLocks/>
                </p:cNvSpPr>
                <p:nvPr/>
              </p:nvSpPr>
              <p:spPr bwMode="auto">
                <a:xfrm>
                  <a:off x="3569" y="3198"/>
                  <a:ext cx="14" cy="7"/>
                </a:xfrm>
                <a:custGeom>
                  <a:avLst/>
                  <a:gdLst>
                    <a:gd name="T0" fmla="*/ 7 w 28"/>
                    <a:gd name="T1" fmla="*/ 1 h 12"/>
                    <a:gd name="T2" fmla="*/ 7 w 28"/>
                    <a:gd name="T3" fmla="*/ 2 h 12"/>
                    <a:gd name="T4" fmla="*/ 7 w 28"/>
                    <a:gd name="T5" fmla="*/ 3 h 12"/>
                    <a:gd name="T6" fmla="*/ 7 w 28"/>
                    <a:gd name="T7" fmla="*/ 4 h 12"/>
                    <a:gd name="T8" fmla="*/ 6 w 28"/>
                    <a:gd name="T9" fmla="*/ 4 h 12"/>
                    <a:gd name="T10" fmla="*/ 4 w 28"/>
                    <a:gd name="T11" fmla="*/ 4 h 12"/>
                    <a:gd name="T12" fmla="*/ 3 w 28"/>
                    <a:gd name="T13" fmla="*/ 4 h 12"/>
                    <a:gd name="T14" fmla="*/ 1 w 28"/>
                    <a:gd name="T15" fmla="*/ 4 h 12"/>
                    <a:gd name="T16" fmla="*/ 0 w 28"/>
                    <a:gd name="T17" fmla="*/ 2 h 12"/>
                    <a:gd name="T18" fmla="*/ 2 w 28"/>
                    <a:gd name="T19" fmla="*/ 1 h 12"/>
                    <a:gd name="T20" fmla="*/ 4 w 28"/>
                    <a:gd name="T21" fmla="*/ 0 h 12"/>
                    <a:gd name="T22" fmla="*/ 6 w 28"/>
                    <a:gd name="T23" fmla="*/ 0 h 12"/>
                    <a:gd name="T24" fmla="*/ 7 w 28"/>
                    <a:gd name="T25" fmla="*/ 1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
                    <a:gd name="T40" fmla="*/ 0 h 12"/>
                    <a:gd name="T41" fmla="*/ 28 w 2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 h="12">
                      <a:moveTo>
                        <a:pt x="28" y="4"/>
                      </a:moveTo>
                      <a:lnTo>
                        <a:pt x="28" y="7"/>
                      </a:lnTo>
                      <a:lnTo>
                        <a:pt x="27" y="9"/>
                      </a:lnTo>
                      <a:lnTo>
                        <a:pt x="25" y="11"/>
                      </a:lnTo>
                      <a:lnTo>
                        <a:pt x="23" y="12"/>
                      </a:lnTo>
                      <a:lnTo>
                        <a:pt x="16" y="12"/>
                      </a:lnTo>
                      <a:lnTo>
                        <a:pt x="10" y="12"/>
                      </a:lnTo>
                      <a:lnTo>
                        <a:pt x="4" y="10"/>
                      </a:lnTo>
                      <a:lnTo>
                        <a:pt x="0" y="5"/>
                      </a:lnTo>
                      <a:lnTo>
                        <a:pt x="5" y="1"/>
                      </a:lnTo>
                      <a:lnTo>
                        <a:pt x="13" y="0"/>
                      </a:lnTo>
                      <a:lnTo>
                        <a:pt x="21" y="0"/>
                      </a:lnTo>
                      <a:lnTo>
                        <a:pt x="28" y="4"/>
                      </a:lnTo>
                      <a:close/>
                    </a:path>
                  </a:pathLst>
                </a:custGeom>
                <a:solidFill>
                  <a:srgbClr val="00FF00"/>
                </a:solidFill>
                <a:ln w="9525">
                  <a:noFill/>
                  <a:round/>
                  <a:headEnd/>
                  <a:tailEnd/>
                </a:ln>
              </p:spPr>
              <p:txBody>
                <a:bodyPr/>
                <a:lstStyle/>
                <a:p>
                  <a:endParaRPr lang="en-US"/>
                </a:p>
              </p:txBody>
            </p:sp>
            <p:sp>
              <p:nvSpPr>
                <p:cNvPr id="9220" name="Freeform 3957"/>
                <p:cNvSpPr>
                  <a:spLocks/>
                </p:cNvSpPr>
                <p:nvPr/>
              </p:nvSpPr>
              <p:spPr bwMode="auto">
                <a:xfrm>
                  <a:off x="3285" y="3201"/>
                  <a:ext cx="25" cy="11"/>
                </a:xfrm>
                <a:custGeom>
                  <a:avLst/>
                  <a:gdLst>
                    <a:gd name="T0" fmla="*/ 12 w 51"/>
                    <a:gd name="T1" fmla="*/ 2 h 21"/>
                    <a:gd name="T2" fmla="*/ 12 w 51"/>
                    <a:gd name="T3" fmla="*/ 3 h 21"/>
                    <a:gd name="T4" fmla="*/ 12 w 51"/>
                    <a:gd name="T5" fmla="*/ 4 h 21"/>
                    <a:gd name="T6" fmla="*/ 11 w 51"/>
                    <a:gd name="T7" fmla="*/ 5 h 21"/>
                    <a:gd name="T8" fmla="*/ 10 w 51"/>
                    <a:gd name="T9" fmla="*/ 5 h 21"/>
                    <a:gd name="T10" fmla="*/ 8 w 51"/>
                    <a:gd name="T11" fmla="*/ 6 h 21"/>
                    <a:gd name="T12" fmla="*/ 7 w 51"/>
                    <a:gd name="T13" fmla="*/ 6 h 21"/>
                    <a:gd name="T14" fmla="*/ 5 w 51"/>
                    <a:gd name="T15" fmla="*/ 6 h 21"/>
                    <a:gd name="T16" fmla="*/ 4 w 51"/>
                    <a:gd name="T17" fmla="*/ 5 h 21"/>
                    <a:gd name="T18" fmla="*/ 3 w 51"/>
                    <a:gd name="T19" fmla="*/ 5 h 21"/>
                    <a:gd name="T20" fmla="*/ 2 w 51"/>
                    <a:gd name="T21" fmla="*/ 4 h 21"/>
                    <a:gd name="T22" fmla="*/ 1 w 51"/>
                    <a:gd name="T23" fmla="*/ 3 h 21"/>
                    <a:gd name="T24" fmla="*/ 0 w 51"/>
                    <a:gd name="T25" fmla="*/ 2 h 21"/>
                    <a:gd name="T26" fmla="*/ 1 w 51"/>
                    <a:gd name="T27" fmla="*/ 2 h 21"/>
                    <a:gd name="T28" fmla="*/ 3 w 51"/>
                    <a:gd name="T29" fmla="*/ 2 h 21"/>
                    <a:gd name="T30" fmla="*/ 4 w 51"/>
                    <a:gd name="T31" fmla="*/ 1 h 21"/>
                    <a:gd name="T32" fmla="*/ 6 w 51"/>
                    <a:gd name="T33" fmla="*/ 1 h 21"/>
                    <a:gd name="T34" fmla="*/ 8 w 51"/>
                    <a:gd name="T35" fmla="*/ 0 h 21"/>
                    <a:gd name="T36" fmla="*/ 9 w 51"/>
                    <a:gd name="T37" fmla="*/ 0 h 21"/>
                    <a:gd name="T38" fmla="*/ 11 w 51"/>
                    <a:gd name="T39" fmla="*/ 1 h 21"/>
                    <a:gd name="T40" fmla="*/ 12 w 51"/>
                    <a:gd name="T41" fmla="*/ 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1"/>
                    <a:gd name="T64" fmla="*/ 0 h 21"/>
                    <a:gd name="T65" fmla="*/ 51 w 51"/>
                    <a:gd name="T66" fmla="*/ 21 h 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1" h="21">
                      <a:moveTo>
                        <a:pt x="51" y="7"/>
                      </a:moveTo>
                      <a:lnTo>
                        <a:pt x="51" y="12"/>
                      </a:lnTo>
                      <a:lnTo>
                        <a:pt x="48" y="15"/>
                      </a:lnTo>
                      <a:lnTo>
                        <a:pt x="44" y="18"/>
                      </a:lnTo>
                      <a:lnTo>
                        <a:pt x="41" y="20"/>
                      </a:lnTo>
                      <a:lnTo>
                        <a:pt x="35" y="21"/>
                      </a:lnTo>
                      <a:lnTo>
                        <a:pt x="29" y="21"/>
                      </a:lnTo>
                      <a:lnTo>
                        <a:pt x="23" y="21"/>
                      </a:lnTo>
                      <a:lnTo>
                        <a:pt x="19" y="19"/>
                      </a:lnTo>
                      <a:lnTo>
                        <a:pt x="14" y="17"/>
                      </a:lnTo>
                      <a:lnTo>
                        <a:pt x="10" y="14"/>
                      </a:lnTo>
                      <a:lnTo>
                        <a:pt x="5" y="11"/>
                      </a:lnTo>
                      <a:lnTo>
                        <a:pt x="0" y="7"/>
                      </a:lnTo>
                      <a:lnTo>
                        <a:pt x="6" y="7"/>
                      </a:lnTo>
                      <a:lnTo>
                        <a:pt x="12" y="6"/>
                      </a:lnTo>
                      <a:lnTo>
                        <a:pt x="19" y="4"/>
                      </a:lnTo>
                      <a:lnTo>
                        <a:pt x="26" y="2"/>
                      </a:lnTo>
                      <a:lnTo>
                        <a:pt x="33" y="0"/>
                      </a:lnTo>
                      <a:lnTo>
                        <a:pt x="39" y="0"/>
                      </a:lnTo>
                      <a:lnTo>
                        <a:pt x="45" y="3"/>
                      </a:lnTo>
                      <a:lnTo>
                        <a:pt x="51" y="7"/>
                      </a:lnTo>
                      <a:close/>
                    </a:path>
                  </a:pathLst>
                </a:custGeom>
                <a:solidFill>
                  <a:srgbClr val="00FF00"/>
                </a:solidFill>
                <a:ln w="9525">
                  <a:noFill/>
                  <a:round/>
                  <a:headEnd/>
                  <a:tailEnd/>
                </a:ln>
              </p:spPr>
              <p:txBody>
                <a:bodyPr/>
                <a:lstStyle/>
                <a:p>
                  <a:endParaRPr lang="en-US"/>
                </a:p>
              </p:txBody>
            </p:sp>
            <p:sp>
              <p:nvSpPr>
                <p:cNvPr id="9221" name="Freeform 3958"/>
                <p:cNvSpPr>
                  <a:spLocks/>
                </p:cNvSpPr>
                <p:nvPr/>
              </p:nvSpPr>
              <p:spPr bwMode="auto">
                <a:xfrm>
                  <a:off x="3282" y="3207"/>
                  <a:ext cx="45" cy="27"/>
                </a:xfrm>
                <a:custGeom>
                  <a:avLst/>
                  <a:gdLst>
                    <a:gd name="T0" fmla="*/ 23 w 88"/>
                    <a:gd name="T1" fmla="*/ 2 h 54"/>
                    <a:gd name="T2" fmla="*/ 23 w 88"/>
                    <a:gd name="T3" fmla="*/ 6 h 54"/>
                    <a:gd name="T4" fmla="*/ 20 w 88"/>
                    <a:gd name="T5" fmla="*/ 8 h 54"/>
                    <a:gd name="T6" fmla="*/ 18 w 88"/>
                    <a:gd name="T7" fmla="*/ 11 h 54"/>
                    <a:gd name="T8" fmla="*/ 15 w 88"/>
                    <a:gd name="T9" fmla="*/ 13 h 54"/>
                    <a:gd name="T10" fmla="*/ 13 w 88"/>
                    <a:gd name="T11" fmla="*/ 14 h 54"/>
                    <a:gd name="T12" fmla="*/ 11 w 88"/>
                    <a:gd name="T13" fmla="*/ 14 h 54"/>
                    <a:gd name="T14" fmla="*/ 9 w 88"/>
                    <a:gd name="T15" fmla="*/ 14 h 54"/>
                    <a:gd name="T16" fmla="*/ 7 w 88"/>
                    <a:gd name="T17" fmla="*/ 13 h 54"/>
                    <a:gd name="T18" fmla="*/ 5 w 88"/>
                    <a:gd name="T19" fmla="*/ 12 h 54"/>
                    <a:gd name="T20" fmla="*/ 3 w 88"/>
                    <a:gd name="T21" fmla="*/ 12 h 54"/>
                    <a:gd name="T22" fmla="*/ 2 w 88"/>
                    <a:gd name="T23" fmla="*/ 10 h 54"/>
                    <a:gd name="T24" fmla="*/ 0 w 88"/>
                    <a:gd name="T25" fmla="*/ 9 h 54"/>
                    <a:gd name="T26" fmla="*/ 1 w 88"/>
                    <a:gd name="T27" fmla="*/ 8 h 54"/>
                    <a:gd name="T28" fmla="*/ 3 w 88"/>
                    <a:gd name="T29" fmla="*/ 7 h 54"/>
                    <a:gd name="T30" fmla="*/ 6 w 88"/>
                    <a:gd name="T31" fmla="*/ 6 h 54"/>
                    <a:gd name="T32" fmla="*/ 8 w 88"/>
                    <a:gd name="T33" fmla="*/ 5 h 54"/>
                    <a:gd name="T34" fmla="*/ 11 w 88"/>
                    <a:gd name="T35" fmla="*/ 3 h 54"/>
                    <a:gd name="T36" fmla="*/ 14 w 88"/>
                    <a:gd name="T37" fmla="*/ 2 h 54"/>
                    <a:gd name="T38" fmla="*/ 16 w 88"/>
                    <a:gd name="T39" fmla="*/ 1 h 54"/>
                    <a:gd name="T40" fmla="*/ 19 w 88"/>
                    <a:gd name="T41" fmla="*/ 1 h 54"/>
                    <a:gd name="T42" fmla="*/ 22 w 88"/>
                    <a:gd name="T43" fmla="*/ 0 h 54"/>
                    <a:gd name="T44" fmla="*/ 23 w 88"/>
                    <a:gd name="T45" fmla="*/ 2 h 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8"/>
                    <a:gd name="T70" fmla="*/ 0 h 54"/>
                    <a:gd name="T71" fmla="*/ 88 w 88"/>
                    <a:gd name="T72" fmla="*/ 54 h 5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8" h="54">
                      <a:moveTo>
                        <a:pt x="88" y="7"/>
                      </a:moveTo>
                      <a:lnTo>
                        <a:pt x="86" y="21"/>
                      </a:lnTo>
                      <a:lnTo>
                        <a:pt x="79" y="32"/>
                      </a:lnTo>
                      <a:lnTo>
                        <a:pt x="70" y="43"/>
                      </a:lnTo>
                      <a:lnTo>
                        <a:pt x="57" y="51"/>
                      </a:lnTo>
                      <a:lnTo>
                        <a:pt x="49" y="53"/>
                      </a:lnTo>
                      <a:lnTo>
                        <a:pt x="42" y="54"/>
                      </a:lnTo>
                      <a:lnTo>
                        <a:pt x="34" y="53"/>
                      </a:lnTo>
                      <a:lnTo>
                        <a:pt x="27" y="52"/>
                      </a:lnTo>
                      <a:lnTo>
                        <a:pt x="19" y="48"/>
                      </a:lnTo>
                      <a:lnTo>
                        <a:pt x="12" y="45"/>
                      </a:lnTo>
                      <a:lnTo>
                        <a:pt x="5" y="40"/>
                      </a:lnTo>
                      <a:lnTo>
                        <a:pt x="0" y="36"/>
                      </a:lnTo>
                      <a:lnTo>
                        <a:pt x="1" y="32"/>
                      </a:lnTo>
                      <a:lnTo>
                        <a:pt x="11" y="29"/>
                      </a:lnTo>
                      <a:lnTo>
                        <a:pt x="22" y="24"/>
                      </a:lnTo>
                      <a:lnTo>
                        <a:pt x="32" y="20"/>
                      </a:lnTo>
                      <a:lnTo>
                        <a:pt x="41" y="14"/>
                      </a:lnTo>
                      <a:lnTo>
                        <a:pt x="52" y="8"/>
                      </a:lnTo>
                      <a:lnTo>
                        <a:pt x="62" y="3"/>
                      </a:lnTo>
                      <a:lnTo>
                        <a:pt x="72" y="1"/>
                      </a:lnTo>
                      <a:lnTo>
                        <a:pt x="84" y="0"/>
                      </a:lnTo>
                      <a:lnTo>
                        <a:pt x="88" y="7"/>
                      </a:lnTo>
                      <a:close/>
                    </a:path>
                  </a:pathLst>
                </a:custGeom>
                <a:solidFill>
                  <a:srgbClr val="00FF00"/>
                </a:solidFill>
                <a:ln w="9525">
                  <a:noFill/>
                  <a:round/>
                  <a:headEnd/>
                  <a:tailEnd/>
                </a:ln>
              </p:spPr>
              <p:txBody>
                <a:bodyPr/>
                <a:lstStyle/>
                <a:p>
                  <a:endParaRPr lang="en-US"/>
                </a:p>
              </p:txBody>
            </p:sp>
            <p:sp>
              <p:nvSpPr>
                <p:cNvPr id="9222" name="Freeform 3959"/>
                <p:cNvSpPr>
                  <a:spLocks/>
                </p:cNvSpPr>
                <p:nvPr/>
              </p:nvSpPr>
              <p:spPr bwMode="auto">
                <a:xfrm>
                  <a:off x="3332" y="3223"/>
                  <a:ext cx="25" cy="16"/>
                </a:xfrm>
                <a:custGeom>
                  <a:avLst/>
                  <a:gdLst>
                    <a:gd name="T0" fmla="*/ 12 w 51"/>
                    <a:gd name="T1" fmla="*/ 2 h 33"/>
                    <a:gd name="T2" fmla="*/ 12 w 51"/>
                    <a:gd name="T3" fmla="*/ 3 h 33"/>
                    <a:gd name="T4" fmla="*/ 12 w 51"/>
                    <a:gd name="T5" fmla="*/ 5 h 33"/>
                    <a:gd name="T6" fmla="*/ 11 w 51"/>
                    <a:gd name="T7" fmla="*/ 7 h 33"/>
                    <a:gd name="T8" fmla="*/ 9 w 51"/>
                    <a:gd name="T9" fmla="*/ 7 h 33"/>
                    <a:gd name="T10" fmla="*/ 7 w 51"/>
                    <a:gd name="T11" fmla="*/ 8 h 33"/>
                    <a:gd name="T12" fmla="*/ 6 w 51"/>
                    <a:gd name="T13" fmla="*/ 7 h 33"/>
                    <a:gd name="T14" fmla="*/ 4 w 51"/>
                    <a:gd name="T15" fmla="*/ 7 h 33"/>
                    <a:gd name="T16" fmla="*/ 2 w 51"/>
                    <a:gd name="T17" fmla="*/ 6 h 33"/>
                    <a:gd name="T18" fmla="*/ 0 w 51"/>
                    <a:gd name="T19" fmla="*/ 3 h 33"/>
                    <a:gd name="T20" fmla="*/ 1 w 51"/>
                    <a:gd name="T21" fmla="*/ 2 h 33"/>
                    <a:gd name="T22" fmla="*/ 3 w 51"/>
                    <a:gd name="T23" fmla="*/ 2 h 33"/>
                    <a:gd name="T24" fmla="*/ 4 w 51"/>
                    <a:gd name="T25" fmla="*/ 1 h 33"/>
                    <a:gd name="T26" fmla="*/ 6 w 51"/>
                    <a:gd name="T27" fmla="*/ 0 h 33"/>
                    <a:gd name="T28" fmla="*/ 8 w 51"/>
                    <a:gd name="T29" fmla="*/ 0 h 33"/>
                    <a:gd name="T30" fmla="*/ 9 w 51"/>
                    <a:gd name="T31" fmla="*/ 0 h 33"/>
                    <a:gd name="T32" fmla="*/ 11 w 51"/>
                    <a:gd name="T33" fmla="*/ 0 h 33"/>
                    <a:gd name="T34" fmla="*/ 12 w 51"/>
                    <a:gd name="T35" fmla="*/ 2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33"/>
                    <a:gd name="T56" fmla="*/ 51 w 51"/>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33">
                      <a:moveTo>
                        <a:pt x="51" y="9"/>
                      </a:moveTo>
                      <a:lnTo>
                        <a:pt x="51" y="15"/>
                      </a:lnTo>
                      <a:lnTo>
                        <a:pt x="49" y="22"/>
                      </a:lnTo>
                      <a:lnTo>
                        <a:pt x="45" y="28"/>
                      </a:lnTo>
                      <a:lnTo>
                        <a:pt x="39" y="31"/>
                      </a:lnTo>
                      <a:lnTo>
                        <a:pt x="31" y="33"/>
                      </a:lnTo>
                      <a:lnTo>
                        <a:pt x="24" y="31"/>
                      </a:lnTo>
                      <a:lnTo>
                        <a:pt x="17" y="29"/>
                      </a:lnTo>
                      <a:lnTo>
                        <a:pt x="10" y="26"/>
                      </a:lnTo>
                      <a:lnTo>
                        <a:pt x="0" y="13"/>
                      </a:lnTo>
                      <a:lnTo>
                        <a:pt x="6" y="11"/>
                      </a:lnTo>
                      <a:lnTo>
                        <a:pt x="12" y="8"/>
                      </a:lnTo>
                      <a:lnTo>
                        <a:pt x="19" y="5"/>
                      </a:lnTo>
                      <a:lnTo>
                        <a:pt x="26" y="1"/>
                      </a:lnTo>
                      <a:lnTo>
                        <a:pt x="33" y="0"/>
                      </a:lnTo>
                      <a:lnTo>
                        <a:pt x="39" y="0"/>
                      </a:lnTo>
                      <a:lnTo>
                        <a:pt x="46" y="3"/>
                      </a:lnTo>
                      <a:lnTo>
                        <a:pt x="51" y="9"/>
                      </a:lnTo>
                      <a:close/>
                    </a:path>
                  </a:pathLst>
                </a:custGeom>
                <a:solidFill>
                  <a:srgbClr val="00FF00"/>
                </a:solidFill>
                <a:ln w="9525">
                  <a:noFill/>
                  <a:round/>
                  <a:headEnd/>
                  <a:tailEnd/>
                </a:ln>
              </p:spPr>
              <p:txBody>
                <a:bodyPr/>
                <a:lstStyle/>
                <a:p>
                  <a:endParaRPr lang="en-US"/>
                </a:p>
              </p:txBody>
            </p:sp>
            <p:sp>
              <p:nvSpPr>
                <p:cNvPr id="9223" name="Freeform 3960"/>
                <p:cNvSpPr>
                  <a:spLocks/>
                </p:cNvSpPr>
                <p:nvPr/>
              </p:nvSpPr>
              <p:spPr bwMode="auto">
                <a:xfrm>
                  <a:off x="3405" y="3224"/>
                  <a:ext cx="28" cy="16"/>
                </a:xfrm>
                <a:custGeom>
                  <a:avLst/>
                  <a:gdLst>
                    <a:gd name="T0" fmla="*/ 13 w 57"/>
                    <a:gd name="T1" fmla="*/ 6 h 32"/>
                    <a:gd name="T2" fmla="*/ 12 w 57"/>
                    <a:gd name="T3" fmla="*/ 6 h 32"/>
                    <a:gd name="T4" fmla="*/ 11 w 57"/>
                    <a:gd name="T5" fmla="*/ 7 h 32"/>
                    <a:gd name="T6" fmla="*/ 10 w 57"/>
                    <a:gd name="T7" fmla="*/ 8 h 32"/>
                    <a:gd name="T8" fmla="*/ 8 w 57"/>
                    <a:gd name="T9" fmla="*/ 8 h 32"/>
                    <a:gd name="T10" fmla="*/ 7 w 57"/>
                    <a:gd name="T11" fmla="*/ 8 h 32"/>
                    <a:gd name="T12" fmla="*/ 5 w 57"/>
                    <a:gd name="T13" fmla="*/ 7 h 32"/>
                    <a:gd name="T14" fmla="*/ 4 w 57"/>
                    <a:gd name="T15" fmla="*/ 7 h 32"/>
                    <a:gd name="T16" fmla="*/ 3 w 57"/>
                    <a:gd name="T17" fmla="*/ 7 h 32"/>
                    <a:gd name="T18" fmla="*/ 2 w 57"/>
                    <a:gd name="T19" fmla="*/ 7 h 32"/>
                    <a:gd name="T20" fmla="*/ 1 w 57"/>
                    <a:gd name="T21" fmla="*/ 6 h 32"/>
                    <a:gd name="T22" fmla="*/ 0 w 57"/>
                    <a:gd name="T23" fmla="*/ 6 h 32"/>
                    <a:gd name="T24" fmla="*/ 0 w 57"/>
                    <a:gd name="T25" fmla="*/ 5 h 32"/>
                    <a:gd name="T26" fmla="*/ 0 w 57"/>
                    <a:gd name="T27" fmla="*/ 3 h 32"/>
                    <a:gd name="T28" fmla="*/ 10 w 57"/>
                    <a:gd name="T29" fmla="*/ 0 h 32"/>
                    <a:gd name="T30" fmla="*/ 11 w 57"/>
                    <a:gd name="T31" fmla="*/ 1 h 32"/>
                    <a:gd name="T32" fmla="*/ 13 w 57"/>
                    <a:gd name="T33" fmla="*/ 2 h 32"/>
                    <a:gd name="T34" fmla="*/ 14 w 57"/>
                    <a:gd name="T35" fmla="*/ 4 h 32"/>
                    <a:gd name="T36" fmla="*/ 13 w 57"/>
                    <a:gd name="T37" fmla="*/ 6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32"/>
                    <a:gd name="T59" fmla="*/ 57 w 57"/>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32">
                      <a:moveTo>
                        <a:pt x="54" y="24"/>
                      </a:moveTo>
                      <a:lnTo>
                        <a:pt x="50" y="27"/>
                      </a:lnTo>
                      <a:lnTo>
                        <a:pt x="45" y="30"/>
                      </a:lnTo>
                      <a:lnTo>
                        <a:pt x="40" y="32"/>
                      </a:lnTo>
                      <a:lnTo>
                        <a:pt x="35" y="32"/>
                      </a:lnTo>
                      <a:lnTo>
                        <a:pt x="29" y="32"/>
                      </a:lnTo>
                      <a:lnTo>
                        <a:pt x="23" y="31"/>
                      </a:lnTo>
                      <a:lnTo>
                        <a:pt x="17" y="31"/>
                      </a:lnTo>
                      <a:lnTo>
                        <a:pt x="13" y="30"/>
                      </a:lnTo>
                      <a:lnTo>
                        <a:pt x="9" y="28"/>
                      </a:lnTo>
                      <a:lnTo>
                        <a:pt x="6" y="26"/>
                      </a:lnTo>
                      <a:lnTo>
                        <a:pt x="2" y="24"/>
                      </a:lnTo>
                      <a:lnTo>
                        <a:pt x="0" y="21"/>
                      </a:lnTo>
                      <a:lnTo>
                        <a:pt x="0" y="15"/>
                      </a:lnTo>
                      <a:lnTo>
                        <a:pt x="42" y="0"/>
                      </a:lnTo>
                      <a:lnTo>
                        <a:pt x="46" y="6"/>
                      </a:lnTo>
                      <a:lnTo>
                        <a:pt x="52" y="11"/>
                      </a:lnTo>
                      <a:lnTo>
                        <a:pt x="57" y="16"/>
                      </a:lnTo>
                      <a:lnTo>
                        <a:pt x="54" y="24"/>
                      </a:lnTo>
                      <a:close/>
                    </a:path>
                  </a:pathLst>
                </a:custGeom>
                <a:solidFill>
                  <a:srgbClr val="00FF00"/>
                </a:solidFill>
                <a:ln w="9525">
                  <a:noFill/>
                  <a:round/>
                  <a:headEnd/>
                  <a:tailEnd/>
                </a:ln>
              </p:spPr>
              <p:txBody>
                <a:bodyPr/>
                <a:lstStyle/>
                <a:p>
                  <a:endParaRPr lang="en-US"/>
                </a:p>
              </p:txBody>
            </p:sp>
            <p:sp>
              <p:nvSpPr>
                <p:cNvPr id="9224" name="Freeform 3961"/>
                <p:cNvSpPr>
                  <a:spLocks/>
                </p:cNvSpPr>
                <p:nvPr/>
              </p:nvSpPr>
              <p:spPr bwMode="auto">
                <a:xfrm>
                  <a:off x="3602" y="3234"/>
                  <a:ext cx="15" cy="21"/>
                </a:xfrm>
                <a:custGeom>
                  <a:avLst/>
                  <a:gdLst>
                    <a:gd name="T0" fmla="*/ 8 w 30"/>
                    <a:gd name="T1" fmla="*/ 5 h 43"/>
                    <a:gd name="T2" fmla="*/ 8 w 30"/>
                    <a:gd name="T3" fmla="*/ 7 h 43"/>
                    <a:gd name="T4" fmla="*/ 7 w 30"/>
                    <a:gd name="T5" fmla="*/ 8 h 43"/>
                    <a:gd name="T6" fmla="*/ 6 w 30"/>
                    <a:gd name="T7" fmla="*/ 9 h 43"/>
                    <a:gd name="T8" fmla="*/ 5 w 30"/>
                    <a:gd name="T9" fmla="*/ 10 h 43"/>
                    <a:gd name="T10" fmla="*/ 3 w 30"/>
                    <a:gd name="T11" fmla="*/ 10 h 43"/>
                    <a:gd name="T12" fmla="*/ 2 w 30"/>
                    <a:gd name="T13" fmla="*/ 9 h 43"/>
                    <a:gd name="T14" fmla="*/ 1 w 30"/>
                    <a:gd name="T15" fmla="*/ 8 h 43"/>
                    <a:gd name="T16" fmla="*/ 0 w 30"/>
                    <a:gd name="T17" fmla="*/ 6 h 43"/>
                    <a:gd name="T18" fmla="*/ 1 w 30"/>
                    <a:gd name="T19" fmla="*/ 0 h 43"/>
                    <a:gd name="T20" fmla="*/ 3 w 30"/>
                    <a:gd name="T21" fmla="*/ 1 h 43"/>
                    <a:gd name="T22" fmla="*/ 5 w 30"/>
                    <a:gd name="T23" fmla="*/ 2 h 43"/>
                    <a:gd name="T24" fmla="*/ 6 w 30"/>
                    <a:gd name="T25" fmla="*/ 3 h 43"/>
                    <a:gd name="T26" fmla="*/ 8 w 30"/>
                    <a:gd name="T27" fmla="*/ 5 h 4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43"/>
                    <a:gd name="T44" fmla="*/ 30 w 30"/>
                    <a:gd name="T45" fmla="*/ 43 h 4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43">
                      <a:moveTo>
                        <a:pt x="29" y="23"/>
                      </a:moveTo>
                      <a:lnTo>
                        <a:pt x="30" y="30"/>
                      </a:lnTo>
                      <a:lnTo>
                        <a:pt x="28" y="35"/>
                      </a:lnTo>
                      <a:lnTo>
                        <a:pt x="23" y="39"/>
                      </a:lnTo>
                      <a:lnTo>
                        <a:pt x="19" y="43"/>
                      </a:lnTo>
                      <a:lnTo>
                        <a:pt x="12" y="43"/>
                      </a:lnTo>
                      <a:lnTo>
                        <a:pt x="6" y="38"/>
                      </a:lnTo>
                      <a:lnTo>
                        <a:pt x="3" y="32"/>
                      </a:lnTo>
                      <a:lnTo>
                        <a:pt x="0" y="27"/>
                      </a:lnTo>
                      <a:lnTo>
                        <a:pt x="4" y="0"/>
                      </a:lnTo>
                      <a:lnTo>
                        <a:pt x="11" y="5"/>
                      </a:lnTo>
                      <a:lnTo>
                        <a:pt x="19" y="9"/>
                      </a:lnTo>
                      <a:lnTo>
                        <a:pt x="24" y="15"/>
                      </a:lnTo>
                      <a:lnTo>
                        <a:pt x="29" y="23"/>
                      </a:lnTo>
                      <a:close/>
                    </a:path>
                  </a:pathLst>
                </a:custGeom>
                <a:solidFill>
                  <a:srgbClr val="00FF00"/>
                </a:solidFill>
                <a:ln w="9525">
                  <a:noFill/>
                  <a:round/>
                  <a:headEnd/>
                  <a:tailEnd/>
                </a:ln>
              </p:spPr>
              <p:txBody>
                <a:bodyPr/>
                <a:lstStyle/>
                <a:p>
                  <a:endParaRPr lang="en-US"/>
                </a:p>
              </p:txBody>
            </p:sp>
            <p:sp>
              <p:nvSpPr>
                <p:cNvPr id="9225" name="Freeform 3962"/>
                <p:cNvSpPr>
                  <a:spLocks/>
                </p:cNvSpPr>
                <p:nvPr/>
              </p:nvSpPr>
              <p:spPr bwMode="auto">
                <a:xfrm>
                  <a:off x="3513" y="3235"/>
                  <a:ext cx="11" cy="11"/>
                </a:xfrm>
                <a:custGeom>
                  <a:avLst/>
                  <a:gdLst>
                    <a:gd name="T0" fmla="*/ 6 w 22"/>
                    <a:gd name="T1" fmla="*/ 0 h 21"/>
                    <a:gd name="T2" fmla="*/ 6 w 22"/>
                    <a:gd name="T3" fmla="*/ 2 h 21"/>
                    <a:gd name="T4" fmla="*/ 5 w 22"/>
                    <a:gd name="T5" fmla="*/ 3 h 21"/>
                    <a:gd name="T6" fmla="*/ 5 w 22"/>
                    <a:gd name="T7" fmla="*/ 5 h 21"/>
                    <a:gd name="T8" fmla="*/ 3 w 22"/>
                    <a:gd name="T9" fmla="*/ 5 h 21"/>
                    <a:gd name="T10" fmla="*/ 3 w 22"/>
                    <a:gd name="T11" fmla="*/ 6 h 21"/>
                    <a:gd name="T12" fmla="*/ 1 w 22"/>
                    <a:gd name="T13" fmla="*/ 5 h 21"/>
                    <a:gd name="T14" fmla="*/ 1 w 22"/>
                    <a:gd name="T15" fmla="*/ 5 h 21"/>
                    <a:gd name="T16" fmla="*/ 0 w 22"/>
                    <a:gd name="T17" fmla="*/ 5 h 21"/>
                    <a:gd name="T18" fmla="*/ 1 w 22"/>
                    <a:gd name="T19" fmla="*/ 4 h 21"/>
                    <a:gd name="T20" fmla="*/ 3 w 22"/>
                    <a:gd name="T21" fmla="*/ 3 h 21"/>
                    <a:gd name="T22" fmla="*/ 4 w 22"/>
                    <a:gd name="T23" fmla="*/ 1 h 21"/>
                    <a:gd name="T24" fmla="*/ 6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noFill/>
                  <a:round/>
                  <a:headEnd/>
                  <a:tailEnd/>
                </a:ln>
              </p:spPr>
              <p:txBody>
                <a:bodyPr/>
                <a:lstStyle/>
                <a:p>
                  <a:endParaRPr lang="en-US"/>
                </a:p>
              </p:txBody>
            </p:sp>
            <p:sp>
              <p:nvSpPr>
                <p:cNvPr id="9226" name="Freeform 3963"/>
                <p:cNvSpPr>
                  <a:spLocks/>
                </p:cNvSpPr>
                <p:nvPr/>
              </p:nvSpPr>
              <p:spPr bwMode="auto">
                <a:xfrm>
                  <a:off x="3301" y="3248"/>
                  <a:ext cx="17" cy="11"/>
                </a:xfrm>
                <a:custGeom>
                  <a:avLst/>
                  <a:gdLst>
                    <a:gd name="T0" fmla="*/ 9 w 33"/>
                    <a:gd name="T1" fmla="*/ 3 h 21"/>
                    <a:gd name="T2" fmla="*/ 9 w 33"/>
                    <a:gd name="T3" fmla="*/ 4 h 21"/>
                    <a:gd name="T4" fmla="*/ 9 w 33"/>
                    <a:gd name="T5" fmla="*/ 4 h 21"/>
                    <a:gd name="T6" fmla="*/ 8 w 33"/>
                    <a:gd name="T7" fmla="*/ 5 h 21"/>
                    <a:gd name="T8" fmla="*/ 8 w 33"/>
                    <a:gd name="T9" fmla="*/ 6 h 21"/>
                    <a:gd name="T10" fmla="*/ 5 w 33"/>
                    <a:gd name="T11" fmla="*/ 6 h 21"/>
                    <a:gd name="T12" fmla="*/ 3 w 33"/>
                    <a:gd name="T13" fmla="*/ 5 h 21"/>
                    <a:gd name="T14" fmla="*/ 2 w 33"/>
                    <a:gd name="T15" fmla="*/ 4 h 21"/>
                    <a:gd name="T16" fmla="*/ 0 w 33"/>
                    <a:gd name="T17" fmla="*/ 3 h 21"/>
                    <a:gd name="T18" fmla="*/ 0 w 33"/>
                    <a:gd name="T19" fmla="*/ 2 h 21"/>
                    <a:gd name="T20" fmla="*/ 1 w 33"/>
                    <a:gd name="T21" fmla="*/ 1 h 21"/>
                    <a:gd name="T22" fmla="*/ 2 w 33"/>
                    <a:gd name="T23" fmla="*/ 1 h 21"/>
                    <a:gd name="T24" fmla="*/ 3 w 33"/>
                    <a:gd name="T25" fmla="*/ 0 h 21"/>
                    <a:gd name="T26" fmla="*/ 4 w 33"/>
                    <a:gd name="T27" fmla="*/ 0 h 21"/>
                    <a:gd name="T28" fmla="*/ 6 w 33"/>
                    <a:gd name="T29" fmla="*/ 0 h 21"/>
                    <a:gd name="T30" fmla="*/ 8 w 33"/>
                    <a:gd name="T31" fmla="*/ 1 h 21"/>
                    <a:gd name="T32" fmla="*/ 9 w 33"/>
                    <a:gd name="T33" fmla="*/ 3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
                    <a:gd name="T52" fmla="*/ 0 h 21"/>
                    <a:gd name="T53" fmla="*/ 33 w 3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 h="21">
                      <a:moveTo>
                        <a:pt x="33" y="9"/>
                      </a:moveTo>
                      <a:lnTo>
                        <a:pt x="33" y="13"/>
                      </a:lnTo>
                      <a:lnTo>
                        <a:pt x="33" y="16"/>
                      </a:lnTo>
                      <a:lnTo>
                        <a:pt x="31" y="20"/>
                      </a:lnTo>
                      <a:lnTo>
                        <a:pt x="29" y="21"/>
                      </a:lnTo>
                      <a:lnTo>
                        <a:pt x="20" y="21"/>
                      </a:lnTo>
                      <a:lnTo>
                        <a:pt x="12" y="18"/>
                      </a:lnTo>
                      <a:lnTo>
                        <a:pt x="5" y="15"/>
                      </a:lnTo>
                      <a:lnTo>
                        <a:pt x="0" y="10"/>
                      </a:lnTo>
                      <a:lnTo>
                        <a:pt x="0" y="6"/>
                      </a:lnTo>
                      <a:lnTo>
                        <a:pt x="2" y="3"/>
                      </a:lnTo>
                      <a:lnTo>
                        <a:pt x="5" y="1"/>
                      </a:lnTo>
                      <a:lnTo>
                        <a:pt x="9" y="0"/>
                      </a:lnTo>
                      <a:lnTo>
                        <a:pt x="16" y="0"/>
                      </a:lnTo>
                      <a:lnTo>
                        <a:pt x="23" y="0"/>
                      </a:lnTo>
                      <a:lnTo>
                        <a:pt x="30" y="3"/>
                      </a:lnTo>
                      <a:lnTo>
                        <a:pt x="33" y="9"/>
                      </a:lnTo>
                      <a:close/>
                    </a:path>
                  </a:pathLst>
                </a:custGeom>
                <a:solidFill>
                  <a:srgbClr val="00FF00"/>
                </a:solidFill>
                <a:ln w="9525">
                  <a:noFill/>
                  <a:round/>
                  <a:headEnd/>
                  <a:tailEnd/>
                </a:ln>
              </p:spPr>
              <p:txBody>
                <a:bodyPr/>
                <a:lstStyle/>
                <a:p>
                  <a:endParaRPr lang="en-US"/>
                </a:p>
              </p:txBody>
            </p:sp>
            <p:sp>
              <p:nvSpPr>
                <p:cNvPr id="9227" name="Freeform 3964"/>
                <p:cNvSpPr>
                  <a:spLocks/>
                </p:cNvSpPr>
                <p:nvPr/>
              </p:nvSpPr>
              <p:spPr bwMode="auto">
                <a:xfrm>
                  <a:off x="3651" y="3256"/>
                  <a:ext cx="15" cy="25"/>
                </a:xfrm>
                <a:custGeom>
                  <a:avLst/>
                  <a:gdLst>
                    <a:gd name="T0" fmla="*/ 8 w 30"/>
                    <a:gd name="T1" fmla="*/ 2 h 51"/>
                    <a:gd name="T2" fmla="*/ 8 w 30"/>
                    <a:gd name="T3" fmla="*/ 5 h 51"/>
                    <a:gd name="T4" fmla="*/ 6 w 30"/>
                    <a:gd name="T5" fmla="*/ 8 h 51"/>
                    <a:gd name="T6" fmla="*/ 5 w 30"/>
                    <a:gd name="T7" fmla="*/ 10 h 51"/>
                    <a:gd name="T8" fmla="*/ 4 w 30"/>
                    <a:gd name="T9" fmla="*/ 12 h 51"/>
                    <a:gd name="T10" fmla="*/ 2 w 30"/>
                    <a:gd name="T11" fmla="*/ 11 h 51"/>
                    <a:gd name="T12" fmla="*/ 1 w 30"/>
                    <a:gd name="T13" fmla="*/ 10 h 51"/>
                    <a:gd name="T14" fmla="*/ 1 w 30"/>
                    <a:gd name="T15" fmla="*/ 9 h 51"/>
                    <a:gd name="T16" fmla="*/ 0 w 30"/>
                    <a:gd name="T17" fmla="*/ 7 h 51"/>
                    <a:gd name="T18" fmla="*/ 1 w 30"/>
                    <a:gd name="T19" fmla="*/ 5 h 51"/>
                    <a:gd name="T20" fmla="*/ 2 w 30"/>
                    <a:gd name="T21" fmla="*/ 3 h 51"/>
                    <a:gd name="T22" fmla="*/ 3 w 30"/>
                    <a:gd name="T23" fmla="*/ 1 h 51"/>
                    <a:gd name="T24" fmla="*/ 5 w 30"/>
                    <a:gd name="T25" fmla="*/ 0 h 51"/>
                    <a:gd name="T26" fmla="*/ 6 w 30"/>
                    <a:gd name="T27" fmla="*/ 0 h 51"/>
                    <a:gd name="T28" fmla="*/ 6 w 30"/>
                    <a:gd name="T29" fmla="*/ 1 h 51"/>
                    <a:gd name="T30" fmla="*/ 7 w 30"/>
                    <a:gd name="T31" fmla="*/ 2 h 51"/>
                    <a:gd name="T32" fmla="*/ 8 w 30"/>
                    <a:gd name="T33" fmla="*/ 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1"/>
                    <a:gd name="T53" fmla="*/ 30 w 30"/>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1">
                      <a:moveTo>
                        <a:pt x="30" y="11"/>
                      </a:moveTo>
                      <a:lnTo>
                        <a:pt x="29" y="23"/>
                      </a:lnTo>
                      <a:lnTo>
                        <a:pt x="24" y="32"/>
                      </a:lnTo>
                      <a:lnTo>
                        <a:pt x="19" y="41"/>
                      </a:lnTo>
                      <a:lnTo>
                        <a:pt x="13" y="51"/>
                      </a:lnTo>
                      <a:lnTo>
                        <a:pt x="7" y="46"/>
                      </a:lnTo>
                      <a:lnTo>
                        <a:pt x="4" y="41"/>
                      </a:lnTo>
                      <a:lnTo>
                        <a:pt x="1" y="37"/>
                      </a:lnTo>
                      <a:lnTo>
                        <a:pt x="0" y="31"/>
                      </a:lnTo>
                      <a:lnTo>
                        <a:pt x="1" y="22"/>
                      </a:lnTo>
                      <a:lnTo>
                        <a:pt x="6" y="14"/>
                      </a:lnTo>
                      <a:lnTo>
                        <a:pt x="11" y="7"/>
                      </a:lnTo>
                      <a:lnTo>
                        <a:pt x="17" y="0"/>
                      </a:lnTo>
                      <a:lnTo>
                        <a:pt x="21" y="2"/>
                      </a:lnTo>
                      <a:lnTo>
                        <a:pt x="24" y="5"/>
                      </a:lnTo>
                      <a:lnTo>
                        <a:pt x="28" y="8"/>
                      </a:lnTo>
                      <a:lnTo>
                        <a:pt x="30" y="11"/>
                      </a:lnTo>
                      <a:close/>
                    </a:path>
                  </a:pathLst>
                </a:custGeom>
                <a:solidFill>
                  <a:srgbClr val="00FF00"/>
                </a:solidFill>
                <a:ln w="9525">
                  <a:noFill/>
                  <a:round/>
                  <a:headEnd/>
                  <a:tailEnd/>
                </a:ln>
              </p:spPr>
              <p:txBody>
                <a:bodyPr/>
                <a:lstStyle/>
                <a:p>
                  <a:endParaRPr lang="en-US"/>
                </a:p>
              </p:txBody>
            </p:sp>
            <p:sp>
              <p:nvSpPr>
                <p:cNvPr id="9228" name="Freeform 3965"/>
                <p:cNvSpPr>
                  <a:spLocks/>
                </p:cNvSpPr>
                <p:nvPr/>
              </p:nvSpPr>
              <p:spPr bwMode="auto">
                <a:xfrm>
                  <a:off x="3455" y="3264"/>
                  <a:ext cx="53" cy="23"/>
                </a:xfrm>
                <a:custGeom>
                  <a:avLst/>
                  <a:gdLst>
                    <a:gd name="T0" fmla="*/ 26 w 107"/>
                    <a:gd name="T1" fmla="*/ 4 h 46"/>
                    <a:gd name="T2" fmla="*/ 24 w 107"/>
                    <a:gd name="T3" fmla="*/ 5 h 46"/>
                    <a:gd name="T4" fmla="*/ 21 w 107"/>
                    <a:gd name="T5" fmla="*/ 5 h 46"/>
                    <a:gd name="T6" fmla="*/ 19 w 107"/>
                    <a:gd name="T7" fmla="*/ 5 h 46"/>
                    <a:gd name="T8" fmla="*/ 16 w 107"/>
                    <a:gd name="T9" fmla="*/ 6 h 46"/>
                    <a:gd name="T10" fmla="*/ 14 w 107"/>
                    <a:gd name="T11" fmla="*/ 6 h 46"/>
                    <a:gd name="T12" fmla="*/ 12 w 107"/>
                    <a:gd name="T13" fmla="*/ 7 h 46"/>
                    <a:gd name="T14" fmla="*/ 10 w 107"/>
                    <a:gd name="T15" fmla="*/ 9 h 46"/>
                    <a:gd name="T16" fmla="*/ 8 w 107"/>
                    <a:gd name="T17" fmla="*/ 11 h 46"/>
                    <a:gd name="T18" fmla="*/ 7 w 107"/>
                    <a:gd name="T19" fmla="*/ 11 h 46"/>
                    <a:gd name="T20" fmla="*/ 6 w 107"/>
                    <a:gd name="T21" fmla="*/ 12 h 46"/>
                    <a:gd name="T22" fmla="*/ 5 w 107"/>
                    <a:gd name="T23" fmla="*/ 12 h 46"/>
                    <a:gd name="T24" fmla="*/ 3 w 107"/>
                    <a:gd name="T25" fmla="*/ 12 h 46"/>
                    <a:gd name="T26" fmla="*/ 2 w 107"/>
                    <a:gd name="T27" fmla="*/ 12 h 46"/>
                    <a:gd name="T28" fmla="*/ 1 w 107"/>
                    <a:gd name="T29" fmla="*/ 11 h 46"/>
                    <a:gd name="T30" fmla="*/ 0 w 107"/>
                    <a:gd name="T31" fmla="*/ 11 h 46"/>
                    <a:gd name="T32" fmla="*/ 0 w 107"/>
                    <a:gd name="T33" fmla="*/ 9 h 46"/>
                    <a:gd name="T34" fmla="*/ 2 w 107"/>
                    <a:gd name="T35" fmla="*/ 6 h 46"/>
                    <a:gd name="T36" fmla="*/ 4 w 107"/>
                    <a:gd name="T37" fmla="*/ 4 h 46"/>
                    <a:gd name="T38" fmla="*/ 7 w 107"/>
                    <a:gd name="T39" fmla="*/ 3 h 46"/>
                    <a:gd name="T40" fmla="*/ 9 w 107"/>
                    <a:gd name="T41" fmla="*/ 1 h 46"/>
                    <a:gd name="T42" fmla="*/ 12 w 107"/>
                    <a:gd name="T43" fmla="*/ 1 h 46"/>
                    <a:gd name="T44" fmla="*/ 16 w 107"/>
                    <a:gd name="T45" fmla="*/ 0 h 46"/>
                    <a:gd name="T46" fmla="*/ 19 w 107"/>
                    <a:gd name="T47" fmla="*/ 0 h 46"/>
                    <a:gd name="T48" fmla="*/ 22 w 107"/>
                    <a:gd name="T49" fmla="*/ 1 h 46"/>
                    <a:gd name="T50" fmla="*/ 23 w 107"/>
                    <a:gd name="T51" fmla="*/ 1 h 46"/>
                    <a:gd name="T52" fmla="*/ 24 w 107"/>
                    <a:gd name="T53" fmla="*/ 1 h 46"/>
                    <a:gd name="T54" fmla="*/ 25 w 107"/>
                    <a:gd name="T55" fmla="*/ 3 h 46"/>
                    <a:gd name="T56" fmla="*/ 26 w 107"/>
                    <a:gd name="T57" fmla="*/ 4 h 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7"/>
                    <a:gd name="T88" fmla="*/ 0 h 46"/>
                    <a:gd name="T89" fmla="*/ 107 w 107"/>
                    <a:gd name="T90" fmla="*/ 46 h 4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7" h="46">
                      <a:moveTo>
                        <a:pt x="107" y="16"/>
                      </a:moveTo>
                      <a:lnTo>
                        <a:pt x="97" y="17"/>
                      </a:lnTo>
                      <a:lnTo>
                        <a:pt x="87" y="18"/>
                      </a:lnTo>
                      <a:lnTo>
                        <a:pt x="76" y="20"/>
                      </a:lnTo>
                      <a:lnTo>
                        <a:pt x="67" y="22"/>
                      </a:lnTo>
                      <a:lnTo>
                        <a:pt x="58" y="25"/>
                      </a:lnTo>
                      <a:lnTo>
                        <a:pt x="50" y="30"/>
                      </a:lnTo>
                      <a:lnTo>
                        <a:pt x="42" y="36"/>
                      </a:lnTo>
                      <a:lnTo>
                        <a:pt x="35" y="44"/>
                      </a:lnTo>
                      <a:lnTo>
                        <a:pt x="30" y="44"/>
                      </a:lnTo>
                      <a:lnTo>
                        <a:pt x="25" y="45"/>
                      </a:lnTo>
                      <a:lnTo>
                        <a:pt x="20" y="45"/>
                      </a:lnTo>
                      <a:lnTo>
                        <a:pt x="14" y="46"/>
                      </a:lnTo>
                      <a:lnTo>
                        <a:pt x="10" y="46"/>
                      </a:lnTo>
                      <a:lnTo>
                        <a:pt x="6" y="44"/>
                      </a:lnTo>
                      <a:lnTo>
                        <a:pt x="3" y="42"/>
                      </a:lnTo>
                      <a:lnTo>
                        <a:pt x="0" y="36"/>
                      </a:lnTo>
                      <a:lnTo>
                        <a:pt x="8" y="25"/>
                      </a:lnTo>
                      <a:lnTo>
                        <a:pt x="18" y="16"/>
                      </a:lnTo>
                      <a:lnTo>
                        <a:pt x="28" y="9"/>
                      </a:lnTo>
                      <a:lnTo>
                        <a:pt x="39" y="5"/>
                      </a:lnTo>
                      <a:lnTo>
                        <a:pt x="51" y="1"/>
                      </a:lnTo>
                      <a:lnTo>
                        <a:pt x="64" y="0"/>
                      </a:lnTo>
                      <a:lnTo>
                        <a:pt x="76" y="0"/>
                      </a:lnTo>
                      <a:lnTo>
                        <a:pt x="89" y="2"/>
                      </a:lnTo>
                      <a:lnTo>
                        <a:pt x="94" y="5"/>
                      </a:lnTo>
                      <a:lnTo>
                        <a:pt x="98" y="7"/>
                      </a:lnTo>
                      <a:lnTo>
                        <a:pt x="103" y="12"/>
                      </a:lnTo>
                      <a:lnTo>
                        <a:pt x="107" y="16"/>
                      </a:lnTo>
                      <a:close/>
                    </a:path>
                  </a:pathLst>
                </a:custGeom>
                <a:solidFill>
                  <a:srgbClr val="00FF00"/>
                </a:solidFill>
                <a:ln w="9525">
                  <a:noFill/>
                  <a:round/>
                  <a:headEnd/>
                  <a:tailEnd/>
                </a:ln>
              </p:spPr>
              <p:txBody>
                <a:bodyPr/>
                <a:lstStyle/>
                <a:p>
                  <a:endParaRPr lang="en-US"/>
                </a:p>
              </p:txBody>
            </p:sp>
            <p:sp>
              <p:nvSpPr>
                <p:cNvPr id="9229" name="Freeform 3966"/>
                <p:cNvSpPr>
                  <a:spLocks/>
                </p:cNvSpPr>
                <p:nvPr/>
              </p:nvSpPr>
              <p:spPr bwMode="auto">
                <a:xfrm>
                  <a:off x="3413" y="3272"/>
                  <a:ext cx="34" cy="15"/>
                </a:xfrm>
                <a:custGeom>
                  <a:avLst/>
                  <a:gdLst>
                    <a:gd name="T0" fmla="*/ 17 w 68"/>
                    <a:gd name="T1" fmla="*/ 2 h 29"/>
                    <a:gd name="T2" fmla="*/ 17 w 68"/>
                    <a:gd name="T3" fmla="*/ 3 h 29"/>
                    <a:gd name="T4" fmla="*/ 15 w 68"/>
                    <a:gd name="T5" fmla="*/ 4 h 29"/>
                    <a:gd name="T6" fmla="*/ 13 w 68"/>
                    <a:gd name="T7" fmla="*/ 5 h 29"/>
                    <a:gd name="T8" fmla="*/ 12 w 68"/>
                    <a:gd name="T9" fmla="*/ 6 h 29"/>
                    <a:gd name="T10" fmla="*/ 10 w 68"/>
                    <a:gd name="T11" fmla="*/ 7 h 29"/>
                    <a:gd name="T12" fmla="*/ 9 w 68"/>
                    <a:gd name="T13" fmla="*/ 7 h 29"/>
                    <a:gd name="T14" fmla="*/ 6 w 68"/>
                    <a:gd name="T15" fmla="*/ 8 h 29"/>
                    <a:gd name="T16" fmla="*/ 4 w 68"/>
                    <a:gd name="T17" fmla="*/ 8 h 29"/>
                    <a:gd name="T18" fmla="*/ 2 w 68"/>
                    <a:gd name="T19" fmla="*/ 7 h 29"/>
                    <a:gd name="T20" fmla="*/ 1 w 68"/>
                    <a:gd name="T21" fmla="*/ 6 h 29"/>
                    <a:gd name="T22" fmla="*/ 1 w 68"/>
                    <a:gd name="T23" fmla="*/ 6 h 29"/>
                    <a:gd name="T24" fmla="*/ 1 w 68"/>
                    <a:gd name="T25" fmla="*/ 5 h 29"/>
                    <a:gd name="T26" fmla="*/ 0 w 68"/>
                    <a:gd name="T27" fmla="*/ 4 h 29"/>
                    <a:gd name="T28" fmla="*/ 1 w 68"/>
                    <a:gd name="T29" fmla="*/ 3 h 29"/>
                    <a:gd name="T30" fmla="*/ 3 w 68"/>
                    <a:gd name="T31" fmla="*/ 2 h 29"/>
                    <a:gd name="T32" fmla="*/ 5 w 68"/>
                    <a:gd name="T33" fmla="*/ 2 h 29"/>
                    <a:gd name="T34" fmla="*/ 7 w 68"/>
                    <a:gd name="T35" fmla="*/ 1 h 29"/>
                    <a:gd name="T36" fmla="*/ 9 w 68"/>
                    <a:gd name="T37" fmla="*/ 1 h 29"/>
                    <a:gd name="T38" fmla="*/ 11 w 68"/>
                    <a:gd name="T39" fmla="*/ 1 h 29"/>
                    <a:gd name="T40" fmla="*/ 13 w 68"/>
                    <a:gd name="T41" fmla="*/ 0 h 29"/>
                    <a:gd name="T42" fmla="*/ 15 w 68"/>
                    <a:gd name="T43" fmla="*/ 0 h 29"/>
                    <a:gd name="T44" fmla="*/ 17 w 68"/>
                    <a:gd name="T45" fmla="*/ 2 h 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8"/>
                    <a:gd name="T70" fmla="*/ 0 h 29"/>
                    <a:gd name="T71" fmla="*/ 68 w 68"/>
                    <a:gd name="T72" fmla="*/ 29 h 2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8" h="29">
                      <a:moveTo>
                        <a:pt x="68" y="6"/>
                      </a:moveTo>
                      <a:lnTo>
                        <a:pt x="68" y="11"/>
                      </a:lnTo>
                      <a:lnTo>
                        <a:pt x="61" y="15"/>
                      </a:lnTo>
                      <a:lnTo>
                        <a:pt x="54" y="19"/>
                      </a:lnTo>
                      <a:lnTo>
                        <a:pt x="48" y="22"/>
                      </a:lnTo>
                      <a:lnTo>
                        <a:pt x="41" y="26"/>
                      </a:lnTo>
                      <a:lnTo>
                        <a:pt x="34" y="28"/>
                      </a:lnTo>
                      <a:lnTo>
                        <a:pt x="26" y="29"/>
                      </a:lnTo>
                      <a:lnTo>
                        <a:pt x="19" y="29"/>
                      </a:lnTo>
                      <a:lnTo>
                        <a:pt x="11" y="27"/>
                      </a:lnTo>
                      <a:lnTo>
                        <a:pt x="7" y="24"/>
                      </a:lnTo>
                      <a:lnTo>
                        <a:pt x="5" y="21"/>
                      </a:lnTo>
                      <a:lnTo>
                        <a:pt x="3" y="17"/>
                      </a:lnTo>
                      <a:lnTo>
                        <a:pt x="0" y="14"/>
                      </a:lnTo>
                      <a:lnTo>
                        <a:pt x="7" y="12"/>
                      </a:lnTo>
                      <a:lnTo>
                        <a:pt x="14" y="8"/>
                      </a:lnTo>
                      <a:lnTo>
                        <a:pt x="21" y="6"/>
                      </a:lnTo>
                      <a:lnTo>
                        <a:pt x="29" y="4"/>
                      </a:lnTo>
                      <a:lnTo>
                        <a:pt x="37" y="2"/>
                      </a:lnTo>
                      <a:lnTo>
                        <a:pt x="46" y="1"/>
                      </a:lnTo>
                      <a:lnTo>
                        <a:pt x="54" y="0"/>
                      </a:lnTo>
                      <a:lnTo>
                        <a:pt x="63" y="0"/>
                      </a:lnTo>
                      <a:lnTo>
                        <a:pt x="68" y="6"/>
                      </a:lnTo>
                      <a:close/>
                    </a:path>
                  </a:pathLst>
                </a:custGeom>
                <a:solidFill>
                  <a:srgbClr val="00FF00"/>
                </a:solidFill>
                <a:ln w="9525">
                  <a:noFill/>
                  <a:round/>
                  <a:headEnd/>
                  <a:tailEnd/>
                </a:ln>
              </p:spPr>
              <p:txBody>
                <a:bodyPr/>
                <a:lstStyle/>
                <a:p>
                  <a:endParaRPr lang="en-US"/>
                </a:p>
              </p:txBody>
            </p:sp>
            <p:sp>
              <p:nvSpPr>
                <p:cNvPr id="9230" name="Freeform 3967"/>
                <p:cNvSpPr>
                  <a:spLocks/>
                </p:cNvSpPr>
                <p:nvPr/>
              </p:nvSpPr>
              <p:spPr bwMode="auto">
                <a:xfrm>
                  <a:off x="3674" y="3272"/>
                  <a:ext cx="15" cy="18"/>
                </a:xfrm>
                <a:custGeom>
                  <a:avLst/>
                  <a:gdLst>
                    <a:gd name="T0" fmla="*/ 7 w 31"/>
                    <a:gd name="T1" fmla="*/ 5 h 36"/>
                    <a:gd name="T2" fmla="*/ 7 w 31"/>
                    <a:gd name="T3" fmla="*/ 5 h 36"/>
                    <a:gd name="T4" fmla="*/ 7 w 31"/>
                    <a:gd name="T5" fmla="*/ 6 h 36"/>
                    <a:gd name="T6" fmla="*/ 6 w 31"/>
                    <a:gd name="T7" fmla="*/ 6 h 36"/>
                    <a:gd name="T8" fmla="*/ 5 w 31"/>
                    <a:gd name="T9" fmla="*/ 5 h 36"/>
                    <a:gd name="T10" fmla="*/ 4 w 31"/>
                    <a:gd name="T11" fmla="*/ 7 h 36"/>
                    <a:gd name="T12" fmla="*/ 3 w 31"/>
                    <a:gd name="T13" fmla="*/ 8 h 36"/>
                    <a:gd name="T14" fmla="*/ 2 w 31"/>
                    <a:gd name="T15" fmla="*/ 9 h 36"/>
                    <a:gd name="T16" fmla="*/ 0 w 31"/>
                    <a:gd name="T17" fmla="*/ 9 h 36"/>
                    <a:gd name="T18" fmla="*/ 0 w 31"/>
                    <a:gd name="T19" fmla="*/ 6 h 36"/>
                    <a:gd name="T20" fmla="*/ 0 w 31"/>
                    <a:gd name="T21" fmla="*/ 5 h 36"/>
                    <a:gd name="T22" fmla="*/ 1 w 31"/>
                    <a:gd name="T23" fmla="*/ 2 h 36"/>
                    <a:gd name="T24" fmla="*/ 3 w 31"/>
                    <a:gd name="T25" fmla="*/ 0 h 36"/>
                    <a:gd name="T26" fmla="*/ 4 w 31"/>
                    <a:gd name="T27" fmla="*/ 1 h 36"/>
                    <a:gd name="T28" fmla="*/ 6 w 31"/>
                    <a:gd name="T29" fmla="*/ 2 h 36"/>
                    <a:gd name="T30" fmla="*/ 7 w 31"/>
                    <a:gd name="T31" fmla="*/ 3 h 36"/>
                    <a:gd name="T32" fmla="*/ 7 w 31"/>
                    <a:gd name="T33" fmla="*/ 5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6"/>
                    <a:gd name="T53" fmla="*/ 31 w 3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6">
                      <a:moveTo>
                        <a:pt x="31" y="21"/>
                      </a:moveTo>
                      <a:lnTo>
                        <a:pt x="29" y="23"/>
                      </a:lnTo>
                      <a:lnTo>
                        <a:pt x="28" y="24"/>
                      </a:lnTo>
                      <a:lnTo>
                        <a:pt x="26" y="24"/>
                      </a:lnTo>
                      <a:lnTo>
                        <a:pt x="23" y="23"/>
                      </a:lnTo>
                      <a:lnTo>
                        <a:pt x="18" y="28"/>
                      </a:lnTo>
                      <a:lnTo>
                        <a:pt x="13" y="32"/>
                      </a:lnTo>
                      <a:lnTo>
                        <a:pt x="8" y="36"/>
                      </a:lnTo>
                      <a:lnTo>
                        <a:pt x="1" y="36"/>
                      </a:lnTo>
                      <a:lnTo>
                        <a:pt x="0" y="27"/>
                      </a:lnTo>
                      <a:lnTo>
                        <a:pt x="3" y="17"/>
                      </a:lnTo>
                      <a:lnTo>
                        <a:pt x="7" y="8"/>
                      </a:lnTo>
                      <a:lnTo>
                        <a:pt x="13" y="0"/>
                      </a:lnTo>
                      <a:lnTo>
                        <a:pt x="19" y="4"/>
                      </a:lnTo>
                      <a:lnTo>
                        <a:pt x="24" y="8"/>
                      </a:lnTo>
                      <a:lnTo>
                        <a:pt x="29" y="14"/>
                      </a:lnTo>
                      <a:lnTo>
                        <a:pt x="31" y="21"/>
                      </a:lnTo>
                      <a:close/>
                    </a:path>
                  </a:pathLst>
                </a:custGeom>
                <a:solidFill>
                  <a:srgbClr val="00FF00"/>
                </a:solidFill>
                <a:ln w="9525">
                  <a:noFill/>
                  <a:round/>
                  <a:headEnd/>
                  <a:tailEnd/>
                </a:ln>
              </p:spPr>
              <p:txBody>
                <a:bodyPr/>
                <a:lstStyle/>
                <a:p>
                  <a:endParaRPr lang="en-US"/>
                </a:p>
              </p:txBody>
            </p:sp>
            <p:sp>
              <p:nvSpPr>
                <p:cNvPr id="9231" name="Freeform 3968"/>
                <p:cNvSpPr>
                  <a:spLocks/>
                </p:cNvSpPr>
                <p:nvPr/>
              </p:nvSpPr>
              <p:spPr bwMode="auto">
                <a:xfrm>
                  <a:off x="3577" y="3274"/>
                  <a:ext cx="18" cy="18"/>
                </a:xfrm>
                <a:custGeom>
                  <a:avLst/>
                  <a:gdLst>
                    <a:gd name="T0" fmla="*/ 9 w 36"/>
                    <a:gd name="T1" fmla="*/ 4 h 37"/>
                    <a:gd name="T2" fmla="*/ 9 w 36"/>
                    <a:gd name="T3" fmla="*/ 6 h 37"/>
                    <a:gd name="T4" fmla="*/ 7 w 36"/>
                    <a:gd name="T5" fmla="*/ 7 h 37"/>
                    <a:gd name="T6" fmla="*/ 6 w 36"/>
                    <a:gd name="T7" fmla="*/ 8 h 37"/>
                    <a:gd name="T8" fmla="*/ 5 w 36"/>
                    <a:gd name="T9" fmla="*/ 8 h 37"/>
                    <a:gd name="T10" fmla="*/ 4 w 36"/>
                    <a:gd name="T11" fmla="*/ 9 h 37"/>
                    <a:gd name="T12" fmla="*/ 2 w 36"/>
                    <a:gd name="T13" fmla="*/ 9 h 37"/>
                    <a:gd name="T14" fmla="*/ 1 w 36"/>
                    <a:gd name="T15" fmla="*/ 9 h 37"/>
                    <a:gd name="T16" fmla="*/ 0 w 36"/>
                    <a:gd name="T17" fmla="*/ 8 h 37"/>
                    <a:gd name="T18" fmla="*/ 1 w 36"/>
                    <a:gd name="T19" fmla="*/ 6 h 37"/>
                    <a:gd name="T20" fmla="*/ 1 w 36"/>
                    <a:gd name="T21" fmla="*/ 4 h 37"/>
                    <a:gd name="T22" fmla="*/ 2 w 36"/>
                    <a:gd name="T23" fmla="*/ 2 h 37"/>
                    <a:gd name="T24" fmla="*/ 3 w 36"/>
                    <a:gd name="T25" fmla="*/ 0 h 37"/>
                    <a:gd name="T26" fmla="*/ 5 w 36"/>
                    <a:gd name="T27" fmla="*/ 0 h 37"/>
                    <a:gd name="T28" fmla="*/ 6 w 36"/>
                    <a:gd name="T29" fmla="*/ 2 h 37"/>
                    <a:gd name="T30" fmla="*/ 8 w 36"/>
                    <a:gd name="T31" fmla="*/ 3 h 37"/>
                    <a:gd name="T32" fmla="*/ 9 w 36"/>
                    <a:gd name="T33" fmla="*/ 4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7"/>
                    <a:gd name="T53" fmla="*/ 36 w 36"/>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7">
                      <a:moveTo>
                        <a:pt x="36" y="19"/>
                      </a:moveTo>
                      <a:lnTo>
                        <a:pt x="34" y="25"/>
                      </a:lnTo>
                      <a:lnTo>
                        <a:pt x="31" y="30"/>
                      </a:lnTo>
                      <a:lnTo>
                        <a:pt x="26" y="33"/>
                      </a:lnTo>
                      <a:lnTo>
                        <a:pt x="22" y="35"/>
                      </a:lnTo>
                      <a:lnTo>
                        <a:pt x="16" y="37"/>
                      </a:lnTo>
                      <a:lnTo>
                        <a:pt x="10" y="37"/>
                      </a:lnTo>
                      <a:lnTo>
                        <a:pt x="4" y="37"/>
                      </a:lnTo>
                      <a:lnTo>
                        <a:pt x="0" y="33"/>
                      </a:lnTo>
                      <a:lnTo>
                        <a:pt x="2" y="25"/>
                      </a:lnTo>
                      <a:lnTo>
                        <a:pt x="6" y="16"/>
                      </a:lnTo>
                      <a:lnTo>
                        <a:pt x="9" y="8"/>
                      </a:lnTo>
                      <a:lnTo>
                        <a:pt x="14" y="0"/>
                      </a:lnTo>
                      <a:lnTo>
                        <a:pt x="21" y="3"/>
                      </a:lnTo>
                      <a:lnTo>
                        <a:pt x="26" y="8"/>
                      </a:lnTo>
                      <a:lnTo>
                        <a:pt x="32" y="13"/>
                      </a:lnTo>
                      <a:lnTo>
                        <a:pt x="36" y="19"/>
                      </a:lnTo>
                      <a:close/>
                    </a:path>
                  </a:pathLst>
                </a:custGeom>
                <a:solidFill>
                  <a:srgbClr val="00FF00"/>
                </a:solidFill>
                <a:ln w="9525">
                  <a:noFill/>
                  <a:round/>
                  <a:headEnd/>
                  <a:tailEnd/>
                </a:ln>
              </p:spPr>
              <p:txBody>
                <a:bodyPr/>
                <a:lstStyle/>
                <a:p>
                  <a:endParaRPr lang="en-US"/>
                </a:p>
              </p:txBody>
            </p:sp>
            <p:sp>
              <p:nvSpPr>
                <p:cNvPr id="9232" name="Freeform 3969"/>
                <p:cNvSpPr>
                  <a:spLocks/>
                </p:cNvSpPr>
                <p:nvPr/>
              </p:nvSpPr>
              <p:spPr bwMode="auto">
                <a:xfrm>
                  <a:off x="3607" y="3274"/>
                  <a:ext cx="18" cy="18"/>
                </a:xfrm>
                <a:custGeom>
                  <a:avLst/>
                  <a:gdLst>
                    <a:gd name="T0" fmla="*/ 10 w 34"/>
                    <a:gd name="T1" fmla="*/ 4 h 37"/>
                    <a:gd name="T2" fmla="*/ 10 w 34"/>
                    <a:gd name="T3" fmla="*/ 6 h 37"/>
                    <a:gd name="T4" fmla="*/ 8 w 34"/>
                    <a:gd name="T5" fmla="*/ 7 h 37"/>
                    <a:gd name="T6" fmla="*/ 7 w 34"/>
                    <a:gd name="T7" fmla="*/ 8 h 37"/>
                    <a:gd name="T8" fmla="*/ 6 w 34"/>
                    <a:gd name="T9" fmla="*/ 8 h 37"/>
                    <a:gd name="T10" fmla="*/ 4 w 34"/>
                    <a:gd name="T11" fmla="*/ 9 h 37"/>
                    <a:gd name="T12" fmla="*/ 3 w 34"/>
                    <a:gd name="T13" fmla="*/ 8 h 37"/>
                    <a:gd name="T14" fmla="*/ 2 w 34"/>
                    <a:gd name="T15" fmla="*/ 8 h 37"/>
                    <a:gd name="T16" fmla="*/ 0 w 34"/>
                    <a:gd name="T17" fmla="*/ 8 h 37"/>
                    <a:gd name="T18" fmla="*/ 3 w 34"/>
                    <a:gd name="T19" fmla="*/ 0 h 37"/>
                    <a:gd name="T20" fmla="*/ 5 w 34"/>
                    <a:gd name="T21" fmla="*/ 1 h 37"/>
                    <a:gd name="T22" fmla="*/ 7 w 34"/>
                    <a:gd name="T23" fmla="*/ 2 h 37"/>
                    <a:gd name="T24" fmla="*/ 8 w 34"/>
                    <a:gd name="T25" fmla="*/ 3 h 37"/>
                    <a:gd name="T26" fmla="*/ 10 w 34"/>
                    <a:gd name="T27" fmla="*/ 4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7"/>
                    <a:gd name="T44" fmla="*/ 34 w 34"/>
                    <a:gd name="T45" fmla="*/ 37 h 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7">
                      <a:moveTo>
                        <a:pt x="34" y="19"/>
                      </a:moveTo>
                      <a:lnTo>
                        <a:pt x="34" y="25"/>
                      </a:lnTo>
                      <a:lnTo>
                        <a:pt x="31" y="30"/>
                      </a:lnTo>
                      <a:lnTo>
                        <a:pt x="25" y="33"/>
                      </a:lnTo>
                      <a:lnTo>
                        <a:pt x="20" y="35"/>
                      </a:lnTo>
                      <a:lnTo>
                        <a:pt x="15" y="37"/>
                      </a:lnTo>
                      <a:lnTo>
                        <a:pt x="10" y="35"/>
                      </a:lnTo>
                      <a:lnTo>
                        <a:pt x="5" y="34"/>
                      </a:lnTo>
                      <a:lnTo>
                        <a:pt x="0" y="34"/>
                      </a:lnTo>
                      <a:lnTo>
                        <a:pt x="11" y="0"/>
                      </a:lnTo>
                      <a:lnTo>
                        <a:pt x="18" y="4"/>
                      </a:lnTo>
                      <a:lnTo>
                        <a:pt x="24" y="8"/>
                      </a:lnTo>
                      <a:lnTo>
                        <a:pt x="30" y="13"/>
                      </a:lnTo>
                      <a:lnTo>
                        <a:pt x="34" y="19"/>
                      </a:lnTo>
                      <a:close/>
                    </a:path>
                  </a:pathLst>
                </a:custGeom>
                <a:solidFill>
                  <a:srgbClr val="00FF00"/>
                </a:solidFill>
                <a:ln w="9525">
                  <a:noFill/>
                  <a:round/>
                  <a:headEnd/>
                  <a:tailEnd/>
                </a:ln>
              </p:spPr>
              <p:txBody>
                <a:bodyPr/>
                <a:lstStyle/>
                <a:p>
                  <a:endParaRPr lang="en-US"/>
                </a:p>
              </p:txBody>
            </p:sp>
            <p:sp>
              <p:nvSpPr>
                <p:cNvPr id="9233" name="Freeform 3970"/>
                <p:cNvSpPr>
                  <a:spLocks/>
                </p:cNvSpPr>
                <p:nvPr/>
              </p:nvSpPr>
              <p:spPr bwMode="auto">
                <a:xfrm>
                  <a:off x="3497" y="3276"/>
                  <a:ext cx="34" cy="15"/>
                </a:xfrm>
                <a:custGeom>
                  <a:avLst/>
                  <a:gdLst>
                    <a:gd name="T0" fmla="*/ 17 w 70"/>
                    <a:gd name="T1" fmla="*/ 2 h 30"/>
                    <a:gd name="T2" fmla="*/ 16 w 70"/>
                    <a:gd name="T3" fmla="*/ 4 h 30"/>
                    <a:gd name="T4" fmla="*/ 14 w 70"/>
                    <a:gd name="T5" fmla="*/ 5 h 30"/>
                    <a:gd name="T6" fmla="*/ 12 w 70"/>
                    <a:gd name="T7" fmla="*/ 6 h 30"/>
                    <a:gd name="T8" fmla="*/ 10 w 70"/>
                    <a:gd name="T9" fmla="*/ 7 h 30"/>
                    <a:gd name="T10" fmla="*/ 9 w 70"/>
                    <a:gd name="T11" fmla="*/ 7 h 30"/>
                    <a:gd name="T12" fmla="*/ 8 w 70"/>
                    <a:gd name="T13" fmla="*/ 7 h 30"/>
                    <a:gd name="T14" fmla="*/ 7 w 70"/>
                    <a:gd name="T15" fmla="*/ 8 h 30"/>
                    <a:gd name="T16" fmla="*/ 5 w 70"/>
                    <a:gd name="T17" fmla="*/ 8 h 30"/>
                    <a:gd name="T18" fmla="*/ 4 w 70"/>
                    <a:gd name="T19" fmla="*/ 8 h 30"/>
                    <a:gd name="T20" fmla="*/ 3 w 70"/>
                    <a:gd name="T21" fmla="*/ 8 h 30"/>
                    <a:gd name="T22" fmla="*/ 2 w 70"/>
                    <a:gd name="T23" fmla="*/ 8 h 30"/>
                    <a:gd name="T24" fmla="*/ 1 w 70"/>
                    <a:gd name="T25" fmla="*/ 7 h 30"/>
                    <a:gd name="T26" fmla="*/ 0 w 70"/>
                    <a:gd name="T27" fmla="*/ 6 h 30"/>
                    <a:gd name="T28" fmla="*/ 1 w 70"/>
                    <a:gd name="T29" fmla="*/ 4 h 30"/>
                    <a:gd name="T30" fmla="*/ 3 w 70"/>
                    <a:gd name="T31" fmla="*/ 3 h 30"/>
                    <a:gd name="T32" fmla="*/ 5 w 70"/>
                    <a:gd name="T33" fmla="*/ 2 h 30"/>
                    <a:gd name="T34" fmla="*/ 8 w 70"/>
                    <a:gd name="T35" fmla="*/ 1 h 30"/>
                    <a:gd name="T36" fmla="*/ 10 w 70"/>
                    <a:gd name="T37" fmla="*/ 0 h 30"/>
                    <a:gd name="T38" fmla="*/ 12 w 70"/>
                    <a:gd name="T39" fmla="*/ 0 h 30"/>
                    <a:gd name="T40" fmla="*/ 14 w 70"/>
                    <a:gd name="T41" fmla="*/ 1 h 30"/>
                    <a:gd name="T42" fmla="*/ 17 w 70"/>
                    <a:gd name="T43" fmla="*/ 2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0"/>
                    <a:gd name="T67" fmla="*/ 0 h 30"/>
                    <a:gd name="T68" fmla="*/ 70 w 7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0" h="30">
                      <a:moveTo>
                        <a:pt x="70" y="6"/>
                      </a:moveTo>
                      <a:lnTo>
                        <a:pt x="65" y="13"/>
                      </a:lnTo>
                      <a:lnTo>
                        <a:pt x="58" y="18"/>
                      </a:lnTo>
                      <a:lnTo>
                        <a:pt x="50" y="22"/>
                      </a:lnTo>
                      <a:lnTo>
                        <a:pt x="42" y="26"/>
                      </a:lnTo>
                      <a:lnTo>
                        <a:pt x="37" y="27"/>
                      </a:lnTo>
                      <a:lnTo>
                        <a:pt x="34" y="28"/>
                      </a:lnTo>
                      <a:lnTo>
                        <a:pt x="29" y="29"/>
                      </a:lnTo>
                      <a:lnTo>
                        <a:pt x="23" y="30"/>
                      </a:lnTo>
                      <a:lnTo>
                        <a:pt x="19" y="30"/>
                      </a:lnTo>
                      <a:lnTo>
                        <a:pt x="14" y="30"/>
                      </a:lnTo>
                      <a:lnTo>
                        <a:pt x="10" y="29"/>
                      </a:lnTo>
                      <a:lnTo>
                        <a:pt x="5" y="27"/>
                      </a:lnTo>
                      <a:lnTo>
                        <a:pt x="0" y="22"/>
                      </a:lnTo>
                      <a:lnTo>
                        <a:pt x="7" y="16"/>
                      </a:lnTo>
                      <a:lnTo>
                        <a:pt x="15" y="11"/>
                      </a:lnTo>
                      <a:lnTo>
                        <a:pt x="23" y="6"/>
                      </a:lnTo>
                      <a:lnTo>
                        <a:pt x="33" y="3"/>
                      </a:lnTo>
                      <a:lnTo>
                        <a:pt x="42" y="0"/>
                      </a:lnTo>
                      <a:lnTo>
                        <a:pt x="51" y="0"/>
                      </a:lnTo>
                      <a:lnTo>
                        <a:pt x="60" y="1"/>
                      </a:lnTo>
                      <a:lnTo>
                        <a:pt x="70" y="6"/>
                      </a:lnTo>
                      <a:close/>
                    </a:path>
                  </a:pathLst>
                </a:custGeom>
                <a:solidFill>
                  <a:srgbClr val="00FF00"/>
                </a:solidFill>
                <a:ln w="9525">
                  <a:noFill/>
                  <a:round/>
                  <a:headEnd/>
                  <a:tailEnd/>
                </a:ln>
              </p:spPr>
              <p:txBody>
                <a:bodyPr/>
                <a:lstStyle/>
                <a:p>
                  <a:endParaRPr lang="en-US"/>
                </a:p>
              </p:txBody>
            </p:sp>
            <p:sp>
              <p:nvSpPr>
                <p:cNvPr id="9234" name="Freeform 3971"/>
                <p:cNvSpPr>
                  <a:spLocks/>
                </p:cNvSpPr>
                <p:nvPr/>
              </p:nvSpPr>
              <p:spPr bwMode="auto">
                <a:xfrm>
                  <a:off x="3385" y="3287"/>
                  <a:ext cx="13" cy="15"/>
                </a:xfrm>
                <a:custGeom>
                  <a:avLst/>
                  <a:gdLst>
                    <a:gd name="T0" fmla="*/ 7 w 26"/>
                    <a:gd name="T1" fmla="*/ 5 h 31"/>
                    <a:gd name="T2" fmla="*/ 5 w 26"/>
                    <a:gd name="T3" fmla="*/ 6 h 31"/>
                    <a:gd name="T4" fmla="*/ 3 w 26"/>
                    <a:gd name="T5" fmla="*/ 7 h 31"/>
                    <a:gd name="T6" fmla="*/ 1 w 26"/>
                    <a:gd name="T7" fmla="*/ 7 h 31"/>
                    <a:gd name="T8" fmla="*/ 0 w 26"/>
                    <a:gd name="T9" fmla="*/ 6 h 31"/>
                    <a:gd name="T10" fmla="*/ 2 w 26"/>
                    <a:gd name="T11" fmla="*/ 0 h 31"/>
                    <a:gd name="T12" fmla="*/ 3 w 26"/>
                    <a:gd name="T13" fmla="*/ 0 h 31"/>
                    <a:gd name="T14" fmla="*/ 5 w 26"/>
                    <a:gd name="T15" fmla="*/ 2 h 31"/>
                    <a:gd name="T16" fmla="*/ 6 w 26"/>
                    <a:gd name="T17" fmla="*/ 4 h 31"/>
                    <a:gd name="T18" fmla="*/ 7 w 26"/>
                    <a:gd name="T19" fmla="*/ 5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31"/>
                    <a:gd name="T32" fmla="*/ 26 w 26"/>
                    <a:gd name="T33" fmla="*/ 31 h 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31">
                      <a:moveTo>
                        <a:pt x="26" y="23"/>
                      </a:moveTo>
                      <a:lnTo>
                        <a:pt x="18" y="24"/>
                      </a:lnTo>
                      <a:lnTo>
                        <a:pt x="11" y="29"/>
                      </a:lnTo>
                      <a:lnTo>
                        <a:pt x="4" y="31"/>
                      </a:lnTo>
                      <a:lnTo>
                        <a:pt x="0" y="25"/>
                      </a:lnTo>
                      <a:lnTo>
                        <a:pt x="6" y="0"/>
                      </a:lnTo>
                      <a:lnTo>
                        <a:pt x="15" y="1"/>
                      </a:lnTo>
                      <a:lnTo>
                        <a:pt x="19" y="8"/>
                      </a:lnTo>
                      <a:lnTo>
                        <a:pt x="23" y="16"/>
                      </a:lnTo>
                      <a:lnTo>
                        <a:pt x="26" y="23"/>
                      </a:lnTo>
                      <a:close/>
                    </a:path>
                  </a:pathLst>
                </a:custGeom>
                <a:solidFill>
                  <a:srgbClr val="00FF00"/>
                </a:solidFill>
                <a:ln w="9525">
                  <a:noFill/>
                  <a:round/>
                  <a:headEnd/>
                  <a:tailEnd/>
                </a:ln>
              </p:spPr>
              <p:txBody>
                <a:bodyPr/>
                <a:lstStyle/>
                <a:p>
                  <a:endParaRPr lang="en-US"/>
                </a:p>
              </p:txBody>
            </p:sp>
            <p:sp>
              <p:nvSpPr>
                <p:cNvPr id="9235" name="Freeform 3972"/>
                <p:cNvSpPr>
                  <a:spLocks/>
                </p:cNvSpPr>
                <p:nvPr/>
              </p:nvSpPr>
              <p:spPr bwMode="auto">
                <a:xfrm>
                  <a:off x="3629" y="3287"/>
                  <a:ext cx="34" cy="13"/>
                </a:xfrm>
                <a:custGeom>
                  <a:avLst/>
                  <a:gdLst>
                    <a:gd name="T0" fmla="*/ 17 w 68"/>
                    <a:gd name="T1" fmla="*/ 2 h 28"/>
                    <a:gd name="T2" fmla="*/ 17 w 68"/>
                    <a:gd name="T3" fmla="*/ 3 h 28"/>
                    <a:gd name="T4" fmla="*/ 14 w 68"/>
                    <a:gd name="T5" fmla="*/ 4 h 28"/>
                    <a:gd name="T6" fmla="*/ 12 w 68"/>
                    <a:gd name="T7" fmla="*/ 5 h 28"/>
                    <a:gd name="T8" fmla="*/ 10 w 68"/>
                    <a:gd name="T9" fmla="*/ 6 h 28"/>
                    <a:gd name="T10" fmla="*/ 9 w 68"/>
                    <a:gd name="T11" fmla="*/ 6 h 28"/>
                    <a:gd name="T12" fmla="*/ 9 w 68"/>
                    <a:gd name="T13" fmla="*/ 6 h 28"/>
                    <a:gd name="T14" fmla="*/ 7 w 68"/>
                    <a:gd name="T15" fmla="*/ 6 h 28"/>
                    <a:gd name="T16" fmla="*/ 6 w 68"/>
                    <a:gd name="T17" fmla="*/ 6 h 28"/>
                    <a:gd name="T18" fmla="*/ 4 w 68"/>
                    <a:gd name="T19" fmla="*/ 6 h 28"/>
                    <a:gd name="T20" fmla="*/ 3 w 68"/>
                    <a:gd name="T21" fmla="*/ 6 h 28"/>
                    <a:gd name="T22" fmla="*/ 2 w 68"/>
                    <a:gd name="T23" fmla="*/ 6 h 28"/>
                    <a:gd name="T24" fmla="*/ 1 w 68"/>
                    <a:gd name="T25" fmla="*/ 6 h 28"/>
                    <a:gd name="T26" fmla="*/ 1 w 68"/>
                    <a:gd name="T27" fmla="*/ 5 h 28"/>
                    <a:gd name="T28" fmla="*/ 0 w 68"/>
                    <a:gd name="T29" fmla="*/ 4 h 28"/>
                    <a:gd name="T30" fmla="*/ 0 w 68"/>
                    <a:gd name="T31" fmla="*/ 3 h 28"/>
                    <a:gd name="T32" fmla="*/ 1 w 68"/>
                    <a:gd name="T33" fmla="*/ 3 h 28"/>
                    <a:gd name="T34" fmla="*/ 2 w 68"/>
                    <a:gd name="T35" fmla="*/ 2 h 28"/>
                    <a:gd name="T36" fmla="*/ 4 w 68"/>
                    <a:gd name="T37" fmla="*/ 1 h 28"/>
                    <a:gd name="T38" fmla="*/ 6 w 68"/>
                    <a:gd name="T39" fmla="*/ 0 h 28"/>
                    <a:gd name="T40" fmla="*/ 9 w 68"/>
                    <a:gd name="T41" fmla="*/ 0 h 28"/>
                    <a:gd name="T42" fmla="*/ 10 w 68"/>
                    <a:gd name="T43" fmla="*/ 0 h 28"/>
                    <a:gd name="T44" fmla="*/ 13 w 68"/>
                    <a:gd name="T45" fmla="*/ 0 h 28"/>
                    <a:gd name="T46" fmla="*/ 15 w 68"/>
                    <a:gd name="T47" fmla="*/ 0 h 28"/>
                    <a:gd name="T48" fmla="*/ 17 w 68"/>
                    <a:gd name="T49" fmla="*/ 2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28"/>
                    <a:gd name="T77" fmla="*/ 68 w 68"/>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28">
                      <a:moveTo>
                        <a:pt x="68" y="8"/>
                      </a:moveTo>
                      <a:lnTo>
                        <a:pt x="65" y="15"/>
                      </a:lnTo>
                      <a:lnTo>
                        <a:pt x="59" y="20"/>
                      </a:lnTo>
                      <a:lnTo>
                        <a:pt x="51" y="22"/>
                      </a:lnTo>
                      <a:lnTo>
                        <a:pt x="43" y="25"/>
                      </a:lnTo>
                      <a:lnTo>
                        <a:pt x="38" y="25"/>
                      </a:lnTo>
                      <a:lnTo>
                        <a:pt x="34" y="27"/>
                      </a:lnTo>
                      <a:lnTo>
                        <a:pt x="29" y="28"/>
                      </a:lnTo>
                      <a:lnTo>
                        <a:pt x="25" y="28"/>
                      </a:lnTo>
                      <a:lnTo>
                        <a:pt x="19" y="28"/>
                      </a:lnTo>
                      <a:lnTo>
                        <a:pt x="14" y="28"/>
                      </a:lnTo>
                      <a:lnTo>
                        <a:pt x="11" y="27"/>
                      </a:lnTo>
                      <a:lnTo>
                        <a:pt x="6" y="25"/>
                      </a:lnTo>
                      <a:lnTo>
                        <a:pt x="3" y="22"/>
                      </a:lnTo>
                      <a:lnTo>
                        <a:pt x="0" y="18"/>
                      </a:lnTo>
                      <a:lnTo>
                        <a:pt x="0" y="15"/>
                      </a:lnTo>
                      <a:lnTo>
                        <a:pt x="2" y="12"/>
                      </a:lnTo>
                      <a:lnTo>
                        <a:pt x="8" y="8"/>
                      </a:lnTo>
                      <a:lnTo>
                        <a:pt x="17" y="5"/>
                      </a:lnTo>
                      <a:lnTo>
                        <a:pt x="26" y="2"/>
                      </a:lnTo>
                      <a:lnTo>
                        <a:pt x="35" y="1"/>
                      </a:lnTo>
                      <a:lnTo>
                        <a:pt x="43" y="0"/>
                      </a:lnTo>
                      <a:lnTo>
                        <a:pt x="52" y="1"/>
                      </a:lnTo>
                      <a:lnTo>
                        <a:pt x="60" y="3"/>
                      </a:lnTo>
                      <a:lnTo>
                        <a:pt x="68" y="8"/>
                      </a:lnTo>
                      <a:close/>
                    </a:path>
                  </a:pathLst>
                </a:custGeom>
                <a:solidFill>
                  <a:srgbClr val="00FF00"/>
                </a:solidFill>
                <a:ln w="9525">
                  <a:noFill/>
                  <a:round/>
                  <a:headEnd/>
                  <a:tailEnd/>
                </a:ln>
              </p:spPr>
              <p:txBody>
                <a:bodyPr/>
                <a:lstStyle/>
                <a:p>
                  <a:endParaRPr lang="en-US"/>
                </a:p>
              </p:txBody>
            </p:sp>
            <p:sp>
              <p:nvSpPr>
                <p:cNvPr id="9236" name="Freeform 3973"/>
                <p:cNvSpPr>
                  <a:spLocks/>
                </p:cNvSpPr>
                <p:nvPr/>
              </p:nvSpPr>
              <p:spPr bwMode="auto">
                <a:xfrm>
                  <a:off x="3532" y="3287"/>
                  <a:ext cx="23" cy="16"/>
                </a:xfrm>
                <a:custGeom>
                  <a:avLst/>
                  <a:gdLst>
                    <a:gd name="T0" fmla="*/ 12 w 45"/>
                    <a:gd name="T1" fmla="*/ 2 h 31"/>
                    <a:gd name="T2" fmla="*/ 11 w 45"/>
                    <a:gd name="T3" fmla="*/ 4 h 31"/>
                    <a:gd name="T4" fmla="*/ 9 w 45"/>
                    <a:gd name="T5" fmla="*/ 6 h 31"/>
                    <a:gd name="T6" fmla="*/ 7 w 45"/>
                    <a:gd name="T7" fmla="*/ 7 h 31"/>
                    <a:gd name="T8" fmla="*/ 5 w 45"/>
                    <a:gd name="T9" fmla="*/ 8 h 31"/>
                    <a:gd name="T10" fmla="*/ 4 w 45"/>
                    <a:gd name="T11" fmla="*/ 8 h 31"/>
                    <a:gd name="T12" fmla="*/ 2 w 45"/>
                    <a:gd name="T13" fmla="*/ 8 h 31"/>
                    <a:gd name="T14" fmla="*/ 1 w 45"/>
                    <a:gd name="T15" fmla="*/ 7 h 31"/>
                    <a:gd name="T16" fmla="*/ 0 w 45"/>
                    <a:gd name="T17" fmla="*/ 6 h 31"/>
                    <a:gd name="T18" fmla="*/ 1 w 45"/>
                    <a:gd name="T19" fmla="*/ 4 h 31"/>
                    <a:gd name="T20" fmla="*/ 3 w 45"/>
                    <a:gd name="T21" fmla="*/ 3 h 31"/>
                    <a:gd name="T22" fmla="*/ 5 w 45"/>
                    <a:gd name="T23" fmla="*/ 2 h 31"/>
                    <a:gd name="T24" fmla="*/ 7 w 45"/>
                    <a:gd name="T25" fmla="*/ 1 h 31"/>
                    <a:gd name="T26" fmla="*/ 8 w 45"/>
                    <a:gd name="T27" fmla="*/ 0 h 31"/>
                    <a:gd name="T28" fmla="*/ 10 w 45"/>
                    <a:gd name="T29" fmla="*/ 1 h 31"/>
                    <a:gd name="T30" fmla="*/ 11 w 45"/>
                    <a:gd name="T31" fmla="*/ 1 h 31"/>
                    <a:gd name="T32" fmla="*/ 12 w 45"/>
                    <a:gd name="T33" fmla="*/ 2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31"/>
                    <a:gd name="T53" fmla="*/ 45 w 4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31">
                      <a:moveTo>
                        <a:pt x="45" y="5"/>
                      </a:moveTo>
                      <a:lnTo>
                        <a:pt x="41" y="14"/>
                      </a:lnTo>
                      <a:lnTo>
                        <a:pt x="34" y="21"/>
                      </a:lnTo>
                      <a:lnTo>
                        <a:pt x="26" y="28"/>
                      </a:lnTo>
                      <a:lnTo>
                        <a:pt x="18" y="31"/>
                      </a:lnTo>
                      <a:lnTo>
                        <a:pt x="13" y="30"/>
                      </a:lnTo>
                      <a:lnTo>
                        <a:pt x="8" y="29"/>
                      </a:lnTo>
                      <a:lnTo>
                        <a:pt x="3" y="28"/>
                      </a:lnTo>
                      <a:lnTo>
                        <a:pt x="0" y="24"/>
                      </a:lnTo>
                      <a:lnTo>
                        <a:pt x="2" y="15"/>
                      </a:lnTo>
                      <a:lnTo>
                        <a:pt x="9" y="9"/>
                      </a:lnTo>
                      <a:lnTo>
                        <a:pt x="18" y="5"/>
                      </a:lnTo>
                      <a:lnTo>
                        <a:pt x="28" y="1"/>
                      </a:lnTo>
                      <a:lnTo>
                        <a:pt x="32" y="0"/>
                      </a:lnTo>
                      <a:lnTo>
                        <a:pt x="37" y="1"/>
                      </a:lnTo>
                      <a:lnTo>
                        <a:pt x="41" y="2"/>
                      </a:lnTo>
                      <a:lnTo>
                        <a:pt x="45" y="5"/>
                      </a:lnTo>
                      <a:close/>
                    </a:path>
                  </a:pathLst>
                </a:custGeom>
                <a:solidFill>
                  <a:srgbClr val="00FF00"/>
                </a:solidFill>
                <a:ln w="9525">
                  <a:noFill/>
                  <a:round/>
                  <a:headEnd/>
                  <a:tailEnd/>
                </a:ln>
              </p:spPr>
              <p:txBody>
                <a:bodyPr/>
                <a:lstStyle/>
                <a:p>
                  <a:endParaRPr lang="en-US"/>
                </a:p>
              </p:txBody>
            </p:sp>
            <p:sp>
              <p:nvSpPr>
                <p:cNvPr id="9237" name="Freeform 3974"/>
                <p:cNvSpPr>
                  <a:spLocks/>
                </p:cNvSpPr>
                <p:nvPr/>
              </p:nvSpPr>
              <p:spPr bwMode="auto">
                <a:xfrm>
                  <a:off x="3335" y="3289"/>
                  <a:ext cx="13" cy="18"/>
                </a:xfrm>
                <a:custGeom>
                  <a:avLst/>
                  <a:gdLst>
                    <a:gd name="T0" fmla="*/ 7 w 26"/>
                    <a:gd name="T1" fmla="*/ 7 h 35"/>
                    <a:gd name="T2" fmla="*/ 5 w 26"/>
                    <a:gd name="T3" fmla="*/ 8 h 35"/>
                    <a:gd name="T4" fmla="*/ 4 w 26"/>
                    <a:gd name="T5" fmla="*/ 9 h 35"/>
                    <a:gd name="T6" fmla="*/ 3 w 26"/>
                    <a:gd name="T7" fmla="*/ 9 h 35"/>
                    <a:gd name="T8" fmla="*/ 1 w 26"/>
                    <a:gd name="T9" fmla="*/ 9 h 35"/>
                    <a:gd name="T10" fmla="*/ 1 w 26"/>
                    <a:gd name="T11" fmla="*/ 8 h 35"/>
                    <a:gd name="T12" fmla="*/ 0 w 26"/>
                    <a:gd name="T13" fmla="*/ 6 h 35"/>
                    <a:gd name="T14" fmla="*/ 0 w 26"/>
                    <a:gd name="T15" fmla="*/ 5 h 35"/>
                    <a:gd name="T16" fmla="*/ 1 w 26"/>
                    <a:gd name="T17" fmla="*/ 3 h 35"/>
                    <a:gd name="T18" fmla="*/ 1 w 26"/>
                    <a:gd name="T19" fmla="*/ 3 h 35"/>
                    <a:gd name="T20" fmla="*/ 2 w 26"/>
                    <a:gd name="T21" fmla="*/ 1 h 35"/>
                    <a:gd name="T22" fmla="*/ 3 w 26"/>
                    <a:gd name="T23" fmla="*/ 1 h 35"/>
                    <a:gd name="T24" fmla="*/ 3 w 26"/>
                    <a:gd name="T25" fmla="*/ 0 h 35"/>
                    <a:gd name="T26" fmla="*/ 5 w 26"/>
                    <a:gd name="T27" fmla="*/ 2 h 35"/>
                    <a:gd name="T28" fmla="*/ 6 w 26"/>
                    <a:gd name="T29" fmla="*/ 3 h 35"/>
                    <a:gd name="T30" fmla="*/ 7 w 26"/>
                    <a:gd name="T31" fmla="*/ 5 h 35"/>
                    <a:gd name="T32" fmla="*/ 7 w 26"/>
                    <a:gd name="T33" fmla="*/ 7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35"/>
                    <a:gd name="T53" fmla="*/ 26 w 26"/>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35">
                      <a:moveTo>
                        <a:pt x="25" y="25"/>
                      </a:moveTo>
                      <a:lnTo>
                        <a:pt x="20" y="29"/>
                      </a:lnTo>
                      <a:lnTo>
                        <a:pt x="16" y="33"/>
                      </a:lnTo>
                      <a:lnTo>
                        <a:pt x="10" y="35"/>
                      </a:lnTo>
                      <a:lnTo>
                        <a:pt x="4" y="33"/>
                      </a:lnTo>
                      <a:lnTo>
                        <a:pt x="1" y="29"/>
                      </a:lnTo>
                      <a:lnTo>
                        <a:pt x="0" y="24"/>
                      </a:lnTo>
                      <a:lnTo>
                        <a:pt x="0" y="18"/>
                      </a:lnTo>
                      <a:lnTo>
                        <a:pt x="1" y="12"/>
                      </a:lnTo>
                      <a:lnTo>
                        <a:pt x="3" y="9"/>
                      </a:lnTo>
                      <a:lnTo>
                        <a:pt x="6" y="4"/>
                      </a:lnTo>
                      <a:lnTo>
                        <a:pt x="10" y="2"/>
                      </a:lnTo>
                      <a:lnTo>
                        <a:pt x="15" y="0"/>
                      </a:lnTo>
                      <a:lnTo>
                        <a:pt x="19" y="6"/>
                      </a:lnTo>
                      <a:lnTo>
                        <a:pt x="24" y="12"/>
                      </a:lnTo>
                      <a:lnTo>
                        <a:pt x="26" y="18"/>
                      </a:lnTo>
                      <a:lnTo>
                        <a:pt x="25" y="25"/>
                      </a:lnTo>
                      <a:close/>
                    </a:path>
                  </a:pathLst>
                </a:custGeom>
                <a:solidFill>
                  <a:srgbClr val="00FF00"/>
                </a:solidFill>
                <a:ln w="9525">
                  <a:noFill/>
                  <a:round/>
                  <a:headEnd/>
                  <a:tailEnd/>
                </a:ln>
              </p:spPr>
              <p:txBody>
                <a:bodyPr/>
                <a:lstStyle/>
                <a:p>
                  <a:endParaRPr lang="en-US"/>
                </a:p>
              </p:txBody>
            </p:sp>
            <p:sp>
              <p:nvSpPr>
                <p:cNvPr id="9238" name="Freeform 3975"/>
                <p:cNvSpPr>
                  <a:spLocks/>
                </p:cNvSpPr>
                <p:nvPr/>
              </p:nvSpPr>
              <p:spPr bwMode="auto">
                <a:xfrm>
                  <a:off x="3471" y="3292"/>
                  <a:ext cx="19" cy="19"/>
                </a:xfrm>
                <a:custGeom>
                  <a:avLst/>
                  <a:gdLst>
                    <a:gd name="T0" fmla="*/ 9 w 39"/>
                    <a:gd name="T1" fmla="*/ 2 h 38"/>
                    <a:gd name="T2" fmla="*/ 9 w 39"/>
                    <a:gd name="T3" fmla="*/ 5 h 38"/>
                    <a:gd name="T4" fmla="*/ 8 w 39"/>
                    <a:gd name="T5" fmla="*/ 6 h 38"/>
                    <a:gd name="T6" fmla="*/ 7 w 39"/>
                    <a:gd name="T7" fmla="*/ 8 h 38"/>
                    <a:gd name="T8" fmla="*/ 5 w 39"/>
                    <a:gd name="T9" fmla="*/ 9 h 38"/>
                    <a:gd name="T10" fmla="*/ 4 w 39"/>
                    <a:gd name="T11" fmla="*/ 10 h 38"/>
                    <a:gd name="T12" fmla="*/ 2 w 39"/>
                    <a:gd name="T13" fmla="*/ 10 h 38"/>
                    <a:gd name="T14" fmla="*/ 0 w 39"/>
                    <a:gd name="T15" fmla="*/ 9 h 38"/>
                    <a:gd name="T16" fmla="*/ 0 w 39"/>
                    <a:gd name="T17" fmla="*/ 7 h 38"/>
                    <a:gd name="T18" fmla="*/ 0 w 39"/>
                    <a:gd name="T19" fmla="*/ 5 h 38"/>
                    <a:gd name="T20" fmla="*/ 1 w 39"/>
                    <a:gd name="T21" fmla="*/ 3 h 38"/>
                    <a:gd name="T22" fmla="*/ 2 w 39"/>
                    <a:gd name="T23" fmla="*/ 1 h 38"/>
                    <a:gd name="T24" fmla="*/ 4 w 39"/>
                    <a:gd name="T25" fmla="*/ 1 h 38"/>
                    <a:gd name="T26" fmla="*/ 6 w 39"/>
                    <a:gd name="T27" fmla="*/ 0 h 38"/>
                    <a:gd name="T28" fmla="*/ 7 w 39"/>
                    <a:gd name="T29" fmla="*/ 1 h 38"/>
                    <a:gd name="T30" fmla="*/ 8 w 39"/>
                    <a:gd name="T31" fmla="*/ 1 h 38"/>
                    <a:gd name="T32" fmla="*/ 9 w 39"/>
                    <a:gd name="T33" fmla="*/ 2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8"/>
                    <a:gd name="T53" fmla="*/ 39 w 39"/>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8">
                      <a:moveTo>
                        <a:pt x="39" y="9"/>
                      </a:moveTo>
                      <a:lnTo>
                        <a:pt x="38" y="17"/>
                      </a:lnTo>
                      <a:lnTo>
                        <a:pt x="34" y="25"/>
                      </a:lnTo>
                      <a:lnTo>
                        <a:pt x="30" y="32"/>
                      </a:lnTo>
                      <a:lnTo>
                        <a:pt x="23" y="36"/>
                      </a:lnTo>
                      <a:lnTo>
                        <a:pt x="16" y="38"/>
                      </a:lnTo>
                      <a:lnTo>
                        <a:pt x="10" y="38"/>
                      </a:lnTo>
                      <a:lnTo>
                        <a:pt x="3" y="34"/>
                      </a:lnTo>
                      <a:lnTo>
                        <a:pt x="0" y="29"/>
                      </a:lnTo>
                      <a:lnTo>
                        <a:pt x="1" y="20"/>
                      </a:lnTo>
                      <a:lnTo>
                        <a:pt x="4" y="12"/>
                      </a:lnTo>
                      <a:lnTo>
                        <a:pt x="10" y="5"/>
                      </a:lnTo>
                      <a:lnTo>
                        <a:pt x="18" y="1"/>
                      </a:lnTo>
                      <a:lnTo>
                        <a:pt x="24" y="0"/>
                      </a:lnTo>
                      <a:lnTo>
                        <a:pt x="31" y="1"/>
                      </a:lnTo>
                      <a:lnTo>
                        <a:pt x="35" y="4"/>
                      </a:lnTo>
                      <a:lnTo>
                        <a:pt x="39" y="9"/>
                      </a:lnTo>
                      <a:close/>
                    </a:path>
                  </a:pathLst>
                </a:custGeom>
                <a:solidFill>
                  <a:srgbClr val="00FF00"/>
                </a:solidFill>
                <a:ln w="9525">
                  <a:noFill/>
                  <a:round/>
                  <a:headEnd/>
                  <a:tailEnd/>
                </a:ln>
              </p:spPr>
              <p:txBody>
                <a:bodyPr/>
                <a:lstStyle/>
                <a:p>
                  <a:endParaRPr lang="en-US"/>
                </a:p>
              </p:txBody>
            </p:sp>
            <p:sp>
              <p:nvSpPr>
                <p:cNvPr id="9239" name="Freeform 3976"/>
                <p:cNvSpPr>
                  <a:spLocks/>
                </p:cNvSpPr>
                <p:nvPr/>
              </p:nvSpPr>
              <p:spPr bwMode="auto">
                <a:xfrm>
                  <a:off x="3404" y="3293"/>
                  <a:ext cx="17" cy="25"/>
                </a:xfrm>
                <a:custGeom>
                  <a:avLst/>
                  <a:gdLst>
                    <a:gd name="T0" fmla="*/ 9 w 34"/>
                    <a:gd name="T1" fmla="*/ 3 h 50"/>
                    <a:gd name="T2" fmla="*/ 9 w 34"/>
                    <a:gd name="T3" fmla="*/ 6 h 50"/>
                    <a:gd name="T4" fmla="*/ 7 w 34"/>
                    <a:gd name="T5" fmla="*/ 9 h 50"/>
                    <a:gd name="T6" fmla="*/ 5 w 34"/>
                    <a:gd name="T7" fmla="*/ 11 h 50"/>
                    <a:gd name="T8" fmla="*/ 4 w 34"/>
                    <a:gd name="T9" fmla="*/ 13 h 50"/>
                    <a:gd name="T10" fmla="*/ 3 w 34"/>
                    <a:gd name="T11" fmla="*/ 12 h 50"/>
                    <a:gd name="T12" fmla="*/ 1 w 34"/>
                    <a:gd name="T13" fmla="*/ 12 h 50"/>
                    <a:gd name="T14" fmla="*/ 1 w 34"/>
                    <a:gd name="T15" fmla="*/ 11 h 50"/>
                    <a:gd name="T16" fmla="*/ 1 w 34"/>
                    <a:gd name="T17" fmla="*/ 9 h 50"/>
                    <a:gd name="T18" fmla="*/ 0 w 34"/>
                    <a:gd name="T19" fmla="*/ 6 h 50"/>
                    <a:gd name="T20" fmla="*/ 0 w 34"/>
                    <a:gd name="T21" fmla="*/ 4 h 50"/>
                    <a:gd name="T22" fmla="*/ 1 w 34"/>
                    <a:gd name="T23" fmla="*/ 2 h 50"/>
                    <a:gd name="T24" fmla="*/ 2 w 34"/>
                    <a:gd name="T25" fmla="*/ 0 h 50"/>
                    <a:gd name="T26" fmla="*/ 4 w 34"/>
                    <a:gd name="T27" fmla="*/ 0 h 50"/>
                    <a:gd name="T28" fmla="*/ 6 w 34"/>
                    <a:gd name="T29" fmla="*/ 1 h 50"/>
                    <a:gd name="T30" fmla="*/ 7 w 34"/>
                    <a:gd name="T31" fmla="*/ 2 h 50"/>
                    <a:gd name="T32" fmla="*/ 9 w 34"/>
                    <a:gd name="T33" fmla="*/ 3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50"/>
                    <a:gd name="T53" fmla="*/ 34 w 34"/>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50">
                      <a:moveTo>
                        <a:pt x="34" y="15"/>
                      </a:moveTo>
                      <a:lnTo>
                        <a:pt x="34" y="25"/>
                      </a:lnTo>
                      <a:lnTo>
                        <a:pt x="30" y="34"/>
                      </a:lnTo>
                      <a:lnTo>
                        <a:pt x="23" y="42"/>
                      </a:lnTo>
                      <a:lnTo>
                        <a:pt x="17" y="50"/>
                      </a:lnTo>
                      <a:lnTo>
                        <a:pt x="13" y="47"/>
                      </a:lnTo>
                      <a:lnTo>
                        <a:pt x="7" y="45"/>
                      </a:lnTo>
                      <a:lnTo>
                        <a:pt x="2" y="41"/>
                      </a:lnTo>
                      <a:lnTo>
                        <a:pt x="1" y="35"/>
                      </a:lnTo>
                      <a:lnTo>
                        <a:pt x="0" y="25"/>
                      </a:lnTo>
                      <a:lnTo>
                        <a:pt x="0" y="16"/>
                      </a:lnTo>
                      <a:lnTo>
                        <a:pt x="3" y="7"/>
                      </a:lnTo>
                      <a:lnTo>
                        <a:pt x="9" y="0"/>
                      </a:lnTo>
                      <a:lnTo>
                        <a:pt x="17" y="0"/>
                      </a:lnTo>
                      <a:lnTo>
                        <a:pt x="25" y="3"/>
                      </a:lnTo>
                      <a:lnTo>
                        <a:pt x="31" y="8"/>
                      </a:lnTo>
                      <a:lnTo>
                        <a:pt x="34" y="15"/>
                      </a:lnTo>
                      <a:close/>
                    </a:path>
                  </a:pathLst>
                </a:custGeom>
                <a:solidFill>
                  <a:srgbClr val="00FF00"/>
                </a:solidFill>
                <a:ln w="9525">
                  <a:noFill/>
                  <a:round/>
                  <a:headEnd/>
                  <a:tailEnd/>
                </a:ln>
              </p:spPr>
              <p:txBody>
                <a:bodyPr/>
                <a:lstStyle/>
                <a:p>
                  <a:endParaRPr lang="en-US"/>
                </a:p>
              </p:txBody>
            </p:sp>
            <p:sp>
              <p:nvSpPr>
                <p:cNvPr id="9240" name="Freeform 3977"/>
                <p:cNvSpPr>
                  <a:spLocks/>
                </p:cNvSpPr>
                <p:nvPr/>
              </p:nvSpPr>
              <p:spPr bwMode="auto">
                <a:xfrm>
                  <a:off x="3438" y="3295"/>
                  <a:ext cx="21" cy="11"/>
                </a:xfrm>
                <a:custGeom>
                  <a:avLst/>
                  <a:gdLst>
                    <a:gd name="T0" fmla="*/ 10 w 43"/>
                    <a:gd name="T1" fmla="*/ 2 h 21"/>
                    <a:gd name="T2" fmla="*/ 10 w 43"/>
                    <a:gd name="T3" fmla="*/ 3 h 21"/>
                    <a:gd name="T4" fmla="*/ 10 w 43"/>
                    <a:gd name="T5" fmla="*/ 4 h 21"/>
                    <a:gd name="T6" fmla="*/ 9 w 43"/>
                    <a:gd name="T7" fmla="*/ 5 h 21"/>
                    <a:gd name="T8" fmla="*/ 8 w 43"/>
                    <a:gd name="T9" fmla="*/ 6 h 21"/>
                    <a:gd name="T10" fmla="*/ 5 w 43"/>
                    <a:gd name="T11" fmla="*/ 6 h 21"/>
                    <a:gd name="T12" fmla="*/ 3 w 43"/>
                    <a:gd name="T13" fmla="*/ 5 h 21"/>
                    <a:gd name="T14" fmla="*/ 1 w 43"/>
                    <a:gd name="T15" fmla="*/ 4 h 21"/>
                    <a:gd name="T16" fmla="*/ 0 w 43"/>
                    <a:gd name="T17" fmla="*/ 2 h 21"/>
                    <a:gd name="T18" fmla="*/ 1 w 43"/>
                    <a:gd name="T19" fmla="*/ 2 h 21"/>
                    <a:gd name="T20" fmla="*/ 2 w 43"/>
                    <a:gd name="T21" fmla="*/ 1 h 21"/>
                    <a:gd name="T22" fmla="*/ 3 w 43"/>
                    <a:gd name="T23" fmla="*/ 1 h 21"/>
                    <a:gd name="T24" fmla="*/ 4 w 43"/>
                    <a:gd name="T25" fmla="*/ 1 h 21"/>
                    <a:gd name="T26" fmla="*/ 5 w 43"/>
                    <a:gd name="T27" fmla="*/ 1 h 21"/>
                    <a:gd name="T28" fmla="*/ 7 w 43"/>
                    <a:gd name="T29" fmla="*/ 0 h 21"/>
                    <a:gd name="T30" fmla="*/ 8 w 43"/>
                    <a:gd name="T31" fmla="*/ 0 h 21"/>
                    <a:gd name="T32" fmla="*/ 9 w 43"/>
                    <a:gd name="T33" fmla="*/ 0 h 21"/>
                    <a:gd name="T34" fmla="*/ 10 w 43"/>
                    <a:gd name="T35" fmla="*/ 2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
                    <a:gd name="T55" fmla="*/ 0 h 21"/>
                    <a:gd name="T56" fmla="*/ 43 w 43"/>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 h="21">
                      <a:moveTo>
                        <a:pt x="43" y="5"/>
                      </a:moveTo>
                      <a:lnTo>
                        <a:pt x="43" y="11"/>
                      </a:lnTo>
                      <a:lnTo>
                        <a:pt x="40" y="15"/>
                      </a:lnTo>
                      <a:lnTo>
                        <a:pt x="37" y="19"/>
                      </a:lnTo>
                      <a:lnTo>
                        <a:pt x="32" y="21"/>
                      </a:lnTo>
                      <a:lnTo>
                        <a:pt x="23" y="21"/>
                      </a:lnTo>
                      <a:lnTo>
                        <a:pt x="14" y="19"/>
                      </a:lnTo>
                      <a:lnTo>
                        <a:pt x="7" y="14"/>
                      </a:lnTo>
                      <a:lnTo>
                        <a:pt x="0" y="7"/>
                      </a:lnTo>
                      <a:lnTo>
                        <a:pt x="4" y="5"/>
                      </a:lnTo>
                      <a:lnTo>
                        <a:pt x="8" y="4"/>
                      </a:lnTo>
                      <a:lnTo>
                        <a:pt x="13" y="3"/>
                      </a:lnTo>
                      <a:lnTo>
                        <a:pt x="17" y="1"/>
                      </a:lnTo>
                      <a:lnTo>
                        <a:pt x="22" y="1"/>
                      </a:lnTo>
                      <a:lnTo>
                        <a:pt x="28" y="0"/>
                      </a:lnTo>
                      <a:lnTo>
                        <a:pt x="32" y="0"/>
                      </a:lnTo>
                      <a:lnTo>
                        <a:pt x="37" y="0"/>
                      </a:lnTo>
                      <a:lnTo>
                        <a:pt x="43" y="5"/>
                      </a:lnTo>
                      <a:close/>
                    </a:path>
                  </a:pathLst>
                </a:custGeom>
                <a:solidFill>
                  <a:srgbClr val="00FF00"/>
                </a:solidFill>
                <a:ln w="9525">
                  <a:noFill/>
                  <a:round/>
                  <a:headEnd/>
                  <a:tailEnd/>
                </a:ln>
              </p:spPr>
              <p:txBody>
                <a:bodyPr/>
                <a:lstStyle/>
                <a:p>
                  <a:endParaRPr lang="en-US"/>
                </a:p>
              </p:txBody>
            </p:sp>
            <p:sp>
              <p:nvSpPr>
                <p:cNvPr id="9241" name="Freeform 3978"/>
                <p:cNvSpPr>
                  <a:spLocks/>
                </p:cNvSpPr>
                <p:nvPr/>
              </p:nvSpPr>
              <p:spPr bwMode="auto">
                <a:xfrm>
                  <a:off x="3670" y="3295"/>
                  <a:ext cx="19" cy="21"/>
                </a:xfrm>
                <a:custGeom>
                  <a:avLst/>
                  <a:gdLst>
                    <a:gd name="T0" fmla="*/ 10 w 38"/>
                    <a:gd name="T1" fmla="*/ 3 h 42"/>
                    <a:gd name="T2" fmla="*/ 9 w 38"/>
                    <a:gd name="T3" fmla="*/ 5 h 42"/>
                    <a:gd name="T4" fmla="*/ 7 w 38"/>
                    <a:gd name="T5" fmla="*/ 7 h 42"/>
                    <a:gd name="T6" fmla="*/ 6 w 38"/>
                    <a:gd name="T7" fmla="*/ 9 h 42"/>
                    <a:gd name="T8" fmla="*/ 5 w 38"/>
                    <a:gd name="T9" fmla="*/ 11 h 42"/>
                    <a:gd name="T10" fmla="*/ 3 w 38"/>
                    <a:gd name="T11" fmla="*/ 11 h 42"/>
                    <a:gd name="T12" fmla="*/ 2 w 38"/>
                    <a:gd name="T13" fmla="*/ 10 h 42"/>
                    <a:gd name="T14" fmla="*/ 1 w 38"/>
                    <a:gd name="T15" fmla="*/ 7 h 42"/>
                    <a:gd name="T16" fmla="*/ 0 w 38"/>
                    <a:gd name="T17" fmla="*/ 6 h 42"/>
                    <a:gd name="T18" fmla="*/ 1 w 38"/>
                    <a:gd name="T19" fmla="*/ 5 h 42"/>
                    <a:gd name="T20" fmla="*/ 1 w 38"/>
                    <a:gd name="T21" fmla="*/ 3 h 42"/>
                    <a:gd name="T22" fmla="*/ 1 w 38"/>
                    <a:gd name="T23" fmla="*/ 1 h 42"/>
                    <a:gd name="T24" fmla="*/ 3 w 38"/>
                    <a:gd name="T25" fmla="*/ 0 h 42"/>
                    <a:gd name="T26" fmla="*/ 10 w 38"/>
                    <a:gd name="T27" fmla="*/ 3 h 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42"/>
                    <a:gd name="T44" fmla="*/ 38 w 38"/>
                    <a:gd name="T45" fmla="*/ 42 h 4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42">
                      <a:moveTo>
                        <a:pt x="38" y="14"/>
                      </a:moveTo>
                      <a:lnTo>
                        <a:pt x="36" y="22"/>
                      </a:lnTo>
                      <a:lnTo>
                        <a:pt x="31" y="29"/>
                      </a:lnTo>
                      <a:lnTo>
                        <a:pt x="26" y="36"/>
                      </a:lnTo>
                      <a:lnTo>
                        <a:pt x="17" y="42"/>
                      </a:lnTo>
                      <a:lnTo>
                        <a:pt x="12" y="41"/>
                      </a:lnTo>
                      <a:lnTo>
                        <a:pt x="8" y="37"/>
                      </a:lnTo>
                      <a:lnTo>
                        <a:pt x="4" y="31"/>
                      </a:lnTo>
                      <a:lnTo>
                        <a:pt x="0" y="27"/>
                      </a:lnTo>
                      <a:lnTo>
                        <a:pt x="1" y="19"/>
                      </a:lnTo>
                      <a:lnTo>
                        <a:pt x="4" y="12"/>
                      </a:lnTo>
                      <a:lnTo>
                        <a:pt x="7" y="5"/>
                      </a:lnTo>
                      <a:lnTo>
                        <a:pt x="14" y="0"/>
                      </a:lnTo>
                      <a:lnTo>
                        <a:pt x="38" y="14"/>
                      </a:lnTo>
                      <a:close/>
                    </a:path>
                  </a:pathLst>
                </a:custGeom>
                <a:solidFill>
                  <a:srgbClr val="00FF00"/>
                </a:solidFill>
                <a:ln w="9525">
                  <a:noFill/>
                  <a:round/>
                  <a:headEnd/>
                  <a:tailEnd/>
                </a:ln>
              </p:spPr>
              <p:txBody>
                <a:bodyPr/>
                <a:lstStyle/>
                <a:p>
                  <a:endParaRPr lang="en-US"/>
                </a:p>
              </p:txBody>
            </p:sp>
            <p:sp>
              <p:nvSpPr>
                <p:cNvPr id="9242" name="Freeform 3979"/>
                <p:cNvSpPr>
                  <a:spLocks/>
                </p:cNvSpPr>
                <p:nvPr/>
              </p:nvSpPr>
              <p:spPr bwMode="auto">
                <a:xfrm>
                  <a:off x="3291" y="3298"/>
                  <a:ext cx="21" cy="18"/>
                </a:xfrm>
                <a:custGeom>
                  <a:avLst/>
                  <a:gdLst>
                    <a:gd name="T0" fmla="*/ 10 w 43"/>
                    <a:gd name="T1" fmla="*/ 0 h 37"/>
                    <a:gd name="T2" fmla="*/ 10 w 43"/>
                    <a:gd name="T3" fmla="*/ 2 h 37"/>
                    <a:gd name="T4" fmla="*/ 10 w 43"/>
                    <a:gd name="T5" fmla="*/ 3 h 37"/>
                    <a:gd name="T6" fmla="*/ 10 w 43"/>
                    <a:gd name="T7" fmla="*/ 5 h 37"/>
                    <a:gd name="T8" fmla="*/ 9 w 43"/>
                    <a:gd name="T9" fmla="*/ 7 h 37"/>
                    <a:gd name="T10" fmla="*/ 7 w 43"/>
                    <a:gd name="T11" fmla="*/ 8 h 37"/>
                    <a:gd name="T12" fmla="*/ 6 w 43"/>
                    <a:gd name="T13" fmla="*/ 8 h 37"/>
                    <a:gd name="T14" fmla="*/ 4 w 43"/>
                    <a:gd name="T15" fmla="*/ 9 h 37"/>
                    <a:gd name="T16" fmla="*/ 3 w 43"/>
                    <a:gd name="T17" fmla="*/ 9 h 37"/>
                    <a:gd name="T18" fmla="*/ 2 w 43"/>
                    <a:gd name="T19" fmla="*/ 8 h 37"/>
                    <a:gd name="T20" fmla="*/ 1 w 43"/>
                    <a:gd name="T21" fmla="*/ 8 h 37"/>
                    <a:gd name="T22" fmla="*/ 0 w 43"/>
                    <a:gd name="T23" fmla="*/ 7 h 37"/>
                    <a:gd name="T24" fmla="*/ 0 w 43"/>
                    <a:gd name="T25" fmla="*/ 6 h 37"/>
                    <a:gd name="T26" fmla="*/ 0 w 43"/>
                    <a:gd name="T27" fmla="*/ 5 h 37"/>
                    <a:gd name="T28" fmla="*/ 1 w 43"/>
                    <a:gd name="T29" fmla="*/ 4 h 37"/>
                    <a:gd name="T30" fmla="*/ 3 w 43"/>
                    <a:gd name="T31" fmla="*/ 3 h 37"/>
                    <a:gd name="T32" fmla="*/ 4 w 43"/>
                    <a:gd name="T33" fmla="*/ 2 h 37"/>
                    <a:gd name="T34" fmla="*/ 5 w 43"/>
                    <a:gd name="T35" fmla="*/ 1 h 37"/>
                    <a:gd name="T36" fmla="*/ 7 w 43"/>
                    <a:gd name="T37" fmla="*/ 1 h 37"/>
                    <a:gd name="T38" fmla="*/ 8 w 43"/>
                    <a:gd name="T39" fmla="*/ 0 h 37"/>
                    <a:gd name="T40" fmla="*/ 10 w 43"/>
                    <a:gd name="T41" fmla="*/ 0 h 37"/>
                    <a:gd name="T42" fmla="*/ 10 w 43"/>
                    <a:gd name="T43" fmla="*/ 0 h 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3"/>
                    <a:gd name="T67" fmla="*/ 0 h 37"/>
                    <a:gd name="T68" fmla="*/ 43 w 43"/>
                    <a:gd name="T69" fmla="*/ 37 h 3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3" h="37">
                      <a:moveTo>
                        <a:pt x="43" y="2"/>
                      </a:moveTo>
                      <a:lnTo>
                        <a:pt x="40" y="8"/>
                      </a:lnTo>
                      <a:lnTo>
                        <a:pt x="41" y="15"/>
                      </a:lnTo>
                      <a:lnTo>
                        <a:pt x="41" y="22"/>
                      </a:lnTo>
                      <a:lnTo>
                        <a:pt x="37" y="28"/>
                      </a:lnTo>
                      <a:lnTo>
                        <a:pt x="31" y="32"/>
                      </a:lnTo>
                      <a:lnTo>
                        <a:pt x="25" y="35"/>
                      </a:lnTo>
                      <a:lnTo>
                        <a:pt x="18" y="37"/>
                      </a:lnTo>
                      <a:lnTo>
                        <a:pt x="13" y="36"/>
                      </a:lnTo>
                      <a:lnTo>
                        <a:pt x="9" y="35"/>
                      </a:lnTo>
                      <a:lnTo>
                        <a:pt x="5" y="32"/>
                      </a:lnTo>
                      <a:lnTo>
                        <a:pt x="2" y="30"/>
                      </a:lnTo>
                      <a:lnTo>
                        <a:pt x="0" y="27"/>
                      </a:lnTo>
                      <a:lnTo>
                        <a:pt x="3" y="21"/>
                      </a:lnTo>
                      <a:lnTo>
                        <a:pt x="7" y="16"/>
                      </a:lnTo>
                      <a:lnTo>
                        <a:pt x="12" y="13"/>
                      </a:lnTo>
                      <a:lnTo>
                        <a:pt x="17" y="8"/>
                      </a:lnTo>
                      <a:lnTo>
                        <a:pt x="22" y="6"/>
                      </a:lnTo>
                      <a:lnTo>
                        <a:pt x="28" y="4"/>
                      </a:lnTo>
                      <a:lnTo>
                        <a:pt x="35" y="1"/>
                      </a:lnTo>
                      <a:lnTo>
                        <a:pt x="40" y="0"/>
                      </a:lnTo>
                      <a:lnTo>
                        <a:pt x="43" y="2"/>
                      </a:lnTo>
                      <a:close/>
                    </a:path>
                  </a:pathLst>
                </a:custGeom>
                <a:solidFill>
                  <a:srgbClr val="00FF00"/>
                </a:solidFill>
                <a:ln w="9525">
                  <a:noFill/>
                  <a:round/>
                  <a:headEnd/>
                  <a:tailEnd/>
                </a:ln>
              </p:spPr>
              <p:txBody>
                <a:bodyPr/>
                <a:lstStyle/>
                <a:p>
                  <a:endParaRPr lang="en-US"/>
                </a:p>
              </p:txBody>
            </p:sp>
            <p:sp>
              <p:nvSpPr>
                <p:cNvPr id="9243" name="Freeform 3980"/>
                <p:cNvSpPr>
                  <a:spLocks/>
                </p:cNvSpPr>
                <p:nvPr/>
              </p:nvSpPr>
              <p:spPr bwMode="auto">
                <a:xfrm>
                  <a:off x="3501" y="3299"/>
                  <a:ext cx="20" cy="13"/>
                </a:xfrm>
                <a:custGeom>
                  <a:avLst/>
                  <a:gdLst>
                    <a:gd name="T0" fmla="*/ 7 w 39"/>
                    <a:gd name="T1" fmla="*/ 2 h 27"/>
                    <a:gd name="T2" fmla="*/ 8 w 39"/>
                    <a:gd name="T3" fmla="*/ 3 h 27"/>
                    <a:gd name="T4" fmla="*/ 9 w 39"/>
                    <a:gd name="T5" fmla="*/ 3 h 27"/>
                    <a:gd name="T6" fmla="*/ 10 w 39"/>
                    <a:gd name="T7" fmla="*/ 3 h 27"/>
                    <a:gd name="T8" fmla="*/ 10 w 39"/>
                    <a:gd name="T9" fmla="*/ 3 h 27"/>
                    <a:gd name="T10" fmla="*/ 10 w 39"/>
                    <a:gd name="T11" fmla="*/ 5 h 27"/>
                    <a:gd name="T12" fmla="*/ 9 w 39"/>
                    <a:gd name="T13" fmla="*/ 5 h 27"/>
                    <a:gd name="T14" fmla="*/ 8 w 39"/>
                    <a:gd name="T15" fmla="*/ 6 h 27"/>
                    <a:gd name="T16" fmla="*/ 7 w 39"/>
                    <a:gd name="T17" fmla="*/ 6 h 27"/>
                    <a:gd name="T18" fmla="*/ 5 w 39"/>
                    <a:gd name="T19" fmla="*/ 6 h 27"/>
                    <a:gd name="T20" fmla="*/ 3 w 39"/>
                    <a:gd name="T21" fmla="*/ 6 h 27"/>
                    <a:gd name="T22" fmla="*/ 2 w 39"/>
                    <a:gd name="T23" fmla="*/ 5 h 27"/>
                    <a:gd name="T24" fmla="*/ 0 w 39"/>
                    <a:gd name="T25" fmla="*/ 3 h 27"/>
                    <a:gd name="T26" fmla="*/ 1 w 39"/>
                    <a:gd name="T27" fmla="*/ 3 h 27"/>
                    <a:gd name="T28" fmla="*/ 2 w 39"/>
                    <a:gd name="T29" fmla="*/ 2 h 27"/>
                    <a:gd name="T30" fmla="*/ 2 w 39"/>
                    <a:gd name="T31" fmla="*/ 1 h 27"/>
                    <a:gd name="T32" fmla="*/ 2 w 39"/>
                    <a:gd name="T33" fmla="*/ 0 h 27"/>
                    <a:gd name="T34" fmla="*/ 4 w 39"/>
                    <a:gd name="T35" fmla="*/ 0 h 27"/>
                    <a:gd name="T36" fmla="*/ 5 w 39"/>
                    <a:gd name="T37" fmla="*/ 0 h 27"/>
                    <a:gd name="T38" fmla="*/ 7 w 39"/>
                    <a:gd name="T39" fmla="*/ 0 h 27"/>
                    <a:gd name="T40" fmla="*/ 7 w 39"/>
                    <a:gd name="T41" fmla="*/ 2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9"/>
                    <a:gd name="T64" fmla="*/ 0 h 27"/>
                    <a:gd name="T65" fmla="*/ 39 w 39"/>
                    <a:gd name="T66" fmla="*/ 27 h 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9" h="27">
                      <a:moveTo>
                        <a:pt x="28" y="9"/>
                      </a:moveTo>
                      <a:lnTo>
                        <a:pt x="31" y="12"/>
                      </a:lnTo>
                      <a:lnTo>
                        <a:pt x="33" y="14"/>
                      </a:lnTo>
                      <a:lnTo>
                        <a:pt x="37" y="15"/>
                      </a:lnTo>
                      <a:lnTo>
                        <a:pt x="39" y="15"/>
                      </a:lnTo>
                      <a:lnTo>
                        <a:pt x="38" y="20"/>
                      </a:lnTo>
                      <a:lnTo>
                        <a:pt x="34" y="22"/>
                      </a:lnTo>
                      <a:lnTo>
                        <a:pt x="31" y="26"/>
                      </a:lnTo>
                      <a:lnTo>
                        <a:pt x="26" y="27"/>
                      </a:lnTo>
                      <a:lnTo>
                        <a:pt x="18" y="27"/>
                      </a:lnTo>
                      <a:lnTo>
                        <a:pt x="11" y="24"/>
                      </a:lnTo>
                      <a:lnTo>
                        <a:pt x="5" y="21"/>
                      </a:lnTo>
                      <a:lnTo>
                        <a:pt x="0" y="15"/>
                      </a:lnTo>
                      <a:lnTo>
                        <a:pt x="3" y="12"/>
                      </a:lnTo>
                      <a:lnTo>
                        <a:pt x="5" y="8"/>
                      </a:lnTo>
                      <a:lnTo>
                        <a:pt x="7" y="5"/>
                      </a:lnTo>
                      <a:lnTo>
                        <a:pt x="8" y="0"/>
                      </a:lnTo>
                      <a:lnTo>
                        <a:pt x="13" y="1"/>
                      </a:lnTo>
                      <a:lnTo>
                        <a:pt x="20" y="1"/>
                      </a:lnTo>
                      <a:lnTo>
                        <a:pt x="26" y="3"/>
                      </a:lnTo>
                      <a:lnTo>
                        <a:pt x="28" y="9"/>
                      </a:lnTo>
                      <a:close/>
                    </a:path>
                  </a:pathLst>
                </a:custGeom>
                <a:solidFill>
                  <a:srgbClr val="00FF00"/>
                </a:solidFill>
                <a:ln w="9525">
                  <a:noFill/>
                  <a:round/>
                  <a:headEnd/>
                  <a:tailEnd/>
                </a:ln>
              </p:spPr>
              <p:txBody>
                <a:bodyPr/>
                <a:lstStyle/>
                <a:p>
                  <a:endParaRPr lang="en-US"/>
                </a:p>
              </p:txBody>
            </p:sp>
            <p:sp>
              <p:nvSpPr>
                <p:cNvPr id="9244" name="Freeform 3981"/>
                <p:cNvSpPr>
                  <a:spLocks/>
                </p:cNvSpPr>
                <p:nvPr/>
              </p:nvSpPr>
              <p:spPr bwMode="auto">
                <a:xfrm>
                  <a:off x="3556" y="3306"/>
                  <a:ext cx="11" cy="13"/>
                </a:xfrm>
                <a:custGeom>
                  <a:avLst/>
                  <a:gdLst>
                    <a:gd name="T0" fmla="*/ 6 w 22"/>
                    <a:gd name="T1" fmla="*/ 3 h 27"/>
                    <a:gd name="T2" fmla="*/ 6 w 22"/>
                    <a:gd name="T3" fmla="*/ 4 h 27"/>
                    <a:gd name="T4" fmla="*/ 6 w 22"/>
                    <a:gd name="T5" fmla="*/ 5 h 27"/>
                    <a:gd name="T6" fmla="*/ 6 w 22"/>
                    <a:gd name="T7" fmla="*/ 6 h 27"/>
                    <a:gd name="T8" fmla="*/ 5 w 22"/>
                    <a:gd name="T9" fmla="*/ 6 h 27"/>
                    <a:gd name="T10" fmla="*/ 3 w 22"/>
                    <a:gd name="T11" fmla="*/ 6 h 27"/>
                    <a:gd name="T12" fmla="*/ 1 w 22"/>
                    <a:gd name="T13" fmla="*/ 5 h 27"/>
                    <a:gd name="T14" fmla="*/ 1 w 22"/>
                    <a:gd name="T15" fmla="*/ 4 h 27"/>
                    <a:gd name="T16" fmla="*/ 0 w 22"/>
                    <a:gd name="T17" fmla="*/ 3 h 27"/>
                    <a:gd name="T18" fmla="*/ 0 w 22"/>
                    <a:gd name="T19" fmla="*/ 2 h 27"/>
                    <a:gd name="T20" fmla="*/ 1 w 22"/>
                    <a:gd name="T21" fmla="*/ 1 h 27"/>
                    <a:gd name="T22" fmla="*/ 1 w 22"/>
                    <a:gd name="T23" fmla="*/ 0 h 27"/>
                    <a:gd name="T24" fmla="*/ 1 w 22"/>
                    <a:gd name="T25" fmla="*/ 0 h 27"/>
                    <a:gd name="T26" fmla="*/ 3 w 22"/>
                    <a:gd name="T27" fmla="*/ 0 h 27"/>
                    <a:gd name="T28" fmla="*/ 3 w 22"/>
                    <a:gd name="T29" fmla="*/ 1 h 27"/>
                    <a:gd name="T30" fmla="*/ 5 w 22"/>
                    <a:gd name="T31" fmla="*/ 2 h 27"/>
                    <a:gd name="T32" fmla="*/ 6 w 22"/>
                    <a:gd name="T33" fmla="*/ 3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27"/>
                    <a:gd name="T53" fmla="*/ 22 w 2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27">
                      <a:moveTo>
                        <a:pt x="21" y="12"/>
                      </a:moveTo>
                      <a:lnTo>
                        <a:pt x="22" y="16"/>
                      </a:lnTo>
                      <a:lnTo>
                        <a:pt x="22" y="21"/>
                      </a:lnTo>
                      <a:lnTo>
                        <a:pt x="21" y="24"/>
                      </a:lnTo>
                      <a:lnTo>
                        <a:pt x="19" y="27"/>
                      </a:lnTo>
                      <a:lnTo>
                        <a:pt x="13" y="27"/>
                      </a:lnTo>
                      <a:lnTo>
                        <a:pt x="7" y="23"/>
                      </a:lnTo>
                      <a:lnTo>
                        <a:pt x="4" y="18"/>
                      </a:lnTo>
                      <a:lnTo>
                        <a:pt x="0" y="14"/>
                      </a:lnTo>
                      <a:lnTo>
                        <a:pt x="0" y="9"/>
                      </a:lnTo>
                      <a:lnTo>
                        <a:pt x="1" y="6"/>
                      </a:lnTo>
                      <a:lnTo>
                        <a:pt x="2" y="2"/>
                      </a:lnTo>
                      <a:lnTo>
                        <a:pt x="6" y="0"/>
                      </a:lnTo>
                      <a:lnTo>
                        <a:pt x="11" y="2"/>
                      </a:lnTo>
                      <a:lnTo>
                        <a:pt x="14" y="5"/>
                      </a:lnTo>
                      <a:lnTo>
                        <a:pt x="17" y="8"/>
                      </a:lnTo>
                      <a:lnTo>
                        <a:pt x="21" y="12"/>
                      </a:lnTo>
                      <a:close/>
                    </a:path>
                  </a:pathLst>
                </a:custGeom>
                <a:solidFill>
                  <a:srgbClr val="00FF00"/>
                </a:solidFill>
                <a:ln w="9525">
                  <a:noFill/>
                  <a:round/>
                  <a:headEnd/>
                  <a:tailEnd/>
                </a:ln>
              </p:spPr>
              <p:txBody>
                <a:bodyPr/>
                <a:lstStyle/>
                <a:p>
                  <a:endParaRPr lang="en-US"/>
                </a:p>
              </p:txBody>
            </p:sp>
            <p:sp>
              <p:nvSpPr>
                <p:cNvPr id="9245" name="Freeform 3982"/>
                <p:cNvSpPr>
                  <a:spLocks/>
                </p:cNvSpPr>
                <p:nvPr/>
              </p:nvSpPr>
              <p:spPr bwMode="auto">
                <a:xfrm>
                  <a:off x="3651" y="3306"/>
                  <a:ext cx="9" cy="19"/>
                </a:xfrm>
                <a:custGeom>
                  <a:avLst/>
                  <a:gdLst>
                    <a:gd name="T0" fmla="*/ 4 w 18"/>
                    <a:gd name="T1" fmla="*/ 7 h 38"/>
                    <a:gd name="T2" fmla="*/ 3 w 18"/>
                    <a:gd name="T3" fmla="*/ 10 h 38"/>
                    <a:gd name="T4" fmla="*/ 2 w 18"/>
                    <a:gd name="T5" fmla="*/ 10 h 38"/>
                    <a:gd name="T6" fmla="*/ 1 w 18"/>
                    <a:gd name="T7" fmla="*/ 9 h 38"/>
                    <a:gd name="T8" fmla="*/ 1 w 18"/>
                    <a:gd name="T9" fmla="*/ 7 h 38"/>
                    <a:gd name="T10" fmla="*/ 0 w 18"/>
                    <a:gd name="T11" fmla="*/ 5 h 38"/>
                    <a:gd name="T12" fmla="*/ 1 w 18"/>
                    <a:gd name="T13" fmla="*/ 5 h 38"/>
                    <a:gd name="T14" fmla="*/ 1 w 18"/>
                    <a:gd name="T15" fmla="*/ 3 h 38"/>
                    <a:gd name="T16" fmla="*/ 1 w 18"/>
                    <a:gd name="T17" fmla="*/ 1 h 38"/>
                    <a:gd name="T18" fmla="*/ 2 w 18"/>
                    <a:gd name="T19" fmla="*/ 0 h 38"/>
                    <a:gd name="T20" fmla="*/ 3 w 18"/>
                    <a:gd name="T21" fmla="*/ 1 h 38"/>
                    <a:gd name="T22" fmla="*/ 5 w 18"/>
                    <a:gd name="T23" fmla="*/ 3 h 38"/>
                    <a:gd name="T24" fmla="*/ 5 w 18"/>
                    <a:gd name="T25" fmla="*/ 5 h 38"/>
                    <a:gd name="T26" fmla="*/ 4 w 18"/>
                    <a:gd name="T27" fmla="*/ 7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
                    <a:gd name="T43" fmla="*/ 0 h 38"/>
                    <a:gd name="T44" fmla="*/ 18 w 18"/>
                    <a:gd name="T45" fmla="*/ 38 h 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 h="38">
                      <a:moveTo>
                        <a:pt x="16" y="29"/>
                      </a:moveTo>
                      <a:lnTo>
                        <a:pt x="13" y="38"/>
                      </a:lnTo>
                      <a:lnTo>
                        <a:pt x="8" y="37"/>
                      </a:lnTo>
                      <a:lnTo>
                        <a:pt x="5" y="33"/>
                      </a:lnTo>
                      <a:lnTo>
                        <a:pt x="1" y="29"/>
                      </a:lnTo>
                      <a:lnTo>
                        <a:pt x="0" y="23"/>
                      </a:lnTo>
                      <a:lnTo>
                        <a:pt x="1" y="17"/>
                      </a:lnTo>
                      <a:lnTo>
                        <a:pt x="3" y="12"/>
                      </a:lnTo>
                      <a:lnTo>
                        <a:pt x="6" y="6"/>
                      </a:lnTo>
                      <a:lnTo>
                        <a:pt x="10" y="0"/>
                      </a:lnTo>
                      <a:lnTo>
                        <a:pt x="15" y="6"/>
                      </a:lnTo>
                      <a:lnTo>
                        <a:pt x="18" y="13"/>
                      </a:lnTo>
                      <a:lnTo>
                        <a:pt x="18" y="21"/>
                      </a:lnTo>
                      <a:lnTo>
                        <a:pt x="16" y="29"/>
                      </a:lnTo>
                      <a:close/>
                    </a:path>
                  </a:pathLst>
                </a:custGeom>
                <a:solidFill>
                  <a:srgbClr val="00FF00"/>
                </a:solidFill>
                <a:ln w="9525">
                  <a:noFill/>
                  <a:round/>
                  <a:headEnd/>
                  <a:tailEnd/>
                </a:ln>
              </p:spPr>
              <p:txBody>
                <a:bodyPr/>
                <a:lstStyle/>
                <a:p>
                  <a:endParaRPr lang="en-US"/>
                </a:p>
              </p:txBody>
            </p:sp>
            <p:sp>
              <p:nvSpPr>
                <p:cNvPr id="9246" name="Freeform 3983"/>
                <p:cNvSpPr>
                  <a:spLocks/>
                </p:cNvSpPr>
                <p:nvPr/>
              </p:nvSpPr>
              <p:spPr bwMode="auto">
                <a:xfrm>
                  <a:off x="3294" y="3315"/>
                  <a:ext cx="41" cy="27"/>
                </a:xfrm>
                <a:custGeom>
                  <a:avLst/>
                  <a:gdLst>
                    <a:gd name="T0" fmla="*/ 20 w 83"/>
                    <a:gd name="T1" fmla="*/ 2 h 53"/>
                    <a:gd name="T2" fmla="*/ 20 w 83"/>
                    <a:gd name="T3" fmla="*/ 3 h 53"/>
                    <a:gd name="T4" fmla="*/ 20 w 83"/>
                    <a:gd name="T5" fmla="*/ 4 h 53"/>
                    <a:gd name="T6" fmla="*/ 19 w 83"/>
                    <a:gd name="T7" fmla="*/ 5 h 53"/>
                    <a:gd name="T8" fmla="*/ 18 w 83"/>
                    <a:gd name="T9" fmla="*/ 5 h 53"/>
                    <a:gd name="T10" fmla="*/ 16 w 83"/>
                    <a:gd name="T11" fmla="*/ 6 h 53"/>
                    <a:gd name="T12" fmla="*/ 14 w 83"/>
                    <a:gd name="T13" fmla="*/ 7 h 53"/>
                    <a:gd name="T14" fmla="*/ 12 w 83"/>
                    <a:gd name="T15" fmla="*/ 8 h 53"/>
                    <a:gd name="T16" fmla="*/ 10 w 83"/>
                    <a:gd name="T17" fmla="*/ 9 h 53"/>
                    <a:gd name="T18" fmla="*/ 8 w 83"/>
                    <a:gd name="T19" fmla="*/ 9 h 53"/>
                    <a:gd name="T20" fmla="*/ 6 w 83"/>
                    <a:gd name="T21" fmla="*/ 11 h 53"/>
                    <a:gd name="T22" fmla="*/ 4 w 83"/>
                    <a:gd name="T23" fmla="*/ 12 h 53"/>
                    <a:gd name="T24" fmla="*/ 2 w 83"/>
                    <a:gd name="T25" fmla="*/ 14 h 53"/>
                    <a:gd name="T26" fmla="*/ 1 w 83"/>
                    <a:gd name="T27" fmla="*/ 13 h 53"/>
                    <a:gd name="T28" fmla="*/ 0 w 83"/>
                    <a:gd name="T29" fmla="*/ 12 h 53"/>
                    <a:gd name="T30" fmla="*/ 0 w 83"/>
                    <a:gd name="T31" fmla="*/ 11 h 53"/>
                    <a:gd name="T32" fmla="*/ 0 w 83"/>
                    <a:gd name="T33" fmla="*/ 9 h 53"/>
                    <a:gd name="T34" fmla="*/ 0 w 83"/>
                    <a:gd name="T35" fmla="*/ 8 h 53"/>
                    <a:gd name="T36" fmla="*/ 2 w 83"/>
                    <a:gd name="T37" fmla="*/ 6 h 53"/>
                    <a:gd name="T38" fmla="*/ 4 w 83"/>
                    <a:gd name="T39" fmla="*/ 5 h 53"/>
                    <a:gd name="T40" fmla="*/ 6 w 83"/>
                    <a:gd name="T41" fmla="*/ 3 h 53"/>
                    <a:gd name="T42" fmla="*/ 8 w 83"/>
                    <a:gd name="T43" fmla="*/ 2 h 53"/>
                    <a:gd name="T44" fmla="*/ 11 w 83"/>
                    <a:gd name="T45" fmla="*/ 1 h 53"/>
                    <a:gd name="T46" fmla="*/ 13 w 83"/>
                    <a:gd name="T47" fmla="*/ 1 h 53"/>
                    <a:gd name="T48" fmla="*/ 15 w 83"/>
                    <a:gd name="T49" fmla="*/ 0 h 53"/>
                    <a:gd name="T50" fmla="*/ 18 w 83"/>
                    <a:gd name="T51" fmla="*/ 0 h 53"/>
                    <a:gd name="T52" fmla="*/ 20 w 83"/>
                    <a:gd name="T53" fmla="*/ 2 h 5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3"/>
                    <a:gd name="T82" fmla="*/ 0 h 53"/>
                    <a:gd name="T83" fmla="*/ 83 w 83"/>
                    <a:gd name="T84" fmla="*/ 53 h 5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3" h="53">
                      <a:moveTo>
                        <a:pt x="82" y="8"/>
                      </a:moveTo>
                      <a:lnTo>
                        <a:pt x="83" y="11"/>
                      </a:lnTo>
                      <a:lnTo>
                        <a:pt x="82" y="15"/>
                      </a:lnTo>
                      <a:lnTo>
                        <a:pt x="77" y="17"/>
                      </a:lnTo>
                      <a:lnTo>
                        <a:pt x="75" y="19"/>
                      </a:lnTo>
                      <a:lnTo>
                        <a:pt x="67" y="23"/>
                      </a:lnTo>
                      <a:lnTo>
                        <a:pt x="57" y="26"/>
                      </a:lnTo>
                      <a:lnTo>
                        <a:pt x="49" y="30"/>
                      </a:lnTo>
                      <a:lnTo>
                        <a:pt x="41" y="33"/>
                      </a:lnTo>
                      <a:lnTo>
                        <a:pt x="33" y="36"/>
                      </a:lnTo>
                      <a:lnTo>
                        <a:pt x="25" y="41"/>
                      </a:lnTo>
                      <a:lnTo>
                        <a:pt x="18" y="46"/>
                      </a:lnTo>
                      <a:lnTo>
                        <a:pt x="11" y="53"/>
                      </a:lnTo>
                      <a:lnTo>
                        <a:pt x="7" y="50"/>
                      </a:lnTo>
                      <a:lnTo>
                        <a:pt x="3" y="46"/>
                      </a:lnTo>
                      <a:lnTo>
                        <a:pt x="1" y="41"/>
                      </a:lnTo>
                      <a:lnTo>
                        <a:pt x="0" y="36"/>
                      </a:lnTo>
                      <a:lnTo>
                        <a:pt x="1" y="31"/>
                      </a:lnTo>
                      <a:lnTo>
                        <a:pt x="9" y="24"/>
                      </a:lnTo>
                      <a:lnTo>
                        <a:pt x="17" y="18"/>
                      </a:lnTo>
                      <a:lnTo>
                        <a:pt x="25" y="12"/>
                      </a:lnTo>
                      <a:lnTo>
                        <a:pt x="34" y="8"/>
                      </a:lnTo>
                      <a:lnTo>
                        <a:pt x="44" y="3"/>
                      </a:lnTo>
                      <a:lnTo>
                        <a:pt x="53" y="1"/>
                      </a:lnTo>
                      <a:lnTo>
                        <a:pt x="63" y="0"/>
                      </a:lnTo>
                      <a:lnTo>
                        <a:pt x="74" y="0"/>
                      </a:lnTo>
                      <a:lnTo>
                        <a:pt x="82" y="8"/>
                      </a:lnTo>
                      <a:close/>
                    </a:path>
                  </a:pathLst>
                </a:custGeom>
                <a:solidFill>
                  <a:srgbClr val="00FF00"/>
                </a:solidFill>
                <a:ln w="9525">
                  <a:noFill/>
                  <a:round/>
                  <a:headEnd/>
                  <a:tailEnd/>
                </a:ln>
              </p:spPr>
              <p:txBody>
                <a:bodyPr/>
                <a:lstStyle/>
                <a:p>
                  <a:endParaRPr lang="en-US"/>
                </a:p>
              </p:txBody>
            </p:sp>
            <p:sp>
              <p:nvSpPr>
                <p:cNvPr id="9247" name="Freeform 3984"/>
                <p:cNvSpPr>
                  <a:spLocks/>
                </p:cNvSpPr>
                <p:nvPr/>
              </p:nvSpPr>
              <p:spPr bwMode="auto">
                <a:xfrm>
                  <a:off x="3670" y="3319"/>
                  <a:ext cx="10" cy="11"/>
                </a:xfrm>
                <a:custGeom>
                  <a:avLst/>
                  <a:gdLst>
                    <a:gd name="T0" fmla="*/ 5 w 21"/>
                    <a:gd name="T1" fmla="*/ 3 h 20"/>
                    <a:gd name="T2" fmla="*/ 5 w 21"/>
                    <a:gd name="T3" fmla="*/ 4 h 20"/>
                    <a:gd name="T4" fmla="*/ 4 w 21"/>
                    <a:gd name="T5" fmla="*/ 6 h 20"/>
                    <a:gd name="T6" fmla="*/ 4 w 21"/>
                    <a:gd name="T7" fmla="*/ 6 h 20"/>
                    <a:gd name="T8" fmla="*/ 3 w 21"/>
                    <a:gd name="T9" fmla="*/ 6 h 20"/>
                    <a:gd name="T10" fmla="*/ 2 w 21"/>
                    <a:gd name="T11" fmla="*/ 6 h 20"/>
                    <a:gd name="T12" fmla="*/ 1 w 21"/>
                    <a:gd name="T13" fmla="*/ 6 h 20"/>
                    <a:gd name="T14" fmla="*/ 0 w 21"/>
                    <a:gd name="T15" fmla="*/ 5 h 20"/>
                    <a:gd name="T16" fmla="*/ 0 w 21"/>
                    <a:gd name="T17" fmla="*/ 4 h 20"/>
                    <a:gd name="T18" fmla="*/ 0 w 21"/>
                    <a:gd name="T19" fmla="*/ 3 h 20"/>
                    <a:gd name="T20" fmla="*/ 0 w 21"/>
                    <a:gd name="T21" fmla="*/ 2 h 20"/>
                    <a:gd name="T22" fmla="*/ 1 w 21"/>
                    <a:gd name="T23" fmla="*/ 1 h 20"/>
                    <a:gd name="T24" fmla="*/ 1 w 21"/>
                    <a:gd name="T25" fmla="*/ 0 h 20"/>
                    <a:gd name="T26" fmla="*/ 2 w 21"/>
                    <a:gd name="T27" fmla="*/ 1 h 20"/>
                    <a:gd name="T28" fmla="*/ 3 w 21"/>
                    <a:gd name="T29" fmla="*/ 1 h 20"/>
                    <a:gd name="T30" fmla="*/ 4 w 21"/>
                    <a:gd name="T31" fmla="*/ 2 h 20"/>
                    <a:gd name="T32" fmla="*/ 5 w 21"/>
                    <a:gd name="T33" fmla="*/ 3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0"/>
                    <a:gd name="T53" fmla="*/ 21 w 2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0">
                      <a:moveTo>
                        <a:pt x="21" y="11"/>
                      </a:moveTo>
                      <a:lnTo>
                        <a:pt x="21" y="15"/>
                      </a:lnTo>
                      <a:lnTo>
                        <a:pt x="19" y="18"/>
                      </a:lnTo>
                      <a:lnTo>
                        <a:pt x="16" y="19"/>
                      </a:lnTo>
                      <a:lnTo>
                        <a:pt x="13" y="20"/>
                      </a:lnTo>
                      <a:lnTo>
                        <a:pt x="8" y="19"/>
                      </a:lnTo>
                      <a:lnTo>
                        <a:pt x="5" y="18"/>
                      </a:lnTo>
                      <a:lnTo>
                        <a:pt x="3" y="17"/>
                      </a:lnTo>
                      <a:lnTo>
                        <a:pt x="0" y="14"/>
                      </a:lnTo>
                      <a:lnTo>
                        <a:pt x="0" y="9"/>
                      </a:lnTo>
                      <a:lnTo>
                        <a:pt x="1" y="5"/>
                      </a:lnTo>
                      <a:lnTo>
                        <a:pt x="4" y="2"/>
                      </a:lnTo>
                      <a:lnTo>
                        <a:pt x="6" y="0"/>
                      </a:lnTo>
                      <a:lnTo>
                        <a:pt x="11" y="1"/>
                      </a:lnTo>
                      <a:lnTo>
                        <a:pt x="15" y="3"/>
                      </a:lnTo>
                      <a:lnTo>
                        <a:pt x="19" y="7"/>
                      </a:lnTo>
                      <a:lnTo>
                        <a:pt x="21" y="11"/>
                      </a:lnTo>
                      <a:close/>
                    </a:path>
                  </a:pathLst>
                </a:custGeom>
                <a:solidFill>
                  <a:srgbClr val="00FF00"/>
                </a:solidFill>
                <a:ln w="9525">
                  <a:noFill/>
                  <a:round/>
                  <a:headEnd/>
                  <a:tailEnd/>
                </a:ln>
              </p:spPr>
              <p:txBody>
                <a:bodyPr/>
                <a:lstStyle/>
                <a:p>
                  <a:endParaRPr lang="en-US"/>
                </a:p>
              </p:txBody>
            </p:sp>
            <p:sp>
              <p:nvSpPr>
                <p:cNvPr id="9248" name="Freeform 3985"/>
                <p:cNvSpPr>
                  <a:spLocks/>
                </p:cNvSpPr>
                <p:nvPr/>
              </p:nvSpPr>
              <p:spPr bwMode="auto">
                <a:xfrm>
                  <a:off x="3349" y="3326"/>
                  <a:ext cx="9" cy="13"/>
                </a:xfrm>
                <a:custGeom>
                  <a:avLst/>
                  <a:gdLst>
                    <a:gd name="T0" fmla="*/ 4 w 19"/>
                    <a:gd name="T1" fmla="*/ 3 h 25"/>
                    <a:gd name="T2" fmla="*/ 4 w 19"/>
                    <a:gd name="T3" fmla="*/ 4 h 25"/>
                    <a:gd name="T4" fmla="*/ 4 w 19"/>
                    <a:gd name="T5" fmla="*/ 5 h 25"/>
                    <a:gd name="T6" fmla="*/ 4 w 19"/>
                    <a:gd name="T7" fmla="*/ 6 h 25"/>
                    <a:gd name="T8" fmla="*/ 3 w 19"/>
                    <a:gd name="T9" fmla="*/ 7 h 25"/>
                    <a:gd name="T10" fmla="*/ 2 w 19"/>
                    <a:gd name="T11" fmla="*/ 7 h 25"/>
                    <a:gd name="T12" fmla="*/ 1 w 19"/>
                    <a:gd name="T13" fmla="*/ 7 h 25"/>
                    <a:gd name="T14" fmla="*/ 0 w 19"/>
                    <a:gd name="T15" fmla="*/ 6 h 25"/>
                    <a:gd name="T16" fmla="*/ 0 w 19"/>
                    <a:gd name="T17" fmla="*/ 5 h 25"/>
                    <a:gd name="T18" fmla="*/ 0 w 19"/>
                    <a:gd name="T19" fmla="*/ 4 h 25"/>
                    <a:gd name="T20" fmla="*/ 0 w 19"/>
                    <a:gd name="T21" fmla="*/ 3 h 25"/>
                    <a:gd name="T22" fmla="*/ 1 w 19"/>
                    <a:gd name="T23" fmla="*/ 1 h 25"/>
                    <a:gd name="T24" fmla="*/ 1 w 19"/>
                    <a:gd name="T25" fmla="*/ 0 h 25"/>
                    <a:gd name="T26" fmla="*/ 2 w 19"/>
                    <a:gd name="T27" fmla="*/ 1 h 25"/>
                    <a:gd name="T28" fmla="*/ 3 w 19"/>
                    <a:gd name="T29" fmla="*/ 1 h 25"/>
                    <a:gd name="T30" fmla="*/ 4 w 19"/>
                    <a:gd name="T31" fmla="*/ 2 h 25"/>
                    <a:gd name="T32" fmla="*/ 4 w 19"/>
                    <a:gd name="T33" fmla="*/ 3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5"/>
                    <a:gd name="T53" fmla="*/ 19 w 1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5">
                      <a:moveTo>
                        <a:pt x="19" y="11"/>
                      </a:moveTo>
                      <a:lnTo>
                        <a:pt x="19" y="16"/>
                      </a:lnTo>
                      <a:lnTo>
                        <a:pt x="18" y="19"/>
                      </a:lnTo>
                      <a:lnTo>
                        <a:pt x="17" y="23"/>
                      </a:lnTo>
                      <a:lnTo>
                        <a:pt x="13" y="25"/>
                      </a:lnTo>
                      <a:lnTo>
                        <a:pt x="8" y="25"/>
                      </a:lnTo>
                      <a:lnTo>
                        <a:pt x="5" y="25"/>
                      </a:lnTo>
                      <a:lnTo>
                        <a:pt x="2" y="23"/>
                      </a:lnTo>
                      <a:lnTo>
                        <a:pt x="0" y="19"/>
                      </a:lnTo>
                      <a:lnTo>
                        <a:pt x="0" y="14"/>
                      </a:lnTo>
                      <a:lnTo>
                        <a:pt x="2" y="9"/>
                      </a:lnTo>
                      <a:lnTo>
                        <a:pt x="4" y="4"/>
                      </a:lnTo>
                      <a:lnTo>
                        <a:pt x="6" y="0"/>
                      </a:lnTo>
                      <a:lnTo>
                        <a:pt x="10" y="2"/>
                      </a:lnTo>
                      <a:lnTo>
                        <a:pt x="14" y="4"/>
                      </a:lnTo>
                      <a:lnTo>
                        <a:pt x="17" y="8"/>
                      </a:lnTo>
                      <a:lnTo>
                        <a:pt x="19" y="11"/>
                      </a:lnTo>
                      <a:close/>
                    </a:path>
                  </a:pathLst>
                </a:custGeom>
                <a:solidFill>
                  <a:srgbClr val="00FF00"/>
                </a:solidFill>
                <a:ln w="9525">
                  <a:noFill/>
                  <a:round/>
                  <a:headEnd/>
                  <a:tailEnd/>
                </a:ln>
              </p:spPr>
              <p:txBody>
                <a:bodyPr/>
                <a:lstStyle/>
                <a:p>
                  <a:endParaRPr lang="en-US"/>
                </a:p>
              </p:txBody>
            </p:sp>
            <p:sp>
              <p:nvSpPr>
                <p:cNvPr id="9249" name="Freeform 3986"/>
                <p:cNvSpPr>
                  <a:spLocks/>
                </p:cNvSpPr>
                <p:nvPr/>
              </p:nvSpPr>
              <p:spPr bwMode="auto">
                <a:xfrm>
                  <a:off x="3645" y="3334"/>
                  <a:ext cx="27" cy="8"/>
                </a:xfrm>
                <a:custGeom>
                  <a:avLst/>
                  <a:gdLst>
                    <a:gd name="T0" fmla="*/ 14 w 54"/>
                    <a:gd name="T1" fmla="*/ 1 h 18"/>
                    <a:gd name="T2" fmla="*/ 12 w 54"/>
                    <a:gd name="T3" fmla="*/ 2 h 18"/>
                    <a:gd name="T4" fmla="*/ 11 w 54"/>
                    <a:gd name="T5" fmla="*/ 2 h 18"/>
                    <a:gd name="T6" fmla="*/ 9 w 54"/>
                    <a:gd name="T7" fmla="*/ 3 h 18"/>
                    <a:gd name="T8" fmla="*/ 7 w 54"/>
                    <a:gd name="T9" fmla="*/ 4 h 18"/>
                    <a:gd name="T10" fmla="*/ 6 w 54"/>
                    <a:gd name="T11" fmla="*/ 4 h 18"/>
                    <a:gd name="T12" fmla="*/ 4 w 54"/>
                    <a:gd name="T13" fmla="*/ 4 h 18"/>
                    <a:gd name="T14" fmla="*/ 3 w 54"/>
                    <a:gd name="T15" fmla="*/ 4 h 18"/>
                    <a:gd name="T16" fmla="*/ 1 w 54"/>
                    <a:gd name="T17" fmla="*/ 3 h 18"/>
                    <a:gd name="T18" fmla="*/ 0 w 54"/>
                    <a:gd name="T19" fmla="*/ 2 h 18"/>
                    <a:gd name="T20" fmla="*/ 2 w 54"/>
                    <a:gd name="T21" fmla="*/ 2 h 18"/>
                    <a:gd name="T22" fmla="*/ 3 w 54"/>
                    <a:gd name="T23" fmla="*/ 1 h 18"/>
                    <a:gd name="T24" fmla="*/ 5 w 54"/>
                    <a:gd name="T25" fmla="*/ 0 h 18"/>
                    <a:gd name="T26" fmla="*/ 6 w 54"/>
                    <a:gd name="T27" fmla="*/ 0 h 18"/>
                    <a:gd name="T28" fmla="*/ 7 w 54"/>
                    <a:gd name="T29" fmla="*/ 0 h 18"/>
                    <a:gd name="T30" fmla="*/ 10 w 54"/>
                    <a:gd name="T31" fmla="*/ 0 h 18"/>
                    <a:gd name="T32" fmla="*/ 11 w 54"/>
                    <a:gd name="T33" fmla="*/ 0 h 18"/>
                    <a:gd name="T34" fmla="*/ 12 w 54"/>
                    <a:gd name="T35" fmla="*/ 1 h 18"/>
                    <a:gd name="T36" fmla="*/ 14 w 54"/>
                    <a:gd name="T37" fmla="*/ 1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5"/>
                      </a:moveTo>
                      <a:lnTo>
                        <a:pt x="48" y="9"/>
                      </a:lnTo>
                      <a:lnTo>
                        <a:pt x="42" y="12"/>
                      </a:lnTo>
                      <a:lnTo>
                        <a:pt x="35" y="15"/>
                      </a:lnTo>
                      <a:lnTo>
                        <a:pt x="30" y="17"/>
                      </a:lnTo>
                      <a:lnTo>
                        <a:pt x="23" y="18"/>
                      </a:lnTo>
                      <a:lnTo>
                        <a:pt x="16" y="18"/>
                      </a:lnTo>
                      <a:lnTo>
                        <a:pt x="9" y="17"/>
                      </a:lnTo>
                      <a:lnTo>
                        <a:pt x="2" y="14"/>
                      </a:lnTo>
                      <a:lnTo>
                        <a:pt x="0" y="12"/>
                      </a:lnTo>
                      <a:lnTo>
                        <a:pt x="5" y="9"/>
                      </a:lnTo>
                      <a:lnTo>
                        <a:pt x="11" y="5"/>
                      </a:lnTo>
                      <a:lnTo>
                        <a:pt x="17" y="3"/>
                      </a:lnTo>
                      <a:lnTo>
                        <a:pt x="24" y="0"/>
                      </a:lnTo>
                      <a:lnTo>
                        <a:pt x="30" y="0"/>
                      </a:lnTo>
                      <a:lnTo>
                        <a:pt x="37" y="0"/>
                      </a:lnTo>
                      <a:lnTo>
                        <a:pt x="42" y="2"/>
                      </a:lnTo>
                      <a:lnTo>
                        <a:pt x="48" y="4"/>
                      </a:lnTo>
                      <a:lnTo>
                        <a:pt x="54" y="5"/>
                      </a:lnTo>
                      <a:close/>
                    </a:path>
                  </a:pathLst>
                </a:custGeom>
                <a:solidFill>
                  <a:srgbClr val="00FF00"/>
                </a:solidFill>
                <a:ln w="9525">
                  <a:noFill/>
                  <a:round/>
                  <a:headEnd/>
                  <a:tailEnd/>
                </a:ln>
              </p:spPr>
              <p:txBody>
                <a:bodyPr/>
                <a:lstStyle/>
                <a:p>
                  <a:endParaRPr lang="en-US"/>
                </a:p>
              </p:txBody>
            </p:sp>
            <p:sp>
              <p:nvSpPr>
                <p:cNvPr id="9250" name="Freeform 3987"/>
                <p:cNvSpPr>
                  <a:spLocks/>
                </p:cNvSpPr>
                <p:nvPr/>
              </p:nvSpPr>
              <p:spPr bwMode="auto">
                <a:xfrm>
                  <a:off x="3581" y="3337"/>
                  <a:ext cx="18" cy="16"/>
                </a:xfrm>
                <a:custGeom>
                  <a:avLst/>
                  <a:gdLst>
                    <a:gd name="T0" fmla="*/ 10 w 34"/>
                    <a:gd name="T1" fmla="*/ 7 h 33"/>
                    <a:gd name="T2" fmla="*/ 8 w 34"/>
                    <a:gd name="T3" fmla="*/ 8 h 33"/>
                    <a:gd name="T4" fmla="*/ 6 w 34"/>
                    <a:gd name="T5" fmla="*/ 8 h 33"/>
                    <a:gd name="T6" fmla="*/ 4 w 34"/>
                    <a:gd name="T7" fmla="*/ 8 h 33"/>
                    <a:gd name="T8" fmla="*/ 2 w 34"/>
                    <a:gd name="T9" fmla="*/ 7 h 33"/>
                    <a:gd name="T10" fmla="*/ 1 w 34"/>
                    <a:gd name="T11" fmla="*/ 6 h 33"/>
                    <a:gd name="T12" fmla="*/ 0 w 34"/>
                    <a:gd name="T13" fmla="*/ 5 h 33"/>
                    <a:gd name="T14" fmla="*/ 0 w 34"/>
                    <a:gd name="T15" fmla="*/ 3 h 33"/>
                    <a:gd name="T16" fmla="*/ 1 w 34"/>
                    <a:gd name="T17" fmla="*/ 2 h 33"/>
                    <a:gd name="T18" fmla="*/ 3 w 34"/>
                    <a:gd name="T19" fmla="*/ 0 h 33"/>
                    <a:gd name="T20" fmla="*/ 5 w 34"/>
                    <a:gd name="T21" fmla="*/ 1 h 33"/>
                    <a:gd name="T22" fmla="*/ 7 w 34"/>
                    <a:gd name="T23" fmla="*/ 3 h 33"/>
                    <a:gd name="T24" fmla="*/ 8 w 34"/>
                    <a:gd name="T25" fmla="*/ 5 h 33"/>
                    <a:gd name="T26" fmla="*/ 10 w 34"/>
                    <a:gd name="T27" fmla="*/ 7 h 3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3"/>
                    <a:gd name="T44" fmla="*/ 34 w 34"/>
                    <a:gd name="T45" fmla="*/ 33 h 3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3">
                      <a:moveTo>
                        <a:pt x="34" y="29"/>
                      </a:moveTo>
                      <a:lnTo>
                        <a:pt x="29" y="33"/>
                      </a:lnTo>
                      <a:lnTo>
                        <a:pt x="22" y="33"/>
                      </a:lnTo>
                      <a:lnTo>
                        <a:pt x="14" y="32"/>
                      </a:lnTo>
                      <a:lnTo>
                        <a:pt x="8" y="29"/>
                      </a:lnTo>
                      <a:lnTo>
                        <a:pt x="3" y="26"/>
                      </a:lnTo>
                      <a:lnTo>
                        <a:pt x="0" y="20"/>
                      </a:lnTo>
                      <a:lnTo>
                        <a:pt x="0" y="14"/>
                      </a:lnTo>
                      <a:lnTo>
                        <a:pt x="1" y="8"/>
                      </a:lnTo>
                      <a:lnTo>
                        <a:pt x="9" y="0"/>
                      </a:lnTo>
                      <a:lnTo>
                        <a:pt x="17" y="5"/>
                      </a:lnTo>
                      <a:lnTo>
                        <a:pt x="25" y="12"/>
                      </a:lnTo>
                      <a:lnTo>
                        <a:pt x="31" y="20"/>
                      </a:lnTo>
                      <a:lnTo>
                        <a:pt x="34" y="29"/>
                      </a:lnTo>
                      <a:close/>
                    </a:path>
                  </a:pathLst>
                </a:custGeom>
                <a:solidFill>
                  <a:srgbClr val="00FF00"/>
                </a:solidFill>
                <a:ln w="9525">
                  <a:noFill/>
                  <a:round/>
                  <a:headEnd/>
                  <a:tailEnd/>
                </a:ln>
              </p:spPr>
              <p:txBody>
                <a:bodyPr/>
                <a:lstStyle/>
                <a:p>
                  <a:endParaRPr lang="en-US"/>
                </a:p>
              </p:txBody>
            </p:sp>
            <p:sp>
              <p:nvSpPr>
                <p:cNvPr id="9251" name="Freeform 3988"/>
                <p:cNvSpPr>
                  <a:spLocks/>
                </p:cNvSpPr>
                <p:nvPr/>
              </p:nvSpPr>
              <p:spPr bwMode="auto">
                <a:xfrm>
                  <a:off x="3269" y="3338"/>
                  <a:ext cx="17" cy="13"/>
                </a:xfrm>
                <a:custGeom>
                  <a:avLst/>
                  <a:gdLst>
                    <a:gd name="T0" fmla="*/ 7 w 35"/>
                    <a:gd name="T1" fmla="*/ 2 h 26"/>
                    <a:gd name="T2" fmla="*/ 8 w 35"/>
                    <a:gd name="T3" fmla="*/ 3 h 26"/>
                    <a:gd name="T4" fmla="*/ 8 w 35"/>
                    <a:gd name="T5" fmla="*/ 3 h 26"/>
                    <a:gd name="T6" fmla="*/ 8 w 35"/>
                    <a:gd name="T7" fmla="*/ 5 h 26"/>
                    <a:gd name="T8" fmla="*/ 8 w 35"/>
                    <a:gd name="T9" fmla="*/ 6 h 26"/>
                    <a:gd name="T10" fmla="*/ 6 w 35"/>
                    <a:gd name="T11" fmla="*/ 7 h 26"/>
                    <a:gd name="T12" fmla="*/ 5 w 35"/>
                    <a:gd name="T13" fmla="*/ 7 h 26"/>
                    <a:gd name="T14" fmla="*/ 3 w 35"/>
                    <a:gd name="T15" fmla="*/ 7 h 26"/>
                    <a:gd name="T16" fmla="*/ 2 w 35"/>
                    <a:gd name="T17" fmla="*/ 6 h 26"/>
                    <a:gd name="T18" fmla="*/ 1 w 35"/>
                    <a:gd name="T19" fmla="*/ 5 h 26"/>
                    <a:gd name="T20" fmla="*/ 0 w 35"/>
                    <a:gd name="T21" fmla="*/ 5 h 26"/>
                    <a:gd name="T22" fmla="*/ 0 w 35"/>
                    <a:gd name="T23" fmla="*/ 3 h 26"/>
                    <a:gd name="T24" fmla="*/ 0 w 35"/>
                    <a:gd name="T25" fmla="*/ 2 h 26"/>
                    <a:gd name="T26" fmla="*/ 2 w 35"/>
                    <a:gd name="T27" fmla="*/ 1 h 26"/>
                    <a:gd name="T28" fmla="*/ 4 w 35"/>
                    <a:gd name="T29" fmla="*/ 0 h 26"/>
                    <a:gd name="T30" fmla="*/ 6 w 35"/>
                    <a:gd name="T31" fmla="*/ 1 h 26"/>
                    <a:gd name="T32" fmla="*/ 7 w 35"/>
                    <a:gd name="T33" fmla="*/ 2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26"/>
                    <a:gd name="T53" fmla="*/ 35 w 3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26">
                      <a:moveTo>
                        <a:pt x="31" y="6"/>
                      </a:moveTo>
                      <a:lnTo>
                        <a:pt x="33" y="10"/>
                      </a:lnTo>
                      <a:lnTo>
                        <a:pt x="35" y="13"/>
                      </a:lnTo>
                      <a:lnTo>
                        <a:pt x="35" y="18"/>
                      </a:lnTo>
                      <a:lnTo>
                        <a:pt x="32" y="21"/>
                      </a:lnTo>
                      <a:lnTo>
                        <a:pt x="27" y="25"/>
                      </a:lnTo>
                      <a:lnTo>
                        <a:pt x="21" y="26"/>
                      </a:lnTo>
                      <a:lnTo>
                        <a:pt x="14" y="26"/>
                      </a:lnTo>
                      <a:lnTo>
                        <a:pt x="8" y="24"/>
                      </a:lnTo>
                      <a:lnTo>
                        <a:pt x="5" y="20"/>
                      </a:lnTo>
                      <a:lnTo>
                        <a:pt x="1" y="17"/>
                      </a:lnTo>
                      <a:lnTo>
                        <a:pt x="0" y="11"/>
                      </a:lnTo>
                      <a:lnTo>
                        <a:pt x="1" y="6"/>
                      </a:lnTo>
                      <a:lnTo>
                        <a:pt x="8" y="1"/>
                      </a:lnTo>
                      <a:lnTo>
                        <a:pt x="16" y="0"/>
                      </a:lnTo>
                      <a:lnTo>
                        <a:pt x="25" y="1"/>
                      </a:lnTo>
                      <a:lnTo>
                        <a:pt x="31" y="6"/>
                      </a:lnTo>
                      <a:close/>
                    </a:path>
                  </a:pathLst>
                </a:custGeom>
                <a:solidFill>
                  <a:srgbClr val="00FF00"/>
                </a:solidFill>
                <a:ln w="9525">
                  <a:noFill/>
                  <a:round/>
                  <a:headEnd/>
                  <a:tailEnd/>
                </a:ln>
              </p:spPr>
              <p:txBody>
                <a:bodyPr/>
                <a:lstStyle/>
                <a:p>
                  <a:endParaRPr lang="en-US"/>
                </a:p>
              </p:txBody>
            </p:sp>
            <p:sp>
              <p:nvSpPr>
                <p:cNvPr id="9252" name="Freeform 3989"/>
                <p:cNvSpPr>
                  <a:spLocks/>
                </p:cNvSpPr>
                <p:nvPr/>
              </p:nvSpPr>
              <p:spPr bwMode="auto">
                <a:xfrm>
                  <a:off x="3316" y="3341"/>
                  <a:ext cx="15" cy="17"/>
                </a:xfrm>
                <a:custGeom>
                  <a:avLst/>
                  <a:gdLst>
                    <a:gd name="T0" fmla="*/ 8 w 30"/>
                    <a:gd name="T1" fmla="*/ 4 h 35"/>
                    <a:gd name="T2" fmla="*/ 7 w 30"/>
                    <a:gd name="T3" fmla="*/ 5 h 35"/>
                    <a:gd name="T4" fmla="*/ 6 w 30"/>
                    <a:gd name="T5" fmla="*/ 7 h 35"/>
                    <a:gd name="T6" fmla="*/ 5 w 30"/>
                    <a:gd name="T7" fmla="*/ 7 h 35"/>
                    <a:gd name="T8" fmla="*/ 4 w 30"/>
                    <a:gd name="T9" fmla="*/ 8 h 35"/>
                    <a:gd name="T10" fmla="*/ 3 w 30"/>
                    <a:gd name="T11" fmla="*/ 8 h 35"/>
                    <a:gd name="T12" fmla="*/ 2 w 30"/>
                    <a:gd name="T13" fmla="*/ 8 h 35"/>
                    <a:gd name="T14" fmla="*/ 1 w 30"/>
                    <a:gd name="T15" fmla="*/ 8 h 35"/>
                    <a:gd name="T16" fmla="*/ 0 w 30"/>
                    <a:gd name="T17" fmla="*/ 7 h 35"/>
                    <a:gd name="T18" fmla="*/ 0 w 30"/>
                    <a:gd name="T19" fmla="*/ 5 h 35"/>
                    <a:gd name="T20" fmla="*/ 1 w 30"/>
                    <a:gd name="T21" fmla="*/ 3 h 35"/>
                    <a:gd name="T22" fmla="*/ 2 w 30"/>
                    <a:gd name="T23" fmla="*/ 1 h 35"/>
                    <a:gd name="T24" fmla="*/ 3 w 30"/>
                    <a:gd name="T25" fmla="*/ 0 h 35"/>
                    <a:gd name="T26" fmla="*/ 4 w 30"/>
                    <a:gd name="T27" fmla="*/ 0 h 35"/>
                    <a:gd name="T28" fmla="*/ 6 w 30"/>
                    <a:gd name="T29" fmla="*/ 1 h 35"/>
                    <a:gd name="T30" fmla="*/ 7 w 30"/>
                    <a:gd name="T31" fmla="*/ 2 h 35"/>
                    <a:gd name="T32" fmla="*/ 8 w 30"/>
                    <a:gd name="T33" fmla="*/ 4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5"/>
                    <a:gd name="T53" fmla="*/ 30 w 30"/>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5">
                      <a:moveTo>
                        <a:pt x="30" y="18"/>
                      </a:moveTo>
                      <a:lnTo>
                        <a:pt x="27" y="23"/>
                      </a:lnTo>
                      <a:lnTo>
                        <a:pt x="24" y="28"/>
                      </a:lnTo>
                      <a:lnTo>
                        <a:pt x="19" y="31"/>
                      </a:lnTo>
                      <a:lnTo>
                        <a:pt x="14" y="35"/>
                      </a:lnTo>
                      <a:lnTo>
                        <a:pt x="9" y="35"/>
                      </a:lnTo>
                      <a:lnTo>
                        <a:pt x="5" y="34"/>
                      </a:lnTo>
                      <a:lnTo>
                        <a:pt x="2" y="33"/>
                      </a:lnTo>
                      <a:lnTo>
                        <a:pt x="0" y="29"/>
                      </a:lnTo>
                      <a:lnTo>
                        <a:pt x="0" y="21"/>
                      </a:lnTo>
                      <a:lnTo>
                        <a:pt x="2" y="13"/>
                      </a:lnTo>
                      <a:lnTo>
                        <a:pt x="5" y="7"/>
                      </a:lnTo>
                      <a:lnTo>
                        <a:pt x="10" y="0"/>
                      </a:lnTo>
                      <a:lnTo>
                        <a:pt x="16" y="3"/>
                      </a:lnTo>
                      <a:lnTo>
                        <a:pt x="22" y="6"/>
                      </a:lnTo>
                      <a:lnTo>
                        <a:pt x="26" y="11"/>
                      </a:lnTo>
                      <a:lnTo>
                        <a:pt x="30" y="18"/>
                      </a:lnTo>
                      <a:close/>
                    </a:path>
                  </a:pathLst>
                </a:custGeom>
                <a:solidFill>
                  <a:srgbClr val="00FF00"/>
                </a:solidFill>
                <a:ln w="9525">
                  <a:noFill/>
                  <a:round/>
                  <a:headEnd/>
                  <a:tailEnd/>
                </a:ln>
              </p:spPr>
              <p:txBody>
                <a:bodyPr/>
                <a:lstStyle/>
                <a:p>
                  <a:endParaRPr lang="en-US"/>
                </a:p>
              </p:txBody>
            </p:sp>
            <p:sp>
              <p:nvSpPr>
                <p:cNvPr id="9253" name="Freeform 3990"/>
                <p:cNvSpPr>
                  <a:spLocks/>
                </p:cNvSpPr>
                <p:nvPr/>
              </p:nvSpPr>
              <p:spPr bwMode="auto">
                <a:xfrm>
                  <a:off x="3292" y="3351"/>
                  <a:ext cx="12" cy="16"/>
                </a:xfrm>
                <a:custGeom>
                  <a:avLst/>
                  <a:gdLst>
                    <a:gd name="T0" fmla="*/ 6 w 24"/>
                    <a:gd name="T1" fmla="*/ 3 h 32"/>
                    <a:gd name="T2" fmla="*/ 6 w 24"/>
                    <a:gd name="T3" fmla="*/ 5 h 32"/>
                    <a:gd name="T4" fmla="*/ 5 w 24"/>
                    <a:gd name="T5" fmla="*/ 6 h 32"/>
                    <a:gd name="T6" fmla="*/ 3 w 24"/>
                    <a:gd name="T7" fmla="*/ 7 h 32"/>
                    <a:gd name="T8" fmla="*/ 3 w 24"/>
                    <a:gd name="T9" fmla="*/ 8 h 32"/>
                    <a:gd name="T10" fmla="*/ 2 w 24"/>
                    <a:gd name="T11" fmla="*/ 8 h 32"/>
                    <a:gd name="T12" fmla="*/ 2 w 24"/>
                    <a:gd name="T13" fmla="*/ 7 h 32"/>
                    <a:gd name="T14" fmla="*/ 1 w 24"/>
                    <a:gd name="T15" fmla="*/ 7 h 32"/>
                    <a:gd name="T16" fmla="*/ 0 w 24"/>
                    <a:gd name="T17" fmla="*/ 6 h 32"/>
                    <a:gd name="T18" fmla="*/ 0 w 24"/>
                    <a:gd name="T19" fmla="*/ 5 h 32"/>
                    <a:gd name="T20" fmla="*/ 0 w 24"/>
                    <a:gd name="T21" fmla="*/ 3 h 32"/>
                    <a:gd name="T22" fmla="*/ 1 w 24"/>
                    <a:gd name="T23" fmla="*/ 1 h 32"/>
                    <a:gd name="T24" fmla="*/ 1 w 24"/>
                    <a:gd name="T25" fmla="*/ 0 h 32"/>
                    <a:gd name="T26" fmla="*/ 3 w 24"/>
                    <a:gd name="T27" fmla="*/ 1 h 32"/>
                    <a:gd name="T28" fmla="*/ 4 w 24"/>
                    <a:gd name="T29" fmla="*/ 1 h 32"/>
                    <a:gd name="T30" fmla="*/ 6 w 24"/>
                    <a:gd name="T31" fmla="*/ 2 h 32"/>
                    <a:gd name="T32" fmla="*/ 6 w 24"/>
                    <a:gd name="T33" fmla="*/ 3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2"/>
                    <a:gd name="T53" fmla="*/ 24 w 24"/>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2">
                      <a:moveTo>
                        <a:pt x="24" y="15"/>
                      </a:moveTo>
                      <a:lnTo>
                        <a:pt x="23" y="21"/>
                      </a:lnTo>
                      <a:lnTo>
                        <a:pt x="20" y="25"/>
                      </a:lnTo>
                      <a:lnTo>
                        <a:pt x="15" y="30"/>
                      </a:lnTo>
                      <a:lnTo>
                        <a:pt x="11" y="32"/>
                      </a:lnTo>
                      <a:lnTo>
                        <a:pt x="7" y="32"/>
                      </a:lnTo>
                      <a:lnTo>
                        <a:pt x="5" y="31"/>
                      </a:lnTo>
                      <a:lnTo>
                        <a:pt x="3" y="29"/>
                      </a:lnTo>
                      <a:lnTo>
                        <a:pt x="0" y="27"/>
                      </a:lnTo>
                      <a:lnTo>
                        <a:pt x="0" y="20"/>
                      </a:lnTo>
                      <a:lnTo>
                        <a:pt x="0" y="13"/>
                      </a:lnTo>
                      <a:lnTo>
                        <a:pt x="1" y="7"/>
                      </a:lnTo>
                      <a:lnTo>
                        <a:pt x="4" y="0"/>
                      </a:lnTo>
                      <a:lnTo>
                        <a:pt x="10" y="1"/>
                      </a:lnTo>
                      <a:lnTo>
                        <a:pt x="16" y="4"/>
                      </a:lnTo>
                      <a:lnTo>
                        <a:pt x="21" y="8"/>
                      </a:lnTo>
                      <a:lnTo>
                        <a:pt x="24" y="15"/>
                      </a:lnTo>
                      <a:close/>
                    </a:path>
                  </a:pathLst>
                </a:custGeom>
                <a:solidFill>
                  <a:srgbClr val="00FF00"/>
                </a:solidFill>
                <a:ln w="9525">
                  <a:noFill/>
                  <a:round/>
                  <a:headEnd/>
                  <a:tailEnd/>
                </a:ln>
              </p:spPr>
              <p:txBody>
                <a:bodyPr/>
                <a:lstStyle/>
                <a:p>
                  <a:endParaRPr lang="en-US"/>
                </a:p>
              </p:txBody>
            </p:sp>
            <p:sp>
              <p:nvSpPr>
                <p:cNvPr id="9254" name="Freeform 3991"/>
                <p:cNvSpPr>
                  <a:spLocks/>
                </p:cNvSpPr>
                <p:nvPr/>
              </p:nvSpPr>
              <p:spPr bwMode="auto">
                <a:xfrm>
                  <a:off x="3435" y="3354"/>
                  <a:ext cx="29" cy="14"/>
                </a:xfrm>
                <a:custGeom>
                  <a:avLst/>
                  <a:gdLst>
                    <a:gd name="T0" fmla="*/ 14 w 59"/>
                    <a:gd name="T1" fmla="*/ 4 h 28"/>
                    <a:gd name="T2" fmla="*/ 13 w 59"/>
                    <a:gd name="T3" fmla="*/ 5 h 28"/>
                    <a:gd name="T4" fmla="*/ 12 w 59"/>
                    <a:gd name="T5" fmla="*/ 6 h 28"/>
                    <a:gd name="T6" fmla="*/ 10 w 59"/>
                    <a:gd name="T7" fmla="*/ 6 h 28"/>
                    <a:gd name="T8" fmla="*/ 9 w 59"/>
                    <a:gd name="T9" fmla="*/ 7 h 28"/>
                    <a:gd name="T10" fmla="*/ 7 w 59"/>
                    <a:gd name="T11" fmla="*/ 7 h 28"/>
                    <a:gd name="T12" fmla="*/ 6 w 59"/>
                    <a:gd name="T13" fmla="*/ 7 h 28"/>
                    <a:gd name="T14" fmla="*/ 5 w 59"/>
                    <a:gd name="T15" fmla="*/ 7 h 28"/>
                    <a:gd name="T16" fmla="*/ 3 w 59"/>
                    <a:gd name="T17" fmla="*/ 7 h 28"/>
                    <a:gd name="T18" fmla="*/ 2 w 59"/>
                    <a:gd name="T19" fmla="*/ 6 h 28"/>
                    <a:gd name="T20" fmla="*/ 1 w 59"/>
                    <a:gd name="T21" fmla="*/ 6 h 28"/>
                    <a:gd name="T22" fmla="*/ 0 w 59"/>
                    <a:gd name="T23" fmla="*/ 4 h 28"/>
                    <a:gd name="T24" fmla="*/ 0 w 59"/>
                    <a:gd name="T25" fmla="*/ 3 h 28"/>
                    <a:gd name="T26" fmla="*/ 1 w 59"/>
                    <a:gd name="T27" fmla="*/ 3 h 28"/>
                    <a:gd name="T28" fmla="*/ 2 w 59"/>
                    <a:gd name="T29" fmla="*/ 2 h 28"/>
                    <a:gd name="T30" fmla="*/ 3 w 59"/>
                    <a:gd name="T31" fmla="*/ 2 h 28"/>
                    <a:gd name="T32" fmla="*/ 5 w 59"/>
                    <a:gd name="T33" fmla="*/ 1 h 28"/>
                    <a:gd name="T34" fmla="*/ 6 w 59"/>
                    <a:gd name="T35" fmla="*/ 1 h 28"/>
                    <a:gd name="T36" fmla="*/ 7 w 59"/>
                    <a:gd name="T37" fmla="*/ 1 h 28"/>
                    <a:gd name="T38" fmla="*/ 9 w 59"/>
                    <a:gd name="T39" fmla="*/ 0 h 28"/>
                    <a:gd name="T40" fmla="*/ 10 w 59"/>
                    <a:gd name="T41" fmla="*/ 0 h 28"/>
                    <a:gd name="T42" fmla="*/ 11 w 59"/>
                    <a:gd name="T43" fmla="*/ 2 h 28"/>
                    <a:gd name="T44" fmla="*/ 12 w 59"/>
                    <a:gd name="T45" fmla="*/ 2 h 28"/>
                    <a:gd name="T46" fmla="*/ 13 w 59"/>
                    <a:gd name="T47" fmla="*/ 3 h 28"/>
                    <a:gd name="T48" fmla="*/ 14 w 59"/>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9"/>
                    <a:gd name="T76" fmla="*/ 0 h 28"/>
                    <a:gd name="T77" fmla="*/ 59 w 59"/>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9" h="28">
                      <a:moveTo>
                        <a:pt x="59" y="13"/>
                      </a:moveTo>
                      <a:lnTo>
                        <a:pt x="54" y="17"/>
                      </a:lnTo>
                      <a:lnTo>
                        <a:pt x="49" y="21"/>
                      </a:lnTo>
                      <a:lnTo>
                        <a:pt x="43" y="23"/>
                      </a:lnTo>
                      <a:lnTo>
                        <a:pt x="38" y="25"/>
                      </a:lnTo>
                      <a:lnTo>
                        <a:pt x="31" y="26"/>
                      </a:lnTo>
                      <a:lnTo>
                        <a:pt x="25" y="28"/>
                      </a:lnTo>
                      <a:lnTo>
                        <a:pt x="20" y="28"/>
                      </a:lnTo>
                      <a:lnTo>
                        <a:pt x="13" y="26"/>
                      </a:lnTo>
                      <a:lnTo>
                        <a:pt x="8" y="24"/>
                      </a:lnTo>
                      <a:lnTo>
                        <a:pt x="5" y="21"/>
                      </a:lnTo>
                      <a:lnTo>
                        <a:pt x="1" y="16"/>
                      </a:lnTo>
                      <a:lnTo>
                        <a:pt x="0" y="12"/>
                      </a:lnTo>
                      <a:lnTo>
                        <a:pt x="5" y="9"/>
                      </a:lnTo>
                      <a:lnTo>
                        <a:pt x="9" y="7"/>
                      </a:lnTo>
                      <a:lnTo>
                        <a:pt x="14" y="6"/>
                      </a:lnTo>
                      <a:lnTo>
                        <a:pt x="20" y="3"/>
                      </a:lnTo>
                      <a:lnTo>
                        <a:pt x="24" y="2"/>
                      </a:lnTo>
                      <a:lnTo>
                        <a:pt x="30" y="1"/>
                      </a:lnTo>
                      <a:lnTo>
                        <a:pt x="36" y="0"/>
                      </a:lnTo>
                      <a:lnTo>
                        <a:pt x="42" y="0"/>
                      </a:lnTo>
                      <a:lnTo>
                        <a:pt x="44" y="5"/>
                      </a:lnTo>
                      <a:lnTo>
                        <a:pt x="49" y="8"/>
                      </a:lnTo>
                      <a:lnTo>
                        <a:pt x="54" y="10"/>
                      </a:lnTo>
                      <a:lnTo>
                        <a:pt x="59" y="13"/>
                      </a:lnTo>
                      <a:close/>
                    </a:path>
                  </a:pathLst>
                </a:custGeom>
                <a:solidFill>
                  <a:srgbClr val="00FF00"/>
                </a:solidFill>
                <a:ln w="9525">
                  <a:noFill/>
                  <a:round/>
                  <a:headEnd/>
                  <a:tailEnd/>
                </a:ln>
              </p:spPr>
              <p:txBody>
                <a:bodyPr/>
                <a:lstStyle/>
                <a:p>
                  <a:endParaRPr lang="en-US"/>
                </a:p>
              </p:txBody>
            </p:sp>
            <p:sp>
              <p:nvSpPr>
                <p:cNvPr id="9255" name="Freeform 3992"/>
                <p:cNvSpPr>
                  <a:spLocks/>
                </p:cNvSpPr>
                <p:nvPr/>
              </p:nvSpPr>
              <p:spPr bwMode="auto">
                <a:xfrm>
                  <a:off x="3490" y="3354"/>
                  <a:ext cx="14" cy="23"/>
                </a:xfrm>
                <a:custGeom>
                  <a:avLst/>
                  <a:gdLst>
                    <a:gd name="T0" fmla="*/ 7 w 28"/>
                    <a:gd name="T1" fmla="*/ 4 h 45"/>
                    <a:gd name="T2" fmla="*/ 7 w 28"/>
                    <a:gd name="T3" fmla="*/ 6 h 45"/>
                    <a:gd name="T4" fmla="*/ 7 w 28"/>
                    <a:gd name="T5" fmla="*/ 8 h 45"/>
                    <a:gd name="T6" fmla="*/ 6 w 28"/>
                    <a:gd name="T7" fmla="*/ 10 h 45"/>
                    <a:gd name="T8" fmla="*/ 5 w 28"/>
                    <a:gd name="T9" fmla="*/ 12 h 45"/>
                    <a:gd name="T10" fmla="*/ 4 w 28"/>
                    <a:gd name="T11" fmla="*/ 10 h 45"/>
                    <a:gd name="T12" fmla="*/ 2 w 28"/>
                    <a:gd name="T13" fmla="*/ 10 h 45"/>
                    <a:gd name="T14" fmla="*/ 1 w 28"/>
                    <a:gd name="T15" fmla="*/ 9 h 45"/>
                    <a:gd name="T16" fmla="*/ 0 w 28"/>
                    <a:gd name="T17" fmla="*/ 7 h 45"/>
                    <a:gd name="T18" fmla="*/ 1 w 28"/>
                    <a:gd name="T19" fmla="*/ 5 h 45"/>
                    <a:gd name="T20" fmla="*/ 2 w 28"/>
                    <a:gd name="T21" fmla="*/ 4 h 45"/>
                    <a:gd name="T22" fmla="*/ 3 w 28"/>
                    <a:gd name="T23" fmla="*/ 2 h 45"/>
                    <a:gd name="T24" fmla="*/ 4 w 28"/>
                    <a:gd name="T25" fmla="*/ 0 h 45"/>
                    <a:gd name="T26" fmla="*/ 5 w 28"/>
                    <a:gd name="T27" fmla="*/ 1 h 45"/>
                    <a:gd name="T28" fmla="*/ 6 w 28"/>
                    <a:gd name="T29" fmla="*/ 2 h 45"/>
                    <a:gd name="T30" fmla="*/ 7 w 28"/>
                    <a:gd name="T31" fmla="*/ 2 h 45"/>
                    <a:gd name="T32" fmla="*/ 7 w 28"/>
                    <a:gd name="T33" fmla="*/ 4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45"/>
                    <a:gd name="T53" fmla="*/ 28 w 28"/>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45">
                      <a:moveTo>
                        <a:pt x="28" y="13"/>
                      </a:moveTo>
                      <a:lnTo>
                        <a:pt x="27" y="22"/>
                      </a:lnTo>
                      <a:lnTo>
                        <a:pt x="26" y="30"/>
                      </a:lnTo>
                      <a:lnTo>
                        <a:pt x="23" y="37"/>
                      </a:lnTo>
                      <a:lnTo>
                        <a:pt x="19" y="45"/>
                      </a:lnTo>
                      <a:lnTo>
                        <a:pt x="15" y="39"/>
                      </a:lnTo>
                      <a:lnTo>
                        <a:pt x="8" y="37"/>
                      </a:lnTo>
                      <a:lnTo>
                        <a:pt x="2" y="33"/>
                      </a:lnTo>
                      <a:lnTo>
                        <a:pt x="0" y="26"/>
                      </a:lnTo>
                      <a:lnTo>
                        <a:pt x="2" y="20"/>
                      </a:lnTo>
                      <a:lnTo>
                        <a:pt x="5" y="13"/>
                      </a:lnTo>
                      <a:lnTo>
                        <a:pt x="10" y="6"/>
                      </a:lnTo>
                      <a:lnTo>
                        <a:pt x="15" y="0"/>
                      </a:lnTo>
                      <a:lnTo>
                        <a:pt x="18" y="2"/>
                      </a:lnTo>
                      <a:lnTo>
                        <a:pt x="23" y="5"/>
                      </a:lnTo>
                      <a:lnTo>
                        <a:pt x="26" y="8"/>
                      </a:lnTo>
                      <a:lnTo>
                        <a:pt x="28" y="13"/>
                      </a:lnTo>
                      <a:close/>
                    </a:path>
                  </a:pathLst>
                </a:custGeom>
                <a:solidFill>
                  <a:srgbClr val="00FF00"/>
                </a:solidFill>
                <a:ln w="9525">
                  <a:noFill/>
                  <a:round/>
                  <a:headEnd/>
                  <a:tailEnd/>
                </a:ln>
              </p:spPr>
              <p:txBody>
                <a:bodyPr/>
                <a:lstStyle/>
                <a:p>
                  <a:endParaRPr lang="en-US"/>
                </a:p>
              </p:txBody>
            </p:sp>
            <p:sp>
              <p:nvSpPr>
                <p:cNvPr id="9256" name="Freeform 3993"/>
                <p:cNvSpPr>
                  <a:spLocks/>
                </p:cNvSpPr>
                <p:nvPr/>
              </p:nvSpPr>
              <p:spPr bwMode="auto">
                <a:xfrm>
                  <a:off x="3514" y="3360"/>
                  <a:ext cx="14" cy="12"/>
                </a:xfrm>
                <a:custGeom>
                  <a:avLst/>
                  <a:gdLst>
                    <a:gd name="T0" fmla="*/ 7 w 29"/>
                    <a:gd name="T1" fmla="*/ 2 h 25"/>
                    <a:gd name="T2" fmla="*/ 7 w 29"/>
                    <a:gd name="T3" fmla="*/ 3 h 25"/>
                    <a:gd name="T4" fmla="*/ 5 w 29"/>
                    <a:gd name="T5" fmla="*/ 4 h 25"/>
                    <a:gd name="T6" fmla="*/ 4 w 29"/>
                    <a:gd name="T7" fmla="*/ 5 h 25"/>
                    <a:gd name="T8" fmla="*/ 3 w 29"/>
                    <a:gd name="T9" fmla="*/ 5 h 25"/>
                    <a:gd name="T10" fmla="*/ 2 w 29"/>
                    <a:gd name="T11" fmla="*/ 6 h 25"/>
                    <a:gd name="T12" fmla="*/ 1 w 29"/>
                    <a:gd name="T13" fmla="*/ 6 h 25"/>
                    <a:gd name="T14" fmla="*/ 0 w 29"/>
                    <a:gd name="T15" fmla="*/ 6 h 25"/>
                    <a:gd name="T16" fmla="*/ 0 w 29"/>
                    <a:gd name="T17" fmla="*/ 5 h 25"/>
                    <a:gd name="T18" fmla="*/ 0 w 29"/>
                    <a:gd name="T19" fmla="*/ 5 h 25"/>
                    <a:gd name="T20" fmla="*/ 0 w 29"/>
                    <a:gd name="T21" fmla="*/ 4 h 25"/>
                    <a:gd name="T22" fmla="*/ 0 w 29"/>
                    <a:gd name="T23" fmla="*/ 3 h 25"/>
                    <a:gd name="T24" fmla="*/ 0 w 29"/>
                    <a:gd name="T25" fmla="*/ 3 h 25"/>
                    <a:gd name="T26" fmla="*/ 1 w 29"/>
                    <a:gd name="T27" fmla="*/ 1 h 25"/>
                    <a:gd name="T28" fmla="*/ 3 w 29"/>
                    <a:gd name="T29" fmla="*/ 0 h 25"/>
                    <a:gd name="T30" fmla="*/ 4 w 29"/>
                    <a:gd name="T31" fmla="*/ 0 h 25"/>
                    <a:gd name="T32" fmla="*/ 6 w 29"/>
                    <a:gd name="T33" fmla="*/ 1 h 25"/>
                    <a:gd name="T34" fmla="*/ 7 w 29"/>
                    <a:gd name="T35" fmla="*/ 2 h 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25"/>
                    <a:gd name="T56" fmla="*/ 29 w 29"/>
                    <a:gd name="T57" fmla="*/ 25 h 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25">
                      <a:moveTo>
                        <a:pt x="29" y="8"/>
                      </a:moveTo>
                      <a:lnTo>
                        <a:pt x="28" y="14"/>
                      </a:lnTo>
                      <a:lnTo>
                        <a:pt x="23" y="19"/>
                      </a:lnTo>
                      <a:lnTo>
                        <a:pt x="17" y="21"/>
                      </a:lnTo>
                      <a:lnTo>
                        <a:pt x="13" y="23"/>
                      </a:lnTo>
                      <a:lnTo>
                        <a:pt x="9" y="25"/>
                      </a:lnTo>
                      <a:lnTo>
                        <a:pt x="6" y="25"/>
                      </a:lnTo>
                      <a:lnTo>
                        <a:pt x="2" y="25"/>
                      </a:lnTo>
                      <a:lnTo>
                        <a:pt x="0" y="23"/>
                      </a:lnTo>
                      <a:lnTo>
                        <a:pt x="1" y="21"/>
                      </a:lnTo>
                      <a:lnTo>
                        <a:pt x="2" y="19"/>
                      </a:lnTo>
                      <a:lnTo>
                        <a:pt x="2" y="15"/>
                      </a:lnTo>
                      <a:lnTo>
                        <a:pt x="2" y="14"/>
                      </a:lnTo>
                      <a:lnTo>
                        <a:pt x="7" y="7"/>
                      </a:lnTo>
                      <a:lnTo>
                        <a:pt x="12" y="2"/>
                      </a:lnTo>
                      <a:lnTo>
                        <a:pt x="18" y="0"/>
                      </a:lnTo>
                      <a:lnTo>
                        <a:pt x="25" y="4"/>
                      </a:lnTo>
                      <a:lnTo>
                        <a:pt x="29" y="8"/>
                      </a:lnTo>
                      <a:close/>
                    </a:path>
                  </a:pathLst>
                </a:custGeom>
                <a:solidFill>
                  <a:srgbClr val="00FF00"/>
                </a:solidFill>
                <a:ln w="9525">
                  <a:noFill/>
                  <a:round/>
                  <a:headEnd/>
                  <a:tailEnd/>
                </a:ln>
              </p:spPr>
              <p:txBody>
                <a:bodyPr/>
                <a:lstStyle/>
                <a:p>
                  <a:endParaRPr lang="en-US"/>
                </a:p>
              </p:txBody>
            </p:sp>
            <p:sp>
              <p:nvSpPr>
                <p:cNvPr id="9257" name="Freeform 3994"/>
                <p:cNvSpPr>
                  <a:spLocks/>
                </p:cNvSpPr>
                <p:nvPr/>
              </p:nvSpPr>
              <p:spPr bwMode="auto">
                <a:xfrm>
                  <a:off x="3463" y="3360"/>
                  <a:ext cx="19" cy="27"/>
                </a:xfrm>
                <a:custGeom>
                  <a:avLst/>
                  <a:gdLst>
                    <a:gd name="T0" fmla="*/ 9 w 40"/>
                    <a:gd name="T1" fmla="*/ 3 h 54"/>
                    <a:gd name="T2" fmla="*/ 9 w 40"/>
                    <a:gd name="T3" fmla="*/ 6 h 54"/>
                    <a:gd name="T4" fmla="*/ 8 w 40"/>
                    <a:gd name="T5" fmla="*/ 9 h 54"/>
                    <a:gd name="T6" fmla="*/ 6 w 40"/>
                    <a:gd name="T7" fmla="*/ 11 h 54"/>
                    <a:gd name="T8" fmla="*/ 4 w 40"/>
                    <a:gd name="T9" fmla="*/ 14 h 54"/>
                    <a:gd name="T10" fmla="*/ 3 w 40"/>
                    <a:gd name="T11" fmla="*/ 14 h 54"/>
                    <a:gd name="T12" fmla="*/ 1 w 40"/>
                    <a:gd name="T13" fmla="*/ 13 h 54"/>
                    <a:gd name="T14" fmla="*/ 1 w 40"/>
                    <a:gd name="T15" fmla="*/ 11 h 54"/>
                    <a:gd name="T16" fmla="*/ 0 w 40"/>
                    <a:gd name="T17" fmla="*/ 10 h 54"/>
                    <a:gd name="T18" fmla="*/ 0 w 40"/>
                    <a:gd name="T19" fmla="*/ 7 h 54"/>
                    <a:gd name="T20" fmla="*/ 0 w 40"/>
                    <a:gd name="T21" fmla="*/ 6 h 54"/>
                    <a:gd name="T22" fmla="*/ 1 w 40"/>
                    <a:gd name="T23" fmla="*/ 4 h 54"/>
                    <a:gd name="T24" fmla="*/ 2 w 40"/>
                    <a:gd name="T25" fmla="*/ 3 h 54"/>
                    <a:gd name="T26" fmla="*/ 3 w 40"/>
                    <a:gd name="T27" fmla="*/ 1 h 54"/>
                    <a:gd name="T28" fmla="*/ 6 w 40"/>
                    <a:gd name="T29" fmla="*/ 0 h 54"/>
                    <a:gd name="T30" fmla="*/ 8 w 40"/>
                    <a:gd name="T31" fmla="*/ 1 h 54"/>
                    <a:gd name="T32" fmla="*/ 9 w 40"/>
                    <a:gd name="T33" fmla="*/ 3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54"/>
                    <a:gd name="T53" fmla="*/ 40 w 4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54">
                      <a:moveTo>
                        <a:pt x="40" y="10"/>
                      </a:moveTo>
                      <a:lnTo>
                        <a:pt x="38" y="23"/>
                      </a:lnTo>
                      <a:lnTo>
                        <a:pt x="34" y="33"/>
                      </a:lnTo>
                      <a:lnTo>
                        <a:pt x="25" y="43"/>
                      </a:lnTo>
                      <a:lnTo>
                        <a:pt x="17" y="54"/>
                      </a:lnTo>
                      <a:lnTo>
                        <a:pt x="12" y="53"/>
                      </a:lnTo>
                      <a:lnTo>
                        <a:pt x="7" y="49"/>
                      </a:lnTo>
                      <a:lnTo>
                        <a:pt x="4" y="44"/>
                      </a:lnTo>
                      <a:lnTo>
                        <a:pt x="2" y="39"/>
                      </a:lnTo>
                      <a:lnTo>
                        <a:pt x="0" y="31"/>
                      </a:lnTo>
                      <a:lnTo>
                        <a:pt x="2" y="23"/>
                      </a:lnTo>
                      <a:lnTo>
                        <a:pt x="4" y="16"/>
                      </a:lnTo>
                      <a:lnTo>
                        <a:pt x="9" y="9"/>
                      </a:lnTo>
                      <a:lnTo>
                        <a:pt x="15" y="2"/>
                      </a:lnTo>
                      <a:lnTo>
                        <a:pt x="25" y="0"/>
                      </a:lnTo>
                      <a:lnTo>
                        <a:pt x="34" y="3"/>
                      </a:lnTo>
                      <a:lnTo>
                        <a:pt x="40" y="10"/>
                      </a:lnTo>
                      <a:close/>
                    </a:path>
                  </a:pathLst>
                </a:custGeom>
                <a:solidFill>
                  <a:srgbClr val="00FF00"/>
                </a:solidFill>
                <a:ln w="9525">
                  <a:noFill/>
                  <a:round/>
                  <a:headEnd/>
                  <a:tailEnd/>
                </a:ln>
              </p:spPr>
              <p:txBody>
                <a:bodyPr/>
                <a:lstStyle/>
                <a:p>
                  <a:endParaRPr lang="en-US"/>
                </a:p>
              </p:txBody>
            </p:sp>
            <p:sp>
              <p:nvSpPr>
                <p:cNvPr id="9258" name="Freeform 3995"/>
                <p:cNvSpPr>
                  <a:spLocks/>
                </p:cNvSpPr>
                <p:nvPr/>
              </p:nvSpPr>
              <p:spPr bwMode="auto">
                <a:xfrm>
                  <a:off x="3415" y="3361"/>
                  <a:ext cx="13" cy="13"/>
                </a:xfrm>
                <a:custGeom>
                  <a:avLst/>
                  <a:gdLst>
                    <a:gd name="T0" fmla="*/ 7 w 25"/>
                    <a:gd name="T1" fmla="*/ 6 h 25"/>
                    <a:gd name="T2" fmla="*/ 5 w 25"/>
                    <a:gd name="T3" fmla="*/ 7 h 25"/>
                    <a:gd name="T4" fmla="*/ 4 w 25"/>
                    <a:gd name="T5" fmla="*/ 7 h 25"/>
                    <a:gd name="T6" fmla="*/ 2 w 25"/>
                    <a:gd name="T7" fmla="*/ 6 h 25"/>
                    <a:gd name="T8" fmla="*/ 1 w 25"/>
                    <a:gd name="T9" fmla="*/ 6 h 25"/>
                    <a:gd name="T10" fmla="*/ 0 w 25"/>
                    <a:gd name="T11" fmla="*/ 4 h 25"/>
                    <a:gd name="T12" fmla="*/ 0 w 25"/>
                    <a:gd name="T13" fmla="*/ 3 h 25"/>
                    <a:gd name="T14" fmla="*/ 1 w 25"/>
                    <a:gd name="T15" fmla="*/ 2 h 25"/>
                    <a:gd name="T16" fmla="*/ 1 w 25"/>
                    <a:gd name="T17" fmla="*/ 0 h 25"/>
                    <a:gd name="T18" fmla="*/ 3 w 25"/>
                    <a:gd name="T19" fmla="*/ 1 h 25"/>
                    <a:gd name="T20" fmla="*/ 5 w 25"/>
                    <a:gd name="T21" fmla="*/ 3 h 25"/>
                    <a:gd name="T22" fmla="*/ 6 w 25"/>
                    <a:gd name="T23" fmla="*/ 4 h 25"/>
                    <a:gd name="T24" fmla="*/ 7 w 25"/>
                    <a:gd name="T25" fmla="*/ 6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25"/>
                    <a:gd name="T41" fmla="*/ 25 w 25"/>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25">
                      <a:moveTo>
                        <a:pt x="25" y="23"/>
                      </a:moveTo>
                      <a:lnTo>
                        <a:pt x="20" y="25"/>
                      </a:lnTo>
                      <a:lnTo>
                        <a:pt x="14" y="25"/>
                      </a:lnTo>
                      <a:lnTo>
                        <a:pt x="7" y="23"/>
                      </a:lnTo>
                      <a:lnTo>
                        <a:pt x="1" y="22"/>
                      </a:lnTo>
                      <a:lnTo>
                        <a:pt x="0" y="16"/>
                      </a:lnTo>
                      <a:lnTo>
                        <a:pt x="0" y="10"/>
                      </a:lnTo>
                      <a:lnTo>
                        <a:pt x="1" y="5"/>
                      </a:lnTo>
                      <a:lnTo>
                        <a:pt x="2" y="0"/>
                      </a:lnTo>
                      <a:lnTo>
                        <a:pt x="9" y="4"/>
                      </a:lnTo>
                      <a:lnTo>
                        <a:pt x="17" y="9"/>
                      </a:lnTo>
                      <a:lnTo>
                        <a:pt x="23" y="16"/>
                      </a:lnTo>
                      <a:lnTo>
                        <a:pt x="25" y="23"/>
                      </a:lnTo>
                      <a:close/>
                    </a:path>
                  </a:pathLst>
                </a:custGeom>
                <a:solidFill>
                  <a:srgbClr val="00FF00"/>
                </a:solidFill>
                <a:ln w="9525">
                  <a:noFill/>
                  <a:round/>
                  <a:headEnd/>
                  <a:tailEnd/>
                </a:ln>
              </p:spPr>
              <p:txBody>
                <a:bodyPr/>
                <a:lstStyle/>
                <a:p>
                  <a:endParaRPr lang="en-US"/>
                </a:p>
              </p:txBody>
            </p:sp>
            <p:sp>
              <p:nvSpPr>
                <p:cNvPr id="9259" name="Freeform 3996"/>
                <p:cNvSpPr>
                  <a:spLocks/>
                </p:cNvSpPr>
                <p:nvPr/>
              </p:nvSpPr>
              <p:spPr bwMode="auto">
                <a:xfrm>
                  <a:off x="3402" y="3361"/>
                  <a:ext cx="5" cy="10"/>
                </a:xfrm>
                <a:custGeom>
                  <a:avLst/>
                  <a:gdLst>
                    <a:gd name="T0" fmla="*/ 2 w 11"/>
                    <a:gd name="T1" fmla="*/ 4 h 18"/>
                    <a:gd name="T2" fmla="*/ 2 w 11"/>
                    <a:gd name="T3" fmla="*/ 5 h 18"/>
                    <a:gd name="T4" fmla="*/ 1 w 11"/>
                    <a:gd name="T5" fmla="*/ 5 h 18"/>
                    <a:gd name="T6" fmla="*/ 1 w 11"/>
                    <a:gd name="T7" fmla="*/ 6 h 18"/>
                    <a:gd name="T8" fmla="*/ 0 w 11"/>
                    <a:gd name="T9" fmla="*/ 6 h 18"/>
                    <a:gd name="T10" fmla="*/ 0 w 11"/>
                    <a:gd name="T11" fmla="*/ 4 h 18"/>
                    <a:gd name="T12" fmla="*/ 0 w 11"/>
                    <a:gd name="T13" fmla="*/ 3 h 18"/>
                    <a:gd name="T14" fmla="*/ 0 w 11"/>
                    <a:gd name="T15" fmla="*/ 1 h 18"/>
                    <a:gd name="T16" fmla="*/ 0 w 11"/>
                    <a:gd name="T17" fmla="*/ 0 h 18"/>
                    <a:gd name="T18" fmla="*/ 1 w 11"/>
                    <a:gd name="T19" fmla="*/ 1 h 18"/>
                    <a:gd name="T20" fmla="*/ 2 w 11"/>
                    <a:gd name="T21" fmla="*/ 2 h 18"/>
                    <a:gd name="T22" fmla="*/ 2 w 11"/>
                    <a:gd name="T23" fmla="*/ 3 h 18"/>
                    <a:gd name="T24" fmla="*/ 2 w 11"/>
                    <a:gd name="T25" fmla="*/ 4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8"/>
                    <a:gd name="T41" fmla="*/ 11 w 11"/>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8">
                      <a:moveTo>
                        <a:pt x="10" y="15"/>
                      </a:moveTo>
                      <a:lnTo>
                        <a:pt x="8" y="16"/>
                      </a:lnTo>
                      <a:lnTo>
                        <a:pt x="6" y="17"/>
                      </a:lnTo>
                      <a:lnTo>
                        <a:pt x="5" y="18"/>
                      </a:lnTo>
                      <a:lnTo>
                        <a:pt x="3" y="18"/>
                      </a:lnTo>
                      <a:lnTo>
                        <a:pt x="0" y="15"/>
                      </a:lnTo>
                      <a:lnTo>
                        <a:pt x="0" y="9"/>
                      </a:lnTo>
                      <a:lnTo>
                        <a:pt x="0" y="4"/>
                      </a:lnTo>
                      <a:lnTo>
                        <a:pt x="3" y="0"/>
                      </a:lnTo>
                      <a:lnTo>
                        <a:pt x="6" y="3"/>
                      </a:lnTo>
                      <a:lnTo>
                        <a:pt x="10" y="7"/>
                      </a:lnTo>
                      <a:lnTo>
                        <a:pt x="11" y="10"/>
                      </a:lnTo>
                      <a:lnTo>
                        <a:pt x="10" y="15"/>
                      </a:lnTo>
                      <a:close/>
                    </a:path>
                  </a:pathLst>
                </a:custGeom>
                <a:solidFill>
                  <a:srgbClr val="00FF00"/>
                </a:solidFill>
                <a:ln w="9525">
                  <a:noFill/>
                  <a:round/>
                  <a:headEnd/>
                  <a:tailEnd/>
                </a:ln>
              </p:spPr>
              <p:txBody>
                <a:bodyPr/>
                <a:lstStyle/>
                <a:p>
                  <a:endParaRPr lang="en-US"/>
                </a:p>
              </p:txBody>
            </p:sp>
            <p:sp>
              <p:nvSpPr>
                <p:cNvPr id="9260" name="Freeform 3997"/>
                <p:cNvSpPr>
                  <a:spLocks/>
                </p:cNvSpPr>
                <p:nvPr/>
              </p:nvSpPr>
              <p:spPr bwMode="auto">
                <a:xfrm>
                  <a:off x="3613" y="3369"/>
                  <a:ext cx="21" cy="13"/>
                </a:xfrm>
                <a:custGeom>
                  <a:avLst/>
                  <a:gdLst>
                    <a:gd name="T0" fmla="*/ 10 w 43"/>
                    <a:gd name="T1" fmla="*/ 3 h 26"/>
                    <a:gd name="T2" fmla="*/ 10 w 43"/>
                    <a:gd name="T3" fmla="*/ 5 h 26"/>
                    <a:gd name="T4" fmla="*/ 9 w 43"/>
                    <a:gd name="T5" fmla="*/ 6 h 26"/>
                    <a:gd name="T6" fmla="*/ 9 w 43"/>
                    <a:gd name="T7" fmla="*/ 6 h 26"/>
                    <a:gd name="T8" fmla="*/ 7 w 43"/>
                    <a:gd name="T9" fmla="*/ 7 h 26"/>
                    <a:gd name="T10" fmla="*/ 5 w 43"/>
                    <a:gd name="T11" fmla="*/ 7 h 26"/>
                    <a:gd name="T12" fmla="*/ 3 w 43"/>
                    <a:gd name="T13" fmla="*/ 7 h 26"/>
                    <a:gd name="T14" fmla="*/ 1 w 43"/>
                    <a:gd name="T15" fmla="*/ 6 h 26"/>
                    <a:gd name="T16" fmla="*/ 0 w 43"/>
                    <a:gd name="T17" fmla="*/ 5 h 26"/>
                    <a:gd name="T18" fmla="*/ 1 w 43"/>
                    <a:gd name="T19" fmla="*/ 3 h 26"/>
                    <a:gd name="T20" fmla="*/ 3 w 43"/>
                    <a:gd name="T21" fmla="*/ 3 h 26"/>
                    <a:gd name="T22" fmla="*/ 5 w 43"/>
                    <a:gd name="T23" fmla="*/ 2 h 26"/>
                    <a:gd name="T24" fmla="*/ 7 w 43"/>
                    <a:gd name="T25" fmla="*/ 0 h 26"/>
                    <a:gd name="T26" fmla="*/ 8 w 43"/>
                    <a:gd name="T27" fmla="*/ 1 h 26"/>
                    <a:gd name="T28" fmla="*/ 9 w 43"/>
                    <a:gd name="T29" fmla="*/ 1 h 26"/>
                    <a:gd name="T30" fmla="*/ 10 w 43"/>
                    <a:gd name="T31" fmla="*/ 3 h 26"/>
                    <a:gd name="T32" fmla="*/ 10 w 43"/>
                    <a:gd name="T33" fmla="*/ 3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
                    <a:gd name="T52" fmla="*/ 0 h 26"/>
                    <a:gd name="T53" fmla="*/ 43 w 43"/>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 h="26">
                      <a:moveTo>
                        <a:pt x="43" y="14"/>
                      </a:moveTo>
                      <a:lnTo>
                        <a:pt x="42" y="17"/>
                      </a:lnTo>
                      <a:lnTo>
                        <a:pt x="39" y="21"/>
                      </a:lnTo>
                      <a:lnTo>
                        <a:pt x="36" y="24"/>
                      </a:lnTo>
                      <a:lnTo>
                        <a:pt x="31" y="25"/>
                      </a:lnTo>
                      <a:lnTo>
                        <a:pt x="23" y="26"/>
                      </a:lnTo>
                      <a:lnTo>
                        <a:pt x="15" y="25"/>
                      </a:lnTo>
                      <a:lnTo>
                        <a:pt x="7" y="23"/>
                      </a:lnTo>
                      <a:lnTo>
                        <a:pt x="0" y="19"/>
                      </a:lnTo>
                      <a:lnTo>
                        <a:pt x="6" y="12"/>
                      </a:lnTo>
                      <a:lnTo>
                        <a:pt x="13" y="9"/>
                      </a:lnTo>
                      <a:lnTo>
                        <a:pt x="21" y="6"/>
                      </a:lnTo>
                      <a:lnTo>
                        <a:pt x="28" y="0"/>
                      </a:lnTo>
                      <a:lnTo>
                        <a:pt x="33" y="2"/>
                      </a:lnTo>
                      <a:lnTo>
                        <a:pt x="37" y="4"/>
                      </a:lnTo>
                      <a:lnTo>
                        <a:pt x="41" y="9"/>
                      </a:lnTo>
                      <a:lnTo>
                        <a:pt x="43" y="14"/>
                      </a:lnTo>
                      <a:close/>
                    </a:path>
                  </a:pathLst>
                </a:custGeom>
                <a:solidFill>
                  <a:srgbClr val="00FF00"/>
                </a:solidFill>
                <a:ln w="9525">
                  <a:noFill/>
                  <a:round/>
                  <a:headEnd/>
                  <a:tailEnd/>
                </a:ln>
              </p:spPr>
              <p:txBody>
                <a:bodyPr/>
                <a:lstStyle/>
                <a:p>
                  <a:endParaRPr lang="en-US"/>
                </a:p>
              </p:txBody>
            </p:sp>
            <p:sp>
              <p:nvSpPr>
                <p:cNvPr id="9261" name="Freeform 3998"/>
                <p:cNvSpPr>
                  <a:spLocks/>
                </p:cNvSpPr>
                <p:nvPr/>
              </p:nvSpPr>
              <p:spPr bwMode="auto">
                <a:xfrm>
                  <a:off x="3532" y="3370"/>
                  <a:ext cx="18" cy="14"/>
                </a:xfrm>
                <a:custGeom>
                  <a:avLst/>
                  <a:gdLst>
                    <a:gd name="T0" fmla="*/ 8 w 34"/>
                    <a:gd name="T1" fmla="*/ 6 h 29"/>
                    <a:gd name="T2" fmla="*/ 8 w 34"/>
                    <a:gd name="T3" fmla="*/ 7 h 29"/>
                    <a:gd name="T4" fmla="*/ 6 w 34"/>
                    <a:gd name="T5" fmla="*/ 7 h 29"/>
                    <a:gd name="T6" fmla="*/ 5 w 34"/>
                    <a:gd name="T7" fmla="*/ 7 h 29"/>
                    <a:gd name="T8" fmla="*/ 4 w 34"/>
                    <a:gd name="T9" fmla="*/ 6 h 29"/>
                    <a:gd name="T10" fmla="*/ 2 w 34"/>
                    <a:gd name="T11" fmla="*/ 5 h 29"/>
                    <a:gd name="T12" fmla="*/ 2 w 34"/>
                    <a:gd name="T13" fmla="*/ 4 h 29"/>
                    <a:gd name="T14" fmla="*/ 1 w 34"/>
                    <a:gd name="T15" fmla="*/ 3 h 29"/>
                    <a:gd name="T16" fmla="*/ 0 w 34"/>
                    <a:gd name="T17" fmla="*/ 1 h 29"/>
                    <a:gd name="T18" fmla="*/ 2 w 34"/>
                    <a:gd name="T19" fmla="*/ 1 h 29"/>
                    <a:gd name="T20" fmla="*/ 3 w 34"/>
                    <a:gd name="T21" fmla="*/ 1 h 29"/>
                    <a:gd name="T22" fmla="*/ 4 w 34"/>
                    <a:gd name="T23" fmla="*/ 0 h 29"/>
                    <a:gd name="T24" fmla="*/ 6 w 34"/>
                    <a:gd name="T25" fmla="*/ 0 h 29"/>
                    <a:gd name="T26" fmla="*/ 7 w 34"/>
                    <a:gd name="T27" fmla="*/ 0 h 29"/>
                    <a:gd name="T28" fmla="*/ 8 w 34"/>
                    <a:gd name="T29" fmla="*/ 0 h 29"/>
                    <a:gd name="T30" fmla="*/ 9 w 34"/>
                    <a:gd name="T31" fmla="*/ 1 h 29"/>
                    <a:gd name="T32" fmla="*/ 10 w 34"/>
                    <a:gd name="T33" fmla="*/ 2 h 29"/>
                    <a:gd name="T34" fmla="*/ 8 w 34"/>
                    <a:gd name="T35" fmla="*/ 6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
                    <a:gd name="T55" fmla="*/ 0 h 29"/>
                    <a:gd name="T56" fmla="*/ 34 w 34"/>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 h="29">
                      <a:moveTo>
                        <a:pt x="31" y="24"/>
                      </a:moveTo>
                      <a:lnTo>
                        <a:pt x="28" y="28"/>
                      </a:lnTo>
                      <a:lnTo>
                        <a:pt x="22" y="29"/>
                      </a:lnTo>
                      <a:lnTo>
                        <a:pt x="17" y="28"/>
                      </a:lnTo>
                      <a:lnTo>
                        <a:pt x="13" y="27"/>
                      </a:lnTo>
                      <a:lnTo>
                        <a:pt x="8" y="22"/>
                      </a:lnTo>
                      <a:lnTo>
                        <a:pt x="5" y="17"/>
                      </a:lnTo>
                      <a:lnTo>
                        <a:pt x="2" y="12"/>
                      </a:lnTo>
                      <a:lnTo>
                        <a:pt x="0" y="6"/>
                      </a:lnTo>
                      <a:lnTo>
                        <a:pt x="5" y="6"/>
                      </a:lnTo>
                      <a:lnTo>
                        <a:pt x="10" y="5"/>
                      </a:lnTo>
                      <a:lnTo>
                        <a:pt x="15" y="2"/>
                      </a:lnTo>
                      <a:lnTo>
                        <a:pt x="21" y="0"/>
                      </a:lnTo>
                      <a:lnTo>
                        <a:pt x="25" y="0"/>
                      </a:lnTo>
                      <a:lnTo>
                        <a:pt x="30" y="0"/>
                      </a:lnTo>
                      <a:lnTo>
                        <a:pt x="33" y="4"/>
                      </a:lnTo>
                      <a:lnTo>
                        <a:pt x="34" y="9"/>
                      </a:lnTo>
                      <a:lnTo>
                        <a:pt x="31" y="24"/>
                      </a:lnTo>
                      <a:close/>
                    </a:path>
                  </a:pathLst>
                </a:custGeom>
                <a:solidFill>
                  <a:srgbClr val="00FF00"/>
                </a:solidFill>
                <a:ln w="9525">
                  <a:noFill/>
                  <a:round/>
                  <a:headEnd/>
                  <a:tailEnd/>
                </a:ln>
              </p:spPr>
              <p:txBody>
                <a:bodyPr/>
                <a:lstStyle/>
                <a:p>
                  <a:endParaRPr lang="en-US"/>
                </a:p>
              </p:txBody>
            </p:sp>
            <p:sp>
              <p:nvSpPr>
                <p:cNvPr id="9262" name="Freeform 3999"/>
                <p:cNvSpPr>
                  <a:spLocks/>
                </p:cNvSpPr>
                <p:nvPr/>
              </p:nvSpPr>
              <p:spPr bwMode="auto">
                <a:xfrm>
                  <a:off x="3511" y="3378"/>
                  <a:ext cx="13" cy="18"/>
                </a:xfrm>
                <a:custGeom>
                  <a:avLst/>
                  <a:gdLst>
                    <a:gd name="T0" fmla="*/ 6 w 28"/>
                    <a:gd name="T1" fmla="*/ 4 h 36"/>
                    <a:gd name="T2" fmla="*/ 6 w 28"/>
                    <a:gd name="T3" fmla="*/ 5 h 36"/>
                    <a:gd name="T4" fmla="*/ 6 w 28"/>
                    <a:gd name="T5" fmla="*/ 7 h 36"/>
                    <a:gd name="T6" fmla="*/ 6 w 28"/>
                    <a:gd name="T7" fmla="*/ 9 h 36"/>
                    <a:gd name="T8" fmla="*/ 5 w 28"/>
                    <a:gd name="T9" fmla="*/ 9 h 36"/>
                    <a:gd name="T10" fmla="*/ 3 w 28"/>
                    <a:gd name="T11" fmla="*/ 9 h 36"/>
                    <a:gd name="T12" fmla="*/ 2 w 28"/>
                    <a:gd name="T13" fmla="*/ 9 h 36"/>
                    <a:gd name="T14" fmla="*/ 1 w 28"/>
                    <a:gd name="T15" fmla="*/ 7 h 36"/>
                    <a:gd name="T16" fmla="*/ 0 w 28"/>
                    <a:gd name="T17" fmla="*/ 5 h 36"/>
                    <a:gd name="T18" fmla="*/ 0 w 28"/>
                    <a:gd name="T19" fmla="*/ 5 h 36"/>
                    <a:gd name="T20" fmla="*/ 0 w 28"/>
                    <a:gd name="T21" fmla="*/ 3 h 36"/>
                    <a:gd name="T22" fmla="*/ 1 w 28"/>
                    <a:gd name="T23" fmla="*/ 1 h 36"/>
                    <a:gd name="T24" fmla="*/ 2 w 28"/>
                    <a:gd name="T25" fmla="*/ 0 h 36"/>
                    <a:gd name="T26" fmla="*/ 3 w 28"/>
                    <a:gd name="T27" fmla="*/ 1 h 36"/>
                    <a:gd name="T28" fmla="*/ 4 w 28"/>
                    <a:gd name="T29" fmla="*/ 1 h 36"/>
                    <a:gd name="T30" fmla="*/ 5 w 28"/>
                    <a:gd name="T31" fmla="*/ 2 h 36"/>
                    <a:gd name="T32" fmla="*/ 6 w 28"/>
                    <a:gd name="T33" fmla="*/ 4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6"/>
                    <a:gd name="T53" fmla="*/ 28 w 2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6">
                      <a:moveTo>
                        <a:pt x="27" y="16"/>
                      </a:moveTo>
                      <a:lnTo>
                        <a:pt x="28" y="22"/>
                      </a:lnTo>
                      <a:lnTo>
                        <a:pt x="28" y="28"/>
                      </a:lnTo>
                      <a:lnTo>
                        <a:pt x="25" y="33"/>
                      </a:lnTo>
                      <a:lnTo>
                        <a:pt x="21" y="35"/>
                      </a:lnTo>
                      <a:lnTo>
                        <a:pt x="14" y="36"/>
                      </a:lnTo>
                      <a:lnTo>
                        <a:pt x="8" y="34"/>
                      </a:lnTo>
                      <a:lnTo>
                        <a:pt x="4" y="29"/>
                      </a:lnTo>
                      <a:lnTo>
                        <a:pt x="0" y="23"/>
                      </a:lnTo>
                      <a:lnTo>
                        <a:pt x="0" y="18"/>
                      </a:lnTo>
                      <a:lnTo>
                        <a:pt x="1" y="12"/>
                      </a:lnTo>
                      <a:lnTo>
                        <a:pt x="4" y="6"/>
                      </a:lnTo>
                      <a:lnTo>
                        <a:pt x="8" y="0"/>
                      </a:lnTo>
                      <a:lnTo>
                        <a:pt x="14" y="3"/>
                      </a:lnTo>
                      <a:lnTo>
                        <a:pt x="20" y="6"/>
                      </a:lnTo>
                      <a:lnTo>
                        <a:pt x="24" y="11"/>
                      </a:lnTo>
                      <a:lnTo>
                        <a:pt x="27" y="16"/>
                      </a:lnTo>
                      <a:close/>
                    </a:path>
                  </a:pathLst>
                </a:custGeom>
                <a:solidFill>
                  <a:srgbClr val="00FF00"/>
                </a:solidFill>
                <a:ln w="9525">
                  <a:noFill/>
                  <a:round/>
                  <a:headEnd/>
                  <a:tailEnd/>
                </a:ln>
              </p:spPr>
              <p:txBody>
                <a:bodyPr/>
                <a:lstStyle/>
                <a:p>
                  <a:endParaRPr lang="en-US"/>
                </a:p>
              </p:txBody>
            </p:sp>
            <p:sp>
              <p:nvSpPr>
                <p:cNvPr id="9263" name="Freeform 4000"/>
                <p:cNvSpPr>
                  <a:spLocks/>
                </p:cNvSpPr>
                <p:nvPr/>
              </p:nvSpPr>
              <p:spPr bwMode="auto">
                <a:xfrm>
                  <a:off x="3485" y="3382"/>
                  <a:ext cx="15" cy="13"/>
                </a:xfrm>
                <a:custGeom>
                  <a:avLst/>
                  <a:gdLst>
                    <a:gd name="T0" fmla="*/ 8 w 29"/>
                    <a:gd name="T1" fmla="*/ 3 h 28"/>
                    <a:gd name="T2" fmla="*/ 8 w 29"/>
                    <a:gd name="T3" fmla="*/ 5 h 28"/>
                    <a:gd name="T4" fmla="*/ 6 w 29"/>
                    <a:gd name="T5" fmla="*/ 5 h 28"/>
                    <a:gd name="T6" fmla="*/ 5 w 29"/>
                    <a:gd name="T7" fmla="*/ 5 h 28"/>
                    <a:gd name="T8" fmla="*/ 3 w 29"/>
                    <a:gd name="T9" fmla="*/ 6 h 28"/>
                    <a:gd name="T10" fmla="*/ 1 w 29"/>
                    <a:gd name="T11" fmla="*/ 5 h 28"/>
                    <a:gd name="T12" fmla="*/ 0 w 29"/>
                    <a:gd name="T13" fmla="*/ 5 h 28"/>
                    <a:gd name="T14" fmla="*/ 0 w 29"/>
                    <a:gd name="T15" fmla="*/ 3 h 28"/>
                    <a:gd name="T16" fmla="*/ 1 w 29"/>
                    <a:gd name="T17" fmla="*/ 2 h 28"/>
                    <a:gd name="T18" fmla="*/ 1 w 29"/>
                    <a:gd name="T19" fmla="*/ 1 h 28"/>
                    <a:gd name="T20" fmla="*/ 3 w 29"/>
                    <a:gd name="T21" fmla="*/ 0 h 28"/>
                    <a:gd name="T22" fmla="*/ 5 w 29"/>
                    <a:gd name="T23" fmla="*/ 0 h 28"/>
                    <a:gd name="T24" fmla="*/ 7 w 29"/>
                    <a:gd name="T25" fmla="*/ 1 h 28"/>
                    <a:gd name="T26" fmla="*/ 8 w 29"/>
                    <a:gd name="T27" fmla="*/ 3 h 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28"/>
                    <a:gd name="T44" fmla="*/ 29 w 29"/>
                    <a:gd name="T45" fmla="*/ 28 h 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28">
                      <a:moveTo>
                        <a:pt x="29" y="13"/>
                      </a:moveTo>
                      <a:lnTo>
                        <a:pt x="29" y="22"/>
                      </a:lnTo>
                      <a:lnTo>
                        <a:pt x="22" y="21"/>
                      </a:lnTo>
                      <a:lnTo>
                        <a:pt x="17" y="24"/>
                      </a:lnTo>
                      <a:lnTo>
                        <a:pt x="11" y="28"/>
                      </a:lnTo>
                      <a:lnTo>
                        <a:pt x="4" y="24"/>
                      </a:lnTo>
                      <a:lnTo>
                        <a:pt x="0" y="21"/>
                      </a:lnTo>
                      <a:lnTo>
                        <a:pt x="0" y="15"/>
                      </a:lnTo>
                      <a:lnTo>
                        <a:pt x="2" y="11"/>
                      </a:lnTo>
                      <a:lnTo>
                        <a:pt x="4" y="6"/>
                      </a:lnTo>
                      <a:lnTo>
                        <a:pt x="11" y="0"/>
                      </a:lnTo>
                      <a:lnTo>
                        <a:pt x="19" y="0"/>
                      </a:lnTo>
                      <a:lnTo>
                        <a:pt x="26" y="5"/>
                      </a:lnTo>
                      <a:lnTo>
                        <a:pt x="29" y="13"/>
                      </a:lnTo>
                      <a:close/>
                    </a:path>
                  </a:pathLst>
                </a:custGeom>
                <a:solidFill>
                  <a:srgbClr val="00FF00"/>
                </a:solidFill>
                <a:ln w="9525">
                  <a:noFill/>
                  <a:round/>
                  <a:headEnd/>
                  <a:tailEnd/>
                </a:ln>
              </p:spPr>
              <p:txBody>
                <a:bodyPr/>
                <a:lstStyle/>
                <a:p>
                  <a:endParaRPr lang="en-US"/>
                </a:p>
              </p:txBody>
            </p:sp>
            <p:sp>
              <p:nvSpPr>
                <p:cNvPr id="9264" name="Freeform 4001"/>
                <p:cNvSpPr>
                  <a:spLocks/>
                </p:cNvSpPr>
                <p:nvPr/>
              </p:nvSpPr>
              <p:spPr bwMode="auto">
                <a:xfrm>
                  <a:off x="3341" y="3401"/>
                  <a:ext cx="39" cy="16"/>
                </a:xfrm>
                <a:custGeom>
                  <a:avLst/>
                  <a:gdLst>
                    <a:gd name="T0" fmla="*/ 19 w 80"/>
                    <a:gd name="T1" fmla="*/ 2 h 33"/>
                    <a:gd name="T2" fmla="*/ 18 w 80"/>
                    <a:gd name="T3" fmla="*/ 4 h 33"/>
                    <a:gd name="T4" fmla="*/ 17 w 80"/>
                    <a:gd name="T5" fmla="*/ 5 h 33"/>
                    <a:gd name="T6" fmla="*/ 15 w 80"/>
                    <a:gd name="T7" fmla="*/ 5 h 33"/>
                    <a:gd name="T8" fmla="*/ 13 w 80"/>
                    <a:gd name="T9" fmla="*/ 6 h 33"/>
                    <a:gd name="T10" fmla="*/ 12 w 80"/>
                    <a:gd name="T11" fmla="*/ 7 h 33"/>
                    <a:gd name="T12" fmla="*/ 10 w 80"/>
                    <a:gd name="T13" fmla="*/ 7 h 33"/>
                    <a:gd name="T14" fmla="*/ 8 w 80"/>
                    <a:gd name="T15" fmla="*/ 7 h 33"/>
                    <a:gd name="T16" fmla="*/ 7 w 80"/>
                    <a:gd name="T17" fmla="*/ 8 h 33"/>
                    <a:gd name="T18" fmla="*/ 5 w 80"/>
                    <a:gd name="T19" fmla="*/ 8 h 33"/>
                    <a:gd name="T20" fmla="*/ 3 w 80"/>
                    <a:gd name="T21" fmla="*/ 8 h 33"/>
                    <a:gd name="T22" fmla="*/ 1 w 80"/>
                    <a:gd name="T23" fmla="*/ 7 h 33"/>
                    <a:gd name="T24" fmla="*/ 0 w 80"/>
                    <a:gd name="T25" fmla="*/ 6 h 33"/>
                    <a:gd name="T26" fmla="*/ 0 w 80"/>
                    <a:gd name="T27" fmla="*/ 5 h 33"/>
                    <a:gd name="T28" fmla="*/ 1 w 80"/>
                    <a:gd name="T29" fmla="*/ 3 h 33"/>
                    <a:gd name="T30" fmla="*/ 3 w 80"/>
                    <a:gd name="T31" fmla="*/ 2 h 33"/>
                    <a:gd name="T32" fmla="*/ 4 w 80"/>
                    <a:gd name="T33" fmla="*/ 2 h 33"/>
                    <a:gd name="T34" fmla="*/ 6 w 80"/>
                    <a:gd name="T35" fmla="*/ 1 h 33"/>
                    <a:gd name="T36" fmla="*/ 8 w 80"/>
                    <a:gd name="T37" fmla="*/ 1 h 33"/>
                    <a:gd name="T38" fmla="*/ 9 w 80"/>
                    <a:gd name="T39" fmla="*/ 0 h 33"/>
                    <a:gd name="T40" fmla="*/ 11 w 80"/>
                    <a:gd name="T41" fmla="*/ 0 h 33"/>
                    <a:gd name="T42" fmla="*/ 12 w 80"/>
                    <a:gd name="T43" fmla="*/ 0 h 33"/>
                    <a:gd name="T44" fmla="*/ 13 w 80"/>
                    <a:gd name="T45" fmla="*/ 0 h 33"/>
                    <a:gd name="T46" fmla="*/ 14 w 80"/>
                    <a:gd name="T47" fmla="*/ 0 h 33"/>
                    <a:gd name="T48" fmla="*/ 16 w 80"/>
                    <a:gd name="T49" fmla="*/ 0 h 33"/>
                    <a:gd name="T50" fmla="*/ 17 w 80"/>
                    <a:gd name="T51" fmla="*/ 0 h 33"/>
                    <a:gd name="T52" fmla="*/ 18 w 80"/>
                    <a:gd name="T53" fmla="*/ 1 h 33"/>
                    <a:gd name="T54" fmla="*/ 18 w 80"/>
                    <a:gd name="T55" fmla="*/ 1 h 33"/>
                    <a:gd name="T56" fmla="*/ 19 w 80"/>
                    <a:gd name="T57" fmla="*/ 2 h 3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0"/>
                    <a:gd name="T88" fmla="*/ 0 h 33"/>
                    <a:gd name="T89" fmla="*/ 80 w 80"/>
                    <a:gd name="T90" fmla="*/ 33 h 3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0" h="33">
                      <a:moveTo>
                        <a:pt x="80" y="11"/>
                      </a:moveTo>
                      <a:lnTo>
                        <a:pt x="75" y="16"/>
                      </a:lnTo>
                      <a:lnTo>
                        <a:pt x="69" y="20"/>
                      </a:lnTo>
                      <a:lnTo>
                        <a:pt x="61" y="23"/>
                      </a:lnTo>
                      <a:lnTo>
                        <a:pt x="54" y="27"/>
                      </a:lnTo>
                      <a:lnTo>
                        <a:pt x="49" y="28"/>
                      </a:lnTo>
                      <a:lnTo>
                        <a:pt x="42" y="29"/>
                      </a:lnTo>
                      <a:lnTo>
                        <a:pt x="35" y="31"/>
                      </a:lnTo>
                      <a:lnTo>
                        <a:pt x="28" y="33"/>
                      </a:lnTo>
                      <a:lnTo>
                        <a:pt x="20" y="33"/>
                      </a:lnTo>
                      <a:lnTo>
                        <a:pt x="13" y="33"/>
                      </a:lnTo>
                      <a:lnTo>
                        <a:pt x="6" y="30"/>
                      </a:lnTo>
                      <a:lnTo>
                        <a:pt x="0" y="27"/>
                      </a:lnTo>
                      <a:lnTo>
                        <a:pt x="2" y="20"/>
                      </a:lnTo>
                      <a:lnTo>
                        <a:pt x="7" y="15"/>
                      </a:lnTo>
                      <a:lnTo>
                        <a:pt x="13" y="11"/>
                      </a:lnTo>
                      <a:lnTo>
                        <a:pt x="19" y="8"/>
                      </a:lnTo>
                      <a:lnTo>
                        <a:pt x="25" y="6"/>
                      </a:lnTo>
                      <a:lnTo>
                        <a:pt x="32" y="5"/>
                      </a:lnTo>
                      <a:lnTo>
                        <a:pt x="39" y="3"/>
                      </a:lnTo>
                      <a:lnTo>
                        <a:pt x="45" y="0"/>
                      </a:lnTo>
                      <a:lnTo>
                        <a:pt x="50" y="0"/>
                      </a:lnTo>
                      <a:lnTo>
                        <a:pt x="55" y="0"/>
                      </a:lnTo>
                      <a:lnTo>
                        <a:pt x="60" y="0"/>
                      </a:lnTo>
                      <a:lnTo>
                        <a:pt x="65" y="1"/>
                      </a:lnTo>
                      <a:lnTo>
                        <a:pt x="69" y="3"/>
                      </a:lnTo>
                      <a:lnTo>
                        <a:pt x="73" y="5"/>
                      </a:lnTo>
                      <a:lnTo>
                        <a:pt x="76" y="7"/>
                      </a:lnTo>
                      <a:lnTo>
                        <a:pt x="80" y="11"/>
                      </a:lnTo>
                      <a:close/>
                    </a:path>
                  </a:pathLst>
                </a:custGeom>
                <a:solidFill>
                  <a:srgbClr val="00FF00"/>
                </a:solidFill>
                <a:ln w="9525">
                  <a:noFill/>
                  <a:round/>
                  <a:headEnd/>
                  <a:tailEnd/>
                </a:ln>
              </p:spPr>
              <p:txBody>
                <a:bodyPr/>
                <a:lstStyle/>
                <a:p>
                  <a:endParaRPr lang="en-US"/>
                </a:p>
              </p:txBody>
            </p:sp>
            <p:sp>
              <p:nvSpPr>
                <p:cNvPr id="9265" name="Freeform 4002"/>
                <p:cNvSpPr>
                  <a:spLocks/>
                </p:cNvSpPr>
                <p:nvPr/>
              </p:nvSpPr>
              <p:spPr bwMode="auto">
                <a:xfrm>
                  <a:off x="3527" y="3406"/>
                  <a:ext cx="24" cy="16"/>
                </a:xfrm>
                <a:custGeom>
                  <a:avLst/>
                  <a:gdLst>
                    <a:gd name="T0" fmla="*/ 9 w 47"/>
                    <a:gd name="T1" fmla="*/ 1 h 31"/>
                    <a:gd name="T2" fmla="*/ 10 w 47"/>
                    <a:gd name="T3" fmla="*/ 2 h 31"/>
                    <a:gd name="T4" fmla="*/ 11 w 47"/>
                    <a:gd name="T5" fmla="*/ 3 h 31"/>
                    <a:gd name="T6" fmla="*/ 12 w 47"/>
                    <a:gd name="T7" fmla="*/ 4 h 31"/>
                    <a:gd name="T8" fmla="*/ 11 w 47"/>
                    <a:gd name="T9" fmla="*/ 5 h 31"/>
                    <a:gd name="T10" fmla="*/ 10 w 47"/>
                    <a:gd name="T11" fmla="*/ 7 h 31"/>
                    <a:gd name="T12" fmla="*/ 9 w 47"/>
                    <a:gd name="T13" fmla="*/ 8 h 31"/>
                    <a:gd name="T14" fmla="*/ 7 w 47"/>
                    <a:gd name="T15" fmla="*/ 8 h 31"/>
                    <a:gd name="T16" fmla="*/ 5 w 47"/>
                    <a:gd name="T17" fmla="*/ 8 h 31"/>
                    <a:gd name="T18" fmla="*/ 0 w 47"/>
                    <a:gd name="T19" fmla="*/ 3 h 31"/>
                    <a:gd name="T20" fmla="*/ 1 w 47"/>
                    <a:gd name="T21" fmla="*/ 3 h 31"/>
                    <a:gd name="T22" fmla="*/ 2 w 47"/>
                    <a:gd name="T23" fmla="*/ 2 h 31"/>
                    <a:gd name="T24" fmla="*/ 3 w 47"/>
                    <a:gd name="T25" fmla="*/ 2 h 31"/>
                    <a:gd name="T26" fmla="*/ 5 w 47"/>
                    <a:gd name="T27" fmla="*/ 1 h 31"/>
                    <a:gd name="T28" fmla="*/ 6 w 47"/>
                    <a:gd name="T29" fmla="*/ 1 h 31"/>
                    <a:gd name="T30" fmla="*/ 7 w 47"/>
                    <a:gd name="T31" fmla="*/ 1 h 31"/>
                    <a:gd name="T32" fmla="*/ 8 w 47"/>
                    <a:gd name="T33" fmla="*/ 0 h 31"/>
                    <a:gd name="T34" fmla="*/ 9 w 47"/>
                    <a:gd name="T35" fmla="*/ 0 h 31"/>
                    <a:gd name="T36" fmla="*/ 9 w 47"/>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31"/>
                    <a:gd name="T59" fmla="*/ 47 w 47"/>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31">
                      <a:moveTo>
                        <a:pt x="34" y="1"/>
                      </a:moveTo>
                      <a:lnTo>
                        <a:pt x="38" y="5"/>
                      </a:lnTo>
                      <a:lnTo>
                        <a:pt x="43" y="9"/>
                      </a:lnTo>
                      <a:lnTo>
                        <a:pt x="47" y="14"/>
                      </a:lnTo>
                      <a:lnTo>
                        <a:pt x="44" y="20"/>
                      </a:lnTo>
                      <a:lnTo>
                        <a:pt x="40" y="27"/>
                      </a:lnTo>
                      <a:lnTo>
                        <a:pt x="33" y="31"/>
                      </a:lnTo>
                      <a:lnTo>
                        <a:pt x="26" y="31"/>
                      </a:lnTo>
                      <a:lnTo>
                        <a:pt x="18" y="29"/>
                      </a:lnTo>
                      <a:lnTo>
                        <a:pt x="0" y="10"/>
                      </a:lnTo>
                      <a:lnTo>
                        <a:pt x="4" y="9"/>
                      </a:lnTo>
                      <a:lnTo>
                        <a:pt x="8" y="8"/>
                      </a:lnTo>
                      <a:lnTo>
                        <a:pt x="12" y="5"/>
                      </a:lnTo>
                      <a:lnTo>
                        <a:pt x="17" y="4"/>
                      </a:lnTo>
                      <a:lnTo>
                        <a:pt x="21" y="2"/>
                      </a:lnTo>
                      <a:lnTo>
                        <a:pt x="26" y="1"/>
                      </a:lnTo>
                      <a:lnTo>
                        <a:pt x="31" y="0"/>
                      </a:lnTo>
                      <a:lnTo>
                        <a:pt x="35" y="0"/>
                      </a:lnTo>
                      <a:lnTo>
                        <a:pt x="34" y="1"/>
                      </a:lnTo>
                      <a:close/>
                    </a:path>
                  </a:pathLst>
                </a:custGeom>
                <a:solidFill>
                  <a:srgbClr val="00FF00"/>
                </a:solidFill>
                <a:ln w="9525">
                  <a:noFill/>
                  <a:round/>
                  <a:headEnd/>
                  <a:tailEnd/>
                </a:ln>
              </p:spPr>
              <p:txBody>
                <a:bodyPr/>
                <a:lstStyle/>
                <a:p>
                  <a:endParaRPr lang="en-US"/>
                </a:p>
              </p:txBody>
            </p:sp>
            <p:sp>
              <p:nvSpPr>
                <p:cNvPr id="9266" name="Freeform 4003"/>
                <p:cNvSpPr>
                  <a:spLocks/>
                </p:cNvSpPr>
                <p:nvPr/>
              </p:nvSpPr>
              <p:spPr bwMode="auto">
                <a:xfrm>
                  <a:off x="3410" y="3407"/>
                  <a:ext cx="14" cy="10"/>
                </a:xfrm>
                <a:custGeom>
                  <a:avLst/>
                  <a:gdLst>
                    <a:gd name="T0" fmla="*/ 7 w 29"/>
                    <a:gd name="T1" fmla="*/ 3 h 19"/>
                    <a:gd name="T2" fmla="*/ 5 w 29"/>
                    <a:gd name="T3" fmla="*/ 4 h 19"/>
                    <a:gd name="T4" fmla="*/ 3 w 29"/>
                    <a:gd name="T5" fmla="*/ 5 h 19"/>
                    <a:gd name="T6" fmla="*/ 2 w 29"/>
                    <a:gd name="T7" fmla="*/ 5 h 19"/>
                    <a:gd name="T8" fmla="*/ 0 w 29"/>
                    <a:gd name="T9" fmla="*/ 5 h 19"/>
                    <a:gd name="T10" fmla="*/ 1 w 29"/>
                    <a:gd name="T11" fmla="*/ 0 h 19"/>
                    <a:gd name="T12" fmla="*/ 7 w 29"/>
                    <a:gd name="T13" fmla="*/ 3 h 19"/>
                    <a:gd name="T14" fmla="*/ 0 60000 65536"/>
                    <a:gd name="T15" fmla="*/ 0 60000 65536"/>
                    <a:gd name="T16" fmla="*/ 0 60000 65536"/>
                    <a:gd name="T17" fmla="*/ 0 60000 65536"/>
                    <a:gd name="T18" fmla="*/ 0 60000 65536"/>
                    <a:gd name="T19" fmla="*/ 0 60000 65536"/>
                    <a:gd name="T20" fmla="*/ 0 60000 65536"/>
                    <a:gd name="T21" fmla="*/ 0 w 29"/>
                    <a:gd name="T22" fmla="*/ 0 h 19"/>
                    <a:gd name="T23" fmla="*/ 29 w 29"/>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19">
                      <a:moveTo>
                        <a:pt x="29" y="11"/>
                      </a:moveTo>
                      <a:lnTo>
                        <a:pt x="22" y="15"/>
                      </a:lnTo>
                      <a:lnTo>
                        <a:pt x="15" y="17"/>
                      </a:lnTo>
                      <a:lnTo>
                        <a:pt x="8" y="19"/>
                      </a:lnTo>
                      <a:lnTo>
                        <a:pt x="0" y="19"/>
                      </a:lnTo>
                      <a:lnTo>
                        <a:pt x="4" y="0"/>
                      </a:lnTo>
                      <a:lnTo>
                        <a:pt x="29" y="11"/>
                      </a:lnTo>
                      <a:close/>
                    </a:path>
                  </a:pathLst>
                </a:custGeom>
                <a:solidFill>
                  <a:srgbClr val="00FF00"/>
                </a:solidFill>
                <a:ln w="9525">
                  <a:noFill/>
                  <a:round/>
                  <a:headEnd/>
                  <a:tailEnd/>
                </a:ln>
              </p:spPr>
              <p:txBody>
                <a:bodyPr/>
                <a:lstStyle/>
                <a:p>
                  <a:endParaRPr lang="en-US"/>
                </a:p>
              </p:txBody>
            </p:sp>
            <p:sp>
              <p:nvSpPr>
                <p:cNvPr id="9267" name="Freeform 4004"/>
                <p:cNvSpPr>
                  <a:spLocks/>
                </p:cNvSpPr>
                <p:nvPr/>
              </p:nvSpPr>
              <p:spPr bwMode="auto">
                <a:xfrm>
                  <a:off x="3635" y="3410"/>
                  <a:ext cx="17" cy="17"/>
                </a:xfrm>
                <a:custGeom>
                  <a:avLst/>
                  <a:gdLst>
                    <a:gd name="T0" fmla="*/ 8 w 35"/>
                    <a:gd name="T1" fmla="*/ 5 h 33"/>
                    <a:gd name="T2" fmla="*/ 8 w 35"/>
                    <a:gd name="T3" fmla="*/ 6 h 33"/>
                    <a:gd name="T4" fmla="*/ 7 w 35"/>
                    <a:gd name="T5" fmla="*/ 7 h 33"/>
                    <a:gd name="T6" fmla="*/ 6 w 35"/>
                    <a:gd name="T7" fmla="*/ 8 h 33"/>
                    <a:gd name="T8" fmla="*/ 5 w 35"/>
                    <a:gd name="T9" fmla="*/ 8 h 33"/>
                    <a:gd name="T10" fmla="*/ 3 w 35"/>
                    <a:gd name="T11" fmla="*/ 9 h 33"/>
                    <a:gd name="T12" fmla="*/ 1 w 35"/>
                    <a:gd name="T13" fmla="*/ 8 h 33"/>
                    <a:gd name="T14" fmla="*/ 0 w 35"/>
                    <a:gd name="T15" fmla="*/ 7 h 33"/>
                    <a:gd name="T16" fmla="*/ 0 w 35"/>
                    <a:gd name="T17" fmla="*/ 6 h 33"/>
                    <a:gd name="T18" fmla="*/ 0 w 35"/>
                    <a:gd name="T19" fmla="*/ 4 h 33"/>
                    <a:gd name="T20" fmla="*/ 0 w 35"/>
                    <a:gd name="T21" fmla="*/ 3 h 33"/>
                    <a:gd name="T22" fmla="*/ 1 w 35"/>
                    <a:gd name="T23" fmla="*/ 2 h 33"/>
                    <a:gd name="T24" fmla="*/ 1 w 35"/>
                    <a:gd name="T25" fmla="*/ 0 h 33"/>
                    <a:gd name="T26" fmla="*/ 3 w 35"/>
                    <a:gd name="T27" fmla="*/ 1 h 33"/>
                    <a:gd name="T28" fmla="*/ 5 w 35"/>
                    <a:gd name="T29" fmla="*/ 2 h 33"/>
                    <a:gd name="T30" fmla="*/ 7 w 35"/>
                    <a:gd name="T31" fmla="*/ 3 h 33"/>
                    <a:gd name="T32" fmla="*/ 8 w 35"/>
                    <a:gd name="T33" fmla="*/ 5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3"/>
                    <a:gd name="T53" fmla="*/ 35 w 3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3">
                      <a:moveTo>
                        <a:pt x="35" y="17"/>
                      </a:moveTo>
                      <a:lnTo>
                        <a:pt x="33" y="23"/>
                      </a:lnTo>
                      <a:lnTo>
                        <a:pt x="30" y="26"/>
                      </a:lnTo>
                      <a:lnTo>
                        <a:pt x="25" y="30"/>
                      </a:lnTo>
                      <a:lnTo>
                        <a:pt x="21" y="32"/>
                      </a:lnTo>
                      <a:lnTo>
                        <a:pt x="14" y="33"/>
                      </a:lnTo>
                      <a:lnTo>
                        <a:pt x="7" y="32"/>
                      </a:lnTo>
                      <a:lnTo>
                        <a:pt x="2" y="27"/>
                      </a:lnTo>
                      <a:lnTo>
                        <a:pt x="0" y="22"/>
                      </a:lnTo>
                      <a:lnTo>
                        <a:pt x="0" y="16"/>
                      </a:lnTo>
                      <a:lnTo>
                        <a:pt x="1" y="10"/>
                      </a:lnTo>
                      <a:lnTo>
                        <a:pt x="4" y="5"/>
                      </a:lnTo>
                      <a:lnTo>
                        <a:pt x="6" y="0"/>
                      </a:lnTo>
                      <a:lnTo>
                        <a:pt x="14" y="3"/>
                      </a:lnTo>
                      <a:lnTo>
                        <a:pt x="22" y="5"/>
                      </a:lnTo>
                      <a:lnTo>
                        <a:pt x="29" y="10"/>
                      </a:lnTo>
                      <a:lnTo>
                        <a:pt x="35" y="17"/>
                      </a:lnTo>
                      <a:close/>
                    </a:path>
                  </a:pathLst>
                </a:custGeom>
                <a:solidFill>
                  <a:srgbClr val="00FF00"/>
                </a:solidFill>
                <a:ln w="9525">
                  <a:noFill/>
                  <a:round/>
                  <a:headEnd/>
                  <a:tailEnd/>
                </a:ln>
              </p:spPr>
              <p:txBody>
                <a:bodyPr/>
                <a:lstStyle/>
                <a:p>
                  <a:endParaRPr lang="en-US"/>
                </a:p>
              </p:txBody>
            </p:sp>
            <p:sp>
              <p:nvSpPr>
                <p:cNvPr id="9268" name="Freeform 4005"/>
                <p:cNvSpPr>
                  <a:spLocks/>
                </p:cNvSpPr>
                <p:nvPr/>
              </p:nvSpPr>
              <p:spPr bwMode="auto">
                <a:xfrm>
                  <a:off x="3605" y="3412"/>
                  <a:ext cx="15" cy="25"/>
                </a:xfrm>
                <a:custGeom>
                  <a:avLst/>
                  <a:gdLst>
                    <a:gd name="T0" fmla="*/ 7 w 30"/>
                    <a:gd name="T1" fmla="*/ 3 h 51"/>
                    <a:gd name="T2" fmla="*/ 8 w 30"/>
                    <a:gd name="T3" fmla="*/ 5 h 51"/>
                    <a:gd name="T4" fmla="*/ 8 w 30"/>
                    <a:gd name="T5" fmla="*/ 8 h 51"/>
                    <a:gd name="T6" fmla="*/ 7 w 30"/>
                    <a:gd name="T7" fmla="*/ 10 h 51"/>
                    <a:gd name="T8" fmla="*/ 6 w 30"/>
                    <a:gd name="T9" fmla="*/ 12 h 51"/>
                    <a:gd name="T10" fmla="*/ 4 w 30"/>
                    <a:gd name="T11" fmla="*/ 12 h 51"/>
                    <a:gd name="T12" fmla="*/ 3 w 30"/>
                    <a:gd name="T13" fmla="*/ 11 h 51"/>
                    <a:gd name="T14" fmla="*/ 2 w 30"/>
                    <a:gd name="T15" fmla="*/ 10 h 51"/>
                    <a:gd name="T16" fmla="*/ 1 w 30"/>
                    <a:gd name="T17" fmla="*/ 8 h 51"/>
                    <a:gd name="T18" fmla="*/ 1 w 30"/>
                    <a:gd name="T19" fmla="*/ 6 h 51"/>
                    <a:gd name="T20" fmla="*/ 0 w 30"/>
                    <a:gd name="T21" fmla="*/ 4 h 51"/>
                    <a:gd name="T22" fmla="*/ 1 w 30"/>
                    <a:gd name="T23" fmla="*/ 1 h 51"/>
                    <a:gd name="T24" fmla="*/ 2 w 30"/>
                    <a:gd name="T25" fmla="*/ 0 h 51"/>
                    <a:gd name="T26" fmla="*/ 4 w 30"/>
                    <a:gd name="T27" fmla="*/ 0 h 51"/>
                    <a:gd name="T28" fmla="*/ 5 w 30"/>
                    <a:gd name="T29" fmla="*/ 0 h 51"/>
                    <a:gd name="T30" fmla="*/ 6 w 30"/>
                    <a:gd name="T31" fmla="*/ 1 h 51"/>
                    <a:gd name="T32" fmla="*/ 7 w 30"/>
                    <a:gd name="T33" fmla="*/ 3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1"/>
                    <a:gd name="T53" fmla="*/ 30 w 30"/>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1">
                      <a:moveTo>
                        <a:pt x="28" y="13"/>
                      </a:moveTo>
                      <a:lnTo>
                        <a:pt x="29" y="23"/>
                      </a:lnTo>
                      <a:lnTo>
                        <a:pt x="30" y="33"/>
                      </a:lnTo>
                      <a:lnTo>
                        <a:pt x="28" y="43"/>
                      </a:lnTo>
                      <a:lnTo>
                        <a:pt x="21" y="51"/>
                      </a:lnTo>
                      <a:lnTo>
                        <a:pt x="14" y="50"/>
                      </a:lnTo>
                      <a:lnTo>
                        <a:pt x="9" y="46"/>
                      </a:lnTo>
                      <a:lnTo>
                        <a:pt x="5" y="40"/>
                      </a:lnTo>
                      <a:lnTo>
                        <a:pt x="2" y="35"/>
                      </a:lnTo>
                      <a:lnTo>
                        <a:pt x="1" y="25"/>
                      </a:lnTo>
                      <a:lnTo>
                        <a:pt x="0" y="16"/>
                      </a:lnTo>
                      <a:lnTo>
                        <a:pt x="2" y="7"/>
                      </a:lnTo>
                      <a:lnTo>
                        <a:pt x="8" y="0"/>
                      </a:lnTo>
                      <a:lnTo>
                        <a:pt x="15" y="0"/>
                      </a:lnTo>
                      <a:lnTo>
                        <a:pt x="20" y="2"/>
                      </a:lnTo>
                      <a:lnTo>
                        <a:pt x="24" y="7"/>
                      </a:lnTo>
                      <a:lnTo>
                        <a:pt x="28" y="13"/>
                      </a:lnTo>
                      <a:close/>
                    </a:path>
                  </a:pathLst>
                </a:custGeom>
                <a:solidFill>
                  <a:srgbClr val="00FF00"/>
                </a:solidFill>
                <a:ln w="9525">
                  <a:noFill/>
                  <a:round/>
                  <a:headEnd/>
                  <a:tailEnd/>
                </a:ln>
              </p:spPr>
              <p:txBody>
                <a:bodyPr/>
                <a:lstStyle/>
                <a:p>
                  <a:endParaRPr lang="en-US"/>
                </a:p>
              </p:txBody>
            </p:sp>
            <p:sp>
              <p:nvSpPr>
                <p:cNvPr id="9269" name="Freeform 4006"/>
                <p:cNvSpPr>
                  <a:spLocks/>
                </p:cNvSpPr>
                <p:nvPr/>
              </p:nvSpPr>
              <p:spPr bwMode="auto">
                <a:xfrm>
                  <a:off x="3562" y="3412"/>
                  <a:ext cx="19" cy="12"/>
                </a:xfrm>
                <a:custGeom>
                  <a:avLst/>
                  <a:gdLst>
                    <a:gd name="T0" fmla="*/ 10 w 38"/>
                    <a:gd name="T1" fmla="*/ 2 h 25"/>
                    <a:gd name="T2" fmla="*/ 9 w 38"/>
                    <a:gd name="T3" fmla="*/ 3 h 25"/>
                    <a:gd name="T4" fmla="*/ 8 w 38"/>
                    <a:gd name="T5" fmla="*/ 4 h 25"/>
                    <a:gd name="T6" fmla="*/ 7 w 38"/>
                    <a:gd name="T7" fmla="*/ 5 h 25"/>
                    <a:gd name="T8" fmla="*/ 6 w 38"/>
                    <a:gd name="T9" fmla="*/ 6 h 25"/>
                    <a:gd name="T10" fmla="*/ 4 w 38"/>
                    <a:gd name="T11" fmla="*/ 6 h 25"/>
                    <a:gd name="T12" fmla="*/ 2 w 38"/>
                    <a:gd name="T13" fmla="*/ 5 h 25"/>
                    <a:gd name="T14" fmla="*/ 1 w 38"/>
                    <a:gd name="T15" fmla="*/ 4 h 25"/>
                    <a:gd name="T16" fmla="*/ 0 w 38"/>
                    <a:gd name="T17" fmla="*/ 3 h 25"/>
                    <a:gd name="T18" fmla="*/ 1 w 38"/>
                    <a:gd name="T19" fmla="*/ 2 h 25"/>
                    <a:gd name="T20" fmla="*/ 2 w 38"/>
                    <a:gd name="T21" fmla="*/ 1 h 25"/>
                    <a:gd name="T22" fmla="*/ 5 w 38"/>
                    <a:gd name="T23" fmla="*/ 1 h 25"/>
                    <a:gd name="T24" fmla="*/ 6 w 38"/>
                    <a:gd name="T25" fmla="*/ 0 h 25"/>
                    <a:gd name="T26" fmla="*/ 6 w 38"/>
                    <a:gd name="T27" fmla="*/ 0 h 25"/>
                    <a:gd name="T28" fmla="*/ 7 w 38"/>
                    <a:gd name="T29" fmla="*/ 1 h 25"/>
                    <a:gd name="T30" fmla="*/ 9 w 38"/>
                    <a:gd name="T31" fmla="*/ 2 h 25"/>
                    <a:gd name="T32" fmla="*/ 10 w 38"/>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25"/>
                    <a:gd name="T53" fmla="*/ 38 w 3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25">
                      <a:moveTo>
                        <a:pt x="38" y="10"/>
                      </a:moveTo>
                      <a:lnTo>
                        <a:pt x="35" y="15"/>
                      </a:lnTo>
                      <a:lnTo>
                        <a:pt x="32" y="19"/>
                      </a:lnTo>
                      <a:lnTo>
                        <a:pt x="28" y="22"/>
                      </a:lnTo>
                      <a:lnTo>
                        <a:pt x="24" y="24"/>
                      </a:lnTo>
                      <a:lnTo>
                        <a:pt x="16" y="25"/>
                      </a:lnTo>
                      <a:lnTo>
                        <a:pt x="9" y="23"/>
                      </a:lnTo>
                      <a:lnTo>
                        <a:pt x="4" y="19"/>
                      </a:lnTo>
                      <a:lnTo>
                        <a:pt x="0" y="12"/>
                      </a:lnTo>
                      <a:lnTo>
                        <a:pt x="5" y="8"/>
                      </a:lnTo>
                      <a:lnTo>
                        <a:pt x="11" y="6"/>
                      </a:lnTo>
                      <a:lnTo>
                        <a:pt x="18" y="4"/>
                      </a:lnTo>
                      <a:lnTo>
                        <a:pt x="24" y="0"/>
                      </a:lnTo>
                      <a:lnTo>
                        <a:pt x="27" y="2"/>
                      </a:lnTo>
                      <a:lnTo>
                        <a:pt x="31" y="5"/>
                      </a:lnTo>
                      <a:lnTo>
                        <a:pt x="34" y="8"/>
                      </a:lnTo>
                      <a:lnTo>
                        <a:pt x="38" y="10"/>
                      </a:lnTo>
                      <a:close/>
                    </a:path>
                  </a:pathLst>
                </a:custGeom>
                <a:solidFill>
                  <a:srgbClr val="00FF00"/>
                </a:solidFill>
                <a:ln w="9525">
                  <a:noFill/>
                  <a:round/>
                  <a:headEnd/>
                  <a:tailEnd/>
                </a:ln>
              </p:spPr>
              <p:txBody>
                <a:bodyPr/>
                <a:lstStyle/>
                <a:p>
                  <a:endParaRPr lang="en-US"/>
                </a:p>
              </p:txBody>
            </p:sp>
            <p:sp>
              <p:nvSpPr>
                <p:cNvPr id="9270" name="Freeform 4007"/>
                <p:cNvSpPr>
                  <a:spLocks/>
                </p:cNvSpPr>
                <p:nvPr/>
              </p:nvSpPr>
              <p:spPr bwMode="auto">
                <a:xfrm>
                  <a:off x="3372" y="3413"/>
                  <a:ext cx="24" cy="17"/>
                </a:xfrm>
                <a:custGeom>
                  <a:avLst/>
                  <a:gdLst>
                    <a:gd name="T0" fmla="*/ 12 w 49"/>
                    <a:gd name="T1" fmla="*/ 4 h 33"/>
                    <a:gd name="T2" fmla="*/ 10 w 49"/>
                    <a:gd name="T3" fmla="*/ 5 h 33"/>
                    <a:gd name="T4" fmla="*/ 10 w 49"/>
                    <a:gd name="T5" fmla="*/ 6 h 33"/>
                    <a:gd name="T6" fmla="*/ 8 w 49"/>
                    <a:gd name="T7" fmla="*/ 7 h 33"/>
                    <a:gd name="T8" fmla="*/ 7 w 49"/>
                    <a:gd name="T9" fmla="*/ 7 h 33"/>
                    <a:gd name="T10" fmla="*/ 6 w 49"/>
                    <a:gd name="T11" fmla="*/ 8 h 33"/>
                    <a:gd name="T12" fmla="*/ 4 w 49"/>
                    <a:gd name="T13" fmla="*/ 9 h 33"/>
                    <a:gd name="T14" fmla="*/ 3 w 49"/>
                    <a:gd name="T15" fmla="*/ 9 h 33"/>
                    <a:gd name="T16" fmla="*/ 1 w 49"/>
                    <a:gd name="T17" fmla="*/ 9 h 33"/>
                    <a:gd name="T18" fmla="*/ 0 w 49"/>
                    <a:gd name="T19" fmla="*/ 8 h 33"/>
                    <a:gd name="T20" fmla="*/ 0 w 49"/>
                    <a:gd name="T21" fmla="*/ 8 h 33"/>
                    <a:gd name="T22" fmla="*/ 0 w 49"/>
                    <a:gd name="T23" fmla="*/ 7 h 33"/>
                    <a:gd name="T24" fmla="*/ 0 w 49"/>
                    <a:gd name="T25" fmla="*/ 6 h 33"/>
                    <a:gd name="T26" fmla="*/ 1 w 49"/>
                    <a:gd name="T27" fmla="*/ 5 h 33"/>
                    <a:gd name="T28" fmla="*/ 2 w 49"/>
                    <a:gd name="T29" fmla="*/ 4 h 33"/>
                    <a:gd name="T30" fmla="*/ 3 w 49"/>
                    <a:gd name="T31" fmla="*/ 3 h 33"/>
                    <a:gd name="T32" fmla="*/ 5 w 49"/>
                    <a:gd name="T33" fmla="*/ 3 h 33"/>
                    <a:gd name="T34" fmla="*/ 6 w 49"/>
                    <a:gd name="T35" fmla="*/ 2 h 33"/>
                    <a:gd name="T36" fmla="*/ 8 w 49"/>
                    <a:gd name="T37" fmla="*/ 1 h 33"/>
                    <a:gd name="T38" fmla="*/ 9 w 49"/>
                    <a:gd name="T39" fmla="*/ 1 h 33"/>
                    <a:gd name="T40" fmla="*/ 10 w 49"/>
                    <a:gd name="T41" fmla="*/ 0 h 33"/>
                    <a:gd name="T42" fmla="*/ 11 w 49"/>
                    <a:gd name="T43" fmla="*/ 1 h 33"/>
                    <a:gd name="T44" fmla="*/ 12 w 49"/>
                    <a:gd name="T45" fmla="*/ 1 h 33"/>
                    <a:gd name="T46" fmla="*/ 12 w 49"/>
                    <a:gd name="T47" fmla="*/ 3 h 33"/>
                    <a:gd name="T48" fmla="*/ 12 w 49"/>
                    <a:gd name="T49" fmla="*/ 4 h 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9"/>
                    <a:gd name="T76" fmla="*/ 0 h 33"/>
                    <a:gd name="T77" fmla="*/ 49 w 49"/>
                    <a:gd name="T78" fmla="*/ 33 h 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9" h="33">
                      <a:moveTo>
                        <a:pt x="48" y="13"/>
                      </a:moveTo>
                      <a:lnTo>
                        <a:pt x="43" y="18"/>
                      </a:lnTo>
                      <a:lnTo>
                        <a:pt x="40" y="23"/>
                      </a:lnTo>
                      <a:lnTo>
                        <a:pt x="34" y="26"/>
                      </a:lnTo>
                      <a:lnTo>
                        <a:pt x="29" y="28"/>
                      </a:lnTo>
                      <a:lnTo>
                        <a:pt x="24" y="31"/>
                      </a:lnTo>
                      <a:lnTo>
                        <a:pt x="18" y="33"/>
                      </a:lnTo>
                      <a:lnTo>
                        <a:pt x="12" y="33"/>
                      </a:lnTo>
                      <a:lnTo>
                        <a:pt x="5" y="33"/>
                      </a:lnTo>
                      <a:lnTo>
                        <a:pt x="3" y="32"/>
                      </a:lnTo>
                      <a:lnTo>
                        <a:pt x="2" y="29"/>
                      </a:lnTo>
                      <a:lnTo>
                        <a:pt x="0" y="26"/>
                      </a:lnTo>
                      <a:lnTo>
                        <a:pt x="2" y="24"/>
                      </a:lnTo>
                      <a:lnTo>
                        <a:pt x="6" y="19"/>
                      </a:lnTo>
                      <a:lnTo>
                        <a:pt x="11" y="15"/>
                      </a:lnTo>
                      <a:lnTo>
                        <a:pt x="15" y="11"/>
                      </a:lnTo>
                      <a:lnTo>
                        <a:pt x="20" y="9"/>
                      </a:lnTo>
                      <a:lnTo>
                        <a:pt x="26" y="6"/>
                      </a:lnTo>
                      <a:lnTo>
                        <a:pt x="32" y="4"/>
                      </a:lnTo>
                      <a:lnTo>
                        <a:pt x="36" y="2"/>
                      </a:lnTo>
                      <a:lnTo>
                        <a:pt x="42" y="0"/>
                      </a:lnTo>
                      <a:lnTo>
                        <a:pt x="45" y="2"/>
                      </a:lnTo>
                      <a:lnTo>
                        <a:pt x="49" y="4"/>
                      </a:lnTo>
                      <a:lnTo>
                        <a:pt x="49" y="9"/>
                      </a:lnTo>
                      <a:lnTo>
                        <a:pt x="48" y="13"/>
                      </a:lnTo>
                      <a:close/>
                    </a:path>
                  </a:pathLst>
                </a:custGeom>
                <a:solidFill>
                  <a:srgbClr val="00FF00"/>
                </a:solidFill>
                <a:ln w="9525">
                  <a:noFill/>
                  <a:round/>
                  <a:headEnd/>
                  <a:tailEnd/>
                </a:ln>
              </p:spPr>
              <p:txBody>
                <a:bodyPr/>
                <a:lstStyle/>
                <a:p>
                  <a:endParaRPr lang="en-US"/>
                </a:p>
              </p:txBody>
            </p:sp>
            <p:sp>
              <p:nvSpPr>
                <p:cNvPr id="9271" name="Freeform 4008"/>
                <p:cNvSpPr>
                  <a:spLocks/>
                </p:cNvSpPr>
                <p:nvPr/>
              </p:nvSpPr>
              <p:spPr bwMode="auto">
                <a:xfrm>
                  <a:off x="3322" y="3420"/>
                  <a:ext cx="10" cy="19"/>
                </a:xfrm>
                <a:custGeom>
                  <a:avLst/>
                  <a:gdLst>
                    <a:gd name="T0" fmla="*/ 5 w 22"/>
                    <a:gd name="T1" fmla="*/ 9 h 38"/>
                    <a:gd name="T2" fmla="*/ 4 w 22"/>
                    <a:gd name="T3" fmla="*/ 9 h 38"/>
                    <a:gd name="T4" fmla="*/ 4 w 22"/>
                    <a:gd name="T5" fmla="*/ 10 h 38"/>
                    <a:gd name="T6" fmla="*/ 3 w 22"/>
                    <a:gd name="T7" fmla="*/ 10 h 38"/>
                    <a:gd name="T8" fmla="*/ 2 w 22"/>
                    <a:gd name="T9" fmla="*/ 10 h 38"/>
                    <a:gd name="T10" fmla="*/ 1 w 22"/>
                    <a:gd name="T11" fmla="*/ 7 h 38"/>
                    <a:gd name="T12" fmla="*/ 0 w 22"/>
                    <a:gd name="T13" fmla="*/ 5 h 38"/>
                    <a:gd name="T14" fmla="*/ 0 w 22"/>
                    <a:gd name="T15" fmla="*/ 2 h 38"/>
                    <a:gd name="T16" fmla="*/ 0 w 22"/>
                    <a:gd name="T17" fmla="*/ 0 h 38"/>
                    <a:gd name="T18" fmla="*/ 2 w 22"/>
                    <a:gd name="T19" fmla="*/ 1 h 38"/>
                    <a:gd name="T20" fmla="*/ 3 w 22"/>
                    <a:gd name="T21" fmla="*/ 3 h 38"/>
                    <a:gd name="T22" fmla="*/ 5 w 22"/>
                    <a:gd name="T23" fmla="*/ 5 h 38"/>
                    <a:gd name="T24" fmla="*/ 5 w 22"/>
                    <a:gd name="T25" fmla="*/ 9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38"/>
                    <a:gd name="T41" fmla="*/ 22 w 22"/>
                    <a:gd name="T42" fmla="*/ 38 h 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38">
                      <a:moveTo>
                        <a:pt x="22" y="33"/>
                      </a:moveTo>
                      <a:lnTo>
                        <a:pt x="20" y="36"/>
                      </a:lnTo>
                      <a:lnTo>
                        <a:pt x="17" y="37"/>
                      </a:lnTo>
                      <a:lnTo>
                        <a:pt x="13" y="38"/>
                      </a:lnTo>
                      <a:lnTo>
                        <a:pt x="9" y="37"/>
                      </a:lnTo>
                      <a:lnTo>
                        <a:pt x="4" y="29"/>
                      </a:lnTo>
                      <a:lnTo>
                        <a:pt x="0" y="20"/>
                      </a:lnTo>
                      <a:lnTo>
                        <a:pt x="0" y="10"/>
                      </a:lnTo>
                      <a:lnTo>
                        <a:pt x="1" y="0"/>
                      </a:lnTo>
                      <a:lnTo>
                        <a:pt x="9" y="6"/>
                      </a:lnTo>
                      <a:lnTo>
                        <a:pt x="16" y="14"/>
                      </a:lnTo>
                      <a:lnTo>
                        <a:pt x="21" y="22"/>
                      </a:lnTo>
                      <a:lnTo>
                        <a:pt x="22" y="33"/>
                      </a:lnTo>
                      <a:close/>
                    </a:path>
                  </a:pathLst>
                </a:custGeom>
                <a:solidFill>
                  <a:srgbClr val="00FF00"/>
                </a:solidFill>
                <a:ln w="9525">
                  <a:noFill/>
                  <a:round/>
                  <a:headEnd/>
                  <a:tailEnd/>
                </a:ln>
              </p:spPr>
              <p:txBody>
                <a:bodyPr/>
                <a:lstStyle/>
                <a:p>
                  <a:endParaRPr lang="en-US"/>
                </a:p>
              </p:txBody>
            </p:sp>
            <p:sp>
              <p:nvSpPr>
                <p:cNvPr id="9272" name="Freeform 4009"/>
                <p:cNvSpPr>
                  <a:spLocks/>
                </p:cNvSpPr>
                <p:nvPr/>
              </p:nvSpPr>
              <p:spPr bwMode="auto">
                <a:xfrm>
                  <a:off x="3661" y="3423"/>
                  <a:ext cx="22" cy="8"/>
                </a:xfrm>
                <a:custGeom>
                  <a:avLst/>
                  <a:gdLst>
                    <a:gd name="T0" fmla="*/ 11 w 44"/>
                    <a:gd name="T1" fmla="*/ 2 h 16"/>
                    <a:gd name="T2" fmla="*/ 11 w 44"/>
                    <a:gd name="T3" fmla="*/ 3 h 16"/>
                    <a:gd name="T4" fmla="*/ 10 w 44"/>
                    <a:gd name="T5" fmla="*/ 3 h 16"/>
                    <a:gd name="T6" fmla="*/ 9 w 44"/>
                    <a:gd name="T7" fmla="*/ 3 h 16"/>
                    <a:gd name="T8" fmla="*/ 7 w 44"/>
                    <a:gd name="T9" fmla="*/ 4 h 16"/>
                    <a:gd name="T10" fmla="*/ 6 w 44"/>
                    <a:gd name="T11" fmla="*/ 3 h 16"/>
                    <a:gd name="T12" fmla="*/ 3 w 44"/>
                    <a:gd name="T13" fmla="*/ 3 h 16"/>
                    <a:gd name="T14" fmla="*/ 1 w 44"/>
                    <a:gd name="T15" fmla="*/ 2 h 16"/>
                    <a:gd name="T16" fmla="*/ 0 w 44"/>
                    <a:gd name="T17" fmla="*/ 1 h 16"/>
                    <a:gd name="T18" fmla="*/ 1 w 44"/>
                    <a:gd name="T19" fmla="*/ 1 h 16"/>
                    <a:gd name="T20" fmla="*/ 3 w 44"/>
                    <a:gd name="T21" fmla="*/ 1 h 16"/>
                    <a:gd name="T22" fmla="*/ 4 w 44"/>
                    <a:gd name="T23" fmla="*/ 0 h 16"/>
                    <a:gd name="T24" fmla="*/ 6 w 44"/>
                    <a:gd name="T25" fmla="*/ 0 h 16"/>
                    <a:gd name="T26" fmla="*/ 7 w 44"/>
                    <a:gd name="T27" fmla="*/ 1 h 16"/>
                    <a:gd name="T28" fmla="*/ 9 w 44"/>
                    <a:gd name="T29" fmla="*/ 1 h 16"/>
                    <a:gd name="T30" fmla="*/ 10 w 44"/>
                    <a:gd name="T31" fmla="*/ 1 h 16"/>
                    <a:gd name="T32" fmla="*/ 11 w 44"/>
                    <a:gd name="T33" fmla="*/ 2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6"/>
                    <a:gd name="T53" fmla="*/ 44 w 4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6">
                      <a:moveTo>
                        <a:pt x="44" y="8"/>
                      </a:moveTo>
                      <a:lnTo>
                        <a:pt x="41" y="12"/>
                      </a:lnTo>
                      <a:lnTo>
                        <a:pt x="38" y="14"/>
                      </a:lnTo>
                      <a:lnTo>
                        <a:pt x="34" y="14"/>
                      </a:lnTo>
                      <a:lnTo>
                        <a:pt x="31" y="16"/>
                      </a:lnTo>
                      <a:lnTo>
                        <a:pt x="22" y="15"/>
                      </a:lnTo>
                      <a:lnTo>
                        <a:pt x="14" y="13"/>
                      </a:lnTo>
                      <a:lnTo>
                        <a:pt x="7" y="9"/>
                      </a:lnTo>
                      <a:lnTo>
                        <a:pt x="0" y="5"/>
                      </a:lnTo>
                      <a:lnTo>
                        <a:pt x="5" y="2"/>
                      </a:lnTo>
                      <a:lnTo>
                        <a:pt x="10" y="1"/>
                      </a:lnTo>
                      <a:lnTo>
                        <a:pt x="16" y="0"/>
                      </a:lnTo>
                      <a:lnTo>
                        <a:pt x="22" y="0"/>
                      </a:lnTo>
                      <a:lnTo>
                        <a:pt x="29" y="1"/>
                      </a:lnTo>
                      <a:lnTo>
                        <a:pt x="34" y="2"/>
                      </a:lnTo>
                      <a:lnTo>
                        <a:pt x="39" y="5"/>
                      </a:lnTo>
                      <a:lnTo>
                        <a:pt x="44" y="8"/>
                      </a:lnTo>
                      <a:close/>
                    </a:path>
                  </a:pathLst>
                </a:custGeom>
                <a:solidFill>
                  <a:srgbClr val="00FF00"/>
                </a:solidFill>
                <a:ln w="9525">
                  <a:noFill/>
                  <a:round/>
                  <a:headEnd/>
                  <a:tailEnd/>
                </a:ln>
              </p:spPr>
              <p:txBody>
                <a:bodyPr/>
                <a:lstStyle/>
                <a:p>
                  <a:endParaRPr lang="en-US"/>
                </a:p>
              </p:txBody>
            </p:sp>
            <p:sp>
              <p:nvSpPr>
                <p:cNvPr id="9273" name="Freeform 4010"/>
                <p:cNvSpPr>
                  <a:spLocks/>
                </p:cNvSpPr>
                <p:nvPr/>
              </p:nvSpPr>
              <p:spPr bwMode="auto">
                <a:xfrm>
                  <a:off x="3563" y="3424"/>
                  <a:ext cx="29" cy="23"/>
                </a:xfrm>
                <a:custGeom>
                  <a:avLst/>
                  <a:gdLst>
                    <a:gd name="T0" fmla="*/ 14 w 59"/>
                    <a:gd name="T1" fmla="*/ 5 h 48"/>
                    <a:gd name="T2" fmla="*/ 12 w 59"/>
                    <a:gd name="T3" fmla="*/ 6 h 48"/>
                    <a:gd name="T4" fmla="*/ 10 w 59"/>
                    <a:gd name="T5" fmla="*/ 9 h 48"/>
                    <a:gd name="T6" fmla="*/ 8 w 59"/>
                    <a:gd name="T7" fmla="*/ 10 h 48"/>
                    <a:gd name="T8" fmla="*/ 6 w 59"/>
                    <a:gd name="T9" fmla="*/ 11 h 48"/>
                    <a:gd name="T10" fmla="*/ 4 w 59"/>
                    <a:gd name="T11" fmla="*/ 11 h 48"/>
                    <a:gd name="T12" fmla="*/ 2 w 59"/>
                    <a:gd name="T13" fmla="*/ 10 h 48"/>
                    <a:gd name="T14" fmla="*/ 1 w 59"/>
                    <a:gd name="T15" fmla="*/ 9 h 48"/>
                    <a:gd name="T16" fmla="*/ 0 w 59"/>
                    <a:gd name="T17" fmla="*/ 8 h 48"/>
                    <a:gd name="T18" fmla="*/ 0 w 59"/>
                    <a:gd name="T19" fmla="*/ 6 h 48"/>
                    <a:gd name="T20" fmla="*/ 0 w 59"/>
                    <a:gd name="T21" fmla="*/ 5 h 48"/>
                    <a:gd name="T22" fmla="*/ 1 w 59"/>
                    <a:gd name="T23" fmla="*/ 4 h 48"/>
                    <a:gd name="T24" fmla="*/ 2 w 59"/>
                    <a:gd name="T25" fmla="*/ 3 h 48"/>
                    <a:gd name="T26" fmla="*/ 4 w 59"/>
                    <a:gd name="T27" fmla="*/ 3 h 48"/>
                    <a:gd name="T28" fmla="*/ 5 w 59"/>
                    <a:gd name="T29" fmla="*/ 3 h 48"/>
                    <a:gd name="T30" fmla="*/ 7 w 59"/>
                    <a:gd name="T31" fmla="*/ 2 h 48"/>
                    <a:gd name="T32" fmla="*/ 8 w 59"/>
                    <a:gd name="T33" fmla="*/ 1 h 48"/>
                    <a:gd name="T34" fmla="*/ 11 w 59"/>
                    <a:gd name="T35" fmla="*/ 0 h 48"/>
                    <a:gd name="T36" fmla="*/ 12 w 59"/>
                    <a:gd name="T37" fmla="*/ 1 h 48"/>
                    <a:gd name="T38" fmla="*/ 13 w 59"/>
                    <a:gd name="T39" fmla="*/ 2 h 48"/>
                    <a:gd name="T40" fmla="*/ 14 w 59"/>
                    <a:gd name="T41" fmla="*/ 3 h 48"/>
                    <a:gd name="T42" fmla="*/ 14 w 59"/>
                    <a:gd name="T43" fmla="*/ 5 h 4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9"/>
                    <a:gd name="T67" fmla="*/ 0 h 48"/>
                    <a:gd name="T68" fmla="*/ 59 w 59"/>
                    <a:gd name="T69" fmla="*/ 48 h 4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9" h="48">
                      <a:moveTo>
                        <a:pt x="58" y="20"/>
                      </a:moveTo>
                      <a:lnTo>
                        <a:pt x="51" y="28"/>
                      </a:lnTo>
                      <a:lnTo>
                        <a:pt x="43" y="37"/>
                      </a:lnTo>
                      <a:lnTo>
                        <a:pt x="35" y="44"/>
                      </a:lnTo>
                      <a:lnTo>
                        <a:pt x="24" y="48"/>
                      </a:lnTo>
                      <a:lnTo>
                        <a:pt x="17" y="46"/>
                      </a:lnTo>
                      <a:lnTo>
                        <a:pt x="10" y="43"/>
                      </a:lnTo>
                      <a:lnTo>
                        <a:pt x="5" y="38"/>
                      </a:lnTo>
                      <a:lnTo>
                        <a:pt x="1" y="33"/>
                      </a:lnTo>
                      <a:lnTo>
                        <a:pt x="0" y="24"/>
                      </a:lnTo>
                      <a:lnTo>
                        <a:pt x="1" y="20"/>
                      </a:lnTo>
                      <a:lnTo>
                        <a:pt x="6" y="18"/>
                      </a:lnTo>
                      <a:lnTo>
                        <a:pt x="10" y="15"/>
                      </a:lnTo>
                      <a:lnTo>
                        <a:pt x="17" y="14"/>
                      </a:lnTo>
                      <a:lnTo>
                        <a:pt x="23" y="13"/>
                      </a:lnTo>
                      <a:lnTo>
                        <a:pt x="29" y="11"/>
                      </a:lnTo>
                      <a:lnTo>
                        <a:pt x="33" y="7"/>
                      </a:lnTo>
                      <a:lnTo>
                        <a:pt x="46" y="0"/>
                      </a:lnTo>
                      <a:lnTo>
                        <a:pt x="50" y="5"/>
                      </a:lnTo>
                      <a:lnTo>
                        <a:pt x="55" y="9"/>
                      </a:lnTo>
                      <a:lnTo>
                        <a:pt x="59" y="14"/>
                      </a:lnTo>
                      <a:lnTo>
                        <a:pt x="58" y="20"/>
                      </a:lnTo>
                      <a:close/>
                    </a:path>
                  </a:pathLst>
                </a:custGeom>
                <a:solidFill>
                  <a:srgbClr val="00FF00"/>
                </a:solidFill>
                <a:ln w="9525">
                  <a:noFill/>
                  <a:round/>
                  <a:headEnd/>
                  <a:tailEnd/>
                </a:ln>
              </p:spPr>
              <p:txBody>
                <a:bodyPr/>
                <a:lstStyle/>
                <a:p>
                  <a:endParaRPr lang="en-US"/>
                </a:p>
              </p:txBody>
            </p:sp>
            <p:sp>
              <p:nvSpPr>
                <p:cNvPr id="9274" name="Freeform 4011"/>
                <p:cNvSpPr>
                  <a:spLocks/>
                </p:cNvSpPr>
                <p:nvPr/>
              </p:nvSpPr>
              <p:spPr bwMode="auto">
                <a:xfrm>
                  <a:off x="3402" y="3424"/>
                  <a:ext cx="28" cy="12"/>
                </a:xfrm>
                <a:custGeom>
                  <a:avLst/>
                  <a:gdLst>
                    <a:gd name="T0" fmla="*/ 14 w 57"/>
                    <a:gd name="T1" fmla="*/ 2 h 23"/>
                    <a:gd name="T2" fmla="*/ 13 w 57"/>
                    <a:gd name="T3" fmla="*/ 4 h 23"/>
                    <a:gd name="T4" fmla="*/ 12 w 57"/>
                    <a:gd name="T5" fmla="*/ 5 h 23"/>
                    <a:gd name="T6" fmla="*/ 10 w 57"/>
                    <a:gd name="T7" fmla="*/ 5 h 23"/>
                    <a:gd name="T8" fmla="*/ 9 w 57"/>
                    <a:gd name="T9" fmla="*/ 6 h 23"/>
                    <a:gd name="T10" fmla="*/ 7 w 57"/>
                    <a:gd name="T11" fmla="*/ 6 h 23"/>
                    <a:gd name="T12" fmla="*/ 5 w 57"/>
                    <a:gd name="T13" fmla="*/ 6 h 23"/>
                    <a:gd name="T14" fmla="*/ 4 w 57"/>
                    <a:gd name="T15" fmla="*/ 6 h 23"/>
                    <a:gd name="T16" fmla="*/ 2 w 57"/>
                    <a:gd name="T17" fmla="*/ 6 h 23"/>
                    <a:gd name="T18" fmla="*/ 1 w 57"/>
                    <a:gd name="T19" fmla="*/ 5 h 23"/>
                    <a:gd name="T20" fmla="*/ 1 w 57"/>
                    <a:gd name="T21" fmla="*/ 5 h 23"/>
                    <a:gd name="T22" fmla="*/ 0 w 57"/>
                    <a:gd name="T23" fmla="*/ 4 h 23"/>
                    <a:gd name="T24" fmla="*/ 0 w 57"/>
                    <a:gd name="T25" fmla="*/ 3 h 23"/>
                    <a:gd name="T26" fmla="*/ 1 w 57"/>
                    <a:gd name="T27" fmla="*/ 2 h 23"/>
                    <a:gd name="T28" fmla="*/ 3 w 57"/>
                    <a:gd name="T29" fmla="*/ 2 h 23"/>
                    <a:gd name="T30" fmla="*/ 5 w 57"/>
                    <a:gd name="T31" fmla="*/ 1 h 23"/>
                    <a:gd name="T32" fmla="*/ 7 w 57"/>
                    <a:gd name="T33" fmla="*/ 1 h 23"/>
                    <a:gd name="T34" fmla="*/ 9 w 57"/>
                    <a:gd name="T35" fmla="*/ 0 h 23"/>
                    <a:gd name="T36" fmla="*/ 11 w 57"/>
                    <a:gd name="T37" fmla="*/ 1 h 23"/>
                    <a:gd name="T38" fmla="*/ 12 w 57"/>
                    <a:gd name="T39" fmla="*/ 1 h 23"/>
                    <a:gd name="T40" fmla="*/ 14 w 57"/>
                    <a:gd name="T41" fmla="*/ 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23"/>
                    <a:gd name="T65" fmla="*/ 57 w 57"/>
                    <a:gd name="T66" fmla="*/ 23 h 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23">
                      <a:moveTo>
                        <a:pt x="57" y="8"/>
                      </a:moveTo>
                      <a:lnTo>
                        <a:pt x="52" y="13"/>
                      </a:lnTo>
                      <a:lnTo>
                        <a:pt x="48" y="17"/>
                      </a:lnTo>
                      <a:lnTo>
                        <a:pt x="42" y="19"/>
                      </a:lnTo>
                      <a:lnTo>
                        <a:pt x="36" y="21"/>
                      </a:lnTo>
                      <a:lnTo>
                        <a:pt x="29" y="22"/>
                      </a:lnTo>
                      <a:lnTo>
                        <a:pt x="22" y="23"/>
                      </a:lnTo>
                      <a:lnTo>
                        <a:pt x="16" y="23"/>
                      </a:lnTo>
                      <a:lnTo>
                        <a:pt x="9" y="22"/>
                      </a:lnTo>
                      <a:lnTo>
                        <a:pt x="6" y="20"/>
                      </a:lnTo>
                      <a:lnTo>
                        <a:pt x="4" y="17"/>
                      </a:lnTo>
                      <a:lnTo>
                        <a:pt x="3" y="13"/>
                      </a:lnTo>
                      <a:lnTo>
                        <a:pt x="0" y="10"/>
                      </a:lnTo>
                      <a:lnTo>
                        <a:pt x="7" y="7"/>
                      </a:lnTo>
                      <a:lnTo>
                        <a:pt x="14" y="5"/>
                      </a:lnTo>
                      <a:lnTo>
                        <a:pt x="21" y="3"/>
                      </a:lnTo>
                      <a:lnTo>
                        <a:pt x="29" y="2"/>
                      </a:lnTo>
                      <a:lnTo>
                        <a:pt x="36" y="0"/>
                      </a:lnTo>
                      <a:lnTo>
                        <a:pt x="44" y="2"/>
                      </a:lnTo>
                      <a:lnTo>
                        <a:pt x="50" y="4"/>
                      </a:lnTo>
                      <a:lnTo>
                        <a:pt x="57" y="8"/>
                      </a:lnTo>
                      <a:close/>
                    </a:path>
                  </a:pathLst>
                </a:custGeom>
                <a:solidFill>
                  <a:srgbClr val="00FF00"/>
                </a:solidFill>
                <a:ln w="9525">
                  <a:noFill/>
                  <a:round/>
                  <a:headEnd/>
                  <a:tailEnd/>
                </a:ln>
              </p:spPr>
              <p:txBody>
                <a:bodyPr/>
                <a:lstStyle/>
                <a:p>
                  <a:endParaRPr lang="en-US"/>
                </a:p>
              </p:txBody>
            </p:sp>
            <p:sp>
              <p:nvSpPr>
                <p:cNvPr id="9275" name="Freeform 4012"/>
                <p:cNvSpPr>
                  <a:spLocks/>
                </p:cNvSpPr>
                <p:nvPr/>
              </p:nvSpPr>
              <p:spPr bwMode="auto">
                <a:xfrm>
                  <a:off x="3351" y="3426"/>
                  <a:ext cx="7" cy="17"/>
                </a:xfrm>
                <a:custGeom>
                  <a:avLst/>
                  <a:gdLst>
                    <a:gd name="T0" fmla="*/ 3 w 15"/>
                    <a:gd name="T1" fmla="*/ 6 h 33"/>
                    <a:gd name="T2" fmla="*/ 2 w 15"/>
                    <a:gd name="T3" fmla="*/ 9 h 33"/>
                    <a:gd name="T4" fmla="*/ 1 w 15"/>
                    <a:gd name="T5" fmla="*/ 8 h 33"/>
                    <a:gd name="T6" fmla="*/ 0 w 15"/>
                    <a:gd name="T7" fmla="*/ 6 h 33"/>
                    <a:gd name="T8" fmla="*/ 0 w 15"/>
                    <a:gd name="T9" fmla="*/ 5 h 33"/>
                    <a:gd name="T10" fmla="*/ 0 w 15"/>
                    <a:gd name="T11" fmla="*/ 4 h 33"/>
                    <a:gd name="T12" fmla="*/ 2 w 15"/>
                    <a:gd name="T13" fmla="*/ 0 h 33"/>
                    <a:gd name="T14" fmla="*/ 3 w 15"/>
                    <a:gd name="T15" fmla="*/ 1 h 33"/>
                    <a:gd name="T16" fmla="*/ 3 w 15"/>
                    <a:gd name="T17" fmla="*/ 3 h 33"/>
                    <a:gd name="T18" fmla="*/ 3 w 15"/>
                    <a:gd name="T19" fmla="*/ 4 h 33"/>
                    <a:gd name="T20" fmla="*/ 3 w 15"/>
                    <a:gd name="T21" fmla="*/ 6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33"/>
                    <a:gd name="T35" fmla="*/ 15 w 15"/>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33">
                      <a:moveTo>
                        <a:pt x="14" y="21"/>
                      </a:moveTo>
                      <a:lnTo>
                        <a:pt x="9" y="33"/>
                      </a:lnTo>
                      <a:lnTo>
                        <a:pt x="4" y="29"/>
                      </a:lnTo>
                      <a:lnTo>
                        <a:pt x="2" y="23"/>
                      </a:lnTo>
                      <a:lnTo>
                        <a:pt x="0" y="18"/>
                      </a:lnTo>
                      <a:lnTo>
                        <a:pt x="1" y="13"/>
                      </a:lnTo>
                      <a:lnTo>
                        <a:pt x="9" y="0"/>
                      </a:lnTo>
                      <a:lnTo>
                        <a:pt x="14" y="3"/>
                      </a:lnTo>
                      <a:lnTo>
                        <a:pt x="15" y="9"/>
                      </a:lnTo>
                      <a:lnTo>
                        <a:pt x="15" y="15"/>
                      </a:lnTo>
                      <a:lnTo>
                        <a:pt x="14" y="21"/>
                      </a:lnTo>
                      <a:close/>
                    </a:path>
                  </a:pathLst>
                </a:custGeom>
                <a:solidFill>
                  <a:srgbClr val="00FF00"/>
                </a:solidFill>
                <a:ln w="9525">
                  <a:noFill/>
                  <a:round/>
                  <a:headEnd/>
                  <a:tailEnd/>
                </a:ln>
              </p:spPr>
              <p:txBody>
                <a:bodyPr/>
                <a:lstStyle/>
                <a:p>
                  <a:endParaRPr lang="en-US"/>
                </a:p>
              </p:txBody>
            </p:sp>
            <p:sp>
              <p:nvSpPr>
                <p:cNvPr id="9276" name="Freeform 4013"/>
                <p:cNvSpPr>
                  <a:spLocks/>
                </p:cNvSpPr>
                <p:nvPr/>
              </p:nvSpPr>
              <p:spPr bwMode="auto">
                <a:xfrm>
                  <a:off x="3440" y="3429"/>
                  <a:ext cx="7" cy="8"/>
                </a:xfrm>
                <a:custGeom>
                  <a:avLst/>
                  <a:gdLst>
                    <a:gd name="T0" fmla="*/ 4 w 13"/>
                    <a:gd name="T1" fmla="*/ 3 h 16"/>
                    <a:gd name="T2" fmla="*/ 3 w 13"/>
                    <a:gd name="T3" fmla="*/ 3 h 16"/>
                    <a:gd name="T4" fmla="*/ 2 w 13"/>
                    <a:gd name="T5" fmla="*/ 4 h 16"/>
                    <a:gd name="T6" fmla="*/ 1 w 13"/>
                    <a:gd name="T7" fmla="*/ 4 h 16"/>
                    <a:gd name="T8" fmla="*/ 0 w 13"/>
                    <a:gd name="T9" fmla="*/ 4 h 16"/>
                    <a:gd name="T10" fmla="*/ 1 w 13"/>
                    <a:gd name="T11" fmla="*/ 0 h 16"/>
                    <a:gd name="T12" fmla="*/ 2 w 13"/>
                    <a:gd name="T13" fmla="*/ 1 h 16"/>
                    <a:gd name="T14" fmla="*/ 3 w 13"/>
                    <a:gd name="T15" fmla="*/ 1 h 16"/>
                    <a:gd name="T16" fmla="*/ 3 w 13"/>
                    <a:gd name="T17" fmla="*/ 2 h 16"/>
                    <a:gd name="T18" fmla="*/ 4 w 13"/>
                    <a:gd name="T19" fmla="*/ 3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6"/>
                    <a:gd name="T32" fmla="*/ 13 w 1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6">
                      <a:moveTo>
                        <a:pt x="13" y="14"/>
                      </a:moveTo>
                      <a:lnTo>
                        <a:pt x="11" y="15"/>
                      </a:lnTo>
                      <a:lnTo>
                        <a:pt x="7" y="16"/>
                      </a:lnTo>
                      <a:lnTo>
                        <a:pt x="4" y="16"/>
                      </a:lnTo>
                      <a:lnTo>
                        <a:pt x="0" y="16"/>
                      </a:lnTo>
                      <a:lnTo>
                        <a:pt x="3" y="0"/>
                      </a:lnTo>
                      <a:lnTo>
                        <a:pt x="6" y="2"/>
                      </a:lnTo>
                      <a:lnTo>
                        <a:pt x="10" y="6"/>
                      </a:lnTo>
                      <a:lnTo>
                        <a:pt x="12" y="9"/>
                      </a:lnTo>
                      <a:lnTo>
                        <a:pt x="13" y="14"/>
                      </a:lnTo>
                      <a:close/>
                    </a:path>
                  </a:pathLst>
                </a:custGeom>
                <a:solidFill>
                  <a:srgbClr val="00FF00"/>
                </a:solidFill>
                <a:ln w="9525">
                  <a:noFill/>
                  <a:round/>
                  <a:headEnd/>
                  <a:tailEnd/>
                </a:ln>
              </p:spPr>
              <p:txBody>
                <a:bodyPr/>
                <a:lstStyle/>
                <a:p>
                  <a:endParaRPr lang="en-US"/>
                </a:p>
              </p:txBody>
            </p:sp>
            <p:sp>
              <p:nvSpPr>
                <p:cNvPr id="9277" name="Freeform 4014"/>
                <p:cNvSpPr>
                  <a:spLocks/>
                </p:cNvSpPr>
                <p:nvPr/>
              </p:nvSpPr>
              <p:spPr bwMode="auto">
                <a:xfrm>
                  <a:off x="3511" y="3431"/>
                  <a:ext cx="43" cy="17"/>
                </a:xfrm>
                <a:custGeom>
                  <a:avLst/>
                  <a:gdLst>
                    <a:gd name="T0" fmla="*/ 21 w 88"/>
                    <a:gd name="T1" fmla="*/ 1 h 35"/>
                    <a:gd name="T2" fmla="*/ 19 w 88"/>
                    <a:gd name="T3" fmla="*/ 2 h 35"/>
                    <a:gd name="T4" fmla="*/ 17 w 88"/>
                    <a:gd name="T5" fmla="*/ 3 h 35"/>
                    <a:gd name="T6" fmla="*/ 15 w 88"/>
                    <a:gd name="T7" fmla="*/ 5 h 35"/>
                    <a:gd name="T8" fmla="*/ 13 w 88"/>
                    <a:gd name="T9" fmla="*/ 5 h 35"/>
                    <a:gd name="T10" fmla="*/ 11 w 88"/>
                    <a:gd name="T11" fmla="*/ 6 h 35"/>
                    <a:gd name="T12" fmla="*/ 8 w 88"/>
                    <a:gd name="T13" fmla="*/ 7 h 35"/>
                    <a:gd name="T14" fmla="*/ 6 w 88"/>
                    <a:gd name="T15" fmla="*/ 8 h 35"/>
                    <a:gd name="T16" fmla="*/ 3 w 88"/>
                    <a:gd name="T17" fmla="*/ 8 h 35"/>
                    <a:gd name="T18" fmla="*/ 2 w 88"/>
                    <a:gd name="T19" fmla="*/ 8 h 35"/>
                    <a:gd name="T20" fmla="*/ 1 w 88"/>
                    <a:gd name="T21" fmla="*/ 8 h 35"/>
                    <a:gd name="T22" fmla="*/ 0 w 88"/>
                    <a:gd name="T23" fmla="*/ 7 h 35"/>
                    <a:gd name="T24" fmla="*/ 0 w 88"/>
                    <a:gd name="T25" fmla="*/ 6 h 35"/>
                    <a:gd name="T26" fmla="*/ 1 w 88"/>
                    <a:gd name="T27" fmla="*/ 4 h 35"/>
                    <a:gd name="T28" fmla="*/ 2 w 88"/>
                    <a:gd name="T29" fmla="*/ 3 h 35"/>
                    <a:gd name="T30" fmla="*/ 3 w 88"/>
                    <a:gd name="T31" fmla="*/ 2 h 35"/>
                    <a:gd name="T32" fmla="*/ 5 w 88"/>
                    <a:gd name="T33" fmla="*/ 1 h 35"/>
                    <a:gd name="T34" fmla="*/ 7 w 88"/>
                    <a:gd name="T35" fmla="*/ 1 h 35"/>
                    <a:gd name="T36" fmla="*/ 9 w 88"/>
                    <a:gd name="T37" fmla="*/ 0 h 35"/>
                    <a:gd name="T38" fmla="*/ 11 w 88"/>
                    <a:gd name="T39" fmla="*/ 0 h 35"/>
                    <a:gd name="T40" fmla="*/ 13 w 88"/>
                    <a:gd name="T41" fmla="*/ 0 h 35"/>
                    <a:gd name="T42" fmla="*/ 15 w 88"/>
                    <a:gd name="T43" fmla="*/ 0 h 35"/>
                    <a:gd name="T44" fmla="*/ 17 w 88"/>
                    <a:gd name="T45" fmla="*/ 0 h 35"/>
                    <a:gd name="T46" fmla="*/ 19 w 88"/>
                    <a:gd name="T47" fmla="*/ 0 h 35"/>
                    <a:gd name="T48" fmla="*/ 21 w 88"/>
                    <a:gd name="T49" fmla="*/ 1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8"/>
                    <a:gd name="T76" fmla="*/ 0 h 35"/>
                    <a:gd name="T77" fmla="*/ 88 w 88"/>
                    <a:gd name="T78" fmla="*/ 35 h 3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8" h="35">
                      <a:moveTo>
                        <a:pt x="88" y="6"/>
                      </a:moveTo>
                      <a:lnTo>
                        <a:pt x="78" y="11"/>
                      </a:lnTo>
                      <a:lnTo>
                        <a:pt x="70" y="15"/>
                      </a:lnTo>
                      <a:lnTo>
                        <a:pt x="61" y="20"/>
                      </a:lnTo>
                      <a:lnTo>
                        <a:pt x="53" y="23"/>
                      </a:lnTo>
                      <a:lnTo>
                        <a:pt x="44" y="27"/>
                      </a:lnTo>
                      <a:lnTo>
                        <a:pt x="35" y="30"/>
                      </a:lnTo>
                      <a:lnTo>
                        <a:pt x="24" y="33"/>
                      </a:lnTo>
                      <a:lnTo>
                        <a:pt x="15" y="35"/>
                      </a:lnTo>
                      <a:lnTo>
                        <a:pt x="10" y="34"/>
                      </a:lnTo>
                      <a:lnTo>
                        <a:pt x="6" y="33"/>
                      </a:lnTo>
                      <a:lnTo>
                        <a:pt x="2" y="29"/>
                      </a:lnTo>
                      <a:lnTo>
                        <a:pt x="0" y="26"/>
                      </a:lnTo>
                      <a:lnTo>
                        <a:pt x="4" y="19"/>
                      </a:lnTo>
                      <a:lnTo>
                        <a:pt x="9" y="13"/>
                      </a:lnTo>
                      <a:lnTo>
                        <a:pt x="15" y="8"/>
                      </a:lnTo>
                      <a:lnTo>
                        <a:pt x="21" y="5"/>
                      </a:lnTo>
                      <a:lnTo>
                        <a:pt x="29" y="4"/>
                      </a:lnTo>
                      <a:lnTo>
                        <a:pt x="37" y="1"/>
                      </a:lnTo>
                      <a:lnTo>
                        <a:pt x="46" y="0"/>
                      </a:lnTo>
                      <a:lnTo>
                        <a:pt x="54" y="0"/>
                      </a:lnTo>
                      <a:lnTo>
                        <a:pt x="63" y="0"/>
                      </a:lnTo>
                      <a:lnTo>
                        <a:pt x="72" y="1"/>
                      </a:lnTo>
                      <a:lnTo>
                        <a:pt x="80" y="3"/>
                      </a:lnTo>
                      <a:lnTo>
                        <a:pt x="88" y="6"/>
                      </a:lnTo>
                      <a:close/>
                    </a:path>
                  </a:pathLst>
                </a:custGeom>
                <a:solidFill>
                  <a:srgbClr val="00FF00"/>
                </a:solidFill>
                <a:ln w="9525">
                  <a:noFill/>
                  <a:round/>
                  <a:headEnd/>
                  <a:tailEnd/>
                </a:ln>
              </p:spPr>
              <p:txBody>
                <a:bodyPr/>
                <a:lstStyle/>
                <a:p>
                  <a:endParaRPr lang="en-US"/>
                </a:p>
              </p:txBody>
            </p:sp>
            <p:sp>
              <p:nvSpPr>
                <p:cNvPr id="9278" name="Freeform 4015"/>
                <p:cNvSpPr>
                  <a:spLocks/>
                </p:cNvSpPr>
                <p:nvPr/>
              </p:nvSpPr>
              <p:spPr bwMode="auto">
                <a:xfrm>
                  <a:off x="3621" y="3436"/>
                  <a:ext cx="17" cy="21"/>
                </a:xfrm>
                <a:custGeom>
                  <a:avLst/>
                  <a:gdLst>
                    <a:gd name="T0" fmla="*/ 9 w 34"/>
                    <a:gd name="T1" fmla="*/ 4 h 43"/>
                    <a:gd name="T2" fmla="*/ 9 w 34"/>
                    <a:gd name="T3" fmla="*/ 6 h 43"/>
                    <a:gd name="T4" fmla="*/ 7 w 34"/>
                    <a:gd name="T5" fmla="*/ 7 h 43"/>
                    <a:gd name="T6" fmla="*/ 6 w 34"/>
                    <a:gd name="T7" fmla="*/ 9 h 43"/>
                    <a:gd name="T8" fmla="*/ 5 w 34"/>
                    <a:gd name="T9" fmla="*/ 10 h 43"/>
                    <a:gd name="T10" fmla="*/ 4 w 34"/>
                    <a:gd name="T11" fmla="*/ 10 h 43"/>
                    <a:gd name="T12" fmla="*/ 2 w 34"/>
                    <a:gd name="T13" fmla="*/ 9 h 43"/>
                    <a:gd name="T14" fmla="*/ 1 w 34"/>
                    <a:gd name="T15" fmla="*/ 8 h 43"/>
                    <a:gd name="T16" fmla="*/ 1 w 34"/>
                    <a:gd name="T17" fmla="*/ 6 h 43"/>
                    <a:gd name="T18" fmla="*/ 1 w 34"/>
                    <a:gd name="T19" fmla="*/ 5 h 43"/>
                    <a:gd name="T20" fmla="*/ 0 w 34"/>
                    <a:gd name="T21" fmla="*/ 3 h 43"/>
                    <a:gd name="T22" fmla="*/ 0 w 34"/>
                    <a:gd name="T23" fmla="*/ 2 h 43"/>
                    <a:gd name="T24" fmla="*/ 1 w 34"/>
                    <a:gd name="T25" fmla="*/ 1 h 43"/>
                    <a:gd name="T26" fmla="*/ 3 w 34"/>
                    <a:gd name="T27" fmla="*/ 0 h 43"/>
                    <a:gd name="T28" fmla="*/ 5 w 34"/>
                    <a:gd name="T29" fmla="*/ 0 h 43"/>
                    <a:gd name="T30" fmla="*/ 7 w 34"/>
                    <a:gd name="T31" fmla="*/ 2 h 43"/>
                    <a:gd name="T32" fmla="*/ 9 w 34"/>
                    <a:gd name="T33" fmla="*/ 4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43"/>
                    <a:gd name="T53" fmla="*/ 34 w 3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43">
                      <a:moveTo>
                        <a:pt x="34" y="17"/>
                      </a:moveTo>
                      <a:lnTo>
                        <a:pt x="33" y="24"/>
                      </a:lnTo>
                      <a:lnTo>
                        <a:pt x="30" y="30"/>
                      </a:lnTo>
                      <a:lnTo>
                        <a:pt x="27" y="37"/>
                      </a:lnTo>
                      <a:lnTo>
                        <a:pt x="22" y="43"/>
                      </a:lnTo>
                      <a:lnTo>
                        <a:pt x="17" y="41"/>
                      </a:lnTo>
                      <a:lnTo>
                        <a:pt x="11" y="37"/>
                      </a:lnTo>
                      <a:lnTo>
                        <a:pt x="6" y="32"/>
                      </a:lnTo>
                      <a:lnTo>
                        <a:pt x="3" y="26"/>
                      </a:lnTo>
                      <a:lnTo>
                        <a:pt x="2" y="20"/>
                      </a:lnTo>
                      <a:lnTo>
                        <a:pt x="0" y="14"/>
                      </a:lnTo>
                      <a:lnTo>
                        <a:pt x="0" y="9"/>
                      </a:lnTo>
                      <a:lnTo>
                        <a:pt x="3" y="4"/>
                      </a:lnTo>
                      <a:lnTo>
                        <a:pt x="12" y="0"/>
                      </a:lnTo>
                      <a:lnTo>
                        <a:pt x="20" y="3"/>
                      </a:lnTo>
                      <a:lnTo>
                        <a:pt x="28" y="10"/>
                      </a:lnTo>
                      <a:lnTo>
                        <a:pt x="34" y="17"/>
                      </a:lnTo>
                      <a:close/>
                    </a:path>
                  </a:pathLst>
                </a:custGeom>
                <a:solidFill>
                  <a:srgbClr val="00FF00"/>
                </a:solidFill>
                <a:ln w="9525">
                  <a:noFill/>
                  <a:round/>
                  <a:headEnd/>
                  <a:tailEnd/>
                </a:ln>
              </p:spPr>
              <p:txBody>
                <a:bodyPr/>
                <a:lstStyle/>
                <a:p>
                  <a:endParaRPr lang="en-US"/>
                </a:p>
              </p:txBody>
            </p:sp>
            <p:sp>
              <p:nvSpPr>
                <p:cNvPr id="9279" name="Freeform 4016"/>
                <p:cNvSpPr>
                  <a:spLocks/>
                </p:cNvSpPr>
                <p:nvPr/>
              </p:nvSpPr>
              <p:spPr bwMode="auto">
                <a:xfrm>
                  <a:off x="3380" y="3440"/>
                  <a:ext cx="14" cy="15"/>
                </a:xfrm>
                <a:custGeom>
                  <a:avLst/>
                  <a:gdLst>
                    <a:gd name="T0" fmla="*/ 7 w 26"/>
                    <a:gd name="T1" fmla="*/ 4 h 30"/>
                    <a:gd name="T2" fmla="*/ 8 w 26"/>
                    <a:gd name="T3" fmla="*/ 5 h 30"/>
                    <a:gd name="T4" fmla="*/ 8 w 26"/>
                    <a:gd name="T5" fmla="*/ 5 h 30"/>
                    <a:gd name="T6" fmla="*/ 8 w 26"/>
                    <a:gd name="T7" fmla="*/ 7 h 30"/>
                    <a:gd name="T8" fmla="*/ 7 w 26"/>
                    <a:gd name="T9" fmla="*/ 7 h 30"/>
                    <a:gd name="T10" fmla="*/ 6 w 26"/>
                    <a:gd name="T11" fmla="*/ 8 h 30"/>
                    <a:gd name="T12" fmla="*/ 5 w 26"/>
                    <a:gd name="T13" fmla="*/ 8 h 30"/>
                    <a:gd name="T14" fmla="*/ 4 w 26"/>
                    <a:gd name="T15" fmla="*/ 8 h 30"/>
                    <a:gd name="T16" fmla="*/ 3 w 26"/>
                    <a:gd name="T17" fmla="*/ 7 h 30"/>
                    <a:gd name="T18" fmla="*/ 1 w 26"/>
                    <a:gd name="T19" fmla="*/ 6 h 30"/>
                    <a:gd name="T20" fmla="*/ 1 w 26"/>
                    <a:gd name="T21" fmla="*/ 5 h 30"/>
                    <a:gd name="T22" fmla="*/ 0 w 26"/>
                    <a:gd name="T23" fmla="*/ 3 h 30"/>
                    <a:gd name="T24" fmla="*/ 1 w 26"/>
                    <a:gd name="T25" fmla="*/ 1 h 30"/>
                    <a:gd name="T26" fmla="*/ 1 w 26"/>
                    <a:gd name="T27" fmla="*/ 0 h 30"/>
                    <a:gd name="T28" fmla="*/ 2 w 26"/>
                    <a:gd name="T29" fmla="*/ 0 h 30"/>
                    <a:gd name="T30" fmla="*/ 3 w 26"/>
                    <a:gd name="T31" fmla="*/ 1 h 30"/>
                    <a:gd name="T32" fmla="*/ 5 w 26"/>
                    <a:gd name="T33" fmla="*/ 1 h 30"/>
                    <a:gd name="T34" fmla="*/ 7 w 26"/>
                    <a:gd name="T35" fmla="*/ 4 h 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
                    <a:gd name="T55" fmla="*/ 0 h 30"/>
                    <a:gd name="T56" fmla="*/ 26 w 26"/>
                    <a:gd name="T57" fmla="*/ 30 h 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 h="30">
                      <a:moveTo>
                        <a:pt x="25" y="13"/>
                      </a:moveTo>
                      <a:lnTo>
                        <a:pt x="26" y="17"/>
                      </a:lnTo>
                      <a:lnTo>
                        <a:pt x="26" y="20"/>
                      </a:lnTo>
                      <a:lnTo>
                        <a:pt x="26" y="25"/>
                      </a:lnTo>
                      <a:lnTo>
                        <a:pt x="24" y="28"/>
                      </a:lnTo>
                      <a:lnTo>
                        <a:pt x="20" y="30"/>
                      </a:lnTo>
                      <a:lnTo>
                        <a:pt x="17" y="30"/>
                      </a:lnTo>
                      <a:lnTo>
                        <a:pt x="13" y="30"/>
                      </a:lnTo>
                      <a:lnTo>
                        <a:pt x="10" y="28"/>
                      </a:lnTo>
                      <a:lnTo>
                        <a:pt x="4" y="24"/>
                      </a:lnTo>
                      <a:lnTo>
                        <a:pt x="1" y="17"/>
                      </a:lnTo>
                      <a:lnTo>
                        <a:pt x="0" y="10"/>
                      </a:lnTo>
                      <a:lnTo>
                        <a:pt x="1" y="3"/>
                      </a:lnTo>
                      <a:lnTo>
                        <a:pt x="3" y="0"/>
                      </a:lnTo>
                      <a:lnTo>
                        <a:pt x="8" y="0"/>
                      </a:lnTo>
                      <a:lnTo>
                        <a:pt x="12" y="2"/>
                      </a:lnTo>
                      <a:lnTo>
                        <a:pt x="17" y="3"/>
                      </a:lnTo>
                      <a:lnTo>
                        <a:pt x="25" y="13"/>
                      </a:lnTo>
                      <a:close/>
                    </a:path>
                  </a:pathLst>
                </a:custGeom>
                <a:solidFill>
                  <a:srgbClr val="00FF00"/>
                </a:solidFill>
                <a:ln w="9525">
                  <a:noFill/>
                  <a:round/>
                  <a:headEnd/>
                  <a:tailEnd/>
                </a:ln>
              </p:spPr>
              <p:txBody>
                <a:bodyPr/>
                <a:lstStyle/>
                <a:p>
                  <a:endParaRPr lang="en-US"/>
                </a:p>
              </p:txBody>
            </p:sp>
            <p:sp>
              <p:nvSpPr>
                <p:cNvPr id="9280" name="Freeform 4017"/>
                <p:cNvSpPr>
                  <a:spLocks/>
                </p:cNvSpPr>
                <p:nvPr/>
              </p:nvSpPr>
              <p:spPr bwMode="auto">
                <a:xfrm>
                  <a:off x="3566" y="3454"/>
                  <a:ext cx="14" cy="17"/>
                </a:xfrm>
                <a:custGeom>
                  <a:avLst/>
                  <a:gdLst>
                    <a:gd name="T0" fmla="*/ 7 w 29"/>
                    <a:gd name="T1" fmla="*/ 3 h 35"/>
                    <a:gd name="T2" fmla="*/ 7 w 29"/>
                    <a:gd name="T3" fmla="*/ 5 h 35"/>
                    <a:gd name="T4" fmla="*/ 6 w 29"/>
                    <a:gd name="T5" fmla="*/ 6 h 35"/>
                    <a:gd name="T6" fmla="*/ 6 w 29"/>
                    <a:gd name="T7" fmla="*/ 7 h 35"/>
                    <a:gd name="T8" fmla="*/ 5 w 29"/>
                    <a:gd name="T9" fmla="*/ 8 h 35"/>
                    <a:gd name="T10" fmla="*/ 3 w 29"/>
                    <a:gd name="T11" fmla="*/ 8 h 35"/>
                    <a:gd name="T12" fmla="*/ 2 w 29"/>
                    <a:gd name="T13" fmla="*/ 7 h 35"/>
                    <a:gd name="T14" fmla="*/ 1 w 29"/>
                    <a:gd name="T15" fmla="*/ 6 h 35"/>
                    <a:gd name="T16" fmla="*/ 0 w 29"/>
                    <a:gd name="T17" fmla="*/ 5 h 35"/>
                    <a:gd name="T18" fmla="*/ 0 w 29"/>
                    <a:gd name="T19" fmla="*/ 3 h 35"/>
                    <a:gd name="T20" fmla="*/ 0 w 29"/>
                    <a:gd name="T21" fmla="*/ 2 h 35"/>
                    <a:gd name="T22" fmla="*/ 0 w 29"/>
                    <a:gd name="T23" fmla="*/ 1 h 35"/>
                    <a:gd name="T24" fmla="*/ 1 w 29"/>
                    <a:gd name="T25" fmla="*/ 0 h 35"/>
                    <a:gd name="T26" fmla="*/ 3 w 29"/>
                    <a:gd name="T27" fmla="*/ 0 h 35"/>
                    <a:gd name="T28" fmla="*/ 4 w 29"/>
                    <a:gd name="T29" fmla="*/ 0 h 35"/>
                    <a:gd name="T30" fmla="*/ 6 w 29"/>
                    <a:gd name="T31" fmla="*/ 1 h 35"/>
                    <a:gd name="T32" fmla="*/ 7 w 29"/>
                    <a:gd name="T33" fmla="*/ 3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5"/>
                    <a:gd name="T53" fmla="*/ 29 w 29"/>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5">
                      <a:moveTo>
                        <a:pt x="29" y="13"/>
                      </a:moveTo>
                      <a:lnTo>
                        <a:pt x="29" y="20"/>
                      </a:lnTo>
                      <a:lnTo>
                        <a:pt x="27" y="26"/>
                      </a:lnTo>
                      <a:lnTo>
                        <a:pt x="24" y="30"/>
                      </a:lnTo>
                      <a:lnTo>
                        <a:pt x="20" y="35"/>
                      </a:lnTo>
                      <a:lnTo>
                        <a:pt x="14" y="34"/>
                      </a:lnTo>
                      <a:lnTo>
                        <a:pt x="9" y="31"/>
                      </a:lnTo>
                      <a:lnTo>
                        <a:pt x="4" y="27"/>
                      </a:lnTo>
                      <a:lnTo>
                        <a:pt x="1" y="21"/>
                      </a:lnTo>
                      <a:lnTo>
                        <a:pt x="0" y="15"/>
                      </a:lnTo>
                      <a:lnTo>
                        <a:pt x="1" y="10"/>
                      </a:lnTo>
                      <a:lnTo>
                        <a:pt x="2" y="5"/>
                      </a:lnTo>
                      <a:lnTo>
                        <a:pt x="4" y="0"/>
                      </a:lnTo>
                      <a:lnTo>
                        <a:pt x="12" y="0"/>
                      </a:lnTo>
                      <a:lnTo>
                        <a:pt x="18" y="3"/>
                      </a:lnTo>
                      <a:lnTo>
                        <a:pt x="24" y="7"/>
                      </a:lnTo>
                      <a:lnTo>
                        <a:pt x="29" y="13"/>
                      </a:lnTo>
                      <a:close/>
                    </a:path>
                  </a:pathLst>
                </a:custGeom>
                <a:solidFill>
                  <a:srgbClr val="00FF00"/>
                </a:solidFill>
                <a:ln w="9525">
                  <a:noFill/>
                  <a:round/>
                  <a:headEnd/>
                  <a:tailEnd/>
                </a:ln>
              </p:spPr>
              <p:txBody>
                <a:bodyPr/>
                <a:lstStyle/>
                <a:p>
                  <a:endParaRPr lang="en-US"/>
                </a:p>
              </p:txBody>
            </p:sp>
            <p:sp>
              <p:nvSpPr>
                <p:cNvPr id="9281" name="Freeform 4018"/>
                <p:cNvSpPr>
                  <a:spLocks/>
                </p:cNvSpPr>
                <p:nvPr/>
              </p:nvSpPr>
              <p:spPr bwMode="auto">
                <a:xfrm>
                  <a:off x="3444" y="3461"/>
                  <a:ext cx="13" cy="16"/>
                </a:xfrm>
                <a:custGeom>
                  <a:avLst/>
                  <a:gdLst>
                    <a:gd name="T0" fmla="*/ 6 w 27"/>
                    <a:gd name="T1" fmla="*/ 4 h 31"/>
                    <a:gd name="T2" fmla="*/ 6 w 27"/>
                    <a:gd name="T3" fmla="*/ 5 h 31"/>
                    <a:gd name="T4" fmla="*/ 6 w 27"/>
                    <a:gd name="T5" fmla="*/ 6 h 31"/>
                    <a:gd name="T6" fmla="*/ 6 w 27"/>
                    <a:gd name="T7" fmla="*/ 8 h 31"/>
                    <a:gd name="T8" fmla="*/ 5 w 27"/>
                    <a:gd name="T9" fmla="*/ 8 h 31"/>
                    <a:gd name="T10" fmla="*/ 3 w 27"/>
                    <a:gd name="T11" fmla="*/ 8 h 31"/>
                    <a:gd name="T12" fmla="*/ 2 w 27"/>
                    <a:gd name="T13" fmla="*/ 8 h 31"/>
                    <a:gd name="T14" fmla="*/ 1 w 27"/>
                    <a:gd name="T15" fmla="*/ 7 h 31"/>
                    <a:gd name="T16" fmla="*/ 0 w 27"/>
                    <a:gd name="T17" fmla="*/ 6 h 31"/>
                    <a:gd name="T18" fmla="*/ 0 w 27"/>
                    <a:gd name="T19" fmla="*/ 4 h 31"/>
                    <a:gd name="T20" fmla="*/ 0 w 27"/>
                    <a:gd name="T21" fmla="*/ 3 h 31"/>
                    <a:gd name="T22" fmla="*/ 1 w 27"/>
                    <a:gd name="T23" fmla="*/ 1 h 31"/>
                    <a:gd name="T24" fmla="*/ 2 w 27"/>
                    <a:gd name="T25" fmla="*/ 0 h 31"/>
                    <a:gd name="T26" fmla="*/ 3 w 27"/>
                    <a:gd name="T27" fmla="*/ 1 h 31"/>
                    <a:gd name="T28" fmla="*/ 5 w 27"/>
                    <a:gd name="T29" fmla="*/ 1 h 31"/>
                    <a:gd name="T30" fmla="*/ 6 w 27"/>
                    <a:gd name="T31" fmla="*/ 2 h 31"/>
                    <a:gd name="T32" fmla="*/ 6 w 27"/>
                    <a:gd name="T33" fmla="*/ 4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31"/>
                    <a:gd name="T53" fmla="*/ 27 w 27"/>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31">
                      <a:moveTo>
                        <a:pt x="27" y="14"/>
                      </a:moveTo>
                      <a:lnTo>
                        <a:pt x="27" y="20"/>
                      </a:lnTo>
                      <a:lnTo>
                        <a:pt x="27" y="24"/>
                      </a:lnTo>
                      <a:lnTo>
                        <a:pt x="25" y="29"/>
                      </a:lnTo>
                      <a:lnTo>
                        <a:pt x="20" y="31"/>
                      </a:lnTo>
                      <a:lnTo>
                        <a:pt x="14" y="31"/>
                      </a:lnTo>
                      <a:lnTo>
                        <a:pt x="8" y="29"/>
                      </a:lnTo>
                      <a:lnTo>
                        <a:pt x="4" y="26"/>
                      </a:lnTo>
                      <a:lnTo>
                        <a:pt x="2" y="21"/>
                      </a:lnTo>
                      <a:lnTo>
                        <a:pt x="0" y="15"/>
                      </a:lnTo>
                      <a:lnTo>
                        <a:pt x="2" y="9"/>
                      </a:lnTo>
                      <a:lnTo>
                        <a:pt x="5" y="4"/>
                      </a:lnTo>
                      <a:lnTo>
                        <a:pt x="10" y="0"/>
                      </a:lnTo>
                      <a:lnTo>
                        <a:pt x="15" y="1"/>
                      </a:lnTo>
                      <a:lnTo>
                        <a:pt x="20" y="4"/>
                      </a:lnTo>
                      <a:lnTo>
                        <a:pt x="25" y="8"/>
                      </a:lnTo>
                      <a:lnTo>
                        <a:pt x="27" y="14"/>
                      </a:lnTo>
                      <a:close/>
                    </a:path>
                  </a:pathLst>
                </a:custGeom>
                <a:solidFill>
                  <a:srgbClr val="00FF00"/>
                </a:solidFill>
                <a:ln w="9525">
                  <a:noFill/>
                  <a:round/>
                  <a:headEnd/>
                  <a:tailEnd/>
                </a:ln>
              </p:spPr>
              <p:txBody>
                <a:bodyPr/>
                <a:lstStyle/>
                <a:p>
                  <a:endParaRPr lang="en-US"/>
                </a:p>
              </p:txBody>
            </p:sp>
            <p:sp>
              <p:nvSpPr>
                <p:cNvPr id="9282" name="Freeform 4019"/>
                <p:cNvSpPr>
                  <a:spLocks/>
                </p:cNvSpPr>
                <p:nvPr/>
              </p:nvSpPr>
              <p:spPr bwMode="auto">
                <a:xfrm>
                  <a:off x="3392" y="3474"/>
                  <a:ext cx="15" cy="12"/>
                </a:xfrm>
                <a:custGeom>
                  <a:avLst/>
                  <a:gdLst>
                    <a:gd name="T0" fmla="*/ 8 w 30"/>
                    <a:gd name="T1" fmla="*/ 3 h 24"/>
                    <a:gd name="T2" fmla="*/ 8 w 30"/>
                    <a:gd name="T3" fmla="*/ 5 h 24"/>
                    <a:gd name="T4" fmla="*/ 7 w 30"/>
                    <a:gd name="T5" fmla="*/ 5 h 24"/>
                    <a:gd name="T6" fmla="*/ 6 w 30"/>
                    <a:gd name="T7" fmla="*/ 6 h 24"/>
                    <a:gd name="T8" fmla="*/ 5 w 30"/>
                    <a:gd name="T9" fmla="*/ 6 h 24"/>
                    <a:gd name="T10" fmla="*/ 4 w 30"/>
                    <a:gd name="T11" fmla="*/ 6 h 24"/>
                    <a:gd name="T12" fmla="*/ 3 w 30"/>
                    <a:gd name="T13" fmla="*/ 6 h 24"/>
                    <a:gd name="T14" fmla="*/ 1 w 30"/>
                    <a:gd name="T15" fmla="*/ 6 h 24"/>
                    <a:gd name="T16" fmla="*/ 1 w 30"/>
                    <a:gd name="T17" fmla="*/ 5 h 24"/>
                    <a:gd name="T18" fmla="*/ 0 w 30"/>
                    <a:gd name="T19" fmla="*/ 4 h 24"/>
                    <a:gd name="T20" fmla="*/ 0 w 30"/>
                    <a:gd name="T21" fmla="*/ 3 h 24"/>
                    <a:gd name="T22" fmla="*/ 0 w 30"/>
                    <a:gd name="T23" fmla="*/ 3 h 24"/>
                    <a:gd name="T24" fmla="*/ 1 w 30"/>
                    <a:gd name="T25" fmla="*/ 2 h 24"/>
                    <a:gd name="T26" fmla="*/ 3 w 30"/>
                    <a:gd name="T27" fmla="*/ 0 h 24"/>
                    <a:gd name="T28" fmla="*/ 5 w 30"/>
                    <a:gd name="T29" fmla="*/ 0 h 24"/>
                    <a:gd name="T30" fmla="*/ 7 w 30"/>
                    <a:gd name="T31" fmla="*/ 1 h 24"/>
                    <a:gd name="T32" fmla="*/ 8 w 30"/>
                    <a:gd name="T33" fmla="*/ 3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14"/>
                      </a:moveTo>
                      <a:lnTo>
                        <a:pt x="29" y="17"/>
                      </a:lnTo>
                      <a:lnTo>
                        <a:pt x="26" y="20"/>
                      </a:lnTo>
                      <a:lnTo>
                        <a:pt x="23" y="22"/>
                      </a:lnTo>
                      <a:lnTo>
                        <a:pt x="19" y="24"/>
                      </a:lnTo>
                      <a:lnTo>
                        <a:pt x="15" y="24"/>
                      </a:lnTo>
                      <a:lnTo>
                        <a:pt x="9" y="23"/>
                      </a:lnTo>
                      <a:lnTo>
                        <a:pt x="4" y="22"/>
                      </a:lnTo>
                      <a:lnTo>
                        <a:pt x="1" y="19"/>
                      </a:lnTo>
                      <a:lnTo>
                        <a:pt x="0" y="16"/>
                      </a:lnTo>
                      <a:lnTo>
                        <a:pt x="0" y="12"/>
                      </a:lnTo>
                      <a:lnTo>
                        <a:pt x="0" y="9"/>
                      </a:lnTo>
                      <a:lnTo>
                        <a:pt x="1" y="5"/>
                      </a:lnTo>
                      <a:lnTo>
                        <a:pt x="9" y="0"/>
                      </a:lnTo>
                      <a:lnTo>
                        <a:pt x="17" y="0"/>
                      </a:lnTo>
                      <a:lnTo>
                        <a:pt x="25" y="4"/>
                      </a:lnTo>
                      <a:lnTo>
                        <a:pt x="30" y="14"/>
                      </a:lnTo>
                      <a:close/>
                    </a:path>
                  </a:pathLst>
                </a:custGeom>
                <a:solidFill>
                  <a:srgbClr val="00FF00"/>
                </a:solidFill>
                <a:ln w="9525">
                  <a:noFill/>
                  <a:round/>
                  <a:headEnd/>
                  <a:tailEnd/>
                </a:ln>
              </p:spPr>
              <p:txBody>
                <a:bodyPr/>
                <a:lstStyle/>
                <a:p>
                  <a:endParaRPr lang="en-US"/>
                </a:p>
              </p:txBody>
            </p:sp>
            <p:sp>
              <p:nvSpPr>
                <p:cNvPr id="9283" name="Freeform 4020"/>
                <p:cNvSpPr>
                  <a:spLocks/>
                </p:cNvSpPr>
                <p:nvPr/>
              </p:nvSpPr>
              <p:spPr bwMode="auto">
                <a:xfrm>
                  <a:off x="3365" y="3474"/>
                  <a:ext cx="17" cy="23"/>
                </a:xfrm>
                <a:custGeom>
                  <a:avLst/>
                  <a:gdLst>
                    <a:gd name="T0" fmla="*/ 9 w 34"/>
                    <a:gd name="T1" fmla="*/ 1 h 47"/>
                    <a:gd name="T2" fmla="*/ 9 w 34"/>
                    <a:gd name="T3" fmla="*/ 4 h 47"/>
                    <a:gd name="T4" fmla="*/ 8 w 34"/>
                    <a:gd name="T5" fmla="*/ 7 h 47"/>
                    <a:gd name="T6" fmla="*/ 6 w 34"/>
                    <a:gd name="T7" fmla="*/ 9 h 47"/>
                    <a:gd name="T8" fmla="*/ 4 w 34"/>
                    <a:gd name="T9" fmla="*/ 11 h 47"/>
                    <a:gd name="T10" fmla="*/ 3 w 34"/>
                    <a:gd name="T11" fmla="*/ 10 h 47"/>
                    <a:gd name="T12" fmla="*/ 2 w 34"/>
                    <a:gd name="T13" fmla="*/ 10 h 47"/>
                    <a:gd name="T14" fmla="*/ 1 w 34"/>
                    <a:gd name="T15" fmla="*/ 9 h 47"/>
                    <a:gd name="T16" fmla="*/ 0 w 34"/>
                    <a:gd name="T17" fmla="*/ 8 h 47"/>
                    <a:gd name="T18" fmla="*/ 1 w 34"/>
                    <a:gd name="T19" fmla="*/ 5 h 47"/>
                    <a:gd name="T20" fmla="*/ 1 w 34"/>
                    <a:gd name="T21" fmla="*/ 3 h 47"/>
                    <a:gd name="T22" fmla="*/ 2 w 34"/>
                    <a:gd name="T23" fmla="*/ 1 h 47"/>
                    <a:gd name="T24" fmla="*/ 4 w 34"/>
                    <a:gd name="T25" fmla="*/ 0 h 47"/>
                    <a:gd name="T26" fmla="*/ 5 w 34"/>
                    <a:gd name="T27" fmla="*/ 0 h 47"/>
                    <a:gd name="T28" fmla="*/ 6 w 34"/>
                    <a:gd name="T29" fmla="*/ 0 h 47"/>
                    <a:gd name="T30" fmla="*/ 7 w 34"/>
                    <a:gd name="T31" fmla="*/ 0 h 47"/>
                    <a:gd name="T32" fmla="*/ 9 w 34"/>
                    <a:gd name="T33" fmla="*/ 1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47"/>
                    <a:gd name="T53" fmla="*/ 34 w 3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47">
                      <a:moveTo>
                        <a:pt x="33" y="6"/>
                      </a:moveTo>
                      <a:lnTo>
                        <a:pt x="34" y="18"/>
                      </a:lnTo>
                      <a:lnTo>
                        <a:pt x="32" y="29"/>
                      </a:lnTo>
                      <a:lnTo>
                        <a:pt x="25" y="39"/>
                      </a:lnTo>
                      <a:lnTo>
                        <a:pt x="17" y="47"/>
                      </a:lnTo>
                      <a:lnTo>
                        <a:pt x="12" y="43"/>
                      </a:lnTo>
                      <a:lnTo>
                        <a:pt x="9" y="40"/>
                      </a:lnTo>
                      <a:lnTo>
                        <a:pt x="4" y="36"/>
                      </a:lnTo>
                      <a:lnTo>
                        <a:pt x="0" y="32"/>
                      </a:lnTo>
                      <a:lnTo>
                        <a:pt x="3" y="23"/>
                      </a:lnTo>
                      <a:lnTo>
                        <a:pt x="6" y="15"/>
                      </a:lnTo>
                      <a:lnTo>
                        <a:pt x="10" y="6"/>
                      </a:lnTo>
                      <a:lnTo>
                        <a:pt x="17" y="0"/>
                      </a:lnTo>
                      <a:lnTo>
                        <a:pt x="23" y="0"/>
                      </a:lnTo>
                      <a:lnTo>
                        <a:pt x="27" y="0"/>
                      </a:lnTo>
                      <a:lnTo>
                        <a:pt x="31" y="2"/>
                      </a:lnTo>
                      <a:lnTo>
                        <a:pt x="33" y="6"/>
                      </a:lnTo>
                      <a:close/>
                    </a:path>
                  </a:pathLst>
                </a:custGeom>
                <a:solidFill>
                  <a:srgbClr val="00FF00"/>
                </a:solidFill>
                <a:ln w="9525">
                  <a:noFill/>
                  <a:round/>
                  <a:headEnd/>
                  <a:tailEnd/>
                </a:ln>
              </p:spPr>
              <p:txBody>
                <a:bodyPr/>
                <a:lstStyle/>
                <a:p>
                  <a:endParaRPr lang="en-US"/>
                </a:p>
              </p:txBody>
            </p:sp>
            <p:sp>
              <p:nvSpPr>
                <p:cNvPr id="9284" name="Freeform 4021"/>
                <p:cNvSpPr>
                  <a:spLocks/>
                </p:cNvSpPr>
                <p:nvPr/>
              </p:nvSpPr>
              <p:spPr bwMode="auto">
                <a:xfrm>
                  <a:off x="3417" y="3475"/>
                  <a:ext cx="19" cy="9"/>
                </a:xfrm>
                <a:custGeom>
                  <a:avLst/>
                  <a:gdLst>
                    <a:gd name="T0" fmla="*/ 9 w 39"/>
                    <a:gd name="T1" fmla="*/ 4 h 16"/>
                    <a:gd name="T2" fmla="*/ 8 w 39"/>
                    <a:gd name="T3" fmla="*/ 5 h 16"/>
                    <a:gd name="T4" fmla="*/ 6 w 39"/>
                    <a:gd name="T5" fmla="*/ 5 h 16"/>
                    <a:gd name="T6" fmla="*/ 4 w 39"/>
                    <a:gd name="T7" fmla="*/ 5 h 16"/>
                    <a:gd name="T8" fmla="*/ 2 w 39"/>
                    <a:gd name="T9" fmla="*/ 5 h 16"/>
                    <a:gd name="T10" fmla="*/ 1 w 39"/>
                    <a:gd name="T11" fmla="*/ 4 h 16"/>
                    <a:gd name="T12" fmla="*/ 1 w 39"/>
                    <a:gd name="T13" fmla="*/ 3 h 16"/>
                    <a:gd name="T14" fmla="*/ 0 w 39"/>
                    <a:gd name="T15" fmla="*/ 3 h 16"/>
                    <a:gd name="T16" fmla="*/ 0 w 39"/>
                    <a:gd name="T17" fmla="*/ 2 h 16"/>
                    <a:gd name="T18" fmla="*/ 1 w 39"/>
                    <a:gd name="T19" fmla="*/ 1 h 16"/>
                    <a:gd name="T20" fmla="*/ 2 w 39"/>
                    <a:gd name="T21" fmla="*/ 0 h 16"/>
                    <a:gd name="T22" fmla="*/ 3 w 39"/>
                    <a:gd name="T23" fmla="*/ 0 h 16"/>
                    <a:gd name="T24" fmla="*/ 5 w 39"/>
                    <a:gd name="T25" fmla="*/ 0 h 16"/>
                    <a:gd name="T26" fmla="*/ 6 w 39"/>
                    <a:gd name="T27" fmla="*/ 1 h 16"/>
                    <a:gd name="T28" fmla="*/ 7 w 39"/>
                    <a:gd name="T29" fmla="*/ 2 h 16"/>
                    <a:gd name="T30" fmla="*/ 8 w 39"/>
                    <a:gd name="T31" fmla="*/ 3 h 16"/>
                    <a:gd name="T32" fmla="*/ 9 w 39"/>
                    <a:gd name="T33" fmla="*/ 4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16"/>
                    <a:gd name="T53" fmla="*/ 39 w 39"/>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16">
                      <a:moveTo>
                        <a:pt x="39" y="12"/>
                      </a:moveTo>
                      <a:lnTo>
                        <a:pt x="34" y="15"/>
                      </a:lnTo>
                      <a:lnTo>
                        <a:pt x="26" y="16"/>
                      </a:lnTo>
                      <a:lnTo>
                        <a:pt x="16" y="15"/>
                      </a:lnTo>
                      <a:lnTo>
                        <a:pt x="9" y="14"/>
                      </a:lnTo>
                      <a:lnTo>
                        <a:pt x="6" y="12"/>
                      </a:lnTo>
                      <a:lnTo>
                        <a:pt x="4" y="10"/>
                      </a:lnTo>
                      <a:lnTo>
                        <a:pt x="0" y="8"/>
                      </a:lnTo>
                      <a:lnTo>
                        <a:pt x="0" y="5"/>
                      </a:lnTo>
                      <a:lnTo>
                        <a:pt x="5" y="2"/>
                      </a:lnTo>
                      <a:lnTo>
                        <a:pt x="11" y="0"/>
                      </a:lnTo>
                      <a:lnTo>
                        <a:pt x="15" y="0"/>
                      </a:lnTo>
                      <a:lnTo>
                        <a:pt x="21" y="0"/>
                      </a:lnTo>
                      <a:lnTo>
                        <a:pt x="26" y="2"/>
                      </a:lnTo>
                      <a:lnTo>
                        <a:pt x="30" y="5"/>
                      </a:lnTo>
                      <a:lnTo>
                        <a:pt x="35" y="8"/>
                      </a:lnTo>
                      <a:lnTo>
                        <a:pt x="39" y="12"/>
                      </a:lnTo>
                      <a:close/>
                    </a:path>
                  </a:pathLst>
                </a:custGeom>
                <a:solidFill>
                  <a:srgbClr val="00FF00"/>
                </a:solidFill>
                <a:ln w="9525">
                  <a:noFill/>
                  <a:round/>
                  <a:headEnd/>
                  <a:tailEnd/>
                </a:ln>
              </p:spPr>
              <p:txBody>
                <a:bodyPr/>
                <a:lstStyle/>
                <a:p>
                  <a:endParaRPr lang="en-US"/>
                </a:p>
              </p:txBody>
            </p:sp>
            <p:sp>
              <p:nvSpPr>
                <p:cNvPr id="9285" name="Freeform 4022"/>
                <p:cNvSpPr>
                  <a:spLocks/>
                </p:cNvSpPr>
                <p:nvPr/>
              </p:nvSpPr>
              <p:spPr bwMode="auto">
                <a:xfrm>
                  <a:off x="3594" y="3482"/>
                  <a:ext cx="14" cy="15"/>
                </a:xfrm>
                <a:custGeom>
                  <a:avLst/>
                  <a:gdLst>
                    <a:gd name="T0" fmla="*/ 7 w 29"/>
                    <a:gd name="T1" fmla="*/ 5 h 30"/>
                    <a:gd name="T2" fmla="*/ 6 w 29"/>
                    <a:gd name="T3" fmla="*/ 6 h 30"/>
                    <a:gd name="T4" fmla="*/ 6 w 29"/>
                    <a:gd name="T5" fmla="*/ 7 h 30"/>
                    <a:gd name="T6" fmla="*/ 5 w 29"/>
                    <a:gd name="T7" fmla="*/ 8 h 30"/>
                    <a:gd name="T8" fmla="*/ 5 w 29"/>
                    <a:gd name="T9" fmla="*/ 8 h 30"/>
                    <a:gd name="T10" fmla="*/ 3 w 29"/>
                    <a:gd name="T11" fmla="*/ 8 h 30"/>
                    <a:gd name="T12" fmla="*/ 2 w 29"/>
                    <a:gd name="T13" fmla="*/ 8 h 30"/>
                    <a:gd name="T14" fmla="*/ 1 w 29"/>
                    <a:gd name="T15" fmla="*/ 7 h 30"/>
                    <a:gd name="T16" fmla="*/ 0 w 29"/>
                    <a:gd name="T17" fmla="*/ 6 h 30"/>
                    <a:gd name="T18" fmla="*/ 0 w 29"/>
                    <a:gd name="T19" fmla="*/ 0 h 30"/>
                    <a:gd name="T20" fmla="*/ 2 w 29"/>
                    <a:gd name="T21" fmla="*/ 1 h 30"/>
                    <a:gd name="T22" fmla="*/ 4 w 29"/>
                    <a:gd name="T23" fmla="*/ 2 h 30"/>
                    <a:gd name="T24" fmla="*/ 6 w 29"/>
                    <a:gd name="T25" fmla="*/ 3 h 30"/>
                    <a:gd name="T26" fmla="*/ 7 w 29"/>
                    <a:gd name="T27" fmla="*/ 5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30"/>
                    <a:gd name="T44" fmla="*/ 29 w 29"/>
                    <a:gd name="T45" fmla="*/ 30 h 3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30">
                      <a:moveTo>
                        <a:pt x="29" y="19"/>
                      </a:moveTo>
                      <a:lnTo>
                        <a:pt x="27" y="23"/>
                      </a:lnTo>
                      <a:lnTo>
                        <a:pt x="25" y="26"/>
                      </a:lnTo>
                      <a:lnTo>
                        <a:pt x="23" y="29"/>
                      </a:lnTo>
                      <a:lnTo>
                        <a:pt x="20" y="30"/>
                      </a:lnTo>
                      <a:lnTo>
                        <a:pt x="14" y="30"/>
                      </a:lnTo>
                      <a:lnTo>
                        <a:pt x="8" y="29"/>
                      </a:lnTo>
                      <a:lnTo>
                        <a:pt x="4" y="25"/>
                      </a:lnTo>
                      <a:lnTo>
                        <a:pt x="0" y="21"/>
                      </a:lnTo>
                      <a:lnTo>
                        <a:pt x="0" y="0"/>
                      </a:lnTo>
                      <a:lnTo>
                        <a:pt x="8" y="2"/>
                      </a:lnTo>
                      <a:lnTo>
                        <a:pt x="17" y="6"/>
                      </a:lnTo>
                      <a:lnTo>
                        <a:pt x="25" y="10"/>
                      </a:lnTo>
                      <a:lnTo>
                        <a:pt x="29" y="19"/>
                      </a:lnTo>
                      <a:close/>
                    </a:path>
                  </a:pathLst>
                </a:custGeom>
                <a:solidFill>
                  <a:srgbClr val="00FF00"/>
                </a:solidFill>
                <a:ln w="9525">
                  <a:noFill/>
                  <a:round/>
                  <a:headEnd/>
                  <a:tailEnd/>
                </a:ln>
              </p:spPr>
              <p:txBody>
                <a:bodyPr/>
                <a:lstStyle/>
                <a:p>
                  <a:endParaRPr lang="en-US"/>
                </a:p>
              </p:txBody>
            </p:sp>
            <p:sp>
              <p:nvSpPr>
                <p:cNvPr id="9286" name="Freeform 4023"/>
                <p:cNvSpPr>
                  <a:spLocks/>
                </p:cNvSpPr>
                <p:nvPr/>
              </p:nvSpPr>
              <p:spPr bwMode="auto">
                <a:xfrm>
                  <a:off x="3345" y="3490"/>
                  <a:ext cx="9" cy="10"/>
                </a:xfrm>
                <a:custGeom>
                  <a:avLst/>
                  <a:gdLst>
                    <a:gd name="T0" fmla="*/ 4 w 20"/>
                    <a:gd name="T1" fmla="*/ 2 h 18"/>
                    <a:gd name="T2" fmla="*/ 3 w 20"/>
                    <a:gd name="T3" fmla="*/ 3 h 18"/>
                    <a:gd name="T4" fmla="*/ 2 w 20"/>
                    <a:gd name="T5" fmla="*/ 4 h 18"/>
                    <a:gd name="T6" fmla="*/ 1 w 20"/>
                    <a:gd name="T7" fmla="*/ 5 h 18"/>
                    <a:gd name="T8" fmla="*/ 0 w 20"/>
                    <a:gd name="T9" fmla="*/ 6 h 18"/>
                    <a:gd name="T10" fmla="*/ 0 w 20"/>
                    <a:gd name="T11" fmla="*/ 4 h 18"/>
                    <a:gd name="T12" fmla="*/ 0 w 20"/>
                    <a:gd name="T13" fmla="*/ 2 h 18"/>
                    <a:gd name="T14" fmla="*/ 0 w 20"/>
                    <a:gd name="T15" fmla="*/ 1 h 18"/>
                    <a:gd name="T16" fmla="*/ 1 w 20"/>
                    <a:gd name="T17" fmla="*/ 0 h 18"/>
                    <a:gd name="T18" fmla="*/ 2 w 20"/>
                    <a:gd name="T19" fmla="*/ 0 h 18"/>
                    <a:gd name="T20" fmla="*/ 3 w 20"/>
                    <a:gd name="T21" fmla="*/ 0 h 18"/>
                    <a:gd name="T22" fmla="*/ 4 w 20"/>
                    <a:gd name="T23" fmla="*/ 1 h 18"/>
                    <a:gd name="T24" fmla="*/ 4 w 20"/>
                    <a:gd name="T25" fmla="*/ 2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18"/>
                    <a:gd name="T41" fmla="*/ 20 w 20"/>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18">
                      <a:moveTo>
                        <a:pt x="20" y="6"/>
                      </a:moveTo>
                      <a:lnTo>
                        <a:pt x="16" y="9"/>
                      </a:lnTo>
                      <a:lnTo>
                        <a:pt x="12" y="13"/>
                      </a:lnTo>
                      <a:lnTo>
                        <a:pt x="6" y="16"/>
                      </a:lnTo>
                      <a:lnTo>
                        <a:pt x="1" y="18"/>
                      </a:lnTo>
                      <a:lnTo>
                        <a:pt x="1" y="14"/>
                      </a:lnTo>
                      <a:lnTo>
                        <a:pt x="0" y="8"/>
                      </a:lnTo>
                      <a:lnTo>
                        <a:pt x="1" y="3"/>
                      </a:lnTo>
                      <a:lnTo>
                        <a:pt x="5" y="0"/>
                      </a:lnTo>
                      <a:lnTo>
                        <a:pt x="11" y="0"/>
                      </a:lnTo>
                      <a:lnTo>
                        <a:pt x="15" y="0"/>
                      </a:lnTo>
                      <a:lnTo>
                        <a:pt x="19" y="1"/>
                      </a:lnTo>
                      <a:lnTo>
                        <a:pt x="20" y="6"/>
                      </a:lnTo>
                      <a:close/>
                    </a:path>
                  </a:pathLst>
                </a:custGeom>
                <a:solidFill>
                  <a:srgbClr val="00FF00"/>
                </a:solidFill>
                <a:ln w="9525">
                  <a:noFill/>
                  <a:round/>
                  <a:headEnd/>
                  <a:tailEnd/>
                </a:ln>
              </p:spPr>
              <p:txBody>
                <a:bodyPr/>
                <a:lstStyle/>
                <a:p>
                  <a:endParaRPr lang="en-US"/>
                </a:p>
              </p:txBody>
            </p:sp>
            <p:sp>
              <p:nvSpPr>
                <p:cNvPr id="9287" name="Freeform 4024"/>
                <p:cNvSpPr>
                  <a:spLocks/>
                </p:cNvSpPr>
                <p:nvPr/>
              </p:nvSpPr>
              <p:spPr bwMode="auto">
                <a:xfrm>
                  <a:off x="3360" y="3502"/>
                  <a:ext cx="13" cy="21"/>
                </a:xfrm>
                <a:custGeom>
                  <a:avLst/>
                  <a:gdLst>
                    <a:gd name="T0" fmla="*/ 6 w 28"/>
                    <a:gd name="T1" fmla="*/ 3 h 43"/>
                    <a:gd name="T2" fmla="*/ 6 w 28"/>
                    <a:gd name="T3" fmla="*/ 5 h 43"/>
                    <a:gd name="T4" fmla="*/ 6 w 28"/>
                    <a:gd name="T5" fmla="*/ 7 h 43"/>
                    <a:gd name="T6" fmla="*/ 6 w 28"/>
                    <a:gd name="T7" fmla="*/ 9 h 43"/>
                    <a:gd name="T8" fmla="*/ 6 w 28"/>
                    <a:gd name="T9" fmla="*/ 10 h 43"/>
                    <a:gd name="T10" fmla="*/ 4 w 28"/>
                    <a:gd name="T11" fmla="*/ 9 h 43"/>
                    <a:gd name="T12" fmla="*/ 3 w 28"/>
                    <a:gd name="T13" fmla="*/ 9 h 43"/>
                    <a:gd name="T14" fmla="*/ 1 w 28"/>
                    <a:gd name="T15" fmla="*/ 8 h 43"/>
                    <a:gd name="T16" fmla="*/ 0 w 28"/>
                    <a:gd name="T17" fmla="*/ 6 h 43"/>
                    <a:gd name="T18" fmla="*/ 0 w 28"/>
                    <a:gd name="T19" fmla="*/ 4 h 43"/>
                    <a:gd name="T20" fmla="*/ 0 w 28"/>
                    <a:gd name="T21" fmla="*/ 2 h 43"/>
                    <a:gd name="T22" fmla="*/ 0 w 28"/>
                    <a:gd name="T23" fmla="*/ 0 h 43"/>
                    <a:gd name="T24" fmla="*/ 2 w 28"/>
                    <a:gd name="T25" fmla="*/ 0 h 43"/>
                    <a:gd name="T26" fmla="*/ 3 w 28"/>
                    <a:gd name="T27" fmla="*/ 0 h 43"/>
                    <a:gd name="T28" fmla="*/ 4 w 28"/>
                    <a:gd name="T29" fmla="*/ 0 h 43"/>
                    <a:gd name="T30" fmla="*/ 5 w 28"/>
                    <a:gd name="T31" fmla="*/ 2 h 43"/>
                    <a:gd name="T32" fmla="*/ 6 w 28"/>
                    <a:gd name="T33" fmla="*/ 3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43"/>
                    <a:gd name="T53" fmla="*/ 28 w 28"/>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43">
                      <a:moveTo>
                        <a:pt x="25" y="14"/>
                      </a:moveTo>
                      <a:lnTo>
                        <a:pt x="27" y="21"/>
                      </a:lnTo>
                      <a:lnTo>
                        <a:pt x="28" y="29"/>
                      </a:lnTo>
                      <a:lnTo>
                        <a:pt x="27" y="36"/>
                      </a:lnTo>
                      <a:lnTo>
                        <a:pt x="25" y="43"/>
                      </a:lnTo>
                      <a:lnTo>
                        <a:pt x="19" y="39"/>
                      </a:lnTo>
                      <a:lnTo>
                        <a:pt x="12" y="37"/>
                      </a:lnTo>
                      <a:lnTo>
                        <a:pt x="4" y="32"/>
                      </a:lnTo>
                      <a:lnTo>
                        <a:pt x="0" y="24"/>
                      </a:lnTo>
                      <a:lnTo>
                        <a:pt x="0" y="17"/>
                      </a:lnTo>
                      <a:lnTo>
                        <a:pt x="0" y="10"/>
                      </a:lnTo>
                      <a:lnTo>
                        <a:pt x="2" y="3"/>
                      </a:lnTo>
                      <a:lnTo>
                        <a:pt x="8" y="0"/>
                      </a:lnTo>
                      <a:lnTo>
                        <a:pt x="14" y="0"/>
                      </a:lnTo>
                      <a:lnTo>
                        <a:pt x="20" y="3"/>
                      </a:lnTo>
                      <a:lnTo>
                        <a:pt x="24" y="8"/>
                      </a:lnTo>
                      <a:lnTo>
                        <a:pt x="25" y="14"/>
                      </a:lnTo>
                      <a:close/>
                    </a:path>
                  </a:pathLst>
                </a:custGeom>
                <a:solidFill>
                  <a:srgbClr val="00FF00"/>
                </a:solidFill>
                <a:ln w="9525">
                  <a:noFill/>
                  <a:round/>
                  <a:headEnd/>
                  <a:tailEnd/>
                </a:ln>
              </p:spPr>
              <p:txBody>
                <a:bodyPr/>
                <a:lstStyle/>
                <a:p>
                  <a:endParaRPr lang="en-US"/>
                </a:p>
              </p:txBody>
            </p:sp>
            <p:sp>
              <p:nvSpPr>
                <p:cNvPr id="9288" name="Freeform 4025"/>
                <p:cNvSpPr>
                  <a:spLocks/>
                </p:cNvSpPr>
                <p:nvPr/>
              </p:nvSpPr>
              <p:spPr bwMode="auto">
                <a:xfrm>
                  <a:off x="3465" y="3556"/>
                  <a:ext cx="9" cy="109"/>
                </a:xfrm>
                <a:custGeom>
                  <a:avLst/>
                  <a:gdLst>
                    <a:gd name="T0" fmla="*/ 2 w 18"/>
                    <a:gd name="T1" fmla="*/ 54 h 219"/>
                    <a:gd name="T2" fmla="*/ 1 w 18"/>
                    <a:gd name="T3" fmla="*/ 47 h 219"/>
                    <a:gd name="T4" fmla="*/ 0 w 18"/>
                    <a:gd name="T5" fmla="*/ 39 h 219"/>
                    <a:gd name="T6" fmla="*/ 0 w 18"/>
                    <a:gd name="T7" fmla="*/ 31 h 219"/>
                    <a:gd name="T8" fmla="*/ 0 w 18"/>
                    <a:gd name="T9" fmla="*/ 23 h 219"/>
                    <a:gd name="T10" fmla="*/ 3 w 18"/>
                    <a:gd name="T11" fmla="*/ 0 h 219"/>
                    <a:gd name="T12" fmla="*/ 5 w 18"/>
                    <a:gd name="T13" fmla="*/ 13 h 219"/>
                    <a:gd name="T14" fmla="*/ 3 w 18"/>
                    <a:gd name="T15" fmla="*/ 27 h 219"/>
                    <a:gd name="T16" fmla="*/ 2 w 18"/>
                    <a:gd name="T17" fmla="*/ 41 h 219"/>
                    <a:gd name="T18" fmla="*/ 2 w 18"/>
                    <a:gd name="T19" fmla="*/ 54 h 2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219"/>
                    <a:gd name="T32" fmla="*/ 18 w 18"/>
                    <a:gd name="T33" fmla="*/ 219 h 2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219">
                      <a:moveTo>
                        <a:pt x="10" y="219"/>
                      </a:moveTo>
                      <a:lnTo>
                        <a:pt x="2" y="189"/>
                      </a:lnTo>
                      <a:lnTo>
                        <a:pt x="0" y="158"/>
                      </a:lnTo>
                      <a:lnTo>
                        <a:pt x="0" y="126"/>
                      </a:lnTo>
                      <a:lnTo>
                        <a:pt x="0" y="92"/>
                      </a:lnTo>
                      <a:lnTo>
                        <a:pt x="12" y="0"/>
                      </a:lnTo>
                      <a:lnTo>
                        <a:pt x="18" y="55"/>
                      </a:lnTo>
                      <a:lnTo>
                        <a:pt x="15" y="110"/>
                      </a:lnTo>
                      <a:lnTo>
                        <a:pt x="9" y="165"/>
                      </a:lnTo>
                      <a:lnTo>
                        <a:pt x="10" y="219"/>
                      </a:lnTo>
                      <a:close/>
                    </a:path>
                  </a:pathLst>
                </a:custGeom>
                <a:solidFill>
                  <a:srgbClr val="00FF00"/>
                </a:solidFill>
                <a:ln w="9525">
                  <a:noFill/>
                  <a:round/>
                  <a:headEnd/>
                  <a:tailEnd/>
                </a:ln>
              </p:spPr>
              <p:txBody>
                <a:bodyPr/>
                <a:lstStyle/>
                <a:p>
                  <a:endParaRPr lang="en-US"/>
                </a:p>
              </p:txBody>
            </p:sp>
            <p:sp>
              <p:nvSpPr>
                <p:cNvPr id="9289" name="Freeform 4026"/>
                <p:cNvSpPr>
                  <a:spLocks/>
                </p:cNvSpPr>
                <p:nvPr/>
              </p:nvSpPr>
              <p:spPr bwMode="auto">
                <a:xfrm>
                  <a:off x="3481" y="3605"/>
                  <a:ext cx="2" cy="20"/>
                </a:xfrm>
                <a:custGeom>
                  <a:avLst/>
                  <a:gdLst>
                    <a:gd name="T0" fmla="*/ 0 w 6"/>
                    <a:gd name="T1" fmla="*/ 10 h 41"/>
                    <a:gd name="T2" fmla="*/ 0 w 6"/>
                    <a:gd name="T3" fmla="*/ 7 h 41"/>
                    <a:gd name="T4" fmla="*/ 0 w 6"/>
                    <a:gd name="T5" fmla="*/ 5 h 41"/>
                    <a:gd name="T6" fmla="*/ 0 w 6"/>
                    <a:gd name="T7" fmla="*/ 2 h 41"/>
                    <a:gd name="T8" fmla="*/ 0 w 6"/>
                    <a:gd name="T9" fmla="*/ 0 h 41"/>
                    <a:gd name="T10" fmla="*/ 1 w 6"/>
                    <a:gd name="T11" fmla="*/ 2 h 41"/>
                    <a:gd name="T12" fmla="*/ 1 w 6"/>
                    <a:gd name="T13" fmla="*/ 5 h 41"/>
                    <a:gd name="T14" fmla="*/ 1 w 6"/>
                    <a:gd name="T15" fmla="*/ 7 h 41"/>
                    <a:gd name="T16" fmla="*/ 0 w 6"/>
                    <a:gd name="T17" fmla="*/ 1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41"/>
                    <a:gd name="T29" fmla="*/ 6 w 6"/>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41">
                      <a:moveTo>
                        <a:pt x="4" y="41"/>
                      </a:moveTo>
                      <a:lnTo>
                        <a:pt x="1" y="31"/>
                      </a:lnTo>
                      <a:lnTo>
                        <a:pt x="0" y="21"/>
                      </a:lnTo>
                      <a:lnTo>
                        <a:pt x="0" y="11"/>
                      </a:lnTo>
                      <a:lnTo>
                        <a:pt x="1" y="0"/>
                      </a:lnTo>
                      <a:lnTo>
                        <a:pt x="5" y="10"/>
                      </a:lnTo>
                      <a:lnTo>
                        <a:pt x="6" y="20"/>
                      </a:lnTo>
                      <a:lnTo>
                        <a:pt x="6" y="30"/>
                      </a:lnTo>
                      <a:lnTo>
                        <a:pt x="4" y="41"/>
                      </a:lnTo>
                      <a:close/>
                    </a:path>
                  </a:pathLst>
                </a:custGeom>
                <a:solidFill>
                  <a:srgbClr val="00FF00"/>
                </a:solidFill>
                <a:ln w="9525">
                  <a:noFill/>
                  <a:round/>
                  <a:headEnd/>
                  <a:tailEnd/>
                </a:ln>
              </p:spPr>
              <p:txBody>
                <a:bodyPr/>
                <a:lstStyle/>
                <a:p>
                  <a:endParaRPr lang="en-US"/>
                </a:p>
              </p:txBody>
            </p:sp>
            <p:sp>
              <p:nvSpPr>
                <p:cNvPr id="9290" name="Freeform 4027"/>
                <p:cNvSpPr>
                  <a:spLocks/>
                </p:cNvSpPr>
                <p:nvPr/>
              </p:nvSpPr>
              <p:spPr bwMode="auto">
                <a:xfrm>
                  <a:off x="3476" y="3633"/>
                  <a:ext cx="7" cy="53"/>
                </a:xfrm>
                <a:custGeom>
                  <a:avLst/>
                  <a:gdLst>
                    <a:gd name="T0" fmla="*/ 2 w 15"/>
                    <a:gd name="T1" fmla="*/ 27 h 106"/>
                    <a:gd name="T2" fmla="*/ 0 w 15"/>
                    <a:gd name="T3" fmla="*/ 20 h 106"/>
                    <a:gd name="T4" fmla="*/ 0 w 15"/>
                    <a:gd name="T5" fmla="*/ 13 h 106"/>
                    <a:gd name="T6" fmla="*/ 0 w 15"/>
                    <a:gd name="T7" fmla="*/ 7 h 106"/>
                    <a:gd name="T8" fmla="*/ 0 w 15"/>
                    <a:gd name="T9" fmla="*/ 0 h 106"/>
                    <a:gd name="T10" fmla="*/ 3 w 15"/>
                    <a:gd name="T11" fmla="*/ 6 h 106"/>
                    <a:gd name="T12" fmla="*/ 3 w 15"/>
                    <a:gd name="T13" fmla="*/ 13 h 106"/>
                    <a:gd name="T14" fmla="*/ 3 w 15"/>
                    <a:gd name="T15" fmla="*/ 20 h 106"/>
                    <a:gd name="T16" fmla="*/ 2 w 15"/>
                    <a:gd name="T17" fmla="*/ 27 h 10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06"/>
                    <a:gd name="T29" fmla="*/ 15 w 15"/>
                    <a:gd name="T30" fmla="*/ 106 h 10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06">
                      <a:moveTo>
                        <a:pt x="11" y="106"/>
                      </a:moveTo>
                      <a:lnTo>
                        <a:pt x="2" y="80"/>
                      </a:lnTo>
                      <a:lnTo>
                        <a:pt x="0" y="54"/>
                      </a:lnTo>
                      <a:lnTo>
                        <a:pt x="1" y="26"/>
                      </a:lnTo>
                      <a:lnTo>
                        <a:pt x="2" y="0"/>
                      </a:lnTo>
                      <a:lnTo>
                        <a:pt x="14" y="24"/>
                      </a:lnTo>
                      <a:lnTo>
                        <a:pt x="15" y="50"/>
                      </a:lnTo>
                      <a:lnTo>
                        <a:pt x="13" y="78"/>
                      </a:lnTo>
                      <a:lnTo>
                        <a:pt x="11" y="106"/>
                      </a:lnTo>
                      <a:close/>
                    </a:path>
                  </a:pathLst>
                </a:custGeom>
                <a:solidFill>
                  <a:srgbClr val="00FF00"/>
                </a:solidFill>
                <a:ln w="9525">
                  <a:noFill/>
                  <a:round/>
                  <a:headEnd/>
                  <a:tailEnd/>
                </a:ln>
              </p:spPr>
              <p:txBody>
                <a:bodyPr/>
                <a:lstStyle/>
                <a:p>
                  <a:endParaRPr lang="en-US"/>
                </a:p>
              </p:txBody>
            </p:sp>
            <p:sp>
              <p:nvSpPr>
                <p:cNvPr id="9291" name="Freeform 4028"/>
                <p:cNvSpPr>
                  <a:spLocks/>
                </p:cNvSpPr>
                <p:nvPr/>
              </p:nvSpPr>
              <p:spPr bwMode="auto">
                <a:xfrm>
                  <a:off x="3467" y="3682"/>
                  <a:ext cx="15" cy="159"/>
                </a:xfrm>
                <a:custGeom>
                  <a:avLst/>
                  <a:gdLst>
                    <a:gd name="T0" fmla="*/ 7 w 31"/>
                    <a:gd name="T1" fmla="*/ 38 h 318"/>
                    <a:gd name="T2" fmla="*/ 5 w 31"/>
                    <a:gd name="T3" fmla="*/ 48 h 318"/>
                    <a:gd name="T4" fmla="*/ 3 w 31"/>
                    <a:gd name="T5" fmla="*/ 58 h 318"/>
                    <a:gd name="T6" fmla="*/ 2 w 31"/>
                    <a:gd name="T7" fmla="*/ 69 h 318"/>
                    <a:gd name="T8" fmla="*/ 0 w 31"/>
                    <a:gd name="T9" fmla="*/ 80 h 318"/>
                    <a:gd name="T10" fmla="*/ 0 w 31"/>
                    <a:gd name="T11" fmla="*/ 63 h 318"/>
                    <a:gd name="T12" fmla="*/ 1 w 31"/>
                    <a:gd name="T13" fmla="*/ 47 h 318"/>
                    <a:gd name="T14" fmla="*/ 2 w 31"/>
                    <a:gd name="T15" fmla="*/ 31 h 318"/>
                    <a:gd name="T16" fmla="*/ 3 w 31"/>
                    <a:gd name="T17" fmla="*/ 15 h 318"/>
                    <a:gd name="T18" fmla="*/ 3 w 31"/>
                    <a:gd name="T19" fmla="*/ 14 h 318"/>
                    <a:gd name="T20" fmla="*/ 3 w 31"/>
                    <a:gd name="T21" fmla="*/ 10 h 318"/>
                    <a:gd name="T22" fmla="*/ 2 w 31"/>
                    <a:gd name="T23" fmla="*/ 7 h 318"/>
                    <a:gd name="T24" fmla="*/ 2 w 31"/>
                    <a:gd name="T25" fmla="*/ 3 h 318"/>
                    <a:gd name="T26" fmla="*/ 2 w 31"/>
                    <a:gd name="T27" fmla="*/ 0 h 318"/>
                    <a:gd name="T28" fmla="*/ 4 w 31"/>
                    <a:gd name="T29" fmla="*/ 9 h 318"/>
                    <a:gd name="T30" fmla="*/ 6 w 31"/>
                    <a:gd name="T31" fmla="*/ 19 h 318"/>
                    <a:gd name="T32" fmla="*/ 7 w 31"/>
                    <a:gd name="T33" fmla="*/ 27 h 318"/>
                    <a:gd name="T34" fmla="*/ 7 w 31"/>
                    <a:gd name="T35" fmla="*/ 38 h 3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318"/>
                    <a:gd name="T56" fmla="*/ 31 w 31"/>
                    <a:gd name="T57" fmla="*/ 318 h 3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318">
                      <a:moveTo>
                        <a:pt x="29" y="151"/>
                      </a:moveTo>
                      <a:lnTo>
                        <a:pt x="23" y="192"/>
                      </a:lnTo>
                      <a:lnTo>
                        <a:pt x="14" y="233"/>
                      </a:lnTo>
                      <a:lnTo>
                        <a:pt x="8" y="276"/>
                      </a:lnTo>
                      <a:lnTo>
                        <a:pt x="0" y="318"/>
                      </a:lnTo>
                      <a:lnTo>
                        <a:pt x="0" y="253"/>
                      </a:lnTo>
                      <a:lnTo>
                        <a:pt x="4" y="190"/>
                      </a:lnTo>
                      <a:lnTo>
                        <a:pt x="11" y="126"/>
                      </a:lnTo>
                      <a:lnTo>
                        <a:pt x="12" y="62"/>
                      </a:lnTo>
                      <a:lnTo>
                        <a:pt x="14" y="58"/>
                      </a:lnTo>
                      <a:lnTo>
                        <a:pt x="12" y="43"/>
                      </a:lnTo>
                      <a:lnTo>
                        <a:pt x="9" y="30"/>
                      </a:lnTo>
                      <a:lnTo>
                        <a:pt x="8" y="15"/>
                      </a:lnTo>
                      <a:lnTo>
                        <a:pt x="10" y="0"/>
                      </a:lnTo>
                      <a:lnTo>
                        <a:pt x="16" y="36"/>
                      </a:lnTo>
                      <a:lnTo>
                        <a:pt x="25" y="73"/>
                      </a:lnTo>
                      <a:lnTo>
                        <a:pt x="31" y="110"/>
                      </a:lnTo>
                      <a:lnTo>
                        <a:pt x="29" y="151"/>
                      </a:lnTo>
                      <a:close/>
                    </a:path>
                  </a:pathLst>
                </a:custGeom>
                <a:solidFill>
                  <a:srgbClr val="00FF00"/>
                </a:solidFill>
                <a:ln w="9525">
                  <a:noFill/>
                  <a:round/>
                  <a:headEnd/>
                  <a:tailEnd/>
                </a:ln>
              </p:spPr>
              <p:txBody>
                <a:bodyPr/>
                <a:lstStyle/>
                <a:p>
                  <a:endParaRPr lang="en-US"/>
                </a:p>
              </p:txBody>
            </p:sp>
            <p:sp>
              <p:nvSpPr>
                <p:cNvPr id="9292" name="Freeform 4029"/>
                <p:cNvSpPr>
                  <a:spLocks/>
                </p:cNvSpPr>
                <p:nvPr/>
              </p:nvSpPr>
              <p:spPr bwMode="auto">
                <a:xfrm>
                  <a:off x="3483" y="3703"/>
                  <a:ext cx="6" cy="23"/>
                </a:xfrm>
                <a:custGeom>
                  <a:avLst/>
                  <a:gdLst>
                    <a:gd name="T0" fmla="*/ 3 w 11"/>
                    <a:gd name="T1" fmla="*/ 11 h 47"/>
                    <a:gd name="T2" fmla="*/ 2 w 11"/>
                    <a:gd name="T3" fmla="*/ 9 h 47"/>
                    <a:gd name="T4" fmla="*/ 1 w 11"/>
                    <a:gd name="T5" fmla="*/ 6 h 47"/>
                    <a:gd name="T6" fmla="*/ 1 w 11"/>
                    <a:gd name="T7" fmla="*/ 3 h 47"/>
                    <a:gd name="T8" fmla="*/ 0 w 11"/>
                    <a:gd name="T9" fmla="*/ 0 h 47"/>
                    <a:gd name="T10" fmla="*/ 2 w 11"/>
                    <a:gd name="T11" fmla="*/ 2 h 47"/>
                    <a:gd name="T12" fmla="*/ 3 w 11"/>
                    <a:gd name="T13" fmla="*/ 5 h 47"/>
                    <a:gd name="T14" fmla="*/ 3 w 11"/>
                    <a:gd name="T15" fmla="*/ 8 h 47"/>
                    <a:gd name="T16" fmla="*/ 3 w 11"/>
                    <a:gd name="T17" fmla="*/ 11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47"/>
                    <a:gd name="T29" fmla="*/ 11 w 1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47">
                      <a:moveTo>
                        <a:pt x="11" y="47"/>
                      </a:moveTo>
                      <a:lnTo>
                        <a:pt x="5" y="39"/>
                      </a:lnTo>
                      <a:lnTo>
                        <a:pt x="2" y="27"/>
                      </a:lnTo>
                      <a:lnTo>
                        <a:pt x="1" y="13"/>
                      </a:lnTo>
                      <a:lnTo>
                        <a:pt x="0" y="0"/>
                      </a:lnTo>
                      <a:lnTo>
                        <a:pt x="7" y="10"/>
                      </a:lnTo>
                      <a:lnTo>
                        <a:pt x="10" y="22"/>
                      </a:lnTo>
                      <a:lnTo>
                        <a:pt x="11" y="35"/>
                      </a:lnTo>
                      <a:lnTo>
                        <a:pt x="11" y="47"/>
                      </a:lnTo>
                      <a:close/>
                    </a:path>
                  </a:pathLst>
                </a:custGeom>
                <a:solidFill>
                  <a:srgbClr val="00FF00"/>
                </a:solidFill>
                <a:ln w="9525">
                  <a:noFill/>
                  <a:round/>
                  <a:headEnd/>
                  <a:tailEnd/>
                </a:ln>
              </p:spPr>
              <p:txBody>
                <a:bodyPr/>
                <a:lstStyle/>
                <a:p>
                  <a:endParaRPr lang="en-US"/>
                </a:p>
              </p:txBody>
            </p:sp>
            <p:sp>
              <p:nvSpPr>
                <p:cNvPr id="9293" name="Freeform 4030"/>
                <p:cNvSpPr>
                  <a:spLocks/>
                </p:cNvSpPr>
                <p:nvPr/>
              </p:nvSpPr>
              <p:spPr bwMode="auto">
                <a:xfrm>
                  <a:off x="3478" y="3796"/>
                  <a:ext cx="5" cy="53"/>
                </a:xfrm>
                <a:custGeom>
                  <a:avLst/>
                  <a:gdLst>
                    <a:gd name="T0" fmla="*/ 1 w 12"/>
                    <a:gd name="T1" fmla="*/ 27 h 106"/>
                    <a:gd name="T2" fmla="*/ 1 w 12"/>
                    <a:gd name="T3" fmla="*/ 27 h 106"/>
                    <a:gd name="T4" fmla="*/ 1 w 12"/>
                    <a:gd name="T5" fmla="*/ 27 h 106"/>
                    <a:gd name="T6" fmla="*/ 1 w 12"/>
                    <a:gd name="T7" fmla="*/ 27 h 106"/>
                    <a:gd name="T8" fmla="*/ 0 w 12"/>
                    <a:gd name="T9" fmla="*/ 27 h 106"/>
                    <a:gd name="T10" fmla="*/ 0 w 12"/>
                    <a:gd name="T11" fmla="*/ 26 h 106"/>
                    <a:gd name="T12" fmla="*/ 0 w 12"/>
                    <a:gd name="T13" fmla="*/ 20 h 106"/>
                    <a:gd name="T14" fmla="*/ 0 w 12"/>
                    <a:gd name="T15" fmla="*/ 13 h 106"/>
                    <a:gd name="T16" fmla="*/ 1 w 12"/>
                    <a:gd name="T17" fmla="*/ 6 h 106"/>
                    <a:gd name="T18" fmla="*/ 2 w 12"/>
                    <a:gd name="T19" fmla="*/ 0 h 106"/>
                    <a:gd name="T20" fmla="*/ 2 w 12"/>
                    <a:gd name="T21" fmla="*/ 7 h 106"/>
                    <a:gd name="T22" fmla="*/ 2 w 12"/>
                    <a:gd name="T23" fmla="*/ 13 h 106"/>
                    <a:gd name="T24" fmla="*/ 1 w 12"/>
                    <a:gd name="T25" fmla="*/ 20 h 106"/>
                    <a:gd name="T26" fmla="*/ 1 w 12"/>
                    <a:gd name="T27" fmla="*/ 27 h 1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06"/>
                    <a:gd name="T44" fmla="*/ 12 w 12"/>
                    <a:gd name="T45" fmla="*/ 106 h 10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06">
                      <a:moveTo>
                        <a:pt x="6" y="105"/>
                      </a:moveTo>
                      <a:lnTo>
                        <a:pt x="5" y="106"/>
                      </a:lnTo>
                      <a:lnTo>
                        <a:pt x="4" y="106"/>
                      </a:lnTo>
                      <a:lnTo>
                        <a:pt x="3" y="106"/>
                      </a:lnTo>
                      <a:lnTo>
                        <a:pt x="2" y="104"/>
                      </a:lnTo>
                      <a:lnTo>
                        <a:pt x="0" y="77"/>
                      </a:lnTo>
                      <a:lnTo>
                        <a:pt x="0" y="49"/>
                      </a:lnTo>
                      <a:lnTo>
                        <a:pt x="5" y="24"/>
                      </a:lnTo>
                      <a:lnTo>
                        <a:pt x="12" y="0"/>
                      </a:lnTo>
                      <a:lnTo>
                        <a:pt x="11" y="25"/>
                      </a:lnTo>
                      <a:lnTo>
                        <a:pt x="10" y="52"/>
                      </a:lnTo>
                      <a:lnTo>
                        <a:pt x="8" y="78"/>
                      </a:lnTo>
                      <a:lnTo>
                        <a:pt x="6" y="105"/>
                      </a:lnTo>
                      <a:close/>
                    </a:path>
                  </a:pathLst>
                </a:custGeom>
                <a:solidFill>
                  <a:srgbClr val="00FF00"/>
                </a:solidFill>
                <a:ln w="9525">
                  <a:noFill/>
                  <a:round/>
                  <a:headEnd/>
                  <a:tailEnd/>
                </a:ln>
              </p:spPr>
              <p:txBody>
                <a:bodyPr/>
                <a:lstStyle/>
                <a:p>
                  <a:endParaRPr lang="en-US"/>
                </a:p>
              </p:txBody>
            </p:sp>
            <p:sp>
              <p:nvSpPr>
                <p:cNvPr id="9294" name="Freeform 4031"/>
                <p:cNvSpPr>
                  <a:spLocks/>
                </p:cNvSpPr>
                <p:nvPr/>
              </p:nvSpPr>
              <p:spPr bwMode="auto">
                <a:xfrm>
                  <a:off x="3441" y="3848"/>
                  <a:ext cx="14" cy="17"/>
                </a:xfrm>
                <a:custGeom>
                  <a:avLst/>
                  <a:gdLst>
                    <a:gd name="T0" fmla="*/ 7 w 27"/>
                    <a:gd name="T1" fmla="*/ 4 h 33"/>
                    <a:gd name="T2" fmla="*/ 7 w 27"/>
                    <a:gd name="T3" fmla="*/ 5 h 33"/>
                    <a:gd name="T4" fmla="*/ 7 w 27"/>
                    <a:gd name="T5" fmla="*/ 6 h 33"/>
                    <a:gd name="T6" fmla="*/ 6 w 27"/>
                    <a:gd name="T7" fmla="*/ 7 h 33"/>
                    <a:gd name="T8" fmla="*/ 5 w 27"/>
                    <a:gd name="T9" fmla="*/ 8 h 33"/>
                    <a:gd name="T10" fmla="*/ 4 w 27"/>
                    <a:gd name="T11" fmla="*/ 8 h 33"/>
                    <a:gd name="T12" fmla="*/ 3 w 27"/>
                    <a:gd name="T13" fmla="*/ 9 h 33"/>
                    <a:gd name="T14" fmla="*/ 2 w 27"/>
                    <a:gd name="T15" fmla="*/ 9 h 33"/>
                    <a:gd name="T16" fmla="*/ 1 w 27"/>
                    <a:gd name="T17" fmla="*/ 8 h 33"/>
                    <a:gd name="T18" fmla="*/ 0 w 27"/>
                    <a:gd name="T19" fmla="*/ 7 h 33"/>
                    <a:gd name="T20" fmla="*/ 0 w 27"/>
                    <a:gd name="T21" fmla="*/ 5 h 33"/>
                    <a:gd name="T22" fmla="*/ 1 w 27"/>
                    <a:gd name="T23" fmla="*/ 3 h 33"/>
                    <a:gd name="T24" fmla="*/ 1 w 27"/>
                    <a:gd name="T25" fmla="*/ 1 h 33"/>
                    <a:gd name="T26" fmla="*/ 2 w 27"/>
                    <a:gd name="T27" fmla="*/ 0 h 33"/>
                    <a:gd name="T28" fmla="*/ 3 w 27"/>
                    <a:gd name="T29" fmla="*/ 1 h 33"/>
                    <a:gd name="T30" fmla="*/ 5 w 27"/>
                    <a:gd name="T31" fmla="*/ 1 h 33"/>
                    <a:gd name="T32" fmla="*/ 6 w 27"/>
                    <a:gd name="T33" fmla="*/ 2 h 33"/>
                    <a:gd name="T34" fmla="*/ 7 w 27"/>
                    <a:gd name="T35" fmla="*/ 4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33"/>
                    <a:gd name="T56" fmla="*/ 27 w 27"/>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33">
                      <a:moveTo>
                        <a:pt x="27" y="13"/>
                      </a:moveTo>
                      <a:lnTo>
                        <a:pt x="26" y="18"/>
                      </a:lnTo>
                      <a:lnTo>
                        <a:pt x="25" y="24"/>
                      </a:lnTo>
                      <a:lnTo>
                        <a:pt x="22" y="27"/>
                      </a:lnTo>
                      <a:lnTo>
                        <a:pt x="17" y="31"/>
                      </a:lnTo>
                      <a:lnTo>
                        <a:pt x="14" y="32"/>
                      </a:lnTo>
                      <a:lnTo>
                        <a:pt x="11" y="33"/>
                      </a:lnTo>
                      <a:lnTo>
                        <a:pt x="8" y="33"/>
                      </a:lnTo>
                      <a:lnTo>
                        <a:pt x="4" y="32"/>
                      </a:lnTo>
                      <a:lnTo>
                        <a:pt x="0" y="25"/>
                      </a:lnTo>
                      <a:lnTo>
                        <a:pt x="0" y="18"/>
                      </a:lnTo>
                      <a:lnTo>
                        <a:pt x="2" y="11"/>
                      </a:lnTo>
                      <a:lnTo>
                        <a:pt x="4" y="4"/>
                      </a:lnTo>
                      <a:lnTo>
                        <a:pt x="7" y="0"/>
                      </a:lnTo>
                      <a:lnTo>
                        <a:pt x="12" y="2"/>
                      </a:lnTo>
                      <a:lnTo>
                        <a:pt x="19" y="4"/>
                      </a:lnTo>
                      <a:lnTo>
                        <a:pt x="24" y="8"/>
                      </a:lnTo>
                      <a:lnTo>
                        <a:pt x="27" y="13"/>
                      </a:lnTo>
                      <a:close/>
                    </a:path>
                  </a:pathLst>
                </a:custGeom>
                <a:solidFill>
                  <a:srgbClr val="00FF00"/>
                </a:solidFill>
                <a:ln w="9525">
                  <a:noFill/>
                  <a:round/>
                  <a:headEnd/>
                  <a:tailEnd/>
                </a:ln>
              </p:spPr>
              <p:txBody>
                <a:bodyPr/>
                <a:lstStyle/>
                <a:p>
                  <a:endParaRPr lang="en-US"/>
                </a:p>
              </p:txBody>
            </p:sp>
            <p:sp>
              <p:nvSpPr>
                <p:cNvPr id="9295" name="Freeform 4032"/>
                <p:cNvSpPr>
                  <a:spLocks/>
                </p:cNvSpPr>
                <p:nvPr/>
              </p:nvSpPr>
              <p:spPr bwMode="auto">
                <a:xfrm>
                  <a:off x="3483" y="3858"/>
                  <a:ext cx="22" cy="11"/>
                </a:xfrm>
                <a:custGeom>
                  <a:avLst/>
                  <a:gdLst>
                    <a:gd name="T0" fmla="*/ 11 w 44"/>
                    <a:gd name="T1" fmla="*/ 1 h 22"/>
                    <a:gd name="T2" fmla="*/ 10 w 44"/>
                    <a:gd name="T3" fmla="*/ 3 h 22"/>
                    <a:gd name="T4" fmla="*/ 7 w 44"/>
                    <a:gd name="T5" fmla="*/ 5 h 22"/>
                    <a:gd name="T6" fmla="*/ 6 w 44"/>
                    <a:gd name="T7" fmla="*/ 6 h 22"/>
                    <a:gd name="T8" fmla="*/ 3 w 44"/>
                    <a:gd name="T9" fmla="*/ 6 h 22"/>
                    <a:gd name="T10" fmla="*/ 1 w 44"/>
                    <a:gd name="T11" fmla="*/ 6 h 22"/>
                    <a:gd name="T12" fmla="*/ 1 w 44"/>
                    <a:gd name="T13" fmla="*/ 5 h 22"/>
                    <a:gd name="T14" fmla="*/ 1 w 44"/>
                    <a:gd name="T15" fmla="*/ 3 h 22"/>
                    <a:gd name="T16" fmla="*/ 0 w 44"/>
                    <a:gd name="T17" fmla="*/ 3 h 22"/>
                    <a:gd name="T18" fmla="*/ 1 w 44"/>
                    <a:gd name="T19" fmla="*/ 1 h 22"/>
                    <a:gd name="T20" fmla="*/ 3 w 44"/>
                    <a:gd name="T21" fmla="*/ 1 h 22"/>
                    <a:gd name="T22" fmla="*/ 3 w 44"/>
                    <a:gd name="T23" fmla="*/ 1 h 22"/>
                    <a:gd name="T24" fmla="*/ 6 w 44"/>
                    <a:gd name="T25" fmla="*/ 1 h 22"/>
                    <a:gd name="T26" fmla="*/ 6 w 44"/>
                    <a:gd name="T27" fmla="*/ 0 h 22"/>
                    <a:gd name="T28" fmla="*/ 8 w 44"/>
                    <a:gd name="T29" fmla="*/ 0 h 22"/>
                    <a:gd name="T30" fmla="*/ 10 w 44"/>
                    <a:gd name="T31" fmla="*/ 1 h 22"/>
                    <a:gd name="T32" fmla="*/ 11 w 44"/>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22"/>
                    <a:gd name="T53" fmla="*/ 44 w 4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22">
                      <a:moveTo>
                        <a:pt x="44" y="5"/>
                      </a:moveTo>
                      <a:lnTo>
                        <a:pt x="38" y="12"/>
                      </a:lnTo>
                      <a:lnTo>
                        <a:pt x="31" y="17"/>
                      </a:lnTo>
                      <a:lnTo>
                        <a:pt x="22" y="21"/>
                      </a:lnTo>
                      <a:lnTo>
                        <a:pt x="11" y="22"/>
                      </a:lnTo>
                      <a:lnTo>
                        <a:pt x="7" y="21"/>
                      </a:lnTo>
                      <a:lnTo>
                        <a:pt x="5" y="17"/>
                      </a:lnTo>
                      <a:lnTo>
                        <a:pt x="2" y="13"/>
                      </a:lnTo>
                      <a:lnTo>
                        <a:pt x="0" y="9"/>
                      </a:lnTo>
                      <a:lnTo>
                        <a:pt x="5" y="7"/>
                      </a:lnTo>
                      <a:lnTo>
                        <a:pt x="9" y="5"/>
                      </a:lnTo>
                      <a:lnTo>
                        <a:pt x="15" y="2"/>
                      </a:lnTo>
                      <a:lnTo>
                        <a:pt x="21" y="1"/>
                      </a:lnTo>
                      <a:lnTo>
                        <a:pt x="26" y="0"/>
                      </a:lnTo>
                      <a:lnTo>
                        <a:pt x="32" y="0"/>
                      </a:lnTo>
                      <a:lnTo>
                        <a:pt x="38" y="2"/>
                      </a:lnTo>
                      <a:lnTo>
                        <a:pt x="44" y="5"/>
                      </a:lnTo>
                      <a:close/>
                    </a:path>
                  </a:pathLst>
                </a:custGeom>
                <a:solidFill>
                  <a:srgbClr val="00FF00"/>
                </a:solidFill>
                <a:ln w="9525">
                  <a:noFill/>
                  <a:round/>
                  <a:headEnd/>
                  <a:tailEnd/>
                </a:ln>
              </p:spPr>
              <p:txBody>
                <a:bodyPr/>
                <a:lstStyle/>
                <a:p>
                  <a:endParaRPr lang="en-US"/>
                </a:p>
              </p:txBody>
            </p:sp>
            <p:sp>
              <p:nvSpPr>
                <p:cNvPr id="9296" name="Freeform 4033"/>
                <p:cNvSpPr>
                  <a:spLocks/>
                </p:cNvSpPr>
                <p:nvPr/>
              </p:nvSpPr>
              <p:spPr bwMode="auto">
                <a:xfrm>
                  <a:off x="3550" y="3862"/>
                  <a:ext cx="10" cy="8"/>
                </a:xfrm>
                <a:custGeom>
                  <a:avLst/>
                  <a:gdLst>
                    <a:gd name="T0" fmla="*/ 6 w 18"/>
                    <a:gd name="T1" fmla="*/ 3 h 16"/>
                    <a:gd name="T2" fmla="*/ 4 w 18"/>
                    <a:gd name="T3" fmla="*/ 3 h 16"/>
                    <a:gd name="T4" fmla="*/ 3 w 18"/>
                    <a:gd name="T5" fmla="*/ 4 h 16"/>
                    <a:gd name="T6" fmla="*/ 2 w 18"/>
                    <a:gd name="T7" fmla="*/ 4 h 16"/>
                    <a:gd name="T8" fmla="*/ 1 w 18"/>
                    <a:gd name="T9" fmla="*/ 3 h 16"/>
                    <a:gd name="T10" fmla="*/ 1 w 18"/>
                    <a:gd name="T11" fmla="*/ 3 h 16"/>
                    <a:gd name="T12" fmla="*/ 1 w 18"/>
                    <a:gd name="T13" fmla="*/ 3 h 16"/>
                    <a:gd name="T14" fmla="*/ 0 w 18"/>
                    <a:gd name="T15" fmla="*/ 2 h 16"/>
                    <a:gd name="T16" fmla="*/ 1 w 18"/>
                    <a:gd name="T17" fmla="*/ 1 h 16"/>
                    <a:gd name="T18" fmla="*/ 3 w 18"/>
                    <a:gd name="T19" fmla="*/ 0 h 16"/>
                    <a:gd name="T20" fmla="*/ 4 w 18"/>
                    <a:gd name="T21" fmla="*/ 1 h 16"/>
                    <a:gd name="T22" fmla="*/ 5 w 18"/>
                    <a:gd name="T23" fmla="*/ 1 h 16"/>
                    <a:gd name="T24" fmla="*/ 6 w 18"/>
                    <a:gd name="T25" fmla="*/ 2 h 16"/>
                    <a:gd name="T26" fmla="*/ 6 w 18"/>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
                    <a:gd name="T43" fmla="*/ 0 h 16"/>
                    <a:gd name="T44" fmla="*/ 18 w 18"/>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 h="16">
                      <a:moveTo>
                        <a:pt x="18" y="13"/>
                      </a:moveTo>
                      <a:lnTo>
                        <a:pt x="15" y="15"/>
                      </a:lnTo>
                      <a:lnTo>
                        <a:pt x="11" y="16"/>
                      </a:lnTo>
                      <a:lnTo>
                        <a:pt x="8" y="16"/>
                      </a:lnTo>
                      <a:lnTo>
                        <a:pt x="4" y="15"/>
                      </a:lnTo>
                      <a:lnTo>
                        <a:pt x="2" y="14"/>
                      </a:lnTo>
                      <a:lnTo>
                        <a:pt x="1" y="13"/>
                      </a:lnTo>
                      <a:lnTo>
                        <a:pt x="0" y="9"/>
                      </a:lnTo>
                      <a:lnTo>
                        <a:pt x="1" y="7"/>
                      </a:lnTo>
                      <a:lnTo>
                        <a:pt x="10" y="0"/>
                      </a:lnTo>
                      <a:lnTo>
                        <a:pt x="13" y="3"/>
                      </a:lnTo>
                      <a:lnTo>
                        <a:pt x="16" y="5"/>
                      </a:lnTo>
                      <a:lnTo>
                        <a:pt x="18" y="8"/>
                      </a:lnTo>
                      <a:lnTo>
                        <a:pt x="18" y="13"/>
                      </a:lnTo>
                      <a:close/>
                    </a:path>
                  </a:pathLst>
                </a:custGeom>
                <a:solidFill>
                  <a:srgbClr val="00FF00"/>
                </a:solidFill>
                <a:ln w="9525">
                  <a:noFill/>
                  <a:round/>
                  <a:headEnd/>
                  <a:tailEnd/>
                </a:ln>
              </p:spPr>
              <p:txBody>
                <a:bodyPr/>
                <a:lstStyle/>
                <a:p>
                  <a:endParaRPr lang="en-US"/>
                </a:p>
              </p:txBody>
            </p:sp>
            <p:sp>
              <p:nvSpPr>
                <p:cNvPr id="9297" name="Freeform 4034"/>
                <p:cNvSpPr>
                  <a:spLocks/>
                </p:cNvSpPr>
                <p:nvPr/>
              </p:nvSpPr>
              <p:spPr bwMode="auto">
                <a:xfrm>
                  <a:off x="3520" y="3863"/>
                  <a:ext cx="15" cy="12"/>
                </a:xfrm>
                <a:custGeom>
                  <a:avLst/>
                  <a:gdLst>
                    <a:gd name="T0" fmla="*/ 8 w 29"/>
                    <a:gd name="T1" fmla="*/ 3 h 25"/>
                    <a:gd name="T2" fmla="*/ 7 w 29"/>
                    <a:gd name="T3" fmla="*/ 4 h 25"/>
                    <a:gd name="T4" fmla="*/ 7 w 29"/>
                    <a:gd name="T5" fmla="*/ 5 h 25"/>
                    <a:gd name="T6" fmla="*/ 6 w 29"/>
                    <a:gd name="T7" fmla="*/ 5 h 25"/>
                    <a:gd name="T8" fmla="*/ 5 w 29"/>
                    <a:gd name="T9" fmla="*/ 5 h 25"/>
                    <a:gd name="T10" fmla="*/ 4 w 29"/>
                    <a:gd name="T11" fmla="*/ 6 h 25"/>
                    <a:gd name="T12" fmla="*/ 3 w 29"/>
                    <a:gd name="T13" fmla="*/ 5 h 25"/>
                    <a:gd name="T14" fmla="*/ 1 w 29"/>
                    <a:gd name="T15" fmla="*/ 5 h 25"/>
                    <a:gd name="T16" fmla="*/ 0 w 29"/>
                    <a:gd name="T17" fmla="*/ 4 h 25"/>
                    <a:gd name="T18" fmla="*/ 0 w 29"/>
                    <a:gd name="T19" fmla="*/ 3 h 25"/>
                    <a:gd name="T20" fmla="*/ 0 w 29"/>
                    <a:gd name="T21" fmla="*/ 2 h 25"/>
                    <a:gd name="T22" fmla="*/ 1 w 29"/>
                    <a:gd name="T23" fmla="*/ 1 h 25"/>
                    <a:gd name="T24" fmla="*/ 1 w 29"/>
                    <a:gd name="T25" fmla="*/ 0 h 25"/>
                    <a:gd name="T26" fmla="*/ 3 w 29"/>
                    <a:gd name="T27" fmla="*/ 0 h 25"/>
                    <a:gd name="T28" fmla="*/ 5 w 29"/>
                    <a:gd name="T29" fmla="*/ 1 h 25"/>
                    <a:gd name="T30" fmla="*/ 6 w 29"/>
                    <a:gd name="T31" fmla="*/ 2 h 25"/>
                    <a:gd name="T32" fmla="*/ 8 w 29"/>
                    <a:gd name="T33" fmla="*/ 3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5"/>
                    <a:gd name="T53" fmla="*/ 29 w 2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5">
                      <a:moveTo>
                        <a:pt x="29" y="14"/>
                      </a:moveTo>
                      <a:lnTo>
                        <a:pt x="27" y="18"/>
                      </a:lnTo>
                      <a:lnTo>
                        <a:pt x="26" y="20"/>
                      </a:lnTo>
                      <a:lnTo>
                        <a:pt x="23" y="22"/>
                      </a:lnTo>
                      <a:lnTo>
                        <a:pt x="20" y="23"/>
                      </a:lnTo>
                      <a:lnTo>
                        <a:pt x="15" y="25"/>
                      </a:lnTo>
                      <a:lnTo>
                        <a:pt x="9" y="23"/>
                      </a:lnTo>
                      <a:lnTo>
                        <a:pt x="3" y="21"/>
                      </a:lnTo>
                      <a:lnTo>
                        <a:pt x="0" y="17"/>
                      </a:lnTo>
                      <a:lnTo>
                        <a:pt x="0" y="12"/>
                      </a:lnTo>
                      <a:lnTo>
                        <a:pt x="0" y="8"/>
                      </a:lnTo>
                      <a:lnTo>
                        <a:pt x="1" y="4"/>
                      </a:lnTo>
                      <a:lnTo>
                        <a:pt x="3" y="0"/>
                      </a:lnTo>
                      <a:lnTo>
                        <a:pt x="10" y="3"/>
                      </a:lnTo>
                      <a:lnTo>
                        <a:pt x="17" y="5"/>
                      </a:lnTo>
                      <a:lnTo>
                        <a:pt x="24" y="8"/>
                      </a:lnTo>
                      <a:lnTo>
                        <a:pt x="29" y="14"/>
                      </a:lnTo>
                      <a:close/>
                    </a:path>
                  </a:pathLst>
                </a:custGeom>
                <a:solidFill>
                  <a:srgbClr val="00FF00"/>
                </a:solidFill>
                <a:ln w="9525">
                  <a:noFill/>
                  <a:round/>
                  <a:headEnd/>
                  <a:tailEnd/>
                </a:ln>
              </p:spPr>
              <p:txBody>
                <a:bodyPr/>
                <a:lstStyle/>
                <a:p>
                  <a:endParaRPr lang="en-US"/>
                </a:p>
              </p:txBody>
            </p:sp>
            <p:sp>
              <p:nvSpPr>
                <p:cNvPr id="9298" name="Freeform 4035"/>
                <p:cNvSpPr>
                  <a:spLocks/>
                </p:cNvSpPr>
                <p:nvPr/>
              </p:nvSpPr>
              <p:spPr bwMode="auto">
                <a:xfrm>
                  <a:off x="3399" y="3864"/>
                  <a:ext cx="28" cy="14"/>
                </a:xfrm>
                <a:custGeom>
                  <a:avLst/>
                  <a:gdLst>
                    <a:gd name="T0" fmla="*/ 14 w 56"/>
                    <a:gd name="T1" fmla="*/ 1 h 28"/>
                    <a:gd name="T2" fmla="*/ 13 w 56"/>
                    <a:gd name="T3" fmla="*/ 2 h 28"/>
                    <a:gd name="T4" fmla="*/ 11 w 56"/>
                    <a:gd name="T5" fmla="*/ 4 h 28"/>
                    <a:gd name="T6" fmla="*/ 9 w 56"/>
                    <a:gd name="T7" fmla="*/ 5 h 28"/>
                    <a:gd name="T8" fmla="*/ 7 w 56"/>
                    <a:gd name="T9" fmla="*/ 6 h 28"/>
                    <a:gd name="T10" fmla="*/ 6 w 56"/>
                    <a:gd name="T11" fmla="*/ 7 h 28"/>
                    <a:gd name="T12" fmla="*/ 4 w 56"/>
                    <a:gd name="T13" fmla="*/ 7 h 28"/>
                    <a:gd name="T14" fmla="*/ 2 w 56"/>
                    <a:gd name="T15" fmla="*/ 7 h 28"/>
                    <a:gd name="T16" fmla="*/ 0 w 56"/>
                    <a:gd name="T17" fmla="*/ 6 h 28"/>
                    <a:gd name="T18" fmla="*/ 1 w 56"/>
                    <a:gd name="T19" fmla="*/ 4 h 28"/>
                    <a:gd name="T20" fmla="*/ 3 w 56"/>
                    <a:gd name="T21" fmla="*/ 2 h 28"/>
                    <a:gd name="T22" fmla="*/ 6 w 56"/>
                    <a:gd name="T23" fmla="*/ 1 h 28"/>
                    <a:gd name="T24" fmla="*/ 8 w 56"/>
                    <a:gd name="T25" fmla="*/ 0 h 28"/>
                    <a:gd name="T26" fmla="*/ 10 w 56"/>
                    <a:gd name="T27" fmla="*/ 0 h 28"/>
                    <a:gd name="T28" fmla="*/ 11 w 56"/>
                    <a:gd name="T29" fmla="*/ 1 h 28"/>
                    <a:gd name="T30" fmla="*/ 13 w 56"/>
                    <a:gd name="T31" fmla="*/ 1 h 28"/>
                    <a:gd name="T32" fmla="*/ 14 w 56"/>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28"/>
                    <a:gd name="T53" fmla="*/ 56 w 5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28">
                      <a:moveTo>
                        <a:pt x="56" y="4"/>
                      </a:moveTo>
                      <a:lnTo>
                        <a:pt x="49" y="8"/>
                      </a:lnTo>
                      <a:lnTo>
                        <a:pt x="43" y="14"/>
                      </a:lnTo>
                      <a:lnTo>
                        <a:pt x="36" y="18"/>
                      </a:lnTo>
                      <a:lnTo>
                        <a:pt x="29" y="22"/>
                      </a:lnTo>
                      <a:lnTo>
                        <a:pt x="21" y="25"/>
                      </a:lnTo>
                      <a:lnTo>
                        <a:pt x="14" y="28"/>
                      </a:lnTo>
                      <a:lnTo>
                        <a:pt x="8" y="26"/>
                      </a:lnTo>
                      <a:lnTo>
                        <a:pt x="0" y="23"/>
                      </a:lnTo>
                      <a:lnTo>
                        <a:pt x="3" y="13"/>
                      </a:lnTo>
                      <a:lnTo>
                        <a:pt x="11" y="7"/>
                      </a:lnTo>
                      <a:lnTo>
                        <a:pt x="21" y="3"/>
                      </a:lnTo>
                      <a:lnTo>
                        <a:pt x="32" y="0"/>
                      </a:lnTo>
                      <a:lnTo>
                        <a:pt x="39" y="0"/>
                      </a:lnTo>
                      <a:lnTo>
                        <a:pt x="44" y="1"/>
                      </a:lnTo>
                      <a:lnTo>
                        <a:pt x="50" y="3"/>
                      </a:lnTo>
                      <a:lnTo>
                        <a:pt x="56" y="4"/>
                      </a:lnTo>
                      <a:close/>
                    </a:path>
                  </a:pathLst>
                </a:custGeom>
                <a:solidFill>
                  <a:srgbClr val="00FF00"/>
                </a:solidFill>
                <a:ln w="9525">
                  <a:noFill/>
                  <a:round/>
                  <a:headEnd/>
                  <a:tailEnd/>
                </a:ln>
              </p:spPr>
              <p:txBody>
                <a:bodyPr/>
                <a:lstStyle/>
                <a:p>
                  <a:endParaRPr lang="en-US"/>
                </a:p>
              </p:txBody>
            </p:sp>
            <p:sp>
              <p:nvSpPr>
                <p:cNvPr id="9299" name="Freeform 4036"/>
                <p:cNvSpPr>
                  <a:spLocks/>
                </p:cNvSpPr>
                <p:nvPr/>
              </p:nvSpPr>
              <p:spPr bwMode="auto">
                <a:xfrm>
                  <a:off x="3440" y="3877"/>
                  <a:ext cx="18" cy="12"/>
                </a:xfrm>
                <a:custGeom>
                  <a:avLst/>
                  <a:gdLst>
                    <a:gd name="T0" fmla="*/ 9 w 36"/>
                    <a:gd name="T1" fmla="*/ 2 h 24"/>
                    <a:gd name="T2" fmla="*/ 9 w 36"/>
                    <a:gd name="T3" fmla="*/ 3 h 24"/>
                    <a:gd name="T4" fmla="*/ 7 w 36"/>
                    <a:gd name="T5" fmla="*/ 4 h 24"/>
                    <a:gd name="T6" fmla="*/ 5 w 36"/>
                    <a:gd name="T7" fmla="*/ 6 h 24"/>
                    <a:gd name="T8" fmla="*/ 5 w 36"/>
                    <a:gd name="T9" fmla="*/ 6 h 24"/>
                    <a:gd name="T10" fmla="*/ 0 w 36"/>
                    <a:gd name="T11" fmla="*/ 5 h 24"/>
                    <a:gd name="T12" fmla="*/ 1 w 36"/>
                    <a:gd name="T13" fmla="*/ 3 h 24"/>
                    <a:gd name="T14" fmla="*/ 2 w 36"/>
                    <a:gd name="T15" fmla="*/ 3 h 24"/>
                    <a:gd name="T16" fmla="*/ 3 w 36"/>
                    <a:gd name="T17" fmla="*/ 2 h 24"/>
                    <a:gd name="T18" fmla="*/ 5 w 36"/>
                    <a:gd name="T19" fmla="*/ 0 h 24"/>
                    <a:gd name="T20" fmla="*/ 6 w 36"/>
                    <a:gd name="T21" fmla="*/ 1 h 24"/>
                    <a:gd name="T22" fmla="*/ 7 w 36"/>
                    <a:gd name="T23" fmla="*/ 1 h 24"/>
                    <a:gd name="T24" fmla="*/ 8 w 36"/>
                    <a:gd name="T25" fmla="*/ 2 h 24"/>
                    <a:gd name="T26" fmla="*/ 9 w 36"/>
                    <a:gd name="T27" fmla="*/ 2 h 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
                    <a:gd name="T43" fmla="*/ 0 h 24"/>
                    <a:gd name="T44" fmla="*/ 36 w 36"/>
                    <a:gd name="T45" fmla="*/ 24 h 2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 h="24">
                      <a:moveTo>
                        <a:pt x="36" y="6"/>
                      </a:moveTo>
                      <a:lnTo>
                        <a:pt x="33" y="12"/>
                      </a:lnTo>
                      <a:lnTo>
                        <a:pt x="28" y="16"/>
                      </a:lnTo>
                      <a:lnTo>
                        <a:pt x="21" y="21"/>
                      </a:lnTo>
                      <a:lnTo>
                        <a:pt x="17" y="24"/>
                      </a:lnTo>
                      <a:lnTo>
                        <a:pt x="0" y="19"/>
                      </a:lnTo>
                      <a:lnTo>
                        <a:pt x="4" y="14"/>
                      </a:lnTo>
                      <a:lnTo>
                        <a:pt x="9" y="9"/>
                      </a:lnTo>
                      <a:lnTo>
                        <a:pt x="14" y="5"/>
                      </a:lnTo>
                      <a:lnTo>
                        <a:pt x="20" y="0"/>
                      </a:lnTo>
                      <a:lnTo>
                        <a:pt x="25" y="1"/>
                      </a:lnTo>
                      <a:lnTo>
                        <a:pt x="28" y="3"/>
                      </a:lnTo>
                      <a:lnTo>
                        <a:pt x="32" y="5"/>
                      </a:lnTo>
                      <a:lnTo>
                        <a:pt x="36" y="6"/>
                      </a:lnTo>
                      <a:close/>
                    </a:path>
                  </a:pathLst>
                </a:custGeom>
                <a:solidFill>
                  <a:srgbClr val="00FF00"/>
                </a:solidFill>
                <a:ln w="9525">
                  <a:noFill/>
                  <a:round/>
                  <a:headEnd/>
                  <a:tailEnd/>
                </a:ln>
              </p:spPr>
              <p:txBody>
                <a:bodyPr/>
                <a:lstStyle/>
                <a:p>
                  <a:endParaRPr lang="en-US"/>
                </a:p>
              </p:txBody>
            </p:sp>
            <p:sp>
              <p:nvSpPr>
                <p:cNvPr id="9300" name="Freeform 4037"/>
                <p:cNvSpPr>
                  <a:spLocks/>
                </p:cNvSpPr>
                <p:nvPr/>
              </p:nvSpPr>
              <p:spPr bwMode="auto">
                <a:xfrm>
                  <a:off x="3481" y="3880"/>
                  <a:ext cx="19" cy="16"/>
                </a:xfrm>
                <a:custGeom>
                  <a:avLst/>
                  <a:gdLst>
                    <a:gd name="T0" fmla="*/ 10 w 38"/>
                    <a:gd name="T1" fmla="*/ 2 h 32"/>
                    <a:gd name="T2" fmla="*/ 10 w 38"/>
                    <a:gd name="T3" fmla="*/ 4 h 32"/>
                    <a:gd name="T4" fmla="*/ 9 w 38"/>
                    <a:gd name="T5" fmla="*/ 5 h 32"/>
                    <a:gd name="T6" fmla="*/ 7 w 38"/>
                    <a:gd name="T7" fmla="*/ 6 h 32"/>
                    <a:gd name="T8" fmla="*/ 5 w 38"/>
                    <a:gd name="T9" fmla="*/ 7 h 32"/>
                    <a:gd name="T10" fmla="*/ 5 w 38"/>
                    <a:gd name="T11" fmla="*/ 8 h 32"/>
                    <a:gd name="T12" fmla="*/ 3 w 38"/>
                    <a:gd name="T13" fmla="*/ 8 h 32"/>
                    <a:gd name="T14" fmla="*/ 2 w 38"/>
                    <a:gd name="T15" fmla="*/ 8 h 32"/>
                    <a:gd name="T16" fmla="*/ 1 w 38"/>
                    <a:gd name="T17" fmla="*/ 7 h 32"/>
                    <a:gd name="T18" fmla="*/ 1 w 38"/>
                    <a:gd name="T19" fmla="*/ 7 h 32"/>
                    <a:gd name="T20" fmla="*/ 0 w 38"/>
                    <a:gd name="T21" fmla="*/ 5 h 32"/>
                    <a:gd name="T22" fmla="*/ 0 w 38"/>
                    <a:gd name="T23" fmla="*/ 4 h 32"/>
                    <a:gd name="T24" fmla="*/ 1 w 38"/>
                    <a:gd name="T25" fmla="*/ 3 h 32"/>
                    <a:gd name="T26" fmla="*/ 1 w 38"/>
                    <a:gd name="T27" fmla="*/ 2 h 32"/>
                    <a:gd name="T28" fmla="*/ 1 w 38"/>
                    <a:gd name="T29" fmla="*/ 1 h 32"/>
                    <a:gd name="T30" fmla="*/ 2 w 38"/>
                    <a:gd name="T31" fmla="*/ 1 h 32"/>
                    <a:gd name="T32" fmla="*/ 3 w 38"/>
                    <a:gd name="T33" fmla="*/ 0 h 32"/>
                    <a:gd name="T34" fmla="*/ 5 w 38"/>
                    <a:gd name="T35" fmla="*/ 0 h 32"/>
                    <a:gd name="T36" fmla="*/ 7 w 38"/>
                    <a:gd name="T37" fmla="*/ 1 h 32"/>
                    <a:gd name="T38" fmla="*/ 9 w 38"/>
                    <a:gd name="T39" fmla="*/ 1 h 32"/>
                    <a:gd name="T40" fmla="*/ 10 w 38"/>
                    <a:gd name="T41" fmla="*/ 2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
                    <a:gd name="T64" fmla="*/ 0 h 32"/>
                    <a:gd name="T65" fmla="*/ 38 w 38"/>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 h="32">
                      <a:moveTo>
                        <a:pt x="38" y="9"/>
                      </a:moveTo>
                      <a:lnTo>
                        <a:pt x="38" y="16"/>
                      </a:lnTo>
                      <a:lnTo>
                        <a:pt x="35" y="22"/>
                      </a:lnTo>
                      <a:lnTo>
                        <a:pt x="29" y="26"/>
                      </a:lnTo>
                      <a:lnTo>
                        <a:pt x="23" y="30"/>
                      </a:lnTo>
                      <a:lnTo>
                        <a:pt x="19" y="32"/>
                      </a:lnTo>
                      <a:lnTo>
                        <a:pt x="14" y="32"/>
                      </a:lnTo>
                      <a:lnTo>
                        <a:pt x="10" y="32"/>
                      </a:lnTo>
                      <a:lnTo>
                        <a:pt x="5" y="31"/>
                      </a:lnTo>
                      <a:lnTo>
                        <a:pt x="3" y="28"/>
                      </a:lnTo>
                      <a:lnTo>
                        <a:pt x="0" y="22"/>
                      </a:lnTo>
                      <a:lnTo>
                        <a:pt x="0" y="17"/>
                      </a:lnTo>
                      <a:lnTo>
                        <a:pt x="1" y="13"/>
                      </a:lnTo>
                      <a:lnTo>
                        <a:pt x="4" y="8"/>
                      </a:lnTo>
                      <a:lnTo>
                        <a:pt x="7" y="5"/>
                      </a:lnTo>
                      <a:lnTo>
                        <a:pt x="11" y="2"/>
                      </a:lnTo>
                      <a:lnTo>
                        <a:pt x="15" y="0"/>
                      </a:lnTo>
                      <a:lnTo>
                        <a:pt x="22" y="0"/>
                      </a:lnTo>
                      <a:lnTo>
                        <a:pt x="29" y="1"/>
                      </a:lnTo>
                      <a:lnTo>
                        <a:pt x="34" y="5"/>
                      </a:lnTo>
                      <a:lnTo>
                        <a:pt x="38" y="9"/>
                      </a:lnTo>
                      <a:close/>
                    </a:path>
                  </a:pathLst>
                </a:custGeom>
                <a:solidFill>
                  <a:srgbClr val="00FF00"/>
                </a:solidFill>
                <a:ln w="9525">
                  <a:noFill/>
                  <a:round/>
                  <a:headEnd/>
                  <a:tailEnd/>
                </a:ln>
              </p:spPr>
              <p:txBody>
                <a:bodyPr/>
                <a:lstStyle/>
                <a:p>
                  <a:endParaRPr lang="en-US"/>
                </a:p>
              </p:txBody>
            </p:sp>
          </p:grpSp>
        </p:grpSp>
        <p:grpSp>
          <p:nvGrpSpPr>
            <p:cNvPr id="8446" name="Group 4038"/>
            <p:cNvGrpSpPr>
              <a:grpSpLocks/>
            </p:cNvGrpSpPr>
            <p:nvPr/>
          </p:nvGrpSpPr>
          <p:grpSpPr bwMode="auto">
            <a:xfrm>
              <a:off x="2640" y="2064"/>
              <a:ext cx="255" cy="654"/>
              <a:chOff x="1777" y="966"/>
              <a:chExt cx="863" cy="1255"/>
            </a:xfrm>
          </p:grpSpPr>
          <p:sp>
            <p:nvSpPr>
              <p:cNvPr id="9150" name="Freeform 4039"/>
              <p:cNvSpPr>
                <a:spLocks/>
              </p:cNvSpPr>
              <p:nvPr/>
            </p:nvSpPr>
            <p:spPr bwMode="auto">
              <a:xfrm>
                <a:off x="1872" y="1296"/>
                <a:ext cx="672" cy="925"/>
              </a:xfrm>
              <a:custGeom>
                <a:avLst/>
                <a:gdLst>
                  <a:gd name="T0" fmla="*/ 389 w 805"/>
                  <a:gd name="T1" fmla="*/ 29 h 1970"/>
                  <a:gd name="T2" fmla="*/ 440 w 805"/>
                  <a:gd name="T3" fmla="*/ 10 h 1970"/>
                  <a:gd name="T4" fmla="*/ 437 w 805"/>
                  <a:gd name="T5" fmla="*/ 21 h 1970"/>
                  <a:gd name="T6" fmla="*/ 479 w 805"/>
                  <a:gd name="T7" fmla="*/ 20 h 1970"/>
                  <a:gd name="T8" fmla="*/ 508 w 805"/>
                  <a:gd name="T9" fmla="*/ 16 h 1970"/>
                  <a:gd name="T10" fmla="*/ 447 w 805"/>
                  <a:gd name="T11" fmla="*/ 36 h 1970"/>
                  <a:gd name="T12" fmla="*/ 418 w 805"/>
                  <a:gd name="T13" fmla="*/ 68 h 1970"/>
                  <a:gd name="T14" fmla="*/ 469 w 805"/>
                  <a:gd name="T15" fmla="*/ 48 h 1970"/>
                  <a:gd name="T16" fmla="*/ 439 w 805"/>
                  <a:gd name="T17" fmla="*/ 69 h 1970"/>
                  <a:gd name="T18" fmla="*/ 431 w 805"/>
                  <a:gd name="T19" fmla="*/ 88 h 1970"/>
                  <a:gd name="T20" fmla="*/ 467 w 805"/>
                  <a:gd name="T21" fmla="*/ 74 h 1970"/>
                  <a:gd name="T22" fmla="*/ 503 w 805"/>
                  <a:gd name="T23" fmla="*/ 54 h 1970"/>
                  <a:gd name="T24" fmla="*/ 525 w 805"/>
                  <a:gd name="T25" fmla="*/ 45 h 1970"/>
                  <a:gd name="T26" fmla="*/ 548 w 805"/>
                  <a:gd name="T27" fmla="*/ 48 h 1970"/>
                  <a:gd name="T28" fmla="*/ 504 w 805"/>
                  <a:gd name="T29" fmla="*/ 69 h 1970"/>
                  <a:gd name="T30" fmla="*/ 467 w 805"/>
                  <a:gd name="T31" fmla="*/ 87 h 1970"/>
                  <a:gd name="T32" fmla="*/ 424 w 805"/>
                  <a:gd name="T33" fmla="*/ 102 h 1970"/>
                  <a:gd name="T34" fmla="*/ 401 w 805"/>
                  <a:gd name="T35" fmla="*/ 131 h 1970"/>
                  <a:gd name="T36" fmla="*/ 366 w 805"/>
                  <a:gd name="T37" fmla="*/ 160 h 1970"/>
                  <a:gd name="T38" fmla="*/ 331 w 805"/>
                  <a:gd name="T39" fmla="*/ 216 h 1970"/>
                  <a:gd name="T40" fmla="*/ 327 w 805"/>
                  <a:gd name="T41" fmla="*/ 262 h 1970"/>
                  <a:gd name="T42" fmla="*/ 346 w 805"/>
                  <a:gd name="T43" fmla="*/ 306 h 1970"/>
                  <a:gd name="T44" fmla="*/ 346 w 805"/>
                  <a:gd name="T45" fmla="*/ 362 h 1970"/>
                  <a:gd name="T46" fmla="*/ 365 w 805"/>
                  <a:gd name="T47" fmla="*/ 403 h 1970"/>
                  <a:gd name="T48" fmla="*/ 406 w 805"/>
                  <a:gd name="T49" fmla="*/ 416 h 1970"/>
                  <a:gd name="T50" fmla="*/ 381 w 805"/>
                  <a:gd name="T51" fmla="*/ 422 h 1970"/>
                  <a:gd name="T52" fmla="*/ 330 w 805"/>
                  <a:gd name="T53" fmla="*/ 429 h 1970"/>
                  <a:gd name="T54" fmla="*/ 272 w 805"/>
                  <a:gd name="T55" fmla="*/ 429 h 1970"/>
                  <a:gd name="T56" fmla="*/ 215 w 805"/>
                  <a:gd name="T57" fmla="*/ 427 h 1970"/>
                  <a:gd name="T58" fmla="*/ 214 w 805"/>
                  <a:gd name="T59" fmla="*/ 418 h 1970"/>
                  <a:gd name="T60" fmla="*/ 249 w 805"/>
                  <a:gd name="T61" fmla="*/ 403 h 1970"/>
                  <a:gd name="T62" fmla="*/ 238 w 805"/>
                  <a:gd name="T63" fmla="*/ 350 h 1970"/>
                  <a:gd name="T64" fmla="*/ 252 w 805"/>
                  <a:gd name="T65" fmla="*/ 277 h 1970"/>
                  <a:gd name="T66" fmla="*/ 247 w 805"/>
                  <a:gd name="T67" fmla="*/ 177 h 1970"/>
                  <a:gd name="T68" fmla="*/ 209 w 805"/>
                  <a:gd name="T69" fmla="*/ 123 h 1970"/>
                  <a:gd name="T70" fmla="*/ 170 w 805"/>
                  <a:gd name="T71" fmla="*/ 93 h 1970"/>
                  <a:gd name="T72" fmla="*/ 114 w 805"/>
                  <a:gd name="T73" fmla="*/ 64 h 1970"/>
                  <a:gd name="T74" fmla="*/ 63 w 805"/>
                  <a:gd name="T75" fmla="*/ 42 h 1970"/>
                  <a:gd name="T76" fmla="*/ 23 w 805"/>
                  <a:gd name="T77" fmla="*/ 28 h 1970"/>
                  <a:gd name="T78" fmla="*/ 31 w 805"/>
                  <a:gd name="T79" fmla="*/ 15 h 1970"/>
                  <a:gd name="T80" fmla="*/ 63 w 805"/>
                  <a:gd name="T81" fmla="*/ 36 h 1970"/>
                  <a:gd name="T82" fmla="*/ 148 w 805"/>
                  <a:gd name="T83" fmla="*/ 57 h 1970"/>
                  <a:gd name="T84" fmla="*/ 161 w 805"/>
                  <a:gd name="T85" fmla="*/ 36 h 1970"/>
                  <a:gd name="T86" fmla="*/ 144 w 805"/>
                  <a:gd name="T87" fmla="*/ 5 h 1970"/>
                  <a:gd name="T88" fmla="*/ 161 w 805"/>
                  <a:gd name="T89" fmla="*/ 24 h 1970"/>
                  <a:gd name="T90" fmla="*/ 184 w 805"/>
                  <a:gd name="T91" fmla="*/ 31 h 1970"/>
                  <a:gd name="T92" fmla="*/ 211 w 805"/>
                  <a:gd name="T93" fmla="*/ 8 h 1970"/>
                  <a:gd name="T94" fmla="*/ 205 w 805"/>
                  <a:gd name="T95" fmla="*/ 26 h 1970"/>
                  <a:gd name="T96" fmla="*/ 213 w 805"/>
                  <a:gd name="T97" fmla="*/ 37 h 1970"/>
                  <a:gd name="T98" fmla="*/ 235 w 805"/>
                  <a:gd name="T99" fmla="*/ 31 h 1970"/>
                  <a:gd name="T100" fmla="*/ 196 w 805"/>
                  <a:gd name="T101" fmla="*/ 64 h 1970"/>
                  <a:gd name="T102" fmla="*/ 240 w 805"/>
                  <a:gd name="T103" fmla="*/ 108 h 1970"/>
                  <a:gd name="T104" fmla="*/ 301 w 805"/>
                  <a:gd name="T105" fmla="*/ 167 h 1970"/>
                  <a:gd name="T106" fmla="*/ 337 w 805"/>
                  <a:gd name="T107" fmla="*/ 137 h 1970"/>
                  <a:gd name="T108" fmla="*/ 379 w 805"/>
                  <a:gd name="T109" fmla="*/ 84 h 1970"/>
                  <a:gd name="T110" fmla="*/ 342 w 805"/>
                  <a:gd name="T111" fmla="*/ 43 h 19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5"/>
                  <a:gd name="T169" fmla="*/ 0 h 1970"/>
                  <a:gd name="T170" fmla="*/ 805 w 805"/>
                  <a:gd name="T171" fmla="*/ 1970 h 19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5" h="1970">
                    <a:moveTo>
                      <a:pt x="520" y="20"/>
                    </a:moveTo>
                    <a:lnTo>
                      <a:pt x="523" y="27"/>
                    </a:lnTo>
                    <a:lnTo>
                      <a:pt x="528" y="20"/>
                    </a:lnTo>
                    <a:lnTo>
                      <a:pt x="532" y="14"/>
                    </a:lnTo>
                    <a:lnTo>
                      <a:pt x="535" y="20"/>
                    </a:lnTo>
                    <a:lnTo>
                      <a:pt x="539" y="51"/>
                    </a:lnTo>
                    <a:lnTo>
                      <a:pt x="549" y="90"/>
                    </a:lnTo>
                    <a:lnTo>
                      <a:pt x="558" y="130"/>
                    </a:lnTo>
                    <a:lnTo>
                      <a:pt x="563" y="161"/>
                    </a:lnTo>
                    <a:lnTo>
                      <a:pt x="569" y="155"/>
                    </a:lnTo>
                    <a:lnTo>
                      <a:pt x="580" y="137"/>
                    </a:lnTo>
                    <a:lnTo>
                      <a:pt x="590" y="119"/>
                    </a:lnTo>
                    <a:lnTo>
                      <a:pt x="601" y="100"/>
                    </a:lnTo>
                    <a:lnTo>
                      <a:pt x="612" y="82"/>
                    </a:lnTo>
                    <a:lnTo>
                      <a:pt x="621" y="63"/>
                    </a:lnTo>
                    <a:lnTo>
                      <a:pt x="631" y="45"/>
                    </a:lnTo>
                    <a:lnTo>
                      <a:pt x="639" y="25"/>
                    </a:lnTo>
                    <a:lnTo>
                      <a:pt x="645" y="4"/>
                    </a:lnTo>
                    <a:lnTo>
                      <a:pt x="647" y="0"/>
                    </a:lnTo>
                    <a:lnTo>
                      <a:pt x="645" y="20"/>
                    </a:lnTo>
                    <a:lnTo>
                      <a:pt x="641" y="38"/>
                    </a:lnTo>
                    <a:lnTo>
                      <a:pt x="638" y="56"/>
                    </a:lnTo>
                    <a:lnTo>
                      <a:pt x="633" y="75"/>
                    </a:lnTo>
                    <a:lnTo>
                      <a:pt x="628" y="93"/>
                    </a:lnTo>
                    <a:lnTo>
                      <a:pt x="622" y="112"/>
                    </a:lnTo>
                    <a:lnTo>
                      <a:pt x="617" y="130"/>
                    </a:lnTo>
                    <a:lnTo>
                      <a:pt x="611" y="147"/>
                    </a:lnTo>
                    <a:lnTo>
                      <a:pt x="618" y="147"/>
                    </a:lnTo>
                    <a:lnTo>
                      <a:pt x="634" y="131"/>
                    </a:lnTo>
                    <a:lnTo>
                      <a:pt x="652" y="117"/>
                    </a:lnTo>
                    <a:lnTo>
                      <a:pt x="670" y="104"/>
                    </a:lnTo>
                    <a:lnTo>
                      <a:pt x="688" y="90"/>
                    </a:lnTo>
                    <a:lnTo>
                      <a:pt x="705" y="78"/>
                    </a:lnTo>
                    <a:lnTo>
                      <a:pt x="723" y="66"/>
                    </a:lnTo>
                    <a:lnTo>
                      <a:pt x="742" y="54"/>
                    </a:lnTo>
                    <a:lnTo>
                      <a:pt x="760" y="42"/>
                    </a:lnTo>
                    <a:lnTo>
                      <a:pt x="753" y="51"/>
                    </a:lnTo>
                    <a:lnTo>
                      <a:pt x="746" y="59"/>
                    </a:lnTo>
                    <a:lnTo>
                      <a:pt x="738" y="66"/>
                    </a:lnTo>
                    <a:lnTo>
                      <a:pt x="729" y="72"/>
                    </a:lnTo>
                    <a:lnTo>
                      <a:pt x="721" y="79"/>
                    </a:lnTo>
                    <a:lnTo>
                      <a:pt x="713" y="85"/>
                    </a:lnTo>
                    <a:lnTo>
                      <a:pt x="704" y="92"/>
                    </a:lnTo>
                    <a:lnTo>
                      <a:pt x="696" y="100"/>
                    </a:lnTo>
                    <a:lnTo>
                      <a:pt x="683" y="116"/>
                    </a:lnTo>
                    <a:lnTo>
                      <a:pt x="669" y="130"/>
                    </a:lnTo>
                    <a:lnTo>
                      <a:pt x="654" y="146"/>
                    </a:lnTo>
                    <a:lnTo>
                      <a:pt x="641" y="161"/>
                    </a:lnTo>
                    <a:lnTo>
                      <a:pt x="628" y="178"/>
                    </a:lnTo>
                    <a:lnTo>
                      <a:pt x="618" y="195"/>
                    </a:lnTo>
                    <a:lnTo>
                      <a:pt x="608" y="213"/>
                    </a:lnTo>
                    <a:lnTo>
                      <a:pt x="600" y="232"/>
                    </a:lnTo>
                    <a:lnTo>
                      <a:pt x="599" y="250"/>
                    </a:lnTo>
                    <a:lnTo>
                      <a:pt x="599" y="270"/>
                    </a:lnTo>
                    <a:lnTo>
                      <a:pt x="598" y="289"/>
                    </a:lnTo>
                    <a:lnTo>
                      <a:pt x="600" y="307"/>
                    </a:lnTo>
                    <a:lnTo>
                      <a:pt x="602" y="307"/>
                    </a:lnTo>
                    <a:lnTo>
                      <a:pt x="612" y="294"/>
                    </a:lnTo>
                    <a:lnTo>
                      <a:pt x="621" y="280"/>
                    </a:lnTo>
                    <a:lnTo>
                      <a:pt x="631" y="267"/>
                    </a:lnTo>
                    <a:lnTo>
                      <a:pt x="640" y="255"/>
                    </a:lnTo>
                    <a:lnTo>
                      <a:pt x="651" y="242"/>
                    </a:lnTo>
                    <a:lnTo>
                      <a:pt x="662" y="230"/>
                    </a:lnTo>
                    <a:lnTo>
                      <a:pt x="673" y="219"/>
                    </a:lnTo>
                    <a:lnTo>
                      <a:pt x="685" y="211"/>
                    </a:lnTo>
                    <a:lnTo>
                      <a:pt x="679" y="221"/>
                    </a:lnTo>
                    <a:lnTo>
                      <a:pt x="673" y="230"/>
                    </a:lnTo>
                    <a:lnTo>
                      <a:pt x="666" y="240"/>
                    </a:lnTo>
                    <a:lnTo>
                      <a:pt x="660" y="252"/>
                    </a:lnTo>
                    <a:lnTo>
                      <a:pt x="651" y="272"/>
                    </a:lnTo>
                    <a:lnTo>
                      <a:pt x="640" y="290"/>
                    </a:lnTo>
                    <a:lnTo>
                      <a:pt x="630" y="310"/>
                    </a:lnTo>
                    <a:lnTo>
                      <a:pt x="620" y="330"/>
                    </a:lnTo>
                    <a:lnTo>
                      <a:pt x="612" y="351"/>
                    </a:lnTo>
                    <a:lnTo>
                      <a:pt x="605" y="372"/>
                    </a:lnTo>
                    <a:lnTo>
                      <a:pt x="601" y="395"/>
                    </a:lnTo>
                    <a:lnTo>
                      <a:pt x="601" y="419"/>
                    </a:lnTo>
                    <a:lnTo>
                      <a:pt x="607" y="412"/>
                    </a:lnTo>
                    <a:lnTo>
                      <a:pt x="612" y="405"/>
                    </a:lnTo>
                    <a:lnTo>
                      <a:pt x="618" y="398"/>
                    </a:lnTo>
                    <a:lnTo>
                      <a:pt x="624" y="390"/>
                    </a:lnTo>
                    <a:lnTo>
                      <a:pt x="630" y="383"/>
                    </a:lnTo>
                    <a:lnTo>
                      <a:pt x="636" y="375"/>
                    </a:lnTo>
                    <a:lnTo>
                      <a:pt x="641" y="368"/>
                    </a:lnTo>
                    <a:lnTo>
                      <a:pt x="647" y="361"/>
                    </a:lnTo>
                    <a:lnTo>
                      <a:pt x="654" y="352"/>
                    </a:lnTo>
                    <a:lnTo>
                      <a:pt x="663" y="344"/>
                    </a:lnTo>
                    <a:lnTo>
                      <a:pt x="671" y="335"/>
                    </a:lnTo>
                    <a:lnTo>
                      <a:pt x="681" y="328"/>
                    </a:lnTo>
                    <a:lnTo>
                      <a:pt x="688" y="320"/>
                    </a:lnTo>
                    <a:lnTo>
                      <a:pt x="696" y="311"/>
                    </a:lnTo>
                    <a:lnTo>
                      <a:pt x="702" y="303"/>
                    </a:lnTo>
                    <a:lnTo>
                      <a:pt x="707" y="291"/>
                    </a:lnTo>
                    <a:lnTo>
                      <a:pt x="711" y="276"/>
                    </a:lnTo>
                    <a:lnTo>
                      <a:pt x="716" y="259"/>
                    </a:lnTo>
                    <a:lnTo>
                      <a:pt x="722" y="243"/>
                    </a:lnTo>
                    <a:lnTo>
                      <a:pt x="728" y="228"/>
                    </a:lnTo>
                    <a:lnTo>
                      <a:pt x="733" y="212"/>
                    </a:lnTo>
                    <a:lnTo>
                      <a:pt x="739" y="195"/>
                    </a:lnTo>
                    <a:lnTo>
                      <a:pt x="746" y="181"/>
                    </a:lnTo>
                    <a:lnTo>
                      <a:pt x="752" y="165"/>
                    </a:lnTo>
                    <a:lnTo>
                      <a:pt x="770" y="137"/>
                    </a:lnTo>
                    <a:lnTo>
                      <a:pt x="764" y="171"/>
                    </a:lnTo>
                    <a:lnTo>
                      <a:pt x="754" y="204"/>
                    </a:lnTo>
                    <a:lnTo>
                      <a:pt x="743" y="236"/>
                    </a:lnTo>
                    <a:lnTo>
                      <a:pt x="738" y="270"/>
                    </a:lnTo>
                    <a:lnTo>
                      <a:pt x="746" y="262"/>
                    </a:lnTo>
                    <a:lnTo>
                      <a:pt x="754" y="253"/>
                    </a:lnTo>
                    <a:lnTo>
                      <a:pt x="762" y="245"/>
                    </a:lnTo>
                    <a:lnTo>
                      <a:pt x="771" y="235"/>
                    </a:lnTo>
                    <a:lnTo>
                      <a:pt x="779" y="226"/>
                    </a:lnTo>
                    <a:lnTo>
                      <a:pt x="787" y="218"/>
                    </a:lnTo>
                    <a:lnTo>
                      <a:pt x="796" y="211"/>
                    </a:lnTo>
                    <a:lnTo>
                      <a:pt x="805" y="204"/>
                    </a:lnTo>
                    <a:lnTo>
                      <a:pt x="793" y="222"/>
                    </a:lnTo>
                    <a:lnTo>
                      <a:pt x="780" y="240"/>
                    </a:lnTo>
                    <a:lnTo>
                      <a:pt x="766" y="259"/>
                    </a:lnTo>
                    <a:lnTo>
                      <a:pt x="753" y="277"/>
                    </a:lnTo>
                    <a:lnTo>
                      <a:pt x="739" y="296"/>
                    </a:lnTo>
                    <a:lnTo>
                      <a:pt x="724" y="314"/>
                    </a:lnTo>
                    <a:lnTo>
                      <a:pt x="713" y="334"/>
                    </a:lnTo>
                    <a:lnTo>
                      <a:pt x="701" y="354"/>
                    </a:lnTo>
                    <a:lnTo>
                      <a:pt x="696" y="361"/>
                    </a:lnTo>
                    <a:lnTo>
                      <a:pt x="691" y="366"/>
                    </a:lnTo>
                    <a:lnTo>
                      <a:pt x="685" y="373"/>
                    </a:lnTo>
                    <a:lnTo>
                      <a:pt x="681" y="379"/>
                    </a:lnTo>
                    <a:lnTo>
                      <a:pt x="676" y="386"/>
                    </a:lnTo>
                    <a:lnTo>
                      <a:pt x="671" y="393"/>
                    </a:lnTo>
                    <a:lnTo>
                      <a:pt x="668" y="400"/>
                    </a:lnTo>
                    <a:lnTo>
                      <a:pt x="665" y="407"/>
                    </a:lnTo>
                    <a:lnTo>
                      <a:pt x="656" y="417"/>
                    </a:lnTo>
                    <a:lnTo>
                      <a:pt x="646" y="427"/>
                    </a:lnTo>
                    <a:lnTo>
                      <a:pt x="637" y="436"/>
                    </a:lnTo>
                    <a:lnTo>
                      <a:pt x="627" y="444"/>
                    </a:lnTo>
                    <a:lnTo>
                      <a:pt x="618" y="454"/>
                    </a:lnTo>
                    <a:lnTo>
                      <a:pt x="609" y="464"/>
                    </a:lnTo>
                    <a:lnTo>
                      <a:pt x="601" y="475"/>
                    </a:lnTo>
                    <a:lnTo>
                      <a:pt x="595" y="487"/>
                    </a:lnTo>
                    <a:lnTo>
                      <a:pt x="592" y="507"/>
                    </a:lnTo>
                    <a:lnTo>
                      <a:pt x="589" y="528"/>
                    </a:lnTo>
                    <a:lnTo>
                      <a:pt x="588" y="549"/>
                    </a:lnTo>
                    <a:lnTo>
                      <a:pt x="586" y="570"/>
                    </a:lnTo>
                    <a:lnTo>
                      <a:pt x="580" y="582"/>
                    </a:lnTo>
                    <a:lnTo>
                      <a:pt x="575" y="594"/>
                    </a:lnTo>
                    <a:lnTo>
                      <a:pt x="570" y="607"/>
                    </a:lnTo>
                    <a:lnTo>
                      <a:pt x="567" y="620"/>
                    </a:lnTo>
                    <a:lnTo>
                      <a:pt x="562" y="632"/>
                    </a:lnTo>
                    <a:lnTo>
                      <a:pt x="558" y="645"/>
                    </a:lnTo>
                    <a:lnTo>
                      <a:pt x="555" y="658"/>
                    </a:lnTo>
                    <a:lnTo>
                      <a:pt x="550" y="671"/>
                    </a:lnTo>
                    <a:lnTo>
                      <a:pt x="538" y="699"/>
                    </a:lnTo>
                    <a:lnTo>
                      <a:pt x="526" y="727"/>
                    </a:lnTo>
                    <a:lnTo>
                      <a:pt x="516" y="757"/>
                    </a:lnTo>
                    <a:lnTo>
                      <a:pt x="504" y="785"/>
                    </a:lnTo>
                    <a:lnTo>
                      <a:pt x="494" y="815"/>
                    </a:lnTo>
                    <a:lnTo>
                      <a:pt x="486" y="846"/>
                    </a:lnTo>
                    <a:lnTo>
                      <a:pt x="480" y="877"/>
                    </a:lnTo>
                    <a:lnTo>
                      <a:pt x="478" y="910"/>
                    </a:lnTo>
                    <a:lnTo>
                      <a:pt x="475" y="945"/>
                    </a:lnTo>
                    <a:lnTo>
                      <a:pt x="475" y="979"/>
                    </a:lnTo>
                    <a:lnTo>
                      <a:pt x="475" y="1015"/>
                    </a:lnTo>
                    <a:lnTo>
                      <a:pt x="478" y="1050"/>
                    </a:lnTo>
                    <a:lnTo>
                      <a:pt x="475" y="1080"/>
                    </a:lnTo>
                    <a:lnTo>
                      <a:pt x="472" y="1110"/>
                    </a:lnTo>
                    <a:lnTo>
                      <a:pt x="469" y="1139"/>
                    </a:lnTo>
                    <a:lnTo>
                      <a:pt x="469" y="1169"/>
                    </a:lnTo>
                    <a:lnTo>
                      <a:pt x="467" y="1169"/>
                    </a:lnTo>
                    <a:lnTo>
                      <a:pt x="469" y="1189"/>
                    </a:lnTo>
                    <a:lnTo>
                      <a:pt x="471" y="1211"/>
                    </a:lnTo>
                    <a:lnTo>
                      <a:pt x="471" y="1234"/>
                    </a:lnTo>
                    <a:lnTo>
                      <a:pt x="472" y="1257"/>
                    </a:lnTo>
                    <a:lnTo>
                      <a:pt x="477" y="1284"/>
                    </a:lnTo>
                    <a:lnTo>
                      <a:pt x="479" y="1312"/>
                    </a:lnTo>
                    <a:lnTo>
                      <a:pt x="483" y="1339"/>
                    </a:lnTo>
                    <a:lnTo>
                      <a:pt x="491" y="1364"/>
                    </a:lnTo>
                    <a:lnTo>
                      <a:pt x="496" y="1388"/>
                    </a:lnTo>
                    <a:lnTo>
                      <a:pt x="496" y="1413"/>
                    </a:lnTo>
                    <a:lnTo>
                      <a:pt x="494" y="1438"/>
                    </a:lnTo>
                    <a:lnTo>
                      <a:pt x="494" y="1462"/>
                    </a:lnTo>
                    <a:lnTo>
                      <a:pt x="499" y="1499"/>
                    </a:lnTo>
                    <a:lnTo>
                      <a:pt x="505" y="1534"/>
                    </a:lnTo>
                    <a:lnTo>
                      <a:pt x="507" y="1571"/>
                    </a:lnTo>
                    <a:lnTo>
                      <a:pt x="504" y="1608"/>
                    </a:lnTo>
                    <a:lnTo>
                      <a:pt x="496" y="1643"/>
                    </a:lnTo>
                    <a:lnTo>
                      <a:pt x="491" y="1681"/>
                    </a:lnTo>
                    <a:lnTo>
                      <a:pt x="492" y="1720"/>
                    </a:lnTo>
                    <a:lnTo>
                      <a:pt x="501" y="1755"/>
                    </a:lnTo>
                    <a:lnTo>
                      <a:pt x="506" y="1769"/>
                    </a:lnTo>
                    <a:lnTo>
                      <a:pt x="510" y="1785"/>
                    </a:lnTo>
                    <a:lnTo>
                      <a:pt x="515" y="1799"/>
                    </a:lnTo>
                    <a:lnTo>
                      <a:pt x="519" y="1813"/>
                    </a:lnTo>
                    <a:lnTo>
                      <a:pt x="524" y="1829"/>
                    </a:lnTo>
                    <a:lnTo>
                      <a:pt x="530" y="1843"/>
                    </a:lnTo>
                    <a:lnTo>
                      <a:pt x="536" y="1856"/>
                    </a:lnTo>
                    <a:lnTo>
                      <a:pt x="543" y="1870"/>
                    </a:lnTo>
                    <a:lnTo>
                      <a:pt x="550" y="1875"/>
                    </a:lnTo>
                    <a:lnTo>
                      <a:pt x="557" y="1880"/>
                    </a:lnTo>
                    <a:lnTo>
                      <a:pt x="566" y="1881"/>
                    </a:lnTo>
                    <a:lnTo>
                      <a:pt x="574" y="1884"/>
                    </a:lnTo>
                    <a:lnTo>
                      <a:pt x="582" y="1885"/>
                    </a:lnTo>
                    <a:lnTo>
                      <a:pt x="589" y="1890"/>
                    </a:lnTo>
                    <a:lnTo>
                      <a:pt x="594" y="1897"/>
                    </a:lnTo>
                    <a:lnTo>
                      <a:pt x="596" y="1907"/>
                    </a:lnTo>
                    <a:lnTo>
                      <a:pt x="586" y="1904"/>
                    </a:lnTo>
                    <a:lnTo>
                      <a:pt x="576" y="1904"/>
                    </a:lnTo>
                    <a:lnTo>
                      <a:pt x="567" y="1907"/>
                    </a:lnTo>
                    <a:lnTo>
                      <a:pt x="557" y="1909"/>
                    </a:lnTo>
                    <a:lnTo>
                      <a:pt x="548" y="1914"/>
                    </a:lnTo>
                    <a:lnTo>
                      <a:pt x="538" y="1916"/>
                    </a:lnTo>
                    <a:lnTo>
                      <a:pt x="529" y="1918"/>
                    </a:lnTo>
                    <a:lnTo>
                      <a:pt x="518" y="1918"/>
                    </a:lnTo>
                    <a:lnTo>
                      <a:pt x="509" y="1924"/>
                    </a:lnTo>
                    <a:lnTo>
                      <a:pt x="500" y="1928"/>
                    </a:lnTo>
                    <a:lnTo>
                      <a:pt x="491" y="1933"/>
                    </a:lnTo>
                    <a:lnTo>
                      <a:pt x="481" y="1939"/>
                    </a:lnTo>
                    <a:lnTo>
                      <a:pt x="473" y="1945"/>
                    </a:lnTo>
                    <a:lnTo>
                      <a:pt x="465" y="1952"/>
                    </a:lnTo>
                    <a:lnTo>
                      <a:pt x="456" y="1959"/>
                    </a:lnTo>
                    <a:lnTo>
                      <a:pt x="448" y="1967"/>
                    </a:lnTo>
                    <a:lnTo>
                      <a:pt x="435" y="1970"/>
                    </a:lnTo>
                    <a:lnTo>
                      <a:pt x="422" y="1969"/>
                    </a:lnTo>
                    <a:lnTo>
                      <a:pt x="411" y="1963"/>
                    </a:lnTo>
                    <a:lnTo>
                      <a:pt x="401" y="1955"/>
                    </a:lnTo>
                    <a:lnTo>
                      <a:pt x="390" y="1946"/>
                    </a:lnTo>
                    <a:lnTo>
                      <a:pt x="379" y="1938"/>
                    </a:lnTo>
                    <a:lnTo>
                      <a:pt x="367" y="1931"/>
                    </a:lnTo>
                    <a:lnTo>
                      <a:pt x="354" y="1928"/>
                    </a:lnTo>
                    <a:lnTo>
                      <a:pt x="345" y="1928"/>
                    </a:lnTo>
                    <a:lnTo>
                      <a:pt x="337" y="1929"/>
                    </a:lnTo>
                    <a:lnTo>
                      <a:pt x="327" y="1931"/>
                    </a:lnTo>
                    <a:lnTo>
                      <a:pt x="319" y="1933"/>
                    </a:lnTo>
                    <a:lnTo>
                      <a:pt x="309" y="1935"/>
                    </a:lnTo>
                    <a:lnTo>
                      <a:pt x="300" y="1935"/>
                    </a:lnTo>
                    <a:lnTo>
                      <a:pt x="292" y="1935"/>
                    </a:lnTo>
                    <a:lnTo>
                      <a:pt x="282" y="1932"/>
                    </a:lnTo>
                    <a:lnTo>
                      <a:pt x="281" y="1922"/>
                    </a:lnTo>
                    <a:lnTo>
                      <a:pt x="286" y="1914"/>
                    </a:lnTo>
                    <a:lnTo>
                      <a:pt x="293" y="1908"/>
                    </a:lnTo>
                    <a:lnTo>
                      <a:pt x="299" y="1902"/>
                    </a:lnTo>
                    <a:lnTo>
                      <a:pt x="307" y="1898"/>
                    </a:lnTo>
                    <a:lnTo>
                      <a:pt x="314" y="1894"/>
                    </a:lnTo>
                    <a:lnTo>
                      <a:pt x="321" y="1888"/>
                    </a:lnTo>
                    <a:lnTo>
                      <a:pt x="328" y="1881"/>
                    </a:lnTo>
                    <a:lnTo>
                      <a:pt x="334" y="1873"/>
                    </a:lnTo>
                    <a:lnTo>
                      <a:pt x="340" y="1864"/>
                    </a:lnTo>
                    <a:lnTo>
                      <a:pt x="345" y="1856"/>
                    </a:lnTo>
                    <a:lnTo>
                      <a:pt x="349" y="1847"/>
                    </a:lnTo>
                    <a:lnTo>
                      <a:pt x="357" y="1827"/>
                    </a:lnTo>
                    <a:lnTo>
                      <a:pt x="357" y="1807"/>
                    </a:lnTo>
                    <a:lnTo>
                      <a:pt x="352" y="1785"/>
                    </a:lnTo>
                    <a:lnTo>
                      <a:pt x="350" y="1764"/>
                    </a:lnTo>
                    <a:lnTo>
                      <a:pt x="354" y="1723"/>
                    </a:lnTo>
                    <a:lnTo>
                      <a:pt x="351" y="1683"/>
                    </a:lnTo>
                    <a:lnTo>
                      <a:pt x="345" y="1642"/>
                    </a:lnTo>
                    <a:lnTo>
                      <a:pt x="343" y="1599"/>
                    </a:lnTo>
                    <a:lnTo>
                      <a:pt x="341" y="1587"/>
                    </a:lnTo>
                    <a:lnTo>
                      <a:pt x="340" y="1575"/>
                    </a:lnTo>
                    <a:lnTo>
                      <a:pt x="340" y="1563"/>
                    </a:lnTo>
                    <a:lnTo>
                      <a:pt x="341" y="1551"/>
                    </a:lnTo>
                    <a:lnTo>
                      <a:pt x="344" y="1489"/>
                    </a:lnTo>
                    <a:lnTo>
                      <a:pt x="349" y="1428"/>
                    </a:lnTo>
                    <a:lnTo>
                      <a:pt x="354" y="1369"/>
                    </a:lnTo>
                    <a:lnTo>
                      <a:pt x="365" y="1311"/>
                    </a:lnTo>
                    <a:lnTo>
                      <a:pt x="362" y="1255"/>
                    </a:lnTo>
                    <a:lnTo>
                      <a:pt x="353" y="1203"/>
                    </a:lnTo>
                    <a:lnTo>
                      <a:pt x="346" y="1151"/>
                    </a:lnTo>
                    <a:lnTo>
                      <a:pt x="346" y="1095"/>
                    </a:lnTo>
                    <a:lnTo>
                      <a:pt x="353" y="1037"/>
                    </a:lnTo>
                    <a:lnTo>
                      <a:pt x="356" y="976"/>
                    </a:lnTo>
                    <a:lnTo>
                      <a:pt x="357" y="916"/>
                    </a:lnTo>
                    <a:lnTo>
                      <a:pt x="362" y="855"/>
                    </a:lnTo>
                    <a:lnTo>
                      <a:pt x="354" y="801"/>
                    </a:lnTo>
                    <a:lnTo>
                      <a:pt x="349" y="746"/>
                    </a:lnTo>
                    <a:lnTo>
                      <a:pt x="341" y="692"/>
                    </a:lnTo>
                    <a:lnTo>
                      <a:pt x="335" y="638"/>
                    </a:lnTo>
                    <a:lnTo>
                      <a:pt x="330" y="623"/>
                    </a:lnTo>
                    <a:lnTo>
                      <a:pt x="321" y="607"/>
                    </a:lnTo>
                    <a:lnTo>
                      <a:pt x="313" y="593"/>
                    </a:lnTo>
                    <a:lnTo>
                      <a:pt x="305" y="577"/>
                    </a:lnTo>
                    <a:lnTo>
                      <a:pt x="299" y="560"/>
                    </a:lnTo>
                    <a:lnTo>
                      <a:pt x="293" y="543"/>
                    </a:lnTo>
                    <a:lnTo>
                      <a:pt x="287" y="526"/>
                    </a:lnTo>
                    <a:lnTo>
                      <a:pt x="282" y="508"/>
                    </a:lnTo>
                    <a:lnTo>
                      <a:pt x="275" y="491"/>
                    </a:lnTo>
                    <a:lnTo>
                      <a:pt x="268" y="475"/>
                    </a:lnTo>
                    <a:lnTo>
                      <a:pt x="261" y="458"/>
                    </a:lnTo>
                    <a:lnTo>
                      <a:pt x="251" y="443"/>
                    </a:lnTo>
                    <a:lnTo>
                      <a:pt x="244" y="420"/>
                    </a:lnTo>
                    <a:lnTo>
                      <a:pt x="239" y="398"/>
                    </a:lnTo>
                    <a:lnTo>
                      <a:pt x="236" y="372"/>
                    </a:lnTo>
                    <a:lnTo>
                      <a:pt x="236" y="348"/>
                    </a:lnTo>
                    <a:lnTo>
                      <a:pt x="223" y="334"/>
                    </a:lnTo>
                    <a:lnTo>
                      <a:pt x="209" y="322"/>
                    </a:lnTo>
                    <a:lnTo>
                      <a:pt x="193" y="311"/>
                    </a:lnTo>
                    <a:lnTo>
                      <a:pt x="178" y="301"/>
                    </a:lnTo>
                    <a:lnTo>
                      <a:pt x="163" y="290"/>
                    </a:lnTo>
                    <a:lnTo>
                      <a:pt x="149" y="277"/>
                    </a:lnTo>
                    <a:lnTo>
                      <a:pt x="135" y="264"/>
                    </a:lnTo>
                    <a:lnTo>
                      <a:pt x="123" y="247"/>
                    </a:lnTo>
                    <a:lnTo>
                      <a:pt x="115" y="238"/>
                    </a:lnTo>
                    <a:lnTo>
                      <a:pt x="108" y="226"/>
                    </a:lnTo>
                    <a:lnTo>
                      <a:pt x="102" y="213"/>
                    </a:lnTo>
                    <a:lnTo>
                      <a:pt x="97" y="202"/>
                    </a:lnTo>
                    <a:lnTo>
                      <a:pt x="91" y="189"/>
                    </a:lnTo>
                    <a:lnTo>
                      <a:pt x="85" y="180"/>
                    </a:lnTo>
                    <a:lnTo>
                      <a:pt x="77" y="170"/>
                    </a:lnTo>
                    <a:lnTo>
                      <a:pt x="65" y="163"/>
                    </a:lnTo>
                    <a:lnTo>
                      <a:pt x="0" y="124"/>
                    </a:lnTo>
                    <a:lnTo>
                      <a:pt x="7" y="124"/>
                    </a:lnTo>
                    <a:lnTo>
                      <a:pt x="15" y="124"/>
                    </a:lnTo>
                    <a:lnTo>
                      <a:pt x="24" y="124"/>
                    </a:lnTo>
                    <a:lnTo>
                      <a:pt x="32" y="127"/>
                    </a:lnTo>
                    <a:lnTo>
                      <a:pt x="41" y="129"/>
                    </a:lnTo>
                    <a:lnTo>
                      <a:pt x="51" y="133"/>
                    </a:lnTo>
                    <a:lnTo>
                      <a:pt x="59" y="136"/>
                    </a:lnTo>
                    <a:lnTo>
                      <a:pt x="67" y="140"/>
                    </a:lnTo>
                    <a:lnTo>
                      <a:pt x="61" y="123"/>
                    </a:lnTo>
                    <a:lnTo>
                      <a:pt x="56" y="106"/>
                    </a:lnTo>
                    <a:lnTo>
                      <a:pt x="50" y="89"/>
                    </a:lnTo>
                    <a:lnTo>
                      <a:pt x="44" y="70"/>
                    </a:lnTo>
                    <a:lnTo>
                      <a:pt x="53" y="79"/>
                    </a:lnTo>
                    <a:lnTo>
                      <a:pt x="60" y="89"/>
                    </a:lnTo>
                    <a:lnTo>
                      <a:pt x="66" y="100"/>
                    </a:lnTo>
                    <a:lnTo>
                      <a:pt x="71" y="112"/>
                    </a:lnTo>
                    <a:lnTo>
                      <a:pt x="76" y="124"/>
                    </a:lnTo>
                    <a:lnTo>
                      <a:pt x="80" y="137"/>
                    </a:lnTo>
                    <a:lnTo>
                      <a:pt x="85" y="150"/>
                    </a:lnTo>
                    <a:lnTo>
                      <a:pt x="91" y="161"/>
                    </a:lnTo>
                    <a:lnTo>
                      <a:pt x="103" y="180"/>
                    </a:lnTo>
                    <a:lnTo>
                      <a:pt x="116" y="196"/>
                    </a:lnTo>
                    <a:lnTo>
                      <a:pt x="130" y="211"/>
                    </a:lnTo>
                    <a:lnTo>
                      <a:pt x="145" y="223"/>
                    </a:lnTo>
                    <a:lnTo>
                      <a:pt x="161" y="235"/>
                    </a:lnTo>
                    <a:lnTo>
                      <a:pt x="178" y="245"/>
                    </a:lnTo>
                    <a:lnTo>
                      <a:pt x="194" y="252"/>
                    </a:lnTo>
                    <a:lnTo>
                      <a:pt x="212" y="257"/>
                    </a:lnTo>
                    <a:lnTo>
                      <a:pt x="218" y="263"/>
                    </a:lnTo>
                    <a:lnTo>
                      <a:pt x="225" y="269"/>
                    </a:lnTo>
                    <a:lnTo>
                      <a:pt x="232" y="274"/>
                    </a:lnTo>
                    <a:lnTo>
                      <a:pt x="239" y="279"/>
                    </a:lnTo>
                    <a:lnTo>
                      <a:pt x="238" y="249"/>
                    </a:lnTo>
                    <a:lnTo>
                      <a:pt x="235" y="221"/>
                    </a:lnTo>
                    <a:lnTo>
                      <a:pt x="231" y="194"/>
                    </a:lnTo>
                    <a:lnTo>
                      <a:pt x="231" y="164"/>
                    </a:lnTo>
                    <a:lnTo>
                      <a:pt x="220" y="136"/>
                    </a:lnTo>
                    <a:lnTo>
                      <a:pt x="214" y="106"/>
                    </a:lnTo>
                    <a:lnTo>
                      <a:pt x="210" y="76"/>
                    </a:lnTo>
                    <a:lnTo>
                      <a:pt x="204" y="46"/>
                    </a:lnTo>
                    <a:lnTo>
                      <a:pt x="203" y="41"/>
                    </a:lnTo>
                    <a:lnTo>
                      <a:pt x="204" y="35"/>
                    </a:lnTo>
                    <a:lnTo>
                      <a:pt x="205" y="28"/>
                    </a:lnTo>
                    <a:lnTo>
                      <a:pt x="207" y="24"/>
                    </a:lnTo>
                    <a:lnTo>
                      <a:pt x="210" y="25"/>
                    </a:lnTo>
                    <a:lnTo>
                      <a:pt x="212" y="29"/>
                    </a:lnTo>
                    <a:lnTo>
                      <a:pt x="213" y="32"/>
                    </a:lnTo>
                    <a:lnTo>
                      <a:pt x="214" y="37"/>
                    </a:lnTo>
                    <a:lnTo>
                      <a:pt x="216" y="56"/>
                    </a:lnTo>
                    <a:lnTo>
                      <a:pt x="219" y="75"/>
                    </a:lnTo>
                    <a:lnTo>
                      <a:pt x="225" y="92"/>
                    </a:lnTo>
                    <a:lnTo>
                      <a:pt x="231" y="110"/>
                    </a:lnTo>
                    <a:lnTo>
                      <a:pt x="237" y="127"/>
                    </a:lnTo>
                    <a:lnTo>
                      <a:pt x="243" y="144"/>
                    </a:lnTo>
                    <a:lnTo>
                      <a:pt x="249" y="163"/>
                    </a:lnTo>
                    <a:lnTo>
                      <a:pt x="252" y="181"/>
                    </a:lnTo>
                    <a:lnTo>
                      <a:pt x="256" y="171"/>
                    </a:lnTo>
                    <a:lnTo>
                      <a:pt x="258" y="161"/>
                    </a:lnTo>
                    <a:lnTo>
                      <a:pt x="261" y="150"/>
                    </a:lnTo>
                    <a:lnTo>
                      <a:pt x="264" y="141"/>
                    </a:lnTo>
                    <a:lnTo>
                      <a:pt x="273" y="130"/>
                    </a:lnTo>
                    <a:lnTo>
                      <a:pt x="280" y="119"/>
                    </a:lnTo>
                    <a:lnTo>
                      <a:pt x="286" y="106"/>
                    </a:lnTo>
                    <a:lnTo>
                      <a:pt x="292" y="93"/>
                    </a:lnTo>
                    <a:lnTo>
                      <a:pt x="296" y="80"/>
                    </a:lnTo>
                    <a:lnTo>
                      <a:pt x="300" y="66"/>
                    </a:lnTo>
                    <a:lnTo>
                      <a:pt x="302" y="52"/>
                    </a:lnTo>
                    <a:lnTo>
                      <a:pt x="303" y="38"/>
                    </a:lnTo>
                    <a:lnTo>
                      <a:pt x="305" y="37"/>
                    </a:lnTo>
                    <a:lnTo>
                      <a:pt x="306" y="34"/>
                    </a:lnTo>
                    <a:lnTo>
                      <a:pt x="307" y="34"/>
                    </a:lnTo>
                    <a:lnTo>
                      <a:pt x="308" y="35"/>
                    </a:lnTo>
                    <a:lnTo>
                      <a:pt x="309" y="59"/>
                    </a:lnTo>
                    <a:lnTo>
                      <a:pt x="306" y="80"/>
                    </a:lnTo>
                    <a:lnTo>
                      <a:pt x="301" y="100"/>
                    </a:lnTo>
                    <a:lnTo>
                      <a:pt x="294" y="120"/>
                    </a:lnTo>
                    <a:lnTo>
                      <a:pt x="287" y="141"/>
                    </a:lnTo>
                    <a:lnTo>
                      <a:pt x="281" y="161"/>
                    </a:lnTo>
                    <a:lnTo>
                      <a:pt x="279" y="182"/>
                    </a:lnTo>
                    <a:lnTo>
                      <a:pt x="279" y="206"/>
                    </a:lnTo>
                    <a:lnTo>
                      <a:pt x="280" y="209"/>
                    </a:lnTo>
                    <a:lnTo>
                      <a:pt x="289" y="195"/>
                    </a:lnTo>
                    <a:lnTo>
                      <a:pt x="299" y="182"/>
                    </a:lnTo>
                    <a:lnTo>
                      <a:pt x="306" y="168"/>
                    </a:lnTo>
                    <a:lnTo>
                      <a:pt x="314" y="153"/>
                    </a:lnTo>
                    <a:lnTo>
                      <a:pt x="321" y="138"/>
                    </a:lnTo>
                    <a:lnTo>
                      <a:pt x="328" y="124"/>
                    </a:lnTo>
                    <a:lnTo>
                      <a:pt x="335" y="109"/>
                    </a:lnTo>
                    <a:lnTo>
                      <a:pt x="344" y="95"/>
                    </a:lnTo>
                    <a:lnTo>
                      <a:pt x="347" y="90"/>
                    </a:lnTo>
                    <a:lnTo>
                      <a:pt x="346" y="116"/>
                    </a:lnTo>
                    <a:lnTo>
                      <a:pt x="337" y="140"/>
                    </a:lnTo>
                    <a:lnTo>
                      <a:pt x="326" y="163"/>
                    </a:lnTo>
                    <a:lnTo>
                      <a:pt x="322" y="189"/>
                    </a:lnTo>
                    <a:lnTo>
                      <a:pt x="315" y="206"/>
                    </a:lnTo>
                    <a:lnTo>
                      <a:pt x="306" y="222"/>
                    </a:lnTo>
                    <a:lnTo>
                      <a:pt x="298" y="239"/>
                    </a:lnTo>
                    <a:lnTo>
                      <a:pt x="289" y="256"/>
                    </a:lnTo>
                    <a:lnTo>
                      <a:pt x="283" y="273"/>
                    </a:lnTo>
                    <a:lnTo>
                      <a:pt x="281" y="291"/>
                    </a:lnTo>
                    <a:lnTo>
                      <a:pt x="281" y="310"/>
                    </a:lnTo>
                    <a:lnTo>
                      <a:pt x="287" y="330"/>
                    </a:lnTo>
                    <a:lnTo>
                      <a:pt x="288" y="359"/>
                    </a:lnTo>
                    <a:lnTo>
                      <a:pt x="294" y="389"/>
                    </a:lnTo>
                    <a:lnTo>
                      <a:pt x="303" y="416"/>
                    </a:lnTo>
                    <a:lnTo>
                      <a:pt x="318" y="440"/>
                    </a:lnTo>
                    <a:lnTo>
                      <a:pt x="332" y="465"/>
                    </a:lnTo>
                    <a:lnTo>
                      <a:pt x="345" y="491"/>
                    </a:lnTo>
                    <a:lnTo>
                      <a:pt x="358" y="516"/>
                    </a:lnTo>
                    <a:lnTo>
                      <a:pt x="369" y="542"/>
                    </a:lnTo>
                    <a:lnTo>
                      <a:pt x="378" y="569"/>
                    </a:lnTo>
                    <a:lnTo>
                      <a:pt x="385" y="597"/>
                    </a:lnTo>
                    <a:lnTo>
                      <a:pt x="391" y="627"/>
                    </a:lnTo>
                    <a:lnTo>
                      <a:pt x="395" y="657"/>
                    </a:lnTo>
                    <a:lnTo>
                      <a:pt x="429" y="773"/>
                    </a:lnTo>
                    <a:lnTo>
                      <a:pt x="433" y="757"/>
                    </a:lnTo>
                    <a:lnTo>
                      <a:pt x="436" y="742"/>
                    </a:lnTo>
                    <a:lnTo>
                      <a:pt x="442" y="726"/>
                    </a:lnTo>
                    <a:lnTo>
                      <a:pt x="448" y="712"/>
                    </a:lnTo>
                    <a:lnTo>
                      <a:pt x="455" y="696"/>
                    </a:lnTo>
                    <a:lnTo>
                      <a:pt x="461" y="682"/>
                    </a:lnTo>
                    <a:lnTo>
                      <a:pt x="467" y="668"/>
                    </a:lnTo>
                    <a:lnTo>
                      <a:pt x="473" y="652"/>
                    </a:lnTo>
                    <a:lnTo>
                      <a:pt x="484" y="621"/>
                    </a:lnTo>
                    <a:lnTo>
                      <a:pt x="493" y="590"/>
                    </a:lnTo>
                    <a:lnTo>
                      <a:pt x="504" y="560"/>
                    </a:lnTo>
                    <a:lnTo>
                      <a:pt x="513" y="529"/>
                    </a:lnTo>
                    <a:lnTo>
                      <a:pt x="522" y="498"/>
                    </a:lnTo>
                    <a:lnTo>
                      <a:pt x="531" y="465"/>
                    </a:lnTo>
                    <a:lnTo>
                      <a:pt x="538" y="434"/>
                    </a:lnTo>
                    <a:lnTo>
                      <a:pt x="547" y="402"/>
                    </a:lnTo>
                    <a:lnTo>
                      <a:pt x="544" y="379"/>
                    </a:lnTo>
                    <a:lnTo>
                      <a:pt x="541" y="358"/>
                    </a:lnTo>
                    <a:lnTo>
                      <a:pt x="535" y="337"/>
                    </a:lnTo>
                    <a:lnTo>
                      <a:pt x="528" y="315"/>
                    </a:lnTo>
                    <a:lnTo>
                      <a:pt x="519" y="296"/>
                    </a:lnTo>
                    <a:lnTo>
                      <a:pt x="510" y="276"/>
                    </a:lnTo>
                    <a:lnTo>
                      <a:pt x="500" y="256"/>
                    </a:lnTo>
                    <a:lnTo>
                      <a:pt x="490" y="238"/>
                    </a:lnTo>
                    <a:lnTo>
                      <a:pt x="491" y="194"/>
                    </a:lnTo>
                    <a:lnTo>
                      <a:pt x="499" y="153"/>
                    </a:lnTo>
                    <a:lnTo>
                      <a:pt x="509" y="112"/>
                    </a:lnTo>
                    <a:lnTo>
                      <a:pt x="511" y="66"/>
                    </a:lnTo>
                    <a:lnTo>
                      <a:pt x="520" y="20"/>
                    </a:lnTo>
                    <a:close/>
                  </a:path>
                </a:pathLst>
              </a:custGeom>
              <a:solidFill>
                <a:srgbClr val="008000"/>
              </a:solidFill>
              <a:ln w="9525">
                <a:noFill/>
                <a:round/>
                <a:headEnd/>
                <a:tailEnd/>
              </a:ln>
            </p:spPr>
            <p:txBody>
              <a:bodyPr/>
              <a:lstStyle/>
              <a:p>
                <a:endParaRPr lang="en-US"/>
              </a:p>
            </p:txBody>
          </p:sp>
          <p:sp>
            <p:nvSpPr>
              <p:cNvPr id="9151" name="Freeform 4040"/>
              <p:cNvSpPr>
                <a:spLocks/>
              </p:cNvSpPr>
              <p:nvPr/>
            </p:nvSpPr>
            <p:spPr bwMode="auto">
              <a:xfrm rot="18741481" flipH="1">
                <a:off x="2048" y="1328"/>
                <a:ext cx="480" cy="320"/>
              </a:xfrm>
              <a:custGeom>
                <a:avLst/>
                <a:gdLst>
                  <a:gd name="T0" fmla="*/ 0 w 2288"/>
                  <a:gd name="T1" fmla="*/ 184 h 544"/>
                  <a:gd name="T2" fmla="*/ 2 w 2288"/>
                  <a:gd name="T3" fmla="*/ 166 h 544"/>
                  <a:gd name="T4" fmla="*/ 5 w 2288"/>
                  <a:gd name="T5" fmla="*/ 138 h 544"/>
                  <a:gd name="T6" fmla="*/ 9 w 2288"/>
                  <a:gd name="T7" fmla="*/ 105 h 544"/>
                  <a:gd name="T8" fmla="*/ 15 w 2288"/>
                  <a:gd name="T9" fmla="*/ 70 h 544"/>
                  <a:gd name="T10" fmla="*/ 23 w 2288"/>
                  <a:gd name="T11" fmla="*/ 38 h 544"/>
                  <a:gd name="T12" fmla="*/ 34 w 2288"/>
                  <a:gd name="T13" fmla="*/ 14 h 544"/>
                  <a:gd name="T14" fmla="*/ 47 w 2288"/>
                  <a:gd name="T15" fmla="*/ 1 h 544"/>
                  <a:gd name="T16" fmla="*/ 61 w 2288"/>
                  <a:gd name="T17" fmla="*/ 3 h 544"/>
                  <a:gd name="T18" fmla="*/ 73 w 2288"/>
                  <a:gd name="T19" fmla="*/ 16 h 544"/>
                  <a:gd name="T20" fmla="*/ 82 w 2288"/>
                  <a:gd name="T21" fmla="*/ 40 h 544"/>
                  <a:gd name="T22" fmla="*/ 89 w 2288"/>
                  <a:gd name="T23" fmla="*/ 68 h 544"/>
                  <a:gd name="T24" fmla="*/ 94 w 2288"/>
                  <a:gd name="T25" fmla="*/ 98 h 544"/>
                  <a:gd name="T26" fmla="*/ 97 w 2288"/>
                  <a:gd name="T27" fmla="*/ 127 h 544"/>
                  <a:gd name="T28" fmla="*/ 99 w 2288"/>
                  <a:gd name="T29" fmla="*/ 151 h 544"/>
                  <a:gd name="T30" fmla="*/ 100 w 2288"/>
                  <a:gd name="T31" fmla="*/ 166 h 544"/>
                  <a:gd name="T32" fmla="*/ 94 w 2288"/>
                  <a:gd name="T33" fmla="*/ 166 h 544"/>
                  <a:gd name="T34" fmla="*/ 92 w 2288"/>
                  <a:gd name="T35" fmla="*/ 148 h 544"/>
                  <a:gd name="T36" fmla="*/ 90 w 2288"/>
                  <a:gd name="T37" fmla="*/ 124 h 544"/>
                  <a:gd name="T38" fmla="*/ 86 w 2288"/>
                  <a:gd name="T39" fmla="*/ 105 h 544"/>
                  <a:gd name="T40" fmla="*/ 85 w 2288"/>
                  <a:gd name="T41" fmla="*/ 103 h 544"/>
                  <a:gd name="T42" fmla="*/ 83 w 2288"/>
                  <a:gd name="T43" fmla="*/ 118 h 544"/>
                  <a:gd name="T44" fmla="*/ 81 w 2288"/>
                  <a:gd name="T45" fmla="*/ 141 h 544"/>
                  <a:gd name="T46" fmla="*/ 76 w 2288"/>
                  <a:gd name="T47" fmla="*/ 160 h 544"/>
                  <a:gd name="T48" fmla="*/ 72 w 2288"/>
                  <a:gd name="T49" fmla="*/ 141 h 544"/>
                  <a:gd name="T50" fmla="*/ 71 w 2288"/>
                  <a:gd name="T51" fmla="*/ 139 h 544"/>
                  <a:gd name="T52" fmla="*/ 70 w 2288"/>
                  <a:gd name="T53" fmla="*/ 161 h 544"/>
                  <a:gd name="T54" fmla="*/ 69 w 2288"/>
                  <a:gd name="T55" fmla="*/ 168 h 544"/>
                  <a:gd name="T56" fmla="*/ 68 w 2288"/>
                  <a:gd name="T57" fmla="*/ 168 h 544"/>
                  <a:gd name="T58" fmla="*/ 64 w 2288"/>
                  <a:gd name="T59" fmla="*/ 168 h 544"/>
                  <a:gd name="T60" fmla="*/ 62 w 2288"/>
                  <a:gd name="T61" fmla="*/ 150 h 544"/>
                  <a:gd name="T62" fmla="*/ 63 w 2288"/>
                  <a:gd name="T63" fmla="*/ 102 h 544"/>
                  <a:gd name="T64" fmla="*/ 62 w 2288"/>
                  <a:gd name="T65" fmla="*/ 124 h 544"/>
                  <a:gd name="T66" fmla="*/ 60 w 2288"/>
                  <a:gd name="T67" fmla="*/ 161 h 544"/>
                  <a:gd name="T68" fmla="*/ 57 w 2288"/>
                  <a:gd name="T69" fmla="*/ 169 h 544"/>
                  <a:gd name="T70" fmla="*/ 54 w 2288"/>
                  <a:gd name="T71" fmla="*/ 170 h 544"/>
                  <a:gd name="T72" fmla="*/ 51 w 2288"/>
                  <a:gd name="T73" fmla="*/ 171 h 544"/>
                  <a:gd name="T74" fmla="*/ 47 w 2288"/>
                  <a:gd name="T75" fmla="*/ 171 h 544"/>
                  <a:gd name="T76" fmla="*/ 45 w 2288"/>
                  <a:gd name="T77" fmla="*/ 146 h 544"/>
                  <a:gd name="T78" fmla="*/ 45 w 2288"/>
                  <a:gd name="T79" fmla="*/ 135 h 544"/>
                  <a:gd name="T80" fmla="*/ 44 w 2288"/>
                  <a:gd name="T81" fmla="*/ 162 h 544"/>
                  <a:gd name="T82" fmla="*/ 43 w 2288"/>
                  <a:gd name="T83" fmla="*/ 173 h 544"/>
                  <a:gd name="T84" fmla="*/ 42 w 2288"/>
                  <a:gd name="T85" fmla="*/ 116 h 544"/>
                  <a:gd name="T86" fmla="*/ 41 w 2288"/>
                  <a:gd name="T87" fmla="*/ 112 h 544"/>
                  <a:gd name="T88" fmla="*/ 39 w 2288"/>
                  <a:gd name="T89" fmla="*/ 161 h 544"/>
                  <a:gd name="T90" fmla="*/ 37 w 2288"/>
                  <a:gd name="T91" fmla="*/ 174 h 544"/>
                  <a:gd name="T92" fmla="*/ 34 w 2288"/>
                  <a:gd name="T93" fmla="*/ 174 h 544"/>
                  <a:gd name="T94" fmla="*/ 32 w 2288"/>
                  <a:gd name="T95" fmla="*/ 175 h 544"/>
                  <a:gd name="T96" fmla="*/ 29 w 2288"/>
                  <a:gd name="T97" fmla="*/ 176 h 544"/>
                  <a:gd name="T98" fmla="*/ 27 w 2288"/>
                  <a:gd name="T99" fmla="*/ 154 h 544"/>
                  <a:gd name="T100" fmla="*/ 27 w 2288"/>
                  <a:gd name="T101" fmla="*/ 154 h 544"/>
                  <a:gd name="T102" fmla="*/ 26 w 2288"/>
                  <a:gd name="T103" fmla="*/ 172 h 544"/>
                  <a:gd name="T104" fmla="*/ 24 w 2288"/>
                  <a:gd name="T105" fmla="*/ 177 h 544"/>
                  <a:gd name="T106" fmla="*/ 21 w 2288"/>
                  <a:gd name="T107" fmla="*/ 178 h 544"/>
                  <a:gd name="T108" fmla="*/ 18 w 2288"/>
                  <a:gd name="T109" fmla="*/ 179 h 544"/>
                  <a:gd name="T110" fmla="*/ 15 w 2288"/>
                  <a:gd name="T111" fmla="*/ 180 h 544"/>
                  <a:gd name="T112" fmla="*/ 14 w 2288"/>
                  <a:gd name="T113" fmla="*/ 138 h 544"/>
                  <a:gd name="T114" fmla="*/ 13 w 2288"/>
                  <a:gd name="T115" fmla="*/ 136 h 544"/>
                  <a:gd name="T116" fmla="*/ 12 w 2288"/>
                  <a:gd name="T117" fmla="*/ 172 h 544"/>
                  <a:gd name="T118" fmla="*/ 9 w 2288"/>
                  <a:gd name="T119" fmla="*/ 182 h 544"/>
                  <a:gd name="T120" fmla="*/ 5 w 2288"/>
                  <a:gd name="T121" fmla="*/ 184 h 544"/>
                  <a:gd name="T122" fmla="*/ 3 w 2288"/>
                  <a:gd name="T123" fmla="*/ 186 h 544"/>
                  <a:gd name="T124" fmla="*/ 1 w 2288"/>
                  <a:gd name="T125" fmla="*/ 18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152" name="Freeform 4041"/>
              <p:cNvSpPr>
                <a:spLocks/>
              </p:cNvSpPr>
              <p:nvPr/>
            </p:nvSpPr>
            <p:spPr bwMode="auto">
              <a:xfrm rot="3832753" flipH="1">
                <a:off x="2069" y="1541"/>
                <a:ext cx="576" cy="182"/>
              </a:xfrm>
              <a:custGeom>
                <a:avLst/>
                <a:gdLst>
                  <a:gd name="T0" fmla="*/ 1 w 2288"/>
                  <a:gd name="T1" fmla="*/ 60 h 544"/>
                  <a:gd name="T2" fmla="*/ 3 w 2288"/>
                  <a:gd name="T3" fmla="*/ 54 h 544"/>
                  <a:gd name="T4" fmla="*/ 7 w 2288"/>
                  <a:gd name="T5" fmla="*/ 44 h 544"/>
                  <a:gd name="T6" fmla="*/ 13 w 2288"/>
                  <a:gd name="T7" fmla="*/ 34 h 544"/>
                  <a:gd name="T8" fmla="*/ 22 w 2288"/>
                  <a:gd name="T9" fmla="*/ 23 h 544"/>
                  <a:gd name="T10" fmla="*/ 34 w 2288"/>
                  <a:gd name="T11" fmla="*/ 12 h 544"/>
                  <a:gd name="T12" fmla="*/ 49 w 2288"/>
                  <a:gd name="T13" fmla="*/ 4 h 544"/>
                  <a:gd name="T14" fmla="*/ 68 w 2288"/>
                  <a:gd name="T15" fmla="*/ 0 h 544"/>
                  <a:gd name="T16" fmla="*/ 88 w 2288"/>
                  <a:gd name="T17" fmla="*/ 1 h 544"/>
                  <a:gd name="T18" fmla="*/ 104 w 2288"/>
                  <a:gd name="T19" fmla="*/ 5 h 544"/>
                  <a:gd name="T20" fmla="*/ 118 w 2288"/>
                  <a:gd name="T21" fmla="*/ 13 h 544"/>
                  <a:gd name="T22" fmla="*/ 128 w 2288"/>
                  <a:gd name="T23" fmla="*/ 22 h 544"/>
                  <a:gd name="T24" fmla="*/ 135 w 2288"/>
                  <a:gd name="T25" fmla="*/ 32 h 544"/>
                  <a:gd name="T26" fmla="*/ 140 w 2288"/>
                  <a:gd name="T27" fmla="*/ 41 h 544"/>
                  <a:gd name="T28" fmla="*/ 143 w 2288"/>
                  <a:gd name="T29" fmla="*/ 49 h 544"/>
                  <a:gd name="T30" fmla="*/ 145 w 2288"/>
                  <a:gd name="T31" fmla="*/ 54 h 544"/>
                  <a:gd name="T32" fmla="*/ 135 w 2288"/>
                  <a:gd name="T33" fmla="*/ 54 h 544"/>
                  <a:gd name="T34" fmla="*/ 133 w 2288"/>
                  <a:gd name="T35" fmla="*/ 48 h 544"/>
                  <a:gd name="T36" fmla="*/ 129 w 2288"/>
                  <a:gd name="T37" fmla="*/ 40 h 544"/>
                  <a:gd name="T38" fmla="*/ 125 w 2288"/>
                  <a:gd name="T39" fmla="*/ 34 h 544"/>
                  <a:gd name="T40" fmla="*/ 122 w 2288"/>
                  <a:gd name="T41" fmla="*/ 33 h 544"/>
                  <a:gd name="T42" fmla="*/ 120 w 2288"/>
                  <a:gd name="T43" fmla="*/ 38 h 544"/>
                  <a:gd name="T44" fmla="*/ 116 w 2288"/>
                  <a:gd name="T45" fmla="*/ 46 h 544"/>
                  <a:gd name="T46" fmla="*/ 109 w 2288"/>
                  <a:gd name="T47" fmla="*/ 52 h 544"/>
                  <a:gd name="T48" fmla="*/ 103 w 2288"/>
                  <a:gd name="T49" fmla="*/ 46 h 544"/>
                  <a:gd name="T50" fmla="*/ 103 w 2288"/>
                  <a:gd name="T51" fmla="*/ 45 h 544"/>
                  <a:gd name="T52" fmla="*/ 101 w 2288"/>
                  <a:gd name="T53" fmla="*/ 52 h 544"/>
                  <a:gd name="T54" fmla="*/ 100 w 2288"/>
                  <a:gd name="T55" fmla="*/ 54 h 544"/>
                  <a:gd name="T56" fmla="*/ 98 w 2288"/>
                  <a:gd name="T57" fmla="*/ 54 h 544"/>
                  <a:gd name="T58" fmla="*/ 93 w 2288"/>
                  <a:gd name="T59" fmla="*/ 55 h 544"/>
                  <a:gd name="T60" fmla="*/ 89 w 2288"/>
                  <a:gd name="T61" fmla="*/ 49 h 544"/>
                  <a:gd name="T62" fmla="*/ 90 w 2288"/>
                  <a:gd name="T63" fmla="*/ 33 h 544"/>
                  <a:gd name="T64" fmla="*/ 89 w 2288"/>
                  <a:gd name="T65" fmla="*/ 40 h 544"/>
                  <a:gd name="T66" fmla="*/ 86 w 2288"/>
                  <a:gd name="T67" fmla="*/ 52 h 544"/>
                  <a:gd name="T68" fmla="*/ 83 w 2288"/>
                  <a:gd name="T69" fmla="*/ 55 h 544"/>
                  <a:gd name="T70" fmla="*/ 78 w 2288"/>
                  <a:gd name="T71" fmla="*/ 55 h 544"/>
                  <a:gd name="T72" fmla="*/ 73 w 2288"/>
                  <a:gd name="T73" fmla="*/ 55 h 544"/>
                  <a:gd name="T74" fmla="*/ 68 w 2288"/>
                  <a:gd name="T75" fmla="*/ 56 h 544"/>
                  <a:gd name="T76" fmla="*/ 65 w 2288"/>
                  <a:gd name="T77" fmla="*/ 47 h 544"/>
                  <a:gd name="T78" fmla="*/ 64 w 2288"/>
                  <a:gd name="T79" fmla="*/ 44 h 544"/>
                  <a:gd name="T80" fmla="*/ 63 w 2288"/>
                  <a:gd name="T81" fmla="*/ 53 h 544"/>
                  <a:gd name="T82" fmla="*/ 61 w 2288"/>
                  <a:gd name="T83" fmla="*/ 56 h 544"/>
                  <a:gd name="T84" fmla="*/ 61 w 2288"/>
                  <a:gd name="T85" fmla="*/ 37 h 544"/>
                  <a:gd name="T86" fmla="*/ 59 w 2288"/>
                  <a:gd name="T87" fmla="*/ 36 h 544"/>
                  <a:gd name="T88" fmla="*/ 57 w 2288"/>
                  <a:gd name="T89" fmla="*/ 52 h 544"/>
                  <a:gd name="T90" fmla="*/ 54 w 2288"/>
                  <a:gd name="T91" fmla="*/ 56 h 544"/>
                  <a:gd name="T92" fmla="*/ 50 w 2288"/>
                  <a:gd name="T93" fmla="*/ 57 h 544"/>
                  <a:gd name="T94" fmla="*/ 46 w 2288"/>
                  <a:gd name="T95" fmla="*/ 57 h 544"/>
                  <a:gd name="T96" fmla="*/ 42 w 2288"/>
                  <a:gd name="T97" fmla="*/ 57 h 544"/>
                  <a:gd name="T98" fmla="*/ 40 w 2288"/>
                  <a:gd name="T99" fmla="*/ 50 h 544"/>
                  <a:gd name="T100" fmla="*/ 39 w 2288"/>
                  <a:gd name="T101" fmla="*/ 50 h 544"/>
                  <a:gd name="T102" fmla="*/ 38 w 2288"/>
                  <a:gd name="T103" fmla="*/ 56 h 544"/>
                  <a:gd name="T104" fmla="*/ 35 w 2288"/>
                  <a:gd name="T105" fmla="*/ 57 h 544"/>
                  <a:gd name="T106" fmla="*/ 30 w 2288"/>
                  <a:gd name="T107" fmla="*/ 58 h 544"/>
                  <a:gd name="T108" fmla="*/ 25 w 2288"/>
                  <a:gd name="T109" fmla="*/ 58 h 544"/>
                  <a:gd name="T110" fmla="*/ 21 w 2288"/>
                  <a:gd name="T111" fmla="*/ 58 h 544"/>
                  <a:gd name="T112" fmla="*/ 20 w 2288"/>
                  <a:gd name="T113" fmla="*/ 44 h 544"/>
                  <a:gd name="T114" fmla="*/ 19 w 2288"/>
                  <a:gd name="T115" fmla="*/ 44 h 544"/>
                  <a:gd name="T116" fmla="*/ 16 w 2288"/>
                  <a:gd name="T117" fmla="*/ 56 h 544"/>
                  <a:gd name="T118" fmla="*/ 13 w 2288"/>
                  <a:gd name="T119" fmla="*/ 59 h 544"/>
                  <a:gd name="T120" fmla="*/ 8 w 2288"/>
                  <a:gd name="T121" fmla="*/ 60 h 544"/>
                  <a:gd name="T122" fmla="*/ 4 w 2288"/>
                  <a:gd name="T123" fmla="*/ 60 h 544"/>
                  <a:gd name="T124" fmla="*/ 1 w 2288"/>
                  <a:gd name="T125" fmla="*/ 61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153" name="Freeform 4042"/>
              <p:cNvSpPr>
                <a:spLocks/>
              </p:cNvSpPr>
              <p:nvPr/>
            </p:nvSpPr>
            <p:spPr bwMode="auto">
              <a:xfrm rot="-2864680">
                <a:off x="1802" y="1486"/>
                <a:ext cx="504" cy="144"/>
              </a:xfrm>
              <a:custGeom>
                <a:avLst/>
                <a:gdLst>
                  <a:gd name="T0" fmla="*/ 0 w 2288"/>
                  <a:gd name="T1" fmla="*/ 37 h 544"/>
                  <a:gd name="T2" fmla="*/ 2 w 2288"/>
                  <a:gd name="T3" fmla="*/ 34 h 544"/>
                  <a:gd name="T4" fmla="*/ 5 w 2288"/>
                  <a:gd name="T5" fmla="*/ 28 h 544"/>
                  <a:gd name="T6" fmla="*/ 10 w 2288"/>
                  <a:gd name="T7" fmla="*/ 21 h 544"/>
                  <a:gd name="T8" fmla="*/ 17 w 2288"/>
                  <a:gd name="T9" fmla="*/ 14 h 544"/>
                  <a:gd name="T10" fmla="*/ 26 w 2288"/>
                  <a:gd name="T11" fmla="*/ 8 h 544"/>
                  <a:gd name="T12" fmla="*/ 37 w 2288"/>
                  <a:gd name="T13" fmla="*/ 3 h 544"/>
                  <a:gd name="T14" fmla="*/ 52 w 2288"/>
                  <a:gd name="T15" fmla="*/ 0 h 544"/>
                  <a:gd name="T16" fmla="*/ 67 w 2288"/>
                  <a:gd name="T17" fmla="*/ 1 h 544"/>
                  <a:gd name="T18" fmla="*/ 80 w 2288"/>
                  <a:gd name="T19" fmla="*/ 3 h 544"/>
                  <a:gd name="T20" fmla="*/ 90 w 2288"/>
                  <a:gd name="T21" fmla="*/ 8 h 544"/>
                  <a:gd name="T22" fmla="*/ 98 w 2288"/>
                  <a:gd name="T23" fmla="*/ 14 h 544"/>
                  <a:gd name="T24" fmla="*/ 104 w 2288"/>
                  <a:gd name="T25" fmla="*/ 20 h 544"/>
                  <a:gd name="T26" fmla="*/ 107 w 2288"/>
                  <a:gd name="T27" fmla="*/ 26 h 544"/>
                  <a:gd name="T28" fmla="*/ 110 w 2288"/>
                  <a:gd name="T29" fmla="*/ 30 h 544"/>
                  <a:gd name="T30" fmla="*/ 111 w 2288"/>
                  <a:gd name="T31" fmla="*/ 34 h 544"/>
                  <a:gd name="T32" fmla="*/ 103 w 2288"/>
                  <a:gd name="T33" fmla="*/ 34 h 544"/>
                  <a:gd name="T34" fmla="*/ 102 w 2288"/>
                  <a:gd name="T35" fmla="*/ 30 h 544"/>
                  <a:gd name="T36" fmla="*/ 99 w 2288"/>
                  <a:gd name="T37" fmla="*/ 25 h 544"/>
                  <a:gd name="T38" fmla="*/ 95 w 2288"/>
                  <a:gd name="T39" fmla="*/ 21 h 544"/>
                  <a:gd name="T40" fmla="*/ 93 w 2288"/>
                  <a:gd name="T41" fmla="*/ 21 h 544"/>
                  <a:gd name="T42" fmla="*/ 92 w 2288"/>
                  <a:gd name="T43" fmla="*/ 24 h 544"/>
                  <a:gd name="T44" fmla="*/ 89 w 2288"/>
                  <a:gd name="T45" fmla="*/ 28 h 544"/>
                  <a:gd name="T46" fmla="*/ 83 w 2288"/>
                  <a:gd name="T47" fmla="*/ 33 h 544"/>
                  <a:gd name="T48" fmla="*/ 79 w 2288"/>
                  <a:gd name="T49" fmla="*/ 28 h 544"/>
                  <a:gd name="T50" fmla="*/ 79 w 2288"/>
                  <a:gd name="T51" fmla="*/ 28 h 544"/>
                  <a:gd name="T52" fmla="*/ 78 w 2288"/>
                  <a:gd name="T53" fmla="*/ 33 h 544"/>
                  <a:gd name="T54" fmla="*/ 77 w 2288"/>
                  <a:gd name="T55" fmla="*/ 34 h 544"/>
                  <a:gd name="T56" fmla="*/ 75 w 2288"/>
                  <a:gd name="T57" fmla="*/ 34 h 544"/>
                  <a:gd name="T58" fmla="*/ 71 w 2288"/>
                  <a:gd name="T59" fmla="*/ 34 h 544"/>
                  <a:gd name="T60" fmla="*/ 68 w 2288"/>
                  <a:gd name="T61" fmla="*/ 30 h 544"/>
                  <a:gd name="T62" fmla="*/ 69 w 2288"/>
                  <a:gd name="T63" fmla="*/ 21 h 544"/>
                  <a:gd name="T64" fmla="*/ 68 w 2288"/>
                  <a:gd name="T65" fmla="*/ 25 h 544"/>
                  <a:gd name="T66" fmla="*/ 66 w 2288"/>
                  <a:gd name="T67" fmla="*/ 33 h 544"/>
                  <a:gd name="T68" fmla="*/ 63 w 2288"/>
                  <a:gd name="T69" fmla="*/ 34 h 544"/>
                  <a:gd name="T70" fmla="*/ 60 w 2288"/>
                  <a:gd name="T71" fmla="*/ 34 h 544"/>
                  <a:gd name="T72" fmla="*/ 56 w 2288"/>
                  <a:gd name="T73" fmla="*/ 34 h 544"/>
                  <a:gd name="T74" fmla="*/ 52 w 2288"/>
                  <a:gd name="T75" fmla="*/ 35 h 544"/>
                  <a:gd name="T76" fmla="*/ 50 w 2288"/>
                  <a:gd name="T77" fmla="*/ 29 h 544"/>
                  <a:gd name="T78" fmla="*/ 49 w 2288"/>
                  <a:gd name="T79" fmla="*/ 27 h 544"/>
                  <a:gd name="T80" fmla="*/ 48 w 2288"/>
                  <a:gd name="T81" fmla="*/ 33 h 544"/>
                  <a:gd name="T82" fmla="*/ 47 w 2288"/>
                  <a:gd name="T83" fmla="*/ 35 h 544"/>
                  <a:gd name="T84" fmla="*/ 47 w 2288"/>
                  <a:gd name="T85" fmla="*/ 24 h 544"/>
                  <a:gd name="T86" fmla="*/ 45 w 2288"/>
                  <a:gd name="T87" fmla="*/ 23 h 544"/>
                  <a:gd name="T88" fmla="*/ 43 w 2288"/>
                  <a:gd name="T89" fmla="*/ 33 h 544"/>
                  <a:gd name="T90" fmla="*/ 41 w 2288"/>
                  <a:gd name="T91" fmla="*/ 35 h 544"/>
                  <a:gd name="T92" fmla="*/ 38 w 2288"/>
                  <a:gd name="T93" fmla="*/ 35 h 544"/>
                  <a:gd name="T94" fmla="*/ 35 w 2288"/>
                  <a:gd name="T95" fmla="*/ 35 h 544"/>
                  <a:gd name="T96" fmla="*/ 32 w 2288"/>
                  <a:gd name="T97" fmla="*/ 36 h 544"/>
                  <a:gd name="T98" fmla="*/ 30 w 2288"/>
                  <a:gd name="T99" fmla="*/ 31 h 544"/>
                  <a:gd name="T100" fmla="*/ 30 w 2288"/>
                  <a:gd name="T101" fmla="*/ 31 h 544"/>
                  <a:gd name="T102" fmla="*/ 29 w 2288"/>
                  <a:gd name="T103" fmla="*/ 35 h 544"/>
                  <a:gd name="T104" fmla="*/ 26 w 2288"/>
                  <a:gd name="T105" fmla="*/ 36 h 544"/>
                  <a:gd name="T106" fmla="*/ 23 w 2288"/>
                  <a:gd name="T107" fmla="*/ 36 h 544"/>
                  <a:gd name="T108" fmla="*/ 19 w 2288"/>
                  <a:gd name="T109" fmla="*/ 36 h 544"/>
                  <a:gd name="T110" fmla="*/ 16 w 2288"/>
                  <a:gd name="T111" fmla="*/ 37 h 544"/>
                  <a:gd name="T112" fmla="*/ 15 w 2288"/>
                  <a:gd name="T113" fmla="*/ 28 h 544"/>
                  <a:gd name="T114" fmla="*/ 14 w 2288"/>
                  <a:gd name="T115" fmla="*/ 28 h 544"/>
                  <a:gd name="T116" fmla="*/ 13 w 2288"/>
                  <a:gd name="T117" fmla="*/ 35 h 544"/>
                  <a:gd name="T118" fmla="*/ 10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154" name="Freeform 4043"/>
              <p:cNvSpPr>
                <a:spLocks/>
              </p:cNvSpPr>
              <p:nvPr/>
            </p:nvSpPr>
            <p:spPr bwMode="auto">
              <a:xfrm rot="2787764">
                <a:off x="1840" y="1145"/>
                <a:ext cx="480" cy="192"/>
              </a:xfrm>
              <a:custGeom>
                <a:avLst/>
                <a:gdLst>
                  <a:gd name="T0" fmla="*/ 0 w 2288"/>
                  <a:gd name="T1" fmla="*/ 66 h 544"/>
                  <a:gd name="T2" fmla="*/ 2 w 2288"/>
                  <a:gd name="T3" fmla="*/ 60 h 544"/>
                  <a:gd name="T4" fmla="*/ 5 w 2288"/>
                  <a:gd name="T5" fmla="*/ 50 h 544"/>
                  <a:gd name="T6" fmla="*/ 9 w 2288"/>
                  <a:gd name="T7" fmla="*/ 38 h 544"/>
                  <a:gd name="T8" fmla="*/ 15 w 2288"/>
                  <a:gd name="T9" fmla="*/ 25 h 544"/>
                  <a:gd name="T10" fmla="*/ 23 w 2288"/>
                  <a:gd name="T11" fmla="*/ 14 h 544"/>
                  <a:gd name="T12" fmla="*/ 34 w 2288"/>
                  <a:gd name="T13" fmla="*/ 5 h 544"/>
                  <a:gd name="T14" fmla="*/ 47 w 2288"/>
                  <a:gd name="T15" fmla="*/ 0 h 544"/>
                  <a:gd name="T16" fmla="*/ 61 w 2288"/>
                  <a:gd name="T17" fmla="*/ 1 h 544"/>
                  <a:gd name="T18" fmla="*/ 73 w 2288"/>
                  <a:gd name="T19" fmla="*/ 6 h 544"/>
                  <a:gd name="T20" fmla="*/ 82 w 2288"/>
                  <a:gd name="T21" fmla="*/ 14 h 544"/>
                  <a:gd name="T22" fmla="*/ 89 w 2288"/>
                  <a:gd name="T23" fmla="*/ 24 h 544"/>
                  <a:gd name="T24" fmla="*/ 94 w 2288"/>
                  <a:gd name="T25" fmla="*/ 35 h 544"/>
                  <a:gd name="T26" fmla="*/ 97 w 2288"/>
                  <a:gd name="T27" fmla="*/ 46 h 544"/>
                  <a:gd name="T28" fmla="*/ 99 w 2288"/>
                  <a:gd name="T29" fmla="*/ 54 h 544"/>
                  <a:gd name="T30" fmla="*/ 100 w 2288"/>
                  <a:gd name="T31" fmla="*/ 60 h 544"/>
                  <a:gd name="T32" fmla="*/ 94 w 2288"/>
                  <a:gd name="T33" fmla="*/ 60 h 544"/>
                  <a:gd name="T34" fmla="*/ 92 w 2288"/>
                  <a:gd name="T35" fmla="*/ 53 h 544"/>
                  <a:gd name="T36" fmla="*/ 90 w 2288"/>
                  <a:gd name="T37" fmla="*/ 44 h 544"/>
                  <a:gd name="T38" fmla="*/ 86 w 2288"/>
                  <a:gd name="T39" fmla="*/ 38 h 544"/>
                  <a:gd name="T40" fmla="*/ 85 w 2288"/>
                  <a:gd name="T41" fmla="*/ 37 h 544"/>
                  <a:gd name="T42" fmla="*/ 83 w 2288"/>
                  <a:gd name="T43" fmla="*/ 43 h 544"/>
                  <a:gd name="T44" fmla="*/ 81 w 2288"/>
                  <a:gd name="T45" fmla="*/ 50 h 544"/>
                  <a:gd name="T46" fmla="*/ 76 w 2288"/>
                  <a:gd name="T47" fmla="*/ 58 h 544"/>
                  <a:gd name="T48" fmla="*/ 72 w 2288"/>
                  <a:gd name="T49" fmla="*/ 50 h 544"/>
                  <a:gd name="T50" fmla="*/ 71 w 2288"/>
                  <a:gd name="T51" fmla="*/ 50 h 544"/>
                  <a:gd name="T52" fmla="*/ 70 w 2288"/>
                  <a:gd name="T53" fmla="*/ 58 h 544"/>
                  <a:gd name="T54" fmla="*/ 69 w 2288"/>
                  <a:gd name="T55" fmla="*/ 60 h 544"/>
                  <a:gd name="T56" fmla="*/ 68 w 2288"/>
                  <a:gd name="T57" fmla="*/ 60 h 544"/>
                  <a:gd name="T58" fmla="*/ 64 w 2288"/>
                  <a:gd name="T59" fmla="*/ 61 h 544"/>
                  <a:gd name="T60" fmla="*/ 62 w 2288"/>
                  <a:gd name="T61" fmla="*/ 54 h 544"/>
                  <a:gd name="T62" fmla="*/ 63 w 2288"/>
                  <a:gd name="T63" fmla="*/ 37 h 544"/>
                  <a:gd name="T64" fmla="*/ 62 w 2288"/>
                  <a:gd name="T65" fmla="*/ 44 h 544"/>
                  <a:gd name="T66" fmla="*/ 60 w 2288"/>
                  <a:gd name="T67" fmla="*/ 58 h 544"/>
                  <a:gd name="T68" fmla="*/ 57 w 2288"/>
                  <a:gd name="T69" fmla="*/ 61 h 544"/>
                  <a:gd name="T70" fmla="*/ 54 w 2288"/>
                  <a:gd name="T71" fmla="*/ 61 h 544"/>
                  <a:gd name="T72" fmla="*/ 51 w 2288"/>
                  <a:gd name="T73" fmla="*/ 61 h 544"/>
                  <a:gd name="T74" fmla="*/ 47 w 2288"/>
                  <a:gd name="T75" fmla="*/ 62 h 544"/>
                  <a:gd name="T76" fmla="*/ 45 w 2288"/>
                  <a:gd name="T77" fmla="*/ 53 h 544"/>
                  <a:gd name="T78" fmla="*/ 45 w 2288"/>
                  <a:gd name="T79" fmla="*/ 49 h 544"/>
                  <a:gd name="T80" fmla="*/ 44 w 2288"/>
                  <a:gd name="T81" fmla="*/ 59 h 544"/>
                  <a:gd name="T82" fmla="*/ 43 w 2288"/>
                  <a:gd name="T83" fmla="*/ 62 h 544"/>
                  <a:gd name="T84" fmla="*/ 42 w 2288"/>
                  <a:gd name="T85" fmla="*/ 42 h 544"/>
                  <a:gd name="T86" fmla="*/ 41 w 2288"/>
                  <a:gd name="T87" fmla="*/ 40 h 544"/>
                  <a:gd name="T88" fmla="*/ 39 w 2288"/>
                  <a:gd name="T89" fmla="*/ 58 h 544"/>
                  <a:gd name="T90" fmla="*/ 37 w 2288"/>
                  <a:gd name="T91" fmla="*/ 62 h 544"/>
                  <a:gd name="T92" fmla="*/ 34 w 2288"/>
                  <a:gd name="T93" fmla="*/ 63 h 544"/>
                  <a:gd name="T94" fmla="*/ 32 w 2288"/>
                  <a:gd name="T95" fmla="*/ 63 h 544"/>
                  <a:gd name="T96" fmla="*/ 29 w 2288"/>
                  <a:gd name="T97" fmla="*/ 64 h 544"/>
                  <a:gd name="T98" fmla="*/ 27 w 2288"/>
                  <a:gd name="T99" fmla="*/ 55 h 544"/>
                  <a:gd name="T100" fmla="*/ 27 w 2288"/>
                  <a:gd name="T101" fmla="*/ 55 h 544"/>
                  <a:gd name="T102" fmla="*/ 26 w 2288"/>
                  <a:gd name="T103" fmla="*/ 62 h 544"/>
                  <a:gd name="T104" fmla="*/ 24 w 2288"/>
                  <a:gd name="T105" fmla="*/ 64 h 544"/>
                  <a:gd name="T106" fmla="*/ 21 w 2288"/>
                  <a:gd name="T107" fmla="*/ 64 h 544"/>
                  <a:gd name="T108" fmla="*/ 18 w 2288"/>
                  <a:gd name="T109" fmla="*/ 64 h 544"/>
                  <a:gd name="T110" fmla="*/ 15 w 2288"/>
                  <a:gd name="T111" fmla="*/ 65 h 544"/>
                  <a:gd name="T112" fmla="*/ 14 w 2288"/>
                  <a:gd name="T113" fmla="*/ 49 h 544"/>
                  <a:gd name="T114" fmla="*/ 13 w 2288"/>
                  <a:gd name="T115" fmla="*/ 49 h 544"/>
                  <a:gd name="T116" fmla="*/ 12 w 2288"/>
                  <a:gd name="T117" fmla="*/ 62 h 544"/>
                  <a:gd name="T118" fmla="*/ 9 w 2288"/>
                  <a:gd name="T119" fmla="*/ 66 h 544"/>
                  <a:gd name="T120" fmla="*/ 5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nvGrpSpPr>
              <p:cNvPr id="8447" name="Group 4044"/>
              <p:cNvGrpSpPr>
                <a:grpSpLocks/>
              </p:cNvGrpSpPr>
              <p:nvPr/>
            </p:nvGrpSpPr>
            <p:grpSpPr bwMode="auto">
              <a:xfrm rot="839386">
                <a:off x="2208" y="966"/>
                <a:ext cx="192" cy="528"/>
                <a:chOff x="1952" y="240"/>
                <a:chExt cx="352" cy="528"/>
              </a:xfrm>
            </p:grpSpPr>
            <p:sp>
              <p:nvSpPr>
                <p:cNvPr id="9158" name="Freeform 4045"/>
                <p:cNvSpPr>
                  <a:spLocks/>
                </p:cNvSpPr>
                <p:nvPr/>
              </p:nvSpPr>
              <p:spPr bwMode="auto">
                <a:xfrm rot="5867664">
                  <a:off x="1944" y="408"/>
                  <a:ext cx="528" cy="192"/>
                </a:xfrm>
                <a:custGeom>
                  <a:avLst/>
                  <a:gdLst>
                    <a:gd name="T0" fmla="*/ 0 w 2288"/>
                    <a:gd name="T1" fmla="*/ 66 h 544"/>
                    <a:gd name="T2" fmla="*/ 2 w 2288"/>
                    <a:gd name="T3" fmla="*/ 60 h 544"/>
                    <a:gd name="T4" fmla="*/ 6 w 2288"/>
                    <a:gd name="T5" fmla="*/ 50 h 544"/>
                    <a:gd name="T6" fmla="*/ 11 w 2288"/>
                    <a:gd name="T7" fmla="*/ 38 h 544"/>
                    <a:gd name="T8" fmla="*/ 18 w 2288"/>
                    <a:gd name="T9" fmla="*/ 25 h 544"/>
                    <a:gd name="T10" fmla="*/ 29 w 2288"/>
                    <a:gd name="T11" fmla="*/ 14 h 544"/>
                    <a:gd name="T12" fmla="*/ 41 w 2288"/>
                    <a:gd name="T13" fmla="*/ 5 h 544"/>
                    <a:gd name="T14" fmla="*/ 57 w 2288"/>
                    <a:gd name="T15" fmla="*/ 0 h 544"/>
                    <a:gd name="T16" fmla="*/ 74 w 2288"/>
                    <a:gd name="T17" fmla="*/ 1 h 544"/>
                    <a:gd name="T18" fmla="*/ 88 w 2288"/>
                    <a:gd name="T19" fmla="*/ 6 h 544"/>
                    <a:gd name="T20" fmla="*/ 99 w 2288"/>
                    <a:gd name="T21" fmla="*/ 14 h 544"/>
                    <a:gd name="T22" fmla="*/ 107 w 2288"/>
                    <a:gd name="T23" fmla="*/ 24 h 544"/>
                    <a:gd name="T24" fmla="*/ 114 w 2288"/>
                    <a:gd name="T25" fmla="*/ 35 h 544"/>
                    <a:gd name="T26" fmla="*/ 118 w 2288"/>
                    <a:gd name="T27" fmla="*/ 46 h 544"/>
                    <a:gd name="T28" fmla="*/ 120 w 2288"/>
                    <a:gd name="T29" fmla="*/ 54 h 544"/>
                    <a:gd name="T30" fmla="*/ 122 w 2288"/>
                    <a:gd name="T31" fmla="*/ 60 h 544"/>
                    <a:gd name="T32" fmla="*/ 113 w 2288"/>
                    <a:gd name="T33" fmla="*/ 60 h 544"/>
                    <a:gd name="T34" fmla="*/ 111 w 2288"/>
                    <a:gd name="T35" fmla="*/ 53 h 544"/>
                    <a:gd name="T36" fmla="*/ 108 w 2288"/>
                    <a:gd name="T37" fmla="*/ 44 h 544"/>
                    <a:gd name="T38" fmla="*/ 105 w 2288"/>
                    <a:gd name="T39" fmla="*/ 38 h 544"/>
                    <a:gd name="T40" fmla="*/ 103 w 2288"/>
                    <a:gd name="T41" fmla="*/ 37 h 544"/>
                    <a:gd name="T42" fmla="*/ 101 w 2288"/>
                    <a:gd name="T43" fmla="*/ 43 h 544"/>
                    <a:gd name="T44" fmla="*/ 98 w 2288"/>
                    <a:gd name="T45" fmla="*/ 50 h 544"/>
                    <a:gd name="T46" fmla="*/ 91 w 2288"/>
                    <a:gd name="T47" fmla="*/ 58 h 544"/>
                    <a:gd name="T48" fmla="*/ 87 w 2288"/>
                    <a:gd name="T49" fmla="*/ 50 h 544"/>
                    <a:gd name="T50" fmla="*/ 87 w 2288"/>
                    <a:gd name="T51" fmla="*/ 50 h 544"/>
                    <a:gd name="T52" fmla="*/ 85 w 2288"/>
                    <a:gd name="T53" fmla="*/ 58 h 544"/>
                    <a:gd name="T54" fmla="*/ 84 w 2288"/>
                    <a:gd name="T55" fmla="*/ 60 h 544"/>
                    <a:gd name="T56" fmla="*/ 82 w 2288"/>
                    <a:gd name="T57" fmla="*/ 60 h 544"/>
                    <a:gd name="T58" fmla="*/ 78 w 2288"/>
                    <a:gd name="T59" fmla="*/ 61 h 544"/>
                    <a:gd name="T60" fmla="*/ 75 w 2288"/>
                    <a:gd name="T61" fmla="*/ 54 h 544"/>
                    <a:gd name="T62" fmla="*/ 76 w 2288"/>
                    <a:gd name="T63" fmla="*/ 37 h 544"/>
                    <a:gd name="T64" fmla="*/ 75 w 2288"/>
                    <a:gd name="T65" fmla="*/ 44 h 544"/>
                    <a:gd name="T66" fmla="*/ 72 w 2288"/>
                    <a:gd name="T67" fmla="*/ 58 h 544"/>
                    <a:gd name="T68" fmla="*/ 69 w 2288"/>
                    <a:gd name="T69" fmla="*/ 61 h 544"/>
                    <a:gd name="T70" fmla="*/ 65 w 2288"/>
                    <a:gd name="T71" fmla="*/ 61 h 544"/>
                    <a:gd name="T72" fmla="*/ 61 w 2288"/>
                    <a:gd name="T73" fmla="*/ 61 h 544"/>
                    <a:gd name="T74" fmla="*/ 57 w 2288"/>
                    <a:gd name="T75" fmla="*/ 62 h 544"/>
                    <a:gd name="T76" fmla="*/ 54 w 2288"/>
                    <a:gd name="T77" fmla="*/ 53 h 544"/>
                    <a:gd name="T78" fmla="*/ 54 w 2288"/>
                    <a:gd name="T79" fmla="*/ 49 h 544"/>
                    <a:gd name="T80" fmla="*/ 53 w 2288"/>
                    <a:gd name="T81" fmla="*/ 59 h 544"/>
                    <a:gd name="T82" fmla="*/ 51 w 2288"/>
                    <a:gd name="T83" fmla="*/ 62 h 544"/>
                    <a:gd name="T84" fmla="*/ 51 w 2288"/>
                    <a:gd name="T85" fmla="*/ 42 h 544"/>
                    <a:gd name="T86" fmla="*/ 50 w 2288"/>
                    <a:gd name="T87" fmla="*/ 40 h 544"/>
                    <a:gd name="T88" fmla="*/ 48 w 2288"/>
                    <a:gd name="T89" fmla="*/ 58 h 544"/>
                    <a:gd name="T90" fmla="*/ 45 w 2288"/>
                    <a:gd name="T91" fmla="*/ 62 h 544"/>
                    <a:gd name="T92" fmla="*/ 42 w 2288"/>
                    <a:gd name="T93" fmla="*/ 63 h 544"/>
                    <a:gd name="T94" fmla="*/ 38 w 2288"/>
                    <a:gd name="T95" fmla="*/ 63 h 544"/>
                    <a:gd name="T96" fmla="*/ 35 w 2288"/>
                    <a:gd name="T97" fmla="*/ 64 h 544"/>
                    <a:gd name="T98" fmla="*/ 33 w 2288"/>
                    <a:gd name="T99" fmla="*/ 55 h 544"/>
                    <a:gd name="T100" fmla="*/ 33 w 2288"/>
                    <a:gd name="T101" fmla="*/ 55 h 544"/>
                    <a:gd name="T102" fmla="*/ 32 w 2288"/>
                    <a:gd name="T103" fmla="*/ 62 h 544"/>
                    <a:gd name="T104" fmla="*/ 29 w 2288"/>
                    <a:gd name="T105" fmla="*/ 64 h 544"/>
                    <a:gd name="T106" fmla="*/ 25 w 2288"/>
                    <a:gd name="T107" fmla="*/ 64 h 544"/>
                    <a:gd name="T108" fmla="*/ 21 w 2288"/>
                    <a:gd name="T109" fmla="*/ 64 h 544"/>
                    <a:gd name="T110" fmla="*/ 18 w 2288"/>
                    <a:gd name="T111" fmla="*/ 65 h 544"/>
                    <a:gd name="T112" fmla="*/ 16 w 2288"/>
                    <a:gd name="T113" fmla="*/ 49 h 544"/>
                    <a:gd name="T114" fmla="*/ 16 w 2288"/>
                    <a:gd name="T115" fmla="*/ 49 h 544"/>
                    <a:gd name="T116" fmla="*/ 14 w 2288"/>
                    <a:gd name="T117" fmla="*/ 62 h 544"/>
                    <a:gd name="T118" fmla="*/ 11 w 2288"/>
                    <a:gd name="T119" fmla="*/ 66 h 544"/>
                    <a:gd name="T120" fmla="*/ 6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159" name="Freeform 4046"/>
                <p:cNvSpPr>
                  <a:spLocks/>
                </p:cNvSpPr>
                <p:nvPr/>
              </p:nvSpPr>
              <p:spPr bwMode="auto">
                <a:xfrm rot="16313642" flipH="1">
                  <a:off x="1824" y="368"/>
                  <a:ext cx="480" cy="224"/>
                </a:xfrm>
                <a:custGeom>
                  <a:avLst/>
                  <a:gdLst>
                    <a:gd name="T0" fmla="*/ 0 w 2288"/>
                    <a:gd name="T1" fmla="*/ 90 h 544"/>
                    <a:gd name="T2" fmla="*/ 2 w 2288"/>
                    <a:gd name="T3" fmla="*/ 81 h 544"/>
                    <a:gd name="T4" fmla="*/ 5 w 2288"/>
                    <a:gd name="T5" fmla="*/ 68 h 544"/>
                    <a:gd name="T6" fmla="*/ 9 w 2288"/>
                    <a:gd name="T7" fmla="*/ 51 h 544"/>
                    <a:gd name="T8" fmla="*/ 15 w 2288"/>
                    <a:gd name="T9" fmla="*/ 34 h 544"/>
                    <a:gd name="T10" fmla="*/ 23 w 2288"/>
                    <a:gd name="T11" fmla="*/ 19 h 544"/>
                    <a:gd name="T12" fmla="*/ 34 w 2288"/>
                    <a:gd name="T13" fmla="*/ 7 h 544"/>
                    <a:gd name="T14" fmla="*/ 47 w 2288"/>
                    <a:gd name="T15" fmla="*/ 1 h 544"/>
                    <a:gd name="T16" fmla="*/ 61 w 2288"/>
                    <a:gd name="T17" fmla="*/ 1 h 544"/>
                    <a:gd name="T18" fmla="*/ 73 w 2288"/>
                    <a:gd name="T19" fmla="*/ 8 h 544"/>
                    <a:gd name="T20" fmla="*/ 82 w 2288"/>
                    <a:gd name="T21" fmla="*/ 19 h 544"/>
                    <a:gd name="T22" fmla="*/ 89 w 2288"/>
                    <a:gd name="T23" fmla="*/ 33 h 544"/>
                    <a:gd name="T24" fmla="*/ 94 w 2288"/>
                    <a:gd name="T25" fmla="*/ 48 h 544"/>
                    <a:gd name="T26" fmla="*/ 97 w 2288"/>
                    <a:gd name="T27" fmla="*/ 62 h 544"/>
                    <a:gd name="T28" fmla="*/ 99 w 2288"/>
                    <a:gd name="T29" fmla="*/ 74 h 544"/>
                    <a:gd name="T30" fmla="*/ 100 w 2288"/>
                    <a:gd name="T31" fmla="*/ 82 h 544"/>
                    <a:gd name="T32" fmla="*/ 94 w 2288"/>
                    <a:gd name="T33" fmla="*/ 82 h 544"/>
                    <a:gd name="T34" fmla="*/ 92 w 2288"/>
                    <a:gd name="T35" fmla="*/ 72 h 544"/>
                    <a:gd name="T36" fmla="*/ 90 w 2288"/>
                    <a:gd name="T37" fmla="*/ 61 h 544"/>
                    <a:gd name="T38" fmla="*/ 86 w 2288"/>
                    <a:gd name="T39" fmla="*/ 51 h 544"/>
                    <a:gd name="T40" fmla="*/ 85 w 2288"/>
                    <a:gd name="T41" fmla="*/ 50 h 544"/>
                    <a:gd name="T42" fmla="*/ 83 w 2288"/>
                    <a:gd name="T43" fmla="*/ 58 h 544"/>
                    <a:gd name="T44" fmla="*/ 81 w 2288"/>
                    <a:gd name="T45" fmla="*/ 69 h 544"/>
                    <a:gd name="T46" fmla="*/ 76 w 2288"/>
                    <a:gd name="T47" fmla="*/ 79 h 544"/>
                    <a:gd name="T48" fmla="*/ 72 w 2288"/>
                    <a:gd name="T49" fmla="*/ 69 h 544"/>
                    <a:gd name="T50" fmla="*/ 71 w 2288"/>
                    <a:gd name="T51" fmla="*/ 68 h 544"/>
                    <a:gd name="T52" fmla="*/ 70 w 2288"/>
                    <a:gd name="T53" fmla="*/ 79 h 544"/>
                    <a:gd name="T54" fmla="*/ 69 w 2288"/>
                    <a:gd name="T55" fmla="*/ 82 h 544"/>
                    <a:gd name="T56" fmla="*/ 68 w 2288"/>
                    <a:gd name="T57" fmla="*/ 82 h 544"/>
                    <a:gd name="T58" fmla="*/ 64 w 2288"/>
                    <a:gd name="T59" fmla="*/ 82 h 544"/>
                    <a:gd name="T60" fmla="*/ 62 w 2288"/>
                    <a:gd name="T61" fmla="*/ 74 h 544"/>
                    <a:gd name="T62" fmla="*/ 63 w 2288"/>
                    <a:gd name="T63" fmla="*/ 50 h 544"/>
                    <a:gd name="T64" fmla="*/ 62 w 2288"/>
                    <a:gd name="T65" fmla="*/ 61 h 544"/>
                    <a:gd name="T66" fmla="*/ 60 w 2288"/>
                    <a:gd name="T67" fmla="*/ 79 h 544"/>
                    <a:gd name="T68" fmla="*/ 57 w 2288"/>
                    <a:gd name="T69" fmla="*/ 83 h 544"/>
                    <a:gd name="T70" fmla="*/ 54 w 2288"/>
                    <a:gd name="T71" fmla="*/ 84 h 544"/>
                    <a:gd name="T72" fmla="*/ 51 w 2288"/>
                    <a:gd name="T73" fmla="*/ 84 h 544"/>
                    <a:gd name="T74" fmla="*/ 47 w 2288"/>
                    <a:gd name="T75" fmla="*/ 84 h 544"/>
                    <a:gd name="T76" fmla="*/ 45 w 2288"/>
                    <a:gd name="T77" fmla="*/ 71 h 544"/>
                    <a:gd name="T78" fmla="*/ 45 w 2288"/>
                    <a:gd name="T79" fmla="*/ 66 h 544"/>
                    <a:gd name="T80" fmla="*/ 44 w 2288"/>
                    <a:gd name="T81" fmla="*/ 79 h 544"/>
                    <a:gd name="T82" fmla="*/ 43 w 2288"/>
                    <a:gd name="T83" fmla="*/ 84 h 544"/>
                    <a:gd name="T84" fmla="*/ 42 w 2288"/>
                    <a:gd name="T85" fmla="*/ 57 h 544"/>
                    <a:gd name="T86" fmla="*/ 41 w 2288"/>
                    <a:gd name="T87" fmla="*/ 55 h 544"/>
                    <a:gd name="T88" fmla="*/ 39 w 2288"/>
                    <a:gd name="T89" fmla="*/ 79 h 544"/>
                    <a:gd name="T90" fmla="*/ 37 w 2288"/>
                    <a:gd name="T91" fmla="*/ 85 h 544"/>
                    <a:gd name="T92" fmla="*/ 34 w 2288"/>
                    <a:gd name="T93" fmla="*/ 86 h 544"/>
                    <a:gd name="T94" fmla="*/ 32 w 2288"/>
                    <a:gd name="T95" fmla="*/ 86 h 544"/>
                    <a:gd name="T96" fmla="*/ 29 w 2288"/>
                    <a:gd name="T97" fmla="*/ 86 h 544"/>
                    <a:gd name="T98" fmla="*/ 27 w 2288"/>
                    <a:gd name="T99" fmla="*/ 75 h 544"/>
                    <a:gd name="T100" fmla="*/ 27 w 2288"/>
                    <a:gd name="T101" fmla="*/ 75 h 544"/>
                    <a:gd name="T102" fmla="*/ 26 w 2288"/>
                    <a:gd name="T103" fmla="*/ 84 h 544"/>
                    <a:gd name="T104" fmla="*/ 24 w 2288"/>
                    <a:gd name="T105" fmla="*/ 87 h 544"/>
                    <a:gd name="T106" fmla="*/ 21 w 2288"/>
                    <a:gd name="T107" fmla="*/ 87 h 544"/>
                    <a:gd name="T108" fmla="*/ 18 w 2288"/>
                    <a:gd name="T109" fmla="*/ 88 h 544"/>
                    <a:gd name="T110" fmla="*/ 15 w 2288"/>
                    <a:gd name="T111" fmla="*/ 89 h 544"/>
                    <a:gd name="T112" fmla="*/ 14 w 2288"/>
                    <a:gd name="T113" fmla="*/ 68 h 544"/>
                    <a:gd name="T114" fmla="*/ 13 w 2288"/>
                    <a:gd name="T115" fmla="*/ 67 h 544"/>
                    <a:gd name="T116" fmla="*/ 12 w 2288"/>
                    <a:gd name="T117" fmla="*/ 84 h 544"/>
                    <a:gd name="T118" fmla="*/ 9 w 2288"/>
                    <a:gd name="T119" fmla="*/ 89 h 544"/>
                    <a:gd name="T120" fmla="*/ 5 w 2288"/>
                    <a:gd name="T121" fmla="*/ 90 h 544"/>
                    <a:gd name="T122" fmla="*/ 3 w 2288"/>
                    <a:gd name="T123" fmla="*/ 91 h 544"/>
                    <a:gd name="T124" fmla="*/ 1 w 2288"/>
                    <a:gd name="T125" fmla="*/ 92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sp>
            <p:nvSpPr>
              <p:cNvPr id="9156" name="Freeform 4047"/>
              <p:cNvSpPr>
                <a:spLocks/>
              </p:cNvSpPr>
              <p:nvPr/>
            </p:nvSpPr>
            <p:spPr bwMode="auto">
              <a:xfrm rot="-280215">
                <a:off x="1777" y="1343"/>
                <a:ext cx="528" cy="144"/>
              </a:xfrm>
              <a:custGeom>
                <a:avLst/>
                <a:gdLst>
                  <a:gd name="T0" fmla="*/ 0 w 2288"/>
                  <a:gd name="T1" fmla="*/ 37 h 544"/>
                  <a:gd name="T2" fmla="*/ 2 w 2288"/>
                  <a:gd name="T3" fmla="*/ 34 h 544"/>
                  <a:gd name="T4" fmla="*/ 6 w 2288"/>
                  <a:gd name="T5" fmla="*/ 28 h 544"/>
                  <a:gd name="T6" fmla="*/ 11 w 2288"/>
                  <a:gd name="T7" fmla="*/ 21 h 544"/>
                  <a:gd name="T8" fmla="*/ 18 w 2288"/>
                  <a:gd name="T9" fmla="*/ 14 h 544"/>
                  <a:gd name="T10" fmla="*/ 29 w 2288"/>
                  <a:gd name="T11" fmla="*/ 8 h 544"/>
                  <a:gd name="T12" fmla="*/ 41 w 2288"/>
                  <a:gd name="T13" fmla="*/ 3 h 544"/>
                  <a:gd name="T14" fmla="*/ 57 w 2288"/>
                  <a:gd name="T15" fmla="*/ 0 h 544"/>
                  <a:gd name="T16" fmla="*/ 74 w 2288"/>
                  <a:gd name="T17" fmla="*/ 1 h 544"/>
                  <a:gd name="T18" fmla="*/ 88 w 2288"/>
                  <a:gd name="T19" fmla="*/ 3 h 544"/>
                  <a:gd name="T20" fmla="*/ 99 w 2288"/>
                  <a:gd name="T21" fmla="*/ 8 h 544"/>
                  <a:gd name="T22" fmla="*/ 107 w 2288"/>
                  <a:gd name="T23" fmla="*/ 14 h 544"/>
                  <a:gd name="T24" fmla="*/ 114 w 2288"/>
                  <a:gd name="T25" fmla="*/ 20 h 544"/>
                  <a:gd name="T26" fmla="*/ 118 w 2288"/>
                  <a:gd name="T27" fmla="*/ 26 h 544"/>
                  <a:gd name="T28" fmla="*/ 120 w 2288"/>
                  <a:gd name="T29" fmla="*/ 30 h 544"/>
                  <a:gd name="T30" fmla="*/ 122 w 2288"/>
                  <a:gd name="T31" fmla="*/ 34 h 544"/>
                  <a:gd name="T32" fmla="*/ 113 w 2288"/>
                  <a:gd name="T33" fmla="*/ 34 h 544"/>
                  <a:gd name="T34" fmla="*/ 111 w 2288"/>
                  <a:gd name="T35" fmla="*/ 30 h 544"/>
                  <a:gd name="T36" fmla="*/ 108 w 2288"/>
                  <a:gd name="T37" fmla="*/ 25 h 544"/>
                  <a:gd name="T38" fmla="*/ 105 w 2288"/>
                  <a:gd name="T39" fmla="*/ 21 h 544"/>
                  <a:gd name="T40" fmla="*/ 103 w 2288"/>
                  <a:gd name="T41" fmla="*/ 21 h 544"/>
                  <a:gd name="T42" fmla="*/ 101 w 2288"/>
                  <a:gd name="T43" fmla="*/ 24 h 544"/>
                  <a:gd name="T44" fmla="*/ 98 w 2288"/>
                  <a:gd name="T45" fmla="*/ 28 h 544"/>
                  <a:gd name="T46" fmla="*/ 91 w 2288"/>
                  <a:gd name="T47" fmla="*/ 33 h 544"/>
                  <a:gd name="T48" fmla="*/ 87 w 2288"/>
                  <a:gd name="T49" fmla="*/ 28 h 544"/>
                  <a:gd name="T50" fmla="*/ 87 w 2288"/>
                  <a:gd name="T51" fmla="*/ 28 h 544"/>
                  <a:gd name="T52" fmla="*/ 85 w 2288"/>
                  <a:gd name="T53" fmla="*/ 33 h 544"/>
                  <a:gd name="T54" fmla="*/ 84 w 2288"/>
                  <a:gd name="T55" fmla="*/ 34 h 544"/>
                  <a:gd name="T56" fmla="*/ 82 w 2288"/>
                  <a:gd name="T57" fmla="*/ 34 h 544"/>
                  <a:gd name="T58" fmla="*/ 78 w 2288"/>
                  <a:gd name="T59" fmla="*/ 34 h 544"/>
                  <a:gd name="T60" fmla="*/ 75 w 2288"/>
                  <a:gd name="T61" fmla="*/ 30 h 544"/>
                  <a:gd name="T62" fmla="*/ 76 w 2288"/>
                  <a:gd name="T63" fmla="*/ 21 h 544"/>
                  <a:gd name="T64" fmla="*/ 75 w 2288"/>
                  <a:gd name="T65" fmla="*/ 25 h 544"/>
                  <a:gd name="T66" fmla="*/ 72 w 2288"/>
                  <a:gd name="T67" fmla="*/ 33 h 544"/>
                  <a:gd name="T68" fmla="*/ 69 w 2288"/>
                  <a:gd name="T69" fmla="*/ 34 h 544"/>
                  <a:gd name="T70" fmla="*/ 65 w 2288"/>
                  <a:gd name="T71" fmla="*/ 34 h 544"/>
                  <a:gd name="T72" fmla="*/ 61 w 2288"/>
                  <a:gd name="T73" fmla="*/ 34 h 544"/>
                  <a:gd name="T74" fmla="*/ 57 w 2288"/>
                  <a:gd name="T75" fmla="*/ 35 h 544"/>
                  <a:gd name="T76" fmla="*/ 54 w 2288"/>
                  <a:gd name="T77" fmla="*/ 29 h 544"/>
                  <a:gd name="T78" fmla="*/ 54 w 2288"/>
                  <a:gd name="T79" fmla="*/ 27 h 544"/>
                  <a:gd name="T80" fmla="*/ 53 w 2288"/>
                  <a:gd name="T81" fmla="*/ 33 h 544"/>
                  <a:gd name="T82" fmla="*/ 51 w 2288"/>
                  <a:gd name="T83" fmla="*/ 35 h 544"/>
                  <a:gd name="T84" fmla="*/ 51 w 2288"/>
                  <a:gd name="T85" fmla="*/ 24 h 544"/>
                  <a:gd name="T86" fmla="*/ 50 w 2288"/>
                  <a:gd name="T87" fmla="*/ 23 h 544"/>
                  <a:gd name="T88" fmla="*/ 48 w 2288"/>
                  <a:gd name="T89" fmla="*/ 33 h 544"/>
                  <a:gd name="T90" fmla="*/ 45 w 2288"/>
                  <a:gd name="T91" fmla="*/ 35 h 544"/>
                  <a:gd name="T92" fmla="*/ 42 w 2288"/>
                  <a:gd name="T93" fmla="*/ 35 h 544"/>
                  <a:gd name="T94" fmla="*/ 38 w 2288"/>
                  <a:gd name="T95" fmla="*/ 35 h 544"/>
                  <a:gd name="T96" fmla="*/ 35 w 2288"/>
                  <a:gd name="T97" fmla="*/ 36 h 544"/>
                  <a:gd name="T98" fmla="*/ 33 w 2288"/>
                  <a:gd name="T99" fmla="*/ 31 h 544"/>
                  <a:gd name="T100" fmla="*/ 33 w 2288"/>
                  <a:gd name="T101" fmla="*/ 31 h 544"/>
                  <a:gd name="T102" fmla="*/ 32 w 2288"/>
                  <a:gd name="T103" fmla="*/ 35 h 544"/>
                  <a:gd name="T104" fmla="*/ 29 w 2288"/>
                  <a:gd name="T105" fmla="*/ 36 h 544"/>
                  <a:gd name="T106" fmla="*/ 25 w 2288"/>
                  <a:gd name="T107" fmla="*/ 36 h 544"/>
                  <a:gd name="T108" fmla="*/ 21 w 2288"/>
                  <a:gd name="T109" fmla="*/ 36 h 544"/>
                  <a:gd name="T110" fmla="*/ 18 w 2288"/>
                  <a:gd name="T111" fmla="*/ 37 h 544"/>
                  <a:gd name="T112" fmla="*/ 16 w 2288"/>
                  <a:gd name="T113" fmla="*/ 28 h 544"/>
                  <a:gd name="T114" fmla="*/ 16 w 2288"/>
                  <a:gd name="T115" fmla="*/ 28 h 544"/>
                  <a:gd name="T116" fmla="*/ 14 w 2288"/>
                  <a:gd name="T117" fmla="*/ 35 h 544"/>
                  <a:gd name="T118" fmla="*/ 11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9157" name="Freeform 4048"/>
              <p:cNvSpPr>
                <a:spLocks/>
              </p:cNvSpPr>
              <p:nvPr/>
            </p:nvSpPr>
            <p:spPr bwMode="auto">
              <a:xfrm flipH="1">
                <a:off x="2160" y="1344"/>
                <a:ext cx="480" cy="144"/>
              </a:xfrm>
              <a:custGeom>
                <a:avLst/>
                <a:gdLst>
                  <a:gd name="T0" fmla="*/ 0 w 2288"/>
                  <a:gd name="T1" fmla="*/ 37 h 544"/>
                  <a:gd name="T2" fmla="*/ 2 w 2288"/>
                  <a:gd name="T3" fmla="*/ 34 h 544"/>
                  <a:gd name="T4" fmla="*/ 5 w 2288"/>
                  <a:gd name="T5" fmla="*/ 28 h 544"/>
                  <a:gd name="T6" fmla="*/ 9 w 2288"/>
                  <a:gd name="T7" fmla="*/ 21 h 544"/>
                  <a:gd name="T8" fmla="*/ 15 w 2288"/>
                  <a:gd name="T9" fmla="*/ 14 h 544"/>
                  <a:gd name="T10" fmla="*/ 23 w 2288"/>
                  <a:gd name="T11" fmla="*/ 8 h 544"/>
                  <a:gd name="T12" fmla="*/ 34 w 2288"/>
                  <a:gd name="T13" fmla="*/ 3 h 544"/>
                  <a:gd name="T14" fmla="*/ 47 w 2288"/>
                  <a:gd name="T15" fmla="*/ 0 h 544"/>
                  <a:gd name="T16" fmla="*/ 61 w 2288"/>
                  <a:gd name="T17" fmla="*/ 1 h 544"/>
                  <a:gd name="T18" fmla="*/ 73 w 2288"/>
                  <a:gd name="T19" fmla="*/ 3 h 544"/>
                  <a:gd name="T20" fmla="*/ 82 w 2288"/>
                  <a:gd name="T21" fmla="*/ 8 h 544"/>
                  <a:gd name="T22" fmla="*/ 89 w 2288"/>
                  <a:gd name="T23" fmla="*/ 14 h 544"/>
                  <a:gd name="T24" fmla="*/ 94 w 2288"/>
                  <a:gd name="T25" fmla="*/ 20 h 544"/>
                  <a:gd name="T26" fmla="*/ 97 w 2288"/>
                  <a:gd name="T27" fmla="*/ 26 h 544"/>
                  <a:gd name="T28" fmla="*/ 99 w 2288"/>
                  <a:gd name="T29" fmla="*/ 30 h 544"/>
                  <a:gd name="T30" fmla="*/ 100 w 2288"/>
                  <a:gd name="T31" fmla="*/ 34 h 544"/>
                  <a:gd name="T32" fmla="*/ 94 w 2288"/>
                  <a:gd name="T33" fmla="*/ 34 h 544"/>
                  <a:gd name="T34" fmla="*/ 92 w 2288"/>
                  <a:gd name="T35" fmla="*/ 30 h 544"/>
                  <a:gd name="T36" fmla="*/ 90 w 2288"/>
                  <a:gd name="T37" fmla="*/ 25 h 544"/>
                  <a:gd name="T38" fmla="*/ 86 w 2288"/>
                  <a:gd name="T39" fmla="*/ 21 h 544"/>
                  <a:gd name="T40" fmla="*/ 85 w 2288"/>
                  <a:gd name="T41" fmla="*/ 21 h 544"/>
                  <a:gd name="T42" fmla="*/ 83 w 2288"/>
                  <a:gd name="T43" fmla="*/ 24 h 544"/>
                  <a:gd name="T44" fmla="*/ 81 w 2288"/>
                  <a:gd name="T45" fmla="*/ 28 h 544"/>
                  <a:gd name="T46" fmla="*/ 76 w 2288"/>
                  <a:gd name="T47" fmla="*/ 33 h 544"/>
                  <a:gd name="T48" fmla="*/ 72 w 2288"/>
                  <a:gd name="T49" fmla="*/ 28 h 544"/>
                  <a:gd name="T50" fmla="*/ 71 w 2288"/>
                  <a:gd name="T51" fmla="*/ 28 h 544"/>
                  <a:gd name="T52" fmla="*/ 70 w 2288"/>
                  <a:gd name="T53" fmla="*/ 33 h 544"/>
                  <a:gd name="T54" fmla="*/ 69 w 2288"/>
                  <a:gd name="T55" fmla="*/ 34 h 544"/>
                  <a:gd name="T56" fmla="*/ 68 w 2288"/>
                  <a:gd name="T57" fmla="*/ 34 h 544"/>
                  <a:gd name="T58" fmla="*/ 64 w 2288"/>
                  <a:gd name="T59" fmla="*/ 34 h 544"/>
                  <a:gd name="T60" fmla="*/ 62 w 2288"/>
                  <a:gd name="T61" fmla="*/ 30 h 544"/>
                  <a:gd name="T62" fmla="*/ 63 w 2288"/>
                  <a:gd name="T63" fmla="*/ 21 h 544"/>
                  <a:gd name="T64" fmla="*/ 62 w 2288"/>
                  <a:gd name="T65" fmla="*/ 25 h 544"/>
                  <a:gd name="T66" fmla="*/ 60 w 2288"/>
                  <a:gd name="T67" fmla="*/ 33 h 544"/>
                  <a:gd name="T68" fmla="*/ 57 w 2288"/>
                  <a:gd name="T69" fmla="*/ 34 h 544"/>
                  <a:gd name="T70" fmla="*/ 54 w 2288"/>
                  <a:gd name="T71" fmla="*/ 34 h 544"/>
                  <a:gd name="T72" fmla="*/ 51 w 2288"/>
                  <a:gd name="T73" fmla="*/ 34 h 544"/>
                  <a:gd name="T74" fmla="*/ 47 w 2288"/>
                  <a:gd name="T75" fmla="*/ 35 h 544"/>
                  <a:gd name="T76" fmla="*/ 45 w 2288"/>
                  <a:gd name="T77" fmla="*/ 29 h 544"/>
                  <a:gd name="T78" fmla="*/ 45 w 2288"/>
                  <a:gd name="T79" fmla="*/ 27 h 544"/>
                  <a:gd name="T80" fmla="*/ 44 w 2288"/>
                  <a:gd name="T81" fmla="*/ 33 h 544"/>
                  <a:gd name="T82" fmla="*/ 43 w 2288"/>
                  <a:gd name="T83" fmla="*/ 35 h 544"/>
                  <a:gd name="T84" fmla="*/ 42 w 2288"/>
                  <a:gd name="T85" fmla="*/ 24 h 544"/>
                  <a:gd name="T86" fmla="*/ 41 w 2288"/>
                  <a:gd name="T87" fmla="*/ 23 h 544"/>
                  <a:gd name="T88" fmla="*/ 39 w 2288"/>
                  <a:gd name="T89" fmla="*/ 33 h 544"/>
                  <a:gd name="T90" fmla="*/ 37 w 2288"/>
                  <a:gd name="T91" fmla="*/ 35 h 544"/>
                  <a:gd name="T92" fmla="*/ 34 w 2288"/>
                  <a:gd name="T93" fmla="*/ 35 h 544"/>
                  <a:gd name="T94" fmla="*/ 32 w 2288"/>
                  <a:gd name="T95" fmla="*/ 35 h 544"/>
                  <a:gd name="T96" fmla="*/ 29 w 2288"/>
                  <a:gd name="T97" fmla="*/ 36 h 544"/>
                  <a:gd name="T98" fmla="*/ 27 w 2288"/>
                  <a:gd name="T99" fmla="*/ 31 h 544"/>
                  <a:gd name="T100" fmla="*/ 27 w 2288"/>
                  <a:gd name="T101" fmla="*/ 31 h 544"/>
                  <a:gd name="T102" fmla="*/ 26 w 2288"/>
                  <a:gd name="T103" fmla="*/ 35 h 544"/>
                  <a:gd name="T104" fmla="*/ 24 w 2288"/>
                  <a:gd name="T105" fmla="*/ 36 h 544"/>
                  <a:gd name="T106" fmla="*/ 21 w 2288"/>
                  <a:gd name="T107" fmla="*/ 36 h 544"/>
                  <a:gd name="T108" fmla="*/ 18 w 2288"/>
                  <a:gd name="T109" fmla="*/ 36 h 544"/>
                  <a:gd name="T110" fmla="*/ 15 w 2288"/>
                  <a:gd name="T111" fmla="*/ 37 h 544"/>
                  <a:gd name="T112" fmla="*/ 14 w 2288"/>
                  <a:gd name="T113" fmla="*/ 28 h 544"/>
                  <a:gd name="T114" fmla="*/ 13 w 2288"/>
                  <a:gd name="T115" fmla="*/ 28 h 544"/>
                  <a:gd name="T116" fmla="*/ 12 w 2288"/>
                  <a:gd name="T117" fmla="*/ 35 h 544"/>
                  <a:gd name="T118" fmla="*/ 9 w 2288"/>
                  <a:gd name="T119" fmla="*/ 37 h 544"/>
                  <a:gd name="T120" fmla="*/ 5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grpSp>
      <p:grpSp>
        <p:nvGrpSpPr>
          <p:cNvPr id="8448" name="Group 4049"/>
          <p:cNvGrpSpPr>
            <a:grpSpLocks/>
          </p:cNvGrpSpPr>
          <p:nvPr/>
        </p:nvGrpSpPr>
        <p:grpSpPr bwMode="auto">
          <a:xfrm>
            <a:off x="4943475" y="3321050"/>
            <a:ext cx="3314700" cy="1809750"/>
            <a:chOff x="3497" y="2074"/>
            <a:chExt cx="2088" cy="1140"/>
          </a:xfrm>
        </p:grpSpPr>
        <p:grpSp>
          <p:nvGrpSpPr>
            <p:cNvPr id="8449" name="Group 4050"/>
            <p:cNvGrpSpPr>
              <a:grpSpLocks/>
            </p:cNvGrpSpPr>
            <p:nvPr/>
          </p:nvGrpSpPr>
          <p:grpSpPr bwMode="auto">
            <a:xfrm rot="-184541">
              <a:off x="3497" y="2510"/>
              <a:ext cx="240" cy="704"/>
              <a:chOff x="1056" y="1872"/>
              <a:chExt cx="240" cy="608"/>
            </a:xfrm>
          </p:grpSpPr>
          <p:sp>
            <p:nvSpPr>
              <p:cNvPr id="9133" name="Freeform 4051"/>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134" name="Freeform 4052"/>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135" name="Freeform 4053"/>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136" name="Freeform 4054"/>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37" name="Freeform 4055"/>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38" name="Freeform 4056"/>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39" name="Freeform 4057"/>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40" name="Freeform 4058"/>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41" name="Freeform 4059"/>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42" name="Freeform 4060"/>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43" name="Freeform 4061"/>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44" name="Freeform 4062"/>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45" name="Freeform 4063"/>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46" name="Freeform 4064"/>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450" name="Group 4065"/>
            <p:cNvGrpSpPr>
              <a:grpSpLocks/>
            </p:cNvGrpSpPr>
            <p:nvPr/>
          </p:nvGrpSpPr>
          <p:grpSpPr bwMode="auto">
            <a:xfrm rot="-184541">
              <a:off x="3688" y="2500"/>
              <a:ext cx="240" cy="656"/>
              <a:chOff x="1056" y="1872"/>
              <a:chExt cx="240" cy="608"/>
            </a:xfrm>
          </p:grpSpPr>
          <p:sp>
            <p:nvSpPr>
              <p:cNvPr id="9119" name="Freeform 4066"/>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120" name="Freeform 4067"/>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121" name="Freeform 4068"/>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122" name="Freeform 4069"/>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23" name="Freeform 4070"/>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24" name="Freeform 4071"/>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25" name="Freeform 4072"/>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26" name="Freeform 4073"/>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27" name="Freeform 4074"/>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28" name="Freeform 4075"/>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29" name="Freeform 4076"/>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30" name="Freeform 4077"/>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31" name="Freeform 4078"/>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32" name="Freeform 4079"/>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451" name="Group 4080"/>
            <p:cNvGrpSpPr>
              <a:grpSpLocks/>
            </p:cNvGrpSpPr>
            <p:nvPr/>
          </p:nvGrpSpPr>
          <p:grpSpPr bwMode="auto">
            <a:xfrm rot="-184541">
              <a:off x="3877" y="2442"/>
              <a:ext cx="240" cy="656"/>
              <a:chOff x="1056" y="1872"/>
              <a:chExt cx="240" cy="608"/>
            </a:xfrm>
          </p:grpSpPr>
          <p:sp>
            <p:nvSpPr>
              <p:cNvPr id="9105" name="Freeform 4081"/>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106" name="Freeform 4082"/>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107" name="Freeform 4083"/>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108" name="Freeform 4084"/>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09" name="Freeform 4085"/>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10" name="Freeform 4086"/>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11" name="Freeform 4087"/>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12" name="Freeform 4088"/>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13" name="Freeform 4089"/>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14" name="Freeform 4090"/>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15" name="Freeform 4091"/>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16" name="Freeform 4092"/>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17" name="Freeform 4093"/>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18" name="Freeform 4094"/>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466" name="Group 4095"/>
            <p:cNvGrpSpPr>
              <a:grpSpLocks/>
            </p:cNvGrpSpPr>
            <p:nvPr/>
          </p:nvGrpSpPr>
          <p:grpSpPr bwMode="auto">
            <a:xfrm rot="-184541">
              <a:off x="4066" y="2384"/>
              <a:ext cx="240" cy="656"/>
              <a:chOff x="1056" y="1872"/>
              <a:chExt cx="240" cy="608"/>
            </a:xfrm>
          </p:grpSpPr>
          <p:sp>
            <p:nvSpPr>
              <p:cNvPr id="9091" name="Freeform 4096"/>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092" name="Freeform 4097"/>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093" name="Freeform 4098"/>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094" name="Freeform 4099"/>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95" name="Freeform 4100"/>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96" name="Freeform 4101"/>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97" name="Freeform 4102"/>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98" name="Freeform 4103"/>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99" name="Freeform 4104"/>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00" name="Freeform 4105"/>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01" name="Freeform 4106"/>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02" name="Freeform 4107"/>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03" name="Freeform 4108"/>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104" name="Freeform 4109"/>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467" name="Group 4110"/>
            <p:cNvGrpSpPr>
              <a:grpSpLocks/>
            </p:cNvGrpSpPr>
            <p:nvPr/>
          </p:nvGrpSpPr>
          <p:grpSpPr bwMode="auto">
            <a:xfrm rot="-184541">
              <a:off x="4847" y="2197"/>
              <a:ext cx="240" cy="576"/>
              <a:chOff x="1056" y="1872"/>
              <a:chExt cx="240" cy="608"/>
            </a:xfrm>
          </p:grpSpPr>
          <p:sp>
            <p:nvSpPr>
              <p:cNvPr id="9077" name="Freeform 4111"/>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078" name="Freeform 4112"/>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079" name="Freeform 4113"/>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080" name="Freeform 4114"/>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81" name="Freeform 4115"/>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82" name="Freeform 4116"/>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83" name="Freeform 4117"/>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84" name="Freeform 4118"/>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85" name="Freeform 4119"/>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86" name="Freeform 4120"/>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87" name="Freeform 4121"/>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88" name="Freeform 4122"/>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89" name="Freeform 4123"/>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90" name="Freeform 4124"/>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468" name="Group 4125"/>
            <p:cNvGrpSpPr>
              <a:grpSpLocks/>
            </p:cNvGrpSpPr>
            <p:nvPr/>
          </p:nvGrpSpPr>
          <p:grpSpPr bwMode="auto">
            <a:xfrm rot="-184541">
              <a:off x="4682" y="2254"/>
              <a:ext cx="240" cy="576"/>
              <a:chOff x="1056" y="1872"/>
              <a:chExt cx="240" cy="608"/>
            </a:xfrm>
          </p:grpSpPr>
          <p:sp>
            <p:nvSpPr>
              <p:cNvPr id="9063" name="Freeform 4126"/>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064" name="Freeform 4127"/>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065" name="Freeform 4128"/>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066" name="Freeform 4129"/>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67" name="Freeform 4130"/>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68" name="Freeform 4131"/>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69" name="Freeform 4132"/>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70" name="Freeform 4133"/>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71" name="Freeform 4134"/>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72" name="Freeform 4135"/>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73" name="Freeform 4136"/>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74" name="Freeform 4137"/>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75" name="Freeform 4138"/>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76" name="Freeform 4139"/>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474" name="Group 4140"/>
            <p:cNvGrpSpPr>
              <a:grpSpLocks/>
            </p:cNvGrpSpPr>
            <p:nvPr/>
          </p:nvGrpSpPr>
          <p:grpSpPr bwMode="auto">
            <a:xfrm rot="-184541">
              <a:off x="4374" y="2319"/>
              <a:ext cx="240" cy="608"/>
              <a:chOff x="1056" y="1872"/>
              <a:chExt cx="240" cy="608"/>
            </a:xfrm>
          </p:grpSpPr>
          <p:sp>
            <p:nvSpPr>
              <p:cNvPr id="9049" name="Freeform 4141"/>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050" name="Freeform 4142"/>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051" name="Freeform 4143"/>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052" name="Freeform 4144"/>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53" name="Freeform 4145"/>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54" name="Freeform 4146"/>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55" name="Freeform 4147"/>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56" name="Freeform 4148"/>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57" name="Freeform 4149"/>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58" name="Freeform 4150"/>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59" name="Freeform 4151"/>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60" name="Freeform 4152"/>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61" name="Freeform 4153"/>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62" name="Freeform 4154"/>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484" name="Group 4155"/>
            <p:cNvGrpSpPr>
              <a:grpSpLocks/>
            </p:cNvGrpSpPr>
            <p:nvPr/>
          </p:nvGrpSpPr>
          <p:grpSpPr bwMode="auto">
            <a:xfrm rot="-184541">
              <a:off x="4209" y="2376"/>
              <a:ext cx="240" cy="608"/>
              <a:chOff x="1056" y="1872"/>
              <a:chExt cx="240" cy="608"/>
            </a:xfrm>
          </p:grpSpPr>
          <p:sp>
            <p:nvSpPr>
              <p:cNvPr id="9035" name="Freeform 4156"/>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036" name="Freeform 4157"/>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037" name="Freeform 4158"/>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038" name="Freeform 4159"/>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39" name="Freeform 4160"/>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40" name="Freeform 4161"/>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41" name="Freeform 4162"/>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42" name="Freeform 4163"/>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43" name="Freeform 4164"/>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44" name="Freeform 4165"/>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45" name="Freeform 4166"/>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46" name="Freeform 4167"/>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47" name="Freeform 4168"/>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48" name="Freeform 4169"/>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490" name="Group 4170"/>
            <p:cNvGrpSpPr>
              <a:grpSpLocks/>
            </p:cNvGrpSpPr>
            <p:nvPr/>
          </p:nvGrpSpPr>
          <p:grpSpPr bwMode="auto">
            <a:xfrm rot="-184541">
              <a:off x="5013" y="2140"/>
              <a:ext cx="240" cy="584"/>
              <a:chOff x="1056" y="1872"/>
              <a:chExt cx="240" cy="608"/>
            </a:xfrm>
          </p:grpSpPr>
          <p:sp>
            <p:nvSpPr>
              <p:cNvPr id="9021" name="Freeform 4171"/>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022" name="Freeform 4172"/>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023" name="Freeform 4173"/>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024" name="Freeform 4174"/>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25" name="Freeform 4175"/>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26" name="Freeform 4176"/>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27" name="Freeform 4177"/>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28" name="Freeform 4178"/>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29" name="Freeform 4179"/>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30" name="Freeform 4180"/>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31" name="Freeform 4181"/>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32" name="Freeform 4182"/>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33" name="Freeform 4183"/>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34" name="Freeform 4184"/>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504" name="Group 4185"/>
            <p:cNvGrpSpPr>
              <a:grpSpLocks/>
            </p:cNvGrpSpPr>
            <p:nvPr/>
          </p:nvGrpSpPr>
          <p:grpSpPr bwMode="auto">
            <a:xfrm rot="-184541">
              <a:off x="5203" y="2131"/>
              <a:ext cx="224" cy="536"/>
              <a:chOff x="1056" y="1872"/>
              <a:chExt cx="240" cy="608"/>
            </a:xfrm>
          </p:grpSpPr>
          <p:sp>
            <p:nvSpPr>
              <p:cNvPr id="9007" name="Freeform 4186"/>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9008" name="Freeform 4187"/>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9009" name="Freeform 4188"/>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9010" name="Freeform 4189"/>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11" name="Freeform 4190"/>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12" name="Freeform 4191"/>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13" name="Freeform 4192"/>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14" name="Freeform 4193"/>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15" name="Freeform 4194"/>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16" name="Freeform 4195"/>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17" name="Freeform 4196"/>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18" name="Freeform 4197"/>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19" name="Freeform 4198"/>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20" name="Freeform 4199"/>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505" name="Group 4200"/>
            <p:cNvGrpSpPr>
              <a:grpSpLocks/>
            </p:cNvGrpSpPr>
            <p:nvPr/>
          </p:nvGrpSpPr>
          <p:grpSpPr bwMode="auto">
            <a:xfrm rot="-184541">
              <a:off x="5345" y="2074"/>
              <a:ext cx="240" cy="552"/>
              <a:chOff x="1056" y="1872"/>
              <a:chExt cx="240" cy="608"/>
            </a:xfrm>
          </p:grpSpPr>
          <p:sp>
            <p:nvSpPr>
              <p:cNvPr id="8993" name="Freeform 4201"/>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994" name="Freeform 4202"/>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995" name="Freeform 4203"/>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996" name="Freeform 4204"/>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97" name="Freeform 4205"/>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98" name="Freeform 4206"/>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99" name="Freeform 4207"/>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00" name="Freeform 4208"/>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01" name="Freeform 4209"/>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02" name="Freeform 4210"/>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03" name="Freeform 4211"/>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04" name="Freeform 4212"/>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05" name="Freeform 4213"/>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9006" name="Freeform 4214"/>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506" name="Group 4215"/>
            <p:cNvGrpSpPr>
              <a:grpSpLocks/>
            </p:cNvGrpSpPr>
            <p:nvPr/>
          </p:nvGrpSpPr>
          <p:grpSpPr bwMode="auto">
            <a:xfrm rot="-184541">
              <a:off x="4523" y="2263"/>
              <a:ext cx="240" cy="616"/>
              <a:chOff x="1056" y="1872"/>
              <a:chExt cx="240" cy="608"/>
            </a:xfrm>
          </p:grpSpPr>
          <p:sp>
            <p:nvSpPr>
              <p:cNvPr id="8979" name="Freeform 4216"/>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980" name="Freeform 4217"/>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981" name="Freeform 4218"/>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982" name="Freeform 4219"/>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83" name="Freeform 4220"/>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84" name="Freeform 4221"/>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85" name="Freeform 4222"/>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86" name="Freeform 4223"/>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87" name="Freeform 4224"/>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88" name="Freeform 4225"/>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89" name="Freeform 4226"/>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90" name="Freeform 4227"/>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91" name="Freeform 4228"/>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92" name="Freeform 4229"/>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grpSp>
        <p:nvGrpSpPr>
          <p:cNvPr id="8512" name="Group 4230"/>
          <p:cNvGrpSpPr>
            <a:grpSpLocks/>
          </p:cNvGrpSpPr>
          <p:nvPr/>
        </p:nvGrpSpPr>
        <p:grpSpPr bwMode="auto">
          <a:xfrm>
            <a:off x="5335588" y="3581400"/>
            <a:ext cx="2524125" cy="1614488"/>
            <a:chOff x="3594" y="2293"/>
            <a:chExt cx="1590" cy="1017"/>
          </a:xfrm>
        </p:grpSpPr>
        <p:grpSp>
          <p:nvGrpSpPr>
            <p:cNvPr id="8522" name="Group 4231"/>
            <p:cNvGrpSpPr>
              <a:grpSpLocks/>
            </p:cNvGrpSpPr>
            <p:nvPr/>
          </p:nvGrpSpPr>
          <p:grpSpPr bwMode="auto">
            <a:xfrm rot="-184541">
              <a:off x="3594" y="2606"/>
              <a:ext cx="240" cy="704"/>
              <a:chOff x="1056" y="1872"/>
              <a:chExt cx="240" cy="608"/>
            </a:xfrm>
          </p:grpSpPr>
          <p:sp>
            <p:nvSpPr>
              <p:cNvPr id="8953" name="Freeform 4232"/>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954" name="Freeform 4233"/>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955" name="Freeform 4234"/>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956" name="Freeform 4235"/>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57" name="Freeform 4236"/>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58" name="Freeform 4237"/>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59" name="Freeform 4238"/>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60" name="Freeform 4239"/>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61" name="Freeform 4240"/>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62" name="Freeform 4241"/>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63" name="Freeform 4242"/>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64" name="Freeform 4243"/>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65" name="Freeform 4244"/>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66" name="Freeform 4245"/>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528" name="Group 4246"/>
            <p:cNvGrpSpPr>
              <a:grpSpLocks/>
            </p:cNvGrpSpPr>
            <p:nvPr/>
          </p:nvGrpSpPr>
          <p:grpSpPr bwMode="auto">
            <a:xfrm rot="-184541">
              <a:off x="3785" y="2596"/>
              <a:ext cx="240" cy="656"/>
              <a:chOff x="1056" y="1872"/>
              <a:chExt cx="240" cy="608"/>
            </a:xfrm>
          </p:grpSpPr>
          <p:sp>
            <p:nvSpPr>
              <p:cNvPr id="8939" name="Freeform 4247"/>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940" name="Freeform 4248"/>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941" name="Freeform 4249"/>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942" name="Freeform 4250"/>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43" name="Freeform 4251"/>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44" name="Freeform 4252"/>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45" name="Freeform 4253"/>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46" name="Freeform 4254"/>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47" name="Freeform 4255"/>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48" name="Freeform 4256"/>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49" name="Freeform 4257"/>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50" name="Freeform 4258"/>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51" name="Freeform 4259"/>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52" name="Freeform 4260"/>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547" name="Group 4261"/>
            <p:cNvGrpSpPr>
              <a:grpSpLocks/>
            </p:cNvGrpSpPr>
            <p:nvPr/>
          </p:nvGrpSpPr>
          <p:grpSpPr bwMode="auto">
            <a:xfrm rot="-184541">
              <a:off x="3974" y="2538"/>
              <a:ext cx="240" cy="656"/>
              <a:chOff x="1056" y="1872"/>
              <a:chExt cx="240" cy="608"/>
            </a:xfrm>
          </p:grpSpPr>
          <p:sp>
            <p:nvSpPr>
              <p:cNvPr id="8925" name="Freeform 4262"/>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926" name="Freeform 4263"/>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927" name="Freeform 4264"/>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928" name="Freeform 4265"/>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29" name="Freeform 4266"/>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30" name="Freeform 4267"/>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31" name="Freeform 4268"/>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32" name="Freeform 4269"/>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33" name="Freeform 4270"/>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34" name="Freeform 4271"/>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35" name="Freeform 4272"/>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36" name="Freeform 4273"/>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37" name="Freeform 4274"/>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38" name="Freeform 4275"/>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557" name="Group 4276"/>
            <p:cNvGrpSpPr>
              <a:grpSpLocks/>
            </p:cNvGrpSpPr>
            <p:nvPr/>
          </p:nvGrpSpPr>
          <p:grpSpPr bwMode="auto">
            <a:xfrm rot="-184541">
              <a:off x="4163" y="2480"/>
              <a:ext cx="240" cy="656"/>
              <a:chOff x="1056" y="1872"/>
              <a:chExt cx="240" cy="608"/>
            </a:xfrm>
          </p:grpSpPr>
          <p:sp>
            <p:nvSpPr>
              <p:cNvPr id="8911" name="Freeform 4277"/>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912" name="Freeform 4278"/>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913" name="Freeform 4279"/>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914" name="Freeform 4280"/>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15" name="Freeform 4281"/>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16" name="Freeform 4282"/>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17" name="Freeform 4283"/>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18" name="Freeform 4284"/>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19" name="Freeform 4285"/>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20" name="Freeform 4286"/>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21" name="Freeform 4287"/>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22" name="Freeform 4288"/>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23" name="Freeform 4289"/>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24" name="Freeform 4290"/>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563" name="Group 4291"/>
            <p:cNvGrpSpPr>
              <a:grpSpLocks/>
            </p:cNvGrpSpPr>
            <p:nvPr/>
          </p:nvGrpSpPr>
          <p:grpSpPr bwMode="auto">
            <a:xfrm rot="-184541">
              <a:off x="4944" y="2293"/>
              <a:ext cx="240" cy="576"/>
              <a:chOff x="1056" y="1872"/>
              <a:chExt cx="240" cy="608"/>
            </a:xfrm>
          </p:grpSpPr>
          <p:sp>
            <p:nvSpPr>
              <p:cNvPr id="8897" name="Freeform 4292"/>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898" name="Freeform 4293"/>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899" name="Freeform 4294"/>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900" name="Freeform 4295"/>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01" name="Freeform 4296"/>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02" name="Freeform 4297"/>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03" name="Freeform 4298"/>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04" name="Freeform 4299"/>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05" name="Freeform 4300"/>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06" name="Freeform 4301"/>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07" name="Freeform 4302"/>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08" name="Freeform 4303"/>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09" name="Freeform 4304"/>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910" name="Freeform 4305"/>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577" name="Group 4306"/>
            <p:cNvGrpSpPr>
              <a:grpSpLocks/>
            </p:cNvGrpSpPr>
            <p:nvPr/>
          </p:nvGrpSpPr>
          <p:grpSpPr bwMode="auto">
            <a:xfrm rot="-184541">
              <a:off x="4779" y="2350"/>
              <a:ext cx="240" cy="576"/>
              <a:chOff x="1056" y="1872"/>
              <a:chExt cx="240" cy="608"/>
            </a:xfrm>
          </p:grpSpPr>
          <p:sp>
            <p:nvSpPr>
              <p:cNvPr id="8883" name="Freeform 4307"/>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884" name="Freeform 4308"/>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885" name="Freeform 4309"/>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886" name="Freeform 4310"/>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87" name="Freeform 4311"/>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88" name="Freeform 4312"/>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89" name="Freeform 4313"/>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90" name="Freeform 4314"/>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91" name="Freeform 4315"/>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92" name="Freeform 4316"/>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93" name="Freeform 4317"/>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94" name="Freeform 4318"/>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95" name="Freeform 4319"/>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96" name="Freeform 4320"/>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578" name="Group 4321"/>
            <p:cNvGrpSpPr>
              <a:grpSpLocks/>
            </p:cNvGrpSpPr>
            <p:nvPr/>
          </p:nvGrpSpPr>
          <p:grpSpPr bwMode="auto">
            <a:xfrm rot="-184541">
              <a:off x="4471" y="2415"/>
              <a:ext cx="240" cy="608"/>
              <a:chOff x="1056" y="1872"/>
              <a:chExt cx="240" cy="608"/>
            </a:xfrm>
          </p:grpSpPr>
          <p:sp>
            <p:nvSpPr>
              <p:cNvPr id="8869" name="Freeform 4322"/>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870" name="Freeform 4323"/>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871" name="Freeform 4324"/>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872" name="Freeform 4325"/>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73" name="Freeform 4326"/>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74" name="Freeform 4327"/>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75" name="Freeform 4328"/>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76" name="Freeform 4329"/>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77" name="Freeform 4330"/>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78" name="Freeform 4331"/>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79" name="Freeform 4332"/>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80" name="Freeform 4333"/>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81" name="Freeform 4334"/>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82" name="Freeform 4335"/>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579" name="Group 4336"/>
            <p:cNvGrpSpPr>
              <a:grpSpLocks/>
            </p:cNvGrpSpPr>
            <p:nvPr/>
          </p:nvGrpSpPr>
          <p:grpSpPr bwMode="auto">
            <a:xfrm rot="-184541">
              <a:off x="4306" y="2472"/>
              <a:ext cx="240" cy="608"/>
              <a:chOff x="1056" y="1872"/>
              <a:chExt cx="240" cy="608"/>
            </a:xfrm>
          </p:grpSpPr>
          <p:sp>
            <p:nvSpPr>
              <p:cNvPr id="8855" name="Freeform 4337"/>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856" name="Freeform 4338"/>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857" name="Freeform 4339"/>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858" name="Freeform 4340"/>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59" name="Freeform 4341"/>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60" name="Freeform 4342"/>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61" name="Freeform 4343"/>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62" name="Freeform 4344"/>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63" name="Freeform 4345"/>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64" name="Freeform 4346"/>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65" name="Freeform 4347"/>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66" name="Freeform 4348"/>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67" name="Freeform 4349"/>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68" name="Freeform 4350"/>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580" name="Group 4351"/>
            <p:cNvGrpSpPr>
              <a:grpSpLocks/>
            </p:cNvGrpSpPr>
            <p:nvPr/>
          </p:nvGrpSpPr>
          <p:grpSpPr bwMode="auto">
            <a:xfrm rot="-184541">
              <a:off x="4620" y="2359"/>
              <a:ext cx="240" cy="616"/>
              <a:chOff x="1056" y="1872"/>
              <a:chExt cx="240" cy="608"/>
            </a:xfrm>
          </p:grpSpPr>
          <p:sp>
            <p:nvSpPr>
              <p:cNvPr id="8841" name="Freeform 4352"/>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842" name="Freeform 4353"/>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843" name="Freeform 4354"/>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844" name="Freeform 4355"/>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45" name="Freeform 4356"/>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46" name="Freeform 4357"/>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47" name="Freeform 4358"/>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48" name="Freeform 4359"/>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49" name="Freeform 4360"/>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50" name="Freeform 4361"/>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51" name="Freeform 4362"/>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52" name="Freeform 4363"/>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53" name="Freeform 4364"/>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54" name="Freeform 4365"/>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grpSp>
        <p:nvGrpSpPr>
          <p:cNvPr id="8581" name="Group 4366"/>
          <p:cNvGrpSpPr>
            <a:grpSpLocks/>
          </p:cNvGrpSpPr>
          <p:nvPr/>
        </p:nvGrpSpPr>
        <p:grpSpPr bwMode="auto">
          <a:xfrm>
            <a:off x="5716588" y="3609975"/>
            <a:ext cx="2524125" cy="1614488"/>
            <a:chOff x="3594" y="2293"/>
            <a:chExt cx="1590" cy="1017"/>
          </a:xfrm>
        </p:grpSpPr>
        <p:grpSp>
          <p:nvGrpSpPr>
            <p:cNvPr id="8582" name="Group 4367"/>
            <p:cNvGrpSpPr>
              <a:grpSpLocks/>
            </p:cNvGrpSpPr>
            <p:nvPr/>
          </p:nvGrpSpPr>
          <p:grpSpPr bwMode="auto">
            <a:xfrm rot="-184541">
              <a:off x="3594" y="2606"/>
              <a:ext cx="240" cy="704"/>
              <a:chOff x="1056" y="1872"/>
              <a:chExt cx="240" cy="608"/>
            </a:xfrm>
          </p:grpSpPr>
          <p:sp>
            <p:nvSpPr>
              <p:cNvPr id="8818" name="Freeform 4368"/>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819" name="Freeform 4369"/>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820" name="Freeform 4370"/>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821" name="Freeform 4371"/>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22" name="Freeform 4372"/>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23" name="Freeform 4373"/>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24" name="Freeform 4374"/>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25" name="Freeform 4375"/>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26" name="Freeform 4376"/>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27" name="Freeform 4377"/>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28" name="Freeform 4378"/>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29" name="Freeform 4379"/>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30" name="Freeform 4380"/>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31" name="Freeform 4381"/>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583" name="Group 4382"/>
            <p:cNvGrpSpPr>
              <a:grpSpLocks/>
            </p:cNvGrpSpPr>
            <p:nvPr/>
          </p:nvGrpSpPr>
          <p:grpSpPr bwMode="auto">
            <a:xfrm rot="-184541">
              <a:off x="3785" y="2596"/>
              <a:ext cx="240" cy="656"/>
              <a:chOff x="1056" y="1872"/>
              <a:chExt cx="240" cy="608"/>
            </a:xfrm>
          </p:grpSpPr>
          <p:sp>
            <p:nvSpPr>
              <p:cNvPr id="8804" name="Freeform 4383"/>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805" name="Freeform 4384"/>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806" name="Freeform 4385"/>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807" name="Freeform 4386"/>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08" name="Freeform 4387"/>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09" name="Freeform 4388"/>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10" name="Freeform 4389"/>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11" name="Freeform 4390"/>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12" name="Freeform 4391"/>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13" name="Freeform 4392"/>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14" name="Freeform 4393"/>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15" name="Freeform 4394"/>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16" name="Freeform 4395"/>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17" name="Freeform 4396"/>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584" name="Group 4397"/>
            <p:cNvGrpSpPr>
              <a:grpSpLocks/>
            </p:cNvGrpSpPr>
            <p:nvPr/>
          </p:nvGrpSpPr>
          <p:grpSpPr bwMode="auto">
            <a:xfrm rot="-184541">
              <a:off x="3974" y="2538"/>
              <a:ext cx="240" cy="656"/>
              <a:chOff x="1056" y="1872"/>
              <a:chExt cx="240" cy="608"/>
            </a:xfrm>
          </p:grpSpPr>
          <p:sp>
            <p:nvSpPr>
              <p:cNvPr id="8790" name="Freeform 4398"/>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791" name="Freeform 4399"/>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792" name="Freeform 4400"/>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793" name="Freeform 4401"/>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94" name="Freeform 4402"/>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95" name="Freeform 4403"/>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96" name="Freeform 4404"/>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97" name="Freeform 4405"/>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98" name="Freeform 4406"/>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99" name="Freeform 4407"/>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00" name="Freeform 4408"/>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01" name="Freeform 4409"/>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02" name="Freeform 4410"/>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803" name="Freeform 4411"/>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697" name="Group 4412"/>
            <p:cNvGrpSpPr>
              <a:grpSpLocks/>
            </p:cNvGrpSpPr>
            <p:nvPr/>
          </p:nvGrpSpPr>
          <p:grpSpPr bwMode="auto">
            <a:xfrm rot="-184541">
              <a:off x="4163" y="2480"/>
              <a:ext cx="240" cy="656"/>
              <a:chOff x="1056" y="1872"/>
              <a:chExt cx="240" cy="608"/>
            </a:xfrm>
          </p:grpSpPr>
          <p:sp>
            <p:nvSpPr>
              <p:cNvPr id="8776" name="Freeform 4413"/>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777" name="Freeform 4414"/>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778" name="Freeform 4415"/>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779" name="Freeform 4416"/>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80" name="Freeform 4417"/>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81" name="Freeform 4418"/>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82" name="Freeform 4419"/>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83" name="Freeform 4420"/>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84" name="Freeform 4421"/>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85" name="Freeform 4422"/>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86" name="Freeform 4423"/>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87" name="Freeform 4424"/>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88" name="Freeform 4425"/>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89" name="Freeform 4426"/>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698" name="Group 4427"/>
            <p:cNvGrpSpPr>
              <a:grpSpLocks/>
            </p:cNvGrpSpPr>
            <p:nvPr/>
          </p:nvGrpSpPr>
          <p:grpSpPr bwMode="auto">
            <a:xfrm rot="-184541">
              <a:off x="4944" y="2293"/>
              <a:ext cx="240" cy="576"/>
              <a:chOff x="1056" y="1872"/>
              <a:chExt cx="240" cy="608"/>
            </a:xfrm>
          </p:grpSpPr>
          <p:sp>
            <p:nvSpPr>
              <p:cNvPr id="8762" name="Freeform 4428"/>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763" name="Freeform 4429"/>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764" name="Freeform 4430"/>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765" name="Freeform 4431"/>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66" name="Freeform 4432"/>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67" name="Freeform 4433"/>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68" name="Freeform 4434"/>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69" name="Freeform 4435"/>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70" name="Freeform 4436"/>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71" name="Freeform 4437"/>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72" name="Freeform 4438"/>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73" name="Freeform 4439"/>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74" name="Freeform 4440"/>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75" name="Freeform 4441"/>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699" name="Group 4442"/>
            <p:cNvGrpSpPr>
              <a:grpSpLocks/>
            </p:cNvGrpSpPr>
            <p:nvPr/>
          </p:nvGrpSpPr>
          <p:grpSpPr bwMode="auto">
            <a:xfrm rot="-184541">
              <a:off x="4779" y="2350"/>
              <a:ext cx="240" cy="576"/>
              <a:chOff x="1056" y="1872"/>
              <a:chExt cx="240" cy="608"/>
            </a:xfrm>
          </p:grpSpPr>
          <p:sp>
            <p:nvSpPr>
              <p:cNvPr id="8748" name="Freeform 4443"/>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749" name="Freeform 4444"/>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750" name="Freeform 4445"/>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751" name="Freeform 4446"/>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52" name="Freeform 4447"/>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53" name="Freeform 4448"/>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54" name="Freeform 4449"/>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55" name="Freeform 4450"/>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56" name="Freeform 4451"/>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57" name="Freeform 4452"/>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58" name="Freeform 4453"/>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59" name="Freeform 4454"/>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60" name="Freeform 4455"/>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61" name="Freeform 4456"/>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700" name="Group 4457"/>
            <p:cNvGrpSpPr>
              <a:grpSpLocks/>
            </p:cNvGrpSpPr>
            <p:nvPr/>
          </p:nvGrpSpPr>
          <p:grpSpPr bwMode="auto">
            <a:xfrm rot="-184541">
              <a:off x="4471" y="2415"/>
              <a:ext cx="240" cy="608"/>
              <a:chOff x="1056" y="1872"/>
              <a:chExt cx="240" cy="608"/>
            </a:xfrm>
          </p:grpSpPr>
          <p:sp>
            <p:nvSpPr>
              <p:cNvPr id="8734" name="Freeform 4458"/>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735" name="Freeform 4459"/>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736" name="Freeform 4460"/>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737" name="Freeform 4461"/>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38" name="Freeform 4462"/>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39" name="Freeform 4463"/>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40" name="Freeform 4464"/>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41" name="Freeform 4465"/>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42" name="Freeform 4466"/>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43" name="Freeform 4467"/>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44" name="Freeform 4468"/>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45" name="Freeform 4469"/>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46" name="Freeform 4470"/>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47" name="Freeform 4471"/>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701" name="Group 4472"/>
            <p:cNvGrpSpPr>
              <a:grpSpLocks/>
            </p:cNvGrpSpPr>
            <p:nvPr/>
          </p:nvGrpSpPr>
          <p:grpSpPr bwMode="auto">
            <a:xfrm rot="-184541">
              <a:off x="4306" y="2472"/>
              <a:ext cx="240" cy="608"/>
              <a:chOff x="1056" y="1872"/>
              <a:chExt cx="240" cy="608"/>
            </a:xfrm>
          </p:grpSpPr>
          <p:sp>
            <p:nvSpPr>
              <p:cNvPr id="8720" name="Freeform 4473"/>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721" name="Freeform 4474"/>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722" name="Freeform 4475"/>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723" name="Freeform 4476"/>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24" name="Freeform 4477"/>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25" name="Freeform 4478"/>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26" name="Freeform 4479"/>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27" name="Freeform 4480"/>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28" name="Freeform 4481"/>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29" name="Freeform 4482"/>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30" name="Freeform 4483"/>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31" name="Freeform 4484"/>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32" name="Freeform 4485"/>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33" name="Freeform 4486"/>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702" name="Group 4487"/>
            <p:cNvGrpSpPr>
              <a:grpSpLocks/>
            </p:cNvGrpSpPr>
            <p:nvPr/>
          </p:nvGrpSpPr>
          <p:grpSpPr bwMode="auto">
            <a:xfrm rot="-184541">
              <a:off x="4620" y="2359"/>
              <a:ext cx="240" cy="616"/>
              <a:chOff x="1056" y="1872"/>
              <a:chExt cx="240" cy="608"/>
            </a:xfrm>
          </p:grpSpPr>
          <p:sp>
            <p:nvSpPr>
              <p:cNvPr id="8706" name="Freeform 4488"/>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707" name="Freeform 4489"/>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708" name="Freeform 4490"/>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709" name="Freeform 4491"/>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10" name="Freeform 4492"/>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11" name="Freeform 4493"/>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12" name="Freeform 4494"/>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13" name="Freeform 4495"/>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14" name="Freeform 4496"/>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15" name="Freeform 4497"/>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16" name="Freeform 4498"/>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17" name="Freeform 4499"/>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18" name="Freeform 4500"/>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719" name="Freeform 4501"/>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grpSp>
        <p:nvGrpSpPr>
          <p:cNvPr id="8703" name="Group 4502"/>
          <p:cNvGrpSpPr>
            <a:grpSpLocks/>
          </p:cNvGrpSpPr>
          <p:nvPr/>
        </p:nvGrpSpPr>
        <p:grpSpPr bwMode="auto">
          <a:xfrm>
            <a:off x="6097588" y="3748088"/>
            <a:ext cx="2262187" cy="1524000"/>
            <a:chOff x="4224" y="2361"/>
            <a:chExt cx="1425" cy="960"/>
          </a:xfrm>
        </p:grpSpPr>
        <p:grpSp>
          <p:nvGrpSpPr>
            <p:cNvPr id="8704" name="Group 4503"/>
            <p:cNvGrpSpPr>
              <a:grpSpLocks/>
            </p:cNvGrpSpPr>
            <p:nvPr/>
          </p:nvGrpSpPr>
          <p:grpSpPr bwMode="auto">
            <a:xfrm rot="-184541">
              <a:off x="4224" y="2617"/>
              <a:ext cx="240" cy="704"/>
              <a:chOff x="1056" y="1872"/>
              <a:chExt cx="240" cy="608"/>
            </a:xfrm>
          </p:grpSpPr>
          <p:sp>
            <p:nvSpPr>
              <p:cNvPr id="8683" name="Freeform 4504"/>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684" name="Freeform 4505"/>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685" name="Freeform 4506"/>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686" name="Freeform 4507"/>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87" name="Freeform 4508"/>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88" name="Freeform 4509"/>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89" name="Freeform 4510"/>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90" name="Freeform 4511"/>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91" name="Freeform 4512"/>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92" name="Freeform 4513"/>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93" name="Freeform 4514"/>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94" name="Freeform 4515"/>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95" name="Freeform 4516"/>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96" name="Freeform 4517"/>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705" name="Group 4518"/>
            <p:cNvGrpSpPr>
              <a:grpSpLocks/>
            </p:cNvGrpSpPr>
            <p:nvPr/>
          </p:nvGrpSpPr>
          <p:grpSpPr bwMode="auto">
            <a:xfrm rot="-184541">
              <a:off x="4415" y="2607"/>
              <a:ext cx="240" cy="656"/>
              <a:chOff x="1056" y="1872"/>
              <a:chExt cx="240" cy="608"/>
            </a:xfrm>
          </p:grpSpPr>
          <p:sp>
            <p:nvSpPr>
              <p:cNvPr id="8669" name="Freeform 4519"/>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670" name="Freeform 4520"/>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671" name="Freeform 4521"/>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672" name="Freeform 4522"/>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73" name="Freeform 4523"/>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74" name="Freeform 4524"/>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75" name="Freeform 4525"/>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76" name="Freeform 4526"/>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77" name="Freeform 4527"/>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78" name="Freeform 4528"/>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79" name="Freeform 4529"/>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80" name="Freeform 4530"/>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81" name="Freeform 4531"/>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82" name="Freeform 4532"/>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832" name="Group 4533"/>
            <p:cNvGrpSpPr>
              <a:grpSpLocks/>
            </p:cNvGrpSpPr>
            <p:nvPr/>
          </p:nvGrpSpPr>
          <p:grpSpPr bwMode="auto">
            <a:xfrm rot="-184541">
              <a:off x="4604" y="2549"/>
              <a:ext cx="240" cy="656"/>
              <a:chOff x="1056" y="1872"/>
              <a:chExt cx="240" cy="608"/>
            </a:xfrm>
          </p:grpSpPr>
          <p:sp>
            <p:nvSpPr>
              <p:cNvPr id="8655" name="Freeform 4534"/>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656" name="Freeform 4535"/>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657" name="Freeform 4536"/>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658" name="Freeform 4537"/>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59" name="Freeform 4538"/>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60" name="Freeform 4539"/>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61" name="Freeform 4540"/>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62" name="Freeform 4541"/>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63" name="Freeform 4542"/>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64" name="Freeform 4543"/>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65" name="Freeform 4544"/>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66" name="Freeform 4545"/>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67" name="Freeform 4546"/>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68" name="Freeform 4547"/>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833" name="Group 4548"/>
            <p:cNvGrpSpPr>
              <a:grpSpLocks/>
            </p:cNvGrpSpPr>
            <p:nvPr/>
          </p:nvGrpSpPr>
          <p:grpSpPr bwMode="auto">
            <a:xfrm rot="-184541">
              <a:off x="4793" y="2491"/>
              <a:ext cx="240" cy="656"/>
              <a:chOff x="1056" y="1872"/>
              <a:chExt cx="240" cy="608"/>
            </a:xfrm>
          </p:grpSpPr>
          <p:sp>
            <p:nvSpPr>
              <p:cNvPr id="8641" name="Freeform 4549"/>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642" name="Freeform 4550"/>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643" name="Freeform 4551"/>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644" name="Freeform 4552"/>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45" name="Freeform 4553"/>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46" name="Freeform 4554"/>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47" name="Freeform 4555"/>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48" name="Freeform 4556"/>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49" name="Freeform 4557"/>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50" name="Freeform 4558"/>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51" name="Freeform 4559"/>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52" name="Freeform 4560"/>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53" name="Freeform 4561"/>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54" name="Freeform 4562"/>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834" name="Group 4563"/>
            <p:cNvGrpSpPr>
              <a:grpSpLocks/>
            </p:cNvGrpSpPr>
            <p:nvPr/>
          </p:nvGrpSpPr>
          <p:grpSpPr bwMode="auto">
            <a:xfrm rot="-184541">
              <a:off x="5409" y="2361"/>
              <a:ext cx="240" cy="576"/>
              <a:chOff x="1056" y="1872"/>
              <a:chExt cx="240" cy="608"/>
            </a:xfrm>
          </p:grpSpPr>
          <p:sp>
            <p:nvSpPr>
              <p:cNvPr id="8627" name="Freeform 4564"/>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628" name="Freeform 4565"/>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629" name="Freeform 4566"/>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630" name="Freeform 4567"/>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31" name="Freeform 4568"/>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32" name="Freeform 4569"/>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33" name="Freeform 4570"/>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34" name="Freeform 4571"/>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35" name="Freeform 4572"/>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36" name="Freeform 4573"/>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37" name="Freeform 4574"/>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38" name="Freeform 4575"/>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39" name="Freeform 4576"/>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40" name="Freeform 4577"/>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835" name="Group 4578"/>
            <p:cNvGrpSpPr>
              <a:grpSpLocks/>
            </p:cNvGrpSpPr>
            <p:nvPr/>
          </p:nvGrpSpPr>
          <p:grpSpPr bwMode="auto">
            <a:xfrm rot="-184541">
              <a:off x="5101" y="2426"/>
              <a:ext cx="240" cy="608"/>
              <a:chOff x="1056" y="1872"/>
              <a:chExt cx="240" cy="608"/>
            </a:xfrm>
          </p:grpSpPr>
          <p:sp>
            <p:nvSpPr>
              <p:cNvPr id="8613" name="Freeform 4579"/>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614" name="Freeform 4580"/>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615" name="Freeform 4581"/>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616" name="Freeform 4582"/>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17" name="Freeform 4583"/>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18" name="Freeform 4584"/>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19" name="Freeform 4585"/>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20" name="Freeform 4586"/>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21" name="Freeform 4587"/>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22" name="Freeform 4588"/>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23" name="Freeform 4589"/>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24" name="Freeform 4590"/>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25" name="Freeform 4591"/>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26" name="Freeform 4592"/>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836" name="Group 4593"/>
            <p:cNvGrpSpPr>
              <a:grpSpLocks/>
            </p:cNvGrpSpPr>
            <p:nvPr/>
          </p:nvGrpSpPr>
          <p:grpSpPr bwMode="auto">
            <a:xfrm rot="-184541">
              <a:off x="4936" y="2483"/>
              <a:ext cx="240" cy="608"/>
              <a:chOff x="1056" y="1872"/>
              <a:chExt cx="240" cy="608"/>
            </a:xfrm>
          </p:grpSpPr>
          <p:sp>
            <p:nvSpPr>
              <p:cNvPr id="8599" name="Freeform 4594"/>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600" name="Freeform 4595"/>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601" name="Freeform 4596"/>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602" name="Freeform 4597"/>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03" name="Freeform 4598"/>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04" name="Freeform 4599"/>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05" name="Freeform 4600"/>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06" name="Freeform 4601"/>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07" name="Freeform 4602"/>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08" name="Freeform 4603"/>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09" name="Freeform 4604"/>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10" name="Freeform 4605"/>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11" name="Freeform 4606"/>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612" name="Freeform 4607"/>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nvGrpSpPr>
            <p:cNvPr id="8837" name="Group 4608"/>
            <p:cNvGrpSpPr>
              <a:grpSpLocks/>
            </p:cNvGrpSpPr>
            <p:nvPr/>
          </p:nvGrpSpPr>
          <p:grpSpPr bwMode="auto">
            <a:xfrm rot="-184541">
              <a:off x="5250" y="2370"/>
              <a:ext cx="240" cy="616"/>
              <a:chOff x="1056" y="1872"/>
              <a:chExt cx="240" cy="608"/>
            </a:xfrm>
          </p:grpSpPr>
          <p:sp>
            <p:nvSpPr>
              <p:cNvPr id="8585" name="Freeform 4609"/>
              <p:cNvSpPr>
                <a:spLocks/>
              </p:cNvSpPr>
              <p:nvPr/>
            </p:nvSpPr>
            <p:spPr bwMode="auto">
              <a:xfrm>
                <a:off x="1056" y="1918"/>
                <a:ext cx="240" cy="539"/>
              </a:xfrm>
              <a:custGeom>
                <a:avLst/>
                <a:gdLst>
                  <a:gd name="T0" fmla="*/ 49 w 468"/>
                  <a:gd name="T1" fmla="*/ 418 h 637"/>
                  <a:gd name="T2" fmla="*/ 28 w 468"/>
                  <a:gd name="T3" fmla="*/ 384 h 637"/>
                  <a:gd name="T4" fmla="*/ 24 w 468"/>
                  <a:gd name="T5" fmla="*/ 366 h 637"/>
                  <a:gd name="T6" fmla="*/ 52 w 468"/>
                  <a:gd name="T7" fmla="*/ 391 h 637"/>
                  <a:gd name="T8" fmla="*/ 50 w 468"/>
                  <a:gd name="T9" fmla="*/ 351 h 637"/>
                  <a:gd name="T10" fmla="*/ 9 w 468"/>
                  <a:gd name="T11" fmla="*/ 312 h 637"/>
                  <a:gd name="T12" fmla="*/ 2 w 468"/>
                  <a:gd name="T13" fmla="*/ 316 h 637"/>
                  <a:gd name="T14" fmla="*/ 11 w 468"/>
                  <a:gd name="T15" fmla="*/ 275 h 637"/>
                  <a:gd name="T16" fmla="*/ 41 w 468"/>
                  <a:gd name="T17" fmla="*/ 289 h 637"/>
                  <a:gd name="T18" fmla="*/ 47 w 468"/>
                  <a:gd name="T19" fmla="*/ 244 h 637"/>
                  <a:gd name="T20" fmla="*/ 5 w 468"/>
                  <a:gd name="T21" fmla="*/ 207 h 637"/>
                  <a:gd name="T22" fmla="*/ 4 w 468"/>
                  <a:gd name="T23" fmla="*/ 162 h 637"/>
                  <a:gd name="T24" fmla="*/ 51 w 468"/>
                  <a:gd name="T25" fmla="*/ 217 h 637"/>
                  <a:gd name="T26" fmla="*/ 53 w 468"/>
                  <a:gd name="T27" fmla="*/ 146 h 637"/>
                  <a:gd name="T28" fmla="*/ 29 w 468"/>
                  <a:gd name="T29" fmla="*/ 103 h 637"/>
                  <a:gd name="T30" fmla="*/ 36 w 468"/>
                  <a:gd name="T31" fmla="*/ 68 h 637"/>
                  <a:gd name="T32" fmla="*/ 57 w 468"/>
                  <a:gd name="T33" fmla="*/ 40 h 637"/>
                  <a:gd name="T34" fmla="*/ 61 w 468"/>
                  <a:gd name="T35" fmla="*/ 58 h 637"/>
                  <a:gd name="T36" fmla="*/ 77 w 468"/>
                  <a:gd name="T37" fmla="*/ 62 h 637"/>
                  <a:gd name="T38" fmla="*/ 95 w 468"/>
                  <a:gd name="T39" fmla="*/ 58 h 637"/>
                  <a:gd name="T40" fmla="*/ 104 w 468"/>
                  <a:gd name="T41" fmla="*/ 97 h 637"/>
                  <a:gd name="T42" fmla="*/ 85 w 468"/>
                  <a:gd name="T43" fmla="*/ 72 h 637"/>
                  <a:gd name="T44" fmla="*/ 63 w 468"/>
                  <a:gd name="T45" fmla="*/ 149 h 637"/>
                  <a:gd name="T46" fmla="*/ 83 w 468"/>
                  <a:gd name="T47" fmla="*/ 132 h 637"/>
                  <a:gd name="T48" fmla="*/ 112 w 468"/>
                  <a:gd name="T49" fmla="*/ 120 h 637"/>
                  <a:gd name="T50" fmla="*/ 113 w 468"/>
                  <a:gd name="T51" fmla="*/ 165 h 637"/>
                  <a:gd name="T52" fmla="*/ 97 w 468"/>
                  <a:gd name="T53" fmla="*/ 142 h 637"/>
                  <a:gd name="T54" fmla="*/ 64 w 468"/>
                  <a:gd name="T55" fmla="*/ 219 h 637"/>
                  <a:gd name="T56" fmla="*/ 71 w 468"/>
                  <a:gd name="T57" fmla="*/ 217 h 637"/>
                  <a:gd name="T58" fmla="*/ 77 w 468"/>
                  <a:gd name="T59" fmla="*/ 245 h 637"/>
                  <a:gd name="T60" fmla="*/ 64 w 468"/>
                  <a:gd name="T61" fmla="*/ 300 h 637"/>
                  <a:gd name="T62" fmla="*/ 98 w 468"/>
                  <a:gd name="T63" fmla="*/ 217 h 637"/>
                  <a:gd name="T64" fmla="*/ 119 w 468"/>
                  <a:gd name="T65" fmla="*/ 282 h 637"/>
                  <a:gd name="T66" fmla="*/ 99 w 468"/>
                  <a:gd name="T67" fmla="*/ 239 h 637"/>
                  <a:gd name="T68" fmla="*/ 68 w 468"/>
                  <a:gd name="T69" fmla="*/ 319 h 637"/>
                  <a:gd name="T70" fmla="*/ 69 w 468"/>
                  <a:gd name="T71" fmla="*/ 366 h 637"/>
                  <a:gd name="T72" fmla="*/ 110 w 468"/>
                  <a:gd name="T73" fmla="*/ 381 h 637"/>
                  <a:gd name="T74" fmla="*/ 97 w 468"/>
                  <a:gd name="T75" fmla="*/ 347 h 637"/>
                  <a:gd name="T76" fmla="*/ 64 w 468"/>
                  <a:gd name="T77" fmla="*/ 432 h 637"/>
                  <a:gd name="T78" fmla="*/ 51 w 468"/>
                  <a:gd name="T79" fmla="*/ 453 h 6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8"/>
                  <a:gd name="T121" fmla="*/ 0 h 637"/>
                  <a:gd name="T122" fmla="*/ 468 w 468"/>
                  <a:gd name="T123" fmla="*/ 637 h 6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8" h="637">
                    <a:moveTo>
                      <a:pt x="193" y="632"/>
                    </a:moveTo>
                    <a:cubicBezTo>
                      <a:pt x="184" y="624"/>
                      <a:pt x="197" y="599"/>
                      <a:pt x="187" y="584"/>
                    </a:cubicBezTo>
                    <a:cubicBezTo>
                      <a:pt x="177" y="569"/>
                      <a:pt x="148" y="550"/>
                      <a:pt x="135" y="542"/>
                    </a:cubicBezTo>
                    <a:cubicBezTo>
                      <a:pt x="122" y="534"/>
                      <a:pt x="116" y="530"/>
                      <a:pt x="107" y="536"/>
                    </a:cubicBezTo>
                    <a:cubicBezTo>
                      <a:pt x="98" y="542"/>
                      <a:pt x="86" y="584"/>
                      <a:pt x="83" y="580"/>
                    </a:cubicBezTo>
                    <a:cubicBezTo>
                      <a:pt x="80" y="576"/>
                      <a:pt x="76" y="520"/>
                      <a:pt x="89" y="510"/>
                    </a:cubicBezTo>
                    <a:cubicBezTo>
                      <a:pt x="102" y="500"/>
                      <a:pt x="141" y="514"/>
                      <a:pt x="159" y="520"/>
                    </a:cubicBezTo>
                    <a:cubicBezTo>
                      <a:pt x="177" y="526"/>
                      <a:pt x="190" y="547"/>
                      <a:pt x="197" y="546"/>
                    </a:cubicBezTo>
                    <a:cubicBezTo>
                      <a:pt x="204" y="545"/>
                      <a:pt x="202" y="521"/>
                      <a:pt x="201" y="512"/>
                    </a:cubicBezTo>
                    <a:cubicBezTo>
                      <a:pt x="200" y="503"/>
                      <a:pt x="209" y="506"/>
                      <a:pt x="189" y="490"/>
                    </a:cubicBezTo>
                    <a:cubicBezTo>
                      <a:pt x="169" y="474"/>
                      <a:pt x="109" y="423"/>
                      <a:pt x="83" y="414"/>
                    </a:cubicBezTo>
                    <a:cubicBezTo>
                      <a:pt x="57" y="405"/>
                      <a:pt x="48" y="427"/>
                      <a:pt x="35" y="436"/>
                    </a:cubicBezTo>
                    <a:cubicBezTo>
                      <a:pt x="22" y="445"/>
                      <a:pt x="12" y="465"/>
                      <a:pt x="7" y="466"/>
                    </a:cubicBezTo>
                    <a:cubicBezTo>
                      <a:pt x="2" y="467"/>
                      <a:pt x="0" y="456"/>
                      <a:pt x="5" y="442"/>
                    </a:cubicBezTo>
                    <a:cubicBezTo>
                      <a:pt x="10" y="428"/>
                      <a:pt x="29" y="390"/>
                      <a:pt x="35" y="380"/>
                    </a:cubicBezTo>
                    <a:cubicBezTo>
                      <a:pt x="41" y="370"/>
                      <a:pt x="34" y="386"/>
                      <a:pt x="43" y="384"/>
                    </a:cubicBezTo>
                    <a:cubicBezTo>
                      <a:pt x="52" y="382"/>
                      <a:pt x="68" y="367"/>
                      <a:pt x="87" y="370"/>
                    </a:cubicBezTo>
                    <a:cubicBezTo>
                      <a:pt x="106" y="373"/>
                      <a:pt x="137" y="393"/>
                      <a:pt x="155" y="404"/>
                    </a:cubicBezTo>
                    <a:cubicBezTo>
                      <a:pt x="173" y="415"/>
                      <a:pt x="193" y="447"/>
                      <a:pt x="197" y="436"/>
                    </a:cubicBezTo>
                    <a:cubicBezTo>
                      <a:pt x="201" y="425"/>
                      <a:pt x="204" y="372"/>
                      <a:pt x="179" y="340"/>
                    </a:cubicBezTo>
                    <a:cubicBezTo>
                      <a:pt x="154" y="308"/>
                      <a:pt x="76" y="252"/>
                      <a:pt x="49" y="244"/>
                    </a:cubicBezTo>
                    <a:cubicBezTo>
                      <a:pt x="22" y="236"/>
                      <a:pt x="27" y="276"/>
                      <a:pt x="19" y="290"/>
                    </a:cubicBezTo>
                    <a:cubicBezTo>
                      <a:pt x="11" y="304"/>
                      <a:pt x="4" y="337"/>
                      <a:pt x="3" y="326"/>
                    </a:cubicBezTo>
                    <a:cubicBezTo>
                      <a:pt x="2" y="315"/>
                      <a:pt x="1" y="245"/>
                      <a:pt x="15" y="226"/>
                    </a:cubicBezTo>
                    <a:cubicBezTo>
                      <a:pt x="29" y="207"/>
                      <a:pt x="55" y="199"/>
                      <a:pt x="85" y="212"/>
                    </a:cubicBezTo>
                    <a:cubicBezTo>
                      <a:pt x="115" y="225"/>
                      <a:pt x="173" y="293"/>
                      <a:pt x="193" y="304"/>
                    </a:cubicBezTo>
                    <a:cubicBezTo>
                      <a:pt x="213" y="315"/>
                      <a:pt x="202" y="295"/>
                      <a:pt x="203" y="278"/>
                    </a:cubicBezTo>
                    <a:cubicBezTo>
                      <a:pt x="204" y="261"/>
                      <a:pt x="211" y="229"/>
                      <a:pt x="201" y="204"/>
                    </a:cubicBezTo>
                    <a:cubicBezTo>
                      <a:pt x="191" y="179"/>
                      <a:pt x="156" y="138"/>
                      <a:pt x="141" y="128"/>
                    </a:cubicBezTo>
                    <a:cubicBezTo>
                      <a:pt x="126" y="118"/>
                      <a:pt x="120" y="140"/>
                      <a:pt x="109" y="144"/>
                    </a:cubicBezTo>
                    <a:cubicBezTo>
                      <a:pt x="98" y="148"/>
                      <a:pt x="70" y="162"/>
                      <a:pt x="75" y="154"/>
                    </a:cubicBezTo>
                    <a:cubicBezTo>
                      <a:pt x="80" y="146"/>
                      <a:pt x="114" y="94"/>
                      <a:pt x="137" y="94"/>
                    </a:cubicBezTo>
                    <a:cubicBezTo>
                      <a:pt x="160" y="94"/>
                      <a:pt x="197" y="162"/>
                      <a:pt x="211" y="156"/>
                    </a:cubicBezTo>
                    <a:cubicBezTo>
                      <a:pt x="225" y="150"/>
                      <a:pt x="216" y="81"/>
                      <a:pt x="219" y="56"/>
                    </a:cubicBezTo>
                    <a:cubicBezTo>
                      <a:pt x="222" y="31"/>
                      <a:pt x="225" y="0"/>
                      <a:pt x="227" y="4"/>
                    </a:cubicBezTo>
                    <a:cubicBezTo>
                      <a:pt x="229" y="8"/>
                      <a:pt x="230" y="61"/>
                      <a:pt x="233" y="82"/>
                    </a:cubicBezTo>
                    <a:cubicBezTo>
                      <a:pt x="236" y="103"/>
                      <a:pt x="233" y="131"/>
                      <a:pt x="243" y="132"/>
                    </a:cubicBezTo>
                    <a:cubicBezTo>
                      <a:pt x="253" y="133"/>
                      <a:pt x="279" y="96"/>
                      <a:pt x="295" y="86"/>
                    </a:cubicBezTo>
                    <a:cubicBezTo>
                      <a:pt x="311" y="76"/>
                      <a:pt x="326" y="73"/>
                      <a:pt x="337" y="72"/>
                    </a:cubicBezTo>
                    <a:cubicBezTo>
                      <a:pt x="348" y="71"/>
                      <a:pt x="350" y="73"/>
                      <a:pt x="361" y="80"/>
                    </a:cubicBezTo>
                    <a:cubicBezTo>
                      <a:pt x="372" y="87"/>
                      <a:pt x="396" y="107"/>
                      <a:pt x="401" y="116"/>
                    </a:cubicBezTo>
                    <a:cubicBezTo>
                      <a:pt x="406" y="125"/>
                      <a:pt x="398" y="137"/>
                      <a:pt x="393" y="136"/>
                    </a:cubicBezTo>
                    <a:cubicBezTo>
                      <a:pt x="388" y="135"/>
                      <a:pt x="383" y="114"/>
                      <a:pt x="371" y="108"/>
                    </a:cubicBezTo>
                    <a:cubicBezTo>
                      <a:pt x="359" y="102"/>
                      <a:pt x="344" y="90"/>
                      <a:pt x="323" y="100"/>
                    </a:cubicBezTo>
                    <a:cubicBezTo>
                      <a:pt x="302" y="110"/>
                      <a:pt x="259" y="148"/>
                      <a:pt x="245" y="166"/>
                    </a:cubicBezTo>
                    <a:cubicBezTo>
                      <a:pt x="231" y="184"/>
                      <a:pt x="238" y="196"/>
                      <a:pt x="237" y="208"/>
                    </a:cubicBezTo>
                    <a:cubicBezTo>
                      <a:pt x="236" y="220"/>
                      <a:pt x="228" y="240"/>
                      <a:pt x="241" y="236"/>
                    </a:cubicBezTo>
                    <a:cubicBezTo>
                      <a:pt x="254" y="232"/>
                      <a:pt x="292" y="196"/>
                      <a:pt x="315" y="184"/>
                    </a:cubicBezTo>
                    <a:cubicBezTo>
                      <a:pt x="338" y="172"/>
                      <a:pt x="359" y="165"/>
                      <a:pt x="377" y="162"/>
                    </a:cubicBezTo>
                    <a:cubicBezTo>
                      <a:pt x="395" y="159"/>
                      <a:pt x="411" y="154"/>
                      <a:pt x="425" y="168"/>
                    </a:cubicBezTo>
                    <a:cubicBezTo>
                      <a:pt x="439" y="182"/>
                      <a:pt x="460" y="234"/>
                      <a:pt x="461" y="244"/>
                    </a:cubicBezTo>
                    <a:cubicBezTo>
                      <a:pt x="462" y="254"/>
                      <a:pt x="440" y="238"/>
                      <a:pt x="431" y="230"/>
                    </a:cubicBezTo>
                    <a:cubicBezTo>
                      <a:pt x="422" y="222"/>
                      <a:pt x="415" y="199"/>
                      <a:pt x="405" y="194"/>
                    </a:cubicBezTo>
                    <a:cubicBezTo>
                      <a:pt x="395" y="189"/>
                      <a:pt x="396" y="185"/>
                      <a:pt x="371" y="198"/>
                    </a:cubicBezTo>
                    <a:cubicBezTo>
                      <a:pt x="346" y="211"/>
                      <a:pt x="277" y="254"/>
                      <a:pt x="255" y="272"/>
                    </a:cubicBezTo>
                    <a:cubicBezTo>
                      <a:pt x="233" y="290"/>
                      <a:pt x="243" y="293"/>
                      <a:pt x="241" y="306"/>
                    </a:cubicBezTo>
                    <a:cubicBezTo>
                      <a:pt x="239" y="319"/>
                      <a:pt x="236" y="351"/>
                      <a:pt x="241" y="350"/>
                    </a:cubicBezTo>
                    <a:cubicBezTo>
                      <a:pt x="246" y="349"/>
                      <a:pt x="258" y="313"/>
                      <a:pt x="271" y="302"/>
                    </a:cubicBezTo>
                    <a:cubicBezTo>
                      <a:pt x="284" y="291"/>
                      <a:pt x="313" y="277"/>
                      <a:pt x="317" y="284"/>
                    </a:cubicBezTo>
                    <a:cubicBezTo>
                      <a:pt x="321" y="291"/>
                      <a:pt x="301" y="326"/>
                      <a:pt x="293" y="342"/>
                    </a:cubicBezTo>
                    <a:cubicBezTo>
                      <a:pt x="285" y="358"/>
                      <a:pt x="279" y="367"/>
                      <a:pt x="271" y="380"/>
                    </a:cubicBezTo>
                    <a:cubicBezTo>
                      <a:pt x="263" y="393"/>
                      <a:pt x="237" y="426"/>
                      <a:pt x="243" y="420"/>
                    </a:cubicBezTo>
                    <a:cubicBezTo>
                      <a:pt x="249" y="414"/>
                      <a:pt x="287" y="361"/>
                      <a:pt x="309" y="342"/>
                    </a:cubicBezTo>
                    <a:cubicBezTo>
                      <a:pt x="331" y="323"/>
                      <a:pt x="351" y="304"/>
                      <a:pt x="375" y="304"/>
                    </a:cubicBezTo>
                    <a:cubicBezTo>
                      <a:pt x="399" y="304"/>
                      <a:pt x="442" y="327"/>
                      <a:pt x="455" y="342"/>
                    </a:cubicBezTo>
                    <a:cubicBezTo>
                      <a:pt x="468" y="357"/>
                      <a:pt x="461" y="394"/>
                      <a:pt x="455" y="394"/>
                    </a:cubicBezTo>
                    <a:cubicBezTo>
                      <a:pt x="449" y="394"/>
                      <a:pt x="430" y="352"/>
                      <a:pt x="417" y="342"/>
                    </a:cubicBezTo>
                    <a:cubicBezTo>
                      <a:pt x="404" y="332"/>
                      <a:pt x="391" y="331"/>
                      <a:pt x="379" y="334"/>
                    </a:cubicBezTo>
                    <a:cubicBezTo>
                      <a:pt x="367" y="337"/>
                      <a:pt x="363" y="341"/>
                      <a:pt x="343" y="360"/>
                    </a:cubicBezTo>
                    <a:cubicBezTo>
                      <a:pt x="323" y="379"/>
                      <a:pt x="273" y="426"/>
                      <a:pt x="257" y="446"/>
                    </a:cubicBezTo>
                    <a:cubicBezTo>
                      <a:pt x="241" y="466"/>
                      <a:pt x="246" y="467"/>
                      <a:pt x="247" y="478"/>
                    </a:cubicBezTo>
                    <a:cubicBezTo>
                      <a:pt x="248" y="489"/>
                      <a:pt x="240" y="514"/>
                      <a:pt x="261" y="510"/>
                    </a:cubicBezTo>
                    <a:cubicBezTo>
                      <a:pt x="282" y="506"/>
                      <a:pt x="347" y="450"/>
                      <a:pt x="373" y="454"/>
                    </a:cubicBezTo>
                    <a:cubicBezTo>
                      <a:pt x="399" y="458"/>
                      <a:pt x="414" y="519"/>
                      <a:pt x="419" y="532"/>
                    </a:cubicBezTo>
                    <a:cubicBezTo>
                      <a:pt x="424" y="545"/>
                      <a:pt x="413" y="538"/>
                      <a:pt x="405" y="530"/>
                    </a:cubicBezTo>
                    <a:cubicBezTo>
                      <a:pt x="397" y="522"/>
                      <a:pt x="394" y="479"/>
                      <a:pt x="369" y="484"/>
                    </a:cubicBezTo>
                    <a:cubicBezTo>
                      <a:pt x="344" y="489"/>
                      <a:pt x="274" y="542"/>
                      <a:pt x="253" y="562"/>
                    </a:cubicBezTo>
                    <a:cubicBezTo>
                      <a:pt x="232" y="582"/>
                      <a:pt x="243" y="592"/>
                      <a:pt x="241" y="604"/>
                    </a:cubicBezTo>
                    <a:cubicBezTo>
                      <a:pt x="239" y="616"/>
                      <a:pt x="247" y="627"/>
                      <a:pt x="239" y="632"/>
                    </a:cubicBezTo>
                    <a:cubicBezTo>
                      <a:pt x="231" y="637"/>
                      <a:pt x="203" y="632"/>
                      <a:pt x="193" y="632"/>
                    </a:cubicBezTo>
                    <a:close/>
                  </a:path>
                </a:pathLst>
              </a:custGeom>
              <a:solidFill>
                <a:srgbClr val="009900"/>
              </a:solidFill>
              <a:ln w="9525">
                <a:solidFill>
                  <a:srgbClr val="33CC33"/>
                </a:solidFill>
                <a:round/>
                <a:headEnd/>
                <a:tailEnd/>
              </a:ln>
            </p:spPr>
            <p:txBody>
              <a:bodyPr/>
              <a:lstStyle/>
              <a:p>
                <a:endParaRPr lang="en-US"/>
              </a:p>
            </p:txBody>
          </p:sp>
          <p:sp>
            <p:nvSpPr>
              <p:cNvPr id="8586" name="Freeform 4610"/>
              <p:cNvSpPr>
                <a:spLocks/>
              </p:cNvSpPr>
              <p:nvPr/>
            </p:nvSpPr>
            <p:spPr bwMode="auto">
              <a:xfrm>
                <a:off x="1123" y="2444"/>
                <a:ext cx="87" cy="36"/>
              </a:xfrm>
              <a:custGeom>
                <a:avLst/>
                <a:gdLst>
                  <a:gd name="T0" fmla="*/ 21 w 122"/>
                  <a:gd name="T1" fmla="*/ 6 h 42"/>
                  <a:gd name="T2" fmla="*/ 16 w 122"/>
                  <a:gd name="T3" fmla="*/ 12 h 42"/>
                  <a:gd name="T4" fmla="*/ 0 w 122"/>
                  <a:gd name="T5" fmla="*/ 18 h 42"/>
                  <a:gd name="T6" fmla="*/ 21 w 122"/>
                  <a:gd name="T7" fmla="*/ 22 h 42"/>
                  <a:gd name="T8" fmla="*/ 34 w 122"/>
                  <a:gd name="T9" fmla="*/ 22 h 42"/>
                  <a:gd name="T10" fmla="*/ 53 w 122"/>
                  <a:gd name="T11" fmla="*/ 13 h 42"/>
                  <a:gd name="T12" fmla="*/ 62 w 122"/>
                  <a:gd name="T13" fmla="*/ 13 h 42"/>
                  <a:gd name="T14" fmla="*/ 41 w 122"/>
                  <a:gd name="T15" fmla="*/ 10 h 42"/>
                  <a:gd name="T16" fmla="*/ 21 w 122"/>
                  <a:gd name="T17" fmla="*/ 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42"/>
                  <a:gd name="T29" fmla="*/ 122 w 12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42">
                    <a:moveTo>
                      <a:pt x="42" y="8"/>
                    </a:moveTo>
                    <a:cubicBezTo>
                      <a:pt x="30" y="12"/>
                      <a:pt x="41" y="7"/>
                      <a:pt x="32" y="16"/>
                    </a:cubicBezTo>
                    <a:cubicBezTo>
                      <a:pt x="24" y="24"/>
                      <a:pt x="10" y="23"/>
                      <a:pt x="0" y="24"/>
                    </a:cubicBezTo>
                    <a:cubicBezTo>
                      <a:pt x="4" y="42"/>
                      <a:pt x="20" y="31"/>
                      <a:pt x="42" y="30"/>
                    </a:cubicBezTo>
                    <a:cubicBezTo>
                      <a:pt x="48" y="13"/>
                      <a:pt x="56" y="26"/>
                      <a:pt x="68" y="30"/>
                    </a:cubicBezTo>
                    <a:cubicBezTo>
                      <a:pt x="83" y="28"/>
                      <a:pt x="89" y="16"/>
                      <a:pt x="104" y="18"/>
                    </a:cubicBezTo>
                    <a:cubicBezTo>
                      <a:pt x="115" y="29"/>
                      <a:pt x="120" y="31"/>
                      <a:pt x="122" y="18"/>
                    </a:cubicBezTo>
                    <a:cubicBezTo>
                      <a:pt x="117" y="0"/>
                      <a:pt x="95" y="5"/>
                      <a:pt x="82" y="14"/>
                    </a:cubicBezTo>
                    <a:cubicBezTo>
                      <a:pt x="68" y="0"/>
                      <a:pt x="79" y="8"/>
                      <a:pt x="42" y="8"/>
                    </a:cubicBezTo>
                    <a:close/>
                  </a:path>
                </a:pathLst>
              </a:custGeom>
              <a:solidFill>
                <a:srgbClr val="996600"/>
              </a:solidFill>
              <a:ln w="9525">
                <a:solidFill>
                  <a:srgbClr val="996600"/>
                </a:solidFill>
                <a:round/>
                <a:headEnd/>
                <a:tailEnd/>
              </a:ln>
            </p:spPr>
            <p:txBody>
              <a:bodyPr/>
              <a:lstStyle/>
              <a:p>
                <a:endParaRPr lang="en-US"/>
              </a:p>
            </p:txBody>
          </p:sp>
          <p:sp>
            <p:nvSpPr>
              <p:cNvPr id="8587" name="Freeform 4611"/>
              <p:cNvSpPr>
                <a:spLocks/>
              </p:cNvSpPr>
              <p:nvPr/>
            </p:nvSpPr>
            <p:spPr bwMode="auto">
              <a:xfrm>
                <a:off x="1132" y="1872"/>
                <a:ext cx="88" cy="103"/>
              </a:xfrm>
              <a:custGeom>
                <a:avLst/>
                <a:gdLst>
                  <a:gd name="T0" fmla="*/ 26 w 123"/>
                  <a:gd name="T1" fmla="*/ 62 h 122"/>
                  <a:gd name="T2" fmla="*/ 14 w 123"/>
                  <a:gd name="T3" fmla="*/ 66 h 122"/>
                  <a:gd name="T4" fmla="*/ 0 w 123"/>
                  <a:gd name="T5" fmla="*/ 57 h 122"/>
                  <a:gd name="T6" fmla="*/ 19 w 123"/>
                  <a:gd name="T7" fmla="*/ 62 h 122"/>
                  <a:gd name="T8" fmla="*/ 14 w 123"/>
                  <a:gd name="T9" fmla="*/ 52 h 122"/>
                  <a:gd name="T10" fmla="*/ 3 w 123"/>
                  <a:gd name="T11" fmla="*/ 37 h 122"/>
                  <a:gd name="T12" fmla="*/ 15 w 123"/>
                  <a:gd name="T13" fmla="*/ 44 h 122"/>
                  <a:gd name="T14" fmla="*/ 21 w 123"/>
                  <a:gd name="T15" fmla="*/ 48 h 122"/>
                  <a:gd name="T16" fmla="*/ 17 w 123"/>
                  <a:gd name="T17" fmla="*/ 25 h 122"/>
                  <a:gd name="T18" fmla="*/ 19 w 123"/>
                  <a:gd name="T19" fmla="*/ 6 h 122"/>
                  <a:gd name="T20" fmla="*/ 24 w 123"/>
                  <a:gd name="T21" fmla="*/ 31 h 122"/>
                  <a:gd name="T22" fmla="*/ 34 w 123"/>
                  <a:gd name="T23" fmla="*/ 19 h 122"/>
                  <a:gd name="T24" fmla="*/ 35 w 123"/>
                  <a:gd name="T25" fmla="*/ 29 h 122"/>
                  <a:gd name="T26" fmla="*/ 54 w 123"/>
                  <a:gd name="T27" fmla="*/ 40 h 122"/>
                  <a:gd name="T28" fmla="*/ 35 w 123"/>
                  <a:gd name="T29" fmla="*/ 44 h 122"/>
                  <a:gd name="T30" fmla="*/ 37 w 123"/>
                  <a:gd name="T31" fmla="*/ 48 h 122"/>
                  <a:gd name="T32" fmla="*/ 46 w 123"/>
                  <a:gd name="T33" fmla="*/ 54 h 122"/>
                  <a:gd name="T34" fmla="*/ 36 w 123"/>
                  <a:gd name="T35" fmla="*/ 52 h 122"/>
                  <a:gd name="T36" fmla="*/ 35 w 123"/>
                  <a:gd name="T37" fmla="*/ 62 h 122"/>
                  <a:gd name="T38" fmla="*/ 33 w 123"/>
                  <a:gd name="T39" fmla="*/ 83 h 122"/>
                  <a:gd name="T40" fmla="*/ 26 w 123"/>
                  <a:gd name="T41" fmla="*/ 77 h 122"/>
                  <a:gd name="T42" fmla="*/ 28 w 123"/>
                  <a:gd name="T43" fmla="*/ 62 h 122"/>
                  <a:gd name="T44" fmla="*/ 26 w 123"/>
                  <a:gd name="T45" fmla="*/ 62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22"/>
                  <a:gd name="T71" fmla="*/ 123 w 12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22">
                    <a:moveTo>
                      <a:pt x="50" y="88"/>
                    </a:moveTo>
                    <a:cubicBezTo>
                      <a:pt x="42" y="94"/>
                      <a:pt x="38" y="94"/>
                      <a:pt x="28" y="92"/>
                    </a:cubicBezTo>
                    <a:cubicBezTo>
                      <a:pt x="18" y="85"/>
                      <a:pt x="4" y="93"/>
                      <a:pt x="0" y="80"/>
                    </a:cubicBezTo>
                    <a:cubicBezTo>
                      <a:pt x="8" y="77"/>
                      <a:pt x="30" y="86"/>
                      <a:pt x="38" y="88"/>
                    </a:cubicBezTo>
                    <a:cubicBezTo>
                      <a:pt x="63" y="83"/>
                      <a:pt x="35" y="73"/>
                      <a:pt x="26" y="72"/>
                    </a:cubicBezTo>
                    <a:cubicBezTo>
                      <a:pt x="21" y="64"/>
                      <a:pt x="15" y="55"/>
                      <a:pt x="6" y="52"/>
                    </a:cubicBezTo>
                    <a:cubicBezTo>
                      <a:pt x="21" y="42"/>
                      <a:pt x="15" y="57"/>
                      <a:pt x="30" y="62"/>
                    </a:cubicBezTo>
                    <a:cubicBezTo>
                      <a:pt x="38" y="65"/>
                      <a:pt x="34" y="63"/>
                      <a:pt x="42" y="68"/>
                    </a:cubicBezTo>
                    <a:cubicBezTo>
                      <a:pt x="56" y="59"/>
                      <a:pt x="38" y="48"/>
                      <a:pt x="34" y="36"/>
                    </a:cubicBezTo>
                    <a:cubicBezTo>
                      <a:pt x="33" y="25"/>
                      <a:pt x="26" y="11"/>
                      <a:pt x="36" y="8"/>
                    </a:cubicBezTo>
                    <a:cubicBezTo>
                      <a:pt x="49" y="16"/>
                      <a:pt x="42" y="31"/>
                      <a:pt x="48" y="44"/>
                    </a:cubicBezTo>
                    <a:cubicBezTo>
                      <a:pt x="61" y="31"/>
                      <a:pt x="49" y="0"/>
                      <a:pt x="66" y="26"/>
                    </a:cubicBezTo>
                    <a:cubicBezTo>
                      <a:pt x="70" y="25"/>
                      <a:pt x="61" y="35"/>
                      <a:pt x="68" y="40"/>
                    </a:cubicBezTo>
                    <a:cubicBezTo>
                      <a:pt x="75" y="45"/>
                      <a:pt x="106" y="52"/>
                      <a:pt x="106" y="56"/>
                    </a:cubicBezTo>
                    <a:cubicBezTo>
                      <a:pt x="87" y="69"/>
                      <a:pt x="123" y="46"/>
                      <a:pt x="68" y="62"/>
                    </a:cubicBezTo>
                    <a:cubicBezTo>
                      <a:pt x="66" y="63"/>
                      <a:pt x="70" y="66"/>
                      <a:pt x="72" y="68"/>
                    </a:cubicBezTo>
                    <a:cubicBezTo>
                      <a:pt x="75" y="70"/>
                      <a:pt x="88" y="75"/>
                      <a:pt x="90" y="76"/>
                    </a:cubicBezTo>
                    <a:cubicBezTo>
                      <a:pt x="85" y="94"/>
                      <a:pt x="79" y="77"/>
                      <a:pt x="70" y="74"/>
                    </a:cubicBezTo>
                    <a:cubicBezTo>
                      <a:pt x="62" y="77"/>
                      <a:pt x="58" y="83"/>
                      <a:pt x="68" y="86"/>
                    </a:cubicBezTo>
                    <a:cubicBezTo>
                      <a:pt x="70" y="98"/>
                      <a:pt x="79" y="112"/>
                      <a:pt x="64" y="116"/>
                    </a:cubicBezTo>
                    <a:cubicBezTo>
                      <a:pt x="55" y="122"/>
                      <a:pt x="55" y="117"/>
                      <a:pt x="52" y="108"/>
                    </a:cubicBezTo>
                    <a:cubicBezTo>
                      <a:pt x="53" y="101"/>
                      <a:pt x="55" y="93"/>
                      <a:pt x="54" y="86"/>
                    </a:cubicBezTo>
                    <a:cubicBezTo>
                      <a:pt x="53" y="82"/>
                      <a:pt x="32" y="106"/>
                      <a:pt x="50" y="88"/>
                    </a:cubicBezTo>
                    <a:close/>
                  </a:path>
                </a:pathLst>
              </a:custGeom>
              <a:solidFill>
                <a:srgbClr val="CC9900"/>
              </a:solidFill>
              <a:ln w="9525">
                <a:solidFill>
                  <a:srgbClr val="FFCC66"/>
                </a:solidFill>
                <a:round/>
                <a:headEnd/>
                <a:tailEnd/>
              </a:ln>
            </p:spPr>
            <p:txBody>
              <a:bodyPr/>
              <a:lstStyle/>
              <a:p>
                <a:endParaRPr lang="en-US"/>
              </a:p>
            </p:txBody>
          </p:sp>
          <p:sp>
            <p:nvSpPr>
              <p:cNvPr id="8588" name="Freeform 4612"/>
              <p:cNvSpPr>
                <a:spLocks/>
              </p:cNvSpPr>
              <p:nvPr/>
            </p:nvSpPr>
            <p:spPr bwMode="auto">
              <a:xfrm>
                <a:off x="1189" y="195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589" name="Freeform 4613"/>
              <p:cNvSpPr>
                <a:spLocks/>
              </p:cNvSpPr>
              <p:nvPr/>
            </p:nvSpPr>
            <p:spPr bwMode="auto">
              <a:xfrm>
                <a:off x="1159"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590" name="Freeform 4614"/>
              <p:cNvSpPr>
                <a:spLocks/>
              </p:cNvSpPr>
              <p:nvPr/>
            </p:nvSpPr>
            <p:spPr bwMode="auto">
              <a:xfrm>
                <a:off x="1193" y="191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591" name="Freeform 4615"/>
              <p:cNvSpPr>
                <a:spLocks/>
              </p:cNvSpPr>
              <p:nvPr/>
            </p:nvSpPr>
            <p:spPr bwMode="auto">
              <a:xfrm>
                <a:off x="1159" y="195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592" name="Freeform 4616"/>
              <p:cNvSpPr>
                <a:spLocks/>
              </p:cNvSpPr>
              <p:nvPr/>
            </p:nvSpPr>
            <p:spPr bwMode="auto">
              <a:xfrm>
                <a:off x="1159" y="187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593" name="Freeform 4617"/>
              <p:cNvSpPr>
                <a:spLocks/>
              </p:cNvSpPr>
              <p:nvPr/>
            </p:nvSpPr>
            <p:spPr bwMode="auto">
              <a:xfrm>
                <a:off x="1136" y="1928"/>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594" name="Freeform 4618"/>
              <p:cNvSpPr>
                <a:spLocks/>
              </p:cNvSpPr>
              <p:nvPr/>
            </p:nvSpPr>
            <p:spPr bwMode="auto">
              <a:xfrm>
                <a:off x="1149" y="1902"/>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595" name="Freeform 4619"/>
              <p:cNvSpPr>
                <a:spLocks/>
              </p:cNvSpPr>
              <p:nvPr/>
            </p:nvSpPr>
            <p:spPr bwMode="auto">
              <a:xfrm>
                <a:off x="1181" y="189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596" name="Freeform 4620"/>
              <p:cNvSpPr>
                <a:spLocks/>
              </p:cNvSpPr>
              <p:nvPr/>
            </p:nvSpPr>
            <p:spPr bwMode="auto">
              <a:xfrm>
                <a:off x="1179" y="1957"/>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597" name="Freeform 4621"/>
              <p:cNvSpPr>
                <a:spLocks/>
              </p:cNvSpPr>
              <p:nvPr/>
            </p:nvSpPr>
            <p:spPr bwMode="auto">
              <a:xfrm>
                <a:off x="1182" y="1908"/>
                <a:ext cx="8" cy="5"/>
              </a:xfrm>
              <a:custGeom>
                <a:avLst/>
                <a:gdLst>
                  <a:gd name="T0" fmla="*/ 1 w 11"/>
                  <a:gd name="T1" fmla="*/ 3 h 7"/>
                  <a:gd name="T2" fmla="*/ 5 w 11"/>
                  <a:gd name="T3" fmla="*/ 2 h 7"/>
                  <a:gd name="T4" fmla="*/ 2 w 11"/>
                  <a:gd name="T5" fmla="*/ 0 h 7"/>
                  <a:gd name="T6" fmla="*/ 1 w 11"/>
                  <a:gd name="T7" fmla="*/ 3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sp>
            <p:nvSpPr>
              <p:cNvPr id="8598" name="Freeform 4622"/>
              <p:cNvSpPr>
                <a:spLocks/>
              </p:cNvSpPr>
              <p:nvPr/>
            </p:nvSpPr>
            <p:spPr bwMode="auto">
              <a:xfrm>
                <a:off x="1147" y="1941"/>
                <a:ext cx="8" cy="6"/>
              </a:xfrm>
              <a:custGeom>
                <a:avLst/>
                <a:gdLst>
                  <a:gd name="T0" fmla="*/ 1 w 11"/>
                  <a:gd name="T1" fmla="*/ 4 h 7"/>
                  <a:gd name="T2" fmla="*/ 5 w 11"/>
                  <a:gd name="T3" fmla="*/ 3 h 7"/>
                  <a:gd name="T4" fmla="*/ 2 w 11"/>
                  <a:gd name="T5" fmla="*/ 0 h 7"/>
                  <a:gd name="T6" fmla="*/ 1 w 11"/>
                  <a:gd name="T7" fmla="*/ 4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2" y="6"/>
                    </a:moveTo>
                    <a:cubicBezTo>
                      <a:pt x="5" y="5"/>
                      <a:pt x="9" y="7"/>
                      <a:pt x="10" y="4"/>
                    </a:cubicBezTo>
                    <a:cubicBezTo>
                      <a:pt x="11" y="2"/>
                      <a:pt x="6" y="0"/>
                      <a:pt x="4" y="0"/>
                    </a:cubicBezTo>
                    <a:cubicBezTo>
                      <a:pt x="2" y="0"/>
                      <a:pt x="0" y="6"/>
                      <a:pt x="2" y="6"/>
                    </a:cubicBezTo>
                    <a:close/>
                  </a:path>
                </a:pathLst>
              </a:custGeom>
              <a:solidFill>
                <a:srgbClr val="FFFF99"/>
              </a:solidFill>
              <a:ln w="9525">
                <a:solidFill>
                  <a:srgbClr val="FFCC66"/>
                </a:solidFill>
                <a:round/>
                <a:headEnd/>
                <a:tailEnd/>
              </a:ln>
            </p:spPr>
            <p:txBody>
              <a:bodyPr/>
              <a:lstStyle/>
              <a:p>
                <a:endParaRPr lang="en-US"/>
              </a:p>
            </p:txBody>
          </p:sp>
        </p:grpSp>
      </p:grpSp>
      <p:grpSp>
        <p:nvGrpSpPr>
          <p:cNvPr id="8838" name="Group 4623"/>
          <p:cNvGrpSpPr>
            <a:grpSpLocks/>
          </p:cNvGrpSpPr>
          <p:nvPr/>
        </p:nvGrpSpPr>
        <p:grpSpPr bwMode="auto">
          <a:xfrm>
            <a:off x="7035800" y="3962400"/>
            <a:ext cx="533400" cy="1295400"/>
            <a:chOff x="624" y="336"/>
            <a:chExt cx="480" cy="1123"/>
          </a:xfrm>
        </p:grpSpPr>
        <p:sp>
          <p:nvSpPr>
            <p:cNvPr id="8562" name="Freeform 4624"/>
            <p:cNvSpPr>
              <a:spLocks/>
            </p:cNvSpPr>
            <p:nvPr/>
          </p:nvSpPr>
          <p:spPr bwMode="auto">
            <a:xfrm>
              <a:off x="672" y="384"/>
              <a:ext cx="336" cy="1075"/>
            </a:xfrm>
            <a:custGeom>
              <a:avLst/>
              <a:gdLst>
                <a:gd name="T0" fmla="*/ 83 w 939"/>
                <a:gd name="T1" fmla="*/ 45 h 1678"/>
                <a:gd name="T2" fmla="*/ 94 w 939"/>
                <a:gd name="T3" fmla="*/ 15 h 1678"/>
                <a:gd name="T4" fmla="*/ 94 w 939"/>
                <a:gd name="T5" fmla="*/ 33 h 1678"/>
                <a:gd name="T6" fmla="*/ 103 w 939"/>
                <a:gd name="T7" fmla="*/ 31 h 1678"/>
                <a:gd name="T8" fmla="*/ 109 w 939"/>
                <a:gd name="T9" fmla="*/ 25 h 1678"/>
                <a:gd name="T10" fmla="*/ 96 w 939"/>
                <a:gd name="T11" fmla="*/ 56 h 1678"/>
                <a:gd name="T12" fmla="*/ 89 w 939"/>
                <a:gd name="T13" fmla="*/ 107 h 1678"/>
                <a:gd name="T14" fmla="*/ 101 w 939"/>
                <a:gd name="T15" fmla="*/ 76 h 1678"/>
                <a:gd name="T16" fmla="*/ 94 w 939"/>
                <a:gd name="T17" fmla="*/ 108 h 1678"/>
                <a:gd name="T18" fmla="*/ 92 w 939"/>
                <a:gd name="T19" fmla="*/ 139 h 1678"/>
                <a:gd name="T20" fmla="*/ 100 w 939"/>
                <a:gd name="T21" fmla="*/ 117 h 1678"/>
                <a:gd name="T22" fmla="*/ 108 w 939"/>
                <a:gd name="T23" fmla="*/ 85 h 1678"/>
                <a:gd name="T24" fmla="*/ 113 w 939"/>
                <a:gd name="T25" fmla="*/ 71 h 1678"/>
                <a:gd name="T26" fmla="*/ 118 w 939"/>
                <a:gd name="T27" fmla="*/ 76 h 1678"/>
                <a:gd name="T28" fmla="*/ 108 w 939"/>
                <a:gd name="T29" fmla="*/ 110 h 1678"/>
                <a:gd name="T30" fmla="*/ 100 w 939"/>
                <a:gd name="T31" fmla="*/ 138 h 1678"/>
                <a:gd name="T32" fmla="*/ 91 w 939"/>
                <a:gd name="T33" fmla="*/ 162 h 1678"/>
                <a:gd name="T34" fmla="*/ 86 w 939"/>
                <a:gd name="T35" fmla="*/ 208 h 1678"/>
                <a:gd name="T36" fmla="*/ 79 w 939"/>
                <a:gd name="T37" fmla="*/ 254 h 1678"/>
                <a:gd name="T38" fmla="*/ 71 w 939"/>
                <a:gd name="T39" fmla="*/ 342 h 1678"/>
                <a:gd name="T40" fmla="*/ 70 w 939"/>
                <a:gd name="T41" fmla="*/ 415 h 1678"/>
                <a:gd name="T42" fmla="*/ 74 w 939"/>
                <a:gd name="T43" fmla="*/ 486 h 1678"/>
                <a:gd name="T44" fmla="*/ 74 w 939"/>
                <a:gd name="T45" fmla="*/ 575 h 1678"/>
                <a:gd name="T46" fmla="*/ 78 w 939"/>
                <a:gd name="T47" fmla="*/ 639 h 1678"/>
                <a:gd name="T48" fmla="*/ 87 w 939"/>
                <a:gd name="T49" fmla="*/ 659 h 1678"/>
                <a:gd name="T50" fmla="*/ 82 w 939"/>
                <a:gd name="T51" fmla="*/ 669 h 1678"/>
                <a:gd name="T52" fmla="*/ 71 w 939"/>
                <a:gd name="T53" fmla="*/ 680 h 1678"/>
                <a:gd name="T54" fmla="*/ 58 w 939"/>
                <a:gd name="T55" fmla="*/ 680 h 1678"/>
                <a:gd name="T56" fmla="*/ 46 w 939"/>
                <a:gd name="T57" fmla="*/ 677 h 1678"/>
                <a:gd name="T58" fmla="*/ 46 w 939"/>
                <a:gd name="T59" fmla="*/ 664 h 1678"/>
                <a:gd name="T60" fmla="*/ 53 w 939"/>
                <a:gd name="T61" fmla="*/ 639 h 1678"/>
                <a:gd name="T62" fmla="*/ 51 w 939"/>
                <a:gd name="T63" fmla="*/ 555 h 1678"/>
                <a:gd name="T64" fmla="*/ 54 w 939"/>
                <a:gd name="T65" fmla="*/ 439 h 1678"/>
                <a:gd name="T66" fmla="*/ 53 w 939"/>
                <a:gd name="T67" fmla="*/ 280 h 1678"/>
                <a:gd name="T68" fmla="*/ 45 w 939"/>
                <a:gd name="T69" fmla="*/ 196 h 1678"/>
                <a:gd name="T70" fmla="*/ 36 w 939"/>
                <a:gd name="T71" fmla="*/ 147 h 1678"/>
                <a:gd name="T72" fmla="*/ 24 w 939"/>
                <a:gd name="T73" fmla="*/ 101 h 1678"/>
                <a:gd name="T74" fmla="*/ 14 w 939"/>
                <a:gd name="T75" fmla="*/ 66 h 1678"/>
                <a:gd name="T76" fmla="*/ 5 w 939"/>
                <a:gd name="T77" fmla="*/ 44 h 1678"/>
                <a:gd name="T78" fmla="*/ 6 w 939"/>
                <a:gd name="T79" fmla="*/ 24 h 1678"/>
                <a:gd name="T80" fmla="*/ 14 w 939"/>
                <a:gd name="T81" fmla="*/ 56 h 1678"/>
                <a:gd name="T82" fmla="*/ 32 w 939"/>
                <a:gd name="T83" fmla="*/ 90 h 1678"/>
                <a:gd name="T84" fmla="*/ 35 w 939"/>
                <a:gd name="T85" fmla="*/ 57 h 1678"/>
                <a:gd name="T86" fmla="*/ 31 w 939"/>
                <a:gd name="T87" fmla="*/ 8 h 1678"/>
                <a:gd name="T88" fmla="*/ 35 w 939"/>
                <a:gd name="T89" fmla="*/ 38 h 1678"/>
                <a:gd name="T90" fmla="*/ 40 w 939"/>
                <a:gd name="T91" fmla="*/ 49 h 1678"/>
                <a:gd name="T92" fmla="*/ 45 w 939"/>
                <a:gd name="T93" fmla="*/ 13 h 1678"/>
                <a:gd name="T94" fmla="*/ 44 w 939"/>
                <a:gd name="T95" fmla="*/ 42 h 1678"/>
                <a:gd name="T96" fmla="*/ 46 w 939"/>
                <a:gd name="T97" fmla="*/ 59 h 1678"/>
                <a:gd name="T98" fmla="*/ 50 w 939"/>
                <a:gd name="T99" fmla="*/ 49 h 1678"/>
                <a:gd name="T100" fmla="*/ 42 w 939"/>
                <a:gd name="T101" fmla="*/ 102 h 1678"/>
                <a:gd name="T102" fmla="*/ 52 w 939"/>
                <a:gd name="T103" fmla="*/ 172 h 1678"/>
                <a:gd name="T104" fmla="*/ 65 w 939"/>
                <a:gd name="T105" fmla="*/ 265 h 1678"/>
                <a:gd name="T106" fmla="*/ 72 w 939"/>
                <a:gd name="T107" fmla="*/ 217 h 1678"/>
                <a:gd name="T108" fmla="*/ 81 w 939"/>
                <a:gd name="T109" fmla="*/ 133 h 1678"/>
                <a:gd name="T110" fmla="*/ 73 w 939"/>
                <a:gd name="T111" fmla="*/ 68 h 16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9"/>
                <a:gd name="T169" fmla="*/ 0 h 1678"/>
                <a:gd name="T170" fmla="*/ 939 w 939"/>
                <a:gd name="T171" fmla="*/ 1678 h 16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9" h="1678">
                  <a:moveTo>
                    <a:pt x="607" y="16"/>
                  </a:moveTo>
                  <a:lnTo>
                    <a:pt x="610" y="22"/>
                  </a:lnTo>
                  <a:lnTo>
                    <a:pt x="616" y="16"/>
                  </a:lnTo>
                  <a:lnTo>
                    <a:pt x="621" y="12"/>
                  </a:lnTo>
                  <a:lnTo>
                    <a:pt x="624" y="16"/>
                  </a:lnTo>
                  <a:lnTo>
                    <a:pt x="630" y="43"/>
                  </a:lnTo>
                  <a:lnTo>
                    <a:pt x="641" y="77"/>
                  </a:lnTo>
                  <a:lnTo>
                    <a:pt x="652" y="110"/>
                  </a:lnTo>
                  <a:lnTo>
                    <a:pt x="657" y="137"/>
                  </a:lnTo>
                  <a:lnTo>
                    <a:pt x="664" y="132"/>
                  </a:lnTo>
                  <a:lnTo>
                    <a:pt x="677" y="117"/>
                  </a:lnTo>
                  <a:lnTo>
                    <a:pt x="689" y="101"/>
                  </a:lnTo>
                  <a:lnTo>
                    <a:pt x="701" y="85"/>
                  </a:lnTo>
                  <a:lnTo>
                    <a:pt x="714" y="69"/>
                  </a:lnTo>
                  <a:lnTo>
                    <a:pt x="725" y="54"/>
                  </a:lnTo>
                  <a:lnTo>
                    <a:pt x="736" y="38"/>
                  </a:lnTo>
                  <a:lnTo>
                    <a:pt x="746" y="21"/>
                  </a:lnTo>
                  <a:lnTo>
                    <a:pt x="753" y="3"/>
                  </a:lnTo>
                  <a:lnTo>
                    <a:pt x="755" y="0"/>
                  </a:lnTo>
                  <a:lnTo>
                    <a:pt x="753" y="16"/>
                  </a:lnTo>
                  <a:lnTo>
                    <a:pt x="749" y="32"/>
                  </a:lnTo>
                  <a:lnTo>
                    <a:pt x="744" y="48"/>
                  </a:lnTo>
                  <a:lnTo>
                    <a:pt x="739" y="63"/>
                  </a:lnTo>
                  <a:lnTo>
                    <a:pt x="733" y="79"/>
                  </a:lnTo>
                  <a:lnTo>
                    <a:pt x="726" y="95"/>
                  </a:lnTo>
                  <a:lnTo>
                    <a:pt x="719" y="110"/>
                  </a:lnTo>
                  <a:lnTo>
                    <a:pt x="713" y="125"/>
                  </a:lnTo>
                  <a:lnTo>
                    <a:pt x="721" y="125"/>
                  </a:lnTo>
                  <a:lnTo>
                    <a:pt x="740" y="112"/>
                  </a:lnTo>
                  <a:lnTo>
                    <a:pt x="761" y="100"/>
                  </a:lnTo>
                  <a:lnTo>
                    <a:pt x="782" y="89"/>
                  </a:lnTo>
                  <a:lnTo>
                    <a:pt x="802" y="77"/>
                  </a:lnTo>
                  <a:lnTo>
                    <a:pt x="823" y="66"/>
                  </a:lnTo>
                  <a:lnTo>
                    <a:pt x="844" y="56"/>
                  </a:lnTo>
                  <a:lnTo>
                    <a:pt x="866" y="45"/>
                  </a:lnTo>
                  <a:lnTo>
                    <a:pt x="887" y="36"/>
                  </a:lnTo>
                  <a:lnTo>
                    <a:pt x="879" y="43"/>
                  </a:lnTo>
                  <a:lnTo>
                    <a:pt x="870" y="50"/>
                  </a:lnTo>
                  <a:lnTo>
                    <a:pt x="861" y="56"/>
                  </a:lnTo>
                  <a:lnTo>
                    <a:pt x="851" y="61"/>
                  </a:lnTo>
                  <a:lnTo>
                    <a:pt x="841" y="67"/>
                  </a:lnTo>
                  <a:lnTo>
                    <a:pt x="832" y="72"/>
                  </a:lnTo>
                  <a:lnTo>
                    <a:pt x="822" y="78"/>
                  </a:lnTo>
                  <a:lnTo>
                    <a:pt x="812" y="85"/>
                  </a:lnTo>
                  <a:lnTo>
                    <a:pt x="797" y="98"/>
                  </a:lnTo>
                  <a:lnTo>
                    <a:pt x="780" y="110"/>
                  </a:lnTo>
                  <a:lnTo>
                    <a:pt x="764" y="124"/>
                  </a:lnTo>
                  <a:lnTo>
                    <a:pt x="749" y="137"/>
                  </a:lnTo>
                  <a:lnTo>
                    <a:pt x="733" y="151"/>
                  </a:lnTo>
                  <a:lnTo>
                    <a:pt x="721" y="166"/>
                  </a:lnTo>
                  <a:lnTo>
                    <a:pt x="710" y="182"/>
                  </a:lnTo>
                  <a:lnTo>
                    <a:pt x="700" y="197"/>
                  </a:lnTo>
                  <a:lnTo>
                    <a:pt x="699" y="213"/>
                  </a:lnTo>
                  <a:lnTo>
                    <a:pt x="699" y="230"/>
                  </a:lnTo>
                  <a:lnTo>
                    <a:pt x="697" y="246"/>
                  </a:lnTo>
                  <a:lnTo>
                    <a:pt x="700" y="261"/>
                  </a:lnTo>
                  <a:lnTo>
                    <a:pt x="703" y="261"/>
                  </a:lnTo>
                  <a:lnTo>
                    <a:pt x="714" y="250"/>
                  </a:lnTo>
                  <a:lnTo>
                    <a:pt x="725" y="238"/>
                  </a:lnTo>
                  <a:lnTo>
                    <a:pt x="736" y="227"/>
                  </a:lnTo>
                  <a:lnTo>
                    <a:pt x="747" y="217"/>
                  </a:lnTo>
                  <a:lnTo>
                    <a:pt x="760" y="206"/>
                  </a:lnTo>
                  <a:lnTo>
                    <a:pt x="772" y="196"/>
                  </a:lnTo>
                  <a:lnTo>
                    <a:pt x="786" y="186"/>
                  </a:lnTo>
                  <a:lnTo>
                    <a:pt x="800" y="179"/>
                  </a:lnTo>
                  <a:lnTo>
                    <a:pt x="793" y="188"/>
                  </a:lnTo>
                  <a:lnTo>
                    <a:pt x="786" y="196"/>
                  </a:lnTo>
                  <a:lnTo>
                    <a:pt x="778" y="205"/>
                  </a:lnTo>
                  <a:lnTo>
                    <a:pt x="771" y="214"/>
                  </a:lnTo>
                  <a:lnTo>
                    <a:pt x="760" y="231"/>
                  </a:lnTo>
                  <a:lnTo>
                    <a:pt x="747" y="247"/>
                  </a:lnTo>
                  <a:lnTo>
                    <a:pt x="735" y="264"/>
                  </a:lnTo>
                  <a:lnTo>
                    <a:pt x="724" y="281"/>
                  </a:lnTo>
                  <a:lnTo>
                    <a:pt x="714" y="299"/>
                  </a:lnTo>
                  <a:lnTo>
                    <a:pt x="706" y="317"/>
                  </a:lnTo>
                  <a:lnTo>
                    <a:pt x="701" y="336"/>
                  </a:lnTo>
                  <a:lnTo>
                    <a:pt x="701" y="356"/>
                  </a:lnTo>
                  <a:lnTo>
                    <a:pt x="708" y="350"/>
                  </a:lnTo>
                  <a:lnTo>
                    <a:pt x="714" y="344"/>
                  </a:lnTo>
                  <a:lnTo>
                    <a:pt x="721" y="338"/>
                  </a:lnTo>
                  <a:lnTo>
                    <a:pt x="728" y="332"/>
                  </a:lnTo>
                  <a:lnTo>
                    <a:pt x="735" y="326"/>
                  </a:lnTo>
                  <a:lnTo>
                    <a:pt x="742" y="319"/>
                  </a:lnTo>
                  <a:lnTo>
                    <a:pt x="749" y="313"/>
                  </a:lnTo>
                  <a:lnTo>
                    <a:pt x="755" y="307"/>
                  </a:lnTo>
                  <a:lnTo>
                    <a:pt x="764" y="300"/>
                  </a:lnTo>
                  <a:lnTo>
                    <a:pt x="773" y="293"/>
                  </a:lnTo>
                  <a:lnTo>
                    <a:pt x="783" y="285"/>
                  </a:lnTo>
                  <a:lnTo>
                    <a:pt x="794" y="279"/>
                  </a:lnTo>
                  <a:lnTo>
                    <a:pt x="802" y="272"/>
                  </a:lnTo>
                  <a:lnTo>
                    <a:pt x="812" y="265"/>
                  </a:lnTo>
                  <a:lnTo>
                    <a:pt x="819" y="258"/>
                  </a:lnTo>
                  <a:lnTo>
                    <a:pt x="825" y="248"/>
                  </a:lnTo>
                  <a:lnTo>
                    <a:pt x="830" y="235"/>
                  </a:lnTo>
                  <a:lnTo>
                    <a:pt x="836" y="220"/>
                  </a:lnTo>
                  <a:lnTo>
                    <a:pt x="843" y="207"/>
                  </a:lnTo>
                  <a:lnTo>
                    <a:pt x="850" y="194"/>
                  </a:lnTo>
                  <a:lnTo>
                    <a:pt x="855" y="180"/>
                  </a:lnTo>
                  <a:lnTo>
                    <a:pt x="862" y="166"/>
                  </a:lnTo>
                  <a:lnTo>
                    <a:pt x="870" y="154"/>
                  </a:lnTo>
                  <a:lnTo>
                    <a:pt x="877" y="141"/>
                  </a:lnTo>
                  <a:lnTo>
                    <a:pt x="898" y="117"/>
                  </a:lnTo>
                  <a:lnTo>
                    <a:pt x="891" y="145"/>
                  </a:lnTo>
                  <a:lnTo>
                    <a:pt x="880" y="173"/>
                  </a:lnTo>
                  <a:lnTo>
                    <a:pt x="868" y="201"/>
                  </a:lnTo>
                  <a:lnTo>
                    <a:pt x="861" y="230"/>
                  </a:lnTo>
                  <a:lnTo>
                    <a:pt x="870" y="223"/>
                  </a:lnTo>
                  <a:lnTo>
                    <a:pt x="880" y="215"/>
                  </a:lnTo>
                  <a:lnTo>
                    <a:pt x="890" y="208"/>
                  </a:lnTo>
                  <a:lnTo>
                    <a:pt x="899" y="200"/>
                  </a:lnTo>
                  <a:lnTo>
                    <a:pt x="909" y="192"/>
                  </a:lnTo>
                  <a:lnTo>
                    <a:pt x="919" y="185"/>
                  </a:lnTo>
                  <a:lnTo>
                    <a:pt x="928" y="179"/>
                  </a:lnTo>
                  <a:lnTo>
                    <a:pt x="939" y="173"/>
                  </a:lnTo>
                  <a:lnTo>
                    <a:pt x="926" y="189"/>
                  </a:lnTo>
                  <a:lnTo>
                    <a:pt x="910" y="205"/>
                  </a:lnTo>
                  <a:lnTo>
                    <a:pt x="894" y="220"/>
                  </a:lnTo>
                  <a:lnTo>
                    <a:pt x="879" y="236"/>
                  </a:lnTo>
                  <a:lnTo>
                    <a:pt x="862" y="252"/>
                  </a:lnTo>
                  <a:lnTo>
                    <a:pt x="845" y="267"/>
                  </a:lnTo>
                  <a:lnTo>
                    <a:pt x="832" y="284"/>
                  </a:lnTo>
                  <a:lnTo>
                    <a:pt x="818" y="301"/>
                  </a:lnTo>
                  <a:lnTo>
                    <a:pt x="812" y="307"/>
                  </a:lnTo>
                  <a:lnTo>
                    <a:pt x="807" y="312"/>
                  </a:lnTo>
                  <a:lnTo>
                    <a:pt x="800" y="318"/>
                  </a:lnTo>
                  <a:lnTo>
                    <a:pt x="794" y="323"/>
                  </a:lnTo>
                  <a:lnTo>
                    <a:pt x="789" y="329"/>
                  </a:lnTo>
                  <a:lnTo>
                    <a:pt x="783" y="335"/>
                  </a:lnTo>
                  <a:lnTo>
                    <a:pt x="779" y="341"/>
                  </a:lnTo>
                  <a:lnTo>
                    <a:pt x="776" y="347"/>
                  </a:lnTo>
                  <a:lnTo>
                    <a:pt x="765" y="355"/>
                  </a:lnTo>
                  <a:lnTo>
                    <a:pt x="754" y="364"/>
                  </a:lnTo>
                  <a:lnTo>
                    <a:pt x="743" y="371"/>
                  </a:lnTo>
                  <a:lnTo>
                    <a:pt x="732" y="378"/>
                  </a:lnTo>
                  <a:lnTo>
                    <a:pt x="721" y="387"/>
                  </a:lnTo>
                  <a:lnTo>
                    <a:pt x="711" y="395"/>
                  </a:lnTo>
                  <a:lnTo>
                    <a:pt x="701" y="405"/>
                  </a:lnTo>
                  <a:lnTo>
                    <a:pt x="695" y="414"/>
                  </a:lnTo>
                  <a:lnTo>
                    <a:pt x="690" y="431"/>
                  </a:lnTo>
                  <a:lnTo>
                    <a:pt x="688" y="449"/>
                  </a:lnTo>
                  <a:lnTo>
                    <a:pt x="686" y="467"/>
                  </a:lnTo>
                  <a:lnTo>
                    <a:pt x="683" y="486"/>
                  </a:lnTo>
                  <a:lnTo>
                    <a:pt x="677" y="495"/>
                  </a:lnTo>
                  <a:lnTo>
                    <a:pt x="671" y="506"/>
                  </a:lnTo>
                  <a:lnTo>
                    <a:pt x="665" y="517"/>
                  </a:lnTo>
                  <a:lnTo>
                    <a:pt x="661" y="528"/>
                  </a:lnTo>
                  <a:lnTo>
                    <a:pt x="656" y="539"/>
                  </a:lnTo>
                  <a:lnTo>
                    <a:pt x="652" y="549"/>
                  </a:lnTo>
                  <a:lnTo>
                    <a:pt x="648" y="560"/>
                  </a:lnTo>
                  <a:lnTo>
                    <a:pt x="642" y="571"/>
                  </a:lnTo>
                  <a:lnTo>
                    <a:pt x="628" y="595"/>
                  </a:lnTo>
                  <a:lnTo>
                    <a:pt x="614" y="619"/>
                  </a:lnTo>
                  <a:lnTo>
                    <a:pt x="602" y="645"/>
                  </a:lnTo>
                  <a:lnTo>
                    <a:pt x="588" y="669"/>
                  </a:lnTo>
                  <a:lnTo>
                    <a:pt x="577" y="694"/>
                  </a:lnTo>
                  <a:lnTo>
                    <a:pt x="567" y="721"/>
                  </a:lnTo>
                  <a:lnTo>
                    <a:pt x="560" y="747"/>
                  </a:lnTo>
                  <a:lnTo>
                    <a:pt x="558" y="775"/>
                  </a:lnTo>
                  <a:lnTo>
                    <a:pt x="555" y="805"/>
                  </a:lnTo>
                  <a:lnTo>
                    <a:pt x="555" y="834"/>
                  </a:lnTo>
                  <a:lnTo>
                    <a:pt x="555" y="864"/>
                  </a:lnTo>
                  <a:lnTo>
                    <a:pt x="558" y="894"/>
                  </a:lnTo>
                  <a:lnTo>
                    <a:pt x="555" y="920"/>
                  </a:lnTo>
                  <a:lnTo>
                    <a:pt x="551" y="945"/>
                  </a:lnTo>
                  <a:lnTo>
                    <a:pt x="548" y="970"/>
                  </a:lnTo>
                  <a:lnTo>
                    <a:pt x="548" y="996"/>
                  </a:lnTo>
                  <a:lnTo>
                    <a:pt x="545" y="996"/>
                  </a:lnTo>
                  <a:lnTo>
                    <a:pt x="548" y="1012"/>
                  </a:lnTo>
                  <a:lnTo>
                    <a:pt x="549" y="1032"/>
                  </a:lnTo>
                  <a:lnTo>
                    <a:pt x="549" y="1051"/>
                  </a:lnTo>
                  <a:lnTo>
                    <a:pt x="551" y="1070"/>
                  </a:lnTo>
                  <a:lnTo>
                    <a:pt x="556" y="1093"/>
                  </a:lnTo>
                  <a:lnTo>
                    <a:pt x="559" y="1117"/>
                  </a:lnTo>
                  <a:lnTo>
                    <a:pt x="563" y="1140"/>
                  </a:lnTo>
                  <a:lnTo>
                    <a:pt x="573" y="1162"/>
                  </a:lnTo>
                  <a:lnTo>
                    <a:pt x="578" y="1183"/>
                  </a:lnTo>
                  <a:lnTo>
                    <a:pt x="578" y="1203"/>
                  </a:lnTo>
                  <a:lnTo>
                    <a:pt x="577" y="1225"/>
                  </a:lnTo>
                  <a:lnTo>
                    <a:pt x="577" y="1245"/>
                  </a:lnTo>
                  <a:lnTo>
                    <a:pt x="582" y="1277"/>
                  </a:lnTo>
                  <a:lnTo>
                    <a:pt x="589" y="1307"/>
                  </a:lnTo>
                  <a:lnTo>
                    <a:pt x="592" y="1338"/>
                  </a:lnTo>
                  <a:lnTo>
                    <a:pt x="588" y="1369"/>
                  </a:lnTo>
                  <a:lnTo>
                    <a:pt x="578" y="1400"/>
                  </a:lnTo>
                  <a:lnTo>
                    <a:pt x="573" y="1432"/>
                  </a:lnTo>
                  <a:lnTo>
                    <a:pt x="574" y="1465"/>
                  </a:lnTo>
                  <a:lnTo>
                    <a:pt x="585" y="1495"/>
                  </a:lnTo>
                  <a:lnTo>
                    <a:pt x="591" y="1507"/>
                  </a:lnTo>
                  <a:lnTo>
                    <a:pt x="595" y="1520"/>
                  </a:lnTo>
                  <a:lnTo>
                    <a:pt x="600" y="1532"/>
                  </a:lnTo>
                  <a:lnTo>
                    <a:pt x="606" y="1544"/>
                  </a:lnTo>
                  <a:lnTo>
                    <a:pt x="612" y="1558"/>
                  </a:lnTo>
                  <a:lnTo>
                    <a:pt x="618" y="1570"/>
                  </a:lnTo>
                  <a:lnTo>
                    <a:pt x="625" y="1580"/>
                  </a:lnTo>
                  <a:lnTo>
                    <a:pt x="634" y="1593"/>
                  </a:lnTo>
                  <a:lnTo>
                    <a:pt x="642" y="1597"/>
                  </a:lnTo>
                  <a:lnTo>
                    <a:pt x="650" y="1601"/>
                  </a:lnTo>
                  <a:lnTo>
                    <a:pt x="660" y="1602"/>
                  </a:lnTo>
                  <a:lnTo>
                    <a:pt x="670" y="1605"/>
                  </a:lnTo>
                  <a:lnTo>
                    <a:pt x="679" y="1606"/>
                  </a:lnTo>
                  <a:lnTo>
                    <a:pt x="688" y="1609"/>
                  </a:lnTo>
                  <a:lnTo>
                    <a:pt x="693" y="1615"/>
                  </a:lnTo>
                  <a:lnTo>
                    <a:pt x="696" y="1624"/>
                  </a:lnTo>
                  <a:lnTo>
                    <a:pt x="683" y="1621"/>
                  </a:lnTo>
                  <a:lnTo>
                    <a:pt x="672" y="1621"/>
                  </a:lnTo>
                  <a:lnTo>
                    <a:pt x="661" y="1624"/>
                  </a:lnTo>
                  <a:lnTo>
                    <a:pt x="650" y="1626"/>
                  </a:lnTo>
                  <a:lnTo>
                    <a:pt x="639" y="1630"/>
                  </a:lnTo>
                  <a:lnTo>
                    <a:pt x="628" y="1632"/>
                  </a:lnTo>
                  <a:lnTo>
                    <a:pt x="617" y="1634"/>
                  </a:lnTo>
                  <a:lnTo>
                    <a:pt x="605" y="1634"/>
                  </a:lnTo>
                  <a:lnTo>
                    <a:pt x="594" y="1638"/>
                  </a:lnTo>
                  <a:lnTo>
                    <a:pt x="584" y="1642"/>
                  </a:lnTo>
                  <a:lnTo>
                    <a:pt x="573" y="1647"/>
                  </a:lnTo>
                  <a:lnTo>
                    <a:pt x="562" y="1652"/>
                  </a:lnTo>
                  <a:lnTo>
                    <a:pt x="552" y="1656"/>
                  </a:lnTo>
                  <a:lnTo>
                    <a:pt x="542" y="1662"/>
                  </a:lnTo>
                  <a:lnTo>
                    <a:pt x="533" y="1668"/>
                  </a:lnTo>
                  <a:lnTo>
                    <a:pt x="523" y="1676"/>
                  </a:lnTo>
                  <a:lnTo>
                    <a:pt x="508" y="1678"/>
                  </a:lnTo>
                  <a:lnTo>
                    <a:pt x="493" y="1677"/>
                  </a:lnTo>
                  <a:lnTo>
                    <a:pt x="480" y="1672"/>
                  </a:lnTo>
                  <a:lnTo>
                    <a:pt x="468" y="1665"/>
                  </a:lnTo>
                  <a:lnTo>
                    <a:pt x="455" y="1658"/>
                  </a:lnTo>
                  <a:lnTo>
                    <a:pt x="443" y="1650"/>
                  </a:lnTo>
                  <a:lnTo>
                    <a:pt x="429" y="1644"/>
                  </a:lnTo>
                  <a:lnTo>
                    <a:pt x="414" y="1642"/>
                  </a:lnTo>
                  <a:lnTo>
                    <a:pt x="403" y="1642"/>
                  </a:lnTo>
                  <a:lnTo>
                    <a:pt x="393" y="1643"/>
                  </a:lnTo>
                  <a:lnTo>
                    <a:pt x="382" y="1644"/>
                  </a:lnTo>
                  <a:lnTo>
                    <a:pt x="372" y="1647"/>
                  </a:lnTo>
                  <a:lnTo>
                    <a:pt x="361" y="1648"/>
                  </a:lnTo>
                  <a:lnTo>
                    <a:pt x="350" y="1648"/>
                  </a:lnTo>
                  <a:lnTo>
                    <a:pt x="340" y="1648"/>
                  </a:lnTo>
                  <a:lnTo>
                    <a:pt x="329" y="1646"/>
                  </a:lnTo>
                  <a:lnTo>
                    <a:pt x="328" y="1637"/>
                  </a:lnTo>
                  <a:lnTo>
                    <a:pt x="333" y="1630"/>
                  </a:lnTo>
                  <a:lnTo>
                    <a:pt x="342" y="1625"/>
                  </a:lnTo>
                  <a:lnTo>
                    <a:pt x="349" y="1620"/>
                  </a:lnTo>
                  <a:lnTo>
                    <a:pt x="358" y="1617"/>
                  </a:lnTo>
                  <a:lnTo>
                    <a:pt x="367" y="1613"/>
                  </a:lnTo>
                  <a:lnTo>
                    <a:pt x="375" y="1608"/>
                  </a:lnTo>
                  <a:lnTo>
                    <a:pt x="383" y="1602"/>
                  </a:lnTo>
                  <a:lnTo>
                    <a:pt x="390" y="1595"/>
                  </a:lnTo>
                  <a:lnTo>
                    <a:pt x="397" y="1588"/>
                  </a:lnTo>
                  <a:lnTo>
                    <a:pt x="403" y="1580"/>
                  </a:lnTo>
                  <a:lnTo>
                    <a:pt x="407" y="1573"/>
                  </a:lnTo>
                  <a:lnTo>
                    <a:pt x="416" y="1556"/>
                  </a:lnTo>
                  <a:lnTo>
                    <a:pt x="416" y="1539"/>
                  </a:lnTo>
                  <a:lnTo>
                    <a:pt x="411" y="1520"/>
                  </a:lnTo>
                  <a:lnTo>
                    <a:pt x="408" y="1502"/>
                  </a:lnTo>
                  <a:lnTo>
                    <a:pt x="414" y="1467"/>
                  </a:lnTo>
                  <a:lnTo>
                    <a:pt x="410" y="1433"/>
                  </a:lnTo>
                  <a:lnTo>
                    <a:pt x="403" y="1398"/>
                  </a:lnTo>
                  <a:lnTo>
                    <a:pt x="400" y="1362"/>
                  </a:lnTo>
                  <a:lnTo>
                    <a:pt x="398" y="1351"/>
                  </a:lnTo>
                  <a:lnTo>
                    <a:pt x="397" y="1342"/>
                  </a:lnTo>
                  <a:lnTo>
                    <a:pt x="397" y="1331"/>
                  </a:lnTo>
                  <a:lnTo>
                    <a:pt x="398" y="1321"/>
                  </a:lnTo>
                  <a:lnTo>
                    <a:pt x="401" y="1268"/>
                  </a:lnTo>
                  <a:lnTo>
                    <a:pt x="407" y="1216"/>
                  </a:lnTo>
                  <a:lnTo>
                    <a:pt x="414" y="1166"/>
                  </a:lnTo>
                  <a:lnTo>
                    <a:pt x="426" y="1116"/>
                  </a:lnTo>
                  <a:lnTo>
                    <a:pt x="422" y="1069"/>
                  </a:lnTo>
                  <a:lnTo>
                    <a:pt x="412" y="1025"/>
                  </a:lnTo>
                  <a:lnTo>
                    <a:pt x="404" y="980"/>
                  </a:lnTo>
                  <a:lnTo>
                    <a:pt x="404" y="933"/>
                  </a:lnTo>
                  <a:lnTo>
                    <a:pt x="412" y="883"/>
                  </a:lnTo>
                  <a:lnTo>
                    <a:pt x="415" y="832"/>
                  </a:lnTo>
                  <a:lnTo>
                    <a:pt x="416" y="780"/>
                  </a:lnTo>
                  <a:lnTo>
                    <a:pt x="422" y="728"/>
                  </a:lnTo>
                  <a:lnTo>
                    <a:pt x="414" y="682"/>
                  </a:lnTo>
                  <a:lnTo>
                    <a:pt x="407" y="635"/>
                  </a:lnTo>
                  <a:lnTo>
                    <a:pt x="398" y="589"/>
                  </a:lnTo>
                  <a:lnTo>
                    <a:pt x="392" y="543"/>
                  </a:lnTo>
                  <a:lnTo>
                    <a:pt x="385" y="530"/>
                  </a:lnTo>
                  <a:lnTo>
                    <a:pt x="375" y="517"/>
                  </a:lnTo>
                  <a:lnTo>
                    <a:pt x="365" y="505"/>
                  </a:lnTo>
                  <a:lnTo>
                    <a:pt x="356" y="492"/>
                  </a:lnTo>
                  <a:lnTo>
                    <a:pt x="349" y="477"/>
                  </a:lnTo>
                  <a:lnTo>
                    <a:pt x="342" y="463"/>
                  </a:lnTo>
                  <a:lnTo>
                    <a:pt x="335" y="448"/>
                  </a:lnTo>
                  <a:lnTo>
                    <a:pt x="329" y="432"/>
                  </a:lnTo>
                  <a:lnTo>
                    <a:pt x="321" y="418"/>
                  </a:lnTo>
                  <a:lnTo>
                    <a:pt x="313" y="405"/>
                  </a:lnTo>
                  <a:lnTo>
                    <a:pt x="304" y="390"/>
                  </a:lnTo>
                  <a:lnTo>
                    <a:pt x="293" y="377"/>
                  </a:lnTo>
                  <a:lnTo>
                    <a:pt x="285" y="358"/>
                  </a:lnTo>
                  <a:lnTo>
                    <a:pt x="279" y="338"/>
                  </a:lnTo>
                  <a:lnTo>
                    <a:pt x="275" y="317"/>
                  </a:lnTo>
                  <a:lnTo>
                    <a:pt x="275" y="296"/>
                  </a:lnTo>
                  <a:lnTo>
                    <a:pt x="260" y="284"/>
                  </a:lnTo>
                  <a:lnTo>
                    <a:pt x="243" y="274"/>
                  </a:lnTo>
                  <a:lnTo>
                    <a:pt x="225" y="265"/>
                  </a:lnTo>
                  <a:lnTo>
                    <a:pt x="208" y="256"/>
                  </a:lnTo>
                  <a:lnTo>
                    <a:pt x="191" y="247"/>
                  </a:lnTo>
                  <a:lnTo>
                    <a:pt x="174" y="236"/>
                  </a:lnTo>
                  <a:lnTo>
                    <a:pt x="158" y="225"/>
                  </a:lnTo>
                  <a:lnTo>
                    <a:pt x="144" y="211"/>
                  </a:lnTo>
                  <a:lnTo>
                    <a:pt x="134" y="202"/>
                  </a:lnTo>
                  <a:lnTo>
                    <a:pt x="126" y="192"/>
                  </a:lnTo>
                  <a:lnTo>
                    <a:pt x="119" y="182"/>
                  </a:lnTo>
                  <a:lnTo>
                    <a:pt x="113" y="172"/>
                  </a:lnTo>
                  <a:lnTo>
                    <a:pt x="106" y="161"/>
                  </a:lnTo>
                  <a:lnTo>
                    <a:pt x="100" y="153"/>
                  </a:lnTo>
                  <a:lnTo>
                    <a:pt x="90" y="144"/>
                  </a:lnTo>
                  <a:lnTo>
                    <a:pt x="76" y="138"/>
                  </a:lnTo>
                  <a:lnTo>
                    <a:pt x="0" y="106"/>
                  </a:lnTo>
                  <a:lnTo>
                    <a:pt x="8" y="106"/>
                  </a:lnTo>
                  <a:lnTo>
                    <a:pt x="18" y="106"/>
                  </a:lnTo>
                  <a:lnTo>
                    <a:pt x="28" y="106"/>
                  </a:lnTo>
                  <a:lnTo>
                    <a:pt x="37" y="108"/>
                  </a:lnTo>
                  <a:lnTo>
                    <a:pt x="48" y="109"/>
                  </a:lnTo>
                  <a:lnTo>
                    <a:pt x="59" y="113"/>
                  </a:lnTo>
                  <a:lnTo>
                    <a:pt x="69" y="115"/>
                  </a:lnTo>
                  <a:lnTo>
                    <a:pt x="79" y="119"/>
                  </a:lnTo>
                  <a:lnTo>
                    <a:pt x="72" y="104"/>
                  </a:lnTo>
                  <a:lnTo>
                    <a:pt x="65" y="90"/>
                  </a:lnTo>
                  <a:lnTo>
                    <a:pt x="58" y="76"/>
                  </a:lnTo>
                  <a:lnTo>
                    <a:pt x="51" y="60"/>
                  </a:lnTo>
                  <a:lnTo>
                    <a:pt x="62" y="67"/>
                  </a:lnTo>
                  <a:lnTo>
                    <a:pt x="71" y="76"/>
                  </a:lnTo>
                  <a:lnTo>
                    <a:pt x="77" y="85"/>
                  </a:lnTo>
                  <a:lnTo>
                    <a:pt x="83" y="95"/>
                  </a:lnTo>
                  <a:lnTo>
                    <a:pt x="89" y="106"/>
                  </a:lnTo>
                  <a:lnTo>
                    <a:pt x="94" y="117"/>
                  </a:lnTo>
                  <a:lnTo>
                    <a:pt x="100" y="127"/>
                  </a:lnTo>
                  <a:lnTo>
                    <a:pt x="106" y="137"/>
                  </a:lnTo>
                  <a:lnTo>
                    <a:pt x="120" y="153"/>
                  </a:lnTo>
                  <a:lnTo>
                    <a:pt x="136" y="167"/>
                  </a:lnTo>
                  <a:lnTo>
                    <a:pt x="152" y="179"/>
                  </a:lnTo>
                  <a:lnTo>
                    <a:pt x="169" y="190"/>
                  </a:lnTo>
                  <a:lnTo>
                    <a:pt x="188" y="200"/>
                  </a:lnTo>
                  <a:lnTo>
                    <a:pt x="208" y="208"/>
                  </a:lnTo>
                  <a:lnTo>
                    <a:pt x="227" y="214"/>
                  </a:lnTo>
                  <a:lnTo>
                    <a:pt x="248" y="219"/>
                  </a:lnTo>
                  <a:lnTo>
                    <a:pt x="255" y="224"/>
                  </a:lnTo>
                  <a:lnTo>
                    <a:pt x="263" y="229"/>
                  </a:lnTo>
                  <a:lnTo>
                    <a:pt x="271" y="233"/>
                  </a:lnTo>
                  <a:lnTo>
                    <a:pt x="279" y="237"/>
                  </a:lnTo>
                  <a:lnTo>
                    <a:pt x="278" y="212"/>
                  </a:lnTo>
                  <a:lnTo>
                    <a:pt x="274" y="188"/>
                  </a:lnTo>
                  <a:lnTo>
                    <a:pt x="270" y="165"/>
                  </a:lnTo>
                  <a:lnTo>
                    <a:pt x="270" y="139"/>
                  </a:lnTo>
                  <a:lnTo>
                    <a:pt x="257" y="115"/>
                  </a:lnTo>
                  <a:lnTo>
                    <a:pt x="250" y="90"/>
                  </a:lnTo>
                  <a:lnTo>
                    <a:pt x="245" y="65"/>
                  </a:lnTo>
                  <a:lnTo>
                    <a:pt x="238" y="39"/>
                  </a:lnTo>
                  <a:lnTo>
                    <a:pt x="237" y="35"/>
                  </a:lnTo>
                  <a:lnTo>
                    <a:pt x="238" y="30"/>
                  </a:lnTo>
                  <a:lnTo>
                    <a:pt x="239" y="24"/>
                  </a:lnTo>
                  <a:lnTo>
                    <a:pt x="242" y="20"/>
                  </a:lnTo>
                  <a:lnTo>
                    <a:pt x="245" y="21"/>
                  </a:lnTo>
                  <a:lnTo>
                    <a:pt x="248" y="25"/>
                  </a:lnTo>
                  <a:lnTo>
                    <a:pt x="249" y="27"/>
                  </a:lnTo>
                  <a:lnTo>
                    <a:pt x="250" y="31"/>
                  </a:lnTo>
                  <a:lnTo>
                    <a:pt x="252" y="48"/>
                  </a:lnTo>
                  <a:lnTo>
                    <a:pt x="256" y="63"/>
                  </a:lnTo>
                  <a:lnTo>
                    <a:pt x="263" y="78"/>
                  </a:lnTo>
                  <a:lnTo>
                    <a:pt x="270" y="94"/>
                  </a:lnTo>
                  <a:lnTo>
                    <a:pt x="277" y="108"/>
                  </a:lnTo>
                  <a:lnTo>
                    <a:pt x="284" y="123"/>
                  </a:lnTo>
                  <a:lnTo>
                    <a:pt x="291" y="138"/>
                  </a:lnTo>
                  <a:lnTo>
                    <a:pt x="295" y="154"/>
                  </a:lnTo>
                  <a:lnTo>
                    <a:pt x="299" y="145"/>
                  </a:lnTo>
                  <a:lnTo>
                    <a:pt x="302" y="137"/>
                  </a:lnTo>
                  <a:lnTo>
                    <a:pt x="304" y="127"/>
                  </a:lnTo>
                  <a:lnTo>
                    <a:pt x="309" y="120"/>
                  </a:lnTo>
                  <a:lnTo>
                    <a:pt x="318" y="110"/>
                  </a:lnTo>
                  <a:lnTo>
                    <a:pt x="327" y="101"/>
                  </a:lnTo>
                  <a:lnTo>
                    <a:pt x="333" y="90"/>
                  </a:lnTo>
                  <a:lnTo>
                    <a:pt x="340" y="79"/>
                  </a:lnTo>
                  <a:lnTo>
                    <a:pt x="346" y="68"/>
                  </a:lnTo>
                  <a:lnTo>
                    <a:pt x="350" y="56"/>
                  </a:lnTo>
                  <a:lnTo>
                    <a:pt x="353" y="44"/>
                  </a:lnTo>
                  <a:lnTo>
                    <a:pt x="354" y="32"/>
                  </a:lnTo>
                  <a:lnTo>
                    <a:pt x="356" y="31"/>
                  </a:lnTo>
                  <a:lnTo>
                    <a:pt x="357" y="28"/>
                  </a:lnTo>
                  <a:lnTo>
                    <a:pt x="358" y="28"/>
                  </a:lnTo>
                  <a:lnTo>
                    <a:pt x="360" y="30"/>
                  </a:lnTo>
                  <a:lnTo>
                    <a:pt x="361" y="50"/>
                  </a:lnTo>
                  <a:lnTo>
                    <a:pt x="357" y="68"/>
                  </a:lnTo>
                  <a:lnTo>
                    <a:pt x="351" y="85"/>
                  </a:lnTo>
                  <a:lnTo>
                    <a:pt x="343" y="102"/>
                  </a:lnTo>
                  <a:lnTo>
                    <a:pt x="335" y="120"/>
                  </a:lnTo>
                  <a:lnTo>
                    <a:pt x="328" y="137"/>
                  </a:lnTo>
                  <a:lnTo>
                    <a:pt x="325" y="155"/>
                  </a:lnTo>
                  <a:lnTo>
                    <a:pt x="325" y="176"/>
                  </a:lnTo>
                  <a:lnTo>
                    <a:pt x="327" y="178"/>
                  </a:lnTo>
                  <a:lnTo>
                    <a:pt x="338" y="166"/>
                  </a:lnTo>
                  <a:lnTo>
                    <a:pt x="349" y="155"/>
                  </a:lnTo>
                  <a:lnTo>
                    <a:pt x="357" y="143"/>
                  </a:lnTo>
                  <a:lnTo>
                    <a:pt x="367" y="130"/>
                  </a:lnTo>
                  <a:lnTo>
                    <a:pt x="375" y="118"/>
                  </a:lnTo>
                  <a:lnTo>
                    <a:pt x="383" y="106"/>
                  </a:lnTo>
                  <a:lnTo>
                    <a:pt x="392" y="92"/>
                  </a:lnTo>
                  <a:lnTo>
                    <a:pt x="401" y="80"/>
                  </a:lnTo>
                  <a:lnTo>
                    <a:pt x="405" y="77"/>
                  </a:lnTo>
                  <a:lnTo>
                    <a:pt x="404" y="98"/>
                  </a:lnTo>
                  <a:lnTo>
                    <a:pt x="393" y="119"/>
                  </a:lnTo>
                  <a:lnTo>
                    <a:pt x="380" y="138"/>
                  </a:lnTo>
                  <a:lnTo>
                    <a:pt x="376" y="161"/>
                  </a:lnTo>
                  <a:lnTo>
                    <a:pt x="368" y="176"/>
                  </a:lnTo>
                  <a:lnTo>
                    <a:pt x="357" y="189"/>
                  </a:lnTo>
                  <a:lnTo>
                    <a:pt x="347" y="203"/>
                  </a:lnTo>
                  <a:lnTo>
                    <a:pt x="338" y="218"/>
                  </a:lnTo>
                  <a:lnTo>
                    <a:pt x="331" y="232"/>
                  </a:lnTo>
                  <a:lnTo>
                    <a:pt x="328" y="248"/>
                  </a:lnTo>
                  <a:lnTo>
                    <a:pt x="328" y="264"/>
                  </a:lnTo>
                  <a:lnTo>
                    <a:pt x="335" y="281"/>
                  </a:lnTo>
                  <a:lnTo>
                    <a:pt x="336" y="306"/>
                  </a:lnTo>
                  <a:lnTo>
                    <a:pt x="343" y="331"/>
                  </a:lnTo>
                  <a:lnTo>
                    <a:pt x="354" y="354"/>
                  </a:lnTo>
                  <a:lnTo>
                    <a:pt x="371" y="375"/>
                  </a:lnTo>
                  <a:lnTo>
                    <a:pt x="387" y="396"/>
                  </a:lnTo>
                  <a:lnTo>
                    <a:pt x="403" y="418"/>
                  </a:lnTo>
                  <a:lnTo>
                    <a:pt x="418" y="440"/>
                  </a:lnTo>
                  <a:lnTo>
                    <a:pt x="430" y="461"/>
                  </a:lnTo>
                  <a:lnTo>
                    <a:pt x="441" y="484"/>
                  </a:lnTo>
                  <a:lnTo>
                    <a:pt x="450" y="508"/>
                  </a:lnTo>
                  <a:lnTo>
                    <a:pt x="457" y="534"/>
                  </a:lnTo>
                  <a:lnTo>
                    <a:pt x="461" y="559"/>
                  </a:lnTo>
                  <a:lnTo>
                    <a:pt x="501" y="658"/>
                  </a:lnTo>
                  <a:lnTo>
                    <a:pt x="505" y="645"/>
                  </a:lnTo>
                  <a:lnTo>
                    <a:pt x="509" y="631"/>
                  </a:lnTo>
                  <a:lnTo>
                    <a:pt x="516" y="618"/>
                  </a:lnTo>
                  <a:lnTo>
                    <a:pt x="523" y="606"/>
                  </a:lnTo>
                  <a:lnTo>
                    <a:pt x="531" y="593"/>
                  </a:lnTo>
                  <a:lnTo>
                    <a:pt x="538" y="581"/>
                  </a:lnTo>
                  <a:lnTo>
                    <a:pt x="545" y="569"/>
                  </a:lnTo>
                  <a:lnTo>
                    <a:pt x="552" y="555"/>
                  </a:lnTo>
                  <a:lnTo>
                    <a:pt x="564" y="529"/>
                  </a:lnTo>
                  <a:lnTo>
                    <a:pt x="576" y="502"/>
                  </a:lnTo>
                  <a:lnTo>
                    <a:pt x="588" y="477"/>
                  </a:lnTo>
                  <a:lnTo>
                    <a:pt x="599" y="451"/>
                  </a:lnTo>
                  <a:lnTo>
                    <a:pt x="609" y="424"/>
                  </a:lnTo>
                  <a:lnTo>
                    <a:pt x="620" y="396"/>
                  </a:lnTo>
                  <a:lnTo>
                    <a:pt x="628" y="370"/>
                  </a:lnTo>
                  <a:lnTo>
                    <a:pt x="638" y="342"/>
                  </a:lnTo>
                  <a:lnTo>
                    <a:pt x="635" y="323"/>
                  </a:lnTo>
                  <a:lnTo>
                    <a:pt x="631" y="305"/>
                  </a:lnTo>
                  <a:lnTo>
                    <a:pt x="624" y="287"/>
                  </a:lnTo>
                  <a:lnTo>
                    <a:pt x="616" y="268"/>
                  </a:lnTo>
                  <a:lnTo>
                    <a:pt x="606" y="252"/>
                  </a:lnTo>
                  <a:lnTo>
                    <a:pt x="595" y="235"/>
                  </a:lnTo>
                  <a:lnTo>
                    <a:pt x="584" y="218"/>
                  </a:lnTo>
                  <a:lnTo>
                    <a:pt x="571" y="202"/>
                  </a:lnTo>
                  <a:lnTo>
                    <a:pt x="573" y="165"/>
                  </a:lnTo>
                  <a:lnTo>
                    <a:pt x="582" y="130"/>
                  </a:lnTo>
                  <a:lnTo>
                    <a:pt x="594" y="95"/>
                  </a:lnTo>
                  <a:lnTo>
                    <a:pt x="596" y="56"/>
                  </a:lnTo>
                  <a:lnTo>
                    <a:pt x="607" y="16"/>
                  </a:lnTo>
                  <a:close/>
                </a:path>
              </a:pathLst>
            </a:custGeom>
            <a:solidFill>
              <a:srgbClr val="000000"/>
            </a:solidFill>
            <a:ln w="9525">
              <a:solidFill>
                <a:srgbClr val="006600"/>
              </a:solidFill>
              <a:round/>
              <a:headEnd/>
              <a:tailEnd/>
            </a:ln>
          </p:spPr>
          <p:txBody>
            <a:bodyPr/>
            <a:lstStyle/>
            <a:p>
              <a:endParaRPr lang="en-US"/>
            </a:p>
          </p:txBody>
        </p:sp>
        <p:grpSp>
          <p:nvGrpSpPr>
            <p:cNvPr id="8839" name="Group 4625"/>
            <p:cNvGrpSpPr>
              <a:grpSpLocks/>
            </p:cNvGrpSpPr>
            <p:nvPr/>
          </p:nvGrpSpPr>
          <p:grpSpPr bwMode="auto">
            <a:xfrm>
              <a:off x="809" y="816"/>
              <a:ext cx="103" cy="576"/>
              <a:chOff x="4770" y="1764"/>
              <a:chExt cx="75" cy="479"/>
            </a:xfrm>
          </p:grpSpPr>
          <p:sp>
            <p:nvSpPr>
              <p:cNvPr id="8565" name="Freeform 4626"/>
              <p:cNvSpPr>
                <a:spLocks/>
              </p:cNvSpPr>
              <p:nvPr/>
            </p:nvSpPr>
            <p:spPr bwMode="auto">
              <a:xfrm>
                <a:off x="4776" y="1764"/>
                <a:ext cx="29" cy="453"/>
              </a:xfrm>
              <a:custGeom>
                <a:avLst/>
                <a:gdLst>
                  <a:gd name="T0" fmla="*/ 7 w 88"/>
                  <a:gd name="T1" fmla="*/ 70 h 907"/>
                  <a:gd name="T2" fmla="*/ 7 w 88"/>
                  <a:gd name="T3" fmla="*/ 87 h 907"/>
                  <a:gd name="T4" fmla="*/ 7 w 88"/>
                  <a:gd name="T5" fmla="*/ 112 h 907"/>
                  <a:gd name="T6" fmla="*/ 9 w 88"/>
                  <a:gd name="T7" fmla="*/ 147 h 907"/>
                  <a:gd name="T8" fmla="*/ 9 w 88"/>
                  <a:gd name="T9" fmla="*/ 171 h 907"/>
                  <a:gd name="T10" fmla="*/ 9 w 88"/>
                  <a:gd name="T11" fmla="*/ 208 h 907"/>
                  <a:gd name="T12" fmla="*/ 10 w 88"/>
                  <a:gd name="T13" fmla="*/ 221 h 907"/>
                  <a:gd name="T14" fmla="*/ 9 w 88"/>
                  <a:gd name="T15" fmla="*/ 217 h 907"/>
                  <a:gd name="T16" fmla="*/ 7 w 88"/>
                  <a:gd name="T17" fmla="*/ 199 h 907"/>
                  <a:gd name="T18" fmla="*/ 6 w 88"/>
                  <a:gd name="T19" fmla="*/ 190 h 907"/>
                  <a:gd name="T20" fmla="*/ 5 w 88"/>
                  <a:gd name="T21" fmla="*/ 199 h 907"/>
                  <a:gd name="T22" fmla="*/ 5 w 88"/>
                  <a:gd name="T23" fmla="*/ 208 h 907"/>
                  <a:gd name="T24" fmla="*/ 5 w 88"/>
                  <a:gd name="T25" fmla="*/ 214 h 907"/>
                  <a:gd name="T26" fmla="*/ 4 w 88"/>
                  <a:gd name="T27" fmla="*/ 220 h 907"/>
                  <a:gd name="T28" fmla="*/ 4 w 88"/>
                  <a:gd name="T29" fmla="*/ 200 h 907"/>
                  <a:gd name="T30" fmla="*/ 5 w 88"/>
                  <a:gd name="T31" fmla="*/ 181 h 907"/>
                  <a:gd name="T32" fmla="*/ 3 w 88"/>
                  <a:gd name="T33" fmla="*/ 163 h 907"/>
                  <a:gd name="T34" fmla="*/ 2 w 88"/>
                  <a:gd name="T35" fmla="*/ 144 h 907"/>
                  <a:gd name="T36" fmla="*/ 4 w 88"/>
                  <a:gd name="T37" fmla="*/ 111 h 907"/>
                  <a:gd name="T38" fmla="*/ 4 w 88"/>
                  <a:gd name="T39" fmla="*/ 76 h 907"/>
                  <a:gd name="T40" fmla="*/ 2 w 88"/>
                  <a:gd name="T41" fmla="*/ 79 h 907"/>
                  <a:gd name="T42" fmla="*/ 1 w 88"/>
                  <a:gd name="T43" fmla="*/ 83 h 907"/>
                  <a:gd name="T44" fmla="*/ 2 w 88"/>
                  <a:gd name="T45" fmla="*/ 77 h 907"/>
                  <a:gd name="T46" fmla="*/ 4 w 88"/>
                  <a:gd name="T47" fmla="*/ 72 h 907"/>
                  <a:gd name="T48" fmla="*/ 4 w 88"/>
                  <a:gd name="T49" fmla="*/ 70 h 907"/>
                  <a:gd name="T50" fmla="*/ 3 w 88"/>
                  <a:gd name="T51" fmla="*/ 68 h 907"/>
                  <a:gd name="T52" fmla="*/ 2 w 88"/>
                  <a:gd name="T53" fmla="*/ 72 h 907"/>
                  <a:gd name="T54" fmla="*/ 0 w 88"/>
                  <a:gd name="T55" fmla="*/ 75 h 907"/>
                  <a:gd name="T56" fmla="*/ 2 w 88"/>
                  <a:gd name="T57" fmla="*/ 66 h 907"/>
                  <a:gd name="T58" fmla="*/ 3 w 88"/>
                  <a:gd name="T59" fmla="*/ 58 h 907"/>
                  <a:gd name="T60" fmla="*/ 2 w 88"/>
                  <a:gd name="T61" fmla="*/ 59 h 907"/>
                  <a:gd name="T62" fmla="*/ 0 w 88"/>
                  <a:gd name="T63" fmla="*/ 61 h 907"/>
                  <a:gd name="T64" fmla="*/ 2 w 88"/>
                  <a:gd name="T65" fmla="*/ 53 h 907"/>
                  <a:gd name="T66" fmla="*/ 4 w 88"/>
                  <a:gd name="T67" fmla="*/ 45 h 907"/>
                  <a:gd name="T68" fmla="*/ 2 w 88"/>
                  <a:gd name="T69" fmla="*/ 45 h 907"/>
                  <a:gd name="T70" fmla="*/ 0 w 88"/>
                  <a:gd name="T71" fmla="*/ 46 h 907"/>
                  <a:gd name="T72" fmla="*/ 2 w 88"/>
                  <a:gd name="T73" fmla="*/ 42 h 907"/>
                  <a:gd name="T74" fmla="*/ 4 w 88"/>
                  <a:gd name="T75" fmla="*/ 39 h 907"/>
                  <a:gd name="T76" fmla="*/ 5 w 88"/>
                  <a:gd name="T77" fmla="*/ 24 h 907"/>
                  <a:gd name="T78" fmla="*/ 5 w 88"/>
                  <a:gd name="T79" fmla="*/ 9 h 907"/>
                  <a:gd name="T80" fmla="*/ 6 w 88"/>
                  <a:gd name="T81" fmla="*/ 6 h 907"/>
                  <a:gd name="T82" fmla="*/ 7 w 88"/>
                  <a:gd name="T83" fmla="*/ 21 h 907"/>
                  <a:gd name="T84" fmla="*/ 7 w 88"/>
                  <a:gd name="T85" fmla="*/ 37 h 907"/>
                  <a:gd name="T86" fmla="*/ 6 w 88"/>
                  <a:gd name="T87" fmla="*/ 53 h 90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8"/>
                  <a:gd name="T133" fmla="*/ 0 h 907"/>
                  <a:gd name="T134" fmla="*/ 88 w 88"/>
                  <a:gd name="T135" fmla="*/ 907 h 90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8" h="907">
                    <a:moveTo>
                      <a:pt x="57" y="246"/>
                    </a:moveTo>
                    <a:lnTo>
                      <a:pt x="61" y="280"/>
                    </a:lnTo>
                    <a:lnTo>
                      <a:pt x="63" y="314"/>
                    </a:lnTo>
                    <a:lnTo>
                      <a:pt x="61" y="348"/>
                    </a:lnTo>
                    <a:lnTo>
                      <a:pt x="56" y="382"/>
                    </a:lnTo>
                    <a:lnTo>
                      <a:pt x="65" y="451"/>
                    </a:lnTo>
                    <a:lnTo>
                      <a:pt x="78" y="519"/>
                    </a:lnTo>
                    <a:lnTo>
                      <a:pt x="83" y="588"/>
                    </a:lnTo>
                    <a:lnTo>
                      <a:pt x="78" y="658"/>
                    </a:lnTo>
                    <a:lnTo>
                      <a:pt x="85" y="685"/>
                    </a:lnTo>
                    <a:lnTo>
                      <a:pt x="86" y="813"/>
                    </a:lnTo>
                    <a:lnTo>
                      <a:pt x="85" y="834"/>
                    </a:lnTo>
                    <a:lnTo>
                      <a:pt x="86" y="858"/>
                    </a:lnTo>
                    <a:lnTo>
                      <a:pt x="88" y="884"/>
                    </a:lnTo>
                    <a:lnTo>
                      <a:pt x="88" y="907"/>
                    </a:lnTo>
                    <a:lnTo>
                      <a:pt x="79" y="869"/>
                    </a:lnTo>
                    <a:lnTo>
                      <a:pt x="72" y="833"/>
                    </a:lnTo>
                    <a:lnTo>
                      <a:pt x="64" y="796"/>
                    </a:lnTo>
                    <a:lnTo>
                      <a:pt x="56" y="759"/>
                    </a:lnTo>
                    <a:lnTo>
                      <a:pt x="54" y="762"/>
                    </a:lnTo>
                    <a:lnTo>
                      <a:pt x="53" y="779"/>
                    </a:lnTo>
                    <a:lnTo>
                      <a:pt x="50" y="797"/>
                    </a:lnTo>
                    <a:lnTo>
                      <a:pt x="49" y="815"/>
                    </a:lnTo>
                    <a:lnTo>
                      <a:pt x="45" y="832"/>
                    </a:lnTo>
                    <a:lnTo>
                      <a:pt x="46" y="845"/>
                    </a:lnTo>
                    <a:lnTo>
                      <a:pt x="45" y="858"/>
                    </a:lnTo>
                    <a:lnTo>
                      <a:pt x="39" y="872"/>
                    </a:lnTo>
                    <a:lnTo>
                      <a:pt x="32" y="882"/>
                    </a:lnTo>
                    <a:lnTo>
                      <a:pt x="34" y="843"/>
                    </a:lnTo>
                    <a:lnTo>
                      <a:pt x="34" y="803"/>
                    </a:lnTo>
                    <a:lnTo>
                      <a:pt x="36" y="764"/>
                    </a:lnTo>
                    <a:lnTo>
                      <a:pt x="42" y="726"/>
                    </a:lnTo>
                    <a:lnTo>
                      <a:pt x="32" y="691"/>
                    </a:lnTo>
                    <a:lnTo>
                      <a:pt x="24" y="653"/>
                    </a:lnTo>
                    <a:lnTo>
                      <a:pt x="20" y="616"/>
                    </a:lnTo>
                    <a:lnTo>
                      <a:pt x="22" y="577"/>
                    </a:lnTo>
                    <a:lnTo>
                      <a:pt x="34" y="511"/>
                    </a:lnTo>
                    <a:lnTo>
                      <a:pt x="40" y="444"/>
                    </a:lnTo>
                    <a:lnTo>
                      <a:pt x="42" y="375"/>
                    </a:lnTo>
                    <a:lnTo>
                      <a:pt x="34" y="307"/>
                    </a:lnTo>
                    <a:lnTo>
                      <a:pt x="27" y="313"/>
                    </a:lnTo>
                    <a:lnTo>
                      <a:pt x="21" y="319"/>
                    </a:lnTo>
                    <a:lnTo>
                      <a:pt x="14" y="328"/>
                    </a:lnTo>
                    <a:lnTo>
                      <a:pt x="9" y="335"/>
                    </a:lnTo>
                    <a:lnTo>
                      <a:pt x="13" y="323"/>
                    </a:lnTo>
                    <a:lnTo>
                      <a:pt x="18" y="311"/>
                    </a:lnTo>
                    <a:lnTo>
                      <a:pt x="25" y="300"/>
                    </a:lnTo>
                    <a:lnTo>
                      <a:pt x="32" y="288"/>
                    </a:lnTo>
                    <a:lnTo>
                      <a:pt x="34" y="283"/>
                    </a:lnTo>
                    <a:lnTo>
                      <a:pt x="32" y="280"/>
                    </a:lnTo>
                    <a:lnTo>
                      <a:pt x="31" y="276"/>
                    </a:lnTo>
                    <a:lnTo>
                      <a:pt x="28" y="272"/>
                    </a:lnTo>
                    <a:lnTo>
                      <a:pt x="21" y="280"/>
                    </a:lnTo>
                    <a:lnTo>
                      <a:pt x="17" y="288"/>
                    </a:lnTo>
                    <a:lnTo>
                      <a:pt x="10" y="295"/>
                    </a:lnTo>
                    <a:lnTo>
                      <a:pt x="0" y="300"/>
                    </a:lnTo>
                    <a:lnTo>
                      <a:pt x="7" y="283"/>
                    </a:lnTo>
                    <a:lnTo>
                      <a:pt x="18" y="266"/>
                    </a:lnTo>
                    <a:lnTo>
                      <a:pt x="28" y="251"/>
                    </a:lnTo>
                    <a:lnTo>
                      <a:pt x="31" y="232"/>
                    </a:lnTo>
                    <a:lnTo>
                      <a:pt x="22" y="234"/>
                    </a:lnTo>
                    <a:lnTo>
                      <a:pt x="17" y="239"/>
                    </a:lnTo>
                    <a:lnTo>
                      <a:pt x="11" y="243"/>
                    </a:lnTo>
                    <a:lnTo>
                      <a:pt x="3" y="246"/>
                    </a:lnTo>
                    <a:lnTo>
                      <a:pt x="9" y="230"/>
                    </a:lnTo>
                    <a:lnTo>
                      <a:pt x="18" y="214"/>
                    </a:lnTo>
                    <a:lnTo>
                      <a:pt x="27" y="200"/>
                    </a:lnTo>
                    <a:lnTo>
                      <a:pt x="32" y="183"/>
                    </a:lnTo>
                    <a:lnTo>
                      <a:pt x="25" y="181"/>
                    </a:lnTo>
                    <a:lnTo>
                      <a:pt x="18" y="182"/>
                    </a:lnTo>
                    <a:lnTo>
                      <a:pt x="10" y="184"/>
                    </a:lnTo>
                    <a:lnTo>
                      <a:pt x="3" y="185"/>
                    </a:lnTo>
                    <a:lnTo>
                      <a:pt x="9" y="177"/>
                    </a:lnTo>
                    <a:lnTo>
                      <a:pt x="17" y="170"/>
                    </a:lnTo>
                    <a:lnTo>
                      <a:pt x="25" y="163"/>
                    </a:lnTo>
                    <a:lnTo>
                      <a:pt x="34" y="157"/>
                    </a:lnTo>
                    <a:lnTo>
                      <a:pt x="40" y="128"/>
                    </a:lnTo>
                    <a:lnTo>
                      <a:pt x="46" y="97"/>
                    </a:lnTo>
                    <a:lnTo>
                      <a:pt x="49" y="67"/>
                    </a:lnTo>
                    <a:lnTo>
                      <a:pt x="46" y="37"/>
                    </a:lnTo>
                    <a:lnTo>
                      <a:pt x="35" y="0"/>
                    </a:lnTo>
                    <a:lnTo>
                      <a:pt x="56" y="27"/>
                    </a:lnTo>
                    <a:lnTo>
                      <a:pt x="65" y="56"/>
                    </a:lnTo>
                    <a:lnTo>
                      <a:pt x="68" y="87"/>
                    </a:lnTo>
                    <a:lnTo>
                      <a:pt x="67" y="118"/>
                    </a:lnTo>
                    <a:lnTo>
                      <a:pt x="63" y="149"/>
                    </a:lnTo>
                    <a:lnTo>
                      <a:pt x="57" y="182"/>
                    </a:lnTo>
                    <a:lnTo>
                      <a:pt x="54" y="214"/>
                    </a:lnTo>
                    <a:lnTo>
                      <a:pt x="57" y="246"/>
                    </a:lnTo>
                    <a:close/>
                  </a:path>
                </a:pathLst>
              </a:custGeom>
              <a:solidFill>
                <a:srgbClr val="7F7F7F"/>
              </a:solidFill>
              <a:ln w="9525">
                <a:solidFill>
                  <a:srgbClr val="006600"/>
                </a:solidFill>
                <a:round/>
                <a:headEnd/>
                <a:tailEnd/>
              </a:ln>
            </p:spPr>
            <p:txBody>
              <a:bodyPr/>
              <a:lstStyle/>
              <a:p>
                <a:endParaRPr lang="en-US"/>
              </a:p>
            </p:txBody>
          </p:sp>
          <p:sp>
            <p:nvSpPr>
              <p:cNvPr id="8566" name="Freeform 4627"/>
              <p:cNvSpPr>
                <a:spLocks/>
              </p:cNvSpPr>
              <p:nvPr/>
            </p:nvSpPr>
            <p:spPr bwMode="auto">
              <a:xfrm>
                <a:off x="4809" y="1785"/>
                <a:ext cx="7" cy="18"/>
              </a:xfrm>
              <a:custGeom>
                <a:avLst/>
                <a:gdLst>
                  <a:gd name="T0" fmla="*/ 2 w 23"/>
                  <a:gd name="T1" fmla="*/ 6 h 36"/>
                  <a:gd name="T2" fmla="*/ 2 w 23"/>
                  <a:gd name="T3" fmla="*/ 7 h 36"/>
                  <a:gd name="T4" fmla="*/ 1 w 23"/>
                  <a:gd name="T5" fmla="*/ 7 h 36"/>
                  <a:gd name="T6" fmla="*/ 1 w 23"/>
                  <a:gd name="T7" fmla="*/ 9 h 36"/>
                  <a:gd name="T8" fmla="*/ 0 w 23"/>
                  <a:gd name="T9" fmla="*/ 9 h 36"/>
                  <a:gd name="T10" fmla="*/ 0 w 23"/>
                  <a:gd name="T11" fmla="*/ 6 h 36"/>
                  <a:gd name="T12" fmla="*/ 1 w 23"/>
                  <a:gd name="T13" fmla="*/ 5 h 36"/>
                  <a:gd name="T14" fmla="*/ 1 w 23"/>
                  <a:gd name="T15" fmla="*/ 2 h 36"/>
                  <a:gd name="T16" fmla="*/ 2 w 23"/>
                  <a:gd name="T17" fmla="*/ 0 h 36"/>
                  <a:gd name="T18" fmla="*/ 2 w 23"/>
                  <a:gd name="T19" fmla="*/ 1 h 36"/>
                  <a:gd name="T20" fmla="*/ 2 w 23"/>
                  <a:gd name="T21" fmla="*/ 3 h 36"/>
                  <a:gd name="T22" fmla="*/ 2 w 23"/>
                  <a:gd name="T23" fmla="*/ 5 h 36"/>
                  <a:gd name="T24" fmla="*/ 2 w 23"/>
                  <a:gd name="T25" fmla="*/ 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36"/>
                  <a:gd name="T41" fmla="*/ 23 w 23"/>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36">
                    <a:moveTo>
                      <a:pt x="22" y="25"/>
                    </a:moveTo>
                    <a:lnTo>
                      <a:pt x="16" y="28"/>
                    </a:lnTo>
                    <a:lnTo>
                      <a:pt x="11" y="30"/>
                    </a:lnTo>
                    <a:lnTo>
                      <a:pt x="5" y="34"/>
                    </a:lnTo>
                    <a:lnTo>
                      <a:pt x="0" y="36"/>
                    </a:lnTo>
                    <a:lnTo>
                      <a:pt x="1" y="26"/>
                    </a:lnTo>
                    <a:lnTo>
                      <a:pt x="5" y="18"/>
                    </a:lnTo>
                    <a:lnTo>
                      <a:pt x="9" y="8"/>
                    </a:lnTo>
                    <a:lnTo>
                      <a:pt x="15" y="0"/>
                    </a:lnTo>
                    <a:lnTo>
                      <a:pt x="19" y="5"/>
                    </a:lnTo>
                    <a:lnTo>
                      <a:pt x="22" y="12"/>
                    </a:lnTo>
                    <a:lnTo>
                      <a:pt x="23" y="18"/>
                    </a:lnTo>
                    <a:lnTo>
                      <a:pt x="22" y="25"/>
                    </a:lnTo>
                    <a:close/>
                  </a:path>
                </a:pathLst>
              </a:custGeom>
              <a:solidFill>
                <a:srgbClr val="7F7F7F"/>
              </a:solidFill>
              <a:ln w="9525">
                <a:solidFill>
                  <a:srgbClr val="006600"/>
                </a:solidFill>
                <a:round/>
                <a:headEnd/>
                <a:tailEnd/>
              </a:ln>
            </p:spPr>
            <p:txBody>
              <a:bodyPr/>
              <a:lstStyle/>
              <a:p>
                <a:endParaRPr lang="en-US"/>
              </a:p>
            </p:txBody>
          </p:sp>
          <p:sp>
            <p:nvSpPr>
              <p:cNvPr id="8567" name="Freeform 4628"/>
              <p:cNvSpPr>
                <a:spLocks/>
              </p:cNvSpPr>
              <p:nvPr/>
            </p:nvSpPr>
            <p:spPr bwMode="auto">
              <a:xfrm>
                <a:off x="4777" y="1800"/>
                <a:ext cx="9" cy="13"/>
              </a:xfrm>
              <a:custGeom>
                <a:avLst/>
                <a:gdLst>
                  <a:gd name="T0" fmla="*/ 3 w 26"/>
                  <a:gd name="T1" fmla="*/ 3 h 27"/>
                  <a:gd name="T2" fmla="*/ 3 w 26"/>
                  <a:gd name="T3" fmla="*/ 4 h 27"/>
                  <a:gd name="T4" fmla="*/ 3 w 26"/>
                  <a:gd name="T5" fmla="*/ 5 h 27"/>
                  <a:gd name="T6" fmla="*/ 2 w 26"/>
                  <a:gd name="T7" fmla="*/ 6 h 27"/>
                  <a:gd name="T8" fmla="*/ 2 w 26"/>
                  <a:gd name="T9" fmla="*/ 6 h 27"/>
                  <a:gd name="T10" fmla="*/ 1 w 26"/>
                  <a:gd name="T11" fmla="*/ 6 h 27"/>
                  <a:gd name="T12" fmla="*/ 0 w 26"/>
                  <a:gd name="T13" fmla="*/ 5 h 27"/>
                  <a:gd name="T14" fmla="*/ 0 w 26"/>
                  <a:gd name="T15" fmla="*/ 4 h 27"/>
                  <a:gd name="T16" fmla="*/ 0 w 26"/>
                  <a:gd name="T17" fmla="*/ 3 h 27"/>
                  <a:gd name="T18" fmla="*/ 0 w 26"/>
                  <a:gd name="T19" fmla="*/ 2 h 27"/>
                  <a:gd name="T20" fmla="*/ 0 w 26"/>
                  <a:gd name="T21" fmla="*/ 1 h 27"/>
                  <a:gd name="T22" fmla="*/ 0 w 26"/>
                  <a:gd name="T23" fmla="*/ 0 h 27"/>
                  <a:gd name="T24" fmla="*/ 1 w 26"/>
                  <a:gd name="T25" fmla="*/ 0 h 27"/>
                  <a:gd name="T26" fmla="*/ 2 w 26"/>
                  <a:gd name="T27" fmla="*/ 0 h 27"/>
                  <a:gd name="T28" fmla="*/ 2 w 26"/>
                  <a:gd name="T29" fmla="*/ 1 h 27"/>
                  <a:gd name="T30" fmla="*/ 3 w 26"/>
                  <a:gd name="T31" fmla="*/ 2 h 27"/>
                  <a:gd name="T32" fmla="*/ 3 w 26"/>
                  <a:gd name="T33" fmla="*/ 3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7"/>
                  <a:gd name="T53" fmla="*/ 26 w 26"/>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7">
                    <a:moveTo>
                      <a:pt x="26" y="15"/>
                    </a:moveTo>
                    <a:lnTo>
                      <a:pt x="24" y="18"/>
                    </a:lnTo>
                    <a:lnTo>
                      <a:pt x="23" y="22"/>
                    </a:lnTo>
                    <a:lnTo>
                      <a:pt x="19" y="24"/>
                    </a:lnTo>
                    <a:lnTo>
                      <a:pt x="15" y="27"/>
                    </a:lnTo>
                    <a:lnTo>
                      <a:pt x="8" y="27"/>
                    </a:lnTo>
                    <a:lnTo>
                      <a:pt x="4" y="22"/>
                    </a:lnTo>
                    <a:lnTo>
                      <a:pt x="1" y="17"/>
                    </a:lnTo>
                    <a:lnTo>
                      <a:pt x="0" y="12"/>
                    </a:lnTo>
                    <a:lnTo>
                      <a:pt x="0" y="9"/>
                    </a:lnTo>
                    <a:lnTo>
                      <a:pt x="0" y="4"/>
                    </a:lnTo>
                    <a:lnTo>
                      <a:pt x="1" y="1"/>
                    </a:lnTo>
                    <a:lnTo>
                      <a:pt x="6" y="0"/>
                    </a:lnTo>
                    <a:lnTo>
                      <a:pt x="13" y="1"/>
                    </a:lnTo>
                    <a:lnTo>
                      <a:pt x="19" y="5"/>
                    </a:lnTo>
                    <a:lnTo>
                      <a:pt x="23" y="9"/>
                    </a:lnTo>
                    <a:lnTo>
                      <a:pt x="26" y="15"/>
                    </a:lnTo>
                    <a:close/>
                  </a:path>
                </a:pathLst>
              </a:custGeom>
              <a:solidFill>
                <a:srgbClr val="7F7F7F"/>
              </a:solidFill>
              <a:ln w="9525">
                <a:solidFill>
                  <a:srgbClr val="006600"/>
                </a:solidFill>
                <a:round/>
                <a:headEnd/>
                <a:tailEnd/>
              </a:ln>
            </p:spPr>
            <p:txBody>
              <a:bodyPr/>
              <a:lstStyle/>
              <a:p>
                <a:endParaRPr lang="en-US"/>
              </a:p>
            </p:txBody>
          </p:sp>
          <p:sp>
            <p:nvSpPr>
              <p:cNvPr id="8568" name="Freeform 4629"/>
              <p:cNvSpPr>
                <a:spLocks/>
              </p:cNvSpPr>
              <p:nvPr/>
            </p:nvSpPr>
            <p:spPr bwMode="auto">
              <a:xfrm>
                <a:off x="4802" y="1813"/>
                <a:ext cx="7" cy="129"/>
              </a:xfrm>
              <a:custGeom>
                <a:avLst/>
                <a:gdLst>
                  <a:gd name="T0" fmla="*/ 1 w 23"/>
                  <a:gd name="T1" fmla="*/ 65 h 256"/>
                  <a:gd name="T2" fmla="*/ 1 w 23"/>
                  <a:gd name="T3" fmla="*/ 58 h 256"/>
                  <a:gd name="T4" fmla="*/ 1 w 23"/>
                  <a:gd name="T5" fmla="*/ 51 h 256"/>
                  <a:gd name="T6" fmla="*/ 1 w 23"/>
                  <a:gd name="T7" fmla="*/ 44 h 256"/>
                  <a:gd name="T8" fmla="*/ 0 w 23"/>
                  <a:gd name="T9" fmla="*/ 38 h 256"/>
                  <a:gd name="T10" fmla="*/ 0 w 23"/>
                  <a:gd name="T11" fmla="*/ 28 h 256"/>
                  <a:gd name="T12" fmla="*/ 1 w 23"/>
                  <a:gd name="T13" fmla="*/ 19 h 256"/>
                  <a:gd name="T14" fmla="*/ 1 w 23"/>
                  <a:gd name="T15" fmla="*/ 10 h 256"/>
                  <a:gd name="T16" fmla="*/ 1 w 23"/>
                  <a:gd name="T17" fmla="*/ 0 h 256"/>
                  <a:gd name="T18" fmla="*/ 2 w 23"/>
                  <a:gd name="T19" fmla="*/ 16 h 256"/>
                  <a:gd name="T20" fmla="*/ 2 w 23"/>
                  <a:gd name="T21" fmla="*/ 33 h 256"/>
                  <a:gd name="T22" fmla="*/ 2 w 23"/>
                  <a:gd name="T23" fmla="*/ 49 h 256"/>
                  <a:gd name="T24" fmla="*/ 1 w 23"/>
                  <a:gd name="T25" fmla="*/ 65 h 2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256"/>
                  <a:gd name="T41" fmla="*/ 23 w 23"/>
                  <a:gd name="T42" fmla="*/ 256 h 2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256">
                    <a:moveTo>
                      <a:pt x="11" y="256"/>
                    </a:moveTo>
                    <a:lnTo>
                      <a:pt x="10" y="229"/>
                    </a:lnTo>
                    <a:lnTo>
                      <a:pt x="10" y="201"/>
                    </a:lnTo>
                    <a:lnTo>
                      <a:pt x="7" y="173"/>
                    </a:lnTo>
                    <a:lnTo>
                      <a:pt x="0" y="148"/>
                    </a:lnTo>
                    <a:lnTo>
                      <a:pt x="1" y="111"/>
                    </a:lnTo>
                    <a:lnTo>
                      <a:pt x="5" y="73"/>
                    </a:lnTo>
                    <a:lnTo>
                      <a:pt x="10" y="37"/>
                    </a:lnTo>
                    <a:lnTo>
                      <a:pt x="11" y="0"/>
                    </a:lnTo>
                    <a:lnTo>
                      <a:pt x="19" y="64"/>
                    </a:lnTo>
                    <a:lnTo>
                      <a:pt x="23" y="129"/>
                    </a:lnTo>
                    <a:lnTo>
                      <a:pt x="21" y="194"/>
                    </a:lnTo>
                    <a:lnTo>
                      <a:pt x="11" y="256"/>
                    </a:lnTo>
                    <a:close/>
                  </a:path>
                </a:pathLst>
              </a:custGeom>
              <a:solidFill>
                <a:srgbClr val="7F7F7F"/>
              </a:solidFill>
              <a:ln w="9525">
                <a:solidFill>
                  <a:srgbClr val="006600"/>
                </a:solidFill>
                <a:round/>
                <a:headEnd/>
                <a:tailEnd/>
              </a:ln>
            </p:spPr>
            <p:txBody>
              <a:bodyPr/>
              <a:lstStyle/>
              <a:p>
                <a:endParaRPr lang="en-US"/>
              </a:p>
            </p:txBody>
          </p:sp>
          <p:sp>
            <p:nvSpPr>
              <p:cNvPr id="8569" name="Freeform 4630"/>
              <p:cNvSpPr>
                <a:spLocks/>
              </p:cNvSpPr>
              <p:nvPr/>
            </p:nvSpPr>
            <p:spPr bwMode="auto">
              <a:xfrm>
                <a:off x="4804" y="1953"/>
                <a:ext cx="11" cy="132"/>
              </a:xfrm>
              <a:custGeom>
                <a:avLst/>
                <a:gdLst>
                  <a:gd name="T0" fmla="*/ 1 w 34"/>
                  <a:gd name="T1" fmla="*/ 10 h 263"/>
                  <a:gd name="T2" fmla="*/ 2 w 34"/>
                  <a:gd name="T3" fmla="*/ 16 h 263"/>
                  <a:gd name="T4" fmla="*/ 3 w 34"/>
                  <a:gd name="T5" fmla="*/ 22 h 263"/>
                  <a:gd name="T6" fmla="*/ 4 w 34"/>
                  <a:gd name="T7" fmla="*/ 28 h 263"/>
                  <a:gd name="T8" fmla="*/ 4 w 34"/>
                  <a:gd name="T9" fmla="*/ 35 h 263"/>
                  <a:gd name="T10" fmla="*/ 3 w 34"/>
                  <a:gd name="T11" fmla="*/ 43 h 263"/>
                  <a:gd name="T12" fmla="*/ 3 w 34"/>
                  <a:gd name="T13" fmla="*/ 51 h 263"/>
                  <a:gd name="T14" fmla="*/ 3 w 34"/>
                  <a:gd name="T15" fmla="*/ 59 h 263"/>
                  <a:gd name="T16" fmla="*/ 2 w 34"/>
                  <a:gd name="T17" fmla="*/ 66 h 263"/>
                  <a:gd name="T18" fmla="*/ 2 w 34"/>
                  <a:gd name="T19" fmla="*/ 56 h 263"/>
                  <a:gd name="T20" fmla="*/ 2 w 34"/>
                  <a:gd name="T21" fmla="*/ 44 h 263"/>
                  <a:gd name="T22" fmla="*/ 2 w 34"/>
                  <a:gd name="T23" fmla="*/ 34 h 263"/>
                  <a:gd name="T24" fmla="*/ 1 w 34"/>
                  <a:gd name="T25" fmla="*/ 24 h 263"/>
                  <a:gd name="T26" fmla="*/ 0 w 34"/>
                  <a:gd name="T27" fmla="*/ 18 h 263"/>
                  <a:gd name="T28" fmla="*/ 0 w 34"/>
                  <a:gd name="T29" fmla="*/ 12 h 263"/>
                  <a:gd name="T30" fmla="*/ 0 w 34"/>
                  <a:gd name="T31" fmla="*/ 7 h 263"/>
                  <a:gd name="T32" fmla="*/ 0 w 34"/>
                  <a:gd name="T33" fmla="*/ 0 h 263"/>
                  <a:gd name="T34" fmla="*/ 0 w 34"/>
                  <a:gd name="T35" fmla="*/ 3 h 263"/>
                  <a:gd name="T36" fmla="*/ 1 w 34"/>
                  <a:gd name="T37" fmla="*/ 5 h 263"/>
                  <a:gd name="T38" fmla="*/ 1 w 34"/>
                  <a:gd name="T39" fmla="*/ 8 h 263"/>
                  <a:gd name="T40" fmla="*/ 1 w 34"/>
                  <a:gd name="T41" fmla="*/ 10 h 2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263"/>
                  <a:gd name="T65" fmla="*/ 34 w 34"/>
                  <a:gd name="T66" fmla="*/ 263 h 2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263">
                    <a:moveTo>
                      <a:pt x="8" y="40"/>
                    </a:moveTo>
                    <a:lnTo>
                      <a:pt x="16" y="64"/>
                    </a:lnTo>
                    <a:lnTo>
                      <a:pt x="27" y="87"/>
                    </a:lnTo>
                    <a:lnTo>
                      <a:pt x="34" y="111"/>
                    </a:lnTo>
                    <a:lnTo>
                      <a:pt x="33" y="138"/>
                    </a:lnTo>
                    <a:lnTo>
                      <a:pt x="29" y="169"/>
                    </a:lnTo>
                    <a:lnTo>
                      <a:pt x="29" y="201"/>
                    </a:lnTo>
                    <a:lnTo>
                      <a:pt x="27" y="233"/>
                    </a:lnTo>
                    <a:lnTo>
                      <a:pt x="21" y="263"/>
                    </a:lnTo>
                    <a:lnTo>
                      <a:pt x="22" y="221"/>
                    </a:lnTo>
                    <a:lnTo>
                      <a:pt x="22" y="176"/>
                    </a:lnTo>
                    <a:lnTo>
                      <a:pt x="18" y="133"/>
                    </a:lnTo>
                    <a:lnTo>
                      <a:pt x="5" y="93"/>
                    </a:lnTo>
                    <a:lnTo>
                      <a:pt x="3" y="70"/>
                    </a:lnTo>
                    <a:lnTo>
                      <a:pt x="1" y="47"/>
                    </a:lnTo>
                    <a:lnTo>
                      <a:pt x="0" y="25"/>
                    </a:lnTo>
                    <a:lnTo>
                      <a:pt x="0" y="0"/>
                    </a:lnTo>
                    <a:lnTo>
                      <a:pt x="4" y="10"/>
                    </a:lnTo>
                    <a:lnTo>
                      <a:pt x="5" y="20"/>
                    </a:lnTo>
                    <a:lnTo>
                      <a:pt x="7" y="31"/>
                    </a:lnTo>
                    <a:lnTo>
                      <a:pt x="8" y="40"/>
                    </a:lnTo>
                    <a:close/>
                  </a:path>
                </a:pathLst>
              </a:custGeom>
              <a:solidFill>
                <a:srgbClr val="7F7F7F"/>
              </a:solidFill>
              <a:ln w="9525">
                <a:solidFill>
                  <a:srgbClr val="006600"/>
                </a:solidFill>
                <a:round/>
                <a:headEnd/>
                <a:tailEnd/>
              </a:ln>
            </p:spPr>
            <p:txBody>
              <a:bodyPr/>
              <a:lstStyle/>
              <a:p>
                <a:endParaRPr lang="en-US"/>
              </a:p>
            </p:txBody>
          </p:sp>
          <p:sp>
            <p:nvSpPr>
              <p:cNvPr id="8570" name="Freeform 4631"/>
              <p:cNvSpPr>
                <a:spLocks/>
              </p:cNvSpPr>
              <p:nvPr/>
            </p:nvSpPr>
            <p:spPr bwMode="auto">
              <a:xfrm>
                <a:off x="4779" y="1956"/>
                <a:ext cx="6" cy="7"/>
              </a:xfrm>
              <a:custGeom>
                <a:avLst/>
                <a:gdLst>
                  <a:gd name="T0" fmla="*/ 2 w 17"/>
                  <a:gd name="T1" fmla="*/ 2 h 14"/>
                  <a:gd name="T2" fmla="*/ 2 w 17"/>
                  <a:gd name="T3" fmla="*/ 2 h 14"/>
                  <a:gd name="T4" fmla="*/ 1 w 17"/>
                  <a:gd name="T5" fmla="*/ 3 h 14"/>
                  <a:gd name="T6" fmla="*/ 1 w 17"/>
                  <a:gd name="T7" fmla="*/ 3 h 14"/>
                  <a:gd name="T8" fmla="*/ 1 w 17"/>
                  <a:gd name="T9" fmla="*/ 4 h 14"/>
                  <a:gd name="T10" fmla="*/ 0 w 17"/>
                  <a:gd name="T11" fmla="*/ 3 h 14"/>
                  <a:gd name="T12" fmla="*/ 0 w 17"/>
                  <a:gd name="T13" fmla="*/ 2 h 14"/>
                  <a:gd name="T14" fmla="*/ 0 w 17"/>
                  <a:gd name="T15" fmla="*/ 1 h 14"/>
                  <a:gd name="T16" fmla="*/ 0 w 17"/>
                  <a:gd name="T17" fmla="*/ 0 h 14"/>
                  <a:gd name="T18" fmla="*/ 2 w 17"/>
                  <a:gd name="T19" fmla="*/ 2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4"/>
                  <a:gd name="T32" fmla="*/ 17 w 17"/>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4">
                    <a:moveTo>
                      <a:pt x="17" y="5"/>
                    </a:moveTo>
                    <a:lnTo>
                      <a:pt x="14" y="8"/>
                    </a:lnTo>
                    <a:lnTo>
                      <a:pt x="12" y="10"/>
                    </a:lnTo>
                    <a:lnTo>
                      <a:pt x="11" y="12"/>
                    </a:lnTo>
                    <a:lnTo>
                      <a:pt x="8" y="14"/>
                    </a:lnTo>
                    <a:lnTo>
                      <a:pt x="4" y="11"/>
                    </a:lnTo>
                    <a:lnTo>
                      <a:pt x="3" y="8"/>
                    </a:lnTo>
                    <a:lnTo>
                      <a:pt x="1" y="4"/>
                    </a:lnTo>
                    <a:lnTo>
                      <a:pt x="0" y="0"/>
                    </a:lnTo>
                    <a:lnTo>
                      <a:pt x="17" y="5"/>
                    </a:lnTo>
                    <a:close/>
                  </a:path>
                </a:pathLst>
              </a:custGeom>
              <a:solidFill>
                <a:srgbClr val="7F7F7F"/>
              </a:solidFill>
              <a:ln w="9525">
                <a:solidFill>
                  <a:srgbClr val="006600"/>
                </a:solidFill>
                <a:round/>
                <a:headEnd/>
                <a:tailEnd/>
              </a:ln>
            </p:spPr>
            <p:txBody>
              <a:bodyPr/>
              <a:lstStyle/>
              <a:p>
                <a:endParaRPr lang="en-US"/>
              </a:p>
            </p:txBody>
          </p:sp>
          <p:sp>
            <p:nvSpPr>
              <p:cNvPr id="8571" name="Freeform 4632"/>
              <p:cNvSpPr>
                <a:spLocks/>
              </p:cNvSpPr>
              <p:nvPr/>
            </p:nvSpPr>
            <p:spPr bwMode="auto">
              <a:xfrm>
                <a:off x="4815" y="2082"/>
                <a:ext cx="5" cy="62"/>
              </a:xfrm>
              <a:custGeom>
                <a:avLst/>
                <a:gdLst>
                  <a:gd name="T0" fmla="*/ 1 w 15"/>
                  <a:gd name="T1" fmla="*/ 31 h 123"/>
                  <a:gd name="T2" fmla="*/ 0 w 15"/>
                  <a:gd name="T3" fmla="*/ 23 h 123"/>
                  <a:gd name="T4" fmla="*/ 0 w 15"/>
                  <a:gd name="T5" fmla="*/ 16 h 123"/>
                  <a:gd name="T6" fmla="*/ 0 w 15"/>
                  <a:gd name="T7" fmla="*/ 8 h 123"/>
                  <a:gd name="T8" fmla="*/ 1 w 15"/>
                  <a:gd name="T9" fmla="*/ 0 h 123"/>
                  <a:gd name="T10" fmla="*/ 1 w 15"/>
                  <a:gd name="T11" fmla="*/ 8 h 123"/>
                  <a:gd name="T12" fmla="*/ 2 w 15"/>
                  <a:gd name="T13" fmla="*/ 16 h 123"/>
                  <a:gd name="T14" fmla="*/ 1 w 15"/>
                  <a:gd name="T15" fmla="*/ 24 h 123"/>
                  <a:gd name="T16" fmla="*/ 1 w 15"/>
                  <a:gd name="T17" fmla="*/ 3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23"/>
                  <a:gd name="T29" fmla="*/ 15 w 15"/>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23">
                    <a:moveTo>
                      <a:pt x="5" y="123"/>
                    </a:moveTo>
                    <a:lnTo>
                      <a:pt x="2" y="92"/>
                    </a:lnTo>
                    <a:lnTo>
                      <a:pt x="0" y="61"/>
                    </a:lnTo>
                    <a:lnTo>
                      <a:pt x="0" y="29"/>
                    </a:lnTo>
                    <a:lnTo>
                      <a:pt x="7" y="0"/>
                    </a:lnTo>
                    <a:lnTo>
                      <a:pt x="11" y="31"/>
                    </a:lnTo>
                    <a:lnTo>
                      <a:pt x="15" y="62"/>
                    </a:lnTo>
                    <a:lnTo>
                      <a:pt x="13" y="93"/>
                    </a:lnTo>
                    <a:lnTo>
                      <a:pt x="5" y="123"/>
                    </a:lnTo>
                    <a:close/>
                  </a:path>
                </a:pathLst>
              </a:custGeom>
              <a:solidFill>
                <a:srgbClr val="7F7F7F"/>
              </a:solidFill>
              <a:ln w="9525">
                <a:solidFill>
                  <a:srgbClr val="006600"/>
                </a:solidFill>
                <a:round/>
                <a:headEnd/>
                <a:tailEnd/>
              </a:ln>
            </p:spPr>
            <p:txBody>
              <a:bodyPr/>
              <a:lstStyle/>
              <a:p>
                <a:endParaRPr lang="en-US"/>
              </a:p>
            </p:txBody>
          </p:sp>
          <p:sp>
            <p:nvSpPr>
              <p:cNvPr id="8572" name="Freeform 4633"/>
              <p:cNvSpPr>
                <a:spLocks/>
              </p:cNvSpPr>
              <p:nvPr/>
            </p:nvSpPr>
            <p:spPr bwMode="auto">
              <a:xfrm>
                <a:off x="4836" y="2118"/>
                <a:ext cx="9" cy="67"/>
              </a:xfrm>
              <a:custGeom>
                <a:avLst/>
                <a:gdLst>
                  <a:gd name="T0" fmla="*/ 2 w 27"/>
                  <a:gd name="T1" fmla="*/ 34 h 134"/>
                  <a:gd name="T2" fmla="*/ 1 w 27"/>
                  <a:gd name="T3" fmla="*/ 26 h 134"/>
                  <a:gd name="T4" fmla="*/ 0 w 27"/>
                  <a:gd name="T5" fmla="*/ 18 h 134"/>
                  <a:gd name="T6" fmla="*/ 0 w 27"/>
                  <a:gd name="T7" fmla="*/ 10 h 134"/>
                  <a:gd name="T8" fmla="*/ 1 w 27"/>
                  <a:gd name="T9" fmla="*/ 3 h 134"/>
                  <a:gd name="T10" fmla="*/ 1 w 27"/>
                  <a:gd name="T11" fmla="*/ 2 h 134"/>
                  <a:gd name="T12" fmla="*/ 2 w 27"/>
                  <a:gd name="T13" fmla="*/ 2 h 134"/>
                  <a:gd name="T14" fmla="*/ 2 w 27"/>
                  <a:gd name="T15" fmla="*/ 1 h 134"/>
                  <a:gd name="T16" fmla="*/ 2 w 27"/>
                  <a:gd name="T17" fmla="*/ 0 h 134"/>
                  <a:gd name="T18" fmla="*/ 3 w 27"/>
                  <a:gd name="T19" fmla="*/ 8 h 134"/>
                  <a:gd name="T20" fmla="*/ 3 w 27"/>
                  <a:gd name="T21" fmla="*/ 17 h 134"/>
                  <a:gd name="T22" fmla="*/ 3 w 27"/>
                  <a:gd name="T23" fmla="*/ 25 h 134"/>
                  <a:gd name="T24" fmla="*/ 2 w 27"/>
                  <a:gd name="T25" fmla="*/ 34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34"/>
                  <a:gd name="T41" fmla="*/ 27 w 27"/>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34">
                    <a:moveTo>
                      <a:pt x="17" y="134"/>
                    </a:moveTo>
                    <a:lnTo>
                      <a:pt x="6" y="105"/>
                    </a:lnTo>
                    <a:lnTo>
                      <a:pt x="0" y="75"/>
                    </a:lnTo>
                    <a:lnTo>
                      <a:pt x="0" y="43"/>
                    </a:lnTo>
                    <a:lnTo>
                      <a:pt x="7" y="13"/>
                    </a:lnTo>
                    <a:lnTo>
                      <a:pt x="11" y="11"/>
                    </a:lnTo>
                    <a:lnTo>
                      <a:pt x="14" y="8"/>
                    </a:lnTo>
                    <a:lnTo>
                      <a:pt x="15" y="3"/>
                    </a:lnTo>
                    <a:lnTo>
                      <a:pt x="15" y="0"/>
                    </a:lnTo>
                    <a:lnTo>
                      <a:pt x="24" y="32"/>
                    </a:lnTo>
                    <a:lnTo>
                      <a:pt x="27" y="66"/>
                    </a:lnTo>
                    <a:lnTo>
                      <a:pt x="25" y="101"/>
                    </a:lnTo>
                    <a:lnTo>
                      <a:pt x="17" y="134"/>
                    </a:lnTo>
                    <a:close/>
                  </a:path>
                </a:pathLst>
              </a:custGeom>
              <a:solidFill>
                <a:srgbClr val="000000"/>
              </a:solidFill>
              <a:ln w="9525">
                <a:solidFill>
                  <a:srgbClr val="006600"/>
                </a:solidFill>
                <a:round/>
                <a:headEnd/>
                <a:tailEnd/>
              </a:ln>
            </p:spPr>
            <p:txBody>
              <a:bodyPr/>
              <a:lstStyle/>
              <a:p>
                <a:endParaRPr lang="en-US"/>
              </a:p>
            </p:txBody>
          </p:sp>
          <p:sp>
            <p:nvSpPr>
              <p:cNvPr id="8573" name="Freeform 4634"/>
              <p:cNvSpPr>
                <a:spLocks/>
              </p:cNvSpPr>
              <p:nvPr/>
            </p:nvSpPr>
            <p:spPr bwMode="auto">
              <a:xfrm>
                <a:off x="4813" y="2156"/>
                <a:ext cx="11" cy="58"/>
              </a:xfrm>
              <a:custGeom>
                <a:avLst/>
                <a:gdLst>
                  <a:gd name="T0" fmla="*/ 1 w 35"/>
                  <a:gd name="T1" fmla="*/ 19 h 116"/>
                  <a:gd name="T2" fmla="*/ 2 w 35"/>
                  <a:gd name="T3" fmla="*/ 19 h 116"/>
                  <a:gd name="T4" fmla="*/ 2 w 35"/>
                  <a:gd name="T5" fmla="*/ 18 h 116"/>
                  <a:gd name="T6" fmla="*/ 3 w 35"/>
                  <a:gd name="T7" fmla="*/ 18 h 116"/>
                  <a:gd name="T8" fmla="*/ 3 w 35"/>
                  <a:gd name="T9" fmla="*/ 17 h 116"/>
                  <a:gd name="T10" fmla="*/ 3 w 35"/>
                  <a:gd name="T11" fmla="*/ 19 h 116"/>
                  <a:gd name="T12" fmla="*/ 3 w 35"/>
                  <a:gd name="T13" fmla="*/ 22 h 116"/>
                  <a:gd name="T14" fmla="*/ 3 w 35"/>
                  <a:gd name="T15" fmla="*/ 25 h 116"/>
                  <a:gd name="T16" fmla="*/ 3 w 35"/>
                  <a:gd name="T17" fmla="*/ 28 h 116"/>
                  <a:gd name="T18" fmla="*/ 3 w 35"/>
                  <a:gd name="T19" fmla="*/ 27 h 116"/>
                  <a:gd name="T20" fmla="*/ 2 w 35"/>
                  <a:gd name="T21" fmla="*/ 25 h 116"/>
                  <a:gd name="T22" fmla="*/ 2 w 35"/>
                  <a:gd name="T23" fmla="*/ 24 h 116"/>
                  <a:gd name="T24" fmla="*/ 2 w 35"/>
                  <a:gd name="T25" fmla="*/ 22 h 116"/>
                  <a:gd name="T26" fmla="*/ 2 w 35"/>
                  <a:gd name="T27" fmla="*/ 21 h 116"/>
                  <a:gd name="T28" fmla="*/ 2 w 35"/>
                  <a:gd name="T29" fmla="*/ 21 h 116"/>
                  <a:gd name="T30" fmla="*/ 2 w 35"/>
                  <a:gd name="T31" fmla="*/ 21 h 116"/>
                  <a:gd name="T32" fmla="*/ 2 w 35"/>
                  <a:gd name="T33" fmla="*/ 21 h 116"/>
                  <a:gd name="T34" fmla="*/ 1 w 35"/>
                  <a:gd name="T35" fmla="*/ 23 h 116"/>
                  <a:gd name="T36" fmla="*/ 1 w 35"/>
                  <a:gd name="T37" fmla="*/ 25 h 116"/>
                  <a:gd name="T38" fmla="*/ 0 w 35"/>
                  <a:gd name="T39" fmla="*/ 27 h 116"/>
                  <a:gd name="T40" fmla="*/ 0 w 35"/>
                  <a:gd name="T41" fmla="*/ 29 h 116"/>
                  <a:gd name="T42" fmla="*/ 0 w 35"/>
                  <a:gd name="T43" fmla="*/ 23 h 116"/>
                  <a:gd name="T44" fmla="*/ 0 w 35"/>
                  <a:gd name="T45" fmla="*/ 16 h 116"/>
                  <a:gd name="T46" fmla="*/ 0 w 35"/>
                  <a:gd name="T47" fmla="*/ 10 h 116"/>
                  <a:gd name="T48" fmla="*/ 0 w 35"/>
                  <a:gd name="T49" fmla="*/ 3 h 116"/>
                  <a:gd name="T50" fmla="*/ 1 w 35"/>
                  <a:gd name="T51" fmla="*/ 0 h 116"/>
                  <a:gd name="T52" fmla="*/ 2 w 35"/>
                  <a:gd name="T53" fmla="*/ 5 h 116"/>
                  <a:gd name="T54" fmla="*/ 2 w 35"/>
                  <a:gd name="T55" fmla="*/ 9 h 116"/>
                  <a:gd name="T56" fmla="*/ 2 w 35"/>
                  <a:gd name="T57" fmla="*/ 14 h 116"/>
                  <a:gd name="T58" fmla="*/ 1 w 35"/>
                  <a:gd name="T59" fmla="*/ 19 h 1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5"/>
                  <a:gd name="T91" fmla="*/ 0 h 116"/>
                  <a:gd name="T92" fmla="*/ 35 w 35"/>
                  <a:gd name="T93" fmla="*/ 116 h 1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5" h="116">
                    <a:moveTo>
                      <a:pt x="14" y="76"/>
                    </a:moveTo>
                    <a:lnTo>
                      <a:pt x="18" y="76"/>
                    </a:lnTo>
                    <a:lnTo>
                      <a:pt x="22" y="72"/>
                    </a:lnTo>
                    <a:lnTo>
                      <a:pt x="25" y="69"/>
                    </a:lnTo>
                    <a:lnTo>
                      <a:pt x="28" y="66"/>
                    </a:lnTo>
                    <a:lnTo>
                      <a:pt x="32" y="76"/>
                    </a:lnTo>
                    <a:lnTo>
                      <a:pt x="35" y="87"/>
                    </a:lnTo>
                    <a:lnTo>
                      <a:pt x="33" y="99"/>
                    </a:lnTo>
                    <a:lnTo>
                      <a:pt x="29" y="111"/>
                    </a:lnTo>
                    <a:lnTo>
                      <a:pt x="24" y="106"/>
                    </a:lnTo>
                    <a:lnTo>
                      <a:pt x="19" y="100"/>
                    </a:lnTo>
                    <a:lnTo>
                      <a:pt x="19" y="93"/>
                    </a:lnTo>
                    <a:lnTo>
                      <a:pt x="18" y="85"/>
                    </a:lnTo>
                    <a:lnTo>
                      <a:pt x="18" y="84"/>
                    </a:lnTo>
                    <a:lnTo>
                      <a:pt x="17" y="83"/>
                    </a:lnTo>
                    <a:lnTo>
                      <a:pt x="17" y="82"/>
                    </a:lnTo>
                    <a:lnTo>
                      <a:pt x="15" y="81"/>
                    </a:lnTo>
                    <a:lnTo>
                      <a:pt x="11" y="89"/>
                    </a:lnTo>
                    <a:lnTo>
                      <a:pt x="8" y="99"/>
                    </a:lnTo>
                    <a:lnTo>
                      <a:pt x="4" y="107"/>
                    </a:lnTo>
                    <a:lnTo>
                      <a:pt x="0" y="116"/>
                    </a:lnTo>
                    <a:lnTo>
                      <a:pt x="1" y="90"/>
                    </a:lnTo>
                    <a:lnTo>
                      <a:pt x="3" y="64"/>
                    </a:lnTo>
                    <a:lnTo>
                      <a:pt x="4" y="37"/>
                    </a:lnTo>
                    <a:lnTo>
                      <a:pt x="4" y="11"/>
                    </a:lnTo>
                    <a:lnTo>
                      <a:pt x="6" y="0"/>
                    </a:lnTo>
                    <a:lnTo>
                      <a:pt x="18" y="17"/>
                    </a:lnTo>
                    <a:lnTo>
                      <a:pt x="21" y="36"/>
                    </a:lnTo>
                    <a:lnTo>
                      <a:pt x="17" y="56"/>
                    </a:lnTo>
                    <a:lnTo>
                      <a:pt x="14" y="76"/>
                    </a:lnTo>
                    <a:close/>
                  </a:path>
                </a:pathLst>
              </a:custGeom>
              <a:solidFill>
                <a:srgbClr val="7F7F7F"/>
              </a:solidFill>
              <a:ln w="9525">
                <a:solidFill>
                  <a:srgbClr val="006600"/>
                </a:solidFill>
                <a:round/>
                <a:headEnd/>
                <a:tailEnd/>
              </a:ln>
            </p:spPr>
            <p:txBody>
              <a:bodyPr/>
              <a:lstStyle/>
              <a:p>
                <a:endParaRPr lang="en-US"/>
              </a:p>
            </p:txBody>
          </p:sp>
          <p:sp>
            <p:nvSpPr>
              <p:cNvPr id="8574" name="Freeform 4635"/>
              <p:cNvSpPr>
                <a:spLocks/>
              </p:cNvSpPr>
              <p:nvPr/>
            </p:nvSpPr>
            <p:spPr bwMode="auto">
              <a:xfrm>
                <a:off x="4781" y="2215"/>
                <a:ext cx="30" cy="28"/>
              </a:xfrm>
              <a:custGeom>
                <a:avLst/>
                <a:gdLst>
                  <a:gd name="T0" fmla="*/ 7 w 90"/>
                  <a:gd name="T1" fmla="*/ 8 h 54"/>
                  <a:gd name="T2" fmla="*/ 8 w 90"/>
                  <a:gd name="T3" fmla="*/ 9 h 54"/>
                  <a:gd name="T4" fmla="*/ 8 w 90"/>
                  <a:gd name="T5" fmla="*/ 11 h 54"/>
                  <a:gd name="T6" fmla="*/ 9 w 90"/>
                  <a:gd name="T7" fmla="*/ 13 h 54"/>
                  <a:gd name="T8" fmla="*/ 10 w 90"/>
                  <a:gd name="T9" fmla="*/ 14 h 54"/>
                  <a:gd name="T10" fmla="*/ 10 w 90"/>
                  <a:gd name="T11" fmla="*/ 15 h 54"/>
                  <a:gd name="T12" fmla="*/ 9 w 90"/>
                  <a:gd name="T13" fmla="*/ 15 h 54"/>
                  <a:gd name="T14" fmla="*/ 8 w 90"/>
                  <a:gd name="T15" fmla="*/ 15 h 54"/>
                  <a:gd name="T16" fmla="*/ 8 w 90"/>
                  <a:gd name="T17" fmla="*/ 14 h 54"/>
                  <a:gd name="T18" fmla="*/ 7 w 90"/>
                  <a:gd name="T19" fmla="*/ 12 h 54"/>
                  <a:gd name="T20" fmla="*/ 6 w 90"/>
                  <a:gd name="T21" fmla="*/ 11 h 54"/>
                  <a:gd name="T22" fmla="*/ 5 w 90"/>
                  <a:gd name="T23" fmla="*/ 9 h 54"/>
                  <a:gd name="T24" fmla="*/ 4 w 90"/>
                  <a:gd name="T25" fmla="*/ 8 h 54"/>
                  <a:gd name="T26" fmla="*/ 3 w 90"/>
                  <a:gd name="T27" fmla="*/ 5 h 54"/>
                  <a:gd name="T28" fmla="*/ 2 w 90"/>
                  <a:gd name="T29" fmla="*/ 4 h 54"/>
                  <a:gd name="T30" fmla="*/ 1 w 90"/>
                  <a:gd name="T31" fmla="*/ 2 h 54"/>
                  <a:gd name="T32" fmla="*/ 0 w 90"/>
                  <a:gd name="T33" fmla="*/ 0 h 54"/>
                  <a:gd name="T34" fmla="*/ 1 w 90"/>
                  <a:gd name="T35" fmla="*/ 0 h 54"/>
                  <a:gd name="T36" fmla="*/ 2 w 90"/>
                  <a:gd name="T37" fmla="*/ 1 h 54"/>
                  <a:gd name="T38" fmla="*/ 3 w 90"/>
                  <a:gd name="T39" fmla="*/ 1 h 54"/>
                  <a:gd name="T40" fmla="*/ 4 w 90"/>
                  <a:gd name="T41" fmla="*/ 2 h 54"/>
                  <a:gd name="T42" fmla="*/ 5 w 90"/>
                  <a:gd name="T43" fmla="*/ 3 h 54"/>
                  <a:gd name="T44" fmla="*/ 6 w 90"/>
                  <a:gd name="T45" fmla="*/ 4 h 54"/>
                  <a:gd name="T46" fmla="*/ 7 w 90"/>
                  <a:gd name="T47" fmla="*/ 5 h 54"/>
                  <a:gd name="T48" fmla="*/ 7 w 90"/>
                  <a:gd name="T49" fmla="*/ 8 h 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54"/>
                  <a:gd name="T77" fmla="*/ 90 w 90"/>
                  <a:gd name="T78" fmla="*/ 54 h 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54">
                    <a:moveTo>
                      <a:pt x="66" y="28"/>
                    </a:moveTo>
                    <a:lnTo>
                      <a:pt x="70" y="35"/>
                    </a:lnTo>
                    <a:lnTo>
                      <a:pt x="74" y="42"/>
                    </a:lnTo>
                    <a:lnTo>
                      <a:pt x="81" y="48"/>
                    </a:lnTo>
                    <a:lnTo>
                      <a:pt x="90" y="52"/>
                    </a:lnTo>
                    <a:lnTo>
                      <a:pt x="87" y="54"/>
                    </a:lnTo>
                    <a:lnTo>
                      <a:pt x="81" y="54"/>
                    </a:lnTo>
                    <a:lnTo>
                      <a:pt x="76" y="54"/>
                    </a:lnTo>
                    <a:lnTo>
                      <a:pt x="70" y="52"/>
                    </a:lnTo>
                    <a:lnTo>
                      <a:pt x="60" y="46"/>
                    </a:lnTo>
                    <a:lnTo>
                      <a:pt x="52" y="40"/>
                    </a:lnTo>
                    <a:lnTo>
                      <a:pt x="42" y="34"/>
                    </a:lnTo>
                    <a:lnTo>
                      <a:pt x="34" y="28"/>
                    </a:lnTo>
                    <a:lnTo>
                      <a:pt x="24" y="20"/>
                    </a:lnTo>
                    <a:lnTo>
                      <a:pt x="16" y="14"/>
                    </a:lnTo>
                    <a:lnTo>
                      <a:pt x="8" y="7"/>
                    </a:lnTo>
                    <a:lnTo>
                      <a:pt x="0" y="0"/>
                    </a:lnTo>
                    <a:lnTo>
                      <a:pt x="9" y="0"/>
                    </a:lnTo>
                    <a:lnTo>
                      <a:pt x="19" y="1"/>
                    </a:lnTo>
                    <a:lnTo>
                      <a:pt x="29" y="2"/>
                    </a:lnTo>
                    <a:lnTo>
                      <a:pt x="37" y="5"/>
                    </a:lnTo>
                    <a:lnTo>
                      <a:pt x="45" y="10"/>
                    </a:lnTo>
                    <a:lnTo>
                      <a:pt x="54" y="14"/>
                    </a:lnTo>
                    <a:lnTo>
                      <a:pt x="60" y="20"/>
                    </a:lnTo>
                    <a:lnTo>
                      <a:pt x="66" y="28"/>
                    </a:lnTo>
                    <a:close/>
                  </a:path>
                </a:pathLst>
              </a:custGeom>
              <a:solidFill>
                <a:srgbClr val="7F7F7F"/>
              </a:solidFill>
              <a:ln w="9525">
                <a:solidFill>
                  <a:srgbClr val="006600"/>
                </a:solidFill>
                <a:round/>
                <a:headEnd/>
                <a:tailEnd/>
              </a:ln>
            </p:spPr>
            <p:txBody>
              <a:bodyPr/>
              <a:lstStyle/>
              <a:p>
                <a:endParaRPr lang="en-US"/>
              </a:p>
            </p:txBody>
          </p:sp>
          <p:sp>
            <p:nvSpPr>
              <p:cNvPr id="8575" name="Freeform 4636"/>
              <p:cNvSpPr>
                <a:spLocks/>
              </p:cNvSpPr>
              <p:nvPr/>
            </p:nvSpPr>
            <p:spPr bwMode="auto">
              <a:xfrm>
                <a:off x="4818" y="2228"/>
                <a:ext cx="12" cy="10"/>
              </a:xfrm>
              <a:custGeom>
                <a:avLst/>
                <a:gdLst>
                  <a:gd name="T0" fmla="*/ 4 w 36"/>
                  <a:gd name="T1" fmla="*/ 1 h 22"/>
                  <a:gd name="T2" fmla="*/ 4 w 36"/>
                  <a:gd name="T3" fmla="*/ 2 h 22"/>
                  <a:gd name="T4" fmla="*/ 3 w 36"/>
                  <a:gd name="T5" fmla="*/ 4 h 22"/>
                  <a:gd name="T6" fmla="*/ 3 w 36"/>
                  <a:gd name="T7" fmla="*/ 5 h 22"/>
                  <a:gd name="T8" fmla="*/ 2 w 36"/>
                  <a:gd name="T9" fmla="*/ 4 h 22"/>
                  <a:gd name="T10" fmla="*/ 1 w 36"/>
                  <a:gd name="T11" fmla="*/ 4 h 22"/>
                  <a:gd name="T12" fmla="*/ 0 w 36"/>
                  <a:gd name="T13" fmla="*/ 3 h 22"/>
                  <a:gd name="T14" fmla="*/ 0 w 36"/>
                  <a:gd name="T15" fmla="*/ 2 h 22"/>
                  <a:gd name="T16" fmla="*/ 0 w 36"/>
                  <a:gd name="T17" fmla="*/ 1 h 22"/>
                  <a:gd name="T18" fmla="*/ 1 w 36"/>
                  <a:gd name="T19" fmla="*/ 1 h 22"/>
                  <a:gd name="T20" fmla="*/ 2 w 36"/>
                  <a:gd name="T21" fmla="*/ 0 h 22"/>
                  <a:gd name="T22" fmla="*/ 3 w 36"/>
                  <a:gd name="T23" fmla="*/ 0 h 22"/>
                  <a:gd name="T24" fmla="*/ 4 w 36"/>
                  <a:gd name="T25" fmla="*/ 1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22"/>
                  <a:gd name="T41" fmla="*/ 36 w 36"/>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22">
                    <a:moveTo>
                      <a:pt x="36" y="4"/>
                    </a:moveTo>
                    <a:lnTo>
                      <a:pt x="33" y="11"/>
                    </a:lnTo>
                    <a:lnTo>
                      <a:pt x="31" y="18"/>
                    </a:lnTo>
                    <a:lnTo>
                      <a:pt x="25" y="22"/>
                    </a:lnTo>
                    <a:lnTo>
                      <a:pt x="15" y="19"/>
                    </a:lnTo>
                    <a:lnTo>
                      <a:pt x="10" y="17"/>
                    </a:lnTo>
                    <a:lnTo>
                      <a:pt x="4" y="15"/>
                    </a:lnTo>
                    <a:lnTo>
                      <a:pt x="0" y="12"/>
                    </a:lnTo>
                    <a:lnTo>
                      <a:pt x="0" y="7"/>
                    </a:lnTo>
                    <a:lnTo>
                      <a:pt x="9" y="4"/>
                    </a:lnTo>
                    <a:lnTo>
                      <a:pt x="18" y="0"/>
                    </a:lnTo>
                    <a:lnTo>
                      <a:pt x="28" y="0"/>
                    </a:lnTo>
                    <a:lnTo>
                      <a:pt x="36" y="4"/>
                    </a:lnTo>
                    <a:close/>
                  </a:path>
                </a:pathLst>
              </a:custGeom>
              <a:solidFill>
                <a:srgbClr val="7F7F7F"/>
              </a:solidFill>
              <a:ln w="9525">
                <a:solidFill>
                  <a:srgbClr val="006600"/>
                </a:solidFill>
                <a:round/>
                <a:headEnd/>
                <a:tailEnd/>
              </a:ln>
            </p:spPr>
            <p:txBody>
              <a:bodyPr/>
              <a:lstStyle/>
              <a:p>
                <a:endParaRPr lang="en-US"/>
              </a:p>
            </p:txBody>
          </p:sp>
          <p:sp>
            <p:nvSpPr>
              <p:cNvPr id="8576" name="Freeform 4637"/>
              <p:cNvSpPr>
                <a:spLocks/>
              </p:cNvSpPr>
              <p:nvPr/>
            </p:nvSpPr>
            <p:spPr bwMode="auto">
              <a:xfrm>
                <a:off x="4770" y="2234"/>
                <a:ext cx="19" cy="9"/>
              </a:xfrm>
              <a:custGeom>
                <a:avLst/>
                <a:gdLst>
                  <a:gd name="T0" fmla="*/ 6 w 56"/>
                  <a:gd name="T1" fmla="*/ 3 h 17"/>
                  <a:gd name="T2" fmla="*/ 6 w 56"/>
                  <a:gd name="T3" fmla="*/ 5 h 17"/>
                  <a:gd name="T4" fmla="*/ 6 w 56"/>
                  <a:gd name="T5" fmla="*/ 4 h 17"/>
                  <a:gd name="T6" fmla="*/ 5 w 56"/>
                  <a:gd name="T7" fmla="*/ 4 h 17"/>
                  <a:gd name="T8" fmla="*/ 4 w 56"/>
                  <a:gd name="T9" fmla="*/ 4 h 17"/>
                  <a:gd name="T10" fmla="*/ 3 w 56"/>
                  <a:gd name="T11" fmla="*/ 4 h 17"/>
                  <a:gd name="T12" fmla="*/ 2 w 56"/>
                  <a:gd name="T13" fmla="*/ 4 h 17"/>
                  <a:gd name="T14" fmla="*/ 1 w 56"/>
                  <a:gd name="T15" fmla="*/ 3 h 17"/>
                  <a:gd name="T16" fmla="*/ 1 w 56"/>
                  <a:gd name="T17" fmla="*/ 3 h 17"/>
                  <a:gd name="T18" fmla="*/ 0 w 56"/>
                  <a:gd name="T19" fmla="*/ 2 h 17"/>
                  <a:gd name="T20" fmla="*/ 1 w 56"/>
                  <a:gd name="T21" fmla="*/ 1 h 17"/>
                  <a:gd name="T22" fmla="*/ 2 w 56"/>
                  <a:gd name="T23" fmla="*/ 1 h 17"/>
                  <a:gd name="T24" fmla="*/ 2 w 56"/>
                  <a:gd name="T25" fmla="*/ 0 h 17"/>
                  <a:gd name="T26" fmla="*/ 3 w 56"/>
                  <a:gd name="T27" fmla="*/ 0 h 17"/>
                  <a:gd name="T28" fmla="*/ 4 w 56"/>
                  <a:gd name="T29" fmla="*/ 0 h 17"/>
                  <a:gd name="T30" fmla="*/ 5 w 56"/>
                  <a:gd name="T31" fmla="*/ 1 h 17"/>
                  <a:gd name="T32" fmla="*/ 6 w 56"/>
                  <a:gd name="T33" fmla="*/ 2 h 17"/>
                  <a:gd name="T34" fmla="*/ 6 w 56"/>
                  <a:gd name="T35" fmla="*/ 3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7"/>
                  <a:gd name="T56" fmla="*/ 56 w 5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7">
                    <a:moveTo>
                      <a:pt x="55" y="11"/>
                    </a:moveTo>
                    <a:lnTo>
                      <a:pt x="56" y="17"/>
                    </a:lnTo>
                    <a:lnTo>
                      <a:pt x="50" y="16"/>
                    </a:lnTo>
                    <a:lnTo>
                      <a:pt x="41" y="15"/>
                    </a:lnTo>
                    <a:lnTo>
                      <a:pt x="34" y="15"/>
                    </a:lnTo>
                    <a:lnTo>
                      <a:pt x="26" y="15"/>
                    </a:lnTo>
                    <a:lnTo>
                      <a:pt x="19" y="14"/>
                    </a:lnTo>
                    <a:lnTo>
                      <a:pt x="11" y="12"/>
                    </a:lnTo>
                    <a:lnTo>
                      <a:pt x="5" y="10"/>
                    </a:lnTo>
                    <a:lnTo>
                      <a:pt x="0" y="5"/>
                    </a:lnTo>
                    <a:lnTo>
                      <a:pt x="7" y="4"/>
                    </a:lnTo>
                    <a:lnTo>
                      <a:pt x="14" y="3"/>
                    </a:lnTo>
                    <a:lnTo>
                      <a:pt x="22" y="0"/>
                    </a:lnTo>
                    <a:lnTo>
                      <a:pt x="30" y="0"/>
                    </a:lnTo>
                    <a:lnTo>
                      <a:pt x="38" y="0"/>
                    </a:lnTo>
                    <a:lnTo>
                      <a:pt x="45" y="2"/>
                    </a:lnTo>
                    <a:lnTo>
                      <a:pt x="51" y="5"/>
                    </a:lnTo>
                    <a:lnTo>
                      <a:pt x="55" y="11"/>
                    </a:lnTo>
                    <a:close/>
                  </a:path>
                </a:pathLst>
              </a:custGeom>
              <a:solidFill>
                <a:srgbClr val="7F7F7F"/>
              </a:solidFill>
              <a:ln w="9525">
                <a:solidFill>
                  <a:srgbClr val="006600"/>
                </a:solidFill>
                <a:round/>
                <a:headEnd/>
                <a:tailEnd/>
              </a:ln>
            </p:spPr>
            <p:txBody>
              <a:bodyPr/>
              <a:lstStyle/>
              <a:p>
                <a:endParaRPr lang="en-US"/>
              </a:p>
            </p:txBody>
          </p:sp>
        </p:grpSp>
        <p:pic>
          <p:nvPicPr>
            <p:cNvPr id="8564" name="Picture 4638" descr="na02407_"/>
            <p:cNvPicPr>
              <a:picLocks noChangeAspect="1" noChangeArrowheads="1"/>
            </p:cNvPicPr>
            <p:nvPr/>
          </p:nvPicPr>
          <p:blipFill>
            <a:blip r:embed="rId5"/>
            <a:srcRect/>
            <a:stretch>
              <a:fillRect/>
            </a:stretch>
          </p:blipFill>
          <p:spPr bwMode="auto">
            <a:xfrm>
              <a:off x="624" y="336"/>
              <a:ext cx="480" cy="576"/>
            </a:xfrm>
            <a:prstGeom prst="rect">
              <a:avLst/>
            </a:prstGeom>
            <a:noFill/>
            <a:ln w="9525">
              <a:noFill/>
              <a:miter lim="800000"/>
              <a:headEnd/>
              <a:tailEnd/>
            </a:ln>
          </p:spPr>
        </p:pic>
      </p:grpSp>
      <p:grpSp>
        <p:nvGrpSpPr>
          <p:cNvPr id="8840" name="Group 4639"/>
          <p:cNvGrpSpPr>
            <a:grpSpLocks/>
          </p:cNvGrpSpPr>
          <p:nvPr/>
        </p:nvGrpSpPr>
        <p:grpSpPr bwMode="auto">
          <a:xfrm>
            <a:off x="6834188" y="4371975"/>
            <a:ext cx="404812" cy="1038225"/>
            <a:chOff x="1777" y="966"/>
            <a:chExt cx="863" cy="1255"/>
          </a:xfrm>
        </p:grpSpPr>
        <p:sp>
          <p:nvSpPr>
            <p:cNvPr id="8552" name="Freeform 4640"/>
            <p:cNvSpPr>
              <a:spLocks/>
            </p:cNvSpPr>
            <p:nvPr/>
          </p:nvSpPr>
          <p:spPr bwMode="auto">
            <a:xfrm>
              <a:off x="1872" y="1296"/>
              <a:ext cx="672" cy="925"/>
            </a:xfrm>
            <a:custGeom>
              <a:avLst/>
              <a:gdLst>
                <a:gd name="T0" fmla="*/ 389 w 805"/>
                <a:gd name="T1" fmla="*/ 29 h 1970"/>
                <a:gd name="T2" fmla="*/ 440 w 805"/>
                <a:gd name="T3" fmla="*/ 10 h 1970"/>
                <a:gd name="T4" fmla="*/ 437 w 805"/>
                <a:gd name="T5" fmla="*/ 21 h 1970"/>
                <a:gd name="T6" fmla="*/ 479 w 805"/>
                <a:gd name="T7" fmla="*/ 20 h 1970"/>
                <a:gd name="T8" fmla="*/ 508 w 805"/>
                <a:gd name="T9" fmla="*/ 16 h 1970"/>
                <a:gd name="T10" fmla="*/ 447 w 805"/>
                <a:gd name="T11" fmla="*/ 36 h 1970"/>
                <a:gd name="T12" fmla="*/ 418 w 805"/>
                <a:gd name="T13" fmla="*/ 68 h 1970"/>
                <a:gd name="T14" fmla="*/ 469 w 805"/>
                <a:gd name="T15" fmla="*/ 48 h 1970"/>
                <a:gd name="T16" fmla="*/ 439 w 805"/>
                <a:gd name="T17" fmla="*/ 69 h 1970"/>
                <a:gd name="T18" fmla="*/ 431 w 805"/>
                <a:gd name="T19" fmla="*/ 88 h 1970"/>
                <a:gd name="T20" fmla="*/ 467 w 805"/>
                <a:gd name="T21" fmla="*/ 74 h 1970"/>
                <a:gd name="T22" fmla="*/ 503 w 805"/>
                <a:gd name="T23" fmla="*/ 54 h 1970"/>
                <a:gd name="T24" fmla="*/ 525 w 805"/>
                <a:gd name="T25" fmla="*/ 45 h 1970"/>
                <a:gd name="T26" fmla="*/ 548 w 805"/>
                <a:gd name="T27" fmla="*/ 48 h 1970"/>
                <a:gd name="T28" fmla="*/ 504 w 805"/>
                <a:gd name="T29" fmla="*/ 69 h 1970"/>
                <a:gd name="T30" fmla="*/ 467 w 805"/>
                <a:gd name="T31" fmla="*/ 87 h 1970"/>
                <a:gd name="T32" fmla="*/ 424 w 805"/>
                <a:gd name="T33" fmla="*/ 102 h 1970"/>
                <a:gd name="T34" fmla="*/ 401 w 805"/>
                <a:gd name="T35" fmla="*/ 131 h 1970"/>
                <a:gd name="T36" fmla="*/ 366 w 805"/>
                <a:gd name="T37" fmla="*/ 160 h 1970"/>
                <a:gd name="T38" fmla="*/ 331 w 805"/>
                <a:gd name="T39" fmla="*/ 216 h 1970"/>
                <a:gd name="T40" fmla="*/ 327 w 805"/>
                <a:gd name="T41" fmla="*/ 262 h 1970"/>
                <a:gd name="T42" fmla="*/ 346 w 805"/>
                <a:gd name="T43" fmla="*/ 306 h 1970"/>
                <a:gd name="T44" fmla="*/ 346 w 805"/>
                <a:gd name="T45" fmla="*/ 362 h 1970"/>
                <a:gd name="T46" fmla="*/ 365 w 805"/>
                <a:gd name="T47" fmla="*/ 403 h 1970"/>
                <a:gd name="T48" fmla="*/ 406 w 805"/>
                <a:gd name="T49" fmla="*/ 416 h 1970"/>
                <a:gd name="T50" fmla="*/ 381 w 805"/>
                <a:gd name="T51" fmla="*/ 422 h 1970"/>
                <a:gd name="T52" fmla="*/ 330 w 805"/>
                <a:gd name="T53" fmla="*/ 429 h 1970"/>
                <a:gd name="T54" fmla="*/ 272 w 805"/>
                <a:gd name="T55" fmla="*/ 429 h 1970"/>
                <a:gd name="T56" fmla="*/ 215 w 805"/>
                <a:gd name="T57" fmla="*/ 427 h 1970"/>
                <a:gd name="T58" fmla="*/ 214 w 805"/>
                <a:gd name="T59" fmla="*/ 418 h 1970"/>
                <a:gd name="T60" fmla="*/ 249 w 805"/>
                <a:gd name="T61" fmla="*/ 403 h 1970"/>
                <a:gd name="T62" fmla="*/ 238 w 805"/>
                <a:gd name="T63" fmla="*/ 350 h 1970"/>
                <a:gd name="T64" fmla="*/ 252 w 805"/>
                <a:gd name="T65" fmla="*/ 277 h 1970"/>
                <a:gd name="T66" fmla="*/ 247 w 805"/>
                <a:gd name="T67" fmla="*/ 177 h 1970"/>
                <a:gd name="T68" fmla="*/ 209 w 805"/>
                <a:gd name="T69" fmla="*/ 123 h 1970"/>
                <a:gd name="T70" fmla="*/ 170 w 805"/>
                <a:gd name="T71" fmla="*/ 93 h 1970"/>
                <a:gd name="T72" fmla="*/ 114 w 805"/>
                <a:gd name="T73" fmla="*/ 64 h 1970"/>
                <a:gd name="T74" fmla="*/ 63 w 805"/>
                <a:gd name="T75" fmla="*/ 42 h 1970"/>
                <a:gd name="T76" fmla="*/ 23 w 805"/>
                <a:gd name="T77" fmla="*/ 28 h 1970"/>
                <a:gd name="T78" fmla="*/ 31 w 805"/>
                <a:gd name="T79" fmla="*/ 15 h 1970"/>
                <a:gd name="T80" fmla="*/ 63 w 805"/>
                <a:gd name="T81" fmla="*/ 36 h 1970"/>
                <a:gd name="T82" fmla="*/ 148 w 805"/>
                <a:gd name="T83" fmla="*/ 57 h 1970"/>
                <a:gd name="T84" fmla="*/ 161 w 805"/>
                <a:gd name="T85" fmla="*/ 36 h 1970"/>
                <a:gd name="T86" fmla="*/ 144 w 805"/>
                <a:gd name="T87" fmla="*/ 5 h 1970"/>
                <a:gd name="T88" fmla="*/ 161 w 805"/>
                <a:gd name="T89" fmla="*/ 24 h 1970"/>
                <a:gd name="T90" fmla="*/ 184 w 805"/>
                <a:gd name="T91" fmla="*/ 31 h 1970"/>
                <a:gd name="T92" fmla="*/ 211 w 805"/>
                <a:gd name="T93" fmla="*/ 8 h 1970"/>
                <a:gd name="T94" fmla="*/ 205 w 805"/>
                <a:gd name="T95" fmla="*/ 26 h 1970"/>
                <a:gd name="T96" fmla="*/ 213 w 805"/>
                <a:gd name="T97" fmla="*/ 37 h 1970"/>
                <a:gd name="T98" fmla="*/ 235 w 805"/>
                <a:gd name="T99" fmla="*/ 31 h 1970"/>
                <a:gd name="T100" fmla="*/ 196 w 805"/>
                <a:gd name="T101" fmla="*/ 64 h 1970"/>
                <a:gd name="T102" fmla="*/ 240 w 805"/>
                <a:gd name="T103" fmla="*/ 108 h 1970"/>
                <a:gd name="T104" fmla="*/ 301 w 805"/>
                <a:gd name="T105" fmla="*/ 167 h 1970"/>
                <a:gd name="T106" fmla="*/ 337 w 805"/>
                <a:gd name="T107" fmla="*/ 137 h 1970"/>
                <a:gd name="T108" fmla="*/ 379 w 805"/>
                <a:gd name="T109" fmla="*/ 84 h 1970"/>
                <a:gd name="T110" fmla="*/ 342 w 805"/>
                <a:gd name="T111" fmla="*/ 43 h 19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5"/>
                <a:gd name="T169" fmla="*/ 0 h 1970"/>
                <a:gd name="T170" fmla="*/ 805 w 805"/>
                <a:gd name="T171" fmla="*/ 1970 h 19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5" h="1970">
                  <a:moveTo>
                    <a:pt x="520" y="20"/>
                  </a:moveTo>
                  <a:lnTo>
                    <a:pt x="523" y="27"/>
                  </a:lnTo>
                  <a:lnTo>
                    <a:pt x="528" y="20"/>
                  </a:lnTo>
                  <a:lnTo>
                    <a:pt x="532" y="14"/>
                  </a:lnTo>
                  <a:lnTo>
                    <a:pt x="535" y="20"/>
                  </a:lnTo>
                  <a:lnTo>
                    <a:pt x="539" y="51"/>
                  </a:lnTo>
                  <a:lnTo>
                    <a:pt x="549" y="90"/>
                  </a:lnTo>
                  <a:lnTo>
                    <a:pt x="558" y="130"/>
                  </a:lnTo>
                  <a:lnTo>
                    <a:pt x="563" y="161"/>
                  </a:lnTo>
                  <a:lnTo>
                    <a:pt x="569" y="155"/>
                  </a:lnTo>
                  <a:lnTo>
                    <a:pt x="580" y="137"/>
                  </a:lnTo>
                  <a:lnTo>
                    <a:pt x="590" y="119"/>
                  </a:lnTo>
                  <a:lnTo>
                    <a:pt x="601" y="100"/>
                  </a:lnTo>
                  <a:lnTo>
                    <a:pt x="612" y="82"/>
                  </a:lnTo>
                  <a:lnTo>
                    <a:pt x="621" y="63"/>
                  </a:lnTo>
                  <a:lnTo>
                    <a:pt x="631" y="45"/>
                  </a:lnTo>
                  <a:lnTo>
                    <a:pt x="639" y="25"/>
                  </a:lnTo>
                  <a:lnTo>
                    <a:pt x="645" y="4"/>
                  </a:lnTo>
                  <a:lnTo>
                    <a:pt x="647" y="0"/>
                  </a:lnTo>
                  <a:lnTo>
                    <a:pt x="645" y="20"/>
                  </a:lnTo>
                  <a:lnTo>
                    <a:pt x="641" y="38"/>
                  </a:lnTo>
                  <a:lnTo>
                    <a:pt x="638" y="56"/>
                  </a:lnTo>
                  <a:lnTo>
                    <a:pt x="633" y="75"/>
                  </a:lnTo>
                  <a:lnTo>
                    <a:pt x="628" y="93"/>
                  </a:lnTo>
                  <a:lnTo>
                    <a:pt x="622" y="112"/>
                  </a:lnTo>
                  <a:lnTo>
                    <a:pt x="617" y="130"/>
                  </a:lnTo>
                  <a:lnTo>
                    <a:pt x="611" y="147"/>
                  </a:lnTo>
                  <a:lnTo>
                    <a:pt x="618" y="147"/>
                  </a:lnTo>
                  <a:lnTo>
                    <a:pt x="634" y="131"/>
                  </a:lnTo>
                  <a:lnTo>
                    <a:pt x="652" y="117"/>
                  </a:lnTo>
                  <a:lnTo>
                    <a:pt x="670" y="104"/>
                  </a:lnTo>
                  <a:lnTo>
                    <a:pt x="688" y="90"/>
                  </a:lnTo>
                  <a:lnTo>
                    <a:pt x="705" y="78"/>
                  </a:lnTo>
                  <a:lnTo>
                    <a:pt x="723" y="66"/>
                  </a:lnTo>
                  <a:lnTo>
                    <a:pt x="742" y="54"/>
                  </a:lnTo>
                  <a:lnTo>
                    <a:pt x="760" y="42"/>
                  </a:lnTo>
                  <a:lnTo>
                    <a:pt x="753" y="51"/>
                  </a:lnTo>
                  <a:lnTo>
                    <a:pt x="746" y="59"/>
                  </a:lnTo>
                  <a:lnTo>
                    <a:pt x="738" y="66"/>
                  </a:lnTo>
                  <a:lnTo>
                    <a:pt x="729" y="72"/>
                  </a:lnTo>
                  <a:lnTo>
                    <a:pt x="721" y="79"/>
                  </a:lnTo>
                  <a:lnTo>
                    <a:pt x="713" y="85"/>
                  </a:lnTo>
                  <a:lnTo>
                    <a:pt x="704" y="92"/>
                  </a:lnTo>
                  <a:lnTo>
                    <a:pt x="696" y="100"/>
                  </a:lnTo>
                  <a:lnTo>
                    <a:pt x="683" y="116"/>
                  </a:lnTo>
                  <a:lnTo>
                    <a:pt x="669" y="130"/>
                  </a:lnTo>
                  <a:lnTo>
                    <a:pt x="654" y="146"/>
                  </a:lnTo>
                  <a:lnTo>
                    <a:pt x="641" y="161"/>
                  </a:lnTo>
                  <a:lnTo>
                    <a:pt x="628" y="178"/>
                  </a:lnTo>
                  <a:lnTo>
                    <a:pt x="618" y="195"/>
                  </a:lnTo>
                  <a:lnTo>
                    <a:pt x="608" y="213"/>
                  </a:lnTo>
                  <a:lnTo>
                    <a:pt x="600" y="232"/>
                  </a:lnTo>
                  <a:lnTo>
                    <a:pt x="599" y="250"/>
                  </a:lnTo>
                  <a:lnTo>
                    <a:pt x="599" y="270"/>
                  </a:lnTo>
                  <a:lnTo>
                    <a:pt x="598" y="289"/>
                  </a:lnTo>
                  <a:lnTo>
                    <a:pt x="600" y="307"/>
                  </a:lnTo>
                  <a:lnTo>
                    <a:pt x="602" y="307"/>
                  </a:lnTo>
                  <a:lnTo>
                    <a:pt x="612" y="294"/>
                  </a:lnTo>
                  <a:lnTo>
                    <a:pt x="621" y="280"/>
                  </a:lnTo>
                  <a:lnTo>
                    <a:pt x="631" y="267"/>
                  </a:lnTo>
                  <a:lnTo>
                    <a:pt x="640" y="255"/>
                  </a:lnTo>
                  <a:lnTo>
                    <a:pt x="651" y="242"/>
                  </a:lnTo>
                  <a:lnTo>
                    <a:pt x="662" y="230"/>
                  </a:lnTo>
                  <a:lnTo>
                    <a:pt x="673" y="219"/>
                  </a:lnTo>
                  <a:lnTo>
                    <a:pt x="685" y="211"/>
                  </a:lnTo>
                  <a:lnTo>
                    <a:pt x="679" y="221"/>
                  </a:lnTo>
                  <a:lnTo>
                    <a:pt x="673" y="230"/>
                  </a:lnTo>
                  <a:lnTo>
                    <a:pt x="666" y="240"/>
                  </a:lnTo>
                  <a:lnTo>
                    <a:pt x="660" y="252"/>
                  </a:lnTo>
                  <a:lnTo>
                    <a:pt x="651" y="272"/>
                  </a:lnTo>
                  <a:lnTo>
                    <a:pt x="640" y="290"/>
                  </a:lnTo>
                  <a:lnTo>
                    <a:pt x="630" y="310"/>
                  </a:lnTo>
                  <a:lnTo>
                    <a:pt x="620" y="330"/>
                  </a:lnTo>
                  <a:lnTo>
                    <a:pt x="612" y="351"/>
                  </a:lnTo>
                  <a:lnTo>
                    <a:pt x="605" y="372"/>
                  </a:lnTo>
                  <a:lnTo>
                    <a:pt x="601" y="395"/>
                  </a:lnTo>
                  <a:lnTo>
                    <a:pt x="601" y="419"/>
                  </a:lnTo>
                  <a:lnTo>
                    <a:pt x="607" y="412"/>
                  </a:lnTo>
                  <a:lnTo>
                    <a:pt x="612" y="405"/>
                  </a:lnTo>
                  <a:lnTo>
                    <a:pt x="618" y="398"/>
                  </a:lnTo>
                  <a:lnTo>
                    <a:pt x="624" y="390"/>
                  </a:lnTo>
                  <a:lnTo>
                    <a:pt x="630" y="383"/>
                  </a:lnTo>
                  <a:lnTo>
                    <a:pt x="636" y="375"/>
                  </a:lnTo>
                  <a:lnTo>
                    <a:pt x="641" y="368"/>
                  </a:lnTo>
                  <a:lnTo>
                    <a:pt x="647" y="361"/>
                  </a:lnTo>
                  <a:lnTo>
                    <a:pt x="654" y="352"/>
                  </a:lnTo>
                  <a:lnTo>
                    <a:pt x="663" y="344"/>
                  </a:lnTo>
                  <a:lnTo>
                    <a:pt x="671" y="335"/>
                  </a:lnTo>
                  <a:lnTo>
                    <a:pt x="681" y="328"/>
                  </a:lnTo>
                  <a:lnTo>
                    <a:pt x="688" y="320"/>
                  </a:lnTo>
                  <a:lnTo>
                    <a:pt x="696" y="311"/>
                  </a:lnTo>
                  <a:lnTo>
                    <a:pt x="702" y="303"/>
                  </a:lnTo>
                  <a:lnTo>
                    <a:pt x="707" y="291"/>
                  </a:lnTo>
                  <a:lnTo>
                    <a:pt x="711" y="276"/>
                  </a:lnTo>
                  <a:lnTo>
                    <a:pt x="716" y="259"/>
                  </a:lnTo>
                  <a:lnTo>
                    <a:pt x="722" y="243"/>
                  </a:lnTo>
                  <a:lnTo>
                    <a:pt x="728" y="228"/>
                  </a:lnTo>
                  <a:lnTo>
                    <a:pt x="733" y="212"/>
                  </a:lnTo>
                  <a:lnTo>
                    <a:pt x="739" y="195"/>
                  </a:lnTo>
                  <a:lnTo>
                    <a:pt x="746" y="181"/>
                  </a:lnTo>
                  <a:lnTo>
                    <a:pt x="752" y="165"/>
                  </a:lnTo>
                  <a:lnTo>
                    <a:pt x="770" y="137"/>
                  </a:lnTo>
                  <a:lnTo>
                    <a:pt x="764" y="171"/>
                  </a:lnTo>
                  <a:lnTo>
                    <a:pt x="754" y="204"/>
                  </a:lnTo>
                  <a:lnTo>
                    <a:pt x="743" y="236"/>
                  </a:lnTo>
                  <a:lnTo>
                    <a:pt x="738" y="270"/>
                  </a:lnTo>
                  <a:lnTo>
                    <a:pt x="746" y="262"/>
                  </a:lnTo>
                  <a:lnTo>
                    <a:pt x="754" y="253"/>
                  </a:lnTo>
                  <a:lnTo>
                    <a:pt x="762" y="245"/>
                  </a:lnTo>
                  <a:lnTo>
                    <a:pt x="771" y="235"/>
                  </a:lnTo>
                  <a:lnTo>
                    <a:pt x="779" y="226"/>
                  </a:lnTo>
                  <a:lnTo>
                    <a:pt x="787" y="218"/>
                  </a:lnTo>
                  <a:lnTo>
                    <a:pt x="796" y="211"/>
                  </a:lnTo>
                  <a:lnTo>
                    <a:pt x="805" y="204"/>
                  </a:lnTo>
                  <a:lnTo>
                    <a:pt x="793" y="222"/>
                  </a:lnTo>
                  <a:lnTo>
                    <a:pt x="780" y="240"/>
                  </a:lnTo>
                  <a:lnTo>
                    <a:pt x="766" y="259"/>
                  </a:lnTo>
                  <a:lnTo>
                    <a:pt x="753" y="277"/>
                  </a:lnTo>
                  <a:lnTo>
                    <a:pt x="739" y="296"/>
                  </a:lnTo>
                  <a:lnTo>
                    <a:pt x="724" y="314"/>
                  </a:lnTo>
                  <a:lnTo>
                    <a:pt x="713" y="334"/>
                  </a:lnTo>
                  <a:lnTo>
                    <a:pt x="701" y="354"/>
                  </a:lnTo>
                  <a:lnTo>
                    <a:pt x="696" y="361"/>
                  </a:lnTo>
                  <a:lnTo>
                    <a:pt x="691" y="366"/>
                  </a:lnTo>
                  <a:lnTo>
                    <a:pt x="685" y="373"/>
                  </a:lnTo>
                  <a:lnTo>
                    <a:pt x="681" y="379"/>
                  </a:lnTo>
                  <a:lnTo>
                    <a:pt x="676" y="386"/>
                  </a:lnTo>
                  <a:lnTo>
                    <a:pt x="671" y="393"/>
                  </a:lnTo>
                  <a:lnTo>
                    <a:pt x="668" y="400"/>
                  </a:lnTo>
                  <a:lnTo>
                    <a:pt x="665" y="407"/>
                  </a:lnTo>
                  <a:lnTo>
                    <a:pt x="656" y="417"/>
                  </a:lnTo>
                  <a:lnTo>
                    <a:pt x="646" y="427"/>
                  </a:lnTo>
                  <a:lnTo>
                    <a:pt x="637" y="436"/>
                  </a:lnTo>
                  <a:lnTo>
                    <a:pt x="627" y="444"/>
                  </a:lnTo>
                  <a:lnTo>
                    <a:pt x="618" y="454"/>
                  </a:lnTo>
                  <a:lnTo>
                    <a:pt x="609" y="464"/>
                  </a:lnTo>
                  <a:lnTo>
                    <a:pt x="601" y="475"/>
                  </a:lnTo>
                  <a:lnTo>
                    <a:pt x="595" y="487"/>
                  </a:lnTo>
                  <a:lnTo>
                    <a:pt x="592" y="507"/>
                  </a:lnTo>
                  <a:lnTo>
                    <a:pt x="589" y="528"/>
                  </a:lnTo>
                  <a:lnTo>
                    <a:pt x="588" y="549"/>
                  </a:lnTo>
                  <a:lnTo>
                    <a:pt x="586" y="570"/>
                  </a:lnTo>
                  <a:lnTo>
                    <a:pt x="580" y="582"/>
                  </a:lnTo>
                  <a:lnTo>
                    <a:pt x="575" y="594"/>
                  </a:lnTo>
                  <a:lnTo>
                    <a:pt x="570" y="607"/>
                  </a:lnTo>
                  <a:lnTo>
                    <a:pt x="567" y="620"/>
                  </a:lnTo>
                  <a:lnTo>
                    <a:pt x="562" y="632"/>
                  </a:lnTo>
                  <a:lnTo>
                    <a:pt x="558" y="645"/>
                  </a:lnTo>
                  <a:lnTo>
                    <a:pt x="555" y="658"/>
                  </a:lnTo>
                  <a:lnTo>
                    <a:pt x="550" y="671"/>
                  </a:lnTo>
                  <a:lnTo>
                    <a:pt x="538" y="699"/>
                  </a:lnTo>
                  <a:lnTo>
                    <a:pt x="526" y="727"/>
                  </a:lnTo>
                  <a:lnTo>
                    <a:pt x="516" y="757"/>
                  </a:lnTo>
                  <a:lnTo>
                    <a:pt x="504" y="785"/>
                  </a:lnTo>
                  <a:lnTo>
                    <a:pt x="494" y="815"/>
                  </a:lnTo>
                  <a:lnTo>
                    <a:pt x="486" y="846"/>
                  </a:lnTo>
                  <a:lnTo>
                    <a:pt x="480" y="877"/>
                  </a:lnTo>
                  <a:lnTo>
                    <a:pt x="478" y="910"/>
                  </a:lnTo>
                  <a:lnTo>
                    <a:pt x="475" y="945"/>
                  </a:lnTo>
                  <a:lnTo>
                    <a:pt x="475" y="979"/>
                  </a:lnTo>
                  <a:lnTo>
                    <a:pt x="475" y="1015"/>
                  </a:lnTo>
                  <a:lnTo>
                    <a:pt x="478" y="1050"/>
                  </a:lnTo>
                  <a:lnTo>
                    <a:pt x="475" y="1080"/>
                  </a:lnTo>
                  <a:lnTo>
                    <a:pt x="472" y="1110"/>
                  </a:lnTo>
                  <a:lnTo>
                    <a:pt x="469" y="1139"/>
                  </a:lnTo>
                  <a:lnTo>
                    <a:pt x="469" y="1169"/>
                  </a:lnTo>
                  <a:lnTo>
                    <a:pt x="467" y="1169"/>
                  </a:lnTo>
                  <a:lnTo>
                    <a:pt x="469" y="1189"/>
                  </a:lnTo>
                  <a:lnTo>
                    <a:pt x="471" y="1211"/>
                  </a:lnTo>
                  <a:lnTo>
                    <a:pt x="471" y="1234"/>
                  </a:lnTo>
                  <a:lnTo>
                    <a:pt x="472" y="1257"/>
                  </a:lnTo>
                  <a:lnTo>
                    <a:pt x="477" y="1284"/>
                  </a:lnTo>
                  <a:lnTo>
                    <a:pt x="479" y="1312"/>
                  </a:lnTo>
                  <a:lnTo>
                    <a:pt x="483" y="1339"/>
                  </a:lnTo>
                  <a:lnTo>
                    <a:pt x="491" y="1364"/>
                  </a:lnTo>
                  <a:lnTo>
                    <a:pt x="496" y="1388"/>
                  </a:lnTo>
                  <a:lnTo>
                    <a:pt x="496" y="1413"/>
                  </a:lnTo>
                  <a:lnTo>
                    <a:pt x="494" y="1438"/>
                  </a:lnTo>
                  <a:lnTo>
                    <a:pt x="494" y="1462"/>
                  </a:lnTo>
                  <a:lnTo>
                    <a:pt x="499" y="1499"/>
                  </a:lnTo>
                  <a:lnTo>
                    <a:pt x="505" y="1534"/>
                  </a:lnTo>
                  <a:lnTo>
                    <a:pt x="507" y="1571"/>
                  </a:lnTo>
                  <a:lnTo>
                    <a:pt x="504" y="1608"/>
                  </a:lnTo>
                  <a:lnTo>
                    <a:pt x="496" y="1643"/>
                  </a:lnTo>
                  <a:lnTo>
                    <a:pt x="491" y="1681"/>
                  </a:lnTo>
                  <a:lnTo>
                    <a:pt x="492" y="1720"/>
                  </a:lnTo>
                  <a:lnTo>
                    <a:pt x="501" y="1755"/>
                  </a:lnTo>
                  <a:lnTo>
                    <a:pt x="506" y="1769"/>
                  </a:lnTo>
                  <a:lnTo>
                    <a:pt x="510" y="1785"/>
                  </a:lnTo>
                  <a:lnTo>
                    <a:pt x="515" y="1799"/>
                  </a:lnTo>
                  <a:lnTo>
                    <a:pt x="519" y="1813"/>
                  </a:lnTo>
                  <a:lnTo>
                    <a:pt x="524" y="1829"/>
                  </a:lnTo>
                  <a:lnTo>
                    <a:pt x="530" y="1843"/>
                  </a:lnTo>
                  <a:lnTo>
                    <a:pt x="536" y="1856"/>
                  </a:lnTo>
                  <a:lnTo>
                    <a:pt x="543" y="1870"/>
                  </a:lnTo>
                  <a:lnTo>
                    <a:pt x="550" y="1875"/>
                  </a:lnTo>
                  <a:lnTo>
                    <a:pt x="557" y="1880"/>
                  </a:lnTo>
                  <a:lnTo>
                    <a:pt x="566" y="1881"/>
                  </a:lnTo>
                  <a:lnTo>
                    <a:pt x="574" y="1884"/>
                  </a:lnTo>
                  <a:lnTo>
                    <a:pt x="582" y="1885"/>
                  </a:lnTo>
                  <a:lnTo>
                    <a:pt x="589" y="1890"/>
                  </a:lnTo>
                  <a:lnTo>
                    <a:pt x="594" y="1897"/>
                  </a:lnTo>
                  <a:lnTo>
                    <a:pt x="596" y="1907"/>
                  </a:lnTo>
                  <a:lnTo>
                    <a:pt x="586" y="1904"/>
                  </a:lnTo>
                  <a:lnTo>
                    <a:pt x="576" y="1904"/>
                  </a:lnTo>
                  <a:lnTo>
                    <a:pt x="567" y="1907"/>
                  </a:lnTo>
                  <a:lnTo>
                    <a:pt x="557" y="1909"/>
                  </a:lnTo>
                  <a:lnTo>
                    <a:pt x="548" y="1914"/>
                  </a:lnTo>
                  <a:lnTo>
                    <a:pt x="538" y="1916"/>
                  </a:lnTo>
                  <a:lnTo>
                    <a:pt x="529" y="1918"/>
                  </a:lnTo>
                  <a:lnTo>
                    <a:pt x="518" y="1918"/>
                  </a:lnTo>
                  <a:lnTo>
                    <a:pt x="509" y="1924"/>
                  </a:lnTo>
                  <a:lnTo>
                    <a:pt x="500" y="1928"/>
                  </a:lnTo>
                  <a:lnTo>
                    <a:pt x="491" y="1933"/>
                  </a:lnTo>
                  <a:lnTo>
                    <a:pt x="481" y="1939"/>
                  </a:lnTo>
                  <a:lnTo>
                    <a:pt x="473" y="1945"/>
                  </a:lnTo>
                  <a:lnTo>
                    <a:pt x="465" y="1952"/>
                  </a:lnTo>
                  <a:lnTo>
                    <a:pt x="456" y="1959"/>
                  </a:lnTo>
                  <a:lnTo>
                    <a:pt x="448" y="1967"/>
                  </a:lnTo>
                  <a:lnTo>
                    <a:pt x="435" y="1970"/>
                  </a:lnTo>
                  <a:lnTo>
                    <a:pt x="422" y="1969"/>
                  </a:lnTo>
                  <a:lnTo>
                    <a:pt x="411" y="1963"/>
                  </a:lnTo>
                  <a:lnTo>
                    <a:pt x="401" y="1955"/>
                  </a:lnTo>
                  <a:lnTo>
                    <a:pt x="390" y="1946"/>
                  </a:lnTo>
                  <a:lnTo>
                    <a:pt x="379" y="1938"/>
                  </a:lnTo>
                  <a:lnTo>
                    <a:pt x="367" y="1931"/>
                  </a:lnTo>
                  <a:lnTo>
                    <a:pt x="354" y="1928"/>
                  </a:lnTo>
                  <a:lnTo>
                    <a:pt x="345" y="1928"/>
                  </a:lnTo>
                  <a:lnTo>
                    <a:pt x="337" y="1929"/>
                  </a:lnTo>
                  <a:lnTo>
                    <a:pt x="327" y="1931"/>
                  </a:lnTo>
                  <a:lnTo>
                    <a:pt x="319" y="1933"/>
                  </a:lnTo>
                  <a:lnTo>
                    <a:pt x="309" y="1935"/>
                  </a:lnTo>
                  <a:lnTo>
                    <a:pt x="300" y="1935"/>
                  </a:lnTo>
                  <a:lnTo>
                    <a:pt x="292" y="1935"/>
                  </a:lnTo>
                  <a:lnTo>
                    <a:pt x="282" y="1932"/>
                  </a:lnTo>
                  <a:lnTo>
                    <a:pt x="281" y="1922"/>
                  </a:lnTo>
                  <a:lnTo>
                    <a:pt x="286" y="1914"/>
                  </a:lnTo>
                  <a:lnTo>
                    <a:pt x="293" y="1908"/>
                  </a:lnTo>
                  <a:lnTo>
                    <a:pt x="299" y="1902"/>
                  </a:lnTo>
                  <a:lnTo>
                    <a:pt x="307" y="1898"/>
                  </a:lnTo>
                  <a:lnTo>
                    <a:pt x="314" y="1894"/>
                  </a:lnTo>
                  <a:lnTo>
                    <a:pt x="321" y="1888"/>
                  </a:lnTo>
                  <a:lnTo>
                    <a:pt x="328" y="1881"/>
                  </a:lnTo>
                  <a:lnTo>
                    <a:pt x="334" y="1873"/>
                  </a:lnTo>
                  <a:lnTo>
                    <a:pt x="340" y="1864"/>
                  </a:lnTo>
                  <a:lnTo>
                    <a:pt x="345" y="1856"/>
                  </a:lnTo>
                  <a:lnTo>
                    <a:pt x="349" y="1847"/>
                  </a:lnTo>
                  <a:lnTo>
                    <a:pt x="357" y="1827"/>
                  </a:lnTo>
                  <a:lnTo>
                    <a:pt x="357" y="1807"/>
                  </a:lnTo>
                  <a:lnTo>
                    <a:pt x="352" y="1785"/>
                  </a:lnTo>
                  <a:lnTo>
                    <a:pt x="350" y="1764"/>
                  </a:lnTo>
                  <a:lnTo>
                    <a:pt x="354" y="1723"/>
                  </a:lnTo>
                  <a:lnTo>
                    <a:pt x="351" y="1683"/>
                  </a:lnTo>
                  <a:lnTo>
                    <a:pt x="345" y="1642"/>
                  </a:lnTo>
                  <a:lnTo>
                    <a:pt x="343" y="1599"/>
                  </a:lnTo>
                  <a:lnTo>
                    <a:pt x="341" y="1587"/>
                  </a:lnTo>
                  <a:lnTo>
                    <a:pt x="340" y="1575"/>
                  </a:lnTo>
                  <a:lnTo>
                    <a:pt x="340" y="1563"/>
                  </a:lnTo>
                  <a:lnTo>
                    <a:pt x="341" y="1551"/>
                  </a:lnTo>
                  <a:lnTo>
                    <a:pt x="344" y="1489"/>
                  </a:lnTo>
                  <a:lnTo>
                    <a:pt x="349" y="1428"/>
                  </a:lnTo>
                  <a:lnTo>
                    <a:pt x="354" y="1369"/>
                  </a:lnTo>
                  <a:lnTo>
                    <a:pt x="365" y="1311"/>
                  </a:lnTo>
                  <a:lnTo>
                    <a:pt x="362" y="1255"/>
                  </a:lnTo>
                  <a:lnTo>
                    <a:pt x="353" y="1203"/>
                  </a:lnTo>
                  <a:lnTo>
                    <a:pt x="346" y="1151"/>
                  </a:lnTo>
                  <a:lnTo>
                    <a:pt x="346" y="1095"/>
                  </a:lnTo>
                  <a:lnTo>
                    <a:pt x="353" y="1037"/>
                  </a:lnTo>
                  <a:lnTo>
                    <a:pt x="356" y="976"/>
                  </a:lnTo>
                  <a:lnTo>
                    <a:pt x="357" y="916"/>
                  </a:lnTo>
                  <a:lnTo>
                    <a:pt x="362" y="855"/>
                  </a:lnTo>
                  <a:lnTo>
                    <a:pt x="354" y="801"/>
                  </a:lnTo>
                  <a:lnTo>
                    <a:pt x="349" y="746"/>
                  </a:lnTo>
                  <a:lnTo>
                    <a:pt x="341" y="692"/>
                  </a:lnTo>
                  <a:lnTo>
                    <a:pt x="335" y="638"/>
                  </a:lnTo>
                  <a:lnTo>
                    <a:pt x="330" y="623"/>
                  </a:lnTo>
                  <a:lnTo>
                    <a:pt x="321" y="607"/>
                  </a:lnTo>
                  <a:lnTo>
                    <a:pt x="313" y="593"/>
                  </a:lnTo>
                  <a:lnTo>
                    <a:pt x="305" y="577"/>
                  </a:lnTo>
                  <a:lnTo>
                    <a:pt x="299" y="560"/>
                  </a:lnTo>
                  <a:lnTo>
                    <a:pt x="293" y="543"/>
                  </a:lnTo>
                  <a:lnTo>
                    <a:pt x="287" y="526"/>
                  </a:lnTo>
                  <a:lnTo>
                    <a:pt x="282" y="508"/>
                  </a:lnTo>
                  <a:lnTo>
                    <a:pt x="275" y="491"/>
                  </a:lnTo>
                  <a:lnTo>
                    <a:pt x="268" y="475"/>
                  </a:lnTo>
                  <a:lnTo>
                    <a:pt x="261" y="458"/>
                  </a:lnTo>
                  <a:lnTo>
                    <a:pt x="251" y="443"/>
                  </a:lnTo>
                  <a:lnTo>
                    <a:pt x="244" y="420"/>
                  </a:lnTo>
                  <a:lnTo>
                    <a:pt x="239" y="398"/>
                  </a:lnTo>
                  <a:lnTo>
                    <a:pt x="236" y="372"/>
                  </a:lnTo>
                  <a:lnTo>
                    <a:pt x="236" y="348"/>
                  </a:lnTo>
                  <a:lnTo>
                    <a:pt x="223" y="334"/>
                  </a:lnTo>
                  <a:lnTo>
                    <a:pt x="209" y="322"/>
                  </a:lnTo>
                  <a:lnTo>
                    <a:pt x="193" y="311"/>
                  </a:lnTo>
                  <a:lnTo>
                    <a:pt x="178" y="301"/>
                  </a:lnTo>
                  <a:lnTo>
                    <a:pt x="163" y="290"/>
                  </a:lnTo>
                  <a:lnTo>
                    <a:pt x="149" y="277"/>
                  </a:lnTo>
                  <a:lnTo>
                    <a:pt x="135" y="264"/>
                  </a:lnTo>
                  <a:lnTo>
                    <a:pt x="123" y="247"/>
                  </a:lnTo>
                  <a:lnTo>
                    <a:pt x="115" y="238"/>
                  </a:lnTo>
                  <a:lnTo>
                    <a:pt x="108" y="226"/>
                  </a:lnTo>
                  <a:lnTo>
                    <a:pt x="102" y="213"/>
                  </a:lnTo>
                  <a:lnTo>
                    <a:pt x="97" y="202"/>
                  </a:lnTo>
                  <a:lnTo>
                    <a:pt x="91" y="189"/>
                  </a:lnTo>
                  <a:lnTo>
                    <a:pt x="85" y="180"/>
                  </a:lnTo>
                  <a:lnTo>
                    <a:pt x="77" y="170"/>
                  </a:lnTo>
                  <a:lnTo>
                    <a:pt x="65" y="163"/>
                  </a:lnTo>
                  <a:lnTo>
                    <a:pt x="0" y="124"/>
                  </a:lnTo>
                  <a:lnTo>
                    <a:pt x="7" y="124"/>
                  </a:lnTo>
                  <a:lnTo>
                    <a:pt x="15" y="124"/>
                  </a:lnTo>
                  <a:lnTo>
                    <a:pt x="24" y="124"/>
                  </a:lnTo>
                  <a:lnTo>
                    <a:pt x="32" y="127"/>
                  </a:lnTo>
                  <a:lnTo>
                    <a:pt x="41" y="129"/>
                  </a:lnTo>
                  <a:lnTo>
                    <a:pt x="51" y="133"/>
                  </a:lnTo>
                  <a:lnTo>
                    <a:pt x="59" y="136"/>
                  </a:lnTo>
                  <a:lnTo>
                    <a:pt x="67" y="140"/>
                  </a:lnTo>
                  <a:lnTo>
                    <a:pt x="61" y="123"/>
                  </a:lnTo>
                  <a:lnTo>
                    <a:pt x="56" y="106"/>
                  </a:lnTo>
                  <a:lnTo>
                    <a:pt x="50" y="89"/>
                  </a:lnTo>
                  <a:lnTo>
                    <a:pt x="44" y="70"/>
                  </a:lnTo>
                  <a:lnTo>
                    <a:pt x="53" y="79"/>
                  </a:lnTo>
                  <a:lnTo>
                    <a:pt x="60" y="89"/>
                  </a:lnTo>
                  <a:lnTo>
                    <a:pt x="66" y="100"/>
                  </a:lnTo>
                  <a:lnTo>
                    <a:pt x="71" y="112"/>
                  </a:lnTo>
                  <a:lnTo>
                    <a:pt x="76" y="124"/>
                  </a:lnTo>
                  <a:lnTo>
                    <a:pt x="80" y="137"/>
                  </a:lnTo>
                  <a:lnTo>
                    <a:pt x="85" y="150"/>
                  </a:lnTo>
                  <a:lnTo>
                    <a:pt x="91" y="161"/>
                  </a:lnTo>
                  <a:lnTo>
                    <a:pt x="103" y="180"/>
                  </a:lnTo>
                  <a:lnTo>
                    <a:pt x="116" y="196"/>
                  </a:lnTo>
                  <a:lnTo>
                    <a:pt x="130" y="211"/>
                  </a:lnTo>
                  <a:lnTo>
                    <a:pt x="145" y="223"/>
                  </a:lnTo>
                  <a:lnTo>
                    <a:pt x="161" y="235"/>
                  </a:lnTo>
                  <a:lnTo>
                    <a:pt x="178" y="245"/>
                  </a:lnTo>
                  <a:lnTo>
                    <a:pt x="194" y="252"/>
                  </a:lnTo>
                  <a:lnTo>
                    <a:pt x="212" y="257"/>
                  </a:lnTo>
                  <a:lnTo>
                    <a:pt x="218" y="263"/>
                  </a:lnTo>
                  <a:lnTo>
                    <a:pt x="225" y="269"/>
                  </a:lnTo>
                  <a:lnTo>
                    <a:pt x="232" y="274"/>
                  </a:lnTo>
                  <a:lnTo>
                    <a:pt x="239" y="279"/>
                  </a:lnTo>
                  <a:lnTo>
                    <a:pt x="238" y="249"/>
                  </a:lnTo>
                  <a:lnTo>
                    <a:pt x="235" y="221"/>
                  </a:lnTo>
                  <a:lnTo>
                    <a:pt x="231" y="194"/>
                  </a:lnTo>
                  <a:lnTo>
                    <a:pt x="231" y="164"/>
                  </a:lnTo>
                  <a:lnTo>
                    <a:pt x="220" y="136"/>
                  </a:lnTo>
                  <a:lnTo>
                    <a:pt x="214" y="106"/>
                  </a:lnTo>
                  <a:lnTo>
                    <a:pt x="210" y="76"/>
                  </a:lnTo>
                  <a:lnTo>
                    <a:pt x="204" y="46"/>
                  </a:lnTo>
                  <a:lnTo>
                    <a:pt x="203" y="41"/>
                  </a:lnTo>
                  <a:lnTo>
                    <a:pt x="204" y="35"/>
                  </a:lnTo>
                  <a:lnTo>
                    <a:pt x="205" y="28"/>
                  </a:lnTo>
                  <a:lnTo>
                    <a:pt x="207" y="24"/>
                  </a:lnTo>
                  <a:lnTo>
                    <a:pt x="210" y="25"/>
                  </a:lnTo>
                  <a:lnTo>
                    <a:pt x="212" y="29"/>
                  </a:lnTo>
                  <a:lnTo>
                    <a:pt x="213" y="32"/>
                  </a:lnTo>
                  <a:lnTo>
                    <a:pt x="214" y="37"/>
                  </a:lnTo>
                  <a:lnTo>
                    <a:pt x="216" y="56"/>
                  </a:lnTo>
                  <a:lnTo>
                    <a:pt x="219" y="75"/>
                  </a:lnTo>
                  <a:lnTo>
                    <a:pt x="225" y="92"/>
                  </a:lnTo>
                  <a:lnTo>
                    <a:pt x="231" y="110"/>
                  </a:lnTo>
                  <a:lnTo>
                    <a:pt x="237" y="127"/>
                  </a:lnTo>
                  <a:lnTo>
                    <a:pt x="243" y="144"/>
                  </a:lnTo>
                  <a:lnTo>
                    <a:pt x="249" y="163"/>
                  </a:lnTo>
                  <a:lnTo>
                    <a:pt x="252" y="181"/>
                  </a:lnTo>
                  <a:lnTo>
                    <a:pt x="256" y="171"/>
                  </a:lnTo>
                  <a:lnTo>
                    <a:pt x="258" y="161"/>
                  </a:lnTo>
                  <a:lnTo>
                    <a:pt x="261" y="150"/>
                  </a:lnTo>
                  <a:lnTo>
                    <a:pt x="264" y="141"/>
                  </a:lnTo>
                  <a:lnTo>
                    <a:pt x="273" y="130"/>
                  </a:lnTo>
                  <a:lnTo>
                    <a:pt x="280" y="119"/>
                  </a:lnTo>
                  <a:lnTo>
                    <a:pt x="286" y="106"/>
                  </a:lnTo>
                  <a:lnTo>
                    <a:pt x="292" y="93"/>
                  </a:lnTo>
                  <a:lnTo>
                    <a:pt x="296" y="80"/>
                  </a:lnTo>
                  <a:lnTo>
                    <a:pt x="300" y="66"/>
                  </a:lnTo>
                  <a:lnTo>
                    <a:pt x="302" y="52"/>
                  </a:lnTo>
                  <a:lnTo>
                    <a:pt x="303" y="38"/>
                  </a:lnTo>
                  <a:lnTo>
                    <a:pt x="305" y="37"/>
                  </a:lnTo>
                  <a:lnTo>
                    <a:pt x="306" y="34"/>
                  </a:lnTo>
                  <a:lnTo>
                    <a:pt x="307" y="34"/>
                  </a:lnTo>
                  <a:lnTo>
                    <a:pt x="308" y="35"/>
                  </a:lnTo>
                  <a:lnTo>
                    <a:pt x="309" y="59"/>
                  </a:lnTo>
                  <a:lnTo>
                    <a:pt x="306" y="80"/>
                  </a:lnTo>
                  <a:lnTo>
                    <a:pt x="301" y="100"/>
                  </a:lnTo>
                  <a:lnTo>
                    <a:pt x="294" y="120"/>
                  </a:lnTo>
                  <a:lnTo>
                    <a:pt x="287" y="141"/>
                  </a:lnTo>
                  <a:lnTo>
                    <a:pt x="281" y="161"/>
                  </a:lnTo>
                  <a:lnTo>
                    <a:pt x="279" y="182"/>
                  </a:lnTo>
                  <a:lnTo>
                    <a:pt x="279" y="206"/>
                  </a:lnTo>
                  <a:lnTo>
                    <a:pt x="280" y="209"/>
                  </a:lnTo>
                  <a:lnTo>
                    <a:pt x="289" y="195"/>
                  </a:lnTo>
                  <a:lnTo>
                    <a:pt x="299" y="182"/>
                  </a:lnTo>
                  <a:lnTo>
                    <a:pt x="306" y="168"/>
                  </a:lnTo>
                  <a:lnTo>
                    <a:pt x="314" y="153"/>
                  </a:lnTo>
                  <a:lnTo>
                    <a:pt x="321" y="138"/>
                  </a:lnTo>
                  <a:lnTo>
                    <a:pt x="328" y="124"/>
                  </a:lnTo>
                  <a:lnTo>
                    <a:pt x="335" y="109"/>
                  </a:lnTo>
                  <a:lnTo>
                    <a:pt x="344" y="95"/>
                  </a:lnTo>
                  <a:lnTo>
                    <a:pt x="347" y="90"/>
                  </a:lnTo>
                  <a:lnTo>
                    <a:pt x="346" y="116"/>
                  </a:lnTo>
                  <a:lnTo>
                    <a:pt x="337" y="140"/>
                  </a:lnTo>
                  <a:lnTo>
                    <a:pt x="326" y="163"/>
                  </a:lnTo>
                  <a:lnTo>
                    <a:pt x="322" y="189"/>
                  </a:lnTo>
                  <a:lnTo>
                    <a:pt x="315" y="206"/>
                  </a:lnTo>
                  <a:lnTo>
                    <a:pt x="306" y="222"/>
                  </a:lnTo>
                  <a:lnTo>
                    <a:pt x="298" y="239"/>
                  </a:lnTo>
                  <a:lnTo>
                    <a:pt x="289" y="256"/>
                  </a:lnTo>
                  <a:lnTo>
                    <a:pt x="283" y="273"/>
                  </a:lnTo>
                  <a:lnTo>
                    <a:pt x="281" y="291"/>
                  </a:lnTo>
                  <a:lnTo>
                    <a:pt x="281" y="310"/>
                  </a:lnTo>
                  <a:lnTo>
                    <a:pt x="287" y="330"/>
                  </a:lnTo>
                  <a:lnTo>
                    <a:pt x="288" y="359"/>
                  </a:lnTo>
                  <a:lnTo>
                    <a:pt x="294" y="389"/>
                  </a:lnTo>
                  <a:lnTo>
                    <a:pt x="303" y="416"/>
                  </a:lnTo>
                  <a:lnTo>
                    <a:pt x="318" y="440"/>
                  </a:lnTo>
                  <a:lnTo>
                    <a:pt x="332" y="465"/>
                  </a:lnTo>
                  <a:lnTo>
                    <a:pt x="345" y="491"/>
                  </a:lnTo>
                  <a:lnTo>
                    <a:pt x="358" y="516"/>
                  </a:lnTo>
                  <a:lnTo>
                    <a:pt x="369" y="542"/>
                  </a:lnTo>
                  <a:lnTo>
                    <a:pt x="378" y="569"/>
                  </a:lnTo>
                  <a:lnTo>
                    <a:pt x="385" y="597"/>
                  </a:lnTo>
                  <a:lnTo>
                    <a:pt x="391" y="627"/>
                  </a:lnTo>
                  <a:lnTo>
                    <a:pt x="395" y="657"/>
                  </a:lnTo>
                  <a:lnTo>
                    <a:pt x="429" y="773"/>
                  </a:lnTo>
                  <a:lnTo>
                    <a:pt x="433" y="757"/>
                  </a:lnTo>
                  <a:lnTo>
                    <a:pt x="436" y="742"/>
                  </a:lnTo>
                  <a:lnTo>
                    <a:pt x="442" y="726"/>
                  </a:lnTo>
                  <a:lnTo>
                    <a:pt x="448" y="712"/>
                  </a:lnTo>
                  <a:lnTo>
                    <a:pt x="455" y="696"/>
                  </a:lnTo>
                  <a:lnTo>
                    <a:pt x="461" y="682"/>
                  </a:lnTo>
                  <a:lnTo>
                    <a:pt x="467" y="668"/>
                  </a:lnTo>
                  <a:lnTo>
                    <a:pt x="473" y="652"/>
                  </a:lnTo>
                  <a:lnTo>
                    <a:pt x="484" y="621"/>
                  </a:lnTo>
                  <a:lnTo>
                    <a:pt x="493" y="590"/>
                  </a:lnTo>
                  <a:lnTo>
                    <a:pt x="504" y="560"/>
                  </a:lnTo>
                  <a:lnTo>
                    <a:pt x="513" y="529"/>
                  </a:lnTo>
                  <a:lnTo>
                    <a:pt x="522" y="498"/>
                  </a:lnTo>
                  <a:lnTo>
                    <a:pt x="531" y="465"/>
                  </a:lnTo>
                  <a:lnTo>
                    <a:pt x="538" y="434"/>
                  </a:lnTo>
                  <a:lnTo>
                    <a:pt x="547" y="402"/>
                  </a:lnTo>
                  <a:lnTo>
                    <a:pt x="544" y="379"/>
                  </a:lnTo>
                  <a:lnTo>
                    <a:pt x="541" y="358"/>
                  </a:lnTo>
                  <a:lnTo>
                    <a:pt x="535" y="337"/>
                  </a:lnTo>
                  <a:lnTo>
                    <a:pt x="528" y="315"/>
                  </a:lnTo>
                  <a:lnTo>
                    <a:pt x="519" y="296"/>
                  </a:lnTo>
                  <a:lnTo>
                    <a:pt x="510" y="276"/>
                  </a:lnTo>
                  <a:lnTo>
                    <a:pt x="500" y="256"/>
                  </a:lnTo>
                  <a:lnTo>
                    <a:pt x="490" y="238"/>
                  </a:lnTo>
                  <a:lnTo>
                    <a:pt x="491" y="194"/>
                  </a:lnTo>
                  <a:lnTo>
                    <a:pt x="499" y="153"/>
                  </a:lnTo>
                  <a:lnTo>
                    <a:pt x="509" y="112"/>
                  </a:lnTo>
                  <a:lnTo>
                    <a:pt x="511" y="66"/>
                  </a:lnTo>
                  <a:lnTo>
                    <a:pt x="520" y="20"/>
                  </a:lnTo>
                  <a:close/>
                </a:path>
              </a:pathLst>
            </a:custGeom>
            <a:solidFill>
              <a:srgbClr val="008000"/>
            </a:solidFill>
            <a:ln w="9525">
              <a:noFill/>
              <a:round/>
              <a:headEnd/>
              <a:tailEnd/>
            </a:ln>
          </p:spPr>
          <p:txBody>
            <a:bodyPr/>
            <a:lstStyle/>
            <a:p>
              <a:endParaRPr lang="en-US"/>
            </a:p>
          </p:txBody>
        </p:sp>
        <p:sp>
          <p:nvSpPr>
            <p:cNvPr id="8553" name="Freeform 4641"/>
            <p:cNvSpPr>
              <a:spLocks/>
            </p:cNvSpPr>
            <p:nvPr/>
          </p:nvSpPr>
          <p:spPr bwMode="auto">
            <a:xfrm rot="18741481" flipH="1">
              <a:off x="2048" y="1328"/>
              <a:ext cx="480" cy="320"/>
            </a:xfrm>
            <a:custGeom>
              <a:avLst/>
              <a:gdLst>
                <a:gd name="T0" fmla="*/ 0 w 2288"/>
                <a:gd name="T1" fmla="*/ 184 h 544"/>
                <a:gd name="T2" fmla="*/ 2 w 2288"/>
                <a:gd name="T3" fmla="*/ 166 h 544"/>
                <a:gd name="T4" fmla="*/ 5 w 2288"/>
                <a:gd name="T5" fmla="*/ 138 h 544"/>
                <a:gd name="T6" fmla="*/ 9 w 2288"/>
                <a:gd name="T7" fmla="*/ 105 h 544"/>
                <a:gd name="T8" fmla="*/ 15 w 2288"/>
                <a:gd name="T9" fmla="*/ 70 h 544"/>
                <a:gd name="T10" fmla="*/ 23 w 2288"/>
                <a:gd name="T11" fmla="*/ 38 h 544"/>
                <a:gd name="T12" fmla="*/ 34 w 2288"/>
                <a:gd name="T13" fmla="*/ 14 h 544"/>
                <a:gd name="T14" fmla="*/ 47 w 2288"/>
                <a:gd name="T15" fmla="*/ 1 h 544"/>
                <a:gd name="T16" fmla="*/ 61 w 2288"/>
                <a:gd name="T17" fmla="*/ 3 h 544"/>
                <a:gd name="T18" fmla="*/ 73 w 2288"/>
                <a:gd name="T19" fmla="*/ 16 h 544"/>
                <a:gd name="T20" fmla="*/ 82 w 2288"/>
                <a:gd name="T21" fmla="*/ 40 h 544"/>
                <a:gd name="T22" fmla="*/ 89 w 2288"/>
                <a:gd name="T23" fmla="*/ 68 h 544"/>
                <a:gd name="T24" fmla="*/ 94 w 2288"/>
                <a:gd name="T25" fmla="*/ 98 h 544"/>
                <a:gd name="T26" fmla="*/ 97 w 2288"/>
                <a:gd name="T27" fmla="*/ 127 h 544"/>
                <a:gd name="T28" fmla="*/ 99 w 2288"/>
                <a:gd name="T29" fmla="*/ 151 h 544"/>
                <a:gd name="T30" fmla="*/ 100 w 2288"/>
                <a:gd name="T31" fmla="*/ 166 h 544"/>
                <a:gd name="T32" fmla="*/ 94 w 2288"/>
                <a:gd name="T33" fmla="*/ 166 h 544"/>
                <a:gd name="T34" fmla="*/ 92 w 2288"/>
                <a:gd name="T35" fmla="*/ 148 h 544"/>
                <a:gd name="T36" fmla="*/ 90 w 2288"/>
                <a:gd name="T37" fmla="*/ 124 h 544"/>
                <a:gd name="T38" fmla="*/ 86 w 2288"/>
                <a:gd name="T39" fmla="*/ 105 h 544"/>
                <a:gd name="T40" fmla="*/ 85 w 2288"/>
                <a:gd name="T41" fmla="*/ 103 h 544"/>
                <a:gd name="T42" fmla="*/ 83 w 2288"/>
                <a:gd name="T43" fmla="*/ 118 h 544"/>
                <a:gd name="T44" fmla="*/ 81 w 2288"/>
                <a:gd name="T45" fmla="*/ 141 h 544"/>
                <a:gd name="T46" fmla="*/ 76 w 2288"/>
                <a:gd name="T47" fmla="*/ 160 h 544"/>
                <a:gd name="T48" fmla="*/ 72 w 2288"/>
                <a:gd name="T49" fmla="*/ 141 h 544"/>
                <a:gd name="T50" fmla="*/ 71 w 2288"/>
                <a:gd name="T51" fmla="*/ 139 h 544"/>
                <a:gd name="T52" fmla="*/ 70 w 2288"/>
                <a:gd name="T53" fmla="*/ 161 h 544"/>
                <a:gd name="T54" fmla="*/ 69 w 2288"/>
                <a:gd name="T55" fmla="*/ 168 h 544"/>
                <a:gd name="T56" fmla="*/ 68 w 2288"/>
                <a:gd name="T57" fmla="*/ 168 h 544"/>
                <a:gd name="T58" fmla="*/ 64 w 2288"/>
                <a:gd name="T59" fmla="*/ 168 h 544"/>
                <a:gd name="T60" fmla="*/ 62 w 2288"/>
                <a:gd name="T61" fmla="*/ 150 h 544"/>
                <a:gd name="T62" fmla="*/ 63 w 2288"/>
                <a:gd name="T63" fmla="*/ 102 h 544"/>
                <a:gd name="T64" fmla="*/ 62 w 2288"/>
                <a:gd name="T65" fmla="*/ 124 h 544"/>
                <a:gd name="T66" fmla="*/ 60 w 2288"/>
                <a:gd name="T67" fmla="*/ 161 h 544"/>
                <a:gd name="T68" fmla="*/ 57 w 2288"/>
                <a:gd name="T69" fmla="*/ 169 h 544"/>
                <a:gd name="T70" fmla="*/ 54 w 2288"/>
                <a:gd name="T71" fmla="*/ 170 h 544"/>
                <a:gd name="T72" fmla="*/ 51 w 2288"/>
                <a:gd name="T73" fmla="*/ 171 h 544"/>
                <a:gd name="T74" fmla="*/ 47 w 2288"/>
                <a:gd name="T75" fmla="*/ 171 h 544"/>
                <a:gd name="T76" fmla="*/ 45 w 2288"/>
                <a:gd name="T77" fmla="*/ 146 h 544"/>
                <a:gd name="T78" fmla="*/ 45 w 2288"/>
                <a:gd name="T79" fmla="*/ 135 h 544"/>
                <a:gd name="T80" fmla="*/ 44 w 2288"/>
                <a:gd name="T81" fmla="*/ 162 h 544"/>
                <a:gd name="T82" fmla="*/ 43 w 2288"/>
                <a:gd name="T83" fmla="*/ 173 h 544"/>
                <a:gd name="T84" fmla="*/ 42 w 2288"/>
                <a:gd name="T85" fmla="*/ 116 h 544"/>
                <a:gd name="T86" fmla="*/ 41 w 2288"/>
                <a:gd name="T87" fmla="*/ 112 h 544"/>
                <a:gd name="T88" fmla="*/ 39 w 2288"/>
                <a:gd name="T89" fmla="*/ 161 h 544"/>
                <a:gd name="T90" fmla="*/ 37 w 2288"/>
                <a:gd name="T91" fmla="*/ 174 h 544"/>
                <a:gd name="T92" fmla="*/ 34 w 2288"/>
                <a:gd name="T93" fmla="*/ 174 h 544"/>
                <a:gd name="T94" fmla="*/ 32 w 2288"/>
                <a:gd name="T95" fmla="*/ 175 h 544"/>
                <a:gd name="T96" fmla="*/ 29 w 2288"/>
                <a:gd name="T97" fmla="*/ 176 h 544"/>
                <a:gd name="T98" fmla="*/ 27 w 2288"/>
                <a:gd name="T99" fmla="*/ 154 h 544"/>
                <a:gd name="T100" fmla="*/ 27 w 2288"/>
                <a:gd name="T101" fmla="*/ 154 h 544"/>
                <a:gd name="T102" fmla="*/ 26 w 2288"/>
                <a:gd name="T103" fmla="*/ 172 h 544"/>
                <a:gd name="T104" fmla="*/ 24 w 2288"/>
                <a:gd name="T105" fmla="*/ 177 h 544"/>
                <a:gd name="T106" fmla="*/ 21 w 2288"/>
                <a:gd name="T107" fmla="*/ 178 h 544"/>
                <a:gd name="T108" fmla="*/ 18 w 2288"/>
                <a:gd name="T109" fmla="*/ 179 h 544"/>
                <a:gd name="T110" fmla="*/ 15 w 2288"/>
                <a:gd name="T111" fmla="*/ 180 h 544"/>
                <a:gd name="T112" fmla="*/ 14 w 2288"/>
                <a:gd name="T113" fmla="*/ 138 h 544"/>
                <a:gd name="T114" fmla="*/ 13 w 2288"/>
                <a:gd name="T115" fmla="*/ 136 h 544"/>
                <a:gd name="T116" fmla="*/ 12 w 2288"/>
                <a:gd name="T117" fmla="*/ 172 h 544"/>
                <a:gd name="T118" fmla="*/ 9 w 2288"/>
                <a:gd name="T119" fmla="*/ 182 h 544"/>
                <a:gd name="T120" fmla="*/ 5 w 2288"/>
                <a:gd name="T121" fmla="*/ 184 h 544"/>
                <a:gd name="T122" fmla="*/ 3 w 2288"/>
                <a:gd name="T123" fmla="*/ 186 h 544"/>
                <a:gd name="T124" fmla="*/ 1 w 2288"/>
                <a:gd name="T125" fmla="*/ 18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554" name="Freeform 4642"/>
            <p:cNvSpPr>
              <a:spLocks/>
            </p:cNvSpPr>
            <p:nvPr/>
          </p:nvSpPr>
          <p:spPr bwMode="auto">
            <a:xfrm rot="3832753" flipH="1">
              <a:off x="2069" y="1541"/>
              <a:ext cx="576" cy="182"/>
            </a:xfrm>
            <a:custGeom>
              <a:avLst/>
              <a:gdLst>
                <a:gd name="T0" fmla="*/ 1 w 2288"/>
                <a:gd name="T1" fmla="*/ 60 h 544"/>
                <a:gd name="T2" fmla="*/ 3 w 2288"/>
                <a:gd name="T3" fmla="*/ 54 h 544"/>
                <a:gd name="T4" fmla="*/ 7 w 2288"/>
                <a:gd name="T5" fmla="*/ 44 h 544"/>
                <a:gd name="T6" fmla="*/ 13 w 2288"/>
                <a:gd name="T7" fmla="*/ 34 h 544"/>
                <a:gd name="T8" fmla="*/ 22 w 2288"/>
                <a:gd name="T9" fmla="*/ 23 h 544"/>
                <a:gd name="T10" fmla="*/ 34 w 2288"/>
                <a:gd name="T11" fmla="*/ 12 h 544"/>
                <a:gd name="T12" fmla="*/ 49 w 2288"/>
                <a:gd name="T13" fmla="*/ 4 h 544"/>
                <a:gd name="T14" fmla="*/ 68 w 2288"/>
                <a:gd name="T15" fmla="*/ 0 h 544"/>
                <a:gd name="T16" fmla="*/ 88 w 2288"/>
                <a:gd name="T17" fmla="*/ 1 h 544"/>
                <a:gd name="T18" fmla="*/ 104 w 2288"/>
                <a:gd name="T19" fmla="*/ 5 h 544"/>
                <a:gd name="T20" fmla="*/ 118 w 2288"/>
                <a:gd name="T21" fmla="*/ 13 h 544"/>
                <a:gd name="T22" fmla="*/ 128 w 2288"/>
                <a:gd name="T23" fmla="*/ 22 h 544"/>
                <a:gd name="T24" fmla="*/ 135 w 2288"/>
                <a:gd name="T25" fmla="*/ 32 h 544"/>
                <a:gd name="T26" fmla="*/ 140 w 2288"/>
                <a:gd name="T27" fmla="*/ 41 h 544"/>
                <a:gd name="T28" fmla="*/ 143 w 2288"/>
                <a:gd name="T29" fmla="*/ 49 h 544"/>
                <a:gd name="T30" fmla="*/ 145 w 2288"/>
                <a:gd name="T31" fmla="*/ 54 h 544"/>
                <a:gd name="T32" fmla="*/ 135 w 2288"/>
                <a:gd name="T33" fmla="*/ 54 h 544"/>
                <a:gd name="T34" fmla="*/ 133 w 2288"/>
                <a:gd name="T35" fmla="*/ 48 h 544"/>
                <a:gd name="T36" fmla="*/ 129 w 2288"/>
                <a:gd name="T37" fmla="*/ 40 h 544"/>
                <a:gd name="T38" fmla="*/ 125 w 2288"/>
                <a:gd name="T39" fmla="*/ 34 h 544"/>
                <a:gd name="T40" fmla="*/ 122 w 2288"/>
                <a:gd name="T41" fmla="*/ 33 h 544"/>
                <a:gd name="T42" fmla="*/ 120 w 2288"/>
                <a:gd name="T43" fmla="*/ 38 h 544"/>
                <a:gd name="T44" fmla="*/ 116 w 2288"/>
                <a:gd name="T45" fmla="*/ 46 h 544"/>
                <a:gd name="T46" fmla="*/ 109 w 2288"/>
                <a:gd name="T47" fmla="*/ 52 h 544"/>
                <a:gd name="T48" fmla="*/ 103 w 2288"/>
                <a:gd name="T49" fmla="*/ 46 h 544"/>
                <a:gd name="T50" fmla="*/ 103 w 2288"/>
                <a:gd name="T51" fmla="*/ 45 h 544"/>
                <a:gd name="T52" fmla="*/ 101 w 2288"/>
                <a:gd name="T53" fmla="*/ 52 h 544"/>
                <a:gd name="T54" fmla="*/ 100 w 2288"/>
                <a:gd name="T55" fmla="*/ 54 h 544"/>
                <a:gd name="T56" fmla="*/ 98 w 2288"/>
                <a:gd name="T57" fmla="*/ 54 h 544"/>
                <a:gd name="T58" fmla="*/ 93 w 2288"/>
                <a:gd name="T59" fmla="*/ 55 h 544"/>
                <a:gd name="T60" fmla="*/ 89 w 2288"/>
                <a:gd name="T61" fmla="*/ 49 h 544"/>
                <a:gd name="T62" fmla="*/ 90 w 2288"/>
                <a:gd name="T63" fmla="*/ 33 h 544"/>
                <a:gd name="T64" fmla="*/ 89 w 2288"/>
                <a:gd name="T65" fmla="*/ 40 h 544"/>
                <a:gd name="T66" fmla="*/ 86 w 2288"/>
                <a:gd name="T67" fmla="*/ 52 h 544"/>
                <a:gd name="T68" fmla="*/ 83 w 2288"/>
                <a:gd name="T69" fmla="*/ 55 h 544"/>
                <a:gd name="T70" fmla="*/ 78 w 2288"/>
                <a:gd name="T71" fmla="*/ 55 h 544"/>
                <a:gd name="T72" fmla="*/ 73 w 2288"/>
                <a:gd name="T73" fmla="*/ 55 h 544"/>
                <a:gd name="T74" fmla="*/ 68 w 2288"/>
                <a:gd name="T75" fmla="*/ 56 h 544"/>
                <a:gd name="T76" fmla="*/ 65 w 2288"/>
                <a:gd name="T77" fmla="*/ 47 h 544"/>
                <a:gd name="T78" fmla="*/ 64 w 2288"/>
                <a:gd name="T79" fmla="*/ 44 h 544"/>
                <a:gd name="T80" fmla="*/ 63 w 2288"/>
                <a:gd name="T81" fmla="*/ 53 h 544"/>
                <a:gd name="T82" fmla="*/ 61 w 2288"/>
                <a:gd name="T83" fmla="*/ 56 h 544"/>
                <a:gd name="T84" fmla="*/ 61 w 2288"/>
                <a:gd name="T85" fmla="*/ 37 h 544"/>
                <a:gd name="T86" fmla="*/ 59 w 2288"/>
                <a:gd name="T87" fmla="*/ 36 h 544"/>
                <a:gd name="T88" fmla="*/ 57 w 2288"/>
                <a:gd name="T89" fmla="*/ 52 h 544"/>
                <a:gd name="T90" fmla="*/ 54 w 2288"/>
                <a:gd name="T91" fmla="*/ 56 h 544"/>
                <a:gd name="T92" fmla="*/ 50 w 2288"/>
                <a:gd name="T93" fmla="*/ 57 h 544"/>
                <a:gd name="T94" fmla="*/ 46 w 2288"/>
                <a:gd name="T95" fmla="*/ 57 h 544"/>
                <a:gd name="T96" fmla="*/ 42 w 2288"/>
                <a:gd name="T97" fmla="*/ 57 h 544"/>
                <a:gd name="T98" fmla="*/ 40 w 2288"/>
                <a:gd name="T99" fmla="*/ 50 h 544"/>
                <a:gd name="T100" fmla="*/ 39 w 2288"/>
                <a:gd name="T101" fmla="*/ 50 h 544"/>
                <a:gd name="T102" fmla="*/ 38 w 2288"/>
                <a:gd name="T103" fmla="*/ 56 h 544"/>
                <a:gd name="T104" fmla="*/ 35 w 2288"/>
                <a:gd name="T105" fmla="*/ 57 h 544"/>
                <a:gd name="T106" fmla="*/ 30 w 2288"/>
                <a:gd name="T107" fmla="*/ 58 h 544"/>
                <a:gd name="T108" fmla="*/ 25 w 2288"/>
                <a:gd name="T109" fmla="*/ 58 h 544"/>
                <a:gd name="T110" fmla="*/ 21 w 2288"/>
                <a:gd name="T111" fmla="*/ 58 h 544"/>
                <a:gd name="T112" fmla="*/ 20 w 2288"/>
                <a:gd name="T113" fmla="*/ 44 h 544"/>
                <a:gd name="T114" fmla="*/ 19 w 2288"/>
                <a:gd name="T115" fmla="*/ 44 h 544"/>
                <a:gd name="T116" fmla="*/ 16 w 2288"/>
                <a:gd name="T117" fmla="*/ 56 h 544"/>
                <a:gd name="T118" fmla="*/ 13 w 2288"/>
                <a:gd name="T119" fmla="*/ 59 h 544"/>
                <a:gd name="T120" fmla="*/ 8 w 2288"/>
                <a:gd name="T121" fmla="*/ 60 h 544"/>
                <a:gd name="T122" fmla="*/ 4 w 2288"/>
                <a:gd name="T123" fmla="*/ 60 h 544"/>
                <a:gd name="T124" fmla="*/ 1 w 2288"/>
                <a:gd name="T125" fmla="*/ 61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555" name="Freeform 4643"/>
            <p:cNvSpPr>
              <a:spLocks/>
            </p:cNvSpPr>
            <p:nvPr/>
          </p:nvSpPr>
          <p:spPr bwMode="auto">
            <a:xfrm rot="-2864680">
              <a:off x="1802" y="1486"/>
              <a:ext cx="504" cy="144"/>
            </a:xfrm>
            <a:custGeom>
              <a:avLst/>
              <a:gdLst>
                <a:gd name="T0" fmla="*/ 0 w 2288"/>
                <a:gd name="T1" fmla="*/ 37 h 544"/>
                <a:gd name="T2" fmla="*/ 2 w 2288"/>
                <a:gd name="T3" fmla="*/ 34 h 544"/>
                <a:gd name="T4" fmla="*/ 5 w 2288"/>
                <a:gd name="T5" fmla="*/ 28 h 544"/>
                <a:gd name="T6" fmla="*/ 10 w 2288"/>
                <a:gd name="T7" fmla="*/ 21 h 544"/>
                <a:gd name="T8" fmla="*/ 17 w 2288"/>
                <a:gd name="T9" fmla="*/ 14 h 544"/>
                <a:gd name="T10" fmla="*/ 26 w 2288"/>
                <a:gd name="T11" fmla="*/ 8 h 544"/>
                <a:gd name="T12" fmla="*/ 37 w 2288"/>
                <a:gd name="T13" fmla="*/ 3 h 544"/>
                <a:gd name="T14" fmla="*/ 52 w 2288"/>
                <a:gd name="T15" fmla="*/ 0 h 544"/>
                <a:gd name="T16" fmla="*/ 67 w 2288"/>
                <a:gd name="T17" fmla="*/ 1 h 544"/>
                <a:gd name="T18" fmla="*/ 80 w 2288"/>
                <a:gd name="T19" fmla="*/ 3 h 544"/>
                <a:gd name="T20" fmla="*/ 90 w 2288"/>
                <a:gd name="T21" fmla="*/ 8 h 544"/>
                <a:gd name="T22" fmla="*/ 98 w 2288"/>
                <a:gd name="T23" fmla="*/ 14 h 544"/>
                <a:gd name="T24" fmla="*/ 104 w 2288"/>
                <a:gd name="T25" fmla="*/ 20 h 544"/>
                <a:gd name="T26" fmla="*/ 107 w 2288"/>
                <a:gd name="T27" fmla="*/ 26 h 544"/>
                <a:gd name="T28" fmla="*/ 110 w 2288"/>
                <a:gd name="T29" fmla="*/ 30 h 544"/>
                <a:gd name="T30" fmla="*/ 111 w 2288"/>
                <a:gd name="T31" fmla="*/ 34 h 544"/>
                <a:gd name="T32" fmla="*/ 103 w 2288"/>
                <a:gd name="T33" fmla="*/ 34 h 544"/>
                <a:gd name="T34" fmla="*/ 102 w 2288"/>
                <a:gd name="T35" fmla="*/ 30 h 544"/>
                <a:gd name="T36" fmla="*/ 99 w 2288"/>
                <a:gd name="T37" fmla="*/ 25 h 544"/>
                <a:gd name="T38" fmla="*/ 95 w 2288"/>
                <a:gd name="T39" fmla="*/ 21 h 544"/>
                <a:gd name="T40" fmla="*/ 93 w 2288"/>
                <a:gd name="T41" fmla="*/ 21 h 544"/>
                <a:gd name="T42" fmla="*/ 92 w 2288"/>
                <a:gd name="T43" fmla="*/ 24 h 544"/>
                <a:gd name="T44" fmla="*/ 89 w 2288"/>
                <a:gd name="T45" fmla="*/ 28 h 544"/>
                <a:gd name="T46" fmla="*/ 83 w 2288"/>
                <a:gd name="T47" fmla="*/ 33 h 544"/>
                <a:gd name="T48" fmla="*/ 79 w 2288"/>
                <a:gd name="T49" fmla="*/ 28 h 544"/>
                <a:gd name="T50" fmla="*/ 79 w 2288"/>
                <a:gd name="T51" fmla="*/ 28 h 544"/>
                <a:gd name="T52" fmla="*/ 78 w 2288"/>
                <a:gd name="T53" fmla="*/ 33 h 544"/>
                <a:gd name="T54" fmla="*/ 77 w 2288"/>
                <a:gd name="T55" fmla="*/ 34 h 544"/>
                <a:gd name="T56" fmla="*/ 75 w 2288"/>
                <a:gd name="T57" fmla="*/ 34 h 544"/>
                <a:gd name="T58" fmla="*/ 71 w 2288"/>
                <a:gd name="T59" fmla="*/ 34 h 544"/>
                <a:gd name="T60" fmla="*/ 68 w 2288"/>
                <a:gd name="T61" fmla="*/ 30 h 544"/>
                <a:gd name="T62" fmla="*/ 69 w 2288"/>
                <a:gd name="T63" fmla="*/ 21 h 544"/>
                <a:gd name="T64" fmla="*/ 68 w 2288"/>
                <a:gd name="T65" fmla="*/ 25 h 544"/>
                <a:gd name="T66" fmla="*/ 66 w 2288"/>
                <a:gd name="T67" fmla="*/ 33 h 544"/>
                <a:gd name="T68" fmla="*/ 63 w 2288"/>
                <a:gd name="T69" fmla="*/ 34 h 544"/>
                <a:gd name="T70" fmla="*/ 60 w 2288"/>
                <a:gd name="T71" fmla="*/ 34 h 544"/>
                <a:gd name="T72" fmla="*/ 56 w 2288"/>
                <a:gd name="T73" fmla="*/ 34 h 544"/>
                <a:gd name="T74" fmla="*/ 52 w 2288"/>
                <a:gd name="T75" fmla="*/ 35 h 544"/>
                <a:gd name="T76" fmla="*/ 50 w 2288"/>
                <a:gd name="T77" fmla="*/ 29 h 544"/>
                <a:gd name="T78" fmla="*/ 49 w 2288"/>
                <a:gd name="T79" fmla="*/ 27 h 544"/>
                <a:gd name="T80" fmla="*/ 48 w 2288"/>
                <a:gd name="T81" fmla="*/ 33 h 544"/>
                <a:gd name="T82" fmla="*/ 47 w 2288"/>
                <a:gd name="T83" fmla="*/ 35 h 544"/>
                <a:gd name="T84" fmla="*/ 47 w 2288"/>
                <a:gd name="T85" fmla="*/ 24 h 544"/>
                <a:gd name="T86" fmla="*/ 45 w 2288"/>
                <a:gd name="T87" fmla="*/ 23 h 544"/>
                <a:gd name="T88" fmla="*/ 43 w 2288"/>
                <a:gd name="T89" fmla="*/ 33 h 544"/>
                <a:gd name="T90" fmla="*/ 41 w 2288"/>
                <a:gd name="T91" fmla="*/ 35 h 544"/>
                <a:gd name="T92" fmla="*/ 38 w 2288"/>
                <a:gd name="T93" fmla="*/ 35 h 544"/>
                <a:gd name="T94" fmla="*/ 35 w 2288"/>
                <a:gd name="T95" fmla="*/ 35 h 544"/>
                <a:gd name="T96" fmla="*/ 32 w 2288"/>
                <a:gd name="T97" fmla="*/ 36 h 544"/>
                <a:gd name="T98" fmla="*/ 30 w 2288"/>
                <a:gd name="T99" fmla="*/ 31 h 544"/>
                <a:gd name="T100" fmla="*/ 30 w 2288"/>
                <a:gd name="T101" fmla="*/ 31 h 544"/>
                <a:gd name="T102" fmla="*/ 29 w 2288"/>
                <a:gd name="T103" fmla="*/ 35 h 544"/>
                <a:gd name="T104" fmla="*/ 26 w 2288"/>
                <a:gd name="T105" fmla="*/ 36 h 544"/>
                <a:gd name="T106" fmla="*/ 23 w 2288"/>
                <a:gd name="T107" fmla="*/ 36 h 544"/>
                <a:gd name="T108" fmla="*/ 19 w 2288"/>
                <a:gd name="T109" fmla="*/ 36 h 544"/>
                <a:gd name="T110" fmla="*/ 16 w 2288"/>
                <a:gd name="T111" fmla="*/ 37 h 544"/>
                <a:gd name="T112" fmla="*/ 15 w 2288"/>
                <a:gd name="T113" fmla="*/ 28 h 544"/>
                <a:gd name="T114" fmla="*/ 14 w 2288"/>
                <a:gd name="T115" fmla="*/ 28 h 544"/>
                <a:gd name="T116" fmla="*/ 13 w 2288"/>
                <a:gd name="T117" fmla="*/ 35 h 544"/>
                <a:gd name="T118" fmla="*/ 10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556" name="Freeform 4644"/>
            <p:cNvSpPr>
              <a:spLocks/>
            </p:cNvSpPr>
            <p:nvPr/>
          </p:nvSpPr>
          <p:spPr bwMode="auto">
            <a:xfrm rot="2787764">
              <a:off x="1840" y="1145"/>
              <a:ext cx="480" cy="192"/>
            </a:xfrm>
            <a:custGeom>
              <a:avLst/>
              <a:gdLst>
                <a:gd name="T0" fmla="*/ 0 w 2288"/>
                <a:gd name="T1" fmla="*/ 66 h 544"/>
                <a:gd name="T2" fmla="*/ 2 w 2288"/>
                <a:gd name="T3" fmla="*/ 60 h 544"/>
                <a:gd name="T4" fmla="*/ 5 w 2288"/>
                <a:gd name="T5" fmla="*/ 50 h 544"/>
                <a:gd name="T6" fmla="*/ 9 w 2288"/>
                <a:gd name="T7" fmla="*/ 38 h 544"/>
                <a:gd name="T8" fmla="*/ 15 w 2288"/>
                <a:gd name="T9" fmla="*/ 25 h 544"/>
                <a:gd name="T10" fmla="*/ 23 w 2288"/>
                <a:gd name="T11" fmla="*/ 14 h 544"/>
                <a:gd name="T12" fmla="*/ 34 w 2288"/>
                <a:gd name="T13" fmla="*/ 5 h 544"/>
                <a:gd name="T14" fmla="*/ 47 w 2288"/>
                <a:gd name="T15" fmla="*/ 0 h 544"/>
                <a:gd name="T16" fmla="*/ 61 w 2288"/>
                <a:gd name="T17" fmla="*/ 1 h 544"/>
                <a:gd name="T18" fmla="*/ 73 w 2288"/>
                <a:gd name="T19" fmla="*/ 6 h 544"/>
                <a:gd name="T20" fmla="*/ 82 w 2288"/>
                <a:gd name="T21" fmla="*/ 14 h 544"/>
                <a:gd name="T22" fmla="*/ 89 w 2288"/>
                <a:gd name="T23" fmla="*/ 24 h 544"/>
                <a:gd name="T24" fmla="*/ 94 w 2288"/>
                <a:gd name="T25" fmla="*/ 35 h 544"/>
                <a:gd name="T26" fmla="*/ 97 w 2288"/>
                <a:gd name="T27" fmla="*/ 46 h 544"/>
                <a:gd name="T28" fmla="*/ 99 w 2288"/>
                <a:gd name="T29" fmla="*/ 54 h 544"/>
                <a:gd name="T30" fmla="*/ 100 w 2288"/>
                <a:gd name="T31" fmla="*/ 60 h 544"/>
                <a:gd name="T32" fmla="*/ 94 w 2288"/>
                <a:gd name="T33" fmla="*/ 60 h 544"/>
                <a:gd name="T34" fmla="*/ 92 w 2288"/>
                <a:gd name="T35" fmla="*/ 53 h 544"/>
                <a:gd name="T36" fmla="*/ 90 w 2288"/>
                <a:gd name="T37" fmla="*/ 44 h 544"/>
                <a:gd name="T38" fmla="*/ 86 w 2288"/>
                <a:gd name="T39" fmla="*/ 38 h 544"/>
                <a:gd name="T40" fmla="*/ 85 w 2288"/>
                <a:gd name="T41" fmla="*/ 37 h 544"/>
                <a:gd name="T42" fmla="*/ 83 w 2288"/>
                <a:gd name="T43" fmla="*/ 43 h 544"/>
                <a:gd name="T44" fmla="*/ 81 w 2288"/>
                <a:gd name="T45" fmla="*/ 50 h 544"/>
                <a:gd name="T46" fmla="*/ 76 w 2288"/>
                <a:gd name="T47" fmla="*/ 58 h 544"/>
                <a:gd name="T48" fmla="*/ 72 w 2288"/>
                <a:gd name="T49" fmla="*/ 50 h 544"/>
                <a:gd name="T50" fmla="*/ 71 w 2288"/>
                <a:gd name="T51" fmla="*/ 50 h 544"/>
                <a:gd name="T52" fmla="*/ 70 w 2288"/>
                <a:gd name="T53" fmla="*/ 58 h 544"/>
                <a:gd name="T54" fmla="*/ 69 w 2288"/>
                <a:gd name="T55" fmla="*/ 60 h 544"/>
                <a:gd name="T56" fmla="*/ 68 w 2288"/>
                <a:gd name="T57" fmla="*/ 60 h 544"/>
                <a:gd name="T58" fmla="*/ 64 w 2288"/>
                <a:gd name="T59" fmla="*/ 61 h 544"/>
                <a:gd name="T60" fmla="*/ 62 w 2288"/>
                <a:gd name="T61" fmla="*/ 54 h 544"/>
                <a:gd name="T62" fmla="*/ 63 w 2288"/>
                <a:gd name="T63" fmla="*/ 37 h 544"/>
                <a:gd name="T64" fmla="*/ 62 w 2288"/>
                <a:gd name="T65" fmla="*/ 44 h 544"/>
                <a:gd name="T66" fmla="*/ 60 w 2288"/>
                <a:gd name="T67" fmla="*/ 58 h 544"/>
                <a:gd name="T68" fmla="*/ 57 w 2288"/>
                <a:gd name="T69" fmla="*/ 61 h 544"/>
                <a:gd name="T70" fmla="*/ 54 w 2288"/>
                <a:gd name="T71" fmla="*/ 61 h 544"/>
                <a:gd name="T72" fmla="*/ 51 w 2288"/>
                <a:gd name="T73" fmla="*/ 61 h 544"/>
                <a:gd name="T74" fmla="*/ 47 w 2288"/>
                <a:gd name="T75" fmla="*/ 62 h 544"/>
                <a:gd name="T76" fmla="*/ 45 w 2288"/>
                <a:gd name="T77" fmla="*/ 53 h 544"/>
                <a:gd name="T78" fmla="*/ 45 w 2288"/>
                <a:gd name="T79" fmla="*/ 49 h 544"/>
                <a:gd name="T80" fmla="*/ 44 w 2288"/>
                <a:gd name="T81" fmla="*/ 59 h 544"/>
                <a:gd name="T82" fmla="*/ 43 w 2288"/>
                <a:gd name="T83" fmla="*/ 62 h 544"/>
                <a:gd name="T84" fmla="*/ 42 w 2288"/>
                <a:gd name="T85" fmla="*/ 42 h 544"/>
                <a:gd name="T86" fmla="*/ 41 w 2288"/>
                <a:gd name="T87" fmla="*/ 40 h 544"/>
                <a:gd name="T88" fmla="*/ 39 w 2288"/>
                <a:gd name="T89" fmla="*/ 58 h 544"/>
                <a:gd name="T90" fmla="*/ 37 w 2288"/>
                <a:gd name="T91" fmla="*/ 62 h 544"/>
                <a:gd name="T92" fmla="*/ 34 w 2288"/>
                <a:gd name="T93" fmla="*/ 63 h 544"/>
                <a:gd name="T94" fmla="*/ 32 w 2288"/>
                <a:gd name="T95" fmla="*/ 63 h 544"/>
                <a:gd name="T96" fmla="*/ 29 w 2288"/>
                <a:gd name="T97" fmla="*/ 64 h 544"/>
                <a:gd name="T98" fmla="*/ 27 w 2288"/>
                <a:gd name="T99" fmla="*/ 55 h 544"/>
                <a:gd name="T100" fmla="*/ 27 w 2288"/>
                <a:gd name="T101" fmla="*/ 55 h 544"/>
                <a:gd name="T102" fmla="*/ 26 w 2288"/>
                <a:gd name="T103" fmla="*/ 62 h 544"/>
                <a:gd name="T104" fmla="*/ 24 w 2288"/>
                <a:gd name="T105" fmla="*/ 64 h 544"/>
                <a:gd name="T106" fmla="*/ 21 w 2288"/>
                <a:gd name="T107" fmla="*/ 64 h 544"/>
                <a:gd name="T108" fmla="*/ 18 w 2288"/>
                <a:gd name="T109" fmla="*/ 64 h 544"/>
                <a:gd name="T110" fmla="*/ 15 w 2288"/>
                <a:gd name="T111" fmla="*/ 65 h 544"/>
                <a:gd name="T112" fmla="*/ 14 w 2288"/>
                <a:gd name="T113" fmla="*/ 49 h 544"/>
                <a:gd name="T114" fmla="*/ 13 w 2288"/>
                <a:gd name="T115" fmla="*/ 49 h 544"/>
                <a:gd name="T116" fmla="*/ 12 w 2288"/>
                <a:gd name="T117" fmla="*/ 62 h 544"/>
                <a:gd name="T118" fmla="*/ 9 w 2288"/>
                <a:gd name="T119" fmla="*/ 66 h 544"/>
                <a:gd name="T120" fmla="*/ 5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nvGrpSpPr>
            <p:cNvPr id="8967" name="Group 4645"/>
            <p:cNvGrpSpPr>
              <a:grpSpLocks/>
            </p:cNvGrpSpPr>
            <p:nvPr/>
          </p:nvGrpSpPr>
          <p:grpSpPr bwMode="auto">
            <a:xfrm rot="839386">
              <a:off x="2208" y="966"/>
              <a:ext cx="192" cy="528"/>
              <a:chOff x="1952" y="240"/>
              <a:chExt cx="352" cy="528"/>
            </a:xfrm>
          </p:grpSpPr>
          <p:sp>
            <p:nvSpPr>
              <p:cNvPr id="8560" name="Freeform 4646"/>
              <p:cNvSpPr>
                <a:spLocks/>
              </p:cNvSpPr>
              <p:nvPr/>
            </p:nvSpPr>
            <p:spPr bwMode="auto">
              <a:xfrm rot="5867664">
                <a:off x="1944" y="408"/>
                <a:ext cx="528" cy="192"/>
              </a:xfrm>
              <a:custGeom>
                <a:avLst/>
                <a:gdLst>
                  <a:gd name="T0" fmla="*/ 0 w 2288"/>
                  <a:gd name="T1" fmla="*/ 66 h 544"/>
                  <a:gd name="T2" fmla="*/ 2 w 2288"/>
                  <a:gd name="T3" fmla="*/ 60 h 544"/>
                  <a:gd name="T4" fmla="*/ 6 w 2288"/>
                  <a:gd name="T5" fmla="*/ 50 h 544"/>
                  <a:gd name="T6" fmla="*/ 11 w 2288"/>
                  <a:gd name="T7" fmla="*/ 38 h 544"/>
                  <a:gd name="T8" fmla="*/ 18 w 2288"/>
                  <a:gd name="T9" fmla="*/ 25 h 544"/>
                  <a:gd name="T10" fmla="*/ 29 w 2288"/>
                  <a:gd name="T11" fmla="*/ 14 h 544"/>
                  <a:gd name="T12" fmla="*/ 41 w 2288"/>
                  <a:gd name="T13" fmla="*/ 5 h 544"/>
                  <a:gd name="T14" fmla="*/ 57 w 2288"/>
                  <a:gd name="T15" fmla="*/ 0 h 544"/>
                  <a:gd name="T16" fmla="*/ 74 w 2288"/>
                  <a:gd name="T17" fmla="*/ 1 h 544"/>
                  <a:gd name="T18" fmla="*/ 88 w 2288"/>
                  <a:gd name="T19" fmla="*/ 6 h 544"/>
                  <a:gd name="T20" fmla="*/ 99 w 2288"/>
                  <a:gd name="T21" fmla="*/ 14 h 544"/>
                  <a:gd name="T22" fmla="*/ 107 w 2288"/>
                  <a:gd name="T23" fmla="*/ 24 h 544"/>
                  <a:gd name="T24" fmla="*/ 114 w 2288"/>
                  <a:gd name="T25" fmla="*/ 35 h 544"/>
                  <a:gd name="T26" fmla="*/ 118 w 2288"/>
                  <a:gd name="T27" fmla="*/ 46 h 544"/>
                  <a:gd name="T28" fmla="*/ 120 w 2288"/>
                  <a:gd name="T29" fmla="*/ 54 h 544"/>
                  <a:gd name="T30" fmla="*/ 122 w 2288"/>
                  <a:gd name="T31" fmla="*/ 60 h 544"/>
                  <a:gd name="T32" fmla="*/ 113 w 2288"/>
                  <a:gd name="T33" fmla="*/ 60 h 544"/>
                  <a:gd name="T34" fmla="*/ 111 w 2288"/>
                  <a:gd name="T35" fmla="*/ 53 h 544"/>
                  <a:gd name="T36" fmla="*/ 108 w 2288"/>
                  <a:gd name="T37" fmla="*/ 44 h 544"/>
                  <a:gd name="T38" fmla="*/ 105 w 2288"/>
                  <a:gd name="T39" fmla="*/ 38 h 544"/>
                  <a:gd name="T40" fmla="*/ 103 w 2288"/>
                  <a:gd name="T41" fmla="*/ 37 h 544"/>
                  <a:gd name="T42" fmla="*/ 101 w 2288"/>
                  <a:gd name="T43" fmla="*/ 43 h 544"/>
                  <a:gd name="T44" fmla="*/ 98 w 2288"/>
                  <a:gd name="T45" fmla="*/ 50 h 544"/>
                  <a:gd name="T46" fmla="*/ 91 w 2288"/>
                  <a:gd name="T47" fmla="*/ 58 h 544"/>
                  <a:gd name="T48" fmla="*/ 87 w 2288"/>
                  <a:gd name="T49" fmla="*/ 50 h 544"/>
                  <a:gd name="T50" fmla="*/ 87 w 2288"/>
                  <a:gd name="T51" fmla="*/ 50 h 544"/>
                  <a:gd name="T52" fmla="*/ 85 w 2288"/>
                  <a:gd name="T53" fmla="*/ 58 h 544"/>
                  <a:gd name="T54" fmla="*/ 84 w 2288"/>
                  <a:gd name="T55" fmla="*/ 60 h 544"/>
                  <a:gd name="T56" fmla="*/ 82 w 2288"/>
                  <a:gd name="T57" fmla="*/ 60 h 544"/>
                  <a:gd name="T58" fmla="*/ 78 w 2288"/>
                  <a:gd name="T59" fmla="*/ 61 h 544"/>
                  <a:gd name="T60" fmla="*/ 75 w 2288"/>
                  <a:gd name="T61" fmla="*/ 54 h 544"/>
                  <a:gd name="T62" fmla="*/ 76 w 2288"/>
                  <a:gd name="T63" fmla="*/ 37 h 544"/>
                  <a:gd name="T64" fmla="*/ 75 w 2288"/>
                  <a:gd name="T65" fmla="*/ 44 h 544"/>
                  <a:gd name="T66" fmla="*/ 72 w 2288"/>
                  <a:gd name="T67" fmla="*/ 58 h 544"/>
                  <a:gd name="T68" fmla="*/ 69 w 2288"/>
                  <a:gd name="T69" fmla="*/ 61 h 544"/>
                  <a:gd name="T70" fmla="*/ 65 w 2288"/>
                  <a:gd name="T71" fmla="*/ 61 h 544"/>
                  <a:gd name="T72" fmla="*/ 61 w 2288"/>
                  <a:gd name="T73" fmla="*/ 61 h 544"/>
                  <a:gd name="T74" fmla="*/ 57 w 2288"/>
                  <a:gd name="T75" fmla="*/ 62 h 544"/>
                  <a:gd name="T76" fmla="*/ 54 w 2288"/>
                  <a:gd name="T77" fmla="*/ 53 h 544"/>
                  <a:gd name="T78" fmla="*/ 54 w 2288"/>
                  <a:gd name="T79" fmla="*/ 49 h 544"/>
                  <a:gd name="T80" fmla="*/ 53 w 2288"/>
                  <a:gd name="T81" fmla="*/ 59 h 544"/>
                  <a:gd name="T82" fmla="*/ 51 w 2288"/>
                  <a:gd name="T83" fmla="*/ 62 h 544"/>
                  <a:gd name="T84" fmla="*/ 51 w 2288"/>
                  <a:gd name="T85" fmla="*/ 42 h 544"/>
                  <a:gd name="T86" fmla="*/ 50 w 2288"/>
                  <a:gd name="T87" fmla="*/ 40 h 544"/>
                  <a:gd name="T88" fmla="*/ 48 w 2288"/>
                  <a:gd name="T89" fmla="*/ 58 h 544"/>
                  <a:gd name="T90" fmla="*/ 45 w 2288"/>
                  <a:gd name="T91" fmla="*/ 62 h 544"/>
                  <a:gd name="T92" fmla="*/ 42 w 2288"/>
                  <a:gd name="T93" fmla="*/ 63 h 544"/>
                  <a:gd name="T94" fmla="*/ 38 w 2288"/>
                  <a:gd name="T95" fmla="*/ 63 h 544"/>
                  <a:gd name="T96" fmla="*/ 35 w 2288"/>
                  <a:gd name="T97" fmla="*/ 64 h 544"/>
                  <a:gd name="T98" fmla="*/ 33 w 2288"/>
                  <a:gd name="T99" fmla="*/ 55 h 544"/>
                  <a:gd name="T100" fmla="*/ 33 w 2288"/>
                  <a:gd name="T101" fmla="*/ 55 h 544"/>
                  <a:gd name="T102" fmla="*/ 32 w 2288"/>
                  <a:gd name="T103" fmla="*/ 62 h 544"/>
                  <a:gd name="T104" fmla="*/ 29 w 2288"/>
                  <a:gd name="T105" fmla="*/ 64 h 544"/>
                  <a:gd name="T106" fmla="*/ 25 w 2288"/>
                  <a:gd name="T107" fmla="*/ 64 h 544"/>
                  <a:gd name="T108" fmla="*/ 21 w 2288"/>
                  <a:gd name="T109" fmla="*/ 64 h 544"/>
                  <a:gd name="T110" fmla="*/ 18 w 2288"/>
                  <a:gd name="T111" fmla="*/ 65 h 544"/>
                  <a:gd name="T112" fmla="*/ 16 w 2288"/>
                  <a:gd name="T113" fmla="*/ 49 h 544"/>
                  <a:gd name="T114" fmla="*/ 16 w 2288"/>
                  <a:gd name="T115" fmla="*/ 49 h 544"/>
                  <a:gd name="T116" fmla="*/ 14 w 2288"/>
                  <a:gd name="T117" fmla="*/ 62 h 544"/>
                  <a:gd name="T118" fmla="*/ 11 w 2288"/>
                  <a:gd name="T119" fmla="*/ 66 h 544"/>
                  <a:gd name="T120" fmla="*/ 6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561" name="Freeform 4647"/>
              <p:cNvSpPr>
                <a:spLocks/>
              </p:cNvSpPr>
              <p:nvPr/>
            </p:nvSpPr>
            <p:spPr bwMode="auto">
              <a:xfrm rot="16313642" flipH="1">
                <a:off x="1824" y="368"/>
                <a:ext cx="480" cy="224"/>
              </a:xfrm>
              <a:custGeom>
                <a:avLst/>
                <a:gdLst>
                  <a:gd name="T0" fmla="*/ 0 w 2288"/>
                  <a:gd name="T1" fmla="*/ 90 h 544"/>
                  <a:gd name="T2" fmla="*/ 2 w 2288"/>
                  <a:gd name="T3" fmla="*/ 81 h 544"/>
                  <a:gd name="T4" fmla="*/ 5 w 2288"/>
                  <a:gd name="T5" fmla="*/ 68 h 544"/>
                  <a:gd name="T6" fmla="*/ 9 w 2288"/>
                  <a:gd name="T7" fmla="*/ 51 h 544"/>
                  <a:gd name="T8" fmla="*/ 15 w 2288"/>
                  <a:gd name="T9" fmla="*/ 34 h 544"/>
                  <a:gd name="T10" fmla="*/ 23 w 2288"/>
                  <a:gd name="T11" fmla="*/ 19 h 544"/>
                  <a:gd name="T12" fmla="*/ 34 w 2288"/>
                  <a:gd name="T13" fmla="*/ 7 h 544"/>
                  <a:gd name="T14" fmla="*/ 47 w 2288"/>
                  <a:gd name="T15" fmla="*/ 1 h 544"/>
                  <a:gd name="T16" fmla="*/ 61 w 2288"/>
                  <a:gd name="T17" fmla="*/ 1 h 544"/>
                  <a:gd name="T18" fmla="*/ 73 w 2288"/>
                  <a:gd name="T19" fmla="*/ 8 h 544"/>
                  <a:gd name="T20" fmla="*/ 82 w 2288"/>
                  <a:gd name="T21" fmla="*/ 19 h 544"/>
                  <a:gd name="T22" fmla="*/ 89 w 2288"/>
                  <a:gd name="T23" fmla="*/ 33 h 544"/>
                  <a:gd name="T24" fmla="*/ 94 w 2288"/>
                  <a:gd name="T25" fmla="*/ 48 h 544"/>
                  <a:gd name="T26" fmla="*/ 97 w 2288"/>
                  <a:gd name="T27" fmla="*/ 62 h 544"/>
                  <a:gd name="T28" fmla="*/ 99 w 2288"/>
                  <a:gd name="T29" fmla="*/ 74 h 544"/>
                  <a:gd name="T30" fmla="*/ 100 w 2288"/>
                  <a:gd name="T31" fmla="*/ 82 h 544"/>
                  <a:gd name="T32" fmla="*/ 94 w 2288"/>
                  <a:gd name="T33" fmla="*/ 82 h 544"/>
                  <a:gd name="T34" fmla="*/ 92 w 2288"/>
                  <a:gd name="T35" fmla="*/ 72 h 544"/>
                  <a:gd name="T36" fmla="*/ 90 w 2288"/>
                  <a:gd name="T37" fmla="*/ 61 h 544"/>
                  <a:gd name="T38" fmla="*/ 86 w 2288"/>
                  <a:gd name="T39" fmla="*/ 51 h 544"/>
                  <a:gd name="T40" fmla="*/ 85 w 2288"/>
                  <a:gd name="T41" fmla="*/ 50 h 544"/>
                  <a:gd name="T42" fmla="*/ 83 w 2288"/>
                  <a:gd name="T43" fmla="*/ 58 h 544"/>
                  <a:gd name="T44" fmla="*/ 81 w 2288"/>
                  <a:gd name="T45" fmla="*/ 69 h 544"/>
                  <a:gd name="T46" fmla="*/ 76 w 2288"/>
                  <a:gd name="T47" fmla="*/ 79 h 544"/>
                  <a:gd name="T48" fmla="*/ 72 w 2288"/>
                  <a:gd name="T49" fmla="*/ 69 h 544"/>
                  <a:gd name="T50" fmla="*/ 71 w 2288"/>
                  <a:gd name="T51" fmla="*/ 68 h 544"/>
                  <a:gd name="T52" fmla="*/ 70 w 2288"/>
                  <a:gd name="T53" fmla="*/ 79 h 544"/>
                  <a:gd name="T54" fmla="*/ 69 w 2288"/>
                  <a:gd name="T55" fmla="*/ 82 h 544"/>
                  <a:gd name="T56" fmla="*/ 68 w 2288"/>
                  <a:gd name="T57" fmla="*/ 82 h 544"/>
                  <a:gd name="T58" fmla="*/ 64 w 2288"/>
                  <a:gd name="T59" fmla="*/ 82 h 544"/>
                  <a:gd name="T60" fmla="*/ 62 w 2288"/>
                  <a:gd name="T61" fmla="*/ 74 h 544"/>
                  <a:gd name="T62" fmla="*/ 63 w 2288"/>
                  <a:gd name="T63" fmla="*/ 50 h 544"/>
                  <a:gd name="T64" fmla="*/ 62 w 2288"/>
                  <a:gd name="T65" fmla="*/ 61 h 544"/>
                  <a:gd name="T66" fmla="*/ 60 w 2288"/>
                  <a:gd name="T67" fmla="*/ 79 h 544"/>
                  <a:gd name="T68" fmla="*/ 57 w 2288"/>
                  <a:gd name="T69" fmla="*/ 83 h 544"/>
                  <a:gd name="T70" fmla="*/ 54 w 2288"/>
                  <a:gd name="T71" fmla="*/ 84 h 544"/>
                  <a:gd name="T72" fmla="*/ 51 w 2288"/>
                  <a:gd name="T73" fmla="*/ 84 h 544"/>
                  <a:gd name="T74" fmla="*/ 47 w 2288"/>
                  <a:gd name="T75" fmla="*/ 84 h 544"/>
                  <a:gd name="T76" fmla="*/ 45 w 2288"/>
                  <a:gd name="T77" fmla="*/ 71 h 544"/>
                  <a:gd name="T78" fmla="*/ 45 w 2288"/>
                  <a:gd name="T79" fmla="*/ 66 h 544"/>
                  <a:gd name="T80" fmla="*/ 44 w 2288"/>
                  <a:gd name="T81" fmla="*/ 79 h 544"/>
                  <a:gd name="T82" fmla="*/ 43 w 2288"/>
                  <a:gd name="T83" fmla="*/ 84 h 544"/>
                  <a:gd name="T84" fmla="*/ 42 w 2288"/>
                  <a:gd name="T85" fmla="*/ 57 h 544"/>
                  <a:gd name="T86" fmla="*/ 41 w 2288"/>
                  <a:gd name="T87" fmla="*/ 55 h 544"/>
                  <a:gd name="T88" fmla="*/ 39 w 2288"/>
                  <a:gd name="T89" fmla="*/ 79 h 544"/>
                  <a:gd name="T90" fmla="*/ 37 w 2288"/>
                  <a:gd name="T91" fmla="*/ 85 h 544"/>
                  <a:gd name="T92" fmla="*/ 34 w 2288"/>
                  <a:gd name="T93" fmla="*/ 86 h 544"/>
                  <a:gd name="T94" fmla="*/ 32 w 2288"/>
                  <a:gd name="T95" fmla="*/ 86 h 544"/>
                  <a:gd name="T96" fmla="*/ 29 w 2288"/>
                  <a:gd name="T97" fmla="*/ 86 h 544"/>
                  <a:gd name="T98" fmla="*/ 27 w 2288"/>
                  <a:gd name="T99" fmla="*/ 75 h 544"/>
                  <a:gd name="T100" fmla="*/ 27 w 2288"/>
                  <a:gd name="T101" fmla="*/ 75 h 544"/>
                  <a:gd name="T102" fmla="*/ 26 w 2288"/>
                  <a:gd name="T103" fmla="*/ 84 h 544"/>
                  <a:gd name="T104" fmla="*/ 24 w 2288"/>
                  <a:gd name="T105" fmla="*/ 87 h 544"/>
                  <a:gd name="T106" fmla="*/ 21 w 2288"/>
                  <a:gd name="T107" fmla="*/ 87 h 544"/>
                  <a:gd name="T108" fmla="*/ 18 w 2288"/>
                  <a:gd name="T109" fmla="*/ 88 h 544"/>
                  <a:gd name="T110" fmla="*/ 15 w 2288"/>
                  <a:gd name="T111" fmla="*/ 89 h 544"/>
                  <a:gd name="T112" fmla="*/ 14 w 2288"/>
                  <a:gd name="T113" fmla="*/ 68 h 544"/>
                  <a:gd name="T114" fmla="*/ 13 w 2288"/>
                  <a:gd name="T115" fmla="*/ 67 h 544"/>
                  <a:gd name="T116" fmla="*/ 12 w 2288"/>
                  <a:gd name="T117" fmla="*/ 84 h 544"/>
                  <a:gd name="T118" fmla="*/ 9 w 2288"/>
                  <a:gd name="T119" fmla="*/ 89 h 544"/>
                  <a:gd name="T120" fmla="*/ 5 w 2288"/>
                  <a:gd name="T121" fmla="*/ 90 h 544"/>
                  <a:gd name="T122" fmla="*/ 3 w 2288"/>
                  <a:gd name="T123" fmla="*/ 91 h 544"/>
                  <a:gd name="T124" fmla="*/ 1 w 2288"/>
                  <a:gd name="T125" fmla="*/ 92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sp>
          <p:nvSpPr>
            <p:cNvPr id="8558" name="Freeform 4648"/>
            <p:cNvSpPr>
              <a:spLocks/>
            </p:cNvSpPr>
            <p:nvPr/>
          </p:nvSpPr>
          <p:spPr bwMode="auto">
            <a:xfrm rot="-280215">
              <a:off x="1777" y="1343"/>
              <a:ext cx="528" cy="144"/>
            </a:xfrm>
            <a:custGeom>
              <a:avLst/>
              <a:gdLst>
                <a:gd name="T0" fmla="*/ 0 w 2288"/>
                <a:gd name="T1" fmla="*/ 37 h 544"/>
                <a:gd name="T2" fmla="*/ 2 w 2288"/>
                <a:gd name="T3" fmla="*/ 34 h 544"/>
                <a:gd name="T4" fmla="*/ 6 w 2288"/>
                <a:gd name="T5" fmla="*/ 28 h 544"/>
                <a:gd name="T6" fmla="*/ 11 w 2288"/>
                <a:gd name="T7" fmla="*/ 21 h 544"/>
                <a:gd name="T8" fmla="*/ 18 w 2288"/>
                <a:gd name="T9" fmla="*/ 14 h 544"/>
                <a:gd name="T10" fmla="*/ 29 w 2288"/>
                <a:gd name="T11" fmla="*/ 8 h 544"/>
                <a:gd name="T12" fmla="*/ 41 w 2288"/>
                <a:gd name="T13" fmla="*/ 3 h 544"/>
                <a:gd name="T14" fmla="*/ 57 w 2288"/>
                <a:gd name="T15" fmla="*/ 0 h 544"/>
                <a:gd name="T16" fmla="*/ 74 w 2288"/>
                <a:gd name="T17" fmla="*/ 1 h 544"/>
                <a:gd name="T18" fmla="*/ 88 w 2288"/>
                <a:gd name="T19" fmla="*/ 3 h 544"/>
                <a:gd name="T20" fmla="*/ 99 w 2288"/>
                <a:gd name="T21" fmla="*/ 8 h 544"/>
                <a:gd name="T22" fmla="*/ 107 w 2288"/>
                <a:gd name="T23" fmla="*/ 14 h 544"/>
                <a:gd name="T24" fmla="*/ 114 w 2288"/>
                <a:gd name="T25" fmla="*/ 20 h 544"/>
                <a:gd name="T26" fmla="*/ 118 w 2288"/>
                <a:gd name="T27" fmla="*/ 26 h 544"/>
                <a:gd name="T28" fmla="*/ 120 w 2288"/>
                <a:gd name="T29" fmla="*/ 30 h 544"/>
                <a:gd name="T30" fmla="*/ 122 w 2288"/>
                <a:gd name="T31" fmla="*/ 34 h 544"/>
                <a:gd name="T32" fmla="*/ 113 w 2288"/>
                <a:gd name="T33" fmla="*/ 34 h 544"/>
                <a:gd name="T34" fmla="*/ 111 w 2288"/>
                <a:gd name="T35" fmla="*/ 30 h 544"/>
                <a:gd name="T36" fmla="*/ 108 w 2288"/>
                <a:gd name="T37" fmla="*/ 25 h 544"/>
                <a:gd name="T38" fmla="*/ 105 w 2288"/>
                <a:gd name="T39" fmla="*/ 21 h 544"/>
                <a:gd name="T40" fmla="*/ 103 w 2288"/>
                <a:gd name="T41" fmla="*/ 21 h 544"/>
                <a:gd name="T42" fmla="*/ 101 w 2288"/>
                <a:gd name="T43" fmla="*/ 24 h 544"/>
                <a:gd name="T44" fmla="*/ 98 w 2288"/>
                <a:gd name="T45" fmla="*/ 28 h 544"/>
                <a:gd name="T46" fmla="*/ 91 w 2288"/>
                <a:gd name="T47" fmla="*/ 33 h 544"/>
                <a:gd name="T48" fmla="*/ 87 w 2288"/>
                <a:gd name="T49" fmla="*/ 28 h 544"/>
                <a:gd name="T50" fmla="*/ 87 w 2288"/>
                <a:gd name="T51" fmla="*/ 28 h 544"/>
                <a:gd name="T52" fmla="*/ 85 w 2288"/>
                <a:gd name="T53" fmla="*/ 33 h 544"/>
                <a:gd name="T54" fmla="*/ 84 w 2288"/>
                <a:gd name="T55" fmla="*/ 34 h 544"/>
                <a:gd name="T56" fmla="*/ 82 w 2288"/>
                <a:gd name="T57" fmla="*/ 34 h 544"/>
                <a:gd name="T58" fmla="*/ 78 w 2288"/>
                <a:gd name="T59" fmla="*/ 34 h 544"/>
                <a:gd name="T60" fmla="*/ 75 w 2288"/>
                <a:gd name="T61" fmla="*/ 30 h 544"/>
                <a:gd name="T62" fmla="*/ 76 w 2288"/>
                <a:gd name="T63" fmla="*/ 21 h 544"/>
                <a:gd name="T64" fmla="*/ 75 w 2288"/>
                <a:gd name="T65" fmla="*/ 25 h 544"/>
                <a:gd name="T66" fmla="*/ 72 w 2288"/>
                <a:gd name="T67" fmla="*/ 33 h 544"/>
                <a:gd name="T68" fmla="*/ 69 w 2288"/>
                <a:gd name="T69" fmla="*/ 34 h 544"/>
                <a:gd name="T70" fmla="*/ 65 w 2288"/>
                <a:gd name="T71" fmla="*/ 34 h 544"/>
                <a:gd name="T72" fmla="*/ 61 w 2288"/>
                <a:gd name="T73" fmla="*/ 34 h 544"/>
                <a:gd name="T74" fmla="*/ 57 w 2288"/>
                <a:gd name="T75" fmla="*/ 35 h 544"/>
                <a:gd name="T76" fmla="*/ 54 w 2288"/>
                <a:gd name="T77" fmla="*/ 29 h 544"/>
                <a:gd name="T78" fmla="*/ 54 w 2288"/>
                <a:gd name="T79" fmla="*/ 27 h 544"/>
                <a:gd name="T80" fmla="*/ 53 w 2288"/>
                <a:gd name="T81" fmla="*/ 33 h 544"/>
                <a:gd name="T82" fmla="*/ 51 w 2288"/>
                <a:gd name="T83" fmla="*/ 35 h 544"/>
                <a:gd name="T84" fmla="*/ 51 w 2288"/>
                <a:gd name="T85" fmla="*/ 24 h 544"/>
                <a:gd name="T86" fmla="*/ 50 w 2288"/>
                <a:gd name="T87" fmla="*/ 23 h 544"/>
                <a:gd name="T88" fmla="*/ 48 w 2288"/>
                <a:gd name="T89" fmla="*/ 33 h 544"/>
                <a:gd name="T90" fmla="*/ 45 w 2288"/>
                <a:gd name="T91" fmla="*/ 35 h 544"/>
                <a:gd name="T92" fmla="*/ 42 w 2288"/>
                <a:gd name="T93" fmla="*/ 35 h 544"/>
                <a:gd name="T94" fmla="*/ 38 w 2288"/>
                <a:gd name="T95" fmla="*/ 35 h 544"/>
                <a:gd name="T96" fmla="*/ 35 w 2288"/>
                <a:gd name="T97" fmla="*/ 36 h 544"/>
                <a:gd name="T98" fmla="*/ 33 w 2288"/>
                <a:gd name="T99" fmla="*/ 31 h 544"/>
                <a:gd name="T100" fmla="*/ 33 w 2288"/>
                <a:gd name="T101" fmla="*/ 31 h 544"/>
                <a:gd name="T102" fmla="*/ 32 w 2288"/>
                <a:gd name="T103" fmla="*/ 35 h 544"/>
                <a:gd name="T104" fmla="*/ 29 w 2288"/>
                <a:gd name="T105" fmla="*/ 36 h 544"/>
                <a:gd name="T106" fmla="*/ 25 w 2288"/>
                <a:gd name="T107" fmla="*/ 36 h 544"/>
                <a:gd name="T108" fmla="*/ 21 w 2288"/>
                <a:gd name="T109" fmla="*/ 36 h 544"/>
                <a:gd name="T110" fmla="*/ 18 w 2288"/>
                <a:gd name="T111" fmla="*/ 37 h 544"/>
                <a:gd name="T112" fmla="*/ 16 w 2288"/>
                <a:gd name="T113" fmla="*/ 28 h 544"/>
                <a:gd name="T114" fmla="*/ 16 w 2288"/>
                <a:gd name="T115" fmla="*/ 28 h 544"/>
                <a:gd name="T116" fmla="*/ 14 w 2288"/>
                <a:gd name="T117" fmla="*/ 35 h 544"/>
                <a:gd name="T118" fmla="*/ 11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559" name="Freeform 4649"/>
            <p:cNvSpPr>
              <a:spLocks/>
            </p:cNvSpPr>
            <p:nvPr/>
          </p:nvSpPr>
          <p:spPr bwMode="auto">
            <a:xfrm flipH="1">
              <a:off x="2160" y="1344"/>
              <a:ext cx="480" cy="144"/>
            </a:xfrm>
            <a:custGeom>
              <a:avLst/>
              <a:gdLst>
                <a:gd name="T0" fmla="*/ 0 w 2288"/>
                <a:gd name="T1" fmla="*/ 37 h 544"/>
                <a:gd name="T2" fmla="*/ 2 w 2288"/>
                <a:gd name="T3" fmla="*/ 34 h 544"/>
                <a:gd name="T4" fmla="*/ 5 w 2288"/>
                <a:gd name="T5" fmla="*/ 28 h 544"/>
                <a:gd name="T6" fmla="*/ 9 w 2288"/>
                <a:gd name="T7" fmla="*/ 21 h 544"/>
                <a:gd name="T8" fmla="*/ 15 w 2288"/>
                <a:gd name="T9" fmla="*/ 14 h 544"/>
                <a:gd name="T10" fmla="*/ 23 w 2288"/>
                <a:gd name="T11" fmla="*/ 8 h 544"/>
                <a:gd name="T12" fmla="*/ 34 w 2288"/>
                <a:gd name="T13" fmla="*/ 3 h 544"/>
                <a:gd name="T14" fmla="*/ 47 w 2288"/>
                <a:gd name="T15" fmla="*/ 0 h 544"/>
                <a:gd name="T16" fmla="*/ 61 w 2288"/>
                <a:gd name="T17" fmla="*/ 1 h 544"/>
                <a:gd name="T18" fmla="*/ 73 w 2288"/>
                <a:gd name="T19" fmla="*/ 3 h 544"/>
                <a:gd name="T20" fmla="*/ 82 w 2288"/>
                <a:gd name="T21" fmla="*/ 8 h 544"/>
                <a:gd name="T22" fmla="*/ 89 w 2288"/>
                <a:gd name="T23" fmla="*/ 14 h 544"/>
                <a:gd name="T24" fmla="*/ 94 w 2288"/>
                <a:gd name="T25" fmla="*/ 20 h 544"/>
                <a:gd name="T26" fmla="*/ 97 w 2288"/>
                <a:gd name="T27" fmla="*/ 26 h 544"/>
                <a:gd name="T28" fmla="*/ 99 w 2288"/>
                <a:gd name="T29" fmla="*/ 30 h 544"/>
                <a:gd name="T30" fmla="*/ 100 w 2288"/>
                <a:gd name="T31" fmla="*/ 34 h 544"/>
                <a:gd name="T32" fmla="*/ 94 w 2288"/>
                <a:gd name="T33" fmla="*/ 34 h 544"/>
                <a:gd name="T34" fmla="*/ 92 w 2288"/>
                <a:gd name="T35" fmla="*/ 30 h 544"/>
                <a:gd name="T36" fmla="*/ 90 w 2288"/>
                <a:gd name="T37" fmla="*/ 25 h 544"/>
                <a:gd name="T38" fmla="*/ 86 w 2288"/>
                <a:gd name="T39" fmla="*/ 21 h 544"/>
                <a:gd name="T40" fmla="*/ 85 w 2288"/>
                <a:gd name="T41" fmla="*/ 21 h 544"/>
                <a:gd name="T42" fmla="*/ 83 w 2288"/>
                <a:gd name="T43" fmla="*/ 24 h 544"/>
                <a:gd name="T44" fmla="*/ 81 w 2288"/>
                <a:gd name="T45" fmla="*/ 28 h 544"/>
                <a:gd name="T46" fmla="*/ 76 w 2288"/>
                <a:gd name="T47" fmla="*/ 33 h 544"/>
                <a:gd name="T48" fmla="*/ 72 w 2288"/>
                <a:gd name="T49" fmla="*/ 28 h 544"/>
                <a:gd name="T50" fmla="*/ 71 w 2288"/>
                <a:gd name="T51" fmla="*/ 28 h 544"/>
                <a:gd name="T52" fmla="*/ 70 w 2288"/>
                <a:gd name="T53" fmla="*/ 33 h 544"/>
                <a:gd name="T54" fmla="*/ 69 w 2288"/>
                <a:gd name="T55" fmla="*/ 34 h 544"/>
                <a:gd name="T56" fmla="*/ 68 w 2288"/>
                <a:gd name="T57" fmla="*/ 34 h 544"/>
                <a:gd name="T58" fmla="*/ 64 w 2288"/>
                <a:gd name="T59" fmla="*/ 34 h 544"/>
                <a:gd name="T60" fmla="*/ 62 w 2288"/>
                <a:gd name="T61" fmla="*/ 30 h 544"/>
                <a:gd name="T62" fmla="*/ 63 w 2288"/>
                <a:gd name="T63" fmla="*/ 21 h 544"/>
                <a:gd name="T64" fmla="*/ 62 w 2288"/>
                <a:gd name="T65" fmla="*/ 25 h 544"/>
                <a:gd name="T66" fmla="*/ 60 w 2288"/>
                <a:gd name="T67" fmla="*/ 33 h 544"/>
                <a:gd name="T68" fmla="*/ 57 w 2288"/>
                <a:gd name="T69" fmla="*/ 34 h 544"/>
                <a:gd name="T70" fmla="*/ 54 w 2288"/>
                <a:gd name="T71" fmla="*/ 34 h 544"/>
                <a:gd name="T72" fmla="*/ 51 w 2288"/>
                <a:gd name="T73" fmla="*/ 34 h 544"/>
                <a:gd name="T74" fmla="*/ 47 w 2288"/>
                <a:gd name="T75" fmla="*/ 35 h 544"/>
                <a:gd name="T76" fmla="*/ 45 w 2288"/>
                <a:gd name="T77" fmla="*/ 29 h 544"/>
                <a:gd name="T78" fmla="*/ 45 w 2288"/>
                <a:gd name="T79" fmla="*/ 27 h 544"/>
                <a:gd name="T80" fmla="*/ 44 w 2288"/>
                <a:gd name="T81" fmla="*/ 33 h 544"/>
                <a:gd name="T82" fmla="*/ 43 w 2288"/>
                <a:gd name="T83" fmla="*/ 35 h 544"/>
                <a:gd name="T84" fmla="*/ 42 w 2288"/>
                <a:gd name="T85" fmla="*/ 24 h 544"/>
                <a:gd name="T86" fmla="*/ 41 w 2288"/>
                <a:gd name="T87" fmla="*/ 23 h 544"/>
                <a:gd name="T88" fmla="*/ 39 w 2288"/>
                <a:gd name="T89" fmla="*/ 33 h 544"/>
                <a:gd name="T90" fmla="*/ 37 w 2288"/>
                <a:gd name="T91" fmla="*/ 35 h 544"/>
                <a:gd name="T92" fmla="*/ 34 w 2288"/>
                <a:gd name="T93" fmla="*/ 35 h 544"/>
                <a:gd name="T94" fmla="*/ 32 w 2288"/>
                <a:gd name="T95" fmla="*/ 35 h 544"/>
                <a:gd name="T96" fmla="*/ 29 w 2288"/>
                <a:gd name="T97" fmla="*/ 36 h 544"/>
                <a:gd name="T98" fmla="*/ 27 w 2288"/>
                <a:gd name="T99" fmla="*/ 31 h 544"/>
                <a:gd name="T100" fmla="*/ 27 w 2288"/>
                <a:gd name="T101" fmla="*/ 31 h 544"/>
                <a:gd name="T102" fmla="*/ 26 w 2288"/>
                <a:gd name="T103" fmla="*/ 35 h 544"/>
                <a:gd name="T104" fmla="*/ 24 w 2288"/>
                <a:gd name="T105" fmla="*/ 36 h 544"/>
                <a:gd name="T106" fmla="*/ 21 w 2288"/>
                <a:gd name="T107" fmla="*/ 36 h 544"/>
                <a:gd name="T108" fmla="*/ 18 w 2288"/>
                <a:gd name="T109" fmla="*/ 36 h 544"/>
                <a:gd name="T110" fmla="*/ 15 w 2288"/>
                <a:gd name="T111" fmla="*/ 37 h 544"/>
                <a:gd name="T112" fmla="*/ 14 w 2288"/>
                <a:gd name="T113" fmla="*/ 28 h 544"/>
                <a:gd name="T114" fmla="*/ 13 w 2288"/>
                <a:gd name="T115" fmla="*/ 28 h 544"/>
                <a:gd name="T116" fmla="*/ 12 w 2288"/>
                <a:gd name="T117" fmla="*/ 35 h 544"/>
                <a:gd name="T118" fmla="*/ 9 w 2288"/>
                <a:gd name="T119" fmla="*/ 37 h 544"/>
                <a:gd name="T120" fmla="*/ 5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grpSp>
        <p:nvGrpSpPr>
          <p:cNvPr id="8968" name="Group 4650"/>
          <p:cNvGrpSpPr>
            <a:grpSpLocks/>
          </p:cNvGrpSpPr>
          <p:nvPr/>
        </p:nvGrpSpPr>
        <p:grpSpPr bwMode="auto">
          <a:xfrm>
            <a:off x="7416800" y="4191000"/>
            <a:ext cx="457200" cy="901700"/>
            <a:chOff x="1777" y="966"/>
            <a:chExt cx="863" cy="1255"/>
          </a:xfrm>
        </p:grpSpPr>
        <p:sp>
          <p:nvSpPr>
            <p:cNvPr id="8542" name="Freeform 4651"/>
            <p:cNvSpPr>
              <a:spLocks/>
            </p:cNvSpPr>
            <p:nvPr/>
          </p:nvSpPr>
          <p:spPr bwMode="auto">
            <a:xfrm>
              <a:off x="1872" y="1296"/>
              <a:ext cx="672" cy="925"/>
            </a:xfrm>
            <a:custGeom>
              <a:avLst/>
              <a:gdLst>
                <a:gd name="T0" fmla="*/ 389 w 805"/>
                <a:gd name="T1" fmla="*/ 29 h 1970"/>
                <a:gd name="T2" fmla="*/ 440 w 805"/>
                <a:gd name="T3" fmla="*/ 10 h 1970"/>
                <a:gd name="T4" fmla="*/ 437 w 805"/>
                <a:gd name="T5" fmla="*/ 21 h 1970"/>
                <a:gd name="T6" fmla="*/ 479 w 805"/>
                <a:gd name="T7" fmla="*/ 20 h 1970"/>
                <a:gd name="T8" fmla="*/ 508 w 805"/>
                <a:gd name="T9" fmla="*/ 16 h 1970"/>
                <a:gd name="T10" fmla="*/ 447 w 805"/>
                <a:gd name="T11" fmla="*/ 36 h 1970"/>
                <a:gd name="T12" fmla="*/ 418 w 805"/>
                <a:gd name="T13" fmla="*/ 68 h 1970"/>
                <a:gd name="T14" fmla="*/ 469 w 805"/>
                <a:gd name="T15" fmla="*/ 48 h 1970"/>
                <a:gd name="T16" fmla="*/ 439 w 805"/>
                <a:gd name="T17" fmla="*/ 69 h 1970"/>
                <a:gd name="T18" fmla="*/ 431 w 805"/>
                <a:gd name="T19" fmla="*/ 88 h 1970"/>
                <a:gd name="T20" fmla="*/ 467 w 805"/>
                <a:gd name="T21" fmla="*/ 74 h 1970"/>
                <a:gd name="T22" fmla="*/ 503 w 805"/>
                <a:gd name="T23" fmla="*/ 54 h 1970"/>
                <a:gd name="T24" fmla="*/ 525 w 805"/>
                <a:gd name="T25" fmla="*/ 45 h 1970"/>
                <a:gd name="T26" fmla="*/ 548 w 805"/>
                <a:gd name="T27" fmla="*/ 48 h 1970"/>
                <a:gd name="T28" fmla="*/ 504 w 805"/>
                <a:gd name="T29" fmla="*/ 69 h 1970"/>
                <a:gd name="T30" fmla="*/ 467 w 805"/>
                <a:gd name="T31" fmla="*/ 87 h 1970"/>
                <a:gd name="T32" fmla="*/ 424 w 805"/>
                <a:gd name="T33" fmla="*/ 102 h 1970"/>
                <a:gd name="T34" fmla="*/ 401 w 805"/>
                <a:gd name="T35" fmla="*/ 131 h 1970"/>
                <a:gd name="T36" fmla="*/ 366 w 805"/>
                <a:gd name="T37" fmla="*/ 160 h 1970"/>
                <a:gd name="T38" fmla="*/ 331 w 805"/>
                <a:gd name="T39" fmla="*/ 216 h 1970"/>
                <a:gd name="T40" fmla="*/ 327 w 805"/>
                <a:gd name="T41" fmla="*/ 262 h 1970"/>
                <a:gd name="T42" fmla="*/ 346 w 805"/>
                <a:gd name="T43" fmla="*/ 306 h 1970"/>
                <a:gd name="T44" fmla="*/ 346 w 805"/>
                <a:gd name="T45" fmla="*/ 362 h 1970"/>
                <a:gd name="T46" fmla="*/ 365 w 805"/>
                <a:gd name="T47" fmla="*/ 403 h 1970"/>
                <a:gd name="T48" fmla="*/ 406 w 805"/>
                <a:gd name="T49" fmla="*/ 416 h 1970"/>
                <a:gd name="T50" fmla="*/ 381 w 805"/>
                <a:gd name="T51" fmla="*/ 422 h 1970"/>
                <a:gd name="T52" fmla="*/ 330 w 805"/>
                <a:gd name="T53" fmla="*/ 429 h 1970"/>
                <a:gd name="T54" fmla="*/ 272 w 805"/>
                <a:gd name="T55" fmla="*/ 429 h 1970"/>
                <a:gd name="T56" fmla="*/ 215 w 805"/>
                <a:gd name="T57" fmla="*/ 427 h 1970"/>
                <a:gd name="T58" fmla="*/ 214 w 805"/>
                <a:gd name="T59" fmla="*/ 418 h 1970"/>
                <a:gd name="T60" fmla="*/ 249 w 805"/>
                <a:gd name="T61" fmla="*/ 403 h 1970"/>
                <a:gd name="T62" fmla="*/ 238 w 805"/>
                <a:gd name="T63" fmla="*/ 350 h 1970"/>
                <a:gd name="T64" fmla="*/ 252 w 805"/>
                <a:gd name="T65" fmla="*/ 277 h 1970"/>
                <a:gd name="T66" fmla="*/ 247 w 805"/>
                <a:gd name="T67" fmla="*/ 177 h 1970"/>
                <a:gd name="T68" fmla="*/ 209 w 805"/>
                <a:gd name="T69" fmla="*/ 123 h 1970"/>
                <a:gd name="T70" fmla="*/ 170 w 805"/>
                <a:gd name="T71" fmla="*/ 93 h 1970"/>
                <a:gd name="T72" fmla="*/ 114 w 805"/>
                <a:gd name="T73" fmla="*/ 64 h 1970"/>
                <a:gd name="T74" fmla="*/ 63 w 805"/>
                <a:gd name="T75" fmla="*/ 42 h 1970"/>
                <a:gd name="T76" fmla="*/ 23 w 805"/>
                <a:gd name="T77" fmla="*/ 28 h 1970"/>
                <a:gd name="T78" fmla="*/ 31 w 805"/>
                <a:gd name="T79" fmla="*/ 15 h 1970"/>
                <a:gd name="T80" fmla="*/ 63 w 805"/>
                <a:gd name="T81" fmla="*/ 36 h 1970"/>
                <a:gd name="T82" fmla="*/ 148 w 805"/>
                <a:gd name="T83" fmla="*/ 57 h 1970"/>
                <a:gd name="T84" fmla="*/ 161 w 805"/>
                <a:gd name="T85" fmla="*/ 36 h 1970"/>
                <a:gd name="T86" fmla="*/ 144 w 805"/>
                <a:gd name="T87" fmla="*/ 5 h 1970"/>
                <a:gd name="T88" fmla="*/ 161 w 805"/>
                <a:gd name="T89" fmla="*/ 24 h 1970"/>
                <a:gd name="T90" fmla="*/ 184 w 805"/>
                <a:gd name="T91" fmla="*/ 31 h 1970"/>
                <a:gd name="T92" fmla="*/ 211 w 805"/>
                <a:gd name="T93" fmla="*/ 8 h 1970"/>
                <a:gd name="T94" fmla="*/ 205 w 805"/>
                <a:gd name="T95" fmla="*/ 26 h 1970"/>
                <a:gd name="T96" fmla="*/ 213 w 805"/>
                <a:gd name="T97" fmla="*/ 37 h 1970"/>
                <a:gd name="T98" fmla="*/ 235 w 805"/>
                <a:gd name="T99" fmla="*/ 31 h 1970"/>
                <a:gd name="T100" fmla="*/ 196 w 805"/>
                <a:gd name="T101" fmla="*/ 64 h 1970"/>
                <a:gd name="T102" fmla="*/ 240 w 805"/>
                <a:gd name="T103" fmla="*/ 108 h 1970"/>
                <a:gd name="T104" fmla="*/ 301 w 805"/>
                <a:gd name="T105" fmla="*/ 167 h 1970"/>
                <a:gd name="T106" fmla="*/ 337 w 805"/>
                <a:gd name="T107" fmla="*/ 137 h 1970"/>
                <a:gd name="T108" fmla="*/ 379 w 805"/>
                <a:gd name="T109" fmla="*/ 84 h 1970"/>
                <a:gd name="T110" fmla="*/ 342 w 805"/>
                <a:gd name="T111" fmla="*/ 43 h 19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5"/>
                <a:gd name="T169" fmla="*/ 0 h 1970"/>
                <a:gd name="T170" fmla="*/ 805 w 805"/>
                <a:gd name="T171" fmla="*/ 1970 h 19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5" h="1970">
                  <a:moveTo>
                    <a:pt x="520" y="20"/>
                  </a:moveTo>
                  <a:lnTo>
                    <a:pt x="523" y="27"/>
                  </a:lnTo>
                  <a:lnTo>
                    <a:pt x="528" y="20"/>
                  </a:lnTo>
                  <a:lnTo>
                    <a:pt x="532" y="14"/>
                  </a:lnTo>
                  <a:lnTo>
                    <a:pt x="535" y="20"/>
                  </a:lnTo>
                  <a:lnTo>
                    <a:pt x="539" y="51"/>
                  </a:lnTo>
                  <a:lnTo>
                    <a:pt x="549" y="90"/>
                  </a:lnTo>
                  <a:lnTo>
                    <a:pt x="558" y="130"/>
                  </a:lnTo>
                  <a:lnTo>
                    <a:pt x="563" y="161"/>
                  </a:lnTo>
                  <a:lnTo>
                    <a:pt x="569" y="155"/>
                  </a:lnTo>
                  <a:lnTo>
                    <a:pt x="580" y="137"/>
                  </a:lnTo>
                  <a:lnTo>
                    <a:pt x="590" y="119"/>
                  </a:lnTo>
                  <a:lnTo>
                    <a:pt x="601" y="100"/>
                  </a:lnTo>
                  <a:lnTo>
                    <a:pt x="612" y="82"/>
                  </a:lnTo>
                  <a:lnTo>
                    <a:pt x="621" y="63"/>
                  </a:lnTo>
                  <a:lnTo>
                    <a:pt x="631" y="45"/>
                  </a:lnTo>
                  <a:lnTo>
                    <a:pt x="639" y="25"/>
                  </a:lnTo>
                  <a:lnTo>
                    <a:pt x="645" y="4"/>
                  </a:lnTo>
                  <a:lnTo>
                    <a:pt x="647" y="0"/>
                  </a:lnTo>
                  <a:lnTo>
                    <a:pt x="645" y="20"/>
                  </a:lnTo>
                  <a:lnTo>
                    <a:pt x="641" y="38"/>
                  </a:lnTo>
                  <a:lnTo>
                    <a:pt x="638" y="56"/>
                  </a:lnTo>
                  <a:lnTo>
                    <a:pt x="633" y="75"/>
                  </a:lnTo>
                  <a:lnTo>
                    <a:pt x="628" y="93"/>
                  </a:lnTo>
                  <a:lnTo>
                    <a:pt x="622" y="112"/>
                  </a:lnTo>
                  <a:lnTo>
                    <a:pt x="617" y="130"/>
                  </a:lnTo>
                  <a:lnTo>
                    <a:pt x="611" y="147"/>
                  </a:lnTo>
                  <a:lnTo>
                    <a:pt x="618" y="147"/>
                  </a:lnTo>
                  <a:lnTo>
                    <a:pt x="634" y="131"/>
                  </a:lnTo>
                  <a:lnTo>
                    <a:pt x="652" y="117"/>
                  </a:lnTo>
                  <a:lnTo>
                    <a:pt x="670" y="104"/>
                  </a:lnTo>
                  <a:lnTo>
                    <a:pt x="688" y="90"/>
                  </a:lnTo>
                  <a:lnTo>
                    <a:pt x="705" y="78"/>
                  </a:lnTo>
                  <a:lnTo>
                    <a:pt x="723" y="66"/>
                  </a:lnTo>
                  <a:lnTo>
                    <a:pt x="742" y="54"/>
                  </a:lnTo>
                  <a:lnTo>
                    <a:pt x="760" y="42"/>
                  </a:lnTo>
                  <a:lnTo>
                    <a:pt x="753" y="51"/>
                  </a:lnTo>
                  <a:lnTo>
                    <a:pt x="746" y="59"/>
                  </a:lnTo>
                  <a:lnTo>
                    <a:pt x="738" y="66"/>
                  </a:lnTo>
                  <a:lnTo>
                    <a:pt x="729" y="72"/>
                  </a:lnTo>
                  <a:lnTo>
                    <a:pt x="721" y="79"/>
                  </a:lnTo>
                  <a:lnTo>
                    <a:pt x="713" y="85"/>
                  </a:lnTo>
                  <a:lnTo>
                    <a:pt x="704" y="92"/>
                  </a:lnTo>
                  <a:lnTo>
                    <a:pt x="696" y="100"/>
                  </a:lnTo>
                  <a:lnTo>
                    <a:pt x="683" y="116"/>
                  </a:lnTo>
                  <a:lnTo>
                    <a:pt x="669" y="130"/>
                  </a:lnTo>
                  <a:lnTo>
                    <a:pt x="654" y="146"/>
                  </a:lnTo>
                  <a:lnTo>
                    <a:pt x="641" y="161"/>
                  </a:lnTo>
                  <a:lnTo>
                    <a:pt x="628" y="178"/>
                  </a:lnTo>
                  <a:lnTo>
                    <a:pt x="618" y="195"/>
                  </a:lnTo>
                  <a:lnTo>
                    <a:pt x="608" y="213"/>
                  </a:lnTo>
                  <a:lnTo>
                    <a:pt x="600" y="232"/>
                  </a:lnTo>
                  <a:lnTo>
                    <a:pt x="599" y="250"/>
                  </a:lnTo>
                  <a:lnTo>
                    <a:pt x="599" y="270"/>
                  </a:lnTo>
                  <a:lnTo>
                    <a:pt x="598" y="289"/>
                  </a:lnTo>
                  <a:lnTo>
                    <a:pt x="600" y="307"/>
                  </a:lnTo>
                  <a:lnTo>
                    <a:pt x="602" y="307"/>
                  </a:lnTo>
                  <a:lnTo>
                    <a:pt x="612" y="294"/>
                  </a:lnTo>
                  <a:lnTo>
                    <a:pt x="621" y="280"/>
                  </a:lnTo>
                  <a:lnTo>
                    <a:pt x="631" y="267"/>
                  </a:lnTo>
                  <a:lnTo>
                    <a:pt x="640" y="255"/>
                  </a:lnTo>
                  <a:lnTo>
                    <a:pt x="651" y="242"/>
                  </a:lnTo>
                  <a:lnTo>
                    <a:pt x="662" y="230"/>
                  </a:lnTo>
                  <a:lnTo>
                    <a:pt x="673" y="219"/>
                  </a:lnTo>
                  <a:lnTo>
                    <a:pt x="685" y="211"/>
                  </a:lnTo>
                  <a:lnTo>
                    <a:pt x="679" y="221"/>
                  </a:lnTo>
                  <a:lnTo>
                    <a:pt x="673" y="230"/>
                  </a:lnTo>
                  <a:lnTo>
                    <a:pt x="666" y="240"/>
                  </a:lnTo>
                  <a:lnTo>
                    <a:pt x="660" y="252"/>
                  </a:lnTo>
                  <a:lnTo>
                    <a:pt x="651" y="272"/>
                  </a:lnTo>
                  <a:lnTo>
                    <a:pt x="640" y="290"/>
                  </a:lnTo>
                  <a:lnTo>
                    <a:pt x="630" y="310"/>
                  </a:lnTo>
                  <a:lnTo>
                    <a:pt x="620" y="330"/>
                  </a:lnTo>
                  <a:lnTo>
                    <a:pt x="612" y="351"/>
                  </a:lnTo>
                  <a:lnTo>
                    <a:pt x="605" y="372"/>
                  </a:lnTo>
                  <a:lnTo>
                    <a:pt x="601" y="395"/>
                  </a:lnTo>
                  <a:lnTo>
                    <a:pt x="601" y="419"/>
                  </a:lnTo>
                  <a:lnTo>
                    <a:pt x="607" y="412"/>
                  </a:lnTo>
                  <a:lnTo>
                    <a:pt x="612" y="405"/>
                  </a:lnTo>
                  <a:lnTo>
                    <a:pt x="618" y="398"/>
                  </a:lnTo>
                  <a:lnTo>
                    <a:pt x="624" y="390"/>
                  </a:lnTo>
                  <a:lnTo>
                    <a:pt x="630" y="383"/>
                  </a:lnTo>
                  <a:lnTo>
                    <a:pt x="636" y="375"/>
                  </a:lnTo>
                  <a:lnTo>
                    <a:pt x="641" y="368"/>
                  </a:lnTo>
                  <a:lnTo>
                    <a:pt x="647" y="361"/>
                  </a:lnTo>
                  <a:lnTo>
                    <a:pt x="654" y="352"/>
                  </a:lnTo>
                  <a:lnTo>
                    <a:pt x="663" y="344"/>
                  </a:lnTo>
                  <a:lnTo>
                    <a:pt x="671" y="335"/>
                  </a:lnTo>
                  <a:lnTo>
                    <a:pt x="681" y="328"/>
                  </a:lnTo>
                  <a:lnTo>
                    <a:pt x="688" y="320"/>
                  </a:lnTo>
                  <a:lnTo>
                    <a:pt x="696" y="311"/>
                  </a:lnTo>
                  <a:lnTo>
                    <a:pt x="702" y="303"/>
                  </a:lnTo>
                  <a:lnTo>
                    <a:pt x="707" y="291"/>
                  </a:lnTo>
                  <a:lnTo>
                    <a:pt x="711" y="276"/>
                  </a:lnTo>
                  <a:lnTo>
                    <a:pt x="716" y="259"/>
                  </a:lnTo>
                  <a:lnTo>
                    <a:pt x="722" y="243"/>
                  </a:lnTo>
                  <a:lnTo>
                    <a:pt x="728" y="228"/>
                  </a:lnTo>
                  <a:lnTo>
                    <a:pt x="733" y="212"/>
                  </a:lnTo>
                  <a:lnTo>
                    <a:pt x="739" y="195"/>
                  </a:lnTo>
                  <a:lnTo>
                    <a:pt x="746" y="181"/>
                  </a:lnTo>
                  <a:lnTo>
                    <a:pt x="752" y="165"/>
                  </a:lnTo>
                  <a:lnTo>
                    <a:pt x="770" y="137"/>
                  </a:lnTo>
                  <a:lnTo>
                    <a:pt x="764" y="171"/>
                  </a:lnTo>
                  <a:lnTo>
                    <a:pt x="754" y="204"/>
                  </a:lnTo>
                  <a:lnTo>
                    <a:pt x="743" y="236"/>
                  </a:lnTo>
                  <a:lnTo>
                    <a:pt x="738" y="270"/>
                  </a:lnTo>
                  <a:lnTo>
                    <a:pt x="746" y="262"/>
                  </a:lnTo>
                  <a:lnTo>
                    <a:pt x="754" y="253"/>
                  </a:lnTo>
                  <a:lnTo>
                    <a:pt x="762" y="245"/>
                  </a:lnTo>
                  <a:lnTo>
                    <a:pt x="771" y="235"/>
                  </a:lnTo>
                  <a:lnTo>
                    <a:pt x="779" y="226"/>
                  </a:lnTo>
                  <a:lnTo>
                    <a:pt x="787" y="218"/>
                  </a:lnTo>
                  <a:lnTo>
                    <a:pt x="796" y="211"/>
                  </a:lnTo>
                  <a:lnTo>
                    <a:pt x="805" y="204"/>
                  </a:lnTo>
                  <a:lnTo>
                    <a:pt x="793" y="222"/>
                  </a:lnTo>
                  <a:lnTo>
                    <a:pt x="780" y="240"/>
                  </a:lnTo>
                  <a:lnTo>
                    <a:pt x="766" y="259"/>
                  </a:lnTo>
                  <a:lnTo>
                    <a:pt x="753" y="277"/>
                  </a:lnTo>
                  <a:lnTo>
                    <a:pt x="739" y="296"/>
                  </a:lnTo>
                  <a:lnTo>
                    <a:pt x="724" y="314"/>
                  </a:lnTo>
                  <a:lnTo>
                    <a:pt x="713" y="334"/>
                  </a:lnTo>
                  <a:lnTo>
                    <a:pt x="701" y="354"/>
                  </a:lnTo>
                  <a:lnTo>
                    <a:pt x="696" y="361"/>
                  </a:lnTo>
                  <a:lnTo>
                    <a:pt x="691" y="366"/>
                  </a:lnTo>
                  <a:lnTo>
                    <a:pt x="685" y="373"/>
                  </a:lnTo>
                  <a:lnTo>
                    <a:pt x="681" y="379"/>
                  </a:lnTo>
                  <a:lnTo>
                    <a:pt x="676" y="386"/>
                  </a:lnTo>
                  <a:lnTo>
                    <a:pt x="671" y="393"/>
                  </a:lnTo>
                  <a:lnTo>
                    <a:pt x="668" y="400"/>
                  </a:lnTo>
                  <a:lnTo>
                    <a:pt x="665" y="407"/>
                  </a:lnTo>
                  <a:lnTo>
                    <a:pt x="656" y="417"/>
                  </a:lnTo>
                  <a:lnTo>
                    <a:pt x="646" y="427"/>
                  </a:lnTo>
                  <a:lnTo>
                    <a:pt x="637" y="436"/>
                  </a:lnTo>
                  <a:lnTo>
                    <a:pt x="627" y="444"/>
                  </a:lnTo>
                  <a:lnTo>
                    <a:pt x="618" y="454"/>
                  </a:lnTo>
                  <a:lnTo>
                    <a:pt x="609" y="464"/>
                  </a:lnTo>
                  <a:lnTo>
                    <a:pt x="601" y="475"/>
                  </a:lnTo>
                  <a:lnTo>
                    <a:pt x="595" y="487"/>
                  </a:lnTo>
                  <a:lnTo>
                    <a:pt x="592" y="507"/>
                  </a:lnTo>
                  <a:lnTo>
                    <a:pt x="589" y="528"/>
                  </a:lnTo>
                  <a:lnTo>
                    <a:pt x="588" y="549"/>
                  </a:lnTo>
                  <a:lnTo>
                    <a:pt x="586" y="570"/>
                  </a:lnTo>
                  <a:lnTo>
                    <a:pt x="580" y="582"/>
                  </a:lnTo>
                  <a:lnTo>
                    <a:pt x="575" y="594"/>
                  </a:lnTo>
                  <a:lnTo>
                    <a:pt x="570" y="607"/>
                  </a:lnTo>
                  <a:lnTo>
                    <a:pt x="567" y="620"/>
                  </a:lnTo>
                  <a:lnTo>
                    <a:pt x="562" y="632"/>
                  </a:lnTo>
                  <a:lnTo>
                    <a:pt x="558" y="645"/>
                  </a:lnTo>
                  <a:lnTo>
                    <a:pt x="555" y="658"/>
                  </a:lnTo>
                  <a:lnTo>
                    <a:pt x="550" y="671"/>
                  </a:lnTo>
                  <a:lnTo>
                    <a:pt x="538" y="699"/>
                  </a:lnTo>
                  <a:lnTo>
                    <a:pt x="526" y="727"/>
                  </a:lnTo>
                  <a:lnTo>
                    <a:pt x="516" y="757"/>
                  </a:lnTo>
                  <a:lnTo>
                    <a:pt x="504" y="785"/>
                  </a:lnTo>
                  <a:lnTo>
                    <a:pt x="494" y="815"/>
                  </a:lnTo>
                  <a:lnTo>
                    <a:pt x="486" y="846"/>
                  </a:lnTo>
                  <a:lnTo>
                    <a:pt x="480" y="877"/>
                  </a:lnTo>
                  <a:lnTo>
                    <a:pt x="478" y="910"/>
                  </a:lnTo>
                  <a:lnTo>
                    <a:pt x="475" y="945"/>
                  </a:lnTo>
                  <a:lnTo>
                    <a:pt x="475" y="979"/>
                  </a:lnTo>
                  <a:lnTo>
                    <a:pt x="475" y="1015"/>
                  </a:lnTo>
                  <a:lnTo>
                    <a:pt x="478" y="1050"/>
                  </a:lnTo>
                  <a:lnTo>
                    <a:pt x="475" y="1080"/>
                  </a:lnTo>
                  <a:lnTo>
                    <a:pt x="472" y="1110"/>
                  </a:lnTo>
                  <a:lnTo>
                    <a:pt x="469" y="1139"/>
                  </a:lnTo>
                  <a:lnTo>
                    <a:pt x="469" y="1169"/>
                  </a:lnTo>
                  <a:lnTo>
                    <a:pt x="467" y="1169"/>
                  </a:lnTo>
                  <a:lnTo>
                    <a:pt x="469" y="1189"/>
                  </a:lnTo>
                  <a:lnTo>
                    <a:pt x="471" y="1211"/>
                  </a:lnTo>
                  <a:lnTo>
                    <a:pt x="471" y="1234"/>
                  </a:lnTo>
                  <a:lnTo>
                    <a:pt x="472" y="1257"/>
                  </a:lnTo>
                  <a:lnTo>
                    <a:pt x="477" y="1284"/>
                  </a:lnTo>
                  <a:lnTo>
                    <a:pt x="479" y="1312"/>
                  </a:lnTo>
                  <a:lnTo>
                    <a:pt x="483" y="1339"/>
                  </a:lnTo>
                  <a:lnTo>
                    <a:pt x="491" y="1364"/>
                  </a:lnTo>
                  <a:lnTo>
                    <a:pt x="496" y="1388"/>
                  </a:lnTo>
                  <a:lnTo>
                    <a:pt x="496" y="1413"/>
                  </a:lnTo>
                  <a:lnTo>
                    <a:pt x="494" y="1438"/>
                  </a:lnTo>
                  <a:lnTo>
                    <a:pt x="494" y="1462"/>
                  </a:lnTo>
                  <a:lnTo>
                    <a:pt x="499" y="1499"/>
                  </a:lnTo>
                  <a:lnTo>
                    <a:pt x="505" y="1534"/>
                  </a:lnTo>
                  <a:lnTo>
                    <a:pt x="507" y="1571"/>
                  </a:lnTo>
                  <a:lnTo>
                    <a:pt x="504" y="1608"/>
                  </a:lnTo>
                  <a:lnTo>
                    <a:pt x="496" y="1643"/>
                  </a:lnTo>
                  <a:lnTo>
                    <a:pt x="491" y="1681"/>
                  </a:lnTo>
                  <a:lnTo>
                    <a:pt x="492" y="1720"/>
                  </a:lnTo>
                  <a:lnTo>
                    <a:pt x="501" y="1755"/>
                  </a:lnTo>
                  <a:lnTo>
                    <a:pt x="506" y="1769"/>
                  </a:lnTo>
                  <a:lnTo>
                    <a:pt x="510" y="1785"/>
                  </a:lnTo>
                  <a:lnTo>
                    <a:pt x="515" y="1799"/>
                  </a:lnTo>
                  <a:lnTo>
                    <a:pt x="519" y="1813"/>
                  </a:lnTo>
                  <a:lnTo>
                    <a:pt x="524" y="1829"/>
                  </a:lnTo>
                  <a:lnTo>
                    <a:pt x="530" y="1843"/>
                  </a:lnTo>
                  <a:lnTo>
                    <a:pt x="536" y="1856"/>
                  </a:lnTo>
                  <a:lnTo>
                    <a:pt x="543" y="1870"/>
                  </a:lnTo>
                  <a:lnTo>
                    <a:pt x="550" y="1875"/>
                  </a:lnTo>
                  <a:lnTo>
                    <a:pt x="557" y="1880"/>
                  </a:lnTo>
                  <a:lnTo>
                    <a:pt x="566" y="1881"/>
                  </a:lnTo>
                  <a:lnTo>
                    <a:pt x="574" y="1884"/>
                  </a:lnTo>
                  <a:lnTo>
                    <a:pt x="582" y="1885"/>
                  </a:lnTo>
                  <a:lnTo>
                    <a:pt x="589" y="1890"/>
                  </a:lnTo>
                  <a:lnTo>
                    <a:pt x="594" y="1897"/>
                  </a:lnTo>
                  <a:lnTo>
                    <a:pt x="596" y="1907"/>
                  </a:lnTo>
                  <a:lnTo>
                    <a:pt x="586" y="1904"/>
                  </a:lnTo>
                  <a:lnTo>
                    <a:pt x="576" y="1904"/>
                  </a:lnTo>
                  <a:lnTo>
                    <a:pt x="567" y="1907"/>
                  </a:lnTo>
                  <a:lnTo>
                    <a:pt x="557" y="1909"/>
                  </a:lnTo>
                  <a:lnTo>
                    <a:pt x="548" y="1914"/>
                  </a:lnTo>
                  <a:lnTo>
                    <a:pt x="538" y="1916"/>
                  </a:lnTo>
                  <a:lnTo>
                    <a:pt x="529" y="1918"/>
                  </a:lnTo>
                  <a:lnTo>
                    <a:pt x="518" y="1918"/>
                  </a:lnTo>
                  <a:lnTo>
                    <a:pt x="509" y="1924"/>
                  </a:lnTo>
                  <a:lnTo>
                    <a:pt x="500" y="1928"/>
                  </a:lnTo>
                  <a:lnTo>
                    <a:pt x="491" y="1933"/>
                  </a:lnTo>
                  <a:lnTo>
                    <a:pt x="481" y="1939"/>
                  </a:lnTo>
                  <a:lnTo>
                    <a:pt x="473" y="1945"/>
                  </a:lnTo>
                  <a:lnTo>
                    <a:pt x="465" y="1952"/>
                  </a:lnTo>
                  <a:lnTo>
                    <a:pt x="456" y="1959"/>
                  </a:lnTo>
                  <a:lnTo>
                    <a:pt x="448" y="1967"/>
                  </a:lnTo>
                  <a:lnTo>
                    <a:pt x="435" y="1970"/>
                  </a:lnTo>
                  <a:lnTo>
                    <a:pt x="422" y="1969"/>
                  </a:lnTo>
                  <a:lnTo>
                    <a:pt x="411" y="1963"/>
                  </a:lnTo>
                  <a:lnTo>
                    <a:pt x="401" y="1955"/>
                  </a:lnTo>
                  <a:lnTo>
                    <a:pt x="390" y="1946"/>
                  </a:lnTo>
                  <a:lnTo>
                    <a:pt x="379" y="1938"/>
                  </a:lnTo>
                  <a:lnTo>
                    <a:pt x="367" y="1931"/>
                  </a:lnTo>
                  <a:lnTo>
                    <a:pt x="354" y="1928"/>
                  </a:lnTo>
                  <a:lnTo>
                    <a:pt x="345" y="1928"/>
                  </a:lnTo>
                  <a:lnTo>
                    <a:pt x="337" y="1929"/>
                  </a:lnTo>
                  <a:lnTo>
                    <a:pt x="327" y="1931"/>
                  </a:lnTo>
                  <a:lnTo>
                    <a:pt x="319" y="1933"/>
                  </a:lnTo>
                  <a:lnTo>
                    <a:pt x="309" y="1935"/>
                  </a:lnTo>
                  <a:lnTo>
                    <a:pt x="300" y="1935"/>
                  </a:lnTo>
                  <a:lnTo>
                    <a:pt x="292" y="1935"/>
                  </a:lnTo>
                  <a:lnTo>
                    <a:pt x="282" y="1932"/>
                  </a:lnTo>
                  <a:lnTo>
                    <a:pt x="281" y="1922"/>
                  </a:lnTo>
                  <a:lnTo>
                    <a:pt x="286" y="1914"/>
                  </a:lnTo>
                  <a:lnTo>
                    <a:pt x="293" y="1908"/>
                  </a:lnTo>
                  <a:lnTo>
                    <a:pt x="299" y="1902"/>
                  </a:lnTo>
                  <a:lnTo>
                    <a:pt x="307" y="1898"/>
                  </a:lnTo>
                  <a:lnTo>
                    <a:pt x="314" y="1894"/>
                  </a:lnTo>
                  <a:lnTo>
                    <a:pt x="321" y="1888"/>
                  </a:lnTo>
                  <a:lnTo>
                    <a:pt x="328" y="1881"/>
                  </a:lnTo>
                  <a:lnTo>
                    <a:pt x="334" y="1873"/>
                  </a:lnTo>
                  <a:lnTo>
                    <a:pt x="340" y="1864"/>
                  </a:lnTo>
                  <a:lnTo>
                    <a:pt x="345" y="1856"/>
                  </a:lnTo>
                  <a:lnTo>
                    <a:pt x="349" y="1847"/>
                  </a:lnTo>
                  <a:lnTo>
                    <a:pt x="357" y="1827"/>
                  </a:lnTo>
                  <a:lnTo>
                    <a:pt x="357" y="1807"/>
                  </a:lnTo>
                  <a:lnTo>
                    <a:pt x="352" y="1785"/>
                  </a:lnTo>
                  <a:lnTo>
                    <a:pt x="350" y="1764"/>
                  </a:lnTo>
                  <a:lnTo>
                    <a:pt x="354" y="1723"/>
                  </a:lnTo>
                  <a:lnTo>
                    <a:pt x="351" y="1683"/>
                  </a:lnTo>
                  <a:lnTo>
                    <a:pt x="345" y="1642"/>
                  </a:lnTo>
                  <a:lnTo>
                    <a:pt x="343" y="1599"/>
                  </a:lnTo>
                  <a:lnTo>
                    <a:pt x="341" y="1587"/>
                  </a:lnTo>
                  <a:lnTo>
                    <a:pt x="340" y="1575"/>
                  </a:lnTo>
                  <a:lnTo>
                    <a:pt x="340" y="1563"/>
                  </a:lnTo>
                  <a:lnTo>
                    <a:pt x="341" y="1551"/>
                  </a:lnTo>
                  <a:lnTo>
                    <a:pt x="344" y="1489"/>
                  </a:lnTo>
                  <a:lnTo>
                    <a:pt x="349" y="1428"/>
                  </a:lnTo>
                  <a:lnTo>
                    <a:pt x="354" y="1369"/>
                  </a:lnTo>
                  <a:lnTo>
                    <a:pt x="365" y="1311"/>
                  </a:lnTo>
                  <a:lnTo>
                    <a:pt x="362" y="1255"/>
                  </a:lnTo>
                  <a:lnTo>
                    <a:pt x="353" y="1203"/>
                  </a:lnTo>
                  <a:lnTo>
                    <a:pt x="346" y="1151"/>
                  </a:lnTo>
                  <a:lnTo>
                    <a:pt x="346" y="1095"/>
                  </a:lnTo>
                  <a:lnTo>
                    <a:pt x="353" y="1037"/>
                  </a:lnTo>
                  <a:lnTo>
                    <a:pt x="356" y="976"/>
                  </a:lnTo>
                  <a:lnTo>
                    <a:pt x="357" y="916"/>
                  </a:lnTo>
                  <a:lnTo>
                    <a:pt x="362" y="855"/>
                  </a:lnTo>
                  <a:lnTo>
                    <a:pt x="354" y="801"/>
                  </a:lnTo>
                  <a:lnTo>
                    <a:pt x="349" y="746"/>
                  </a:lnTo>
                  <a:lnTo>
                    <a:pt x="341" y="692"/>
                  </a:lnTo>
                  <a:lnTo>
                    <a:pt x="335" y="638"/>
                  </a:lnTo>
                  <a:lnTo>
                    <a:pt x="330" y="623"/>
                  </a:lnTo>
                  <a:lnTo>
                    <a:pt x="321" y="607"/>
                  </a:lnTo>
                  <a:lnTo>
                    <a:pt x="313" y="593"/>
                  </a:lnTo>
                  <a:lnTo>
                    <a:pt x="305" y="577"/>
                  </a:lnTo>
                  <a:lnTo>
                    <a:pt x="299" y="560"/>
                  </a:lnTo>
                  <a:lnTo>
                    <a:pt x="293" y="543"/>
                  </a:lnTo>
                  <a:lnTo>
                    <a:pt x="287" y="526"/>
                  </a:lnTo>
                  <a:lnTo>
                    <a:pt x="282" y="508"/>
                  </a:lnTo>
                  <a:lnTo>
                    <a:pt x="275" y="491"/>
                  </a:lnTo>
                  <a:lnTo>
                    <a:pt x="268" y="475"/>
                  </a:lnTo>
                  <a:lnTo>
                    <a:pt x="261" y="458"/>
                  </a:lnTo>
                  <a:lnTo>
                    <a:pt x="251" y="443"/>
                  </a:lnTo>
                  <a:lnTo>
                    <a:pt x="244" y="420"/>
                  </a:lnTo>
                  <a:lnTo>
                    <a:pt x="239" y="398"/>
                  </a:lnTo>
                  <a:lnTo>
                    <a:pt x="236" y="372"/>
                  </a:lnTo>
                  <a:lnTo>
                    <a:pt x="236" y="348"/>
                  </a:lnTo>
                  <a:lnTo>
                    <a:pt x="223" y="334"/>
                  </a:lnTo>
                  <a:lnTo>
                    <a:pt x="209" y="322"/>
                  </a:lnTo>
                  <a:lnTo>
                    <a:pt x="193" y="311"/>
                  </a:lnTo>
                  <a:lnTo>
                    <a:pt x="178" y="301"/>
                  </a:lnTo>
                  <a:lnTo>
                    <a:pt x="163" y="290"/>
                  </a:lnTo>
                  <a:lnTo>
                    <a:pt x="149" y="277"/>
                  </a:lnTo>
                  <a:lnTo>
                    <a:pt x="135" y="264"/>
                  </a:lnTo>
                  <a:lnTo>
                    <a:pt x="123" y="247"/>
                  </a:lnTo>
                  <a:lnTo>
                    <a:pt x="115" y="238"/>
                  </a:lnTo>
                  <a:lnTo>
                    <a:pt x="108" y="226"/>
                  </a:lnTo>
                  <a:lnTo>
                    <a:pt x="102" y="213"/>
                  </a:lnTo>
                  <a:lnTo>
                    <a:pt x="97" y="202"/>
                  </a:lnTo>
                  <a:lnTo>
                    <a:pt x="91" y="189"/>
                  </a:lnTo>
                  <a:lnTo>
                    <a:pt x="85" y="180"/>
                  </a:lnTo>
                  <a:lnTo>
                    <a:pt x="77" y="170"/>
                  </a:lnTo>
                  <a:lnTo>
                    <a:pt x="65" y="163"/>
                  </a:lnTo>
                  <a:lnTo>
                    <a:pt x="0" y="124"/>
                  </a:lnTo>
                  <a:lnTo>
                    <a:pt x="7" y="124"/>
                  </a:lnTo>
                  <a:lnTo>
                    <a:pt x="15" y="124"/>
                  </a:lnTo>
                  <a:lnTo>
                    <a:pt x="24" y="124"/>
                  </a:lnTo>
                  <a:lnTo>
                    <a:pt x="32" y="127"/>
                  </a:lnTo>
                  <a:lnTo>
                    <a:pt x="41" y="129"/>
                  </a:lnTo>
                  <a:lnTo>
                    <a:pt x="51" y="133"/>
                  </a:lnTo>
                  <a:lnTo>
                    <a:pt x="59" y="136"/>
                  </a:lnTo>
                  <a:lnTo>
                    <a:pt x="67" y="140"/>
                  </a:lnTo>
                  <a:lnTo>
                    <a:pt x="61" y="123"/>
                  </a:lnTo>
                  <a:lnTo>
                    <a:pt x="56" y="106"/>
                  </a:lnTo>
                  <a:lnTo>
                    <a:pt x="50" y="89"/>
                  </a:lnTo>
                  <a:lnTo>
                    <a:pt x="44" y="70"/>
                  </a:lnTo>
                  <a:lnTo>
                    <a:pt x="53" y="79"/>
                  </a:lnTo>
                  <a:lnTo>
                    <a:pt x="60" y="89"/>
                  </a:lnTo>
                  <a:lnTo>
                    <a:pt x="66" y="100"/>
                  </a:lnTo>
                  <a:lnTo>
                    <a:pt x="71" y="112"/>
                  </a:lnTo>
                  <a:lnTo>
                    <a:pt x="76" y="124"/>
                  </a:lnTo>
                  <a:lnTo>
                    <a:pt x="80" y="137"/>
                  </a:lnTo>
                  <a:lnTo>
                    <a:pt x="85" y="150"/>
                  </a:lnTo>
                  <a:lnTo>
                    <a:pt x="91" y="161"/>
                  </a:lnTo>
                  <a:lnTo>
                    <a:pt x="103" y="180"/>
                  </a:lnTo>
                  <a:lnTo>
                    <a:pt x="116" y="196"/>
                  </a:lnTo>
                  <a:lnTo>
                    <a:pt x="130" y="211"/>
                  </a:lnTo>
                  <a:lnTo>
                    <a:pt x="145" y="223"/>
                  </a:lnTo>
                  <a:lnTo>
                    <a:pt x="161" y="235"/>
                  </a:lnTo>
                  <a:lnTo>
                    <a:pt x="178" y="245"/>
                  </a:lnTo>
                  <a:lnTo>
                    <a:pt x="194" y="252"/>
                  </a:lnTo>
                  <a:lnTo>
                    <a:pt x="212" y="257"/>
                  </a:lnTo>
                  <a:lnTo>
                    <a:pt x="218" y="263"/>
                  </a:lnTo>
                  <a:lnTo>
                    <a:pt x="225" y="269"/>
                  </a:lnTo>
                  <a:lnTo>
                    <a:pt x="232" y="274"/>
                  </a:lnTo>
                  <a:lnTo>
                    <a:pt x="239" y="279"/>
                  </a:lnTo>
                  <a:lnTo>
                    <a:pt x="238" y="249"/>
                  </a:lnTo>
                  <a:lnTo>
                    <a:pt x="235" y="221"/>
                  </a:lnTo>
                  <a:lnTo>
                    <a:pt x="231" y="194"/>
                  </a:lnTo>
                  <a:lnTo>
                    <a:pt x="231" y="164"/>
                  </a:lnTo>
                  <a:lnTo>
                    <a:pt x="220" y="136"/>
                  </a:lnTo>
                  <a:lnTo>
                    <a:pt x="214" y="106"/>
                  </a:lnTo>
                  <a:lnTo>
                    <a:pt x="210" y="76"/>
                  </a:lnTo>
                  <a:lnTo>
                    <a:pt x="204" y="46"/>
                  </a:lnTo>
                  <a:lnTo>
                    <a:pt x="203" y="41"/>
                  </a:lnTo>
                  <a:lnTo>
                    <a:pt x="204" y="35"/>
                  </a:lnTo>
                  <a:lnTo>
                    <a:pt x="205" y="28"/>
                  </a:lnTo>
                  <a:lnTo>
                    <a:pt x="207" y="24"/>
                  </a:lnTo>
                  <a:lnTo>
                    <a:pt x="210" y="25"/>
                  </a:lnTo>
                  <a:lnTo>
                    <a:pt x="212" y="29"/>
                  </a:lnTo>
                  <a:lnTo>
                    <a:pt x="213" y="32"/>
                  </a:lnTo>
                  <a:lnTo>
                    <a:pt x="214" y="37"/>
                  </a:lnTo>
                  <a:lnTo>
                    <a:pt x="216" y="56"/>
                  </a:lnTo>
                  <a:lnTo>
                    <a:pt x="219" y="75"/>
                  </a:lnTo>
                  <a:lnTo>
                    <a:pt x="225" y="92"/>
                  </a:lnTo>
                  <a:lnTo>
                    <a:pt x="231" y="110"/>
                  </a:lnTo>
                  <a:lnTo>
                    <a:pt x="237" y="127"/>
                  </a:lnTo>
                  <a:lnTo>
                    <a:pt x="243" y="144"/>
                  </a:lnTo>
                  <a:lnTo>
                    <a:pt x="249" y="163"/>
                  </a:lnTo>
                  <a:lnTo>
                    <a:pt x="252" y="181"/>
                  </a:lnTo>
                  <a:lnTo>
                    <a:pt x="256" y="171"/>
                  </a:lnTo>
                  <a:lnTo>
                    <a:pt x="258" y="161"/>
                  </a:lnTo>
                  <a:lnTo>
                    <a:pt x="261" y="150"/>
                  </a:lnTo>
                  <a:lnTo>
                    <a:pt x="264" y="141"/>
                  </a:lnTo>
                  <a:lnTo>
                    <a:pt x="273" y="130"/>
                  </a:lnTo>
                  <a:lnTo>
                    <a:pt x="280" y="119"/>
                  </a:lnTo>
                  <a:lnTo>
                    <a:pt x="286" y="106"/>
                  </a:lnTo>
                  <a:lnTo>
                    <a:pt x="292" y="93"/>
                  </a:lnTo>
                  <a:lnTo>
                    <a:pt x="296" y="80"/>
                  </a:lnTo>
                  <a:lnTo>
                    <a:pt x="300" y="66"/>
                  </a:lnTo>
                  <a:lnTo>
                    <a:pt x="302" y="52"/>
                  </a:lnTo>
                  <a:lnTo>
                    <a:pt x="303" y="38"/>
                  </a:lnTo>
                  <a:lnTo>
                    <a:pt x="305" y="37"/>
                  </a:lnTo>
                  <a:lnTo>
                    <a:pt x="306" y="34"/>
                  </a:lnTo>
                  <a:lnTo>
                    <a:pt x="307" y="34"/>
                  </a:lnTo>
                  <a:lnTo>
                    <a:pt x="308" y="35"/>
                  </a:lnTo>
                  <a:lnTo>
                    <a:pt x="309" y="59"/>
                  </a:lnTo>
                  <a:lnTo>
                    <a:pt x="306" y="80"/>
                  </a:lnTo>
                  <a:lnTo>
                    <a:pt x="301" y="100"/>
                  </a:lnTo>
                  <a:lnTo>
                    <a:pt x="294" y="120"/>
                  </a:lnTo>
                  <a:lnTo>
                    <a:pt x="287" y="141"/>
                  </a:lnTo>
                  <a:lnTo>
                    <a:pt x="281" y="161"/>
                  </a:lnTo>
                  <a:lnTo>
                    <a:pt x="279" y="182"/>
                  </a:lnTo>
                  <a:lnTo>
                    <a:pt x="279" y="206"/>
                  </a:lnTo>
                  <a:lnTo>
                    <a:pt x="280" y="209"/>
                  </a:lnTo>
                  <a:lnTo>
                    <a:pt x="289" y="195"/>
                  </a:lnTo>
                  <a:lnTo>
                    <a:pt x="299" y="182"/>
                  </a:lnTo>
                  <a:lnTo>
                    <a:pt x="306" y="168"/>
                  </a:lnTo>
                  <a:lnTo>
                    <a:pt x="314" y="153"/>
                  </a:lnTo>
                  <a:lnTo>
                    <a:pt x="321" y="138"/>
                  </a:lnTo>
                  <a:lnTo>
                    <a:pt x="328" y="124"/>
                  </a:lnTo>
                  <a:lnTo>
                    <a:pt x="335" y="109"/>
                  </a:lnTo>
                  <a:lnTo>
                    <a:pt x="344" y="95"/>
                  </a:lnTo>
                  <a:lnTo>
                    <a:pt x="347" y="90"/>
                  </a:lnTo>
                  <a:lnTo>
                    <a:pt x="346" y="116"/>
                  </a:lnTo>
                  <a:lnTo>
                    <a:pt x="337" y="140"/>
                  </a:lnTo>
                  <a:lnTo>
                    <a:pt x="326" y="163"/>
                  </a:lnTo>
                  <a:lnTo>
                    <a:pt x="322" y="189"/>
                  </a:lnTo>
                  <a:lnTo>
                    <a:pt x="315" y="206"/>
                  </a:lnTo>
                  <a:lnTo>
                    <a:pt x="306" y="222"/>
                  </a:lnTo>
                  <a:lnTo>
                    <a:pt x="298" y="239"/>
                  </a:lnTo>
                  <a:lnTo>
                    <a:pt x="289" y="256"/>
                  </a:lnTo>
                  <a:lnTo>
                    <a:pt x="283" y="273"/>
                  </a:lnTo>
                  <a:lnTo>
                    <a:pt x="281" y="291"/>
                  </a:lnTo>
                  <a:lnTo>
                    <a:pt x="281" y="310"/>
                  </a:lnTo>
                  <a:lnTo>
                    <a:pt x="287" y="330"/>
                  </a:lnTo>
                  <a:lnTo>
                    <a:pt x="288" y="359"/>
                  </a:lnTo>
                  <a:lnTo>
                    <a:pt x="294" y="389"/>
                  </a:lnTo>
                  <a:lnTo>
                    <a:pt x="303" y="416"/>
                  </a:lnTo>
                  <a:lnTo>
                    <a:pt x="318" y="440"/>
                  </a:lnTo>
                  <a:lnTo>
                    <a:pt x="332" y="465"/>
                  </a:lnTo>
                  <a:lnTo>
                    <a:pt x="345" y="491"/>
                  </a:lnTo>
                  <a:lnTo>
                    <a:pt x="358" y="516"/>
                  </a:lnTo>
                  <a:lnTo>
                    <a:pt x="369" y="542"/>
                  </a:lnTo>
                  <a:lnTo>
                    <a:pt x="378" y="569"/>
                  </a:lnTo>
                  <a:lnTo>
                    <a:pt x="385" y="597"/>
                  </a:lnTo>
                  <a:lnTo>
                    <a:pt x="391" y="627"/>
                  </a:lnTo>
                  <a:lnTo>
                    <a:pt x="395" y="657"/>
                  </a:lnTo>
                  <a:lnTo>
                    <a:pt x="429" y="773"/>
                  </a:lnTo>
                  <a:lnTo>
                    <a:pt x="433" y="757"/>
                  </a:lnTo>
                  <a:lnTo>
                    <a:pt x="436" y="742"/>
                  </a:lnTo>
                  <a:lnTo>
                    <a:pt x="442" y="726"/>
                  </a:lnTo>
                  <a:lnTo>
                    <a:pt x="448" y="712"/>
                  </a:lnTo>
                  <a:lnTo>
                    <a:pt x="455" y="696"/>
                  </a:lnTo>
                  <a:lnTo>
                    <a:pt x="461" y="682"/>
                  </a:lnTo>
                  <a:lnTo>
                    <a:pt x="467" y="668"/>
                  </a:lnTo>
                  <a:lnTo>
                    <a:pt x="473" y="652"/>
                  </a:lnTo>
                  <a:lnTo>
                    <a:pt x="484" y="621"/>
                  </a:lnTo>
                  <a:lnTo>
                    <a:pt x="493" y="590"/>
                  </a:lnTo>
                  <a:lnTo>
                    <a:pt x="504" y="560"/>
                  </a:lnTo>
                  <a:lnTo>
                    <a:pt x="513" y="529"/>
                  </a:lnTo>
                  <a:lnTo>
                    <a:pt x="522" y="498"/>
                  </a:lnTo>
                  <a:lnTo>
                    <a:pt x="531" y="465"/>
                  </a:lnTo>
                  <a:lnTo>
                    <a:pt x="538" y="434"/>
                  </a:lnTo>
                  <a:lnTo>
                    <a:pt x="547" y="402"/>
                  </a:lnTo>
                  <a:lnTo>
                    <a:pt x="544" y="379"/>
                  </a:lnTo>
                  <a:lnTo>
                    <a:pt x="541" y="358"/>
                  </a:lnTo>
                  <a:lnTo>
                    <a:pt x="535" y="337"/>
                  </a:lnTo>
                  <a:lnTo>
                    <a:pt x="528" y="315"/>
                  </a:lnTo>
                  <a:lnTo>
                    <a:pt x="519" y="296"/>
                  </a:lnTo>
                  <a:lnTo>
                    <a:pt x="510" y="276"/>
                  </a:lnTo>
                  <a:lnTo>
                    <a:pt x="500" y="256"/>
                  </a:lnTo>
                  <a:lnTo>
                    <a:pt x="490" y="238"/>
                  </a:lnTo>
                  <a:lnTo>
                    <a:pt x="491" y="194"/>
                  </a:lnTo>
                  <a:lnTo>
                    <a:pt x="499" y="153"/>
                  </a:lnTo>
                  <a:lnTo>
                    <a:pt x="509" y="112"/>
                  </a:lnTo>
                  <a:lnTo>
                    <a:pt x="511" y="66"/>
                  </a:lnTo>
                  <a:lnTo>
                    <a:pt x="520" y="20"/>
                  </a:lnTo>
                  <a:close/>
                </a:path>
              </a:pathLst>
            </a:custGeom>
            <a:solidFill>
              <a:srgbClr val="008000"/>
            </a:solidFill>
            <a:ln w="9525">
              <a:noFill/>
              <a:round/>
              <a:headEnd/>
              <a:tailEnd/>
            </a:ln>
          </p:spPr>
          <p:txBody>
            <a:bodyPr/>
            <a:lstStyle/>
            <a:p>
              <a:endParaRPr lang="en-US"/>
            </a:p>
          </p:txBody>
        </p:sp>
        <p:sp>
          <p:nvSpPr>
            <p:cNvPr id="8543" name="Freeform 4652"/>
            <p:cNvSpPr>
              <a:spLocks/>
            </p:cNvSpPr>
            <p:nvPr/>
          </p:nvSpPr>
          <p:spPr bwMode="auto">
            <a:xfrm rot="18741481" flipH="1">
              <a:off x="2048" y="1328"/>
              <a:ext cx="480" cy="320"/>
            </a:xfrm>
            <a:custGeom>
              <a:avLst/>
              <a:gdLst>
                <a:gd name="T0" fmla="*/ 0 w 2288"/>
                <a:gd name="T1" fmla="*/ 184 h 544"/>
                <a:gd name="T2" fmla="*/ 2 w 2288"/>
                <a:gd name="T3" fmla="*/ 166 h 544"/>
                <a:gd name="T4" fmla="*/ 5 w 2288"/>
                <a:gd name="T5" fmla="*/ 138 h 544"/>
                <a:gd name="T6" fmla="*/ 9 w 2288"/>
                <a:gd name="T7" fmla="*/ 105 h 544"/>
                <a:gd name="T8" fmla="*/ 15 w 2288"/>
                <a:gd name="T9" fmla="*/ 70 h 544"/>
                <a:gd name="T10" fmla="*/ 23 w 2288"/>
                <a:gd name="T11" fmla="*/ 38 h 544"/>
                <a:gd name="T12" fmla="*/ 34 w 2288"/>
                <a:gd name="T13" fmla="*/ 14 h 544"/>
                <a:gd name="T14" fmla="*/ 47 w 2288"/>
                <a:gd name="T15" fmla="*/ 1 h 544"/>
                <a:gd name="T16" fmla="*/ 61 w 2288"/>
                <a:gd name="T17" fmla="*/ 3 h 544"/>
                <a:gd name="T18" fmla="*/ 73 w 2288"/>
                <a:gd name="T19" fmla="*/ 16 h 544"/>
                <a:gd name="T20" fmla="*/ 82 w 2288"/>
                <a:gd name="T21" fmla="*/ 40 h 544"/>
                <a:gd name="T22" fmla="*/ 89 w 2288"/>
                <a:gd name="T23" fmla="*/ 68 h 544"/>
                <a:gd name="T24" fmla="*/ 94 w 2288"/>
                <a:gd name="T25" fmla="*/ 98 h 544"/>
                <a:gd name="T26" fmla="*/ 97 w 2288"/>
                <a:gd name="T27" fmla="*/ 127 h 544"/>
                <a:gd name="T28" fmla="*/ 99 w 2288"/>
                <a:gd name="T29" fmla="*/ 151 h 544"/>
                <a:gd name="T30" fmla="*/ 100 w 2288"/>
                <a:gd name="T31" fmla="*/ 166 h 544"/>
                <a:gd name="T32" fmla="*/ 94 w 2288"/>
                <a:gd name="T33" fmla="*/ 166 h 544"/>
                <a:gd name="T34" fmla="*/ 92 w 2288"/>
                <a:gd name="T35" fmla="*/ 148 h 544"/>
                <a:gd name="T36" fmla="*/ 90 w 2288"/>
                <a:gd name="T37" fmla="*/ 124 h 544"/>
                <a:gd name="T38" fmla="*/ 86 w 2288"/>
                <a:gd name="T39" fmla="*/ 105 h 544"/>
                <a:gd name="T40" fmla="*/ 85 w 2288"/>
                <a:gd name="T41" fmla="*/ 103 h 544"/>
                <a:gd name="T42" fmla="*/ 83 w 2288"/>
                <a:gd name="T43" fmla="*/ 118 h 544"/>
                <a:gd name="T44" fmla="*/ 81 w 2288"/>
                <a:gd name="T45" fmla="*/ 141 h 544"/>
                <a:gd name="T46" fmla="*/ 76 w 2288"/>
                <a:gd name="T47" fmla="*/ 160 h 544"/>
                <a:gd name="T48" fmla="*/ 72 w 2288"/>
                <a:gd name="T49" fmla="*/ 141 h 544"/>
                <a:gd name="T50" fmla="*/ 71 w 2288"/>
                <a:gd name="T51" fmla="*/ 139 h 544"/>
                <a:gd name="T52" fmla="*/ 70 w 2288"/>
                <a:gd name="T53" fmla="*/ 161 h 544"/>
                <a:gd name="T54" fmla="*/ 69 w 2288"/>
                <a:gd name="T55" fmla="*/ 168 h 544"/>
                <a:gd name="T56" fmla="*/ 68 w 2288"/>
                <a:gd name="T57" fmla="*/ 168 h 544"/>
                <a:gd name="T58" fmla="*/ 64 w 2288"/>
                <a:gd name="T59" fmla="*/ 168 h 544"/>
                <a:gd name="T60" fmla="*/ 62 w 2288"/>
                <a:gd name="T61" fmla="*/ 150 h 544"/>
                <a:gd name="T62" fmla="*/ 63 w 2288"/>
                <a:gd name="T63" fmla="*/ 102 h 544"/>
                <a:gd name="T64" fmla="*/ 62 w 2288"/>
                <a:gd name="T65" fmla="*/ 124 h 544"/>
                <a:gd name="T66" fmla="*/ 60 w 2288"/>
                <a:gd name="T67" fmla="*/ 161 h 544"/>
                <a:gd name="T68" fmla="*/ 57 w 2288"/>
                <a:gd name="T69" fmla="*/ 169 h 544"/>
                <a:gd name="T70" fmla="*/ 54 w 2288"/>
                <a:gd name="T71" fmla="*/ 170 h 544"/>
                <a:gd name="T72" fmla="*/ 51 w 2288"/>
                <a:gd name="T73" fmla="*/ 171 h 544"/>
                <a:gd name="T74" fmla="*/ 47 w 2288"/>
                <a:gd name="T75" fmla="*/ 171 h 544"/>
                <a:gd name="T76" fmla="*/ 45 w 2288"/>
                <a:gd name="T77" fmla="*/ 146 h 544"/>
                <a:gd name="T78" fmla="*/ 45 w 2288"/>
                <a:gd name="T79" fmla="*/ 135 h 544"/>
                <a:gd name="T80" fmla="*/ 44 w 2288"/>
                <a:gd name="T81" fmla="*/ 162 h 544"/>
                <a:gd name="T82" fmla="*/ 43 w 2288"/>
                <a:gd name="T83" fmla="*/ 173 h 544"/>
                <a:gd name="T84" fmla="*/ 42 w 2288"/>
                <a:gd name="T85" fmla="*/ 116 h 544"/>
                <a:gd name="T86" fmla="*/ 41 w 2288"/>
                <a:gd name="T87" fmla="*/ 112 h 544"/>
                <a:gd name="T88" fmla="*/ 39 w 2288"/>
                <a:gd name="T89" fmla="*/ 161 h 544"/>
                <a:gd name="T90" fmla="*/ 37 w 2288"/>
                <a:gd name="T91" fmla="*/ 174 h 544"/>
                <a:gd name="T92" fmla="*/ 34 w 2288"/>
                <a:gd name="T93" fmla="*/ 174 h 544"/>
                <a:gd name="T94" fmla="*/ 32 w 2288"/>
                <a:gd name="T95" fmla="*/ 175 h 544"/>
                <a:gd name="T96" fmla="*/ 29 w 2288"/>
                <a:gd name="T97" fmla="*/ 176 h 544"/>
                <a:gd name="T98" fmla="*/ 27 w 2288"/>
                <a:gd name="T99" fmla="*/ 154 h 544"/>
                <a:gd name="T100" fmla="*/ 27 w 2288"/>
                <a:gd name="T101" fmla="*/ 154 h 544"/>
                <a:gd name="T102" fmla="*/ 26 w 2288"/>
                <a:gd name="T103" fmla="*/ 172 h 544"/>
                <a:gd name="T104" fmla="*/ 24 w 2288"/>
                <a:gd name="T105" fmla="*/ 177 h 544"/>
                <a:gd name="T106" fmla="*/ 21 w 2288"/>
                <a:gd name="T107" fmla="*/ 178 h 544"/>
                <a:gd name="T108" fmla="*/ 18 w 2288"/>
                <a:gd name="T109" fmla="*/ 179 h 544"/>
                <a:gd name="T110" fmla="*/ 15 w 2288"/>
                <a:gd name="T111" fmla="*/ 180 h 544"/>
                <a:gd name="T112" fmla="*/ 14 w 2288"/>
                <a:gd name="T113" fmla="*/ 138 h 544"/>
                <a:gd name="T114" fmla="*/ 13 w 2288"/>
                <a:gd name="T115" fmla="*/ 136 h 544"/>
                <a:gd name="T116" fmla="*/ 12 w 2288"/>
                <a:gd name="T117" fmla="*/ 172 h 544"/>
                <a:gd name="T118" fmla="*/ 9 w 2288"/>
                <a:gd name="T119" fmla="*/ 182 h 544"/>
                <a:gd name="T120" fmla="*/ 5 w 2288"/>
                <a:gd name="T121" fmla="*/ 184 h 544"/>
                <a:gd name="T122" fmla="*/ 3 w 2288"/>
                <a:gd name="T123" fmla="*/ 186 h 544"/>
                <a:gd name="T124" fmla="*/ 1 w 2288"/>
                <a:gd name="T125" fmla="*/ 18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544" name="Freeform 4653"/>
            <p:cNvSpPr>
              <a:spLocks/>
            </p:cNvSpPr>
            <p:nvPr/>
          </p:nvSpPr>
          <p:spPr bwMode="auto">
            <a:xfrm rot="3832753" flipH="1">
              <a:off x="2069" y="1541"/>
              <a:ext cx="576" cy="182"/>
            </a:xfrm>
            <a:custGeom>
              <a:avLst/>
              <a:gdLst>
                <a:gd name="T0" fmla="*/ 1 w 2288"/>
                <a:gd name="T1" fmla="*/ 60 h 544"/>
                <a:gd name="T2" fmla="*/ 3 w 2288"/>
                <a:gd name="T3" fmla="*/ 54 h 544"/>
                <a:gd name="T4" fmla="*/ 7 w 2288"/>
                <a:gd name="T5" fmla="*/ 44 h 544"/>
                <a:gd name="T6" fmla="*/ 13 w 2288"/>
                <a:gd name="T7" fmla="*/ 34 h 544"/>
                <a:gd name="T8" fmla="*/ 22 w 2288"/>
                <a:gd name="T9" fmla="*/ 23 h 544"/>
                <a:gd name="T10" fmla="*/ 34 w 2288"/>
                <a:gd name="T11" fmla="*/ 12 h 544"/>
                <a:gd name="T12" fmla="*/ 49 w 2288"/>
                <a:gd name="T13" fmla="*/ 4 h 544"/>
                <a:gd name="T14" fmla="*/ 68 w 2288"/>
                <a:gd name="T15" fmla="*/ 0 h 544"/>
                <a:gd name="T16" fmla="*/ 88 w 2288"/>
                <a:gd name="T17" fmla="*/ 1 h 544"/>
                <a:gd name="T18" fmla="*/ 104 w 2288"/>
                <a:gd name="T19" fmla="*/ 5 h 544"/>
                <a:gd name="T20" fmla="*/ 118 w 2288"/>
                <a:gd name="T21" fmla="*/ 13 h 544"/>
                <a:gd name="T22" fmla="*/ 128 w 2288"/>
                <a:gd name="T23" fmla="*/ 22 h 544"/>
                <a:gd name="T24" fmla="*/ 135 w 2288"/>
                <a:gd name="T25" fmla="*/ 32 h 544"/>
                <a:gd name="T26" fmla="*/ 140 w 2288"/>
                <a:gd name="T27" fmla="*/ 41 h 544"/>
                <a:gd name="T28" fmla="*/ 143 w 2288"/>
                <a:gd name="T29" fmla="*/ 49 h 544"/>
                <a:gd name="T30" fmla="*/ 145 w 2288"/>
                <a:gd name="T31" fmla="*/ 54 h 544"/>
                <a:gd name="T32" fmla="*/ 135 w 2288"/>
                <a:gd name="T33" fmla="*/ 54 h 544"/>
                <a:gd name="T34" fmla="*/ 133 w 2288"/>
                <a:gd name="T35" fmla="*/ 48 h 544"/>
                <a:gd name="T36" fmla="*/ 129 w 2288"/>
                <a:gd name="T37" fmla="*/ 40 h 544"/>
                <a:gd name="T38" fmla="*/ 125 w 2288"/>
                <a:gd name="T39" fmla="*/ 34 h 544"/>
                <a:gd name="T40" fmla="*/ 122 w 2288"/>
                <a:gd name="T41" fmla="*/ 33 h 544"/>
                <a:gd name="T42" fmla="*/ 120 w 2288"/>
                <a:gd name="T43" fmla="*/ 38 h 544"/>
                <a:gd name="T44" fmla="*/ 116 w 2288"/>
                <a:gd name="T45" fmla="*/ 46 h 544"/>
                <a:gd name="T46" fmla="*/ 109 w 2288"/>
                <a:gd name="T47" fmla="*/ 52 h 544"/>
                <a:gd name="T48" fmla="*/ 103 w 2288"/>
                <a:gd name="T49" fmla="*/ 46 h 544"/>
                <a:gd name="T50" fmla="*/ 103 w 2288"/>
                <a:gd name="T51" fmla="*/ 45 h 544"/>
                <a:gd name="T52" fmla="*/ 101 w 2288"/>
                <a:gd name="T53" fmla="*/ 52 h 544"/>
                <a:gd name="T54" fmla="*/ 100 w 2288"/>
                <a:gd name="T55" fmla="*/ 54 h 544"/>
                <a:gd name="T56" fmla="*/ 98 w 2288"/>
                <a:gd name="T57" fmla="*/ 54 h 544"/>
                <a:gd name="T58" fmla="*/ 93 w 2288"/>
                <a:gd name="T59" fmla="*/ 55 h 544"/>
                <a:gd name="T60" fmla="*/ 89 w 2288"/>
                <a:gd name="T61" fmla="*/ 49 h 544"/>
                <a:gd name="T62" fmla="*/ 90 w 2288"/>
                <a:gd name="T63" fmla="*/ 33 h 544"/>
                <a:gd name="T64" fmla="*/ 89 w 2288"/>
                <a:gd name="T65" fmla="*/ 40 h 544"/>
                <a:gd name="T66" fmla="*/ 86 w 2288"/>
                <a:gd name="T67" fmla="*/ 52 h 544"/>
                <a:gd name="T68" fmla="*/ 83 w 2288"/>
                <a:gd name="T69" fmla="*/ 55 h 544"/>
                <a:gd name="T70" fmla="*/ 78 w 2288"/>
                <a:gd name="T71" fmla="*/ 55 h 544"/>
                <a:gd name="T72" fmla="*/ 73 w 2288"/>
                <a:gd name="T73" fmla="*/ 55 h 544"/>
                <a:gd name="T74" fmla="*/ 68 w 2288"/>
                <a:gd name="T75" fmla="*/ 56 h 544"/>
                <a:gd name="T76" fmla="*/ 65 w 2288"/>
                <a:gd name="T77" fmla="*/ 47 h 544"/>
                <a:gd name="T78" fmla="*/ 64 w 2288"/>
                <a:gd name="T79" fmla="*/ 44 h 544"/>
                <a:gd name="T80" fmla="*/ 63 w 2288"/>
                <a:gd name="T81" fmla="*/ 53 h 544"/>
                <a:gd name="T82" fmla="*/ 61 w 2288"/>
                <a:gd name="T83" fmla="*/ 56 h 544"/>
                <a:gd name="T84" fmla="*/ 61 w 2288"/>
                <a:gd name="T85" fmla="*/ 37 h 544"/>
                <a:gd name="T86" fmla="*/ 59 w 2288"/>
                <a:gd name="T87" fmla="*/ 36 h 544"/>
                <a:gd name="T88" fmla="*/ 57 w 2288"/>
                <a:gd name="T89" fmla="*/ 52 h 544"/>
                <a:gd name="T90" fmla="*/ 54 w 2288"/>
                <a:gd name="T91" fmla="*/ 56 h 544"/>
                <a:gd name="T92" fmla="*/ 50 w 2288"/>
                <a:gd name="T93" fmla="*/ 57 h 544"/>
                <a:gd name="T94" fmla="*/ 46 w 2288"/>
                <a:gd name="T95" fmla="*/ 57 h 544"/>
                <a:gd name="T96" fmla="*/ 42 w 2288"/>
                <a:gd name="T97" fmla="*/ 57 h 544"/>
                <a:gd name="T98" fmla="*/ 40 w 2288"/>
                <a:gd name="T99" fmla="*/ 50 h 544"/>
                <a:gd name="T100" fmla="*/ 39 w 2288"/>
                <a:gd name="T101" fmla="*/ 50 h 544"/>
                <a:gd name="T102" fmla="*/ 38 w 2288"/>
                <a:gd name="T103" fmla="*/ 56 h 544"/>
                <a:gd name="T104" fmla="*/ 35 w 2288"/>
                <a:gd name="T105" fmla="*/ 57 h 544"/>
                <a:gd name="T106" fmla="*/ 30 w 2288"/>
                <a:gd name="T107" fmla="*/ 58 h 544"/>
                <a:gd name="T108" fmla="*/ 25 w 2288"/>
                <a:gd name="T109" fmla="*/ 58 h 544"/>
                <a:gd name="T110" fmla="*/ 21 w 2288"/>
                <a:gd name="T111" fmla="*/ 58 h 544"/>
                <a:gd name="T112" fmla="*/ 20 w 2288"/>
                <a:gd name="T113" fmla="*/ 44 h 544"/>
                <a:gd name="T114" fmla="*/ 19 w 2288"/>
                <a:gd name="T115" fmla="*/ 44 h 544"/>
                <a:gd name="T116" fmla="*/ 16 w 2288"/>
                <a:gd name="T117" fmla="*/ 56 h 544"/>
                <a:gd name="T118" fmla="*/ 13 w 2288"/>
                <a:gd name="T119" fmla="*/ 59 h 544"/>
                <a:gd name="T120" fmla="*/ 8 w 2288"/>
                <a:gd name="T121" fmla="*/ 60 h 544"/>
                <a:gd name="T122" fmla="*/ 4 w 2288"/>
                <a:gd name="T123" fmla="*/ 60 h 544"/>
                <a:gd name="T124" fmla="*/ 1 w 2288"/>
                <a:gd name="T125" fmla="*/ 61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545" name="Freeform 4654"/>
            <p:cNvSpPr>
              <a:spLocks/>
            </p:cNvSpPr>
            <p:nvPr/>
          </p:nvSpPr>
          <p:spPr bwMode="auto">
            <a:xfrm rot="-2864680">
              <a:off x="1802" y="1486"/>
              <a:ext cx="504" cy="144"/>
            </a:xfrm>
            <a:custGeom>
              <a:avLst/>
              <a:gdLst>
                <a:gd name="T0" fmla="*/ 0 w 2288"/>
                <a:gd name="T1" fmla="*/ 37 h 544"/>
                <a:gd name="T2" fmla="*/ 2 w 2288"/>
                <a:gd name="T3" fmla="*/ 34 h 544"/>
                <a:gd name="T4" fmla="*/ 5 w 2288"/>
                <a:gd name="T5" fmla="*/ 28 h 544"/>
                <a:gd name="T6" fmla="*/ 10 w 2288"/>
                <a:gd name="T7" fmla="*/ 21 h 544"/>
                <a:gd name="T8" fmla="*/ 17 w 2288"/>
                <a:gd name="T9" fmla="*/ 14 h 544"/>
                <a:gd name="T10" fmla="*/ 26 w 2288"/>
                <a:gd name="T11" fmla="*/ 8 h 544"/>
                <a:gd name="T12" fmla="*/ 37 w 2288"/>
                <a:gd name="T13" fmla="*/ 3 h 544"/>
                <a:gd name="T14" fmla="*/ 52 w 2288"/>
                <a:gd name="T15" fmla="*/ 0 h 544"/>
                <a:gd name="T16" fmla="*/ 67 w 2288"/>
                <a:gd name="T17" fmla="*/ 1 h 544"/>
                <a:gd name="T18" fmla="*/ 80 w 2288"/>
                <a:gd name="T19" fmla="*/ 3 h 544"/>
                <a:gd name="T20" fmla="*/ 90 w 2288"/>
                <a:gd name="T21" fmla="*/ 8 h 544"/>
                <a:gd name="T22" fmla="*/ 98 w 2288"/>
                <a:gd name="T23" fmla="*/ 14 h 544"/>
                <a:gd name="T24" fmla="*/ 104 w 2288"/>
                <a:gd name="T25" fmla="*/ 20 h 544"/>
                <a:gd name="T26" fmla="*/ 107 w 2288"/>
                <a:gd name="T27" fmla="*/ 26 h 544"/>
                <a:gd name="T28" fmla="*/ 110 w 2288"/>
                <a:gd name="T29" fmla="*/ 30 h 544"/>
                <a:gd name="T30" fmla="*/ 111 w 2288"/>
                <a:gd name="T31" fmla="*/ 34 h 544"/>
                <a:gd name="T32" fmla="*/ 103 w 2288"/>
                <a:gd name="T33" fmla="*/ 34 h 544"/>
                <a:gd name="T34" fmla="*/ 102 w 2288"/>
                <a:gd name="T35" fmla="*/ 30 h 544"/>
                <a:gd name="T36" fmla="*/ 99 w 2288"/>
                <a:gd name="T37" fmla="*/ 25 h 544"/>
                <a:gd name="T38" fmla="*/ 95 w 2288"/>
                <a:gd name="T39" fmla="*/ 21 h 544"/>
                <a:gd name="T40" fmla="*/ 93 w 2288"/>
                <a:gd name="T41" fmla="*/ 21 h 544"/>
                <a:gd name="T42" fmla="*/ 92 w 2288"/>
                <a:gd name="T43" fmla="*/ 24 h 544"/>
                <a:gd name="T44" fmla="*/ 89 w 2288"/>
                <a:gd name="T45" fmla="*/ 28 h 544"/>
                <a:gd name="T46" fmla="*/ 83 w 2288"/>
                <a:gd name="T47" fmla="*/ 33 h 544"/>
                <a:gd name="T48" fmla="*/ 79 w 2288"/>
                <a:gd name="T49" fmla="*/ 28 h 544"/>
                <a:gd name="T50" fmla="*/ 79 w 2288"/>
                <a:gd name="T51" fmla="*/ 28 h 544"/>
                <a:gd name="T52" fmla="*/ 78 w 2288"/>
                <a:gd name="T53" fmla="*/ 33 h 544"/>
                <a:gd name="T54" fmla="*/ 77 w 2288"/>
                <a:gd name="T55" fmla="*/ 34 h 544"/>
                <a:gd name="T56" fmla="*/ 75 w 2288"/>
                <a:gd name="T57" fmla="*/ 34 h 544"/>
                <a:gd name="T58" fmla="*/ 71 w 2288"/>
                <a:gd name="T59" fmla="*/ 34 h 544"/>
                <a:gd name="T60" fmla="*/ 68 w 2288"/>
                <a:gd name="T61" fmla="*/ 30 h 544"/>
                <a:gd name="T62" fmla="*/ 69 w 2288"/>
                <a:gd name="T63" fmla="*/ 21 h 544"/>
                <a:gd name="T64" fmla="*/ 68 w 2288"/>
                <a:gd name="T65" fmla="*/ 25 h 544"/>
                <a:gd name="T66" fmla="*/ 66 w 2288"/>
                <a:gd name="T67" fmla="*/ 33 h 544"/>
                <a:gd name="T68" fmla="*/ 63 w 2288"/>
                <a:gd name="T69" fmla="*/ 34 h 544"/>
                <a:gd name="T70" fmla="*/ 60 w 2288"/>
                <a:gd name="T71" fmla="*/ 34 h 544"/>
                <a:gd name="T72" fmla="*/ 56 w 2288"/>
                <a:gd name="T73" fmla="*/ 34 h 544"/>
                <a:gd name="T74" fmla="*/ 52 w 2288"/>
                <a:gd name="T75" fmla="*/ 35 h 544"/>
                <a:gd name="T76" fmla="*/ 50 w 2288"/>
                <a:gd name="T77" fmla="*/ 29 h 544"/>
                <a:gd name="T78" fmla="*/ 49 w 2288"/>
                <a:gd name="T79" fmla="*/ 27 h 544"/>
                <a:gd name="T80" fmla="*/ 48 w 2288"/>
                <a:gd name="T81" fmla="*/ 33 h 544"/>
                <a:gd name="T82" fmla="*/ 47 w 2288"/>
                <a:gd name="T83" fmla="*/ 35 h 544"/>
                <a:gd name="T84" fmla="*/ 47 w 2288"/>
                <a:gd name="T85" fmla="*/ 24 h 544"/>
                <a:gd name="T86" fmla="*/ 45 w 2288"/>
                <a:gd name="T87" fmla="*/ 23 h 544"/>
                <a:gd name="T88" fmla="*/ 43 w 2288"/>
                <a:gd name="T89" fmla="*/ 33 h 544"/>
                <a:gd name="T90" fmla="*/ 41 w 2288"/>
                <a:gd name="T91" fmla="*/ 35 h 544"/>
                <a:gd name="T92" fmla="*/ 38 w 2288"/>
                <a:gd name="T93" fmla="*/ 35 h 544"/>
                <a:gd name="T94" fmla="*/ 35 w 2288"/>
                <a:gd name="T95" fmla="*/ 35 h 544"/>
                <a:gd name="T96" fmla="*/ 32 w 2288"/>
                <a:gd name="T97" fmla="*/ 36 h 544"/>
                <a:gd name="T98" fmla="*/ 30 w 2288"/>
                <a:gd name="T99" fmla="*/ 31 h 544"/>
                <a:gd name="T100" fmla="*/ 30 w 2288"/>
                <a:gd name="T101" fmla="*/ 31 h 544"/>
                <a:gd name="T102" fmla="*/ 29 w 2288"/>
                <a:gd name="T103" fmla="*/ 35 h 544"/>
                <a:gd name="T104" fmla="*/ 26 w 2288"/>
                <a:gd name="T105" fmla="*/ 36 h 544"/>
                <a:gd name="T106" fmla="*/ 23 w 2288"/>
                <a:gd name="T107" fmla="*/ 36 h 544"/>
                <a:gd name="T108" fmla="*/ 19 w 2288"/>
                <a:gd name="T109" fmla="*/ 36 h 544"/>
                <a:gd name="T110" fmla="*/ 16 w 2288"/>
                <a:gd name="T111" fmla="*/ 37 h 544"/>
                <a:gd name="T112" fmla="*/ 15 w 2288"/>
                <a:gd name="T113" fmla="*/ 28 h 544"/>
                <a:gd name="T114" fmla="*/ 14 w 2288"/>
                <a:gd name="T115" fmla="*/ 28 h 544"/>
                <a:gd name="T116" fmla="*/ 13 w 2288"/>
                <a:gd name="T117" fmla="*/ 35 h 544"/>
                <a:gd name="T118" fmla="*/ 10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546" name="Freeform 4655"/>
            <p:cNvSpPr>
              <a:spLocks/>
            </p:cNvSpPr>
            <p:nvPr/>
          </p:nvSpPr>
          <p:spPr bwMode="auto">
            <a:xfrm rot="2787764">
              <a:off x="1840" y="1145"/>
              <a:ext cx="480" cy="192"/>
            </a:xfrm>
            <a:custGeom>
              <a:avLst/>
              <a:gdLst>
                <a:gd name="T0" fmla="*/ 0 w 2288"/>
                <a:gd name="T1" fmla="*/ 66 h 544"/>
                <a:gd name="T2" fmla="*/ 2 w 2288"/>
                <a:gd name="T3" fmla="*/ 60 h 544"/>
                <a:gd name="T4" fmla="*/ 5 w 2288"/>
                <a:gd name="T5" fmla="*/ 50 h 544"/>
                <a:gd name="T6" fmla="*/ 9 w 2288"/>
                <a:gd name="T7" fmla="*/ 38 h 544"/>
                <a:gd name="T8" fmla="*/ 15 w 2288"/>
                <a:gd name="T9" fmla="*/ 25 h 544"/>
                <a:gd name="T10" fmla="*/ 23 w 2288"/>
                <a:gd name="T11" fmla="*/ 14 h 544"/>
                <a:gd name="T12" fmla="*/ 34 w 2288"/>
                <a:gd name="T13" fmla="*/ 5 h 544"/>
                <a:gd name="T14" fmla="*/ 47 w 2288"/>
                <a:gd name="T15" fmla="*/ 0 h 544"/>
                <a:gd name="T16" fmla="*/ 61 w 2288"/>
                <a:gd name="T17" fmla="*/ 1 h 544"/>
                <a:gd name="T18" fmla="*/ 73 w 2288"/>
                <a:gd name="T19" fmla="*/ 6 h 544"/>
                <a:gd name="T20" fmla="*/ 82 w 2288"/>
                <a:gd name="T21" fmla="*/ 14 h 544"/>
                <a:gd name="T22" fmla="*/ 89 w 2288"/>
                <a:gd name="T23" fmla="*/ 24 h 544"/>
                <a:gd name="T24" fmla="*/ 94 w 2288"/>
                <a:gd name="T25" fmla="*/ 35 h 544"/>
                <a:gd name="T26" fmla="*/ 97 w 2288"/>
                <a:gd name="T27" fmla="*/ 46 h 544"/>
                <a:gd name="T28" fmla="*/ 99 w 2288"/>
                <a:gd name="T29" fmla="*/ 54 h 544"/>
                <a:gd name="T30" fmla="*/ 100 w 2288"/>
                <a:gd name="T31" fmla="*/ 60 h 544"/>
                <a:gd name="T32" fmla="*/ 94 w 2288"/>
                <a:gd name="T33" fmla="*/ 60 h 544"/>
                <a:gd name="T34" fmla="*/ 92 w 2288"/>
                <a:gd name="T35" fmla="*/ 53 h 544"/>
                <a:gd name="T36" fmla="*/ 90 w 2288"/>
                <a:gd name="T37" fmla="*/ 44 h 544"/>
                <a:gd name="T38" fmla="*/ 86 w 2288"/>
                <a:gd name="T39" fmla="*/ 38 h 544"/>
                <a:gd name="T40" fmla="*/ 85 w 2288"/>
                <a:gd name="T41" fmla="*/ 37 h 544"/>
                <a:gd name="T42" fmla="*/ 83 w 2288"/>
                <a:gd name="T43" fmla="*/ 43 h 544"/>
                <a:gd name="T44" fmla="*/ 81 w 2288"/>
                <a:gd name="T45" fmla="*/ 50 h 544"/>
                <a:gd name="T46" fmla="*/ 76 w 2288"/>
                <a:gd name="T47" fmla="*/ 58 h 544"/>
                <a:gd name="T48" fmla="*/ 72 w 2288"/>
                <a:gd name="T49" fmla="*/ 50 h 544"/>
                <a:gd name="T50" fmla="*/ 71 w 2288"/>
                <a:gd name="T51" fmla="*/ 50 h 544"/>
                <a:gd name="T52" fmla="*/ 70 w 2288"/>
                <a:gd name="T53" fmla="*/ 58 h 544"/>
                <a:gd name="T54" fmla="*/ 69 w 2288"/>
                <a:gd name="T55" fmla="*/ 60 h 544"/>
                <a:gd name="T56" fmla="*/ 68 w 2288"/>
                <a:gd name="T57" fmla="*/ 60 h 544"/>
                <a:gd name="T58" fmla="*/ 64 w 2288"/>
                <a:gd name="T59" fmla="*/ 61 h 544"/>
                <a:gd name="T60" fmla="*/ 62 w 2288"/>
                <a:gd name="T61" fmla="*/ 54 h 544"/>
                <a:gd name="T62" fmla="*/ 63 w 2288"/>
                <a:gd name="T63" fmla="*/ 37 h 544"/>
                <a:gd name="T64" fmla="*/ 62 w 2288"/>
                <a:gd name="T65" fmla="*/ 44 h 544"/>
                <a:gd name="T66" fmla="*/ 60 w 2288"/>
                <a:gd name="T67" fmla="*/ 58 h 544"/>
                <a:gd name="T68" fmla="*/ 57 w 2288"/>
                <a:gd name="T69" fmla="*/ 61 h 544"/>
                <a:gd name="T70" fmla="*/ 54 w 2288"/>
                <a:gd name="T71" fmla="*/ 61 h 544"/>
                <a:gd name="T72" fmla="*/ 51 w 2288"/>
                <a:gd name="T73" fmla="*/ 61 h 544"/>
                <a:gd name="T74" fmla="*/ 47 w 2288"/>
                <a:gd name="T75" fmla="*/ 62 h 544"/>
                <a:gd name="T76" fmla="*/ 45 w 2288"/>
                <a:gd name="T77" fmla="*/ 53 h 544"/>
                <a:gd name="T78" fmla="*/ 45 w 2288"/>
                <a:gd name="T79" fmla="*/ 49 h 544"/>
                <a:gd name="T80" fmla="*/ 44 w 2288"/>
                <a:gd name="T81" fmla="*/ 59 h 544"/>
                <a:gd name="T82" fmla="*/ 43 w 2288"/>
                <a:gd name="T83" fmla="*/ 62 h 544"/>
                <a:gd name="T84" fmla="*/ 42 w 2288"/>
                <a:gd name="T85" fmla="*/ 42 h 544"/>
                <a:gd name="T86" fmla="*/ 41 w 2288"/>
                <a:gd name="T87" fmla="*/ 40 h 544"/>
                <a:gd name="T88" fmla="*/ 39 w 2288"/>
                <a:gd name="T89" fmla="*/ 58 h 544"/>
                <a:gd name="T90" fmla="*/ 37 w 2288"/>
                <a:gd name="T91" fmla="*/ 62 h 544"/>
                <a:gd name="T92" fmla="*/ 34 w 2288"/>
                <a:gd name="T93" fmla="*/ 63 h 544"/>
                <a:gd name="T94" fmla="*/ 32 w 2288"/>
                <a:gd name="T95" fmla="*/ 63 h 544"/>
                <a:gd name="T96" fmla="*/ 29 w 2288"/>
                <a:gd name="T97" fmla="*/ 64 h 544"/>
                <a:gd name="T98" fmla="*/ 27 w 2288"/>
                <a:gd name="T99" fmla="*/ 55 h 544"/>
                <a:gd name="T100" fmla="*/ 27 w 2288"/>
                <a:gd name="T101" fmla="*/ 55 h 544"/>
                <a:gd name="T102" fmla="*/ 26 w 2288"/>
                <a:gd name="T103" fmla="*/ 62 h 544"/>
                <a:gd name="T104" fmla="*/ 24 w 2288"/>
                <a:gd name="T105" fmla="*/ 64 h 544"/>
                <a:gd name="T106" fmla="*/ 21 w 2288"/>
                <a:gd name="T107" fmla="*/ 64 h 544"/>
                <a:gd name="T108" fmla="*/ 18 w 2288"/>
                <a:gd name="T109" fmla="*/ 64 h 544"/>
                <a:gd name="T110" fmla="*/ 15 w 2288"/>
                <a:gd name="T111" fmla="*/ 65 h 544"/>
                <a:gd name="T112" fmla="*/ 14 w 2288"/>
                <a:gd name="T113" fmla="*/ 49 h 544"/>
                <a:gd name="T114" fmla="*/ 13 w 2288"/>
                <a:gd name="T115" fmla="*/ 49 h 544"/>
                <a:gd name="T116" fmla="*/ 12 w 2288"/>
                <a:gd name="T117" fmla="*/ 62 h 544"/>
                <a:gd name="T118" fmla="*/ 9 w 2288"/>
                <a:gd name="T119" fmla="*/ 66 h 544"/>
                <a:gd name="T120" fmla="*/ 5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nvGrpSpPr>
            <p:cNvPr id="8969" name="Group 4656"/>
            <p:cNvGrpSpPr>
              <a:grpSpLocks/>
            </p:cNvGrpSpPr>
            <p:nvPr/>
          </p:nvGrpSpPr>
          <p:grpSpPr bwMode="auto">
            <a:xfrm rot="839386">
              <a:off x="2208" y="966"/>
              <a:ext cx="192" cy="528"/>
              <a:chOff x="1952" y="240"/>
              <a:chExt cx="352" cy="528"/>
            </a:xfrm>
          </p:grpSpPr>
          <p:sp>
            <p:nvSpPr>
              <p:cNvPr id="8550" name="Freeform 4657"/>
              <p:cNvSpPr>
                <a:spLocks/>
              </p:cNvSpPr>
              <p:nvPr/>
            </p:nvSpPr>
            <p:spPr bwMode="auto">
              <a:xfrm rot="5867664">
                <a:off x="1944" y="408"/>
                <a:ext cx="528" cy="192"/>
              </a:xfrm>
              <a:custGeom>
                <a:avLst/>
                <a:gdLst>
                  <a:gd name="T0" fmla="*/ 0 w 2288"/>
                  <a:gd name="T1" fmla="*/ 66 h 544"/>
                  <a:gd name="T2" fmla="*/ 2 w 2288"/>
                  <a:gd name="T3" fmla="*/ 60 h 544"/>
                  <a:gd name="T4" fmla="*/ 6 w 2288"/>
                  <a:gd name="T5" fmla="*/ 50 h 544"/>
                  <a:gd name="T6" fmla="*/ 11 w 2288"/>
                  <a:gd name="T7" fmla="*/ 38 h 544"/>
                  <a:gd name="T8" fmla="*/ 18 w 2288"/>
                  <a:gd name="T9" fmla="*/ 25 h 544"/>
                  <a:gd name="T10" fmla="*/ 29 w 2288"/>
                  <a:gd name="T11" fmla="*/ 14 h 544"/>
                  <a:gd name="T12" fmla="*/ 41 w 2288"/>
                  <a:gd name="T13" fmla="*/ 5 h 544"/>
                  <a:gd name="T14" fmla="*/ 57 w 2288"/>
                  <a:gd name="T15" fmla="*/ 0 h 544"/>
                  <a:gd name="T16" fmla="*/ 74 w 2288"/>
                  <a:gd name="T17" fmla="*/ 1 h 544"/>
                  <a:gd name="T18" fmla="*/ 88 w 2288"/>
                  <a:gd name="T19" fmla="*/ 6 h 544"/>
                  <a:gd name="T20" fmla="*/ 99 w 2288"/>
                  <a:gd name="T21" fmla="*/ 14 h 544"/>
                  <a:gd name="T22" fmla="*/ 107 w 2288"/>
                  <a:gd name="T23" fmla="*/ 24 h 544"/>
                  <a:gd name="T24" fmla="*/ 114 w 2288"/>
                  <a:gd name="T25" fmla="*/ 35 h 544"/>
                  <a:gd name="T26" fmla="*/ 118 w 2288"/>
                  <a:gd name="T27" fmla="*/ 46 h 544"/>
                  <a:gd name="T28" fmla="*/ 120 w 2288"/>
                  <a:gd name="T29" fmla="*/ 54 h 544"/>
                  <a:gd name="T30" fmla="*/ 122 w 2288"/>
                  <a:gd name="T31" fmla="*/ 60 h 544"/>
                  <a:gd name="T32" fmla="*/ 113 w 2288"/>
                  <a:gd name="T33" fmla="*/ 60 h 544"/>
                  <a:gd name="T34" fmla="*/ 111 w 2288"/>
                  <a:gd name="T35" fmla="*/ 53 h 544"/>
                  <a:gd name="T36" fmla="*/ 108 w 2288"/>
                  <a:gd name="T37" fmla="*/ 44 h 544"/>
                  <a:gd name="T38" fmla="*/ 105 w 2288"/>
                  <a:gd name="T39" fmla="*/ 38 h 544"/>
                  <a:gd name="T40" fmla="*/ 103 w 2288"/>
                  <a:gd name="T41" fmla="*/ 37 h 544"/>
                  <a:gd name="T42" fmla="*/ 101 w 2288"/>
                  <a:gd name="T43" fmla="*/ 43 h 544"/>
                  <a:gd name="T44" fmla="*/ 98 w 2288"/>
                  <a:gd name="T45" fmla="*/ 50 h 544"/>
                  <a:gd name="T46" fmla="*/ 91 w 2288"/>
                  <a:gd name="T47" fmla="*/ 58 h 544"/>
                  <a:gd name="T48" fmla="*/ 87 w 2288"/>
                  <a:gd name="T49" fmla="*/ 50 h 544"/>
                  <a:gd name="T50" fmla="*/ 87 w 2288"/>
                  <a:gd name="T51" fmla="*/ 50 h 544"/>
                  <a:gd name="T52" fmla="*/ 85 w 2288"/>
                  <a:gd name="T53" fmla="*/ 58 h 544"/>
                  <a:gd name="T54" fmla="*/ 84 w 2288"/>
                  <a:gd name="T55" fmla="*/ 60 h 544"/>
                  <a:gd name="T56" fmla="*/ 82 w 2288"/>
                  <a:gd name="T57" fmla="*/ 60 h 544"/>
                  <a:gd name="T58" fmla="*/ 78 w 2288"/>
                  <a:gd name="T59" fmla="*/ 61 h 544"/>
                  <a:gd name="T60" fmla="*/ 75 w 2288"/>
                  <a:gd name="T61" fmla="*/ 54 h 544"/>
                  <a:gd name="T62" fmla="*/ 76 w 2288"/>
                  <a:gd name="T63" fmla="*/ 37 h 544"/>
                  <a:gd name="T64" fmla="*/ 75 w 2288"/>
                  <a:gd name="T65" fmla="*/ 44 h 544"/>
                  <a:gd name="T66" fmla="*/ 72 w 2288"/>
                  <a:gd name="T67" fmla="*/ 58 h 544"/>
                  <a:gd name="T68" fmla="*/ 69 w 2288"/>
                  <a:gd name="T69" fmla="*/ 61 h 544"/>
                  <a:gd name="T70" fmla="*/ 65 w 2288"/>
                  <a:gd name="T71" fmla="*/ 61 h 544"/>
                  <a:gd name="T72" fmla="*/ 61 w 2288"/>
                  <a:gd name="T73" fmla="*/ 61 h 544"/>
                  <a:gd name="T74" fmla="*/ 57 w 2288"/>
                  <a:gd name="T75" fmla="*/ 62 h 544"/>
                  <a:gd name="T76" fmla="*/ 54 w 2288"/>
                  <a:gd name="T77" fmla="*/ 53 h 544"/>
                  <a:gd name="T78" fmla="*/ 54 w 2288"/>
                  <a:gd name="T79" fmla="*/ 49 h 544"/>
                  <a:gd name="T80" fmla="*/ 53 w 2288"/>
                  <a:gd name="T81" fmla="*/ 59 h 544"/>
                  <a:gd name="T82" fmla="*/ 51 w 2288"/>
                  <a:gd name="T83" fmla="*/ 62 h 544"/>
                  <a:gd name="T84" fmla="*/ 51 w 2288"/>
                  <a:gd name="T85" fmla="*/ 42 h 544"/>
                  <a:gd name="T86" fmla="*/ 50 w 2288"/>
                  <a:gd name="T87" fmla="*/ 40 h 544"/>
                  <a:gd name="T88" fmla="*/ 48 w 2288"/>
                  <a:gd name="T89" fmla="*/ 58 h 544"/>
                  <a:gd name="T90" fmla="*/ 45 w 2288"/>
                  <a:gd name="T91" fmla="*/ 62 h 544"/>
                  <a:gd name="T92" fmla="*/ 42 w 2288"/>
                  <a:gd name="T93" fmla="*/ 63 h 544"/>
                  <a:gd name="T94" fmla="*/ 38 w 2288"/>
                  <a:gd name="T95" fmla="*/ 63 h 544"/>
                  <a:gd name="T96" fmla="*/ 35 w 2288"/>
                  <a:gd name="T97" fmla="*/ 64 h 544"/>
                  <a:gd name="T98" fmla="*/ 33 w 2288"/>
                  <a:gd name="T99" fmla="*/ 55 h 544"/>
                  <a:gd name="T100" fmla="*/ 33 w 2288"/>
                  <a:gd name="T101" fmla="*/ 55 h 544"/>
                  <a:gd name="T102" fmla="*/ 32 w 2288"/>
                  <a:gd name="T103" fmla="*/ 62 h 544"/>
                  <a:gd name="T104" fmla="*/ 29 w 2288"/>
                  <a:gd name="T105" fmla="*/ 64 h 544"/>
                  <a:gd name="T106" fmla="*/ 25 w 2288"/>
                  <a:gd name="T107" fmla="*/ 64 h 544"/>
                  <a:gd name="T108" fmla="*/ 21 w 2288"/>
                  <a:gd name="T109" fmla="*/ 64 h 544"/>
                  <a:gd name="T110" fmla="*/ 18 w 2288"/>
                  <a:gd name="T111" fmla="*/ 65 h 544"/>
                  <a:gd name="T112" fmla="*/ 16 w 2288"/>
                  <a:gd name="T113" fmla="*/ 49 h 544"/>
                  <a:gd name="T114" fmla="*/ 16 w 2288"/>
                  <a:gd name="T115" fmla="*/ 49 h 544"/>
                  <a:gd name="T116" fmla="*/ 14 w 2288"/>
                  <a:gd name="T117" fmla="*/ 62 h 544"/>
                  <a:gd name="T118" fmla="*/ 11 w 2288"/>
                  <a:gd name="T119" fmla="*/ 66 h 544"/>
                  <a:gd name="T120" fmla="*/ 6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551" name="Freeform 4658"/>
              <p:cNvSpPr>
                <a:spLocks/>
              </p:cNvSpPr>
              <p:nvPr/>
            </p:nvSpPr>
            <p:spPr bwMode="auto">
              <a:xfrm rot="16313642" flipH="1">
                <a:off x="1824" y="368"/>
                <a:ext cx="480" cy="224"/>
              </a:xfrm>
              <a:custGeom>
                <a:avLst/>
                <a:gdLst>
                  <a:gd name="T0" fmla="*/ 0 w 2288"/>
                  <a:gd name="T1" fmla="*/ 90 h 544"/>
                  <a:gd name="T2" fmla="*/ 2 w 2288"/>
                  <a:gd name="T3" fmla="*/ 81 h 544"/>
                  <a:gd name="T4" fmla="*/ 5 w 2288"/>
                  <a:gd name="T5" fmla="*/ 68 h 544"/>
                  <a:gd name="T6" fmla="*/ 9 w 2288"/>
                  <a:gd name="T7" fmla="*/ 51 h 544"/>
                  <a:gd name="T8" fmla="*/ 15 w 2288"/>
                  <a:gd name="T9" fmla="*/ 34 h 544"/>
                  <a:gd name="T10" fmla="*/ 23 w 2288"/>
                  <a:gd name="T11" fmla="*/ 19 h 544"/>
                  <a:gd name="T12" fmla="*/ 34 w 2288"/>
                  <a:gd name="T13" fmla="*/ 7 h 544"/>
                  <a:gd name="T14" fmla="*/ 47 w 2288"/>
                  <a:gd name="T15" fmla="*/ 1 h 544"/>
                  <a:gd name="T16" fmla="*/ 61 w 2288"/>
                  <a:gd name="T17" fmla="*/ 1 h 544"/>
                  <a:gd name="T18" fmla="*/ 73 w 2288"/>
                  <a:gd name="T19" fmla="*/ 8 h 544"/>
                  <a:gd name="T20" fmla="*/ 82 w 2288"/>
                  <a:gd name="T21" fmla="*/ 19 h 544"/>
                  <a:gd name="T22" fmla="*/ 89 w 2288"/>
                  <a:gd name="T23" fmla="*/ 33 h 544"/>
                  <a:gd name="T24" fmla="*/ 94 w 2288"/>
                  <a:gd name="T25" fmla="*/ 48 h 544"/>
                  <a:gd name="T26" fmla="*/ 97 w 2288"/>
                  <a:gd name="T27" fmla="*/ 62 h 544"/>
                  <a:gd name="T28" fmla="*/ 99 w 2288"/>
                  <a:gd name="T29" fmla="*/ 74 h 544"/>
                  <a:gd name="T30" fmla="*/ 100 w 2288"/>
                  <a:gd name="T31" fmla="*/ 82 h 544"/>
                  <a:gd name="T32" fmla="*/ 94 w 2288"/>
                  <a:gd name="T33" fmla="*/ 82 h 544"/>
                  <a:gd name="T34" fmla="*/ 92 w 2288"/>
                  <a:gd name="T35" fmla="*/ 72 h 544"/>
                  <a:gd name="T36" fmla="*/ 90 w 2288"/>
                  <a:gd name="T37" fmla="*/ 61 h 544"/>
                  <a:gd name="T38" fmla="*/ 86 w 2288"/>
                  <a:gd name="T39" fmla="*/ 51 h 544"/>
                  <a:gd name="T40" fmla="*/ 85 w 2288"/>
                  <a:gd name="T41" fmla="*/ 50 h 544"/>
                  <a:gd name="T42" fmla="*/ 83 w 2288"/>
                  <a:gd name="T43" fmla="*/ 58 h 544"/>
                  <a:gd name="T44" fmla="*/ 81 w 2288"/>
                  <a:gd name="T45" fmla="*/ 69 h 544"/>
                  <a:gd name="T46" fmla="*/ 76 w 2288"/>
                  <a:gd name="T47" fmla="*/ 79 h 544"/>
                  <a:gd name="T48" fmla="*/ 72 w 2288"/>
                  <a:gd name="T49" fmla="*/ 69 h 544"/>
                  <a:gd name="T50" fmla="*/ 71 w 2288"/>
                  <a:gd name="T51" fmla="*/ 68 h 544"/>
                  <a:gd name="T52" fmla="*/ 70 w 2288"/>
                  <a:gd name="T53" fmla="*/ 79 h 544"/>
                  <a:gd name="T54" fmla="*/ 69 w 2288"/>
                  <a:gd name="T55" fmla="*/ 82 h 544"/>
                  <a:gd name="T56" fmla="*/ 68 w 2288"/>
                  <a:gd name="T57" fmla="*/ 82 h 544"/>
                  <a:gd name="T58" fmla="*/ 64 w 2288"/>
                  <a:gd name="T59" fmla="*/ 82 h 544"/>
                  <a:gd name="T60" fmla="*/ 62 w 2288"/>
                  <a:gd name="T61" fmla="*/ 74 h 544"/>
                  <a:gd name="T62" fmla="*/ 63 w 2288"/>
                  <a:gd name="T63" fmla="*/ 50 h 544"/>
                  <a:gd name="T64" fmla="*/ 62 w 2288"/>
                  <a:gd name="T65" fmla="*/ 61 h 544"/>
                  <a:gd name="T66" fmla="*/ 60 w 2288"/>
                  <a:gd name="T67" fmla="*/ 79 h 544"/>
                  <a:gd name="T68" fmla="*/ 57 w 2288"/>
                  <a:gd name="T69" fmla="*/ 83 h 544"/>
                  <a:gd name="T70" fmla="*/ 54 w 2288"/>
                  <a:gd name="T71" fmla="*/ 84 h 544"/>
                  <a:gd name="T72" fmla="*/ 51 w 2288"/>
                  <a:gd name="T73" fmla="*/ 84 h 544"/>
                  <a:gd name="T74" fmla="*/ 47 w 2288"/>
                  <a:gd name="T75" fmla="*/ 84 h 544"/>
                  <a:gd name="T76" fmla="*/ 45 w 2288"/>
                  <a:gd name="T77" fmla="*/ 71 h 544"/>
                  <a:gd name="T78" fmla="*/ 45 w 2288"/>
                  <a:gd name="T79" fmla="*/ 66 h 544"/>
                  <a:gd name="T80" fmla="*/ 44 w 2288"/>
                  <a:gd name="T81" fmla="*/ 79 h 544"/>
                  <a:gd name="T82" fmla="*/ 43 w 2288"/>
                  <a:gd name="T83" fmla="*/ 84 h 544"/>
                  <a:gd name="T84" fmla="*/ 42 w 2288"/>
                  <a:gd name="T85" fmla="*/ 57 h 544"/>
                  <a:gd name="T86" fmla="*/ 41 w 2288"/>
                  <a:gd name="T87" fmla="*/ 55 h 544"/>
                  <a:gd name="T88" fmla="*/ 39 w 2288"/>
                  <a:gd name="T89" fmla="*/ 79 h 544"/>
                  <a:gd name="T90" fmla="*/ 37 w 2288"/>
                  <a:gd name="T91" fmla="*/ 85 h 544"/>
                  <a:gd name="T92" fmla="*/ 34 w 2288"/>
                  <a:gd name="T93" fmla="*/ 86 h 544"/>
                  <a:gd name="T94" fmla="*/ 32 w 2288"/>
                  <a:gd name="T95" fmla="*/ 86 h 544"/>
                  <a:gd name="T96" fmla="*/ 29 w 2288"/>
                  <a:gd name="T97" fmla="*/ 86 h 544"/>
                  <a:gd name="T98" fmla="*/ 27 w 2288"/>
                  <a:gd name="T99" fmla="*/ 75 h 544"/>
                  <a:gd name="T100" fmla="*/ 27 w 2288"/>
                  <a:gd name="T101" fmla="*/ 75 h 544"/>
                  <a:gd name="T102" fmla="*/ 26 w 2288"/>
                  <a:gd name="T103" fmla="*/ 84 h 544"/>
                  <a:gd name="T104" fmla="*/ 24 w 2288"/>
                  <a:gd name="T105" fmla="*/ 87 h 544"/>
                  <a:gd name="T106" fmla="*/ 21 w 2288"/>
                  <a:gd name="T107" fmla="*/ 87 h 544"/>
                  <a:gd name="T108" fmla="*/ 18 w 2288"/>
                  <a:gd name="T109" fmla="*/ 88 h 544"/>
                  <a:gd name="T110" fmla="*/ 15 w 2288"/>
                  <a:gd name="T111" fmla="*/ 89 h 544"/>
                  <a:gd name="T112" fmla="*/ 14 w 2288"/>
                  <a:gd name="T113" fmla="*/ 68 h 544"/>
                  <a:gd name="T114" fmla="*/ 13 w 2288"/>
                  <a:gd name="T115" fmla="*/ 67 h 544"/>
                  <a:gd name="T116" fmla="*/ 12 w 2288"/>
                  <a:gd name="T117" fmla="*/ 84 h 544"/>
                  <a:gd name="T118" fmla="*/ 9 w 2288"/>
                  <a:gd name="T119" fmla="*/ 89 h 544"/>
                  <a:gd name="T120" fmla="*/ 5 w 2288"/>
                  <a:gd name="T121" fmla="*/ 90 h 544"/>
                  <a:gd name="T122" fmla="*/ 3 w 2288"/>
                  <a:gd name="T123" fmla="*/ 91 h 544"/>
                  <a:gd name="T124" fmla="*/ 1 w 2288"/>
                  <a:gd name="T125" fmla="*/ 92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sp>
          <p:nvSpPr>
            <p:cNvPr id="8548" name="Freeform 4659"/>
            <p:cNvSpPr>
              <a:spLocks/>
            </p:cNvSpPr>
            <p:nvPr/>
          </p:nvSpPr>
          <p:spPr bwMode="auto">
            <a:xfrm rot="-280215">
              <a:off x="1777" y="1343"/>
              <a:ext cx="528" cy="144"/>
            </a:xfrm>
            <a:custGeom>
              <a:avLst/>
              <a:gdLst>
                <a:gd name="T0" fmla="*/ 0 w 2288"/>
                <a:gd name="T1" fmla="*/ 37 h 544"/>
                <a:gd name="T2" fmla="*/ 2 w 2288"/>
                <a:gd name="T3" fmla="*/ 34 h 544"/>
                <a:gd name="T4" fmla="*/ 6 w 2288"/>
                <a:gd name="T5" fmla="*/ 28 h 544"/>
                <a:gd name="T6" fmla="*/ 11 w 2288"/>
                <a:gd name="T7" fmla="*/ 21 h 544"/>
                <a:gd name="T8" fmla="*/ 18 w 2288"/>
                <a:gd name="T9" fmla="*/ 14 h 544"/>
                <a:gd name="T10" fmla="*/ 29 w 2288"/>
                <a:gd name="T11" fmla="*/ 8 h 544"/>
                <a:gd name="T12" fmla="*/ 41 w 2288"/>
                <a:gd name="T13" fmla="*/ 3 h 544"/>
                <a:gd name="T14" fmla="*/ 57 w 2288"/>
                <a:gd name="T15" fmla="*/ 0 h 544"/>
                <a:gd name="T16" fmla="*/ 74 w 2288"/>
                <a:gd name="T17" fmla="*/ 1 h 544"/>
                <a:gd name="T18" fmla="*/ 88 w 2288"/>
                <a:gd name="T19" fmla="*/ 3 h 544"/>
                <a:gd name="T20" fmla="*/ 99 w 2288"/>
                <a:gd name="T21" fmla="*/ 8 h 544"/>
                <a:gd name="T22" fmla="*/ 107 w 2288"/>
                <a:gd name="T23" fmla="*/ 14 h 544"/>
                <a:gd name="T24" fmla="*/ 114 w 2288"/>
                <a:gd name="T25" fmla="*/ 20 h 544"/>
                <a:gd name="T26" fmla="*/ 118 w 2288"/>
                <a:gd name="T27" fmla="*/ 26 h 544"/>
                <a:gd name="T28" fmla="*/ 120 w 2288"/>
                <a:gd name="T29" fmla="*/ 30 h 544"/>
                <a:gd name="T30" fmla="*/ 122 w 2288"/>
                <a:gd name="T31" fmla="*/ 34 h 544"/>
                <a:gd name="T32" fmla="*/ 113 w 2288"/>
                <a:gd name="T33" fmla="*/ 34 h 544"/>
                <a:gd name="T34" fmla="*/ 111 w 2288"/>
                <a:gd name="T35" fmla="*/ 30 h 544"/>
                <a:gd name="T36" fmla="*/ 108 w 2288"/>
                <a:gd name="T37" fmla="*/ 25 h 544"/>
                <a:gd name="T38" fmla="*/ 105 w 2288"/>
                <a:gd name="T39" fmla="*/ 21 h 544"/>
                <a:gd name="T40" fmla="*/ 103 w 2288"/>
                <a:gd name="T41" fmla="*/ 21 h 544"/>
                <a:gd name="T42" fmla="*/ 101 w 2288"/>
                <a:gd name="T43" fmla="*/ 24 h 544"/>
                <a:gd name="T44" fmla="*/ 98 w 2288"/>
                <a:gd name="T45" fmla="*/ 28 h 544"/>
                <a:gd name="T46" fmla="*/ 91 w 2288"/>
                <a:gd name="T47" fmla="*/ 33 h 544"/>
                <a:gd name="T48" fmla="*/ 87 w 2288"/>
                <a:gd name="T49" fmla="*/ 28 h 544"/>
                <a:gd name="T50" fmla="*/ 87 w 2288"/>
                <a:gd name="T51" fmla="*/ 28 h 544"/>
                <a:gd name="T52" fmla="*/ 85 w 2288"/>
                <a:gd name="T53" fmla="*/ 33 h 544"/>
                <a:gd name="T54" fmla="*/ 84 w 2288"/>
                <a:gd name="T55" fmla="*/ 34 h 544"/>
                <a:gd name="T56" fmla="*/ 82 w 2288"/>
                <a:gd name="T57" fmla="*/ 34 h 544"/>
                <a:gd name="T58" fmla="*/ 78 w 2288"/>
                <a:gd name="T59" fmla="*/ 34 h 544"/>
                <a:gd name="T60" fmla="*/ 75 w 2288"/>
                <a:gd name="T61" fmla="*/ 30 h 544"/>
                <a:gd name="T62" fmla="*/ 76 w 2288"/>
                <a:gd name="T63" fmla="*/ 21 h 544"/>
                <a:gd name="T64" fmla="*/ 75 w 2288"/>
                <a:gd name="T65" fmla="*/ 25 h 544"/>
                <a:gd name="T66" fmla="*/ 72 w 2288"/>
                <a:gd name="T67" fmla="*/ 33 h 544"/>
                <a:gd name="T68" fmla="*/ 69 w 2288"/>
                <a:gd name="T69" fmla="*/ 34 h 544"/>
                <a:gd name="T70" fmla="*/ 65 w 2288"/>
                <a:gd name="T71" fmla="*/ 34 h 544"/>
                <a:gd name="T72" fmla="*/ 61 w 2288"/>
                <a:gd name="T73" fmla="*/ 34 h 544"/>
                <a:gd name="T74" fmla="*/ 57 w 2288"/>
                <a:gd name="T75" fmla="*/ 35 h 544"/>
                <a:gd name="T76" fmla="*/ 54 w 2288"/>
                <a:gd name="T77" fmla="*/ 29 h 544"/>
                <a:gd name="T78" fmla="*/ 54 w 2288"/>
                <a:gd name="T79" fmla="*/ 27 h 544"/>
                <a:gd name="T80" fmla="*/ 53 w 2288"/>
                <a:gd name="T81" fmla="*/ 33 h 544"/>
                <a:gd name="T82" fmla="*/ 51 w 2288"/>
                <a:gd name="T83" fmla="*/ 35 h 544"/>
                <a:gd name="T84" fmla="*/ 51 w 2288"/>
                <a:gd name="T85" fmla="*/ 24 h 544"/>
                <a:gd name="T86" fmla="*/ 50 w 2288"/>
                <a:gd name="T87" fmla="*/ 23 h 544"/>
                <a:gd name="T88" fmla="*/ 48 w 2288"/>
                <a:gd name="T89" fmla="*/ 33 h 544"/>
                <a:gd name="T90" fmla="*/ 45 w 2288"/>
                <a:gd name="T91" fmla="*/ 35 h 544"/>
                <a:gd name="T92" fmla="*/ 42 w 2288"/>
                <a:gd name="T93" fmla="*/ 35 h 544"/>
                <a:gd name="T94" fmla="*/ 38 w 2288"/>
                <a:gd name="T95" fmla="*/ 35 h 544"/>
                <a:gd name="T96" fmla="*/ 35 w 2288"/>
                <a:gd name="T97" fmla="*/ 36 h 544"/>
                <a:gd name="T98" fmla="*/ 33 w 2288"/>
                <a:gd name="T99" fmla="*/ 31 h 544"/>
                <a:gd name="T100" fmla="*/ 33 w 2288"/>
                <a:gd name="T101" fmla="*/ 31 h 544"/>
                <a:gd name="T102" fmla="*/ 32 w 2288"/>
                <a:gd name="T103" fmla="*/ 35 h 544"/>
                <a:gd name="T104" fmla="*/ 29 w 2288"/>
                <a:gd name="T105" fmla="*/ 36 h 544"/>
                <a:gd name="T106" fmla="*/ 25 w 2288"/>
                <a:gd name="T107" fmla="*/ 36 h 544"/>
                <a:gd name="T108" fmla="*/ 21 w 2288"/>
                <a:gd name="T109" fmla="*/ 36 h 544"/>
                <a:gd name="T110" fmla="*/ 18 w 2288"/>
                <a:gd name="T111" fmla="*/ 37 h 544"/>
                <a:gd name="T112" fmla="*/ 16 w 2288"/>
                <a:gd name="T113" fmla="*/ 28 h 544"/>
                <a:gd name="T114" fmla="*/ 16 w 2288"/>
                <a:gd name="T115" fmla="*/ 28 h 544"/>
                <a:gd name="T116" fmla="*/ 14 w 2288"/>
                <a:gd name="T117" fmla="*/ 35 h 544"/>
                <a:gd name="T118" fmla="*/ 11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549" name="Freeform 4660"/>
            <p:cNvSpPr>
              <a:spLocks/>
            </p:cNvSpPr>
            <p:nvPr/>
          </p:nvSpPr>
          <p:spPr bwMode="auto">
            <a:xfrm flipH="1">
              <a:off x="2160" y="1344"/>
              <a:ext cx="480" cy="144"/>
            </a:xfrm>
            <a:custGeom>
              <a:avLst/>
              <a:gdLst>
                <a:gd name="T0" fmla="*/ 0 w 2288"/>
                <a:gd name="T1" fmla="*/ 37 h 544"/>
                <a:gd name="T2" fmla="*/ 2 w 2288"/>
                <a:gd name="T3" fmla="*/ 34 h 544"/>
                <a:gd name="T4" fmla="*/ 5 w 2288"/>
                <a:gd name="T5" fmla="*/ 28 h 544"/>
                <a:gd name="T6" fmla="*/ 9 w 2288"/>
                <a:gd name="T7" fmla="*/ 21 h 544"/>
                <a:gd name="T8" fmla="*/ 15 w 2288"/>
                <a:gd name="T9" fmla="*/ 14 h 544"/>
                <a:gd name="T10" fmla="*/ 23 w 2288"/>
                <a:gd name="T11" fmla="*/ 8 h 544"/>
                <a:gd name="T12" fmla="*/ 34 w 2288"/>
                <a:gd name="T13" fmla="*/ 3 h 544"/>
                <a:gd name="T14" fmla="*/ 47 w 2288"/>
                <a:gd name="T15" fmla="*/ 0 h 544"/>
                <a:gd name="T16" fmla="*/ 61 w 2288"/>
                <a:gd name="T17" fmla="*/ 1 h 544"/>
                <a:gd name="T18" fmla="*/ 73 w 2288"/>
                <a:gd name="T19" fmla="*/ 3 h 544"/>
                <a:gd name="T20" fmla="*/ 82 w 2288"/>
                <a:gd name="T21" fmla="*/ 8 h 544"/>
                <a:gd name="T22" fmla="*/ 89 w 2288"/>
                <a:gd name="T23" fmla="*/ 14 h 544"/>
                <a:gd name="T24" fmla="*/ 94 w 2288"/>
                <a:gd name="T25" fmla="*/ 20 h 544"/>
                <a:gd name="T26" fmla="*/ 97 w 2288"/>
                <a:gd name="T27" fmla="*/ 26 h 544"/>
                <a:gd name="T28" fmla="*/ 99 w 2288"/>
                <a:gd name="T29" fmla="*/ 30 h 544"/>
                <a:gd name="T30" fmla="*/ 100 w 2288"/>
                <a:gd name="T31" fmla="*/ 34 h 544"/>
                <a:gd name="T32" fmla="*/ 94 w 2288"/>
                <a:gd name="T33" fmla="*/ 34 h 544"/>
                <a:gd name="T34" fmla="*/ 92 w 2288"/>
                <a:gd name="T35" fmla="*/ 30 h 544"/>
                <a:gd name="T36" fmla="*/ 90 w 2288"/>
                <a:gd name="T37" fmla="*/ 25 h 544"/>
                <a:gd name="T38" fmla="*/ 86 w 2288"/>
                <a:gd name="T39" fmla="*/ 21 h 544"/>
                <a:gd name="T40" fmla="*/ 85 w 2288"/>
                <a:gd name="T41" fmla="*/ 21 h 544"/>
                <a:gd name="T42" fmla="*/ 83 w 2288"/>
                <a:gd name="T43" fmla="*/ 24 h 544"/>
                <a:gd name="T44" fmla="*/ 81 w 2288"/>
                <a:gd name="T45" fmla="*/ 28 h 544"/>
                <a:gd name="T46" fmla="*/ 76 w 2288"/>
                <a:gd name="T47" fmla="*/ 33 h 544"/>
                <a:gd name="T48" fmla="*/ 72 w 2288"/>
                <a:gd name="T49" fmla="*/ 28 h 544"/>
                <a:gd name="T50" fmla="*/ 71 w 2288"/>
                <a:gd name="T51" fmla="*/ 28 h 544"/>
                <a:gd name="T52" fmla="*/ 70 w 2288"/>
                <a:gd name="T53" fmla="*/ 33 h 544"/>
                <a:gd name="T54" fmla="*/ 69 w 2288"/>
                <a:gd name="T55" fmla="*/ 34 h 544"/>
                <a:gd name="T56" fmla="*/ 68 w 2288"/>
                <a:gd name="T57" fmla="*/ 34 h 544"/>
                <a:gd name="T58" fmla="*/ 64 w 2288"/>
                <a:gd name="T59" fmla="*/ 34 h 544"/>
                <a:gd name="T60" fmla="*/ 62 w 2288"/>
                <a:gd name="T61" fmla="*/ 30 h 544"/>
                <a:gd name="T62" fmla="*/ 63 w 2288"/>
                <a:gd name="T63" fmla="*/ 21 h 544"/>
                <a:gd name="T64" fmla="*/ 62 w 2288"/>
                <a:gd name="T65" fmla="*/ 25 h 544"/>
                <a:gd name="T66" fmla="*/ 60 w 2288"/>
                <a:gd name="T67" fmla="*/ 33 h 544"/>
                <a:gd name="T68" fmla="*/ 57 w 2288"/>
                <a:gd name="T69" fmla="*/ 34 h 544"/>
                <a:gd name="T70" fmla="*/ 54 w 2288"/>
                <a:gd name="T71" fmla="*/ 34 h 544"/>
                <a:gd name="T72" fmla="*/ 51 w 2288"/>
                <a:gd name="T73" fmla="*/ 34 h 544"/>
                <a:gd name="T74" fmla="*/ 47 w 2288"/>
                <a:gd name="T75" fmla="*/ 35 h 544"/>
                <a:gd name="T76" fmla="*/ 45 w 2288"/>
                <a:gd name="T77" fmla="*/ 29 h 544"/>
                <a:gd name="T78" fmla="*/ 45 w 2288"/>
                <a:gd name="T79" fmla="*/ 27 h 544"/>
                <a:gd name="T80" fmla="*/ 44 w 2288"/>
                <a:gd name="T81" fmla="*/ 33 h 544"/>
                <a:gd name="T82" fmla="*/ 43 w 2288"/>
                <a:gd name="T83" fmla="*/ 35 h 544"/>
                <a:gd name="T84" fmla="*/ 42 w 2288"/>
                <a:gd name="T85" fmla="*/ 24 h 544"/>
                <a:gd name="T86" fmla="*/ 41 w 2288"/>
                <a:gd name="T87" fmla="*/ 23 h 544"/>
                <a:gd name="T88" fmla="*/ 39 w 2288"/>
                <a:gd name="T89" fmla="*/ 33 h 544"/>
                <a:gd name="T90" fmla="*/ 37 w 2288"/>
                <a:gd name="T91" fmla="*/ 35 h 544"/>
                <a:gd name="T92" fmla="*/ 34 w 2288"/>
                <a:gd name="T93" fmla="*/ 35 h 544"/>
                <a:gd name="T94" fmla="*/ 32 w 2288"/>
                <a:gd name="T95" fmla="*/ 35 h 544"/>
                <a:gd name="T96" fmla="*/ 29 w 2288"/>
                <a:gd name="T97" fmla="*/ 36 h 544"/>
                <a:gd name="T98" fmla="*/ 27 w 2288"/>
                <a:gd name="T99" fmla="*/ 31 h 544"/>
                <a:gd name="T100" fmla="*/ 27 w 2288"/>
                <a:gd name="T101" fmla="*/ 31 h 544"/>
                <a:gd name="T102" fmla="*/ 26 w 2288"/>
                <a:gd name="T103" fmla="*/ 35 h 544"/>
                <a:gd name="T104" fmla="*/ 24 w 2288"/>
                <a:gd name="T105" fmla="*/ 36 h 544"/>
                <a:gd name="T106" fmla="*/ 21 w 2288"/>
                <a:gd name="T107" fmla="*/ 36 h 544"/>
                <a:gd name="T108" fmla="*/ 18 w 2288"/>
                <a:gd name="T109" fmla="*/ 36 h 544"/>
                <a:gd name="T110" fmla="*/ 15 w 2288"/>
                <a:gd name="T111" fmla="*/ 37 h 544"/>
                <a:gd name="T112" fmla="*/ 14 w 2288"/>
                <a:gd name="T113" fmla="*/ 28 h 544"/>
                <a:gd name="T114" fmla="*/ 13 w 2288"/>
                <a:gd name="T115" fmla="*/ 28 h 544"/>
                <a:gd name="T116" fmla="*/ 12 w 2288"/>
                <a:gd name="T117" fmla="*/ 35 h 544"/>
                <a:gd name="T118" fmla="*/ 9 w 2288"/>
                <a:gd name="T119" fmla="*/ 37 h 544"/>
                <a:gd name="T120" fmla="*/ 5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grpSp>
        <p:nvGrpSpPr>
          <p:cNvPr id="8970" name="Group 4661"/>
          <p:cNvGrpSpPr>
            <a:grpSpLocks/>
          </p:cNvGrpSpPr>
          <p:nvPr/>
        </p:nvGrpSpPr>
        <p:grpSpPr bwMode="auto">
          <a:xfrm>
            <a:off x="7773988" y="3505200"/>
            <a:ext cx="1166812" cy="1447800"/>
            <a:chOff x="4897" y="2208"/>
            <a:chExt cx="735" cy="912"/>
          </a:xfrm>
        </p:grpSpPr>
        <p:grpSp>
          <p:nvGrpSpPr>
            <p:cNvPr id="8971" name="Group 4662"/>
            <p:cNvGrpSpPr>
              <a:grpSpLocks/>
            </p:cNvGrpSpPr>
            <p:nvPr/>
          </p:nvGrpSpPr>
          <p:grpSpPr bwMode="auto">
            <a:xfrm>
              <a:off x="5104" y="2208"/>
              <a:ext cx="336" cy="816"/>
              <a:chOff x="624" y="336"/>
              <a:chExt cx="480" cy="1123"/>
            </a:xfrm>
          </p:grpSpPr>
          <p:sp>
            <p:nvSpPr>
              <p:cNvPr id="8527" name="Freeform 4663"/>
              <p:cNvSpPr>
                <a:spLocks/>
              </p:cNvSpPr>
              <p:nvPr/>
            </p:nvSpPr>
            <p:spPr bwMode="auto">
              <a:xfrm>
                <a:off x="672" y="384"/>
                <a:ext cx="336" cy="1075"/>
              </a:xfrm>
              <a:custGeom>
                <a:avLst/>
                <a:gdLst>
                  <a:gd name="T0" fmla="*/ 83 w 939"/>
                  <a:gd name="T1" fmla="*/ 45 h 1678"/>
                  <a:gd name="T2" fmla="*/ 94 w 939"/>
                  <a:gd name="T3" fmla="*/ 15 h 1678"/>
                  <a:gd name="T4" fmla="*/ 94 w 939"/>
                  <a:gd name="T5" fmla="*/ 33 h 1678"/>
                  <a:gd name="T6" fmla="*/ 103 w 939"/>
                  <a:gd name="T7" fmla="*/ 31 h 1678"/>
                  <a:gd name="T8" fmla="*/ 109 w 939"/>
                  <a:gd name="T9" fmla="*/ 25 h 1678"/>
                  <a:gd name="T10" fmla="*/ 96 w 939"/>
                  <a:gd name="T11" fmla="*/ 56 h 1678"/>
                  <a:gd name="T12" fmla="*/ 89 w 939"/>
                  <a:gd name="T13" fmla="*/ 107 h 1678"/>
                  <a:gd name="T14" fmla="*/ 101 w 939"/>
                  <a:gd name="T15" fmla="*/ 76 h 1678"/>
                  <a:gd name="T16" fmla="*/ 94 w 939"/>
                  <a:gd name="T17" fmla="*/ 108 h 1678"/>
                  <a:gd name="T18" fmla="*/ 92 w 939"/>
                  <a:gd name="T19" fmla="*/ 139 h 1678"/>
                  <a:gd name="T20" fmla="*/ 100 w 939"/>
                  <a:gd name="T21" fmla="*/ 117 h 1678"/>
                  <a:gd name="T22" fmla="*/ 108 w 939"/>
                  <a:gd name="T23" fmla="*/ 85 h 1678"/>
                  <a:gd name="T24" fmla="*/ 113 w 939"/>
                  <a:gd name="T25" fmla="*/ 71 h 1678"/>
                  <a:gd name="T26" fmla="*/ 118 w 939"/>
                  <a:gd name="T27" fmla="*/ 76 h 1678"/>
                  <a:gd name="T28" fmla="*/ 108 w 939"/>
                  <a:gd name="T29" fmla="*/ 110 h 1678"/>
                  <a:gd name="T30" fmla="*/ 100 w 939"/>
                  <a:gd name="T31" fmla="*/ 138 h 1678"/>
                  <a:gd name="T32" fmla="*/ 91 w 939"/>
                  <a:gd name="T33" fmla="*/ 162 h 1678"/>
                  <a:gd name="T34" fmla="*/ 86 w 939"/>
                  <a:gd name="T35" fmla="*/ 208 h 1678"/>
                  <a:gd name="T36" fmla="*/ 79 w 939"/>
                  <a:gd name="T37" fmla="*/ 254 h 1678"/>
                  <a:gd name="T38" fmla="*/ 71 w 939"/>
                  <a:gd name="T39" fmla="*/ 342 h 1678"/>
                  <a:gd name="T40" fmla="*/ 70 w 939"/>
                  <a:gd name="T41" fmla="*/ 415 h 1678"/>
                  <a:gd name="T42" fmla="*/ 74 w 939"/>
                  <a:gd name="T43" fmla="*/ 486 h 1678"/>
                  <a:gd name="T44" fmla="*/ 74 w 939"/>
                  <a:gd name="T45" fmla="*/ 575 h 1678"/>
                  <a:gd name="T46" fmla="*/ 78 w 939"/>
                  <a:gd name="T47" fmla="*/ 639 h 1678"/>
                  <a:gd name="T48" fmla="*/ 87 w 939"/>
                  <a:gd name="T49" fmla="*/ 659 h 1678"/>
                  <a:gd name="T50" fmla="*/ 82 w 939"/>
                  <a:gd name="T51" fmla="*/ 669 h 1678"/>
                  <a:gd name="T52" fmla="*/ 71 w 939"/>
                  <a:gd name="T53" fmla="*/ 680 h 1678"/>
                  <a:gd name="T54" fmla="*/ 58 w 939"/>
                  <a:gd name="T55" fmla="*/ 680 h 1678"/>
                  <a:gd name="T56" fmla="*/ 46 w 939"/>
                  <a:gd name="T57" fmla="*/ 677 h 1678"/>
                  <a:gd name="T58" fmla="*/ 46 w 939"/>
                  <a:gd name="T59" fmla="*/ 664 h 1678"/>
                  <a:gd name="T60" fmla="*/ 53 w 939"/>
                  <a:gd name="T61" fmla="*/ 639 h 1678"/>
                  <a:gd name="T62" fmla="*/ 51 w 939"/>
                  <a:gd name="T63" fmla="*/ 555 h 1678"/>
                  <a:gd name="T64" fmla="*/ 54 w 939"/>
                  <a:gd name="T65" fmla="*/ 439 h 1678"/>
                  <a:gd name="T66" fmla="*/ 53 w 939"/>
                  <a:gd name="T67" fmla="*/ 280 h 1678"/>
                  <a:gd name="T68" fmla="*/ 45 w 939"/>
                  <a:gd name="T69" fmla="*/ 196 h 1678"/>
                  <a:gd name="T70" fmla="*/ 36 w 939"/>
                  <a:gd name="T71" fmla="*/ 147 h 1678"/>
                  <a:gd name="T72" fmla="*/ 24 w 939"/>
                  <a:gd name="T73" fmla="*/ 101 h 1678"/>
                  <a:gd name="T74" fmla="*/ 14 w 939"/>
                  <a:gd name="T75" fmla="*/ 66 h 1678"/>
                  <a:gd name="T76" fmla="*/ 5 w 939"/>
                  <a:gd name="T77" fmla="*/ 44 h 1678"/>
                  <a:gd name="T78" fmla="*/ 6 w 939"/>
                  <a:gd name="T79" fmla="*/ 24 h 1678"/>
                  <a:gd name="T80" fmla="*/ 14 w 939"/>
                  <a:gd name="T81" fmla="*/ 56 h 1678"/>
                  <a:gd name="T82" fmla="*/ 32 w 939"/>
                  <a:gd name="T83" fmla="*/ 90 h 1678"/>
                  <a:gd name="T84" fmla="*/ 35 w 939"/>
                  <a:gd name="T85" fmla="*/ 57 h 1678"/>
                  <a:gd name="T86" fmla="*/ 31 w 939"/>
                  <a:gd name="T87" fmla="*/ 8 h 1678"/>
                  <a:gd name="T88" fmla="*/ 35 w 939"/>
                  <a:gd name="T89" fmla="*/ 38 h 1678"/>
                  <a:gd name="T90" fmla="*/ 40 w 939"/>
                  <a:gd name="T91" fmla="*/ 49 h 1678"/>
                  <a:gd name="T92" fmla="*/ 45 w 939"/>
                  <a:gd name="T93" fmla="*/ 13 h 1678"/>
                  <a:gd name="T94" fmla="*/ 44 w 939"/>
                  <a:gd name="T95" fmla="*/ 42 h 1678"/>
                  <a:gd name="T96" fmla="*/ 46 w 939"/>
                  <a:gd name="T97" fmla="*/ 59 h 1678"/>
                  <a:gd name="T98" fmla="*/ 50 w 939"/>
                  <a:gd name="T99" fmla="*/ 49 h 1678"/>
                  <a:gd name="T100" fmla="*/ 42 w 939"/>
                  <a:gd name="T101" fmla="*/ 102 h 1678"/>
                  <a:gd name="T102" fmla="*/ 52 w 939"/>
                  <a:gd name="T103" fmla="*/ 172 h 1678"/>
                  <a:gd name="T104" fmla="*/ 65 w 939"/>
                  <a:gd name="T105" fmla="*/ 265 h 1678"/>
                  <a:gd name="T106" fmla="*/ 72 w 939"/>
                  <a:gd name="T107" fmla="*/ 217 h 1678"/>
                  <a:gd name="T108" fmla="*/ 81 w 939"/>
                  <a:gd name="T109" fmla="*/ 133 h 1678"/>
                  <a:gd name="T110" fmla="*/ 73 w 939"/>
                  <a:gd name="T111" fmla="*/ 68 h 16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9"/>
                  <a:gd name="T169" fmla="*/ 0 h 1678"/>
                  <a:gd name="T170" fmla="*/ 939 w 939"/>
                  <a:gd name="T171" fmla="*/ 1678 h 16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9" h="1678">
                    <a:moveTo>
                      <a:pt x="607" y="16"/>
                    </a:moveTo>
                    <a:lnTo>
                      <a:pt x="610" y="22"/>
                    </a:lnTo>
                    <a:lnTo>
                      <a:pt x="616" y="16"/>
                    </a:lnTo>
                    <a:lnTo>
                      <a:pt x="621" y="12"/>
                    </a:lnTo>
                    <a:lnTo>
                      <a:pt x="624" y="16"/>
                    </a:lnTo>
                    <a:lnTo>
                      <a:pt x="630" y="43"/>
                    </a:lnTo>
                    <a:lnTo>
                      <a:pt x="641" y="77"/>
                    </a:lnTo>
                    <a:lnTo>
                      <a:pt x="652" y="110"/>
                    </a:lnTo>
                    <a:lnTo>
                      <a:pt x="657" y="137"/>
                    </a:lnTo>
                    <a:lnTo>
                      <a:pt x="664" y="132"/>
                    </a:lnTo>
                    <a:lnTo>
                      <a:pt x="677" y="117"/>
                    </a:lnTo>
                    <a:lnTo>
                      <a:pt x="689" y="101"/>
                    </a:lnTo>
                    <a:lnTo>
                      <a:pt x="701" y="85"/>
                    </a:lnTo>
                    <a:lnTo>
                      <a:pt x="714" y="69"/>
                    </a:lnTo>
                    <a:lnTo>
                      <a:pt x="725" y="54"/>
                    </a:lnTo>
                    <a:lnTo>
                      <a:pt x="736" y="38"/>
                    </a:lnTo>
                    <a:lnTo>
                      <a:pt x="746" y="21"/>
                    </a:lnTo>
                    <a:lnTo>
                      <a:pt x="753" y="3"/>
                    </a:lnTo>
                    <a:lnTo>
                      <a:pt x="755" y="0"/>
                    </a:lnTo>
                    <a:lnTo>
                      <a:pt x="753" y="16"/>
                    </a:lnTo>
                    <a:lnTo>
                      <a:pt x="749" y="32"/>
                    </a:lnTo>
                    <a:lnTo>
                      <a:pt x="744" y="48"/>
                    </a:lnTo>
                    <a:lnTo>
                      <a:pt x="739" y="63"/>
                    </a:lnTo>
                    <a:lnTo>
                      <a:pt x="733" y="79"/>
                    </a:lnTo>
                    <a:lnTo>
                      <a:pt x="726" y="95"/>
                    </a:lnTo>
                    <a:lnTo>
                      <a:pt x="719" y="110"/>
                    </a:lnTo>
                    <a:lnTo>
                      <a:pt x="713" y="125"/>
                    </a:lnTo>
                    <a:lnTo>
                      <a:pt x="721" y="125"/>
                    </a:lnTo>
                    <a:lnTo>
                      <a:pt x="740" y="112"/>
                    </a:lnTo>
                    <a:lnTo>
                      <a:pt x="761" y="100"/>
                    </a:lnTo>
                    <a:lnTo>
                      <a:pt x="782" y="89"/>
                    </a:lnTo>
                    <a:lnTo>
                      <a:pt x="802" y="77"/>
                    </a:lnTo>
                    <a:lnTo>
                      <a:pt x="823" y="66"/>
                    </a:lnTo>
                    <a:lnTo>
                      <a:pt x="844" y="56"/>
                    </a:lnTo>
                    <a:lnTo>
                      <a:pt x="866" y="45"/>
                    </a:lnTo>
                    <a:lnTo>
                      <a:pt x="887" y="36"/>
                    </a:lnTo>
                    <a:lnTo>
                      <a:pt x="879" y="43"/>
                    </a:lnTo>
                    <a:lnTo>
                      <a:pt x="870" y="50"/>
                    </a:lnTo>
                    <a:lnTo>
                      <a:pt x="861" y="56"/>
                    </a:lnTo>
                    <a:lnTo>
                      <a:pt x="851" y="61"/>
                    </a:lnTo>
                    <a:lnTo>
                      <a:pt x="841" y="67"/>
                    </a:lnTo>
                    <a:lnTo>
                      <a:pt x="832" y="72"/>
                    </a:lnTo>
                    <a:lnTo>
                      <a:pt x="822" y="78"/>
                    </a:lnTo>
                    <a:lnTo>
                      <a:pt x="812" y="85"/>
                    </a:lnTo>
                    <a:lnTo>
                      <a:pt x="797" y="98"/>
                    </a:lnTo>
                    <a:lnTo>
                      <a:pt x="780" y="110"/>
                    </a:lnTo>
                    <a:lnTo>
                      <a:pt x="764" y="124"/>
                    </a:lnTo>
                    <a:lnTo>
                      <a:pt x="749" y="137"/>
                    </a:lnTo>
                    <a:lnTo>
                      <a:pt x="733" y="151"/>
                    </a:lnTo>
                    <a:lnTo>
                      <a:pt x="721" y="166"/>
                    </a:lnTo>
                    <a:lnTo>
                      <a:pt x="710" y="182"/>
                    </a:lnTo>
                    <a:lnTo>
                      <a:pt x="700" y="197"/>
                    </a:lnTo>
                    <a:lnTo>
                      <a:pt x="699" y="213"/>
                    </a:lnTo>
                    <a:lnTo>
                      <a:pt x="699" y="230"/>
                    </a:lnTo>
                    <a:lnTo>
                      <a:pt x="697" y="246"/>
                    </a:lnTo>
                    <a:lnTo>
                      <a:pt x="700" y="261"/>
                    </a:lnTo>
                    <a:lnTo>
                      <a:pt x="703" y="261"/>
                    </a:lnTo>
                    <a:lnTo>
                      <a:pt x="714" y="250"/>
                    </a:lnTo>
                    <a:lnTo>
                      <a:pt x="725" y="238"/>
                    </a:lnTo>
                    <a:lnTo>
                      <a:pt x="736" y="227"/>
                    </a:lnTo>
                    <a:lnTo>
                      <a:pt x="747" y="217"/>
                    </a:lnTo>
                    <a:lnTo>
                      <a:pt x="760" y="206"/>
                    </a:lnTo>
                    <a:lnTo>
                      <a:pt x="772" y="196"/>
                    </a:lnTo>
                    <a:lnTo>
                      <a:pt x="786" y="186"/>
                    </a:lnTo>
                    <a:lnTo>
                      <a:pt x="800" y="179"/>
                    </a:lnTo>
                    <a:lnTo>
                      <a:pt x="793" y="188"/>
                    </a:lnTo>
                    <a:lnTo>
                      <a:pt x="786" y="196"/>
                    </a:lnTo>
                    <a:lnTo>
                      <a:pt x="778" y="205"/>
                    </a:lnTo>
                    <a:lnTo>
                      <a:pt x="771" y="214"/>
                    </a:lnTo>
                    <a:lnTo>
                      <a:pt x="760" y="231"/>
                    </a:lnTo>
                    <a:lnTo>
                      <a:pt x="747" y="247"/>
                    </a:lnTo>
                    <a:lnTo>
                      <a:pt x="735" y="264"/>
                    </a:lnTo>
                    <a:lnTo>
                      <a:pt x="724" y="281"/>
                    </a:lnTo>
                    <a:lnTo>
                      <a:pt x="714" y="299"/>
                    </a:lnTo>
                    <a:lnTo>
                      <a:pt x="706" y="317"/>
                    </a:lnTo>
                    <a:lnTo>
                      <a:pt x="701" y="336"/>
                    </a:lnTo>
                    <a:lnTo>
                      <a:pt x="701" y="356"/>
                    </a:lnTo>
                    <a:lnTo>
                      <a:pt x="708" y="350"/>
                    </a:lnTo>
                    <a:lnTo>
                      <a:pt x="714" y="344"/>
                    </a:lnTo>
                    <a:lnTo>
                      <a:pt x="721" y="338"/>
                    </a:lnTo>
                    <a:lnTo>
                      <a:pt x="728" y="332"/>
                    </a:lnTo>
                    <a:lnTo>
                      <a:pt x="735" y="326"/>
                    </a:lnTo>
                    <a:lnTo>
                      <a:pt x="742" y="319"/>
                    </a:lnTo>
                    <a:lnTo>
                      <a:pt x="749" y="313"/>
                    </a:lnTo>
                    <a:lnTo>
                      <a:pt x="755" y="307"/>
                    </a:lnTo>
                    <a:lnTo>
                      <a:pt x="764" y="300"/>
                    </a:lnTo>
                    <a:lnTo>
                      <a:pt x="773" y="293"/>
                    </a:lnTo>
                    <a:lnTo>
                      <a:pt x="783" y="285"/>
                    </a:lnTo>
                    <a:lnTo>
                      <a:pt x="794" y="279"/>
                    </a:lnTo>
                    <a:lnTo>
                      <a:pt x="802" y="272"/>
                    </a:lnTo>
                    <a:lnTo>
                      <a:pt x="812" y="265"/>
                    </a:lnTo>
                    <a:lnTo>
                      <a:pt x="819" y="258"/>
                    </a:lnTo>
                    <a:lnTo>
                      <a:pt x="825" y="248"/>
                    </a:lnTo>
                    <a:lnTo>
                      <a:pt x="830" y="235"/>
                    </a:lnTo>
                    <a:lnTo>
                      <a:pt x="836" y="220"/>
                    </a:lnTo>
                    <a:lnTo>
                      <a:pt x="843" y="207"/>
                    </a:lnTo>
                    <a:lnTo>
                      <a:pt x="850" y="194"/>
                    </a:lnTo>
                    <a:lnTo>
                      <a:pt x="855" y="180"/>
                    </a:lnTo>
                    <a:lnTo>
                      <a:pt x="862" y="166"/>
                    </a:lnTo>
                    <a:lnTo>
                      <a:pt x="870" y="154"/>
                    </a:lnTo>
                    <a:lnTo>
                      <a:pt x="877" y="141"/>
                    </a:lnTo>
                    <a:lnTo>
                      <a:pt x="898" y="117"/>
                    </a:lnTo>
                    <a:lnTo>
                      <a:pt x="891" y="145"/>
                    </a:lnTo>
                    <a:lnTo>
                      <a:pt x="880" y="173"/>
                    </a:lnTo>
                    <a:lnTo>
                      <a:pt x="868" y="201"/>
                    </a:lnTo>
                    <a:lnTo>
                      <a:pt x="861" y="230"/>
                    </a:lnTo>
                    <a:lnTo>
                      <a:pt x="870" y="223"/>
                    </a:lnTo>
                    <a:lnTo>
                      <a:pt x="880" y="215"/>
                    </a:lnTo>
                    <a:lnTo>
                      <a:pt x="890" y="208"/>
                    </a:lnTo>
                    <a:lnTo>
                      <a:pt x="899" y="200"/>
                    </a:lnTo>
                    <a:lnTo>
                      <a:pt x="909" y="192"/>
                    </a:lnTo>
                    <a:lnTo>
                      <a:pt x="919" y="185"/>
                    </a:lnTo>
                    <a:lnTo>
                      <a:pt x="928" y="179"/>
                    </a:lnTo>
                    <a:lnTo>
                      <a:pt x="939" y="173"/>
                    </a:lnTo>
                    <a:lnTo>
                      <a:pt x="926" y="189"/>
                    </a:lnTo>
                    <a:lnTo>
                      <a:pt x="910" y="205"/>
                    </a:lnTo>
                    <a:lnTo>
                      <a:pt x="894" y="220"/>
                    </a:lnTo>
                    <a:lnTo>
                      <a:pt x="879" y="236"/>
                    </a:lnTo>
                    <a:lnTo>
                      <a:pt x="862" y="252"/>
                    </a:lnTo>
                    <a:lnTo>
                      <a:pt x="845" y="267"/>
                    </a:lnTo>
                    <a:lnTo>
                      <a:pt x="832" y="284"/>
                    </a:lnTo>
                    <a:lnTo>
                      <a:pt x="818" y="301"/>
                    </a:lnTo>
                    <a:lnTo>
                      <a:pt x="812" y="307"/>
                    </a:lnTo>
                    <a:lnTo>
                      <a:pt x="807" y="312"/>
                    </a:lnTo>
                    <a:lnTo>
                      <a:pt x="800" y="318"/>
                    </a:lnTo>
                    <a:lnTo>
                      <a:pt x="794" y="323"/>
                    </a:lnTo>
                    <a:lnTo>
                      <a:pt x="789" y="329"/>
                    </a:lnTo>
                    <a:lnTo>
                      <a:pt x="783" y="335"/>
                    </a:lnTo>
                    <a:lnTo>
                      <a:pt x="779" y="341"/>
                    </a:lnTo>
                    <a:lnTo>
                      <a:pt x="776" y="347"/>
                    </a:lnTo>
                    <a:lnTo>
                      <a:pt x="765" y="355"/>
                    </a:lnTo>
                    <a:lnTo>
                      <a:pt x="754" y="364"/>
                    </a:lnTo>
                    <a:lnTo>
                      <a:pt x="743" y="371"/>
                    </a:lnTo>
                    <a:lnTo>
                      <a:pt x="732" y="378"/>
                    </a:lnTo>
                    <a:lnTo>
                      <a:pt x="721" y="387"/>
                    </a:lnTo>
                    <a:lnTo>
                      <a:pt x="711" y="395"/>
                    </a:lnTo>
                    <a:lnTo>
                      <a:pt x="701" y="405"/>
                    </a:lnTo>
                    <a:lnTo>
                      <a:pt x="695" y="414"/>
                    </a:lnTo>
                    <a:lnTo>
                      <a:pt x="690" y="431"/>
                    </a:lnTo>
                    <a:lnTo>
                      <a:pt x="688" y="449"/>
                    </a:lnTo>
                    <a:lnTo>
                      <a:pt x="686" y="467"/>
                    </a:lnTo>
                    <a:lnTo>
                      <a:pt x="683" y="486"/>
                    </a:lnTo>
                    <a:lnTo>
                      <a:pt x="677" y="495"/>
                    </a:lnTo>
                    <a:lnTo>
                      <a:pt x="671" y="506"/>
                    </a:lnTo>
                    <a:lnTo>
                      <a:pt x="665" y="517"/>
                    </a:lnTo>
                    <a:lnTo>
                      <a:pt x="661" y="528"/>
                    </a:lnTo>
                    <a:lnTo>
                      <a:pt x="656" y="539"/>
                    </a:lnTo>
                    <a:lnTo>
                      <a:pt x="652" y="549"/>
                    </a:lnTo>
                    <a:lnTo>
                      <a:pt x="648" y="560"/>
                    </a:lnTo>
                    <a:lnTo>
                      <a:pt x="642" y="571"/>
                    </a:lnTo>
                    <a:lnTo>
                      <a:pt x="628" y="595"/>
                    </a:lnTo>
                    <a:lnTo>
                      <a:pt x="614" y="619"/>
                    </a:lnTo>
                    <a:lnTo>
                      <a:pt x="602" y="645"/>
                    </a:lnTo>
                    <a:lnTo>
                      <a:pt x="588" y="669"/>
                    </a:lnTo>
                    <a:lnTo>
                      <a:pt x="577" y="694"/>
                    </a:lnTo>
                    <a:lnTo>
                      <a:pt x="567" y="721"/>
                    </a:lnTo>
                    <a:lnTo>
                      <a:pt x="560" y="747"/>
                    </a:lnTo>
                    <a:lnTo>
                      <a:pt x="558" y="775"/>
                    </a:lnTo>
                    <a:lnTo>
                      <a:pt x="555" y="805"/>
                    </a:lnTo>
                    <a:lnTo>
                      <a:pt x="555" y="834"/>
                    </a:lnTo>
                    <a:lnTo>
                      <a:pt x="555" y="864"/>
                    </a:lnTo>
                    <a:lnTo>
                      <a:pt x="558" y="894"/>
                    </a:lnTo>
                    <a:lnTo>
                      <a:pt x="555" y="920"/>
                    </a:lnTo>
                    <a:lnTo>
                      <a:pt x="551" y="945"/>
                    </a:lnTo>
                    <a:lnTo>
                      <a:pt x="548" y="970"/>
                    </a:lnTo>
                    <a:lnTo>
                      <a:pt x="548" y="996"/>
                    </a:lnTo>
                    <a:lnTo>
                      <a:pt x="545" y="996"/>
                    </a:lnTo>
                    <a:lnTo>
                      <a:pt x="548" y="1012"/>
                    </a:lnTo>
                    <a:lnTo>
                      <a:pt x="549" y="1032"/>
                    </a:lnTo>
                    <a:lnTo>
                      <a:pt x="549" y="1051"/>
                    </a:lnTo>
                    <a:lnTo>
                      <a:pt x="551" y="1070"/>
                    </a:lnTo>
                    <a:lnTo>
                      <a:pt x="556" y="1093"/>
                    </a:lnTo>
                    <a:lnTo>
                      <a:pt x="559" y="1117"/>
                    </a:lnTo>
                    <a:lnTo>
                      <a:pt x="563" y="1140"/>
                    </a:lnTo>
                    <a:lnTo>
                      <a:pt x="573" y="1162"/>
                    </a:lnTo>
                    <a:lnTo>
                      <a:pt x="578" y="1183"/>
                    </a:lnTo>
                    <a:lnTo>
                      <a:pt x="578" y="1203"/>
                    </a:lnTo>
                    <a:lnTo>
                      <a:pt x="577" y="1225"/>
                    </a:lnTo>
                    <a:lnTo>
                      <a:pt x="577" y="1245"/>
                    </a:lnTo>
                    <a:lnTo>
                      <a:pt x="582" y="1277"/>
                    </a:lnTo>
                    <a:lnTo>
                      <a:pt x="589" y="1307"/>
                    </a:lnTo>
                    <a:lnTo>
                      <a:pt x="592" y="1338"/>
                    </a:lnTo>
                    <a:lnTo>
                      <a:pt x="588" y="1369"/>
                    </a:lnTo>
                    <a:lnTo>
                      <a:pt x="578" y="1400"/>
                    </a:lnTo>
                    <a:lnTo>
                      <a:pt x="573" y="1432"/>
                    </a:lnTo>
                    <a:lnTo>
                      <a:pt x="574" y="1465"/>
                    </a:lnTo>
                    <a:lnTo>
                      <a:pt x="585" y="1495"/>
                    </a:lnTo>
                    <a:lnTo>
                      <a:pt x="591" y="1507"/>
                    </a:lnTo>
                    <a:lnTo>
                      <a:pt x="595" y="1520"/>
                    </a:lnTo>
                    <a:lnTo>
                      <a:pt x="600" y="1532"/>
                    </a:lnTo>
                    <a:lnTo>
                      <a:pt x="606" y="1544"/>
                    </a:lnTo>
                    <a:lnTo>
                      <a:pt x="612" y="1558"/>
                    </a:lnTo>
                    <a:lnTo>
                      <a:pt x="618" y="1570"/>
                    </a:lnTo>
                    <a:lnTo>
                      <a:pt x="625" y="1580"/>
                    </a:lnTo>
                    <a:lnTo>
                      <a:pt x="634" y="1593"/>
                    </a:lnTo>
                    <a:lnTo>
                      <a:pt x="642" y="1597"/>
                    </a:lnTo>
                    <a:lnTo>
                      <a:pt x="650" y="1601"/>
                    </a:lnTo>
                    <a:lnTo>
                      <a:pt x="660" y="1602"/>
                    </a:lnTo>
                    <a:lnTo>
                      <a:pt x="670" y="1605"/>
                    </a:lnTo>
                    <a:lnTo>
                      <a:pt x="679" y="1606"/>
                    </a:lnTo>
                    <a:lnTo>
                      <a:pt x="688" y="1609"/>
                    </a:lnTo>
                    <a:lnTo>
                      <a:pt x="693" y="1615"/>
                    </a:lnTo>
                    <a:lnTo>
                      <a:pt x="696" y="1624"/>
                    </a:lnTo>
                    <a:lnTo>
                      <a:pt x="683" y="1621"/>
                    </a:lnTo>
                    <a:lnTo>
                      <a:pt x="672" y="1621"/>
                    </a:lnTo>
                    <a:lnTo>
                      <a:pt x="661" y="1624"/>
                    </a:lnTo>
                    <a:lnTo>
                      <a:pt x="650" y="1626"/>
                    </a:lnTo>
                    <a:lnTo>
                      <a:pt x="639" y="1630"/>
                    </a:lnTo>
                    <a:lnTo>
                      <a:pt x="628" y="1632"/>
                    </a:lnTo>
                    <a:lnTo>
                      <a:pt x="617" y="1634"/>
                    </a:lnTo>
                    <a:lnTo>
                      <a:pt x="605" y="1634"/>
                    </a:lnTo>
                    <a:lnTo>
                      <a:pt x="594" y="1638"/>
                    </a:lnTo>
                    <a:lnTo>
                      <a:pt x="584" y="1642"/>
                    </a:lnTo>
                    <a:lnTo>
                      <a:pt x="573" y="1647"/>
                    </a:lnTo>
                    <a:lnTo>
                      <a:pt x="562" y="1652"/>
                    </a:lnTo>
                    <a:lnTo>
                      <a:pt x="552" y="1656"/>
                    </a:lnTo>
                    <a:lnTo>
                      <a:pt x="542" y="1662"/>
                    </a:lnTo>
                    <a:lnTo>
                      <a:pt x="533" y="1668"/>
                    </a:lnTo>
                    <a:lnTo>
                      <a:pt x="523" y="1676"/>
                    </a:lnTo>
                    <a:lnTo>
                      <a:pt x="508" y="1678"/>
                    </a:lnTo>
                    <a:lnTo>
                      <a:pt x="493" y="1677"/>
                    </a:lnTo>
                    <a:lnTo>
                      <a:pt x="480" y="1672"/>
                    </a:lnTo>
                    <a:lnTo>
                      <a:pt x="468" y="1665"/>
                    </a:lnTo>
                    <a:lnTo>
                      <a:pt x="455" y="1658"/>
                    </a:lnTo>
                    <a:lnTo>
                      <a:pt x="443" y="1650"/>
                    </a:lnTo>
                    <a:lnTo>
                      <a:pt x="429" y="1644"/>
                    </a:lnTo>
                    <a:lnTo>
                      <a:pt x="414" y="1642"/>
                    </a:lnTo>
                    <a:lnTo>
                      <a:pt x="403" y="1642"/>
                    </a:lnTo>
                    <a:lnTo>
                      <a:pt x="393" y="1643"/>
                    </a:lnTo>
                    <a:lnTo>
                      <a:pt x="382" y="1644"/>
                    </a:lnTo>
                    <a:lnTo>
                      <a:pt x="372" y="1647"/>
                    </a:lnTo>
                    <a:lnTo>
                      <a:pt x="361" y="1648"/>
                    </a:lnTo>
                    <a:lnTo>
                      <a:pt x="350" y="1648"/>
                    </a:lnTo>
                    <a:lnTo>
                      <a:pt x="340" y="1648"/>
                    </a:lnTo>
                    <a:lnTo>
                      <a:pt x="329" y="1646"/>
                    </a:lnTo>
                    <a:lnTo>
                      <a:pt x="328" y="1637"/>
                    </a:lnTo>
                    <a:lnTo>
                      <a:pt x="333" y="1630"/>
                    </a:lnTo>
                    <a:lnTo>
                      <a:pt x="342" y="1625"/>
                    </a:lnTo>
                    <a:lnTo>
                      <a:pt x="349" y="1620"/>
                    </a:lnTo>
                    <a:lnTo>
                      <a:pt x="358" y="1617"/>
                    </a:lnTo>
                    <a:lnTo>
                      <a:pt x="367" y="1613"/>
                    </a:lnTo>
                    <a:lnTo>
                      <a:pt x="375" y="1608"/>
                    </a:lnTo>
                    <a:lnTo>
                      <a:pt x="383" y="1602"/>
                    </a:lnTo>
                    <a:lnTo>
                      <a:pt x="390" y="1595"/>
                    </a:lnTo>
                    <a:lnTo>
                      <a:pt x="397" y="1588"/>
                    </a:lnTo>
                    <a:lnTo>
                      <a:pt x="403" y="1580"/>
                    </a:lnTo>
                    <a:lnTo>
                      <a:pt x="407" y="1573"/>
                    </a:lnTo>
                    <a:lnTo>
                      <a:pt x="416" y="1556"/>
                    </a:lnTo>
                    <a:lnTo>
                      <a:pt x="416" y="1539"/>
                    </a:lnTo>
                    <a:lnTo>
                      <a:pt x="411" y="1520"/>
                    </a:lnTo>
                    <a:lnTo>
                      <a:pt x="408" y="1502"/>
                    </a:lnTo>
                    <a:lnTo>
                      <a:pt x="414" y="1467"/>
                    </a:lnTo>
                    <a:lnTo>
                      <a:pt x="410" y="1433"/>
                    </a:lnTo>
                    <a:lnTo>
                      <a:pt x="403" y="1398"/>
                    </a:lnTo>
                    <a:lnTo>
                      <a:pt x="400" y="1362"/>
                    </a:lnTo>
                    <a:lnTo>
                      <a:pt x="398" y="1351"/>
                    </a:lnTo>
                    <a:lnTo>
                      <a:pt x="397" y="1342"/>
                    </a:lnTo>
                    <a:lnTo>
                      <a:pt x="397" y="1331"/>
                    </a:lnTo>
                    <a:lnTo>
                      <a:pt x="398" y="1321"/>
                    </a:lnTo>
                    <a:lnTo>
                      <a:pt x="401" y="1268"/>
                    </a:lnTo>
                    <a:lnTo>
                      <a:pt x="407" y="1216"/>
                    </a:lnTo>
                    <a:lnTo>
                      <a:pt x="414" y="1166"/>
                    </a:lnTo>
                    <a:lnTo>
                      <a:pt x="426" y="1116"/>
                    </a:lnTo>
                    <a:lnTo>
                      <a:pt x="422" y="1069"/>
                    </a:lnTo>
                    <a:lnTo>
                      <a:pt x="412" y="1025"/>
                    </a:lnTo>
                    <a:lnTo>
                      <a:pt x="404" y="980"/>
                    </a:lnTo>
                    <a:lnTo>
                      <a:pt x="404" y="933"/>
                    </a:lnTo>
                    <a:lnTo>
                      <a:pt x="412" y="883"/>
                    </a:lnTo>
                    <a:lnTo>
                      <a:pt x="415" y="832"/>
                    </a:lnTo>
                    <a:lnTo>
                      <a:pt x="416" y="780"/>
                    </a:lnTo>
                    <a:lnTo>
                      <a:pt x="422" y="728"/>
                    </a:lnTo>
                    <a:lnTo>
                      <a:pt x="414" y="682"/>
                    </a:lnTo>
                    <a:lnTo>
                      <a:pt x="407" y="635"/>
                    </a:lnTo>
                    <a:lnTo>
                      <a:pt x="398" y="589"/>
                    </a:lnTo>
                    <a:lnTo>
                      <a:pt x="392" y="543"/>
                    </a:lnTo>
                    <a:lnTo>
                      <a:pt x="385" y="530"/>
                    </a:lnTo>
                    <a:lnTo>
                      <a:pt x="375" y="517"/>
                    </a:lnTo>
                    <a:lnTo>
                      <a:pt x="365" y="505"/>
                    </a:lnTo>
                    <a:lnTo>
                      <a:pt x="356" y="492"/>
                    </a:lnTo>
                    <a:lnTo>
                      <a:pt x="349" y="477"/>
                    </a:lnTo>
                    <a:lnTo>
                      <a:pt x="342" y="463"/>
                    </a:lnTo>
                    <a:lnTo>
                      <a:pt x="335" y="448"/>
                    </a:lnTo>
                    <a:lnTo>
                      <a:pt x="329" y="432"/>
                    </a:lnTo>
                    <a:lnTo>
                      <a:pt x="321" y="418"/>
                    </a:lnTo>
                    <a:lnTo>
                      <a:pt x="313" y="405"/>
                    </a:lnTo>
                    <a:lnTo>
                      <a:pt x="304" y="390"/>
                    </a:lnTo>
                    <a:lnTo>
                      <a:pt x="293" y="377"/>
                    </a:lnTo>
                    <a:lnTo>
                      <a:pt x="285" y="358"/>
                    </a:lnTo>
                    <a:lnTo>
                      <a:pt x="279" y="338"/>
                    </a:lnTo>
                    <a:lnTo>
                      <a:pt x="275" y="317"/>
                    </a:lnTo>
                    <a:lnTo>
                      <a:pt x="275" y="296"/>
                    </a:lnTo>
                    <a:lnTo>
                      <a:pt x="260" y="284"/>
                    </a:lnTo>
                    <a:lnTo>
                      <a:pt x="243" y="274"/>
                    </a:lnTo>
                    <a:lnTo>
                      <a:pt x="225" y="265"/>
                    </a:lnTo>
                    <a:lnTo>
                      <a:pt x="208" y="256"/>
                    </a:lnTo>
                    <a:lnTo>
                      <a:pt x="191" y="247"/>
                    </a:lnTo>
                    <a:lnTo>
                      <a:pt x="174" y="236"/>
                    </a:lnTo>
                    <a:lnTo>
                      <a:pt x="158" y="225"/>
                    </a:lnTo>
                    <a:lnTo>
                      <a:pt x="144" y="211"/>
                    </a:lnTo>
                    <a:lnTo>
                      <a:pt x="134" y="202"/>
                    </a:lnTo>
                    <a:lnTo>
                      <a:pt x="126" y="192"/>
                    </a:lnTo>
                    <a:lnTo>
                      <a:pt x="119" y="182"/>
                    </a:lnTo>
                    <a:lnTo>
                      <a:pt x="113" y="172"/>
                    </a:lnTo>
                    <a:lnTo>
                      <a:pt x="106" y="161"/>
                    </a:lnTo>
                    <a:lnTo>
                      <a:pt x="100" y="153"/>
                    </a:lnTo>
                    <a:lnTo>
                      <a:pt x="90" y="144"/>
                    </a:lnTo>
                    <a:lnTo>
                      <a:pt x="76" y="138"/>
                    </a:lnTo>
                    <a:lnTo>
                      <a:pt x="0" y="106"/>
                    </a:lnTo>
                    <a:lnTo>
                      <a:pt x="8" y="106"/>
                    </a:lnTo>
                    <a:lnTo>
                      <a:pt x="18" y="106"/>
                    </a:lnTo>
                    <a:lnTo>
                      <a:pt x="28" y="106"/>
                    </a:lnTo>
                    <a:lnTo>
                      <a:pt x="37" y="108"/>
                    </a:lnTo>
                    <a:lnTo>
                      <a:pt x="48" y="109"/>
                    </a:lnTo>
                    <a:lnTo>
                      <a:pt x="59" y="113"/>
                    </a:lnTo>
                    <a:lnTo>
                      <a:pt x="69" y="115"/>
                    </a:lnTo>
                    <a:lnTo>
                      <a:pt x="79" y="119"/>
                    </a:lnTo>
                    <a:lnTo>
                      <a:pt x="72" y="104"/>
                    </a:lnTo>
                    <a:lnTo>
                      <a:pt x="65" y="90"/>
                    </a:lnTo>
                    <a:lnTo>
                      <a:pt x="58" y="76"/>
                    </a:lnTo>
                    <a:lnTo>
                      <a:pt x="51" y="60"/>
                    </a:lnTo>
                    <a:lnTo>
                      <a:pt x="62" y="67"/>
                    </a:lnTo>
                    <a:lnTo>
                      <a:pt x="71" y="76"/>
                    </a:lnTo>
                    <a:lnTo>
                      <a:pt x="77" y="85"/>
                    </a:lnTo>
                    <a:lnTo>
                      <a:pt x="83" y="95"/>
                    </a:lnTo>
                    <a:lnTo>
                      <a:pt x="89" y="106"/>
                    </a:lnTo>
                    <a:lnTo>
                      <a:pt x="94" y="117"/>
                    </a:lnTo>
                    <a:lnTo>
                      <a:pt x="100" y="127"/>
                    </a:lnTo>
                    <a:lnTo>
                      <a:pt x="106" y="137"/>
                    </a:lnTo>
                    <a:lnTo>
                      <a:pt x="120" y="153"/>
                    </a:lnTo>
                    <a:lnTo>
                      <a:pt x="136" y="167"/>
                    </a:lnTo>
                    <a:lnTo>
                      <a:pt x="152" y="179"/>
                    </a:lnTo>
                    <a:lnTo>
                      <a:pt x="169" y="190"/>
                    </a:lnTo>
                    <a:lnTo>
                      <a:pt x="188" y="200"/>
                    </a:lnTo>
                    <a:lnTo>
                      <a:pt x="208" y="208"/>
                    </a:lnTo>
                    <a:lnTo>
                      <a:pt x="227" y="214"/>
                    </a:lnTo>
                    <a:lnTo>
                      <a:pt x="248" y="219"/>
                    </a:lnTo>
                    <a:lnTo>
                      <a:pt x="255" y="224"/>
                    </a:lnTo>
                    <a:lnTo>
                      <a:pt x="263" y="229"/>
                    </a:lnTo>
                    <a:lnTo>
                      <a:pt x="271" y="233"/>
                    </a:lnTo>
                    <a:lnTo>
                      <a:pt x="279" y="237"/>
                    </a:lnTo>
                    <a:lnTo>
                      <a:pt x="278" y="212"/>
                    </a:lnTo>
                    <a:lnTo>
                      <a:pt x="274" y="188"/>
                    </a:lnTo>
                    <a:lnTo>
                      <a:pt x="270" y="165"/>
                    </a:lnTo>
                    <a:lnTo>
                      <a:pt x="270" y="139"/>
                    </a:lnTo>
                    <a:lnTo>
                      <a:pt x="257" y="115"/>
                    </a:lnTo>
                    <a:lnTo>
                      <a:pt x="250" y="90"/>
                    </a:lnTo>
                    <a:lnTo>
                      <a:pt x="245" y="65"/>
                    </a:lnTo>
                    <a:lnTo>
                      <a:pt x="238" y="39"/>
                    </a:lnTo>
                    <a:lnTo>
                      <a:pt x="237" y="35"/>
                    </a:lnTo>
                    <a:lnTo>
                      <a:pt x="238" y="30"/>
                    </a:lnTo>
                    <a:lnTo>
                      <a:pt x="239" y="24"/>
                    </a:lnTo>
                    <a:lnTo>
                      <a:pt x="242" y="20"/>
                    </a:lnTo>
                    <a:lnTo>
                      <a:pt x="245" y="21"/>
                    </a:lnTo>
                    <a:lnTo>
                      <a:pt x="248" y="25"/>
                    </a:lnTo>
                    <a:lnTo>
                      <a:pt x="249" y="27"/>
                    </a:lnTo>
                    <a:lnTo>
                      <a:pt x="250" y="31"/>
                    </a:lnTo>
                    <a:lnTo>
                      <a:pt x="252" y="48"/>
                    </a:lnTo>
                    <a:lnTo>
                      <a:pt x="256" y="63"/>
                    </a:lnTo>
                    <a:lnTo>
                      <a:pt x="263" y="78"/>
                    </a:lnTo>
                    <a:lnTo>
                      <a:pt x="270" y="94"/>
                    </a:lnTo>
                    <a:lnTo>
                      <a:pt x="277" y="108"/>
                    </a:lnTo>
                    <a:lnTo>
                      <a:pt x="284" y="123"/>
                    </a:lnTo>
                    <a:lnTo>
                      <a:pt x="291" y="138"/>
                    </a:lnTo>
                    <a:lnTo>
                      <a:pt x="295" y="154"/>
                    </a:lnTo>
                    <a:lnTo>
                      <a:pt x="299" y="145"/>
                    </a:lnTo>
                    <a:lnTo>
                      <a:pt x="302" y="137"/>
                    </a:lnTo>
                    <a:lnTo>
                      <a:pt x="304" y="127"/>
                    </a:lnTo>
                    <a:lnTo>
                      <a:pt x="309" y="120"/>
                    </a:lnTo>
                    <a:lnTo>
                      <a:pt x="318" y="110"/>
                    </a:lnTo>
                    <a:lnTo>
                      <a:pt x="327" y="101"/>
                    </a:lnTo>
                    <a:lnTo>
                      <a:pt x="333" y="90"/>
                    </a:lnTo>
                    <a:lnTo>
                      <a:pt x="340" y="79"/>
                    </a:lnTo>
                    <a:lnTo>
                      <a:pt x="346" y="68"/>
                    </a:lnTo>
                    <a:lnTo>
                      <a:pt x="350" y="56"/>
                    </a:lnTo>
                    <a:lnTo>
                      <a:pt x="353" y="44"/>
                    </a:lnTo>
                    <a:lnTo>
                      <a:pt x="354" y="32"/>
                    </a:lnTo>
                    <a:lnTo>
                      <a:pt x="356" y="31"/>
                    </a:lnTo>
                    <a:lnTo>
                      <a:pt x="357" y="28"/>
                    </a:lnTo>
                    <a:lnTo>
                      <a:pt x="358" y="28"/>
                    </a:lnTo>
                    <a:lnTo>
                      <a:pt x="360" y="30"/>
                    </a:lnTo>
                    <a:lnTo>
                      <a:pt x="361" y="50"/>
                    </a:lnTo>
                    <a:lnTo>
                      <a:pt x="357" y="68"/>
                    </a:lnTo>
                    <a:lnTo>
                      <a:pt x="351" y="85"/>
                    </a:lnTo>
                    <a:lnTo>
                      <a:pt x="343" y="102"/>
                    </a:lnTo>
                    <a:lnTo>
                      <a:pt x="335" y="120"/>
                    </a:lnTo>
                    <a:lnTo>
                      <a:pt x="328" y="137"/>
                    </a:lnTo>
                    <a:lnTo>
                      <a:pt x="325" y="155"/>
                    </a:lnTo>
                    <a:lnTo>
                      <a:pt x="325" y="176"/>
                    </a:lnTo>
                    <a:lnTo>
                      <a:pt x="327" y="178"/>
                    </a:lnTo>
                    <a:lnTo>
                      <a:pt x="338" y="166"/>
                    </a:lnTo>
                    <a:lnTo>
                      <a:pt x="349" y="155"/>
                    </a:lnTo>
                    <a:lnTo>
                      <a:pt x="357" y="143"/>
                    </a:lnTo>
                    <a:lnTo>
                      <a:pt x="367" y="130"/>
                    </a:lnTo>
                    <a:lnTo>
                      <a:pt x="375" y="118"/>
                    </a:lnTo>
                    <a:lnTo>
                      <a:pt x="383" y="106"/>
                    </a:lnTo>
                    <a:lnTo>
                      <a:pt x="392" y="92"/>
                    </a:lnTo>
                    <a:lnTo>
                      <a:pt x="401" y="80"/>
                    </a:lnTo>
                    <a:lnTo>
                      <a:pt x="405" y="77"/>
                    </a:lnTo>
                    <a:lnTo>
                      <a:pt x="404" y="98"/>
                    </a:lnTo>
                    <a:lnTo>
                      <a:pt x="393" y="119"/>
                    </a:lnTo>
                    <a:lnTo>
                      <a:pt x="380" y="138"/>
                    </a:lnTo>
                    <a:lnTo>
                      <a:pt x="376" y="161"/>
                    </a:lnTo>
                    <a:lnTo>
                      <a:pt x="368" y="176"/>
                    </a:lnTo>
                    <a:lnTo>
                      <a:pt x="357" y="189"/>
                    </a:lnTo>
                    <a:lnTo>
                      <a:pt x="347" y="203"/>
                    </a:lnTo>
                    <a:lnTo>
                      <a:pt x="338" y="218"/>
                    </a:lnTo>
                    <a:lnTo>
                      <a:pt x="331" y="232"/>
                    </a:lnTo>
                    <a:lnTo>
                      <a:pt x="328" y="248"/>
                    </a:lnTo>
                    <a:lnTo>
                      <a:pt x="328" y="264"/>
                    </a:lnTo>
                    <a:lnTo>
                      <a:pt x="335" y="281"/>
                    </a:lnTo>
                    <a:lnTo>
                      <a:pt x="336" y="306"/>
                    </a:lnTo>
                    <a:lnTo>
                      <a:pt x="343" y="331"/>
                    </a:lnTo>
                    <a:lnTo>
                      <a:pt x="354" y="354"/>
                    </a:lnTo>
                    <a:lnTo>
                      <a:pt x="371" y="375"/>
                    </a:lnTo>
                    <a:lnTo>
                      <a:pt x="387" y="396"/>
                    </a:lnTo>
                    <a:lnTo>
                      <a:pt x="403" y="418"/>
                    </a:lnTo>
                    <a:lnTo>
                      <a:pt x="418" y="440"/>
                    </a:lnTo>
                    <a:lnTo>
                      <a:pt x="430" y="461"/>
                    </a:lnTo>
                    <a:lnTo>
                      <a:pt x="441" y="484"/>
                    </a:lnTo>
                    <a:lnTo>
                      <a:pt x="450" y="508"/>
                    </a:lnTo>
                    <a:lnTo>
                      <a:pt x="457" y="534"/>
                    </a:lnTo>
                    <a:lnTo>
                      <a:pt x="461" y="559"/>
                    </a:lnTo>
                    <a:lnTo>
                      <a:pt x="501" y="658"/>
                    </a:lnTo>
                    <a:lnTo>
                      <a:pt x="505" y="645"/>
                    </a:lnTo>
                    <a:lnTo>
                      <a:pt x="509" y="631"/>
                    </a:lnTo>
                    <a:lnTo>
                      <a:pt x="516" y="618"/>
                    </a:lnTo>
                    <a:lnTo>
                      <a:pt x="523" y="606"/>
                    </a:lnTo>
                    <a:lnTo>
                      <a:pt x="531" y="593"/>
                    </a:lnTo>
                    <a:lnTo>
                      <a:pt x="538" y="581"/>
                    </a:lnTo>
                    <a:lnTo>
                      <a:pt x="545" y="569"/>
                    </a:lnTo>
                    <a:lnTo>
                      <a:pt x="552" y="555"/>
                    </a:lnTo>
                    <a:lnTo>
                      <a:pt x="564" y="529"/>
                    </a:lnTo>
                    <a:lnTo>
                      <a:pt x="576" y="502"/>
                    </a:lnTo>
                    <a:lnTo>
                      <a:pt x="588" y="477"/>
                    </a:lnTo>
                    <a:lnTo>
                      <a:pt x="599" y="451"/>
                    </a:lnTo>
                    <a:lnTo>
                      <a:pt x="609" y="424"/>
                    </a:lnTo>
                    <a:lnTo>
                      <a:pt x="620" y="396"/>
                    </a:lnTo>
                    <a:lnTo>
                      <a:pt x="628" y="370"/>
                    </a:lnTo>
                    <a:lnTo>
                      <a:pt x="638" y="342"/>
                    </a:lnTo>
                    <a:lnTo>
                      <a:pt x="635" y="323"/>
                    </a:lnTo>
                    <a:lnTo>
                      <a:pt x="631" y="305"/>
                    </a:lnTo>
                    <a:lnTo>
                      <a:pt x="624" y="287"/>
                    </a:lnTo>
                    <a:lnTo>
                      <a:pt x="616" y="268"/>
                    </a:lnTo>
                    <a:lnTo>
                      <a:pt x="606" y="252"/>
                    </a:lnTo>
                    <a:lnTo>
                      <a:pt x="595" y="235"/>
                    </a:lnTo>
                    <a:lnTo>
                      <a:pt x="584" y="218"/>
                    </a:lnTo>
                    <a:lnTo>
                      <a:pt x="571" y="202"/>
                    </a:lnTo>
                    <a:lnTo>
                      <a:pt x="573" y="165"/>
                    </a:lnTo>
                    <a:lnTo>
                      <a:pt x="582" y="130"/>
                    </a:lnTo>
                    <a:lnTo>
                      <a:pt x="594" y="95"/>
                    </a:lnTo>
                    <a:lnTo>
                      <a:pt x="596" y="56"/>
                    </a:lnTo>
                    <a:lnTo>
                      <a:pt x="607" y="16"/>
                    </a:lnTo>
                    <a:close/>
                  </a:path>
                </a:pathLst>
              </a:custGeom>
              <a:solidFill>
                <a:srgbClr val="000000"/>
              </a:solidFill>
              <a:ln w="9525">
                <a:solidFill>
                  <a:srgbClr val="006600"/>
                </a:solidFill>
                <a:round/>
                <a:headEnd/>
                <a:tailEnd/>
              </a:ln>
            </p:spPr>
            <p:txBody>
              <a:bodyPr/>
              <a:lstStyle/>
              <a:p>
                <a:endParaRPr lang="en-US"/>
              </a:p>
            </p:txBody>
          </p:sp>
          <p:grpSp>
            <p:nvGrpSpPr>
              <p:cNvPr id="8972" name="Group 4664"/>
              <p:cNvGrpSpPr>
                <a:grpSpLocks/>
              </p:cNvGrpSpPr>
              <p:nvPr/>
            </p:nvGrpSpPr>
            <p:grpSpPr bwMode="auto">
              <a:xfrm>
                <a:off x="809" y="816"/>
                <a:ext cx="103" cy="576"/>
                <a:chOff x="4770" y="1764"/>
                <a:chExt cx="75" cy="479"/>
              </a:xfrm>
            </p:grpSpPr>
            <p:sp>
              <p:nvSpPr>
                <p:cNvPr id="8530" name="Freeform 4665"/>
                <p:cNvSpPr>
                  <a:spLocks/>
                </p:cNvSpPr>
                <p:nvPr/>
              </p:nvSpPr>
              <p:spPr bwMode="auto">
                <a:xfrm>
                  <a:off x="4776" y="1764"/>
                  <a:ext cx="29" cy="453"/>
                </a:xfrm>
                <a:custGeom>
                  <a:avLst/>
                  <a:gdLst>
                    <a:gd name="T0" fmla="*/ 7 w 88"/>
                    <a:gd name="T1" fmla="*/ 70 h 907"/>
                    <a:gd name="T2" fmla="*/ 7 w 88"/>
                    <a:gd name="T3" fmla="*/ 87 h 907"/>
                    <a:gd name="T4" fmla="*/ 7 w 88"/>
                    <a:gd name="T5" fmla="*/ 112 h 907"/>
                    <a:gd name="T6" fmla="*/ 9 w 88"/>
                    <a:gd name="T7" fmla="*/ 147 h 907"/>
                    <a:gd name="T8" fmla="*/ 9 w 88"/>
                    <a:gd name="T9" fmla="*/ 171 h 907"/>
                    <a:gd name="T10" fmla="*/ 9 w 88"/>
                    <a:gd name="T11" fmla="*/ 208 h 907"/>
                    <a:gd name="T12" fmla="*/ 10 w 88"/>
                    <a:gd name="T13" fmla="*/ 221 h 907"/>
                    <a:gd name="T14" fmla="*/ 9 w 88"/>
                    <a:gd name="T15" fmla="*/ 217 h 907"/>
                    <a:gd name="T16" fmla="*/ 7 w 88"/>
                    <a:gd name="T17" fmla="*/ 199 h 907"/>
                    <a:gd name="T18" fmla="*/ 6 w 88"/>
                    <a:gd name="T19" fmla="*/ 190 h 907"/>
                    <a:gd name="T20" fmla="*/ 5 w 88"/>
                    <a:gd name="T21" fmla="*/ 199 h 907"/>
                    <a:gd name="T22" fmla="*/ 5 w 88"/>
                    <a:gd name="T23" fmla="*/ 208 h 907"/>
                    <a:gd name="T24" fmla="*/ 5 w 88"/>
                    <a:gd name="T25" fmla="*/ 214 h 907"/>
                    <a:gd name="T26" fmla="*/ 4 w 88"/>
                    <a:gd name="T27" fmla="*/ 220 h 907"/>
                    <a:gd name="T28" fmla="*/ 4 w 88"/>
                    <a:gd name="T29" fmla="*/ 200 h 907"/>
                    <a:gd name="T30" fmla="*/ 5 w 88"/>
                    <a:gd name="T31" fmla="*/ 181 h 907"/>
                    <a:gd name="T32" fmla="*/ 3 w 88"/>
                    <a:gd name="T33" fmla="*/ 163 h 907"/>
                    <a:gd name="T34" fmla="*/ 2 w 88"/>
                    <a:gd name="T35" fmla="*/ 144 h 907"/>
                    <a:gd name="T36" fmla="*/ 4 w 88"/>
                    <a:gd name="T37" fmla="*/ 111 h 907"/>
                    <a:gd name="T38" fmla="*/ 4 w 88"/>
                    <a:gd name="T39" fmla="*/ 76 h 907"/>
                    <a:gd name="T40" fmla="*/ 2 w 88"/>
                    <a:gd name="T41" fmla="*/ 79 h 907"/>
                    <a:gd name="T42" fmla="*/ 1 w 88"/>
                    <a:gd name="T43" fmla="*/ 83 h 907"/>
                    <a:gd name="T44" fmla="*/ 2 w 88"/>
                    <a:gd name="T45" fmla="*/ 77 h 907"/>
                    <a:gd name="T46" fmla="*/ 4 w 88"/>
                    <a:gd name="T47" fmla="*/ 72 h 907"/>
                    <a:gd name="T48" fmla="*/ 4 w 88"/>
                    <a:gd name="T49" fmla="*/ 70 h 907"/>
                    <a:gd name="T50" fmla="*/ 3 w 88"/>
                    <a:gd name="T51" fmla="*/ 68 h 907"/>
                    <a:gd name="T52" fmla="*/ 2 w 88"/>
                    <a:gd name="T53" fmla="*/ 72 h 907"/>
                    <a:gd name="T54" fmla="*/ 0 w 88"/>
                    <a:gd name="T55" fmla="*/ 75 h 907"/>
                    <a:gd name="T56" fmla="*/ 2 w 88"/>
                    <a:gd name="T57" fmla="*/ 66 h 907"/>
                    <a:gd name="T58" fmla="*/ 3 w 88"/>
                    <a:gd name="T59" fmla="*/ 58 h 907"/>
                    <a:gd name="T60" fmla="*/ 2 w 88"/>
                    <a:gd name="T61" fmla="*/ 59 h 907"/>
                    <a:gd name="T62" fmla="*/ 0 w 88"/>
                    <a:gd name="T63" fmla="*/ 61 h 907"/>
                    <a:gd name="T64" fmla="*/ 2 w 88"/>
                    <a:gd name="T65" fmla="*/ 53 h 907"/>
                    <a:gd name="T66" fmla="*/ 4 w 88"/>
                    <a:gd name="T67" fmla="*/ 45 h 907"/>
                    <a:gd name="T68" fmla="*/ 2 w 88"/>
                    <a:gd name="T69" fmla="*/ 45 h 907"/>
                    <a:gd name="T70" fmla="*/ 0 w 88"/>
                    <a:gd name="T71" fmla="*/ 46 h 907"/>
                    <a:gd name="T72" fmla="*/ 2 w 88"/>
                    <a:gd name="T73" fmla="*/ 42 h 907"/>
                    <a:gd name="T74" fmla="*/ 4 w 88"/>
                    <a:gd name="T75" fmla="*/ 39 h 907"/>
                    <a:gd name="T76" fmla="*/ 5 w 88"/>
                    <a:gd name="T77" fmla="*/ 24 h 907"/>
                    <a:gd name="T78" fmla="*/ 5 w 88"/>
                    <a:gd name="T79" fmla="*/ 9 h 907"/>
                    <a:gd name="T80" fmla="*/ 6 w 88"/>
                    <a:gd name="T81" fmla="*/ 6 h 907"/>
                    <a:gd name="T82" fmla="*/ 7 w 88"/>
                    <a:gd name="T83" fmla="*/ 21 h 907"/>
                    <a:gd name="T84" fmla="*/ 7 w 88"/>
                    <a:gd name="T85" fmla="*/ 37 h 907"/>
                    <a:gd name="T86" fmla="*/ 6 w 88"/>
                    <a:gd name="T87" fmla="*/ 53 h 90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8"/>
                    <a:gd name="T133" fmla="*/ 0 h 907"/>
                    <a:gd name="T134" fmla="*/ 88 w 88"/>
                    <a:gd name="T135" fmla="*/ 907 h 90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8" h="907">
                      <a:moveTo>
                        <a:pt x="57" y="246"/>
                      </a:moveTo>
                      <a:lnTo>
                        <a:pt x="61" y="280"/>
                      </a:lnTo>
                      <a:lnTo>
                        <a:pt x="63" y="314"/>
                      </a:lnTo>
                      <a:lnTo>
                        <a:pt x="61" y="348"/>
                      </a:lnTo>
                      <a:lnTo>
                        <a:pt x="56" y="382"/>
                      </a:lnTo>
                      <a:lnTo>
                        <a:pt x="65" y="451"/>
                      </a:lnTo>
                      <a:lnTo>
                        <a:pt x="78" y="519"/>
                      </a:lnTo>
                      <a:lnTo>
                        <a:pt x="83" y="588"/>
                      </a:lnTo>
                      <a:lnTo>
                        <a:pt x="78" y="658"/>
                      </a:lnTo>
                      <a:lnTo>
                        <a:pt x="85" y="685"/>
                      </a:lnTo>
                      <a:lnTo>
                        <a:pt x="86" y="813"/>
                      </a:lnTo>
                      <a:lnTo>
                        <a:pt x="85" y="834"/>
                      </a:lnTo>
                      <a:lnTo>
                        <a:pt x="86" y="858"/>
                      </a:lnTo>
                      <a:lnTo>
                        <a:pt x="88" y="884"/>
                      </a:lnTo>
                      <a:lnTo>
                        <a:pt x="88" y="907"/>
                      </a:lnTo>
                      <a:lnTo>
                        <a:pt x="79" y="869"/>
                      </a:lnTo>
                      <a:lnTo>
                        <a:pt x="72" y="833"/>
                      </a:lnTo>
                      <a:lnTo>
                        <a:pt x="64" y="796"/>
                      </a:lnTo>
                      <a:lnTo>
                        <a:pt x="56" y="759"/>
                      </a:lnTo>
                      <a:lnTo>
                        <a:pt x="54" y="762"/>
                      </a:lnTo>
                      <a:lnTo>
                        <a:pt x="53" y="779"/>
                      </a:lnTo>
                      <a:lnTo>
                        <a:pt x="50" y="797"/>
                      </a:lnTo>
                      <a:lnTo>
                        <a:pt x="49" y="815"/>
                      </a:lnTo>
                      <a:lnTo>
                        <a:pt x="45" y="832"/>
                      </a:lnTo>
                      <a:lnTo>
                        <a:pt x="46" y="845"/>
                      </a:lnTo>
                      <a:lnTo>
                        <a:pt x="45" y="858"/>
                      </a:lnTo>
                      <a:lnTo>
                        <a:pt x="39" y="872"/>
                      </a:lnTo>
                      <a:lnTo>
                        <a:pt x="32" y="882"/>
                      </a:lnTo>
                      <a:lnTo>
                        <a:pt x="34" y="843"/>
                      </a:lnTo>
                      <a:lnTo>
                        <a:pt x="34" y="803"/>
                      </a:lnTo>
                      <a:lnTo>
                        <a:pt x="36" y="764"/>
                      </a:lnTo>
                      <a:lnTo>
                        <a:pt x="42" y="726"/>
                      </a:lnTo>
                      <a:lnTo>
                        <a:pt x="32" y="691"/>
                      </a:lnTo>
                      <a:lnTo>
                        <a:pt x="24" y="653"/>
                      </a:lnTo>
                      <a:lnTo>
                        <a:pt x="20" y="616"/>
                      </a:lnTo>
                      <a:lnTo>
                        <a:pt x="22" y="577"/>
                      </a:lnTo>
                      <a:lnTo>
                        <a:pt x="34" y="511"/>
                      </a:lnTo>
                      <a:lnTo>
                        <a:pt x="40" y="444"/>
                      </a:lnTo>
                      <a:lnTo>
                        <a:pt x="42" y="375"/>
                      </a:lnTo>
                      <a:lnTo>
                        <a:pt x="34" y="307"/>
                      </a:lnTo>
                      <a:lnTo>
                        <a:pt x="27" y="313"/>
                      </a:lnTo>
                      <a:lnTo>
                        <a:pt x="21" y="319"/>
                      </a:lnTo>
                      <a:lnTo>
                        <a:pt x="14" y="328"/>
                      </a:lnTo>
                      <a:lnTo>
                        <a:pt x="9" y="335"/>
                      </a:lnTo>
                      <a:lnTo>
                        <a:pt x="13" y="323"/>
                      </a:lnTo>
                      <a:lnTo>
                        <a:pt x="18" y="311"/>
                      </a:lnTo>
                      <a:lnTo>
                        <a:pt x="25" y="300"/>
                      </a:lnTo>
                      <a:lnTo>
                        <a:pt x="32" y="288"/>
                      </a:lnTo>
                      <a:lnTo>
                        <a:pt x="34" y="283"/>
                      </a:lnTo>
                      <a:lnTo>
                        <a:pt x="32" y="280"/>
                      </a:lnTo>
                      <a:lnTo>
                        <a:pt x="31" y="276"/>
                      </a:lnTo>
                      <a:lnTo>
                        <a:pt x="28" y="272"/>
                      </a:lnTo>
                      <a:lnTo>
                        <a:pt x="21" y="280"/>
                      </a:lnTo>
                      <a:lnTo>
                        <a:pt x="17" y="288"/>
                      </a:lnTo>
                      <a:lnTo>
                        <a:pt x="10" y="295"/>
                      </a:lnTo>
                      <a:lnTo>
                        <a:pt x="0" y="300"/>
                      </a:lnTo>
                      <a:lnTo>
                        <a:pt x="7" y="283"/>
                      </a:lnTo>
                      <a:lnTo>
                        <a:pt x="18" y="266"/>
                      </a:lnTo>
                      <a:lnTo>
                        <a:pt x="28" y="251"/>
                      </a:lnTo>
                      <a:lnTo>
                        <a:pt x="31" y="232"/>
                      </a:lnTo>
                      <a:lnTo>
                        <a:pt x="22" y="234"/>
                      </a:lnTo>
                      <a:lnTo>
                        <a:pt x="17" y="239"/>
                      </a:lnTo>
                      <a:lnTo>
                        <a:pt x="11" y="243"/>
                      </a:lnTo>
                      <a:lnTo>
                        <a:pt x="3" y="246"/>
                      </a:lnTo>
                      <a:lnTo>
                        <a:pt x="9" y="230"/>
                      </a:lnTo>
                      <a:lnTo>
                        <a:pt x="18" y="214"/>
                      </a:lnTo>
                      <a:lnTo>
                        <a:pt x="27" y="200"/>
                      </a:lnTo>
                      <a:lnTo>
                        <a:pt x="32" y="183"/>
                      </a:lnTo>
                      <a:lnTo>
                        <a:pt x="25" y="181"/>
                      </a:lnTo>
                      <a:lnTo>
                        <a:pt x="18" y="182"/>
                      </a:lnTo>
                      <a:lnTo>
                        <a:pt x="10" y="184"/>
                      </a:lnTo>
                      <a:lnTo>
                        <a:pt x="3" y="185"/>
                      </a:lnTo>
                      <a:lnTo>
                        <a:pt x="9" y="177"/>
                      </a:lnTo>
                      <a:lnTo>
                        <a:pt x="17" y="170"/>
                      </a:lnTo>
                      <a:lnTo>
                        <a:pt x="25" y="163"/>
                      </a:lnTo>
                      <a:lnTo>
                        <a:pt x="34" y="157"/>
                      </a:lnTo>
                      <a:lnTo>
                        <a:pt x="40" y="128"/>
                      </a:lnTo>
                      <a:lnTo>
                        <a:pt x="46" y="97"/>
                      </a:lnTo>
                      <a:lnTo>
                        <a:pt x="49" y="67"/>
                      </a:lnTo>
                      <a:lnTo>
                        <a:pt x="46" y="37"/>
                      </a:lnTo>
                      <a:lnTo>
                        <a:pt x="35" y="0"/>
                      </a:lnTo>
                      <a:lnTo>
                        <a:pt x="56" y="27"/>
                      </a:lnTo>
                      <a:lnTo>
                        <a:pt x="65" y="56"/>
                      </a:lnTo>
                      <a:lnTo>
                        <a:pt x="68" y="87"/>
                      </a:lnTo>
                      <a:lnTo>
                        <a:pt x="67" y="118"/>
                      </a:lnTo>
                      <a:lnTo>
                        <a:pt x="63" y="149"/>
                      </a:lnTo>
                      <a:lnTo>
                        <a:pt x="57" y="182"/>
                      </a:lnTo>
                      <a:lnTo>
                        <a:pt x="54" y="214"/>
                      </a:lnTo>
                      <a:lnTo>
                        <a:pt x="57" y="246"/>
                      </a:lnTo>
                      <a:close/>
                    </a:path>
                  </a:pathLst>
                </a:custGeom>
                <a:solidFill>
                  <a:srgbClr val="7F7F7F"/>
                </a:solidFill>
                <a:ln w="9525">
                  <a:solidFill>
                    <a:srgbClr val="006600"/>
                  </a:solidFill>
                  <a:round/>
                  <a:headEnd/>
                  <a:tailEnd/>
                </a:ln>
              </p:spPr>
              <p:txBody>
                <a:bodyPr/>
                <a:lstStyle/>
                <a:p>
                  <a:endParaRPr lang="en-US"/>
                </a:p>
              </p:txBody>
            </p:sp>
            <p:sp>
              <p:nvSpPr>
                <p:cNvPr id="8531" name="Freeform 4666"/>
                <p:cNvSpPr>
                  <a:spLocks/>
                </p:cNvSpPr>
                <p:nvPr/>
              </p:nvSpPr>
              <p:spPr bwMode="auto">
                <a:xfrm>
                  <a:off x="4809" y="1785"/>
                  <a:ext cx="7" cy="18"/>
                </a:xfrm>
                <a:custGeom>
                  <a:avLst/>
                  <a:gdLst>
                    <a:gd name="T0" fmla="*/ 2 w 23"/>
                    <a:gd name="T1" fmla="*/ 6 h 36"/>
                    <a:gd name="T2" fmla="*/ 2 w 23"/>
                    <a:gd name="T3" fmla="*/ 7 h 36"/>
                    <a:gd name="T4" fmla="*/ 1 w 23"/>
                    <a:gd name="T5" fmla="*/ 7 h 36"/>
                    <a:gd name="T6" fmla="*/ 1 w 23"/>
                    <a:gd name="T7" fmla="*/ 9 h 36"/>
                    <a:gd name="T8" fmla="*/ 0 w 23"/>
                    <a:gd name="T9" fmla="*/ 9 h 36"/>
                    <a:gd name="T10" fmla="*/ 0 w 23"/>
                    <a:gd name="T11" fmla="*/ 6 h 36"/>
                    <a:gd name="T12" fmla="*/ 1 w 23"/>
                    <a:gd name="T13" fmla="*/ 5 h 36"/>
                    <a:gd name="T14" fmla="*/ 1 w 23"/>
                    <a:gd name="T15" fmla="*/ 2 h 36"/>
                    <a:gd name="T16" fmla="*/ 2 w 23"/>
                    <a:gd name="T17" fmla="*/ 0 h 36"/>
                    <a:gd name="T18" fmla="*/ 2 w 23"/>
                    <a:gd name="T19" fmla="*/ 1 h 36"/>
                    <a:gd name="T20" fmla="*/ 2 w 23"/>
                    <a:gd name="T21" fmla="*/ 3 h 36"/>
                    <a:gd name="T22" fmla="*/ 2 w 23"/>
                    <a:gd name="T23" fmla="*/ 5 h 36"/>
                    <a:gd name="T24" fmla="*/ 2 w 23"/>
                    <a:gd name="T25" fmla="*/ 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36"/>
                    <a:gd name="T41" fmla="*/ 23 w 23"/>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36">
                      <a:moveTo>
                        <a:pt x="22" y="25"/>
                      </a:moveTo>
                      <a:lnTo>
                        <a:pt x="16" y="28"/>
                      </a:lnTo>
                      <a:lnTo>
                        <a:pt x="11" y="30"/>
                      </a:lnTo>
                      <a:lnTo>
                        <a:pt x="5" y="34"/>
                      </a:lnTo>
                      <a:lnTo>
                        <a:pt x="0" y="36"/>
                      </a:lnTo>
                      <a:lnTo>
                        <a:pt x="1" y="26"/>
                      </a:lnTo>
                      <a:lnTo>
                        <a:pt x="5" y="18"/>
                      </a:lnTo>
                      <a:lnTo>
                        <a:pt x="9" y="8"/>
                      </a:lnTo>
                      <a:lnTo>
                        <a:pt x="15" y="0"/>
                      </a:lnTo>
                      <a:lnTo>
                        <a:pt x="19" y="5"/>
                      </a:lnTo>
                      <a:lnTo>
                        <a:pt x="22" y="12"/>
                      </a:lnTo>
                      <a:lnTo>
                        <a:pt x="23" y="18"/>
                      </a:lnTo>
                      <a:lnTo>
                        <a:pt x="22" y="25"/>
                      </a:lnTo>
                      <a:close/>
                    </a:path>
                  </a:pathLst>
                </a:custGeom>
                <a:solidFill>
                  <a:srgbClr val="7F7F7F"/>
                </a:solidFill>
                <a:ln w="9525">
                  <a:solidFill>
                    <a:srgbClr val="006600"/>
                  </a:solidFill>
                  <a:round/>
                  <a:headEnd/>
                  <a:tailEnd/>
                </a:ln>
              </p:spPr>
              <p:txBody>
                <a:bodyPr/>
                <a:lstStyle/>
                <a:p>
                  <a:endParaRPr lang="en-US"/>
                </a:p>
              </p:txBody>
            </p:sp>
            <p:sp>
              <p:nvSpPr>
                <p:cNvPr id="8532" name="Freeform 4667"/>
                <p:cNvSpPr>
                  <a:spLocks/>
                </p:cNvSpPr>
                <p:nvPr/>
              </p:nvSpPr>
              <p:spPr bwMode="auto">
                <a:xfrm>
                  <a:off x="4777" y="1800"/>
                  <a:ext cx="9" cy="13"/>
                </a:xfrm>
                <a:custGeom>
                  <a:avLst/>
                  <a:gdLst>
                    <a:gd name="T0" fmla="*/ 3 w 26"/>
                    <a:gd name="T1" fmla="*/ 3 h 27"/>
                    <a:gd name="T2" fmla="*/ 3 w 26"/>
                    <a:gd name="T3" fmla="*/ 4 h 27"/>
                    <a:gd name="T4" fmla="*/ 3 w 26"/>
                    <a:gd name="T5" fmla="*/ 5 h 27"/>
                    <a:gd name="T6" fmla="*/ 2 w 26"/>
                    <a:gd name="T7" fmla="*/ 6 h 27"/>
                    <a:gd name="T8" fmla="*/ 2 w 26"/>
                    <a:gd name="T9" fmla="*/ 6 h 27"/>
                    <a:gd name="T10" fmla="*/ 1 w 26"/>
                    <a:gd name="T11" fmla="*/ 6 h 27"/>
                    <a:gd name="T12" fmla="*/ 0 w 26"/>
                    <a:gd name="T13" fmla="*/ 5 h 27"/>
                    <a:gd name="T14" fmla="*/ 0 w 26"/>
                    <a:gd name="T15" fmla="*/ 4 h 27"/>
                    <a:gd name="T16" fmla="*/ 0 w 26"/>
                    <a:gd name="T17" fmla="*/ 3 h 27"/>
                    <a:gd name="T18" fmla="*/ 0 w 26"/>
                    <a:gd name="T19" fmla="*/ 2 h 27"/>
                    <a:gd name="T20" fmla="*/ 0 w 26"/>
                    <a:gd name="T21" fmla="*/ 1 h 27"/>
                    <a:gd name="T22" fmla="*/ 0 w 26"/>
                    <a:gd name="T23" fmla="*/ 0 h 27"/>
                    <a:gd name="T24" fmla="*/ 1 w 26"/>
                    <a:gd name="T25" fmla="*/ 0 h 27"/>
                    <a:gd name="T26" fmla="*/ 2 w 26"/>
                    <a:gd name="T27" fmla="*/ 0 h 27"/>
                    <a:gd name="T28" fmla="*/ 2 w 26"/>
                    <a:gd name="T29" fmla="*/ 1 h 27"/>
                    <a:gd name="T30" fmla="*/ 3 w 26"/>
                    <a:gd name="T31" fmla="*/ 2 h 27"/>
                    <a:gd name="T32" fmla="*/ 3 w 26"/>
                    <a:gd name="T33" fmla="*/ 3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7"/>
                    <a:gd name="T53" fmla="*/ 26 w 26"/>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7">
                      <a:moveTo>
                        <a:pt x="26" y="15"/>
                      </a:moveTo>
                      <a:lnTo>
                        <a:pt x="24" y="18"/>
                      </a:lnTo>
                      <a:lnTo>
                        <a:pt x="23" y="22"/>
                      </a:lnTo>
                      <a:lnTo>
                        <a:pt x="19" y="24"/>
                      </a:lnTo>
                      <a:lnTo>
                        <a:pt x="15" y="27"/>
                      </a:lnTo>
                      <a:lnTo>
                        <a:pt x="8" y="27"/>
                      </a:lnTo>
                      <a:lnTo>
                        <a:pt x="4" y="22"/>
                      </a:lnTo>
                      <a:lnTo>
                        <a:pt x="1" y="17"/>
                      </a:lnTo>
                      <a:lnTo>
                        <a:pt x="0" y="12"/>
                      </a:lnTo>
                      <a:lnTo>
                        <a:pt x="0" y="9"/>
                      </a:lnTo>
                      <a:lnTo>
                        <a:pt x="0" y="4"/>
                      </a:lnTo>
                      <a:lnTo>
                        <a:pt x="1" y="1"/>
                      </a:lnTo>
                      <a:lnTo>
                        <a:pt x="6" y="0"/>
                      </a:lnTo>
                      <a:lnTo>
                        <a:pt x="13" y="1"/>
                      </a:lnTo>
                      <a:lnTo>
                        <a:pt x="19" y="5"/>
                      </a:lnTo>
                      <a:lnTo>
                        <a:pt x="23" y="9"/>
                      </a:lnTo>
                      <a:lnTo>
                        <a:pt x="26" y="15"/>
                      </a:lnTo>
                      <a:close/>
                    </a:path>
                  </a:pathLst>
                </a:custGeom>
                <a:solidFill>
                  <a:srgbClr val="7F7F7F"/>
                </a:solidFill>
                <a:ln w="9525">
                  <a:solidFill>
                    <a:srgbClr val="006600"/>
                  </a:solidFill>
                  <a:round/>
                  <a:headEnd/>
                  <a:tailEnd/>
                </a:ln>
              </p:spPr>
              <p:txBody>
                <a:bodyPr/>
                <a:lstStyle/>
                <a:p>
                  <a:endParaRPr lang="en-US"/>
                </a:p>
              </p:txBody>
            </p:sp>
            <p:sp>
              <p:nvSpPr>
                <p:cNvPr id="8533" name="Freeform 4668"/>
                <p:cNvSpPr>
                  <a:spLocks/>
                </p:cNvSpPr>
                <p:nvPr/>
              </p:nvSpPr>
              <p:spPr bwMode="auto">
                <a:xfrm>
                  <a:off x="4802" y="1813"/>
                  <a:ext cx="7" cy="129"/>
                </a:xfrm>
                <a:custGeom>
                  <a:avLst/>
                  <a:gdLst>
                    <a:gd name="T0" fmla="*/ 1 w 23"/>
                    <a:gd name="T1" fmla="*/ 65 h 256"/>
                    <a:gd name="T2" fmla="*/ 1 w 23"/>
                    <a:gd name="T3" fmla="*/ 58 h 256"/>
                    <a:gd name="T4" fmla="*/ 1 w 23"/>
                    <a:gd name="T5" fmla="*/ 51 h 256"/>
                    <a:gd name="T6" fmla="*/ 1 w 23"/>
                    <a:gd name="T7" fmla="*/ 44 h 256"/>
                    <a:gd name="T8" fmla="*/ 0 w 23"/>
                    <a:gd name="T9" fmla="*/ 38 h 256"/>
                    <a:gd name="T10" fmla="*/ 0 w 23"/>
                    <a:gd name="T11" fmla="*/ 28 h 256"/>
                    <a:gd name="T12" fmla="*/ 1 w 23"/>
                    <a:gd name="T13" fmla="*/ 19 h 256"/>
                    <a:gd name="T14" fmla="*/ 1 w 23"/>
                    <a:gd name="T15" fmla="*/ 10 h 256"/>
                    <a:gd name="T16" fmla="*/ 1 w 23"/>
                    <a:gd name="T17" fmla="*/ 0 h 256"/>
                    <a:gd name="T18" fmla="*/ 2 w 23"/>
                    <a:gd name="T19" fmla="*/ 16 h 256"/>
                    <a:gd name="T20" fmla="*/ 2 w 23"/>
                    <a:gd name="T21" fmla="*/ 33 h 256"/>
                    <a:gd name="T22" fmla="*/ 2 w 23"/>
                    <a:gd name="T23" fmla="*/ 49 h 256"/>
                    <a:gd name="T24" fmla="*/ 1 w 23"/>
                    <a:gd name="T25" fmla="*/ 65 h 2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256"/>
                    <a:gd name="T41" fmla="*/ 23 w 23"/>
                    <a:gd name="T42" fmla="*/ 256 h 2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256">
                      <a:moveTo>
                        <a:pt x="11" y="256"/>
                      </a:moveTo>
                      <a:lnTo>
                        <a:pt x="10" y="229"/>
                      </a:lnTo>
                      <a:lnTo>
                        <a:pt x="10" y="201"/>
                      </a:lnTo>
                      <a:lnTo>
                        <a:pt x="7" y="173"/>
                      </a:lnTo>
                      <a:lnTo>
                        <a:pt x="0" y="148"/>
                      </a:lnTo>
                      <a:lnTo>
                        <a:pt x="1" y="111"/>
                      </a:lnTo>
                      <a:lnTo>
                        <a:pt x="5" y="73"/>
                      </a:lnTo>
                      <a:lnTo>
                        <a:pt x="10" y="37"/>
                      </a:lnTo>
                      <a:lnTo>
                        <a:pt x="11" y="0"/>
                      </a:lnTo>
                      <a:lnTo>
                        <a:pt x="19" y="64"/>
                      </a:lnTo>
                      <a:lnTo>
                        <a:pt x="23" y="129"/>
                      </a:lnTo>
                      <a:lnTo>
                        <a:pt x="21" y="194"/>
                      </a:lnTo>
                      <a:lnTo>
                        <a:pt x="11" y="256"/>
                      </a:lnTo>
                      <a:close/>
                    </a:path>
                  </a:pathLst>
                </a:custGeom>
                <a:solidFill>
                  <a:srgbClr val="7F7F7F"/>
                </a:solidFill>
                <a:ln w="9525">
                  <a:solidFill>
                    <a:srgbClr val="006600"/>
                  </a:solidFill>
                  <a:round/>
                  <a:headEnd/>
                  <a:tailEnd/>
                </a:ln>
              </p:spPr>
              <p:txBody>
                <a:bodyPr/>
                <a:lstStyle/>
                <a:p>
                  <a:endParaRPr lang="en-US"/>
                </a:p>
              </p:txBody>
            </p:sp>
            <p:sp>
              <p:nvSpPr>
                <p:cNvPr id="8534" name="Freeform 4669"/>
                <p:cNvSpPr>
                  <a:spLocks/>
                </p:cNvSpPr>
                <p:nvPr/>
              </p:nvSpPr>
              <p:spPr bwMode="auto">
                <a:xfrm>
                  <a:off x="4804" y="1953"/>
                  <a:ext cx="11" cy="132"/>
                </a:xfrm>
                <a:custGeom>
                  <a:avLst/>
                  <a:gdLst>
                    <a:gd name="T0" fmla="*/ 1 w 34"/>
                    <a:gd name="T1" fmla="*/ 10 h 263"/>
                    <a:gd name="T2" fmla="*/ 2 w 34"/>
                    <a:gd name="T3" fmla="*/ 16 h 263"/>
                    <a:gd name="T4" fmla="*/ 3 w 34"/>
                    <a:gd name="T5" fmla="*/ 22 h 263"/>
                    <a:gd name="T6" fmla="*/ 4 w 34"/>
                    <a:gd name="T7" fmla="*/ 28 h 263"/>
                    <a:gd name="T8" fmla="*/ 4 w 34"/>
                    <a:gd name="T9" fmla="*/ 35 h 263"/>
                    <a:gd name="T10" fmla="*/ 3 w 34"/>
                    <a:gd name="T11" fmla="*/ 43 h 263"/>
                    <a:gd name="T12" fmla="*/ 3 w 34"/>
                    <a:gd name="T13" fmla="*/ 51 h 263"/>
                    <a:gd name="T14" fmla="*/ 3 w 34"/>
                    <a:gd name="T15" fmla="*/ 59 h 263"/>
                    <a:gd name="T16" fmla="*/ 2 w 34"/>
                    <a:gd name="T17" fmla="*/ 66 h 263"/>
                    <a:gd name="T18" fmla="*/ 2 w 34"/>
                    <a:gd name="T19" fmla="*/ 56 h 263"/>
                    <a:gd name="T20" fmla="*/ 2 w 34"/>
                    <a:gd name="T21" fmla="*/ 44 h 263"/>
                    <a:gd name="T22" fmla="*/ 2 w 34"/>
                    <a:gd name="T23" fmla="*/ 34 h 263"/>
                    <a:gd name="T24" fmla="*/ 1 w 34"/>
                    <a:gd name="T25" fmla="*/ 24 h 263"/>
                    <a:gd name="T26" fmla="*/ 0 w 34"/>
                    <a:gd name="T27" fmla="*/ 18 h 263"/>
                    <a:gd name="T28" fmla="*/ 0 w 34"/>
                    <a:gd name="T29" fmla="*/ 12 h 263"/>
                    <a:gd name="T30" fmla="*/ 0 w 34"/>
                    <a:gd name="T31" fmla="*/ 7 h 263"/>
                    <a:gd name="T32" fmla="*/ 0 w 34"/>
                    <a:gd name="T33" fmla="*/ 0 h 263"/>
                    <a:gd name="T34" fmla="*/ 0 w 34"/>
                    <a:gd name="T35" fmla="*/ 3 h 263"/>
                    <a:gd name="T36" fmla="*/ 1 w 34"/>
                    <a:gd name="T37" fmla="*/ 5 h 263"/>
                    <a:gd name="T38" fmla="*/ 1 w 34"/>
                    <a:gd name="T39" fmla="*/ 8 h 263"/>
                    <a:gd name="T40" fmla="*/ 1 w 34"/>
                    <a:gd name="T41" fmla="*/ 10 h 2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263"/>
                    <a:gd name="T65" fmla="*/ 34 w 34"/>
                    <a:gd name="T66" fmla="*/ 263 h 2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263">
                      <a:moveTo>
                        <a:pt x="8" y="40"/>
                      </a:moveTo>
                      <a:lnTo>
                        <a:pt x="16" y="64"/>
                      </a:lnTo>
                      <a:lnTo>
                        <a:pt x="27" y="87"/>
                      </a:lnTo>
                      <a:lnTo>
                        <a:pt x="34" y="111"/>
                      </a:lnTo>
                      <a:lnTo>
                        <a:pt x="33" y="138"/>
                      </a:lnTo>
                      <a:lnTo>
                        <a:pt x="29" y="169"/>
                      </a:lnTo>
                      <a:lnTo>
                        <a:pt x="29" y="201"/>
                      </a:lnTo>
                      <a:lnTo>
                        <a:pt x="27" y="233"/>
                      </a:lnTo>
                      <a:lnTo>
                        <a:pt x="21" y="263"/>
                      </a:lnTo>
                      <a:lnTo>
                        <a:pt x="22" y="221"/>
                      </a:lnTo>
                      <a:lnTo>
                        <a:pt x="22" y="176"/>
                      </a:lnTo>
                      <a:lnTo>
                        <a:pt x="18" y="133"/>
                      </a:lnTo>
                      <a:lnTo>
                        <a:pt x="5" y="93"/>
                      </a:lnTo>
                      <a:lnTo>
                        <a:pt x="3" y="70"/>
                      </a:lnTo>
                      <a:lnTo>
                        <a:pt x="1" y="47"/>
                      </a:lnTo>
                      <a:lnTo>
                        <a:pt x="0" y="25"/>
                      </a:lnTo>
                      <a:lnTo>
                        <a:pt x="0" y="0"/>
                      </a:lnTo>
                      <a:lnTo>
                        <a:pt x="4" y="10"/>
                      </a:lnTo>
                      <a:lnTo>
                        <a:pt x="5" y="20"/>
                      </a:lnTo>
                      <a:lnTo>
                        <a:pt x="7" y="31"/>
                      </a:lnTo>
                      <a:lnTo>
                        <a:pt x="8" y="40"/>
                      </a:lnTo>
                      <a:close/>
                    </a:path>
                  </a:pathLst>
                </a:custGeom>
                <a:solidFill>
                  <a:srgbClr val="7F7F7F"/>
                </a:solidFill>
                <a:ln w="9525">
                  <a:solidFill>
                    <a:srgbClr val="006600"/>
                  </a:solidFill>
                  <a:round/>
                  <a:headEnd/>
                  <a:tailEnd/>
                </a:ln>
              </p:spPr>
              <p:txBody>
                <a:bodyPr/>
                <a:lstStyle/>
                <a:p>
                  <a:endParaRPr lang="en-US"/>
                </a:p>
              </p:txBody>
            </p:sp>
            <p:sp>
              <p:nvSpPr>
                <p:cNvPr id="8535" name="Freeform 4670"/>
                <p:cNvSpPr>
                  <a:spLocks/>
                </p:cNvSpPr>
                <p:nvPr/>
              </p:nvSpPr>
              <p:spPr bwMode="auto">
                <a:xfrm>
                  <a:off x="4779" y="1956"/>
                  <a:ext cx="6" cy="7"/>
                </a:xfrm>
                <a:custGeom>
                  <a:avLst/>
                  <a:gdLst>
                    <a:gd name="T0" fmla="*/ 2 w 17"/>
                    <a:gd name="T1" fmla="*/ 2 h 14"/>
                    <a:gd name="T2" fmla="*/ 2 w 17"/>
                    <a:gd name="T3" fmla="*/ 2 h 14"/>
                    <a:gd name="T4" fmla="*/ 1 w 17"/>
                    <a:gd name="T5" fmla="*/ 3 h 14"/>
                    <a:gd name="T6" fmla="*/ 1 w 17"/>
                    <a:gd name="T7" fmla="*/ 3 h 14"/>
                    <a:gd name="T8" fmla="*/ 1 w 17"/>
                    <a:gd name="T9" fmla="*/ 4 h 14"/>
                    <a:gd name="T10" fmla="*/ 0 w 17"/>
                    <a:gd name="T11" fmla="*/ 3 h 14"/>
                    <a:gd name="T12" fmla="*/ 0 w 17"/>
                    <a:gd name="T13" fmla="*/ 2 h 14"/>
                    <a:gd name="T14" fmla="*/ 0 w 17"/>
                    <a:gd name="T15" fmla="*/ 1 h 14"/>
                    <a:gd name="T16" fmla="*/ 0 w 17"/>
                    <a:gd name="T17" fmla="*/ 0 h 14"/>
                    <a:gd name="T18" fmla="*/ 2 w 17"/>
                    <a:gd name="T19" fmla="*/ 2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4"/>
                    <a:gd name="T32" fmla="*/ 17 w 17"/>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4">
                      <a:moveTo>
                        <a:pt x="17" y="5"/>
                      </a:moveTo>
                      <a:lnTo>
                        <a:pt x="14" y="8"/>
                      </a:lnTo>
                      <a:lnTo>
                        <a:pt x="12" y="10"/>
                      </a:lnTo>
                      <a:lnTo>
                        <a:pt x="11" y="12"/>
                      </a:lnTo>
                      <a:lnTo>
                        <a:pt x="8" y="14"/>
                      </a:lnTo>
                      <a:lnTo>
                        <a:pt x="4" y="11"/>
                      </a:lnTo>
                      <a:lnTo>
                        <a:pt x="3" y="8"/>
                      </a:lnTo>
                      <a:lnTo>
                        <a:pt x="1" y="4"/>
                      </a:lnTo>
                      <a:lnTo>
                        <a:pt x="0" y="0"/>
                      </a:lnTo>
                      <a:lnTo>
                        <a:pt x="17" y="5"/>
                      </a:lnTo>
                      <a:close/>
                    </a:path>
                  </a:pathLst>
                </a:custGeom>
                <a:solidFill>
                  <a:srgbClr val="7F7F7F"/>
                </a:solidFill>
                <a:ln w="9525">
                  <a:solidFill>
                    <a:srgbClr val="006600"/>
                  </a:solidFill>
                  <a:round/>
                  <a:headEnd/>
                  <a:tailEnd/>
                </a:ln>
              </p:spPr>
              <p:txBody>
                <a:bodyPr/>
                <a:lstStyle/>
                <a:p>
                  <a:endParaRPr lang="en-US"/>
                </a:p>
              </p:txBody>
            </p:sp>
            <p:sp>
              <p:nvSpPr>
                <p:cNvPr id="8536" name="Freeform 4671"/>
                <p:cNvSpPr>
                  <a:spLocks/>
                </p:cNvSpPr>
                <p:nvPr/>
              </p:nvSpPr>
              <p:spPr bwMode="auto">
                <a:xfrm>
                  <a:off x="4815" y="2082"/>
                  <a:ext cx="5" cy="62"/>
                </a:xfrm>
                <a:custGeom>
                  <a:avLst/>
                  <a:gdLst>
                    <a:gd name="T0" fmla="*/ 1 w 15"/>
                    <a:gd name="T1" fmla="*/ 31 h 123"/>
                    <a:gd name="T2" fmla="*/ 0 w 15"/>
                    <a:gd name="T3" fmla="*/ 23 h 123"/>
                    <a:gd name="T4" fmla="*/ 0 w 15"/>
                    <a:gd name="T5" fmla="*/ 16 h 123"/>
                    <a:gd name="T6" fmla="*/ 0 w 15"/>
                    <a:gd name="T7" fmla="*/ 8 h 123"/>
                    <a:gd name="T8" fmla="*/ 1 w 15"/>
                    <a:gd name="T9" fmla="*/ 0 h 123"/>
                    <a:gd name="T10" fmla="*/ 1 w 15"/>
                    <a:gd name="T11" fmla="*/ 8 h 123"/>
                    <a:gd name="T12" fmla="*/ 2 w 15"/>
                    <a:gd name="T13" fmla="*/ 16 h 123"/>
                    <a:gd name="T14" fmla="*/ 1 w 15"/>
                    <a:gd name="T15" fmla="*/ 24 h 123"/>
                    <a:gd name="T16" fmla="*/ 1 w 15"/>
                    <a:gd name="T17" fmla="*/ 3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23"/>
                    <a:gd name="T29" fmla="*/ 15 w 15"/>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23">
                      <a:moveTo>
                        <a:pt x="5" y="123"/>
                      </a:moveTo>
                      <a:lnTo>
                        <a:pt x="2" y="92"/>
                      </a:lnTo>
                      <a:lnTo>
                        <a:pt x="0" y="61"/>
                      </a:lnTo>
                      <a:lnTo>
                        <a:pt x="0" y="29"/>
                      </a:lnTo>
                      <a:lnTo>
                        <a:pt x="7" y="0"/>
                      </a:lnTo>
                      <a:lnTo>
                        <a:pt x="11" y="31"/>
                      </a:lnTo>
                      <a:lnTo>
                        <a:pt x="15" y="62"/>
                      </a:lnTo>
                      <a:lnTo>
                        <a:pt x="13" y="93"/>
                      </a:lnTo>
                      <a:lnTo>
                        <a:pt x="5" y="123"/>
                      </a:lnTo>
                      <a:close/>
                    </a:path>
                  </a:pathLst>
                </a:custGeom>
                <a:solidFill>
                  <a:srgbClr val="7F7F7F"/>
                </a:solidFill>
                <a:ln w="9525">
                  <a:solidFill>
                    <a:srgbClr val="006600"/>
                  </a:solidFill>
                  <a:round/>
                  <a:headEnd/>
                  <a:tailEnd/>
                </a:ln>
              </p:spPr>
              <p:txBody>
                <a:bodyPr/>
                <a:lstStyle/>
                <a:p>
                  <a:endParaRPr lang="en-US"/>
                </a:p>
              </p:txBody>
            </p:sp>
            <p:sp>
              <p:nvSpPr>
                <p:cNvPr id="8537" name="Freeform 4672"/>
                <p:cNvSpPr>
                  <a:spLocks/>
                </p:cNvSpPr>
                <p:nvPr/>
              </p:nvSpPr>
              <p:spPr bwMode="auto">
                <a:xfrm>
                  <a:off x="4836" y="2118"/>
                  <a:ext cx="9" cy="67"/>
                </a:xfrm>
                <a:custGeom>
                  <a:avLst/>
                  <a:gdLst>
                    <a:gd name="T0" fmla="*/ 2 w 27"/>
                    <a:gd name="T1" fmla="*/ 34 h 134"/>
                    <a:gd name="T2" fmla="*/ 1 w 27"/>
                    <a:gd name="T3" fmla="*/ 26 h 134"/>
                    <a:gd name="T4" fmla="*/ 0 w 27"/>
                    <a:gd name="T5" fmla="*/ 18 h 134"/>
                    <a:gd name="T6" fmla="*/ 0 w 27"/>
                    <a:gd name="T7" fmla="*/ 10 h 134"/>
                    <a:gd name="T8" fmla="*/ 1 w 27"/>
                    <a:gd name="T9" fmla="*/ 3 h 134"/>
                    <a:gd name="T10" fmla="*/ 1 w 27"/>
                    <a:gd name="T11" fmla="*/ 2 h 134"/>
                    <a:gd name="T12" fmla="*/ 2 w 27"/>
                    <a:gd name="T13" fmla="*/ 2 h 134"/>
                    <a:gd name="T14" fmla="*/ 2 w 27"/>
                    <a:gd name="T15" fmla="*/ 1 h 134"/>
                    <a:gd name="T16" fmla="*/ 2 w 27"/>
                    <a:gd name="T17" fmla="*/ 0 h 134"/>
                    <a:gd name="T18" fmla="*/ 3 w 27"/>
                    <a:gd name="T19" fmla="*/ 8 h 134"/>
                    <a:gd name="T20" fmla="*/ 3 w 27"/>
                    <a:gd name="T21" fmla="*/ 17 h 134"/>
                    <a:gd name="T22" fmla="*/ 3 w 27"/>
                    <a:gd name="T23" fmla="*/ 25 h 134"/>
                    <a:gd name="T24" fmla="*/ 2 w 27"/>
                    <a:gd name="T25" fmla="*/ 34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34"/>
                    <a:gd name="T41" fmla="*/ 27 w 27"/>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34">
                      <a:moveTo>
                        <a:pt x="17" y="134"/>
                      </a:moveTo>
                      <a:lnTo>
                        <a:pt x="6" y="105"/>
                      </a:lnTo>
                      <a:lnTo>
                        <a:pt x="0" y="75"/>
                      </a:lnTo>
                      <a:lnTo>
                        <a:pt x="0" y="43"/>
                      </a:lnTo>
                      <a:lnTo>
                        <a:pt x="7" y="13"/>
                      </a:lnTo>
                      <a:lnTo>
                        <a:pt x="11" y="11"/>
                      </a:lnTo>
                      <a:lnTo>
                        <a:pt x="14" y="8"/>
                      </a:lnTo>
                      <a:lnTo>
                        <a:pt x="15" y="3"/>
                      </a:lnTo>
                      <a:lnTo>
                        <a:pt x="15" y="0"/>
                      </a:lnTo>
                      <a:lnTo>
                        <a:pt x="24" y="32"/>
                      </a:lnTo>
                      <a:lnTo>
                        <a:pt x="27" y="66"/>
                      </a:lnTo>
                      <a:lnTo>
                        <a:pt x="25" y="101"/>
                      </a:lnTo>
                      <a:lnTo>
                        <a:pt x="17" y="134"/>
                      </a:lnTo>
                      <a:close/>
                    </a:path>
                  </a:pathLst>
                </a:custGeom>
                <a:solidFill>
                  <a:srgbClr val="000000"/>
                </a:solidFill>
                <a:ln w="9525">
                  <a:solidFill>
                    <a:srgbClr val="006600"/>
                  </a:solidFill>
                  <a:round/>
                  <a:headEnd/>
                  <a:tailEnd/>
                </a:ln>
              </p:spPr>
              <p:txBody>
                <a:bodyPr/>
                <a:lstStyle/>
                <a:p>
                  <a:endParaRPr lang="en-US"/>
                </a:p>
              </p:txBody>
            </p:sp>
            <p:sp>
              <p:nvSpPr>
                <p:cNvPr id="8538" name="Freeform 4673"/>
                <p:cNvSpPr>
                  <a:spLocks/>
                </p:cNvSpPr>
                <p:nvPr/>
              </p:nvSpPr>
              <p:spPr bwMode="auto">
                <a:xfrm>
                  <a:off x="4813" y="2156"/>
                  <a:ext cx="11" cy="58"/>
                </a:xfrm>
                <a:custGeom>
                  <a:avLst/>
                  <a:gdLst>
                    <a:gd name="T0" fmla="*/ 1 w 35"/>
                    <a:gd name="T1" fmla="*/ 19 h 116"/>
                    <a:gd name="T2" fmla="*/ 2 w 35"/>
                    <a:gd name="T3" fmla="*/ 19 h 116"/>
                    <a:gd name="T4" fmla="*/ 2 w 35"/>
                    <a:gd name="T5" fmla="*/ 18 h 116"/>
                    <a:gd name="T6" fmla="*/ 3 w 35"/>
                    <a:gd name="T7" fmla="*/ 18 h 116"/>
                    <a:gd name="T8" fmla="*/ 3 w 35"/>
                    <a:gd name="T9" fmla="*/ 17 h 116"/>
                    <a:gd name="T10" fmla="*/ 3 w 35"/>
                    <a:gd name="T11" fmla="*/ 19 h 116"/>
                    <a:gd name="T12" fmla="*/ 3 w 35"/>
                    <a:gd name="T13" fmla="*/ 22 h 116"/>
                    <a:gd name="T14" fmla="*/ 3 w 35"/>
                    <a:gd name="T15" fmla="*/ 25 h 116"/>
                    <a:gd name="T16" fmla="*/ 3 w 35"/>
                    <a:gd name="T17" fmla="*/ 28 h 116"/>
                    <a:gd name="T18" fmla="*/ 3 w 35"/>
                    <a:gd name="T19" fmla="*/ 27 h 116"/>
                    <a:gd name="T20" fmla="*/ 2 w 35"/>
                    <a:gd name="T21" fmla="*/ 25 h 116"/>
                    <a:gd name="T22" fmla="*/ 2 w 35"/>
                    <a:gd name="T23" fmla="*/ 24 h 116"/>
                    <a:gd name="T24" fmla="*/ 2 w 35"/>
                    <a:gd name="T25" fmla="*/ 22 h 116"/>
                    <a:gd name="T26" fmla="*/ 2 w 35"/>
                    <a:gd name="T27" fmla="*/ 21 h 116"/>
                    <a:gd name="T28" fmla="*/ 2 w 35"/>
                    <a:gd name="T29" fmla="*/ 21 h 116"/>
                    <a:gd name="T30" fmla="*/ 2 w 35"/>
                    <a:gd name="T31" fmla="*/ 21 h 116"/>
                    <a:gd name="T32" fmla="*/ 2 w 35"/>
                    <a:gd name="T33" fmla="*/ 21 h 116"/>
                    <a:gd name="T34" fmla="*/ 1 w 35"/>
                    <a:gd name="T35" fmla="*/ 23 h 116"/>
                    <a:gd name="T36" fmla="*/ 1 w 35"/>
                    <a:gd name="T37" fmla="*/ 25 h 116"/>
                    <a:gd name="T38" fmla="*/ 0 w 35"/>
                    <a:gd name="T39" fmla="*/ 27 h 116"/>
                    <a:gd name="T40" fmla="*/ 0 w 35"/>
                    <a:gd name="T41" fmla="*/ 29 h 116"/>
                    <a:gd name="T42" fmla="*/ 0 w 35"/>
                    <a:gd name="T43" fmla="*/ 23 h 116"/>
                    <a:gd name="T44" fmla="*/ 0 w 35"/>
                    <a:gd name="T45" fmla="*/ 16 h 116"/>
                    <a:gd name="T46" fmla="*/ 0 w 35"/>
                    <a:gd name="T47" fmla="*/ 10 h 116"/>
                    <a:gd name="T48" fmla="*/ 0 w 35"/>
                    <a:gd name="T49" fmla="*/ 3 h 116"/>
                    <a:gd name="T50" fmla="*/ 1 w 35"/>
                    <a:gd name="T51" fmla="*/ 0 h 116"/>
                    <a:gd name="T52" fmla="*/ 2 w 35"/>
                    <a:gd name="T53" fmla="*/ 5 h 116"/>
                    <a:gd name="T54" fmla="*/ 2 w 35"/>
                    <a:gd name="T55" fmla="*/ 9 h 116"/>
                    <a:gd name="T56" fmla="*/ 2 w 35"/>
                    <a:gd name="T57" fmla="*/ 14 h 116"/>
                    <a:gd name="T58" fmla="*/ 1 w 35"/>
                    <a:gd name="T59" fmla="*/ 19 h 1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5"/>
                    <a:gd name="T91" fmla="*/ 0 h 116"/>
                    <a:gd name="T92" fmla="*/ 35 w 35"/>
                    <a:gd name="T93" fmla="*/ 116 h 1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5" h="116">
                      <a:moveTo>
                        <a:pt x="14" y="76"/>
                      </a:moveTo>
                      <a:lnTo>
                        <a:pt x="18" y="76"/>
                      </a:lnTo>
                      <a:lnTo>
                        <a:pt x="22" y="72"/>
                      </a:lnTo>
                      <a:lnTo>
                        <a:pt x="25" y="69"/>
                      </a:lnTo>
                      <a:lnTo>
                        <a:pt x="28" y="66"/>
                      </a:lnTo>
                      <a:lnTo>
                        <a:pt x="32" y="76"/>
                      </a:lnTo>
                      <a:lnTo>
                        <a:pt x="35" y="87"/>
                      </a:lnTo>
                      <a:lnTo>
                        <a:pt x="33" y="99"/>
                      </a:lnTo>
                      <a:lnTo>
                        <a:pt x="29" y="111"/>
                      </a:lnTo>
                      <a:lnTo>
                        <a:pt x="24" y="106"/>
                      </a:lnTo>
                      <a:lnTo>
                        <a:pt x="19" y="100"/>
                      </a:lnTo>
                      <a:lnTo>
                        <a:pt x="19" y="93"/>
                      </a:lnTo>
                      <a:lnTo>
                        <a:pt x="18" y="85"/>
                      </a:lnTo>
                      <a:lnTo>
                        <a:pt x="18" y="84"/>
                      </a:lnTo>
                      <a:lnTo>
                        <a:pt x="17" y="83"/>
                      </a:lnTo>
                      <a:lnTo>
                        <a:pt x="17" y="82"/>
                      </a:lnTo>
                      <a:lnTo>
                        <a:pt x="15" y="81"/>
                      </a:lnTo>
                      <a:lnTo>
                        <a:pt x="11" y="89"/>
                      </a:lnTo>
                      <a:lnTo>
                        <a:pt x="8" y="99"/>
                      </a:lnTo>
                      <a:lnTo>
                        <a:pt x="4" y="107"/>
                      </a:lnTo>
                      <a:lnTo>
                        <a:pt x="0" y="116"/>
                      </a:lnTo>
                      <a:lnTo>
                        <a:pt x="1" y="90"/>
                      </a:lnTo>
                      <a:lnTo>
                        <a:pt x="3" y="64"/>
                      </a:lnTo>
                      <a:lnTo>
                        <a:pt x="4" y="37"/>
                      </a:lnTo>
                      <a:lnTo>
                        <a:pt x="4" y="11"/>
                      </a:lnTo>
                      <a:lnTo>
                        <a:pt x="6" y="0"/>
                      </a:lnTo>
                      <a:lnTo>
                        <a:pt x="18" y="17"/>
                      </a:lnTo>
                      <a:lnTo>
                        <a:pt x="21" y="36"/>
                      </a:lnTo>
                      <a:lnTo>
                        <a:pt x="17" y="56"/>
                      </a:lnTo>
                      <a:lnTo>
                        <a:pt x="14" y="76"/>
                      </a:lnTo>
                      <a:close/>
                    </a:path>
                  </a:pathLst>
                </a:custGeom>
                <a:solidFill>
                  <a:srgbClr val="7F7F7F"/>
                </a:solidFill>
                <a:ln w="9525">
                  <a:solidFill>
                    <a:srgbClr val="006600"/>
                  </a:solidFill>
                  <a:round/>
                  <a:headEnd/>
                  <a:tailEnd/>
                </a:ln>
              </p:spPr>
              <p:txBody>
                <a:bodyPr/>
                <a:lstStyle/>
                <a:p>
                  <a:endParaRPr lang="en-US"/>
                </a:p>
              </p:txBody>
            </p:sp>
            <p:sp>
              <p:nvSpPr>
                <p:cNvPr id="8539" name="Freeform 4674"/>
                <p:cNvSpPr>
                  <a:spLocks/>
                </p:cNvSpPr>
                <p:nvPr/>
              </p:nvSpPr>
              <p:spPr bwMode="auto">
                <a:xfrm>
                  <a:off x="4781" y="2215"/>
                  <a:ext cx="30" cy="28"/>
                </a:xfrm>
                <a:custGeom>
                  <a:avLst/>
                  <a:gdLst>
                    <a:gd name="T0" fmla="*/ 7 w 90"/>
                    <a:gd name="T1" fmla="*/ 8 h 54"/>
                    <a:gd name="T2" fmla="*/ 8 w 90"/>
                    <a:gd name="T3" fmla="*/ 9 h 54"/>
                    <a:gd name="T4" fmla="*/ 8 w 90"/>
                    <a:gd name="T5" fmla="*/ 11 h 54"/>
                    <a:gd name="T6" fmla="*/ 9 w 90"/>
                    <a:gd name="T7" fmla="*/ 13 h 54"/>
                    <a:gd name="T8" fmla="*/ 10 w 90"/>
                    <a:gd name="T9" fmla="*/ 14 h 54"/>
                    <a:gd name="T10" fmla="*/ 10 w 90"/>
                    <a:gd name="T11" fmla="*/ 15 h 54"/>
                    <a:gd name="T12" fmla="*/ 9 w 90"/>
                    <a:gd name="T13" fmla="*/ 15 h 54"/>
                    <a:gd name="T14" fmla="*/ 8 w 90"/>
                    <a:gd name="T15" fmla="*/ 15 h 54"/>
                    <a:gd name="T16" fmla="*/ 8 w 90"/>
                    <a:gd name="T17" fmla="*/ 14 h 54"/>
                    <a:gd name="T18" fmla="*/ 7 w 90"/>
                    <a:gd name="T19" fmla="*/ 12 h 54"/>
                    <a:gd name="T20" fmla="*/ 6 w 90"/>
                    <a:gd name="T21" fmla="*/ 11 h 54"/>
                    <a:gd name="T22" fmla="*/ 5 w 90"/>
                    <a:gd name="T23" fmla="*/ 9 h 54"/>
                    <a:gd name="T24" fmla="*/ 4 w 90"/>
                    <a:gd name="T25" fmla="*/ 8 h 54"/>
                    <a:gd name="T26" fmla="*/ 3 w 90"/>
                    <a:gd name="T27" fmla="*/ 5 h 54"/>
                    <a:gd name="T28" fmla="*/ 2 w 90"/>
                    <a:gd name="T29" fmla="*/ 4 h 54"/>
                    <a:gd name="T30" fmla="*/ 1 w 90"/>
                    <a:gd name="T31" fmla="*/ 2 h 54"/>
                    <a:gd name="T32" fmla="*/ 0 w 90"/>
                    <a:gd name="T33" fmla="*/ 0 h 54"/>
                    <a:gd name="T34" fmla="*/ 1 w 90"/>
                    <a:gd name="T35" fmla="*/ 0 h 54"/>
                    <a:gd name="T36" fmla="*/ 2 w 90"/>
                    <a:gd name="T37" fmla="*/ 1 h 54"/>
                    <a:gd name="T38" fmla="*/ 3 w 90"/>
                    <a:gd name="T39" fmla="*/ 1 h 54"/>
                    <a:gd name="T40" fmla="*/ 4 w 90"/>
                    <a:gd name="T41" fmla="*/ 2 h 54"/>
                    <a:gd name="T42" fmla="*/ 5 w 90"/>
                    <a:gd name="T43" fmla="*/ 3 h 54"/>
                    <a:gd name="T44" fmla="*/ 6 w 90"/>
                    <a:gd name="T45" fmla="*/ 4 h 54"/>
                    <a:gd name="T46" fmla="*/ 7 w 90"/>
                    <a:gd name="T47" fmla="*/ 5 h 54"/>
                    <a:gd name="T48" fmla="*/ 7 w 90"/>
                    <a:gd name="T49" fmla="*/ 8 h 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54"/>
                    <a:gd name="T77" fmla="*/ 90 w 90"/>
                    <a:gd name="T78" fmla="*/ 54 h 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54">
                      <a:moveTo>
                        <a:pt x="66" y="28"/>
                      </a:moveTo>
                      <a:lnTo>
                        <a:pt x="70" y="35"/>
                      </a:lnTo>
                      <a:lnTo>
                        <a:pt x="74" y="42"/>
                      </a:lnTo>
                      <a:lnTo>
                        <a:pt x="81" y="48"/>
                      </a:lnTo>
                      <a:lnTo>
                        <a:pt x="90" y="52"/>
                      </a:lnTo>
                      <a:lnTo>
                        <a:pt x="87" y="54"/>
                      </a:lnTo>
                      <a:lnTo>
                        <a:pt x="81" y="54"/>
                      </a:lnTo>
                      <a:lnTo>
                        <a:pt x="76" y="54"/>
                      </a:lnTo>
                      <a:lnTo>
                        <a:pt x="70" y="52"/>
                      </a:lnTo>
                      <a:lnTo>
                        <a:pt x="60" y="46"/>
                      </a:lnTo>
                      <a:lnTo>
                        <a:pt x="52" y="40"/>
                      </a:lnTo>
                      <a:lnTo>
                        <a:pt x="42" y="34"/>
                      </a:lnTo>
                      <a:lnTo>
                        <a:pt x="34" y="28"/>
                      </a:lnTo>
                      <a:lnTo>
                        <a:pt x="24" y="20"/>
                      </a:lnTo>
                      <a:lnTo>
                        <a:pt x="16" y="14"/>
                      </a:lnTo>
                      <a:lnTo>
                        <a:pt x="8" y="7"/>
                      </a:lnTo>
                      <a:lnTo>
                        <a:pt x="0" y="0"/>
                      </a:lnTo>
                      <a:lnTo>
                        <a:pt x="9" y="0"/>
                      </a:lnTo>
                      <a:lnTo>
                        <a:pt x="19" y="1"/>
                      </a:lnTo>
                      <a:lnTo>
                        <a:pt x="29" y="2"/>
                      </a:lnTo>
                      <a:lnTo>
                        <a:pt x="37" y="5"/>
                      </a:lnTo>
                      <a:lnTo>
                        <a:pt x="45" y="10"/>
                      </a:lnTo>
                      <a:lnTo>
                        <a:pt x="54" y="14"/>
                      </a:lnTo>
                      <a:lnTo>
                        <a:pt x="60" y="20"/>
                      </a:lnTo>
                      <a:lnTo>
                        <a:pt x="66" y="28"/>
                      </a:lnTo>
                      <a:close/>
                    </a:path>
                  </a:pathLst>
                </a:custGeom>
                <a:solidFill>
                  <a:srgbClr val="7F7F7F"/>
                </a:solidFill>
                <a:ln w="9525">
                  <a:solidFill>
                    <a:srgbClr val="006600"/>
                  </a:solidFill>
                  <a:round/>
                  <a:headEnd/>
                  <a:tailEnd/>
                </a:ln>
              </p:spPr>
              <p:txBody>
                <a:bodyPr/>
                <a:lstStyle/>
                <a:p>
                  <a:endParaRPr lang="en-US"/>
                </a:p>
              </p:txBody>
            </p:sp>
            <p:sp>
              <p:nvSpPr>
                <p:cNvPr id="8540" name="Freeform 4675"/>
                <p:cNvSpPr>
                  <a:spLocks/>
                </p:cNvSpPr>
                <p:nvPr/>
              </p:nvSpPr>
              <p:spPr bwMode="auto">
                <a:xfrm>
                  <a:off x="4818" y="2228"/>
                  <a:ext cx="12" cy="10"/>
                </a:xfrm>
                <a:custGeom>
                  <a:avLst/>
                  <a:gdLst>
                    <a:gd name="T0" fmla="*/ 4 w 36"/>
                    <a:gd name="T1" fmla="*/ 1 h 22"/>
                    <a:gd name="T2" fmla="*/ 4 w 36"/>
                    <a:gd name="T3" fmla="*/ 2 h 22"/>
                    <a:gd name="T4" fmla="*/ 3 w 36"/>
                    <a:gd name="T5" fmla="*/ 4 h 22"/>
                    <a:gd name="T6" fmla="*/ 3 w 36"/>
                    <a:gd name="T7" fmla="*/ 5 h 22"/>
                    <a:gd name="T8" fmla="*/ 2 w 36"/>
                    <a:gd name="T9" fmla="*/ 4 h 22"/>
                    <a:gd name="T10" fmla="*/ 1 w 36"/>
                    <a:gd name="T11" fmla="*/ 4 h 22"/>
                    <a:gd name="T12" fmla="*/ 0 w 36"/>
                    <a:gd name="T13" fmla="*/ 3 h 22"/>
                    <a:gd name="T14" fmla="*/ 0 w 36"/>
                    <a:gd name="T15" fmla="*/ 2 h 22"/>
                    <a:gd name="T16" fmla="*/ 0 w 36"/>
                    <a:gd name="T17" fmla="*/ 1 h 22"/>
                    <a:gd name="T18" fmla="*/ 1 w 36"/>
                    <a:gd name="T19" fmla="*/ 1 h 22"/>
                    <a:gd name="T20" fmla="*/ 2 w 36"/>
                    <a:gd name="T21" fmla="*/ 0 h 22"/>
                    <a:gd name="T22" fmla="*/ 3 w 36"/>
                    <a:gd name="T23" fmla="*/ 0 h 22"/>
                    <a:gd name="T24" fmla="*/ 4 w 36"/>
                    <a:gd name="T25" fmla="*/ 1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22"/>
                    <a:gd name="T41" fmla="*/ 36 w 36"/>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22">
                      <a:moveTo>
                        <a:pt x="36" y="4"/>
                      </a:moveTo>
                      <a:lnTo>
                        <a:pt x="33" y="11"/>
                      </a:lnTo>
                      <a:lnTo>
                        <a:pt x="31" y="18"/>
                      </a:lnTo>
                      <a:lnTo>
                        <a:pt x="25" y="22"/>
                      </a:lnTo>
                      <a:lnTo>
                        <a:pt x="15" y="19"/>
                      </a:lnTo>
                      <a:lnTo>
                        <a:pt x="10" y="17"/>
                      </a:lnTo>
                      <a:lnTo>
                        <a:pt x="4" y="15"/>
                      </a:lnTo>
                      <a:lnTo>
                        <a:pt x="0" y="12"/>
                      </a:lnTo>
                      <a:lnTo>
                        <a:pt x="0" y="7"/>
                      </a:lnTo>
                      <a:lnTo>
                        <a:pt x="9" y="4"/>
                      </a:lnTo>
                      <a:lnTo>
                        <a:pt x="18" y="0"/>
                      </a:lnTo>
                      <a:lnTo>
                        <a:pt x="28" y="0"/>
                      </a:lnTo>
                      <a:lnTo>
                        <a:pt x="36" y="4"/>
                      </a:lnTo>
                      <a:close/>
                    </a:path>
                  </a:pathLst>
                </a:custGeom>
                <a:solidFill>
                  <a:srgbClr val="7F7F7F"/>
                </a:solidFill>
                <a:ln w="9525">
                  <a:solidFill>
                    <a:srgbClr val="006600"/>
                  </a:solidFill>
                  <a:round/>
                  <a:headEnd/>
                  <a:tailEnd/>
                </a:ln>
              </p:spPr>
              <p:txBody>
                <a:bodyPr/>
                <a:lstStyle/>
                <a:p>
                  <a:endParaRPr lang="en-US"/>
                </a:p>
              </p:txBody>
            </p:sp>
            <p:sp>
              <p:nvSpPr>
                <p:cNvPr id="8541" name="Freeform 4676"/>
                <p:cNvSpPr>
                  <a:spLocks/>
                </p:cNvSpPr>
                <p:nvPr/>
              </p:nvSpPr>
              <p:spPr bwMode="auto">
                <a:xfrm>
                  <a:off x="4770" y="2234"/>
                  <a:ext cx="19" cy="9"/>
                </a:xfrm>
                <a:custGeom>
                  <a:avLst/>
                  <a:gdLst>
                    <a:gd name="T0" fmla="*/ 6 w 56"/>
                    <a:gd name="T1" fmla="*/ 3 h 17"/>
                    <a:gd name="T2" fmla="*/ 6 w 56"/>
                    <a:gd name="T3" fmla="*/ 5 h 17"/>
                    <a:gd name="T4" fmla="*/ 6 w 56"/>
                    <a:gd name="T5" fmla="*/ 4 h 17"/>
                    <a:gd name="T6" fmla="*/ 5 w 56"/>
                    <a:gd name="T7" fmla="*/ 4 h 17"/>
                    <a:gd name="T8" fmla="*/ 4 w 56"/>
                    <a:gd name="T9" fmla="*/ 4 h 17"/>
                    <a:gd name="T10" fmla="*/ 3 w 56"/>
                    <a:gd name="T11" fmla="*/ 4 h 17"/>
                    <a:gd name="T12" fmla="*/ 2 w 56"/>
                    <a:gd name="T13" fmla="*/ 4 h 17"/>
                    <a:gd name="T14" fmla="*/ 1 w 56"/>
                    <a:gd name="T15" fmla="*/ 3 h 17"/>
                    <a:gd name="T16" fmla="*/ 1 w 56"/>
                    <a:gd name="T17" fmla="*/ 3 h 17"/>
                    <a:gd name="T18" fmla="*/ 0 w 56"/>
                    <a:gd name="T19" fmla="*/ 2 h 17"/>
                    <a:gd name="T20" fmla="*/ 1 w 56"/>
                    <a:gd name="T21" fmla="*/ 1 h 17"/>
                    <a:gd name="T22" fmla="*/ 2 w 56"/>
                    <a:gd name="T23" fmla="*/ 1 h 17"/>
                    <a:gd name="T24" fmla="*/ 2 w 56"/>
                    <a:gd name="T25" fmla="*/ 0 h 17"/>
                    <a:gd name="T26" fmla="*/ 3 w 56"/>
                    <a:gd name="T27" fmla="*/ 0 h 17"/>
                    <a:gd name="T28" fmla="*/ 4 w 56"/>
                    <a:gd name="T29" fmla="*/ 0 h 17"/>
                    <a:gd name="T30" fmla="*/ 5 w 56"/>
                    <a:gd name="T31" fmla="*/ 1 h 17"/>
                    <a:gd name="T32" fmla="*/ 6 w 56"/>
                    <a:gd name="T33" fmla="*/ 2 h 17"/>
                    <a:gd name="T34" fmla="*/ 6 w 56"/>
                    <a:gd name="T35" fmla="*/ 3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7"/>
                    <a:gd name="T56" fmla="*/ 56 w 5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7">
                      <a:moveTo>
                        <a:pt x="55" y="11"/>
                      </a:moveTo>
                      <a:lnTo>
                        <a:pt x="56" y="17"/>
                      </a:lnTo>
                      <a:lnTo>
                        <a:pt x="50" y="16"/>
                      </a:lnTo>
                      <a:lnTo>
                        <a:pt x="41" y="15"/>
                      </a:lnTo>
                      <a:lnTo>
                        <a:pt x="34" y="15"/>
                      </a:lnTo>
                      <a:lnTo>
                        <a:pt x="26" y="15"/>
                      </a:lnTo>
                      <a:lnTo>
                        <a:pt x="19" y="14"/>
                      </a:lnTo>
                      <a:lnTo>
                        <a:pt x="11" y="12"/>
                      </a:lnTo>
                      <a:lnTo>
                        <a:pt x="5" y="10"/>
                      </a:lnTo>
                      <a:lnTo>
                        <a:pt x="0" y="5"/>
                      </a:lnTo>
                      <a:lnTo>
                        <a:pt x="7" y="4"/>
                      </a:lnTo>
                      <a:lnTo>
                        <a:pt x="14" y="3"/>
                      </a:lnTo>
                      <a:lnTo>
                        <a:pt x="22" y="0"/>
                      </a:lnTo>
                      <a:lnTo>
                        <a:pt x="30" y="0"/>
                      </a:lnTo>
                      <a:lnTo>
                        <a:pt x="38" y="0"/>
                      </a:lnTo>
                      <a:lnTo>
                        <a:pt x="45" y="2"/>
                      </a:lnTo>
                      <a:lnTo>
                        <a:pt x="51" y="5"/>
                      </a:lnTo>
                      <a:lnTo>
                        <a:pt x="55" y="11"/>
                      </a:lnTo>
                      <a:close/>
                    </a:path>
                  </a:pathLst>
                </a:custGeom>
                <a:solidFill>
                  <a:srgbClr val="7F7F7F"/>
                </a:solidFill>
                <a:ln w="9525">
                  <a:solidFill>
                    <a:srgbClr val="006600"/>
                  </a:solidFill>
                  <a:round/>
                  <a:headEnd/>
                  <a:tailEnd/>
                </a:ln>
              </p:spPr>
              <p:txBody>
                <a:bodyPr/>
                <a:lstStyle/>
                <a:p>
                  <a:endParaRPr lang="en-US"/>
                </a:p>
              </p:txBody>
            </p:sp>
          </p:grpSp>
          <p:pic>
            <p:nvPicPr>
              <p:cNvPr id="8529" name="Picture 4677" descr="na02407_"/>
              <p:cNvPicPr>
                <a:picLocks noChangeAspect="1" noChangeArrowheads="1"/>
              </p:cNvPicPr>
              <p:nvPr/>
            </p:nvPicPr>
            <p:blipFill>
              <a:blip r:embed="rId6"/>
              <a:srcRect/>
              <a:stretch>
                <a:fillRect/>
              </a:stretch>
            </p:blipFill>
            <p:spPr bwMode="auto">
              <a:xfrm>
                <a:off x="624" y="336"/>
                <a:ext cx="480" cy="576"/>
              </a:xfrm>
              <a:prstGeom prst="rect">
                <a:avLst/>
              </a:prstGeom>
              <a:noFill/>
              <a:ln w="9525">
                <a:noFill/>
                <a:miter lim="800000"/>
                <a:headEnd/>
                <a:tailEnd/>
              </a:ln>
            </p:spPr>
          </p:pic>
        </p:grpSp>
        <p:grpSp>
          <p:nvGrpSpPr>
            <p:cNvPr id="8973" name="Group 4678"/>
            <p:cNvGrpSpPr>
              <a:grpSpLocks/>
            </p:cNvGrpSpPr>
            <p:nvPr/>
          </p:nvGrpSpPr>
          <p:grpSpPr bwMode="auto">
            <a:xfrm>
              <a:off x="4897" y="2466"/>
              <a:ext cx="255" cy="654"/>
              <a:chOff x="1777" y="966"/>
              <a:chExt cx="863" cy="1255"/>
            </a:xfrm>
          </p:grpSpPr>
          <p:sp>
            <p:nvSpPr>
              <p:cNvPr id="8517" name="Freeform 4679"/>
              <p:cNvSpPr>
                <a:spLocks/>
              </p:cNvSpPr>
              <p:nvPr/>
            </p:nvSpPr>
            <p:spPr bwMode="auto">
              <a:xfrm>
                <a:off x="1872" y="1296"/>
                <a:ext cx="672" cy="925"/>
              </a:xfrm>
              <a:custGeom>
                <a:avLst/>
                <a:gdLst>
                  <a:gd name="T0" fmla="*/ 389 w 805"/>
                  <a:gd name="T1" fmla="*/ 29 h 1970"/>
                  <a:gd name="T2" fmla="*/ 440 w 805"/>
                  <a:gd name="T3" fmla="*/ 10 h 1970"/>
                  <a:gd name="T4" fmla="*/ 437 w 805"/>
                  <a:gd name="T5" fmla="*/ 21 h 1970"/>
                  <a:gd name="T6" fmla="*/ 479 w 805"/>
                  <a:gd name="T7" fmla="*/ 20 h 1970"/>
                  <a:gd name="T8" fmla="*/ 508 w 805"/>
                  <a:gd name="T9" fmla="*/ 16 h 1970"/>
                  <a:gd name="T10" fmla="*/ 447 w 805"/>
                  <a:gd name="T11" fmla="*/ 36 h 1970"/>
                  <a:gd name="T12" fmla="*/ 418 w 805"/>
                  <a:gd name="T13" fmla="*/ 68 h 1970"/>
                  <a:gd name="T14" fmla="*/ 469 w 805"/>
                  <a:gd name="T15" fmla="*/ 48 h 1970"/>
                  <a:gd name="T16" fmla="*/ 439 w 805"/>
                  <a:gd name="T17" fmla="*/ 69 h 1970"/>
                  <a:gd name="T18" fmla="*/ 431 w 805"/>
                  <a:gd name="T19" fmla="*/ 88 h 1970"/>
                  <a:gd name="T20" fmla="*/ 467 w 805"/>
                  <a:gd name="T21" fmla="*/ 74 h 1970"/>
                  <a:gd name="T22" fmla="*/ 503 w 805"/>
                  <a:gd name="T23" fmla="*/ 54 h 1970"/>
                  <a:gd name="T24" fmla="*/ 525 w 805"/>
                  <a:gd name="T25" fmla="*/ 45 h 1970"/>
                  <a:gd name="T26" fmla="*/ 548 w 805"/>
                  <a:gd name="T27" fmla="*/ 48 h 1970"/>
                  <a:gd name="T28" fmla="*/ 504 w 805"/>
                  <a:gd name="T29" fmla="*/ 69 h 1970"/>
                  <a:gd name="T30" fmla="*/ 467 w 805"/>
                  <a:gd name="T31" fmla="*/ 87 h 1970"/>
                  <a:gd name="T32" fmla="*/ 424 w 805"/>
                  <a:gd name="T33" fmla="*/ 102 h 1970"/>
                  <a:gd name="T34" fmla="*/ 401 w 805"/>
                  <a:gd name="T35" fmla="*/ 131 h 1970"/>
                  <a:gd name="T36" fmla="*/ 366 w 805"/>
                  <a:gd name="T37" fmla="*/ 160 h 1970"/>
                  <a:gd name="T38" fmla="*/ 331 w 805"/>
                  <a:gd name="T39" fmla="*/ 216 h 1970"/>
                  <a:gd name="T40" fmla="*/ 327 w 805"/>
                  <a:gd name="T41" fmla="*/ 262 h 1970"/>
                  <a:gd name="T42" fmla="*/ 346 w 805"/>
                  <a:gd name="T43" fmla="*/ 306 h 1970"/>
                  <a:gd name="T44" fmla="*/ 346 w 805"/>
                  <a:gd name="T45" fmla="*/ 362 h 1970"/>
                  <a:gd name="T46" fmla="*/ 365 w 805"/>
                  <a:gd name="T47" fmla="*/ 403 h 1970"/>
                  <a:gd name="T48" fmla="*/ 406 w 805"/>
                  <a:gd name="T49" fmla="*/ 416 h 1970"/>
                  <a:gd name="T50" fmla="*/ 381 w 805"/>
                  <a:gd name="T51" fmla="*/ 422 h 1970"/>
                  <a:gd name="T52" fmla="*/ 330 w 805"/>
                  <a:gd name="T53" fmla="*/ 429 h 1970"/>
                  <a:gd name="T54" fmla="*/ 272 w 805"/>
                  <a:gd name="T55" fmla="*/ 429 h 1970"/>
                  <a:gd name="T56" fmla="*/ 215 w 805"/>
                  <a:gd name="T57" fmla="*/ 427 h 1970"/>
                  <a:gd name="T58" fmla="*/ 214 w 805"/>
                  <a:gd name="T59" fmla="*/ 418 h 1970"/>
                  <a:gd name="T60" fmla="*/ 249 w 805"/>
                  <a:gd name="T61" fmla="*/ 403 h 1970"/>
                  <a:gd name="T62" fmla="*/ 238 w 805"/>
                  <a:gd name="T63" fmla="*/ 350 h 1970"/>
                  <a:gd name="T64" fmla="*/ 252 w 805"/>
                  <a:gd name="T65" fmla="*/ 277 h 1970"/>
                  <a:gd name="T66" fmla="*/ 247 w 805"/>
                  <a:gd name="T67" fmla="*/ 177 h 1970"/>
                  <a:gd name="T68" fmla="*/ 209 w 805"/>
                  <a:gd name="T69" fmla="*/ 123 h 1970"/>
                  <a:gd name="T70" fmla="*/ 170 w 805"/>
                  <a:gd name="T71" fmla="*/ 93 h 1970"/>
                  <a:gd name="T72" fmla="*/ 114 w 805"/>
                  <a:gd name="T73" fmla="*/ 64 h 1970"/>
                  <a:gd name="T74" fmla="*/ 63 w 805"/>
                  <a:gd name="T75" fmla="*/ 42 h 1970"/>
                  <a:gd name="T76" fmla="*/ 23 w 805"/>
                  <a:gd name="T77" fmla="*/ 28 h 1970"/>
                  <a:gd name="T78" fmla="*/ 31 w 805"/>
                  <a:gd name="T79" fmla="*/ 15 h 1970"/>
                  <a:gd name="T80" fmla="*/ 63 w 805"/>
                  <a:gd name="T81" fmla="*/ 36 h 1970"/>
                  <a:gd name="T82" fmla="*/ 148 w 805"/>
                  <a:gd name="T83" fmla="*/ 57 h 1970"/>
                  <a:gd name="T84" fmla="*/ 161 w 805"/>
                  <a:gd name="T85" fmla="*/ 36 h 1970"/>
                  <a:gd name="T86" fmla="*/ 144 w 805"/>
                  <a:gd name="T87" fmla="*/ 5 h 1970"/>
                  <a:gd name="T88" fmla="*/ 161 w 805"/>
                  <a:gd name="T89" fmla="*/ 24 h 1970"/>
                  <a:gd name="T90" fmla="*/ 184 w 805"/>
                  <a:gd name="T91" fmla="*/ 31 h 1970"/>
                  <a:gd name="T92" fmla="*/ 211 w 805"/>
                  <a:gd name="T93" fmla="*/ 8 h 1970"/>
                  <a:gd name="T94" fmla="*/ 205 w 805"/>
                  <a:gd name="T95" fmla="*/ 26 h 1970"/>
                  <a:gd name="T96" fmla="*/ 213 w 805"/>
                  <a:gd name="T97" fmla="*/ 37 h 1970"/>
                  <a:gd name="T98" fmla="*/ 235 w 805"/>
                  <a:gd name="T99" fmla="*/ 31 h 1970"/>
                  <a:gd name="T100" fmla="*/ 196 w 805"/>
                  <a:gd name="T101" fmla="*/ 64 h 1970"/>
                  <a:gd name="T102" fmla="*/ 240 w 805"/>
                  <a:gd name="T103" fmla="*/ 108 h 1970"/>
                  <a:gd name="T104" fmla="*/ 301 w 805"/>
                  <a:gd name="T105" fmla="*/ 167 h 1970"/>
                  <a:gd name="T106" fmla="*/ 337 w 805"/>
                  <a:gd name="T107" fmla="*/ 137 h 1970"/>
                  <a:gd name="T108" fmla="*/ 379 w 805"/>
                  <a:gd name="T109" fmla="*/ 84 h 1970"/>
                  <a:gd name="T110" fmla="*/ 342 w 805"/>
                  <a:gd name="T111" fmla="*/ 43 h 19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5"/>
                  <a:gd name="T169" fmla="*/ 0 h 1970"/>
                  <a:gd name="T170" fmla="*/ 805 w 805"/>
                  <a:gd name="T171" fmla="*/ 1970 h 19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5" h="1970">
                    <a:moveTo>
                      <a:pt x="520" y="20"/>
                    </a:moveTo>
                    <a:lnTo>
                      <a:pt x="523" y="27"/>
                    </a:lnTo>
                    <a:lnTo>
                      <a:pt x="528" y="20"/>
                    </a:lnTo>
                    <a:lnTo>
                      <a:pt x="532" y="14"/>
                    </a:lnTo>
                    <a:lnTo>
                      <a:pt x="535" y="20"/>
                    </a:lnTo>
                    <a:lnTo>
                      <a:pt x="539" y="51"/>
                    </a:lnTo>
                    <a:lnTo>
                      <a:pt x="549" y="90"/>
                    </a:lnTo>
                    <a:lnTo>
                      <a:pt x="558" y="130"/>
                    </a:lnTo>
                    <a:lnTo>
                      <a:pt x="563" y="161"/>
                    </a:lnTo>
                    <a:lnTo>
                      <a:pt x="569" y="155"/>
                    </a:lnTo>
                    <a:lnTo>
                      <a:pt x="580" y="137"/>
                    </a:lnTo>
                    <a:lnTo>
                      <a:pt x="590" y="119"/>
                    </a:lnTo>
                    <a:lnTo>
                      <a:pt x="601" y="100"/>
                    </a:lnTo>
                    <a:lnTo>
                      <a:pt x="612" y="82"/>
                    </a:lnTo>
                    <a:lnTo>
                      <a:pt x="621" y="63"/>
                    </a:lnTo>
                    <a:lnTo>
                      <a:pt x="631" y="45"/>
                    </a:lnTo>
                    <a:lnTo>
                      <a:pt x="639" y="25"/>
                    </a:lnTo>
                    <a:lnTo>
                      <a:pt x="645" y="4"/>
                    </a:lnTo>
                    <a:lnTo>
                      <a:pt x="647" y="0"/>
                    </a:lnTo>
                    <a:lnTo>
                      <a:pt x="645" y="20"/>
                    </a:lnTo>
                    <a:lnTo>
                      <a:pt x="641" y="38"/>
                    </a:lnTo>
                    <a:lnTo>
                      <a:pt x="638" y="56"/>
                    </a:lnTo>
                    <a:lnTo>
                      <a:pt x="633" y="75"/>
                    </a:lnTo>
                    <a:lnTo>
                      <a:pt x="628" y="93"/>
                    </a:lnTo>
                    <a:lnTo>
                      <a:pt x="622" y="112"/>
                    </a:lnTo>
                    <a:lnTo>
                      <a:pt x="617" y="130"/>
                    </a:lnTo>
                    <a:lnTo>
                      <a:pt x="611" y="147"/>
                    </a:lnTo>
                    <a:lnTo>
                      <a:pt x="618" y="147"/>
                    </a:lnTo>
                    <a:lnTo>
                      <a:pt x="634" y="131"/>
                    </a:lnTo>
                    <a:lnTo>
                      <a:pt x="652" y="117"/>
                    </a:lnTo>
                    <a:lnTo>
                      <a:pt x="670" y="104"/>
                    </a:lnTo>
                    <a:lnTo>
                      <a:pt x="688" y="90"/>
                    </a:lnTo>
                    <a:lnTo>
                      <a:pt x="705" y="78"/>
                    </a:lnTo>
                    <a:lnTo>
                      <a:pt x="723" y="66"/>
                    </a:lnTo>
                    <a:lnTo>
                      <a:pt x="742" y="54"/>
                    </a:lnTo>
                    <a:lnTo>
                      <a:pt x="760" y="42"/>
                    </a:lnTo>
                    <a:lnTo>
                      <a:pt x="753" y="51"/>
                    </a:lnTo>
                    <a:lnTo>
                      <a:pt x="746" y="59"/>
                    </a:lnTo>
                    <a:lnTo>
                      <a:pt x="738" y="66"/>
                    </a:lnTo>
                    <a:lnTo>
                      <a:pt x="729" y="72"/>
                    </a:lnTo>
                    <a:lnTo>
                      <a:pt x="721" y="79"/>
                    </a:lnTo>
                    <a:lnTo>
                      <a:pt x="713" y="85"/>
                    </a:lnTo>
                    <a:lnTo>
                      <a:pt x="704" y="92"/>
                    </a:lnTo>
                    <a:lnTo>
                      <a:pt x="696" y="100"/>
                    </a:lnTo>
                    <a:lnTo>
                      <a:pt x="683" y="116"/>
                    </a:lnTo>
                    <a:lnTo>
                      <a:pt x="669" y="130"/>
                    </a:lnTo>
                    <a:lnTo>
                      <a:pt x="654" y="146"/>
                    </a:lnTo>
                    <a:lnTo>
                      <a:pt x="641" y="161"/>
                    </a:lnTo>
                    <a:lnTo>
                      <a:pt x="628" y="178"/>
                    </a:lnTo>
                    <a:lnTo>
                      <a:pt x="618" y="195"/>
                    </a:lnTo>
                    <a:lnTo>
                      <a:pt x="608" y="213"/>
                    </a:lnTo>
                    <a:lnTo>
                      <a:pt x="600" y="232"/>
                    </a:lnTo>
                    <a:lnTo>
                      <a:pt x="599" y="250"/>
                    </a:lnTo>
                    <a:lnTo>
                      <a:pt x="599" y="270"/>
                    </a:lnTo>
                    <a:lnTo>
                      <a:pt x="598" y="289"/>
                    </a:lnTo>
                    <a:lnTo>
                      <a:pt x="600" y="307"/>
                    </a:lnTo>
                    <a:lnTo>
                      <a:pt x="602" y="307"/>
                    </a:lnTo>
                    <a:lnTo>
                      <a:pt x="612" y="294"/>
                    </a:lnTo>
                    <a:lnTo>
                      <a:pt x="621" y="280"/>
                    </a:lnTo>
                    <a:lnTo>
                      <a:pt x="631" y="267"/>
                    </a:lnTo>
                    <a:lnTo>
                      <a:pt x="640" y="255"/>
                    </a:lnTo>
                    <a:lnTo>
                      <a:pt x="651" y="242"/>
                    </a:lnTo>
                    <a:lnTo>
                      <a:pt x="662" y="230"/>
                    </a:lnTo>
                    <a:lnTo>
                      <a:pt x="673" y="219"/>
                    </a:lnTo>
                    <a:lnTo>
                      <a:pt x="685" y="211"/>
                    </a:lnTo>
                    <a:lnTo>
                      <a:pt x="679" y="221"/>
                    </a:lnTo>
                    <a:lnTo>
                      <a:pt x="673" y="230"/>
                    </a:lnTo>
                    <a:lnTo>
                      <a:pt x="666" y="240"/>
                    </a:lnTo>
                    <a:lnTo>
                      <a:pt x="660" y="252"/>
                    </a:lnTo>
                    <a:lnTo>
                      <a:pt x="651" y="272"/>
                    </a:lnTo>
                    <a:lnTo>
                      <a:pt x="640" y="290"/>
                    </a:lnTo>
                    <a:lnTo>
                      <a:pt x="630" y="310"/>
                    </a:lnTo>
                    <a:lnTo>
                      <a:pt x="620" y="330"/>
                    </a:lnTo>
                    <a:lnTo>
                      <a:pt x="612" y="351"/>
                    </a:lnTo>
                    <a:lnTo>
                      <a:pt x="605" y="372"/>
                    </a:lnTo>
                    <a:lnTo>
                      <a:pt x="601" y="395"/>
                    </a:lnTo>
                    <a:lnTo>
                      <a:pt x="601" y="419"/>
                    </a:lnTo>
                    <a:lnTo>
                      <a:pt x="607" y="412"/>
                    </a:lnTo>
                    <a:lnTo>
                      <a:pt x="612" y="405"/>
                    </a:lnTo>
                    <a:lnTo>
                      <a:pt x="618" y="398"/>
                    </a:lnTo>
                    <a:lnTo>
                      <a:pt x="624" y="390"/>
                    </a:lnTo>
                    <a:lnTo>
                      <a:pt x="630" y="383"/>
                    </a:lnTo>
                    <a:lnTo>
                      <a:pt x="636" y="375"/>
                    </a:lnTo>
                    <a:lnTo>
                      <a:pt x="641" y="368"/>
                    </a:lnTo>
                    <a:lnTo>
                      <a:pt x="647" y="361"/>
                    </a:lnTo>
                    <a:lnTo>
                      <a:pt x="654" y="352"/>
                    </a:lnTo>
                    <a:lnTo>
                      <a:pt x="663" y="344"/>
                    </a:lnTo>
                    <a:lnTo>
                      <a:pt x="671" y="335"/>
                    </a:lnTo>
                    <a:lnTo>
                      <a:pt x="681" y="328"/>
                    </a:lnTo>
                    <a:lnTo>
                      <a:pt x="688" y="320"/>
                    </a:lnTo>
                    <a:lnTo>
                      <a:pt x="696" y="311"/>
                    </a:lnTo>
                    <a:lnTo>
                      <a:pt x="702" y="303"/>
                    </a:lnTo>
                    <a:lnTo>
                      <a:pt x="707" y="291"/>
                    </a:lnTo>
                    <a:lnTo>
                      <a:pt x="711" y="276"/>
                    </a:lnTo>
                    <a:lnTo>
                      <a:pt x="716" y="259"/>
                    </a:lnTo>
                    <a:lnTo>
                      <a:pt x="722" y="243"/>
                    </a:lnTo>
                    <a:lnTo>
                      <a:pt x="728" y="228"/>
                    </a:lnTo>
                    <a:lnTo>
                      <a:pt x="733" y="212"/>
                    </a:lnTo>
                    <a:lnTo>
                      <a:pt x="739" y="195"/>
                    </a:lnTo>
                    <a:lnTo>
                      <a:pt x="746" y="181"/>
                    </a:lnTo>
                    <a:lnTo>
                      <a:pt x="752" y="165"/>
                    </a:lnTo>
                    <a:lnTo>
                      <a:pt x="770" y="137"/>
                    </a:lnTo>
                    <a:lnTo>
                      <a:pt x="764" y="171"/>
                    </a:lnTo>
                    <a:lnTo>
                      <a:pt x="754" y="204"/>
                    </a:lnTo>
                    <a:lnTo>
                      <a:pt x="743" y="236"/>
                    </a:lnTo>
                    <a:lnTo>
                      <a:pt x="738" y="270"/>
                    </a:lnTo>
                    <a:lnTo>
                      <a:pt x="746" y="262"/>
                    </a:lnTo>
                    <a:lnTo>
                      <a:pt x="754" y="253"/>
                    </a:lnTo>
                    <a:lnTo>
                      <a:pt x="762" y="245"/>
                    </a:lnTo>
                    <a:lnTo>
                      <a:pt x="771" y="235"/>
                    </a:lnTo>
                    <a:lnTo>
                      <a:pt x="779" y="226"/>
                    </a:lnTo>
                    <a:lnTo>
                      <a:pt x="787" y="218"/>
                    </a:lnTo>
                    <a:lnTo>
                      <a:pt x="796" y="211"/>
                    </a:lnTo>
                    <a:lnTo>
                      <a:pt x="805" y="204"/>
                    </a:lnTo>
                    <a:lnTo>
                      <a:pt x="793" y="222"/>
                    </a:lnTo>
                    <a:lnTo>
                      <a:pt x="780" y="240"/>
                    </a:lnTo>
                    <a:lnTo>
                      <a:pt x="766" y="259"/>
                    </a:lnTo>
                    <a:lnTo>
                      <a:pt x="753" y="277"/>
                    </a:lnTo>
                    <a:lnTo>
                      <a:pt x="739" y="296"/>
                    </a:lnTo>
                    <a:lnTo>
                      <a:pt x="724" y="314"/>
                    </a:lnTo>
                    <a:lnTo>
                      <a:pt x="713" y="334"/>
                    </a:lnTo>
                    <a:lnTo>
                      <a:pt x="701" y="354"/>
                    </a:lnTo>
                    <a:lnTo>
                      <a:pt x="696" y="361"/>
                    </a:lnTo>
                    <a:lnTo>
                      <a:pt x="691" y="366"/>
                    </a:lnTo>
                    <a:lnTo>
                      <a:pt x="685" y="373"/>
                    </a:lnTo>
                    <a:lnTo>
                      <a:pt x="681" y="379"/>
                    </a:lnTo>
                    <a:lnTo>
                      <a:pt x="676" y="386"/>
                    </a:lnTo>
                    <a:lnTo>
                      <a:pt x="671" y="393"/>
                    </a:lnTo>
                    <a:lnTo>
                      <a:pt x="668" y="400"/>
                    </a:lnTo>
                    <a:lnTo>
                      <a:pt x="665" y="407"/>
                    </a:lnTo>
                    <a:lnTo>
                      <a:pt x="656" y="417"/>
                    </a:lnTo>
                    <a:lnTo>
                      <a:pt x="646" y="427"/>
                    </a:lnTo>
                    <a:lnTo>
                      <a:pt x="637" y="436"/>
                    </a:lnTo>
                    <a:lnTo>
                      <a:pt x="627" y="444"/>
                    </a:lnTo>
                    <a:lnTo>
                      <a:pt x="618" y="454"/>
                    </a:lnTo>
                    <a:lnTo>
                      <a:pt x="609" y="464"/>
                    </a:lnTo>
                    <a:lnTo>
                      <a:pt x="601" y="475"/>
                    </a:lnTo>
                    <a:lnTo>
                      <a:pt x="595" y="487"/>
                    </a:lnTo>
                    <a:lnTo>
                      <a:pt x="592" y="507"/>
                    </a:lnTo>
                    <a:lnTo>
                      <a:pt x="589" y="528"/>
                    </a:lnTo>
                    <a:lnTo>
                      <a:pt x="588" y="549"/>
                    </a:lnTo>
                    <a:lnTo>
                      <a:pt x="586" y="570"/>
                    </a:lnTo>
                    <a:lnTo>
                      <a:pt x="580" y="582"/>
                    </a:lnTo>
                    <a:lnTo>
                      <a:pt x="575" y="594"/>
                    </a:lnTo>
                    <a:lnTo>
                      <a:pt x="570" y="607"/>
                    </a:lnTo>
                    <a:lnTo>
                      <a:pt x="567" y="620"/>
                    </a:lnTo>
                    <a:lnTo>
                      <a:pt x="562" y="632"/>
                    </a:lnTo>
                    <a:lnTo>
                      <a:pt x="558" y="645"/>
                    </a:lnTo>
                    <a:lnTo>
                      <a:pt x="555" y="658"/>
                    </a:lnTo>
                    <a:lnTo>
                      <a:pt x="550" y="671"/>
                    </a:lnTo>
                    <a:lnTo>
                      <a:pt x="538" y="699"/>
                    </a:lnTo>
                    <a:lnTo>
                      <a:pt x="526" y="727"/>
                    </a:lnTo>
                    <a:lnTo>
                      <a:pt x="516" y="757"/>
                    </a:lnTo>
                    <a:lnTo>
                      <a:pt x="504" y="785"/>
                    </a:lnTo>
                    <a:lnTo>
                      <a:pt x="494" y="815"/>
                    </a:lnTo>
                    <a:lnTo>
                      <a:pt x="486" y="846"/>
                    </a:lnTo>
                    <a:lnTo>
                      <a:pt x="480" y="877"/>
                    </a:lnTo>
                    <a:lnTo>
                      <a:pt x="478" y="910"/>
                    </a:lnTo>
                    <a:lnTo>
                      <a:pt x="475" y="945"/>
                    </a:lnTo>
                    <a:lnTo>
                      <a:pt x="475" y="979"/>
                    </a:lnTo>
                    <a:lnTo>
                      <a:pt x="475" y="1015"/>
                    </a:lnTo>
                    <a:lnTo>
                      <a:pt x="478" y="1050"/>
                    </a:lnTo>
                    <a:lnTo>
                      <a:pt x="475" y="1080"/>
                    </a:lnTo>
                    <a:lnTo>
                      <a:pt x="472" y="1110"/>
                    </a:lnTo>
                    <a:lnTo>
                      <a:pt x="469" y="1139"/>
                    </a:lnTo>
                    <a:lnTo>
                      <a:pt x="469" y="1169"/>
                    </a:lnTo>
                    <a:lnTo>
                      <a:pt x="467" y="1169"/>
                    </a:lnTo>
                    <a:lnTo>
                      <a:pt x="469" y="1189"/>
                    </a:lnTo>
                    <a:lnTo>
                      <a:pt x="471" y="1211"/>
                    </a:lnTo>
                    <a:lnTo>
                      <a:pt x="471" y="1234"/>
                    </a:lnTo>
                    <a:lnTo>
                      <a:pt x="472" y="1257"/>
                    </a:lnTo>
                    <a:lnTo>
                      <a:pt x="477" y="1284"/>
                    </a:lnTo>
                    <a:lnTo>
                      <a:pt x="479" y="1312"/>
                    </a:lnTo>
                    <a:lnTo>
                      <a:pt x="483" y="1339"/>
                    </a:lnTo>
                    <a:lnTo>
                      <a:pt x="491" y="1364"/>
                    </a:lnTo>
                    <a:lnTo>
                      <a:pt x="496" y="1388"/>
                    </a:lnTo>
                    <a:lnTo>
                      <a:pt x="496" y="1413"/>
                    </a:lnTo>
                    <a:lnTo>
                      <a:pt x="494" y="1438"/>
                    </a:lnTo>
                    <a:lnTo>
                      <a:pt x="494" y="1462"/>
                    </a:lnTo>
                    <a:lnTo>
                      <a:pt x="499" y="1499"/>
                    </a:lnTo>
                    <a:lnTo>
                      <a:pt x="505" y="1534"/>
                    </a:lnTo>
                    <a:lnTo>
                      <a:pt x="507" y="1571"/>
                    </a:lnTo>
                    <a:lnTo>
                      <a:pt x="504" y="1608"/>
                    </a:lnTo>
                    <a:lnTo>
                      <a:pt x="496" y="1643"/>
                    </a:lnTo>
                    <a:lnTo>
                      <a:pt x="491" y="1681"/>
                    </a:lnTo>
                    <a:lnTo>
                      <a:pt x="492" y="1720"/>
                    </a:lnTo>
                    <a:lnTo>
                      <a:pt x="501" y="1755"/>
                    </a:lnTo>
                    <a:lnTo>
                      <a:pt x="506" y="1769"/>
                    </a:lnTo>
                    <a:lnTo>
                      <a:pt x="510" y="1785"/>
                    </a:lnTo>
                    <a:lnTo>
                      <a:pt x="515" y="1799"/>
                    </a:lnTo>
                    <a:lnTo>
                      <a:pt x="519" y="1813"/>
                    </a:lnTo>
                    <a:lnTo>
                      <a:pt x="524" y="1829"/>
                    </a:lnTo>
                    <a:lnTo>
                      <a:pt x="530" y="1843"/>
                    </a:lnTo>
                    <a:lnTo>
                      <a:pt x="536" y="1856"/>
                    </a:lnTo>
                    <a:lnTo>
                      <a:pt x="543" y="1870"/>
                    </a:lnTo>
                    <a:lnTo>
                      <a:pt x="550" y="1875"/>
                    </a:lnTo>
                    <a:lnTo>
                      <a:pt x="557" y="1880"/>
                    </a:lnTo>
                    <a:lnTo>
                      <a:pt x="566" y="1881"/>
                    </a:lnTo>
                    <a:lnTo>
                      <a:pt x="574" y="1884"/>
                    </a:lnTo>
                    <a:lnTo>
                      <a:pt x="582" y="1885"/>
                    </a:lnTo>
                    <a:lnTo>
                      <a:pt x="589" y="1890"/>
                    </a:lnTo>
                    <a:lnTo>
                      <a:pt x="594" y="1897"/>
                    </a:lnTo>
                    <a:lnTo>
                      <a:pt x="596" y="1907"/>
                    </a:lnTo>
                    <a:lnTo>
                      <a:pt x="586" y="1904"/>
                    </a:lnTo>
                    <a:lnTo>
                      <a:pt x="576" y="1904"/>
                    </a:lnTo>
                    <a:lnTo>
                      <a:pt x="567" y="1907"/>
                    </a:lnTo>
                    <a:lnTo>
                      <a:pt x="557" y="1909"/>
                    </a:lnTo>
                    <a:lnTo>
                      <a:pt x="548" y="1914"/>
                    </a:lnTo>
                    <a:lnTo>
                      <a:pt x="538" y="1916"/>
                    </a:lnTo>
                    <a:lnTo>
                      <a:pt x="529" y="1918"/>
                    </a:lnTo>
                    <a:lnTo>
                      <a:pt x="518" y="1918"/>
                    </a:lnTo>
                    <a:lnTo>
                      <a:pt x="509" y="1924"/>
                    </a:lnTo>
                    <a:lnTo>
                      <a:pt x="500" y="1928"/>
                    </a:lnTo>
                    <a:lnTo>
                      <a:pt x="491" y="1933"/>
                    </a:lnTo>
                    <a:lnTo>
                      <a:pt x="481" y="1939"/>
                    </a:lnTo>
                    <a:lnTo>
                      <a:pt x="473" y="1945"/>
                    </a:lnTo>
                    <a:lnTo>
                      <a:pt x="465" y="1952"/>
                    </a:lnTo>
                    <a:lnTo>
                      <a:pt x="456" y="1959"/>
                    </a:lnTo>
                    <a:lnTo>
                      <a:pt x="448" y="1967"/>
                    </a:lnTo>
                    <a:lnTo>
                      <a:pt x="435" y="1970"/>
                    </a:lnTo>
                    <a:lnTo>
                      <a:pt x="422" y="1969"/>
                    </a:lnTo>
                    <a:lnTo>
                      <a:pt x="411" y="1963"/>
                    </a:lnTo>
                    <a:lnTo>
                      <a:pt x="401" y="1955"/>
                    </a:lnTo>
                    <a:lnTo>
                      <a:pt x="390" y="1946"/>
                    </a:lnTo>
                    <a:lnTo>
                      <a:pt x="379" y="1938"/>
                    </a:lnTo>
                    <a:lnTo>
                      <a:pt x="367" y="1931"/>
                    </a:lnTo>
                    <a:lnTo>
                      <a:pt x="354" y="1928"/>
                    </a:lnTo>
                    <a:lnTo>
                      <a:pt x="345" y="1928"/>
                    </a:lnTo>
                    <a:lnTo>
                      <a:pt x="337" y="1929"/>
                    </a:lnTo>
                    <a:lnTo>
                      <a:pt x="327" y="1931"/>
                    </a:lnTo>
                    <a:lnTo>
                      <a:pt x="319" y="1933"/>
                    </a:lnTo>
                    <a:lnTo>
                      <a:pt x="309" y="1935"/>
                    </a:lnTo>
                    <a:lnTo>
                      <a:pt x="300" y="1935"/>
                    </a:lnTo>
                    <a:lnTo>
                      <a:pt x="292" y="1935"/>
                    </a:lnTo>
                    <a:lnTo>
                      <a:pt x="282" y="1932"/>
                    </a:lnTo>
                    <a:lnTo>
                      <a:pt x="281" y="1922"/>
                    </a:lnTo>
                    <a:lnTo>
                      <a:pt x="286" y="1914"/>
                    </a:lnTo>
                    <a:lnTo>
                      <a:pt x="293" y="1908"/>
                    </a:lnTo>
                    <a:lnTo>
                      <a:pt x="299" y="1902"/>
                    </a:lnTo>
                    <a:lnTo>
                      <a:pt x="307" y="1898"/>
                    </a:lnTo>
                    <a:lnTo>
                      <a:pt x="314" y="1894"/>
                    </a:lnTo>
                    <a:lnTo>
                      <a:pt x="321" y="1888"/>
                    </a:lnTo>
                    <a:lnTo>
                      <a:pt x="328" y="1881"/>
                    </a:lnTo>
                    <a:lnTo>
                      <a:pt x="334" y="1873"/>
                    </a:lnTo>
                    <a:lnTo>
                      <a:pt x="340" y="1864"/>
                    </a:lnTo>
                    <a:lnTo>
                      <a:pt x="345" y="1856"/>
                    </a:lnTo>
                    <a:lnTo>
                      <a:pt x="349" y="1847"/>
                    </a:lnTo>
                    <a:lnTo>
                      <a:pt x="357" y="1827"/>
                    </a:lnTo>
                    <a:lnTo>
                      <a:pt x="357" y="1807"/>
                    </a:lnTo>
                    <a:lnTo>
                      <a:pt x="352" y="1785"/>
                    </a:lnTo>
                    <a:lnTo>
                      <a:pt x="350" y="1764"/>
                    </a:lnTo>
                    <a:lnTo>
                      <a:pt x="354" y="1723"/>
                    </a:lnTo>
                    <a:lnTo>
                      <a:pt x="351" y="1683"/>
                    </a:lnTo>
                    <a:lnTo>
                      <a:pt x="345" y="1642"/>
                    </a:lnTo>
                    <a:lnTo>
                      <a:pt x="343" y="1599"/>
                    </a:lnTo>
                    <a:lnTo>
                      <a:pt x="341" y="1587"/>
                    </a:lnTo>
                    <a:lnTo>
                      <a:pt x="340" y="1575"/>
                    </a:lnTo>
                    <a:lnTo>
                      <a:pt x="340" y="1563"/>
                    </a:lnTo>
                    <a:lnTo>
                      <a:pt x="341" y="1551"/>
                    </a:lnTo>
                    <a:lnTo>
                      <a:pt x="344" y="1489"/>
                    </a:lnTo>
                    <a:lnTo>
                      <a:pt x="349" y="1428"/>
                    </a:lnTo>
                    <a:lnTo>
                      <a:pt x="354" y="1369"/>
                    </a:lnTo>
                    <a:lnTo>
                      <a:pt x="365" y="1311"/>
                    </a:lnTo>
                    <a:lnTo>
                      <a:pt x="362" y="1255"/>
                    </a:lnTo>
                    <a:lnTo>
                      <a:pt x="353" y="1203"/>
                    </a:lnTo>
                    <a:lnTo>
                      <a:pt x="346" y="1151"/>
                    </a:lnTo>
                    <a:lnTo>
                      <a:pt x="346" y="1095"/>
                    </a:lnTo>
                    <a:lnTo>
                      <a:pt x="353" y="1037"/>
                    </a:lnTo>
                    <a:lnTo>
                      <a:pt x="356" y="976"/>
                    </a:lnTo>
                    <a:lnTo>
                      <a:pt x="357" y="916"/>
                    </a:lnTo>
                    <a:lnTo>
                      <a:pt x="362" y="855"/>
                    </a:lnTo>
                    <a:lnTo>
                      <a:pt x="354" y="801"/>
                    </a:lnTo>
                    <a:lnTo>
                      <a:pt x="349" y="746"/>
                    </a:lnTo>
                    <a:lnTo>
                      <a:pt x="341" y="692"/>
                    </a:lnTo>
                    <a:lnTo>
                      <a:pt x="335" y="638"/>
                    </a:lnTo>
                    <a:lnTo>
                      <a:pt x="330" y="623"/>
                    </a:lnTo>
                    <a:lnTo>
                      <a:pt x="321" y="607"/>
                    </a:lnTo>
                    <a:lnTo>
                      <a:pt x="313" y="593"/>
                    </a:lnTo>
                    <a:lnTo>
                      <a:pt x="305" y="577"/>
                    </a:lnTo>
                    <a:lnTo>
                      <a:pt x="299" y="560"/>
                    </a:lnTo>
                    <a:lnTo>
                      <a:pt x="293" y="543"/>
                    </a:lnTo>
                    <a:lnTo>
                      <a:pt x="287" y="526"/>
                    </a:lnTo>
                    <a:lnTo>
                      <a:pt x="282" y="508"/>
                    </a:lnTo>
                    <a:lnTo>
                      <a:pt x="275" y="491"/>
                    </a:lnTo>
                    <a:lnTo>
                      <a:pt x="268" y="475"/>
                    </a:lnTo>
                    <a:lnTo>
                      <a:pt x="261" y="458"/>
                    </a:lnTo>
                    <a:lnTo>
                      <a:pt x="251" y="443"/>
                    </a:lnTo>
                    <a:lnTo>
                      <a:pt x="244" y="420"/>
                    </a:lnTo>
                    <a:lnTo>
                      <a:pt x="239" y="398"/>
                    </a:lnTo>
                    <a:lnTo>
                      <a:pt x="236" y="372"/>
                    </a:lnTo>
                    <a:lnTo>
                      <a:pt x="236" y="348"/>
                    </a:lnTo>
                    <a:lnTo>
                      <a:pt x="223" y="334"/>
                    </a:lnTo>
                    <a:lnTo>
                      <a:pt x="209" y="322"/>
                    </a:lnTo>
                    <a:lnTo>
                      <a:pt x="193" y="311"/>
                    </a:lnTo>
                    <a:lnTo>
                      <a:pt x="178" y="301"/>
                    </a:lnTo>
                    <a:lnTo>
                      <a:pt x="163" y="290"/>
                    </a:lnTo>
                    <a:lnTo>
                      <a:pt x="149" y="277"/>
                    </a:lnTo>
                    <a:lnTo>
                      <a:pt x="135" y="264"/>
                    </a:lnTo>
                    <a:lnTo>
                      <a:pt x="123" y="247"/>
                    </a:lnTo>
                    <a:lnTo>
                      <a:pt x="115" y="238"/>
                    </a:lnTo>
                    <a:lnTo>
                      <a:pt x="108" y="226"/>
                    </a:lnTo>
                    <a:lnTo>
                      <a:pt x="102" y="213"/>
                    </a:lnTo>
                    <a:lnTo>
                      <a:pt x="97" y="202"/>
                    </a:lnTo>
                    <a:lnTo>
                      <a:pt x="91" y="189"/>
                    </a:lnTo>
                    <a:lnTo>
                      <a:pt x="85" y="180"/>
                    </a:lnTo>
                    <a:lnTo>
                      <a:pt x="77" y="170"/>
                    </a:lnTo>
                    <a:lnTo>
                      <a:pt x="65" y="163"/>
                    </a:lnTo>
                    <a:lnTo>
                      <a:pt x="0" y="124"/>
                    </a:lnTo>
                    <a:lnTo>
                      <a:pt x="7" y="124"/>
                    </a:lnTo>
                    <a:lnTo>
                      <a:pt x="15" y="124"/>
                    </a:lnTo>
                    <a:lnTo>
                      <a:pt x="24" y="124"/>
                    </a:lnTo>
                    <a:lnTo>
                      <a:pt x="32" y="127"/>
                    </a:lnTo>
                    <a:lnTo>
                      <a:pt x="41" y="129"/>
                    </a:lnTo>
                    <a:lnTo>
                      <a:pt x="51" y="133"/>
                    </a:lnTo>
                    <a:lnTo>
                      <a:pt x="59" y="136"/>
                    </a:lnTo>
                    <a:lnTo>
                      <a:pt x="67" y="140"/>
                    </a:lnTo>
                    <a:lnTo>
                      <a:pt x="61" y="123"/>
                    </a:lnTo>
                    <a:lnTo>
                      <a:pt x="56" y="106"/>
                    </a:lnTo>
                    <a:lnTo>
                      <a:pt x="50" y="89"/>
                    </a:lnTo>
                    <a:lnTo>
                      <a:pt x="44" y="70"/>
                    </a:lnTo>
                    <a:lnTo>
                      <a:pt x="53" y="79"/>
                    </a:lnTo>
                    <a:lnTo>
                      <a:pt x="60" y="89"/>
                    </a:lnTo>
                    <a:lnTo>
                      <a:pt x="66" y="100"/>
                    </a:lnTo>
                    <a:lnTo>
                      <a:pt x="71" y="112"/>
                    </a:lnTo>
                    <a:lnTo>
                      <a:pt x="76" y="124"/>
                    </a:lnTo>
                    <a:lnTo>
                      <a:pt x="80" y="137"/>
                    </a:lnTo>
                    <a:lnTo>
                      <a:pt x="85" y="150"/>
                    </a:lnTo>
                    <a:lnTo>
                      <a:pt x="91" y="161"/>
                    </a:lnTo>
                    <a:lnTo>
                      <a:pt x="103" y="180"/>
                    </a:lnTo>
                    <a:lnTo>
                      <a:pt x="116" y="196"/>
                    </a:lnTo>
                    <a:lnTo>
                      <a:pt x="130" y="211"/>
                    </a:lnTo>
                    <a:lnTo>
                      <a:pt x="145" y="223"/>
                    </a:lnTo>
                    <a:lnTo>
                      <a:pt x="161" y="235"/>
                    </a:lnTo>
                    <a:lnTo>
                      <a:pt x="178" y="245"/>
                    </a:lnTo>
                    <a:lnTo>
                      <a:pt x="194" y="252"/>
                    </a:lnTo>
                    <a:lnTo>
                      <a:pt x="212" y="257"/>
                    </a:lnTo>
                    <a:lnTo>
                      <a:pt x="218" y="263"/>
                    </a:lnTo>
                    <a:lnTo>
                      <a:pt x="225" y="269"/>
                    </a:lnTo>
                    <a:lnTo>
                      <a:pt x="232" y="274"/>
                    </a:lnTo>
                    <a:lnTo>
                      <a:pt x="239" y="279"/>
                    </a:lnTo>
                    <a:lnTo>
                      <a:pt x="238" y="249"/>
                    </a:lnTo>
                    <a:lnTo>
                      <a:pt x="235" y="221"/>
                    </a:lnTo>
                    <a:lnTo>
                      <a:pt x="231" y="194"/>
                    </a:lnTo>
                    <a:lnTo>
                      <a:pt x="231" y="164"/>
                    </a:lnTo>
                    <a:lnTo>
                      <a:pt x="220" y="136"/>
                    </a:lnTo>
                    <a:lnTo>
                      <a:pt x="214" y="106"/>
                    </a:lnTo>
                    <a:lnTo>
                      <a:pt x="210" y="76"/>
                    </a:lnTo>
                    <a:lnTo>
                      <a:pt x="204" y="46"/>
                    </a:lnTo>
                    <a:lnTo>
                      <a:pt x="203" y="41"/>
                    </a:lnTo>
                    <a:lnTo>
                      <a:pt x="204" y="35"/>
                    </a:lnTo>
                    <a:lnTo>
                      <a:pt x="205" y="28"/>
                    </a:lnTo>
                    <a:lnTo>
                      <a:pt x="207" y="24"/>
                    </a:lnTo>
                    <a:lnTo>
                      <a:pt x="210" y="25"/>
                    </a:lnTo>
                    <a:lnTo>
                      <a:pt x="212" y="29"/>
                    </a:lnTo>
                    <a:lnTo>
                      <a:pt x="213" y="32"/>
                    </a:lnTo>
                    <a:lnTo>
                      <a:pt x="214" y="37"/>
                    </a:lnTo>
                    <a:lnTo>
                      <a:pt x="216" y="56"/>
                    </a:lnTo>
                    <a:lnTo>
                      <a:pt x="219" y="75"/>
                    </a:lnTo>
                    <a:lnTo>
                      <a:pt x="225" y="92"/>
                    </a:lnTo>
                    <a:lnTo>
                      <a:pt x="231" y="110"/>
                    </a:lnTo>
                    <a:lnTo>
                      <a:pt x="237" y="127"/>
                    </a:lnTo>
                    <a:lnTo>
                      <a:pt x="243" y="144"/>
                    </a:lnTo>
                    <a:lnTo>
                      <a:pt x="249" y="163"/>
                    </a:lnTo>
                    <a:lnTo>
                      <a:pt x="252" y="181"/>
                    </a:lnTo>
                    <a:lnTo>
                      <a:pt x="256" y="171"/>
                    </a:lnTo>
                    <a:lnTo>
                      <a:pt x="258" y="161"/>
                    </a:lnTo>
                    <a:lnTo>
                      <a:pt x="261" y="150"/>
                    </a:lnTo>
                    <a:lnTo>
                      <a:pt x="264" y="141"/>
                    </a:lnTo>
                    <a:lnTo>
                      <a:pt x="273" y="130"/>
                    </a:lnTo>
                    <a:lnTo>
                      <a:pt x="280" y="119"/>
                    </a:lnTo>
                    <a:lnTo>
                      <a:pt x="286" y="106"/>
                    </a:lnTo>
                    <a:lnTo>
                      <a:pt x="292" y="93"/>
                    </a:lnTo>
                    <a:lnTo>
                      <a:pt x="296" y="80"/>
                    </a:lnTo>
                    <a:lnTo>
                      <a:pt x="300" y="66"/>
                    </a:lnTo>
                    <a:lnTo>
                      <a:pt x="302" y="52"/>
                    </a:lnTo>
                    <a:lnTo>
                      <a:pt x="303" y="38"/>
                    </a:lnTo>
                    <a:lnTo>
                      <a:pt x="305" y="37"/>
                    </a:lnTo>
                    <a:lnTo>
                      <a:pt x="306" y="34"/>
                    </a:lnTo>
                    <a:lnTo>
                      <a:pt x="307" y="34"/>
                    </a:lnTo>
                    <a:lnTo>
                      <a:pt x="308" y="35"/>
                    </a:lnTo>
                    <a:lnTo>
                      <a:pt x="309" y="59"/>
                    </a:lnTo>
                    <a:lnTo>
                      <a:pt x="306" y="80"/>
                    </a:lnTo>
                    <a:lnTo>
                      <a:pt x="301" y="100"/>
                    </a:lnTo>
                    <a:lnTo>
                      <a:pt x="294" y="120"/>
                    </a:lnTo>
                    <a:lnTo>
                      <a:pt x="287" y="141"/>
                    </a:lnTo>
                    <a:lnTo>
                      <a:pt x="281" y="161"/>
                    </a:lnTo>
                    <a:lnTo>
                      <a:pt x="279" y="182"/>
                    </a:lnTo>
                    <a:lnTo>
                      <a:pt x="279" y="206"/>
                    </a:lnTo>
                    <a:lnTo>
                      <a:pt x="280" y="209"/>
                    </a:lnTo>
                    <a:lnTo>
                      <a:pt x="289" y="195"/>
                    </a:lnTo>
                    <a:lnTo>
                      <a:pt x="299" y="182"/>
                    </a:lnTo>
                    <a:lnTo>
                      <a:pt x="306" y="168"/>
                    </a:lnTo>
                    <a:lnTo>
                      <a:pt x="314" y="153"/>
                    </a:lnTo>
                    <a:lnTo>
                      <a:pt x="321" y="138"/>
                    </a:lnTo>
                    <a:lnTo>
                      <a:pt x="328" y="124"/>
                    </a:lnTo>
                    <a:lnTo>
                      <a:pt x="335" y="109"/>
                    </a:lnTo>
                    <a:lnTo>
                      <a:pt x="344" y="95"/>
                    </a:lnTo>
                    <a:lnTo>
                      <a:pt x="347" y="90"/>
                    </a:lnTo>
                    <a:lnTo>
                      <a:pt x="346" y="116"/>
                    </a:lnTo>
                    <a:lnTo>
                      <a:pt x="337" y="140"/>
                    </a:lnTo>
                    <a:lnTo>
                      <a:pt x="326" y="163"/>
                    </a:lnTo>
                    <a:lnTo>
                      <a:pt x="322" y="189"/>
                    </a:lnTo>
                    <a:lnTo>
                      <a:pt x="315" y="206"/>
                    </a:lnTo>
                    <a:lnTo>
                      <a:pt x="306" y="222"/>
                    </a:lnTo>
                    <a:lnTo>
                      <a:pt x="298" y="239"/>
                    </a:lnTo>
                    <a:lnTo>
                      <a:pt x="289" y="256"/>
                    </a:lnTo>
                    <a:lnTo>
                      <a:pt x="283" y="273"/>
                    </a:lnTo>
                    <a:lnTo>
                      <a:pt x="281" y="291"/>
                    </a:lnTo>
                    <a:lnTo>
                      <a:pt x="281" y="310"/>
                    </a:lnTo>
                    <a:lnTo>
                      <a:pt x="287" y="330"/>
                    </a:lnTo>
                    <a:lnTo>
                      <a:pt x="288" y="359"/>
                    </a:lnTo>
                    <a:lnTo>
                      <a:pt x="294" y="389"/>
                    </a:lnTo>
                    <a:lnTo>
                      <a:pt x="303" y="416"/>
                    </a:lnTo>
                    <a:lnTo>
                      <a:pt x="318" y="440"/>
                    </a:lnTo>
                    <a:lnTo>
                      <a:pt x="332" y="465"/>
                    </a:lnTo>
                    <a:lnTo>
                      <a:pt x="345" y="491"/>
                    </a:lnTo>
                    <a:lnTo>
                      <a:pt x="358" y="516"/>
                    </a:lnTo>
                    <a:lnTo>
                      <a:pt x="369" y="542"/>
                    </a:lnTo>
                    <a:lnTo>
                      <a:pt x="378" y="569"/>
                    </a:lnTo>
                    <a:lnTo>
                      <a:pt x="385" y="597"/>
                    </a:lnTo>
                    <a:lnTo>
                      <a:pt x="391" y="627"/>
                    </a:lnTo>
                    <a:lnTo>
                      <a:pt x="395" y="657"/>
                    </a:lnTo>
                    <a:lnTo>
                      <a:pt x="429" y="773"/>
                    </a:lnTo>
                    <a:lnTo>
                      <a:pt x="433" y="757"/>
                    </a:lnTo>
                    <a:lnTo>
                      <a:pt x="436" y="742"/>
                    </a:lnTo>
                    <a:lnTo>
                      <a:pt x="442" y="726"/>
                    </a:lnTo>
                    <a:lnTo>
                      <a:pt x="448" y="712"/>
                    </a:lnTo>
                    <a:lnTo>
                      <a:pt x="455" y="696"/>
                    </a:lnTo>
                    <a:lnTo>
                      <a:pt x="461" y="682"/>
                    </a:lnTo>
                    <a:lnTo>
                      <a:pt x="467" y="668"/>
                    </a:lnTo>
                    <a:lnTo>
                      <a:pt x="473" y="652"/>
                    </a:lnTo>
                    <a:lnTo>
                      <a:pt x="484" y="621"/>
                    </a:lnTo>
                    <a:lnTo>
                      <a:pt x="493" y="590"/>
                    </a:lnTo>
                    <a:lnTo>
                      <a:pt x="504" y="560"/>
                    </a:lnTo>
                    <a:lnTo>
                      <a:pt x="513" y="529"/>
                    </a:lnTo>
                    <a:lnTo>
                      <a:pt x="522" y="498"/>
                    </a:lnTo>
                    <a:lnTo>
                      <a:pt x="531" y="465"/>
                    </a:lnTo>
                    <a:lnTo>
                      <a:pt x="538" y="434"/>
                    </a:lnTo>
                    <a:lnTo>
                      <a:pt x="547" y="402"/>
                    </a:lnTo>
                    <a:lnTo>
                      <a:pt x="544" y="379"/>
                    </a:lnTo>
                    <a:lnTo>
                      <a:pt x="541" y="358"/>
                    </a:lnTo>
                    <a:lnTo>
                      <a:pt x="535" y="337"/>
                    </a:lnTo>
                    <a:lnTo>
                      <a:pt x="528" y="315"/>
                    </a:lnTo>
                    <a:lnTo>
                      <a:pt x="519" y="296"/>
                    </a:lnTo>
                    <a:lnTo>
                      <a:pt x="510" y="276"/>
                    </a:lnTo>
                    <a:lnTo>
                      <a:pt x="500" y="256"/>
                    </a:lnTo>
                    <a:lnTo>
                      <a:pt x="490" y="238"/>
                    </a:lnTo>
                    <a:lnTo>
                      <a:pt x="491" y="194"/>
                    </a:lnTo>
                    <a:lnTo>
                      <a:pt x="499" y="153"/>
                    </a:lnTo>
                    <a:lnTo>
                      <a:pt x="509" y="112"/>
                    </a:lnTo>
                    <a:lnTo>
                      <a:pt x="511" y="66"/>
                    </a:lnTo>
                    <a:lnTo>
                      <a:pt x="520" y="20"/>
                    </a:lnTo>
                    <a:close/>
                  </a:path>
                </a:pathLst>
              </a:custGeom>
              <a:solidFill>
                <a:srgbClr val="008000"/>
              </a:solidFill>
              <a:ln w="9525">
                <a:noFill/>
                <a:round/>
                <a:headEnd/>
                <a:tailEnd/>
              </a:ln>
            </p:spPr>
            <p:txBody>
              <a:bodyPr/>
              <a:lstStyle/>
              <a:p>
                <a:endParaRPr lang="en-US"/>
              </a:p>
            </p:txBody>
          </p:sp>
          <p:sp>
            <p:nvSpPr>
              <p:cNvPr id="8518" name="Freeform 4680"/>
              <p:cNvSpPr>
                <a:spLocks/>
              </p:cNvSpPr>
              <p:nvPr/>
            </p:nvSpPr>
            <p:spPr bwMode="auto">
              <a:xfrm rot="18741481" flipH="1">
                <a:off x="2048" y="1328"/>
                <a:ext cx="480" cy="320"/>
              </a:xfrm>
              <a:custGeom>
                <a:avLst/>
                <a:gdLst>
                  <a:gd name="T0" fmla="*/ 0 w 2288"/>
                  <a:gd name="T1" fmla="*/ 184 h 544"/>
                  <a:gd name="T2" fmla="*/ 2 w 2288"/>
                  <a:gd name="T3" fmla="*/ 166 h 544"/>
                  <a:gd name="T4" fmla="*/ 5 w 2288"/>
                  <a:gd name="T5" fmla="*/ 138 h 544"/>
                  <a:gd name="T6" fmla="*/ 9 w 2288"/>
                  <a:gd name="T7" fmla="*/ 105 h 544"/>
                  <a:gd name="T8" fmla="*/ 15 w 2288"/>
                  <a:gd name="T9" fmla="*/ 70 h 544"/>
                  <a:gd name="T10" fmla="*/ 23 w 2288"/>
                  <a:gd name="T11" fmla="*/ 38 h 544"/>
                  <a:gd name="T12" fmla="*/ 34 w 2288"/>
                  <a:gd name="T13" fmla="*/ 14 h 544"/>
                  <a:gd name="T14" fmla="*/ 47 w 2288"/>
                  <a:gd name="T15" fmla="*/ 1 h 544"/>
                  <a:gd name="T16" fmla="*/ 61 w 2288"/>
                  <a:gd name="T17" fmla="*/ 3 h 544"/>
                  <a:gd name="T18" fmla="*/ 73 w 2288"/>
                  <a:gd name="T19" fmla="*/ 16 h 544"/>
                  <a:gd name="T20" fmla="*/ 82 w 2288"/>
                  <a:gd name="T21" fmla="*/ 40 h 544"/>
                  <a:gd name="T22" fmla="*/ 89 w 2288"/>
                  <a:gd name="T23" fmla="*/ 68 h 544"/>
                  <a:gd name="T24" fmla="*/ 94 w 2288"/>
                  <a:gd name="T25" fmla="*/ 98 h 544"/>
                  <a:gd name="T26" fmla="*/ 97 w 2288"/>
                  <a:gd name="T27" fmla="*/ 127 h 544"/>
                  <a:gd name="T28" fmla="*/ 99 w 2288"/>
                  <a:gd name="T29" fmla="*/ 151 h 544"/>
                  <a:gd name="T30" fmla="*/ 100 w 2288"/>
                  <a:gd name="T31" fmla="*/ 166 h 544"/>
                  <a:gd name="T32" fmla="*/ 94 w 2288"/>
                  <a:gd name="T33" fmla="*/ 166 h 544"/>
                  <a:gd name="T34" fmla="*/ 92 w 2288"/>
                  <a:gd name="T35" fmla="*/ 148 h 544"/>
                  <a:gd name="T36" fmla="*/ 90 w 2288"/>
                  <a:gd name="T37" fmla="*/ 124 h 544"/>
                  <a:gd name="T38" fmla="*/ 86 w 2288"/>
                  <a:gd name="T39" fmla="*/ 105 h 544"/>
                  <a:gd name="T40" fmla="*/ 85 w 2288"/>
                  <a:gd name="T41" fmla="*/ 103 h 544"/>
                  <a:gd name="T42" fmla="*/ 83 w 2288"/>
                  <a:gd name="T43" fmla="*/ 118 h 544"/>
                  <a:gd name="T44" fmla="*/ 81 w 2288"/>
                  <a:gd name="T45" fmla="*/ 141 h 544"/>
                  <a:gd name="T46" fmla="*/ 76 w 2288"/>
                  <a:gd name="T47" fmla="*/ 160 h 544"/>
                  <a:gd name="T48" fmla="*/ 72 w 2288"/>
                  <a:gd name="T49" fmla="*/ 141 h 544"/>
                  <a:gd name="T50" fmla="*/ 71 w 2288"/>
                  <a:gd name="T51" fmla="*/ 139 h 544"/>
                  <a:gd name="T52" fmla="*/ 70 w 2288"/>
                  <a:gd name="T53" fmla="*/ 161 h 544"/>
                  <a:gd name="T54" fmla="*/ 69 w 2288"/>
                  <a:gd name="T55" fmla="*/ 168 h 544"/>
                  <a:gd name="T56" fmla="*/ 68 w 2288"/>
                  <a:gd name="T57" fmla="*/ 168 h 544"/>
                  <a:gd name="T58" fmla="*/ 64 w 2288"/>
                  <a:gd name="T59" fmla="*/ 168 h 544"/>
                  <a:gd name="T60" fmla="*/ 62 w 2288"/>
                  <a:gd name="T61" fmla="*/ 150 h 544"/>
                  <a:gd name="T62" fmla="*/ 63 w 2288"/>
                  <a:gd name="T63" fmla="*/ 102 h 544"/>
                  <a:gd name="T64" fmla="*/ 62 w 2288"/>
                  <a:gd name="T65" fmla="*/ 124 h 544"/>
                  <a:gd name="T66" fmla="*/ 60 w 2288"/>
                  <a:gd name="T67" fmla="*/ 161 h 544"/>
                  <a:gd name="T68" fmla="*/ 57 w 2288"/>
                  <a:gd name="T69" fmla="*/ 169 h 544"/>
                  <a:gd name="T70" fmla="*/ 54 w 2288"/>
                  <a:gd name="T71" fmla="*/ 170 h 544"/>
                  <a:gd name="T72" fmla="*/ 51 w 2288"/>
                  <a:gd name="T73" fmla="*/ 171 h 544"/>
                  <a:gd name="T74" fmla="*/ 47 w 2288"/>
                  <a:gd name="T75" fmla="*/ 171 h 544"/>
                  <a:gd name="T76" fmla="*/ 45 w 2288"/>
                  <a:gd name="T77" fmla="*/ 146 h 544"/>
                  <a:gd name="T78" fmla="*/ 45 w 2288"/>
                  <a:gd name="T79" fmla="*/ 135 h 544"/>
                  <a:gd name="T80" fmla="*/ 44 w 2288"/>
                  <a:gd name="T81" fmla="*/ 162 h 544"/>
                  <a:gd name="T82" fmla="*/ 43 w 2288"/>
                  <a:gd name="T83" fmla="*/ 173 h 544"/>
                  <a:gd name="T84" fmla="*/ 42 w 2288"/>
                  <a:gd name="T85" fmla="*/ 116 h 544"/>
                  <a:gd name="T86" fmla="*/ 41 w 2288"/>
                  <a:gd name="T87" fmla="*/ 112 h 544"/>
                  <a:gd name="T88" fmla="*/ 39 w 2288"/>
                  <a:gd name="T89" fmla="*/ 161 h 544"/>
                  <a:gd name="T90" fmla="*/ 37 w 2288"/>
                  <a:gd name="T91" fmla="*/ 174 h 544"/>
                  <a:gd name="T92" fmla="*/ 34 w 2288"/>
                  <a:gd name="T93" fmla="*/ 174 h 544"/>
                  <a:gd name="T94" fmla="*/ 32 w 2288"/>
                  <a:gd name="T95" fmla="*/ 175 h 544"/>
                  <a:gd name="T96" fmla="*/ 29 w 2288"/>
                  <a:gd name="T97" fmla="*/ 176 h 544"/>
                  <a:gd name="T98" fmla="*/ 27 w 2288"/>
                  <a:gd name="T99" fmla="*/ 154 h 544"/>
                  <a:gd name="T100" fmla="*/ 27 w 2288"/>
                  <a:gd name="T101" fmla="*/ 154 h 544"/>
                  <a:gd name="T102" fmla="*/ 26 w 2288"/>
                  <a:gd name="T103" fmla="*/ 172 h 544"/>
                  <a:gd name="T104" fmla="*/ 24 w 2288"/>
                  <a:gd name="T105" fmla="*/ 177 h 544"/>
                  <a:gd name="T106" fmla="*/ 21 w 2288"/>
                  <a:gd name="T107" fmla="*/ 178 h 544"/>
                  <a:gd name="T108" fmla="*/ 18 w 2288"/>
                  <a:gd name="T109" fmla="*/ 179 h 544"/>
                  <a:gd name="T110" fmla="*/ 15 w 2288"/>
                  <a:gd name="T111" fmla="*/ 180 h 544"/>
                  <a:gd name="T112" fmla="*/ 14 w 2288"/>
                  <a:gd name="T113" fmla="*/ 138 h 544"/>
                  <a:gd name="T114" fmla="*/ 13 w 2288"/>
                  <a:gd name="T115" fmla="*/ 136 h 544"/>
                  <a:gd name="T116" fmla="*/ 12 w 2288"/>
                  <a:gd name="T117" fmla="*/ 172 h 544"/>
                  <a:gd name="T118" fmla="*/ 9 w 2288"/>
                  <a:gd name="T119" fmla="*/ 182 h 544"/>
                  <a:gd name="T120" fmla="*/ 5 w 2288"/>
                  <a:gd name="T121" fmla="*/ 184 h 544"/>
                  <a:gd name="T122" fmla="*/ 3 w 2288"/>
                  <a:gd name="T123" fmla="*/ 186 h 544"/>
                  <a:gd name="T124" fmla="*/ 1 w 2288"/>
                  <a:gd name="T125" fmla="*/ 18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519" name="Freeform 4681"/>
              <p:cNvSpPr>
                <a:spLocks/>
              </p:cNvSpPr>
              <p:nvPr/>
            </p:nvSpPr>
            <p:spPr bwMode="auto">
              <a:xfrm rot="3832753" flipH="1">
                <a:off x="2069" y="1541"/>
                <a:ext cx="576" cy="182"/>
              </a:xfrm>
              <a:custGeom>
                <a:avLst/>
                <a:gdLst>
                  <a:gd name="T0" fmla="*/ 1 w 2288"/>
                  <a:gd name="T1" fmla="*/ 60 h 544"/>
                  <a:gd name="T2" fmla="*/ 3 w 2288"/>
                  <a:gd name="T3" fmla="*/ 54 h 544"/>
                  <a:gd name="T4" fmla="*/ 7 w 2288"/>
                  <a:gd name="T5" fmla="*/ 44 h 544"/>
                  <a:gd name="T6" fmla="*/ 13 w 2288"/>
                  <a:gd name="T7" fmla="*/ 34 h 544"/>
                  <a:gd name="T8" fmla="*/ 22 w 2288"/>
                  <a:gd name="T9" fmla="*/ 23 h 544"/>
                  <a:gd name="T10" fmla="*/ 34 w 2288"/>
                  <a:gd name="T11" fmla="*/ 12 h 544"/>
                  <a:gd name="T12" fmla="*/ 49 w 2288"/>
                  <a:gd name="T13" fmla="*/ 4 h 544"/>
                  <a:gd name="T14" fmla="*/ 68 w 2288"/>
                  <a:gd name="T15" fmla="*/ 0 h 544"/>
                  <a:gd name="T16" fmla="*/ 88 w 2288"/>
                  <a:gd name="T17" fmla="*/ 1 h 544"/>
                  <a:gd name="T18" fmla="*/ 104 w 2288"/>
                  <a:gd name="T19" fmla="*/ 5 h 544"/>
                  <a:gd name="T20" fmla="*/ 118 w 2288"/>
                  <a:gd name="T21" fmla="*/ 13 h 544"/>
                  <a:gd name="T22" fmla="*/ 128 w 2288"/>
                  <a:gd name="T23" fmla="*/ 22 h 544"/>
                  <a:gd name="T24" fmla="*/ 135 w 2288"/>
                  <a:gd name="T25" fmla="*/ 32 h 544"/>
                  <a:gd name="T26" fmla="*/ 140 w 2288"/>
                  <a:gd name="T27" fmla="*/ 41 h 544"/>
                  <a:gd name="T28" fmla="*/ 143 w 2288"/>
                  <a:gd name="T29" fmla="*/ 49 h 544"/>
                  <a:gd name="T30" fmla="*/ 145 w 2288"/>
                  <a:gd name="T31" fmla="*/ 54 h 544"/>
                  <a:gd name="T32" fmla="*/ 135 w 2288"/>
                  <a:gd name="T33" fmla="*/ 54 h 544"/>
                  <a:gd name="T34" fmla="*/ 133 w 2288"/>
                  <a:gd name="T35" fmla="*/ 48 h 544"/>
                  <a:gd name="T36" fmla="*/ 129 w 2288"/>
                  <a:gd name="T37" fmla="*/ 40 h 544"/>
                  <a:gd name="T38" fmla="*/ 125 w 2288"/>
                  <a:gd name="T39" fmla="*/ 34 h 544"/>
                  <a:gd name="T40" fmla="*/ 122 w 2288"/>
                  <a:gd name="T41" fmla="*/ 33 h 544"/>
                  <a:gd name="T42" fmla="*/ 120 w 2288"/>
                  <a:gd name="T43" fmla="*/ 38 h 544"/>
                  <a:gd name="T44" fmla="*/ 116 w 2288"/>
                  <a:gd name="T45" fmla="*/ 46 h 544"/>
                  <a:gd name="T46" fmla="*/ 109 w 2288"/>
                  <a:gd name="T47" fmla="*/ 52 h 544"/>
                  <a:gd name="T48" fmla="*/ 103 w 2288"/>
                  <a:gd name="T49" fmla="*/ 46 h 544"/>
                  <a:gd name="T50" fmla="*/ 103 w 2288"/>
                  <a:gd name="T51" fmla="*/ 45 h 544"/>
                  <a:gd name="T52" fmla="*/ 101 w 2288"/>
                  <a:gd name="T53" fmla="*/ 52 h 544"/>
                  <a:gd name="T54" fmla="*/ 100 w 2288"/>
                  <a:gd name="T55" fmla="*/ 54 h 544"/>
                  <a:gd name="T56" fmla="*/ 98 w 2288"/>
                  <a:gd name="T57" fmla="*/ 54 h 544"/>
                  <a:gd name="T58" fmla="*/ 93 w 2288"/>
                  <a:gd name="T59" fmla="*/ 55 h 544"/>
                  <a:gd name="T60" fmla="*/ 89 w 2288"/>
                  <a:gd name="T61" fmla="*/ 49 h 544"/>
                  <a:gd name="T62" fmla="*/ 90 w 2288"/>
                  <a:gd name="T63" fmla="*/ 33 h 544"/>
                  <a:gd name="T64" fmla="*/ 89 w 2288"/>
                  <a:gd name="T65" fmla="*/ 40 h 544"/>
                  <a:gd name="T66" fmla="*/ 86 w 2288"/>
                  <a:gd name="T67" fmla="*/ 52 h 544"/>
                  <a:gd name="T68" fmla="*/ 83 w 2288"/>
                  <a:gd name="T69" fmla="*/ 55 h 544"/>
                  <a:gd name="T70" fmla="*/ 78 w 2288"/>
                  <a:gd name="T71" fmla="*/ 55 h 544"/>
                  <a:gd name="T72" fmla="*/ 73 w 2288"/>
                  <a:gd name="T73" fmla="*/ 55 h 544"/>
                  <a:gd name="T74" fmla="*/ 68 w 2288"/>
                  <a:gd name="T75" fmla="*/ 56 h 544"/>
                  <a:gd name="T76" fmla="*/ 65 w 2288"/>
                  <a:gd name="T77" fmla="*/ 47 h 544"/>
                  <a:gd name="T78" fmla="*/ 64 w 2288"/>
                  <a:gd name="T79" fmla="*/ 44 h 544"/>
                  <a:gd name="T80" fmla="*/ 63 w 2288"/>
                  <a:gd name="T81" fmla="*/ 53 h 544"/>
                  <a:gd name="T82" fmla="*/ 61 w 2288"/>
                  <a:gd name="T83" fmla="*/ 56 h 544"/>
                  <a:gd name="T84" fmla="*/ 61 w 2288"/>
                  <a:gd name="T85" fmla="*/ 37 h 544"/>
                  <a:gd name="T86" fmla="*/ 59 w 2288"/>
                  <a:gd name="T87" fmla="*/ 36 h 544"/>
                  <a:gd name="T88" fmla="*/ 57 w 2288"/>
                  <a:gd name="T89" fmla="*/ 52 h 544"/>
                  <a:gd name="T90" fmla="*/ 54 w 2288"/>
                  <a:gd name="T91" fmla="*/ 56 h 544"/>
                  <a:gd name="T92" fmla="*/ 50 w 2288"/>
                  <a:gd name="T93" fmla="*/ 57 h 544"/>
                  <a:gd name="T94" fmla="*/ 46 w 2288"/>
                  <a:gd name="T95" fmla="*/ 57 h 544"/>
                  <a:gd name="T96" fmla="*/ 42 w 2288"/>
                  <a:gd name="T97" fmla="*/ 57 h 544"/>
                  <a:gd name="T98" fmla="*/ 40 w 2288"/>
                  <a:gd name="T99" fmla="*/ 50 h 544"/>
                  <a:gd name="T100" fmla="*/ 39 w 2288"/>
                  <a:gd name="T101" fmla="*/ 50 h 544"/>
                  <a:gd name="T102" fmla="*/ 38 w 2288"/>
                  <a:gd name="T103" fmla="*/ 56 h 544"/>
                  <a:gd name="T104" fmla="*/ 35 w 2288"/>
                  <a:gd name="T105" fmla="*/ 57 h 544"/>
                  <a:gd name="T106" fmla="*/ 30 w 2288"/>
                  <a:gd name="T107" fmla="*/ 58 h 544"/>
                  <a:gd name="T108" fmla="*/ 25 w 2288"/>
                  <a:gd name="T109" fmla="*/ 58 h 544"/>
                  <a:gd name="T110" fmla="*/ 21 w 2288"/>
                  <a:gd name="T111" fmla="*/ 58 h 544"/>
                  <a:gd name="T112" fmla="*/ 20 w 2288"/>
                  <a:gd name="T113" fmla="*/ 44 h 544"/>
                  <a:gd name="T114" fmla="*/ 19 w 2288"/>
                  <a:gd name="T115" fmla="*/ 44 h 544"/>
                  <a:gd name="T116" fmla="*/ 16 w 2288"/>
                  <a:gd name="T117" fmla="*/ 56 h 544"/>
                  <a:gd name="T118" fmla="*/ 13 w 2288"/>
                  <a:gd name="T119" fmla="*/ 59 h 544"/>
                  <a:gd name="T120" fmla="*/ 8 w 2288"/>
                  <a:gd name="T121" fmla="*/ 60 h 544"/>
                  <a:gd name="T122" fmla="*/ 4 w 2288"/>
                  <a:gd name="T123" fmla="*/ 60 h 544"/>
                  <a:gd name="T124" fmla="*/ 1 w 2288"/>
                  <a:gd name="T125" fmla="*/ 61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520" name="Freeform 4682"/>
              <p:cNvSpPr>
                <a:spLocks/>
              </p:cNvSpPr>
              <p:nvPr/>
            </p:nvSpPr>
            <p:spPr bwMode="auto">
              <a:xfrm rot="-2864680">
                <a:off x="1802" y="1486"/>
                <a:ext cx="504" cy="144"/>
              </a:xfrm>
              <a:custGeom>
                <a:avLst/>
                <a:gdLst>
                  <a:gd name="T0" fmla="*/ 0 w 2288"/>
                  <a:gd name="T1" fmla="*/ 37 h 544"/>
                  <a:gd name="T2" fmla="*/ 2 w 2288"/>
                  <a:gd name="T3" fmla="*/ 34 h 544"/>
                  <a:gd name="T4" fmla="*/ 5 w 2288"/>
                  <a:gd name="T5" fmla="*/ 28 h 544"/>
                  <a:gd name="T6" fmla="*/ 10 w 2288"/>
                  <a:gd name="T7" fmla="*/ 21 h 544"/>
                  <a:gd name="T8" fmla="*/ 17 w 2288"/>
                  <a:gd name="T9" fmla="*/ 14 h 544"/>
                  <a:gd name="T10" fmla="*/ 26 w 2288"/>
                  <a:gd name="T11" fmla="*/ 8 h 544"/>
                  <a:gd name="T12" fmla="*/ 37 w 2288"/>
                  <a:gd name="T13" fmla="*/ 3 h 544"/>
                  <a:gd name="T14" fmla="*/ 52 w 2288"/>
                  <a:gd name="T15" fmla="*/ 0 h 544"/>
                  <a:gd name="T16" fmla="*/ 67 w 2288"/>
                  <a:gd name="T17" fmla="*/ 1 h 544"/>
                  <a:gd name="T18" fmla="*/ 80 w 2288"/>
                  <a:gd name="T19" fmla="*/ 3 h 544"/>
                  <a:gd name="T20" fmla="*/ 90 w 2288"/>
                  <a:gd name="T21" fmla="*/ 8 h 544"/>
                  <a:gd name="T22" fmla="*/ 98 w 2288"/>
                  <a:gd name="T23" fmla="*/ 14 h 544"/>
                  <a:gd name="T24" fmla="*/ 104 w 2288"/>
                  <a:gd name="T25" fmla="*/ 20 h 544"/>
                  <a:gd name="T26" fmla="*/ 107 w 2288"/>
                  <a:gd name="T27" fmla="*/ 26 h 544"/>
                  <a:gd name="T28" fmla="*/ 110 w 2288"/>
                  <a:gd name="T29" fmla="*/ 30 h 544"/>
                  <a:gd name="T30" fmla="*/ 111 w 2288"/>
                  <a:gd name="T31" fmla="*/ 34 h 544"/>
                  <a:gd name="T32" fmla="*/ 103 w 2288"/>
                  <a:gd name="T33" fmla="*/ 34 h 544"/>
                  <a:gd name="T34" fmla="*/ 102 w 2288"/>
                  <a:gd name="T35" fmla="*/ 30 h 544"/>
                  <a:gd name="T36" fmla="*/ 99 w 2288"/>
                  <a:gd name="T37" fmla="*/ 25 h 544"/>
                  <a:gd name="T38" fmla="*/ 95 w 2288"/>
                  <a:gd name="T39" fmla="*/ 21 h 544"/>
                  <a:gd name="T40" fmla="*/ 93 w 2288"/>
                  <a:gd name="T41" fmla="*/ 21 h 544"/>
                  <a:gd name="T42" fmla="*/ 92 w 2288"/>
                  <a:gd name="T43" fmla="*/ 24 h 544"/>
                  <a:gd name="T44" fmla="*/ 89 w 2288"/>
                  <a:gd name="T45" fmla="*/ 28 h 544"/>
                  <a:gd name="T46" fmla="*/ 83 w 2288"/>
                  <a:gd name="T47" fmla="*/ 33 h 544"/>
                  <a:gd name="T48" fmla="*/ 79 w 2288"/>
                  <a:gd name="T49" fmla="*/ 28 h 544"/>
                  <a:gd name="T50" fmla="*/ 79 w 2288"/>
                  <a:gd name="T51" fmla="*/ 28 h 544"/>
                  <a:gd name="T52" fmla="*/ 78 w 2288"/>
                  <a:gd name="T53" fmla="*/ 33 h 544"/>
                  <a:gd name="T54" fmla="*/ 77 w 2288"/>
                  <a:gd name="T55" fmla="*/ 34 h 544"/>
                  <a:gd name="T56" fmla="*/ 75 w 2288"/>
                  <a:gd name="T57" fmla="*/ 34 h 544"/>
                  <a:gd name="T58" fmla="*/ 71 w 2288"/>
                  <a:gd name="T59" fmla="*/ 34 h 544"/>
                  <a:gd name="T60" fmla="*/ 68 w 2288"/>
                  <a:gd name="T61" fmla="*/ 30 h 544"/>
                  <a:gd name="T62" fmla="*/ 69 w 2288"/>
                  <a:gd name="T63" fmla="*/ 21 h 544"/>
                  <a:gd name="T64" fmla="*/ 68 w 2288"/>
                  <a:gd name="T65" fmla="*/ 25 h 544"/>
                  <a:gd name="T66" fmla="*/ 66 w 2288"/>
                  <a:gd name="T67" fmla="*/ 33 h 544"/>
                  <a:gd name="T68" fmla="*/ 63 w 2288"/>
                  <a:gd name="T69" fmla="*/ 34 h 544"/>
                  <a:gd name="T70" fmla="*/ 60 w 2288"/>
                  <a:gd name="T71" fmla="*/ 34 h 544"/>
                  <a:gd name="T72" fmla="*/ 56 w 2288"/>
                  <a:gd name="T73" fmla="*/ 34 h 544"/>
                  <a:gd name="T74" fmla="*/ 52 w 2288"/>
                  <a:gd name="T75" fmla="*/ 35 h 544"/>
                  <a:gd name="T76" fmla="*/ 50 w 2288"/>
                  <a:gd name="T77" fmla="*/ 29 h 544"/>
                  <a:gd name="T78" fmla="*/ 49 w 2288"/>
                  <a:gd name="T79" fmla="*/ 27 h 544"/>
                  <a:gd name="T80" fmla="*/ 48 w 2288"/>
                  <a:gd name="T81" fmla="*/ 33 h 544"/>
                  <a:gd name="T82" fmla="*/ 47 w 2288"/>
                  <a:gd name="T83" fmla="*/ 35 h 544"/>
                  <a:gd name="T84" fmla="*/ 47 w 2288"/>
                  <a:gd name="T85" fmla="*/ 24 h 544"/>
                  <a:gd name="T86" fmla="*/ 45 w 2288"/>
                  <a:gd name="T87" fmla="*/ 23 h 544"/>
                  <a:gd name="T88" fmla="*/ 43 w 2288"/>
                  <a:gd name="T89" fmla="*/ 33 h 544"/>
                  <a:gd name="T90" fmla="*/ 41 w 2288"/>
                  <a:gd name="T91" fmla="*/ 35 h 544"/>
                  <a:gd name="T92" fmla="*/ 38 w 2288"/>
                  <a:gd name="T93" fmla="*/ 35 h 544"/>
                  <a:gd name="T94" fmla="*/ 35 w 2288"/>
                  <a:gd name="T95" fmla="*/ 35 h 544"/>
                  <a:gd name="T96" fmla="*/ 32 w 2288"/>
                  <a:gd name="T97" fmla="*/ 36 h 544"/>
                  <a:gd name="T98" fmla="*/ 30 w 2288"/>
                  <a:gd name="T99" fmla="*/ 31 h 544"/>
                  <a:gd name="T100" fmla="*/ 30 w 2288"/>
                  <a:gd name="T101" fmla="*/ 31 h 544"/>
                  <a:gd name="T102" fmla="*/ 29 w 2288"/>
                  <a:gd name="T103" fmla="*/ 35 h 544"/>
                  <a:gd name="T104" fmla="*/ 26 w 2288"/>
                  <a:gd name="T105" fmla="*/ 36 h 544"/>
                  <a:gd name="T106" fmla="*/ 23 w 2288"/>
                  <a:gd name="T107" fmla="*/ 36 h 544"/>
                  <a:gd name="T108" fmla="*/ 19 w 2288"/>
                  <a:gd name="T109" fmla="*/ 36 h 544"/>
                  <a:gd name="T110" fmla="*/ 16 w 2288"/>
                  <a:gd name="T111" fmla="*/ 37 h 544"/>
                  <a:gd name="T112" fmla="*/ 15 w 2288"/>
                  <a:gd name="T113" fmla="*/ 28 h 544"/>
                  <a:gd name="T114" fmla="*/ 14 w 2288"/>
                  <a:gd name="T115" fmla="*/ 28 h 544"/>
                  <a:gd name="T116" fmla="*/ 13 w 2288"/>
                  <a:gd name="T117" fmla="*/ 35 h 544"/>
                  <a:gd name="T118" fmla="*/ 10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521" name="Freeform 4683"/>
              <p:cNvSpPr>
                <a:spLocks/>
              </p:cNvSpPr>
              <p:nvPr/>
            </p:nvSpPr>
            <p:spPr bwMode="auto">
              <a:xfrm rot="2787764">
                <a:off x="1840" y="1145"/>
                <a:ext cx="480" cy="192"/>
              </a:xfrm>
              <a:custGeom>
                <a:avLst/>
                <a:gdLst>
                  <a:gd name="T0" fmla="*/ 0 w 2288"/>
                  <a:gd name="T1" fmla="*/ 66 h 544"/>
                  <a:gd name="T2" fmla="*/ 2 w 2288"/>
                  <a:gd name="T3" fmla="*/ 60 h 544"/>
                  <a:gd name="T4" fmla="*/ 5 w 2288"/>
                  <a:gd name="T5" fmla="*/ 50 h 544"/>
                  <a:gd name="T6" fmla="*/ 9 w 2288"/>
                  <a:gd name="T7" fmla="*/ 38 h 544"/>
                  <a:gd name="T8" fmla="*/ 15 w 2288"/>
                  <a:gd name="T9" fmla="*/ 25 h 544"/>
                  <a:gd name="T10" fmla="*/ 23 w 2288"/>
                  <a:gd name="T11" fmla="*/ 14 h 544"/>
                  <a:gd name="T12" fmla="*/ 34 w 2288"/>
                  <a:gd name="T13" fmla="*/ 5 h 544"/>
                  <a:gd name="T14" fmla="*/ 47 w 2288"/>
                  <a:gd name="T15" fmla="*/ 0 h 544"/>
                  <a:gd name="T16" fmla="*/ 61 w 2288"/>
                  <a:gd name="T17" fmla="*/ 1 h 544"/>
                  <a:gd name="T18" fmla="*/ 73 w 2288"/>
                  <a:gd name="T19" fmla="*/ 6 h 544"/>
                  <a:gd name="T20" fmla="*/ 82 w 2288"/>
                  <a:gd name="T21" fmla="*/ 14 h 544"/>
                  <a:gd name="T22" fmla="*/ 89 w 2288"/>
                  <a:gd name="T23" fmla="*/ 24 h 544"/>
                  <a:gd name="T24" fmla="*/ 94 w 2288"/>
                  <a:gd name="T25" fmla="*/ 35 h 544"/>
                  <a:gd name="T26" fmla="*/ 97 w 2288"/>
                  <a:gd name="T27" fmla="*/ 46 h 544"/>
                  <a:gd name="T28" fmla="*/ 99 w 2288"/>
                  <a:gd name="T29" fmla="*/ 54 h 544"/>
                  <a:gd name="T30" fmla="*/ 100 w 2288"/>
                  <a:gd name="T31" fmla="*/ 60 h 544"/>
                  <a:gd name="T32" fmla="*/ 94 w 2288"/>
                  <a:gd name="T33" fmla="*/ 60 h 544"/>
                  <a:gd name="T34" fmla="*/ 92 w 2288"/>
                  <a:gd name="T35" fmla="*/ 53 h 544"/>
                  <a:gd name="T36" fmla="*/ 90 w 2288"/>
                  <a:gd name="T37" fmla="*/ 44 h 544"/>
                  <a:gd name="T38" fmla="*/ 86 w 2288"/>
                  <a:gd name="T39" fmla="*/ 38 h 544"/>
                  <a:gd name="T40" fmla="*/ 85 w 2288"/>
                  <a:gd name="T41" fmla="*/ 37 h 544"/>
                  <a:gd name="T42" fmla="*/ 83 w 2288"/>
                  <a:gd name="T43" fmla="*/ 43 h 544"/>
                  <a:gd name="T44" fmla="*/ 81 w 2288"/>
                  <a:gd name="T45" fmla="*/ 50 h 544"/>
                  <a:gd name="T46" fmla="*/ 76 w 2288"/>
                  <a:gd name="T47" fmla="*/ 58 h 544"/>
                  <a:gd name="T48" fmla="*/ 72 w 2288"/>
                  <a:gd name="T49" fmla="*/ 50 h 544"/>
                  <a:gd name="T50" fmla="*/ 71 w 2288"/>
                  <a:gd name="T51" fmla="*/ 50 h 544"/>
                  <a:gd name="T52" fmla="*/ 70 w 2288"/>
                  <a:gd name="T53" fmla="*/ 58 h 544"/>
                  <a:gd name="T54" fmla="*/ 69 w 2288"/>
                  <a:gd name="T55" fmla="*/ 60 h 544"/>
                  <a:gd name="T56" fmla="*/ 68 w 2288"/>
                  <a:gd name="T57" fmla="*/ 60 h 544"/>
                  <a:gd name="T58" fmla="*/ 64 w 2288"/>
                  <a:gd name="T59" fmla="*/ 61 h 544"/>
                  <a:gd name="T60" fmla="*/ 62 w 2288"/>
                  <a:gd name="T61" fmla="*/ 54 h 544"/>
                  <a:gd name="T62" fmla="*/ 63 w 2288"/>
                  <a:gd name="T63" fmla="*/ 37 h 544"/>
                  <a:gd name="T64" fmla="*/ 62 w 2288"/>
                  <a:gd name="T65" fmla="*/ 44 h 544"/>
                  <a:gd name="T66" fmla="*/ 60 w 2288"/>
                  <a:gd name="T67" fmla="*/ 58 h 544"/>
                  <a:gd name="T68" fmla="*/ 57 w 2288"/>
                  <a:gd name="T69" fmla="*/ 61 h 544"/>
                  <a:gd name="T70" fmla="*/ 54 w 2288"/>
                  <a:gd name="T71" fmla="*/ 61 h 544"/>
                  <a:gd name="T72" fmla="*/ 51 w 2288"/>
                  <a:gd name="T73" fmla="*/ 61 h 544"/>
                  <a:gd name="T74" fmla="*/ 47 w 2288"/>
                  <a:gd name="T75" fmla="*/ 62 h 544"/>
                  <a:gd name="T76" fmla="*/ 45 w 2288"/>
                  <a:gd name="T77" fmla="*/ 53 h 544"/>
                  <a:gd name="T78" fmla="*/ 45 w 2288"/>
                  <a:gd name="T79" fmla="*/ 49 h 544"/>
                  <a:gd name="T80" fmla="*/ 44 w 2288"/>
                  <a:gd name="T81" fmla="*/ 59 h 544"/>
                  <a:gd name="T82" fmla="*/ 43 w 2288"/>
                  <a:gd name="T83" fmla="*/ 62 h 544"/>
                  <a:gd name="T84" fmla="*/ 42 w 2288"/>
                  <a:gd name="T85" fmla="*/ 42 h 544"/>
                  <a:gd name="T86" fmla="*/ 41 w 2288"/>
                  <a:gd name="T87" fmla="*/ 40 h 544"/>
                  <a:gd name="T88" fmla="*/ 39 w 2288"/>
                  <a:gd name="T89" fmla="*/ 58 h 544"/>
                  <a:gd name="T90" fmla="*/ 37 w 2288"/>
                  <a:gd name="T91" fmla="*/ 62 h 544"/>
                  <a:gd name="T92" fmla="*/ 34 w 2288"/>
                  <a:gd name="T93" fmla="*/ 63 h 544"/>
                  <a:gd name="T94" fmla="*/ 32 w 2288"/>
                  <a:gd name="T95" fmla="*/ 63 h 544"/>
                  <a:gd name="T96" fmla="*/ 29 w 2288"/>
                  <a:gd name="T97" fmla="*/ 64 h 544"/>
                  <a:gd name="T98" fmla="*/ 27 w 2288"/>
                  <a:gd name="T99" fmla="*/ 55 h 544"/>
                  <a:gd name="T100" fmla="*/ 27 w 2288"/>
                  <a:gd name="T101" fmla="*/ 55 h 544"/>
                  <a:gd name="T102" fmla="*/ 26 w 2288"/>
                  <a:gd name="T103" fmla="*/ 62 h 544"/>
                  <a:gd name="T104" fmla="*/ 24 w 2288"/>
                  <a:gd name="T105" fmla="*/ 64 h 544"/>
                  <a:gd name="T106" fmla="*/ 21 w 2288"/>
                  <a:gd name="T107" fmla="*/ 64 h 544"/>
                  <a:gd name="T108" fmla="*/ 18 w 2288"/>
                  <a:gd name="T109" fmla="*/ 64 h 544"/>
                  <a:gd name="T110" fmla="*/ 15 w 2288"/>
                  <a:gd name="T111" fmla="*/ 65 h 544"/>
                  <a:gd name="T112" fmla="*/ 14 w 2288"/>
                  <a:gd name="T113" fmla="*/ 49 h 544"/>
                  <a:gd name="T114" fmla="*/ 13 w 2288"/>
                  <a:gd name="T115" fmla="*/ 49 h 544"/>
                  <a:gd name="T116" fmla="*/ 12 w 2288"/>
                  <a:gd name="T117" fmla="*/ 62 h 544"/>
                  <a:gd name="T118" fmla="*/ 9 w 2288"/>
                  <a:gd name="T119" fmla="*/ 66 h 544"/>
                  <a:gd name="T120" fmla="*/ 5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nvGrpSpPr>
              <p:cNvPr id="8974" name="Group 4684"/>
              <p:cNvGrpSpPr>
                <a:grpSpLocks/>
              </p:cNvGrpSpPr>
              <p:nvPr/>
            </p:nvGrpSpPr>
            <p:grpSpPr bwMode="auto">
              <a:xfrm rot="839386">
                <a:off x="2208" y="966"/>
                <a:ext cx="192" cy="528"/>
                <a:chOff x="1952" y="240"/>
                <a:chExt cx="352" cy="528"/>
              </a:xfrm>
            </p:grpSpPr>
            <p:sp>
              <p:nvSpPr>
                <p:cNvPr id="8525" name="Freeform 4685"/>
                <p:cNvSpPr>
                  <a:spLocks/>
                </p:cNvSpPr>
                <p:nvPr/>
              </p:nvSpPr>
              <p:spPr bwMode="auto">
                <a:xfrm rot="5867664">
                  <a:off x="1944" y="408"/>
                  <a:ext cx="528" cy="192"/>
                </a:xfrm>
                <a:custGeom>
                  <a:avLst/>
                  <a:gdLst>
                    <a:gd name="T0" fmla="*/ 0 w 2288"/>
                    <a:gd name="T1" fmla="*/ 66 h 544"/>
                    <a:gd name="T2" fmla="*/ 2 w 2288"/>
                    <a:gd name="T3" fmla="*/ 60 h 544"/>
                    <a:gd name="T4" fmla="*/ 6 w 2288"/>
                    <a:gd name="T5" fmla="*/ 50 h 544"/>
                    <a:gd name="T6" fmla="*/ 11 w 2288"/>
                    <a:gd name="T7" fmla="*/ 38 h 544"/>
                    <a:gd name="T8" fmla="*/ 18 w 2288"/>
                    <a:gd name="T9" fmla="*/ 25 h 544"/>
                    <a:gd name="T10" fmla="*/ 29 w 2288"/>
                    <a:gd name="T11" fmla="*/ 14 h 544"/>
                    <a:gd name="T12" fmla="*/ 41 w 2288"/>
                    <a:gd name="T13" fmla="*/ 5 h 544"/>
                    <a:gd name="T14" fmla="*/ 57 w 2288"/>
                    <a:gd name="T15" fmla="*/ 0 h 544"/>
                    <a:gd name="T16" fmla="*/ 74 w 2288"/>
                    <a:gd name="T17" fmla="*/ 1 h 544"/>
                    <a:gd name="T18" fmla="*/ 88 w 2288"/>
                    <a:gd name="T19" fmla="*/ 6 h 544"/>
                    <a:gd name="T20" fmla="*/ 99 w 2288"/>
                    <a:gd name="T21" fmla="*/ 14 h 544"/>
                    <a:gd name="T22" fmla="*/ 107 w 2288"/>
                    <a:gd name="T23" fmla="*/ 24 h 544"/>
                    <a:gd name="T24" fmla="*/ 114 w 2288"/>
                    <a:gd name="T25" fmla="*/ 35 h 544"/>
                    <a:gd name="T26" fmla="*/ 118 w 2288"/>
                    <a:gd name="T27" fmla="*/ 46 h 544"/>
                    <a:gd name="T28" fmla="*/ 120 w 2288"/>
                    <a:gd name="T29" fmla="*/ 54 h 544"/>
                    <a:gd name="T30" fmla="*/ 122 w 2288"/>
                    <a:gd name="T31" fmla="*/ 60 h 544"/>
                    <a:gd name="T32" fmla="*/ 113 w 2288"/>
                    <a:gd name="T33" fmla="*/ 60 h 544"/>
                    <a:gd name="T34" fmla="*/ 111 w 2288"/>
                    <a:gd name="T35" fmla="*/ 53 h 544"/>
                    <a:gd name="T36" fmla="*/ 108 w 2288"/>
                    <a:gd name="T37" fmla="*/ 44 h 544"/>
                    <a:gd name="T38" fmla="*/ 105 w 2288"/>
                    <a:gd name="T39" fmla="*/ 38 h 544"/>
                    <a:gd name="T40" fmla="*/ 103 w 2288"/>
                    <a:gd name="T41" fmla="*/ 37 h 544"/>
                    <a:gd name="T42" fmla="*/ 101 w 2288"/>
                    <a:gd name="T43" fmla="*/ 43 h 544"/>
                    <a:gd name="T44" fmla="*/ 98 w 2288"/>
                    <a:gd name="T45" fmla="*/ 50 h 544"/>
                    <a:gd name="T46" fmla="*/ 91 w 2288"/>
                    <a:gd name="T47" fmla="*/ 58 h 544"/>
                    <a:gd name="T48" fmla="*/ 87 w 2288"/>
                    <a:gd name="T49" fmla="*/ 50 h 544"/>
                    <a:gd name="T50" fmla="*/ 87 w 2288"/>
                    <a:gd name="T51" fmla="*/ 50 h 544"/>
                    <a:gd name="T52" fmla="*/ 85 w 2288"/>
                    <a:gd name="T53" fmla="*/ 58 h 544"/>
                    <a:gd name="T54" fmla="*/ 84 w 2288"/>
                    <a:gd name="T55" fmla="*/ 60 h 544"/>
                    <a:gd name="T56" fmla="*/ 82 w 2288"/>
                    <a:gd name="T57" fmla="*/ 60 h 544"/>
                    <a:gd name="T58" fmla="*/ 78 w 2288"/>
                    <a:gd name="T59" fmla="*/ 61 h 544"/>
                    <a:gd name="T60" fmla="*/ 75 w 2288"/>
                    <a:gd name="T61" fmla="*/ 54 h 544"/>
                    <a:gd name="T62" fmla="*/ 76 w 2288"/>
                    <a:gd name="T63" fmla="*/ 37 h 544"/>
                    <a:gd name="T64" fmla="*/ 75 w 2288"/>
                    <a:gd name="T65" fmla="*/ 44 h 544"/>
                    <a:gd name="T66" fmla="*/ 72 w 2288"/>
                    <a:gd name="T67" fmla="*/ 58 h 544"/>
                    <a:gd name="T68" fmla="*/ 69 w 2288"/>
                    <a:gd name="T69" fmla="*/ 61 h 544"/>
                    <a:gd name="T70" fmla="*/ 65 w 2288"/>
                    <a:gd name="T71" fmla="*/ 61 h 544"/>
                    <a:gd name="T72" fmla="*/ 61 w 2288"/>
                    <a:gd name="T73" fmla="*/ 61 h 544"/>
                    <a:gd name="T74" fmla="*/ 57 w 2288"/>
                    <a:gd name="T75" fmla="*/ 62 h 544"/>
                    <a:gd name="T76" fmla="*/ 54 w 2288"/>
                    <a:gd name="T77" fmla="*/ 53 h 544"/>
                    <a:gd name="T78" fmla="*/ 54 w 2288"/>
                    <a:gd name="T79" fmla="*/ 49 h 544"/>
                    <a:gd name="T80" fmla="*/ 53 w 2288"/>
                    <a:gd name="T81" fmla="*/ 59 h 544"/>
                    <a:gd name="T82" fmla="*/ 51 w 2288"/>
                    <a:gd name="T83" fmla="*/ 62 h 544"/>
                    <a:gd name="T84" fmla="*/ 51 w 2288"/>
                    <a:gd name="T85" fmla="*/ 42 h 544"/>
                    <a:gd name="T86" fmla="*/ 50 w 2288"/>
                    <a:gd name="T87" fmla="*/ 40 h 544"/>
                    <a:gd name="T88" fmla="*/ 48 w 2288"/>
                    <a:gd name="T89" fmla="*/ 58 h 544"/>
                    <a:gd name="T90" fmla="*/ 45 w 2288"/>
                    <a:gd name="T91" fmla="*/ 62 h 544"/>
                    <a:gd name="T92" fmla="*/ 42 w 2288"/>
                    <a:gd name="T93" fmla="*/ 63 h 544"/>
                    <a:gd name="T94" fmla="*/ 38 w 2288"/>
                    <a:gd name="T95" fmla="*/ 63 h 544"/>
                    <a:gd name="T96" fmla="*/ 35 w 2288"/>
                    <a:gd name="T97" fmla="*/ 64 h 544"/>
                    <a:gd name="T98" fmla="*/ 33 w 2288"/>
                    <a:gd name="T99" fmla="*/ 55 h 544"/>
                    <a:gd name="T100" fmla="*/ 33 w 2288"/>
                    <a:gd name="T101" fmla="*/ 55 h 544"/>
                    <a:gd name="T102" fmla="*/ 32 w 2288"/>
                    <a:gd name="T103" fmla="*/ 62 h 544"/>
                    <a:gd name="T104" fmla="*/ 29 w 2288"/>
                    <a:gd name="T105" fmla="*/ 64 h 544"/>
                    <a:gd name="T106" fmla="*/ 25 w 2288"/>
                    <a:gd name="T107" fmla="*/ 64 h 544"/>
                    <a:gd name="T108" fmla="*/ 21 w 2288"/>
                    <a:gd name="T109" fmla="*/ 64 h 544"/>
                    <a:gd name="T110" fmla="*/ 18 w 2288"/>
                    <a:gd name="T111" fmla="*/ 65 h 544"/>
                    <a:gd name="T112" fmla="*/ 16 w 2288"/>
                    <a:gd name="T113" fmla="*/ 49 h 544"/>
                    <a:gd name="T114" fmla="*/ 16 w 2288"/>
                    <a:gd name="T115" fmla="*/ 49 h 544"/>
                    <a:gd name="T116" fmla="*/ 14 w 2288"/>
                    <a:gd name="T117" fmla="*/ 62 h 544"/>
                    <a:gd name="T118" fmla="*/ 11 w 2288"/>
                    <a:gd name="T119" fmla="*/ 66 h 544"/>
                    <a:gd name="T120" fmla="*/ 6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526" name="Freeform 4686"/>
                <p:cNvSpPr>
                  <a:spLocks/>
                </p:cNvSpPr>
                <p:nvPr/>
              </p:nvSpPr>
              <p:spPr bwMode="auto">
                <a:xfrm rot="16313642" flipH="1">
                  <a:off x="1824" y="368"/>
                  <a:ext cx="480" cy="224"/>
                </a:xfrm>
                <a:custGeom>
                  <a:avLst/>
                  <a:gdLst>
                    <a:gd name="T0" fmla="*/ 0 w 2288"/>
                    <a:gd name="T1" fmla="*/ 90 h 544"/>
                    <a:gd name="T2" fmla="*/ 2 w 2288"/>
                    <a:gd name="T3" fmla="*/ 81 h 544"/>
                    <a:gd name="T4" fmla="*/ 5 w 2288"/>
                    <a:gd name="T5" fmla="*/ 68 h 544"/>
                    <a:gd name="T6" fmla="*/ 9 w 2288"/>
                    <a:gd name="T7" fmla="*/ 51 h 544"/>
                    <a:gd name="T8" fmla="*/ 15 w 2288"/>
                    <a:gd name="T9" fmla="*/ 34 h 544"/>
                    <a:gd name="T10" fmla="*/ 23 w 2288"/>
                    <a:gd name="T11" fmla="*/ 19 h 544"/>
                    <a:gd name="T12" fmla="*/ 34 w 2288"/>
                    <a:gd name="T13" fmla="*/ 7 h 544"/>
                    <a:gd name="T14" fmla="*/ 47 w 2288"/>
                    <a:gd name="T15" fmla="*/ 1 h 544"/>
                    <a:gd name="T16" fmla="*/ 61 w 2288"/>
                    <a:gd name="T17" fmla="*/ 1 h 544"/>
                    <a:gd name="T18" fmla="*/ 73 w 2288"/>
                    <a:gd name="T19" fmla="*/ 8 h 544"/>
                    <a:gd name="T20" fmla="*/ 82 w 2288"/>
                    <a:gd name="T21" fmla="*/ 19 h 544"/>
                    <a:gd name="T22" fmla="*/ 89 w 2288"/>
                    <a:gd name="T23" fmla="*/ 33 h 544"/>
                    <a:gd name="T24" fmla="*/ 94 w 2288"/>
                    <a:gd name="T25" fmla="*/ 48 h 544"/>
                    <a:gd name="T26" fmla="*/ 97 w 2288"/>
                    <a:gd name="T27" fmla="*/ 62 h 544"/>
                    <a:gd name="T28" fmla="*/ 99 w 2288"/>
                    <a:gd name="T29" fmla="*/ 74 h 544"/>
                    <a:gd name="T30" fmla="*/ 100 w 2288"/>
                    <a:gd name="T31" fmla="*/ 82 h 544"/>
                    <a:gd name="T32" fmla="*/ 94 w 2288"/>
                    <a:gd name="T33" fmla="*/ 82 h 544"/>
                    <a:gd name="T34" fmla="*/ 92 w 2288"/>
                    <a:gd name="T35" fmla="*/ 72 h 544"/>
                    <a:gd name="T36" fmla="*/ 90 w 2288"/>
                    <a:gd name="T37" fmla="*/ 61 h 544"/>
                    <a:gd name="T38" fmla="*/ 86 w 2288"/>
                    <a:gd name="T39" fmla="*/ 51 h 544"/>
                    <a:gd name="T40" fmla="*/ 85 w 2288"/>
                    <a:gd name="T41" fmla="*/ 50 h 544"/>
                    <a:gd name="T42" fmla="*/ 83 w 2288"/>
                    <a:gd name="T43" fmla="*/ 58 h 544"/>
                    <a:gd name="T44" fmla="*/ 81 w 2288"/>
                    <a:gd name="T45" fmla="*/ 69 h 544"/>
                    <a:gd name="T46" fmla="*/ 76 w 2288"/>
                    <a:gd name="T47" fmla="*/ 79 h 544"/>
                    <a:gd name="T48" fmla="*/ 72 w 2288"/>
                    <a:gd name="T49" fmla="*/ 69 h 544"/>
                    <a:gd name="T50" fmla="*/ 71 w 2288"/>
                    <a:gd name="T51" fmla="*/ 68 h 544"/>
                    <a:gd name="T52" fmla="*/ 70 w 2288"/>
                    <a:gd name="T53" fmla="*/ 79 h 544"/>
                    <a:gd name="T54" fmla="*/ 69 w 2288"/>
                    <a:gd name="T55" fmla="*/ 82 h 544"/>
                    <a:gd name="T56" fmla="*/ 68 w 2288"/>
                    <a:gd name="T57" fmla="*/ 82 h 544"/>
                    <a:gd name="T58" fmla="*/ 64 w 2288"/>
                    <a:gd name="T59" fmla="*/ 82 h 544"/>
                    <a:gd name="T60" fmla="*/ 62 w 2288"/>
                    <a:gd name="T61" fmla="*/ 74 h 544"/>
                    <a:gd name="T62" fmla="*/ 63 w 2288"/>
                    <a:gd name="T63" fmla="*/ 50 h 544"/>
                    <a:gd name="T64" fmla="*/ 62 w 2288"/>
                    <a:gd name="T65" fmla="*/ 61 h 544"/>
                    <a:gd name="T66" fmla="*/ 60 w 2288"/>
                    <a:gd name="T67" fmla="*/ 79 h 544"/>
                    <a:gd name="T68" fmla="*/ 57 w 2288"/>
                    <a:gd name="T69" fmla="*/ 83 h 544"/>
                    <a:gd name="T70" fmla="*/ 54 w 2288"/>
                    <a:gd name="T71" fmla="*/ 84 h 544"/>
                    <a:gd name="T72" fmla="*/ 51 w 2288"/>
                    <a:gd name="T73" fmla="*/ 84 h 544"/>
                    <a:gd name="T74" fmla="*/ 47 w 2288"/>
                    <a:gd name="T75" fmla="*/ 84 h 544"/>
                    <a:gd name="T76" fmla="*/ 45 w 2288"/>
                    <a:gd name="T77" fmla="*/ 71 h 544"/>
                    <a:gd name="T78" fmla="*/ 45 w 2288"/>
                    <a:gd name="T79" fmla="*/ 66 h 544"/>
                    <a:gd name="T80" fmla="*/ 44 w 2288"/>
                    <a:gd name="T81" fmla="*/ 79 h 544"/>
                    <a:gd name="T82" fmla="*/ 43 w 2288"/>
                    <a:gd name="T83" fmla="*/ 84 h 544"/>
                    <a:gd name="T84" fmla="*/ 42 w 2288"/>
                    <a:gd name="T85" fmla="*/ 57 h 544"/>
                    <a:gd name="T86" fmla="*/ 41 w 2288"/>
                    <a:gd name="T87" fmla="*/ 55 h 544"/>
                    <a:gd name="T88" fmla="*/ 39 w 2288"/>
                    <a:gd name="T89" fmla="*/ 79 h 544"/>
                    <a:gd name="T90" fmla="*/ 37 w 2288"/>
                    <a:gd name="T91" fmla="*/ 85 h 544"/>
                    <a:gd name="T92" fmla="*/ 34 w 2288"/>
                    <a:gd name="T93" fmla="*/ 86 h 544"/>
                    <a:gd name="T94" fmla="*/ 32 w 2288"/>
                    <a:gd name="T95" fmla="*/ 86 h 544"/>
                    <a:gd name="T96" fmla="*/ 29 w 2288"/>
                    <a:gd name="T97" fmla="*/ 86 h 544"/>
                    <a:gd name="T98" fmla="*/ 27 w 2288"/>
                    <a:gd name="T99" fmla="*/ 75 h 544"/>
                    <a:gd name="T100" fmla="*/ 27 w 2288"/>
                    <a:gd name="T101" fmla="*/ 75 h 544"/>
                    <a:gd name="T102" fmla="*/ 26 w 2288"/>
                    <a:gd name="T103" fmla="*/ 84 h 544"/>
                    <a:gd name="T104" fmla="*/ 24 w 2288"/>
                    <a:gd name="T105" fmla="*/ 87 h 544"/>
                    <a:gd name="T106" fmla="*/ 21 w 2288"/>
                    <a:gd name="T107" fmla="*/ 87 h 544"/>
                    <a:gd name="T108" fmla="*/ 18 w 2288"/>
                    <a:gd name="T109" fmla="*/ 88 h 544"/>
                    <a:gd name="T110" fmla="*/ 15 w 2288"/>
                    <a:gd name="T111" fmla="*/ 89 h 544"/>
                    <a:gd name="T112" fmla="*/ 14 w 2288"/>
                    <a:gd name="T113" fmla="*/ 68 h 544"/>
                    <a:gd name="T114" fmla="*/ 13 w 2288"/>
                    <a:gd name="T115" fmla="*/ 67 h 544"/>
                    <a:gd name="T116" fmla="*/ 12 w 2288"/>
                    <a:gd name="T117" fmla="*/ 84 h 544"/>
                    <a:gd name="T118" fmla="*/ 9 w 2288"/>
                    <a:gd name="T119" fmla="*/ 89 h 544"/>
                    <a:gd name="T120" fmla="*/ 5 w 2288"/>
                    <a:gd name="T121" fmla="*/ 90 h 544"/>
                    <a:gd name="T122" fmla="*/ 3 w 2288"/>
                    <a:gd name="T123" fmla="*/ 91 h 544"/>
                    <a:gd name="T124" fmla="*/ 1 w 2288"/>
                    <a:gd name="T125" fmla="*/ 92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sp>
            <p:nvSpPr>
              <p:cNvPr id="8523" name="Freeform 4687"/>
              <p:cNvSpPr>
                <a:spLocks/>
              </p:cNvSpPr>
              <p:nvPr/>
            </p:nvSpPr>
            <p:spPr bwMode="auto">
              <a:xfrm rot="-280215">
                <a:off x="1777" y="1343"/>
                <a:ext cx="528" cy="144"/>
              </a:xfrm>
              <a:custGeom>
                <a:avLst/>
                <a:gdLst>
                  <a:gd name="T0" fmla="*/ 0 w 2288"/>
                  <a:gd name="T1" fmla="*/ 37 h 544"/>
                  <a:gd name="T2" fmla="*/ 2 w 2288"/>
                  <a:gd name="T3" fmla="*/ 34 h 544"/>
                  <a:gd name="T4" fmla="*/ 6 w 2288"/>
                  <a:gd name="T5" fmla="*/ 28 h 544"/>
                  <a:gd name="T6" fmla="*/ 11 w 2288"/>
                  <a:gd name="T7" fmla="*/ 21 h 544"/>
                  <a:gd name="T8" fmla="*/ 18 w 2288"/>
                  <a:gd name="T9" fmla="*/ 14 h 544"/>
                  <a:gd name="T10" fmla="*/ 29 w 2288"/>
                  <a:gd name="T11" fmla="*/ 8 h 544"/>
                  <a:gd name="T12" fmla="*/ 41 w 2288"/>
                  <a:gd name="T13" fmla="*/ 3 h 544"/>
                  <a:gd name="T14" fmla="*/ 57 w 2288"/>
                  <a:gd name="T15" fmla="*/ 0 h 544"/>
                  <a:gd name="T16" fmla="*/ 74 w 2288"/>
                  <a:gd name="T17" fmla="*/ 1 h 544"/>
                  <a:gd name="T18" fmla="*/ 88 w 2288"/>
                  <a:gd name="T19" fmla="*/ 3 h 544"/>
                  <a:gd name="T20" fmla="*/ 99 w 2288"/>
                  <a:gd name="T21" fmla="*/ 8 h 544"/>
                  <a:gd name="T22" fmla="*/ 107 w 2288"/>
                  <a:gd name="T23" fmla="*/ 14 h 544"/>
                  <a:gd name="T24" fmla="*/ 114 w 2288"/>
                  <a:gd name="T25" fmla="*/ 20 h 544"/>
                  <a:gd name="T26" fmla="*/ 118 w 2288"/>
                  <a:gd name="T27" fmla="*/ 26 h 544"/>
                  <a:gd name="T28" fmla="*/ 120 w 2288"/>
                  <a:gd name="T29" fmla="*/ 30 h 544"/>
                  <a:gd name="T30" fmla="*/ 122 w 2288"/>
                  <a:gd name="T31" fmla="*/ 34 h 544"/>
                  <a:gd name="T32" fmla="*/ 113 w 2288"/>
                  <a:gd name="T33" fmla="*/ 34 h 544"/>
                  <a:gd name="T34" fmla="*/ 111 w 2288"/>
                  <a:gd name="T35" fmla="*/ 30 h 544"/>
                  <a:gd name="T36" fmla="*/ 108 w 2288"/>
                  <a:gd name="T37" fmla="*/ 25 h 544"/>
                  <a:gd name="T38" fmla="*/ 105 w 2288"/>
                  <a:gd name="T39" fmla="*/ 21 h 544"/>
                  <a:gd name="T40" fmla="*/ 103 w 2288"/>
                  <a:gd name="T41" fmla="*/ 21 h 544"/>
                  <a:gd name="T42" fmla="*/ 101 w 2288"/>
                  <a:gd name="T43" fmla="*/ 24 h 544"/>
                  <a:gd name="T44" fmla="*/ 98 w 2288"/>
                  <a:gd name="T45" fmla="*/ 28 h 544"/>
                  <a:gd name="T46" fmla="*/ 91 w 2288"/>
                  <a:gd name="T47" fmla="*/ 33 h 544"/>
                  <a:gd name="T48" fmla="*/ 87 w 2288"/>
                  <a:gd name="T49" fmla="*/ 28 h 544"/>
                  <a:gd name="T50" fmla="*/ 87 w 2288"/>
                  <a:gd name="T51" fmla="*/ 28 h 544"/>
                  <a:gd name="T52" fmla="*/ 85 w 2288"/>
                  <a:gd name="T53" fmla="*/ 33 h 544"/>
                  <a:gd name="T54" fmla="*/ 84 w 2288"/>
                  <a:gd name="T55" fmla="*/ 34 h 544"/>
                  <a:gd name="T56" fmla="*/ 82 w 2288"/>
                  <a:gd name="T57" fmla="*/ 34 h 544"/>
                  <a:gd name="T58" fmla="*/ 78 w 2288"/>
                  <a:gd name="T59" fmla="*/ 34 h 544"/>
                  <a:gd name="T60" fmla="*/ 75 w 2288"/>
                  <a:gd name="T61" fmla="*/ 30 h 544"/>
                  <a:gd name="T62" fmla="*/ 76 w 2288"/>
                  <a:gd name="T63" fmla="*/ 21 h 544"/>
                  <a:gd name="T64" fmla="*/ 75 w 2288"/>
                  <a:gd name="T65" fmla="*/ 25 h 544"/>
                  <a:gd name="T66" fmla="*/ 72 w 2288"/>
                  <a:gd name="T67" fmla="*/ 33 h 544"/>
                  <a:gd name="T68" fmla="*/ 69 w 2288"/>
                  <a:gd name="T69" fmla="*/ 34 h 544"/>
                  <a:gd name="T70" fmla="*/ 65 w 2288"/>
                  <a:gd name="T71" fmla="*/ 34 h 544"/>
                  <a:gd name="T72" fmla="*/ 61 w 2288"/>
                  <a:gd name="T73" fmla="*/ 34 h 544"/>
                  <a:gd name="T74" fmla="*/ 57 w 2288"/>
                  <a:gd name="T75" fmla="*/ 35 h 544"/>
                  <a:gd name="T76" fmla="*/ 54 w 2288"/>
                  <a:gd name="T77" fmla="*/ 29 h 544"/>
                  <a:gd name="T78" fmla="*/ 54 w 2288"/>
                  <a:gd name="T79" fmla="*/ 27 h 544"/>
                  <a:gd name="T80" fmla="*/ 53 w 2288"/>
                  <a:gd name="T81" fmla="*/ 33 h 544"/>
                  <a:gd name="T82" fmla="*/ 51 w 2288"/>
                  <a:gd name="T83" fmla="*/ 35 h 544"/>
                  <a:gd name="T84" fmla="*/ 51 w 2288"/>
                  <a:gd name="T85" fmla="*/ 24 h 544"/>
                  <a:gd name="T86" fmla="*/ 50 w 2288"/>
                  <a:gd name="T87" fmla="*/ 23 h 544"/>
                  <a:gd name="T88" fmla="*/ 48 w 2288"/>
                  <a:gd name="T89" fmla="*/ 33 h 544"/>
                  <a:gd name="T90" fmla="*/ 45 w 2288"/>
                  <a:gd name="T91" fmla="*/ 35 h 544"/>
                  <a:gd name="T92" fmla="*/ 42 w 2288"/>
                  <a:gd name="T93" fmla="*/ 35 h 544"/>
                  <a:gd name="T94" fmla="*/ 38 w 2288"/>
                  <a:gd name="T95" fmla="*/ 35 h 544"/>
                  <a:gd name="T96" fmla="*/ 35 w 2288"/>
                  <a:gd name="T97" fmla="*/ 36 h 544"/>
                  <a:gd name="T98" fmla="*/ 33 w 2288"/>
                  <a:gd name="T99" fmla="*/ 31 h 544"/>
                  <a:gd name="T100" fmla="*/ 33 w 2288"/>
                  <a:gd name="T101" fmla="*/ 31 h 544"/>
                  <a:gd name="T102" fmla="*/ 32 w 2288"/>
                  <a:gd name="T103" fmla="*/ 35 h 544"/>
                  <a:gd name="T104" fmla="*/ 29 w 2288"/>
                  <a:gd name="T105" fmla="*/ 36 h 544"/>
                  <a:gd name="T106" fmla="*/ 25 w 2288"/>
                  <a:gd name="T107" fmla="*/ 36 h 544"/>
                  <a:gd name="T108" fmla="*/ 21 w 2288"/>
                  <a:gd name="T109" fmla="*/ 36 h 544"/>
                  <a:gd name="T110" fmla="*/ 18 w 2288"/>
                  <a:gd name="T111" fmla="*/ 37 h 544"/>
                  <a:gd name="T112" fmla="*/ 16 w 2288"/>
                  <a:gd name="T113" fmla="*/ 28 h 544"/>
                  <a:gd name="T114" fmla="*/ 16 w 2288"/>
                  <a:gd name="T115" fmla="*/ 28 h 544"/>
                  <a:gd name="T116" fmla="*/ 14 w 2288"/>
                  <a:gd name="T117" fmla="*/ 35 h 544"/>
                  <a:gd name="T118" fmla="*/ 11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524" name="Freeform 4688"/>
              <p:cNvSpPr>
                <a:spLocks/>
              </p:cNvSpPr>
              <p:nvPr/>
            </p:nvSpPr>
            <p:spPr bwMode="auto">
              <a:xfrm flipH="1">
                <a:off x="2160" y="1344"/>
                <a:ext cx="480" cy="144"/>
              </a:xfrm>
              <a:custGeom>
                <a:avLst/>
                <a:gdLst>
                  <a:gd name="T0" fmla="*/ 0 w 2288"/>
                  <a:gd name="T1" fmla="*/ 37 h 544"/>
                  <a:gd name="T2" fmla="*/ 2 w 2288"/>
                  <a:gd name="T3" fmla="*/ 34 h 544"/>
                  <a:gd name="T4" fmla="*/ 5 w 2288"/>
                  <a:gd name="T5" fmla="*/ 28 h 544"/>
                  <a:gd name="T6" fmla="*/ 9 w 2288"/>
                  <a:gd name="T7" fmla="*/ 21 h 544"/>
                  <a:gd name="T8" fmla="*/ 15 w 2288"/>
                  <a:gd name="T9" fmla="*/ 14 h 544"/>
                  <a:gd name="T10" fmla="*/ 23 w 2288"/>
                  <a:gd name="T11" fmla="*/ 8 h 544"/>
                  <a:gd name="T12" fmla="*/ 34 w 2288"/>
                  <a:gd name="T13" fmla="*/ 3 h 544"/>
                  <a:gd name="T14" fmla="*/ 47 w 2288"/>
                  <a:gd name="T15" fmla="*/ 0 h 544"/>
                  <a:gd name="T16" fmla="*/ 61 w 2288"/>
                  <a:gd name="T17" fmla="*/ 1 h 544"/>
                  <a:gd name="T18" fmla="*/ 73 w 2288"/>
                  <a:gd name="T19" fmla="*/ 3 h 544"/>
                  <a:gd name="T20" fmla="*/ 82 w 2288"/>
                  <a:gd name="T21" fmla="*/ 8 h 544"/>
                  <a:gd name="T22" fmla="*/ 89 w 2288"/>
                  <a:gd name="T23" fmla="*/ 14 h 544"/>
                  <a:gd name="T24" fmla="*/ 94 w 2288"/>
                  <a:gd name="T25" fmla="*/ 20 h 544"/>
                  <a:gd name="T26" fmla="*/ 97 w 2288"/>
                  <a:gd name="T27" fmla="*/ 26 h 544"/>
                  <a:gd name="T28" fmla="*/ 99 w 2288"/>
                  <a:gd name="T29" fmla="*/ 30 h 544"/>
                  <a:gd name="T30" fmla="*/ 100 w 2288"/>
                  <a:gd name="T31" fmla="*/ 34 h 544"/>
                  <a:gd name="T32" fmla="*/ 94 w 2288"/>
                  <a:gd name="T33" fmla="*/ 34 h 544"/>
                  <a:gd name="T34" fmla="*/ 92 w 2288"/>
                  <a:gd name="T35" fmla="*/ 30 h 544"/>
                  <a:gd name="T36" fmla="*/ 90 w 2288"/>
                  <a:gd name="T37" fmla="*/ 25 h 544"/>
                  <a:gd name="T38" fmla="*/ 86 w 2288"/>
                  <a:gd name="T39" fmla="*/ 21 h 544"/>
                  <a:gd name="T40" fmla="*/ 85 w 2288"/>
                  <a:gd name="T41" fmla="*/ 21 h 544"/>
                  <a:gd name="T42" fmla="*/ 83 w 2288"/>
                  <a:gd name="T43" fmla="*/ 24 h 544"/>
                  <a:gd name="T44" fmla="*/ 81 w 2288"/>
                  <a:gd name="T45" fmla="*/ 28 h 544"/>
                  <a:gd name="T46" fmla="*/ 76 w 2288"/>
                  <a:gd name="T47" fmla="*/ 33 h 544"/>
                  <a:gd name="T48" fmla="*/ 72 w 2288"/>
                  <a:gd name="T49" fmla="*/ 28 h 544"/>
                  <a:gd name="T50" fmla="*/ 71 w 2288"/>
                  <a:gd name="T51" fmla="*/ 28 h 544"/>
                  <a:gd name="T52" fmla="*/ 70 w 2288"/>
                  <a:gd name="T53" fmla="*/ 33 h 544"/>
                  <a:gd name="T54" fmla="*/ 69 w 2288"/>
                  <a:gd name="T55" fmla="*/ 34 h 544"/>
                  <a:gd name="T56" fmla="*/ 68 w 2288"/>
                  <a:gd name="T57" fmla="*/ 34 h 544"/>
                  <a:gd name="T58" fmla="*/ 64 w 2288"/>
                  <a:gd name="T59" fmla="*/ 34 h 544"/>
                  <a:gd name="T60" fmla="*/ 62 w 2288"/>
                  <a:gd name="T61" fmla="*/ 30 h 544"/>
                  <a:gd name="T62" fmla="*/ 63 w 2288"/>
                  <a:gd name="T63" fmla="*/ 21 h 544"/>
                  <a:gd name="T64" fmla="*/ 62 w 2288"/>
                  <a:gd name="T65" fmla="*/ 25 h 544"/>
                  <a:gd name="T66" fmla="*/ 60 w 2288"/>
                  <a:gd name="T67" fmla="*/ 33 h 544"/>
                  <a:gd name="T68" fmla="*/ 57 w 2288"/>
                  <a:gd name="T69" fmla="*/ 34 h 544"/>
                  <a:gd name="T70" fmla="*/ 54 w 2288"/>
                  <a:gd name="T71" fmla="*/ 34 h 544"/>
                  <a:gd name="T72" fmla="*/ 51 w 2288"/>
                  <a:gd name="T73" fmla="*/ 34 h 544"/>
                  <a:gd name="T74" fmla="*/ 47 w 2288"/>
                  <a:gd name="T75" fmla="*/ 35 h 544"/>
                  <a:gd name="T76" fmla="*/ 45 w 2288"/>
                  <a:gd name="T77" fmla="*/ 29 h 544"/>
                  <a:gd name="T78" fmla="*/ 45 w 2288"/>
                  <a:gd name="T79" fmla="*/ 27 h 544"/>
                  <a:gd name="T80" fmla="*/ 44 w 2288"/>
                  <a:gd name="T81" fmla="*/ 33 h 544"/>
                  <a:gd name="T82" fmla="*/ 43 w 2288"/>
                  <a:gd name="T83" fmla="*/ 35 h 544"/>
                  <a:gd name="T84" fmla="*/ 42 w 2288"/>
                  <a:gd name="T85" fmla="*/ 24 h 544"/>
                  <a:gd name="T86" fmla="*/ 41 w 2288"/>
                  <a:gd name="T87" fmla="*/ 23 h 544"/>
                  <a:gd name="T88" fmla="*/ 39 w 2288"/>
                  <a:gd name="T89" fmla="*/ 33 h 544"/>
                  <a:gd name="T90" fmla="*/ 37 w 2288"/>
                  <a:gd name="T91" fmla="*/ 35 h 544"/>
                  <a:gd name="T92" fmla="*/ 34 w 2288"/>
                  <a:gd name="T93" fmla="*/ 35 h 544"/>
                  <a:gd name="T94" fmla="*/ 32 w 2288"/>
                  <a:gd name="T95" fmla="*/ 35 h 544"/>
                  <a:gd name="T96" fmla="*/ 29 w 2288"/>
                  <a:gd name="T97" fmla="*/ 36 h 544"/>
                  <a:gd name="T98" fmla="*/ 27 w 2288"/>
                  <a:gd name="T99" fmla="*/ 31 h 544"/>
                  <a:gd name="T100" fmla="*/ 27 w 2288"/>
                  <a:gd name="T101" fmla="*/ 31 h 544"/>
                  <a:gd name="T102" fmla="*/ 26 w 2288"/>
                  <a:gd name="T103" fmla="*/ 35 h 544"/>
                  <a:gd name="T104" fmla="*/ 24 w 2288"/>
                  <a:gd name="T105" fmla="*/ 36 h 544"/>
                  <a:gd name="T106" fmla="*/ 21 w 2288"/>
                  <a:gd name="T107" fmla="*/ 36 h 544"/>
                  <a:gd name="T108" fmla="*/ 18 w 2288"/>
                  <a:gd name="T109" fmla="*/ 36 h 544"/>
                  <a:gd name="T110" fmla="*/ 15 w 2288"/>
                  <a:gd name="T111" fmla="*/ 37 h 544"/>
                  <a:gd name="T112" fmla="*/ 14 w 2288"/>
                  <a:gd name="T113" fmla="*/ 28 h 544"/>
                  <a:gd name="T114" fmla="*/ 13 w 2288"/>
                  <a:gd name="T115" fmla="*/ 28 h 544"/>
                  <a:gd name="T116" fmla="*/ 12 w 2288"/>
                  <a:gd name="T117" fmla="*/ 35 h 544"/>
                  <a:gd name="T118" fmla="*/ 9 w 2288"/>
                  <a:gd name="T119" fmla="*/ 37 h 544"/>
                  <a:gd name="T120" fmla="*/ 5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grpSp>
          <p:nvGrpSpPr>
            <p:cNvPr id="8975" name="Group 4689"/>
            <p:cNvGrpSpPr>
              <a:grpSpLocks/>
            </p:cNvGrpSpPr>
            <p:nvPr/>
          </p:nvGrpSpPr>
          <p:grpSpPr bwMode="auto">
            <a:xfrm>
              <a:off x="5344" y="2352"/>
              <a:ext cx="288" cy="568"/>
              <a:chOff x="1777" y="966"/>
              <a:chExt cx="863" cy="1255"/>
            </a:xfrm>
          </p:grpSpPr>
          <p:sp>
            <p:nvSpPr>
              <p:cNvPr id="8507" name="Freeform 4690"/>
              <p:cNvSpPr>
                <a:spLocks/>
              </p:cNvSpPr>
              <p:nvPr/>
            </p:nvSpPr>
            <p:spPr bwMode="auto">
              <a:xfrm>
                <a:off x="1872" y="1296"/>
                <a:ext cx="672" cy="925"/>
              </a:xfrm>
              <a:custGeom>
                <a:avLst/>
                <a:gdLst>
                  <a:gd name="T0" fmla="*/ 389 w 805"/>
                  <a:gd name="T1" fmla="*/ 29 h 1970"/>
                  <a:gd name="T2" fmla="*/ 440 w 805"/>
                  <a:gd name="T3" fmla="*/ 10 h 1970"/>
                  <a:gd name="T4" fmla="*/ 437 w 805"/>
                  <a:gd name="T5" fmla="*/ 21 h 1970"/>
                  <a:gd name="T6" fmla="*/ 479 w 805"/>
                  <a:gd name="T7" fmla="*/ 20 h 1970"/>
                  <a:gd name="T8" fmla="*/ 508 w 805"/>
                  <a:gd name="T9" fmla="*/ 16 h 1970"/>
                  <a:gd name="T10" fmla="*/ 447 w 805"/>
                  <a:gd name="T11" fmla="*/ 36 h 1970"/>
                  <a:gd name="T12" fmla="*/ 418 w 805"/>
                  <a:gd name="T13" fmla="*/ 68 h 1970"/>
                  <a:gd name="T14" fmla="*/ 469 w 805"/>
                  <a:gd name="T15" fmla="*/ 48 h 1970"/>
                  <a:gd name="T16" fmla="*/ 439 w 805"/>
                  <a:gd name="T17" fmla="*/ 69 h 1970"/>
                  <a:gd name="T18" fmla="*/ 431 w 805"/>
                  <a:gd name="T19" fmla="*/ 88 h 1970"/>
                  <a:gd name="T20" fmla="*/ 467 w 805"/>
                  <a:gd name="T21" fmla="*/ 74 h 1970"/>
                  <a:gd name="T22" fmla="*/ 503 w 805"/>
                  <a:gd name="T23" fmla="*/ 54 h 1970"/>
                  <a:gd name="T24" fmla="*/ 525 w 805"/>
                  <a:gd name="T25" fmla="*/ 45 h 1970"/>
                  <a:gd name="T26" fmla="*/ 548 w 805"/>
                  <a:gd name="T27" fmla="*/ 48 h 1970"/>
                  <a:gd name="T28" fmla="*/ 504 w 805"/>
                  <a:gd name="T29" fmla="*/ 69 h 1970"/>
                  <a:gd name="T30" fmla="*/ 467 w 805"/>
                  <a:gd name="T31" fmla="*/ 87 h 1970"/>
                  <a:gd name="T32" fmla="*/ 424 w 805"/>
                  <a:gd name="T33" fmla="*/ 102 h 1970"/>
                  <a:gd name="T34" fmla="*/ 401 w 805"/>
                  <a:gd name="T35" fmla="*/ 131 h 1970"/>
                  <a:gd name="T36" fmla="*/ 366 w 805"/>
                  <a:gd name="T37" fmla="*/ 160 h 1970"/>
                  <a:gd name="T38" fmla="*/ 331 w 805"/>
                  <a:gd name="T39" fmla="*/ 216 h 1970"/>
                  <a:gd name="T40" fmla="*/ 327 w 805"/>
                  <a:gd name="T41" fmla="*/ 262 h 1970"/>
                  <a:gd name="T42" fmla="*/ 346 w 805"/>
                  <a:gd name="T43" fmla="*/ 306 h 1970"/>
                  <a:gd name="T44" fmla="*/ 346 w 805"/>
                  <a:gd name="T45" fmla="*/ 362 h 1970"/>
                  <a:gd name="T46" fmla="*/ 365 w 805"/>
                  <a:gd name="T47" fmla="*/ 403 h 1970"/>
                  <a:gd name="T48" fmla="*/ 406 w 805"/>
                  <a:gd name="T49" fmla="*/ 416 h 1970"/>
                  <a:gd name="T50" fmla="*/ 381 w 805"/>
                  <a:gd name="T51" fmla="*/ 422 h 1970"/>
                  <a:gd name="T52" fmla="*/ 330 w 805"/>
                  <a:gd name="T53" fmla="*/ 429 h 1970"/>
                  <a:gd name="T54" fmla="*/ 272 w 805"/>
                  <a:gd name="T55" fmla="*/ 429 h 1970"/>
                  <a:gd name="T56" fmla="*/ 215 w 805"/>
                  <a:gd name="T57" fmla="*/ 427 h 1970"/>
                  <a:gd name="T58" fmla="*/ 214 w 805"/>
                  <a:gd name="T59" fmla="*/ 418 h 1970"/>
                  <a:gd name="T60" fmla="*/ 249 w 805"/>
                  <a:gd name="T61" fmla="*/ 403 h 1970"/>
                  <a:gd name="T62" fmla="*/ 238 w 805"/>
                  <a:gd name="T63" fmla="*/ 350 h 1970"/>
                  <a:gd name="T64" fmla="*/ 252 w 805"/>
                  <a:gd name="T65" fmla="*/ 277 h 1970"/>
                  <a:gd name="T66" fmla="*/ 247 w 805"/>
                  <a:gd name="T67" fmla="*/ 177 h 1970"/>
                  <a:gd name="T68" fmla="*/ 209 w 805"/>
                  <a:gd name="T69" fmla="*/ 123 h 1970"/>
                  <a:gd name="T70" fmla="*/ 170 w 805"/>
                  <a:gd name="T71" fmla="*/ 93 h 1970"/>
                  <a:gd name="T72" fmla="*/ 114 w 805"/>
                  <a:gd name="T73" fmla="*/ 64 h 1970"/>
                  <a:gd name="T74" fmla="*/ 63 w 805"/>
                  <a:gd name="T75" fmla="*/ 42 h 1970"/>
                  <a:gd name="T76" fmla="*/ 23 w 805"/>
                  <a:gd name="T77" fmla="*/ 28 h 1970"/>
                  <a:gd name="T78" fmla="*/ 31 w 805"/>
                  <a:gd name="T79" fmla="*/ 15 h 1970"/>
                  <a:gd name="T80" fmla="*/ 63 w 805"/>
                  <a:gd name="T81" fmla="*/ 36 h 1970"/>
                  <a:gd name="T82" fmla="*/ 148 w 805"/>
                  <a:gd name="T83" fmla="*/ 57 h 1970"/>
                  <a:gd name="T84" fmla="*/ 161 w 805"/>
                  <a:gd name="T85" fmla="*/ 36 h 1970"/>
                  <a:gd name="T86" fmla="*/ 144 w 805"/>
                  <a:gd name="T87" fmla="*/ 5 h 1970"/>
                  <a:gd name="T88" fmla="*/ 161 w 805"/>
                  <a:gd name="T89" fmla="*/ 24 h 1970"/>
                  <a:gd name="T90" fmla="*/ 184 w 805"/>
                  <a:gd name="T91" fmla="*/ 31 h 1970"/>
                  <a:gd name="T92" fmla="*/ 211 w 805"/>
                  <a:gd name="T93" fmla="*/ 8 h 1970"/>
                  <a:gd name="T94" fmla="*/ 205 w 805"/>
                  <a:gd name="T95" fmla="*/ 26 h 1970"/>
                  <a:gd name="T96" fmla="*/ 213 w 805"/>
                  <a:gd name="T97" fmla="*/ 37 h 1970"/>
                  <a:gd name="T98" fmla="*/ 235 w 805"/>
                  <a:gd name="T99" fmla="*/ 31 h 1970"/>
                  <a:gd name="T100" fmla="*/ 196 w 805"/>
                  <a:gd name="T101" fmla="*/ 64 h 1970"/>
                  <a:gd name="T102" fmla="*/ 240 w 805"/>
                  <a:gd name="T103" fmla="*/ 108 h 1970"/>
                  <a:gd name="T104" fmla="*/ 301 w 805"/>
                  <a:gd name="T105" fmla="*/ 167 h 1970"/>
                  <a:gd name="T106" fmla="*/ 337 w 805"/>
                  <a:gd name="T107" fmla="*/ 137 h 1970"/>
                  <a:gd name="T108" fmla="*/ 379 w 805"/>
                  <a:gd name="T109" fmla="*/ 84 h 1970"/>
                  <a:gd name="T110" fmla="*/ 342 w 805"/>
                  <a:gd name="T111" fmla="*/ 43 h 19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5"/>
                  <a:gd name="T169" fmla="*/ 0 h 1970"/>
                  <a:gd name="T170" fmla="*/ 805 w 805"/>
                  <a:gd name="T171" fmla="*/ 1970 h 19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5" h="1970">
                    <a:moveTo>
                      <a:pt x="520" y="20"/>
                    </a:moveTo>
                    <a:lnTo>
                      <a:pt x="523" y="27"/>
                    </a:lnTo>
                    <a:lnTo>
                      <a:pt x="528" y="20"/>
                    </a:lnTo>
                    <a:lnTo>
                      <a:pt x="532" y="14"/>
                    </a:lnTo>
                    <a:lnTo>
                      <a:pt x="535" y="20"/>
                    </a:lnTo>
                    <a:lnTo>
                      <a:pt x="539" y="51"/>
                    </a:lnTo>
                    <a:lnTo>
                      <a:pt x="549" y="90"/>
                    </a:lnTo>
                    <a:lnTo>
                      <a:pt x="558" y="130"/>
                    </a:lnTo>
                    <a:lnTo>
                      <a:pt x="563" y="161"/>
                    </a:lnTo>
                    <a:lnTo>
                      <a:pt x="569" y="155"/>
                    </a:lnTo>
                    <a:lnTo>
                      <a:pt x="580" y="137"/>
                    </a:lnTo>
                    <a:lnTo>
                      <a:pt x="590" y="119"/>
                    </a:lnTo>
                    <a:lnTo>
                      <a:pt x="601" y="100"/>
                    </a:lnTo>
                    <a:lnTo>
                      <a:pt x="612" y="82"/>
                    </a:lnTo>
                    <a:lnTo>
                      <a:pt x="621" y="63"/>
                    </a:lnTo>
                    <a:lnTo>
                      <a:pt x="631" y="45"/>
                    </a:lnTo>
                    <a:lnTo>
                      <a:pt x="639" y="25"/>
                    </a:lnTo>
                    <a:lnTo>
                      <a:pt x="645" y="4"/>
                    </a:lnTo>
                    <a:lnTo>
                      <a:pt x="647" y="0"/>
                    </a:lnTo>
                    <a:lnTo>
                      <a:pt x="645" y="20"/>
                    </a:lnTo>
                    <a:lnTo>
                      <a:pt x="641" y="38"/>
                    </a:lnTo>
                    <a:lnTo>
                      <a:pt x="638" y="56"/>
                    </a:lnTo>
                    <a:lnTo>
                      <a:pt x="633" y="75"/>
                    </a:lnTo>
                    <a:lnTo>
                      <a:pt x="628" y="93"/>
                    </a:lnTo>
                    <a:lnTo>
                      <a:pt x="622" y="112"/>
                    </a:lnTo>
                    <a:lnTo>
                      <a:pt x="617" y="130"/>
                    </a:lnTo>
                    <a:lnTo>
                      <a:pt x="611" y="147"/>
                    </a:lnTo>
                    <a:lnTo>
                      <a:pt x="618" y="147"/>
                    </a:lnTo>
                    <a:lnTo>
                      <a:pt x="634" y="131"/>
                    </a:lnTo>
                    <a:lnTo>
                      <a:pt x="652" y="117"/>
                    </a:lnTo>
                    <a:lnTo>
                      <a:pt x="670" y="104"/>
                    </a:lnTo>
                    <a:lnTo>
                      <a:pt x="688" y="90"/>
                    </a:lnTo>
                    <a:lnTo>
                      <a:pt x="705" y="78"/>
                    </a:lnTo>
                    <a:lnTo>
                      <a:pt x="723" y="66"/>
                    </a:lnTo>
                    <a:lnTo>
                      <a:pt x="742" y="54"/>
                    </a:lnTo>
                    <a:lnTo>
                      <a:pt x="760" y="42"/>
                    </a:lnTo>
                    <a:lnTo>
                      <a:pt x="753" y="51"/>
                    </a:lnTo>
                    <a:lnTo>
                      <a:pt x="746" y="59"/>
                    </a:lnTo>
                    <a:lnTo>
                      <a:pt x="738" y="66"/>
                    </a:lnTo>
                    <a:lnTo>
                      <a:pt x="729" y="72"/>
                    </a:lnTo>
                    <a:lnTo>
                      <a:pt x="721" y="79"/>
                    </a:lnTo>
                    <a:lnTo>
                      <a:pt x="713" y="85"/>
                    </a:lnTo>
                    <a:lnTo>
                      <a:pt x="704" y="92"/>
                    </a:lnTo>
                    <a:lnTo>
                      <a:pt x="696" y="100"/>
                    </a:lnTo>
                    <a:lnTo>
                      <a:pt x="683" y="116"/>
                    </a:lnTo>
                    <a:lnTo>
                      <a:pt x="669" y="130"/>
                    </a:lnTo>
                    <a:lnTo>
                      <a:pt x="654" y="146"/>
                    </a:lnTo>
                    <a:lnTo>
                      <a:pt x="641" y="161"/>
                    </a:lnTo>
                    <a:lnTo>
                      <a:pt x="628" y="178"/>
                    </a:lnTo>
                    <a:lnTo>
                      <a:pt x="618" y="195"/>
                    </a:lnTo>
                    <a:lnTo>
                      <a:pt x="608" y="213"/>
                    </a:lnTo>
                    <a:lnTo>
                      <a:pt x="600" y="232"/>
                    </a:lnTo>
                    <a:lnTo>
                      <a:pt x="599" y="250"/>
                    </a:lnTo>
                    <a:lnTo>
                      <a:pt x="599" y="270"/>
                    </a:lnTo>
                    <a:lnTo>
                      <a:pt x="598" y="289"/>
                    </a:lnTo>
                    <a:lnTo>
                      <a:pt x="600" y="307"/>
                    </a:lnTo>
                    <a:lnTo>
                      <a:pt x="602" y="307"/>
                    </a:lnTo>
                    <a:lnTo>
                      <a:pt x="612" y="294"/>
                    </a:lnTo>
                    <a:lnTo>
                      <a:pt x="621" y="280"/>
                    </a:lnTo>
                    <a:lnTo>
                      <a:pt x="631" y="267"/>
                    </a:lnTo>
                    <a:lnTo>
                      <a:pt x="640" y="255"/>
                    </a:lnTo>
                    <a:lnTo>
                      <a:pt x="651" y="242"/>
                    </a:lnTo>
                    <a:lnTo>
                      <a:pt x="662" y="230"/>
                    </a:lnTo>
                    <a:lnTo>
                      <a:pt x="673" y="219"/>
                    </a:lnTo>
                    <a:lnTo>
                      <a:pt x="685" y="211"/>
                    </a:lnTo>
                    <a:lnTo>
                      <a:pt x="679" y="221"/>
                    </a:lnTo>
                    <a:lnTo>
                      <a:pt x="673" y="230"/>
                    </a:lnTo>
                    <a:lnTo>
                      <a:pt x="666" y="240"/>
                    </a:lnTo>
                    <a:lnTo>
                      <a:pt x="660" y="252"/>
                    </a:lnTo>
                    <a:lnTo>
                      <a:pt x="651" y="272"/>
                    </a:lnTo>
                    <a:lnTo>
                      <a:pt x="640" y="290"/>
                    </a:lnTo>
                    <a:lnTo>
                      <a:pt x="630" y="310"/>
                    </a:lnTo>
                    <a:lnTo>
                      <a:pt x="620" y="330"/>
                    </a:lnTo>
                    <a:lnTo>
                      <a:pt x="612" y="351"/>
                    </a:lnTo>
                    <a:lnTo>
                      <a:pt x="605" y="372"/>
                    </a:lnTo>
                    <a:lnTo>
                      <a:pt x="601" y="395"/>
                    </a:lnTo>
                    <a:lnTo>
                      <a:pt x="601" y="419"/>
                    </a:lnTo>
                    <a:lnTo>
                      <a:pt x="607" y="412"/>
                    </a:lnTo>
                    <a:lnTo>
                      <a:pt x="612" y="405"/>
                    </a:lnTo>
                    <a:lnTo>
                      <a:pt x="618" y="398"/>
                    </a:lnTo>
                    <a:lnTo>
                      <a:pt x="624" y="390"/>
                    </a:lnTo>
                    <a:lnTo>
                      <a:pt x="630" y="383"/>
                    </a:lnTo>
                    <a:lnTo>
                      <a:pt x="636" y="375"/>
                    </a:lnTo>
                    <a:lnTo>
                      <a:pt x="641" y="368"/>
                    </a:lnTo>
                    <a:lnTo>
                      <a:pt x="647" y="361"/>
                    </a:lnTo>
                    <a:lnTo>
                      <a:pt x="654" y="352"/>
                    </a:lnTo>
                    <a:lnTo>
                      <a:pt x="663" y="344"/>
                    </a:lnTo>
                    <a:lnTo>
                      <a:pt x="671" y="335"/>
                    </a:lnTo>
                    <a:lnTo>
                      <a:pt x="681" y="328"/>
                    </a:lnTo>
                    <a:lnTo>
                      <a:pt x="688" y="320"/>
                    </a:lnTo>
                    <a:lnTo>
                      <a:pt x="696" y="311"/>
                    </a:lnTo>
                    <a:lnTo>
                      <a:pt x="702" y="303"/>
                    </a:lnTo>
                    <a:lnTo>
                      <a:pt x="707" y="291"/>
                    </a:lnTo>
                    <a:lnTo>
                      <a:pt x="711" y="276"/>
                    </a:lnTo>
                    <a:lnTo>
                      <a:pt x="716" y="259"/>
                    </a:lnTo>
                    <a:lnTo>
                      <a:pt x="722" y="243"/>
                    </a:lnTo>
                    <a:lnTo>
                      <a:pt x="728" y="228"/>
                    </a:lnTo>
                    <a:lnTo>
                      <a:pt x="733" y="212"/>
                    </a:lnTo>
                    <a:lnTo>
                      <a:pt x="739" y="195"/>
                    </a:lnTo>
                    <a:lnTo>
                      <a:pt x="746" y="181"/>
                    </a:lnTo>
                    <a:lnTo>
                      <a:pt x="752" y="165"/>
                    </a:lnTo>
                    <a:lnTo>
                      <a:pt x="770" y="137"/>
                    </a:lnTo>
                    <a:lnTo>
                      <a:pt x="764" y="171"/>
                    </a:lnTo>
                    <a:lnTo>
                      <a:pt x="754" y="204"/>
                    </a:lnTo>
                    <a:lnTo>
                      <a:pt x="743" y="236"/>
                    </a:lnTo>
                    <a:lnTo>
                      <a:pt x="738" y="270"/>
                    </a:lnTo>
                    <a:lnTo>
                      <a:pt x="746" y="262"/>
                    </a:lnTo>
                    <a:lnTo>
                      <a:pt x="754" y="253"/>
                    </a:lnTo>
                    <a:lnTo>
                      <a:pt x="762" y="245"/>
                    </a:lnTo>
                    <a:lnTo>
                      <a:pt x="771" y="235"/>
                    </a:lnTo>
                    <a:lnTo>
                      <a:pt x="779" y="226"/>
                    </a:lnTo>
                    <a:lnTo>
                      <a:pt x="787" y="218"/>
                    </a:lnTo>
                    <a:lnTo>
                      <a:pt x="796" y="211"/>
                    </a:lnTo>
                    <a:lnTo>
                      <a:pt x="805" y="204"/>
                    </a:lnTo>
                    <a:lnTo>
                      <a:pt x="793" y="222"/>
                    </a:lnTo>
                    <a:lnTo>
                      <a:pt x="780" y="240"/>
                    </a:lnTo>
                    <a:lnTo>
                      <a:pt x="766" y="259"/>
                    </a:lnTo>
                    <a:lnTo>
                      <a:pt x="753" y="277"/>
                    </a:lnTo>
                    <a:lnTo>
                      <a:pt x="739" y="296"/>
                    </a:lnTo>
                    <a:lnTo>
                      <a:pt x="724" y="314"/>
                    </a:lnTo>
                    <a:lnTo>
                      <a:pt x="713" y="334"/>
                    </a:lnTo>
                    <a:lnTo>
                      <a:pt x="701" y="354"/>
                    </a:lnTo>
                    <a:lnTo>
                      <a:pt x="696" y="361"/>
                    </a:lnTo>
                    <a:lnTo>
                      <a:pt x="691" y="366"/>
                    </a:lnTo>
                    <a:lnTo>
                      <a:pt x="685" y="373"/>
                    </a:lnTo>
                    <a:lnTo>
                      <a:pt x="681" y="379"/>
                    </a:lnTo>
                    <a:lnTo>
                      <a:pt x="676" y="386"/>
                    </a:lnTo>
                    <a:lnTo>
                      <a:pt x="671" y="393"/>
                    </a:lnTo>
                    <a:lnTo>
                      <a:pt x="668" y="400"/>
                    </a:lnTo>
                    <a:lnTo>
                      <a:pt x="665" y="407"/>
                    </a:lnTo>
                    <a:lnTo>
                      <a:pt x="656" y="417"/>
                    </a:lnTo>
                    <a:lnTo>
                      <a:pt x="646" y="427"/>
                    </a:lnTo>
                    <a:lnTo>
                      <a:pt x="637" y="436"/>
                    </a:lnTo>
                    <a:lnTo>
                      <a:pt x="627" y="444"/>
                    </a:lnTo>
                    <a:lnTo>
                      <a:pt x="618" y="454"/>
                    </a:lnTo>
                    <a:lnTo>
                      <a:pt x="609" y="464"/>
                    </a:lnTo>
                    <a:lnTo>
                      <a:pt x="601" y="475"/>
                    </a:lnTo>
                    <a:lnTo>
                      <a:pt x="595" y="487"/>
                    </a:lnTo>
                    <a:lnTo>
                      <a:pt x="592" y="507"/>
                    </a:lnTo>
                    <a:lnTo>
                      <a:pt x="589" y="528"/>
                    </a:lnTo>
                    <a:lnTo>
                      <a:pt x="588" y="549"/>
                    </a:lnTo>
                    <a:lnTo>
                      <a:pt x="586" y="570"/>
                    </a:lnTo>
                    <a:lnTo>
                      <a:pt x="580" y="582"/>
                    </a:lnTo>
                    <a:lnTo>
                      <a:pt x="575" y="594"/>
                    </a:lnTo>
                    <a:lnTo>
                      <a:pt x="570" y="607"/>
                    </a:lnTo>
                    <a:lnTo>
                      <a:pt x="567" y="620"/>
                    </a:lnTo>
                    <a:lnTo>
                      <a:pt x="562" y="632"/>
                    </a:lnTo>
                    <a:lnTo>
                      <a:pt x="558" y="645"/>
                    </a:lnTo>
                    <a:lnTo>
                      <a:pt x="555" y="658"/>
                    </a:lnTo>
                    <a:lnTo>
                      <a:pt x="550" y="671"/>
                    </a:lnTo>
                    <a:lnTo>
                      <a:pt x="538" y="699"/>
                    </a:lnTo>
                    <a:lnTo>
                      <a:pt x="526" y="727"/>
                    </a:lnTo>
                    <a:lnTo>
                      <a:pt x="516" y="757"/>
                    </a:lnTo>
                    <a:lnTo>
                      <a:pt x="504" y="785"/>
                    </a:lnTo>
                    <a:lnTo>
                      <a:pt x="494" y="815"/>
                    </a:lnTo>
                    <a:lnTo>
                      <a:pt x="486" y="846"/>
                    </a:lnTo>
                    <a:lnTo>
                      <a:pt x="480" y="877"/>
                    </a:lnTo>
                    <a:lnTo>
                      <a:pt x="478" y="910"/>
                    </a:lnTo>
                    <a:lnTo>
                      <a:pt x="475" y="945"/>
                    </a:lnTo>
                    <a:lnTo>
                      <a:pt x="475" y="979"/>
                    </a:lnTo>
                    <a:lnTo>
                      <a:pt x="475" y="1015"/>
                    </a:lnTo>
                    <a:lnTo>
                      <a:pt x="478" y="1050"/>
                    </a:lnTo>
                    <a:lnTo>
                      <a:pt x="475" y="1080"/>
                    </a:lnTo>
                    <a:lnTo>
                      <a:pt x="472" y="1110"/>
                    </a:lnTo>
                    <a:lnTo>
                      <a:pt x="469" y="1139"/>
                    </a:lnTo>
                    <a:lnTo>
                      <a:pt x="469" y="1169"/>
                    </a:lnTo>
                    <a:lnTo>
                      <a:pt x="467" y="1169"/>
                    </a:lnTo>
                    <a:lnTo>
                      <a:pt x="469" y="1189"/>
                    </a:lnTo>
                    <a:lnTo>
                      <a:pt x="471" y="1211"/>
                    </a:lnTo>
                    <a:lnTo>
                      <a:pt x="471" y="1234"/>
                    </a:lnTo>
                    <a:lnTo>
                      <a:pt x="472" y="1257"/>
                    </a:lnTo>
                    <a:lnTo>
                      <a:pt x="477" y="1284"/>
                    </a:lnTo>
                    <a:lnTo>
                      <a:pt x="479" y="1312"/>
                    </a:lnTo>
                    <a:lnTo>
                      <a:pt x="483" y="1339"/>
                    </a:lnTo>
                    <a:lnTo>
                      <a:pt x="491" y="1364"/>
                    </a:lnTo>
                    <a:lnTo>
                      <a:pt x="496" y="1388"/>
                    </a:lnTo>
                    <a:lnTo>
                      <a:pt x="496" y="1413"/>
                    </a:lnTo>
                    <a:lnTo>
                      <a:pt x="494" y="1438"/>
                    </a:lnTo>
                    <a:lnTo>
                      <a:pt x="494" y="1462"/>
                    </a:lnTo>
                    <a:lnTo>
                      <a:pt x="499" y="1499"/>
                    </a:lnTo>
                    <a:lnTo>
                      <a:pt x="505" y="1534"/>
                    </a:lnTo>
                    <a:lnTo>
                      <a:pt x="507" y="1571"/>
                    </a:lnTo>
                    <a:lnTo>
                      <a:pt x="504" y="1608"/>
                    </a:lnTo>
                    <a:lnTo>
                      <a:pt x="496" y="1643"/>
                    </a:lnTo>
                    <a:lnTo>
                      <a:pt x="491" y="1681"/>
                    </a:lnTo>
                    <a:lnTo>
                      <a:pt x="492" y="1720"/>
                    </a:lnTo>
                    <a:lnTo>
                      <a:pt x="501" y="1755"/>
                    </a:lnTo>
                    <a:lnTo>
                      <a:pt x="506" y="1769"/>
                    </a:lnTo>
                    <a:lnTo>
                      <a:pt x="510" y="1785"/>
                    </a:lnTo>
                    <a:lnTo>
                      <a:pt x="515" y="1799"/>
                    </a:lnTo>
                    <a:lnTo>
                      <a:pt x="519" y="1813"/>
                    </a:lnTo>
                    <a:lnTo>
                      <a:pt x="524" y="1829"/>
                    </a:lnTo>
                    <a:lnTo>
                      <a:pt x="530" y="1843"/>
                    </a:lnTo>
                    <a:lnTo>
                      <a:pt x="536" y="1856"/>
                    </a:lnTo>
                    <a:lnTo>
                      <a:pt x="543" y="1870"/>
                    </a:lnTo>
                    <a:lnTo>
                      <a:pt x="550" y="1875"/>
                    </a:lnTo>
                    <a:lnTo>
                      <a:pt x="557" y="1880"/>
                    </a:lnTo>
                    <a:lnTo>
                      <a:pt x="566" y="1881"/>
                    </a:lnTo>
                    <a:lnTo>
                      <a:pt x="574" y="1884"/>
                    </a:lnTo>
                    <a:lnTo>
                      <a:pt x="582" y="1885"/>
                    </a:lnTo>
                    <a:lnTo>
                      <a:pt x="589" y="1890"/>
                    </a:lnTo>
                    <a:lnTo>
                      <a:pt x="594" y="1897"/>
                    </a:lnTo>
                    <a:lnTo>
                      <a:pt x="596" y="1907"/>
                    </a:lnTo>
                    <a:lnTo>
                      <a:pt x="586" y="1904"/>
                    </a:lnTo>
                    <a:lnTo>
                      <a:pt x="576" y="1904"/>
                    </a:lnTo>
                    <a:lnTo>
                      <a:pt x="567" y="1907"/>
                    </a:lnTo>
                    <a:lnTo>
                      <a:pt x="557" y="1909"/>
                    </a:lnTo>
                    <a:lnTo>
                      <a:pt x="548" y="1914"/>
                    </a:lnTo>
                    <a:lnTo>
                      <a:pt x="538" y="1916"/>
                    </a:lnTo>
                    <a:lnTo>
                      <a:pt x="529" y="1918"/>
                    </a:lnTo>
                    <a:lnTo>
                      <a:pt x="518" y="1918"/>
                    </a:lnTo>
                    <a:lnTo>
                      <a:pt x="509" y="1924"/>
                    </a:lnTo>
                    <a:lnTo>
                      <a:pt x="500" y="1928"/>
                    </a:lnTo>
                    <a:lnTo>
                      <a:pt x="491" y="1933"/>
                    </a:lnTo>
                    <a:lnTo>
                      <a:pt x="481" y="1939"/>
                    </a:lnTo>
                    <a:lnTo>
                      <a:pt x="473" y="1945"/>
                    </a:lnTo>
                    <a:lnTo>
                      <a:pt x="465" y="1952"/>
                    </a:lnTo>
                    <a:lnTo>
                      <a:pt x="456" y="1959"/>
                    </a:lnTo>
                    <a:lnTo>
                      <a:pt x="448" y="1967"/>
                    </a:lnTo>
                    <a:lnTo>
                      <a:pt x="435" y="1970"/>
                    </a:lnTo>
                    <a:lnTo>
                      <a:pt x="422" y="1969"/>
                    </a:lnTo>
                    <a:lnTo>
                      <a:pt x="411" y="1963"/>
                    </a:lnTo>
                    <a:lnTo>
                      <a:pt x="401" y="1955"/>
                    </a:lnTo>
                    <a:lnTo>
                      <a:pt x="390" y="1946"/>
                    </a:lnTo>
                    <a:lnTo>
                      <a:pt x="379" y="1938"/>
                    </a:lnTo>
                    <a:lnTo>
                      <a:pt x="367" y="1931"/>
                    </a:lnTo>
                    <a:lnTo>
                      <a:pt x="354" y="1928"/>
                    </a:lnTo>
                    <a:lnTo>
                      <a:pt x="345" y="1928"/>
                    </a:lnTo>
                    <a:lnTo>
                      <a:pt x="337" y="1929"/>
                    </a:lnTo>
                    <a:lnTo>
                      <a:pt x="327" y="1931"/>
                    </a:lnTo>
                    <a:lnTo>
                      <a:pt x="319" y="1933"/>
                    </a:lnTo>
                    <a:lnTo>
                      <a:pt x="309" y="1935"/>
                    </a:lnTo>
                    <a:lnTo>
                      <a:pt x="300" y="1935"/>
                    </a:lnTo>
                    <a:lnTo>
                      <a:pt x="292" y="1935"/>
                    </a:lnTo>
                    <a:lnTo>
                      <a:pt x="282" y="1932"/>
                    </a:lnTo>
                    <a:lnTo>
                      <a:pt x="281" y="1922"/>
                    </a:lnTo>
                    <a:lnTo>
                      <a:pt x="286" y="1914"/>
                    </a:lnTo>
                    <a:lnTo>
                      <a:pt x="293" y="1908"/>
                    </a:lnTo>
                    <a:lnTo>
                      <a:pt x="299" y="1902"/>
                    </a:lnTo>
                    <a:lnTo>
                      <a:pt x="307" y="1898"/>
                    </a:lnTo>
                    <a:lnTo>
                      <a:pt x="314" y="1894"/>
                    </a:lnTo>
                    <a:lnTo>
                      <a:pt x="321" y="1888"/>
                    </a:lnTo>
                    <a:lnTo>
                      <a:pt x="328" y="1881"/>
                    </a:lnTo>
                    <a:lnTo>
                      <a:pt x="334" y="1873"/>
                    </a:lnTo>
                    <a:lnTo>
                      <a:pt x="340" y="1864"/>
                    </a:lnTo>
                    <a:lnTo>
                      <a:pt x="345" y="1856"/>
                    </a:lnTo>
                    <a:lnTo>
                      <a:pt x="349" y="1847"/>
                    </a:lnTo>
                    <a:lnTo>
                      <a:pt x="357" y="1827"/>
                    </a:lnTo>
                    <a:lnTo>
                      <a:pt x="357" y="1807"/>
                    </a:lnTo>
                    <a:lnTo>
                      <a:pt x="352" y="1785"/>
                    </a:lnTo>
                    <a:lnTo>
                      <a:pt x="350" y="1764"/>
                    </a:lnTo>
                    <a:lnTo>
                      <a:pt x="354" y="1723"/>
                    </a:lnTo>
                    <a:lnTo>
                      <a:pt x="351" y="1683"/>
                    </a:lnTo>
                    <a:lnTo>
                      <a:pt x="345" y="1642"/>
                    </a:lnTo>
                    <a:lnTo>
                      <a:pt x="343" y="1599"/>
                    </a:lnTo>
                    <a:lnTo>
                      <a:pt x="341" y="1587"/>
                    </a:lnTo>
                    <a:lnTo>
                      <a:pt x="340" y="1575"/>
                    </a:lnTo>
                    <a:lnTo>
                      <a:pt x="340" y="1563"/>
                    </a:lnTo>
                    <a:lnTo>
                      <a:pt x="341" y="1551"/>
                    </a:lnTo>
                    <a:lnTo>
                      <a:pt x="344" y="1489"/>
                    </a:lnTo>
                    <a:lnTo>
                      <a:pt x="349" y="1428"/>
                    </a:lnTo>
                    <a:lnTo>
                      <a:pt x="354" y="1369"/>
                    </a:lnTo>
                    <a:lnTo>
                      <a:pt x="365" y="1311"/>
                    </a:lnTo>
                    <a:lnTo>
                      <a:pt x="362" y="1255"/>
                    </a:lnTo>
                    <a:lnTo>
                      <a:pt x="353" y="1203"/>
                    </a:lnTo>
                    <a:lnTo>
                      <a:pt x="346" y="1151"/>
                    </a:lnTo>
                    <a:lnTo>
                      <a:pt x="346" y="1095"/>
                    </a:lnTo>
                    <a:lnTo>
                      <a:pt x="353" y="1037"/>
                    </a:lnTo>
                    <a:lnTo>
                      <a:pt x="356" y="976"/>
                    </a:lnTo>
                    <a:lnTo>
                      <a:pt x="357" y="916"/>
                    </a:lnTo>
                    <a:lnTo>
                      <a:pt x="362" y="855"/>
                    </a:lnTo>
                    <a:lnTo>
                      <a:pt x="354" y="801"/>
                    </a:lnTo>
                    <a:lnTo>
                      <a:pt x="349" y="746"/>
                    </a:lnTo>
                    <a:lnTo>
                      <a:pt x="341" y="692"/>
                    </a:lnTo>
                    <a:lnTo>
                      <a:pt x="335" y="638"/>
                    </a:lnTo>
                    <a:lnTo>
                      <a:pt x="330" y="623"/>
                    </a:lnTo>
                    <a:lnTo>
                      <a:pt x="321" y="607"/>
                    </a:lnTo>
                    <a:lnTo>
                      <a:pt x="313" y="593"/>
                    </a:lnTo>
                    <a:lnTo>
                      <a:pt x="305" y="577"/>
                    </a:lnTo>
                    <a:lnTo>
                      <a:pt x="299" y="560"/>
                    </a:lnTo>
                    <a:lnTo>
                      <a:pt x="293" y="543"/>
                    </a:lnTo>
                    <a:lnTo>
                      <a:pt x="287" y="526"/>
                    </a:lnTo>
                    <a:lnTo>
                      <a:pt x="282" y="508"/>
                    </a:lnTo>
                    <a:lnTo>
                      <a:pt x="275" y="491"/>
                    </a:lnTo>
                    <a:lnTo>
                      <a:pt x="268" y="475"/>
                    </a:lnTo>
                    <a:lnTo>
                      <a:pt x="261" y="458"/>
                    </a:lnTo>
                    <a:lnTo>
                      <a:pt x="251" y="443"/>
                    </a:lnTo>
                    <a:lnTo>
                      <a:pt x="244" y="420"/>
                    </a:lnTo>
                    <a:lnTo>
                      <a:pt x="239" y="398"/>
                    </a:lnTo>
                    <a:lnTo>
                      <a:pt x="236" y="372"/>
                    </a:lnTo>
                    <a:lnTo>
                      <a:pt x="236" y="348"/>
                    </a:lnTo>
                    <a:lnTo>
                      <a:pt x="223" y="334"/>
                    </a:lnTo>
                    <a:lnTo>
                      <a:pt x="209" y="322"/>
                    </a:lnTo>
                    <a:lnTo>
                      <a:pt x="193" y="311"/>
                    </a:lnTo>
                    <a:lnTo>
                      <a:pt x="178" y="301"/>
                    </a:lnTo>
                    <a:lnTo>
                      <a:pt x="163" y="290"/>
                    </a:lnTo>
                    <a:lnTo>
                      <a:pt x="149" y="277"/>
                    </a:lnTo>
                    <a:lnTo>
                      <a:pt x="135" y="264"/>
                    </a:lnTo>
                    <a:lnTo>
                      <a:pt x="123" y="247"/>
                    </a:lnTo>
                    <a:lnTo>
                      <a:pt x="115" y="238"/>
                    </a:lnTo>
                    <a:lnTo>
                      <a:pt x="108" y="226"/>
                    </a:lnTo>
                    <a:lnTo>
                      <a:pt x="102" y="213"/>
                    </a:lnTo>
                    <a:lnTo>
                      <a:pt x="97" y="202"/>
                    </a:lnTo>
                    <a:lnTo>
                      <a:pt x="91" y="189"/>
                    </a:lnTo>
                    <a:lnTo>
                      <a:pt x="85" y="180"/>
                    </a:lnTo>
                    <a:lnTo>
                      <a:pt x="77" y="170"/>
                    </a:lnTo>
                    <a:lnTo>
                      <a:pt x="65" y="163"/>
                    </a:lnTo>
                    <a:lnTo>
                      <a:pt x="0" y="124"/>
                    </a:lnTo>
                    <a:lnTo>
                      <a:pt x="7" y="124"/>
                    </a:lnTo>
                    <a:lnTo>
                      <a:pt x="15" y="124"/>
                    </a:lnTo>
                    <a:lnTo>
                      <a:pt x="24" y="124"/>
                    </a:lnTo>
                    <a:lnTo>
                      <a:pt x="32" y="127"/>
                    </a:lnTo>
                    <a:lnTo>
                      <a:pt x="41" y="129"/>
                    </a:lnTo>
                    <a:lnTo>
                      <a:pt x="51" y="133"/>
                    </a:lnTo>
                    <a:lnTo>
                      <a:pt x="59" y="136"/>
                    </a:lnTo>
                    <a:lnTo>
                      <a:pt x="67" y="140"/>
                    </a:lnTo>
                    <a:lnTo>
                      <a:pt x="61" y="123"/>
                    </a:lnTo>
                    <a:lnTo>
                      <a:pt x="56" y="106"/>
                    </a:lnTo>
                    <a:lnTo>
                      <a:pt x="50" y="89"/>
                    </a:lnTo>
                    <a:lnTo>
                      <a:pt x="44" y="70"/>
                    </a:lnTo>
                    <a:lnTo>
                      <a:pt x="53" y="79"/>
                    </a:lnTo>
                    <a:lnTo>
                      <a:pt x="60" y="89"/>
                    </a:lnTo>
                    <a:lnTo>
                      <a:pt x="66" y="100"/>
                    </a:lnTo>
                    <a:lnTo>
                      <a:pt x="71" y="112"/>
                    </a:lnTo>
                    <a:lnTo>
                      <a:pt x="76" y="124"/>
                    </a:lnTo>
                    <a:lnTo>
                      <a:pt x="80" y="137"/>
                    </a:lnTo>
                    <a:lnTo>
                      <a:pt x="85" y="150"/>
                    </a:lnTo>
                    <a:lnTo>
                      <a:pt x="91" y="161"/>
                    </a:lnTo>
                    <a:lnTo>
                      <a:pt x="103" y="180"/>
                    </a:lnTo>
                    <a:lnTo>
                      <a:pt x="116" y="196"/>
                    </a:lnTo>
                    <a:lnTo>
                      <a:pt x="130" y="211"/>
                    </a:lnTo>
                    <a:lnTo>
                      <a:pt x="145" y="223"/>
                    </a:lnTo>
                    <a:lnTo>
                      <a:pt x="161" y="235"/>
                    </a:lnTo>
                    <a:lnTo>
                      <a:pt x="178" y="245"/>
                    </a:lnTo>
                    <a:lnTo>
                      <a:pt x="194" y="252"/>
                    </a:lnTo>
                    <a:lnTo>
                      <a:pt x="212" y="257"/>
                    </a:lnTo>
                    <a:lnTo>
                      <a:pt x="218" y="263"/>
                    </a:lnTo>
                    <a:lnTo>
                      <a:pt x="225" y="269"/>
                    </a:lnTo>
                    <a:lnTo>
                      <a:pt x="232" y="274"/>
                    </a:lnTo>
                    <a:lnTo>
                      <a:pt x="239" y="279"/>
                    </a:lnTo>
                    <a:lnTo>
                      <a:pt x="238" y="249"/>
                    </a:lnTo>
                    <a:lnTo>
                      <a:pt x="235" y="221"/>
                    </a:lnTo>
                    <a:lnTo>
                      <a:pt x="231" y="194"/>
                    </a:lnTo>
                    <a:lnTo>
                      <a:pt x="231" y="164"/>
                    </a:lnTo>
                    <a:lnTo>
                      <a:pt x="220" y="136"/>
                    </a:lnTo>
                    <a:lnTo>
                      <a:pt x="214" y="106"/>
                    </a:lnTo>
                    <a:lnTo>
                      <a:pt x="210" y="76"/>
                    </a:lnTo>
                    <a:lnTo>
                      <a:pt x="204" y="46"/>
                    </a:lnTo>
                    <a:lnTo>
                      <a:pt x="203" y="41"/>
                    </a:lnTo>
                    <a:lnTo>
                      <a:pt x="204" y="35"/>
                    </a:lnTo>
                    <a:lnTo>
                      <a:pt x="205" y="28"/>
                    </a:lnTo>
                    <a:lnTo>
                      <a:pt x="207" y="24"/>
                    </a:lnTo>
                    <a:lnTo>
                      <a:pt x="210" y="25"/>
                    </a:lnTo>
                    <a:lnTo>
                      <a:pt x="212" y="29"/>
                    </a:lnTo>
                    <a:lnTo>
                      <a:pt x="213" y="32"/>
                    </a:lnTo>
                    <a:lnTo>
                      <a:pt x="214" y="37"/>
                    </a:lnTo>
                    <a:lnTo>
                      <a:pt x="216" y="56"/>
                    </a:lnTo>
                    <a:lnTo>
                      <a:pt x="219" y="75"/>
                    </a:lnTo>
                    <a:lnTo>
                      <a:pt x="225" y="92"/>
                    </a:lnTo>
                    <a:lnTo>
                      <a:pt x="231" y="110"/>
                    </a:lnTo>
                    <a:lnTo>
                      <a:pt x="237" y="127"/>
                    </a:lnTo>
                    <a:lnTo>
                      <a:pt x="243" y="144"/>
                    </a:lnTo>
                    <a:lnTo>
                      <a:pt x="249" y="163"/>
                    </a:lnTo>
                    <a:lnTo>
                      <a:pt x="252" y="181"/>
                    </a:lnTo>
                    <a:lnTo>
                      <a:pt x="256" y="171"/>
                    </a:lnTo>
                    <a:lnTo>
                      <a:pt x="258" y="161"/>
                    </a:lnTo>
                    <a:lnTo>
                      <a:pt x="261" y="150"/>
                    </a:lnTo>
                    <a:lnTo>
                      <a:pt x="264" y="141"/>
                    </a:lnTo>
                    <a:lnTo>
                      <a:pt x="273" y="130"/>
                    </a:lnTo>
                    <a:lnTo>
                      <a:pt x="280" y="119"/>
                    </a:lnTo>
                    <a:lnTo>
                      <a:pt x="286" y="106"/>
                    </a:lnTo>
                    <a:lnTo>
                      <a:pt x="292" y="93"/>
                    </a:lnTo>
                    <a:lnTo>
                      <a:pt x="296" y="80"/>
                    </a:lnTo>
                    <a:lnTo>
                      <a:pt x="300" y="66"/>
                    </a:lnTo>
                    <a:lnTo>
                      <a:pt x="302" y="52"/>
                    </a:lnTo>
                    <a:lnTo>
                      <a:pt x="303" y="38"/>
                    </a:lnTo>
                    <a:lnTo>
                      <a:pt x="305" y="37"/>
                    </a:lnTo>
                    <a:lnTo>
                      <a:pt x="306" y="34"/>
                    </a:lnTo>
                    <a:lnTo>
                      <a:pt x="307" y="34"/>
                    </a:lnTo>
                    <a:lnTo>
                      <a:pt x="308" y="35"/>
                    </a:lnTo>
                    <a:lnTo>
                      <a:pt x="309" y="59"/>
                    </a:lnTo>
                    <a:lnTo>
                      <a:pt x="306" y="80"/>
                    </a:lnTo>
                    <a:lnTo>
                      <a:pt x="301" y="100"/>
                    </a:lnTo>
                    <a:lnTo>
                      <a:pt x="294" y="120"/>
                    </a:lnTo>
                    <a:lnTo>
                      <a:pt x="287" y="141"/>
                    </a:lnTo>
                    <a:lnTo>
                      <a:pt x="281" y="161"/>
                    </a:lnTo>
                    <a:lnTo>
                      <a:pt x="279" y="182"/>
                    </a:lnTo>
                    <a:lnTo>
                      <a:pt x="279" y="206"/>
                    </a:lnTo>
                    <a:lnTo>
                      <a:pt x="280" y="209"/>
                    </a:lnTo>
                    <a:lnTo>
                      <a:pt x="289" y="195"/>
                    </a:lnTo>
                    <a:lnTo>
                      <a:pt x="299" y="182"/>
                    </a:lnTo>
                    <a:lnTo>
                      <a:pt x="306" y="168"/>
                    </a:lnTo>
                    <a:lnTo>
                      <a:pt x="314" y="153"/>
                    </a:lnTo>
                    <a:lnTo>
                      <a:pt x="321" y="138"/>
                    </a:lnTo>
                    <a:lnTo>
                      <a:pt x="328" y="124"/>
                    </a:lnTo>
                    <a:lnTo>
                      <a:pt x="335" y="109"/>
                    </a:lnTo>
                    <a:lnTo>
                      <a:pt x="344" y="95"/>
                    </a:lnTo>
                    <a:lnTo>
                      <a:pt x="347" y="90"/>
                    </a:lnTo>
                    <a:lnTo>
                      <a:pt x="346" y="116"/>
                    </a:lnTo>
                    <a:lnTo>
                      <a:pt x="337" y="140"/>
                    </a:lnTo>
                    <a:lnTo>
                      <a:pt x="326" y="163"/>
                    </a:lnTo>
                    <a:lnTo>
                      <a:pt x="322" y="189"/>
                    </a:lnTo>
                    <a:lnTo>
                      <a:pt x="315" y="206"/>
                    </a:lnTo>
                    <a:lnTo>
                      <a:pt x="306" y="222"/>
                    </a:lnTo>
                    <a:lnTo>
                      <a:pt x="298" y="239"/>
                    </a:lnTo>
                    <a:lnTo>
                      <a:pt x="289" y="256"/>
                    </a:lnTo>
                    <a:lnTo>
                      <a:pt x="283" y="273"/>
                    </a:lnTo>
                    <a:lnTo>
                      <a:pt x="281" y="291"/>
                    </a:lnTo>
                    <a:lnTo>
                      <a:pt x="281" y="310"/>
                    </a:lnTo>
                    <a:lnTo>
                      <a:pt x="287" y="330"/>
                    </a:lnTo>
                    <a:lnTo>
                      <a:pt x="288" y="359"/>
                    </a:lnTo>
                    <a:lnTo>
                      <a:pt x="294" y="389"/>
                    </a:lnTo>
                    <a:lnTo>
                      <a:pt x="303" y="416"/>
                    </a:lnTo>
                    <a:lnTo>
                      <a:pt x="318" y="440"/>
                    </a:lnTo>
                    <a:lnTo>
                      <a:pt x="332" y="465"/>
                    </a:lnTo>
                    <a:lnTo>
                      <a:pt x="345" y="491"/>
                    </a:lnTo>
                    <a:lnTo>
                      <a:pt x="358" y="516"/>
                    </a:lnTo>
                    <a:lnTo>
                      <a:pt x="369" y="542"/>
                    </a:lnTo>
                    <a:lnTo>
                      <a:pt x="378" y="569"/>
                    </a:lnTo>
                    <a:lnTo>
                      <a:pt x="385" y="597"/>
                    </a:lnTo>
                    <a:lnTo>
                      <a:pt x="391" y="627"/>
                    </a:lnTo>
                    <a:lnTo>
                      <a:pt x="395" y="657"/>
                    </a:lnTo>
                    <a:lnTo>
                      <a:pt x="429" y="773"/>
                    </a:lnTo>
                    <a:lnTo>
                      <a:pt x="433" y="757"/>
                    </a:lnTo>
                    <a:lnTo>
                      <a:pt x="436" y="742"/>
                    </a:lnTo>
                    <a:lnTo>
                      <a:pt x="442" y="726"/>
                    </a:lnTo>
                    <a:lnTo>
                      <a:pt x="448" y="712"/>
                    </a:lnTo>
                    <a:lnTo>
                      <a:pt x="455" y="696"/>
                    </a:lnTo>
                    <a:lnTo>
                      <a:pt x="461" y="682"/>
                    </a:lnTo>
                    <a:lnTo>
                      <a:pt x="467" y="668"/>
                    </a:lnTo>
                    <a:lnTo>
                      <a:pt x="473" y="652"/>
                    </a:lnTo>
                    <a:lnTo>
                      <a:pt x="484" y="621"/>
                    </a:lnTo>
                    <a:lnTo>
                      <a:pt x="493" y="590"/>
                    </a:lnTo>
                    <a:lnTo>
                      <a:pt x="504" y="560"/>
                    </a:lnTo>
                    <a:lnTo>
                      <a:pt x="513" y="529"/>
                    </a:lnTo>
                    <a:lnTo>
                      <a:pt x="522" y="498"/>
                    </a:lnTo>
                    <a:lnTo>
                      <a:pt x="531" y="465"/>
                    </a:lnTo>
                    <a:lnTo>
                      <a:pt x="538" y="434"/>
                    </a:lnTo>
                    <a:lnTo>
                      <a:pt x="547" y="402"/>
                    </a:lnTo>
                    <a:lnTo>
                      <a:pt x="544" y="379"/>
                    </a:lnTo>
                    <a:lnTo>
                      <a:pt x="541" y="358"/>
                    </a:lnTo>
                    <a:lnTo>
                      <a:pt x="535" y="337"/>
                    </a:lnTo>
                    <a:lnTo>
                      <a:pt x="528" y="315"/>
                    </a:lnTo>
                    <a:lnTo>
                      <a:pt x="519" y="296"/>
                    </a:lnTo>
                    <a:lnTo>
                      <a:pt x="510" y="276"/>
                    </a:lnTo>
                    <a:lnTo>
                      <a:pt x="500" y="256"/>
                    </a:lnTo>
                    <a:lnTo>
                      <a:pt x="490" y="238"/>
                    </a:lnTo>
                    <a:lnTo>
                      <a:pt x="491" y="194"/>
                    </a:lnTo>
                    <a:lnTo>
                      <a:pt x="499" y="153"/>
                    </a:lnTo>
                    <a:lnTo>
                      <a:pt x="509" y="112"/>
                    </a:lnTo>
                    <a:lnTo>
                      <a:pt x="511" y="66"/>
                    </a:lnTo>
                    <a:lnTo>
                      <a:pt x="520" y="20"/>
                    </a:lnTo>
                    <a:close/>
                  </a:path>
                </a:pathLst>
              </a:custGeom>
              <a:solidFill>
                <a:srgbClr val="008000"/>
              </a:solidFill>
              <a:ln w="9525">
                <a:noFill/>
                <a:round/>
                <a:headEnd/>
                <a:tailEnd/>
              </a:ln>
            </p:spPr>
            <p:txBody>
              <a:bodyPr/>
              <a:lstStyle/>
              <a:p>
                <a:endParaRPr lang="en-US"/>
              </a:p>
            </p:txBody>
          </p:sp>
          <p:sp>
            <p:nvSpPr>
              <p:cNvPr id="8508" name="Freeform 4691"/>
              <p:cNvSpPr>
                <a:spLocks/>
              </p:cNvSpPr>
              <p:nvPr/>
            </p:nvSpPr>
            <p:spPr bwMode="auto">
              <a:xfrm rot="18741481" flipH="1">
                <a:off x="2048" y="1328"/>
                <a:ext cx="480" cy="320"/>
              </a:xfrm>
              <a:custGeom>
                <a:avLst/>
                <a:gdLst>
                  <a:gd name="T0" fmla="*/ 0 w 2288"/>
                  <a:gd name="T1" fmla="*/ 184 h 544"/>
                  <a:gd name="T2" fmla="*/ 2 w 2288"/>
                  <a:gd name="T3" fmla="*/ 166 h 544"/>
                  <a:gd name="T4" fmla="*/ 5 w 2288"/>
                  <a:gd name="T5" fmla="*/ 138 h 544"/>
                  <a:gd name="T6" fmla="*/ 9 w 2288"/>
                  <a:gd name="T7" fmla="*/ 105 h 544"/>
                  <a:gd name="T8" fmla="*/ 15 w 2288"/>
                  <a:gd name="T9" fmla="*/ 70 h 544"/>
                  <a:gd name="T10" fmla="*/ 23 w 2288"/>
                  <a:gd name="T11" fmla="*/ 38 h 544"/>
                  <a:gd name="T12" fmla="*/ 34 w 2288"/>
                  <a:gd name="T13" fmla="*/ 14 h 544"/>
                  <a:gd name="T14" fmla="*/ 47 w 2288"/>
                  <a:gd name="T15" fmla="*/ 1 h 544"/>
                  <a:gd name="T16" fmla="*/ 61 w 2288"/>
                  <a:gd name="T17" fmla="*/ 3 h 544"/>
                  <a:gd name="T18" fmla="*/ 73 w 2288"/>
                  <a:gd name="T19" fmla="*/ 16 h 544"/>
                  <a:gd name="T20" fmla="*/ 82 w 2288"/>
                  <a:gd name="T21" fmla="*/ 40 h 544"/>
                  <a:gd name="T22" fmla="*/ 89 w 2288"/>
                  <a:gd name="T23" fmla="*/ 68 h 544"/>
                  <a:gd name="T24" fmla="*/ 94 w 2288"/>
                  <a:gd name="T25" fmla="*/ 98 h 544"/>
                  <a:gd name="T26" fmla="*/ 97 w 2288"/>
                  <a:gd name="T27" fmla="*/ 127 h 544"/>
                  <a:gd name="T28" fmla="*/ 99 w 2288"/>
                  <a:gd name="T29" fmla="*/ 151 h 544"/>
                  <a:gd name="T30" fmla="*/ 100 w 2288"/>
                  <a:gd name="T31" fmla="*/ 166 h 544"/>
                  <a:gd name="T32" fmla="*/ 94 w 2288"/>
                  <a:gd name="T33" fmla="*/ 166 h 544"/>
                  <a:gd name="T34" fmla="*/ 92 w 2288"/>
                  <a:gd name="T35" fmla="*/ 148 h 544"/>
                  <a:gd name="T36" fmla="*/ 90 w 2288"/>
                  <a:gd name="T37" fmla="*/ 124 h 544"/>
                  <a:gd name="T38" fmla="*/ 86 w 2288"/>
                  <a:gd name="T39" fmla="*/ 105 h 544"/>
                  <a:gd name="T40" fmla="*/ 85 w 2288"/>
                  <a:gd name="T41" fmla="*/ 103 h 544"/>
                  <a:gd name="T42" fmla="*/ 83 w 2288"/>
                  <a:gd name="T43" fmla="*/ 118 h 544"/>
                  <a:gd name="T44" fmla="*/ 81 w 2288"/>
                  <a:gd name="T45" fmla="*/ 141 h 544"/>
                  <a:gd name="T46" fmla="*/ 76 w 2288"/>
                  <a:gd name="T47" fmla="*/ 160 h 544"/>
                  <a:gd name="T48" fmla="*/ 72 w 2288"/>
                  <a:gd name="T49" fmla="*/ 141 h 544"/>
                  <a:gd name="T50" fmla="*/ 71 w 2288"/>
                  <a:gd name="T51" fmla="*/ 139 h 544"/>
                  <a:gd name="T52" fmla="*/ 70 w 2288"/>
                  <a:gd name="T53" fmla="*/ 161 h 544"/>
                  <a:gd name="T54" fmla="*/ 69 w 2288"/>
                  <a:gd name="T55" fmla="*/ 168 h 544"/>
                  <a:gd name="T56" fmla="*/ 68 w 2288"/>
                  <a:gd name="T57" fmla="*/ 168 h 544"/>
                  <a:gd name="T58" fmla="*/ 64 w 2288"/>
                  <a:gd name="T59" fmla="*/ 168 h 544"/>
                  <a:gd name="T60" fmla="*/ 62 w 2288"/>
                  <a:gd name="T61" fmla="*/ 150 h 544"/>
                  <a:gd name="T62" fmla="*/ 63 w 2288"/>
                  <a:gd name="T63" fmla="*/ 102 h 544"/>
                  <a:gd name="T64" fmla="*/ 62 w 2288"/>
                  <a:gd name="T65" fmla="*/ 124 h 544"/>
                  <a:gd name="T66" fmla="*/ 60 w 2288"/>
                  <a:gd name="T67" fmla="*/ 161 h 544"/>
                  <a:gd name="T68" fmla="*/ 57 w 2288"/>
                  <a:gd name="T69" fmla="*/ 169 h 544"/>
                  <a:gd name="T70" fmla="*/ 54 w 2288"/>
                  <a:gd name="T71" fmla="*/ 170 h 544"/>
                  <a:gd name="T72" fmla="*/ 51 w 2288"/>
                  <a:gd name="T73" fmla="*/ 171 h 544"/>
                  <a:gd name="T74" fmla="*/ 47 w 2288"/>
                  <a:gd name="T75" fmla="*/ 171 h 544"/>
                  <a:gd name="T76" fmla="*/ 45 w 2288"/>
                  <a:gd name="T77" fmla="*/ 146 h 544"/>
                  <a:gd name="T78" fmla="*/ 45 w 2288"/>
                  <a:gd name="T79" fmla="*/ 135 h 544"/>
                  <a:gd name="T80" fmla="*/ 44 w 2288"/>
                  <a:gd name="T81" fmla="*/ 162 h 544"/>
                  <a:gd name="T82" fmla="*/ 43 w 2288"/>
                  <a:gd name="T83" fmla="*/ 173 h 544"/>
                  <a:gd name="T84" fmla="*/ 42 w 2288"/>
                  <a:gd name="T85" fmla="*/ 116 h 544"/>
                  <a:gd name="T86" fmla="*/ 41 w 2288"/>
                  <a:gd name="T87" fmla="*/ 112 h 544"/>
                  <a:gd name="T88" fmla="*/ 39 w 2288"/>
                  <a:gd name="T89" fmla="*/ 161 h 544"/>
                  <a:gd name="T90" fmla="*/ 37 w 2288"/>
                  <a:gd name="T91" fmla="*/ 174 h 544"/>
                  <a:gd name="T92" fmla="*/ 34 w 2288"/>
                  <a:gd name="T93" fmla="*/ 174 h 544"/>
                  <a:gd name="T94" fmla="*/ 32 w 2288"/>
                  <a:gd name="T95" fmla="*/ 175 h 544"/>
                  <a:gd name="T96" fmla="*/ 29 w 2288"/>
                  <a:gd name="T97" fmla="*/ 176 h 544"/>
                  <a:gd name="T98" fmla="*/ 27 w 2288"/>
                  <a:gd name="T99" fmla="*/ 154 h 544"/>
                  <a:gd name="T100" fmla="*/ 27 w 2288"/>
                  <a:gd name="T101" fmla="*/ 154 h 544"/>
                  <a:gd name="T102" fmla="*/ 26 w 2288"/>
                  <a:gd name="T103" fmla="*/ 172 h 544"/>
                  <a:gd name="T104" fmla="*/ 24 w 2288"/>
                  <a:gd name="T105" fmla="*/ 177 h 544"/>
                  <a:gd name="T106" fmla="*/ 21 w 2288"/>
                  <a:gd name="T107" fmla="*/ 178 h 544"/>
                  <a:gd name="T108" fmla="*/ 18 w 2288"/>
                  <a:gd name="T109" fmla="*/ 179 h 544"/>
                  <a:gd name="T110" fmla="*/ 15 w 2288"/>
                  <a:gd name="T111" fmla="*/ 180 h 544"/>
                  <a:gd name="T112" fmla="*/ 14 w 2288"/>
                  <a:gd name="T113" fmla="*/ 138 h 544"/>
                  <a:gd name="T114" fmla="*/ 13 w 2288"/>
                  <a:gd name="T115" fmla="*/ 136 h 544"/>
                  <a:gd name="T116" fmla="*/ 12 w 2288"/>
                  <a:gd name="T117" fmla="*/ 172 h 544"/>
                  <a:gd name="T118" fmla="*/ 9 w 2288"/>
                  <a:gd name="T119" fmla="*/ 182 h 544"/>
                  <a:gd name="T120" fmla="*/ 5 w 2288"/>
                  <a:gd name="T121" fmla="*/ 184 h 544"/>
                  <a:gd name="T122" fmla="*/ 3 w 2288"/>
                  <a:gd name="T123" fmla="*/ 186 h 544"/>
                  <a:gd name="T124" fmla="*/ 1 w 2288"/>
                  <a:gd name="T125" fmla="*/ 18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509" name="Freeform 4692"/>
              <p:cNvSpPr>
                <a:spLocks/>
              </p:cNvSpPr>
              <p:nvPr/>
            </p:nvSpPr>
            <p:spPr bwMode="auto">
              <a:xfrm rot="3832753" flipH="1">
                <a:off x="2069" y="1541"/>
                <a:ext cx="576" cy="182"/>
              </a:xfrm>
              <a:custGeom>
                <a:avLst/>
                <a:gdLst>
                  <a:gd name="T0" fmla="*/ 1 w 2288"/>
                  <a:gd name="T1" fmla="*/ 60 h 544"/>
                  <a:gd name="T2" fmla="*/ 3 w 2288"/>
                  <a:gd name="T3" fmla="*/ 54 h 544"/>
                  <a:gd name="T4" fmla="*/ 7 w 2288"/>
                  <a:gd name="T5" fmla="*/ 44 h 544"/>
                  <a:gd name="T6" fmla="*/ 13 w 2288"/>
                  <a:gd name="T7" fmla="*/ 34 h 544"/>
                  <a:gd name="T8" fmla="*/ 22 w 2288"/>
                  <a:gd name="T9" fmla="*/ 23 h 544"/>
                  <a:gd name="T10" fmla="*/ 34 w 2288"/>
                  <a:gd name="T11" fmla="*/ 12 h 544"/>
                  <a:gd name="T12" fmla="*/ 49 w 2288"/>
                  <a:gd name="T13" fmla="*/ 4 h 544"/>
                  <a:gd name="T14" fmla="*/ 68 w 2288"/>
                  <a:gd name="T15" fmla="*/ 0 h 544"/>
                  <a:gd name="T16" fmla="*/ 88 w 2288"/>
                  <a:gd name="T17" fmla="*/ 1 h 544"/>
                  <a:gd name="T18" fmla="*/ 104 w 2288"/>
                  <a:gd name="T19" fmla="*/ 5 h 544"/>
                  <a:gd name="T20" fmla="*/ 118 w 2288"/>
                  <a:gd name="T21" fmla="*/ 13 h 544"/>
                  <a:gd name="T22" fmla="*/ 128 w 2288"/>
                  <a:gd name="T23" fmla="*/ 22 h 544"/>
                  <a:gd name="T24" fmla="*/ 135 w 2288"/>
                  <a:gd name="T25" fmla="*/ 32 h 544"/>
                  <a:gd name="T26" fmla="*/ 140 w 2288"/>
                  <a:gd name="T27" fmla="*/ 41 h 544"/>
                  <a:gd name="T28" fmla="*/ 143 w 2288"/>
                  <a:gd name="T29" fmla="*/ 49 h 544"/>
                  <a:gd name="T30" fmla="*/ 145 w 2288"/>
                  <a:gd name="T31" fmla="*/ 54 h 544"/>
                  <a:gd name="T32" fmla="*/ 135 w 2288"/>
                  <a:gd name="T33" fmla="*/ 54 h 544"/>
                  <a:gd name="T34" fmla="*/ 133 w 2288"/>
                  <a:gd name="T35" fmla="*/ 48 h 544"/>
                  <a:gd name="T36" fmla="*/ 129 w 2288"/>
                  <a:gd name="T37" fmla="*/ 40 h 544"/>
                  <a:gd name="T38" fmla="*/ 125 w 2288"/>
                  <a:gd name="T39" fmla="*/ 34 h 544"/>
                  <a:gd name="T40" fmla="*/ 122 w 2288"/>
                  <a:gd name="T41" fmla="*/ 33 h 544"/>
                  <a:gd name="T42" fmla="*/ 120 w 2288"/>
                  <a:gd name="T43" fmla="*/ 38 h 544"/>
                  <a:gd name="T44" fmla="*/ 116 w 2288"/>
                  <a:gd name="T45" fmla="*/ 46 h 544"/>
                  <a:gd name="T46" fmla="*/ 109 w 2288"/>
                  <a:gd name="T47" fmla="*/ 52 h 544"/>
                  <a:gd name="T48" fmla="*/ 103 w 2288"/>
                  <a:gd name="T49" fmla="*/ 46 h 544"/>
                  <a:gd name="T50" fmla="*/ 103 w 2288"/>
                  <a:gd name="T51" fmla="*/ 45 h 544"/>
                  <a:gd name="T52" fmla="*/ 101 w 2288"/>
                  <a:gd name="T53" fmla="*/ 52 h 544"/>
                  <a:gd name="T54" fmla="*/ 100 w 2288"/>
                  <a:gd name="T55" fmla="*/ 54 h 544"/>
                  <a:gd name="T56" fmla="*/ 98 w 2288"/>
                  <a:gd name="T57" fmla="*/ 54 h 544"/>
                  <a:gd name="T58" fmla="*/ 93 w 2288"/>
                  <a:gd name="T59" fmla="*/ 55 h 544"/>
                  <a:gd name="T60" fmla="*/ 89 w 2288"/>
                  <a:gd name="T61" fmla="*/ 49 h 544"/>
                  <a:gd name="T62" fmla="*/ 90 w 2288"/>
                  <a:gd name="T63" fmla="*/ 33 h 544"/>
                  <a:gd name="T64" fmla="*/ 89 w 2288"/>
                  <a:gd name="T65" fmla="*/ 40 h 544"/>
                  <a:gd name="T66" fmla="*/ 86 w 2288"/>
                  <a:gd name="T67" fmla="*/ 52 h 544"/>
                  <a:gd name="T68" fmla="*/ 83 w 2288"/>
                  <a:gd name="T69" fmla="*/ 55 h 544"/>
                  <a:gd name="T70" fmla="*/ 78 w 2288"/>
                  <a:gd name="T71" fmla="*/ 55 h 544"/>
                  <a:gd name="T72" fmla="*/ 73 w 2288"/>
                  <a:gd name="T73" fmla="*/ 55 h 544"/>
                  <a:gd name="T74" fmla="*/ 68 w 2288"/>
                  <a:gd name="T75" fmla="*/ 56 h 544"/>
                  <a:gd name="T76" fmla="*/ 65 w 2288"/>
                  <a:gd name="T77" fmla="*/ 47 h 544"/>
                  <a:gd name="T78" fmla="*/ 64 w 2288"/>
                  <a:gd name="T79" fmla="*/ 44 h 544"/>
                  <a:gd name="T80" fmla="*/ 63 w 2288"/>
                  <a:gd name="T81" fmla="*/ 53 h 544"/>
                  <a:gd name="T82" fmla="*/ 61 w 2288"/>
                  <a:gd name="T83" fmla="*/ 56 h 544"/>
                  <a:gd name="T84" fmla="*/ 61 w 2288"/>
                  <a:gd name="T85" fmla="*/ 37 h 544"/>
                  <a:gd name="T86" fmla="*/ 59 w 2288"/>
                  <a:gd name="T87" fmla="*/ 36 h 544"/>
                  <a:gd name="T88" fmla="*/ 57 w 2288"/>
                  <a:gd name="T89" fmla="*/ 52 h 544"/>
                  <a:gd name="T90" fmla="*/ 54 w 2288"/>
                  <a:gd name="T91" fmla="*/ 56 h 544"/>
                  <a:gd name="T92" fmla="*/ 50 w 2288"/>
                  <a:gd name="T93" fmla="*/ 57 h 544"/>
                  <a:gd name="T94" fmla="*/ 46 w 2288"/>
                  <a:gd name="T95" fmla="*/ 57 h 544"/>
                  <a:gd name="T96" fmla="*/ 42 w 2288"/>
                  <a:gd name="T97" fmla="*/ 57 h 544"/>
                  <a:gd name="T98" fmla="*/ 40 w 2288"/>
                  <a:gd name="T99" fmla="*/ 50 h 544"/>
                  <a:gd name="T100" fmla="*/ 39 w 2288"/>
                  <a:gd name="T101" fmla="*/ 50 h 544"/>
                  <a:gd name="T102" fmla="*/ 38 w 2288"/>
                  <a:gd name="T103" fmla="*/ 56 h 544"/>
                  <a:gd name="T104" fmla="*/ 35 w 2288"/>
                  <a:gd name="T105" fmla="*/ 57 h 544"/>
                  <a:gd name="T106" fmla="*/ 30 w 2288"/>
                  <a:gd name="T107" fmla="*/ 58 h 544"/>
                  <a:gd name="T108" fmla="*/ 25 w 2288"/>
                  <a:gd name="T109" fmla="*/ 58 h 544"/>
                  <a:gd name="T110" fmla="*/ 21 w 2288"/>
                  <a:gd name="T111" fmla="*/ 58 h 544"/>
                  <a:gd name="T112" fmla="*/ 20 w 2288"/>
                  <a:gd name="T113" fmla="*/ 44 h 544"/>
                  <a:gd name="T114" fmla="*/ 19 w 2288"/>
                  <a:gd name="T115" fmla="*/ 44 h 544"/>
                  <a:gd name="T116" fmla="*/ 16 w 2288"/>
                  <a:gd name="T117" fmla="*/ 56 h 544"/>
                  <a:gd name="T118" fmla="*/ 13 w 2288"/>
                  <a:gd name="T119" fmla="*/ 59 h 544"/>
                  <a:gd name="T120" fmla="*/ 8 w 2288"/>
                  <a:gd name="T121" fmla="*/ 60 h 544"/>
                  <a:gd name="T122" fmla="*/ 4 w 2288"/>
                  <a:gd name="T123" fmla="*/ 60 h 544"/>
                  <a:gd name="T124" fmla="*/ 1 w 2288"/>
                  <a:gd name="T125" fmla="*/ 61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510" name="Freeform 4693"/>
              <p:cNvSpPr>
                <a:spLocks/>
              </p:cNvSpPr>
              <p:nvPr/>
            </p:nvSpPr>
            <p:spPr bwMode="auto">
              <a:xfrm rot="-2864680">
                <a:off x="1802" y="1486"/>
                <a:ext cx="504" cy="144"/>
              </a:xfrm>
              <a:custGeom>
                <a:avLst/>
                <a:gdLst>
                  <a:gd name="T0" fmla="*/ 0 w 2288"/>
                  <a:gd name="T1" fmla="*/ 37 h 544"/>
                  <a:gd name="T2" fmla="*/ 2 w 2288"/>
                  <a:gd name="T3" fmla="*/ 34 h 544"/>
                  <a:gd name="T4" fmla="*/ 5 w 2288"/>
                  <a:gd name="T5" fmla="*/ 28 h 544"/>
                  <a:gd name="T6" fmla="*/ 10 w 2288"/>
                  <a:gd name="T7" fmla="*/ 21 h 544"/>
                  <a:gd name="T8" fmla="*/ 17 w 2288"/>
                  <a:gd name="T9" fmla="*/ 14 h 544"/>
                  <a:gd name="T10" fmla="*/ 26 w 2288"/>
                  <a:gd name="T11" fmla="*/ 8 h 544"/>
                  <a:gd name="T12" fmla="*/ 37 w 2288"/>
                  <a:gd name="T13" fmla="*/ 3 h 544"/>
                  <a:gd name="T14" fmla="*/ 52 w 2288"/>
                  <a:gd name="T15" fmla="*/ 0 h 544"/>
                  <a:gd name="T16" fmla="*/ 67 w 2288"/>
                  <a:gd name="T17" fmla="*/ 1 h 544"/>
                  <a:gd name="T18" fmla="*/ 80 w 2288"/>
                  <a:gd name="T19" fmla="*/ 3 h 544"/>
                  <a:gd name="T20" fmla="*/ 90 w 2288"/>
                  <a:gd name="T21" fmla="*/ 8 h 544"/>
                  <a:gd name="T22" fmla="*/ 98 w 2288"/>
                  <a:gd name="T23" fmla="*/ 14 h 544"/>
                  <a:gd name="T24" fmla="*/ 104 w 2288"/>
                  <a:gd name="T25" fmla="*/ 20 h 544"/>
                  <a:gd name="T26" fmla="*/ 107 w 2288"/>
                  <a:gd name="T27" fmla="*/ 26 h 544"/>
                  <a:gd name="T28" fmla="*/ 110 w 2288"/>
                  <a:gd name="T29" fmla="*/ 30 h 544"/>
                  <a:gd name="T30" fmla="*/ 111 w 2288"/>
                  <a:gd name="T31" fmla="*/ 34 h 544"/>
                  <a:gd name="T32" fmla="*/ 103 w 2288"/>
                  <a:gd name="T33" fmla="*/ 34 h 544"/>
                  <a:gd name="T34" fmla="*/ 102 w 2288"/>
                  <a:gd name="T35" fmla="*/ 30 h 544"/>
                  <a:gd name="T36" fmla="*/ 99 w 2288"/>
                  <a:gd name="T37" fmla="*/ 25 h 544"/>
                  <a:gd name="T38" fmla="*/ 95 w 2288"/>
                  <a:gd name="T39" fmla="*/ 21 h 544"/>
                  <a:gd name="T40" fmla="*/ 93 w 2288"/>
                  <a:gd name="T41" fmla="*/ 21 h 544"/>
                  <a:gd name="T42" fmla="*/ 92 w 2288"/>
                  <a:gd name="T43" fmla="*/ 24 h 544"/>
                  <a:gd name="T44" fmla="*/ 89 w 2288"/>
                  <a:gd name="T45" fmla="*/ 28 h 544"/>
                  <a:gd name="T46" fmla="*/ 83 w 2288"/>
                  <a:gd name="T47" fmla="*/ 33 h 544"/>
                  <a:gd name="T48" fmla="*/ 79 w 2288"/>
                  <a:gd name="T49" fmla="*/ 28 h 544"/>
                  <a:gd name="T50" fmla="*/ 79 w 2288"/>
                  <a:gd name="T51" fmla="*/ 28 h 544"/>
                  <a:gd name="T52" fmla="*/ 78 w 2288"/>
                  <a:gd name="T53" fmla="*/ 33 h 544"/>
                  <a:gd name="T54" fmla="*/ 77 w 2288"/>
                  <a:gd name="T55" fmla="*/ 34 h 544"/>
                  <a:gd name="T56" fmla="*/ 75 w 2288"/>
                  <a:gd name="T57" fmla="*/ 34 h 544"/>
                  <a:gd name="T58" fmla="*/ 71 w 2288"/>
                  <a:gd name="T59" fmla="*/ 34 h 544"/>
                  <a:gd name="T60" fmla="*/ 68 w 2288"/>
                  <a:gd name="T61" fmla="*/ 30 h 544"/>
                  <a:gd name="T62" fmla="*/ 69 w 2288"/>
                  <a:gd name="T63" fmla="*/ 21 h 544"/>
                  <a:gd name="T64" fmla="*/ 68 w 2288"/>
                  <a:gd name="T65" fmla="*/ 25 h 544"/>
                  <a:gd name="T66" fmla="*/ 66 w 2288"/>
                  <a:gd name="T67" fmla="*/ 33 h 544"/>
                  <a:gd name="T68" fmla="*/ 63 w 2288"/>
                  <a:gd name="T69" fmla="*/ 34 h 544"/>
                  <a:gd name="T70" fmla="*/ 60 w 2288"/>
                  <a:gd name="T71" fmla="*/ 34 h 544"/>
                  <a:gd name="T72" fmla="*/ 56 w 2288"/>
                  <a:gd name="T73" fmla="*/ 34 h 544"/>
                  <a:gd name="T74" fmla="*/ 52 w 2288"/>
                  <a:gd name="T75" fmla="*/ 35 h 544"/>
                  <a:gd name="T76" fmla="*/ 50 w 2288"/>
                  <a:gd name="T77" fmla="*/ 29 h 544"/>
                  <a:gd name="T78" fmla="*/ 49 w 2288"/>
                  <a:gd name="T79" fmla="*/ 27 h 544"/>
                  <a:gd name="T80" fmla="*/ 48 w 2288"/>
                  <a:gd name="T81" fmla="*/ 33 h 544"/>
                  <a:gd name="T82" fmla="*/ 47 w 2288"/>
                  <a:gd name="T83" fmla="*/ 35 h 544"/>
                  <a:gd name="T84" fmla="*/ 47 w 2288"/>
                  <a:gd name="T85" fmla="*/ 24 h 544"/>
                  <a:gd name="T86" fmla="*/ 45 w 2288"/>
                  <a:gd name="T87" fmla="*/ 23 h 544"/>
                  <a:gd name="T88" fmla="*/ 43 w 2288"/>
                  <a:gd name="T89" fmla="*/ 33 h 544"/>
                  <a:gd name="T90" fmla="*/ 41 w 2288"/>
                  <a:gd name="T91" fmla="*/ 35 h 544"/>
                  <a:gd name="T92" fmla="*/ 38 w 2288"/>
                  <a:gd name="T93" fmla="*/ 35 h 544"/>
                  <a:gd name="T94" fmla="*/ 35 w 2288"/>
                  <a:gd name="T95" fmla="*/ 35 h 544"/>
                  <a:gd name="T96" fmla="*/ 32 w 2288"/>
                  <a:gd name="T97" fmla="*/ 36 h 544"/>
                  <a:gd name="T98" fmla="*/ 30 w 2288"/>
                  <a:gd name="T99" fmla="*/ 31 h 544"/>
                  <a:gd name="T100" fmla="*/ 30 w 2288"/>
                  <a:gd name="T101" fmla="*/ 31 h 544"/>
                  <a:gd name="T102" fmla="*/ 29 w 2288"/>
                  <a:gd name="T103" fmla="*/ 35 h 544"/>
                  <a:gd name="T104" fmla="*/ 26 w 2288"/>
                  <a:gd name="T105" fmla="*/ 36 h 544"/>
                  <a:gd name="T106" fmla="*/ 23 w 2288"/>
                  <a:gd name="T107" fmla="*/ 36 h 544"/>
                  <a:gd name="T108" fmla="*/ 19 w 2288"/>
                  <a:gd name="T109" fmla="*/ 36 h 544"/>
                  <a:gd name="T110" fmla="*/ 16 w 2288"/>
                  <a:gd name="T111" fmla="*/ 37 h 544"/>
                  <a:gd name="T112" fmla="*/ 15 w 2288"/>
                  <a:gd name="T113" fmla="*/ 28 h 544"/>
                  <a:gd name="T114" fmla="*/ 14 w 2288"/>
                  <a:gd name="T115" fmla="*/ 28 h 544"/>
                  <a:gd name="T116" fmla="*/ 13 w 2288"/>
                  <a:gd name="T117" fmla="*/ 35 h 544"/>
                  <a:gd name="T118" fmla="*/ 10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511" name="Freeform 4694"/>
              <p:cNvSpPr>
                <a:spLocks/>
              </p:cNvSpPr>
              <p:nvPr/>
            </p:nvSpPr>
            <p:spPr bwMode="auto">
              <a:xfrm rot="2787764">
                <a:off x="1840" y="1145"/>
                <a:ext cx="480" cy="192"/>
              </a:xfrm>
              <a:custGeom>
                <a:avLst/>
                <a:gdLst>
                  <a:gd name="T0" fmla="*/ 0 w 2288"/>
                  <a:gd name="T1" fmla="*/ 66 h 544"/>
                  <a:gd name="T2" fmla="*/ 2 w 2288"/>
                  <a:gd name="T3" fmla="*/ 60 h 544"/>
                  <a:gd name="T4" fmla="*/ 5 w 2288"/>
                  <a:gd name="T5" fmla="*/ 50 h 544"/>
                  <a:gd name="T6" fmla="*/ 9 w 2288"/>
                  <a:gd name="T7" fmla="*/ 38 h 544"/>
                  <a:gd name="T8" fmla="*/ 15 w 2288"/>
                  <a:gd name="T9" fmla="*/ 25 h 544"/>
                  <a:gd name="T10" fmla="*/ 23 w 2288"/>
                  <a:gd name="T11" fmla="*/ 14 h 544"/>
                  <a:gd name="T12" fmla="*/ 34 w 2288"/>
                  <a:gd name="T13" fmla="*/ 5 h 544"/>
                  <a:gd name="T14" fmla="*/ 47 w 2288"/>
                  <a:gd name="T15" fmla="*/ 0 h 544"/>
                  <a:gd name="T16" fmla="*/ 61 w 2288"/>
                  <a:gd name="T17" fmla="*/ 1 h 544"/>
                  <a:gd name="T18" fmla="*/ 73 w 2288"/>
                  <a:gd name="T19" fmla="*/ 6 h 544"/>
                  <a:gd name="T20" fmla="*/ 82 w 2288"/>
                  <a:gd name="T21" fmla="*/ 14 h 544"/>
                  <a:gd name="T22" fmla="*/ 89 w 2288"/>
                  <a:gd name="T23" fmla="*/ 24 h 544"/>
                  <a:gd name="T24" fmla="*/ 94 w 2288"/>
                  <a:gd name="T25" fmla="*/ 35 h 544"/>
                  <a:gd name="T26" fmla="*/ 97 w 2288"/>
                  <a:gd name="T27" fmla="*/ 46 h 544"/>
                  <a:gd name="T28" fmla="*/ 99 w 2288"/>
                  <a:gd name="T29" fmla="*/ 54 h 544"/>
                  <a:gd name="T30" fmla="*/ 100 w 2288"/>
                  <a:gd name="T31" fmla="*/ 60 h 544"/>
                  <a:gd name="T32" fmla="*/ 94 w 2288"/>
                  <a:gd name="T33" fmla="*/ 60 h 544"/>
                  <a:gd name="T34" fmla="*/ 92 w 2288"/>
                  <a:gd name="T35" fmla="*/ 53 h 544"/>
                  <a:gd name="T36" fmla="*/ 90 w 2288"/>
                  <a:gd name="T37" fmla="*/ 44 h 544"/>
                  <a:gd name="T38" fmla="*/ 86 w 2288"/>
                  <a:gd name="T39" fmla="*/ 38 h 544"/>
                  <a:gd name="T40" fmla="*/ 85 w 2288"/>
                  <a:gd name="T41" fmla="*/ 37 h 544"/>
                  <a:gd name="T42" fmla="*/ 83 w 2288"/>
                  <a:gd name="T43" fmla="*/ 43 h 544"/>
                  <a:gd name="T44" fmla="*/ 81 w 2288"/>
                  <a:gd name="T45" fmla="*/ 50 h 544"/>
                  <a:gd name="T46" fmla="*/ 76 w 2288"/>
                  <a:gd name="T47" fmla="*/ 58 h 544"/>
                  <a:gd name="T48" fmla="*/ 72 w 2288"/>
                  <a:gd name="T49" fmla="*/ 50 h 544"/>
                  <a:gd name="T50" fmla="*/ 71 w 2288"/>
                  <a:gd name="T51" fmla="*/ 50 h 544"/>
                  <a:gd name="T52" fmla="*/ 70 w 2288"/>
                  <a:gd name="T53" fmla="*/ 58 h 544"/>
                  <a:gd name="T54" fmla="*/ 69 w 2288"/>
                  <a:gd name="T55" fmla="*/ 60 h 544"/>
                  <a:gd name="T56" fmla="*/ 68 w 2288"/>
                  <a:gd name="T57" fmla="*/ 60 h 544"/>
                  <a:gd name="T58" fmla="*/ 64 w 2288"/>
                  <a:gd name="T59" fmla="*/ 61 h 544"/>
                  <a:gd name="T60" fmla="*/ 62 w 2288"/>
                  <a:gd name="T61" fmla="*/ 54 h 544"/>
                  <a:gd name="T62" fmla="*/ 63 w 2288"/>
                  <a:gd name="T63" fmla="*/ 37 h 544"/>
                  <a:gd name="T64" fmla="*/ 62 w 2288"/>
                  <a:gd name="T65" fmla="*/ 44 h 544"/>
                  <a:gd name="T66" fmla="*/ 60 w 2288"/>
                  <a:gd name="T67" fmla="*/ 58 h 544"/>
                  <a:gd name="T68" fmla="*/ 57 w 2288"/>
                  <a:gd name="T69" fmla="*/ 61 h 544"/>
                  <a:gd name="T70" fmla="*/ 54 w 2288"/>
                  <a:gd name="T71" fmla="*/ 61 h 544"/>
                  <a:gd name="T72" fmla="*/ 51 w 2288"/>
                  <a:gd name="T73" fmla="*/ 61 h 544"/>
                  <a:gd name="T74" fmla="*/ 47 w 2288"/>
                  <a:gd name="T75" fmla="*/ 62 h 544"/>
                  <a:gd name="T76" fmla="*/ 45 w 2288"/>
                  <a:gd name="T77" fmla="*/ 53 h 544"/>
                  <a:gd name="T78" fmla="*/ 45 w 2288"/>
                  <a:gd name="T79" fmla="*/ 49 h 544"/>
                  <a:gd name="T80" fmla="*/ 44 w 2288"/>
                  <a:gd name="T81" fmla="*/ 59 h 544"/>
                  <a:gd name="T82" fmla="*/ 43 w 2288"/>
                  <a:gd name="T83" fmla="*/ 62 h 544"/>
                  <a:gd name="T84" fmla="*/ 42 w 2288"/>
                  <a:gd name="T85" fmla="*/ 42 h 544"/>
                  <a:gd name="T86" fmla="*/ 41 w 2288"/>
                  <a:gd name="T87" fmla="*/ 40 h 544"/>
                  <a:gd name="T88" fmla="*/ 39 w 2288"/>
                  <a:gd name="T89" fmla="*/ 58 h 544"/>
                  <a:gd name="T90" fmla="*/ 37 w 2288"/>
                  <a:gd name="T91" fmla="*/ 62 h 544"/>
                  <a:gd name="T92" fmla="*/ 34 w 2288"/>
                  <a:gd name="T93" fmla="*/ 63 h 544"/>
                  <a:gd name="T94" fmla="*/ 32 w 2288"/>
                  <a:gd name="T95" fmla="*/ 63 h 544"/>
                  <a:gd name="T96" fmla="*/ 29 w 2288"/>
                  <a:gd name="T97" fmla="*/ 64 h 544"/>
                  <a:gd name="T98" fmla="*/ 27 w 2288"/>
                  <a:gd name="T99" fmla="*/ 55 h 544"/>
                  <a:gd name="T100" fmla="*/ 27 w 2288"/>
                  <a:gd name="T101" fmla="*/ 55 h 544"/>
                  <a:gd name="T102" fmla="*/ 26 w 2288"/>
                  <a:gd name="T103" fmla="*/ 62 h 544"/>
                  <a:gd name="T104" fmla="*/ 24 w 2288"/>
                  <a:gd name="T105" fmla="*/ 64 h 544"/>
                  <a:gd name="T106" fmla="*/ 21 w 2288"/>
                  <a:gd name="T107" fmla="*/ 64 h 544"/>
                  <a:gd name="T108" fmla="*/ 18 w 2288"/>
                  <a:gd name="T109" fmla="*/ 64 h 544"/>
                  <a:gd name="T110" fmla="*/ 15 w 2288"/>
                  <a:gd name="T111" fmla="*/ 65 h 544"/>
                  <a:gd name="T112" fmla="*/ 14 w 2288"/>
                  <a:gd name="T113" fmla="*/ 49 h 544"/>
                  <a:gd name="T114" fmla="*/ 13 w 2288"/>
                  <a:gd name="T115" fmla="*/ 49 h 544"/>
                  <a:gd name="T116" fmla="*/ 12 w 2288"/>
                  <a:gd name="T117" fmla="*/ 62 h 544"/>
                  <a:gd name="T118" fmla="*/ 9 w 2288"/>
                  <a:gd name="T119" fmla="*/ 66 h 544"/>
                  <a:gd name="T120" fmla="*/ 5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nvGrpSpPr>
              <p:cNvPr id="8976" name="Group 4695"/>
              <p:cNvGrpSpPr>
                <a:grpSpLocks/>
              </p:cNvGrpSpPr>
              <p:nvPr/>
            </p:nvGrpSpPr>
            <p:grpSpPr bwMode="auto">
              <a:xfrm rot="839386">
                <a:off x="2208" y="966"/>
                <a:ext cx="192" cy="528"/>
                <a:chOff x="1952" y="240"/>
                <a:chExt cx="352" cy="528"/>
              </a:xfrm>
            </p:grpSpPr>
            <p:sp>
              <p:nvSpPr>
                <p:cNvPr id="8515" name="Freeform 4696"/>
                <p:cNvSpPr>
                  <a:spLocks/>
                </p:cNvSpPr>
                <p:nvPr/>
              </p:nvSpPr>
              <p:spPr bwMode="auto">
                <a:xfrm rot="5867664">
                  <a:off x="1944" y="408"/>
                  <a:ext cx="528" cy="192"/>
                </a:xfrm>
                <a:custGeom>
                  <a:avLst/>
                  <a:gdLst>
                    <a:gd name="T0" fmla="*/ 0 w 2288"/>
                    <a:gd name="T1" fmla="*/ 66 h 544"/>
                    <a:gd name="T2" fmla="*/ 2 w 2288"/>
                    <a:gd name="T3" fmla="*/ 60 h 544"/>
                    <a:gd name="T4" fmla="*/ 6 w 2288"/>
                    <a:gd name="T5" fmla="*/ 50 h 544"/>
                    <a:gd name="T6" fmla="*/ 11 w 2288"/>
                    <a:gd name="T7" fmla="*/ 38 h 544"/>
                    <a:gd name="T8" fmla="*/ 18 w 2288"/>
                    <a:gd name="T9" fmla="*/ 25 h 544"/>
                    <a:gd name="T10" fmla="*/ 29 w 2288"/>
                    <a:gd name="T11" fmla="*/ 14 h 544"/>
                    <a:gd name="T12" fmla="*/ 41 w 2288"/>
                    <a:gd name="T13" fmla="*/ 5 h 544"/>
                    <a:gd name="T14" fmla="*/ 57 w 2288"/>
                    <a:gd name="T15" fmla="*/ 0 h 544"/>
                    <a:gd name="T16" fmla="*/ 74 w 2288"/>
                    <a:gd name="T17" fmla="*/ 1 h 544"/>
                    <a:gd name="T18" fmla="*/ 88 w 2288"/>
                    <a:gd name="T19" fmla="*/ 6 h 544"/>
                    <a:gd name="T20" fmla="*/ 99 w 2288"/>
                    <a:gd name="T21" fmla="*/ 14 h 544"/>
                    <a:gd name="T22" fmla="*/ 107 w 2288"/>
                    <a:gd name="T23" fmla="*/ 24 h 544"/>
                    <a:gd name="T24" fmla="*/ 114 w 2288"/>
                    <a:gd name="T25" fmla="*/ 35 h 544"/>
                    <a:gd name="T26" fmla="*/ 118 w 2288"/>
                    <a:gd name="T27" fmla="*/ 46 h 544"/>
                    <a:gd name="T28" fmla="*/ 120 w 2288"/>
                    <a:gd name="T29" fmla="*/ 54 h 544"/>
                    <a:gd name="T30" fmla="*/ 122 w 2288"/>
                    <a:gd name="T31" fmla="*/ 60 h 544"/>
                    <a:gd name="T32" fmla="*/ 113 w 2288"/>
                    <a:gd name="T33" fmla="*/ 60 h 544"/>
                    <a:gd name="T34" fmla="*/ 111 w 2288"/>
                    <a:gd name="T35" fmla="*/ 53 h 544"/>
                    <a:gd name="T36" fmla="*/ 108 w 2288"/>
                    <a:gd name="T37" fmla="*/ 44 h 544"/>
                    <a:gd name="T38" fmla="*/ 105 w 2288"/>
                    <a:gd name="T39" fmla="*/ 38 h 544"/>
                    <a:gd name="T40" fmla="*/ 103 w 2288"/>
                    <a:gd name="T41" fmla="*/ 37 h 544"/>
                    <a:gd name="T42" fmla="*/ 101 w 2288"/>
                    <a:gd name="T43" fmla="*/ 43 h 544"/>
                    <a:gd name="T44" fmla="*/ 98 w 2288"/>
                    <a:gd name="T45" fmla="*/ 50 h 544"/>
                    <a:gd name="T46" fmla="*/ 91 w 2288"/>
                    <a:gd name="T47" fmla="*/ 58 h 544"/>
                    <a:gd name="T48" fmla="*/ 87 w 2288"/>
                    <a:gd name="T49" fmla="*/ 50 h 544"/>
                    <a:gd name="T50" fmla="*/ 87 w 2288"/>
                    <a:gd name="T51" fmla="*/ 50 h 544"/>
                    <a:gd name="T52" fmla="*/ 85 w 2288"/>
                    <a:gd name="T53" fmla="*/ 58 h 544"/>
                    <a:gd name="T54" fmla="*/ 84 w 2288"/>
                    <a:gd name="T55" fmla="*/ 60 h 544"/>
                    <a:gd name="T56" fmla="*/ 82 w 2288"/>
                    <a:gd name="T57" fmla="*/ 60 h 544"/>
                    <a:gd name="T58" fmla="*/ 78 w 2288"/>
                    <a:gd name="T59" fmla="*/ 61 h 544"/>
                    <a:gd name="T60" fmla="*/ 75 w 2288"/>
                    <a:gd name="T61" fmla="*/ 54 h 544"/>
                    <a:gd name="T62" fmla="*/ 76 w 2288"/>
                    <a:gd name="T63" fmla="*/ 37 h 544"/>
                    <a:gd name="T64" fmla="*/ 75 w 2288"/>
                    <a:gd name="T65" fmla="*/ 44 h 544"/>
                    <a:gd name="T66" fmla="*/ 72 w 2288"/>
                    <a:gd name="T67" fmla="*/ 58 h 544"/>
                    <a:gd name="T68" fmla="*/ 69 w 2288"/>
                    <a:gd name="T69" fmla="*/ 61 h 544"/>
                    <a:gd name="T70" fmla="*/ 65 w 2288"/>
                    <a:gd name="T71" fmla="*/ 61 h 544"/>
                    <a:gd name="T72" fmla="*/ 61 w 2288"/>
                    <a:gd name="T73" fmla="*/ 61 h 544"/>
                    <a:gd name="T74" fmla="*/ 57 w 2288"/>
                    <a:gd name="T75" fmla="*/ 62 h 544"/>
                    <a:gd name="T76" fmla="*/ 54 w 2288"/>
                    <a:gd name="T77" fmla="*/ 53 h 544"/>
                    <a:gd name="T78" fmla="*/ 54 w 2288"/>
                    <a:gd name="T79" fmla="*/ 49 h 544"/>
                    <a:gd name="T80" fmla="*/ 53 w 2288"/>
                    <a:gd name="T81" fmla="*/ 59 h 544"/>
                    <a:gd name="T82" fmla="*/ 51 w 2288"/>
                    <a:gd name="T83" fmla="*/ 62 h 544"/>
                    <a:gd name="T84" fmla="*/ 51 w 2288"/>
                    <a:gd name="T85" fmla="*/ 42 h 544"/>
                    <a:gd name="T86" fmla="*/ 50 w 2288"/>
                    <a:gd name="T87" fmla="*/ 40 h 544"/>
                    <a:gd name="T88" fmla="*/ 48 w 2288"/>
                    <a:gd name="T89" fmla="*/ 58 h 544"/>
                    <a:gd name="T90" fmla="*/ 45 w 2288"/>
                    <a:gd name="T91" fmla="*/ 62 h 544"/>
                    <a:gd name="T92" fmla="*/ 42 w 2288"/>
                    <a:gd name="T93" fmla="*/ 63 h 544"/>
                    <a:gd name="T94" fmla="*/ 38 w 2288"/>
                    <a:gd name="T95" fmla="*/ 63 h 544"/>
                    <a:gd name="T96" fmla="*/ 35 w 2288"/>
                    <a:gd name="T97" fmla="*/ 64 h 544"/>
                    <a:gd name="T98" fmla="*/ 33 w 2288"/>
                    <a:gd name="T99" fmla="*/ 55 h 544"/>
                    <a:gd name="T100" fmla="*/ 33 w 2288"/>
                    <a:gd name="T101" fmla="*/ 55 h 544"/>
                    <a:gd name="T102" fmla="*/ 32 w 2288"/>
                    <a:gd name="T103" fmla="*/ 62 h 544"/>
                    <a:gd name="T104" fmla="*/ 29 w 2288"/>
                    <a:gd name="T105" fmla="*/ 64 h 544"/>
                    <a:gd name="T106" fmla="*/ 25 w 2288"/>
                    <a:gd name="T107" fmla="*/ 64 h 544"/>
                    <a:gd name="T108" fmla="*/ 21 w 2288"/>
                    <a:gd name="T109" fmla="*/ 64 h 544"/>
                    <a:gd name="T110" fmla="*/ 18 w 2288"/>
                    <a:gd name="T111" fmla="*/ 65 h 544"/>
                    <a:gd name="T112" fmla="*/ 16 w 2288"/>
                    <a:gd name="T113" fmla="*/ 49 h 544"/>
                    <a:gd name="T114" fmla="*/ 16 w 2288"/>
                    <a:gd name="T115" fmla="*/ 49 h 544"/>
                    <a:gd name="T116" fmla="*/ 14 w 2288"/>
                    <a:gd name="T117" fmla="*/ 62 h 544"/>
                    <a:gd name="T118" fmla="*/ 11 w 2288"/>
                    <a:gd name="T119" fmla="*/ 66 h 544"/>
                    <a:gd name="T120" fmla="*/ 6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516" name="Freeform 4697"/>
                <p:cNvSpPr>
                  <a:spLocks/>
                </p:cNvSpPr>
                <p:nvPr/>
              </p:nvSpPr>
              <p:spPr bwMode="auto">
                <a:xfrm rot="16313642" flipH="1">
                  <a:off x="1824" y="368"/>
                  <a:ext cx="480" cy="224"/>
                </a:xfrm>
                <a:custGeom>
                  <a:avLst/>
                  <a:gdLst>
                    <a:gd name="T0" fmla="*/ 0 w 2288"/>
                    <a:gd name="T1" fmla="*/ 90 h 544"/>
                    <a:gd name="T2" fmla="*/ 2 w 2288"/>
                    <a:gd name="T3" fmla="*/ 81 h 544"/>
                    <a:gd name="T4" fmla="*/ 5 w 2288"/>
                    <a:gd name="T5" fmla="*/ 68 h 544"/>
                    <a:gd name="T6" fmla="*/ 9 w 2288"/>
                    <a:gd name="T7" fmla="*/ 51 h 544"/>
                    <a:gd name="T8" fmla="*/ 15 w 2288"/>
                    <a:gd name="T9" fmla="*/ 34 h 544"/>
                    <a:gd name="T10" fmla="*/ 23 w 2288"/>
                    <a:gd name="T11" fmla="*/ 19 h 544"/>
                    <a:gd name="T12" fmla="*/ 34 w 2288"/>
                    <a:gd name="T13" fmla="*/ 7 h 544"/>
                    <a:gd name="T14" fmla="*/ 47 w 2288"/>
                    <a:gd name="T15" fmla="*/ 1 h 544"/>
                    <a:gd name="T16" fmla="*/ 61 w 2288"/>
                    <a:gd name="T17" fmla="*/ 1 h 544"/>
                    <a:gd name="T18" fmla="*/ 73 w 2288"/>
                    <a:gd name="T19" fmla="*/ 8 h 544"/>
                    <a:gd name="T20" fmla="*/ 82 w 2288"/>
                    <a:gd name="T21" fmla="*/ 19 h 544"/>
                    <a:gd name="T22" fmla="*/ 89 w 2288"/>
                    <a:gd name="T23" fmla="*/ 33 h 544"/>
                    <a:gd name="T24" fmla="*/ 94 w 2288"/>
                    <a:gd name="T25" fmla="*/ 48 h 544"/>
                    <a:gd name="T26" fmla="*/ 97 w 2288"/>
                    <a:gd name="T27" fmla="*/ 62 h 544"/>
                    <a:gd name="T28" fmla="*/ 99 w 2288"/>
                    <a:gd name="T29" fmla="*/ 74 h 544"/>
                    <a:gd name="T30" fmla="*/ 100 w 2288"/>
                    <a:gd name="T31" fmla="*/ 82 h 544"/>
                    <a:gd name="T32" fmla="*/ 94 w 2288"/>
                    <a:gd name="T33" fmla="*/ 82 h 544"/>
                    <a:gd name="T34" fmla="*/ 92 w 2288"/>
                    <a:gd name="T35" fmla="*/ 72 h 544"/>
                    <a:gd name="T36" fmla="*/ 90 w 2288"/>
                    <a:gd name="T37" fmla="*/ 61 h 544"/>
                    <a:gd name="T38" fmla="*/ 86 w 2288"/>
                    <a:gd name="T39" fmla="*/ 51 h 544"/>
                    <a:gd name="T40" fmla="*/ 85 w 2288"/>
                    <a:gd name="T41" fmla="*/ 50 h 544"/>
                    <a:gd name="T42" fmla="*/ 83 w 2288"/>
                    <a:gd name="T43" fmla="*/ 58 h 544"/>
                    <a:gd name="T44" fmla="*/ 81 w 2288"/>
                    <a:gd name="T45" fmla="*/ 69 h 544"/>
                    <a:gd name="T46" fmla="*/ 76 w 2288"/>
                    <a:gd name="T47" fmla="*/ 79 h 544"/>
                    <a:gd name="T48" fmla="*/ 72 w 2288"/>
                    <a:gd name="T49" fmla="*/ 69 h 544"/>
                    <a:gd name="T50" fmla="*/ 71 w 2288"/>
                    <a:gd name="T51" fmla="*/ 68 h 544"/>
                    <a:gd name="T52" fmla="*/ 70 w 2288"/>
                    <a:gd name="T53" fmla="*/ 79 h 544"/>
                    <a:gd name="T54" fmla="*/ 69 w 2288"/>
                    <a:gd name="T55" fmla="*/ 82 h 544"/>
                    <a:gd name="T56" fmla="*/ 68 w 2288"/>
                    <a:gd name="T57" fmla="*/ 82 h 544"/>
                    <a:gd name="T58" fmla="*/ 64 w 2288"/>
                    <a:gd name="T59" fmla="*/ 82 h 544"/>
                    <a:gd name="T60" fmla="*/ 62 w 2288"/>
                    <a:gd name="T61" fmla="*/ 74 h 544"/>
                    <a:gd name="T62" fmla="*/ 63 w 2288"/>
                    <a:gd name="T63" fmla="*/ 50 h 544"/>
                    <a:gd name="T64" fmla="*/ 62 w 2288"/>
                    <a:gd name="T65" fmla="*/ 61 h 544"/>
                    <a:gd name="T66" fmla="*/ 60 w 2288"/>
                    <a:gd name="T67" fmla="*/ 79 h 544"/>
                    <a:gd name="T68" fmla="*/ 57 w 2288"/>
                    <a:gd name="T69" fmla="*/ 83 h 544"/>
                    <a:gd name="T70" fmla="*/ 54 w 2288"/>
                    <a:gd name="T71" fmla="*/ 84 h 544"/>
                    <a:gd name="T72" fmla="*/ 51 w 2288"/>
                    <a:gd name="T73" fmla="*/ 84 h 544"/>
                    <a:gd name="T74" fmla="*/ 47 w 2288"/>
                    <a:gd name="T75" fmla="*/ 84 h 544"/>
                    <a:gd name="T76" fmla="*/ 45 w 2288"/>
                    <a:gd name="T77" fmla="*/ 71 h 544"/>
                    <a:gd name="T78" fmla="*/ 45 w 2288"/>
                    <a:gd name="T79" fmla="*/ 66 h 544"/>
                    <a:gd name="T80" fmla="*/ 44 w 2288"/>
                    <a:gd name="T81" fmla="*/ 79 h 544"/>
                    <a:gd name="T82" fmla="*/ 43 w 2288"/>
                    <a:gd name="T83" fmla="*/ 84 h 544"/>
                    <a:gd name="T84" fmla="*/ 42 w 2288"/>
                    <a:gd name="T85" fmla="*/ 57 h 544"/>
                    <a:gd name="T86" fmla="*/ 41 w 2288"/>
                    <a:gd name="T87" fmla="*/ 55 h 544"/>
                    <a:gd name="T88" fmla="*/ 39 w 2288"/>
                    <a:gd name="T89" fmla="*/ 79 h 544"/>
                    <a:gd name="T90" fmla="*/ 37 w 2288"/>
                    <a:gd name="T91" fmla="*/ 85 h 544"/>
                    <a:gd name="T92" fmla="*/ 34 w 2288"/>
                    <a:gd name="T93" fmla="*/ 86 h 544"/>
                    <a:gd name="T94" fmla="*/ 32 w 2288"/>
                    <a:gd name="T95" fmla="*/ 86 h 544"/>
                    <a:gd name="T96" fmla="*/ 29 w 2288"/>
                    <a:gd name="T97" fmla="*/ 86 h 544"/>
                    <a:gd name="T98" fmla="*/ 27 w 2288"/>
                    <a:gd name="T99" fmla="*/ 75 h 544"/>
                    <a:gd name="T100" fmla="*/ 27 w 2288"/>
                    <a:gd name="T101" fmla="*/ 75 h 544"/>
                    <a:gd name="T102" fmla="*/ 26 w 2288"/>
                    <a:gd name="T103" fmla="*/ 84 h 544"/>
                    <a:gd name="T104" fmla="*/ 24 w 2288"/>
                    <a:gd name="T105" fmla="*/ 87 h 544"/>
                    <a:gd name="T106" fmla="*/ 21 w 2288"/>
                    <a:gd name="T107" fmla="*/ 87 h 544"/>
                    <a:gd name="T108" fmla="*/ 18 w 2288"/>
                    <a:gd name="T109" fmla="*/ 88 h 544"/>
                    <a:gd name="T110" fmla="*/ 15 w 2288"/>
                    <a:gd name="T111" fmla="*/ 89 h 544"/>
                    <a:gd name="T112" fmla="*/ 14 w 2288"/>
                    <a:gd name="T113" fmla="*/ 68 h 544"/>
                    <a:gd name="T114" fmla="*/ 13 w 2288"/>
                    <a:gd name="T115" fmla="*/ 67 h 544"/>
                    <a:gd name="T116" fmla="*/ 12 w 2288"/>
                    <a:gd name="T117" fmla="*/ 84 h 544"/>
                    <a:gd name="T118" fmla="*/ 9 w 2288"/>
                    <a:gd name="T119" fmla="*/ 89 h 544"/>
                    <a:gd name="T120" fmla="*/ 5 w 2288"/>
                    <a:gd name="T121" fmla="*/ 90 h 544"/>
                    <a:gd name="T122" fmla="*/ 3 w 2288"/>
                    <a:gd name="T123" fmla="*/ 91 h 544"/>
                    <a:gd name="T124" fmla="*/ 1 w 2288"/>
                    <a:gd name="T125" fmla="*/ 92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sp>
            <p:nvSpPr>
              <p:cNvPr id="8513" name="Freeform 4698"/>
              <p:cNvSpPr>
                <a:spLocks/>
              </p:cNvSpPr>
              <p:nvPr/>
            </p:nvSpPr>
            <p:spPr bwMode="auto">
              <a:xfrm rot="-280215">
                <a:off x="1777" y="1343"/>
                <a:ext cx="528" cy="144"/>
              </a:xfrm>
              <a:custGeom>
                <a:avLst/>
                <a:gdLst>
                  <a:gd name="T0" fmla="*/ 0 w 2288"/>
                  <a:gd name="T1" fmla="*/ 37 h 544"/>
                  <a:gd name="T2" fmla="*/ 2 w 2288"/>
                  <a:gd name="T3" fmla="*/ 34 h 544"/>
                  <a:gd name="T4" fmla="*/ 6 w 2288"/>
                  <a:gd name="T5" fmla="*/ 28 h 544"/>
                  <a:gd name="T6" fmla="*/ 11 w 2288"/>
                  <a:gd name="T7" fmla="*/ 21 h 544"/>
                  <a:gd name="T8" fmla="*/ 18 w 2288"/>
                  <a:gd name="T9" fmla="*/ 14 h 544"/>
                  <a:gd name="T10" fmla="*/ 29 w 2288"/>
                  <a:gd name="T11" fmla="*/ 8 h 544"/>
                  <a:gd name="T12" fmla="*/ 41 w 2288"/>
                  <a:gd name="T13" fmla="*/ 3 h 544"/>
                  <a:gd name="T14" fmla="*/ 57 w 2288"/>
                  <a:gd name="T15" fmla="*/ 0 h 544"/>
                  <a:gd name="T16" fmla="*/ 74 w 2288"/>
                  <a:gd name="T17" fmla="*/ 1 h 544"/>
                  <a:gd name="T18" fmla="*/ 88 w 2288"/>
                  <a:gd name="T19" fmla="*/ 3 h 544"/>
                  <a:gd name="T20" fmla="*/ 99 w 2288"/>
                  <a:gd name="T21" fmla="*/ 8 h 544"/>
                  <a:gd name="T22" fmla="*/ 107 w 2288"/>
                  <a:gd name="T23" fmla="*/ 14 h 544"/>
                  <a:gd name="T24" fmla="*/ 114 w 2288"/>
                  <a:gd name="T25" fmla="*/ 20 h 544"/>
                  <a:gd name="T26" fmla="*/ 118 w 2288"/>
                  <a:gd name="T27" fmla="*/ 26 h 544"/>
                  <a:gd name="T28" fmla="*/ 120 w 2288"/>
                  <a:gd name="T29" fmla="*/ 30 h 544"/>
                  <a:gd name="T30" fmla="*/ 122 w 2288"/>
                  <a:gd name="T31" fmla="*/ 34 h 544"/>
                  <a:gd name="T32" fmla="*/ 113 w 2288"/>
                  <a:gd name="T33" fmla="*/ 34 h 544"/>
                  <a:gd name="T34" fmla="*/ 111 w 2288"/>
                  <a:gd name="T35" fmla="*/ 30 h 544"/>
                  <a:gd name="T36" fmla="*/ 108 w 2288"/>
                  <a:gd name="T37" fmla="*/ 25 h 544"/>
                  <a:gd name="T38" fmla="*/ 105 w 2288"/>
                  <a:gd name="T39" fmla="*/ 21 h 544"/>
                  <a:gd name="T40" fmla="*/ 103 w 2288"/>
                  <a:gd name="T41" fmla="*/ 21 h 544"/>
                  <a:gd name="T42" fmla="*/ 101 w 2288"/>
                  <a:gd name="T43" fmla="*/ 24 h 544"/>
                  <a:gd name="T44" fmla="*/ 98 w 2288"/>
                  <a:gd name="T45" fmla="*/ 28 h 544"/>
                  <a:gd name="T46" fmla="*/ 91 w 2288"/>
                  <a:gd name="T47" fmla="*/ 33 h 544"/>
                  <a:gd name="T48" fmla="*/ 87 w 2288"/>
                  <a:gd name="T49" fmla="*/ 28 h 544"/>
                  <a:gd name="T50" fmla="*/ 87 w 2288"/>
                  <a:gd name="T51" fmla="*/ 28 h 544"/>
                  <a:gd name="T52" fmla="*/ 85 w 2288"/>
                  <a:gd name="T53" fmla="*/ 33 h 544"/>
                  <a:gd name="T54" fmla="*/ 84 w 2288"/>
                  <a:gd name="T55" fmla="*/ 34 h 544"/>
                  <a:gd name="T56" fmla="*/ 82 w 2288"/>
                  <a:gd name="T57" fmla="*/ 34 h 544"/>
                  <a:gd name="T58" fmla="*/ 78 w 2288"/>
                  <a:gd name="T59" fmla="*/ 34 h 544"/>
                  <a:gd name="T60" fmla="*/ 75 w 2288"/>
                  <a:gd name="T61" fmla="*/ 30 h 544"/>
                  <a:gd name="T62" fmla="*/ 76 w 2288"/>
                  <a:gd name="T63" fmla="*/ 21 h 544"/>
                  <a:gd name="T64" fmla="*/ 75 w 2288"/>
                  <a:gd name="T65" fmla="*/ 25 h 544"/>
                  <a:gd name="T66" fmla="*/ 72 w 2288"/>
                  <a:gd name="T67" fmla="*/ 33 h 544"/>
                  <a:gd name="T68" fmla="*/ 69 w 2288"/>
                  <a:gd name="T69" fmla="*/ 34 h 544"/>
                  <a:gd name="T70" fmla="*/ 65 w 2288"/>
                  <a:gd name="T71" fmla="*/ 34 h 544"/>
                  <a:gd name="T72" fmla="*/ 61 w 2288"/>
                  <a:gd name="T73" fmla="*/ 34 h 544"/>
                  <a:gd name="T74" fmla="*/ 57 w 2288"/>
                  <a:gd name="T75" fmla="*/ 35 h 544"/>
                  <a:gd name="T76" fmla="*/ 54 w 2288"/>
                  <a:gd name="T77" fmla="*/ 29 h 544"/>
                  <a:gd name="T78" fmla="*/ 54 w 2288"/>
                  <a:gd name="T79" fmla="*/ 27 h 544"/>
                  <a:gd name="T80" fmla="*/ 53 w 2288"/>
                  <a:gd name="T81" fmla="*/ 33 h 544"/>
                  <a:gd name="T82" fmla="*/ 51 w 2288"/>
                  <a:gd name="T83" fmla="*/ 35 h 544"/>
                  <a:gd name="T84" fmla="*/ 51 w 2288"/>
                  <a:gd name="T85" fmla="*/ 24 h 544"/>
                  <a:gd name="T86" fmla="*/ 50 w 2288"/>
                  <a:gd name="T87" fmla="*/ 23 h 544"/>
                  <a:gd name="T88" fmla="*/ 48 w 2288"/>
                  <a:gd name="T89" fmla="*/ 33 h 544"/>
                  <a:gd name="T90" fmla="*/ 45 w 2288"/>
                  <a:gd name="T91" fmla="*/ 35 h 544"/>
                  <a:gd name="T92" fmla="*/ 42 w 2288"/>
                  <a:gd name="T93" fmla="*/ 35 h 544"/>
                  <a:gd name="T94" fmla="*/ 38 w 2288"/>
                  <a:gd name="T95" fmla="*/ 35 h 544"/>
                  <a:gd name="T96" fmla="*/ 35 w 2288"/>
                  <a:gd name="T97" fmla="*/ 36 h 544"/>
                  <a:gd name="T98" fmla="*/ 33 w 2288"/>
                  <a:gd name="T99" fmla="*/ 31 h 544"/>
                  <a:gd name="T100" fmla="*/ 33 w 2288"/>
                  <a:gd name="T101" fmla="*/ 31 h 544"/>
                  <a:gd name="T102" fmla="*/ 32 w 2288"/>
                  <a:gd name="T103" fmla="*/ 35 h 544"/>
                  <a:gd name="T104" fmla="*/ 29 w 2288"/>
                  <a:gd name="T105" fmla="*/ 36 h 544"/>
                  <a:gd name="T106" fmla="*/ 25 w 2288"/>
                  <a:gd name="T107" fmla="*/ 36 h 544"/>
                  <a:gd name="T108" fmla="*/ 21 w 2288"/>
                  <a:gd name="T109" fmla="*/ 36 h 544"/>
                  <a:gd name="T110" fmla="*/ 18 w 2288"/>
                  <a:gd name="T111" fmla="*/ 37 h 544"/>
                  <a:gd name="T112" fmla="*/ 16 w 2288"/>
                  <a:gd name="T113" fmla="*/ 28 h 544"/>
                  <a:gd name="T114" fmla="*/ 16 w 2288"/>
                  <a:gd name="T115" fmla="*/ 28 h 544"/>
                  <a:gd name="T116" fmla="*/ 14 w 2288"/>
                  <a:gd name="T117" fmla="*/ 35 h 544"/>
                  <a:gd name="T118" fmla="*/ 11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514" name="Freeform 4699"/>
              <p:cNvSpPr>
                <a:spLocks/>
              </p:cNvSpPr>
              <p:nvPr/>
            </p:nvSpPr>
            <p:spPr bwMode="auto">
              <a:xfrm flipH="1">
                <a:off x="2160" y="1344"/>
                <a:ext cx="480" cy="144"/>
              </a:xfrm>
              <a:custGeom>
                <a:avLst/>
                <a:gdLst>
                  <a:gd name="T0" fmla="*/ 0 w 2288"/>
                  <a:gd name="T1" fmla="*/ 37 h 544"/>
                  <a:gd name="T2" fmla="*/ 2 w 2288"/>
                  <a:gd name="T3" fmla="*/ 34 h 544"/>
                  <a:gd name="T4" fmla="*/ 5 w 2288"/>
                  <a:gd name="T5" fmla="*/ 28 h 544"/>
                  <a:gd name="T6" fmla="*/ 9 w 2288"/>
                  <a:gd name="T7" fmla="*/ 21 h 544"/>
                  <a:gd name="T8" fmla="*/ 15 w 2288"/>
                  <a:gd name="T9" fmla="*/ 14 h 544"/>
                  <a:gd name="T10" fmla="*/ 23 w 2288"/>
                  <a:gd name="T11" fmla="*/ 8 h 544"/>
                  <a:gd name="T12" fmla="*/ 34 w 2288"/>
                  <a:gd name="T13" fmla="*/ 3 h 544"/>
                  <a:gd name="T14" fmla="*/ 47 w 2288"/>
                  <a:gd name="T15" fmla="*/ 0 h 544"/>
                  <a:gd name="T16" fmla="*/ 61 w 2288"/>
                  <a:gd name="T17" fmla="*/ 1 h 544"/>
                  <a:gd name="T18" fmla="*/ 73 w 2288"/>
                  <a:gd name="T19" fmla="*/ 3 h 544"/>
                  <a:gd name="T20" fmla="*/ 82 w 2288"/>
                  <a:gd name="T21" fmla="*/ 8 h 544"/>
                  <a:gd name="T22" fmla="*/ 89 w 2288"/>
                  <a:gd name="T23" fmla="*/ 14 h 544"/>
                  <a:gd name="T24" fmla="*/ 94 w 2288"/>
                  <a:gd name="T25" fmla="*/ 20 h 544"/>
                  <a:gd name="T26" fmla="*/ 97 w 2288"/>
                  <a:gd name="T27" fmla="*/ 26 h 544"/>
                  <a:gd name="T28" fmla="*/ 99 w 2288"/>
                  <a:gd name="T29" fmla="*/ 30 h 544"/>
                  <a:gd name="T30" fmla="*/ 100 w 2288"/>
                  <a:gd name="T31" fmla="*/ 34 h 544"/>
                  <a:gd name="T32" fmla="*/ 94 w 2288"/>
                  <a:gd name="T33" fmla="*/ 34 h 544"/>
                  <a:gd name="T34" fmla="*/ 92 w 2288"/>
                  <a:gd name="T35" fmla="*/ 30 h 544"/>
                  <a:gd name="T36" fmla="*/ 90 w 2288"/>
                  <a:gd name="T37" fmla="*/ 25 h 544"/>
                  <a:gd name="T38" fmla="*/ 86 w 2288"/>
                  <a:gd name="T39" fmla="*/ 21 h 544"/>
                  <a:gd name="T40" fmla="*/ 85 w 2288"/>
                  <a:gd name="T41" fmla="*/ 21 h 544"/>
                  <a:gd name="T42" fmla="*/ 83 w 2288"/>
                  <a:gd name="T43" fmla="*/ 24 h 544"/>
                  <a:gd name="T44" fmla="*/ 81 w 2288"/>
                  <a:gd name="T45" fmla="*/ 28 h 544"/>
                  <a:gd name="T46" fmla="*/ 76 w 2288"/>
                  <a:gd name="T47" fmla="*/ 33 h 544"/>
                  <a:gd name="T48" fmla="*/ 72 w 2288"/>
                  <a:gd name="T49" fmla="*/ 28 h 544"/>
                  <a:gd name="T50" fmla="*/ 71 w 2288"/>
                  <a:gd name="T51" fmla="*/ 28 h 544"/>
                  <a:gd name="T52" fmla="*/ 70 w 2288"/>
                  <a:gd name="T53" fmla="*/ 33 h 544"/>
                  <a:gd name="T54" fmla="*/ 69 w 2288"/>
                  <a:gd name="T55" fmla="*/ 34 h 544"/>
                  <a:gd name="T56" fmla="*/ 68 w 2288"/>
                  <a:gd name="T57" fmla="*/ 34 h 544"/>
                  <a:gd name="T58" fmla="*/ 64 w 2288"/>
                  <a:gd name="T59" fmla="*/ 34 h 544"/>
                  <a:gd name="T60" fmla="*/ 62 w 2288"/>
                  <a:gd name="T61" fmla="*/ 30 h 544"/>
                  <a:gd name="T62" fmla="*/ 63 w 2288"/>
                  <a:gd name="T63" fmla="*/ 21 h 544"/>
                  <a:gd name="T64" fmla="*/ 62 w 2288"/>
                  <a:gd name="T65" fmla="*/ 25 h 544"/>
                  <a:gd name="T66" fmla="*/ 60 w 2288"/>
                  <a:gd name="T67" fmla="*/ 33 h 544"/>
                  <a:gd name="T68" fmla="*/ 57 w 2288"/>
                  <a:gd name="T69" fmla="*/ 34 h 544"/>
                  <a:gd name="T70" fmla="*/ 54 w 2288"/>
                  <a:gd name="T71" fmla="*/ 34 h 544"/>
                  <a:gd name="T72" fmla="*/ 51 w 2288"/>
                  <a:gd name="T73" fmla="*/ 34 h 544"/>
                  <a:gd name="T74" fmla="*/ 47 w 2288"/>
                  <a:gd name="T75" fmla="*/ 35 h 544"/>
                  <a:gd name="T76" fmla="*/ 45 w 2288"/>
                  <a:gd name="T77" fmla="*/ 29 h 544"/>
                  <a:gd name="T78" fmla="*/ 45 w 2288"/>
                  <a:gd name="T79" fmla="*/ 27 h 544"/>
                  <a:gd name="T80" fmla="*/ 44 w 2288"/>
                  <a:gd name="T81" fmla="*/ 33 h 544"/>
                  <a:gd name="T82" fmla="*/ 43 w 2288"/>
                  <a:gd name="T83" fmla="*/ 35 h 544"/>
                  <a:gd name="T84" fmla="*/ 42 w 2288"/>
                  <a:gd name="T85" fmla="*/ 24 h 544"/>
                  <a:gd name="T86" fmla="*/ 41 w 2288"/>
                  <a:gd name="T87" fmla="*/ 23 h 544"/>
                  <a:gd name="T88" fmla="*/ 39 w 2288"/>
                  <a:gd name="T89" fmla="*/ 33 h 544"/>
                  <a:gd name="T90" fmla="*/ 37 w 2288"/>
                  <a:gd name="T91" fmla="*/ 35 h 544"/>
                  <a:gd name="T92" fmla="*/ 34 w 2288"/>
                  <a:gd name="T93" fmla="*/ 35 h 544"/>
                  <a:gd name="T94" fmla="*/ 32 w 2288"/>
                  <a:gd name="T95" fmla="*/ 35 h 544"/>
                  <a:gd name="T96" fmla="*/ 29 w 2288"/>
                  <a:gd name="T97" fmla="*/ 36 h 544"/>
                  <a:gd name="T98" fmla="*/ 27 w 2288"/>
                  <a:gd name="T99" fmla="*/ 31 h 544"/>
                  <a:gd name="T100" fmla="*/ 27 w 2288"/>
                  <a:gd name="T101" fmla="*/ 31 h 544"/>
                  <a:gd name="T102" fmla="*/ 26 w 2288"/>
                  <a:gd name="T103" fmla="*/ 35 h 544"/>
                  <a:gd name="T104" fmla="*/ 24 w 2288"/>
                  <a:gd name="T105" fmla="*/ 36 h 544"/>
                  <a:gd name="T106" fmla="*/ 21 w 2288"/>
                  <a:gd name="T107" fmla="*/ 36 h 544"/>
                  <a:gd name="T108" fmla="*/ 18 w 2288"/>
                  <a:gd name="T109" fmla="*/ 36 h 544"/>
                  <a:gd name="T110" fmla="*/ 15 w 2288"/>
                  <a:gd name="T111" fmla="*/ 37 h 544"/>
                  <a:gd name="T112" fmla="*/ 14 w 2288"/>
                  <a:gd name="T113" fmla="*/ 28 h 544"/>
                  <a:gd name="T114" fmla="*/ 13 w 2288"/>
                  <a:gd name="T115" fmla="*/ 28 h 544"/>
                  <a:gd name="T116" fmla="*/ 12 w 2288"/>
                  <a:gd name="T117" fmla="*/ 35 h 544"/>
                  <a:gd name="T118" fmla="*/ 9 w 2288"/>
                  <a:gd name="T119" fmla="*/ 37 h 544"/>
                  <a:gd name="T120" fmla="*/ 5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grpSp>
      <p:sp>
        <p:nvSpPr>
          <p:cNvPr id="8249" name="Line 4700"/>
          <p:cNvSpPr>
            <a:spLocks noChangeShapeType="1"/>
          </p:cNvSpPr>
          <p:nvPr/>
        </p:nvSpPr>
        <p:spPr bwMode="auto">
          <a:xfrm>
            <a:off x="428625" y="3214688"/>
            <a:ext cx="0" cy="3124200"/>
          </a:xfrm>
          <a:prstGeom prst="line">
            <a:avLst/>
          </a:prstGeom>
          <a:noFill/>
          <a:ln w="9525">
            <a:solidFill>
              <a:schemeClr val="tx1"/>
            </a:solidFill>
            <a:round/>
            <a:headEnd/>
            <a:tailEnd/>
          </a:ln>
        </p:spPr>
        <p:txBody>
          <a:bodyPr/>
          <a:lstStyle/>
          <a:p>
            <a:endParaRPr lang="en-PH"/>
          </a:p>
        </p:txBody>
      </p:sp>
      <p:sp>
        <p:nvSpPr>
          <p:cNvPr id="8250" name="Line 4701"/>
          <p:cNvSpPr>
            <a:spLocks noChangeShapeType="1"/>
          </p:cNvSpPr>
          <p:nvPr/>
        </p:nvSpPr>
        <p:spPr bwMode="auto">
          <a:xfrm flipH="1">
            <a:off x="3776663" y="4495800"/>
            <a:ext cx="0" cy="838200"/>
          </a:xfrm>
          <a:prstGeom prst="line">
            <a:avLst/>
          </a:prstGeom>
          <a:noFill/>
          <a:ln w="9525">
            <a:solidFill>
              <a:schemeClr val="tx1"/>
            </a:solidFill>
            <a:round/>
            <a:headEnd/>
            <a:tailEnd/>
          </a:ln>
        </p:spPr>
        <p:txBody>
          <a:bodyPr/>
          <a:lstStyle/>
          <a:p>
            <a:endParaRPr lang="en-PH"/>
          </a:p>
        </p:txBody>
      </p:sp>
      <p:sp>
        <p:nvSpPr>
          <p:cNvPr id="8251" name="Line 4702"/>
          <p:cNvSpPr>
            <a:spLocks noChangeShapeType="1"/>
          </p:cNvSpPr>
          <p:nvPr/>
        </p:nvSpPr>
        <p:spPr bwMode="auto">
          <a:xfrm flipH="1">
            <a:off x="7010400" y="5410200"/>
            <a:ext cx="0" cy="838200"/>
          </a:xfrm>
          <a:prstGeom prst="line">
            <a:avLst/>
          </a:prstGeom>
          <a:noFill/>
          <a:ln w="9525">
            <a:solidFill>
              <a:schemeClr val="tx1"/>
            </a:solidFill>
            <a:round/>
            <a:headEnd/>
            <a:tailEnd/>
          </a:ln>
        </p:spPr>
        <p:txBody>
          <a:bodyPr/>
          <a:lstStyle/>
          <a:p>
            <a:endParaRPr lang="en-PH"/>
          </a:p>
        </p:txBody>
      </p:sp>
      <p:grpSp>
        <p:nvGrpSpPr>
          <p:cNvPr id="8977" name="Group 4703"/>
          <p:cNvGrpSpPr>
            <a:grpSpLocks/>
          </p:cNvGrpSpPr>
          <p:nvPr/>
        </p:nvGrpSpPr>
        <p:grpSpPr bwMode="auto">
          <a:xfrm>
            <a:off x="1524000" y="1447800"/>
            <a:ext cx="1219200" cy="1419225"/>
            <a:chOff x="1233" y="1008"/>
            <a:chExt cx="735" cy="846"/>
          </a:xfrm>
        </p:grpSpPr>
        <p:grpSp>
          <p:nvGrpSpPr>
            <p:cNvPr id="8978" name="Group 4704"/>
            <p:cNvGrpSpPr>
              <a:grpSpLocks/>
            </p:cNvGrpSpPr>
            <p:nvPr/>
          </p:nvGrpSpPr>
          <p:grpSpPr bwMode="auto">
            <a:xfrm>
              <a:off x="1440" y="1008"/>
              <a:ext cx="336" cy="816"/>
              <a:chOff x="624" y="336"/>
              <a:chExt cx="480" cy="1123"/>
            </a:xfrm>
          </p:grpSpPr>
          <p:sp>
            <p:nvSpPr>
              <p:cNvPr id="8489" name="Freeform 4705"/>
              <p:cNvSpPr>
                <a:spLocks/>
              </p:cNvSpPr>
              <p:nvPr/>
            </p:nvSpPr>
            <p:spPr bwMode="auto">
              <a:xfrm>
                <a:off x="672" y="384"/>
                <a:ext cx="336" cy="1075"/>
              </a:xfrm>
              <a:custGeom>
                <a:avLst/>
                <a:gdLst>
                  <a:gd name="T0" fmla="*/ 83 w 939"/>
                  <a:gd name="T1" fmla="*/ 45 h 1678"/>
                  <a:gd name="T2" fmla="*/ 94 w 939"/>
                  <a:gd name="T3" fmla="*/ 15 h 1678"/>
                  <a:gd name="T4" fmla="*/ 94 w 939"/>
                  <a:gd name="T5" fmla="*/ 33 h 1678"/>
                  <a:gd name="T6" fmla="*/ 103 w 939"/>
                  <a:gd name="T7" fmla="*/ 31 h 1678"/>
                  <a:gd name="T8" fmla="*/ 109 w 939"/>
                  <a:gd name="T9" fmla="*/ 25 h 1678"/>
                  <a:gd name="T10" fmla="*/ 96 w 939"/>
                  <a:gd name="T11" fmla="*/ 56 h 1678"/>
                  <a:gd name="T12" fmla="*/ 89 w 939"/>
                  <a:gd name="T13" fmla="*/ 107 h 1678"/>
                  <a:gd name="T14" fmla="*/ 101 w 939"/>
                  <a:gd name="T15" fmla="*/ 76 h 1678"/>
                  <a:gd name="T16" fmla="*/ 94 w 939"/>
                  <a:gd name="T17" fmla="*/ 108 h 1678"/>
                  <a:gd name="T18" fmla="*/ 92 w 939"/>
                  <a:gd name="T19" fmla="*/ 139 h 1678"/>
                  <a:gd name="T20" fmla="*/ 100 w 939"/>
                  <a:gd name="T21" fmla="*/ 117 h 1678"/>
                  <a:gd name="T22" fmla="*/ 108 w 939"/>
                  <a:gd name="T23" fmla="*/ 85 h 1678"/>
                  <a:gd name="T24" fmla="*/ 113 w 939"/>
                  <a:gd name="T25" fmla="*/ 71 h 1678"/>
                  <a:gd name="T26" fmla="*/ 118 w 939"/>
                  <a:gd name="T27" fmla="*/ 76 h 1678"/>
                  <a:gd name="T28" fmla="*/ 108 w 939"/>
                  <a:gd name="T29" fmla="*/ 110 h 1678"/>
                  <a:gd name="T30" fmla="*/ 100 w 939"/>
                  <a:gd name="T31" fmla="*/ 138 h 1678"/>
                  <a:gd name="T32" fmla="*/ 91 w 939"/>
                  <a:gd name="T33" fmla="*/ 162 h 1678"/>
                  <a:gd name="T34" fmla="*/ 86 w 939"/>
                  <a:gd name="T35" fmla="*/ 208 h 1678"/>
                  <a:gd name="T36" fmla="*/ 79 w 939"/>
                  <a:gd name="T37" fmla="*/ 254 h 1678"/>
                  <a:gd name="T38" fmla="*/ 71 w 939"/>
                  <a:gd name="T39" fmla="*/ 342 h 1678"/>
                  <a:gd name="T40" fmla="*/ 70 w 939"/>
                  <a:gd name="T41" fmla="*/ 415 h 1678"/>
                  <a:gd name="T42" fmla="*/ 74 w 939"/>
                  <a:gd name="T43" fmla="*/ 486 h 1678"/>
                  <a:gd name="T44" fmla="*/ 74 w 939"/>
                  <a:gd name="T45" fmla="*/ 575 h 1678"/>
                  <a:gd name="T46" fmla="*/ 78 w 939"/>
                  <a:gd name="T47" fmla="*/ 639 h 1678"/>
                  <a:gd name="T48" fmla="*/ 87 w 939"/>
                  <a:gd name="T49" fmla="*/ 659 h 1678"/>
                  <a:gd name="T50" fmla="*/ 82 w 939"/>
                  <a:gd name="T51" fmla="*/ 669 h 1678"/>
                  <a:gd name="T52" fmla="*/ 71 w 939"/>
                  <a:gd name="T53" fmla="*/ 680 h 1678"/>
                  <a:gd name="T54" fmla="*/ 58 w 939"/>
                  <a:gd name="T55" fmla="*/ 680 h 1678"/>
                  <a:gd name="T56" fmla="*/ 46 w 939"/>
                  <a:gd name="T57" fmla="*/ 677 h 1678"/>
                  <a:gd name="T58" fmla="*/ 46 w 939"/>
                  <a:gd name="T59" fmla="*/ 664 h 1678"/>
                  <a:gd name="T60" fmla="*/ 53 w 939"/>
                  <a:gd name="T61" fmla="*/ 639 h 1678"/>
                  <a:gd name="T62" fmla="*/ 51 w 939"/>
                  <a:gd name="T63" fmla="*/ 555 h 1678"/>
                  <a:gd name="T64" fmla="*/ 54 w 939"/>
                  <a:gd name="T65" fmla="*/ 439 h 1678"/>
                  <a:gd name="T66" fmla="*/ 53 w 939"/>
                  <a:gd name="T67" fmla="*/ 280 h 1678"/>
                  <a:gd name="T68" fmla="*/ 45 w 939"/>
                  <a:gd name="T69" fmla="*/ 196 h 1678"/>
                  <a:gd name="T70" fmla="*/ 36 w 939"/>
                  <a:gd name="T71" fmla="*/ 147 h 1678"/>
                  <a:gd name="T72" fmla="*/ 24 w 939"/>
                  <a:gd name="T73" fmla="*/ 101 h 1678"/>
                  <a:gd name="T74" fmla="*/ 14 w 939"/>
                  <a:gd name="T75" fmla="*/ 66 h 1678"/>
                  <a:gd name="T76" fmla="*/ 5 w 939"/>
                  <a:gd name="T77" fmla="*/ 44 h 1678"/>
                  <a:gd name="T78" fmla="*/ 6 w 939"/>
                  <a:gd name="T79" fmla="*/ 24 h 1678"/>
                  <a:gd name="T80" fmla="*/ 14 w 939"/>
                  <a:gd name="T81" fmla="*/ 56 h 1678"/>
                  <a:gd name="T82" fmla="*/ 32 w 939"/>
                  <a:gd name="T83" fmla="*/ 90 h 1678"/>
                  <a:gd name="T84" fmla="*/ 35 w 939"/>
                  <a:gd name="T85" fmla="*/ 57 h 1678"/>
                  <a:gd name="T86" fmla="*/ 31 w 939"/>
                  <a:gd name="T87" fmla="*/ 8 h 1678"/>
                  <a:gd name="T88" fmla="*/ 35 w 939"/>
                  <a:gd name="T89" fmla="*/ 38 h 1678"/>
                  <a:gd name="T90" fmla="*/ 40 w 939"/>
                  <a:gd name="T91" fmla="*/ 49 h 1678"/>
                  <a:gd name="T92" fmla="*/ 45 w 939"/>
                  <a:gd name="T93" fmla="*/ 13 h 1678"/>
                  <a:gd name="T94" fmla="*/ 44 w 939"/>
                  <a:gd name="T95" fmla="*/ 42 h 1678"/>
                  <a:gd name="T96" fmla="*/ 46 w 939"/>
                  <a:gd name="T97" fmla="*/ 59 h 1678"/>
                  <a:gd name="T98" fmla="*/ 50 w 939"/>
                  <a:gd name="T99" fmla="*/ 49 h 1678"/>
                  <a:gd name="T100" fmla="*/ 42 w 939"/>
                  <a:gd name="T101" fmla="*/ 102 h 1678"/>
                  <a:gd name="T102" fmla="*/ 52 w 939"/>
                  <a:gd name="T103" fmla="*/ 172 h 1678"/>
                  <a:gd name="T104" fmla="*/ 65 w 939"/>
                  <a:gd name="T105" fmla="*/ 265 h 1678"/>
                  <a:gd name="T106" fmla="*/ 72 w 939"/>
                  <a:gd name="T107" fmla="*/ 217 h 1678"/>
                  <a:gd name="T108" fmla="*/ 81 w 939"/>
                  <a:gd name="T109" fmla="*/ 133 h 1678"/>
                  <a:gd name="T110" fmla="*/ 73 w 939"/>
                  <a:gd name="T111" fmla="*/ 68 h 16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9"/>
                  <a:gd name="T169" fmla="*/ 0 h 1678"/>
                  <a:gd name="T170" fmla="*/ 939 w 939"/>
                  <a:gd name="T171" fmla="*/ 1678 h 16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9" h="1678">
                    <a:moveTo>
                      <a:pt x="607" y="16"/>
                    </a:moveTo>
                    <a:lnTo>
                      <a:pt x="610" y="22"/>
                    </a:lnTo>
                    <a:lnTo>
                      <a:pt x="616" y="16"/>
                    </a:lnTo>
                    <a:lnTo>
                      <a:pt x="621" y="12"/>
                    </a:lnTo>
                    <a:lnTo>
                      <a:pt x="624" y="16"/>
                    </a:lnTo>
                    <a:lnTo>
                      <a:pt x="630" y="43"/>
                    </a:lnTo>
                    <a:lnTo>
                      <a:pt x="641" y="77"/>
                    </a:lnTo>
                    <a:lnTo>
                      <a:pt x="652" y="110"/>
                    </a:lnTo>
                    <a:lnTo>
                      <a:pt x="657" y="137"/>
                    </a:lnTo>
                    <a:lnTo>
                      <a:pt x="664" y="132"/>
                    </a:lnTo>
                    <a:lnTo>
                      <a:pt x="677" y="117"/>
                    </a:lnTo>
                    <a:lnTo>
                      <a:pt x="689" y="101"/>
                    </a:lnTo>
                    <a:lnTo>
                      <a:pt x="701" y="85"/>
                    </a:lnTo>
                    <a:lnTo>
                      <a:pt x="714" y="69"/>
                    </a:lnTo>
                    <a:lnTo>
                      <a:pt x="725" y="54"/>
                    </a:lnTo>
                    <a:lnTo>
                      <a:pt x="736" y="38"/>
                    </a:lnTo>
                    <a:lnTo>
                      <a:pt x="746" y="21"/>
                    </a:lnTo>
                    <a:lnTo>
                      <a:pt x="753" y="3"/>
                    </a:lnTo>
                    <a:lnTo>
                      <a:pt x="755" y="0"/>
                    </a:lnTo>
                    <a:lnTo>
                      <a:pt x="753" y="16"/>
                    </a:lnTo>
                    <a:lnTo>
                      <a:pt x="749" y="32"/>
                    </a:lnTo>
                    <a:lnTo>
                      <a:pt x="744" y="48"/>
                    </a:lnTo>
                    <a:lnTo>
                      <a:pt x="739" y="63"/>
                    </a:lnTo>
                    <a:lnTo>
                      <a:pt x="733" y="79"/>
                    </a:lnTo>
                    <a:lnTo>
                      <a:pt x="726" y="95"/>
                    </a:lnTo>
                    <a:lnTo>
                      <a:pt x="719" y="110"/>
                    </a:lnTo>
                    <a:lnTo>
                      <a:pt x="713" y="125"/>
                    </a:lnTo>
                    <a:lnTo>
                      <a:pt x="721" y="125"/>
                    </a:lnTo>
                    <a:lnTo>
                      <a:pt x="740" y="112"/>
                    </a:lnTo>
                    <a:lnTo>
                      <a:pt x="761" y="100"/>
                    </a:lnTo>
                    <a:lnTo>
                      <a:pt x="782" y="89"/>
                    </a:lnTo>
                    <a:lnTo>
                      <a:pt x="802" y="77"/>
                    </a:lnTo>
                    <a:lnTo>
                      <a:pt x="823" y="66"/>
                    </a:lnTo>
                    <a:lnTo>
                      <a:pt x="844" y="56"/>
                    </a:lnTo>
                    <a:lnTo>
                      <a:pt x="866" y="45"/>
                    </a:lnTo>
                    <a:lnTo>
                      <a:pt x="887" y="36"/>
                    </a:lnTo>
                    <a:lnTo>
                      <a:pt x="879" y="43"/>
                    </a:lnTo>
                    <a:lnTo>
                      <a:pt x="870" y="50"/>
                    </a:lnTo>
                    <a:lnTo>
                      <a:pt x="861" y="56"/>
                    </a:lnTo>
                    <a:lnTo>
                      <a:pt x="851" y="61"/>
                    </a:lnTo>
                    <a:lnTo>
                      <a:pt x="841" y="67"/>
                    </a:lnTo>
                    <a:lnTo>
                      <a:pt x="832" y="72"/>
                    </a:lnTo>
                    <a:lnTo>
                      <a:pt x="822" y="78"/>
                    </a:lnTo>
                    <a:lnTo>
                      <a:pt x="812" y="85"/>
                    </a:lnTo>
                    <a:lnTo>
                      <a:pt x="797" y="98"/>
                    </a:lnTo>
                    <a:lnTo>
                      <a:pt x="780" y="110"/>
                    </a:lnTo>
                    <a:lnTo>
                      <a:pt x="764" y="124"/>
                    </a:lnTo>
                    <a:lnTo>
                      <a:pt x="749" y="137"/>
                    </a:lnTo>
                    <a:lnTo>
                      <a:pt x="733" y="151"/>
                    </a:lnTo>
                    <a:lnTo>
                      <a:pt x="721" y="166"/>
                    </a:lnTo>
                    <a:lnTo>
                      <a:pt x="710" y="182"/>
                    </a:lnTo>
                    <a:lnTo>
                      <a:pt x="700" y="197"/>
                    </a:lnTo>
                    <a:lnTo>
                      <a:pt x="699" y="213"/>
                    </a:lnTo>
                    <a:lnTo>
                      <a:pt x="699" y="230"/>
                    </a:lnTo>
                    <a:lnTo>
                      <a:pt x="697" y="246"/>
                    </a:lnTo>
                    <a:lnTo>
                      <a:pt x="700" y="261"/>
                    </a:lnTo>
                    <a:lnTo>
                      <a:pt x="703" y="261"/>
                    </a:lnTo>
                    <a:lnTo>
                      <a:pt x="714" y="250"/>
                    </a:lnTo>
                    <a:lnTo>
                      <a:pt x="725" y="238"/>
                    </a:lnTo>
                    <a:lnTo>
                      <a:pt x="736" y="227"/>
                    </a:lnTo>
                    <a:lnTo>
                      <a:pt x="747" y="217"/>
                    </a:lnTo>
                    <a:lnTo>
                      <a:pt x="760" y="206"/>
                    </a:lnTo>
                    <a:lnTo>
                      <a:pt x="772" y="196"/>
                    </a:lnTo>
                    <a:lnTo>
                      <a:pt x="786" y="186"/>
                    </a:lnTo>
                    <a:lnTo>
                      <a:pt x="800" y="179"/>
                    </a:lnTo>
                    <a:lnTo>
                      <a:pt x="793" y="188"/>
                    </a:lnTo>
                    <a:lnTo>
                      <a:pt x="786" y="196"/>
                    </a:lnTo>
                    <a:lnTo>
                      <a:pt x="778" y="205"/>
                    </a:lnTo>
                    <a:lnTo>
                      <a:pt x="771" y="214"/>
                    </a:lnTo>
                    <a:lnTo>
                      <a:pt x="760" y="231"/>
                    </a:lnTo>
                    <a:lnTo>
                      <a:pt x="747" y="247"/>
                    </a:lnTo>
                    <a:lnTo>
                      <a:pt x="735" y="264"/>
                    </a:lnTo>
                    <a:lnTo>
                      <a:pt x="724" y="281"/>
                    </a:lnTo>
                    <a:lnTo>
                      <a:pt x="714" y="299"/>
                    </a:lnTo>
                    <a:lnTo>
                      <a:pt x="706" y="317"/>
                    </a:lnTo>
                    <a:lnTo>
                      <a:pt x="701" y="336"/>
                    </a:lnTo>
                    <a:lnTo>
                      <a:pt x="701" y="356"/>
                    </a:lnTo>
                    <a:lnTo>
                      <a:pt x="708" y="350"/>
                    </a:lnTo>
                    <a:lnTo>
                      <a:pt x="714" y="344"/>
                    </a:lnTo>
                    <a:lnTo>
                      <a:pt x="721" y="338"/>
                    </a:lnTo>
                    <a:lnTo>
                      <a:pt x="728" y="332"/>
                    </a:lnTo>
                    <a:lnTo>
                      <a:pt x="735" y="326"/>
                    </a:lnTo>
                    <a:lnTo>
                      <a:pt x="742" y="319"/>
                    </a:lnTo>
                    <a:lnTo>
                      <a:pt x="749" y="313"/>
                    </a:lnTo>
                    <a:lnTo>
                      <a:pt x="755" y="307"/>
                    </a:lnTo>
                    <a:lnTo>
                      <a:pt x="764" y="300"/>
                    </a:lnTo>
                    <a:lnTo>
                      <a:pt x="773" y="293"/>
                    </a:lnTo>
                    <a:lnTo>
                      <a:pt x="783" y="285"/>
                    </a:lnTo>
                    <a:lnTo>
                      <a:pt x="794" y="279"/>
                    </a:lnTo>
                    <a:lnTo>
                      <a:pt x="802" y="272"/>
                    </a:lnTo>
                    <a:lnTo>
                      <a:pt x="812" y="265"/>
                    </a:lnTo>
                    <a:lnTo>
                      <a:pt x="819" y="258"/>
                    </a:lnTo>
                    <a:lnTo>
                      <a:pt x="825" y="248"/>
                    </a:lnTo>
                    <a:lnTo>
                      <a:pt x="830" y="235"/>
                    </a:lnTo>
                    <a:lnTo>
                      <a:pt x="836" y="220"/>
                    </a:lnTo>
                    <a:lnTo>
                      <a:pt x="843" y="207"/>
                    </a:lnTo>
                    <a:lnTo>
                      <a:pt x="850" y="194"/>
                    </a:lnTo>
                    <a:lnTo>
                      <a:pt x="855" y="180"/>
                    </a:lnTo>
                    <a:lnTo>
                      <a:pt x="862" y="166"/>
                    </a:lnTo>
                    <a:lnTo>
                      <a:pt x="870" y="154"/>
                    </a:lnTo>
                    <a:lnTo>
                      <a:pt x="877" y="141"/>
                    </a:lnTo>
                    <a:lnTo>
                      <a:pt x="898" y="117"/>
                    </a:lnTo>
                    <a:lnTo>
                      <a:pt x="891" y="145"/>
                    </a:lnTo>
                    <a:lnTo>
                      <a:pt x="880" y="173"/>
                    </a:lnTo>
                    <a:lnTo>
                      <a:pt x="868" y="201"/>
                    </a:lnTo>
                    <a:lnTo>
                      <a:pt x="861" y="230"/>
                    </a:lnTo>
                    <a:lnTo>
                      <a:pt x="870" y="223"/>
                    </a:lnTo>
                    <a:lnTo>
                      <a:pt x="880" y="215"/>
                    </a:lnTo>
                    <a:lnTo>
                      <a:pt x="890" y="208"/>
                    </a:lnTo>
                    <a:lnTo>
                      <a:pt x="899" y="200"/>
                    </a:lnTo>
                    <a:lnTo>
                      <a:pt x="909" y="192"/>
                    </a:lnTo>
                    <a:lnTo>
                      <a:pt x="919" y="185"/>
                    </a:lnTo>
                    <a:lnTo>
                      <a:pt x="928" y="179"/>
                    </a:lnTo>
                    <a:lnTo>
                      <a:pt x="939" y="173"/>
                    </a:lnTo>
                    <a:lnTo>
                      <a:pt x="926" y="189"/>
                    </a:lnTo>
                    <a:lnTo>
                      <a:pt x="910" y="205"/>
                    </a:lnTo>
                    <a:lnTo>
                      <a:pt x="894" y="220"/>
                    </a:lnTo>
                    <a:lnTo>
                      <a:pt x="879" y="236"/>
                    </a:lnTo>
                    <a:lnTo>
                      <a:pt x="862" y="252"/>
                    </a:lnTo>
                    <a:lnTo>
                      <a:pt x="845" y="267"/>
                    </a:lnTo>
                    <a:lnTo>
                      <a:pt x="832" y="284"/>
                    </a:lnTo>
                    <a:lnTo>
                      <a:pt x="818" y="301"/>
                    </a:lnTo>
                    <a:lnTo>
                      <a:pt x="812" y="307"/>
                    </a:lnTo>
                    <a:lnTo>
                      <a:pt x="807" y="312"/>
                    </a:lnTo>
                    <a:lnTo>
                      <a:pt x="800" y="318"/>
                    </a:lnTo>
                    <a:lnTo>
                      <a:pt x="794" y="323"/>
                    </a:lnTo>
                    <a:lnTo>
                      <a:pt x="789" y="329"/>
                    </a:lnTo>
                    <a:lnTo>
                      <a:pt x="783" y="335"/>
                    </a:lnTo>
                    <a:lnTo>
                      <a:pt x="779" y="341"/>
                    </a:lnTo>
                    <a:lnTo>
                      <a:pt x="776" y="347"/>
                    </a:lnTo>
                    <a:lnTo>
                      <a:pt x="765" y="355"/>
                    </a:lnTo>
                    <a:lnTo>
                      <a:pt x="754" y="364"/>
                    </a:lnTo>
                    <a:lnTo>
                      <a:pt x="743" y="371"/>
                    </a:lnTo>
                    <a:lnTo>
                      <a:pt x="732" y="378"/>
                    </a:lnTo>
                    <a:lnTo>
                      <a:pt x="721" y="387"/>
                    </a:lnTo>
                    <a:lnTo>
                      <a:pt x="711" y="395"/>
                    </a:lnTo>
                    <a:lnTo>
                      <a:pt x="701" y="405"/>
                    </a:lnTo>
                    <a:lnTo>
                      <a:pt x="695" y="414"/>
                    </a:lnTo>
                    <a:lnTo>
                      <a:pt x="690" y="431"/>
                    </a:lnTo>
                    <a:lnTo>
                      <a:pt x="688" y="449"/>
                    </a:lnTo>
                    <a:lnTo>
                      <a:pt x="686" y="467"/>
                    </a:lnTo>
                    <a:lnTo>
                      <a:pt x="683" y="486"/>
                    </a:lnTo>
                    <a:lnTo>
                      <a:pt x="677" y="495"/>
                    </a:lnTo>
                    <a:lnTo>
                      <a:pt x="671" y="506"/>
                    </a:lnTo>
                    <a:lnTo>
                      <a:pt x="665" y="517"/>
                    </a:lnTo>
                    <a:lnTo>
                      <a:pt x="661" y="528"/>
                    </a:lnTo>
                    <a:lnTo>
                      <a:pt x="656" y="539"/>
                    </a:lnTo>
                    <a:lnTo>
                      <a:pt x="652" y="549"/>
                    </a:lnTo>
                    <a:lnTo>
                      <a:pt x="648" y="560"/>
                    </a:lnTo>
                    <a:lnTo>
                      <a:pt x="642" y="571"/>
                    </a:lnTo>
                    <a:lnTo>
                      <a:pt x="628" y="595"/>
                    </a:lnTo>
                    <a:lnTo>
                      <a:pt x="614" y="619"/>
                    </a:lnTo>
                    <a:lnTo>
                      <a:pt x="602" y="645"/>
                    </a:lnTo>
                    <a:lnTo>
                      <a:pt x="588" y="669"/>
                    </a:lnTo>
                    <a:lnTo>
                      <a:pt x="577" y="694"/>
                    </a:lnTo>
                    <a:lnTo>
                      <a:pt x="567" y="721"/>
                    </a:lnTo>
                    <a:lnTo>
                      <a:pt x="560" y="747"/>
                    </a:lnTo>
                    <a:lnTo>
                      <a:pt x="558" y="775"/>
                    </a:lnTo>
                    <a:lnTo>
                      <a:pt x="555" y="805"/>
                    </a:lnTo>
                    <a:lnTo>
                      <a:pt x="555" y="834"/>
                    </a:lnTo>
                    <a:lnTo>
                      <a:pt x="555" y="864"/>
                    </a:lnTo>
                    <a:lnTo>
                      <a:pt x="558" y="894"/>
                    </a:lnTo>
                    <a:lnTo>
                      <a:pt x="555" y="920"/>
                    </a:lnTo>
                    <a:lnTo>
                      <a:pt x="551" y="945"/>
                    </a:lnTo>
                    <a:lnTo>
                      <a:pt x="548" y="970"/>
                    </a:lnTo>
                    <a:lnTo>
                      <a:pt x="548" y="996"/>
                    </a:lnTo>
                    <a:lnTo>
                      <a:pt x="545" y="996"/>
                    </a:lnTo>
                    <a:lnTo>
                      <a:pt x="548" y="1012"/>
                    </a:lnTo>
                    <a:lnTo>
                      <a:pt x="549" y="1032"/>
                    </a:lnTo>
                    <a:lnTo>
                      <a:pt x="549" y="1051"/>
                    </a:lnTo>
                    <a:lnTo>
                      <a:pt x="551" y="1070"/>
                    </a:lnTo>
                    <a:lnTo>
                      <a:pt x="556" y="1093"/>
                    </a:lnTo>
                    <a:lnTo>
                      <a:pt x="559" y="1117"/>
                    </a:lnTo>
                    <a:lnTo>
                      <a:pt x="563" y="1140"/>
                    </a:lnTo>
                    <a:lnTo>
                      <a:pt x="573" y="1162"/>
                    </a:lnTo>
                    <a:lnTo>
                      <a:pt x="578" y="1183"/>
                    </a:lnTo>
                    <a:lnTo>
                      <a:pt x="578" y="1203"/>
                    </a:lnTo>
                    <a:lnTo>
                      <a:pt x="577" y="1225"/>
                    </a:lnTo>
                    <a:lnTo>
                      <a:pt x="577" y="1245"/>
                    </a:lnTo>
                    <a:lnTo>
                      <a:pt x="582" y="1277"/>
                    </a:lnTo>
                    <a:lnTo>
                      <a:pt x="589" y="1307"/>
                    </a:lnTo>
                    <a:lnTo>
                      <a:pt x="592" y="1338"/>
                    </a:lnTo>
                    <a:lnTo>
                      <a:pt x="588" y="1369"/>
                    </a:lnTo>
                    <a:lnTo>
                      <a:pt x="578" y="1400"/>
                    </a:lnTo>
                    <a:lnTo>
                      <a:pt x="573" y="1432"/>
                    </a:lnTo>
                    <a:lnTo>
                      <a:pt x="574" y="1465"/>
                    </a:lnTo>
                    <a:lnTo>
                      <a:pt x="585" y="1495"/>
                    </a:lnTo>
                    <a:lnTo>
                      <a:pt x="591" y="1507"/>
                    </a:lnTo>
                    <a:lnTo>
                      <a:pt x="595" y="1520"/>
                    </a:lnTo>
                    <a:lnTo>
                      <a:pt x="600" y="1532"/>
                    </a:lnTo>
                    <a:lnTo>
                      <a:pt x="606" y="1544"/>
                    </a:lnTo>
                    <a:lnTo>
                      <a:pt x="612" y="1558"/>
                    </a:lnTo>
                    <a:lnTo>
                      <a:pt x="618" y="1570"/>
                    </a:lnTo>
                    <a:lnTo>
                      <a:pt x="625" y="1580"/>
                    </a:lnTo>
                    <a:lnTo>
                      <a:pt x="634" y="1593"/>
                    </a:lnTo>
                    <a:lnTo>
                      <a:pt x="642" y="1597"/>
                    </a:lnTo>
                    <a:lnTo>
                      <a:pt x="650" y="1601"/>
                    </a:lnTo>
                    <a:lnTo>
                      <a:pt x="660" y="1602"/>
                    </a:lnTo>
                    <a:lnTo>
                      <a:pt x="670" y="1605"/>
                    </a:lnTo>
                    <a:lnTo>
                      <a:pt x="679" y="1606"/>
                    </a:lnTo>
                    <a:lnTo>
                      <a:pt x="688" y="1609"/>
                    </a:lnTo>
                    <a:lnTo>
                      <a:pt x="693" y="1615"/>
                    </a:lnTo>
                    <a:lnTo>
                      <a:pt x="696" y="1624"/>
                    </a:lnTo>
                    <a:lnTo>
                      <a:pt x="683" y="1621"/>
                    </a:lnTo>
                    <a:lnTo>
                      <a:pt x="672" y="1621"/>
                    </a:lnTo>
                    <a:lnTo>
                      <a:pt x="661" y="1624"/>
                    </a:lnTo>
                    <a:lnTo>
                      <a:pt x="650" y="1626"/>
                    </a:lnTo>
                    <a:lnTo>
                      <a:pt x="639" y="1630"/>
                    </a:lnTo>
                    <a:lnTo>
                      <a:pt x="628" y="1632"/>
                    </a:lnTo>
                    <a:lnTo>
                      <a:pt x="617" y="1634"/>
                    </a:lnTo>
                    <a:lnTo>
                      <a:pt x="605" y="1634"/>
                    </a:lnTo>
                    <a:lnTo>
                      <a:pt x="594" y="1638"/>
                    </a:lnTo>
                    <a:lnTo>
                      <a:pt x="584" y="1642"/>
                    </a:lnTo>
                    <a:lnTo>
                      <a:pt x="573" y="1647"/>
                    </a:lnTo>
                    <a:lnTo>
                      <a:pt x="562" y="1652"/>
                    </a:lnTo>
                    <a:lnTo>
                      <a:pt x="552" y="1656"/>
                    </a:lnTo>
                    <a:lnTo>
                      <a:pt x="542" y="1662"/>
                    </a:lnTo>
                    <a:lnTo>
                      <a:pt x="533" y="1668"/>
                    </a:lnTo>
                    <a:lnTo>
                      <a:pt x="523" y="1676"/>
                    </a:lnTo>
                    <a:lnTo>
                      <a:pt x="508" y="1678"/>
                    </a:lnTo>
                    <a:lnTo>
                      <a:pt x="493" y="1677"/>
                    </a:lnTo>
                    <a:lnTo>
                      <a:pt x="480" y="1672"/>
                    </a:lnTo>
                    <a:lnTo>
                      <a:pt x="468" y="1665"/>
                    </a:lnTo>
                    <a:lnTo>
                      <a:pt x="455" y="1658"/>
                    </a:lnTo>
                    <a:lnTo>
                      <a:pt x="443" y="1650"/>
                    </a:lnTo>
                    <a:lnTo>
                      <a:pt x="429" y="1644"/>
                    </a:lnTo>
                    <a:lnTo>
                      <a:pt x="414" y="1642"/>
                    </a:lnTo>
                    <a:lnTo>
                      <a:pt x="403" y="1642"/>
                    </a:lnTo>
                    <a:lnTo>
                      <a:pt x="393" y="1643"/>
                    </a:lnTo>
                    <a:lnTo>
                      <a:pt x="382" y="1644"/>
                    </a:lnTo>
                    <a:lnTo>
                      <a:pt x="372" y="1647"/>
                    </a:lnTo>
                    <a:lnTo>
                      <a:pt x="361" y="1648"/>
                    </a:lnTo>
                    <a:lnTo>
                      <a:pt x="350" y="1648"/>
                    </a:lnTo>
                    <a:lnTo>
                      <a:pt x="340" y="1648"/>
                    </a:lnTo>
                    <a:lnTo>
                      <a:pt x="329" y="1646"/>
                    </a:lnTo>
                    <a:lnTo>
                      <a:pt x="328" y="1637"/>
                    </a:lnTo>
                    <a:lnTo>
                      <a:pt x="333" y="1630"/>
                    </a:lnTo>
                    <a:lnTo>
                      <a:pt x="342" y="1625"/>
                    </a:lnTo>
                    <a:lnTo>
                      <a:pt x="349" y="1620"/>
                    </a:lnTo>
                    <a:lnTo>
                      <a:pt x="358" y="1617"/>
                    </a:lnTo>
                    <a:lnTo>
                      <a:pt x="367" y="1613"/>
                    </a:lnTo>
                    <a:lnTo>
                      <a:pt x="375" y="1608"/>
                    </a:lnTo>
                    <a:lnTo>
                      <a:pt x="383" y="1602"/>
                    </a:lnTo>
                    <a:lnTo>
                      <a:pt x="390" y="1595"/>
                    </a:lnTo>
                    <a:lnTo>
                      <a:pt x="397" y="1588"/>
                    </a:lnTo>
                    <a:lnTo>
                      <a:pt x="403" y="1580"/>
                    </a:lnTo>
                    <a:lnTo>
                      <a:pt x="407" y="1573"/>
                    </a:lnTo>
                    <a:lnTo>
                      <a:pt x="416" y="1556"/>
                    </a:lnTo>
                    <a:lnTo>
                      <a:pt x="416" y="1539"/>
                    </a:lnTo>
                    <a:lnTo>
                      <a:pt x="411" y="1520"/>
                    </a:lnTo>
                    <a:lnTo>
                      <a:pt x="408" y="1502"/>
                    </a:lnTo>
                    <a:lnTo>
                      <a:pt x="414" y="1467"/>
                    </a:lnTo>
                    <a:lnTo>
                      <a:pt x="410" y="1433"/>
                    </a:lnTo>
                    <a:lnTo>
                      <a:pt x="403" y="1398"/>
                    </a:lnTo>
                    <a:lnTo>
                      <a:pt x="400" y="1362"/>
                    </a:lnTo>
                    <a:lnTo>
                      <a:pt x="398" y="1351"/>
                    </a:lnTo>
                    <a:lnTo>
                      <a:pt x="397" y="1342"/>
                    </a:lnTo>
                    <a:lnTo>
                      <a:pt x="397" y="1331"/>
                    </a:lnTo>
                    <a:lnTo>
                      <a:pt x="398" y="1321"/>
                    </a:lnTo>
                    <a:lnTo>
                      <a:pt x="401" y="1268"/>
                    </a:lnTo>
                    <a:lnTo>
                      <a:pt x="407" y="1216"/>
                    </a:lnTo>
                    <a:lnTo>
                      <a:pt x="414" y="1166"/>
                    </a:lnTo>
                    <a:lnTo>
                      <a:pt x="426" y="1116"/>
                    </a:lnTo>
                    <a:lnTo>
                      <a:pt x="422" y="1069"/>
                    </a:lnTo>
                    <a:lnTo>
                      <a:pt x="412" y="1025"/>
                    </a:lnTo>
                    <a:lnTo>
                      <a:pt x="404" y="980"/>
                    </a:lnTo>
                    <a:lnTo>
                      <a:pt x="404" y="933"/>
                    </a:lnTo>
                    <a:lnTo>
                      <a:pt x="412" y="883"/>
                    </a:lnTo>
                    <a:lnTo>
                      <a:pt x="415" y="832"/>
                    </a:lnTo>
                    <a:lnTo>
                      <a:pt x="416" y="780"/>
                    </a:lnTo>
                    <a:lnTo>
                      <a:pt x="422" y="728"/>
                    </a:lnTo>
                    <a:lnTo>
                      <a:pt x="414" y="682"/>
                    </a:lnTo>
                    <a:lnTo>
                      <a:pt x="407" y="635"/>
                    </a:lnTo>
                    <a:lnTo>
                      <a:pt x="398" y="589"/>
                    </a:lnTo>
                    <a:lnTo>
                      <a:pt x="392" y="543"/>
                    </a:lnTo>
                    <a:lnTo>
                      <a:pt x="385" y="530"/>
                    </a:lnTo>
                    <a:lnTo>
                      <a:pt x="375" y="517"/>
                    </a:lnTo>
                    <a:lnTo>
                      <a:pt x="365" y="505"/>
                    </a:lnTo>
                    <a:lnTo>
                      <a:pt x="356" y="492"/>
                    </a:lnTo>
                    <a:lnTo>
                      <a:pt x="349" y="477"/>
                    </a:lnTo>
                    <a:lnTo>
                      <a:pt x="342" y="463"/>
                    </a:lnTo>
                    <a:lnTo>
                      <a:pt x="335" y="448"/>
                    </a:lnTo>
                    <a:lnTo>
                      <a:pt x="329" y="432"/>
                    </a:lnTo>
                    <a:lnTo>
                      <a:pt x="321" y="418"/>
                    </a:lnTo>
                    <a:lnTo>
                      <a:pt x="313" y="405"/>
                    </a:lnTo>
                    <a:lnTo>
                      <a:pt x="304" y="390"/>
                    </a:lnTo>
                    <a:lnTo>
                      <a:pt x="293" y="377"/>
                    </a:lnTo>
                    <a:lnTo>
                      <a:pt x="285" y="358"/>
                    </a:lnTo>
                    <a:lnTo>
                      <a:pt x="279" y="338"/>
                    </a:lnTo>
                    <a:lnTo>
                      <a:pt x="275" y="317"/>
                    </a:lnTo>
                    <a:lnTo>
                      <a:pt x="275" y="296"/>
                    </a:lnTo>
                    <a:lnTo>
                      <a:pt x="260" y="284"/>
                    </a:lnTo>
                    <a:lnTo>
                      <a:pt x="243" y="274"/>
                    </a:lnTo>
                    <a:lnTo>
                      <a:pt x="225" y="265"/>
                    </a:lnTo>
                    <a:lnTo>
                      <a:pt x="208" y="256"/>
                    </a:lnTo>
                    <a:lnTo>
                      <a:pt x="191" y="247"/>
                    </a:lnTo>
                    <a:lnTo>
                      <a:pt x="174" y="236"/>
                    </a:lnTo>
                    <a:lnTo>
                      <a:pt x="158" y="225"/>
                    </a:lnTo>
                    <a:lnTo>
                      <a:pt x="144" y="211"/>
                    </a:lnTo>
                    <a:lnTo>
                      <a:pt x="134" y="202"/>
                    </a:lnTo>
                    <a:lnTo>
                      <a:pt x="126" y="192"/>
                    </a:lnTo>
                    <a:lnTo>
                      <a:pt x="119" y="182"/>
                    </a:lnTo>
                    <a:lnTo>
                      <a:pt x="113" y="172"/>
                    </a:lnTo>
                    <a:lnTo>
                      <a:pt x="106" y="161"/>
                    </a:lnTo>
                    <a:lnTo>
                      <a:pt x="100" y="153"/>
                    </a:lnTo>
                    <a:lnTo>
                      <a:pt x="90" y="144"/>
                    </a:lnTo>
                    <a:lnTo>
                      <a:pt x="76" y="138"/>
                    </a:lnTo>
                    <a:lnTo>
                      <a:pt x="0" y="106"/>
                    </a:lnTo>
                    <a:lnTo>
                      <a:pt x="8" y="106"/>
                    </a:lnTo>
                    <a:lnTo>
                      <a:pt x="18" y="106"/>
                    </a:lnTo>
                    <a:lnTo>
                      <a:pt x="28" y="106"/>
                    </a:lnTo>
                    <a:lnTo>
                      <a:pt x="37" y="108"/>
                    </a:lnTo>
                    <a:lnTo>
                      <a:pt x="48" y="109"/>
                    </a:lnTo>
                    <a:lnTo>
                      <a:pt x="59" y="113"/>
                    </a:lnTo>
                    <a:lnTo>
                      <a:pt x="69" y="115"/>
                    </a:lnTo>
                    <a:lnTo>
                      <a:pt x="79" y="119"/>
                    </a:lnTo>
                    <a:lnTo>
                      <a:pt x="72" y="104"/>
                    </a:lnTo>
                    <a:lnTo>
                      <a:pt x="65" y="90"/>
                    </a:lnTo>
                    <a:lnTo>
                      <a:pt x="58" y="76"/>
                    </a:lnTo>
                    <a:lnTo>
                      <a:pt x="51" y="60"/>
                    </a:lnTo>
                    <a:lnTo>
                      <a:pt x="62" y="67"/>
                    </a:lnTo>
                    <a:lnTo>
                      <a:pt x="71" y="76"/>
                    </a:lnTo>
                    <a:lnTo>
                      <a:pt x="77" y="85"/>
                    </a:lnTo>
                    <a:lnTo>
                      <a:pt x="83" y="95"/>
                    </a:lnTo>
                    <a:lnTo>
                      <a:pt x="89" y="106"/>
                    </a:lnTo>
                    <a:lnTo>
                      <a:pt x="94" y="117"/>
                    </a:lnTo>
                    <a:lnTo>
                      <a:pt x="100" y="127"/>
                    </a:lnTo>
                    <a:lnTo>
                      <a:pt x="106" y="137"/>
                    </a:lnTo>
                    <a:lnTo>
                      <a:pt x="120" y="153"/>
                    </a:lnTo>
                    <a:lnTo>
                      <a:pt x="136" y="167"/>
                    </a:lnTo>
                    <a:lnTo>
                      <a:pt x="152" y="179"/>
                    </a:lnTo>
                    <a:lnTo>
                      <a:pt x="169" y="190"/>
                    </a:lnTo>
                    <a:lnTo>
                      <a:pt x="188" y="200"/>
                    </a:lnTo>
                    <a:lnTo>
                      <a:pt x="208" y="208"/>
                    </a:lnTo>
                    <a:lnTo>
                      <a:pt x="227" y="214"/>
                    </a:lnTo>
                    <a:lnTo>
                      <a:pt x="248" y="219"/>
                    </a:lnTo>
                    <a:lnTo>
                      <a:pt x="255" y="224"/>
                    </a:lnTo>
                    <a:lnTo>
                      <a:pt x="263" y="229"/>
                    </a:lnTo>
                    <a:lnTo>
                      <a:pt x="271" y="233"/>
                    </a:lnTo>
                    <a:lnTo>
                      <a:pt x="279" y="237"/>
                    </a:lnTo>
                    <a:lnTo>
                      <a:pt x="278" y="212"/>
                    </a:lnTo>
                    <a:lnTo>
                      <a:pt x="274" y="188"/>
                    </a:lnTo>
                    <a:lnTo>
                      <a:pt x="270" y="165"/>
                    </a:lnTo>
                    <a:lnTo>
                      <a:pt x="270" y="139"/>
                    </a:lnTo>
                    <a:lnTo>
                      <a:pt x="257" y="115"/>
                    </a:lnTo>
                    <a:lnTo>
                      <a:pt x="250" y="90"/>
                    </a:lnTo>
                    <a:lnTo>
                      <a:pt x="245" y="65"/>
                    </a:lnTo>
                    <a:lnTo>
                      <a:pt x="238" y="39"/>
                    </a:lnTo>
                    <a:lnTo>
                      <a:pt x="237" y="35"/>
                    </a:lnTo>
                    <a:lnTo>
                      <a:pt x="238" y="30"/>
                    </a:lnTo>
                    <a:lnTo>
                      <a:pt x="239" y="24"/>
                    </a:lnTo>
                    <a:lnTo>
                      <a:pt x="242" y="20"/>
                    </a:lnTo>
                    <a:lnTo>
                      <a:pt x="245" y="21"/>
                    </a:lnTo>
                    <a:lnTo>
                      <a:pt x="248" y="25"/>
                    </a:lnTo>
                    <a:lnTo>
                      <a:pt x="249" y="27"/>
                    </a:lnTo>
                    <a:lnTo>
                      <a:pt x="250" y="31"/>
                    </a:lnTo>
                    <a:lnTo>
                      <a:pt x="252" y="48"/>
                    </a:lnTo>
                    <a:lnTo>
                      <a:pt x="256" y="63"/>
                    </a:lnTo>
                    <a:lnTo>
                      <a:pt x="263" y="78"/>
                    </a:lnTo>
                    <a:lnTo>
                      <a:pt x="270" y="94"/>
                    </a:lnTo>
                    <a:lnTo>
                      <a:pt x="277" y="108"/>
                    </a:lnTo>
                    <a:lnTo>
                      <a:pt x="284" y="123"/>
                    </a:lnTo>
                    <a:lnTo>
                      <a:pt x="291" y="138"/>
                    </a:lnTo>
                    <a:lnTo>
                      <a:pt x="295" y="154"/>
                    </a:lnTo>
                    <a:lnTo>
                      <a:pt x="299" y="145"/>
                    </a:lnTo>
                    <a:lnTo>
                      <a:pt x="302" y="137"/>
                    </a:lnTo>
                    <a:lnTo>
                      <a:pt x="304" y="127"/>
                    </a:lnTo>
                    <a:lnTo>
                      <a:pt x="309" y="120"/>
                    </a:lnTo>
                    <a:lnTo>
                      <a:pt x="318" y="110"/>
                    </a:lnTo>
                    <a:lnTo>
                      <a:pt x="327" y="101"/>
                    </a:lnTo>
                    <a:lnTo>
                      <a:pt x="333" y="90"/>
                    </a:lnTo>
                    <a:lnTo>
                      <a:pt x="340" y="79"/>
                    </a:lnTo>
                    <a:lnTo>
                      <a:pt x="346" y="68"/>
                    </a:lnTo>
                    <a:lnTo>
                      <a:pt x="350" y="56"/>
                    </a:lnTo>
                    <a:lnTo>
                      <a:pt x="353" y="44"/>
                    </a:lnTo>
                    <a:lnTo>
                      <a:pt x="354" y="32"/>
                    </a:lnTo>
                    <a:lnTo>
                      <a:pt x="356" y="31"/>
                    </a:lnTo>
                    <a:lnTo>
                      <a:pt x="357" y="28"/>
                    </a:lnTo>
                    <a:lnTo>
                      <a:pt x="358" y="28"/>
                    </a:lnTo>
                    <a:lnTo>
                      <a:pt x="360" y="30"/>
                    </a:lnTo>
                    <a:lnTo>
                      <a:pt x="361" y="50"/>
                    </a:lnTo>
                    <a:lnTo>
                      <a:pt x="357" y="68"/>
                    </a:lnTo>
                    <a:lnTo>
                      <a:pt x="351" y="85"/>
                    </a:lnTo>
                    <a:lnTo>
                      <a:pt x="343" y="102"/>
                    </a:lnTo>
                    <a:lnTo>
                      <a:pt x="335" y="120"/>
                    </a:lnTo>
                    <a:lnTo>
                      <a:pt x="328" y="137"/>
                    </a:lnTo>
                    <a:lnTo>
                      <a:pt x="325" y="155"/>
                    </a:lnTo>
                    <a:lnTo>
                      <a:pt x="325" y="176"/>
                    </a:lnTo>
                    <a:lnTo>
                      <a:pt x="327" y="178"/>
                    </a:lnTo>
                    <a:lnTo>
                      <a:pt x="338" y="166"/>
                    </a:lnTo>
                    <a:lnTo>
                      <a:pt x="349" y="155"/>
                    </a:lnTo>
                    <a:lnTo>
                      <a:pt x="357" y="143"/>
                    </a:lnTo>
                    <a:lnTo>
                      <a:pt x="367" y="130"/>
                    </a:lnTo>
                    <a:lnTo>
                      <a:pt x="375" y="118"/>
                    </a:lnTo>
                    <a:lnTo>
                      <a:pt x="383" y="106"/>
                    </a:lnTo>
                    <a:lnTo>
                      <a:pt x="392" y="92"/>
                    </a:lnTo>
                    <a:lnTo>
                      <a:pt x="401" y="80"/>
                    </a:lnTo>
                    <a:lnTo>
                      <a:pt x="405" y="77"/>
                    </a:lnTo>
                    <a:lnTo>
                      <a:pt x="404" y="98"/>
                    </a:lnTo>
                    <a:lnTo>
                      <a:pt x="393" y="119"/>
                    </a:lnTo>
                    <a:lnTo>
                      <a:pt x="380" y="138"/>
                    </a:lnTo>
                    <a:lnTo>
                      <a:pt x="376" y="161"/>
                    </a:lnTo>
                    <a:lnTo>
                      <a:pt x="368" y="176"/>
                    </a:lnTo>
                    <a:lnTo>
                      <a:pt x="357" y="189"/>
                    </a:lnTo>
                    <a:lnTo>
                      <a:pt x="347" y="203"/>
                    </a:lnTo>
                    <a:lnTo>
                      <a:pt x="338" y="218"/>
                    </a:lnTo>
                    <a:lnTo>
                      <a:pt x="331" y="232"/>
                    </a:lnTo>
                    <a:lnTo>
                      <a:pt x="328" y="248"/>
                    </a:lnTo>
                    <a:lnTo>
                      <a:pt x="328" y="264"/>
                    </a:lnTo>
                    <a:lnTo>
                      <a:pt x="335" y="281"/>
                    </a:lnTo>
                    <a:lnTo>
                      <a:pt x="336" y="306"/>
                    </a:lnTo>
                    <a:lnTo>
                      <a:pt x="343" y="331"/>
                    </a:lnTo>
                    <a:lnTo>
                      <a:pt x="354" y="354"/>
                    </a:lnTo>
                    <a:lnTo>
                      <a:pt x="371" y="375"/>
                    </a:lnTo>
                    <a:lnTo>
                      <a:pt x="387" y="396"/>
                    </a:lnTo>
                    <a:lnTo>
                      <a:pt x="403" y="418"/>
                    </a:lnTo>
                    <a:lnTo>
                      <a:pt x="418" y="440"/>
                    </a:lnTo>
                    <a:lnTo>
                      <a:pt x="430" y="461"/>
                    </a:lnTo>
                    <a:lnTo>
                      <a:pt x="441" y="484"/>
                    </a:lnTo>
                    <a:lnTo>
                      <a:pt x="450" y="508"/>
                    </a:lnTo>
                    <a:lnTo>
                      <a:pt x="457" y="534"/>
                    </a:lnTo>
                    <a:lnTo>
                      <a:pt x="461" y="559"/>
                    </a:lnTo>
                    <a:lnTo>
                      <a:pt x="501" y="658"/>
                    </a:lnTo>
                    <a:lnTo>
                      <a:pt x="505" y="645"/>
                    </a:lnTo>
                    <a:lnTo>
                      <a:pt x="509" y="631"/>
                    </a:lnTo>
                    <a:lnTo>
                      <a:pt x="516" y="618"/>
                    </a:lnTo>
                    <a:lnTo>
                      <a:pt x="523" y="606"/>
                    </a:lnTo>
                    <a:lnTo>
                      <a:pt x="531" y="593"/>
                    </a:lnTo>
                    <a:lnTo>
                      <a:pt x="538" y="581"/>
                    </a:lnTo>
                    <a:lnTo>
                      <a:pt x="545" y="569"/>
                    </a:lnTo>
                    <a:lnTo>
                      <a:pt x="552" y="555"/>
                    </a:lnTo>
                    <a:lnTo>
                      <a:pt x="564" y="529"/>
                    </a:lnTo>
                    <a:lnTo>
                      <a:pt x="576" y="502"/>
                    </a:lnTo>
                    <a:lnTo>
                      <a:pt x="588" y="477"/>
                    </a:lnTo>
                    <a:lnTo>
                      <a:pt x="599" y="451"/>
                    </a:lnTo>
                    <a:lnTo>
                      <a:pt x="609" y="424"/>
                    </a:lnTo>
                    <a:lnTo>
                      <a:pt x="620" y="396"/>
                    </a:lnTo>
                    <a:lnTo>
                      <a:pt x="628" y="370"/>
                    </a:lnTo>
                    <a:lnTo>
                      <a:pt x="638" y="342"/>
                    </a:lnTo>
                    <a:lnTo>
                      <a:pt x="635" y="323"/>
                    </a:lnTo>
                    <a:lnTo>
                      <a:pt x="631" y="305"/>
                    </a:lnTo>
                    <a:lnTo>
                      <a:pt x="624" y="287"/>
                    </a:lnTo>
                    <a:lnTo>
                      <a:pt x="616" y="268"/>
                    </a:lnTo>
                    <a:lnTo>
                      <a:pt x="606" y="252"/>
                    </a:lnTo>
                    <a:lnTo>
                      <a:pt x="595" y="235"/>
                    </a:lnTo>
                    <a:lnTo>
                      <a:pt x="584" y="218"/>
                    </a:lnTo>
                    <a:lnTo>
                      <a:pt x="571" y="202"/>
                    </a:lnTo>
                    <a:lnTo>
                      <a:pt x="573" y="165"/>
                    </a:lnTo>
                    <a:lnTo>
                      <a:pt x="582" y="130"/>
                    </a:lnTo>
                    <a:lnTo>
                      <a:pt x="594" y="95"/>
                    </a:lnTo>
                    <a:lnTo>
                      <a:pt x="596" y="56"/>
                    </a:lnTo>
                    <a:lnTo>
                      <a:pt x="607" y="16"/>
                    </a:lnTo>
                    <a:close/>
                  </a:path>
                </a:pathLst>
              </a:custGeom>
              <a:solidFill>
                <a:srgbClr val="000000"/>
              </a:solidFill>
              <a:ln w="9525">
                <a:solidFill>
                  <a:srgbClr val="006600"/>
                </a:solidFill>
                <a:round/>
                <a:headEnd/>
                <a:tailEnd/>
              </a:ln>
            </p:spPr>
            <p:txBody>
              <a:bodyPr/>
              <a:lstStyle/>
              <a:p>
                <a:endParaRPr lang="en-US"/>
              </a:p>
            </p:txBody>
          </p:sp>
          <p:grpSp>
            <p:nvGrpSpPr>
              <p:cNvPr id="9147" name="Group 4706"/>
              <p:cNvGrpSpPr>
                <a:grpSpLocks/>
              </p:cNvGrpSpPr>
              <p:nvPr/>
            </p:nvGrpSpPr>
            <p:grpSpPr bwMode="auto">
              <a:xfrm>
                <a:off x="809" y="816"/>
                <a:ext cx="103" cy="576"/>
                <a:chOff x="4770" y="1764"/>
                <a:chExt cx="75" cy="479"/>
              </a:xfrm>
            </p:grpSpPr>
            <p:sp>
              <p:nvSpPr>
                <p:cNvPr id="8492" name="Freeform 4707"/>
                <p:cNvSpPr>
                  <a:spLocks/>
                </p:cNvSpPr>
                <p:nvPr/>
              </p:nvSpPr>
              <p:spPr bwMode="auto">
                <a:xfrm>
                  <a:off x="4776" y="1764"/>
                  <a:ext cx="29" cy="453"/>
                </a:xfrm>
                <a:custGeom>
                  <a:avLst/>
                  <a:gdLst>
                    <a:gd name="T0" fmla="*/ 7 w 88"/>
                    <a:gd name="T1" fmla="*/ 70 h 907"/>
                    <a:gd name="T2" fmla="*/ 7 w 88"/>
                    <a:gd name="T3" fmla="*/ 87 h 907"/>
                    <a:gd name="T4" fmla="*/ 7 w 88"/>
                    <a:gd name="T5" fmla="*/ 112 h 907"/>
                    <a:gd name="T6" fmla="*/ 9 w 88"/>
                    <a:gd name="T7" fmla="*/ 147 h 907"/>
                    <a:gd name="T8" fmla="*/ 9 w 88"/>
                    <a:gd name="T9" fmla="*/ 171 h 907"/>
                    <a:gd name="T10" fmla="*/ 9 w 88"/>
                    <a:gd name="T11" fmla="*/ 208 h 907"/>
                    <a:gd name="T12" fmla="*/ 10 w 88"/>
                    <a:gd name="T13" fmla="*/ 221 h 907"/>
                    <a:gd name="T14" fmla="*/ 9 w 88"/>
                    <a:gd name="T15" fmla="*/ 217 h 907"/>
                    <a:gd name="T16" fmla="*/ 7 w 88"/>
                    <a:gd name="T17" fmla="*/ 199 h 907"/>
                    <a:gd name="T18" fmla="*/ 6 w 88"/>
                    <a:gd name="T19" fmla="*/ 190 h 907"/>
                    <a:gd name="T20" fmla="*/ 5 w 88"/>
                    <a:gd name="T21" fmla="*/ 199 h 907"/>
                    <a:gd name="T22" fmla="*/ 5 w 88"/>
                    <a:gd name="T23" fmla="*/ 208 h 907"/>
                    <a:gd name="T24" fmla="*/ 5 w 88"/>
                    <a:gd name="T25" fmla="*/ 214 h 907"/>
                    <a:gd name="T26" fmla="*/ 4 w 88"/>
                    <a:gd name="T27" fmla="*/ 220 h 907"/>
                    <a:gd name="T28" fmla="*/ 4 w 88"/>
                    <a:gd name="T29" fmla="*/ 200 h 907"/>
                    <a:gd name="T30" fmla="*/ 5 w 88"/>
                    <a:gd name="T31" fmla="*/ 181 h 907"/>
                    <a:gd name="T32" fmla="*/ 3 w 88"/>
                    <a:gd name="T33" fmla="*/ 163 h 907"/>
                    <a:gd name="T34" fmla="*/ 2 w 88"/>
                    <a:gd name="T35" fmla="*/ 144 h 907"/>
                    <a:gd name="T36" fmla="*/ 4 w 88"/>
                    <a:gd name="T37" fmla="*/ 111 h 907"/>
                    <a:gd name="T38" fmla="*/ 4 w 88"/>
                    <a:gd name="T39" fmla="*/ 76 h 907"/>
                    <a:gd name="T40" fmla="*/ 2 w 88"/>
                    <a:gd name="T41" fmla="*/ 79 h 907"/>
                    <a:gd name="T42" fmla="*/ 1 w 88"/>
                    <a:gd name="T43" fmla="*/ 83 h 907"/>
                    <a:gd name="T44" fmla="*/ 2 w 88"/>
                    <a:gd name="T45" fmla="*/ 77 h 907"/>
                    <a:gd name="T46" fmla="*/ 4 w 88"/>
                    <a:gd name="T47" fmla="*/ 72 h 907"/>
                    <a:gd name="T48" fmla="*/ 4 w 88"/>
                    <a:gd name="T49" fmla="*/ 70 h 907"/>
                    <a:gd name="T50" fmla="*/ 3 w 88"/>
                    <a:gd name="T51" fmla="*/ 68 h 907"/>
                    <a:gd name="T52" fmla="*/ 2 w 88"/>
                    <a:gd name="T53" fmla="*/ 72 h 907"/>
                    <a:gd name="T54" fmla="*/ 0 w 88"/>
                    <a:gd name="T55" fmla="*/ 75 h 907"/>
                    <a:gd name="T56" fmla="*/ 2 w 88"/>
                    <a:gd name="T57" fmla="*/ 66 h 907"/>
                    <a:gd name="T58" fmla="*/ 3 w 88"/>
                    <a:gd name="T59" fmla="*/ 58 h 907"/>
                    <a:gd name="T60" fmla="*/ 2 w 88"/>
                    <a:gd name="T61" fmla="*/ 59 h 907"/>
                    <a:gd name="T62" fmla="*/ 0 w 88"/>
                    <a:gd name="T63" fmla="*/ 61 h 907"/>
                    <a:gd name="T64" fmla="*/ 2 w 88"/>
                    <a:gd name="T65" fmla="*/ 53 h 907"/>
                    <a:gd name="T66" fmla="*/ 4 w 88"/>
                    <a:gd name="T67" fmla="*/ 45 h 907"/>
                    <a:gd name="T68" fmla="*/ 2 w 88"/>
                    <a:gd name="T69" fmla="*/ 45 h 907"/>
                    <a:gd name="T70" fmla="*/ 0 w 88"/>
                    <a:gd name="T71" fmla="*/ 46 h 907"/>
                    <a:gd name="T72" fmla="*/ 2 w 88"/>
                    <a:gd name="T73" fmla="*/ 42 h 907"/>
                    <a:gd name="T74" fmla="*/ 4 w 88"/>
                    <a:gd name="T75" fmla="*/ 39 h 907"/>
                    <a:gd name="T76" fmla="*/ 5 w 88"/>
                    <a:gd name="T77" fmla="*/ 24 h 907"/>
                    <a:gd name="T78" fmla="*/ 5 w 88"/>
                    <a:gd name="T79" fmla="*/ 9 h 907"/>
                    <a:gd name="T80" fmla="*/ 6 w 88"/>
                    <a:gd name="T81" fmla="*/ 6 h 907"/>
                    <a:gd name="T82" fmla="*/ 7 w 88"/>
                    <a:gd name="T83" fmla="*/ 21 h 907"/>
                    <a:gd name="T84" fmla="*/ 7 w 88"/>
                    <a:gd name="T85" fmla="*/ 37 h 907"/>
                    <a:gd name="T86" fmla="*/ 6 w 88"/>
                    <a:gd name="T87" fmla="*/ 53 h 90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8"/>
                    <a:gd name="T133" fmla="*/ 0 h 907"/>
                    <a:gd name="T134" fmla="*/ 88 w 88"/>
                    <a:gd name="T135" fmla="*/ 907 h 90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8" h="907">
                      <a:moveTo>
                        <a:pt x="57" y="246"/>
                      </a:moveTo>
                      <a:lnTo>
                        <a:pt x="61" y="280"/>
                      </a:lnTo>
                      <a:lnTo>
                        <a:pt x="63" y="314"/>
                      </a:lnTo>
                      <a:lnTo>
                        <a:pt x="61" y="348"/>
                      </a:lnTo>
                      <a:lnTo>
                        <a:pt x="56" y="382"/>
                      </a:lnTo>
                      <a:lnTo>
                        <a:pt x="65" y="451"/>
                      </a:lnTo>
                      <a:lnTo>
                        <a:pt x="78" y="519"/>
                      </a:lnTo>
                      <a:lnTo>
                        <a:pt x="83" y="588"/>
                      </a:lnTo>
                      <a:lnTo>
                        <a:pt x="78" y="658"/>
                      </a:lnTo>
                      <a:lnTo>
                        <a:pt x="85" y="685"/>
                      </a:lnTo>
                      <a:lnTo>
                        <a:pt x="86" y="813"/>
                      </a:lnTo>
                      <a:lnTo>
                        <a:pt x="85" y="834"/>
                      </a:lnTo>
                      <a:lnTo>
                        <a:pt x="86" y="858"/>
                      </a:lnTo>
                      <a:lnTo>
                        <a:pt x="88" y="884"/>
                      </a:lnTo>
                      <a:lnTo>
                        <a:pt x="88" y="907"/>
                      </a:lnTo>
                      <a:lnTo>
                        <a:pt x="79" y="869"/>
                      </a:lnTo>
                      <a:lnTo>
                        <a:pt x="72" y="833"/>
                      </a:lnTo>
                      <a:lnTo>
                        <a:pt x="64" y="796"/>
                      </a:lnTo>
                      <a:lnTo>
                        <a:pt x="56" y="759"/>
                      </a:lnTo>
                      <a:lnTo>
                        <a:pt x="54" y="762"/>
                      </a:lnTo>
                      <a:lnTo>
                        <a:pt x="53" y="779"/>
                      </a:lnTo>
                      <a:lnTo>
                        <a:pt x="50" y="797"/>
                      </a:lnTo>
                      <a:lnTo>
                        <a:pt x="49" y="815"/>
                      </a:lnTo>
                      <a:lnTo>
                        <a:pt x="45" y="832"/>
                      </a:lnTo>
                      <a:lnTo>
                        <a:pt x="46" y="845"/>
                      </a:lnTo>
                      <a:lnTo>
                        <a:pt x="45" y="858"/>
                      </a:lnTo>
                      <a:lnTo>
                        <a:pt x="39" y="872"/>
                      </a:lnTo>
                      <a:lnTo>
                        <a:pt x="32" y="882"/>
                      </a:lnTo>
                      <a:lnTo>
                        <a:pt x="34" y="843"/>
                      </a:lnTo>
                      <a:lnTo>
                        <a:pt x="34" y="803"/>
                      </a:lnTo>
                      <a:lnTo>
                        <a:pt x="36" y="764"/>
                      </a:lnTo>
                      <a:lnTo>
                        <a:pt x="42" y="726"/>
                      </a:lnTo>
                      <a:lnTo>
                        <a:pt x="32" y="691"/>
                      </a:lnTo>
                      <a:lnTo>
                        <a:pt x="24" y="653"/>
                      </a:lnTo>
                      <a:lnTo>
                        <a:pt x="20" y="616"/>
                      </a:lnTo>
                      <a:lnTo>
                        <a:pt x="22" y="577"/>
                      </a:lnTo>
                      <a:lnTo>
                        <a:pt x="34" y="511"/>
                      </a:lnTo>
                      <a:lnTo>
                        <a:pt x="40" y="444"/>
                      </a:lnTo>
                      <a:lnTo>
                        <a:pt x="42" y="375"/>
                      </a:lnTo>
                      <a:lnTo>
                        <a:pt x="34" y="307"/>
                      </a:lnTo>
                      <a:lnTo>
                        <a:pt x="27" y="313"/>
                      </a:lnTo>
                      <a:lnTo>
                        <a:pt x="21" y="319"/>
                      </a:lnTo>
                      <a:lnTo>
                        <a:pt x="14" y="328"/>
                      </a:lnTo>
                      <a:lnTo>
                        <a:pt x="9" y="335"/>
                      </a:lnTo>
                      <a:lnTo>
                        <a:pt x="13" y="323"/>
                      </a:lnTo>
                      <a:lnTo>
                        <a:pt x="18" y="311"/>
                      </a:lnTo>
                      <a:lnTo>
                        <a:pt x="25" y="300"/>
                      </a:lnTo>
                      <a:lnTo>
                        <a:pt x="32" y="288"/>
                      </a:lnTo>
                      <a:lnTo>
                        <a:pt x="34" y="283"/>
                      </a:lnTo>
                      <a:lnTo>
                        <a:pt x="32" y="280"/>
                      </a:lnTo>
                      <a:lnTo>
                        <a:pt x="31" y="276"/>
                      </a:lnTo>
                      <a:lnTo>
                        <a:pt x="28" y="272"/>
                      </a:lnTo>
                      <a:lnTo>
                        <a:pt x="21" y="280"/>
                      </a:lnTo>
                      <a:lnTo>
                        <a:pt x="17" y="288"/>
                      </a:lnTo>
                      <a:lnTo>
                        <a:pt x="10" y="295"/>
                      </a:lnTo>
                      <a:lnTo>
                        <a:pt x="0" y="300"/>
                      </a:lnTo>
                      <a:lnTo>
                        <a:pt x="7" y="283"/>
                      </a:lnTo>
                      <a:lnTo>
                        <a:pt x="18" y="266"/>
                      </a:lnTo>
                      <a:lnTo>
                        <a:pt x="28" y="251"/>
                      </a:lnTo>
                      <a:lnTo>
                        <a:pt x="31" y="232"/>
                      </a:lnTo>
                      <a:lnTo>
                        <a:pt x="22" y="234"/>
                      </a:lnTo>
                      <a:lnTo>
                        <a:pt x="17" y="239"/>
                      </a:lnTo>
                      <a:lnTo>
                        <a:pt x="11" y="243"/>
                      </a:lnTo>
                      <a:lnTo>
                        <a:pt x="3" y="246"/>
                      </a:lnTo>
                      <a:lnTo>
                        <a:pt x="9" y="230"/>
                      </a:lnTo>
                      <a:lnTo>
                        <a:pt x="18" y="214"/>
                      </a:lnTo>
                      <a:lnTo>
                        <a:pt x="27" y="200"/>
                      </a:lnTo>
                      <a:lnTo>
                        <a:pt x="32" y="183"/>
                      </a:lnTo>
                      <a:lnTo>
                        <a:pt x="25" y="181"/>
                      </a:lnTo>
                      <a:lnTo>
                        <a:pt x="18" y="182"/>
                      </a:lnTo>
                      <a:lnTo>
                        <a:pt x="10" y="184"/>
                      </a:lnTo>
                      <a:lnTo>
                        <a:pt x="3" y="185"/>
                      </a:lnTo>
                      <a:lnTo>
                        <a:pt x="9" y="177"/>
                      </a:lnTo>
                      <a:lnTo>
                        <a:pt x="17" y="170"/>
                      </a:lnTo>
                      <a:lnTo>
                        <a:pt x="25" y="163"/>
                      </a:lnTo>
                      <a:lnTo>
                        <a:pt x="34" y="157"/>
                      </a:lnTo>
                      <a:lnTo>
                        <a:pt x="40" y="128"/>
                      </a:lnTo>
                      <a:lnTo>
                        <a:pt x="46" y="97"/>
                      </a:lnTo>
                      <a:lnTo>
                        <a:pt x="49" y="67"/>
                      </a:lnTo>
                      <a:lnTo>
                        <a:pt x="46" y="37"/>
                      </a:lnTo>
                      <a:lnTo>
                        <a:pt x="35" y="0"/>
                      </a:lnTo>
                      <a:lnTo>
                        <a:pt x="56" y="27"/>
                      </a:lnTo>
                      <a:lnTo>
                        <a:pt x="65" y="56"/>
                      </a:lnTo>
                      <a:lnTo>
                        <a:pt x="68" y="87"/>
                      </a:lnTo>
                      <a:lnTo>
                        <a:pt x="67" y="118"/>
                      </a:lnTo>
                      <a:lnTo>
                        <a:pt x="63" y="149"/>
                      </a:lnTo>
                      <a:lnTo>
                        <a:pt x="57" y="182"/>
                      </a:lnTo>
                      <a:lnTo>
                        <a:pt x="54" y="214"/>
                      </a:lnTo>
                      <a:lnTo>
                        <a:pt x="57" y="246"/>
                      </a:lnTo>
                      <a:close/>
                    </a:path>
                  </a:pathLst>
                </a:custGeom>
                <a:solidFill>
                  <a:srgbClr val="7F7F7F"/>
                </a:solidFill>
                <a:ln w="9525">
                  <a:solidFill>
                    <a:srgbClr val="006600"/>
                  </a:solidFill>
                  <a:round/>
                  <a:headEnd/>
                  <a:tailEnd/>
                </a:ln>
              </p:spPr>
              <p:txBody>
                <a:bodyPr/>
                <a:lstStyle/>
                <a:p>
                  <a:endParaRPr lang="en-US"/>
                </a:p>
              </p:txBody>
            </p:sp>
            <p:sp>
              <p:nvSpPr>
                <p:cNvPr id="8493" name="Freeform 4708"/>
                <p:cNvSpPr>
                  <a:spLocks/>
                </p:cNvSpPr>
                <p:nvPr/>
              </p:nvSpPr>
              <p:spPr bwMode="auto">
                <a:xfrm>
                  <a:off x="4809" y="1785"/>
                  <a:ext cx="7" cy="18"/>
                </a:xfrm>
                <a:custGeom>
                  <a:avLst/>
                  <a:gdLst>
                    <a:gd name="T0" fmla="*/ 2 w 23"/>
                    <a:gd name="T1" fmla="*/ 6 h 36"/>
                    <a:gd name="T2" fmla="*/ 2 w 23"/>
                    <a:gd name="T3" fmla="*/ 7 h 36"/>
                    <a:gd name="T4" fmla="*/ 1 w 23"/>
                    <a:gd name="T5" fmla="*/ 7 h 36"/>
                    <a:gd name="T6" fmla="*/ 1 w 23"/>
                    <a:gd name="T7" fmla="*/ 9 h 36"/>
                    <a:gd name="T8" fmla="*/ 0 w 23"/>
                    <a:gd name="T9" fmla="*/ 9 h 36"/>
                    <a:gd name="T10" fmla="*/ 0 w 23"/>
                    <a:gd name="T11" fmla="*/ 6 h 36"/>
                    <a:gd name="T12" fmla="*/ 1 w 23"/>
                    <a:gd name="T13" fmla="*/ 5 h 36"/>
                    <a:gd name="T14" fmla="*/ 1 w 23"/>
                    <a:gd name="T15" fmla="*/ 2 h 36"/>
                    <a:gd name="T16" fmla="*/ 2 w 23"/>
                    <a:gd name="T17" fmla="*/ 0 h 36"/>
                    <a:gd name="T18" fmla="*/ 2 w 23"/>
                    <a:gd name="T19" fmla="*/ 1 h 36"/>
                    <a:gd name="T20" fmla="*/ 2 w 23"/>
                    <a:gd name="T21" fmla="*/ 3 h 36"/>
                    <a:gd name="T22" fmla="*/ 2 w 23"/>
                    <a:gd name="T23" fmla="*/ 5 h 36"/>
                    <a:gd name="T24" fmla="*/ 2 w 23"/>
                    <a:gd name="T25" fmla="*/ 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36"/>
                    <a:gd name="T41" fmla="*/ 23 w 23"/>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36">
                      <a:moveTo>
                        <a:pt x="22" y="25"/>
                      </a:moveTo>
                      <a:lnTo>
                        <a:pt x="16" y="28"/>
                      </a:lnTo>
                      <a:lnTo>
                        <a:pt x="11" y="30"/>
                      </a:lnTo>
                      <a:lnTo>
                        <a:pt x="5" y="34"/>
                      </a:lnTo>
                      <a:lnTo>
                        <a:pt x="0" y="36"/>
                      </a:lnTo>
                      <a:lnTo>
                        <a:pt x="1" y="26"/>
                      </a:lnTo>
                      <a:lnTo>
                        <a:pt x="5" y="18"/>
                      </a:lnTo>
                      <a:lnTo>
                        <a:pt x="9" y="8"/>
                      </a:lnTo>
                      <a:lnTo>
                        <a:pt x="15" y="0"/>
                      </a:lnTo>
                      <a:lnTo>
                        <a:pt x="19" y="5"/>
                      </a:lnTo>
                      <a:lnTo>
                        <a:pt x="22" y="12"/>
                      </a:lnTo>
                      <a:lnTo>
                        <a:pt x="23" y="18"/>
                      </a:lnTo>
                      <a:lnTo>
                        <a:pt x="22" y="25"/>
                      </a:lnTo>
                      <a:close/>
                    </a:path>
                  </a:pathLst>
                </a:custGeom>
                <a:solidFill>
                  <a:srgbClr val="7F7F7F"/>
                </a:solidFill>
                <a:ln w="9525">
                  <a:solidFill>
                    <a:srgbClr val="006600"/>
                  </a:solidFill>
                  <a:round/>
                  <a:headEnd/>
                  <a:tailEnd/>
                </a:ln>
              </p:spPr>
              <p:txBody>
                <a:bodyPr/>
                <a:lstStyle/>
                <a:p>
                  <a:endParaRPr lang="en-US"/>
                </a:p>
              </p:txBody>
            </p:sp>
            <p:sp>
              <p:nvSpPr>
                <p:cNvPr id="8494" name="Freeform 4709"/>
                <p:cNvSpPr>
                  <a:spLocks/>
                </p:cNvSpPr>
                <p:nvPr/>
              </p:nvSpPr>
              <p:spPr bwMode="auto">
                <a:xfrm>
                  <a:off x="4777" y="1800"/>
                  <a:ext cx="9" cy="13"/>
                </a:xfrm>
                <a:custGeom>
                  <a:avLst/>
                  <a:gdLst>
                    <a:gd name="T0" fmla="*/ 3 w 26"/>
                    <a:gd name="T1" fmla="*/ 3 h 27"/>
                    <a:gd name="T2" fmla="*/ 3 w 26"/>
                    <a:gd name="T3" fmla="*/ 4 h 27"/>
                    <a:gd name="T4" fmla="*/ 3 w 26"/>
                    <a:gd name="T5" fmla="*/ 5 h 27"/>
                    <a:gd name="T6" fmla="*/ 2 w 26"/>
                    <a:gd name="T7" fmla="*/ 6 h 27"/>
                    <a:gd name="T8" fmla="*/ 2 w 26"/>
                    <a:gd name="T9" fmla="*/ 6 h 27"/>
                    <a:gd name="T10" fmla="*/ 1 w 26"/>
                    <a:gd name="T11" fmla="*/ 6 h 27"/>
                    <a:gd name="T12" fmla="*/ 0 w 26"/>
                    <a:gd name="T13" fmla="*/ 5 h 27"/>
                    <a:gd name="T14" fmla="*/ 0 w 26"/>
                    <a:gd name="T15" fmla="*/ 4 h 27"/>
                    <a:gd name="T16" fmla="*/ 0 w 26"/>
                    <a:gd name="T17" fmla="*/ 3 h 27"/>
                    <a:gd name="T18" fmla="*/ 0 w 26"/>
                    <a:gd name="T19" fmla="*/ 2 h 27"/>
                    <a:gd name="T20" fmla="*/ 0 w 26"/>
                    <a:gd name="T21" fmla="*/ 1 h 27"/>
                    <a:gd name="T22" fmla="*/ 0 w 26"/>
                    <a:gd name="T23" fmla="*/ 0 h 27"/>
                    <a:gd name="T24" fmla="*/ 1 w 26"/>
                    <a:gd name="T25" fmla="*/ 0 h 27"/>
                    <a:gd name="T26" fmla="*/ 2 w 26"/>
                    <a:gd name="T27" fmla="*/ 0 h 27"/>
                    <a:gd name="T28" fmla="*/ 2 w 26"/>
                    <a:gd name="T29" fmla="*/ 1 h 27"/>
                    <a:gd name="T30" fmla="*/ 3 w 26"/>
                    <a:gd name="T31" fmla="*/ 2 h 27"/>
                    <a:gd name="T32" fmla="*/ 3 w 26"/>
                    <a:gd name="T33" fmla="*/ 3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7"/>
                    <a:gd name="T53" fmla="*/ 26 w 26"/>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7">
                      <a:moveTo>
                        <a:pt x="26" y="15"/>
                      </a:moveTo>
                      <a:lnTo>
                        <a:pt x="24" y="18"/>
                      </a:lnTo>
                      <a:lnTo>
                        <a:pt x="23" y="22"/>
                      </a:lnTo>
                      <a:lnTo>
                        <a:pt x="19" y="24"/>
                      </a:lnTo>
                      <a:lnTo>
                        <a:pt x="15" y="27"/>
                      </a:lnTo>
                      <a:lnTo>
                        <a:pt x="8" y="27"/>
                      </a:lnTo>
                      <a:lnTo>
                        <a:pt x="4" y="22"/>
                      </a:lnTo>
                      <a:lnTo>
                        <a:pt x="1" y="17"/>
                      </a:lnTo>
                      <a:lnTo>
                        <a:pt x="0" y="12"/>
                      </a:lnTo>
                      <a:lnTo>
                        <a:pt x="0" y="9"/>
                      </a:lnTo>
                      <a:lnTo>
                        <a:pt x="0" y="4"/>
                      </a:lnTo>
                      <a:lnTo>
                        <a:pt x="1" y="1"/>
                      </a:lnTo>
                      <a:lnTo>
                        <a:pt x="6" y="0"/>
                      </a:lnTo>
                      <a:lnTo>
                        <a:pt x="13" y="1"/>
                      </a:lnTo>
                      <a:lnTo>
                        <a:pt x="19" y="5"/>
                      </a:lnTo>
                      <a:lnTo>
                        <a:pt x="23" y="9"/>
                      </a:lnTo>
                      <a:lnTo>
                        <a:pt x="26" y="15"/>
                      </a:lnTo>
                      <a:close/>
                    </a:path>
                  </a:pathLst>
                </a:custGeom>
                <a:solidFill>
                  <a:srgbClr val="7F7F7F"/>
                </a:solidFill>
                <a:ln w="9525">
                  <a:solidFill>
                    <a:srgbClr val="006600"/>
                  </a:solidFill>
                  <a:round/>
                  <a:headEnd/>
                  <a:tailEnd/>
                </a:ln>
              </p:spPr>
              <p:txBody>
                <a:bodyPr/>
                <a:lstStyle/>
                <a:p>
                  <a:endParaRPr lang="en-US"/>
                </a:p>
              </p:txBody>
            </p:sp>
            <p:sp>
              <p:nvSpPr>
                <p:cNvPr id="8495" name="Freeform 4710"/>
                <p:cNvSpPr>
                  <a:spLocks/>
                </p:cNvSpPr>
                <p:nvPr/>
              </p:nvSpPr>
              <p:spPr bwMode="auto">
                <a:xfrm>
                  <a:off x="4802" y="1813"/>
                  <a:ext cx="7" cy="129"/>
                </a:xfrm>
                <a:custGeom>
                  <a:avLst/>
                  <a:gdLst>
                    <a:gd name="T0" fmla="*/ 1 w 23"/>
                    <a:gd name="T1" fmla="*/ 65 h 256"/>
                    <a:gd name="T2" fmla="*/ 1 w 23"/>
                    <a:gd name="T3" fmla="*/ 58 h 256"/>
                    <a:gd name="T4" fmla="*/ 1 w 23"/>
                    <a:gd name="T5" fmla="*/ 51 h 256"/>
                    <a:gd name="T6" fmla="*/ 1 w 23"/>
                    <a:gd name="T7" fmla="*/ 44 h 256"/>
                    <a:gd name="T8" fmla="*/ 0 w 23"/>
                    <a:gd name="T9" fmla="*/ 38 h 256"/>
                    <a:gd name="T10" fmla="*/ 0 w 23"/>
                    <a:gd name="T11" fmla="*/ 28 h 256"/>
                    <a:gd name="T12" fmla="*/ 1 w 23"/>
                    <a:gd name="T13" fmla="*/ 19 h 256"/>
                    <a:gd name="T14" fmla="*/ 1 w 23"/>
                    <a:gd name="T15" fmla="*/ 10 h 256"/>
                    <a:gd name="T16" fmla="*/ 1 w 23"/>
                    <a:gd name="T17" fmla="*/ 0 h 256"/>
                    <a:gd name="T18" fmla="*/ 2 w 23"/>
                    <a:gd name="T19" fmla="*/ 16 h 256"/>
                    <a:gd name="T20" fmla="*/ 2 w 23"/>
                    <a:gd name="T21" fmla="*/ 33 h 256"/>
                    <a:gd name="T22" fmla="*/ 2 w 23"/>
                    <a:gd name="T23" fmla="*/ 49 h 256"/>
                    <a:gd name="T24" fmla="*/ 1 w 23"/>
                    <a:gd name="T25" fmla="*/ 65 h 2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256"/>
                    <a:gd name="T41" fmla="*/ 23 w 23"/>
                    <a:gd name="T42" fmla="*/ 256 h 2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256">
                      <a:moveTo>
                        <a:pt x="11" y="256"/>
                      </a:moveTo>
                      <a:lnTo>
                        <a:pt x="10" y="229"/>
                      </a:lnTo>
                      <a:lnTo>
                        <a:pt x="10" y="201"/>
                      </a:lnTo>
                      <a:lnTo>
                        <a:pt x="7" y="173"/>
                      </a:lnTo>
                      <a:lnTo>
                        <a:pt x="0" y="148"/>
                      </a:lnTo>
                      <a:lnTo>
                        <a:pt x="1" y="111"/>
                      </a:lnTo>
                      <a:lnTo>
                        <a:pt x="5" y="73"/>
                      </a:lnTo>
                      <a:lnTo>
                        <a:pt x="10" y="37"/>
                      </a:lnTo>
                      <a:lnTo>
                        <a:pt x="11" y="0"/>
                      </a:lnTo>
                      <a:lnTo>
                        <a:pt x="19" y="64"/>
                      </a:lnTo>
                      <a:lnTo>
                        <a:pt x="23" y="129"/>
                      </a:lnTo>
                      <a:lnTo>
                        <a:pt x="21" y="194"/>
                      </a:lnTo>
                      <a:lnTo>
                        <a:pt x="11" y="256"/>
                      </a:lnTo>
                      <a:close/>
                    </a:path>
                  </a:pathLst>
                </a:custGeom>
                <a:solidFill>
                  <a:srgbClr val="7F7F7F"/>
                </a:solidFill>
                <a:ln w="9525">
                  <a:solidFill>
                    <a:srgbClr val="006600"/>
                  </a:solidFill>
                  <a:round/>
                  <a:headEnd/>
                  <a:tailEnd/>
                </a:ln>
              </p:spPr>
              <p:txBody>
                <a:bodyPr/>
                <a:lstStyle/>
                <a:p>
                  <a:endParaRPr lang="en-US"/>
                </a:p>
              </p:txBody>
            </p:sp>
            <p:sp>
              <p:nvSpPr>
                <p:cNvPr id="8496" name="Freeform 4711"/>
                <p:cNvSpPr>
                  <a:spLocks/>
                </p:cNvSpPr>
                <p:nvPr/>
              </p:nvSpPr>
              <p:spPr bwMode="auto">
                <a:xfrm>
                  <a:off x="4804" y="1953"/>
                  <a:ext cx="11" cy="132"/>
                </a:xfrm>
                <a:custGeom>
                  <a:avLst/>
                  <a:gdLst>
                    <a:gd name="T0" fmla="*/ 1 w 34"/>
                    <a:gd name="T1" fmla="*/ 10 h 263"/>
                    <a:gd name="T2" fmla="*/ 2 w 34"/>
                    <a:gd name="T3" fmla="*/ 16 h 263"/>
                    <a:gd name="T4" fmla="*/ 3 w 34"/>
                    <a:gd name="T5" fmla="*/ 22 h 263"/>
                    <a:gd name="T6" fmla="*/ 4 w 34"/>
                    <a:gd name="T7" fmla="*/ 28 h 263"/>
                    <a:gd name="T8" fmla="*/ 4 w 34"/>
                    <a:gd name="T9" fmla="*/ 35 h 263"/>
                    <a:gd name="T10" fmla="*/ 3 w 34"/>
                    <a:gd name="T11" fmla="*/ 43 h 263"/>
                    <a:gd name="T12" fmla="*/ 3 w 34"/>
                    <a:gd name="T13" fmla="*/ 51 h 263"/>
                    <a:gd name="T14" fmla="*/ 3 w 34"/>
                    <a:gd name="T15" fmla="*/ 59 h 263"/>
                    <a:gd name="T16" fmla="*/ 2 w 34"/>
                    <a:gd name="T17" fmla="*/ 66 h 263"/>
                    <a:gd name="T18" fmla="*/ 2 w 34"/>
                    <a:gd name="T19" fmla="*/ 56 h 263"/>
                    <a:gd name="T20" fmla="*/ 2 w 34"/>
                    <a:gd name="T21" fmla="*/ 44 h 263"/>
                    <a:gd name="T22" fmla="*/ 2 w 34"/>
                    <a:gd name="T23" fmla="*/ 34 h 263"/>
                    <a:gd name="T24" fmla="*/ 1 w 34"/>
                    <a:gd name="T25" fmla="*/ 24 h 263"/>
                    <a:gd name="T26" fmla="*/ 0 w 34"/>
                    <a:gd name="T27" fmla="*/ 18 h 263"/>
                    <a:gd name="T28" fmla="*/ 0 w 34"/>
                    <a:gd name="T29" fmla="*/ 12 h 263"/>
                    <a:gd name="T30" fmla="*/ 0 w 34"/>
                    <a:gd name="T31" fmla="*/ 7 h 263"/>
                    <a:gd name="T32" fmla="*/ 0 w 34"/>
                    <a:gd name="T33" fmla="*/ 0 h 263"/>
                    <a:gd name="T34" fmla="*/ 0 w 34"/>
                    <a:gd name="T35" fmla="*/ 3 h 263"/>
                    <a:gd name="T36" fmla="*/ 1 w 34"/>
                    <a:gd name="T37" fmla="*/ 5 h 263"/>
                    <a:gd name="T38" fmla="*/ 1 w 34"/>
                    <a:gd name="T39" fmla="*/ 8 h 263"/>
                    <a:gd name="T40" fmla="*/ 1 w 34"/>
                    <a:gd name="T41" fmla="*/ 10 h 2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263"/>
                    <a:gd name="T65" fmla="*/ 34 w 34"/>
                    <a:gd name="T66" fmla="*/ 263 h 2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263">
                      <a:moveTo>
                        <a:pt x="8" y="40"/>
                      </a:moveTo>
                      <a:lnTo>
                        <a:pt x="16" y="64"/>
                      </a:lnTo>
                      <a:lnTo>
                        <a:pt x="27" y="87"/>
                      </a:lnTo>
                      <a:lnTo>
                        <a:pt x="34" y="111"/>
                      </a:lnTo>
                      <a:lnTo>
                        <a:pt x="33" y="138"/>
                      </a:lnTo>
                      <a:lnTo>
                        <a:pt x="29" y="169"/>
                      </a:lnTo>
                      <a:lnTo>
                        <a:pt x="29" y="201"/>
                      </a:lnTo>
                      <a:lnTo>
                        <a:pt x="27" y="233"/>
                      </a:lnTo>
                      <a:lnTo>
                        <a:pt x="21" y="263"/>
                      </a:lnTo>
                      <a:lnTo>
                        <a:pt x="22" y="221"/>
                      </a:lnTo>
                      <a:lnTo>
                        <a:pt x="22" y="176"/>
                      </a:lnTo>
                      <a:lnTo>
                        <a:pt x="18" y="133"/>
                      </a:lnTo>
                      <a:lnTo>
                        <a:pt x="5" y="93"/>
                      </a:lnTo>
                      <a:lnTo>
                        <a:pt x="3" y="70"/>
                      </a:lnTo>
                      <a:lnTo>
                        <a:pt x="1" y="47"/>
                      </a:lnTo>
                      <a:lnTo>
                        <a:pt x="0" y="25"/>
                      </a:lnTo>
                      <a:lnTo>
                        <a:pt x="0" y="0"/>
                      </a:lnTo>
                      <a:lnTo>
                        <a:pt x="4" y="10"/>
                      </a:lnTo>
                      <a:lnTo>
                        <a:pt x="5" y="20"/>
                      </a:lnTo>
                      <a:lnTo>
                        <a:pt x="7" y="31"/>
                      </a:lnTo>
                      <a:lnTo>
                        <a:pt x="8" y="40"/>
                      </a:lnTo>
                      <a:close/>
                    </a:path>
                  </a:pathLst>
                </a:custGeom>
                <a:solidFill>
                  <a:srgbClr val="7F7F7F"/>
                </a:solidFill>
                <a:ln w="9525">
                  <a:solidFill>
                    <a:srgbClr val="006600"/>
                  </a:solidFill>
                  <a:round/>
                  <a:headEnd/>
                  <a:tailEnd/>
                </a:ln>
              </p:spPr>
              <p:txBody>
                <a:bodyPr/>
                <a:lstStyle/>
                <a:p>
                  <a:endParaRPr lang="en-US"/>
                </a:p>
              </p:txBody>
            </p:sp>
            <p:sp>
              <p:nvSpPr>
                <p:cNvPr id="8497" name="Freeform 4712"/>
                <p:cNvSpPr>
                  <a:spLocks/>
                </p:cNvSpPr>
                <p:nvPr/>
              </p:nvSpPr>
              <p:spPr bwMode="auto">
                <a:xfrm>
                  <a:off x="4779" y="1956"/>
                  <a:ext cx="6" cy="7"/>
                </a:xfrm>
                <a:custGeom>
                  <a:avLst/>
                  <a:gdLst>
                    <a:gd name="T0" fmla="*/ 2 w 17"/>
                    <a:gd name="T1" fmla="*/ 2 h 14"/>
                    <a:gd name="T2" fmla="*/ 2 w 17"/>
                    <a:gd name="T3" fmla="*/ 2 h 14"/>
                    <a:gd name="T4" fmla="*/ 1 w 17"/>
                    <a:gd name="T5" fmla="*/ 3 h 14"/>
                    <a:gd name="T6" fmla="*/ 1 w 17"/>
                    <a:gd name="T7" fmla="*/ 3 h 14"/>
                    <a:gd name="T8" fmla="*/ 1 w 17"/>
                    <a:gd name="T9" fmla="*/ 4 h 14"/>
                    <a:gd name="T10" fmla="*/ 0 w 17"/>
                    <a:gd name="T11" fmla="*/ 3 h 14"/>
                    <a:gd name="T12" fmla="*/ 0 w 17"/>
                    <a:gd name="T13" fmla="*/ 2 h 14"/>
                    <a:gd name="T14" fmla="*/ 0 w 17"/>
                    <a:gd name="T15" fmla="*/ 1 h 14"/>
                    <a:gd name="T16" fmla="*/ 0 w 17"/>
                    <a:gd name="T17" fmla="*/ 0 h 14"/>
                    <a:gd name="T18" fmla="*/ 2 w 17"/>
                    <a:gd name="T19" fmla="*/ 2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4"/>
                    <a:gd name="T32" fmla="*/ 17 w 17"/>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4">
                      <a:moveTo>
                        <a:pt x="17" y="5"/>
                      </a:moveTo>
                      <a:lnTo>
                        <a:pt x="14" y="8"/>
                      </a:lnTo>
                      <a:lnTo>
                        <a:pt x="12" y="10"/>
                      </a:lnTo>
                      <a:lnTo>
                        <a:pt x="11" y="12"/>
                      </a:lnTo>
                      <a:lnTo>
                        <a:pt x="8" y="14"/>
                      </a:lnTo>
                      <a:lnTo>
                        <a:pt x="4" y="11"/>
                      </a:lnTo>
                      <a:lnTo>
                        <a:pt x="3" y="8"/>
                      </a:lnTo>
                      <a:lnTo>
                        <a:pt x="1" y="4"/>
                      </a:lnTo>
                      <a:lnTo>
                        <a:pt x="0" y="0"/>
                      </a:lnTo>
                      <a:lnTo>
                        <a:pt x="17" y="5"/>
                      </a:lnTo>
                      <a:close/>
                    </a:path>
                  </a:pathLst>
                </a:custGeom>
                <a:solidFill>
                  <a:srgbClr val="7F7F7F"/>
                </a:solidFill>
                <a:ln w="9525">
                  <a:solidFill>
                    <a:srgbClr val="006600"/>
                  </a:solidFill>
                  <a:round/>
                  <a:headEnd/>
                  <a:tailEnd/>
                </a:ln>
              </p:spPr>
              <p:txBody>
                <a:bodyPr/>
                <a:lstStyle/>
                <a:p>
                  <a:endParaRPr lang="en-US"/>
                </a:p>
              </p:txBody>
            </p:sp>
            <p:sp>
              <p:nvSpPr>
                <p:cNvPr id="8498" name="Freeform 4713"/>
                <p:cNvSpPr>
                  <a:spLocks/>
                </p:cNvSpPr>
                <p:nvPr/>
              </p:nvSpPr>
              <p:spPr bwMode="auto">
                <a:xfrm>
                  <a:off x="4815" y="2082"/>
                  <a:ext cx="5" cy="62"/>
                </a:xfrm>
                <a:custGeom>
                  <a:avLst/>
                  <a:gdLst>
                    <a:gd name="T0" fmla="*/ 1 w 15"/>
                    <a:gd name="T1" fmla="*/ 31 h 123"/>
                    <a:gd name="T2" fmla="*/ 0 w 15"/>
                    <a:gd name="T3" fmla="*/ 23 h 123"/>
                    <a:gd name="T4" fmla="*/ 0 w 15"/>
                    <a:gd name="T5" fmla="*/ 16 h 123"/>
                    <a:gd name="T6" fmla="*/ 0 w 15"/>
                    <a:gd name="T7" fmla="*/ 8 h 123"/>
                    <a:gd name="T8" fmla="*/ 1 w 15"/>
                    <a:gd name="T9" fmla="*/ 0 h 123"/>
                    <a:gd name="T10" fmla="*/ 1 w 15"/>
                    <a:gd name="T11" fmla="*/ 8 h 123"/>
                    <a:gd name="T12" fmla="*/ 2 w 15"/>
                    <a:gd name="T13" fmla="*/ 16 h 123"/>
                    <a:gd name="T14" fmla="*/ 1 w 15"/>
                    <a:gd name="T15" fmla="*/ 24 h 123"/>
                    <a:gd name="T16" fmla="*/ 1 w 15"/>
                    <a:gd name="T17" fmla="*/ 3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23"/>
                    <a:gd name="T29" fmla="*/ 15 w 15"/>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23">
                      <a:moveTo>
                        <a:pt x="5" y="123"/>
                      </a:moveTo>
                      <a:lnTo>
                        <a:pt x="2" y="92"/>
                      </a:lnTo>
                      <a:lnTo>
                        <a:pt x="0" y="61"/>
                      </a:lnTo>
                      <a:lnTo>
                        <a:pt x="0" y="29"/>
                      </a:lnTo>
                      <a:lnTo>
                        <a:pt x="7" y="0"/>
                      </a:lnTo>
                      <a:lnTo>
                        <a:pt x="11" y="31"/>
                      </a:lnTo>
                      <a:lnTo>
                        <a:pt x="15" y="62"/>
                      </a:lnTo>
                      <a:lnTo>
                        <a:pt x="13" y="93"/>
                      </a:lnTo>
                      <a:lnTo>
                        <a:pt x="5" y="123"/>
                      </a:lnTo>
                      <a:close/>
                    </a:path>
                  </a:pathLst>
                </a:custGeom>
                <a:solidFill>
                  <a:srgbClr val="7F7F7F"/>
                </a:solidFill>
                <a:ln w="9525">
                  <a:solidFill>
                    <a:srgbClr val="006600"/>
                  </a:solidFill>
                  <a:round/>
                  <a:headEnd/>
                  <a:tailEnd/>
                </a:ln>
              </p:spPr>
              <p:txBody>
                <a:bodyPr/>
                <a:lstStyle/>
                <a:p>
                  <a:endParaRPr lang="en-US"/>
                </a:p>
              </p:txBody>
            </p:sp>
            <p:sp>
              <p:nvSpPr>
                <p:cNvPr id="8499" name="Freeform 4714"/>
                <p:cNvSpPr>
                  <a:spLocks/>
                </p:cNvSpPr>
                <p:nvPr/>
              </p:nvSpPr>
              <p:spPr bwMode="auto">
                <a:xfrm>
                  <a:off x="4836" y="2118"/>
                  <a:ext cx="9" cy="67"/>
                </a:xfrm>
                <a:custGeom>
                  <a:avLst/>
                  <a:gdLst>
                    <a:gd name="T0" fmla="*/ 2 w 27"/>
                    <a:gd name="T1" fmla="*/ 34 h 134"/>
                    <a:gd name="T2" fmla="*/ 1 w 27"/>
                    <a:gd name="T3" fmla="*/ 26 h 134"/>
                    <a:gd name="T4" fmla="*/ 0 w 27"/>
                    <a:gd name="T5" fmla="*/ 18 h 134"/>
                    <a:gd name="T6" fmla="*/ 0 w 27"/>
                    <a:gd name="T7" fmla="*/ 10 h 134"/>
                    <a:gd name="T8" fmla="*/ 1 w 27"/>
                    <a:gd name="T9" fmla="*/ 3 h 134"/>
                    <a:gd name="T10" fmla="*/ 1 w 27"/>
                    <a:gd name="T11" fmla="*/ 2 h 134"/>
                    <a:gd name="T12" fmla="*/ 2 w 27"/>
                    <a:gd name="T13" fmla="*/ 2 h 134"/>
                    <a:gd name="T14" fmla="*/ 2 w 27"/>
                    <a:gd name="T15" fmla="*/ 1 h 134"/>
                    <a:gd name="T16" fmla="*/ 2 w 27"/>
                    <a:gd name="T17" fmla="*/ 0 h 134"/>
                    <a:gd name="T18" fmla="*/ 3 w 27"/>
                    <a:gd name="T19" fmla="*/ 8 h 134"/>
                    <a:gd name="T20" fmla="*/ 3 w 27"/>
                    <a:gd name="T21" fmla="*/ 17 h 134"/>
                    <a:gd name="T22" fmla="*/ 3 w 27"/>
                    <a:gd name="T23" fmla="*/ 25 h 134"/>
                    <a:gd name="T24" fmla="*/ 2 w 27"/>
                    <a:gd name="T25" fmla="*/ 34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34"/>
                    <a:gd name="T41" fmla="*/ 27 w 27"/>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34">
                      <a:moveTo>
                        <a:pt x="17" y="134"/>
                      </a:moveTo>
                      <a:lnTo>
                        <a:pt x="6" y="105"/>
                      </a:lnTo>
                      <a:lnTo>
                        <a:pt x="0" y="75"/>
                      </a:lnTo>
                      <a:lnTo>
                        <a:pt x="0" y="43"/>
                      </a:lnTo>
                      <a:lnTo>
                        <a:pt x="7" y="13"/>
                      </a:lnTo>
                      <a:lnTo>
                        <a:pt x="11" y="11"/>
                      </a:lnTo>
                      <a:lnTo>
                        <a:pt x="14" y="8"/>
                      </a:lnTo>
                      <a:lnTo>
                        <a:pt x="15" y="3"/>
                      </a:lnTo>
                      <a:lnTo>
                        <a:pt x="15" y="0"/>
                      </a:lnTo>
                      <a:lnTo>
                        <a:pt x="24" y="32"/>
                      </a:lnTo>
                      <a:lnTo>
                        <a:pt x="27" y="66"/>
                      </a:lnTo>
                      <a:lnTo>
                        <a:pt x="25" y="101"/>
                      </a:lnTo>
                      <a:lnTo>
                        <a:pt x="17" y="134"/>
                      </a:lnTo>
                      <a:close/>
                    </a:path>
                  </a:pathLst>
                </a:custGeom>
                <a:solidFill>
                  <a:srgbClr val="000000"/>
                </a:solidFill>
                <a:ln w="9525">
                  <a:solidFill>
                    <a:srgbClr val="006600"/>
                  </a:solidFill>
                  <a:round/>
                  <a:headEnd/>
                  <a:tailEnd/>
                </a:ln>
              </p:spPr>
              <p:txBody>
                <a:bodyPr/>
                <a:lstStyle/>
                <a:p>
                  <a:endParaRPr lang="en-US"/>
                </a:p>
              </p:txBody>
            </p:sp>
            <p:sp>
              <p:nvSpPr>
                <p:cNvPr id="8500" name="Freeform 4715"/>
                <p:cNvSpPr>
                  <a:spLocks/>
                </p:cNvSpPr>
                <p:nvPr/>
              </p:nvSpPr>
              <p:spPr bwMode="auto">
                <a:xfrm>
                  <a:off x="4813" y="2156"/>
                  <a:ext cx="11" cy="58"/>
                </a:xfrm>
                <a:custGeom>
                  <a:avLst/>
                  <a:gdLst>
                    <a:gd name="T0" fmla="*/ 1 w 35"/>
                    <a:gd name="T1" fmla="*/ 19 h 116"/>
                    <a:gd name="T2" fmla="*/ 2 w 35"/>
                    <a:gd name="T3" fmla="*/ 19 h 116"/>
                    <a:gd name="T4" fmla="*/ 2 w 35"/>
                    <a:gd name="T5" fmla="*/ 18 h 116"/>
                    <a:gd name="T6" fmla="*/ 3 w 35"/>
                    <a:gd name="T7" fmla="*/ 18 h 116"/>
                    <a:gd name="T8" fmla="*/ 3 w 35"/>
                    <a:gd name="T9" fmla="*/ 17 h 116"/>
                    <a:gd name="T10" fmla="*/ 3 w 35"/>
                    <a:gd name="T11" fmla="*/ 19 h 116"/>
                    <a:gd name="T12" fmla="*/ 3 w 35"/>
                    <a:gd name="T13" fmla="*/ 22 h 116"/>
                    <a:gd name="T14" fmla="*/ 3 w 35"/>
                    <a:gd name="T15" fmla="*/ 25 h 116"/>
                    <a:gd name="T16" fmla="*/ 3 w 35"/>
                    <a:gd name="T17" fmla="*/ 28 h 116"/>
                    <a:gd name="T18" fmla="*/ 3 w 35"/>
                    <a:gd name="T19" fmla="*/ 27 h 116"/>
                    <a:gd name="T20" fmla="*/ 2 w 35"/>
                    <a:gd name="T21" fmla="*/ 25 h 116"/>
                    <a:gd name="T22" fmla="*/ 2 w 35"/>
                    <a:gd name="T23" fmla="*/ 24 h 116"/>
                    <a:gd name="T24" fmla="*/ 2 w 35"/>
                    <a:gd name="T25" fmla="*/ 22 h 116"/>
                    <a:gd name="T26" fmla="*/ 2 w 35"/>
                    <a:gd name="T27" fmla="*/ 21 h 116"/>
                    <a:gd name="T28" fmla="*/ 2 w 35"/>
                    <a:gd name="T29" fmla="*/ 21 h 116"/>
                    <a:gd name="T30" fmla="*/ 2 w 35"/>
                    <a:gd name="T31" fmla="*/ 21 h 116"/>
                    <a:gd name="T32" fmla="*/ 2 w 35"/>
                    <a:gd name="T33" fmla="*/ 21 h 116"/>
                    <a:gd name="T34" fmla="*/ 1 w 35"/>
                    <a:gd name="T35" fmla="*/ 23 h 116"/>
                    <a:gd name="T36" fmla="*/ 1 w 35"/>
                    <a:gd name="T37" fmla="*/ 25 h 116"/>
                    <a:gd name="T38" fmla="*/ 0 w 35"/>
                    <a:gd name="T39" fmla="*/ 27 h 116"/>
                    <a:gd name="T40" fmla="*/ 0 w 35"/>
                    <a:gd name="T41" fmla="*/ 29 h 116"/>
                    <a:gd name="T42" fmla="*/ 0 w 35"/>
                    <a:gd name="T43" fmla="*/ 23 h 116"/>
                    <a:gd name="T44" fmla="*/ 0 w 35"/>
                    <a:gd name="T45" fmla="*/ 16 h 116"/>
                    <a:gd name="T46" fmla="*/ 0 w 35"/>
                    <a:gd name="T47" fmla="*/ 10 h 116"/>
                    <a:gd name="T48" fmla="*/ 0 w 35"/>
                    <a:gd name="T49" fmla="*/ 3 h 116"/>
                    <a:gd name="T50" fmla="*/ 1 w 35"/>
                    <a:gd name="T51" fmla="*/ 0 h 116"/>
                    <a:gd name="T52" fmla="*/ 2 w 35"/>
                    <a:gd name="T53" fmla="*/ 5 h 116"/>
                    <a:gd name="T54" fmla="*/ 2 w 35"/>
                    <a:gd name="T55" fmla="*/ 9 h 116"/>
                    <a:gd name="T56" fmla="*/ 2 w 35"/>
                    <a:gd name="T57" fmla="*/ 14 h 116"/>
                    <a:gd name="T58" fmla="*/ 1 w 35"/>
                    <a:gd name="T59" fmla="*/ 19 h 1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5"/>
                    <a:gd name="T91" fmla="*/ 0 h 116"/>
                    <a:gd name="T92" fmla="*/ 35 w 35"/>
                    <a:gd name="T93" fmla="*/ 116 h 1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5" h="116">
                      <a:moveTo>
                        <a:pt x="14" y="76"/>
                      </a:moveTo>
                      <a:lnTo>
                        <a:pt x="18" y="76"/>
                      </a:lnTo>
                      <a:lnTo>
                        <a:pt x="22" y="72"/>
                      </a:lnTo>
                      <a:lnTo>
                        <a:pt x="25" y="69"/>
                      </a:lnTo>
                      <a:lnTo>
                        <a:pt x="28" y="66"/>
                      </a:lnTo>
                      <a:lnTo>
                        <a:pt x="32" y="76"/>
                      </a:lnTo>
                      <a:lnTo>
                        <a:pt x="35" y="87"/>
                      </a:lnTo>
                      <a:lnTo>
                        <a:pt x="33" y="99"/>
                      </a:lnTo>
                      <a:lnTo>
                        <a:pt x="29" y="111"/>
                      </a:lnTo>
                      <a:lnTo>
                        <a:pt x="24" y="106"/>
                      </a:lnTo>
                      <a:lnTo>
                        <a:pt x="19" y="100"/>
                      </a:lnTo>
                      <a:lnTo>
                        <a:pt x="19" y="93"/>
                      </a:lnTo>
                      <a:lnTo>
                        <a:pt x="18" y="85"/>
                      </a:lnTo>
                      <a:lnTo>
                        <a:pt x="18" y="84"/>
                      </a:lnTo>
                      <a:lnTo>
                        <a:pt x="17" y="83"/>
                      </a:lnTo>
                      <a:lnTo>
                        <a:pt x="17" y="82"/>
                      </a:lnTo>
                      <a:lnTo>
                        <a:pt x="15" y="81"/>
                      </a:lnTo>
                      <a:lnTo>
                        <a:pt x="11" y="89"/>
                      </a:lnTo>
                      <a:lnTo>
                        <a:pt x="8" y="99"/>
                      </a:lnTo>
                      <a:lnTo>
                        <a:pt x="4" y="107"/>
                      </a:lnTo>
                      <a:lnTo>
                        <a:pt x="0" y="116"/>
                      </a:lnTo>
                      <a:lnTo>
                        <a:pt x="1" y="90"/>
                      </a:lnTo>
                      <a:lnTo>
                        <a:pt x="3" y="64"/>
                      </a:lnTo>
                      <a:lnTo>
                        <a:pt x="4" y="37"/>
                      </a:lnTo>
                      <a:lnTo>
                        <a:pt x="4" y="11"/>
                      </a:lnTo>
                      <a:lnTo>
                        <a:pt x="6" y="0"/>
                      </a:lnTo>
                      <a:lnTo>
                        <a:pt x="18" y="17"/>
                      </a:lnTo>
                      <a:lnTo>
                        <a:pt x="21" y="36"/>
                      </a:lnTo>
                      <a:lnTo>
                        <a:pt x="17" y="56"/>
                      </a:lnTo>
                      <a:lnTo>
                        <a:pt x="14" y="76"/>
                      </a:lnTo>
                      <a:close/>
                    </a:path>
                  </a:pathLst>
                </a:custGeom>
                <a:solidFill>
                  <a:srgbClr val="7F7F7F"/>
                </a:solidFill>
                <a:ln w="9525">
                  <a:solidFill>
                    <a:srgbClr val="006600"/>
                  </a:solidFill>
                  <a:round/>
                  <a:headEnd/>
                  <a:tailEnd/>
                </a:ln>
              </p:spPr>
              <p:txBody>
                <a:bodyPr/>
                <a:lstStyle/>
                <a:p>
                  <a:endParaRPr lang="en-US"/>
                </a:p>
              </p:txBody>
            </p:sp>
            <p:sp>
              <p:nvSpPr>
                <p:cNvPr id="8501" name="Freeform 4716"/>
                <p:cNvSpPr>
                  <a:spLocks/>
                </p:cNvSpPr>
                <p:nvPr/>
              </p:nvSpPr>
              <p:spPr bwMode="auto">
                <a:xfrm>
                  <a:off x="4781" y="2215"/>
                  <a:ext cx="30" cy="28"/>
                </a:xfrm>
                <a:custGeom>
                  <a:avLst/>
                  <a:gdLst>
                    <a:gd name="T0" fmla="*/ 7 w 90"/>
                    <a:gd name="T1" fmla="*/ 8 h 54"/>
                    <a:gd name="T2" fmla="*/ 8 w 90"/>
                    <a:gd name="T3" fmla="*/ 9 h 54"/>
                    <a:gd name="T4" fmla="*/ 8 w 90"/>
                    <a:gd name="T5" fmla="*/ 11 h 54"/>
                    <a:gd name="T6" fmla="*/ 9 w 90"/>
                    <a:gd name="T7" fmla="*/ 13 h 54"/>
                    <a:gd name="T8" fmla="*/ 10 w 90"/>
                    <a:gd name="T9" fmla="*/ 14 h 54"/>
                    <a:gd name="T10" fmla="*/ 10 w 90"/>
                    <a:gd name="T11" fmla="*/ 15 h 54"/>
                    <a:gd name="T12" fmla="*/ 9 w 90"/>
                    <a:gd name="T13" fmla="*/ 15 h 54"/>
                    <a:gd name="T14" fmla="*/ 8 w 90"/>
                    <a:gd name="T15" fmla="*/ 15 h 54"/>
                    <a:gd name="T16" fmla="*/ 8 w 90"/>
                    <a:gd name="T17" fmla="*/ 14 h 54"/>
                    <a:gd name="T18" fmla="*/ 7 w 90"/>
                    <a:gd name="T19" fmla="*/ 12 h 54"/>
                    <a:gd name="T20" fmla="*/ 6 w 90"/>
                    <a:gd name="T21" fmla="*/ 11 h 54"/>
                    <a:gd name="T22" fmla="*/ 5 w 90"/>
                    <a:gd name="T23" fmla="*/ 9 h 54"/>
                    <a:gd name="T24" fmla="*/ 4 w 90"/>
                    <a:gd name="T25" fmla="*/ 8 h 54"/>
                    <a:gd name="T26" fmla="*/ 3 w 90"/>
                    <a:gd name="T27" fmla="*/ 5 h 54"/>
                    <a:gd name="T28" fmla="*/ 2 w 90"/>
                    <a:gd name="T29" fmla="*/ 4 h 54"/>
                    <a:gd name="T30" fmla="*/ 1 w 90"/>
                    <a:gd name="T31" fmla="*/ 2 h 54"/>
                    <a:gd name="T32" fmla="*/ 0 w 90"/>
                    <a:gd name="T33" fmla="*/ 0 h 54"/>
                    <a:gd name="T34" fmla="*/ 1 w 90"/>
                    <a:gd name="T35" fmla="*/ 0 h 54"/>
                    <a:gd name="T36" fmla="*/ 2 w 90"/>
                    <a:gd name="T37" fmla="*/ 1 h 54"/>
                    <a:gd name="T38" fmla="*/ 3 w 90"/>
                    <a:gd name="T39" fmla="*/ 1 h 54"/>
                    <a:gd name="T40" fmla="*/ 4 w 90"/>
                    <a:gd name="T41" fmla="*/ 2 h 54"/>
                    <a:gd name="T42" fmla="*/ 5 w 90"/>
                    <a:gd name="T43" fmla="*/ 3 h 54"/>
                    <a:gd name="T44" fmla="*/ 6 w 90"/>
                    <a:gd name="T45" fmla="*/ 4 h 54"/>
                    <a:gd name="T46" fmla="*/ 7 w 90"/>
                    <a:gd name="T47" fmla="*/ 5 h 54"/>
                    <a:gd name="T48" fmla="*/ 7 w 90"/>
                    <a:gd name="T49" fmla="*/ 8 h 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54"/>
                    <a:gd name="T77" fmla="*/ 90 w 90"/>
                    <a:gd name="T78" fmla="*/ 54 h 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54">
                      <a:moveTo>
                        <a:pt x="66" y="28"/>
                      </a:moveTo>
                      <a:lnTo>
                        <a:pt x="70" y="35"/>
                      </a:lnTo>
                      <a:lnTo>
                        <a:pt x="74" y="42"/>
                      </a:lnTo>
                      <a:lnTo>
                        <a:pt x="81" y="48"/>
                      </a:lnTo>
                      <a:lnTo>
                        <a:pt x="90" y="52"/>
                      </a:lnTo>
                      <a:lnTo>
                        <a:pt x="87" y="54"/>
                      </a:lnTo>
                      <a:lnTo>
                        <a:pt x="81" y="54"/>
                      </a:lnTo>
                      <a:lnTo>
                        <a:pt x="76" y="54"/>
                      </a:lnTo>
                      <a:lnTo>
                        <a:pt x="70" y="52"/>
                      </a:lnTo>
                      <a:lnTo>
                        <a:pt x="60" y="46"/>
                      </a:lnTo>
                      <a:lnTo>
                        <a:pt x="52" y="40"/>
                      </a:lnTo>
                      <a:lnTo>
                        <a:pt x="42" y="34"/>
                      </a:lnTo>
                      <a:lnTo>
                        <a:pt x="34" y="28"/>
                      </a:lnTo>
                      <a:lnTo>
                        <a:pt x="24" y="20"/>
                      </a:lnTo>
                      <a:lnTo>
                        <a:pt x="16" y="14"/>
                      </a:lnTo>
                      <a:lnTo>
                        <a:pt x="8" y="7"/>
                      </a:lnTo>
                      <a:lnTo>
                        <a:pt x="0" y="0"/>
                      </a:lnTo>
                      <a:lnTo>
                        <a:pt x="9" y="0"/>
                      </a:lnTo>
                      <a:lnTo>
                        <a:pt x="19" y="1"/>
                      </a:lnTo>
                      <a:lnTo>
                        <a:pt x="29" y="2"/>
                      </a:lnTo>
                      <a:lnTo>
                        <a:pt x="37" y="5"/>
                      </a:lnTo>
                      <a:lnTo>
                        <a:pt x="45" y="10"/>
                      </a:lnTo>
                      <a:lnTo>
                        <a:pt x="54" y="14"/>
                      </a:lnTo>
                      <a:lnTo>
                        <a:pt x="60" y="20"/>
                      </a:lnTo>
                      <a:lnTo>
                        <a:pt x="66" y="28"/>
                      </a:lnTo>
                      <a:close/>
                    </a:path>
                  </a:pathLst>
                </a:custGeom>
                <a:solidFill>
                  <a:srgbClr val="7F7F7F"/>
                </a:solidFill>
                <a:ln w="9525">
                  <a:solidFill>
                    <a:srgbClr val="006600"/>
                  </a:solidFill>
                  <a:round/>
                  <a:headEnd/>
                  <a:tailEnd/>
                </a:ln>
              </p:spPr>
              <p:txBody>
                <a:bodyPr/>
                <a:lstStyle/>
                <a:p>
                  <a:endParaRPr lang="en-US"/>
                </a:p>
              </p:txBody>
            </p:sp>
            <p:sp>
              <p:nvSpPr>
                <p:cNvPr id="8502" name="Freeform 4717"/>
                <p:cNvSpPr>
                  <a:spLocks/>
                </p:cNvSpPr>
                <p:nvPr/>
              </p:nvSpPr>
              <p:spPr bwMode="auto">
                <a:xfrm>
                  <a:off x="4818" y="2228"/>
                  <a:ext cx="12" cy="10"/>
                </a:xfrm>
                <a:custGeom>
                  <a:avLst/>
                  <a:gdLst>
                    <a:gd name="T0" fmla="*/ 4 w 36"/>
                    <a:gd name="T1" fmla="*/ 1 h 22"/>
                    <a:gd name="T2" fmla="*/ 4 w 36"/>
                    <a:gd name="T3" fmla="*/ 2 h 22"/>
                    <a:gd name="T4" fmla="*/ 3 w 36"/>
                    <a:gd name="T5" fmla="*/ 4 h 22"/>
                    <a:gd name="T6" fmla="*/ 3 w 36"/>
                    <a:gd name="T7" fmla="*/ 5 h 22"/>
                    <a:gd name="T8" fmla="*/ 2 w 36"/>
                    <a:gd name="T9" fmla="*/ 4 h 22"/>
                    <a:gd name="T10" fmla="*/ 1 w 36"/>
                    <a:gd name="T11" fmla="*/ 4 h 22"/>
                    <a:gd name="T12" fmla="*/ 0 w 36"/>
                    <a:gd name="T13" fmla="*/ 3 h 22"/>
                    <a:gd name="T14" fmla="*/ 0 w 36"/>
                    <a:gd name="T15" fmla="*/ 2 h 22"/>
                    <a:gd name="T16" fmla="*/ 0 w 36"/>
                    <a:gd name="T17" fmla="*/ 1 h 22"/>
                    <a:gd name="T18" fmla="*/ 1 w 36"/>
                    <a:gd name="T19" fmla="*/ 1 h 22"/>
                    <a:gd name="T20" fmla="*/ 2 w 36"/>
                    <a:gd name="T21" fmla="*/ 0 h 22"/>
                    <a:gd name="T22" fmla="*/ 3 w 36"/>
                    <a:gd name="T23" fmla="*/ 0 h 22"/>
                    <a:gd name="T24" fmla="*/ 4 w 36"/>
                    <a:gd name="T25" fmla="*/ 1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22"/>
                    <a:gd name="T41" fmla="*/ 36 w 36"/>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22">
                      <a:moveTo>
                        <a:pt x="36" y="4"/>
                      </a:moveTo>
                      <a:lnTo>
                        <a:pt x="33" y="11"/>
                      </a:lnTo>
                      <a:lnTo>
                        <a:pt x="31" y="18"/>
                      </a:lnTo>
                      <a:lnTo>
                        <a:pt x="25" y="22"/>
                      </a:lnTo>
                      <a:lnTo>
                        <a:pt x="15" y="19"/>
                      </a:lnTo>
                      <a:lnTo>
                        <a:pt x="10" y="17"/>
                      </a:lnTo>
                      <a:lnTo>
                        <a:pt x="4" y="15"/>
                      </a:lnTo>
                      <a:lnTo>
                        <a:pt x="0" y="12"/>
                      </a:lnTo>
                      <a:lnTo>
                        <a:pt x="0" y="7"/>
                      </a:lnTo>
                      <a:lnTo>
                        <a:pt x="9" y="4"/>
                      </a:lnTo>
                      <a:lnTo>
                        <a:pt x="18" y="0"/>
                      </a:lnTo>
                      <a:lnTo>
                        <a:pt x="28" y="0"/>
                      </a:lnTo>
                      <a:lnTo>
                        <a:pt x="36" y="4"/>
                      </a:lnTo>
                      <a:close/>
                    </a:path>
                  </a:pathLst>
                </a:custGeom>
                <a:solidFill>
                  <a:srgbClr val="7F7F7F"/>
                </a:solidFill>
                <a:ln w="9525">
                  <a:solidFill>
                    <a:srgbClr val="006600"/>
                  </a:solidFill>
                  <a:round/>
                  <a:headEnd/>
                  <a:tailEnd/>
                </a:ln>
              </p:spPr>
              <p:txBody>
                <a:bodyPr/>
                <a:lstStyle/>
                <a:p>
                  <a:endParaRPr lang="en-US"/>
                </a:p>
              </p:txBody>
            </p:sp>
            <p:sp>
              <p:nvSpPr>
                <p:cNvPr id="8503" name="Freeform 4718"/>
                <p:cNvSpPr>
                  <a:spLocks/>
                </p:cNvSpPr>
                <p:nvPr/>
              </p:nvSpPr>
              <p:spPr bwMode="auto">
                <a:xfrm>
                  <a:off x="4770" y="2234"/>
                  <a:ext cx="19" cy="9"/>
                </a:xfrm>
                <a:custGeom>
                  <a:avLst/>
                  <a:gdLst>
                    <a:gd name="T0" fmla="*/ 6 w 56"/>
                    <a:gd name="T1" fmla="*/ 3 h 17"/>
                    <a:gd name="T2" fmla="*/ 6 w 56"/>
                    <a:gd name="T3" fmla="*/ 5 h 17"/>
                    <a:gd name="T4" fmla="*/ 6 w 56"/>
                    <a:gd name="T5" fmla="*/ 4 h 17"/>
                    <a:gd name="T6" fmla="*/ 5 w 56"/>
                    <a:gd name="T7" fmla="*/ 4 h 17"/>
                    <a:gd name="T8" fmla="*/ 4 w 56"/>
                    <a:gd name="T9" fmla="*/ 4 h 17"/>
                    <a:gd name="T10" fmla="*/ 3 w 56"/>
                    <a:gd name="T11" fmla="*/ 4 h 17"/>
                    <a:gd name="T12" fmla="*/ 2 w 56"/>
                    <a:gd name="T13" fmla="*/ 4 h 17"/>
                    <a:gd name="T14" fmla="*/ 1 w 56"/>
                    <a:gd name="T15" fmla="*/ 3 h 17"/>
                    <a:gd name="T16" fmla="*/ 1 w 56"/>
                    <a:gd name="T17" fmla="*/ 3 h 17"/>
                    <a:gd name="T18" fmla="*/ 0 w 56"/>
                    <a:gd name="T19" fmla="*/ 2 h 17"/>
                    <a:gd name="T20" fmla="*/ 1 w 56"/>
                    <a:gd name="T21" fmla="*/ 1 h 17"/>
                    <a:gd name="T22" fmla="*/ 2 w 56"/>
                    <a:gd name="T23" fmla="*/ 1 h 17"/>
                    <a:gd name="T24" fmla="*/ 2 w 56"/>
                    <a:gd name="T25" fmla="*/ 0 h 17"/>
                    <a:gd name="T26" fmla="*/ 3 w 56"/>
                    <a:gd name="T27" fmla="*/ 0 h 17"/>
                    <a:gd name="T28" fmla="*/ 4 w 56"/>
                    <a:gd name="T29" fmla="*/ 0 h 17"/>
                    <a:gd name="T30" fmla="*/ 5 w 56"/>
                    <a:gd name="T31" fmla="*/ 1 h 17"/>
                    <a:gd name="T32" fmla="*/ 6 w 56"/>
                    <a:gd name="T33" fmla="*/ 2 h 17"/>
                    <a:gd name="T34" fmla="*/ 6 w 56"/>
                    <a:gd name="T35" fmla="*/ 3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17"/>
                    <a:gd name="T56" fmla="*/ 56 w 5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17">
                      <a:moveTo>
                        <a:pt x="55" y="11"/>
                      </a:moveTo>
                      <a:lnTo>
                        <a:pt x="56" y="17"/>
                      </a:lnTo>
                      <a:lnTo>
                        <a:pt x="50" y="16"/>
                      </a:lnTo>
                      <a:lnTo>
                        <a:pt x="41" y="15"/>
                      </a:lnTo>
                      <a:lnTo>
                        <a:pt x="34" y="15"/>
                      </a:lnTo>
                      <a:lnTo>
                        <a:pt x="26" y="15"/>
                      </a:lnTo>
                      <a:lnTo>
                        <a:pt x="19" y="14"/>
                      </a:lnTo>
                      <a:lnTo>
                        <a:pt x="11" y="12"/>
                      </a:lnTo>
                      <a:lnTo>
                        <a:pt x="5" y="10"/>
                      </a:lnTo>
                      <a:lnTo>
                        <a:pt x="0" y="5"/>
                      </a:lnTo>
                      <a:lnTo>
                        <a:pt x="7" y="4"/>
                      </a:lnTo>
                      <a:lnTo>
                        <a:pt x="14" y="3"/>
                      </a:lnTo>
                      <a:lnTo>
                        <a:pt x="22" y="0"/>
                      </a:lnTo>
                      <a:lnTo>
                        <a:pt x="30" y="0"/>
                      </a:lnTo>
                      <a:lnTo>
                        <a:pt x="38" y="0"/>
                      </a:lnTo>
                      <a:lnTo>
                        <a:pt x="45" y="2"/>
                      </a:lnTo>
                      <a:lnTo>
                        <a:pt x="51" y="5"/>
                      </a:lnTo>
                      <a:lnTo>
                        <a:pt x="55" y="11"/>
                      </a:lnTo>
                      <a:close/>
                    </a:path>
                  </a:pathLst>
                </a:custGeom>
                <a:solidFill>
                  <a:srgbClr val="7F7F7F"/>
                </a:solidFill>
                <a:ln w="9525">
                  <a:solidFill>
                    <a:srgbClr val="006600"/>
                  </a:solidFill>
                  <a:round/>
                  <a:headEnd/>
                  <a:tailEnd/>
                </a:ln>
              </p:spPr>
              <p:txBody>
                <a:bodyPr/>
                <a:lstStyle/>
                <a:p>
                  <a:endParaRPr lang="en-US"/>
                </a:p>
              </p:txBody>
            </p:sp>
          </p:grpSp>
          <p:pic>
            <p:nvPicPr>
              <p:cNvPr id="8491" name="Picture 4719" descr="na02407_"/>
              <p:cNvPicPr>
                <a:picLocks noChangeAspect="1" noChangeArrowheads="1"/>
              </p:cNvPicPr>
              <p:nvPr/>
            </p:nvPicPr>
            <p:blipFill>
              <a:blip r:embed="rId7"/>
              <a:srcRect/>
              <a:stretch>
                <a:fillRect/>
              </a:stretch>
            </p:blipFill>
            <p:spPr bwMode="auto">
              <a:xfrm>
                <a:off x="624" y="336"/>
                <a:ext cx="480" cy="576"/>
              </a:xfrm>
              <a:prstGeom prst="rect">
                <a:avLst/>
              </a:prstGeom>
              <a:noFill/>
              <a:ln w="9525">
                <a:noFill/>
                <a:miter lim="800000"/>
                <a:headEnd/>
                <a:tailEnd/>
              </a:ln>
            </p:spPr>
          </p:pic>
        </p:grpSp>
        <p:grpSp>
          <p:nvGrpSpPr>
            <p:cNvPr id="9148" name="Group 4720"/>
            <p:cNvGrpSpPr>
              <a:grpSpLocks/>
            </p:cNvGrpSpPr>
            <p:nvPr/>
          </p:nvGrpSpPr>
          <p:grpSpPr bwMode="auto">
            <a:xfrm>
              <a:off x="1233" y="1200"/>
              <a:ext cx="255" cy="654"/>
              <a:chOff x="1777" y="966"/>
              <a:chExt cx="863" cy="1255"/>
            </a:xfrm>
          </p:grpSpPr>
          <p:sp>
            <p:nvSpPr>
              <p:cNvPr id="8479" name="Freeform 4721"/>
              <p:cNvSpPr>
                <a:spLocks/>
              </p:cNvSpPr>
              <p:nvPr/>
            </p:nvSpPr>
            <p:spPr bwMode="auto">
              <a:xfrm>
                <a:off x="1872" y="1296"/>
                <a:ext cx="672" cy="925"/>
              </a:xfrm>
              <a:custGeom>
                <a:avLst/>
                <a:gdLst>
                  <a:gd name="T0" fmla="*/ 389 w 805"/>
                  <a:gd name="T1" fmla="*/ 29 h 1970"/>
                  <a:gd name="T2" fmla="*/ 440 w 805"/>
                  <a:gd name="T3" fmla="*/ 10 h 1970"/>
                  <a:gd name="T4" fmla="*/ 437 w 805"/>
                  <a:gd name="T5" fmla="*/ 21 h 1970"/>
                  <a:gd name="T6" fmla="*/ 479 w 805"/>
                  <a:gd name="T7" fmla="*/ 20 h 1970"/>
                  <a:gd name="T8" fmla="*/ 508 w 805"/>
                  <a:gd name="T9" fmla="*/ 16 h 1970"/>
                  <a:gd name="T10" fmla="*/ 447 w 805"/>
                  <a:gd name="T11" fmla="*/ 36 h 1970"/>
                  <a:gd name="T12" fmla="*/ 418 w 805"/>
                  <a:gd name="T13" fmla="*/ 68 h 1970"/>
                  <a:gd name="T14" fmla="*/ 469 w 805"/>
                  <a:gd name="T15" fmla="*/ 48 h 1970"/>
                  <a:gd name="T16" fmla="*/ 439 w 805"/>
                  <a:gd name="T17" fmla="*/ 69 h 1970"/>
                  <a:gd name="T18" fmla="*/ 431 w 805"/>
                  <a:gd name="T19" fmla="*/ 88 h 1970"/>
                  <a:gd name="T20" fmla="*/ 467 w 805"/>
                  <a:gd name="T21" fmla="*/ 74 h 1970"/>
                  <a:gd name="T22" fmla="*/ 503 w 805"/>
                  <a:gd name="T23" fmla="*/ 54 h 1970"/>
                  <a:gd name="T24" fmla="*/ 525 w 805"/>
                  <a:gd name="T25" fmla="*/ 45 h 1970"/>
                  <a:gd name="T26" fmla="*/ 548 w 805"/>
                  <a:gd name="T27" fmla="*/ 48 h 1970"/>
                  <a:gd name="T28" fmla="*/ 504 w 805"/>
                  <a:gd name="T29" fmla="*/ 69 h 1970"/>
                  <a:gd name="T30" fmla="*/ 467 w 805"/>
                  <a:gd name="T31" fmla="*/ 87 h 1970"/>
                  <a:gd name="T32" fmla="*/ 424 w 805"/>
                  <a:gd name="T33" fmla="*/ 102 h 1970"/>
                  <a:gd name="T34" fmla="*/ 401 w 805"/>
                  <a:gd name="T35" fmla="*/ 131 h 1970"/>
                  <a:gd name="T36" fmla="*/ 366 w 805"/>
                  <a:gd name="T37" fmla="*/ 160 h 1970"/>
                  <a:gd name="T38" fmla="*/ 331 w 805"/>
                  <a:gd name="T39" fmla="*/ 216 h 1970"/>
                  <a:gd name="T40" fmla="*/ 327 w 805"/>
                  <a:gd name="T41" fmla="*/ 262 h 1970"/>
                  <a:gd name="T42" fmla="*/ 346 w 805"/>
                  <a:gd name="T43" fmla="*/ 306 h 1970"/>
                  <a:gd name="T44" fmla="*/ 346 w 805"/>
                  <a:gd name="T45" fmla="*/ 362 h 1970"/>
                  <a:gd name="T46" fmla="*/ 365 w 805"/>
                  <a:gd name="T47" fmla="*/ 403 h 1970"/>
                  <a:gd name="T48" fmla="*/ 406 w 805"/>
                  <a:gd name="T49" fmla="*/ 416 h 1970"/>
                  <a:gd name="T50" fmla="*/ 381 w 805"/>
                  <a:gd name="T51" fmla="*/ 422 h 1970"/>
                  <a:gd name="T52" fmla="*/ 330 w 805"/>
                  <a:gd name="T53" fmla="*/ 429 h 1970"/>
                  <a:gd name="T54" fmla="*/ 272 w 805"/>
                  <a:gd name="T55" fmla="*/ 429 h 1970"/>
                  <a:gd name="T56" fmla="*/ 215 w 805"/>
                  <a:gd name="T57" fmla="*/ 427 h 1970"/>
                  <a:gd name="T58" fmla="*/ 214 w 805"/>
                  <a:gd name="T59" fmla="*/ 418 h 1970"/>
                  <a:gd name="T60" fmla="*/ 249 w 805"/>
                  <a:gd name="T61" fmla="*/ 403 h 1970"/>
                  <a:gd name="T62" fmla="*/ 238 w 805"/>
                  <a:gd name="T63" fmla="*/ 350 h 1970"/>
                  <a:gd name="T64" fmla="*/ 252 w 805"/>
                  <a:gd name="T65" fmla="*/ 277 h 1970"/>
                  <a:gd name="T66" fmla="*/ 247 w 805"/>
                  <a:gd name="T67" fmla="*/ 177 h 1970"/>
                  <a:gd name="T68" fmla="*/ 209 w 805"/>
                  <a:gd name="T69" fmla="*/ 123 h 1970"/>
                  <a:gd name="T70" fmla="*/ 170 w 805"/>
                  <a:gd name="T71" fmla="*/ 93 h 1970"/>
                  <a:gd name="T72" fmla="*/ 114 w 805"/>
                  <a:gd name="T73" fmla="*/ 64 h 1970"/>
                  <a:gd name="T74" fmla="*/ 63 w 805"/>
                  <a:gd name="T75" fmla="*/ 42 h 1970"/>
                  <a:gd name="T76" fmla="*/ 23 w 805"/>
                  <a:gd name="T77" fmla="*/ 28 h 1970"/>
                  <a:gd name="T78" fmla="*/ 31 w 805"/>
                  <a:gd name="T79" fmla="*/ 15 h 1970"/>
                  <a:gd name="T80" fmla="*/ 63 w 805"/>
                  <a:gd name="T81" fmla="*/ 36 h 1970"/>
                  <a:gd name="T82" fmla="*/ 148 w 805"/>
                  <a:gd name="T83" fmla="*/ 57 h 1970"/>
                  <a:gd name="T84" fmla="*/ 161 w 805"/>
                  <a:gd name="T85" fmla="*/ 36 h 1970"/>
                  <a:gd name="T86" fmla="*/ 144 w 805"/>
                  <a:gd name="T87" fmla="*/ 5 h 1970"/>
                  <a:gd name="T88" fmla="*/ 161 w 805"/>
                  <a:gd name="T89" fmla="*/ 24 h 1970"/>
                  <a:gd name="T90" fmla="*/ 184 w 805"/>
                  <a:gd name="T91" fmla="*/ 31 h 1970"/>
                  <a:gd name="T92" fmla="*/ 211 w 805"/>
                  <a:gd name="T93" fmla="*/ 8 h 1970"/>
                  <a:gd name="T94" fmla="*/ 205 w 805"/>
                  <a:gd name="T95" fmla="*/ 26 h 1970"/>
                  <a:gd name="T96" fmla="*/ 213 w 805"/>
                  <a:gd name="T97" fmla="*/ 37 h 1970"/>
                  <a:gd name="T98" fmla="*/ 235 w 805"/>
                  <a:gd name="T99" fmla="*/ 31 h 1970"/>
                  <a:gd name="T100" fmla="*/ 196 w 805"/>
                  <a:gd name="T101" fmla="*/ 64 h 1970"/>
                  <a:gd name="T102" fmla="*/ 240 w 805"/>
                  <a:gd name="T103" fmla="*/ 108 h 1970"/>
                  <a:gd name="T104" fmla="*/ 301 w 805"/>
                  <a:gd name="T105" fmla="*/ 167 h 1970"/>
                  <a:gd name="T106" fmla="*/ 337 w 805"/>
                  <a:gd name="T107" fmla="*/ 137 h 1970"/>
                  <a:gd name="T108" fmla="*/ 379 w 805"/>
                  <a:gd name="T109" fmla="*/ 84 h 1970"/>
                  <a:gd name="T110" fmla="*/ 342 w 805"/>
                  <a:gd name="T111" fmla="*/ 43 h 19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5"/>
                  <a:gd name="T169" fmla="*/ 0 h 1970"/>
                  <a:gd name="T170" fmla="*/ 805 w 805"/>
                  <a:gd name="T171" fmla="*/ 1970 h 19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5" h="1970">
                    <a:moveTo>
                      <a:pt x="520" y="20"/>
                    </a:moveTo>
                    <a:lnTo>
                      <a:pt x="523" y="27"/>
                    </a:lnTo>
                    <a:lnTo>
                      <a:pt x="528" y="20"/>
                    </a:lnTo>
                    <a:lnTo>
                      <a:pt x="532" y="14"/>
                    </a:lnTo>
                    <a:lnTo>
                      <a:pt x="535" y="20"/>
                    </a:lnTo>
                    <a:lnTo>
                      <a:pt x="539" y="51"/>
                    </a:lnTo>
                    <a:lnTo>
                      <a:pt x="549" y="90"/>
                    </a:lnTo>
                    <a:lnTo>
                      <a:pt x="558" y="130"/>
                    </a:lnTo>
                    <a:lnTo>
                      <a:pt x="563" y="161"/>
                    </a:lnTo>
                    <a:lnTo>
                      <a:pt x="569" y="155"/>
                    </a:lnTo>
                    <a:lnTo>
                      <a:pt x="580" y="137"/>
                    </a:lnTo>
                    <a:lnTo>
                      <a:pt x="590" y="119"/>
                    </a:lnTo>
                    <a:lnTo>
                      <a:pt x="601" y="100"/>
                    </a:lnTo>
                    <a:lnTo>
                      <a:pt x="612" y="82"/>
                    </a:lnTo>
                    <a:lnTo>
                      <a:pt x="621" y="63"/>
                    </a:lnTo>
                    <a:lnTo>
                      <a:pt x="631" y="45"/>
                    </a:lnTo>
                    <a:lnTo>
                      <a:pt x="639" y="25"/>
                    </a:lnTo>
                    <a:lnTo>
                      <a:pt x="645" y="4"/>
                    </a:lnTo>
                    <a:lnTo>
                      <a:pt x="647" y="0"/>
                    </a:lnTo>
                    <a:lnTo>
                      <a:pt x="645" y="20"/>
                    </a:lnTo>
                    <a:lnTo>
                      <a:pt x="641" y="38"/>
                    </a:lnTo>
                    <a:lnTo>
                      <a:pt x="638" y="56"/>
                    </a:lnTo>
                    <a:lnTo>
                      <a:pt x="633" y="75"/>
                    </a:lnTo>
                    <a:lnTo>
                      <a:pt x="628" y="93"/>
                    </a:lnTo>
                    <a:lnTo>
                      <a:pt x="622" y="112"/>
                    </a:lnTo>
                    <a:lnTo>
                      <a:pt x="617" y="130"/>
                    </a:lnTo>
                    <a:lnTo>
                      <a:pt x="611" y="147"/>
                    </a:lnTo>
                    <a:lnTo>
                      <a:pt x="618" y="147"/>
                    </a:lnTo>
                    <a:lnTo>
                      <a:pt x="634" y="131"/>
                    </a:lnTo>
                    <a:lnTo>
                      <a:pt x="652" y="117"/>
                    </a:lnTo>
                    <a:lnTo>
                      <a:pt x="670" y="104"/>
                    </a:lnTo>
                    <a:lnTo>
                      <a:pt x="688" y="90"/>
                    </a:lnTo>
                    <a:lnTo>
                      <a:pt x="705" y="78"/>
                    </a:lnTo>
                    <a:lnTo>
                      <a:pt x="723" y="66"/>
                    </a:lnTo>
                    <a:lnTo>
                      <a:pt x="742" y="54"/>
                    </a:lnTo>
                    <a:lnTo>
                      <a:pt x="760" y="42"/>
                    </a:lnTo>
                    <a:lnTo>
                      <a:pt x="753" y="51"/>
                    </a:lnTo>
                    <a:lnTo>
                      <a:pt x="746" y="59"/>
                    </a:lnTo>
                    <a:lnTo>
                      <a:pt x="738" y="66"/>
                    </a:lnTo>
                    <a:lnTo>
                      <a:pt x="729" y="72"/>
                    </a:lnTo>
                    <a:lnTo>
                      <a:pt x="721" y="79"/>
                    </a:lnTo>
                    <a:lnTo>
                      <a:pt x="713" y="85"/>
                    </a:lnTo>
                    <a:lnTo>
                      <a:pt x="704" y="92"/>
                    </a:lnTo>
                    <a:lnTo>
                      <a:pt x="696" y="100"/>
                    </a:lnTo>
                    <a:lnTo>
                      <a:pt x="683" y="116"/>
                    </a:lnTo>
                    <a:lnTo>
                      <a:pt x="669" y="130"/>
                    </a:lnTo>
                    <a:lnTo>
                      <a:pt x="654" y="146"/>
                    </a:lnTo>
                    <a:lnTo>
                      <a:pt x="641" y="161"/>
                    </a:lnTo>
                    <a:lnTo>
                      <a:pt x="628" y="178"/>
                    </a:lnTo>
                    <a:lnTo>
                      <a:pt x="618" y="195"/>
                    </a:lnTo>
                    <a:lnTo>
                      <a:pt x="608" y="213"/>
                    </a:lnTo>
                    <a:lnTo>
                      <a:pt x="600" y="232"/>
                    </a:lnTo>
                    <a:lnTo>
                      <a:pt x="599" y="250"/>
                    </a:lnTo>
                    <a:lnTo>
                      <a:pt x="599" y="270"/>
                    </a:lnTo>
                    <a:lnTo>
                      <a:pt x="598" y="289"/>
                    </a:lnTo>
                    <a:lnTo>
                      <a:pt x="600" y="307"/>
                    </a:lnTo>
                    <a:lnTo>
                      <a:pt x="602" y="307"/>
                    </a:lnTo>
                    <a:lnTo>
                      <a:pt x="612" y="294"/>
                    </a:lnTo>
                    <a:lnTo>
                      <a:pt x="621" y="280"/>
                    </a:lnTo>
                    <a:lnTo>
                      <a:pt x="631" y="267"/>
                    </a:lnTo>
                    <a:lnTo>
                      <a:pt x="640" y="255"/>
                    </a:lnTo>
                    <a:lnTo>
                      <a:pt x="651" y="242"/>
                    </a:lnTo>
                    <a:lnTo>
                      <a:pt x="662" y="230"/>
                    </a:lnTo>
                    <a:lnTo>
                      <a:pt x="673" y="219"/>
                    </a:lnTo>
                    <a:lnTo>
                      <a:pt x="685" y="211"/>
                    </a:lnTo>
                    <a:lnTo>
                      <a:pt x="679" y="221"/>
                    </a:lnTo>
                    <a:lnTo>
                      <a:pt x="673" y="230"/>
                    </a:lnTo>
                    <a:lnTo>
                      <a:pt x="666" y="240"/>
                    </a:lnTo>
                    <a:lnTo>
                      <a:pt x="660" y="252"/>
                    </a:lnTo>
                    <a:lnTo>
                      <a:pt x="651" y="272"/>
                    </a:lnTo>
                    <a:lnTo>
                      <a:pt x="640" y="290"/>
                    </a:lnTo>
                    <a:lnTo>
                      <a:pt x="630" y="310"/>
                    </a:lnTo>
                    <a:lnTo>
                      <a:pt x="620" y="330"/>
                    </a:lnTo>
                    <a:lnTo>
                      <a:pt x="612" y="351"/>
                    </a:lnTo>
                    <a:lnTo>
                      <a:pt x="605" y="372"/>
                    </a:lnTo>
                    <a:lnTo>
                      <a:pt x="601" y="395"/>
                    </a:lnTo>
                    <a:lnTo>
                      <a:pt x="601" y="419"/>
                    </a:lnTo>
                    <a:lnTo>
                      <a:pt x="607" y="412"/>
                    </a:lnTo>
                    <a:lnTo>
                      <a:pt x="612" y="405"/>
                    </a:lnTo>
                    <a:lnTo>
                      <a:pt x="618" y="398"/>
                    </a:lnTo>
                    <a:lnTo>
                      <a:pt x="624" y="390"/>
                    </a:lnTo>
                    <a:lnTo>
                      <a:pt x="630" y="383"/>
                    </a:lnTo>
                    <a:lnTo>
                      <a:pt x="636" y="375"/>
                    </a:lnTo>
                    <a:lnTo>
                      <a:pt x="641" y="368"/>
                    </a:lnTo>
                    <a:lnTo>
                      <a:pt x="647" y="361"/>
                    </a:lnTo>
                    <a:lnTo>
                      <a:pt x="654" y="352"/>
                    </a:lnTo>
                    <a:lnTo>
                      <a:pt x="663" y="344"/>
                    </a:lnTo>
                    <a:lnTo>
                      <a:pt x="671" y="335"/>
                    </a:lnTo>
                    <a:lnTo>
                      <a:pt x="681" y="328"/>
                    </a:lnTo>
                    <a:lnTo>
                      <a:pt x="688" y="320"/>
                    </a:lnTo>
                    <a:lnTo>
                      <a:pt x="696" y="311"/>
                    </a:lnTo>
                    <a:lnTo>
                      <a:pt x="702" y="303"/>
                    </a:lnTo>
                    <a:lnTo>
                      <a:pt x="707" y="291"/>
                    </a:lnTo>
                    <a:lnTo>
                      <a:pt x="711" y="276"/>
                    </a:lnTo>
                    <a:lnTo>
                      <a:pt x="716" y="259"/>
                    </a:lnTo>
                    <a:lnTo>
                      <a:pt x="722" y="243"/>
                    </a:lnTo>
                    <a:lnTo>
                      <a:pt x="728" y="228"/>
                    </a:lnTo>
                    <a:lnTo>
                      <a:pt x="733" y="212"/>
                    </a:lnTo>
                    <a:lnTo>
                      <a:pt x="739" y="195"/>
                    </a:lnTo>
                    <a:lnTo>
                      <a:pt x="746" y="181"/>
                    </a:lnTo>
                    <a:lnTo>
                      <a:pt x="752" y="165"/>
                    </a:lnTo>
                    <a:lnTo>
                      <a:pt x="770" y="137"/>
                    </a:lnTo>
                    <a:lnTo>
                      <a:pt x="764" y="171"/>
                    </a:lnTo>
                    <a:lnTo>
                      <a:pt x="754" y="204"/>
                    </a:lnTo>
                    <a:lnTo>
                      <a:pt x="743" y="236"/>
                    </a:lnTo>
                    <a:lnTo>
                      <a:pt x="738" y="270"/>
                    </a:lnTo>
                    <a:lnTo>
                      <a:pt x="746" y="262"/>
                    </a:lnTo>
                    <a:lnTo>
                      <a:pt x="754" y="253"/>
                    </a:lnTo>
                    <a:lnTo>
                      <a:pt x="762" y="245"/>
                    </a:lnTo>
                    <a:lnTo>
                      <a:pt x="771" y="235"/>
                    </a:lnTo>
                    <a:lnTo>
                      <a:pt x="779" y="226"/>
                    </a:lnTo>
                    <a:lnTo>
                      <a:pt x="787" y="218"/>
                    </a:lnTo>
                    <a:lnTo>
                      <a:pt x="796" y="211"/>
                    </a:lnTo>
                    <a:lnTo>
                      <a:pt x="805" y="204"/>
                    </a:lnTo>
                    <a:lnTo>
                      <a:pt x="793" y="222"/>
                    </a:lnTo>
                    <a:lnTo>
                      <a:pt x="780" y="240"/>
                    </a:lnTo>
                    <a:lnTo>
                      <a:pt x="766" y="259"/>
                    </a:lnTo>
                    <a:lnTo>
                      <a:pt x="753" y="277"/>
                    </a:lnTo>
                    <a:lnTo>
                      <a:pt x="739" y="296"/>
                    </a:lnTo>
                    <a:lnTo>
                      <a:pt x="724" y="314"/>
                    </a:lnTo>
                    <a:lnTo>
                      <a:pt x="713" y="334"/>
                    </a:lnTo>
                    <a:lnTo>
                      <a:pt x="701" y="354"/>
                    </a:lnTo>
                    <a:lnTo>
                      <a:pt x="696" y="361"/>
                    </a:lnTo>
                    <a:lnTo>
                      <a:pt x="691" y="366"/>
                    </a:lnTo>
                    <a:lnTo>
                      <a:pt x="685" y="373"/>
                    </a:lnTo>
                    <a:lnTo>
                      <a:pt x="681" y="379"/>
                    </a:lnTo>
                    <a:lnTo>
                      <a:pt x="676" y="386"/>
                    </a:lnTo>
                    <a:lnTo>
                      <a:pt x="671" y="393"/>
                    </a:lnTo>
                    <a:lnTo>
                      <a:pt x="668" y="400"/>
                    </a:lnTo>
                    <a:lnTo>
                      <a:pt x="665" y="407"/>
                    </a:lnTo>
                    <a:lnTo>
                      <a:pt x="656" y="417"/>
                    </a:lnTo>
                    <a:lnTo>
                      <a:pt x="646" y="427"/>
                    </a:lnTo>
                    <a:lnTo>
                      <a:pt x="637" y="436"/>
                    </a:lnTo>
                    <a:lnTo>
                      <a:pt x="627" y="444"/>
                    </a:lnTo>
                    <a:lnTo>
                      <a:pt x="618" y="454"/>
                    </a:lnTo>
                    <a:lnTo>
                      <a:pt x="609" y="464"/>
                    </a:lnTo>
                    <a:lnTo>
                      <a:pt x="601" y="475"/>
                    </a:lnTo>
                    <a:lnTo>
                      <a:pt x="595" y="487"/>
                    </a:lnTo>
                    <a:lnTo>
                      <a:pt x="592" y="507"/>
                    </a:lnTo>
                    <a:lnTo>
                      <a:pt x="589" y="528"/>
                    </a:lnTo>
                    <a:lnTo>
                      <a:pt x="588" y="549"/>
                    </a:lnTo>
                    <a:lnTo>
                      <a:pt x="586" y="570"/>
                    </a:lnTo>
                    <a:lnTo>
                      <a:pt x="580" y="582"/>
                    </a:lnTo>
                    <a:lnTo>
                      <a:pt x="575" y="594"/>
                    </a:lnTo>
                    <a:lnTo>
                      <a:pt x="570" y="607"/>
                    </a:lnTo>
                    <a:lnTo>
                      <a:pt x="567" y="620"/>
                    </a:lnTo>
                    <a:lnTo>
                      <a:pt x="562" y="632"/>
                    </a:lnTo>
                    <a:lnTo>
                      <a:pt x="558" y="645"/>
                    </a:lnTo>
                    <a:lnTo>
                      <a:pt x="555" y="658"/>
                    </a:lnTo>
                    <a:lnTo>
                      <a:pt x="550" y="671"/>
                    </a:lnTo>
                    <a:lnTo>
                      <a:pt x="538" y="699"/>
                    </a:lnTo>
                    <a:lnTo>
                      <a:pt x="526" y="727"/>
                    </a:lnTo>
                    <a:lnTo>
                      <a:pt x="516" y="757"/>
                    </a:lnTo>
                    <a:lnTo>
                      <a:pt x="504" y="785"/>
                    </a:lnTo>
                    <a:lnTo>
                      <a:pt x="494" y="815"/>
                    </a:lnTo>
                    <a:lnTo>
                      <a:pt x="486" y="846"/>
                    </a:lnTo>
                    <a:lnTo>
                      <a:pt x="480" y="877"/>
                    </a:lnTo>
                    <a:lnTo>
                      <a:pt x="478" y="910"/>
                    </a:lnTo>
                    <a:lnTo>
                      <a:pt x="475" y="945"/>
                    </a:lnTo>
                    <a:lnTo>
                      <a:pt x="475" y="979"/>
                    </a:lnTo>
                    <a:lnTo>
                      <a:pt x="475" y="1015"/>
                    </a:lnTo>
                    <a:lnTo>
                      <a:pt x="478" y="1050"/>
                    </a:lnTo>
                    <a:lnTo>
                      <a:pt x="475" y="1080"/>
                    </a:lnTo>
                    <a:lnTo>
                      <a:pt x="472" y="1110"/>
                    </a:lnTo>
                    <a:lnTo>
                      <a:pt x="469" y="1139"/>
                    </a:lnTo>
                    <a:lnTo>
                      <a:pt x="469" y="1169"/>
                    </a:lnTo>
                    <a:lnTo>
                      <a:pt x="467" y="1169"/>
                    </a:lnTo>
                    <a:lnTo>
                      <a:pt x="469" y="1189"/>
                    </a:lnTo>
                    <a:lnTo>
                      <a:pt x="471" y="1211"/>
                    </a:lnTo>
                    <a:lnTo>
                      <a:pt x="471" y="1234"/>
                    </a:lnTo>
                    <a:lnTo>
                      <a:pt x="472" y="1257"/>
                    </a:lnTo>
                    <a:lnTo>
                      <a:pt x="477" y="1284"/>
                    </a:lnTo>
                    <a:lnTo>
                      <a:pt x="479" y="1312"/>
                    </a:lnTo>
                    <a:lnTo>
                      <a:pt x="483" y="1339"/>
                    </a:lnTo>
                    <a:lnTo>
                      <a:pt x="491" y="1364"/>
                    </a:lnTo>
                    <a:lnTo>
                      <a:pt x="496" y="1388"/>
                    </a:lnTo>
                    <a:lnTo>
                      <a:pt x="496" y="1413"/>
                    </a:lnTo>
                    <a:lnTo>
                      <a:pt x="494" y="1438"/>
                    </a:lnTo>
                    <a:lnTo>
                      <a:pt x="494" y="1462"/>
                    </a:lnTo>
                    <a:lnTo>
                      <a:pt x="499" y="1499"/>
                    </a:lnTo>
                    <a:lnTo>
                      <a:pt x="505" y="1534"/>
                    </a:lnTo>
                    <a:lnTo>
                      <a:pt x="507" y="1571"/>
                    </a:lnTo>
                    <a:lnTo>
                      <a:pt x="504" y="1608"/>
                    </a:lnTo>
                    <a:lnTo>
                      <a:pt x="496" y="1643"/>
                    </a:lnTo>
                    <a:lnTo>
                      <a:pt x="491" y="1681"/>
                    </a:lnTo>
                    <a:lnTo>
                      <a:pt x="492" y="1720"/>
                    </a:lnTo>
                    <a:lnTo>
                      <a:pt x="501" y="1755"/>
                    </a:lnTo>
                    <a:lnTo>
                      <a:pt x="506" y="1769"/>
                    </a:lnTo>
                    <a:lnTo>
                      <a:pt x="510" y="1785"/>
                    </a:lnTo>
                    <a:lnTo>
                      <a:pt x="515" y="1799"/>
                    </a:lnTo>
                    <a:lnTo>
                      <a:pt x="519" y="1813"/>
                    </a:lnTo>
                    <a:lnTo>
                      <a:pt x="524" y="1829"/>
                    </a:lnTo>
                    <a:lnTo>
                      <a:pt x="530" y="1843"/>
                    </a:lnTo>
                    <a:lnTo>
                      <a:pt x="536" y="1856"/>
                    </a:lnTo>
                    <a:lnTo>
                      <a:pt x="543" y="1870"/>
                    </a:lnTo>
                    <a:lnTo>
                      <a:pt x="550" y="1875"/>
                    </a:lnTo>
                    <a:lnTo>
                      <a:pt x="557" y="1880"/>
                    </a:lnTo>
                    <a:lnTo>
                      <a:pt x="566" y="1881"/>
                    </a:lnTo>
                    <a:lnTo>
                      <a:pt x="574" y="1884"/>
                    </a:lnTo>
                    <a:lnTo>
                      <a:pt x="582" y="1885"/>
                    </a:lnTo>
                    <a:lnTo>
                      <a:pt x="589" y="1890"/>
                    </a:lnTo>
                    <a:lnTo>
                      <a:pt x="594" y="1897"/>
                    </a:lnTo>
                    <a:lnTo>
                      <a:pt x="596" y="1907"/>
                    </a:lnTo>
                    <a:lnTo>
                      <a:pt x="586" y="1904"/>
                    </a:lnTo>
                    <a:lnTo>
                      <a:pt x="576" y="1904"/>
                    </a:lnTo>
                    <a:lnTo>
                      <a:pt x="567" y="1907"/>
                    </a:lnTo>
                    <a:lnTo>
                      <a:pt x="557" y="1909"/>
                    </a:lnTo>
                    <a:lnTo>
                      <a:pt x="548" y="1914"/>
                    </a:lnTo>
                    <a:lnTo>
                      <a:pt x="538" y="1916"/>
                    </a:lnTo>
                    <a:lnTo>
                      <a:pt x="529" y="1918"/>
                    </a:lnTo>
                    <a:lnTo>
                      <a:pt x="518" y="1918"/>
                    </a:lnTo>
                    <a:lnTo>
                      <a:pt x="509" y="1924"/>
                    </a:lnTo>
                    <a:lnTo>
                      <a:pt x="500" y="1928"/>
                    </a:lnTo>
                    <a:lnTo>
                      <a:pt x="491" y="1933"/>
                    </a:lnTo>
                    <a:lnTo>
                      <a:pt x="481" y="1939"/>
                    </a:lnTo>
                    <a:lnTo>
                      <a:pt x="473" y="1945"/>
                    </a:lnTo>
                    <a:lnTo>
                      <a:pt x="465" y="1952"/>
                    </a:lnTo>
                    <a:lnTo>
                      <a:pt x="456" y="1959"/>
                    </a:lnTo>
                    <a:lnTo>
                      <a:pt x="448" y="1967"/>
                    </a:lnTo>
                    <a:lnTo>
                      <a:pt x="435" y="1970"/>
                    </a:lnTo>
                    <a:lnTo>
                      <a:pt x="422" y="1969"/>
                    </a:lnTo>
                    <a:lnTo>
                      <a:pt x="411" y="1963"/>
                    </a:lnTo>
                    <a:lnTo>
                      <a:pt x="401" y="1955"/>
                    </a:lnTo>
                    <a:lnTo>
                      <a:pt x="390" y="1946"/>
                    </a:lnTo>
                    <a:lnTo>
                      <a:pt x="379" y="1938"/>
                    </a:lnTo>
                    <a:lnTo>
                      <a:pt x="367" y="1931"/>
                    </a:lnTo>
                    <a:lnTo>
                      <a:pt x="354" y="1928"/>
                    </a:lnTo>
                    <a:lnTo>
                      <a:pt x="345" y="1928"/>
                    </a:lnTo>
                    <a:lnTo>
                      <a:pt x="337" y="1929"/>
                    </a:lnTo>
                    <a:lnTo>
                      <a:pt x="327" y="1931"/>
                    </a:lnTo>
                    <a:lnTo>
                      <a:pt x="319" y="1933"/>
                    </a:lnTo>
                    <a:lnTo>
                      <a:pt x="309" y="1935"/>
                    </a:lnTo>
                    <a:lnTo>
                      <a:pt x="300" y="1935"/>
                    </a:lnTo>
                    <a:lnTo>
                      <a:pt x="292" y="1935"/>
                    </a:lnTo>
                    <a:lnTo>
                      <a:pt x="282" y="1932"/>
                    </a:lnTo>
                    <a:lnTo>
                      <a:pt x="281" y="1922"/>
                    </a:lnTo>
                    <a:lnTo>
                      <a:pt x="286" y="1914"/>
                    </a:lnTo>
                    <a:lnTo>
                      <a:pt x="293" y="1908"/>
                    </a:lnTo>
                    <a:lnTo>
                      <a:pt x="299" y="1902"/>
                    </a:lnTo>
                    <a:lnTo>
                      <a:pt x="307" y="1898"/>
                    </a:lnTo>
                    <a:lnTo>
                      <a:pt x="314" y="1894"/>
                    </a:lnTo>
                    <a:lnTo>
                      <a:pt x="321" y="1888"/>
                    </a:lnTo>
                    <a:lnTo>
                      <a:pt x="328" y="1881"/>
                    </a:lnTo>
                    <a:lnTo>
                      <a:pt x="334" y="1873"/>
                    </a:lnTo>
                    <a:lnTo>
                      <a:pt x="340" y="1864"/>
                    </a:lnTo>
                    <a:lnTo>
                      <a:pt x="345" y="1856"/>
                    </a:lnTo>
                    <a:lnTo>
                      <a:pt x="349" y="1847"/>
                    </a:lnTo>
                    <a:lnTo>
                      <a:pt x="357" y="1827"/>
                    </a:lnTo>
                    <a:lnTo>
                      <a:pt x="357" y="1807"/>
                    </a:lnTo>
                    <a:lnTo>
                      <a:pt x="352" y="1785"/>
                    </a:lnTo>
                    <a:lnTo>
                      <a:pt x="350" y="1764"/>
                    </a:lnTo>
                    <a:lnTo>
                      <a:pt x="354" y="1723"/>
                    </a:lnTo>
                    <a:lnTo>
                      <a:pt x="351" y="1683"/>
                    </a:lnTo>
                    <a:lnTo>
                      <a:pt x="345" y="1642"/>
                    </a:lnTo>
                    <a:lnTo>
                      <a:pt x="343" y="1599"/>
                    </a:lnTo>
                    <a:lnTo>
                      <a:pt x="341" y="1587"/>
                    </a:lnTo>
                    <a:lnTo>
                      <a:pt x="340" y="1575"/>
                    </a:lnTo>
                    <a:lnTo>
                      <a:pt x="340" y="1563"/>
                    </a:lnTo>
                    <a:lnTo>
                      <a:pt x="341" y="1551"/>
                    </a:lnTo>
                    <a:lnTo>
                      <a:pt x="344" y="1489"/>
                    </a:lnTo>
                    <a:lnTo>
                      <a:pt x="349" y="1428"/>
                    </a:lnTo>
                    <a:lnTo>
                      <a:pt x="354" y="1369"/>
                    </a:lnTo>
                    <a:lnTo>
                      <a:pt x="365" y="1311"/>
                    </a:lnTo>
                    <a:lnTo>
                      <a:pt x="362" y="1255"/>
                    </a:lnTo>
                    <a:lnTo>
                      <a:pt x="353" y="1203"/>
                    </a:lnTo>
                    <a:lnTo>
                      <a:pt x="346" y="1151"/>
                    </a:lnTo>
                    <a:lnTo>
                      <a:pt x="346" y="1095"/>
                    </a:lnTo>
                    <a:lnTo>
                      <a:pt x="353" y="1037"/>
                    </a:lnTo>
                    <a:lnTo>
                      <a:pt x="356" y="976"/>
                    </a:lnTo>
                    <a:lnTo>
                      <a:pt x="357" y="916"/>
                    </a:lnTo>
                    <a:lnTo>
                      <a:pt x="362" y="855"/>
                    </a:lnTo>
                    <a:lnTo>
                      <a:pt x="354" y="801"/>
                    </a:lnTo>
                    <a:lnTo>
                      <a:pt x="349" y="746"/>
                    </a:lnTo>
                    <a:lnTo>
                      <a:pt x="341" y="692"/>
                    </a:lnTo>
                    <a:lnTo>
                      <a:pt x="335" y="638"/>
                    </a:lnTo>
                    <a:lnTo>
                      <a:pt x="330" y="623"/>
                    </a:lnTo>
                    <a:lnTo>
                      <a:pt x="321" y="607"/>
                    </a:lnTo>
                    <a:lnTo>
                      <a:pt x="313" y="593"/>
                    </a:lnTo>
                    <a:lnTo>
                      <a:pt x="305" y="577"/>
                    </a:lnTo>
                    <a:lnTo>
                      <a:pt x="299" y="560"/>
                    </a:lnTo>
                    <a:lnTo>
                      <a:pt x="293" y="543"/>
                    </a:lnTo>
                    <a:lnTo>
                      <a:pt x="287" y="526"/>
                    </a:lnTo>
                    <a:lnTo>
                      <a:pt x="282" y="508"/>
                    </a:lnTo>
                    <a:lnTo>
                      <a:pt x="275" y="491"/>
                    </a:lnTo>
                    <a:lnTo>
                      <a:pt x="268" y="475"/>
                    </a:lnTo>
                    <a:lnTo>
                      <a:pt x="261" y="458"/>
                    </a:lnTo>
                    <a:lnTo>
                      <a:pt x="251" y="443"/>
                    </a:lnTo>
                    <a:lnTo>
                      <a:pt x="244" y="420"/>
                    </a:lnTo>
                    <a:lnTo>
                      <a:pt x="239" y="398"/>
                    </a:lnTo>
                    <a:lnTo>
                      <a:pt x="236" y="372"/>
                    </a:lnTo>
                    <a:lnTo>
                      <a:pt x="236" y="348"/>
                    </a:lnTo>
                    <a:lnTo>
                      <a:pt x="223" y="334"/>
                    </a:lnTo>
                    <a:lnTo>
                      <a:pt x="209" y="322"/>
                    </a:lnTo>
                    <a:lnTo>
                      <a:pt x="193" y="311"/>
                    </a:lnTo>
                    <a:lnTo>
                      <a:pt x="178" y="301"/>
                    </a:lnTo>
                    <a:lnTo>
                      <a:pt x="163" y="290"/>
                    </a:lnTo>
                    <a:lnTo>
                      <a:pt x="149" y="277"/>
                    </a:lnTo>
                    <a:lnTo>
                      <a:pt x="135" y="264"/>
                    </a:lnTo>
                    <a:lnTo>
                      <a:pt x="123" y="247"/>
                    </a:lnTo>
                    <a:lnTo>
                      <a:pt x="115" y="238"/>
                    </a:lnTo>
                    <a:lnTo>
                      <a:pt x="108" y="226"/>
                    </a:lnTo>
                    <a:lnTo>
                      <a:pt x="102" y="213"/>
                    </a:lnTo>
                    <a:lnTo>
                      <a:pt x="97" y="202"/>
                    </a:lnTo>
                    <a:lnTo>
                      <a:pt x="91" y="189"/>
                    </a:lnTo>
                    <a:lnTo>
                      <a:pt x="85" y="180"/>
                    </a:lnTo>
                    <a:lnTo>
                      <a:pt x="77" y="170"/>
                    </a:lnTo>
                    <a:lnTo>
                      <a:pt x="65" y="163"/>
                    </a:lnTo>
                    <a:lnTo>
                      <a:pt x="0" y="124"/>
                    </a:lnTo>
                    <a:lnTo>
                      <a:pt x="7" y="124"/>
                    </a:lnTo>
                    <a:lnTo>
                      <a:pt x="15" y="124"/>
                    </a:lnTo>
                    <a:lnTo>
                      <a:pt x="24" y="124"/>
                    </a:lnTo>
                    <a:lnTo>
                      <a:pt x="32" y="127"/>
                    </a:lnTo>
                    <a:lnTo>
                      <a:pt x="41" y="129"/>
                    </a:lnTo>
                    <a:lnTo>
                      <a:pt x="51" y="133"/>
                    </a:lnTo>
                    <a:lnTo>
                      <a:pt x="59" y="136"/>
                    </a:lnTo>
                    <a:lnTo>
                      <a:pt x="67" y="140"/>
                    </a:lnTo>
                    <a:lnTo>
                      <a:pt x="61" y="123"/>
                    </a:lnTo>
                    <a:lnTo>
                      <a:pt x="56" y="106"/>
                    </a:lnTo>
                    <a:lnTo>
                      <a:pt x="50" y="89"/>
                    </a:lnTo>
                    <a:lnTo>
                      <a:pt x="44" y="70"/>
                    </a:lnTo>
                    <a:lnTo>
                      <a:pt x="53" y="79"/>
                    </a:lnTo>
                    <a:lnTo>
                      <a:pt x="60" y="89"/>
                    </a:lnTo>
                    <a:lnTo>
                      <a:pt x="66" y="100"/>
                    </a:lnTo>
                    <a:lnTo>
                      <a:pt x="71" y="112"/>
                    </a:lnTo>
                    <a:lnTo>
                      <a:pt x="76" y="124"/>
                    </a:lnTo>
                    <a:lnTo>
                      <a:pt x="80" y="137"/>
                    </a:lnTo>
                    <a:lnTo>
                      <a:pt x="85" y="150"/>
                    </a:lnTo>
                    <a:lnTo>
                      <a:pt x="91" y="161"/>
                    </a:lnTo>
                    <a:lnTo>
                      <a:pt x="103" y="180"/>
                    </a:lnTo>
                    <a:lnTo>
                      <a:pt x="116" y="196"/>
                    </a:lnTo>
                    <a:lnTo>
                      <a:pt x="130" y="211"/>
                    </a:lnTo>
                    <a:lnTo>
                      <a:pt x="145" y="223"/>
                    </a:lnTo>
                    <a:lnTo>
                      <a:pt x="161" y="235"/>
                    </a:lnTo>
                    <a:lnTo>
                      <a:pt x="178" y="245"/>
                    </a:lnTo>
                    <a:lnTo>
                      <a:pt x="194" y="252"/>
                    </a:lnTo>
                    <a:lnTo>
                      <a:pt x="212" y="257"/>
                    </a:lnTo>
                    <a:lnTo>
                      <a:pt x="218" y="263"/>
                    </a:lnTo>
                    <a:lnTo>
                      <a:pt x="225" y="269"/>
                    </a:lnTo>
                    <a:lnTo>
                      <a:pt x="232" y="274"/>
                    </a:lnTo>
                    <a:lnTo>
                      <a:pt x="239" y="279"/>
                    </a:lnTo>
                    <a:lnTo>
                      <a:pt x="238" y="249"/>
                    </a:lnTo>
                    <a:lnTo>
                      <a:pt x="235" y="221"/>
                    </a:lnTo>
                    <a:lnTo>
                      <a:pt x="231" y="194"/>
                    </a:lnTo>
                    <a:lnTo>
                      <a:pt x="231" y="164"/>
                    </a:lnTo>
                    <a:lnTo>
                      <a:pt x="220" y="136"/>
                    </a:lnTo>
                    <a:lnTo>
                      <a:pt x="214" y="106"/>
                    </a:lnTo>
                    <a:lnTo>
                      <a:pt x="210" y="76"/>
                    </a:lnTo>
                    <a:lnTo>
                      <a:pt x="204" y="46"/>
                    </a:lnTo>
                    <a:lnTo>
                      <a:pt x="203" y="41"/>
                    </a:lnTo>
                    <a:lnTo>
                      <a:pt x="204" y="35"/>
                    </a:lnTo>
                    <a:lnTo>
                      <a:pt x="205" y="28"/>
                    </a:lnTo>
                    <a:lnTo>
                      <a:pt x="207" y="24"/>
                    </a:lnTo>
                    <a:lnTo>
                      <a:pt x="210" y="25"/>
                    </a:lnTo>
                    <a:lnTo>
                      <a:pt x="212" y="29"/>
                    </a:lnTo>
                    <a:lnTo>
                      <a:pt x="213" y="32"/>
                    </a:lnTo>
                    <a:lnTo>
                      <a:pt x="214" y="37"/>
                    </a:lnTo>
                    <a:lnTo>
                      <a:pt x="216" y="56"/>
                    </a:lnTo>
                    <a:lnTo>
                      <a:pt x="219" y="75"/>
                    </a:lnTo>
                    <a:lnTo>
                      <a:pt x="225" y="92"/>
                    </a:lnTo>
                    <a:lnTo>
                      <a:pt x="231" y="110"/>
                    </a:lnTo>
                    <a:lnTo>
                      <a:pt x="237" y="127"/>
                    </a:lnTo>
                    <a:lnTo>
                      <a:pt x="243" y="144"/>
                    </a:lnTo>
                    <a:lnTo>
                      <a:pt x="249" y="163"/>
                    </a:lnTo>
                    <a:lnTo>
                      <a:pt x="252" y="181"/>
                    </a:lnTo>
                    <a:lnTo>
                      <a:pt x="256" y="171"/>
                    </a:lnTo>
                    <a:lnTo>
                      <a:pt x="258" y="161"/>
                    </a:lnTo>
                    <a:lnTo>
                      <a:pt x="261" y="150"/>
                    </a:lnTo>
                    <a:lnTo>
                      <a:pt x="264" y="141"/>
                    </a:lnTo>
                    <a:lnTo>
                      <a:pt x="273" y="130"/>
                    </a:lnTo>
                    <a:lnTo>
                      <a:pt x="280" y="119"/>
                    </a:lnTo>
                    <a:lnTo>
                      <a:pt x="286" y="106"/>
                    </a:lnTo>
                    <a:lnTo>
                      <a:pt x="292" y="93"/>
                    </a:lnTo>
                    <a:lnTo>
                      <a:pt x="296" y="80"/>
                    </a:lnTo>
                    <a:lnTo>
                      <a:pt x="300" y="66"/>
                    </a:lnTo>
                    <a:lnTo>
                      <a:pt x="302" y="52"/>
                    </a:lnTo>
                    <a:lnTo>
                      <a:pt x="303" y="38"/>
                    </a:lnTo>
                    <a:lnTo>
                      <a:pt x="305" y="37"/>
                    </a:lnTo>
                    <a:lnTo>
                      <a:pt x="306" y="34"/>
                    </a:lnTo>
                    <a:lnTo>
                      <a:pt x="307" y="34"/>
                    </a:lnTo>
                    <a:lnTo>
                      <a:pt x="308" y="35"/>
                    </a:lnTo>
                    <a:lnTo>
                      <a:pt x="309" y="59"/>
                    </a:lnTo>
                    <a:lnTo>
                      <a:pt x="306" y="80"/>
                    </a:lnTo>
                    <a:lnTo>
                      <a:pt x="301" y="100"/>
                    </a:lnTo>
                    <a:lnTo>
                      <a:pt x="294" y="120"/>
                    </a:lnTo>
                    <a:lnTo>
                      <a:pt x="287" y="141"/>
                    </a:lnTo>
                    <a:lnTo>
                      <a:pt x="281" y="161"/>
                    </a:lnTo>
                    <a:lnTo>
                      <a:pt x="279" y="182"/>
                    </a:lnTo>
                    <a:lnTo>
                      <a:pt x="279" y="206"/>
                    </a:lnTo>
                    <a:lnTo>
                      <a:pt x="280" y="209"/>
                    </a:lnTo>
                    <a:lnTo>
                      <a:pt x="289" y="195"/>
                    </a:lnTo>
                    <a:lnTo>
                      <a:pt x="299" y="182"/>
                    </a:lnTo>
                    <a:lnTo>
                      <a:pt x="306" y="168"/>
                    </a:lnTo>
                    <a:lnTo>
                      <a:pt x="314" y="153"/>
                    </a:lnTo>
                    <a:lnTo>
                      <a:pt x="321" y="138"/>
                    </a:lnTo>
                    <a:lnTo>
                      <a:pt x="328" y="124"/>
                    </a:lnTo>
                    <a:lnTo>
                      <a:pt x="335" y="109"/>
                    </a:lnTo>
                    <a:lnTo>
                      <a:pt x="344" y="95"/>
                    </a:lnTo>
                    <a:lnTo>
                      <a:pt x="347" y="90"/>
                    </a:lnTo>
                    <a:lnTo>
                      <a:pt x="346" y="116"/>
                    </a:lnTo>
                    <a:lnTo>
                      <a:pt x="337" y="140"/>
                    </a:lnTo>
                    <a:lnTo>
                      <a:pt x="326" y="163"/>
                    </a:lnTo>
                    <a:lnTo>
                      <a:pt x="322" y="189"/>
                    </a:lnTo>
                    <a:lnTo>
                      <a:pt x="315" y="206"/>
                    </a:lnTo>
                    <a:lnTo>
                      <a:pt x="306" y="222"/>
                    </a:lnTo>
                    <a:lnTo>
                      <a:pt x="298" y="239"/>
                    </a:lnTo>
                    <a:lnTo>
                      <a:pt x="289" y="256"/>
                    </a:lnTo>
                    <a:lnTo>
                      <a:pt x="283" y="273"/>
                    </a:lnTo>
                    <a:lnTo>
                      <a:pt x="281" y="291"/>
                    </a:lnTo>
                    <a:lnTo>
                      <a:pt x="281" y="310"/>
                    </a:lnTo>
                    <a:lnTo>
                      <a:pt x="287" y="330"/>
                    </a:lnTo>
                    <a:lnTo>
                      <a:pt x="288" y="359"/>
                    </a:lnTo>
                    <a:lnTo>
                      <a:pt x="294" y="389"/>
                    </a:lnTo>
                    <a:lnTo>
                      <a:pt x="303" y="416"/>
                    </a:lnTo>
                    <a:lnTo>
                      <a:pt x="318" y="440"/>
                    </a:lnTo>
                    <a:lnTo>
                      <a:pt x="332" y="465"/>
                    </a:lnTo>
                    <a:lnTo>
                      <a:pt x="345" y="491"/>
                    </a:lnTo>
                    <a:lnTo>
                      <a:pt x="358" y="516"/>
                    </a:lnTo>
                    <a:lnTo>
                      <a:pt x="369" y="542"/>
                    </a:lnTo>
                    <a:lnTo>
                      <a:pt x="378" y="569"/>
                    </a:lnTo>
                    <a:lnTo>
                      <a:pt x="385" y="597"/>
                    </a:lnTo>
                    <a:lnTo>
                      <a:pt x="391" y="627"/>
                    </a:lnTo>
                    <a:lnTo>
                      <a:pt x="395" y="657"/>
                    </a:lnTo>
                    <a:lnTo>
                      <a:pt x="429" y="773"/>
                    </a:lnTo>
                    <a:lnTo>
                      <a:pt x="433" y="757"/>
                    </a:lnTo>
                    <a:lnTo>
                      <a:pt x="436" y="742"/>
                    </a:lnTo>
                    <a:lnTo>
                      <a:pt x="442" y="726"/>
                    </a:lnTo>
                    <a:lnTo>
                      <a:pt x="448" y="712"/>
                    </a:lnTo>
                    <a:lnTo>
                      <a:pt x="455" y="696"/>
                    </a:lnTo>
                    <a:lnTo>
                      <a:pt x="461" y="682"/>
                    </a:lnTo>
                    <a:lnTo>
                      <a:pt x="467" y="668"/>
                    </a:lnTo>
                    <a:lnTo>
                      <a:pt x="473" y="652"/>
                    </a:lnTo>
                    <a:lnTo>
                      <a:pt x="484" y="621"/>
                    </a:lnTo>
                    <a:lnTo>
                      <a:pt x="493" y="590"/>
                    </a:lnTo>
                    <a:lnTo>
                      <a:pt x="504" y="560"/>
                    </a:lnTo>
                    <a:lnTo>
                      <a:pt x="513" y="529"/>
                    </a:lnTo>
                    <a:lnTo>
                      <a:pt x="522" y="498"/>
                    </a:lnTo>
                    <a:lnTo>
                      <a:pt x="531" y="465"/>
                    </a:lnTo>
                    <a:lnTo>
                      <a:pt x="538" y="434"/>
                    </a:lnTo>
                    <a:lnTo>
                      <a:pt x="547" y="402"/>
                    </a:lnTo>
                    <a:lnTo>
                      <a:pt x="544" y="379"/>
                    </a:lnTo>
                    <a:lnTo>
                      <a:pt x="541" y="358"/>
                    </a:lnTo>
                    <a:lnTo>
                      <a:pt x="535" y="337"/>
                    </a:lnTo>
                    <a:lnTo>
                      <a:pt x="528" y="315"/>
                    </a:lnTo>
                    <a:lnTo>
                      <a:pt x="519" y="296"/>
                    </a:lnTo>
                    <a:lnTo>
                      <a:pt x="510" y="276"/>
                    </a:lnTo>
                    <a:lnTo>
                      <a:pt x="500" y="256"/>
                    </a:lnTo>
                    <a:lnTo>
                      <a:pt x="490" y="238"/>
                    </a:lnTo>
                    <a:lnTo>
                      <a:pt x="491" y="194"/>
                    </a:lnTo>
                    <a:lnTo>
                      <a:pt x="499" y="153"/>
                    </a:lnTo>
                    <a:lnTo>
                      <a:pt x="509" y="112"/>
                    </a:lnTo>
                    <a:lnTo>
                      <a:pt x="511" y="66"/>
                    </a:lnTo>
                    <a:lnTo>
                      <a:pt x="520" y="20"/>
                    </a:lnTo>
                    <a:close/>
                  </a:path>
                </a:pathLst>
              </a:custGeom>
              <a:solidFill>
                <a:srgbClr val="008000"/>
              </a:solidFill>
              <a:ln w="9525">
                <a:noFill/>
                <a:round/>
                <a:headEnd/>
                <a:tailEnd/>
              </a:ln>
            </p:spPr>
            <p:txBody>
              <a:bodyPr/>
              <a:lstStyle/>
              <a:p>
                <a:endParaRPr lang="en-US"/>
              </a:p>
            </p:txBody>
          </p:sp>
          <p:sp>
            <p:nvSpPr>
              <p:cNvPr id="8480" name="Freeform 4722"/>
              <p:cNvSpPr>
                <a:spLocks/>
              </p:cNvSpPr>
              <p:nvPr/>
            </p:nvSpPr>
            <p:spPr bwMode="auto">
              <a:xfrm rot="18741481" flipH="1">
                <a:off x="2048" y="1328"/>
                <a:ext cx="480" cy="320"/>
              </a:xfrm>
              <a:custGeom>
                <a:avLst/>
                <a:gdLst>
                  <a:gd name="T0" fmla="*/ 0 w 2288"/>
                  <a:gd name="T1" fmla="*/ 184 h 544"/>
                  <a:gd name="T2" fmla="*/ 2 w 2288"/>
                  <a:gd name="T3" fmla="*/ 166 h 544"/>
                  <a:gd name="T4" fmla="*/ 5 w 2288"/>
                  <a:gd name="T5" fmla="*/ 138 h 544"/>
                  <a:gd name="T6" fmla="*/ 9 w 2288"/>
                  <a:gd name="T7" fmla="*/ 105 h 544"/>
                  <a:gd name="T8" fmla="*/ 15 w 2288"/>
                  <a:gd name="T9" fmla="*/ 70 h 544"/>
                  <a:gd name="T10" fmla="*/ 23 w 2288"/>
                  <a:gd name="T11" fmla="*/ 38 h 544"/>
                  <a:gd name="T12" fmla="*/ 34 w 2288"/>
                  <a:gd name="T13" fmla="*/ 14 h 544"/>
                  <a:gd name="T14" fmla="*/ 47 w 2288"/>
                  <a:gd name="T15" fmla="*/ 1 h 544"/>
                  <a:gd name="T16" fmla="*/ 61 w 2288"/>
                  <a:gd name="T17" fmla="*/ 3 h 544"/>
                  <a:gd name="T18" fmla="*/ 73 w 2288"/>
                  <a:gd name="T19" fmla="*/ 16 h 544"/>
                  <a:gd name="T20" fmla="*/ 82 w 2288"/>
                  <a:gd name="T21" fmla="*/ 40 h 544"/>
                  <a:gd name="T22" fmla="*/ 89 w 2288"/>
                  <a:gd name="T23" fmla="*/ 68 h 544"/>
                  <a:gd name="T24" fmla="*/ 94 w 2288"/>
                  <a:gd name="T25" fmla="*/ 98 h 544"/>
                  <a:gd name="T26" fmla="*/ 97 w 2288"/>
                  <a:gd name="T27" fmla="*/ 127 h 544"/>
                  <a:gd name="T28" fmla="*/ 99 w 2288"/>
                  <a:gd name="T29" fmla="*/ 151 h 544"/>
                  <a:gd name="T30" fmla="*/ 100 w 2288"/>
                  <a:gd name="T31" fmla="*/ 166 h 544"/>
                  <a:gd name="T32" fmla="*/ 94 w 2288"/>
                  <a:gd name="T33" fmla="*/ 166 h 544"/>
                  <a:gd name="T34" fmla="*/ 92 w 2288"/>
                  <a:gd name="T35" fmla="*/ 148 h 544"/>
                  <a:gd name="T36" fmla="*/ 90 w 2288"/>
                  <a:gd name="T37" fmla="*/ 124 h 544"/>
                  <a:gd name="T38" fmla="*/ 86 w 2288"/>
                  <a:gd name="T39" fmla="*/ 105 h 544"/>
                  <a:gd name="T40" fmla="*/ 85 w 2288"/>
                  <a:gd name="T41" fmla="*/ 103 h 544"/>
                  <a:gd name="T42" fmla="*/ 83 w 2288"/>
                  <a:gd name="T43" fmla="*/ 118 h 544"/>
                  <a:gd name="T44" fmla="*/ 81 w 2288"/>
                  <a:gd name="T45" fmla="*/ 141 h 544"/>
                  <a:gd name="T46" fmla="*/ 76 w 2288"/>
                  <a:gd name="T47" fmla="*/ 160 h 544"/>
                  <a:gd name="T48" fmla="*/ 72 w 2288"/>
                  <a:gd name="T49" fmla="*/ 141 h 544"/>
                  <a:gd name="T50" fmla="*/ 71 w 2288"/>
                  <a:gd name="T51" fmla="*/ 139 h 544"/>
                  <a:gd name="T52" fmla="*/ 70 w 2288"/>
                  <a:gd name="T53" fmla="*/ 161 h 544"/>
                  <a:gd name="T54" fmla="*/ 69 w 2288"/>
                  <a:gd name="T55" fmla="*/ 168 h 544"/>
                  <a:gd name="T56" fmla="*/ 68 w 2288"/>
                  <a:gd name="T57" fmla="*/ 168 h 544"/>
                  <a:gd name="T58" fmla="*/ 64 w 2288"/>
                  <a:gd name="T59" fmla="*/ 168 h 544"/>
                  <a:gd name="T60" fmla="*/ 62 w 2288"/>
                  <a:gd name="T61" fmla="*/ 150 h 544"/>
                  <a:gd name="T62" fmla="*/ 63 w 2288"/>
                  <a:gd name="T63" fmla="*/ 102 h 544"/>
                  <a:gd name="T64" fmla="*/ 62 w 2288"/>
                  <a:gd name="T65" fmla="*/ 124 h 544"/>
                  <a:gd name="T66" fmla="*/ 60 w 2288"/>
                  <a:gd name="T67" fmla="*/ 161 h 544"/>
                  <a:gd name="T68" fmla="*/ 57 w 2288"/>
                  <a:gd name="T69" fmla="*/ 169 h 544"/>
                  <a:gd name="T70" fmla="*/ 54 w 2288"/>
                  <a:gd name="T71" fmla="*/ 170 h 544"/>
                  <a:gd name="T72" fmla="*/ 51 w 2288"/>
                  <a:gd name="T73" fmla="*/ 171 h 544"/>
                  <a:gd name="T74" fmla="*/ 47 w 2288"/>
                  <a:gd name="T75" fmla="*/ 171 h 544"/>
                  <a:gd name="T76" fmla="*/ 45 w 2288"/>
                  <a:gd name="T77" fmla="*/ 146 h 544"/>
                  <a:gd name="T78" fmla="*/ 45 w 2288"/>
                  <a:gd name="T79" fmla="*/ 135 h 544"/>
                  <a:gd name="T80" fmla="*/ 44 w 2288"/>
                  <a:gd name="T81" fmla="*/ 162 h 544"/>
                  <a:gd name="T82" fmla="*/ 43 w 2288"/>
                  <a:gd name="T83" fmla="*/ 173 h 544"/>
                  <a:gd name="T84" fmla="*/ 42 w 2288"/>
                  <a:gd name="T85" fmla="*/ 116 h 544"/>
                  <a:gd name="T86" fmla="*/ 41 w 2288"/>
                  <a:gd name="T87" fmla="*/ 112 h 544"/>
                  <a:gd name="T88" fmla="*/ 39 w 2288"/>
                  <a:gd name="T89" fmla="*/ 161 h 544"/>
                  <a:gd name="T90" fmla="*/ 37 w 2288"/>
                  <a:gd name="T91" fmla="*/ 174 h 544"/>
                  <a:gd name="T92" fmla="*/ 34 w 2288"/>
                  <a:gd name="T93" fmla="*/ 174 h 544"/>
                  <a:gd name="T94" fmla="*/ 32 w 2288"/>
                  <a:gd name="T95" fmla="*/ 175 h 544"/>
                  <a:gd name="T96" fmla="*/ 29 w 2288"/>
                  <a:gd name="T97" fmla="*/ 176 h 544"/>
                  <a:gd name="T98" fmla="*/ 27 w 2288"/>
                  <a:gd name="T99" fmla="*/ 154 h 544"/>
                  <a:gd name="T100" fmla="*/ 27 w 2288"/>
                  <a:gd name="T101" fmla="*/ 154 h 544"/>
                  <a:gd name="T102" fmla="*/ 26 w 2288"/>
                  <a:gd name="T103" fmla="*/ 172 h 544"/>
                  <a:gd name="T104" fmla="*/ 24 w 2288"/>
                  <a:gd name="T105" fmla="*/ 177 h 544"/>
                  <a:gd name="T106" fmla="*/ 21 w 2288"/>
                  <a:gd name="T107" fmla="*/ 178 h 544"/>
                  <a:gd name="T108" fmla="*/ 18 w 2288"/>
                  <a:gd name="T109" fmla="*/ 179 h 544"/>
                  <a:gd name="T110" fmla="*/ 15 w 2288"/>
                  <a:gd name="T111" fmla="*/ 180 h 544"/>
                  <a:gd name="T112" fmla="*/ 14 w 2288"/>
                  <a:gd name="T113" fmla="*/ 138 h 544"/>
                  <a:gd name="T114" fmla="*/ 13 w 2288"/>
                  <a:gd name="T115" fmla="*/ 136 h 544"/>
                  <a:gd name="T116" fmla="*/ 12 w 2288"/>
                  <a:gd name="T117" fmla="*/ 172 h 544"/>
                  <a:gd name="T118" fmla="*/ 9 w 2288"/>
                  <a:gd name="T119" fmla="*/ 182 h 544"/>
                  <a:gd name="T120" fmla="*/ 5 w 2288"/>
                  <a:gd name="T121" fmla="*/ 184 h 544"/>
                  <a:gd name="T122" fmla="*/ 3 w 2288"/>
                  <a:gd name="T123" fmla="*/ 186 h 544"/>
                  <a:gd name="T124" fmla="*/ 1 w 2288"/>
                  <a:gd name="T125" fmla="*/ 18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481" name="Freeform 4723"/>
              <p:cNvSpPr>
                <a:spLocks/>
              </p:cNvSpPr>
              <p:nvPr/>
            </p:nvSpPr>
            <p:spPr bwMode="auto">
              <a:xfrm rot="3832753" flipH="1">
                <a:off x="2069" y="1541"/>
                <a:ext cx="576" cy="182"/>
              </a:xfrm>
              <a:custGeom>
                <a:avLst/>
                <a:gdLst>
                  <a:gd name="T0" fmla="*/ 1 w 2288"/>
                  <a:gd name="T1" fmla="*/ 60 h 544"/>
                  <a:gd name="T2" fmla="*/ 3 w 2288"/>
                  <a:gd name="T3" fmla="*/ 54 h 544"/>
                  <a:gd name="T4" fmla="*/ 7 w 2288"/>
                  <a:gd name="T5" fmla="*/ 44 h 544"/>
                  <a:gd name="T6" fmla="*/ 13 w 2288"/>
                  <a:gd name="T7" fmla="*/ 34 h 544"/>
                  <a:gd name="T8" fmla="*/ 22 w 2288"/>
                  <a:gd name="T9" fmla="*/ 23 h 544"/>
                  <a:gd name="T10" fmla="*/ 34 w 2288"/>
                  <a:gd name="T11" fmla="*/ 12 h 544"/>
                  <a:gd name="T12" fmla="*/ 49 w 2288"/>
                  <a:gd name="T13" fmla="*/ 4 h 544"/>
                  <a:gd name="T14" fmla="*/ 68 w 2288"/>
                  <a:gd name="T15" fmla="*/ 0 h 544"/>
                  <a:gd name="T16" fmla="*/ 88 w 2288"/>
                  <a:gd name="T17" fmla="*/ 1 h 544"/>
                  <a:gd name="T18" fmla="*/ 104 w 2288"/>
                  <a:gd name="T19" fmla="*/ 5 h 544"/>
                  <a:gd name="T20" fmla="*/ 118 w 2288"/>
                  <a:gd name="T21" fmla="*/ 13 h 544"/>
                  <a:gd name="T22" fmla="*/ 128 w 2288"/>
                  <a:gd name="T23" fmla="*/ 22 h 544"/>
                  <a:gd name="T24" fmla="*/ 135 w 2288"/>
                  <a:gd name="T25" fmla="*/ 32 h 544"/>
                  <a:gd name="T26" fmla="*/ 140 w 2288"/>
                  <a:gd name="T27" fmla="*/ 41 h 544"/>
                  <a:gd name="T28" fmla="*/ 143 w 2288"/>
                  <a:gd name="T29" fmla="*/ 49 h 544"/>
                  <a:gd name="T30" fmla="*/ 145 w 2288"/>
                  <a:gd name="T31" fmla="*/ 54 h 544"/>
                  <a:gd name="T32" fmla="*/ 135 w 2288"/>
                  <a:gd name="T33" fmla="*/ 54 h 544"/>
                  <a:gd name="T34" fmla="*/ 133 w 2288"/>
                  <a:gd name="T35" fmla="*/ 48 h 544"/>
                  <a:gd name="T36" fmla="*/ 129 w 2288"/>
                  <a:gd name="T37" fmla="*/ 40 h 544"/>
                  <a:gd name="T38" fmla="*/ 125 w 2288"/>
                  <a:gd name="T39" fmla="*/ 34 h 544"/>
                  <a:gd name="T40" fmla="*/ 122 w 2288"/>
                  <a:gd name="T41" fmla="*/ 33 h 544"/>
                  <a:gd name="T42" fmla="*/ 120 w 2288"/>
                  <a:gd name="T43" fmla="*/ 38 h 544"/>
                  <a:gd name="T44" fmla="*/ 116 w 2288"/>
                  <a:gd name="T45" fmla="*/ 46 h 544"/>
                  <a:gd name="T46" fmla="*/ 109 w 2288"/>
                  <a:gd name="T47" fmla="*/ 52 h 544"/>
                  <a:gd name="T48" fmla="*/ 103 w 2288"/>
                  <a:gd name="T49" fmla="*/ 46 h 544"/>
                  <a:gd name="T50" fmla="*/ 103 w 2288"/>
                  <a:gd name="T51" fmla="*/ 45 h 544"/>
                  <a:gd name="T52" fmla="*/ 101 w 2288"/>
                  <a:gd name="T53" fmla="*/ 52 h 544"/>
                  <a:gd name="T54" fmla="*/ 100 w 2288"/>
                  <a:gd name="T55" fmla="*/ 54 h 544"/>
                  <a:gd name="T56" fmla="*/ 98 w 2288"/>
                  <a:gd name="T57" fmla="*/ 54 h 544"/>
                  <a:gd name="T58" fmla="*/ 93 w 2288"/>
                  <a:gd name="T59" fmla="*/ 55 h 544"/>
                  <a:gd name="T60" fmla="*/ 89 w 2288"/>
                  <a:gd name="T61" fmla="*/ 49 h 544"/>
                  <a:gd name="T62" fmla="*/ 90 w 2288"/>
                  <a:gd name="T63" fmla="*/ 33 h 544"/>
                  <a:gd name="T64" fmla="*/ 89 w 2288"/>
                  <a:gd name="T65" fmla="*/ 40 h 544"/>
                  <a:gd name="T66" fmla="*/ 86 w 2288"/>
                  <a:gd name="T67" fmla="*/ 52 h 544"/>
                  <a:gd name="T68" fmla="*/ 83 w 2288"/>
                  <a:gd name="T69" fmla="*/ 55 h 544"/>
                  <a:gd name="T70" fmla="*/ 78 w 2288"/>
                  <a:gd name="T71" fmla="*/ 55 h 544"/>
                  <a:gd name="T72" fmla="*/ 73 w 2288"/>
                  <a:gd name="T73" fmla="*/ 55 h 544"/>
                  <a:gd name="T74" fmla="*/ 68 w 2288"/>
                  <a:gd name="T75" fmla="*/ 56 h 544"/>
                  <a:gd name="T76" fmla="*/ 65 w 2288"/>
                  <a:gd name="T77" fmla="*/ 47 h 544"/>
                  <a:gd name="T78" fmla="*/ 64 w 2288"/>
                  <a:gd name="T79" fmla="*/ 44 h 544"/>
                  <a:gd name="T80" fmla="*/ 63 w 2288"/>
                  <a:gd name="T81" fmla="*/ 53 h 544"/>
                  <a:gd name="T82" fmla="*/ 61 w 2288"/>
                  <a:gd name="T83" fmla="*/ 56 h 544"/>
                  <a:gd name="T84" fmla="*/ 61 w 2288"/>
                  <a:gd name="T85" fmla="*/ 37 h 544"/>
                  <a:gd name="T86" fmla="*/ 59 w 2288"/>
                  <a:gd name="T87" fmla="*/ 36 h 544"/>
                  <a:gd name="T88" fmla="*/ 57 w 2288"/>
                  <a:gd name="T89" fmla="*/ 52 h 544"/>
                  <a:gd name="T90" fmla="*/ 54 w 2288"/>
                  <a:gd name="T91" fmla="*/ 56 h 544"/>
                  <a:gd name="T92" fmla="*/ 50 w 2288"/>
                  <a:gd name="T93" fmla="*/ 57 h 544"/>
                  <a:gd name="T94" fmla="*/ 46 w 2288"/>
                  <a:gd name="T95" fmla="*/ 57 h 544"/>
                  <a:gd name="T96" fmla="*/ 42 w 2288"/>
                  <a:gd name="T97" fmla="*/ 57 h 544"/>
                  <a:gd name="T98" fmla="*/ 40 w 2288"/>
                  <a:gd name="T99" fmla="*/ 50 h 544"/>
                  <a:gd name="T100" fmla="*/ 39 w 2288"/>
                  <a:gd name="T101" fmla="*/ 50 h 544"/>
                  <a:gd name="T102" fmla="*/ 38 w 2288"/>
                  <a:gd name="T103" fmla="*/ 56 h 544"/>
                  <a:gd name="T104" fmla="*/ 35 w 2288"/>
                  <a:gd name="T105" fmla="*/ 57 h 544"/>
                  <a:gd name="T106" fmla="*/ 30 w 2288"/>
                  <a:gd name="T107" fmla="*/ 58 h 544"/>
                  <a:gd name="T108" fmla="*/ 25 w 2288"/>
                  <a:gd name="T109" fmla="*/ 58 h 544"/>
                  <a:gd name="T110" fmla="*/ 21 w 2288"/>
                  <a:gd name="T111" fmla="*/ 58 h 544"/>
                  <a:gd name="T112" fmla="*/ 20 w 2288"/>
                  <a:gd name="T113" fmla="*/ 44 h 544"/>
                  <a:gd name="T114" fmla="*/ 19 w 2288"/>
                  <a:gd name="T115" fmla="*/ 44 h 544"/>
                  <a:gd name="T116" fmla="*/ 16 w 2288"/>
                  <a:gd name="T117" fmla="*/ 56 h 544"/>
                  <a:gd name="T118" fmla="*/ 13 w 2288"/>
                  <a:gd name="T119" fmla="*/ 59 h 544"/>
                  <a:gd name="T120" fmla="*/ 8 w 2288"/>
                  <a:gd name="T121" fmla="*/ 60 h 544"/>
                  <a:gd name="T122" fmla="*/ 4 w 2288"/>
                  <a:gd name="T123" fmla="*/ 60 h 544"/>
                  <a:gd name="T124" fmla="*/ 1 w 2288"/>
                  <a:gd name="T125" fmla="*/ 61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482" name="Freeform 4724"/>
              <p:cNvSpPr>
                <a:spLocks/>
              </p:cNvSpPr>
              <p:nvPr/>
            </p:nvSpPr>
            <p:spPr bwMode="auto">
              <a:xfrm rot="-2864680">
                <a:off x="1802" y="1486"/>
                <a:ext cx="504" cy="144"/>
              </a:xfrm>
              <a:custGeom>
                <a:avLst/>
                <a:gdLst>
                  <a:gd name="T0" fmla="*/ 0 w 2288"/>
                  <a:gd name="T1" fmla="*/ 37 h 544"/>
                  <a:gd name="T2" fmla="*/ 2 w 2288"/>
                  <a:gd name="T3" fmla="*/ 34 h 544"/>
                  <a:gd name="T4" fmla="*/ 5 w 2288"/>
                  <a:gd name="T5" fmla="*/ 28 h 544"/>
                  <a:gd name="T6" fmla="*/ 10 w 2288"/>
                  <a:gd name="T7" fmla="*/ 21 h 544"/>
                  <a:gd name="T8" fmla="*/ 17 w 2288"/>
                  <a:gd name="T9" fmla="*/ 14 h 544"/>
                  <a:gd name="T10" fmla="*/ 26 w 2288"/>
                  <a:gd name="T11" fmla="*/ 8 h 544"/>
                  <a:gd name="T12" fmla="*/ 37 w 2288"/>
                  <a:gd name="T13" fmla="*/ 3 h 544"/>
                  <a:gd name="T14" fmla="*/ 52 w 2288"/>
                  <a:gd name="T15" fmla="*/ 0 h 544"/>
                  <a:gd name="T16" fmla="*/ 67 w 2288"/>
                  <a:gd name="T17" fmla="*/ 1 h 544"/>
                  <a:gd name="T18" fmla="*/ 80 w 2288"/>
                  <a:gd name="T19" fmla="*/ 3 h 544"/>
                  <a:gd name="T20" fmla="*/ 90 w 2288"/>
                  <a:gd name="T21" fmla="*/ 8 h 544"/>
                  <a:gd name="T22" fmla="*/ 98 w 2288"/>
                  <a:gd name="T23" fmla="*/ 14 h 544"/>
                  <a:gd name="T24" fmla="*/ 104 w 2288"/>
                  <a:gd name="T25" fmla="*/ 20 h 544"/>
                  <a:gd name="T26" fmla="*/ 107 w 2288"/>
                  <a:gd name="T27" fmla="*/ 26 h 544"/>
                  <a:gd name="T28" fmla="*/ 110 w 2288"/>
                  <a:gd name="T29" fmla="*/ 30 h 544"/>
                  <a:gd name="T30" fmla="*/ 111 w 2288"/>
                  <a:gd name="T31" fmla="*/ 34 h 544"/>
                  <a:gd name="T32" fmla="*/ 103 w 2288"/>
                  <a:gd name="T33" fmla="*/ 34 h 544"/>
                  <a:gd name="T34" fmla="*/ 102 w 2288"/>
                  <a:gd name="T35" fmla="*/ 30 h 544"/>
                  <a:gd name="T36" fmla="*/ 99 w 2288"/>
                  <a:gd name="T37" fmla="*/ 25 h 544"/>
                  <a:gd name="T38" fmla="*/ 95 w 2288"/>
                  <a:gd name="T39" fmla="*/ 21 h 544"/>
                  <a:gd name="T40" fmla="*/ 93 w 2288"/>
                  <a:gd name="T41" fmla="*/ 21 h 544"/>
                  <a:gd name="T42" fmla="*/ 92 w 2288"/>
                  <a:gd name="T43" fmla="*/ 24 h 544"/>
                  <a:gd name="T44" fmla="*/ 89 w 2288"/>
                  <a:gd name="T45" fmla="*/ 28 h 544"/>
                  <a:gd name="T46" fmla="*/ 83 w 2288"/>
                  <a:gd name="T47" fmla="*/ 33 h 544"/>
                  <a:gd name="T48" fmla="*/ 79 w 2288"/>
                  <a:gd name="T49" fmla="*/ 28 h 544"/>
                  <a:gd name="T50" fmla="*/ 79 w 2288"/>
                  <a:gd name="T51" fmla="*/ 28 h 544"/>
                  <a:gd name="T52" fmla="*/ 78 w 2288"/>
                  <a:gd name="T53" fmla="*/ 33 h 544"/>
                  <a:gd name="T54" fmla="*/ 77 w 2288"/>
                  <a:gd name="T55" fmla="*/ 34 h 544"/>
                  <a:gd name="T56" fmla="*/ 75 w 2288"/>
                  <a:gd name="T57" fmla="*/ 34 h 544"/>
                  <a:gd name="T58" fmla="*/ 71 w 2288"/>
                  <a:gd name="T59" fmla="*/ 34 h 544"/>
                  <a:gd name="T60" fmla="*/ 68 w 2288"/>
                  <a:gd name="T61" fmla="*/ 30 h 544"/>
                  <a:gd name="T62" fmla="*/ 69 w 2288"/>
                  <a:gd name="T63" fmla="*/ 21 h 544"/>
                  <a:gd name="T64" fmla="*/ 68 w 2288"/>
                  <a:gd name="T65" fmla="*/ 25 h 544"/>
                  <a:gd name="T66" fmla="*/ 66 w 2288"/>
                  <a:gd name="T67" fmla="*/ 33 h 544"/>
                  <a:gd name="T68" fmla="*/ 63 w 2288"/>
                  <a:gd name="T69" fmla="*/ 34 h 544"/>
                  <a:gd name="T70" fmla="*/ 60 w 2288"/>
                  <a:gd name="T71" fmla="*/ 34 h 544"/>
                  <a:gd name="T72" fmla="*/ 56 w 2288"/>
                  <a:gd name="T73" fmla="*/ 34 h 544"/>
                  <a:gd name="T74" fmla="*/ 52 w 2288"/>
                  <a:gd name="T75" fmla="*/ 35 h 544"/>
                  <a:gd name="T76" fmla="*/ 50 w 2288"/>
                  <a:gd name="T77" fmla="*/ 29 h 544"/>
                  <a:gd name="T78" fmla="*/ 49 w 2288"/>
                  <a:gd name="T79" fmla="*/ 27 h 544"/>
                  <a:gd name="T80" fmla="*/ 48 w 2288"/>
                  <a:gd name="T81" fmla="*/ 33 h 544"/>
                  <a:gd name="T82" fmla="*/ 47 w 2288"/>
                  <a:gd name="T83" fmla="*/ 35 h 544"/>
                  <a:gd name="T84" fmla="*/ 47 w 2288"/>
                  <a:gd name="T85" fmla="*/ 24 h 544"/>
                  <a:gd name="T86" fmla="*/ 45 w 2288"/>
                  <a:gd name="T87" fmla="*/ 23 h 544"/>
                  <a:gd name="T88" fmla="*/ 43 w 2288"/>
                  <a:gd name="T89" fmla="*/ 33 h 544"/>
                  <a:gd name="T90" fmla="*/ 41 w 2288"/>
                  <a:gd name="T91" fmla="*/ 35 h 544"/>
                  <a:gd name="T92" fmla="*/ 38 w 2288"/>
                  <a:gd name="T93" fmla="*/ 35 h 544"/>
                  <a:gd name="T94" fmla="*/ 35 w 2288"/>
                  <a:gd name="T95" fmla="*/ 35 h 544"/>
                  <a:gd name="T96" fmla="*/ 32 w 2288"/>
                  <a:gd name="T97" fmla="*/ 36 h 544"/>
                  <a:gd name="T98" fmla="*/ 30 w 2288"/>
                  <a:gd name="T99" fmla="*/ 31 h 544"/>
                  <a:gd name="T100" fmla="*/ 30 w 2288"/>
                  <a:gd name="T101" fmla="*/ 31 h 544"/>
                  <a:gd name="T102" fmla="*/ 29 w 2288"/>
                  <a:gd name="T103" fmla="*/ 35 h 544"/>
                  <a:gd name="T104" fmla="*/ 26 w 2288"/>
                  <a:gd name="T105" fmla="*/ 36 h 544"/>
                  <a:gd name="T106" fmla="*/ 23 w 2288"/>
                  <a:gd name="T107" fmla="*/ 36 h 544"/>
                  <a:gd name="T108" fmla="*/ 19 w 2288"/>
                  <a:gd name="T109" fmla="*/ 36 h 544"/>
                  <a:gd name="T110" fmla="*/ 16 w 2288"/>
                  <a:gd name="T111" fmla="*/ 37 h 544"/>
                  <a:gd name="T112" fmla="*/ 15 w 2288"/>
                  <a:gd name="T113" fmla="*/ 28 h 544"/>
                  <a:gd name="T114" fmla="*/ 14 w 2288"/>
                  <a:gd name="T115" fmla="*/ 28 h 544"/>
                  <a:gd name="T116" fmla="*/ 13 w 2288"/>
                  <a:gd name="T117" fmla="*/ 35 h 544"/>
                  <a:gd name="T118" fmla="*/ 10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483" name="Freeform 4725"/>
              <p:cNvSpPr>
                <a:spLocks/>
              </p:cNvSpPr>
              <p:nvPr/>
            </p:nvSpPr>
            <p:spPr bwMode="auto">
              <a:xfrm rot="2787764">
                <a:off x="1840" y="1145"/>
                <a:ext cx="480" cy="192"/>
              </a:xfrm>
              <a:custGeom>
                <a:avLst/>
                <a:gdLst>
                  <a:gd name="T0" fmla="*/ 0 w 2288"/>
                  <a:gd name="T1" fmla="*/ 66 h 544"/>
                  <a:gd name="T2" fmla="*/ 2 w 2288"/>
                  <a:gd name="T3" fmla="*/ 60 h 544"/>
                  <a:gd name="T4" fmla="*/ 5 w 2288"/>
                  <a:gd name="T5" fmla="*/ 50 h 544"/>
                  <a:gd name="T6" fmla="*/ 9 w 2288"/>
                  <a:gd name="T7" fmla="*/ 38 h 544"/>
                  <a:gd name="T8" fmla="*/ 15 w 2288"/>
                  <a:gd name="T9" fmla="*/ 25 h 544"/>
                  <a:gd name="T10" fmla="*/ 23 w 2288"/>
                  <a:gd name="T11" fmla="*/ 14 h 544"/>
                  <a:gd name="T12" fmla="*/ 34 w 2288"/>
                  <a:gd name="T13" fmla="*/ 5 h 544"/>
                  <a:gd name="T14" fmla="*/ 47 w 2288"/>
                  <a:gd name="T15" fmla="*/ 0 h 544"/>
                  <a:gd name="T16" fmla="*/ 61 w 2288"/>
                  <a:gd name="T17" fmla="*/ 1 h 544"/>
                  <a:gd name="T18" fmla="*/ 73 w 2288"/>
                  <a:gd name="T19" fmla="*/ 6 h 544"/>
                  <a:gd name="T20" fmla="*/ 82 w 2288"/>
                  <a:gd name="T21" fmla="*/ 14 h 544"/>
                  <a:gd name="T22" fmla="*/ 89 w 2288"/>
                  <a:gd name="T23" fmla="*/ 24 h 544"/>
                  <a:gd name="T24" fmla="*/ 94 w 2288"/>
                  <a:gd name="T25" fmla="*/ 35 h 544"/>
                  <a:gd name="T26" fmla="*/ 97 w 2288"/>
                  <a:gd name="T27" fmla="*/ 46 h 544"/>
                  <a:gd name="T28" fmla="*/ 99 w 2288"/>
                  <a:gd name="T29" fmla="*/ 54 h 544"/>
                  <a:gd name="T30" fmla="*/ 100 w 2288"/>
                  <a:gd name="T31" fmla="*/ 60 h 544"/>
                  <a:gd name="T32" fmla="*/ 94 w 2288"/>
                  <a:gd name="T33" fmla="*/ 60 h 544"/>
                  <a:gd name="T34" fmla="*/ 92 w 2288"/>
                  <a:gd name="T35" fmla="*/ 53 h 544"/>
                  <a:gd name="T36" fmla="*/ 90 w 2288"/>
                  <a:gd name="T37" fmla="*/ 44 h 544"/>
                  <a:gd name="T38" fmla="*/ 86 w 2288"/>
                  <a:gd name="T39" fmla="*/ 38 h 544"/>
                  <a:gd name="T40" fmla="*/ 85 w 2288"/>
                  <a:gd name="T41" fmla="*/ 37 h 544"/>
                  <a:gd name="T42" fmla="*/ 83 w 2288"/>
                  <a:gd name="T43" fmla="*/ 43 h 544"/>
                  <a:gd name="T44" fmla="*/ 81 w 2288"/>
                  <a:gd name="T45" fmla="*/ 50 h 544"/>
                  <a:gd name="T46" fmla="*/ 76 w 2288"/>
                  <a:gd name="T47" fmla="*/ 58 h 544"/>
                  <a:gd name="T48" fmla="*/ 72 w 2288"/>
                  <a:gd name="T49" fmla="*/ 50 h 544"/>
                  <a:gd name="T50" fmla="*/ 71 w 2288"/>
                  <a:gd name="T51" fmla="*/ 50 h 544"/>
                  <a:gd name="T52" fmla="*/ 70 w 2288"/>
                  <a:gd name="T53" fmla="*/ 58 h 544"/>
                  <a:gd name="T54" fmla="*/ 69 w 2288"/>
                  <a:gd name="T55" fmla="*/ 60 h 544"/>
                  <a:gd name="T56" fmla="*/ 68 w 2288"/>
                  <a:gd name="T57" fmla="*/ 60 h 544"/>
                  <a:gd name="T58" fmla="*/ 64 w 2288"/>
                  <a:gd name="T59" fmla="*/ 61 h 544"/>
                  <a:gd name="T60" fmla="*/ 62 w 2288"/>
                  <a:gd name="T61" fmla="*/ 54 h 544"/>
                  <a:gd name="T62" fmla="*/ 63 w 2288"/>
                  <a:gd name="T63" fmla="*/ 37 h 544"/>
                  <a:gd name="T64" fmla="*/ 62 w 2288"/>
                  <a:gd name="T65" fmla="*/ 44 h 544"/>
                  <a:gd name="T66" fmla="*/ 60 w 2288"/>
                  <a:gd name="T67" fmla="*/ 58 h 544"/>
                  <a:gd name="T68" fmla="*/ 57 w 2288"/>
                  <a:gd name="T69" fmla="*/ 61 h 544"/>
                  <a:gd name="T70" fmla="*/ 54 w 2288"/>
                  <a:gd name="T71" fmla="*/ 61 h 544"/>
                  <a:gd name="T72" fmla="*/ 51 w 2288"/>
                  <a:gd name="T73" fmla="*/ 61 h 544"/>
                  <a:gd name="T74" fmla="*/ 47 w 2288"/>
                  <a:gd name="T75" fmla="*/ 62 h 544"/>
                  <a:gd name="T76" fmla="*/ 45 w 2288"/>
                  <a:gd name="T77" fmla="*/ 53 h 544"/>
                  <a:gd name="T78" fmla="*/ 45 w 2288"/>
                  <a:gd name="T79" fmla="*/ 49 h 544"/>
                  <a:gd name="T80" fmla="*/ 44 w 2288"/>
                  <a:gd name="T81" fmla="*/ 59 h 544"/>
                  <a:gd name="T82" fmla="*/ 43 w 2288"/>
                  <a:gd name="T83" fmla="*/ 62 h 544"/>
                  <a:gd name="T84" fmla="*/ 42 w 2288"/>
                  <a:gd name="T85" fmla="*/ 42 h 544"/>
                  <a:gd name="T86" fmla="*/ 41 w 2288"/>
                  <a:gd name="T87" fmla="*/ 40 h 544"/>
                  <a:gd name="T88" fmla="*/ 39 w 2288"/>
                  <a:gd name="T89" fmla="*/ 58 h 544"/>
                  <a:gd name="T90" fmla="*/ 37 w 2288"/>
                  <a:gd name="T91" fmla="*/ 62 h 544"/>
                  <a:gd name="T92" fmla="*/ 34 w 2288"/>
                  <a:gd name="T93" fmla="*/ 63 h 544"/>
                  <a:gd name="T94" fmla="*/ 32 w 2288"/>
                  <a:gd name="T95" fmla="*/ 63 h 544"/>
                  <a:gd name="T96" fmla="*/ 29 w 2288"/>
                  <a:gd name="T97" fmla="*/ 64 h 544"/>
                  <a:gd name="T98" fmla="*/ 27 w 2288"/>
                  <a:gd name="T99" fmla="*/ 55 h 544"/>
                  <a:gd name="T100" fmla="*/ 27 w 2288"/>
                  <a:gd name="T101" fmla="*/ 55 h 544"/>
                  <a:gd name="T102" fmla="*/ 26 w 2288"/>
                  <a:gd name="T103" fmla="*/ 62 h 544"/>
                  <a:gd name="T104" fmla="*/ 24 w 2288"/>
                  <a:gd name="T105" fmla="*/ 64 h 544"/>
                  <a:gd name="T106" fmla="*/ 21 w 2288"/>
                  <a:gd name="T107" fmla="*/ 64 h 544"/>
                  <a:gd name="T108" fmla="*/ 18 w 2288"/>
                  <a:gd name="T109" fmla="*/ 64 h 544"/>
                  <a:gd name="T110" fmla="*/ 15 w 2288"/>
                  <a:gd name="T111" fmla="*/ 65 h 544"/>
                  <a:gd name="T112" fmla="*/ 14 w 2288"/>
                  <a:gd name="T113" fmla="*/ 49 h 544"/>
                  <a:gd name="T114" fmla="*/ 13 w 2288"/>
                  <a:gd name="T115" fmla="*/ 49 h 544"/>
                  <a:gd name="T116" fmla="*/ 12 w 2288"/>
                  <a:gd name="T117" fmla="*/ 62 h 544"/>
                  <a:gd name="T118" fmla="*/ 9 w 2288"/>
                  <a:gd name="T119" fmla="*/ 66 h 544"/>
                  <a:gd name="T120" fmla="*/ 5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nvGrpSpPr>
              <p:cNvPr id="9149" name="Group 4726"/>
              <p:cNvGrpSpPr>
                <a:grpSpLocks/>
              </p:cNvGrpSpPr>
              <p:nvPr/>
            </p:nvGrpSpPr>
            <p:grpSpPr bwMode="auto">
              <a:xfrm rot="839386">
                <a:off x="2208" y="966"/>
                <a:ext cx="192" cy="528"/>
                <a:chOff x="1952" y="240"/>
                <a:chExt cx="352" cy="528"/>
              </a:xfrm>
            </p:grpSpPr>
            <p:sp>
              <p:nvSpPr>
                <p:cNvPr id="8487" name="Freeform 4727"/>
                <p:cNvSpPr>
                  <a:spLocks/>
                </p:cNvSpPr>
                <p:nvPr/>
              </p:nvSpPr>
              <p:spPr bwMode="auto">
                <a:xfrm rot="5867664">
                  <a:off x="1944" y="408"/>
                  <a:ext cx="528" cy="192"/>
                </a:xfrm>
                <a:custGeom>
                  <a:avLst/>
                  <a:gdLst>
                    <a:gd name="T0" fmla="*/ 0 w 2288"/>
                    <a:gd name="T1" fmla="*/ 66 h 544"/>
                    <a:gd name="T2" fmla="*/ 2 w 2288"/>
                    <a:gd name="T3" fmla="*/ 60 h 544"/>
                    <a:gd name="T4" fmla="*/ 6 w 2288"/>
                    <a:gd name="T5" fmla="*/ 50 h 544"/>
                    <a:gd name="T6" fmla="*/ 11 w 2288"/>
                    <a:gd name="T7" fmla="*/ 38 h 544"/>
                    <a:gd name="T8" fmla="*/ 18 w 2288"/>
                    <a:gd name="T9" fmla="*/ 25 h 544"/>
                    <a:gd name="T10" fmla="*/ 29 w 2288"/>
                    <a:gd name="T11" fmla="*/ 14 h 544"/>
                    <a:gd name="T12" fmla="*/ 41 w 2288"/>
                    <a:gd name="T13" fmla="*/ 5 h 544"/>
                    <a:gd name="T14" fmla="*/ 57 w 2288"/>
                    <a:gd name="T15" fmla="*/ 0 h 544"/>
                    <a:gd name="T16" fmla="*/ 74 w 2288"/>
                    <a:gd name="T17" fmla="*/ 1 h 544"/>
                    <a:gd name="T18" fmla="*/ 88 w 2288"/>
                    <a:gd name="T19" fmla="*/ 6 h 544"/>
                    <a:gd name="T20" fmla="*/ 99 w 2288"/>
                    <a:gd name="T21" fmla="*/ 14 h 544"/>
                    <a:gd name="T22" fmla="*/ 107 w 2288"/>
                    <a:gd name="T23" fmla="*/ 24 h 544"/>
                    <a:gd name="T24" fmla="*/ 114 w 2288"/>
                    <a:gd name="T25" fmla="*/ 35 h 544"/>
                    <a:gd name="T26" fmla="*/ 118 w 2288"/>
                    <a:gd name="T27" fmla="*/ 46 h 544"/>
                    <a:gd name="T28" fmla="*/ 120 w 2288"/>
                    <a:gd name="T29" fmla="*/ 54 h 544"/>
                    <a:gd name="T30" fmla="*/ 122 w 2288"/>
                    <a:gd name="T31" fmla="*/ 60 h 544"/>
                    <a:gd name="T32" fmla="*/ 113 w 2288"/>
                    <a:gd name="T33" fmla="*/ 60 h 544"/>
                    <a:gd name="T34" fmla="*/ 111 w 2288"/>
                    <a:gd name="T35" fmla="*/ 53 h 544"/>
                    <a:gd name="T36" fmla="*/ 108 w 2288"/>
                    <a:gd name="T37" fmla="*/ 44 h 544"/>
                    <a:gd name="T38" fmla="*/ 105 w 2288"/>
                    <a:gd name="T39" fmla="*/ 38 h 544"/>
                    <a:gd name="T40" fmla="*/ 103 w 2288"/>
                    <a:gd name="T41" fmla="*/ 37 h 544"/>
                    <a:gd name="T42" fmla="*/ 101 w 2288"/>
                    <a:gd name="T43" fmla="*/ 43 h 544"/>
                    <a:gd name="T44" fmla="*/ 98 w 2288"/>
                    <a:gd name="T45" fmla="*/ 50 h 544"/>
                    <a:gd name="T46" fmla="*/ 91 w 2288"/>
                    <a:gd name="T47" fmla="*/ 58 h 544"/>
                    <a:gd name="T48" fmla="*/ 87 w 2288"/>
                    <a:gd name="T49" fmla="*/ 50 h 544"/>
                    <a:gd name="T50" fmla="*/ 87 w 2288"/>
                    <a:gd name="T51" fmla="*/ 50 h 544"/>
                    <a:gd name="T52" fmla="*/ 85 w 2288"/>
                    <a:gd name="T53" fmla="*/ 58 h 544"/>
                    <a:gd name="T54" fmla="*/ 84 w 2288"/>
                    <a:gd name="T55" fmla="*/ 60 h 544"/>
                    <a:gd name="T56" fmla="*/ 82 w 2288"/>
                    <a:gd name="T57" fmla="*/ 60 h 544"/>
                    <a:gd name="T58" fmla="*/ 78 w 2288"/>
                    <a:gd name="T59" fmla="*/ 61 h 544"/>
                    <a:gd name="T60" fmla="*/ 75 w 2288"/>
                    <a:gd name="T61" fmla="*/ 54 h 544"/>
                    <a:gd name="T62" fmla="*/ 76 w 2288"/>
                    <a:gd name="T63" fmla="*/ 37 h 544"/>
                    <a:gd name="T64" fmla="*/ 75 w 2288"/>
                    <a:gd name="T65" fmla="*/ 44 h 544"/>
                    <a:gd name="T66" fmla="*/ 72 w 2288"/>
                    <a:gd name="T67" fmla="*/ 58 h 544"/>
                    <a:gd name="T68" fmla="*/ 69 w 2288"/>
                    <a:gd name="T69" fmla="*/ 61 h 544"/>
                    <a:gd name="T70" fmla="*/ 65 w 2288"/>
                    <a:gd name="T71" fmla="*/ 61 h 544"/>
                    <a:gd name="T72" fmla="*/ 61 w 2288"/>
                    <a:gd name="T73" fmla="*/ 61 h 544"/>
                    <a:gd name="T74" fmla="*/ 57 w 2288"/>
                    <a:gd name="T75" fmla="*/ 62 h 544"/>
                    <a:gd name="T76" fmla="*/ 54 w 2288"/>
                    <a:gd name="T77" fmla="*/ 53 h 544"/>
                    <a:gd name="T78" fmla="*/ 54 w 2288"/>
                    <a:gd name="T79" fmla="*/ 49 h 544"/>
                    <a:gd name="T80" fmla="*/ 53 w 2288"/>
                    <a:gd name="T81" fmla="*/ 59 h 544"/>
                    <a:gd name="T82" fmla="*/ 51 w 2288"/>
                    <a:gd name="T83" fmla="*/ 62 h 544"/>
                    <a:gd name="T84" fmla="*/ 51 w 2288"/>
                    <a:gd name="T85" fmla="*/ 42 h 544"/>
                    <a:gd name="T86" fmla="*/ 50 w 2288"/>
                    <a:gd name="T87" fmla="*/ 40 h 544"/>
                    <a:gd name="T88" fmla="*/ 48 w 2288"/>
                    <a:gd name="T89" fmla="*/ 58 h 544"/>
                    <a:gd name="T90" fmla="*/ 45 w 2288"/>
                    <a:gd name="T91" fmla="*/ 62 h 544"/>
                    <a:gd name="T92" fmla="*/ 42 w 2288"/>
                    <a:gd name="T93" fmla="*/ 63 h 544"/>
                    <a:gd name="T94" fmla="*/ 38 w 2288"/>
                    <a:gd name="T95" fmla="*/ 63 h 544"/>
                    <a:gd name="T96" fmla="*/ 35 w 2288"/>
                    <a:gd name="T97" fmla="*/ 64 h 544"/>
                    <a:gd name="T98" fmla="*/ 33 w 2288"/>
                    <a:gd name="T99" fmla="*/ 55 h 544"/>
                    <a:gd name="T100" fmla="*/ 33 w 2288"/>
                    <a:gd name="T101" fmla="*/ 55 h 544"/>
                    <a:gd name="T102" fmla="*/ 32 w 2288"/>
                    <a:gd name="T103" fmla="*/ 62 h 544"/>
                    <a:gd name="T104" fmla="*/ 29 w 2288"/>
                    <a:gd name="T105" fmla="*/ 64 h 544"/>
                    <a:gd name="T106" fmla="*/ 25 w 2288"/>
                    <a:gd name="T107" fmla="*/ 64 h 544"/>
                    <a:gd name="T108" fmla="*/ 21 w 2288"/>
                    <a:gd name="T109" fmla="*/ 64 h 544"/>
                    <a:gd name="T110" fmla="*/ 18 w 2288"/>
                    <a:gd name="T111" fmla="*/ 65 h 544"/>
                    <a:gd name="T112" fmla="*/ 16 w 2288"/>
                    <a:gd name="T113" fmla="*/ 49 h 544"/>
                    <a:gd name="T114" fmla="*/ 16 w 2288"/>
                    <a:gd name="T115" fmla="*/ 49 h 544"/>
                    <a:gd name="T116" fmla="*/ 14 w 2288"/>
                    <a:gd name="T117" fmla="*/ 62 h 544"/>
                    <a:gd name="T118" fmla="*/ 11 w 2288"/>
                    <a:gd name="T119" fmla="*/ 66 h 544"/>
                    <a:gd name="T120" fmla="*/ 6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488" name="Freeform 4728"/>
                <p:cNvSpPr>
                  <a:spLocks/>
                </p:cNvSpPr>
                <p:nvPr/>
              </p:nvSpPr>
              <p:spPr bwMode="auto">
                <a:xfrm rot="16313642" flipH="1">
                  <a:off x="1824" y="368"/>
                  <a:ext cx="480" cy="224"/>
                </a:xfrm>
                <a:custGeom>
                  <a:avLst/>
                  <a:gdLst>
                    <a:gd name="T0" fmla="*/ 0 w 2288"/>
                    <a:gd name="T1" fmla="*/ 90 h 544"/>
                    <a:gd name="T2" fmla="*/ 2 w 2288"/>
                    <a:gd name="T3" fmla="*/ 81 h 544"/>
                    <a:gd name="T4" fmla="*/ 5 w 2288"/>
                    <a:gd name="T5" fmla="*/ 68 h 544"/>
                    <a:gd name="T6" fmla="*/ 9 w 2288"/>
                    <a:gd name="T7" fmla="*/ 51 h 544"/>
                    <a:gd name="T8" fmla="*/ 15 w 2288"/>
                    <a:gd name="T9" fmla="*/ 34 h 544"/>
                    <a:gd name="T10" fmla="*/ 23 w 2288"/>
                    <a:gd name="T11" fmla="*/ 19 h 544"/>
                    <a:gd name="T12" fmla="*/ 34 w 2288"/>
                    <a:gd name="T13" fmla="*/ 7 h 544"/>
                    <a:gd name="T14" fmla="*/ 47 w 2288"/>
                    <a:gd name="T15" fmla="*/ 1 h 544"/>
                    <a:gd name="T16" fmla="*/ 61 w 2288"/>
                    <a:gd name="T17" fmla="*/ 1 h 544"/>
                    <a:gd name="T18" fmla="*/ 73 w 2288"/>
                    <a:gd name="T19" fmla="*/ 8 h 544"/>
                    <a:gd name="T20" fmla="*/ 82 w 2288"/>
                    <a:gd name="T21" fmla="*/ 19 h 544"/>
                    <a:gd name="T22" fmla="*/ 89 w 2288"/>
                    <a:gd name="T23" fmla="*/ 33 h 544"/>
                    <a:gd name="T24" fmla="*/ 94 w 2288"/>
                    <a:gd name="T25" fmla="*/ 48 h 544"/>
                    <a:gd name="T26" fmla="*/ 97 w 2288"/>
                    <a:gd name="T27" fmla="*/ 62 h 544"/>
                    <a:gd name="T28" fmla="*/ 99 w 2288"/>
                    <a:gd name="T29" fmla="*/ 74 h 544"/>
                    <a:gd name="T30" fmla="*/ 100 w 2288"/>
                    <a:gd name="T31" fmla="*/ 82 h 544"/>
                    <a:gd name="T32" fmla="*/ 94 w 2288"/>
                    <a:gd name="T33" fmla="*/ 82 h 544"/>
                    <a:gd name="T34" fmla="*/ 92 w 2288"/>
                    <a:gd name="T35" fmla="*/ 72 h 544"/>
                    <a:gd name="T36" fmla="*/ 90 w 2288"/>
                    <a:gd name="T37" fmla="*/ 61 h 544"/>
                    <a:gd name="T38" fmla="*/ 86 w 2288"/>
                    <a:gd name="T39" fmla="*/ 51 h 544"/>
                    <a:gd name="T40" fmla="*/ 85 w 2288"/>
                    <a:gd name="T41" fmla="*/ 50 h 544"/>
                    <a:gd name="T42" fmla="*/ 83 w 2288"/>
                    <a:gd name="T43" fmla="*/ 58 h 544"/>
                    <a:gd name="T44" fmla="*/ 81 w 2288"/>
                    <a:gd name="T45" fmla="*/ 69 h 544"/>
                    <a:gd name="T46" fmla="*/ 76 w 2288"/>
                    <a:gd name="T47" fmla="*/ 79 h 544"/>
                    <a:gd name="T48" fmla="*/ 72 w 2288"/>
                    <a:gd name="T49" fmla="*/ 69 h 544"/>
                    <a:gd name="T50" fmla="*/ 71 w 2288"/>
                    <a:gd name="T51" fmla="*/ 68 h 544"/>
                    <a:gd name="T52" fmla="*/ 70 w 2288"/>
                    <a:gd name="T53" fmla="*/ 79 h 544"/>
                    <a:gd name="T54" fmla="*/ 69 w 2288"/>
                    <a:gd name="T55" fmla="*/ 82 h 544"/>
                    <a:gd name="T56" fmla="*/ 68 w 2288"/>
                    <a:gd name="T57" fmla="*/ 82 h 544"/>
                    <a:gd name="T58" fmla="*/ 64 w 2288"/>
                    <a:gd name="T59" fmla="*/ 82 h 544"/>
                    <a:gd name="T60" fmla="*/ 62 w 2288"/>
                    <a:gd name="T61" fmla="*/ 74 h 544"/>
                    <a:gd name="T62" fmla="*/ 63 w 2288"/>
                    <a:gd name="T63" fmla="*/ 50 h 544"/>
                    <a:gd name="T64" fmla="*/ 62 w 2288"/>
                    <a:gd name="T65" fmla="*/ 61 h 544"/>
                    <a:gd name="T66" fmla="*/ 60 w 2288"/>
                    <a:gd name="T67" fmla="*/ 79 h 544"/>
                    <a:gd name="T68" fmla="*/ 57 w 2288"/>
                    <a:gd name="T69" fmla="*/ 83 h 544"/>
                    <a:gd name="T70" fmla="*/ 54 w 2288"/>
                    <a:gd name="T71" fmla="*/ 84 h 544"/>
                    <a:gd name="T72" fmla="*/ 51 w 2288"/>
                    <a:gd name="T73" fmla="*/ 84 h 544"/>
                    <a:gd name="T74" fmla="*/ 47 w 2288"/>
                    <a:gd name="T75" fmla="*/ 84 h 544"/>
                    <a:gd name="T76" fmla="*/ 45 w 2288"/>
                    <a:gd name="T77" fmla="*/ 71 h 544"/>
                    <a:gd name="T78" fmla="*/ 45 w 2288"/>
                    <a:gd name="T79" fmla="*/ 66 h 544"/>
                    <a:gd name="T80" fmla="*/ 44 w 2288"/>
                    <a:gd name="T81" fmla="*/ 79 h 544"/>
                    <a:gd name="T82" fmla="*/ 43 w 2288"/>
                    <a:gd name="T83" fmla="*/ 84 h 544"/>
                    <a:gd name="T84" fmla="*/ 42 w 2288"/>
                    <a:gd name="T85" fmla="*/ 57 h 544"/>
                    <a:gd name="T86" fmla="*/ 41 w 2288"/>
                    <a:gd name="T87" fmla="*/ 55 h 544"/>
                    <a:gd name="T88" fmla="*/ 39 w 2288"/>
                    <a:gd name="T89" fmla="*/ 79 h 544"/>
                    <a:gd name="T90" fmla="*/ 37 w 2288"/>
                    <a:gd name="T91" fmla="*/ 85 h 544"/>
                    <a:gd name="T92" fmla="*/ 34 w 2288"/>
                    <a:gd name="T93" fmla="*/ 86 h 544"/>
                    <a:gd name="T94" fmla="*/ 32 w 2288"/>
                    <a:gd name="T95" fmla="*/ 86 h 544"/>
                    <a:gd name="T96" fmla="*/ 29 w 2288"/>
                    <a:gd name="T97" fmla="*/ 86 h 544"/>
                    <a:gd name="T98" fmla="*/ 27 w 2288"/>
                    <a:gd name="T99" fmla="*/ 75 h 544"/>
                    <a:gd name="T100" fmla="*/ 27 w 2288"/>
                    <a:gd name="T101" fmla="*/ 75 h 544"/>
                    <a:gd name="T102" fmla="*/ 26 w 2288"/>
                    <a:gd name="T103" fmla="*/ 84 h 544"/>
                    <a:gd name="T104" fmla="*/ 24 w 2288"/>
                    <a:gd name="T105" fmla="*/ 87 h 544"/>
                    <a:gd name="T106" fmla="*/ 21 w 2288"/>
                    <a:gd name="T107" fmla="*/ 87 h 544"/>
                    <a:gd name="T108" fmla="*/ 18 w 2288"/>
                    <a:gd name="T109" fmla="*/ 88 h 544"/>
                    <a:gd name="T110" fmla="*/ 15 w 2288"/>
                    <a:gd name="T111" fmla="*/ 89 h 544"/>
                    <a:gd name="T112" fmla="*/ 14 w 2288"/>
                    <a:gd name="T113" fmla="*/ 68 h 544"/>
                    <a:gd name="T114" fmla="*/ 13 w 2288"/>
                    <a:gd name="T115" fmla="*/ 67 h 544"/>
                    <a:gd name="T116" fmla="*/ 12 w 2288"/>
                    <a:gd name="T117" fmla="*/ 84 h 544"/>
                    <a:gd name="T118" fmla="*/ 9 w 2288"/>
                    <a:gd name="T119" fmla="*/ 89 h 544"/>
                    <a:gd name="T120" fmla="*/ 5 w 2288"/>
                    <a:gd name="T121" fmla="*/ 90 h 544"/>
                    <a:gd name="T122" fmla="*/ 3 w 2288"/>
                    <a:gd name="T123" fmla="*/ 91 h 544"/>
                    <a:gd name="T124" fmla="*/ 1 w 2288"/>
                    <a:gd name="T125" fmla="*/ 92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sp>
            <p:nvSpPr>
              <p:cNvPr id="8485" name="Freeform 4729"/>
              <p:cNvSpPr>
                <a:spLocks/>
              </p:cNvSpPr>
              <p:nvPr/>
            </p:nvSpPr>
            <p:spPr bwMode="auto">
              <a:xfrm rot="-280215">
                <a:off x="1777" y="1343"/>
                <a:ext cx="528" cy="144"/>
              </a:xfrm>
              <a:custGeom>
                <a:avLst/>
                <a:gdLst>
                  <a:gd name="T0" fmla="*/ 0 w 2288"/>
                  <a:gd name="T1" fmla="*/ 37 h 544"/>
                  <a:gd name="T2" fmla="*/ 2 w 2288"/>
                  <a:gd name="T3" fmla="*/ 34 h 544"/>
                  <a:gd name="T4" fmla="*/ 6 w 2288"/>
                  <a:gd name="T5" fmla="*/ 28 h 544"/>
                  <a:gd name="T6" fmla="*/ 11 w 2288"/>
                  <a:gd name="T7" fmla="*/ 21 h 544"/>
                  <a:gd name="T8" fmla="*/ 18 w 2288"/>
                  <a:gd name="T9" fmla="*/ 14 h 544"/>
                  <a:gd name="T10" fmla="*/ 29 w 2288"/>
                  <a:gd name="T11" fmla="*/ 8 h 544"/>
                  <a:gd name="T12" fmla="*/ 41 w 2288"/>
                  <a:gd name="T13" fmla="*/ 3 h 544"/>
                  <a:gd name="T14" fmla="*/ 57 w 2288"/>
                  <a:gd name="T15" fmla="*/ 0 h 544"/>
                  <a:gd name="T16" fmla="*/ 74 w 2288"/>
                  <a:gd name="T17" fmla="*/ 1 h 544"/>
                  <a:gd name="T18" fmla="*/ 88 w 2288"/>
                  <a:gd name="T19" fmla="*/ 3 h 544"/>
                  <a:gd name="T20" fmla="*/ 99 w 2288"/>
                  <a:gd name="T21" fmla="*/ 8 h 544"/>
                  <a:gd name="T22" fmla="*/ 107 w 2288"/>
                  <a:gd name="T23" fmla="*/ 14 h 544"/>
                  <a:gd name="T24" fmla="*/ 114 w 2288"/>
                  <a:gd name="T25" fmla="*/ 20 h 544"/>
                  <a:gd name="T26" fmla="*/ 118 w 2288"/>
                  <a:gd name="T27" fmla="*/ 26 h 544"/>
                  <a:gd name="T28" fmla="*/ 120 w 2288"/>
                  <a:gd name="T29" fmla="*/ 30 h 544"/>
                  <a:gd name="T30" fmla="*/ 122 w 2288"/>
                  <a:gd name="T31" fmla="*/ 34 h 544"/>
                  <a:gd name="T32" fmla="*/ 113 w 2288"/>
                  <a:gd name="T33" fmla="*/ 34 h 544"/>
                  <a:gd name="T34" fmla="*/ 111 w 2288"/>
                  <a:gd name="T35" fmla="*/ 30 h 544"/>
                  <a:gd name="T36" fmla="*/ 108 w 2288"/>
                  <a:gd name="T37" fmla="*/ 25 h 544"/>
                  <a:gd name="T38" fmla="*/ 105 w 2288"/>
                  <a:gd name="T39" fmla="*/ 21 h 544"/>
                  <a:gd name="T40" fmla="*/ 103 w 2288"/>
                  <a:gd name="T41" fmla="*/ 21 h 544"/>
                  <a:gd name="T42" fmla="*/ 101 w 2288"/>
                  <a:gd name="T43" fmla="*/ 24 h 544"/>
                  <a:gd name="T44" fmla="*/ 98 w 2288"/>
                  <a:gd name="T45" fmla="*/ 28 h 544"/>
                  <a:gd name="T46" fmla="*/ 91 w 2288"/>
                  <a:gd name="T47" fmla="*/ 33 h 544"/>
                  <a:gd name="T48" fmla="*/ 87 w 2288"/>
                  <a:gd name="T49" fmla="*/ 28 h 544"/>
                  <a:gd name="T50" fmla="*/ 87 w 2288"/>
                  <a:gd name="T51" fmla="*/ 28 h 544"/>
                  <a:gd name="T52" fmla="*/ 85 w 2288"/>
                  <a:gd name="T53" fmla="*/ 33 h 544"/>
                  <a:gd name="T54" fmla="*/ 84 w 2288"/>
                  <a:gd name="T55" fmla="*/ 34 h 544"/>
                  <a:gd name="T56" fmla="*/ 82 w 2288"/>
                  <a:gd name="T57" fmla="*/ 34 h 544"/>
                  <a:gd name="T58" fmla="*/ 78 w 2288"/>
                  <a:gd name="T59" fmla="*/ 34 h 544"/>
                  <a:gd name="T60" fmla="*/ 75 w 2288"/>
                  <a:gd name="T61" fmla="*/ 30 h 544"/>
                  <a:gd name="T62" fmla="*/ 76 w 2288"/>
                  <a:gd name="T63" fmla="*/ 21 h 544"/>
                  <a:gd name="T64" fmla="*/ 75 w 2288"/>
                  <a:gd name="T65" fmla="*/ 25 h 544"/>
                  <a:gd name="T66" fmla="*/ 72 w 2288"/>
                  <a:gd name="T67" fmla="*/ 33 h 544"/>
                  <a:gd name="T68" fmla="*/ 69 w 2288"/>
                  <a:gd name="T69" fmla="*/ 34 h 544"/>
                  <a:gd name="T70" fmla="*/ 65 w 2288"/>
                  <a:gd name="T71" fmla="*/ 34 h 544"/>
                  <a:gd name="T72" fmla="*/ 61 w 2288"/>
                  <a:gd name="T73" fmla="*/ 34 h 544"/>
                  <a:gd name="T74" fmla="*/ 57 w 2288"/>
                  <a:gd name="T75" fmla="*/ 35 h 544"/>
                  <a:gd name="T76" fmla="*/ 54 w 2288"/>
                  <a:gd name="T77" fmla="*/ 29 h 544"/>
                  <a:gd name="T78" fmla="*/ 54 w 2288"/>
                  <a:gd name="T79" fmla="*/ 27 h 544"/>
                  <a:gd name="T80" fmla="*/ 53 w 2288"/>
                  <a:gd name="T81" fmla="*/ 33 h 544"/>
                  <a:gd name="T82" fmla="*/ 51 w 2288"/>
                  <a:gd name="T83" fmla="*/ 35 h 544"/>
                  <a:gd name="T84" fmla="*/ 51 w 2288"/>
                  <a:gd name="T85" fmla="*/ 24 h 544"/>
                  <a:gd name="T86" fmla="*/ 50 w 2288"/>
                  <a:gd name="T87" fmla="*/ 23 h 544"/>
                  <a:gd name="T88" fmla="*/ 48 w 2288"/>
                  <a:gd name="T89" fmla="*/ 33 h 544"/>
                  <a:gd name="T90" fmla="*/ 45 w 2288"/>
                  <a:gd name="T91" fmla="*/ 35 h 544"/>
                  <a:gd name="T92" fmla="*/ 42 w 2288"/>
                  <a:gd name="T93" fmla="*/ 35 h 544"/>
                  <a:gd name="T94" fmla="*/ 38 w 2288"/>
                  <a:gd name="T95" fmla="*/ 35 h 544"/>
                  <a:gd name="T96" fmla="*/ 35 w 2288"/>
                  <a:gd name="T97" fmla="*/ 36 h 544"/>
                  <a:gd name="T98" fmla="*/ 33 w 2288"/>
                  <a:gd name="T99" fmla="*/ 31 h 544"/>
                  <a:gd name="T100" fmla="*/ 33 w 2288"/>
                  <a:gd name="T101" fmla="*/ 31 h 544"/>
                  <a:gd name="T102" fmla="*/ 32 w 2288"/>
                  <a:gd name="T103" fmla="*/ 35 h 544"/>
                  <a:gd name="T104" fmla="*/ 29 w 2288"/>
                  <a:gd name="T105" fmla="*/ 36 h 544"/>
                  <a:gd name="T106" fmla="*/ 25 w 2288"/>
                  <a:gd name="T107" fmla="*/ 36 h 544"/>
                  <a:gd name="T108" fmla="*/ 21 w 2288"/>
                  <a:gd name="T109" fmla="*/ 36 h 544"/>
                  <a:gd name="T110" fmla="*/ 18 w 2288"/>
                  <a:gd name="T111" fmla="*/ 37 h 544"/>
                  <a:gd name="T112" fmla="*/ 16 w 2288"/>
                  <a:gd name="T113" fmla="*/ 28 h 544"/>
                  <a:gd name="T114" fmla="*/ 16 w 2288"/>
                  <a:gd name="T115" fmla="*/ 28 h 544"/>
                  <a:gd name="T116" fmla="*/ 14 w 2288"/>
                  <a:gd name="T117" fmla="*/ 35 h 544"/>
                  <a:gd name="T118" fmla="*/ 11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486" name="Freeform 4730"/>
              <p:cNvSpPr>
                <a:spLocks/>
              </p:cNvSpPr>
              <p:nvPr/>
            </p:nvSpPr>
            <p:spPr bwMode="auto">
              <a:xfrm flipH="1">
                <a:off x="2160" y="1344"/>
                <a:ext cx="480" cy="144"/>
              </a:xfrm>
              <a:custGeom>
                <a:avLst/>
                <a:gdLst>
                  <a:gd name="T0" fmla="*/ 0 w 2288"/>
                  <a:gd name="T1" fmla="*/ 37 h 544"/>
                  <a:gd name="T2" fmla="*/ 2 w 2288"/>
                  <a:gd name="T3" fmla="*/ 34 h 544"/>
                  <a:gd name="T4" fmla="*/ 5 w 2288"/>
                  <a:gd name="T5" fmla="*/ 28 h 544"/>
                  <a:gd name="T6" fmla="*/ 9 w 2288"/>
                  <a:gd name="T7" fmla="*/ 21 h 544"/>
                  <a:gd name="T8" fmla="*/ 15 w 2288"/>
                  <a:gd name="T9" fmla="*/ 14 h 544"/>
                  <a:gd name="T10" fmla="*/ 23 w 2288"/>
                  <a:gd name="T11" fmla="*/ 8 h 544"/>
                  <a:gd name="T12" fmla="*/ 34 w 2288"/>
                  <a:gd name="T13" fmla="*/ 3 h 544"/>
                  <a:gd name="T14" fmla="*/ 47 w 2288"/>
                  <a:gd name="T15" fmla="*/ 0 h 544"/>
                  <a:gd name="T16" fmla="*/ 61 w 2288"/>
                  <a:gd name="T17" fmla="*/ 1 h 544"/>
                  <a:gd name="T18" fmla="*/ 73 w 2288"/>
                  <a:gd name="T19" fmla="*/ 3 h 544"/>
                  <a:gd name="T20" fmla="*/ 82 w 2288"/>
                  <a:gd name="T21" fmla="*/ 8 h 544"/>
                  <a:gd name="T22" fmla="*/ 89 w 2288"/>
                  <a:gd name="T23" fmla="*/ 14 h 544"/>
                  <a:gd name="T24" fmla="*/ 94 w 2288"/>
                  <a:gd name="T25" fmla="*/ 20 h 544"/>
                  <a:gd name="T26" fmla="*/ 97 w 2288"/>
                  <a:gd name="T27" fmla="*/ 26 h 544"/>
                  <a:gd name="T28" fmla="*/ 99 w 2288"/>
                  <a:gd name="T29" fmla="*/ 30 h 544"/>
                  <a:gd name="T30" fmla="*/ 100 w 2288"/>
                  <a:gd name="T31" fmla="*/ 34 h 544"/>
                  <a:gd name="T32" fmla="*/ 94 w 2288"/>
                  <a:gd name="T33" fmla="*/ 34 h 544"/>
                  <a:gd name="T34" fmla="*/ 92 w 2288"/>
                  <a:gd name="T35" fmla="*/ 30 h 544"/>
                  <a:gd name="T36" fmla="*/ 90 w 2288"/>
                  <a:gd name="T37" fmla="*/ 25 h 544"/>
                  <a:gd name="T38" fmla="*/ 86 w 2288"/>
                  <a:gd name="T39" fmla="*/ 21 h 544"/>
                  <a:gd name="T40" fmla="*/ 85 w 2288"/>
                  <a:gd name="T41" fmla="*/ 21 h 544"/>
                  <a:gd name="T42" fmla="*/ 83 w 2288"/>
                  <a:gd name="T43" fmla="*/ 24 h 544"/>
                  <a:gd name="T44" fmla="*/ 81 w 2288"/>
                  <a:gd name="T45" fmla="*/ 28 h 544"/>
                  <a:gd name="T46" fmla="*/ 76 w 2288"/>
                  <a:gd name="T47" fmla="*/ 33 h 544"/>
                  <a:gd name="T48" fmla="*/ 72 w 2288"/>
                  <a:gd name="T49" fmla="*/ 28 h 544"/>
                  <a:gd name="T50" fmla="*/ 71 w 2288"/>
                  <a:gd name="T51" fmla="*/ 28 h 544"/>
                  <a:gd name="T52" fmla="*/ 70 w 2288"/>
                  <a:gd name="T53" fmla="*/ 33 h 544"/>
                  <a:gd name="T54" fmla="*/ 69 w 2288"/>
                  <a:gd name="T55" fmla="*/ 34 h 544"/>
                  <a:gd name="T56" fmla="*/ 68 w 2288"/>
                  <a:gd name="T57" fmla="*/ 34 h 544"/>
                  <a:gd name="T58" fmla="*/ 64 w 2288"/>
                  <a:gd name="T59" fmla="*/ 34 h 544"/>
                  <a:gd name="T60" fmla="*/ 62 w 2288"/>
                  <a:gd name="T61" fmla="*/ 30 h 544"/>
                  <a:gd name="T62" fmla="*/ 63 w 2288"/>
                  <a:gd name="T63" fmla="*/ 21 h 544"/>
                  <a:gd name="T64" fmla="*/ 62 w 2288"/>
                  <a:gd name="T65" fmla="*/ 25 h 544"/>
                  <a:gd name="T66" fmla="*/ 60 w 2288"/>
                  <a:gd name="T67" fmla="*/ 33 h 544"/>
                  <a:gd name="T68" fmla="*/ 57 w 2288"/>
                  <a:gd name="T69" fmla="*/ 34 h 544"/>
                  <a:gd name="T70" fmla="*/ 54 w 2288"/>
                  <a:gd name="T71" fmla="*/ 34 h 544"/>
                  <a:gd name="T72" fmla="*/ 51 w 2288"/>
                  <a:gd name="T73" fmla="*/ 34 h 544"/>
                  <a:gd name="T74" fmla="*/ 47 w 2288"/>
                  <a:gd name="T75" fmla="*/ 35 h 544"/>
                  <a:gd name="T76" fmla="*/ 45 w 2288"/>
                  <a:gd name="T77" fmla="*/ 29 h 544"/>
                  <a:gd name="T78" fmla="*/ 45 w 2288"/>
                  <a:gd name="T79" fmla="*/ 27 h 544"/>
                  <a:gd name="T80" fmla="*/ 44 w 2288"/>
                  <a:gd name="T81" fmla="*/ 33 h 544"/>
                  <a:gd name="T82" fmla="*/ 43 w 2288"/>
                  <a:gd name="T83" fmla="*/ 35 h 544"/>
                  <a:gd name="T84" fmla="*/ 42 w 2288"/>
                  <a:gd name="T85" fmla="*/ 24 h 544"/>
                  <a:gd name="T86" fmla="*/ 41 w 2288"/>
                  <a:gd name="T87" fmla="*/ 23 h 544"/>
                  <a:gd name="T88" fmla="*/ 39 w 2288"/>
                  <a:gd name="T89" fmla="*/ 33 h 544"/>
                  <a:gd name="T90" fmla="*/ 37 w 2288"/>
                  <a:gd name="T91" fmla="*/ 35 h 544"/>
                  <a:gd name="T92" fmla="*/ 34 w 2288"/>
                  <a:gd name="T93" fmla="*/ 35 h 544"/>
                  <a:gd name="T94" fmla="*/ 32 w 2288"/>
                  <a:gd name="T95" fmla="*/ 35 h 544"/>
                  <a:gd name="T96" fmla="*/ 29 w 2288"/>
                  <a:gd name="T97" fmla="*/ 36 h 544"/>
                  <a:gd name="T98" fmla="*/ 27 w 2288"/>
                  <a:gd name="T99" fmla="*/ 31 h 544"/>
                  <a:gd name="T100" fmla="*/ 27 w 2288"/>
                  <a:gd name="T101" fmla="*/ 31 h 544"/>
                  <a:gd name="T102" fmla="*/ 26 w 2288"/>
                  <a:gd name="T103" fmla="*/ 35 h 544"/>
                  <a:gd name="T104" fmla="*/ 24 w 2288"/>
                  <a:gd name="T105" fmla="*/ 36 h 544"/>
                  <a:gd name="T106" fmla="*/ 21 w 2288"/>
                  <a:gd name="T107" fmla="*/ 36 h 544"/>
                  <a:gd name="T108" fmla="*/ 18 w 2288"/>
                  <a:gd name="T109" fmla="*/ 36 h 544"/>
                  <a:gd name="T110" fmla="*/ 15 w 2288"/>
                  <a:gd name="T111" fmla="*/ 37 h 544"/>
                  <a:gd name="T112" fmla="*/ 14 w 2288"/>
                  <a:gd name="T113" fmla="*/ 28 h 544"/>
                  <a:gd name="T114" fmla="*/ 13 w 2288"/>
                  <a:gd name="T115" fmla="*/ 28 h 544"/>
                  <a:gd name="T116" fmla="*/ 12 w 2288"/>
                  <a:gd name="T117" fmla="*/ 35 h 544"/>
                  <a:gd name="T118" fmla="*/ 9 w 2288"/>
                  <a:gd name="T119" fmla="*/ 37 h 544"/>
                  <a:gd name="T120" fmla="*/ 5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grpSp>
          <p:nvGrpSpPr>
            <p:cNvPr id="9155" name="Group 4731"/>
            <p:cNvGrpSpPr>
              <a:grpSpLocks/>
            </p:cNvGrpSpPr>
            <p:nvPr/>
          </p:nvGrpSpPr>
          <p:grpSpPr bwMode="auto">
            <a:xfrm>
              <a:off x="1680" y="1200"/>
              <a:ext cx="288" cy="568"/>
              <a:chOff x="1777" y="966"/>
              <a:chExt cx="863" cy="1255"/>
            </a:xfrm>
          </p:grpSpPr>
          <p:sp>
            <p:nvSpPr>
              <p:cNvPr id="8469" name="Freeform 4732"/>
              <p:cNvSpPr>
                <a:spLocks/>
              </p:cNvSpPr>
              <p:nvPr/>
            </p:nvSpPr>
            <p:spPr bwMode="auto">
              <a:xfrm>
                <a:off x="1872" y="1296"/>
                <a:ext cx="672" cy="925"/>
              </a:xfrm>
              <a:custGeom>
                <a:avLst/>
                <a:gdLst>
                  <a:gd name="T0" fmla="*/ 389 w 805"/>
                  <a:gd name="T1" fmla="*/ 29 h 1970"/>
                  <a:gd name="T2" fmla="*/ 440 w 805"/>
                  <a:gd name="T3" fmla="*/ 10 h 1970"/>
                  <a:gd name="T4" fmla="*/ 437 w 805"/>
                  <a:gd name="T5" fmla="*/ 21 h 1970"/>
                  <a:gd name="T6" fmla="*/ 479 w 805"/>
                  <a:gd name="T7" fmla="*/ 20 h 1970"/>
                  <a:gd name="T8" fmla="*/ 508 w 805"/>
                  <a:gd name="T9" fmla="*/ 16 h 1970"/>
                  <a:gd name="T10" fmla="*/ 447 w 805"/>
                  <a:gd name="T11" fmla="*/ 36 h 1970"/>
                  <a:gd name="T12" fmla="*/ 418 w 805"/>
                  <a:gd name="T13" fmla="*/ 68 h 1970"/>
                  <a:gd name="T14" fmla="*/ 469 w 805"/>
                  <a:gd name="T15" fmla="*/ 48 h 1970"/>
                  <a:gd name="T16" fmla="*/ 439 w 805"/>
                  <a:gd name="T17" fmla="*/ 69 h 1970"/>
                  <a:gd name="T18" fmla="*/ 431 w 805"/>
                  <a:gd name="T19" fmla="*/ 88 h 1970"/>
                  <a:gd name="T20" fmla="*/ 467 w 805"/>
                  <a:gd name="T21" fmla="*/ 74 h 1970"/>
                  <a:gd name="T22" fmla="*/ 503 w 805"/>
                  <a:gd name="T23" fmla="*/ 54 h 1970"/>
                  <a:gd name="T24" fmla="*/ 525 w 805"/>
                  <a:gd name="T25" fmla="*/ 45 h 1970"/>
                  <a:gd name="T26" fmla="*/ 548 w 805"/>
                  <a:gd name="T27" fmla="*/ 48 h 1970"/>
                  <a:gd name="T28" fmla="*/ 504 w 805"/>
                  <a:gd name="T29" fmla="*/ 69 h 1970"/>
                  <a:gd name="T30" fmla="*/ 467 w 805"/>
                  <a:gd name="T31" fmla="*/ 87 h 1970"/>
                  <a:gd name="T32" fmla="*/ 424 w 805"/>
                  <a:gd name="T33" fmla="*/ 102 h 1970"/>
                  <a:gd name="T34" fmla="*/ 401 w 805"/>
                  <a:gd name="T35" fmla="*/ 131 h 1970"/>
                  <a:gd name="T36" fmla="*/ 366 w 805"/>
                  <a:gd name="T37" fmla="*/ 160 h 1970"/>
                  <a:gd name="T38" fmla="*/ 331 w 805"/>
                  <a:gd name="T39" fmla="*/ 216 h 1970"/>
                  <a:gd name="T40" fmla="*/ 327 w 805"/>
                  <a:gd name="T41" fmla="*/ 262 h 1970"/>
                  <a:gd name="T42" fmla="*/ 346 w 805"/>
                  <a:gd name="T43" fmla="*/ 306 h 1970"/>
                  <a:gd name="T44" fmla="*/ 346 w 805"/>
                  <a:gd name="T45" fmla="*/ 362 h 1970"/>
                  <a:gd name="T46" fmla="*/ 365 w 805"/>
                  <a:gd name="T47" fmla="*/ 403 h 1970"/>
                  <a:gd name="T48" fmla="*/ 406 w 805"/>
                  <a:gd name="T49" fmla="*/ 416 h 1970"/>
                  <a:gd name="T50" fmla="*/ 381 w 805"/>
                  <a:gd name="T51" fmla="*/ 422 h 1970"/>
                  <a:gd name="T52" fmla="*/ 330 w 805"/>
                  <a:gd name="T53" fmla="*/ 429 h 1970"/>
                  <a:gd name="T54" fmla="*/ 272 w 805"/>
                  <a:gd name="T55" fmla="*/ 429 h 1970"/>
                  <a:gd name="T56" fmla="*/ 215 w 805"/>
                  <a:gd name="T57" fmla="*/ 427 h 1970"/>
                  <a:gd name="T58" fmla="*/ 214 w 805"/>
                  <a:gd name="T59" fmla="*/ 418 h 1970"/>
                  <a:gd name="T60" fmla="*/ 249 w 805"/>
                  <a:gd name="T61" fmla="*/ 403 h 1970"/>
                  <a:gd name="T62" fmla="*/ 238 w 805"/>
                  <a:gd name="T63" fmla="*/ 350 h 1970"/>
                  <a:gd name="T64" fmla="*/ 252 w 805"/>
                  <a:gd name="T65" fmla="*/ 277 h 1970"/>
                  <a:gd name="T66" fmla="*/ 247 w 805"/>
                  <a:gd name="T67" fmla="*/ 177 h 1970"/>
                  <a:gd name="T68" fmla="*/ 209 w 805"/>
                  <a:gd name="T69" fmla="*/ 123 h 1970"/>
                  <a:gd name="T70" fmla="*/ 170 w 805"/>
                  <a:gd name="T71" fmla="*/ 93 h 1970"/>
                  <a:gd name="T72" fmla="*/ 114 w 805"/>
                  <a:gd name="T73" fmla="*/ 64 h 1970"/>
                  <a:gd name="T74" fmla="*/ 63 w 805"/>
                  <a:gd name="T75" fmla="*/ 42 h 1970"/>
                  <a:gd name="T76" fmla="*/ 23 w 805"/>
                  <a:gd name="T77" fmla="*/ 28 h 1970"/>
                  <a:gd name="T78" fmla="*/ 31 w 805"/>
                  <a:gd name="T79" fmla="*/ 15 h 1970"/>
                  <a:gd name="T80" fmla="*/ 63 w 805"/>
                  <a:gd name="T81" fmla="*/ 36 h 1970"/>
                  <a:gd name="T82" fmla="*/ 148 w 805"/>
                  <a:gd name="T83" fmla="*/ 57 h 1970"/>
                  <a:gd name="T84" fmla="*/ 161 w 805"/>
                  <a:gd name="T85" fmla="*/ 36 h 1970"/>
                  <a:gd name="T86" fmla="*/ 144 w 805"/>
                  <a:gd name="T87" fmla="*/ 5 h 1970"/>
                  <a:gd name="T88" fmla="*/ 161 w 805"/>
                  <a:gd name="T89" fmla="*/ 24 h 1970"/>
                  <a:gd name="T90" fmla="*/ 184 w 805"/>
                  <a:gd name="T91" fmla="*/ 31 h 1970"/>
                  <a:gd name="T92" fmla="*/ 211 w 805"/>
                  <a:gd name="T93" fmla="*/ 8 h 1970"/>
                  <a:gd name="T94" fmla="*/ 205 w 805"/>
                  <a:gd name="T95" fmla="*/ 26 h 1970"/>
                  <a:gd name="T96" fmla="*/ 213 w 805"/>
                  <a:gd name="T97" fmla="*/ 37 h 1970"/>
                  <a:gd name="T98" fmla="*/ 235 w 805"/>
                  <a:gd name="T99" fmla="*/ 31 h 1970"/>
                  <a:gd name="T100" fmla="*/ 196 w 805"/>
                  <a:gd name="T101" fmla="*/ 64 h 1970"/>
                  <a:gd name="T102" fmla="*/ 240 w 805"/>
                  <a:gd name="T103" fmla="*/ 108 h 1970"/>
                  <a:gd name="T104" fmla="*/ 301 w 805"/>
                  <a:gd name="T105" fmla="*/ 167 h 1970"/>
                  <a:gd name="T106" fmla="*/ 337 w 805"/>
                  <a:gd name="T107" fmla="*/ 137 h 1970"/>
                  <a:gd name="T108" fmla="*/ 379 w 805"/>
                  <a:gd name="T109" fmla="*/ 84 h 1970"/>
                  <a:gd name="T110" fmla="*/ 342 w 805"/>
                  <a:gd name="T111" fmla="*/ 43 h 19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5"/>
                  <a:gd name="T169" fmla="*/ 0 h 1970"/>
                  <a:gd name="T170" fmla="*/ 805 w 805"/>
                  <a:gd name="T171" fmla="*/ 1970 h 19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5" h="1970">
                    <a:moveTo>
                      <a:pt x="520" y="20"/>
                    </a:moveTo>
                    <a:lnTo>
                      <a:pt x="523" y="27"/>
                    </a:lnTo>
                    <a:lnTo>
                      <a:pt x="528" y="20"/>
                    </a:lnTo>
                    <a:lnTo>
                      <a:pt x="532" y="14"/>
                    </a:lnTo>
                    <a:lnTo>
                      <a:pt x="535" y="20"/>
                    </a:lnTo>
                    <a:lnTo>
                      <a:pt x="539" y="51"/>
                    </a:lnTo>
                    <a:lnTo>
                      <a:pt x="549" y="90"/>
                    </a:lnTo>
                    <a:lnTo>
                      <a:pt x="558" y="130"/>
                    </a:lnTo>
                    <a:lnTo>
                      <a:pt x="563" y="161"/>
                    </a:lnTo>
                    <a:lnTo>
                      <a:pt x="569" y="155"/>
                    </a:lnTo>
                    <a:lnTo>
                      <a:pt x="580" y="137"/>
                    </a:lnTo>
                    <a:lnTo>
                      <a:pt x="590" y="119"/>
                    </a:lnTo>
                    <a:lnTo>
                      <a:pt x="601" y="100"/>
                    </a:lnTo>
                    <a:lnTo>
                      <a:pt x="612" y="82"/>
                    </a:lnTo>
                    <a:lnTo>
                      <a:pt x="621" y="63"/>
                    </a:lnTo>
                    <a:lnTo>
                      <a:pt x="631" y="45"/>
                    </a:lnTo>
                    <a:lnTo>
                      <a:pt x="639" y="25"/>
                    </a:lnTo>
                    <a:lnTo>
                      <a:pt x="645" y="4"/>
                    </a:lnTo>
                    <a:lnTo>
                      <a:pt x="647" y="0"/>
                    </a:lnTo>
                    <a:lnTo>
                      <a:pt x="645" y="20"/>
                    </a:lnTo>
                    <a:lnTo>
                      <a:pt x="641" y="38"/>
                    </a:lnTo>
                    <a:lnTo>
                      <a:pt x="638" y="56"/>
                    </a:lnTo>
                    <a:lnTo>
                      <a:pt x="633" y="75"/>
                    </a:lnTo>
                    <a:lnTo>
                      <a:pt x="628" y="93"/>
                    </a:lnTo>
                    <a:lnTo>
                      <a:pt x="622" y="112"/>
                    </a:lnTo>
                    <a:lnTo>
                      <a:pt x="617" y="130"/>
                    </a:lnTo>
                    <a:lnTo>
                      <a:pt x="611" y="147"/>
                    </a:lnTo>
                    <a:lnTo>
                      <a:pt x="618" y="147"/>
                    </a:lnTo>
                    <a:lnTo>
                      <a:pt x="634" y="131"/>
                    </a:lnTo>
                    <a:lnTo>
                      <a:pt x="652" y="117"/>
                    </a:lnTo>
                    <a:lnTo>
                      <a:pt x="670" y="104"/>
                    </a:lnTo>
                    <a:lnTo>
                      <a:pt x="688" y="90"/>
                    </a:lnTo>
                    <a:lnTo>
                      <a:pt x="705" y="78"/>
                    </a:lnTo>
                    <a:lnTo>
                      <a:pt x="723" y="66"/>
                    </a:lnTo>
                    <a:lnTo>
                      <a:pt x="742" y="54"/>
                    </a:lnTo>
                    <a:lnTo>
                      <a:pt x="760" y="42"/>
                    </a:lnTo>
                    <a:lnTo>
                      <a:pt x="753" y="51"/>
                    </a:lnTo>
                    <a:lnTo>
                      <a:pt x="746" y="59"/>
                    </a:lnTo>
                    <a:lnTo>
                      <a:pt x="738" y="66"/>
                    </a:lnTo>
                    <a:lnTo>
                      <a:pt x="729" y="72"/>
                    </a:lnTo>
                    <a:lnTo>
                      <a:pt x="721" y="79"/>
                    </a:lnTo>
                    <a:lnTo>
                      <a:pt x="713" y="85"/>
                    </a:lnTo>
                    <a:lnTo>
                      <a:pt x="704" y="92"/>
                    </a:lnTo>
                    <a:lnTo>
                      <a:pt x="696" y="100"/>
                    </a:lnTo>
                    <a:lnTo>
                      <a:pt x="683" y="116"/>
                    </a:lnTo>
                    <a:lnTo>
                      <a:pt x="669" y="130"/>
                    </a:lnTo>
                    <a:lnTo>
                      <a:pt x="654" y="146"/>
                    </a:lnTo>
                    <a:lnTo>
                      <a:pt x="641" y="161"/>
                    </a:lnTo>
                    <a:lnTo>
                      <a:pt x="628" y="178"/>
                    </a:lnTo>
                    <a:lnTo>
                      <a:pt x="618" y="195"/>
                    </a:lnTo>
                    <a:lnTo>
                      <a:pt x="608" y="213"/>
                    </a:lnTo>
                    <a:lnTo>
                      <a:pt x="600" y="232"/>
                    </a:lnTo>
                    <a:lnTo>
                      <a:pt x="599" y="250"/>
                    </a:lnTo>
                    <a:lnTo>
                      <a:pt x="599" y="270"/>
                    </a:lnTo>
                    <a:lnTo>
                      <a:pt x="598" y="289"/>
                    </a:lnTo>
                    <a:lnTo>
                      <a:pt x="600" y="307"/>
                    </a:lnTo>
                    <a:lnTo>
                      <a:pt x="602" y="307"/>
                    </a:lnTo>
                    <a:lnTo>
                      <a:pt x="612" y="294"/>
                    </a:lnTo>
                    <a:lnTo>
                      <a:pt x="621" y="280"/>
                    </a:lnTo>
                    <a:lnTo>
                      <a:pt x="631" y="267"/>
                    </a:lnTo>
                    <a:lnTo>
                      <a:pt x="640" y="255"/>
                    </a:lnTo>
                    <a:lnTo>
                      <a:pt x="651" y="242"/>
                    </a:lnTo>
                    <a:lnTo>
                      <a:pt x="662" y="230"/>
                    </a:lnTo>
                    <a:lnTo>
                      <a:pt x="673" y="219"/>
                    </a:lnTo>
                    <a:lnTo>
                      <a:pt x="685" y="211"/>
                    </a:lnTo>
                    <a:lnTo>
                      <a:pt x="679" y="221"/>
                    </a:lnTo>
                    <a:lnTo>
                      <a:pt x="673" y="230"/>
                    </a:lnTo>
                    <a:lnTo>
                      <a:pt x="666" y="240"/>
                    </a:lnTo>
                    <a:lnTo>
                      <a:pt x="660" y="252"/>
                    </a:lnTo>
                    <a:lnTo>
                      <a:pt x="651" y="272"/>
                    </a:lnTo>
                    <a:lnTo>
                      <a:pt x="640" y="290"/>
                    </a:lnTo>
                    <a:lnTo>
                      <a:pt x="630" y="310"/>
                    </a:lnTo>
                    <a:lnTo>
                      <a:pt x="620" y="330"/>
                    </a:lnTo>
                    <a:lnTo>
                      <a:pt x="612" y="351"/>
                    </a:lnTo>
                    <a:lnTo>
                      <a:pt x="605" y="372"/>
                    </a:lnTo>
                    <a:lnTo>
                      <a:pt x="601" y="395"/>
                    </a:lnTo>
                    <a:lnTo>
                      <a:pt x="601" y="419"/>
                    </a:lnTo>
                    <a:lnTo>
                      <a:pt x="607" y="412"/>
                    </a:lnTo>
                    <a:lnTo>
                      <a:pt x="612" y="405"/>
                    </a:lnTo>
                    <a:lnTo>
                      <a:pt x="618" y="398"/>
                    </a:lnTo>
                    <a:lnTo>
                      <a:pt x="624" y="390"/>
                    </a:lnTo>
                    <a:lnTo>
                      <a:pt x="630" y="383"/>
                    </a:lnTo>
                    <a:lnTo>
                      <a:pt x="636" y="375"/>
                    </a:lnTo>
                    <a:lnTo>
                      <a:pt x="641" y="368"/>
                    </a:lnTo>
                    <a:lnTo>
                      <a:pt x="647" y="361"/>
                    </a:lnTo>
                    <a:lnTo>
                      <a:pt x="654" y="352"/>
                    </a:lnTo>
                    <a:lnTo>
                      <a:pt x="663" y="344"/>
                    </a:lnTo>
                    <a:lnTo>
                      <a:pt x="671" y="335"/>
                    </a:lnTo>
                    <a:lnTo>
                      <a:pt x="681" y="328"/>
                    </a:lnTo>
                    <a:lnTo>
                      <a:pt x="688" y="320"/>
                    </a:lnTo>
                    <a:lnTo>
                      <a:pt x="696" y="311"/>
                    </a:lnTo>
                    <a:lnTo>
                      <a:pt x="702" y="303"/>
                    </a:lnTo>
                    <a:lnTo>
                      <a:pt x="707" y="291"/>
                    </a:lnTo>
                    <a:lnTo>
                      <a:pt x="711" y="276"/>
                    </a:lnTo>
                    <a:lnTo>
                      <a:pt x="716" y="259"/>
                    </a:lnTo>
                    <a:lnTo>
                      <a:pt x="722" y="243"/>
                    </a:lnTo>
                    <a:lnTo>
                      <a:pt x="728" y="228"/>
                    </a:lnTo>
                    <a:lnTo>
                      <a:pt x="733" y="212"/>
                    </a:lnTo>
                    <a:lnTo>
                      <a:pt x="739" y="195"/>
                    </a:lnTo>
                    <a:lnTo>
                      <a:pt x="746" y="181"/>
                    </a:lnTo>
                    <a:lnTo>
                      <a:pt x="752" y="165"/>
                    </a:lnTo>
                    <a:lnTo>
                      <a:pt x="770" y="137"/>
                    </a:lnTo>
                    <a:lnTo>
                      <a:pt x="764" y="171"/>
                    </a:lnTo>
                    <a:lnTo>
                      <a:pt x="754" y="204"/>
                    </a:lnTo>
                    <a:lnTo>
                      <a:pt x="743" y="236"/>
                    </a:lnTo>
                    <a:lnTo>
                      <a:pt x="738" y="270"/>
                    </a:lnTo>
                    <a:lnTo>
                      <a:pt x="746" y="262"/>
                    </a:lnTo>
                    <a:lnTo>
                      <a:pt x="754" y="253"/>
                    </a:lnTo>
                    <a:lnTo>
                      <a:pt x="762" y="245"/>
                    </a:lnTo>
                    <a:lnTo>
                      <a:pt x="771" y="235"/>
                    </a:lnTo>
                    <a:lnTo>
                      <a:pt x="779" y="226"/>
                    </a:lnTo>
                    <a:lnTo>
                      <a:pt x="787" y="218"/>
                    </a:lnTo>
                    <a:lnTo>
                      <a:pt x="796" y="211"/>
                    </a:lnTo>
                    <a:lnTo>
                      <a:pt x="805" y="204"/>
                    </a:lnTo>
                    <a:lnTo>
                      <a:pt x="793" y="222"/>
                    </a:lnTo>
                    <a:lnTo>
                      <a:pt x="780" y="240"/>
                    </a:lnTo>
                    <a:lnTo>
                      <a:pt x="766" y="259"/>
                    </a:lnTo>
                    <a:lnTo>
                      <a:pt x="753" y="277"/>
                    </a:lnTo>
                    <a:lnTo>
                      <a:pt x="739" y="296"/>
                    </a:lnTo>
                    <a:lnTo>
                      <a:pt x="724" y="314"/>
                    </a:lnTo>
                    <a:lnTo>
                      <a:pt x="713" y="334"/>
                    </a:lnTo>
                    <a:lnTo>
                      <a:pt x="701" y="354"/>
                    </a:lnTo>
                    <a:lnTo>
                      <a:pt x="696" y="361"/>
                    </a:lnTo>
                    <a:lnTo>
                      <a:pt x="691" y="366"/>
                    </a:lnTo>
                    <a:lnTo>
                      <a:pt x="685" y="373"/>
                    </a:lnTo>
                    <a:lnTo>
                      <a:pt x="681" y="379"/>
                    </a:lnTo>
                    <a:lnTo>
                      <a:pt x="676" y="386"/>
                    </a:lnTo>
                    <a:lnTo>
                      <a:pt x="671" y="393"/>
                    </a:lnTo>
                    <a:lnTo>
                      <a:pt x="668" y="400"/>
                    </a:lnTo>
                    <a:lnTo>
                      <a:pt x="665" y="407"/>
                    </a:lnTo>
                    <a:lnTo>
                      <a:pt x="656" y="417"/>
                    </a:lnTo>
                    <a:lnTo>
                      <a:pt x="646" y="427"/>
                    </a:lnTo>
                    <a:lnTo>
                      <a:pt x="637" y="436"/>
                    </a:lnTo>
                    <a:lnTo>
                      <a:pt x="627" y="444"/>
                    </a:lnTo>
                    <a:lnTo>
                      <a:pt x="618" y="454"/>
                    </a:lnTo>
                    <a:lnTo>
                      <a:pt x="609" y="464"/>
                    </a:lnTo>
                    <a:lnTo>
                      <a:pt x="601" y="475"/>
                    </a:lnTo>
                    <a:lnTo>
                      <a:pt x="595" y="487"/>
                    </a:lnTo>
                    <a:lnTo>
                      <a:pt x="592" y="507"/>
                    </a:lnTo>
                    <a:lnTo>
                      <a:pt x="589" y="528"/>
                    </a:lnTo>
                    <a:lnTo>
                      <a:pt x="588" y="549"/>
                    </a:lnTo>
                    <a:lnTo>
                      <a:pt x="586" y="570"/>
                    </a:lnTo>
                    <a:lnTo>
                      <a:pt x="580" y="582"/>
                    </a:lnTo>
                    <a:lnTo>
                      <a:pt x="575" y="594"/>
                    </a:lnTo>
                    <a:lnTo>
                      <a:pt x="570" y="607"/>
                    </a:lnTo>
                    <a:lnTo>
                      <a:pt x="567" y="620"/>
                    </a:lnTo>
                    <a:lnTo>
                      <a:pt x="562" y="632"/>
                    </a:lnTo>
                    <a:lnTo>
                      <a:pt x="558" y="645"/>
                    </a:lnTo>
                    <a:lnTo>
                      <a:pt x="555" y="658"/>
                    </a:lnTo>
                    <a:lnTo>
                      <a:pt x="550" y="671"/>
                    </a:lnTo>
                    <a:lnTo>
                      <a:pt x="538" y="699"/>
                    </a:lnTo>
                    <a:lnTo>
                      <a:pt x="526" y="727"/>
                    </a:lnTo>
                    <a:lnTo>
                      <a:pt x="516" y="757"/>
                    </a:lnTo>
                    <a:lnTo>
                      <a:pt x="504" y="785"/>
                    </a:lnTo>
                    <a:lnTo>
                      <a:pt x="494" y="815"/>
                    </a:lnTo>
                    <a:lnTo>
                      <a:pt x="486" y="846"/>
                    </a:lnTo>
                    <a:lnTo>
                      <a:pt x="480" y="877"/>
                    </a:lnTo>
                    <a:lnTo>
                      <a:pt x="478" y="910"/>
                    </a:lnTo>
                    <a:lnTo>
                      <a:pt x="475" y="945"/>
                    </a:lnTo>
                    <a:lnTo>
                      <a:pt x="475" y="979"/>
                    </a:lnTo>
                    <a:lnTo>
                      <a:pt x="475" y="1015"/>
                    </a:lnTo>
                    <a:lnTo>
                      <a:pt x="478" y="1050"/>
                    </a:lnTo>
                    <a:lnTo>
                      <a:pt x="475" y="1080"/>
                    </a:lnTo>
                    <a:lnTo>
                      <a:pt x="472" y="1110"/>
                    </a:lnTo>
                    <a:lnTo>
                      <a:pt x="469" y="1139"/>
                    </a:lnTo>
                    <a:lnTo>
                      <a:pt x="469" y="1169"/>
                    </a:lnTo>
                    <a:lnTo>
                      <a:pt x="467" y="1169"/>
                    </a:lnTo>
                    <a:lnTo>
                      <a:pt x="469" y="1189"/>
                    </a:lnTo>
                    <a:lnTo>
                      <a:pt x="471" y="1211"/>
                    </a:lnTo>
                    <a:lnTo>
                      <a:pt x="471" y="1234"/>
                    </a:lnTo>
                    <a:lnTo>
                      <a:pt x="472" y="1257"/>
                    </a:lnTo>
                    <a:lnTo>
                      <a:pt x="477" y="1284"/>
                    </a:lnTo>
                    <a:lnTo>
                      <a:pt x="479" y="1312"/>
                    </a:lnTo>
                    <a:lnTo>
                      <a:pt x="483" y="1339"/>
                    </a:lnTo>
                    <a:lnTo>
                      <a:pt x="491" y="1364"/>
                    </a:lnTo>
                    <a:lnTo>
                      <a:pt x="496" y="1388"/>
                    </a:lnTo>
                    <a:lnTo>
                      <a:pt x="496" y="1413"/>
                    </a:lnTo>
                    <a:lnTo>
                      <a:pt x="494" y="1438"/>
                    </a:lnTo>
                    <a:lnTo>
                      <a:pt x="494" y="1462"/>
                    </a:lnTo>
                    <a:lnTo>
                      <a:pt x="499" y="1499"/>
                    </a:lnTo>
                    <a:lnTo>
                      <a:pt x="505" y="1534"/>
                    </a:lnTo>
                    <a:lnTo>
                      <a:pt x="507" y="1571"/>
                    </a:lnTo>
                    <a:lnTo>
                      <a:pt x="504" y="1608"/>
                    </a:lnTo>
                    <a:lnTo>
                      <a:pt x="496" y="1643"/>
                    </a:lnTo>
                    <a:lnTo>
                      <a:pt x="491" y="1681"/>
                    </a:lnTo>
                    <a:lnTo>
                      <a:pt x="492" y="1720"/>
                    </a:lnTo>
                    <a:lnTo>
                      <a:pt x="501" y="1755"/>
                    </a:lnTo>
                    <a:lnTo>
                      <a:pt x="506" y="1769"/>
                    </a:lnTo>
                    <a:lnTo>
                      <a:pt x="510" y="1785"/>
                    </a:lnTo>
                    <a:lnTo>
                      <a:pt x="515" y="1799"/>
                    </a:lnTo>
                    <a:lnTo>
                      <a:pt x="519" y="1813"/>
                    </a:lnTo>
                    <a:lnTo>
                      <a:pt x="524" y="1829"/>
                    </a:lnTo>
                    <a:lnTo>
                      <a:pt x="530" y="1843"/>
                    </a:lnTo>
                    <a:lnTo>
                      <a:pt x="536" y="1856"/>
                    </a:lnTo>
                    <a:lnTo>
                      <a:pt x="543" y="1870"/>
                    </a:lnTo>
                    <a:lnTo>
                      <a:pt x="550" y="1875"/>
                    </a:lnTo>
                    <a:lnTo>
                      <a:pt x="557" y="1880"/>
                    </a:lnTo>
                    <a:lnTo>
                      <a:pt x="566" y="1881"/>
                    </a:lnTo>
                    <a:lnTo>
                      <a:pt x="574" y="1884"/>
                    </a:lnTo>
                    <a:lnTo>
                      <a:pt x="582" y="1885"/>
                    </a:lnTo>
                    <a:lnTo>
                      <a:pt x="589" y="1890"/>
                    </a:lnTo>
                    <a:lnTo>
                      <a:pt x="594" y="1897"/>
                    </a:lnTo>
                    <a:lnTo>
                      <a:pt x="596" y="1907"/>
                    </a:lnTo>
                    <a:lnTo>
                      <a:pt x="586" y="1904"/>
                    </a:lnTo>
                    <a:lnTo>
                      <a:pt x="576" y="1904"/>
                    </a:lnTo>
                    <a:lnTo>
                      <a:pt x="567" y="1907"/>
                    </a:lnTo>
                    <a:lnTo>
                      <a:pt x="557" y="1909"/>
                    </a:lnTo>
                    <a:lnTo>
                      <a:pt x="548" y="1914"/>
                    </a:lnTo>
                    <a:lnTo>
                      <a:pt x="538" y="1916"/>
                    </a:lnTo>
                    <a:lnTo>
                      <a:pt x="529" y="1918"/>
                    </a:lnTo>
                    <a:lnTo>
                      <a:pt x="518" y="1918"/>
                    </a:lnTo>
                    <a:lnTo>
                      <a:pt x="509" y="1924"/>
                    </a:lnTo>
                    <a:lnTo>
                      <a:pt x="500" y="1928"/>
                    </a:lnTo>
                    <a:lnTo>
                      <a:pt x="491" y="1933"/>
                    </a:lnTo>
                    <a:lnTo>
                      <a:pt x="481" y="1939"/>
                    </a:lnTo>
                    <a:lnTo>
                      <a:pt x="473" y="1945"/>
                    </a:lnTo>
                    <a:lnTo>
                      <a:pt x="465" y="1952"/>
                    </a:lnTo>
                    <a:lnTo>
                      <a:pt x="456" y="1959"/>
                    </a:lnTo>
                    <a:lnTo>
                      <a:pt x="448" y="1967"/>
                    </a:lnTo>
                    <a:lnTo>
                      <a:pt x="435" y="1970"/>
                    </a:lnTo>
                    <a:lnTo>
                      <a:pt x="422" y="1969"/>
                    </a:lnTo>
                    <a:lnTo>
                      <a:pt x="411" y="1963"/>
                    </a:lnTo>
                    <a:lnTo>
                      <a:pt x="401" y="1955"/>
                    </a:lnTo>
                    <a:lnTo>
                      <a:pt x="390" y="1946"/>
                    </a:lnTo>
                    <a:lnTo>
                      <a:pt x="379" y="1938"/>
                    </a:lnTo>
                    <a:lnTo>
                      <a:pt x="367" y="1931"/>
                    </a:lnTo>
                    <a:lnTo>
                      <a:pt x="354" y="1928"/>
                    </a:lnTo>
                    <a:lnTo>
                      <a:pt x="345" y="1928"/>
                    </a:lnTo>
                    <a:lnTo>
                      <a:pt x="337" y="1929"/>
                    </a:lnTo>
                    <a:lnTo>
                      <a:pt x="327" y="1931"/>
                    </a:lnTo>
                    <a:lnTo>
                      <a:pt x="319" y="1933"/>
                    </a:lnTo>
                    <a:lnTo>
                      <a:pt x="309" y="1935"/>
                    </a:lnTo>
                    <a:lnTo>
                      <a:pt x="300" y="1935"/>
                    </a:lnTo>
                    <a:lnTo>
                      <a:pt x="292" y="1935"/>
                    </a:lnTo>
                    <a:lnTo>
                      <a:pt x="282" y="1932"/>
                    </a:lnTo>
                    <a:lnTo>
                      <a:pt x="281" y="1922"/>
                    </a:lnTo>
                    <a:lnTo>
                      <a:pt x="286" y="1914"/>
                    </a:lnTo>
                    <a:lnTo>
                      <a:pt x="293" y="1908"/>
                    </a:lnTo>
                    <a:lnTo>
                      <a:pt x="299" y="1902"/>
                    </a:lnTo>
                    <a:lnTo>
                      <a:pt x="307" y="1898"/>
                    </a:lnTo>
                    <a:lnTo>
                      <a:pt x="314" y="1894"/>
                    </a:lnTo>
                    <a:lnTo>
                      <a:pt x="321" y="1888"/>
                    </a:lnTo>
                    <a:lnTo>
                      <a:pt x="328" y="1881"/>
                    </a:lnTo>
                    <a:lnTo>
                      <a:pt x="334" y="1873"/>
                    </a:lnTo>
                    <a:lnTo>
                      <a:pt x="340" y="1864"/>
                    </a:lnTo>
                    <a:lnTo>
                      <a:pt x="345" y="1856"/>
                    </a:lnTo>
                    <a:lnTo>
                      <a:pt x="349" y="1847"/>
                    </a:lnTo>
                    <a:lnTo>
                      <a:pt x="357" y="1827"/>
                    </a:lnTo>
                    <a:lnTo>
                      <a:pt x="357" y="1807"/>
                    </a:lnTo>
                    <a:lnTo>
                      <a:pt x="352" y="1785"/>
                    </a:lnTo>
                    <a:lnTo>
                      <a:pt x="350" y="1764"/>
                    </a:lnTo>
                    <a:lnTo>
                      <a:pt x="354" y="1723"/>
                    </a:lnTo>
                    <a:lnTo>
                      <a:pt x="351" y="1683"/>
                    </a:lnTo>
                    <a:lnTo>
                      <a:pt x="345" y="1642"/>
                    </a:lnTo>
                    <a:lnTo>
                      <a:pt x="343" y="1599"/>
                    </a:lnTo>
                    <a:lnTo>
                      <a:pt x="341" y="1587"/>
                    </a:lnTo>
                    <a:lnTo>
                      <a:pt x="340" y="1575"/>
                    </a:lnTo>
                    <a:lnTo>
                      <a:pt x="340" y="1563"/>
                    </a:lnTo>
                    <a:lnTo>
                      <a:pt x="341" y="1551"/>
                    </a:lnTo>
                    <a:lnTo>
                      <a:pt x="344" y="1489"/>
                    </a:lnTo>
                    <a:lnTo>
                      <a:pt x="349" y="1428"/>
                    </a:lnTo>
                    <a:lnTo>
                      <a:pt x="354" y="1369"/>
                    </a:lnTo>
                    <a:lnTo>
                      <a:pt x="365" y="1311"/>
                    </a:lnTo>
                    <a:lnTo>
                      <a:pt x="362" y="1255"/>
                    </a:lnTo>
                    <a:lnTo>
                      <a:pt x="353" y="1203"/>
                    </a:lnTo>
                    <a:lnTo>
                      <a:pt x="346" y="1151"/>
                    </a:lnTo>
                    <a:lnTo>
                      <a:pt x="346" y="1095"/>
                    </a:lnTo>
                    <a:lnTo>
                      <a:pt x="353" y="1037"/>
                    </a:lnTo>
                    <a:lnTo>
                      <a:pt x="356" y="976"/>
                    </a:lnTo>
                    <a:lnTo>
                      <a:pt x="357" y="916"/>
                    </a:lnTo>
                    <a:lnTo>
                      <a:pt x="362" y="855"/>
                    </a:lnTo>
                    <a:lnTo>
                      <a:pt x="354" y="801"/>
                    </a:lnTo>
                    <a:lnTo>
                      <a:pt x="349" y="746"/>
                    </a:lnTo>
                    <a:lnTo>
                      <a:pt x="341" y="692"/>
                    </a:lnTo>
                    <a:lnTo>
                      <a:pt x="335" y="638"/>
                    </a:lnTo>
                    <a:lnTo>
                      <a:pt x="330" y="623"/>
                    </a:lnTo>
                    <a:lnTo>
                      <a:pt x="321" y="607"/>
                    </a:lnTo>
                    <a:lnTo>
                      <a:pt x="313" y="593"/>
                    </a:lnTo>
                    <a:lnTo>
                      <a:pt x="305" y="577"/>
                    </a:lnTo>
                    <a:lnTo>
                      <a:pt x="299" y="560"/>
                    </a:lnTo>
                    <a:lnTo>
                      <a:pt x="293" y="543"/>
                    </a:lnTo>
                    <a:lnTo>
                      <a:pt x="287" y="526"/>
                    </a:lnTo>
                    <a:lnTo>
                      <a:pt x="282" y="508"/>
                    </a:lnTo>
                    <a:lnTo>
                      <a:pt x="275" y="491"/>
                    </a:lnTo>
                    <a:lnTo>
                      <a:pt x="268" y="475"/>
                    </a:lnTo>
                    <a:lnTo>
                      <a:pt x="261" y="458"/>
                    </a:lnTo>
                    <a:lnTo>
                      <a:pt x="251" y="443"/>
                    </a:lnTo>
                    <a:lnTo>
                      <a:pt x="244" y="420"/>
                    </a:lnTo>
                    <a:lnTo>
                      <a:pt x="239" y="398"/>
                    </a:lnTo>
                    <a:lnTo>
                      <a:pt x="236" y="372"/>
                    </a:lnTo>
                    <a:lnTo>
                      <a:pt x="236" y="348"/>
                    </a:lnTo>
                    <a:lnTo>
                      <a:pt x="223" y="334"/>
                    </a:lnTo>
                    <a:lnTo>
                      <a:pt x="209" y="322"/>
                    </a:lnTo>
                    <a:lnTo>
                      <a:pt x="193" y="311"/>
                    </a:lnTo>
                    <a:lnTo>
                      <a:pt x="178" y="301"/>
                    </a:lnTo>
                    <a:lnTo>
                      <a:pt x="163" y="290"/>
                    </a:lnTo>
                    <a:lnTo>
                      <a:pt x="149" y="277"/>
                    </a:lnTo>
                    <a:lnTo>
                      <a:pt x="135" y="264"/>
                    </a:lnTo>
                    <a:lnTo>
                      <a:pt x="123" y="247"/>
                    </a:lnTo>
                    <a:lnTo>
                      <a:pt x="115" y="238"/>
                    </a:lnTo>
                    <a:lnTo>
                      <a:pt x="108" y="226"/>
                    </a:lnTo>
                    <a:lnTo>
                      <a:pt x="102" y="213"/>
                    </a:lnTo>
                    <a:lnTo>
                      <a:pt x="97" y="202"/>
                    </a:lnTo>
                    <a:lnTo>
                      <a:pt x="91" y="189"/>
                    </a:lnTo>
                    <a:lnTo>
                      <a:pt x="85" y="180"/>
                    </a:lnTo>
                    <a:lnTo>
                      <a:pt x="77" y="170"/>
                    </a:lnTo>
                    <a:lnTo>
                      <a:pt x="65" y="163"/>
                    </a:lnTo>
                    <a:lnTo>
                      <a:pt x="0" y="124"/>
                    </a:lnTo>
                    <a:lnTo>
                      <a:pt x="7" y="124"/>
                    </a:lnTo>
                    <a:lnTo>
                      <a:pt x="15" y="124"/>
                    </a:lnTo>
                    <a:lnTo>
                      <a:pt x="24" y="124"/>
                    </a:lnTo>
                    <a:lnTo>
                      <a:pt x="32" y="127"/>
                    </a:lnTo>
                    <a:lnTo>
                      <a:pt x="41" y="129"/>
                    </a:lnTo>
                    <a:lnTo>
                      <a:pt x="51" y="133"/>
                    </a:lnTo>
                    <a:lnTo>
                      <a:pt x="59" y="136"/>
                    </a:lnTo>
                    <a:lnTo>
                      <a:pt x="67" y="140"/>
                    </a:lnTo>
                    <a:lnTo>
                      <a:pt x="61" y="123"/>
                    </a:lnTo>
                    <a:lnTo>
                      <a:pt x="56" y="106"/>
                    </a:lnTo>
                    <a:lnTo>
                      <a:pt x="50" y="89"/>
                    </a:lnTo>
                    <a:lnTo>
                      <a:pt x="44" y="70"/>
                    </a:lnTo>
                    <a:lnTo>
                      <a:pt x="53" y="79"/>
                    </a:lnTo>
                    <a:lnTo>
                      <a:pt x="60" y="89"/>
                    </a:lnTo>
                    <a:lnTo>
                      <a:pt x="66" y="100"/>
                    </a:lnTo>
                    <a:lnTo>
                      <a:pt x="71" y="112"/>
                    </a:lnTo>
                    <a:lnTo>
                      <a:pt x="76" y="124"/>
                    </a:lnTo>
                    <a:lnTo>
                      <a:pt x="80" y="137"/>
                    </a:lnTo>
                    <a:lnTo>
                      <a:pt x="85" y="150"/>
                    </a:lnTo>
                    <a:lnTo>
                      <a:pt x="91" y="161"/>
                    </a:lnTo>
                    <a:lnTo>
                      <a:pt x="103" y="180"/>
                    </a:lnTo>
                    <a:lnTo>
                      <a:pt x="116" y="196"/>
                    </a:lnTo>
                    <a:lnTo>
                      <a:pt x="130" y="211"/>
                    </a:lnTo>
                    <a:lnTo>
                      <a:pt x="145" y="223"/>
                    </a:lnTo>
                    <a:lnTo>
                      <a:pt x="161" y="235"/>
                    </a:lnTo>
                    <a:lnTo>
                      <a:pt x="178" y="245"/>
                    </a:lnTo>
                    <a:lnTo>
                      <a:pt x="194" y="252"/>
                    </a:lnTo>
                    <a:lnTo>
                      <a:pt x="212" y="257"/>
                    </a:lnTo>
                    <a:lnTo>
                      <a:pt x="218" y="263"/>
                    </a:lnTo>
                    <a:lnTo>
                      <a:pt x="225" y="269"/>
                    </a:lnTo>
                    <a:lnTo>
                      <a:pt x="232" y="274"/>
                    </a:lnTo>
                    <a:lnTo>
                      <a:pt x="239" y="279"/>
                    </a:lnTo>
                    <a:lnTo>
                      <a:pt x="238" y="249"/>
                    </a:lnTo>
                    <a:lnTo>
                      <a:pt x="235" y="221"/>
                    </a:lnTo>
                    <a:lnTo>
                      <a:pt x="231" y="194"/>
                    </a:lnTo>
                    <a:lnTo>
                      <a:pt x="231" y="164"/>
                    </a:lnTo>
                    <a:lnTo>
                      <a:pt x="220" y="136"/>
                    </a:lnTo>
                    <a:lnTo>
                      <a:pt x="214" y="106"/>
                    </a:lnTo>
                    <a:lnTo>
                      <a:pt x="210" y="76"/>
                    </a:lnTo>
                    <a:lnTo>
                      <a:pt x="204" y="46"/>
                    </a:lnTo>
                    <a:lnTo>
                      <a:pt x="203" y="41"/>
                    </a:lnTo>
                    <a:lnTo>
                      <a:pt x="204" y="35"/>
                    </a:lnTo>
                    <a:lnTo>
                      <a:pt x="205" y="28"/>
                    </a:lnTo>
                    <a:lnTo>
                      <a:pt x="207" y="24"/>
                    </a:lnTo>
                    <a:lnTo>
                      <a:pt x="210" y="25"/>
                    </a:lnTo>
                    <a:lnTo>
                      <a:pt x="212" y="29"/>
                    </a:lnTo>
                    <a:lnTo>
                      <a:pt x="213" y="32"/>
                    </a:lnTo>
                    <a:lnTo>
                      <a:pt x="214" y="37"/>
                    </a:lnTo>
                    <a:lnTo>
                      <a:pt x="216" y="56"/>
                    </a:lnTo>
                    <a:lnTo>
                      <a:pt x="219" y="75"/>
                    </a:lnTo>
                    <a:lnTo>
                      <a:pt x="225" y="92"/>
                    </a:lnTo>
                    <a:lnTo>
                      <a:pt x="231" y="110"/>
                    </a:lnTo>
                    <a:lnTo>
                      <a:pt x="237" y="127"/>
                    </a:lnTo>
                    <a:lnTo>
                      <a:pt x="243" y="144"/>
                    </a:lnTo>
                    <a:lnTo>
                      <a:pt x="249" y="163"/>
                    </a:lnTo>
                    <a:lnTo>
                      <a:pt x="252" y="181"/>
                    </a:lnTo>
                    <a:lnTo>
                      <a:pt x="256" y="171"/>
                    </a:lnTo>
                    <a:lnTo>
                      <a:pt x="258" y="161"/>
                    </a:lnTo>
                    <a:lnTo>
                      <a:pt x="261" y="150"/>
                    </a:lnTo>
                    <a:lnTo>
                      <a:pt x="264" y="141"/>
                    </a:lnTo>
                    <a:lnTo>
                      <a:pt x="273" y="130"/>
                    </a:lnTo>
                    <a:lnTo>
                      <a:pt x="280" y="119"/>
                    </a:lnTo>
                    <a:lnTo>
                      <a:pt x="286" y="106"/>
                    </a:lnTo>
                    <a:lnTo>
                      <a:pt x="292" y="93"/>
                    </a:lnTo>
                    <a:lnTo>
                      <a:pt x="296" y="80"/>
                    </a:lnTo>
                    <a:lnTo>
                      <a:pt x="300" y="66"/>
                    </a:lnTo>
                    <a:lnTo>
                      <a:pt x="302" y="52"/>
                    </a:lnTo>
                    <a:lnTo>
                      <a:pt x="303" y="38"/>
                    </a:lnTo>
                    <a:lnTo>
                      <a:pt x="305" y="37"/>
                    </a:lnTo>
                    <a:lnTo>
                      <a:pt x="306" y="34"/>
                    </a:lnTo>
                    <a:lnTo>
                      <a:pt x="307" y="34"/>
                    </a:lnTo>
                    <a:lnTo>
                      <a:pt x="308" y="35"/>
                    </a:lnTo>
                    <a:lnTo>
                      <a:pt x="309" y="59"/>
                    </a:lnTo>
                    <a:lnTo>
                      <a:pt x="306" y="80"/>
                    </a:lnTo>
                    <a:lnTo>
                      <a:pt x="301" y="100"/>
                    </a:lnTo>
                    <a:lnTo>
                      <a:pt x="294" y="120"/>
                    </a:lnTo>
                    <a:lnTo>
                      <a:pt x="287" y="141"/>
                    </a:lnTo>
                    <a:lnTo>
                      <a:pt x="281" y="161"/>
                    </a:lnTo>
                    <a:lnTo>
                      <a:pt x="279" y="182"/>
                    </a:lnTo>
                    <a:lnTo>
                      <a:pt x="279" y="206"/>
                    </a:lnTo>
                    <a:lnTo>
                      <a:pt x="280" y="209"/>
                    </a:lnTo>
                    <a:lnTo>
                      <a:pt x="289" y="195"/>
                    </a:lnTo>
                    <a:lnTo>
                      <a:pt x="299" y="182"/>
                    </a:lnTo>
                    <a:lnTo>
                      <a:pt x="306" y="168"/>
                    </a:lnTo>
                    <a:lnTo>
                      <a:pt x="314" y="153"/>
                    </a:lnTo>
                    <a:lnTo>
                      <a:pt x="321" y="138"/>
                    </a:lnTo>
                    <a:lnTo>
                      <a:pt x="328" y="124"/>
                    </a:lnTo>
                    <a:lnTo>
                      <a:pt x="335" y="109"/>
                    </a:lnTo>
                    <a:lnTo>
                      <a:pt x="344" y="95"/>
                    </a:lnTo>
                    <a:lnTo>
                      <a:pt x="347" y="90"/>
                    </a:lnTo>
                    <a:lnTo>
                      <a:pt x="346" y="116"/>
                    </a:lnTo>
                    <a:lnTo>
                      <a:pt x="337" y="140"/>
                    </a:lnTo>
                    <a:lnTo>
                      <a:pt x="326" y="163"/>
                    </a:lnTo>
                    <a:lnTo>
                      <a:pt x="322" y="189"/>
                    </a:lnTo>
                    <a:lnTo>
                      <a:pt x="315" y="206"/>
                    </a:lnTo>
                    <a:lnTo>
                      <a:pt x="306" y="222"/>
                    </a:lnTo>
                    <a:lnTo>
                      <a:pt x="298" y="239"/>
                    </a:lnTo>
                    <a:lnTo>
                      <a:pt x="289" y="256"/>
                    </a:lnTo>
                    <a:lnTo>
                      <a:pt x="283" y="273"/>
                    </a:lnTo>
                    <a:lnTo>
                      <a:pt x="281" y="291"/>
                    </a:lnTo>
                    <a:lnTo>
                      <a:pt x="281" y="310"/>
                    </a:lnTo>
                    <a:lnTo>
                      <a:pt x="287" y="330"/>
                    </a:lnTo>
                    <a:lnTo>
                      <a:pt x="288" y="359"/>
                    </a:lnTo>
                    <a:lnTo>
                      <a:pt x="294" y="389"/>
                    </a:lnTo>
                    <a:lnTo>
                      <a:pt x="303" y="416"/>
                    </a:lnTo>
                    <a:lnTo>
                      <a:pt x="318" y="440"/>
                    </a:lnTo>
                    <a:lnTo>
                      <a:pt x="332" y="465"/>
                    </a:lnTo>
                    <a:lnTo>
                      <a:pt x="345" y="491"/>
                    </a:lnTo>
                    <a:lnTo>
                      <a:pt x="358" y="516"/>
                    </a:lnTo>
                    <a:lnTo>
                      <a:pt x="369" y="542"/>
                    </a:lnTo>
                    <a:lnTo>
                      <a:pt x="378" y="569"/>
                    </a:lnTo>
                    <a:lnTo>
                      <a:pt x="385" y="597"/>
                    </a:lnTo>
                    <a:lnTo>
                      <a:pt x="391" y="627"/>
                    </a:lnTo>
                    <a:lnTo>
                      <a:pt x="395" y="657"/>
                    </a:lnTo>
                    <a:lnTo>
                      <a:pt x="429" y="773"/>
                    </a:lnTo>
                    <a:lnTo>
                      <a:pt x="433" y="757"/>
                    </a:lnTo>
                    <a:lnTo>
                      <a:pt x="436" y="742"/>
                    </a:lnTo>
                    <a:lnTo>
                      <a:pt x="442" y="726"/>
                    </a:lnTo>
                    <a:lnTo>
                      <a:pt x="448" y="712"/>
                    </a:lnTo>
                    <a:lnTo>
                      <a:pt x="455" y="696"/>
                    </a:lnTo>
                    <a:lnTo>
                      <a:pt x="461" y="682"/>
                    </a:lnTo>
                    <a:lnTo>
                      <a:pt x="467" y="668"/>
                    </a:lnTo>
                    <a:lnTo>
                      <a:pt x="473" y="652"/>
                    </a:lnTo>
                    <a:lnTo>
                      <a:pt x="484" y="621"/>
                    </a:lnTo>
                    <a:lnTo>
                      <a:pt x="493" y="590"/>
                    </a:lnTo>
                    <a:lnTo>
                      <a:pt x="504" y="560"/>
                    </a:lnTo>
                    <a:lnTo>
                      <a:pt x="513" y="529"/>
                    </a:lnTo>
                    <a:lnTo>
                      <a:pt x="522" y="498"/>
                    </a:lnTo>
                    <a:lnTo>
                      <a:pt x="531" y="465"/>
                    </a:lnTo>
                    <a:lnTo>
                      <a:pt x="538" y="434"/>
                    </a:lnTo>
                    <a:lnTo>
                      <a:pt x="547" y="402"/>
                    </a:lnTo>
                    <a:lnTo>
                      <a:pt x="544" y="379"/>
                    </a:lnTo>
                    <a:lnTo>
                      <a:pt x="541" y="358"/>
                    </a:lnTo>
                    <a:lnTo>
                      <a:pt x="535" y="337"/>
                    </a:lnTo>
                    <a:lnTo>
                      <a:pt x="528" y="315"/>
                    </a:lnTo>
                    <a:lnTo>
                      <a:pt x="519" y="296"/>
                    </a:lnTo>
                    <a:lnTo>
                      <a:pt x="510" y="276"/>
                    </a:lnTo>
                    <a:lnTo>
                      <a:pt x="500" y="256"/>
                    </a:lnTo>
                    <a:lnTo>
                      <a:pt x="490" y="238"/>
                    </a:lnTo>
                    <a:lnTo>
                      <a:pt x="491" y="194"/>
                    </a:lnTo>
                    <a:lnTo>
                      <a:pt x="499" y="153"/>
                    </a:lnTo>
                    <a:lnTo>
                      <a:pt x="509" y="112"/>
                    </a:lnTo>
                    <a:lnTo>
                      <a:pt x="511" y="66"/>
                    </a:lnTo>
                    <a:lnTo>
                      <a:pt x="520" y="20"/>
                    </a:lnTo>
                    <a:close/>
                  </a:path>
                </a:pathLst>
              </a:custGeom>
              <a:solidFill>
                <a:srgbClr val="008000"/>
              </a:solidFill>
              <a:ln w="9525">
                <a:noFill/>
                <a:round/>
                <a:headEnd/>
                <a:tailEnd/>
              </a:ln>
            </p:spPr>
            <p:txBody>
              <a:bodyPr/>
              <a:lstStyle/>
              <a:p>
                <a:endParaRPr lang="en-US"/>
              </a:p>
            </p:txBody>
          </p:sp>
          <p:sp>
            <p:nvSpPr>
              <p:cNvPr id="8470" name="Freeform 4733"/>
              <p:cNvSpPr>
                <a:spLocks/>
              </p:cNvSpPr>
              <p:nvPr/>
            </p:nvSpPr>
            <p:spPr bwMode="auto">
              <a:xfrm rot="18741481" flipH="1">
                <a:off x="2048" y="1328"/>
                <a:ext cx="480" cy="320"/>
              </a:xfrm>
              <a:custGeom>
                <a:avLst/>
                <a:gdLst>
                  <a:gd name="T0" fmla="*/ 0 w 2288"/>
                  <a:gd name="T1" fmla="*/ 184 h 544"/>
                  <a:gd name="T2" fmla="*/ 2 w 2288"/>
                  <a:gd name="T3" fmla="*/ 166 h 544"/>
                  <a:gd name="T4" fmla="*/ 5 w 2288"/>
                  <a:gd name="T5" fmla="*/ 138 h 544"/>
                  <a:gd name="T6" fmla="*/ 9 w 2288"/>
                  <a:gd name="T7" fmla="*/ 105 h 544"/>
                  <a:gd name="T8" fmla="*/ 15 w 2288"/>
                  <a:gd name="T9" fmla="*/ 70 h 544"/>
                  <a:gd name="T10" fmla="*/ 23 w 2288"/>
                  <a:gd name="T11" fmla="*/ 38 h 544"/>
                  <a:gd name="T12" fmla="*/ 34 w 2288"/>
                  <a:gd name="T13" fmla="*/ 14 h 544"/>
                  <a:gd name="T14" fmla="*/ 47 w 2288"/>
                  <a:gd name="T15" fmla="*/ 1 h 544"/>
                  <a:gd name="T16" fmla="*/ 61 w 2288"/>
                  <a:gd name="T17" fmla="*/ 3 h 544"/>
                  <a:gd name="T18" fmla="*/ 73 w 2288"/>
                  <a:gd name="T19" fmla="*/ 16 h 544"/>
                  <a:gd name="T20" fmla="*/ 82 w 2288"/>
                  <a:gd name="T21" fmla="*/ 40 h 544"/>
                  <a:gd name="T22" fmla="*/ 89 w 2288"/>
                  <a:gd name="T23" fmla="*/ 68 h 544"/>
                  <a:gd name="T24" fmla="*/ 94 w 2288"/>
                  <a:gd name="T25" fmla="*/ 98 h 544"/>
                  <a:gd name="T26" fmla="*/ 97 w 2288"/>
                  <a:gd name="T27" fmla="*/ 127 h 544"/>
                  <a:gd name="T28" fmla="*/ 99 w 2288"/>
                  <a:gd name="T29" fmla="*/ 151 h 544"/>
                  <a:gd name="T30" fmla="*/ 100 w 2288"/>
                  <a:gd name="T31" fmla="*/ 166 h 544"/>
                  <a:gd name="T32" fmla="*/ 94 w 2288"/>
                  <a:gd name="T33" fmla="*/ 166 h 544"/>
                  <a:gd name="T34" fmla="*/ 92 w 2288"/>
                  <a:gd name="T35" fmla="*/ 148 h 544"/>
                  <a:gd name="T36" fmla="*/ 90 w 2288"/>
                  <a:gd name="T37" fmla="*/ 124 h 544"/>
                  <a:gd name="T38" fmla="*/ 86 w 2288"/>
                  <a:gd name="T39" fmla="*/ 105 h 544"/>
                  <a:gd name="T40" fmla="*/ 85 w 2288"/>
                  <a:gd name="T41" fmla="*/ 103 h 544"/>
                  <a:gd name="T42" fmla="*/ 83 w 2288"/>
                  <a:gd name="T43" fmla="*/ 118 h 544"/>
                  <a:gd name="T44" fmla="*/ 81 w 2288"/>
                  <a:gd name="T45" fmla="*/ 141 h 544"/>
                  <a:gd name="T46" fmla="*/ 76 w 2288"/>
                  <a:gd name="T47" fmla="*/ 160 h 544"/>
                  <a:gd name="T48" fmla="*/ 72 w 2288"/>
                  <a:gd name="T49" fmla="*/ 141 h 544"/>
                  <a:gd name="T50" fmla="*/ 71 w 2288"/>
                  <a:gd name="T51" fmla="*/ 139 h 544"/>
                  <a:gd name="T52" fmla="*/ 70 w 2288"/>
                  <a:gd name="T53" fmla="*/ 161 h 544"/>
                  <a:gd name="T54" fmla="*/ 69 w 2288"/>
                  <a:gd name="T55" fmla="*/ 168 h 544"/>
                  <a:gd name="T56" fmla="*/ 68 w 2288"/>
                  <a:gd name="T57" fmla="*/ 168 h 544"/>
                  <a:gd name="T58" fmla="*/ 64 w 2288"/>
                  <a:gd name="T59" fmla="*/ 168 h 544"/>
                  <a:gd name="T60" fmla="*/ 62 w 2288"/>
                  <a:gd name="T61" fmla="*/ 150 h 544"/>
                  <a:gd name="T62" fmla="*/ 63 w 2288"/>
                  <a:gd name="T63" fmla="*/ 102 h 544"/>
                  <a:gd name="T64" fmla="*/ 62 w 2288"/>
                  <a:gd name="T65" fmla="*/ 124 h 544"/>
                  <a:gd name="T66" fmla="*/ 60 w 2288"/>
                  <a:gd name="T67" fmla="*/ 161 h 544"/>
                  <a:gd name="T68" fmla="*/ 57 w 2288"/>
                  <a:gd name="T69" fmla="*/ 169 h 544"/>
                  <a:gd name="T70" fmla="*/ 54 w 2288"/>
                  <a:gd name="T71" fmla="*/ 170 h 544"/>
                  <a:gd name="T72" fmla="*/ 51 w 2288"/>
                  <a:gd name="T73" fmla="*/ 171 h 544"/>
                  <a:gd name="T74" fmla="*/ 47 w 2288"/>
                  <a:gd name="T75" fmla="*/ 171 h 544"/>
                  <a:gd name="T76" fmla="*/ 45 w 2288"/>
                  <a:gd name="T77" fmla="*/ 146 h 544"/>
                  <a:gd name="T78" fmla="*/ 45 w 2288"/>
                  <a:gd name="T79" fmla="*/ 135 h 544"/>
                  <a:gd name="T80" fmla="*/ 44 w 2288"/>
                  <a:gd name="T81" fmla="*/ 162 h 544"/>
                  <a:gd name="T82" fmla="*/ 43 w 2288"/>
                  <a:gd name="T83" fmla="*/ 173 h 544"/>
                  <a:gd name="T84" fmla="*/ 42 w 2288"/>
                  <a:gd name="T85" fmla="*/ 116 h 544"/>
                  <a:gd name="T86" fmla="*/ 41 w 2288"/>
                  <a:gd name="T87" fmla="*/ 112 h 544"/>
                  <a:gd name="T88" fmla="*/ 39 w 2288"/>
                  <a:gd name="T89" fmla="*/ 161 h 544"/>
                  <a:gd name="T90" fmla="*/ 37 w 2288"/>
                  <a:gd name="T91" fmla="*/ 174 h 544"/>
                  <a:gd name="T92" fmla="*/ 34 w 2288"/>
                  <a:gd name="T93" fmla="*/ 174 h 544"/>
                  <a:gd name="T94" fmla="*/ 32 w 2288"/>
                  <a:gd name="T95" fmla="*/ 175 h 544"/>
                  <a:gd name="T96" fmla="*/ 29 w 2288"/>
                  <a:gd name="T97" fmla="*/ 176 h 544"/>
                  <a:gd name="T98" fmla="*/ 27 w 2288"/>
                  <a:gd name="T99" fmla="*/ 154 h 544"/>
                  <a:gd name="T100" fmla="*/ 27 w 2288"/>
                  <a:gd name="T101" fmla="*/ 154 h 544"/>
                  <a:gd name="T102" fmla="*/ 26 w 2288"/>
                  <a:gd name="T103" fmla="*/ 172 h 544"/>
                  <a:gd name="T104" fmla="*/ 24 w 2288"/>
                  <a:gd name="T105" fmla="*/ 177 h 544"/>
                  <a:gd name="T106" fmla="*/ 21 w 2288"/>
                  <a:gd name="T107" fmla="*/ 178 h 544"/>
                  <a:gd name="T108" fmla="*/ 18 w 2288"/>
                  <a:gd name="T109" fmla="*/ 179 h 544"/>
                  <a:gd name="T110" fmla="*/ 15 w 2288"/>
                  <a:gd name="T111" fmla="*/ 180 h 544"/>
                  <a:gd name="T112" fmla="*/ 14 w 2288"/>
                  <a:gd name="T113" fmla="*/ 138 h 544"/>
                  <a:gd name="T114" fmla="*/ 13 w 2288"/>
                  <a:gd name="T115" fmla="*/ 136 h 544"/>
                  <a:gd name="T116" fmla="*/ 12 w 2288"/>
                  <a:gd name="T117" fmla="*/ 172 h 544"/>
                  <a:gd name="T118" fmla="*/ 9 w 2288"/>
                  <a:gd name="T119" fmla="*/ 182 h 544"/>
                  <a:gd name="T120" fmla="*/ 5 w 2288"/>
                  <a:gd name="T121" fmla="*/ 184 h 544"/>
                  <a:gd name="T122" fmla="*/ 3 w 2288"/>
                  <a:gd name="T123" fmla="*/ 186 h 544"/>
                  <a:gd name="T124" fmla="*/ 1 w 2288"/>
                  <a:gd name="T125" fmla="*/ 18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471" name="Freeform 4734"/>
              <p:cNvSpPr>
                <a:spLocks/>
              </p:cNvSpPr>
              <p:nvPr/>
            </p:nvSpPr>
            <p:spPr bwMode="auto">
              <a:xfrm rot="3832753" flipH="1">
                <a:off x="2069" y="1541"/>
                <a:ext cx="576" cy="182"/>
              </a:xfrm>
              <a:custGeom>
                <a:avLst/>
                <a:gdLst>
                  <a:gd name="T0" fmla="*/ 1 w 2288"/>
                  <a:gd name="T1" fmla="*/ 60 h 544"/>
                  <a:gd name="T2" fmla="*/ 3 w 2288"/>
                  <a:gd name="T3" fmla="*/ 54 h 544"/>
                  <a:gd name="T4" fmla="*/ 7 w 2288"/>
                  <a:gd name="T5" fmla="*/ 44 h 544"/>
                  <a:gd name="T6" fmla="*/ 13 w 2288"/>
                  <a:gd name="T7" fmla="*/ 34 h 544"/>
                  <a:gd name="T8" fmla="*/ 22 w 2288"/>
                  <a:gd name="T9" fmla="*/ 23 h 544"/>
                  <a:gd name="T10" fmla="*/ 34 w 2288"/>
                  <a:gd name="T11" fmla="*/ 12 h 544"/>
                  <a:gd name="T12" fmla="*/ 49 w 2288"/>
                  <a:gd name="T13" fmla="*/ 4 h 544"/>
                  <a:gd name="T14" fmla="*/ 68 w 2288"/>
                  <a:gd name="T15" fmla="*/ 0 h 544"/>
                  <a:gd name="T16" fmla="*/ 88 w 2288"/>
                  <a:gd name="T17" fmla="*/ 1 h 544"/>
                  <a:gd name="T18" fmla="*/ 104 w 2288"/>
                  <a:gd name="T19" fmla="*/ 5 h 544"/>
                  <a:gd name="T20" fmla="*/ 118 w 2288"/>
                  <a:gd name="T21" fmla="*/ 13 h 544"/>
                  <a:gd name="T22" fmla="*/ 128 w 2288"/>
                  <a:gd name="T23" fmla="*/ 22 h 544"/>
                  <a:gd name="T24" fmla="*/ 135 w 2288"/>
                  <a:gd name="T25" fmla="*/ 32 h 544"/>
                  <a:gd name="T26" fmla="*/ 140 w 2288"/>
                  <a:gd name="T27" fmla="*/ 41 h 544"/>
                  <a:gd name="T28" fmla="*/ 143 w 2288"/>
                  <a:gd name="T29" fmla="*/ 49 h 544"/>
                  <a:gd name="T30" fmla="*/ 145 w 2288"/>
                  <a:gd name="T31" fmla="*/ 54 h 544"/>
                  <a:gd name="T32" fmla="*/ 135 w 2288"/>
                  <a:gd name="T33" fmla="*/ 54 h 544"/>
                  <a:gd name="T34" fmla="*/ 133 w 2288"/>
                  <a:gd name="T35" fmla="*/ 48 h 544"/>
                  <a:gd name="T36" fmla="*/ 129 w 2288"/>
                  <a:gd name="T37" fmla="*/ 40 h 544"/>
                  <a:gd name="T38" fmla="*/ 125 w 2288"/>
                  <a:gd name="T39" fmla="*/ 34 h 544"/>
                  <a:gd name="T40" fmla="*/ 122 w 2288"/>
                  <a:gd name="T41" fmla="*/ 33 h 544"/>
                  <a:gd name="T42" fmla="*/ 120 w 2288"/>
                  <a:gd name="T43" fmla="*/ 38 h 544"/>
                  <a:gd name="T44" fmla="*/ 116 w 2288"/>
                  <a:gd name="T45" fmla="*/ 46 h 544"/>
                  <a:gd name="T46" fmla="*/ 109 w 2288"/>
                  <a:gd name="T47" fmla="*/ 52 h 544"/>
                  <a:gd name="T48" fmla="*/ 103 w 2288"/>
                  <a:gd name="T49" fmla="*/ 46 h 544"/>
                  <a:gd name="T50" fmla="*/ 103 w 2288"/>
                  <a:gd name="T51" fmla="*/ 45 h 544"/>
                  <a:gd name="T52" fmla="*/ 101 w 2288"/>
                  <a:gd name="T53" fmla="*/ 52 h 544"/>
                  <a:gd name="T54" fmla="*/ 100 w 2288"/>
                  <a:gd name="T55" fmla="*/ 54 h 544"/>
                  <a:gd name="T56" fmla="*/ 98 w 2288"/>
                  <a:gd name="T57" fmla="*/ 54 h 544"/>
                  <a:gd name="T58" fmla="*/ 93 w 2288"/>
                  <a:gd name="T59" fmla="*/ 55 h 544"/>
                  <a:gd name="T60" fmla="*/ 89 w 2288"/>
                  <a:gd name="T61" fmla="*/ 49 h 544"/>
                  <a:gd name="T62" fmla="*/ 90 w 2288"/>
                  <a:gd name="T63" fmla="*/ 33 h 544"/>
                  <a:gd name="T64" fmla="*/ 89 w 2288"/>
                  <a:gd name="T65" fmla="*/ 40 h 544"/>
                  <a:gd name="T66" fmla="*/ 86 w 2288"/>
                  <a:gd name="T67" fmla="*/ 52 h 544"/>
                  <a:gd name="T68" fmla="*/ 83 w 2288"/>
                  <a:gd name="T69" fmla="*/ 55 h 544"/>
                  <a:gd name="T70" fmla="*/ 78 w 2288"/>
                  <a:gd name="T71" fmla="*/ 55 h 544"/>
                  <a:gd name="T72" fmla="*/ 73 w 2288"/>
                  <a:gd name="T73" fmla="*/ 55 h 544"/>
                  <a:gd name="T74" fmla="*/ 68 w 2288"/>
                  <a:gd name="T75" fmla="*/ 56 h 544"/>
                  <a:gd name="T76" fmla="*/ 65 w 2288"/>
                  <a:gd name="T77" fmla="*/ 47 h 544"/>
                  <a:gd name="T78" fmla="*/ 64 w 2288"/>
                  <a:gd name="T79" fmla="*/ 44 h 544"/>
                  <a:gd name="T80" fmla="*/ 63 w 2288"/>
                  <a:gd name="T81" fmla="*/ 53 h 544"/>
                  <a:gd name="T82" fmla="*/ 61 w 2288"/>
                  <a:gd name="T83" fmla="*/ 56 h 544"/>
                  <a:gd name="T84" fmla="*/ 61 w 2288"/>
                  <a:gd name="T85" fmla="*/ 37 h 544"/>
                  <a:gd name="T86" fmla="*/ 59 w 2288"/>
                  <a:gd name="T87" fmla="*/ 36 h 544"/>
                  <a:gd name="T88" fmla="*/ 57 w 2288"/>
                  <a:gd name="T89" fmla="*/ 52 h 544"/>
                  <a:gd name="T90" fmla="*/ 54 w 2288"/>
                  <a:gd name="T91" fmla="*/ 56 h 544"/>
                  <a:gd name="T92" fmla="*/ 50 w 2288"/>
                  <a:gd name="T93" fmla="*/ 57 h 544"/>
                  <a:gd name="T94" fmla="*/ 46 w 2288"/>
                  <a:gd name="T95" fmla="*/ 57 h 544"/>
                  <a:gd name="T96" fmla="*/ 42 w 2288"/>
                  <a:gd name="T97" fmla="*/ 57 h 544"/>
                  <a:gd name="T98" fmla="*/ 40 w 2288"/>
                  <a:gd name="T99" fmla="*/ 50 h 544"/>
                  <a:gd name="T100" fmla="*/ 39 w 2288"/>
                  <a:gd name="T101" fmla="*/ 50 h 544"/>
                  <a:gd name="T102" fmla="*/ 38 w 2288"/>
                  <a:gd name="T103" fmla="*/ 56 h 544"/>
                  <a:gd name="T104" fmla="*/ 35 w 2288"/>
                  <a:gd name="T105" fmla="*/ 57 h 544"/>
                  <a:gd name="T106" fmla="*/ 30 w 2288"/>
                  <a:gd name="T107" fmla="*/ 58 h 544"/>
                  <a:gd name="T108" fmla="*/ 25 w 2288"/>
                  <a:gd name="T109" fmla="*/ 58 h 544"/>
                  <a:gd name="T110" fmla="*/ 21 w 2288"/>
                  <a:gd name="T111" fmla="*/ 58 h 544"/>
                  <a:gd name="T112" fmla="*/ 20 w 2288"/>
                  <a:gd name="T113" fmla="*/ 44 h 544"/>
                  <a:gd name="T114" fmla="*/ 19 w 2288"/>
                  <a:gd name="T115" fmla="*/ 44 h 544"/>
                  <a:gd name="T116" fmla="*/ 16 w 2288"/>
                  <a:gd name="T117" fmla="*/ 56 h 544"/>
                  <a:gd name="T118" fmla="*/ 13 w 2288"/>
                  <a:gd name="T119" fmla="*/ 59 h 544"/>
                  <a:gd name="T120" fmla="*/ 8 w 2288"/>
                  <a:gd name="T121" fmla="*/ 60 h 544"/>
                  <a:gd name="T122" fmla="*/ 4 w 2288"/>
                  <a:gd name="T123" fmla="*/ 60 h 544"/>
                  <a:gd name="T124" fmla="*/ 1 w 2288"/>
                  <a:gd name="T125" fmla="*/ 61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472" name="Freeform 4735"/>
              <p:cNvSpPr>
                <a:spLocks/>
              </p:cNvSpPr>
              <p:nvPr/>
            </p:nvSpPr>
            <p:spPr bwMode="auto">
              <a:xfrm rot="-2864680">
                <a:off x="1802" y="1486"/>
                <a:ext cx="504" cy="144"/>
              </a:xfrm>
              <a:custGeom>
                <a:avLst/>
                <a:gdLst>
                  <a:gd name="T0" fmla="*/ 0 w 2288"/>
                  <a:gd name="T1" fmla="*/ 37 h 544"/>
                  <a:gd name="T2" fmla="*/ 2 w 2288"/>
                  <a:gd name="T3" fmla="*/ 34 h 544"/>
                  <a:gd name="T4" fmla="*/ 5 w 2288"/>
                  <a:gd name="T5" fmla="*/ 28 h 544"/>
                  <a:gd name="T6" fmla="*/ 10 w 2288"/>
                  <a:gd name="T7" fmla="*/ 21 h 544"/>
                  <a:gd name="T8" fmla="*/ 17 w 2288"/>
                  <a:gd name="T9" fmla="*/ 14 h 544"/>
                  <a:gd name="T10" fmla="*/ 26 w 2288"/>
                  <a:gd name="T11" fmla="*/ 8 h 544"/>
                  <a:gd name="T12" fmla="*/ 37 w 2288"/>
                  <a:gd name="T13" fmla="*/ 3 h 544"/>
                  <a:gd name="T14" fmla="*/ 52 w 2288"/>
                  <a:gd name="T15" fmla="*/ 0 h 544"/>
                  <a:gd name="T16" fmla="*/ 67 w 2288"/>
                  <a:gd name="T17" fmla="*/ 1 h 544"/>
                  <a:gd name="T18" fmla="*/ 80 w 2288"/>
                  <a:gd name="T19" fmla="*/ 3 h 544"/>
                  <a:gd name="T20" fmla="*/ 90 w 2288"/>
                  <a:gd name="T21" fmla="*/ 8 h 544"/>
                  <a:gd name="T22" fmla="*/ 98 w 2288"/>
                  <a:gd name="T23" fmla="*/ 14 h 544"/>
                  <a:gd name="T24" fmla="*/ 104 w 2288"/>
                  <a:gd name="T25" fmla="*/ 20 h 544"/>
                  <a:gd name="T26" fmla="*/ 107 w 2288"/>
                  <a:gd name="T27" fmla="*/ 26 h 544"/>
                  <a:gd name="T28" fmla="*/ 110 w 2288"/>
                  <a:gd name="T29" fmla="*/ 30 h 544"/>
                  <a:gd name="T30" fmla="*/ 111 w 2288"/>
                  <a:gd name="T31" fmla="*/ 34 h 544"/>
                  <a:gd name="T32" fmla="*/ 103 w 2288"/>
                  <a:gd name="T33" fmla="*/ 34 h 544"/>
                  <a:gd name="T34" fmla="*/ 102 w 2288"/>
                  <a:gd name="T35" fmla="*/ 30 h 544"/>
                  <a:gd name="T36" fmla="*/ 99 w 2288"/>
                  <a:gd name="T37" fmla="*/ 25 h 544"/>
                  <a:gd name="T38" fmla="*/ 95 w 2288"/>
                  <a:gd name="T39" fmla="*/ 21 h 544"/>
                  <a:gd name="T40" fmla="*/ 93 w 2288"/>
                  <a:gd name="T41" fmla="*/ 21 h 544"/>
                  <a:gd name="T42" fmla="*/ 92 w 2288"/>
                  <a:gd name="T43" fmla="*/ 24 h 544"/>
                  <a:gd name="T44" fmla="*/ 89 w 2288"/>
                  <a:gd name="T45" fmla="*/ 28 h 544"/>
                  <a:gd name="T46" fmla="*/ 83 w 2288"/>
                  <a:gd name="T47" fmla="*/ 33 h 544"/>
                  <a:gd name="T48" fmla="*/ 79 w 2288"/>
                  <a:gd name="T49" fmla="*/ 28 h 544"/>
                  <a:gd name="T50" fmla="*/ 79 w 2288"/>
                  <a:gd name="T51" fmla="*/ 28 h 544"/>
                  <a:gd name="T52" fmla="*/ 78 w 2288"/>
                  <a:gd name="T53" fmla="*/ 33 h 544"/>
                  <a:gd name="T54" fmla="*/ 77 w 2288"/>
                  <a:gd name="T55" fmla="*/ 34 h 544"/>
                  <a:gd name="T56" fmla="*/ 75 w 2288"/>
                  <a:gd name="T57" fmla="*/ 34 h 544"/>
                  <a:gd name="T58" fmla="*/ 71 w 2288"/>
                  <a:gd name="T59" fmla="*/ 34 h 544"/>
                  <a:gd name="T60" fmla="*/ 68 w 2288"/>
                  <a:gd name="T61" fmla="*/ 30 h 544"/>
                  <a:gd name="T62" fmla="*/ 69 w 2288"/>
                  <a:gd name="T63" fmla="*/ 21 h 544"/>
                  <a:gd name="T64" fmla="*/ 68 w 2288"/>
                  <a:gd name="T65" fmla="*/ 25 h 544"/>
                  <a:gd name="T66" fmla="*/ 66 w 2288"/>
                  <a:gd name="T67" fmla="*/ 33 h 544"/>
                  <a:gd name="T68" fmla="*/ 63 w 2288"/>
                  <a:gd name="T69" fmla="*/ 34 h 544"/>
                  <a:gd name="T70" fmla="*/ 60 w 2288"/>
                  <a:gd name="T71" fmla="*/ 34 h 544"/>
                  <a:gd name="T72" fmla="*/ 56 w 2288"/>
                  <a:gd name="T73" fmla="*/ 34 h 544"/>
                  <a:gd name="T74" fmla="*/ 52 w 2288"/>
                  <a:gd name="T75" fmla="*/ 35 h 544"/>
                  <a:gd name="T76" fmla="*/ 50 w 2288"/>
                  <a:gd name="T77" fmla="*/ 29 h 544"/>
                  <a:gd name="T78" fmla="*/ 49 w 2288"/>
                  <a:gd name="T79" fmla="*/ 27 h 544"/>
                  <a:gd name="T80" fmla="*/ 48 w 2288"/>
                  <a:gd name="T81" fmla="*/ 33 h 544"/>
                  <a:gd name="T82" fmla="*/ 47 w 2288"/>
                  <a:gd name="T83" fmla="*/ 35 h 544"/>
                  <a:gd name="T84" fmla="*/ 47 w 2288"/>
                  <a:gd name="T85" fmla="*/ 24 h 544"/>
                  <a:gd name="T86" fmla="*/ 45 w 2288"/>
                  <a:gd name="T87" fmla="*/ 23 h 544"/>
                  <a:gd name="T88" fmla="*/ 43 w 2288"/>
                  <a:gd name="T89" fmla="*/ 33 h 544"/>
                  <a:gd name="T90" fmla="*/ 41 w 2288"/>
                  <a:gd name="T91" fmla="*/ 35 h 544"/>
                  <a:gd name="T92" fmla="*/ 38 w 2288"/>
                  <a:gd name="T93" fmla="*/ 35 h 544"/>
                  <a:gd name="T94" fmla="*/ 35 w 2288"/>
                  <a:gd name="T95" fmla="*/ 35 h 544"/>
                  <a:gd name="T96" fmla="*/ 32 w 2288"/>
                  <a:gd name="T97" fmla="*/ 36 h 544"/>
                  <a:gd name="T98" fmla="*/ 30 w 2288"/>
                  <a:gd name="T99" fmla="*/ 31 h 544"/>
                  <a:gd name="T100" fmla="*/ 30 w 2288"/>
                  <a:gd name="T101" fmla="*/ 31 h 544"/>
                  <a:gd name="T102" fmla="*/ 29 w 2288"/>
                  <a:gd name="T103" fmla="*/ 35 h 544"/>
                  <a:gd name="T104" fmla="*/ 26 w 2288"/>
                  <a:gd name="T105" fmla="*/ 36 h 544"/>
                  <a:gd name="T106" fmla="*/ 23 w 2288"/>
                  <a:gd name="T107" fmla="*/ 36 h 544"/>
                  <a:gd name="T108" fmla="*/ 19 w 2288"/>
                  <a:gd name="T109" fmla="*/ 36 h 544"/>
                  <a:gd name="T110" fmla="*/ 16 w 2288"/>
                  <a:gd name="T111" fmla="*/ 37 h 544"/>
                  <a:gd name="T112" fmla="*/ 15 w 2288"/>
                  <a:gd name="T113" fmla="*/ 28 h 544"/>
                  <a:gd name="T114" fmla="*/ 14 w 2288"/>
                  <a:gd name="T115" fmla="*/ 28 h 544"/>
                  <a:gd name="T116" fmla="*/ 13 w 2288"/>
                  <a:gd name="T117" fmla="*/ 35 h 544"/>
                  <a:gd name="T118" fmla="*/ 10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473" name="Freeform 4736"/>
              <p:cNvSpPr>
                <a:spLocks/>
              </p:cNvSpPr>
              <p:nvPr/>
            </p:nvSpPr>
            <p:spPr bwMode="auto">
              <a:xfrm rot="2787764">
                <a:off x="1840" y="1145"/>
                <a:ext cx="480" cy="192"/>
              </a:xfrm>
              <a:custGeom>
                <a:avLst/>
                <a:gdLst>
                  <a:gd name="T0" fmla="*/ 0 w 2288"/>
                  <a:gd name="T1" fmla="*/ 66 h 544"/>
                  <a:gd name="T2" fmla="*/ 2 w 2288"/>
                  <a:gd name="T3" fmla="*/ 60 h 544"/>
                  <a:gd name="T4" fmla="*/ 5 w 2288"/>
                  <a:gd name="T5" fmla="*/ 50 h 544"/>
                  <a:gd name="T6" fmla="*/ 9 w 2288"/>
                  <a:gd name="T7" fmla="*/ 38 h 544"/>
                  <a:gd name="T8" fmla="*/ 15 w 2288"/>
                  <a:gd name="T9" fmla="*/ 25 h 544"/>
                  <a:gd name="T10" fmla="*/ 23 w 2288"/>
                  <a:gd name="T11" fmla="*/ 14 h 544"/>
                  <a:gd name="T12" fmla="*/ 34 w 2288"/>
                  <a:gd name="T13" fmla="*/ 5 h 544"/>
                  <a:gd name="T14" fmla="*/ 47 w 2288"/>
                  <a:gd name="T15" fmla="*/ 0 h 544"/>
                  <a:gd name="T16" fmla="*/ 61 w 2288"/>
                  <a:gd name="T17" fmla="*/ 1 h 544"/>
                  <a:gd name="T18" fmla="*/ 73 w 2288"/>
                  <a:gd name="T19" fmla="*/ 6 h 544"/>
                  <a:gd name="T20" fmla="*/ 82 w 2288"/>
                  <a:gd name="T21" fmla="*/ 14 h 544"/>
                  <a:gd name="T22" fmla="*/ 89 w 2288"/>
                  <a:gd name="T23" fmla="*/ 24 h 544"/>
                  <a:gd name="T24" fmla="*/ 94 w 2288"/>
                  <a:gd name="T25" fmla="*/ 35 h 544"/>
                  <a:gd name="T26" fmla="*/ 97 w 2288"/>
                  <a:gd name="T27" fmla="*/ 46 h 544"/>
                  <a:gd name="T28" fmla="*/ 99 w 2288"/>
                  <a:gd name="T29" fmla="*/ 54 h 544"/>
                  <a:gd name="T30" fmla="*/ 100 w 2288"/>
                  <a:gd name="T31" fmla="*/ 60 h 544"/>
                  <a:gd name="T32" fmla="*/ 94 w 2288"/>
                  <a:gd name="T33" fmla="*/ 60 h 544"/>
                  <a:gd name="T34" fmla="*/ 92 w 2288"/>
                  <a:gd name="T35" fmla="*/ 53 h 544"/>
                  <a:gd name="T36" fmla="*/ 90 w 2288"/>
                  <a:gd name="T37" fmla="*/ 44 h 544"/>
                  <a:gd name="T38" fmla="*/ 86 w 2288"/>
                  <a:gd name="T39" fmla="*/ 38 h 544"/>
                  <a:gd name="T40" fmla="*/ 85 w 2288"/>
                  <a:gd name="T41" fmla="*/ 37 h 544"/>
                  <a:gd name="T42" fmla="*/ 83 w 2288"/>
                  <a:gd name="T43" fmla="*/ 43 h 544"/>
                  <a:gd name="T44" fmla="*/ 81 w 2288"/>
                  <a:gd name="T45" fmla="*/ 50 h 544"/>
                  <a:gd name="T46" fmla="*/ 76 w 2288"/>
                  <a:gd name="T47" fmla="*/ 58 h 544"/>
                  <a:gd name="T48" fmla="*/ 72 w 2288"/>
                  <a:gd name="T49" fmla="*/ 50 h 544"/>
                  <a:gd name="T50" fmla="*/ 71 w 2288"/>
                  <a:gd name="T51" fmla="*/ 50 h 544"/>
                  <a:gd name="T52" fmla="*/ 70 w 2288"/>
                  <a:gd name="T53" fmla="*/ 58 h 544"/>
                  <a:gd name="T54" fmla="*/ 69 w 2288"/>
                  <a:gd name="T55" fmla="*/ 60 h 544"/>
                  <a:gd name="T56" fmla="*/ 68 w 2288"/>
                  <a:gd name="T57" fmla="*/ 60 h 544"/>
                  <a:gd name="T58" fmla="*/ 64 w 2288"/>
                  <a:gd name="T59" fmla="*/ 61 h 544"/>
                  <a:gd name="T60" fmla="*/ 62 w 2288"/>
                  <a:gd name="T61" fmla="*/ 54 h 544"/>
                  <a:gd name="T62" fmla="*/ 63 w 2288"/>
                  <a:gd name="T63" fmla="*/ 37 h 544"/>
                  <a:gd name="T64" fmla="*/ 62 w 2288"/>
                  <a:gd name="T65" fmla="*/ 44 h 544"/>
                  <a:gd name="T66" fmla="*/ 60 w 2288"/>
                  <a:gd name="T67" fmla="*/ 58 h 544"/>
                  <a:gd name="T68" fmla="*/ 57 w 2288"/>
                  <a:gd name="T69" fmla="*/ 61 h 544"/>
                  <a:gd name="T70" fmla="*/ 54 w 2288"/>
                  <a:gd name="T71" fmla="*/ 61 h 544"/>
                  <a:gd name="T72" fmla="*/ 51 w 2288"/>
                  <a:gd name="T73" fmla="*/ 61 h 544"/>
                  <a:gd name="T74" fmla="*/ 47 w 2288"/>
                  <a:gd name="T75" fmla="*/ 62 h 544"/>
                  <a:gd name="T76" fmla="*/ 45 w 2288"/>
                  <a:gd name="T77" fmla="*/ 53 h 544"/>
                  <a:gd name="T78" fmla="*/ 45 w 2288"/>
                  <a:gd name="T79" fmla="*/ 49 h 544"/>
                  <a:gd name="T80" fmla="*/ 44 w 2288"/>
                  <a:gd name="T81" fmla="*/ 59 h 544"/>
                  <a:gd name="T82" fmla="*/ 43 w 2288"/>
                  <a:gd name="T83" fmla="*/ 62 h 544"/>
                  <a:gd name="T84" fmla="*/ 42 w 2288"/>
                  <a:gd name="T85" fmla="*/ 42 h 544"/>
                  <a:gd name="T86" fmla="*/ 41 w 2288"/>
                  <a:gd name="T87" fmla="*/ 40 h 544"/>
                  <a:gd name="T88" fmla="*/ 39 w 2288"/>
                  <a:gd name="T89" fmla="*/ 58 h 544"/>
                  <a:gd name="T90" fmla="*/ 37 w 2288"/>
                  <a:gd name="T91" fmla="*/ 62 h 544"/>
                  <a:gd name="T92" fmla="*/ 34 w 2288"/>
                  <a:gd name="T93" fmla="*/ 63 h 544"/>
                  <a:gd name="T94" fmla="*/ 32 w 2288"/>
                  <a:gd name="T95" fmla="*/ 63 h 544"/>
                  <a:gd name="T96" fmla="*/ 29 w 2288"/>
                  <a:gd name="T97" fmla="*/ 64 h 544"/>
                  <a:gd name="T98" fmla="*/ 27 w 2288"/>
                  <a:gd name="T99" fmla="*/ 55 h 544"/>
                  <a:gd name="T100" fmla="*/ 27 w 2288"/>
                  <a:gd name="T101" fmla="*/ 55 h 544"/>
                  <a:gd name="T102" fmla="*/ 26 w 2288"/>
                  <a:gd name="T103" fmla="*/ 62 h 544"/>
                  <a:gd name="T104" fmla="*/ 24 w 2288"/>
                  <a:gd name="T105" fmla="*/ 64 h 544"/>
                  <a:gd name="T106" fmla="*/ 21 w 2288"/>
                  <a:gd name="T107" fmla="*/ 64 h 544"/>
                  <a:gd name="T108" fmla="*/ 18 w 2288"/>
                  <a:gd name="T109" fmla="*/ 64 h 544"/>
                  <a:gd name="T110" fmla="*/ 15 w 2288"/>
                  <a:gd name="T111" fmla="*/ 65 h 544"/>
                  <a:gd name="T112" fmla="*/ 14 w 2288"/>
                  <a:gd name="T113" fmla="*/ 49 h 544"/>
                  <a:gd name="T114" fmla="*/ 13 w 2288"/>
                  <a:gd name="T115" fmla="*/ 49 h 544"/>
                  <a:gd name="T116" fmla="*/ 12 w 2288"/>
                  <a:gd name="T117" fmla="*/ 62 h 544"/>
                  <a:gd name="T118" fmla="*/ 9 w 2288"/>
                  <a:gd name="T119" fmla="*/ 66 h 544"/>
                  <a:gd name="T120" fmla="*/ 5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nvGrpSpPr>
              <p:cNvPr id="9161" name="Group 4737"/>
              <p:cNvGrpSpPr>
                <a:grpSpLocks/>
              </p:cNvGrpSpPr>
              <p:nvPr/>
            </p:nvGrpSpPr>
            <p:grpSpPr bwMode="auto">
              <a:xfrm rot="839386">
                <a:off x="2208" y="966"/>
                <a:ext cx="192" cy="528"/>
                <a:chOff x="1952" y="240"/>
                <a:chExt cx="352" cy="528"/>
              </a:xfrm>
            </p:grpSpPr>
            <p:sp>
              <p:nvSpPr>
                <p:cNvPr id="8477" name="Freeform 4738"/>
                <p:cNvSpPr>
                  <a:spLocks/>
                </p:cNvSpPr>
                <p:nvPr/>
              </p:nvSpPr>
              <p:spPr bwMode="auto">
                <a:xfrm rot="5867664">
                  <a:off x="1944" y="408"/>
                  <a:ext cx="528" cy="192"/>
                </a:xfrm>
                <a:custGeom>
                  <a:avLst/>
                  <a:gdLst>
                    <a:gd name="T0" fmla="*/ 0 w 2288"/>
                    <a:gd name="T1" fmla="*/ 66 h 544"/>
                    <a:gd name="T2" fmla="*/ 2 w 2288"/>
                    <a:gd name="T3" fmla="*/ 60 h 544"/>
                    <a:gd name="T4" fmla="*/ 6 w 2288"/>
                    <a:gd name="T5" fmla="*/ 50 h 544"/>
                    <a:gd name="T6" fmla="*/ 11 w 2288"/>
                    <a:gd name="T7" fmla="*/ 38 h 544"/>
                    <a:gd name="T8" fmla="*/ 18 w 2288"/>
                    <a:gd name="T9" fmla="*/ 25 h 544"/>
                    <a:gd name="T10" fmla="*/ 29 w 2288"/>
                    <a:gd name="T11" fmla="*/ 14 h 544"/>
                    <a:gd name="T12" fmla="*/ 41 w 2288"/>
                    <a:gd name="T13" fmla="*/ 5 h 544"/>
                    <a:gd name="T14" fmla="*/ 57 w 2288"/>
                    <a:gd name="T15" fmla="*/ 0 h 544"/>
                    <a:gd name="T16" fmla="*/ 74 w 2288"/>
                    <a:gd name="T17" fmla="*/ 1 h 544"/>
                    <a:gd name="T18" fmla="*/ 88 w 2288"/>
                    <a:gd name="T19" fmla="*/ 6 h 544"/>
                    <a:gd name="T20" fmla="*/ 99 w 2288"/>
                    <a:gd name="T21" fmla="*/ 14 h 544"/>
                    <a:gd name="T22" fmla="*/ 107 w 2288"/>
                    <a:gd name="T23" fmla="*/ 24 h 544"/>
                    <a:gd name="T24" fmla="*/ 114 w 2288"/>
                    <a:gd name="T25" fmla="*/ 35 h 544"/>
                    <a:gd name="T26" fmla="*/ 118 w 2288"/>
                    <a:gd name="T27" fmla="*/ 46 h 544"/>
                    <a:gd name="T28" fmla="*/ 120 w 2288"/>
                    <a:gd name="T29" fmla="*/ 54 h 544"/>
                    <a:gd name="T30" fmla="*/ 122 w 2288"/>
                    <a:gd name="T31" fmla="*/ 60 h 544"/>
                    <a:gd name="T32" fmla="*/ 113 w 2288"/>
                    <a:gd name="T33" fmla="*/ 60 h 544"/>
                    <a:gd name="T34" fmla="*/ 111 w 2288"/>
                    <a:gd name="T35" fmla="*/ 53 h 544"/>
                    <a:gd name="T36" fmla="*/ 108 w 2288"/>
                    <a:gd name="T37" fmla="*/ 44 h 544"/>
                    <a:gd name="T38" fmla="*/ 105 w 2288"/>
                    <a:gd name="T39" fmla="*/ 38 h 544"/>
                    <a:gd name="T40" fmla="*/ 103 w 2288"/>
                    <a:gd name="T41" fmla="*/ 37 h 544"/>
                    <a:gd name="T42" fmla="*/ 101 w 2288"/>
                    <a:gd name="T43" fmla="*/ 43 h 544"/>
                    <a:gd name="T44" fmla="*/ 98 w 2288"/>
                    <a:gd name="T45" fmla="*/ 50 h 544"/>
                    <a:gd name="T46" fmla="*/ 91 w 2288"/>
                    <a:gd name="T47" fmla="*/ 58 h 544"/>
                    <a:gd name="T48" fmla="*/ 87 w 2288"/>
                    <a:gd name="T49" fmla="*/ 50 h 544"/>
                    <a:gd name="T50" fmla="*/ 87 w 2288"/>
                    <a:gd name="T51" fmla="*/ 50 h 544"/>
                    <a:gd name="T52" fmla="*/ 85 w 2288"/>
                    <a:gd name="T53" fmla="*/ 58 h 544"/>
                    <a:gd name="T54" fmla="*/ 84 w 2288"/>
                    <a:gd name="T55" fmla="*/ 60 h 544"/>
                    <a:gd name="T56" fmla="*/ 82 w 2288"/>
                    <a:gd name="T57" fmla="*/ 60 h 544"/>
                    <a:gd name="T58" fmla="*/ 78 w 2288"/>
                    <a:gd name="T59" fmla="*/ 61 h 544"/>
                    <a:gd name="T60" fmla="*/ 75 w 2288"/>
                    <a:gd name="T61" fmla="*/ 54 h 544"/>
                    <a:gd name="T62" fmla="*/ 76 w 2288"/>
                    <a:gd name="T63" fmla="*/ 37 h 544"/>
                    <a:gd name="T64" fmla="*/ 75 w 2288"/>
                    <a:gd name="T65" fmla="*/ 44 h 544"/>
                    <a:gd name="T66" fmla="*/ 72 w 2288"/>
                    <a:gd name="T67" fmla="*/ 58 h 544"/>
                    <a:gd name="T68" fmla="*/ 69 w 2288"/>
                    <a:gd name="T69" fmla="*/ 61 h 544"/>
                    <a:gd name="T70" fmla="*/ 65 w 2288"/>
                    <a:gd name="T71" fmla="*/ 61 h 544"/>
                    <a:gd name="T72" fmla="*/ 61 w 2288"/>
                    <a:gd name="T73" fmla="*/ 61 h 544"/>
                    <a:gd name="T74" fmla="*/ 57 w 2288"/>
                    <a:gd name="T75" fmla="*/ 62 h 544"/>
                    <a:gd name="T76" fmla="*/ 54 w 2288"/>
                    <a:gd name="T77" fmla="*/ 53 h 544"/>
                    <a:gd name="T78" fmla="*/ 54 w 2288"/>
                    <a:gd name="T79" fmla="*/ 49 h 544"/>
                    <a:gd name="T80" fmla="*/ 53 w 2288"/>
                    <a:gd name="T81" fmla="*/ 59 h 544"/>
                    <a:gd name="T82" fmla="*/ 51 w 2288"/>
                    <a:gd name="T83" fmla="*/ 62 h 544"/>
                    <a:gd name="T84" fmla="*/ 51 w 2288"/>
                    <a:gd name="T85" fmla="*/ 42 h 544"/>
                    <a:gd name="T86" fmla="*/ 50 w 2288"/>
                    <a:gd name="T87" fmla="*/ 40 h 544"/>
                    <a:gd name="T88" fmla="*/ 48 w 2288"/>
                    <a:gd name="T89" fmla="*/ 58 h 544"/>
                    <a:gd name="T90" fmla="*/ 45 w 2288"/>
                    <a:gd name="T91" fmla="*/ 62 h 544"/>
                    <a:gd name="T92" fmla="*/ 42 w 2288"/>
                    <a:gd name="T93" fmla="*/ 63 h 544"/>
                    <a:gd name="T94" fmla="*/ 38 w 2288"/>
                    <a:gd name="T95" fmla="*/ 63 h 544"/>
                    <a:gd name="T96" fmla="*/ 35 w 2288"/>
                    <a:gd name="T97" fmla="*/ 64 h 544"/>
                    <a:gd name="T98" fmla="*/ 33 w 2288"/>
                    <a:gd name="T99" fmla="*/ 55 h 544"/>
                    <a:gd name="T100" fmla="*/ 33 w 2288"/>
                    <a:gd name="T101" fmla="*/ 55 h 544"/>
                    <a:gd name="T102" fmla="*/ 32 w 2288"/>
                    <a:gd name="T103" fmla="*/ 62 h 544"/>
                    <a:gd name="T104" fmla="*/ 29 w 2288"/>
                    <a:gd name="T105" fmla="*/ 64 h 544"/>
                    <a:gd name="T106" fmla="*/ 25 w 2288"/>
                    <a:gd name="T107" fmla="*/ 64 h 544"/>
                    <a:gd name="T108" fmla="*/ 21 w 2288"/>
                    <a:gd name="T109" fmla="*/ 64 h 544"/>
                    <a:gd name="T110" fmla="*/ 18 w 2288"/>
                    <a:gd name="T111" fmla="*/ 65 h 544"/>
                    <a:gd name="T112" fmla="*/ 16 w 2288"/>
                    <a:gd name="T113" fmla="*/ 49 h 544"/>
                    <a:gd name="T114" fmla="*/ 16 w 2288"/>
                    <a:gd name="T115" fmla="*/ 49 h 544"/>
                    <a:gd name="T116" fmla="*/ 14 w 2288"/>
                    <a:gd name="T117" fmla="*/ 62 h 544"/>
                    <a:gd name="T118" fmla="*/ 11 w 2288"/>
                    <a:gd name="T119" fmla="*/ 66 h 544"/>
                    <a:gd name="T120" fmla="*/ 6 w 2288"/>
                    <a:gd name="T121" fmla="*/ 66 h 544"/>
                    <a:gd name="T122" fmla="*/ 3 w 2288"/>
                    <a:gd name="T123" fmla="*/ 67 h 544"/>
                    <a:gd name="T124" fmla="*/ 1 w 2288"/>
                    <a:gd name="T125" fmla="*/ 67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478" name="Freeform 4739"/>
                <p:cNvSpPr>
                  <a:spLocks/>
                </p:cNvSpPr>
                <p:nvPr/>
              </p:nvSpPr>
              <p:spPr bwMode="auto">
                <a:xfrm rot="16313642" flipH="1">
                  <a:off x="1824" y="368"/>
                  <a:ext cx="480" cy="224"/>
                </a:xfrm>
                <a:custGeom>
                  <a:avLst/>
                  <a:gdLst>
                    <a:gd name="T0" fmla="*/ 0 w 2288"/>
                    <a:gd name="T1" fmla="*/ 90 h 544"/>
                    <a:gd name="T2" fmla="*/ 2 w 2288"/>
                    <a:gd name="T3" fmla="*/ 81 h 544"/>
                    <a:gd name="T4" fmla="*/ 5 w 2288"/>
                    <a:gd name="T5" fmla="*/ 68 h 544"/>
                    <a:gd name="T6" fmla="*/ 9 w 2288"/>
                    <a:gd name="T7" fmla="*/ 51 h 544"/>
                    <a:gd name="T8" fmla="*/ 15 w 2288"/>
                    <a:gd name="T9" fmla="*/ 34 h 544"/>
                    <a:gd name="T10" fmla="*/ 23 w 2288"/>
                    <a:gd name="T11" fmla="*/ 19 h 544"/>
                    <a:gd name="T12" fmla="*/ 34 w 2288"/>
                    <a:gd name="T13" fmla="*/ 7 h 544"/>
                    <a:gd name="T14" fmla="*/ 47 w 2288"/>
                    <a:gd name="T15" fmla="*/ 1 h 544"/>
                    <a:gd name="T16" fmla="*/ 61 w 2288"/>
                    <a:gd name="T17" fmla="*/ 1 h 544"/>
                    <a:gd name="T18" fmla="*/ 73 w 2288"/>
                    <a:gd name="T19" fmla="*/ 8 h 544"/>
                    <a:gd name="T20" fmla="*/ 82 w 2288"/>
                    <a:gd name="T21" fmla="*/ 19 h 544"/>
                    <a:gd name="T22" fmla="*/ 89 w 2288"/>
                    <a:gd name="T23" fmla="*/ 33 h 544"/>
                    <a:gd name="T24" fmla="*/ 94 w 2288"/>
                    <a:gd name="T25" fmla="*/ 48 h 544"/>
                    <a:gd name="T26" fmla="*/ 97 w 2288"/>
                    <a:gd name="T27" fmla="*/ 62 h 544"/>
                    <a:gd name="T28" fmla="*/ 99 w 2288"/>
                    <a:gd name="T29" fmla="*/ 74 h 544"/>
                    <a:gd name="T30" fmla="*/ 100 w 2288"/>
                    <a:gd name="T31" fmla="*/ 82 h 544"/>
                    <a:gd name="T32" fmla="*/ 94 w 2288"/>
                    <a:gd name="T33" fmla="*/ 82 h 544"/>
                    <a:gd name="T34" fmla="*/ 92 w 2288"/>
                    <a:gd name="T35" fmla="*/ 72 h 544"/>
                    <a:gd name="T36" fmla="*/ 90 w 2288"/>
                    <a:gd name="T37" fmla="*/ 61 h 544"/>
                    <a:gd name="T38" fmla="*/ 86 w 2288"/>
                    <a:gd name="T39" fmla="*/ 51 h 544"/>
                    <a:gd name="T40" fmla="*/ 85 w 2288"/>
                    <a:gd name="T41" fmla="*/ 50 h 544"/>
                    <a:gd name="T42" fmla="*/ 83 w 2288"/>
                    <a:gd name="T43" fmla="*/ 58 h 544"/>
                    <a:gd name="T44" fmla="*/ 81 w 2288"/>
                    <a:gd name="T45" fmla="*/ 69 h 544"/>
                    <a:gd name="T46" fmla="*/ 76 w 2288"/>
                    <a:gd name="T47" fmla="*/ 79 h 544"/>
                    <a:gd name="T48" fmla="*/ 72 w 2288"/>
                    <a:gd name="T49" fmla="*/ 69 h 544"/>
                    <a:gd name="T50" fmla="*/ 71 w 2288"/>
                    <a:gd name="T51" fmla="*/ 68 h 544"/>
                    <a:gd name="T52" fmla="*/ 70 w 2288"/>
                    <a:gd name="T53" fmla="*/ 79 h 544"/>
                    <a:gd name="T54" fmla="*/ 69 w 2288"/>
                    <a:gd name="T55" fmla="*/ 82 h 544"/>
                    <a:gd name="T56" fmla="*/ 68 w 2288"/>
                    <a:gd name="T57" fmla="*/ 82 h 544"/>
                    <a:gd name="T58" fmla="*/ 64 w 2288"/>
                    <a:gd name="T59" fmla="*/ 82 h 544"/>
                    <a:gd name="T60" fmla="*/ 62 w 2288"/>
                    <a:gd name="T61" fmla="*/ 74 h 544"/>
                    <a:gd name="T62" fmla="*/ 63 w 2288"/>
                    <a:gd name="T63" fmla="*/ 50 h 544"/>
                    <a:gd name="T64" fmla="*/ 62 w 2288"/>
                    <a:gd name="T65" fmla="*/ 61 h 544"/>
                    <a:gd name="T66" fmla="*/ 60 w 2288"/>
                    <a:gd name="T67" fmla="*/ 79 h 544"/>
                    <a:gd name="T68" fmla="*/ 57 w 2288"/>
                    <a:gd name="T69" fmla="*/ 83 h 544"/>
                    <a:gd name="T70" fmla="*/ 54 w 2288"/>
                    <a:gd name="T71" fmla="*/ 84 h 544"/>
                    <a:gd name="T72" fmla="*/ 51 w 2288"/>
                    <a:gd name="T73" fmla="*/ 84 h 544"/>
                    <a:gd name="T74" fmla="*/ 47 w 2288"/>
                    <a:gd name="T75" fmla="*/ 84 h 544"/>
                    <a:gd name="T76" fmla="*/ 45 w 2288"/>
                    <a:gd name="T77" fmla="*/ 71 h 544"/>
                    <a:gd name="T78" fmla="*/ 45 w 2288"/>
                    <a:gd name="T79" fmla="*/ 66 h 544"/>
                    <a:gd name="T80" fmla="*/ 44 w 2288"/>
                    <a:gd name="T81" fmla="*/ 79 h 544"/>
                    <a:gd name="T82" fmla="*/ 43 w 2288"/>
                    <a:gd name="T83" fmla="*/ 84 h 544"/>
                    <a:gd name="T84" fmla="*/ 42 w 2288"/>
                    <a:gd name="T85" fmla="*/ 57 h 544"/>
                    <a:gd name="T86" fmla="*/ 41 w 2288"/>
                    <a:gd name="T87" fmla="*/ 55 h 544"/>
                    <a:gd name="T88" fmla="*/ 39 w 2288"/>
                    <a:gd name="T89" fmla="*/ 79 h 544"/>
                    <a:gd name="T90" fmla="*/ 37 w 2288"/>
                    <a:gd name="T91" fmla="*/ 85 h 544"/>
                    <a:gd name="T92" fmla="*/ 34 w 2288"/>
                    <a:gd name="T93" fmla="*/ 86 h 544"/>
                    <a:gd name="T94" fmla="*/ 32 w 2288"/>
                    <a:gd name="T95" fmla="*/ 86 h 544"/>
                    <a:gd name="T96" fmla="*/ 29 w 2288"/>
                    <a:gd name="T97" fmla="*/ 86 h 544"/>
                    <a:gd name="T98" fmla="*/ 27 w 2288"/>
                    <a:gd name="T99" fmla="*/ 75 h 544"/>
                    <a:gd name="T100" fmla="*/ 27 w 2288"/>
                    <a:gd name="T101" fmla="*/ 75 h 544"/>
                    <a:gd name="T102" fmla="*/ 26 w 2288"/>
                    <a:gd name="T103" fmla="*/ 84 h 544"/>
                    <a:gd name="T104" fmla="*/ 24 w 2288"/>
                    <a:gd name="T105" fmla="*/ 87 h 544"/>
                    <a:gd name="T106" fmla="*/ 21 w 2288"/>
                    <a:gd name="T107" fmla="*/ 87 h 544"/>
                    <a:gd name="T108" fmla="*/ 18 w 2288"/>
                    <a:gd name="T109" fmla="*/ 88 h 544"/>
                    <a:gd name="T110" fmla="*/ 15 w 2288"/>
                    <a:gd name="T111" fmla="*/ 89 h 544"/>
                    <a:gd name="T112" fmla="*/ 14 w 2288"/>
                    <a:gd name="T113" fmla="*/ 68 h 544"/>
                    <a:gd name="T114" fmla="*/ 13 w 2288"/>
                    <a:gd name="T115" fmla="*/ 67 h 544"/>
                    <a:gd name="T116" fmla="*/ 12 w 2288"/>
                    <a:gd name="T117" fmla="*/ 84 h 544"/>
                    <a:gd name="T118" fmla="*/ 9 w 2288"/>
                    <a:gd name="T119" fmla="*/ 89 h 544"/>
                    <a:gd name="T120" fmla="*/ 5 w 2288"/>
                    <a:gd name="T121" fmla="*/ 90 h 544"/>
                    <a:gd name="T122" fmla="*/ 3 w 2288"/>
                    <a:gd name="T123" fmla="*/ 91 h 544"/>
                    <a:gd name="T124" fmla="*/ 1 w 2288"/>
                    <a:gd name="T125" fmla="*/ 92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sp>
            <p:nvSpPr>
              <p:cNvPr id="8475" name="Freeform 4740"/>
              <p:cNvSpPr>
                <a:spLocks/>
              </p:cNvSpPr>
              <p:nvPr/>
            </p:nvSpPr>
            <p:spPr bwMode="auto">
              <a:xfrm rot="-280215">
                <a:off x="1777" y="1343"/>
                <a:ext cx="528" cy="144"/>
              </a:xfrm>
              <a:custGeom>
                <a:avLst/>
                <a:gdLst>
                  <a:gd name="T0" fmla="*/ 0 w 2288"/>
                  <a:gd name="T1" fmla="*/ 37 h 544"/>
                  <a:gd name="T2" fmla="*/ 2 w 2288"/>
                  <a:gd name="T3" fmla="*/ 34 h 544"/>
                  <a:gd name="T4" fmla="*/ 6 w 2288"/>
                  <a:gd name="T5" fmla="*/ 28 h 544"/>
                  <a:gd name="T6" fmla="*/ 11 w 2288"/>
                  <a:gd name="T7" fmla="*/ 21 h 544"/>
                  <a:gd name="T8" fmla="*/ 18 w 2288"/>
                  <a:gd name="T9" fmla="*/ 14 h 544"/>
                  <a:gd name="T10" fmla="*/ 29 w 2288"/>
                  <a:gd name="T11" fmla="*/ 8 h 544"/>
                  <a:gd name="T12" fmla="*/ 41 w 2288"/>
                  <a:gd name="T13" fmla="*/ 3 h 544"/>
                  <a:gd name="T14" fmla="*/ 57 w 2288"/>
                  <a:gd name="T15" fmla="*/ 0 h 544"/>
                  <a:gd name="T16" fmla="*/ 74 w 2288"/>
                  <a:gd name="T17" fmla="*/ 1 h 544"/>
                  <a:gd name="T18" fmla="*/ 88 w 2288"/>
                  <a:gd name="T19" fmla="*/ 3 h 544"/>
                  <a:gd name="T20" fmla="*/ 99 w 2288"/>
                  <a:gd name="T21" fmla="*/ 8 h 544"/>
                  <a:gd name="T22" fmla="*/ 107 w 2288"/>
                  <a:gd name="T23" fmla="*/ 14 h 544"/>
                  <a:gd name="T24" fmla="*/ 114 w 2288"/>
                  <a:gd name="T25" fmla="*/ 20 h 544"/>
                  <a:gd name="T26" fmla="*/ 118 w 2288"/>
                  <a:gd name="T27" fmla="*/ 26 h 544"/>
                  <a:gd name="T28" fmla="*/ 120 w 2288"/>
                  <a:gd name="T29" fmla="*/ 30 h 544"/>
                  <a:gd name="T30" fmla="*/ 122 w 2288"/>
                  <a:gd name="T31" fmla="*/ 34 h 544"/>
                  <a:gd name="T32" fmla="*/ 113 w 2288"/>
                  <a:gd name="T33" fmla="*/ 34 h 544"/>
                  <a:gd name="T34" fmla="*/ 111 w 2288"/>
                  <a:gd name="T35" fmla="*/ 30 h 544"/>
                  <a:gd name="T36" fmla="*/ 108 w 2288"/>
                  <a:gd name="T37" fmla="*/ 25 h 544"/>
                  <a:gd name="T38" fmla="*/ 105 w 2288"/>
                  <a:gd name="T39" fmla="*/ 21 h 544"/>
                  <a:gd name="T40" fmla="*/ 103 w 2288"/>
                  <a:gd name="T41" fmla="*/ 21 h 544"/>
                  <a:gd name="T42" fmla="*/ 101 w 2288"/>
                  <a:gd name="T43" fmla="*/ 24 h 544"/>
                  <a:gd name="T44" fmla="*/ 98 w 2288"/>
                  <a:gd name="T45" fmla="*/ 28 h 544"/>
                  <a:gd name="T46" fmla="*/ 91 w 2288"/>
                  <a:gd name="T47" fmla="*/ 33 h 544"/>
                  <a:gd name="T48" fmla="*/ 87 w 2288"/>
                  <a:gd name="T49" fmla="*/ 28 h 544"/>
                  <a:gd name="T50" fmla="*/ 87 w 2288"/>
                  <a:gd name="T51" fmla="*/ 28 h 544"/>
                  <a:gd name="T52" fmla="*/ 85 w 2288"/>
                  <a:gd name="T53" fmla="*/ 33 h 544"/>
                  <a:gd name="T54" fmla="*/ 84 w 2288"/>
                  <a:gd name="T55" fmla="*/ 34 h 544"/>
                  <a:gd name="T56" fmla="*/ 82 w 2288"/>
                  <a:gd name="T57" fmla="*/ 34 h 544"/>
                  <a:gd name="T58" fmla="*/ 78 w 2288"/>
                  <a:gd name="T59" fmla="*/ 34 h 544"/>
                  <a:gd name="T60" fmla="*/ 75 w 2288"/>
                  <a:gd name="T61" fmla="*/ 30 h 544"/>
                  <a:gd name="T62" fmla="*/ 76 w 2288"/>
                  <a:gd name="T63" fmla="*/ 21 h 544"/>
                  <a:gd name="T64" fmla="*/ 75 w 2288"/>
                  <a:gd name="T65" fmla="*/ 25 h 544"/>
                  <a:gd name="T66" fmla="*/ 72 w 2288"/>
                  <a:gd name="T67" fmla="*/ 33 h 544"/>
                  <a:gd name="T68" fmla="*/ 69 w 2288"/>
                  <a:gd name="T69" fmla="*/ 34 h 544"/>
                  <a:gd name="T70" fmla="*/ 65 w 2288"/>
                  <a:gd name="T71" fmla="*/ 34 h 544"/>
                  <a:gd name="T72" fmla="*/ 61 w 2288"/>
                  <a:gd name="T73" fmla="*/ 34 h 544"/>
                  <a:gd name="T74" fmla="*/ 57 w 2288"/>
                  <a:gd name="T75" fmla="*/ 35 h 544"/>
                  <a:gd name="T76" fmla="*/ 54 w 2288"/>
                  <a:gd name="T77" fmla="*/ 29 h 544"/>
                  <a:gd name="T78" fmla="*/ 54 w 2288"/>
                  <a:gd name="T79" fmla="*/ 27 h 544"/>
                  <a:gd name="T80" fmla="*/ 53 w 2288"/>
                  <a:gd name="T81" fmla="*/ 33 h 544"/>
                  <a:gd name="T82" fmla="*/ 51 w 2288"/>
                  <a:gd name="T83" fmla="*/ 35 h 544"/>
                  <a:gd name="T84" fmla="*/ 51 w 2288"/>
                  <a:gd name="T85" fmla="*/ 24 h 544"/>
                  <a:gd name="T86" fmla="*/ 50 w 2288"/>
                  <a:gd name="T87" fmla="*/ 23 h 544"/>
                  <a:gd name="T88" fmla="*/ 48 w 2288"/>
                  <a:gd name="T89" fmla="*/ 33 h 544"/>
                  <a:gd name="T90" fmla="*/ 45 w 2288"/>
                  <a:gd name="T91" fmla="*/ 35 h 544"/>
                  <a:gd name="T92" fmla="*/ 42 w 2288"/>
                  <a:gd name="T93" fmla="*/ 35 h 544"/>
                  <a:gd name="T94" fmla="*/ 38 w 2288"/>
                  <a:gd name="T95" fmla="*/ 35 h 544"/>
                  <a:gd name="T96" fmla="*/ 35 w 2288"/>
                  <a:gd name="T97" fmla="*/ 36 h 544"/>
                  <a:gd name="T98" fmla="*/ 33 w 2288"/>
                  <a:gd name="T99" fmla="*/ 31 h 544"/>
                  <a:gd name="T100" fmla="*/ 33 w 2288"/>
                  <a:gd name="T101" fmla="*/ 31 h 544"/>
                  <a:gd name="T102" fmla="*/ 32 w 2288"/>
                  <a:gd name="T103" fmla="*/ 35 h 544"/>
                  <a:gd name="T104" fmla="*/ 29 w 2288"/>
                  <a:gd name="T105" fmla="*/ 36 h 544"/>
                  <a:gd name="T106" fmla="*/ 25 w 2288"/>
                  <a:gd name="T107" fmla="*/ 36 h 544"/>
                  <a:gd name="T108" fmla="*/ 21 w 2288"/>
                  <a:gd name="T109" fmla="*/ 36 h 544"/>
                  <a:gd name="T110" fmla="*/ 18 w 2288"/>
                  <a:gd name="T111" fmla="*/ 37 h 544"/>
                  <a:gd name="T112" fmla="*/ 16 w 2288"/>
                  <a:gd name="T113" fmla="*/ 28 h 544"/>
                  <a:gd name="T114" fmla="*/ 16 w 2288"/>
                  <a:gd name="T115" fmla="*/ 28 h 544"/>
                  <a:gd name="T116" fmla="*/ 14 w 2288"/>
                  <a:gd name="T117" fmla="*/ 35 h 544"/>
                  <a:gd name="T118" fmla="*/ 11 w 2288"/>
                  <a:gd name="T119" fmla="*/ 37 h 544"/>
                  <a:gd name="T120" fmla="*/ 6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sp>
            <p:nvSpPr>
              <p:cNvPr id="8476" name="Freeform 4741"/>
              <p:cNvSpPr>
                <a:spLocks/>
              </p:cNvSpPr>
              <p:nvPr/>
            </p:nvSpPr>
            <p:spPr bwMode="auto">
              <a:xfrm flipH="1">
                <a:off x="2160" y="1344"/>
                <a:ext cx="480" cy="144"/>
              </a:xfrm>
              <a:custGeom>
                <a:avLst/>
                <a:gdLst>
                  <a:gd name="T0" fmla="*/ 0 w 2288"/>
                  <a:gd name="T1" fmla="*/ 37 h 544"/>
                  <a:gd name="T2" fmla="*/ 2 w 2288"/>
                  <a:gd name="T3" fmla="*/ 34 h 544"/>
                  <a:gd name="T4" fmla="*/ 5 w 2288"/>
                  <a:gd name="T5" fmla="*/ 28 h 544"/>
                  <a:gd name="T6" fmla="*/ 9 w 2288"/>
                  <a:gd name="T7" fmla="*/ 21 h 544"/>
                  <a:gd name="T8" fmla="*/ 15 w 2288"/>
                  <a:gd name="T9" fmla="*/ 14 h 544"/>
                  <a:gd name="T10" fmla="*/ 23 w 2288"/>
                  <a:gd name="T11" fmla="*/ 8 h 544"/>
                  <a:gd name="T12" fmla="*/ 34 w 2288"/>
                  <a:gd name="T13" fmla="*/ 3 h 544"/>
                  <a:gd name="T14" fmla="*/ 47 w 2288"/>
                  <a:gd name="T15" fmla="*/ 0 h 544"/>
                  <a:gd name="T16" fmla="*/ 61 w 2288"/>
                  <a:gd name="T17" fmla="*/ 1 h 544"/>
                  <a:gd name="T18" fmla="*/ 73 w 2288"/>
                  <a:gd name="T19" fmla="*/ 3 h 544"/>
                  <a:gd name="T20" fmla="*/ 82 w 2288"/>
                  <a:gd name="T21" fmla="*/ 8 h 544"/>
                  <a:gd name="T22" fmla="*/ 89 w 2288"/>
                  <a:gd name="T23" fmla="*/ 14 h 544"/>
                  <a:gd name="T24" fmla="*/ 94 w 2288"/>
                  <a:gd name="T25" fmla="*/ 20 h 544"/>
                  <a:gd name="T26" fmla="*/ 97 w 2288"/>
                  <a:gd name="T27" fmla="*/ 26 h 544"/>
                  <a:gd name="T28" fmla="*/ 99 w 2288"/>
                  <a:gd name="T29" fmla="*/ 30 h 544"/>
                  <a:gd name="T30" fmla="*/ 100 w 2288"/>
                  <a:gd name="T31" fmla="*/ 34 h 544"/>
                  <a:gd name="T32" fmla="*/ 94 w 2288"/>
                  <a:gd name="T33" fmla="*/ 34 h 544"/>
                  <a:gd name="T34" fmla="*/ 92 w 2288"/>
                  <a:gd name="T35" fmla="*/ 30 h 544"/>
                  <a:gd name="T36" fmla="*/ 90 w 2288"/>
                  <a:gd name="T37" fmla="*/ 25 h 544"/>
                  <a:gd name="T38" fmla="*/ 86 w 2288"/>
                  <a:gd name="T39" fmla="*/ 21 h 544"/>
                  <a:gd name="T40" fmla="*/ 85 w 2288"/>
                  <a:gd name="T41" fmla="*/ 21 h 544"/>
                  <a:gd name="T42" fmla="*/ 83 w 2288"/>
                  <a:gd name="T43" fmla="*/ 24 h 544"/>
                  <a:gd name="T44" fmla="*/ 81 w 2288"/>
                  <a:gd name="T45" fmla="*/ 28 h 544"/>
                  <a:gd name="T46" fmla="*/ 76 w 2288"/>
                  <a:gd name="T47" fmla="*/ 33 h 544"/>
                  <a:gd name="T48" fmla="*/ 72 w 2288"/>
                  <a:gd name="T49" fmla="*/ 28 h 544"/>
                  <a:gd name="T50" fmla="*/ 71 w 2288"/>
                  <a:gd name="T51" fmla="*/ 28 h 544"/>
                  <a:gd name="T52" fmla="*/ 70 w 2288"/>
                  <a:gd name="T53" fmla="*/ 33 h 544"/>
                  <a:gd name="T54" fmla="*/ 69 w 2288"/>
                  <a:gd name="T55" fmla="*/ 34 h 544"/>
                  <a:gd name="T56" fmla="*/ 68 w 2288"/>
                  <a:gd name="T57" fmla="*/ 34 h 544"/>
                  <a:gd name="T58" fmla="*/ 64 w 2288"/>
                  <a:gd name="T59" fmla="*/ 34 h 544"/>
                  <a:gd name="T60" fmla="*/ 62 w 2288"/>
                  <a:gd name="T61" fmla="*/ 30 h 544"/>
                  <a:gd name="T62" fmla="*/ 63 w 2288"/>
                  <a:gd name="T63" fmla="*/ 21 h 544"/>
                  <a:gd name="T64" fmla="*/ 62 w 2288"/>
                  <a:gd name="T65" fmla="*/ 25 h 544"/>
                  <a:gd name="T66" fmla="*/ 60 w 2288"/>
                  <a:gd name="T67" fmla="*/ 33 h 544"/>
                  <a:gd name="T68" fmla="*/ 57 w 2288"/>
                  <a:gd name="T69" fmla="*/ 34 h 544"/>
                  <a:gd name="T70" fmla="*/ 54 w 2288"/>
                  <a:gd name="T71" fmla="*/ 34 h 544"/>
                  <a:gd name="T72" fmla="*/ 51 w 2288"/>
                  <a:gd name="T73" fmla="*/ 34 h 544"/>
                  <a:gd name="T74" fmla="*/ 47 w 2288"/>
                  <a:gd name="T75" fmla="*/ 35 h 544"/>
                  <a:gd name="T76" fmla="*/ 45 w 2288"/>
                  <a:gd name="T77" fmla="*/ 29 h 544"/>
                  <a:gd name="T78" fmla="*/ 45 w 2288"/>
                  <a:gd name="T79" fmla="*/ 27 h 544"/>
                  <a:gd name="T80" fmla="*/ 44 w 2288"/>
                  <a:gd name="T81" fmla="*/ 33 h 544"/>
                  <a:gd name="T82" fmla="*/ 43 w 2288"/>
                  <a:gd name="T83" fmla="*/ 35 h 544"/>
                  <a:gd name="T84" fmla="*/ 42 w 2288"/>
                  <a:gd name="T85" fmla="*/ 24 h 544"/>
                  <a:gd name="T86" fmla="*/ 41 w 2288"/>
                  <a:gd name="T87" fmla="*/ 23 h 544"/>
                  <a:gd name="T88" fmla="*/ 39 w 2288"/>
                  <a:gd name="T89" fmla="*/ 33 h 544"/>
                  <a:gd name="T90" fmla="*/ 37 w 2288"/>
                  <a:gd name="T91" fmla="*/ 35 h 544"/>
                  <a:gd name="T92" fmla="*/ 34 w 2288"/>
                  <a:gd name="T93" fmla="*/ 35 h 544"/>
                  <a:gd name="T94" fmla="*/ 32 w 2288"/>
                  <a:gd name="T95" fmla="*/ 35 h 544"/>
                  <a:gd name="T96" fmla="*/ 29 w 2288"/>
                  <a:gd name="T97" fmla="*/ 36 h 544"/>
                  <a:gd name="T98" fmla="*/ 27 w 2288"/>
                  <a:gd name="T99" fmla="*/ 31 h 544"/>
                  <a:gd name="T100" fmla="*/ 27 w 2288"/>
                  <a:gd name="T101" fmla="*/ 31 h 544"/>
                  <a:gd name="T102" fmla="*/ 26 w 2288"/>
                  <a:gd name="T103" fmla="*/ 35 h 544"/>
                  <a:gd name="T104" fmla="*/ 24 w 2288"/>
                  <a:gd name="T105" fmla="*/ 36 h 544"/>
                  <a:gd name="T106" fmla="*/ 21 w 2288"/>
                  <a:gd name="T107" fmla="*/ 36 h 544"/>
                  <a:gd name="T108" fmla="*/ 18 w 2288"/>
                  <a:gd name="T109" fmla="*/ 36 h 544"/>
                  <a:gd name="T110" fmla="*/ 15 w 2288"/>
                  <a:gd name="T111" fmla="*/ 37 h 544"/>
                  <a:gd name="T112" fmla="*/ 14 w 2288"/>
                  <a:gd name="T113" fmla="*/ 28 h 544"/>
                  <a:gd name="T114" fmla="*/ 13 w 2288"/>
                  <a:gd name="T115" fmla="*/ 28 h 544"/>
                  <a:gd name="T116" fmla="*/ 12 w 2288"/>
                  <a:gd name="T117" fmla="*/ 35 h 544"/>
                  <a:gd name="T118" fmla="*/ 9 w 2288"/>
                  <a:gd name="T119" fmla="*/ 37 h 544"/>
                  <a:gd name="T120" fmla="*/ 5 w 2288"/>
                  <a:gd name="T121" fmla="*/ 37 h 544"/>
                  <a:gd name="T122" fmla="*/ 3 w 2288"/>
                  <a:gd name="T123" fmla="*/ 38 h 544"/>
                  <a:gd name="T124" fmla="*/ 1 w 2288"/>
                  <a:gd name="T125" fmla="*/ 38 h 5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88"/>
                  <a:gd name="T190" fmla="*/ 0 h 544"/>
                  <a:gd name="T191" fmla="*/ 2288 w 2288"/>
                  <a:gd name="T192" fmla="*/ 544 h 5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88" h="544">
                    <a:moveTo>
                      <a:pt x="0" y="544"/>
                    </a:moveTo>
                    <a:lnTo>
                      <a:pt x="1" y="543"/>
                    </a:lnTo>
                    <a:lnTo>
                      <a:pt x="3" y="538"/>
                    </a:lnTo>
                    <a:lnTo>
                      <a:pt x="7" y="531"/>
                    </a:lnTo>
                    <a:lnTo>
                      <a:pt x="13" y="521"/>
                    </a:lnTo>
                    <a:lnTo>
                      <a:pt x="20" y="510"/>
                    </a:lnTo>
                    <a:lnTo>
                      <a:pt x="29" y="495"/>
                    </a:lnTo>
                    <a:lnTo>
                      <a:pt x="40" y="479"/>
                    </a:lnTo>
                    <a:lnTo>
                      <a:pt x="53" y="461"/>
                    </a:lnTo>
                    <a:lnTo>
                      <a:pt x="68" y="442"/>
                    </a:lnTo>
                    <a:lnTo>
                      <a:pt x="85" y="421"/>
                    </a:lnTo>
                    <a:lnTo>
                      <a:pt x="105" y="399"/>
                    </a:lnTo>
                    <a:lnTo>
                      <a:pt x="127" y="375"/>
                    </a:lnTo>
                    <a:lnTo>
                      <a:pt x="150" y="352"/>
                    </a:lnTo>
                    <a:lnTo>
                      <a:pt x="176" y="328"/>
                    </a:lnTo>
                    <a:lnTo>
                      <a:pt x="205" y="302"/>
                    </a:lnTo>
                    <a:lnTo>
                      <a:pt x="237" y="278"/>
                    </a:lnTo>
                    <a:lnTo>
                      <a:pt x="271" y="252"/>
                    </a:lnTo>
                    <a:lnTo>
                      <a:pt x="308" y="228"/>
                    </a:lnTo>
                    <a:lnTo>
                      <a:pt x="348" y="202"/>
                    </a:lnTo>
                    <a:lnTo>
                      <a:pt x="391" y="179"/>
                    </a:lnTo>
                    <a:lnTo>
                      <a:pt x="435" y="156"/>
                    </a:lnTo>
                    <a:lnTo>
                      <a:pt x="484" y="132"/>
                    </a:lnTo>
                    <a:lnTo>
                      <a:pt x="536" y="111"/>
                    </a:lnTo>
                    <a:lnTo>
                      <a:pt x="590" y="91"/>
                    </a:lnTo>
                    <a:lnTo>
                      <a:pt x="647" y="73"/>
                    </a:lnTo>
                    <a:lnTo>
                      <a:pt x="710" y="56"/>
                    </a:lnTo>
                    <a:lnTo>
                      <a:pt x="774" y="40"/>
                    </a:lnTo>
                    <a:lnTo>
                      <a:pt x="842" y="28"/>
                    </a:lnTo>
                    <a:lnTo>
                      <a:pt x="914" y="17"/>
                    </a:lnTo>
                    <a:lnTo>
                      <a:pt x="988" y="9"/>
                    </a:lnTo>
                    <a:lnTo>
                      <a:pt x="1067" y="4"/>
                    </a:lnTo>
                    <a:lnTo>
                      <a:pt x="1150" y="0"/>
                    </a:lnTo>
                    <a:lnTo>
                      <a:pt x="1233" y="0"/>
                    </a:lnTo>
                    <a:lnTo>
                      <a:pt x="1311" y="3"/>
                    </a:lnTo>
                    <a:lnTo>
                      <a:pt x="1386" y="8"/>
                    </a:lnTo>
                    <a:lnTo>
                      <a:pt x="1457" y="15"/>
                    </a:lnTo>
                    <a:lnTo>
                      <a:pt x="1524" y="24"/>
                    </a:lnTo>
                    <a:lnTo>
                      <a:pt x="1589" y="35"/>
                    </a:lnTo>
                    <a:lnTo>
                      <a:pt x="1649" y="48"/>
                    </a:lnTo>
                    <a:lnTo>
                      <a:pt x="1705" y="63"/>
                    </a:lnTo>
                    <a:lnTo>
                      <a:pt x="1759" y="78"/>
                    </a:lnTo>
                    <a:lnTo>
                      <a:pt x="1810" y="96"/>
                    </a:lnTo>
                    <a:lnTo>
                      <a:pt x="1856" y="115"/>
                    </a:lnTo>
                    <a:lnTo>
                      <a:pt x="1901" y="134"/>
                    </a:lnTo>
                    <a:lnTo>
                      <a:pt x="1942" y="154"/>
                    </a:lnTo>
                    <a:lnTo>
                      <a:pt x="1980" y="175"/>
                    </a:lnTo>
                    <a:lnTo>
                      <a:pt x="2016" y="196"/>
                    </a:lnTo>
                    <a:lnTo>
                      <a:pt x="2048" y="218"/>
                    </a:lnTo>
                    <a:lnTo>
                      <a:pt x="2078" y="240"/>
                    </a:lnTo>
                    <a:lnTo>
                      <a:pt x="2107" y="261"/>
                    </a:lnTo>
                    <a:lnTo>
                      <a:pt x="2132" y="283"/>
                    </a:lnTo>
                    <a:lnTo>
                      <a:pt x="2156" y="305"/>
                    </a:lnTo>
                    <a:lnTo>
                      <a:pt x="2176" y="327"/>
                    </a:lnTo>
                    <a:lnTo>
                      <a:pt x="2195" y="347"/>
                    </a:lnTo>
                    <a:lnTo>
                      <a:pt x="2212" y="367"/>
                    </a:lnTo>
                    <a:lnTo>
                      <a:pt x="2227" y="385"/>
                    </a:lnTo>
                    <a:lnTo>
                      <a:pt x="2240" y="404"/>
                    </a:lnTo>
                    <a:lnTo>
                      <a:pt x="2251" y="421"/>
                    </a:lnTo>
                    <a:lnTo>
                      <a:pt x="2260" y="436"/>
                    </a:lnTo>
                    <a:lnTo>
                      <a:pt x="2268" y="450"/>
                    </a:lnTo>
                    <a:lnTo>
                      <a:pt x="2275" y="462"/>
                    </a:lnTo>
                    <a:lnTo>
                      <a:pt x="2281" y="473"/>
                    </a:lnTo>
                    <a:lnTo>
                      <a:pt x="2285" y="481"/>
                    </a:lnTo>
                    <a:lnTo>
                      <a:pt x="2288" y="487"/>
                    </a:lnTo>
                    <a:lnTo>
                      <a:pt x="2132" y="487"/>
                    </a:lnTo>
                    <a:lnTo>
                      <a:pt x="2131" y="485"/>
                    </a:lnTo>
                    <a:lnTo>
                      <a:pt x="2128" y="480"/>
                    </a:lnTo>
                    <a:lnTo>
                      <a:pt x="2121" y="470"/>
                    </a:lnTo>
                    <a:lnTo>
                      <a:pt x="2113" y="459"/>
                    </a:lnTo>
                    <a:lnTo>
                      <a:pt x="2104" y="444"/>
                    </a:lnTo>
                    <a:lnTo>
                      <a:pt x="2092" y="428"/>
                    </a:lnTo>
                    <a:lnTo>
                      <a:pt x="2079" y="411"/>
                    </a:lnTo>
                    <a:lnTo>
                      <a:pt x="2064" y="393"/>
                    </a:lnTo>
                    <a:lnTo>
                      <a:pt x="2050" y="375"/>
                    </a:lnTo>
                    <a:lnTo>
                      <a:pt x="2033" y="358"/>
                    </a:lnTo>
                    <a:lnTo>
                      <a:pt x="2017" y="341"/>
                    </a:lnTo>
                    <a:lnTo>
                      <a:pt x="2000" y="325"/>
                    </a:lnTo>
                    <a:lnTo>
                      <a:pt x="1983" y="312"/>
                    </a:lnTo>
                    <a:lnTo>
                      <a:pt x="1965" y="302"/>
                    </a:lnTo>
                    <a:lnTo>
                      <a:pt x="1948" y="294"/>
                    </a:lnTo>
                    <a:lnTo>
                      <a:pt x="1931" y="290"/>
                    </a:lnTo>
                    <a:lnTo>
                      <a:pt x="1930" y="292"/>
                    </a:lnTo>
                    <a:lnTo>
                      <a:pt x="1927" y="297"/>
                    </a:lnTo>
                    <a:lnTo>
                      <a:pt x="1923" y="304"/>
                    </a:lnTo>
                    <a:lnTo>
                      <a:pt x="1917" y="315"/>
                    </a:lnTo>
                    <a:lnTo>
                      <a:pt x="1909" y="328"/>
                    </a:lnTo>
                    <a:lnTo>
                      <a:pt x="1899" y="342"/>
                    </a:lnTo>
                    <a:lnTo>
                      <a:pt x="1885" y="358"/>
                    </a:lnTo>
                    <a:lnTo>
                      <a:pt x="1870" y="373"/>
                    </a:lnTo>
                    <a:lnTo>
                      <a:pt x="1851" y="390"/>
                    </a:lnTo>
                    <a:lnTo>
                      <a:pt x="1831" y="406"/>
                    </a:lnTo>
                    <a:lnTo>
                      <a:pt x="1808" y="422"/>
                    </a:lnTo>
                    <a:lnTo>
                      <a:pt x="1780" y="438"/>
                    </a:lnTo>
                    <a:lnTo>
                      <a:pt x="1750" y="451"/>
                    </a:lnTo>
                    <a:lnTo>
                      <a:pt x="1717" y="463"/>
                    </a:lnTo>
                    <a:lnTo>
                      <a:pt x="1680" y="473"/>
                    </a:lnTo>
                    <a:lnTo>
                      <a:pt x="1639" y="480"/>
                    </a:lnTo>
                    <a:lnTo>
                      <a:pt x="1629" y="445"/>
                    </a:lnTo>
                    <a:lnTo>
                      <a:pt x="1630" y="406"/>
                    </a:lnTo>
                    <a:lnTo>
                      <a:pt x="1635" y="374"/>
                    </a:lnTo>
                    <a:lnTo>
                      <a:pt x="1638" y="361"/>
                    </a:lnTo>
                    <a:lnTo>
                      <a:pt x="1631" y="382"/>
                    </a:lnTo>
                    <a:lnTo>
                      <a:pt x="1623" y="401"/>
                    </a:lnTo>
                    <a:lnTo>
                      <a:pt x="1616" y="420"/>
                    </a:lnTo>
                    <a:lnTo>
                      <a:pt x="1609" y="436"/>
                    </a:lnTo>
                    <a:lnTo>
                      <a:pt x="1601" y="452"/>
                    </a:lnTo>
                    <a:lnTo>
                      <a:pt x="1596" y="465"/>
                    </a:lnTo>
                    <a:lnTo>
                      <a:pt x="1590" y="475"/>
                    </a:lnTo>
                    <a:lnTo>
                      <a:pt x="1584" y="484"/>
                    </a:lnTo>
                    <a:lnTo>
                      <a:pt x="1582" y="484"/>
                    </a:lnTo>
                    <a:lnTo>
                      <a:pt x="1579" y="484"/>
                    </a:lnTo>
                    <a:lnTo>
                      <a:pt x="1577" y="484"/>
                    </a:lnTo>
                    <a:lnTo>
                      <a:pt x="1576" y="484"/>
                    </a:lnTo>
                    <a:lnTo>
                      <a:pt x="1561" y="484"/>
                    </a:lnTo>
                    <a:lnTo>
                      <a:pt x="1545" y="484"/>
                    </a:lnTo>
                    <a:lnTo>
                      <a:pt x="1526" y="484"/>
                    </a:lnTo>
                    <a:lnTo>
                      <a:pt x="1507" y="485"/>
                    </a:lnTo>
                    <a:lnTo>
                      <a:pt x="1486" y="485"/>
                    </a:lnTo>
                    <a:lnTo>
                      <a:pt x="1464" y="486"/>
                    </a:lnTo>
                    <a:lnTo>
                      <a:pt x="1440" y="486"/>
                    </a:lnTo>
                    <a:lnTo>
                      <a:pt x="1416" y="487"/>
                    </a:lnTo>
                    <a:lnTo>
                      <a:pt x="1408" y="465"/>
                    </a:lnTo>
                    <a:lnTo>
                      <a:pt x="1406" y="434"/>
                    </a:lnTo>
                    <a:lnTo>
                      <a:pt x="1408" y="399"/>
                    </a:lnTo>
                    <a:lnTo>
                      <a:pt x="1412" y="361"/>
                    </a:lnTo>
                    <a:lnTo>
                      <a:pt x="1419" y="325"/>
                    </a:lnTo>
                    <a:lnTo>
                      <a:pt x="1426" y="296"/>
                    </a:lnTo>
                    <a:lnTo>
                      <a:pt x="1431" y="276"/>
                    </a:lnTo>
                    <a:lnTo>
                      <a:pt x="1433" y="268"/>
                    </a:lnTo>
                    <a:lnTo>
                      <a:pt x="1417" y="317"/>
                    </a:lnTo>
                    <a:lnTo>
                      <a:pt x="1402" y="358"/>
                    </a:lnTo>
                    <a:lnTo>
                      <a:pt x="1388" y="393"/>
                    </a:lnTo>
                    <a:lnTo>
                      <a:pt x="1376" y="423"/>
                    </a:lnTo>
                    <a:lnTo>
                      <a:pt x="1363" y="446"/>
                    </a:lnTo>
                    <a:lnTo>
                      <a:pt x="1353" y="465"/>
                    </a:lnTo>
                    <a:lnTo>
                      <a:pt x="1343" y="479"/>
                    </a:lnTo>
                    <a:lnTo>
                      <a:pt x="1336" y="489"/>
                    </a:lnTo>
                    <a:lnTo>
                      <a:pt x="1319" y="490"/>
                    </a:lnTo>
                    <a:lnTo>
                      <a:pt x="1302" y="490"/>
                    </a:lnTo>
                    <a:lnTo>
                      <a:pt x="1283" y="491"/>
                    </a:lnTo>
                    <a:lnTo>
                      <a:pt x="1266" y="491"/>
                    </a:lnTo>
                    <a:lnTo>
                      <a:pt x="1248" y="491"/>
                    </a:lnTo>
                    <a:lnTo>
                      <a:pt x="1228" y="492"/>
                    </a:lnTo>
                    <a:lnTo>
                      <a:pt x="1210" y="492"/>
                    </a:lnTo>
                    <a:lnTo>
                      <a:pt x="1190" y="492"/>
                    </a:lnTo>
                    <a:lnTo>
                      <a:pt x="1170" y="493"/>
                    </a:lnTo>
                    <a:lnTo>
                      <a:pt x="1151" y="493"/>
                    </a:lnTo>
                    <a:lnTo>
                      <a:pt x="1131" y="494"/>
                    </a:lnTo>
                    <a:lnTo>
                      <a:pt x="1112" y="494"/>
                    </a:lnTo>
                    <a:lnTo>
                      <a:pt x="1091" y="494"/>
                    </a:lnTo>
                    <a:lnTo>
                      <a:pt x="1070" y="495"/>
                    </a:lnTo>
                    <a:lnTo>
                      <a:pt x="1050" y="495"/>
                    </a:lnTo>
                    <a:lnTo>
                      <a:pt x="1029" y="496"/>
                    </a:lnTo>
                    <a:lnTo>
                      <a:pt x="1028" y="461"/>
                    </a:lnTo>
                    <a:lnTo>
                      <a:pt x="1024" y="421"/>
                    </a:lnTo>
                    <a:lnTo>
                      <a:pt x="1021" y="389"/>
                    </a:lnTo>
                    <a:lnTo>
                      <a:pt x="1020" y="375"/>
                    </a:lnTo>
                    <a:lnTo>
                      <a:pt x="1018" y="380"/>
                    </a:lnTo>
                    <a:lnTo>
                      <a:pt x="1015" y="391"/>
                    </a:lnTo>
                    <a:lnTo>
                      <a:pt x="1010" y="408"/>
                    </a:lnTo>
                    <a:lnTo>
                      <a:pt x="1003" y="428"/>
                    </a:lnTo>
                    <a:lnTo>
                      <a:pt x="997" y="449"/>
                    </a:lnTo>
                    <a:lnTo>
                      <a:pt x="990" y="469"/>
                    </a:lnTo>
                    <a:lnTo>
                      <a:pt x="983" y="486"/>
                    </a:lnTo>
                    <a:lnTo>
                      <a:pt x="977" y="499"/>
                    </a:lnTo>
                    <a:lnTo>
                      <a:pt x="971" y="499"/>
                    </a:lnTo>
                    <a:lnTo>
                      <a:pt x="967" y="499"/>
                    </a:lnTo>
                    <a:lnTo>
                      <a:pt x="961" y="499"/>
                    </a:lnTo>
                    <a:lnTo>
                      <a:pt x="955" y="500"/>
                    </a:lnTo>
                    <a:lnTo>
                      <a:pt x="957" y="431"/>
                    </a:lnTo>
                    <a:lnTo>
                      <a:pt x="963" y="335"/>
                    </a:lnTo>
                    <a:lnTo>
                      <a:pt x="969" y="250"/>
                    </a:lnTo>
                    <a:lnTo>
                      <a:pt x="970" y="213"/>
                    </a:lnTo>
                    <a:lnTo>
                      <a:pt x="952" y="272"/>
                    </a:lnTo>
                    <a:lnTo>
                      <a:pt x="937" y="324"/>
                    </a:lnTo>
                    <a:lnTo>
                      <a:pt x="923" y="369"/>
                    </a:lnTo>
                    <a:lnTo>
                      <a:pt x="911" y="406"/>
                    </a:lnTo>
                    <a:lnTo>
                      <a:pt x="901" y="439"/>
                    </a:lnTo>
                    <a:lnTo>
                      <a:pt x="892" y="464"/>
                    </a:lnTo>
                    <a:lnTo>
                      <a:pt x="885" y="485"/>
                    </a:lnTo>
                    <a:lnTo>
                      <a:pt x="879" y="502"/>
                    </a:lnTo>
                    <a:lnTo>
                      <a:pt x="863" y="502"/>
                    </a:lnTo>
                    <a:lnTo>
                      <a:pt x="848" y="502"/>
                    </a:lnTo>
                    <a:lnTo>
                      <a:pt x="832" y="503"/>
                    </a:lnTo>
                    <a:lnTo>
                      <a:pt x="816" y="503"/>
                    </a:lnTo>
                    <a:lnTo>
                      <a:pt x="800" y="503"/>
                    </a:lnTo>
                    <a:lnTo>
                      <a:pt x="783" y="504"/>
                    </a:lnTo>
                    <a:lnTo>
                      <a:pt x="767" y="504"/>
                    </a:lnTo>
                    <a:lnTo>
                      <a:pt x="752" y="505"/>
                    </a:lnTo>
                    <a:lnTo>
                      <a:pt x="736" y="505"/>
                    </a:lnTo>
                    <a:lnTo>
                      <a:pt x="720" y="506"/>
                    </a:lnTo>
                    <a:lnTo>
                      <a:pt x="704" y="506"/>
                    </a:lnTo>
                    <a:lnTo>
                      <a:pt x="688" y="507"/>
                    </a:lnTo>
                    <a:lnTo>
                      <a:pt x="672" y="507"/>
                    </a:lnTo>
                    <a:lnTo>
                      <a:pt x="656" y="509"/>
                    </a:lnTo>
                    <a:lnTo>
                      <a:pt x="641" y="509"/>
                    </a:lnTo>
                    <a:lnTo>
                      <a:pt x="624" y="510"/>
                    </a:lnTo>
                    <a:lnTo>
                      <a:pt x="621" y="479"/>
                    </a:lnTo>
                    <a:lnTo>
                      <a:pt x="623" y="443"/>
                    </a:lnTo>
                    <a:lnTo>
                      <a:pt x="626" y="415"/>
                    </a:lnTo>
                    <a:lnTo>
                      <a:pt x="628" y="404"/>
                    </a:lnTo>
                    <a:lnTo>
                      <a:pt x="622" y="425"/>
                    </a:lnTo>
                    <a:lnTo>
                      <a:pt x="616" y="444"/>
                    </a:lnTo>
                    <a:lnTo>
                      <a:pt x="611" y="461"/>
                    </a:lnTo>
                    <a:lnTo>
                      <a:pt x="605" y="474"/>
                    </a:lnTo>
                    <a:lnTo>
                      <a:pt x="599" y="486"/>
                    </a:lnTo>
                    <a:lnTo>
                      <a:pt x="594" y="496"/>
                    </a:lnTo>
                    <a:lnTo>
                      <a:pt x="590" y="504"/>
                    </a:lnTo>
                    <a:lnTo>
                      <a:pt x="585" y="511"/>
                    </a:lnTo>
                    <a:lnTo>
                      <a:pt x="566" y="512"/>
                    </a:lnTo>
                    <a:lnTo>
                      <a:pt x="547" y="512"/>
                    </a:lnTo>
                    <a:lnTo>
                      <a:pt x="528" y="513"/>
                    </a:lnTo>
                    <a:lnTo>
                      <a:pt x="509" y="513"/>
                    </a:lnTo>
                    <a:lnTo>
                      <a:pt x="491" y="514"/>
                    </a:lnTo>
                    <a:lnTo>
                      <a:pt x="472" y="514"/>
                    </a:lnTo>
                    <a:lnTo>
                      <a:pt x="454" y="515"/>
                    </a:lnTo>
                    <a:lnTo>
                      <a:pt x="437" y="516"/>
                    </a:lnTo>
                    <a:lnTo>
                      <a:pt x="418" y="516"/>
                    </a:lnTo>
                    <a:lnTo>
                      <a:pt x="401" y="517"/>
                    </a:lnTo>
                    <a:lnTo>
                      <a:pt x="384" y="518"/>
                    </a:lnTo>
                    <a:lnTo>
                      <a:pt x="366" y="518"/>
                    </a:lnTo>
                    <a:lnTo>
                      <a:pt x="350" y="520"/>
                    </a:lnTo>
                    <a:lnTo>
                      <a:pt x="333" y="521"/>
                    </a:lnTo>
                    <a:lnTo>
                      <a:pt x="317" y="521"/>
                    </a:lnTo>
                    <a:lnTo>
                      <a:pt x="301" y="522"/>
                    </a:lnTo>
                    <a:lnTo>
                      <a:pt x="302" y="466"/>
                    </a:lnTo>
                    <a:lnTo>
                      <a:pt x="309" y="398"/>
                    </a:lnTo>
                    <a:lnTo>
                      <a:pt x="317" y="340"/>
                    </a:lnTo>
                    <a:lnTo>
                      <a:pt x="320" y="315"/>
                    </a:lnTo>
                    <a:lnTo>
                      <a:pt x="308" y="358"/>
                    </a:lnTo>
                    <a:lnTo>
                      <a:pt x="296" y="394"/>
                    </a:lnTo>
                    <a:lnTo>
                      <a:pt x="286" y="426"/>
                    </a:lnTo>
                    <a:lnTo>
                      <a:pt x="276" y="454"/>
                    </a:lnTo>
                    <a:lnTo>
                      <a:pt x="267" y="477"/>
                    </a:lnTo>
                    <a:lnTo>
                      <a:pt x="260" y="496"/>
                    </a:lnTo>
                    <a:lnTo>
                      <a:pt x="255" y="513"/>
                    </a:lnTo>
                    <a:lnTo>
                      <a:pt x="249" y="525"/>
                    </a:lnTo>
                    <a:lnTo>
                      <a:pt x="226" y="526"/>
                    </a:lnTo>
                    <a:lnTo>
                      <a:pt x="203" y="527"/>
                    </a:lnTo>
                    <a:lnTo>
                      <a:pt x="182" y="528"/>
                    </a:lnTo>
                    <a:lnTo>
                      <a:pt x="161" y="530"/>
                    </a:lnTo>
                    <a:lnTo>
                      <a:pt x="142" y="531"/>
                    </a:lnTo>
                    <a:lnTo>
                      <a:pt x="122" y="532"/>
                    </a:lnTo>
                    <a:lnTo>
                      <a:pt x="105" y="533"/>
                    </a:lnTo>
                    <a:lnTo>
                      <a:pt x="89" y="534"/>
                    </a:lnTo>
                    <a:lnTo>
                      <a:pt x="74" y="536"/>
                    </a:lnTo>
                    <a:lnTo>
                      <a:pt x="59" y="537"/>
                    </a:lnTo>
                    <a:lnTo>
                      <a:pt x="46" y="538"/>
                    </a:lnTo>
                    <a:lnTo>
                      <a:pt x="35" y="540"/>
                    </a:lnTo>
                    <a:lnTo>
                      <a:pt x="24" y="541"/>
                    </a:lnTo>
                    <a:lnTo>
                      <a:pt x="15" y="542"/>
                    </a:lnTo>
                    <a:lnTo>
                      <a:pt x="7" y="543"/>
                    </a:lnTo>
                    <a:lnTo>
                      <a:pt x="0" y="544"/>
                    </a:lnTo>
                    <a:close/>
                  </a:path>
                </a:pathLst>
              </a:custGeom>
              <a:solidFill>
                <a:srgbClr val="008000"/>
              </a:solidFill>
              <a:ln w="9525">
                <a:noFill/>
                <a:round/>
                <a:headEnd/>
                <a:tailEnd/>
              </a:ln>
            </p:spPr>
            <p:txBody>
              <a:bodyPr/>
              <a:lstStyle/>
              <a:p>
                <a:endParaRPr lang="en-US"/>
              </a:p>
            </p:txBody>
          </p:sp>
        </p:grpSp>
      </p:grpSp>
      <p:sp>
        <p:nvSpPr>
          <p:cNvPr id="8253" name="Line 4742"/>
          <p:cNvSpPr>
            <a:spLocks noChangeShapeType="1"/>
          </p:cNvSpPr>
          <p:nvPr/>
        </p:nvSpPr>
        <p:spPr bwMode="auto">
          <a:xfrm flipH="1">
            <a:off x="457200" y="4953000"/>
            <a:ext cx="1219200" cy="0"/>
          </a:xfrm>
          <a:prstGeom prst="line">
            <a:avLst/>
          </a:prstGeom>
          <a:noFill/>
          <a:ln w="9525">
            <a:solidFill>
              <a:schemeClr val="tx1"/>
            </a:solidFill>
            <a:round/>
            <a:headEnd/>
            <a:tailEnd type="triangle" w="med" len="med"/>
          </a:ln>
        </p:spPr>
        <p:txBody>
          <a:bodyPr/>
          <a:lstStyle/>
          <a:p>
            <a:endParaRPr lang="en-PH"/>
          </a:p>
        </p:txBody>
      </p:sp>
      <p:sp>
        <p:nvSpPr>
          <p:cNvPr id="8254" name="Line 4743"/>
          <p:cNvSpPr>
            <a:spLocks noChangeShapeType="1"/>
          </p:cNvSpPr>
          <p:nvPr/>
        </p:nvSpPr>
        <p:spPr bwMode="auto">
          <a:xfrm>
            <a:off x="2895600" y="4953000"/>
            <a:ext cx="838200" cy="0"/>
          </a:xfrm>
          <a:prstGeom prst="line">
            <a:avLst/>
          </a:prstGeom>
          <a:noFill/>
          <a:ln w="9525">
            <a:solidFill>
              <a:schemeClr val="tx1"/>
            </a:solidFill>
            <a:round/>
            <a:headEnd/>
            <a:tailEnd type="triangle" w="med" len="med"/>
          </a:ln>
        </p:spPr>
        <p:txBody>
          <a:bodyPr/>
          <a:lstStyle/>
          <a:p>
            <a:endParaRPr lang="en-PH"/>
          </a:p>
        </p:txBody>
      </p:sp>
      <p:sp>
        <p:nvSpPr>
          <p:cNvPr id="8255" name="Line 4744"/>
          <p:cNvSpPr>
            <a:spLocks noChangeShapeType="1"/>
          </p:cNvSpPr>
          <p:nvPr/>
        </p:nvSpPr>
        <p:spPr bwMode="auto">
          <a:xfrm flipH="1">
            <a:off x="457200" y="6019800"/>
            <a:ext cx="2286000" cy="0"/>
          </a:xfrm>
          <a:prstGeom prst="line">
            <a:avLst/>
          </a:prstGeom>
          <a:noFill/>
          <a:ln w="9525">
            <a:solidFill>
              <a:schemeClr val="tx1"/>
            </a:solidFill>
            <a:round/>
            <a:headEnd/>
            <a:tailEnd type="triangle" w="med" len="med"/>
          </a:ln>
        </p:spPr>
        <p:txBody>
          <a:bodyPr/>
          <a:lstStyle/>
          <a:p>
            <a:endParaRPr lang="en-PH"/>
          </a:p>
        </p:txBody>
      </p:sp>
      <p:sp>
        <p:nvSpPr>
          <p:cNvPr id="8256" name="Line 4745"/>
          <p:cNvSpPr>
            <a:spLocks noChangeShapeType="1"/>
          </p:cNvSpPr>
          <p:nvPr/>
        </p:nvSpPr>
        <p:spPr bwMode="auto">
          <a:xfrm>
            <a:off x="4648200" y="6019800"/>
            <a:ext cx="2362200" cy="0"/>
          </a:xfrm>
          <a:prstGeom prst="line">
            <a:avLst/>
          </a:prstGeom>
          <a:noFill/>
          <a:ln w="9525">
            <a:solidFill>
              <a:schemeClr val="tx1"/>
            </a:solidFill>
            <a:round/>
            <a:headEnd/>
            <a:tailEnd type="triangle" w="med" len="med"/>
          </a:ln>
        </p:spPr>
        <p:txBody>
          <a:bodyPr/>
          <a:lstStyle/>
          <a:p>
            <a:endParaRPr lang="en-PH"/>
          </a:p>
        </p:txBody>
      </p:sp>
      <p:sp>
        <p:nvSpPr>
          <p:cNvPr id="8257" name="Text Box 4746"/>
          <p:cNvSpPr txBox="1">
            <a:spLocks noChangeArrowheads="1"/>
          </p:cNvSpPr>
          <p:nvPr/>
        </p:nvSpPr>
        <p:spPr bwMode="auto">
          <a:xfrm>
            <a:off x="1752600" y="4724400"/>
            <a:ext cx="1295400" cy="366713"/>
          </a:xfrm>
          <a:prstGeom prst="rect">
            <a:avLst/>
          </a:prstGeom>
          <a:noFill/>
          <a:ln w="9525">
            <a:noFill/>
            <a:miter lim="800000"/>
            <a:headEnd/>
            <a:tailEnd/>
          </a:ln>
        </p:spPr>
        <p:txBody>
          <a:bodyPr>
            <a:spAutoFit/>
          </a:bodyPr>
          <a:lstStyle/>
          <a:p>
            <a:pPr eaLnBrk="1" hangingPunct="1"/>
            <a:r>
              <a:rPr lang="en-US">
                <a:latin typeface="Times New Roman" pitchFamily="18" charset="0"/>
                <a:cs typeface="Angsana New" pitchFamily="18" charset="-34"/>
              </a:rPr>
              <a:t>10 meters</a:t>
            </a:r>
          </a:p>
        </p:txBody>
      </p:sp>
      <p:sp>
        <p:nvSpPr>
          <p:cNvPr id="8258" name="Text Box 4747"/>
          <p:cNvSpPr txBox="1">
            <a:spLocks noChangeArrowheads="1"/>
          </p:cNvSpPr>
          <p:nvPr/>
        </p:nvSpPr>
        <p:spPr bwMode="auto">
          <a:xfrm>
            <a:off x="3200400" y="5791200"/>
            <a:ext cx="1295400" cy="366713"/>
          </a:xfrm>
          <a:prstGeom prst="rect">
            <a:avLst/>
          </a:prstGeom>
          <a:noFill/>
          <a:ln w="9525">
            <a:noFill/>
            <a:miter lim="800000"/>
            <a:headEnd/>
            <a:tailEnd/>
          </a:ln>
        </p:spPr>
        <p:txBody>
          <a:bodyPr>
            <a:spAutoFit/>
          </a:bodyPr>
          <a:lstStyle/>
          <a:p>
            <a:pPr eaLnBrk="1" hangingPunct="1"/>
            <a:r>
              <a:rPr lang="en-US">
                <a:latin typeface="Times New Roman" pitchFamily="18" charset="0"/>
                <a:cs typeface="Angsana New" pitchFamily="18" charset="-34"/>
              </a:rPr>
              <a:t>20 meters</a:t>
            </a:r>
          </a:p>
        </p:txBody>
      </p:sp>
      <p:sp>
        <p:nvSpPr>
          <p:cNvPr id="8259" name="Freeform 4748"/>
          <p:cNvSpPr>
            <a:spLocks/>
          </p:cNvSpPr>
          <p:nvPr/>
        </p:nvSpPr>
        <p:spPr bwMode="auto">
          <a:xfrm rot="-786073">
            <a:off x="7319963" y="6215063"/>
            <a:ext cx="20637" cy="17462"/>
          </a:xfrm>
          <a:custGeom>
            <a:avLst/>
            <a:gdLst>
              <a:gd name="T0" fmla="*/ 10920148 w 39"/>
              <a:gd name="T1" fmla="*/ 630219 h 22"/>
              <a:gd name="T2" fmla="*/ 10080381 w 39"/>
              <a:gd name="T3" fmla="*/ 5670387 h 22"/>
              <a:gd name="T4" fmla="*/ 8680240 w 39"/>
              <a:gd name="T5" fmla="*/ 8189678 h 22"/>
              <a:gd name="T6" fmla="*/ 6720253 w 39"/>
              <a:gd name="T7" fmla="*/ 10709761 h 22"/>
              <a:gd name="T8" fmla="*/ 4760268 w 39"/>
              <a:gd name="T9" fmla="*/ 13860067 h 22"/>
              <a:gd name="T10" fmla="*/ 3640049 w 39"/>
              <a:gd name="T11" fmla="*/ 13860067 h 22"/>
              <a:gd name="T12" fmla="*/ 2519831 w 39"/>
              <a:gd name="T13" fmla="*/ 13229848 h 22"/>
              <a:gd name="T14" fmla="*/ 1400141 w 39"/>
              <a:gd name="T15" fmla="*/ 11970200 h 22"/>
              <a:gd name="T16" fmla="*/ 0 w 39"/>
              <a:gd name="T17" fmla="*/ 11339981 h 22"/>
              <a:gd name="T18" fmla="*/ 1959986 w 39"/>
              <a:gd name="T19" fmla="*/ 6299813 h 22"/>
              <a:gd name="T20" fmla="*/ 4760268 w 39"/>
              <a:gd name="T21" fmla="*/ 2520084 h 22"/>
              <a:gd name="T22" fmla="*/ 7839942 w 39"/>
              <a:gd name="T23" fmla="*/ 0 h 22"/>
              <a:gd name="T24" fmla="*/ 10920148 w 39"/>
              <a:gd name="T25" fmla="*/ 630219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22"/>
              <a:gd name="T41" fmla="*/ 39 w 39"/>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22">
                <a:moveTo>
                  <a:pt x="39" y="1"/>
                </a:moveTo>
                <a:lnTo>
                  <a:pt x="36" y="9"/>
                </a:lnTo>
                <a:lnTo>
                  <a:pt x="31" y="13"/>
                </a:lnTo>
                <a:lnTo>
                  <a:pt x="24" y="17"/>
                </a:lnTo>
                <a:lnTo>
                  <a:pt x="17" y="22"/>
                </a:lnTo>
                <a:lnTo>
                  <a:pt x="13" y="22"/>
                </a:lnTo>
                <a:lnTo>
                  <a:pt x="9" y="21"/>
                </a:lnTo>
                <a:lnTo>
                  <a:pt x="5" y="19"/>
                </a:lnTo>
                <a:lnTo>
                  <a:pt x="0" y="18"/>
                </a:lnTo>
                <a:lnTo>
                  <a:pt x="7" y="10"/>
                </a:lnTo>
                <a:lnTo>
                  <a:pt x="17" y="4"/>
                </a:lnTo>
                <a:lnTo>
                  <a:pt x="28" y="0"/>
                </a:lnTo>
                <a:lnTo>
                  <a:pt x="39" y="1"/>
                </a:lnTo>
                <a:close/>
              </a:path>
            </a:pathLst>
          </a:custGeom>
          <a:solidFill>
            <a:srgbClr val="00FF00"/>
          </a:solidFill>
          <a:ln w="9525">
            <a:noFill/>
            <a:round/>
            <a:headEnd/>
            <a:tailEnd/>
          </a:ln>
        </p:spPr>
        <p:txBody>
          <a:bodyPr/>
          <a:lstStyle/>
          <a:p>
            <a:endParaRPr lang="en-US"/>
          </a:p>
        </p:txBody>
      </p:sp>
      <p:grpSp>
        <p:nvGrpSpPr>
          <p:cNvPr id="9306" name="Group 4749"/>
          <p:cNvGrpSpPr>
            <a:grpSpLocks/>
          </p:cNvGrpSpPr>
          <p:nvPr/>
        </p:nvGrpSpPr>
        <p:grpSpPr bwMode="auto">
          <a:xfrm rot="-301935">
            <a:off x="7124700" y="5237163"/>
            <a:ext cx="914400" cy="304800"/>
            <a:chOff x="4848" y="3024"/>
            <a:chExt cx="711" cy="362"/>
          </a:xfrm>
        </p:grpSpPr>
        <p:grpSp>
          <p:nvGrpSpPr>
            <p:cNvPr id="9311" name="Group 4750"/>
            <p:cNvGrpSpPr>
              <a:grpSpLocks/>
            </p:cNvGrpSpPr>
            <p:nvPr/>
          </p:nvGrpSpPr>
          <p:grpSpPr bwMode="auto">
            <a:xfrm>
              <a:off x="4848" y="3168"/>
              <a:ext cx="144" cy="218"/>
              <a:chOff x="1331" y="2634"/>
              <a:chExt cx="157" cy="272"/>
            </a:xfrm>
          </p:grpSpPr>
          <p:sp>
            <p:nvSpPr>
              <p:cNvPr id="8464" name="Freeform 4751"/>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8465" name="Freeform 4752"/>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9312" name="Group 4753"/>
            <p:cNvGrpSpPr>
              <a:grpSpLocks/>
            </p:cNvGrpSpPr>
            <p:nvPr/>
          </p:nvGrpSpPr>
          <p:grpSpPr bwMode="auto">
            <a:xfrm rot="-560221">
              <a:off x="4944" y="3024"/>
              <a:ext cx="615" cy="269"/>
              <a:chOff x="1536" y="1902"/>
              <a:chExt cx="615" cy="269"/>
            </a:xfrm>
          </p:grpSpPr>
          <p:grpSp>
            <p:nvGrpSpPr>
              <p:cNvPr id="9313" name="Group 4754"/>
              <p:cNvGrpSpPr>
                <a:grpSpLocks/>
              </p:cNvGrpSpPr>
              <p:nvPr/>
            </p:nvGrpSpPr>
            <p:grpSpPr bwMode="auto">
              <a:xfrm>
                <a:off x="2007" y="1902"/>
                <a:ext cx="144" cy="155"/>
                <a:chOff x="1331" y="2634"/>
                <a:chExt cx="157" cy="272"/>
              </a:xfrm>
            </p:grpSpPr>
            <p:sp>
              <p:nvSpPr>
                <p:cNvPr id="8462" name="Freeform 4755"/>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8463" name="Freeform 4756"/>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9319" name="Group 4757"/>
              <p:cNvGrpSpPr>
                <a:grpSpLocks/>
              </p:cNvGrpSpPr>
              <p:nvPr/>
            </p:nvGrpSpPr>
            <p:grpSpPr bwMode="auto">
              <a:xfrm>
                <a:off x="1842" y="1941"/>
                <a:ext cx="144" cy="155"/>
                <a:chOff x="1331" y="2634"/>
                <a:chExt cx="157" cy="272"/>
              </a:xfrm>
            </p:grpSpPr>
            <p:sp>
              <p:nvSpPr>
                <p:cNvPr id="8460" name="Freeform 4758"/>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8461" name="Freeform 4759"/>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9325" name="Group 4760"/>
              <p:cNvGrpSpPr>
                <a:grpSpLocks/>
              </p:cNvGrpSpPr>
              <p:nvPr/>
            </p:nvGrpSpPr>
            <p:grpSpPr bwMode="auto">
              <a:xfrm>
                <a:off x="1641" y="1977"/>
                <a:ext cx="144" cy="155"/>
                <a:chOff x="1331" y="2634"/>
                <a:chExt cx="157" cy="272"/>
              </a:xfrm>
            </p:grpSpPr>
            <p:sp>
              <p:nvSpPr>
                <p:cNvPr id="8458" name="Freeform 4761"/>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8459" name="Freeform 4762"/>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9470" name="Group 4763"/>
              <p:cNvGrpSpPr>
                <a:grpSpLocks/>
              </p:cNvGrpSpPr>
              <p:nvPr/>
            </p:nvGrpSpPr>
            <p:grpSpPr bwMode="auto">
              <a:xfrm>
                <a:off x="1536" y="2016"/>
                <a:ext cx="144" cy="155"/>
                <a:chOff x="1331" y="2634"/>
                <a:chExt cx="157" cy="272"/>
              </a:xfrm>
            </p:grpSpPr>
            <p:sp>
              <p:nvSpPr>
                <p:cNvPr id="8456" name="Freeform 4764"/>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8457" name="Freeform 4765"/>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9475" name="Group 4766"/>
              <p:cNvGrpSpPr>
                <a:grpSpLocks/>
              </p:cNvGrpSpPr>
              <p:nvPr/>
            </p:nvGrpSpPr>
            <p:grpSpPr bwMode="auto">
              <a:xfrm>
                <a:off x="1776" y="1968"/>
                <a:ext cx="144" cy="155"/>
                <a:chOff x="1331" y="2634"/>
                <a:chExt cx="157" cy="272"/>
              </a:xfrm>
            </p:grpSpPr>
            <p:sp>
              <p:nvSpPr>
                <p:cNvPr id="8454" name="Freeform 4767"/>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8455" name="Freeform 4768"/>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9476" name="Group 4769"/>
              <p:cNvGrpSpPr>
                <a:grpSpLocks/>
              </p:cNvGrpSpPr>
              <p:nvPr/>
            </p:nvGrpSpPr>
            <p:grpSpPr bwMode="auto">
              <a:xfrm>
                <a:off x="1920" y="1920"/>
                <a:ext cx="144" cy="155"/>
                <a:chOff x="1331" y="2634"/>
                <a:chExt cx="157" cy="272"/>
              </a:xfrm>
            </p:grpSpPr>
            <p:sp>
              <p:nvSpPr>
                <p:cNvPr id="8452" name="Freeform 4770"/>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8453" name="Freeform 4771"/>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grpSp>
        <p:nvGrpSpPr>
          <p:cNvPr id="9477" name="Group 4772"/>
          <p:cNvGrpSpPr>
            <a:grpSpLocks/>
          </p:cNvGrpSpPr>
          <p:nvPr/>
        </p:nvGrpSpPr>
        <p:grpSpPr bwMode="auto">
          <a:xfrm rot="-242269">
            <a:off x="7234238" y="5300663"/>
            <a:ext cx="1143000" cy="422275"/>
            <a:chOff x="816" y="1920"/>
            <a:chExt cx="720" cy="266"/>
          </a:xfrm>
        </p:grpSpPr>
        <p:grpSp>
          <p:nvGrpSpPr>
            <p:cNvPr id="9483" name="Group 4773"/>
            <p:cNvGrpSpPr>
              <a:grpSpLocks/>
            </p:cNvGrpSpPr>
            <p:nvPr/>
          </p:nvGrpSpPr>
          <p:grpSpPr bwMode="auto">
            <a:xfrm>
              <a:off x="816" y="2064"/>
              <a:ext cx="283" cy="122"/>
              <a:chOff x="1632" y="3408"/>
              <a:chExt cx="283" cy="122"/>
            </a:xfrm>
          </p:grpSpPr>
          <p:sp>
            <p:nvSpPr>
              <p:cNvPr id="8415" name="Freeform 4774"/>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9489" name="Group 4775"/>
              <p:cNvGrpSpPr>
                <a:grpSpLocks/>
              </p:cNvGrpSpPr>
              <p:nvPr/>
            </p:nvGrpSpPr>
            <p:grpSpPr bwMode="auto">
              <a:xfrm>
                <a:off x="1692" y="3408"/>
                <a:ext cx="180" cy="96"/>
                <a:chOff x="1356" y="3360"/>
                <a:chExt cx="269" cy="132"/>
              </a:xfrm>
            </p:grpSpPr>
            <p:sp>
              <p:nvSpPr>
                <p:cNvPr id="8417" name="Freeform 4776"/>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8418" name="Freeform 4777"/>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8419" name="Freeform 4778"/>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8420" name="Freeform 4779"/>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8421" name="Freeform 4780"/>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8422" name="Freeform 4781"/>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8423" name="Freeform 4782"/>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8424" name="Freeform 4783"/>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8425" name="Freeform 4784"/>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8426" name="Freeform 4785"/>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8427" name="Freeform 4786"/>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8428" name="Freeform 4787"/>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8429" name="Freeform 4788"/>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8430" name="Freeform 4789"/>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8431" name="Freeform 4790"/>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8432" name="Freeform 4791"/>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8433" name="Freeform 4792"/>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8434" name="Freeform 4793"/>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8435" name="Freeform 4794"/>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8436" name="Freeform 4795"/>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8437" name="Freeform 4796"/>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8438" name="Freeform 4797"/>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8439" name="Freeform 4798"/>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8440" name="Freeform 4799"/>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8441" name="Freeform 4800"/>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8442" name="Freeform 4801"/>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8443" name="Freeform 4802"/>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9634" name="Group 4803"/>
            <p:cNvGrpSpPr>
              <a:grpSpLocks/>
            </p:cNvGrpSpPr>
            <p:nvPr/>
          </p:nvGrpSpPr>
          <p:grpSpPr bwMode="auto">
            <a:xfrm>
              <a:off x="960" y="2016"/>
              <a:ext cx="283" cy="122"/>
              <a:chOff x="1632" y="3408"/>
              <a:chExt cx="283" cy="122"/>
            </a:xfrm>
          </p:grpSpPr>
          <p:sp>
            <p:nvSpPr>
              <p:cNvPr id="8386" name="Freeform 4804"/>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9639" name="Group 4805"/>
              <p:cNvGrpSpPr>
                <a:grpSpLocks/>
              </p:cNvGrpSpPr>
              <p:nvPr/>
            </p:nvGrpSpPr>
            <p:grpSpPr bwMode="auto">
              <a:xfrm>
                <a:off x="1692" y="3408"/>
                <a:ext cx="180" cy="96"/>
                <a:chOff x="1356" y="3360"/>
                <a:chExt cx="269" cy="132"/>
              </a:xfrm>
            </p:grpSpPr>
            <p:sp>
              <p:nvSpPr>
                <p:cNvPr id="8388" name="Freeform 4806"/>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8389" name="Freeform 4807"/>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8390" name="Freeform 4808"/>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8391" name="Freeform 4809"/>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8392" name="Freeform 4810"/>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8393" name="Freeform 4811"/>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8394" name="Freeform 4812"/>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8395" name="Freeform 4813"/>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8396" name="Freeform 4814"/>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8397" name="Freeform 4815"/>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8398" name="Freeform 4816"/>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8399" name="Freeform 4817"/>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8400" name="Freeform 4818"/>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8401" name="Freeform 4819"/>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8402" name="Freeform 4820"/>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8403" name="Freeform 4821"/>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8404" name="Freeform 4822"/>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8405" name="Freeform 4823"/>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8406" name="Freeform 4824"/>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8407" name="Freeform 4825"/>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8408" name="Freeform 4826"/>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8409" name="Freeform 4827"/>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8410" name="Freeform 4828"/>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8411" name="Freeform 4829"/>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8412" name="Freeform 4830"/>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8413" name="Freeform 4831"/>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8414" name="Freeform 4832"/>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9640" name="Group 4833"/>
            <p:cNvGrpSpPr>
              <a:grpSpLocks/>
            </p:cNvGrpSpPr>
            <p:nvPr/>
          </p:nvGrpSpPr>
          <p:grpSpPr bwMode="auto">
            <a:xfrm>
              <a:off x="1104" y="1968"/>
              <a:ext cx="283" cy="122"/>
              <a:chOff x="1632" y="3408"/>
              <a:chExt cx="283" cy="122"/>
            </a:xfrm>
          </p:grpSpPr>
          <p:sp>
            <p:nvSpPr>
              <p:cNvPr id="8357" name="Freeform 4834"/>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9641" name="Group 4835"/>
              <p:cNvGrpSpPr>
                <a:grpSpLocks/>
              </p:cNvGrpSpPr>
              <p:nvPr/>
            </p:nvGrpSpPr>
            <p:grpSpPr bwMode="auto">
              <a:xfrm>
                <a:off x="1692" y="3408"/>
                <a:ext cx="180" cy="96"/>
                <a:chOff x="1356" y="3360"/>
                <a:chExt cx="269" cy="132"/>
              </a:xfrm>
            </p:grpSpPr>
            <p:sp>
              <p:nvSpPr>
                <p:cNvPr id="8359" name="Freeform 4836"/>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8360" name="Freeform 4837"/>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8361" name="Freeform 4838"/>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8362" name="Freeform 4839"/>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8363" name="Freeform 4840"/>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8364" name="Freeform 4841"/>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8365" name="Freeform 4842"/>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8366" name="Freeform 4843"/>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8367" name="Freeform 4844"/>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8368" name="Freeform 4845"/>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8369" name="Freeform 4846"/>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8370" name="Freeform 4847"/>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8371" name="Freeform 4848"/>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8372" name="Freeform 4849"/>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8373" name="Freeform 4850"/>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8374" name="Freeform 4851"/>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8375" name="Freeform 4852"/>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8376" name="Freeform 4853"/>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8377" name="Freeform 4854"/>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8378" name="Freeform 4855"/>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8379" name="Freeform 4856"/>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8380" name="Freeform 4857"/>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8381" name="Freeform 4858"/>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8382" name="Freeform 4859"/>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8383" name="Freeform 4860"/>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8384" name="Freeform 4861"/>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8385" name="Freeform 4862"/>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nvGrpSpPr>
            <p:cNvPr id="9642" name="Group 4863"/>
            <p:cNvGrpSpPr>
              <a:grpSpLocks/>
            </p:cNvGrpSpPr>
            <p:nvPr/>
          </p:nvGrpSpPr>
          <p:grpSpPr bwMode="auto">
            <a:xfrm>
              <a:off x="1253" y="1920"/>
              <a:ext cx="283" cy="122"/>
              <a:chOff x="1632" y="3408"/>
              <a:chExt cx="283" cy="122"/>
            </a:xfrm>
          </p:grpSpPr>
          <p:sp>
            <p:nvSpPr>
              <p:cNvPr id="8328" name="Freeform 4864"/>
              <p:cNvSpPr>
                <a:spLocks/>
              </p:cNvSpPr>
              <p:nvPr/>
            </p:nvSpPr>
            <p:spPr bwMode="auto">
              <a:xfrm>
                <a:off x="1632" y="3408"/>
                <a:ext cx="283" cy="122"/>
              </a:xfrm>
              <a:custGeom>
                <a:avLst/>
                <a:gdLst>
                  <a:gd name="T0" fmla="*/ 187 w 283"/>
                  <a:gd name="T1" fmla="*/ 21 h 205"/>
                  <a:gd name="T2" fmla="*/ 147 w 283"/>
                  <a:gd name="T3" fmla="*/ 32 h 205"/>
                  <a:gd name="T4" fmla="*/ 203 w 283"/>
                  <a:gd name="T5" fmla="*/ 46 h 205"/>
                  <a:gd name="T6" fmla="*/ 195 w 283"/>
                  <a:gd name="T7" fmla="*/ 32 h 205"/>
                  <a:gd name="T8" fmla="*/ 283 w 283"/>
                  <a:gd name="T9" fmla="*/ 23 h 205"/>
                  <a:gd name="T10" fmla="*/ 267 w 283"/>
                  <a:gd name="T11" fmla="*/ 18 h 205"/>
                  <a:gd name="T12" fmla="*/ 243 w 283"/>
                  <a:gd name="T13" fmla="*/ 12 h 205"/>
                  <a:gd name="T14" fmla="*/ 227 w 283"/>
                  <a:gd name="T15" fmla="*/ 1 h 205"/>
                  <a:gd name="T16" fmla="*/ 195 w 283"/>
                  <a:gd name="T17" fmla="*/ 9 h 205"/>
                  <a:gd name="T18" fmla="*/ 251 w 283"/>
                  <a:gd name="T19" fmla="*/ 15 h 2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3"/>
                  <a:gd name="T31" fmla="*/ 0 h 205"/>
                  <a:gd name="T32" fmla="*/ 283 w 283"/>
                  <a:gd name="T33" fmla="*/ 205 h 2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3" h="205">
                    <a:moveTo>
                      <a:pt x="187" y="58"/>
                    </a:moveTo>
                    <a:cubicBezTo>
                      <a:pt x="0" y="72"/>
                      <a:pt x="94" y="55"/>
                      <a:pt x="147" y="90"/>
                    </a:cubicBezTo>
                    <a:cubicBezTo>
                      <a:pt x="156" y="178"/>
                      <a:pt x="147" y="205"/>
                      <a:pt x="203" y="130"/>
                    </a:cubicBezTo>
                    <a:cubicBezTo>
                      <a:pt x="200" y="117"/>
                      <a:pt x="184" y="98"/>
                      <a:pt x="195" y="90"/>
                    </a:cubicBezTo>
                    <a:cubicBezTo>
                      <a:pt x="219" y="71"/>
                      <a:pt x="283" y="66"/>
                      <a:pt x="283" y="66"/>
                    </a:cubicBezTo>
                    <a:cubicBezTo>
                      <a:pt x="233" y="100"/>
                      <a:pt x="276" y="78"/>
                      <a:pt x="267" y="50"/>
                    </a:cubicBezTo>
                    <a:cubicBezTo>
                      <a:pt x="264" y="41"/>
                      <a:pt x="251" y="39"/>
                      <a:pt x="243" y="34"/>
                    </a:cubicBezTo>
                    <a:cubicBezTo>
                      <a:pt x="238" y="23"/>
                      <a:pt x="239" y="4"/>
                      <a:pt x="227" y="2"/>
                    </a:cubicBezTo>
                    <a:cubicBezTo>
                      <a:pt x="214" y="0"/>
                      <a:pt x="190" y="14"/>
                      <a:pt x="195" y="26"/>
                    </a:cubicBezTo>
                    <a:cubicBezTo>
                      <a:pt x="202" y="43"/>
                      <a:pt x="233" y="42"/>
                      <a:pt x="251" y="42"/>
                    </a:cubicBezTo>
                  </a:path>
                </a:pathLst>
              </a:custGeom>
              <a:noFill/>
              <a:ln w="9525">
                <a:solidFill>
                  <a:schemeClr val="tx1"/>
                </a:solidFill>
                <a:round/>
                <a:headEnd/>
                <a:tailEnd/>
              </a:ln>
            </p:spPr>
            <p:txBody>
              <a:bodyPr/>
              <a:lstStyle/>
              <a:p>
                <a:endParaRPr lang="en-US"/>
              </a:p>
            </p:txBody>
          </p:sp>
          <p:grpSp>
            <p:nvGrpSpPr>
              <p:cNvPr id="9643" name="Group 4865"/>
              <p:cNvGrpSpPr>
                <a:grpSpLocks/>
              </p:cNvGrpSpPr>
              <p:nvPr/>
            </p:nvGrpSpPr>
            <p:grpSpPr bwMode="auto">
              <a:xfrm>
                <a:off x="1692" y="3408"/>
                <a:ext cx="180" cy="96"/>
                <a:chOff x="1356" y="3360"/>
                <a:chExt cx="269" cy="132"/>
              </a:xfrm>
            </p:grpSpPr>
            <p:sp>
              <p:nvSpPr>
                <p:cNvPr id="8330" name="Freeform 4866"/>
                <p:cNvSpPr>
                  <a:spLocks/>
                </p:cNvSpPr>
                <p:nvPr/>
              </p:nvSpPr>
              <p:spPr bwMode="auto">
                <a:xfrm>
                  <a:off x="1495" y="3360"/>
                  <a:ext cx="25" cy="14"/>
                </a:xfrm>
                <a:custGeom>
                  <a:avLst/>
                  <a:gdLst>
                    <a:gd name="T0" fmla="*/ 14 w 42"/>
                    <a:gd name="T1" fmla="*/ 2 h 29"/>
                    <a:gd name="T2" fmla="*/ 15 w 42"/>
                    <a:gd name="T3" fmla="*/ 3 h 29"/>
                    <a:gd name="T4" fmla="*/ 14 w 42"/>
                    <a:gd name="T5" fmla="*/ 5 h 29"/>
                    <a:gd name="T6" fmla="*/ 13 w 42"/>
                    <a:gd name="T7" fmla="*/ 6 h 29"/>
                    <a:gd name="T8" fmla="*/ 11 w 42"/>
                    <a:gd name="T9" fmla="*/ 7 h 29"/>
                    <a:gd name="T10" fmla="*/ 8 w 42"/>
                    <a:gd name="T11" fmla="*/ 7 h 29"/>
                    <a:gd name="T12" fmla="*/ 5 w 42"/>
                    <a:gd name="T13" fmla="*/ 6 h 29"/>
                    <a:gd name="T14" fmla="*/ 2 w 42"/>
                    <a:gd name="T15" fmla="*/ 5 h 29"/>
                    <a:gd name="T16" fmla="*/ 0 w 42"/>
                    <a:gd name="T17" fmla="*/ 4 h 29"/>
                    <a:gd name="T18" fmla="*/ 2 w 42"/>
                    <a:gd name="T19" fmla="*/ 3 h 29"/>
                    <a:gd name="T20" fmla="*/ 3 w 42"/>
                    <a:gd name="T21" fmla="*/ 2 h 29"/>
                    <a:gd name="T22" fmla="*/ 5 w 42"/>
                    <a:gd name="T23" fmla="*/ 1 h 29"/>
                    <a:gd name="T24" fmla="*/ 7 w 42"/>
                    <a:gd name="T25" fmla="*/ 0 h 29"/>
                    <a:gd name="T26" fmla="*/ 8 w 42"/>
                    <a:gd name="T27" fmla="*/ 0 h 29"/>
                    <a:gd name="T28" fmla="*/ 11 w 42"/>
                    <a:gd name="T29" fmla="*/ 0 h 29"/>
                    <a:gd name="T30" fmla="*/ 13 w 42"/>
                    <a:gd name="T31" fmla="*/ 0 h 29"/>
                    <a:gd name="T32" fmla="*/ 14 w 42"/>
                    <a:gd name="T33" fmla="*/ 2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40" y="8"/>
                      </a:moveTo>
                      <a:lnTo>
                        <a:pt x="42" y="14"/>
                      </a:lnTo>
                      <a:lnTo>
                        <a:pt x="40" y="20"/>
                      </a:lnTo>
                      <a:lnTo>
                        <a:pt x="37" y="26"/>
                      </a:lnTo>
                      <a:lnTo>
                        <a:pt x="32" y="29"/>
                      </a:lnTo>
                      <a:lnTo>
                        <a:pt x="24" y="29"/>
                      </a:lnTo>
                      <a:lnTo>
                        <a:pt x="15" y="27"/>
                      </a:lnTo>
                      <a:lnTo>
                        <a:pt x="7" y="23"/>
                      </a:lnTo>
                      <a:lnTo>
                        <a:pt x="0" y="19"/>
                      </a:lnTo>
                      <a:lnTo>
                        <a:pt x="5" y="15"/>
                      </a:lnTo>
                      <a:lnTo>
                        <a:pt x="9" y="11"/>
                      </a:lnTo>
                      <a:lnTo>
                        <a:pt x="14" y="7"/>
                      </a:lnTo>
                      <a:lnTo>
                        <a:pt x="20" y="3"/>
                      </a:lnTo>
                      <a:lnTo>
                        <a:pt x="24" y="1"/>
                      </a:lnTo>
                      <a:lnTo>
                        <a:pt x="30" y="0"/>
                      </a:lnTo>
                      <a:lnTo>
                        <a:pt x="36" y="3"/>
                      </a:lnTo>
                      <a:lnTo>
                        <a:pt x="40" y="8"/>
                      </a:lnTo>
                      <a:close/>
                    </a:path>
                  </a:pathLst>
                </a:custGeom>
                <a:solidFill>
                  <a:srgbClr val="00FF00"/>
                </a:solidFill>
                <a:ln w="9525">
                  <a:noFill/>
                  <a:round/>
                  <a:headEnd/>
                  <a:tailEnd/>
                </a:ln>
              </p:spPr>
              <p:txBody>
                <a:bodyPr/>
                <a:lstStyle/>
                <a:p>
                  <a:endParaRPr lang="en-US"/>
                </a:p>
              </p:txBody>
            </p:sp>
            <p:sp>
              <p:nvSpPr>
                <p:cNvPr id="8331" name="Freeform 4867"/>
                <p:cNvSpPr>
                  <a:spLocks/>
                </p:cNvSpPr>
                <p:nvPr/>
              </p:nvSpPr>
              <p:spPr bwMode="auto">
                <a:xfrm>
                  <a:off x="1437" y="3367"/>
                  <a:ext cx="42" cy="19"/>
                </a:xfrm>
                <a:custGeom>
                  <a:avLst/>
                  <a:gdLst>
                    <a:gd name="T0" fmla="*/ 26 w 68"/>
                    <a:gd name="T1" fmla="*/ 1 h 38"/>
                    <a:gd name="T2" fmla="*/ 25 w 68"/>
                    <a:gd name="T3" fmla="*/ 3 h 38"/>
                    <a:gd name="T4" fmla="*/ 23 w 68"/>
                    <a:gd name="T5" fmla="*/ 5 h 38"/>
                    <a:gd name="T6" fmla="*/ 22 w 68"/>
                    <a:gd name="T7" fmla="*/ 6 h 38"/>
                    <a:gd name="T8" fmla="*/ 19 w 68"/>
                    <a:gd name="T9" fmla="*/ 7 h 38"/>
                    <a:gd name="T10" fmla="*/ 17 w 68"/>
                    <a:gd name="T11" fmla="*/ 8 h 38"/>
                    <a:gd name="T12" fmla="*/ 14 w 68"/>
                    <a:gd name="T13" fmla="*/ 9 h 38"/>
                    <a:gd name="T14" fmla="*/ 12 w 68"/>
                    <a:gd name="T15" fmla="*/ 10 h 38"/>
                    <a:gd name="T16" fmla="*/ 9 w 68"/>
                    <a:gd name="T17" fmla="*/ 10 h 38"/>
                    <a:gd name="T18" fmla="*/ 7 w 68"/>
                    <a:gd name="T19" fmla="*/ 10 h 38"/>
                    <a:gd name="T20" fmla="*/ 4 w 68"/>
                    <a:gd name="T21" fmla="*/ 9 h 38"/>
                    <a:gd name="T22" fmla="*/ 1 w 68"/>
                    <a:gd name="T23" fmla="*/ 7 h 38"/>
                    <a:gd name="T24" fmla="*/ 1 w 68"/>
                    <a:gd name="T25" fmla="*/ 6 h 38"/>
                    <a:gd name="T26" fmla="*/ 0 w 68"/>
                    <a:gd name="T27" fmla="*/ 5 h 38"/>
                    <a:gd name="T28" fmla="*/ 4 w 68"/>
                    <a:gd name="T29" fmla="*/ 5 h 38"/>
                    <a:gd name="T30" fmla="*/ 7 w 68"/>
                    <a:gd name="T31" fmla="*/ 5 h 38"/>
                    <a:gd name="T32" fmla="*/ 10 w 68"/>
                    <a:gd name="T33" fmla="*/ 3 h 38"/>
                    <a:gd name="T34" fmla="*/ 13 w 68"/>
                    <a:gd name="T35" fmla="*/ 1 h 38"/>
                    <a:gd name="T36" fmla="*/ 16 w 68"/>
                    <a:gd name="T37" fmla="*/ 1 h 38"/>
                    <a:gd name="T38" fmla="*/ 19 w 68"/>
                    <a:gd name="T39" fmla="*/ 0 h 38"/>
                    <a:gd name="T40" fmla="*/ 22 w 68"/>
                    <a:gd name="T41" fmla="*/ 1 h 38"/>
                    <a:gd name="T42" fmla="*/ 26 w 68"/>
                    <a:gd name="T43" fmla="*/ 1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38"/>
                    <a:gd name="T68" fmla="*/ 68 w 68"/>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38">
                      <a:moveTo>
                        <a:pt x="68" y="7"/>
                      </a:moveTo>
                      <a:lnTo>
                        <a:pt x="64" y="14"/>
                      </a:lnTo>
                      <a:lnTo>
                        <a:pt x="61" y="20"/>
                      </a:lnTo>
                      <a:lnTo>
                        <a:pt x="56" y="24"/>
                      </a:lnTo>
                      <a:lnTo>
                        <a:pt x="50" y="29"/>
                      </a:lnTo>
                      <a:lnTo>
                        <a:pt x="43" y="32"/>
                      </a:lnTo>
                      <a:lnTo>
                        <a:pt x="38" y="35"/>
                      </a:lnTo>
                      <a:lnTo>
                        <a:pt x="31" y="37"/>
                      </a:lnTo>
                      <a:lnTo>
                        <a:pt x="24" y="38"/>
                      </a:lnTo>
                      <a:lnTo>
                        <a:pt x="17" y="37"/>
                      </a:lnTo>
                      <a:lnTo>
                        <a:pt x="10" y="35"/>
                      </a:lnTo>
                      <a:lnTo>
                        <a:pt x="4" y="31"/>
                      </a:lnTo>
                      <a:lnTo>
                        <a:pt x="1" y="24"/>
                      </a:lnTo>
                      <a:lnTo>
                        <a:pt x="0" y="21"/>
                      </a:lnTo>
                      <a:lnTo>
                        <a:pt x="9" y="21"/>
                      </a:lnTo>
                      <a:lnTo>
                        <a:pt x="18" y="17"/>
                      </a:lnTo>
                      <a:lnTo>
                        <a:pt x="26" y="13"/>
                      </a:lnTo>
                      <a:lnTo>
                        <a:pt x="34" y="7"/>
                      </a:lnTo>
                      <a:lnTo>
                        <a:pt x="42" y="4"/>
                      </a:lnTo>
                      <a:lnTo>
                        <a:pt x="50" y="0"/>
                      </a:lnTo>
                      <a:lnTo>
                        <a:pt x="58" y="1"/>
                      </a:lnTo>
                      <a:lnTo>
                        <a:pt x="68" y="7"/>
                      </a:lnTo>
                      <a:close/>
                    </a:path>
                  </a:pathLst>
                </a:custGeom>
                <a:solidFill>
                  <a:srgbClr val="00FF00"/>
                </a:solidFill>
                <a:ln w="9525">
                  <a:noFill/>
                  <a:round/>
                  <a:headEnd/>
                  <a:tailEnd/>
                </a:ln>
              </p:spPr>
              <p:txBody>
                <a:bodyPr/>
                <a:lstStyle/>
                <a:p>
                  <a:endParaRPr lang="en-US"/>
                </a:p>
              </p:txBody>
            </p:sp>
            <p:sp>
              <p:nvSpPr>
                <p:cNvPr id="8332" name="Freeform 4868"/>
                <p:cNvSpPr>
                  <a:spLocks/>
                </p:cNvSpPr>
                <p:nvPr/>
              </p:nvSpPr>
              <p:spPr bwMode="auto">
                <a:xfrm>
                  <a:off x="1411" y="3385"/>
                  <a:ext cx="16" cy="7"/>
                </a:xfrm>
                <a:custGeom>
                  <a:avLst/>
                  <a:gdLst>
                    <a:gd name="T0" fmla="*/ 9 w 27"/>
                    <a:gd name="T1" fmla="*/ 2 h 15"/>
                    <a:gd name="T2" fmla="*/ 9 w 27"/>
                    <a:gd name="T3" fmla="*/ 3 h 15"/>
                    <a:gd name="T4" fmla="*/ 8 w 27"/>
                    <a:gd name="T5" fmla="*/ 3 h 15"/>
                    <a:gd name="T6" fmla="*/ 8 w 27"/>
                    <a:gd name="T7" fmla="*/ 3 h 15"/>
                    <a:gd name="T8" fmla="*/ 7 w 27"/>
                    <a:gd name="T9" fmla="*/ 3 h 15"/>
                    <a:gd name="T10" fmla="*/ 5 w 27"/>
                    <a:gd name="T11" fmla="*/ 3 h 15"/>
                    <a:gd name="T12" fmla="*/ 3 w 27"/>
                    <a:gd name="T13" fmla="*/ 3 h 15"/>
                    <a:gd name="T14" fmla="*/ 1 w 27"/>
                    <a:gd name="T15" fmla="*/ 2 h 15"/>
                    <a:gd name="T16" fmla="*/ 0 w 27"/>
                    <a:gd name="T17" fmla="*/ 1 h 15"/>
                    <a:gd name="T18" fmla="*/ 0 w 27"/>
                    <a:gd name="T19" fmla="*/ 0 h 15"/>
                    <a:gd name="T20" fmla="*/ 1 w 27"/>
                    <a:gd name="T21" fmla="*/ 0 h 15"/>
                    <a:gd name="T22" fmla="*/ 1 w 27"/>
                    <a:gd name="T23" fmla="*/ 0 h 15"/>
                    <a:gd name="T24" fmla="*/ 2 w 27"/>
                    <a:gd name="T25" fmla="*/ 0 h 15"/>
                    <a:gd name="T26" fmla="*/ 4 w 27"/>
                    <a:gd name="T27" fmla="*/ 0 h 15"/>
                    <a:gd name="T28" fmla="*/ 6 w 27"/>
                    <a:gd name="T29" fmla="*/ 0 h 15"/>
                    <a:gd name="T30" fmla="*/ 8 w 27"/>
                    <a:gd name="T31" fmla="*/ 1 h 15"/>
                    <a:gd name="T32" fmla="*/ 9 w 27"/>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27" y="11"/>
                      </a:moveTo>
                      <a:lnTo>
                        <a:pt x="25" y="14"/>
                      </a:lnTo>
                      <a:lnTo>
                        <a:pt x="24" y="15"/>
                      </a:lnTo>
                      <a:lnTo>
                        <a:pt x="22" y="15"/>
                      </a:lnTo>
                      <a:lnTo>
                        <a:pt x="20" y="15"/>
                      </a:lnTo>
                      <a:lnTo>
                        <a:pt x="14" y="15"/>
                      </a:lnTo>
                      <a:lnTo>
                        <a:pt x="8" y="13"/>
                      </a:lnTo>
                      <a:lnTo>
                        <a:pt x="3" y="10"/>
                      </a:lnTo>
                      <a:lnTo>
                        <a:pt x="0" y="6"/>
                      </a:lnTo>
                      <a:lnTo>
                        <a:pt x="0" y="3"/>
                      </a:lnTo>
                      <a:lnTo>
                        <a:pt x="1" y="1"/>
                      </a:lnTo>
                      <a:lnTo>
                        <a:pt x="3" y="1"/>
                      </a:lnTo>
                      <a:lnTo>
                        <a:pt x="6" y="0"/>
                      </a:lnTo>
                      <a:lnTo>
                        <a:pt x="12" y="0"/>
                      </a:lnTo>
                      <a:lnTo>
                        <a:pt x="17" y="2"/>
                      </a:lnTo>
                      <a:lnTo>
                        <a:pt x="22" y="7"/>
                      </a:lnTo>
                      <a:lnTo>
                        <a:pt x="27" y="11"/>
                      </a:lnTo>
                      <a:close/>
                    </a:path>
                  </a:pathLst>
                </a:custGeom>
                <a:solidFill>
                  <a:srgbClr val="00FF00"/>
                </a:solidFill>
                <a:ln w="9525">
                  <a:noFill/>
                  <a:round/>
                  <a:headEnd/>
                  <a:tailEnd/>
                </a:ln>
              </p:spPr>
              <p:txBody>
                <a:bodyPr/>
                <a:lstStyle/>
                <a:p>
                  <a:endParaRPr lang="en-US"/>
                </a:p>
              </p:txBody>
            </p:sp>
            <p:sp>
              <p:nvSpPr>
                <p:cNvPr id="8333" name="Freeform 4869"/>
                <p:cNvSpPr>
                  <a:spLocks/>
                </p:cNvSpPr>
                <p:nvPr/>
              </p:nvSpPr>
              <p:spPr bwMode="auto">
                <a:xfrm>
                  <a:off x="1474" y="3387"/>
                  <a:ext cx="22" cy="9"/>
                </a:xfrm>
                <a:custGeom>
                  <a:avLst/>
                  <a:gdLst>
                    <a:gd name="T0" fmla="*/ 13 w 36"/>
                    <a:gd name="T1" fmla="*/ 2 h 17"/>
                    <a:gd name="T2" fmla="*/ 13 w 36"/>
                    <a:gd name="T3" fmla="*/ 3 h 17"/>
                    <a:gd name="T4" fmla="*/ 12 w 36"/>
                    <a:gd name="T5" fmla="*/ 4 h 17"/>
                    <a:gd name="T6" fmla="*/ 12 w 36"/>
                    <a:gd name="T7" fmla="*/ 4 h 17"/>
                    <a:gd name="T8" fmla="*/ 10 w 36"/>
                    <a:gd name="T9" fmla="*/ 5 h 17"/>
                    <a:gd name="T10" fmla="*/ 7 w 36"/>
                    <a:gd name="T11" fmla="*/ 5 h 17"/>
                    <a:gd name="T12" fmla="*/ 4 w 36"/>
                    <a:gd name="T13" fmla="*/ 4 h 17"/>
                    <a:gd name="T14" fmla="*/ 2 w 36"/>
                    <a:gd name="T15" fmla="*/ 4 h 17"/>
                    <a:gd name="T16" fmla="*/ 0 w 36"/>
                    <a:gd name="T17" fmla="*/ 3 h 17"/>
                    <a:gd name="T18" fmla="*/ 0 w 36"/>
                    <a:gd name="T19" fmla="*/ 2 h 17"/>
                    <a:gd name="T20" fmla="*/ 1 w 36"/>
                    <a:gd name="T21" fmla="*/ 1 h 17"/>
                    <a:gd name="T22" fmla="*/ 2 w 36"/>
                    <a:gd name="T23" fmla="*/ 1 h 17"/>
                    <a:gd name="T24" fmla="*/ 3 w 36"/>
                    <a:gd name="T25" fmla="*/ 1 h 17"/>
                    <a:gd name="T26" fmla="*/ 6 w 36"/>
                    <a:gd name="T27" fmla="*/ 0 h 17"/>
                    <a:gd name="T28" fmla="*/ 9 w 36"/>
                    <a:gd name="T29" fmla="*/ 0 h 17"/>
                    <a:gd name="T30" fmla="*/ 12 w 36"/>
                    <a:gd name="T31" fmla="*/ 1 h 17"/>
                    <a:gd name="T32" fmla="*/ 13 w 36"/>
                    <a:gd name="T33" fmla="*/ 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7"/>
                    <a:gd name="T53" fmla="*/ 36 w 36"/>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7">
                      <a:moveTo>
                        <a:pt x="36" y="8"/>
                      </a:moveTo>
                      <a:lnTo>
                        <a:pt x="35" y="11"/>
                      </a:lnTo>
                      <a:lnTo>
                        <a:pt x="33" y="13"/>
                      </a:lnTo>
                      <a:lnTo>
                        <a:pt x="31" y="16"/>
                      </a:lnTo>
                      <a:lnTo>
                        <a:pt x="27" y="17"/>
                      </a:lnTo>
                      <a:lnTo>
                        <a:pt x="19" y="17"/>
                      </a:lnTo>
                      <a:lnTo>
                        <a:pt x="12" y="16"/>
                      </a:lnTo>
                      <a:lnTo>
                        <a:pt x="5" y="13"/>
                      </a:lnTo>
                      <a:lnTo>
                        <a:pt x="0" y="9"/>
                      </a:lnTo>
                      <a:lnTo>
                        <a:pt x="0" y="5"/>
                      </a:lnTo>
                      <a:lnTo>
                        <a:pt x="2" y="4"/>
                      </a:lnTo>
                      <a:lnTo>
                        <a:pt x="5" y="2"/>
                      </a:lnTo>
                      <a:lnTo>
                        <a:pt x="8" y="1"/>
                      </a:lnTo>
                      <a:lnTo>
                        <a:pt x="16" y="0"/>
                      </a:lnTo>
                      <a:lnTo>
                        <a:pt x="24" y="0"/>
                      </a:lnTo>
                      <a:lnTo>
                        <a:pt x="32" y="2"/>
                      </a:lnTo>
                      <a:lnTo>
                        <a:pt x="36" y="8"/>
                      </a:lnTo>
                      <a:close/>
                    </a:path>
                  </a:pathLst>
                </a:custGeom>
                <a:solidFill>
                  <a:srgbClr val="00FF00"/>
                </a:solidFill>
                <a:ln w="9525">
                  <a:noFill/>
                  <a:round/>
                  <a:headEnd/>
                  <a:tailEnd/>
                </a:ln>
              </p:spPr>
              <p:txBody>
                <a:bodyPr/>
                <a:lstStyle/>
                <a:p>
                  <a:endParaRPr lang="en-US"/>
                </a:p>
              </p:txBody>
            </p:sp>
            <p:sp>
              <p:nvSpPr>
                <p:cNvPr id="8334" name="Freeform 4870"/>
                <p:cNvSpPr>
                  <a:spLocks/>
                </p:cNvSpPr>
                <p:nvPr/>
              </p:nvSpPr>
              <p:spPr bwMode="auto">
                <a:xfrm>
                  <a:off x="1412" y="3394"/>
                  <a:ext cx="32" cy="15"/>
                </a:xfrm>
                <a:custGeom>
                  <a:avLst/>
                  <a:gdLst>
                    <a:gd name="T0" fmla="*/ 20 w 52"/>
                    <a:gd name="T1" fmla="*/ 1 h 29"/>
                    <a:gd name="T2" fmla="*/ 19 w 52"/>
                    <a:gd name="T3" fmla="*/ 2 h 29"/>
                    <a:gd name="T4" fmla="*/ 18 w 52"/>
                    <a:gd name="T5" fmla="*/ 3 h 29"/>
                    <a:gd name="T6" fmla="*/ 17 w 52"/>
                    <a:gd name="T7" fmla="*/ 5 h 29"/>
                    <a:gd name="T8" fmla="*/ 17 w 52"/>
                    <a:gd name="T9" fmla="*/ 6 h 29"/>
                    <a:gd name="T10" fmla="*/ 15 w 52"/>
                    <a:gd name="T11" fmla="*/ 7 h 29"/>
                    <a:gd name="T12" fmla="*/ 13 w 52"/>
                    <a:gd name="T13" fmla="*/ 7 h 29"/>
                    <a:gd name="T14" fmla="*/ 11 w 52"/>
                    <a:gd name="T15" fmla="*/ 8 h 29"/>
                    <a:gd name="T16" fmla="*/ 9 w 52"/>
                    <a:gd name="T17" fmla="*/ 8 h 29"/>
                    <a:gd name="T18" fmla="*/ 6 w 52"/>
                    <a:gd name="T19" fmla="*/ 7 h 29"/>
                    <a:gd name="T20" fmla="*/ 4 w 52"/>
                    <a:gd name="T21" fmla="*/ 7 h 29"/>
                    <a:gd name="T22" fmla="*/ 2 w 52"/>
                    <a:gd name="T23" fmla="*/ 7 h 29"/>
                    <a:gd name="T24" fmla="*/ 1 w 52"/>
                    <a:gd name="T25" fmla="*/ 6 h 29"/>
                    <a:gd name="T26" fmla="*/ 0 w 52"/>
                    <a:gd name="T27" fmla="*/ 4 h 29"/>
                    <a:gd name="T28" fmla="*/ 2 w 52"/>
                    <a:gd name="T29" fmla="*/ 3 h 29"/>
                    <a:gd name="T30" fmla="*/ 5 w 52"/>
                    <a:gd name="T31" fmla="*/ 3 h 29"/>
                    <a:gd name="T32" fmla="*/ 7 w 52"/>
                    <a:gd name="T33" fmla="*/ 2 h 29"/>
                    <a:gd name="T34" fmla="*/ 10 w 52"/>
                    <a:gd name="T35" fmla="*/ 2 h 29"/>
                    <a:gd name="T36" fmla="*/ 12 w 52"/>
                    <a:gd name="T37" fmla="*/ 1 h 29"/>
                    <a:gd name="T38" fmla="*/ 14 w 52"/>
                    <a:gd name="T39" fmla="*/ 1 h 29"/>
                    <a:gd name="T40" fmla="*/ 17 w 52"/>
                    <a:gd name="T41" fmla="*/ 0 h 29"/>
                    <a:gd name="T42" fmla="*/ 20 w 52"/>
                    <a:gd name="T43" fmla="*/ 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29"/>
                    <a:gd name="T68" fmla="*/ 52 w 52"/>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29">
                      <a:moveTo>
                        <a:pt x="52" y="2"/>
                      </a:moveTo>
                      <a:lnTo>
                        <a:pt x="51" y="7"/>
                      </a:lnTo>
                      <a:lnTo>
                        <a:pt x="48" y="12"/>
                      </a:lnTo>
                      <a:lnTo>
                        <a:pt x="44" y="17"/>
                      </a:lnTo>
                      <a:lnTo>
                        <a:pt x="44" y="23"/>
                      </a:lnTo>
                      <a:lnTo>
                        <a:pt x="40" y="26"/>
                      </a:lnTo>
                      <a:lnTo>
                        <a:pt x="34" y="28"/>
                      </a:lnTo>
                      <a:lnTo>
                        <a:pt x="29" y="29"/>
                      </a:lnTo>
                      <a:lnTo>
                        <a:pt x="23" y="29"/>
                      </a:lnTo>
                      <a:lnTo>
                        <a:pt x="16" y="28"/>
                      </a:lnTo>
                      <a:lnTo>
                        <a:pt x="12" y="27"/>
                      </a:lnTo>
                      <a:lnTo>
                        <a:pt x="6" y="25"/>
                      </a:lnTo>
                      <a:lnTo>
                        <a:pt x="1" y="22"/>
                      </a:lnTo>
                      <a:lnTo>
                        <a:pt x="0" y="13"/>
                      </a:lnTo>
                      <a:lnTo>
                        <a:pt x="7" y="12"/>
                      </a:lnTo>
                      <a:lnTo>
                        <a:pt x="13" y="10"/>
                      </a:lnTo>
                      <a:lnTo>
                        <a:pt x="20" y="7"/>
                      </a:lnTo>
                      <a:lnTo>
                        <a:pt x="26" y="5"/>
                      </a:lnTo>
                      <a:lnTo>
                        <a:pt x="33" y="3"/>
                      </a:lnTo>
                      <a:lnTo>
                        <a:pt x="38" y="2"/>
                      </a:lnTo>
                      <a:lnTo>
                        <a:pt x="45" y="0"/>
                      </a:lnTo>
                      <a:lnTo>
                        <a:pt x="52" y="2"/>
                      </a:lnTo>
                      <a:close/>
                    </a:path>
                  </a:pathLst>
                </a:custGeom>
                <a:solidFill>
                  <a:srgbClr val="00FF00"/>
                </a:solidFill>
                <a:ln w="9525">
                  <a:noFill/>
                  <a:round/>
                  <a:headEnd/>
                  <a:tailEnd/>
                </a:ln>
              </p:spPr>
              <p:txBody>
                <a:bodyPr/>
                <a:lstStyle/>
                <a:p>
                  <a:endParaRPr lang="en-US"/>
                </a:p>
              </p:txBody>
            </p:sp>
            <p:sp>
              <p:nvSpPr>
                <p:cNvPr id="8335" name="Freeform 4871"/>
                <p:cNvSpPr>
                  <a:spLocks/>
                </p:cNvSpPr>
                <p:nvPr/>
              </p:nvSpPr>
              <p:spPr bwMode="auto">
                <a:xfrm>
                  <a:off x="1486" y="3407"/>
                  <a:ext cx="11" cy="8"/>
                </a:xfrm>
                <a:custGeom>
                  <a:avLst/>
                  <a:gdLst>
                    <a:gd name="T0" fmla="*/ 6 w 19"/>
                    <a:gd name="T1" fmla="*/ 3 h 16"/>
                    <a:gd name="T2" fmla="*/ 5 w 19"/>
                    <a:gd name="T3" fmla="*/ 4 h 16"/>
                    <a:gd name="T4" fmla="*/ 4 w 19"/>
                    <a:gd name="T5" fmla="*/ 4 h 16"/>
                    <a:gd name="T6" fmla="*/ 2 w 19"/>
                    <a:gd name="T7" fmla="*/ 4 h 16"/>
                    <a:gd name="T8" fmla="*/ 1 w 19"/>
                    <a:gd name="T9" fmla="*/ 3 h 16"/>
                    <a:gd name="T10" fmla="*/ 0 w 19"/>
                    <a:gd name="T11" fmla="*/ 3 h 16"/>
                    <a:gd name="T12" fmla="*/ 1 w 19"/>
                    <a:gd name="T13" fmla="*/ 2 h 16"/>
                    <a:gd name="T14" fmla="*/ 2 w 19"/>
                    <a:gd name="T15" fmla="*/ 1 h 16"/>
                    <a:gd name="T16" fmla="*/ 4 w 19"/>
                    <a:gd name="T17" fmla="*/ 1 h 16"/>
                    <a:gd name="T18" fmla="*/ 5 w 19"/>
                    <a:gd name="T19" fmla="*/ 0 h 16"/>
                    <a:gd name="T20" fmla="*/ 5 w 19"/>
                    <a:gd name="T21" fmla="*/ 1 h 16"/>
                    <a:gd name="T22" fmla="*/ 6 w 19"/>
                    <a:gd name="T23" fmla="*/ 1 h 16"/>
                    <a:gd name="T24" fmla="*/ 6 w 19"/>
                    <a:gd name="T25" fmla="*/ 2 h 16"/>
                    <a:gd name="T26" fmla="*/ 6 w 19"/>
                    <a:gd name="T27" fmla="*/ 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16"/>
                    <a:gd name="T44" fmla="*/ 19 w 1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16">
                      <a:moveTo>
                        <a:pt x="19" y="12"/>
                      </a:moveTo>
                      <a:lnTo>
                        <a:pt x="16" y="16"/>
                      </a:lnTo>
                      <a:lnTo>
                        <a:pt x="12" y="16"/>
                      </a:lnTo>
                      <a:lnTo>
                        <a:pt x="7" y="16"/>
                      </a:lnTo>
                      <a:lnTo>
                        <a:pt x="4" y="14"/>
                      </a:lnTo>
                      <a:lnTo>
                        <a:pt x="0" y="12"/>
                      </a:lnTo>
                      <a:lnTo>
                        <a:pt x="3" y="8"/>
                      </a:lnTo>
                      <a:lnTo>
                        <a:pt x="7" y="5"/>
                      </a:lnTo>
                      <a:lnTo>
                        <a:pt x="12" y="3"/>
                      </a:lnTo>
                      <a:lnTo>
                        <a:pt x="14" y="0"/>
                      </a:lnTo>
                      <a:lnTo>
                        <a:pt x="16" y="2"/>
                      </a:lnTo>
                      <a:lnTo>
                        <a:pt x="19" y="5"/>
                      </a:lnTo>
                      <a:lnTo>
                        <a:pt x="19" y="9"/>
                      </a:lnTo>
                      <a:lnTo>
                        <a:pt x="19" y="12"/>
                      </a:lnTo>
                      <a:close/>
                    </a:path>
                  </a:pathLst>
                </a:custGeom>
                <a:solidFill>
                  <a:srgbClr val="00FF00"/>
                </a:solidFill>
                <a:ln w="9525">
                  <a:noFill/>
                  <a:round/>
                  <a:headEnd/>
                  <a:tailEnd/>
                </a:ln>
              </p:spPr>
              <p:txBody>
                <a:bodyPr/>
                <a:lstStyle/>
                <a:p>
                  <a:endParaRPr lang="en-US"/>
                </a:p>
              </p:txBody>
            </p:sp>
            <p:sp>
              <p:nvSpPr>
                <p:cNvPr id="8336" name="Freeform 4872"/>
                <p:cNvSpPr>
                  <a:spLocks/>
                </p:cNvSpPr>
                <p:nvPr/>
              </p:nvSpPr>
              <p:spPr bwMode="auto">
                <a:xfrm>
                  <a:off x="1449" y="3408"/>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8337" name="Freeform 4873"/>
                <p:cNvSpPr>
                  <a:spLocks/>
                </p:cNvSpPr>
                <p:nvPr/>
              </p:nvSpPr>
              <p:spPr bwMode="auto">
                <a:xfrm>
                  <a:off x="1400" y="3416"/>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8338" name="Freeform 4874"/>
                <p:cNvSpPr>
                  <a:spLocks/>
                </p:cNvSpPr>
                <p:nvPr/>
              </p:nvSpPr>
              <p:spPr bwMode="auto">
                <a:xfrm>
                  <a:off x="1543" y="3426"/>
                  <a:ext cx="20" cy="14"/>
                </a:xfrm>
                <a:custGeom>
                  <a:avLst/>
                  <a:gdLst>
                    <a:gd name="T0" fmla="*/ 12 w 33"/>
                    <a:gd name="T1" fmla="*/ 2 h 29"/>
                    <a:gd name="T2" fmla="*/ 12 w 33"/>
                    <a:gd name="T3" fmla="*/ 4 h 29"/>
                    <a:gd name="T4" fmla="*/ 11 w 33"/>
                    <a:gd name="T5" fmla="*/ 5 h 29"/>
                    <a:gd name="T6" fmla="*/ 10 w 33"/>
                    <a:gd name="T7" fmla="*/ 6 h 29"/>
                    <a:gd name="T8" fmla="*/ 8 w 33"/>
                    <a:gd name="T9" fmla="*/ 7 h 29"/>
                    <a:gd name="T10" fmla="*/ 6 w 33"/>
                    <a:gd name="T11" fmla="*/ 6 h 29"/>
                    <a:gd name="T12" fmla="*/ 4 w 33"/>
                    <a:gd name="T13" fmla="*/ 6 h 29"/>
                    <a:gd name="T14" fmla="*/ 2 w 33"/>
                    <a:gd name="T15" fmla="*/ 5 h 29"/>
                    <a:gd name="T16" fmla="*/ 0 w 33"/>
                    <a:gd name="T17" fmla="*/ 4 h 29"/>
                    <a:gd name="T18" fmla="*/ 2 w 33"/>
                    <a:gd name="T19" fmla="*/ 3 h 29"/>
                    <a:gd name="T20" fmla="*/ 5 w 33"/>
                    <a:gd name="T21" fmla="*/ 2 h 29"/>
                    <a:gd name="T22" fmla="*/ 8 w 33"/>
                    <a:gd name="T23" fmla="*/ 0 h 29"/>
                    <a:gd name="T24" fmla="*/ 11 w 33"/>
                    <a:gd name="T25" fmla="*/ 0 h 29"/>
                    <a:gd name="T26" fmla="*/ 12 w 33"/>
                    <a:gd name="T27" fmla="*/ 2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9"/>
                    <a:gd name="T44" fmla="*/ 33 w 33"/>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9">
                      <a:moveTo>
                        <a:pt x="33" y="10"/>
                      </a:moveTo>
                      <a:lnTo>
                        <a:pt x="33" y="16"/>
                      </a:lnTo>
                      <a:lnTo>
                        <a:pt x="30" y="21"/>
                      </a:lnTo>
                      <a:lnTo>
                        <a:pt x="28" y="25"/>
                      </a:lnTo>
                      <a:lnTo>
                        <a:pt x="23" y="29"/>
                      </a:lnTo>
                      <a:lnTo>
                        <a:pt x="17" y="27"/>
                      </a:lnTo>
                      <a:lnTo>
                        <a:pt x="12" y="25"/>
                      </a:lnTo>
                      <a:lnTo>
                        <a:pt x="6" y="21"/>
                      </a:lnTo>
                      <a:lnTo>
                        <a:pt x="0" y="18"/>
                      </a:lnTo>
                      <a:lnTo>
                        <a:pt x="7" y="14"/>
                      </a:lnTo>
                      <a:lnTo>
                        <a:pt x="15" y="8"/>
                      </a:lnTo>
                      <a:lnTo>
                        <a:pt x="22" y="3"/>
                      </a:lnTo>
                      <a:lnTo>
                        <a:pt x="30" y="0"/>
                      </a:lnTo>
                      <a:lnTo>
                        <a:pt x="33" y="10"/>
                      </a:lnTo>
                      <a:close/>
                    </a:path>
                  </a:pathLst>
                </a:custGeom>
                <a:solidFill>
                  <a:srgbClr val="00FF00"/>
                </a:solidFill>
                <a:ln w="9525">
                  <a:noFill/>
                  <a:round/>
                  <a:headEnd/>
                  <a:tailEnd/>
                </a:ln>
              </p:spPr>
              <p:txBody>
                <a:bodyPr/>
                <a:lstStyle/>
                <a:p>
                  <a:endParaRPr lang="en-US"/>
                </a:p>
              </p:txBody>
            </p:sp>
            <p:sp>
              <p:nvSpPr>
                <p:cNvPr id="8339" name="Freeform 4875"/>
                <p:cNvSpPr>
                  <a:spLocks/>
                </p:cNvSpPr>
                <p:nvPr/>
              </p:nvSpPr>
              <p:spPr bwMode="auto">
                <a:xfrm>
                  <a:off x="1464" y="3427"/>
                  <a:ext cx="41" cy="14"/>
                </a:xfrm>
                <a:custGeom>
                  <a:avLst/>
                  <a:gdLst>
                    <a:gd name="T0" fmla="*/ 26 w 64"/>
                    <a:gd name="T1" fmla="*/ 4 h 28"/>
                    <a:gd name="T2" fmla="*/ 26 w 64"/>
                    <a:gd name="T3" fmla="*/ 5 h 28"/>
                    <a:gd name="T4" fmla="*/ 25 w 64"/>
                    <a:gd name="T5" fmla="*/ 6 h 28"/>
                    <a:gd name="T6" fmla="*/ 22 w 64"/>
                    <a:gd name="T7" fmla="*/ 7 h 28"/>
                    <a:gd name="T8" fmla="*/ 20 w 64"/>
                    <a:gd name="T9" fmla="*/ 7 h 28"/>
                    <a:gd name="T10" fmla="*/ 17 w 64"/>
                    <a:gd name="T11" fmla="*/ 7 h 28"/>
                    <a:gd name="T12" fmla="*/ 14 w 64"/>
                    <a:gd name="T13" fmla="*/ 7 h 28"/>
                    <a:gd name="T14" fmla="*/ 11 w 64"/>
                    <a:gd name="T15" fmla="*/ 7 h 28"/>
                    <a:gd name="T16" fmla="*/ 9 w 64"/>
                    <a:gd name="T17" fmla="*/ 7 h 28"/>
                    <a:gd name="T18" fmla="*/ 6 w 64"/>
                    <a:gd name="T19" fmla="*/ 6 h 28"/>
                    <a:gd name="T20" fmla="*/ 4 w 64"/>
                    <a:gd name="T21" fmla="*/ 5 h 28"/>
                    <a:gd name="T22" fmla="*/ 2 w 64"/>
                    <a:gd name="T23" fmla="*/ 4 h 28"/>
                    <a:gd name="T24" fmla="*/ 0 w 64"/>
                    <a:gd name="T25" fmla="*/ 3 h 28"/>
                    <a:gd name="T26" fmla="*/ 3 w 64"/>
                    <a:gd name="T27" fmla="*/ 3 h 28"/>
                    <a:gd name="T28" fmla="*/ 5 w 64"/>
                    <a:gd name="T29" fmla="*/ 3 h 28"/>
                    <a:gd name="T30" fmla="*/ 8 w 64"/>
                    <a:gd name="T31" fmla="*/ 3 h 28"/>
                    <a:gd name="T32" fmla="*/ 10 w 64"/>
                    <a:gd name="T33" fmla="*/ 2 h 28"/>
                    <a:gd name="T34" fmla="*/ 13 w 64"/>
                    <a:gd name="T35" fmla="*/ 2 h 28"/>
                    <a:gd name="T36" fmla="*/ 15 w 64"/>
                    <a:gd name="T37" fmla="*/ 2 h 28"/>
                    <a:gd name="T38" fmla="*/ 18 w 64"/>
                    <a:gd name="T39" fmla="*/ 1 h 28"/>
                    <a:gd name="T40" fmla="*/ 20 w 64"/>
                    <a:gd name="T41" fmla="*/ 0 h 28"/>
                    <a:gd name="T42" fmla="*/ 22 w 64"/>
                    <a:gd name="T43" fmla="*/ 1 h 28"/>
                    <a:gd name="T44" fmla="*/ 24 w 64"/>
                    <a:gd name="T45" fmla="*/ 2 h 28"/>
                    <a:gd name="T46" fmla="*/ 25 w 64"/>
                    <a:gd name="T47" fmla="*/ 3 h 28"/>
                    <a:gd name="T48" fmla="*/ 26 w 64"/>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28"/>
                    <a:gd name="T77" fmla="*/ 64 w 64"/>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28">
                      <a:moveTo>
                        <a:pt x="64" y="13"/>
                      </a:moveTo>
                      <a:lnTo>
                        <a:pt x="64" y="19"/>
                      </a:lnTo>
                      <a:lnTo>
                        <a:pt x="61" y="23"/>
                      </a:lnTo>
                      <a:lnTo>
                        <a:pt x="55" y="25"/>
                      </a:lnTo>
                      <a:lnTo>
                        <a:pt x="49" y="27"/>
                      </a:lnTo>
                      <a:lnTo>
                        <a:pt x="42" y="28"/>
                      </a:lnTo>
                      <a:lnTo>
                        <a:pt x="34" y="28"/>
                      </a:lnTo>
                      <a:lnTo>
                        <a:pt x="27" y="27"/>
                      </a:lnTo>
                      <a:lnTo>
                        <a:pt x="22" y="25"/>
                      </a:lnTo>
                      <a:lnTo>
                        <a:pt x="15" y="23"/>
                      </a:lnTo>
                      <a:lnTo>
                        <a:pt x="9" y="20"/>
                      </a:lnTo>
                      <a:lnTo>
                        <a:pt x="4" y="15"/>
                      </a:lnTo>
                      <a:lnTo>
                        <a:pt x="0" y="10"/>
                      </a:lnTo>
                      <a:lnTo>
                        <a:pt x="7" y="10"/>
                      </a:lnTo>
                      <a:lnTo>
                        <a:pt x="12" y="10"/>
                      </a:lnTo>
                      <a:lnTo>
                        <a:pt x="19" y="9"/>
                      </a:lnTo>
                      <a:lnTo>
                        <a:pt x="25" y="8"/>
                      </a:lnTo>
                      <a:lnTo>
                        <a:pt x="32" y="7"/>
                      </a:lnTo>
                      <a:lnTo>
                        <a:pt x="38" y="5"/>
                      </a:lnTo>
                      <a:lnTo>
                        <a:pt x="43" y="2"/>
                      </a:lnTo>
                      <a:lnTo>
                        <a:pt x="49" y="0"/>
                      </a:lnTo>
                      <a:lnTo>
                        <a:pt x="53" y="2"/>
                      </a:lnTo>
                      <a:lnTo>
                        <a:pt x="57" y="6"/>
                      </a:lnTo>
                      <a:lnTo>
                        <a:pt x="61" y="9"/>
                      </a:lnTo>
                      <a:lnTo>
                        <a:pt x="64" y="13"/>
                      </a:lnTo>
                      <a:close/>
                    </a:path>
                  </a:pathLst>
                </a:custGeom>
                <a:solidFill>
                  <a:srgbClr val="00FF00"/>
                </a:solidFill>
                <a:ln w="9525">
                  <a:noFill/>
                  <a:round/>
                  <a:headEnd/>
                  <a:tailEnd/>
                </a:ln>
              </p:spPr>
              <p:txBody>
                <a:bodyPr/>
                <a:lstStyle/>
                <a:p>
                  <a:endParaRPr lang="en-US"/>
                </a:p>
              </p:txBody>
            </p:sp>
            <p:sp>
              <p:nvSpPr>
                <p:cNvPr id="8340" name="Freeform 4876"/>
                <p:cNvSpPr>
                  <a:spLocks/>
                </p:cNvSpPr>
                <p:nvPr/>
              </p:nvSpPr>
              <p:spPr bwMode="auto">
                <a:xfrm>
                  <a:off x="1411" y="3433"/>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8341" name="Freeform 4877"/>
                <p:cNvSpPr>
                  <a:spLocks/>
                </p:cNvSpPr>
                <p:nvPr/>
              </p:nvSpPr>
              <p:spPr bwMode="auto">
                <a:xfrm>
                  <a:off x="1389" y="3434"/>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8342" name="Freeform 4878"/>
                <p:cNvSpPr>
                  <a:spLocks/>
                </p:cNvSpPr>
                <p:nvPr/>
              </p:nvSpPr>
              <p:spPr bwMode="auto">
                <a:xfrm>
                  <a:off x="1566" y="3466"/>
                  <a:ext cx="18" cy="14"/>
                </a:xfrm>
                <a:custGeom>
                  <a:avLst/>
                  <a:gdLst>
                    <a:gd name="T0" fmla="*/ 12 w 27"/>
                    <a:gd name="T1" fmla="*/ 6 h 29"/>
                    <a:gd name="T2" fmla="*/ 11 w 27"/>
                    <a:gd name="T3" fmla="*/ 7 h 29"/>
                    <a:gd name="T4" fmla="*/ 9 w 27"/>
                    <a:gd name="T5" fmla="*/ 7 h 29"/>
                    <a:gd name="T6" fmla="*/ 8 w 27"/>
                    <a:gd name="T7" fmla="*/ 7 h 29"/>
                    <a:gd name="T8" fmla="*/ 7 w 27"/>
                    <a:gd name="T9" fmla="*/ 6 h 29"/>
                    <a:gd name="T10" fmla="*/ 0 w 27"/>
                    <a:gd name="T11" fmla="*/ 3 h 29"/>
                    <a:gd name="T12" fmla="*/ 9 w 27"/>
                    <a:gd name="T13" fmla="*/ 0 h 29"/>
                    <a:gd name="T14" fmla="*/ 11 w 27"/>
                    <a:gd name="T15" fmla="*/ 1 h 29"/>
                    <a:gd name="T16" fmla="*/ 11 w 27"/>
                    <a:gd name="T17" fmla="*/ 3 h 29"/>
                    <a:gd name="T18" fmla="*/ 12 w 27"/>
                    <a:gd name="T19" fmla="*/ 4 h 29"/>
                    <a:gd name="T20" fmla="*/ 12 w 27"/>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9"/>
                    <a:gd name="T35" fmla="*/ 27 w 27"/>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9">
                      <a:moveTo>
                        <a:pt x="27" y="26"/>
                      </a:moveTo>
                      <a:lnTo>
                        <a:pt x="25" y="28"/>
                      </a:lnTo>
                      <a:lnTo>
                        <a:pt x="21" y="29"/>
                      </a:lnTo>
                      <a:lnTo>
                        <a:pt x="18" y="28"/>
                      </a:lnTo>
                      <a:lnTo>
                        <a:pt x="15" y="27"/>
                      </a:lnTo>
                      <a:lnTo>
                        <a:pt x="0" y="12"/>
                      </a:lnTo>
                      <a:lnTo>
                        <a:pt x="21" y="0"/>
                      </a:lnTo>
                      <a:lnTo>
                        <a:pt x="25" y="6"/>
                      </a:lnTo>
                      <a:lnTo>
                        <a:pt x="26" y="12"/>
                      </a:lnTo>
                      <a:lnTo>
                        <a:pt x="27" y="19"/>
                      </a:lnTo>
                      <a:lnTo>
                        <a:pt x="27" y="26"/>
                      </a:lnTo>
                      <a:close/>
                    </a:path>
                  </a:pathLst>
                </a:custGeom>
                <a:solidFill>
                  <a:srgbClr val="00FF00"/>
                </a:solidFill>
                <a:ln w="9525">
                  <a:noFill/>
                  <a:round/>
                  <a:headEnd/>
                  <a:tailEnd/>
                </a:ln>
              </p:spPr>
              <p:txBody>
                <a:bodyPr/>
                <a:lstStyle/>
                <a:p>
                  <a:endParaRPr lang="en-US"/>
                </a:p>
              </p:txBody>
            </p:sp>
            <p:sp>
              <p:nvSpPr>
                <p:cNvPr id="8343" name="Freeform 4879"/>
                <p:cNvSpPr>
                  <a:spLocks/>
                </p:cNvSpPr>
                <p:nvPr/>
              </p:nvSpPr>
              <p:spPr bwMode="auto">
                <a:xfrm>
                  <a:off x="1356" y="3472"/>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8344" name="Freeform 4880"/>
                <p:cNvSpPr>
                  <a:spLocks/>
                </p:cNvSpPr>
                <p:nvPr/>
              </p:nvSpPr>
              <p:spPr bwMode="auto">
                <a:xfrm>
                  <a:off x="1481" y="3408"/>
                  <a:ext cx="58" cy="23"/>
                </a:xfrm>
                <a:custGeom>
                  <a:avLst/>
                  <a:gdLst>
                    <a:gd name="T0" fmla="*/ 35 w 95"/>
                    <a:gd name="T1" fmla="*/ 6 h 46"/>
                    <a:gd name="T2" fmla="*/ 32 w 95"/>
                    <a:gd name="T3" fmla="*/ 6 h 46"/>
                    <a:gd name="T4" fmla="*/ 30 w 95"/>
                    <a:gd name="T5" fmla="*/ 7 h 46"/>
                    <a:gd name="T6" fmla="*/ 27 w 95"/>
                    <a:gd name="T7" fmla="*/ 7 h 46"/>
                    <a:gd name="T8" fmla="*/ 24 w 95"/>
                    <a:gd name="T9" fmla="*/ 9 h 46"/>
                    <a:gd name="T10" fmla="*/ 20 w 95"/>
                    <a:gd name="T11" fmla="*/ 9 h 46"/>
                    <a:gd name="T12" fmla="*/ 17 w 95"/>
                    <a:gd name="T13" fmla="*/ 10 h 46"/>
                    <a:gd name="T14" fmla="*/ 15 w 95"/>
                    <a:gd name="T15" fmla="*/ 11 h 46"/>
                    <a:gd name="T16" fmla="*/ 12 w 95"/>
                    <a:gd name="T17" fmla="*/ 12 h 46"/>
                    <a:gd name="T18" fmla="*/ 9 w 95"/>
                    <a:gd name="T19" fmla="*/ 12 h 46"/>
                    <a:gd name="T20" fmla="*/ 5 w 95"/>
                    <a:gd name="T21" fmla="*/ 11 h 46"/>
                    <a:gd name="T22" fmla="*/ 3 w 95"/>
                    <a:gd name="T23" fmla="*/ 10 h 46"/>
                    <a:gd name="T24" fmla="*/ 1 w 95"/>
                    <a:gd name="T25" fmla="*/ 7 h 46"/>
                    <a:gd name="T26" fmla="*/ 0 w 95"/>
                    <a:gd name="T27" fmla="*/ 6 h 46"/>
                    <a:gd name="T28" fmla="*/ 2 w 95"/>
                    <a:gd name="T29" fmla="*/ 5 h 46"/>
                    <a:gd name="T30" fmla="*/ 5 w 95"/>
                    <a:gd name="T31" fmla="*/ 3 h 46"/>
                    <a:gd name="T32" fmla="*/ 9 w 95"/>
                    <a:gd name="T33" fmla="*/ 2 h 46"/>
                    <a:gd name="T34" fmla="*/ 12 w 95"/>
                    <a:gd name="T35" fmla="*/ 1 h 46"/>
                    <a:gd name="T36" fmla="*/ 15 w 95"/>
                    <a:gd name="T37" fmla="*/ 1 h 46"/>
                    <a:gd name="T38" fmla="*/ 19 w 95"/>
                    <a:gd name="T39" fmla="*/ 0 h 46"/>
                    <a:gd name="T40" fmla="*/ 22 w 95"/>
                    <a:gd name="T41" fmla="*/ 1 h 46"/>
                    <a:gd name="T42" fmla="*/ 26 w 95"/>
                    <a:gd name="T43" fmla="*/ 1 h 46"/>
                    <a:gd name="T44" fmla="*/ 29 w 95"/>
                    <a:gd name="T45" fmla="*/ 1 h 46"/>
                    <a:gd name="T46" fmla="*/ 32 w 95"/>
                    <a:gd name="T47" fmla="*/ 3 h 46"/>
                    <a:gd name="T48" fmla="*/ 34 w 95"/>
                    <a:gd name="T49" fmla="*/ 3 h 46"/>
                    <a:gd name="T50" fmla="*/ 35 w 95"/>
                    <a:gd name="T51" fmla="*/ 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46"/>
                    <a:gd name="T80" fmla="*/ 95 w 95"/>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46">
                      <a:moveTo>
                        <a:pt x="95" y="23"/>
                      </a:moveTo>
                      <a:lnTo>
                        <a:pt x="87" y="27"/>
                      </a:lnTo>
                      <a:lnTo>
                        <a:pt x="80" y="29"/>
                      </a:lnTo>
                      <a:lnTo>
                        <a:pt x="72" y="31"/>
                      </a:lnTo>
                      <a:lnTo>
                        <a:pt x="64" y="33"/>
                      </a:lnTo>
                      <a:lnTo>
                        <a:pt x="54" y="36"/>
                      </a:lnTo>
                      <a:lnTo>
                        <a:pt x="46" y="38"/>
                      </a:lnTo>
                      <a:lnTo>
                        <a:pt x="39" y="42"/>
                      </a:lnTo>
                      <a:lnTo>
                        <a:pt x="31" y="45"/>
                      </a:lnTo>
                      <a:lnTo>
                        <a:pt x="23" y="46"/>
                      </a:lnTo>
                      <a:lnTo>
                        <a:pt x="15" y="43"/>
                      </a:lnTo>
                      <a:lnTo>
                        <a:pt x="8" y="37"/>
                      </a:lnTo>
                      <a:lnTo>
                        <a:pt x="3" y="30"/>
                      </a:lnTo>
                      <a:lnTo>
                        <a:pt x="0" y="24"/>
                      </a:lnTo>
                      <a:lnTo>
                        <a:pt x="7" y="19"/>
                      </a:lnTo>
                      <a:lnTo>
                        <a:pt x="15" y="13"/>
                      </a:lnTo>
                      <a:lnTo>
                        <a:pt x="23" y="8"/>
                      </a:lnTo>
                      <a:lnTo>
                        <a:pt x="31" y="5"/>
                      </a:lnTo>
                      <a:lnTo>
                        <a:pt x="41" y="2"/>
                      </a:lnTo>
                      <a:lnTo>
                        <a:pt x="50" y="0"/>
                      </a:lnTo>
                      <a:lnTo>
                        <a:pt x="59" y="1"/>
                      </a:lnTo>
                      <a:lnTo>
                        <a:pt x="68" y="2"/>
                      </a:lnTo>
                      <a:lnTo>
                        <a:pt x="78" y="6"/>
                      </a:lnTo>
                      <a:lnTo>
                        <a:pt x="86" y="9"/>
                      </a:lnTo>
                      <a:lnTo>
                        <a:pt x="91" y="15"/>
                      </a:lnTo>
                      <a:lnTo>
                        <a:pt x="95" y="23"/>
                      </a:lnTo>
                      <a:close/>
                    </a:path>
                  </a:pathLst>
                </a:custGeom>
                <a:solidFill>
                  <a:srgbClr val="00FF00"/>
                </a:solidFill>
                <a:ln w="9525">
                  <a:solidFill>
                    <a:srgbClr val="008000"/>
                  </a:solidFill>
                  <a:round/>
                  <a:headEnd/>
                  <a:tailEnd/>
                </a:ln>
              </p:spPr>
              <p:txBody>
                <a:bodyPr/>
                <a:lstStyle/>
                <a:p>
                  <a:endParaRPr lang="en-US"/>
                </a:p>
              </p:txBody>
            </p:sp>
            <p:sp>
              <p:nvSpPr>
                <p:cNvPr id="8345" name="Freeform 4881"/>
                <p:cNvSpPr>
                  <a:spLocks/>
                </p:cNvSpPr>
                <p:nvPr/>
              </p:nvSpPr>
              <p:spPr bwMode="auto">
                <a:xfrm>
                  <a:off x="1436" y="3417"/>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8346" name="Freeform 4882"/>
                <p:cNvSpPr>
                  <a:spLocks/>
                </p:cNvSpPr>
                <p:nvPr/>
              </p:nvSpPr>
              <p:spPr bwMode="auto">
                <a:xfrm>
                  <a:off x="1529" y="3429"/>
                  <a:ext cx="31" cy="15"/>
                </a:xfrm>
                <a:custGeom>
                  <a:avLst/>
                  <a:gdLst>
                    <a:gd name="T0" fmla="*/ 19 w 50"/>
                    <a:gd name="T1" fmla="*/ 1 h 31"/>
                    <a:gd name="T2" fmla="*/ 19 w 50"/>
                    <a:gd name="T3" fmla="*/ 3 h 31"/>
                    <a:gd name="T4" fmla="*/ 19 w 50"/>
                    <a:gd name="T5" fmla="*/ 5 h 31"/>
                    <a:gd name="T6" fmla="*/ 17 w 50"/>
                    <a:gd name="T7" fmla="*/ 6 h 31"/>
                    <a:gd name="T8" fmla="*/ 15 w 50"/>
                    <a:gd name="T9" fmla="*/ 7 h 31"/>
                    <a:gd name="T10" fmla="*/ 11 w 50"/>
                    <a:gd name="T11" fmla="*/ 7 h 31"/>
                    <a:gd name="T12" fmla="*/ 8 w 50"/>
                    <a:gd name="T13" fmla="*/ 7 h 31"/>
                    <a:gd name="T14" fmla="*/ 6 w 50"/>
                    <a:gd name="T15" fmla="*/ 6 h 31"/>
                    <a:gd name="T16" fmla="*/ 4 w 50"/>
                    <a:gd name="T17" fmla="*/ 5 h 31"/>
                    <a:gd name="T18" fmla="*/ 0 w 50"/>
                    <a:gd name="T19" fmla="*/ 2 h 31"/>
                    <a:gd name="T20" fmla="*/ 2 w 50"/>
                    <a:gd name="T21" fmla="*/ 2 h 31"/>
                    <a:gd name="T22" fmla="*/ 4 w 50"/>
                    <a:gd name="T23" fmla="*/ 1 h 31"/>
                    <a:gd name="T24" fmla="*/ 7 w 50"/>
                    <a:gd name="T25" fmla="*/ 1 h 31"/>
                    <a:gd name="T26" fmla="*/ 9 w 50"/>
                    <a:gd name="T27" fmla="*/ 0 h 31"/>
                    <a:gd name="T28" fmla="*/ 11 w 50"/>
                    <a:gd name="T29" fmla="*/ 0 h 31"/>
                    <a:gd name="T30" fmla="*/ 14 w 50"/>
                    <a:gd name="T31" fmla="*/ 0 h 31"/>
                    <a:gd name="T32" fmla="*/ 16 w 50"/>
                    <a:gd name="T33" fmla="*/ 0 h 31"/>
                    <a:gd name="T34" fmla="*/ 19 w 50"/>
                    <a:gd name="T35" fmla="*/ 0 h 31"/>
                    <a:gd name="T36" fmla="*/ 19 w 50"/>
                    <a:gd name="T37" fmla="*/ 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31"/>
                    <a:gd name="T59" fmla="*/ 50 w 50"/>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31">
                      <a:moveTo>
                        <a:pt x="50" y="5"/>
                      </a:moveTo>
                      <a:lnTo>
                        <a:pt x="50" y="13"/>
                      </a:lnTo>
                      <a:lnTo>
                        <a:pt x="48" y="20"/>
                      </a:lnTo>
                      <a:lnTo>
                        <a:pt x="43" y="26"/>
                      </a:lnTo>
                      <a:lnTo>
                        <a:pt x="38" y="31"/>
                      </a:lnTo>
                      <a:lnTo>
                        <a:pt x="29" y="31"/>
                      </a:lnTo>
                      <a:lnTo>
                        <a:pt x="21" y="30"/>
                      </a:lnTo>
                      <a:lnTo>
                        <a:pt x="14" y="26"/>
                      </a:lnTo>
                      <a:lnTo>
                        <a:pt x="9" y="23"/>
                      </a:lnTo>
                      <a:lnTo>
                        <a:pt x="0" y="9"/>
                      </a:lnTo>
                      <a:lnTo>
                        <a:pt x="5" y="8"/>
                      </a:lnTo>
                      <a:lnTo>
                        <a:pt x="11" y="6"/>
                      </a:lnTo>
                      <a:lnTo>
                        <a:pt x="17" y="5"/>
                      </a:lnTo>
                      <a:lnTo>
                        <a:pt x="24" y="3"/>
                      </a:lnTo>
                      <a:lnTo>
                        <a:pt x="29" y="2"/>
                      </a:lnTo>
                      <a:lnTo>
                        <a:pt x="35" y="1"/>
                      </a:lnTo>
                      <a:lnTo>
                        <a:pt x="41" y="0"/>
                      </a:lnTo>
                      <a:lnTo>
                        <a:pt x="48" y="0"/>
                      </a:lnTo>
                      <a:lnTo>
                        <a:pt x="50" y="5"/>
                      </a:lnTo>
                      <a:close/>
                    </a:path>
                  </a:pathLst>
                </a:custGeom>
                <a:solidFill>
                  <a:srgbClr val="00FF00"/>
                </a:solidFill>
                <a:ln w="9525">
                  <a:solidFill>
                    <a:srgbClr val="008000"/>
                  </a:solidFill>
                  <a:round/>
                  <a:headEnd/>
                  <a:tailEnd/>
                </a:ln>
              </p:spPr>
              <p:txBody>
                <a:bodyPr/>
                <a:lstStyle/>
                <a:p>
                  <a:endParaRPr lang="en-US"/>
                </a:p>
              </p:txBody>
            </p:sp>
            <p:sp>
              <p:nvSpPr>
                <p:cNvPr id="8347" name="Freeform 4883"/>
                <p:cNvSpPr>
                  <a:spLocks/>
                </p:cNvSpPr>
                <p:nvPr/>
              </p:nvSpPr>
              <p:spPr bwMode="auto">
                <a:xfrm>
                  <a:off x="1459" y="3432"/>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sp>
              <p:nvSpPr>
                <p:cNvPr id="8348" name="Freeform 4884"/>
                <p:cNvSpPr>
                  <a:spLocks/>
                </p:cNvSpPr>
                <p:nvPr/>
              </p:nvSpPr>
              <p:spPr bwMode="auto">
                <a:xfrm>
                  <a:off x="1493" y="3436"/>
                  <a:ext cx="22" cy="19"/>
                </a:xfrm>
                <a:custGeom>
                  <a:avLst/>
                  <a:gdLst>
                    <a:gd name="T0" fmla="*/ 13 w 35"/>
                    <a:gd name="T1" fmla="*/ 5 h 40"/>
                    <a:gd name="T2" fmla="*/ 14 w 35"/>
                    <a:gd name="T3" fmla="*/ 7 h 40"/>
                    <a:gd name="T4" fmla="*/ 13 w 35"/>
                    <a:gd name="T5" fmla="*/ 8 h 40"/>
                    <a:gd name="T6" fmla="*/ 11 w 35"/>
                    <a:gd name="T7" fmla="*/ 9 h 40"/>
                    <a:gd name="T8" fmla="*/ 9 w 35"/>
                    <a:gd name="T9" fmla="*/ 9 h 40"/>
                    <a:gd name="T10" fmla="*/ 7 w 35"/>
                    <a:gd name="T11" fmla="*/ 9 h 40"/>
                    <a:gd name="T12" fmla="*/ 4 w 35"/>
                    <a:gd name="T13" fmla="*/ 9 h 40"/>
                    <a:gd name="T14" fmla="*/ 3 w 35"/>
                    <a:gd name="T15" fmla="*/ 8 h 40"/>
                    <a:gd name="T16" fmla="*/ 1 w 35"/>
                    <a:gd name="T17" fmla="*/ 7 h 40"/>
                    <a:gd name="T18" fmla="*/ 0 w 35"/>
                    <a:gd name="T19" fmla="*/ 6 h 40"/>
                    <a:gd name="T20" fmla="*/ 0 w 35"/>
                    <a:gd name="T21" fmla="*/ 4 h 40"/>
                    <a:gd name="T22" fmla="*/ 0 w 35"/>
                    <a:gd name="T23" fmla="*/ 3 h 40"/>
                    <a:gd name="T24" fmla="*/ 1 w 35"/>
                    <a:gd name="T25" fmla="*/ 1 h 40"/>
                    <a:gd name="T26" fmla="*/ 2 w 35"/>
                    <a:gd name="T27" fmla="*/ 1 h 40"/>
                    <a:gd name="T28" fmla="*/ 3 w 35"/>
                    <a:gd name="T29" fmla="*/ 0 h 40"/>
                    <a:gd name="T30" fmla="*/ 4 w 35"/>
                    <a:gd name="T31" fmla="*/ 0 h 40"/>
                    <a:gd name="T32" fmla="*/ 5 w 35"/>
                    <a:gd name="T33" fmla="*/ 0 h 40"/>
                    <a:gd name="T34" fmla="*/ 8 w 35"/>
                    <a:gd name="T35" fmla="*/ 1 h 40"/>
                    <a:gd name="T36" fmla="*/ 11 w 35"/>
                    <a:gd name="T37" fmla="*/ 2 h 40"/>
                    <a:gd name="T38" fmla="*/ 13 w 35"/>
                    <a:gd name="T39" fmla="*/ 3 h 40"/>
                    <a:gd name="T40" fmla="*/ 13 w 35"/>
                    <a:gd name="T41" fmla="*/ 5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0"/>
                    <a:gd name="T65" fmla="*/ 35 w 35"/>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0">
                      <a:moveTo>
                        <a:pt x="34" y="23"/>
                      </a:moveTo>
                      <a:lnTo>
                        <a:pt x="35" y="29"/>
                      </a:lnTo>
                      <a:lnTo>
                        <a:pt x="33" y="34"/>
                      </a:lnTo>
                      <a:lnTo>
                        <a:pt x="28" y="37"/>
                      </a:lnTo>
                      <a:lnTo>
                        <a:pt x="23" y="40"/>
                      </a:lnTo>
                      <a:lnTo>
                        <a:pt x="17" y="40"/>
                      </a:lnTo>
                      <a:lnTo>
                        <a:pt x="11" y="38"/>
                      </a:lnTo>
                      <a:lnTo>
                        <a:pt x="6" y="35"/>
                      </a:lnTo>
                      <a:lnTo>
                        <a:pt x="2" y="30"/>
                      </a:lnTo>
                      <a:lnTo>
                        <a:pt x="0" y="25"/>
                      </a:lnTo>
                      <a:lnTo>
                        <a:pt x="0" y="19"/>
                      </a:lnTo>
                      <a:lnTo>
                        <a:pt x="0" y="13"/>
                      </a:lnTo>
                      <a:lnTo>
                        <a:pt x="2" y="7"/>
                      </a:lnTo>
                      <a:lnTo>
                        <a:pt x="4" y="5"/>
                      </a:lnTo>
                      <a:lnTo>
                        <a:pt x="8" y="3"/>
                      </a:lnTo>
                      <a:lnTo>
                        <a:pt x="10" y="2"/>
                      </a:lnTo>
                      <a:lnTo>
                        <a:pt x="13" y="0"/>
                      </a:lnTo>
                      <a:lnTo>
                        <a:pt x="20" y="4"/>
                      </a:lnTo>
                      <a:lnTo>
                        <a:pt x="27" y="10"/>
                      </a:lnTo>
                      <a:lnTo>
                        <a:pt x="32" y="15"/>
                      </a:lnTo>
                      <a:lnTo>
                        <a:pt x="34" y="23"/>
                      </a:lnTo>
                      <a:close/>
                    </a:path>
                  </a:pathLst>
                </a:custGeom>
                <a:solidFill>
                  <a:srgbClr val="00FF00"/>
                </a:solidFill>
                <a:ln w="9525">
                  <a:solidFill>
                    <a:srgbClr val="008000"/>
                  </a:solidFill>
                  <a:round/>
                  <a:headEnd/>
                  <a:tailEnd/>
                </a:ln>
              </p:spPr>
              <p:txBody>
                <a:bodyPr/>
                <a:lstStyle/>
                <a:p>
                  <a:endParaRPr lang="en-US"/>
                </a:p>
              </p:txBody>
            </p:sp>
            <p:sp>
              <p:nvSpPr>
                <p:cNvPr id="8349" name="Freeform 4885"/>
                <p:cNvSpPr>
                  <a:spLocks/>
                </p:cNvSpPr>
                <p:nvPr/>
              </p:nvSpPr>
              <p:spPr bwMode="auto">
                <a:xfrm>
                  <a:off x="1502" y="3481"/>
                  <a:ext cx="14" cy="11"/>
                </a:xfrm>
                <a:custGeom>
                  <a:avLst/>
                  <a:gdLst>
                    <a:gd name="T0" fmla="*/ 9 w 22"/>
                    <a:gd name="T1" fmla="*/ 0 h 21"/>
                    <a:gd name="T2" fmla="*/ 8 w 22"/>
                    <a:gd name="T3" fmla="*/ 2 h 21"/>
                    <a:gd name="T4" fmla="*/ 8 w 22"/>
                    <a:gd name="T5" fmla="*/ 3 h 21"/>
                    <a:gd name="T6" fmla="*/ 7 w 22"/>
                    <a:gd name="T7" fmla="*/ 5 h 21"/>
                    <a:gd name="T8" fmla="*/ 5 w 22"/>
                    <a:gd name="T9" fmla="*/ 5 h 21"/>
                    <a:gd name="T10" fmla="*/ 4 w 22"/>
                    <a:gd name="T11" fmla="*/ 6 h 21"/>
                    <a:gd name="T12" fmla="*/ 3 w 22"/>
                    <a:gd name="T13" fmla="*/ 5 h 21"/>
                    <a:gd name="T14" fmla="*/ 1 w 22"/>
                    <a:gd name="T15" fmla="*/ 5 h 21"/>
                    <a:gd name="T16" fmla="*/ 0 w 22"/>
                    <a:gd name="T17" fmla="*/ 5 h 21"/>
                    <a:gd name="T18" fmla="*/ 3 w 22"/>
                    <a:gd name="T19" fmla="*/ 4 h 21"/>
                    <a:gd name="T20" fmla="*/ 4 w 22"/>
                    <a:gd name="T21" fmla="*/ 3 h 21"/>
                    <a:gd name="T22" fmla="*/ 6 w 22"/>
                    <a:gd name="T23" fmla="*/ 1 h 21"/>
                    <a:gd name="T24" fmla="*/ 9 w 2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1"/>
                    <a:gd name="T41" fmla="*/ 22 w 2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1">
                      <a:moveTo>
                        <a:pt x="22" y="0"/>
                      </a:moveTo>
                      <a:lnTo>
                        <a:pt x="21" y="6"/>
                      </a:lnTo>
                      <a:lnTo>
                        <a:pt x="19" y="12"/>
                      </a:lnTo>
                      <a:lnTo>
                        <a:pt x="17" y="17"/>
                      </a:lnTo>
                      <a:lnTo>
                        <a:pt x="13" y="20"/>
                      </a:lnTo>
                      <a:lnTo>
                        <a:pt x="9" y="21"/>
                      </a:lnTo>
                      <a:lnTo>
                        <a:pt x="6" y="20"/>
                      </a:lnTo>
                      <a:lnTo>
                        <a:pt x="3" y="18"/>
                      </a:lnTo>
                      <a:lnTo>
                        <a:pt x="0" y="17"/>
                      </a:lnTo>
                      <a:lnTo>
                        <a:pt x="6" y="13"/>
                      </a:lnTo>
                      <a:lnTo>
                        <a:pt x="11" y="9"/>
                      </a:lnTo>
                      <a:lnTo>
                        <a:pt x="16" y="4"/>
                      </a:lnTo>
                      <a:lnTo>
                        <a:pt x="22" y="0"/>
                      </a:lnTo>
                      <a:close/>
                    </a:path>
                  </a:pathLst>
                </a:custGeom>
                <a:solidFill>
                  <a:srgbClr val="00FF00"/>
                </a:solidFill>
                <a:ln w="9525">
                  <a:solidFill>
                    <a:srgbClr val="008000"/>
                  </a:solidFill>
                  <a:round/>
                  <a:headEnd/>
                  <a:tailEnd/>
                </a:ln>
              </p:spPr>
              <p:txBody>
                <a:bodyPr/>
                <a:lstStyle/>
                <a:p>
                  <a:endParaRPr lang="en-US"/>
                </a:p>
              </p:txBody>
            </p:sp>
            <p:sp>
              <p:nvSpPr>
                <p:cNvPr id="8350" name="Freeform 4886"/>
                <p:cNvSpPr>
                  <a:spLocks/>
                </p:cNvSpPr>
                <p:nvPr/>
              </p:nvSpPr>
              <p:spPr bwMode="auto">
                <a:xfrm>
                  <a:off x="1593" y="3360"/>
                  <a:ext cx="21" cy="9"/>
                </a:xfrm>
                <a:custGeom>
                  <a:avLst/>
                  <a:gdLst>
                    <a:gd name="T0" fmla="*/ 12 w 36"/>
                    <a:gd name="T1" fmla="*/ 1 h 18"/>
                    <a:gd name="T2" fmla="*/ 12 w 36"/>
                    <a:gd name="T3" fmla="*/ 2 h 18"/>
                    <a:gd name="T4" fmla="*/ 11 w 36"/>
                    <a:gd name="T5" fmla="*/ 3 h 18"/>
                    <a:gd name="T6" fmla="*/ 10 w 36"/>
                    <a:gd name="T7" fmla="*/ 3 h 18"/>
                    <a:gd name="T8" fmla="*/ 9 w 36"/>
                    <a:gd name="T9" fmla="*/ 5 h 18"/>
                    <a:gd name="T10" fmla="*/ 7 w 36"/>
                    <a:gd name="T11" fmla="*/ 5 h 18"/>
                    <a:gd name="T12" fmla="*/ 5 w 36"/>
                    <a:gd name="T13" fmla="*/ 5 h 18"/>
                    <a:gd name="T14" fmla="*/ 2 w 36"/>
                    <a:gd name="T15" fmla="*/ 5 h 18"/>
                    <a:gd name="T16" fmla="*/ 1 w 36"/>
                    <a:gd name="T17" fmla="*/ 4 h 18"/>
                    <a:gd name="T18" fmla="*/ 0 w 36"/>
                    <a:gd name="T19" fmla="*/ 2 h 18"/>
                    <a:gd name="T20" fmla="*/ 1 w 36"/>
                    <a:gd name="T21" fmla="*/ 1 h 18"/>
                    <a:gd name="T22" fmla="*/ 3 w 36"/>
                    <a:gd name="T23" fmla="*/ 1 h 18"/>
                    <a:gd name="T24" fmla="*/ 5 w 36"/>
                    <a:gd name="T25" fmla="*/ 1 h 18"/>
                    <a:gd name="T26" fmla="*/ 7 w 36"/>
                    <a:gd name="T27" fmla="*/ 1 h 18"/>
                    <a:gd name="T28" fmla="*/ 9 w 36"/>
                    <a:gd name="T29" fmla="*/ 0 h 18"/>
                    <a:gd name="T30" fmla="*/ 11 w 36"/>
                    <a:gd name="T31" fmla="*/ 1 h 18"/>
                    <a:gd name="T32" fmla="*/ 12 w 3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5"/>
                      </a:moveTo>
                      <a:lnTo>
                        <a:pt x="35" y="9"/>
                      </a:lnTo>
                      <a:lnTo>
                        <a:pt x="33" y="13"/>
                      </a:lnTo>
                      <a:lnTo>
                        <a:pt x="29" y="15"/>
                      </a:lnTo>
                      <a:lnTo>
                        <a:pt x="26" y="17"/>
                      </a:lnTo>
                      <a:lnTo>
                        <a:pt x="20" y="17"/>
                      </a:lnTo>
                      <a:lnTo>
                        <a:pt x="13" y="18"/>
                      </a:lnTo>
                      <a:lnTo>
                        <a:pt x="7" y="18"/>
                      </a:lnTo>
                      <a:lnTo>
                        <a:pt x="1" y="16"/>
                      </a:lnTo>
                      <a:lnTo>
                        <a:pt x="0" y="10"/>
                      </a:lnTo>
                      <a:lnTo>
                        <a:pt x="4" y="6"/>
                      </a:lnTo>
                      <a:lnTo>
                        <a:pt x="9" y="3"/>
                      </a:lnTo>
                      <a:lnTo>
                        <a:pt x="15" y="1"/>
                      </a:lnTo>
                      <a:lnTo>
                        <a:pt x="20" y="1"/>
                      </a:lnTo>
                      <a:lnTo>
                        <a:pt x="26" y="0"/>
                      </a:lnTo>
                      <a:lnTo>
                        <a:pt x="31" y="1"/>
                      </a:lnTo>
                      <a:lnTo>
                        <a:pt x="36" y="5"/>
                      </a:lnTo>
                      <a:close/>
                    </a:path>
                  </a:pathLst>
                </a:custGeom>
                <a:solidFill>
                  <a:srgbClr val="00FF00"/>
                </a:solidFill>
                <a:ln w="9525">
                  <a:noFill/>
                  <a:round/>
                  <a:headEnd/>
                  <a:tailEnd/>
                </a:ln>
              </p:spPr>
              <p:txBody>
                <a:bodyPr/>
                <a:lstStyle/>
                <a:p>
                  <a:endParaRPr lang="en-US"/>
                </a:p>
              </p:txBody>
            </p:sp>
            <p:sp>
              <p:nvSpPr>
                <p:cNvPr id="8351" name="Freeform 4887"/>
                <p:cNvSpPr>
                  <a:spLocks/>
                </p:cNvSpPr>
                <p:nvPr/>
              </p:nvSpPr>
              <p:spPr bwMode="auto">
                <a:xfrm>
                  <a:off x="1544" y="3368"/>
                  <a:ext cx="40" cy="13"/>
                </a:xfrm>
                <a:custGeom>
                  <a:avLst/>
                  <a:gdLst>
                    <a:gd name="T0" fmla="*/ 25 w 63"/>
                    <a:gd name="T1" fmla="*/ 1 h 26"/>
                    <a:gd name="T2" fmla="*/ 25 w 63"/>
                    <a:gd name="T3" fmla="*/ 2 h 26"/>
                    <a:gd name="T4" fmla="*/ 24 w 63"/>
                    <a:gd name="T5" fmla="*/ 3 h 26"/>
                    <a:gd name="T6" fmla="*/ 22 w 63"/>
                    <a:gd name="T7" fmla="*/ 6 h 26"/>
                    <a:gd name="T8" fmla="*/ 19 w 63"/>
                    <a:gd name="T9" fmla="*/ 7 h 26"/>
                    <a:gd name="T10" fmla="*/ 17 w 63"/>
                    <a:gd name="T11" fmla="*/ 7 h 26"/>
                    <a:gd name="T12" fmla="*/ 14 w 63"/>
                    <a:gd name="T13" fmla="*/ 7 h 26"/>
                    <a:gd name="T14" fmla="*/ 11 w 63"/>
                    <a:gd name="T15" fmla="*/ 6 h 26"/>
                    <a:gd name="T16" fmla="*/ 9 w 63"/>
                    <a:gd name="T17" fmla="*/ 6 h 26"/>
                    <a:gd name="T18" fmla="*/ 6 w 63"/>
                    <a:gd name="T19" fmla="*/ 6 h 26"/>
                    <a:gd name="T20" fmla="*/ 4 w 63"/>
                    <a:gd name="T21" fmla="*/ 5 h 26"/>
                    <a:gd name="T22" fmla="*/ 2 w 63"/>
                    <a:gd name="T23" fmla="*/ 4 h 26"/>
                    <a:gd name="T24" fmla="*/ 0 w 63"/>
                    <a:gd name="T25" fmla="*/ 3 h 26"/>
                    <a:gd name="T26" fmla="*/ 0 w 63"/>
                    <a:gd name="T27" fmla="*/ 1 h 26"/>
                    <a:gd name="T28" fmla="*/ 3 w 63"/>
                    <a:gd name="T29" fmla="*/ 1 h 26"/>
                    <a:gd name="T30" fmla="*/ 6 w 63"/>
                    <a:gd name="T31" fmla="*/ 1 h 26"/>
                    <a:gd name="T32" fmla="*/ 9 w 63"/>
                    <a:gd name="T33" fmla="*/ 2 h 26"/>
                    <a:gd name="T34" fmla="*/ 11 w 63"/>
                    <a:gd name="T35" fmla="*/ 2 h 26"/>
                    <a:gd name="T36" fmla="*/ 14 w 63"/>
                    <a:gd name="T37" fmla="*/ 2 h 26"/>
                    <a:gd name="T38" fmla="*/ 17 w 63"/>
                    <a:gd name="T39" fmla="*/ 2 h 26"/>
                    <a:gd name="T40" fmla="*/ 20 w 63"/>
                    <a:gd name="T41" fmla="*/ 1 h 26"/>
                    <a:gd name="T42" fmla="*/ 22 w 63"/>
                    <a:gd name="T43" fmla="*/ 0 h 26"/>
                    <a:gd name="T44" fmla="*/ 25 w 63"/>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26"/>
                    <a:gd name="T71" fmla="*/ 63 w 6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26">
                      <a:moveTo>
                        <a:pt x="63" y="1"/>
                      </a:moveTo>
                      <a:lnTo>
                        <a:pt x="63" y="8"/>
                      </a:lnTo>
                      <a:lnTo>
                        <a:pt x="60" y="15"/>
                      </a:lnTo>
                      <a:lnTo>
                        <a:pt x="54" y="21"/>
                      </a:lnTo>
                      <a:lnTo>
                        <a:pt x="48" y="26"/>
                      </a:lnTo>
                      <a:lnTo>
                        <a:pt x="41" y="26"/>
                      </a:lnTo>
                      <a:lnTo>
                        <a:pt x="34" y="26"/>
                      </a:lnTo>
                      <a:lnTo>
                        <a:pt x="29" y="24"/>
                      </a:lnTo>
                      <a:lnTo>
                        <a:pt x="22" y="23"/>
                      </a:lnTo>
                      <a:lnTo>
                        <a:pt x="16" y="22"/>
                      </a:lnTo>
                      <a:lnTo>
                        <a:pt x="10" y="20"/>
                      </a:lnTo>
                      <a:lnTo>
                        <a:pt x="4" y="16"/>
                      </a:lnTo>
                      <a:lnTo>
                        <a:pt x="0" y="12"/>
                      </a:lnTo>
                      <a:lnTo>
                        <a:pt x="0" y="4"/>
                      </a:lnTo>
                      <a:lnTo>
                        <a:pt x="7" y="4"/>
                      </a:lnTo>
                      <a:lnTo>
                        <a:pt x="15" y="4"/>
                      </a:lnTo>
                      <a:lnTo>
                        <a:pt x="22" y="5"/>
                      </a:lnTo>
                      <a:lnTo>
                        <a:pt x="29" y="6"/>
                      </a:lnTo>
                      <a:lnTo>
                        <a:pt x="35" y="6"/>
                      </a:lnTo>
                      <a:lnTo>
                        <a:pt x="42" y="6"/>
                      </a:lnTo>
                      <a:lnTo>
                        <a:pt x="49" y="4"/>
                      </a:lnTo>
                      <a:lnTo>
                        <a:pt x="55" y="0"/>
                      </a:lnTo>
                      <a:lnTo>
                        <a:pt x="63" y="1"/>
                      </a:lnTo>
                      <a:close/>
                    </a:path>
                  </a:pathLst>
                </a:custGeom>
                <a:solidFill>
                  <a:srgbClr val="00FF00"/>
                </a:solidFill>
                <a:ln w="9525">
                  <a:noFill/>
                  <a:round/>
                  <a:headEnd/>
                  <a:tailEnd/>
                </a:ln>
              </p:spPr>
              <p:txBody>
                <a:bodyPr/>
                <a:lstStyle/>
                <a:p>
                  <a:endParaRPr lang="en-US"/>
                </a:p>
              </p:txBody>
            </p:sp>
            <p:sp>
              <p:nvSpPr>
                <p:cNvPr id="8352" name="Freeform 4888"/>
                <p:cNvSpPr>
                  <a:spLocks/>
                </p:cNvSpPr>
                <p:nvPr/>
              </p:nvSpPr>
              <p:spPr bwMode="auto">
                <a:xfrm>
                  <a:off x="1555" y="3385"/>
                  <a:ext cx="46" cy="18"/>
                </a:xfrm>
                <a:custGeom>
                  <a:avLst/>
                  <a:gdLst>
                    <a:gd name="T0" fmla="*/ 28 w 75"/>
                    <a:gd name="T1" fmla="*/ 2 h 35"/>
                    <a:gd name="T2" fmla="*/ 28 w 75"/>
                    <a:gd name="T3" fmla="*/ 4 h 35"/>
                    <a:gd name="T4" fmla="*/ 26 w 75"/>
                    <a:gd name="T5" fmla="*/ 5 h 35"/>
                    <a:gd name="T6" fmla="*/ 24 w 75"/>
                    <a:gd name="T7" fmla="*/ 6 h 35"/>
                    <a:gd name="T8" fmla="*/ 22 w 75"/>
                    <a:gd name="T9" fmla="*/ 7 h 35"/>
                    <a:gd name="T10" fmla="*/ 20 w 75"/>
                    <a:gd name="T11" fmla="*/ 8 h 35"/>
                    <a:gd name="T12" fmla="*/ 18 w 75"/>
                    <a:gd name="T13" fmla="*/ 8 h 35"/>
                    <a:gd name="T14" fmla="*/ 15 w 75"/>
                    <a:gd name="T15" fmla="*/ 9 h 35"/>
                    <a:gd name="T16" fmla="*/ 13 w 75"/>
                    <a:gd name="T17" fmla="*/ 9 h 35"/>
                    <a:gd name="T18" fmla="*/ 11 w 75"/>
                    <a:gd name="T19" fmla="*/ 9 h 35"/>
                    <a:gd name="T20" fmla="*/ 9 w 75"/>
                    <a:gd name="T21" fmla="*/ 9 h 35"/>
                    <a:gd name="T22" fmla="*/ 7 w 75"/>
                    <a:gd name="T23" fmla="*/ 9 h 35"/>
                    <a:gd name="T24" fmla="*/ 6 w 75"/>
                    <a:gd name="T25" fmla="*/ 8 h 35"/>
                    <a:gd name="T26" fmla="*/ 4 w 75"/>
                    <a:gd name="T27" fmla="*/ 8 h 35"/>
                    <a:gd name="T28" fmla="*/ 2 w 75"/>
                    <a:gd name="T29" fmla="*/ 7 h 35"/>
                    <a:gd name="T30" fmla="*/ 1 w 75"/>
                    <a:gd name="T31" fmla="*/ 6 h 35"/>
                    <a:gd name="T32" fmla="*/ 0 w 75"/>
                    <a:gd name="T33" fmla="*/ 5 h 35"/>
                    <a:gd name="T34" fmla="*/ 3 w 75"/>
                    <a:gd name="T35" fmla="*/ 4 h 35"/>
                    <a:gd name="T36" fmla="*/ 6 w 75"/>
                    <a:gd name="T37" fmla="*/ 3 h 35"/>
                    <a:gd name="T38" fmla="*/ 9 w 75"/>
                    <a:gd name="T39" fmla="*/ 3 h 35"/>
                    <a:gd name="T40" fmla="*/ 12 w 75"/>
                    <a:gd name="T41" fmla="*/ 2 h 35"/>
                    <a:gd name="T42" fmla="*/ 16 w 75"/>
                    <a:gd name="T43" fmla="*/ 1 h 35"/>
                    <a:gd name="T44" fmla="*/ 19 w 75"/>
                    <a:gd name="T45" fmla="*/ 1 h 35"/>
                    <a:gd name="T46" fmla="*/ 22 w 75"/>
                    <a:gd name="T47" fmla="*/ 1 h 35"/>
                    <a:gd name="T48" fmla="*/ 26 w 75"/>
                    <a:gd name="T49" fmla="*/ 0 h 35"/>
                    <a:gd name="T50" fmla="*/ 28 w 75"/>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5"/>
                    <a:gd name="T80" fmla="*/ 75 w 7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5">
                      <a:moveTo>
                        <a:pt x="75" y="8"/>
                      </a:moveTo>
                      <a:lnTo>
                        <a:pt x="73" y="14"/>
                      </a:lnTo>
                      <a:lnTo>
                        <a:pt x="68" y="19"/>
                      </a:lnTo>
                      <a:lnTo>
                        <a:pt x="63" y="23"/>
                      </a:lnTo>
                      <a:lnTo>
                        <a:pt x="59" y="26"/>
                      </a:lnTo>
                      <a:lnTo>
                        <a:pt x="53" y="30"/>
                      </a:lnTo>
                      <a:lnTo>
                        <a:pt x="47" y="32"/>
                      </a:lnTo>
                      <a:lnTo>
                        <a:pt x="40" y="34"/>
                      </a:lnTo>
                      <a:lnTo>
                        <a:pt x="35" y="35"/>
                      </a:lnTo>
                      <a:lnTo>
                        <a:pt x="30" y="35"/>
                      </a:lnTo>
                      <a:lnTo>
                        <a:pt x="24" y="34"/>
                      </a:lnTo>
                      <a:lnTo>
                        <a:pt x="20" y="33"/>
                      </a:lnTo>
                      <a:lnTo>
                        <a:pt x="15" y="32"/>
                      </a:lnTo>
                      <a:lnTo>
                        <a:pt x="10" y="30"/>
                      </a:lnTo>
                      <a:lnTo>
                        <a:pt x="7" y="26"/>
                      </a:lnTo>
                      <a:lnTo>
                        <a:pt x="3" y="23"/>
                      </a:lnTo>
                      <a:lnTo>
                        <a:pt x="0" y="18"/>
                      </a:lnTo>
                      <a:lnTo>
                        <a:pt x="8" y="15"/>
                      </a:lnTo>
                      <a:lnTo>
                        <a:pt x="16" y="11"/>
                      </a:lnTo>
                      <a:lnTo>
                        <a:pt x="24" y="9"/>
                      </a:lnTo>
                      <a:lnTo>
                        <a:pt x="32" y="6"/>
                      </a:lnTo>
                      <a:lnTo>
                        <a:pt x="42" y="4"/>
                      </a:lnTo>
                      <a:lnTo>
                        <a:pt x="50" y="2"/>
                      </a:lnTo>
                      <a:lnTo>
                        <a:pt x="59" y="1"/>
                      </a:lnTo>
                      <a:lnTo>
                        <a:pt x="68" y="0"/>
                      </a:lnTo>
                      <a:lnTo>
                        <a:pt x="75" y="8"/>
                      </a:lnTo>
                      <a:close/>
                    </a:path>
                  </a:pathLst>
                </a:custGeom>
                <a:solidFill>
                  <a:srgbClr val="00FF00"/>
                </a:solidFill>
                <a:ln w="9525">
                  <a:noFill/>
                  <a:round/>
                  <a:headEnd/>
                  <a:tailEnd/>
                </a:ln>
              </p:spPr>
              <p:txBody>
                <a:bodyPr/>
                <a:lstStyle/>
                <a:p>
                  <a:endParaRPr lang="en-US"/>
                </a:p>
              </p:txBody>
            </p:sp>
            <p:sp>
              <p:nvSpPr>
                <p:cNvPr id="8353" name="Freeform 4889"/>
                <p:cNvSpPr>
                  <a:spLocks/>
                </p:cNvSpPr>
                <p:nvPr/>
              </p:nvSpPr>
              <p:spPr bwMode="auto">
                <a:xfrm>
                  <a:off x="1533" y="3386"/>
                  <a:ext cx="15" cy="7"/>
                </a:xfrm>
                <a:custGeom>
                  <a:avLst/>
                  <a:gdLst>
                    <a:gd name="T0" fmla="*/ 9 w 25"/>
                    <a:gd name="T1" fmla="*/ 2 h 15"/>
                    <a:gd name="T2" fmla="*/ 8 w 25"/>
                    <a:gd name="T3" fmla="*/ 2 h 15"/>
                    <a:gd name="T4" fmla="*/ 8 w 25"/>
                    <a:gd name="T5" fmla="*/ 3 h 15"/>
                    <a:gd name="T6" fmla="*/ 7 w 25"/>
                    <a:gd name="T7" fmla="*/ 3 h 15"/>
                    <a:gd name="T8" fmla="*/ 5 w 25"/>
                    <a:gd name="T9" fmla="*/ 3 h 15"/>
                    <a:gd name="T10" fmla="*/ 4 w 25"/>
                    <a:gd name="T11" fmla="*/ 3 h 15"/>
                    <a:gd name="T12" fmla="*/ 2 w 25"/>
                    <a:gd name="T13" fmla="*/ 3 h 15"/>
                    <a:gd name="T14" fmla="*/ 1 w 25"/>
                    <a:gd name="T15" fmla="*/ 2 h 15"/>
                    <a:gd name="T16" fmla="*/ 0 w 25"/>
                    <a:gd name="T17" fmla="*/ 2 h 15"/>
                    <a:gd name="T18" fmla="*/ 0 w 25"/>
                    <a:gd name="T19" fmla="*/ 1 h 15"/>
                    <a:gd name="T20" fmla="*/ 1 w 25"/>
                    <a:gd name="T21" fmla="*/ 0 h 15"/>
                    <a:gd name="T22" fmla="*/ 2 w 25"/>
                    <a:gd name="T23" fmla="*/ 0 h 15"/>
                    <a:gd name="T24" fmla="*/ 2 w 25"/>
                    <a:gd name="T25" fmla="*/ 0 h 15"/>
                    <a:gd name="T26" fmla="*/ 4 w 25"/>
                    <a:gd name="T27" fmla="*/ 0 h 15"/>
                    <a:gd name="T28" fmla="*/ 7 w 25"/>
                    <a:gd name="T29" fmla="*/ 0 h 15"/>
                    <a:gd name="T30" fmla="*/ 8 w 25"/>
                    <a:gd name="T31" fmla="*/ 1 h 15"/>
                    <a:gd name="T32" fmla="*/ 9 w 2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5"/>
                    <a:gd name="T53" fmla="*/ 25 w 2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5">
                      <a:moveTo>
                        <a:pt x="25" y="9"/>
                      </a:moveTo>
                      <a:lnTo>
                        <a:pt x="23" y="11"/>
                      </a:lnTo>
                      <a:lnTo>
                        <a:pt x="21" y="14"/>
                      </a:lnTo>
                      <a:lnTo>
                        <a:pt x="19" y="15"/>
                      </a:lnTo>
                      <a:lnTo>
                        <a:pt x="15" y="15"/>
                      </a:lnTo>
                      <a:lnTo>
                        <a:pt x="11" y="15"/>
                      </a:lnTo>
                      <a:lnTo>
                        <a:pt x="6" y="14"/>
                      </a:lnTo>
                      <a:lnTo>
                        <a:pt x="3" y="11"/>
                      </a:lnTo>
                      <a:lnTo>
                        <a:pt x="0" y="8"/>
                      </a:lnTo>
                      <a:lnTo>
                        <a:pt x="0" y="5"/>
                      </a:lnTo>
                      <a:lnTo>
                        <a:pt x="1" y="2"/>
                      </a:lnTo>
                      <a:lnTo>
                        <a:pt x="5" y="1"/>
                      </a:lnTo>
                      <a:lnTo>
                        <a:pt x="7" y="0"/>
                      </a:lnTo>
                      <a:lnTo>
                        <a:pt x="12" y="0"/>
                      </a:lnTo>
                      <a:lnTo>
                        <a:pt x="18" y="2"/>
                      </a:lnTo>
                      <a:lnTo>
                        <a:pt x="21" y="5"/>
                      </a:lnTo>
                      <a:lnTo>
                        <a:pt x="25" y="9"/>
                      </a:lnTo>
                      <a:close/>
                    </a:path>
                  </a:pathLst>
                </a:custGeom>
                <a:solidFill>
                  <a:srgbClr val="00FF00"/>
                </a:solidFill>
                <a:ln w="9525">
                  <a:noFill/>
                  <a:round/>
                  <a:headEnd/>
                  <a:tailEnd/>
                </a:ln>
              </p:spPr>
              <p:txBody>
                <a:bodyPr/>
                <a:lstStyle/>
                <a:p>
                  <a:endParaRPr lang="en-US"/>
                </a:p>
              </p:txBody>
            </p:sp>
            <p:sp>
              <p:nvSpPr>
                <p:cNvPr id="8354" name="Freeform 4890"/>
                <p:cNvSpPr>
                  <a:spLocks/>
                </p:cNvSpPr>
                <p:nvPr/>
              </p:nvSpPr>
              <p:spPr bwMode="auto">
                <a:xfrm>
                  <a:off x="1500" y="3424"/>
                  <a:ext cx="52" cy="15"/>
                </a:xfrm>
                <a:custGeom>
                  <a:avLst/>
                  <a:gdLst>
                    <a:gd name="T0" fmla="*/ 32 w 84"/>
                    <a:gd name="T1" fmla="*/ 5 h 30"/>
                    <a:gd name="T2" fmla="*/ 28 w 84"/>
                    <a:gd name="T3" fmla="*/ 5 h 30"/>
                    <a:gd name="T4" fmla="*/ 25 w 84"/>
                    <a:gd name="T5" fmla="*/ 6 h 30"/>
                    <a:gd name="T6" fmla="*/ 20 w 84"/>
                    <a:gd name="T7" fmla="*/ 7 h 30"/>
                    <a:gd name="T8" fmla="*/ 17 w 84"/>
                    <a:gd name="T9" fmla="*/ 8 h 30"/>
                    <a:gd name="T10" fmla="*/ 12 w 84"/>
                    <a:gd name="T11" fmla="*/ 8 h 30"/>
                    <a:gd name="T12" fmla="*/ 8 w 84"/>
                    <a:gd name="T13" fmla="*/ 8 h 30"/>
                    <a:gd name="T14" fmla="*/ 4 w 84"/>
                    <a:gd name="T15" fmla="*/ 7 h 30"/>
                    <a:gd name="T16" fmla="*/ 0 w 84"/>
                    <a:gd name="T17" fmla="*/ 6 h 30"/>
                    <a:gd name="T18" fmla="*/ 1 w 84"/>
                    <a:gd name="T19" fmla="*/ 4 h 30"/>
                    <a:gd name="T20" fmla="*/ 2 w 84"/>
                    <a:gd name="T21" fmla="*/ 4 h 30"/>
                    <a:gd name="T22" fmla="*/ 4 w 84"/>
                    <a:gd name="T23" fmla="*/ 3 h 30"/>
                    <a:gd name="T24" fmla="*/ 6 w 84"/>
                    <a:gd name="T25" fmla="*/ 3 h 30"/>
                    <a:gd name="T26" fmla="*/ 9 w 84"/>
                    <a:gd name="T27" fmla="*/ 2 h 30"/>
                    <a:gd name="T28" fmla="*/ 13 w 84"/>
                    <a:gd name="T29" fmla="*/ 1 h 30"/>
                    <a:gd name="T30" fmla="*/ 17 w 84"/>
                    <a:gd name="T31" fmla="*/ 1 h 30"/>
                    <a:gd name="T32" fmla="*/ 20 w 84"/>
                    <a:gd name="T33" fmla="*/ 0 h 30"/>
                    <a:gd name="T34" fmla="*/ 24 w 84"/>
                    <a:gd name="T35" fmla="*/ 0 h 30"/>
                    <a:gd name="T36" fmla="*/ 27 w 84"/>
                    <a:gd name="T37" fmla="*/ 1 h 30"/>
                    <a:gd name="T38" fmla="*/ 30 w 84"/>
                    <a:gd name="T39" fmla="*/ 2 h 30"/>
                    <a:gd name="T40" fmla="*/ 32 w 84"/>
                    <a:gd name="T41" fmla="*/ 5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30"/>
                    <a:gd name="T65" fmla="*/ 84 w 84"/>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30">
                      <a:moveTo>
                        <a:pt x="84" y="17"/>
                      </a:moveTo>
                      <a:lnTo>
                        <a:pt x="75" y="20"/>
                      </a:lnTo>
                      <a:lnTo>
                        <a:pt x="65" y="22"/>
                      </a:lnTo>
                      <a:lnTo>
                        <a:pt x="53" y="25"/>
                      </a:lnTo>
                      <a:lnTo>
                        <a:pt x="43" y="29"/>
                      </a:lnTo>
                      <a:lnTo>
                        <a:pt x="31" y="30"/>
                      </a:lnTo>
                      <a:lnTo>
                        <a:pt x="21" y="30"/>
                      </a:lnTo>
                      <a:lnTo>
                        <a:pt x="11" y="26"/>
                      </a:lnTo>
                      <a:lnTo>
                        <a:pt x="0" y="21"/>
                      </a:lnTo>
                      <a:lnTo>
                        <a:pt x="3" y="16"/>
                      </a:lnTo>
                      <a:lnTo>
                        <a:pt x="7" y="13"/>
                      </a:lnTo>
                      <a:lnTo>
                        <a:pt x="12" y="10"/>
                      </a:lnTo>
                      <a:lnTo>
                        <a:pt x="16" y="9"/>
                      </a:lnTo>
                      <a:lnTo>
                        <a:pt x="24" y="7"/>
                      </a:lnTo>
                      <a:lnTo>
                        <a:pt x="34" y="3"/>
                      </a:lnTo>
                      <a:lnTo>
                        <a:pt x="43" y="1"/>
                      </a:lnTo>
                      <a:lnTo>
                        <a:pt x="52" y="0"/>
                      </a:lnTo>
                      <a:lnTo>
                        <a:pt x="61" y="0"/>
                      </a:lnTo>
                      <a:lnTo>
                        <a:pt x="71" y="2"/>
                      </a:lnTo>
                      <a:lnTo>
                        <a:pt x="78" y="8"/>
                      </a:lnTo>
                      <a:lnTo>
                        <a:pt x="84" y="17"/>
                      </a:lnTo>
                      <a:close/>
                    </a:path>
                  </a:pathLst>
                </a:custGeom>
                <a:solidFill>
                  <a:srgbClr val="00FF00"/>
                </a:solidFill>
                <a:ln w="9525">
                  <a:noFill/>
                  <a:round/>
                  <a:headEnd/>
                  <a:tailEnd/>
                </a:ln>
              </p:spPr>
              <p:txBody>
                <a:bodyPr/>
                <a:lstStyle/>
                <a:p>
                  <a:endParaRPr lang="en-US"/>
                </a:p>
              </p:txBody>
            </p:sp>
            <p:sp>
              <p:nvSpPr>
                <p:cNvPr id="8355" name="Freeform 4891"/>
                <p:cNvSpPr>
                  <a:spLocks/>
                </p:cNvSpPr>
                <p:nvPr/>
              </p:nvSpPr>
              <p:spPr bwMode="auto">
                <a:xfrm>
                  <a:off x="1580" y="3369"/>
                  <a:ext cx="23" cy="15"/>
                </a:xfrm>
                <a:custGeom>
                  <a:avLst/>
                  <a:gdLst>
                    <a:gd name="T0" fmla="*/ 14 w 38"/>
                    <a:gd name="T1" fmla="*/ 1 h 31"/>
                    <a:gd name="T2" fmla="*/ 13 w 38"/>
                    <a:gd name="T3" fmla="*/ 3 h 31"/>
                    <a:gd name="T4" fmla="*/ 10 w 38"/>
                    <a:gd name="T5" fmla="*/ 5 h 31"/>
                    <a:gd name="T6" fmla="*/ 6 w 38"/>
                    <a:gd name="T7" fmla="*/ 7 h 31"/>
                    <a:gd name="T8" fmla="*/ 3 w 38"/>
                    <a:gd name="T9" fmla="*/ 7 h 31"/>
                    <a:gd name="T10" fmla="*/ 2 w 38"/>
                    <a:gd name="T11" fmla="*/ 7 h 31"/>
                    <a:gd name="T12" fmla="*/ 1 w 38"/>
                    <a:gd name="T13" fmla="*/ 7 h 31"/>
                    <a:gd name="T14" fmla="*/ 1 w 38"/>
                    <a:gd name="T15" fmla="*/ 7 h 31"/>
                    <a:gd name="T16" fmla="*/ 0 w 38"/>
                    <a:gd name="T17" fmla="*/ 7 h 31"/>
                    <a:gd name="T18" fmla="*/ 1 w 38"/>
                    <a:gd name="T19" fmla="*/ 5 h 31"/>
                    <a:gd name="T20" fmla="*/ 4 w 38"/>
                    <a:gd name="T21" fmla="*/ 3 h 31"/>
                    <a:gd name="T22" fmla="*/ 6 w 38"/>
                    <a:gd name="T23" fmla="*/ 1 h 31"/>
                    <a:gd name="T24" fmla="*/ 9 w 38"/>
                    <a:gd name="T25" fmla="*/ 0 h 31"/>
                    <a:gd name="T26" fmla="*/ 10 w 38"/>
                    <a:gd name="T27" fmla="*/ 0 h 31"/>
                    <a:gd name="T28" fmla="*/ 12 w 38"/>
                    <a:gd name="T29" fmla="*/ 0 h 31"/>
                    <a:gd name="T30" fmla="*/ 13 w 38"/>
                    <a:gd name="T31" fmla="*/ 0 h 31"/>
                    <a:gd name="T32" fmla="*/ 14 w 38"/>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1"/>
                    <a:gd name="T53" fmla="*/ 38 w 3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1">
                      <a:moveTo>
                        <a:pt x="38" y="4"/>
                      </a:moveTo>
                      <a:lnTo>
                        <a:pt x="34" y="14"/>
                      </a:lnTo>
                      <a:lnTo>
                        <a:pt x="26" y="22"/>
                      </a:lnTo>
                      <a:lnTo>
                        <a:pt x="17" y="28"/>
                      </a:lnTo>
                      <a:lnTo>
                        <a:pt x="8" y="31"/>
                      </a:lnTo>
                      <a:lnTo>
                        <a:pt x="5" y="31"/>
                      </a:lnTo>
                      <a:lnTo>
                        <a:pt x="2" y="31"/>
                      </a:lnTo>
                      <a:lnTo>
                        <a:pt x="1" y="30"/>
                      </a:lnTo>
                      <a:lnTo>
                        <a:pt x="0" y="28"/>
                      </a:lnTo>
                      <a:lnTo>
                        <a:pt x="4" y="20"/>
                      </a:lnTo>
                      <a:lnTo>
                        <a:pt x="10" y="13"/>
                      </a:lnTo>
                      <a:lnTo>
                        <a:pt x="17" y="6"/>
                      </a:lnTo>
                      <a:lnTo>
                        <a:pt x="25" y="2"/>
                      </a:lnTo>
                      <a:lnTo>
                        <a:pt x="28" y="2"/>
                      </a:lnTo>
                      <a:lnTo>
                        <a:pt x="32" y="0"/>
                      </a:lnTo>
                      <a:lnTo>
                        <a:pt x="35" y="2"/>
                      </a:lnTo>
                      <a:lnTo>
                        <a:pt x="38" y="4"/>
                      </a:lnTo>
                      <a:close/>
                    </a:path>
                  </a:pathLst>
                </a:custGeom>
                <a:solidFill>
                  <a:srgbClr val="00FF00"/>
                </a:solidFill>
                <a:ln w="9525">
                  <a:solidFill>
                    <a:srgbClr val="008000"/>
                  </a:solidFill>
                  <a:round/>
                  <a:headEnd/>
                  <a:tailEnd/>
                </a:ln>
              </p:spPr>
              <p:txBody>
                <a:bodyPr/>
                <a:lstStyle/>
                <a:p>
                  <a:endParaRPr lang="en-US"/>
                </a:p>
              </p:txBody>
            </p:sp>
            <p:sp>
              <p:nvSpPr>
                <p:cNvPr id="8356" name="Freeform 4892"/>
                <p:cNvSpPr>
                  <a:spLocks/>
                </p:cNvSpPr>
                <p:nvPr/>
              </p:nvSpPr>
              <p:spPr bwMode="auto">
                <a:xfrm>
                  <a:off x="1603" y="3384"/>
                  <a:ext cx="22" cy="15"/>
                </a:xfrm>
                <a:custGeom>
                  <a:avLst/>
                  <a:gdLst>
                    <a:gd name="T0" fmla="*/ 14 w 34"/>
                    <a:gd name="T1" fmla="*/ 4 h 31"/>
                    <a:gd name="T2" fmla="*/ 14 w 34"/>
                    <a:gd name="T3" fmla="*/ 5 h 31"/>
                    <a:gd name="T4" fmla="*/ 14 w 34"/>
                    <a:gd name="T5" fmla="*/ 6 h 31"/>
                    <a:gd name="T6" fmla="*/ 14 w 34"/>
                    <a:gd name="T7" fmla="*/ 7 h 31"/>
                    <a:gd name="T8" fmla="*/ 12 w 34"/>
                    <a:gd name="T9" fmla="*/ 7 h 31"/>
                    <a:gd name="T10" fmla="*/ 8 w 34"/>
                    <a:gd name="T11" fmla="*/ 7 h 31"/>
                    <a:gd name="T12" fmla="*/ 5 w 34"/>
                    <a:gd name="T13" fmla="*/ 7 h 31"/>
                    <a:gd name="T14" fmla="*/ 3 w 34"/>
                    <a:gd name="T15" fmla="*/ 6 h 31"/>
                    <a:gd name="T16" fmla="*/ 0 w 34"/>
                    <a:gd name="T17" fmla="*/ 6 h 31"/>
                    <a:gd name="T18" fmla="*/ 4 w 34"/>
                    <a:gd name="T19" fmla="*/ 0 h 31"/>
                    <a:gd name="T20" fmla="*/ 7 w 34"/>
                    <a:gd name="T21" fmla="*/ 0 h 31"/>
                    <a:gd name="T22" fmla="*/ 10 w 34"/>
                    <a:gd name="T23" fmla="*/ 1 h 31"/>
                    <a:gd name="T24" fmla="*/ 12 w 34"/>
                    <a:gd name="T25" fmla="*/ 2 h 31"/>
                    <a:gd name="T26" fmla="*/ 14 w 34"/>
                    <a:gd name="T27" fmla="*/ 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1"/>
                    <a:gd name="T44" fmla="*/ 34 w 34"/>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1">
                      <a:moveTo>
                        <a:pt x="33" y="18"/>
                      </a:moveTo>
                      <a:lnTo>
                        <a:pt x="34" y="21"/>
                      </a:lnTo>
                      <a:lnTo>
                        <a:pt x="34" y="26"/>
                      </a:lnTo>
                      <a:lnTo>
                        <a:pt x="32" y="29"/>
                      </a:lnTo>
                      <a:lnTo>
                        <a:pt x="28" y="31"/>
                      </a:lnTo>
                      <a:lnTo>
                        <a:pt x="20" y="31"/>
                      </a:lnTo>
                      <a:lnTo>
                        <a:pt x="13" y="29"/>
                      </a:lnTo>
                      <a:lnTo>
                        <a:pt x="6" y="27"/>
                      </a:lnTo>
                      <a:lnTo>
                        <a:pt x="0" y="25"/>
                      </a:lnTo>
                      <a:lnTo>
                        <a:pt x="10" y="0"/>
                      </a:lnTo>
                      <a:lnTo>
                        <a:pt x="17" y="3"/>
                      </a:lnTo>
                      <a:lnTo>
                        <a:pt x="24" y="6"/>
                      </a:lnTo>
                      <a:lnTo>
                        <a:pt x="30" y="11"/>
                      </a:lnTo>
                      <a:lnTo>
                        <a:pt x="33" y="18"/>
                      </a:lnTo>
                      <a:close/>
                    </a:path>
                  </a:pathLst>
                </a:custGeom>
                <a:solidFill>
                  <a:srgbClr val="00FF00"/>
                </a:solidFill>
                <a:ln w="9525">
                  <a:solidFill>
                    <a:srgbClr val="008000"/>
                  </a:solidFill>
                  <a:round/>
                  <a:headEnd/>
                  <a:tailEnd/>
                </a:ln>
              </p:spPr>
              <p:txBody>
                <a:bodyPr/>
                <a:lstStyle/>
                <a:p>
                  <a:endParaRPr lang="en-US"/>
                </a:p>
              </p:txBody>
            </p:sp>
          </p:grpSp>
        </p:grpSp>
      </p:grpSp>
      <p:grpSp>
        <p:nvGrpSpPr>
          <p:cNvPr id="9644" name="Group 4893"/>
          <p:cNvGrpSpPr>
            <a:grpSpLocks/>
          </p:cNvGrpSpPr>
          <p:nvPr/>
        </p:nvGrpSpPr>
        <p:grpSpPr bwMode="auto">
          <a:xfrm rot="-434454">
            <a:off x="7593013" y="5570538"/>
            <a:ext cx="914400" cy="304800"/>
            <a:chOff x="4848" y="3024"/>
            <a:chExt cx="711" cy="362"/>
          </a:xfrm>
        </p:grpSpPr>
        <p:grpSp>
          <p:nvGrpSpPr>
            <p:cNvPr id="9645" name="Group 4894"/>
            <p:cNvGrpSpPr>
              <a:grpSpLocks/>
            </p:cNvGrpSpPr>
            <p:nvPr/>
          </p:nvGrpSpPr>
          <p:grpSpPr bwMode="auto">
            <a:xfrm>
              <a:off x="4848" y="3168"/>
              <a:ext cx="144" cy="218"/>
              <a:chOff x="1331" y="2634"/>
              <a:chExt cx="157" cy="272"/>
            </a:xfrm>
          </p:grpSpPr>
          <p:sp>
            <p:nvSpPr>
              <p:cNvPr id="8322" name="Freeform 4895"/>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8323" name="Freeform 4896"/>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9646" name="Group 4897"/>
            <p:cNvGrpSpPr>
              <a:grpSpLocks/>
            </p:cNvGrpSpPr>
            <p:nvPr/>
          </p:nvGrpSpPr>
          <p:grpSpPr bwMode="auto">
            <a:xfrm rot="-560221">
              <a:off x="4944" y="3024"/>
              <a:ext cx="615" cy="269"/>
              <a:chOff x="1536" y="1902"/>
              <a:chExt cx="615" cy="269"/>
            </a:xfrm>
          </p:grpSpPr>
          <p:grpSp>
            <p:nvGrpSpPr>
              <p:cNvPr id="9647" name="Group 4898"/>
              <p:cNvGrpSpPr>
                <a:grpSpLocks/>
              </p:cNvGrpSpPr>
              <p:nvPr/>
            </p:nvGrpSpPr>
            <p:grpSpPr bwMode="auto">
              <a:xfrm>
                <a:off x="2007" y="1902"/>
                <a:ext cx="144" cy="155"/>
                <a:chOff x="1331" y="2634"/>
                <a:chExt cx="157" cy="272"/>
              </a:xfrm>
            </p:grpSpPr>
            <p:sp>
              <p:nvSpPr>
                <p:cNvPr id="8320" name="Freeform 4899"/>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8321" name="Freeform 4900"/>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9648" name="Group 4901"/>
              <p:cNvGrpSpPr>
                <a:grpSpLocks/>
              </p:cNvGrpSpPr>
              <p:nvPr/>
            </p:nvGrpSpPr>
            <p:grpSpPr bwMode="auto">
              <a:xfrm>
                <a:off x="1842" y="1941"/>
                <a:ext cx="144" cy="155"/>
                <a:chOff x="1331" y="2634"/>
                <a:chExt cx="157" cy="272"/>
              </a:xfrm>
            </p:grpSpPr>
            <p:sp>
              <p:nvSpPr>
                <p:cNvPr id="8318" name="Freeform 4902"/>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8319" name="Freeform 4903"/>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9649" name="Group 4904"/>
              <p:cNvGrpSpPr>
                <a:grpSpLocks/>
              </p:cNvGrpSpPr>
              <p:nvPr/>
            </p:nvGrpSpPr>
            <p:grpSpPr bwMode="auto">
              <a:xfrm>
                <a:off x="1641" y="1977"/>
                <a:ext cx="144" cy="155"/>
                <a:chOff x="1331" y="2634"/>
                <a:chExt cx="157" cy="272"/>
              </a:xfrm>
            </p:grpSpPr>
            <p:sp>
              <p:nvSpPr>
                <p:cNvPr id="8316" name="Freeform 4905"/>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8317" name="Freeform 4906"/>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9650" name="Group 4907"/>
              <p:cNvGrpSpPr>
                <a:grpSpLocks/>
              </p:cNvGrpSpPr>
              <p:nvPr/>
            </p:nvGrpSpPr>
            <p:grpSpPr bwMode="auto">
              <a:xfrm>
                <a:off x="1536" y="2016"/>
                <a:ext cx="144" cy="155"/>
                <a:chOff x="1331" y="2634"/>
                <a:chExt cx="157" cy="272"/>
              </a:xfrm>
            </p:grpSpPr>
            <p:sp>
              <p:nvSpPr>
                <p:cNvPr id="8314" name="Freeform 4908"/>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8315" name="Freeform 4909"/>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9651" name="Group 4910"/>
              <p:cNvGrpSpPr>
                <a:grpSpLocks/>
              </p:cNvGrpSpPr>
              <p:nvPr/>
            </p:nvGrpSpPr>
            <p:grpSpPr bwMode="auto">
              <a:xfrm>
                <a:off x="1776" y="1968"/>
                <a:ext cx="144" cy="155"/>
                <a:chOff x="1331" y="2634"/>
                <a:chExt cx="157" cy="272"/>
              </a:xfrm>
            </p:grpSpPr>
            <p:sp>
              <p:nvSpPr>
                <p:cNvPr id="8312" name="Freeform 4911"/>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8313" name="Freeform 4912"/>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9652" name="Group 4913"/>
              <p:cNvGrpSpPr>
                <a:grpSpLocks/>
              </p:cNvGrpSpPr>
              <p:nvPr/>
            </p:nvGrpSpPr>
            <p:grpSpPr bwMode="auto">
              <a:xfrm>
                <a:off x="1920" y="1920"/>
                <a:ext cx="144" cy="155"/>
                <a:chOff x="1331" y="2634"/>
                <a:chExt cx="157" cy="272"/>
              </a:xfrm>
            </p:grpSpPr>
            <p:sp>
              <p:nvSpPr>
                <p:cNvPr id="8310" name="Freeform 4914"/>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8311" name="Freeform 4915"/>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grpSp>
        <p:nvGrpSpPr>
          <p:cNvPr id="9653" name="Group 4916"/>
          <p:cNvGrpSpPr>
            <a:grpSpLocks/>
          </p:cNvGrpSpPr>
          <p:nvPr/>
        </p:nvGrpSpPr>
        <p:grpSpPr bwMode="auto">
          <a:xfrm rot="-301935">
            <a:off x="7905750" y="4899025"/>
            <a:ext cx="914400" cy="304800"/>
            <a:chOff x="4848" y="3024"/>
            <a:chExt cx="711" cy="362"/>
          </a:xfrm>
        </p:grpSpPr>
        <p:grpSp>
          <p:nvGrpSpPr>
            <p:cNvPr id="9864" name="Group 4917"/>
            <p:cNvGrpSpPr>
              <a:grpSpLocks/>
            </p:cNvGrpSpPr>
            <p:nvPr/>
          </p:nvGrpSpPr>
          <p:grpSpPr bwMode="auto">
            <a:xfrm>
              <a:off x="4848" y="3168"/>
              <a:ext cx="144" cy="218"/>
              <a:chOff x="1331" y="2634"/>
              <a:chExt cx="157" cy="272"/>
            </a:xfrm>
          </p:grpSpPr>
          <p:sp>
            <p:nvSpPr>
              <p:cNvPr id="8300" name="Freeform 4918"/>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8301" name="Freeform 4919"/>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9865" name="Group 4920"/>
            <p:cNvGrpSpPr>
              <a:grpSpLocks/>
            </p:cNvGrpSpPr>
            <p:nvPr/>
          </p:nvGrpSpPr>
          <p:grpSpPr bwMode="auto">
            <a:xfrm rot="-560221">
              <a:off x="4944" y="3024"/>
              <a:ext cx="615" cy="269"/>
              <a:chOff x="1536" y="1902"/>
              <a:chExt cx="615" cy="269"/>
            </a:xfrm>
          </p:grpSpPr>
          <p:grpSp>
            <p:nvGrpSpPr>
              <p:cNvPr id="9866" name="Group 4921"/>
              <p:cNvGrpSpPr>
                <a:grpSpLocks/>
              </p:cNvGrpSpPr>
              <p:nvPr/>
            </p:nvGrpSpPr>
            <p:grpSpPr bwMode="auto">
              <a:xfrm>
                <a:off x="2007" y="1902"/>
                <a:ext cx="144" cy="155"/>
                <a:chOff x="1331" y="2634"/>
                <a:chExt cx="157" cy="272"/>
              </a:xfrm>
            </p:grpSpPr>
            <p:sp>
              <p:nvSpPr>
                <p:cNvPr id="8298" name="Freeform 4922"/>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8299" name="Freeform 4923"/>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9867" name="Group 4924"/>
              <p:cNvGrpSpPr>
                <a:grpSpLocks/>
              </p:cNvGrpSpPr>
              <p:nvPr/>
            </p:nvGrpSpPr>
            <p:grpSpPr bwMode="auto">
              <a:xfrm>
                <a:off x="1842" y="1941"/>
                <a:ext cx="144" cy="155"/>
                <a:chOff x="1331" y="2634"/>
                <a:chExt cx="157" cy="272"/>
              </a:xfrm>
            </p:grpSpPr>
            <p:sp>
              <p:nvSpPr>
                <p:cNvPr id="8296" name="Freeform 4925"/>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8297" name="Freeform 4926"/>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9868" name="Group 4927"/>
              <p:cNvGrpSpPr>
                <a:grpSpLocks/>
              </p:cNvGrpSpPr>
              <p:nvPr/>
            </p:nvGrpSpPr>
            <p:grpSpPr bwMode="auto">
              <a:xfrm>
                <a:off x="1641" y="1977"/>
                <a:ext cx="144" cy="155"/>
                <a:chOff x="1331" y="2634"/>
                <a:chExt cx="157" cy="272"/>
              </a:xfrm>
            </p:grpSpPr>
            <p:sp>
              <p:nvSpPr>
                <p:cNvPr id="8294" name="Freeform 4928"/>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8295" name="Freeform 4929"/>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9869" name="Group 4930"/>
              <p:cNvGrpSpPr>
                <a:grpSpLocks/>
              </p:cNvGrpSpPr>
              <p:nvPr/>
            </p:nvGrpSpPr>
            <p:grpSpPr bwMode="auto">
              <a:xfrm>
                <a:off x="1536" y="2016"/>
                <a:ext cx="144" cy="155"/>
                <a:chOff x="1331" y="2634"/>
                <a:chExt cx="157" cy="272"/>
              </a:xfrm>
            </p:grpSpPr>
            <p:sp>
              <p:nvSpPr>
                <p:cNvPr id="8292" name="Freeform 4931"/>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8293" name="Freeform 4932"/>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9870" name="Group 4933"/>
              <p:cNvGrpSpPr>
                <a:grpSpLocks/>
              </p:cNvGrpSpPr>
              <p:nvPr/>
            </p:nvGrpSpPr>
            <p:grpSpPr bwMode="auto">
              <a:xfrm>
                <a:off x="1776" y="1968"/>
                <a:ext cx="144" cy="155"/>
                <a:chOff x="1331" y="2634"/>
                <a:chExt cx="157" cy="272"/>
              </a:xfrm>
            </p:grpSpPr>
            <p:sp>
              <p:nvSpPr>
                <p:cNvPr id="8290" name="Freeform 4934"/>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8291" name="Freeform 4935"/>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nvGrpSpPr>
              <p:cNvPr id="9871" name="Group 4936"/>
              <p:cNvGrpSpPr>
                <a:grpSpLocks/>
              </p:cNvGrpSpPr>
              <p:nvPr/>
            </p:nvGrpSpPr>
            <p:grpSpPr bwMode="auto">
              <a:xfrm>
                <a:off x="1920" y="1920"/>
                <a:ext cx="144" cy="155"/>
                <a:chOff x="1331" y="2634"/>
                <a:chExt cx="157" cy="272"/>
              </a:xfrm>
            </p:grpSpPr>
            <p:sp>
              <p:nvSpPr>
                <p:cNvPr id="8288" name="Freeform 4937"/>
                <p:cNvSpPr>
                  <a:spLocks/>
                </p:cNvSpPr>
                <p:nvPr/>
              </p:nvSpPr>
              <p:spPr bwMode="auto">
                <a:xfrm rot="-1620673">
                  <a:off x="1331" y="2634"/>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0000"/>
                </a:solidFill>
                <a:ln w="9525">
                  <a:solidFill>
                    <a:srgbClr val="006600"/>
                  </a:solidFill>
                  <a:round/>
                  <a:headEnd/>
                  <a:tailEnd/>
                </a:ln>
              </p:spPr>
              <p:txBody>
                <a:bodyPr/>
                <a:lstStyle/>
                <a:p>
                  <a:endParaRPr lang="en-US"/>
                </a:p>
              </p:txBody>
            </p:sp>
            <p:sp>
              <p:nvSpPr>
                <p:cNvPr id="8289" name="Freeform 4938"/>
                <p:cNvSpPr>
                  <a:spLocks/>
                </p:cNvSpPr>
                <p:nvPr/>
              </p:nvSpPr>
              <p:spPr bwMode="auto">
                <a:xfrm rot="-973396">
                  <a:off x="1380" y="2640"/>
                  <a:ext cx="108" cy="266"/>
                </a:xfrm>
                <a:custGeom>
                  <a:avLst/>
                  <a:gdLst>
                    <a:gd name="T0" fmla="*/ 8 w 560"/>
                    <a:gd name="T1" fmla="*/ 59 h 917"/>
                    <a:gd name="T2" fmla="*/ 5 w 560"/>
                    <a:gd name="T3" fmla="*/ 59 h 917"/>
                    <a:gd name="T4" fmla="*/ 1 w 560"/>
                    <a:gd name="T5" fmla="*/ 47 h 917"/>
                    <a:gd name="T6" fmla="*/ 0 w 560"/>
                    <a:gd name="T7" fmla="*/ 46 h 917"/>
                    <a:gd name="T8" fmla="*/ 3 w 560"/>
                    <a:gd name="T9" fmla="*/ 44 h 917"/>
                    <a:gd name="T10" fmla="*/ 6 w 560"/>
                    <a:gd name="T11" fmla="*/ 54 h 917"/>
                    <a:gd name="T12" fmla="*/ 7 w 560"/>
                    <a:gd name="T13" fmla="*/ 54 h 917"/>
                    <a:gd name="T14" fmla="*/ 8 w 560"/>
                    <a:gd name="T15" fmla="*/ 49 h 917"/>
                    <a:gd name="T16" fmla="*/ 6 w 560"/>
                    <a:gd name="T17" fmla="*/ 41 h 917"/>
                    <a:gd name="T18" fmla="*/ 2 w 560"/>
                    <a:gd name="T19" fmla="*/ 13 h 917"/>
                    <a:gd name="T20" fmla="*/ 4 w 560"/>
                    <a:gd name="T21" fmla="*/ 15 h 917"/>
                    <a:gd name="T22" fmla="*/ 7 w 560"/>
                    <a:gd name="T23" fmla="*/ 26 h 917"/>
                    <a:gd name="T24" fmla="*/ 9 w 560"/>
                    <a:gd name="T25" fmla="*/ 36 h 917"/>
                    <a:gd name="T26" fmla="*/ 10 w 560"/>
                    <a:gd name="T27" fmla="*/ 36 h 917"/>
                    <a:gd name="T28" fmla="*/ 9 w 560"/>
                    <a:gd name="T29" fmla="*/ 27 h 917"/>
                    <a:gd name="T30" fmla="*/ 13 w 560"/>
                    <a:gd name="T31" fmla="*/ 14 h 917"/>
                    <a:gd name="T32" fmla="*/ 18 w 560"/>
                    <a:gd name="T33" fmla="*/ 3 h 917"/>
                    <a:gd name="T34" fmla="*/ 18 w 560"/>
                    <a:gd name="T35" fmla="*/ 8 h 917"/>
                    <a:gd name="T36" fmla="*/ 16 w 560"/>
                    <a:gd name="T37" fmla="*/ 19 h 917"/>
                    <a:gd name="T38" fmla="*/ 14 w 560"/>
                    <a:gd name="T39" fmla="*/ 20 h 917"/>
                    <a:gd name="T40" fmla="*/ 17 w 560"/>
                    <a:gd name="T41" fmla="*/ 9 h 917"/>
                    <a:gd name="T42" fmla="*/ 17 w 560"/>
                    <a:gd name="T43" fmla="*/ 8 h 917"/>
                    <a:gd name="T44" fmla="*/ 14 w 560"/>
                    <a:gd name="T45" fmla="*/ 17 h 917"/>
                    <a:gd name="T46" fmla="*/ 11 w 560"/>
                    <a:gd name="T47" fmla="*/ 27 h 917"/>
                    <a:gd name="T48" fmla="*/ 11 w 560"/>
                    <a:gd name="T49" fmla="*/ 32 h 917"/>
                    <a:gd name="T50" fmla="*/ 13 w 560"/>
                    <a:gd name="T51" fmla="*/ 23 h 917"/>
                    <a:gd name="T52" fmla="*/ 14 w 560"/>
                    <a:gd name="T53" fmla="*/ 27 h 917"/>
                    <a:gd name="T54" fmla="*/ 11 w 560"/>
                    <a:gd name="T55" fmla="*/ 35 h 917"/>
                    <a:gd name="T56" fmla="*/ 9 w 560"/>
                    <a:gd name="T57" fmla="*/ 43 h 917"/>
                    <a:gd name="T58" fmla="*/ 12 w 560"/>
                    <a:gd name="T59" fmla="*/ 35 h 917"/>
                    <a:gd name="T60" fmla="*/ 17 w 560"/>
                    <a:gd name="T61" fmla="*/ 28 h 917"/>
                    <a:gd name="T62" fmla="*/ 20 w 560"/>
                    <a:gd name="T63" fmla="*/ 24 h 917"/>
                    <a:gd name="T64" fmla="*/ 19 w 560"/>
                    <a:gd name="T65" fmla="*/ 29 h 917"/>
                    <a:gd name="T66" fmla="*/ 17 w 560"/>
                    <a:gd name="T67" fmla="*/ 36 h 917"/>
                    <a:gd name="T68" fmla="*/ 15 w 560"/>
                    <a:gd name="T69" fmla="*/ 43 h 917"/>
                    <a:gd name="T70" fmla="*/ 13 w 560"/>
                    <a:gd name="T71" fmla="*/ 37 h 917"/>
                    <a:gd name="T72" fmla="*/ 17 w 560"/>
                    <a:gd name="T73" fmla="*/ 30 h 917"/>
                    <a:gd name="T74" fmla="*/ 15 w 560"/>
                    <a:gd name="T75" fmla="*/ 32 h 917"/>
                    <a:gd name="T76" fmla="*/ 12 w 560"/>
                    <a:gd name="T77" fmla="*/ 38 h 917"/>
                    <a:gd name="T78" fmla="*/ 9 w 560"/>
                    <a:gd name="T79" fmla="*/ 44 h 917"/>
                    <a:gd name="T80" fmla="*/ 8 w 560"/>
                    <a:gd name="T81" fmla="*/ 47 h 917"/>
                    <a:gd name="T82" fmla="*/ 9 w 560"/>
                    <a:gd name="T83" fmla="*/ 45 h 917"/>
                    <a:gd name="T84" fmla="*/ 14 w 560"/>
                    <a:gd name="T85" fmla="*/ 45 h 917"/>
                    <a:gd name="T86" fmla="*/ 10 w 560"/>
                    <a:gd name="T87" fmla="*/ 50 h 917"/>
                    <a:gd name="T88" fmla="*/ 9 w 560"/>
                    <a:gd name="T89" fmla="*/ 51 h 917"/>
                    <a:gd name="T90" fmla="*/ 11 w 560"/>
                    <a:gd name="T91" fmla="*/ 52 h 917"/>
                    <a:gd name="T92" fmla="*/ 14 w 560"/>
                    <a:gd name="T93" fmla="*/ 58 h 917"/>
                    <a:gd name="T94" fmla="*/ 17 w 560"/>
                    <a:gd name="T95" fmla="*/ 69 h 917"/>
                    <a:gd name="T96" fmla="*/ 18 w 560"/>
                    <a:gd name="T97" fmla="*/ 75 h 917"/>
                    <a:gd name="T98" fmla="*/ 15 w 560"/>
                    <a:gd name="T99" fmla="*/ 70 h 917"/>
                    <a:gd name="T100" fmla="*/ 13 w 560"/>
                    <a:gd name="T101" fmla="*/ 67 h 917"/>
                    <a:gd name="T102" fmla="*/ 14 w 560"/>
                    <a:gd name="T103" fmla="*/ 62 h 917"/>
                    <a:gd name="T104" fmla="*/ 16 w 560"/>
                    <a:gd name="T105" fmla="*/ 68 h 917"/>
                    <a:gd name="T106" fmla="*/ 16 w 560"/>
                    <a:gd name="T107" fmla="*/ 69 h 917"/>
                    <a:gd name="T108" fmla="*/ 14 w 560"/>
                    <a:gd name="T109" fmla="*/ 62 h 917"/>
                    <a:gd name="T110" fmla="*/ 12 w 560"/>
                    <a:gd name="T111" fmla="*/ 57 h 917"/>
                    <a:gd name="T112" fmla="*/ 10 w 560"/>
                    <a:gd name="T113" fmla="*/ 54 h 917"/>
                    <a:gd name="T114" fmla="*/ 13 w 560"/>
                    <a:gd name="T115" fmla="*/ 59 h 917"/>
                    <a:gd name="T116" fmla="*/ 11 w 560"/>
                    <a:gd name="T117" fmla="*/ 62 h 917"/>
                    <a:gd name="T118" fmla="*/ 9 w 560"/>
                    <a:gd name="T119" fmla="*/ 54 h 917"/>
                    <a:gd name="T120" fmla="*/ 8 w 560"/>
                    <a:gd name="T121" fmla="*/ 50 h 9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0"/>
                    <a:gd name="T184" fmla="*/ 0 h 917"/>
                    <a:gd name="T185" fmla="*/ 560 w 560"/>
                    <a:gd name="T186" fmla="*/ 917 h 9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0" h="917">
                      <a:moveTo>
                        <a:pt x="192" y="680"/>
                      </a:moveTo>
                      <a:lnTo>
                        <a:pt x="196" y="683"/>
                      </a:lnTo>
                      <a:lnTo>
                        <a:pt x="200" y="688"/>
                      </a:lnTo>
                      <a:lnTo>
                        <a:pt x="202" y="694"/>
                      </a:lnTo>
                      <a:lnTo>
                        <a:pt x="203" y="699"/>
                      </a:lnTo>
                      <a:lnTo>
                        <a:pt x="125" y="743"/>
                      </a:lnTo>
                      <a:lnTo>
                        <a:pt x="127" y="730"/>
                      </a:lnTo>
                      <a:lnTo>
                        <a:pt x="133" y="723"/>
                      </a:lnTo>
                      <a:lnTo>
                        <a:pt x="136" y="717"/>
                      </a:lnTo>
                      <a:lnTo>
                        <a:pt x="136" y="708"/>
                      </a:lnTo>
                      <a:lnTo>
                        <a:pt x="130" y="694"/>
                      </a:lnTo>
                      <a:lnTo>
                        <a:pt x="114" y="668"/>
                      </a:lnTo>
                      <a:lnTo>
                        <a:pt x="87" y="629"/>
                      </a:lnTo>
                      <a:lnTo>
                        <a:pt x="44" y="573"/>
                      </a:lnTo>
                      <a:lnTo>
                        <a:pt x="36" y="563"/>
                      </a:lnTo>
                      <a:lnTo>
                        <a:pt x="29" y="558"/>
                      </a:lnTo>
                      <a:lnTo>
                        <a:pt x="23" y="554"/>
                      </a:lnTo>
                      <a:lnTo>
                        <a:pt x="18" y="551"/>
                      </a:lnTo>
                      <a:lnTo>
                        <a:pt x="12" y="550"/>
                      </a:lnTo>
                      <a:lnTo>
                        <a:pt x="7" y="547"/>
                      </a:lnTo>
                      <a:lnTo>
                        <a:pt x="4" y="545"/>
                      </a:lnTo>
                      <a:lnTo>
                        <a:pt x="0" y="542"/>
                      </a:lnTo>
                      <a:lnTo>
                        <a:pt x="57" y="487"/>
                      </a:lnTo>
                      <a:lnTo>
                        <a:pt x="68" y="505"/>
                      </a:lnTo>
                      <a:lnTo>
                        <a:pt x="83" y="528"/>
                      </a:lnTo>
                      <a:lnTo>
                        <a:pt x="101" y="553"/>
                      </a:lnTo>
                      <a:lnTo>
                        <a:pt x="119" y="580"/>
                      </a:lnTo>
                      <a:lnTo>
                        <a:pt x="136" y="605"/>
                      </a:lnTo>
                      <a:lnTo>
                        <a:pt x="151" y="628"/>
                      </a:lnTo>
                      <a:lnTo>
                        <a:pt x="164" y="646"/>
                      </a:lnTo>
                      <a:lnTo>
                        <a:pt x="172" y="659"/>
                      </a:lnTo>
                      <a:lnTo>
                        <a:pt x="175" y="660"/>
                      </a:lnTo>
                      <a:lnTo>
                        <a:pt x="179" y="658"/>
                      </a:lnTo>
                      <a:lnTo>
                        <a:pt x="181" y="653"/>
                      </a:lnTo>
                      <a:lnTo>
                        <a:pt x="185" y="646"/>
                      </a:lnTo>
                      <a:lnTo>
                        <a:pt x="187" y="639"/>
                      </a:lnTo>
                      <a:lnTo>
                        <a:pt x="190" y="629"/>
                      </a:lnTo>
                      <a:lnTo>
                        <a:pt x="195" y="615"/>
                      </a:lnTo>
                      <a:lnTo>
                        <a:pt x="200" y="598"/>
                      </a:lnTo>
                      <a:lnTo>
                        <a:pt x="206" y="580"/>
                      </a:lnTo>
                      <a:lnTo>
                        <a:pt x="213" y="560"/>
                      </a:lnTo>
                      <a:lnTo>
                        <a:pt x="220" y="538"/>
                      </a:lnTo>
                      <a:lnTo>
                        <a:pt x="228" y="517"/>
                      </a:lnTo>
                      <a:lnTo>
                        <a:pt x="187" y="519"/>
                      </a:lnTo>
                      <a:lnTo>
                        <a:pt x="152" y="492"/>
                      </a:lnTo>
                      <a:lnTo>
                        <a:pt x="125" y="443"/>
                      </a:lnTo>
                      <a:lnTo>
                        <a:pt x="102" y="378"/>
                      </a:lnTo>
                      <a:lnTo>
                        <a:pt x="84" y="304"/>
                      </a:lnTo>
                      <a:lnTo>
                        <a:pt x="69" y="230"/>
                      </a:lnTo>
                      <a:lnTo>
                        <a:pt x="57" y="158"/>
                      </a:lnTo>
                      <a:lnTo>
                        <a:pt x="46" y="99"/>
                      </a:lnTo>
                      <a:lnTo>
                        <a:pt x="58" y="113"/>
                      </a:lnTo>
                      <a:lnTo>
                        <a:pt x="72" y="132"/>
                      </a:lnTo>
                      <a:lnTo>
                        <a:pt x="86" y="151"/>
                      </a:lnTo>
                      <a:lnTo>
                        <a:pt x="101" y="173"/>
                      </a:lnTo>
                      <a:lnTo>
                        <a:pt x="116" y="197"/>
                      </a:lnTo>
                      <a:lnTo>
                        <a:pt x="130" y="223"/>
                      </a:lnTo>
                      <a:lnTo>
                        <a:pt x="147" y="249"/>
                      </a:lnTo>
                      <a:lnTo>
                        <a:pt x="162" y="277"/>
                      </a:lnTo>
                      <a:lnTo>
                        <a:pt x="177" y="303"/>
                      </a:lnTo>
                      <a:lnTo>
                        <a:pt x="190" y="331"/>
                      </a:lnTo>
                      <a:lnTo>
                        <a:pt x="204" y="357"/>
                      </a:lnTo>
                      <a:lnTo>
                        <a:pt x="216" y="383"/>
                      </a:lnTo>
                      <a:lnTo>
                        <a:pt x="227" y="407"/>
                      </a:lnTo>
                      <a:lnTo>
                        <a:pt x="235" y="429"/>
                      </a:lnTo>
                      <a:lnTo>
                        <a:pt x="243" y="448"/>
                      </a:lnTo>
                      <a:lnTo>
                        <a:pt x="248" y="466"/>
                      </a:lnTo>
                      <a:lnTo>
                        <a:pt x="254" y="449"/>
                      </a:lnTo>
                      <a:lnTo>
                        <a:pt x="259" y="434"/>
                      </a:lnTo>
                      <a:lnTo>
                        <a:pt x="264" y="423"/>
                      </a:lnTo>
                      <a:lnTo>
                        <a:pt x="269" y="415"/>
                      </a:lnTo>
                      <a:lnTo>
                        <a:pt x="256" y="393"/>
                      </a:lnTo>
                      <a:lnTo>
                        <a:pt x="250" y="370"/>
                      </a:lnTo>
                      <a:lnTo>
                        <a:pt x="250" y="343"/>
                      </a:lnTo>
                      <a:lnTo>
                        <a:pt x="255" y="316"/>
                      </a:lnTo>
                      <a:lnTo>
                        <a:pt x="265" y="288"/>
                      </a:lnTo>
                      <a:lnTo>
                        <a:pt x="280" y="258"/>
                      </a:lnTo>
                      <a:lnTo>
                        <a:pt x="299" y="228"/>
                      </a:lnTo>
                      <a:lnTo>
                        <a:pt x="319" y="198"/>
                      </a:lnTo>
                      <a:lnTo>
                        <a:pt x="344" y="168"/>
                      </a:lnTo>
                      <a:lnTo>
                        <a:pt x="369" y="140"/>
                      </a:lnTo>
                      <a:lnTo>
                        <a:pt x="396" y="112"/>
                      </a:lnTo>
                      <a:lnTo>
                        <a:pt x="424" y="86"/>
                      </a:lnTo>
                      <a:lnTo>
                        <a:pt x="452" y="60"/>
                      </a:lnTo>
                      <a:lnTo>
                        <a:pt x="479" y="38"/>
                      </a:lnTo>
                      <a:lnTo>
                        <a:pt x="505" y="18"/>
                      </a:lnTo>
                      <a:lnTo>
                        <a:pt x="530" y="0"/>
                      </a:lnTo>
                      <a:lnTo>
                        <a:pt x="517" y="29"/>
                      </a:lnTo>
                      <a:lnTo>
                        <a:pt x="502" y="61"/>
                      </a:lnTo>
                      <a:lnTo>
                        <a:pt x="487" y="95"/>
                      </a:lnTo>
                      <a:lnTo>
                        <a:pt x="474" y="128"/>
                      </a:lnTo>
                      <a:lnTo>
                        <a:pt x="460" y="159"/>
                      </a:lnTo>
                      <a:lnTo>
                        <a:pt x="447" y="188"/>
                      </a:lnTo>
                      <a:lnTo>
                        <a:pt x="438" y="211"/>
                      </a:lnTo>
                      <a:lnTo>
                        <a:pt x="431" y="227"/>
                      </a:lnTo>
                      <a:lnTo>
                        <a:pt x="428" y="235"/>
                      </a:lnTo>
                      <a:lnTo>
                        <a:pt x="424" y="243"/>
                      </a:lnTo>
                      <a:lnTo>
                        <a:pt x="421" y="253"/>
                      </a:lnTo>
                      <a:lnTo>
                        <a:pt x="416" y="261"/>
                      </a:lnTo>
                      <a:lnTo>
                        <a:pt x="362" y="239"/>
                      </a:lnTo>
                      <a:lnTo>
                        <a:pt x="379" y="210"/>
                      </a:lnTo>
                      <a:lnTo>
                        <a:pt x="395" y="182"/>
                      </a:lnTo>
                      <a:lnTo>
                        <a:pt x="413" y="156"/>
                      </a:lnTo>
                      <a:lnTo>
                        <a:pt x="429" y="130"/>
                      </a:lnTo>
                      <a:lnTo>
                        <a:pt x="445" y="107"/>
                      </a:lnTo>
                      <a:lnTo>
                        <a:pt x="460" y="87"/>
                      </a:lnTo>
                      <a:lnTo>
                        <a:pt x="474" y="68"/>
                      </a:lnTo>
                      <a:lnTo>
                        <a:pt x="486" y="53"/>
                      </a:lnTo>
                      <a:lnTo>
                        <a:pt x="466" y="74"/>
                      </a:lnTo>
                      <a:lnTo>
                        <a:pt x="446" y="96"/>
                      </a:lnTo>
                      <a:lnTo>
                        <a:pt x="428" y="118"/>
                      </a:lnTo>
                      <a:lnTo>
                        <a:pt x="410" y="140"/>
                      </a:lnTo>
                      <a:lnTo>
                        <a:pt x="394" y="163"/>
                      </a:lnTo>
                      <a:lnTo>
                        <a:pt x="378" y="185"/>
                      </a:lnTo>
                      <a:lnTo>
                        <a:pt x="364" y="208"/>
                      </a:lnTo>
                      <a:lnTo>
                        <a:pt x="350" y="231"/>
                      </a:lnTo>
                      <a:lnTo>
                        <a:pt x="338" y="253"/>
                      </a:lnTo>
                      <a:lnTo>
                        <a:pt x="326" y="276"/>
                      </a:lnTo>
                      <a:lnTo>
                        <a:pt x="316" y="297"/>
                      </a:lnTo>
                      <a:lnTo>
                        <a:pt x="307" y="318"/>
                      </a:lnTo>
                      <a:lnTo>
                        <a:pt x="299" y="339"/>
                      </a:lnTo>
                      <a:lnTo>
                        <a:pt x="292" y="360"/>
                      </a:lnTo>
                      <a:lnTo>
                        <a:pt x="285" y="378"/>
                      </a:lnTo>
                      <a:lnTo>
                        <a:pt x="280" y="396"/>
                      </a:lnTo>
                      <a:lnTo>
                        <a:pt x="289" y="378"/>
                      </a:lnTo>
                      <a:lnTo>
                        <a:pt x="299" y="358"/>
                      </a:lnTo>
                      <a:lnTo>
                        <a:pt x="308" y="339"/>
                      </a:lnTo>
                      <a:lnTo>
                        <a:pt x="318" y="319"/>
                      </a:lnTo>
                      <a:lnTo>
                        <a:pt x="329" y="299"/>
                      </a:lnTo>
                      <a:lnTo>
                        <a:pt x="340" y="279"/>
                      </a:lnTo>
                      <a:lnTo>
                        <a:pt x="350" y="258"/>
                      </a:lnTo>
                      <a:lnTo>
                        <a:pt x="362" y="239"/>
                      </a:lnTo>
                      <a:lnTo>
                        <a:pt x="416" y="261"/>
                      </a:lnTo>
                      <a:lnTo>
                        <a:pt x="401" y="288"/>
                      </a:lnTo>
                      <a:lnTo>
                        <a:pt x="385" y="316"/>
                      </a:lnTo>
                      <a:lnTo>
                        <a:pt x="367" y="340"/>
                      </a:lnTo>
                      <a:lnTo>
                        <a:pt x="348" y="363"/>
                      </a:lnTo>
                      <a:lnTo>
                        <a:pt x="329" y="383"/>
                      </a:lnTo>
                      <a:lnTo>
                        <a:pt x="310" y="398"/>
                      </a:lnTo>
                      <a:lnTo>
                        <a:pt x="293" y="410"/>
                      </a:lnTo>
                      <a:lnTo>
                        <a:pt x="276" y="417"/>
                      </a:lnTo>
                      <a:lnTo>
                        <a:pt x="268" y="440"/>
                      </a:lnTo>
                      <a:lnTo>
                        <a:pt x="258" y="464"/>
                      </a:lnTo>
                      <a:lnTo>
                        <a:pt x="250" y="490"/>
                      </a:lnTo>
                      <a:lnTo>
                        <a:pt x="242" y="515"/>
                      </a:lnTo>
                      <a:lnTo>
                        <a:pt x="256" y="495"/>
                      </a:lnTo>
                      <a:lnTo>
                        <a:pt x="272" y="475"/>
                      </a:lnTo>
                      <a:lnTo>
                        <a:pt x="291" y="455"/>
                      </a:lnTo>
                      <a:lnTo>
                        <a:pt x="310" y="437"/>
                      </a:lnTo>
                      <a:lnTo>
                        <a:pt x="332" y="417"/>
                      </a:lnTo>
                      <a:lnTo>
                        <a:pt x="355" y="400"/>
                      </a:lnTo>
                      <a:lnTo>
                        <a:pt x="379" y="383"/>
                      </a:lnTo>
                      <a:lnTo>
                        <a:pt x="403" y="367"/>
                      </a:lnTo>
                      <a:lnTo>
                        <a:pt x="428" y="352"/>
                      </a:lnTo>
                      <a:lnTo>
                        <a:pt x="451" y="338"/>
                      </a:lnTo>
                      <a:lnTo>
                        <a:pt x="474" y="325"/>
                      </a:lnTo>
                      <a:lnTo>
                        <a:pt x="496" y="314"/>
                      </a:lnTo>
                      <a:lnTo>
                        <a:pt x="515" y="304"/>
                      </a:lnTo>
                      <a:lnTo>
                        <a:pt x="532" y="296"/>
                      </a:lnTo>
                      <a:lnTo>
                        <a:pt x="547" y="291"/>
                      </a:lnTo>
                      <a:lnTo>
                        <a:pt x="560" y="286"/>
                      </a:lnTo>
                      <a:lnTo>
                        <a:pt x="551" y="297"/>
                      </a:lnTo>
                      <a:lnTo>
                        <a:pt x="540" y="311"/>
                      </a:lnTo>
                      <a:lnTo>
                        <a:pt x="530" y="325"/>
                      </a:lnTo>
                      <a:lnTo>
                        <a:pt x="519" y="340"/>
                      </a:lnTo>
                      <a:lnTo>
                        <a:pt x="508" y="356"/>
                      </a:lnTo>
                      <a:lnTo>
                        <a:pt x="497" y="372"/>
                      </a:lnTo>
                      <a:lnTo>
                        <a:pt x="485" y="390"/>
                      </a:lnTo>
                      <a:lnTo>
                        <a:pt x="474" y="407"/>
                      </a:lnTo>
                      <a:lnTo>
                        <a:pt x="461" y="424"/>
                      </a:lnTo>
                      <a:lnTo>
                        <a:pt x="448" y="441"/>
                      </a:lnTo>
                      <a:lnTo>
                        <a:pt x="437" y="457"/>
                      </a:lnTo>
                      <a:lnTo>
                        <a:pt x="424" y="475"/>
                      </a:lnTo>
                      <a:lnTo>
                        <a:pt x="411" y="491"/>
                      </a:lnTo>
                      <a:lnTo>
                        <a:pt x="398" y="507"/>
                      </a:lnTo>
                      <a:lnTo>
                        <a:pt x="385" y="522"/>
                      </a:lnTo>
                      <a:lnTo>
                        <a:pt x="372" y="536"/>
                      </a:lnTo>
                      <a:lnTo>
                        <a:pt x="301" y="487"/>
                      </a:lnTo>
                      <a:lnTo>
                        <a:pt x="324" y="466"/>
                      </a:lnTo>
                      <a:lnTo>
                        <a:pt x="348" y="444"/>
                      </a:lnTo>
                      <a:lnTo>
                        <a:pt x="372" y="422"/>
                      </a:lnTo>
                      <a:lnTo>
                        <a:pt x="396" y="401"/>
                      </a:lnTo>
                      <a:lnTo>
                        <a:pt x="420" y="381"/>
                      </a:lnTo>
                      <a:lnTo>
                        <a:pt x="441" y="364"/>
                      </a:lnTo>
                      <a:lnTo>
                        <a:pt x="460" y="350"/>
                      </a:lnTo>
                      <a:lnTo>
                        <a:pt x="477" y="339"/>
                      </a:lnTo>
                      <a:lnTo>
                        <a:pt x="464" y="347"/>
                      </a:lnTo>
                      <a:lnTo>
                        <a:pt x="449" y="356"/>
                      </a:lnTo>
                      <a:lnTo>
                        <a:pt x="433" y="368"/>
                      </a:lnTo>
                      <a:lnTo>
                        <a:pt x="416" y="380"/>
                      </a:lnTo>
                      <a:lnTo>
                        <a:pt x="399" y="394"/>
                      </a:lnTo>
                      <a:lnTo>
                        <a:pt x="380" y="408"/>
                      </a:lnTo>
                      <a:lnTo>
                        <a:pt x="362" y="423"/>
                      </a:lnTo>
                      <a:lnTo>
                        <a:pt x="344" y="438"/>
                      </a:lnTo>
                      <a:lnTo>
                        <a:pt x="326" y="453"/>
                      </a:lnTo>
                      <a:lnTo>
                        <a:pt x="308" y="468"/>
                      </a:lnTo>
                      <a:lnTo>
                        <a:pt x="292" y="482"/>
                      </a:lnTo>
                      <a:lnTo>
                        <a:pt x="277" y="495"/>
                      </a:lnTo>
                      <a:lnTo>
                        <a:pt x="263" y="509"/>
                      </a:lnTo>
                      <a:lnTo>
                        <a:pt x="250" y="521"/>
                      </a:lnTo>
                      <a:lnTo>
                        <a:pt x="241" y="531"/>
                      </a:lnTo>
                      <a:lnTo>
                        <a:pt x="233" y="540"/>
                      </a:lnTo>
                      <a:lnTo>
                        <a:pt x="231" y="547"/>
                      </a:lnTo>
                      <a:lnTo>
                        <a:pt x="230" y="554"/>
                      </a:lnTo>
                      <a:lnTo>
                        <a:pt x="227" y="561"/>
                      </a:lnTo>
                      <a:lnTo>
                        <a:pt x="225" y="567"/>
                      </a:lnTo>
                      <a:lnTo>
                        <a:pt x="230" y="560"/>
                      </a:lnTo>
                      <a:lnTo>
                        <a:pt x="236" y="552"/>
                      </a:lnTo>
                      <a:lnTo>
                        <a:pt x="244" y="544"/>
                      </a:lnTo>
                      <a:lnTo>
                        <a:pt x="254" y="533"/>
                      </a:lnTo>
                      <a:lnTo>
                        <a:pt x="264" y="523"/>
                      </a:lnTo>
                      <a:lnTo>
                        <a:pt x="276" y="512"/>
                      </a:lnTo>
                      <a:lnTo>
                        <a:pt x="288" y="500"/>
                      </a:lnTo>
                      <a:lnTo>
                        <a:pt x="301" y="487"/>
                      </a:lnTo>
                      <a:lnTo>
                        <a:pt x="372" y="536"/>
                      </a:lnTo>
                      <a:lnTo>
                        <a:pt x="354" y="554"/>
                      </a:lnTo>
                      <a:lnTo>
                        <a:pt x="335" y="570"/>
                      </a:lnTo>
                      <a:lnTo>
                        <a:pt x="318" y="583"/>
                      </a:lnTo>
                      <a:lnTo>
                        <a:pt x="300" y="593"/>
                      </a:lnTo>
                      <a:lnTo>
                        <a:pt x="282" y="600"/>
                      </a:lnTo>
                      <a:lnTo>
                        <a:pt x="264" y="603"/>
                      </a:lnTo>
                      <a:lnTo>
                        <a:pt x="247" y="601"/>
                      </a:lnTo>
                      <a:lnTo>
                        <a:pt x="231" y="595"/>
                      </a:lnTo>
                      <a:lnTo>
                        <a:pt x="238" y="599"/>
                      </a:lnTo>
                      <a:lnTo>
                        <a:pt x="243" y="604"/>
                      </a:lnTo>
                      <a:lnTo>
                        <a:pt x="247" y="606"/>
                      </a:lnTo>
                      <a:lnTo>
                        <a:pt x="248" y="607"/>
                      </a:lnTo>
                      <a:lnTo>
                        <a:pt x="265" y="607"/>
                      </a:lnTo>
                      <a:lnTo>
                        <a:pt x="282" y="609"/>
                      </a:lnTo>
                      <a:lnTo>
                        <a:pt x="300" y="615"/>
                      </a:lnTo>
                      <a:lnTo>
                        <a:pt x="317" y="624"/>
                      </a:lnTo>
                      <a:lnTo>
                        <a:pt x="334" y="636"/>
                      </a:lnTo>
                      <a:lnTo>
                        <a:pt x="352" y="650"/>
                      </a:lnTo>
                      <a:lnTo>
                        <a:pt x="369" y="667"/>
                      </a:lnTo>
                      <a:lnTo>
                        <a:pt x="386" y="685"/>
                      </a:lnTo>
                      <a:lnTo>
                        <a:pt x="402" y="707"/>
                      </a:lnTo>
                      <a:lnTo>
                        <a:pt x="418" y="732"/>
                      </a:lnTo>
                      <a:lnTo>
                        <a:pt x="433" y="758"/>
                      </a:lnTo>
                      <a:lnTo>
                        <a:pt x="448" y="786"/>
                      </a:lnTo>
                      <a:lnTo>
                        <a:pt x="462" y="816"/>
                      </a:lnTo>
                      <a:lnTo>
                        <a:pt x="475" y="848"/>
                      </a:lnTo>
                      <a:lnTo>
                        <a:pt x="486" y="881"/>
                      </a:lnTo>
                      <a:lnTo>
                        <a:pt x="497" y="917"/>
                      </a:lnTo>
                      <a:lnTo>
                        <a:pt x="487" y="908"/>
                      </a:lnTo>
                      <a:lnTo>
                        <a:pt x="475" y="896"/>
                      </a:lnTo>
                      <a:lnTo>
                        <a:pt x="460" y="883"/>
                      </a:lnTo>
                      <a:lnTo>
                        <a:pt x="444" y="870"/>
                      </a:lnTo>
                      <a:lnTo>
                        <a:pt x="426" y="856"/>
                      </a:lnTo>
                      <a:lnTo>
                        <a:pt x="410" y="843"/>
                      </a:lnTo>
                      <a:lnTo>
                        <a:pt x="396" y="833"/>
                      </a:lnTo>
                      <a:lnTo>
                        <a:pt x="386" y="825"/>
                      </a:lnTo>
                      <a:lnTo>
                        <a:pt x="379" y="819"/>
                      </a:lnTo>
                      <a:lnTo>
                        <a:pt x="371" y="813"/>
                      </a:lnTo>
                      <a:lnTo>
                        <a:pt x="364" y="808"/>
                      </a:lnTo>
                      <a:lnTo>
                        <a:pt x="356" y="801"/>
                      </a:lnTo>
                      <a:lnTo>
                        <a:pt x="348" y="794"/>
                      </a:lnTo>
                      <a:lnTo>
                        <a:pt x="340" y="787"/>
                      </a:lnTo>
                      <a:lnTo>
                        <a:pt x="333" y="779"/>
                      </a:lnTo>
                      <a:lnTo>
                        <a:pt x="325" y="771"/>
                      </a:lnTo>
                      <a:lnTo>
                        <a:pt x="370" y="735"/>
                      </a:lnTo>
                      <a:lnTo>
                        <a:pt x="382" y="749"/>
                      </a:lnTo>
                      <a:lnTo>
                        <a:pt x="393" y="764"/>
                      </a:lnTo>
                      <a:lnTo>
                        <a:pt x="405" y="779"/>
                      </a:lnTo>
                      <a:lnTo>
                        <a:pt x="416" y="794"/>
                      </a:lnTo>
                      <a:lnTo>
                        <a:pt x="428" y="809"/>
                      </a:lnTo>
                      <a:lnTo>
                        <a:pt x="438" y="824"/>
                      </a:lnTo>
                      <a:lnTo>
                        <a:pt x="449" y="840"/>
                      </a:lnTo>
                      <a:lnTo>
                        <a:pt x="460" y="856"/>
                      </a:lnTo>
                      <a:lnTo>
                        <a:pt x="451" y="839"/>
                      </a:lnTo>
                      <a:lnTo>
                        <a:pt x="441" y="822"/>
                      </a:lnTo>
                      <a:lnTo>
                        <a:pt x="431" y="805"/>
                      </a:lnTo>
                      <a:lnTo>
                        <a:pt x="421" y="789"/>
                      </a:lnTo>
                      <a:lnTo>
                        <a:pt x="410" y="773"/>
                      </a:lnTo>
                      <a:lnTo>
                        <a:pt x="399" y="758"/>
                      </a:lnTo>
                      <a:lnTo>
                        <a:pt x="388" y="742"/>
                      </a:lnTo>
                      <a:lnTo>
                        <a:pt x="376" y="727"/>
                      </a:lnTo>
                      <a:lnTo>
                        <a:pt x="364" y="713"/>
                      </a:lnTo>
                      <a:lnTo>
                        <a:pt x="352" y="699"/>
                      </a:lnTo>
                      <a:lnTo>
                        <a:pt x="339" y="685"/>
                      </a:lnTo>
                      <a:lnTo>
                        <a:pt x="325" y="673"/>
                      </a:lnTo>
                      <a:lnTo>
                        <a:pt x="311" y="660"/>
                      </a:lnTo>
                      <a:lnTo>
                        <a:pt x="297" y="649"/>
                      </a:lnTo>
                      <a:lnTo>
                        <a:pt x="282" y="637"/>
                      </a:lnTo>
                      <a:lnTo>
                        <a:pt x="268" y="627"/>
                      </a:lnTo>
                      <a:lnTo>
                        <a:pt x="278" y="637"/>
                      </a:lnTo>
                      <a:lnTo>
                        <a:pt x="289" y="647"/>
                      </a:lnTo>
                      <a:lnTo>
                        <a:pt x="302" y="660"/>
                      </a:lnTo>
                      <a:lnTo>
                        <a:pt x="315" y="674"/>
                      </a:lnTo>
                      <a:lnTo>
                        <a:pt x="329" y="688"/>
                      </a:lnTo>
                      <a:lnTo>
                        <a:pt x="342" y="703"/>
                      </a:lnTo>
                      <a:lnTo>
                        <a:pt x="356" y="719"/>
                      </a:lnTo>
                      <a:lnTo>
                        <a:pt x="370" y="735"/>
                      </a:lnTo>
                      <a:lnTo>
                        <a:pt x="325" y="771"/>
                      </a:lnTo>
                      <a:lnTo>
                        <a:pt x="314" y="757"/>
                      </a:lnTo>
                      <a:lnTo>
                        <a:pt x="303" y="742"/>
                      </a:lnTo>
                      <a:lnTo>
                        <a:pt x="292" y="725"/>
                      </a:lnTo>
                      <a:lnTo>
                        <a:pt x="281" y="706"/>
                      </a:lnTo>
                      <a:lnTo>
                        <a:pt x="271" y="687"/>
                      </a:lnTo>
                      <a:lnTo>
                        <a:pt x="262" y="665"/>
                      </a:lnTo>
                      <a:lnTo>
                        <a:pt x="253" y="641"/>
                      </a:lnTo>
                      <a:lnTo>
                        <a:pt x="243" y="614"/>
                      </a:lnTo>
                      <a:lnTo>
                        <a:pt x="236" y="609"/>
                      </a:lnTo>
                      <a:lnTo>
                        <a:pt x="230" y="604"/>
                      </a:lnTo>
                      <a:lnTo>
                        <a:pt x="221" y="599"/>
                      </a:lnTo>
                      <a:lnTo>
                        <a:pt x="216" y="596"/>
                      </a:lnTo>
                      <a:lnTo>
                        <a:pt x="208" y="620"/>
                      </a:lnTo>
                      <a:lnTo>
                        <a:pt x="202" y="643"/>
                      </a:lnTo>
                      <a:lnTo>
                        <a:pt x="196" y="662"/>
                      </a:lnTo>
                      <a:lnTo>
                        <a:pt x="192" y="680"/>
                      </a:lnTo>
                      <a:close/>
                    </a:path>
                  </a:pathLst>
                </a:custGeom>
                <a:solidFill>
                  <a:srgbClr val="00FF00"/>
                </a:solidFill>
                <a:ln w="9525">
                  <a:solidFill>
                    <a:srgbClr val="006600"/>
                  </a:solidFill>
                  <a:round/>
                  <a:headEnd/>
                  <a:tailEnd/>
                </a:ln>
              </p:spPr>
              <p:txBody>
                <a:bodyPr/>
                <a:lstStyle/>
                <a:p>
                  <a:endParaRPr lang="en-US"/>
                </a:p>
              </p:txBody>
            </p:sp>
          </p:grpSp>
        </p:grpSp>
      </p:grpSp>
      <p:sp>
        <p:nvSpPr>
          <p:cNvPr id="8264" name="Text Box 4939"/>
          <p:cNvSpPr txBox="1">
            <a:spLocks noChangeArrowheads="1"/>
          </p:cNvSpPr>
          <p:nvPr/>
        </p:nvSpPr>
        <p:spPr bwMode="auto">
          <a:xfrm>
            <a:off x="6629400" y="685800"/>
            <a:ext cx="1295400" cy="406400"/>
          </a:xfrm>
          <a:prstGeom prst="rect">
            <a:avLst/>
          </a:prstGeom>
          <a:noFill/>
          <a:ln w="9525">
            <a:solidFill>
              <a:schemeClr val="tx1"/>
            </a:solidFill>
            <a:miter lim="800000"/>
            <a:headEnd/>
            <a:tailEnd/>
          </a:ln>
        </p:spPr>
        <p:txBody>
          <a:bodyPr>
            <a:spAutoFit/>
          </a:bodyPr>
          <a:lstStyle/>
          <a:p>
            <a:pPr eaLnBrk="1" hangingPunct="1">
              <a:spcBef>
                <a:spcPct val="50000"/>
              </a:spcBef>
            </a:pPr>
            <a:r>
              <a:rPr lang="en-US" sz="2000">
                <a:latin typeface="Times New Roman" pitchFamily="18" charset="0"/>
                <a:cs typeface="Angsana New" pitchFamily="18" charset="-34"/>
              </a:rPr>
              <a:t>Rubber</a:t>
            </a:r>
          </a:p>
        </p:txBody>
      </p:sp>
      <p:sp>
        <p:nvSpPr>
          <p:cNvPr id="8265" name="Line 4940"/>
          <p:cNvSpPr>
            <a:spLocks noChangeShapeType="1"/>
          </p:cNvSpPr>
          <p:nvPr/>
        </p:nvSpPr>
        <p:spPr bwMode="auto">
          <a:xfrm flipV="1">
            <a:off x="4572000" y="990600"/>
            <a:ext cx="1981200" cy="609600"/>
          </a:xfrm>
          <a:prstGeom prst="line">
            <a:avLst/>
          </a:prstGeom>
          <a:noFill/>
          <a:ln w="9525">
            <a:solidFill>
              <a:schemeClr val="tx1"/>
            </a:solidFill>
            <a:round/>
            <a:headEnd/>
            <a:tailEnd type="triangle" w="med" len="med"/>
          </a:ln>
        </p:spPr>
        <p:txBody>
          <a:bodyPr/>
          <a:lstStyle/>
          <a:p>
            <a:endParaRPr lang="en-PH"/>
          </a:p>
        </p:txBody>
      </p:sp>
      <p:sp>
        <p:nvSpPr>
          <p:cNvPr id="8266" name="Line 4941"/>
          <p:cNvSpPr>
            <a:spLocks noChangeShapeType="1"/>
          </p:cNvSpPr>
          <p:nvPr/>
        </p:nvSpPr>
        <p:spPr bwMode="auto">
          <a:xfrm flipH="1" flipV="1">
            <a:off x="7848600" y="1143000"/>
            <a:ext cx="609600" cy="2286000"/>
          </a:xfrm>
          <a:prstGeom prst="line">
            <a:avLst/>
          </a:prstGeom>
          <a:noFill/>
          <a:ln w="9525">
            <a:solidFill>
              <a:schemeClr val="tx1"/>
            </a:solidFill>
            <a:round/>
            <a:headEnd/>
            <a:tailEnd type="triangle" w="med" len="med"/>
          </a:ln>
        </p:spPr>
        <p:txBody>
          <a:bodyPr/>
          <a:lstStyle/>
          <a:p>
            <a:endParaRPr lang="en-PH"/>
          </a:p>
        </p:txBody>
      </p:sp>
      <p:sp>
        <p:nvSpPr>
          <p:cNvPr id="8267" name="Text Box 4942"/>
          <p:cNvSpPr txBox="1">
            <a:spLocks noChangeArrowheads="1"/>
          </p:cNvSpPr>
          <p:nvPr/>
        </p:nvSpPr>
        <p:spPr bwMode="auto">
          <a:xfrm>
            <a:off x="6629400" y="1219200"/>
            <a:ext cx="1066800" cy="406400"/>
          </a:xfrm>
          <a:prstGeom prst="rect">
            <a:avLst/>
          </a:prstGeom>
          <a:noFill/>
          <a:ln w="9525">
            <a:solidFill>
              <a:schemeClr val="tx1"/>
            </a:solidFill>
            <a:miter lim="800000"/>
            <a:headEnd/>
            <a:tailEnd/>
          </a:ln>
        </p:spPr>
        <p:txBody>
          <a:bodyPr>
            <a:spAutoFit/>
          </a:bodyPr>
          <a:lstStyle/>
          <a:p>
            <a:pPr eaLnBrk="1" hangingPunct="1">
              <a:spcBef>
                <a:spcPct val="50000"/>
              </a:spcBef>
            </a:pPr>
            <a:r>
              <a:rPr lang="en-US" sz="2000">
                <a:latin typeface="Times New Roman" pitchFamily="18" charset="0"/>
                <a:cs typeface="Angsana New" pitchFamily="18" charset="-34"/>
              </a:rPr>
              <a:t>Banana</a:t>
            </a:r>
          </a:p>
        </p:txBody>
      </p:sp>
      <p:sp>
        <p:nvSpPr>
          <p:cNvPr id="8268" name="Line 4943"/>
          <p:cNvSpPr>
            <a:spLocks noChangeShapeType="1"/>
          </p:cNvSpPr>
          <p:nvPr/>
        </p:nvSpPr>
        <p:spPr bwMode="auto">
          <a:xfrm flipV="1">
            <a:off x="4572000" y="1447800"/>
            <a:ext cx="1981200" cy="533400"/>
          </a:xfrm>
          <a:prstGeom prst="line">
            <a:avLst/>
          </a:prstGeom>
          <a:noFill/>
          <a:ln w="9525">
            <a:solidFill>
              <a:schemeClr val="tx1"/>
            </a:solidFill>
            <a:round/>
            <a:headEnd/>
            <a:tailEnd type="triangle" w="med" len="med"/>
          </a:ln>
        </p:spPr>
        <p:txBody>
          <a:bodyPr/>
          <a:lstStyle/>
          <a:p>
            <a:endParaRPr lang="en-PH"/>
          </a:p>
        </p:txBody>
      </p:sp>
      <p:sp>
        <p:nvSpPr>
          <p:cNvPr id="8269" name="Line 4944"/>
          <p:cNvSpPr>
            <a:spLocks noChangeShapeType="1"/>
          </p:cNvSpPr>
          <p:nvPr/>
        </p:nvSpPr>
        <p:spPr bwMode="auto">
          <a:xfrm flipV="1">
            <a:off x="7315200" y="1676400"/>
            <a:ext cx="0" cy="762000"/>
          </a:xfrm>
          <a:prstGeom prst="line">
            <a:avLst/>
          </a:prstGeom>
          <a:noFill/>
          <a:ln w="9525">
            <a:solidFill>
              <a:schemeClr val="tx1"/>
            </a:solidFill>
            <a:round/>
            <a:headEnd/>
            <a:tailEnd type="triangle" w="med" len="med"/>
          </a:ln>
        </p:spPr>
        <p:txBody>
          <a:bodyPr/>
          <a:lstStyle/>
          <a:p>
            <a:endParaRPr lang="en-PH"/>
          </a:p>
        </p:txBody>
      </p:sp>
      <p:sp>
        <p:nvSpPr>
          <p:cNvPr id="8270" name="Line 4945"/>
          <p:cNvSpPr>
            <a:spLocks noChangeShapeType="1"/>
          </p:cNvSpPr>
          <p:nvPr/>
        </p:nvSpPr>
        <p:spPr bwMode="auto">
          <a:xfrm flipH="1" flipV="1">
            <a:off x="7543800" y="1676400"/>
            <a:ext cx="457200" cy="2362200"/>
          </a:xfrm>
          <a:prstGeom prst="line">
            <a:avLst/>
          </a:prstGeom>
          <a:noFill/>
          <a:ln w="9525">
            <a:solidFill>
              <a:schemeClr val="tx1"/>
            </a:solidFill>
            <a:round/>
            <a:headEnd/>
            <a:tailEnd type="triangle" w="med" len="med"/>
          </a:ln>
        </p:spPr>
        <p:txBody>
          <a:bodyPr/>
          <a:lstStyle/>
          <a:p>
            <a:endParaRPr lang="en-PH"/>
          </a:p>
        </p:txBody>
      </p:sp>
      <p:sp>
        <p:nvSpPr>
          <p:cNvPr id="8271" name="Text Box 4946"/>
          <p:cNvSpPr txBox="1">
            <a:spLocks noChangeArrowheads="1"/>
          </p:cNvSpPr>
          <p:nvPr/>
        </p:nvSpPr>
        <p:spPr bwMode="auto">
          <a:xfrm>
            <a:off x="5257800" y="1676400"/>
            <a:ext cx="3200400" cy="406400"/>
          </a:xfrm>
          <a:prstGeom prst="rect">
            <a:avLst/>
          </a:prstGeom>
          <a:noFill/>
          <a:ln w="9525">
            <a:solidFill>
              <a:schemeClr val="tx1"/>
            </a:solidFill>
            <a:miter lim="800000"/>
            <a:headEnd/>
            <a:tailEnd/>
          </a:ln>
        </p:spPr>
        <p:txBody>
          <a:bodyPr>
            <a:spAutoFit/>
          </a:bodyPr>
          <a:lstStyle/>
          <a:p>
            <a:pPr eaLnBrk="1" hangingPunct="1">
              <a:spcBef>
                <a:spcPct val="50000"/>
              </a:spcBef>
            </a:pPr>
            <a:r>
              <a:rPr lang="en-US" sz="2000">
                <a:latin typeface="Times New Roman" pitchFamily="18" charset="0"/>
                <a:cs typeface="Angsana New" pitchFamily="18" charset="-34"/>
              </a:rPr>
              <a:t>Durian or other fruit trees </a:t>
            </a:r>
          </a:p>
        </p:txBody>
      </p:sp>
      <p:sp>
        <p:nvSpPr>
          <p:cNvPr id="8272" name="Line 4947"/>
          <p:cNvSpPr>
            <a:spLocks noChangeShapeType="1"/>
          </p:cNvSpPr>
          <p:nvPr/>
        </p:nvSpPr>
        <p:spPr bwMode="auto">
          <a:xfrm flipV="1">
            <a:off x="5715000" y="2133600"/>
            <a:ext cx="304800" cy="381000"/>
          </a:xfrm>
          <a:prstGeom prst="line">
            <a:avLst/>
          </a:prstGeom>
          <a:noFill/>
          <a:ln w="9525">
            <a:solidFill>
              <a:schemeClr val="tx1"/>
            </a:solidFill>
            <a:round/>
            <a:headEnd/>
            <a:tailEnd type="triangle" w="med" len="med"/>
          </a:ln>
        </p:spPr>
        <p:txBody>
          <a:bodyPr/>
          <a:lstStyle/>
          <a:p>
            <a:endParaRPr lang="en-PH"/>
          </a:p>
        </p:txBody>
      </p:sp>
      <p:sp>
        <p:nvSpPr>
          <p:cNvPr id="8273" name="Line 4948"/>
          <p:cNvSpPr>
            <a:spLocks noChangeShapeType="1"/>
          </p:cNvSpPr>
          <p:nvPr/>
        </p:nvSpPr>
        <p:spPr bwMode="auto">
          <a:xfrm flipH="1" flipV="1">
            <a:off x="6553200" y="2133600"/>
            <a:ext cx="228600" cy="152400"/>
          </a:xfrm>
          <a:prstGeom prst="line">
            <a:avLst/>
          </a:prstGeom>
          <a:noFill/>
          <a:ln w="9525">
            <a:solidFill>
              <a:schemeClr val="tx1"/>
            </a:solidFill>
            <a:round/>
            <a:headEnd/>
            <a:tailEnd type="triangle" w="med" len="med"/>
          </a:ln>
        </p:spPr>
        <p:txBody>
          <a:bodyPr/>
          <a:lstStyle/>
          <a:p>
            <a:endParaRPr lang="en-PH"/>
          </a:p>
        </p:txBody>
      </p:sp>
      <p:sp>
        <p:nvSpPr>
          <p:cNvPr id="8274" name="Text Box 4949"/>
          <p:cNvSpPr txBox="1">
            <a:spLocks noChangeArrowheads="1"/>
          </p:cNvSpPr>
          <p:nvPr/>
        </p:nvSpPr>
        <p:spPr bwMode="auto">
          <a:xfrm>
            <a:off x="762000" y="4343400"/>
            <a:ext cx="2971800" cy="376238"/>
          </a:xfrm>
          <a:prstGeom prst="rect">
            <a:avLst/>
          </a:prstGeom>
          <a:noFill/>
          <a:ln w="9525">
            <a:solidFill>
              <a:schemeClr val="tx1"/>
            </a:solidFill>
            <a:miter lim="800000"/>
            <a:headEnd/>
            <a:tailEnd/>
          </a:ln>
        </p:spPr>
        <p:txBody>
          <a:bodyPr>
            <a:spAutoFit/>
          </a:bodyPr>
          <a:lstStyle/>
          <a:p>
            <a:pPr eaLnBrk="1" hangingPunct="1">
              <a:spcBef>
                <a:spcPct val="50000"/>
              </a:spcBef>
            </a:pPr>
            <a:r>
              <a:rPr lang="en-US">
                <a:latin typeface="Times New Roman" pitchFamily="18" charset="0"/>
                <a:cs typeface="Angsana New" pitchFamily="18" charset="-34"/>
              </a:rPr>
              <a:t>Maize/upland rice/vegetable</a:t>
            </a:r>
          </a:p>
        </p:txBody>
      </p:sp>
      <p:sp>
        <p:nvSpPr>
          <p:cNvPr id="8275" name="Line 4950"/>
          <p:cNvSpPr>
            <a:spLocks noChangeShapeType="1"/>
          </p:cNvSpPr>
          <p:nvPr/>
        </p:nvSpPr>
        <p:spPr bwMode="auto">
          <a:xfrm flipV="1">
            <a:off x="1676400" y="4114800"/>
            <a:ext cx="152400" cy="228600"/>
          </a:xfrm>
          <a:prstGeom prst="line">
            <a:avLst/>
          </a:prstGeom>
          <a:noFill/>
          <a:ln w="38100">
            <a:solidFill>
              <a:schemeClr val="tx1"/>
            </a:solidFill>
            <a:round/>
            <a:headEnd/>
            <a:tailEnd type="triangle" w="med" len="med"/>
          </a:ln>
        </p:spPr>
        <p:txBody>
          <a:bodyPr/>
          <a:lstStyle/>
          <a:p>
            <a:endParaRPr lang="en-PH"/>
          </a:p>
        </p:txBody>
      </p:sp>
      <p:sp>
        <p:nvSpPr>
          <p:cNvPr id="8276" name="Text Box 4951"/>
          <p:cNvSpPr txBox="1">
            <a:spLocks noChangeArrowheads="1"/>
          </p:cNvSpPr>
          <p:nvPr/>
        </p:nvSpPr>
        <p:spPr bwMode="auto">
          <a:xfrm>
            <a:off x="3733800" y="5334000"/>
            <a:ext cx="2819400" cy="376238"/>
          </a:xfrm>
          <a:prstGeom prst="rect">
            <a:avLst/>
          </a:prstGeom>
          <a:noFill/>
          <a:ln w="9525">
            <a:solidFill>
              <a:schemeClr val="tx1"/>
            </a:solidFill>
            <a:miter lim="800000"/>
            <a:headEnd/>
            <a:tailEnd/>
          </a:ln>
        </p:spPr>
        <p:txBody>
          <a:bodyPr>
            <a:spAutoFit/>
          </a:bodyPr>
          <a:lstStyle/>
          <a:p>
            <a:pPr eaLnBrk="1" hangingPunct="1">
              <a:spcBef>
                <a:spcPct val="50000"/>
              </a:spcBef>
            </a:pPr>
            <a:r>
              <a:rPr lang="en-US">
                <a:latin typeface="Times New Roman" pitchFamily="18" charset="0"/>
                <a:cs typeface="Angsana New" pitchFamily="18" charset="-34"/>
              </a:rPr>
              <a:t>Forage grasses and legumes</a:t>
            </a:r>
          </a:p>
        </p:txBody>
      </p:sp>
      <p:sp>
        <p:nvSpPr>
          <p:cNvPr id="8277" name="Line 4952"/>
          <p:cNvSpPr>
            <a:spLocks noChangeShapeType="1"/>
          </p:cNvSpPr>
          <p:nvPr/>
        </p:nvSpPr>
        <p:spPr bwMode="auto">
          <a:xfrm flipH="1" flipV="1">
            <a:off x="4343400" y="4876800"/>
            <a:ext cx="76200" cy="381000"/>
          </a:xfrm>
          <a:prstGeom prst="line">
            <a:avLst/>
          </a:prstGeom>
          <a:noFill/>
          <a:ln w="28575">
            <a:solidFill>
              <a:schemeClr val="tx1"/>
            </a:solidFill>
            <a:round/>
            <a:headEnd/>
            <a:tailEnd type="triangle" w="med" len="med"/>
          </a:ln>
        </p:spPr>
        <p:txBody>
          <a:bodyPr/>
          <a:lstStyle/>
          <a:p>
            <a:endParaRPr lang="en-PH"/>
          </a:p>
        </p:txBody>
      </p:sp>
      <p:sp>
        <p:nvSpPr>
          <p:cNvPr id="8278" name="Line 4953"/>
          <p:cNvSpPr>
            <a:spLocks noChangeShapeType="1"/>
          </p:cNvSpPr>
          <p:nvPr/>
        </p:nvSpPr>
        <p:spPr bwMode="auto">
          <a:xfrm>
            <a:off x="6629400" y="5638800"/>
            <a:ext cx="762000" cy="0"/>
          </a:xfrm>
          <a:prstGeom prst="line">
            <a:avLst/>
          </a:prstGeom>
          <a:noFill/>
          <a:ln w="28575">
            <a:solidFill>
              <a:schemeClr val="tx1"/>
            </a:solidFill>
            <a:round/>
            <a:headEnd/>
            <a:tailEnd type="triangle" w="med" len="med"/>
          </a:ln>
        </p:spPr>
        <p:txBody>
          <a:bodyPr/>
          <a:lstStyle/>
          <a:p>
            <a:endParaRPr lang="en-PH"/>
          </a:p>
        </p:txBody>
      </p:sp>
      <p:sp>
        <p:nvSpPr>
          <p:cNvPr id="8279" name="Text Box 4954"/>
          <p:cNvSpPr txBox="1">
            <a:spLocks noChangeArrowheads="1"/>
          </p:cNvSpPr>
          <p:nvPr/>
        </p:nvSpPr>
        <p:spPr bwMode="auto">
          <a:xfrm>
            <a:off x="304800" y="228600"/>
            <a:ext cx="6629400" cy="873125"/>
          </a:xfrm>
          <a:prstGeom prst="rect">
            <a:avLst/>
          </a:prstGeom>
          <a:noFill/>
          <a:ln w="9525">
            <a:noFill/>
            <a:miter lim="800000"/>
            <a:headEnd/>
            <a:tailEnd/>
          </a:ln>
        </p:spPr>
        <p:txBody>
          <a:bodyPr>
            <a:spAutoFit/>
          </a:bodyPr>
          <a:lstStyle/>
          <a:p>
            <a:pPr algn="ctr" eaLnBrk="1" hangingPunct="1">
              <a:lnSpc>
                <a:spcPct val="70000"/>
              </a:lnSpc>
              <a:spcBef>
                <a:spcPct val="50000"/>
              </a:spcBef>
            </a:pPr>
            <a:r>
              <a:rPr lang="en-US" sz="3200">
                <a:latin typeface="Times New Roman" pitchFamily="18" charset="0"/>
                <a:cs typeface="Angsana New" pitchFamily="18" charset="-34"/>
              </a:rPr>
              <a:t>Rubber agroforestry system (RAS)</a:t>
            </a:r>
          </a:p>
          <a:p>
            <a:pPr algn="ctr" eaLnBrk="1" hangingPunct="1">
              <a:lnSpc>
                <a:spcPct val="40000"/>
              </a:lnSpc>
              <a:spcBef>
                <a:spcPct val="50000"/>
              </a:spcBef>
            </a:pPr>
            <a:r>
              <a:rPr lang="en-US" sz="3200">
                <a:latin typeface="Times New Roman" pitchFamily="18" charset="0"/>
                <a:cs typeface="Angsana New" pitchFamily="18" charset="-34"/>
              </a:rPr>
              <a:t> on slopes</a:t>
            </a:r>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TextBox 7"/>
          <p:cNvSpPr txBox="1">
            <a:spLocks noChangeArrowheads="1"/>
          </p:cNvSpPr>
          <p:nvPr/>
        </p:nvSpPr>
        <p:spPr bwMode="auto">
          <a:xfrm>
            <a:off x="381000" y="2667000"/>
            <a:ext cx="3429000" cy="369888"/>
          </a:xfrm>
          <a:prstGeom prst="rect">
            <a:avLst/>
          </a:prstGeom>
          <a:noFill/>
          <a:ln w="9525">
            <a:noFill/>
            <a:miter lim="800000"/>
            <a:headEnd/>
            <a:tailEnd/>
          </a:ln>
        </p:spPr>
        <p:txBody>
          <a:bodyPr>
            <a:spAutoFit/>
          </a:bodyPr>
          <a:lstStyle/>
          <a:p>
            <a:endParaRPr lang="en-PH">
              <a:latin typeface="Calibri" pitchFamily="34" charset="0"/>
            </a:endParaRPr>
          </a:p>
        </p:txBody>
      </p:sp>
      <p:graphicFrame>
        <p:nvGraphicFramePr>
          <p:cNvPr id="5122" name="Object 3"/>
          <p:cNvGraphicFramePr>
            <a:graphicFrameLocks noChangeAspect="1"/>
          </p:cNvGraphicFramePr>
          <p:nvPr/>
        </p:nvGraphicFramePr>
        <p:xfrm>
          <a:off x="838200" y="1219200"/>
          <a:ext cx="7086600" cy="5316538"/>
        </p:xfrm>
        <a:graphic>
          <a:graphicData uri="http://schemas.openxmlformats.org/presentationml/2006/ole">
            <p:oleObj spid="_x0000_s5122" name="Slide" r:id="rId4" imgW="2199301" imgH="1649001" progId="PowerPoint.Slide.8">
              <p:embed/>
            </p:oleObj>
          </a:graphicData>
        </a:graphic>
      </p:graphicFrame>
      <p:sp>
        <p:nvSpPr>
          <p:cNvPr id="4" name="Title 3"/>
          <p:cNvSpPr>
            <a:spLocks noGrp="1"/>
          </p:cNvSpPr>
          <p:nvPr>
            <p:ph type="title"/>
          </p:nvPr>
        </p:nvSpPr>
        <p:spPr>
          <a:xfrm>
            <a:off x="533400" y="533400"/>
            <a:ext cx="8229600" cy="1143000"/>
          </a:xfrm>
        </p:spPr>
        <p:txBody>
          <a:bodyPr/>
          <a:lstStyle/>
          <a:p>
            <a:r>
              <a:rPr lang="en-PH" sz="3600" dirty="0" smtClean="0"/>
              <a:t>Examples of Environmental benefits of AF</a:t>
            </a:r>
            <a:endParaRPr lang="en-PH" sz="3600" dirty="0"/>
          </a:p>
        </p:txBody>
      </p:sp>
      <p:sp>
        <p:nvSpPr>
          <p:cNvPr id="5" name="Content Placeholder 4"/>
          <p:cNvSpPr>
            <a:spLocks noGrp="1"/>
          </p:cNvSpPr>
          <p:nvPr>
            <p:ph idx="1"/>
          </p:nvPr>
        </p:nvSpPr>
        <p:spPr/>
        <p:txBody>
          <a:bodyPr/>
          <a:lstStyle/>
          <a:p>
            <a:endParaRPr lang="en-PH"/>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txBox="1">
            <a:spLocks noChangeArrowheads="1"/>
          </p:cNvSpPr>
          <p:nvPr/>
        </p:nvSpPr>
        <p:spPr>
          <a:xfrm>
            <a:off x="228600" y="685800"/>
            <a:ext cx="8915400" cy="1143000"/>
          </a:xfrm>
          <a:prstGeom prst="rect">
            <a:avLst/>
          </a:prstGeom>
        </p:spPr>
        <p:txBody>
          <a:bodyPr/>
          <a:lstStyle/>
          <a:p>
            <a:pPr algn="ctr" fontAlgn="auto">
              <a:spcAft>
                <a:spcPts val="0"/>
              </a:spcAft>
              <a:defRPr/>
            </a:pPr>
            <a:r>
              <a:rPr lang="en-US" sz="2800" dirty="0">
                <a:latin typeface="+mj-lt"/>
                <a:ea typeface="+mj-ea"/>
                <a:cs typeface="+mj-cs"/>
              </a:rPr>
              <a:t>Biomass and carbon stocks of </a:t>
            </a:r>
            <a:r>
              <a:rPr lang="en-US" sz="2800" dirty="0" smtClean="0">
                <a:latin typeface="+mj-lt"/>
                <a:ea typeface="+mj-ea"/>
                <a:cs typeface="+mj-cs"/>
              </a:rPr>
              <a:t>rubber trees </a:t>
            </a:r>
            <a:r>
              <a:rPr lang="en-US" sz="2800" dirty="0">
                <a:latin typeface="+mj-lt"/>
                <a:ea typeface="+mj-ea"/>
                <a:cs typeface="+mj-cs"/>
              </a:rPr>
              <a:t>as influenced by different density of planting simulated using </a:t>
            </a:r>
            <a:r>
              <a:rPr lang="en-US" sz="2800" dirty="0" err="1">
                <a:latin typeface="+mj-lt"/>
                <a:ea typeface="+mj-ea"/>
                <a:cs typeface="+mj-cs"/>
              </a:rPr>
              <a:t>SeXi</a:t>
            </a:r>
            <a:r>
              <a:rPr lang="en-US" sz="2800" dirty="0">
                <a:latin typeface="+mj-lt"/>
                <a:ea typeface="+mj-ea"/>
                <a:cs typeface="+mj-cs"/>
              </a:rPr>
              <a:t>- FS model. </a:t>
            </a:r>
            <a:r>
              <a:rPr lang="en-US" sz="2800" dirty="0" err="1">
                <a:latin typeface="+mj-lt"/>
                <a:ea typeface="+mj-ea"/>
                <a:cs typeface="+mj-cs"/>
              </a:rPr>
              <a:t>Claveria</a:t>
            </a:r>
            <a:r>
              <a:rPr lang="en-US" sz="2800" dirty="0">
                <a:latin typeface="+mj-lt"/>
                <a:ea typeface="+mj-ea"/>
                <a:cs typeface="+mj-cs"/>
              </a:rPr>
              <a:t>, </a:t>
            </a:r>
            <a:r>
              <a:rPr lang="en-US" sz="2800" dirty="0" err="1">
                <a:latin typeface="+mj-lt"/>
                <a:ea typeface="+mj-ea"/>
                <a:cs typeface="+mj-cs"/>
              </a:rPr>
              <a:t>Misamis</a:t>
            </a:r>
            <a:r>
              <a:rPr lang="en-US" sz="2800" dirty="0">
                <a:latin typeface="+mj-lt"/>
                <a:ea typeface="+mj-ea"/>
                <a:cs typeface="+mj-cs"/>
              </a:rPr>
              <a:t> Oriental</a:t>
            </a:r>
          </a:p>
        </p:txBody>
      </p:sp>
      <p:pic>
        <p:nvPicPr>
          <p:cNvPr id="43011" name="Picture 6" descr="G:\Agro congress\carbon.jpg"/>
          <p:cNvPicPr>
            <a:picLocks noChangeAspect="1" noChangeArrowheads="1"/>
          </p:cNvPicPr>
          <p:nvPr/>
        </p:nvPicPr>
        <p:blipFill>
          <a:blip r:embed="rId2"/>
          <a:srcRect/>
          <a:stretch>
            <a:fillRect/>
          </a:stretch>
        </p:blipFill>
        <p:spPr bwMode="auto">
          <a:xfrm>
            <a:off x="4876800" y="2057400"/>
            <a:ext cx="3810000" cy="3733800"/>
          </a:xfrm>
          <a:prstGeom prst="rect">
            <a:avLst/>
          </a:prstGeom>
          <a:noFill/>
          <a:ln w="9525">
            <a:noFill/>
            <a:miter lim="800000"/>
            <a:headEnd/>
            <a:tailEnd/>
          </a:ln>
        </p:spPr>
      </p:pic>
      <p:sp>
        <p:nvSpPr>
          <p:cNvPr id="43012" name="Text Box 8"/>
          <p:cNvSpPr txBox="1">
            <a:spLocks noChangeArrowheads="1"/>
          </p:cNvSpPr>
          <p:nvPr/>
        </p:nvSpPr>
        <p:spPr bwMode="auto">
          <a:xfrm>
            <a:off x="838200" y="6096000"/>
            <a:ext cx="7772400" cy="461963"/>
          </a:xfrm>
          <a:prstGeom prst="rect">
            <a:avLst/>
          </a:prstGeom>
          <a:noFill/>
          <a:ln w="9525">
            <a:solidFill>
              <a:schemeClr val="tx1"/>
            </a:solidFill>
            <a:miter lim="800000"/>
            <a:headEnd/>
            <a:tailEnd/>
          </a:ln>
        </p:spPr>
        <p:txBody>
          <a:bodyPr>
            <a:spAutoFit/>
          </a:bodyPr>
          <a:lstStyle/>
          <a:p>
            <a:pPr eaLnBrk="0" hangingPunct="0">
              <a:lnSpc>
                <a:spcPct val="70000"/>
              </a:lnSpc>
              <a:spcBef>
                <a:spcPct val="50000"/>
              </a:spcBef>
            </a:pPr>
            <a:r>
              <a:rPr lang="en-US" sz="1600" b="1">
                <a:latin typeface="Calibri" pitchFamily="34" charset="0"/>
              </a:rPr>
              <a:t>SExI-FS – Spatially explicit Individual-based Forest Simulator developed by World Agroforestry Centre, Bogor, Indonesia</a:t>
            </a:r>
            <a:r>
              <a:rPr lang="en-US">
                <a:latin typeface="Calibri" pitchFamily="34" charset="0"/>
              </a:rPr>
              <a:t>. </a:t>
            </a:r>
          </a:p>
        </p:txBody>
      </p:sp>
      <p:pic>
        <p:nvPicPr>
          <p:cNvPr id="43013" name="Picture 6"/>
          <p:cNvPicPr>
            <a:picLocks noChangeAspect="1" noChangeArrowheads="1"/>
          </p:cNvPicPr>
          <p:nvPr/>
        </p:nvPicPr>
        <p:blipFill>
          <a:blip r:embed="rId3"/>
          <a:srcRect/>
          <a:stretch>
            <a:fillRect/>
          </a:stretch>
        </p:blipFill>
        <p:spPr bwMode="auto">
          <a:xfrm>
            <a:off x="685800" y="1981200"/>
            <a:ext cx="4038600" cy="38100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txBox="1">
            <a:spLocks noChangeArrowheads="1"/>
          </p:cNvSpPr>
          <p:nvPr/>
        </p:nvSpPr>
        <p:spPr>
          <a:xfrm>
            <a:off x="533400" y="685800"/>
            <a:ext cx="8305800" cy="1143000"/>
          </a:xfrm>
          <a:prstGeom prst="rect">
            <a:avLst/>
          </a:prstGeom>
        </p:spPr>
        <p:txBody>
          <a:bodyPr/>
          <a:lstStyle/>
          <a:p>
            <a:pPr algn="ctr" fontAlgn="auto">
              <a:lnSpc>
                <a:spcPct val="70000"/>
              </a:lnSpc>
              <a:spcAft>
                <a:spcPts val="0"/>
              </a:spcAft>
              <a:defRPr/>
            </a:pPr>
            <a:r>
              <a:rPr lang="en-US" sz="2800" dirty="0">
                <a:latin typeface="+mj-lt"/>
                <a:ea typeface="+mj-ea"/>
                <a:cs typeface="+mj-cs"/>
              </a:rPr>
              <a:t>Latex yield and income of rubber as influenced by spacing simulated using </a:t>
            </a:r>
            <a:r>
              <a:rPr lang="en-US" sz="2800" dirty="0" err="1">
                <a:latin typeface="+mj-lt"/>
                <a:ea typeface="+mj-ea"/>
                <a:cs typeface="+mj-cs"/>
              </a:rPr>
              <a:t>SeXi</a:t>
            </a:r>
            <a:r>
              <a:rPr lang="en-US" sz="2800" dirty="0">
                <a:latin typeface="+mj-lt"/>
                <a:ea typeface="+mj-ea"/>
                <a:cs typeface="+mj-cs"/>
              </a:rPr>
              <a:t>-FS model. </a:t>
            </a:r>
            <a:br>
              <a:rPr lang="en-US" sz="2800" dirty="0">
                <a:latin typeface="+mj-lt"/>
                <a:ea typeface="+mj-ea"/>
                <a:cs typeface="+mj-cs"/>
              </a:rPr>
            </a:br>
            <a:r>
              <a:rPr lang="en-US" sz="2800" dirty="0" err="1">
                <a:latin typeface="+mj-lt"/>
                <a:ea typeface="+mj-ea"/>
                <a:cs typeface="+mj-cs"/>
              </a:rPr>
              <a:t>Claveria</a:t>
            </a:r>
            <a:r>
              <a:rPr lang="en-US" sz="2800" dirty="0">
                <a:latin typeface="+mj-lt"/>
                <a:ea typeface="+mj-ea"/>
                <a:cs typeface="+mj-cs"/>
              </a:rPr>
              <a:t>, </a:t>
            </a:r>
            <a:r>
              <a:rPr lang="en-US" sz="2800" dirty="0" err="1">
                <a:latin typeface="+mj-lt"/>
                <a:ea typeface="+mj-ea"/>
                <a:cs typeface="+mj-cs"/>
              </a:rPr>
              <a:t>Misamis</a:t>
            </a:r>
            <a:r>
              <a:rPr lang="en-US" sz="2800" dirty="0">
                <a:latin typeface="+mj-lt"/>
                <a:ea typeface="+mj-ea"/>
                <a:cs typeface="+mj-cs"/>
              </a:rPr>
              <a:t> Oriental</a:t>
            </a:r>
            <a:r>
              <a:rPr lang="en-US" sz="4000" dirty="0">
                <a:latin typeface="+mj-lt"/>
                <a:ea typeface="+mj-ea"/>
                <a:cs typeface="+mj-cs"/>
              </a:rPr>
              <a:t> </a:t>
            </a:r>
          </a:p>
        </p:txBody>
      </p:sp>
      <p:grpSp>
        <p:nvGrpSpPr>
          <p:cNvPr id="3" name="Group 10"/>
          <p:cNvGrpSpPr>
            <a:grpSpLocks/>
          </p:cNvGrpSpPr>
          <p:nvPr/>
        </p:nvGrpSpPr>
        <p:grpSpPr bwMode="auto">
          <a:xfrm>
            <a:off x="381000" y="1905000"/>
            <a:ext cx="8534400" cy="3657600"/>
            <a:chOff x="240" y="1248"/>
            <a:chExt cx="5376" cy="2304"/>
          </a:xfrm>
        </p:grpSpPr>
        <p:pic>
          <p:nvPicPr>
            <p:cNvPr id="44037" name="Picture 7" descr="G:\Agro congress\yield.jpg"/>
            <p:cNvPicPr>
              <a:picLocks noChangeAspect="1" noChangeArrowheads="1"/>
            </p:cNvPicPr>
            <p:nvPr/>
          </p:nvPicPr>
          <p:blipFill>
            <a:blip r:embed="rId2"/>
            <a:srcRect/>
            <a:stretch>
              <a:fillRect/>
            </a:stretch>
          </p:blipFill>
          <p:spPr bwMode="auto">
            <a:xfrm>
              <a:off x="240" y="1248"/>
              <a:ext cx="2544" cy="2304"/>
            </a:xfrm>
            <a:prstGeom prst="rect">
              <a:avLst/>
            </a:prstGeom>
            <a:noFill/>
            <a:ln w="38100">
              <a:solidFill>
                <a:schemeClr val="tx1"/>
              </a:solidFill>
              <a:miter lim="800000"/>
              <a:headEnd/>
              <a:tailEnd/>
            </a:ln>
          </p:spPr>
        </p:pic>
        <p:pic>
          <p:nvPicPr>
            <p:cNvPr id="44038" name="Picture 8" descr="G:\Agro congress\peso yield.jpg"/>
            <p:cNvPicPr>
              <a:picLocks noChangeAspect="1" noChangeArrowheads="1"/>
            </p:cNvPicPr>
            <p:nvPr/>
          </p:nvPicPr>
          <p:blipFill>
            <a:blip r:embed="rId3"/>
            <a:srcRect/>
            <a:stretch>
              <a:fillRect/>
            </a:stretch>
          </p:blipFill>
          <p:spPr bwMode="auto">
            <a:xfrm>
              <a:off x="2976" y="1248"/>
              <a:ext cx="2640" cy="2304"/>
            </a:xfrm>
            <a:prstGeom prst="rect">
              <a:avLst/>
            </a:prstGeom>
            <a:noFill/>
            <a:ln w="38100">
              <a:solidFill>
                <a:schemeClr val="tx1"/>
              </a:solidFill>
              <a:miter lim="800000"/>
              <a:headEnd/>
              <a:tailEnd/>
            </a:ln>
          </p:spPr>
        </p:pic>
      </p:grpSp>
      <p:sp>
        <p:nvSpPr>
          <p:cNvPr id="44036" name="Text Box 9"/>
          <p:cNvSpPr txBox="1">
            <a:spLocks noChangeArrowheads="1"/>
          </p:cNvSpPr>
          <p:nvPr/>
        </p:nvSpPr>
        <p:spPr bwMode="auto">
          <a:xfrm>
            <a:off x="838200" y="6019800"/>
            <a:ext cx="8077200" cy="457200"/>
          </a:xfrm>
          <a:prstGeom prst="rect">
            <a:avLst/>
          </a:prstGeom>
          <a:noFill/>
          <a:ln w="9525">
            <a:noFill/>
            <a:miter lim="800000"/>
            <a:headEnd/>
            <a:tailEnd/>
          </a:ln>
        </p:spPr>
        <p:txBody>
          <a:bodyPr>
            <a:spAutoFit/>
          </a:bodyPr>
          <a:lstStyle/>
          <a:p>
            <a:pPr eaLnBrk="0" hangingPunct="0">
              <a:spcBef>
                <a:spcPct val="50000"/>
              </a:spcBef>
            </a:pPr>
            <a:r>
              <a:rPr lang="en-US">
                <a:latin typeface="Calibri" pitchFamily="34" charset="0"/>
              </a:rPr>
              <a:t>Note: Latex yield and price are expressed in dry rubber</a:t>
            </a: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685800"/>
            <a:ext cx="8229600" cy="1143000"/>
          </a:xfrm>
        </p:spPr>
        <p:txBody>
          <a:bodyPr/>
          <a:lstStyle/>
          <a:p>
            <a:pPr>
              <a:spcBef>
                <a:spcPts val="0"/>
              </a:spcBef>
              <a:spcAft>
                <a:spcPts val="0"/>
              </a:spcAft>
            </a:pPr>
            <a:r>
              <a:rPr lang="en-PH" sz="2800" dirty="0" smtClean="0"/>
              <a:t>Total carbon stocks (t/ha) of different systems at 12 years in comparison with corn continuous cropping.</a:t>
            </a:r>
            <a:endParaRPr lang="en-PH" sz="2800" dirty="0"/>
          </a:p>
        </p:txBody>
      </p:sp>
      <p:sp>
        <p:nvSpPr>
          <p:cNvPr id="3" name="Content Placeholder 2"/>
          <p:cNvSpPr>
            <a:spLocks noGrp="1"/>
          </p:cNvSpPr>
          <p:nvPr>
            <p:ph idx="1"/>
          </p:nvPr>
        </p:nvSpPr>
        <p:spPr/>
        <p:txBody>
          <a:bodyPr/>
          <a:lstStyle/>
          <a:p>
            <a:endParaRPr lang="en-PH" dirty="0"/>
          </a:p>
        </p:txBody>
      </p:sp>
      <p:graphicFrame>
        <p:nvGraphicFramePr>
          <p:cNvPr id="43011" name="Object 3"/>
          <p:cNvGraphicFramePr>
            <a:graphicFrameLocks noChangeAspect="1"/>
          </p:cNvGraphicFramePr>
          <p:nvPr/>
        </p:nvGraphicFramePr>
        <p:xfrm>
          <a:off x="285750" y="1828800"/>
          <a:ext cx="8724900" cy="3962400"/>
        </p:xfrm>
        <a:graphic>
          <a:graphicData uri="http://schemas.openxmlformats.org/presentationml/2006/ole">
            <p:oleObj spid="_x0000_s43011" name="Document" r:id="rId4" imgW="5905512" imgH="2611276" progId="Word.Document.12">
              <p:embed/>
            </p:oleObj>
          </a:graphicData>
        </a:graphic>
      </p:graphicFrame>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sz="quarter"/>
          </p:nvPr>
        </p:nvSpPr>
        <p:spPr>
          <a:xfrm>
            <a:off x="381000" y="381000"/>
            <a:ext cx="7543800" cy="838200"/>
          </a:xfrm>
        </p:spPr>
        <p:txBody>
          <a:bodyPr/>
          <a:lstStyle/>
          <a:p>
            <a:pPr algn="l">
              <a:defRPr/>
            </a:pPr>
            <a:r>
              <a:rPr lang="en-US" sz="3200" b="1" kern="0" dirty="0" err="1" smtClean="0">
                <a:solidFill>
                  <a:schemeClr val="tx2"/>
                </a:solidFill>
              </a:rPr>
              <a:t>CAwT</a:t>
            </a:r>
            <a:r>
              <a:rPr lang="en-US" sz="3200" b="1" kern="0" dirty="0" smtClean="0">
                <a:solidFill>
                  <a:schemeClr val="tx2"/>
                </a:solidFill>
              </a:rPr>
              <a:t>: Good practices</a:t>
            </a:r>
            <a:endParaRPr lang="en-PH" sz="3200" dirty="0"/>
          </a:p>
        </p:txBody>
      </p:sp>
      <p:sp>
        <p:nvSpPr>
          <p:cNvPr id="36870" name="Content Placeholder 10"/>
          <p:cNvSpPr>
            <a:spLocks noGrp="1"/>
          </p:cNvSpPr>
          <p:nvPr>
            <p:ph sz="quarter" idx="4"/>
          </p:nvPr>
        </p:nvSpPr>
        <p:spPr bwMode="auto">
          <a:xfrm>
            <a:off x="838200" y="3429000"/>
            <a:ext cx="8001000" cy="2187575"/>
          </a:xfrm>
          <a:noFill/>
          <a:ln>
            <a:miter lim="800000"/>
            <a:headEnd/>
            <a:tailEnd/>
          </a:ln>
        </p:spPr>
        <p:txBody>
          <a:bodyPr vert="horz" wrap="square" lIns="91440" tIns="45720" rIns="91440" bIns="45720" numCol="1" anchor="t" anchorCtr="0" compatLnSpc="1">
            <a:prstTxWarp prst="textNoShape">
              <a:avLst/>
            </a:prstTxWarp>
          </a:bodyPr>
          <a:lstStyle/>
          <a:p>
            <a:pPr algn="just">
              <a:buFont typeface="Arial" pitchFamily="34" charset="0"/>
              <a:buNone/>
            </a:pPr>
            <a:r>
              <a:rPr lang="en-US" b="1" smtClean="0"/>
              <a:t>1) </a:t>
            </a:r>
            <a:r>
              <a:rPr lang="en-US" sz="2400" b="1" smtClean="0"/>
              <a:t>Natural vegetative filter strips establishment</a:t>
            </a:r>
          </a:p>
          <a:p>
            <a:pPr>
              <a:buFont typeface="Arial" pitchFamily="34" charset="0"/>
              <a:buNone/>
            </a:pPr>
            <a:r>
              <a:rPr lang="en-US" sz="2000" smtClean="0"/>
              <a:t>	</a:t>
            </a:r>
            <a:r>
              <a:rPr lang="en-US" sz="2400" smtClean="0"/>
              <a:t>Establishment of natural vegetative filter strips along contour lines is the initial and simple low cost conservation measure allowing natural vegetation to grow at 50-cm width strips spaced at 8-10 meters apart to effectively protect the soil from erosion. NVS systems provide foundation for the establishment of cash perennials on the contour strips.   </a:t>
            </a:r>
          </a:p>
          <a:p>
            <a:endParaRPr lang="en-PH" smtClean="0"/>
          </a:p>
        </p:txBody>
      </p:sp>
      <p:pic>
        <p:nvPicPr>
          <p:cNvPr id="36871" name="Picture 7"/>
          <p:cNvPicPr>
            <a:picLocks noChangeAspect="1" noChangeArrowheads="1"/>
          </p:cNvPicPr>
          <p:nvPr/>
        </p:nvPicPr>
        <p:blipFill>
          <a:blip r:embed="rId3"/>
          <a:srcRect/>
          <a:stretch>
            <a:fillRect/>
          </a:stretch>
        </p:blipFill>
        <p:spPr bwMode="auto">
          <a:xfrm>
            <a:off x="609600" y="1127125"/>
            <a:ext cx="2454275" cy="2149475"/>
          </a:xfrm>
          <a:prstGeom prst="rect">
            <a:avLst/>
          </a:prstGeom>
          <a:noFill/>
          <a:ln w="9525">
            <a:noFill/>
            <a:miter lim="800000"/>
            <a:headEnd/>
            <a:tailEnd/>
          </a:ln>
          <a:effectLst/>
        </p:spPr>
      </p:pic>
      <p:pic>
        <p:nvPicPr>
          <p:cNvPr id="36872" name="Picture 8"/>
          <p:cNvPicPr>
            <a:picLocks noChangeAspect="1" noChangeArrowheads="1"/>
          </p:cNvPicPr>
          <p:nvPr/>
        </p:nvPicPr>
        <p:blipFill>
          <a:blip r:embed="rId4"/>
          <a:srcRect/>
          <a:stretch>
            <a:fillRect/>
          </a:stretch>
        </p:blipFill>
        <p:spPr bwMode="auto">
          <a:xfrm>
            <a:off x="3124200" y="1074737"/>
            <a:ext cx="2911475" cy="2201863"/>
          </a:xfrm>
          <a:prstGeom prst="rect">
            <a:avLst/>
          </a:prstGeom>
          <a:noFill/>
          <a:ln w="9525">
            <a:noFill/>
            <a:miter lim="800000"/>
            <a:headEnd/>
            <a:tailEnd/>
          </a:ln>
          <a:effectLst/>
        </p:spPr>
      </p:pic>
      <p:pic>
        <p:nvPicPr>
          <p:cNvPr id="36873" name="Picture 9"/>
          <p:cNvPicPr>
            <a:picLocks noChangeAspect="1" noChangeArrowheads="1"/>
          </p:cNvPicPr>
          <p:nvPr/>
        </p:nvPicPr>
        <p:blipFill>
          <a:blip r:embed="rId5"/>
          <a:srcRect/>
          <a:stretch>
            <a:fillRect/>
          </a:stretch>
        </p:blipFill>
        <p:spPr bwMode="auto">
          <a:xfrm>
            <a:off x="6156325" y="1143000"/>
            <a:ext cx="2911475" cy="2149475"/>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sz="quarter"/>
          </p:nvPr>
        </p:nvSpPr>
        <p:spPr>
          <a:xfrm>
            <a:off x="533400" y="381000"/>
            <a:ext cx="5867400" cy="685800"/>
          </a:xfrm>
        </p:spPr>
        <p:txBody>
          <a:bodyPr/>
          <a:lstStyle/>
          <a:p>
            <a:pPr algn="l">
              <a:defRPr/>
            </a:pPr>
            <a:r>
              <a:rPr lang="en-US" sz="3200" b="1" kern="0" dirty="0" err="1" smtClean="0">
                <a:solidFill>
                  <a:schemeClr val="tx2"/>
                </a:solidFill>
              </a:rPr>
              <a:t>CAwT</a:t>
            </a:r>
            <a:r>
              <a:rPr lang="en-US" sz="3200" b="1" kern="0" dirty="0" smtClean="0">
                <a:solidFill>
                  <a:schemeClr val="tx2"/>
                </a:solidFill>
              </a:rPr>
              <a:t>: Good practices</a:t>
            </a:r>
            <a:endParaRPr lang="en-PH" sz="3200" dirty="0"/>
          </a:p>
        </p:txBody>
      </p:sp>
      <p:grpSp>
        <p:nvGrpSpPr>
          <p:cNvPr id="37891" name="Content Placeholder 7"/>
          <p:cNvGrpSpPr>
            <a:grpSpLocks noGrp="1"/>
          </p:cNvGrpSpPr>
          <p:nvPr>
            <p:ph sz="quarter" idx="1"/>
          </p:nvPr>
        </p:nvGrpSpPr>
        <p:grpSpPr bwMode="auto">
          <a:xfrm>
            <a:off x="609600" y="1447800"/>
            <a:ext cx="8077200" cy="1828800"/>
            <a:chOff x="514248" y="13652500"/>
            <a:chExt cx="13463690" cy="3044774"/>
          </a:xfrm>
        </p:grpSpPr>
        <p:pic>
          <p:nvPicPr>
            <p:cNvPr id="37894" name="Picture 2" descr="D:\Upland rice\Upland rice evaluation\Photos\P5020062.JPG"/>
            <p:cNvPicPr>
              <a:picLocks noChangeAspect="1" noChangeArrowheads="1"/>
            </p:cNvPicPr>
            <p:nvPr/>
          </p:nvPicPr>
          <p:blipFill>
            <a:blip r:embed="rId3"/>
            <a:srcRect/>
            <a:stretch>
              <a:fillRect/>
            </a:stretch>
          </p:blipFill>
          <p:spPr bwMode="auto">
            <a:xfrm>
              <a:off x="9424988" y="13652500"/>
              <a:ext cx="4552950" cy="2935288"/>
            </a:xfrm>
            <a:prstGeom prst="rect">
              <a:avLst/>
            </a:prstGeom>
            <a:noFill/>
            <a:ln w="9525">
              <a:noFill/>
              <a:miter lim="800000"/>
              <a:headEnd/>
              <a:tailEnd/>
            </a:ln>
          </p:spPr>
        </p:pic>
        <p:grpSp>
          <p:nvGrpSpPr>
            <p:cNvPr id="37895" name="Group 60"/>
            <p:cNvGrpSpPr>
              <a:grpSpLocks/>
            </p:cNvGrpSpPr>
            <p:nvPr/>
          </p:nvGrpSpPr>
          <p:grpSpPr bwMode="auto">
            <a:xfrm>
              <a:off x="514248" y="13673086"/>
              <a:ext cx="8748815" cy="3024188"/>
              <a:chOff x="514248" y="13673086"/>
              <a:chExt cx="8748815" cy="3024188"/>
            </a:xfrm>
          </p:grpSpPr>
          <p:pic>
            <p:nvPicPr>
              <p:cNvPr id="37896" name="Content Placeholder 7" descr="Picture 091.jpg"/>
              <p:cNvPicPr>
                <a:picLocks noChangeAspect="1"/>
              </p:cNvPicPr>
              <p:nvPr/>
            </p:nvPicPr>
            <p:blipFill>
              <a:blip r:embed="rId4"/>
              <a:srcRect/>
              <a:stretch>
                <a:fillRect/>
              </a:stretch>
            </p:blipFill>
            <p:spPr bwMode="auto">
              <a:xfrm>
                <a:off x="4906963" y="13716000"/>
                <a:ext cx="4356100" cy="2957513"/>
              </a:xfrm>
              <a:prstGeom prst="rect">
                <a:avLst/>
              </a:prstGeom>
              <a:noFill/>
              <a:ln w="9525">
                <a:noFill/>
                <a:miter lim="800000"/>
                <a:headEnd/>
                <a:tailEnd/>
              </a:ln>
            </p:spPr>
          </p:pic>
          <p:pic>
            <p:nvPicPr>
              <p:cNvPr id="37897" name="Picture 110"/>
              <p:cNvPicPr>
                <a:picLocks noChangeAspect="1" noChangeArrowheads="1"/>
              </p:cNvPicPr>
              <p:nvPr/>
            </p:nvPicPr>
            <p:blipFill>
              <a:blip r:embed="rId5"/>
              <a:srcRect/>
              <a:stretch>
                <a:fillRect/>
              </a:stretch>
            </p:blipFill>
            <p:spPr bwMode="auto">
              <a:xfrm>
                <a:off x="514248" y="13673086"/>
                <a:ext cx="4111625" cy="3024188"/>
              </a:xfrm>
              <a:prstGeom prst="rect">
                <a:avLst/>
              </a:prstGeom>
              <a:noFill/>
              <a:ln w="9525">
                <a:noFill/>
                <a:miter lim="800000"/>
                <a:headEnd/>
                <a:tailEnd/>
              </a:ln>
            </p:spPr>
          </p:pic>
        </p:grpSp>
      </p:grpSp>
      <p:sp>
        <p:nvSpPr>
          <p:cNvPr id="37893" name="TextBox 42"/>
          <p:cNvSpPr txBox="1">
            <a:spLocks noGrp="1" noChangeArrowheads="1"/>
          </p:cNvSpPr>
          <p:nvPr>
            <p:ph sz="quarter" idx="3"/>
          </p:nvPr>
        </p:nvSpPr>
        <p:spPr bwMode="auto">
          <a:xfrm>
            <a:off x="152400" y="3355975"/>
            <a:ext cx="8763000" cy="3194050"/>
          </a:xfrm>
          <a:noFill/>
          <a:ln>
            <a:miter lim="800000"/>
            <a:headEnd/>
            <a:tailEnd/>
          </a:ln>
        </p:spPr>
        <p:txBody>
          <a:bodyPr vert="horz" wrap="square" lIns="91262" tIns="45629" rIns="91262" bIns="45629" numCol="1" anchor="t" anchorCtr="0" compatLnSpc="1">
            <a:prstTxWarp prst="textNoShape">
              <a:avLst/>
            </a:prstTxWarp>
            <a:spAutoFit/>
          </a:bodyPr>
          <a:lstStyle/>
          <a:p>
            <a:pPr algn="just">
              <a:buFont typeface="Arial" pitchFamily="34" charset="0"/>
              <a:buNone/>
            </a:pPr>
            <a:r>
              <a:rPr lang="en-US" sz="2800" b="1" smtClean="0"/>
              <a:t>2) </a:t>
            </a:r>
            <a:r>
              <a:rPr lang="en-US" sz="2400" b="1" smtClean="0"/>
              <a:t>Cash perennials integration  and improved cropping pattern</a:t>
            </a:r>
          </a:p>
          <a:p>
            <a:pPr algn="just">
              <a:buFont typeface="Arial" pitchFamily="34" charset="0"/>
              <a:buNone/>
            </a:pPr>
            <a:r>
              <a:rPr lang="en-US" sz="2800" smtClean="0"/>
              <a:t>	</a:t>
            </a:r>
            <a:r>
              <a:rPr lang="en-US" sz="2000" smtClean="0"/>
              <a:t>Cash perennials such as rubber, timber and fruit trees including bananas, forage grasses and legumes established as enrichment from NVS provide farm agri-diversity and income.  High root length densities of banana, creeping forage legumes  and grasses provide soil binding function, and tree roots provide soil anchorage  which will protect  sloping lands against landslide.  Crop rotation of vegetables, maize, upland rice and grain legumes reduces pest and diseases and enhances fertilizer use efficiency. Integration of upland rice complements  lowland rice production and  addresses Philippine self- sufficiency in rice.</a:t>
            </a: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a:xfrm>
            <a:off x="990600" y="914400"/>
            <a:ext cx="7772400" cy="1143000"/>
          </a:xfrm>
        </p:spPr>
        <p:txBody>
          <a:bodyPr/>
          <a:lstStyle/>
          <a:p>
            <a:r>
              <a:rPr lang="en-US" dirty="0" smtClean="0"/>
              <a:t>ICRAF Mindanao Staff</a:t>
            </a:r>
          </a:p>
        </p:txBody>
      </p:sp>
      <p:sp>
        <p:nvSpPr>
          <p:cNvPr id="3" name="Content Placeholder 2"/>
          <p:cNvSpPr>
            <a:spLocks noGrp="1"/>
          </p:cNvSpPr>
          <p:nvPr>
            <p:ph idx="1"/>
          </p:nvPr>
        </p:nvSpPr>
        <p:spPr>
          <a:xfrm>
            <a:off x="685800" y="1981200"/>
            <a:ext cx="7772400" cy="2971800"/>
          </a:xfrm>
        </p:spPr>
        <p:txBody>
          <a:bodyPr/>
          <a:lstStyle/>
          <a:p>
            <a:pPr>
              <a:defRPr/>
            </a:pPr>
            <a:r>
              <a:rPr lang="en-US" dirty="0" smtClean="0"/>
              <a:t>Agustin R. Mercado, Jr</a:t>
            </a:r>
            <a:r>
              <a:rPr lang="en-US" dirty="0" smtClean="0"/>
              <a:t>. – Site Coordinator </a:t>
            </a:r>
            <a:endParaRPr lang="en-US" dirty="0" smtClean="0"/>
          </a:p>
          <a:p>
            <a:pPr>
              <a:defRPr/>
            </a:pPr>
            <a:r>
              <a:rPr lang="en-US" dirty="0" smtClean="0"/>
              <a:t>Caroline </a:t>
            </a:r>
            <a:r>
              <a:rPr lang="en-US" dirty="0" smtClean="0"/>
              <a:t>Duque-</a:t>
            </a:r>
            <a:r>
              <a:rPr lang="en-US" dirty="0" err="1" smtClean="0"/>
              <a:t>Pinon</a:t>
            </a:r>
            <a:r>
              <a:rPr lang="en-US" dirty="0" smtClean="0"/>
              <a:t> </a:t>
            </a:r>
            <a:r>
              <a:rPr lang="en-US" dirty="0" smtClean="0"/>
              <a:t>– RUPES </a:t>
            </a:r>
            <a:endParaRPr lang="en-US" dirty="0" smtClean="0"/>
          </a:p>
          <a:p>
            <a:pPr>
              <a:defRPr/>
            </a:pPr>
            <a:r>
              <a:rPr lang="en-US" dirty="0" smtClean="0"/>
              <a:t>Don Immanuel </a:t>
            </a:r>
            <a:r>
              <a:rPr lang="en-US" dirty="0" err="1" smtClean="0"/>
              <a:t>Edralin</a:t>
            </a:r>
            <a:r>
              <a:rPr lang="en-US" dirty="0" smtClean="0"/>
              <a:t> - SANREM</a:t>
            </a:r>
            <a:endParaRPr lang="en-US" dirty="0" smtClean="0"/>
          </a:p>
          <a:p>
            <a:pPr>
              <a:defRPr/>
            </a:pPr>
            <a:r>
              <a:rPr lang="en-US" dirty="0" err="1" smtClean="0"/>
              <a:t>Jesusa</a:t>
            </a:r>
            <a:r>
              <a:rPr lang="en-US" dirty="0" smtClean="0"/>
              <a:t> </a:t>
            </a:r>
            <a:r>
              <a:rPr lang="en-US" dirty="0" err="1" smtClean="0"/>
              <a:t>Rafinan</a:t>
            </a:r>
            <a:r>
              <a:rPr lang="en-US" dirty="0" smtClean="0"/>
              <a:t> – Admin Officer</a:t>
            </a:r>
            <a:endParaRPr lang="en-US" dirty="0" smtClean="0"/>
          </a:p>
          <a:p>
            <a:pPr>
              <a:defRPr/>
            </a:pPr>
            <a:r>
              <a:rPr lang="en-US" dirty="0" err="1" smtClean="0"/>
              <a:t>HernaneFranje</a:t>
            </a:r>
            <a:r>
              <a:rPr lang="en-US" dirty="0" smtClean="0"/>
              <a:t> – Admin Support</a:t>
            </a:r>
          </a:p>
          <a:p>
            <a:pPr>
              <a:defRPr/>
            </a:pPr>
            <a:r>
              <a:rPr lang="en-US" dirty="0" smtClean="0"/>
              <a:t>12 daily paid field workers</a:t>
            </a:r>
            <a:endParaRPr lang="en-US" dirty="0" smtClean="0"/>
          </a:p>
          <a:p>
            <a:pPr>
              <a:buFont typeface="Wingdings" pitchFamily="2" charset="2"/>
              <a:buNone/>
              <a:defRPr/>
            </a:pPr>
            <a:endParaRPr lang="en-US" sz="2400" dirty="0" smtClean="0"/>
          </a:p>
          <a:p>
            <a:pPr>
              <a:buFont typeface="Wingdings" pitchFamily="2" charset="2"/>
              <a:buNone/>
              <a:defRPr/>
            </a:pPr>
            <a:endParaRPr lang="en-US" dirty="0" smtClean="0"/>
          </a:p>
          <a:p>
            <a:pPr>
              <a:defRPr/>
            </a:pPr>
            <a:endParaRPr lang="en-US" dirty="0"/>
          </a:p>
        </p:txBody>
      </p:sp>
      <p:sp>
        <p:nvSpPr>
          <p:cNvPr id="4" name="Content Placeholder 2"/>
          <p:cNvSpPr txBox="1">
            <a:spLocks/>
          </p:cNvSpPr>
          <p:nvPr/>
        </p:nvSpPr>
        <p:spPr bwMode="auto">
          <a:xfrm>
            <a:off x="1066800" y="4419600"/>
            <a:ext cx="7772400" cy="1752600"/>
          </a:xfrm>
          <a:prstGeom prst="rect">
            <a:avLst/>
          </a:prstGeom>
          <a:noFill/>
          <a:ln w="9525">
            <a:noFill/>
            <a:miter lim="800000"/>
            <a:headEnd/>
            <a:tailEnd/>
          </a:ln>
          <a:effectLst/>
        </p:spPr>
        <p:txBody>
          <a:bodyPr/>
          <a:lstStyle/>
          <a:p>
            <a:pPr marL="342900" indent="-342900" eaLnBrk="0" hangingPunct="0">
              <a:spcBef>
                <a:spcPct val="20000"/>
              </a:spcBef>
              <a:buClr>
                <a:schemeClr val="tx2"/>
              </a:buClr>
              <a:buSzPct val="75000"/>
              <a:buFont typeface="Wingdings" pitchFamily="2" charset="2"/>
              <a:buChar char="n"/>
              <a:defRPr/>
            </a:pPr>
            <a:endParaRPr lang="en-US" sz="3200" kern="0" dirty="0">
              <a:effectLst>
                <a:outerShdw blurRad="38100" dist="38100" dir="2700000" algn="tl">
                  <a:srgbClr val="000000"/>
                </a:outerShdw>
              </a:effectLst>
              <a:latin typeface="+mn-lt"/>
              <a:cs typeface="+mn-cs"/>
            </a:endParaRPr>
          </a:p>
          <a:p>
            <a:pPr marL="342900" indent="-342900" eaLnBrk="0" hangingPunct="0">
              <a:spcBef>
                <a:spcPct val="20000"/>
              </a:spcBef>
              <a:buClr>
                <a:schemeClr val="tx2"/>
              </a:buClr>
              <a:buSzPct val="75000"/>
              <a:buFont typeface="Wingdings" pitchFamily="2" charset="2"/>
              <a:buChar char="n"/>
              <a:defRPr/>
            </a:pPr>
            <a:endParaRPr lang="en-US" sz="3200" kern="0" dirty="0">
              <a:effectLst>
                <a:outerShdw blurRad="38100" dist="38100" dir="2700000" algn="tl">
                  <a:srgbClr val="000000"/>
                </a:outerShdw>
              </a:effectLst>
              <a:latin typeface="+mn-lt"/>
              <a:cs typeface="+mn-cs"/>
            </a:endParaRP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457200"/>
            <a:ext cx="7543800" cy="1143000"/>
          </a:xfrm>
        </p:spPr>
        <p:txBody>
          <a:bodyPr/>
          <a:lstStyle/>
          <a:p>
            <a:pPr algn="l">
              <a:defRPr/>
            </a:pPr>
            <a:r>
              <a:rPr lang="en-US" sz="3200" b="1" kern="0" dirty="0" err="1" smtClean="0">
                <a:solidFill>
                  <a:schemeClr val="tx2"/>
                </a:solidFill>
              </a:rPr>
              <a:t>CAwT</a:t>
            </a:r>
            <a:r>
              <a:rPr lang="en-US" sz="3200" b="1" kern="0" dirty="0" smtClean="0">
                <a:solidFill>
                  <a:schemeClr val="tx2"/>
                </a:solidFill>
              </a:rPr>
              <a:t>: Good practices</a:t>
            </a:r>
            <a:endParaRPr lang="en-PH" sz="3200" dirty="0"/>
          </a:p>
        </p:txBody>
      </p:sp>
      <p:sp>
        <p:nvSpPr>
          <p:cNvPr id="38915" name="TextBox 45"/>
          <p:cNvSpPr txBox="1">
            <a:spLocks noGrp="1" noChangeArrowheads="1"/>
          </p:cNvSpPr>
          <p:nvPr>
            <p:ph sz="quarter" idx="1"/>
          </p:nvPr>
        </p:nvSpPr>
        <p:spPr bwMode="auto">
          <a:xfrm>
            <a:off x="457200" y="1447800"/>
            <a:ext cx="8458200" cy="2000250"/>
          </a:xfrm>
          <a:noFill/>
          <a:ln>
            <a:miter lim="800000"/>
            <a:headEnd/>
            <a:tailEnd/>
          </a:ln>
        </p:spPr>
        <p:txBody>
          <a:bodyPr vert="horz" wrap="square" lIns="91262" tIns="45629" rIns="91262" bIns="45629" numCol="1" anchor="t" anchorCtr="0" compatLnSpc="1">
            <a:prstTxWarp prst="textNoShape">
              <a:avLst/>
            </a:prstTxWarp>
            <a:spAutoFit/>
          </a:bodyPr>
          <a:lstStyle/>
          <a:p>
            <a:pPr>
              <a:buFont typeface="Arial" pitchFamily="34" charset="0"/>
              <a:buNone/>
            </a:pPr>
            <a:r>
              <a:rPr lang="en-US" sz="2000" b="1" dirty="0" smtClean="0"/>
              <a:t>3) Timber- and fruit- based </a:t>
            </a:r>
            <a:r>
              <a:rPr lang="en-US" sz="2000" b="1" dirty="0" err="1" smtClean="0"/>
              <a:t>agroforestry</a:t>
            </a:r>
            <a:endParaRPr lang="en-US" sz="2000" b="1" dirty="0" smtClean="0"/>
          </a:p>
          <a:p>
            <a:pPr algn="just">
              <a:buFont typeface="Arial" pitchFamily="34" charset="0"/>
              <a:buNone/>
            </a:pPr>
            <a:r>
              <a:rPr lang="en-US" sz="2000" dirty="0" smtClean="0"/>
              <a:t>	Inclusion of timber trees enhances farming system diversity and profit as well as the capacity to sequester carbon. Integration of upland rice, maize and cowpea into the tree based system promotes food security. Moreover, the inclusion of N</a:t>
            </a:r>
            <a:r>
              <a:rPr lang="en-US" sz="2000" baseline="-25000" dirty="0" smtClean="0"/>
              <a:t>2</a:t>
            </a:r>
            <a:r>
              <a:rPr lang="en-US" sz="2000" dirty="0" smtClean="0"/>
              <a:t>-fixing grain legumes increases sustainability in the productivity of upland soils. </a:t>
            </a:r>
          </a:p>
        </p:txBody>
      </p:sp>
      <p:grpSp>
        <p:nvGrpSpPr>
          <p:cNvPr id="38916" name="Content Placeholder 6"/>
          <p:cNvGrpSpPr>
            <a:grpSpLocks noGrp="1"/>
          </p:cNvGrpSpPr>
          <p:nvPr>
            <p:ph sz="quarter" idx="2"/>
          </p:nvPr>
        </p:nvGrpSpPr>
        <p:grpSpPr bwMode="auto">
          <a:xfrm>
            <a:off x="609600" y="3786188"/>
            <a:ext cx="8305800" cy="2187575"/>
            <a:chOff x="436563" y="16724313"/>
            <a:chExt cx="13471525" cy="3235325"/>
          </a:xfrm>
        </p:grpSpPr>
        <p:pic>
          <p:nvPicPr>
            <p:cNvPr id="38918" name="Picture 2" descr="Magium3"/>
            <p:cNvPicPr>
              <a:picLocks noChangeAspect="1" noChangeArrowheads="1"/>
            </p:cNvPicPr>
            <p:nvPr/>
          </p:nvPicPr>
          <p:blipFill>
            <a:blip r:embed="rId3"/>
            <a:srcRect/>
            <a:stretch>
              <a:fillRect/>
            </a:stretch>
          </p:blipFill>
          <p:spPr bwMode="auto">
            <a:xfrm>
              <a:off x="436563" y="16805275"/>
              <a:ext cx="4111625" cy="3154363"/>
            </a:xfrm>
            <a:prstGeom prst="rect">
              <a:avLst/>
            </a:prstGeom>
            <a:noFill/>
            <a:ln w="9525">
              <a:noFill/>
              <a:miter lim="800000"/>
              <a:headEnd/>
              <a:tailEnd/>
            </a:ln>
          </p:spPr>
        </p:pic>
        <p:pic>
          <p:nvPicPr>
            <p:cNvPr id="38919" name="Picture 3" descr="an-t1&amp;t5"/>
            <p:cNvPicPr>
              <a:picLocks noChangeAspect="1" noChangeArrowheads="1"/>
            </p:cNvPicPr>
            <p:nvPr/>
          </p:nvPicPr>
          <p:blipFill>
            <a:blip r:embed="rId4"/>
            <a:srcRect t="10332"/>
            <a:stretch>
              <a:fillRect/>
            </a:stretch>
          </p:blipFill>
          <p:spPr bwMode="auto">
            <a:xfrm>
              <a:off x="4902200" y="16789400"/>
              <a:ext cx="4357688" cy="3084513"/>
            </a:xfrm>
            <a:prstGeom prst="rect">
              <a:avLst/>
            </a:prstGeom>
            <a:noFill/>
            <a:ln w="9525">
              <a:noFill/>
              <a:miter lim="800000"/>
              <a:headEnd/>
              <a:tailEnd/>
            </a:ln>
          </p:spPr>
        </p:pic>
        <p:pic>
          <p:nvPicPr>
            <p:cNvPr id="38920" name="Picture 4" descr="nvs+bagras1"/>
            <p:cNvPicPr>
              <a:picLocks noChangeAspect="1" noChangeArrowheads="1"/>
            </p:cNvPicPr>
            <p:nvPr/>
          </p:nvPicPr>
          <p:blipFill>
            <a:blip r:embed="rId5"/>
            <a:srcRect/>
            <a:stretch>
              <a:fillRect/>
            </a:stretch>
          </p:blipFill>
          <p:spPr bwMode="auto">
            <a:xfrm>
              <a:off x="9471025" y="16724313"/>
              <a:ext cx="4437063" cy="3154362"/>
            </a:xfrm>
            <a:prstGeom prst="rect">
              <a:avLst/>
            </a:prstGeom>
            <a:noFill/>
            <a:ln w="38100">
              <a:solidFill>
                <a:srgbClr val="FCFEE4"/>
              </a:solidFill>
              <a:miter lim="800000"/>
              <a:headEnd/>
              <a:tailEnd/>
            </a:ln>
          </p:spPr>
        </p:pic>
      </p:grpSp>
      <p:sp>
        <p:nvSpPr>
          <p:cNvPr id="38917" name="Content Placeholder 5"/>
          <p:cNvSpPr>
            <a:spLocks noGrp="1"/>
          </p:cNvSpPr>
          <p:nvPr>
            <p:ph sz="quarter" idx="3"/>
          </p:nvPr>
        </p:nvSpPr>
        <p:spPr bwMode="auto">
          <a:noFill/>
          <a:ln>
            <a:miter lim="800000"/>
            <a:headEnd/>
            <a:tailEnd/>
          </a:ln>
        </p:spPr>
        <p:txBody>
          <a:bodyPr vert="horz" wrap="square" lIns="91440" tIns="45720" rIns="91440" bIns="45720" numCol="1" anchor="t" anchorCtr="0" compatLnSpc="1">
            <a:prstTxWarp prst="textNoShape">
              <a:avLst/>
            </a:prstTxWarp>
          </a:bodyPr>
          <a:lstStyle/>
          <a:p>
            <a:endParaRPr lang="en-PH" smtClean="0"/>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304800"/>
            <a:ext cx="7543800" cy="1143000"/>
          </a:xfrm>
        </p:spPr>
        <p:txBody>
          <a:bodyPr/>
          <a:lstStyle/>
          <a:p>
            <a:pPr algn="l">
              <a:defRPr/>
            </a:pPr>
            <a:r>
              <a:rPr lang="en-US" sz="3200" b="1" kern="0" dirty="0" err="1" smtClean="0">
                <a:solidFill>
                  <a:schemeClr val="tx2"/>
                </a:solidFill>
              </a:rPr>
              <a:t>CAwT</a:t>
            </a:r>
            <a:r>
              <a:rPr lang="en-US" sz="3200" b="1" kern="0" dirty="0" smtClean="0">
                <a:solidFill>
                  <a:schemeClr val="tx2"/>
                </a:solidFill>
              </a:rPr>
              <a:t>: Good practices</a:t>
            </a:r>
            <a:endParaRPr lang="en-PH" sz="3200" dirty="0"/>
          </a:p>
        </p:txBody>
      </p:sp>
      <p:sp>
        <p:nvSpPr>
          <p:cNvPr id="45059" name="Content Placeholder 2"/>
          <p:cNvSpPr>
            <a:spLocks noGrp="1"/>
          </p:cNvSpPr>
          <p:nvPr>
            <p:ph sz="quarter" idx="1"/>
          </p:nvPr>
        </p:nvSpPr>
        <p:spPr bwMode="auto">
          <a:xfrm>
            <a:off x="381000" y="1143000"/>
            <a:ext cx="8534400" cy="2262188"/>
          </a:xfrm>
          <a:noFill/>
          <a:ln>
            <a:miter lim="800000"/>
            <a:headEnd/>
            <a:tailEnd/>
          </a:ln>
        </p:spPr>
        <p:txBody>
          <a:bodyPr vert="horz" wrap="square" lIns="91440" tIns="45720" rIns="91440" bIns="45720" numCol="1" anchor="t" anchorCtr="0" compatLnSpc="1">
            <a:prstTxWarp prst="textNoShape">
              <a:avLst/>
            </a:prstTxWarp>
          </a:bodyPr>
          <a:lstStyle/>
          <a:p>
            <a:pPr>
              <a:buFont typeface="Arial" pitchFamily="34" charset="0"/>
              <a:buNone/>
            </a:pPr>
            <a:r>
              <a:rPr lang="en-US" sz="2000" b="1" smtClean="0"/>
              <a:t>4) Vegetable agroforestry</a:t>
            </a:r>
          </a:p>
          <a:p>
            <a:pPr algn="just">
              <a:buFont typeface="Arial" pitchFamily="34" charset="0"/>
              <a:buNone/>
            </a:pPr>
            <a:r>
              <a:rPr lang="en-US" sz="2000" smtClean="0"/>
              <a:t>	Properly managed trees improve vegetable yields up to 40% as a result of having a desirable microclimate with low wind speed, increased relative humidity, high soil moisture and soil organic matter content. Trees also provide environmental services such as habitat for wildlife, control for soil erosion and carbon sequestration for climate change apart from providing additional nutrients to crops through N</a:t>
            </a:r>
            <a:r>
              <a:rPr lang="en-US" sz="2000" baseline="-25000" smtClean="0"/>
              <a:t>2-</a:t>
            </a:r>
            <a:r>
              <a:rPr lang="en-US" sz="2000" smtClean="0"/>
              <a:t>fixation</a:t>
            </a:r>
          </a:p>
          <a:p>
            <a:endParaRPr lang="en-PH" smtClean="0"/>
          </a:p>
        </p:txBody>
      </p:sp>
      <p:grpSp>
        <p:nvGrpSpPr>
          <p:cNvPr id="45060" name="Content Placeholder 6"/>
          <p:cNvGrpSpPr>
            <a:grpSpLocks noGrp="1"/>
          </p:cNvGrpSpPr>
          <p:nvPr>
            <p:ph sz="quarter" idx="2"/>
          </p:nvPr>
        </p:nvGrpSpPr>
        <p:grpSpPr bwMode="auto">
          <a:xfrm>
            <a:off x="609600" y="3786188"/>
            <a:ext cx="8077200" cy="2187575"/>
            <a:chOff x="393700" y="19959638"/>
            <a:chExt cx="13590588" cy="2892425"/>
          </a:xfrm>
        </p:grpSpPr>
        <p:pic>
          <p:nvPicPr>
            <p:cNvPr id="45061" name="Content Placeholder 7" descr="VAF"/>
            <p:cNvPicPr>
              <a:picLocks noChangeAspect="1" noChangeArrowheads="1"/>
            </p:cNvPicPr>
            <p:nvPr/>
          </p:nvPicPr>
          <p:blipFill>
            <a:blip r:embed="rId3">
              <a:lum bright="-12000" contrast="18000"/>
            </a:blip>
            <a:srcRect/>
            <a:stretch>
              <a:fillRect/>
            </a:stretch>
          </p:blipFill>
          <p:spPr bwMode="auto">
            <a:xfrm>
              <a:off x="393700" y="20048538"/>
              <a:ext cx="4160838" cy="2760662"/>
            </a:xfrm>
            <a:prstGeom prst="rect">
              <a:avLst/>
            </a:prstGeom>
            <a:noFill/>
            <a:ln w="38100">
              <a:solidFill>
                <a:srgbClr val="FCFEE4"/>
              </a:solidFill>
              <a:miter lim="800000"/>
              <a:headEnd/>
              <a:tailEnd/>
            </a:ln>
          </p:spPr>
        </p:pic>
        <p:pic>
          <p:nvPicPr>
            <p:cNvPr id="45062" name="Picture 5" descr="P1010287"/>
            <p:cNvPicPr>
              <a:picLocks noChangeAspect="1" noChangeArrowheads="1"/>
            </p:cNvPicPr>
            <p:nvPr/>
          </p:nvPicPr>
          <p:blipFill>
            <a:blip r:embed="rId4"/>
            <a:srcRect b="31630"/>
            <a:stretch>
              <a:fillRect/>
            </a:stretch>
          </p:blipFill>
          <p:spPr bwMode="auto">
            <a:xfrm>
              <a:off x="4911725" y="20024725"/>
              <a:ext cx="4357688" cy="2827338"/>
            </a:xfrm>
            <a:prstGeom prst="rect">
              <a:avLst/>
            </a:prstGeom>
            <a:noFill/>
            <a:ln w="9525">
              <a:noFill/>
              <a:miter lim="800000"/>
              <a:headEnd/>
              <a:tailEnd/>
            </a:ln>
          </p:spPr>
        </p:pic>
        <p:pic>
          <p:nvPicPr>
            <p:cNvPr id="45063" name="Picture 6" descr="P1019279"/>
            <p:cNvPicPr>
              <a:picLocks noChangeAspect="1" noChangeArrowheads="1"/>
            </p:cNvPicPr>
            <p:nvPr/>
          </p:nvPicPr>
          <p:blipFill>
            <a:blip r:embed="rId5"/>
            <a:srcRect t="2515" r="7547" b="16553"/>
            <a:stretch>
              <a:fillRect/>
            </a:stretch>
          </p:blipFill>
          <p:spPr bwMode="auto">
            <a:xfrm>
              <a:off x="9545638" y="19959638"/>
              <a:ext cx="4438650" cy="2892425"/>
            </a:xfrm>
            <a:prstGeom prst="rect">
              <a:avLst/>
            </a:prstGeom>
            <a:noFill/>
            <a:ln w="38100">
              <a:solidFill>
                <a:srgbClr val="FCFEE4"/>
              </a:solidFill>
              <a:miter lim="800000"/>
              <a:headEnd/>
              <a:tailEnd/>
            </a:ln>
          </p:spPr>
        </p:pic>
      </p:gr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762000"/>
            <a:ext cx="7543800" cy="1143000"/>
          </a:xfrm>
        </p:spPr>
        <p:txBody>
          <a:bodyPr/>
          <a:lstStyle/>
          <a:p>
            <a:pPr algn="l">
              <a:defRPr/>
            </a:pPr>
            <a:r>
              <a:rPr lang="en-US" sz="3200" b="1" kern="0" dirty="0" err="1" smtClean="0">
                <a:solidFill>
                  <a:schemeClr val="tx2"/>
                </a:solidFill>
              </a:rPr>
              <a:t>CAwT</a:t>
            </a:r>
            <a:r>
              <a:rPr lang="en-US" sz="3200" b="1" kern="0" dirty="0" smtClean="0">
                <a:solidFill>
                  <a:schemeClr val="tx2"/>
                </a:solidFill>
              </a:rPr>
              <a:t>: Good practices</a:t>
            </a:r>
            <a:endParaRPr lang="en-PH" sz="3200" dirty="0"/>
          </a:p>
        </p:txBody>
      </p:sp>
      <p:pic>
        <p:nvPicPr>
          <p:cNvPr id="46083" name="Picture 4" descr="E:\vermiculture\IMG_0036.JPG"/>
          <p:cNvPicPr>
            <a:picLocks noGrp="1" noChangeAspect="1" noChangeArrowheads="1"/>
          </p:cNvPicPr>
          <p:nvPr>
            <p:ph sz="quarter" idx="1"/>
          </p:nvPr>
        </p:nvPicPr>
        <p:blipFill>
          <a:blip r:embed="rId3"/>
          <a:srcRect/>
          <a:stretch>
            <a:fillRect/>
          </a:stretch>
        </p:blipFill>
        <p:spPr bwMode="auto">
          <a:xfrm>
            <a:off x="6175375" y="4114800"/>
            <a:ext cx="2638425" cy="2209800"/>
          </a:xfrm>
          <a:noFill/>
          <a:ln>
            <a:miter lim="800000"/>
            <a:headEnd/>
            <a:tailEnd/>
          </a:ln>
        </p:spPr>
      </p:pic>
      <p:sp>
        <p:nvSpPr>
          <p:cNvPr id="33795" name="Content Placeholder 3"/>
          <p:cNvSpPr>
            <a:spLocks noGrp="1"/>
          </p:cNvSpPr>
          <p:nvPr>
            <p:ph sz="quarter" idx="2"/>
          </p:nvPr>
        </p:nvSpPr>
        <p:spPr bwMode="auto">
          <a:xfrm>
            <a:off x="533400" y="1600200"/>
            <a:ext cx="7848600" cy="2185988"/>
          </a:xfrm>
          <a:ln>
            <a:miter lim="800000"/>
            <a:headEnd/>
            <a:tailEnd/>
          </a:ln>
        </p:spPr>
        <p:txBody>
          <a:bodyPr vert="horz" wrap="square" lIns="91440" tIns="45720" rIns="91440" bIns="45720" numCol="1" anchor="t" anchorCtr="0" compatLnSpc="1">
            <a:prstTxWarp prst="textNoShape">
              <a:avLst/>
            </a:prstTxWarp>
            <a:normAutofit fontScale="85000" lnSpcReduction="10000"/>
          </a:bodyPr>
          <a:lstStyle/>
          <a:p>
            <a:pPr>
              <a:buFont typeface="Arial" pitchFamily="34" charset="0"/>
              <a:buNone/>
              <a:defRPr/>
            </a:pPr>
            <a:r>
              <a:rPr lang="en-US" sz="2400" b="1" dirty="0" smtClean="0"/>
              <a:t>5) Livestock integration </a:t>
            </a:r>
          </a:p>
          <a:p>
            <a:pPr algn="just">
              <a:buFont typeface="Arial" pitchFamily="34" charset="0"/>
              <a:buNone/>
              <a:defRPr/>
            </a:pPr>
            <a:r>
              <a:rPr lang="en-US" sz="2400" dirty="0" smtClean="0"/>
              <a:t>	</a:t>
            </a:r>
            <a:r>
              <a:rPr lang="en-US" sz="2400" dirty="0" err="1" smtClean="0"/>
              <a:t>Livestocks</a:t>
            </a:r>
            <a:r>
              <a:rPr lang="en-US" sz="2400" dirty="0" smtClean="0"/>
              <a:t>, such as cattle, goats, pigs, chicken and ducks, can provide additional income, food (meat and milk), draft power and manure. Animal manures can be useful for biogas for the household energy requirement as well as substrate for </a:t>
            </a:r>
            <a:r>
              <a:rPr lang="en-US" sz="2400" dirty="0" err="1" smtClean="0"/>
              <a:t>vermicomposting</a:t>
            </a:r>
            <a:r>
              <a:rPr lang="en-US" sz="2400" dirty="0" smtClean="0"/>
              <a:t>. The integration of livestock into the farm increases farm </a:t>
            </a:r>
            <a:r>
              <a:rPr lang="en-US" sz="2400" dirty="0" err="1" smtClean="0"/>
              <a:t>agri</a:t>
            </a:r>
            <a:r>
              <a:rPr lang="en-US" sz="2400" dirty="0" smtClean="0"/>
              <a:t>-diversity and risk management strategy for climate change. </a:t>
            </a:r>
          </a:p>
          <a:p>
            <a:pPr>
              <a:defRPr/>
            </a:pPr>
            <a:endParaRPr lang="en-PH" dirty="0" smtClean="0"/>
          </a:p>
        </p:txBody>
      </p:sp>
      <p:pic>
        <p:nvPicPr>
          <p:cNvPr id="46085" name="Picture 55" descr="F:\Photos\P4300047.JPG"/>
          <p:cNvPicPr>
            <a:picLocks noGrp="1" noChangeAspect="1" noChangeArrowheads="1"/>
          </p:cNvPicPr>
          <p:nvPr>
            <p:ph sz="quarter" idx="3"/>
          </p:nvPr>
        </p:nvPicPr>
        <p:blipFill>
          <a:blip r:embed="rId4"/>
          <a:srcRect t="9554"/>
          <a:stretch>
            <a:fillRect/>
          </a:stretch>
        </p:blipFill>
        <p:spPr bwMode="auto">
          <a:xfrm>
            <a:off x="762000" y="4114800"/>
            <a:ext cx="2438400" cy="2209800"/>
          </a:xfrm>
          <a:noFill/>
          <a:ln>
            <a:miter lim="800000"/>
            <a:headEnd/>
            <a:tailEnd/>
          </a:ln>
        </p:spPr>
      </p:pic>
      <p:pic>
        <p:nvPicPr>
          <p:cNvPr id="46086" name="Picture 4" descr="DSC00029"/>
          <p:cNvPicPr>
            <a:picLocks noGrp="1" noChangeAspect="1" noChangeArrowheads="1"/>
          </p:cNvPicPr>
          <p:nvPr>
            <p:ph sz="quarter" idx="4"/>
          </p:nvPr>
        </p:nvPicPr>
        <p:blipFill>
          <a:blip r:embed="rId5"/>
          <a:srcRect l="34531" t="9430" b="10419"/>
          <a:stretch>
            <a:fillRect/>
          </a:stretch>
        </p:blipFill>
        <p:spPr bwMode="auto">
          <a:xfrm>
            <a:off x="3276600" y="4114800"/>
            <a:ext cx="2803525" cy="2209800"/>
          </a:xfrm>
          <a:noFill/>
          <a:ln>
            <a:miter lim="800000"/>
            <a:headEnd/>
            <a:tailEnd/>
          </a:ln>
        </p:spPr>
      </p:pic>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sz="quarter"/>
          </p:nvPr>
        </p:nvSpPr>
        <p:spPr>
          <a:xfrm>
            <a:off x="533400" y="533400"/>
            <a:ext cx="7543800" cy="685800"/>
          </a:xfrm>
        </p:spPr>
        <p:txBody>
          <a:bodyPr/>
          <a:lstStyle/>
          <a:p>
            <a:pPr algn="l">
              <a:defRPr/>
            </a:pPr>
            <a:r>
              <a:rPr lang="en-US" sz="3200" b="1" kern="0" dirty="0" err="1" smtClean="0">
                <a:solidFill>
                  <a:schemeClr val="tx2"/>
                </a:solidFill>
              </a:rPr>
              <a:t>CAwT</a:t>
            </a:r>
            <a:r>
              <a:rPr lang="en-US" sz="3200" b="1" kern="0" dirty="0" smtClean="0">
                <a:solidFill>
                  <a:schemeClr val="tx2"/>
                </a:solidFill>
              </a:rPr>
              <a:t>: Good practices</a:t>
            </a:r>
            <a:endParaRPr lang="en-PH" sz="3200" dirty="0"/>
          </a:p>
        </p:txBody>
      </p:sp>
      <p:sp>
        <p:nvSpPr>
          <p:cNvPr id="47107" name="Content Placeholder 2"/>
          <p:cNvSpPr>
            <a:spLocks noGrp="1"/>
          </p:cNvSpPr>
          <p:nvPr>
            <p:ph sz="quarter" idx="1"/>
          </p:nvPr>
        </p:nvSpPr>
        <p:spPr bwMode="auto">
          <a:xfrm>
            <a:off x="609600" y="1219200"/>
            <a:ext cx="8001000" cy="2185988"/>
          </a:xfrm>
          <a:noFill/>
          <a:ln>
            <a:miter lim="800000"/>
            <a:headEnd/>
            <a:tailEnd/>
          </a:ln>
        </p:spPr>
        <p:txBody>
          <a:bodyPr vert="horz" wrap="square" lIns="91440" tIns="45720" rIns="91440" bIns="45720" numCol="1" anchor="t" anchorCtr="0" compatLnSpc="1">
            <a:prstTxWarp prst="textNoShape">
              <a:avLst/>
            </a:prstTxWarp>
          </a:bodyPr>
          <a:lstStyle/>
          <a:p>
            <a:pPr algn="just">
              <a:buFont typeface="Arial" pitchFamily="34" charset="0"/>
              <a:buNone/>
            </a:pPr>
            <a:r>
              <a:rPr lang="en-US" sz="2000" b="1" smtClean="0"/>
              <a:t>6) Rainwater harvesting</a:t>
            </a:r>
          </a:p>
          <a:p>
            <a:pPr algn="just">
              <a:buFont typeface="Arial" pitchFamily="34" charset="0"/>
              <a:buNone/>
            </a:pPr>
            <a:r>
              <a:rPr lang="en-US" sz="2000" smtClean="0"/>
              <a:t>	Rainwater harvesting addresses rainfall variability during climate change making water available  to crops as well as to livestocks during dry spells. It increases water infiltration thus providing subsurface irrigation to perennial crops. It also provides additional income to farmers by having fish, frog and duck culture. Raising fish, frogs and ducks, while increasing farmers income, will improve nutrient loads to the pond water which will improve crop growth if used for irrigation.</a:t>
            </a:r>
          </a:p>
          <a:p>
            <a:endParaRPr lang="en-PH" smtClean="0"/>
          </a:p>
        </p:txBody>
      </p:sp>
      <p:grpSp>
        <p:nvGrpSpPr>
          <p:cNvPr id="47108" name="Content Placeholder 6"/>
          <p:cNvGrpSpPr>
            <a:grpSpLocks noGrp="1"/>
          </p:cNvGrpSpPr>
          <p:nvPr>
            <p:ph sz="quarter" idx="2"/>
          </p:nvPr>
        </p:nvGrpSpPr>
        <p:grpSpPr bwMode="auto">
          <a:xfrm>
            <a:off x="609600" y="3786188"/>
            <a:ext cx="8229600" cy="2538412"/>
            <a:chOff x="436563" y="25720675"/>
            <a:chExt cx="13541375" cy="2668588"/>
          </a:xfrm>
        </p:grpSpPr>
        <p:pic>
          <p:nvPicPr>
            <p:cNvPr id="47109" name="Picture 5" descr="D:\Rainharvest\P5020058.JPG"/>
            <p:cNvPicPr>
              <a:picLocks noChangeAspect="1" noChangeArrowheads="1"/>
            </p:cNvPicPr>
            <p:nvPr/>
          </p:nvPicPr>
          <p:blipFill>
            <a:blip r:embed="rId3"/>
            <a:srcRect t="10417" b="16667"/>
            <a:stretch>
              <a:fillRect/>
            </a:stretch>
          </p:blipFill>
          <p:spPr bwMode="auto">
            <a:xfrm>
              <a:off x="436563" y="25720675"/>
              <a:ext cx="4111625" cy="2584450"/>
            </a:xfrm>
            <a:prstGeom prst="rect">
              <a:avLst/>
            </a:prstGeom>
            <a:noFill/>
            <a:ln w="9525">
              <a:noFill/>
              <a:miter lim="800000"/>
              <a:headEnd/>
              <a:tailEnd/>
            </a:ln>
          </p:spPr>
        </p:pic>
        <p:pic>
          <p:nvPicPr>
            <p:cNvPr id="47110" name="Picture 2" descr="D:\Rainharvest\IMG_0176.JPG"/>
            <p:cNvPicPr>
              <a:picLocks noChangeAspect="1" noChangeArrowheads="1"/>
            </p:cNvPicPr>
            <p:nvPr/>
          </p:nvPicPr>
          <p:blipFill>
            <a:blip r:embed="rId4"/>
            <a:srcRect/>
            <a:stretch>
              <a:fillRect/>
            </a:stretch>
          </p:blipFill>
          <p:spPr bwMode="auto">
            <a:xfrm>
              <a:off x="5008563" y="25736550"/>
              <a:ext cx="4254500" cy="2509838"/>
            </a:xfrm>
            <a:prstGeom prst="rect">
              <a:avLst/>
            </a:prstGeom>
            <a:noFill/>
            <a:ln w="9525">
              <a:noFill/>
              <a:miter lim="800000"/>
              <a:headEnd/>
              <a:tailEnd/>
            </a:ln>
          </p:spPr>
        </p:pic>
        <p:pic>
          <p:nvPicPr>
            <p:cNvPr id="47111" name="Picture 5" descr="D:\Photos\SANREM\Sanrem_BAngkok 107.jpg"/>
            <p:cNvPicPr>
              <a:picLocks noChangeAspect="1" noChangeArrowheads="1"/>
            </p:cNvPicPr>
            <p:nvPr/>
          </p:nvPicPr>
          <p:blipFill>
            <a:blip r:embed="rId5"/>
            <a:srcRect l="7813" t="15625" r="10156" b="15625"/>
            <a:stretch>
              <a:fillRect/>
            </a:stretch>
          </p:blipFill>
          <p:spPr bwMode="auto">
            <a:xfrm>
              <a:off x="9540875" y="25812750"/>
              <a:ext cx="4437063" cy="2576513"/>
            </a:xfrm>
            <a:prstGeom prst="rect">
              <a:avLst/>
            </a:prstGeom>
            <a:noFill/>
            <a:ln w="9525">
              <a:noFill/>
              <a:miter lim="800000"/>
              <a:headEnd/>
              <a:tailEnd/>
            </a:ln>
          </p:spPr>
        </p:pic>
      </p:gr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sz="quarter"/>
          </p:nvPr>
        </p:nvSpPr>
        <p:spPr>
          <a:xfrm>
            <a:off x="533400" y="762000"/>
            <a:ext cx="7543800" cy="609600"/>
          </a:xfrm>
        </p:spPr>
        <p:txBody>
          <a:bodyPr/>
          <a:lstStyle/>
          <a:p>
            <a:pPr algn="l">
              <a:defRPr/>
            </a:pPr>
            <a:r>
              <a:rPr lang="en-US" sz="3200" b="1" kern="0" dirty="0" err="1" smtClean="0">
                <a:solidFill>
                  <a:schemeClr val="tx2"/>
                </a:solidFill>
              </a:rPr>
              <a:t>CAwT</a:t>
            </a:r>
            <a:r>
              <a:rPr lang="en-US" sz="3200" b="1" kern="0" dirty="0" smtClean="0">
                <a:solidFill>
                  <a:schemeClr val="tx2"/>
                </a:solidFill>
              </a:rPr>
              <a:t>: Good practices</a:t>
            </a:r>
            <a:endParaRPr lang="en-PH" sz="3200" dirty="0"/>
          </a:p>
        </p:txBody>
      </p:sp>
      <p:grpSp>
        <p:nvGrpSpPr>
          <p:cNvPr id="48131" name="Content Placeholder 6"/>
          <p:cNvGrpSpPr>
            <a:grpSpLocks noGrp="1"/>
          </p:cNvGrpSpPr>
          <p:nvPr>
            <p:ph sz="quarter" idx="1"/>
          </p:nvPr>
        </p:nvGrpSpPr>
        <p:grpSpPr bwMode="auto">
          <a:xfrm>
            <a:off x="609600" y="1447800"/>
            <a:ext cx="8153400" cy="2185988"/>
            <a:chOff x="436563" y="28317825"/>
            <a:chExt cx="13541375" cy="3124200"/>
          </a:xfrm>
        </p:grpSpPr>
        <p:pic>
          <p:nvPicPr>
            <p:cNvPr id="48133" name="Picture 2" descr="D:\Vermicomposting\Picture 039.jpg"/>
            <p:cNvPicPr>
              <a:picLocks noChangeAspect="1" noChangeArrowheads="1"/>
            </p:cNvPicPr>
            <p:nvPr/>
          </p:nvPicPr>
          <p:blipFill>
            <a:blip r:embed="rId3"/>
            <a:srcRect/>
            <a:stretch>
              <a:fillRect/>
            </a:stretch>
          </p:blipFill>
          <p:spPr bwMode="auto">
            <a:xfrm>
              <a:off x="436563" y="28443238"/>
              <a:ext cx="4111625" cy="2998787"/>
            </a:xfrm>
            <a:prstGeom prst="rect">
              <a:avLst/>
            </a:prstGeom>
            <a:noFill/>
            <a:ln w="9525">
              <a:noFill/>
              <a:miter lim="800000"/>
              <a:headEnd/>
              <a:tailEnd/>
            </a:ln>
          </p:spPr>
        </p:pic>
        <p:pic>
          <p:nvPicPr>
            <p:cNvPr id="48134" name="Picture 4" descr="photo1"/>
            <p:cNvPicPr>
              <a:picLocks noChangeAspect="1" noChangeArrowheads="1"/>
            </p:cNvPicPr>
            <p:nvPr/>
          </p:nvPicPr>
          <p:blipFill>
            <a:blip r:embed="rId4"/>
            <a:srcRect l="10428" t="6612" r="4012" b="5457"/>
            <a:stretch>
              <a:fillRect/>
            </a:stretch>
          </p:blipFill>
          <p:spPr bwMode="auto">
            <a:xfrm>
              <a:off x="4872038" y="28317825"/>
              <a:ext cx="4305300" cy="3040063"/>
            </a:xfrm>
            <a:prstGeom prst="rect">
              <a:avLst/>
            </a:prstGeom>
            <a:noFill/>
            <a:ln w="9525">
              <a:noFill/>
              <a:miter lim="800000"/>
              <a:headEnd/>
              <a:tailEnd/>
            </a:ln>
          </p:spPr>
        </p:pic>
        <p:pic>
          <p:nvPicPr>
            <p:cNvPr id="48135" name="Picture 4" descr="3"/>
            <p:cNvPicPr>
              <a:picLocks noChangeAspect="1" noChangeArrowheads="1"/>
            </p:cNvPicPr>
            <p:nvPr/>
          </p:nvPicPr>
          <p:blipFill>
            <a:blip r:embed="rId5"/>
            <a:srcRect/>
            <a:stretch>
              <a:fillRect/>
            </a:stretch>
          </p:blipFill>
          <p:spPr bwMode="auto">
            <a:xfrm>
              <a:off x="9540875" y="28317825"/>
              <a:ext cx="4437063" cy="3000375"/>
            </a:xfrm>
            <a:prstGeom prst="rect">
              <a:avLst/>
            </a:prstGeom>
            <a:noFill/>
            <a:ln w="9525">
              <a:noFill/>
              <a:miter lim="800000"/>
              <a:headEnd/>
              <a:tailEnd/>
            </a:ln>
          </p:spPr>
        </p:pic>
      </p:grpSp>
      <p:sp>
        <p:nvSpPr>
          <p:cNvPr id="48132" name="Content Placeholder 4"/>
          <p:cNvSpPr>
            <a:spLocks noGrp="1"/>
          </p:cNvSpPr>
          <p:nvPr>
            <p:ph sz="quarter" idx="2"/>
          </p:nvPr>
        </p:nvSpPr>
        <p:spPr bwMode="auto">
          <a:xfrm>
            <a:off x="609600" y="3786188"/>
            <a:ext cx="8305800" cy="2187575"/>
          </a:xfrm>
          <a:noFill/>
          <a:ln>
            <a:miter lim="800000"/>
            <a:headEnd/>
            <a:tailEnd/>
          </a:ln>
        </p:spPr>
        <p:txBody>
          <a:bodyPr vert="horz" wrap="square" lIns="91440" tIns="45720" rIns="91440" bIns="45720" numCol="1" anchor="t" anchorCtr="0" compatLnSpc="1">
            <a:prstTxWarp prst="textNoShape">
              <a:avLst/>
            </a:prstTxWarp>
          </a:bodyPr>
          <a:lstStyle/>
          <a:p>
            <a:pPr>
              <a:buFont typeface="Arial" pitchFamily="34" charset="0"/>
              <a:buNone/>
            </a:pPr>
            <a:r>
              <a:rPr lang="en-US" sz="2000" b="1" dirty="0" smtClean="0"/>
              <a:t>7) Organic fertilizer production </a:t>
            </a:r>
          </a:p>
          <a:p>
            <a:pPr algn="just">
              <a:buFont typeface="Arial" pitchFamily="34" charset="0"/>
              <a:buNone/>
            </a:pPr>
            <a:r>
              <a:rPr lang="en-US" sz="2000" dirty="0" smtClean="0"/>
              <a:t>	Organic fertilizer like </a:t>
            </a:r>
            <a:r>
              <a:rPr lang="en-US" sz="2000" dirty="0" err="1" smtClean="0"/>
              <a:t>vermicomposting</a:t>
            </a:r>
            <a:r>
              <a:rPr lang="en-US" sz="2000" dirty="0" smtClean="0"/>
              <a:t> is important in addressing Farmers’ fertilizer requirements. The use of organic fertilizers increases soil organic matter (OM) improving soil moisture during drought thus making a suitable growing environment for crops. Its use also mitigates climate change through avoiding CO</a:t>
            </a:r>
            <a:r>
              <a:rPr lang="en-US" sz="2000" baseline="-25000" dirty="0" smtClean="0"/>
              <a:t>2 </a:t>
            </a:r>
            <a:r>
              <a:rPr lang="en-US" sz="2000" dirty="0" smtClean="0"/>
              <a:t>emission through fertilizer substitution from the use of inorganic fertilizers, injection of carbon into the soil and potential of mass participation of smallholders to climate change mitigation.  </a:t>
            </a:r>
          </a:p>
          <a:p>
            <a:endParaRPr lang="en-PH" dirty="0" smtClean="0"/>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sz="quarter"/>
          </p:nvPr>
        </p:nvSpPr>
        <p:spPr>
          <a:xfrm>
            <a:off x="609600" y="685800"/>
            <a:ext cx="7543800" cy="685800"/>
          </a:xfrm>
        </p:spPr>
        <p:txBody>
          <a:bodyPr/>
          <a:lstStyle/>
          <a:p>
            <a:pPr algn="l">
              <a:defRPr/>
            </a:pPr>
            <a:r>
              <a:rPr lang="en-US" sz="3200" b="1" kern="0" dirty="0" err="1" smtClean="0">
                <a:solidFill>
                  <a:schemeClr val="tx2"/>
                </a:solidFill>
              </a:rPr>
              <a:t>CAwT</a:t>
            </a:r>
            <a:r>
              <a:rPr lang="en-US" sz="3200" b="1" kern="0" dirty="0" smtClean="0">
                <a:solidFill>
                  <a:schemeClr val="tx2"/>
                </a:solidFill>
              </a:rPr>
              <a:t>: Good practices</a:t>
            </a:r>
            <a:endParaRPr lang="en-PH" sz="3200" dirty="0"/>
          </a:p>
        </p:txBody>
      </p:sp>
      <p:sp>
        <p:nvSpPr>
          <p:cNvPr id="49155" name="Content Placeholder 2"/>
          <p:cNvSpPr>
            <a:spLocks noGrp="1"/>
          </p:cNvSpPr>
          <p:nvPr>
            <p:ph sz="quarter" idx="1"/>
          </p:nvPr>
        </p:nvSpPr>
        <p:spPr bwMode="auto">
          <a:xfrm>
            <a:off x="609600" y="1447800"/>
            <a:ext cx="8153400" cy="2209800"/>
          </a:xfrm>
          <a:noFill/>
          <a:ln>
            <a:miter lim="800000"/>
            <a:headEnd/>
            <a:tailEnd/>
          </a:ln>
        </p:spPr>
        <p:txBody>
          <a:bodyPr vert="horz" wrap="square" lIns="91440" tIns="45720" rIns="91440" bIns="45720" numCol="1" anchor="t" anchorCtr="0" compatLnSpc="1">
            <a:prstTxWarp prst="textNoShape">
              <a:avLst/>
            </a:prstTxWarp>
          </a:bodyPr>
          <a:lstStyle/>
          <a:p>
            <a:pPr algn="just">
              <a:buFont typeface="Arial" pitchFamily="34" charset="0"/>
              <a:buNone/>
            </a:pPr>
            <a:r>
              <a:rPr lang="en-US" sz="2000" b="1" dirty="0" smtClean="0"/>
              <a:t>8) Minimum tillage, mulch and cover crops</a:t>
            </a:r>
          </a:p>
          <a:p>
            <a:pPr algn="just">
              <a:buFont typeface="Arial" pitchFamily="34" charset="0"/>
              <a:buNone/>
            </a:pPr>
            <a:r>
              <a:rPr lang="en-US" sz="2000" dirty="0" smtClean="0"/>
              <a:t>	Minimum tillage, mulch  and cover crop maintain soil cover  throughout the year which reduce soil erosion, increase water infiltration, reduce weed pressures and improve soil fertility. They also improve soil carbon thus help mitigate climate change. Cover crop like </a:t>
            </a:r>
            <a:r>
              <a:rPr lang="en-US" sz="2000" i="1" dirty="0" err="1" smtClean="0"/>
              <a:t>Arachis</a:t>
            </a:r>
            <a:r>
              <a:rPr lang="en-US" sz="2000" i="1" dirty="0" smtClean="0"/>
              <a:t> </a:t>
            </a:r>
            <a:r>
              <a:rPr lang="en-US" sz="2000" i="1" dirty="0" err="1" smtClean="0"/>
              <a:t>pintoi</a:t>
            </a:r>
            <a:r>
              <a:rPr lang="en-US" sz="2000" i="1" dirty="0" smtClean="0"/>
              <a:t>  </a:t>
            </a:r>
            <a:r>
              <a:rPr lang="en-US" sz="2000" dirty="0" smtClean="0"/>
              <a:t>provides nitrogen and renders phosphorus available to the associated crops.</a:t>
            </a:r>
            <a:endParaRPr lang="en-PH" sz="2000" dirty="0" smtClean="0"/>
          </a:p>
        </p:txBody>
      </p:sp>
      <p:grpSp>
        <p:nvGrpSpPr>
          <p:cNvPr id="49156" name="Content Placeholder 6"/>
          <p:cNvGrpSpPr>
            <a:grpSpLocks noGrp="1"/>
          </p:cNvGrpSpPr>
          <p:nvPr>
            <p:ph sz="quarter" idx="2"/>
          </p:nvPr>
        </p:nvGrpSpPr>
        <p:grpSpPr bwMode="auto">
          <a:xfrm>
            <a:off x="609600" y="3786188"/>
            <a:ext cx="7924800" cy="2187575"/>
            <a:chOff x="436563" y="31461075"/>
            <a:chExt cx="13541375" cy="2489200"/>
          </a:xfrm>
        </p:grpSpPr>
        <p:pic>
          <p:nvPicPr>
            <p:cNvPr id="49157" name="Picture 14" descr="rt01"/>
            <p:cNvPicPr>
              <a:picLocks noChangeAspect="1" noChangeArrowheads="1"/>
            </p:cNvPicPr>
            <p:nvPr/>
          </p:nvPicPr>
          <p:blipFill>
            <a:blip r:embed="rId3"/>
            <a:srcRect/>
            <a:stretch>
              <a:fillRect/>
            </a:stretch>
          </p:blipFill>
          <p:spPr bwMode="auto">
            <a:xfrm>
              <a:off x="436563" y="31532513"/>
              <a:ext cx="4111625" cy="2403475"/>
            </a:xfrm>
            <a:prstGeom prst="rect">
              <a:avLst/>
            </a:prstGeom>
            <a:noFill/>
            <a:ln w="9525">
              <a:noFill/>
              <a:miter lim="800000"/>
              <a:headEnd/>
              <a:tailEnd/>
            </a:ln>
          </p:spPr>
        </p:pic>
        <p:pic>
          <p:nvPicPr>
            <p:cNvPr id="49158" name="Picture 8" descr="rt40"/>
            <p:cNvPicPr>
              <a:picLocks noChangeAspect="1" noChangeArrowheads="1"/>
            </p:cNvPicPr>
            <p:nvPr/>
          </p:nvPicPr>
          <p:blipFill>
            <a:blip r:embed="rId4"/>
            <a:srcRect/>
            <a:stretch>
              <a:fillRect/>
            </a:stretch>
          </p:blipFill>
          <p:spPr bwMode="auto">
            <a:xfrm>
              <a:off x="4860925" y="31461075"/>
              <a:ext cx="4402138" cy="2489200"/>
            </a:xfrm>
            <a:prstGeom prst="rect">
              <a:avLst/>
            </a:prstGeom>
            <a:noFill/>
            <a:ln w="9525">
              <a:noFill/>
              <a:miter lim="800000"/>
              <a:headEnd/>
              <a:tailEnd/>
            </a:ln>
          </p:spPr>
        </p:pic>
        <p:pic>
          <p:nvPicPr>
            <p:cNvPr id="49159" name="Picture 87" descr="D:\Photos\VAF photos\IMG_0048.jpg"/>
            <p:cNvPicPr>
              <a:picLocks noChangeAspect="1" noChangeArrowheads="1"/>
            </p:cNvPicPr>
            <p:nvPr/>
          </p:nvPicPr>
          <p:blipFill>
            <a:blip r:embed="rId5"/>
            <a:srcRect l="25829" t="41119"/>
            <a:stretch>
              <a:fillRect/>
            </a:stretch>
          </p:blipFill>
          <p:spPr bwMode="auto">
            <a:xfrm>
              <a:off x="9540875" y="31461075"/>
              <a:ext cx="4437063" cy="2484438"/>
            </a:xfrm>
            <a:prstGeom prst="rect">
              <a:avLst/>
            </a:prstGeom>
            <a:noFill/>
            <a:ln w="9525">
              <a:noFill/>
              <a:miter lim="800000"/>
              <a:headEnd/>
              <a:tailEnd/>
            </a:ln>
          </p:spPr>
        </p:pic>
      </p:gr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solidFill>
            <a:schemeClr val="bg1"/>
          </a:solidFill>
          <a:ln>
            <a:miter lim="800000"/>
            <a:headEnd/>
            <a:tailEnd/>
          </a:ln>
        </p:spPr>
        <p:txBody>
          <a:bodyPr vert="horz" wrap="square" lIns="91440" tIns="45720" rIns="91440" bIns="45720" numCol="1" anchor="t" anchorCtr="0" compatLnSpc="1">
            <a:prstTxWarp prst="textNoShape">
              <a:avLst/>
            </a:prstTxWarp>
          </a:bodyPr>
          <a:lstStyle/>
          <a:p>
            <a:pPr eaLnBrk="1" hangingPunct="1"/>
            <a:r>
              <a:rPr lang="en-US" smtClean="0"/>
              <a:t>Typical tree- crop interaction</a:t>
            </a:r>
          </a:p>
        </p:txBody>
      </p:sp>
      <p:sp>
        <p:nvSpPr>
          <p:cNvPr id="53251" name="Rectangle 3"/>
          <p:cNvSpPr>
            <a:spLocks noGrp="1" noChangeArrowheads="1"/>
          </p:cNvSpPr>
          <p:nvPr>
            <p:ph idx="1"/>
          </p:nvPr>
        </p:nvSpPr>
        <p:spPr bwMode="auto">
          <a:noFill/>
          <a:ln>
            <a:miter lim="800000"/>
            <a:headEnd/>
            <a:tailEnd/>
          </a:ln>
        </p:spPr>
        <p:txBody>
          <a:bodyPr vert="horz" wrap="square" lIns="91440" tIns="45720" rIns="91440" bIns="45720" numCol="1" anchor="t" anchorCtr="0" compatLnSpc="1">
            <a:prstTxWarp prst="textNoShape">
              <a:avLst/>
            </a:prstTxWarp>
          </a:bodyPr>
          <a:lstStyle/>
          <a:p>
            <a:pPr eaLnBrk="1" hangingPunct="1"/>
            <a:endParaRPr lang="en-US" smtClean="0"/>
          </a:p>
        </p:txBody>
      </p:sp>
      <p:pic>
        <p:nvPicPr>
          <p:cNvPr id="53252" name="Picture 5" descr="P1010318"/>
          <p:cNvPicPr>
            <a:picLocks noChangeAspect="1" noChangeArrowheads="1"/>
          </p:cNvPicPr>
          <p:nvPr/>
        </p:nvPicPr>
        <p:blipFill>
          <a:blip r:embed="rId3"/>
          <a:srcRect/>
          <a:stretch>
            <a:fillRect/>
          </a:stretch>
        </p:blipFill>
        <p:spPr bwMode="auto">
          <a:xfrm>
            <a:off x="381000" y="1447800"/>
            <a:ext cx="3962400" cy="4648200"/>
          </a:xfrm>
          <a:prstGeom prst="rect">
            <a:avLst/>
          </a:prstGeom>
          <a:noFill/>
          <a:ln w="9525">
            <a:noFill/>
            <a:miter lim="800000"/>
            <a:headEnd/>
            <a:tailEnd/>
          </a:ln>
        </p:spPr>
      </p:pic>
      <p:pic>
        <p:nvPicPr>
          <p:cNvPr id="53253" name="Picture 6" descr="P1010263"/>
          <p:cNvPicPr>
            <a:picLocks noChangeAspect="1" noChangeArrowheads="1"/>
          </p:cNvPicPr>
          <p:nvPr/>
        </p:nvPicPr>
        <p:blipFill>
          <a:blip r:embed="rId4"/>
          <a:srcRect r="12000" b="15733"/>
          <a:stretch>
            <a:fillRect/>
          </a:stretch>
        </p:blipFill>
        <p:spPr bwMode="auto">
          <a:xfrm>
            <a:off x="4343400" y="1447800"/>
            <a:ext cx="4343400" cy="46482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itle 1"/>
          <p:cNvSpPr>
            <a:spLocks noGrp="1"/>
          </p:cNvSpPr>
          <p:nvPr>
            <p:ph type="title"/>
          </p:nvPr>
        </p:nvSpPr>
        <p:spPr bwMode="auto">
          <a:xfrm>
            <a:off x="2667000" y="0"/>
            <a:ext cx="6096000" cy="838200"/>
          </a:xfrm>
          <a:noFill/>
          <a:ln>
            <a:miter lim="800000"/>
            <a:headEnd/>
            <a:tailEnd/>
          </a:ln>
        </p:spPr>
        <p:txBody>
          <a:bodyPr vert="horz" wrap="square" lIns="91440" tIns="45720" rIns="91440" bIns="45720" numCol="1" anchor="t" anchorCtr="0" compatLnSpc="1">
            <a:prstTxWarp prst="textNoShape">
              <a:avLst/>
            </a:prstTxWarp>
          </a:bodyPr>
          <a:lstStyle/>
          <a:p>
            <a:pPr eaLnBrk="1" hangingPunct="1"/>
            <a:r>
              <a:rPr lang="en-PH" smtClean="0"/>
              <a:t>Agroforestry system</a:t>
            </a:r>
          </a:p>
        </p:txBody>
      </p:sp>
      <p:pic>
        <p:nvPicPr>
          <p:cNvPr id="55299" name="Picture 5"/>
          <p:cNvPicPr>
            <a:picLocks noChangeAspect="1" noChangeArrowheads="1"/>
          </p:cNvPicPr>
          <p:nvPr/>
        </p:nvPicPr>
        <p:blipFill>
          <a:blip r:embed="rId3"/>
          <a:srcRect t="5556"/>
          <a:stretch>
            <a:fillRect/>
          </a:stretch>
        </p:blipFill>
        <p:spPr bwMode="auto">
          <a:xfrm>
            <a:off x="152400" y="381000"/>
            <a:ext cx="8991600" cy="5638800"/>
          </a:xfrm>
          <a:prstGeom prst="rect">
            <a:avLst/>
          </a:prstGeom>
          <a:noFill/>
          <a:ln w="9525">
            <a:noFill/>
            <a:miter lim="800000"/>
            <a:headEnd/>
            <a:tailEnd/>
          </a:ln>
        </p:spPr>
      </p:pic>
      <p:pic>
        <p:nvPicPr>
          <p:cNvPr id="55300" name="Picture 5"/>
          <p:cNvPicPr>
            <a:picLocks noChangeAspect="1" noChangeArrowheads="1"/>
          </p:cNvPicPr>
          <p:nvPr/>
        </p:nvPicPr>
        <p:blipFill>
          <a:blip r:embed="rId3"/>
          <a:srcRect b="94444"/>
          <a:stretch>
            <a:fillRect/>
          </a:stretch>
        </p:blipFill>
        <p:spPr bwMode="auto">
          <a:xfrm>
            <a:off x="152400" y="6019800"/>
            <a:ext cx="8991600" cy="381000"/>
          </a:xfrm>
          <a:prstGeom prst="rect">
            <a:avLst/>
          </a:prstGeom>
          <a:noFill/>
          <a:ln w="9525">
            <a:noFill/>
            <a:miter lim="800000"/>
            <a:headEnd/>
            <a:tailEnd/>
          </a:ln>
        </p:spPr>
      </p:pic>
      <p:pic>
        <p:nvPicPr>
          <p:cNvPr id="55301" name="Picture 6"/>
          <p:cNvPicPr>
            <a:picLocks noChangeAspect="1" noChangeArrowheads="1"/>
          </p:cNvPicPr>
          <p:nvPr/>
        </p:nvPicPr>
        <p:blipFill>
          <a:blip r:embed="rId4"/>
          <a:srcRect/>
          <a:stretch>
            <a:fillRect/>
          </a:stretch>
        </p:blipFill>
        <p:spPr bwMode="auto">
          <a:xfrm>
            <a:off x="8001000" y="6324600"/>
            <a:ext cx="1003300" cy="4572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Text Box 2"/>
          <p:cNvSpPr txBox="1">
            <a:spLocks noGrp="1" noChangeArrowheads="1"/>
          </p:cNvSpPr>
          <p:nvPr>
            <p:ph type="title"/>
          </p:nvPr>
        </p:nvSpPr>
        <p:spPr/>
        <p:txBody>
          <a:bodyPr rtlCol="0">
            <a:normAutofit fontScale="90000"/>
          </a:bodyPr>
          <a:lstStyle/>
          <a:p>
            <a:pPr eaLnBrk="1" fontAlgn="auto" hangingPunct="1">
              <a:spcBef>
                <a:spcPct val="50000"/>
              </a:spcBef>
              <a:spcAft>
                <a:spcPts val="0"/>
              </a:spcAft>
              <a:defRPr/>
            </a:pPr>
            <a:r>
              <a:rPr lang="en-US" sz="3600" u="sng" smtClean="0"/>
              <a:t>4 Ways</a:t>
            </a:r>
            <a:r>
              <a:rPr lang="en-US" sz="3600" smtClean="0"/>
              <a:t> of Improving Economic Benefit of </a:t>
            </a:r>
            <a:r>
              <a:rPr lang="en-US" sz="3600" err="1" smtClean="0"/>
              <a:t>Agroforestry</a:t>
            </a:r>
            <a:r>
              <a:rPr lang="en-US" sz="3600" smtClean="0"/>
              <a:t> System</a:t>
            </a:r>
          </a:p>
        </p:txBody>
      </p:sp>
      <p:sp>
        <p:nvSpPr>
          <p:cNvPr id="18435" name="Rectangle 3"/>
          <p:cNvSpPr>
            <a:spLocks noGrp="1" noChangeArrowheads="1"/>
          </p:cNvSpPr>
          <p:nvPr>
            <p:ph type="body" sz="half" idx="1"/>
          </p:nvPr>
        </p:nvSpPr>
        <p:spPr>
          <a:xfrm>
            <a:off x="304800" y="1524000"/>
            <a:ext cx="4191000" cy="4724400"/>
          </a:xfrm>
        </p:spPr>
        <p:txBody>
          <a:bodyPr rtlCol="0">
            <a:normAutofit/>
          </a:bodyPr>
          <a:lstStyle/>
          <a:p>
            <a:pPr marL="457200" indent="-457200" eaLnBrk="1" fontAlgn="auto" hangingPunct="1">
              <a:lnSpc>
                <a:spcPct val="90000"/>
              </a:lnSpc>
              <a:spcAft>
                <a:spcPts val="0"/>
              </a:spcAft>
              <a:buClr>
                <a:schemeClr val="bg2"/>
              </a:buClr>
              <a:buFont typeface="Arial" pitchFamily="34" charset="0"/>
              <a:buNone/>
              <a:defRPr/>
            </a:pPr>
            <a:r>
              <a:rPr lang="en-US" sz="2400" smtClean="0">
                <a:solidFill>
                  <a:srgbClr val="000000"/>
                </a:solidFill>
                <a:latin typeface="Arial" pitchFamily="34" charset="0"/>
                <a:cs typeface="Arial" pitchFamily="34" charset="0"/>
              </a:rPr>
              <a:t>1.  Increase the value of </a:t>
            </a:r>
          </a:p>
          <a:p>
            <a:pPr marL="736600" indent="-736600" eaLnBrk="1" fontAlgn="auto" hangingPunct="1">
              <a:lnSpc>
                <a:spcPct val="90000"/>
              </a:lnSpc>
              <a:spcAft>
                <a:spcPts val="0"/>
              </a:spcAft>
              <a:buClr>
                <a:schemeClr val="bg2"/>
              </a:buClr>
              <a:buFont typeface="Arial" pitchFamily="34" charset="0"/>
              <a:buNone/>
              <a:defRPr/>
            </a:pPr>
            <a:r>
              <a:rPr lang="en-US" sz="2400" smtClean="0">
                <a:solidFill>
                  <a:srgbClr val="000000"/>
                </a:solidFill>
                <a:latin typeface="Arial" pitchFamily="34" charset="0"/>
                <a:cs typeface="Arial" pitchFamily="34" charset="0"/>
              </a:rPr>
              <a:t>      trees </a:t>
            </a:r>
            <a:r>
              <a:rPr lang="en-US" sz="2400" u="sng" smtClean="0">
                <a:solidFill>
                  <a:srgbClr val="FF3300"/>
                </a:solidFill>
                <a:latin typeface="Arial" pitchFamily="34" charset="0"/>
                <a:cs typeface="Arial" pitchFamily="34" charset="0"/>
              </a:rPr>
              <a:t>(T)</a:t>
            </a:r>
          </a:p>
          <a:p>
            <a:pPr marL="457200" indent="-457200" eaLnBrk="1" fontAlgn="auto" hangingPunct="1">
              <a:lnSpc>
                <a:spcPct val="90000"/>
              </a:lnSpc>
              <a:spcAft>
                <a:spcPts val="0"/>
              </a:spcAft>
              <a:buClr>
                <a:schemeClr val="bg2"/>
              </a:buClr>
              <a:buFontTx/>
              <a:buAutoNum type="arabicPeriod"/>
              <a:defRPr/>
            </a:pPr>
            <a:endParaRPr lang="en-US" sz="2400" u="sng" smtClean="0">
              <a:solidFill>
                <a:srgbClr val="33CC33"/>
              </a:solidFill>
              <a:latin typeface="Arial" pitchFamily="34" charset="0"/>
              <a:cs typeface="Arial" pitchFamily="34" charset="0"/>
            </a:endParaRPr>
          </a:p>
          <a:p>
            <a:pPr marL="457200" indent="-457200" eaLnBrk="1" fontAlgn="auto" hangingPunct="1">
              <a:lnSpc>
                <a:spcPct val="90000"/>
              </a:lnSpc>
              <a:spcAft>
                <a:spcPts val="0"/>
              </a:spcAft>
              <a:buClr>
                <a:schemeClr val="bg2"/>
              </a:buClr>
              <a:buFont typeface="Arial" pitchFamily="34" charset="0"/>
              <a:buNone/>
              <a:defRPr/>
            </a:pPr>
            <a:r>
              <a:rPr lang="en-US" sz="2400" smtClean="0">
                <a:solidFill>
                  <a:srgbClr val="000000"/>
                </a:solidFill>
                <a:latin typeface="Arial" pitchFamily="34" charset="0"/>
                <a:cs typeface="Arial" pitchFamily="34" charset="0"/>
              </a:rPr>
              <a:t>2.   Increase the value of </a:t>
            </a:r>
            <a:r>
              <a:rPr lang="en-US" sz="2400" err="1" smtClean="0">
                <a:solidFill>
                  <a:srgbClr val="000000"/>
                </a:solidFill>
                <a:latin typeface="Arial" pitchFamily="34" charset="0"/>
                <a:cs typeface="Arial" pitchFamily="34" charset="0"/>
              </a:rPr>
              <a:t>complementarity</a:t>
            </a:r>
            <a:r>
              <a:rPr lang="en-US" sz="2400" smtClean="0">
                <a:solidFill>
                  <a:srgbClr val="000000"/>
                </a:solidFill>
                <a:latin typeface="Arial" pitchFamily="34" charset="0"/>
                <a:cs typeface="Arial" pitchFamily="34" charset="0"/>
              </a:rPr>
              <a:t> </a:t>
            </a:r>
            <a:r>
              <a:rPr lang="en-US" sz="2400" u="sng" smtClean="0">
                <a:solidFill>
                  <a:srgbClr val="FF3300"/>
                </a:solidFill>
                <a:latin typeface="Arial" pitchFamily="34" charset="0"/>
                <a:cs typeface="Arial" pitchFamily="34" charset="0"/>
              </a:rPr>
              <a:t>(Y2)</a:t>
            </a:r>
          </a:p>
          <a:p>
            <a:pPr marL="457200" indent="-457200" eaLnBrk="1" fontAlgn="auto" hangingPunct="1">
              <a:lnSpc>
                <a:spcPct val="90000"/>
              </a:lnSpc>
              <a:spcAft>
                <a:spcPts val="0"/>
              </a:spcAft>
              <a:buClr>
                <a:schemeClr val="bg2"/>
              </a:buClr>
              <a:buFontTx/>
              <a:buNone/>
              <a:defRPr/>
            </a:pPr>
            <a:endParaRPr lang="en-US" sz="2400" smtClean="0">
              <a:solidFill>
                <a:srgbClr val="33CC33"/>
              </a:solidFill>
              <a:latin typeface="Arial" pitchFamily="34" charset="0"/>
              <a:cs typeface="Arial" pitchFamily="34" charset="0"/>
            </a:endParaRPr>
          </a:p>
          <a:p>
            <a:pPr marL="457200" indent="-457200" eaLnBrk="1" fontAlgn="auto" hangingPunct="1">
              <a:lnSpc>
                <a:spcPct val="90000"/>
              </a:lnSpc>
              <a:spcAft>
                <a:spcPts val="0"/>
              </a:spcAft>
              <a:buClr>
                <a:schemeClr val="bg2"/>
              </a:buClr>
              <a:buFontTx/>
              <a:buNone/>
              <a:defRPr/>
            </a:pPr>
            <a:r>
              <a:rPr lang="en-US" sz="2400" smtClean="0">
                <a:solidFill>
                  <a:srgbClr val="000000"/>
                </a:solidFill>
                <a:latin typeface="Arial" pitchFamily="34" charset="0"/>
                <a:cs typeface="Arial" pitchFamily="34" charset="0"/>
              </a:rPr>
              <a:t>3.   Decrease or eliminate competition value </a:t>
            </a:r>
            <a:r>
              <a:rPr lang="en-US" sz="2400" u="sng" smtClean="0">
                <a:solidFill>
                  <a:srgbClr val="FF3300"/>
                </a:solidFill>
                <a:latin typeface="Arial" pitchFamily="34" charset="0"/>
                <a:cs typeface="Arial" pitchFamily="34" charset="0"/>
              </a:rPr>
              <a:t>(Y1)</a:t>
            </a:r>
          </a:p>
          <a:p>
            <a:pPr marL="457200" indent="-457200" eaLnBrk="1" fontAlgn="auto" hangingPunct="1">
              <a:lnSpc>
                <a:spcPct val="90000"/>
              </a:lnSpc>
              <a:spcAft>
                <a:spcPts val="0"/>
              </a:spcAft>
              <a:buClr>
                <a:schemeClr val="bg2"/>
              </a:buClr>
              <a:buFontTx/>
              <a:buAutoNum type="arabicPeriod"/>
              <a:defRPr/>
            </a:pPr>
            <a:endParaRPr lang="en-US" sz="2400" smtClean="0">
              <a:solidFill>
                <a:srgbClr val="000000"/>
              </a:solidFill>
              <a:latin typeface="Arial" pitchFamily="34" charset="0"/>
              <a:cs typeface="Arial" pitchFamily="34" charset="0"/>
            </a:endParaRPr>
          </a:p>
          <a:p>
            <a:pPr marL="457200" indent="-457200" eaLnBrk="1" fontAlgn="auto" hangingPunct="1">
              <a:lnSpc>
                <a:spcPct val="90000"/>
              </a:lnSpc>
              <a:spcAft>
                <a:spcPts val="0"/>
              </a:spcAft>
              <a:buClr>
                <a:schemeClr val="bg2"/>
              </a:buClr>
              <a:buFontTx/>
              <a:buNone/>
              <a:defRPr/>
            </a:pPr>
            <a:r>
              <a:rPr lang="en-US" sz="2400" smtClean="0">
                <a:solidFill>
                  <a:srgbClr val="000000"/>
                </a:solidFill>
                <a:latin typeface="Arial" pitchFamily="34" charset="0"/>
                <a:cs typeface="Arial" pitchFamily="34" charset="0"/>
              </a:rPr>
              <a:t>4.  Decrease or eliminate the value of crop displacement area </a:t>
            </a:r>
            <a:r>
              <a:rPr lang="en-US" sz="2400" u="sng" smtClean="0">
                <a:solidFill>
                  <a:srgbClr val="FF3300"/>
                </a:solidFill>
                <a:latin typeface="Arial" pitchFamily="34" charset="0"/>
                <a:cs typeface="Arial" pitchFamily="34" charset="0"/>
              </a:rPr>
              <a:t>(D)</a:t>
            </a:r>
          </a:p>
        </p:txBody>
      </p:sp>
      <p:pic>
        <p:nvPicPr>
          <p:cNvPr id="56324" name="Picture 5"/>
          <p:cNvPicPr>
            <a:picLocks noChangeAspect="1" noChangeArrowheads="1"/>
          </p:cNvPicPr>
          <p:nvPr/>
        </p:nvPicPr>
        <p:blipFill>
          <a:blip r:embed="rId3"/>
          <a:srcRect/>
          <a:stretch>
            <a:fillRect/>
          </a:stretch>
        </p:blipFill>
        <p:spPr bwMode="auto">
          <a:xfrm>
            <a:off x="4343400" y="1524000"/>
            <a:ext cx="4800600" cy="3962400"/>
          </a:xfrm>
          <a:prstGeom prst="rect">
            <a:avLst/>
          </a:prstGeom>
          <a:noFill/>
          <a:ln w="9525">
            <a:noFill/>
            <a:miter lim="800000"/>
            <a:headEnd/>
            <a:tailEnd/>
          </a:ln>
        </p:spPr>
      </p:pic>
      <p:pic>
        <p:nvPicPr>
          <p:cNvPr id="56325" name="Picture 6"/>
          <p:cNvPicPr>
            <a:picLocks noChangeAspect="1" noChangeArrowheads="1"/>
          </p:cNvPicPr>
          <p:nvPr/>
        </p:nvPicPr>
        <p:blipFill>
          <a:blip r:embed="rId4"/>
          <a:srcRect/>
          <a:stretch>
            <a:fillRect/>
          </a:stretch>
        </p:blipFill>
        <p:spPr bwMode="auto">
          <a:xfrm>
            <a:off x="228600" y="6096000"/>
            <a:ext cx="1219200" cy="55562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a:xfrm>
            <a:off x="304800" y="76200"/>
            <a:ext cx="8229600" cy="1143000"/>
          </a:xfrm>
        </p:spPr>
        <p:txBody>
          <a:bodyPr rtlCol="0">
            <a:normAutofit fontScale="90000"/>
          </a:bodyPr>
          <a:lstStyle/>
          <a:p>
            <a:pPr algn="l" eaLnBrk="1" fontAlgn="auto" hangingPunct="1">
              <a:spcAft>
                <a:spcPts val="0"/>
              </a:spcAft>
              <a:defRPr/>
            </a:pPr>
            <a:r>
              <a:rPr lang="en-US" sz="3800" smtClean="0"/>
              <a:t>Increasing the value </a:t>
            </a:r>
            <a:br>
              <a:rPr lang="en-US" sz="3800" smtClean="0"/>
            </a:br>
            <a:r>
              <a:rPr lang="en-US" sz="3800" smtClean="0"/>
              <a:t>of T (Trees) </a:t>
            </a:r>
            <a:r>
              <a:rPr lang="en-US" sz="3800" smtClean="0">
                <a:solidFill>
                  <a:srgbClr val="FF0000"/>
                </a:solidFill>
              </a:rPr>
              <a:t>(1)</a:t>
            </a:r>
          </a:p>
        </p:txBody>
      </p:sp>
      <p:sp>
        <p:nvSpPr>
          <p:cNvPr id="34819" name="Rectangle 3"/>
          <p:cNvSpPr>
            <a:spLocks noGrp="1" noChangeArrowheads="1"/>
          </p:cNvSpPr>
          <p:nvPr>
            <p:ph idx="1"/>
          </p:nvPr>
        </p:nvSpPr>
        <p:spPr>
          <a:xfrm>
            <a:off x="152400" y="1524000"/>
            <a:ext cx="8229600" cy="4267200"/>
          </a:xfrm>
        </p:spPr>
        <p:txBody>
          <a:bodyPr rtlCol="0">
            <a:normAutofit fontScale="92500"/>
          </a:bodyPr>
          <a:lstStyle/>
          <a:p>
            <a:pPr eaLnBrk="1" fontAlgn="auto" hangingPunct="1">
              <a:lnSpc>
                <a:spcPct val="90000"/>
              </a:lnSpc>
              <a:spcAft>
                <a:spcPts val="0"/>
              </a:spcAft>
              <a:defRPr/>
            </a:pPr>
            <a:r>
              <a:rPr lang="en-US" sz="2400" smtClean="0"/>
              <a:t>Optimize vertical use of </a:t>
            </a:r>
          </a:p>
          <a:p>
            <a:pPr eaLnBrk="1" fontAlgn="auto" hangingPunct="1">
              <a:lnSpc>
                <a:spcPct val="90000"/>
              </a:lnSpc>
              <a:spcAft>
                <a:spcPts val="0"/>
              </a:spcAft>
              <a:buFont typeface="Arial" pitchFamily="34" charset="0"/>
              <a:buNone/>
              <a:defRPr/>
            </a:pPr>
            <a:r>
              <a:rPr lang="en-US" sz="2400" smtClean="0"/>
              <a:t>	aboveground resources </a:t>
            </a:r>
            <a:r>
              <a:rPr lang="en-US" sz="2400" smtClean="0">
                <a:solidFill>
                  <a:srgbClr val="FF0000"/>
                </a:solidFill>
              </a:rPr>
              <a:t>(space </a:t>
            </a:r>
          </a:p>
          <a:p>
            <a:pPr eaLnBrk="1" fontAlgn="auto" hangingPunct="1">
              <a:lnSpc>
                <a:spcPct val="90000"/>
              </a:lnSpc>
              <a:spcAft>
                <a:spcPts val="0"/>
              </a:spcAft>
              <a:buFont typeface="Arial" pitchFamily="34" charset="0"/>
              <a:buNone/>
              <a:defRPr/>
            </a:pPr>
            <a:r>
              <a:rPr lang="en-US" sz="2400" smtClean="0">
                <a:solidFill>
                  <a:srgbClr val="FF0000"/>
                </a:solidFill>
              </a:rPr>
              <a:t>	and light) </a:t>
            </a:r>
            <a:r>
              <a:rPr lang="en-US" sz="2400" smtClean="0"/>
              <a:t>by using multi-canopy levels </a:t>
            </a:r>
          </a:p>
          <a:p>
            <a:pPr eaLnBrk="1" fontAlgn="auto" hangingPunct="1">
              <a:lnSpc>
                <a:spcPct val="90000"/>
              </a:lnSpc>
              <a:spcAft>
                <a:spcPts val="0"/>
              </a:spcAft>
              <a:buFont typeface="Arial" pitchFamily="34" charset="0"/>
              <a:buNone/>
              <a:defRPr/>
            </a:pPr>
            <a:r>
              <a:rPr lang="en-US" sz="2400" smtClean="0"/>
              <a:t>	hedgerow systems (e.g. trees + banana + grasses)</a:t>
            </a:r>
          </a:p>
          <a:p>
            <a:pPr eaLnBrk="1" fontAlgn="auto" hangingPunct="1">
              <a:lnSpc>
                <a:spcPct val="90000"/>
              </a:lnSpc>
              <a:spcAft>
                <a:spcPts val="0"/>
              </a:spcAft>
              <a:defRPr/>
            </a:pPr>
            <a:r>
              <a:rPr lang="en-US" sz="2400" smtClean="0"/>
              <a:t>Optimize use of vertical and horizontal belowground  resources </a:t>
            </a:r>
            <a:r>
              <a:rPr lang="en-US" sz="2400" smtClean="0">
                <a:solidFill>
                  <a:srgbClr val="FF0000"/>
                </a:solidFill>
              </a:rPr>
              <a:t>(space, water and nutrients) </a:t>
            </a:r>
            <a:r>
              <a:rPr lang="en-US" sz="2400" smtClean="0"/>
              <a:t>by using deep rooted indigenous trees)</a:t>
            </a:r>
          </a:p>
          <a:p>
            <a:pPr eaLnBrk="1" fontAlgn="auto" hangingPunct="1">
              <a:lnSpc>
                <a:spcPct val="90000"/>
              </a:lnSpc>
              <a:spcAft>
                <a:spcPts val="0"/>
              </a:spcAft>
              <a:defRPr/>
            </a:pPr>
            <a:r>
              <a:rPr lang="en-US" sz="2400" smtClean="0"/>
              <a:t>Optimize use of inert resources such as air and CO</a:t>
            </a:r>
            <a:r>
              <a:rPr lang="en-US" sz="2400" baseline="-25000" smtClean="0"/>
              <a:t>2</a:t>
            </a:r>
            <a:r>
              <a:rPr lang="en-US" sz="2400" smtClean="0"/>
              <a:t> by using N</a:t>
            </a:r>
            <a:r>
              <a:rPr lang="en-US" sz="2400" baseline="-25000" smtClean="0"/>
              <a:t>2</a:t>
            </a:r>
            <a:r>
              <a:rPr lang="en-US" sz="2400" smtClean="0"/>
              <a:t>-fixing trees (e.g</a:t>
            </a:r>
            <a:r>
              <a:rPr lang="en-US" sz="2400" i="1" smtClean="0"/>
              <a:t>. Acacia </a:t>
            </a:r>
            <a:r>
              <a:rPr lang="en-US" sz="2400" i="1" err="1" smtClean="0"/>
              <a:t>mangium</a:t>
            </a:r>
            <a:r>
              <a:rPr lang="en-US" sz="2400" smtClean="0"/>
              <a:t>, </a:t>
            </a:r>
            <a:r>
              <a:rPr lang="en-US" sz="2400" i="1" err="1" smtClean="0"/>
              <a:t>Narra</a:t>
            </a:r>
            <a:r>
              <a:rPr lang="en-US" sz="2400" i="1" smtClean="0"/>
              <a:t> </a:t>
            </a:r>
            <a:r>
              <a:rPr lang="en-PH" sz="2400" i="1" err="1" smtClean="0">
                <a:latin typeface="Times New Roman"/>
                <a:ea typeface="Calibri"/>
                <a:cs typeface="Times New Roman"/>
              </a:rPr>
              <a:t>Pterocarpus</a:t>
            </a:r>
            <a:r>
              <a:rPr lang="en-PH" sz="2400" i="1" smtClean="0">
                <a:latin typeface="Times New Roman"/>
                <a:ea typeface="Calibri"/>
                <a:cs typeface="Times New Roman"/>
              </a:rPr>
              <a:t> </a:t>
            </a:r>
            <a:r>
              <a:rPr lang="en-PH" sz="2400" i="1" err="1" smtClean="0">
                <a:latin typeface="Times New Roman"/>
                <a:ea typeface="Calibri"/>
                <a:cs typeface="Times New Roman"/>
              </a:rPr>
              <a:t>indicus</a:t>
            </a:r>
            <a:r>
              <a:rPr lang="en-US" sz="2400" smtClean="0"/>
              <a:t> and fast growing trees (</a:t>
            </a:r>
            <a:r>
              <a:rPr lang="en-US" sz="2400" err="1" smtClean="0"/>
              <a:t>e.g</a:t>
            </a:r>
            <a:r>
              <a:rPr lang="en-US" sz="2400" smtClean="0"/>
              <a:t> </a:t>
            </a:r>
            <a:r>
              <a:rPr lang="en-US" sz="2400" err="1" smtClean="0"/>
              <a:t>lauaan</a:t>
            </a:r>
            <a:r>
              <a:rPr lang="en-US" sz="2400" smtClean="0"/>
              <a:t> for timber and carbon sequestration)</a:t>
            </a:r>
          </a:p>
          <a:p>
            <a:pPr eaLnBrk="1" fontAlgn="auto" hangingPunct="1">
              <a:lnSpc>
                <a:spcPct val="90000"/>
              </a:lnSpc>
              <a:spcAft>
                <a:spcPts val="0"/>
              </a:spcAft>
              <a:defRPr/>
            </a:pPr>
            <a:endParaRPr lang="en-US" sz="2400" smtClean="0"/>
          </a:p>
          <a:p>
            <a:pPr eaLnBrk="1" fontAlgn="auto" hangingPunct="1">
              <a:lnSpc>
                <a:spcPct val="90000"/>
              </a:lnSpc>
              <a:spcAft>
                <a:spcPts val="0"/>
              </a:spcAft>
              <a:defRPr/>
            </a:pPr>
            <a:r>
              <a:rPr lang="en-US" sz="2400" smtClean="0"/>
              <a:t>Choose  trees with premium products  like quality timber, latex  or fruits.</a:t>
            </a:r>
          </a:p>
        </p:txBody>
      </p:sp>
      <p:pic>
        <p:nvPicPr>
          <p:cNvPr id="57348" name="Picture 5"/>
          <p:cNvPicPr>
            <a:picLocks noChangeAspect="1" noChangeArrowheads="1"/>
          </p:cNvPicPr>
          <p:nvPr/>
        </p:nvPicPr>
        <p:blipFill>
          <a:blip r:embed="rId3"/>
          <a:srcRect/>
          <a:stretch>
            <a:fillRect/>
          </a:stretch>
        </p:blipFill>
        <p:spPr bwMode="auto">
          <a:xfrm>
            <a:off x="4724400" y="304800"/>
            <a:ext cx="3733800" cy="2400300"/>
          </a:xfrm>
          <a:prstGeom prst="rect">
            <a:avLst/>
          </a:prstGeom>
          <a:noFill/>
          <a:ln w="9525">
            <a:noFill/>
            <a:miter lim="800000"/>
            <a:headEnd/>
            <a:tailEnd/>
          </a:ln>
        </p:spPr>
      </p:pic>
      <p:sp>
        <p:nvSpPr>
          <p:cNvPr id="5" name="Rectangle 4"/>
          <p:cNvSpPr/>
          <p:nvPr/>
        </p:nvSpPr>
        <p:spPr>
          <a:xfrm>
            <a:off x="762000" y="533400"/>
            <a:ext cx="381000" cy="685800"/>
          </a:xfrm>
          <a:prstGeom prst="rect">
            <a:avLst/>
          </a:prstGeom>
          <a:solidFill>
            <a:srgbClr val="FF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PH"/>
          </a:p>
        </p:txBody>
      </p:sp>
      <p:sp>
        <p:nvSpPr>
          <p:cNvPr id="6" name="Rectangle 5"/>
          <p:cNvSpPr/>
          <p:nvPr/>
        </p:nvSpPr>
        <p:spPr>
          <a:xfrm>
            <a:off x="4724400" y="533400"/>
            <a:ext cx="1066800" cy="1676400"/>
          </a:xfrm>
          <a:prstGeom prst="rect">
            <a:avLst/>
          </a:prstGeom>
          <a:solidFill>
            <a:srgbClr val="FF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PH"/>
          </a:p>
        </p:txBody>
      </p:sp>
      <p:sp>
        <p:nvSpPr>
          <p:cNvPr id="7" name="Rectangle 6"/>
          <p:cNvSpPr/>
          <p:nvPr/>
        </p:nvSpPr>
        <p:spPr>
          <a:xfrm>
            <a:off x="7162800" y="609600"/>
            <a:ext cx="1066800" cy="1676400"/>
          </a:xfrm>
          <a:prstGeom prst="rect">
            <a:avLst/>
          </a:prstGeom>
          <a:solidFill>
            <a:srgbClr val="FF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PH"/>
          </a:p>
        </p:txBody>
      </p:sp>
      <p:pic>
        <p:nvPicPr>
          <p:cNvPr id="57356" name="Picture 12"/>
          <p:cNvPicPr>
            <a:picLocks noChangeAspect="1" noChangeArrowheads="1"/>
          </p:cNvPicPr>
          <p:nvPr/>
        </p:nvPicPr>
        <p:blipFill>
          <a:blip r:embed="rId4"/>
          <a:srcRect/>
          <a:stretch>
            <a:fillRect/>
          </a:stretch>
        </p:blipFill>
        <p:spPr bwMode="auto">
          <a:xfrm>
            <a:off x="457200" y="5699125"/>
            <a:ext cx="2125663" cy="1158875"/>
          </a:xfrm>
          <a:prstGeom prst="rect">
            <a:avLst/>
          </a:prstGeom>
          <a:noFill/>
          <a:ln w="9525">
            <a:noFill/>
            <a:miter lim="800000"/>
            <a:headEnd/>
            <a:tailEnd/>
          </a:ln>
          <a:effectLst/>
        </p:spPr>
      </p:pic>
      <p:pic>
        <p:nvPicPr>
          <p:cNvPr id="57357" name="Picture 13"/>
          <p:cNvPicPr>
            <a:picLocks noChangeAspect="1" noChangeArrowheads="1"/>
          </p:cNvPicPr>
          <p:nvPr/>
        </p:nvPicPr>
        <p:blipFill>
          <a:blip r:embed="rId5"/>
          <a:srcRect/>
          <a:stretch>
            <a:fillRect/>
          </a:stretch>
        </p:blipFill>
        <p:spPr bwMode="auto">
          <a:xfrm>
            <a:off x="2667000" y="5699125"/>
            <a:ext cx="1997075" cy="1158875"/>
          </a:xfrm>
          <a:prstGeom prst="rect">
            <a:avLst/>
          </a:prstGeom>
          <a:noFill/>
          <a:ln w="9525">
            <a:noFill/>
            <a:miter lim="800000"/>
            <a:headEnd/>
            <a:tailEnd/>
          </a:ln>
          <a:effectLst/>
        </p:spPr>
      </p:pic>
      <p:pic>
        <p:nvPicPr>
          <p:cNvPr id="57358" name="Picture 14"/>
          <p:cNvPicPr>
            <a:picLocks noChangeAspect="1" noChangeArrowheads="1"/>
          </p:cNvPicPr>
          <p:nvPr/>
        </p:nvPicPr>
        <p:blipFill>
          <a:blip r:embed="rId6"/>
          <a:srcRect/>
          <a:stretch>
            <a:fillRect/>
          </a:stretch>
        </p:blipFill>
        <p:spPr bwMode="auto">
          <a:xfrm>
            <a:off x="4724400" y="5622925"/>
            <a:ext cx="1844675" cy="1235075"/>
          </a:xfrm>
          <a:prstGeom prst="rect">
            <a:avLst/>
          </a:prstGeom>
          <a:noFill/>
          <a:ln w="9525">
            <a:noFill/>
            <a:miter lim="800000"/>
            <a:headEnd/>
            <a:tailEnd/>
          </a:ln>
          <a:effectLst/>
        </p:spPr>
      </p:pic>
      <p:pic>
        <p:nvPicPr>
          <p:cNvPr id="57359" name="Picture 15"/>
          <p:cNvPicPr>
            <a:picLocks noChangeAspect="1" noChangeArrowheads="1"/>
          </p:cNvPicPr>
          <p:nvPr/>
        </p:nvPicPr>
        <p:blipFill>
          <a:blip r:embed="rId7"/>
          <a:srcRect/>
          <a:stretch>
            <a:fillRect/>
          </a:stretch>
        </p:blipFill>
        <p:spPr bwMode="auto">
          <a:xfrm>
            <a:off x="6629400" y="5622925"/>
            <a:ext cx="1844675" cy="1235075"/>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304800" y="1219200"/>
            <a:ext cx="8229600" cy="1143000"/>
          </a:xfrm>
        </p:spPr>
        <p:txBody>
          <a:bodyPr/>
          <a:lstStyle/>
          <a:p>
            <a:pPr eaLnBrk="1" hangingPunct="1">
              <a:defRPr/>
            </a:pPr>
            <a:r>
              <a:rPr lang="en-US" sz="4000" b="1" dirty="0" smtClean="0"/>
              <a:t>ICRAF-Philippines R&amp;D Themes </a:t>
            </a:r>
          </a:p>
        </p:txBody>
      </p:sp>
      <p:sp>
        <p:nvSpPr>
          <p:cNvPr id="377859" name="Rectangle 3"/>
          <p:cNvSpPr>
            <a:spLocks noGrp="1" noChangeArrowheads="1"/>
          </p:cNvSpPr>
          <p:nvPr>
            <p:ph idx="1"/>
          </p:nvPr>
        </p:nvSpPr>
        <p:spPr>
          <a:xfrm>
            <a:off x="457200" y="2327275"/>
            <a:ext cx="8229600" cy="4530725"/>
          </a:xfrm>
        </p:spPr>
        <p:txBody>
          <a:bodyPr/>
          <a:lstStyle/>
          <a:p>
            <a:pPr eaLnBrk="1" hangingPunct="1">
              <a:defRPr/>
            </a:pPr>
            <a:r>
              <a:rPr lang="en-US" dirty="0" smtClean="0"/>
              <a:t>Trees and tree-seed systems</a:t>
            </a:r>
          </a:p>
          <a:p>
            <a:pPr eaLnBrk="1" hangingPunct="1">
              <a:defRPr/>
            </a:pPr>
            <a:r>
              <a:rPr lang="en-US" dirty="0" smtClean="0"/>
              <a:t>Conservation farming and </a:t>
            </a:r>
            <a:r>
              <a:rPr lang="en-US" dirty="0" err="1" smtClean="0"/>
              <a:t>agroforestry</a:t>
            </a:r>
          </a:p>
          <a:p>
            <a:pPr eaLnBrk="1" hangingPunct="1">
              <a:defRPr/>
            </a:pPr>
            <a:r>
              <a:rPr lang="en-US" dirty="0" smtClean="0"/>
              <a:t>Community-based NRM (i.e., </a:t>
            </a:r>
            <a:r>
              <a:rPr lang="en-US" dirty="0" err="1" smtClean="0"/>
              <a:t>Landcare</a:t>
            </a:r>
            <a:r>
              <a:rPr lang="en-US" dirty="0" smtClean="0"/>
              <a:t>)</a:t>
            </a:r>
          </a:p>
          <a:p>
            <a:pPr eaLnBrk="1" hangingPunct="1">
              <a:defRPr/>
            </a:pPr>
            <a:r>
              <a:rPr lang="en-US" dirty="0" smtClean="0"/>
              <a:t>Climate change and environmental services</a:t>
            </a:r>
          </a:p>
        </p:txBody>
      </p:sp>
    </p:spTree>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2"/>
          <p:cNvSpPr>
            <a:spLocks noGrp="1" noChangeArrowheads="1"/>
          </p:cNvSpPr>
          <p:nvPr>
            <p:ph type="title"/>
          </p:nvPr>
        </p:nvSpPr>
        <p:spPr>
          <a:xfrm>
            <a:off x="381000" y="762000"/>
            <a:ext cx="8229600" cy="1143000"/>
          </a:xfrm>
        </p:spPr>
        <p:txBody>
          <a:bodyPr rtlCol="0">
            <a:normAutofit fontScale="90000"/>
          </a:bodyPr>
          <a:lstStyle/>
          <a:p>
            <a:pPr algn="l" eaLnBrk="1" fontAlgn="auto" hangingPunct="1">
              <a:spcAft>
                <a:spcPts val="0"/>
              </a:spcAft>
              <a:defRPr/>
            </a:pPr>
            <a:r>
              <a:rPr lang="en-US" sz="4000" smtClean="0"/>
              <a:t>Increasing the value of Y2 </a:t>
            </a:r>
            <a:r>
              <a:rPr lang="en-US" sz="4000" smtClean="0">
                <a:solidFill>
                  <a:srgbClr val="FF0000"/>
                </a:solidFill>
              </a:rPr>
              <a:t>(2) </a:t>
            </a:r>
            <a:r>
              <a:rPr lang="en-US" sz="4000" smtClean="0"/>
              <a:t>(</a:t>
            </a:r>
            <a:r>
              <a:rPr lang="en-US" sz="2700" err="1" smtClean="0"/>
              <a:t>complementarity</a:t>
            </a:r>
            <a:r>
              <a:rPr lang="en-US" sz="2700" smtClean="0"/>
              <a:t> zone</a:t>
            </a:r>
            <a:r>
              <a:rPr lang="en-US" sz="4000" smtClean="0"/>
              <a:t>) through the use of:</a:t>
            </a:r>
          </a:p>
        </p:txBody>
      </p:sp>
      <p:sp>
        <p:nvSpPr>
          <p:cNvPr id="60419" name="Rectangle 3"/>
          <p:cNvSpPr>
            <a:spLocks noGrp="1" noChangeArrowheads="1"/>
          </p:cNvSpPr>
          <p:nvPr>
            <p:ph idx="1"/>
          </p:nvPr>
        </p:nvSpPr>
        <p:spPr bwMode="auto">
          <a:xfrm>
            <a:off x="457200" y="1981200"/>
            <a:ext cx="8229600" cy="4525963"/>
          </a:xfrm>
          <a:noFill/>
          <a:ln>
            <a:miter lim="800000"/>
            <a:headEnd/>
            <a:tailEnd/>
          </a:ln>
        </p:spPr>
        <p:txBody>
          <a:bodyPr vert="horz" wrap="square" lIns="91440" tIns="45720" rIns="91440" bIns="45720" numCol="1" anchor="t" anchorCtr="0" compatLnSpc="1">
            <a:prstTxWarp prst="textNoShape">
              <a:avLst/>
            </a:prstTxWarp>
          </a:bodyPr>
          <a:lstStyle/>
          <a:p>
            <a:pPr eaLnBrk="1" hangingPunct="1"/>
            <a:r>
              <a:rPr lang="en-US" sz="2800" dirty="0" smtClean="0"/>
              <a:t>Optimum tree line/</a:t>
            </a:r>
          </a:p>
          <a:p>
            <a:pPr eaLnBrk="1" hangingPunct="1">
              <a:buFont typeface="Arial" pitchFamily="34" charset="0"/>
              <a:buNone/>
            </a:pPr>
            <a:r>
              <a:rPr lang="en-US" sz="2800" dirty="0" smtClean="0"/>
              <a:t>	hedge spacing (20-25m)</a:t>
            </a:r>
          </a:p>
          <a:p>
            <a:pPr eaLnBrk="1" hangingPunct="1"/>
            <a:r>
              <a:rPr lang="en-US" sz="2800" dirty="0" smtClean="0"/>
              <a:t>Responsive alley crops to </a:t>
            </a:r>
          </a:p>
          <a:p>
            <a:pPr eaLnBrk="1" hangingPunct="1">
              <a:buFont typeface="Arial" pitchFamily="34" charset="0"/>
              <a:buNone/>
            </a:pPr>
            <a:r>
              <a:rPr lang="en-US" sz="2800" dirty="0" smtClean="0"/>
              <a:t>	micro-climate improvement</a:t>
            </a:r>
          </a:p>
          <a:p>
            <a:pPr eaLnBrk="1" hangingPunct="1"/>
            <a:r>
              <a:rPr lang="en-US" sz="2800" dirty="0" smtClean="0"/>
              <a:t>Deep-rooted hedgerow species</a:t>
            </a:r>
          </a:p>
          <a:p>
            <a:pPr eaLnBrk="1" hangingPunct="1"/>
            <a:r>
              <a:rPr lang="en-US" sz="2800" dirty="0" smtClean="0"/>
              <a:t>Optimum tree pruning regime (</a:t>
            </a:r>
            <a:r>
              <a:rPr lang="en-US" sz="2800" dirty="0" err="1" smtClean="0"/>
              <a:t>silviculture</a:t>
            </a:r>
            <a:r>
              <a:rPr lang="en-US" sz="2800" dirty="0" smtClean="0"/>
              <a:t>)</a:t>
            </a:r>
          </a:p>
          <a:p>
            <a:pPr eaLnBrk="1" hangingPunct="1"/>
            <a:r>
              <a:rPr lang="en-US" sz="2800" dirty="0" smtClean="0"/>
              <a:t>Appropriate tree species or other hedgerow species (less competitive)</a:t>
            </a:r>
          </a:p>
        </p:txBody>
      </p:sp>
      <p:pic>
        <p:nvPicPr>
          <p:cNvPr id="60420" name="Picture 5"/>
          <p:cNvPicPr>
            <a:picLocks noChangeAspect="1" noChangeArrowheads="1"/>
          </p:cNvPicPr>
          <p:nvPr/>
        </p:nvPicPr>
        <p:blipFill>
          <a:blip r:embed="rId3"/>
          <a:srcRect/>
          <a:stretch>
            <a:fillRect/>
          </a:stretch>
        </p:blipFill>
        <p:spPr bwMode="auto">
          <a:xfrm>
            <a:off x="5595938" y="1524000"/>
            <a:ext cx="3322637" cy="2514600"/>
          </a:xfrm>
          <a:prstGeom prst="rect">
            <a:avLst/>
          </a:prstGeom>
          <a:noFill/>
          <a:ln w="9525">
            <a:noFill/>
            <a:miter lim="800000"/>
            <a:headEnd/>
            <a:tailEnd/>
          </a:ln>
        </p:spPr>
      </p:pic>
      <p:sp>
        <p:nvSpPr>
          <p:cNvPr id="5" name="Rectangle 4"/>
          <p:cNvSpPr/>
          <p:nvPr/>
        </p:nvSpPr>
        <p:spPr>
          <a:xfrm>
            <a:off x="6553200" y="2362200"/>
            <a:ext cx="1219200" cy="914400"/>
          </a:xfrm>
          <a:prstGeom prst="rect">
            <a:avLst/>
          </a:prstGeom>
          <a:solidFill>
            <a:srgbClr val="FF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PH"/>
          </a:p>
        </p:txBody>
      </p:sp>
      <p:sp>
        <p:nvSpPr>
          <p:cNvPr id="6" name="Rectangle 5"/>
          <p:cNvSpPr/>
          <p:nvPr/>
        </p:nvSpPr>
        <p:spPr>
          <a:xfrm>
            <a:off x="4724400" y="762000"/>
            <a:ext cx="1143000" cy="533400"/>
          </a:xfrm>
          <a:prstGeom prst="rect">
            <a:avLst/>
          </a:prstGeom>
          <a:solidFill>
            <a:srgbClr val="FF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PH"/>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2"/>
          <p:cNvSpPr>
            <a:spLocks noGrp="1" noChangeArrowheads="1"/>
          </p:cNvSpPr>
          <p:nvPr>
            <p:ph type="title"/>
          </p:nvPr>
        </p:nvSpPr>
        <p:spPr/>
        <p:txBody>
          <a:bodyPr rtlCol="0">
            <a:normAutofit fontScale="90000"/>
          </a:bodyPr>
          <a:lstStyle/>
          <a:p>
            <a:pPr algn="l" eaLnBrk="1" fontAlgn="auto" hangingPunct="1">
              <a:spcAft>
                <a:spcPts val="0"/>
              </a:spcAft>
              <a:defRPr/>
            </a:pPr>
            <a:r>
              <a:rPr lang="en-US" sz="3200" smtClean="0"/>
              <a:t>Decreasing the value of Y1</a:t>
            </a:r>
            <a:r>
              <a:rPr lang="en-US" sz="3200" smtClean="0">
                <a:solidFill>
                  <a:srgbClr val="FF0000"/>
                </a:solidFill>
              </a:rPr>
              <a:t> (3) </a:t>
            </a:r>
            <a:r>
              <a:rPr lang="en-US" sz="3200" smtClean="0"/>
              <a:t>(competition zone) through the use of:</a:t>
            </a:r>
            <a:r>
              <a:rPr lang="en-US" sz="4000" smtClean="0"/>
              <a:t> </a:t>
            </a:r>
          </a:p>
        </p:txBody>
      </p:sp>
      <p:sp>
        <p:nvSpPr>
          <p:cNvPr id="63491" name="Rectangle 3"/>
          <p:cNvSpPr>
            <a:spLocks noGrp="1" noChangeArrowheads="1"/>
          </p:cNvSpPr>
          <p:nvPr>
            <p:ph idx="1"/>
          </p:nvPr>
        </p:nvSpPr>
        <p:spPr bwMode="auto">
          <a:xfrm>
            <a:off x="228600" y="1524000"/>
            <a:ext cx="8229600" cy="4525963"/>
          </a:xfrm>
          <a:noFill/>
          <a:ln>
            <a:miter lim="800000"/>
            <a:headEnd/>
            <a:tailEnd/>
          </a:ln>
        </p:spPr>
        <p:txBody>
          <a:bodyPr vert="horz" wrap="square" lIns="91440" tIns="45720" rIns="91440" bIns="45720" numCol="1" anchor="t" anchorCtr="0" compatLnSpc="1">
            <a:prstTxWarp prst="textNoShape">
              <a:avLst/>
            </a:prstTxWarp>
          </a:bodyPr>
          <a:lstStyle/>
          <a:p>
            <a:pPr eaLnBrk="1" hangingPunct="1">
              <a:lnSpc>
                <a:spcPct val="80000"/>
              </a:lnSpc>
            </a:pPr>
            <a:r>
              <a:rPr lang="en-US" sz="2400" dirty="0" smtClean="0"/>
              <a:t>Adapted </a:t>
            </a:r>
            <a:r>
              <a:rPr lang="en-US" sz="2400" dirty="0" err="1" smtClean="0"/>
              <a:t>alleycrops</a:t>
            </a:r>
            <a:r>
              <a:rPr lang="en-US" sz="2400" dirty="0" smtClean="0"/>
              <a:t> (cassava </a:t>
            </a:r>
            <a:r>
              <a:rPr lang="en-US" sz="2400" dirty="0" err="1" smtClean="0"/>
              <a:t>vs</a:t>
            </a:r>
            <a:r>
              <a:rPr lang="en-US" sz="2400" dirty="0" smtClean="0"/>
              <a:t> maize)</a:t>
            </a:r>
          </a:p>
          <a:p>
            <a:pPr eaLnBrk="1" hangingPunct="1">
              <a:lnSpc>
                <a:spcPct val="80000"/>
              </a:lnSpc>
            </a:pPr>
            <a:r>
              <a:rPr lang="en-US" sz="2400" dirty="0" smtClean="0"/>
              <a:t>Appropriate tree species </a:t>
            </a:r>
          </a:p>
          <a:p>
            <a:pPr lvl="1" eaLnBrk="1" hangingPunct="1">
              <a:lnSpc>
                <a:spcPct val="80000"/>
              </a:lnSpc>
            </a:pPr>
            <a:r>
              <a:rPr lang="en-US" sz="2200" dirty="0" smtClean="0"/>
              <a:t>Medium to narrow and light canopies</a:t>
            </a:r>
          </a:p>
          <a:p>
            <a:pPr lvl="1" eaLnBrk="1" hangingPunct="1">
              <a:lnSpc>
                <a:spcPct val="80000"/>
              </a:lnSpc>
            </a:pPr>
            <a:r>
              <a:rPr lang="en-US" sz="2200" dirty="0" smtClean="0"/>
              <a:t>Deep rooted </a:t>
            </a:r>
          </a:p>
          <a:p>
            <a:pPr lvl="1" eaLnBrk="1" hangingPunct="1">
              <a:lnSpc>
                <a:spcPct val="80000"/>
              </a:lnSpc>
            </a:pPr>
            <a:r>
              <a:rPr lang="en-US" sz="2200" dirty="0" smtClean="0"/>
              <a:t>N</a:t>
            </a:r>
            <a:r>
              <a:rPr lang="en-US" sz="2200" baseline="-25000" dirty="0" smtClean="0"/>
              <a:t>2</a:t>
            </a:r>
            <a:r>
              <a:rPr lang="en-US" sz="2200" dirty="0" smtClean="0"/>
              <a:t>-fixing (if possible)</a:t>
            </a:r>
          </a:p>
          <a:p>
            <a:pPr eaLnBrk="1" hangingPunct="1">
              <a:lnSpc>
                <a:spcPct val="80000"/>
              </a:lnSpc>
            </a:pPr>
            <a:r>
              <a:rPr lang="en-US" sz="2400" dirty="0" smtClean="0"/>
              <a:t>Appropriate tree pruning regime (canopy removal and timing)</a:t>
            </a:r>
          </a:p>
          <a:p>
            <a:pPr eaLnBrk="1" hangingPunct="1">
              <a:lnSpc>
                <a:spcPct val="80000"/>
              </a:lnSpc>
            </a:pPr>
            <a:r>
              <a:rPr lang="en-US" sz="2400" dirty="0" smtClean="0"/>
              <a:t>Supplemental water and nutrient application at competition zone (e.g. skewing the application of </a:t>
            </a:r>
            <a:r>
              <a:rPr lang="en-US" sz="2400" dirty="0" err="1" smtClean="0"/>
              <a:t>prunnings</a:t>
            </a:r>
            <a:r>
              <a:rPr lang="en-US" sz="2400" dirty="0" smtClean="0"/>
              <a:t> and fertilizer, application of drip irrigation)</a:t>
            </a:r>
          </a:p>
          <a:p>
            <a:pPr eaLnBrk="1" hangingPunct="1">
              <a:lnSpc>
                <a:spcPct val="80000"/>
              </a:lnSpc>
            </a:pPr>
            <a:r>
              <a:rPr lang="en-US" sz="2400" dirty="0" smtClean="0"/>
              <a:t>Orient the tree rows parallel to the direction of the sun (east-west if possible)</a:t>
            </a:r>
          </a:p>
          <a:p>
            <a:pPr eaLnBrk="1" hangingPunct="1">
              <a:lnSpc>
                <a:spcPct val="80000"/>
              </a:lnSpc>
            </a:pPr>
            <a:endParaRPr lang="en-US" sz="2400" dirty="0" smtClean="0"/>
          </a:p>
          <a:p>
            <a:pPr eaLnBrk="1" hangingPunct="1">
              <a:lnSpc>
                <a:spcPct val="80000"/>
              </a:lnSpc>
            </a:pPr>
            <a:endParaRPr lang="en-US" sz="2400" dirty="0" smtClean="0"/>
          </a:p>
          <a:p>
            <a:pPr lvl="1" eaLnBrk="1" hangingPunct="1">
              <a:lnSpc>
                <a:spcPct val="80000"/>
              </a:lnSpc>
            </a:pPr>
            <a:endParaRPr lang="en-US" sz="2200" dirty="0" smtClean="0"/>
          </a:p>
          <a:p>
            <a:pPr lvl="1" eaLnBrk="1" hangingPunct="1">
              <a:lnSpc>
                <a:spcPct val="80000"/>
              </a:lnSpc>
            </a:pPr>
            <a:endParaRPr lang="en-US" sz="2200" dirty="0" smtClean="0"/>
          </a:p>
          <a:p>
            <a:pPr lvl="1" eaLnBrk="1" hangingPunct="1">
              <a:lnSpc>
                <a:spcPct val="80000"/>
              </a:lnSpc>
            </a:pPr>
            <a:endParaRPr lang="en-US" sz="2200" dirty="0" smtClean="0"/>
          </a:p>
          <a:p>
            <a:pPr eaLnBrk="1" hangingPunct="1">
              <a:lnSpc>
                <a:spcPct val="80000"/>
              </a:lnSpc>
            </a:pPr>
            <a:endParaRPr lang="en-US" sz="2400" dirty="0" smtClean="0"/>
          </a:p>
        </p:txBody>
      </p:sp>
      <p:pic>
        <p:nvPicPr>
          <p:cNvPr id="63492" name="Picture 5"/>
          <p:cNvPicPr>
            <a:picLocks noChangeAspect="1" noChangeArrowheads="1"/>
          </p:cNvPicPr>
          <p:nvPr/>
        </p:nvPicPr>
        <p:blipFill>
          <a:blip r:embed="rId3"/>
          <a:srcRect/>
          <a:stretch>
            <a:fillRect/>
          </a:stretch>
        </p:blipFill>
        <p:spPr bwMode="auto">
          <a:xfrm>
            <a:off x="5595938" y="762000"/>
            <a:ext cx="3548062" cy="2928938"/>
          </a:xfrm>
          <a:prstGeom prst="rect">
            <a:avLst/>
          </a:prstGeom>
          <a:noFill/>
          <a:ln w="9525">
            <a:noFill/>
            <a:miter lim="800000"/>
            <a:headEnd/>
            <a:tailEnd/>
          </a:ln>
        </p:spPr>
      </p:pic>
      <p:sp>
        <p:nvSpPr>
          <p:cNvPr id="5" name="Rectangle 4"/>
          <p:cNvSpPr/>
          <p:nvPr/>
        </p:nvSpPr>
        <p:spPr>
          <a:xfrm>
            <a:off x="6096000" y="2209800"/>
            <a:ext cx="533400" cy="685800"/>
          </a:xfrm>
          <a:prstGeom prst="rect">
            <a:avLst/>
          </a:prstGeom>
          <a:solidFill>
            <a:srgbClr val="FF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PH"/>
          </a:p>
        </p:txBody>
      </p:sp>
      <p:sp>
        <p:nvSpPr>
          <p:cNvPr id="6" name="Rectangle 5"/>
          <p:cNvSpPr/>
          <p:nvPr/>
        </p:nvSpPr>
        <p:spPr>
          <a:xfrm>
            <a:off x="7924800" y="2209800"/>
            <a:ext cx="533400" cy="685800"/>
          </a:xfrm>
          <a:prstGeom prst="rect">
            <a:avLst/>
          </a:prstGeom>
          <a:solidFill>
            <a:srgbClr val="FF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PH"/>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2"/>
          <p:cNvSpPr>
            <a:spLocks noGrp="1" noChangeArrowheads="1"/>
          </p:cNvSpPr>
          <p:nvPr>
            <p:ph type="title"/>
          </p:nvPr>
        </p:nvSpPr>
        <p:spPr>
          <a:xfrm>
            <a:off x="304800" y="533400"/>
            <a:ext cx="8229600" cy="1143000"/>
          </a:xfrm>
        </p:spPr>
        <p:txBody>
          <a:bodyPr rtlCol="0">
            <a:normAutofit fontScale="90000"/>
          </a:bodyPr>
          <a:lstStyle/>
          <a:p>
            <a:pPr algn="l" eaLnBrk="1" fontAlgn="auto" hangingPunct="1">
              <a:spcAft>
                <a:spcPts val="0"/>
              </a:spcAft>
              <a:defRPr/>
            </a:pPr>
            <a:r>
              <a:rPr lang="en-US" sz="3200" smtClean="0"/>
              <a:t>Decreasing or  eliminating the </a:t>
            </a:r>
            <a:br>
              <a:rPr lang="en-US" sz="3200" smtClean="0"/>
            </a:br>
            <a:r>
              <a:rPr lang="en-US" sz="3200" smtClean="0"/>
              <a:t>value of D </a:t>
            </a:r>
            <a:br>
              <a:rPr lang="en-US" sz="3200" smtClean="0"/>
            </a:br>
            <a:r>
              <a:rPr lang="en-US" sz="3200" smtClean="0"/>
              <a:t>(crop displacement </a:t>
            </a:r>
            <a:br>
              <a:rPr lang="en-US" sz="3200" smtClean="0"/>
            </a:br>
            <a:r>
              <a:rPr lang="en-US" sz="3200" smtClean="0"/>
              <a:t>area)</a:t>
            </a:r>
            <a:r>
              <a:rPr lang="en-US" sz="3200" smtClean="0">
                <a:solidFill>
                  <a:srgbClr val="FF0000"/>
                </a:solidFill>
              </a:rPr>
              <a:t> (4)</a:t>
            </a:r>
          </a:p>
        </p:txBody>
      </p:sp>
      <p:sp>
        <p:nvSpPr>
          <p:cNvPr id="65539" name="Rectangle 3"/>
          <p:cNvSpPr>
            <a:spLocks noGrp="1" noChangeArrowheads="1"/>
          </p:cNvSpPr>
          <p:nvPr>
            <p:ph idx="1"/>
          </p:nvPr>
        </p:nvSpPr>
        <p:spPr bwMode="auto">
          <a:xfrm>
            <a:off x="381000" y="3200400"/>
            <a:ext cx="8305800" cy="3657600"/>
          </a:xfrm>
          <a:noFill/>
          <a:ln>
            <a:miter lim="800000"/>
            <a:headEnd/>
            <a:tailEnd/>
          </a:ln>
        </p:spPr>
        <p:txBody>
          <a:bodyPr vert="horz" wrap="square" lIns="91440" tIns="45720" rIns="91440" bIns="45720" numCol="1" anchor="t" anchorCtr="0" compatLnSpc="1">
            <a:prstTxWarp prst="textNoShape">
              <a:avLst/>
            </a:prstTxWarp>
          </a:bodyPr>
          <a:lstStyle/>
          <a:p>
            <a:pPr eaLnBrk="1" hangingPunct="1">
              <a:lnSpc>
                <a:spcPct val="80000"/>
              </a:lnSpc>
            </a:pPr>
            <a:r>
              <a:rPr lang="en-US" sz="2400" smtClean="0"/>
              <a:t>Ensure that the value of T is greater than opportunity cost of D</a:t>
            </a:r>
          </a:p>
          <a:p>
            <a:pPr eaLnBrk="1" hangingPunct="1">
              <a:lnSpc>
                <a:spcPct val="80000"/>
              </a:lnSpc>
            </a:pPr>
            <a:r>
              <a:rPr lang="en-US" sz="2400" smtClean="0"/>
              <a:t>Use of early maturing hedges in combination with indigenous trees (clonally propagated trees: rubber, coffee, timber and fruit trees (marcotting vs grafting; use of rooting hormones (IBA, ANAA, etc); forage grasses and legumes</a:t>
            </a:r>
          </a:p>
          <a:p>
            <a:pPr eaLnBrk="1" hangingPunct="1">
              <a:lnSpc>
                <a:spcPct val="80000"/>
              </a:lnSpc>
            </a:pPr>
            <a:r>
              <a:rPr lang="en-US" sz="2400" smtClean="0"/>
              <a:t>Reduce the displacement area by having fewer hedges (e.g. 20 meters instead of 5-6 meters apart) thus enhancing AF complementarity effect</a:t>
            </a:r>
          </a:p>
        </p:txBody>
      </p:sp>
      <p:pic>
        <p:nvPicPr>
          <p:cNvPr id="65540" name="Picture 5"/>
          <p:cNvPicPr>
            <a:picLocks noChangeAspect="1" noChangeArrowheads="1"/>
          </p:cNvPicPr>
          <p:nvPr/>
        </p:nvPicPr>
        <p:blipFill>
          <a:blip r:embed="rId3"/>
          <a:srcRect/>
          <a:stretch>
            <a:fillRect/>
          </a:stretch>
        </p:blipFill>
        <p:spPr bwMode="auto">
          <a:xfrm>
            <a:off x="4953000" y="304800"/>
            <a:ext cx="3548063" cy="2928938"/>
          </a:xfrm>
          <a:prstGeom prst="rect">
            <a:avLst/>
          </a:prstGeom>
          <a:noFill/>
          <a:ln w="9525">
            <a:noFill/>
            <a:miter lim="800000"/>
            <a:headEnd/>
            <a:tailEnd/>
          </a:ln>
        </p:spPr>
      </p:pic>
      <p:sp>
        <p:nvSpPr>
          <p:cNvPr id="5" name="Rectangle 4"/>
          <p:cNvSpPr/>
          <p:nvPr/>
        </p:nvSpPr>
        <p:spPr>
          <a:xfrm>
            <a:off x="7620000" y="2286000"/>
            <a:ext cx="457200" cy="228600"/>
          </a:xfrm>
          <a:prstGeom prst="rect">
            <a:avLst/>
          </a:prstGeom>
          <a:solidFill>
            <a:srgbClr val="FF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PH"/>
          </a:p>
        </p:txBody>
      </p:sp>
      <p:sp>
        <p:nvSpPr>
          <p:cNvPr id="6" name="Rectangle 5"/>
          <p:cNvSpPr/>
          <p:nvPr/>
        </p:nvSpPr>
        <p:spPr>
          <a:xfrm>
            <a:off x="5334000" y="2286000"/>
            <a:ext cx="381000" cy="228600"/>
          </a:xfrm>
          <a:prstGeom prst="rect">
            <a:avLst/>
          </a:prstGeom>
          <a:solidFill>
            <a:srgbClr val="FF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PH"/>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PH" smtClean="0"/>
              <a:t>Percent  yield increase of vegetables under tree based system</a:t>
            </a:r>
            <a:endParaRPr lang="en-PH"/>
          </a:p>
        </p:txBody>
      </p:sp>
      <p:graphicFrame>
        <p:nvGraphicFramePr>
          <p:cNvPr id="4" name="Table 3"/>
          <p:cNvGraphicFramePr>
            <a:graphicFrameLocks noGrp="1"/>
          </p:cNvGraphicFramePr>
          <p:nvPr/>
        </p:nvGraphicFramePr>
        <p:xfrm>
          <a:off x="228600" y="1752600"/>
          <a:ext cx="9525000" cy="4039974"/>
        </p:xfrm>
        <a:graphic>
          <a:graphicData uri="http://schemas.openxmlformats.org/drawingml/2006/table">
            <a:tbl>
              <a:tblPr/>
              <a:tblGrid>
                <a:gridCol w="2588478"/>
                <a:gridCol w="2484433"/>
                <a:gridCol w="2463855"/>
                <a:gridCol w="1988234"/>
              </a:tblGrid>
              <a:tr h="730142">
                <a:tc>
                  <a:txBody>
                    <a:bodyPr/>
                    <a:lstStyle/>
                    <a:p>
                      <a:pPr algn="l">
                        <a:spcAft>
                          <a:spcPts val="0"/>
                        </a:spcAft>
                      </a:pPr>
                      <a:r>
                        <a:rPr lang="en-US" sz="2400" b="1" i="0" dirty="0">
                          <a:latin typeface="Arial" pitchFamily="34" charset="0"/>
                          <a:ea typeface="Times New Roman"/>
                          <a:cs typeface="Arial" pitchFamily="34" charset="0"/>
                        </a:rPr>
                        <a:t>Vegetables</a:t>
                      </a:r>
                      <a:endParaRPr lang="en-PH" sz="2400" b="1" i="0" dirty="0">
                        <a:latin typeface="Arial" pitchFamily="34" charset="0"/>
                        <a:ea typeface="Times New Roman"/>
                        <a:cs typeface="Arial" pitchFamily="34" charset="0"/>
                      </a:endParaRPr>
                    </a:p>
                  </a:txBody>
                  <a:tcPr marL="73025" marR="7302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l">
                        <a:spcAft>
                          <a:spcPts val="0"/>
                        </a:spcAft>
                      </a:pPr>
                      <a:r>
                        <a:rPr lang="en-US" sz="2400" b="1" i="0" dirty="0">
                          <a:latin typeface="Arial" pitchFamily="34" charset="0"/>
                          <a:ea typeface="Times New Roman"/>
                          <a:cs typeface="Arial" pitchFamily="34" charset="0"/>
                        </a:rPr>
                        <a:t>Wet season</a:t>
                      </a:r>
                      <a:endParaRPr lang="en-PH" sz="2400" b="1" i="0" dirty="0">
                        <a:latin typeface="Arial" pitchFamily="34" charset="0"/>
                        <a:ea typeface="Times New Roman"/>
                        <a:cs typeface="Arial" pitchFamily="34" charset="0"/>
                      </a:endParaRPr>
                    </a:p>
                    <a:p>
                      <a:pPr algn="l">
                        <a:spcAft>
                          <a:spcPts val="0"/>
                        </a:spcAft>
                      </a:pPr>
                      <a:r>
                        <a:rPr lang="en-US" sz="2400" b="1" i="0" dirty="0">
                          <a:latin typeface="Arial" pitchFamily="34" charset="0"/>
                          <a:ea typeface="Times New Roman"/>
                          <a:cs typeface="Arial" pitchFamily="34" charset="0"/>
                        </a:rPr>
                        <a:t>(June – Sept)</a:t>
                      </a:r>
                      <a:endParaRPr lang="en-PH" sz="2400" b="1" i="0" dirty="0">
                        <a:latin typeface="Arial" pitchFamily="34" charset="0"/>
                        <a:ea typeface="Times New Roman"/>
                        <a:cs typeface="Arial" pitchFamily="34" charset="0"/>
                      </a:endParaRPr>
                    </a:p>
                  </a:txBody>
                  <a:tcPr marL="73025" marR="7302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l">
                        <a:spcAft>
                          <a:spcPts val="0"/>
                        </a:spcAft>
                      </a:pPr>
                      <a:r>
                        <a:rPr lang="en-US" sz="2400" b="1" i="0" dirty="0">
                          <a:latin typeface="Arial" pitchFamily="34" charset="0"/>
                          <a:ea typeface="Times New Roman"/>
                          <a:cs typeface="Arial" pitchFamily="34" charset="0"/>
                        </a:rPr>
                        <a:t>Dry season</a:t>
                      </a:r>
                      <a:endParaRPr lang="en-PH" sz="2400" b="1" i="0" dirty="0">
                        <a:latin typeface="Arial" pitchFamily="34" charset="0"/>
                        <a:ea typeface="Times New Roman"/>
                        <a:cs typeface="Arial" pitchFamily="34" charset="0"/>
                      </a:endParaRPr>
                    </a:p>
                    <a:p>
                      <a:pPr algn="l">
                        <a:spcAft>
                          <a:spcPts val="0"/>
                        </a:spcAft>
                      </a:pPr>
                      <a:r>
                        <a:rPr lang="en-US" sz="2400" b="1" i="0" dirty="0">
                          <a:latin typeface="Arial" pitchFamily="34" charset="0"/>
                          <a:ea typeface="Times New Roman"/>
                          <a:cs typeface="Arial" pitchFamily="34" charset="0"/>
                        </a:rPr>
                        <a:t>(Feb – May)</a:t>
                      </a:r>
                      <a:endParaRPr lang="en-PH" sz="2400" b="1" i="0" dirty="0">
                        <a:latin typeface="Arial" pitchFamily="34" charset="0"/>
                        <a:ea typeface="Times New Roman"/>
                        <a:cs typeface="Arial" pitchFamily="34" charset="0"/>
                      </a:endParaRPr>
                    </a:p>
                  </a:txBody>
                  <a:tcPr marL="73025" marR="7302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l">
                        <a:spcAft>
                          <a:spcPts val="0"/>
                        </a:spcAft>
                      </a:pPr>
                      <a:r>
                        <a:rPr lang="en-US" sz="2400" b="1" i="0" dirty="0">
                          <a:latin typeface="Arial" pitchFamily="34" charset="0"/>
                          <a:ea typeface="Times New Roman"/>
                          <a:cs typeface="Arial" pitchFamily="34" charset="0"/>
                        </a:rPr>
                        <a:t>Average</a:t>
                      </a:r>
                      <a:endParaRPr lang="en-PH" sz="2400" b="1" i="0" dirty="0">
                        <a:latin typeface="Arial" pitchFamily="34" charset="0"/>
                        <a:ea typeface="Times New Roman"/>
                        <a:cs typeface="Arial" pitchFamily="34" charset="0"/>
                      </a:endParaRPr>
                    </a:p>
                  </a:txBody>
                  <a:tcPr marL="73025" marR="73025" marT="0" marB="0" anchor="ctr">
                    <a:lnL>
                      <a:noFill/>
                    </a:lnL>
                    <a:lnR>
                      <a:noFill/>
                    </a:lnR>
                    <a:lnT>
                      <a:noFill/>
                    </a:lnT>
                    <a:lnB w="12700" cap="flat" cmpd="sng" algn="ctr">
                      <a:solidFill>
                        <a:srgbClr val="000000"/>
                      </a:solidFill>
                      <a:prstDash val="solid"/>
                      <a:round/>
                      <a:headEnd type="none" w="med" len="med"/>
                      <a:tailEnd type="none" w="med" len="med"/>
                    </a:lnB>
                  </a:tcPr>
                </a:tc>
              </a:tr>
              <a:tr h="551409">
                <a:tc>
                  <a:txBody>
                    <a:bodyPr/>
                    <a:lstStyle/>
                    <a:p>
                      <a:pPr algn="l"/>
                      <a:r>
                        <a:rPr lang="en-US" sz="2400" i="0" dirty="0">
                          <a:latin typeface="Arial" pitchFamily="34" charset="0"/>
                          <a:ea typeface="Times New Roman"/>
                          <a:cs typeface="Arial" pitchFamily="34" charset="0"/>
                        </a:rPr>
                        <a:t>Chinese cabbage</a:t>
                      </a:r>
                      <a:endParaRPr lang="en-PH" sz="2400" i="0" dirty="0">
                        <a:latin typeface="Arial" pitchFamily="34" charset="0"/>
                        <a:ea typeface="Times New Roman"/>
                        <a:cs typeface="Arial" pitchFamily="34" charset="0"/>
                      </a:endParaRPr>
                    </a:p>
                  </a:txBody>
                  <a:tcPr marL="73025" marR="7302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l"/>
                      <a:r>
                        <a:rPr lang="en-US" sz="2400" i="0" dirty="0">
                          <a:latin typeface="Arial" pitchFamily="34" charset="0"/>
                          <a:ea typeface="Times New Roman"/>
                          <a:cs typeface="Arial" pitchFamily="34" charset="0"/>
                        </a:rPr>
                        <a:t>37</a:t>
                      </a:r>
                      <a:endParaRPr lang="en-PH" sz="2400" i="0" dirty="0">
                        <a:latin typeface="Arial" pitchFamily="34" charset="0"/>
                        <a:ea typeface="Times New Roman"/>
                        <a:cs typeface="Arial" pitchFamily="34" charset="0"/>
                      </a:endParaRPr>
                    </a:p>
                  </a:txBody>
                  <a:tcPr marL="73025" marR="7302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l"/>
                      <a:r>
                        <a:rPr lang="en-US" sz="2400" i="0">
                          <a:latin typeface="Arial" pitchFamily="34" charset="0"/>
                          <a:ea typeface="Times New Roman"/>
                          <a:cs typeface="Arial" pitchFamily="34" charset="0"/>
                        </a:rPr>
                        <a:t>30</a:t>
                      </a:r>
                      <a:endParaRPr lang="en-PH" sz="2400" i="0">
                        <a:latin typeface="Arial" pitchFamily="34" charset="0"/>
                        <a:ea typeface="Times New Roman"/>
                        <a:cs typeface="Arial" pitchFamily="34" charset="0"/>
                      </a:endParaRPr>
                    </a:p>
                  </a:txBody>
                  <a:tcPr marL="73025" marR="73025"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l"/>
                      <a:r>
                        <a:rPr lang="en-US" sz="2400" i="0" dirty="0">
                          <a:latin typeface="Arial" pitchFamily="34" charset="0"/>
                          <a:ea typeface="Times New Roman"/>
                          <a:cs typeface="Arial" pitchFamily="34" charset="0"/>
                        </a:rPr>
                        <a:t>34</a:t>
                      </a:r>
                      <a:endParaRPr lang="en-PH" sz="2400" i="0" dirty="0">
                        <a:latin typeface="Arial" pitchFamily="34" charset="0"/>
                        <a:ea typeface="Times New Roman"/>
                        <a:cs typeface="Arial" pitchFamily="34" charset="0"/>
                      </a:endParaRPr>
                    </a:p>
                  </a:txBody>
                  <a:tcPr marL="73025" marR="73025" marT="0" marB="0" anchor="ctr">
                    <a:lnL>
                      <a:noFill/>
                    </a:lnL>
                    <a:lnR>
                      <a:noFill/>
                    </a:lnR>
                    <a:lnT w="12700" cap="flat" cmpd="sng" algn="ctr">
                      <a:solidFill>
                        <a:srgbClr val="000000"/>
                      </a:solidFill>
                      <a:prstDash val="solid"/>
                      <a:round/>
                      <a:headEnd type="none" w="med" len="med"/>
                      <a:tailEnd type="none" w="med" len="med"/>
                    </a:lnT>
                    <a:lnB>
                      <a:noFill/>
                    </a:lnB>
                  </a:tcPr>
                </a:tc>
              </a:tr>
              <a:tr h="551409">
                <a:tc>
                  <a:txBody>
                    <a:bodyPr/>
                    <a:lstStyle/>
                    <a:p>
                      <a:pPr algn="l"/>
                      <a:r>
                        <a:rPr lang="en-US" sz="2400" i="0" dirty="0">
                          <a:latin typeface="Arial" pitchFamily="34" charset="0"/>
                          <a:ea typeface="Times New Roman"/>
                          <a:cs typeface="Arial" pitchFamily="34" charset="0"/>
                        </a:rPr>
                        <a:t>Cabbage</a:t>
                      </a:r>
                      <a:endParaRPr lang="en-PH" sz="2400" i="0" dirty="0">
                        <a:latin typeface="Arial" pitchFamily="34" charset="0"/>
                        <a:ea typeface="Times New Roman"/>
                        <a:cs typeface="Arial" pitchFamily="34" charset="0"/>
                      </a:endParaRPr>
                    </a:p>
                  </a:txBody>
                  <a:tcPr marL="73025" marR="73025" marT="0" marB="0" anchor="ctr">
                    <a:lnL>
                      <a:noFill/>
                    </a:lnL>
                    <a:lnR>
                      <a:noFill/>
                    </a:lnR>
                    <a:lnT>
                      <a:noFill/>
                    </a:lnT>
                    <a:lnB>
                      <a:noFill/>
                    </a:lnB>
                  </a:tcPr>
                </a:tc>
                <a:tc>
                  <a:txBody>
                    <a:bodyPr/>
                    <a:lstStyle/>
                    <a:p>
                      <a:pPr algn="l"/>
                      <a:r>
                        <a:rPr lang="en-US" sz="2400" i="0" dirty="0">
                          <a:latin typeface="Arial" pitchFamily="34" charset="0"/>
                          <a:ea typeface="Times New Roman"/>
                          <a:cs typeface="Arial" pitchFamily="34" charset="0"/>
                        </a:rPr>
                        <a:t>13</a:t>
                      </a:r>
                      <a:endParaRPr lang="en-PH" sz="2400" i="0" dirty="0">
                        <a:latin typeface="Arial" pitchFamily="34" charset="0"/>
                        <a:ea typeface="Times New Roman"/>
                        <a:cs typeface="Arial" pitchFamily="34" charset="0"/>
                      </a:endParaRPr>
                    </a:p>
                  </a:txBody>
                  <a:tcPr marL="73025" marR="73025" marT="0" marB="0" anchor="ctr">
                    <a:lnL>
                      <a:noFill/>
                    </a:lnL>
                    <a:lnR>
                      <a:noFill/>
                    </a:lnR>
                    <a:lnT>
                      <a:noFill/>
                    </a:lnT>
                    <a:lnB>
                      <a:noFill/>
                    </a:lnB>
                  </a:tcPr>
                </a:tc>
                <a:tc>
                  <a:txBody>
                    <a:bodyPr/>
                    <a:lstStyle/>
                    <a:p>
                      <a:pPr algn="l"/>
                      <a:r>
                        <a:rPr lang="en-US" sz="2400" i="0">
                          <a:latin typeface="Arial" pitchFamily="34" charset="0"/>
                          <a:ea typeface="Times New Roman"/>
                          <a:cs typeface="Arial" pitchFamily="34" charset="0"/>
                        </a:rPr>
                        <a:t>0</a:t>
                      </a:r>
                      <a:endParaRPr lang="en-PH" sz="2400" i="0">
                        <a:latin typeface="Arial" pitchFamily="34" charset="0"/>
                        <a:ea typeface="Times New Roman"/>
                        <a:cs typeface="Arial" pitchFamily="34" charset="0"/>
                      </a:endParaRPr>
                    </a:p>
                  </a:txBody>
                  <a:tcPr marL="73025" marR="73025" marT="0" marB="0" anchor="ctr">
                    <a:lnL>
                      <a:noFill/>
                    </a:lnL>
                    <a:lnR>
                      <a:noFill/>
                    </a:lnR>
                    <a:lnT>
                      <a:noFill/>
                    </a:lnT>
                    <a:lnB>
                      <a:noFill/>
                    </a:lnB>
                  </a:tcPr>
                </a:tc>
                <a:tc>
                  <a:txBody>
                    <a:bodyPr/>
                    <a:lstStyle/>
                    <a:p>
                      <a:pPr algn="l"/>
                      <a:r>
                        <a:rPr lang="en-US" sz="2400" i="0" dirty="0">
                          <a:latin typeface="Arial" pitchFamily="34" charset="0"/>
                          <a:ea typeface="Times New Roman"/>
                          <a:cs typeface="Arial" pitchFamily="34" charset="0"/>
                        </a:rPr>
                        <a:t>7</a:t>
                      </a:r>
                      <a:endParaRPr lang="en-PH" sz="2400" i="0" dirty="0">
                        <a:latin typeface="Arial" pitchFamily="34" charset="0"/>
                        <a:ea typeface="Times New Roman"/>
                        <a:cs typeface="Arial" pitchFamily="34" charset="0"/>
                      </a:endParaRPr>
                    </a:p>
                  </a:txBody>
                  <a:tcPr marL="73025" marR="73025" marT="0" marB="0" anchor="ctr">
                    <a:lnL>
                      <a:noFill/>
                    </a:lnL>
                    <a:lnR>
                      <a:noFill/>
                    </a:lnR>
                    <a:lnT>
                      <a:noFill/>
                    </a:lnT>
                    <a:lnB>
                      <a:noFill/>
                    </a:lnB>
                  </a:tcPr>
                </a:tc>
              </a:tr>
              <a:tr h="551409">
                <a:tc>
                  <a:txBody>
                    <a:bodyPr/>
                    <a:lstStyle/>
                    <a:p>
                      <a:pPr algn="l"/>
                      <a:r>
                        <a:rPr lang="en-US" sz="2400" i="0" dirty="0">
                          <a:latin typeface="Arial" pitchFamily="34" charset="0"/>
                          <a:ea typeface="Times New Roman"/>
                          <a:cs typeface="Arial" pitchFamily="34" charset="0"/>
                        </a:rPr>
                        <a:t>Tomato</a:t>
                      </a:r>
                      <a:endParaRPr lang="en-PH" sz="2400" i="0" dirty="0">
                        <a:latin typeface="Arial" pitchFamily="34" charset="0"/>
                        <a:ea typeface="Times New Roman"/>
                        <a:cs typeface="Arial" pitchFamily="34" charset="0"/>
                      </a:endParaRPr>
                    </a:p>
                  </a:txBody>
                  <a:tcPr marL="73025" marR="73025" marT="0" marB="0" anchor="ctr">
                    <a:lnL>
                      <a:noFill/>
                    </a:lnL>
                    <a:lnR>
                      <a:noFill/>
                    </a:lnR>
                    <a:lnT>
                      <a:noFill/>
                    </a:lnT>
                    <a:lnB>
                      <a:noFill/>
                    </a:lnB>
                  </a:tcPr>
                </a:tc>
                <a:tc>
                  <a:txBody>
                    <a:bodyPr/>
                    <a:lstStyle/>
                    <a:p>
                      <a:pPr algn="l"/>
                      <a:r>
                        <a:rPr lang="en-US" sz="2400" i="0" dirty="0">
                          <a:latin typeface="Arial" pitchFamily="34" charset="0"/>
                          <a:ea typeface="Times New Roman"/>
                          <a:cs typeface="Arial" pitchFamily="34" charset="0"/>
                        </a:rPr>
                        <a:t>40</a:t>
                      </a:r>
                      <a:endParaRPr lang="en-PH" sz="2400" i="0" dirty="0">
                        <a:latin typeface="Arial" pitchFamily="34" charset="0"/>
                        <a:ea typeface="Times New Roman"/>
                        <a:cs typeface="Arial" pitchFamily="34" charset="0"/>
                      </a:endParaRPr>
                    </a:p>
                  </a:txBody>
                  <a:tcPr marL="73025" marR="73025" marT="0" marB="0" anchor="ctr">
                    <a:lnL>
                      <a:noFill/>
                    </a:lnL>
                    <a:lnR>
                      <a:noFill/>
                    </a:lnR>
                    <a:lnT>
                      <a:noFill/>
                    </a:lnT>
                    <a:lnB>
                      <a:noFill/>
                    </a:lnB>
                  </a:tcPr>
                </a:tc>
                <a:tc>
                  <a:txBody>
                    <a:bodyPr/>
                    <a:lstStyle/>
                    <a:p>
                      <a:pPr algn="l"/>
                      <a:r>
                        <a:rPr lang="en-US" sz="2400" i="0">
                          <a:latin typeface="Arial" pitchFamily="34" charset="0"/>
                          <a:ea typeface="Times New Roman"/>
                          <a:cs typeface="Arial" pitchFamily="34" charset="0"/>
                        </a:rPr>
                        <a:t>10</a:t>
                      </a:r>
                      <a:endParaRPr lang="en-PH" sz="2400" i="0">
                        <a:latin typeface="Arial" pitchFamily="34" charset="0"/>
                        <a:ea typeface="Times New Roman"/>
                        <a:cs typeface="Arial" pitchFamily="34" charset="0"/>
                      </a:endParaRPr>
                    </a:p>
                  </a:txBody>
                  <a:tcPr marL="73025" marR="73025" marT="0" marB="0" anchor="ctr">
                    <a:lnL>
                      <a:noFill/>
                    </a:lnL>
                    <a:lnR>
                      <a:noFill/>
                    </a:lnR>
                    <a:lnT>
                      <a:noFill/>
                    </a:lnT>
                    <a:lnB>
                      <a:noFill/>
                    </a:lnB>
                  </a:tcPr>
                </a:tc>
                <a:tc>
                  <a:txBody>
                    <a:bodyPr/>
                    <a:lstStyle/>
                    <a:p>
                      <a:pPr algn="l"/>
                      <a:r>
                        <a:rPr lang="en-US" sz="2400" i="0" dirty="0">
                          <a:latin typeface="Arial" pitchFamily="34" charset="0"/>
                          <a:ea typeface="Times New Roman"/>
                          <a:cs typeface="Arial" pitchFamily="34" charset="0"/>
                        </a:rPr>
                        <a:t>25</a:t>
                      </a:r>
                      <a:endParaRPr lang="en-PH" sz="2400" i="0" dirty="0">
                        <a:latin typeface="Arial" pitchFamily="34" charset="0"/>
                        <a:ea typeface="Times New Roman"/>
                        <a:cs typeface="Arial" pitchFamily="34" charset="0"/>
                      </a:endParaRPr>
                    </a:p>
                  </a:txBody>
                  <a:tcPr marL="73025" marR="73025" marT="0" marB="0" anchor="ctr">
                    <a:lnL>
                      <a:noFill/>
                    </a:lnL>
                    <a:lnR>
                      <a:noFill/>
                    </a:lnR>
                    <a:lnT>
                      <a:noFill/>
                    </a:lnT>
                    <a:lnB>
                      <a:noFill/>
                    </a:lnB>
                  </a:tcPr>
                </a:tc>
              </a:tr>
              <a:tr h="551409">
                <a:tc>
                  <a:txBody>
                    <a:bodyPr/>
                    <a:lstStyle/>
                    <a:p>
                      <a:pPr algn="l"/>
                      <a:r>
                        <a:rPr lang="en-US" sz="2400" i="0" dirty="0">
                          <a:latin typeface="Arial" pitchFamily="34" charset="0"/>
                          <a:ea typeface="Times New Roman"/>
                          <a:cs typeface="Arial" pitchFamily="34" charset="0"/>
                        </a:rPr>
                        <a:t>Bell pepper</a:t>
                      </a:r>
                      <a:endParaRPr lang="en-PH" sz="2400" i="0" dirty="0">
                        <a:latin typeface="Arial" pitchFamily="34" charset="0"/>
                        <a:ea typeface="Times New Roman"/>
                        <a:cs typeface="Arial" pitchFamily="34" charset="0"/>
                      </a:endParaRPr>
                    </a:p>
                  </a:txBody>
                  <a:tcPr marL="73025" marR="73025" marT="0" marB="0" anchor="ctr">
                    <a:lnL>
                      <a:noFill/>
                    </a:lnL>
                    <a:lnR>
                      <a:noFill/>
                    </a:lnR>
                    <a:lnT>
                      <a:noFill/>
                    </a:lnT>
                    <a:lnB>
                      <a:noFill/>
                    </a:lnB>
                  </a:tcPr>
                </a:tc>
                <a:tc>
                  <a:txBody>
                    <a:bodyPr/>
                    <a:lstStyle/>
                    <a:p>
                      <a:pPr algn="l"/>
                      <a:r>
                        <a:rPr lang="en-US" sz="2400" i="0" dirty="0">
                          <a:latin typeface="Arial" pitchFamily="34" charset="0"/>
                          <a:ea typeface="Times New Roman"/>
                          <a:cs typeface="Arial" pitchFamily="34" charset="0"/>
                        </a:rPr>
                        <a:t>20</a:t>
                      </a:r>
                      <a:endParaRPr lang="en-PH" sz="2400" i="0" dirty="0">
                        <a:latin typeface="Arial" pitchFamily="34" charset="0"/>
                        <a:ea typeface="Times New Roman"/>
                        <a:cs typeface="Arial" pitchFamily="34" charset="0"/>
                      </a:endParaRPr>
                    </a:p>
                  </a:txBody>
                  <a:tcPr marL="73025" marR="73025" marT="0" marB="0" anchor="ctr">
                    <a:lnL>
                      <a:noFill/>
                    </a:lnL>
                    <a:lnR>
                      <a:noFill/>
                    </a:lnR>
                    <a:lnT>
                      <a:noFill/>
                    </a:lnT>
                    <a:lnB>
                      <a:noFill/>
                    </a:lnB>
                  </a:tcPr>
                </a:tc>
                <a:tc>
                  <a:txBody>
                    <a:bodyPr/>
                    <a:lstStyle/>
                    <a:p>
                      <a:pPr algn="l"/>
                      <a:r>
                        <a:rPr lang="en-US" sz="2400" i="0">
                          <a:latin typeface="Arial" pitchFamily="34" charset="0"/>
                          <a:ea typeface="Times New Roman"/>
                          <a:cs typeface="Arial" pitchFamily="34" charset="0"/>
                        </a:rPr>
                        <a:t>10</a:t>
                      </a:r>
                      <a:endParaRPr lang="en-PH" sz="2400" i="0">
                        <a:latin typeface="Arial" pitchFamily="34" charset="0"/>
                        <a:ea typeface="Times New Roman"/>
                        <a:cs typeface="Arial" pitchFamily="34" charset="0"/>
                      </a:endParaRPr>
                    </a:p>
                  </a:txBody>
                  <a:tcPr marL="73025" marR="73025" marT="0" marB="0" anchor="ctr">
                    <a:lnL>
                      <a:noFill/>
                    </a:lnL>
                    <a:lnR>
                      <a:noFill/>
                    </a:lnR>
                    <a:lnT>
                      <a:noFill/>
                    </a:lnT>
                    <a:lnB>
                      <a:noFill/>
                    </a:lnB>
                  </a:tcPr>
                </a:tc>
                <a:tc>
                  <a:txBody>
                    <a:bodyPr/>
                    <a:lstStyle/>
                    <a:p>
                      <a:pPr algn="l"/>
                      <a:r>
                        <a:rPr lang="en-US" sz="2400" i="0" dirty="0">
                          <a:latin typeface="Arial" pitchFamily="34" charset="0"/>
                          <a:ea typeface="Times New Roman"/>
                          <a:cs typeface="Arial" pitchFamily="34" charset="0"/>
                        </a:rPr>
                        <a:t>15</a:t>
                      </a:r>
                      <a:endParaRPr lang="en-PH" sz="2400" i="0" dirty="0">
                        <a:latin typeface="Arial" pitchFamily="34" charset="0"/>
                        <a:ea typeface="Times New Roman"/>
                        <a:cs typeface="Arial" pitchFamily="34" charset="0"/>
                      </a:endParaRPr>
                    </a:p>
                  </a:txBody>
                  <a:tcPr marL="73025" marR="73025" marT="0" marB="0" anchor="ctr">
                    <a:lnL>
                      <a:noFill/>
                    </a:lnL>
                    <a:lnR>
                      <a:noFill/>
                    </a:lnR>
                    <a:lnT>
                      <a:noFill/>
                    </a:lnT>
                    <a:lnB>
                      <a:noFill/>
                    </a:lnB>
                  </a:tcPr>
                </a:tc>
              </a:tr>
              <a:tr h="551409">
                <a:tc>
                  <a:txBody>
                    <a:bodyPr/>
                    <a:lstStyle/>
                    <a:p>
                      <a:pPr algn="l"/>
                      <a:r>
                        <a:rPr lang="en-US" sz="2400" i="0" dirty="0">
                          <a:latin typeface="Arial" pitchFamily="34" charset="0"/>
                          <a:ea typeface="Times New Roman"/>
                          <a:cs typeface="Arial" pitchFamily="34" charset="0"/>
                        </a:rPr>
                        <a:t>Carrots</a:t>
                      </a:r>
                      <a:endParaRPr lang="en-PH" sz="2400" i="0" dirty="0">
                        <a:latin typeface="Arial" pitchFamily="34" charset="0"/>
                        <a:ea typeface="Times New Roman"/>
                        <a:cs typeface="Arial" pitchFamily="34" charset="0"/>
                      </a:endParaRPr>
                    </a:p>
                  </a:txBody>
                  <a:tcPr marL="73025" marR="7302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l"/>
                      <a:r>
                        <a:rPr lang="en-US" sz="2400" i="0" dirty="0">
                          <a:latin typeface="Arial" pitchFamily="34" charset="0"/>
                          <a:ea typeface="Times New Roman"/>
                          <a:cs typeface="Arial" pitchFamily="34" charset="0"/>
                        </a:rPr>
                        <a:t>37</a:t>
                      </a:r>
                      <a:endParaRPr lang="en-PH" sz="2400" i="0" dirty="0">
                        <a:latin typeface="Arial" pitchFamily="34" charset="0"/>
                        <a:ea typeface="Times New Roman"/>
                        <a:cs typeface="Arial" pitchFamily="34" charset="0"/>
                      </a:endParaRPr>
                    </a:p>
                  </a:txBody>
                  <a:tcPr marL="73025" marR="7302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l"/>
                      <a:r>
                        <a:rPr lang="en-US" sz="2400" i="0">
                          <a:latin typeface="Arial" pitchFamily="34" charset="0"/>
                          <a:ea typeface="Times New Roman"/>
                          <a:cs typeface="Arial" pitchFamily="34" charset="0"/>
                        </a:rPr>
                        <a:t>30</a:t>
                      </a:r>
                      <a:endParaRPr lang="en-PH" sz="2400" i="0">
                        <a:latin typeface="Arial" pitchFamily="34" charset="0"/>
                        <a:ea typeface="Times New Roman"/>
                        <a:cs typeface="Arial" pitchFamily="34" charset="0"/>
                      </a:endParaRPr>
                    </a:p>
                  </a:txBody>
                  <a:tcPr marL="73025" marR="73025"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l"/>
                      <a:r>
                        <a:rPr lang="en-US" sz="2400" i="0">
                          <a:latin typeface="Arial" pitchFamily="34" charset="0"/>
                          <a:ea typeface="Times New Roman"/>
                          <a:cs typeface="Arial" pitchFamily="34" charset="0"/>
                        </a:rPr>
                        <a:t>34</a:t>
                      </a:r>
                      <a:endParaRPr lang="en-PH" sz="2400" i="0">
                        <a:latin typeface="Arial" pitchFamily="34" charset="0"/>
                        <a:ea typeface="Times New Roman"/>
                        <a:cs typeface="Arial" pitchFamily="34" charset="0"/>
                      </a:endParaRPr>
                    </a:p>
                  </a:txBody>
                  <a:tcPr marL="73025" marR="73025" marT="0" marB="0" anchor="ctr">
                    <a:lnL>
                      <a:noFill/>
                    </a:lnL>
                    <a:lnR>
                      <a:noFill/>
                    </a:lnR>
                    <a:lnT>
                      <a:noFill/>
                    </a:lnT>
                    <a:lnB w="12700" cap="flat" cmpd="sng" algn="ctr">
                      <a:solidFill>
                        <a:srgbClr val="000000"/>
                      </a:solidFill>
                      <a:prstDash val="solid"/>
                      <a:round/>
                      <a:headEnd type="none" w="med" len="med"/>
                      <a:tailEnd type="none" w="med" len="med"/>
                    </a:lnB>
                  </a:tcPr>
                </a:tc>
              </a:tr>
              <a:tr h="551409">
                <a:tc>
                  <a:txBody>
                    <a:bodyPr/>
                    <a:lstStyle/>
                    <a:p>
                      <a:pPr algn="l"/>
                      <a:r>
                        <a:rPr lang="en-US" sz="2400" i="0" dirty="0">
                          <a:latin typeface="Arial" pitchFamily="34" charset="0"/>
                          <a:ea typeface="Times New Roman"/>
                          <a:cs typeface="Arial" pitchFamily="34" charset="0"/>
                        </a:rPr>
                        <a:t>Mean</a:t>
                      </a:r>
                      <a:endParaRPr lang="en-PH" sz="2400" i="0" dirty="0">
                        <a:latin typeface="Arial" pitchFamily="34" charset="0"/>
                        <a:ea typeface="Times New Roman"/>
                        <a:cs typeface="Arial" pitchFamily="34" charset="0"/>
                      </a:endParaRPr>
                    </a:p>
                  </a:txBody>
                  <a:tcPr marL="73025" marR="7302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r>
                        <a:rPr lang="en-US" sz="2400" i="0" dirty="0">
                          <a:latin typeface="Arial" pitchFamily="34" charset="0"/>
                          <a:ea typeface="Times New Roman"/>
                          <a:cs typeface="Arial" pitchFamily="34" charset="0"/>
                        </a:rPr>
                        <a:t>29</a:t>
                      </a:r>
                      <a:endParaRPr lang="en-PH" sz="2400" i="0" dirty="0">
                        <a:latin typeface="Arial" pitchFamily="34" charset="0"/>
                        <a:ea typeface="Times New Roman"/>
                        <a:cs typeface="Arial" pitchFamily="34" charset="0"/>
                      </a:endParaRPr>
                    </a:p>
                  </a:txBody>
                  <a:tcPr marL="73025" marR="7302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r>
                        <a:rPr lang="en-US" sz="2400" i="0">
                          <a:latin typeface="Arial" pitchFamily="34" charset="0"/>
                          <a:ea typeface="Times New Roman"/>
                          <a:cs typeface="Arial" pitchFamily="34" charset="0"/>
                        </a:rPr>
                        <a:t>16</a:t>
                      </a:r>
                      <a:endParaRPr lang="en-PH" sz="2400" i="0">
                        <a:latin typeface="Arial" pitchFamily="34" charset="0"/>
                        <a:ea typeface="Times New Roman"/>
                        <a:cs typeface="Arial" pitchFamily="34" charset="0"/>
                      </a:endParaRPr>
                    </a:p>
                  </a:txBody>
                  <a:tcPr marL="73025" marR="7302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r>
                        <a:rPr lang="en-US" sz="2400" i="0" dirty="0">
                          <a:latin typeface="Arial" pitchFamily="34" charset="0"/>
                          <a:ea typeface="Times New Roman"/>
                          <a:cs typeface="Arial" pitchFamily="34" charset="0"/>
                        </a:rPr>
                        <a:t>18</a:t>
                      </a:r>
                      <a:endParaRPr lang="en-PH" sz="2400" i="0" dirty="0">
                        <a:latin typeface="Arial" pitchFamily="34" charset="0"/>
                        <a:ea typeface="Times New Roman"/>
                        <a:cs typeface="Arial" pitchFamily="34" charset="0"/>
                      </a:endParaRPr>
                    </a:p>
                  </a:txBody>
                  <a:tcPr marL="73025" marR="73025"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Title 1"/>
          <p:cNvSpPr>
            <a:spLocks noGrp="1"/>
          </p:cNvSpPr>
          <p:nvPr>
            <p:ph type="title"/>
          </p:nvPr>
        </p:nvSpPr>
        <p:spPr>
          <a:xfrm>
            <a:off x="228600" y="5715000"/>
            <a:ext cx="8686800" cy="762000"/>
          </a:xfrm>
        </p:spPr>
        <p:txBody>
          <a:bodyPr anchor="t"/>
          <a:lstStyle/>
          <a:p>
            <a:pPr>
              <a:defRPr/>
            </a:pPr>
            <a:r>
              <a:rPr lang="en-US" sz="2400" dirty="0" smtClean="0"/>
              <a:t>Schematic diagram of single tree-line </a:t>
            </a:r>
            <a:r>
              <a:rPr lang="en-US" sz="2400" dirty="0" err="1" smtClean="0"/>
              <a:t>agroforestry</a:t>
            </a:r>
            <a:r>
              <a:rPr lang="en-US" sz="2400" dirty="0" smtClean="0"/>
              <a:t> system</a:t>
            </a:r>
          </a:p>
        </p:txBody>
      </p:sp>
      <p:pic>
        <p:nvPicPr>
          <p:cNvPr id="38915" name="Picture 2"/>
          <p:cNvPicPr>
            <a:picLocks noGrp="1" noChangeAspect="1" noChangeArrowheads="1"/>
          </p:cNvPicPr>
          <p:nvPr>
            <p:ph idx="1"/>
          </p:nvPr>
        </p:nvPicPr>
        <p:blipFill>
          <a:blip r:embed="rId3"/>
          <a:srcRect/>
          <a:stretch>
            <a:fillRect/>
          </a:stretch>
        </p:blipFill>
        <p:spPr>
          <a:xfrm>
            <a:off x="609600" y="533400"/>
            <a:ext cx="8153400" cy="5029200"/>
          </a:xfrm>
          <a:noFill/>
        </p:spPr>
      </p:pic>
      <p:sp>
        <p:nvSpPr>
          <p:cNvPr id="5" name="TextBox 4"/>
          <p:cNvSpPr txBox="1"/>
          <p:nvPr/>
        </p:nvSpPr>
        <p:spPr>
          <a:xfrm>
            <a:off x="1447800" y="2209800"/>
            <a:ext cx="1828800" cy="400110"/>
          </a:xfrm>
          <a:prstGeom prst="rect">
            <a:avLst/>
          </a:prstGeom>
          <a:solidFill>
            <a:schemeClr val="tx1"/>
          </a:solidFill>
        </p:spPr>
        <p:txBody>
          <a:bodyPr wrap="square" rtlCol="0">
            <a:spAutoFit/>
          </a:bodyPr>
          <a:lstStyle/>
          <a:p>
            <a:pPr algn="ctr"/>
            <a:r>
              <a:rPr lang="en-PH" sz="2000" dirty="0" smtClean="0">
                <a:solidFill>
                  <a:schemeClr val="bg1"/>
                </a:solidFill>
              </a:rPr>
              <a:t>CAPS</a:t>
            </a:r>
            <a:endParaRPr lang="en-PH" sz="2000" dirty="0">
              <a:solidFill>
                <a:schemeClr val="bg1"/>
              </a:solidFill>
            </a:endParaRPr>
          </a:p>
        </p:txBody>
      </p:sp>
      <p:sp>
        <p:nvSpPr>
          <p:cNvPr id="6" name="TextBox 5"/>
          <p:cNvSpPr txBox="1"/>
          <p:nvPr/>
        </p:nvSpPr>
        <p:spPr>
          <a:xfrm>
            <a:off x="4876800" y="3581400"/>
            <a:ext cx="1828800" cy="400110"/>
          </a:xfrm>
          <a:prstGeom prst="rect">
            <a:avLst/>
          </a:prstGeom>
          <a:solidFill>
            <a:schemeClr val="tx1"/>
          </a:solidFill>
        </p:spPr>
        <p:txBody>
          <a:bodyPr wrap="square" rtlCol="0">
            <a:spAutoFit/>
          </a:bodyPr>
          <a:lstStyle/>
          <a:p>
            <a:pPr algn="ctr"/>
            <a:r>
              <a:rPr lang="en-PH" sz="2000" dirty="0" smtClean="0">
                <a:solidFill>
                  <a:schemeClr val="bg1"/>
                </a:solidFill>
              </a:rPr>
              <a:t>CAPS</a:t>
            </a:r>
            <a:endParaRPr lang="en-PH" sz="2000" dirty="0">
              <a:solidFill>
                <a:schemeClr val="bg1"/>
              </a:solidFill>
            </a:endParaRPr>
          </a:p>
        </p:txBody>
      </p:sp>
      <p:sp>
        <p:nvSpPr>
          <p:cNvPr id="7" name="TextBox 6"/>
          <p:cNvSpPr txBox="1"/>
          <p:nvPr/>
        </p:nvSpPr>
        <p:spPr>
          <a:xfrm>
            <a:off x="2667000" y="3124200"/>
            <a:ext cx="1828800" cy="400110"/>
          </a:xfrm>
          <a:prstGeom prst="rect">
            <a:avLst/>
          </a:prstGeom>
          <a:solidFill>
            <a:schemeClr val="tx1"/>
          </a:solidFill>
        </p:spPr>
        <p:txBody>
          <a:bodyPr wrap="square" rtlCol="0">
            <a:spAutoFit/>
          </a:bodyPr>
          <a:lstStyle/>
          <a:p>
            <a:pPr algn="ctr"/>
            <a:r>
              <a:rPr lang="en-PH" sz="2000" dirty="0" smtClean="0">
                <a:solidFill>
                  <a:schemeClr val="bg1"/>
                </a:solidFill>
              </a:rPr>
              <a:t>CAPS</a:t>
            </a:r>
            <a:endParaRPr lang="en-PH" sz="2000" dirty="0">
              <a:solidFill>
                <a:schemeClr val="bg1"/>
              </a:solidFill>
            </a:endParaRPr>
          </a:p>
        </p:txBody>
      </p:sp>
      <p:sp>
        <p:nvSpPr>
          <p:cNvPr id="8" name="TextBox 7"/>
          <p:cNvSpPr txBox="1"/>
          <p:nvPr/>
        </p:nvSpPr>
        <p:spPr>
          <a:xfrm>
            <a:off x="5105400" y="2133600"/>
            <a:ext cx="838200" cy="369332"/>
          </a:xfrm>
          <a:prstGeom prst="rect">
            <a:avLst/>
          </a:prstGeom>
          <a:noFill/>
        </p:spPr>
        <p:txBody>
          <a:bodyPr wrap="square" rtlCol="0">
            <a:spAutoFit/>
          </a:bodyPr>
          <a:lstStyle/>
          <a:p>
            <a:r>
              <a:rPr lang="en-PH" b="1" dirty="0" smtClean="0"/>
              <a:t>20 m</a:t>
            </a:r>
            <a:endParaRPr lang="en-PH" b="1" dirty="0"/>
          </a:p>
        </p:txBody>
      </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Title 1"/>
          <p:cNvSpPr>
            <a:spLocks noGrp="1"/>
          </p:cNvSpPr>
          <p:nvPr>
            <p:ph type="title"/>
          </p:nvPr>
        </p:nvSpPr>
        <p:spPr>
          <a:xfrm>
            <a:off x="381000" y="5715000"/>
            <a:ext cx="8382000" cy="609600"/>
          </a:xfrm>
        </p:spPr>
        <p:txBody>
          <a:bodyPr anchor="t"/>
          <a:lstStyle/>
          <a:p>
            <a:pPr>
              <a:defRPr/>
            </a:pPr>
            <a:r>
              <a:rPr lang="en-US" sz="2400" smtClean="0"/>
              <a:t>Schematic diagram of  double -tree line agroforestry system</a:t>
            </a:r>
          </a:p>
        </p:txBody>
      </p:sp>
      <p:pic>
        <p:nvPicPr>
          <p:cNvPr id="39939" name="Picture 2"/>
          <p:cNvPicPr>
            <a:picLocks noGrp="1" noChangeAspect="1" noChangeArrowheads="1"/>
          </p:cNvPicPr>
          <p:nvPr>
            <p:ph idx="1"/>
          </p:nvPr>
        </p:nvPicPr>
        <p:blipFill>
          <a:blip r:embed="rId3"/>
          <a:srcRect/>
          <a:stretch>
            <a:fillRect/>
          </a:stretch>
        </p:blipFill>
        <p:spPr>
          <a:xfrm>
            <a:off x="762000" y="533400"/>
            <a:ext cx="7772400" cy="5043488"/>
          </a:xfrm>
          <a:noFill/>
        </p:spPr>
      </p:pic>
      <p:sp>
        <p:nvSpPr>
          <p:cNvPr id="4" name="TextBox 3"/>
          <p:cNvSpPr txBox="1"/>
          <p:nvPr/>
        </p:nvSpPr>
        <p:spPr>
          <a:xfrm>
            <a:off x="1447800" y="1981200"/>
            <a:ext cx="1828800" cy="400110"/>
          </a:xfrm>
          <a:prstGeom prst="rect">
            <a:avLst/>
          </a:prstGeom>
          <a:solidFill>
            <a:schemeClr val="tx1"/>
          </a:solidFill>
        </p:spPr>
        <p:txBody>
          <a:bodyPr wrap="square" rtlCol="0">
            <a:spAutoFit/>
          </a:bodyPr>
          <a:lstStyle/>
          <a:p>
            <a:pPr algn="ctr"/>
            <a:r>
              <a:rPr lang="en-PH" sz="2000" dirty="0" smtClean="0">
                <a:solidFill>
                  <a:schemeClr val="bg1"/>
                </a:solidFill>
              </a:rPr>
              <a:t>CAPS</a:t>
            </a:r>
            <a:endParaRPr lang="en-PH" sz="2000" dirty="0">
              <a:solidFill>
                <a:schemeClr val="bg1"/>
              </a:solidFill>
            </a:endParaRPr>
          </a:p>
        </p:txBody>
      </p:sp>
      <p:sp>
        <p:nvSpPr>
          <p:cNvPr id="5" name="TextBox 4"/>
          <p:cNvSpPr txBox="1"/>
          <p:nvPr/>
        </p:nvSpPr>
        <p:spPr>
          <a:xfrm>
            <a:off x="2743200" y="2971800"/>
            <a:ext cx="1828800" cy="400110"/>
          </a:xfrm>
          <a:prstGeom prst="rect">
            <a:avLst/>
          </a:prstGeom>
          <a:solidFill>
            <a:schemeClr val="tx1"/>
          </a:solidFill>
        </p:spPr>
        <p:txBody>
          <a:bodyPr wrap="square" rtlCol="0">
            <a:spAutoFit/>
          </a:bodyPr>
          <a:lstStyle/>
          <a:p>
            <a:pPr algn="ctr"/>
            <a:r>
              <a:rPr lang="en-PH" sz="2000" dirty="0" smtClean="0">
                <a:solidFill>
                  <a:schemeClr val="bg1"/>
                </a:solidFill>
              </a:rPr>
              <a:t>CAPS</a:t>
            </a:r>
            <a:endParaRPr lang="en-PH" sz="2000" dirty="0">
              <a:solidFill>
                <a:schemeClr val="bg1"/>
              </a:solidFill>
            </a:endParaRPr>
          </a:p>
        </p:txBody>
      </p:sp>
      <p:sp>
        <p:nvSpPr>
          <p:cNvPr id="6" name="TextBox 5"/>
          <p:cNvSpPr txBox="1"/>
          <p:nvPr/>
        </p:nvSpPr>
        <p:spPr>
          <a:xfrm>
            <a:off x="1828800" y="4495800"/>
            <a:ext cx="1828800" cy="400110"/>
          </a:xfrm>
          <a:prstGeom prst="rect">
            <a:avLst/>
          </a:prstGeom>
          <a:solidFill>
            <a:schemeClr val="tx1"/>
          </a:solidFill>
        </p:spPr>
        <p:txBody>
          <a:bodyPr wrap="square" rtlCol="0">
            <a:spAutoFit/>
          </a:bodyPr>
          <a:lstStyle/>
          <a:p>
            <a:pPr algn="ctr"/>
            <a:r>
              <a:rPr lang="en-PH" sz="2000" dirty="0" smtClean="0">
                <a:solidFill>
                  <a:schemeClr val="bg1"/>
                </a:solidFill>
              </a:rPr>
              <a:t>CAPS</a:t>
            </a:r>
            <a:endParaRPr lang="en-PH" sz="2000" dirty="0">
              <a:solidFill>
                <a:schemeClr val="bg1"/>
              </a:solidFill>
            </a:endParaRPr>
          </a:p>
        </p:txBody>
      </p:sp>
      <p:sp>
        <p:nvSpPr>
          <p:cNvPr id="7" name="TextBox 6"/>
          <p:cNvSpPr txBox="1"/>
          <p:nvPr/>
        </p:nvSpPr>
        <p:spPr>
          <a:xfrm>
            <a:off x="5105400" y="2209800"/>
            <a:ext cx="838200" cy="369332"/>
          </a:xfrm>
          <a:prstGeom prst="rect">
            <a:avLst/>
          </a:prstGeom>
          <a:noFill/>
        </p:spPr>
        <p:txBody>
          <a:bodyPr wrap="square" rtlCol="0">
            <a:spAutoFit/>
          </a:bodyPr>
          <a:lstStyle/>
          <a:p>
            <a:r>
              <a:rPr lang="en-PH" b="1" dirty="0" smtClean="0"/>
              <a:t>20 m</a:t>
            </a:r>
            <a:endParaRPr lang="en-PH" b="1" dirty="0"/>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0963" name="TextBox 11"/>
          <p:cNvSpPr txBox="1">
            <a:spLocks noChangeArrowheads="1"/>
          </p:cNvSpPr>
          <p:nvPr/>
        </p:nvSpPr>
        <p:spPr bwMode="auto">
          <a:xfrm>
            <a:off x="990600" y="3581400"/>
            <a:ext cx="914400" cy="246063"/>
          </a:xfrm>
          <a:prstGeom prst="rect">
            <a:avLst/>
          </a:prstGeom>
          <a:noFill/>
          <a:ln w="9525">
            <a:noFill/>
            <a:miter lim="800000"/>
            <a:headEnd/>
            <a:tailEnd/>
          </a:ln>
        </p:spPr>
        <p:txBody>
          <a:bodyPr>
            <a:spAutoFit/>
          </a:bodyPr>
          <a:lstStyle/>
          <a:p>
            <a:r>
              <a:rPr lang="en-US" sz="1000" u="sng">
                <a:solidFill>
                  <a:schemeClr val="bg1"/>
                </a:solidFill>
              </a:rPr>
              <a:t>90cm</a:t>
            </a:r>
          </a:p>
        </p:txBody>
      </p:sp>
      <p:sp>
        <p:nvSpPr>
          <p:cNvPr id="40964" name="TextBox 12"/>
          <p:cNvSpPr txBox="1">
            <a:spLocks noChangeArrowheads="1"/>
          </p:cNvSpPr>
          <p:nvPr/>
        </p:nvSpPr>
        <p:spPr bwMode="auto">
          <a:xfrm>
            <a:off x="1676400" y="2590800"/>
            <a:ext cx="533400" cy="246063"/>
          </a:xfrm>
          <a:prstGeom prst="rect">
            <a:avLst/>
          </a:prstGeom>
          <a:noFill/>
          <a:ln w="9525">
            <a:noFill/>
            <a:miter lim="800000"/>
            <a:headEnd/>
            <a:tailEnd/>
          </a:ln>
        </p:spPr>
        <p:txBody>
          <a:bodyPr>
            <a:spAutoFit/>
          </a:bodyPr>
          <a:lstStyle/>
          <a:p>
            <a:r>
              <a:rPr lang="en-US" sz="1000" u="sng">
                <a:solidFill>
                  <a:schemeClr val="bg1"/>
                </a:solidFill>
              </a:rPr>
              <a:t>30cm</a:t>
            </a:r>
          </a:p>
        </p:txBody>
      </p:sp>
      <p:sp>
        <p:nvSpPr>
          <p:cNvPr id="40965" name="TextBox 13"/>
          <p:cNvSpPr txBox="1">
            <a:spLocks noChangeArrowheads="1"/>
          </p:cNvSpPr>
          <p:nvPr/>
        </p:nvSpPr>
        <p:spPr bwMode="auto">
          <a:xfrm>
            <a:off x="3810000" y="1905000"/>
            <a:ext cx="1066800" cy="369332"/>
          </a:xfrm>
          <a:prstGeom prst="rect">
            <a:avLst/>
          </a:prstGeom>
          <a:noFill/>
          <a:ln w="9525">
            <a:noFill/>
            <a:miter lim="800000"/>
            <a:headEnd/>
            <a:tailEnd/>
          </a:ln>
        </p:spPr>
        <p:txBody>
          <a:bodyPr>
            <a:spAutoFit/>
          </a:bodyPr>
          <a:lstStyle/>
          <a:p>
            <a:r>
              <a:rPr lang="en-US" dirty="0" smtClean="0">
                <a:solidFill>
                  <a:schemeClr val="bg1"/>
                </a:solidFill>
              </a:rPr>
              <a:t>20 m</a:t>
            </a:r>
            <a:endParaRPr lang="en-US" dirty="0">
              <a:solidFill>
                <a:schemeClr val="bg1"/>
              </a:solidFill>
            </a:endParaRPr>
          </a:p>
        </p:txBody>
      </p:sp>
      <p:sp>
        <p:nvSpPr>
          <p:cNvPr id="40966" name="TextBox 14"/>
          <p:cNvSpPr txBox="1">
            <a:spLocks noChangeArrowheads="1"/>
          </p:cNvSpPr>
          <p:nvPr/>
        </p:nvSpPr>
        <p:spPr bwMode="auto">
          <a:xfrm>
            <a:off x="3810000" y="3352800"/>
            <a:ext cx="1219200" cy="338138"/>
          </a:xfrm>
          <a:prstGeom prst="rect">
            <a:avLst/>
          </a:prstGeom>
          <a:noFill/>
          <a:ln w="9525">
            <a:noFill/>
            <a:miter lim="800000"/>
            <a:headEnd/>
            <a:tailEnd/>
          </a:ln>
        </p:spPr>
        <p:txBody>
          <a:bodyPr>
            <a:spAutoFit/>
          </a:bodyPr>
          <a:lstStyle/>
          <a:p>
            <a:r>
              <a:rPr lang="en-US" dirty="0">
                <a:solidFill>
                  <a:schemeClr val="bg1"/>
                </a:solidFill>
              </a:rPr>
              <a:t>cowpea</a:t>
            </a:r>
          </a:p>
        </p:txBody>
      </p:sp>
      <p:sp>
        <p:nvSpPr>
          <p:cNvPr id="40967" name="TextBox 15"/>
          <p:cNvSpPr txBox="1">
            <a:spLocks noChangeArrowheads="1"/>
          </p:cNvSpPr>
          <p:nvPr/>
        </p:nvSpPr>
        <p:spPr bwMode="auto">
          <a:xfrm>
            <a:off x="5715000" y="2819400"/>
            <a:ext cx="838200" cy="338138"/>
          </a:xfrm>
          <a:prstGeom prst="rect">
            <a:avLst/>
          </a:prstGeom>
          <a:noFill/>
          <a:ln w="9525">
            <a:noFill/>
            <a:miter lim="800000"/>
            <a:headEnd/>
            <a:tailEnd/>
          </a:ln>
        </p:spPr>
        <p:txBody>
          <a:bodyPr>
            <a:spAutoFit/>
          </a:bodyPr>
          <a:lstStyle/>
          <a:p>
            <a:r>
              <a:rPr lang="en-US">
                <a:solidFill>
                  <a:schemeClr val="bg1"/>
                </a:solidFill>
              </a:rPr>
              <a:t>maize</a:t>
            </a:r>
          </a:p>
        </p:txBody>
      </p:sp>
      <p:sp>
        <p:nvSpPr>
          <p:cNvPr id="40968" name="TextBox 16"/>
          <p:cNvSpPr txBox="1">
            <a:spLocks noChangeArrowheads="1"/>
          </p:cNvSpPr>
          <p:nvPr/>
        </p:nvSpPr>
        <p:spPr bwMode="auto">
          <a:xfrm>
            <a:off x="2438400" y="2590800"/>
            <a:ext cx="533400" cy="246063"/>
          </a:xfrm>
          <a:prstGeom prst="rect">
            <a:avLst/>
          </a:prstGeom>
          <a:noFill/>
          <a:ln w="9525">
            <a:noFill/>
            <a:miter lim="800000"/>
            <a:headEnd/>
            <a:tailEnd/>
          </a:ln>
        </p:spPr>
        <p:txBody>
          <a:bodyPr>
            <a:spAutoFit/>
          </a:bodyPr>
          <a:lstStyle/>
          <a:p>
            <a:r>
              <a:rPr lang="en-US" sz="1000" u="sng">
                <a:solidFill>
                  <a:schemeClr val="bg1"/>
                </a:solidFill>
              </a:rPr>
              <a:t>90cm</a:t>
            </a:r>
          </a:p>
        </p:txBody>
      </p:sp>
      <p:sp>
        <p:nvSpPr>
          <p:cNvPr id="40969" name="TextBox 17"/>
          <p:cNvSpPr txBox="1">
            <a:spLocks noChangeArrowheads="1"/>
          </p:cNvSpPr>
          <p:nvPr/>
        </p:nvSpPr>
        <p:spPr bwMode="auto">
          <a:xfrm>
            <a:off x="990600" y="5638800"/>
            <a:ext cx="533400" cy="246063"/>
          </a:xfrm>
          <a:prstGeom prst="rect">
            <a:avLst/>
          </a:prstGeom>
          <a:noFill/>
          <a:ln w="9525">
            <a:noFill/>
            <a:miter lim="800000"/>
            <a:headEnd/>
            <a:tailEnd/>
          </a:ln>
        </p:spPr>
        <p:txBody>
          <a:bodyPr>
            <a:spAutoFit/>
          </a:bodyPr>
          <a:lstStyle/>
          <a:p>
            <a:r>
              <a:rPr lang="en-US" sz="1000">
                <a:solidFill>
                  <a:schemeClr val="bg1"/>
                </a:solidFill>
              </a:rPr>
              <a:t>30cm</a:t>
            </a:r>
          </a:p>
        </p:txBody>
      </p:sp>
      <p:sp>
        <p:nvSpPr>
          <p:cNvPr id="40970" name="TextBox 18"/>
          <p:cNvSpPr txBox="1">
            <a:spLocks noChangeArrowheads="1"/>
          </p:cNvSpPr>
          <p:nvPr/>
        </p:nvSpPr>
        <p:spPr bwMode="auto">
          <a:xfrm>
            <a:off x="457200" y="5638800"/>
            <a:ext cx="609600" cy="246063"/>
          </a:xfrm>
          <a:prstGeom prst="rect">
            <a:avLst/>
          </a:prstGeom>
          <a:noFill/>
          <a:ln w="9525">
            <a:noFill/>
            <a:miter lim="800000"/>
            <a:headEnd/>
            <a:tailEnd/>
          </a:ln>
        </p:spPr>
        <p:txBody>
          <a:bodyPr>
            <a:spAutoFit/>
          </a:bodyPr>
          <a:lstStyle/>
          <a:p>
            <a:r>
              <a:rPr lang="en-US" sz="1000">
                <a:solidFill>
                  <a:schemeClr val="bg1"/>
                </a:solidFill>
              </a:rPr>
              <a:t>30cm</a:t>
            </a:r>
          </a:p>
        </p:txBody>
      </p:sp>
      <p:sp>
        <p:nvSpPr>
          <p:cNvPr id="40971" name="TextBox 19"/>
          <p:cNvSpPr txBox="1">
            <a:spLocks noChangeArrowheads="1"/>
          </p:cNvSpPr>
          <p:nvPr/>
        </p:nvSpPr>
        <p:spPr bwMode="auto">
          <a:xfrm>
            <a:off x="1524000" y="5638800"/>
            <a:ext cx="533400" cy="246063"/>
          </a:xfrm>
          <a:prstGeom prst="rect">
            <a:avLst/>
          </a:prstGeom>
          <a:noFill/>
          <a:ln w="9525">
            <a:noFill/>
            <a:miter lim="800000"/>
            <a:headEnd/>
            <a:tailEnd/>
          </a:ln>
        </p:spPr>
        <p:txBody>
          <a:bodyPr>
            <a:spAutoFit/>
          </a:bodyPr>
          <a:lstStyle/>
          <a:p>
            <a:r>
              <a:rPr lang="en-US" sz="1000">
                <a:solidFill>
                  <a:schemeClr val="bg1"/>
                </a:solidFill>
              </a:rPr>
              <a:t>30cm</a:t>
            </a:r>
          </a:p>
        </p:txBody>
      </p:sp>
      <p:sp>
        <p:nvSpPr>
          <p:cNvPr id="40972" name="TextBox 20"/>
          <p:cNvSpPr txBox="1">
            <a:spLocks noChangeArrowheads="1"/>
          </p:cNvSpPr>
          <p:nvPr/>
        </p:nvSpPr>
        <p:spPr bwMode="auto">
          <a:xfrm>
            <a:off x="1981200" y="5410200"/>
            <a:ext cx="533400" cy="246063"/>
          </a:xfrm>
          <a:prstGeom prst="rect">
            <a:avLst/>
          </a:prstGeom>
          <a:noFill/>
          <a:ln w="9525">
            <a:noFill/>
            <a:miter lim="800000"/>
            <a:headEnd/>
            <a:tailEnd/>
          </a:ln>
        </p:spPr>
        <p:txBody>
          <a:bodyPr>
            <a:spAutoFit/>
          </a:bodyPr>
          <a:lstStyle/>
          <a:p>
            <a:r>
              <a:rPr lang="en-US" sz="1000">
                <a:solidFill>
                  <a:schemeClr val="bg1"/>
                </a:solidFill>
              </a:rPr>
              <a:t>30cm</a:t>
            </a:r>
          </a:p>
        </p:txBody>
      </p:sp>
      <p:pic>
        <p:nvPicPr>
          <p:cNvPr id="40973" name="Picture 2" descr="I:\1sanrem date encoded\corn.jpg"/>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3048000" y="2971800"/>
            <a:ext cx="533400" cy="1897063"/>
          </a:xfrm>
          <a:prstGeom prst="rect">
            <a:avLst/>
          </a:prstGeom>
          <a:noFill/>
          <a:ln w="9525">
            <a:noFill/>
            <a:miter lim="800000"/>
            <a:headEnd/>
            <a:tailEnd/>
          </a:ln>
        </p:spPr>
      </p:pic>
      <p:pic>
        <p:nvPicPr>
          <p:cNvPr id="40974" name="Picture 3" descr="I:\1sanrem date encoded\cowpea.jpg"/>
          <p:cNvPicPr>
            <a:picLocks noChangeAspect="1" noChangeArrowheads="1"/>
          </p:cNvPicPr>
          <p:nvPr/>
        </p:nvPicPr>
        <p:blipFill>
          <a:blip r:embed="rId4">
            <a:clrChange>
              <a:clrFrom>
                <a:srgbClr val="FFFFFF"/>
              </a:clrFrom>
              <a:clrTo>
                <a:srgbClr val="FFFFFF">
                  <a:alpha val="0"/>
                </a:srgbClr>
              </a:clrTo>
            </a:clrChange>
          </a:blip>
          <a:srcRect/>
          <a:stretch>
            <a:fillRect/>
          </a:stretch>
        </p:blipFill>
        <p:spPr bwMode="auto">
          <a:xfrm>
            <a:off x="936625" y="4267200"/>
            <a:ext cx="334963" cy="609600"/>
          </a:xfrm>
          <a:prstGeom prst="rect">
            <a:avLst/>
          </a:prstGeom>
          <a:noFill/>
          <a:ln w="9525">
            <a:noFill/>
            <a:miter lim="800000"/>
            <a:headEnd/>
            <a:tailEnd/>
          </a:ln>
        </p:spPr>
      </p:pic>
      <p:cxnSp>
        <p:nvCxnSpPr>
          <p:cNvPr id="27" name="Straight Connector 26"/>
          <p:cNvCxnSpPr/>
          <p:nvPr/>
        </p:nvCxnSpPr>
        <p:spPr>
          <a:xfrm>
            <a:off x="609600" y="4876800"/>
            <a:ext cx="7620000" cy="1588"/>
          </a:xfrm>
          <a:prstGeom prst="line">
            <a:avLst/>
          </a:prstGeom>
        </p:spPr>
        <p:style>
          <a:lnRef idx="1">
            <a:schemeClr val="accent1"/>
          </a:lnRef>
          <a:fillRef idx="0">
            <a:schemeClr val="accent1"/>
          </a:fillRef>
          <a:effectRef idx="0">
            <a:schemeClr val="accent1"/>
          </a:effectRef>
          <a:fontRef idx="minor">
            <a:schemeClr val="tx1"/>
          </a:fontRef>
        </p:style>
      </p:cxnSp>
      <p:pic>
        <p:nvPicPr>
          <p:cNvPr id="40976" name="Picture 3" descr="I:\1sanrem date encoded\cowpea.jpg"/>
          <p:cNvPicPr>
            <a:picLocks noChangeAspect="1" noChangeArrowheads="1"/>
          </p:cNvPicPr>
          <p:nvPr/>
        </p:nvPicPr>
        <p:blipFill>
          <a:blip r:embed="rId5">
            <a:clrChange>
              <a:clrFrom>
                <a:srgbClr val="FFFFFF"/>
              </a:clrFrom>
              <a:clrTo>
                <a:srgbClr val="FFFFFF">
                  <a:alpha val="0"/>
                </a:srgbClr>
              </a:clrTo>
            </a:clrChange>
          </a:blip>
          <a:srcRect/>
          <a:stretch>
            <a:fillRect/>
          </a:stretch>
        </p:blipFill>
        <p:spPr bwMode="auto">
          <a:xfrm>
            <a:off x="2362200" y="4267200"/>
            <a:ext cx="277813" cy="511175"/>
          </a:xfrm>
          <a:prstGeom prst="rect">
            <a:avLst/>
          </a:prstGeom>
          <a:noFill/>
          <a:ln w="9525">
            <a:noFill/>
            <a:miter lim="800000"/>
            <a:headEnd/>
            <a:tailEnd/>
          </a:ln>
        </p:spPr>
      </p:pic>
      <p:pic>
        <p:nvPicPr>
          <p:cNvPr id="40977" name="Picture 2" descr="I:\1sanrem date encoded\corn.jpg"/>
          <p:cNvPicPr>
            <a:picLocks noChangeAspect="1" noChangeArrowheads="1"/>
          </p:cNvPicPr>
          <p:nvPr/>
        </p:nvPicPr>
        <p:blipFill>
          <a:blip r:embed="rId6">
            <a:clrChange>
              <a:clrFrom>
                <a:srgbClr val="FFFFFF"/>
              </a:clrFrom>
              <a:clrTo>
                <a:srgbClr val="FFFFFF">
                  <a:alpha val="0"/>
                </a:srgbClr>
              </a:clrTo>
            </a:clrChange>
          </a:blip>
          <a:srcRect/>
          <a:stretch>
            <a:fillRect/>
          </a:stretch>
        </p:blipFill>
        <p:spPr bwMode="auto">
          <a:xfrm>
            <a:off x="3429000" y="2971800"/>
            <a:ext cx="476250" cy="1905000"/>
          </a:xfrm>
          <a:prstGeom prst="rect">
            <a:avLst/>
          </a:prstGeom>
          <a:noFill/>
          <a:ln w="9525">
            <a:noFill/>
            <a:miter lim="800000"/>
            <a:headEnd/>
            <a:tailEnd/>
          </a:ln>
        </p:spPr>
      </p:pic>
      <p:pic>
        <p:nvPicPr>
          <p:cNvPr id="40978" name="Picture 3" descr="I:\1sanrem date encoded\cowpea.jpg"/>
          <p:cNvPicPr>
            <a:picLocks noChangeAspect="1" noChangeArrowheads="1"/>
          </p:cNvPicPr>
          <p:nvPr/>
        </p:nvPicPr>
        <p:blipFill>
          <a:blip r:embed="rId7">
            <a:clrChange>
              <a:clrFrom>
                <a:srgbClr val="FFFFFF"/>
              </a:clrFrom>
              <a:clrTo>
                <a:srgbClr val="FFFFFF">
                  <a:alpha val="0"/>
                </a:srgbClr>
              </a:clrTo>
            </a:clrChange>
          </a:blip>
          <a:srcRect/>
          <a:stretch>
            <a:fillRect/>
          </a:stretch>
        </p:blipFill>
        <p:spPr bwMode="auto">
          <a:xfrm>
            <a:off x="2743200" y="4267200"/>
            <a:ext cx="228600" cy="481013"/>
          </a:xfrm>
          <a:prstGeom prst="rect">
            <a:avLst/>
          </a:prstGeom>
          <a:noFill/>
          <a:ln w="9525">
            <a:noFill/>
            <a:miter lim="800000"/>
            <a:headEnd/>
            <a:tailEnd/>
          </a:ln>
        </p:spPr>
      </p:pic>
      <p:pic>
        <p:nvPicPr>
          <p:cNvPr id="40979" name="Picture 3" descr="I:\1sanrem date encoded\cowpea.jpg"/>
          <p:cNvPicPr>
            <a:picLocks noChangeAspect="1" noChangeArrowheads="1"/>
          </p:cNvPicPr>
          <p:nvPr/>
        </p:nvPicPr>
        <p:blipFill>
          <a:blip r:embed="rId8">
            <a:clrChange>
              <a:clrFrom>
                <a:srgbClr val="FFFFFF"/>
              </a:clrFrom>
              <a:clrTo>
                <a:srgbClr val="FFFFFF">
                  <a:alpha val="0"/>
                </a:srgbClr>
              </a:clrTo>
            </a:clrChange>
          </a:blip>
          <a:srcRect/>
          <a:stretch>
            <a:fillRect/>
          </a:stretch>
        </p:blipFill>
        <p:spPr bwMode="auto">
          <a:xfrm>
            <a:off x="1208088" y="4267200"/>
            <a:ext cx="290512" cy="609600"/>
          </a:xfrm>
          <a:prstGeom prst="rect">
            <a:avLst/>
          </a:prstGeom>
          <a:noFill/>
          <a:ln w="9525">
            <a:noFill/>
            <a:miter lim="800000"/>
            <a:headEnd/>
            <a:tailEnd/>
          </a:ln>
        </p:spPr>
      </p:pic>
      <p:pic>
        <p:nvPicPr>
          <p:cNvPr id="40980" name="Picture 2" descr="I:\1sanrem date encoded\corn.jpg"/>
          <p:cNvPicPr>
            <a:picLocks noChangeAspect="1" noChangeArrowheads="1"/>
          </p:cNvPicPr>
          <p:nvPr/>
        </p:nvPicPr>
        <p:blipFill>
          <a:blip r:embed="rId9">
            <a:clrChange>
              <a:clrFrom>
                <a:srgbClr val="FFFFFF"/>
              </a:clrFrom>
              <a:clrTo>
                <a:srgbClr val="FFFFFF">
                  <a:alpha val="0"/>
                </a:srgbClr>
              </a:clrTo>
            </a:clrChange>
          </a:blip>
          <a:srcRect/>
          <a:stretch>
            <a:fillRect/>
          </a:stretch>
        </p:blipFill>
        <p:spPr bwMode="auto">
          <a:xfrm>
            <a:off x="6772275" y="2819400"/>
            <a:ext cx="565150" cy="1981200"/>
          </a:xfrm>
          <a:prstGeom prst="rect">
            <a:avLst/>
          </a:prstGeom>
          <a:noFill/>
          <a:ln w="9525">
            <a:noFill/>
            <a:miter lim="800000"/>
            <a:headEnd/>
            <a:tailEnd/>
          </a:ln>
        </p:spPr>
      </p:pic>
      <p:pic>
        <p:nvPicPr>
          <p:cNvPr id="40981" name="Picture 2" descr="I:\1sanrem date encoded\corn.jpg"/>
          <p:cNvPicPr>
            <a:picLocks noChangeAspect="1" noChangeArrowheads="1"/>
          </p:cNvPicPr>
          <p:nvPr/>
        </p:nvPicPr>
        <p:blipFill>
          <a:blip r:embed="rId10">
            <a:clrChange>
              <a:clrFrom>
                <a:srgbClr val="FFFFFF"/>
              </a:clrFrom>
              <a:clrTo>
                <a:srgbClr val="FFFFFF">
                  <a:alpha val="0"/>
                </a:srgbClr>
              </a:clrTo>
            </a:clrChange>
          </a:blip>
          <a:srcRect/>
          <a:stretch>
            <a:fillRect/>
          </a:stretch>
        </p:blipFill>
        <p:spPr bwMode="auto">
          <a:xfrm>
            <a:off x="1752600" y="2971800"/>
            <a:ext cx="661988" cy="1905000"/>
          </a:xfrm>
          <a:prstGeom prst="rect">
            <a:avLst/>
          </a:prstGeom>
          <a:noFill/>
          <a:ln w="9525">
            <a:noFill/>
            <a:miter lim="800000"/>
            <a:headEnd/>
            <a:tailEnd/>
          </a:ln>
        </p:spPr>
      </p:pic>
      <p:pic>
        <p:nvPicPr>
          <p:cNvPr id="40982" name="Picture 2" descr="I:\1sanrem date encoded\corn.jpg"/>
          <p:cNvPicPr>
            <a:picLocks noChangeAspect="1" noChangeArrowheads="1"/>
          </p:cNvPicPr>
          <p:nvPr/>
        </p:nvPicPr>
        <p:blipFill>
          <a:blip r:embed="rId11">
            <a:clrChange>
              <a:clrFrom>
                <a:srgbClr val="FFFFFF"/>
              </a:clrFrom>
              <a:clrTo>
                <a:srgbClr val="FFFFFF">
                  <a:alpha val="0"/>
                </a:srgbClr>
              </a:clrTo>
            </a:clrChange>
          </a:blip>
          <a:srcRect/>
          <a:stretch>
            <a:fillRect/>
          </a:stretch>
        </p:blipFill>
        <p:spPr bwMode="auto">
          <a:xfrm>
            <a:off x="1371600" y="2971800"/>
            <a:ext cx="533400" cy="1905000"/>
          </a:xfrm>
          <a:prstGeom prst="rect">
            <a:avLst/>
          </a:prstGeom>
          <a:noFill/>
          <a:ln w="9525">
            <a:noFill/>
            <a:miter lim="800000"/>
            <a:headEnd/>
            <a:tailEnd/>
          </a:ln>
        </p:spPr>
      </p:pic>
      <p:pic>
        <p:nvPicPr>
          <p:cNvPr id="40983" name="Picture 2" descr="I:\1sanrem date encoded\corn.jpg"/>
          <p:cNvPicPr>
            <a:picLocks noChangeAspect="1" noChangeArrowheads="1"/>
          </p:cNvPicPr>
          <p:nvPr/>
        </p:nvPicPr>
        <p:blipFill>
          <a:blip r:embed="rId12">
            <a:clrChange>
              <a:clrFrom>
                <a:srgbClr val="FFFFFF"/>
              </a:clrFrom>
              <a:clrTo>
                <a:srgbClr val="FFFFFF">
                  <a:alpha val="0"/>
                </a:srgbClr>
              </a:clrTo>
            </a:clrChange>
          </a:blip>
          <a:srcRect/>
          <a:stretch>
            <a:fillRect/>
          </a:stretch>
        </p:blipFill>
        <p:spPr bwMode="auto">
          <a:xfrm>
            <a:off x="6361113" y="2895600"/>
            <a:ext cx="671512" cy="2057400"/>
          </a:xfrm>
          <a:prstGeom prst="rect">
            <a:avLst/>
          </a:prstGeom>
          <a:noFill/>
          <a:ln w="9525">
            <a:noFill/>
            <a:miter lim="800000"/>
            <a:headEnd/>
            <a:tailEnd/>
          </a:ln>
        </p:spPr>
      </p:pic>
      <p:pic>
        <p:nvPicPr>
          <p:cNvPr id="40984" name="Picture 2" descr="I:\1sanrem date encoded\corn.jpg"/>
          <p:cNvPicPr>
            <a:picLocks noChangeAspect="1" noChangeArrowheads="1"/>
          </p:cNvPicPr>
          <p:nvPr/>
        </p:nvPicPr>
        <p:blipFill>
          <a:blip r:embed="rId12">
            <a:clrChange>
              <a:clrFrom>
                <a:srgbClr val="FFFFFF"/>
              </a:clrFrom>
              <a:clrTo>
                <a:srgbClr val="FFFFFF">
                  <a:alpha val="0"/>
                </a:srgbClr>
              </a:clrTo>
            </a:clrChange>
          </a:blip>
          <a:srcRect/>
          <a:stretch>
            <a:fillRect/>
          </a:stretch>
        </p:blipFill>
        <p:spPr bwMode="auto">
          <a:xfrm>
            <a:off x="5029200" y="2819400"/>
            <a:ext cx="673100" cy="2057400"/>
          </a:xfrm>
          <a:prstGeom prst="rect">
            <a:avLst/>
          </a:prstGeom>
          <a:noFill/>
          <a:ln w="9525">
            <a:noFill/>
            <a:miter lim="800000"/>
            <a:headEnd/>
            <a:tailEnd/>
          </a:ln>
        </p:spPr>
      </p:pic>
      <p:pic>
        <p:nvPicPr>
          <p:cNvPr id="40985" name="Picture 2" descr="I:\1sanrem date encoded\corn.jpg"/>
          <p:cNvPicPr>
            <a:picLocks noChangeAspect="1" noChangeArrowheads="1"/>
          </p:cNvPicPr>
          <p:nvPr/>
        </p:nvPicPr>
        <p:blipFill>
          <a:blip r:embed="rId13">
            <a:clrChange>
              <a:clrFrom>
                <a:srgbClr val="FFFFFF"/>
              </a:clrFrom>
              <a:clrTo>
                <a:srgbClr val="FFFFFF">
                  <a:alpha val="0"/>
                </a:srgbClr>
              </a:clrTo>
            </a:clrChange>
          </a:blip>
          <a:srcRect/>
          <a:stretch>
            <a:fillRect/>
          </a:stretch>
        </p:blipFill>
        <p:spPr bwMode="auto">
          <a:xfrm>
            <a:off x="4572000" y="2895600"/>
            <a:ext cx="708025" cy="2006600"/>
          </a:xfrm>
          <a:prstGeom prst="rect">
            <a:avLst/>
          </a:prstGeom>
          <a:noFill/>
          <a:ln w="9525">
            <a:noFill/>
            <a:miter lim="800000"/>
            <a:headEnd/>
            <a:tailEnd/>
          </a:ln>
        </p:spPr>
      </p:pic>
      <p:pic>
        <p:nvPicPr>
          <p:cNvPr id="40986" name="Picture 3" descr="I:\1sanrem date encoded\cowpea.jpg"/>
          <p:cNvPicPr>
            <a:picLocks noChangeAspect="1" noChangeArrowheads="1"/>
          </p:cNvPicPr>
          <p:nvPr/>
        </p:nvPicPr>
        <p:blipFill>
          <a:blip r:embed="rId14">
            <a:clrChange>
              <a:clrFrom>
                <a:srgbClr val="FFFFFF"/>
              </a:clrFrom>
              <a:clrTo>
                <a:srgbClr val="FFFFFF">
                  <a:alpha val="0"/>
                </a:srgbClr>
              </a:clrTo>
            </a:clrChange>
          </a:blip>
          <a:srcRect/>
          <a:stretch>
            <a:fillRect/>
          </a:stretch>
        </p:blipFill>
        <p:spPr bwMode="auto">
          <a:xfrm>
            <a:off x="5638800" y="4267200"/>
            <a:ext cx="457200" cy="611188"/>
          </a:xfrm>
          <a:prstGeom prst="rect">
            <a:avLst/>
          </a:prstGeom>
          <a:noFill/>
          <a:ln w="9525">
            <a:noFill/>
            <a:miter lim="800000"/>
            <a:headEnd/>
            <a:tailEnd/>
          </a:ln>
        </p:spPr>
      </p:pic>
      <p:pic>
        <p:nvPicPr>
          <p:cNvPr id="40987" name="Picture 3" descr="I:\1sanrem date encoded\cowpea.jpg"/>
          <p:cNvPicPr>
            <a:picLocks noChangeAspect="1" noChangeArrowheads="1"/>
          </p:cNvPicPr>
          <p:nvPr/>
        </p:nvPicPr>
        <p:blipFill>
          <a:blip r:embed="rId15">
            <a:clrChange>
              <a:clrFrom>
                <a:srgbClr val="FFFFFF"/>
              </a:clrFrom>
              <a:clrTo>
                <a:srgbClr val="FFFFFF">
                  <a:alpha val="0"/>
                </a:srgbClr>
              </a:clrTo>
            </a:clrChange>
          </a:blip>
          <a:srcRect/>
          <a:stretch>
            <a:fillRect/>
          </a:stretch>
        </p:blipFill>
        <p:spPr bwMode="auto">
          <a:xfrm>
            <a:off x="6019800" y="4267200"/>
            <a:ext cx="439738" cy="587375"/>
          </a:xfrm>
          <a:prstGeom prst="rect">
            <a:avLst/>
          </a:prstGeom>
          <a:noFill/>
          <a:ln w="9525">
            <a:noFill/>
            <a:miter lim="800000"/>
            <a:headEnd/>
            <a:tailEnd/>
          </a:ln>
        </p:spPr>
      </p:pic>
      <p:pic>
        <p:nvPicPr>
          <p:cNvPr id="40988" name="Picture 3" descr="I:\1sanrem date encoded\cowpea.jpg"/>
          <p:cNvPicPr>
            <a:picLocks noChangeAspect="1" noChangeArrowheads="1"/>
          </p:cNvPicPr>
          <p:nvPr/>
        </p:nvPicPr>
        <p:blipFill>
          <a:blip r:embed="rId14">
            <a:clrChange>
              <a:clrFrom>
                <a:srgbClr val="FFFFFF"/>
              </a:clrFrom>
              <a:clrTo>
                <a:srgbClr val="FFFFFF">
                  <a:alpha val="0"/>
                </a:srgbClr>
              </a:clrTo>
            </a:clrChange>
          </a:blip>
          <a:srcRect/>
          <a:stretch>
            <a:fillRect/>
          </a:stretch>
        </p:blipFill>
        <p:spPr bwMode="auto">
          <a:xfrm>
            <a:off x="7772400" y="4191000"/>
            <a:ext cx="457200" cy="611188"/>
          </a:xfrm>
          <a:prstGeom prst="rect">
            <a:avLst/>
          </a:prstGeom>
          <a:noFill/>
          <a:ln w="9525">
            <a:noFill/>
            <a:miter lim="800000"/>
            <a:headEnd/>
            <a:tailEnd/>
          </a:ln>
        </p:spPr>
      </p:pic>
      <p:pic>
        <p:nvPicPr>
          <p:cNvPr id="40989" name="Picture 3" descr="I:\1sanrem date encoded\cowpea.jpg"/>
          <p:cNvPicPr>
            <a:picLocks noChangeAspect="1" noChangeArrowheads="1"/>
          </p:cNvPicPr>
          <p:nvPr/>
        </p:nvPicPr>
        <p:blipFill>
          <a:blip r:embed="rId14">
            <a:clrChange>
              <a:clrFrom>
                <a:srgbClr val="FFFFFF"/>
              </a:clrFrom>
              <a:clrTo>
                <a:srgbClr val="FFFFFF">
                  <a:alpha val="0"/>
                </a:srgbClr>
              </a:clrTo>
            </a:clrChange>
          </a:blip>
          <a:srcRect/>
          <a:stretch>
            <a:fillRect/>
          </a:stretch>
        </p:blipFill>
        <p:spPr bwMode="auto">
          <a:xfrm>
            <a:off x="7391400" y="4191000"/>
            <a:ext cx="457200" cy="612775"/>
          </a:xfrm>
          <a:prstGeom prst="rect">
            <a:avLst/>
          </a:prstGeom>
          <a:noFill/>
          <a:ln w="9525">
            <a:noFill/>
            <a:miter lim="800000"/>
            <a:headEnd/>
            <a:tailEnd/>
          </a:ln>
        </p:spPr>
      </p:pic>
      <p:pic>
        <p:nvPicPr>
          <p:cNvPr id="40990" name="Picture 3" descr="I:\1sanrem date encoded\cowpea.jpg"/>
          <p:cNvPicPr>
            <a:picLocks noChangeAspect="1" noChangeArrowheads="1"/>
          </p:cNvPicPr>
          <p:nvPr/>
        </p:nvPicPr>
        <p:blipFill>
          <a:blip r:embed="rId16">
            <a:clrChange>
              <a:clrFrom>
                <a:srgbClr val="FFFFFF"/>
              </a:clrFrom>
              <a:clrTo>
                <a:srgbClr val="FFFFFF">
                  <a:alpha val="0"/>
                </a:srgbClr>
              </a:clrTo>
            </a:clrChange>
          </a:blip>
          <a:srcRect/>
          <a:stretch>
            <a:fillRect/>
          </a:stretch>
        </p:blipFill>
        <p:spPr bwMode="auto">
          <a:xfrm>
            <a:off x="3886200" y="4314825"/>
            <a:ext cx="330200" cy="539750"/>
          </a:xfrm>
          <a:prstGeom prst="rect">
            <a:avLst/>
          </a:prstGeom>
          <a:noFill/>
          <a:ln w="9525">
            <a:noFill/>
            <a:miter lim="800000"/>
            <a:headEnd/>
            <a:tailEnd/>
          </a:ln>
        </p:spPr>
      </p:pic>
      <p:pic>
        <p:nvPicPr>
          <p:cNvPr id="40991" name="Picture 3" descr="I:\1sanrem date encoded\cowpea.jpg"/>
          <p:cNvPicPr>
            <a:picLocks noChangeAspect="1" noChangeArrowheads="1"/>
          </p:cNvPicPr>
          <p:nvPr/>
        </p:nvPicPr>
        <p:blipFill>
          <a:blip r:embed="rId17">
            <a:clrChange>
              <a:clrFrom>
                <a:srgbClr val="FFFFFF"/>
              </a:clrFrom>
              <a:clrTo>
                <a:srgbClr val="FFFFFF">
                  <a:alpha val="0"/>
                </a:srgbClr>
              </a:clrTo>
            </a:clrChange>
          </a:blip>
          <a:srcRect/>
          <a:stretch>
            <a:fillRect/>
          </a:stretch>
        </p:blipFill>
        <p:spPr bwMode="auto">
          <a:xfrm>
            <a:off x="4114800" y="4294188"/>
            <a:ext cx="304800" cy="560387"/>
          </a:xfrm>
          <a:prstGeom prst="rect">
            <a:avLst/>
          </a:prstGeom>
          <a:noFill/>
          <a:ln w="9525">
            <a:noFill/>
            <a:miter lim="800000"/>
            <a:headEnd/>
            <a:tailEnd/>
          </a:ln>
        </p:spPr>
      </p:pic>
      <p:sp>
        <p:nvSpPr>
          <p:cNvPr id="40992" name="TextBox 43"/>
          <p:cNvSpPr txBox="1">
            <a:spLocks noChangeArrowheads="1"/>
          </p:cNvSpPr>
          <p:nvPr/>
        </p:nvSpPr>
        <p:spPr bwMode="auto">
          <a:xfrm>
            <a:off x="2590800" y="5638800"/>
            <a:ext cx="3048000" cy="369888"/>
          </a:xfrm>
          <a:prstGeom prst="rect">
            <a:avLst/>
          </a:prstGeom>
          <a:noFill/>
          <a:ln w="9525">
            <a:noFill/>
            <a:miter lim="800000"/>
            <a:headEnd/>
            <a:tailEnd/>
          </a:ln>
        </p:spPr>
        <p:txBody>
          <a:bodyPr>
            <a:spAutoFit/>
          </a:bodyPr>
          <a:lstStyle/>
          <a:p>
            <a:pPr>
              <a:buFont typeface="Arial" charset="0"/>
              <a:buChar char="•"/>
            </a:pPr>
            <a:endParaRPr lang="en-US"/>
          </a:p>
        </p:txBody>
      </p:sp>
      <p:sp>
        <p:nvSpPr>
          <p:cNvPr id="40993" name="Rectangle 45"/>
          <p:cNvSpPr>
            <a:spLocks noChangeArrowheads="1"/>
          </p:cNvSpPr>
          <p:nvPr/>
        </p:nvSpPr>
        <p:spPr bwMode="auto">
          <a:xfrm>
            <a:off x="381000" y="5791200"/>
            <a:ext cx="8382000" cy="708025"/>
          </a:xfrm>
          <a:prstGeom prst="rect">
            <a:avLst/>
          </a:prstGeom>
          <a:noFill/>
          <a:ln w="9525">
            <a:noFill/>
            <a:miter lim="800000"/>
            <a:headEnd/>
            <a:tailEnd/>
          </a:ln>
        </p:spPr>
        <p:txBody>
          <a:bodyPr>
            <a:spAutoFit/>
          </a:bodyPr>
          <a:lstStyle/>
          <a:p>
            <a:r>
              <a:rPr lang="en-US" sz="2000">
                <a:solidFill>
                  <a:schemeClr val="bg1"/>
                </a:solidFill>
              </a:rPr>
              <a:t>Single Tree-Line Conservation Agriculture Production System  with Trees (CAPST)</a:t>
            </a:r>
          </a:p>
        </p:txBody>
      </p:sp>
      <p:pic>
        <p:nvPicPr>
          <p:cNvPr id="40994" name="Picture 5"/>
          <p:cNvPicPr>
            <a:picLocks noChangeAspect="1" noChangeArrowheads="1"/>
          </p:cNvPicPr>
          <p:nvPr/>
        </p:nvPicPr>
        <p:blipFill>
          <a:blip r:embed="rId18">
            <a:clrChange>
              <a:clrFrom>
                <a:srgbClr val="FFFFFF"/>
              </a:clrFrom>
              <a:clrTo>
                <a:srgbClr val="FFFFFF">
                  <a:alpha val="0"/>
                </a:srgbClr>
              </a:clrTo>
            </a:clrChange>
            <a:grayscl/>
          </a:blip>
          <a:srcRect/>
          <a:stretch>
            <a:fillRect/>
          </a:stretch>
        </p:blipFill>
        <p:spPr bwMode="auto">
          <a:xfrm>
            <a:off x="152400" y="1066800"/>
            <a:ext cx="1066800" cy="3825875"/>
          </a:xfrm>
          <a:prstGeom prst="rect">
            <a:avLst/>
          </a:prstGeom>
          <a:noFill/>
          <a:ln w="9525">
            <a:noFill/>
            <a:miter lim="800000"/>
            <a:headEnd/>
            <a:tailEnd/>
          </a:ln>
        </p:spPr>
      </p:pic>
      <p:pic>
        <p:nvPicPr>
          <p:cNvPr id="40995" name="Picture 5"/>
          <p:cNvPicPr>
            <a:picLocks noChangeAspect="1" noChangeArrowheads="1"/>
          </p:cNvPicPr>
          <p:nvPr/>
        </p:nvPicPr>
        <p:blipFill>
          <a:blip r:embed="rId18">
            <a:clrChange>
              <a:clrFrom>
                <a:srgbClr val="FFFFFF"/>
              </a:clrFrom>
              <a:clrTo>
                <a:srgbClr val="FFFFFF">
                  <a:alpha val="0"/>
                </a:srgbClr>
              </a:clrTo>
            </a:clrChange>
            <a:grayscl/>
          </a:blip>
          <a:srcRect/>
          <a:stretch>
            <a:fillRect/>
          </a:stretch>
        </p:blipFill>
        <p:spPr bwMode="auto">
          <a:xfrm>
            <a:off x="7848600" y="1066800"/>
            <a:ext cx="1066800" cy="3825875"/>
          </a:xfrm>
          <a:prstGeom prst="rect">
            <a:avLst/>
          </a:prstGeom>
          <a:noFill/>
          <a:ln w="9525">
            <a:noFill/>
            <a:miter lim="800000"/>
            <a:headEnd/>
            <a:tailEnd/>
          </a:ln>
        </p:spPr>
      </p:pic>
      <p:cxnSp>
        <p:nvCxnSpPr>
          <p:cNvPr id="51" name="Straight Connector 50"/>
          <p:cNvCxnSpPr/>
          <p:nvPr/>
        </p:nvCxnSpPr>
        <p:spPr>
          <a:xfrm rot="5400000" flipH="1" flipV="1">
            <a:off x="1410494" y="2780506"/>
            <a:ext cx="381000" cy="158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53" name="Straight Arrow Connector 52"/>
          <p:cNvCxnSpPr/>
          <p:nvPr/>
        </p:nvCxnSpPr>
        <p:spPr>
          <a:xfrm>
            <a:off x="685800" y="4038600"/>
            <a:ext cx="762000" cy="1588"/>
          </a:xfrm>
          <a:prstGeom prst="straightConnector1">
            <a:avLst/>
          </a:prstGeom>
          <a:ln>
            <a:headEnd type="arrow"/>
            <a:tailEnd type="arrow"/>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5400000">
            <a:off x="1943894" y="2780506"/>
            <a:ext cx="381000" cy="158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5400000">
            <a:off x="3162301" y="2781300"/>
            <a:ext cx="381000" cy="3175"/>
          </a:xfrm>
          <a:prstGeom prst="line">
            <a:avLst/>
          </a:prstGeom>
        </p:spPr>
        <p:style>
          <a:lnRef idx="1">
            <a:schemeClr val="accent1"/>
          </a:lnRef>
          <a:fillRef idx="0">
            <a:schemeClr val="accent1"/>
          </a:fillRef>
          <a:effectRef idx="0">
            <a:schemeClr val="accent1"/>
          </a:effectRef>
          <a:fontRef idx="minor">
            <a:schemeClr val="tx1"/>
          </a:fontRef>
        </p:style>
      </p:cxnSp>
      <p:cxnSp>
        <p:nvCxnSpPr>
          <p:cNvPr id="67" name="Straight Connector 66"/>
          <p:cNvCxnSpPr>
            <a:cxnSpLocks noChangeAspect="1"/>
          </p:cNvCxnSpPr>
          <p:nvPr/>
        </p:nvCxnSpPr>
        <p:spPr>
          <a:xfrm rot="5400000">
            <a:off x="514350" y="5124450"/>
            <a:ext cx="344488" cy="1588"/>
          </a:xfrm>
          <a:prstGeom prst="line">
            <a:avLst/>
          </a:prstGeom>
        </p:spPr>
        <p:style>
          <a:lnRef idx="1">
            <a:schemeClr val="accent1"/>
          </a:lnRef>
          <a:fillRef idx="0">
            <a:schemeClr val="accent1"/>
          </a:fillRef>
          <a:effectRef idx="0">
            <a:schemeClr val="accent1"/>
          </a:effectRef>
          <a:fontRef idx="minor">
            <a:schemeClr val="tx1"/>
          </a:fontRef>
        </p:style>
      </p:cxnSp>
      <p:cxnSp>
        <p:nvCxnSpPr>
          <p:cNvPr id="69" name="Straight Connector 68"/>
          <p:cNvCxnSpPr>
            <a:cxnSpLocks noChangeAspect="1"/>
          </p:cNvCxnSpPr>
          <p:nvPr/>
        </p:nvCxnSpPr>
        <p:spPr>
          <a:xfrm rot="5400000">
            <a:off x="890587" y="5129213"/>
            <a:ext cx="354013" cy="1588"/>
          </a:xfrm>
          <a:prstGeom prst="line">
            <a:avLst/>
          </a:prstGeom>
        </p:spPr>
        <p:style>
          <a:lnRef idx="1">
            <a:schemeClr val="accent1"/>
          </a:lnRef>
          <a:fillRef idx="0">
            <a:schemeClr val="accent1"/>
          </a:fillRef>
          <a:effectRef idx="0">
            <a:schemeClr val="accent1"/>
          </a:effectRef>
          <a:fontRef idx="minor">
            <a:schemeClr val="tx1"/>
          </a:fontRef>
        </p:style>
      </p:cxnSp>
      <p:cxnSp>
        <p:nvCxnSpPr>
          <p:cNvPr id="71" name="Straight Connector 70"/>
          <p:cNvCxnSpPr>
            <a:cxnSpLocks noChangeAspect="1"/>
          </p:cNvCxnSpPr>
          <p:nvPr/>
        </p:nvCxnSpPr>
        <p:spPr>
          <a:xfrm rot="5400000">
            <a:off x="1189831" y="5134769"/>
            <a:ext cx="365125" cy="1588"/>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1486694" y="5142706"/>
            <a:ext cx="381000" cy="158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5400000">
            <a:off x="1867694" y="5142706"/>
            <a:ext cx="381000" cy="158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685800" y="5105400"/>
            <a:ext cx="457200" cy="1588"/>
          </a:xfrm>
          <a:prstGeom prst="line">
            <a:avLst/>
          </a:prstGeom>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1066800" y="5105400"/>
            <a:ext cx="457200" cy="1588"/>
          </a:xfrm>
          <a:prstGeom prst="line">
            <a:avLst/>
          </a:prstGeom>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1295400" y="5105400"/>
            <a:ext cx="457200" cy="1588"/>
          </a:xfrm>
          <a:prstGeom prst="line">
            <a:avLst/>
          </a:prstGeom>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1600200" y="5105400"/>
            <a:ext cx="457200" cy="1588"/>
          </a:xfrm>
          <a:prstGeom prst="line">
            <a:avLst/>
          </a:prstGeom>
        </p:spPr>
        <p:style>
          <a:lnRef idx="1">
            <a:schemeClr val="accent1"/>
          </a:lnRef>
          <a:fillRef idx="0">
            <a:schemeClr val="accent1"/>
          </a:fillRef>
          <a:effectRef idx="0">
            <a:schemeClr val="accent1"/>
          </a:effectRef>
          <a:fontRef idx="minor">
            <a:schemeClr val="tx1"/>
          </a:fontRef>
        </p:style>
      </p:cxnSp>
      <p:cxnSp>
        <p:nvCxnSpPr>
          <p:cNvPr id="86" name="Straight Arrow Connector 85"/>
          <p:cNvCxnSpPr/>
          <p:nvPr/>
        </p:nvCxnSpPr>
        <p:spPr>
          <a:xfrm rot="16200000" flipV="1">
            <a:off x="1905000" y="5181600"/>
            <a:ext cx="228600" cy="2286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88" name="Straight Arrow Connector 87"/>
          <p:cNvCxnSpPr/>
          <p:nvPr/>
        </p:nvCxnSpPr>
        <p:spPr>
          <a:xfrm rot="16200000" flipV="1">
            <a:off x="1447800" y="5334000"/>
            <a:ext cx="381000" cy="2286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90" name="Straight Arrow Connector 89"/>
          <p:cNvCxnSpPr/>
          <p:nvPr/>
        </p:nvCxnSpPr>
        <p:spPr>
          <a:xfrm rot="5400000" flipH="1" flipV="1">
            <a:off x="991394" y="5409406"/>
            <a:ext cx="45720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92" name="Straight Arrow Connector 91"/>
          <p:cNvCxnSpPr>
            <a:stCxn id="40970" idx="0"/>
          </p:cNvCxnSpPr>
          <p:nvPr/>
        </p:nvCxnSpPr>
        <p:spPr>
          <a:xfrm rot="5400000" flipH="1" flipV="1">
            <a:off x="571500" y="5372100"/>
            <a:ext cx="457200" cy="762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94" name="Straight Arrow Connector 93"/>
          <p:cNvCxnSpPr/>
          <p:nvPr/>
        </p:nvCxnSpPr>
        <p:spPr>
          <a:xfrm rot="5400000">
            <a:off x="4000500" y="3924300"/>
            <a:ext cx="457200" cy="762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p:nvPr/>
        </p:nvCxnSpPr>
        <p:spPr>
          <a:xfrm rot="5400000">
            <a:off x="5676900" y="3238500"/>
            <a:ext cx="381000" cy="3048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98" name="Straight Arrow Connector 97"/>
          <p:cNvCxnSpPr/>
          <p:nvPr/>
        </p:nvCxnSpPr>
        <p:spPr>
          <a:xfrm>
            <a:off x="4953000" y="2133600"/>
            <a:ext cx="274320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p:nvPr/>
        </p:nvCxnSpPr>
        <p:spPr>
          <a:xfrm rot="10800000">
            <a:off x="1371600" y="2133600"/>
            <a:ext cx="236220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p:nvPr/>
        </p:nvCxnSpPr>
        <p:spPr>
          <a:xfrm>
            <a:off x="2819400" y="2743200"/>
            <a:ext cx="53340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74" name="Straight Arrow Connector 73"/>
          <p:cNvCxnSpPr/>
          <p:nvPr/>
        </p:nvCxnSpPr>
        <p:spPr>
          <a:xfrm rot="10800000">
            <a:off x="2133600" y="2743200"/>
            <a:ext cx="38100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77" name="Straight Arrow Connector 76"/>
          <p:cNvCxnSpPr/>
          <p:nvPr/>
        </p:nvCxnSpPr>
        <p:spPr>
          <a:xfrm>
            <a:off x="1981200" y="2743200"/>
            <a:ext cx="15240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81" name="Straight Arrow Connector 80"/>
          <p:cNvCxnSpPr/>
          <p:nvPr/>
        </p:nvCxnSpPr>
        <p:spPr>
          <a:xfrm rot="10800000">
            <a:off x="1600200" y="2743200"/>
            <a:ext cx="15240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61" name="Title 60"/>
          <p:cNvSpPr>
            <a:spLocks noGrp="1"/>
          </p:cNvSpPr>
          <p:nvPr>
            <p:ph type="ctrTitle"/>
          </p:nvPr>
        </p:nvSpPr>
        <p:spPr/>
        <p:txBody>
          <a:bodyPr/>
          <a:lstStyle/>
          <a:p>
            <a:endParaRPr lang="en-PH" dirty="0"/>
          </a:p>
        </p:txBody>
      </p:sp>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Title 1"/>
          <p:cNvSpPr>
            <a:spLocks noGrp="1"/>
          </p:cNvSpPr>
          <p:nvPr>
            <p:ph type="title" sz="quarter"/>
          </p:nvPr>
        </p:nvSpPr>
        <p:spPr>
          <a:xfrm>
            <a:off x="533400" y="762000"/>
            <a:ext cx="7543800" cy="1143000"/>
          </a:xfrm>
        </p:spPr>
        <p:txBody>
          <a:bodyPr anchor="t"/>
          <a:lstStyle/>
          <a:p>
            <a:pPr>
              <a:defRPr/>
            </a:pPr>
            <a:r>
              <a:rPr lang="en-US" sz="2400" dirty="0" smtClean="0"/>
              <a:t>Conservation Agriculture Production System with Trees</a:t>
            </a:r>
          </a:p>
        </p:txBody>
      </p:sp>
      <p:sp>
        <p:nvSpPr>
          <p:cNvPr id="61" name="Content Placeholder 60"/>
          <p:cNvSpPr>
            <a:spLocks noGrp="1"/>
          </p:cNvSpPr>
          <p:nvPr>
            <p:ph sz="quarter" idx="1"/>
          </p:nvPr>
        </p:nvSpPr>
        <p:spPr/>
        <p:txBody>
          <a:bodyPr/>
          <a:lstStyle/>
          <a:p>
            <a:endParaRPr lang="en-PH" dirty="0"/>
          </a:p>
        </p:txBody>
      </p:sp>
      <p:sp>
        <p:nvSpPr>
          <p:cNvPr id="64" name="Content Placeholder 63"/>
          <p:cNvSpPr>
            <a:spLocks noGrp="1"/>
          </p:cNvSpPr>
          <p:nvPr>
            <p:ph sz="quarter" idx="4"/>
          </p:nvPr>
        </p:nvSpPr>
        <p:spPr/>
        <p:txBody>
          <a:bodyPr/>
          <a:lstStyle/>
          <a:p>
            <a:endParaRPr lang="en-PH" dirty="0"/>
          </a:p>
        </p:txBody>
      </p:sp>
      <p:sp>
        <p:nvSpPr>
          <p:cNvPr id="40965" name="TextBox 13"/>
          <p:cNvSpPr txBox="1">
            <a:spLocks noChangeArrowheads="1"/>
          </p:cNvSpPr>
          <p:nvPr/>
        </p:nvSpPr>
        <p:spPr bwMode="auto">
          <a:xfrm>
            <a:off x="3810000" y="1905000"/>
            <a:ext cx="1066800" cy="369332"/>
          </a:xfrm>
          <a:prstGeom prst="rect">
            <a:avLst/>
          </a:prstGeom>
          <a:noFill/>
          <a:ln w="9525">
            <a:noFill/>
            <a:miter lim="800000"/>
            <a:headEnd/>
            <a:tailEnd/>
          </a:ln>
        </p:spPr>
        <p:txBody>
          <a:bodyPr>
            <a:spAutoFit/>
          </a:bodyPr>
          <a:lstStyle/>
          <a:p>
            <a:r>
              <a:rPr lang="en-US" b="1" dirty="0" smtClean="0"/>
              <a:t>20 m</a:t>
            </a:r>
            <a:endParaRPr lang="en-US" b="1" dirty="0"/>
          </a:p>
        </p:txBody>
      </p:sp>
      <p:cxnSp>
        <p:nvCxnSpPr>
          <p:cNvPr id="27" name="Straight Connector 26"/>
          <p:cNvCxnSpPr/>
          <p:nvPr/>
        </p:nvCxnSpPr>
        <p:spPr>
          <a:xfrm>
            <a:off x="609600" y="4876800"/>
            <a:ext cx="7620000" cy="1588"/>
          </a:xfrm>
          <a:prstGeom prst="line">
            <a:avLst/>
          </a:prstGeom>
        </p:spPr>
        <p:style>
          <a:lnRef idx="1">
            <a:schemeClr val="accent1"/>
          </a:lnRef>
          <a:fillRef idx="0">
            <a:schemeClr val="accent1"/>
          </a:fillRef>
          <a:effectRef idx="0">
            <a:schemeClr val="accent1"/>
          </a:effectRef>
          <a:fontRef idx="minor">
            <a:schemeClr val="tx1"/>
          </a:fontRef>
        </p:style>
      </p:cxnSp>
      <p:pic>
        <p:nvPicPr>
          <p:cNvPr id="40988" name="Picture 3" descr="I:\1sanrem date encoded\cowpea.jpg"/>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7772400" y="4191000"/>
            <a:ext cx="457200" cy="611188"/>
          </a:xfrm>
          <a:prstGeom prst="rect">
            <a:avLst/>
          </a:prstGeom>
          <a:noFill/>
          <a:ln w="9525">
            <a:noFill/>
            <a:miter lim="800000"/>
            <a:headEnd/>
            <a:tailEnd/>
          </a:ln>
        </p:spPr>
      </p:pic>
      <p:sp>
        <p:nvSpPr>
          <p:cNvPr id="40992" name="TextBox 43"/>
          <p:cNvSpPr txBox="1">
            <a:spLocks noChangeArrowheads="1"/>
          </p:cNvSpPr>
          <p:nvPr/>
        </p:nvSpPr>
        <p:spPr bwMode="auto">
          <a:xfrm>
            <a:off x="2590800" y="5638800"/>
            <a:ext cx="3048000" cy="369888"/>
          </a:xfrm>
          <a:prstGeom prst="rect">
            <a:avLst/>
          </a:prstGeom>
          <a:noFill/>
          <a:ln w="9525">
            <a:noFill/>
            <a:miter lim="800000"/>
            <a:headEnd/>
            <a:tailEnd/>
          </a:ln>
        </p:spPr>
        <p:txBody>
          <a:bodyPr>
            <a:spAutoFit/>
          </a:bodyPr>
          <a:lstStyle/>
          <a:p>
            <a:pPr>
              <a:buFont typeface="Arial" charset="0"/>
              <a:buChar char="•"/>
            </a:pPr>
            <a:endParaRPr lang="en-US"/>
          </a:p>
        </p:txBody>
      </p:sp>
      <p:sp>
        <p:nvSpPr>
          <p:cNvPr id="40993" name="Rectangle 45"/>
          <p:cNvSpPr>
            <a:spLocks noChangeArrowheads="1"/>
          </p:cNvSpPr>
          <p:nvPr/>
        </p:nvSpPr>
        <p:spPr bwMode="auto">
          <a:xfrm>
            <a:off x="381000" y="5791200"/>
            <a:ext cx="8382000" cy="708025"/>
          </a:xfrm>
          <a:prstGeom prst="rect">
            <a:avLst/>
          </a:prstGeom>
          <a:noFill/>
          <a:ln w="9525">
            <a:noFill/>
            <a:miter lim="800000"/>
            <a:headEnd/>
            <a:tailEnd/>
          </a:ln>
        </p:spPr>
        <p:txBody>
          <a:bodyPr>
            <a:spAutoFit/>
          </a:bodyPr>
          <a:lstStyle/>
          <a:p>
            <a:r>
              <a:rPr lang="en-US" sz="2000">
                <a:solidFill>
                  <a:schemeClr val="bg1"/>
                </a:solidFill>
              </a:rPr>
              <a:t>Single Tree-Line Conservation Agriculture Production System  with Trees (CAPST)</a:t>
            </a:r>
          </a:p>
        </p:txBody>
      </p:sp>
      <p:pic>
        <p:nvPicPr>
          <p:cNvPr id="40994" name="Picture 5"/>
          <p:cNvPicPr>
            <a:picLocks noChangeAspect="1" noChangeArrowheads="1"/>
          </p:cNvPicPr>
          <p:nvPr/>
        </p:nvPicPr>
        <p:blipFill>
          <a:blip r:embed="rId4">
            <a:clrChange>
              <a:clrFrom>
                <a:srgbClr val="FFFFFF"/>
              </a:clrFrom>
              <a:clrTo>
                <a:srgbClr val="FFFFFF">
                  <a:alpha val="0"/>
                </a:srgbClr>
              </a:clrTo>
            </a:clrChange>
            <a:grayscl/>
          </a:blip>
          <a:srcRect/>
          <a:stretch>
            <a:fillRect/>
          </a:stretch>
        </p:blipFill>
        <p:spPr bwMode="auto">
          <a:xfrm>
            <a:off x="152400" y="1066800"/>
            <a:ext cx="1066800" cy="3825875"/>
          </a:xfrm>
          <a:prstGeom prst="rect">
            <a:avLst/>
          </a:prstGeom>
          <a:noFill/>
          <a:ln w="9525">
            <a:noFill/>
            <a:miter lim="800000"/>
            <a:headEnd/>
            <a:tailEnd/>
          </a:ln>
        </p:spPr>
      </p:pic>
      <p:pic>
        <p:nvPicPr>
          <p:cNvPr id="40995" name="Picture 5"/>
          <p:cNvPicPr>
            <a:picLocks noChangeAspect="1" noChangeArrowheads="1"/>
          </p:cNvPicPr>
          <p:nvPr/>
        </p:nvPicPr>
        <p:blipFill>
          <a:blip r:embed="rId4">
            <a:clrChange>
              <a:clrFrom>
                <a:srgbClr val="FFFFFF"/>
              </a:clrFrom>
              <a:clrTo>
                <a:srgbClr val="FFFFFF">
                  <a:alpha val="0"/>
                </a:srgbClr>
              </a:clrTo>
            </a:clrChange>
            <a:grayscl/>
          </a:blip>
          <a:srcRect/>
          <a:stretch>
            <a:fillRect/>
          </a:stretch>
        </p:blipFill>
        <p:spPr bwMode="auto">
          <a:xfrm>
            <a:off x="7848600" y="1066800"/>
            <a:ext cx="1066800" cy="3825875"/>
          </a:xfrm>
          <a:prstGeom prst="rect">
            <a:avLst/>
          </a:prstGeom>
          <a:noFill/>
          <a:ln w="9525">
            <a:noFill/>
            <a:miter lim="800000"/>
            <a:headEnd/>
            <a:tailEnd/>
          </a:ln>
        </p:spPr>
      </p:pic>
      <p:cxnSp>
        <p:nvCxnSpPr>
          <p:cNvPr id="98" name="Straight Arrow Connector 97"/>
          <p:cNvCxnSpPr/>
          <p:nvPr/>
        </p:nvCxnSpPr>
        <p:spPr>
          <a:xfrm>
            <a:off x="4953000" y="2133600"/>
            <a:ext cx="274320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p:nvPr/>
        </p:nvCxnSpPr>
        <p:spPr>
          <a:xfrm rot="10800000">
            <a:off x="1371600" y="2133600"/>
            <a:ext cx="236220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pic>
        <p:nvPicPr>
          <p:cNvPr id="113666" name="Picture 2" descr="H:\DCIM\100CANON\IMG_6461.JPG"/>
          <p:cNvPicPr>
            <a:picLocks noGrp="1" noChangeAspect="1" noChangeArrowheads="1"/>
          </p:cNvPicPr>
          <p:nvPr>
            <p:ph sz="quarter" idx="3"/>
          </p:nvPr>
        </p:nvPicPr>
        <p:blipFill>
          <a:blip r:embed="rId5" cstate="print"/>
          <a:srcRect/>
          <a:stretch>
            <a:fillRect/>
          </a:stretch>
        </p:blipFill>
        <p:spPr bwMode="auto">
          <a:xfrm>
            <a:off x="1219200" y="2514600"/>
            <a:ext cx="3429000" cy="2187575"/>
          </a:xfrm>
          <a:prstGeom prst="rect">
            <a:avLst/>
          </a:prstGeom>
          <a:noFill/>
        </p:spPr>
      </p:pic>
      <p:pic>
        <p:nvPicPr>
          <p:cNvPr id="113667" name="Picture 3" descr="H:\DCIM\100CANON\IMG_6459.JPG"/>
          <p:cNvPicPr>
            <a:picLocks noGrp="1" noChangeAspect="1" noChangeArrowheads="1"/>
          </p:cNvPicPr>
          <p:nvPr>
            <p:ph sz="quarter" idx="2"/>
          </p:nvPr>
        </p:nvPicPr>
        <p:blipFill>
          <a:blip r:embed="rId6" cstate="print"/>
          <a:srcRect t="6517" r="17576"/>
          <a:stretch>
            <a:fillRect/>
          </a:stretch>
        </p:blipFill>
        <p:spPr bwMode="auto">
          <a:xfrm>
            <a:off x="4724400" y="2514600"/>
            <a:ext cx="3124200" cy="2185988"/>
          </a:xfrm>
          <a:prstGeom prst="rect">
            <a:avLst/>
          </a:prstGeom>
          <a:noFill/>
        </p:spPr>
      </p:pic>
      <p:sp>
        <p:nvSpPr>
          <p:cNvPr id="16" name="TextBox 15"/>
          <p:cNvSpPr txBox="1"/>
          <p:nvPr/>
        </p:nvSpPr>
        <p:spPr>
          <a:xfrm>
            <a:off x="1143000" y="5181600"/>
            <a:ext cx="3276600" cy="369332"/>
          </a:xfrm>
          <a:prstGeom prst="rect">
            <a:avLst/>
          </a:prstGeom>
          <a:noFill/>
        </p:spPr>
        <p:txBody>
          <a:bodyPr wrap="square" rtlCol="0">
            <a:spAutoFit/>
          </a:bodyPr>
          <a:lstStyle/>
          <a:p>
            <a:r>
              <a:rPr lang="en-PH" dirty="0" smtClean="0"/>
              <a:t>Legume (Cowpea) + Maize</a:t>
            </a:r>
            <a:endParaRPr lang="en-PH" dirty="0"/>
          </a:p>
        </p:txBody>
      </p:sp>
      <p:sp>
        <p:nvSpPr>
          <p:cNvPr id="17" name="TextBox 16"/>
          <p:cNvSpPr txBox="1"/>
          <p:nvPr/>
        </p:nvSpPr>
        <p:spPr>
          <a:xfrm>
            <a:off x="4876800" y="5029200"/>
            <a:ext cx="3276600" cy="369332"/>
          </a:xfrm>
          <a:prstGeom prst="rect">
            <a:avLst/>
          </a:prstGeom>
          <a:noFill/>
        </p:spPr>
        <p:txBody>
          <a:bodyPr wrap="square" rtlCol="0">
            <a:spAutoFit/>
          </a:bodyPr>
          <a:lstStyle/>
          <a:p>
            <a:r>
              <a:rPr lang="en-PH" dirty="0" smtClean="0"/>
              <a:t>Legume (Cowpea) + Maize</a:t>
            </a:r>
            <a:endParaRPr lang="en-PH" dirty="0"/>
          </a:p>
        </p:txBody>
      </p:sp>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Title 4"/>
          <p:cNvSpPr>
            <a:spLocks noGrp="1"/>
          </p:cNvSpPr>
          <p:nvPr>
            <p:ph type="title" sz="quarter"/>
          </p:nvPr>
        </p:nvSpPr>
        <p:spPr>
          <a:xfrm>
            <a:off x="1066800" y="533400"/>
            <a:ext cx="7543800" cy="609600"/>
          </a:xfrm>
        </p:spPr>
        <p:txBody>
          <a:bodyPr anchor="t"/>
          <a:lstStyle/>
          <a:p>
            <a:pPr>
              <a:defRPr/>
            </a:pPr>
            <a:r>
              <a:rPr lang="en-US" sz="2000" dirty="0" smtClean="0"/>
              <a:t>Maize + Cowpea  - Upland rice + Cowpea Cropping Pattern</a:t>
            </a:r>
          </a:p>
        </p:txBody>
      </p:sp>
      <p:pic>
        <p:nvPicPr>
          <p:cNvPr id="41987" name="Content Placeholder 9" descr="IMG_9447.JPG"/>
          <p:cNvPicPr>
            <a:picLocks noGrp="1" noChangeAspect="1"/>
          </p:cNvPicPr>
          <p:nvPr>
            <p:ph sz="quarter" idx="1"/>
          </p:nvPr>
        </p:nvPicPr>
        <p:blipFill>
          <a:blip r:embed="rId2"/>
          <a:srcRect t="17429" r="6575"/>
          <a:stretch>
            <a:fillRect/>
          </a:stretch>
        </p:blipFill>
        <p:spPr>
          <a:xfrm>
            <a:off x="1171575" y="1295400"/>
            <a:ext cx="3476625" cy="2286000"/>
          </a:xfrm>
          <a:noFill/>
        </p:spPr>
      </p:pic>
      <p:pic>
        <p:nvPicPr>
          <p:cNvPr id="41988" name="Content Placeholder 12" descr="IMG_9814.JPG"/>
          <p:cNvPicPr>
            <a:picLocks noGrp="1" noChangeAspect="1"/>
          </p:cNvPicPr>
          <p:nvPr>
            <p:ph sz="quarter" idx="2"/>
          </p:nvPr>
        </p:nvPicPr>
        <p:blipFill>
          <a:blip r:embed="rId3"/>
          <a:srcRect l="13397" b="9369"/>
          <a:stretch>
            <a:fillRect/>
          </a:stretch>
        </p:blipFill>
        <p:spPr>
          <a:xfrm>
            <a:off x="4800600" y="1295400"/>
            <a:ext cx="3886200" cy="2308225"/>
          </a:xfrm>
          <a:noFill/>
        </p:spPr>
      </p:pic>
      <p:pic>
        <p:nvPicPr>
          <p:cNvPr id="41989" name="Content Placeholder 11" descr="IMG_9822.JPG"/>
          <p:cNvPicPr>
            <a:picLocks noGrp="1" noChangeAspect="1"/>
          </p:cNvPicPr>
          <p:nvPr>
            <p:ph sz="quarter" idx="3"/>
          </p:nvPr>
        </p:nvPicPr>
        <p:blipFill>
          <a:blip r:embed="rId4"/>
          <a:srcRect/>
          <a:stretch>
            <a:fillRect/>
          </a:stretch>
        </p:blipFill>
        <p:spPr>
          <a:xfrm>
            <a:off x="1169988" y="3786188"/>
            <a:ext cx="3478212" cy="2386012"/>
          </a:xfrm>
          <a:noFill/>
        </p:spPr>
      </p:pic>
      <p:pic>
        <p:nvPicPr>
          <p:cNvPr id="41990" name="Content Placeholder 6" descr="735.JPG"/>
          <p:cNvPicPr>
            <a:picLocks noGrp="1" noChangeAspect="1"/>
          </p:cNvPicPr>
          <p:nvPr>
            <p:ph sz="quarter" idx="4"/>
          </p:nvPr>
        </p:nvPicPr>
        <p:blipFill>
          <a:blip r:embed="rId5"/>
          <a:srcRect l="35104" t="24614" r="13182" b="34685"/>
          <a:stretch>
            <a:fillRect/>
          </a:stretch>
        </p:blipFill>
        <p:spPr>
          <a:xfrm>
            <a:off x="4800600" y="3733800"/>
            <a:ext cx="3886200" cy="2438400"/>
          </a:xfrm>
          <a:noFill/>
        </p:spPr>
      </p:pic>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Title 1"/>
          <p:cNvSpPr>
            <a:spLocks noGrp="1"/>
          </p:cNvSpPr>
          <p:nvPr>
            <p:ph type="title" sz="quarter"/>
          </p:nvPr>
        </p:nvSpPr>
        <p:spPr>
          <a:xfrm>
            <a:off x="609600" y="685800"/>
            <a:ext cx="7543800" cy="1143000"/>
          </a:xfrm>
        </p:spPr>
        <p:txBody>
          <a:bodyPr anchor="t"/>
          <a:lstStyle/>
          <a:p>
            <a:pPr>
              <a:defRPr/>
            </a:pPr>
            <a:r>
              <a:rPr lang="en-US" sz="2400" dirty="0" smtClean="0"/>
              <a:t>Conservation Agriculture Production System with Trees</a:t>
            </a:r>
          </a:p>
        </p:txBody>
      </p:sp>
      <p:sp>
        <p:nvSpPr>
          <p:cNvPr id="61" name="Content Placeholder 60"/>
          <p:cNvSpPr>
            <a:spLocks noGrp="1"/>
          </p:cNvSpPr>
          <p:nvPr>
            <p:ph sz="quarter" idx="1"/>
          </p:nvPr>
        </p:nvSpPr>
        <p:spPr/>
        <p:txBody>
          <a:bodyPr/>
          <a:lstStyle/>
          <a:p>
            <a:endParaRPr lang="en-PH" dirty="0"/>
          </a:p>
        </p:txBody>
      </p:sp>
      <p:sp>
        <p:nvSpPr>
          <p:cNvPr id="64" name="Content Placeholder 63"/>
          <p:cNvSpPr>
            <a:spLocks noGrp="1"/>
          </p:cNvSpPr>
          <p:nvPr>
            <p:ph sz="quarter" idx="4"/>
          </p:nvPr>
        </p:nvSpPr>
        <p:spPr/>
        <p:txBody>
          <a:bodyPr/>
          <a:lstStyle/>
          <a:p>
            <a:endParaRPr lang="en-PH" dirty="0"/>
          </a:p>
        </p:txBody>
      </p:sp>
      <p:sp>
        <p:nvSpPr>
          <p:cNvPr id="40965" name="TextBox 13"/>
          <p:cNvSpPr txBox="1">
            <a:spLocks noChangeArrowheads="1"/>
          </p:cNvSpPr>
          <p:nvPr/>
        </p:nvSpPr>
        <p:spPr bwMode="auto">
          <a:xfrm>
            <a:off x="3810000" y="1905000"/>
            <a:ext cx="1066800" cy="369332"/>
          </a:xfrm>
          <a:prstGeom prst="rect">
            <a:avLst/>
          </a:prstGeom>
          <a:noFill/>
          <a:ln w="9525">
            <a:noFill/>
            <a:miter lim="800000"/>
            <a:headEnd/>
            <a:tailEnd/>
          </a:ln>
        </p:spPr>
        <p:txBody>
          <a:bodyPr>
            <a:spAutoFit/>
          </a:bodyPr>
          <a:lstStyle/>
          <a:p>
            <a:r>
              <a:rPr lang="en-US" b="1" dirty="0" smtClean="0"/>
              <a:t> 20m</a:t>
            </a:r>
            <a:endParaRPr lang="en-US" b="1" dirty="0"/>
          </a:p>
        </p:txBody>
      </p:sp>
      <p:cxnSp>
        <p:nvCxnSpPr>
          <p:cNvPr id="27" name="Straight Connector 26"/>
          <p:cNvCxnSpPr/>
          <p:nvPr/>
        </p:nvCxnSpPr>
        <p:spPr>
          <a:xfrm>
            <a:off x="609600" y="4876800"/>
            <a:ext cx="7620000" cy="1588"/>
          </a:xfrm>
          <a:prstGeom prst="line">
            <a:avLst/>
          </a:prstGeom>
        </p:spPr>
        <p:style>
          <a:lnRef idx="1">
            <a:schemeClr val="accent1"/>
          </a:lnRef>
          <a:fillRef idx="0">
            <a:schemeClr val="accent1"/>
          </a:fillRef>
          <a:effectRef idx="0">
            <a:schemeClr val="accent1"/>
          </a:effectRef>
          <a:fontRef idx="minor">
            <a:schemeClr val="tx1"/>
          </a:fontRef>
        </p:style>
      </p:cxnSp>
      <p:pic>
        <p:nvPicPr>
          <p:cNvPr id="40988" name="Picture 3" descr="I:\1sanrem date encoded\cowpea.jpg"/>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7772400" y="4191000"/>
            <a:ext cx="457200" cy="611188"/>
          </a:xfrm>
          <a:prstGeom prst="rect">
            <a:avLst/>
          </a:prstGeom>
          <a:noFill/>
          <a:ln w="9525">
            <a:noFill/>
            <a:miter lim="800000"/>
            <a:headEnd/>
            <a:tailEnd/>
          </a:ln>
        </p:spPr>
      </p:pic>
      <p:sp>
        <p:nvSpPr>
          <p:cNvPr id="40992" name="TextBox 43"/>
          <p:cNvSpPr txBox="1">
            <a:spLocks noChangeArrowheads="1"/>
          </p:cNvSpPr>
          <p:nvPr/>
        </p:nvSpPr>
        <p:spPr bwMode="auto">
          <a:xfrm>
            <a:off x="2590800" y="5638800"/>
            <a:ext cx="3048000" cy="369888"/>
          </a:xfrm>
          <a:prstGeom prst="rect">
            <a:avLst/>
          </a:prstGeom>
          <a:noFill/>
          <a:ln w="9525">
            <a:noFill/>
            <a:miter lim="800000"/>
            <a:headEnd/>
            <a:tailEnd/>
          </a:ln>
        </p:spPr>
        <p:txBody>
          <a:bodyPr>
            <a:spAutoFit/>
          </a:bodyPr>
          <a:lstStyle/>
          <a:p>
            <a:pPr>
              <a:buFont typeface="Arial" charset="0"/>
              <a:buChar char="•"/>
            </a:pPr>
            <a:endParaRPr lang="en-US"/>
          </a:p>
        </p:txBody>
      </p:sp>
      <p:sp>
        <p:nvSpPr>
          <p:cNvPr id="40993" name="Rectangle 45"/>
          <p:cNvSpPr>
            <a:spLocks noChangeArrowheads="1"/>
          </p:cNvSpPr>
          <p:nvPr/>
        </p:nvSpPr>
        <p:spPr bwMode="auto">
          <a:xfrm>
            <a:off x="381000" y="5791200"/>
            <a:ext cx="8382000" cy="708025"/>
          </a:xfrm>
          <a:prstGeom prst="rect">
            <a:avLst/>
          </a:prstGeom>
          <a:noFill/>
          <a:ln w="9525">
            <a:noFill/>
            <a:miter lim="800000"/>
            <a:headEnd/>
            <a:tailEnd/>
          </a:ln>
        </p:spPr>
        <p:txBody>
          <a:bodyPr>
            <a:spAutoFit/>
          </a:bodyPr>
          <a:lstStyle/>
          <a:p>
            <a:r>
              <a:rPr lang="en-US" sz="2000">
                <a:solidFill>
                  <a:schemeClr val="bg1"/>
                </a:solidFill>
              </a:rPr>
              <a:t>Single Tree-Line Conservation Agriculture Production System  with Trees (CAPST)</a:t>
            </a:r>
          </a:p>
        </p:txBody>
      </p:sp>
      <p:pic>
        <p:nvPicPr>
          <p:cNvPr id="40994" name="Picture 5"/>
          <p:cNvPicPr>
            <a:picLocks noChangeAspect="1" noChangeArrowheads="1"/>
          </p:cNvPicPr>
          <p:nvPr/>
        </p:nvPicPr>
        <p:blipFill>
          <a:blip r:embed="rId4">
            <a:clrChange>
              <a:clrFrom>
                <a:srgbClr val="FFFFFF"/>
              </a:clrFrom>
              <a:clrTo>
                <a:srgbClr val="FFFFFF">
                  <a:alpha val="0"/>
                </a:srgbClr>
              </a:clrTo>
            </a:clrChange>
            <a:grayscl/>
          </a:blip>
          <a:srcRect/>
          <a:stretch>
            <a:fillRect/>
          </a:stretch>
        </p:blipFill>
        <p:spPr bwMode="auto">
          <a:xfrm>
            <a:off x="152400" y="1066800"/>
            <a:ext cx="1066800" cy="3825875"/>
          </a:xfrm>
          <a:prstGeom prst="rect">
            <a:avLst/>
          </a:prstGeom>
          <a:noFill/>
          <a:ln w="9525">
            <a:noFill/>
            <a:miter lim="800000"/>
            <a:headEnd/>
            <a:tailEnd/>
          </a:ln>
        </p:spPr>
      </p:pic>
      <p:pic>
        <p:nvPicPr>
          <p:cNvPr id="40995" name="Picture 5"/>
          <p:cNvPicPr>
            <a:picLocks noChangeAspect="1" noChangeArrowheads="1"/>
          </p:cNvPicPr>
          <p:nvPr/>
        </p:nvPicPr>
        <p:blipFill>
          <a:blip r:embed="rId4">
            <a:clrChange>
              <a:clrFrom>
                <a:srgbClr val="FFFFFF"/>
              </a:clrFrom>
              <a:clrTo>
                <a:srgbClr val="FFFFFF">
                  <a:alpha val="0"/>
                </a:srgbClr>
              </a:clrTo>
            </a:clrChange>
            <a:grayscl/>
          </a:blip>
          <a:srcRect/>
          <a:stretch>
            <a:fillRect/>
          </a:stretch>
        </p:blipFill>
        <p:spPr bwMode="auto">
          <a:xfrm>
            <a:off x="7848600" y="1066800"/>
            <a:ext cx="1066800" cy="3825875"/>
          </a:xfrm>
          <a:prstGeom prst="rect">
            <a:avLst/>
          </a:prstGeom>
          <a:noFill/>
          <a:ln w="9525">
            <a:noFill/>
            <a:miter lim="800000"/>
            <a:headEnd/>
            <a:tailEnd/>
          </a:ln>
        </p:spPr>
      </p:pic>
      <p:cxnSp>
        <p:nvCxnSpPr>
          <p:cNvPr id="98" name="Straight Arrow Connector 97"/>
          <p:cNvCxnSpPr/>
          <p:nvPr/>
        </p:nvCxnSpPr>
        <p:spPr>
          <a:xfrm>
            <a:off x="4953000" y="2133600"/>
            <a:ext cx="274320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p:nvPr/>
        </p:nvCxnSpPr>
        <p:spPr>
          <a:xfrm rot="10800000">
            <a:off x="1371600" y="2133600"/>
            <a:ext cx="236220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pic>
        <p:nvPicPr>
          <p:cNvPr id="114691" name="Picture 3" descr="H:\DCIM\100CANON\IMG_6428.JPG"/>
          <p:cNvPicPr>
            <a:picLocks noGrp="1" noChangeAspect="1" noChangeArrowheads="1"/>
          </p:cNvPicPr>
          <p:nvPr>
            <p:ph sz="quarter" idx="3"/>
          </p:nvPr>
        </p:nvPicPr>
        <p:blipFill>
          <a:blip r:embed="rId5" cstate="print"/>
          <a:srcRect/>
          <a:stretch>
            <a:fillRect/>
          </a:stretch>
        </p:blipFill>
        <p:spPr bwMode="auto">
          <a:xfrm>
            <a:off x="914400" y="2971800"/>
            <a:ext cx="3733800" cy="1905000"/>
          </a:xfrm>
          <a:prstGeom prst="rect">
            <a:avLst/>
          </a:prstGeom>
          <a:noFill/>
        </p:spPr>
      </p:pic>
      <p:pic>
        <p:nvPicPr>
          <p:cNvPr id="114692" name="Picture 4" descr="H:\DCIM\100CANON\IMG_6441.JPG"/>
          <p:cNvPicPr>
            <a:picLocks noGrp="1" noChangeAspect="1" noChangeArrowheads="1"/>
          </p:cNvPicPr>
          <p:nvPr>
            <p:ph sz="quarter" idx="2"/>
          </p:nvPr>
        </p:nvPicPr>
        <p:blipFill>
          <a:blip r:embed="rId6" cstate="print"/>
          <a:srcRect r="5882" b="19079"/>
          <a:stretch>
            <a:fillRect/>
          </a:stretch>
        </p:blipFill>
        <p:spPr bwMode="auto">
          <a:xfrm>
            <a:off x="4648200" y="2971800"/>
            <a:ext cx="3581400" cy="1905000"/>
          </a:xfrm>
          <a:prstGeom prst="rect">
            <a:avLst/>
          </a:prstGeom>
          <a:noFill/>
        </p:spPr>
      </p:pic>
      <p:sp>
        <p:nvSpPr>
          <p:cNvPr id="16" name="TextBox 15"/>
          <p:cNvSpPr txBox="1"/>
          <p:nvPr/>
        </p:nvSpPr>
        <p:spPr>
          <a:xfrm>
            <a:off x="2514600" y="5181600"/>
            <a:ext cx="4572000" cy="369332"/>
          </a:xfrm>
          <a:prstGeom prst="rect">
            <a:avLst/>
          </a:prstGeom>
          <a:noFill/>
        </p:spPr>
        <p:txBody>
          <a:bodyPr wrap="square" rtlCol="0">
            <a:spAutoFit/>
          </a:bodyPr>
          <a:lstStyle/>
          <a:p>
            <a:r>
              <a:rPr lang="en-PH" b="1" dirty="0" smtClean="0"/>
              <a:t>Maize + </a:t>
            </a:r>
            <a:r>
              <a:rPr lang="en-PH" b="1" dirty="0" err="1" smtClean="0"/>
              <a:t>Arachis</a:t>
            </a:r>
            <a:r>
              <a:rPr lang="en-PH" b="1" dirty="0" smtClean="0"/>
              <a:t> </a:t>
            </a:r>
            <a:r>
              <a:rPr lang="en-PH" b="1" dirty="0" err="1" smtClean="0"/>
              <a:t>pintoi</a:t>
            </a:r>
            <a:r>
              <a:rPr lang="en-PH" b="1" dirty="0" smtClean="0"/>
              <a:t> (Cover crop) </a:t>
            </a:r>
            <a:endParaRPr lang="en-PH" b="1" dirty="0"/>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showMasterSp="0">
  <p:cSld>
    <p:bg>
      <p:bgPr>
        <a:solidFill>
          <a:schemeClr val="tx1">
            <a:alpha val="0"/>
          </a:schemeClr>
        </a:solidFill>
        <a:effectLst/>
      </p:bgPr>
    </p:bg>
    <p:spTree>
      <p:nvGrpSpPr>
        <p:cNvPr id="1" name=""/>
        <p:cNvGrpSpPr/>
        <p:nvPr/>
      </p:nvGrpSpPr>
      <p:grpSpPr>
        <a:xfrm>
          <a:off x="0" y="0"/>
          <a:ext cx="0" cy="0"/>
          <a:chOff x="0" y="0"/>
          <a:chExt cx="0" cy="0"/>
        </a:xfrm>
      </p:grpSpPr>
      <p:pic>
        <p:nvPicPr>
          <p:cNvPr id="393218" name="Picture 2" descr="Mis or province"/>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0" y="1524000"/>
            <a:ext cx="5105400" cy="3619500"/>
          </a:xfrm>
          <a:prstGeom prst="rect">
            <a:avLst/>
          </a:prstGeom>
          <a:noFill/>
          <a:ln w="9525">
            <a:solidFill>
              <a:srgbClr val="008000"/>
            </a:solidFill>
            <a:miter lim="800000"/>
            <a:headEnd/>
            <a:tailEnd/>
          </a:ln>
        </p:spPr>
      </p:pic>
      <p:pic>
        <p:nvPicPr>
          <p:cNvPr id="14339" name="Picture 3" descr="Phil1-nternet"/>
          <p:cNvPicPr>
            <a:picLocks noChangeAspect="1" noChangeArrowheads="1"/>
          </p:cNvPicPr>
          <p:nvPr/>
        </p:nvPicPr>
        <p:blipFill>
          <a:blip r:embed="rId4">
            <a:clrChange>
              <a:clrFrom>
                <a:srgbClr val="FFFFFF"/>
              </a:clrFrom>
              <a:clrTo>
                <a:srgbClr val="FFFFFF">
                  <a:alpha val="0"/>
                </a:srgbClr>
              </a:clrTo>
            </a:clrChange>
          </a:blip>
          <a:srcRect/>
          <a:stretch>
            <a:fillRect/>
          </a:stretch>
        </p:blipFill>
        <p:spPr bwMode="auto">
          <a:xfrm>
            <a:off x="5376863" y="1371600"/>
            <a:ext cx="3767137" cy="5486400"/>
          </a:xfrm>
          <a:prstGeom prst="rect">
            <a:avLst/>
          </a:prstGeom>
          <a:noFill/>
          <a:ln w="9525">
            <a:noFill/>
            <a:miter lim="800000"/>
            <a:headEnd/>
            <a:tailEnd/>
          </a:ln>
        </p:spPr>
      </p:pic>
      <p:grpSp>
        <p:nvGrpSpPr>
          <p:cNvPr id="2" name="Group 4"/>
          <p:cNvGrpSpPr>
            <a:grpSpLocks/>
          </p:cNvGrpSpPr>
          <p:nvPr/>
        </p:nvGrpSpPr>
        <p:grpSpPr bwMode="auto">
          <a:xfrm flipV="1">
            <a:off x="5257800" y="4648200"/>
            <a:ext cx="3581400" cy="1219200"/>
            <a:chOff x="3792" y="2208"/>
            <a:chExt cx="1728" cy="672"/>
          </a:xfrm>
        </p:grpSpPr>
        <p:sp>
          <p:nvSpPr>
            <p:cNvPr id="14350" name="Oval 5"/>
            <p:cNvSpPr>
              <a:spLocks noChangeArrowheads="1"/>
            </p:cNvSpPr>
            <p:nvPr/>
          </p:nvSpPr>
          <p:spPr bwMode="auto">
            <a:xfrm>
              <a:off x="5136" y="2208"/>
              <a:ext cx="384" cy="432"/>
            </a:xfrm>
            <a:prstGeom prst="ellipse">
              <a:avLst/>
            </a:prstGeom>
            <a:noFill/>
            <a:ln w="9525">
              <a:solidFill>
                <a:srgbClr val="FF3300"/>
              </a:solidFill>
              <a:round/>
              <a:headEnd/>
              <a:tailEnd/>
            </a:ln>
          </p:spPr>
          <p:txBody>
            <a:bodyPr wrap="none" anchor="ctr"/>
            <a:lstStyle/>
            <a:p>
              <a:endParaRPr lang="en-US"/>
            </a:p>
          </p:txBody>
        </p:sp>
        <p:sp>
          <p:nvSpPr>
            <p:cNvPr id="14351" name="Line 6"/>
            <p:cNvSpPr>
              <a:spLocks noChangeShapeType="1"/>
            </p:cNvSpPr>
            <p:nvPr/>
          </p:nvSpPr>
          <p:spPr bwMode="auto">
            <a:xfrm flipH="1">
              <a:off x="3792" y="2544"/>
              <a:ext cx="1200" cy="336"/>
            </a:xfrm>
            <a:prstGeom prst="line">
              <a:avLst/>
            </a:prstGeom>
            <a:noFill/>
            <a:ln w="76200">
              <a:solidFill>
                <a:srgbClr val="008000"/>
              </a:solidFill>
              <a:round/>
              <a:headEnd/>
              <a:tailEnd type="triangle" w="med" len="med"/>
            </a:ln>
          </p:spPr>
          <p:txBody>
            <a:bodyPr/>
            <a:lstStyle/>
            <a:p>
              <a:endParaRPr lang="en-PH"/>
            </a:p>
          </p:txBody>
        </p:sp>
      </p:grpSp>
      <p:sp>
        <p:nvSpPr>
          <p:cNvPr id="393223" name="Text Box 7"/>
          <p:cNvSpPr txBox="1">
            <a:spLocks noChangeArrowheads="1"/>
          </p:cNvSpPr>
          <p:nvPr/>
        </p:nvSpPr>
        <p:spPr bwMode="auto">
          <a:xfrm>
            <a:off x="914400" y="5334000"/>
            <a:ext cx="5254625" cy="1477963"/>
          </a:xfrm>
          <a:prstGeom prst="rect">
            <a:avLst/>
          </a:prstGeom>
          <a:noFill/>
          <a:ln w="12700" cap="sq">
            <a:noFill/>
            <a:miter lim="800000"/>
            <a:headEnd type="none" w="sm" len="sm"/>
            <a:tailEnd type="none" w="sm" len="sm"/>
          </a:ln>
        </p:spPr>
        <p:txBody>
          <a:bodyPr>
            <a:spAutoFit/>
          </a:bodyPr>
          <a:lstStyle/>
          <a:p>
            <a:pPr eaLnBrk="0" hangingPunct="0">
              <a:buFontTx/>
              <a:buChar char="•"/>
            </a:pPr>
            <a:r>
              <a:rPr lang="en-US" sz="1800">
                <a:solidFill>
                  <a:srgbClr val="000000"/>
                </a:solidFill>
                <a:latin typeface="Arial" charset="0"/>
              </a:rPr>
              <a:t> only land-locked municipality of Misamis Oriental</a:t>
            </a:r>
          </a:p>
          <a:p>
            <a:pPr eaLnBrk="0" hangingPunct="0">
              <a:buFontTx/>
              <a:buChar char="•"/>
            </a:pPr>
            <a:r>
              <a:rPr lang="en-US" sz="1800">
                <a:solidFill>
                  <a:srgbClr val="000000"/>
                </a:solidFill>
                <a:latin typeface="Arial" charset="0"/>
              </a:rPr>
              <a:t> Consist of 24 barangays/villages</a:t>
            </a:r>
          </a:p>
          <a:p>
            <a:pPr eaLnBrk="0" hangingPunct="0">
              <a:buFontTx/>
              <a:buChar char="•"/>
            </a:pPr>
            <a:r>
              <a:rPr lang="en-US" sz="1800">
                <a:solidFill>
                  <a:srgbClr val="000000"/>
                </a:solidFill>
                <a:latin typeface="Arial" charset="0"/>
              </a:rPr>
              <a:t> Land area of 82,500 has</a:t>
            </a:r>
          </a:p>
          <a:p>
            <a:pPr eaLnBrk="0" hangingPunct="0">
              <a:buFontTx/>
              <a:buChar char="•"/>
            </a:pPr>
            <a:r>
              <a:rPr lang="en-US" sz="1800">
                <a:solidFill>
                  <a:srgbClr val="000000"/>
                </a:solidFill>
                <a:latin typeface="Arial" charset="0"/>
              </a:rPr>
              <a:t>Population of 48,000 </a:t>
            </a:r>
          </a:p>
          <a:p>
            <a:pPr eaLnBrk="0" hangingPunct="0">
              <a:buFontTx/>
              <a:buChar char="•"/>
            </a:pPr>
            <a:endParaRPr lang="en-US" sz="1800">
              <a:solidFill>
                <a:srgbClr val="000000"/>
              </a:solidFill>
              <a:latin typeface="Arial" charset="0"/>
            </a:endParaRPr>
          </a:p>
        </p:txBody>
      </p:sp>
      <p:sp>
        <p:nvSpPr>
          <p:cNvPr id="14342" name="Text Box 8"/>
          <p:cNvSpPr txBox="1">
            <a:spLocks noChangeArrowheads="1"/>
          </p:cNvSpPr>
          <p:nvPr/>
        </p:nvSpPr>
        <p:spPr bwMode="auto">
          <a:xfrm>
            <a:off x="3657600" y="838200"/>
            <a:ext cx="5345113" cy="579438"/>
          </a:xfrm>
          <a:prstGeom prst="rect">
            <a:avLst/>
          </a:prstGeom>
          <a:noFill/>
          <a:ln w="9525">
            <a:noFill/>
            <a:miter lim="800000"/>
            <a:headEnd/>
            <a:tailEnd/>
          </a:ln>
        </p:spPr>
        <p:txBody>
          <a:bodyPr>
            <a:spAutoFit/>
          </a:bodyPr>
          <a:lstStyle/>
          <a:p>
            <a:pPr eaLnBrk="0" hangingPunct="0"/>
            <a:r>
              <a:rPr lang="en-US" sz="3200" b="1" i="1">
                <a:solidFill>
                  <a:srgbClr val="006600"/>
                </a:solidFill>
              </a:rPr>
              <a:t>Claveria Research Site</a:t>
            </a:r>
            <a:endParaRPr lang="en-US" b="1">
              <a:solidFill>
                <a:srgbClr val="006600"/>
              </a:solidFill>
            </a:endParaRPr>
          </a:p>
        </p:txBody>
      </p:sp>
      <p:sp>
        <p:nvSpPr>
          <p:cNvPr id="14343" name="Oval 8"/>
          <p:cNvSpPr>
            <a:spLocks noChangeArrowheads="1"/>
          </p:cNvSpPr>
          <p:nvPr/>
        </p:nvSpPr>
        <p:spPr bwMode="auto">
          <a:xfrm>
            <a:off x="1905000" y="4114800"/>
            <a:ext cx="228600" cy="152400"/>
          </a:xfrm>
          <a:prstGeom prst="ellipse">
            <a:avLst/>
          </a:prstGeom>
          <a:solidFill>
            <a:srgbClr val="FF0066"/>
          </a:solidFill>
          <a:ln w="9525" algn="ctr">
            <a:solidFill>
              <a:schemeClr val="tx1"/>
            </a:solidFill>
            <a:miter lim="800000"/>
            <a:headEnd/>
            <a:tailEnd/>
          </a:ln>
        </p:spPr>
        <p:txBody>
          <a:bodyPr wrap="none"/>
          <a:lstStyle/>
          <a:p>
            <a:endParaRPr lang="en-US"/>
          </a:p>
        </p:txBody>
      </p:sp>
      <p:sp>
        <p:nvSpPr>
          <p:cNvPr id="10" name="TextBox 9"/>
          <p:cNvSpPr txBox="1"/>
          <p:nvPr/>
        </p:nvSpPr>
        <p:spPr>
          <a:xfrm>
            <a:off x="152400" y="2895600"/>
            <a:ext cx="2362200" cy="400050"/>
          </a:xfrm>
          <a:prstGeom prst="rect">
            <a:avLst/>
          </a:prstGeom>
          <a:noFill/>
        </p:spPr>
        <p:txBody>
          <a:bodyPr>
            <a:spAutoFit/>
          </a:bodyPr>
          <a:lstStyle/>
          <a:p>
            <a:pPr>
              <a:defRPr/>
            </a:pPr>
            <a:r>
              <a:rPr lang="en-US" sz="2000" dirty="0"/>
              <a:t>Cagayan de Oro city</a:t>
            </a:r>
          </a:p>
        </p:txBody>
      </p:sp>
      <p:cxnSp>
        <p:nvCxnSpPr>
          <p:cNvPr id="14345" name="Straight Arrow Connector 11"/>
          <p:cNvCxnSpPr>
            <a:cxnSpLocks noChangeShapeType="1"/>
          </p:cNvCxnSpPr>
          <p:nvPr/>
        </p:nvCxnSpPr>
        <p:spPr bwMode="auto">
          <a:xfrm rot="16200000" flipH="1">
            <a:off x="1524000" y="3581400"/>
            <a:ext cx="609600" cy="304800"/>
          </a:xfrm>
          <a:prstGeom prst="straightConnector1">
            <a:avLst/>
          </a:prstGeom>
          <a:noFill/>
          <a:ln w="28575" algn="ctr">
            <a:solidFill>
              <a:schemeClr val="tx1"/>
            </a:solidFill>
            <a:miter lim="800000"/>
            <a:headEnd/>
            <a:tailEnd type="arrow" w="med" len="med"/>
          </a:ln>
        </p:spPr>
      </p:cxnSp>
      <p:sp>
        <p:nvSpPr>
          <p:cNvPr id="14346" name="Oval 13"/>
          <p:cNvSpPr>
            <a:spLocks noChangeArrowheads="1"/>
          </p:cNvSpPr>
          <p:nvPr/>
        </p:nvSpPr>
        <p:spPr bwMode="auto">
          <a:xfrm>
            <a:off x="3200400" y="3505200"/>
            <a:ext cx="304800" cy="152400"/>
          </a:xfrm>
          <a:prstGeom prst="ellipse">
            <a:avLst/>
          </a:prstGeom>
          <a:solidFill>
            <a:srgbClr val="FF0066"/>
          </a:solidFill>
          <a:ln w="9525" algn="ctr">
            <a:solidFill>
              <a:schemeClr val="tx1"/>
            </a:solidFill>
            <a:miter lim="800000"/>
            <a:headEnd/>
            <a:tailEnd/>
          </a:ln>
        </p:spPr>
        <p:txBody>
          <a:bodyPr wrap="none"/>
          <a:lstStyle/>
          <a:p>
            <a:endParaRPr lang="en-US"/>
          </a:p>
        </p:txBody>
      </p:sp>
      <p:sp>
        <p:nvSpPr>
          <p:cNvPr id="15" name="TextBox 14"/>
          <p:cNvSpPr txBox="1"/>
          <p:nvPr/>
        </p:nvSpPr>
        <p:spPr>
          <a:xfrm>
            <a:off x="3048000" y="3886200"/>
            <a:ext cx="1447800" cy="461963"/>
          </a:xfrm>
          <a:prstGeom prst="rect">
            <a:avLst/>
          </a:prstGeom>
          <a:noFill/>
        </p:spPr>
        <p:txBody>
          <a:bodyPr>
            <a:spAutoFit/>
          </a:bodyPr>
          <a:lstStyle/>
          <a:p>
            <a:pPr>
              <a:defRPr/>
            </a:pPr>
            <a:r>
              <a:rPr lang="en-US" dirty="0" err="1"/>
              <a:t>Claveria</a:t>
            </a:r>
            <a:endParaRPr lang="en-US" dirty="0"/>
          </a:p>
        </p:txBody>
      </p:sp>
      <p:cxnSp>
        <p:nvCxnSpPr>
          <p:cNvPr id="14348" name="Straight Arrow Connector 16"/>
          <p:cNvCxnSpPr>
            <a:cxnSpLocks noChangeShapeType="1"/>
            <a:endCxn id="14346" idx="5"/>
          </p:cNvCxnSpPr>
          <p:nvPr/>
        </p:nvCxnSpPr>
        <p:spPr bwMode="auto">
          <a:xfrm rot="16200000" flipV="1">
            <a:off x="3357562" y="3738563"/>
            <a:ext cx="403225" cy="196850"/>
          </a:xfrm>
          <a:prstGeom prst="straightConnector1">
            <a:avLst/>
          </a:prstGeom>
          <a:noFill/>
          <a:ln w="28575" algn="ctr">
            <a:solidFill>
              <a:schemeClr val="tx1"/>
            </a:solidFill>
            <a:miter lim="800000"/>
            <a:headEnd/>
            <a:tailEnd type="arrow" w="med" len="med"/>
          </a:ln>
        </p:spPr>
      </p:cxnSp>
      <p:cxnSp>
        <p:nvCxnSpPr>
          <p:cNvPr id="24" name="Curved Connector 23"/>
          <p:cNvCxnSpPr/>
          <p:nvPr/>
        </p:nvCxnSpPr>
        <p:spPr bwMode="auto">
          <a:xfrm flipV="1">
            <a:off x="2209800" y="3581400"/>
            <a:ext cx="838200" cy="685800"/>
          </a:xfrm>
          <a:prstGeom prst="curvedConnector3">
            <a:avLst>
              <a:gd name="adj1" fmla="val 50000"/>
            </a:avLst>
          </a:prstGeom>
          <a:solidFill>
            <a:schemeClr val="accent1"/>
          </a:solidFill>
          <a:ln w="38100" cap="flat" cmpd="sng" algn="ctr">
            <a:solidFill>
              <a:schemeClr val="accent2"/>
            </a:solidFill>
            <a:prstDash val="solid"/>
            <a:miter lim="800000"/>
            <a:headEnd type="none" w="med" len="med"/>
            <a:tailEnd type="arrow"/>
          </a:ln>
          <a:effectLst/>
        </p:spPr>
      </p:cxn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393218"/>
                                        </p:tgtEl>
                                        <p:attrNameLst>
                                          <p:attrName>style.visibility</p:attrName>
                                        </p:attrNameLst>
                                      </p:cBhvr>
                                      <p:to>
                                        <p:strVal val="visible"/>
                                      </p:to>
                                    </p:set>
                                    <p:animEffect transition="in" filter="wipe(right)">
                                      <p:cBhvr>
                                        <p:cTn id="12" dur="500"/>
                                        <p:tgtEl>
                                          <p:spTgt spid="39321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93223">
                                            <p:txEl>
                                              <p:pRg st="0" end="0"/>
                                            </p:txEl>
                                          </p:spTgt>
                                        </p:tgtEl>
                                        <p:attrNameLst>
                                          <p:attrName>style.visibility</p:attrName>
                                        </p:attrNameLst>
                                      </p:cBhvr>
                                      <p:to>
                                        <p:strVal val="visible"/>
                                      </p:to>
                                    </p:set>
                                    <p:animEffect transition="in" filter="wipe(left)">
                                      <p:cBhvr>
                                        <p:cTn id="17" dur="500"/>
                                        <p:tgtEl>
                                          <p:spTgt spid="393223">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93223">
                                            <p:txEl>
                                              <p:pRg st="1" end="1"/>
                                            </p:txEl>
                                          </p:spTgt>
                                        </p:tgtEl>
                                        <p:attrNameLst>
                                          <p:attrName>style.visibility</p:attrName>
                                        </p:attrNameLst>
                                      </p:cBhvr>
                                      <p:to>
                                        <p:strVal val="visible"/>
                                      </p:to>
                                    </p:set>
                                    <p:animEffect transition="in" filter="wipe(left)">
                                      <p:cBhvr>
                                        <p:cTn id="22" dur="500"/>
                                        <p:tgtEl>
                                          <p:spTgt spid="393223">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93223">
                                            <p:txEl>
                                              <p:pRg st="2" end="2"/>
                                            </p:txEl>
                                          </p:spTgt>
                                        </p:tgtEl>
                                        <p:attrNameLst>
                                          <p:attrName>style.visibility</p:attrName>
                                        </p:attrNameLst>
                                      </p:cBhvr>
                                      <p:to>
                                        <p:strVal val="visible"/>
                                      </p:to>
                                    </p:set>
                                    <p:animEffect transition="in" filter="wipe(left)">
                                      <p:cBhvr>
                                        <p:cTn id="27" dur="500"/>
                                        <p:tgtEl>
                                          <p:spTgt spid="393223">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393223">
                                            <p:txEl>
                                              <p:pRg st="3" end="3"/>
                                            </p:txEl>
                                          </p:spTgt>
                                        </p:tgtEl>
                                        <p:attrNameLst>
                                          <p:attrName>style.visibility</p:attrName>
                                        </p:attrNameLst>
                                      </p:cBhvr>
                                      <p:to>
                                        <p:strVal val="visible"/>
                                      </p:to>
                                    </p:set>
                                    <p:animEffect transition="in" filter="wipe(left)">
                                      <p:cBhvr>
                                        <p:cTn id="32" dur="500"/>
                                        <p:tgtEl>
                                          <p:spTgt spid="39322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3223" grpId="0" build="p"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Title 1"/>
          <p:cNvSpPr>
            <a:spLocks noGrp="1"/>
          </p:cNvSpPr>
          <p:nvPr>
            <p:ph type="title" sz="quarter"/>
          </p:nvPr>
        </p:nvSpPr>
        <p:spPr>
          <a:xfrm>
            <a:off x="1143000" y="685800"/>
            <a:ext cx="7543800" cy="1143000"/>
          </a:xfrm>
        </p:spPr>
        <p:txBody>
          <a:bodyPr anchor="t"/>
          <a:lstStyle/>
          <a:p>
            <a:pPr>
              <a:defRPr/>
            </a:pPr>
            <a:r>
              <a:rPr lang="en-US" sz="2400" dirty="0" smtClean="0"/>
              <a:t>Conservation Agriculture Production System with Trees</a:t>
            </a:r>
          </a:p>
        </p:txBody>
      </p:sp>
      <p:cxnSp>
        <p:nvCxnSpPr>
          <p:cNvPr id="27" name="Straight Connector 26"/>
          <p:cNvCxnSpPr/>
          <p:nvPr/>
        </p:nvCxnSpPr>
        <p:spPr>
          <a:xfrm>
            <a:off x="609600" y="4876800"/>
            <a:ext cx="7620000" cy="1588"/>
          </a:xfrm>
          <a:prstGeom prst="line">
            <a:avLst/>
          </a:prstGeom>
        </p:spPr>
        <p:style>
          <a:lnRef idx="1">
            <a:schemeClr val="accent1"/>
          </a:lnRef>
          <a:fillRef idx="0">
            <a:schemeClr val="accent1"/>
          </a:fillRef>
          <a:effectRef idx="0">
            <a:schemeClr val="accent1"/>
          </a:effectRef>
          <a:fontRef idx="minor">
            <a:schemeClr val="tx1"/>
          </a:fontRef>
        </p:style>
      </p:cxnSp>
      <p:pic>
        <p:nvPicPr>
          <p:cNvPr id="40988" name="Picture 3" descr="I:\1sanrem date encoded\cowpea.jpg"/>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7772400" y="4191000"/>
            <a:ext cx="457200" cy="611188"/>
          </a:xfrm>
          <a:prstGeom prst="rect">
            <a:avLst/>
          </a:prstGeom>
          <a:noFill/>
          <a:ln w="9525">
            <a:noFill/>
            <a:miter lim="800000"/>
            <a:headEnd/>
            <a:tailEnd/>
          </a:ln>
        </p:spPr>
      </p:pic>
      <p:sp>
        <p:nvSpPr>
          <p:cNvPr id="40992" name="TextBox 43"/>
          <p:cNvSpPr txBox="1">
            <a:spLocks noChangeArrowheads="1"/>
          </p:cNvSpPr>
          <p:nvPr/>
        </p:nvSpPr>
        <p:spPr bwMode="auto">
          <a:xfrm>
            <a:off x="2590800" y="5638800"/>
            <a:ext cx="3048000" cy="369888"/>
          </a:xfrm>
          <a:prstGeom prst="rect">
            <a:avLst/>
          </a:prstGeom>
          <a:noFill/>
          <a:ln w="9525">
            <a:noFill/>
            <a:miter lim="800000"/>
            <a:headEnd/>
            <a:tailEnd/>
          </a:ln>
        </p:spPr>
        <p:txBody>
          <a:bodyPr>
            <a:spAutoFit/>
          </a:bodyPr>
          <a:lstStyle/>
          <a:p>
            <a:pPr>
              <a:buFont typeface="Arial" charset="0"/>
              <a:buChar char="•"/>
            </a:pPr>
            <a:endParaRPr lang="en-US"/>
          </a:p>
        </p:txBody>
      </p:sp>
      <p:sp>
        <p:nvSpPr>
          <p:cNvPr id="40993" name="Rectangle 45"/>
          <p:cNvSpPr>
            <a:spLocks noChangeArrowheads="1"/>
          </p:cNvSpPr>
          <p:nvPr/>
        </p:nvSpPr>
        <p:spPr bwMode="auto">
          <a:xfrm>
            <a:off x="381000" y="5791200"/>
            <a:ext cx="8382000" cy="708025"/>
          </a:xfrm>
          <a:prstGeom prst="rect">
            <a:avLst/>
          </a:prstGeom>
          <a:noFill/>
          <a:ln w="9525">
            <a:noFill/>
            <a:miter lim="800000"/>
            <a:headEnd/>
            <a:tailEnd/>
          </a:ln>
        </p:spPr>
        <p:txBody>
          <a:bodyPr>
            <a:spAutoFit/>
          </a:bodyPr>
          <a:lstStyle/>
          <a:p>
            <a:r>
              <a:rPr lang="en-US" sz="2000">
                <a:solidFill>
                  <a:schemeClr val="bg1"/>
                </a:solidFill>
              </a:rPr>
              <a:t>Single Tree-Line Conservation Agriculture Production System  with Trees (CAPST)</a:t>
            </a:r>
          </a:p>
        </p:txBody>
      </p:sp>
      <p:pic>
        <p:nvPicPr>
          <p:cNvPr id="40994" name="Picture 5"/>
          <p:cNvPicPr>
            <a:picLocks noChangeAspect="1" noChangeArrowheads="1"/>
          </p:cNvPicPr>
          <p:nvPr/>
        </p:nvPicPr>
        <p:blipFill>
          <a:blip r:embed="rId4">
            <a:clrChange>
              <a:clrFrom>
                <a:srgbClr val="FFFFFF"/>
              </a:clrFrom>
              <a:clrTo>
                <a:srgbClr val="FFFFFF">
                  <a:alpha val="0"/>
                </a:srgbClr>
              </a:clrTo>
            </a:clrChange>
            <a:grayscl/>
          </a:blip>
          <a:srcRect/>
          <a:stretch>
            <a:fillRect/>
          </a:stretch>
        </p:blipFill>
        <p:spPr bwMode="auto">
          <a:xfrm>
            <a:off x="152400" y="1066800"/>
            <a:ext cx="1066800" cy="3825875"/>
          </a:xfrm>
          <a:prstGeom prst="rect">
            <a:avLst/>
          </a:prstGeom>
          <a:noFill/>
          <a:ln w="9525">
            <a:noFill/>
            <a:miter lim="800000"/>
            <a:headEnd/>
            <a:tailEnd/>
          </a:ln>
        </p:spPr>
      </p:pic>
      <p:pic>
        <p:nvPicPr>
          <p:cNvPr id="40995" name="Picture 5"/>
          <p:cNvPicPr>
            <a:picLocks noChangeAspect="1" noChangeArrowheads="1"/>
          </p:cNvPicPr>
          <p:nvPr/>
        </p:nvPicPr>
        <p:blipFill>
          <a:blip r:embed="rId4">
            <a:clrChange>
              <a:clrFrom>
                <a:srgbClr val="FFFFFF"/>
              </a:clrFrom>
              <a:clrTo>
                <a:srgbClr val="FFFFFF">
                  <a:alpha val="0"/>
                </a:srgbClr>
              </a:clrTo>
            </a:clrChange>
            <a:grayscl/>
          </a:blip>
          <a:srcRect/>
          <a:stretch>
            <a:fillRect/>
          </a:stretch>
        </p:blipFill>
        <p:spPr bwMode="auto">
          <a:xfrm>
            <a:off x="7848600" y="1066800"/>
            <a:ext cx="1066800" cy="3825875"/>
          </a:xfrm>
          <a:prstGeom prst="rect">
            <a:avLst/>
          </a:prstGeom>
          <a:noFill/>
          <a:ln w="9525">
            <a:noFill/>
            <a:miter lim="800000"/>
            <a:headEnd/>
            <a:tailEnd/>
          </a:ln>
        </p:spPr>
      </p:pic>
      <p:grpSp>
        <p:nvGrpSpPr>
          <p:cNvPr id="2" name="Group 23"/>
          <p:cNvGrpSpPr/>
          <p:nvPr/>
        </p:nvGrpSpPr>
        <p:grpSpPr>
          <a:xfrm>
            <a:off x="1371600" y="1600200"/>
            <a:ext cx="6324600" cy="369332"/>
            <a:chOff x="1371600" y="1905000"/>
            <a:chExt cx="6324600" cy="369332"/>
          </a:xfrm>
        </p:grpSpPr>
        <p:sp>
          <p:nvSpPr>
            <p:cNvPr id="40965" name="TextBox 13"/>
            <p:cNvSpPr txBox="1">
              <a:spLocks noChangeArrowheads="1"/>
            </p:cNvSpPr>
            <p:nvPr/>
          </p:nvSpPr>
          <p:spPr bwMode="auto">
            <a:xfrm>
              <a:off x="3810000" y="1905000"/>
              <a:ext cx="1066800" cy="369332"/>
            </a:xfrm>
            <a:prstGeom prst="rect">
              <a:avLst/>
            </a:prstGeom>
            <a:noFill/>
            <a:ln w="9525">
              <a:noFill/>
              <a:miter lim="800000"/>
              <a:headEnd/>
              <a:tailEnd/>
            </a:ln>
          </p:spPr>
          <p:txBody>
            <a:bodyPr>
              <a:spAutoFit/>
            </a:bodyPr>
            <a:lstStyle/>
            <a:p>
              <a:r>
                <a:rPr lang="en-US" b="1" dirty="0" smtClean="0"/>
                <a:t>20 m</a:t>
              </a:r>
              <a:endParaRPr lang="en-US" b="1" dirty="0"/>
            </a:p>
          </p:txBody>
        </p:sp>
        <p:cxnSp>
          <p:nvCxnSpPr>
            <p:cNvPr id="98" name="Straight Arrow Connector 97"/>
            <p:cNvCxnSpPr/>
            <p:nvPr/>
          </p:nvCxnSpPr>
          <p:spPr>
            <a:xfrm>
              <a:off x="4953000" y="2133600"/>
              <a:ext cx="274320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p:nvPr/>
          </p:nvCxnSpPr>
          <p:spPr>
            <a:xfrm rot="10800000">
              <a:off x="1371600" y="2133600"/>
              <a:ext cx="236220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grpSp>
      <p:pic>
        <p:nvPicPr>
          <p:cNvPr id="116738" name="Picture 2" descr="H:\DCIM\100CANON\IMG_6418.JPG"/>
          <p:cNvPicPr>
            <a:picLocks noGrp="1" noChangeAspect="1" noChangeArrowheads="1"/>
          </p:cNvPicPr>
          <p:nvPr>
            <p:ph sz="quarter" idx="2"/>
          </p:nvPr>
        </p:nvPicPr>
        <p:blipFill>
          <a:blip r:embed="rId5" cstate="print"/>
          <a:srcRect b="12854"/>
          <a:stretch>
            <a:fillRect/>
          </a:stretch>
        </p:blipFill>
        <p:spPr bwMode="auto">
          <a:xfrm>
            <a:off x="3352800" y="2667000"/>
            <a:ext cx="2743200" cy="2209800"/>
          </a:xfrm>
          <a:prstGeom prst="rect">
            <a:avLst/>
          </a:prstGeom>
          <a:noFill/>
        </p:spPr>
      </p:pic>
      <p:pic>
        <p:nvPicPr>
          <p:cNvPr id="116739" name="Picture 3" descr="H:\DCIM\100CANON\IMG_6450.JPG"/>
          <p:cNvPicPr>
            <a:picLocks noGrp="1" noChangeAspect="1" noChangeArrowheads="1"/>
          </p:cNvPicPr>
          <p:nvPr>
            <p:ph sz="quarter" idx="4"/>
          </p:nvPr>
        </p:nvPicPr>
        <p:blipFill>
          <a:blip r:embed="rId6" cstate="print"/>
          <a:srcRect/>
          <a:stretch>
            <a:fillRect/>
          </a:stretch>
        </p:blipFill>
        <p:spPr bwMode="auto">
          <a:xfrm>
            <a:off x="6019801" y="2667000"/>
            <a:ext cx="2133600" cy="2187575"/>
          </a:xfrm>
          <a:prstGeom prst="rect">
            <a:avLst/>
          </a:prstGeom>
          <a:noFill/>
        </p:spPr>
      </p:pic>
      <p:pic>
        <p:nvPicPr>
          <p:cNvPr id="20" name="Content Placeholder 7" descr="006.JPG"/>
          <p:cNvPicPr>
            <a:picLocks noGrp="1" noChangeAspect="1"/>
          </p:cNvPicPr>
          <p:nvPr>
            <p:ph sz="quarter" idx="1"/>
          </p:nvPr>
        </p:nvPicPr>
        <p:blipFill>
          <a:blip r:embed="rId7" cstate="print"/>
          <a:srcRect/>
          <a:stretch>
            <a:fillRect/>
          </a:stretch>
        </p:blipFill>
        <p:spPr>
          <a:xfrm>
            <a:off x="990600" y="2667000"/>
            <a:ext cx="2362200" cy="2185988"/>
          </a:xfrm>
        </p:spPr>
      </p:pic>
      <p:sp>
        <p:nvSpPr>
          <p:cNvPr id="21" name="TextBox 20"/>
          <p:cNvSpPr txBox="1"/>
          <p:nvPr/>
        </p:nvSpPr>
        <p:spPr>
          <a:xfrm>
            <a:off x="1295400" y="2286000"/>
            <a:ext cx="1447800" cy="338554"/>
          </a:xfrm>
          <a:prstGeom prst="rect">
            <a:avLst/>
          </a:prstGeom>
          <a:noFill/>
        </p:spPr>
        <p:txBody>
          <a:bodyPr wrap="square" rtlCol="0">
            <a:spAutoFit/>
          </a:bodyPr>
          <a:lstStyle/>
          <a:p>
            <a:r>
              <a:rPr lang="en-PH" dirty="0" err="1" smtClean="0">
                <a:solidFill>
                  <a:schemeClr val="bg1"/>
                </a:solidFill>
              </a:rPr>
              <a:t>Maize+Stylo</a:t>
            </a:r>
            <a:endParaRPr lang="en-PH" dirty="0">
              <a:solidFill>
                <a:schemeClr val="bg1"/>
              </a:solidFill>
            </a:endParaRPr>
          </a:p>
        </p:txBody>
      </p:sp>
      <p:sp>
        <p:nvSpPr>
          <p:cNvPr id="22" name="TextBox 21"/>
          <p:cNvSpPr txBox="1"/>
          <p:nvPr/>
        </p:nvSpPr>
        <p:spPr>
          <a:xfrm>
            <a:off x="6324600" y="2209800"/>
            <a:ext cx="1447800" cy="338554"/>
          </a:xfrm>
          <a:prstGeom prst="rect">
            <a:avLst/>
          </a:prstGeom>
          <a:noFill/>
        </p:spPr>
        <p:txBody>
          <a:bodyPr wrap="square" rtlCol="0">
            <a:spAutoFit/>
          </a:bodyPr>
          <a:lstStyle/>
          <a:p>
            <a:r>
              <a:rPr lang="en-PH" dirty="0" err="1" smtClean="0">
                <a:solidFill>
                  <a:schemeClr val="bg1"/>
                </a:solidFill>
              </a:rPr>
              <a:t>Maize+Stylo</a:t>
            </a:r>
            <a:endParaRPr lang="en-PH" dirty="0">
              <a:solidFill>
                <a:schemeClr val="bg1"/>
              </a:solidFill>
            </a:endParaRPr>
          </a:p>
        </p:txBody>
      </p:sp>
      <p:sp>
        <p:nvSpPr>
          <p:cNvPr id="23" name="TextBox 22"/>
          <p:cNvSpPr txBox="1"/>
          <p:nvPr/>
        </p:nvSpPr>
        <p:spPr>
          <a:xfrm>
            <a:off x="3733800" y="2286000"/>
            <a:ext cx="1447800" cy="338554"/>
          </a:xfrm>
          <a:prstGeom prst="rect">
            <a:avLst/>
          </a:prstGeom>
          <a:noFill/>
        </p:spPr>
        <p:txBody>
          <a:bodyPr wrap="square" rtlCol="0">
            <a:spAutoFit/>
          </a:bodyPr>
          <a:lstStyle/>
          <a:p>
            <a:r>
              <a:rPr lang="en-PH" dirty="0" err="1" smtClean="0">
                <a:solidFill>
                  <a:schemeClr val="bg1"/>
                </a:solidFill>
              </a:rPr>
              <a:t>Stylo</a:t>
            </a:r>
            <a:r>
              <a:rPr lang="en-PH" dirty="0" smtClean="0">
                <a:solidFill>
                  <a:schemeClr val="bg1"/>
                </a:solidFill>
              </a:rPr>
              <a:t> fallow</a:t>
            </a:r>
            <a:endParaRPr lang="en-PH" dirty="0">
              <a:solidFill>
                <a:schemeClr val="bg1"/>
              </a:solidFill>
            </a:endParaRPr>
          </a:p>
        </p:txBody>
      </p:sp>
      <p:sp>
        <p:nvSpPr>
          <p:cNvPr id="19" name="TextBox 18"/>
          <p:cNvSpPr txBox="1"/>
          <p:nvPr/>
        </p:nvSpPr>
        <p:spPr>
          <a:xfrm>
            <a:off x="762000" y="5105400"/>
            <a:ext cx="7696200" cy="369332"/>
          </a:xfrm>
          <a:prstGeom prst="rect">
            <a:avLst/>
          </a:prstGeom>
          <a:noFill/>
        </p:spPr>
        <p:txBody>
          <a:bodyPr wrap="square" rtlCol="0">
            <a:spAutoFit/>
          </a:bodyPr>
          <a:lstStyle/>
          <a:p>
            <a:r>
              <a:rPr lang="en-PH" b="1" dirty="0" smtClean="0"/>
              <a:t>Maize  +  </a:t>
            </a:r>
            <a:r>
              <a:rPr lang="en-PH" b="1" dirty="0" err="1" smtClean="0"/>
              <a:t>Stylosanthes</a:t>
            </a:r>
            <a:r>
              <a:rPr lang="en-PH" b="1" dirty="0" smtClean="0"/>
              <a:t>   –    </a:t>
            </a:r>
            <a:r>
              <a:rPr lang="en-PH" b="1" dirty="0" err="1" smtClean="0"/>
              <a:t>Stylosanthes</a:t>
            </a:r>
            <a:r>
              <a:rPr lang="en-PH" b="1" dirty="0" smtClean="0"/>
              <a:t> alone     –      Maize alone </a:t>
            </a:r>
            <a:endParaRPr lang="en-PH" b="1" dirty="0"/>
          </a:p>
        </p:txBody>
      </p:sp>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9874" name="Title 1"/>
          <p:cNvSpPr>
            <a:spLocks noGrp="1"/>
          </p:cNvSpPr>
          <p:nvPr>
            <p:ph type="ctrTitle"/>
          </p:nvPr>
        </p:nvSpPr>
        <p:spPr>
          <a:xfrm>
            <a:off x="1600200" y="1066800"/>
            <a:ext cx="6705600" cy="536575"/>
          </a:xfrm>
        </p:spPr>
        <p:txBody>
          <a:bodyPr anchor="t"/>
          <a:lstStyle/>
          <a:p>
            <a:pPr>
              <a:defRPr/>
            </a:pPr>
            <a:r>
              <a:rPr lang="en-US" sz="2400" b="1" dirty="0" smtClean="0">
                <a:solidFill>
                  <a:srgbClr val="FFFF00"/>
                </a:solidFill>
              </a:rPr>
              <a:t>Conservation Agriculture Production System with Trees Older Than 3 Years Old</a:t>
            </a:r>
          </a:p>
        </p:txBody>
      </p:sp>
      <p:sp>
        <p:nvSpPr>
          <p:cNvPr id="44035" name="TextBox 11"/>
          <p:cNvSpPr txBox="1">
            <a:spLocks noChangeArrowheads="1"/>
          </p:cNvSpPr>
          <p:nvPr/>
        </p:nvSpPr>
        <p:spPr bwMode="auto">
          <a:xfrm>
            <a:off x="1524000" y="3657600"/>
            <a:ext cx="914400" cy="338138"/>
          </a:xfrm>
          <a:prstGeom prst="rect">
            <a:avLst/>
          </a:prstGeom>
          <a:noFill/>
          <a:ln w="9525">
            <a:noFill/>
            <a:miter lim="800000"/>
            <a:headEnd/>
            <a:tailEnd/>
          </a:ln>
        </p:spPr>
        <p:txBody>
          <a:bodyPr>
            <a:spAutoFit/>
          </a:bodyPr>
          <a:lstStyle/>
          <a:p>
            <a:r>
              <a:rPr lang="en-US">
                <a:solidFill>
                  <a:schemeClr val="bg1"/>
                </a:solidFill>
              </a:rPr>
              <a:t>5 m</a:t>
            </a:r>
          </a:p>
        </p:txBody>
      </p:sp>
      <p:sp>
        <p:nvSpPr>
          <p:cNvPr id="44036" name="TextBox 13"/>
          <p:cNvSpPr txBox="1">
            <a:spLocks noChangeArrowheads="1"/>
          </p:cNvSpPr>
          <p:nvPr/>
        </p:nvSpPr>
        <p:spPr bwMode="auto">
          <a:xfrm>
            <a:off x="3810000" y="1905000"/>
            <a:ext cx="1066800" cy="369332"/>
          </a:xfrm>
          <a:prstGeom prst="rect">
            <a:avLst/>
          </a:prstGeom>
          <a:noFill/>
          <a:ln w="9525">
            <a:noFill/>
            <a:miter lim="800000"/>
            <a:headEnd/>
            <a:tailEnd/>
          </a:ln>
        </p:spPr>
        <p:txBody>
          <a:bodyPr>
            <a:spAutoFit/>
          </a:bodyPr>
          <a:lstStyle/>
          <a:p>
            <a:r>
              <a:rPr lang="en-US" dirty="0" smtClean="0">
                <a:solidFill>
                  <a:schemeClr val="bg1"/>
                </a:solidFill>
              </a:rPr>
              <a:t>20 m</a:t>
            </a:r>
            <a:endParaRPr lang="en-US" dirty="0">
              <a:solidFill>
                <a:schemeClr val="bg1"/>
              </a:solidFill>
            </a:endParaRPr>
          </a:p>
        </p:txBody>
      </p:sp>
      <p:sp>
        <p:nvSpPr>
          <p:cNvPr id="44037" name="TextBox 14"/>
          <p:cNvSpPr txBox="1">
            <a:spLocks noChangeArrowheads="1"/>
          </p:cNvSpPr>
          <p:nvPr/>
        </p:nvSpPr>
        <p:spPr bwMode="auto">
          <a:xfrm>
            <a:off x="3810000" y="3352800"/>
            <a:ext cx="1219200" cy="338138"/>
          </a:xfrm>
          <a:prstGeom prst="rect">
            <a:avLst/>
          </a:prstGeom>
          <a:noFill/>
          <a:ln w="9525">
            <a:noFill/>
            <a:miter lim="800000"/>
            <a:headEnd/>
            <a:tailEnd/>
          </a:ln>
        </p:spPr>
        <p:txBody>
          <a:bodyPr>
            <a:spAutoFit/>
          </a:bodyPr>
          <a:lstStyle/>
          <a:p>
            <a:r>
              <a:rPr lang="en-US">
                <a:solidFill>
                  <a:schemeClr val="bg1"/>
                </a:solidFill>
              </a:rPr>
              <a:t>cowpea</a:t>
            </a:r>
          </a:p>
        </p:txBody>
      </p:sp>
      <p:sp>
        <p:nvSpPr>
          <p:cNvPr id="44038" name="TextBox 15"/>
          <p:cNvSpPr txBox="1">
            <a:spLocks noChangeArrowheads="1"/>
          </p:cNvSpPr>
          <p:nvPr/>
        </p:nvSpPr>
        <p:spPr bwMode="auto">
          <a:xfrm>
            <a:off x="4724400" y="2667000"/>
            <a:ext cx="838200" cy="338138"/>
          </a:xfrm>
          <a:prstGeom prst="rect">
            <a:avLst/>
          </a:prstGeom>
          <a:noFill/>
          <a:ln w="9525">
            <a:noFill/>
            <a:miter lim="800000"/>
            <a:headEnd/>
            <a:tailEnd/>
          </a:ln>
        </p:spPr>
        <p:txBody>
          <a:bodyPr>
            <a:spAutoFit/>
          </a:bodyPr>
          <a:lstStyle/>
          <a:p>
            <a:r>
              <a:rPr lang="en-US">
                <a:solidFill>
                  <a:schemeClr val="bg1"/>
                </a:solidFill>
              </a:rPr>
              <a:t>maize</a:t>
            </a:r>
          </a:p>
        </p:txBody>
      </p:sp>
      <p:pic>
        <p:nvPicPr>
          <p:cNvPr id="44039" name="Picture 2" descr="I:\1sanrem date encoded\corn.jpg"/>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3048000" y="2971800"/>
            <a:ext cx="533400" cy="1897063"/>
          </a:xfrm>
          <a:prstGeom prst="rect">
            <a:avLst/>
          </a:prstGeom>
          <a:noFill/>
          <a:ln w="9525">
            <a:noFill/>
            <a:miter lim="800000"/>
            <a:headEnd/>
            <a:tailEnd/>
          </a:ln>
        </p:spPr>
      </p:pic>
      <p:pic>
        <p:nvPicPr>
          <p:cNvPr id="44040" name="Picture 3" descr="I:\1sanrem date encoded\cowpea.jpg"/>
          <p:cNvPicPr>
            <a:picLocks noChangeAspect="1" noChangeArrowheads="1"/>
          </p:cNvPicPr>
          <p:nvPr/>
        </p:nvPicPr>
        <p:blipFill>
          <a:blip r:embed="rId4">
            <a:clrChange>
              <a:clrFrom>
                <a:srgbClr val="FFFFFF"/>
              </a:clrFrom>
              <a:clrTo>
                <a:srgbClr val="FFFFFF">
                  <a:alpha val="0"/>
                </a:srgbClr>
              </a:clrTo>
            </a:clrChange>
          </a:blip>
          <a:srcRect/>
          <a:stretch>
            <a:fillRect/>
          </a:stretch>
        </p:blipFill>
        <p:spPr bwMode="auto">
          <a:xfrm>
            <a:off x="936625" y="4267200"/>
            <a:ext cx="334963" cy="609600"/>
          </a:xfrm>
          <a:prstGeom prst="rect">
            <a:avLst/>
          </a:prstGeom>
          <a:noFill/>
          <a:ln w="9525">
            <a:noFill/>
            <a:miter lim="800000"/>
            <a:headEnd/>
            <a:tailEnd/>
          </a:ln>
        </p:spPr>
      </p:pic>
      <p:cxnSp>
        <p:nvCxnSpPr>
          <p:cNvPr id="27" name="Straight Connector 26"/>
          <p:cNvCxnSpPr/>
          <p:nvPr/>
        </p:nvCxnSpPr>
        <p:spPr>
          <a:xfrm>
            <a:off x="609600" y="4876800"/>
            <a:ext cx="7620000" cy="1588"/>
          </a:xfrm>
          <a:prstGeom prst="line">
            <a:avLst/>
          </a:prstGeom>
        </p:spPr>
        <p:style>
          <a:lnRef idx="1">
            <a:schemeClr val="accent1"/>
          </a:lnRef>
          <a:fillRef idx="0">
            <a:schemeClr val="accent1"/>
          </a:fillRef>
          <a:effectRef idx="0">
            <a:schemeClr val="accent1"/>
          </a:effectRef>
          <a:fontRef idx="minor">
            <a:schemeClr val="tx1"/>
          </a:fontRef>
        </p:style>
      </p:cxnSp>
      <p:pic>
        <p:nvPicPr>
          <p:cNvPr id="44042" name="Picture 3" descr="I:\1sanrem date encoded\cowpea.jpg"/>
          <p:cNvPicPr>
            <a:picLocks noChangeAspect="1" noChangeArrowheads="1"/>
          </p:cNvPicPr>
          <p:nvPr/>
        </p:nvPicPr>
        <p:blipFill>
          <a:blip r:embed="rId5">
            <a:clrChange>
              <a:clrFrom>
                <a:srgbClr val="FFFFFF"/>
              </a:clrFrom>
              <a:clrTo>
                <a:srgbClr val="FFFFFF">
                  <a:alpha val="0"/>
                </a:srgbClr>
              </a:clrTo>
            </a:clrChange>
          </a:blip>
          <a:srcRect/>
          <a:stretch>
            <a:fillRect/>
          </a:stretch>
        </p:blipFill>
        <p:spPr bwMode="auto">
          <a:xfrm>
            <a:off x="2438400" y="4267200"/>
            <a:ext cx="277813" cy="511175"/>
          </a:xfrm>
          <a:prstGeom prst="rect">
            <a:avLst/>
          </a:prstGeom>
          <a:noFill/>
          <a:ln w="9525">
            <a:noFill/>
            <a:miter lim="800000"/>
            <a:headEnd/>
            <a:tailEnd/>
          </a:ln>
        </p:spPr>
      </p:pic>
      <p:pic>
        <p:nvPicPr>
          <p:cNvPr id="44043" name="Picture 2" descr="I:\1sanrem date encoded\corn.jpg"/>
          <p:cNvPicPr>
            <a:picLocks noChangeAspect="1" noChangeArrowheads="1"/>
          </p:cNvPicPr>
          <p:nvPr/>
        </p:nvPicPr>
        <p:blipFill>
          <a:blip r:embed="rId6">
            <a:clrChange>
              <a:clrFrom>
                <a:srgbClr val="FFFFFF"/>
              </a:clrFrom>
              <a:clrTo>
                <a:srgbClr val="FFFFFF">
                  <a:alpha val="0"/>
                </a:srgbClr>
              </a:clrTo>
            </a:clrChange>
          </a:blip>
          <a:srcRect/>
          <a:stretch>
            <a:fillRect/>
          </a:stretch>
        </p:blipFill>
        <p:spPr bwMode="auto">
          <a:xfrm>
            <a:off x="3429000" y="2971800"/>
            <a:ext cx="476250" cy="1905000"/>
          </a:xfrm>
          <a:prstGeom prst="rect">
            <a:avLst/>
          </a:prstGeom>
          <a:noFill/>
          <a:ln w="9525">
            <a:noFill/>
            <a:miter lim="800000"/>
            <a:headEnd/>
            <a:tailEnd/>
          </a:ln>
        </p:spPr>
      </p:pic>
      <p:pic>
        <p:nvPicPr>
          <p:cNvPr id="44044" name="Picture 3" descr="I:\1sanrem date encoded\cowpea.jpg"/>
          <p:cNvPicPr>
            <a:picLocks noChangeAspect="1" noChangeArrowheads="1"/>
          </p:cNvPicPr>
          <p:nvPr/>
        </p:nvPicPr>
        <p:blipFill>
          <a:blip r:embed="rId7">
            <a:clrChange>
              <a:clrFrom>
                <a:srgbClr val="FFFFFF"/>
              </a:clrFrom>
              <a:clrTo>
                <a:srgbClr val="FFFFFF">
                  <a:alpha val="0"/>
                </a:srgbClr>
              </a:clrTo>
            </a:clrChange>
          </a:blip>
          <a:srcRect/>
          <a:stretch>
            <a:fillRect/>
          </a:stretch>
        </p:blipFill>
        <p:spPr bwMode="auto">
          <a:xfrm>
            <a:off x="2743200" y="4267200"/>
            <a:ext cx="228600" cy="481013"/>
          </a:xfrm>
          <a:prstGeom prst="rect">
            <a:avLst/>
          </a:prstGeom>
          <a:noFill/>
          <a:ln w="9525">
            <a:noFill/>
            <a:miter lim="800000"/>
            <a:headEnd/>
            <a:tailEnd/>
          </a:ln>
        </p:spPr>
      </p:pic>
      <p:pic>
        <p:nvPicPr>
          <p:cNvPr id="44045" name="Picture 3" descr="I:\1sanrem date encoded\cowpea.jpg"/>
          <p:cNvPicPr>
            <a:picLocks noChangeAspect="1" noChangeArrowheads="1"/>
          </p:cNvPicPr>
          <p:nvPr/>
        </p:nvPicPr>
        <p:blipFill>
          <a:blip r:embed="rId8">
            <a:clrChange>
              <a:clrFrom>
                <a:srgbClr val="FFFFFF"/>
              </a:clrFrom>
              <a:clrTo>
                <a:srgbClr val="FFFFFF">
                  <a:alpha val="0"/>
                </a:srgbClr>
              </a:clrTo>
            </a:clrChange>
          </a:blip>
          <a:srcRect/>
          <a:stretch>
            <a:fillRect/>
          </a:stretch>
        </p:blipFill>
        <p:spPr bwMode="auto">
          <a:xfrm>
            <a:off x="1208088" y="4267200"/>
            <a:ext cx="290512" cy="609600"/>
          </a:xfrm>
          <a:prstGeom prst="rect">
            <a:avLst/>
          </a:prstGeom>
          <a:noFill/>
          <a:ln w="9525">
            <a:noFill/>
            <a:miter lim="800000"/>
            <a:headEnd/>
            <a:tailEnd/>
          </a:ln>
        </p:spPr>
      </p:pic>
      <p:pic>
        <p:nvPicPr>
          <p:cNvPr id="44046" name="Picture 2" descr="I:\1sanrem date encoded\corn.jpg"/>
          <p:cNvPicPr>
            <a:picLocks noChangeAspect="1" noChangeArrowheads="1"/>
          </p:cNvPicPr>
          <p:nvPr/>
        </p:nvPicPr>
        <p:blipFill>
          <a:blip r:embed="rId9">
            <a:clrChange>
              <a:clrFrom>
                <a:srgbClr val="FFFFFF"/>
              </a:clrFrom>
              <a:clrTo>
                <a:srgbClr val="FFFFFF">
                  <a:alpha val="0"/>
                </a:srgbClr>
              </a:clrTo>
            </a:clrChange>
          </a:blip>
          <a:srcRect/>
          <a:stretch>
            <a:fillRect/>
          </a:stretch>
        </p:blipFill>
        <p:spPr bwMode="auto">
          <a:xfrm>
            <a:off x="5029200" y="2819400"/>
            <a:ext cx="673100" cy="2057400"/>
          </a:xfrm>
          <a:prstGeom prst="rect">
            <a:avLst/>
          </a:prstGeom>
          <a:noFill/>
          <a:ln w="9525">
            <a:noFill/>
            <a:miter lim="800000"/>
            <a:headEnd/>
            <a:tailEnd/>
          </a:ln>
        </p:spPr>
      </p:pic>
      <p:pic>
        <p:nvPicPr>
          <p:cNvPr id="44047" name="Picture 2" descr="I:\1sanrem date encoded\corn.jpg"/>
          <p:cNvPicPr>
            <a:picLocks noChangeAspect="1" noChangeArrowheads="1"/>
          </p:cNvPicPr>
          <p:nvPr/>
        </p:nvPicPr>
        <p:blipFill>
          <a:blip r:embed="rId10">
            <a:clrChange>
              <a:clrFrom>
                <a:srgbClr val="FFFFFF"/>
              </a:clrFrom>
              <a:clrTo>
                <a:srgbClr val="FFFFFF">
                  <a:alpha val="0"/>
                </a:srgbClr>
              </a:clrTo>
            </a:clrChange>
          </a:blip>
          <a:srcRect/>
          <a:stretch>
            <a:fillRect/>
          </a:stretch>
        </p:blipFill>
        <p:spPr bwMode="auto">
          <a:xfrm>
            <a:off x="4572000" y="2895600"/>
            <a:ext cx="708025" cy="2006600"/>
          </a:xfrm>
          <a:prstGeom prst="rect">
            <a:avLst/>
          </a:prstGeom>
          <a:noFill/>
          <a:ln w="9525">
            <a:noFill/>
            <a:miter lim="800000"/>
            <a:headEnd/>
            <a:tailEnd/>
          </a:ln>
        </p:spPr>
      </p:pic>
      <p:pic>
        <p:nvPicPr>
          <p:cNvPr id="44048" name="Picture 3" descr="I:\1sanrem date encoded\cowpea.jpg"/>
          <p:cNvPicPr>
            <a:picLocks noChangeAspect="1" noChangeArrowheads="1"/>
          </p:cNvPicPr>
          <p:nvPr/>
        </p:nvPicPr>
        <p:blipFill>
          <a:blip r:embed="rId11">
            <a:clrChange>
              <a:clrFrom>
                <a:srgbClr val="FFFFFF"/>
              </a:clrFrom>
              <a:clrTo>
                <a:srgbClr val="FFFFFF">
                  <a:alpha val="0"/>
                </a:srgbClr>
              </a:clrTo>
            </a:clrChange>
          </a:blip>
          <a:srcRect/>
          <a:stretch>
            <a:fillRect/>
          </a:stretch>
        </p:blipFill>
        <p:spPr bwMode="auto">
          <a:xfrm>
            <a:off x="5638800" y="4267200"/>
            <a:ext cx="457200" cy="611188"/>
          </a:xfrm>
          <a:prstGeom prst="rect">
            <a:avLst/>
          </a:prstGeom>
          <a:noFill/>
          <a:ln w="9525">
            <a:noFill/>
            <a:miter lim="800000"/>
            <a:headEnd/>
            <a:tailEnd/>
          </a:ln>
        </p:spPr>
      </p:pic>
      <p:pic>
        <p:nvPicPr>
          <p:cNvPr id="44049" name="Picture 3" descr="I:\1sanrem date encoded\cowpea.jpg"/>
          <p:cNvPicPr>
            <a:picLocks noChangeAspect="1" noChangeArrowheads="1"/>
          </p:cNvPicPr>
          <p:nvPr/>
        </p:nvPicPr>
        <p:blipFill>
          <a:blip r:embed="rId12">
            <a:clrChange>
              <a:clrFrom>
                <a:srgbClr val="FFFFFF"/>
              </a:clrFrom>
              <a:clrTo>
                <a:srgbClr val="FFFFFF">
                  <a:alpha val="0"/>
                </a:srgbClr>
              </a:clrTo>
            </a:clrChange>
          </a:blip>
          <a:srcRect/>
          <a:stretch>
            <a:fillRect/>
          </a:stretch>
        </p:blipFill>
        <p:spPr bwMode="auto">
          <a:xfrm>
            <a:off x="6019800" y="4267200"/>
            <a:ext cx="439738" cy="587375"/>
          </a:xfrm>
          <a:prstGeom prst="rect">
            <a:avLst/>
          </a:prstGeom>
          <a:noFill/>
          <a:ln w="9525">
            <a:noFill/>
            <a:miter lim="800000"/>
            <a:headEnd/>
            <a:tailEnd/>
          </a:ln>
        </p:spPr>
      </p:pic>
      <p:pic>
        <p:nvPicPr>
          <p:cNvPr id="44050" name="Picture 3" descr="I:\1sanrem date encoded\cowpea.jpg"/>
          <p:cNvPicPr>
            <a:picLocks noChangeAspect="1" noChangeArrowheads="1"/>
          </p:cNvPicPr>
          <p:nvPr/>
        </p:nvPicPr>
        <p:blipFill>
          <a:blip r:embed="rId11">
            <a:clrChange>
              <a:clrFrom>
                <a:srgbClr val="FFFFFF"/>
              </a:clrFrom>
              <a:clrTo>
                <a:srgbClr val="FFFFFF">
                  <a:alpha val="0"/>
                </a:srgbClr>
              </a:clrTo>
            </a:clrChange>
          </a:blip>
          <a:srcRect/>
          <a:stretch>
            <a:fillRect/>
          </a:stretch>
        </p:blipFill>
        <p:spPr bwMode="auto">
          <a:xfrm>
            <a:off x="7772400" y="4191000"/>
            <a:ext cx="457200" cy="611188"/>
          </a:xfrm>
          <a:prstGeom prst="rect">
            <a:avLst/>
          </a:prstGeom>
          <a:noFill/>
          <a:ln w="9525">
            <a:noFill/>
            <a:miter lim="800000"/>
            <a:headEnd/>
            <a:tailEnd/>
          </a:ln>
        </p:spPr>
      </p:pic>
      <p:pic>
        <p:nvPicPr>
          <p:cNvPr id="44051" name="Picture 3" descr="I:\1sanrem date encoded\cowpea.jpg"/>
          <p:cNvPicPr>
            <a:picLocks noChangeAspect="1" noChangeArrowheads="1"/>
          </p:cNvPicPr>
          <p:nvPr/>
        </p:nvPicPr>
        <p:blipFill>
          <a:blip r:embed="rId11">
            <a:clrChange>
              <a:clrFrom>
                <a:srgbClr val="FFFFFF"/>
              </a:clrFrom>
              <a:clrTo>
                <a:srgbClr val="FFFFFF">
                  <a:alpha val="0"/>
                </a:srgbClr>
              </a:clrTo>
            </a:clrChange>
          </a:blip>
          <a:srcRect/>
          <a:stretch>
            <a:fillRect/>
          </a:stretch>
        </p:blipFill>
        <p:spPr bwMode="auto">
          <a:xfrm>
            <a:off x="7543800" y="4191000"/>
            <a:ext cx="304800" cy="612775"/>
          </a:xfrm>
          <a:prstGeom prst="rect">
            <a:avLst/>
          </a:prstGeom>
          <a:noFill/>
          <a:ln w="9525">
            <a:noFill/>
            <a:miter lim="800000"/>
            <a:headEnd/>
            <a:tailEnd/>
          </a:ln>
        </p:spPr>
      </p:pic>
      <p:pic>
        <p:nvPicPr>
          <p:cNvPr id="44052" name="Picture 3" descr="I:\1sanrem date encoded\cowpea.jpg"/>
          <p:cNvPicPr>
            <a:picLocks noChangeAspect="1" noChangeArrowheads="1"/>
          </p:cNvPicPr>
          <p:nvPr/>
        </p:nvPicPr>
        <p:blipFill>
          <a:blip r:embed="rId13">
            <a:clrChange>
              <a:clrFrom>
                <a:srgbClr val="FFFFFF"/>
              </a:clrFrom>
              <a:clrTo>
                <a:srgbClr val="FFFFFF">
                  <a:alpha val="0"/>
                </a:srgbClr>
              </a:clrTo>
            </a:clrChange>
          </a:blip>
          <a:srcRect/>
          <a:stretch>
            <a:fillRect/>
          </a:stretch>
        </p:blipFill>
        <p:spPr bwMode="auto">
          <a:xfrm>
            <a:off x="3886200" y="4314825"/>
            <a:ext cx="330200" cy="539750"/>
          </a:xfrm>
          <a:prstGeom prst="rect">
            <a:avLst/>
          </a:prstGeom>
          <a:noFill/>
          <a:ln w="9525">
            <a:noFill/>
            <a:miter lim="800000"/>
            <a:headEnd/>
            <a:tailEnd/>
          </a:ln>
        </p:spPr>
      </p:pic>
      <p:pic>
        <p:nvPicPr>
          <p:cNvPr id="44053" name="Picture 3" descr="I:\1sanrem date encoded\cowpea.jpg"/>
          <p:cNvPicPr>
            <a:picLocks noChangeAspect="1" noChangeArrowheads="1"/>
          </p:cNvPicPr>
          <p:nvPr/>
        </p:nvPicPr>
        <p:blipFill>
          <a:blip r:embed="rId14">
            <a:clrChange>
              <a:clrFrom>
                <a:srgbClr val="FFFFFF"/>
              </a:clrFrom>
              <a:clrTo>
                <a:srgbClr val="FFFFFF">
                  <a:alpha val="0"/>
                </a:srgbClr>
              </a:clrTo>
            </a:clrChange>
          </a:blip>
          <a:srcRect/>
          <a:stretch>
            <a:fillRect/>
          </a:stretch>
        </p:blipFill>
        <p:spPr bwMode="auto">
          <a:xfrm>
            <a:off x="4114800" y="4294188"/>
            <a:ext cx="304800" cy="560387"/>
          </a:xfrm>
          <a:prstGeom prst="rect">
            <a:avLst/>
          </a:prstGeom>
          <a:noFill/>
          <a:ln w="9525">
            <a:noFill/>
            <a:miter lim="800000"/>
            <a:headEnd/>
            <a:tailEnd/>
          </a:ln>
        </p:spPr>
      </p:pic>
      <p:sp>
        <p:nvSpPr>
          <p:cNvPr id="44054" name="TextBox 43"/>
          <p:cNvSpPr txBox="1">
            <a:spLocks noChangeArrowheads="1"/>
          </p:cNvSpPr>
          <p:nvPr/>
        </p:nvSpPr>
        <p:spPr bwMode="auto">
          <a:xfrm>
            <a:off x="2590800" y="5638800"/>
            <a:ext cx="3048000" cy="369888"/>
          </a:xfrm>
          <a:prstGeom prst="rect">
            <a:avLst/>
          </a:prstGeom>
          <a:noFill/>
          <a:ln w="9525">
            <a:noFill/>
            <a:miter lim="800000"/>
            <a:headEnd/>
            <a:tailEnd/>
          </a:ln>
        </p:spPr>
        <p:txBody>
          <a:bodyPr>
            <a:spAutoFit/>
          </a:bodyPr>
          <a:lstStyle/>
          <a:p>
            <a:pPr>
              <a:buFont typeface="Arial" charset="0"/>
              <a:buChar char="•"/>
            </a:pPr>
            <a:endParaRPr lang="en-US"/>
          </a:p>
        </p:txBody>
      </p:sp>
      <p:sp>
        <p:nvSpPr>
          <p:cNvPr id="44055" name="Rectangle 45"/>
          <p:cNvSpPr>
            <a:spLocks noChangeArrowheads="1"/>
          </p:cNvSpPr>
          <p:nvPr/>
        </p:nvSpPr>
        <p:spPr bwMode="auto">
          <a:xfrm>
            <a:off x="457200" y="5257800"/>
            <a:ext cx="8382000" cy="708025"/>
          </a:xfrm>
          <a:prstGeom prst="rect">
            <a:avLst/>
          </a:prstGeom>
          <a:noFill/>
          <a:ln w="9525">
            <a:noFill/>
            <a:miter lim="800000"/>
            <a:headEnd/>
            <a:tailEnd/>
          </a:ln>
        </p:spPr>
        <p:txBody>
          <a:bodyPr>
            <a:spAutoFit/>
          </a:bodyPr>
          <a:lstStyle/>
          <a:p>
            <a:r>
              <a:rPr lang="en-US" sz="2000">
                <a:solidFill>
                  <a:schemeClr val="bg1"/>
                </a:solidFill>
              </a:rPr>
              <a:t>Single Tree-Line Conservation Agriculture Production System  with Trees (CAPST)</a:t>
            </a:r>
          </a:p>
        </p:txBody>
      </p:sp>
      <p:pic>
        <p:nvPicPr>
          <p:cNvPr id="44056" name="Picture 5"/>
          <p:cNvPicPr>
            <a:picLocks noChangeAspect="1" noChangeArrowheads="1"/>
          </p:cNvPicPr>
          <p:nvPr/>
        </p:nvPicPr>
        <p:blipFill>
          <a:blip r:embed="rId15">
            <a:clrChange>
              <a:clrFrom>
                <a:srgbClr val="FFFFFF"/>
              </a:clrFrom>
              <a:clrTo>
                <a:srgbClr val="FFFFFF">
                  <a:alpha val="0"/>
                </a:srgbClr>
              </a:clrTo>
            </a:clrChange>
            <a:grayscl/>
          </a:blip>
          <a:srcRect/>
          <a:stretch>
            <a:fillRect/>
          </a:stretch>
        </p:blipFill>
        <p:spPr bwMode="auto">
          <a:xfrm>
            <a:off x="152400" y="1066800"/>
            <a:ext cx="1066800" cy="3825875"/>
          </a:xfrm>
          <a:prstGeom prst="rect">
            <a:avLst/>
          </a:prstGeom>
          <a:noFill/>
          <a:ln w="9525">
            <a:noFill/>
            <a:miter lim="800000"/>
            <a:headEnd/>
            <a:tailEnd/>
          </a:ln>
        </p:spPr>
      </p:pic>
      <p:pic>
        <p:nvPicPr>
          <p:cNvPr id="44057" name="Picture 5"/>
          <p:cNvPicPr>
            <a:picLocks noChangeAspect="1" noChangeArrowheads="1"/>
          </p:cNvPicPr>
          <p:nvPr/>
        </p:nvPicPr>
        <p:blipFill>
          <a:blip r:embed="rId15">
            <a:clrChange>
              <a:clrFrom>
                <a:srgbClr val="FFFFFF"/>
              </a:clrFrom>
              <a:clrTo>
                <a:srgbClr val="FFFFFF">
                  <a:alpha val="0"/>
                </a:srgbClr>
              </a:clrTo>
            </a:clrChange>
            <a:grayscl/>
          </a:blip>
          <a:srcRect/>
          <a:stretch>
            <a:fillRect/>
          </a:stretch>
        </p:blipFill>
        <p:spPr bwMode="auto">
          <a:xfrm>
            <a:off x="7848600" y="1066800"/>
            <a:ext cx="1066800" cy="3825875"/>
          </a:xfrm>
          <a:prstGeom prst="rect">
            <a:avLst/>
          </a:prstGeom>
          <a:noFill/>
          <a:ln w="9525">
            <a:noFill/>
            <a:miter lim="800000"/>
            <a:headEnd/>
            <a:tailEnd/>
          </a:ln>
        </p:spPr>
      </p:pic>
      <p:cxnSp>
        <p:nvCxnSpPr>
          <p:cNvPr id="53" name="Straight Arrow Connector 52"/>
          <p:cNvCxnSpPr/>
          <p:nvPr/>
        </p:nvCxnSpPr>
        <p:spPr>
          <a:xfrm>
            <a:off x="685800" y="4038600"/>
            <a:ext cx="2362200" cy="1588"/>
          </a:xfrm>
          <a:prstGeom prst="straightConnector1">
            <a:avLst/>
          </a:prstGeom>
          <a:ln w="28575">
            <a:headEnd type="arrow"/>
            <a:tailEnd type="arrow"/>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p:nvPr/>
        </p:nvCxnSpPr>
        <p:spPr>
          <a:xfrm rot="5400000">
            <a:off x="5676900" y="3238500"/>
            <a:ext cx="381000" cy="3048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98" name="Straight Arrow Connector 97"/>
          <p:cNvCxnSpPr/>
          <p:nvPr/>
        </p:nvCxnSpPr>
        <p:spPr>
          <a:xfrm>
            <a:off x="4953000" y="2133600"/>
            <a:ext cx="274320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p:nvPr/>
        </p:nvCxnSpPr>
        <p:spPr>
          <a:xfrm rot="10800000">
            <a:off x="1371600" y="2133600"/>
            <a:ext cx="236220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pic>
        <p:nvPicPr>
          <p:cNvPr id="44062" name="Picture 3" descr="I:\1sanrem date encoded\cowpea.jpg"/>
          <p:cNvPicPr>
            <a:picLocks noChangeAspect="1" noChangeArrowheads="1"/>
          </p:cNvPicPr>
          <p:nvPr/>
        </p:nvPicPr>
        <p:blipFill>
          <a:blip r:embed="rId8">
            <a:clrChange>
              <a:clrFrom>
                <a:srgbClr val="FFFFFF"/>
              </a:clrFrom>
              <a:clrTo>
                <a:srgbClr val="FFFFFF">
                  <a:alpha val="0"/>
                </a:srgbClr>
              </a:clrTo>
            </a:clrChange>
          </a:blip>
          <a:srcRect/>
          <a:stretch>
            <a:fillRect/>
          </a:stretch>
        </p:blipFill>
        <p:spPr bwMode="auto">
          <a:xfrm>
            <a:off x="1447800" y="4267200"/>
            <a:ext cx="290513" cy="609600"/>
          </a:xfrm>
          <a:prstGeom prst="rect">
            <a:avLst/>
          </a:prstGeom>
          <a:noFill/>
          <a:ln w="9525">
            <a:noFill/>
            <a:miter lim="800000"/>
            <a:headEnd/>
            <a:tailEnd/>
          </a:ln>
        </p:spPr>
      </p:pic>
      <p:pic>
        <p:nvPicPr>
          <p:cNvPr id="44063" name="Picture 3" descr="I:\1sanrem date encoded\cowpea.jpg"/>
          <p:cNvPicPr>
            <a:picLocks noChangeAspect="1" noChangeArrowheads="1"/>
          </p:cNvPicPr>
          <p:nvPr/>
        </p:nvPicPr>
        <p:blipFill>
          <a:blip r:embed="rId8">
            <a:clrChange>
              <a:clrFrom>
                <a:srgbClr val="FFFFFF"/>
              </a:clrFrom>
              <a:clrTo>
                <a:srgbClr val="FFFFFF">
                  <a:alpha val="0"/>
                </a:srgbClr>
              </a:clrTo>
            </a:clrChange>
          </a:blip>
          <a:srcRect/>
          <a:stretch>
            <a:fillRect/>
          </a:stretch>
        </p:blipFill>
        <p:spPr bwMode="auto">
          <a:xfrm>
            <a:off x="1752600" y="4267200"/>
            <a:ext cx="290513" cy="609600"/>
          </a:xfrm>
          <a:prstGeom prst="rect">
            <a:avLst/>
          </a:prstGeom>
          <a:noFill/>
          <a:ln w="9525">
            <a:noFill/>
            <a:miter lim="800000"/>
            <a:headEnd/>
            <a:tailEnd/>
          </a:ln>
        </p:spPr>
      </p:pic>
      <p:pic>
        <p:nvPicPr>
          <p:cNvPr id="44064" name="Picture 3" descr="I:\1sanrem date encoded\cowpea.jpg"/>
          <p:cNvPicPr>
            <a:picLocks noChangeAspect="1" noChangeArrowheads="1"/>
          </p:cNvPicPr>
          <p:nvPr/>
        </p:nvPicPr>
        <p:blipFill>
          <a:blip r:embed="rId8">
            <a:clrChange>
              <a:clrFrom>
                <a:srgbClr val="FFFFFF"/>
              </a:clrFrom>
              <a:clrTo>
                <a:srgbClr val="FFFFFF">
                  <a:alpha val="0"/>
                </a:srgbClr>
              </a:clrTo>
            </a:clrChange>
          </a:blip>
          <a:srcRect/>
          <a:stretch>
            <a:fillRect/>
          </a:stretch>
        </p:blipFill>
        <p:spPr bwMode="auto">
          <a:xfrm>
            <a:off x="6858000" y="4267200"/>
            <a:ext cx="290513" cy="609600"/>
          </a:xfrm>
          <a:prstGeom prst="rect">
            <a:avLst/>
          </a:prstGeom>
          <a:noFill/>
          <a:ln w="9525">
            <a:noFill/>
            <a:miter lim="800000"/>
            <a:headEnd/>
            <a:tailEnd/>
          </a:ln>
        </p:spPr>
      </p:pic>
      <p:pic>
        <p:nvPicPr>
          <p:cNvPr id="44065" name="Picture 3" descr="I:\1sanrem date encoded\cowpea.jpg"/>
          <p:cNvPicPr>
            <a:picLocks noChangeAspect="1" noChangeArrowheads="1"/>
          </p:cNvPicPr>
          <p:nvPr/>
        </p:nvPicPr>
        <p:blipFill>
          <a:blip r:embed="rId8">
            <a:clrChange>
              <a:clrFrom>
                <a:srgbClr val="FFFFFF"/>
              </a:clrFrom>
              <a:clrTo>
                <a:srgbClr val="FFFFFF">
                  <a:alpha val="0"/>
                </a:srgbClr>
              </a:clrTo>
            </a:clrChange>
          </a:blip>
          <a:srcRect/>
          <a:stretch>
            <a:fillRect/>
          </a:stretch>
        </p:blipFill>
        <p:spPr bwMode="auto">
          <a:xfrm>
            <a:off x="6477000" y="4267200"/>
            <a:ext cx="290513" cy="609600"/>
          </a:xfrm>
          <a:prstGeom prst="rect">
            <a:avLst/>
          </a:prstGeom>
          <a:noFill/>
          <a:ln w="9525">
            <a:noFill/>
            <a:miter lim="800000"/>
            <a:headEnd/>
            <a:tailEnd/>
          </a:ln>
        </p:spPr>
      </p:pic>
      <p:pic>
        <p:nvPicPr>
          <p:cNvPr id="44066" name="Picture 3" descr="I:\1sanrem date encoded\cowpea.jpg"/>
          <p:cNvPicPr>
            <a:picLocks noChangeAspect="1" noChangeArrowheads="1"/>
          </p:cNvPicPr>
          <p:nvPr/>
        </p:nvPicPr>
        <p:blipFill>
          <a:blip r:embed="rId8">
            <a:clrChange>
              <a:clrFrom>
                <a:srgbClr val="FFFFFF"/>
              </a:clrFrom>
              <a:clrTo>
                <a:srgbClr val="FFFFFF">
                  <a:alpha val="0"/>
                </a:srgbClr>
              </a:clrTo>
            </a:clrChange>
          </a:blip>
          <a:srcRect/>
          <a:stretch>
            <a:fillRect/>
          </a:stretch>
        </p:blipFill>
        <p:spPr bwMode="auto">
          <a:xfrm>
            <a:off x="2057400" y="4267200"/>
            <a:ext cx="290513" cy="609600"/>
          </a:xfrm>
          <a:prstGeom prst="rect">
            <a:avLst/>
          </a:prstGeom>
          <a:noFill/>
          <a:ln w="9525">
            <a:noFill/>
            <a:miter lim="800000"/>
            <a:headEnd/>
            <a:tailEnd/>
          </a:ln>
        </p:spPr>
      </p:pic>
      <p:sp>
        <p:nvSpPr>
          <p:cNvPr id="44067" name="TextBox 67"/>
          <p:cNvSpPr txBox="1">
            <a:spLocks noChangeArrowheads="1"/>
          </p:cNvSpPr>
          <p:nvPr/>
        </p:nvSpPr>
        <p:spPr bwMode="auto">
          <a:xfrm>
            <a:off x="3048000" y="2667000"/>
            <a:ext cx="838200" cy="338138"/>
          </a:xfrm>
          <a:prstGeom prst="rect">
            <a:avLst/>
          </a:prstGeom>
          <a:noFill/>
          <a:ln w="9525">
            <a:noFill/>
            <a:miter lim="800000"/>
            <a:headEnd/>
            <a:tailEnd/>
          </a:ln>
        </p:spPr>
        <p:txBody>
          <a:bodyPr>
            <a:spAutoFit/>
          </a:bodyPr>
          <a:lstStyle/>
          <a:p>
            <a:r>
              <a:rPr lang="en-US">
                <a:solidFill>
                  <a:schemeClr val="bg1"/>
                </a:solidFill>
              </a:rPr>
              <a:t>maize</a:t>
            </a:r>
          </a:p>
        </p:txBody>
      </p:sp>
      <p:cxnSp>
        <p:nvCxnSpPr>
          <p:cNvPr id="70" name="Straight Arrow Connector 69"/>
          <p:cNvCxnSpPr/>
          <p:nvPr/>
        </p:nvCxnSpPr>
        <p:spPr>
          <a:xfrm>
            <a:off x="5638800" y="3962400"/>
            <a:ext cx="2362200" cy="1588"/>
          </a:xfrm>
          <a:prstGeom prst="straightConnector1">
            <a:avLst/>
          </a:prstGeom>
          <a:ln w="28575">
            <a:headEnd type="arrow"/>
            <a:tailEnd type="arrow"/>
          </a:ln>
        </p:spPr>
        <p:style>
          <a:lnRef idx="1">
            <a:schemeClr val="accent1"/>
          </a:lnRef>
          <a:fillRef idx="0">
            <a:schemeClr val="accent1"/>
          </a:fillRef>
          <a:effectRef idx="0">
            <a:schemeClr val="accent1"/>
          </a:effectRef>
          <a:fontRef idx="minor">
            <a:schemeClr val="tx1"/>
          </a:fontRef>
        </p:style>
      </p:cxnSp>
      <p:pic>
        <p:nvPicPr>
          <p:cNvPr id="44069" name="Picture 3" descr="I:\1sanrem date encoded\cowpea.jpg"/>
          <p:cNvPicPr>
            <a:picLocks noChangeAspect="1" noChangeArrowheads="1"/>
          </p:cNvPicPr>
          <p:nvPr/>
        </p:nvPicPr>
        <p:blipFill>
          <a:blip r:embed="rId11">
            <a:clrChange>
              <a:clrFrom>
                <a:srgbClr val="FFFFFF"/>
              </a:clrFrom>
              <a:clrTo>
                <a:srgbClr val="FFFFFF">
                  <a:alpha val="0"/>
                </a:srgbClr>
              </a:clrTo>
            </a:clrChange>
          </a:blip>
          <a:srcRect/>
          <a:stretch>
            <a:fillRect/>
          </a:stretch>
        </p:blipFill>
        <p:spPr bwMode="auto">
          <a:xfrm>
            <a:off x="7239000" y="4267200"/>
            <a:ext cx="304800" cy="612775"/>
          </a:xfrm>
          <a:prstGeom prst="rect">
            <a:avLst/>
          </a:prstGeom>
          <a:noFill/>
          <a:ln w="9525">
            <a:noFill/>
            <a:miter lim="800000"/>
            <a:headEnd/>
            <a:tailEnd/>
          </a:ln>
        </p:spPr>
      </p:pic>
      <p:sp>
        <p:nvSpPr>
          <p:cNvPr id="44070" name="TextBox 75"/>
          <p:cNvSpPr txBox="1">
            <a:spLocks noChangeArrowheads="1"/>
          </p:cNvSpPr>
          <p:nvPr/>
        </p:nvSpPr>
        <p:spPr bwMode="auto">
          <a:xfrm>
            <a:off x="6248400" y="3505200"/>
            <a:ext cx="914400" cy="338138"/>
          </a:xfrm>
          <a:prstGeom prst="rect">
            <a:avLst/>
          </a:prstGeom>
          <a:noFill/>
          <a:ln w="9525">
            <a:noFill/>
            <a:miter lim="800000"/>
            <a:headEnd/>
            <a:tailEnd/>
          </a:ln>
        </p:spPr>
        <p:txBody>
          <a:bodyPr>
            <a:spAutoFit/>
          </a:bodyPr>
          <a:lstStyle/>
          <a:p>
            <a:r>
              <a:rPr lang="en-US">
                <a:solidFill>
                  <a:schemeClr val="bg1"/>
                </a:solidFill>
              </a:rPr>
              <a:t>5 m</a:t>
            </a:r>
          </a:p>
        </p:txBody>
      </p:sp>
      <p:cxnSp>
        <p:nvCxnSpPr>
          <p:cNvPr id="79" name="Straight Arrow Connector 78"/>
          <p:cNvCxnSpPr/>
          <p:nvPr/>
        </p:nvCxnSpPr>
        <p:spPr>
          <a:xfrm>
            <a:off x="3048000" y="2667000"/>
            <a:ext cx="2362200" cy="1588"/>
          </a:xfrm>
          <a:prstGeom prst="straightConnector1">
            <a:avLst/>
          </a:prstGeom>
          <a:ln w="28575">
            <a:headEnd type="arrow"/>
            <a:tailEnd type="arrow"/>
          </a:ln>
        </p:spPr>
        <p:style>
          <a:lnRef idx="1">
            <a:schemeClr val="accent1"/>
          </a:lnRef>
          <a:fillRef idx="0">
            <a:schemeClr val="accent1"/>
          </a:fillRef>
          <a:effectRef idx="0">
            <a:schemeClr val="accent1"/>
          </a:effectRef>
          <a:fontRef idx="minor">
            <a:schemeClr val="tx1"/>
          </a:fontRef>
        </p:style>
      </p:cxnSp>
      <p:sp>
        <p:nvSpPr>
          <p:cNvPr id="44072" name="TextBox 82"/>
          <p:cNvSpPr txBox="1">
            <a:spLocks noChangeArrowheads="1"/>
          </p:cNvSpPr>
          <p:nvPr/>
        </p:nvSpPr>
        <p:spPr bwMode="auto">
          <a:xfrm>
            <a:off x="3657600" y="2362200"/>
            <a:ext cx="1752600" cy="338138"/>
          </a:xfrm>
          <a:prstGeom prst="rect">
            <a:avLst/>
          </a:prstGeom>
          <a:noFill/>
          <a:ln w="9525">
            <a:noFill/>
            <a:miter lim="800000"/>
            <a:headEnd/>
            <a:tailEnd/>
          </a:ln>
        </p:spPr>
        <p:txBody>
          <a:bodyPr>
            <a:spAutoFit/>
          </a:bodyPr>
          <a:lstStyle/>
          <a:p>
            <a:r>
              <a:rPr lang="en-US">
                <a:solidFill>
                  <a:schemeClr val="bg1"/>
                </a:solidFill>
              </a:rPr>
              <a:t>10-20 m</a:t>
            </a:r>
          </a:p>
        </p:txBody>
      </p:sp>
      <p:pic>
        <p:nvPicPr>
          <p:cNvPr id="44073" name="Picture 4"/>
          <p:cNvPicPr>
            <a:picLocks noChangeAspect="1" noChangeArrowheads="1"/>
          </p:cNvPicPr>
          <p:nvPr/>
        </p:nvPicPr>
        <p:blipFill>
          <a:blip r:embed="rId16"/>
          <a:srcRect/>
          <a:stretch>
            <a:fillRect/>
          </a:stretch>
        </p:blipFill>
        <p:spPr bwMode="auto">
          <a:xfrm>
            <a:off x="7848600" y="0"/>
            <a:ext cx="1295400" cy="6858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1"/>
          <p:cNvSpPr>
            <a:spLocks noChangeArrowheads="1"/>
          </p:cNvSpPr>
          <p:nvPr/>
        </p:nvSpPr>
        <p:spPr bwMode="auto">
          <a:xfrm>
            <a:off x="1219200" y="990600"/>
            <a:ext cx="7467600" cy="954088"/>
          </a:xfrm>
          <a:prstGeom prst="rect">
            <a:avLst/>
          </a:prstGeom>
          <a:noFill/>
          <a:ln w="9525">
            <a:noFill/>
            <a:miter lim="800000"/>
            <a:headEnd/>
            <a:tailEnd/>
          </a:ln>
        </p:spPr>
        <p:txBody>
          <a:bodyPr>
            <a:spAutoFit/>
          </a:bodyPr>
          <a:lstStyle/>
          <a:p>
            <a:r>
              <a:rPr lang="en-US" sz="2800" dirty="0"/>
              <a:t>Double </a:t>
            </a:r>
            <a:r>
              <a:rPr lang="en-US" sz="2800" dirty="0" smtClean="0"/>
              <a:t>tree-line </a:t>
            </a:r>
            <a:r>
              <a:rPr lang="en-US" sz="2800" dirty="0"/>
              <a:t>c</a:t>
            </a:r>
            <a:r>
              <a:rPr lang="en-US" sz="2800" dirty="0" smtClean="0"/>
              <a:t>onservation </a:t>
            </a:r>
            <a:r>
              <a:rPr lang="en-US" sz="2800" dirty="0"/>
              <a:t>a</a:t>
            </a:r>
            <a:r>
              <a:rPr lang="en-US" sz="2800" dirty="0" smtClean="0"/>
              <a:t>griculture </a:t>
            </a:r>
            <a:r>
              <a:rPr lang="en-US" sz="2800" dirty="0"/>
              <a:t>p</a:t>
            </a:r>
            <a:r>
              <a:rPr lang="en-US" sz="2800" dirty="0" smtClean="0"/>
              <a:t>roduction </a:t>
            </a:r>
            <a:r>
              <a:rPr lang="en-US" sz="2800" dirty="0"/>
              <a:t>s</a:t>
            </a:r>
            <a:r>
              <a:rPr lang="en-US" sz="2800" dirty="0" smtClean="0"/>
              <a:t>ystem (CAPS) with </a:t>
            </a:r>
            <a:r>
              <a:rPr lang="en-US" sz="2800" dirty="0"/>
              <a:t>Trees</a:t>
            </a:r>
          </a:p>
        </p:txBody>
      </p:sp>
      <p:cxnSp>
        <p:nvCxnSpPr>
          <p:cNvPr id="4" name="Straight Connector 3"/>
          <p:cNvCxnSpPr/>
          <p:nvPr/>
        </p:nvCxnSpPr>
        <p:spPr>
          <a:xfrm>
            <a:off x="914400" y="5334000"/>
            <a:ext cx="7239000" cy="1588"/>
          </a:xfrm>
          <a:prstGeom prst="line">
            <a:avLst/>
          </a:prstGeom>
        </p:spPr>
        <p:style>
          <a:lnRef idx="2">
            <a:schemeClr val="dk1"/>
          </a:lnRef>
          <a:fillRef idx="0">
            <a:schemeClr val="dk1"/>
          </a:fillRef>
          <a:effectRef idx="1">
            <a:schemeClr val="dk1"/>
          </a:effectRef>
          <a:fontRef idx="minor">
            <a:schemeClr val="tx1"/>
          </a:fontRef>
        </p:style>
      </p:cxnSp>
      <p:pic>
        <p:nvPicPr>
          <p:cNvPr id="45060" name="Picture 5"/>
          <p:cNvPicPr>
            <a:picLocks noChangeAspect="1" noChangeArrowheads="1"/>
          </p:cNvPicPr>
          <p:nvPr/>
        </p:nvPicPr>
        <p:blipFill>
          <a:blip r:embed="rId2">
            <a:clrChange>
              <a:clrFrom>
                <a:srgbClr val="FFFFFF"/>
              </a:clrFrom>
              <a:clrTo>
                <a:srgbClr val="FFFFFF">
                  <a:alpha val="0"/>
                </a:srgbClr>
              </a:clrTo>
            </a:clrChange>
            <a:grayscl/>
          </a:blip>
          <a:srcRect/>
          <a:stretch>
            <a:fillRect/>
          </a:stretch>
        </p:blipFill>
        <p:spPr bwMode="auto">
          <a:xfrm>
            <a:off x="533400" y="2057400"/>
            <a:ext cx="838200" cy="3292475"/>
          </a:xfrm>
          <a:prstGeom prst="rect">
            <a:avLst/>
          </a:prstGeom>
          <a:noFill/>
          <a:ln w="9525">
            <a:noFill/>
            <a:miter lim="800000"/>
            <a:headEnd/>
            <a:tailEnd/>
          </a:ln>
        </p:spPr>
      </p:pic>
      <p:pic>
        <p:nvPicPr>
          <p:cNvPr id="45061" name="Picture 5"/>
          <p:cNvPicPr>
            <a:picLocks noChangeAspect="1" noChangeArrowheads="1"/>
          </p:cNvPicPr>
          <p:nvPr/>
        </p:nvPicPr>
        <p:blipFill>
          <a:blip r:embed="rId2">
            <a:clrChange>
              <a:clrFrom>
                <a:srgbClr val="FFFFFF"/>
              </a:clrFrom>
              <a:clrTo>
                <a:srgbClr val="FFFFFF">
                  <a:alpha val="0"/>
                </a:srgbClr>
              </a:clrTo>
            </a:clrChange>
            <a:grayscl/>
          </a:blip>
          <a:srcRect/>
          <a:stretch>
            <a:fillRect/>
          </a:stretch>
        </p:blipFill>
        <p:spPr bwMode="auto">
          <a:xfrm>
            <a:off x="7543800" y="1981200"/>
            <a:ext cx="838200" cy="3368675"/>
          </a:xfrm>
          <a:prstGeom prst="rect">
            <a:avLst/>
          </a:prstGeom>
          <a:noFill/>
          <a:ln w="9525">
            <a:noFill/>
            <a:miter lim="800000"/>
            <a:headEnd/>
            <a:tailEnd/>
          </a:ln>
        </p:spPr>
      </p:pic>
      <p:cxnSp>
        <p:nvCxnSpPr>
          <p:cNvPr id="8" name="Straight Connector 7"/>
          <p:cNvCxnSpPr/>
          <p:nvPr/>
        </p:nvCxnSpPr>
        <p:spPr>
          <a:xfrm rot="5400000">
            <a:off x="686594" y="5561806"/>
            <a:ext cx="457200" cy="1588"/>
          </a:xfrm>
          <a:prstGeom prst="line">
            <a:avLst/>
          </a:prstGeom>
          <a:ln w="12700"/>
        </p:spPr>
        <p:style>
          <a:lnRef idx="1">
            <a:schemeClr val="accent1"/>
          </a:lnRef>
          <a:fillRef idx="0">
            <a:schemeClr val="accent1"/>
          </a:fillRef>
          <a:effectRef idx="0">
            <a:schemeClr val="accent1"/>
          </a:effectRef>
          <a:fontRef idx="minor">
            <a:schemeClr val="tx1"/>
          </a:fontRef>
        </p:style>
      </p:cxnSp>
      <p:pic>
        <p:nvPicPr>
          <p:cNvPr id="45063" name="Picture 5"/>
          <p:cNvPicPr>
            <a:picLocks noChangeAspect="1" noChangeArrowheads="1"/>
          </p:cNvPicPr>
          <p:nvPr/>
        </p:nvPicPr>
        <p:blipFill>
          <a:blip r:embed="rId2">
            <a:clrChange>
              <a:clrFrom>
                <a:srgbClr val="FFFFFF"/>
              </a:clrFrom>
              <a:clrTo>
                <a:srgbClr val="FFFFFF">
                  <a:alpha val="0"/>
                </a:srgbClr>
              </a:clrTo>
            </a:clrChange>
            <a:grayscl/>
          </a:blip>
          <a:srcRect/>
          <a:stretch>
            <a:fillRect/>
          </a:stretch>
        </p:blipFill>
        <p:spPr bwMode="auto">
          <a:xfrm>
            <a:off x="6781800" y="2057400"/>
            <a:ext cx="838200" cy="3292475"/>
          </a:xfrm>
          <a:prstGeom prst="rect">
            <a:avLst/>
          </a:prstGeom>
          <a:noFill/>
          <a:ln w="9525">
            <a:noFill/>
            <a:miter lim="800000"/>
            <a:headEnd/>
            <a:tailEnd/>
          </a:ln>
        </p:spPr>
      </p:pic>
      <p:pic>
        <p:nvPicPr>
          <p:cNvPr id="45064" name="Picture 5"/>
          <p:cNvPicPr>
            <a:picLocks noChangeAspect="1" noChangeArrowheads="1"/>
          </p:cNvPicPr>
          <p:nvPr/>
        </p:nvPicPr>
        <p:blipFill>
          <a:blip r:embed="rId2">
            <a:clrChange>
              <a:clrFrom>
                <a:srgbClr val="FFFFFF"/>
              </a:clrFrom>
              <a:clrTo>
                <a:srgbClr val="FFFFFF">
                  <a:alpha val="0"/>
                </a:srgbClr>
              </a:clrTo>
            </a:clrChange>
            <a:grayscl/>
          </a:blip>
          <a:srcRect/>
          <a:stretch>
            <a:fillRect/>
          </a:stretch>
        </p:blipFill>
        <p:spPr bwMode="auto">
          <a:xfrm>
            <a:off x="1295400" y="2057400"/>
            <a:ext cx="838200" cy="3292475"/>
          </a:xfrm>
          <a:prstGeom prst="rect">
            <a:avLst/>
          </a:prstGeom>
          <a:noFill/>
          <a:ln w="9525">
            <a:noFill/>
            <a:miter lim="800000"/>
            <a:headEnd/>
            <a:tailEnd/>
          </a:ln>
        </p:spPr>
      </p:pic>
      <p:cxnSp>
        <p:nvCxnSpPr>
          <p:cNvPr id="12" name="Straight Connector 11"/>
          <p:cNvCxnSpPr/>
          <p:nvPr/>
        </p:nvCxnSpPr>
        <p:spPr>
          <a:xfrm rot="5400000">
            <a:off x="1449387" y="5561013"/>
            <a:ext cx="455613" cy="1588"/>
          </a:xfrm>
          <a:prstGeom prst="line">
            <a:avLst/>
          </a:prstGeom>
          <a:ln w="12700"/>
        </p:spPr>
        <p:style>
          <a:lnRef idx="1">
            <a:schemeClr val="accent1"/>
          </a:lnRef>
          <a:fillRef idx="0">
            <a:schemeClr val="accent1"/>
          </a:fillRef>
          <a:effectRef idx="0">
            <a:schemeClr val="accent1"/>
          </a:effectRef>
          <a:fontRef idx="minor">
            <a:schemeClr val="tx1"/>
          </a:fontRef>
        </p:style>
      </p:cxnSp>
      <p:pic>
        <p:nvPicPr>
          <p:cNvPr id="45066" name="Picture 2" descr="I:\1sanrem date encoded\corn.jpg"/>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2590800" y="3657600"/>
            <a:ext cx="585788" cy="1685925"/>
          </a:xfrm>
          <a:prstGeom prst="rect">
            <a:avLst/>
          </a:prstGeom>
          <a:noFill/>
          <a:ln w="9525">
            <a:noFill/>
            <a:miter lim="800000"/>
            <a:headEnd/>
            <a:tailEnd/>
          </a:ln>
        </p:spPr>
      </p:pic>
      <p:pic>
        <p:nvPicPr>
          <p:cNvPr id="45067" name="Picture 3" descr="I:\1sanrem date encoded\cowpea.jpg"/>
          <p:cNvPicPr>
            <a:picLocks noChangeAspect="1" noChangeArrowheads="1"/>
          </p:cNvPicPr>
          <p:nvPr/>
        </p:nvPicPr>
        <p:blipFill>
          <a:blip r:embed="rId4">
            <a:clrChange>
              <a:clrFrom>
                <a:srgbClr val="FFFFFF"/>
              </a:clrFrom>
              <a:clrTo>
                <a:srgbClr val="FFFFFF">
                  <a:alpha val="0"/>
                </a:srgbClr>
              </a:clrTo>
            </a:clrChange>
          </a:blip>
          <a:srcRect/>
          <a:stretch>
            <a:fillRect/>
          </a:stretch>
        </p:blipFill>
        <p:spPr bwMode="auto">
          <a:xfrm>
            <a:off x="2314575" y="4724400"/>
            <a:ext cx="319088" cy="587375"/>
          </a:xfrm>
          <a:prstGeom prst="rect">
            <a:avLst/>
          </a:prstGeom>
          <a:noFill/>
          <a:ln w="9525">
            <a:noFill/>
            <a:miter lim="800000"/>
            <a:headEnd/>
            <a:tailEnd/>
          </a:ln>
        </p:spPr>
      </p:pic>
      <p:pic>
        <p:nvPicPr>
          <p:cNvPr id="45068" name="Picture 3" descr="I:\1sanrem date encoded\cowpea.jpg"/>
          <p:cNvPicPr>
            <a:picLocks noChangeAspect="1" noChangeArrowheads="1"/>
          </p:cNvPicPr>
          <p:nvPr/>
        </p:nvPicPr>
        <p:blipFill>
          <a:blip r:embed="rId4">
            <a:clrChange>
              <a:clrFrom>
                <a:srgbClr val="FFFFFF"/>
              </a:clrFrom>
              <a:clrTo>
                <a:srgbClr val="FFFFFF">
                  <a:alpha val="0"/>
                </a:srgbClr>
              </a:clrTo>
            </a:clrChange>
          </a:blip>
          <a:srcRect/>
          <a:stretch>
            <a:fillRect/>
          </a:stretch>
        </p:blipFill>
        <p:spPr bwMode="auto">
          <a:xfrm>
            <a:off x="1981200" y="4724400"/>
            <a:ext cx="319088" cy="587375"/>
          </a:xfrm>
          <a:prstGeom prst="rect">
            <a:avLst/>
          </a:prstGeom>
          <a:noFill/>
          <a:ln w="9525">
            <a:noFill/>
            <a:miter lim="800000"/>
            <a:headEnd/>
            <a:tailEnd/>
          </a:ln>
        </p:spPr>
      </p:pic>
      <p:pic>
        <p:nvPicPr>
          <p:cNvPr id="45069" name="Picture 2" descr="I:\1sanrem date encoded\corn.jpg"/>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2971800" y="3657600"/>
            <a:ext cx="585788" cy="1685925"/>
          </a:xfrm>
          <a:prstGeom prst="rect">
            <a:avLst/>
          </a:prstGeom>
          <a:noFill/>
          <a:ln w="9525">
            <a:noFill/>
            <a:miter lim="800000"/>
            <a:headEnd/>
            <a:tailEnd/>
          </a:ln>
        </p:spPr>
      </p:pic>
      <p:pic>
        <p:nvPicPr>
          <p:cNvPr id="45070" name="Picture 3" descr="I:\1sanrem date encoded\cowpea.jpg"/>
          <p:cNvPicPr>
            <a:picLocks noChangeAspect="1" noChangeArrowheads="1"/>
          </p:cNvPicPr>
          <p:nvPr/>
        </p:nvPicPr>
        <p:blipFill>
          <a:blip r:embed="rId4">
            <a:clrChange>
              <a:clrFrom>
                <a:srgbClr val="FFFFFF"/>
              </a:clrFrom>
              <a:clrTo>
                <a:srgbClr val="FFFFFF">
                  <a:alpha val="0"/>
                </a:srgbClr>
              </a:clrTo>
            </a:clrChange>
          </a:blip>
          <a:srcRect/>
          <a:stretch>
            <a:fillRect/>
          </a:stretch>
        </p:blipFill>
        <p:spPr bwMode="auto">
          <a:xfrm>
            <a:off x="4876800" y="4724400"/>
            <a:ext cx="319088" cy="587375"/>
          </a:xfrm>
          <a:prstGeom prst="rect">
            <a:avLst/>
          </a:prstGeom>
          <a:noFill/>
          <a:ln w="9525">
            <a:noFill/>
            <a:miter lim="800000"/>
            <a:headEnd/>
            <a:tailEnd/>
          </a:ln>
        </p:spPr>
      </p:pic>
      <p:pic>
        <p:nvPicPr>
          <p:cNvPr id="45071" name="Picture 3" descr="I:\1sanrem date encoded\cowpea.jpg"/>
          <p:cNvPicPr>
            <a:picLocks noChangeAspect="1" noChangeArrowheads="1"/>
          </p:cNvPicPr>
          <p:nvPr/>
        </p:nvPicPr>
        <p:blipFill>
          <a:blip r:embed="rId4">
            <a:clrChange>
              <a:clrFrom>
                <a:srgbClr val="FFFFFF"/>
              </a:clrFrom>
              <a:clrTo>
                <a:srgbClr val="FFFFFF">
                  <a:alpha val="0"/>
                </a:srgbClr>
              </a:clrTo>
            </a:clrChange>
          </a:blip>
          <a:srcRect/>
          <a:stretch>
            <a:fillRect/>
          </a:stretch>
        </p:blipFill>
        <p:spPr bwMode="auto">
          <a:xfrm>
            <a:off x="3657600" y="4724400"/>
            <a:ext cx="319088" cy="587375"/>
          </a:xfrm>
          <a:prstGeom prst="rect">
            <a:avLst/>
          </a:prstGeom>
          <a:noFill/>
          <a:ln w="9525">
            <a:noFill/>
            <a:miter lim="800000"/>
            <a:headEnd/>
            <a:tailEnd/>
          </a:ln>
        </p:spPr>
      </p:pic>
      <p:pic>
        <p:nvPicPr>
          <p:cNvPr id="45072" name="Picture 2" descr="I:\1sanrem date encoded\corn.jpg"/>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3886200" y="3657600"/>
            <a:ext cx="585788" cy="1685925"/>
          </a:xfrm>
          <a:prstGeom prst="rect">
            <a:avLst/>
          </a:prstGeom>
          <a:noFill/>
          <a:ln w="9525">
            <a:noFill/>
            <a:miter lim="800000"/>
            <a:headEnd/>
            <a:tailEnd/>
          </a:ln>
        </p:spPr>
      </p:pic>
      <p:pic>
        <p:nvPicPr>
          <p:cNvPr id="45073" name="Picture 2" descr="I:\1sanrem date encoded\corn.jpg"/>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4343400" y="3657600"/>
            <a:ext cx="585788" cy="1685925"/>
          </a:xfrm>
          <a:prstGeom prst="rect">
            <a:avLst/>
          </a:prstGeom>
          <a:noFill/>
          <a:ln w="9525">
            <a:noFill/>
            <a:miter lim="800000"/>
            <a:headEnd/>
            <a:tailEnd/>
          </a:ln>
        </p:spPr>
      </p:pic>
      <p:pic>
        <p:nvPicPr>
          <p:cNvPr id="45074" name="Picture 3" descr="I:\1sanrem date encoded\cowpea.jpg"/>
          <p:cNvPicPr>
            <a:picLocks noChangeAspect="1" noChangeArrowheads="1"/>
          </p:cNvPicPr>
          <p:nvPr/>
        </p:nvPicPr>
        <p:blipFill>
          <a:blip r:embed="rId4">
            <a:clrChange>
              <a:clrFrom>
                <a:srgbClr val="FFFFFF"/>
              </a:clrFrom>
              <a:clrTo>
                <a:srgbClr val="FFFFFF">
                  <a:alpha val="0"/>
                </a:srgbClr>
              </a:clrTo>
            </a:clrChange>
          </a:blip>
          <a:srcRect/>
          <a:stretch>
            <a:fillRect/>
          </a:stretch>
        </p:blipFill>
        <p:spPr bwMode="auto">
          <a:xfrm>
            <a:off x="3429000" y="4724400"/>
            <a:ext cx="319088" cy="587375"/>
          </a:xfrm>
          <a:prstGeom prst="rect">
            <a:avLst/>
          </a:prstGeom>
          <a:noFill/>
          <a:ln w="9525">
            <a:noFill/>
            <a:miter lim="800000"/>
            <a:headEnd/>
            <a:tailEnd/>
          </a:ln>
        </p:spPr>
      </p:pic>
      <p:pic>
        <p:nvPicPr>
          <p:cNvPr id="45075" name="Picture 3" descr="I:\1sanrem date encoded\cowpea.jpg"/>
          <p:cNvPicPr>
            <a:picLocks noChangeAspect="1" noChangeArrowheads="1"/>
          </p:cNvPicPr>
          <p:nvPr/>
        </p:nvPicPr>
        <p:blipFill>
          <a:blip r:embed="rId4">
            <a:clrChange>
              <a:clrFrom>
                <a:srgbClr val="FFFFFF"/>
              </a:clrFrom>
              <a:clrTo>
                <a:srgbClr val="FFFFFF">
                  <a:alpha val="0"/>
                </a:srgbClr>
              </a:clrTo>
            </a:clrChange>
          </a:blip>
          <a:srcRect/>
          <a:stretch>
            <a:fillRect/>
          </a:stretch>
        </p:blipFill>
        <p:spPr bwMode="auto">
          <a:xfrm>
            <a:off x="5181600" y="4724400"/>
            <a:ext cx="319088" cy="587375"/>
          </a:xfrm>
          <a:prstGeom prst="rect">
            <a:avLst/>
          </a:prstGeom>
          <a:noFill/>
          <a:ln w="9525">
            <a:noFill/>
            <a:miter lim="800000"/>
            <a:headEnd/>
            <a:tailEnd/>
          </a:ln>
        </p:spPr>
      </p:pic>
      <p:pic>
        <p:nvPicPr>
          <p:cNvPr id="45076" name="Picture 2" descr="I:\1sanrem date encoded\corn.jpg"/>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5410200" y="3657600"/>
            <a:ext cx="585788" cy="1685925"/>
          </a:xfrm>
          <a:prstGeom prst="rect">
            <a:avLst/>
          </a:prstGeom>
          <a:noFill/>
          <a:ln w="9525">
            <a:noFill/>
            <a:miter lim="800000"/>
            <a:headEnd/>
            <a:tailEnd/>
          </a:ln>
        </p:spPr>
      </p:pic>
      <p:pic>
        <p:nvPicPr>
          <p:cNvPr id="45077" name="Picture 2" descr="I:\1sanrem date encoded\corn.jpg"/>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5867400" y="3657600"/>
            <a:ext cx="585788" cy="1685925"/>
          </a:xfrm>
          <a:prstGeom prst="rect">
            <a:avLst/>
          </a:prstGeom>
          <a:noFill/>
          <a:ln w="9525">
            <a:noFill/>
            <a:miter lim="800000"/>
            <a:headEnd/>
            <a:tailEnd/>
          </a:ln>
        </p:spPr>
      </p:pic>
      <p:pic>
        <p:nvPicPr>
          <p:cNvPr id="45078" name="Picture 3" descr="I:\1sanrem date encoded\cowpea.jpg"/>
          <p:cNvPicPr>
            <a:picLocks noChangeAspect="1" noChangeArrowheads="1"/>
          </p:cNvPicPr>
          <p:nvPr/>
        </p:nvPicPr>
        <p:blipFill>
          <a:blip r:embed="rId4">
            <a:clrChange>
              <a:clrFrom>
                <a:srgbClr val="FFFFFF"/>
              </a:clrFrom>
              <a:clrTo>
                <a:srgbClr val="FFFFFF">
                  <a:alpha val="0"/>
                </a:srgbClr>
              </a:clrTo>
            </a:clrChange>
          </a:blip>
          <a:srcRect/>
          <a:stretch>
            <a:fillRect/>
          </a:stretch>
        </p:blipFill>
        <p:spPr bwMode="auto">
          <a:xfrm>
            <a:off x="6400800" y="4724400"/>
            <a:ext cx="319088" cy="587375"/>
          </a:xfrm>
          <a:prstGeom prst="rect">
            <a:avLst/>
          </a:prstGeom>
          <a:noFill/>
          <a:ln w="9525">
            <a:noFill/>
            <a:miter lim="800000"/>
            <a:headEnd/>
            <a:tailEnd/>
          </a:ln>
        </p:spPr>
      </p:pic>
      <p:pic>
        <p:nvPicPr>
          <p:cNvPr id="45079" name="Picture 3" descr="I:\1sanrem date encoded\cowpea.jpg"/>
          <p:cNvPicPr>
            <a:picLocks noChangeAspect="1" noChangeArrowheads="1"/>
          </p:cNvPicPr>
          <p:nvPr/>
        </p:nvPicPr>
        <p:blipFill>
          <a:blip r:embed="rId4">
            <a:clrChange>
              <a:clrFrom>
                <a:srgbClr val="FFFFFF"/>
              </a:clrFrom>
              <a:clrTo>
                <a:srgbClr val="FFFFFF">
                  <a:alpha val="0"/>
                </a:srgbClr>
              </a:clrTo>
            </a:clrChange>
          </a:blip>
          <a:srcRect/>
          <a:stretch>
            <a:fillRect/>
          </a:stretch>
        </p:blipFill>
        <p:spPr bwMode="auto">
          <a:xfrm>
            <a:off x="6705600" y="4724400"/>
            <a:ext cx="319088" cy="587375"/>
          </a:xfrm>
          <a:prstGeom prst="rect">
            <a:avLst/>
          </a:prstGeom>
          <a:noFill/>
          <a:ln w="9525">
            <a:noFill/>
            <a:miter lim="800000"/>
            <a:headEnd/>
            <a:tailEnd/>
          </a:ln>
        </p:spPr>
      </p:pic>
      <p:cxnSp>
        <p:nvCxnSpPr>
          <p:cNvPr id="30" name="Straight Connector 29"/>
          <p:cNvCxnSpPr/>
          <p:nvPr/>
        </p:nvCxnSpPr>
        <p:spPr>
          <a:xfrm rot="5400000">
            <a:off x="1905794" y="5561806"/>
            <a:ext cx="457200" cy="158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5400000">
            <a:off x="2210594" y="5561806"/>
            <a:ext cx="457200" cy="158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rot="5400000">
            <a:off x="2667794" y="5561806"/>
            <a:ext cx="457200" cy="158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5400000">
            <a:off x="3048794" y="5561806"/>
            <a:ext cx="457200" cy="1588"/>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45084" name="TextBox 38"/>
          <p:cNvSpPr txBox="1">
            <a:spLocks noChangeArrowheads="1"/>
          </p:cNvSpPr>
          <p:nvPr/>
        </p:nvSpPr>
        <p:spPr bwMode="auto">
          <a:xfrm>
            <a:off x="990600" y="5486400"/>
            <a:ext cx="457200" cy="246063"/>
          </a:xfrm>
          <a:prstGeom prst="rect">
            <a:avLst/>
          </a:prstGeom>
          <a:noFill/>
          <a:ln w="9525">
            <a:noFill/>
            <a:miter lim="800000"/>
            <a:headEnd/>
            <a:tailEnd/>
          </a:ln>
        </p:spPr>
        <p:txBody>
          <a:bodyPr>
            <a:spAutoFit/>
          </a:bodyPr>
          <a:lstStyle/>
          <a:p>
            <a:r>
              <a:rPr lang="en-US" sz="1000" dirty="0"/>
              <a:t>2 m</a:t>
            </a:r>
          </a:p>
        </p:txBody>
      </p:sp>
      <p:cxnSp>
        <p:nvCxnSpPr>
          <p:cNvPr id="41" name="Straight Arrow Connector 40"/>
          <p:cNvCxnSpPr/>
          <p:nvPr/>
        </p:nvCxnSpPr>
        <p:spPr>
          <a:xfrm>
            <a:off x="1371600" y="5638800"/>
            <a:ext cx="304800" cy="1588"/>
          </a:xfrm>
          <a:prstGeom prst="straightConnector1">
            <a:avLst/>
          </a:prstGeom>
          <a:ln w="12700">
            <a:tailEnd type="arrow"/>
          </a:ln>
        </p:spPr>
        <p:style>
          <a:lnRef idx="1">
            <a:schemeClr val="accent1"/>
          </a:lnRef>
          <a:fillRef idx="0">
            <a:schemeClr val="accent1"/>
          </a:fillRef>
          <a:effectRef idx="0">
            <a:schemeClr val="accent1"/>
          </a:effectRef>
          <a:fontRef idx="minor">
            <a:schemeClr val="tx1"/>
          </a:fontRef>
        </p:style>
      </p:cxnSp>
      <p:sp>
        <p:nvSpPr>
          <p:cNvPr id="45086" name="TextBox 54"/>
          <p:cNvSpPr txBox="1">
            <a:spLocks noChangeArrowheads="1"/>
          </p:cNvSpPr>
          <p:nvPr/>
        </p:nvSpPr>
        <p:spPr bwMode="auto">
          <a:xfrm>
            <a:off x="1676400" y="5486400"/>
            <a:ext cx="533400" cy="215900"/>
          </a:xfrm>
          <a:prstGeom prst="rect">
            <a:avLst/>
          </a:prstGeom>
          <a:noFill/>
          <a:ln w="9525">
            <a:noFill/>
            <a:miter lim="800000"/>
            <a:headEnd/>
            <a:tailEnd/>
          </a:ln>
        </p:spPr>
        <p:txBody>
          <a:bodyPr>
            <a:spAutoFit/>
          </a:bodyPr>
          <a:lstStyle/>
          <a:p>
            <a:r>
              <a:rPr lang="en-US" sz="800" dirty="0"/>
              <a:t>30cm</a:t>
            </a:r>
          </a:p>
        </p:txBody>
      </p:sp>
      <p:sp>
        <p:nvSpPr>
          <p:cNvPr id="45087" name="TextBox 55"/>
          <p:cNvSpPr txBox="1">
            <a:spLocks noChangeArrowheads="1"/>
          </p:cNvSpPr>
          <p:nvPr/>
        </p:nvSpPr>
        <p:spPr bwMode="auto">
          <a:xfrm>
            <a:off x="2057400" y="5486400"/>
            <a:ext cx="533400" cy="215444"/>
          </a:xfrm>
          <a:prstGeom prst="rect">
            <a:avLst/>
          </a:prstGeom>
          <a:noFill/>
          <a:ln w="9525">
            <a:noFill/>
            <a:miter lim="800000"/>
            <a:headEnd/>
            <a:tailEnd/>
          </a:ln>
        </p:spPr>
        <p:txBody>
          <a:bodyPr wrap="square">
            <a:spAutoFit/>
          </a:bodyPr>
          <a:lstStyle/>
          <a:p>
            <a:r>
              <a:rPr lang="en-US" sz="800" dirty="0"/>
              <a:t>30cm</a:t>
            </a:r>
          </a:p>
        </p:txBody>
      </p:sp>
      <p:sp>
        <p:nvSpPr>
          <p:cNvPr id="45088" name="TextBox 56"/>
          <p:cNvSpPr txBox="1">
            <a:spLocks noChangeArrowheads="1"/>
          </p:cNvSpPr>
          <p:nvPr/>
        </p:nvSpPr>
        <p:spPr bwMode="auto">
          <a:xfrm>
            <a:off x="2438400" y="5486400"/>
            <a:ext cx="914400" cy="215900"/>
          </a:xfrm>
          <a:prstGeom prst="rect">
            <a:avLst/>
          </a:prstGeom>
          <a:noFill/>
          <a:ln w="9525">
            <a:noFill/>
            <a:miter lim="800000"/>
            <a:headEnd/>
            <a:tailEnd/>
          </a:ln>
        </p:spPr>
        <p:txBody>
          <a:bodyPr>
            <a:spAutoFit/>
          </a:bodyPr>
          <a:lstStyle/>
          <a:p>
            <a:r>
              <a:rPr lang="en-US" sz="800" dirty="0"/>
              <a:t>30cm</a:t>
            </a:r>
          </a:p>
        </p:txBody>
      </p:sp>
      <p:sp>
        <p:nvSpPr>
          <p:cNvPr id="45089" name="TextBox 57"/>
          <p:cNvSpPr txBox="1">
            <a:spLocks noChangeArrowheads="1"/>
          </p:cNvSpPr>
          <p:nvPr/>
        </p:nvSpPr>
        <p:spPr bwMode="auto">
          <a:xfrm>
            <a:off x="2819400" y="5486400"/>
            <a:ext cx="533400" cy="215444"/>
          </a:xfrm>
          <a:prstGeom prst="rect">
            <a:avLst/>
          </a:prstGeom>
          <a:noFill/>
          <a:ln w="9525">
            <a:noFill/>
            <a:miter lim="800000"/>
            <a:headEnd/>
            <a:tailEnd/>
          </a:ln>
        </p:spPr>
        <p:txBody>
          <a:bodyPr wrap="square">
            <a:spAutoFit/>
          </a:bodyPr>
          <a:lstStyle/>
          <a:p>
            <a:r>
              <a:rPr lang="en-US" sz="800" dirty="0"/>
              <a:t>30cm</a:t>
            </a:r>
          </a:p>
        </p:txBody>
      </p:sp>
      <p:cxnSp>
        <p:nvCxnSpPr>
          <p:cNvPr id="63" name="Straight Connector 62"/>
          <p:cNvCxnSpPr/>
          <p:nvPr/>
        </p:nvCxnSpPr>
        <p:spPr>
          <a:xfrm>
            <a:off x="2438400" y="5486400"/>
            <a:ext cx="457200" cy="158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895600" y="5486400"/>
            <a:ext cx="381000" cy="158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133600" y="5486400"/>
            <a:ext cx="304800" cy="158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0800000">
            <a:off x="1676400" y="5486400"/>
            <a:ext cx="457200" cy="1588"/>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45094" name="TextBox 37"/>
          <p:cNvSpPr txBox="1">
            <a:spLocks noChangeArrowheads="1"/>
          </p:cNvSpPr>
          <p:nvPr/>
        </p:nvSpPr>
        <p:spPr bwMode="auto">
          <a:xfrm>
            <a:off x="1752600" y="4114800"/>
            <a:ext cx="914400" cy="304800"/>
          </a:xfrm>
          <a:prstGeom prst="rect">
            <a:avLst/>
          </a:prstGeom>
          <a:noFill/>
          <a:ln w="9525">
            <a:noFill/>
            <a:miter lim="800000"/>
            <a:headEnd/>
            <a:tailEnd/>
          </a:ln>
        </p:spPr>
        <p:txBody>
          <a:bodyPr>
            <a:spAutoFit/>
          </a:bodyPr>
          <a:lstStyle/>
          <a:p>
            <a:r>
              <a:rPr lang="en-US" sz="1400" dirty="0"/>
              <a:t>cowpea</a:t>
            </a:r>
          </a:p>
        </p:txBody>
      </p:sp>
      <p:sp>
        <p:nvSpPr>
          <p:cNvPr id="45095" name="TextBox 39"/>
          <p:cNvSpPr txBox="1">
            <a:spLocks noChangeArrowheads="1"/>
          </p:cNvSpPr>
          <p:nvPr/>
        </p:nvSpPr>
        <p:spPr bwMode="auto">
          <a:xfrm>
            <a:off x="2743200" y="3124200"/>
            <a:ext cx="838200" cy="304800"/>
          </a:xfrm>
          <a:prstGeom prst="rect">
            <a:avLst/>
          </a:prstGeom>
          <a:noFill/>
          <a:ln w="9525">
            <a:noFill/>
            <a:miter lim="800000"/>
            <a:headEnd/>
            <a:tailEnd/>
          </a:ln>
        </p:spPr>
        <p:txBody>
          <a:bodyPr>
            <a:spAutoFit/>
          </a:bodyPr>
          <a:lstStyle/>
          <a:p>
            <a:r>
              <a:rPr lang="en-US" sz="1400" dirty="0"/>
              <a:t>maize</a:t>
            </a:r>
          </a:p>
        </p:txBody>
      </p:sp>
      <p:sp>
        <p:nvSpPr>
          <p:cNvPr id="45096" name="TextBox 41"/>
          <p:cNvSpPr txBox="1">
            <a:spLocks noChangeArrowheads="1"/>
          </p:cNvSpPr>
          <p:nvPr/>
        </p:nvSpPr>
        <p:spPr bwMode="auto">
          <a:xfrm>
            <a:off x="1905000" y="1981200"/>
            <a:ext cx="4343400" cy="338138"/>
          </a:xfrm>
          <a:prstGeom prst="rect">
            <a:avLst/>
          </a:prstGeom>
          <a:noFill/>
          <a:ln w="9525">
            <a:noFill/>
            <a:miter lim="800000"/>
            <a:headEnd/>
            <a:tailEnd/>
          </a:ln>
        </p:spPr>
        <p:txBody>
          <a:bodyPr>
            <a:spAutoFit/>
          </a:bodyPr>
          <a:lstStyle/>
          <a:p>
            <a:r>
              <a:rPr lang="en-US">
                <a:solidFill>
                  <a:schemeClr val="bg1"/>
                </a:solidFill>
              </a:rPr>
              <a:t>Maize + Cowpea – Upland rice + cowpea</a:t>
            </a:r>
          </a:p>
        </p:txBody>
      </p:sp>
      <p:sp>
        <p:nvSpPr>
          <p:cNvPr id="45097" name="TextBox 42"/>
          <p:cNvSpPr txBox="1">
            <a:spLocks noChangeArrowheads="1"/>
          </p:cNvSpPr>
          <p:nvPr/>
        </p:nvSpPr>
        <p:spPr bwMode="auto">
          <a:xfrm>
            <a:off x="5867400" y="1524000"/>
            <a:ext cx="3276600" cy="554038"/>
          </a:xfrm>
          <a:prstGeom prst="rect">
            <a:avLst/>
          </a:prstGeom>
          <a:noFill/>
          <a:ln w="9525">
            <a:noFill/>
            <a:miter lim="800000"/>
            <a:headEnd/>
            <a:tailEnd/>
          </a:ln>
        </p:spPr>
        <p:txBody>
          <a:bodyPr wrap="square">
            <a:spAutoFit/>
          </a:bodyPr>
          <a:lstStyle/>
          <a:p>
            <a:pPr algn="ctr"/>
            <a:r>
              <a:rPr lang="en-US" dirty="0">
                <a:solidFill>
                  <a:schemeClr val="bg1"/>
                </a:solidFill>
              </a:rPr>
              <a:t>Rubber/ Fruit/ Timber trees</a:t>
            </a:r>
          </a:p>
          <a:p>
            <a:pPr algn="ctr"/>
            <a:r>
              <a:rPr lang="en-US" sz="1400" dirty="0">
                <a:solidFill>
                  <a:schemeClr val="bg1"/>
                </a:solidFill>
              </a:rPr>
              <a:t>20m x 2m x 3m; 30m x 2m x 3m</a:t>
            </a:r>
          </a:p>
        </p:txBody>
      </p:sp>
      <p:cxnSp>
        <p:nvCxnSpPr>
          <p:cNvPr id="44" name="Straight Arrow Connector 43"/>
          <p:cNvCxnSpPr/>
          <p:nvPr/>
        </p:nvCxnSpPr>
        <p:spPr>
          <a:xfrm rot="10800000">
            <a:off x="914400" y="5638800"/>
            <a:ext cx="228600" cy="1588"/>
          </a:xfrm>
          <a:prstGeom prst="straightConnector1">
            <a:avLst/>
          </a:prstGeom>
          <a:ln w="12700">
            <a:tailEnd type="arrow"/>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a:stCxn id="45094" idx="2"/>
          </p:cNvCxnSpPr>
          <p:nvPr/>
        </p:nvCxnSpPr>
        <p:spPr>
          <a:xfrm rot="16200000" flipH="1">
            <a:off x="2132806" y="4496594"/>
            <a:ext cx="230188" cy="762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49" name="Straight Arrow Connector 48"/>
          <p:cNvCxnSpPr>
            <a:stCxn id="45095" idx="2"/>
          </p:cNvCxnSpPr>
          <p:nvPr/>
        </p:nvCxnSpPr>
        <p:spPr>
          <a:xfrm rot="5400000">
            <a:off x="2990056" y="3563144"/>
            <a:ext cx="306388" cy="381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itle 1"/>
          <p:cNvSpPr>
            <a:spLocks noGrp="1"/>
          </p:cNvSpPr>
          <p:nvPr>
            <p:ph type="title" sz="quarter"/>
          </p:nvPr>
        </p:nvSpPr>
        <p:spPr bwMode="auto">
          <a:xfrm>
            <a:off x="838200" y="381000"/>
            <a:ext cx="7543800" cy="1143000"/>
          </a:xfrm>
          <a:noFill/>
          <a:ln>
            <a:miter lim="800000"/>
            <a:headEnd/>
            <a:tailEnd/>
          </a:ln>
        </p:spPr>
        <p:txBody>
          <a:bodyPr vert="horz" wrap="square" lIns="91440" tIns="45720" rIns="91440" bIns="45720" numCol="1" anchor="t" anchorCtr="0" compatLnSpc="1">
            <a:prstTxWarp prst="textNoShape">
              <a:avLst/>
            </a:prstTxWarp>
          </a:bodyPr>
          <a:lstStyle/>
          <a:p>
            <a:r>
              <a:rPr lang="en-PH" dirty="0" smtClean="0"/>
              <a:t>Summary </a:t>
            </a:r>
          </a:p>
        </p:txBody>
      </p:sp>
      <p:sp>
        <p:nvSpPr>
          <p:cNvPr id="66563" name="Content Placeholder 2"/>
          <p:cNvSpPr>
            <a:spLocks noGrp="1"/>
          </p:cNvSpPr>
          <p:nvPr>
            <p:ph sz="quarter" idx="1"/>
          </p:nvPr>
        </p:nvSpPr>
        <p:spPr bwMode="auto">
          <a:xfrm>
            <a:off x="609600" y="1371600"/>
            <a:ext cx="8229600" cy="2895600"/>
          </a:xfrm>
          <a:noFill/>
          <a:ln>
            <a:miter lim="800000"/>
            <a:headEnd/>
            <a:tailEnd/>
          </a:ln>
        </p:spPr>
        <p:txBody>
          <a:bodyPr vert="horz" wrap="square" lIns="91440" tIns="45720" rIns="91440" bIns="45720" numCol="1" anchor="t" anchorCtr="0" compatLnSpc="1">
            <a:prstTxWarp prst="textNoShape">
              <a:avLst/>
            </a:prstTxWarp>
          </a:bodyPr>
          <a:lstStyle/>
          <a:p>
            <a:pPr algn="just"/>
            <a:r>
              <a:rPr lang="en-US" sz="2000" dirty="0" smtClean="0"/>
              <a:t>	</a:t>
            </a:r>
            <a:r>
              <a:rPr lang="en-US" sz="2000" dirty="0" err="1" smtClean="0"/>
              <a:t>Agroforestry</a:t>
            </a:r>
            <a:r>
              <a:rPr lang="en-US" sz="2000" dirty="0" smtClean="0"/>
              <a:t> provides environmental services and socio-economic benefits </a:t>
            </a:r>
          </a:p>
          <a:p>
            <a:pPr algn="just"/>
            <a:r>
              <a:rPr lang="en-US" sz="2000" dirty="0" err="1" smtClean="0"/>
              <a:t>CAwT</a:t>
            </a:r>
            <a:r>
              <a:rPr lang="en-US" sz="2000" dirty="0" smtClean="0"/>
              <a:t> on slopes  in the context of </a:t>
            </a:r>
            <a:r>
              <a:rPr lang="en-US" sz="2000" dirty="0" err="1" smtClean="0"/>
              <a:t>agroforestry</a:t>
            </a:r>
            <a:r>
              <a:rPr lang="en-US" sz="2000" dirty="0" smtClean="0"/>
              <a:t> is a delivery mechanism for multi-functional agriculture (MFA) and landscapes</a:t>
            </a:r>
          </a:p>
          <a:p>
            <a:pPr algn="just"/>
            <a:r>
              <a:rPr lang="en-US" sz="2000" dirty="0" smtClean="0"/>
              <a:t>Better ways of managing </a:t>
            </a:r>
            <a:r>
              <a:rPr lang="en-US" sz="2000" dirty="0" err="1" smtClean="0"/>
              <a:t>agroforestry</a:t>
            </a:r>
            <a:r>
              <a:rPr lang="en-US" sz="2000" dirty="0" smtClean="0"/>
              <a:t> systems enhance environmental services and socio-economic benefits and make </a:t>
            </a:r>
            <a:r>
              <a:rPr lang="en-US" sz="2000" dirty="0" err="1" smtClean="0"/>
              <a:t>agroforestry</a:t>
            </a:r>
            <a:r>
              <a:rPr lang="en-US" sz="2000" dirty="0" smtClean="0"/>
              <a:t> more acceptable to farmers </a:t>
            </a:r>
          </a:p>
        </p:txBody>
      </p:sp>
      <p:pic>
        <p:nvPicPr>
          <p:cNvPr id="66567" name="Picture 7"/>
          <p:cNvPicPr>
            <a:picLocks noChangeAspect="1" noChangeArrowheads="1"/>
          </p:cNvPicPr>
          <p:nvPr/>
        </p:nvPicPr>
        <p:blipFill>
          <a:blip r:embed="rId3"/>
          <a:srcRect/>
          <a:stretch>
            <a:fillRect/>
          </a:stretch>
        </p:blipFill>
        <p:spPr bwMode="auto">
          <a:xfrm>
            <a:off x="533400" y="4114800"/>
            <a:ext cx="8175625" cy="220980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03399"/>
        </a:solidFill>
        <a:effectLst/>
      </p:bgPr>
    </p:bg>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bwMode="auto">
          <a:xfrm>
            <a:off x="457200" y="990600"/>
            <a:ext cx="8229600" cy="1143000"/>
          </a:xfrm>
          <a:noFill/>
          <a:ln>
            <a:miter lim="800000"/>
            <a:headEnd/>
            <a:tailEnd/>
          </a:ln>
        </p:spPr>
        <p:txBody>
          <a:bodyPr vert="horz" wrap="square" lIns="91440" tIns="45720" rIns="91440" bIns="45720" numCol="1" anchor="t" anchorCtr="0" compatLnSpc="1">
            <a:prstTxWarp prst="textNoShape">
              <a:avLst/>
            </a:prstTxWarp>
          </a:bodyPr>
          <a:lstStyle/>
          <a:p>
            <a:pPr eaLnBrk="1" hangingPunct="1"/>
            <a:r>
              <a:rPr lang="en-US" sz="4800" smtClean="0"/>
              <a:t>Thank you very much!</a:t>
            </a:r>
            <a:r>
              <a:rPr lang="en-US" smtClean="0"/>
              <a:t> </a:t>
            </a:r>
          </a:p>
        </p:txBody>
      </p:sp>
      <p:sp>
        <p:nvSpPr>
          <p:cNvPr id="67587" name="Rectangle 4"/>
          <p:cNvSpPr>
            <a:spLocks noGrp="1" noChangeArrowheads="1"/>
          </p:cNvSpPr>
          <p:nvPr>
            <p:ph type="body" idx="1"/>
          </p:nvPr>
        </p:nvSpPr>
        <p:spPr bwMode="auto">
          <a:noFill/>
          <a:ln>
            <a:miter lim="800000"/>
            <a:headEnd/>
            <a:tailEnd/>
          </a:ln>
          <a:effectLst>
            <a:prstShdw prst="shdw13" dist="53882" dir="13500000">
              <a:schemeClr val="bg2"/>
            </a:prstShdw>
          </a:effectLst>
        </p:spPr>
        <p:txBody>
          <a:bodyPr vert="horz" wrap="square" lIns="91440" tIns="45720" rIns="91440" bIns="45720" numCol="1" anchor="t" anchorCtr="0" compatLnSpc="1">
            <a:prstTxWarp prst="textNoShape">
              <a:avLst/>
            </a:prstTxWarp>
          </a:bodyPr>
          <a:lstStyle/>
          <a:p>
            <a:pPr algn="ctr">
              <a:spcBef>
                <a:spcPct val="0"/>
              </a:spcBef>
              <a:buFontTx/>
              <a:buNone/>
            </a:pPr>
            <a:endParaRPr lang="de-DE" b="1" dirty="0" smtClean="0">
              <a:solidFill>
                <a:srgbClr val="FFFF00"/>
              </a:solidFill>
            </a:endParaRPr>
          </a:p>
          <a:p>
            <a:pPr algn="ctr">
              <a:spcBef>
                <a:spcPct val="0"/>
              </a:spcBef>
              <a:buFontTx/>
              <a:buNone/>
            </a:pPr>
            <a:endParaRPr lang="de-DE" b="1" dirty="0" smtClean="0"/>
          </a:p>
          <a:p>
            <a:pPr algn="ctr">
              <a:spcBef>
                <a:spcPct val="0"/>
              </a:spcBef>
              <a:buFontTx/>
              <a:buNone/>
            </a:pPr>
            <a:r>
              <a:rPr lang="de-DE" b="1" dirty="0" smtClean="0"/>
              <a:t>Acknowledgement and Contact</a:t>
            </a:r>
          </a:p>
        </p:txBody>
      </p:sp>
      <p:sp>
        <p:nvSpPr>
          <p:cNvPr id="67588" name="Rectangle 5"/>
          <p:cNvSpPr>
            <a:spLocks noChangeArrowheads="1"/>
          </p:cNvSpPr>
          <p:nvPr/>
        </p:nvSpPr>
        <p:spPr bwMode="auto">
          <a:xfrm>
            <a:off x="533400" y="4191000"/>
            <a:ext cx="4038600" cy="923330"/>
          </a:xfrm>
          <a:prstGeom prst="rect">
            <a:avLst/>
          </a:prstGeom>
          <a:noFill/>
          <a:ln w="9525">
            <a:noFill/>
            <a:miter lim="800000"/>
            <a:headEnd/>
            <a:tailEnd/>
          </a:ln>
        </p:spPr>
        <p:txBody>
          <a:bodyPr>
            <a:spAutoFit/>
          </a:bodyPr>
          <a:lstStyle/>
          <a:p>
            <a:pPr eaLnBrk="0" hangingPunct="0"/>
            <a:r>
              <a:rPr lang="en-US" dirty="0" smtClean="0"/>
              <a:t>Thank  you organizers of this Reward for Environmental Services (RES) Forum in Mindanao. </a:t>
            </a:r>
            <a:endParaRPr lang="en-US" dirty="0"/>
          </a:p>
        </p:txBody>
      </p:sp>
      <p:sp>
        <p:nvSpPr>
          <p:cNvPr id="67589" name="Text Box 7"/>
          <p:cNvSpPr txBox="1">
            <a:spLocks noChangeArrowheads="1"/>
          </p:cNvSpPr>
          <p:nvPr/>
        </p:nvSpPr>
        <p:spPr bwMode="auto">
          <a:xfrm>
            <a:off x="4876800" y="4191000"/>
            <a:ext cx="3810000" cy="1739900"/>
          </a:xfrm>
          <a:prstGeom prst="rect">
            <a:avLst/>
          </a:prstGeom>
          <a:noFill/>
          <a:ln w="9525">
            <a:noFill/>
            <a:miter lim="800000"/>
            <a:headEnd/>
            <a:tailEnd/>
          </a:ln>
        </p:spPr>
        <p:txBody>
          <a:bodyPr>
            <a:spAutoFit/>
          </a:bodyPr>
          <a:lstStyle/>
          <a:p>
            <a:r>
              <a:rPr lang="en-US" dirty="0"/>
              <a:t>Agustin R. Mercado, Jr.. PhD</a:t>
            </a:r>
          </a:p>
          <a:p>
            <a:r>
              <a:rPr lang="en-US" dirty="0"/>
              <a:t>World </a:t>
            </a:r>
            <a:r>
              <a:rPr lang="en-US" dirty="0" err="1"/>
              <a:t>Agroforestry</a:t>
            </a:r>
            <a:r>
              <a:rPr lang="en-US" dirty="0"/>
              <a:t> Centre </a:t>
            </a:r>
          </a:p>
          <a:p>
            <a:r>
              <a:rPr lang="en-US" dirty="0" err="1"/>
              <a:t>Claveria</a:t>
            </a:r>
            <a:r>
              <a:rPr lang="en-US" dirty="0"/>
              <a:t> Research Site, MOSCAT Campus, </a:t>
            </a:r>
            <a:r>
              <a:rPr lang="en-US" dirty="0" err="1"/>
              <a:t>Claveria</a:t>
            </a:r>
            <a:r>
              <a:rPr lang="en-US" dirty="0"/>
              <a:t>, </a:t>
            </a:r>
            <a:r>
              <a:rPr lang="en-US" dirty="0" err="1"/>
              <a:t>Misamis</a:t>
            </a:r>
            <a:r>
              <a:rPr lang="en-US" dirty="0"/>
              <a:t> Oriental, 9004 Philippines </a:t>
            </a:r>
          </a:p>
          <a:p>
            <a:r>
              <a:rPr lang="en-US" dirty="0"/>
              <a:t>agustin9146@yahoo.com</a:t>
            </a: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showMasterSp="0">
  <p:cSld>
    <p:bg>
      <p:bgPr>
        <a:solidFill>
          <a:schemeClr val="tx1">
            <a:alpha val="0"/>
          </a:schemeClr>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idx="4294967295"/>
          </p:nvPr>
        </p:nvSpPr>
        <p:spPr>
          <a:xfrm>
            <a:off x="0" y="762000"/>
            <a:ext cx="4267200" cy="609600"/>
          </a:xfrm>
          <a:prstGeom prst="rect">
            <a:avLst/>
          </a:prstGeom>
        </p:spPr>
        <p:txBody>
          <a:bodyPr/>
          <a:lstStyle/>
          <a:p>
            <a:pPr eaLnBrk="1" hangingPunct="1"/>
            <a:r>
              <a:rPr lang="en-US" sz="2400" b="1" i="1" smtClean="0"/>
              <a:t>Claveria, Misamis Oriental</a:t>
            </a:r>
            <a:endParaRPr lang="en-US" sz="2400" b="1" smtClean="0"/>
          </a:p>
        </p:txBody>
      </p:sp>
      <p:sp>
        <p:nvSpPr>
          <p:cNvPr id="397315" name="Rectangle 3"/>
          <p:cNvSpPr>
            <a:spLocks noGrp="1" noChangeArrowheads="1"/>
          </p:cNvSpPr>
          <p:nvPr>
            <p:ph type="body" idx="4294967295"/>
          </p:nvPr>
        </p:nvSpPr>
        <p:spPr>
          <a:xfrm>
            <a:off x="0" y="1295400"/>
            <a:ext cx="4876800" cy="5334000"/>
          </a:xfrm>
          <a:prstGeom prst="rect">
            <a:avLst/>
          </a:prstGeom>
        </p:spPr>
        <p:txBody>
          <a:bodyPr/>
          <a:lstStyle/>
          <a:p>
            <a:pPr marL="292100" indent="-292100" algn="just" eaLnBrk="1" hangingPunct="1">
              <a:lnSpc>
                <a:spcPct val="80000"/>
              </a:lnSpc>
              <a:spcAft>
                <a:spcPct val="30000"/>
              </a:spcAft>
              <a:buClr>
                <a:srgbClr val="000066"/>
              </a:buClr>
              <a:buFontTx/>
              <a:buChar char="•"/>
              <a:defRPr/>
            </a:pPr>
            <a:endParaRPr lang="en-US" sz="1900" b="1" dirty="0" smtClean="0"/>
          </a:p>
          <a:p>
            <a:pPr marL="292100" indent="-292100" algn="just" eaLnBrk="1" hangingPunct="1">
              <a:lnSpc>
                <a:spcPct val="80000"/>
              </a:lnSpc>
              <a:spcAft>
                <a:spcPct val="30000"/>
              </a:spcAft>
              <a:buClr>
                <a:srgbClr val="000066"/>
              </a:buClr>
              <a:buFontTx/>
              <a:buChar char="•"/>
              <a:defRPr/>
            </a:pPr>
            <a:r>
              <a:rPr lang="en-US" sz="1900" b="1" dirty="0" smtClean="0"/>
              <a:t>elevation ranges from 450 to 1200 meters above sea level</a:t>
            </a:r>
          </a:p>
          <a:p>
            <a:pPr marL="292100" indent="-292100" algn="just" eaLnBrk="1" hangingPunct="1">
              <a:lnSpc>
                <a:spcPct val="80000"/>
              </a:lnSpc>
              <a:spcAft>
                <a:spcPct val="30000"/>
              </a:spcAft>
              <a:buClr>
                <a:srgbClr val="000066"/>
              </a:buClr>
              <a:buFontTx/>
              <a:buChar char="•"/>
              <a:defRPr/>
            </a:pPr>
            <a:r>
              <a:rPr lang="en-US" sz="1900" b="1" dirty="0" smtClean="0"/>
              <a:t>maize, cassava and upland rice cropping dominate the lower elevation (&lt;600masl), while vegetable and maize in rotation dominate the upper elevation.</a:t>
            </a:r>
          </a:p>
          <a:p>
            <a:pPr marL="292100" indent="-292100" algn="just" eaLnBrk="1" hangingPunct="1">
              <a:lnSpc>
                <a:spcPct val="80000"/>
              </a:lnSpc>
              <a:spcAft>
                <a:spcPct val="30000"/>
              </a:spcAft>
              <a:buClr>
                <a:srgbClr val="000066"/>
              </a:buClr>
              <a:buFontTx/>
              <a:buChar char="•"/>
              <a:defRPr/>
            </a:pPr>
            <a:r>
              <a:rPr lang="en-US" sz="1900" b="1" dirty="0" smtClean="0"/>
              <a:t>landscape is derived from pyroclastic materials. Soils are deep, fine mixed isohyperthermic Ultic Haplorthox</a:t>
            </a:r>
          </a:p>
          <a:p>
            <a:pPr marL="292100" indent="-292100" algn="just" eaLnBrk="1" hangingPunct="1">
              <a:lnSpc>
                <a:spcPct val="80000"/>
              </a:lnSpc>
              <a:spcAft>
                <a:spcPct val="30000"/>
              </a:spcAft>
              <a:buClr>
                <a:srgbClr val="000066"/>
              </a:buClr>
              <a:buFontTx/>
              <a:buChar char="•"/>
              <a:defRPr/>
            </a:pPr>
            <a:r>
              <a:rPr lang="en-US" sz="1900" b="1" dirty="0" smtClean="0"/>
              <a:t>Soils are acidic with pH ranges from 4.2 to 5.2.</a:t>
            </a:r>
          </a:p>
          <a:p>
            <a:pPr marL="292100" indent="-292100" algn="just" eaLnBrk="1" hangingPunct="1">
              <a:lnSpc>
                <a:spcPct val="80000"/>
              </a:lnSpc>
              <a:spcAft>
                <a:spcPct val="30000"/>
              </a:spcAft>
              <a:buClr>
                <a:srgbClr val="000066"/>
              </a:buClr>
              <a:buFontTx/>
              <a:buChar char="•"/>
              <a:defRPr/>
            </a:pPr>
            <a:r>
              <a:rPr lang="en-US" sz="1900" b="1" dirty="0" smtClean="0"/>
              <a:t>Rainfall is 2500 mm well distributed throughout the year.</a:t>
            </a:r>
          </a:p>
          <a:p>
            <a:pPr marL="292100" indent="-292100" algn="just" eaLnBrk="1" hangingPunct="1">
              <a:lnSpc>
                <a:spcPct val="80000"/>
              </a:lnSpc>
              <a:spcAft>
                <a:spcPct val="30000"/>
              </a:spcAft>
              <a:buClr>
                <a:srgbClr val="000066"/>
              </a:buClr>
              <a:buFontTx/>
              <a:buChar char="•"/>
              <a:defRPr/>
            </a:pPr>
            <a:r>
              <a:rPr lang="en-US" sz="1900" b="1" dirty="0" smtClean="0"/>
              <a:t>Farm sizes range from 0.25 to 5.0 ha, averaging 2.0 ha</a:t>
            </a:r>
            <a:r>
              <a:rPr lang="en-US" sz="1900" dirty="0" smtClean="0"/>
              <a:t>. </a:t>
            </a:r>
          </a:p>
          <a:p>
            <a:pPr marL="292100" indent="-292100" algn="just" eaLnBrk="1" hangingPunct="1">
              <a:lnSpc>
                <a:spcPct val="80000"/>
              </a:lnSpc>
              <a:spcAft>
                <a:spcPct val="30000"/>
              </a:spcAft>
              <a:buClr>
                <a:srgbClr val="000066"/>
              </a:buClr>
              <a:buFontTx/>
              <a:buChar char="•"/>
              <a:defRPr/>
            </a:pPr>
            <a:r>
              <a:rPr lang="en-US" sz="1800" b="1" dirty="0" smtClean="0"/>
              <a:t>Represents 10M  hectares in the Philippines; 181 M in Southeast Asia</a:t>
            </a:r>
          </a:p>
          <a:p>
            <a:pPr marL="292100" indent="-292100" algn="just" eaLnBrk="1" hangingPunct="1">
              <a:lnSpc>
                <a:spcPct val="80000"/>
              </a:lnSpc>
              <a:spcAft>
                <a:spcPct val="30000"/>
              </a:spcAft>
              <a:buClr>
                <a:srgbClr val="000066"/>
              </a:buClr>
              <a:buFontTx/>
              <a:buChar char="•"/>
              <a:defRPr/>
            </a:pPr>
            <a:endParaRPr lang="en-US" sz="1900" dirty="0" smtClean="0"/>
          </a:p>
        </p:txBody>
      </p:sp>
      <p:pic>
        <p:nvPicPr>
          <p:cNvPr id="15364" name="Picture 4" descr="claveria map"/>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4953000" y="2133600"/>
            <a:ext cx="3886200" cy="3276600"/>
          </a:xfrm>
          <a:prstGeom prst="rect">
            <a:avLst/>
          </a:prstGeom>
          <a:solidFill>
            <a:srgbClr val="FFC000"/>
          </a:solidFill>
          <a:ln w="9525">
            <a:noFill/>
            <a:miter lim="800000"/>
            <a:headEnd/>
            <a:tailEnd/>
          </a:ln>
        </p:spPr>
      </p:pic>
    </p:spTree>
  </p:cSld>
  <p:clrMapOvr>
    <a:masterClrMapping/>
  </p:clrMapOv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 name="Rectangle 2"/>
          <p:cNvSpPr>
            <a:spLocks noGrp="1" noChangeArrowheads="1"/>
          </p:cNvSpPr>
          <p:nvPr>
            <p:ph type="title"/>
          </p:nvPr>
        </p:nvSpPr>
        <p:spPr bwMode="auto">
          <a:xfrm>
            <a:off x="0" y="76200"/>
            <a:ext cx="8229600" cy="1143000"/>
          </a:xfrm>
          <a:noFill/>
          <a:ln>
            <a:miter lim="800000"/>
            <a:headEnd/>
            <a:tailEnd/>
          </a:ln>
        </p:spPr>
        <p:txBody>
          <a:bodyPr vert="horz" wrap="square" lIns="91440" tIns="45720" rIns="91440" bIns="45720" numCol="1" anchor="t" anchorCtr="0" compatLnSpc="1">
            <a:prstTxWarp prst="textNoShape">
              <a:avLst/>
            </a:prstTxWarp>
          </a:bodyPr>
          <a:lstStyle/>
          <a:p>
            <a:pPr algn="l" eaLnBrk="1" hangingPunct="1"/>
            <a:r>
              <a:rPr lang="en-GB" dirty="0" smtClean="0"/>
              <a:t>Challenges in the uplands</a:t>
            </a:r>
          </a:p>
        </p:txBody>
      </p:sp>
      <p:sp>
        <p:nvSpPr>
          <p:cNvPr id="3076" name="Rectangle 5"/>
          <p:cNvSpPr>
            <a:spLocks noGrp="1" noChangeArrowheads="1"/>
          </p:cNvSpPr>
          <p:nvPr>
            <p:ph type="body" sz="half" idx="1"/>
          </p:nvPr>
        </p:nvSpPr>
        <p:spPr bwMode="auto">
          <a:xfrm>
            <a:off x="0" y="838200"/>
            <a:ext cx="6019800" cy="4800600"/>
          </a:xfrm>
          <a:noFill/>
          <a:ln>
            <a:miter lim="800000"/>
            <a:headEnd/>
            <a:tailEnd/>
          </a:ln>
        </p:spPr>
        <p:txBody>
          <a:bodyPr vert="horz" wrap="square" lIns="91440" tIns="45720" rIns="91440" bIns="45720" numCol="1" anchor="t" anchorCtr="0" compatLnSpc="1">
            <a:prstTxWarp prst="textNoShape">
              <a:avLst/>
            </a:prstTxWarp>
          </a:bodyPr>
          <a:lstStyle/>
          <a:p>
            <a:pPr eaLnBrk="1" hangingPunct="1"/>
            <a:r>
              <a:rPr lang="en-US" sz="2600" dirty="0" smtClean="0"/>
              <a:t>Soils are inherently acidic and poor</a:t>
            </a:r>
          </a:p>
          <a:p>
            <a:pPr eaLnBrk="1" hangingPunct="1"/>
            <a:r>
              <a:rPr lang="en-US" sz="2600" dirty="0" smtClean="0"/>
              <a:t>Inappropriate farming practices</a:t>
            </a:r>
          </a:p>
          <a:p>
            <a:pPr eaLnBrk="1" hangingPunct="1"/>
            <a:r>
              <a:rPr lang="en-US" sz="2600" dirty="0" smtClean="0"/>
              <a:t>Soil erosion is high</a:t>
            </a:r>
          </a:p>
          <a:p>
            <a:pPr eaLnBrk="1" hangingPunct="1"/>
            <a:r>
              <a:rPr lang="en-US" sz="2600" dirty="0" smtClean="0"/>
              <a:t>Declining farm productivity</a:t>
            </a:r>
          </a:p>
          <a:p>
            <a:pPr eaLnBrk="1" hangingPunct="1"/>
            <a:r>
              <a:rPr lang="en-US" sz="2600" dirty="0" smtClean="0"/>
              <a:t>Declining farm size due population pressure</a:t>
            </a:r>
          </a:p>
          <a:p>
            <a:pPr eaLnBrk="1" hangingPunct="1"/>
            <a:r>
              <a:rPr lang="en-US" sz="2600" dirty="0" smtClean="0"/>
              <a:t>Deforestation in upper watersheds</a:t>
            </a:r>
          </a:p>
          <a:p>
            <a:pPr eaLnBrk="1" hangingPunct="1"/>
            <a:r>
              <a:rPr lang="en-US" sz="2600" dirty="0" smtClean="0"/>
              <a:t>Upper watersheds of lowland communities and cities impacting the lives and livelihoods of people living down stream </a:t>
            </a:r>
          </a:p>
          <a:p>
            <a:pPr eaLnBrk="1" hangingPunct="1"/>
            <a:endParaRPr lang="en-US" sz="2600" dirty="0" smtClean="0"/>
          </a:p>
        </p:txBody>
      </p:sp>
      <p:pic>
        <p:nvPicPr>
          <p:cNvPr id="3077" name="Picture 5"/>
          <p:cNvPicPr>
            <a:picLocks noChangeAspect="1" noChangeArrowheads="1"/>
          </p:cNvPicPr>
          <p:nvPr/>
        </p:nvPicPr>
        <p:blipFill>
          <a:blip r:embed="rId3"/>
          <a:srcRect/>
          <a:stretch>
            <a:fillRect/>
          </a:stretch>
        </p:blipFill>
        <p:spPr bwMode="auto">
          <a:xfrm>
            <a:off x="5943600" y="1600200"/>
            <a:ext cx="3200400" cy="381000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4"/>
          <p:cNvSpPr>
            <a:spLocks noGrp="1" noChangeArrowheads="1"/>
          </p:cNvSpPr>
          <p:nvPr>
            <p:ph type="title" sz="quarter"/>
          </p:nvPr>
        </p:nvSpPr>
        <p:spPr>
          <a:xfrm>
            <a:off x="762000" y="381000"/>
            <a:ext cx="7772400" cy="1143000"/>
          </a:xfrm>
        </p:spPr>
        <p:txBody>
          <a:bodyPr/>
          <a:lstStyle/>
          <a:p>
            <a:pPr eaLnBrk="1" hangingPunct="1"/>
            <a:r>
              <a:rPr lang="en-US" sz="3600" smtClean="0"/>
              <a:t>Upland areas can be highly productive</a:t>
            </a:r>
          </a:p>
        </p:txBody>
      </p:sp>
      <p:pic>
        <p:nvPicPr>
          <p:cNvPr id="17411" name="Picture 9"/>
          <p:cNvPicPr>
            <a:picLocks noGrp="1" noChangeAspect="1" noChangeArrowheads="1"/>
          </p:cNvPicPr>
          <p:nvPr>
            <p:ph sz="quarter" idx="1"/>
          </p:nvPr>
        </p:nvPicPr>
        <p:blipFill>
          <a:blip r:embed="rId2"/>
          <a:srcRect/>
          <a:stretch>
            <a:fillRect/>
          </a:stretch>
        </p:blipFill>
        <p:spPr>
          <a:xfrm>
            <a:off x="609600" y="1600200"/>
            <a:ext cx="3886200" cy="2262188"/>
          </a:xfrm>
          <a:ln w="28575">
            <a:solidFill>
              <a:schemeClr val="tx1"/>
            </a:solidFill>
          </a:ln>
        </p:spPr>
      </p:pic>
      <p:pic>
        <p:nvPicPr>
          <p:cNvPr id="17412" name="Picture 9" descr="cabbage@tree"/>
          <p:cNvPicPr>
            <a:picLocks noGrp="1" noChangeAspect="1" noChangeArrowheads="1"/>
          </p:cNvPicPr>
          <p:nvPr>
            <p:ph sz="quarter" idx="2"/>
          </p:nvPr>
        </p:nvPicPr>
        <p:blipFill>
          <a:blip r:embed="rId3"/>
          <a:srcRect/>
          <a:stretch>
            <a:fillRect/>
          </a:stretch>
        </p:blipFill>
        <p:spPr>
          <a:xfrm>
            <a:off x="4876800" y="1524000"/>
            <a:ext cx="3505200" cy="2362200"/>
          </a:xfrm>
          <a:noFill/>
          <a:ln w="28575">
            <a:solidFill>
              <a:schemeClr val="tx1"/>
            </a:solidFill>
          </a:ln>
        </p:spPr>
      </p:pic>
      <p:pic>
        <p:nvPicPr>
          <p:cNvPr id="17413" name="Picture 18" descr="DSCN1786"/>
          <p:cNvPicPr>
            <a:picLocks noGrp="1" noChangeAspect="1" noChangeArrowheads="1"/>
          </p:cNvPicPr>
          <p:nvPr>
            <p:ph sz="quarter" idx="3"/>
          </p:nvPr>
        </p:nvPicPr>
        <p:blipFill>
          <a:blip r:embed="rId4"/>
          <a:srcRect/>
          <a:stretch>
            <a:fillRect/>
          </a:stretch>
        </p:blipFill>
        <p:spPr>
          <a:xfrm>
            <a:off x="4876800" y="4191000"/>
            <a:ext cx="3581400" cy="2209800"/>
          </a:xfrm>
          <a:noFill/>
          <a:ln w="28575">
            <a:solidFill>
              <a:schemeClr val="tx1"/>
            </a:solidFill>
          </a:ln>
        </p:spPr>
      </p:pic>
      <p:pic>
        <p:nvPicPr>
          <p:cNvPr id="17414" name="Picture 12" descr="P1010287"/>
          <p:cNvPicPr>
            <a:picLocks noChangeAspect="1" noChangeArrowheads="1"/>
          </p:cNvPicPr>
          <p:nvPr/>
        </p:nvPicPr>
        <p:blipFill>
          <a:blip r:embed="rId5"/>
          <a:srcRect b="21930"/>
          <a:stretch>
            <a:fillRect/>
          </a:stretch>
        </p:blipFill>
        <p:spPr bwMode="auto">
          <a:xfrm>
            <a:off x="609600" y="4114800"/>
            <a:ext cx="3886200" cy="2352675"/>
          </a:xfrm>
          <a:prstGeom prst="rect">
            <a:avLst/>
          </a:prstGeom>
          <a:noFill/>
          <a:ln w="28575">
            <a:solidFill>
              <a:schemeClr val="tx1"/>
            </a:solidFill>
            <a:miter lim="800000"/>
            <a:headEnd/>
            <a:tailEnd/>
          </a:ln>
        </p:spPr>
      </p:pic>
      <p:pic>
        <p:nvPicPr>
          <p:cNvPr id="17415" name="Picture 19"/>
          <p:cNvPicPr>
            <a:picLocks noChangeAspect="1" noChangeArrowheads="1"/>
          </p:cNvPicPr>
          <p:nvPr/>
        </p:nvPicPr>
        <p:blipFill>
          <a:blip r:embed="rId6"/>
          <a:srcRect/>
          <a:stretch>
            <a:fillRect/>
          </a:stretch>
        </p:blipFill>
        <p:spPr bwMode="auto">
          <a:xfrm>
            <a:off x="0" y="6302375"/>
            <a:ext cx="1219200" cy="55562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1026"/>
          <p:cNvSpPr txBox="1">
            <a:spLocks noChangeArrowheads="1"/>
          </p:cNvSpPr>
          <p:nvPr/>
        </p:nvSpPr>
        <p:spPr bwMode="auto">
          <a:xfrm>
            <a:off x="609600" y="0"/>
            <a:ext cx="8001000" cy="1384995"/>
          </a:xfrm>
          <a:prstGeom prst="rect">
            <a:avLst/>
          </a:prstGeom>
          <a:noFill/>
          <a:ln w="9525">
            <a:noFill/>
            <a:miter lim="800000"/>
            <a:headEnd/>
            <a:tailEnd/>
          </a:ln>
        </p:spPr>
        <p:txBody>
          <a:bodyPr>
            <a:spAutoFit/>
          </a:bodyPr>
          <a:lstStyle/>
          <a:p>
            <a:pPr>
              <a:spcBef>
                <a:spcPct val="50000"/>
              </a:spcBef>
            </a:pPr>
            <a:r>
              <a:rPr lang="en-US" sz="2800" b="1" dirty="0">
                <a:solidFill>
                  <a:schemeClr val="accent1"/>
                </a:solidFill>
              </a:rPr>
              <a:t>Enhancing </a:t>
            </a:r>
            <a:r>
              <a:rPr lang="en-US" sz="2800" b="1" dirty="0" err="1" smtClean="0">
                <a:solidFill>
                  <a:schemeClr val="accent1"/>
                </a:solidFill>
              </a:rPr>
              <a:t>agroforestry</a:t>
            </a:r>
            <a:r>
              <a:rPr lang="en-US" sz="2800" b="1" dirty="0" smtClean="0">
                <a:solidFill>
                  <a:schemeClr val="accent1"/>
                </a:solidFill>
              </a:rPr>
              <a:t> benefits environmental services and  community resilience  to changing climate in the uplands</a:t>
            </a:r>
            <a:endParaRPr lang="en-US" sz="2800" b="1" dirty="0">
              <a:solidFill>
                <a:srgbClr val="006600"/>
              </a:solidFill>
            </a:endParaRPr>
          </a:p>
        </p:txBody>
      </p:sp>
      <p:sp>
        <p:nvSpPr>
          <p:cNvPr id="123907" name="Text Box 1027"/>
          <p:cNvSpPr txBox="1">
            <a:spLocks noChangeArrowheads="1"/>
          </p:cNvSpPr>
          <p:nvPr/>
        </p:nvSpPr>
        <p:spPr bwMode="auto">
          <a:xfrm>
            <a:off x="457200" y="1676400"/>
            <a:ext cx="3886200" cy="4339650"/>
          </a:xfrm>
          <a:prstGeom prst="rect">
            <a:avLst/>
          </a:prstGeom>
          <a:noFill/>
          <a:ln w="9525">
            <a:noFill/>
            <a:miter lim="800000"/>
            <a:headEnd/>
            <a:tailEnd/>
          </a:ln>
        </p:spPr>
        <p:txBody>
          <a:bodyPr wrap="square">
            <a:spAutoFit/>
          </a:bodyPr>
          <a:lstStyle/>
          <a:p>
            <a:pPr>
              <a:spcBef>
                <a:spcPct val="50000"/>
              </a:spcBef>
            </a:pPr>
            <a:r>
              <a:rPr lang="en-US" sz="2400" b="1" dirty="0" smtClean="0">
                <a:solidFill>
                  <a:schemeClr val="bg1"/>
                </a:solidFill>
                <a:cs typeface="Times New Roman" pitchFamily="18" charset="0"/>
              </a:rPr>
              <a:t>Overall </a:t>
            </a:r>
            <a:r>
              <a:rPr lang="en-US" sz="2400" b="1" dirty="0">
                <a:solidFill>
                  <a:schemeClr val="bg1"/>
                </a:solidFill>
                <a:cs typeface="Times New Roman" pitchFamily="18" charset="0"/>
              </a:rPr>
              <a:t>hypothesis</a:t>
            </a:r>
          </a:p>
          <a:p>
            <a:pPr>
              <a:spcBef>
                <a:spcPct val="50000"/>
              </a:spcBef>
            </a:pPr>
            <a:r>
              <a:rPr lang="en-US" sz="2400" dirty="0">
                <a:solidFill>
                  <a:schemeClr val="bg1"/>
                </a:solidFill>
                <a:cs typeface="Times New Roman" pitchFamily="18" charset="0"/>
              </a:rPr>
              <a:t>In tree-depleted </a:t>
            </a:r>
            <a:r>
              <a:rPr lang="en-US" sz="2400" dirty="0" smtClean="0">
                <a:solidFill>
                  <a:schemeClr val="bg1"/>
                </a:solidFill>
                <a:cs typeface="Times New Roman" pitchFamily="18" charset="0"/>
              </a:rPr>
              <a:t>upland areas  </a:t>
            </a:r>
            <a:r>
              <a:rPr lang="en-US" sz="2400" dirty="0">
                <a:solidFill>
                  <a:schemeClr val="bg1"/>
                </a:solidFill>
                <a:cs typeface="Times New Roman" pitchFamily="18" charset="0"/>
              </a:rPr>
              <a:t>with poor soils and risks prone environments,  farming systems purely based on annual food crops are not sustainable, but diversified </a:t>
            </a:r>
            <a:r>
              <a:rPr lang="en-US" sz="2400" dirty="0" smtClean="0">
                <a:solidFill>
                  <a:schemeClr val="bg1"/>
                </a:solidFill>
                <a:cs typeface="Times New Roman" pitchFamily="18" charset="0"/>
              </a:rPr>
              <a:t>tree-based </a:t>
            </a:r>
            <a:r>
              <a:rPr lang="en-US" sz="2400" dirty="0">
                <a:solidFill>
                  <a:schemeClr val="bg1"/>
                </a:solidFill>
                <a:cs typeface="Times New Roman" pitchFamily="18" charset="0"/>
              </a:rPr>
              <a:t>farming systems are </a:t>
            </a:r>
            <a:r>
              <a:rPr lang="en-US" sz="2400" dirty="0" smtClean="0">
                <a:solidFill>
                  <a:schemeClr val="bg1"/>
                </a:solidFill>
                <a:cs typeface="Times New Roman" pitchFamily="18" charset="0"/>
              </a:rPr>
              <a:t>feasible </a:t>
            </a:r>
            <a:r>
              <a:rPr lang="en-US" sz="2400" dirty="0">
                <a:solidFill>
                  <a:schemeClr val="bg1"/>
                </a:solidFill>
                <a:cs typeface="Times New Roman" pitchFamily="18" charset="0"/>
              </a:rPr>
              <a:t>and </a:t>
            </a:r>
            <a:r>
              <a:rPr lang="en-US" sz="2400" dirty="0" smtClean="0">
                <a:solidFill>
                  <a:schemeClr val="bg1"/>
                </a:solidFill>
                <a:cs typeface="Times New Roman" pitchFamily="18" charset="0"/>
              </a:rPr>
              <a:t>offer </a:t>
            </a:r>
            <a:r>
              <a:rPr lang="en-US" sz="2400" dirty="0">
                <a:solidFill>
                  <a:schemeClr val="bg1"/>
                </a:solidFill>
                <a:cs typeface="Times New Roman" pitchFamily="18" charset="0"/>
              </a:rPr>
              <a:t>better prospects.</a:t>
            </a:r>
            <a:endParaRPr lang="en-US" sz="2400" dirty="0">
              <a:solidFill>
                <a:schemeClr val="bg1"/>
              </a:solidFill>
            </a:endParaRPr>
          </a:p>
        </p:txBody>
      </p:sp>
      <p:pic>
        <p:nvPicPr>
          <p:cNvPr id="31749" name="Picture 1030" descr="D:\My Documents\pictures\an-t1&amp;t5.jpg"/>
          <p:cNvPicPr>
            <a:picLocks noChangeAspect="1" noChangeArrowheads="1"/>
          </p:cNvPicPr>
          <p:nvPr/>
        </p:nvPicPr>
        <p:blipFill>
          <a:blip r:embed="rId3" cstate="print"/>
          <a:srcRect/>
          <a:stretch>
            <a:fillRect/>
          </a:stretch>
        </p:blipFill>
        <p:spPr bwMode="auto">
          <a:xfrm>
            <a:off x="6858000" y="4343400"/>
            <a:ext cx="2286000" cy="2514600"/>
          </a:xfrm>
          <a:prstGeom prst="rect">
            <a:avLst/>
          </a:prstGeom>
          <a:noFill/>
          <a:ln w="9525">
            <a:noFill/>
            <a:miter lim="800000"/>
            <a:headEnd/>
            <a:tailEnd/>
          </a:ln>
        </p:spPr>
      </p:pic>
      <p:pic>
        <p:nvPicPr>
          <p:cNvPr id="31751" name="Picture 7"/>
          <p:cNvPicPr>
            <a:picLocks noChangeAspect="1" noChangeArrowheads="1"/>
          </p:cNvPicPr>
          <p:nvPr/>
        </p:nvPicPr>
        <p:blipFill>
          <a:blip r:embed="rId4"/>
          <a:srcRect/>
          <a:stretch>
            <a:fillRect/>
          </a:stretch>
        </p:blipFill>
        <p:spPr bwMode="auto">
          <a:xfrm>
            <a:off x="4572000" y="1676400"/>
            <a:ext cx="4572000" cy="2590800"/>
          </a:xfrm>
          <a:prstGeom prst="rect">
            <a:avLst/>
          </a:prstGeom>
          <a:noFill/>
          <a:ln w="9525">
            <a:noFill/>
            <a:miter lim="800000"/>
            <a:headEnd/>
            <a:tailEnd/>
          </a:ln>
          <a:effectLst/>
        </p:spPr>
      </p:pic>
      <p:pic>
        <p:nvPicPr>
          <p:cNvPr id="31752" name="Picture 8"/>
          <p:cNvPicPr>
            <a:picLocks noChangeAspect="1" noChangeArrowheads="1"/>
          </p:cNvPicPr>
          <p:nvPr/>
        </p:nvPicPr>
        <p:blipFill>
          <a:blip r:embed="rId5"/>
          <a:srcRect/>
          <a:stretch>
            <a:fillRect/>
          </a:stretch>
        </p:blipFill>
        <p:spPr bwMode="auto">
          <a:xfrm>
            <a:off x="4572000" y="4327525"/>
            <a:ext cx="2301875" cy="2530475"/>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123907">
                                            <p:txEl>
                                              <p:pRg st="0" end="0"/>
                                            </p:txEl>
                                          </p:spTgt>
                                        </p:tgtEl>
                                        <p:attrNameLst>
                                          <p:attrName>style.visibility</p:attrName>
                                        </p:attrNameLst>
                                      </p:cBhvr>
                                      <p:to>
                                        <p:strVal val="visible"/>
                                      </p:to>
                                    </p:set>
                                    <p:animEffect transition="in" filter="strips(downRight)">
                                      <p:cBhvr>
                                        <p:cTn id="7" dur="500"/>
                                        <p:tgtEl>
                                          <p:spTgt spid="12390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6" fill="hold" grpId="0" nodeType="clickEffect">
                                  <p:stCondLst>
                                    <p:cond delay="0"/>
                                  </p:stCondLst>
                                  <p:childTnLst>
                                    <p:set>
                                      <p:cBhvr>
                                        <p:cTn id="11" dur="1" fill="hold">
                                          <p:stCondLst>
                                            <p:cond delay="0"/>
                                          </p:stCondLst>
                                        </p:cTn>
                                        <p:tgtEl>
                                          <p:spTgt spid="123907">
                                            <p:txEl>
                                              <p:pRg st="1" end="1"/>
                                            </p:txEl>
                                          </p:spTgt>
                                        </p:tgtEl>
                                        <p:attrNameLst>
                                          <p:attrName>style.visibility</p:attrName>
                                        </p:attrNameLst>
                                      </p:cBhvr>
                                      <p:to>
                                        <p:strVal val="visible"/>
                                      </p:to>
                                    </p:set>
                                    <p:animEffect transition="in" filter="strips(downRight)">
                                      <p:cBhvr>
                                        <p:cTn id="12" dur="500"/>
                                        <p:tgtEl>
                                          <p:spTgt spid="12390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07" grpId="0" build="p" autoUpdateAnimBg="0"/>
    </p:bldLst>
  </p:timing>
</p:sld>
</file>

<file path=ppt/theme/theme1.xml><?xml version="1.0" encoding="utf-8"?>
<a:theme xmlns:a="http://schemas.openxmlformats.org/drawingml/2006/main" name="ICRAF">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Selling Your Ideas - Dale Carnegie Training (R)">
  <a:themeElements>
    <a:clrScheme name="Selling Your Ideas - Dale Carnegie Training (R) 1">
      <a:dk1>
        <a:srgbClr val="4D4D4D"/>
      </a:dk1>
      <a:lt1>
        <a:srgbClr val="FFFFFF"/>
      </a:lt1>
      <a:dk2>
        <a:srgbClr val="006666"/>
      </a:dk2>
      <a:lt2>
        <a:srgbClr val="CC9900"/>
      </a:lt2>
      <a:accent1>
        <a:srgbClr val="CC9900"/>
      </a:accent1>
      <a:accent2>
        <a:srgbClr val="800000"/>
      </a:accent2>
      <a:accent3>
        <a:srgbClr val="AAB8B8"/>
      </a:accent3>
      <a:accent4>
        <a:srgbClr val="DADADA"/>
      </a:accent4>
      <a:accent5>
        <a:srgbClr val="E2CAAA"/>
      </a:accent5>
      <a:accent6>
        <a:srgbClr val="730000"/>
      </a:accent6>
      <a:hlink>
        <a:srgbClr val="C0C0C0"/>
      </a:hlink>
      <a:folHlink>
        <a:srgbClr val="969696"/>
      </a:folHlink>
    </a:clrScheme>
    <a:fontScheme name="Selling Your Ideas - Dale Carnegie Training (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Selling Your Ideas - Dale Carnegie Training (R) 1">
        <a:dk1>
          <a:srgbClr val="4D4D4D"/>
        </a:dk1>
        <a:lt1>
          <a:srgbClr val="FFFFFF"/>
        </a:lt1>
        <a:dk2>
          <a:srgbClr val="006666"/>
        </a:dk2>
        <a:lt2>
          <a:srgbClr val="CC9900"/>
        </a:lt2>
        <a:accent1>
          <a:srgbClr val="CC9900"/>
        </a:accent1>
        <a:accent2>
          <a:srgbClr val="800000"/>
        </a:accent2>
        <a:accent3>
          <a:srgbClr val="AAB8B8"/>
        </a:accent3>
        <a:accent4>
          <a:srgbClr val="DADADA"/>
        </a:accent4>
        <a:accent5>
          <a:srgbClr val="E2CAAA"/>
        </a:accent5>
        <a:accent6>
          <a:srgbClr val="730000"/>
        </a:accent6>
        <a:hlink>
          <a:srgbClr val="C0C0C0"/>
        </a:hlink>
        <a:folHlink>
          <a:srgbClr val="969696"/>
        </a:folHlink>
      </a:clrScheme>
      <a:clrMap bg1="dk2" tx1="lt1" bg2="dk1" tx2="lt2" accent1="accent1" accent2="accent2" accent3="accent3" accent4="accent4" accent5="accent5" accent6="accent6" hlink="hlink" folHlink="folHlink"/>
    </a:extraClrScheme>
    <a:extraClrScheme>
      <a:clrScheme name="Selling Your Ideas - Dale Carnegie Training (R) 2">
        <a:dk1>
          <a:srgbClr val="4D4D4D"/>
        </a:dk1>
        <a:lt1>
          <a:srgbClr val="99CCFF"/>
        </a:lt1>
        <a:dk2>
          <a:srgbClr val="4D4D4D"/>
        </a:dk2>
        <a:lt2>
          <a:srgbClr val="000000"/>
        </a:lt2>
        <a:accent1>
          <a:srgbClr val="990099"/>
        </a:accent1>
        <a:accent2>
          <a:srgbClr val="FFCC00"/>
        </a:accent2>
        <a:accent3>
          <a:srgbClr val="CAE2FF"/>
        </a:accent3>
        <a:accent4>
          <a:srgbClr val="404040"/>
        </a:accent4>
        <a:accent5>
          <a:srgbClr val="CAAACA"/>
        </a:accent5>
        <a:accent6>
          <a:srgbClr val="E7B900"/>
        </a:accent6>
        <a:hlink>
          <a:srgbClr val="FFFFFF"/>
        </a:hlink>
        <a:folHlink>
          <a:srgbClr val="EAEAEA"/>
        </a:folHlink>
      </a:clrScheme>
      <a:clrMap bg1="lt1" tx1="dk1" bg2="lt2" tx2="dk2" accent1="accent1" accent2="accent2" accent3="accent3" accent4="accent4" accent5="accent5" accent6="accent6" hlink="hlink" folHlink="folHlink"/>
    </a:extraClrScheme>
    <a:extraClrScheme>
      <a:clrScheme name="Selling Your Ideas - Dale Carnegie Training (R) 3">
        <a:dk1>
          <a:srgbClr val="010000"/>
        </a:dk1>
        <a:lt1>
          <a:srgbClr val="C0C0C0"/>
        </a:lt1>
        <a:dk2>
          <a:srgbClr val="010000"/>
        </a:dk2>
        <a:lt2>
          <a:srgbClr val="C0C0C0"/>
        </a:lt2>
        <a:accent1>
          <a:srgbClr val="969696"/>
        </a:accent1>
        <a:accent2>
          <a:srgbClr val="000000"/>
        </a:accent2>
        <a:accent3>
          <a:srgbClr val="DCDCDC"/>
        </a:accent3>
        <a:accent4>
          <a:srgbClr val="010000"/>
        </a:accent4>
        <a:accent5>
          <a:srgbClr val="C9C9C9"/>
        </a:accent5>
        <a:accent6>
          <a:srgbClr val="000000"/>
        </a:accent6>
        <a:hlink>
          <a:srgbClr val="FFFFFF"/>
        </a:hlink>
        <a:folHlink>
          <a:srgbClr val="EAEAEA"/>
        </a:folHlink>
      </a:clrScheme>
      <a:clrMap bg1="lt1" tx1="dk1" bg2="lt2" tx2="dk2" accent1="accent1" accent2="accent2" accent3="accent3" accent4="accent4" accent5="accent5" accent6="accent6" hlink="hlink" folHlink="folHlink"/>
    </a:extraClrScheme>
    <a:extraClrScheme>
      <a:clrScheme name="Selling Your Ideas - Dale Carnegie Training (R) 4">
        <a:dk1>
          <a:srgbClr val="000000"/>
        </a:dk1>
        <a:lt1>
          <a:srgbClr val="FFFF00"/>
        </a:lt1>
        <a:dk2>
          <a:srgbClr val="000066"/>
        </a:dk2>
        <a:lt2>
          <a:srgbClr val="99CC00"/>
        </a:lt2>
        <a:accent1>
          <a:srgbClr val="99CC00"/>
        </a:accent1>
        <a:accent2>
          <a:srgbClr val="FFFF00"/>
        </a:accent2>
        <a:accent3>
          <a:srgbClr val="AAAAB8"/>
        </a:accent3>
        <a:accent4>
          <a:srgbClr val="DADA00"/>
        </a:accent4>
        <a:accent5>
          <a:srgbClr val="CAE2AA"/>
        </a:accent5>
        <a:accent6>
          <a:srgbClr val="E7E700"/>
        </a:accent6>
        <a:hlink>
          <a:srgbClr val="9999FF"/>
        </a:hlink>
        <a:folHlink>
          <a:srgbClr val="9933FF"/>
        </a:folHlink>
      </a:clrScheme>
      <a:clrMap bg1="dk2" tx1="lt1" bg2="dk1" tx2="lt2" accent1="accent1" accent2="accent2" accent3="accent3" accent4="accent4" accent5="accent5" accent6="accent6" hlink="hlink" folHlink="folHlink"/>
    </a:extraClrScheme>
    <a:extraClrScheme>
      <a:clrScheme name="Selling Your Ideas - Dale Carnegie Training (R) 5">
        <a:dk1>
          <a:srgbClr val="969696"/>
        </a:dk1>
        <a:lt1>
          <a:srgbClr val="FFCC00"/>
        </a:lt1>
        <a:dk2>
          <a:srgbClr val="FF6600"/>
        </a:dk2>
        <a:lt2>
          <a:srgbClr val="009900"/>
        </a:lt2>
        <a:accent1>
          <a:srgbClr val="FFCC00"/>
        </a:accent1>
        <a:accent2>
          <a:srgbClr val="009900"/>
        </a:accent2>
        <a:accent3>
          <a:srgbClr val="FFB8AA"/>
        </a:accent3>
        <a:accent4>
          <a:srgbClr val="DAAE00"/>
        </a:accent4>
        <a:accent5>
          <a:srgbClr val="FFE2AA"/>
        </a:accent5>
        <a:accent6>
          <a:srgbClr val="008A00"/>
        </a:accent6>
        <a:hlink>
          <a:srgbClr val="FFFFFF"/>
        </a:hlink>
        <a:folHlink>
          <a:srgbClr val="FF9966"/>
        </a:folHlink>
      </a:clrScheme>
      <a:clrMap bg1="dk2" tx1="lt1" bg2="dk1" tx2="lt2" accent1="accent1" accent2="accent2" accent3="accent3" accent4="accent4" accent5="accent5" accent6="accent6" hlink="hlink" folHlink="folHlink"/>
    </a:extraClrScheme>
    <a:extraClrScheme>
      <a:clrScheme name="Selling Your Ideas - Dale Carnegie Training (R) 6">
        <a:dk1>
          <a:srgbClr val="000000"/>
        </a:dk1>
        <a:lt1>
          <a:srgbClr val="FFCC00"/>
        </a:lt1>
        <a:dk2>
          <a:srgbClr val="336600"/>
        </a:dk2>
        <a:lt2>
          <a:srgbClr val="969696"/>
        </a:lt2>
        <a:accent1>
          <a:srgbClr val="336600"/>
        </a:accent1>
        <a:accent2>
          <a:srgbClr val="CCCC00"/>
        </a:accent2>
        <a:accent3>
          <a:srgbClr val="FFE2AA"/>
        </a:accent3>
        <a:accent4>
          <a:srgbClr val="000000"/>
        </a:accent4>
        <a:accent5>
          <a:srgbClr val="ADB8AA"/>
        </a:accent5>
        <a:accent6>
          <a:srgbClr val="B9B900"/>
        </a:accent6>
        <a:hlink>
          <a:srgbClr val="FFFFFF"/>
        </a:hlink>
        <a:folHlink>
          <a:srgbClr val="FFFFAF"/>
        </a:folHlink>
      </a:clrScheme>
      <a:clrMap bg1="lt1" tx1="dk1" bg2="lt2" tx2="dk2" accent1="accent1" accent2="accent2" accent3="accent3" accent4="accent4" accent5="accent5" accent6="accent6" hlink="hlink" folHlink="folHlink"/>
    </a:extraClrScheme>
    <a:extraClrScheme>
      <a:clrScheme name="Selling Your Ideas - Dale Carnegie Training (R) 7">
        <a:dk1>
          <a:srgbClr val="010000"/>
        </a:dk1>
        <a:lt1>
          <a:srgbClr val="99CCFF"/>
        </a:lt1>
        <a:dk2>
          <a:srgbClr val="666633"/>
        </a:dk2>
        <a:lt2>
          <a:srgbClr val="969696"/>
        </a:lt2>
        <a:accent1>
          <a:srgbClr val="666633"/>
        </a:accent1>
        <a:accent2>
          <a:srgbClr val="FFCC00"/>
        </a:accent2>
        <a:accent3>
          <a:srgbClr val="CAE2FF"/>
        </a:accent3>
        <a:accent4>
          <a:srgbClr val="010000"/>
        </a:accent4>
        <a:accent5>
          <a:srgbClr val="B8B8AD"/>
        </a:accent5>
        <a:accent6>
          <a:srgbClr val="E7B900"/>
        </a:accent6>
        <a:hlink>
          <a:srgbClr val="FFFFFF"/>
        </a:hlink>
        <a:folHlink>
          <a:srgbClr val="CCECFF"/>
        </a:folHlink>
      </a:clrScheme>
      <a:clrMap bg1="lt1" tx1="dk1" bg2="lt2" tx2="dk2" accent1="accent1" accent2="accent2" accent3="accent3" accent4="accent4" accent5="accent5" accent6="accent6" hlink="hlink" folHlink="folHlink"/>
    </a:extraClrScheme>
    <a:extraClrScheme>
      <a:clrScheme name="Selling Your Ideas - Dale Carnegie Training (R) 8">
        <a:dk1>
          <a:srgbClr val="9900CC"/>
        </a:dk1>
        <a:lt1>
          <a:srgbClr val="FFCC00"/>
        </a:lt1>
        <a:dk2>
          <a:srgbClr val="FF3300"/>
        </a:dk2>
        <a:lt2>
          <a:srgbClr val="969696"/>
        </a:lt2>
        <a:accent1>
          <a:srgbClr val="FF3300"/>
        </a:accent1>
        <a:accent2>
          <a:srgbClr val="FFCC00"/>
        </a:accent2>
        <a:accent3>
          <a:srgbClr val="FFE2AA"/>
        </a:accent3>
        <a:accent4>
          <a:srgbClr val="8200AE"/>
        </a:accent4>
        <a:accent5>
          <a:srgbClr val="FFADAA"/>
        </a:accent5>
        <a:accent6>
          <a:srgbClr val="E7B900"/>
        </a:accent6>
        <a:hlink>
          <a:srgbClr val="FFFFFF"/>
        </a:hlink>
        <a:folHlink>
          <a:srgbClr val="FFFFCC"/>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ICRAF">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ICRAF</Template>
  <TotalTime>4454</TotalTime>
  <Words>4069</Words>
  <Application>Microsoft Office PowerPoint</Application>
  <PresentationFormat>On-screen Show (4:3)</PresentationFormat>
  <Paragraphs>362</Paragraphs>
  <Slides>54</Slides>
  <Notes>35</Notes>
  <HiddenSlides>0</HiddenSlides>
  <MMClips>0</MMClips>
  <ScaleCrop>false</ScaleCrop>
  <HeadingPairs>
    <vt:vector size="6" baseType="variant">
      <vt:variant>
        <vt:lpstr>Theme</vt:lpstr>
      </vt:variant>
      <vt:variant>
        <vt:i4>4</vt:i4>
      </vt:variant>
      <vt:variant>
        <vt:lpstr>Embedded OLE Servers</vt:lpstr>
      </vt:variant>
      <vt:variant>
        <vt:i4>2</vt:i4>
      </vt:variant>
      <vt:variant>
        <vt:lpstr>Slide Titles</vt:lpstr>
      </vt:variant>
      <vt:variant>
        <vt:i4>54</vt:i4>
      </vt:variant>
    </vt:vector>
  </HeadingPairs>
  <TitlesOfParts>
    <vt:vector size="60" baseType="lpstr">
      <vt:lpstr>ICRAF</vt:lpstr>
      <vt:lpstr>Selling Your Ideas - Dale Carnegie Training (R)</vt:lpstr>
      <vt:lpstr>Default Design</vt:lpstr>
      <vt:lpstr>1_ICRAF</vt:lpstr>
      <vt:lpstr>Slide</vt:lpstr>
      <vt:lpstr>Document</vt:lpstr>
      <vt:lpstr>Conservation Agriculture with Trees (CAwT):  Enhancing Agroforestry  Economic Benefits and Environmental Services  Agustin R Mercado Jr World Agroforestry Centre</vt:lpstr>
      <vt:lpstr>Outline of the Talk</vt:lpstr>
      <vt:lpstr>ICRAF Mindanao Staff</vt:lpstr>
      <vt:lpstr>ICRAF-Philippines R&amp;D Themes </vt:lpstr>
      <vt:lpstr>Slide 5</vt:lpstr>
      <vt:lpstr>Claveria, Misamis Oriental</vt:lpstr>
      <vt:lpstr>Challenges in the uplands</vt:lpstr>
      <vt:lpstr>Upland areas can be highly productive</vt:lpstr>
      <vt:lpstr>Slide 9</vt:lpstr>
      <vt:lpstr>Conservation Agriculture with Trees (CAwT) on Slopes</vt:lpstr>
      <vt:lpstr>5 Important principles of CAwT</vt:lpstr>
      <vt:lpstr>  Context of Conservation Agriculture</vt:lpstr>
      <vt:lpstr>In the context of sloping lands, there’s a need for deliberate integration of trees .....</vt:lpstr>
      <vt:lpstr>Agroforestry definition</vt:lpstr>
      <vt:lpstr>Slide 15</vt:lpstr>
      <vt:lpstr>Agroforestry = agriculture + forestry</vt:lpstr>
      <vt:lpstr>Key Attributes of AF Systems</vt:lpstr>
      <vt:lpstr>AF Environmental services </vt:lpstr>
      <vt:lpstr>AF Environmental Services</vt:lpstr>
      <vt:lpstr>AF Environmental Services …</vt:lpstr>
      <vt:lpstr>2. Socio-Economic  Benefits of AF </vt:lpstr>
      <vt:lpstr>Slide 22</vt:lpstr>
      <vt:lpstr>Slide 23</vt:lpstr>
      <vt:lpstr>Examples of Environmental benefits of AF</vt:lpstr>
      <vt:lpstr>Slide 25</vt:lpstr>
      <vt:lpstr>Slide 26</vt:lpstr>
      <vt:lpstr>Total carbon stocks (t/ha) of different systems at 12 years in comparison with corn continuous cropping.</vt:lpstr>
      <vt:lpstr>CAwT: Good practices</vt:lpstr>
      <vt:lpstr>CAwT: Good practices</vt:lpstr>
      <vt:lpstr>CAwT: Good practices</vt:lpstr>
      <vt:lpstr>CAwT: Good practices</vt:lpstr>
      <vt:lpstr>CAwT: Good practices</vt:lpstr>
      <vt:lpstr>CAwT: Good practices</vt:lpstr>
      <vt:lpstr>CAwT: Good practices</vt:lpstr>
      <vt:lpstr>CAwT: Good practices</vt:lpstr>
      <vt:lpstr>Typical tree- crop interaction</vt:lpstr>
      <vt:lpstr>Agroforestry system</vt:lpstr>
      <vt:lpstr>4 Ways of Improving Economic Benefit of Agroforestry System</vt:lpstr>
      <vt:lpstr>Increasing the value  of T (Trees) (1)</vt:lpstr>
      <vt:lpstr>Increasing the value of Y2 (2) (complementarity zone) through the use of:</vt:lpstr>
      <vt:lpstr>Decreasing the value of Y1 (3) (competition zone) through the use of: </vt:lpstr>
      <vt:lpstr>Decreasing or  eliminating the  value of D  (crop displacement  area) (4)</vt:lpstr>
      <vt:lpstr>Percent  yield increase of vegetables under tree based system</vt:lpstr>
      <vt:lpstr>Schematic diagram of single tree-line agroforestry system</vt:lpstr>
      <vt:lpstr>Schematic diagram of  double -tree line agroforestry system</vt:lpstr>
      <vt:lpstr>Slide 46</vt:lpstr>
      <vt:lpstr>Conservation Agriculture Production System with Trees</vt:lpstr>
      <vt:lpstr>Maize + Cowpea  - Upland rice + Cowpea Cropping Pattern</vt:lpstr>
      <vt:lpstr>Conservation Agriculture Production System with Trees</vt:lpstr>
      <vt:lpstr>Conservation Agriculture Production System with Trees</vt:lpstr>
      <vt:lpstr>Conservation Agriculture Production System with Trees Older Than 3 Years Old</vt:lpstr>
      <vt:lpstr>Slide 52</vt:lpstr>
      <vt:lpstr>Summary </vt:lpstr>
      <vt:lpstr>Thank you very much! </vt:lpstr>
    </vt:vector>
  </TitlesOfParts>
  <Company>Hewlett-Packard</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Don Immanuel Edralin</dc:creator>
  <cp:lastModifiedBy>Agustin Mercado, Jr.</cp:lastModifiedBy>
  <cp:revision>190</cp:revision>
  <dcterms:created xsi:type="dcterms:W3CDTF">2010-11-12T05:45:28Z</dcterms:created>
  <dcterms:modified xsi:type="dcterms:W3CDTF">2011-08-04T00:12:59Z</dcterms:modified>
</cp:coreProperties>
</file>