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81" r:id="rId4"/>
    <p:sldMasterId id="214748368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Roboto Slab"/>
      <p:regular r:id="rId18"/>
      <p:bold r:id="rId19"/>
    </p:embeddedFont>
    <p:embeddedFont>
      <p:font typeface="Raleway"/>
      <p:regular r:id="rId20"/>
      <p:bold r:id="rId21"/>
      <p:italic r:id="rId22"/>
      <p:boldItalic r:id="rId23"/>
    </p:embeddedFont>
    <p:embeddedFont>
      <p:font typeface="Roboto"/>
      <p:regular r:id="rId24"/>
      <p:bold r:id="rId25"/>
      <p:italic r:id="rId26"/>
      <p:boldItalic r:id="rId27"/>
    </p:embeddedFont>
    <p:embeddedFont>
      <p:font typeface="Roboto Condensed"/>
      <p:regular r:id="rId28"/>
      <p:bold r:id="rId29"/>
      <p:italic r:id="rId30"/>
      <p:boldItalic r:id="rId31"/>
    </p:embeddedFont>
    <p:embeddedFont>
      <p:font typeface="Source Sans Pro"/>
      <p:regular r:id="rId32"/>
      <p:bold r:id="rId33"/>
      <p:italic r:id="rId34"/>
      <p:boldItalic r:id="rId35"/>
    </p:embeddedFont>
    <p:embeddedFont>
      <p:font typeface="Open Sans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0A005568-38AF-48B8-919A-5A824112E44A}">
  <a:tblStyle styleId="{0A005568-38AF-48B8-919A-5A824112E44A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regular.fntdata"/><Relationship Id="rId22" Type="http://schemas.openxmlformats.org/officeDocument/2006/relationships/font" Target="fonts/Raleway-italic.fntdata"/><Relationship Id="rId21" Type="http://schemas.openxmlformats.org/officeDocument/2006/relationships/font" Target="fonts/Raleway-bold.fntdata"/><Relationship Id="rId24" Type="http://schemas.openxmlformats.org/officeDocument/2006/relationships/font" Target="fonts/Roboto-regular.fntdata"/><Relationship Id="rId23" Type="http://schemas.openxmlformats.org/officeDocument/2006/relationships/font" Target="fonts/Raleway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8" Type="http://schemas.openxmlformats.org/officeDocument/2006/relationships/font" Target="fonts/RobotoCondensed-regular.fntdata"/><Relationship Id="rId27" Type="http://schemas.openxmlformats.org/officeDocument/2006/relationships/font" Target="fonts/Roboto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RobotoCondensed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obotoCondensed-boldItalic.fntdata"/><Relationship Id="rId30" Type="http://schemas.openxmlformats.org/officeDocument/2006/relationships/font" Target="fonts/RobotoCondensed-italic.fntdata"/><Relationship Id="rId11" Type="http://schemas.openxmlformats.org/officeDocument/2006/relationships/slide" Target="slides/slide5.xml"/><Relationship Id="rId33" Type="http://schemas.openxmlformats.org/officeDocument/2006/relationships/font" Target="fonts/SourceSansPro-bold.fntdata"/><Relationship Id="rId10" Type="http://schemas.openxmlformats.org/officeDocument/2006/relationships/slide" Target="slides/slide4.xml"/><Relationship Id="rId32" Type="http://schemas.openxmlformats.org/officeDocument/2006/relationships/font" Target="fonts/SourceSansPro-regular.fntdata"/><Relationship Id="rId13" Type="http://schemas.openxmlformats.org/officeDocument/2006/relationships/slide" Target="slides/slide7.xml"/><Relationship Id="rId35" Type="http://schemas.openxmlformats.org/officeDocument/2006/relationships/font" Target="fonts/SourceSansPro-boldItalic.fntdata"/><Relationship Id="rId12" Type="http://schemas.openxmlformats.org/officeDocument/2006/relationships/slide" Target="slides/slide6.xml"/><Relationship Id="rId34" Type="http://schemas.openxmlformats.org/officeDocument/2006/relationships/font" Target="fonts/SourceSansPro-italic.fntdata"/><Relationship Id="rId15" Type="http://schemas.openxmlformats.org/officeDocument/2006/relationships/slide" Target="slides/slide9.xml"/><Relationship Id="rId37" Type="http://schemas.openxmlformats.org/officeDocument/2006/relationships/font" Target="fonts/OpenSans-bold.fntdata"/><Relationship Id="rId14" Type="http://schemas.openxmlformats.org/officeDocument/2006/relationships/slide" Target="slides/slide8.xml"/><Relationship Id="rId36" Type="http://schemas.openxmlformats.org/officeDocument/2006/relationships/font" Target="fonts/OpenSans-regular.fntdata"/><Relationship Id="rId17" Type="http://schemas.openxmlformats.org/officeDocument/2006/relationships/slide" Target="slides/slide11.xml"/><Relationship Id="rId39" Type="http://schemas.openxmlformats.org/officeDocument/2006/relationships/font" Target="fonts/OpenSans-boldItalic.fntdata"/><Relationship Id="rId16" Type="http://schemas.openxmlformats.org/officeDocument/2006/relationships/slide" Target="slides/slide10.xml"/><Relationship Id="rId38" Type="http://schemas.openxmlformats.org/officeDocument/2006/relationships/font" Target="fonts/OpenSans-italic.fntdata"/><Relationship Id="rId19" Type="http://schemas.openxmlformats.org/officeDocument/2006/relationships/font" Target="fonts/RobotoSlab-bold.fntdata"/><Relationship Id="rId18" Type="http://schemas.openxmlformats.org/officeDocument/2006/relationships/font" Target="fonts/RobotoSlab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56e1d56249_4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56e1d56249_4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56e19e4cb0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56e19e4cb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56d2cbf47b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56d2cbf47b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6d2cbf47b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56d2cbf47b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56e1d56249_3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56e1d56249_3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56e1d56249_3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56e1d56249_3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56e19e4cb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56e19e4cb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56e1d5624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56e1d5624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56e19e4cb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56e19e4cb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56e19e4cb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56e19e4cb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Carl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0" name="Google Shape;60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">
  <p:cSld name="TITLE_1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ctrTitle"/>
          </p:nvPr>
        </p:nvSpPr>
        <p:spPr>
          <a:xfrm>
            <a:off x="6018850" y="1146775"/>
            <a:ext cx="2453700" cy="1650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 b="1" sz="33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Font typeface="Roboto Slab"/>
              <a:buNone/>
              <a:defRPr sz="5200">
                <a:latin typeface="Roboto Slab"/>
                <a:ea typeface="Roboto Slab"/>
                <a:cs typeface="Roboto Slab"/>
                <a:sym typeface="Roboto Slab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Font typeface="Roboto Slab"/>
              <a:buNone/>
              <a:defRPr sz="5200">
                <a:latin typeface="Roboto Slab"/>
                <a:ea typeface="Roboto Slab"/>
                <a:cs typeface="Roboto Slab"/>
                <a:sym typeface="Roboto Slab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Font typeface="Roboto Slab"/>
              <a:buNone/>
              <a:defRPr sz="5200">
                <a:latin typeface="Roboto Slab"/>
                <a:ea typeface="Roboto Slab"/>
                <a:cs typeface="Roboto Slab"/>
                <a:sym typeface="Roboto Slab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Font typeface="Roboto Slab"/>
              <a:buNone/>
              <a:defRPr sz="5200">
                <a:latin typeface="Roboto Slab"/>
                <a:ea typeface="Roboto Slab"/>
                <a:cs typeface="Roboto Slab"/>
                <a:sym typeface="Roboto Slab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Font typeface="Roboto Slab"/>
              <a:buNone/>
              <a:defRPr sz="5200">
                <a:latin typeface="Roboto Slab"/>
                <a:ea typeface="Roboto Slab"/>
                <a:cs typeface="Roboto Slab"/>
                <a:sym typeface="Roboto Slab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Font typeface="Roboto Slab"/>
              <a:buNone/>
              <a:defRPr sz="5200">
                <a:latin typeface="Roboto Slab"/>
                <a:ea typeface="Roboto Slab"/>
                <a:cs typeface="Roboto Slab"/>
                <a:sym typeface="Roboto Slab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Font typeface="Roboto Slab"/>
              <a:buNone/>
              <a:defRPr sz="5200">
                <a:latin typeface="Roboto Slab"/>
                <a:ea typeface="Roboto Slab"/>
                <a:cs typeface="Roboto Slab"/>
                <a:sym typeface="Roboto Slab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Font typeface="Roboto Slab"/>
              <a:buNone/>
              <a:defRPr sz="5200"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" type="subTitle"/>
          </p:nvPr>
        </p:nvSpPr>
        <p:spPr>
          <a:xfrm>
            <a:off x="441075" y="3838375"/>
            <a:ext cx="5109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 1">
  <p:cSld name="TITLE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ctrTitle"/>
          </p:nvPr>
        </p:nvSpPr>
        <p:spPr>
          <a:xfrm>
            <a:off x="5048500" y="1289275"/>
            <a:ext cx="3528300" cy="1650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 b="1" sz="33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Font typeface="Roboto Condensed"/>
              <a:buNone/>
              <a:defRPr sz="5200"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Font typeface="Roboto Condensed"/>
              <a:buNone/>
              <a:defRPr sz="5200"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Font typeface="Roboto Condensed"/>
              <a:buNone/>
              <a:defRPr sz="5200"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Font typeface="Roboto Condensed"/>
              <a:buNone/>
              <a:defRPr sz="5200"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Font typeface="Roboto Condensed"/>
              <a:buNone/>
              <a:defRPr sz="5200"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Font typeface="Roboto Condensed"/>
              <a:buNone/>
              <a:defRPr sz="5200"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Font typeface="Roboto Condensed"/>
              <a:buNone/>
              <a:defRPr sz="5200"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Font typeface="Roboto Condensed"/>
              <a:buNone/>
              <a:defRPr sz="5200"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68" name="Google Shape;68;p16"/>
          <p:cNvSpPr txBox="1"/>
          <p:nvPr>
            <p:ph idx="1" type="subTitle"/>
          </p:nvPr>
        </p:nvSpPr>
        <p:spPr>
          <a:xfrm>
            <a:off x="5055000" y="3614425"/>
            <a:ext cx="35283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9" name="Google Shape;69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0" name="Google Shape;70;p16"/>
          <p:cNvSpPr txBox="1"/>
          <p:nvPr/>
        </p:nvSpPr>
        <p:spPr>
          <a:xfrm>
            <a:off x="471675" y="4738975"/>
            <a:ext cx="1523400" cy="24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Your Company Name</a:t>
            </a:r>
            <a:endParaRPr sz="8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Right Text and Three Picture ">
  <p:cSld name="TITLE_1_1_2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 txBox="1"/>
          <p:nvPr>
            <p:ph type="ctrTitle"/>
          </p:nvPr>
        </p:nvSpPr>
        <p:spPr>
          <a:xfrm>
            <a:off x="4813550" y="651425"/>
            <a:ext cx="3592500" cy="913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b="1"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Font typeface="Roboto Slab"/>
              <a:buNone/>
              <a:defRPr sz="5200">
                <a:latin typeface="Roboto Slab"/>
                <a:ea typeface="Roboto Slab"/>
                <a:cs typeface="Roboto Slab"/>
                <a:sym typeface="Roboto Slab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Font typeface="Roboto Slab"/>
              <a:buNone/>
              <a:defRPr sz="5200">
                <a:latin typeface="Roboto Slab"/>
                <a:ea typeface="Roboto Slab"/>
                <a:cs typeface="Roboto Slab"/>
                <a:sym typeface="Roboto Slab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Font typeface="Roboto Slab"/>
              <a:buNone/>
              <a:defRPr sz="5200">
                <a:latin typeface="Roboto Slab"/>
                <a:ea typeface="Roboto Slab"/>
                <a:cs typeface="Roboto Slab"/>
                <a:sym typeface="Roboto Slab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Font typeface="Roboto Slab"/>
              <a:buNone/>
              <a:defRPr sz="5200">
                <a:latin typeface="Roboto Slab"/>
                <a:ea typeface="Roboto Slab"/>
                <a:cs typeface="Roboto Slab"/>
                <a:sym typeface="Roboto Slab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Font typeface="Roboto Slab"/>
              <a:buNone/>
              <a:defRPr sz="5200">
                <a:latin typeface="Roboto Slab"/>
                <a:ea typeface="Roboto Slab"/>
                <a:cs typeface="Roboto Slab"/>
                <a:sym typeface="Roboto Slab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Font typeface="Roboto Slab"/>
              <a:buNone/>
              <a:defRPr sz="5200">
                <a:latin typeface="Roboto Slab"/>
                <a:ea typeface="Roboto Slab"/>
                <a:cs typeface="Roboto Slab"/>
                <a:sym typeface="Roboto Slab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Font typeface="Roboto Slab"/>
              <a:buNone/>
              <a:defRPr sz="5200">
                <a:latin typeface="Roboto Slab"/>
                <a:ea typeface="Roboto Slab"/>
                <a:cs typeface="Roboto Slab"/>
                <a:sym typeface="Roboto Slab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Font typeface="Roboto Slab"/>
              <a:buNone/>
              <a:defRPr sz="5200"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3" name="Google Shape;73;p17"/>
          <p:cNvSpPr txBox="1"/>
          <p:nvPr>
            <p:ph idx="1" type="subTitle"/>
          </p:nvPr>
        </p:nvSpPr>
        <p:spPr>
          <a:xfrm>
            <a:off x="4820325" y="1565225"/>
            <a:ext cx="3585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None/>
              <a:defRPr sz="1000"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74" name="Google Shape;74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5" name="Google Shape;75;p17"/>
          <p:cNvSpPr txBox="1"/>
          <p:nvPr/>
        </p:nvSpPr>
        <p:spPr>
          <a:xfrm>
            <a:off x="471675" y="4738975"/>
            <a:ext cx="1523400" cy="24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Your Company Name</a:t>
            </a:r>
            <a:endParaRPr sz="800">
              <a:solidFill>
                <a:schemeClr val="dk2"/>
              </a:solidFill>
            </a:endParaRPr>
          </a:p>
        </p:txBody>
      </p:sp>
      <p:sp>
        <p:nvSpPr>
          <p:cNvPr id="76" name="Google Shape;76;p17"/>
          <p:cNvSpPr/>
          <p:nvPr/>
        </p:nvSpPr>
        <p:spPr>
          <a:xfrm>
            <a:off x="4922055" y="513238"/>
            <a:ext cx="701400" cy="660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1 1 1">
  <p:cSld name="TITLE_1_1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8"/>
          <p:cNvSpPr txBox="1"/>
          <p:nvPr>
            <p:ph type="ctrTitle"/>
          </p:nvPr>
        </p:nvSpPr>
        <p:spPr>
          <a:xfrm>
            <a:off x="5974450" y="910400"/>
            <a:ext cx="2575200" cy="1830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 b="1" sz="33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Font typeface="Roboto Condensed"/>
              <a:buNone/>
              <a:defRPr sz="5200"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Font typeface="Roboto Condensed"/>
              <a:buNone/>
              <a:defRPr sz="5200"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Font typeface="Roboto Condensed"/>
              <a:buNone/>
              <a:defRPr sz="5200"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Font typeface="Roboto Condensed"/>
              <a:buNone/>
              <a:defRPr sz="5200"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Font typeface="Roboto Condensed"/>
              <a:buNone/>
              <a:defRPr sz="5200"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Font typeface="Roboto Condensed"/>
              <a:buNone/>
              <a:defRPr sz="5200"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Font typeface="Roboto Condensed"/>
              <a:buNone/>
              <a:defRPr sz="5200"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Font typeface="Roboto Condensed"/>
              <a:buNone/>
              <a:defRPr sz="5200"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/>
        </p:txBody>
      </p:sp>
      <p:sp>
        <p:nvSpPr>
          <p:cNvPr id="79" name="Google Shape;79;p18"/>
          <p:cNvSpPr txBox="1"/>
          <p:nvPr>
            <p:ph idx="1" type="subTitle"/>
          </p:nvPr>
        </p:nvSpPr>
        <p:spPr>
          <a:xfrm>
            <a:off x="5953500" y="2836400"/>
            <a:ext cx="2629800" cy="949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80" name="Google Shape;80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1" name="Google Shape;81;p18"/>
          <p:cNvSpPr txBox="1"/>
          <p:nvPr/>
        </p:nvSpPr>
        <p:spPr>
          <a:xfrm>
            <a:off x="471675" y="4738975"/>
            <a:ext cx="1523400" cy="24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Your Company Name</a:t>
            </a:r>
            <a:endParaRPr sz="800">
              <a:solidFill>
                <a:schemeClr val="dk2"/>
              </a:solidFill>
            </a:endParaRPr>
          </a:p>
        </p:txBody>
      </p:sp>
      <p:sp>
        <p:nvSpPr>
          <p:cNvPr id="82" name="Google Shape;82;p18"/>
          <p:cNvSpPr txBox="1"/>
          <p:nvPr>
            <p:ph idx="2" type="subTitle"/>
          </p:nvPr>
        </p:nvSpPr>
        <p:spPr>
          <a:xfrm>
            <a:off x="491075" y="4087375"/>
            <a:ext cx="2629800" cy="51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1000"/>
              <a:buNone/>
              <a:defRPr sz="1000">
                <a:solidFill>
                  <a:srgbClr val="CC4125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2800"/>
              <a:buNone/>
              <a:defRPr sz="2800">
                <a:solidFill>
                  <a:srgbClr val="CC412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2800"/>
              <a:buNone/>
              <a:defRPr sz="2800">
                <a:solidFill>
                  <a:srgbClr val="CC412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2800"/>
              <a:buNone/>
              <a:defRPr sz="2800">
                <a:solidFill>
                  <a:srgbClr val="CC412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2800"/>
              <a:buNone/>
              <a:defRPr sz="2800">
                <a:solidFill>
                  <a:srgbClr val="CC412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2800"/>
              <a:buNone/>
              <a:defRPr sz="2800">
                <a:solidFill>
                  <a:srgbClr val="CC412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2800"/>
              <a:buNone/>
              <a:defRPr sz="2800">
                <a:solidFill>
                  <a:srgbClr val="CC412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2800"/>
              <a:buNone/>
              <a:defRPr sz="2800">
                <a:solidFill>
                  <a:srgbClr val="CC412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2800"/>
              <a:buNone/>
              <a:defRPr sz="2800">
                <a:solidFill>
                  <a:srgbClr val="CC4125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85" name="Google Shape;85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0"/>
          <p:cNvSpPr txBox="1"/>
          <p:nvPr>
            <p:ph type="title"/>
          </p:nvPr>
        </p:nvSpPr>
        <p:spPr>
          <a:xfrm>
            <a:off x="437650" y="527600"/>
            <a:ext cx="8268600" cy="1110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2800"/>
              <a:buNone/>
              <a:defRPr>
                <a:solidFill>
                  <a:srgbClr val="CC412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8" name="Google Shape;88;p20"/>
          <p:cNvSpPr txBox="1"/>
          <p:nvPr>
            <p:ph idx="1" type="body"/>
          </p:nvPr>
        </p:nvSpPr>
        <p:spPr>
          <a:xfrm>
            <a:off x="442500" y="1574275"/>
            <a:ext cx="8259000" cy="2943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98450" lvl="0" marL="4572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89" name="Google Shape;8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Google Shape;90;p20"/>
          <p:cNvSpPr/>
          <p:nvPr/>
        </p:nvSpPr>
        <p:spPr>
          <a:xfrm>
            <a:off x="544926" y="513238"/>
            <a:ext cx="701400" cy="660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0"/>
          <p:cNvSpPr txBox="1"/>
          <p:nvPr/>
        </p:nvSpPr>
        <p:spPr>
          <a:xfrm>
            <a:off x="471675" y="4738975"/>
            <a:ext cx="1523400" cy="24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Your Company Name</a:t>
            </a:r>
            <a:endParaRPr sz="8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 2">
  <p:cSld name="TITLE_AND_BODY_2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1"/>
          <p:cNvSpPr txBox="1"/>
          <p:nvPr>
            <p:ph type="title"/>
          </p:nvPr>
        </p:nvSpPr>
        <p:spPr>
          <a:xfrm>
            <a:off x="437650" y="527600"/>
            <a:ext cx="8268600" cy="598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2800"/>
              <a:buNone/>
              <a:defRPr>
                <a:solidFill>
                  <a:srgbClr val="CC412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4" name="Google Shape;94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5" name="Google Shape;95;p21"/>
          <p:cNvSpPr/>
          <p:nvPr/>
        </p:nvSpPr>
        <p:spPr>
          <a:xfrm>
            <a:off x="544926" y="513238"/>
            <a:ext cx="701400" cy="660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21"/>
          <p:cNvSpPr txBox="1"/>
          <p:nvPr/>
        </p:nvSpPr>
        <p:spPr>
          <a:xfrm>
            <a:off x="471675" y="4738975"/>
            <a:ext cx="1523400" cy="24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Your Company Name</a:t>
            </a:r>
            <a:endParaRPr sz="8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 1">
  <p:cSld name="TITLE_AND_BODY_1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"/>
          <p:cNvSpPr txBox="1"/>
          <p:nvPr>
            <p:ph type="title"/>
          </p:nvPr>
        </p:nvSpPr>
        <p:spPr>
          <a:xfrm>
            <a:off x="437650" y="579250"/>
            <a:ext cx="4124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2800"/>
              <a:buFont typeface="Roboto Slab"/>
              <a:buNone/>
              <a:defRPr b="1">
                <a:solidFill>
                  <a:srgbClr val="CC412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9" name="Google Shape;99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0" name="Google Shape;100;p22"/>
          <p:cNvSpPr/>
          <p:nvPr/>
        </p:nvSpPr>
        <p:spPr>
          <a:xfrm>
            <a:off x="544926" y="499667"/>
            <a:ext cx="701400" cy="660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22"/>
          <p:cNvSpPr txBox="1"/>
          <p:nvPr/>
        </p:nvSpPr>
        <p:spPr>
          <a:xfrm>
            <a:off x="471675" y="4738975"/>
            <a:ext cx="1523400" cy="24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Your Company Name</a:t>
            </a:r>
            <a:endParaRPr sz="8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aragraph Left And Picture Right">
  <p:cSld name="TITLE_AND_BODY_1_2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3"/>
          <p:cNvSpPr txBox="1"/>
          <p:nvPr>
            <p:ph type="title"/>
          </p:nvPr>
        </p:nvSpPr>
        <p:spPr>
          <a:xfrm>
            <a:off x="437650" y="579250"/>
            <a:ext cx="4124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2800"/>
              <a:buNone/>
              <a:defRPr b="1">
                <a:solidFill>
                  <a:srgbClr val="CC412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5" name="Google Shape;105;p23"/>
          <p:cNvSpPr/>
          <p:nvPr/>
        </p:nvSpPr>
        <p:spPr>
          <a:xfrm>
            <a:off x="544926" y="499667"/>
            <a:ext cx="701400" cy="660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3"/>
          <p:cNvSpPr txBox="1"/>
          <p:nvPr/>
        </p:nvSpPr>
        <p:spPr>
          <a:xfrm>
            <a:off x="471675" y="4738975"/>
            <a:ext cx="1523400" cy="24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Your Company Name</a:t>
            </a:r>
            <a:endParaRPr sz="800">
              <a:solidFill>
                <a:schemeClr val="dk2"/>
              </a:solidFill>
            </a:endParaRPr>
          </a:p>
        </p:txBody>
      </p:sp>
      <p:sp>
        <p:nvSpPr>
          <p:cNvPr id="107" name="Google Shape;107;p23"/>
          <p:cNvSpPr txBox="1"/>
          <p:nvPr>
            <p:ph idx="1" type="subTitle"/>
          </p:nvPr>
        </p:nvSpPr>
        <p:spPr>
          <a:xfrm>
            <a:off x="759989" y="1924850"/>
            <a:ext cx="3406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None/>
              <a:defRPr sz="1000"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aragraph Right And Picture Left ">
  <p:cSld name="TITLE_AND_BODY_1_2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4"/>
          <p:cNvSpPr txBox="1"/>
          <p:nvPr>
            <p:ph type="title"/>
          </p:nvPr>
        </p:nvSpPr>
        <p:spPr>
          <a:xfrm>
            <a:off x="437650" y="579250"/>
            <a:ext cx="4124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2800"/>
              <a:buNone/>
              <a:defRPr b="1">
                <a:solidFill>
                  <a:srgbClr val="CC412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1" name="Google Shape;111;p24"/>
          <p:cNvSpPr/>
          <p:nvPr/>
        </p:nvSpPr>
        <p:spPr>
          <a:xfrm>
            <a:off x="544926" y="499667"/>
            <a:ext cx="701400" cy="660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4"/>
          <p:cNvSpPr txBox="1"/>
          <p:nvPr/>
        </p:nvSpPr>
        <p:spPr>
          <a:xfrm>
            <a:off x="471675" y="4738975"/>
            <a:ext cx="1523400" cy="24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Your Company Name</a:t>
            </a:r>
            <a:endParaRPr sz="800">
              <a:solidFill>
                <a:schemeClr val="dk2"/>
              </a:solidFill>
            </a:endParaRPr>
          </a:p>
        </p:txBody>
      </p:sp>
      <p:sp>
        <p:nvSpPr>
          <p:cNvPr id="113" name="Google Shape;113;p24"/>
          <p:cNvSpPr txBox="1"/>
          <p:nvPr>
            <p:ph idx="1" type="subTitle"/>
          </p:nvPr>
        </p:nvSpPr>
        <p:spPr>
          <a:xfrm>
            <a:off x="4858500" y="1924850"/>
            <a:ext cx="3406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None/>
              <a:defRPr sz="1000"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lumns Paragraph">
  <p:cSld name="TITLE_AND_BODY_1_2_1_1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 txBox="1"/>
          <p:nvPr>
            <p:ph type="title"/>
          </p:nvPr>
        </p:nvSpPr>
        <p:spPr>
          <a:xfrm>
            <a:off x="437650" y="579250"/>
            <a:ext cx="4124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2800"/>
              <a:buNone/>
              <a:defRPr b="1">
                <a:solidFill>
                  <a:srgbClr val="CC412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6" name="Google Shape;116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7" name="Google Shape;117;p25"/>
          <p:cNvSpPr/>
          <p:nvPr/>
        </p:nvSpPr>
        <p:spPr>
          <a:xfrm>
            <a:off x="544926" y="499667"/>
            <a:ext cx="701400" cy="660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5"/>
          <p:cNvSpPr txBox="1"/>
          <p:nvPr/>
        </p:nvSpPr>
        <p:spPr>
          <a:xfrm>
            <a:off x="471675" y="4738975"/>
            <a:ext cx="1523400" cy="24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Your Company Name</a:t>
            </a:r>
            <a:endParaRPr sz="800">
              <a:solidFill>
                <a:schemeClr val="dk2"/>
              </a:solidFill>
            </a:endParaRPr>
          </a:p>
        </p:txBody>
      </p:sp>
      <p:sp>
        <p:nvSpPr>
          <p:cNvPr id="119" name="Google Shape;119;p25"/>
          <p:cNvSpPr txBox="1"/>
          <p:nvPr>
            <p:ph idx="1" type="subTitle"/>
          </p:nvPr>
        </p:nvSpPr>
        <p:spPr>
          <a:xfrm>
            <a:off x="4858500" y="1924850"/>
            <a:ext cx="3406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None/>
              <a:defRPr sz="1000"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20" name="Google Shape;120;p25"/>
          <p:cNvSpPr txBox="1"/>
          <p:nvPr>
            <p:ph idx="2" type="subTitle"/>
          </p:nvPr>
        </p:nvSpPr>
        <p:spPr>
          <a:xfrm>
            <a:off x="759989" y="1924850"/>
            <a:ext cx="3406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Open Sans"/>
              <a:buNone/>
              <a:defRPr sz="1000"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Open Sans"/>
              <a:buNone/>
              <a:defRPr sz="28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Picture Layout">
  <p:cSld name="TITLE_AND_BODY_1_1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6"/>
          <p:cNvSpPr txBox="1"/>
          <p:nvPr>
            <p:ph type="title"/>
          </p:nvPr>
        </p:nvSpPr>
        <p:spPr>
          <a:xfrm>
            <a:off x="437650" y="579250"/>
            <a:ext cx="4124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2800"/>
              <a:buNone/>
              <a:defRPr b="1">
                <a:solidFill>
                  <a:srgbClr val="CC412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23" name="Google Shape;123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4" name="Google Shape;124;p26"/>
          <p:cNvSpPr/>
          <p:nvPr/>
        </p:nvSpPr>
        <p:spPr>
          <a:xfrm>
            <a:off x="544926" y="499667"/>
            <a:ext cx="701400" cy="660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6"/>
          <p:cNvSpPr txBox="1"/>
          <p:nvPr/>
        </p:nvSpPr>
        <p:spPr>
          <a:xfrm>
            <a:off x="471675" y="4738975"/>
            <a:ext cx="1523400" cy="24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Your Company Name</a:t>
            </a:r>
            <a:endParaRPr sz="800">
              <a:solidFill>
                <a:schemeClr val="dk2"/>
              </a:solidFill>
            </a:endParaRPr>
          </a:p>
        </p:txBody>
      </p:sp>
      <p:sp>
        <p:nvSpPr>
          <p:cNvPr id="126" name="Google Shape;126;p26"/>
          <p:cNvSpPr txBox="1"/>
          <p:nvPr>
            <p:ph idx="1" type="subTitle"/>
          </p:nvPr>
        </p:nvSpPr>
        <p:spPr>
          <a:xfrm>
            <a:off x="447850" y="1502250"/>
            <a:ext cx="37050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7" name="Google Shape;127;p26"/>
          <p:cNvSpPr txBox="1"/>
          <p:nvPr>
            <p:ph idx="2" type="subTitle"/>
          </p:nvPr>
        </p:nvSpPr>
        <p:spPr>
          <a:xfrm>
            <a:off x="4910650" y="2981525"/>
            <a:ext cx="37341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7"/>
          <p:cNvSpPr txBox="1"/>
          <p:nvPr>
            <p:ph idx="1" type="body"/>
          </p:nvPr>
        </p:nvSpPr>
        <p:spPr>
          <a:xfrm>
            <a:off x="437650" y="1587825"/>
            <a:ext cx="4023900" cy="2775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98450" lvl="0" marL="4572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30" name="Google Shape;130;p27"/>
          <p:cNvSpPr txBox="1"/>
          <p:nvPr>
            <p:ph idx="2" type="body"/>
          </p:nvPr>
        </p:nvSpPr>
        <p:spPr>
          <a:xfrm>
            <a:off x="4799325" y="1587825"/>
            <a:ext cx="3795300" cy="2775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98450" lvl="0" marL="4572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131" name="Google Shape;131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2" name="Google Shape;132;p27"/>
          <p:cNvSpPr txBox="1"/>
          <p:nvPr>
            <p:ph type="title"/>
          </p:nvPr>
        </p:nvSpPr>
        <p:spPr>
          <a:xfrm>
            <a:off x="437650" y="527600"/>
            <a:ext cx="8268600" cy="612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CC4125"/>
              </a:buClr>
              <a:buSzPts val="2800"/>
              <a:buNone/>
              <a:defRPr b="1">
                <a:solidFill>
                  <a:srgbClr val="CC412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3" name="Google Shape;133;p27"/>
          <p:cNvSpPr/>
          <p:nvPr/>
        </p:nvSpPr>
        <p:spPr>
          <a:xfrm>
            <a:off x="544926" y="513238"/>
            <a:ext cx="701400" cy="660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7"/>
          <p:cNvSpPr txBox="1"/>
          <p:nvPr/>
        </p:nvSpPr>
        <p:spPr>
          <a:xfrm>
            <a:off x="471675" y="4738975"/>
            <a:ext cx="1523400" cy="24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Your Company Name</a:t>
            </a:r>
            <a:endParaRPr sz="8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7" name="Google Shape;137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40" name="Google Shape;140;p2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41" name="Google Shape;141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44" name="Google Shape;144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3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48" name="Google Shape;148;p3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49" name="Google Shape;149;p3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0" name="Google Shape;150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153" name="Google Shape;153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56" name="Google Shape;156;p3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7" name="Google Shape;157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0" name="Google Shape;160;p34"/>
          <p:cNvSpPr txBox="1"/>
          <p:nvPr/>
        </p:nvSpPr>
        <p:spPr>
          <a:xfrm>
            <a:off x="471675" y="4738975"/>
            <a:ext cx="1523400" cy="24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Your Company Name</a:t>
            </a:r>
            <a:endParaRPr sz="8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 1">
  <p:cSld name="TITLE_ONLY_1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5"/>
          <p:cNvSpPr txBox="1"/>
          <p:nvPr>
            <p:ph type="title"/>
          </p:nvPr>
        </p:nvSpPr>
        <p:spPr>
          <a:xfrm>
            <a:off x="311700" y="213700"/>
            <a:ext cx="8520600" cy="465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63" name="Google Shape;163;p3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 sz="1300"/>
            </a:lvl1pPr>
            <a:lvl2pPr lvl="1" rtl="0">
              <a:buNone/>
              <a:defRPr sz="1300"/>
            </a:lvl2pPr>
            <a:lvl3pPr lvl="2" rtl="0">
              <a:buNone/>
              <a:defRPr sz="1300"/>
            </a:lvl3pPr>
            <a:lvl4pPr lvl="3" rtl="0">
              <a:buNone/>
              <a:defRPr sz="1300"/>
            </a:lvl4pPr>
            <a:lvl5pPr lvl="4" rtl="0">
              <a:buNone/>
              <a:defRPr sz="1300"/>
            </a:lvl5pPr>
            <a:lvl6pPr lvl="5" rtl="0">
              <a:buNone/>
              <a:defRPr sz="1300"/>
            </a:lvl6pPr>
            <a:lvl7pPr lvl="6" rtl="0">
              <a:buNone/>
              <a:defRPr sz="1300"/>
            </a:lvl7pPr>
            <a:lvl8pPr lvl="7" rtl="0">
              <a:buNone/>
              <a:defRPr sz="1300"/>
            </a:lvl8pPr>
            <a:lvl9pPr lvl="8" rtl="0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rgbClr val="3C78D8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rgbClr val="3C78D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" name="Google Shape;40;p9"/>
          <p:cNvSpPr txBox="1"/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1" name="Google Shape;41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2" name="Google Shape;42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22.xml"/><Relationship Id="rId22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23" Type="http://schemas.openxmlformats.org/officeDocument/2006/relationships/theme" Target="../theme/theme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30.xml"/><Relationship Id="rId6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l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boto Slab"/>
              <a:buNone/>
              <a:defRPr sz="28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mayfairprojectdeliverable3.com.s3-website-us-east-1.amazonaws.com/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esumrydeliverable.com.s3-website-us-east-1.amazonaws.com/" TargetMode="External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6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Mayfair Project </a:t>
            </a:r>
            <a:endParaRPr/>
          </a:p>
        </p:txBody>
      </p:sp>
      <p:sp>
        <p:nvSpPr>
          <p:cNvPr id="169" name="Google Shape;169;p36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Cristhian</a:t>
            </a:r>
            <a:r>
              <a:rPr lang="en" sz="1800"/>
              <a:t> Benitez | Connor Cason | Lee Chea | Owen Pilewski | Peter Wang | Carl Yao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36"/>
          <p:cNvSpPr txBox="1"/>
          <p:nvPr/>
        </p:nvSpPr>
        <p:spPr>
          <a:xfrm>
            <a:off x="485875" y="3023075"/>
            <a:ext cx="7270200" cy="15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CS 4624 Multimedia, Hypertext, and Information Access</a:t>
            </a:r>
            <a:endParaRPr sz="18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Department of Computer Science, Virginia Tech</a:t>
            </a:r>
            <a:endParaRPr sz="18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Dr. Edward A Fox </a:t>
            </a:r>
            <a:endParaRPr sz="18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Blacksburg, VA 24061 </a:t>
            </a:r>
            <a:endParaRPr sz="18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Tuesday, April 30 2019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5"/>
          <p:cNvSpPr txBox="1"/>
          <p:nvPr>
            <p:ph type="title"/>
          </p:nvPr>
        </p:nvSpPr>
        <p:spPr>
          <a:xfrm>
            <a:off x="248025" y="183250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After we are done</a:t>
            </a:r>
            <a:endParaRPr/>
          </a:p>
        </p:txBody>
      </p:sp>
      <p:sp>
        <p:nvSpPr>
          <p:cNvPr id="234" name="Google Shape;234;p45"/>
          <p:cNvSpPr txBox="1"/>
          <p:nvPr>
            <p:ph idx="1" type="body"/>
          </p:nvPr>
        </p:nvSpPr>
        <p:spPr>
          <a:xfrm>
            <a:off x="163125" y="771275"/>
            <a:ext cx="8899800" cy="395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The Mayfair company will continue to grow and we want future teams to build on the progress we have made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In addition to the websites, social media such as Facebook, Twitter, and LinkedIn can be improved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A new team will be taking over once the semester ends</a:t>
            </a:r>
            <a:endParaRPr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>
                <a:solidFill>
                  <a:schemeClr val="dk2"/>
                </a:solidFill>
              </a:rPr>
              <a:t>Feedback gathered has been added to our report </a:t>
            </a:r>
            <a:endParaRPr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>
                <a:solidFill>
                  <a:schemeClr val="dk2"/>
                </a:solidFill>
              </a:rPr>
              <a:t>Mayfair (Main)</a:t>
            </a:r>
            <a:endParaRPr>
              <a:solidFill>
                <a:schemeClr val="dk2"/>
              </a:solidFill>
            </a:endParaRPr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</a:pPr>
            <a:r>
              <a:rPr lang="en">
                <a:solidFill>
                  <a:schemeClr val="dk2"/>
                </a:solidFill>
              </a:rPr>
              <a:t>Improved Analytics</a:t>
            </a:r>
            <a:endParaRPr>
              <a:solidFill>
                <a:schemeClr val="dk2"/>
              </a:solidFill>
            </a:endParaRPr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</a:pPr>
            <a:r>
              <a:rPr lang="en">
                <a:solidFill>
                  <a:schemeClr val="dk2"/>
                </a:solidFill>
              </a:rPr>
              <a:t>More </a:t>
            </a:r>
            <a:r>
              <a:rPr lang="en">
                <a:solidFill>
                  <a:schemeClr val="dk2"/>
                </a:solidFill>
              </a:rPr>
              <a:t>dynamic</a:t>
            </a:r>
            <a:r>
              <a:rPr lang="en">
                <a:solidFill>
                  <a:schemeClr val="dk2"/>
                </a:solidFill>
              </a:rPr>
              <a:t> features (Proper EC2 Support)</a:t>
            </a:r>
            <a:endParaRPr>
              <a:solidFill>
                <a:schemeClr val="dk2"/>
              </a:solidFill>
            </a:endParaRPr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</a:pPr>
            <a:r>
              <a:rPr lang="en">
                <a:solidFill>
                  <a:schemeClr val="dk2"/>
                </a:solidFill>
              </a:rPr>
              <a:t>Refined integration of of the other two sites within</a:t>
            </a:r>
            <a:endParaRPr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>
                <a:solidFill>
                  <a:schemeClr val="dk2"/>
                </a:solidFill>
              </a:rPr>
              <a:t>Esumry</a:t>
            </a:r>
            <a:endParaRPr>
              <a:solidFill>
                <a:schemeClr val="dk2"/>
              </a:solidFill>
            </a:endParaRPr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</a:pPr>
            <a:r>
              <a:rPr lang="en">
                <a:solidFill>
                  <a:schemeClr val="dk2"/>
                </a:solidFill>
              </a:rPr>
              <a:t>Multiple File Uploads</a:t>
            </a:r>
            <a:endParaRPr>
              <a:solidFill>
                <a:schemeClr val="dk2"/>
              </a:solidFill>
            </a:endParaRPr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</a:pPr>
            <a:r>
              <a:rPr lang="en">
                <a:solidFill>
                  <a:schemeClr val="dk2"/>
                </a:solidFill>
              </a:rPr>
              <a:t>Drag &amp; drop features</a:t>
            </a:r>
            <a:endParaRPr>
              <a:solidFill>
                <a:schemeClr val="dk2"/>
              </a:solidFill>
            </a:endParaRPr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</a:pPr>
            <a:r>
              <a:rPr lang="en">
                <a:solidFill>
                  <a:schemeClr val="dk2"/>
                </a:solidFill>
              </a:rPr>
              <a:t>Better use of summarization API</a:t>
            </a:r>
            <a:endParaRPr>
              <a:solidFill>
                <a:schemeClr val="dk2"/>
              </a:solidFill>
            </a:endParaRPr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</a:pPr>
            <a:r>
              <a:rPr lang="en">
                <a:solidFill>
                  <a:schemeClr val="dk2"/>
                </a:solidFill>
              </a:rPr>
              <a:t>Improved Security options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45"/>
          <p:cNvSpPr/>
          <p:nvPr/>
        </p:nvSpPr>
        <p:spPr>
          <a:xfrm>
            <a:off x="-42450" y="5020250"/>
            <a:ext cx="9813000" cy="205200"/>
          </a:xfrm>
          <a:prstGeom prst="rect">
            <a:avLst/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</a:t>
            </a:r>
            <a:endParaRPr/>
          </a:p>
        </p:txBody>
      </p:sp>
      <p:sp>
        <p:nvSpPr>
          <p:cNvPr id="241" name="Google Shape;241;p46"/>
          <p:cNvSpPr txBox="1"/>
          <p:nvPr>
            <p:ph idx="1" type="body"/>
          </p:nvPr>
        </p:nvSpPr>
        <p:spPr>
          <a:xfrm>
            <a:off x="311700" y="1152475"/>
            <a:ext cx="6296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Susan Chapman and James Chapman</a:t>
            </a:r>
            <a:endParaRPr>
              <a:solidFill>
                <a:srgbClr val="000000"/>
              </a:solidFill>
            </a:endParaRPr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</a:pPr>
            <a:r>
              <a:rPr lang="en" sz="1200">
                <a:solidFill>
                  <a:srgbClr val="000000"/>
                </a:solidFill>
              </a:rPr>
              <a:t>CEO/FOUNDER/LAWYER</a:t>
            </a:r>
            <a:r>
              <a:rPr lang="en" sz="1200">
                <a:solidFill>
                  <a:srgbClr val="000000"/>
                </a:solidFill>
              </a:rPr>
              <a:t> - </a:t>
            </a:r>
            <a:r>
              <a:rPr lang="en" sz="1200">
                <a:solidFill>
                  <a:srgbClr val="000000"/>
                </a:solidFill>
              </a:rPr>
              <a:t>CFO/FOUNDER/ADMINISTRATOR</a:t>
            </a:r>
            <a:endParaRPr sz="1200"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Madhan Subhas</a:t>
            </a:r>
            <a:endParaRPr>
              <a:solidFill>
                <a:srgbClr val="000000"/>
              </a:solidFill>
            </a:endParaRPr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</a:pPr>
            <a:r>
              <a:rPr lang="en" sz="1200">
                <a:solidFill>
                  <a:srgbClr val="000000"/>
                </a:solidFill>
              </a:rPr>
              <a:t>A</a:t>
            </a:r>
            <a:r>
              <a:rPr lang="en" sz="1200">
                <a:solidFill>
                  <a:srgbClr val="000000"/>
                </a:solidFill>
              </a:rPr>
              <a:t>DVISORY COUNCIL for CS@VT, MAYFAIR ADVISOR</a:t>
            </a:r>
            <a:endParaRPr sz="1200"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Adithya Upadhya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VT MASTER STUDENT, ETD summarization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Dave Klein</a:t>
            </a:r>
            <a:endParaRPr>
              <a:solidFill>
                <a:srgbClr val="000000"/>
              </a:solidFill>
            </a:endParaRPr>
          </a:p>
          <a:p>
            <a:pPr indent="-3048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○"/>
            </a:pPr>
            <a:r>
              <a:rPr lang="en" sz="1200">
                <a:solidFill>
                  <a:srgbClr val="000000"/>
                </a:solidFill>
              </a:rPr>
              <a:t>ADVISOR/COACH/ENTREPRENEUR</a:t>
            </a:r>
            <a:endParaRPr sz="1200"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Dr. Edward Fox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242" name="Google Shape;242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40725" y="487475"/>
            <a:ext cx="1967550" cy="1901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40725" y="2568200"/>
            <a:ext cx="1967551" cy="1967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88625" y="2568200"/>
            <a:ext cx="1967551" cy="1967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7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76" name="Google Shape;176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Project Recap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Demos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Current Progress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Meetings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VTURCS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Final touches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After we are done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Acknowledgement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8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Recap</a:t>
            </a:r>
            <a:endParaRPr/>
          </a:p>
        </p:txBody>
      </p:sp>
      <p:sp>
        <p:nvSpPr>
          <p:cNvPr id="182" name="Google Shape;182;p3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✅ </a:t>
            </a:r>
            <a:r>
              <a:rPr lang="en" sz="3600"/>
              <a:t>Main Mayfair site (final touches) </a:t>
            </a:r>
            <a:endParaRPr sz="36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✅ </a:t>
            </a:r>
            <a:r>
              <a:rPr lang="en" sz="3600"/>
              <a:t>Esumy finished </a:t>
            </a:r>
            <a:endParaRPr sz="3600"/>
          </a:p>
          <a:p>
            <a:pPr indent="0" lvl="0" marL="0" rtl="0" algn="l">
              <a:spcBef>
                <a:spcPts val="800"/>
              </a:spcBef>
              <a:spcAft>
                <a:spcPts val="800"/>
              </a:spcAft>
              <a:buNone/>
            </a:pPr>
            <a:r>
              <a:rPr lang="en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✅ </a:t>
            </a:r>
            <a:r>
              <a:rPr lang="en" sz="3600"/>
              <a:t>Betterdep progress </a:t>
            </a:r>
            <a:endParaRPr sz="3600"/>
          </a:p>
        </p:txBody>
      </p:sp>
      <p:graphicFrame>
        <p:nvGraphicFramePr>
          <p:cNvPr id="183" name="Google Shape;183;p38"/>
          <p:cNvGraphicFramePr/>
          <p:nvPr/>
        </p:nvGraphicFramePr>
        <p:xfrm>
          <a:off x="152400" y="152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{0A005568-38AF-48B8-919A-5A824112E44A}</a:tableStyleId>
              </a:tblPr>
              <a:tblGrid>
                <a:gridCol w="904875"/>
                <a:gridCol w="5953125"/>
              </a:tblGrid>
              <a:tr h="9525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6671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84" name="Google Shape;184;p38"/>
          <p:cNvSpPr/>
          <p:nvPr/>
        </p:nvSpPr>
        <p:spPr>
          <a:xfrm>
            <a:off x="0" y="4333975"/>
            <a:ext cx="9144000" cy="809400"/>
          </a:xfrm>
          <a:prstGeom prst="rect">
            <a:avLst/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5" name="Google Shape;18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6050" y="2136650"/>
            <a:ext cx="2846114" cy="2197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99375" y="105450"/>
            <a:ext cx="1244925" cy="203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22222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9"/>
          <p:cNvSpPr/>
          <p:nvPr/>
        </p:nvSpPr>
        <p:spPr>
          <a:xfrm>
            <a:off x="200" y="-25675"/>
            <a:ext cx="9144000" cy="516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3" name="Google Shape;193;p39"/>
          <p:cNvSpPr txBox="1"/>
          <p:nvPr>
            <p:ph type="ctrTitle"/>
          </p:nvPr>
        </p:nvSpPr>
        <p:spPr>
          <a:xfrm>
            <a:off x="2484950" y="259125"/>
            <a:ext cx="4174500" cy="60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4125"/>
                </a:solidFill>
              </a:rPr>
              <a:t>Mayfair Home </a:t>
            </a:r>
            <a:r>
              <a:rPr lang="en">
                <a:solidFill>
                  <a:srgbClr val="CC4125"/>
                </a:solidFill>
              </a:rPr>
              <a:t>Page</a:t>
            </a:r>
            <a:r>
              <a:rPr lang="en">
                <a:solidFill>
                  <a:schemeClr val="lt1"/>
                </a:solidFill>
              </a:rPr>
              <a:t>(H)</a:t>
            </a:r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94" name="Google Shape;194;p39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6874" y="962056"/>
            <a:ext cx="7050650" cy="370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22222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0"/>
          <p:cNvSpPr/>
          <p:nvPr/>
        </p:nvSpPr>
        <p:spPr>
          <a:xfrm>
            <a:off x="200" y="-25675"/>
            <a:ext cx="9144000" cy="5169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1" name="Google Shape;201;p40"/>
          <p:cNvSpPr txBox="1"/>
          <p:nvPr>
            <p:ph type="ctrTitle"/>
          </p:nvPr>
        </p:nvSpPr>
        <p:spPr>
          <a:xfrm>
            <a:off x="3286350" y="97225"/>
            <a:ext cx="2571300" cy="5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4125"/>
                </a:solidFill>
              </a:rPr>
              <a:t>Esumry</a:t>
            </a:r>
            <a:endParaRPr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202" name="Google Shape;202;p40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3857" l="0" r="0" t="8859"/>
          <a:stretch/>
        </p:blipFill>
        <p:spPr>
          <a:xfrm>
            <a:off x="1390575" y="996863"/>
            <a:ext cx="6363250" cy="312422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4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Progress - Betterdep</a:t>
            </a:r>
            <a:endParaRPr/>
          </a:p>
        </p:txBody>
      </p:sp>
      <p:sp>
        <p:nvSpPr>
          <p:cNvPr id="208" name="Google Shape;208;p4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0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Last major piece is Betterdep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Blogging Website for sharing </a:t>
            </a:r>
            <a:endParaRPr>
              <a:solidFill>
                <a:schemeClr val="dk2"/>
              </a:solidFill>
            </a:endParaRPr>
          </a:p>
          <a:p>
            <a:pPr indent="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legal deposition strategies</a:t>
            </a:r>
            <a:endParaRPr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>
                <a:solidFill>
                  <a:schemeClr val="dk2"/>
                </a:solidFill>
              </a:rPr>
              <a:t>Implementation started, no</a:t>
            </a:r>
            <a:endParaRPr>
              <a:solidFill>
                <a:schemeClr val="dk2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2"/>
                </a:solidFill>
              </a:rPr>
              <a:t>demo yet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209" name="Google Shape;20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1747" y="1234000"/>
            <a:ext cx="4783300" cy="300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2"/>
          <p:cNvSpPr txBox="1"/>
          <p:nvPr>
            <p:ph type="title"/>
          </p:nvPr>
        </p:nvSpPr>
        <p:spPr>
          <a:xfrm>
            <a:off x="311700" y="310600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Demonstrations/Meetings</a:t>
            </a:r>
            <a:endParaRPr/>
          </a:p>
        </p:txBody>
      </p:sp>
      <p:sp>
        <p:nvSpPr>
          <p:cNvPr id="215" name="Google Shape;215;p42"/>
          <p:cNvSpPr txBox="1"/>
          <p:nvPr/>
        </p:nvSpPr>
        <p:spPr>
          <a:xfrm>
            <a:off x="443700" y="969375"/>
            <a:ext cx="6369600" cy="33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●"/>
            </a:pPr>
            <a:r>
              <a:rPr lang="en" sz="1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Since the last presentation we’ve had 2 </a:t>
            </a:r>
            <a:r>
              <a:rPr lang="en" sz="1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important</a:t>
            </a:r>
            <a:r>
              <a:rPr lang="en" sz="1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meetings</a:t>
            </a:r>
            <a:endParaRPr sz="1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●"/>
            </a:pPr>
            <a:r>
              <a:rPr lang="en" sz="1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Meeting 1 - April 12th</a:t>
            </a:r>
            <a:endParaRPr sz="1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○"/>
            </a:pPr>
            <a:r>
              <a:rPr lang="en" sz="1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Senior Mayfair executives and employees were present</a:t>
            </a:r>
            <a:endParaRPr sz="1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○"/>
            </a:pPr>
            <a:r>
              <a:rPr lang="en" sz="1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Included Susan &amp; James Chapman</a:t>
            </a:r>
            <a:endParaRPr sz="1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●"/>
            </a:pPr>
            <a:r>
              <a:rPr lang="en" sz="1800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Meeting 2 - </a:t>
            </a:r>
            <a:r>
              <a:rPr lang="en" sz="165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April 27th</a:t>
            </a:r>
            <a:endParaRPr sz="1800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2900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Char char="○"/>
            </a:pPr>
            <a:r>
              <a:rPr lang="en" sz="165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Madhan Subhas - A</a:t>
            </a:r>
            <a:r>
              <a:rPr lang="en" sz="165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lumnus from CS@VT</a:t>
            </a:r>
            <a:endParaRPr sz="165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33375" lvl="1" marL="9144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202124"/>
              </a:buClr>
              <a:buSzPts val="1650"/>
              <a:buFont typeface="Roboto"/>
              <a:buChar char="○"/>
            </a:pPr>
            <a:r>
              <a:rPr lang="en" sz="165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Volunteer advisor for Mayfair</a:t>
            </a:r>
            <a:endParaRPr sz="165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3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VTURCS</a:t>
            </a:r>
            <a:endParaRPr/>
          </a:p>
        </p:txBody>
      </p:sp>
      <p:sp>
        <p:nvSpPr>
          <p:cNvPr id="221" name="Google Shape;221;p43"/>
          <p:cNvSpPr txBox="1"/>
          <p:nvPr>
            <p:ph idx="1" type="body"/>
          </p:nvPr>
        </p:nvSpPr>
        <p:spPr>
          <a:xfrm>
            <a:off x="311700" y="1152475"/>
            <a:ext cx="3199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Give background on project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Show demos of websites on laptop and smartphone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Receive </a:t>
            </a:r>
            <a:r>
              <a:rPr lang="en">
                <a:solidFill>
                  <a:srgbClr val="000000"/>
                </a:solidFill>
              </a:rPr>
              <a:t>feedback on improvements to design or functionality.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222" name="Google Shape;22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9875" y="564850"/>
            <a:ext cx="5337099" cy="401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4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Touches</a:t>
            </a:r>
            <a:endParaRPr/>
          </a:p>
        </p:txBody>
      </p:sp>
      <p:sp>
        <p:nvSpPr>
          <p:cNvPr id="228" name="Google Shape;228;p4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EC2 instance for each of the following (Hosted them on AWS and tested usability):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betterdep.com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mayfairproject.com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esumry.com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files.mayfairproject.com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Link together sites for a cohesive final product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Transitioning to the new team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Will be taking over once the semester ends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