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Roboto"/>
      <p:regular r:id="rId35"/>
      <p:bold r:id="rId36"/>
      <p:italic r:id="rId37"/>
      <p:boldItalic r:id="rId38"/>
    </p:embeddedFont>
    <p:embeddedFont>
      <p:font typeface="Poppins"/>
      <p:regular r:id="rId39"/>
      <p:bold r:id="rId40"/>
      <p:italic r:id="rId41"/>
      <p:boldItalic r:id="rId42"/>
    </p:embeddedFont>
    <p:embeddedFont>
      <p:font typeface="Poppins Light"/>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7" roundtripDataSignature="AMtx7mh50A9dS/QzX/aqHjUyxRWRu6H/B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oppins-bold.fntdata"/><Relationship Id="rId20" Type="http://schemas.openxmlformats.org/officeDocument/2006/relationships/slide" Target="slides/slide15.xml"/><Relationship Id="rId42" Type="http://schemas.openxmlformats.org/officeDocument/2006/relationships/font" Target="fonts/Poppins-boldItalic.fntdata"/><Relationship Id="rId41" Type="http://schemas.openxmlformats.org/officeDocument/2006/relationships/font" Target="fonts/Poppins-italic.fntdata"/><Relationship Id="rId22" Type="http://schemas.openxmlformats.org/officeDocument/2006/relationships/slide" Target="slides/slide17.xml"/><Relationship Id="rId44" Type="http://schemas.openxmlformats.org/officeDocument/2006/relationships/font" Target="fonts/PoppinsLight-bold.fntdata"/><Relationship Id="rId21" Type="http://schemas.openxmlformats.org/officeDocument/2006/relationships/slide" Target="slides/slide16.xml"/><Relationship Id="rId43" Type="http://schemas.openxmlformats.org/officeDocument/2006/relationships/font" Target="fonts/PoppinsLight-regular.fntdata"/><Relationship Id="rId24" Type="http://schemas.openxmlformats.org/officeDocument/2006/relationships/slide" Target="slides/slide19.xml"/><Relationship Id="rId46" Type="http://schemas.openxmlformats.org/officeDocument/2006/relationships/font" Target="fonts/PoppinsLight-boldItalic.fntdata"/><Relationship Id="rId23" Type="http://schemas.openxmlformats.org/officeDocument/2006/relationships/slide" Target="slides/slide18.xml"/><Relationship Id="rId45" Type="http://schemas.openxmlformats.org/officeDocument/2006/relationships/font" Target="fonts/PoppinsLigh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customschemas.google.com/relationships/presentationmetadata" Target="meta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oboto-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oboto-italic.fntdata"/><Relationship Id="rId14" Type="http://schemas.openxmlformats.org/officeDocument/2006/relationships/slide" Target="slides/slide9.xml"/><Relationship Id="rId36" Type="http://schemas.openxmlformats.org/officeDocument/2006/relationships/font" Target="fonts/Roboto-bold.fntdata"/><Relationship Id="rId17" Type="http://schemas.openxmlformats.org/officeDocument/2006/relationships/slide" Target="slides/slide12.xml"/><Relationship Id="rId39" Type="http://schemas.openxmlformats.org/officeDocument/2006/relationships/font" Target="fonts/Poppins-regular.fntdata"/><Relationship Id="rId16" Type="http://schemas.openxmlformats.org/officeDocument/2006/relationships/slide" Target="slides/slide11.xml"/><Relationship Id="rId38" Type="http://schemas.openxmlformats.org/officeDocument/2006/relationships/font" Target="fonts/Roboto-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2: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163d33c17e7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g163d33c17e7_0_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63d33c17e7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g163d33c17e7_0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6c64ef9995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6c64ef9995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163d33c17e7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Google Shape;243;g163d33c17e7_0_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63d33c17e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g163d33c17e7_0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1476612566f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Google Shape;254;g1476612566f_0_8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1476612566f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g1476612566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14934e6d98a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g14934e6d98a_1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52c1efb508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g152c1efb508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63d33c17e7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g163d33c17e7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fe321a7f60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fe321a7f60_1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sz="1400">
                <a:solidFill>
                  <a:schemeClr val="dk1"/>
                </a:solidFill>
                <a:latin typeface="Poppins Light"/>
                <a:ea typeface="Poppins Light"/>
                <a:cs typeface="Poppins Light"/>
                <a:sym typeface="Poppins Light"/>
              </a:rPr>
              <a:t>https://archive.org/details/WordsAtWar_995/1944-09-05NbcWordsAtWar63TheVeteranComesBack.mp3</a:t>
            </a:r>
            <a:endParaRPr sz="1400">
              <a:solidFill>
                <a:schemeClr val="dk1"/>
              </a:solidFill>
              <a:latin typeface="Poppins Light"/>
              <a:ea typeface="Poppins Light"/>
              <a:cs typeface="Poppins Light"/>
              <a:sym typeface="Poppins Light"/>
            </a:endParaRPr>
          </a:p>
          <a:p>
            <a:pPr indent="0" lvl="0" marL="0" rtl="0" algn="l">
              <a:lnSpc>
                <a:spcPct val="100000"/>
              </a:lnSpc>
              <a:spcBef>
                <a:spcPts val="0"/>
              </a:spcBef>
              <a:spcAft>
                <a:spcPts val="0"/>
              </a:spcAft>
              <a:buSzPts val="1100"/>
              <a:buNone/>
            </a:pPr>
            <a:r>
              <a:rPr lang="en" sz="1400">
                <a:solidFill>
                  <a:schemeClr val="dk1"/>
                </a:solidFill>
                <a:latin typeface="Poppins Light"/>
                <a:ea typeface="Poppins Light"/>
                <a:cs typeface="Poppins Light"/>
                <a:sym typeface="Poppins Light"/>
              </a:rPr>
              <a:t>Time (6 min. 36 sec.): starts “the veteran is a threat”</a:t>
            </a:r>
            <a:endParaRPr sz="14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63d33c17e7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g163d33c17e7_0_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63d33c17e7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g163d33c17e7_0_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592636a0a7_2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g1592636a0a7_2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1592636a0a7_2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g1592636a0a7_2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1592636a0a7_2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1592636a0a7_2_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1592636a0a7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1592636a0a7_2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14b619445a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6" name="Google Shape;316;g14b619445a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fe321a7f60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gfe321a7f60_1_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6df742199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16df742199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476612566f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1476612566f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6df742199b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6df742199b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6df742199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6df742199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6e0e07f2e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6e0e07f2e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593bed6b5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1593bed6b52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163d33c17e7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g163d33c17e7_0_9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596dc38f2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g1596dc38f2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63d33c17e7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g163d33c17e7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9" name="Shape 9"/>
        <p:cNvGrpSpPr/>
        <p:nvPr/>
      </p:nvGrpSpPr>
      <p:grpSpPr>
        <a:xfrm>
          <a:off x="0" y="0"/>
          <a:ext cx="0" cy="0"/>
          <a:chOff x="0" y="0"/>
          <a:chExt cx="0" cy="0"/>
        </a:xfrm>
      </p:grpSpPr>
      <p:sp>
        <p:nvSpPr>
          <p:cNvPr id="10" name="Google Shape;10;p46"/>
          <p:cNvSpPr/>
          <p:nvPr/>
        </p:nvSpPr>
        <p:spPr>
          <a:xfrm>
            <a:off x="6081700" y="764000"/>
            <a:ext cx="3615600" cy="3615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 name="Google Shape;11;p46"/>
          <p:cNvGrpSpPr/>
          <p:nvPr/>
        </p:nvGrpSpPr>
        <p:grpSpPr>
          <a:xfrm>
            <a:off x="-442731" y="337284"/>
            <a:ext cx="2324700" cy="2324700"/>
            <a:chOff x="-474900" y="321200"/>
            <a:chExt cx="2324700" cy="2324700"/>
          </a:xfrm>
        </p:grpSpPr>
        <p:sp>
          <p:nvSpPr>
            <p:cNvPr id="12" name="Google Shape;12;p46"/>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46"/>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46"/>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46"/>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 name="Google Shape;16;p46"/>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46"/>
          <p:cNvSpPr txBox="1"/>
          <p:nvPr>
            <p:ph type="title"/>
          </p:nvPr>
        </p:nvSpPr>
        <p:spPr>
          <a:xfrm>
            <a:off x="457200" y="1166125"/>
            <a:ext cx="5220300" cy="683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8" name="Google Shape;18;p46"/>
          <p:cNvSpPr txBox="1"/>
          <p:nvPr>
            <p:ph idx="1" type="body"/>
          </p:nvPr>
        </p:nvSpPr>
        <p:spPr>
          <a:xfrm>
            <a:off x="1069625" y="1958050"/>
            <a:ext cx="4608000" cy="26184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600"/>
              </a:spcBef>
              <a:spcAft>
                <a:spcPts val="0"/>
              </a:spcAft>
              <a:buSzPts val="1600"/>
              <a:buChar char="￮"/>
              <a:defRPr/>
            </a:lvl1pPr>
            <a:lvl2pPr indent="-330200" lvl="1" marL="914400" algn="l">
              <a:lnSpc>
                <a:spcPct val="100000"/>
              </a:lnSpc>
              <a:spcBef>
                <a:spcPts val="0"/>
              </a:spcBef>
              <a:spcAft>
                <a:spcPts val="0"/>
              </a:spcAft>
              <a:buSzPts val="1600"/>
              <a:buChar char="￮"/>
              <a:defRPr/>
            </a:lvl2pPr>
            <a:lvl3pPr indent="-330200" lvl="2" marL="1371600" algn="l">
              <a:lnSpc>
                <a:spcPct val="100000"/>
              </a:lnSpc>
              <a:spcBef>
                <a:spcPts val="0"/>
              </a:spcBef>
              <a:spcAft>
                <a:spcPts val="0"/>
              </a:spcAft>
              <a:buSzPts val="1600"/>
              <a:buChar char="￮"/>
              <a:defRPr/>
            </a:lvl3pPr>
            <a:lvl4pPr indent="-330200" lvl="3" marL="1828800" algn="l">
              <a:lnSpc>
                <a:spcPct val="100000"/>
              </a:lnSpc>
              <a:spcBef>
                <a:spcPts val="0"/>
              </a:spcBef>
              <a:spcAft>
                <a:spcPts val="0"/>
              </a:spcAft>
              <a:buSzPts val="1600"/>
              <a:buChar char="●"/>
              <a:defRPr/>
            </a:lvl4pPr>
            <a:lvl5pPr indent="-330200" lvl="4" marL="2286000" algn="l">
              <a:lnSpc>
                <a:spcPct val="100000"/>
              </a:lnSpc>
              <a:spcBef>
                <a:spcPts val="0"/>
              </a:spcBef>
              <a:spcAft>
                <a:spcPts val="0"/>
              </a:spcAft>
              <a:buSzPts val="1600"/>
              <a:buChar char="○"/>
              <a:defRPr/>
            </a:lvl5pPr>
            <a:lvl6pPr indent="-330200" lvl="5" marL="2743200" algn="l">
              <a:lnSpc>
                <a:spcPct val="100000"/>
              </a:lnSpc>
              <a:spcBef>
                <a:spcPts val="0"/>
              </a:spcBef>
              <a:spcAft>
                <a:spcPts val="0"/>
              </a:spcAft>
              <a:buSzPts val="1600"/>
              <a:buChar char="■"/>
              <a:defRPr/>
            </a:lvl6pPr>
            <a:lvl7pPr indent="-330200" lvl="6" marL="3200400" algn="l">
              <a:lnSpc>
                <a:spcPct val="100000"/>
              </a:lnSpc>
              <a:spcBef>
                <a:spcPts val="0"/>
              </a:spcBef>
              <a:spcAft>
                <a:spcPts val="0"/>
              </a:spcAft>
              <a:buSzPts val="1600"/>
              <a:buChar char="●"/>
              <a:defRPr/>
            </a:lvl7pPr>
            <a:lvl8pPr indent="-330200" lvl="7" marL="3657600" algn="l">
              <a:lnSpc>
                <a:spcPct val="100000"/>
              </a:lnSpc>
              <a:spcBef>
                <a:spcPts val="0"/>
              </a:spcBef>
              <a:spcAft>
                <a:spcPts val="0"/>
              </a:spcAft>
              <a:buSzPts val="1600"/>
              <a:buChar char="○"/>
              <a:defRPr/>
            </a:lvl8pPr>
            <a:lvl9pPr indent="-330200" lvl="8" marL="4114800" algn="l">
              <a:lnSpc>
                <a:spcPct val="100000"/>
              </a:lnSpc>
              <a:spcBef>
                <a:spcPts val="0"/>
              </a:spcBef>
              <a:spcAft>
                <a:spcPts val="0"/>
              </a:spcAft>
              <a:buSzPts val="1600"/>
              <a:buChar char="■"/>
              <a:defRPr/>
            </a:lvl9pPr>
          </a:lstStyle>
          <a:p/>
        </p:txBody>
      </p:sp>
      <p:sp>
        <p:nvSpPr>
          <p:cNvPr id="19" name="Google Shape;19;p46"/>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
        <p:nvSpPr>
          <p:cNvPr id="20" name="Google Shape;20;p46"/>
          <p:cNvSpPr/>
          <p:nvPr/>
        </p:nvSpPr>
        <p:spPr>
          <a:xfrm>
            <a:off x="6272900" y="955200"/>
            <a:ext cx="3233100" cy="3233100"/>
          </a:xfrm>
          <a:prstGeom prst="ellipse">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05" name="Shape 105"/>
        <p:cNvGrpSpPr/>
        <p:nvPr/>
      </p:nvGrpSpPr>
      <p:grpSpPr>
        <a:xfrm>
          <a:off x="0" y="0"/>
          <a:ext cx="0" cy="0"/>
          <a:chOff x="0" y="0"/>
          <a:chExt cx="0" cy="0"/>
        </a:xfrm>
      </p:grpSpPr>
      <p:grpSp>
        <p:nvGrpSpPr>
          <p:cNvPr id="106" name="Google Shape;106;p56"/>
          <p:cNvGrpSpPr/>
          <p:nvPr/>
        </p:nvGrpSpPr>
        <p:grpSpPr>
          <a:xfrm>
            <a:off x="818844" y="502333"/>
            <a:ext cx="2324700" cy="2324700"/>
            <a:chOff x="-474900" y="321200"/>
            <a:chExt cx="2324700" cy="2324700"/>
          </a:xfrm>
        </p:grpSpPr>
        <p:sp>
          <p:nvSpPr>
            <p:cNvPr id="107" name="Google Shape;107;p56"/>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56"/>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56"/>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56"/>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1" name="Google Shape;111;p56"/>
          <p:cNvSpPr/>
          <p:nvPr/>
        </p:nvSpPr>
        <p:spPr>
          <a:xfrm>
            <a:off x="1794525" y="-407900"/>
            <a:ext cx="5959200" cy="5959200"/>
          </a:xfrm>
          <a:prstGeom prst="ellipse">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56"/>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56"/>
          <p:cNvSpPr txBox="1"/>
          <p:nvPr>
            <p:ph idx="1" type="body"/>
          </p:nvPr>
        </p:nvSpPr>
        <p:spPr>
          <a:xfrm>
            <a:off x="2385525" y="1310550"/>
            <a:ext cx="4777200" cy="32658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Font typeface="Poppins"/>
              <a:buChar char="￮"/>
              <a:defRPr b="1" sz="2600">
                <a:latin typeface="Poppins"/>
                <a:ea typeface="Poppins"/>
                <a:cs typeface="Poppins"/>
                <a:sym typeface="Poppins"/>
              </a:defRPr>
            </a:lvl1pPr>
            <a:lvl2pPr indent="-393700" lvl="1" marL="914400" algn="l">
              <a:lnSpc>
                <a:spcPct val="100000"/>
              </a:lnSpc>
              <a:spcBef>
                <a:spcPts val="0"/>
              </a:spcBef>
              <a:spcAft>
                <a:spcPts val="0"/>
              </a:spcAft>
              <a:buSzPts val="2600"/>
              <a:buFont typeface="Poppins"/>
              <a:buChar char="￮"/>
              <a:defRPr b="1" sz="2600">
                <a:latin typeface="Poppins"/>
                <a:ea typeface="Poppins"/>
                <a:cs typeface="Poppins"/>
                <a:sym typeface="Poppins"/>
              </a:defRPr>
            </a:lvl2pPr>
            <a:lvl3pPr indent="-393700" lvl="2" marL="1371600" algn="l">
              <a:lnSpc>
                <a:spcPct val="100000"/>
              </a:lnSpc>
              <a:spcBef>
                <a:spcPts val="0"/>
              </a:spcBef>
              <a:spcAft>
                <a:spcPts val="0"/>
              </a:spcAft>
              <a:buSzPts val="2600"/>
              <a:buFont typeface="Poppins"/>
              <a:buChar char="￮"/>
              <a:defRPr b="1" sz="2600">
                <a:latin typeface="Poppins"/>
                <a:ea typeface="Poppins"/>
                <a:cs typeface="Poppins"/>
                <a:sym typeface="Poppins"/>
              </a:defRPr>
            </a:lvl3pPr>
            <a:lvl4pPr indent="-393700" lvl="3" marL="1828800" algn="l">
              <a:lnSpc>
                <a:spcPct val="100000"/>
              </a:lnSpc>
              <a:spcBef>
                <a:spcPts val="0"/>
              </a:spcBef>
              <a:spcAft>
                <a:spcPts val="0"/>
              </a:spcAft>
              <a:buSzPts val="2600"/>
              <a:buFont typeface="Poppins"/>
              <a:buChar char="●"/>
              <a:defRPr b="1" sz="2600">
                <a:latin typeface="Poppins"/>
                <a:ea typeface="Poppins"/>
                <a:cs typeface="Poppins"/>
                <a:sym typeface="Poppins"/>
              </a:defRPr>
            </a:lvl4pPr>
            <a:lvl5pPr indent="-393700" lvl="4" marL="2286000" algn="l">
              <a:lnSpc>
                <a:spcPct val="100000"/>
              </a:lnSpc>
              <a:spcBef>
                <a:spcPts val="0"/>
              </a:spcBef>
              <a:spcAft>
                <a:spcPts val="0"/>
              </a:spcAft>
              <a:buSzPts val="2600"/>
              <a:buFont typeface="Poppins"/>
              <a:buChar char="○"/>
              <a:defRPr b="1" sz="2600">
                <a:latin typeface="Poppins"/>
                <a:ea typeface="Poppins"/>
                <a:cs typeface="Poppins"/>
                <a:sym typeface="Poppins"/>
              </a:defRPr>
            </a:lvl5pPr>
            <a:lvl6pPr indent="-393700" lvl="5" marL="2743200" algn="l">
              <a:lnSpc>
                <a:spcPct val="100000"/>
              </a:lnSpc>
              <a:spcBef>
                <a:spcPts val="0"/>
              </a:spcBef>
              <a:spcAft>
                <a:spcPts val="0"/>
              </a:spcAft>
              <a:buSzPts val="2600"/>
              <a:buFont typeface="Poppins"/>
              <a:buChar char="■"/>
              <a:defRPr b="1" sz="2600">
                <a:latin typeface="Poppins"/>
                <a:ea typeface="Poppins"/>
                <a:cs typeface="Poppins"/>
                <a:sym typeface="Poppins"/>
              </a:defRPr>
            </a:lvl6pPr>
            <a:lvl7pPr indent="-393700" lvl="6" marL="3200400" algn="l">
              <a:lnSpc>
                <a:spcPct val="100000"/>
              </a:lnSpc>
              <a:spcBef>
                <a:spcPts val="0"/>
              </a:spcBef>
              <a:spcAft>
                <a:spcPts val="0"/>
              </a:spcAft>
              <a:buSzPts val="2600"/>
              <a:buFont typeface="Poppins"/>
              <a:buChar char="●"/>
              <a:defRPr b="1" sz="2600">
                <a:latin typeface="Poppins"/>
                <a:ea typeface="Poppins"/>
                <a:cs typeface="Poppins"/>
                <a:sym typeface="Poppins"/>
              </a:defRPr>
            </a:lvl7pPr>
            <a:lvl8pPr indent="-393700" lvl="7" marL="3657600" algn="l">
              <a:lnSpc>
                <a:spcPct val="100000"/>
              </a:lnSpc>
              <a:spcBef>
                <a:spcPts val="0"/>
              </a:spcBef>
              <a:spcAft>
                <a:spcPts val="0"/>
              </a:spcAft>
              <a:buSzPts val="2600"/>
              <a:buFont typeface="Poppins"/>
              <a:buChar char="○"/>
              <a:defRPr b="1" sz="2600">
                <a:latin typeface="Poppins"/>
                <a:ea typeface="Poppins"/>
                <a:cs typeface="Poppins"/>
                <a:sym typeface="Poppins"/>
              </a:defRPr>
            </a:lvl8pPr>
            <a:lvl9pPr indent="-393700" lvl="8" marL="4114800" algn="l">
              <a:lnSpc>
                <a:spcPct val="100000"/>
              </a:lnSpc>
              <a:spcBef>
                <a:spcPts val="0"/>
              </a:spcBef>
              <a:spcAft>
                <a:spcPts val="0"/>
              </a:spcAft>
              <a:buSzPts val="2600"/>
              <a:buFont typeface="Poppins"/>
              <a:buChar char="■"/>
              <a:defRPr b="1" sz="2600">
                <a:latin typeface="Poppins"/>
                <a:ea typeface="Poppins"/>
                <a:cs typeface="Poppins"/>
                <a:sym typeface="Poppins"/>
              </a:defRPr>
            </a:lvl9pPr>
          </a:lstStyle>
          <a:p/>
        </p:txBody>
      </p:sp>
      <p:sp>
        <p:nvSpPr>
          <p:cNvPr id="114" name="Google Shape;114;p56"/>
          <p:cNvSpPr txBox="1"/>
          <p:nvPr/>
        </p:nvSpPr>
        <p:spPr>
          <a:xfrm>
            <a:off x="1599200" y="1326625"/>
            <a:ext cx="7641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200"/>
              <a:buFont typeface="Arial"/>
              <a:buNone/>
            </a:pPr>
            <a:r>
              <a:rPr b="1" i="0" lang="en" sz="7200" u="none" cap="none" strike="noStrike">
                <a:solidFill>
                  <a:srgbClr val="000000"/>
                </a:solidFill>
                <a:latin typeface="Poppins"/>
                <a:ea typeface="Poppins"/>
                <a:cs typeface="Poppins"/>
                <a:sym typeface="Poppins"/>
              </a:rPr>
              <a:t>“</a:t>
            </a:r>
            <a:endParaRPr b="1" i="0" sz="7200" u="none" cap="none" strike="noStrike">
              <a:solidFill>
                <a:srgbClr val="000000"/>
              </a:solidFill>
              <a:latin typeface="Poppins"/>
              <a:ea typeface="Poppins"/>
              <a:cs typeface="Poppins"/>
              <a:sym typeface="Poppins"/>
            </a:endParaRPr>
          </a:p>
        </p:txBody>
      </p:sp>
      <p:sp>
        <p:nvSpPr>
          <p:cNvPr id="115" name="Google Shape;115;p56"/>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116" name="Shape 116"/>
        <p:cNvGrpSpPr/>
        <p:nvPr/>
      </p:nvGrpSpPr>
      <p:grpSpPr>
        <a:xfrm>
          <a:off x="0" y="0"/>
          <a:ext cx="0" cy="0"/>
          <a:chOff x="0" y="0"/>
          <a:chExt cx="0" cy="0"/>
        </a:xfrm>
      </p:grpSpPr>
      <p:grpSp>
        <p:nvGrpSpPr>
          <p:cNvPr id="117" name="Google Shape;117;p57"/>
          <p:cNvGrpSpPr/>
          <p:nvPr/>
        </p:nvGrpSpPr>
        <p:grpSpPr>
          <a:xfrm>
            <a:off x="-442731" y="337284"/>
            <a:ext cx="2324700" cy="2324700"/>
            <a:chOff x="-474900" y="321200"/>
            <a:chExt cx="2324700" cy="2324700"/>
          </a:xfrm>
        </p:grpSpPr>
        <p:sp>
          <p:nvSpPr>
            <p:cNvPr id="118" name="Google Shape;118;p57"/>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57"/>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57"/>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57"/>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2" name="Google Shape;122;p57"/>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57"/>
          <p:cNvSpPr txBox="1"/>
          <p:nvPr>
            <p:ph type="title"/>
          </p:nvPr>
        </p:nvSpPr>
        <p:spPr>
          <a:xfrm>
            <a:off x="457200" y="1166125"/>
            <a:ext cx="5220300" cy="683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24" name="Google Shape;124;p57"/>
          <p:cNvSpPr txBox="1"/>
          <p:nvPr>
            <p:ph idx="1" type="body"/>
          </p:nvPr>
        </p:nvSpPr>
        <p:spPr>
          <a:xfrm>
            <a:off x="1069625" y="1958050"/>
            <a:ext cx="1485300" cy="2618400"/>
          </a:xfrm>
          <a:prstGeom prst="rect">
            <a:avLst/>
          </a:prstGeom>
          <a:noFill/>
          <a:ln>
            <a:noFill/>
          </a:ln>
        </p:spPr>
        <p:txBody>
          <a:bodyPr anchorCtr="0" anchor="t" bIns="91425" lIns="91425" spcFirstLastPara="1" rIns="91425" wrap="square" tIns="91425">
            <a:noAutofit/>
          </a:bodyPr>
          <a:lstStyle>
            <a:lvl1pPr indent="-298450" lvl="0" marL="457200" algn="l">
              <a:lnSpc>
                <a:spcPct val="100000"/>
              </a:lnSpc>
              <a:spcBef>
                <a:spcPts val="600"/>
              </a:spcBef>
              <a:spcAft>
                <a:spcPts val="0"/>
              </a:spcAft>
              <a:buSzPts val="1100"/>
              <a:buChar char="￮"/>
              <a:defRPr sz="1100"/>
            </a:lvl1pPr>
            <a:lvl2pPr indent="-298450" lvl="1" marL="914400" algn="l">
              <a:lnSpc>
                <a:spcPct val="100000"/>
              </a:lnSpc>
              <a:spcBef>
                <a:spcPts val="0"/>
              </a:spcBef>
              <a:spcAft>
                <a:spcPts val="0"/>
              </a:spcAft>
              <a:buSzPts val="1100"/>
              <a:buChar char="￮"/>
              <a:defRPr sz="1100"/>
            </a:lvl2pPr>
            <a:lvl3pPr indent="-298450" lvl="2" marL="1371600" algn="l">
              <a:lnSpc>
                <a:spcPct val="100000"/>
              </a:lnSpc>
              <a:spcBef>
                <a:spcPts val="0"/>
              </a:spcBef>
              <a:spcAft>
                <a:spcPts val="0"/>
              </a:spcAft>
              <a:buSzPts val="1100"/>
              <a:buChar char="￮"/>
              <a:defRPr sz="1100"/>
            </a:lvl3pPr>
            <a:lvl4pPr indent="-298450" lvl="3" marL="1828800" algn="l">
              <a:lnSpc>
                <a:spcPct val="100000"/>
              </a:lnSpc>
              <a:spcBef>
                <a:spcPts val="0"/>
              </a:spcBef>
              <a:spcAft>
                <a:spcPts val="0"/>
              </a:spcAft>
              <a:buSzPts val="1100"/>
              <a:buChar char="●"/>
              <a:defRPr sz="1100"/>
            </a:lvl4pPr>
            <a:lvl5pPr indent="-298450" lvl="4" marL="2286000" algn="l">
              <a:lnSpc>
                <a:spcPct val="100000"/>
              </a:lnSpc>
              <a:spcBef>
                <a:spcPts val="0"/>
              </a:spcBef>
              <a:spcAft>
                <a:spcPts val="0"/>
              </a:spcAft>
              <a:buSzPts val="1100"/>
              <a:buChar char="○"/>
              <a:defRPr sz="1100"/>
            </a:lvl5pPr>
            <a:lvl6pPr indent="-298450" lvl="5" marL="2743200" algn="l">
              <a:lnSpc>
                <a:spcPct val="100000"/>
              </a:lnSpc>
              <a:spcBef>
                <a:spcPts val="0"/>
              </a:spcBef>
              <a:spcAft>
                <a:spcPts val="0"/>
              </a:spcAft>
              <a:buSzPts val="1100"/>
              <a:buChar char="■"/>
              <a:defRPr sz="1100"/>
            </a:lvl6pPr>
            <a:lvl7pPr indent="-298450" lvl="6" marL="3200400" algn="l">
              <a:lnSpc>
                <a:spcPct val="100000"/>
              </a:lnSpc>
              <a:spcBef>
                <a:spcPts val="0"/>
              </a:spcBef>
              <a:spcAft>
                <a:spcPts val="0"/>
              </a:spcAft>
              <a:buSzPts val="1100"/>
              <a:buChar char="●"/>
              <a:defRPr sz="1100"/>
            </a:lvl7pPr>
            <a:lvl8pPr indent="-298450" lvl="7" marL="3657600" algn="l">
              <a:lnSpc>
                <a:spcPct val="100000"/>
              </a:lnSpc>
              <a:spcBef>
                <a:spcPts val="0"/>
              </a:spcBef>
              <a:spcAft>
                <a:spcPts val="0"/>
              </a:spcAft>
              <a:buSzPts val="1100"/>
              <a:buChar char="○"/>
              <a:defRPr sz="1100"/>
            </a:lvl8pPr>
            <a:lvl9pPr indent="-298450" lvl="8" marL="4114800" algn="l">
              <a:lnSpc>
                <a:spcPct val="100000"/>
              </a:lnSpc>
              <a:spcBef>
                <a:spcPts val="0"/>
              </a:spcBef>
              <a:spcAft>
                <a:spcPts val="0"/>
              </a:spcAft>
              <a:buSzPts val="1100"/>
              <a:buChar char="■"/>
              <a:defRPr sz="1100"/>
            </a:lvl9pPr>
          </a:lstStyle>
          <a:p/>
        </p:txBody>
      </p:sp>
      <p:sp>
        <p:nvSpPr>
          <p:cNvPr id="125" name="Google Shape;125;p57"/>
          <p:cNvSpPr txBox="1"/>
          <p:nvPr>
            <p:ph idx="2" type="body"/>
          </p:nvPr>
        </p:nvSpPr>
        <p:spPr>
          <a:xfrm>
            <a:off x="2630936" y="1958050"/>
            <a:ext cx="1485300" cy="2618400"/>
          </a:xfrm>
          <a:prstGeom prst="rect">
            <a:avLst/>
          </a:prstGeom>
          <a:noFill/>
          <a:ln>
            <a:noFill/>
          </a:ln>
        </p:spPr>
        <p:txBody>
          <a:bodyPr anchorCtr="0" anchor="t" bIns="91425" lIns="91425" spcFirstLastPara="1" rIns="91425" wrap="square" tIns="91425">
            <a:noAutofit/>
          </a:bodyPr>
          <a:lstStyle>
            <a:lvl1pPr indent="-298450" lvl="0" marL="457200" algn="l">
              <a:lnSpc>
                <a:spcPct val="100000"/>
              </a:lnSpc>
              <a:spcBef>
                <a:spcPts val="600"/>
              </a:spcBef>
              <a:spcAft>
                <a:spcPts val="0"/>
              </a:spcAft>
              <a:buSzPts val="1100"/>
              <a:buChar char="￮"/>
              <a:defRPr sz="1100"/>
            </a:lvl1pPr>
            <a:lvl2pPr indent="-298450" lvl="1" marL="914400" algn="l">
              <a:lnSpc>
                <a:spcPct val="100000"/>
              </a:lnSpc>
              <a:spcBef>
                <a:spcPts val="0"/>
              </a:spcBef>
              <a:spcAft>
                <a:spcPts val="0"/>
              </a:spcAft>
              <a:buSzPts val="1100"/>
              <a:buChar char="￮"/>
              <a:defRPr sz="1100"/>
            </a:lvl2pPr>
            <a:lvl3pPr indent="-298450" lvl="2" marL="1371600" algn="l">
              <a:lnSpc>
                <a:spcPct val="100000"/>
              </a:lnSpc>
              <a:spcBef>
                <a:spcPts val="0"/>
              </a:spcBef>
              <a:spcAft>
                <a:spcPts val="0"/>
              </a:spcAft>
              <a:buSzPts val="1100"/>
              <a:buChar char="￮"/>
              <a:defRPr sz="1100"/>
            </a:lvl3pPr>
            <a:lvl4pPr indent="-298450" lvl="3" marL="1828800" algn="l">
              <a:lnSpc>
                <a:spcPct val="100000"/>
              </a:lnSpc>
              <a:spcBef>
                <a:spcPts val="0"/>
              </a:spcBef>
              <a:spcAft>
                <a:spcPts val="0"/>
              </a:spcAft>
              <a:buSzPts val="1100"/>
              <a:buChar char="●"/>
              <a:defRPr sz="1100"/>
            </a:lvl4pPr>
            <a:lvl5pPr indent="-298450" lvl="4" marL="2286000" algn="l">
              <a:lnSpc>
                <a:spcPct val="100000"/>
              </a:lnSpc>
              <a:spcBef>
                <a:spcPts val="0"/>
              </a:spcBef>
              <a:spcAft>
                <a:spcPts val="0"/>
              </a:spcAft>
              <a:buSzPts val="1100"/>
              <a:buChar char="○"/>
              <a:defRPr sz="1100"/>
            </a:lvl5pPr>
            <a:lvl6pPr indent="-298450" lvl="5" marL="2743200" algn="l">
              <a:lnSpc>
                <a:spcPct val="100000"/>
              </a:lnSpc>
              <a:spcBef>
                <a:spcPts val="0"/>
              </a:spcBef>
              <a:spcAft>
                <a:spcPts val="0"/>
              </a:spcAft>
              <a:buSzPts val="1100"/>
              <a:buChar char="■"/>
              <a:defRPr sz="1100"/>
            </a:lvl6pPr>
            <a:lvl7pPr indent="-298450" lvl="6" marL="3200400" algn="l">
              <a:lnSpc>
                <a:spcPct val="100000"/>
              </a:lnSpc>
              <a:spcBef>
                <a:spcPts val="0"/>
              </a:spcBef>
              <a:spcAft>
                <a:spcPts val="0"/>
              </a:spcAft>
              <a:buSzPts val="1100"/>
              <a:buChar char="●"/>
              <a:defRPr sz="1100"/>
            </a:lvl7pPr>
            <a:lvl8pPr indent="-298450" lvl="7" marL="3657600" algn="l">
              <a:lnSpc>
                <a:spcPct val="100000"/>
              </a:lnSpc>
              <a:spcBef>
                <a:spcPts val="0"/>
              </a:spcBef>
              <a:spcAft>
                <a:spcPts val="0"/>
              </a:spcAft>
              <a:buSzPts val="1100"/>
              <a:buChar char="○"/>
              <a:defRPr sz="1100"/>
            </a:lvl8pPr>
            <a:lvl9pPr indent="-298450" lvl="8" marL="4114800" algn="l">
              <a:lnSpc>
                <a:spcPct val="100000"/>
              </a:lnSpc>
              <a:spcBef>
                <a:spcPts val="0"/>
              </a:spcBef>
              <a:spcAft>
                <a:spcPts val="0"/>
              </a:spcAft>
              <a:buSzPts val="1100"/>
              <a:buChar char="■"/>
              <a:defRPr sz="1100"/>
            </a:lvl9pPr>
          </a:lstStyle>
          <a:p/>
        </p:txBody>
      </p:sp>
      <p:sp>
        <p:nvSpPr>
          <p:cNvPr id="126" name="Google Shape;126;p57"/>
          <p:cNvSpPr txBox="1"/>
          <p:nvPr>
            <p:ph idx="3" type="body"/>
          </p:nvPr>
        </p:nvSpPr>
        <p:spPr>
          <a:xfrm>
            <a:off x="4192246" y="1958050"/>
            <a:ext cx="1485300" cy="2618400"/>
          </a:xfrm>
          <a:prstGeom prst="rect">
            <a:avLst/>
          </a:prstGeom>
          <a:noFill/>
          <a:ln>
            <a:noFill/>
          </a:ln>
        </p:spPr>
        <p:txBody>
          <a:bodyPr anchorCtr="0" anchor="t" bIns="91425" lIns="91425" spcFirstLastPara="1" rIns="91425" wrap="square" tIns="91425">
            <a:noAutofit/>
          </a:bodyPr>
          <a:lstStyle>
            <a:lvl1pPr indent="-298450" lvl="0" marL="457200" algn="l">
              <a:lnSpc>
                <a:spcPct val="100000"/>
              </a:lnSpc>
              <a:spcBef>
                <a:spcPts val="600"/>
              </a:spcBef>
              <a:spcAft>
                <a:spcPts val="0"/>
              </a:spcAft>
              <a:buSzPts val="1100"/>
              <a:buChar char="￮"/>
              <a:defRPr sz="1100"/>
            </a:lvl1pPr>
            <a:lvl2pPr indent="-298450" lvl="1" marL="914400" algn="l">
              <a:lnSpc>
                <a:spcPct val="100000"/>
              </a:lnSpc>
              <a:spcBef>
                <a:spcPts val="0"/>
              </a:spcBef>
              <a:spcAft>
                <a:spcPts val="0"/>
              </a:spcAft>
              <a:buSzPts val="1100"/>
              <a:buChar char="￮"/>
              <a:defRPr sz="1100"/>
            </a:lvl2pPr>
            <a:lvl3pPr indent="-298450" lvl="2" marL="1371600" algn="l">
              <a:lnSpc>
                <a:spcPct val="100000"/>
              </a:lnSpc>
              <a:spcBef>
                <a:spcPts val="0"/>
              </a:spcBef>
              <a:spcAft>
                <a:spcPts val="0"/>
              </a:spcAft>
              <a:buSzPts val="1100"/>
              <a:buChar char="￮"/>
              <a:defRPr sz="1100"/>
            </a:lvl3pPr>
            <a:lvl4pPr indent="-298450" lvl="3" marL="1828800" algn="l">
              <a:lnSpc>
                <a:spcPct val="100000"/>
              </a:lnSpc>
              <a:spcBef>
                <a:spcPts val="0"/>
              </a:spcBef>
              <a:spcAft>
                <a:spcPts val="0"/>
              </a:spcAft>
              <a:buSzPts val="1100"/>
              <a:buChar char="●"/>
              <a:defRPr sz="1100"/>
            </a:lvl4pPr>
            <a:lvl5pPr indent="-298450" lvl="4" marL="2286000" algn="l">
              <a:lnSpc>
                <a:spcPct val="100000"/>
              </a:lnSpc>
              <a:spcBef>
                <a:spcPts val="0"/>
              </a:spcBef>
              <a:spcAft>
                <a:spcPts val="0"/>
              </a:spcAft>
              <a:buSzPts val="1100"/>
              <a:buChar char="○"/>
              <a:defRPr sz="1100"/>
            </a:lvl5pPr>
            <a:lvl6pPr indent="-298450" lvl="5" marL="2743200" algn="l">
              <a:lnSpc>
                <a:spcPct val="100000"/>
              </a:lnSpc>
              <a:spcBef>
                <a:spcPts val="0"/>
              </a:spcBef>
              <a:spcAft>
                <a:spcPts val="0"/>
              </a:spcAft>
              <a:buSzPts val="1100"/>
              <a:buChar char="■"/>
              <a:defRPr sz="1100"/>
            </a:lvl6pPr>
            <a:lvl7pPr indent="-298450" lvl="6" marL="3200400" algn="l">
              <a:lnSpc>
                <a:spcPct val="100000"/>
              </a:lnSpc>
              <a:spcBef>
                <a:spcPts val="0"/>
              </a:spcBef>
              <a:spcAft>
                <a:spcPts val="0"/>
              </a:spcAft>
              <a:buSzPts val="1100"/>
              <a:buChar char="●"/>
              <a:defRPr sz="1100"/>
            </a:lvl7pPr>
            <a:lvl8pPr indent="-298450" lvl="7" marL="3657600" algn="l">
              <a:lnSpc>
                <a:spcPct val="100000"/>
              </a:lnSpc>
              <a:spcBef>
                <a:spcPts val="0"/>
              </a:spcBef>
              <a:spcAft>
                <a:spcPts val="0"/>
              </a:spcAft>
              <a:buSzPts val="1100"/>
              <a:buChar char="○"/>
              <a:defRPr sz="1100"/>
            </a:lvl8pPr>
            <a:lvl9pPr indent="-298450" lvl="8" marL="4114800" algn="l">
              <a:lnSpc>
                <a:spcPct val="100000"/>
              </a:lnSpc>
              <a:spcBef>
                <a:spcPts val="0"/>
              </a:spcBef>
              <a:spcAft>
                <a:spcPts val="0"/>
              </a:spcAft>
              <a:buSzPts val="1100"/>
              <a:buChar char="■"/>
              <a:defRPr sz="1100"/>
            </a:lvl9pPr>
          </a:lstStyle>
          <a:p/>
        </p:txBody>
      </p:sp>
      <p:sp>
        <p:nvSpPr>
          <p:cNvPr id="127" name="Google Shape;127;p57"/>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
        <p:nvSpPr>
          <p:cNvPr id="128" name="Google Shape;128;p57"/>
          <p:cNvSpPr/>
          <p:nvPr/>
        </p:nvSpPr>
        <p:spPr>
          <a:xfrm>
            <a:off x="6081700" y="764000"/>
            <a:ext cx="3615600" cy="3615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57"/>
          <p:cNvSpPr/>
          <p:nvPr/>
        </p:nvSpPr>
        <p:spPr>
          <a:xfrm>
            <a:off x="6272900" y="955200"/>
            <a:ext cx="3233100" cy="3233100"/>
          </a:xfrm>
          <a:prstGeom prst="ellipse">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BLANK_1">
    <p:bg>
      <p:bgPr>
        <a:solidFill>
          <a:srgbClr val="000000"/>
        </a:solidFill>
      </p:bgPr>
    </p:bg>
    <p:spTree>
      <p:nvGrpSpPr>
        <p:cNvPr id="130" name="Shape 130"/>
        <p:cNvGrpSpPr/>
        <p:nvPr/>
      </p:nvGrpSpPr>
      <p:grpSpPr>
        <a:xfrm>
          <a:off x="0" y="0"/>
          <a:ext cx="0" cy="0"/>
          <a:chOff x="0" y="0"/>
          <a:chExt cx="0" cy="0"/>
        </a:xfrm>
      </p:grpSpPr>
      <p:sp>
        <p:nvSpPr>
          <p:cNvPr id="131" name="Google Shape;131;p58"/>
          <p:cNvSpPr/>
          <p:nvPr/>
        </p:nvSpPr>
        <p:spPr>
          <a:xfrm>
            <a:off x="-704850" y="-2705100"/>
            <a:ext cx="10553700" cy="10553700"/>
          </a:xfrm>
          <a:prstGeom prst="donut">
            <a:avLst>
              <a:gd fmla="val 10467"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58"/>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58"/>
          <p:cNvSpPr/>
          <p:nvPr/>
        </p:nvSpPr>
        <p:spPr>
          <a:xfrm>
            <a:off x="764000" y="-1236275"/>
            <a:ext cx="7616100" cy="76161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58"/>
          <p:cNvSpPr/>
          <p:nvPr/>
        </p:nvSpPr>
        <p:spPr>
          <a:xfrm>
            <a:off x="1198300" y="-801975"/>
            <a:ext cx="6747000" cy="67470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58"/>
          <p:cNvSpPr/>
          <p:nvPr/>
        </p:nvSpPr>
        <p:spPr>
          <a:xfrm>
            <a:off x="2267900" y="267625"/>
            <a:ext cx="4608300" cy="46083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58"/>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bg>
      <p:bgPr>
        <a:solidFill>
          <a:schemeClr val="dk1"/>
        </a:solidFill>
      </p:bgPr>
    </p:bg>
    <p:spTree>
      <p:nvGrpSpPr>
        <p:cNvPr id="137" name="Shape 137"/>
        <p:cNvGrpSpPr/>
        <p:nvPr/>
      </p:nvGrpSpPr>
      <p:grpSpPr>
        <a:xfrm>
          <a:off x="0" y="0"/>
          <a:ext cx="0" cy="0"/>
          <a:chOff x="0" y="0"/>
          <a:chExt cx="0" cy="0"/>
        </a:xfrm>
      </p:grpSpPr>
      <p:grpSp>
        <p:nvGrpSpPr>
          <p:cNvPr id="138" name="Google Shape;138;p59"/>
          <p:cNvGrpSpPr/>
          <p:nvPr/>
        </p:nvGrpSpPr>
        <p:grpSpPr>
          <a:xfrm>
            <a:off x="6098378" y="5"/>
            <a:ext cx="3045625" cy="2030570"/>
            <a:chOff x="6098378" y="5"/>
            <a:chExt cx="3045625" cy="2030570"/>
          </a:xfrm>
        </p:grpSpPr>
        <p:sp>
          <p:nvSpPr>
            <p:cNvPr id="139" name="Google Shape;139;p59"/>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59"/>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59"/>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59"/>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59"/>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4" name="Google Shape;144;p59"/>
          <p:cNvSpPr txBox="1"/>
          <p:nvPr>
            <p:ph type="ctrTitle"/>
          </p:nvPr>
        </p:nvSpPr>
        <p:spPr>
          <a:xfrm>
            <a:off x="598100" y="1775222"/>
            <a:ext cx="8222100" cy="83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4200"/>
              <a:buNone/>
              <a:defRPr sz="42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45" name="Google Shape;145;p59"/>
          <p:cNvSpPr txBox="1"/>
          <p:nvPr>
            <p:ph idx="1" type="subTitle"/>
          </p:nvPr>
        </p:nvSpPr>
        <p:spPr>
          <a:xfrm>
            <a:off x="598088" y="2715913"/>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600"/>
              </a:spcBef>
              <a:spcAft>
                <a:spcPts val="0"/>
              </a:spcAft>
              <a:buClr>
                <a:schemeClr val="lt1"/>
              </a:buClr>
              <a:buSzPts val="2100"/>
              <a:buNone/>
              <a:defRPr sz="2100">
                <a:solidFill>
                  <a:schemeClr val="lt1"/>
                </a:solidFill>
              </a:defRPr>
            </a:lvl1pPr>
            <a:lvl2pPr lvl="1" algn="l">
              <a:lnSpc>
                <a:spcPct val="100000"/>
              </a:lnSpc>
              <a:spcBef>
                <a:spcPts val="0"/>
              </a:spcBef>
              <a:spcAft>
                <a:spcPts val="0"/>
              </a:spcAft>
              <a:buClr>
                <a:schemeClr val="lt1"/>
              </a:buClr>
              <a:buSzPts val="2100"/>
              <a:buNone/>
              <a:defRPr sz="2100">
                <a:solidFill>
                  <a:schemeClr val="lt1"/>
                </a:solidFill>
              </a:defRPr>
            </a:lvl2pPr>
            <a:lvl3pPr lvl="2" algn="l">
              <a:lnSpc>
                <a:spcPct val="100000"/>
              </a:lnSpc>
              <a:spcBef>
                <a:spcPts val="0"/>
              </a:spcBef>
              <a:spcAft>
                <a:spcPts val="0"/>
              </a:spcAft>
              <a:buClr>
                <a:schemeClr val="lt1"/>
              </a:buClr>
              <a:buSzPts val="2100"/>
              <a:buNone/>
              <a:defRPr sz="2100">
                <a:solidFill>
                  <a:schemeClr val="lt1"/>
                </a:solidFill>
              </a:defRPr>
            </a:lvl3pPr>
            <a:lvl4pPr lvl="3" algn="l">
              <a:lnSpc>
                <a:spcPct val="100000"/>
              </a:lnSpc>
              <a:spcBef>
                <a:spcPts val="0"/>
              </a:spcBef>
              <a:spcAft>
                <a:spcPts val="0"/>
              </a:spcAft>
              <a:buClr>
                <a:schemeClr val="lt1"/>
              </a:buClr>
              <a:buSzPts val="2100"/>
              <a:buNone/>
              <a:defRPr sz="2100">
                <a:solidFill>
                  <a:schemeClr val="lt1"/>
                </a:solidFill>
              </a:defRPr>
            </a:lvl4pPr>
            <a:lvl5pPr lvl="4" algn="l">
              <a:lnSpc>
                <a:spcPct val="100000"/>
              </a:lnSpc>
              <a:spcBef>
                <a:spcPts val="0"/>
              </a:spcBef>
              <a:spcAft>
                <a:spcPts val="0"/>
              </a:spcAft>
              <a:buClr>
                <a:schemeClr val="lt1"/>
              </a:buClr>
              <a:buSzPts val="2100"/>
              <a:buNone/>
              <a:defRPr sz="2100">
                <a:solidFill>
                  <a:schemeClr val="lt1"/>
                </a:solidFill>
              </a:defRPr>
            </a:lvl5pPr>
            <a:lvl6pPr lvl="5" algn="l">
              <a:lnSpc>
                <a:spcPct val="100000"/>
              </a:lnSpc>
              <a:spcBef>
                <a:spcPts val="0"/>
              </a:spcBef>
              <a:spcAft>
                <a:spcPts val="0"/>
              </a:spcAft>
              <a:buClr>
                <a:schemeClr val="lt1"/>
              </a:buClr>
              <a:buSzPts val="2100"/>
              <a:buNone/>
              <a:defRPr sz="2100">
                <a:solidFill>
                  <a:schemeClr val="lt1"/>
                </a:solidFill>
              </a:defRPr>
            </a:lvl6pPr>
            <a:lvl7pPr lvl="6" algn="l">
              <a:lnSpc>
                <a:spcPct val="100000"/>
              </a:lnSpc>
              <a:spcBef>
                <a:spcPts val="0"/>
              </a:spcBef>
              <a:spcAft>
                <a:spcPts val="0"/>
              </a:spcAft>
              <a:buClr>
                <a:schemeClr val="lt1"/>
              </a:buClr>
              <a:buSzPts val="2100"/>
              <a:buNone/>
              <a:defRPr sz="2100">
                <a:solidFill>
                  <a:schemeClr val="lt1"/>
                </a:solidFill>
              </a:defRPr>
            </a:lvl7pPr>
            <a:lvl8pPr lvl="7" algn="l">
              <a:lnSpc>
                <a:spcPct val="100000"/>
              </a:lnSpc>
              <a:spcBef>
                <a:spcPts val="0"/>
              </a:spcBef>
              <a:spcAft>
                <a:spcPts val="0"/>
              </a:spcAft>
              <a:buClr>
                <a:schemeClr val="lt1"/>
              </a:buClr>
              <a:buSzPts val="2100"/>
              <a:buNone/>
              <a:defRPr sz="2100">
                <a:solidFill>
                  <a:schemeClr val="lt1"/>
                </a:solidFill>
              </a:defRPr>
            </a:lvl8pPr>
            <a:lvl9pPr lvl="8" algn="l">
              <a:lnSpc>
                <a:spcPct val="100000"/>
              </a:lnSpc>
              <a:spcBef>
                <a:spcPts val="0"/>
              </a:spcBef>
              <a:spcAft>
                <a:spcPts val="0"/>
              </a:spcAft>
              <a:buClr>
                <a:schemeClr val="lt1"/>
              </a:buClr>
              <a:buSzPts val="2100"/>
              <a:buNone/>
              <a:defRPr sz="2100">
                <a:solidFill>
                  <a:schemeClr val="lt1"/>
                </a:solidFill>
              </a:defRPr>
            </a:lvl9pPr>
          </a:lstStyle>
          <a:p/>
        </p:txBody>
      </p:sp>
      <p:sp>
        <p:nvSpPr>
          <p:cNvPr id="146" name="Google Shape;146;p59"/>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7" name="Shape 147"/>
        <p:cNvGrpSpPr/>
        <p:nvPr/>
      </p:nvGrpSpPr>
      <p:grpSpPr>
        <a:xfrm>
          <a:off x="0" y="0"/>
          <a:ext cx="0" cy="0"/>
          <a:chOff x="0" y="0"/>
          <a:chExt cx="0" cy="0"/>
        </a:xfrm>
      </p:grpSpPr>
      <p:grpSp>
        <p:nvGrpSpPr>
          <p:cNvPr id="148" name="Google Shape;148;p60"/>
          <p:cNvGrpSpPr/>
          <p:nvPr/>
        </p:nvGrpSpPr>
        <p:grpSpPr>
          <a:xfrm>
            <a:off x="6098378" y="5"/>
            <a:ext cx="3045625" cy="2030570"/>
            <a:chOff x="6098378" y="5"/>
            <a:chExt cx="3045625" cy="2030570"/>
          </a:xfrm>
        </p:grpSpPr>
        <p:sp>
          <p:nvSpPr>
            <p:cNvPr id="149" name="Google Shape;149;p60"/>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60"/>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60"/>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60"/>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0"/>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4" name="Google Shape;154;p60"/>
          <p:cNvSpPr txBox="1"/>
          <p:nvPr>
            <p:ph type="title"/>
          </p:nvPr>
        </p:nvSpPr>
        <p:spPr>
          <a:xfrm>
            <a:off x="598100" y="2152347"/>
            <a:ext cx="8222100" cy="83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1"/>
              </a:buClr>
              <a:buSzPts val="4200"/>
              <a:buNone/>
              <a:defRPr sz="42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55" name="Google Shape;155;p60"/>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156" name="Shape 156"/>
        <p:cNvGrpSpPr/>
        <p:nvPr/>
      </p:nvGrpSpPr>
      <p:grpSpPr>
        <a:xfrm>
          <a:off x="0" y="0"/>
          <a:ext cx="0" cy="0"/>
          <a:chOff x="0" y="0"/>
          <a:chExt cx="0" cy="0"/>
        </a:xfrm>
      </p:grpSpPr>
      <p:grpSp>
        <p:nvGrpSpPr>
          <p:cNvPr id="157" name="Google Shape;157;p61"/>
          <p:cNvGrpSpPr/>
          <p:nvPr/>
        </p:nvGrpSpPr>
        <p:grpSpPr>
          <a:xfrm>
            <a:off x="6098378" y="5"/>
            <a:ext cx="3045625" cy="2030570"/>
            <a:chOff x="6098378" y="5"/>
            <a:chExt cx="3045625" cy="2030570"/>
          </a:xfrm>
        </p:grpSpPr>
        <p:sp>
          <p:nvSpPr>
            <p:cNvPr id="158" name="Google Shape;158;p61"/>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61"/>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61"/>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61"/>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61"/>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3" name="Google Shape;163;p61"/>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164" name="Google Shape;164;p6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5" name="Shape 165"/>
        <p:cNvGrpSpPr/>
        <p:nvPr/>
      </p:nvGrpSpPr>
      <p:grpSpPr>
        <a:xfrm>
          <a:off x="0" y="0"/>
          <a:ext cx="0" cy="0"/>
          <a:chOff x="0" y="0"/>
          <a:chExt cx="0" cy="0"/>
        </a:xfrm>
      </p:grpSpPr>
      <p:sp>
        <p:nvSpPr>
          <p:cNvPr id="166" name="Google Shape;166;p62"/>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67" name="Google Shape;167;p62"/>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168" name="Google Shape;168;p62"/>
          <p:cNvSpPr txBox="1"/>
          <p:nvPr>
            <p:ph type="title"/>
          </p:nvPr>
        </p:nvSpPr>
        <p:spPr>
          <a:xfrm>
            <a:off x="265500" y="1151100"/>
            <a:ext cx="4045200" cy="1564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69" name="Google Shape;169;p62"/>
          <p:cNvSpPr txBox="1"/>
          <p:nvPr>
            <p:ph idx="1" type="subTitle"/>
          </p:nvPr>
        </p:nvSpPr>
        <p:spPr>
          <a:xfrm>
            <a:off x="265500" y="2769001"/>
            <a:ext cx="4045200" cy="1269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70" name="Google Shape;170;p62"/>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30200" lvl="0" marL="457200" algn="l">
              <a:lnSpc>
                <a:spcPct val="100000"/>
              </a:lnSpc>
              <a:spcBef>
                <a:spcPts val="600"/>
              </a:spcBef>
              <a:spcAft>
                <a:spcPts val="0"/>
              </a:spcAft>
              <a:buClr>
                <a:schemeClr val="lt1"/>
              </a:buClr>
              <a:buSzPts val="1600"/>
              <a:buChar char="￮"/>
              <a:defRPr>
                <a:solidFill>
                  <a:schemeClr val="lt1"/>
                </a:solidFill>
              </a:defRPr>
            </a:lvl1pPr>
            <a:lvl2pPr indent="-330200" lvl="1" marL="914400" algn="l">
              <a:lnSpc>
                <a:spcPct val="100000"/>
              </a:lnSpc>
              <a:spcBef>
                <a:spcPts val="0"/>
              </a:spcBef>
              <a:spcAft>
                <a:spcPts val="0"/>
              </a:spcAft>
              <a:buClr>
                <a:schemeClr val="lt1"/>
              </a:buClr>
              <a:buSzPts val="1600"/>
              <a:buChar char="￮"/>
              <a:defRPr>
                <a:solidFill>
                  <a:schemeClr val="lt1"/>
                </a:solidFill>
              </a:defRPr>
            </a:lvl2pPr>
            <a:lvl3pPr indent="-330200" lvl="2" marL="1371600" algn="l">
              <a:lnSpc>
                <a:spcPct val="100000"/>
              </a:lnSpc>
              <a:spcBef>
                <a:spcPts val="0"/>
              </a:spcBef>
              <a:spcAft>
                <a:spcPts val="0"/>
              </a:spcAft>
              <a:buClr>
                <a:schemeClr val="lt1"/>
              </a:buClr>
              <a:buSzPts val="1600"/>
              <a:buChar char="￮"/>
              <a:defRPr>
                <a:solidFill>
                  <a:schemeClr val="lt1"/>
                </a:solidFill>
              </a:defRPr>
            </a:lvl3pPr>
            <a:lvl4pPr indent="-330200" lvl="3" marL="1828800" algn="l">
              <a:lnSpc>
                <a:spcPct val="100000"/>
              </a:lnSpc>
              <a:spcBef>
                <a:spcPts val="0"/>
              </a:spcBef>
              <a:spcAft>
                <a:spcPts val="0"/>
              </a:spcAft>
              <a:buClr>
                <a:schemeClr val="lt1"/>
              </a:buClr>
              <a:buSzPts val="1600"/>
              <a:buChar char="●"/>
              <a:defRPr>
                <a:solidFill>
                  <a:schemeClr val="lt1"/>
                </a:solidFill>
              </a:defRPr>
            </a:lvl4pPr>
            <a:lvl5pPr indent="-330200" lvl="4" marL="2286000" algn="l">
              <a:lnSpc>
                <a:spcPct val="100000"/>
              </a:lnSpc>
              <a:spcBef>
                <a:spcPts val="0"/>
              </a:spcBef>
              <a:spcAft>
                <a:spcPts val="0"/>
              </a:spcAft>
              <a:buClr>
                <a:schemeClr val="lt1"/>
              </a:buClr>
              <a:buSzPts val="1600"/>
              <a:buChar char="○"/>
              <a:defRPr>
                <a:solidFill>
                  <a:schemeClr val="lt1"/>
                </a:solidFill>
              </a:defRPr>
            </a:lvl5pPr>
            <a:lvl6pPr indent="-330200" lvl="5" marL="2743200" algn="l">
              <a:lnSpc>
                <a:spcPct val="100000"/>
              </a:lnSpc>
              <a:spcBef>
                <a:spcPts val="0"/>
              </a:spcBef>
              <a:spcAft>
                <a:spcPts val="0"/>
              </a:spcAft>
              <a:buClr>
                <a:schemeClr val="lt1"/>
              </a:buClr>
              <a:buSzPts val="1600"/>
              <a:buChar char="■"/>
              <a:defRPr>
                <a:solidFill>
                  <a:schemeClr val="lt1"/>
                </a:solidFill>
              </a:defRPr>
            </a:lvl6pPr>
            <a:lvl7pPr indent="-330200" lvl="6" marL="3200400" algn="l">
              <a:lnSpc>
                <a:spcPct val="100000"/>
              </a:lnSpc>
              <a:spcBef>
                <a:spcPts val="0"/>
              </a:spcBef>
              <a:spcAft>
                <a:spcPts val="0"/>
              </a:spcAft>
              <a:buClr>
                <a:schemeClr val="lt1"/>
              </a:buClr>
              <a:buSzPts val="1600"/>
              <a:buChar char="●"/>
              <a:defRPr>
                <a:solidFill>
                  <a:schemeClr val="lt1"/>
                </a:solidFill>
              </a:defRPr>
            </a:lvl7pPr>
            <a:lvl8pPr indent="-330200" lvl="7" marL="3657600" algn="l">
              <a:lnSpc>
                <a:spcPct val="100000"/>
              </a:lnSpc>
              <a:spcBef>
                <a:spcPts val="0"/>
              </a:spcBef>
              <a:spcAft>
                <a:spcPts val="0"/>
              </a:spcAft>
              <a:buClr>
                <a:schemeClr val="lt1"/>
              </a:buClr>
              <a:buSzPts val="1600"/>
              <a:buChar char="○"/>
              <a:defRPr>
                <a:solidFill>
                  <a:schemeClr val="lt1"/>
                </a:solidFill>
              </a:defRPr>
            </a:lvl8pPr>
            <a:lvl9pPr indent="-330200" lvl="8" marL="4114800" algn="l">
              <a:lnSpc>
                <a:spcPct val="100000"/>
              </a:lnSpc>
              <a:spcBef>
                <a:spcPts val="0"/>
              </a:spcBef>
              <a:spcAft>
                <a:spcPts val="0"/>
              </a:spcAft>
              <a:buClr>
                <a:schemeClr val="lt1"/>
              </a:buClr>
              <a:buSzPts val="1600"/>
              <a:buChar char="■"/>
              <a:defRPr>
                <a:solidFill>
                  <a:schemeClr val="lt1"/>
                </a:solidFill>
              </a:defRPr>
            </a:lvl9pPr>
          </a:lstStyle>
          <a:p/>
        </p:txBody>
      </p:sp>
      <p:sp>
        <p:nvSpPr>
          <p:cNvPr id="171" name="Google Shape;171;p62"/>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21" name="Shape 21"/>
        <p:cNvGrpSpPr/>
        <p:nvPr/>
      </p:nvGrpSpPr>
      <p:grpSpPr>
        <a:xfrm>
          <a:off x="0" y="0"/>
          <a:ext cx="0" cy="0"/>
          <a:chOff x="0" y="0"/>
          <a:chExt cx="0" cy="0"/>
        </a:xfrm>
      </p:grpSpPr>
      <p:grpSp>
        <p:nvGrpSpPr>
          <p:cNvPr id="22" name="Google Shape;22;p49"/>
          <p:cNvGrpSpPr/>
          <p:nvPr/>
        </p:nvGrpSpPr>
        <p:grpSpPr>
          <a:xfrm>
            <a:off x="-442731" y="337284"/>
            <a:ext cx="2324700" cy="2324700"/>
            <a:chOff x="-474900" y="321200"/>
            <a:chExt cx="2324700" cy="2324700"/>
          </a:xfrm>
        </p:grpSpPr>
        <p:sp>
          <p:nvSpPr>
            <p:cNvPr id="23" name="Google Shape;23;p49"/>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49"/>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49"/>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49"/>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 name="Google Shape;27;p49"/>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49"/>
          <p:cNvSpPr txBox="1"/>
          <p:nvPr>
            <p:ph type="title"/>
          </p:nvPr>
        </p:nvSpPr>
        <p:spPr>
          <a:xfrm>
            <a:off x="457200" y="1166125"/>
            <a:ext cx="5220300" cy="683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29" name="Google Shape;29;p49"/>
          <p:cNvSpPr txBox="1"/>
          <p:nvPr>
            <p:ph idx="1" type="body"/>
          </p:nvPr>
        </p:nvSpPr>
        <p:spPr>
          <a:xfrm>
            <a:off x="1069625" y="1958050"/>
            <a:ext cx="2236800" cy="2618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00"/>
              </a:spcBef>
              <a:spcAft>
                <a:spcPts val="0"/>
              </a:spcAft>
              <a:buSzPts val="1400"/>
              <a:buChar char="￮"/>
              <a:defRPr sz="1400"/>
            </a:lvl1pPr>
            <a:lvl2pPr indent="-317500" lvl="1" marL="914400" algn="l">
              <a:lnSpc>
                <a:spcPct val="100000"/>
              </a:lnSpc>
              <a:spcBef>
                <a:spcPts val="0"/>
              </a:spcBef>
              <a:spcAft>
                <a:spcPts val="0"/>
              </a:spcAft>
              <a:buSzPts val="1400"/>
              <a:buChar char="￮"/>
              <a:defRPr sz="1400"/>
            </a:lvl2pPr>
            <a:lvl3pPr indent="-317500" lvl="2" marL="1371600" algn="l">
              <a:lnSpc>
                <a:spcPct val="100000"/>
              </a:lnSpc>
              <a:spcBef>
                <a:spcPts val="0"/>
              </a:spcBef>
              <a:spcAft>
                <a:spcPts val="0"/>
              </a:spcAft>
              <a:buSzPts val="1400"/>
              <a:buChar char="￮"/>
              <a:defRPr sz="1400"/>
            </a:lvl3pPr>
            <a:lvl4pPr indent="-317500" lvl="3" marL="1828800" algn="l">
              <a:lnSpc>
                <a:spcPct val="100000"/>
              </a:lnSpc>
              <a:spcBef>
                <a:spcPts val="0"/>
              </a:spcBef>
              <a:spcAft>
                <a:spcPts val="0"/>
              </a:spcAft>
              <a:buSzPts val="1400"/>
              <a:buChar char="●"/>
              <a:defRPr sz="1400"/>
            </a:lvl4pPr>
            <a:lvl5pPr indent="-317500" lvl="4" marL="2286000" algn="l">
              <a:lnSpc>
                <a:spcPct val="100000"/>
              </a:lnSpc>
              <a:spcBef>
                <a:spcPts val="0"/>
              </a:spcBef>
              <a:spcAft>
                <a:spcPts val="0"/>
              </a:spcAft>
              <a:buSzPts val="1400"/>
              <a:buChar char="○"/>
              <a:defRPr sz="1400"/>
            </a:lvl5pPr>
            <a:lvl6pPr indent="-317500" lvl="5" marL="2743200" algn="l">
              <a:lnSpc>
                <a:spcPct val="100000"/>
              </a:lnSpc>
              <a:spcBef>
                <a:spcPts val="0"/>
              </a:spcBef>
              <a:spcAft>
                <a:spcPts val="0"/>
              </a:spcAft>
              <a:buSzPts val="1400"/>
              <a:buChar char="■"/>
              <a:defRPr sz="1400"/>
            </a:lvl6pPr>
            <a:lvl7pPr indent="-317500" lvl="6" marL="3200400" algn="l">
              <a:lnSpc>
                <a:spcPct val="100000"/>
              </a:lnSpc>
              <a:spcBef>
                <a:spcPts val="0"/>
              </a:spcBef>
              <a:spcAft>
                <a:spcPts val="0"/>
              </a:spcAft>
              <a:buSzPts val="1400"/>
              <a:buChar char="●"/>
              <a:defRPr sz="1400"/>
            </a:lvl7pPr>
            <a:lvl8pPr indent="-317500" lvl="7" marL="3657600" algn="l">
              <a:lnSpc>
                <a:spcPct val="100000"/>
              </a:lnSpc>
              <a:spcBef>
                <a:spcPts val="0"/>
              </a:spcBef>
              <a:spcAft>
                <a:spcPts val="0"/>
              </a:spcAft>
              <a:buSzPts val="1400"/>
              <a:buChar char="○"/>
              <a:defRPr sz="1400"/>
            </a:lvl8pPr>
            <a:lvl9pPr indent="-317500" lvl="8" marL="4114800" algn="l">
              <a:lnSpc>
                <a:spcPct val="100000"/>
              </a:lnSpc>
              <a:spcBef>
                <a:spcPts val="0"/>
              </a:spcBef>
              <a:spcAft>
                <a:spcPts val="0"/>
              </a:spcAft>
              <a:buSzPts val="1400"/>
              <a:buChar char="■"/>
              <a:defRPr sz="1400"/>
            </a:lvl9pPr>
          </a:lstStyle>
          <a:p/>
        </p:txBody>
      </p:sp>
      <p:sp>
        <p:nvSpPr>
          <p:cNvPr id="30" name="Google Shape;30;p49"/>
          <p:cNvSpPr txBox="1"/>
          <p:nvPr>
            <p:ph idx="2" type="body"/>
          </p:nvPr>
        </p:nvSpPr>
        <p:spPr>
          <a:xfrm>
            <a:off x="3440857" y="1958050"/>
            <a:ext cx="2236800" cy="2618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00"/>
              </a:spcBef>
              <a:spcAft>
                <a:spcPts val="0"/>
              </a:spcAft>
              <a:buSzPts val="1400"/>
              <a:buChar char="￮"/>
              <a:defRPr sz="1400"/>
            </a:lvl1pPr>
            <a:lvl2pPr indent="-317500" lvl="1" marL="914400" algn="l">
              <a:lnSpc>
                <a:spcPct val="100000"/>
              </a:lnSpc>
              <a:spcBef>
                <a:spcPts val="0"/>
              </a:spcBef>
              <a:spcAft>
                <a:spcPts val="0"/>
              </a:spcAft>
              <a:buSzPts val="1400"/>
              <a:buChar char="￮"/>
              <a:defRPr sz="1400"/>
            </a:lvl2pPr>
            <a:lvl3pPr indent="-317500" lvl="2" marL="1371600" algn="l">
              <a:lnSpc>
                <a:spcPct val="100000"/>
              </a:lnSpc>
              <a:spcBef>
                <a:spcPts val="0"/>
              </a:spcBef>
              <a:spcAft>
                <a:spcPts val="0"/>
              </a:spcAft>
              <a:buSzPts val="1400"/>
              <a:buChar char="￮"/>
              <a:defRPr sz="1400"/>
            </a:lvl3pPr>
            <a:lvl4pPr indent="-317500" lvl="3" marL="1828800" algn="l">
              <a:lnSpc>
                <a:spcPct val="100000"/>
              </a:lnSpc>
              <a:spcBef>
                <a:spcPts val="0"/>
              </a:spcBef>
              <a:spcAft>
                <a:spcPts val="0"/>
              </a:spcAft>
              <a:buSzPts val="1400"/>
              <a:buChar char="●"/>
              <a:defRPr sz="1400"/>
            </a:lvl4pPr>
            <a:lvl5pPr indent="-317500" lvl="4" marL="2286000" algn="l">
              <a:lnSpc>
                <a:spcPct val="100000"/>
              </a:lnSpc>
              <a:spcBef>
                <a:spcPts val="0"/>
              </a:spcBef>
              <a:spcAft>
                <a:spcPts val="0"/>
              </a:spcAft>
              <a:buSzPts val="1400"/>
              <a:buChar char="○"/>
              <a:defRPr sz="1400"/>
            </a:lvl5pPr>
            <a:lvl6pPr indent="-317500" lvl="5" marL="2743200" algn="l">
              <a:lnSpc>
                <a:spcPct val="100000"/>
              </a:lnSpc>
              <a:spcBef>
                <a:spcPts val="0"/>
              </a:spcBef>
              <a:spcAft>
                <a:spcPts val="0"/>
              </a:spcAft>
              <a:buSzPts val="1400"/>
              <a:buChar char="■"/>
              <a:defRPr sz="1400"/>
            </a:lvl6pPr>
            <a:lvl7pPr indent="-317500" lvl="6" marL="3200400" algn="l">
              <a:lnSpc>
                <a:spcPct val="100000"/>
              </a:lnSpc>
              <a:spcBef>
                <a:spcPts val="0"/>
              </a:spcBef>
              <a:spcAft>
                <a:spcPts val="0"/>
              </a:spcAft>
              <a:buSzPts val="1400"/>
              <a:buChar char="●"/>
              <a:defRPr sz="1400"/>
            </a:lvl7pPr>
            <a:lvl8pPr indent="-317500" lvl="7" marL="3657600" algn="l">
              <a:lnSpc>
                <a:spcPct val="100000"/>
              </a:lnSpc>
              <a:spcBef>
                <a:spcPts val="0"/>
              </a:spcBef>
              <a:spcAft>
                <a:spcPts val="0"/>
              </a:spcAft>
              <a:buSzPts val="1400"/>
              <a:buChar char="○"/>
              <a:defRPr sz="1400"/>
            </a:lvl8pPr>
            <a:lvl9pPr indent="-317500" lvl="8" marL="4114800" algn="l">
              <a:lnSpc>
                <a:spcPct val="100000"/>
              </a:lnSpc>
              <a:spcBef>
                <a:spcPts val="0"/>
              </a:spcBef>
              <a:spcAft>
                <a:spcPts val="0"/>
              </a:spcAft>
              <a:buSzPts val="1400"/>
              <a:buChar char="■"/>
              <a:defRPr sz="1400"/>
            </a:lvl9pPr>
          </a:lstStyle>
          <a:p/>
        </p:txBody>
      </p:sp>
      <p:sp>
        <p:nvSpPr>
          <p:cNvPr id="31" name="Google Shape;31;p49"/>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
        <p:nvSpPr>
          <p:cNvPr id="32" name="Google Shape;32;p49"/>
          <p:cNvSpPr/>
          <p:nvPr/>
        </p:nvSpPr>
        <p:spPr>
          <a:xfrm>
            <a:off x="6081700" y="764000"/>
            <a:ext cx="3615600" cy="3615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49"/>
          <p:cNvSpPr/>
          <p:nvPr/>
        </p:nvSpPr>
        <p:spPr>
          <a:xfrm>
            <a:off x="6272900" y="955200"/>
            <a:ext cx="3233100" cy="3233100"/>
          </a:xfrm>
          <a:prstGeom prst="ellipse">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34" name="Shape 34"/>
        <p:cNvGrpSpPr/>
        <p:nvPr/>
      </p:nvGrpSpPr>
      <p:grpSpPr>
        <a:xfrm>
          <a:off x="0" y="0"/>
          <a:ext cx="0" cy="0"/>
          <a:chOff x="0" y="0"/>
          <a:chExt cx="0" cy="0"/>
        </a:xfrm>
      </p:grpSpPr>
      <p:sp>
        <p:nvSpPr>
          <p:cNvPr id="35" name="Google Shape;35;p45"/>
          <p:cNvSpPr/>
          <p:nvPr/>
        </p:nvSpPr>
        <p:spPr>
          <a:xfrm>
            <a:off x="1592400" y="-407850"/>
            <a:ext cx="5959200" cy="5959200"/>
          </a:xfrm>
          <a:prstGeom prst="ellipse">
            <a:avLst/>
          </a:prstGeom>
          <a:solidFill>
            <a:srgbClr val="000000">
              <a:alpha val="2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6" name="Google Shape;36;p45"/>
          <p:cNvGrpSpPr/>
          <p:nvPr/>
        </p:nvGrpSpPr>
        <p:grpSpPr>
          <a:xfrm>
            <a:off x="501210" y="175873"/>
            <a:ext cx="2451351" cy="2451351"/>
            <a:chOff x="6680825" y="2549350"/>
            <a:chExt cx="1539600" cy="1539600"/>
          </a:xfrm>
        </p:grpSpPr>
        <p:sp>
          <p:nvSpPr>
            <p:cNvPr id="37" name="Google Shape;37;p45"/>
            <p:cNvSpPr/>
            <p:nvPr/>
          </p:nvSpPr>
          <p:spPr>
            <a:xfrm>
              <a:off x="6825669" y="2694194"/>
              <a:ext cx="1249800" cy="1249800"/>
            </a:xfrm>
            <a:prstGeom prst="ellipse">
              <a:avLst/>
            </a:prstGeom>
            <a:solidFill>
              <a:srgbClr val="000000">
                <a:alpha val="1803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45"/>
            <p:cNvSpPr/>
            <p:nvPr/>
          </p:nvSpPr>
          <p:spPr>
            <a:xfrm>
              <a:off x="6894850" y="2763375"/>
              <a:ext cx="1111200" cy="11112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45"/>
            <p:cNvSpPr/>
            <p:nvPr/>
          </p:nvSpPr>
          <p:spPr>
            <a:xfrm>
              <a:off x="6680825" y="2549350"/>
              <a:ext cx="1539600" cy="1539600"/>
            </a:xfrm>
            <a:prstGeom prst="donut">
              <a:avLst>
                <a:gd fmla="val 495" name="adj"/>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 name="Google Shape;40;p45"/>
          <p:cNvGrpSpPr/>
          <p:nvPr/>
        </p:nvGrpSpPr>
        <p:grpSpPr>
          <a:xfrm>
            <a:off x="6427669" y="2502633"/>
            <a:ext cx="2324700" cy="2324700"/>
            <a:chOff x="-474900" y="321200"/>
            <a:chExt cx="2324700" cy="2324700"/>
          </a:xfrm>
        </p:grpSpPr>
        <p:sp>
          <p:nvSpPr>
            <p:cNvPr id="41" name="Google Shape;41;p45"/>
            <p:cNvSpPr/>
            <p:nvPr/>
          </p:nvSpPr>
          <p:spPr>
            <a:xfrm>
              <a:off x="-474900" y="321200"/>
              <a:ext cx="2324700" cy="23247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45"/>
            <p:cNvSpPr/>
            <p:nvPr/>
          </p:nvSpPr>
          <p:spPr>
            <a:xfrm>
              <a:off x="120725" y="916825"/>
              <a:ext cx="1133400" cy="11334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45"/>
            <p:cNvSpPr/>
            <p:nvPr/>
          </p:nvSpPr>
          <p:spPr>
            <a:xfrm>
              <a:off x="-137125" y="658975"/>
              <a:ext cx="1649100" cy="16491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45"/>
            <p:cNvSpPr/>
            <p:nvPr/>
          </p:nvSpPr>
          <p:spPr>
            <a:xfrm>
              <a:off x="313650" y="1109750"/>
              <a:ext cx="747600" cy="747600"/>
            </a:xfrm>
            <a:prstGeom prst="ellipse">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5" name="Google Shape;45;p45"/>
          <p:cNvSpPr txBox="1"/>
          <p:nvPr>
            <p:ph type="ctrTitle"/>
          </p:nvPr>
        </p:nvSpPr>
        <p:spPr>
          <a:xfrm>
            <a:off x="2211600" y="1991850"/>
            <a:ext cx="4720800" cy="1159800"/>
          </a:xfrm>
          <a:prstGeom prst="rect">
            <a:avLst/>
          </a:prstGeom>
          <a:noFill/>
          <a:ln>
            <a:noFill/>
          </a:ln>
          <a:effectLst>
            <a:outerShdw blurRad="85725" rotWithShape="0" algn="bl" dir="5400000" dist="19050">
              <a:srgbClr val="000000">
                <a:alpha val="9411"/>
              </a:srgbClr>
            </a:outerShdw>
          </a:effectLst>
        </p:spPr>
        <p:txBody>
          <a:bodyPr anchorCtr="0" anchor="ctr" bIns="91425" lIns="91425" spcFirstLastPara="1" rIns="91425" wrap="square" tIns="91425">
            <a:noAutofit/>
          </a:bodyPr>
          <a:lstStyle>
            <a:lvl1pPr lvl="0" algn="ctr">
              <a:lnSpc>
                <a:spcPct val="100000"/>
              </a:lnSpc>
              <a:spcBef>
                <a:spcPts val="0"/>
              </a:spcBef>
              <a:spcAft>
                <a:spcPts val="0"/>
              </a:spcAft>
              <a:buClr>
                <a:srgbClr val="FFFFFF"/>
              </a:buClr>
              <a:buSzPts val="5200"/>
              <a:buNone/>
              <a:defRPr sz="5200">
                <a:solidFill>
                  <a:srgbClr val="FFFFFF"/>
                </a:solidFill>
              </a:defRPr>
            </a:lvl1pPr>
            <a:lvl2pPr lvl="1" algn="ctr">
              <a:lnSpc>
                <a:spcPct val="100000"/>
              </a:lnSpc>
              <a:spcBef>
                <a:spcPts val="0"/>
              </a:spcBef>
              <a:spcAft>
                <a:spcPts val="0"/>
              </a:spcAft>
              <a:buClr>
                <a:srgbClr val="FFFFFF"/>
              </a:buClr>
              <a:buSzPts val="5200"/>
              <a:buNone/>
              <a:defRPr sz="5200">
                <a:solidFill>
                  <a:srgbClr val="FFFFFF"/>
                </a:solidFill>
              </a:defRPr>
            </a:lvl2pPr>
            <a:lvl3pPr lvl="2" algn="ctr">
              <a:lnSpc>
                <a:spcPct val="100000"/>
              </a:lnSpc>
              <a:spcBef>
                <a:spcPts val="0"/>
              </a:spcBef>
              <a:spcAft>
                <a:spcPts val="0"/>
              </a:spcAft>
              <a:buClr>
                <a:srgbClr val="FFFFFF"/>
              </a:buClr>
              <a:buSzPts val="5200"/>
              <a:buNone/>
              <a:defRPr sz="5200">
                <a:solidFill>
                  <a:srgbClr val="FFFFFF"/>
                </a:solidFill>
              </a:defRPr>
            </a:lvl3pPr>
            <a:lvl4pPr lvl="3" algn="ctr">
              <a:lnSpc>
                <a:spcPct val="100000"/>
              </a:lnSpc>
              <a:spcBef>
                <a:spcPts val="0"/>
              </a:spcBef>
              <a:spcAft>
                <a:spcPts val="0"/>
              </a:spcAft>
              <a:buClr>
                <a:srgbClr val="FFFFFF"/>
              </a:buClr>
              <a:buSzPts val="5200"/>
              <a:buNone/>
              <a:defRPr sz="5200">
                <a:solidFill>
                  <a:srgbClr val="FFFFFF"/>
                </a:solidFill>
              </a:defRPr>
            </a:lvl4pPr>
            <a:lvl5pPr lvl="4" algn="ctr">
              <a:lnSpc>
                <a:spcPct val="100000"/>
              </a:lnSpc>
              <a:spcBef>
                <a:spcPts val="0"/>
              </a:spcBef>
              <a:spcAft>
                <a:spcPts val="0"/>
              </a:spcAft>
              <a:buClr>
                <a:srgbClr val="FFFFFF"/>
              </a:buClr>
              <a:buSzPts val="5200"/>
              <a:buNone/>
              <a:defRPr sz="5200">
                <a:solidFill>
                  <a:srgbClr val="FFFFFF"/>
                </a:solidFill>
              </a:defRPr>
            </a:lvl5pPr>
            <a:lvl6pPr lvl="5" algn="ctr">
              <a:lnSpc>
                <a:spcPct val="100000"/>
              </a:lnSpc>
              <a:spcBef>
                <a:spcPts val="0"/>
              </a:spcBef>
              <a:spcAft>
                <a:spcPts val="0"/>
              </a:spcAft>
              <a:buClr>
                <a:srgbClr val="FFFFFF"/>
              </a:buClr>
              <a:buSzPts val="5200"/>
              <a:buNone/>
              <a:defRPr sz="5200">
                <a:solidFill>
                  <a:srgbClr val="FFFFFF"/>
                </a:solidFill>
              </a:defRPr>
            </a:lvl6pPr>
            <a:lvl7pPr lvl="6" algn="ctr">
              <a:lnSpc>
                <a:spcPct val="100000"/>
              </a:lnSpc>
              <a:spcBef>
                <a:spcPts val="0"/>
              </a:spcBef>
              <a:spcAft>
                <a:spcPts val="0"/>
              </a:spcAft>
              <a:buClr>
                <a:srgbClr val="FFFFFF"/>
              </a:buClr>
              <a:buSzPts val="5200"/>
              <a:buNone/>
              <a:defRPr sz="5200">
                <a:solidFill>
                  <a:srgbClr val="FFFFFF"/>
                </a:solidFill>
              </a:defRPr>
            </a:lvl7pPr>
            <a:lvl8pPr lvl="7" algn="ctr">
              <a:lnSpc>
                <a:spcPct val="100000"/>
              </a:lnSpc>
              <a:spcBef>
                <a:spcPts val="0"/>
              </a:spcBef>
              <a:spcAft>
                <a:spcPts val="0"/>
              </a:spcAft>
              <a:buClr>
                <a:srgbClr val="FFFFFF"/>
              </a:buClr>
              <a:buSzPts val="5200"/>
              <a:buNone/>
              <a:defRPr sz="5200">
                <a:solidFill>
                  <a:srgbClr val="FFFFFF"/>
                </a:solidFill>
              </a:defRPr>
            </a:lvl8pPr>
            <a:lvl9pPr lvl="8" algn="ctr">
              <a:lnSpc>
                <a:spcPct val="100000"/>
              </a:lnSpc>
              <a:spcBef>
                <a:spcPts val="0"/>
              </a:spcBef>
              <a:spcAft>
                <a:spcPts val="0"/>
              </a:spcAft>
              <a:buClr>
                <a:srgbClr val="FFFFFF"/>
              </a:buClr>
              <a:buSzPts val="5200"/>
              <a:buNone/>
              <a:defRPr sz="5200">
                <a:solidFill>
                  <a:srgbClr val="FFFFFF"/>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 B">
  <p:cSld name="BLANK_2">
    <p:spTree>
      <p:nvGrpSpPr>
        <p:cNvPr id="46" name="Shape 46"/>
        <p:cNvGrpSpPr/>
        <p:nvPr/>
      </p:nvGrpSpPr>
      <p:grpSpPr>
        <a:xfrm>
          <a:off x="0" y="0"/>
          <a:ext cx="0" cy="0"/>
          <a:chOff x="0" y="0"/>
          <a:chExt cx="0" cy="0"/>
        </a:xfrm>
      </p:grpSpPr>
      <p:sp>
        <p:nvSpPr>
          <p:cNvPr id="47" name="Google Shape;47;p47"/>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47"/>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grpSp>
        <p:nvGrpSpPr>
          <p:cNvPr id="49" name="Google Shape;49;p47"/>
          <p:cNvGrpSpPr/>
          <p:nvPr/>
        </p:nvGrpSpPr>
        <p:grpSpPr>
          <a:xfrm>
            <a:off x="818844" y="502333"/>
            <a:ext cx="2324700" cy="2324700"/>
            <a:chOff x="-474900" y="321200"/>
            <a:chExt cx="2324700" cy="2324700"/>
          </a:xfrm>
        </p:grpSpPr>
        <p:sp>
          <p:nvSpPr>
            <p:cNvPr id="50" name="Google Shape;50;p47"/>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47"/>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47"/>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47"/>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4" name="Google Shape;54;p47"/>
          <p:cNvSpPr/>
          <p:nvPr/>
        </p:nvSpPr>
        <p:spPr>
          <a:xfrm>
            <a:off x="1794525" y="-407900"/>
            <a:ext cx="5959200" cy="5959200"/>
          </a:xfrm>
          <a:prstGeom prst="ellipse">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000000"/>
        </a:solidFill>
      </p:bgPr>
    </p:bg>
    <p:spTree>
      <p:nvGrpSpPr>
        <p:cNvPr id="55" name="Shape 55"/>
        <p:cNvGrpSpPr/>
        <p:nvPr/>
      </p:nvGrpSpPr>
      <p:grpSpPr>
        <a:xfrm>
          <a:off x="0" y="0"/>
          <a:ext cx="0" cy="0"/>
          <a:chOff x="0" y="0"/>
          <a:chExt cx="0" cy="0"/>
        </a:xfrm>
      </p:grpSpPr>
      <p:sp>
        <p:nvSpPr>
          <p:cNvPr id="56" name="Google Shape;56;p48"/>
          <p:cNvSpPr/>
          <p:nvPr/>
        </p:nvSpPr>
        <p:spPr>
          <a:xfrm>
            <a:off x="1592400" y="-407850"/>
            <a:ext cx="5959200" cy="59592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 name="Google Shape;57;p48"/>
          <p:cNvGrpSpPr/>
          <p:nvPr/>
        </p:nvGrpSpPr>
        <p:grpSpPr>
          <a:xfrm>
            <a:off x="6427669" y="2502633"/>
            <a:ext cx="2324700" cy="2324700"/>
            <a:chOff x="-474900" y="321200"/>
            <a:chExt cx="2324700" cy="2324700"/>
          </a:xfrm>
        </p:grpSpPr>
        <p:sp>
          <p:nvSpPr>
            <p:cNvPr id="58" name="Google Shape;58;p48"/>
            <p:cNvSpPr/>
            <p:nvPr/>
          </p:nvSpPr>
          <p:spPr>
            <a:xfrm>
              <a:off x="-474900" y="321200"/>
              <a:ext cx="2324700" cy="2324700"/>
            </a:xfrm>
            <a:prstGeom prst="ellipse">
              <a:avLst/>
            </a:prstGeom>
            <a:no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48"/>
            <p:cNvSpPr/>
            <p:nvPr/>
          </p:nvSpPr>
          <p:spPr>
            <a:xfrm>
              <a:off x="120725" y="916825"/>
              <a:ext cx="1133400" cy="1133400"/>
            </a:xfrm>
            <a:prstGeom prst="ellipse">
              <a:avLst/>
            </a:prstGeom>
            <a:no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48"/>
            <p:cNvSpPr/>
            <p:nvPr/>
          </p:nvSpPr>
          <p:spPr>
            <a:xfrm>
              <a:off x="-137125" y="658975"/>
              <a:ext cx="1649100" cy="1649100"/>
            </a:xfrm>
            <a:prstGeom prst="ellipse">
              <a:avLst/>
            </a:prstGeom>
            <a:no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48"/>
            <p:cNvSpPr/>
            <p:nvPr/>
          </p:nvSpPr>
          <p:spPr>
            <a:xfrm>
              <a:off x="313650" y="1109750"/>
              <a:ext cx="747600" cy="747600"/>
            </a:xfrm>
            <a:prstGeom prst="ellipse">
              <a:avLst/>
            </a:prstGeom>
            <a:no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 name="Google Shape;62;p48"/>
          <p:cNvSpPr txBox="1"/>
          <p:nvPr>
            <p:ph type="ctrTitle"/>
          </p:nvPr>
        </p:nvSpPr>
        <p:spPr>
          <a:xfrm>
            <a:off x="2569800" y="2236800"/>
            <a:ext cx="4004400" cy="956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000000"/>
              </a:buClr>
              <a:buSzPts val="5200"/>
              <a:buNone/>
              <a:defRPr sz="5200">
                <a:solidFill>
                  <a:srgbClr val="000000"/>
                </a:solidFill>
              </a:defRPr>
            </a:lvl1pPr>
            <a:lvl2pPr lvl="1" algn="ctr">
              <a:lnSpc>
                <a:spcPct val="100000"/>
              </a:lnSpc>
              <a:spcBef>
                <a:spcPts val="0"/>
              </a:spcBef>
              <a:spcAft>
                <a:spcPts val="0"/>
              </a:spcAft>
              <a:buClr>
                <a:srgbClr val="000000"/>
              </a:buClr>
              <a:buSzPts val="5200"/>
              <a:buNone/>
              <a:defRPr sz="5200">
                <a:solidFill>
                  <a:srgbClr val="000000"/>
                </a:solidFill>
              </a:defRPr>
            </a:lvl2pPr>
            <a:lvl3pPr lvl="2" algn="ctr">
              <a:lnSpc>
                <a:spcPct val="100000"/>
              </a:lnSpc>
              <a:spcBef>
                <a:spcPts val="0"/>
              </a:spcBef>
              <a:spcAft>
                <a:spcPts val="0"/>
              </a:spcAft>
              <a:buClr>
                <a:srgbClr val="000000"/>
              </a:buClr>
              <a:buSzPts val="5200"/>
              <a:buNone/>
              <a:defRPr sz="5200">
                <a:solidFill>
                  <a:srgbClr val="000000"/>
                </a:solidFill>
              </a:defRPr>
            </a:lvl3pPr>
            <a:lvl4pPr lvl="3" algn="ctr">
              <a:lnSpc>
                <a:spcPct val="100000"/>
              </a:lnSpc>
              <a:spcBef>
                <a:spcPts val="0"/>
              </a:spcBef>
              <a:spcAft>
                <a:spcPts val="0"/>
              </a:spcAft>
              <a:buClr>
                <a:srgbClr val="000000"/>
              </a:buClr>
              <a:buSzPts val="5200"/>
              <a:buNone/>
              <a:defRPr sz="5200">
                <a:solidFill>
                  <a:srgbClr val="000000"/>
                </a:solidFill>
              </a:defRPr>
            </a:lvl4pPr>
            <a:lvl5pPr lvl="4" algn="ctr">
              <a:lnSpc>
                <a:spcPct val="100000"/>
              </a:lnSpc>
              <a:spcBef>
                <a:spcPts val="0"/>
              </a:spcBef>
              <a:spcAft>
                <a:spcPts val="0"/>
              </a:spcAft>
              <a:buClr>
                <a:srgbClr val="000000"/>
              </a:buClr>
              <a:buSzPts val="5200"/>
              <a:buNone/>
              <a:defRPr sz="5200">
                <a:solidFill>
                  <a:srgbClr val="000000"/>
                </a:solidFill>
              </a:defRPr>
            </a:lvl5pPr>
            <a:lvl6pPr lvl="5" algn="ctr">
              <a:lnSpc>
                <a:spcPct val="100000"/>
              </a:lnSpc>
              <a:spcBef>
                <a:spcPts val="0"/>
              </a:spcBef>
              <a:spcAft>
                <a:spcPts val="0"/>
              </a:spcAft>
              <a:buClr>
                <a:srgbClr val="000000"/>
              </a:buClr>
              <a:buSzPts val="5200"/>
              <a:buNone/>
              <a:defRPr sz="5200">
                <a:solidFill>
                  <a:srgbClr val="000000"/>
                </a:solidFill>
              </a:defRPr>
            </a:lvl6pPr>
            <a:lvl7pPr lvl="6" algn="ctr">
              <a:lnSpc>
                <a:spcPct val="100000"/>
              </a:lnSpc>
              <a:spcBef>
                <a:spcPts val="0"/>
              </a:spcBef>
              <a:spcAft>
                <a:spcPts val="0"/>
              </a:spcAft>
              <a:buClr>
                <a:srgbClr val="000000"/>
              </a:buClr>
              <a:buSzPts val="5200"/>
              <a:buNone/>
              <a:defRPr sz="5200">
                <a:solidFill>
                  <a:srgbClr val="000000"/>
                </a:solidFill>
              </a:defRPr>
            </a:lvl7pPr>
            <a:lvl8pPr lvl="7" algn="ctr">
              <a:lnSpc>
                <a:spcPct val="100000"/>
              </a:lnSpc>
              <a:spcBef>
                <a:spcPts val="0"/>
              </a:spcBef>
              <a:spcAft>
                <a:spcPts val="0"/>
              </a:spcAft>
              <a:buClr>
                <a:srgbClr val="000000"/>
              </a:buClr>
              <a:buSzPts val="5200"/>
              <a:buNone/>
              <a:defRPr sz="5200">
                <a:solidFill>
                  <a:srgbClr val="000000"/>
                </a:solidFill>
              </a:defRPr>
            </a:lvl8pPr>
            <a:lvl9pPr lvl="8" algn="ctr">
              <a:lnSpc>
                <a:spcPct val="100000"/>
              </a:lnSpc>
              <a:spcBef>
                <a:spcPts val="0"/>
              </a:spcBef>
              <a:spcAft>
                <a:spcPts val="0"/>
              </a:spcAft>
              <a:buClr>
                <a:srgbClr val="000000"/>
              </a:buClr>
              <a:buSzPts val="5200"/>
              <a:buNone/>
              <a:defRPr sz="5200">
                <a:solidFill>
                  <a:srgbClr val="000000"/>
                </a:solidFill>
              </a:defRPr>
            </a:lvl9pPr>
          </a:lstStyle>
          <a:p/>
        </p:txBody>
      </p:sp>
      <p:sp>
        <p:nvSpPr>
          <p:cNvPr id="63" name="Google Shape;63;p48"/>
          <p:cNvSpPr txBox="1"/>
          <p:nvPr>
            <p:ph idx="1" type="subTitle"/>
          </p:nvPr>
        </p:nvSpPr>
        <p:spPr>
          <a:xfrm>
            <a:off x="2569800" y="3188701"/>
            <a:ext cx="4004400" cy="7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rgbClr val="000000"/>
              </a:buClr>
              <a:buSzPts val="1400"/>
              <a:buNone/>
              <a:defRPr sz="1400">
                <a:solidFill>
                  <a:srgbClr val="000000"/>
                </a:solidFill>
              </a:defRPr>
            </a:lvl1pPr>
            <a:lvl2pPr lvl="1" algn="ctr">
              <a:lnSpc>
                <a:spcPct val="100000"/>
              </a:lnSpc>
              <a:spcBef>
                <a:spcPts val="0"/>
              </a:spcBef>
              <a:spcAft>
                <a:spcPts val="0"/>
              </a:spcAft>
              <a:buClr>
                <a:srgbClr val="000000"/>
              </a:buClr>
              <a:buSzPts val="1400"/>
              <a:buNone/>
              <a:defRPr sz="1400">
                <a:solidFill>
                  <a:srgbClr val="000000"/>
                </a:solidFill>
              </a:defRPr>
            </a:lvl2pPr>
            <a:lvl3pPr lvl="2" algn="ctr">
              <a:lnSpc>
                <a:spcPct val="100000"/>
              </a:lnSpc>
              <a:spcBef>
                <a:spcPts val="0"/>
              </a:spcBef>
              <a:spcAft>
                <a:spcPts val="0"/>
              </a:spcAft>
              <a:buClr>
                <a:srgbClr val="000000"/>
              </a:buClr>
              <a:buSzPts val="1400"/>
              <a:buNone/>
              <a:defRPr sz="1400">
                <a:solidFill>
                  <a:srgbClr val="000000"/>
                </a:solidFill>
              </a:defRPr>
            </a:lvl3pPr>
            <a:lvl4pPr lvl="3" algn="ctr">
              <a:lnSpc>
                <a:spcPct val="100000"/>
              </a:lnSpc>
              <a:spcBef>
                <a:spcPts val="0"/>
              </a:spcBef>
              <a:spcAft>
                <a:spcPts val="0"/>
              </a:spcAft>
              <a:buClr>
                <a:srgbClr val="000000"/>
              </a:buClr>
              <a:buSzPts val="1400"/>
              <a:buNone/>
              <a:defRPr sz="1400">
                <a:solidFill>
                  <a:srgbClr val="000000"/>
                </a:solidFill>
              </a:defRPr>
            </a:lvl4pPr>
            <a:lvl5pPr lvl="4" algn="ctr">
              <a:lnSpc>
                <a:spcPct val="100000"/>
              </a:lnSpc>
              <a:spcBef>
                <a:spcPts val="0"/>
              </a:spcBef>
              <a:spcAft>
                <a:spcPts val="0"/>
              </a:spcAft>
              <a:buClr>
                <a:srgbClr val="000000"/>
              </a:buClr>
              <a:buSzPts val="1400"/>
              <a:buNone/>
              <a:defRPr sz="1400">
                <a:solidFill>
                  <a:srgbClr val="000000"/>
                </a:solidFill>
              </a:defRPr>
            </a:lvl5pPr>
            <a:lvl6pPr lvl="5" algn="ctr">
              <a:lnSpc>
                <a:spcPct val="100000"/>
              </a:lnSpc>
              <a:spcBef>
                <a:spcPts val="0"/>
              </a:spcBef>
              <a:spcAft>
                <a:spcPts val="0"/>
              </a:spcAft>
              <a:buClr>
                <a:srgbClr val="000000"/>
              </a:buClr>
              <a:buSzPts val="1400"/>
              <a:buNone/>
              <a:defRPr sz="1400">
                <a:solidFill>
                  <a:srgbClr val="000000"/>
                </a:solidFill>
              </a:defRPr>
            </a:lvl6pPr>
            <a:lvl7pPr lvl="6" algn="ctr">
              <a:lnSpc>
                <a:spcPct val="100000"/>
              </a:lnSpc>
              <a:spcBef>
                <a:spcPts val="0"/>
              </a:spcBef>
              <a:spcAft>
                <a:spcPts val="0"/>
              </a:spcAft>
              <a:buClr>
                <a:srgbClr val="000000"/>
              </a:buClr>
              <a:buSzPts val="1400"/>
              <a:buNone/>
              <a:defRPr sz="1400">
                <a:solidFill>
                  <a:srgbClr val="000000"/>
                </a:solidFill>
              </a:defRPr>
            </a:lvl7pPr>
            <a:lvl8pPr lvl="7" algn="ctr">
              <a:lnSpc>
                <a:spcPct val="100000"/>
              </a:lnSpc>
              <a:spcBef>
                <a:spcPts val="0"/>
              </a:spcBef>
              <a:spcAft>
                <a:spcPts val="0"/>
              </a:spcAft>
              <a:buClr>
                <a:srgbClr val="000000"/>
              </a:buClr>
              <a:buSzPts val="1400"/>
              <a:buNone/>
              <a:defRPr sz="1400">
                <a:solidFill>
                  <a:srgbClr val="000000"/>
                </a:solidFill>
              </a:defRPr>
            </a:lvl8pPr>
            <a:lvl9pPr lvl="8" algn="ctr">
              <a:lnSpc>
                <a:spcPct val="100000"/>
              </a:lnSpc>
              <a:spcBef>
                <a:spcPts val="0"/>
              </a:spcBef>
              <a:spcAft>
                <a:spcPts val="0"/>
              </a:spcAft>
              <a:buClr>
                <a:srgbClr val="000000"/>
              </a:buClr>
              <a:buSzPts val="1400"/>
              <a:buNone/>
              <a:defRPr sz="1400">
                <a:solidFill>
                  <a:srgbClr val="000000"/>
                </a:solidFill>
              </a:defRPr>
            </a:lvl9pPr>
          </a:lstStyle>
          <a:p/>
        </p:txBody>
      </p:sp>
      <p:grpSp>
        <p:nvGrpSpPr>
          <p:cNvPr id="64" name="Google Shape;64;p48"/>
          <p:cNvGrpSpPr/>
          <p:nvPr/>
        </p:nvGrpSpPr>
        <p:grpSpPr>
          <a:xfrm>
            <a:off x="764825" y="439375"/>
            <a:ext cx="1924500" cy="1924500"/>
            <a:chOff x="6680825" y="2549350"/>
            <a:chExt cx="1539600" cy="1539600"/>
          </a:xfrm>
        </p:grpSpPr>
        <p:sp>
          <p:nvSpPr>
            <p:cNvPr id="65" name="Google Shape;65;p48"/>
            <p:cNvSpPr/>
            <p:nvPr/>
          </p:nvSpPr>
          <p:spPr>
            <a:xfrm>
              <a:off x="6825669" y="2694194"/>
              <a:ext cx="1249800" cy="1249800"/>
            </a:xfrm>
            <a:prstGeom prst="ellipse">
              <a:avLst/>
            </a:prstGeom>
            <a:solidFill>
              <a:srgbClr val="666666">
                <a:alpha val="5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48"/>
            <p:cNvSpPr/>
            <p:nvPr/>
          </p:nvSpPr>
          <p:spPr>
            <a:xfrm>
              <a:off x="6894850" y="2763375"/>
              <a:ext cx="1111200" cy="1111200"/>
            </a:xfrm>
            <a:prstGeom prst="ellipse">
              <a:avLst/>
            </a:prstGeom>
            <a:solidFill>
              <a:srgbClr val="666666">
                <a:alpha val="5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48"/>
            <p:cNvSpPr/>
            <p:nvPr/>
          </p:nvSpPr>
          <p:spPr>
            <a:xfrm>
              <a:off x="6680825" y="2549350"/>
              <a:ext cx="1539600" cy="1539600"/>
            </a:xfrm>
            <a:prstGeom prst="donut">
              <a:avLst>
                <a:gd fmla="val 495" name="adj"/>
              </a:avLst>
            </a:prstGeom>
            <a:solidFill>
              <a:srgbClr val="666666">
                <a:alpha val="5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8" name="Shape 68"/>
        <p:cNvGrpSpPr/>
        <p:nvPr/>
      </p:nvGrpSpPr>
      <p:grpSpPr>
        <a:xfrm>
          <a:off x="0" y="0"/>
          <a:ext cx="0" cy="0"/>
          <a:chOff x="0" y="0"/>
          <a:chExt cx="0" cy="0"/>
        </a:xfrm>
      </p:grpSpPr>
      <p:grpSp>
        <p:nvGrpSpPr>
          <p:cNvPr id="69" name="Google Shape;69;p50"/>
          <p:cNvGrpSpPr/>
          <p:nvPr/>
        </p:nvGrpSpPr>
        <p:grpSpPr>
          <a:xfrm>
            <a:off x="308378" y="3811995"/>
            <a:ext cx="1844185" cy="1844185"/>
            <a:chOff x="-474900" y="321200"/>
            <a:chExt cx="2324700" cy="2324700"/>
          </a:xfrm>
        </p:grpSpPr>
        <p:sp>
          <p:nvSpPr>
            <p:cNvPr id="70" name="Google Shape;70;p50"/>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50"/>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50"/>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50"/>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4" name="Google Shape;74;p50"/>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50"/>
          <p:cNvSpPr txBox="1"/>
          <p:nvPr>
            <p:ph idx="1" type="body"/>
          </p:nvPr>
        </p:nvSpPr>
        <p:spPr>
          <a:xfrm>
            <a:off x="1069625" y="4406300"/>
            <a:ext cx="4608000" cy="519600"/>
          </a:xfrm>
          <a:prstGeom prst="rect">
            <a:avLst/>
          </a:prstGeom>
          <a:noFill/>
          <a:ln>
            <a:noFill/>
          </a:ln>
        </p:spPr>
        <p:txBody>
          <a:bodyPr anchorCtr="0" anchor="b" bIns="91425" lIns="91425" spcFirstLastPara="1" rIns="91425" wrap="square" tIns="91425">
            <a:noAutofit/>
          </a:bodyPr>
          <a:lstStyle>
            <a:lvl1pPr indent="-228600" lvl="0" marL="457200" algn="l">
              <a:lnSpc>
                <a:spcPct val="100000"/>
              </a:lnSpc>
              <a:spcBef>
                <a:spcPts val="360"/>
              </a:spcBef>
              <a:spcAft>
                <a:spcPts val="0"/>
              </a:spcAft>
              <a:buSzPts val="1400"/>
              <a:buNone/>
              <a:defRPr sz="1400"/>
            </a:lvl1pPr>
          </a:lstStyle>
          <a:p/>
        </p:txBody>
      </p:sp>
      <p:sp>
        <p:nvSpPr>
          <p:cNvPr id="76" name="Google Shape;76;p50"/>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 A" type="blank">
  <p:cSld name="BLANK">
    <p:spTree>
      <p:nvGrpSpPr>
        <p:cNvPr id="77" name="Shape 77"/>
        <p:cNvGrpSpPr/>
        <p:nvPr/>
      </p:nvGrpSpPr>
      <p:grpSpPr>
        <a:xfrm>
          <a:off x="0" y="0"/>
          <a:ext cx="0" cy="0"/>
          <a:chOff x="0" y="0"/>
          <a:chExt cx="0" cy="0"/>
        </a:xfrm>
      </p:grpSpPr>
      <p:sp>
        <p:nvSpPr>
          <p:cNvPr id="78" name="Google Shape;78;p51"/>
          <p:cNvSpPr/>
          <p:nvPr/>
        </p:nvSpPr>
        <p:spPr>
          <a:xfrm>
            <a:off x="764000" y="-1236275"/>
            <a:ext cx="7616100" cy="7616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51"/>
          <p:cNvSpPr/>
          <p:nvPr/>
        </p:nvSpPr>
        <p:spPr>
          <a:xfrm>
            <a:off x="1198300" y="-801975"/>
            <a:ext cx="6747000" cy="67470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51"/>
          <p:cNvSpPr/>
          <p:nvPr/>
        </p:nvSpPr>
        <p:spPr>
          <a:xfrm>
            <a:off x="2267900" y="267625"/>
            <a:ext cx="4608300" cy="46083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51"/>
          <p:cNvSpPr/>
          <p:nvPr/>
        </p:nvSpPr>
        <p:spPr>
          <a:xfrm>
            <a:off x="-704850" y="-2705100"/>
            <a:ext cx="10553700" cy="10553700"/>
          </a:xfrm>
          <a:prstGeom prst="donut">
            <a:avLst>
              <a:gd fmla="val 10467" name="adj"/>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51"/>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51"/>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4" name="Shape 84"/>
        <p:cNvGrpSpPr/>
        <p:nvPr/>
      </p:nvGrpSpPr>
      <p:grpSpPr>
        <a:xfrm>
          <a:off x="0" y="0"/>
          <a:ext cx="0" cy="0"/>
          <a:chOff x="0" y="0"/>
          <a:chExt cx="0" cy="0"/>
        </a:xfrm>
      </p:grpSpPr>
      <p:grpSp>
        <p:nvGrpSpPr>
          <p:cNvPr id="85" name="Google Shape;85;p52"/>
          <p:cNvGrpSpPr/>
          <p:nvPr/>
        </p:nvGrpSpPr>
        <p:grpSpPr>
          <a:xfrm>
            <a:off x="-442731" y="337284"/>
            <a:ext cx="2324700" cy="2324700"/>
            <a:chOff x="-474900" y="321200"/>
            <a:chExt cx="2324700" cy="2324700"/>
          </a:xfrm>
        </p:grpSpPr>
        <p:sp>
          <p:nvSpPr>
            <p:cNvPr id="86" name="Google Shape;86;p52"/>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52"/>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52"/>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52"/>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0" name="Google Shape;90;p52"/>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52"/>
          <p:cNvSpPr txBox="1"/>
          <p:nvPr>
            <p:ph type="title"/>
          </p:nvPr>
        </p:nvSpPr>
        <p:spPr>
          <a:xfrm>
            <a:off x="457200" y="1166125"/>
            <a:ext cx="5220300" cy="683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92" name="Google Shape;92;p52"/>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big image">
  <p:cSld name="TITLE_AND_BODY_1">
    <p:spTree>
      <p:nvGrpSpPr>
        <p:cNvPr id="93" name="Shape 93"/>
        <p:cNvGrpSpPr/>
        <p:nvPr/>
      </p:nvGrpSpPr>
      <p:grpSpPr>
        <a:xfrm>
          <a:off x="0" y="0"/>
          <a:ext cx="0" cy="0"/>
          <a:chOff x="0" y="0"/>
          <a:chExt cx="0" cy="0"/>
        </a:xfrm>
      </p:grpSpPr>
      <p:sp>
        <p:nvSpPr>
          <p:cNvPr id="94" name="Google Shape;94;p53"/>
          <p:cNvSpPr/>
          <p:nvPr/>
        </p:nvSpPr>
        <p:spPr>
          <a:xfrm>
            <a:off x="5142675" y="358375"/>
            <a:ext cx="4426800" cy="44268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53"/>
          <p:cNvSpPr/>
          <p:nvPr/>
        </p:nvSpPr>
        <p:spPr>
          <a:xfrm>
            <a:off x="5376775" y="592475"/>
            <a:ext cx="3958500" cy="3958500"/>
          </a:xfrm>
          <a:prstGeom prst="ellipse">
            <a:avLst/>
          </a:pr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6" name="Google Shape;96;p53"/>
          <p:cNvGrpSpPr/>
          <p:nvPr/>
        </p:nvGrpSpPr>
        <p:grpSpPr>
          <a:xfrm>
            <a:off x="-442731" y="337284"/>
            <a:ext cx="2324700" cy="2324700"/>
            <a:chOff x="-474900" y="321200"/>
            <a:chExt cx="2324700" cy="2324700"/>
          </a:xfrm>
        </p:grpSpPr>
        <p:sp>
          <p:nvSpPr>
            <p:cNvPr id="97" name="Google Shape;97;p53"/>
            <p:cNvSpPr/>
            <p:nvPr/>
          </p:nvSpPr>
          <p:spPr>
            <a:xfrm>
              <a:off x="-474900" y="321200"/>
              <a:ext cx="2324700" cy="23247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53"/>
            <p:cNvSpPr/>
            <p:nvPr/>
          </p:nvSpPr>
          <p:spPr>
            <a:xfrm>
              <a:off x="120725" y="916825"/>
              <a:ext cx="1133400" cy="11334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53"/>
            <p:cNvSpPr/>
            <p:nvPr/>
          </p:nvSpPr>
          <p:spPr>
            <a:xfrm>
              <a:off x="-137125" y="658975"/>
              <a:ext cx="1649100" cy="16491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53"/>
            <p:cNvSpPr/>
            <p:nvPr/>
          </p:nvSpPr>
          <p:spPr>
            <a:xfrm>
              <a:off x="313650" y="1109750"/>
              <a:ext cx="747600" cy="747600"/>
            </a:xfrm>
            <a:prstGeom prst="ellipse">
              <a:avLst/>
            </a:prstGeom>
            <a:noFill/>
            <a:ln cap="flat" cmpd="sng" w="9525">
              <a:solidFill>
                <a:srgbClr val="E8E8E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1" name="Google Shape;101;p53"/>
          <p:cNvSpPr/>
          <p:nvPr/>
        </p:nvSpPr>
        <p:spPr>
          <a:xfrm>
            <a:off x="8556000" y="4576450"/>
            <a:ext cx="435600" cy="435600"/>
          </a:xfrm>
          <a:prstGeom prst="ellipse">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53"/>
          <p:cNvSpPr txBox="1"/>
          <p:nvPr>
            <p:ph type="title"/>
          </p:nvPr>
        </p:nvSpPr>
        <p:spPr>
          <a:xfrm>
            <a:off x="457200" y="1166125"/>
            <a:ext cx="4504800" cy="683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p:txBody>
      </p:sp>
      <p:sp>
        <p:nvSpPr>
          <p:cNvPr id="103" name="Google Shape;103;p53"/>
          <p:cNvSpPr txBox="1"/>
          <p:nvPr>
            <p:ph idx="1" type="body"/>
          </p:nvPr>
        </p:nvSpPr>
        <p:spPr>
          <a:xfrm>
            <a:off x="985679" y="1958050"/>
            <a:ext cx="3976500" cy="26184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600"/>
              </a:spcBef>
              <a:spcAft>
                <a:spcPts val="0"/>
              </a:spcAft>
              <a:buSzPts val="1600"/>
              <a:buChar char="￮"/>
              <a:defRPr/>
            </a:lvl1pPr>
            <a:lvl2pPr indent="-330200" lvl="1" marL="914400" algn="l">
              <a:lnSpc>
                <a:spcPct val="100000"/>
              </a:lnSpc>
              <a:spcBef>
                <a:spcPts val="0"/>
              </a:spcBef>
              <a:spcAft>
                <a:spcPts val="0"/>
              </a:spcAft>
              <a:buSzPts val="1600"/>
              <a:buChar char="￮"/>
              <a:defRPr/>
            </a:lvl2pPr>
            <a:lvl3pPr indent="-330200" lvl="2" marL="1371600" algn="l">
              <a:lnSpc>
                <a:spcPct val="100000"/>
              </a:lnSpc>
              <a:spcBef>
                <a:spcPts val="0"/>
              </a:spcBef>
              <a:spcAft>
                <a:spcPts val="0"/>
              </a:spcAft>
              <a:buSzPts val="1600"/>
              <a:buChar char="￮"/>
              <a:defRPr/>
            </a:lvl3pPr>
            <a:lvl4pPr indent="-330200" lvl="3" marL="1828800" algn="l">
              <a:lnSpc>
                <a:spcPct val="100000"/>
              </a:lnSpc>
              <a:spcBef>
                <a:spcPts val="0"/>
              </a:spcBef>
              <a:spcAft>
                <a:spcPts val="0"/>
              </a:spcAft>
              <a:buSzPts val="1600"/>
              <a:buChar char="●"/>
              <a:defRPr/>
            </a:lvl4pPr>
            <a:lvl5pPr indent="-330200" lvl="4" marL="2286000" algn="l">
              <a:lnSpc>
                <a:spcPct val="100000"/>
              </a:lnSpc>
              <a:spcBef>
                <a:spcPts val="0"/>
              </a:spcBef>
              <a:spcAft>
                <a:spcPts val="0"/>
              </a:spcAft>
              <a:buSzPts val="1600"/>
              <a:buChar char="○"/>
              <a:defRPr/>
            </a:lvl5pPr>
            <a:lvl6pPr indent="-330200" lvl="5" marL="2743200" algn="l">
              <a:lnSpc>
                <a:spcPct val="100000"/>
              </a:lnSpc>
              <a:spcBef>
                <a:spcPts val="0"/>
              </a:spcBef>
              <a:spcAft>
                <a:spcPts val="0"/>
              </a:spcAft>
              <a:buSzPts val="1600"/>
              <a:buChar char="■"/>
              <a:defRPr/>
            </a:lvl6pPr>
            <a:lvl7pPr indent="-330200" lvl="6" marL="3200400" algn="l">
              <a:lnSpc>
                <a:spcPct val="100000"/>
              </a:lnSpc>
              <a:spcBef>
                <a:spcPts val="0"/>
              </a:spcBef>
              <a:spcAft>
                <a:spcPts val="0"/>
              </a:spcAft>
              <a:buSzPts val="1600"/>
              <a:buChar char="●"/>
              <a:defRPr/>
            </a:lvl7pPr>
            <a:lvl8pPr indent="-330200" lvl="7" marL="3657600" algn="l">
              <a:lnSpc>
                <a:spcPct val="100000"/>
              </a:lnSpc>
              <a:spcBef>
                <a:spcPts val="0"/>
              </a:spcBef>
              <a:spcAft>
                <a:spcPts val="0"/>
              </a:spcAft>
              <a:buSzPts val="1600"/>
              <a:buChar char="○"/>
              <a:defRPr/>
            </a:lvl8pPr>
            <a:lvl9pPr indent="-330200" lvl="8" marL="4114800" algn="l">
              <a:lnSpc>
                <a:spcPct val="100000"/>
              </a:lnSpc>
              <a:spcBef>
                <a:spcPts val="0"/>
              </a:spcBef>
              <a:spcAft>
                <a:spcPts val="0"/>
              </a:spcAft>
              <a:buSzPts val="1600"/>
              <a:buChar char="■"/>
              <a:defRPr/>
            </a:lvl9pPr>
          </a:lstStyle>
          <a:p/>
        </p:txBody>
      </p:sp>
      <p:sp>
        <p:nvSpPr>
          <p:cNvPr id="104" name="Google Shape;104;p53"/>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44"/>
          <p:cNvSpPr txBox="1"/>
          <p:nvPr>
            <p:ph idx="12" type="sldNum"/>
          </p:nvPr>
        </p:nvSpPr>
        <p:spPr>
          <a:xfrm>
            <a:off x="8555875" y="4576450"/>
            <a:ext cx="435600" cy="4356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1pPr>
            <a:lvl2pPr indent="0" lvl="1"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2pPr>
            <a:lvl3pPr indent="0" lvl="2"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3pPr>
            <a:lvl4pPr indent="0" lvl="3"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4pPr>
            <a:lvl5pPr indent="0" lvl="4"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5pPr>
            <a:lvl6pPr indent="0" lvl="5"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6pPr>
            <a:lvl7pPr indent="0" lvl="6"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7pPr>
            <a:lvl8pPr indent="0" lvl="7"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8pPr>
            <a:lvl9pPr indent="0" lvl="8" marL="0" marR="0" rtl="0" algn="ctr">
              <a:lnSpc>
                <a:spcPct val="100000"/>
              </a:lnSpc>
              <a:spcBef>
                <a:spcPts val="0"/>
              </a:spcBef>
              <a:spcAft>
                <a:spcPts val="0"/>
              </a:spcAft>
              <a:buClr>
                <a:srgbClr val="000000"/>
              </a:buClr>
              <a:buSzPts val="1000"/>
              <a:buFont typeface="Arial"/>
              <a:buNone/>
              <a:defRPr b="1" i="0" sz="1000" u="none" cap="none" strike="noStrike">
                <a:solidFill>
                  <a:srgbClr val="FFFFFF"/>
                </a:solidFill>
                <a:latin typeface="Poppins"/>
                <a:ea typeface="Poppins"/>
                <a:cs typeface="Poppins"/>
                <a:sym typeface="Poppins"/>
              </a:defRPr>
            </a:lvl9pPr>
          </a:lstStyle>
          <a:p>
            <a:pPr indent="0" lvl="0" marL="0" rtl="0" algn="ctr">
              <a:spcBef>
                <a:spcPts val="0"/>
              </a:spcBef>
              <a:spcAft>
                <a:spcPts val="0"/>
              </a:spcAft>
              <a:buNone/>
            </a:pPr>
            <a:fld id="{00000000-1234-1234-1234-123412341234}" type="slidenum">
              <a:rPr lang="en"/>
              <a:t>‹#›</a:t>
            </a:fld>
            <a:endParaRPr/>
          </a:p>
        </p:txBody>
      </p:sp>
      <p:sp>
        <p:nvSpPr>
          <p:cNvPr id="7" name="Google Shape;7;p44"/>
          <p:cNvSpPr txBox="1"/>
          <p:nvPr>
            <p:ph type="title"/>
          </p:nvPr>
        </p:nvSpPr>
        <p:spPr>
          <a:xfrm>
            <a:off x="457200" y="1166125"/>
            <a:ext cx="5220300" cy="6831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1pPr>
            <a:lvl2pPr lvl="1"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2pPr>
            <a:lvl3pPr lvl="2"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3pPr>
            <a:lvl4pPr lvl="3"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4pPr>
            <a:lvl5pPr lvl="4"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5pPr>
            <a:lvl6pPr lvl="5"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6pPr>
            <a:lvl7pPr lvl="6"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7pPr>
            <a:lvl8pPr lvl="7"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8pPr>
            <a:lvl9pPr lvl="8" marR="0" rtl="0" algn="l">
              <a:lnSpc>
                <a:spcPct val="100000"/>
              </a:lnSpc>
              <a:spcBef>
                <a:spcPts val="0"/>
              </a:spcBef>
              <a:spcAft>
                <a:spcPts val="0"/>
              </a:spcAft>
              <a:buClr>
                <a:schemeClr val="dk1"/>
              </a:buClr>
              <a:buSzPts val="3600"/>
              <a:buFont typeface="Poppins"/>
              <a:buNone/>
              <a:defRPr b="1" i="0" sz="3600" u="none" cap="none" strike="noStrike">
                <a:solidFill>
                  <a:schemeClr val="dk1"/>
                </a:solidFill>
                <a:latin typeface="Poppins"/>
                <a:ea typeface="Poppins"/>
                <a:cs typeface="Poppins"/>
                <a:sym typeface="Poppins"/>
              </a:defRPr>
            </a:lvl9pPr>
          </a:lstStyle>
          <a:p/>
        </p:txBody>
      </p:sp>
      <p:sp>
        <p:nvSpPr>
          <p:cNvPr id="8" name="Google Shape;8;p44"/>
          <p:cNvSpPr txBox="1"/>
          <p:nvPr>
            <p:ph idx="1" type="body"/>
          </p:nvPr>
        </p:nvSpPr>
        <p:spPr>
          <a:xfrm>
            <a:off x="1069625" y="1958050"/>
            <a:ext cx="4608300" cy="261840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00000"/>
              </a:lnSpc>
              <a:spcBef>
                <a:spcPts val="600"/>
              </a:spcBef>
              <a:spcAft>
                <a:spcPts val="0"/>
              </a:spcAft>
              <a:buClr>
                <a:schemeClr val="lt2"/>
              </a:buClr>
              <a:buSzPts val="1600"/>
              <a:buFont typeface="Poppins Light"/>
              <a:buChar char="￮"/>
              <a:defRPr b="0" i="0" sz="1600" u="none" cap="none" strike="noStrike">
                <a:solidFill>
                  <a:schemeClr val="dk1"/>
                </a:solidFill>
                <a:latin typeface="Poppins Light"/>
                <a:ea typeface="Poppins Light"/>
                <a:cs typeface="Poppins Light"/>
                <a:sym typeface="Poppins Light"/>
              </a:defRPr>
            </a:lvl1pPr>
            <a:lvl2pPr indent="-330200" lvl="1" marL="914400" marR="0" rtl="0" algn="l">
              <a:lnSpc>
                <a:spcPct val="100000"/>
              </a:lnSpc>
              <a:spcBef>
                <a:spcPts val="0"/>
              </a:spcBef>
              <a:spcAft>
                <a:spcPts val="0"/>
              </a:spcAft>
              <a:buClr>
                <a:schemeClr val="lt2"/>
              </a:buClr>
              <a:buSzPts val="1600"/>
              <a:buFont typeface="Poppins Light"/>
              <a:buChar char="￮"/>
              <a:defRPr b="0" i="0" sz="1600" u="none" cap="none" strike="noStrike">
                <a:solidFill>
                  <a:schemeClr val="dk1"/>
                </a:solidFill>
                <a:latin typeface="Poppins Light"/>
                <a:ea typeface="Poppins Light"/>
                <a:cs typeface="Poppins Light"/>
                <a:sym typeface="Poppins Light"/>
              </a:defRPr>
            </a:lvl2pPr>
            <a:lvl3pPr indent="-330200" lvl="2" marL="1371600" marR="0" rtl="0" algn="l">
              <a:lnSpc>
                <a:spcPct val="100000"/>
              </a:lnSpc>
              <a:spcBef>
                <a:spcPts val="0"/>
              </a:spcBef>
              <a:spcAft>
                <a:spcPts val="0"/>
              </a:spcAft>
              <a:buClr>
                <a:schemeClr val="lt2"/>
              </a:buClr>
              <a:buSzPts val="1600"/>
              <a:buFont typeface="Poppins Light"/>
              <a:buChar char="￮"/>
              <a:defRPr b="0" i="0" sz="1600" u="none" cap="none" strike="noStrike">
                <a:solidFill>
                  <a:schemeClr val="dk1"/>
                </a:solidFill>
                <a:latin typeface="Poppins Light"/>
                <a:ea typeface="Poppins Light"/>
                <a:cs typeface="Poppins Light"/>
                <a:sym typeface="Poppins Light"/>
              </a:defRPr>
            </a:lvl3pPr>
            <a:lvl4pPr indent="-330200" lvl="3" marL="1828800" marR="0" rtl="0" algn="l">
              <a:lnSpc>
                <a:spcPct val="100000"/>
              </a:lnSpc>
              <a:spcBef>
                <a:spcPts val="0"/>
              </a:spcBef>
              <a:spcAft>
                <a:spcPts val="0"/>
              </a:spcAft>
              <a:buClr>
                <a:srgbClr val="CCCCCC"/>
              </a:buClr>
              <a:buSzPts val="1600"/>
              <a:buFont typeface="Poppins Light"/>
              <a:buChar char="●"/>
              <a:defRPr b="0" i="0" sz="1600" u="none" cap="none" strike="noStrike">
                <a:solidFill>
                  <a:schemeClr val="dk1"/>
                </a:solidFill>
                <a:latin typeface="Poppins Light"/>
                <a:ea typeface="Poppins Light"/>
                <a:cs typeface="Poppins Light"/>
                <a:sym typeface="Poppins Light"/>
              </a:defRPr>
            </a:lvl4pPr>
            <a:lvl5pPr indent="-330200" lvl="4" marL="2286000" marR="0" rtl="0" algn="l">
              <a:lnSpc>
                <a:spcPct val="100000"/>
              </a:lnSpc>
              <a:spcBef>
                <a:spcPts val="0"/>
              </a:spcBef>
              <a:spcAft>
                <a:spcPts val="0"/>
              </a:spcAft>
              <a:buClr>
                <a:srgbClr val="CCCCCC"/>
              </a:buClr>
              <a:buSzPts val="1600"/>
              <a:buFont typeface="Poppins Light"/>
              <a:buChar char="○"/>
              <a:defRPr b="0" i="0" sz="1600" u="none" cap="none" strike="noStrike">
                <a:solidFill>
                  <a:schemeClr val="dk1"/>
                </a:solidFill>
                <a:latin typeface="Poppins Light"/>
                <a:ea typeface="Poppins Light"/>
                <a:cs typeface="Poppins Light"/>
                <a:sym typeface="Poppins Light"/>
              </a:defRPr>
            </a:lvl5pPr>
            <a:lvl6pPr indent="-330200" lvl="5" marL="2743200" marR="0" rtl="0" algn="l">
              <a:lnSpc>
                <a:spcPct val="100000"/>
              </a:lnSpc>
              <a:spcBef>
                <a:spcPts val="0"/>
              </a:spcBef>
              <a:spcAft>
                <a:spcPts val="0"/>
              </a:spcAft>
              <a:buClr>
                <a:srgbClr val="CCCCCC"/>
              </a:buClr>
              <a:buSzPts val="1600"/>
              <a:buFont typeface="Poppins Light"/>
              <a:buChar char="■"/>
              <a:defRPr b="0" i="0" sz="1600" u="none" cap="none" strike="noStrike">
                <a:solidFill>
                  <a:schemeClr val="dk1"/>
                </a:solidFill>
                <a:latin typeface="Poppins Light"/>
                <a:ea typeface="Poppins Light"/>
                <a:cs typeface="Poppins Light"/>
                <a:sym typeface="Poppins Light"/>
              </a:defRPr>
            </a:lvl6pPr>
            <a:lvl7pPr indent="-330200" lvl="6" marL="3200400" marR="0" rtl="0" algn="l">
              <a:lnSpc>
                <a:spcPct val="100000"/>
              </a:lnSpc>
              <a:spcBef>
                <a:spcPts val="0"/>
              </a:spcBef>
              <a:spcAft>
                <a:spcPts val="0"/>
              </a:spcAft>
              <a:buClr>
                <a:srgbClr val="CCCCCC"/>
              </a:buClr>
              <a:buSzPts val="1600"/>
              <a:buFont typeface="Poppins Light"/>
              <a:buChar char="●"/>
              <a:defRPr b="0" i="0" sz="1600" u="none" cap="none" strike="noStrike">
                <a:solidFill>
                  <a:schemeClr val="dk1"/>
                </a:solidFill>
                <a:latin typeface="Poppins Light"/>
                <a:ea typeface="Poppins Light"/>
                <a:cs typeface="Poppins Light"/>
                <a:sym typeface="Poppins Light"/>
              </a:defRPr>
            </a:lvl7pPr>
            <a:lvl8pPr indent="-330200" lvl="7" marL="3657600" marR="0" rtl="0" algn="l">
              <a:lnSpc>
                <a:spcPct val="100000"/>
              </a:lnSpc>
              <a:spcBef>
                <a:spcPts val="0"/>
              </a:spcBef>
              <a:spcAft>
                <a:spcPts val="0"/>
              </a:spcAft>
              <a:buClr>
                <a:srgbClr val="CCCCCC"/>
              </a:buClr>
              <a:buSzPts val="1600"/>
              <a:buFont typeface="Poppins Light"/>
              <a:buChar char="○"/>
              <a:defRPr b="0" i="0" sz="1600" u="none" cap="none" strike="noStrike">
                <a:solidFill>
                  <a:schemeClr val="dk1"/>
                </a:solidFill>
                <a:latin typeface="Poppins Light"/>
                <a:ea typeface="Poppins Light"/>
                <a:cs typeface="Poppins Light"/>
                <a:sym typeface="Poppins Light"/>
              </a:defRPr>
            </a:lvl8pPr>
            <a:lvl9pPr indent="-330200" lvl="8" marL="4114800" marR="0" rtl="0" algn="l">
              <a:lnSpc>
                <a:spcPct val="100000"/>
              </a:lnSpc>
              <a:spcBef>
                <a:spcPts val="0"/>
              </a:spcBef>
              <a:spcAft>
                <a:spcPts val="0"/>
              </a:spcAft>
              <a:buClr>
                <a:srgbClr val="CCCCCC"/>
              </a:buClr>
              <a:buSzPts val="1600"/>
              <a:buFont typeface="Poppins Light"/>
              <a:buChar char="■"/>
              <a:defRPr b="0" i="0" sz="1600" u="none" cap="none" strike="noStrike">
                <a:solidFill>
                  <a:schemeClr val="dk1"/>
                </a:solidFill>
                <a:latin typeface="Poppins Light"/>
                <a:ea typeface="Poppins Light"/>
                <a:cs typeface="Poppins Light"/>
                <a:sym typeface="Poppins Light"/>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mc:Choice Requires="p14">
      <p:transition p14:dur="400">
        <p:fade thruBlk="1"/>
      </p:transition>
    </mc:Choice>
    <mc:Fallback>
      <p:transition>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toddm19@vt.edu" TargetMode="External"/><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hyperlink" Target="mailto:Toddm19@vt.edu"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hyperlink" Target="https://archive.org/details/WordsAtWar_995/1944-09-05NbcWordsAtWar63TheVeteranComesBack.mp3" TargetMode="External"/><Relationship Id="rId4" Type="http://schemas.openxmlformats.org/officeDocument/2006/relationships/hyperlink" Target="http://www.jstor.org/stable/2771021"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
          <p:cNvSpPr txBox="1"/>
          <p:nvPr>
            <p:ph type="title"/>
          </p:nvPr>
        </p:nvSpPr>
        <p:spPr>
          <a:xfrm>
            <a:off x="0" y="25"/>
            <a:ext cx="6174600" cy="2895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sz="3400"/>
              <a:t>From “The Veteran Problem” to people with problems: The American WWII Veteran</a:t>
            </a:r>
            <a:endParaRPr sz="3400"/>
          </a:p>
        </p:txBody>
      </p:sp>
      <p:sp>
        <p:nvSpPr>
          <p:cNvPr id="177" name="Google Shape;177;p2"/>
          <p:cNvSpPr txBox="1"/>
          <p:nvPr>
            <p:ph idx="1" type="body"/>
          </p:nvPr>
        </p:nvSpPr>
        <p:spPr>
          <a:xfrm>
            <a:off x="1806250" y="3239250"/>
            <a:ext cx="4368300" cy="19044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1600"/>
              <a:buNone/>
            </a:pPr>
            <a:r>
              <a:rPr b="1" lang="en">
                <a:latin typeface="Poppins"/>
                <a:ea typeface="Poppins"/>
                <a:cs typeface="Poppins"/>
                <a:sym typeface="Poppins"/>
              </a:rPr>
              <a:t>Todd McDonald</a:t>
            </a:r>
            <a:r>
              <a:rPr lang="en"/>
              <a:t> </a:t>
            </a:r>
            <a:endParaRPr/>
          </a:p>
          <a:p>
            <a:pPr indent="0" lvl="0" marL="0" rtl="0" algn="ctr">
              <a:lnSpc>
                <a:spcPct val="150000"/>
              </a:lnSpc>
              <a:spcBef>
                <a:spcPts val="0"/>
              </a:spcBef>
              <a:spcAft>
                <a:spcPts val="0"/>
              </a:spcAft>
              <a:buSzPts val="1600"/>
              <a:buNone/>
            </a:pPr>
            <a:r>
              <a:rPr lang="en"/>
              <a:t>(</a:t>
            </a:r>
            <a:r>
              <a:rPr lang="en" u="sng">
                <a:solidFill>
                  <a:schemeClr val="hlink"/>
                </a:solidFill>
                <a:hlinkClick r:id="rId3"/>
              </a:rPr>
              <a:t>toddm19@vt.edu</a:t>
            </a:r>
            <a:r>
              <a:rPr lang="en"/>
              <a:t>)</a:t>
            </a:r>
            <a:endParaRPr/>
          </a:p>
          <a:p>
            <a:pPr indent="0" lvl="0" marL="0" rtl="0" algn="ctr">
              <a:lnSpc>
                <a:spcPct val="150000"/>
              </a:lnSpc>
              <a:spcBef>
                <a:spcPts val="0"/>
              </a:spcBef>
              <a:spcAft>
                <a:spcPts val="0"/>
              </a:spcAft>
              <a:buSzPts val="1600"/>
              <a:buNone/>
            </a:pPr>
            <a:r>
              <a:rPr b="1" lang="en">
                <a:latin typeface="Poppins"/>
                <a:ea typeface="Poppins"/>
                <a:cs typeface="Poppins"/>
                <a:sym typeface="Poppins"/>
              </a:rPr>
              <a:t>Public Administration and Policy</a:t>
            </a:r>
            <a:r>
              <a:rPr lang="en"/>
              <a:t> </a:t>
            </a:r>
            <a:endParaRPr/>
          </a:p>
          <a:p>
            <a:pPr indent="0" lvl="0" marL="0" rtl="0" algn="ctr">
              <a:lnSpc>
                <a:spcPct val="150000"/>
              </a:lnSpc>
              <a:spcBef>
                <a:spcPts val="0"/>
              </a:spcBef>
              <a:spcAft>
                <a:spcPts val="0"/>
              </a:spcAft>
              <a:buSzPts val="1600"/>
              <a:buNone/>
            </a:pPr>
            <a:r>
              <a:rPr lang="en"/>
              <a:t>Ph.D. student at Virginia Tech </a:t>
            </a:r>
            <a:endParaRPr/>
          </a:p>
        </p:txBody>
      </p:sp>
      <p:sp>
        <p:nvSpPr>
          <p:cNvPr id="178" name="Google Shape;178;p2"/>
          <p:cNvSpPr/>
          <p:nvPr/>
        </p:nvSpPr>
        <p:spPr>
          <a:xfrm>
            <a:off x="6174725" y="25"/>
            <a:ext cx="2969400" cy="5143500"/>
          </a:xfrm>
          <a:prstGeom prst="rect">
            <a:avLst/>
          </a:prstGeom>
          <a:solidFill>
            <a:srgbClr val="666666"/>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FFFFF"/>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FFFFFF"/>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FFFFFF"/>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FFFFFF"/>
                </a:solidFill>
                <a:latin typeface="Poppins"/>
                <a:ea typeface="Poppins"/>
                <a:cs typeface="Poppins"/>
                <a:sym typeface="Poppins"/>
              </a:rPr>
              <a:t>Agenda</a:t>
            </a:r>
            <a:endParaRPr b="1" i="0" sz="1800" u="none" cap="none" strike="noStrike">
              <a:solidFill>
                <a:srgbClr val="FFFFFF"/>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FFFFFF"/>
              </a:solidFill>
              <a:latin typeface="Poppins"/>
              <a:ea typeface="Poppins"/>
              <a:cs typeface="Poppins"/>
              <a:sym typeface="Poppins"/>
            </a:endParaRPr>
          </a:p>
          <a:p>
            <a:pPr indent="-304800" lvl="0" marL="457200" marR="0" rtl="0" algn="l">
              <a:lnSpc>
                <a:spcPct val="100000"/>
              </a:lnSpc>
              <a:spcBef>
                <a:spcPts val="1000"/>
              </a:spcBef>
              <a:spcAft>
                <a:spcPts val="0"/>
              </a:spcAft>
              <a:buClr>
                <a:srgbClr val="FFFFFF"/>
              </a:buClr>
              <a:buSzPts val="1200"/>
              <a:buFont typeface="Poppins"/>
              <a:buChar char="●"/>
            </a:pPr>
            <a:r>
              <a:rPr b="1" i="0" lang="en" sz="1200" u="none" cap="none" strike="noStrike">
                <a:solidFill>
                  <a:srgbClr val="FFFFFF"/>
                </a:solidFill>
                <a:latin typeface="Poppins"/>
                <a:ea typeface="Poppins"/>
                <a:cs typeface="Poppins"/>
                <a:sym typeface="Poppins"/>
              </a:rPr>
              <a:t>“The Veteran Problem” </a:t>
            </a:r>
            <a:endParaRPr b="1" i="0" sz="1200" u="none" cap="none" strike="noStrike">
              <a:solidFill>
                <a:srgbClr val="FFFFFF"/>
              </a:solidFill>
              <a:latin typeface="Poppins"/>
              <a:ea typeface="Poppins"/>
              <a:cs typeface="Poppins"/>
              <a:sym typeface="Poppins"/>
            </a:endParaRPr>
          </a:p>
          <a:p>
            <a:pPr indent="-304800" lvl="1" marL="914400" marR="0" rtl="0" algn="l">
              <a:lnSpc>
                <a:spcPct val="100000"/>
              </a:lnSpc>
              <a:spcBef>
                <a:spcPts val="1000"/>
              </a:spcBef>
              <a:spcAft>
                <a:spcPts val="0"/>
              </a:spcAft>
              <a:buClr>
                <a:srgbClr val="FFFFFF"/>
              </a:buClr>
              <a:buSzPts val="1200"/>
              <a:buFont typeface="Poppins"/>
              <a:buChar char="○"/>
            </a:pPr>
            <a:r>
              <a:rPr b="1" lang="en" sz="1200">
                <a:solidFill>
                  <a:srgbClr val="FFFFFF"/>
                </a:solidFill>
                <a:latin typeface="Poppins"/>
                <a:ea typeface="Poppins"/>
                <a:cs typeface="Poppins"/>
                <a:sym typeface="Poppins"/>
              </a:rPr>
              <a:t>Propositions </a:t>
            </a:r>
            <a:endParaRPr b="1" i="0" sz="1200" u="none" cap="none" strike="noStrike">
              <a:solidFill>
                <a:srgbClr val="FFFFFF"/>
              </a:solidFill>
              <a:latin typeface="Poppins"/>
              <a:ea typeface="Poppins"/>
              <a:cs typeface="Poppins"/>
              <a:sym typeface="Poppins"/>
            </a:endParaRPr>
          </a:p>
          <a:p>
            <a:pPr indent="-304800" lvl="0" marL="457200" marR="0" rtl="0" algn="l">
              <a:lnSpc>
                <a:spcPct val="100000"/>
              </a:lnSpc>
              <a:spcBef>
                <a:spcPts val="1000"/>
              </a:spcBef>
              <a:spcAft>
                <a:spcPts val="0"/>
              </a:spcAft>
              <a:buClr>
                <a:srgbClr val="FFFFFF"/>
              </a:buClr>
              <a:buSzPts val="1200"/>
              <a:buFont typeface="Poppins"/>
              <a:buChar char="●"/>
            </a:pPr>
            <a:r>
              <a:rPr b="1" lang="en" sz="1200">
                <a:solidFill>
                  <a:srgbClr val="FFFFFF"/>
                </a:solidFill>
                <a:latin typeface="Poppins"/>
                <a:ea typeface="Poppins"/>
                <a:cs typeface="Poppins"/>
                <a:sym typeface="Poppins"/>
              </a:rPr>
              <a:t>An image of “The Veteran Problem” </a:t>
            </a:r>
            <a:endParaRPr b="1" i="0" sz="1200" u="none" cap="none" strike="noStrike">
              <a:solidFill>
                <a:srgbClr val="FFFFFF"/>
              </a:solidFill>
              <a:latin typeface="Poppins"/>
              <a:ea typeface="Poppins"/>
              <a:cs typeface="Poppins"/>
              <a:sym typeface="Poppins"/>
            </a:endParaRPr>
          </a:p>
          <a:p>
            <a:pPr indent="-304800" lvl="0" marL="457200" marR="0" rtl="0" algn="l">
              <a:lnSpc>
                <a:spcPct val="100000"/>
              </a:lnSpc>
              <a:spcBef>
                <a:spcPts val="1000"/>
              </a:spcBef>
              <a:spcAft>
                <a:spcPts val="1000"/>
              </a:spcAft>
              <a:buClr>
                <a:srgbClr val="FFFFFF"/>
              </a:buClr>
              <a:buSzPts val="1200"/>
              <a:buFont typeface="Poppins"/>
              <a:buChar char="●"/>
            </a:pPr>
            <a:r>
              <a:rPr b="1" i="0" lang="en" sz="1200" u="none" cap="none" strike="noStrike">
                <a:solidFill>
                  <a:srgbClr val="FFFFFF"/>
                </a:solidFill>
                <a:latin typeface="Poppins"/>
                <a:ea typeface="Poppins"/>
                <a:cs typeface="Poppins"/>
                <a:sym typeface="Poppins"/>
              </a:rPr>
              <a:t>Initial findings </a:t>
            </a:r>
            <a:endParaRPr b="1" i="0" sz="1200" u="none" cap="none" strike="noStrike">
              <a:solidFill>
                <a:srgbClr val="FFFFFF"/>
              </a:solidFill>
              <a:latin typeface="Poppins"/>
              <a:ea typeface="Poppins"/>
              <a:cs typeface="Poppins"/>
              <a:sym typeface="Poppins"/>
            </a:endParaRPr>
          </a:p>
        </p:txBody>
      </p:sp>
      <p:pic>
        <p:nvPicPr>
          <p:cNvPr id="179" name="Google Shape;179;p2"/>
          <p:cNvPicPr preferRelativeResize="0"/>
          <p:nvPr/>
        </p:nvPicPr>
        <p:blipFill rotWithShape="1">
          <a:blip r:embed="rId4">
            <a:alphaModFix/>
          </a:blip>
          <a:srcRect b="0" l="0" r="0" t="0"/>
          <a:stretch/>
        </p:blipFill>
        <p:spPr>
          <a:xfrm>
            <a:off x="6695088" y="4556175"/>
            <a:ext cx="1928673" cy="422875"/>
          </a:xfrm>
          <a:prstGeom prst="rect">
            <a:avLst/>
          </a:prstGeom>
          <a:noFill/>
          <a:ln>
            <a:noFill/>
          </a:ln>
        </p:spPr>
      </p:pic>
      <p:pic>
        <p:nvPicPr>
          <p:cNvPr id="180" name="Google Shape;180;p2"/>
          <p:cNvPicPr preferRelativeResize="0"/>
          <p:nvPr/>
        </p:nvPicPr>
        <p:blipFill rotWithShape="1">
          <a:blip r:embed="rId5">
            <a:alphaModFix/>
          </a:blip>
          <a:srcRect b="18172" l="21223" r="21967" t="17794"/>
          <a:stretch/>
        </p:blipFill>
        <p:spPr>
          <a:xfrm>
            <a:off x="117550" y="2951125"/>
            <a:ext cx="1374375" cy="1549124"/>
          </a:xfrm>
          <a:prstGeom prst="rect">
            <a:avLst/>
          </a:prstGeom>
          <a:noFill/>
          <a:ln>
            <a:noFill/>
          </a:ln>
        </p:spPr>
      </p:pic>
      <p:pic>
        <p:nvPicPr>
          <p:cNvPr id="181" name="Google Shape;181;p2"/>
          <p:cNvPicPr preferRelativeResize="0"/>
          <p:nvPr/>
        </p:nvPicPr>
        <p:blipFill rotWithShape="1">
          <a:blip r:embed="rId6">
            <a:alphaModFix/>
          </a:blip>
          <a:srcRect b="10190" l="3761" r="4276" t="6000"/>
          <a:stretch/>
        </p:blipFill>
        <p:spPr>
          <a:xfrm>
            <a:off x="63488" y="4556175"/>
            <a:ext cx="1482505" cy="531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163d33c17e7_0_81"/>
          <p:cNvSpPr txBox="1"/>
          <p:nvPr>
            <p:ph idx="1" type="body"/>
          </p:nvPr>
        </p:nvSpPr>
        <p:spPr>
          <a:xfrm>
            <a:off x="125" y="0"/>
            <a:ext cx="9144000" cy="5143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1600"/>
              <a:buNone/>
            </a:pPr>
            <a:r>
              <a:rPr b="1" lang="en">
                <a:latin typeface="Poppins"/>
                <a:ea typeface="Poppins"/>
                <a:cs typeface="Poppins"/>
                <a:sym typeface="Poppins"/>
              </a:rPr>
              <a:t>Social change, family and gender roles, race relationships </a:t>
            </a:r>
            <a:endParaRPr b="1">
              <a:latin typeface="Poppins"/>
              <a:ea typeface="Poppins"/>
              <a:cs typeface="Poppins"/>
              <a:sym typeface="Poppins"/>
            </a:endParaRPr>
          </a:p>
          <a:p>
            <a:pPr indent="0" lvl="0" marL="0" rtl="0" algn="l">
              <a:lnSpc>
                <a:spcPct val="150000"/>
              </a:lnSpc>
              <a:spcBef>
                <a:spcPts val="0"/>
              </a:spcBef>
              <a:spcAft>
                <a:spcPts val="0"/>
              </a:spcAft>
              <a:buSzPts val="1600"/>
              <a:buNone/>
            </a:pPr>
            <a:r>
              <a:t/>
            </a:r>
            <a:endParaRPr/>
          </a:p>
          <a:p>
            <a:pPr indent="-330200" lvl="0" marL="457200" rtl="0" algn="l">
              <a:lnSpc>
                <a:spcPct val="150000"/>
              </a:lnSpc>
              <a:spcBef>
                <a:spcPts val="0"/>
              </a:spcBef>
              <a:spcAft>
                <a:spcPts val="0"/>
              </a:spcAft>
              <a:buClr>
                <a:schemeClr val="dk1"/>
              </a:buClr>
              <a:buSzPts val="1600"/>
              <a:buChar char="￮"/>
            </a:pPr>
            <a:r>
              <a:rPr lang="en"/>
              <a:t>Cameron (1945, p. 30): “</a:t>
            </a:r>
            <a:r>
              <a:rPr b="1" lang="en">
                <a:latin typeface="Poppins"/>
                <a:ea typeface="Poppins"/>
                <a:cs typeface="Poppins"/>
                <a:sym typeface="Poppins"/>
              </a:rPr>
              <a:t>A very large number of discharged veterans will return</a:t>
            </a:r>
            <a:r>
              <a:rPr lang="en"/>
              <a:t> to a home which and… may feel that they have certainly </a:t>
            </a:r>
            <a:r>
              <a:rPr b="1" lang="en">
                <a:latin typeface="Poppins"/>
                <a:ea typeface="Poppins"/>
                <a:cs typeface="Poppins"/>
                <a:sym typeface="Poppins"/>
              </a:rPr>
              <a:t>not changed for the better in his absence</a:t>
            </a:r>
            <a:r>
              <a:rPr lang="en"/>
              <a:t>… </a:t>
            </a:r>
            <a:endParaRPr/>
          </a:p>
          <a:p>
            <a:pPr indent="-330200" lvl="1" marL="9144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A serious difficulty arises</a:t>
            </a:r>
            <a:r>
              <a:rPr lang="en"/>
              <a:t> when a </a:t>
            </a:r>
            <a:r>
              <a:rPr b="1" lang="en">
                <a:latin typeface="Poppins"/>
                <a:ea typeface="Poppins"/>
                <a:cs typeface="Poppins"/>
                <a:sym typeface="Poppins"/>
              </a:rPr>
              <a:t>woman, once satisfied with subordination and dependence, finds unexpected pleasure in her expanded sense of importance</a:t>
            </a:r>
            <a:r>
              <a:rPr lang="en"/>
              <a:t>, her new-found independence, and her </a:t>
            </a:r>
            <a:r>
              <a:rPr b="1" lang="en">
                <a:latin typeface="Poppins"/>
                <a:ea typeface="Poppins"/>
                <a:cs typeface="Poppins"/>
                <a:sym typeface="Poppins"/>
              </a:rPr>
              <a:t>unchallenged suzerainty</a:t>
            </a:r>
            <a:r>
              <a:rPr lang="en"/>
              <a:t> over the household and the children” </a:t>
            </a:r>
            <a:endParaRPr/>
          </a:p>
          <a:p>
            <a:pPr indent="-330200" lvl="0" marL="457200" rtl="0" algn="l">
              <a:lnSpc>
                <a:spcPct val="150000"/>
              </a:lnSpc>
              <a:spcBef>
                <a:spcPts val="0"/>
              </a:spcBef>
              <a:spcAft>
                <a:spcPts val="0"/>
              </a:spcAft>
              <a:buClr>
                <a:schemeClr val="dk1"/>
              </a:buClr>
              <a:buSzPts val="1600"/>
              <a:buChar char="￮"/>
            </a:pPr>
            <a:r>
              <a:rPr lang="en"/>
              <a:t>McDonagh (1946, p. 453): “Naturally, soldiers who have used their spare time as they desired and </a:t>
            </a:r>
            <a:r>
              <a:rPr b="1" lang="en">
                <a:latin typeface="Poppins"/>
                <a:ea typeface="Poppins"/>
                <a:cs typeface="Poppins"/>
                <a:sym typeface="Poppins"/>
              </a:rPr>
              <a:t>women who made decisions without consulting their mates</a:t>
            </a:r>
            <a:r>
              <a:rPr lang="en"/>
              <a:t> find the </a:t>
            </a:r>
            <a:r>
              <a:rPr b="1" lang="en">
                <a:latin typeface="Poppins"/>
                <a:ea typeface="Poppins"/>
                <a:cs typeface="Poppins"/>
                <a:sym typeface="Poppins"/>
              </a:rPr>
              <a:t>sharing of authority</a:t>
            </a:r>
            <a:r>
              <a:rPr lang="en"/>
              <a:t> </a:t>
            </a:r>
            <a:r>
              <a:rPr b="1" lang="en">
                <a:latin typeface="Poppins"/>
                <a:ea typeface="Poppins"/>
                <a:cs typeface="Poppins"/>
                <a:sym typeface="Poppins"/>
              </a:rPr>
              <a:t>a bit of a problem</a:t>
            </a:r>
            <a:r>
              <a:rPr lang="en"/>
              <a:t>”</a:t>
            </a:r>
            <a:endParaRPr/>
          </a:p>
          <a:p>
            <a:pPr indent="0" lvl="0" marL="0" rtl="0" algn="l">
              <a:lnSpc>
                <a:spcPct val="150000"/>
              </a:lnSpc>
              <a:spcBef>
                <a:spcPts val="600"/>
              </a:spcBef>
              <a:spcAft>
                <a:spcPts val="0"/>
              </a:spcAft>
              <a:buSzPts val="16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0" st="0"/>
                                            </p:txEl>
                                          </p:spTgt>
                                        </p:tgtEl>
                                        <p:attrNameLst>
                                          <p:attrName>style.visibility</p:attrName>
                                        </p:attrNameLst>
                                      </p:cBhvr>
                                      <p:to>
                                        <p:strVal val="visible"/>
                                      </p:to>
                                    </p:set>
                                    <p:animEffect filter="fade" transition="in">
                                      <p:cBhvr>
                                        <p:cTn dur="1000"/>
                                        <p:tgtEl>
                                          <p:spTgt spid="23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1" st="1"/>
                                            </p:txEl>
                                          </p:spTgt>
                                        </p:tgtEl>
                                        <p:attrNameLst>
                                          <p:attrName>style.visibility</p:attrName>
                                        </p:attrNameLst>
                                      </p:cBhvr>
                                      <p:to>
                                        <p:strVal val="visible"/>
                                      </p:to>
                                    </p:set>
                                    <p:animEffect filter="fade" transition="in">
                                      <p:cBhvr>
                                        <p:cTn dur="1000"/>
                                        <p:tgtEl>
                                          <p:spTgt spid="23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2" st="2"/>
                                            </p:txEl>
                                          </p:spTgt>
                                        </p:tgtEl>
                                        <p:attrNameLst>
                                          <p:attrName>style.visibility</p:attrName>
                                        </p:attrNameLst>
                                      </p:cBhvr>
                                      <p:to>
                                        <p:strVal val="visible"/>
                                      </p:to>
                                    </p:set>
                                    <p:animEffect filter="fade" transition="in">
                                      <p:cBhvr>
                                        <p:cTn dur="1000"/>
                                        <p:tgtEl>
                                          <p:spTgt spid="23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3" st="3"/>
                                            </p:txEl>
                                          </p:spTgt>
                                        </p:tgtEl>
                                        <p:attrNameLst>
                                          <p:attrName>style.visibility</p:attrName>
                                        </p:attrNameLst>
                                      </p:cBhvr>
                                      <p:to>
                                        <p:strVal val="visible"/>
                                      </p:to>
                                    </p:set>
                                    <p:animEffect filter="fade" transition="in">
                                      <p:cBhvr>
                                        <p:cTn dur="1000"/>
                                        <p:tgtEl>
                                          <p:spTgt spid="23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4" st="4"/>
                                            </p:txEl>
                                          </p:spTgt>
                                        </p:tgtEl>
                                        <p:attrNameLst>
                                          <p:attrName>style.visibility</p:attrName>
                                        </p:attrNameLst>
                                      </p:cBhvr>
                                      <p:to>
                                        <p:strVal val="visible"/>
                                      </p:to>
                                    </p:set>
                                    <p:animEffect filter="fade" transition="in">
                                      <p:cBhvr>
                                        <p:cTn dur="1000"/>
                                        <p:tgtEl>
                                          <p:spTgt spid="23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5" st="5"/>
                                            </p:txEl>
                                          </p:spTgt>
                                        </p:tgtEl>
                                        <p:attrNameLst>
                                          <p:attrName>style.visibility</p:attrName>
                                        </p:attrNameLst>
                                      </p:cBhvr>
                                      <p:to>
                                        <p:strVal val="visible"/>
                                      </p:to>
                                    </p:set>
                                    <p:animEffect filter="fade" transition="in">
                                      <p:cBhvr>
                                        <p:cTn dur="1000"/>
                                        <p:tgtEl>
                                          <p:spTgt spid="23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g163d33c17e7_0_87"/>
          <p:cNvSpPr txBox="1"/>
          <p:nvPr>
            <p:ph idx="1" type="body"/>
          </p:nvPr>
        </p:nvSpPr>
        <p:spPr>
          <a:xfrm>
            <a:off x="0" y="0"/>
            <a:ext cx="9144000" cy="5143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1600"/>
              <a:buNone/>
            </a:pPr>
            <a:r>
              <a:rPr b="1" lang="en">
                <a:latin typeface="Poppins"/>
                <a:ea typeface="Poppins"/>
                <a:cs typeface="Poppins"/>
                <a:sym typeface="Poppins"/>
              </a:rPr>
              <a:t>Emotional and mental instability, sometimes described with violent tendencies </a:t>
            </a:r>
            <a:endParaRPr b="1">
              <a:latin typeface="Poppins"/>
              <a:ea typeface="Poppins"/>
              <a:cs typeface="Poppins"/>
              <a:sym typeface="Poppins"/>
            </a:endParaRPr>
          </a:p>
          <a:p>
            <a:pPr indent="-330200" lvl="0" marL="457200" rtl="0" algn="l">
              <a:lnSpc>
                <a:spcPct val="150000"/>
              </a:lnSpc>
              <a:spcBef>
                <a:spcPts val="600"/>
              </a:spcBef>
              <a:spcAft>
                <a:spcPts val="0"/>
              </a:spcAft>
              <a:buClr>
                <a:schemeClr val="dk1"/>
              </a:buClr>
              <a:buSzPts val="1600"/>
              <a:buChar char="￮"/>
            </a:pPr>
            <a:r>
              <a:rPr lang="en"/>
              <a:t>Cameron (1945, p. 35): “The </a:t>
            </a:r>
            <a:r>
              <a:rPr b="1" lang="en">
                <a:latin typeface="Poppins"/>
                <a:ea typeface="Poppins"/>
                <a:cs typeface="Poppins"/>
                <a:sym typeface="Poppins"/>
              </a:rPr>
              <a:t>neglected veteran</a:t>
            </a:r>
            <a:r>
              <a:rPr lang="en"/>
              <a:t> who is allowed to go on being socially maladjusted is in </a:t>
            </a:r>
            <a:r>
              <a:rPr b="1" lang="en">
                <a:latin typeface="Poppins"/>
                <a:ea typeface="Poppins"/>
                <a:cs typeface="Poppins"/>
                <a:sym typeface="Poppins"/>
              </a:rPr>
              <a:t>real danger</a:t>
            </a:r>
            <a:r>
              <a:rPr lang="en"/>
              <a:t> of being </a:t>
            </a:r>
            <a:r>
              <a:rPr b="1" lang="en">
                <a:latin typeface="Poppins"/>
                <a:ea typeface="Poppins"/>
                <a:cs typeface="Poppins"/>
                <a:sym typeface="Poppins"/>
              </a:rPr>
              <a:t>recruited into the ranks of the neurotic or psychotic, the chronically malcontented or the outright antisocial</a:t>
            </a:r>
            <a:r>
              <a:rPr lang="en"/>
              <a:t>.”  </a:t>
            </a:r>
            <a:endParaRPr/>
          </a:p>
          <a:p>
            <a:pPr indent="0" lvl="0" marL="0" rtl="0" algn="l">
              <a:lnSpc>
                <a:spcPct val="150000"/>
              </a:lnSpc>
              <a:spcBef>
                <a:spcPts val="600"/>
              </a:spcBef>
              <a:spcAft>
                <a:spcPts val="0"/>
              </a:spcAft>
              <a:buSzPts val="1600"/>
              <a:buNone/>
            </a:pPr>
            <a:r>
              <a:t/>
            </a:r>
            <a:endParaRPr/>
          </a:p>
          <a:p>
            <a:pPr indent="-330200" lvl="0" marL="457200" rtl="0" algn="l">
              <a:lnSpc>
                <a:spcPct val="150000"/>
              </a:lnSpc>
              <a:spcBef>
                <a:spcPts val="600"/>
              </a:spcBef>
              <a:spcAft>
                <a:spcPts val="0"/>
              </a:spcAft>
              <a:buClr>
                <a:schemeClr val="dk1"/>
              </a:buClr>
              <a:buSzPts val="1600"/>
              <a:buChar char="￮"/>
            </a:pPr>
            <a:r>
              <a:rPr lang="en"/>
              <a:t>Zimmerman’s review (1944, p. 230): “I believe, based upon my own experiences in two wars… </a:t>
            </a:r>
            <a:r>
              <a:rPr b="1" lang="en">
                <a:latin typeface="Poppins"/>
                <a:ea typeface="Poppins"/>
                <a:cs typeface="Poppins"/>
                <a:sym typeface="Poppins"/>
              </a:rPr>
              <a:t>he [Waller] has the soldier's mentality correctly</a:t>
            </a:r>
            <a:r>
              <a:rPr lang="en"/>
              <a:t>… People want wars, but they do not like to fight them and do not want to pay others for losses when they willingly or unwillingly brutalize themselves…</a:t>
            </a:r>
            <a:endParaRPr/>
          </a:p>
          <a:p>
            <a:pPr indent="-330200" lvl="1" marL="914400" rtl="0" algn="l">
              <a:lnSpc>
                <a:spcPct val="150000"/>
              </a:lnSpc>
              <a:spcBef>
                <a:spcPts val="0"/>
              </a:spcBef>
              <a:spcAft>
                <a:spcPts val="0"/>
              </a:spcAft>
              <a:buSzPts val="1600"/>
              <a:buChar char="￮"/>
            </a:pPr>
            <a:r>
              <a:rPr lang="en"/>
              <a:t>“...</a:t>
            </a:r>
            <a:r>
              <a:rPr b="1" lang="en">
                <a:latin typeface="Poppins"/>
                <a:ea typeface="Poppins"/>
                <a:cs typeface="Poppins"/>
                <a:sym typeface="Poppins"/>
              </a:rPr>
              <a:t>[veterans] who are now discussing</a:t>
            </a:r>
            <a:r>
              <a:rPr lang="en"/>
              <a:t> this thing [reintegration] in camps and barracks, organize and push through </a:t>
            </a:r>
            <a:r>
              <a:rPr b="1" lang="en">
                <a:latin typeface="Poppins"/>
                <a:ea typeface="Poppins"/>
                <a:cs typeface="Poppins"/>
                <a:sym typeface="Poppins"/>
              </a:rPr>
              <a:t>some large scale rehabilitation programs</a:t>
            </a:r>
            <a:r>
              <a:rPr lang="en"/>
              <a:t> expeditiously, things </a:t>
            </a:r>
            <a:r>
              <a:rPr b="1" lang="en">
                <a:latin typeface="Poppins"/>
                <a:ea typeface="Poppins"/>
                <a:cs typeface="Poppins"/>
                <a:sym typeface="Poppins"/>
              </a:rPr>
              <a:t>may go along all right</a:t>
            </a:r>
            <a:r>
              <a:rPr lang="en"/>
              <a:t>… this will involve considerable reorientation of the Veterans Administration. </a:t>
            </a:r>
            <a:r>
              <a:rPr b="1" lang="en">
                <a:latin typeface="Poppins"/>
                <a:ea typeface="Poppins"/>
                <a:cs typeface="Poppins"/>
                <a:sym typeface="Poppins"/>
              </a:rPr>
              <a:t>If not, then fear the veteran</a:t>
            </a:r>
            <a:r>
              <a:rPr lang="en"/>
              <a:t>.”</a:t>
            </a:r>
            <a:r>
              <a:rPr b="1" lang="en">
                <a:latin typeface="Poppins"/>
                <a:ea typeface="Poppins"/>
                <a:cs typeface="Poppins"/>
                <a:sym typeface="Poppins"/>
              </a:rPr>
              <a:t> </a:t>
            </a:r>
            <a:endParaRPr b="1">
              <a:latin typeface="Poppins"/>
              <a:ea typeface="Poppins"/>
              <a:cs typeface="Poppins"/>
              <a:sym typeface="Poppi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0" st="0"/>
                                            </p:txEl>
                                          </p:spTgt>
                                        </p:tgtEl>
                                        <p:attrNameLst>
                                          <p:attrName>style.visibility</p:attrName>
                                        </p:attrNameLst>
                                      </p:cBhvr>
                                      <p:to>
                                        <p:strVal val="visible"/>
                                      </p:to>
                                    </p:set>
                                    <p:animEffect filter="fade" transition="in">
                                      <p:cBhvr>
                                        <p:cTn dur="1000"/>
                                        <p:tgtEl>
                                          <p:spTgt spid="23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1" st="1"/>
                                            </p:txEl>
                                          </p:spTgt>
                                        </p:tgtEl>
                                        <p:attrNameLst>
                                          <p:attrName>style.visibility</p:attrName>
                                        </p:attrNameLst>
                                      </p:cBhvr>
                                      <p:to>
                                        <p:strVal val="visible"/>
                                      </p:to>
                                    </p:set>
                                    <p:animEffect filter="fade" transition="in">
                                      <p:cBhvr>
                                        <p:cTn dur="1000"/>
                                        <p:tgtEl>
                                          <p:spTgt spid="23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2" st="2"/>
                                            </p:txEl>
                                          </p:spTgt>
                                        </p:tgtEl>
                                        <p:attrNameLst>
                                          <p:attrName>style.visibility</p:attrName>
                                        </p:attrNameLst>
                                      </p:cBhvr>
                                      <p:to>
                                        <p:strVal val="visible"/>
                                      </p:to>
                                    </p:set>
                                    <p:animEffect filter="fade" transition="in">
                                      <p:cBhvr>
                                        <p:cTn dur="1000"/>
                                        <p:tgtEl>
                                          <p:spTgt spid="23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3" st="3"/>
                                            </p:txEl>
                                          </p:spTgt>
                                        </p:tgtEl>
                                        <p:attrNameLst>
                                          <p:attrName>style.visibility</p:attrName>
                                        </p:attrNameLst>
                                      </p:cBhvr>
                                      <p:to>
                                        <p:strVal val="visible"/>
                                      </p:to>
                                    </p:set>
                                    <p:animEffect filter="fade" transition="in">
                                      <p:cBhvr>
                                        <p:cTn dur="1000"/>
                                        <p:tgtEl>
                                          <p:spTgt spid="23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4" st="4"/>
                                            </p:txEl>
                                          </p:spTgt>
                                        </p:tgtEl>
                                        <p:attrNameLst>
                                          <p:attrName>style.visibility</p:attrName>
                                        </p:attrNameLst>
                                      </p:cBhvr>
                                      <p:to>
                                        <p:strVal val="visible"/>
                                      </p:to>
                                    </p:set>
                                    <p:animEffect filter="fade" transition="in">
                                      <p:cBhvr>
                                        <p:cTn dur="1000"/>
                                        <p:tgtEl>
                                          <p:spTgt spid="235">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16c64ef9995_1_9"/>
          <p:cNvSpPr txBox="1"/>
          <p:nvPr>
            <p:ph type="title"/>
          </p:nvPr>
        </p:nvSpPr>
        <p:spPr>
          <a:xfrm>
            <a:off x="0" y="2230200"/>
            <a:ext cx="9144000" cy="1231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Negative reception: </a:t>
            </a:r>
            <a:endParaRPr/>
          </a:p>
          <a:p>
            <a:pPr indent="0" lvl="0" marL="0" rtl="0" algn="ctr">
              <a:spcBef>
                <a:spcPts val="0"/>
              </a:spcBef>
              <a:spcAft>
                <a:spcPts val="0"/>
              </a:spcAft>
              <a:buNone/>
            </a:pPr>
            <a:r>
              <a:rPr b="0" lang="en">
                <a:latin typeface="Poppins Light"/>
                <a:ea typeface="Poppins Light"/>
                <a:cs typeface="Poppins Light"/>
                <a:sym typeface="Poppins Light"/>
              </a:rPr>
              <a:t>people who cited Waller (1944) but offered a counter theory or claim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g163d33c17e7_0_45"/>
          <p:cNvSpPr txBox="1"/>
          <p:nvPr>
            <p:ph idx="1" type="body"/>
          </p:nvPr>
        </p:nvSpPr>
        <p:spPr>
          <a:xfrm>
            <a:off x="125" y="0"/>
            <a:ext cx="9144000" cy="5143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600"/>
              </a:spcBef>
              <a:spcAft>
                <a:spcPts val="0"/>
              </a:spcAft>
              <a:buSzPts val="1600"/>
              <a:buNone/>
            </a:pPr>
            <a:r>
              <a:t/>
            </a:r>
            <a:endParaRPr/>
          </a:p>
          <a:p>
            <a:pPr indent="-330200" lvl="0" marL="457200" rtl="0" algn="l">
              <a:lnSpc>
                <a:spcPct val="150000"/>
              </a:lnSpc>
              <a:spcBef>
                <a:spcPts val="600"/>
              </a:spcBef>
              <a:spcAft>
                <a:spcPts val="0"/>
              </a:spcAft>
              <a:buClr>
                <a:schemeClr val="dk1"/>
              </a:buClr>
              <a:buSzPts val="1600"/>
              <a:buChar char="￮"/>
            </a:pPr>
            <a:r>
              <a:rPr lang="en"/>
              <a:t>Hakeem (1946): This study </a:t>
            </a:r>
            <a:r>
              <a:rPr b="1" lang="en">
                <a:latin typeface="Poppins"/>
                <a:ea typeface="Poppins"/>
                <a:cs typeface="Poppins"/>
                <a:sym typeface="Poppins"/>
              </a:rPr>
              <a:t>compares rates and types of crime between the U.S. civilian and veteran using government documents </a:t>
            </a:r>
            <a:r>
              <a:rPr lang="en"/>
              <a:t>  </a:t>
            </a:r>
            <a:endParaRPr/>
          </a:p>
          <a:p>
            <a:pPr indent="-330200" lvl="1" marL="914400" rtl="0" algn="l">
              <a:lnSpc>
                <a:spcPct val="150000"/>
              </a:lnSpc>
              <a:spcBef>
                <a:spcPts val="0"/>
              </a:spcBef>
              <a:spcAft>
                <a:spcPts val="0"/>
              </a:spcAft>
              <a:buClr>
                <a:schemeClr val="dk1"/>
              </a:buClr>
              <a:buSzPts val="1600"/>
              <a:buChar char="￮"/>
            </a:pPr>
            <a:r>
              <a:rPr lang="en"/>
              <a:t>Will veterans’ “</a:t>
            </a:r>
            <a:r>
              <a:rPr b="1" lang="en">
                <a:latin typeface="Poppins"/>
                <a:ea typeface="Poppins"/>
                <a:cs typeface="Poppins"/>
                <a:sym typeface="Poppins"/>
              </a:rPr>
              <a:t>war ethics</a:t>
            </a:r>
            <a:r>
              <a:rPr lang="en"/>
              <a:t>” re-emerge during times of peace? (p. 122)</a:t>
            </a:r>
            <a:endParaRPr/>
          </a:p>
          <a:p>
            <a:pPr indent="-330200" lvl="2" marL="1371600" rtl="0" algn="l">
              <a:lnSpc>
                <a:spcPct val="150000"/>
              </a:lnSpc>
              <a:spcBef>
                <a:spcPts val="0"/>
              </a:spcBef>
              <a:spcAft>
                <a:spcPts val="0"/>
              </a:spcAft>
              <a:buClr>
                <a:schemeClr val="dk1"/>
              </a:buClr>
              <a:buSzPts val="1600"/>
              <a:buChar char="￮"/>
            </a:pPr>
            <a:r>
              <a:rPr lang="en"/>
              <a:t>The author examine this proposition but does not assume that “war ethics” exist in the sense that Waller (1944) and others suggest </a:t>
            </a:r>
            <a:endParaRPr/>
          </a:p>
          <a:p>
            <a:pPr indent="-330200" lvl="1" marL="914400" rtl="0" algn="l">
              <a:lnSpc>
                <a:spcPct val="150000"/>
              </a:lnSpc>
              <a:spcBef>
                <a:spcPts val="0"/>
              </a:spcBef>
              <a:spcAft>
                <a:spcPts val="0"/>
              </a:spcAft>
              <a:buClr>
                <a:schemeClr val="dk1"/>
              </a:buClr>
              <a:buSzPts val="1600"/>
              <a:buChar char="￮"/>
            </a:pPr>
            <a:r>
              <a:rPr lang="en"/>
              <a:t>Conclusion: </a:t>
            </a:r>
            <a:endParaRPr/>
          </a:p>
          <a:p>
            <a:pPr indent="-330200" lvl="2" marL="1371600" rtl="0" algn="l">
              <a:lnSpc>
                <a:spcPct val="150000"/>
              </a:lnSpc>
              <a:spcBef>
                <a:spcPts val="0"/>
              </a:spcBef>
              <a:spcAft>
                <a:spcPts val="0"/>
              </a:spcAft>
              <a:buClr>
                <a:schemeClr val="dk1"/>
              </a:buClr>
              <a:buSzPts val="1600"/>
              <a:buChar char="￮"/>
            </a:pPr>
            <a:r>
              <a:rPr lang="en"/>
              <a:t>“The point being made is not that military training, army life, and combat experience may not have </a:t>
            </a:r>
            <a:r>
              <a:rPr b="1" lang="en">
                <a:latin typeface="Poppins"/>
                <a:ea typeface="Poppins"/>
                <a:cs typeface="Poppins"/>
                <a:sym typeface="Poppins"/>
              </a:rPr>
              <a:t>some relationship to criminality</a:t>
            </a:r>
            <a:r>
              <a:rPr lang="en"/>
              <a:t>… </a:t>
            </a:r>
            <a:endParaRPr/>
          </a:p>
          <a:p>
            <a:pPr indent="-330200" lvl="2" marL="13716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The point is</a:t>
            </a:r>
            <a:r>
              <a:rPr lang="en"/>
              <a:t> that </a:t>
            </a:r>
            <a:r>
              <a:rPr b="1" lang="en">
                <a:latin typeface="Poppins"/>
                <a:ea typeface="Poppins"/>
                <a:cs typeface="Poppins"/>
                <a:sym typeface="Poppins"/>
              </a:rPr>
              <a:t>such a relationship</a:t>
            </a:r>
            <a:r>
              <a:rPr lang="en"/>
              <a:t> has not been exactly formulated, demonstrated, and proved and that </a:t>
            </a:r>
            <a:r>
              <a:rPr b="1" lang="en">
                <a:latin typeface="Poppins"/>
                <a:ea typeface="Poppins"/>
                <a:cs typeface="Poppins"/>
                <a:sym typeface="Poppins"/>
              </a:rPr>
              <a:t>something other than logical assumptions and</a:t>
            </a:r>
            <a:r>
              <a:rPr lang="en"/>
              <a:t> </a:t>
            </a:r>
            <a:r>
              <a:rPr b="1" i="1" lang="en">
                <a:latin typeface="Poppins"/>
                <a:ea typeface="Poppins"/>
                <a:cs typeface="Poppins"/>
                <a:sym typeface="Poppins"/>
              </a:rPr>
              <a:t>a priori</a:t>
            </a:r>
            <a:r>
              <a:rPr b="1" lang="en">
                <a:latin typeface="Poppins"/>
                <a:ea typeface="Poppins"/>
                <a:cs typeface="Poppins"/>
                <a:sym typeface="Poppins"/>
              </a:rPr>
              <a:t> reasoning</a:t>
            </a:r>
            <a:r>
              <a:rPr lang="en"/>
              <a:t> will be needed to prove the existence of such a relationship” (p. 131)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0" st="0"/>
                                            </p:txEl>
                                          </p:spTgt>
                                        </p:tgtEl>
                                        <p:attrNameLst>
                                          <p:attrName>style.visibility</p:attrName>
                                        </p:attrNameLst>
                                      </p:cBhvr>
                                      <p:to>
                                        <p:strVal val="visible"/>
                                      </p:to>
                                    </p:set>
                                    <p:animEffect filter="fade" transition="in">
                                      <p:cBhvr>
                                        <p:cTn dur="1000"/>
                                        <p:tgtEl>
                                          <p:spTgt spid="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1" st="1"/>
                                            </p:txEl>
                                          </p:spTgt>
                                        </p:tgtEl>
                                        <p:attrNameLst>
                                          <p:attrName>style.visibility</p:attrName>
                                        </p:attrNameLst>
                                      </p:cBhvr>
                                      <p:to>
                                        <p:strVal val="visible"/>
                                      </p:to>
                                    </p:set>
                                    <p:animEffect filter="fade" transition="in">
                                      <p:cBhvr>
                                        <p:cTn dur="1000"/>
                                        <p:tgtEl>
                                          <p:spTgt spid="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2" st="2"/>
                                            </p:txEl>
                                          </p:spTgt>
                                        </p:tgtEl>
                                        <p:attrNameLst>
                                          <p:attrName>style.visibility</p:attrName>
                                        </p:attrNameLst>
                                      </p:cBhvr>
                                      <p:to>
                                        <p:strVal val="visible"/>
                                      </p:to>
                                    </p:set>
                                    <p:animEffect filter="fade" transition="in">
                                      <p:cBhvr>
                                        <p:cTn dur="1000"/>
                                        <p:tgtEl>
                                          <p:spTgt spid="24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3" st="3"/>
                                            </p:txEl>
                                          </p:spTgt>
                                        </p:tgtEl>
                                        <p:attrNameLst>
                                          <p:attrName>style.visibility</p:attrName>
                                        </p:attrNameLst>
                                      </p:cBhvr>
                                      <p:to>
                                        <p:strVal val="visible"/>
                                      </p:to>
                                    </p:set>
                                    <p:animEffect filter="fade" transition="in">
                                      <p:cBhvr>
                                        <p:cTn dur="1000"/>
                                        <p:tgtEl>
                                          <p:spTgt spid="24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4" st="4"/>
                                            </p:txEl>
                                          </p:spTgt>
                                        </p:tgtEl>
                                        <p:attrNameLst>
                                          <p:attrName>style.visibility</p:attrName>
                                        </p:attrNameLst>
                                      </p:cBhvr>
                                      <p:to>
                                        <p:strVal val="visible"/>
                                      </p:to>
                                    </p:set>
                                    <p:animEffect filter="fade" transition="in">
                                      <p:cBhvr>
                                        <p:cTn dur="1000"/>
                                        <p:tgtEl>
                                          <p:spTgt spid="24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5" st="5"/>
                                            </p:txEl>
                                          </p:spTgt>
                                        </p:tgtEl>
                                        <p:attrNameLst>
                                          <p:attrName>style.visibility</p:attrName>
                                        </p:attrNameLst>
                                      </p:cBhvr>
                                      <p:to>
                                        <p:strVal val="visible"/>
                                      </p:to>
                                    </p:set>
                                    <p:animEffect filter="fade" transition="in">
                                      <p:cBhvr>
                                        <p:cTn dur="1000"/>
                                        <p:tgtEl>
                                          <p:spTgt spid="24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6" st="6"/>
                                            </p:txEl>
                                          </p:spTgt>
                                        </p:tgtEl>
                                        <p:attrNameLst>
                                          <p:attrName>style.visibility</p:attrName>
                                        </p:attrNameLst>
                                      </p:cBhvr>
                                      <p:to>
                                        <p:strVal val="visible"/>
                                      </p:to>
                                    </p:set>
                                    <p:animEffect filter="fade" transition="in">
                                      <p:cBhvr>
                                        <p:cTn dur="1000"/>
                                        <p:tgtEl>
                                          <p:spTgt spid="24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163d33c17e7_0_27"/>
          <p:cNvSpPr txBox="1"/>
          <p:nvPr>
            <p:ph type="title"/>
          </p:nvPr>
        </p:nvSpPr>
        <p:spPr>
          <a:xfrm>
            <a:off x="0" y="0"/>
            <a:ext cx="9144000" cy="1023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Next steps </a:t>
            </a:r>
            <a:endParaRPr/>
          </a:p>
        </p:txBody>
      </p:sp>
      <p:sp>
        <p:nvSpPr>
          <p:cNvPr id="251" name="Google Shape;251;g163d33c17e7_0_27"/>
          <p:cNvSpPr txBox="1"/>
          <p:nvPr>
            <p:ph idx="1" type="body"/>
          </p:nvPr>
        </p:nvSpPr>
        <p:spPr>
          <a:xfrm>
            <a:off x="125" y="1139050"/>
            <a:ext cx="9144000" cy="40044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600"/>
              </a:spcBef>
              <a:spcAft>
                <a:spcPts val="0"/>
              </a:spcAft>
              <a:buClr>
                <a:schemeClr val="dk1"/>
              </a:buClr>
              <a:buSzPts val="1600"/>
              <a:buChar char="￮"/>
            </a:pPr>
            <a:r>
              <a:rPr b="1" lang="en">
                <a:latin typeface="Poppins"/>
                <a:ea typeface="Poppins"/>
                <a:cs typeface="Poppins"/>
                <a:sym typeface="Poppins"/>
              </a:rPr>
              <a:t>Code the number of problem representations in each article</a:t>
            </a:r>
            <a:endParaRPr b="1">
              <a:latin typeface="Poppins"/>
              <a:ea typeface="Poppins"/>
              <a:cs typeface="Poppins"/>
              <a:sym typeface="Poppins"/>
            </a:endParaRPr>
          </a:p>
          <a:p>
            <a:pPr indent="-330200" lvl="1" marL="914400" rtl="0" algn="l">
              <a:lnSpc>
                <a:spcPct val="150000"/>
              </a:lnSpc>
              <a:spcBef>
                <a:spcPts val="0"/>
              </a:spcBef>
              <a:spcAft>
                <a:spcPts val="0"/>
              </a:spcAft>
              <a:buClr>
                <a:schemeClr val="dk1"/>
              </a:buClr>
              <a:buSzPts val="1600"/>
              <a:buChar char="￮"/>
            </a:pPr>
            <a:r>
              <a:rPr lang="en"/>
              <a:t>Categorize and quantify the problem and solution representations (frames) </a:t>
            </a:r>
            <a:endParaRPr/>
          </a:p>
          <a:p>
            <a:pPr indent="-330200" lvl="1" marL="914400" rtl="0" algn="l">
              <a:lnSpc>
                <a:spcPct val="150000"/>
              </a:lnSpc>
              <a:spcBef>
                <a:spcPts val="0"/>
              </a:spcBef>
              <a:spcAft>
                <a:spcPts val="0"/>
              </a:spcAft>
              <a:buClr>
                <a:schemeClr val="dk1"/>
              </a:buClr>
              <a:buSzPts val="1600"/>
              <a:buChar char="￮"/>
            </a:pPr>
            <a:r>
              <a:rPr lang="en"/>
              <a:t>Discussion the relationships as general perceptions </a:t>
            </a:r>
            <a:endParaRPr/>
          </a:p>
          <a:p>
            <a:pPr indent="-330200" lvl="2" marL="1371600" rtl="0" algn="l">
              <a:lnSpc>
                <a:spcPct val="150000"/>
              </a:lnSpc>
              <a:spcBef>
                <a:spcPts val="0"/>
              </a:spcBef>
              <a:spcAft>
                <a:spcPts val="0"/>
              </a:spcAft>
              <a:buSzPts val="1600"/>
              <a:buChar char="￮"/>
            </a:pPr>
            <a:r>
              <a:rPr b="1" lang="en">
                <a:latin typeface="Poppins"/>
                <a:ea typeface="Poppins"/>
                <a:cs typeface="Poppins"/>
                <a:sym typeface="Poppins"/>
              </a:rPr>
              <a:t>Evaluation in terms of democracy </a:t>
            </a:r>
            <a:r>
              <a:rPr lang="en"/>
              <a:t>- </a:t>
            </a:r>
            <a:r>
              <a:rPr i="1" lang="en"/>
              <a:t>people with problems</a:t>
            </a:r>
            <a:r>
              <a:rPr lang="en"/>
              <a:t> (title) </a:t>
            </a:r>
            <a:endParaRPr/>
          </a:p>
          <a:p>
            <a:pPr indent="-330200" lvl="0" marL="457200" rtl="0" algn="l">
              <a:lnSpc>
                <a:spcPct val="150000"/>
              </a:lnSpc>
              <a:spcBef>
                <a:spcPts val="0"/>
              </a:spcBef>
              <a:spcAft>
                <a:spcPts val="0"/>
              </a:spcAft>
              <a:buClr>
                <a:schemeClr val="dk1"/>
              </a:buClr>
              <a:buSzPts val="1600"/>
              <a:buFont typeface="Poppins"/>
              <a:buChar char="￮"/>
            </a:pPr>
            <a:r>
              <a:rPr b="1" lang="en">
                <a:latin typeface="Poppins"/>
                <a:ea typeface="Poppins"/>
                <a:cs typeface="Poppins"/>
                <a:sym typeface="Poppins"/>
              </a:rPr>
              <a:t>Likely add documents </a:t>
            </a:r>
            <a:endParaRPr b="1">
              <a:latin typeface="Poppins"/>
              <a:ea typeface="Poppins"/>
              <a:cs typeface="Poppins"/>
              <a:sym typeface="Poppins"/>
            </a:endParaRPr>
          </a:p>
          <a:p>
            <a:pPr indent="-330200" lvl="1" marL="914400" rtl="0" algn="l">
              <a:lnSpc>
                <a:spcPct val="150000"/>
              </a:lnSpc>
              <a:spcBef>
                <a:spcPts val="0"/>
              </a:spcBef>
              <a:spcAft>
                <a:spcPts val="0"/>
              </a:spcAft>
              <a:buClr>
                <a:schemeClr val="dk1"/>
              </a:buClr>
              <a:buSzPts val="1600"/>
              <a:buChar char="￮"/>
            </a:pPr>
            <a:r>
              <a:rPr lang="en"/>
              <a:t>Academics, War department administrators, and Congressional hearings </a:t>
            </a:r>
            <a:endParaRPr/>
          </a:p>
          <a:p>
            <a:pPr indent="-330200" lvl="1" marL="914400" rtl="0" algn="l">
              <a:lnSpc>
                <a:spcPct val="150000"/>
              </a:lnSpc>
              <a:spcBef>
                <a:spcPts val="0"/>
              </a:spcBef>
              <a:spcAft>
                <a:spcPts val="0"/>
              </a:spcAft>
              <a:buClr>
                <a:schemeClr val="dk1"/>
              </a:buClr>
              <a:buSzPts val="1600"/>
              <a:buChar char="￮"/>
            </a:pPr>
            <a:r>
              <a:rPr lang="en"/>
              <a:t>Compare across institutional contexts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0" st="0"/>
                                            </p:txEl>
                                          </p:spTgt>
                                        </p:tgtEl>
                                        <p:attrNameLst>
                                          <p:attrName>style.visibility</p:attrName>
                                        </p:attrNameLst>
                                      </p:cBhvr>
                                      <p:to>
                                        <p:strVal val="visible"/>
                                      </p:to>
                                    </p:set>
                                    <p:animEffect filter="fade" transition="in">
                                      <p:cBhvr>
                                        <p:cTn dur="1000"/>
                                        <p:tgtEl>
                                          <p:spTgt spid="25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1" st="1"/>
                                            </p:txEl>
                                          </p:spTgt>
                                        </p:tgtEl>
                                        <p:attrNameLst>
                                          <p:attrName>style.visibility</p:attrName>
                                        </p:attrNameLst>
                                      </p:cBhvr>
                                      <p:to>
                                        <p:strVal val="visible"/>
                                      </p:to>
                                    </p:set>
                                    <p:animEffect filter="fade" transition="in">
                                      <p:cBhvr>
                                        <p:cTn dur="1000"/>
                                        <p:tgtEl>
                                          <p:spTgt spid="25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2" st="2"/>
                                            </p:txEl>
                                          </p:spTgt>
                                        </p:tgtEl>
                                        <p:attrNameLst>
                                          <p:attrName>style.visibility</p:attrName>
                                        </p:attrNameLst>
                                      </p:cBhvr>
                                      <p:to>
                                        <p:strVal val="visible"/>
                                      </p:to>
                                    </p:set>
                                    <p:animEffect filter="fade" transition="in">
                                      <p:cBhvr>
                                        <p:cTn dur="1000"/>
                                        <p:tgtEl>
                                          <p:spTgt spid="25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3" st="3"/>
                                            </p:txEl>
                                          </p:spTgt>
                                        </p:tgtEl>
                                        <p:attrNameLst>
                                          <p:attrName>style.visibility</p:attrName>
                                        </p:attrNameLst>
                                      </p:cBhvr>
                                      <p:to>
                                        <p:strVal val="visible"/>
                                      </p:to>
                                    </p:set>
                                    <p:animEffect filter="fade" transition="in">
                                      <p:cBhvr>
                                        <p:cTn dur="1000"/>
                                        <p:tgtEl>
                                          <p:spTgt spid="25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4" st="4"/>
                                            </p:txEl>
                                          </p:spTgt>
                                        </p:tgtEl>
                                        <p:attrNameLst>
                                          <p:attrName>style.visibility</p:attrName>
                                        </p:attrNameLst>
                                      </p:cBhvr>
                                      <p:to>
                                        <p:strVal val="visible"/>
                                      </p:to>
                                    </p:set>
                                    <p:animEffect filter="fade" transition="in">
                                      <p:cBhvr>
                                        <p:cTn dur="1000"/>
                                        <p:tgtEl>
                                          <p:spTgt spid="25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5" st="5"/>
                                            </p:txEl>
                                          </p:spTgt>
                                        </p:tgtEl>
                                        <p:attrNameLst>
                                          <p:attrName>style.visibility</p:attrName>
                                        </p:attrNameLst>
                                      </p:cBhvr>
                                      <p:to>
                                        <p:strVal val="visible"/>
                                      </p:to>
                                    </p:set>
                                    <p:animEffect filter="fade" transition="in">
                                      <p:cBhvr>
                                        <p:cTn dur="1000"/>
                                        <p:tgtEl>
                                          <p:spTgt spid="25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xEl>
                                              <p:pRg end="6" st="6"/>
                                            </p:txEl>
                                          </p:spTgt>
                                        </p:tgtEl>
                                        <p:attrNameLst>
                                          <p:attrName>style.visibility</p:attrName>
                                        </p:attrNameLst>
                                      </p:cBhvr>
                                      <p:to>
                                        <p:strVal val="visible"/>
                                      </p:to>
                                    </p:set>
                                    <p:animEffect filter="fade" transition="in">
                                      <p:cBhvr>
                                        <p:cTn dur="1000"/>
                                        <p:tgtEl>
                                          <p:spTgt spid="25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1476612566f_0_85"/>
          <p:cNvSpPr txBox="1"/>
          <p:nvPr>
            <p:ph type="title"/>
          </p:nvPr>
        </p:nvSpPr>
        <p:spPr>
          <a:xfrm>
            <a:off x="0" y="0"/>
            <a:ext cx="9144000" cy="22011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From “The Veteran Problem” to people with problems: The American WWII Veteran</a:t>
            </a:r>
            <a:endParaRPr/>
          </a:p>
        </p:txBody>
      </p:sp>
      <p:sp>
        <p:nvSpPr>
          <p:cNvPr id="257" name="Google Shape;257;g1476612566f_0_85"/>
          <p:cNvSpPr txBox="1"/>
          <p:nvPr>
            <p:ph idx="1" type="body"/>
          </p:nvPr>
        </p:nvSpPr>
        <p:spPr>
          <a:xfrm>
            <a:off x="0" y="2436725"/>
            <a:ext cx="9144000" cy="270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1600"/>
              <a:buNone/>
            </a:pPr>
            <a:r>
              <a:t/>
            </a:r>
            <a:endParaRPr sz="2000"/>
          </a:p>
          <a:p>
            <a:pPr indent="0" lvl="0" marL="0" rtl="0" algn="ctr">
              <a:lnSpc>
                <a:spcPct val="100000"/>
              </a:lnSpc>
              <a:spcBef>
                <a:spcPts val="600"/>
              </a:spcBef>
              <a:spcAft>
                <a:spcPts val="0"/>
              </a:spcAft>
              <a:buSzPts val="1600"/>
              <a:buNone/>
            </a:pPr>
            <a:r>
              <a:rPr lang="en" sz="2000"/>
              <a:t>Todd McDonald </a:t>
            </a:r>
            <a:endParaRPr sz="2000"/>
          </a:p>
          <a:p>
            <a:pPr indent="0" lvl="0" marL="0" rtl="0" algn="ctr">
              <a:lnSpc>
                <a:spcPct val="100000"/>
              </a:lnSpc>
              <a:spcBef>
                <a:spcPts val="600"/>
              </a:spcBef>
              <a:spcAft>
                <a:spcPts val="0"/>
              </a:spcAft>
              <a:buSzPts val="1600"/>
              <a:buNone/>
            </a:pPr>
            <a:r>
              <a:rPr lang="en" sz="2000"/>
              <a:t>(</a:t>
            </a:r>
            <a:r>
              <a:rPr lang="en" sz="2000" u="sng">
                <a:solidFill>
                  <a:schemeClr val="hlink"/>
                </a:solidFill>
                <a:hlinkClick r:id="rId3"/>
              </a:rPr>
              <a:t>Toddm19@vt.edu</a:t>
            </a:r>
            <a:r>
              <a:rPr lang="en" sz="2000"/>
              <a:t>)</a:t>
            </a:r>
            <a:endParaRPr sz="2000"/>
          </a:p>
          <a:p>
            <a:pPr indent="0" lvl="0" marL="0" rtl="0" algn="ctr">
              <a:lnSpc>
                <a:spcPct val="100000"/>
              </a:lnSpc>
              <a:spcBef>
                <a:spcPts val="600"/>
              </a:spcBef>
              <a:spcAft>
                <a:spcPts val="0"/>
              </a:spcAft>
              <a:buSzPts val="1600"/>
              <a:buNone/>
            </a:pPr>
            <a:r>
              <a:rPr lang="en" sz="2000"/>
              <a:t>Public Administration and Policy </a:t>
            </a:r>
            <a:endParaRPr sz="2000"/>
          </a:p>
          <a:p>
            <a:pPr indent="0" lvl="0" marL="0" rtl="0" algn="ctr">
              <a:lnSpc>
                <a:spcPct val="100000"/>
              </a:lnSpc>
              <a:spcBef>
                <a:spcPts val="600"/>
              </a:spcBef>
              <a:spcAft>
                <a:spcPts val="0"/>
              </a:spcAft>
              <a:buSzPts val="1600"/>
              <a:buNone/>
            </a:pPr>
            <a:r>
              <a:rPr lang="en" sz="2000"/>
              <a:t>Ph.D. student at Virginia Tech </a:t>
            </a:r>
            <a:endParaRPr sz="2000"/>
          </a:p>
          <a:p>
            <a:pPr indent="0" lvl="0" marL="0" rtl="0" algn="ctr">
              <a:lnSpc>
                <a:spcPct val="100000"/>
              </a:lnSpc>
              <a:spcBef>
                <a:spcPts val="600"/>
              </a:spcBef>
              <a:spcAft>
                <a:spcPts val="0"/>
              </a:spcAft>
              <a:buSzPts val="1600"/>
              <a:buNone/>
            </a:pPr>
            <a:r>
              <a:rPr lang="en" sz="2000"/>
              <a:t>  </a:t>
            </a:r>
            <a:endParaRPr sz="2000"/>
          </a:p>
          <a:p>
            <a:pPr indent="0" lvl="0" marL="0" rtl="0" algn="ctr">
              <a:lnSpc>
                <a:spcPct val="100000"/>
              </a:lnSpc>
              <a:spcBef>
                <a:spcPts val="600"/>
              </a:spcBef>
              <a:spcAft>
                <a:spcPts val="0"/>
              </a:spcAft>
              <a:buSzPts val="1600"/>
              <a:buNone/>
            </a:pPr>
            <a:r>
              <a:t/>
            </a:r>
            <a:endParaRPr sz="2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1476612566f_0_66"/>
          <p:cNvSpPr txBox="1"/>
          <p:nvPr>
            <p:ph type="title"/>
          </p:nvPr>
        </p:nvSpPr>
        <p:spPr>
          <a:xfrm>
            <a:off x="0" y="30275"/>
            <a:ext cx="9144000" cy="6831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Citations</a:t>
            </a:r>
            <a:endParaRPr/>
          </a:p>
        </p:txBody>
      </p:sp>
      <p:sp>
        <p:nvSpPr>
          <p:cNvPr id="263" name="Google Shape;263;g1476612566f_0_66"/>
          <p:cNvSpPr txBox="1"/>
          <p:nvPr>
            <p:ph idx="1" type="body"/>
          </p:nvPr>
        </p:nvSpPr>
        <p:spPr>
          <a:xfrm>
            <a:off x="0" y="713375"/>
            <a:ext cx="9144000" cy="443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1600"/>
              <a:buNone/>
            </a:pPr>
            <a:r>
              <a:rPr b="1" lang="en" sz="1200">
                <a:latin typeface="Poppins"/>
                <a:ea typeface="Poppins"/>
                <a:cs typeface="Poppins"/>
                <a:sym typeface="Poppins"/>
              </a:rPr>
              <a:t>Bonus March pictures: </a:t>
            </a:r>
            <a:endParaRPr b="1" sz="1200">
              <a:latin typeface="Poppins"/>
              <a:ea typeface="Poppins"/>
              <a:cs typeface="Poppins"/>
              <a:sym typeface="Poppins"/>
            </a:endParaRPr>
          </a:p>
          <a:p>
            <a:pPr indent="-304800" lvl="0" marL="457200" rtl="0" algn="l">
              <a:lnSpc>
                <a:spcPct val="100000"/>
              </a:lnSpc>
              <a:spcBef>
                <a:spcPts val="1000"/>
              </a:spcBef>
              <a:spcAft>
                <a:spcPts val="0"/>
              </a:spcAft>
              <a:buClr>
                <a:schemeClr val="dk1"/>
              </a:buClr>
              <a:buSzPts val="1200"/>
              <a:buChar char="￮"/>
            </a:pPr>
            <a:r>
              <a:rPr lang="en" sz="1200">
                <a:latin typeface="Poppins"/>
                <a:ea typeface="Poppins"/>
                <a:cs typeface="Poppins"/>
                <a:sym typeface="Poppins"/>
              </a:rPr>
              <a:t>Brulliard, N. (2018). </a:t>
            </a:r>
            <a:r>
              <a:rPr i="1" lang="en" sz="1200">
                <a:latin typeface="Poppins"/>
                <a:ea typeface="Poppins"/>
                <a:cs typeface="Poppins"/>
                <a:sym typeface="Poppins"/>
              </a:rPr>
              <a:t>The Forgotten March</a:t>
            </a:r>
            <a:r>
              <a:rPr lang="en" sz="1200">
                <a:latin typeface="Poppins"/>
                <a:ea typeface="Poppins"/>
                <a:cs typeface="Poppins"/>
                <a:sym typeface="Poppins"/>
              </a:rPr>
              <a:t>. National Parks Conservation Association. Retrieved August 26, 2022, from https://www.npca.org/articles/1915-the-forgotten-march</a:t>
            </a:r>
            <a:endParaRPr sz="1200">
              <a:latin typeface="Poppins"/>
              <a:ea typeface="Poppins"/>
              <a:cs typeface="Poppins"/>
              <a:sym typeface="Poppins"/>
            </a:endParaRPr>
          </a:p>
          <a:p>
            <a:pPr indent="0" lvl="0" marL="0" rtl="0" algn="l">
              <a:lnSpc>
                <a:spcPct val="100000"/>
              </a:lnSpc>
              <a:spcBef>
                <a:spcPts val="1200"/>
              </a:spcBef>
              <a:spcAft>
                <a:spcPts val="0"/>
              </a:spcAft>
              <a:buSzPts val="1600"/>
              <a:buNone/>
            </a:pPr>
            <a:r>
              <a:rPr b="1" lang="en" sz="1200">
                <a:latin typeface="Poppins"/>
                <a:ea typeface="Poppins"/>
                <a:cs typeface="Poppins"/>
                <a:sym typeface="Poppins"/>
              </a:rPr>
              <a:t>NBC’s “Words At War” presentation of Waller (1944): </a:t>
            </a:r>
            <a:endParaRPr b="1" sz="1200">
              <a:latin typeface="Poppins"/>
              <a:ea typeface="Poppins"/>
              <a:cs typeface="Poppins"/>
              <a:sym typeface="Poppins"/>
            </a:endParaRPr>
          </a:p>
          <a:p>
            <a:pPr indent="-304800" lvl="0" marL="457200" rtl="0" algn="l">
              <a:lnSpc>
                <a:spcPct val="150000"/>
              </a:lnSpc>
              <a:spcBef>
                <a:spcPts val="0"/>
              </a:spcBef>
              <a:spcAft>
                <a:spcPts val="0"/>
              </a:spcAft>
              <a:buClr>
                <a:schemeClr val="dk1"/>
              </a:buClr>
              <a:buSzPts val="1200"/>
              <a:buFont typeface="Poppins"/>
              <a:buChar char="￮"/>
            </a:pPr>
            <a:r>
              <a:rPr lang="en" sz="1200"/>
              <a:t>NBC Words at War 63 The Veteran Comes Back (1944). Internet Archive. Retrieved from </a:t>
            </a:r>
            <a:r>
              <a:rPr lang="en" sz="1200" u="sng">
                <a:hlinkClick r:id="rId3"/>
              </a:rPr>
              <a:t>https://archive.org/details/WordsAtWar_995/1944-09-05NbcWordsAtWar63TheVeteranComesBack.mp3</a:t>
            </a:r>
            <a:endParaRPr sz="1200">
              <a:latin typeface="Poppins"/>
              <a:ea typeface="Poppins"/>
              <a:cs typeface="Poppins"/>
              <a:sym typeface="Poppins"/>
            </a:endParaRPr>
          </a:p>
          <a:p>
            <a:pPr indent="0" lvl="0" marL="0" rtl="0" algn="l">
              <a:lnSpc>
                <a:spcPct val="100000"/>
              </a:lnSpc>
              <a:spcBef>
                <a:spcPts val="1200"/>
              </a:spcBef>
              <a:spcAft>
                <a:spcPts val="0"/>
              </a:spcAft>
              <a:buSzPts val="1600"/>
              <a:buNone/>
            </a:pPr>
            <a:r>
              <a:rPr b="1" lang="en" sz="1200">
                <a:latin typeface="Poppins"/>
                <a:ea typeface="Poppins"/>
                <a:cs typeface="Poppins"/>
                <a:sym typeface="Poppins"/>
              </a:rPr>
              <a:t>My data examined in this presentation (still in development): </a:t>
            </a:r>
            <a:endParaRPr b="1" sz="1200">
              <a:latin typeface="Poppins"/>
              <a:ea typeface="Poppins"/>
              <a:cs typeface="Poppins"/>
              <a:sym typeface="Poppins"/>
            </a:endParaRPr>
          </a:p>
          <a:p>
            <a:pPr indent="-304800" lvl="0" marL="457200" rtl="0" algn="l">
              <a:lnSpc>
                <a:spcPct val="100000"/>
              </a:lnSpc>
              <a:spcBef>
                <a:spcPts val="1200"/>
              </a:spcBef>
              <a:spcAft>
                <a:spcPts val="0"/>
              </a:spcAft>
              <a:buClr>
                <a:srgbClr val="222222"/>
              </a:buClr>
              <a:buSzPts val="1200"/>
              <a:buFont typeface="Arial"/>
              <a:buChar char="￮"/>
            </a:pPr>
            <a:r>
              <a:rPr lang="en" sz="1200">
                <a:solidFill>
                  <a:srgbClr val="222222"/>
                </a:solidFill>
                <a:highlight>
                  <a:srgbClr val="FFFFFF"/>
                </a:highlight>
                <a:latin typeface="Arial"/>
                <a:ea typeface="Arial"/>
                <a:cs typeface="Arial"/>
                <a:sym typeface="Arial"/>
              </a:rPr>
              <a:t>Hollingshead, A. B. (1946). Adjustment to military life. </a:t>
            </a:r>
            <a:r>
              <a:rPr i="1" lang="en" sz="1200">
                <a:solidFill>
                  <a:srgbClr val="222222"/>
                </a:solidFill>
                <a:latin typeface="Arial"/>
                <a:ea typeface="Arial"/>
                <a:cs typeface="Arial"/>
                <a:sym typeface="Arial"/>
              </a:rPr>
              <a:t>American Journal of Sociology</a:t>
            </a:r>
            <a:r>
              <a:rPr lang="en" sz="1200">
                <a:solidFill>
                  <a:srgbClr val="222222"/>
                </a:solidFill>
                <a:highlight>
                  <a:srgbClr val="FFFFFF"/>
                </a:highlight>
                <a:latin typeface="Arial"/>
                <a:ea typeface="Arial"/>
                <a:cs typeface="Arial"/>
                <a:sym typeface="Arial"/>
              </a:rPr>
              <a:t>, </a:t>
            </a:r>
            <a:r>
              <a:rPr i="1" lang="en" sz="1200">
                <a:solidFill>
                  <a:srgbClr val="222222"/>
                </a:solidFill>
                <a:latin typeface="Arial"/>
                <a:ea typeface="Arial"/>
                <a:cs typeface="Arial"/>
                <a:sym typeface="Arial"/>
              </a:rPr>
              <a:t>51</a:t>
            </a:r>
            <a:r>
              <a:rPr lang="en" sz="1200">
                <a:solidFill>
                  <a:srgbClr val="222222"/>
                </a:solidFill>
                <a:highlight>
                  <a:srgbClr val="FFFFFF"/>
                </a:highlight>
                <a:latin typeface="Arial"/>
                <a:ea typeface="Arial"/>
                <a:cs typeface="Arial"/>
                <a:sym typeface="Arial"/>
              </a:rPr>
              <a:t>(5), 439-447.</a:t>
            </a:r>
            <a:endParaRPr sz="1200">
              <a:solidFill>
                <a:srgbClr val="222222"/>
              </a:solidFill>
              <a:highlight>
                <a:srgbClr val="FFFFFF"/>
              </a:highlight>
              <a:latin typeface="Arial"/>
              <a:ea typeface="Arial"/>
              <a:cs typeface="Arial"/>
              <a:sym typeface="Arial"/>
            </a:endParaRPr>
          </a:p>
          <a:p>
            <a:pPr indent="-304800" lvl="0" marL="457200" rtl="0" algn="l">
              <a:lnSpc>
                <a:spcPct val="124000"/>
              </a:lnSpc>
              <a:spcBef>
                <a:spcPts val="0"/>
              </a:spcBef>
              <a:spcAft>
                <a:spcPts val="0"/>
              </a:spcAft>
              <a:buClr>
                <a:srgbClr val="222222"/>
              </a:buClr>
              <a:buSzPts val="1200"/>
              <a:buFont typeface="Arial"/>
              <a:buChar char="￮"/>
            </a:pPr>
            <a:r>
              <a:rPr lang="en" sz="1200">
                <a:solidFill>
                  <a:srgbClr val="222222"/>
                </a:solidFill>
                <a:latin typeface="Arial"/>
                <a:ea typeface="Arial"/>
                <a:cs typeface="Arial"/>
                <a:sym typeface="Arial"/>
              </a:rPr>
              <a:t>Cameron, N. (1945). The Socially Maladjusted Veteran. </a:t>
            </a:r>
            <a:r>
              <a:rPr i="1" lang="en" sz="1200">
                <a:solidFill>
                  <a:srgbClr val="222222"/>
                </a:solidFill>
                <a:latin typeface="Arial"/>
                <a:ea typeface="Arial"/>
                <a:cs typeface="Arial"/>
                <a:sym typeface="Arial"/>
              </a:rPr>
              <a:t>The ANNALS of the American Academy of Political and Social Science</a:t>
            </a:r>
            <a:r>
              <a:rPr lang="en" sz="1200">
                <a:solidFill>
                  <a:srgbClr val="222222"/>
                </a:solidFill>
                <a:latin typeface="Arial"/>
                <a:ea typeface="Arial"/>
                <a:cs typeface="Arial"/>
                <a:sym typeface="Arial"/>
              </a:rPr>
              <a:t>, </a:t>
            </a:r>
            <a:r>
              <a:rPr i="1" lang="en" sz="1200">
                <a:solidFill>
                  <a:srgbClr val="222222"/>
                </a:solidFill>
                <a:latin typeface="Arial"/>
                <a:ea typeface="Arial"/>
                <a:cs typeface="Arial"/>
                <a:sym typeface="Arial"/>
              </a:rPr>
              <a:t>239</a:t>
            </a:r>
            <a:r>
              <a:rPr lang="en" sz="1200">
                <a:solidFill>
                  <a:srgbClr val="222222"/>
                </a:solidFill>
                <a:latin typeface="Arial"/>
                <a:ea typeface="Arial"/>
                <a:cs typeface="Arial"/>
                <a:sym typeface="Arial"/>
              </a:rPr>
              <a:t>(1), 29-37.</a:t>
            </a:r>
            <a:endParaRPr sz="1200">
              <a:solidFill>
                <a:srgbClr val="777777"/>
              </a:solidFill>
              <a:latin typeface="Arial"/>
              <a:ea typeface="Arial"/>
              <a:cs typeface="Arial"/>
              <a:sym typeface="Arial"/>
            </a:endParaRPr>
          </a:p>
          <a:p>
            <a:pPr indent="-304800" lvl="0" marL="457200" rtl="0" algn="l">
              <a:lnSpc>
                <a:spcPct val="100000"/>
              </a:lnSpc>
              <a:spcBef>
                <a:spcPts val="0"/>
              </a:spcBef>
              <a:spcAft>
                <a:spcPts val="0"/>
              </a:spcAft>
              <a:buClr>
                <a:srgbClr val="222222"/>
              </a:buClr>
              <a:buSzPts val="1200"/>
              <a:buFont typeface="Arial"/>
              <a:buChar char="￮"/>
            </a:pPr>
            <a:r>
              <a:rPr lang="en" sz="1200">
                <a:solidFill>
                  <a:srgbClr val="222222"/>
                </a:solidFill>
                <a:highlight>
                  <a:srgbClr val="FFFFFF"/>
                </a:highlight>
                <a:latin typeface="Arial"/>
                <a:ea typeface="Arial"/>
                <a:cs typeface="Arial"/>
                <a:sym typeface="Arial"/>
              </a:rPr>
              <a:t>McDonagh, E. C. (1946). The discharged serviceman and his family. </a:t>
            </a:r>
            <a:r>
              <a:rPr i="1" lang="en" sz="1200">
                <a:solidFill>
                  <a:srgbClr val="222222"/>
                </a:solidFill>
                <a:latin typeface="Arial"/>
                <a:ea typeface="Arial"/>
                <a:cs typeface="Arial"/>
                <a:sym typeface="Arial"/>
              </a:rPr>
              <a:t>American Journal of Sociology</a:t>
            </a:r>
            <a:r>
              <a:rPr lang="en" sz="1200">
                <a:solidFill>
                  <a:srgbClr val="222222"/>
                </a:solidFill>
                <a:highlight>
                  <a:srgbClr val="FFFFFF"/>
                </a:highlight>
                <a:latin typeface="Arial"/>
                <a:ea typeface="Arial"/>
                <a:cs typeface="Arial"/>
                <a:sym typeface="Arial"/>
              </a:rPr>
              <a:t>, </a:t>
            </a:r>
            <a:r>
              <a:rPr i="1" lang="en" sz="1200">
                <a:solidFill>
                  <a:srgbClr val="222222"/>
                </a:solidFill>
                <a:latin typeface="Arial"/>
                <a:ea typeface="Arial"/>
                <a:cs typeface="Arial"/>
                <a:sym typeface="Arial"/>
              </a:rPr>
              <a:t>51</a:t>
            </a:r>
            <a:r>
              <a:rPr lang="en" sz="1200">
                <a:solidFill>
                  <a:srgbClr val="222222"/>
                </a:solidFill>
                <a:highlight>
                  <a:srgbClr val="FFFFFF"/>
                </a:highlight>
                <a:latin typeface="Arial"/>
                <a:ea typeface="Arial"/>
                <a:cs typeface="Arial"/>
                <a:sym typeface="Arial"/>
              </a:rPr>
              <a:t>(5), 451-454.</a:t>
            </a:r>
            <a:endParaRPr sz="1200">
              <a:solidFill>
                <a:srgbClr val="222222"/>
              </a:solidFill>
              <a:highlight>
                <a:srgbClr val="FFFFFF"/>
              </a:highlight>
              <a:latin typeface="Arial"/>
              <a:ea typeface="Arial"/>
              <a:cs typeface="Arial"/>
              <a:sym typeface="Arial"/>
            </a:endParaRPr>
          </a:p>
          <a:p>
            <a:pPr indent="-304800" lvl="0" marL="457200" rtl="0" algn="l">
              <a:lnSpc>
                <a:spcPct val="115000"/>
              </a:lnSpc>
              <a:spcBef>
                <a:spcPts val="0"/>
              </a:spcBef>
              <a:spcAft>
                <a:spcPts val="0"/>
              </a:spcAft>
              <a:buSzPts val="1200"/>
              <a:buFont typeface="Arial"/>
              <a:buChar char="￮"/>
            </a:pPr>
            <a:r>
              <a:rPr lang="en" sz="1200">
                <a:latin typeface="Arial"/>
                <a:ea typeface="Arial"/>
                <a:cs typeface="Arial"/>
                <a:sym typeface="Arial"/>
              </a:rPr>
              <a:t>Zimmerman, C. C. (1944). [Review of </a:t>
            </a:r>
            <a:r>
              <a:rPr i="1" lang="en" sz="1200">
                <a:latin typeface="Arial"/>
                <a:ea typeface="Arial"/>
                <a:cs typeface="Arial"/>
                <a:sym typeface="Arial"/>
              </a:rPr>
              <a:t>The Veteran Comes Back.</a:t>
            </a:r>
            <a:r>
              <a:rPr lang="en" sz="1200">
                <a:latin typeface="Arial"/>
                <a:ea typeface="Arial"/>
                <a:cs typeface="Arial"/>
                <a:sym typeface="Arial"/>
              </a:rPr>
              <a:t>, by W. Waller]. </a:t>
            </a:r>
            <a:r>
              <a:rPr i="1" lang="en" sz="1200">
                <a:latin typeface="Arial"/>
                <a:ea typeface="Arial"/>
                <a:cs typeface="Arial"/>
                <a:sym typeface="Arial"/>
              </a:rPr>
              <a:t>American Journal of Sociology</a:t>
            </a:r>
            <a:r>
              <a:rPr lang="en" sz="1200">
                <a:latin typeface="Arial"/>
                <a:ea typeface="Arial"/>
                <a:cs typeface="Arial"/>
                <a:sym typeface="Arial"/>
              </a:rPr>
              <a:t>, </a:t>
            </a:r>
            <a:r>
              <a:rPr i="1" lang="en" sz="1200">
                <a:latin typeface="Arial"/>
                <a:ea typeface="Arial"/>
                <a:cs typeface="Arial"/>
                <a:sym typeface="Arial"/>
              </a:rPr>
              <a:t>50</a:t>
            </a:r>
            <a:r>
              <a:rPr lang="en" sz="1200">
                <a:latin typeface="Arial"/>
                <a:ea typeface="Arial"/>
                <a:cs typeface="Arial"/>
                <a:sym typeface="Arial"/>
              </a:rPr>
              <a:t>(3), 229–230. </a:t>
            </a:r>
            <a:r>
              <a:rPr lang="en" sz="1200" u="sng">
                <a:solidFill>
                  <a:schemeClr val="hlink"/>
                </a:solidFill>
                <a:latin typeface="Arial"/>
                <a:ea typeface="Arial"/>
                <a:cs typeface="Arial"/>
                <a:sym typeface="Arial"/>
                <a:hlinkClick r:id="rId4"/>
              </a:rPr>
              <a:t>http://www.jstor.org/stable/2771021</a:t>
            </a:r>
            <a:endParaRPr sz="1200">
              <a:latin typeface="Arial"/>
              <a:ea typeface="Arial"/>
              <a:cs typeface="Arial"/>
              <a:sym typeface="Arial"/>
            </a:endParaRPr>
          </a:p>
          <a:p>
            <a:pPr indent="-304800" lvl="0" marL="457200" rtl="0" algn="l">
              <a:lnSpc>
                <a:spcPct val="115000"/>
              </a:lnSpc>
              <a:spcBef>
                <a:spcPts val="0"/>
              </a:spcBef>
              <a:spcAft>
                <a:spcPts val="0"/>
              </a:spcAft>
              <a:buClr>
                <a:srgbClr val="222222"/>
              </a:buClr>
              <a:buSzPts val="1200"/>
              <a:buFont typeface="Arial"/>
              <a:buChar char="￮"/>
            </a:pPr>
            <a:r>
              <a:rPr lang="en" sz="1200">
                <a:solidFill>
                  <a:srgbClr val="222222"/>
                </a:solidFill>
                <a:highlight>
                  <a:srgbClr val="FFFFFF"/>
                </a:highlight>
                <a:latin typeface="Arial"/>
                <a:ea typeface="Arial"/>
                <a:cs typeface="Arial"/>
                <a:sym typeface="Arial"/>
              </a:rPr>
              <a:t>Crespi, L. P., &amp; Shapleigh, G. S. (1946). “THE” VETERAN—A MYTH. </a:t>
            </a:r>
            <a:r>
              <a:rPr i="1" lang="en" sz="1200">
                <a:solidFill>
                  <a:srgbClr val="222222"/>
                </a:solidFill>
                <a:latin typeface="Arial"/>
                <a:ea typeface="Arial"/>
                <a:cs typeface="Arial"/>
                <a:sym typeface="Arial"/>
              </a:rPr>
              <a:t>Public Opinion Quarterly</a:t>
            </a:r>
            <a:r>
              <a:rPr lang="en" sz="1200">
                <a:solidFill>
                  <a:srgbClr val="222222"/>
                </a:solidFill>
                <a:highlight>
                  <a:srgbClr val="FFFFFF"/>
                </a:highlight>
                <a:latin typeface="Arial"/>
                <a:ea typeface="Arial"/>
                <a:cs typeface="Arial"/>
                <a:sym typeface="Arial"/>
              </a:rPr>
              <a:t>, </a:t>
            </a:r>
            <a:r>
              <a:rPr i="1" lang="en" sz="1200">
                <a:solidFill>
                  <a:srgbClr val="222222"/>
                </a:solidFill>
                <a:latin typeface="Arial"/>
                <a:ea typeface="Arial"/>
                <a:cs typeface="Arial"/>
                <a:sym typeface="Arial"/>
              </a:rPr>
              <a:t>10</a:t>
            </a:r>
            <a:r>
              <a:rPr lang="en" sz="1200">
                <a:solidFill>
                  <a:srgbClr val="222222"/>
                </a:solidFill>
                <a:highlight>
                  <a:srgbClr val="FFFFFF"/>
                </a:highlight>
                <a:latin typeface="Arial"/>
                <a:ea typeface="Arial"/>
                <a:cs typeface="Arial"/>
                <a:sym typeface="Arial"/>
              </a:rPr>
              <a:t>(3), 361-372.</a:t>
            </a:r>
            <a:endParaRPr sz="1200">
              <a:solidFill>
                <a:srgbClr val="222222"/>
              </a:solidFill>
              <a:highlight>
                <a:srgbClr val="FFFFFF"/>
              </a:highlight>
              <a:latin typeface="Arial"/>
              <a:ea typeface="Arial"/>
              <a:cs typeface="Arial"/>
              <a:sym typeface="Arial"/>
            </a:endParaRPr>
          </a:p>
          <a:p>
            <a:pPr indent="-304800" lvl="0" marL="457200" rtl="0" algn="l">
              <a:lnSpc>
                <a:spcPct val="124000"/>
              </a:lnSpc>
              <a:spcBef>
                <a:spcPts val="0"/>
              </a:spcBef>
              <a:spcAft>
                <a:spcPts val="0"/>
              </a:spcAft>
              <a:buClr>
                <a:srgbClr val="222222"/>
              </a:buClr>
              <a:buSzPts val="1200"/>
              <a:buFont typeface="Arial"/>
              <a:buChar char="￮"/>
            </a:pPr>
            <a:r>
              <a:rPr lang="en" sz="1200">
                <a:solidFill>
                  <a:srgbClr val="222222"/>
                </a:solidFill>
                <a:latin typeface="Arial"/>
                <a:ea typeface="Arial"/>
                <a:cs typeface="Arial"/>
                <a:sym typeface="Arial"/>
              </a:rPr>
              <a:t>Hakeem, M. (1946). Service in the armed forces and criminality. </a:t>
            </a:r>
            <a:r>
              <a:rPr i="1" lang="en" sz="1200">
                <a:solidFill>
                  <a:srgbClr val="222222"/>
                </a:solidFill>
                <a:latin typeface="Arial"/>
                <a:ea typeface="Arial"/>
                <a:cs typeface="Arial"/>
                <a:sym typeface="Arial"/>
              </a:rPr>
              <a:t>J. Crim. L. &amp; Criminology</a:t>
            </a:r>
            <a:r>
              <a:rPr lang="en" sz="1200">
                <a:solidFill>
                  <a:srgbClr val="222222"/>
                </a:solidFill>
                <a:latin typeface="Arial"/>
                <a:ea typeface="Arial"/>
                <a:cs typeface="Arial"/>
                <a:sym typeface="Arial"/>
              </a:rPr>
              <a:t>, </a:t>
            </a:r>
            <a:r>
              <a:rPr i="1" lang="en" sz="1200">
                <a:solidFill>
                  <a:srgbClr val="222222"/>
                </a:solidFill>
                <a:latin typeface="Arial"/>
                <a:ea typeface="Arial"/>
                <a:cs typeface="Arial"/>
                <a:sym typeface="Arial"/>
              </a:rPr>
              <a:t>37</a:t>
            </a:r>
            <a:r>
              <a:rPr lang="en" sz="1200">
                <a:solidFill>
                  <a:srgbClr val="222222"/>
                </a:solidFill>
                <a:latin typeface="Arial"/>
                <a:ea typeface="Arial"/>
                <a:cs typeface="Arial"/>
                <a:sym typeface="Arial"/>
              </a:rPr>
              <a:t>, 120.</a:t>
            </a:r>
            <a:endParaRPr sz="1200">
              <a:solidFill>
                <a:srgbClr val="222222"/>
              </a:solidFill>
              <a:latin typeface="Arial"/>
              <a:ea typeface="Arial"/>
              <a:cs typeface="Arial"/>
              <a:sym typeface="Arial"/>
            </a:endParaRPr>
          </a:p>
          <a:p>
            <a:pPr indent="0" lvl="0" marL="457200" rtl="0" algn="r">
              <a:lnSpc>
                <a:spcPct val="115000"/>
              </a:lnSpc>
              <a:spcBef>
                <a:spcPts val="0"/>
              </a:spcBef>
              <a:spcAft>
                <a:spcPts val="0"/>
              </a:spcAft>
              <a:buNone/>
            </a:pPr>
            <a:r>
              <a:rPr lang="en" sz="1200">
                <a:solidFill>
                  <a:srgbClr val="777777"/>
                </a:solidFill>
                <a:latin typeface="Arial"/>
                <a:ea typeface="Arial"/>
                <a:cs typeface="Arial"/>
                <a:sym typeface="Arial"/>
              </a:rPr>
              <a:t>Chicago</a:t>
            </a:r>
            <a:endParaRPr sz="1200">
              <a:solidFill>
                <a:srgbClr val="222222"/>
              </a:solidFill>
              <a:highlight>
                <a:srgbClr val="FFFFFF"/>
              </a:highlight>
              <a:latin typeface="Arial"/>
              <a:ea typeface="Arial"/>
              <a:cs typeface="Arial"/>
              <a:sym typeface="Arial"/>
            </a:endParaRPr>
          </a:p>
          <a:p>
            <a:pPr indent="0" lvl="0" marL="0" rtl="0" algn="l">
              <a:lnSpc>
                <a:spcPct val="100000"/>
              </a:lnSpc>
              <a:spcBef>
                <a:spcPts val="1200"/>
              </a:spcBef>
              <a:spcAft>
                <a:spcPts val="0"/>
              </a:spcAft>
              <a:buSzPts val="1600"/>
              <a:buNone/>
            </a:pPr>
            <a:r>
              <a:t/>
            </a:r>
            <a:endParaRPr sz="1200">
              <a:latin typeface="Poppins"/>
              <a:ea typeface="Poppins"/>
              <a:cs typeface="Poppins"/>
              <a:sym typeface="Poppins"/>
            </a:endParaRPr>
          </a:p>
          <a:p>
            <a:pPr indent="0" lvl="0" marL="0" rtl="0" algn="l">
              <a:lnSpc>
                <a:spcPct val="100000"/>
              </a:lnSpc>
              <a:spcBef>
                <a:spcPts val="1200"/>
              </a:spcBef>
              <a:spcAft>
                <a:spcPts val="1200"/>
              </a:spcAft>
              <a:buSzPts val="1600"/>
              <a:buNone/>
            </a:pPr>
            <a:r>
              <a:t/>
            </a:r>
            <a:endParaRPr sz="1200">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g14934e6d98a_1_16"/>
          <p:cNvSpPr txBox="1"/>
          <p:nvPr>
            <p:ph type="title"/>
          </p:nvPr>
        </p:nvSpPr>
        <p:spPr>
          <a:xfrm>
            <a:off x="0" y="0"/>
            <a:ext cx="9144000" cy="750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Citations</a:t>
            </a:r>
            <a:endParaRPr/>
          </a:p>
        </p:txBody>
      </p:sp>
      <p:sp>
        <p:nvSpPr>
          <p:cNvPr id="269" name="Google Shape;269;g14934e6d98a_1_16"/>
          <p:cNvSpPr txBox="1"/>
          <p:nvPr>
            <p:ph idx="1" type="body"/>
          </p:nvPr>
        </p:nvSpPr>
        <p:spPr>
          <a:xfrm>
            <a:off x="125" y="750900"/>
            <a:ext cx="9144000" cy="43926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600"/>
              </a:spcBef>
              <a:spcAft>
                <a:spcPts val="0"/>
              </a:spcAft>
              <a:buSzPts val="1600"/>
              <a:buNone/>
            </a:pPr>
            <a:r>
              <a:rPr lang="en" sz="1200">
                <a:solidFill>
                  <a:srgbClr val="222222"/>
                </a:solidFill>
                <a:highlight>
                  <a:srgbClr val="FFFFFF"/>
                </a:highlight>
                <a:latin typeface="Arial"/>
                <a:ea typeface="Arial"/>
                <a:cs typeface="Arial"/>
                <a:sym typeface="Arial"/>
              </a:rPr>
              <a:t>Secondary literature: </a:t>
            </a:r>
            <a:endParaRPr sz="1200">
              <a:solidFill>
                <a:srgbClr val="222222"/>
              </a:solidFill>
              <a:highlight>
                <a:srgbClr val="FFFFFF"/>
              </a:highlight>
              <a:latin typeface="Arial"/>
              <a:ea typeface="Arial"/>
              <a:cs typeface="Arial"/>
              <a:sym typeface="Arial"/>
            </a:endParaRPr>
          </a:p>
          <a:p>
            <a:pPr indent="-304800" lvl="0" marL="457200" rtl="0" algn="l">
              <a:lnSpc>
                <a:spcPct val="150000"/>
              </a:lnSpc>
              <a:spcBef>
                <a:spcPts val="600"/>
              </a:spcBef>
              <a:spcAft>
                <a:spcPts val="0"/>
              </a:spcAft>
              <a:buClr>
                <a:schemeClr val="dk1"/>
              </a:buClr>
              <a:buSzPts val="1200"/>
              <a:buFont typeface="Arial"/>
              <a:buChar char="￮"/>
            </a:pPr>
            <a:r>
              <a:rPr lang="en" sz="1200">
                <a:solidFill>
                  <a:srgbClr val="222222"/>
                </a:solidFill>
                <a:highlight>
                  <a:srgbClr val="FFFFFF"/>
                </a:highlight>
                <a:latin typeface="Arial"/>
                <a:ea typeface="Arial"/>
                <a:cs typeface="Arial"/>
                <a:sym typeface="Arial"/>
              </a:rPr>
              <a:t>Aristotle (2007). Chapter X Aristotle: Justice and Virtue. In Sandel, M. J. (Ed.), </a:t>
            </a:r>
            <a:r>
              <a:rPr i="1" lang="en" sz="1200">
                <a:solidFill>
                  <a:srgbClr val="222222"/>
                </a:solidFill>
                <a:latin typeface="Arial"/>
                <a:ea typeface="Arial"/>
                <a:cs typeface="Arial"/>
                <a:sym typeface="Arial"/>
              </a:rPr>
              <a:t>Justice: A reader </a:t>
            </a:r>
            <a:r>
              <a:rPr lang="en" sz="1200">
                <a:solidFill>
                  <a:srgbClr val="222222"/>
                </a:solidFill>
                <a:latin typeface="Arial"/>
                <a:ea typeface="Arial"/>
                <a:cs typeface="Arial"/>
                <a:sym typeface="Arial"/>
              </a:rPr>
              <a:t>(pp. 264-300)</a:t>
            </a:r>
            <a:r>
              <a:rPr lang="en" sz="1200">
                <a:solidFill>
                  <a:srgbClr val="222222"/>
                </a:solidFill>
                <a:highlight>
                  <a:srgbClr val="FFFFFF"/>
                </a:highlight>
                <a:latin typeface="Arial"/>
                <a:ea typeface="Arial"/>
                <a:cs typeface="Arial"/>
                <a:sym typeface="Arial"/>
              </a:rPr>
              <a:t>. Oxford University Press on Demand.</a:t>
            </a:r>
            <a:endParaRPr sz="1200">
              <a:solidFill>
                <a:srgbClr val="222222"/>
              </a:solidFill>
              <a:highlight>
                <a:srgbClr val="FFFFFF"/>
              </a:highlight>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Font typeface="Arial"/>
              <a:buChar char="￮"/>
            </a:pPr>
            <a:r>
              <a:rPr lang="en" sz="1200">
                <a:latin typeface="Arial"/>
                <a:ea typeface="Arial"/>
                <a:cs typeface="Arial"/>
                <a:sym typeface="Arial"/>
              </a:rPr>
              <a:t>Ford, N.G., Mettler, S (2012). 5 “put fighting blood in your business”: The U.S. War Department and the reemployment of World War I Soldiers. In S.R. Ortiz (Ed.), Veterans’ policies, veterans’ politics: New Perspectives on veterans in the modern United States (pp. 119-145).</a:t>
            </a:r>
            <a:endParaRPr sz="1200">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Font typeface="Arial"/>
              <a:buChar char="￮"/>
            </a:pPr>
            <a:r>
              <a:rPr lang="en" sz="1200">
                <a:highlight>
                  <a:schemeClr val="lt1"/>
                </a:highlight>
                <a:latin typeface="Roboto"/>
                <a:ea typeface="Roboto"/>
                <a:cs typeface="Roboto"/>
                <a:sym typeface="Roboto"/>
              </a:rPr>
              <a:t>Katznelson, Ira, and Suzanne Mettler. "On race and policy history: A dialogue about the GI Bill." Perspectives on politics 6, no. 3 (2008): 519-537.</a:t>
            </a:r>
            <a:endParaRPr sz="1200">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Font typeface="Arial"/>
              <a:buChar char="￮"/>
            </a:pPr>
            <a:r>
              <a:rPr lang="en" sz="1200">
                <a:solidFill>
                  <a:srgbClr val="222222"/>
                </a:solidFill>
                <a:highlight>
                  <a:srgbClr val="FFFFFF"/>
                </a:highlight>
                <a:latin typeface="Arial"/>
                <a:ea typeface="Arial"/>
                <a:cs typeface="Arial"/>
                <a:sym typeface="Arial"/>
              </a:rPr>
              <a:t>Mettler, S. (2012). Veterans' Policies, Veterans' Politics: New Perspectives on Veterans in the Modern United States. </a:t>
            </a:r>
            <a:r>
              <a:rPr i="1" lang="en" sz="1200">
                <a:solidFill>
                  <a:srgbClr val="222222"/>
                </a:solidFill>
                <a:latin typeface="Arial"/>
                <a:ea typeface="Arial"/>
                <a:cs typeface="Arial"/>
                <a:sym typeface="Arial"/>
              </a:rPr>
              <a:t>Gainesville: University Press of Florida</a:t>
            </a:r>
            <a:r>
              <a:rPr lang="en" sz="1200">
                <a:solidFill>
                  <a:srgbClr val="222222"/>
                </a:solidFill>
                <a:highlight>
                  <a:srgbClr val="FFFFFF"/>
                </a:highlight>
                <a:latin typeface="Arial"/>
                <a:ea typeface="Arial"/>
                <a:cs typeface="Arial"/>
                <a:sym typeface="Arial"/>
              </a:rPr>
              <a:t>.</a:t>
            </a:r>
            <a:endParaRPr sz="1200">
              <a:solidFill>
                <a:srgbClr val="222222"/>
              </a:solidFill>
              <a:highlight>
                <a:srgbClr val="FFFFFF"/>
              </a:highlight>
              <a:latin typeface="Arial"/>
              <a:ea typeface="Arial"/>
              <a:cs typeface="Arial"/>
              <a:sym typeface="Arial"/>
            </a:endParaRPr>
          </a:p>
          <a:p>
            <a:pPr indent="-304800" lvl="0" marL="457200" rtl="0" algn="l">
              <a:lnSpc>
                <a:spcPct val="150000"/>
              </a:lnSpc>
              <a:spcBef>
                <a:spcPts val="600"/>
              </a:spcBef>
              <a:spcAft>
                <a:spcPts val="0"/>
              </a:spcAft>
              <a:buClr>
                <a:schemeClr val="dk1"/>
              </a:buClr>
              <a:buSzPts val="1200"/>
              <a:buChar char="￮"/>
            </a:pPr>
            <a:r>
              <a:rPr lang="en" sz="1200">
                <a:solidFill>
                  <a:srgbClr val="222222"/>
                </a:solidFill>
                <a:highlight>
                  <a:schemeClr val="lt1"/>
                </a:highlight>
                <a:latin typeface="Arial"/>
                <a:ea typeface="Arial"/>
                <a:cs typeface="Arial"/>
                <a:sym typeface="Arial"/>
              </a:rPr>
              <a:t>Mettler, Suzanne. (2005). </a:t>
            </a:r>
            <a:r>
              <a:rPr i="1" lang="en" sz="1200">
                <a:solidFill>
                  <a:srgbClr val="222222"/>
                </a:solidFill>
                <a:latin typeface="Arial"/>
                <a:ea typeface="Arial"/>
                <a:cs typeface="Arial"/>
                <a:sym typeface="Arial"/>
              </a:rPr>
              <a:t>Soldiers to citizens: The GI Bill and the making of the greatest generation</a:t>
            </a:r>
            <a:r>
              <a:rPr lang="en" sz="1200">
                <a:solidFill>
                  <a:srgbClr val="222222"/>
                </a:solidFill>
                <a:highlight>
                  <a:schemeClr val="lt1"/>
                </a:highlight>
                <a:latin typeface="Arial"/>
                <a:ea typeface="Arial"/>
                <a:cs typeface="Arial"/>
                <a:sym typeface="Arial"/>
              </a:rPr>
              <a:t>. Oxford University Press on Demand.</a:t>
            </a:r>
            <a:endParaRPr sz="1200">
              <a:solidFill>
                <a:srgbClr val="222222"/>
              </a:solidFill>
              <a:highlight>
                <a:schemeClr val="lt1"/>
              </a:highlight>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Char char="￮"/>
            </a:pPr>
            <a:r>
              <a:rPr lang="en" sz="1200">
                <a:highlight>
                  <a:schemeClr val="lt1"/>
                </a:highlight>
                <a:latin typeface="Roboto"/>
                <a:ea typeface="Roboto"/>
                <a:cs typeface="Roboto"/>
                <a:sym typeface="Roboto"/>
              </a:rPr>
              <a:t>Mettler, Suzanne. "Bringing the state back in to civic engagement: Policy feedback effects of the GI Bill for World War II veterans." American Political Science Review 96, no. 2 (2002): 351-365.</a:t>
            </a:r>
            <a:endParaRPr sz="1200">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152c1efb508_0_15"/>
          <p:cNvSpPr txBox="1"/>
          <p:nvPr>
            <p:ph idx="1" type="body"/>
          </p:nvPr>
        </p:nvSpPr>
        <p:spPr>
          <a:xfrm>
            <a:off x="0" y="0"/>
            <a:ext cx="9144000" cy="5143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t/>
            </a:r>
            <a:endParaRPr sz="1200"/>
          </a:p>
          <a:p>
            <a:pPr indent="-304800" lvl="0" marL="457200" rtl="0" algn="l">
              <a:lnSpc>
                <a:spcPct val="150000"/>
              </a:lnSpc>
              <a:spcBef>
                <a:spcPts val="0"/>
              </a:spcBef>
              <a:spcAft>
                <a:spcPts val="0"/>
              </a:spcAft>
              <a:buClr>
                <a:schemeClr val="dk1"/>
              </a:buClr>
              <a:buSzPts val="1200"/>
              <a:buFont typeface="Georgia"/>
              <a:buChar char="￮"/>
            </a:pPr>
            <a:r>
              <a:rPr lang="en" sz="1200">
                <a:highlight>
                  <a:schemeClr val="lt1"/>
                </a:highlight>
                <a:latin typeface="Roboto"/>
                <a:ea typeface="Roboto"/>
                <a:cs typeface="Roboto"/>
                <a:sym typeface="Roboto"/>
              </a:rPr>
              <a:t>Mettler, Suzanne. "The creation of the GI Bill of Rights of 1944: Melding social and participatory citizenship ideals." Journal of Policy History 17, no. 4 (2005): 345-374.</a:t>
            </a:r>
            <a:endParaRPr sz="1200">
              <a:solidFill>
                <a:srgbClr val="222222"/>
              </a:solidFill>
              <a:highlight>
                <a:srgbClr val="FFFFFF"/>
              </a:highlight>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Font typeface="Georgia"/>
              <a:buChar char="￮"/>
            </a:pPr>
            <a:r>
              <a:rPr lang="en" sz="1200">
                <a:solidFill>
                  <a:srgbClr val="222222"/>
                </a:solidFill>
                <a:highlight>
                  <a:srgbClr val="FFFFFF"/>
                </a:highlight>
                <a:latin typeface="Arial"/>
                <a:ea typeface="Arial"/>
                <a:cs typeface="Arial"/>
                <a:sym typeface="Arial"/>
              </a:rPr>
              <a:t>Ortiz, S.R., and Mettler, S. (2012). 7 Rethinking the Bonus March: Federal Bonus Policy, Veteran Organizations, and the Origins of a Protest Movement. In S.R. Ortiz (Ed.), </a:t>
            </a:r>
            <a:r>
              <a:rPr i="1" lang="en" sz="1200">
                <a:solidFill>
                  <a:srgbClr val="222222"/>
                </a:solidFill>
                <a:highlight>
                  <a:srgbClr val="FFFFFF"/>
                </a:highlight>
                <a:latin typeface="Arial"/>
                <a:ea typeface="Arial"/>
                <a:cs typeface="Arial"/>
                <a:sym typeface="Arial"/>
              </a:rPr>
              <a:t>Veterans' Policies, Veterans' Politics: New Perspectives on Veterans in the Modern United States </a:t>
            </a:r>
            <a:r>
              <a:rPr lang="en" sz="1200">
                <a:solidFill>
                  <a:srgbClr val="222222"/>
                </a:solidFill>
                <a:highlight>
                  <a:srgbClr val="FFFFFF"/>
                </a:highlight>
                <a:latin typeface="Arial"/>
                <a:ea typeface="Arial"/>
                <a:cs typeface="Arial"/>
                <a:sym typeface="Arial"/>
              </a:rPr>
              <a:t>(pp. 173-198). </a:t>
            </a:r>
            <a:endParaRPr sz="1200">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Font typeface="Arial"/>
              <a:buChar char="￮"/>
            </a:pPr>
            <a:r>
              <a:rPr lang="en" sz="1200">
                <a:solidFill>
                  <a:srgbClr val="222222"/>
                </a:solidFill>
                <a:highlight>
                  <a:srgbClr val="FFFFFF"/>
                </a:highlight>
                <a:latin typeface="Arial"/>
                <a:ea typeface="Arial"/>
                <a:cs typeface="Arial"/>
                <a:sym typeface="Arial"/>
              </a:rPr>
              <a:t>Severo, R., &amp; Milford, L. (2016). </a:t>
            </a:r>
            <a:r>
              <a:rPr i="1" lang="en" sz="1200">
                <a:solidFill>
                  <a:srgbClr val="222222"/>
                </a:solidFill>
                <a:latin typeface="Arial"/>
                <a:ea typeface="Arial"/>
                <a:cs typeface="Arial"/>
                <a:sym typeface="Arial"/>
              </a:rPr>
              <a:t>The Wages of War: When America's Soldiers Came Home: From Valley Forge to Vietnam</a:t>
            </a:r>
            <a:r>
              <a:rPr lang="en" sz="1200">
                <a:solidFill>
                  <a:srgbClr val="222222"/>
                </a:solidFill>
                <a:highlight>
                  <a:srgbClr val="FFFFFF"/>
                </a:highlight>
                <a:latin typeface="Arial"/>
                <a:ea typeface="Arial"/>
                <a:cs typeface="Arial"/>
                <a:sym typeface="Arial"/>
              </a:rPr>
              <a:t>. Open Road Media.</a:t>
            </a:r>
            <a:endParaRPr sz="1200">
              <a:solidFill>
                <a:srgbClr val="222222"/>
              </a:solidFill>
              <a:highlight>
                <a:srgbClr val="FFFFFF"/>
              </a:highlight>
              <a:latin typeface="Arial"/>
              <a:ea typeface="Arial"/>
              <a:cs typeface="Arial"/>
              <a:sym typeface="Arial"/>
            </a:endParaRPr>
          </a:p>
          <a:p>
            <a:pPr indent="-304800" lvl="0" marL="457200" rtl="0" algn="l">
              <a:lnSpc>
                <a:spcPct val="150000"/>
              </a:lnSpc>
              <a:spcBef>
                <a:spcPts val="0"/>
              </a:spcBef>
              <a:spcAft>
                <a:spcPts val="0"/>
              </a:spcAft>
              <a:buClr>
                <a:schemeClr val="dk1"/>
              </a:buClr>
              <a:buSzPts val="1200"/>
              <a:buFont typeface="Arial"/>
              <a:buChar char="￮"/>
            </a:pPr>
            <a:r>
              <a:rPr lang="en" sz="1200">
                <a:solidFill>
                  <a:srgbClr val="222222"/>
                </a:solidFill>
                <a:highlight>
                  <a:schemeClr val="lt1"/>
                </a:highlight>
                <a:latin typeface="Arial"/>
                <a:ea typeface="Arial"/>
                <a:cs typeface="Arial"/>
                <a:sym typeface="Arial"/>
              </a:rPr>
              <a:t>Waller, W. (1944). </a:t>
            </a:r>
            <a:r>
              <a:rPr i="1" lang="en" sz="1200">
                <a:solidFill>
                  <a:srgbClr val="222222"/>
                </a:solidFill>
                <a:latin typeface="Arial"/>
                <a:ea typeface="Arial"/>
                <a:cs typeface="Arial"/>
                <a:sym typeface="Arial"/>
              </a:rPr>
              <a:t>The veteran comes back</a:t>
            </a:r>
            <a:r>
              <a:rPr lang="en" sz="1200">
                <a:solidFill>
                  <a:srgbClr val="222222"/>
                </a:solidFill>
                <a:highlight>
                  <a:schemeClr val="lt1"/>
                </a:highlight>
                <a:latin typeface="Arial"/>
                <a:ea typeface="Arial"/>
                <a:cs typeface="Arial"/>
                <a:sym typeface="Arial"/>
              </a:rPr>
              <a:t>. New York: Dryden.</a:t>
            </a:r>
            <a:endParaRPr sz="1200">
              <a:highlight>
                <a:srgbClr val="FFFFFF"/>
              </a:highlight>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fe321a7f60_1_20"/>
          <p:cNvSpPr txBox="1"/>
          <p:nvPr>
            <p:ph idx="1" type="body"/>
          </p:nvPr>
        </p:nvSpPr>
        <p:spPr>
          <a:xfrm>
            <a:off x="0" y="125"/>
            <a:ext cx="9144000" cy="5143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600"/>
              </a:spcBef>
              <a:spcAft>
                <a:spcPts val="0"/>
              </a:spcAft>
              <a:buNone/>
            </a:pPr>
            <a:r>
              <a:t/>
            </a:r>
            <a:endParaRPr sz="1800"/>
          </a:p>
          <a:p>
            <a:pPr indent="-342900" lvl="0" marL="457200" rtl="0" algn="l">
              <a:lnSpc>
                <a:spcPct val="150000"/>
              </a:lnSpc>
              <a:spcBef>
                <a:spcPts val="600"/>
              </a:spcBef>
              <a:spcAft>
                <a:spcPts val="0"/>
              </a:spcAft>
              <a:buClr>
                <a:schemeClr val="dk1"/>
              </a:buClr>
              <a:buSzPts val="1800"/>
              <a:buChar char="￮"/>
            </a:pPr>
            <a:r>
              <a:rPr lang="en" sz="1800"/>
              <a:t>Willard </a:t>
            </a:r>
            <a:r>
              <a:rPr b="1" lang="en" sz="1800">
                <a:latin typeface="Poppins"/>
                <a:ea typeface="Poppins"/>
                <a:cs typeface="Poppins"/>
                <a:sym typeface="Poppins"/>
              </a:rPr>
              <a:t>Waller’s (1944)</a:t>
            </a:r>
            <a:r>
              <a:rPr lang="en" sz="1800"/>
              <a:t> </a:t>
            </a:r>
            <a:r>
              <a:rPr i="1" lang="en" sz="1800"/>
              <a:t>The Veteran Comes Back </a:t>
            </a:r>
            <a:endParaRPr i="1" sz="1800"/>
          </a:p>
          <a:p>
            <a:pPr indent="-323850" lvl="1" marL="914400" rtl="0" algn="l">
              <a:lnSpc>
                <a:spcPct val="150000"/>
              </a:lnSpc>
              <a:spcBef>
                <a:spcPts val="0"/>
              </a:spcBef>
              <a:spcAft>
                <a:spcPts val="0"/>
              </a:spcAft>
              <a:buClr>
                <a:schemeClr val="dk1"/>
              </a:buClr>
              <a:buSzPts val="1500"/>
              <a:buChar char="￮"/>
            </a:pPr>
            <a:r>
              <a:rPr lang="en" sz="1500"/>
              <a:t>“</a:t>
            </a:r>
            <a:r>
              <a:rPr b="1" lang="en" sz="1500">
                <a:latin typeface="Poppins"/>
                <a:ea typeface="Poppins"/>
                <a:cs typeface="Poppins"/>
                <a:sym typeface="Poppins"/>
              </a:rPr>
              <a:t>The veteran</a:t>
            </a:r>
            <a:r>
              <a:rPr lang="en" sz="1500"/>
              <a:t> is, and always has been </a:t>
            </a:r>
            <a:r>
              <a:rPr b="1" lang="en" sz="1500">
                <a:latin typeface="Poppins"/>
                <a:ea typeface="Poppins"/>
                <a:cs typeface="Poppins"/>
                <a:sym typeface="Poppins"/>
              </a:rPr>
              <a:t>a problematic element in society</a:t>
            </a:r>
            <a:r>
              <a:rPr lang="en" sz="1500"/>
              <a:t>, an unfortunate, misused, and pitiable man, and, like others whom society has mistreated, </a:t>
            </a:r>
            <a:r>
              <a:rPr b="1" lang="en" sz="1500">
                <a:latin typeface="Poppins"/>
                <a:ea typeface="Poppins"/>
                <a:cs typeface="Poppins"/>
                <a:sym typeface="Poppins"/>
              </a:rPr>
              <a:t>a threat to existing institutions</a:t>
            </a:r>
            <a:r>
              <a:rPr lang="en" sz="1500"/>
              <a:t>” (p. 13).</a:t>
            </a:r>
            <a:endParaRPr sz="1500"/>
          </a:p>
          <a:p>
            <a:pPr indent="0" lvl="0" marL="0" rtl="0" algn="l">
              <a:lnSpc>
                <a:spcPct val="150000"/>
              </a:lnSpc>
              <a:spcBef>
                <a:spcPts val="600"/>
              </a:spcBef>
              <a:spcAft>
                <a:spcPts val="0"/>
              </a:spcAft>
              <a:buSzPts val="1600"/>
              <a:buNone/>
            </a:pPr>
            <a:r>
              <a:t/>
            </a:r>
            <a:endParaRPr sz="2000"/>
          </a:p>
        </p:txBody>
      </p:sp>
      <p:sp>
        <p:nvSpPr>
          <p:cNvPr id="187" name="Google Shape;187;gfe321a7f60_1_20"/>
          <p:cNvSpPr txBox="1"/>
          <p:nvPr/>
        </p:nvSpPr>
        <p:spPr>
          <a:xfrm>
            <a:off x="0" y="2203488"/>
            <a:ext cx="5491800" cy="29400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800">
                <a:solidFill>
                  <a:schemeClr val="dk1"/>
                </a:solidFill>
                <a:latin typeface="Poppins"/>
                <a:ea typeface="Poppins"/>
                <a:cs typeface="Poppins"/>
                <a:sym typeface="Poppins"/>
              </a:rPr>
              <a:t>NBC’s “Words At War” (1944)</a:t>
            </a:r>
            <a:r>
              <a:rPr lang="en" sz="1800">
                <a:solidFill>
                  <a:schemeClr val="dk1"/>
                </a:solidFill>
                <a:latin typeface="Poppins Light"/>
                <a:ea typeface="Poppins Light"/>
                <a:cs typeface="Poppins Light"/>
                <a:sym typeface="Poppins Light"/>
              </a:rPr>
              <a:t> </a:t>
            </a:r>
            <a:endParaRPr sz="1900">
              <a:latin typeface="Poppins Light"/>
              <a:ea typeface="Poppins Light"/>
              <a:cs typeface="Poppins Light"/>
              <a:sym typeface="Poppins Light"/>
            </a:endParaRPr>
          </a:p>
          <a:p>
            <a:pPr indent="-349250" lvl="0" marL="457200" marR="0" rtl="0" algn="l">
              <a:lnSpc>
                <a:spcPct val="100000"/>
              </a:lnSpc>
              <a:spcBef>
                <a:spcPts val="0"/>
              </a:spcBef>
              <a:spcAft>
                <a:spcPts val="0"/>
              </a:spcAft>
              <a:buClr>
                <a:srgbClr val="000000"/>
              </a:buClr>
              <a:buSzPts val="1900"/>
              <a:buFont typeface="Poppins Light"/>
              <a:buChar char="●"/>
            </a:pPr>
            <a:r>
              <a:rPr b="0" i="0" lang="en" sz="1900" u="none" cap="none" strike="noStrike">
                <a:solidFill>
                  <a:srgbClr val="000000"/>
                </a:solidFill>
                <a:latin typeface="Poppins Light"/>
                <a:ea typeface="Poppins Light"/>
                <a:cs typeface="Poppins Light"/>
                <a:sym typeface="Poppins Light"/>
              </a:rPr>
              <a:t>“This time if we do not get what we want, if we don’t get what we’ve been promised, if we do not get what we deserve, you can kiss your democracy goodbye,”</a:t>
            </a:r>
            <a:endParaRPr b="0" i="0" sz="1900" u="none" cap="none" strike="noStrike">
              <a:solidFill>
                <a:srgbClr val="000000"/>
              </a:solidFill>
              <a:latin typeface="Poppins Light"/>
              <a:ea typeface="Poppins Light"/>
              <a:cs typeface="Poppins Light"/>
              <a:sym typeface="Poppins Light"/>
            </a:endParaRPr>
          </a:p>
          <a:p>
            <a:pPr indent="-349250" lvl="0" marL="457200" marR="0" rtl="0" algn="l">
              <a:lnSpc>
                <a:spcPct val="100000"/>
              </a:lnSpc>
              <a:spcBef>
                <a:spcPts val="0"/>
              </a:spcBef>
              <a:spcAft>
                <a:spcPts val="0"/>
              </a:spcAft>
              <a:buClr>
                <a:srgbClr val="000000"/>
              </a:buClr>
              <a:buSzPts val="1900"/>
              <a:buFont typeface="Poppins Light"/>
              <a:buChar char="-"/>
            </a:pPr>
            <a:r>
              <a:rPr b="0" i="0" lang="en" sz="1900" u="none" cap="none" strike="noStrike">
                <a:solidFill>
                  <a:srgbClr val="000000"/>
                </a:solidFill>
                <a:latin typeface="Poppins Light"/>
                <a:ea typeface="Poppins Light"/>
                <a:cs typeface="Poppins Light"/>
                <a:sym typeface="Poppins Light"/>
              </a:rPr>
              <a:t>“G.I Joe,” the American WWII veteran</a:t>
            </a:r>
            <a:endParaRPr b="0" i="0" sz="1900" u="none" cap="none" strike="noStrike">
              <a:solidFill>
                <a:srgbClr val="000000"/>
              </a:solidFill>
              <a:latin typeface="Poppins Light"/>
              <a:ea typeface="Poppins Light"/>
              <a:cs typeface="Poppins Light"/>
              <a:sym typeface="Poppins Light"/>
            </a:endParaRPr>
          </a:p>
          <a:p>
            <a:pPr indent="0" lvl="0" marL="0" marR="0" rtl="0" algn="l">
              <a:lnSpc>
                <a:spcPct val="100000"/>
              </a:lnSpc>
              <a:spcBef>
                <a:spcPts val="0"/>
              </a:spcBef>
              <a:spcAft>
                <a:spcPts val="0"/>
              </a:spcAft>
              <a:buNone/>
            </a:pPr>
            <a:r>
              <a:rPr b="0" i="0" lang="en" sz="1900" u="none" cap="none" strike="noStrike">
                <a:solidFill>
                  <a:srgbClr val="000000"/>
                </a:solidFill>
                <a:latin typeface="Poppins Light"/>
                <a:ea typeface="Poppins Light"/>
                <a:cs typeface="Poppins Light"/>
                <a:sym typeface="Poppins Light"/>
              </a:rPr>
              <a:t> </a:t>
            </a:r>
            <a:endParaRPr>
              <a:solidFill>
                <a:schemeClr val="dk1"/>
              </a:solidFill>
              <a:latin typeface="Poppins Light"/>
              <a:ea typeface="Poppins Light"/>
              <a:cs typeface="Poppins Light"/>
              <a:sym typeface="Poppins Light"/>
            </a:endParaRPr>
          </a:p>
          <a:p>
            <a:pPr indent="0" lvl="0" marL="0" marR="0" rtl="0" algn="l">
              <a:lnSpc>
                <a:spcPct val="100000"/>
              </a:lnSpc>
              <a:spcBef>
                <a:spcPts val="0"/>
              </a:spcBef>
              <a:spcAft>
                <a:spcPts val="0"/>
              </a:spcAft>
              <a:buNone/>
            </a:pPr>
            <a:r>
              <a:t/>
            </a:r>
            <a:endParaRPr sz="1900">
              <a:latin typeface="Poppins Light"/>
              <a:ea typeface="Poppins Light"/>
              <a:cs typeface="Poppins Light"/>
              <a:sym typeface="Poppins Light"/>
            </a:endParaRPr>
          </a:p>
        </p:txBody>
      </p:sp>
      <p:pic>
        <p:nvPicPr>
          <p:cNvPr id="188" name="Google Shape;188;gfe321a7f60_1_20"/>
          <p:cNvPicPr preferRelativeResize="0"/>
          <p:nvPr/>
        </p:nvPicPr>
        <p:blipFill>
          <a:blip r:embed="rId3">
            <a:alphaModFix/>
          </a:blip>
          <a:stretch>
            <a:fillRect/>
          </a:stretch>
        </p:blipFill>
        <p:spPr>
          <a:xfrm>
            <a:off x="6246775" y="1698825"/>
            <a:ext cx="2897226" cy="34446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0" st="0"/>
                                            </p:txEl>
                                          </p:spTgt>
                                        </p:tgtEl>
                                        <p:attrNameLst>
                                          <p:attrName>style.visibility</p:attrName>
                                        </p:attrNameLst>
                                      </p:cBhvr>
                                      <p:to>
                                        <p:strVal val="visible"/>
                                      </p:to>
                                    </p:set>
                                    <p:animEffect filter="fade" transition="in">
                                      <p:cBhvr>
                                        <p:cTn dur="1000"/>
                                        <p:tgtEl>
                                          <p:spTgt spid="18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1" st="1"/>
                                            </p:txEl>
                                          </p:spTgt>
                                        </p:tgtEl>
                                        <p:attrNameLst>
                                          <p:attrName>style.visibility</p:attrName>
                                        </p:attrNameLst>
                                      </p:cBhvr>
                                      <p:to>
                                        <p:strVal val="visible"/>
                                      </p:to>
                                    </p:set>
                                    <p:animEffect filter="fade" transition="in">
                                      <p:cBhvr>
                                        <p:cTn dur="1000"/>
                                        <p:tgtEl>
                                          <p:spTgt spid="18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2" st="2"/>
                                            </p:txEl>
                                          </p:spTgt>
                                        </p:tgtEl>
                                        <p:attrNameLst>
                                          <p:attrName>style.visibility</p:attrName>
                                        </p:attrNameLst>
                                      </p:cBhvr>
                                      <p:to>
                                        <p:strVal val="visible"/>
                                      </p:to>
                                    </p:set>
                                    <p:animEffect filter="fade" transition="in">
                                      <p:cBhvr>
                                        <p:cTn dur="1000"/>
                                        <p:tgtEl>
                                          <p:spTgt spid="18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3" st="3"/>
                                            </p:txEl>
                                          </p:spTgt>
                                        </p:tgtEl>
                                        <p:attrNameLst>
                                          <p:attrName>style.visibility</p:attrName>
                                        </p:attrNameLst>
                                      </p:cBhvr>
                                      <p:to>
                                        <p:strVal val="visible"/>
                                      </p:to>
                                    </p:set>
                                    <p:animEffect filter="fade" transition="in">
                                      <p:cBhvr>
                                        <p:cTn dur="1000"/>
                                        <p:tgtEl>
                                          <p:spTgt spid="18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xEl>
                                              <p:pRg end="0" st="0"/>
                                            </p:txEl>
                                          </p:spTgt>
                                        </p:tgtEl>
                                        <p:attrNameLst>
                                          <p:attrName>style.visibility</p:attrName>
                                        </p:attrNameLst>
                                      </p:cBhvr>
                                      <p:to>
                                        <p:strVal val="visible"/>
                                      </p:to>
                                    </p:set>
                                    <p:animEffect filter="fade" transition="in">
                                      <p:cBhvr>
                                        <p:cTn dur="1000"/>
                                        <p:tgtEl>
                                          <p:spTgt spid="18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xEl>
                                              <p:pRg end="1" st="1"/>
                                            </p:txEl>
                                          </p:spTgt>
                                        </p:tgtEl>
                                        <p:attrNameLst>
                                          <p:attrName>style.visibility</p:attrName>
                                        </p:attrNameLst>
                                      </p:cBhvr>
                                      <p:to>
                                        <p:strVal val="visible"/>
                                      </p:to>
                                    </p:set>
                                    <p:animEffect filter="fade" transition="in">
                                      <p:cBhvr>
                                        <p:cTn dur="1000"/>
                                        <p:tgtEl>
                                          <p:spTgt spid="18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xEl>
                                              <p:pRg end="2" st="2"/>
                                            </p:txEl>
                                          </p:spTgt>
                                        </p:tgtEl>
                                        <p:attrNameLst>
                                          <p:attrName>style.visibility</p:attrName>
                                        </p:attrNameLst>
                                      </p:cBhvr>
                                      <p:to>
                                        <p:strVal val="visible"/>
                                      </p:to>
                                    </p:set>
                                    <p:animEffect filter="fade" transition="in">
                                      <p:cBhvr>
                                        <p:cTn dur="1000"/>
                                        <p:tgtEl>
                                          <p:spTgt spid="18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xEl>
                                              <p:pRg end="3" st="3"/>
                                            </p:txEl>
                                          </p:spTgt>
                                        </p:tgtEl>
                                        <p:attrNameLst>
                                          <p:attrName>style.visibility</p:attrName>
                                        </p:attrNameLst>
                                      </p:cBhvr>
                                      <p:to>
                                        <p:strVal val="visible"/>
                                      </p:to>
                                    </p:set>
                                    <p:animEffect filter="fade" transition="in">
                                      <p:cBhvr>
                                        <p:cTn dur="1000"/>
                                        <p:tgtEl>
                                          <p:spTgt spid="18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xEl>
                                              <p:pRg end="4" st="4"/>
                                            </p:txEl>
                                          </p:spTgt>
                                        </p:tgtEl>
                                        <p:attrNameLst>
                                          <p:attrName>style.visibility</p:attrName>
                                        </p:attrNameLst>
                                      </p:cBhvr>
                                      <p:to>
                                        <p:strVal val="visible"/>
                                      </p:to>
                                    </p:set>
                                    <p:animEffect filter="fade" transition="in">
                                      <p:cBhvr>
                                        <p:cTn dur="1000"/>
                                        <p:tgtEl>
                                          <p:spTgt spid="187">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g163d33c17e7_0_74"/>
          <p:cNvSpPr txBox="1"/>
          <p:nvPr>
            <p:ph type="title"/>
          </p:nvPr>
        </p:nvSpPr>
        <p:spPr>
          <a:xfrm>
            <a:off x="0" y="0"/>
            <a:ext cx="9144000" cy="943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The appendix</a:t>
            </a:r>
            <a:endParaRPr/>
          </a:p>
        </p:txBody>
      </p:sp>
      <p:sp>
        <p:nvSpPr>
          <p:cNvPr id="284" name="Google Shape;284;g163d33c17e7_0_74"/>
          <p:cNvSpPr txBox="1"/>
          <p:nvPr>
            <p:ph idx="1" type="body"/>
          </p:nvPr>
        </p:nvSpPr>
        <p:spPr>
          <a:xfrm>
            <a:off x="0" y="1041150"/>
            <a:ext cx="9144000" cy="41025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600"/>
              </a:spcBef>
              <a:spcAft>
                <a:spcPts val="0"/>
              </a:spcAft>
              <a:buClr>
                <a:schemeClr val="dk1"/>
              </a:buClr>
              <a:buSzPts val="1600"/>
              <a:buFont typeface="Poppins"/>
              <a:buChar char="￮"/>
            </a:pPr>
            <a:r>
              <a:rPr b="1" lang="en">
                <a:latin typeface="Poppins"/>
                <a:ea typeface="Poppins"/>
                <a:cs typeface="Poppins"/>
                <a:sym typeface="Poppins"/>
              </a:rPr>
              <a:t>What can I find here? </a:t>
            </a:r>
            <a:endParaRPr b="1">
              <a:latin typeface="Poppins"/>
              <a:ea typeface="Poppins"/>
              <a:cs typeface="Poppins"/>
              <a:sym typeface="Poppins"/>
            </a:endParaRPr>
          </a:p>
          <a:p>
            <a:pPr indent="-330200" lvl="1" marL="914400" rtl="0" algn="l">
              <a:lnSpc>
                <a:spcPct val="115000"/>
              </a:lnSpc>
              <a:spcBef>
                <a:spcPts val="0"/>
              </a:spcBef>
              <a:spcAft>
                <a:spcPts val="0"/>
              </a:spcAft>
              <a:buClr>
                <a:schemeClr val="dk1"/>
              </a:buClr>
              <a:buSzPts val="1600"/>
              <a:buChar char="￮"/>
            </a:pPr>
            <a:r>
              <a:rPr lang="en"/>
              <a:t>I have numbered each slide and provided some details to indicated what it is about below</a:t>
            </a:r>
            <a:endParaRPr/>
          </a:p>
          <a:p>
            <a:pPr indent="-330200" lvl="1" marL="914400" rtl="0" algn="l">
              <a:lnSpc>
                <a:spcPct val="115000"/>
              </a:lnSpc>
              <a:spcBef>
                <a:spcPts val="0"/>
              </a:spcBef>
              <a:spcAft>
                <a:spcPts val="0"/>
              </a:spcAft>
              <a:buClr>
                <a:schemeClr val="dk1"/>
              </a:buClr>
              <a:buSzPts val="1600"/>
              <a:buChar char="￮"/>
            </a:pPr>
            <a:r>
              <a:rPr lang="en"/>
              <a:t>(slide 1) additional examines of “The Veteran Problem” in academic papers that cited Waller (1944) </a:t>
            </a:r>
            <a:endParaRPr/>
          </a:p>
          <a:p>
            <a:pPr indent="-330200" lvl="1" marL="914400" rtl="0" algn="l">
              <a:lnSpc>
                <a:spcPct val="115000"/>
              </a:lnSpc>
              <a:spcBef>
                <a:spcPts val="0"/>
              </a:spcBef>
              <a:spcAft>
                <a:spcPts val="0"/>
              </a:spcAft>
              <a:buClr>
                <a:schemeClr val="dk1"/>
              </a:buClr>
              <a:buSzPts val="1600"/>
              <a:buChar char="￮"/>
            </a:pPr>
            <a:r>
              <a:rPr lang="en"/>
              <a:t>(slide 2-5) War department documents I might use </a:t>
            </a:r>
            <a:endParaRPr/>
          </a:p>
          <a:p>
            <a:pPr indent="-330200" lvl="1" marL="914400" rtl="0" algn="l">
              <a:lnSpc>
                <a:spcPct val="115000"/>
              </a:lnSpc>
              <a:spcBef>
                <a:spcPts val="0"/>
              </a:spcBef>
              <a:spcAft>
                <a:spcPts val="0"/>
              </a:spcAft>
              <a:buClr>
                <a:schemeClr val="dk1"/>
              </a:buClr>
              <a:buSzPts val="1600"/>
              <a:buChar char="￮"/>
            </a:pPr>
            <a:r>
              <a:rPr lang="en"/>
              <a:t>(slide 7) A graph of academic papers that use the terms “veteran” and “unemployment” in Jstor and measures of national unemployment and people serving in the military </a:t>
            </a:r>
            <a:endParaRPr/>
          </a:p>
          <a:p>
            <a:pPr indent="-330200" lvl="1" marL="914400" rtl="0" algn="l">
              <a:lnSpc>
                <a:spcPct val="115000"/>
              </a:lnSpc>
              <a:spcBef>
                <a:spcPts val="0"/>
              </a:spcBef>
              <a:spcAft>
                <a:spcPts val="0"/>
              </a:spcAft>
              <a:buClr>
                <a:schemeClr val="dk1"/>
              </a:buClr>
              <a:buSzPts val="1600"/>
              <a:buChar char="￮"/>
            </a:pPr>
            <a:r>
              <a:rPr lang="en"/>
              <a:t>(slide 8) contribution to knowledge </a:t>
            </a:r>
            <a:endParaRPr/>
          </a:p>
          <a:p>
            <a:pPr indent="-330200" lvl="1" marL="914400" rtl="0" algn="l">
              <a:lnSpc>
                <a:spcPct val="115000"/>
              </a:lnSpc>
              <a:spcBef>
                <a:spcPts val="0"/>
              </a:spcBef>
              <a:spcAft>
                <a:spcPts val="0"/>
              </a:spcAft>
              <a:buClr>
                <a:schemeClr val="dk1"/>
              </a:buClr>
              <a:buSzPts val="1600"/>
              <a:buChar char="￮"/>
            </a:pPr>
            <a:r>
              <a:rPr lang="en"/>
              <a:t>(slides 9 &amp; 19) dropped - not enough time </a:t>
            </a:r>
            <a:endParaRPr/>
          </a:p>
          <a:p>
            <a:pPr indent="-330200" lvl="0" marL="457200" rtl="0" algn="l">
              <a:lnSpc>
                <a:spcPct val="115000"/>
              </a:lnSpc>
              <a:spcBef>
                <a:spcPts val="0"/>
              </a:spcBef>
              <a:spcAft>
                <a:spcPts val="0"/>
              </a:spcAft>
              <a:buClr>
                <a:schemeClr val="dk1"/>
              </a:buClr>
              <a:buSzPts val="1600"/>
              <a:buChar char="￮"/>
            </a:pPr>
            <a:r>
              <a:rPr lang="en"/>
              <a:t>This information may or may not be part of my future research.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g163d33c17e7_0_69"/>
          <p:cNvSpPr txBox="1"/>
          <p:nvPr>
            <p:ph idx="1" type="body"/>
          </p:nvPr>
        </p:nvSpPr>
        <p:spPr>
          <a:xfrm>
            <a:off x="125" y="0"/>
            <a:ext cx="9144000" cy="5143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1600"/>
              <a:buNone/>
            </a:pPr>
            <a:r>
              <a:rPr b="1" lang="en" sz="1200">
                <a:latin typeface="Poppins"/>
                <a:ea typeface="Poppins"/>
                <a:cs typeface="Poppins"/>
                <a:sym typeface="Poppins"/>
              </a:rPr>
              <a:t>(Slide 1) Removing the military’s institutional structures and dependency  </a:t>
            </a:r>
            <a:endParaRPr sz="1200"/>
          </a:p>
          <a:p>
            <a:pPr indent="-304800" lvl="0" marL="457200" rtl="0" algn="l">
              <a:lnSpc>
                <a:spcPct val="150000"/>
              </a:lnSpc>
              <a:spcBef>
                <a:spcPts val="600"/>
              </a:spcBef>
              <a:spcAft>
                <a:spcPts val="0"/>
              </a:spcAft>
              <a:buClr>
                <a:schemeClr val="dk1"/>
              </a:buClr>
              <a:buSzPts val="1200"/>
              <a:buChar char="￮"/>
            </a:pPr>
            <a:r>
              <a:rPr lang="en" sz="1200"/>
              <a:t>Hill (1945, p. 33): “There is good reason to suppose that many returning fathers are going to </a:t>
            </a:r>
            <a:r>
              <a:rPr b="1" lang="en" sz="1200">
                <a:latin typeface="Poppins"/>
                <a:ea typeface="Poppins"/>
                <a:cs typeface="Poppins"/>
                <a:sym typeface="Poppins"/>
              </a:rPr>
              <a:t>need fully as much help as mental patients in returning to family and community living</a:t>
            </a:r>
            <a:r>
              <a:rPr lang="en" sz="1200"/>
              <a:t>… There is a period of emotional intoxication with the </a:t>
            </a:r>
            <a:r>
              <a:rPr b="1" lang="en" sz="1200">
                <a:latin typeface="Poppins"/>
                <a:ea typeface="Poppins"/>
                <a:cs typeface="Poppins"/>
                <a:sym typeface="Poppins"/>
              </a:rPr>
              <a:t>new-found freedom</a:t>
            </a:r>
            <a:r>
              <a:rPr lang="en" sz="1200"/>
              <a:t> in the man's first few weeks at home, but later he is plagued with anxieties…”</a:t>
            </a:r>
            <a:endParaRPr sz="1200"/>
          </a:p>
          <a:p>
            <a:pPr indent="0" lvl="0" marL="0" rtl="0" algn="l">
              <a:lnSpc>
                <a:spcPct val="150000"/>
              </a:lnSpc>
              <a:spcBef>
                <a:spcPts val="600"/>
              </a:spcBef>
              <a:spcAft>
                <a:spcPts val="0"/>
              </a:spcAft>
              <a:buSzPts val="1600"/>
              <a:buNone/>
            </a:pPr>
            <a:r>
              <a:rPr b="1" lang="en" sz="1200">
                <a:latin typeface="Poppins"/>
                <a:ea typeface="Poppins"/>
                <a:cs typeface="Poppins"/>
                <a:sym typeface="Poppins"/>
              </a:rPr>
              <a:t>Emotional and mental instability, sometimes described with violent tendencies</a:t>
            </a:r>
            <a:endParaRPr b="1" sz="1200">
              <a:latin typeface="Poppins"/>
              <a:ea typeface="Poppins"/>
              <a:cs typeface="Poppins"/>
              <a:sym typeface="Poppins"/>
            </a:endParaRPr>
          </a:p>
          <a:p>
            <a:pPr indent="-304800" lvl="0" marL="457200" rtl="0" algn="l">
              <a:lnSpc>
                <a:spcPct val="150000"/>
              </a:lnSpc>
              <a:spcBef>
                <a:spcPts val="600"/>
              </a:spcBef>
              <a:spcAft>
                <a:spcPts val="0"/>
              </a:spcAft>
              <a:buClr>
                <a:schemeClr val="dk1"/>
              </a:buClr>
              <a:buSzPts val="1200"/>
              <a:buFont typeface="Poppins"/>
              <a:buChar char="￮"/>
            </a:pPr>
            <a:r>
              <a:rPr b="1" lang="en" sz="1200">
                <a:latin typeface="Poppins"/>
                <a:ea typeface="Poppins"/>
                <a:cs typeface="Poppins"/>
                <a:sym typeface="Poppins"/>
              </a:rPr>
              <a:t>Here are excerpts from the same point in Cameron’s (1945) argument </a:t>
            </a:r>
            <a:endParaRPr b="1" sz="1200">
              <a:latin typeface="Poppins"/>
              <a:ea typeface="Poppins"/>
              <a:cs typeface="Poppins"/>
              <a:sym typeface="Poppins"/>
            </a:endParaRPr>
          </a:p>
          <a:p>
            <a:pPr indent="-304800" lvl="0" marL="457200" rtl="0" algn="l">
              <a:lnSpc>
                <a:spcPct val="150000"/>
              </a:lnSpc>
              <a:spcBef>
                <a:spcPts val="0"/>
              </a:spcBef>
              <a:spcAft>
                <a:spcPts val="0"/>
              </a:spcAft>
              <a:buClr>
                <a:schemeClr val="dk1"/>
              </a:buClr>
              <a:buSzPts val="1200"/>
              <a:buChar char="￮"/>
            </a:pPr>
            <a:r>
              <a:rPr lang="en" sz="1200"/>
              <a:t>“Acquiring </a:t>
            </a:r>
            <a:r>
              <a:rPr b="1" lang="en" sz="1200">
                <a:latin typeface="Poppins"/>
                <a:ea typeface="Poppins"/>
                <a:cs typeface="Poppins"/>
                <a:sym typeface="Poppins"/>
              </a:rPr>
              <a:t>social maturity</a:t>
            </a:r>
            <a:r>
              <a:rPr lang="en" sz="1200"/>
              <a:t> in military service means just what it does in civilian life-the organization of one's social personality in accordance with the demands of the prevailing cultural pattern, so that one becomes a useful member of his society…</a:t>
            </a:r>
            <a:endParaRPr sz="1200"/>
          </a:p>
          <a:p>
            <a:pPr indent="-304800" lvl="1" marL="914400" rtl="0" algn="l">
              <a:lnSpc>
                <a:spcPct val="150000"/>
              </a:lnSpc>
              <a:spcBef>
                <a:spcPts val="0"/>
              </a:spcBef>
              <a:spcAft>
                <a:spcPts val="0"/>
              </a:spcAft>
              <a:buSzPts val="1200"/>
              <a:buChar char="￮"/>
            </a:pPr>
            <a:r>
              <a:rPr b="1" lang="en" sz="1200">
                <a:latin typeface="Poppins"/>
                <a:ea typeface="Poppins"/>
                <a:cs typeface="Poppins"/>
                <a:sym typeface="Poppins"/>
              </a:rPr>
              <a:t>The soldier</a:t>
            </a:r>
            <a:r>
              <a:rPr lang="en" sz="1200"/>
              <a:t> is trained to act directly with appropriate vigor. He becomes </a:t>
            </a:r>
            <a:r>
              <a:rPr b="1" lang="en" sz="1200">
                <a:latin typeface="Poppins"/>
                <a:ea typeface="Poppins"/>
                <a:cs typeface="Poppins"/>
                <a:sym typeface="Poppins"/>
              </a:rPr>
              <a:t>a stranger to the arts of compromise, argument, and persuasion</a:t>
            </a:r>
            <a:r>
              <a:rPr lang="en" sz="1200"/>
              <a:t>. When the newly discharged veteran blows off steam in </a:t>
            </a:r>
            <a:r>
              <a:rPr b="1" lang="en" sz="1200">
                <a:latin typeface="Poppins"/>
                <a:ea typeface="Poppins"/>
                <a:cs typeface="Poppins"/>
                <a:sym typeface="Poppins"/>
              </a:rPr>
              <a:t>a soldier's way</a:t>
            </a:r>
            <a:r>
              <a:rPr lang="en" sz="1200"/>
              <a:t>, he is likely to be misunderstood by civilians… </a:t>
            </a:r>
            <a:endParaRPr sz="1200"/>
          </a:p>
          <a:p>
            <a:pPr indent="-304800" lvl="0" marL="457200" rtl="0" algn="l">
              <a:lnSpc>
                <a:spcPct val="150000"/>
              </a:lnSpc>
              <a:spcBef>
                <a:spcPts val="0"/>
              </a:spcBef>
              <a:spcAft>
                <a:spcPts val="0"/>
              </a:spcAft>
              <a:buClr>
                <a:schemeClr val="dk1"/>
              </a:buClr>
              <a:buSzPts val="1200"/>
              <a:buChar char="￮"/>
            </a:pPr>
            <a:r>
              <a:rPr lang="en" sz="1200"/>
              <a:t>He has lived according to the rules of an almost exclusively masculine society. He </a:t>
            </a:r>
            <a:r>
              <a:rPr b="1" lang="en" sz="1200">
                <a:latin typeface="Poppins"/>
                <a:ea typeface="Poppins"/>
                <a:cs typeface="Poppins"/>
                <a:sym typeface="Poppins"/>
              </a:rPr>
              <a:t>must now become adept again at regulating his conduct in terms of a society</a:t>
            </a:r>
            <a:r>
              <a:rPr lang="en" sz="1200"/>
              <a:t> filled with older and weaker men, with women and children… (pp. 33-34)  </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g1592636a0a7_2_55"/>
          <p:cNvSpPr txBox="1"/>
          <p:nvPr>
            <p:ph type="title"/>
          </p:nvPr>
        </p:nvSpPr>
        <p:spPr>
          <a:xfrm>
            <a:off x="0" y="0"/>
            <a:ext cx="9144000" cy="8775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Administrative documents (1 of 3)  </a:t>
            </a:r>
            <a:endParaRPr/>
          </a:p>
        </p:txBody>
      </p:sp>
      <p:sp>
        <p:nvSpPr>
          <p:cNvPr id="295" name="Google Shape;295;g1592636a0a7_2_55"/>
          <p:cNvSpPr txBox="1"/>
          <p:nvPr>
            <p:ph idx="1" type="body"/>
          </p:nvPr>
        </p:nvSpPr>
        <p:spPr>
          <a:xfrm>
            <a:off x="0" y="877475"/>
            <a:ext cx="9144000" cy="4266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600"/>
              </a:spcBef>
              <a:spcAft>
                <a:spcPts val="0"/>
              </a:spcAft>
              <a:buSzPts val="1600"/>
              <a:buNone/>
            </a:pPr>
            <a:r>
              <a:rPr b="1" lang="en" sz="1500">
                <a:latin typeface="Poppins"/>
                <a:ea typeface="Poppins"/>
                <a:cs typeface="Poppins"/>
                <a:sym typeface="Poppins"/>
              </a:rPr>
              <a:t>(Slide 2) </a:t>
            </a:r>
            <a:endParaRPr b="1" sz="1500">
              <a:latin typeface="Poppins"/>
              <a:ea typeface="Poppins"/>
              <a:cs typeface="Poppins"/>
              <a:sym typeface="Poppins"/>
            </a:endParaRPr>
          </a:p>
          <a:p>
            <a:pPr indent="-323850" lvl="1" marL="914400" rtl="0" algn="l">
              <a:lnSpc>
                <a:spcPct val="150000"/>
              </a:lnSpc>
              <a:spcBef>
                <a:spcPts val="0"/>
              </a:spcBef>
              <a:spcAft>
                <a:spcPts val="0"/>
              </a:spcAft>
              <a:buClr>
                <a:schemeClr val="dk1"/>
              </a:buClr>
              <a:buSzPts val="1500"/>
              <a:buChar char="￮"/>
            </a:pPr>
            <a:r>
              <a:rPr lang="en" sz="1500"/>
              <a:t>The National Resource Planning Board (1934-1943) </a:t>
            </a:r>
            <a:endParaRPr sz="1500"/>
          </a:p>
          <a:p>
            <a:pPr indent="-323850" lvl="1" marL="914400" rtl="0" algn="l">
              <a:lnSpc>
                <a:spcPct val="150000"/>
              </a:lnSpc>
              <a:spcBef>
                <a:spcPts val="0"/>
              </a:spcBef>
              <a:spcAft>
                <a:spcPts val="0"/>
              </a:spcAft>
              <a:buClr>
                <a:schemeClr val="dk1"/>
              </a:buClr>
              <a:buSzPts val="1500"/>
              <a:buChar char="￮"/>
            </a:pPr>
            <a:r>
              <a:rPr lang="en" sz="1500"/>
              <a:t>Requested the Secretary of War, Henry Stimson, to start planning in October 23, 1942 (Sparrow, 1952, p. 29)  </a:t>
            </a:r>
            <a:endParaRPr sz="1500"/>
          </a:p>
          <a:p>
            <a:pPr indent="-323850" lvl="0" marL="914400" rtl="0" algn="l">
              <a:lnSpc>
                <a:spcPct val="150000"/>
              </a:lnSpc>
              <a:spcBef>
                <a:spcPts val="0"/>
              </a:spcBef>
              <a:spcAft>
                <a:spcPts val="0"/>
              </a:spcAft>
              <a:buClr>
                <a:schemeClr val="dk1"/>
              </a:buClr>
              <a:buSzPts val="1500"/>
              <a:buAutoNum type="arabicPeriod"/>
            </a:pPr>
            <a:r>
              <a:rPr b="1" lang="en" sz="1500">
                <a:latin typeface="Poppins"/>
                <a:ea typeface="Poppins"/>
                <a:cs typeface="Poppins"/>
                <a:sym typeface="Poppins"/>
              </a:rPr>
              <a:t>Post-War Agenda</a:t>
            </a:r>
            <a:r>
              <a:rPr lang="en" sz="1500"/>
              <a:t> (1942) </a:t>
            </a:r>
            <a:endParaRPr sz="1500"/>
          </a:p>
          <a:p>
            <a:pPr indent="-323850" lvl="0" marL="914400" rtl="0" algn="l">
              <a:lnSpc>
                <a:spcPct val="150000"/>
              </a:lnSpc>
              <a:spcBef>
                <a:spcPts val="0"/>
              </a:spcBef>
              <a:spcAft>
                <a:spcPts val="0"/>
              </a:spcAft>
              <a:buClr>
                <a:schemeClr val="dk1"/>
              </a:buClr>
              <a:buSzPts val="1500"/>
              <a:buAutoNum type="arabicPeriod"/>
            </a:pPr>
            <a:r>
              <a:rPr b="1" lang="en" sz="1500">
                <a:latin typeface="Poppins"/>
                <a:ea typeface="Poppins"/>
                <a:cs typeface="Poppins"/>
                <a:sym typeface="Poppins"/>
              </a:rPr>
              <a:t>Demobilization and Readjustment</a:t>
            </a:r>
            <a:r>
              <a:rPr lang="en" sz="1500"/>
              <a:t> (1943): “the first draft blueprint in the federal government’s plan for demobilization and reconversion of civilian and military personnel” (Sparrow, 1952, p. 28).  </a:t>
            </a:r>
            <a:endParaRPr sz="1500"/>
          </a:p>
          <a:p>
            <a:pPr indent="-323850" lvl="0" marL="457200" rtl="0" algn="l">
              <a:lnSpc>
                <a:spcPct val="150000"/>
              </a:lnSpc>
              <a:spcBef>
                <a:spcPts val="0"/>
              </a:spcBef>
              <a:spcAft>
                <a:spcPts val="0"/>
              </a:spcAft>
              <a:buSzPts val="1500"/>
              <a:buChar char="￮"/>
            </a:pPr>
            <a:r>
              <a:rPr lang="en" sz="1500"/>
              <a:t>The Office of War Mobilization, the NRPB’s successor </a:t>
            </a:r>
            <a:endParaRPr sz="1500"/>
          </a:p>
          <a:p>
            <a:pPr indent="-323850" lvl="0" marL="914400" rtl="0" algn="l">
              <a:lnSpc>
                <a:spcPct val="150000"/>
              </a:lnSpc>
              <a:spcBef>
                <a:spcPts val="0"/>
              </a:spcBef>
              <a:spcAft>
                <a:spcPts val="0"/>
              </a:spcAft>
              <a:buClr>
                <a:schemeClr val="dk1"/>
              </a:buClr>
              <a:buSzPts val="1500"/>
              <a:buAutoNum type="arabicPeriod"/>
            </a:pPr>
            <a:r>
              <a:rPr b="1" lang="en" sz="1500">
                <a:latin typeface="Poppins"/>
                <a:ea typeface="Poppins"/>
                <a:cs typeface="Poppins"/>
                <a:sym typeface="Poppins"/>
              </a:rPr>
              <a:t>Report on War and Post War Adjustment Policies</a:t>
            </a:r>
            <a:r>
              <a:rPr lang="en" sz="1500"/>
              <a:t> (1944) </a:t>
            </a:r>
            <a:endParaRPr sz="1500"/>
          </a:p>
          <a:p>
            <a:pPr indent="-323850" lvl="0" marL="457200" rtl="0" algn="l">
              <a:lnSpc>
                <a:spcPct val="150000"/>
              </a:lnSpc>
              <a:spcBef>
                <a:spcPts val="0"/>
              </a:spcBef>
              <a:spcAft>
                <a:spcPts val="0"/>
              </a:spcAft>
              <a:buSzPts val="1500"/>
              <a:buChar char="￮"/>
            </a:pPr>
            <a:r>
              <a:rPr lang="en" sz="1500"/>
              <a:t>The Office of War Mobilization and Reconversion (1944)  </a:t>
            </a:r>
            <a:endParaRPr sz="1500"/>
          </a:p>
          <a:p>
            <a:pPr indent="-323850" lvl="1" marL="914400" rtl="0" algn="l">
              <a:lnSpc>
                <a:spcPct val="150000"/>
              </a:lnSpc>
              <a:spcBef>
                <a:spcPts val="0"/>
              </a:spcBef>
              <a:spcAft>
                <a:spcPts val="0"/>
              </a:spcAft>
              <a:buClr>
                <a:schemeClr val="dk1"/>
              </a:buClr>
              <a:buSzPts val="1500"/>
              <a:buChar char="￮"/>
            </a:pPr>
            <a:r>
              <a:rPr lang="en" sz="1500"/>
              <a:t>Directed by James F. Byrnes</a:t>
            </a:r>
            <a:endParaRPr sz="15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g1592636a0a7_2_60"/>
          <p:cNvSpPr txBox="1"/>
          <p:nvPr>
            <p:ph type="title"/>
          </p:nvPr>
        </p:nvSpPr>
        <p:spPr>
          <a:xfrm>
            <a:off x="0" y="0"/>
            <a:ext cx="9144000" cy="8775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Administrative documents (2 of 3)  </a:t>
            </a:r>
            <a:endParaRPr/>
          </a:p>
        </p:txBody>
      </p:sp>
      <p:sp>
        <p:nvSpPr>
          <p:cNvPr id="301" name="Google Shape;301;g1592636a0a7_2_60"/>
          <p:cNvSpPr txBox="1"/>
          <p:nvPr>
            <p:ph idx="1" type="body"/>
          </p:nvPr>
        </p:nvSpPr>
        <p:spPr>
          <a:xfrm>
            <a:off x="0" y="877500"/>
            <a:ext cx="9144000" cy="42660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600"/>
              </a:spcBef>
              <a:spcAft>
                <a:spcPts val="0"/>
              </a:spcAft>
              <a:buClr>
                <a:schemeClr val="lt1"/>
              </a:buClr>
              <a:buSzPts val="1600"/>
              <a:buFont typeface="Poppins"/>
              <a:buChar char="￮"/>
            </a:pPr>
            <a:r>
              <a:rPr b="1" lang="en">
                <a:latin typeface="Poppins"/>
                <a:ea typeface="Poppins"/>
                <a:cs typeface="Poppins"/>
                <a:sym typeface="Poppins"/>
              </a:rPr>
              <a:t>(slide 3) </a:t>
            </a:r>
            <a:endParaRPr b="1">
              <a:latin typeface="Poppins"/>
              <a:ea typeface="Poppins"/>
              <a:cs typeface="Poppins"/>
              <a:sym typeface="Poppins"/>
            </a:endParaRPr>
          </a:p>
          <a:p>
            <a:pPr indent="-330200" lvl="0" marL="457200" rtl="0" algn="l">
              <a:lnSpc>
                <a:spcPct val="150000"/>
              </a:lnSpc>
              <a:spcBef>
                <a:spcPts val="0"/>
              </a:spcBef>
              <a:spcAft>
                <a:spcPts val="0"/>
              </a:spcAft>
              <a:buClr>
                <a:schemeClr val="lt1"/>
              </a:buClr>
              <a:buSzPts val="1600"/>
              <a:buChar char="￮"/>
            </a:pPr>
            <a:r>
              <a:rPr lang="en"/>
              <a:t>The War Department’s prior planning  </a:t>
            </a:r>
            <a:endParaRPr/>
          </a:p>
          <a:p>
            <a:pPr indent="-330200" lvl="1" marL="914400" rtl="0" algn="l">
              <a:lnSpc>
                <a:spcPct val="150000"/>
              </a:lnSpc>
              <a:spcBef>
                <a:spcPts val="0"/>
              </a:spcBef>
              <a:spcAft>
                <a:spcPts val="0"/>
              </a:spcAft>
              <a:buClr>
                <a:schemeClr val="dk1"/>
              </a:buClr>
              <a:buSzPts val="1600"/>
              <a:buChar char="￮"/>
            </a:pPr>
            <a:r>
              <a:rPr lang="en"/>
              <a:t>The Army Chief of Staff, George Marshall, had recalled Brig. Gen. John MaC. Palmer to the military to serve as an advisor </a:t>
            </a:r>
            <a:endParaRPr/>
          </a:p>
          <a:p>
            <a:pPr indent="-330200" lvl="2" marL="1371600" rtl="0" algn="l">
              <a:lnSpc>
                <a:spcPct val="150000"/>
              </a:lnSpc>
              <a:spcBef>
                <a:spcPts val="0"/>
              </a:spcBef>
              <a:spcAft>
                <a:spcPts val="0"/>
              </a:spcAft>
              <a:buSzPts val="1600"/>
              <a:buChar char="￮"/>
            </a:pPr>
            <a:r>
              <a:rPr lang="en"/>
              <a:t>Knowledge of “politico-military institutions” and “peace establishment” (Sparrow, 1952, p. 30) </a:t>
            </a:r>
            <a:endParaRPr/>
          </a:p>
          <a:p>
            <a:pPr indent="-330200" lvl="1" marL="914400" rtl="0" algn="l">
              <a:lnSpc>
                <a:spcPct val="150000"/>
              </a:lnSpc>
              <a:spcBef>
                <a:spcPts val="0"/>
              </a:spcBef>
              <a:spcAft>
                <a:spcPts val="0"/>
              </a:spcAft>
              <a:buClr>
                <a:schemeClr val="dk1"/>
              </a:buClr>
              <a:buSzPts val="1600"/>
              <a:buChar char="￮"/>
            </a:pPr>
            <a:r>
              <a:rPr lang="en"/>
              <a:t>The Special Services Division, Services Supply (later Army Service Forces) </a:t>
            </a:r>
            <a:endParaRPr/>
          </a:p>
          <a:p>
            <a:pPr indent="-330200" lvl="2" marL="1371600" rtl="0" algn="l">
              <a:lnSpc>
                <a:spcPct val="150000"/>
              </a:lnSpc>
              <a:spcBef>
                <a:spcPts val="0"/>
              </a:spcBef>
              <a:spcAft>
                <a:spcPts val="0"/>
              </a:spcAft>
              <a:buSzPts val="1600"/>
              <a:buChar char="￮"/>
            </a:pPr>
            <a:r>
              <a:rPr lang="en"/>
              <a:t>Commanded by Lt. Gen. Brehon Somervell (p. 32) </a:t>
            </a:r>
            <a:endParaRPr/>
          </a:p>
          <a:p>
            <a:pPr indent="-330200" lvl="0" marL="1371600" rtl="0" algn="l">
              <a:lnSpc>
                <a:spcPct val="150000"/>
              </a:lnSpc>
              <a:spcBef>
                <a:spcPts val="0"/>
              </a:spcBef>
              <a:spcAft>
                <a:spcPts val="0"/>
              </a:spcAft>
              <a:buClr>
                <a:schemeClr val="dk1"/>
              </a:buClr>
              <a:buSzPts val="1600"/>
              <a:buAutoNum type="arabicPeriod"/>
            </a:pPr>
            <a:r>
              <a:rPr b="1" lang="en">
                <a:latin typeface="Poppins"/>
                <a:ea typeface="Poppins"/>
                <a:cs typeface="Poppins"/>
                <a:sym typeface="Poppins"/>
              </a:rPr>
              <a:t>Outline of Proposed Demobilization Plan</a:t>
            </a:r>
            <a:r>
              <a:rPr lang="en"/>
              <a:t> (1943) </a:t>
            </a:r>
            <a:endParaRPr/>
          </a:p>
          <a:p>
            <a:pPr indent="-330200" lvl="0" marL="1371600" rtl="0" algn="l">
              <a:lnSpc>
                <a:spcPct val="150000"/>
              </a:lnSpc>
              <a:spcBef>
                <a:spcPts val="0"/>
              </a:spcBef>
              <a:spcAft>
                <a:spcPts val="0"/>
              </a:spcAft>
              <a:buClr>
                <a:schemeClr val="dk1"/>
              </a:buClr>
              <a:buSzPts val="1600"/>
              <a:buAutoNum type="arabicPeriod"/>
            </a:pPr>
            <a:r>
              <a:rPr b="1" lang="en">
                <a:latin typeface="Poppins"/>
                <a:ea typeface="Poppins"/>
                <a:cs typeface="Poppins"/>
                <a:sym typeface="Poppins"/>
              </a:rPr>
              <a:t>Demobilization as a Current Problem</a:t>
            </a:r>
            <a:r>
              <a:rPr lang="en"/>
              <a:t> (1943) </a:t>
            </a:r>
            <a:endParaRPr/>
          </a:p>
          <a:p>
            <a:pPr indent="0" lvl="0" marL="0" rtl="0" algn="l">
              <a:lnSpc>
                <a:spcPct val="150000"/>
              </a:lnSpc>
              <a:spcBef>
                <a:spcPts val="600"/>
              </a:spcBef>
              <a:spcAft>
                <a:spcPts val="0"/>
              </a:spcAft>
              <a:buSzPts val="1600"/>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1592636a0a7_2_65"/>
          <p:cNvSpPr txBox="1"/>
          <p:nvPr>
            <p:ph type="title"/>
          </p:nvPr>
        </p:nvSpPr>
        <p:spPr>
          <a:xfrm>
            <a:off x="0" y="0"/>
            <a:ext cx="9144000" cy="8541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Administrative documents (3 of 3) </a:t>
            </a:r>
            <a:endParaRPr/>
          </a:p>
        </p:txBody>
      </p:sp>
      <p:sp>
        <p:nvSpPr>
          <p:cNvPr id="307" name="Google Shape;307;g1592636a0a7_2_65"/>
          <p:cNvSpPr txBox="1"/>
          <p:nvPr>
            <p:ph idx="1" type="body"/>
          </p:nvPr>
        </p:nvSpPr>
        <p:spPr>
          <a:xfrm>
            <a:off x="0" y="921000"/>
            <a:ext cx="9144000" cy="42225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600"/>
              </a:spcBef>
              <a:spcAft>
                <a:spcPts val="0"/>
              </a:spcAft>
              <a:buSzPts val="1600"/>
              <a:buChar char="￮"/>
            </a:pPr>
            <a:r>
              <a:rPr b="1" lang="en">
                <a:latin typeface="Poppins"/>
                <a:ea typeface="Poppins"/>
                <a:cs typeface="Poppins"/>
                <a:sym typeface="Poppins"/>
              </a:rPr>
              <a:t>( Slide 4)</a:t>
            </a:r>
            <a:r>
              <a:rPr lang="en"/>
              <a:t> Army Service Division continued </a:t>
            </a:r>
            <a:endParaRPr/>
          </a:p>
          <a:p>
            <a:pPr indent="-330200" lvl="1" marL="914400" rtl="0" algn="l">
              <a:lnSpc>
                <a:spcPct val="150000"/>
              </a:lnSpc>
              <a:spcBef>
                <a:spcPts val="0"/>
              </a:spcBef>
              <a:spcAft>
                <a:spcPts val="0"/>
              </a:spcAft>
              <a:buSzPts val="1600"/>
              <a:buChar char="￮"/>
            </a:pPr>
            <a:r>
              <a:rPr lang="en"/>
              <a:t>Somervell appointed Maj. Gen. George Grunert to study demobilization (1943) </a:t>
            </a:r>
            <a:endParaRPr/>
          </a:p>
          <a:p>
            <a:pPr indent="-330200" lvl="2" marL="1371600" rtl="0" algn="l">
              <a:lnSpc>
                <a:spcPct val="150000"/>
              </a:lnSpc>
              <a:spcBef>
                <a:spcPts val="0"/>
              </a:spcBef>
              <a:spcAft>
                <a:spcPts val="0"/>
              </a:spcAft>
              <a:buSzPts val="1600"/>
              <a:buChar char="￮"/>
            </a:pPr>
            <a:r>
              <a:rPr lang="en"/>
              <a:t>The Project Planning Division is created at Grunert’s request </a:t>
            </a:r>
            <a:endParaRPr/>
          </a:p>
          <a:p>
            <a:pPr indent="-330200" lvl="3" marL="1828800" rtl="0" algn="l">
              <a:lnSpc>
                <a:spcPct val="150000"/>
              </a:lnSpc>
              <a:spcBef>
                <a:spcPts val="0"/>
              </a:spcBef>
              <a:spcAft>
                <a:spcPts val="0"/>
              </a:spcAft>
              <a:buSzPts val="1600"/>
              <a:buChar char="●"/>
            </a:pPr>
            <a:r>
              <a:rPr lang="en"/>
              <a:t>Gen. W.F. Tompkins is appointed director</a:t>
            </a:r>
            <a:endParaRPr/>
          </a:p>
          <a:p>
            <a:pPr indent="-330200" lvl="3" marL="1828800" rtl="0" algn="l">
              <a:lnSpc>
                <a:spcPct val="150000"/>
              </a:lnSpc>
              <a:spcBef>
                <a:spcPts val="0"/>
              </a:spcBef>
              <a:spcAft>
                <a:spcPts val="0"/>
              </a:spcAft>
              <a:buSzPts val="1600"/>
              <a:buChar char="●"/>
            </a:pPr>
            <a:r>
              <a:rPr lang="en"/>
              <a:t>The organization established guiding principles </a:t>
            </a:r>
            <a:endParaRPr/>
          </a:p>
          <a:p>
            <a:pPr indent="-330200" lvl="0" marL="1371600" rtl="0" algn="l">
              <a:lnSpc>
                <a:spcPct val="150000"/>
              </a:lnSpc>
              <a:spcBef>
                <a:spcPts val="0"/>
              </a:spcBef>
              <a:spcAft>
                <a:spcPts val="0"/>
              </a:spcAft>
              <a:buClr>
                <a:schemeClr val="dk1"/>
              </a:buClr>
              <a:buSzPts val="1600"/>
              <a:buAutoNum type="arabicPeriod"/>
            </a:pPr>
            <a:r>
              <a:rPr b="1" lang="en">
                <a:latin typeface="Poppins"/>
                <a:ea typeface="Poppins"/>
                <a:cs typeface="Poppins"/>
                <a:sym typeface="Poppins"/>
              </a:rPr>
              <a:t>Survey of Demobilization Planning </a:t>
            </a:r>
            <a:r>
              <a:rPr lang="en"/>
              <a:t>(1943) </a:t>
            </a:r>
            <a:endParaRPr/>
          </a:p>
          <a:p>
            <a:pPr indent="-330200" lvl="1" marL="1828800" rtl="0" algn="l">
              <a:lnSpc>
                <a:spcPct val="150000"/>
              </a:lnSpc>
              <a:spcBef>
                <a:spcPts val="0"/>
              </a:spcBef>
              <a:spcAft>
                <a:spcPts val="0"/>
              </a:spcAft>
              <a:buSzPts val="1600"/>
              <a:buAutoNum type="alphaLcPeriod"/>
            </a:pPr>
            <a:r>
              <a:rPr lang="en"/>
              <a:t>Sent to the Sec. of War; he was pleased with its insights (p. 34) </a:t>
            </a:r>
            <a:endParaRPr/>
          </a:p>
          <a:p>
            <a:pPr indent="-330200" lvl="0" marL="457200" rtl="0" algn="l">
              <a:lnSpc>
                <a:spcPct val="150000"/>
              </a:lnSpc>
              <a:spcBef>
                <a:spcPts val="0"/>
              </a:spcBef>
              <a:spcAft>
                <a:spcPts val="0"/>
              </a:spcAft>
              <a:buSzPts val="1600"/>
              <a:buChar char="￮"/>
            </a:pPr>
            <a:r>
              <a:rPr lang="en"/>
              <a:t>Sec of War, Stimson </a:t>
            </a:r>
            <a:endParaRPr/>
          </a:p>
          <a:p>
            <a:pPr indent="-330200" lvl="1" marL="914400" rtl="0" algn="l">
              <a:lnSpc>
                <a:spcPct val="150000"/>
              </a:lnSpc>
              <a:spcBef>
                <a:spcPts val="0"/>
              </a:spcBef>
              <a:spcAft>
                <a:spcPts val="0"/>
              </a:spcAft>
              <a:buSzPts val="1600"/>
              <a:buChar char="￮"/>
            </a:pPr>
            <a:r>
              <a:rPr lang="en"/>
              <a:t>All contact with other gov agencies be done through his office</a:t>
            </a:r>
            <a:endParaRPr/>
          </a:p>
          <a:p>
            <a:pPr indent="-330200" lvl="1" marL="914400" rtl="0" algn="l">
              <a:lnSpc>
                <a:spcPct val="150000"/>
              </a:lnSpc>
              <a:spcBef>
                <a:spcPts val="0"/>
              </a:spcBef>
              <a:spcAft>
                <a:spcPts val="0"/>
              </a:spcAft>
              <a:buSzPts val="1600"/>
              <a:buChar char="￮"/>
            </a:pPr>
            <a:r>
              <a:rPr lang="en"/>
              <a:t>Consolidated the Army Air Forces training and Project Planning Division </a:t>
            </a:r>
            <a:endParaRPr/>
          </a:p>
          <a:p>
            <a:pPr indent="-330200" lvl="2" marL="1371600" rtl="0" algn="l">
              <a:lnSpc>
                <a:spcPct val="150000"/>
              </a:lnSpc>
              <a:spcBef>
                <a:spcPts val="0"/>
              </a:spcBef>
              <a:spcAft>
                <a:spcPts val="0"/>
              </a:spcAft>
              <a:buSzPts val="1600"/>
              <a:buChar char="￮"/>
            </a:pPr>
            <a:r>
              <a:rPr lang="en"/>
              <a:t>Report to the Under Secretary of War but still under the Army Service D.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g1592636a0a7_2_50"/>
          <p:cNvSpPr txBox="1"/>
          <p:nvPr>
            <p:ph type="title"/>
          </p:nvPr>
        </p:nvSpPr>
        <p:spPr>
          <a:xfrm>
            <a:off x="0" y="0"/>
            <a:ext cx="9144000" cy="6831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War Department documents </a:t>
            </a:r>
            <a:endParaRPr/>
          </a:p>
        </p:txBody>
      </p:sp>
      <p:sp>
        <p:nvSpPr>
          <p:cNvPr id="313" name="Google Shape;313;g1592636a0a7_2_50"/>
          <p:cNvSpPr txBox="1"/>
          <p:nvPr>
            <p:ph idx="1" type="body"/>
          </p:nvPr>
        </p:nvSpPr>
        <p:spPr>
          <a:xfrm>
            <a:off x="0" y="683100"/>
            <a:ext cx="9144000" cy="44604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600"/>
              </a:spcBef>
              <a:spcAft>
                <a:spcPts val="0"/>
              </a:spcAft>
              <a:buSzPts val="1600"/>
              <a:buFont typeface="Poppins"/>
              <a:buChar char="￮"/>
            </a:pPr>
            <a:r>
              <a:rPr b="1" lang="en">
                <a:latin typeface="Poppins"/>
                <a:ea typeface="Poppins"/>
                <a:cs typeface="Poppins"/>
                <a:sym typeface="Poppins"/>
              </a:rPr>
              <a:t>(slide 5) National Resource Planning Board </a:t>
            </a:r>
            <a:r>
              <a:rPr lang="en"/>
              <a:t>(1934-43)</a:t>
            </a:r>
            <a:endParaRPr/>
          </a:p>
          <a:p>
            <a:pPr indent="-330200" lvl="0" marL="914400" rtl="0" algn="l">
              <a:lnSpc>
                <a:spcPct val="150000"/>
              </a:lnSpc>
              <a:spcBef>
                <a:spcPts val="0"/>
              </a:spcBef>
              <a:spcAft>
                <a:spcPts val="0"/>
              </a:spcAft>
              <a:buClr>
                <a:schemeClr val="dk1"/>
              </a:buClr>
              <a:buSzPts val="1600"/>
              <a:buAutoNum type="arabicPeriod"/>
            </a:pPr>
            <a:r>
              <a:rPr lang="en"/>
              <a:t>Post-War Agenda (1942) </a:t>
            </a:r>
            <a:endParaRPr/>
          </a:p>
          <a:p>
            <a:pPr indent="-330200" lvl="0" marL="914400" rtl="0" algn="l">
              <a:lnSpc>
                <a:spcPct val="150000"/>
              </a:lnSpc>
              <a:spcBef>
                <a:spcPts val="0"/>
              </a:spcBef>
              <a:spcAft>
                <a:spcPts val="0"/>
              </a:spcAft>
              <a:buClr>
                <a:schemeClr val="dk1"/>
              </a:buClr>
              <a:buSzPts val="1600"/>
              <a:buAutoNum type="arabicPeriod"/>
            </a:pPr>
            <a:r>
              <a:rPr lang="en"/>
              <a:t>Demobilization and Readjustment (1943)</a:t>
            </a:r>
            <a:endParaRPr/>
          </a:p>
          <a:p>
            <a:pPr indent="-330200" lvl="0" marL="457200" rtl="0" algn="l">
              <a:lnSpc>
                <a:spcPct val="150000"/>
              </a:lnSpc>
              <a:spcBef>
                <a:spcPts val="0"/>
              </a:spcBef>
              <a:spcAft>
                <a:spcPts val="0"/>
              </a:spcAft>
              <a:buSzPts val="1600"/>
              <a:buFont typeface="Poppins"/>
              <a:buChar char="￮"/>
            </a:pPr>
            <a:r>
              <a:rPr b="1" lang="en">
                <a:latin typeface="Poppins"/>
                <a:ea typeface="Poppins"/>
                <a:cs typeface="Poppins"/>
                <a:sym typeface="Poppins"/>
              </a:rPr>
              <a:t>The War Department </a:t>
            </a:r>
            <a:endParaRPr b="1">
              <a:latin typeface="Poppins"/>
              <a:ea typeface="Poppins"/>
              <a:cs typeface="Poppins"/>
              <a:sym typeface="Poppins"/>
            </a:endParaRPr>
          </a:p>
          <a:p>
            <a:pPr indent="-330200" lvl="1" marL="914400" rtl="0" algn="l">
              <a:lnSpc>
                <a:spcPct val="150000"/>
              </a:lnSpc>
              <a:spcBef>
                <a:spcPts val="0"/>
              </a:spcBef>
              <a:spcAft>
                <a:spcPts val="0"/>
              </a:spcAft>
              <a:buClr>
                <a:schemeClr val="dk1"/>
              </a:buClr>
              <a:buSzPts val="1600"/>
              <a:buChar char="￮"/>
            </a:pPr>
            <a:r>
              <a:rPr i="1" lang="en"/>
              <a:t>The Special Services Division, Services Supply (later </a:t>
            </a:r>
            <a:r>
              <a:rPr b="1" i="1" lang="en">
                <a:latin typeface="Poppins"/>
                <a:ea typeface="Poppins"/>
                <a:cs typeface="Poppins"/>
                <a:sym typeface="Poppins"/>
              </a:rPr>
              <a:t>Army Service Forces</a:t>
            </a:r>
            <a:r>
              <a:rPr i="1" lang="en"/>
              <a:t>) </a:t>
            </a:r>
            <a:endParaRPr i="1"/>
          </a:p>
          <a:p>
            <a:pPr indent="-330200" lvl="0" marL="914400" rtl="0" algn="l">
              <a:lnSpc>
                <a:spcPct val="150000"/>
              </a:lnSpc>
              <a:spcBef>
                <a:spcPts val="0"/>
              </a:spcBef>
              <a:spcAft>
                <a:spcPts val="0"/>
              </a:spcAft>
              <a:buClr>
                <a:schemeClr val="dk1"/>
              </a:buClr>
              <a:buSzPts val="1600"/>
              <a:buAutoNum type="arabicPeriod"/>
            </a:pPr>
            <a:r>
              <a:rPr lang="en"/>
              <a:t>Outline of Proposed Demobilization Plan (1943) </a:t>
            </a:r>
            <a:endParaRPr/>
          </a:p>
          <a:p>
            <a:pPr indent="-330200" lvl="0" marL="914400" rtl="0" algn="l">
              <a:lnSpc>
                <a:spcPct val="150000"/>
              </a:lnSpc>
              <a:spcBef>
                <a:spcPts val="0"/>
              </a:spcBef>
              <a:spcAft>
                <a:spcPts val="0"/>
              </a:spcAft>
              <a:buClr>
                <a:schemeClr val="dk1"/>
              </a:buClr>
              <a:buSzPts val="1600"/>
              <a:buAutoNum type="arabicPeriod"/>
            </a:pPr>
            <a:r>
              <a:rPr lang="en"/>
              <a:t>Demobilization as a Current Problem (1943) </a:t>
            </a:r>
            <a:endParaRPr/>
          </a:p>
          <a:p>
            <a:pPr indent="-330200" lvl="0" marL="914400" rtl="0" algn="l">
              <a:lnSpc>
                <a:spcPct val="150000"/>
              </a:lnSpc>
              <a:spcBef>
                <a:spcPts val="0"/>
              </a:spcBef>
              <a:spcAft>
                <a:spcPts val="0"/>
              </a:spcAft>
              <a:buClr>
                <a:schemeClr val="dk1"/>
              </a:buClr>
              <a:buSzPts val="1600"/>
              <a:buChar char="￮"/>
            </a:pPr>
            <a:r>
              <a:rPr b="1" i="1" lang="en">
                <a:latin typeface="Poppins"/>
                <a:ea typeface="Poppins"/>
                <a:cs typeface="Poppins"/>
                <a:sym typeface="Poppins"/>
              </a:rPr>
              <a:t>The Project Planning Division</a:t>
            </a:r>
            <a:r>
              <a:rPr i="1" lang="en"/>
              <a:t> </a:t>
            </a:r>
            <a:endParaRPr i="1"/>
          </a:p>
          <a:p>
            <a:pPr indent="-330200" lvl="0" marL="914400" rtl="0" algn="l">
              <a:lnSpc>
                <a:spcPct val="150000"/>
              </a:lnSpc>
              <a:spcBef>
                <a:spcPts val="0"/>
              </a:spcBef>
              <a:spcAft>
                <a:spcPts val="0"/>
              </a:spcAft>
              <a:buClr>
                <a:schemeClr val="dk1"/>
              </a:buClr>
              <a:buSzPts val="1600"/>
              <a:buAutoNum type="arabicPeriod"/>
            </a:pPr>
            <a:r>
              <a:rPr lang="en"/>
              <a:t>Survey of Demobilization Planning (1943)</a:t>
            </a:r>
            <a:endParaRPr/>
          </a:p>
          <a:p>
            <a:pPr indent="-330200" lvl="0" marL="914400" rtl="0" algn="l">
              <a:lnSpc>
                <a:spcPct val="150000"/>
              </a:lnSpc>
              <a:spcBef>
                <a:spcPts val="0"/>
              </a:spcBef>
              <a:spcAft>
                <a:spcPts val="0"/>
              </a:spcAft>
              <a:buClr>
                <a:schemeClr val="dk1"/>
              </a:buClr>
              <a:buSzPts val="1600"/>
              <a:buAutoNum type="arabicPeriod"/>
            </a:pPr>
            <a:r>
              <a:rPr lang="en"/>
              <a:t>Report on War and Post War Adjustment Policies (1944)</a:t>
            </a:r>
            <a:endParaRPr/>
          </a:p>
          <a:p>
            <a:pPr indent="0" lvl="0" marL="0" rtl="0" algn="l">
              <a:lnSpc>
                <a:spcPct val="150000"/>
              </a:lnSpc>
              <a:spcBef>
                <a:spcPts val="600"/>
              </a:spcBef>
              <a:spcAft>
                <a:spcPts val="0"/>
              </a:spcAft>
              <a:buSzPts val="16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0" st="0"/>
                                            </p:txEl>
                                          </p:spTgt>
                                        </p:tgtEl>
                                        <p:attrNameLst>
                                          <p:attrName>style.visibility</p:attrName>
                                        </p:attrNameLst>
                                      </p:cBhvr>
                                      <p:to>
                                        <p:strVal val="visible"/>
                                      </p:to>
                                    </p:set>
                                    <p:animEffect filter="fade" transition="in">
                                      <p:cBhvr>
                                        <p:cTn dur="1000"/>
                                        <p:tgtEl>
                                          <p:spTgt spid="31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1" st="1"/>
                                            </p:txEl>
                                          </p:spTgt>
                                        </p:tgtEl>
                                        <p:attrNameLst>
                                          <p:attrName>style.visibility</p:attrName>
                                        </p:attrNameLst>
                                      </p:cBhvr>
                                      <p:to>
                                        <p:strVal val="visible"/>
                                      </p:to>
                                    </p:set>
                                    <p:animEffect filter="fade" transition="in">
                                      <p:cBhvr>
                                        <p:cTn dur="1000"/>
                                        <p:tgtEl>
                                          <p:spTgt spid="31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2" st="2"/>
                                            </p:txEl>
                                          </p:spTgt>
                                        </p:tgtEl>
                                        <p:attrNameLst>
                                          <p:attrName>style.visibility</p:attrName>
                                        </p:attrNameLst>
                                      </p:cBhvr>
                                      <p:to>
                                        <p:strVal val="visible"/>
                                      </p:to>
                                    </p:set>
                                    <p:animEffect filter="fade" transition="in">
                                      <p:cBhvr>
                                        <p:cTn dur="1000"/>
                                        <p:tgtEl>
                                          <p:spTgt spid="31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3" st="3"/>
                                            </p:txEl>
                                          </p:spTgt>
                                        </p:tgtEl>
                                        <p:attrNameLst>
                                          <p:attrName>style.visibility</p:attrName>
                                        </p:attrNameLst>
                                      </p:cBhvr>
                                      <p:to>
                                        <p:strVal val="visible"/>
                                      </p:to>
                                    </p:set>
                                    <p:animEffect filter="fade" transition="in">
                                      <p:cBhvr>
                                        <p:cTn dur="1000"/>
                                        <p:tgtEl>
                                          <p:spTgt spid="31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4" st="4"/>
                                            </p:txEl>
                                          </p:spTgt>
                                        </p:tgtEl>
                                        <p:attrNameLst>
                                          <p:attrName>style.visibility</p:attrName>
                                        </p:attrNameLst>
                                      </p:cBhvr>
                                      <p:to>
                                        <p:strVal val="visible"/>
                                      </p:to>
                                    </p:set>
                                    <p:animEffect filter="fade" transition="in">
                                      <p:cBhvr>
                                        <p:cTn dur="1000"/>
                                        <p:tgtEl>
                                          <p:spTgt spid="31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5" st="5"/>
                                            </p:txEl>
                                          </p:spTgt>
                                        </p:tgtEl>
                                        <p:attrNameLst>
                                          <p:attrName>style.visibility</p:attrName>
                                        </p:attrNameLst>
                                      </p:cBhvr>
                                      <p:to>
                                        <p:strVal val="visible"/>
                                      </p:to>
                                    </p:set>
                                    <p:animEffect filter="fade" transition="in">
                                      <p:cBhvr>
                                        <p:cTn dur="1000"/>
                                        <p:tgtEl>
                                          <p:spTgt spid="31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6" st="6"/>
                                            </p:txEl>
                                          </p:spTgt>
                                        </p:tgtEl>
                                        <p:attrNameLst>
                                          <p:attrName>style.visibility</p:attrName>
                                        </p:attrNameLst>
                                      </p:cBhvr>
                                      <p:to>
                                        <p:strVal val="visible"/>
                                      </p:to>
                                    </p:set>
                                    <p:animEffect filter="fade" transition="in">
                                      <p:cBhvr>
                                        <p:cTn dur="1000"/>
                                        <p:tgtEl>
                                          <p:spTgt spid="31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7" st="7"/>
                                            </p:txEl>
                                          </p:spTgt>
                                        </p:tgtEl>
                                        <p:attrNameLst>
                                          <p:attrName>style.visibility</p:attrName>
                                        </p:attrNameLst>
                                      </p:cBhvr>
                                      <p:to>
                                        <p:strVal val="visible"/>
                                      </p:to>
                                    </p:set>
                                    <p:animEffect filter="fade" transition="in">
                                      <p:cBhvr>
                                        <p:cTn dur="1000"/>
                                        <p:tgtEl>
                                          <p:spTgt spid="31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8" st="8"/>
                                            </p:txEl>
                                          </p:spTgt>
                                        </p:tgtEl>
                                        <p:attrNameLst>
                                          <p:attrName>style.visibility</p:attrName>
                                        </p:attrNameLst>
                                      </p:cBhvr>
                                      <p:to>
                                        <p:strVal val="visible"/>
                                      </p:to>
                                    </p:set>
                                    <p:animEffect filter="fade" transition="in">
                                      <p:cBhvr>
                                        <p:cTn dur="1000"/>
                                        <p:tgtEl>
                                          <p:spTgt spid="313">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9" st="9"/>
                                            </p:txEl>
                                          </p:spTgt>
                                        </p:tgtEl>
                                        <p:attrNameLst>
                                          <p:attrName>style.visibility</p:attrName>
                                        </p:attrNameLst>
                                      </p:cBhvr>
                                      <p:to>
                                        <p:strVal val="visible"/>
                                      </p:to>
                                    </p:set>
                                    <p:animEffect filter="fade" transition="in">
                                      <p:cBhvr>
                                        <p:cTn dur="1000"/>
                                        <p:tgtEl>
                                          <p:spTgt spid="313">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xEl>
                                              <p:pRg end="10" st="10"/>
                                            </p:txEl>
                                          </p:spTgt>
                                        </p:tgtEl>
                                        <p:attrNameLst>
                                          <p:attrName>style.visibility</p:attrName>
                                        </p:attrNameLst>
                                      </p:cBhvr>
                                      <p:to>
                                        <p:strVal val="visible"/>
                                      </p:to>
                                    </p:set>
                                    <p:animEffect filter="fade" transition="in">
                                      <p:cBhvr>
                                        <p:cTn dur="1000"/>
                                        <p:tgtEl>
                                          <p:spTgt spid="313">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pic>
        <p:nvPicPr>
          <p:cNvPr id="318" name="Google Shape;318;g14b619445a5_0_0"/>
          <p:cNvPicPr preferRelativeResize="0"/>
          <p:nvPr/>
        </p:nvPicPr>
        <p:blipFill rotWithShape="1">
          <a:blip r:embed="rId3">
            <a:alphaModFix/>
          </a:blip>
          <a:srcRect b="0" l="0" r="0" t="0"/>
          <a:stretch/>
        </p:blipFill>
        <p:spPr>
          <a:xfrm>
            <a:off x="2298788" y="0"/>
            <a:ext cx="6486380" cy="5143500"/>
          </a:xfrm>
          <a:prstGeom prst="rect">
            <a:avLst/>
          </a:prstGeom>
          <a:noFill/>
          <a:ln>
            <a:noFill/>
          </a:ln>
        </p:spPr>
      </p:pic>
      <p:sp>
        <p:nvSpPr>
          <p:cNvPr id="319" name="Google Shape;319;g14b619445a5_0_0"/>
          <p:cNvSpPr txBox="1"/>
          <p:nvPr/>
        </p:nvSpPr>
        <p:spPr>
          <a:xfrm>
            <a:off x="551725" y="507225"/>
            <a:ext cx="9879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0000"/>
                </a:solidFill>
                <a:latin typeface="Poppins"/>
                <a:ea typeface="Poppins"/>
                <a:cs typeface="Poppins"/>
                <a:sym typeface="Poppins"/>
              </a:rPr>
              <a:t>(Slide 7)</a:t>
            </a:r>
            <a:endParaRPr b="1" i="0" sz="1400" u="none" cap="none" strike="noStrike">
              <a:solidFill>
                <a:srgbClr val="000000"/>
              </a:solidFill>
              <a:latin typeface="Poppins"/>
              <a:ea typeface="Poppins"/>
              <a:cs typeface="Poppins"/>
              <a:sym typeface="Poppi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gfe321a7f60_1_58"/>
          <p:cNvSpPr txBox="1"/>
          <p:nvPr>
            <p:ph idx="1" type="body"/>
          </p:nvPr>
        </p:nvSpPr>
        <p:spPr>
          <a:xfrm>
            <a:off x="0" y="-15123"/>
            <a:ext cx="9144000" cy="51435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600"/>
              </a:spcBef>
              <a:spcAft>
                <a:spcPts val="0"/>
              </a:spcAft>
              <a:buClr>
                <a:schemeClr val="dk1"/>
              </a:buClr>
              <a:buSzPts val="1600"/>
              <a:buFont typeface="Poppins"/>
              <a:buChar char="￮"/>
            </a:pPr>
            <a:r>
              <a:rPr b="1" lang="en" sz="1600">
                <a:latin typeface="Poppins"/>
                <a:ea typeface="Poppins"/>
                <a:cs typeface="Poppins"/>
                <a:sym typeface="Poppins"/>
              </a:rPr>
              <a:t>Case studies: </a:t>
            </a:r>
            <a:r>
              <a:rPr lang="en" sz="1600"/>
              <a:t>3 different bodies of discourse in the 1940s </a:t>
            </a:r>
            <a:endParaRPr sz="1600"/>
          </a:p>
          <a:p>
            <a:pPr indent="-330200" lvl="1" marL="914400" rtl="0" algn="l">
              <a:lnSpc>
                <a:spcPct val="150000"/>
              </a:lnSpc>
              <a:spcBef>
                <a:spcPts val="0"/>
              </a:spcBef>
              <a:spcAft>
                <a:spcPts val="0"/>
              </a:spcAft>
              <a:buClr>
                <a:schemeClr val="dk1"/>
              </a:buClr>
              <a:buSzPts val="1600"/>
              <a:buChar char="￮"/>
            </a:pPr>
            <a:r>
              <a:rPr lang="en" sz="1600"/>
              <a:t>(slide 8) Discussions among…</a:t>
            </a:r>
            <a:endParaRPr sz="1600"/>
          </a:p>
          <a:p>
            <a:pPr indent="-330200" lvl="2" marL="1371600" rtl="0" algn="l">
              <a:lnSpc>
                <a:spcPct val="150000"/>
              </a:lnSpc>
              <a:spcBef>
                <a:spcPts val="0"/>
              </a:spcBef>
              <a:spcAft>
                <a:spcPts val="0"/>
              </a:spcAft>
              <a:buClr>
                <a:schemeClr val="dk1"/>
              </a:buClr>
              <a:buSzPts val="1600"/>
              <a:buChar char="￮"/>
            </a:pPr>
            <a:r>
              <a:rPr b="1" lang="en" sz="1600">
                <a:latin typeface="Poppins"/>
                <a:ea typeface="Poppins"/>
                <a:cs typeface="Poppins"/>
                <a:sym typeface="Poppins"/>
              </a:rPr>
              <a:t>Academics</a:t>
            </a:r>
            <a:r>
              <a:rPr lang="en" sz="1600"/>
              <a:t> </a:t>
            </a:r>
            <a:endParaRPr sz="1600"/>
          </a:p>
          <a:p>
            <a:pPr indent="-330200" lvl="3" marL="1828800" rtl="0" algn="l">
              <a:lnSpc>
                <a:spcPct val="150000"/>
              </a:lnSpc>
              <a:spcBef>
                <a:spcPts val="0"/>
              </a:spcBef>
              <a:spcAft>
                <a:spcPts val="0"/>
              </a:spcAft>
              <a:buSzPts val="1600"/>
              <a:buChar char="●"/>
            </a:pPr>
            <a:r>
              <a:rPr lang="en" sz="1600"/>
              <a:t>Academic papers that cited Waller (1944) </a:t>
            </a:r>
            <a:endParaRPr sz="1600"/>
          </a:p>
          <a:p>
            <a:pPr indent="-330200" lvl="3" marL="1828800" rtl="0" algn="l">
              <a:lnSpc>
                <a:spcPct val="150000"/>
              </a:lnSpc>
              <a:spcBef>
                <a:spcPts val="0"/>
              </a:spcBef>
              <a:spcAft>
                <a:spcPts val="0"/>
              </a:spcAft>
              <a:buSzPts val="1600"/>
              <a:buChar char="●"/>
            </a:pPr>
            <a:r>
              <a:rPr lang="en" sz="1600"/>
              <a:t>Academic papers that did not cite Waller (1944) but were cited as having a similar argument </a:t>
            </a:r>
            <a:endParaRPr sz="1600"/>
          </a:p>
          <a:p>
            <a:pPr indent="-330200" lvl="3" marL="1828800" rtl="0" algn="l">
              <a:lnSpc>
                <a:spcPct val="150000"/>
              </a:lnSpc>
              <a:spcBef>
                <a:spcPts val="0"/>
              </a:spcBef>
              <a:spcAft>
                <a:spcPts val="0"/>
              </a:spcAft>
              <a:buSzPts val="1600"/>
              <a:buChar char="●"/>
            </a:pPr>
            <a:r>
              <a:rPr lang="en" sz="1600"/>
              <a:t>The sources that Waller (1944) cited </a:t>
            </a:r>
            <a:endParaRPr sz="1600"/>
          </a:p>
          <a:p>
            <a:pPr indent="-330200" lvl="2" marL="1371600" rtl="0" algn="l">
              <a:lnSpc>
                <a:spcPct val="150000"/>
              </a:lnSpc>
              <a:spcBef>
                <a:spcPts val="0"/>
              </a:spcBef>
              <a:spcAft>
                <a:spcPts val="0"/>
              </a:spcAft>
              <a:buClr>
                <a:schemeClr val="dk1"/>
              </a:buClr>
              <a:buSzPts val="1600"/>
              <a:buFont typeface="Poppins"/>
              <a:buChar char="￮"/>
            </a:pPr>
            <a:r>
              <a:rPr b="1" lang="en" sz="1600">
                <a:latin typeface="Poppins"/>
                <a:ea typeface="Poppins"/>
                <a:cs typeface="Poppins"/>
                <a:sym typeface="Poppins"/>
              </a:rPr>
              <a:t>War Department administrators and the U.S. Army’s demobilization </a:t>
            </a:r>
            <a:endParaRPr sz="1600"/>
          </a:p>
          <a:p>
            <a:pPr indent="-330200" lvl="3" marL="1828800" rtl="0" algn="l">
              <a:lnSpc>
                <a:spcPct val="150000"/>
              </a:lnSpc>
              <a:spcBef>
                <a:spcPts val="0"/>
              </a:spcBef>
              <a:spcAft>
                <a:spcPts val="0"/>
              </a:spcAft>
              <a:buSzPts val="1600"/>
              <a:buChar char="●"/>
            </a:pPr>
            <a:r>
              <a:rPr lang="en" sz="1600"/>
              <a:t>Documents from the NRPB (1942) </a:t>
            </a:r>
            <a:endParaRPr sz="1600"/>
          </a:p>
          <a:p>
            <a:pPr indent="-330200" lvl="3" marL="1828800" rtl="0" algn="l">
              <a:lnSpc>
                <a:spcPct val="150000"/>
              </a:lnSpc>
              <a:spcBef>
                <a:spcPts val="0"/>
              </a:spcBef>
              <a:spcAft>
                <a:spcPts val="0"/>
              </a:spcAft>
              <a:buSzPts val="1600"/>
              <a:buFont typeface="Poppins"/>
              <a:buChar char="●"/>
            </a:pPr>
            <a:r>
              <a:rPr lang="en" sz="1600"/>
              <a:t>Army Service Forces</a:t>
            </a:r>
            <a:endParaRPr sz="1600"/>
          </a:p>
          <a:p>
            <a:pPr indent="-330200" lvl="3" marL="1828800" rtl="0" algn="l">
              <a:lnSpc>
                <a:spcPct val="150000"/>
              </a:lnSpc>
              <a:spcBef>
                <a:spcPts val="0"/>
              </a:spcBef>
              <a:spcAft>
                <a:spcPts val="0"/>
              </a:spcAft>
              <a:buSzPts val="1600"/>
              <a:buChar char="●"/>
            </a:pPr>
            <a:r>
              <a:rPr lang="en" sz="1600"/>
              <a:t>The Project Planning Division (1944) </a:t>
            </a:r>
            <a:endParaRPr sz="1600"/>
          </a:p>
          <a:p>
            <a:pPr indent="-330200" lvl="2" marL="1371600" rtl="0" algn="l">
              <a:lnSpc>
                <a:spcPct val="150000"/>
              </a:lnSpc>
              <a:spcBef>
                <a:spcPts val="0"/>
              </a:spcBef>
              <a:spcAft>
                <a:spcPts val="0"/>
              </a:spcAft>
              <a:buClr>
                <a:schemeClr val="dk1"/>
              </a:buClr>
              <a:buSzPts val="1600"/>
              <a:buFont typeface="Poppins"/>
              <a:buChar char="￮"/>
            </a:pPr>
            <a:r>
              <a:rPr b="1" lang="en" sz="1600">
                <a:latin typeface="Poppins"/>
                <a:ea typeface="Poppins"/>
                <a:cs typeface="Poppins"/>
                <a:sym typeface="Poppins"/>
              </a:rPr>
              <a:t>Congressional officials </a:t>
            </a:r>
            <a:endParaRPr b="1" sz="1600">
              <a:latin typeface="Poppins"/>
              <a:ea typeface="Poppins"/>
              <a:cs typeface="Poppins"/>
              <a:sym typeface="Poppins"/>
            </a:endParaRPr>
          </a:p>
          <a:p>
            <a:pPr indent="-330200" lvl="3" marL="1828800" rtl="0" algn="l">
              <a:lnSpc>
                <a:spcPct val="150000"/>
              </a:lnSpc>
              <a:spcBef>
                <a:spcPts val="0"/>
              </a:spcBef>
              <a:spcAft>
                <a:spcPts val="0"/>
              </a:spcAft>
              <a:buSzPts val="1600"/>
              <a:buChar char="●"/>
            </a:pPr>
            <a:r>
              <a:rPr lang="en" sz="1600"/>
              <a:t>The Servicemen’s readjustment Act of 1944 </a:t>
            </a:r>
            <a:endParaRPr sz="1600"/>
          </a:p>
          <a:p>
            <a:pPr indent="-330200" lvl="3" marL="1828800" rtl="0" algn="l">
              <a:lnSpc>
                <a:spcPct val="150000"/>
              </a:lnSpc>
              <a:spcBef>
                <a:spcPts val="0"/>
              </a:spcBef>
              <a:spcAft>
                <a:spcPts val="0"/>
              </a:spcAft>
              <a:buSzPts val="1600"/>
              <a:buChar char="●"/>
            </a:pPr>
            <a:r>
              <a:rPr lang="en" sz="1600"/>
              <a:t>The Full Employment Bill of 1945</a:t>
            </a:r>
            <a:endParaRPr sz="1600"/>
          </a:p>
          <a:p>
            <a:pPr indent="0" lvl="0" marL="0" rtl="0" algn="l">
              <a:lnSpc>
                <a:spcPct val="115000"/>
              </a:lnSpc>
              <a:spcBef>
                <a:spcPts val="600"/>
              </a:spcBef>
              <a:spcAft>
                <a:spcPts val="0"/>
              </a:spcAft>
              <a:buSzPts val="1400"/>
              <a:buNone/>
            </a:pPr>
            <a:r>
              <a:t/>
            </a:r>
            <a:endParaRPr sz="16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0" st="0"/>
                                            </p:txEl>
                                          </p:spTgt>
                                        </p:tgtEl>
                                        <p:attrNameLst>
                                          <p:attrName>style.visibility</p:attrName>
                                        </p:attrNameLst>
                                      </p:cBhvr>
                                      <p:to>
                                        <p:strVal val="visible"/>
                                      </p:to>
                                    </p:set>
                                    <p:animEffect filter="fade" transition="in">
                                      <p:cBhvr>
                                        <p:cTn dur="1000"/>
                                        <p:tgtEl>
                                          <p:spTgt spid="32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1" st="1"/>
                                            </p:txEl>
                                          </p:spTgt>
                                        </p:tgtEl>
                                        <p:attrNameLst>
                                          <p:attrName>style.visibility</p:attrName>
                                        </p:attrNameLst>
                                      </p:cBhvr>
                                      <p:to>
                                        <p:strVal val="visible"/>
                                      </p:to>
                                    </p:set>
                                    <p:animEffect filter="fade" transition="in">
                                      <p:cBhvr>
                                        <p:cTn dur="1000"/>
                                        <p:tgtEl>
                                          <p:spTgt spid="32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2" st="2"/>
                                            </p:txEl>
                                          </p:spTgt>
                                        </p:tgtEl>
                                        <p:attrNameLst>
                                          <p:attrName>style.visibility</p:attrName>
                                        </p:attrNameLst>
                                      </p:cBhvr>
                                      <p:to>
                                        <p:strVal val="visible"/>
                                      </p:to>
                                    </p:set>
                                    <p:animEffect filter="fade" transition="in">
                                      <p:cBhvr>
                                        <p:cTn dur="1000"/>
                                        <p:tgtEl>
                                          <p:spTgt spid="32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3" st="3"/>
                                            </p:txEl>
                                          </p:spTgt>
                                        </p:tgtEl>
                                        <p:attrNameLst>
                                          <p:attrName>style.visibility</p:attrName>
                                        </p:attrNameLst>
                                      </p:cBhvr>
                                      <p:to>
                                        <p:strVal val="visible"/>
                                      </p:to>
                                    </p:set>
                                    <p:animEffect filter="fade" transition="in">
                                      <p:cBhvr>
                                        <p:cTn dur="1000"/>
                                        <p:tgtEl>
                                          <p:spTgt spid="32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4" st="4"/>
                                            </p:txEl>
                                          </p:spTgt>
                                        </p:tgtEl>
                                        <p:attrNameLst>
                                          <p:attrName>style.visibility</p:attrName>
                                        </p:attrNameLst>
                                      </p:cBhvr>
                                      <p:to>
                                        <p:strVal val="visible"/>
                                      </p:to>
                                    </p:set>
                                    <p:animEffect filter="fade" transition="in">
                                      <p:cBhvr>
                                        <p:cTn dur="1000"/>
                                        <p:tgtEl>
                                          <p:spTgt spid="32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5" st="5"/>
                                            </p:txEl>
                                          </p:spTgt>
                                        </p:tgtEl>
                                        <p:attrNameLst>
                                          <p:attrName>style.visibility</p:attrName>
                                        </p:attrNameLst>
                                      </p:cBhvr>
                                      <p:to>
                                        <p:strVal val="visible"/>
                                      </p:to>
                                    </p:set>
                                    <p:animEffect filter="fade" transition="in">
                                      <p:cBhvr>
                                        <p:cTn dur="1000"/>
                                        <p:tgtEl>
                                          <p:spTgt spid="32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6" st="6"/>
                                            </p:txEl>
                                          </p:spTgt>
                                        </p:tgtEl>
                                        <p:attrNameLst>
                                          <p:attrName>style.visibility</p:attrName>
                                        </p:attrNameLst>
                                      </p:cBhvr>
                                      <p:to>
                                        <p:strVal val="visible"/>
                                      </p:to>
                                    </p:set>
                                    <p:animEffect filter="fade" transition="in">
                                      <p:cBhvr>
                                        <p:cTn dur="1000"/>
                                        <p:tgtEl>
                                          <p:spTgt spid="32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7" st="7"/>
                                            </p:txEl>
                                          </p:spTgt>
                                        </p:tgtEl>
                                        <p:attrNameLst>
                                          <p:attrName>style.visibility</p:attrName>
                                        </p:attrNameLst>
                                      </p:cBhvr>
                                      <p:to>
                                        <p:strVal val="visible"/>
                                      </p:to>
                                    </p:set>
                                    <p:animEffect filter="fade" transition="in">
                                      <p:cBhvr>
                                        <p:cTn dur="1000"/>
                                        <p:tgtEl>
                                          <p:spTgt spid="32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8" st="8"/>
                                            </p:txEl>
                                          </p:spTgt>
                                        </p:tgtEl>
                                        <p:attrNameLst>
                                          <p:attrName>style.visibility</p:attrName>
                                        </p:attrNameLst>
                                      </p:cBhvr>
                                      <p:to>
                                        <p:strVal val="visible"/>
                                      </p:to>
                                    </p:set>
                                    <p:animEffect filter="fade" transition="in">
                                      <p:cBhvr>
                                        <p:cTn dur="1000"/>
                                        <p:tgtEl>
                                          <p:spTgt spid="324">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9" st="9"/>
                                            </p:txEl>
                                          </p:spTgt>
                                        </p:tgtEl>
                                        <p:attrNameLst>
                                          <p:attrName>style.visibility</p:attrName>
                                        </p:attrNameLst>
                                      </p:cBhvr>
                                      <p:to>
                                        <p:strVal val="visible"/>
                                      </p:to>
                                    </p:set>
                                    <p:animEffect filter="fade" transition="in">
                                      <p:cBhvr>
                                        <p:cTn dur="1000"/>
                                        <p:tgtEl>
                                          <p:spTgt spid="324">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10" st="10"/>
                                            </p:txEl>
                                          </p:spTgt>
                                        </p:tgtEl>
                                        <p:attrNameLst>
                                          <p:attrName>style.visibility</p:attrName>
                                        </p:attrNameLst>
                                      </p:cBhvr>
                                      <p:to>
                                        <p:strVal val="visible"/>
                                      </p:to>
                                    </p:set>
                                    <p:animEffect filter="fade" transition="in">
                                      <p:cBhvr>
                                        <p:cTn dur="1000"/>
                                        <p:tgtEl>
                                          <p:spTgt spid="324">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11" st="11"/>
                                            </p:txEl>
                                          </p:spTgt>
                                        </p:tgtEl>
                                        <p:attrNameLst>
                                          <p:attrName>style.visibility</p:attrName>
                                        </p:attrNameLst>
                                      </p:cBhvr>
                                      <p:to>
                                        <p:strVal val="visible"/>
                                      </p:to>
                                    </p:set>
                                    <p:animEffect filter="fade" transition="in">
                                      <p:cBhvr>
                                        <p:cTn dur="1000"/>
                                        <p:tgtEl>
                                          <p:spTgt spid="324">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12" st="12"/>
                                            </p:txEl>
                                          </p:spTgt>
                                        </p:tgtEl>
                                        <p:attrNameLst>
                                          <p:attrName>style.visibility</p:attrName>
                                        </p:attrNameLst>
                                      </p:cBhvr>
                                      <p:to>
                                        <p:strVal val="visible"/>
                                      </p:to>
                                    </p:set>
                                    <p:animEffect filter="fade" transition="in">
                                      <p:cBhvr>
                                        <p:cTn dur="1000"/>
                                        <p:tgtEl>
                                          <p:spTgt spid="324">
                                            <p:txEl>
                                              <p:pRg end="12" st="1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4">
                                            <p:txEl>
                                              <p:pRg end="13" st="13"/>
                                            </p:txEl>
                                          </p:spTgt>
                                        </p:tgtEl>
                                        <p:attrNameLst>
                                          <p:attrName>style.visibility</p:attrName>
                                        </p:attrNameLst>
                                      </p:cBhvr>
                                      <p:to>
                                        <p:strVal val="visible"/>
                                      </p:to>
                                    </p:set>
                                    <p:animEffect filter="fade" transition="in">
                                      <p:cBhvr>
                                        <p:cTn dur="1000"/>
                                        <p:tgtEl>
                                          <p:spTgt spid="324">
                                            <p:txEl>
                                              <p:pRg end="13" st="1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g16df742199b_0_21"/>
          <p:cNvSpPr txBox="1"/>
          <p:nvPr>
            <p:ph idx="1" type="body"/>
          </p:nvPr>
        </p:nvSpPr>
        <p:spPr>
          <a:xfrm>
            <a:off x="0" y="1272600"/>
            <a:ext cx="9144000" cy="2598300"/>
          </a:xfrm>
          <a:prstGeom prst="rect">
            <a:avLst/>
          </a:prstGeom>
        </p:spPr>
        <p:txBody>
          <a:bodyPr anchorCtr="0" anchor="t" bIns="91425" lIns="91425" spcFirstLastPara="1" rIns="91425" wrap="square" tIns="91425">
            <a:noAutofit/>
          </a:bodyPr>
          <a:lstStyle/>
          <a:p>
            <a:pPr indent="0" lvl="0" marL="0" rtl="0" algn="l">
              <a:lnSpc>
                <a:spcPct val="150000"/>
              </a:lnSpc>
              <a:spcBef>
                <a:spcPts val="600"/>
              </a:spcBef>
              <a:spcAft>
                <a:spcPts val="0"/>
              </a:spcAft>
              <a:buNone/>
            </a:pPr>
            <a:r>
              <a:t/>
            </a:r>
            <a:endParaRPr sz="2000"/>
          </a:p>
          <a:p>
            <a:pPr indent="-355600" lvl="0" marL="457200" rtl="0" algn="l">
              <a:lnSpc>
                <a:spcPct val="150000"/>
              </a:lnSpc>
              <a:spcBef>
                <a:spcPts val="600"/>
              </a:spcBef>
              <a:spcAft>
                <a:spcPts val="0"/>
              </a:spcAft>
              <a:buClr>
                <a:schemeClr val="dk1"/>
              </a:buClr>
              <a:buSzPts val="2000"/>
              <a:buChar char="￮"/>
            </a:pPr>
            <a:r>
              <a:rPr lang="en" sz="2000"/>
              <a:t>(slide 9) Proposition 2: ``</a:t>
            </a:r>
            <a:r>
              <a:rPr b="1" lang="en" sz="2000">
                <a:latin typeface="Poppins"/>
                <a:ea typeface="Poppins"/>
                <a:cs typeface="Poppins"/>
                <a:sym typeface="Poppins"/>
              </a:rPr>
              <a:t>The Veteran Problem</a:t>
            </a:r>
            <a:r>
              <a:rPr lang="en" sz="2000"/>
              <a:t>,'' in the sense that military veterans pose a disproportionate threat to public safety and U.S. democracy, was an issue that </a:t>
            </a:r>
            <a:r>
              <a:rPr b="1" lang="en" sz="2000">
                <a:latin typeface="Poppins"/>
                <a:ea typeface="Poppins"/>
                <a:cs typeface="Poppins"/>
                <a:sym typeface="Poppins"/>
              </a:rPr>
              <a:t>other policy experts were discussing</a:t>
            </a:r>
            <a:r>
              <a:rPr lang="en" sz="2000"/>
              <a:t> prior to and during the WWII era. </a:t>
            </a:r>
            <a:endParaRPr sz="2000"/>
          </a:p>
          <a:p>
            <a:pPr indent="0" lvl="0" marL="0" rtl="0" algn="l">
              <a:lnSpc>
                <a:spcPct val="115000"/>
              </a:lnSpc>
              <a:spcBef>
                <a:spcPts val="600"/>
              </a:spcBef>
              <a:spcAft>
                <a:spcPts val="0"/>
              </a:spcAft>
              <a:buNone/>
            </a:pPr>
            <a:r>
              <a:t/>
            </a:r>
            <a:endParaRPr sz="19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xEl>
                                              <p:pRg end="0" st="0"/>
                                            </p:txEl>
                                          </p:spTgt>
                                        </p:tgtEl>
                                        <p:attrNameLst>
                                          <p:attrName>style.visibility</p:attrName>
                                        </p:attrNameLst>
                                      </p:cBhvr>
                                      <p:to>
                                        <p:strVal val="visible"/>
                                      </p:to>
                                    </p:set>
                                    <p:animEffect filter="fade" transition="in">
                                      <p:cBhvr>
                                        <p:cTn dur="1000"/>
                                        <p:tgtEl>
                                          <p:spTgt spid="32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xEl>
                                              <p:pRg end="1" st="1"/>
                                            </p:txEl>
                                          </p:spTgt>
                                        </p:tgtEl>
                                        <p:attrNameLst>
                                          <p:attrName>style.visibility</p:attrName>
                                        </p:attrNameLst>
                                      </p:cBhvr>
                                      <p:to>
                                        <p:strVal val="visible"/>
                                      </p:to>
                                    </p:set>
                                    <p:animEffect filter="fade" transition="in">
                                      <p:cBhvr>
                                        <p:cTn dur="1000"/>
                                        <p:tgtEl>
                                          <p:spTgt spid="32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xEl>
                                              <p:pRg end="2" st="2"/>
                                            </p:txEl>
                                          </p:spTgt>
                                        </p:tgtEl>
                                        <p:attrNameLst>
                                          <p:attrName>style.visibility</p:attrName>
                                        </p:attrNameLst>
                                      </p:cBhvr>
                                      <p:to>
                                        <p:strVal val="visible"/>
                                      </p:to>
                                    </p:set>
                                    <p:animEffect filter="fade" transition="in">
                                      <p:cBhvr>
                                        <p:cTn dur="1000"/>
                                        <p:tgtEl>
                                          <p:spTgt spid="329">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g1476612566f_0_42"/>
          <p:cNvSpPr txBox="1"/>
          <p:nvPr>
            <p:ph type="title"/>
          </p:nvPr>
        </p:nvSpPr>
        <p:spPr>
          <a:xfrm>
            <a:off x="0" y="0"/>
            <a:ext cx="9144000" cy="1179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 The Bonus March (1932), </a:t>
            </a:r>
            <a:endParaRPr/>
          </a:p>
          <a:p>
            <a:pPr indent="0" lvl="0" marL="0" rtl="0" algn="ctr">
              <a:lnSpc>
                <a:spcPct val="100000"/>
              </a:lnSpc>
              <a:spcBef>
                <a:spcPts val="0"/>
              </a:spcBef>
              <a:spcAft>
                <a:spcPts val="0"/>
              </a:spcAft>
              <a:buSzPts val="3600"/>
              <a:buNone/>
            </a:pPr>
            <a:r>
              <a:rPr lang="en"/>
              <a:t>An Image of “The Veteran Problem” </a:t>
            </a:r>
            <a:endParaRPr/>
          </a:p>
        </p:txBody>
      </p:sp>
      <p:pic>
        <p:nvPicPr>
          <p:cNvPr id="335" name="Google Shape;335;g1476612566f_0_42"/>
          <p:cNvPicPr preferRelativeResize="0"/>
          <p:nvPr/>
        </p:nvPicPr>
        <p:blipFill rotWithShape="1">
          <a:blip r:embed="rId3">
            <a:alphaModFix/>
          </a:blip>
          <a:srcRect b="0" l="0" r="0" t="0"/>
          <a:stretch/>
        </p:blipFill>
        <p:spPr>
          <a:xfrm>
            <a:off x="73825" y="1179300"/>
            <a:ext cx="5252324" cy="2954425"/>
          </a:xfrm>
          <a:prstGeom prst="rect">
            <a:avLst/>
          </a:prstGeom>
          <a:noFill/>
          <a:ln>
            <a:noFill/>
          </a:ln>
        </p:spPr>
      </p:pic>
      <p:pic>
        <p:nvPicPr>
          <p:cNvPr id="336" name="Google Shape;336;g1476612566f_0_42"/>
          <p:cNvPicPr preferRelativeResize="0"/>
          <p:nvPr/>
        </p:nvPicPr>
        <p:blipFill rotWithShape="1">
          <a:blip r:embed="rId4">
            <a:alphaModFix/>
          </a:blip>
          <a:srcRect b="0" l="0" r="0" t="0"/>
          <a:stretch/>
        </p:blipFill>
        <p:spPr>
          <a:xfrm>
            <a:off x="5385850" y="1179300"/>
            <a:ext cx="3660524" cy="2059049"/>
          </a:xfrm>
          <a:prstGeom prst="rect">
            <a:avLst/>
          </a:prstGeom>
          <a:noFill/>
          <a:ln>
            <a:noFill/>
          </a:ln>
        </p:spPr>
      </p:pic>
      <p:pic>
        <p:nvPicPr>
          <p:cNvPr id="337" name="Google Shape;337;g1476612566f_0_42"/>
          <p:cNvPicPr preferRelativeResize="0"/>
          <p:nvPr/>
        </p:nvPicPr>
        <p:blipFill rotWithShape="1">
          <a:blip r:embed="rId5">
            <a:alphaModFix/>
          </a:blip>
          <a:srcRect b="0" l="0" r="0" t="0"/>
          <a:stretch/>
        </p:blipFill>
        <p:spPr>
          <a:xfrm>
            <a:off x="4695600" y="2970750"/>
            <a:ext cx="3107395" cy="2172749"/>
          </a:xfrm>
          <a:prstGeom prst="rect">
            <a:avLst/>
          </a:prstGeom>
          <a:noFill/>
          <a:ln>
            <a:noFill/>
          </a:ln>
        </p:spPr>
      </p:pic>
      <p:sp>
        <p:nvSpPr>
          <p:cNvPr id="338" name="Google Shape;338;g1476612566f_0_42"/>
          <p:cNvSpPr txBox="1"/>
          <p:nvPr/>
        </p:nvSpPr>
        <p:spPr>
          <a:xfrm>
            <a:off x="0" y="4133725"/>
            <a:ext cx="4695600" cy="692700"/>
          </a:xfrm>
          <a:prstGeom prst="rect">
            <a:avLst/>
          </a:prstGeom>
          <a:noFill/>
          <a:ln>
            <a:noFill/>
          </a:ln>
        </p:spPr>
        <p:txBody>
          <a:bodyPr anchorCtr="0" anchor="t" bIns="91425" lIns="91425" spcFirstLastPara="1" rIns="91425" wrap="square" tIns="91425">
            <a:spAutoFit/>
          </a:bodyPr>
          <a:lstStyle/>
          <a:p>
            <a:pPr indent="0" lvl="0" marL="355600" marR="0" rtl="0" algn="l">
              <a:lnSpc>
                <a:spcPct val="115000"/>
              </a:lnSpc>
              <a:spcBef>
                <a:spcPts val="1200"/>
              </a:spcBef>
              <a:spcAft>
                <a:spcPts val="1200"/>
              </a:spcAft>
              <a:buClr>
                <a:schemeClr val="dk1"/>
              </a:buClr>
              <a:buSzPts val="1100"/>
              <a:buFont typeface="Arial"/>
              <a:buNone/>
            </a:pPr>
            <a:r>
              <a:rPr b="0" i="0" lang="en" sz="1000" u="none" cap="none" strike="noStrike">
                <a:solidFill>
                  <a:schemeClr val="dk1"/>
                </a:solidFill>
                <a:latin typeface="Arial"/>
                <a:ea typeface="Arial"/>
                <a:cs typeface="Arial"/>
                <a:sym typeface="Arial"/>
              </a:rPr>
              <a:t>Brulliard, N. (2018). </a:t>
            </a:r>
            <a:r>
              <a:rPr b="0" i="1" lang="en" sz="1000" u="none" cap="none" strike="noStrike">
                <a:solidFill>
                  <a:schemeClr val="dk1"/>
                </a:solidFill>
                <a:latin typeface="Arial"/>
                <a:ea typeface="Arial"/>
                <a:cs typeface="Arial"/>
                <a:sym typeface="Arial"/>
              </a:rPr>
              <a:t>The Forgotten March</a:t>
            </a:r>
            <a:r>
              <a:rPr b="0" i="0" lang="en" sz="1000" u="none" cap="none" strike="noStrike">
                <a:solidFill>
                  <a:schemeClr val="dk1"/>
                </a:solidFill>
                <a:latin typeface="Arial"/>
                <a:ea typeface="Arial"/>
                <a:cs typeface="Arial"/>
                <a:sym typeface="Arial"/>
              </a:rPr>
              <a:t>. National Parks Conservation Association. Retrieved August 26, 2022, from https://www.npca.org/articles/1915-the-forgotten-march</a:t>
            </a:r>
            <a:endParaRPr b="0" i="0" sz="1000" u="none" cap="none" strike="noStrike">
              <a:solidFill>
                <a:srgbClr val="000000"/>
              </a:solidFill>
              <a:latin typeface="Poppins Light"/>
              <a:ea typeface="Poppins Light"/>
              <a:cs typeface="Poppins Light"/>
              <a:sym typeface="Poppins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g16df742199b_0_42"/>
          <p:cNvSpPr txBox="1"/>
          <p:nvPr>
            <p:ph type="title"/>
          </p:nvPr>
        </p:nvSpPr>
        <p:spPr>
          <a:xfrm>
            <a:off x="457200" y="1166125"/>
            <a:ext cx="5220300" cy="683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Research Question </a:t>
            </a:r>
            <a:endParaRPr/>
          </a:p>
        </p:txBody>
      </p:sp>
      <p:sp>
        <p:nvSpPr>
          <p:cNvPr id="194" name="Google Shape;194;g16df742199b_0_42"/>
          <p:cNvSpPr txBox="1"/>
          <p:nvPr>
            <p:ph idx="1" type="body"/>
          </p:nvPr>
        </p:nvSpPr>
        <p:spPr>
          <a:xfrm>
            <a:off x="125" y="1958050"/>
            <a:ext cx="9144000" cy="2618400"/>
          </a:xfrm>
          <a:prstGeom prst="rect">
            <a:avLst/>
          </a:prstGeom>
        </p:spPr>
        <p:txBody>
          <a:bodyPr anchorCtr="0" anchor="t" bIns="91425" lIns="91425" spcFirstLastPara="1" rIns="91425" wrap="square" tIns="91425">
            <a:noAutofit/>
          </a:bodyPr>
          <a:lstStyle/>
          <a:p>
            <a:pPr indent="-374650" lvl="0" marL="457200" rtl="0" algn="l">
              <a:spcBef>
                <a:spcPts val="600"/>
              </a:spcBef>
              <a:spcAft>
                <a:spcPts val="0"/>
              </a:spcAft>
              <a:buClr>
                <a:schemeClr val="dk1"/>
              </a:buClr>
              <a:buSzPts val="2300"/>
              <a:buChar char="￮"/>
            </a:pPr>
            <a:r>
              <a:rPr lang="en" sz="2300"/>
              <a:t>How did people discussing veterans’ reintegration policy during the WWII era respond to Willard Waller’s account of veterans as a social problem?</a:t>
            </a:r>
            <a:endParaRPr sz="23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16df742199b_0_10"/>
          <p:cNvSpPr txBox="1"/>
          <p:nvPr>
            <p:ph idx="1" type="body"/>
          </p:nvPr>
        </p:nvSpPr>
        <p:spPr>
          <a:xfrm>
            <a:off x="125" y="0"/>
            <a:ext cx="9144000" cy="5143500"/>
          </a:xfrm>
          <a:prstGeom prst="rect">
            <a:avLst/>
          </a:prstGeom>
        </p:spPr>
        <p:txBody>
          <a:bodyPr anchorCtr="0" anchor="t" bIns="91425" lIns="91425" spcFirstLastPara="1" rIns="91425" wrap="square" tIns="91425">
            <a:noAutofit/>
          </a:bodyPr>
          <a:lstStyle/>
          <a:p>
            <a:pPr indent="0" lvl="0" marL="0" rtl="0" algn="l">
              <a:lnSpc>
                <a:spcPct val="150000"/>
              </a:lnSpc>
              <a:spcBef>
                <a:spcPts val="600"/>
              </a:spcBef>
              <a:spcAft>
                <a:spcPts val="0"/>
              </a:spcAft>
              <a:buNone/>
            </a:pPr>
            <a:r>
              <a:t/>
            </a:r>
            <a:endParaRPr b="1" sz="2000">
              <a:latin typeface="Arial"/>
              <a:ea typeface="Arial"/>
              <a:cs typeface="Arial"/>
              <a:sym typeface="Arial"/>
            </a:endParaRPr>
          </a:p>
          <a:p>
            <a:pPr indent="-355600" lvl="0" marL="457200" rtl="0" algn="l">
              <a:lnSpc>
                <a:spcPct val="150000"/>
              </a:lnSpc>
              <a:spcBef>
                <a:spcPts val="600"/>
              </a:spcBef>
              <a:spcAft>
                <a:spcPts val="0"/>
              </a:spcAft>
              <a:buClr>
                <a:schemeClr val="dk1"/>
              </a:buClr>
              <a:buSzPts val="2000"/>
              <a:buFont typeface="Arial"/>
              <a:buChar char="￮"/>
            </a:pPr>
            <a:r>
              <a:rPr b="1" lang="en" sz="2000">
                <a:latin typeface="Arial"/>
                <a:ea typeface="Arial"/>
                <a:cs typeface="Arial"/>
                <a:sym typeface="Arial"/>
              </a:rPr>
              <a:t>Proposition 1:</a:t>
            </a:r>
            <a:r>
              <a:rPr lang="en" sz="2000">
                <a:latin typeface="Arial"/>
                <a:ea typeface="Arial"/>
                <a:cs typeface="Arial"/>
                <a:sym typeface="Arial"/>
              </a:rPr>
              <a:t> “The Veteran Problem” is Waller’s (1944) attempt to </a:t>
            </a:r>
            <a:r>
              <a:rPr b="1" i="1" lang="en" sz="2000">
                <a:latin typeface="Arial"/>
                <a:ea typeface="Arial"/>
                <a:cs typeface="Arial"/>
                <a:sym typeface="Arial"/>
              </a:rPr>
              <a:t>conceptualize and contemplate solutions</a:t>
            </a:r>
            <a:r>
              <a:rPr lang="en" sz="2000">
                <a:latin typeface="Arial"/>
                <a:ea typeface="Arial"/>
                <a:cs typeface="Arial"/>
                <a:sym typeface="Arial"/>
              </a:rPr>
              <a:t> to a set of circumstances that he believed would systematically occur among postwar societies when veterans’ particular needs were not met. </a:t>
            </a:r>
            <a:endParaRPr sz="2000">
              <a:latin typeface="Arial"/>
              <a:ea typeface="Arial"/>
              <a:cs typeface="Arial"/>
              <a:sym typeface="Arial"/>
            </a:endParaRPr>
          </a:p>
          <a:p>
            <a:pPr indent="-355600" lvl="1" marL="914400" rtl="0" algn="l">
              <a:lnSpc>
                <a:spcPct val="150000"/>
              </a:lnSpc>
              <a:spcBef>
                <a:spcPts val="0"/>
              </a:spcBef>
              <a:spcAft>
                <a:spcPts val="0"/>
              </a:spcAft>
              <a:buClr>
                <a:schemeClr val="dk1"/>
              </a:buClr>
              <a:buSzPts val="2000"/>
              <a:buFont typeface="Arial"/>
              <a:buChar char="￮"/>
            </a:pPr>
            <a:r>
              <a:rPr lang="en" sz="2000">
                <a:latin typeface="Arial"/>
                <a:ea typeface="Arial"/>
                <a:cs typeface="Arial"/>
                <a:sym typeface="Arial"/>
              </a:rPr>
              <a:t>Social constructionist academic tradition  </a:t>
            </a:r>
            <a:endParaRPr sz="2000">
              <a:latin typeface="Arial"/>
              <a:ea typeface="Arial"/>
              <a:cs typeface="Arial"/>
              <a:sym typeface="Arial"/>
            </a:endParaRPr>
          </a:p>
          <a:p>
            <a:pPr indent="-355600" lvl="2" marL="1371600" rtl="0" algn="l">
              <a:lnSpc>
                <a:spcPct val="150000"/>
              </a:lnSpc>
              <a:spcBef>
                <a:spcPts val="0"/>
              </a:spcBef>
              <a:spcAft>
                <a:spcPts val="0"/>
              </a:spcAft>
              <a:buClr>
                <a:schemeClr val="dk1"/>
              </a:buClr>
              <a:buSzPts val="2000"/>
              <a:buFont typeface="Arial"/>
              <a:buChar char="￮"/>
            </a:pPr>
            <a:r>
              <a:rPr lang="en" sz="2000">
                <a:latin typeface="Arial"/>
                <a:ea typeface="Arial"/>
                <a:cs typeface="Arial"/>
                <a:sym typeface="Arial"/>
              </a:rPr>
              <a:t>People’s </a:t>
            </a:r>
            <a:r>
              <a:rPr b="1" lang="en" sz="2000">
                <a:latin typeface="Arial"/>
                <a:ea typeface="Arial"/>
                <a:cs typeface="Arial"/>
                <a:sym typeface="Arial"/>
              </a:rPr>
              <a:t>perceptions</a:t>
            </a:r>
            <a:r>
              <a:rPr lang="en" sz="2000">
                <a:latin typeface="Arial"/>
                <a:ea typeface="Arial"/>
                <a:cs typeface="Arial"/>
                <a:sym typeface="Arial"/>
              </a:rPr>
              <a:t> of “social problems” emerge through social interactions and experiences </a:t>
            </a:r>
            <a:r>
              <a:rPr lang="en" sz="1200">
                <a:latin typeface="Arial"/>
                <a:ea typeface="Arial"/>
                <a:cs typeface="Arial"/>
                <a:sym typeface="Arial"/>
              </a:rPr>
              <a:t>(Loseke, 2017)</a:t>
            </a:r>
            <a:endParaRPr sz="1200">
              <a:latin typeface="Arial"/>
              <a:ea typeface="Arial"/>
              <a:cs typeface="Arial"/>
              <a:sym typeface="Arial"/>
            </a:endParaRPr>
          </a:p>
          <a:p>
            <a:pPr indent="-355600" lvl="1" marL="914400" rtl="0" algn="l">
              <a:lnSpc>
                <a:spcPct val="150000"/>
              </a:lnSpc>
              <a:spcBef>
                <a:spcPts val="0"/>
              </a:spcBef>
              <a:spcAft>
                <a:spcPts val="0"/>
              </a:spcAft>
              <a:buClr>
                <a:schemeClr val="dk1"/>
              </a:buClr>
              <a:buSzPts val="2000"/>
              <a:buFont typeface="Arial"/>
              <a:buChar char="￮"/>
            </a:pPr>
            <a:r>
              <a:rPr lang="en" sz="2000">
                <a:latin typeface="Arial"/>
                <a:ea typeface="Arial"/>
                <a:cs typeface="Arial"/>
                <a:sym typeface="Arial"/>
              </a:rPr>
              <a:t>Framing theory (van Hulst &amp; Yanow, 2016)</a:t>
            </a:r>
            <a:endParaRPr sz="2000">
              <a:latin typeface="Arial"/>
              <a:ea typeface="Arial"/>
              <a:cs typeface="Arial"/>
              <a:sym typeface="Arial"/>
            </a:endParaRPr>
          </a:p>
          <a:p>
            <a:pPr indent="-355600" lvl="2" marL="1371600" rtl="0" algn="l">
              <a:lnSpc>
                <a:spcPct val="150000"/>
              </a:lnSpc>
              <a:spcBef>
                <a:spcPts val="0"/>
              </a:spcBef>
              <a:spcAft>
                <a:spcPts val="0"/>
              </a:spcAft>
              <a:buSzPts val="2000"/>
              <a:buFont typeface="Arial"/>
              <a:buChar char="￮"/>
            </a:pPr>
            <a:r>
              <a:rPr lang="en" sz="2000">
                <a:latin typeface="Arial"/>
                <a:ea typeface="Arial"/>
                <a:cs typeface="Arial"/>
                <a:sym typeface="Arial"/>
              </a:rPr>
              <a:t>“What is going on here?” </a:t>
            </a:r>
            <a:r>
              <a:rPr lang="en" sz="1200">
                <a:latin typeface="Arial"/>
                <a:ea typeface="Arial"/>
                <a:cs typeface="Arial"/>
                <a:sym typeface="Arial"/>
              </a:rPr>
              <a:t>(van Hulst &amp; Yanow, 2016) </a:t>
            </a:r>
            <a:endParaRPr sz="2000">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0" st="0"/>
                                            </p:txEl>
                                          </p:spTgt>
                                        </p:tgtEl>
                                        <p:attrNameLst>
                                          <p:attrName>style.visibility</p:attrName>
                                        </p:attrNameLst>
                                      </p:cBhvr>
                                      <p:to>
                                        <p:strVal val="visible"/>
                                      </p:to>
                                    </p:set>
                                    <p:animEffect filter="fade" transition="in">
                                      <p:cBhvr>
                                        <p:cTn dur="1000"/>
                                        <p:tgtEl>
                                          <p:spTgt spid="19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1" st="1"/>
                                            </p:txEl>
                                          </p:spTgt>
                                        </p:tgtEl>
                                        <p:attrNameLst>
                                          <p:attrName>style.visibility</p:attrName>
                                        </p:attrNameLst>
                                      </p:cBhvr>
                                      <p:to>
                                        <p:strVal val="visible"/>
                                      </p:to>
                                    </p:set>
                                    <p:animEffect filter="fade" transition="in">
                                      <p:cBhvr>
                                        <p:cTn dur="1000"/>
                                        <p:tgtEl>
                                          <p:spTgt spid="19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2" st="2"/>
                                            </p:txEl>
                                          </p:spTgt>
                                        </p:tgtEl>
                                        <p:attrNameLst>
                                          <p:attrName>style.visibility</p:attrName>
                                        </p:attrNameLst>
                                      </p:cBhvr>
                                      <p:to>
                                        <p:strVal val="visible"/>
                                      </p:to>
                                    </p:set>
                                    <p:animEffect filter="fade" transition="in">
                                      <p:cBhvr>
                                        <p:cTn dur="1000"/>
                                        <p:tgtEl>
                                          <p:spTgt spid="19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3" st="3"/>
                                            </p:txEl>
                                          </p:spTgt>
                                        </p:tgtEl>
                                        <p:attrNameLst>
                                          <p:attrName>style.visibility</p:attrName>
                                        </p:attrNameLst>
                                      </p:cBhvr>
                                      <p:to>
                                        <p:strVal val="visible"/>
                                      </p:to>
                                    </p:set>
                                    <p:animEffect filter="fade" transition="in">
                                      <p:cBhvr>
                                        <p:cTn dur="1000"/>
                                        <p:tgtEl>
                                          <p:spTgt spid="19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4" st="4"/>
                                            </p:txEl>
                                          </p:spTgt>
                                        </p:tgtEl>
                                        <p:attrNameLst>
                                          <p:attrName>style.visibility</p:attrName>
                                        </p:attrNameLst>
                                      </p:cBhvr>
                                      <p:to>
                                        <p:strVal val="visible"/>
                                      </p:to>
                                    </p:set>
                                    <p:animEffect filter="fade" transition="in">
                                      <p:cBhvr>
                                        <p:cTn dur="1000"/>
                                        <p:tgtEl>
                                          <p:spTgt spid="19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5" st="5"/>
                                            </p:txEl>
                                          </p:spTgt>
                                        </p:tgtEl>
                                        <p:attrNameLst>
                                          <p:attrName>style.visibility</p:attrName>
                                        </p:attrNameLst>
                                      </p:cBhvr>
                                      <p:to>
                                        <p:strVal val="visible"/>
                                      </p:to>
                                    </p:set>
                                    <p:animEffect filter="fade" transition="in">
                                      <p:cBhvr>
                                        <p:cTn dur="1000"/>
                                        <p:tgtEl>
                                          <p:spTgt spid="199">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16e0e07f2e2_0_1"/>
          <p:cNvSpPr txBox="1"/>
          <p:nvPr>
            <p:ph idx="1" type="body"/>
          </p:nvPr>
        </p:nvSpPr>
        <p:spPr>
          <a:xfrm>
            <a:off x="125" y="-100"/>
            <a:ext cx="9144000" cy="5143500"/>
          </a:xfrm>
          <a:prstGeom prst="rect">
            <a:avLst/>
          </a:prstGeom>
        </p:spPr>
        <p:txBody>
          <a:bodyPr anchorCtr="0" anchor="t" bIns="91425" lIns="91425" spcFirstLastPara="1" rIns="91425" wrap="square" tIns="91425">
            <a:noAutofit/>
          </a:bodyPr>
          <a:lstStyle/>
          <a:p>
            <a:pPr indent="0" lvl="0" marL="0" rtl="0" algn="l">
              <a:lnSpc>
                <a:spcPct val="150000"/>
              </a:lnSpc>
              <a:spcBef>
                <a:spcPts val="600"/>
              </a:spcBef>
              <a:spcAft>
                <a:spcPts val="0"/>
              </a:spcAft>
              <a:buNone/>
            </a:pPr>
            <a:r>
              <a:t/>
            </a:r>
            <a:endParaRPr/>
          </a:p>
          <a:p>
            <a:pPr indent="-330200" lvl="0" marL="457200" rtl="0" algn="l">
              <a:lnSpc>
                <a:spcPct val="150000"/>
              </a:lnSpc>
              <a:spcBef>
                <a:spcPts val="600"/>
              </a:spcBef>
              <a:spcAft>
                <a:spcPts val="0"/>
              </a:spcAft>
              <a:buClr>
                <a:schemeClr val="dk1"/>
              </a:buClr>
              <a:buSzPts val="1600"/>
              <a:buChar char="￮"/>
            </a:pPr>
            <a:r>
              <a:rPr lang="en"/>
              <a:t>Walle</a:t>
            </a:r>
            <a:r>
              <a:rPr lang="en"/>
              <a:t>r’s (1944) framing of “The Veteran Problem” </a:t>
            </a:r>
            <a:endParaRPr/>
          </a:p>
          <a:p>
            <a:pPr indent="-330200" lvl="1" marL="914400" rtl="0" algn="l">
              <a:lnSpc>
                <a:spcPct val="150000"/>
              </a:lnSpc>
              <a:spcBef>
                <a:spcPts val="0"/>
              </a:spcBef>
              <a:spcAft>
                <a:spcPts val="0"/>
              </a:spcAft>
              <a:buClr>
                <a:schemeClr val="dk1"/>
              </a:buClr>
              <a:buSzPts val="1600"/>
              <a:buFont typeface="Poppins"/>
              <a:buChar char="￮"/>
            </a:pPr>
            <a:r>
              <a:rPr b="1" lang="en">
                <a:latin typeface="Poppins"/>
                <a:ea typeface="Poppins"/>
                <a:cs typeface="Poppins"/>
                <a:sym typeface="Poppins"/>
              </a:rPr>
              <a:t>Claim</a:t>
            </a:r>
            <a:r>
              <a:rPr b="1" lang="en">
                <a:latin typeface="Poppins"/>
                <a:ea typeface="Poppins"/>
                <a:cs typeface="Poppins"/>
                <a:sym typeface="Poppins"/>
              </a:rPr>
              <a:t> 1: institutionalization </a:t>
            </a:r>
            <a:r>
              <a:rPr lang="en"/>
              <a:t> </a:t>
            </a:r>
            <a:endParaRPr/>
          </a:p>
          <a:p>
            <a:pPr indent="-330200" lvl="2" marL="1371600" rtl="0" algn="l">
              <a:lnSpc>
                <a:spcPct val="150000"/>
              </a:lnSpc>
              <a:spcBef>
                <a:spcPts val="0"/>
              </a:spcBef>
              <a:spcAft>
                <a:spcPts val="0"/>
              </a:spcAft>
              <a:buClr>
                <a:schemeClr val="dk1"/>
              </a:buClr>
              <a:buSzPts val="1600"/>
              <a:buChar char="￮"/>
            </a:pPr>
            <a:r>
              <a:rPr lang="en"/>
              <a:t>``</a:t>
            </a:r>
            <a:r>
              <a:rPr b="1" lang="en">
                <a:latin typeface="Poppins"/>
                <a:ea typeface="Poppins"/>
                <a:cs typeface="Poppins"/>
                <a:sym typeface="Poppins"/>
              </a:rPr>
              <a:t>The proper term</a:t>
            </a:r>
            <a:r>
              <a:rPr lang="en"/>
              <a:t> for what has happened to every soldier, and not just to the psychoneurotic, is perhaps not shell-shock but </a:t>
            </a:r>
            <a:r>
              <a:rPr b="1" lang="en">
                <a:latin typeface="Poppins"/>
                <a:ea typeface="Poppins"/>
                <a:cs typeface="Poppins"/>
                <a:sym typeface="Poppins"/>
              </a:rPr>
              <a:t>institutionalization</a:t>
            </a:r>
            <a:r>
              <a:rPr lang="en"/>
              <a:t>. </a:t>
            </a:r>
            <a:endParaRPr/>
          </a:p>
          <a:p>
            <a:pPr indent="-330200" lvl="2" marL="1371600" rtl="0" algn="l">
              <a:lnSpc>
                <a:spcPct val="150000"/>
              </a:lnSpc>
              <a:spcBef>
                <a:spcPts val="0"/>
              </a:spcBef>
              <a:spcAft>
                <a:spcPts val="0"/>
              </a:spcAft>
              <a:buClr>
                <a:schemeClr val="dk1"/>
              </a:buClr>
              <a:buSzPts val="1600"/>
              <a:buChar char="￮"/>
            </a:pPr>
            <a:r>
              <a:rPr lang="en"/>
              <a:t>…some damage to their sense of self and to their power to think for themselves; it involves </a:t>
            </a:r>
            <a:r>
              <a:rPr b="1" lang="en">
                <a:latin typeface="Poppins"/>
                <a:ea typeface="Poppins"/>
                <a:cs typeface="Poppins"/>
                <a:sym typeface="Poppins"/>
              </a:rPr>
              <a:t>a redirection of their emotional life into channels acceptable to the military system</a:t>
            </a:r>
            <a:r>
              <a:rPr lang="en"/>
              <a:t>… (p. 119)</a:t>
            </a:r>
            <a:endParaRPr/>
          </a:p>
          <a:p>
            <a:pPr indent="0" lvl="0" marL="0" rtl="0" algn="l">
              <a:lnSpc>
                <a:spcPct val="150000"/>
              </a:lnSpc>
              <a:spcBef>
                <a:spcPts val="600"/>
              </a:spcBef>
              <a:spcAft>
                <a:spcPts val="0"/>
              </a:spcAft>
              <a:buNone/>
            </a:pPr>
            <a:r>
              <a:t/>
            </a:r>
            <a:endParaRPr/>
          </a:p>
          <a:p>
            <a:pPr indent="-330200" lvl="1" marL="9144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Claim 2: The military’s institutionalization creates undemocratic citizens </a:t>
            </a:r>
            <a:endParaRPr i="1"/>
          </a:p>
          <a:p>
            <a:pPr indent="-330200" lvl="2" marL="1371600" rtl="0" algn="l">
              <a:lnSpc>
                <a:spcPct val="150000"/>
              </a:lnSpc>
              <a:spcBef>
                <a:spcPts val="0"/>
              </a:spcBef>
              <a:spcAft>
                <a:spcPts val="0"/>
              </a:spcAft>
              <a:buClr>
                <a:schemeClr val="dk1"/>
              </a:buClr>
              <a:buSzPts val="1600"/>
              <a:buChar char="￮"/>
            </a:pPr>
            <a:r>
              <a:rPr lang="en"/>
              <a:t>“a core of anger in the soul of almost every veteran” (p. 109) </a:t>
            </a:r>
            <a:endParaRPr/>
          </a:p>
          <a:p>
            <a:pPr indent="-330200" lvl="2" marL="1371600" rtl="0" algn="l">
              <a:lnSpc>
                <a:spcPct val="150000"/>
              </a:lnSpc>
              <a:spcBef>
                <a:spcPts val="0"/>
              </a:spcBef>
              <a:spcAft>
                <a:spcPts val="0"/>
              </a:spcAft>
              <a:buClr>
                <a:schemeClr val="dk1"/>
              </a:buClr>
              <a:buSzPts val="1600"/>
              <a:buChar char="￮"/>
            </a:pPr>
            <a:r>
              <a:rPr lang="en"/>
              <a:t>Political preferences - “the veteran is dangerous to society” (p. 186)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0" st="0"/>
                                            </p:txEl>
                                          </p:spTgt>
                                        </p:tgtEl>
                                        <p:attrNameLst>
                                          <p:attrName>style.visibility</p:attrName>
                                        </p:attrNameLst>
                                      </p:cBhvr>
                                      <p:to>
                                        <p:strVal val="visible"/>
                                      </p:to>
                                    </p:set>
                                    <p:animEffect filter="fade" transition="in">
                                      <p:cBhvr>
                                        <p:cTn dur="1000"/>
                                        <p:tgtEl>
                                          <p:spTgt spid="20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1" st="1"/>
                                            </p:txEl>
                                          </p:spTgt>
                                        </p:tgtEl>
                                        <p:attrNameLst>
                                          <p:attrName>style.visibility</p:attrName>
                                        </p:attrNameLst>
                                      </p:cBhvr>
                                      <p:to>
                                        <p:strVal val="visible"/>
                                      </p:to>
                                    </p:set>
                                    <p:animEffect filter="fade" transition="in">
                                      <p:cBhvr>
                                        <p:cTn dur="1000"/>
                                        <p:tgtEl>
                                          <p:spTgt spid="20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2" st="2"/>
                                            </p:txEl>
                                          </p:spTgt>
                                        </p:tgtEl>
                                        <p:attrNameLst>
                                          <p:attrName>style.visibility</p:attrName>
                                        </p:attrNameLst>
                                      </p:cBhvr>
                                      <p:to>
                                        <p:strVal val="visible"/>
                                      </p:to>
                                    </p:set>
                                    <p:animEffect filter="fade" transition="in">
                                      <p:cBhvr>
                                        <p:cTn dur="1000"/>
                                        <p:tgtEl>
                                          <p:spTgt spid="20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3" st="3"/>
                                            </p:txEl>
                                          </p:spTgt>
                                        </p:tgtEl>
                                        <p:attrNameLst>
                                          <p:attrName>style.visibility</p:attrName>
                                        </p:attrNameLst>
                                      </p:cBhvr>
                                      <p:to>
                                        <p:strVal val="visible"/>
                                      </p:to>
                                    </p:set>
                                    <p:animEffect filter="fade" transition="in">
                                      <p:cBhvr>
                                        <p:cTn dur="1000"/>
                                        <p:tgtEl>
                                          <p:spTgt spid="20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4" st="4"/>
                                            </p:txEl>
                                          </p:spTgt>
                                        </p:tgtEl>
                                        <p:attrNameLst>
                                          <p:attrName>style.visibility</p:attrName>
                                        </p:attrNameLst>
                                      </p:cBhvr>
                                      <p:to>
                                        <p:strVal val="visible"/>
                                      </p:to>
                                    </p:set>
                                    <p:animEffect filter="fade" transition="in">
                                      <p:cBhvr>
                                        <p:cTn dur="1000"/>
                                        <p:tgtEl>
                                          <p:spTgt spid="20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5" st="5"/>
                                            </p:txEl>
                                          </p:spTgt>
                                        </p:tgtEl>
                                        <p:attrNameLst>
                                          <p:attrName>style.visibility</p:attrName>
                                        </p:attrNameLst>
                                      </p:cBhvr>
                                      <p:to>
                                        <p:strVal val="visible"/>
                                      </p:to>
                                    </p:set>
                                    <p:animEffect filter="fade" transition="in">
                                      <p:cBhvr>
                                        <p:cTn dur="1000"/>
                                        <p:tgtEl>
                                          <p:spTgt spid="20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6" st="6"/>
                                            </p:txEl>
                                          </p:spTgt>
                                        </p:tgtEl>
                                        <p:attrNameLst>
                                          <p:attrName>style.visibility</p:attrName>
                                        </p:attrNameLst>
                                      </p:cBhvr>
                                      <p:to>
                                        <p:strVal val="visible"/>
                                      </p:to>
                                    </p:set>
                                    <p:animEffect filter="fade" transition="in">
                                      <p:cBhvr>
                                        <p:cTn dur="1000"/>
                                        <p:tgtEl>
                                          <p:spTgt spid="20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7" st="7"/>
                                            </p:txEl>
                                          </p:spTgt>
                                        </p:tgtEl>
                                        <p:attrNameLst>
                                          <p:attrName>style.visibility</p:attrName>
                                        </p:attrNameLst>
                                      </p:cBhvr>
                                      <p:to>
                                        <p:strVal val="visible"/>
                                      </p:to>
                                    </p:set>
                                    <p:animEffect filter="fade" transition="in">
                                      <p:cBhvr>
                                        <p:cTn dur="1000"/>
                                        <p:tgtEl>
                                          <p:spTgt spid="20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8" st="8"/>
                                            </p:txEl>
                                          </p:spTgt>
                                        </p:tgtEl>
                                        <p:attrNameLst>
                                          <p:attrName>style.visibility</p:attrName>
                                        </p:attrNameLst>
                                      </p:cBhvr>
                                      <p:to>
                                        <p:strVal val="visible"/>
                                      </p:to>
                                    </p:set>
                                    <p:animEffect filter="fade" transition="in">
                                      <p:cBhvr>
                                        <p:cTn dur="1000"/>
                                        <p:tgtEl>
                                          <p:spTgt spid="204">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1593bed6b52_0_15"/>
          <p:cNvSpPr txBox="1"/>
          <p:nvPr>
            <p:ph type="title"/>
          </p:nvPr>
        </p:nvSpPr>
        <p:spPr>
          <a:xfrm>
            <a:off x="0" y="2197950"/>
            <a:ext cx="9144000" cy="747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sz="3000"/>
              <a:t>Data &amp; </a:t>
            </a:r>
            <a:r>
              <a:rPr lang="en" sz="3000"/>
              <a:t>Initial Findings</a:t>
            </a:r>
            <a:endParaRPr sz="3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g163d33c17e7_0_93"/>
          <p:cNvPicPr preferRelativeResize="0"/>
          <p:nvPr/>
        </p:nvPicPr>
        <p:blipFill rotWithShape="1">
          <a:blip r:embed="rId3">
            <a:alphaModFix/>
          </a:blip>
          <a:srcRect b="9357" l="26424" r="11851" t="27193"/>
          <a:stretch/>
        </p:blipFill>
        <p:spPr>
          <a:xfrm>
            <a:off x="569011" y="0"/>
            <a:ext cx="8005990" cy="51435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g1596dc38f24_0_0"/>
          <p:cNvSpPr txBox="1"/>
          <p:nvPr>
            <p:ph type="title"/>
          </p:nvPr>
        </p:nvSpPr>
        <p:spPr>
          <a:xfrm>
            <a:off x="0" y="0"/>
            <a:ext cx="9144000" cy="898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t>The positive reception</a:t>
            </a:r>
            <a:endParaRPr/>
          </a:p>
        </p:txBody>
      </p:sp>
      <p:sp>
        <p:nvSpPr>
          <p:cNvPr id="220" name="Google Shape;220;g1596dc38f24_0_0"/>
          <p:cNvSpPr txBox="1"/>
          <p:nvPr>
            <p:ph idx="1" type="body"/>
          </p:nvPr>
        </p:nvSpPr>
        <p:spPr>
          <a:xfrm>
            <a:off x="0" y="1023050"/>
            <a:ext cx="9144000" cy="412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600"/>
              </a:spcBef>
              <a:spcAft>
                <a:spcPts val="0"/>
              </a:spcAft>
              <a:buSzPts val="1600"/>
              <a:buNone/>
            </a:pPr>
            <a:r>
              <a:t/>
            </a:r>
            <a:endParaRPr/>
          </a:p>
          <a:p>
            <a:pPr indent="-330200" lvl="0" marL="457200" rtl="0" algn="l">
              <a:lnSpc>
                <a:spcPct val="150000"/>
              </a:lnSpc>
              <a:spcBef>
                <a:spcPts val="600"/>
              </a:spcBef>
              <a:spcAft>
                <a:spcPts val="0"/>
              </a:spcAft>
              <a:buClr>
                <a:schemeClr val="dk1"/>
              </a:buClr>
              <a:buSzPts val="1600"/>
              <a:buChar char="￮"/>
            </a:pPr>
            <a:r>
              <a:rPr lang="en"/>
              <a:t>“</a:t>
            </a:r>
            <a:r>
              <a:rPr b="1" lang="en">
                <a:latin typeface="Poppins"/>
                <a:ea typeface="Poppins"/>
                <a:cs typeface="Poppins"/>
                <a:sym typeface="Poppins"/>
              </a:rPr>
              <a:t>Positive reception</a:t>
            </a:r>
            <a:r>
              <a:rPr lang="en"/>
              <a:t>” - people who used Waller (1944) as evidence to discuss a social problem / issue that should be changed</a:t>
            </a:r>
            <a:endParaRPr/>
          </a:p>
          <a:p>
            <a:pPr indent="-330200" lvl="0" marL="457200" rtl="0" algn="l">
              <a:lnSpc>
                <a:spcPct val="150000"/>
              </a:lnSpc>
              <a:spcBef>
                <a:spcPts val="0"/>
              </a:spcBef>
              <a:spcAft>
                <a:spcPts val="0"/>
              </a:spcAft>
              <a:buClr>
                <a:schemeClr val="dk1"/>
              </a:buClr>
              <a:buSzPts val="1600"/>
              <a:buChar char="￮"/>
            </a:pPr>
            <a:r>
              <a:rPr lang="en"/>
              <a:t>Coding types of problems in each article (7 articles):  </a:t>
            </a:r>
            <a:endParaRPr b="1">
              <a:latin typeface="Poppins"/>
              <a:ea typeface="Poppins"/>
              <a:cs typeface="Poppins"/>
              <a:sym typeface="Poppins"/>
            </a:endParaRPr>
          </a:p>
          <a:p>
            <a:pPr indent="-330200" lvl="1" marL="9144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Removing the military’s institutional structures</a:t>
            </a:r>
            <a:r>
              <a:rPr lang="en"/>
              <a:t> and </a:t>
            </a:r>
            <a:r>
              <a:rPr b="1" lang="en">
                <a:latin typeface="Poppins"/>
                <a:ea typeface="Poppins"/>
                <a:cs typeface="Poppins"/>
                <a:sym typeface="Poppins"/>
              </a:rPr>
              <a:t>dependency</a:t>
            </a:r>
            <a:r>
              <a:rPr lang="en"/>
              <a:t>  </a:t>
            </a:r>
            <a:endParaRPr/>
          </a:p>
          <a:p>
            <a:pPr indent="-330200" lvl="1" marL="9144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Social change</a:t>
            </a:r>
            <a:r>
              <a:rPr lang="en"/>
              <a:t>, family and gender roles, race relationships </a:t>
            </a:r>
            <a:endParaRPr/>
          </a:p>
          <a:p>
            <a:pPr indent="-330200" lvl="1" marL="9144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Emotional and mental instability</a:t>
            </a:r>
            <a:r>
              <a:rPr lang="en"/>
              <a:t>, sometimes described with violent tendencies </a:t>
            </a:r>
            <a:endParaRPr/>
          </a:p>
          <a:p>
            <a:pPr indent="-330200" lvl="1" marL="914400" rtl="0" algn="l">
              <a:lnSpc>
                <a:spcPct val="150000"/>
              </a:lnSpc>
              <a:spcBef>
                <a:spcPts val="0"/>
              </a:spcBef>
              <a:spcAft>
                <a:spcPts val="0"/>
              </a:spcAft>
              <a:buClr>
                <a:schemeClr val="dk1"/>
              </a:buClr>
              <a:buSzPts val="1600"/>
              <a:buChar char="￮"/>
            </a:pPr>
            <a:r>
              <a:rPr b="1" lang="en">
                <a:latin typeface="Poppins"/>
                <a:ea typeface="Poppins"/>
                <a:cs typeface="Poppins"/>
                <a:sym typeface="Poppins"/>
              </a:rPr>
              <a:t>Economic</a:t>
            </a:r>
            <a:r>
              <a:rPr lang="en"/>
              <a:t> </a:t>
            </a:r>
            <a:r>
              <a:rPr b="1" lang="en">
                <a:latin typeface="Poppins"/>
                <a:ea typeface="Poppins"/>
                <a:cs typeface="Poppins"/>
                <a:sym typeface="Poppins"/>
              </a:rPr>
              <a:t>subsistence and fulfillment</a:t>
            </a:r>
            <a:r>
              <a:rPr lang="en"/>
              <a:t> </a:t>
            </a:r>
            <a:endParaRPr/>
          </a:p>
          <a:p>
            <a:pPr indent="-330200" lvl="0" marL="457200" rtl="0" algn="l">
              <a:lnSpc>
                <a:spcPct val="150000"/>
              </a:lnSpc>
              <a:spcBef>
                <a:spcPts val="0"/>
              </a:spcBef>
              <a:spcAft>
                <a:spcPts val="0"/>
              </a:spcAft>
              <a:buClr>
                <a:schemeClr val="dk1"/>
              </a:buClr>
              <a:buSzPts val="1600"/>
              <a:buChar char="￮"/>
            </a:pPr>
            <a:r>
              <a:rPr lang="en"/>
              <a:t>Keep in mind: scholars made vast generalizations about </a:t>
            </a:r>
            <a:r>
              <a:rPr i="1" lang="en"/>
              <a:t>all veterans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0" st="0"/>
                                            </p:txEl>
                                          </p:spTgt>
                                        </p:tgtEl>
                                        <p:attrNameLst>
                                          <p:attrName>style.visibility</p:attrName>
                                        </p:attrNameLst>
                                      </p:cBhvr>
                                      <p:to>
                                        <p:strVal val="visible"/>
                                      </p:to>
                                    </p:set>
                                    <p:animEffect filter="fade" transition="in">
                                      <p:cBhvr>
                                        <p:cTn dur="1000"/>
                                        <p:tgtEl>
                                          <p:spTgt spid="22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1" st="1"/>
                                            </p:txEl>
                                          </p:spTgt>
                                        </p:tgtEl>
                                        <p:attrNameLst>
                                          <p:attrName>style.visibility</p:attrName>
                                        </p:attrNameLst>
                                      </p:cBhvr>
                                      <p:to>
                                        <p:strVal val="visible"/>
                                      </p:to>
                                    </p:set>
                                    <p:animEffect filter="fade" transition="in">
                                      <p:cBhvr>
                                        <p:cTn dur="1000"/>
                                        <p:tgtEl>
                                          <p:spTgt spid="22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2" st="2"/>
                                            </p:txEl>
                                          </p:spTgt>
                                        </p:tgtEl>
                                        <p:attrNameLst>
                                          <p:attrName>style.visibility</p:attrName>
                                        </p:attrNameLst>
                                      </p:cBhvr>
                                      <p:to>
                                        <p:strVal val="visible"/>
                                      </p:to>
                                    </p:set>
                                    <p:animEffect filter="fade" transition="in">
                                      <p:cBhvr>
                                        <p:cTn dur="1000"/>
                                        <p:tgtEl>
                                          <p:spTgt spid="22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3" st="3"/>
                                            </p:txEl>
                                          </p:spTgt>
                                        </p:tgtEl>
                                        <p:attrNameLst>
                                          <p:attrName>style.visibility</p:attrName>
                                        </p:attrNameLst>
                                      </p:cBhvr>
                                      <p:to>
                                        <p:strVal val="visible"/>
                                      </p:to>
                                    </p:set>
                                    <p:animEffect filter="fade" transition="in">
                                      <p:cBhvr>
                                        <p:cTn dur="1000"/>
                                        <p:tgtEl>
                                          <p:spTgt spid="22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4" st="4"/>
                                            </p:txEl>
                                          </p:spTgt>
                                        </p:tgtEl>
                                        <p:attrNameLst>
                                          <p:attrName>style.visibility</p:attrName>
                                        </p:attrNameLst>
                                      </p:cBhvr>
                                      <p:to>
                                        <p:strVal val="visible"/>
                                      </p:to>
                                    </p:set>
                                    <p:animEffect filter="fade" transition="in">
                                      <p:cBhvr>
                                        <p:cTn dur="1000"/>
                                        <p:tgtEl>
                                          <p:spTgt spid="22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5" st="5"/>
                                            </p:txEl>
                                          </p:spTgt>
                                        </p:tgtEl>
                                        <p:attrNameLst>
                                          <p:attrName>style.visibility</p:attrName>
                                        </p:attrNameLst>
                                      </p:cBhvr>
                                      <p:to>
                                        <p:strVal val="visible"/>
                                      </p:to>
                                    </p:set>
                                    <p:animEffect filter="fade" transition="in">
                                      <p:cBhvr>
                                        <p:cTn dur="1000"/>
                                        <p:tgtEl>
                                          <p:spTgt spid="22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6" st="6"/>
                                            </p:txEl>
                                          </p:spTgt>
                                        </p:tgtEl>
                                        <p:attrNameLst>
                                          <p:attrName>style.visibility</p:attrName>
                                        </p:attrNameLst>
                                      </p:cBhvr>
                                      <p:to>
                                        <p:strVal val="visible"/>
                                      </p:to>
                                    </p:set>
                                    <p:animEffect filter="fade" transition="in">
                                      <p:cBhvr>
                                        <p:cTn dur="1000"/>
                                        <p:tgtEl>
                                          <p:spTgt spid="22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xEl>
                                              <p:pRg end="7" st="7"/>
                                            </p:txEl>
                                          </p:spTgt>
                                        </p:tgtEl>
                                        <p:attrNameLst>
                                          <p:attrName>style.visibility</p:attrName>
                                        </p:attrNameLst>
                                      </p:cBhvr>
                                      <p:to>
                                        <p:strVal val="visible"/>
                                      </p:to>
                                    </p:set>
                                    <p:animEffect filter="fade" transition="in">
                                      <p:cBhvr>
                                        <p:cTn dur="1000"/>
                                        <p:tgtEl>
                                          <p:spTgt spid="220">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163d33c17e7_0_33"/>
          <p:cNvSpPr txBox="1"/>
          <p:nvPr>
            <p:ph idx="1" type="body"/>
          </p:nvPr>
        </p:nvSpPr>
        <p:spPr>
          <a:xfrm>
            <a:off x="125" y="-100"/>
            <a:ext cx="9144000" cy="5143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1600"/>
              <a:buNone/>
            </a:pPr>
            <a:r>
              <a:rPr b="1" lang="en">
                <a:latin typeface="Poppins"/>
                <a:ea typeface="Poppins"/>
                <a:cs typeface="Poppins"/>
                <a:sym typeface="Poppins"/>
              </a:rPr>
              <a:t>Removing the military’s institutional structures and dependency  </a:t>
            </a:r>
            <a:endParaRPr b="1">
              <a:latin typeface="Poppins"/>
              <a:ea typeface="Poppins"/>
              <a:cs typeface="Poppins"/>
              <a:sym typeface="Poppins"/>
            </a:endParaRPr>
          </a:p>
          <a:p>
            <a:pPr indent="-330200" lvl="0" marL="457200" rtl="0" algn="l">
              <a:lnSpc>
                <a:spcPct val="150000"/>
              </a:lnSpc>
              <a:spcBef>
                <a:spcPts val="600"/>
              </a:spcBef>
              <a:spcAft>
                <a:spcPts val="0"/>
              </a:spcAft>
              <a:buClr>
                <a:schemeClr val="dk1"/>
              </a:buClr>
              <a:buSzPts val="1600"/>
              <a:buChar char="￮"/>
            </a:pPr>
            <a:r>
              <a:rPr lang="en"/>
              <a:t>Hollinshead (1946, 439): “Adjustment to </a:t>
            </a:r>
            <a:r>
              <a:rPr b="1" lang="en">
                <a:latin typeface="Poppins"/>
                <a:ea typeface="Poppins"/>
                <a:cs typeface="Poppins"/>
                <a:sym typeface="Poppins"/>
              </a:rPr>
              <a:t>the military situation</a:t>
            </a:r>
            <a:r>
              <a:rPr lang="en"/>
              <a:t>,' viewed as </a:t>
            </a:r>
            <a:r>
              <a:rPr b="1" lang="en">
                <a:latin typeface="Poppins"/>
                <a:ea typeface="Poppins"/>
                <a:cs typeface="Poppins"/>
                <a:sym typeface="Poppins"/>
              </a:rPr>
              <a:t>a social process in the life of the person</a:t>
            </a:r>
            <a:r>
              <a:rPr lang="en"/>
              <a:t>, has three principal phases and several subphases. The three main phases may be delimited as the premilitary, the military, and the postmilitary” </a:t>
            </a:r>
            <a:endParaRPr/>
          </a:p>
          <a:p>
            <a:pPr indent="-330200" lvl="1" marL="914400" rtl="0" algn="l">
              <a:lnSpc>
                <a:spcPct val="150000"/>
              </a:lnSpc>
              <a:spcBef>
                <a:spcPts val="0"/>
              </a:spcBef>
              <a:spcAft>
                <a:spcPts val="0"/>
              </a:spcAft>
              <a:buClr>
                <a:schemeClr val="dk1"/>
              </a:buClr>
              <a:buSzPts val="1600"/>
              <a:buChar char="￮"/>
            </a:pPr>
            <a:r>
              <a:rPr lang="en"/>
              <a:t>“</a:t>
            </a:r>
            <a:r>
              <a:rPr b="1" lang="en">
                <a:latin typeface="Poppins"/>
                <a:ea typeface="Poppins"/>
                <a:cs typeface="Poppins"/>
                <a:sym typeface="Poppins"/>
              </a:rPr>
              <a:t>In the military situation his physical needs</a:t>
            </a:r>
            <a:r>
              <a:rPr lang="en"/>
              <a:t> and many of his </a:t>
            </a:r>
            <a:r>
              <a:rPr b="1" lang="en">
                <a:latin typeface="Poppins"/>
                <a:ea typeface="Poppins"/>
                <a:cs typeface="Poppins"/>
                <a:sym typeface="Poppins"/>
              </a:rPr>
              <a:t>personal desires</a:t>
            </a:r>
            <a:r>
              <a:rPr lang="en"/>
              <a:t> were </a:t>
            </a:r>
            <a:r>
              <a:rPr b="1" lang="en">
                <a:latin typeface="Poppins"/>
                <a:ea typeface="Poppins"/>
                <a:cs typeface="Poppins"/>
                <a:sym typeface="Poppins"/>
              </a:rPr>
              <a:t>cared for by the government</a:t>
            </a:r>
            <a:r>
              <a:rPr lang="en"/>
              <a:t>… [the soldier] did not need to do anything but serve to have these things [needs and wants] assured to him” (p. 446) </a:t>
            </a:r>
            <a:endParaRPr/>
          </a:p>
          <a:p>
            <a:pPr indent="-330200" lvl="1" marL="914400" rtl="0" algn="l">
              <a:lnSpc>
                <a:spcPct val="150000"/>
              </a:lnSpc>
              <a:spcBef>
                <a:spcPts val="0"/>
              </a:spcBef>
              <a:spcAft>
                <a:spcPts val="0"/>
              </a:spcAft>
              <a:buClr>
                <a:schemeClr val="dk1"/>
              </a:buClr>
              <a:buSzPts val="1600"/>
              <a:buChar char="￮"/>
            </a:pPr>
            <a:r>
              <a:rPr lang="en"/>
              <a:t>Many veterans will be faced with </a:t>
            </a:r>
            <a:r>
              <a:rPr b="1" lang="en">
                <a:latin typeface="Poppins"/>
                <a:ea typeface="Poppins"/>
                <a:cs typeface="Poppins"/>
                <a:sym typeface="Poppins"/>
              </a:rPr>
              <a:t>the problem of developing a sense of social responsibility</a:t>
            </a:r>
            <a:r>
              <a:rPr lang="en"/>
              <a:t>, for social responsibility is definitely </a:t>
            </a:r>
            <a:r>
              <a:rPr b="1" lang="en">
                <a:latin typeface="Poppins"/>
                <a:ea typeface="Poppins"/>
                <a:cs typeface="Poppins"/>
                <a:sym typeface="Poppins"/>
              </a:rPr>
              <a:t>negated, if not destroyed</a:t>
            </a:r>
            <a:r>
              <a:rPr lang="en"/>
              <a:t>, in the military situation (p. 447)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0" st="0"/>
                                            </p:txEl>
                                          </p:spTgt>
                                        </p:tgtEl>
                                        <p:attrNameLst>
                                          <p:attrName>style.visibility</p:attrName>
                                        </p:attrNameLst>
                                      </p:cBhvr>
                                      <p:to>
                                        <p:strVal val="visible"/>
                                      </p:to>
                                    </p:set>
                                    <p:animEffect filter="fade" transition="in">
                                      <p:cBhvr>
                                        <p:cTn dur="1000"/>
                                        <p:tgtEl>
                                          <p:spTgt spid="22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1" st="1"/>
                                            </p:txEl>
                                          </p:spTgt>
                                        </p:tgtEl>
                                        <p:attrNameLst>
                                          <p:attrName>style.visibility</p:attrName>
                                        </p:attrNameLst>
                                      </p:cBhvr>
                                      <p:to>
                                        <p:strVal val="visible"/>
                                      </p:to>
                                    </p:set>
                                    <p:animEffect filter="fade" transition="in">
                                      <p:cBhvr>
                                        <p:cTn dur="1000"/>
                                        <p:tgtEl>
                                          <p:spTgt spid="22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2" st="2"/>
                                            </p:txEl>
                                          </p:spTgt>
                                        </p:tgtEl>
                                        <p:attrNameLst>
                                          <p:attrName>style.visibility</p:attrName>
                                        </p:attrNameLst>
                                      </p:cBhvr>
                                      <p:to>
                                        <p:strVal val="visible"/>
                                      </p:to>
                                    </p:set>
                                    <p:animEffect filter="fade" transition="in">
                                      <p:cBhvr>
                                        <p:cTn dur="1000"/>
                                        <p:tgtEl>
                                          <p:spTgt spid="22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3" st="3"/>
                                            </p:txEl>
                                          </p:spTgt>
                                        </p:tgtEl>
                                        <p:attrNameLst>
                                          <p:attrName>style.visibility</p:attrName>
                                        </p:attrNameLst>
                                      </p:cBhvr>
                                      <p:to>
                                        <p:strVal val="visible"/>
                                      </p:to>
                                    </p:set>
                                    <p:animEffect filter="fade" transition="in">
                                      <p:cBhvr>
                                        <p:cTn dur="1000"/>
                                        <p:tgtEl>
                                          <p:spTgt spid="22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ymbeline template">
  <a:themeElements>
    <a:clrScheme name="Custom 347">
      <a:dk1>
        <a:srgbClr val="000000"/>
      </a:dk1>
      <a:lt1>
        <a:srgbClr val="FFFFFF"/>
      </a:lt1>
      <a:dk2>
        <a:srgbClr val="666666"/>
      </a:dk2>
      <a:lt2>
        <a:srgbClr val="EFEFEF"/>
      </a:lt2>
      <a:accent1>
        <a:srgbClr val="485364"/>
      </a:accent1>
      <a:accent2>
        <a:srgbClr val="63728A"/>
      </a:accent2>
      <a:accent3>
        <a:srgbClr val="8B9AB3"/>
      </a:accent3>
      <a:accent4>
        <a:srgbClr val="9E8473"/>
      </a:accent4>
      <a:accent5>
        <a:srgbClr val="CAAE9C"/>
      </a:accent5>
      <a:accent6>
        <a:srgbClr val="DFCEC3"/>
      </a:accent6>
      <a:hlink>
        <a:srgbClr val="0000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