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465" r:id="rId3"/>
    <p:sldId id="466" r:id="rId4"/>
    <p:sldId id="467" r:id="rId5"/>
    <p:sldId id="482" r:id="rId6"/>
    <p:sldId id="483" r:id="rId7"/>
    <p:sldId id="484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1638"/>
    <a:srgbClr val="45637A"/>
    <a:srgbClr val="AB8C0A"/>
    <a:srgbClr val="F4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5" autoAdjust="0"/>
    <p:restoredTop sz="90929"/>
  </p:normalViewPr>
  <p:slideViewPr>
    <p:cSldViewPr>
      <p:cViewPr varScale="1">
        <p:scale>
          <a:sx n="101" d="100"/>
          <a:sy n="101" d="100"/>
        </p:scale>
        <p:origin x="25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fld id="{CA5CE736-9061-4E96-AF84-4772BAE2A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51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809D5-3B4A-4C25-8B75-994F2E1F486C}" type="slidenum">
              <a:rPr lang="en-US" smtClean="0">
                <a:latin typeface="Arial" charset="0"/>
                <a:ea typeface="ＭＳ Ｐゴシック" charset="-128"/>
              </a:rPr>
              <a:pPr/>
              <a:t>1</a:t>
            </a:fld>
            <a:endParaRPr 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CE736-9061-4E96-AF84-4772BAE2AD4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1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background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738" y="0"/>
            <a:ext cx="92614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 descr="vt_maroon_inven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9725" y="5986463"/>
            <a:ext cx="2133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21"/>
          <p:cNvSpPr>
            <a:spLocks noChangeShapeType="1"/>
          </p:cNvSpPr>
          <p:nvPr userDrawn="1"/>
        </p:nvSpPr>
        <p:spPr bwMode="auto">
          <a:xfrm>
            <a:off x="-76200" y="428625"/>
            <a:ext cx="929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7" name="Line 22"/>
          <p:cNvSpPr>
            <a:spLocks noChangeShapeType="1"/>
          </p:cNvSpPr>
          <p:nvPr userDrawn="1"/>
        </p:nvSpPr>
        <p:spPr bwMode="auto">
          <a:xfrm>
            <a:off x="-73025" y="4021138"/>
            <a:ext cx="929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8" name="Line 23"/>
          <p:cNvSpPr>
            <a:spLocks noChangeShapeType="1"/>
          </p:cNvSpPr>
          <p:nvPr userDrawn="1"/>
        </p:nvSpPr>
        <p:spPr bwMode="auto">
          <a:xfrm>
            <a:off x="8991600" y="4038600"/>
            <a:ext cx="0" cy="25908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9" name="Line 24"/>
          <p:cNvSpPr>
            <a:spLocks noChangeShapeType="1"/>
          </p:cNvSpPr>
          <p:nvPr userDrawn="1"/>
        </p:nvSpPr>
        <p:spPr bwMode="auto">
          <a:xfrm flipH="1">
            <a:off x="6553200" y="6629400"/>
            <a:ext cx="2438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10" name="Line 25"/>
          <p:cNvSpPr>
            <a:spLocks noChangeShapeType="1"/>
          </p:cNvSpPr>
          <p:nvPr userDrawn="1"/>
        </p:nvSpPr>
        <p:spPr bwMode="auto">
          <a:xfrm flipV="1">
            <a:off x="6553200" y="5867400"/>
            <a:ext cx="0" cy="7620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11" name="Line 26"/>
          <p:cNvSpPr>
            <a:spLocks noChangeShapeType="1"/>
          </p:cNvSpPr>
          <p:nvPr userDrawn="1"/>
        </p:nvSpPr>
        <p:spPr bwMode="auto">
          <a:xfrm>
            <a:off x="6553200" y="5867400"/>
            <a:ext cx="2438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4267200"/>
            <a:ext cx="8153400" cy="762000"/>
          </a:xfrm>
          <a:effectLst/>
        </p:spPr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105400"/>
            <a:ext cx="4267200" cy="381000"/>
          </a:xfrm>
        </p:spPr>
        <p:txBody>
          <a:bodyPr/>
          <a:lstStyle>
            <a:lvl1pPr marL="0" indent="0">
              <a:buFontTx/>
              <a:buNone/>
              <a:defRPr sz="2000">
                <a:latin typeface="Arial Narrow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239000" y="152400"/>
            <a:ext cx="1828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Arial Narrow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fld id="{9CCFE855-D0F2-417A-8E03-9C1C67482512}" type="datetime4">
              <a:rPr lang="en-US"/>
              <a:pPr>
                <a:defRPr/>
              </a:pPr>
              <a:t>May 19, 2016</a:t>
            </a:fld>
            <a:endParaRPr lang="en-US" sz="20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73C95-DC43-4FC6-96ED-5847FA78E6B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304800"/>
            <a:ext cx="15049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304800"/>
            <a:ext cx="43624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72D83-0974-4B40-B913-71634DED613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30466-9D8D-4CB6-AB7F-4894F92600B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C382B-2D68-440D-9EAB-17021D4A5A5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8800" y="1752600"/>
            <a:ext cx="2895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66BD7-1DD2-425A-A585-4461E2100F8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2484C-E61A-4FAF-AE39-0A28D841B0C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E3219-9DE8-4086-B2E7-B52E3F657469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7EEB9-464F-436A-A58C-DC2621882E7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891FA-0794-4CBB-A6F5-6CAA51CB610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65D1D-6EDC-4342-89FC-8861650A8497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2" descr="background4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58738" y="0"/>
            <a:ext cx="92614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100013" y="0"/>
            <a:ext cx="0" cy="6858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304800"/>
            <a:ext cx="6019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chemeClr val="bg2">
                <a:alpha val="31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90800" y="1752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100013" y="6629400"/>
            <a:ext cx="8763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pic>
        <p:nvPicPr>
          <p:cNvPr id="6151" name="Picture 1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9000" y="6205538"/>
            <a:ext cx="149542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Line 15"/>
          <p:cNvSpPr>
            <a:spLocks noChangeShapeType="1"/>
          </p:cNvSpPr>
          <p:nvPr userDrawn="1"/>
        </p:nvSpPr>
        <p:spPr bwMode="auto">
          <a:xfrm>
            <a:off x="7239000" y="6129338"/>
            <a:ext cx="1600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" y="628808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fld id="{B415F1DA-7D84-4B28-8934-67D0AEB9A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3" name="Line 19"/>
          <p:cNvSpPr>
            <a:spLocks noChangeShapeType="1"/>
          </p:cNvSpPr>
          <p:nvPr userDrawn="1"/>
        </p:nvSpPr>
        <p:spPr bwMode="auto">
          <a:xfrm flipV="1">
            <a:off x="8839200" y="6132513"/>
            <a:ext cx="0" cy="49371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100013" y="6629400"/>
            <a:ext cx="21097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91638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C5A21"/>
        </a:buClr>
        <a:buFont typeface="Times" pitchFamily="116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7ADB0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-aim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A4DB8A8-737A-4B18-9CEE-831B3DC7688A}" type="datetime4">
              <a:rPr lang="en-US" smtClean="0">
                <a:latin typeface="Arial Narrow" charset="0"/>
                <a:ea typeface="ＭＳ Ｐゴシック" charset="-128"/>
              </a:rPr>
              <a:pPr/>
              <a:t>May 19, 2016</a:t>
            </a:fld>
            <a:endParaRPr lang="en-US" sz="2000" smtClean="0">
              <a:solidFill>
                <a:schemeClr val="tx1"/>
              </a:solidFill>
              <a:latin typeface="Arial Narrow" charset="0"/>
              <a:ea typeface="ＭＳ Ｐゴシック" charset="-128"/>
            </a:endParaRP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267200"/>
            <a:ext cx="9144000" cy="762000"/>
          </a:xfrm>
          <a:effectLst>
            <a:outerShdw dist="25399" dir="2700000" algn="ctr" rotWithShape="0">
              <a:schemeClr val="bg2">
                <a:alpha val="31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err="1" smtClean="0"/>
              <a:t>Fralin</a:t>
            </a:r>
            <a:r>
              <a:rPr lang="en-US" sz="3200" dirty="0" smtClean="0"/>
              <a:t> Translational Obesity Research Center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6324600"/>
            <a:ext cx="4267200" cy="381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TORC-Vision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447800"/>
            <a:ext cx="5943600" cy="3810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T</a:t>
            </a:r>
            <a:r>
              <a:rPr lang="en-US" sz="2800" dirty="0" smtClean="0"/>
              <a:t>o be a Center </a:t>
            </a:r>
            <a:r>
              <a:rPr lang="en-US" sz="2800" dirty="0"/>
              <a:t>of Excellence focused on </a:t>
            </a:r>
            <a:r>
              <a:rPr lang="en-US" sz="2800" b="1" dirty="0">
                <a:solidFill>
                  <a:srgbClr val="008000"/>
                </a:solidFill>
              </a:rPr>
              <a:t>improving health and quality of life</a:t>
            </a:r>
            <a:r>
              <a:rPr lang="en-US" sz="2800" dirty="0">
                <a:solidFill>
                  <a:srgbClr val="008000"/>
                </a:solidFill>
              </a:rPr>
              <a:t> </a:t>
            </a:r>
            <a:r>
              <a:rPr lang="en-US" sz="2800" dirty="0"/>
              <a:t>in </a:t>
            </a:r>
            <a:r>
              <a:rPr lang="en-US" sz="2800" dirty="0" smtClean="0"/>
              <a:t>the Commonwealth </a:t>
            </a:r>
            <a:r>
              <a:rPr lang="en-US" sz="2800" dirty="0"/>
              <a:t>and the Nation </a:t>
            </a:r>
            <a:r>
              <a:rPr lang="en-US" sz="2800" b="1" dirty="0">
                <a:solidFill>
                  <a:srgbClr val="008000"/>
                </a:solidFill>
              </a:rPr>
              <a:t>by reducing obesity and its consequences</a:t>
            </a:r>
            <a:r>
              <a:rPr lang="en-US" sz="2800" dirty="0">
                <a:solidFill>
                  <a:srgbClr val="008000"/>
                </a:solidFill>
              </a:rPr>
              <a:t>.</a:t>
            </a:r>
            <a:endParaRPr lang="en-US" sz="1800" dirty="0" smtClean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2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TORC-Objectives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19200"/>
            <a:ext cx="5943600" cy="3810000"/>
          </a:xfrm>
        </p:spPr>
        <p:txBody>
          <a:bodyPr/>
          <a:lstStyle/>
          <a:p>
            <a:pPr marL="457200" indent="-457200">
              <a:spcBef>
                <a:spcPts val="2256"/>
              </a:spcBef>
              <a:buAutoNum type="arabicPeriod"/>
            </a:pPr>
            <a:r>
              <a:rPr lang="en-US" sz="2400" dirty="0" smtClean="0"/>
              <a:t>To </a:t>
            </a:r>
            <a:r>
              <a:rPr lang="en-US" sz="2400" dirty="0"/>
              <a:t>conduct obesity research that spans the translational spectrum from basic science </a:t>
            </a:r>
            <a:r>
              <a:rPr lang="en-US" sz="2400" dirty="0" smtClean="0"/>
              <a:t>to implementation </a:t>
            </a:r>
            <a:r>
              <a:rPr lang="en-US" sz="2400" dirty="0"/>
              <a:t>science</a:t>
            </a:r>
            <a:r>
              <a:rPr lang="en-US" sz="2400" dirty="0" smtClean="0"/>
              <a:t>.</a:t>
            </a:r>
          </a:p>
          <a:p>
            <a:pPr marL="457200" indent="-457200">
              <a:spcBef>
                <a:spcPts val="2256"/>
              </a:spcBef>
              <a:buAutoNum type="arabicPeriod"/>
            </a:pPr>
            <a:r>
              <a:rPr lang="en-US" sz="2400" dirty="0" smtClean="0"/>
              <a:t>To </a:t>
            </a:r>
            <a:r>
              <a:rPr lang="en-US" sz="2400" dirty="0"/>
              <a:t>train new investigators in translational obesity research </a:t>
            </a:r>
            <a:r>
              <a:rPr lang="en-US" sz="2400" dirty="0" smtClean="0"/>
              <a:t>methods.</a:t>
            </a:r>
          </a:p>
          <a:p>
            <a:pPr marL="457200" indent="-457200">
              <a:spcBef>
                <a:spcPts val="2256"/>
              </a:spcBef>
              <a:buAutoNum type="arabicPeriod"/>
            </a:pPr>
            <a:r>
              <a:rPr lang="en-US" sz="2400" dirty="0" smtClean="0"/>
              <a:t>To </a:t>
            </a:r>
            <a:r>
              <a:rPr lang="en-US" sz="2400" dirty="0"/>
              <a:t>support clinical and community organizations in implementing and sustaining effective </a:t>
            </a:r>
            <a:r>
              <a:rPr lang="en-US" sz="2400" dirty="0" smtClean="0"/>
              <a:t>and broad </a:t>
            </a:r>
            <a:r>
              <a:rPr lang="en-US" sz="2400" dirty="0"/>
              <a:t>reaching obesity-related programs, policies, and practices.</a:t>
            </a:r>
            <a:endParaRPr lang="en-US" sz="4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754884" cy="38547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9635" y="0"/>
            <a:ext cx="3745165" cy="34348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914400"/>
            <a:ext cx="3756111" cy="259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1850184"/>
            <a:ext cx="3783976" cy="381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152" y="3058875"/>
            <a:ext cx="3750648" cy="28085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5800" y="1219200"/>
            <a:ext cx="4495800" cy="20209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/>
          <a:srcRect b="17943"/>
          <a:stretch/>
        </p:blipFill>
        <p:spPr>
          <a:xfrm>
            <a:off x="4648200" y="1752600"/>
            <a:ext cx="4419600" cy="36926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9200" y="2311488"/>
            <a:ext cx="4495800" cy="3327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24" y="0"/>
            <a:ext cx="4759176" cy="3581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025" y="2438400"/>
            <a:ext cx="3965775" cy="422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95400"/>
            <a:ext cx="5943600" cy="3810000"/>
          </a:xfrm>
        </p:spPr>
        <p:txBody>
          <a:bodyPr/>
          <a:lstStyle/>
          <a:p>
            <a:r>
              <a:rPr lang="en-US" sz="2400" b="1" dirty="0"/>
              <a:t>Developing Research-Practice Partnerships. </a:t>
            </a:r>
            <a:endParaRPr lang="en-US" sz="2400" b="1" dirty="0" smtClean="0"/>
          </a:p>
          <a:p>
            <a:pPr lvl="1"/>
            <a:r>
              <a:rPr lang="en-US" sz="2000" dirty="0" smtClean="0"/>
              <a:t>Center </a:t>
            </a:r>
            <a:r>
              <a:rPr lang="en-US" sz="2000" dirty="0"/>
              <a:t>faculty have expertise in developing and sustaining research-practice partnerships in community and clinical settings. </a:t>
            </a:r>
            <a:endParaRPr lang="en-US" sz="2000" dirty="0" smtClean="0"/>
          </a:p>
          <a:p>
            <a:pPr lvl="1"/>
            <a:r>
              <a:rPr lang="en-US" sz="2000" dirty="0" smtClean="0"/>
              <a:t>Current </a:t>
            </a:r>
            <a:r>
              <a:rPr lang="en-US" sz="2000" dirty="0"/>
              <a:t>federally funded projects address the development, testing, and integration of childhood obesity treatment strategies into a healthcare center and public health department as well as the implementation of weight management strategies within primary care offices.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6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69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95400"/>
            <a:ext cx="5943600" cy="3810000"/>
          </a:xfrm>
        </p:spPr>
        <p:txBody>
          <a:bodyPr/>
          <a:lstStyle/>
          <a:p>
            <a:r>
              <a:rPr lang="en-US" sz="2000" b="1" dirty="0"/>
              <a:t>Choosing the Appropriate Research Design and Evaluation. </a:t>
            </a:r>
            <a:endParaRPr lang="en-US" sz="2000" b="1" dirty="0" smtClean="0"/>
          </a:p>
          <a:p>
            <a:pPr lvl="1"/>
            <a:r>
              <a:rPr lang="en-US" sz="1600" dirty="0" smtClean="0"/>
              <a:t>Center </a:t>
            </a:r>
            <a:r>
              <a:rPr lang="en-US" sz="1600" dirty="0"/>
              <a:t>faculty use the RE-AIM framework across community and clinical projects as a model to help plan and evaluate the public health impact of different strategies (see </a:t>
            </a:r>
            <a:r>
              <a:rPr lang="en-US" sz="1600" u="sng" dirty="0">
                <a:hlinkClick r:id="rId2"/>
              </a:rPr>
              <a:t>www.re-aim.org</a:t>
            </a:r>
            <a:r>
              <a:rPr lang="en-US" sz="1600" dirty="0"/>
              <a:t>). </a:t>
            </a:r>
            <a:endParaRPr lang="en-US" sz="1600" dirty="0" smtClean="0"/>
          </a:p>
          <a:p>
            <a:pPr lvl="1"/>
            <a:r>
              <a:rPr lang="en-US" sz="1600" dirty="0" smtClean="0"/>
              <a:t>Implicit </a:t>
            </a:r>
            <a:r>
              <a:rPr lang="en-US" sz="1600" dirty="0"/>
              <a:t>within our approach is the inclusion of cost data and a focus on pragmatic approaches to weight control, physical activity, and healthful eating. </a:t>
            </a:r>
            <a:endParaRPr lang="en-US" sz="1600" dirty="0" smtClean="0"/>
          </a:p>
          <a:p>
            <a:pPr lvl="1"/>
            <a:r>
              <a:rPr lang="en-US" sz="1600" dirty="0" smtClean="0"/>
              <a:t>We </a:t>
            </a:r>
            <a:r>
              <a:rPr lang="en-US" sz="1600" dirty="0"/>
              <a:t>implement innovative and novel research design alternatives to randomized controlled trials. </a:t>
            </a:r>
            <a:endParaRPr lang="en-US" sz="1600" dirty="0" smtClean="0"/>
          </a:p>
          <a:p>
            <a:pPr lvl="1"/>
            <a:r>
              <a:rPr lang="en-US" sz="1600" dirty="0" smtClean="0"/>
              <a:t>Current </a:t>
            </a:r>
            <a:r>
              <a:rPr lang="en-US" sz="1600" dirty="0"/>
              <a:t>federally funded projects include mixed methods designs, multiple wave case studies, preference designs, and interrupted time series designs 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7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94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6.0&quot;&gt;&lt;object type=&quot;1&quot; unique_id=&quot;10001&quot;&gt;&lt;object type=&quot;8&quot; unique_id=&quot;10648&quot;&gt;&lt;/object&gt;&lt;object type=&quot;2&quot; unique_id=&quot;10649&quot;&gt;&lt;object type=&quot;3&quot; unique_id=&quot;10650&quot;&gt;&lt;property id=&quot;20148&quot; value=&quot;5&quot;/&gt;&lt;property id=&quot;20300&quot; value=&quot;Slide 1 - &amp;quot;Translational Obesity Research Center &amp;#x0D;&amp;#x0A;Planning Meeting II&amp;quot;&quot;/&gt;&lt;property id=&quot;20307&quot; value=&quot;256&quot;/&gt;&lt;/object&gt;&lt;object type=&quot;3&quot; unique_id=&quot;10651&quot;&gt;&lt;property id=&quot;20148&quot; value=&quot;5&quot;/&gt;&lt;property id=&quot;20300&quot; value=&quot;Slide 2 - &amp;quot;Agenda&amp;quot;&quot;/&gt;&lt;property id=&quot;20307&quot; value=&quot;464&quot;/&gt;&lt;/object&gt;&lt;object type=&quot;3&quot; unique_id=&quot;10653&quot;&gt;&lt;property id=&quot;20148&quot; value=&quot;5&quot;/&gt;&lt;property id=&quot;20300&quot; value=&quot;Slide 3 - &amp;quot;TORC-Goals&amp;quot;&quot;/&gt;&lt;property id=&quot;20307&quot; value=&quot;465&quot;/&gt;&lt;/object&gt;&lt;object type=&quot;3&quot; unique_id=&quot;10654&quot;&gt;&lt;property id=&quot;20148&quot; value=&quot;5&quot;/&gt;&lt;property id=&quot;20300&quot; value=&quot;Slide 4 - &amp;quot;TORC-Goals&amp;quot;&quot;/&gt;&lt;property id=&quot;20307&quot; value=&quot;466&quot;/&gt;&lt;/object&gt;&lt;object type=&quot;3&quot; unique_id=&quot;10655&quot;&gt;&lt;property id=&quot;20148&quot; value=&quot;5&quot;/&gt;&lt;property id=&quot;20300&quot; value=&quot;Slide 5 - &amp;quot;TORC-Goals&amp;quot;&quot;/&gt;&lt;property id=&quot;20307&quot; value=&quot;467&quot;/&gt;&lt;/object&gt;&lt;object type=&quot;3&quot; unique_id=&quot;10656&quot;&gt;&lt;property id=&quot;20148&quot; value=&quot;5&quot;/&gt;&lt;property id=&quot;20300&quot; value=&quot;Slide 6 - &amp;quot;TORC-Goals&amp;quot;&quot;/&gt;&lt;property id=&quot;20307&quot; value=&quot;468&quot;/&gt;&lt;/object&gt;&lt;object type=&quot;3&quot; unique_id=&quot;10661&quot;&gt;&lt;property id=&quot;20148&quot; value=&quot;5&quot;/&gt;&lt;property id=&quot;20300&quot; value=&quot;Slide 18 - &amp;quot;Next Steps: P&amp;amp;F Studies&amp;quot;&quot;/&gt;&lt;property id=&quot;20307&quot; value=&quot;472&quot;/&gt;&lt;/object&gt;&lt;object type=&quot;3&quot; unique_id=&quot;10663&quot;&gt;&lt;property id=&quot;20148&quot; value=&quot;5&quot;/&gt;&lt;property id=&quot;20300&quot; value=&quot;Slide 16 - &amp;quot;Next Steps: Finding our niche&amp;#x0D;&amp;#x0A;&amp;quot;&quot;/&gt;&lt;property id=&quot;20307&quot; value=&quot;474&quot;/&gt;&lt;/object&gt;&lt;object type=&quot;3&quot; unique_id=&quot;10664&quot;&gt;&lt;property id=&quot;20148&quot; value=&quot;5&quot;/&gt;&lt;property id=&quot;20300&quot; value=&quot;Slide 19 - &amp;quot;Next Steps&amp;#x0D;&amp;#x0A;&amp;quot;&quot;/&gt;&lt;property id=&quot;20307&quot; value=&quot;476&quot;/&gt;&lt;/object&gt;&lt;object type=&quot;3&quot; unique_id=&quot;11005&quot;&gt;&lt;property id=&quot;20148&quot; value=&quot;5&quot;/&gt;&lt;property id=&quot;20300&quot; value=&quot;Slide 8 - &amp;quot;CURRENT DEFINITION OF TRANSLATIONAL RESEARCH&amp;quot;&quot;/&gt;&lt;property id=&quot;20307&quot; value=&quot;482&quot;/&gt;&lt;/object&gt;&lt;object type=&quot;3&quot; unique_id=&quot;11006&quot;&gt;&lt;property id=&quot;20148&quot; value=&quot;5&quot;/&gt;&lt;property id=&quot;20300&quot; value=&quot;Slide 9 - &amp;quot;CONTINUUM OF TRANSLATION RESEARCH &amp;#x0D;&amp;#x0A;IN GENOMIC MEDICINE&amp;quot;&quot;/&gt;&lt;property id=&quot;20307&quot; value=&quot;483&quot;/&gt;&lt;/object&gt;&lt;object type=&quot;3&quot; unique_id=&quot;11007&quot;&gt;&lt;property id=&quot;20148&quot; value=&quot;5&quot;/&gt;&lt;property id=&quot;20300&quot; value=&quot;Slide 10&quot;/&gt;&lt;property id=&quot;20307&quot; value=&quot;484&quot;/&gt;&lt;/object&gt;&lt;object type=&quot;3&quot; unique_id=&quot;11008&quot;&gt;&lt;property id=&quot;20148&quot; value=&quot;5&quot;/&gt;&lt;property id=&quot;20300&quot; value=&quot;Slide 11&quot;/&gt;&lt;property id=&quot;20307&quot; value=&quot;485&quot;/&gt;&lt;/object&gt;&lt;object type=&quot;3&quot; unique_id=&quot;11009&quot;&gt;&lt;property id=&quot;20148&quot; value=&quot;5&quot;/&gt;&lt;property id=&quot;20300&quot; value=&quot;Slide 12&quot;/&gt;&lt;property id=&quot;20307&quot; value=&quot;486&quot;/&gt;&lt;/object&gt;&lt;object type=&quot;3&quot; unique_id=&quot;11010&quot;&gt;&lt;property id=&quot;20148&quot; value=&quot;5&quot;/&gt;&lt;property id=&quot;20300&quot; value=&quot;Slide 13&quot;/&gt;&lt;property id=&quot;20307&quot; value=&quot;487&quot;/&gt;&lt;/object&gt;&lt;object type=&quot;3&quot; unique_id=&quot;11011&quot;&gt;&lt;property id=&quot;20148&quot; value=&quot;5&quot;/&gt;&lt;property id=&quot;20300&quot; value=&quot;Slide 14&quot;/&gt;&lt;property id=&quot;20307&quot; value=&quot;488&quot;/&gt;&lt;/object&gt;&lt;object type=&quot;3&quot; unique_id=&quot;11012&quot;&gt;&lt;property id=&quot;20148&quot; value=&quot;5&quot;/&gt;&lt;property id=&quot;20300&quot; value=&quot;Slide 7 - &amp;quot;Thoughts on defining what we do&amp;quot;&quot;/&gt;&lt;property id=&quot;20307&quot; value=&quot;479&quot;/&gt;&lt;/object&gt;&lt;object type=&quot;3&quot; unique_id=&quot;11013&quot;&gt;&lt;property id=&quot;20148&quot; value=&quot;5&quot;/&gt;&lt;property id=&quot;20300&quot; value=&quot;Slide 15 - &amp;quot;Commonalities&amp;quot;&quot;/&gt;&lt;property id=&quot;20307&quot; value=&quot;480&quot;/&gt;&lt;/object&gt;&lt;object type=&quot;3&quot; unique_id=&quot;11014&quot;&gt;&lt;property id=&quot;20148&quot; value=&quot;5&quot;/&gt;&lt;property id=&quot;20300&quot; value=&quot;Slide 17 - &amp;quot;Updates—NORC reviews&amp;quot;&quot;/&gt;&lt;property id=&quot;20307&quot; value=&quot;478&quot;/&gt;&lt;/object&gt;&lt;/object&gt;&lt;/object&gt;&lt;/database&gt;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4891</TotalTime>
  <Words>252</Words>
  <Application>Microsoft Office PowerPoint</Application>
  <PresentationFormat>On-screen Show (4:3)</PresentationFormat>
  <Paragraphs>26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Arial Narrow</vt:lpstr>
      <vt:lpstr>Times</vt:lpstr>
      <vt:lpstr>Blank Presentation</vt:lpstr>
      <vt:lpstr>Fralin Translational Obesity Research Center</vt:lpstr>
      <vt:lpstr>TORC-Vision</vt:lpstr>
      <vt:lpstr>TORC-Objectives</vt:lpstr>
      <vt:lpstr>PowerPoint Presentation</vt:lpstr>
      <vt:lpstr>PowerPoint Presentation</vt:lpstr>
      <vt:lpstr>Resources</vt:lpstr>
      <vt:lpstr>Resources</vt:lpstr>
    </vt:vector>
  </TitlesOfParts>
  <Manager/>
  <Company>Virginia Tech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Template4</dc:title>
  <dc:subject/>
  <dc:creator>David Stanley</dc:creator>
  <cp:keywords/>
  <dc:description/>
  <cp:lastModifiedBy>Menefee, Hannah</cp:lastModifiedBy>
  <cp:revision>90</cp:revision>
  <dcterms:created xsi:type="dcterms:W3CDTF">2006-10-23T16:36:06Z</dcterms:created>
  <dcterms:modified xsi:type="dcterms:W3CDTF">2016-05-19T20:43:46Z</dcterms:modified>
  <cp:category/>
</cp:coreProperties>
</file>