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sldIdLst>
    <p:sldId id="284" r:id="rId2"/>
    <p:sldId id="355" r:id="rId3"/>
    <p:sldId id="356" r:id="rId4"/>
    <p:sldId id="357" r:id="rId5"/>
    <p:sldId id="358" r:id="rId6"/>
    <p:sldId id="359" r:id="rId7"/>
    <p:sldId id="361" r:id="rId8"/>
    <p:sldId id="362" r:id="rId9"/>
    <p:sldId id="364" r:id="rId10"/>
    <p:sldId id="363" r:id="rId11"/>
    <p:sldId id="335" r:id="rId12"/>
    <p:sldId id="296" r:id="rId13"/>
    <p:sldId id="308" r:id="rId14"/>
    <p:sldId id="374" r:id="rId15"/>
    <p:sldId id="298" r:id="rId16"/>
    <p:sldId id="377" r:id="rId17"/>
    <p:sldId id="378" r:id="rId18"/>
    <p:sldId id="379" r:id="rId19"/>
    <p:sldId id="380" r:id="rId20"/>
    <p:sldId id="347" r:id="rId21"/>
    <p:sldId id="293" r:id="rId22"/>
    <p:sldId id="328" r:id="rId23"/>
  </p:sldIdLst>
  <p:sldSz cx="9144000" cy="6858000" type="screen4x3"/>
  <p:notesSz cx="6858000" cy="9144000"/>
  <p:defaultTextStyle>
    <a:defPPr>
      <a:defRPr lang="en-GB"/>
    </a:defPPr>
    <a:lvl1pPr algn="l" defTabSz="455613" rtl="0" fontAlgn="base">
      <a:lnSpc>
        <a:spcPct val="93000"/>
      </a:lnSpc>
      <a:spcBef>
        <a:spcPct val="0"/>
      </a:spcBef>
      <a:spcAft>
        <a:spcPct val="0"/>
      </a:spcAft>
      <a:buClr>
        <a:srgbClr val="003366"/>
      </a:buClr>
      <a:buSzPct val="100000"/>
      <a:buFont typeface="Times New Roman" pitchFamily="18" charset="0"/>
      <a:defRPr sz="2200" kern="1200">
        <a:solidFill>
          <a:schemeClr val="bg1"/>
        </a:solidFill>
        <a:latin typeface="Times New Roman" pitchFamily="18" charset="0"/>
        <a:ea typeface="+mn-ea"/>
        <a:cs typeface="Arial" charset="0"/>
      </a:defRPr>
    </a:lvl1pPr>
    <a:lvl2pPr marL="455613" indent="1588" algn="l" defTabSz="455613" rtl="0" fontAlgn="base">
      <a:lnSpc>
        <a:spcPct val="93000"/>
      </a:lnSpc>
      <a:spcBef>
        <a:spcPct val="0"/>
      </a:spcBef>
      <a:spcAft>
        <a:spcPct val="0"/>
      </a:spcAft>
      <a:buClr>
        <a:srgbClr val="003366"/>
      </a:buClr>
      <a:buSzPct val="100000"/>
      <a:buFont typeface="Times New Roman" pitchFamily="18" charset="0"/>
      <a:defRPr sz="2200" kern="1200">
        <a:solidFill>
          <a:schemeClr val="bg1"/>
        </a:solidFill>
        <a:latin typeface="Times New Roman" pitchFamily="18" charset="0"/>
        <a:ea typeface="+mn-ea"/>
        <a:cs typeface="Arial" charset="0"/>
      </a:defRPr>
    </a:lvl2pPr>
    <a:lvl3pPr marL="912813" indent="1588" algn="l" defTabSz="455613" rtl="0" fontAlgn="base">
      <a:lnSpc>
        <a:spcPct val="93000"/>
      </a:lnSpc>
      <a:spcBef>
        <a:spcPct val="0"/>
      </a:spcBef>
      <a:spcAft>
        <a:spcPct val="0"/>
      </a:spcAft>
      <a:buClr>
        <a:srgbClr val="003366"/>
      </a:buClr>
      <a:buSzPct val="100000"/>
      <a:buFont typeface="Times New Roman" pitchFamily="18" charset="0"/>
      <a:defRPr sz="2200" kern="1200">
        <a:solidFill>
          <a:schemeClr val="bg1"/>
        </a:solidFill>
        <a:latin typeface="Times New Roman" pitchFamily="18" charset="0"/>
        <a:ea typeface="+mn-ea"/>
        <a:cs typeface="Arial" charset="0"/>
      </a:defRPr>
    </a:lvl3pPr>
    <a:lvl4pPr marL="1370013" indent="1588" algn="l" defTabSz="455613" rtl="0" fontAlgn="base">
      <a:lnSpc>
        <a:spcPct val="93000"/>
      </a:lnSpc>
      <a:spcBef>
        <a:spcPct val="0"/>
      </a:spcBef>
      <a:spcAft>
        <a:spcPct val="0"/>
      </a:spcAft>
      <a:buClr>
        <a:srgbClr val="003366"/>
      </a:buClr>
      <a:buSzPct val="100000"/>
      <a:buFont typeface="Times New Roman" pitchFamily="18" charset="0"/>
      <a:defRPr sz="2200" kern="1200">
        <a:solidFill>
          <a:schemeClr val="bg1"/>
        </a:solidFill>
        <a:latin typeface="Times New Roman" pitchFamily="18" charset="0"/>
        <a:ea typeface="+mn-ea"/>
        <a:cs typeface="Arial" charset="0"/>
      </a:defRPr>
    </a:lvl4pPr>
    <a:lvl5pPr marL="1827213" indent="1588" algn="l" defTabSz="455613" rtl="0" fontAlgn="base">
      <a:lnSpc>
        <a:spcPct val="93000"/>
      </a:lnSpc>
      <a:spcBef>
        <a:spcPct val="0"/>
      </a:spcBef>
      <a:spcAft>
        <a:spcPct val="0"/>
      </a:spcAft>
      <a:buClr>
        <a:srgbClr val="003366"/>
      </a:buClr>
      <a:buSzPct val="100000"/>
      <a:buFont typeface="Times New Roman" pitchFamily="18" charset="0"/>
      <a:defRPr sz="2200" kern="1200">
        <a:solidFill>
          <a:schemeClr val="bg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200" kern="1200">
        <a:solidFill>
          <a:schemeClr val="bg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200" kern="1200">
        <a:solidFill>
          <a:schemeClr val="bg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200" kern="1200">
        <a:solidFill>
          <a:schemeClr val="bg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200" kern="1200">
        <a:solidFill>
          <a:schemeClr val="bg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C428E"/>
    <a:srgbClr val="FF3300"/>
    <a:srgbClr val="CC0000"/>
    <a:srgbClr val="A50021"/>
    <a:srgbClr val="2F2F8F"/>
    <a:srgbClr val="2A2A7E"/>
    <a:srgbClr val="374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16" autoAdjust="0"/>
    <p:restoredTop sz="98821" autoAdjust="0"/>
  </p:normalViewPr>
  <p:slideViewPr>
    <p:cSldViewPr>
      <p:cViewPr varScale="1">
        <p:scale>
          <a:sx n="73" d="100"/>
          <a:sy n="73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-780" y="-8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defTabSz="457106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defTabSz="457106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1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defTabSz="457106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defTabSz="457106">
              <a:lnSpc>
                <a:spcPct val="10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C570AEC-0A4A-46CD-B7BE-313BEC9C3C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063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561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defTabSz="455613" eaLnBrk="1" hangingPunct="1"/>
            <a:fld id="{EC6C3C6B-81A0-44D8-BEDB-64A15521F831}" type="slidenum">
              <a:rPr lang="en-GB" altLang="en-US" sz="1200" smtClean="0">
                <a:solidFill>
                  <a:srgbClr val="000000"/>
                </a:solidFill>
              </a:rPr>
              <a:pPr defTabSz="455613" eaLnBrk="1" hangingPunct="1"/>
              <a:t>21</a:t>
            </a:fld>
            <a:endParaRPr lang="en-GB" altLang="en-US" sz="1200" smtClean="0">
              <a:solidFill>
                <a:srgbClr val="000000"/>
              </a:solidFill>
            </a:endParaRPr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5604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defTabSz="455613" eaLnBrk="1" hangingPunct="1"/>
            <a:fld id="{2F4D79EB-CCA6-40C2-B3D3-34CCB031BDC6}" type="slidenum">
              <a:rPr lang="en-GB" altLang="en-US" sz="1200" smtClean="0">
                <a:solidFill>
                  <a:srgbClr val="000000"/>
                </a:solidFill>
              </a:rPr>
              <a:pPr defTabSz="455613" eaLnBrk="1" hangingPunct="1"/>
              <a:t>22</a:t>
            </a:fld>
            <a:endParaRPr lang="en-GB" altLang="en-US" sz="1200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6628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B91E0-0E88-4761-8F43-F9D646185F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1133711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74273-7DBC-40BC-940E-A0508FE6C0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28262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228600"/>
            <a:ext cx="1998663" cy="47990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5848350" cy="47990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D2133-92F0-4438-B260-9F01682B9B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180208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999413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95400"/>
            <a:ext cx="3922713" cy="3732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989513" y="1295400"/>
            <a:ext cx="3924300" cy="3732213"/>
          </a:xfrm>
        </p:spPr>
        <p:txBody>
          <a:bodyPr/>
          <a:lstStyle/>
          <a:p>
            <a:pPr lvl="0"/>
            <a:endParaRPr lang="en-IN" noProof="0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2B21B-D8E3-4FD6-8A8B-43940FCAEA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280227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F5A06-5462-4E44-8AA8-07D108DB30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313306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72FAF-B02F-42DC-9A46-7271F1B7B1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3862168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3922713" cy="3732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13" y="1295400"/>
            <a:ext cx="3924300" cy="3732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3DDC3-459B-4DC0-937C-056ECD26B1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312077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2AD52-284A-4F22-B510-130146DEF8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73365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FC932-26E6-4C16-B742-521F4E759B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162991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2003F-D401-414A-AA47-9E7250894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110248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91161-5BC8-4717-9AF5-3821D4D954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299991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71F74-8662-4645-AB52-A9840F6261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 Box 23"/>
          <p:cNvSpPr txBox="1">
            <a:spLocks noGrp="1" noChangeArrowheads="1"/>
          </p:cNvSpPr>
          <p:nvPr userDrawn="1"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84834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0" y="0"/>
            <a:ext cx="762000" cy="6858000"/>
          </a:xfrm>
          <a:prstGeom prst="rect">
            <a:avLst/>
          </a:prstGeom>
          <a:solidFill>
            <a:srgbClr val="3742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79994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295400"/>
            <a:ext cx="7999413" cy="373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6705600" y="6553200"/>
            <a:ext cx="1903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defTabSz="457106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CC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84138" y="6370638"/>
            <a:ext cx="585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 defTabSz="457106"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300" b="1">
                <a:latin typeface="+mn-lt"/>
              </a:defRPr>
            </a:lvl1pPr>
          </a:lstStyle>
          <a:p>
            <a:pPr>
              <a:defRPr/>
            </a:pPr>
            <a:fld id="{B8537746-7000-4700-9D47-FCED46DEFE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Line 16"/>
          <p:cNvSpPr>
            <a:spLocks noChangeShapeType="1"/>
          </p:cNvSpPr>
          <p:nvPr userDrawn="1"/>
        </p:nvSpPr>
        <p:spPr bwMode="auto">
          <a:xfrm>
            <a:off x="762000" y="6543675"/>
            <a:ext cx="8382000" cy="0"/>
          </a:xfrm>
          <a:prstGeom prst="line">
            <a:avLst/>
          </a:prstGeom>
          <a:noFill/>
          <a:ln w="44450">
            <a:solidFill>
              <a:srgbClr val="3742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" name="Text Box 23"/>
          <p:cNvSpPr txBox="1">
            <a:spLocks noGrp="1" noChangeArrowheads="1"/>
          </p:cNvSpPr>
          <p:nvPr userDrawn="1">
            <p:ph type="ftr"/>
          </p:nvPr>
        </p:nvSpPr>
        <p:spPr bwMode="auto">
          <a:xfrm>
            <a:off x="7010400" y="6553200"/>
            <a:ext cx="586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defTabSz="457106">
              <a:spcBef>
                <a:spcPct val="50000"/>
              </a:spcBef>
              <a:defRPr sz="1800">
                <a:solidFill>
                  <a:srgbClr val="CC0000"/>
                </a:solidFill>
              </a:defRPr>
            </a:lvl1pPr>
          </a:lstStyle>
          <a:p>
            <a:pPr>
              <a:defRPr/>
            </a:pPr>
            <a:r>
              <a:rPr lang="en-US"/>
              <a:t>Iowa State University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457200" rtl="0" eaLnBrk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 b="1">
          <a:solidFill>
            <a:schemeClr val="tx1"/>
          </a:solidFill>
          <a:latin typeface="Arial" charset="0"/>
          <a:cs typeface="Arial" charset="0"/>
        </a:defRPr>
      </a:lvl2pPr>
      <a:lvl3pPr algn="l" defTabSz="457200" rtl="0" eaLnBrk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 b="1">
          <a:solidFill>
            <a:schemeClr val="tx1"/>
          </a:solidFill>
          <a:latin typeface="Arial" charset="0"/>
          <a:cs typeface="Arial" charset="0"/>
        </a:defRPr>
      </a:lvl3pPr>
      <a:lvl4pPr algn="l" defTabSz="457200" rtl="0" eaLnBrk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 b="1">
          <a:solidFill>
            <a:schemeClr val="tx1"/>
          </a:solidFill>
          <a:latin typeface="Arial" charset="0"/>
          <a:cs typeface="Arial" charset="0"/>
        </a:defRPr>
      </a:lvl4pPr>
      <a:lvl5pPr algn="l" defTabSz="457200" rtl="0" eaLnBrk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 b="1">
          <a:solidFill>
            <a:schemeClr val="tx1"/>
          </a:solidFill>
          <a:latin typeface="Arial" charset="0"/>
          <a:cs typeface="Arial" charset="0"/>
        </a:defRPr>
      </a:lvl5pPr>
      <a:lvl6pPr marL="457200" algn="l" defTabSz="457200" rtl="0" fontAlgn="base">
        <a:lnSpc>
          <a:spcPct val="84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 b="1">
          <a:solidFill>
            <a:srgbClr val="006666"/>
          </a:solidFill>
          <a:latin typeface="Arial" charset="0"/>
          <a:cs typeface="Arial" charset="0"/>
        </a:defRPr>
      </a:lvl6pPr>
      <a:lvl7pPr marL="914400" algn="l" defTabSz="457200" rtl="0" fontAlgn="base">
        <a:lnSpc>
          <a:spcPct val="84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 b="1">
          <a:solidFill>
            <a:srgbClr val="006666"/>
          </a:solidFill>
          <a:latin typeface="Arial" charset="0"/>
          <a:cs typeface="Arial" charset="0"/>
        </a:defRPr>
      </a:lvl7pPr>
      <a:lvl8pPr marL="1371600" algn="l" defTabSz="457200" rtl="0" fontAlgn="base">
        <a:lnSpc>
          <a:spcPct val="84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 b="1">
          <a:solidFill>
            <a:srgbClr val="006666"/>
          </a:solidFill>
          <a:latin typeface="Arial" charset="0"/>
          <a:cs typeface="Arial" charset="0"/>
        </a:defRPr>
      </a:lvl8pPr>
      <a:lvl9pPr marL="1828800" algn="l" defTabSz="457200" rtl="0" fontAlgn="base">
        <a:lnSpc>
          <a:spcPct val="84000"/>
        </a:lnSpc>
        <a:spcBef>
          <a:spcPct val="0"/>
        </a:spcBef>
        <a:spcAft>
          <a:spcPct val="0"/>
        </a:spcAft>
        <a:buClr>
          <a:srgbClr val="006666"/>
        </a:buClr>
        <a:buSzPct val="100000"/>
        <a:buFont typeface="Arial" charset="0"/>
        <a:defRPr sz="3600" b="1">
          <a:solidFill>
            <a:srgbClr val="006666"/>
          </a:solidFill>
          <a:latin typeface="Arial" charset="0"/>
          <a:cs typeface="Arial" charset="0"/>
        </a:defRPr>
      </a:lvl9pPr>
    </p:titleStyle>
    <p:bodyStyle>
      <a:lvl1pPr marL="341313" indent="-341313" algn="l" defTabSz="457200" rtl="0" eaLnBrk="0" fontAlgn="base" hangingPunct="0">
        <a:lnSpc>
          <a:spcPct val="93000"/>
        </a:lnSpc>
        <a:spcBef>
          <a:spcPts val="700"/>
        </a:spcBef>
        <a:spcAft>
          <a:spcPct val="0"/>
        </a:spcAft>
        <a:buClr>
          <a:srgbClr val="3C428E"/>
        </a:buClr>
        <a:buFont typeface="Wingdings" pitchFamily="2" charset="2"/>
        <a:buChar char="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457200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3C428E"/>
        </a:buClr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3C428E"/>
        </a:buClr>
        <a:buFont typeface="Wingdings" pitchFamily="2" charset="2"/>
        <a:buChar char="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ts val="450"/>
        </a:spcBef>
        <a:spcAft>
          <a:spcPct val="0"/>
        </a:spcAft>
        <a:buClr>
          <a:srgbClr val="3C428E"/>
        </a:buClr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ts val="450"/>
        </a:spcBef>
        <a:spcAft>
          <a:spcPct val="0"/>
        </a:spcAft>
        <a:buClr>
          <a:srgbClr val="3C428E"/>
        </a:buClr>
        <a:buFont typeface="Wingdings" pitchFamily="2" charset="2"/>
        <a:buChar char=""/>
        <a:defRPr>
          <a:solidFill>
            <a:srgbClr val="374293"/>
          </a:solidFill>
          <a:latin typeface="+mn-lt"/>
          <a:cs typeface="+mn-cs"/>
        </a:defRPr>
      </a:lvl5pPr>
      <a:lvl6pPr marL="2514600" indent="-228600" algn="l" defTabSz="457200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3C428E"/>
        </a:buClr>
        <a:buFont typeface="Wingdings" pitchFamily="2" charset="2"/>
        <a:buChar char=""/>
        <a:defRPr>
          <a:solidFill>
            <a:srgbClr val="374293"/>
          </a:solidFill>
          <a:latin typeface="+mn-lt"/>
          <a:cs typeface="+mn-cs"/>
        </a:defRPr>
      </a:lvl6pPr>
      <a:lvl7pPr marL="2971800" indent="-228600" algn="l" defTabSz="457200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3C428E"/>
        </a:buClr>
        <a:buFont typeface="Wingdings" pitchFamily="2" charset="2"/>
        <a:buChar char=""/>
        <a:defRPr>
          <a:solidFill>
            <a:srgbClr val="374293"/>
          </a:solidFill>
          <a:latin typeface="+mn-lt"/>
          <a:cs typeface="+mn-cs"/>
        </a:defRPr>
      </a:lvl7pPr>
      <a:lvl8pPr marL="3429000" indent="-228600" algn="l" defTabSz="457200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3C428E"/>
        </a:buClr>
        <a:buFont typeface="Wingdings" pitchFamily="2" charset="2"/>
        <a:buChar char=""/>
        <a:defRPr>
          <a:solidFill>
            <a:srgbClr val="374293"/>
          </a:solidFill>
          <a:latin typeface="+mn-lt"/>
          <a:cs typeface="+mn-cs"/>
        </a:defRPr>
      </a:lvl8pPr>
      <a:lvl9pPr marL="3886200" indent="-228600" algn="l" defTabSz="457200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3C428E"/>
        </a:buClr>
        <a:buFont typeface="Wingdings" pitchFamily="2" charset="2"/>
        <a:buChar char=""/>
        <a:defRPr>
          <a:solidFill>
            <a:srgbClr val="374293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8D2BC3-CB92-4604-905D-A8240CDC6EE0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7750" y="1874838"/>
            <a:ext cx="7772400" cy="762000"/>
          </a:xfrm>
        </p:spPr>
        <p:txBody>
          <a:bodyPr/>
          <a:lstStyle/>
          <a:p>
            <a:pPr algn="ctr" eaLnBrk="1" hangingPunct="1"/>
            <a:r>
              <a:rPr lang="en-US" altLang="en-US" sz="2600" smtClean="0"/>
              <a:t>An Analytical Procedure for Evaluating Aerodynamics of Wind Turbines in Yawed Flow</a:t>
            </a:r>
          </a:p>
        </p:txBody>
      </p:sp>
      <p:sp>
        <p:nvSpPr>
          <p:cNvPr id="2052" name="Rectangle 10"/>
          <p:cNvSpPr>
            <a:spLocks noChangeArrowheads="1"/>
          </p:cNvSpPr>
          <p:nvPr/>
        </p:nvSpPr>
        <p:spPr bwMode="auto">
          <a:xfrm>
            <a:off x="0" y="0"/>
            <a:ext cx="762000" cy="6858000"/>
          </a:xfrm>
          <a:prstGeom prst="rect">
            <a:avLst/>
          </a:prstGeom>
          <a:solidFill>
            <a:srgbClr val="3C428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20" tIns="45711" rIns="91420" bIns="45711" anchor="ctr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IN" altLang="en-US"/>
          </a:p>
        </p:txBody>
      </p:sp>
      <p:pic>
        <p:nvPicPr>
          <p:cNvPr id="2053" name="Picture 4" descr="737px-Iowa_State_Cyclones_logo.svg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373688"/>
            <a:ext cx="15113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53" b="73932"/>
          <a:stretch>
            <a:fillRect/>
          </a:stretch>
        </p:blipFill>
        <p:spPr bwMode="auto">
          <a:xfrm>
            <a:off x="539750" y="115888"/>
            <a:ext cx="3798888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2"/>
          <p:cNvSpPr txBox="1">
            <a:spLocks noChangeArrowheads="1"/>
          </p:cNvSpPr>
          <p:nvPr/>
        </p:nvSpPr>
        <p:spPr bwMode="auto">
          <a:xfrm>
            <a:off x="6443663" y="44450"/>
            <a:ext cx="25923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400" b="1">
                <a:solidFill>
                  <a:srgbClr val="3C428E"/>
                </a:solidFill>
                <a:latin typeface="Arial" charset="0"/>
              </a:rPr>
              <a:t>2015 Symposium</a:t>
            </a:r>
          </a:p>
          <a:p>
            <a:pPr algn="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400" b="1">
                <a:solidFill>
                  <a:srgbClr val="3C428E"/>
                </a:solidFill>
                <a:latin typeface="Arial" charset="0"/>
              </a:rPr>
              <a:t>June 9-11, 2015</a:t>
            </a:r>
          </a:p>
          <a:p>
            <a:pPr algn="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400" b="1">
                <a:solidFill>
                  <a:srgbClr val="3C428E"/>
                </a:solidFill>
                <a:latin typeface="Arial" charset="0"/>
              </a:rPr>
              <a:t>Blacksburg, Virginia</a:t>
            </a:r>
          </a:p>
        </p:txBody>
      </p:sp>
      <p:sp>
        <p:nvSpPr>
          <p:cNvPr id="2056" name="Rectangle 2"/>
          <p:cNvSpPr txBox="1">
            <a:spLocks noChangeArrowheads="1"/>
          </p:cNvSpPr>
          <p:nvPr/>
        </p:nvSpPr>
        <p:spPr bwMode="auto">
          <a:xfrm>
            <a:off x="1908175" y="4365625"/>
            <a:ext cx="5543550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4572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600" b="1">
                <a:solidFill>
                  <a:srgbClr val="3C428E"/>
                </a:solidFill>
                <a:latin typeface="Arial" charset="0"/>
              </a:rPr>
              <a:t>By:</a:t>
            </a:r>
          </a:p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endParaRPr lang="en-US" altLang="en-US" sz="1600" b="1">
              <a:solidFill>
                <a:srgbClr val="3C428E"/>
              </a:solidFill>
              <a:latin typeface="Arial" charset="0"/>
            </a:endParaRPr>
          </a:p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600" b="1">
                <a:solidFill>
                  <a:srgbClr val="3C428E"/>
                </a:solidFill>
                <a:latin typeface="Arial" charset="0"/>
              </a:rPr>
              <a:t>Dr. R. Ganesh Rajagopalan</a:t>
            </a:r>
          </a:p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600" b="1">
                <a:solidFill>
                  <a:srgbClr val="3C428E"/>
                </a:solidFill>
                <a:latin typeface="Arial" charset="0"/>
              </a:rPr>
              <a:t>Kanchan Guntupalli</a:t>
            </a:r>
          </a:p>
          <a:p>
            <a:pPr algn="ctr" eaLnBrk="1" hangingPunct="1">
              <a:lnSpc>
                <a:spcPct val="84000"/>
              </a:lnSpc>
              <a:buClr>
                <a:srgbClr val="006666"/>
              </a:buClr>
            </a:pPr>
            <a:r>
              <a:rPr lang="en-US" altLang="en-US" sz="1600" b="1">
                <a:solidFill>
                  <a:srgbClr val="3C428E"/>
                </a:solidFill>
                <a:latin typeface="Arial" charset="0"/>
              </a:rPr>
              <a:t>Mathew V. Fischels</a:t>
            </a:r>
          </a:p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600" b="1">
                <a:solidFill>
                  <a:srgbClr val="3C428E"/>
                </a:solidFill>
                <a:latin typeface="Arial" charset="0"/>
              </a:rPr>
              <a:t>Luke A. Novak</a:t>
            </a:r>
          </a:p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endParaRPr lang="en-US" altLang="en-US" sz="1600" b="1">
              <a:solidFill>
                <a:srgbClr val="3C428E"/>
              </a:solidFill>
              <a:latin typeface="Arial" charset="0"/>
            </a:endParaRPr>
          </a:p>
        </p:txBody>
      </p:sp>
      <p:pic>
        <p:nvPicPr>
          <p:cNvPr id="2057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" t="27026" r="4445" b="21625"/>
          <a:stretch>
            <a:fillRect/>
          </a:stretch>
        </p:blipFill>
        <p:spPr bwMode="auto">
          <a:xfrm>
            <a:off x="6264275" y="5876925"/>
            <a:ext cx="2879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85AA0A-8E9C-4B13-B42B-B3FDC2ECAE84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1116013" y="2636838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3600" b="1">
                <a:solidFill>
                  <a:srgbClr val="3C428E"/>
                </a:solidFill>
                <a:latin typeface="Arial" charset="0"/>
              </a:rPr>
              <a:t>Numerical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52A7CA-25B3-4D61-9305-60E2AF61FB1E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1229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7999413" cy="685800"/>
          </a:xfrm>
        </p:spPr>
        <p:txBody>
          <a:bodyPr/>
          <a:lstStyle/>
          <a:p>
            <a:pPr eaLnBrk="1" hangingPunct="1"/>
            <a:r>
              <a:rPr lang="en-US" altLang="en-US" u="sng" smtClean="0"/>
              <a:t>Rot3DC</a:t>
            </a:r>
            <a:endParaRPr lang="en-US" altLang="en-US" b="0" u="sng" smtClean="0"/>
          </a:p>
        </p:txBody>
      </p:sp>
      <p:sp>
        <p:nvSpPr>
          <p:cNvPr id="12292" name="Rectangle 1031"/>
          <p:cNvSpPr>
            <a:spLocks noGrp="1" noChangeArrowheads="1"/>
          </p:cNvSpPr>
          <p:nvPr>
            <p:ph type="body" idx="1"/>
          </p:nvPr>
        </p:nvSpPr>
        <p:spPr>
          <a:xfrm>
            <a:off x="914400" y="1068388"/>
            <a:ext cx="8194675" cy="3729037"/>
          </a:xfrm>
        </p:spPr>
        <p:txBody>
          <a:bodyPr/>
          <a:lstStyle/>
          <a:p>
            <a:pPr eaLnBrk="1" hangingPunct="1">
              <a:lnSpc>
                <a:spcPct val="83000"/>
              </a:lnSpc>
              <a:defRPr/>
            </a:pPr>
            <a:r>
              <a:rPr lang="en-US" sz="2000" dirty="0" smtClean="0">
                <a:solidFill>
                  <a:srgbClr val="374293"/>
                </a:solidFill>
              </a:rPr>
              <a:t>Structured finite volume solver with turbine  treated as momentum sources.</a:t>
            </a:r>
            <a:endParaRPr lang="en-US" sz="2000" b="1" i="1" dirty="0" smtClean="0">
              <a:solidFill>
                <a:srgbClr val="374293"/>
              </a:solidFill>
            </a:endParaRPr>
          </a:p>
          <a:p>
            <a:pPr eaLnBrk="1" hangingPunct="1">
              <a:lnSpc>
                <a:spcPct val="83000"/>
              </a:lnSpc>
              <a:defRPr/>
            </a:pPr>
            <a:endParaRPr lang="en-US" sz="2000" dirty="0" smtClean="0">
              <a:solidFill>
                <a:srgbClr val="374293"/>
              </a:solidFill>
            </a:endParaRPr>
          </a:p>
          <a:p>
            <a:pPr eaLnBrk="1" hangingPunct="1">
              <a:lnSpc>
                <a:spcPct val="83000"/>
              </a:lnSpc>
              <a:defRPr/>
            </a:pPr>
            <a:r>
              <a:rPr lang="en-US" sz="2000" dirty="0" smtClean="0">
                <a:solidFill>
                  <a:srgbClr val="374293"/>
                </a:solidFill>
              </a:rPr>
              <a:t>Solves 3D, unsteady, incompressible RANS </a:t>
            </a:r>
            <a:r>
              <a:rPr lang="en-US" sz="2000" dirty="0" err="1" smtClean="0">
                <a:solidFill>
                  <a:srgbClr val="374293"/>
                </a:solidFill>
              </a:rPr>
              <a:t>Navier</a:t>
            </a:r>
            <a:r>
              <a:rPr lang="en-US" sz="2000" dirty="0" smtClean="0">
                <a:solidFill>
                  <a:srgbClr val="374293"/>
                </a:solidFill>
              </a:rPr>
              <a:t>-Stokes equations</a:t>
            </a:r>
          </a:p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  <a:defRPr/>
            </a:pPr>
            <a:endParaRPr lang="en-US" sz="2000" dirty="0" smtClean="0">
              <a:solidFill>
                <a:srgbClr val="374293"/>
              </a:solidFill>
            </a:endParaRPr>
          </a:p>
          <a:p>
            <a:pPr eaLnBrk="1" hangingPunct="1">
              <a:lnSpc>
                <a:spcPct val="83000"/>
              </a:lnSpc>
              <a:defRPr/>
            </a:pPr>
            <a:r>
              <a:rPr lang="en-US" sz="2000" dirty="0" smtClean="0">
                <a:solidFill>
                  <a:srgbClr val="374293"/>
                </a:solidFill>
              </a:rPr>
              <a:t>Rotor momentum source depends on:</a:t>
            </a:r>
          </a:p>
          <a:p>
            <a:pPr eaLnBrk="1" hangingPunct="1">
              <a:lnSpc>
                <a:spcPct val="83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rgbClr val="374293"/>
                </a:solidFill>
              </a:rPr>
              <a:t>       -</a:t>
            </a:r>
            <a:r>
              <a:rPr lang="en-US" sz="2000" b="1" i="1" dirty="0" smtClean="0">
                <a:solidFill>
                  <a:srgbClr val="374293"/>
                </a:solidFill>
              </a:rPr>
              <a:t> </a:t>
            </a:r>
            <a:r>
              <a:rPr lang="en-US" sz="2000" dirty="0" smtClean="0">
                <a:solidFill>
                  <a:srgbClr val="374293"/>
                </a:solidFill>
              </a:rPr>
              <a:t>local flow properties </a:t>
            </a:r>
          </a:p>
          <a:p>
            <a:pPr eaLnBrk="1" hangingPunct="1">
              <a:lnSpc>
                <a:spcPct val="83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rgbClr val="374293"/>
                </a:solidFill>
              </a:rPr>
              <a:t>       - turbine rotor geometry</a:t>
            </a:r>
          </a:p>
          <a:p>
            <a:pPr eaLnBrk="1" hangingPunct="1">
              <a:lnSpc>
                <a:spcPct val="83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rgbClr val="374293"/>
                </a:solidFill>
              </a:rPr>
              <a:t>       - 2D aerodynamic characteristics of blade cross-section</a:t>
            </a:r>
          </a:p>
          <a:p>
            <a:pPr eaLnBrk="1" hangingPunct="1">
              <a:lnSpc>
                <a:spcPct val="83000"/>
              </a:lnSpc>
              <a:defRPr/>
            </a:pPr>
            <a:endParaRPr lang="en-US" sz="2000" dirty="0" smtClean="0">
              <a:solidFill>
                <a:srgbClr val="3742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EEBB91-1CDB-4A69-AA5D-6D5631886B61}" type="slidenum">
              <a:rPr lang="en-GB"/>
              <a:pPr>
                <a:defRPr/>
              </a:pPr>
              <a:t>12</a:t>
            </a:fld>
            <a:endParaRPr lang="en-GB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773238"/>
            <a:ext cx="7086600" cy="1143000"/>
          </a:xfrm>
        </p:spPr>
        <p:txBody>
          <a:bodyPr/>
          <a:lstStyle/>
          <a:p>
            <a:pPr algn="ctr" eaLnBrk="1" hangingPunct="1"/>
            <a:r>
              <a:rPr lang="en-US" altLang="en-US" smtClean="0"/>
              <a:t>Rot3DC Validation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2852738"/>
            <a:ext cx="6400800" cy="5334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006666"/>
                </a:solidFill>
              </a:rPr>
              <a:t>NREL Combined Experiment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CD44B0-B3F2-4EAA-BBD9-5BCB99AB68DF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14339" name="Rectangle 3083"/>
          <p:cNvSpPr>
            <a:spLocks noGrp="1" noChangeArrowheads="1"/>
          </p:cNvSpPr>
          <p:nvPr>
            <p:ph type="title"/>
          </p:nvPr>
        </p:nvSpPr>
        <p:spPr>
          <a:xfrm>
            <a:off x="820738" y="-65088"/>
            <a:ext cx="7999412" cy="685801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NREL Combined Experiment : </a:t>
            </a:r>
            <a:r>
              <a:rPr lang="en-US" altLang="en-US" sz="2400" u="sng" smtClean="0">
                <a:solidFill>
                  <a:srgbClr val="374293"/>
                </a:solidFill>
              </a:rPr>
              <a:t>Power Comparison</a:t>
            </a:r>
          </a:p>
        </p:txBody>
      </p:sp>
      <p:pic>
        <p:nvPicPr>
          <p:cNvPr id="14340" name="Picture 3084" descr="C:\Documents and Settings\rot3dc\Desktop\HAWT Presentation\HAWT_img\HAWT_bdy\NREL_HAWT_comparison_power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23913"/>
            <a:ext cx="5484813" cy="548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3085"/>
          <p:cNvSpPr txBox="1">
            <a:spLocks noChangeArrowheads="1"/>
          </p:cNvSpPr>
          <p:nvPr/>
        </p:nvSpPr>
        <p:spPr bwMode="auto">
          <a:xfrm>
            <a:off x="3740150" y="6129338"/>
            <a:ext cx="2273300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374293"/>
                </a:solidFill>
              </a:rPr>
              <a:t>Power vs. Windspeed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C6EF66-38EA-47B6-BD10-CA55FB536AA9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15363" name="Rectangle 3083"/>
          <p:cNvSpPr>
            <a:spLocks noGrp="1" noChangeArrowheads="1"/>
          </p:cNvSpPr>
          <p:nvPr>
            <p:ph type="title"/>
          </p:nvPr>
        </p:nvSpPr>
        <p:spPr>
          <a:xfrm>
            <a:off x="820738" y="-65088"/>
            <a:ext cx="7999412" cy="685801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NREL Combined Experiment : </a:t>
            </a:r>
            <a:r>
              <a:rPr lang="en-US" altLang="en-US" sz="2400" u="sng" smtClean="0">
                <a:solidFill>
                  <a:srgbClr val="374293"/>
                </a:solidFill>
              </a:rPr>
              <a:t>Flow Solution</a:t>
            </a:r>
          </a:p>
        </p:txBody>
      </p:sp>
      <p:sp>
        <p:nvSpPr>
          <p:cNvPr id="15364" name="Text Box 3085"/>
          <p:cNvSpPr txBox="1">
            <a:spLocks noChangeArrowheads="1"/>
          </p:cNvSpPr>
          <p:nvPr/>
        </p:nvSpPr>
        <p:spPr bwMode="auto">
          <a:xfrm>
            <a:off x="3392488" y="5845175"/>
            <a:ext cx="3035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374293"/>
                </a:solidFill>
              </a:rPr>
              <a:t>Y-plane through rotor center</a:t>
            </a:r>
          </a:p>
          <a:p>
            <a:pPr algn="ctr" eaLnBrk="1" hangingPunct="1"/>
            <a:r>
              <a:rPr lang="en-US" altLang="en-US" sz="1800" b="1">
                <a:solidFill>
                  <a:srgbClr val="374293"/>
                </a:solidFill>
              </a:rPr>
              <a:t>V</a:t>
            </a:r>
            <a:r>
              <a:rPr lang="en-US" altLang="en-US" sz="1800" b="1" baseline="-25000">
                <a:solidFill>
                  <a:srgbClr val="374293"/>
                </a:solidFill>
              </a:rPr>
              <a:t>∞</a:t>
            </a:r>
            <a:r>
              <a:rPr lang="en-US" altLang="en-US" sz="1800" b="1">
                <a:solidFill>
                  <a:srgbClr val="374293"/>
                </a:solidFill>
              </a:rPr>
              <a:t> = 10 m/s</a:t>
            </a:r>
          </a:p>
        </p:txBody>
      </p:sp>
      <p:pic>
        <p:nvPicPr>
          <p:cNvPr id="1536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3" y="1066800"/>
            <a:ext cx="76581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0B5183-444A-4DBD-98F4-E12D976ABD11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title"/>
          </p:nvPr>
        </p:nvSpPr>
        <p:spPr>
          <a:xfrm>
            <a:off x="838200" y="222250"/>
            <a:ext cx="7999413" cy="685800"/>
          </a:xfrm>
        </p:spPr>
        <p:txBody>
          <a:bodyPr/>
          <a:lstStyle/>
          <a:p>
            <a:pPr eaLnBrk="1" hangingPunct="1"/>
            <a:r>
              <a:rPr lang="en-US" altLang="en-US" smtClean="0"/>
              <a:t>NREL Isolated Rotor: </a:t>
            </a:r>
            <a:r>
              <a:rPr lang="en-US" altLang="en-US" u="sng" smtClean="0">
                <a:solidFill>
                  <a:srgbClr val="3C428E"/>
                </a:solidFill>
              </a:rPr>
              <a:t>Yaw Study</a:t>
            </a:r>
            <a:endParaRPr lang="en-US" altLang="en-US" sz="3200" u="sng" smtClean="0">
              <a:solidFill>
                <a:srgbClr val="3C428E"/>
              </a:solidFill>
            </a:endParaRPr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909638" y="1371600"/>
            <a:ext cx="7694612" cy="349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/>
          <a:lstStyle/>
          <a:p>
            <a:pPr marL="341313" indent="-341313">
              <a:lnSpc>
                <a:spcPct val="100000"/>
              </a:lnSpc>
              <a:spcBef>
                <a:spcPct val="20000"/>
              </a:spcBef>
              <a:buClr>
                <a:srgbClr val="374293"/>
              </a:buClr>
              <a:buSzTx/>
              <a:buFontTx/>
              <a:buChar char="•"/>
              <a:defRPr/>
            </a:pPr>
            <a:r>
              <a:rPr lang="en-US" sz="2600">
                <a:solidFill>
                  <a:srgbClr val="3C428E"/>
                </a:solidFill>
                <a:latin typeface="Arial" charset="0"/>
              </a:rPr>
              <a:t>NREL rotor without tower and nacelle, in upwind position</a:t>
            </a:r>
          </a:p>
          <a:p>
            <a:pPr marL="341313" indent="-341313">
              <a:lnSpc>
                <a:spcPct val="100000"/>
              </a:lnSpc>
              <a:spcBef>
                <a:spcPct val="20000"/>
              </a:spcBef>
              <a:buClr>
                <a:srgbClr val="374293"/>
              </a:buClr>
              <a:buSzTx/>
              <a:buFontTx/>
              <a:buChar char="•"/>
              <a:defRPr/>
            </a:pPr>
            <a:endParaRPr lang="en-US" sz="2600">
              <a:solidFill>
                <a:srgbClr val="3C428E"/>
              </a:solidFill>
              <a:latin typeface="Arial" charset="0"/>
            </a:endParaRPr>
          </a:p>
          <a:p>
            <a:pPr marL="341313" indent="-341313">
              <a:lnSpc>
                <a:spcPct val="100000"/>
              </a:lnSpc>
              <a:spcBef>
                <a:spcPct val="20000"/>
              </a:spcBef>
              <a:buClr>
                <a:srgbClr val="374293"/>
              </a:buClr>
              <a:buSzTx/>
              <a:buFontTx/>
              <a:buChar char="•"/>
              <a:defRPr/>
            </a:pPr>
            <a:r>
              <a:rPr lang="en-US" sz="2600">
                <a:solidFill>
                  <a:srgbClr val="3C428E"/>
                </a:solidFill>
                <a:latin typeface="Arial" charset="0"/>
              </a:rPr>
              <a:t>Free stream at angles of [-40</a:t>
            </a:r>
            <a:r>
              <a:rPr lang="en-US" sz="2600" baseline="30000">
                <a:solidFill>
                  <a:srgbClr val="3C428E"/>
                </a:solidFill>
                <a:latin typeface="Arial" charset="0"/>
              </a:rPr>
              <a:t>0</a:t>
            </a:r>
            <a:r>
              <a:rPr lang="en-US" sz="2600">
                <a:solidFill>
                  <a:srgbClr val="3C428E"/>
                </a:solidFill>
                <a:latin typeface="Arial" charset="0"/>
              </a:rPr>
              <a:t>, 40</a:t>
            </a:r>
            <a:r>
              <a:rPr lang="en-US" sz="2600" baseline="30000">
                <a:solidFill>
                  <a:srgbClr val="3C428E"/>
                </a:solidFill>
                <a:latin typeface="Arial" charset="0"/>
              </a:rPr>
              <a:t>0</a:t>
            </a:r>
            <a:r>
              <a:rPr lang="en-US" sz="2600">
                <a:solidFill>
                  <a:srgbClr val="3C428E"/>
                </a:solidFill>
                <a:latin typeface="Arial" charset="0"/>
              </a:rPr>
              <a:t>]</a:t>
            </a:r>
          </a:p>
          <a:p>
            <a:pPr marL="341313" indent="-341313">
              <a:lnSpc>
                <a:spcPct val="100000"/>
              </a:lnSpc>
              <a:spcBef>
                <a:spcPct val="20000"/>
              </a:spcBef>
              <a:buClr>
                <a:srgbClr val="374293"/>
              </a:buClr>
              <a:buSzTx/>
              <a:buFontTx/>
              <a:buChar char="•"/>
              <a:defRPr/>
            </a:pPr>
            <a:endParaRPr lang="en-US" sz="2600">
              <a:solidFill>
                <a:srgbClr val="3C428E"/>
              </a:solidFill>
              <a:latin typeface="Arial" charset="0"/>
            </a:endParaRPr>
          </a:p>
          <a:p>
            <a:pPr marL="341313" indent="-341313">
              <a:lnSpc>
                <a:spcPct val="100000"/>
              </a:lnSpc>
              <a:spcBef>
                <a:spcPct val="20000"/>
              </a:spcBef>
              <a:buClr>
                <a:srgbClr val="374293"/>
              </a:buClr>
              <a:buSzTx/>
              <a:buFontTx/>
              <a:buChar char="•"/>
              <a:defRPr/>
            </a:pPr>
            <a:r>
              <a:rPr lang="en-US" sz="2600">
                <a:solidFill>
                  <a:srgbClr val="3C428E"/>
                </a:solidFill>
                <a:latin typeface="Arial" charset="0"/>
              </a:rPr>
              <a:t>Relation between Yaw and TPP angle:</a:t>
            </a:r>
          </a:p>
          <a:p>
            <a:pPr marL="341313" indent="-341313" algn="ctr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Tx/>
              <a:defRPr/>
            </a:pPr>
            <a:r>
              <a:rPr lang="en-US" sz="2600" b="1">
                <a:solidFill>
                  <a:srgbClr val="3C428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γ = 90</a:t>
            </a:r>
            <a:r>
              <a:rPr lang="en-US" sz="2600" b="1" baseline="30000">
                <a:solidFill>
                  <a:srgbClr val="3C428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0</a:t>
            </a:r>
            <a:r>
              <a:rPr lang="en-US" sz="2600" b="1">
                <a:solidFill>
                  <a:srgbClr val="3C428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- α</a:t>
            </a:r>
          </a:p>
          <a:p>
            <a:pPr marL="341313" indent="-341313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Tx/>
              <a:defRPr/>
            </a:pPr>
            <a:endParaRPr lang="en-US" sz="2600" b="1">
              <a:solidFill>
                <a:srgbClr val="3C428E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C:\Documents and Settings\rot3dc\Desktop\HAWT Presentation\HAWT_img\pics_isolatedHAWT_yaw\vz_10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1" r="8269"/>
          <a:stretch>
            <a:fillRect/>
          </a:stretch>
        </p:blipFill>
        <p:spPr bwMode="auto">
          <a:xfrm>
            <a:off x="6011863" y="1196975"/>
            <a:ext cx="3097212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9" descr="C:\Documents and Settings\rot3dc\Desktop\HAWT Presentation\HAWT_img\pics_isolatedHAWT_yaw\ct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206500"/>
            <a:ext cx="3228975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65DA58-4F60-4A8C-9D7C-90BFE00F66D1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838200" y="228600"/>
            <a:ext cx="79994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2400" b="1">
                <a:solidFill>
                  <a:schemeClr val="tx1"/>
                </a:solidFill>
                <a:latin typeface="Arial" charset="0"/>
              </a:rPr>
              <a:t>NREL Isolated Rotor:</a:t>
            </a:r>
            <a:br>
              <a:rPr lang="en-US" altLang="en-US" sz="2400" b="1">
                <a:solidFill>
                  <a:schemeClr val="tx1"/>
                </a:solidFill>
                <a:latin typeface="Arial" charset="0"/>
              </a:rPr>
            </a:br>
            <a:r>
              <a:rPr lang="en-US" altLang="en-US" sz="2400" b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Yawed Free Stream </a:t>
            </a:r>
            <a:r>
              <a:rPr lang="en-US" altLang="en-US" sz="2400" b="1">
                <a:solidFill>
                  <a:srgbClr val="374293"/>
                </a:solidFill>
                <a:latin typeface="Arial" charset="0"/>
              </a:rPr>
              <a:t>(</a:t>
            </a:r>
            <a:r>
              <a:rPr lang="en-US" altLang="en-US" sz="2400" b="1">
                <a:solidFill>
                  <a:srgbClr val="374293"/>
                </a:solidFill>
                <a:latin typeface="Bookman Old Style" pitchFamily="18" charset="0"/>
              </a:rPr>
              <a:t>V</a:t>
            </a:r>
            <a:r>
              <a:rPr lang="en-US" altLang="en-US" sz="2400" b="1" baseline="-25000">
                <a:solidFill>
                  <a:srgbClr val="374293"/>
                </a:solidFill>
                <a:latin typeface="Bookman Old Style" pitchFamily="18" charset="0"/>
              </a:rPr>
              <a:t>∞</a:t>
            </a:r>
            <a:r>
              <a:rPr lang="en-US" altLang="en-US" sz="2400" b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 = 10 m/s)</a:t>
            </a:r>
          </a:p>
        </p:txBody>
      </p: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6577013" y="835025"/>
            <a:ext cx="245903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600">
                <a:solidFill>
                  <a:schemeClr val="tx1"/>
                </a:solidFill>
                <a:latin typeface="Arial" charset="0"/>
                <a:sym typeface="Symbol" pitchFamily="18" charset="2"/>
              </a:rPr>
              <a:t>Average induced velocity</a:t>
            </a:r>
          </a:p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600">
                <a:solidFill>
                  <a:schemeClr val="tx1"/>
                </a:solidFill>
                <a:latin typeface="Arial" charset="0"/>
                <a:sym typeface="Symbol" pitchFamily="18" charset="2"/>
              </a:rPr>
              <a:t>         vs. yaw angle</a:t>
            </a: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1562100" y="1257300"/>
            <a:ext cx="1714500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600">
                <a:solidFill>
                  <a:schemeClr val="tx1"/>
                </a:solidFill>
                <a:latin typeface="Arial" charset="0"/>
                <a:sym typeface="Symbol" pitchFamily="18" charset="2"/>
              </a:rPr>
              <a:t>C</a:t>
            </a:r>
            <a:r>
              <a:rPr lang="en-US" altLang="en-US" sz="1600" baseline="-25000">
                <a:solidFill>
                  <a:schemeClr val="tx1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US" altLang="en-US" sz="1600">
                <a:solidFill>
                  <a:schemeClr val="tx1"/>
                </a:solidFill>
                <a:latin typeface="Arial" charset="0"/>
                <a:sym typeface="Symbol" pitchFamily="18" charset="2"/>
              </a:rPr>
              <a:t> vs. yaw angle</a:t>
            </a:r>
          </a:p>
        </p:txBody>
      </p:sp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6516688" y="6237288"/>
            <a:ext cx="2665412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200" b="1" i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Note: Rot3DC calculated solution</a:t>
            </a:r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3851275" y="3429000"/>
            <a:ext cx="2279650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600">
                <a:solidFill>
                  <a:schemeClr val="tx1"/>
                </a:solidFill>
                <a:latin typeface="Arial" charset="0"/>
                <a:sym typeface="Symbol" pitchFamily="18" charset="2"/>
              </a:rPr>
              <a:t>Power vs. Wind-speed</a:t>
            </a:r>
          </a:p>
        </p:txBody>
      </p:sp>
      <p:pic>
        <p:nvPicPr>
          <p:cNvPr id="17418" name="Picture 3" descr="C:\Documents and Settings\rot3dc\Desktop\HAWT Presentation\HAWT_img\pics_isolatedHAWT_yaw\powerCurve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1" r="8269"/>
          <a:stretch>
            <a:fillRect/>
          </a:stretch>
        </p:blipFill>
        <p:spPr bwMode="auto">
          <a:xfrm>
            <a:off x="3419475" y="3716338"/>
            <a:ext cx="2946400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717C5B-D308-479B-B422-DAA5FDCC5FAF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1116013" y="35306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3600" b="1">
                <a:solidFill>
                  <a:srgbClr val="3C428E"/>
                </a:solidFill>
                <a:latin typeface="Arial" charset="0"/>
              </a:rPr>
              <a:t>Analytical Method and Rot3DC Correlations</a:t>
            </a:r>
          </a:p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endParaRPr lang="en-US" altLang="en-US" sz="3600" b="1">
              <a:solidFill>
                <a:srgbClr val="3C428E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2CEBD3-2D10-4B93-A437-23CC8DEE4928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838200" y="152400"/>
            <a:ext cx="79994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2400" b="1">
                <a:solidFill>
                  <a:schemeClr val="tx1"/>
                </a:solidFill>
                <a:latin typeface="Arial" charset="0"/>
                <a:sym typeface="Symbol" pitchFamily="18" charset="2"/>
              </a:rPr>
              <a:t>Correlations:</a:t>
            </a:r>
          </a:p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2400" b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Comparison of Inflow Ratio </a:t>
            </a:r>
            <a:r>
              <a:rPr lang="en-US" altLang="en-US" sz="2400" b="1">
                <a:solidFill>
                  <a:srgbClr val="374293"/>
                </a:solidFill>
                <a:latin typeface="Arial" charset="0"/>
              </a:rPr>
              <a:t>(V</a:t>
            </a:r>
            <a:r>
              <a:rPr lang="en-US" altLang="en-US" sz="2400" b="1" baseline="-25000">
                <a:solidFill>
                  <a:srgbClr val="374293"/>
                </a:solidFill>
                <a:latin typeface="Arial" charset="0"/>
                <a:sym typeface="Symbol" pitchFamily="18" charset="2"/>
              </a:rPr>
              <a:t>∞</a:t>
            </a:r>
            <a:r>
              <a:rPr lang="en-US" altLang="en-US" sz="2400" b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 = 10 m/s)</a:t>
            </a:r>
          </a:p>
        </p:txBody>
      </p:sp>
      <p:pic>
        <p:nvPicPr>
          <p:cNvPr id="1946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052513"/>
            <a:ext cx="7786687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2989263" y="5935663"/>
            <a:ext cx="4151312" cy="3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b="1">
                <a:solidFill>
                  <a:schemeClr val="tx1"/>
                </a:solidFill>
                <a:latin typeface="Arial" charset="0"/>
                <a:sym typeface="Symbol" pitchFamily="18" charset="2"/>
              </a:rPr>
              <a:t>Inflow Ratio (</a:t>
            </a:r>
            <a:r>
              <a:rPr lang="el-GR" altLang="en-US" b="1">
                <a:solidFill>
                  <a:schemeClr val="tx1"/>
                </a:solidFill>
                <a:latin typeface="Bookman Old Style" pitchFamily="18" charset="0"/>
                <a:sym typeface="Symbol" pitchFamily="18" charset="2"/>
              </a:rPr>
              <a:t>λ</a:t>
            </a:r>
            <a:r>
              <a:rPr lang="en-IN" altLang="en-US" b="1">
                <a:solidFill>
                  <a:schemeClr val="tx1"/>
                </a:solidFill>
                <a:latin typeface="Arial" charset="0"/>
                <a:sym typeface="Symbol" pitchFamily="18" charset="2"/>
              </a:rPr>
              <a:t>)</a:t>
            </a:r>
            <a:r>
              <a:rPr lang="en-US" altLang="en-US" b="1">
                <a:solidFill>
                  <a:schemeClr val="tx1"/>
                </a:solidFill>
                <a:latin typeface="Arial" charset="0"/>
                <a:sym typeface="Symbol" pitchFamily="18" charset="2"/>
              </a:rPr>
              <a:t> vs. Yaw Angle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41DFFC-2DBF-4DDF-B129-9E3FB8F3AC28}" type="slidenum">
              <a:rPr lang="en-GB"/>
              <a:pPr>
                <a:defRPr/>
              </a:pPr>
              <a:t>19</a:t>
            </a:fld>
            <a:endParaRPr lang="en-GB"/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838200" y="152400"/>
            <a:ext cx="79994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2400" b="1">
                <a:solidFill>
                  <a:schemeClr val="tx1"/>
                </a:solidFill>
                <a:latin typeface="Arial" charset="0"/>
                <a:sym typeface="Symbol" pitchFamily="18" charset="2"/>
              </a:rPr>
              <a:t>Correlations:</a:t>
            </a:r>
          </a:p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2400" b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Comparison of C</a:t>
            </a:r>
            <a:r>
              <a:rPr lang="en-US" altLang="en-US" sz="2400" b="1" baseline="-25000">
                <a:solidFill>
                  <a:srgbClr val="374293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US" altLang="en-US" sz="2400" b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altLang="en-US" sz="2400" b="1">
                <a:solidFill>
                  <a:srgbClr val="374293"/>
                </a:solidFill>
                <a:latin typeface="Arial" charset="0"/>
              </a:rPr>
              <a:t>(V</a:t>
            </a:r>
            <a:r>
              <a:rPr lang="en-US" altLang="en-US" sz="2400" b="1" baseline="-25000">
                <a:solidFill>
                  <a:srgbClr val="374293"/>
                </a:solidFill>
                <a:latin typeface="Arial" charset="0"/>
                <a:sym typeface="Symbol" pitchFamily="18" charset="2"/>
              </a:rPr>
              <a:t>∞</a:t>
            </a:r>
            <a:r>
              <a:rPr lang="en-US" altLang="en-US" sz="2400" b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 = 10 m/s)</a:t>
            </a:r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2767013" y="5805488"/>
            <a:ext cx="4883150" cy="3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b="1">
                <a:solidFill>
                  <a:schemeClr val="tx1"/>
                </a:solidFill>
                <a:latin typeface="Arial" charset="0"/>
                <a:sym typeface="Symbol" pitchFamily="18" charset="2"/>
              </a:rPr>
              <a:t>Coefficient of Thrust vs. Yaw Angle</a:t>
            </a:r>
          </a:p>
        </p:txBody>
      </p:sp>
      <p:pic>
        <p:nvPicPr>
          <p:cNvPr id="2048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968375"/>
            <a:ext cx="7637463" cy="473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406C1-01D3-4CE3-BA94-F27F39DA84CF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1042988" y="74613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3600" b="1" u="sng">
                <a:solidFill>
                  <a:schemeClr val="tx1"/>
                </a:solidFill>
                <a:latin typeface="Arial" charset="0"/>
              </a:rPr>
              <a:t>Yawed Flow Aerodynamics </a:t>
            </a:r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1042988" y="1052513"/>
            <a:ext cx="7670800" cy="378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Tx/>
              <a:buNone/>
            </a:pPr>
            <a:endParaRPr lang="en-US" altLang="en-US" sz="26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r>
              <a:rPr lang="en-US" altLang="en-US" sz="2600">
                <a:solidFill>
                  <a:srgbClr val="374293"/>
                </a:solidFill>
                <a:latin typeface="Arial" charset="0"/>
              </a:rPr>
              <a:t> Turbines are subjected to changing wind directions leading to yaw error and reduced power output</a:t>
            </a: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endParaRPr lang="en-US" altLang="en-US" sz="26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r>
              <a:rPr lang="en-US" altLang="en-US" sz="2600">
                <a:solidFill>
                  <a:srgbClr val="374293"/>
                </a:solidFill>
                <a:latin typeface="Arial" charset="0"/>
              </a:rPr>
              <a:t> Zero yaw in free stream, yet turbines in middle of farm see yawed flow</a:t>
            </a: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endParaRPr lang="en-US" altLang="en-US" sz="26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r>
              <a:rPr lang="en-US" altLang="en-US" sz="2600">
                <a:solidFill>
                  <a:srgbClr val="374293"/>
                </a:solidFill>
                <a:latin typeface="Arial" charset="0"/>
              </a:rPr>
              <a:t> Analytical prediction based on yaw error is helpful for onboard computations.</a:t>
            </a: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endParaRPr lang="en-US" altLang="en-US" sz="2600">
              <a:solidFill>
                <a:srgbClr val="374293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3797728-BC4F-485C-AB64-4AEBCA75F7A9}" type="slidenum">
              <a:rPr lang="en-GB"/>
              <a:pPr>
                <a:defRPr/>
              </a:pPr>
              <a:t>20</a:t>
            </a:fld>
            <a:endParaRPr lang="en-GB"/>
          </a:p>
        </p:txBody>
      </p:sp>
      <p:sp>
        <p:nvSpPr>
          <p:cNvPr id="21507" name="Rectangle 7"/>
          <p:cNvSpPr>
            <a:spLocks noChangeArrowheads="1"/>
          </p:cNvSpPr>
          <p:nvPr/>
        </p:nvSpPr>
        <p:spPr bwMode="auto">
          <a:xfrm>
            <a:off x="838200" y="228600"/>
            <a:ext cx="79994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2400" b="1">
                <a:solidFill>
                  <a:schemeClr val="tx1"/>
                </a:solidFill>
                <a:latin typeface="Arial" charset="0"/>
              </a:rPr>
              <a:t>Correlations:</a:t>
            </a:r>
            <a:br>
              <a:rPr lang="en-US" altLang="en-US" sz="2400" b="1">
                <a:solidFill>
                  <a:schemeClr val="tx1"/>
                </a:solidFill>
                <a:latin typeface="Arial" charset="0"/>
              </a:rPr>
            </a:br>
            <a:r>
              <a:rPr lang="en-US" altLang="en-US" sz="2400" b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Yawed Free stream </a:t>
            </a:r>
            <a:r>
              <a:rPr lang="en-US" altLang="en-US" sz="2400" b="1">
                <a:solidFill>
                  <a:srgbClr val="374293"/>
                </a:solidFill>
                <a:latin typeface="Arial" charset="0"/>
              </a:rPr>
              <a:t>(V</a:t>
            </a:r>
            <a:r>
              <a:rPr lang="en-US" altLang="en-US" sz="2400" b="1" baseline="-25000">
                <a:solidFill>
                  <a:srgbClr val="374293"/>
                </a:solidFill>
                <a:latin typeface="Arial" charset="0"/>
                <a:sym typeface="Symbol" pitchFamily="18" charset="2"/>
              </a:rPr>
              <a:t>∞</a:t>
            </a:r>
            <a:r>
              <a:rPr lang="en-US" altLang="en-US" sz="2400" b="1">
                <a:solidFill>
                  <a:srgbClr val="374293"/>
                </a:solidFill>
                <a:latin typeface="Arial" charset="0"/>
                <a:sym typeface="Symbol" pitchFamily="18" charset="2"/>
              </a:rPr>
              <a:t> = 10 m/s)</a:t>
            </a:r>
          </a:p>
        </p:txBody>
      </p:sp>
      <p:sp>
        <p:nvSpPr>
          <p:cNvPr id="21508" name="Rectangle 10"/>
          <p:cNvSpPr>
            <a:spLocks noChangeArrowheads="1"/>
          </p:cNvSpPr>
          <p:nvPr/>
        </p:nvSpPr>
        <p:spPr bwMode="auto">
          <a:xfrm>
            <a:off x="7346950" y="6165850"/>
            <a:ext cx="173037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FF3300"/>
                </a:solidFill>
                <a:latin typeface="Arial" charset="0"/>
              </a:rPr>
              <a:t>Note: α = 90</a:t>
            </a:r>
            <a:r>
              <a:rPr lang="en-US" altLang="en-US" sz="1600" b="1" baseline="30000">
                <a:solidFill>
                  <a:srgbClr val="FF3300"/>
                </a:solidFill>
                <a:latin typeface="Arial" charset="0"/>
              </a:rPr>
              <a:t>0</a:t>
            </a:r>
            <a:r>
              <a:rPr lang="en-US" altLang="en-US" sz="1600" b="1">
                <a:solidFill>
                  <a:srgbClr val="FF3300"/>
                </a:solidFill>
                <a:latin typeface="Arial" charset="0"/>
              </a:rPr>
              <a:t> - </a:t>
            </a:r>
            <a:r>
              <a:rPr lang="el-GR" altLang="en-US" sz="1600" b="1">
                <a:solidFill>
                  <a:srgbClr val="FF3300"/>
                </a:solidFill>
                <a:latin typeface="Arial" charset="0"/>
              </a:rPr>
              <a:t>γ</a:t>
            </a:r>
            <a:endParaRPr lang="en-US" altLang="en-US" sz="1600" b="1">
              <a:solidFill>
                <a:srgbClr val="FF3300"/>
              </a:solidFill>
              <a:latin typeface="Arial" charset="0"/>
            </a:endParaRPr>
          </a:p>
        </p:txBody>
      </p:sp>
      <p:pic>
        <p:nvPicPr>
          <p:cNvPr id="2150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773238"/>
            <a:ext cx="8342312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2114550" y="4149725"/>
            <a:ext cx="60356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1800" b="1">
                <a:solidFill>
                  <a:schemeClr val="tx1"/>
                </a:solidFill>
                <a:latin typeface="Arial" charset="0"/>
                <a:sym typeface="Symbol" pitchFamily="18" charset="2"/>
              </a:rPr>
              <a:t>Comparison between Analytical Solution and Rot3DC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FEFA7C-7C1A-4183-A64F-2E28B40FE599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999413" cy="685800"/>
          </a:xfrm>
        </p:spPr>
        <p:txBody>
          <a:bodyPr/>
          <a:lstStyle/>
          <a:p>
            <a:pPr eaLnBrk="1" hangingPunct="1"/>
            <a:r>
              <a:rPr lang="en-GB" altLang="en-US" u="sng" smtClean="0"/>
              <a:t>Conclusions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38200" y="938213"/>
            <a:ext cx="8197850" cy="443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Tx/>
              <a:buNone/>
            </a:pPr>
            <a:endParaRPr lang="en-US" altLang="en-US" sz="24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r>
              <a:rPr lang="en-US" altLang="en-US" sz="2400">
                <a:solidFill>
                  <a:srgbClr val="374293"/>
                </a:solidFill>
                <a:latin typeface="Arial" charset="0"/>
              </a:rPr>
              <a:t> Simple analytical solution procedure for evaluating wind 	turbine performance in yawed flow</a:t>
            </a: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endParaRPr lang="en-US" altLang="en-US" sz="24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r>
              <a:rPr lang="en-US" altLang="en-US" sz="2400">
                <a:solidFill>
                  <a:srgbClr val="374293"/>
                </a:solidFill>
                <a:latin typeface="Arial" charset="0"/>
              </a:rPr>
              <a:t> Analytical solution within 10% error margin of 	computational fluid dynamics (Rot3DC) simulations</a:t>
            </a: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endParaRPr lang="en-US" altLang="en-US" sz="24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r>
              <a:rPr lang="en-US" altLang="en-US" sz="2400">
                <a:solidFill>
                  <a:srgbClr val="374293"/>
                </a:solidFill>
                <a:latin typeface="Arial" charset="0"/>
              </a:rPr>
              <a:t> CFD results compare well with experiments and 	adequately predict turbine performance under 	conditions of yaw</a:t>
            </a: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endParaRPr lang="en-US" altLang="en-US" sz="24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r>
              <a:rPr lang="en-US" altLang="en-US" sz="2400">
                <a:solidFill>
                  <a:srgbClr val="374293"/>
                </a:solidFill>
                <a:latin typeface="Arial" charset="0"/>
              </a:rPr>
              <a:t> Simplicity of the developed analytical expression can be 	exploited to provide input to onboard yaw control 	feedback systems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3DEFE4E-0A57-4408-A61B-900BC93D8395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3086100" y="3213100"/>
            <a:ext cx="3352800" cy="685800"/>
          </a:xfrm>
        </p:spPr>
        <p:txBody>
          <a:bodyPr/>
          <a:lstStyle/>
          <a:p>
            <a:pPr algn="ctr" eaLnBrk="1" hangingPunct="1"/>
            <a:r>
              <a:rPr lang="en-GB" altLang="en-US" smtClean="0"/>
              <a:t>Questions ?</a:t>
            </a:r>
          </a:p>
        </p:txBody>
      </p:sp>
      <p:sp>
        <p:nvSpPr>
          <p:cNvPr id="228355" name="Rectangle 3"/>
          <p:cNvSpPr>
            <a:spLocks noChangeArrowheads="1"/>
          </p:cNvSpPr>
          <p:nvPr/>
        </p:nvSpPr>
        <p:spPr bwMode="auto">
          <a:xfrm>
            <a:off x="2257425" y="2349500"/>
            <a:ext cx="4953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/>
          <a:p>
            <a:pPr algn="ctr" defTabSz="457106">
              <a:lnSpc>
                <a:spcPct val="84000"/>
              </a:lnSpc>
              <a:buClr>
                <a:srgbClr val="006666"/>
              </a:buClr>
              <a:buFont typeface="Arial" charset="0"/>
              <a:buNone/>
              <a:defRPr/>
            </a:pPr>
            <a:r>
              <a:rPr lang="en-GB" sz="5400" b="1" dirty="0">
                <a:solidFill>
                  <a:srgbClr val="3742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Thank You!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956738-958A-4E7E-A72E-8C752F5ED9D1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1116013" y="2636838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 anchor="b"/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84000"/>
              </a:lnSpc>
              <a:buClr>
                <a:srgbClr val="006666"/>
              </a:buClr>
              <a:buFont typeface="Arial" charset="0"/>
              <a:buNone/>
            </a:pPr>
            <a:r>
              <a:rPr lang="en-US" altLang="en-US" sz="3600" b="1">
                <a:solidFill>
                  <a:srgbClr val="3C428E"/>
                </a:solidFill>
                <a:latin typeface="Arial" charset="0"/>
              </a:rPr>
              <a:t>Analytical Formulation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9278937" cy="528638"/>
          </a:xfrm>
        </p:spPr>
        <p:txBody>
          <a:bodyPr/>
          <a:lstStyle/>
          <a:p>
            <a:pPr eaLnBrk="1" hangingPunct="1"/>
            <a:r>
              <a:rPr lang="en-US" altLang="en-US" sz="3400" u="sng" smtClean="0"/>
              <a:t>Analytical Formulation</a:t>
            </a: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1042988" y="1052513"/>
            <a:ext cx="7670800" cy="425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84000"/>
              </a:lnSpc>
              <a:buClr>
                <a:srgbClr val="006666"/>
              </a:buClr>
              <a:buFontTx/>
              <a:buNone/>
            </a:pPr>
            <a:endParaRPr lang="en-US" altLang="en-US" sz="26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r>
              <a:rPr lang="en-US" altLang="en-US" sz="2600">
                <a:solidFill>
                  <a:srgbClr val="374293"/>
                </a:solidFill>
                <a:latin typeface="Arial" charset="0"/>
              </a:rPr>
              <a:t> Based on momentum theory</a:t>
            </a: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endParaRPr lang="en-US" altLang="en-US" sz="26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r>
              <a:rPr lang="en-US" altLang="en-US" sz="2600">
                <a:solidFill>
                  <a:srgbClr val="374293"/>
                </a:solidFill>
                <a:latin typeface="Arial" charset="0"/>
              </a:rPr>
              <a:t> </a:t>
            </a:r>
            <a:r>
              <a:rPr lang="en-US" altLang="en-US" sz="2600" b="1">
                <a:solidFill>
                  <a:srgbClr val="374293"/>
                </a:solidFill>
                <a:latin typeface="Bookman Old Style" pitchFamily="18" charset="0"/>
              </a:rPr>
              <a:t>Cp = </a:t>
            </a:r>
            <a:r>
              <a:rPr lang="en-US" altLang="en-US" sz="2600" b="1" i="1">
                <a:solidFill>
                  <a:srgbClr val="374293"/>
                </a:solidFill>
                <a:latin typeface="Bookman Old Style" pitchFamily="18" charset="0"/>
              </a:rPr>
              <a:t>f</a:t>
            </a:r>
            <a:r>
              <a:rPr lang="en-US" altLang="en-US" sz="2600" b="1">
                <a:solidFill>
                  <a:srgbClr val="374293"/>
                </a:solidFill>
                <a:latin typeface="Bookman Old Style" pitchFamily="18" charset="0"/>
              </a:rPr>
              <a:t>(</a:t>
            </a:r>
            <a:r>
              <a:rPr lang="el-GR" altLang="en-US" sz="2600" b="1">
                <a:solidFill>
                  <a:srgbClr val="374293"/>
                </a:solidFill>
                <a:latin typeface="Bookman Old Style" pitchFamily="18" charset="0"/>
              </a:rPr>
              <a:t>γ</a:t>
            </a:r>
            <a:r>
              <a:rPr lang="en-IN" altLang="en-US" sz="2600" b="1">
                <a:solidFill>
                  <a:srgbClr val="374293"/>
                </a:solidFill>
                <a:latin typeface="Bookman Old Style" pitchFamily="18" charset="0"/>
              </a:rPr>
              <a:t>, v)</a:t>
            </a:r>
          </a:p>
          <a:p>
            <a:pPr eaLnBrk="1" hangingPunct="1">
              <a:lnSpc>
                <a:spcPct val="84000"/>
              </a:lnSpc>
              <a:buClr>
                <a:srgbClr val="374293"/>
              </a:buClr>
              <a:buFontTx/>
              <a:buChar char="•"/>
            </a:pPr>
            <a:endParaRPr lang="en-US" altLang="en-US" sz="2600">
              <a:solidFill>
                <a:srgbClr val="374293"/>
              </a:solidFill>
              <a:latin typeface="Arial" charset="0"/>
            </a:endParaRPr>
          </a:p>
          <a:p>
            <a:pPr lvl="1" indent="0" eaLnBrk="1" hangingPunct="1">
              <a:lnSpc>
                <a:spcPct val="84000"/>
              </a:lnSpc>
              <a:buClr>
                <a:srgbClr val="374293"/>
              </a:buClr>
            </a:pPr>
            <a:r>
              <a:rPr lang="en-US" altLang="en-US" sz="2400">
                <a:solidFill>
                  <a:srgbClr val="374293"/>
                </a:solidFill>
                <a:latin typeface="Arial" charset="0"/>
              </a:rPr>
              <a:t>where;</a:t>
            </a:r>
          </a:p>
          <a:p>
            <a:pPr lvl="1" indent="0" eaLnBrk="1" hangingPunct="1">
              <a:lnSpc>
                <a:spcPct val="84000"/>
              </a:lnSpc>
              <a:buClr>
                <a:srgbClr val="374293"/>
              </a:buClr>
            </a:pPr>
            <a:endParaRPr lang="en-US" altLang="en-US" sz="2400">
              <a:solidFill>
                <a:srgbClr val="374293"/>
              </a:solidFill>
              <a:latin typeface="Arial" charset="0"/>
            </a:endParaRPr>
          </a:p>
          <a:p>
            <a:pPr lvl="1" indent="0" eaLnBrk="1" hangingPunct="1">
              <a:lnSpc>
                <a:spcPct val="84000"/>
              </a:lnSpc>
              <a:buClr>
                <a:srgbClr val="374293"/>
              </a:buClr>
            </a:pPr>
            <a:r>
              <a:rPr lang="en-US" altLang="en-US" sz="2400">
                <a:solidFill>
                  <a:srgbClr val="374293"/>
                </a:solidFill>
                <a:latin typeface="Bookman Old Style" pitchFamily="18" charset="0"/>
              </a:rPr>
              <a:t>Cp</a:t>
            </a:r>
            <a:r>
              <a:rPr lang="en-US" altLang="en-US" sz="2400">
                <a:solidFill>
                  <a:srgbClr val="374293"/>
                </a:solidFill>
                <a:latin typeface="Arial" charset="0"/>
              </a:rPr>
              <a:t> = Coefficient of power for Horizontal Axis 		    	    Wind Turbine (HAWT)</a:t>
            </a:r>
          </a:p>
          <a:p>
            <a:pPr lvl="1" indent="0" eaLnBrk="1" hangingPunct="1">
              <a:lnSpc>
                <a:spcPct val="84000"/>
              </a:lnSpc>
              <a:buClr>
                <a:srgbClr val="374293"/>
              </a:buClr>
            </a:pPr>
            <a:endParaRPr lang="en-IN" altLang="en-US" sz="2400">
              <a:solidFill>
                <a:srgbClr val="374293"/>
              </a:solidFill>
              <a:latin typeface="Arial" charset="0"/>
            </a:endParaRPr>
          </a:p>
          <a:p>
            <a:pPr lvl="1" indent="0" eaLnBrk="1" hangingPunct="1">
              <a:lnSpc>
                <a:spcPct val="84000"/>
              </a:lnSpc>
              <a:buClr>
                <a:srgbClr val="374293"/>
              </a:buClr>
            </a:pPr>
            <a:r>
              <a:rPr lang="el-GR" altLang="en-US" sz="2400">
                <a:solidFill>
                  <a:srgbClr val="374293"/>
                </a:solidFill>
                <a:latin typeface="Bookman Old Style" pitchFamily="18" charset="0"/>
              </a:rPr>
              <a:t>γ</a:t>
            </a:r>
            <a:r>
              <a:rPr lang="en-IN" altLang="en-US" sz="2400">
                <a:solidFill>
                  <a:srgbClr val="374293"/>
                </a:solidFill>
                <a:latin typeface="Arial" charset="0"/>
              </a:rPr>
              <a:t> 	= Yaw error angle</a:t>
            </a:r>
          </a:p>
          <a:p>
            <a:pPr lvl="1" indent="0" eaLnBrk="1" hangingPunct="1">
              <a:lnSpc>
                <a:spcPct val="84000"/>
              </a:lnSpc>
              <a:buClr>
                <a:srgbClr val="374293"/>
              </a:buClr>
            </a:pPr>
            <a:endParaRPr lang="en-IN" altLang="en-US" sz="2400">
              <a:solidFill>
                <a:srgbClr val="374293"/>
              </a:solidFill>
              <a:latin typeface="Arial" charset="0"/>
            </a:endParaRPr>
          </a:p>
          <a:p>
            <a:pPr lvl="1" indent="0" eaLnBrk="1" hangingPunct="1">
              <a:lnSpc>
                <a:spcPct val="84000"/>
              </a:lnSpc>
              <a:buClr>
                <a:srgbClr val="374293"/>
              </a:buClr>
            </a:pPr>
            <a:r>
              <a:rPr lang="en-IN" altLang="en-US" sz="2400">
                <a:solidFill>
                  <a:srgbClr val="374293"/>
                </a:solidFill>
                <a:latin typeface="Bookman Old Style" pitchFamily="18" charset="0"/>
              </a:rPr>
              <a:t>v</a:t>
            </a:r>
            <a:r>
              <a:rPr lang="en-IN" altLang="en-US" sz="2400">
                <a:solidFill>
                  <a:srgbClr val="374293"/>
                </a:solidFill>
                <a:latin typeface="Arial" charset="0"/>
              </a:rPr>
              <a:t> 	= deficit velocity at rotor disk</a:t>
            </a:r>
            <a:endParaRPr lang="en-US" altLang="en-US" sz="2400">
              <a:solidFill>
                <a:srgbClr val="374293"/>
              </a:solidFill>
              <a:latin typeface="Arial" charset="0"/>
            </a:endParaRPr>
          </a:p>
        </p:txBody>
      </p:sp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84138" y="6370638"/>
            <a:ext cx="585787" cy="48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 anchorCtr="1"/>
          <a:lstStyle/>
          <a:p>
            <a:pPr defTabSz="457106"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5CF48C9A-8023-4321-AB59-1B0A58A4F9D3}" type="slidenum">
              <a:rPr lang="en-GB" sz="1300" b="1">
                <a:latin typeface="+mn-lt"/>
              </a:rPr>
              <a:pPr defTabSz="457106">
                <a:lnSpc>
                  <a:spcPct val="100000"/>
                </a:lnSpc>
                <a:buClr>
                  <a:srgbClr val="FFFFFF"/>
                </a:buClr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</a:t>
            </a:fld>
            <a:endParaRPr lang="en-GB" sz="1300" b="1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4704BD-6752-4F1A-A715-C4F047F1D116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09638" y="188913"/>
            <a:ext cx="9278937" cy="527050"/>
          </a:xfrm>
        </p:spPr>
        <p:txBody>
          <a:bodyPr/>
          <a:lstStyle/>
          <a:p>
            <a:pPr eaLnBrk="1" hangingPunct="1"/>
            <a:r>
              <a:rPr lang="en-US" altLang="en-US" sz="3400" u="sng" smtClean="0"/>
              <a:t>Analytical Formulation</a:t>
            </a:r>
            <a:r>
              <a:rPr lang="en-US" altLang="en-US" sz="3400" smtClean="0"/>
              <a:t>		</a:t>
            </a:r>
          </a:p>
        </p:txBody>
      </p:sp>
      <p:sp>
        <p:nvSpPr>
          <p:cNvPr id="614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904875"/>
            <a:ext cx="7999413" cy="3603625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Yaw error angle and Tip-path-plane angle: </a:t>
            </a:r>
          </a:p>
          <a:p>
            <a:pPr marL="457200" lvl="1" indent="0" eaLnBrk="1" hangingPunct="1">
              <a:buFont typeface="Arial" charset="0"/>
              <a:buNone/>
            </a:pPr>
            <a:endParaRPr lang="en-US" altLang="en-US" sz="1600" smtClean="0">
              <a:solidFill>
                <a:srgbClr val="374293"/>
              </a:solidFill>
            </a:endParaRPr>
          </a:p>
          <a:p>
            <a:pPr marL="457200" lvl="1" indent="0" eaLnBrk="1" hangingPunct="1">
              <a:buFont typeface="Arial" charset="0"/>
              <a:buNone/>
            </a:pPr>
            <a:endParaRPr lang="en-US" altLang="en-US" sz="1600" smtClean="0">
              <a:solidFill>
                <a:srgbClr val="374293"/>
              </a:solidFill>
            </a:endParaRPr>
          </a:p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Inflow ratio: </a:t>
            </a: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Advance ratio: 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</p:txBody>
      </p:sp>
      <p:sp>
        <p:nvSpPr>
          <p:cNvPr id="6149" name="Rectangle 1031"/>
          <p:cNvSpPr>
            <a:spLocks noChangeArrowheads="1"/>
          </p:cNvSpPr>
          <p:nvPr/>
        </p:nvSpPr>
        <p:spPr bwMode="auto">
          <a:xfrm>
            <a:off x="971550" y="3970338"/>
            <a:ext cx="7999413" cy="236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/>
          <a:lstStyle>
            <a:lvl1pPr marL="339725" indent="-339725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where:</a:t>
            </a:r>
          </a:p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r>
              <a:rPr lang="el-GR" altLang="en-US" sz="1600">
                <a:solidFill>
                  <a:srgbClr val="374293"/>
                </a:solidFill>
                <a:latin typeface="Bookman Old Style" pitchFamily="18" charset="0"/>
              </a:rPr>
              <a:t>γ</a:t>
            </a:r>
            <a:r>
              <a:rPr lang="en-IN" altLang="en-US" sz="1600">
                <a:solidFill>
                  <a:srgbClr val="374293"/>
                </a:solidFill>
                <a:latin typeface="Arial" charset="0"/>
              </a:rPr>
              <a:t> = Yaw error angle </a:t>
            </a:r>
            <a:endParaRPr lang="en-US" altLang="en-US" sz="1600">
              <a:solidFill>
                <a:srgbClr val="374293"/>
              </a:solidFill>
              <a:latin typeface="Arial" charset="0"/>
            </a:endParaRPr>
          </a:p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r>
              <a:rPr lang="en-US" altLang="en-US" sz="1600" i="1">
                <a:solidFill>
                  <a:srgbClr val="374293"/>
                </a:solidFill>
                <a:latin typeface="Bookman Old Style" pitchFamily="18" charset="0"/>
              </a:rPr>
              <a:t>V</a:t>
            </a:r>
            <a:r>
              <a:rPr lang="en-US" altLang="en-US" sz="1800" i="1" baseline="-25000">
                <a:solidFill>
                  <a:srgbClr val="374293"/>
                </a:solidFill>
                <a:latin typeface="Bookman Old Style" pitchFamily="18" charset="0"/>
              </a:rPr>
              <a:t>∞</a:t>
            </a: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 = Free stream velocity</a:t>
            </a:r>
          </a:p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r>
              <a:rPr lang="en-US" altLang="en-US" sz="1600" i="1">
                <a:solidFill>
                  <a:srgbClr val="374293"/>
                </a:solidFill>
                <a:latin typeface="Arial" charset="0"/>
              </a:rPr>
              <a:t>α</a:t>
            </a: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 = angle between rotor plane and horizontal: </a:t>
            </a:r>
            <a:r>
              <a:rPr lang="en-US" altLang="en-US" sz="1600" b="1" i="1">
                <a:solidFill>
                  <a:srgbClr val="374293"/>
                </a:solidFill>
                <a:latin typeface="Arial" charset="0"/>
              </a:rPr>
              <a:t>Tip-path-plane (TPP) angle</a:t>
            </a:r>
          </a:p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Ω = rotor angular velocity</a:t>
            </a:r>
          </a:p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r>
              <a:rPr lang="en-US" altLang="en-US" sz="1600" i="1">
                <a:solidFill>
                  <a:srgbClr val="374293"/>
                </a:solidFill>
                <a:latin typeface="Arial" charset="0"/>
              </a:rPr>
              <a:t>R</a:t>
            </a: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 = rotor radius</a:t>
            </a:r>
          </a:p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r>
              <a:rPr lang="en-US" altLang="en-US" sz="1600" i="1">
                <a:solidFill>
                  <a:srgbClr val="374293"/>
                </a:solidFill>
                <a:latin typeface="Arial" charset="0"/>
              </a:rPr>
              <a:t>v</a:t>
            </a: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 = induced velocity on the rotor plane</a:t>
            </a:r>
          </a:p>
        </p:txBody>
      </p:sp>
      <p:pic>
        <p:nvPicPr>
          <p:cNvPr id="615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673225"/>
            <a:ext cx="2932112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0" y="1412875"/>
            <a:ext cx="13335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2133600"/>
            <a:ext cx="203835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613" y="3252788"/>
            <a:ext cx="18478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6D41F6-E10C-4774-BE0B-52C7FE930267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09638" y="188913"/>
            <a:ext cx="9278937" cy="527050"/>
          </a:xfrm>
        </p:spPr>
        <p:txBody>
          <a:bodyPr/>
          <a:lstStyle/>
          <a:p>
            <a:pPr eaLnBrk="1" hangingPunct="1"/>
            <a:r>
              <a:rPr lang="en-US" altLang="en-US" sz="3400" u="sng" smtClean="0"/>
              <a:t>Analytical Formulation</a:t>
            </a:r>
            <a:r>
              <a:rPr lang="en-US" altLang="en-US" sz="3400" smtClean="0"/>
              <a:t>		</a:t>
            </a:r>
          </a:p>
        </p:txBody>
      </p:sp>
      <p:sp>
        <p:nvSpPr>
          <p:cNvPr id="717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0113" y="908050"/>
            <a:ext cx="7999412" cy="3605213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Power Coefficient: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smtClean="0">
                <a:solidFill>
                  <a:srgbClr val="374293"/>
                </a:solidFill>
              </a:rPr>
              <a:t>	</a:t>
            </a: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Thrust Coefficient:</a:t>
            </a: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Relation between </a:t>
            </a:r>
            <a:r>
              <a:rPr lang="en-US" altLang="en-US" sz="2000" smtClean="0">
                <a:solidFill>
                  <a:srgbClr val="374293"/>
                </a:solidFill>
                <a:latin typeface="Bookman Old Style" pitchFamily="18" charset="0"/>
              </a:rPr>
              <a:t>k</a:t>
            </a:r>
            <a:r>
              <a:rPr lang="en-US" altLang="en-US" sz="2000" baseline="-25000" smtClean="0">
                <a:solidFill>
                  <a:srgbClr val="374293"/>
                </a:solidFill>
                <a:latin typeface="Bookman Old Style" pitchFamily="18" charset="0"/>
              </a:rPr>
              <a:t>P</a:t>
            </a:r>
            <a:r>
              <a:rPr lang="en-US" altLang="en-US" sz="2000" smtClean="0">
                <a:solidFill>
                  <a:srgbClr val="374293"/>
                </a:solidFill>
                <a:latin typeface="Bookman Old Style" pitchFamily="18" charset="0"/>
              </a:rPr>
              <a:t> and k</a:t>
            </a:r>
            <a:r>
              <a:rPr lang="en-US" altLang="en-US" sz="2000" baseline="-25000" smtClean="0">
                <a:solidFill>
                  <a:srgbClr val="374293"/>
                </a:solidFill>
                <a:latin typeface="Bookman Old Style" pitchFamily="18" charset="0"/>
              </a:rPr>
              <a:t>T</a:t>
            </a:r>
            <a:r>
              <a:rPr lang="en-US" altLang="en-US" sz="2000" smtClean="0">
                <a:solidFill>
                  <a:srgbClr val="374293"/>
                </a:solidFill>
              </a:rPr>
              <a:t>:</a:t>
            </a:r>
            <a:endParaRPr lang="en-US" altLang="en-US" sz="12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12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</p:txBody>
      </p:sp>
      <p:sp>
        <p:nvSpPr>
          <p:cNvPr id="7173" name="Rectangle 1031"/>
          <p:cNvSpPr>
            <a:spLocks noChangeArrowheads="1"/>
          </p:cNvSpPr>
          <p:nvPr/>
        </p:nvSpPr>
        <p:spPr bwMode="auto">
          <a:xfrm>
            <a:off x="971550" y="5029200"/>
            <a:ext cx="7999413" cy="23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/>
          <a:lstStyle>
            <a:lvl1pPr marL="339725" indent="-339725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Note: </a:t>
            </a:r>
          </a:p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  <a:buFont typeface="Wingdings" pitchFamily="2" charset="2"/>
              <a:buChar char="ü"/>
            </a:pP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k</a:t>
            </a:r>
            <a:r>
              <a:rPr lang="en-US" altLang="en-US" sz="1600" baseline="-25000">
                <a:solidFill>
                  <a:srgbClr val="374293"/>
                </a:solidFill>
                <a:latin typeface="Arial" charset="0"/>
              </a:rPr>
              <a:t>P</a:t>
            </a: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 and k</a:t>
            </a:r>
            <a:r>
              <a:rPr lang="en-US" altLang="en-US" sz="1600" baseline="-25000">
                <a:solidFill>
                  <a:srgbClr val="374293"/>
                </a:solidFill>
                <a:latin typeface="Arial" charset="0"/>
              </a:rPr>
              <a:t>T</a:t>
            </a: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 are simply manipulations of  generally accepted definitions of C</a:t>
            </a:r>
            <a:r>
              <a:rPr lang="en-US" altLang="en-US" sz="1600" baseline="-25000">
                <a:solidFill>
                  <a:srgbClr val="374293"/>
                </a:solidFill>
                <a:latin typeface="Arial" charset="0"/>
              </a:rPr>
              <a:t>P</a:t>
            </a: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 and C</a:t>
            </a:r>
            <a:r>
              <a:rPr lang="en-US" altLang="en-US" sz="1600" baseline="-25000">
                <a:solidFill>
                  <a:srgbClr val="374293"/>
                </a:solidFill>
                <a:latin typeface="Arial" charset="0"/>
              </a:rPr>
              <a:t>T</a:t>
            </a:r>
            <a:r>
              <a:rPr lang="en-US" altLang="en-US" sz="1600">
                <a:solidFill>
                  <a:srgbClr val="374293"/>
                </a:solidFill>
                <a:latin typeface="Arial" charset="0"/>
              </a:rPr>
              <a:t>, where;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838" y="1268413"/>
            <a:ext cx="18383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773363"/>
            <a:ext cx="178117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38" y="4508500"/>
            <a:ext cx="11811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5741988"/>
            <a:ext cx="1441450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5732463"/>
            <a:ext cx="1433513" cy="60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09638" y="188913"/>
            <a:ext cx="9278937" cy="527050"/>
          </a:xfrm>
        </p:spPr>
        <p:txBody>
          <a:bodyPr/>
          <a:lstStyle/>
          <a:p>
            <a:pPr eaLnBrk="1" hangingPunct="1"/>
            <a:r>
              <a:rPr lang="en-US" altLang="en-US" sz="3400" u="sng" smtClean="0"/>
              <a:t>Analytical Formulation</a:t>
            </a:r>
            <a:r>
              <a:rPr lang="en-US" altLang="en-US" sz="3400" smtClean="0"/>
              <a:t>		</a:t>
            </a: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0113" y="908050"/>
            <a:ext cx="7999412" cy="3605213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By momentum conservation in rotor normal direction:</a:t>
            </a: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Non-dimensionalizing </a:t>
            </a:r>
            <a:r>
              <a:rPr lang="en-US" altLang="en-US" sz="2000" i="1" smtClean="0">
                <a:solidFill>
                  <a:srgbClr val="374293"/>
                </a:solidFill>
              </a:rPr>
              <a:t>T</a:t>
            </a:r>
            <a:r>
              <a:rPr lang="en-US" altLang="en-US" sz="2000" smtClean="0">
                <a:solidFill>
                  <a:srgbClr val="374293"/>
                </a:solidFill>
              </a:rPr>
              <a:t>:</a:t>
            </a: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Replacing </a:t>
            </a:r>
            <a:r>
              <a:rPr lang="en-US" altLang="en-US" sz="2000" smtClean="0">
                <a:solidFill>
                  <a:srgbClr val="374293"/>
                </a:solidFill>
                <a:latin typeface="Bookman Old Style" pitchFamily="18" charset="0"/>
              </a:rPr>
              <a:t>k</a:t>
            </a:r>
            <a:r>
              <a:rPr lang="en-US" altLang="en-US" sz="2000" baseline="-25000" smtClean="0">
                <a:solidFill>
                  <a:srgbClr val="374293"/>
                </a:solidFill>
                <a:latin typeface="Bookman Old Style" pitchFamily="18" charset="0"/>
              </a:rPr>
              <a:t>T</a:t>
            </a:r>
            <a:r>
              <a:rPr lang="en-US" altLang="en-US" sz="2000" smtClean="0">
                <a:solidFill>
                  <a:srgbClr val="374293"/>
                </a:solidFill>
              </a:rPr>
              <a:t> with </a:t>
            </a:r>
            <a:r>
              <a:rPr lang="en-US" altLang="en-US" sz="2000" smtClean="0">
                <a:solidFill>
                  <a:srgbClr val="374293"/>
                </a:solidFill>
                <a:latin typeface="Bookman Old Style" pitchFamily="18" charset="0"/>
              </a:rPr>
              <a:t>k</a:t>
            </a:r>
            <a:r>
              <a:rPr lang="en-US" altLang="en-US" sz="2000" baseline="-25000" smtClean="0">
                <a:solidFill>
                  <a:srgbClr val="374293"/>
                </a:solidFill>
                <a:latin typeface="Bookman Old Style" pitchFamily="18" charset="0"/>
              </a:rPr>
              <a:t>P</a:t>
            </a:r>
            <a:r>
              <a:rPr lang="en-US" altLang="en-US" sz="2000" smtClean="0">
                <a:solidFill>
                  <a:srgbClr val="374293"/>
                </a:solidFill>
              </a:rPr>
              <a:t> using:</a:t>
            </a: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r>
              <a:rPr lang="en-US" altLang="en-US" sz="2000" smtClean="0">
                <a:solidFill>
                  <a:srgbClr val="374293"/>
                </a:solidFill>
              </a:rPr>
              <a:t>Re-arrange above Eq. in a form solvable by Newton-Raphson’s iterative solution technique</a:t>
            </a: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eaLnBrk="1" hangingPunct="1"/>
            <a:endParaRPr lang="en-US" altLang="en-US" sz="2000" smtClean="0">
              <a:solidFill>
                <a:srgbClr val="374293"/>
              </a:solidFill>
            </a:endParaRPr>
          </a:p>
        </p:txBody>
      </p:sp>
      <p:sp>
        <p:nvSpPr>
          <p:cNvPr id="8196" name="Rectangle 1031"/>
          <p:cNvSpPr>
            <a:spLocks noChangeArrowheads="1"/>
          </p:cNvSpPr>
          <p:nvPr/>
        </p:nvSpPr>
        <p:spPr bwMode="auto">
          <a:xfrm>
            <a:off x="971550" y="5245100"/>
            <a:ext cx="7999413" cy="23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/>
          <a:lstStyle>
            <a:lvl1pPr marL="339725" indent="-339725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endParaRPr lang="en-US" altLang="en-US" sz="1600">
              <a:solidFill>
                <a:srgbClr val="374293"/>
              </a:solidFill>
              <a:latin typeface="Arial" charset="0"/>
            </a:endParaRP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5" y="1338263"/>
            <a:ext cx="12001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2060575"/>
            <a:ext cx="437197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0" y="3505200"/>
            <a:ext cx="32385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50" y="4291013"/>
            <a:ext cx="11811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308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925" y="4884738"/>
            <a:ext cx="346868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84138" y="6370638"/>
            <a:ext cx="585787" cy="48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 anchorCtr="1"/>
          <a:lstStyle/>
          <a:p>
            <a:pPr defTabSz="457106"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22F6587-3AB9-45BF-80E7-7680C5C6F5CA}" type="slidenum">
              <a:rPr lang="en-GB" sz="1300" b="1">
                <a:latin typeface="+mn-lt"/>
              </a:rPr>
              <a:pPr defTabSz="457106">
                <a:lnSpc>
                  <a:spcPct val="100000"/>
                </a:lnSpc>
                <a:buClr>
                  <a:srgbClr val="FFFFFF"/>
                </a:buClr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7</a:t>
            </a:fld>
            <a:endParaRPr lang="en-GB" sz="1300" b="1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9278937" cy="527050"/>
          </a:xfrm>
        </p:spPr>
        <p:txBody>
          <a:bodyPr/>
          <a:lstStyle/>
          <a:p>
            <a:pPr eaLnBrk="1" hangingPunct="1"/>
            <a:r>
              <a:rPr lang="en-US" altLang="en-US" sz="3400" u="sng" smtClean="0"/>
              <a:t>Analytical Formulation</a:t>
            </a:r>
            <a:r>
              <a:rPr lang="en-US" altLang="en-US" sz="3400" smtClean="0"/>
              <a:t>		</a:t>
            </a:r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0113" y="908050"/>
            <a:ext cx="7999412" cy="360521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sz="2000" b="1" smtClean="0">
                <a:solidFill>
                  <a:srgbClr val="374293"/>
                </a:solidFill>
              </a:rPr>
              <a:t>					  </a:t>
            </a:r>
            <a:r>
              <a:rPr lang="en-US" altLang="en-US" sz="2000" b="1" u="sng" smtClean="0">
                <a:solidFill>
                  <a:srgbClr val="374293"/>
                </a:solidFill>
                <a:latin typeface="Bookman Old Style" pitchFamily="18" charset="0"/>
              </a:rPr>
              <a:t>k</a:t>
            </a:r>
            <a:r>
              <a:rPr lang="en-US" altLang="en-US" sz="2000" b="1" baseline="-25000" smtClean="0">
                <a:solidFill>
                  <a:srgbClr val="374293"/>
                </a:solidFill>
                <a:latin typeface="Bookman Old Style" pitchFamily="18" charset="0"/>
              </a:rPr>
              <a:t>P</a:t>
            </a:r>
            <a:r>
              <a:rPr lang="en-US" altLang="en-US" sz="2000" b="1" u="sng" smtClean="0">
                <a:solidFill>
                  <a:srgbClr val="374293"/>
                </a:solidFill>
              </a:rPr>
              <a:t> – Inflow Equation</a:t>
            </a:r>
          </a:p>
          <a:p>
            <a:pPr marL="0" indent="0"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sz="2000" smtClean="0">
                <a:solidFill>
                  <a:srgbClr val="374293"/>
                </a:solidFill>
              </a:rPr>
              <a:t>where: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>
              <a:buFont typeface="Arial" charset="0"/>
              <a:buChar char="•"/>
            </a:pPr>
            <a:r>
              <a:rPr lang="en-US" altLang="en-US" sz="2000" smtClean="0">
                <a:solidFill>
                  <a:srgbClr val="374293"/>
                </a:solidFill>
              </a:rPr>
              <a:t>Solve using Newton-Raphson’s iterative solution technique</a:t>
            </a:r>
          </a:p>
          <a:p>
            <a:pPr marL="0" indent="0" eaLnBrk="1" hangingPunct="1">
              <a:buFont typeface="Arial" charset="0"/>
              <a:buChar char="•"/>
            </a:pPr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>
              <a:buFont typeface="Arial" charset="0"/>
              <a:buChar char="•"/>
            </a:pPr>
            <a:r>
              <a:rPr lang="en-US" altLang="en-US" sz="2000" smtClean="0">
                <a:solidFill>
                  <a:srgbClr val="374293"/>
                </a:solidFill>
              </a:rPr>
              <a:t>Therefore, </a:t>
            </a:r>
            <a:r>
              <a:rPr lang="en-US" altLang="en-US" sz="2000" b="1" i="1" smtClean="0">
                <a:solidFill>
                  <a:srgbClr val="374293"/>
                </a:solidFill>
                <a:latin typeface="Bookman Old Style" pitchFamily="18" charset="0"/>
              </a:rPr>
              <a:t>k</a:t>
            </a:r>
            <a:r>
              <a:rPr lang="en-US" altLang="en-US" sz="2000" b="1" i="1" baseline="-25000" smtClean="0">
                <a:solidFill>
                  <a:srgbClr val="374293"/>
                </a:solidFill>
                <a:latin typeface="Bookman Old Style" pitchFamily="18" charset="0"/>
              </a:rPr>
              <a:t>P</a:t>
            </a:r>
            <a:r>
              <a:rPr lang="en-US" altLang="en-US" sz="2000" b="1" i="1" smtClean="0">
                <a:solidFill>
                  <a:srgbClr val="374293"/>
                </a:solidFill>
                <a:latin typeface="Bookman Old Style" pitchFamily="18" charset="0"/>
              </a:rPr>
              <a:t> = f(</a:t>
            </a:r>
            <a:r>
              <a:rPr lang="el-GR" altLang="en-US" sz="2000" b="1" i="1" smtClean="0">
                <a:solidFill>
                  <a:srgbClr val="374293"/>
                </a:solidFill>
                <a:latin typeface="Bookman Old Style" pitchFamily="18" charset="0"/>
              </a:rPr>
              <a:t>λ</a:t>
            </a:r>
            <a:r>
              <a:rPr lang="en-IN" altLang="en-US" sz="2000" b="1" i="1" smtClean="0">
                <a:solidFill>
                  <a:srgbClr val="374293"/>
                </a:solidFill>
                <a:latin typeface="Bookman Old Style" pitchFamily="18" charset="0"/>
              </a:rPr>
              <a:t>, </a:t>
            </a:r>
            <a:r>
              <a:rPr lang="el-GR" altLang="en-US" sz="2000" b="1" i="1" smtClean="0">
                <a:solidFill>
                  <a:srgbClr val="374293"/>
                </a:solidFill>
                <a:latin typeface="Bookman Old Style" pitchFamily="18" charset="0"/>
              </a:rPr>
              <a:t>α</a:t>
            </a:r>
            <a:r>
              <a:rPr lang="en-IN" altLang="en-US" sz="2000" b="1" i="1" smtClean="0">
                <a:solidFill>
                  <a:srgbClr val="374293"/>
                </a:solidFill>
                <a:latin typeface="Bookman Old Style" pitchFamily="18" charset="0"/>
              </a:rPr>
              <a:t>) = f(inflow, yaw-error)</a:t>
            </a:r>
            <a:endParaRPr lang="en-US" altLang="en-US" sz="2000" b="1" i="1" smtClean="0">
              <a:solidFill>
                <a:srgbClr val="374293"/>
              </a:solidFill>
              <a:latin typeface="Bookman Old Style" pitchFamily="18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2000" i="1" smtClean="0">
              <a:solidFill>
                <a:srgbClr val="374293"/>
              </a:solidFill>
              <a:latin typeface="Bookman Old Style" pitchFamily="18" charset="0"/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lvl="3" eaLnBrk="1" hangingPunct="1"/>
            <a:endParaRPr lang="en-US" altLang="en-US" sz="200" smtClean="0">
              <a:solidFill>
                <a:srgbClr val="374293"/>
              </a:solidFill>
            </a:endParaRPr>
          </a:p>
          <a:p>
            <a:pPr marL="0" indent="0"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/>
            <a:endParaRPr lang="en-US" altLang="en-US" sz="2000" smtClean="0">
              <a:solidFill>
                <a:srgbClr val="374293"/>
              </a:solidFill>
            </a:endParaRPr>
          </a:p>
          <a:p>
            <a:pPr marL="0" indent="0" eaLnBrk="1" hangingPunct="1"/>
            <a:endParaRPr lang="en-US" altLang="en-US" sz="2000" smtClean="0">
              <a:solidFill>
                <a:srgbClr val="374293"/>
              </a:solidFill>
            </a:endParaRPr>
          </a:p>
        </p:txBody>
      </p:sp>
      <p:sp>
        <p:nvSpPr>
          <p:cNvPr id="9220" name="Rectangle 1031"/>
          <p:cNvSpPr>
            <a:spLocks noChangeArrowheads="1"/>
          </p:cNvSpPr>
          <p:nvPr/>
        </p:nvSpPr>
        <p:spPr bwMode="auto">
          <a:xfrm>
            <a:off x="971550" y="5245100"/>
            <a:ext cx="7999413" cy="23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/>
          <a:lstStyle>
            <a:lvl1pPr marL="339725" indent="-339725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endParaRPr lang="en-US" altLang="en-US" sz="1600">
              <a:solidFill>
                <a:srgbClr val="374293"/>
              </a:solidFill>
              <a:latin typeface="Arial" charset="0"/>
            </a:endParaRPr>
          </a:p>
        </p:txBody>
      </p:sp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457325"/>
            <a:ext cx="2400300" cy="81915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263" y="2894013"/>
            <a:ext cx="3581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84138" y="6370638"/>
            <a:ext cx="585787" cy="48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 anchorCtr="1"/>
          <a:lstStyle/>
          <a:p>
            <a:pPr defTabSz="457106"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85F687FD-497B-4227-A3B3-90570D86CD34}" type="slidenum">
              <a:rPr lang="en-GB" sz="1300" b="1">
                <a:latin typeface="+mn-lt"/>
              </a:rPr>
              <a:pPr defTabSz="457106">
                <a:lnSpc>
                  <a:spcPct val="100000"/>
                </a:lnSpc>
                <a:buClr>
                  <a:srgbClr val="FFFFFF"/>
                </a:buClr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lang="en-GB" sz="1300" b="1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09638" y="188913"/>
            <a:ext cx="9278937" cy="527050"/>
          </a:xfrm>
        </p:spPr>
        <p:txBody>
          <a:bodyPr/>
          <a:lstStyle/>
          <a:p>
            <a:pPr eaLnBrk="1" hangingPunct="1"/>
            <a:r>
              <a:rPr lang="en-US" altLang="en-US" sz="3400" u="sng" smtClean="0"/>
              <a:t>Analytical Formulation</a:t>
            </a:r>
            <a:r>
              <a:rPr lang="en-US" altLang="en-US" sz="3400" smtClean="0"/>
              <a:t>		</a:t>
            </a:r>
          </a:p>
        </p:txBody>
      </p:sp>
      <p:sp>
        <p:nvSpPr>
          <p:cNvPr id="10243" name="Rectangle 1031"/>
          <p:cNvSpPr>
            <a:spLocks noChangeArrowheads="1"/>
          </p:cNvSpPr>
          <p:nvPr/>
        </p:nvSpPr>
        <p:spPr bwMode="auto">
          <a:xfrm>
            <a:off x="971550" y="5245100"/>
            <a:ext cx="7999413" cy="23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" tIns="46790" rIns="89982" bIns="46790"/>
          <a:lstStyle>
            <a:lvl1pPr marL="339725" indent="-339725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3C428E"/>
              </a:buClr>
              <a:buSzTx/>
            </a:pPr>
            <a:endParaRPr lang="en-US" altLang="en-US" sz="1600">
              <a:solidFill>
                <a:srgbClr val="374293"/>
              </a:solidFill>
              <a:latin typeface="Arial" charset="0"/>
            </a:endParaRPr>
          </a:p>
        </p:txBody>
      </p:sp>
      <p:pic>
        <p:nvPicPr>
          <p:cNvPr id="10244" name="Picture 1036" descr="C:\Documents and Settings\rot3dc\Desktop\HAWT Presentation\HAWT_img\replace\InflowRatio_vs_alpha_kp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920750"/>
            <a:ext cx="4113213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1038"/>
          <p:cNvSpPr txBox="1">
            <a:spLocks noChangeArrowheads="1"/>
          </p:cNvSpPr>
          <p:nvPr/>
        </p:nvSpPr>
        <p:spPr bwMode="auto">
          <a:xfrm>
            <a:off x="3217863" y="5210175"/>
            <a:ext cx="3294062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>
            <a:spAutoFit/>
          </a:bodyPr>
          <a:lstStyle>
            <a:lvl1pPr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4556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itchFamily="18" charset="0"/>
              <a:defRPr sz="22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374293"/>
                </a:solidFill>
              </a:rPr>
              <a:t>Solution of k</a:t>
            </a:r>
            <a:r>
              <a:rPr lang="en-US" altLang="en-US" sz="1800" b="1" baseline="-25000">
                <a:solidFill>
                  <a:srgbClr val="374293"/>
                </a:solidFill>
              </a:rPr>
              <a:t>P</a:t>
            </a:r>
            <a:r>
              <a:rPr lang="en-US" altLang="en-US" sz="1800" b="1">
                <a:solidFill>
                  <a:srgbClr val="374293"/>
                </a:solidFill>
              </a:rPr>
              <a:t> – Inflow equation</a:t>
            </a:r>
          </a:p>
          <a:p>
            <a:pPr algn="ctr" eaLnBrk="1" hangingPunct="1"/>
            <a:r>
              <a:rPr lang="en-US" altLang="en-US" sz="1800" b="1">
                <a:solidFill>
                  <a:srgbClr val="374293"/>
                </a:solidFill>
              </a:rPr>
              <a:t>for V</a:t>
            </a:r>
            <a:r>
              <a:rPr lang="en-US" altLang="en-US" sz="1800" b="1" baseline="-25000">
                <a:solidFill>
                  <a:srgbClr val="374293"/>
                </a:solidFill>
              </a:rPr>
              <a:t>∞</a:t>
            </a:r>
            <a:r>
              <a:rPr lang="en-US" altLang="en-US" sz="1800" b="1">
                <a:solidFill>
                  <a:srgbClr val="374293"/>
                </a:solidFill>
              </a:rPr>
              <a:t> = 10 m/s </a:t>
            </a:r>
          </a:p>
        </p:txBody>
      </p:sp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84138" y="6370638"/>
            <a:ext cx="585787" cy="48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 anchorCtr="1"/>
          <a:lstStyle/>
          <a:p>
            <a:pPr defTabSz="457106"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85B2CD09-14BA-4B95-ACE6-B03CC443D742}" type="slidenum">
              <a:rPr lang="en-GB" sz="1300" b="1">
                <a:latin typeface="+mn-lt"/>
              </a:rPr>
              <a:pPr defTabSz="457106">
                <a:lnSpc>
                  <a:spcPct val="100000"/>
                </a:lnSpc>
                <a:buClr>
                  <a:srgbClr val="FFFFFF"/>
                </a:buClr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9</a:t>
            </a:fld>
            <a:endParaRPr lang="en-GB" sz="1300" b="1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DAD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3366"/>
          </a:buClr>
          <a:buSzPct val="100000"/>
          <a:buFont typeface="Times New Roman" pitchFamily="18" charset="0"/>
          <a:buNone/>
          <a:tabLst/>
          <a:defRPr kumimoji="0" lang="en-GB" sz="2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3366"/>
          </a:buClr>
          <a:buSzPct val="100000"/>
          <a:buFont typeface="Times New Roman" pitchFamily="18" charset="0"/>
          <a:buNone/>
          <a:tabLst/>
          <a:defRPr kumimoji="0" lang="en-GB" sz="2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5398</TotalTime>
  <Words>485</Words>
  <Application>Microsoft Office PowerPoint</Application>
  <PresentationFormat>On-screen Show (4:3)</PresentationFormat>
  <Paragraphs>189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Times New Roman</vt:lpstr>
      <vt:lpstr>Arial</vt:lpstr>
      <vt:lpstr>Wingdings</vt:lpstr>
      <vt:lpstr>Bookman Old Style</vt:lpstr>
      <vt:lpstr>Symbol</vt:lpstr>
      <vt:lpstr>Default Design</vt:lpstr>
      <vt:lpstr>An Analytical Procedure for Evaluating Aerodynamics of Wind Turbines in Yawed Flow</vt:lpstr>
      <vt:lpstr>PowerPoint Presentation</vt:lpstr>
      <vt:lpstr>PowerPoint Presentation</vt:lpstr>
      <vt:lpstr>Analytical Formulation</vt:lpstr>
      <vt:lpstr>Analytical Formulation  </vt:lpstr>
      <vt:lpstr>Analytical Formulation  </vt:lpstr>
      <vt:lpstr>Analytical Formulation  </vt:lpstr>
      <vt:lpstr>Analytical Formulation  </vt:lpstr>
      <vt:lpstr>Analytical Formulation  </vt:lpstr>
      <vt:lpstr>PowerPoint Presentation</vt:lpstr>
      <vt:lpstr>Rot3DC</vt:lpstr>
      <vt:lpstr>Rot3DC Validation</vt:lpstr>
      <vt:lpstr>NREL Combined Experiment : Power Comparison</vt:lpstr>
      <vt:lpstr>NREL Combined Experiment : Flow Solution</vt:lpstr>
      <vt:lpstr>NREL Isolated Rotor: Yaw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Questions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Kanchan Guntupalli</dc:creator>
  <cp:lastModifiedBy>Jonathan Luedke</cp:lastModifiedBy>
  <cp:revision>300</cp:revision>
  <dcterms:modified xsi:type="dcterms:W3CDTF">2015-06-10T10:34:59Z</dcterms:modified>
</cp:coreProperties>
</file>