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Raleway"/>
      <p:regular r:id="rId19"/>
      <p:bold r:id="rId20"/>
      <p:italic r:id="rId21"/>
      <p:boldItalic r:id="rId22"/>
    </p:embeddedFont>
    <p:embeddedFont>
      <p:font typeface="La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.fntdata"/><Relationship Id="rId22" Type="http://schemas.openxmlformats.org/officeDocument/2006/relationships/font" Target="fonts/Raleway-boldItalic.fntdata"/><Relationship Id="rId21" Type="http://schemas.openxmlformats.org/officeDocument/2006/relationships/font" Target="fonts/Raleway-italic.fntdata"/><Relationship Id="rId24" Type="http://schemas.openxmlformats.org/officeDocument/2006/relationships/font" Target="fonts/Lato-bold.fntdata"/><Relationship Id="rId23" Type="http://schemas.openxmlformats.org/officeDocument/2006/relationships/font" Target="fonts/Lato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Lato-boldItalic.fntdata"/><Relationship Id="rId25" Type="http://schemas.openxmlformats.org/officeDocument/2006/relationships/font" Target="fonts/Lato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Raleway-regular.fntdata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Shape 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Shape 74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Shape 7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Shape 77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Shape 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Shape 21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Shape 2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Shape 2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Shape 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Shape 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Shape 3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Shape 4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Shape 4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Shape 4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Shape 5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Shape 52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Shape 56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Shape 5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Shape 59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Shape 6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Shape 6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Shape 66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mailto:ylchen@vt.edu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aws.amazon.com/codepipeline/latest/userguide/welcome.html" TargetMode="External"/><Relationship Id="rId10" Type="http://schemas.openxmlformats.org/officeDocument/2006/relationships/hyperlink" Target="https://loadimpact.com/integrations/performance-testing-aws-codepipeline" TargetMode="External"/><Relationship Id="rId13" Type="http://schemas.openxmlformats.org/officeDocument/2006/relationships/hyperlink" Target="https://www.flickr.com/photos/pictures-of-money/17309480255" TargetMode="External"/><Relationship Id="rId12" Type="http://schemas.openxmlformats.org/officeDocument/2006/relationships/hyperlink" Target="https://aws.amazon.com/blogs/security/how-to-audit-cross-account-roles-using-aws-cloudtrail-and-amazon-cloudwatch-events/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docs.aws.amazon.com/codepipeline/latest/userguide/codepipeline-user.pdf#welcome" TargetMode="External"/><Relationship Id="rId4" Type="http://schemas.openxmlformats.org/officeDocument/2006/relationships/hyperlink" Target="https://aws.amazon.com/documentation/elastic-beanstalk/" TargetMode="External"/><Relationship Id="rId9" Type="http://schemas.openxmlformats.org/officeDocument/2006/relationships/hyperlink" Target="https://calculator.s3.amazonaws.com/index.html" TargetMode="External"/><Relationship Id="rId14" Type="http://schemas.openxmlformats.org/officeDocument/2006/relationships/hyperlink" Target="https://cloudacademy.com/blog/elastic-beanstalk-lab/" TargetMode="External"/><Relationship Id="rId5" Type="http://schemas.openxmlformats.org/officeDocument/2006/relationships/hyperlink" Target="https://aws.amazon.com/documentation/codebuild/" TargetMode="External"/><Relationship Id="rId6" Type="http://schemas.openxmlformats.org/officeDocument/2006/relationships/hyperlink" Target="https://aws.amazon.com/documentation/s3/" TargetMode="External"/><Relationship Id="rId7" Type="http://schemas.openxmlformats.org/officeDocument/2006/relationships/hyperlink" Target="https://aws.amazon.com/codebuild/pricing/" TargetMode="External"/><Relationship Id="rId8" Type="http://schemas.openxmlformats.org/officeDocument/2006/relationships/hyperlink" Target="https://aws.amazon.com/ec2/pricin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Cloud Digital Repository Automation</a:t>
            </a:r>
            <a:endParaRPr/>
          </a:p>
        </p:txBody>
      </p:sp>
      <p:sp>
        <p:nvSpPr>
          <p:cNvPr id="87" name="Shape 87"/>
          <p:cNvSpPr txBox="1"/>
          <p:nvPr>
            <p:ph idx="1" type="subTitle"/>
          </p:nvPr>
        </p:nvSpPr>
        <p:spPr>
          <a:xfrm>
            <a:off x="729625" y="3172900"/>
            <a:ext cx="7688100" cy="181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Matthew Brockman, Chris Hill </a:t>
            </a:r>
            <a:endParaRPr sz="17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Multimedia, Hypertext, and Information Access, CS-4624</a:t>
            </a:r>
            <a:endParaRPr sz="17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Edward A. Fox</a:t>
            </a:r>
            <a:endParaRPr sz="17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Virginia Tech, Blacksburg VA 24061</a:t>
            </a:r>
            <a:endParaRPr sz="17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5/2/2018</a:t>
            </a:r>
            <a:endParaRPr sz="1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729450" y="609175"/>
            <a:ext cx="3343200" cy="9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Total Costs </a:t>
            </a:r>
            <a:endParaRPr/>
          </a:p>
        </p:txBody>
      </p:sp>
      <p:pic>
        <p:nvPicPr>
          <p:cNvPr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1974" y="776576"/>
            <a:ext cx="4419126" cy="4135674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/>
          <p:nvPr/>
        </p:nvSpPr>
        <p:spPr>
          <a:xfrm>
            <a:off x="729450" y="1356450"/>
            <a:ext cx="2969100" cy="3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EC2 instance At 100% utilization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Hosting Opt 1</a:t>
            </a:r>
            <a:endParaRPr b="1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$35 a month</a:t>
            </a:r>
            <a:r>
              <a:rPr lang="en"/>
              <a:t> 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Upfront cost for a dedicated server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Hosting Opt 2</a:t>
            </a:r>
            <a:endParaRPr b="1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$103 per year </a:t>
            </a:r>
            <a:endParaRPr b="1" u="sng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CodeBuild daily builds </a:t>
            </a:r>
            <a:endParaRPr b="1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$21.90 per year</a:t>
            </a:r>
            <a:endParaRPr b="1" u="sng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CodePipeline pipeline</a:t>
            </a:r>
            <a:endParaRPr b="1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$1.00 per pipeline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Roughly </a:t>
            </a:r>
            <a:endParaRPr i="1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$126 to host and build per year</a:t>
            </a:r>
            <a:endParaRPr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Thoughts</a:t>
            </a:r>
            <a:endParaRPr/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729450" y="2078875"/>
            <a:ext cx="7889100" cy="262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Groundwork Pipeline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Minimal changes needed to handoff permissions and access tothe Pipeline with transitioning to client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Room for more stages, configurations, and plug-ins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Providing an AWS starting point for the Fedora4 team 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Modest cost for an automatic process 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Finishing Touches</a:t>
            </a:r>
            <a:endParaRPr/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729450" y="2078875"/>
            <a:ext cx="7688700" cy="270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</a:t>
            </a:r>
            <a:r>
              <a:rPr lang="en" sz="1800"/>
              <a:t>ocument of AWS roles/users so that Fedora devs can follow and modify the Pipeline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Cleaning up unused AWS resources (Storage/Invalid Builds)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Screenshots/Commenting our Configs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Finalizing a cost spreadsheet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Synthesizing our Final Report</a:t>
            </a:r>
            <a:endParaRPr sz="1800"/>
          </a:p>
          <a:p>
            <a: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Including Cost spreadsheet, AWS accounts, permissions, and screenshots  we have been using for the AWS stack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Client: Yinlin Chen 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ylchen@vt.edu</a:t>
            </a:r>
            <a:r>
              <a:rPr lang="en" sz="1150">
                <a:solidFill>
                  <a:srgbClr val="666666"/>
                </a:solidFill>
                <a:highlight>
                  <a:srgbClr val="FFFFFF"/>
                </a:highlight>
              </a:rPr>
              <a:t>  (</a:t>
            </a:r>
            <a:r>
              <a:rPr lang="en" sz="1150">
                <a:solidFill>
                  <a:srgbClr val="666666"/>
                </a:solidFill>
                <a:highlight>
                  <a:srgbClr val="FFFFFF"/>
                </a:highlight>
              </a:rPr>
              <a:t>540-231-0271)</a:t>
            </a:r>
            <a:endParaRPr sz="115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666666"/>
              </a:solidFill>
              <a:highlight>
                <a:srgbClr val="FFFFFF"/>
              </a:highlight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/>
              <a:t>Fedora4 Development Team and DuraSpace Organization</a:t>
            </a:r>
            <a:endParaRPr sz="1400"/>
          </a:p>
        </p:txBody>
      </p:sp>
      <p:pic>
        <p:nvPicPr>
          <p:cNvPr id="173" name="Shape 1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4300" y="2418775"/>
            <a:ext cx="978975" cy="97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5613" y="3962675"/>
            <a:ext cx="1892780" cy="53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727650" y="582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729450" y="1300650"/>
            <a:ext cx="7688700" cy="354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AWS CodePipeline/CodeBuild/CodeDeploy/ElasticBeanstalk :</a:t>
            </a:r>
            <a:endParaRPr sz="14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900"/>
              <a:t> </a:t>
            </a:r>
            <a:r>
              <a:rPr lang="en" sz="900" u="sng">
                <a:solidFill>
                  <a:schemeClr val="accent5"/>
                </a:solidFill>
                <a:hlinkClick r:id="rId3"/>
              </a:rPr>
              <a:t>https://docs.aws.amazon.com/codepipeline/latest/userguide/codepipeline-user.pdf</a:t>
            </a:r>
            <a:endParaRPr sz="9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4"/>
              </a:rPr>
              <a:t>https://aws.amazon.com/documentation/elastic-beanstalk/</a:t>
            </a:r>
            <a:endParaRPr sz="9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5"/>
              </a:rPr>
              <a:t>https://aws.amazon.com/documentation/codebuild/</a:t>
            </a:r>
            <a:endParaRPr sz="9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6"/>
              </a:rPr>
              <a:t>https://aws.amazon.com/documentation/s3/</a:t>
            </a:r>
            <a:endParaRPr sz="9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7"/>
              </a:rPr>
              <a:t>https://aws.amazon.com/codebuild/pricing/</a:t>
            </a:r>
            <a:endParaRPr sz="9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8"/>
              </a:rPr>
              <a:t>https://aws.amazon.com/ec2/pricing/</a:t>
            </a:r>
            <a:endParaRPr sz="9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Monthly Calculator:</a:t>
            </a:r>
            <a:endParaRPr sz="1400"/>
          </a:p>
          <a:p>
            <a:pPr indent="0" lvl="0" mar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chemeClr val="hlink"/>
                </a:solidFill>
                <a:hlinkClick r:id="rId9"/>
              </a:rPr>
              <a:t>https://calculator.s3.amazonaws.com/index.html</a:t>
            </a:r>
            <a:endParaRPr sz="9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Images (in order):</a:t>
            </a:r>
            <a:endParaRPr sz="10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hlinkClick r:id="rId10"/>
              </a:rPr>
              <a:t>https://loadimpact.com/integrations/performance-testing-aws-codepipeline</a:t>
            </a:r>
            <a:endParaRPr sz="10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https://docs.aws.amazon.com/codepipeline/latest/userguide/welcome.html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https://aws.amazon.com/blogs/security/how-to-audit-cross-account-roles-using-aws-cloudtrail-and-amazon-cloudwatch-events/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https://www.flickr.com/photos/pictures-of-money/17309480255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4"/>
              </a:rPr>
              <a:t>https://cloudacademy.com/blog/elastic-beanstalk-lab/</a:t>
            </a:r>
            <a:endParaRPr sz="1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Continuous Integration and Continuous Deployment Overview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Tools Used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Completed Pipeline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Analyzing Our Cost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Final Thoughts</a:t>
            </a:r>
            <a:endParaRPr sz="1800"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Final Work before Submission to VTechWorks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CI/CD</a:t>
            </a:r>
            <a:endParaRPr/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729450" y="2078875"/>
            <a:ext cx="3382800" cy="287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 sz="1800">
                <a:solidFill>
                  <a:srgbClr val="434343"/>
                </a:solidFill>
              </a:rPr>
              <a:t>Continuous Integration and Continuous Deployment</a:t>
            </a:r>
            <a:endParaRPr sz="1800">
              <a:solidFill>
                <a:srgbClr val="434343"/>
              </a:solidFill>
            </a:endParaRP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 sz="1800">
                <a:solidFill>
                  <a:srgbClr val="434343"/>
                </a:solidFill>
              </a:rPr>
              <a:t>Software engineering practice</a:t>
            </a:r>
            <a:endParaRPr sz="1800">
              <a:solidFill>
                <a:srgbClr val="434343"/>
              </a:solidFill>
            </a:endParaRP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 sz="1800">
                <a:solidFill>
                  <a:srgbClr val="434343"/>
                </a:solidFill>
              </a:rPr>
              <a:t>Used in Agile environments</a:t>
            </a:r>
            <a:endParaRPr sz="1800">
              <a:solidFill>
                <a:srgbClr val="434343"/>
              </a:solidFill>
            </a:endParaRP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 sz="1800">
                <a:solidFill>
                  <a:srgbClr val="434343"/>
                </a:solidFill>
              </a:rPr>
              <a:t>One of the main, and most difficult components of the DevOps process</a:t>
            </a:r>
            <a:endParaRPr sz="1800">
              <a:solidFill>
                <a:srgbClr val="434343"/>
              </a:solidFill>
            </a:endParaRP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1205" y="1930838"/>
            <a:ext cx="4619325" cy="184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Fedora4</a:t>
            </a:r>
            <a:endParaRPr/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Our Task: CICD for Fedora4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Any Development Change prompts a build/test/deployment 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Manage bugs and feature changes more efficiently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Always has a updated and working version of the application 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Overhead for deployment and manual unit testing becomes automated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Helps the Fedora Dev team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AWS Stack</a:t>
            </a:r>
            <a:endParaRPr/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CodePipeline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CodeBuild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Simple Cloud Storage Service (S3)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Elastic Beanstalk</a:t>
            </a:r>
            <a:endParaRPr sz="1800"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CloudWatch</a:t>
            </a:r>
            <a:endParaRPr sz="1800"/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9100" y="735395"/>
            <a:ext cx="4177848" cy="128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3496" y="1853846"/>
            <a:ext cx="2308675" cy="153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47325" y="1901363"/>
            <a:ext cx="1922626" cy="144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46975" y="3390850"/>
            <a:ext cx="2374750" cy="133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 txBox="1"/>
          <p:nvPr/>
        </p:nvSpPr>
        <p:spPr>
          <a:xfrm>
            <a:off x="5452200" y="4480025"/>
            <a:ext cx="3691800" cy="13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AWS Elastic Beanstalk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727650" y="582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Finished Pipeline</a:t>
            </a:r>
            <a:endParaRPr/>
          </a:p>
        </p:txBody>
      </p:sp>
      <p:sp>
        <p:nvSpPr>
          <p:cNvPr id="123" name="Shape 123"/>
          <p:cNvSpPr txBox="1"/>
          <p:nvPr/>
        </p:nvSpPr>
        <p:spPr>
          <a:xfrm>
            <a:off x="880250" y="1736825"/>
            <a:ext cx="2758800" cy="30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Final View: </a:t>
            </a:r>
            <a:endParaRPr>
              <a:solidFill>
                <a:srgbClr val="434343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">
                <a:solidFill>
                  <a:srgbClr val="434343"/>
                </a:solidFill>
              </a:rPr>
              <a:t>Awaiting Review</a:t>
            </a:r>
            <a:endParaRPr>
              <a:solidFill>
                <a:srgbClr val="434343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">
                <a:solidFill>
                  <a:srgbClr val="434343"/>
                </a:solidFill>
              </a:rPr>
              <a:t>No Deployment</a:t>
            </a:r>
            <a:endParaRPr>
              <a:solidFill>
                <a:srgbClr val="434343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">
                <a:solidFill>
                  <a:srgbClr val="434343"/>
                </a:solidFill>
              </a:rPr>
              <a:t>Email based Approval</a:t>
            </a:r>
            <a:endParaRPr>
              <a:solidFill>
                <a:srgbClr val="434343"/>
              </a:solidFill>
            </a:endParaRPr>
          </a:p>
          <a:p>
            <a:pPr indent="-317500" lvl="0" marL="4572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">
                <a:solidFill>
                  <a:srgbClr val="434343"/>
                </a:solidFill>
              </a:rPr>
              <a:t>Email subscription can be setup/modified easily</a:t>
            </a:r>
            <a:endParaRPr>
              <a:solidFill>
                <a:srgbClr val="43434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9050" y="220886"/>
            <a:ext cx="2995275" cy="425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13000" y="1283650"/>
            <a:ext cx="2091325" cy="335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727650" y="582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Finished Pipeline</a:t>
            </a:r>
            <a:endParaRPr/>
          </a:p>
        </p:txBody>
      </p:sp>
      <p:pic>
        <p:nvPicPr>
          <p:cNvPr id="131" name="Shape 131"/>
          <p:cNvPicPr preferRelativeResize="0"/>
          <p:nvPr/>
        </p:nvPicPr>
        <p:blipFill rotWithShape="1">
          <a:blip r:embed="rId3">
            <a:alphaModFix/>
          </a:blip>
          <a:srcRect b="10402" l="0" r="0" t="0"/>
          <a:stretch/>
        </p:blipFill>
        <p:spPr>
          <a:xfrm>
            <a:off x="1384288" y="1432050"/>
            <a:ext cx="6375424" cy="3560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729450" y="582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Finished Pipeline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 txBox="1"/>
          <p:nvPr/>
        </p:nvSpPr>
        <p:spPr>
          <a:xfrm>
            <a:off x="880250" y="1813025"/>
            <a:ext cx="2758800" cy="30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34343"/>
                </a:solidFill>
              </a:rPr>
              <a:t>Final View: </a:t>
            </a:r>
            <a:endParaRPr>
              <a:solidFill>
                <a:srgbClr val="434343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">
                <a:solidFill>
                  <a:srgbClr val="434343"/>
                </a:solidFill>
              </a:rPr>
              <a:t>Finished and all Green</a:t>
            </a:r>
            <a:endParaRPr>
              <a:solidFill>
                <a:srgbClr val="434343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</a:pPr>
            <a:r>
              <a:rPr lang="en">
                <a:solidFill>
                  <a:srgbClr val="434343"/>
                </a:solidFill>
              </a:rPr>
              <a:t>Each Stage Completed</a:t>
            </a:r>
            <a:endParaRPr>
              <a:solidFill>
                <a:srgbClr val="434343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</a:pPr>
            <a:r>
              <a:rPr lang="en">
                <a:solidFill>
                  <a:srgbClr val="434343"/>
                </a:solidFill>
              </a:rPr>
              <a:t>Pipeline triggered from source change</a:t>
            </a:r>
            <a:endParaRPr>
              <a:solidFill>
                <a:srgbClr val="434343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9050" y="232625"/>
            <a:ext cx="2758800" cy="4067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47325" y="1100850"/>
            <a:ext cx="2085252" cy="372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Total Costs from the Pipeline</a:t>
            </a:r>
            <a:endParaRPr/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729450" y="2078875"/>
            <a:ext cx="3816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Minimal Costs</a:t>
            </a:r>
            <a:endParaRPr b="1" sz="1800"/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Amazon S3 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$0.023 per first 50 TB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CloudWatch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Free / Logging Service</a:t>
            </a:r>
            <a:endParaRPr sz="1400"/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4941475" y="2078875"/>
            <a:ext cx="3816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Possible Larger Costs</a:t>
            </a:r>
            <a:endParaRPr b="1" sz="1800"/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CodeBuild</a:t>
            </a:r>
            <a:endParaRPr sz="1400"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Build Minute Based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Elastic Beanstalk (ie EC2)</a:t>
            </a:r>
            <a:endParaRPr sz="1400"/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3827" y="511525"/>
            <a:ext cx="2480174" cy="1501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