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406" r:id="rId2"/>
    <p:sldId id="419" r:id="rId3"/>
    <p:sldId id="408" r:id="rId4"/>
    <p:sldId id="409" r:id="rId5"/>
    <p:sldId id="405" r:id="rId6"/>
    <p:sldId id="411" r:id="rId7"/>
    <p:sldId id="402" r:id="rId8"/>
    <p:sldId id="403" r:id="rId9"/>
    <p:sldId id="410" r:id="rId10"/>
    <p:sldId id="401" r:id="rId11"/>
    <p:sldId id="412" r:id="rId12"/>
    <p:sldId id="413" r:id="rId13"/>
    <p:sldId id="415" r:id="rId14"/>
    <p:sldId id="416" r:id="rId15"/>
    <p:sldId id="418" r:id="rId16"/>
  </p:sldIdLst>
  <p:sldSz cx="9144000" cy="6858000" type="screen4x3"/>
  <p:notesSz cx="7019925" cy="9305925"/>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a:cs typeface="ＭＳ Ｐゴシック"/>
      </a:defRPr>
    </a:lvl1pPr>
    <a:lvl2pPr marL="457200" algn="l" defTabSz="457200" rtl="0" fontAlgn="base">
      <a:spcBef>
        <a:spcPct val="0"/>
      </a:spcBef>
      <a:spcAft>
        <a:spcPct val="0"/>
      </a:spcAft>
      <a:defRPr kern="1200">
        <a:solidFill>
          <a:schemeClr val="tx1"/>
        </a:solidFill>
        <a:latin typeface="Arial" charset="0"/>
        <a:ea typeface="ＭＳ Ｐゴシック"/>
        <a:cs typeface="ＭＳ Ｐゴシック"/>
      </a:defRPr>
    </a:lvl2pPr>
    <a:lvl3pPr marL="914400" algn="l" defTabSz="457200" rtl="0" fontAlgn="base">
      <a:spcBef>
        <a:spcPct val="0"/>
      </a:spcBef>
      <a:spcAft>
        <a:spcPct val="0"/>
      </a:spcAft>
      <a:defRPr kern="1200">
        <a:solidFill>
          <a:schemeClr val="tx1"/>
        </a:solidFill>
        <a:latin typeface="Arial" charset="0"/>
        <a:ea typeface="ＭＳ Ｐゴシック"/>
        <a:cs typeface="ＭＳ Ｐゴシック"/>
      </a:defRPr>
    </a:lvl3pPr>
    <a:lvl4pPr marL="1371600" algn="l" defTabSz="457200" rtl="0" fontAlgn="base">
      <a:spcBef>
        <a:spcPct val="0"/>
      </a:spcBef>
      <a:spcAft>
        <a:spcPct val="0"/>
      </a:spcAft>
      <a:defRPr kern="1200">
        <a:solidFill>
          <a:schemeClr val="tx1"/>
        </a:solidFill>
        <a:latin typeface="Arial" charset="0"/>
        <a:ea typeface="ＭＳ Ｐゴシック"/>
        <a:cs typeface="ＭＳ Ｐゴシック"/>
      </a:defRPr>
    </a:lvl4pPr>
    <a:lvl5pPr marL="1828800" algn="l" defTabSz="457200"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endan Schreiber" initials="" lastIdx="3" clrIdx="0"/>
  <p:cmAuthor id="1" name="amy.konigsburg" initials="a" lastIdx="1" clrIdx="1"/>
  <p:cmAuthor id="2" name="Christopher Fry" initials="CF" lastIdx="12" clrIdx="2"/>
  <p:cmAuthor id="3" name="Paul Lester" initials="PL" lastIdx="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90000"/>
    <a:srgbClr val="0066CC"/>
    <a:srgbClr val="3366CC"/>
    <a:srgbClr val="FF00FF"/>
    <a:srgbClr val="000099"/>
    <a:srgbClr val="DDDDD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45" autoAdjust="0"/>
    <p:restoredTop sz="86911" autoAdjust="0"/>
  </p:normalViewPr>
  <p:slideViewPr>
    <p:cSldViewPr snapToGrid="0">
      <p:cViewPr varScale="1">
        <p:scale>
          <a:sx n="107" d="100"/>
          <a:sy n="107" d="100"/>
        </p:scale>
        <p:origin x="-1704" y="-112"/>
      </p:cViewPr>
      <p:guideLst>
        <p:guide orient="horz" pos="763"/>
        <p:guide pos="1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66" d="100"/>
          <a:sy n="66" d="100"/>
        </p:scale>
        <p:origin x="-1572" y="-72"/>
      </p:cViewPr>
      <p:guideLst>
        <p:guide orient="horz"/>
        <p:guide pos="3"/>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2.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image" Target="../media/image8.png"/></Relationships>
</file>

<file path=ppt/diagrams/_rels/drawing2.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 Id="rId3"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6173E2-CA6C-4560-96B1-22E1E468A270}"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US"/>
        </a:p>
      </dgm:t>
    </dgm:pt>
    <dgm:pt modelId="{16BE8EE0-B30D-40E0-A068-565144775181}">
      <dgm:prSet phldrT="[Text]"/>
      <dgm:spPr>
        <a:solidFill>
          <a:schemeClr val="accent1">
            <a:lumMod val="50000"/>
          </a:schemeClr>
        </a:solidFill>
      </dgm:spPr>
      <dgm:t>
        <a:bodyPr/>
        <a:lstStyle/>
        <a:p>
          <a:r>
            <a:rPr lang="en-US" dirty="0" smtClean="0"/>
            <a:t>Law or Reg.</a:t>
          </a:r>
          <a:endParaRPr lang="en-US" dirty="0"/>
        </a:p>
      </dgm:t>
    </dgm:pt>
    <dgm:pt modelId="{B15B6F80-5130-4302-9731-417EC09BEF6F}" type="parTrans" cxnId="{195E8258-F3BE-4C09-B777-EABDE95601D6}">
      <dgm:prSet/>
      <dgm:spPr/>
      <dgm:t>
        <a:bodyPr/>
        <a:lstStyle/>
        <a:p>
          <a:endParaRPr lang="en-US"/>
        </a:p>
      </dgm:t>
    </dgm:pt>
    <dgm:pt modelId="{6F0A4809-2D70-4034-BED8-FB3BCBE5C97F}" type="sibTrans" cxnId="{195E8258-F3BE-4C09-B777-EABDE95601D6}">
      <dgm:prSet/>
      <dgm:spPr/>
      <dgm:t>
        <a:bodyPr/>
        <a:lstStyle/>
        <a:p>
          <a:endParaRPr lang="en-US"/>
        </a:p>
      </dgm:t>
    </dgm:pt>
    <dgm:pt modelId="{53B30E60-414F-4CAF-8087-D9B8083C1E5E}">
      <dgm:prSet phldrT="[Text]" custT="1"/>
      <dgm:spPr>
        <a:solidFill>
          <a:schemeClr val="accent1">
            <a:lumMod val="60000"/>
            <a:lumOff val="40000"/>
            <a:alpha val="90000"/>
          </a:schemeClr>
        </a:solidFill>
      </dgm:spPr>
      <dgm:t>
        <a:bodyPr/>
        <a:lstStyle/>
        <a:p>
          <a:r>
            <a:rPr lang="en-US" sz="1400" b="1" dirty="0" smtClean="0"/>
            <a:t>What does it cover?</a:t>
          </a:r>
          <a:endParaRPr lang="en-US" sz="1400" b="1" dirty="0"/>
        </a:p>
      </dgm:t>
    </dgm:pt>
    <dgm:pt modelId="{71EF1551-D5EF-4858-9211-EC2CF53F66DF}" type="parTrans" cxnId="{2BB4596E-EA69-43A3-BF5D-041122A8C6D5}">
      <dgm:prSet/>
      <dgm:spPr/>
      <dgm:t>
        <a:bodyPr/>
        <a:lstStyle/>
        <a:p>
          <a:endParaRPr lang="en-US"/>
        </a:p>
      </dgm:t>
    </dgm:pt>
    <dgm:pt modelId="{04150FB9-DF66-4501-B18E-7AF3C0F95191}" type="sibTrans" cxnId="{2BB4596E-EA69-43A3-BF5D-041122A8C6D5}">
      <dgm:prSet/>
      <dgm:spPr/>
      <dgm:t>
        <a:bodyPr/>
        <a:lstStyle/>
        <a:p>
          <a:endParaRPr lang="en-US"/>
        </a:p>
      </dgm:t>
    </dgm:pt>
    <dgm:pt modelId="{EDDF5641-0424-4080-B207-EDC2E31887B1}">
      <dgm:prSet phldrT="[Text]" custT="1"/>
      <dgm:spPr>
        <a:solidFill>
          <a:schemeClr val="accent1">
            <a:lumMod val="60000"/>
            <a:lumOff val="40000"/>
            <a:alpha val="90000"/>
          </a:schemeClr>
        </a:solidFill>
      </dgm:spPr>
      <dgm:t>
        <a:bodyPr/>
        <a:lstStyle/>
        <a:p>
          <a:r>
            <a:rPr lang="en-US" sz="1400" b="1" dirty="0" smtClean="0"/>
            <a:t>Key Issues for Wind</a:t>
          </a:r>
          <a:endParaRPr lang="en-US" sz="1400" b="1" dirty="0"/>
        </a:p>
      </dgm:t>
    </dgm:pt>
    <dgm:pt modelId="{E32CF21F-6A33-4CCF-84EA-DD873D2F41DF}" type="parTrans" cxnId="{1603B8AE-0723-4770-B0E1-C39CF42EE9DC}">
      <dgm:prSet/>
      <dgm:spPr/>
      <dgm:t>
        <a:bodyPr/>
        <a:lstStyle/>
        <a:p>
          <a:endParaRPr lang="en-US"/>
        </a:p>
      </dgm:t>
    </dgm:pt>
    <dgm:pt modelId="{22ACBBB5-246A-4002-98AD-195F20DA3B8E}" type="sibTrans" cxnId="{1603B8AE-0723-4770-B0E1-C39CF42EE9DC}">
      <dgm:prSet/>
      <dgm:spPr/>
      <dgm:t>
        <a:bodyPr/>
        <a:lstStyle/>
        <a:p>
          <a:endParaRPr lang="en-US"/>
        </a:p>
      </dgm:t>
    </dgm:pt>
    <dgm:pt modelId="{0AB9B5C2-DDCE-4FB2-A8E1-C1A6D455F659}">
      <dgm:prSet phldrT="[Text]"/>
      <dgm:spPr/>
      <dgm:t>
        <a:bodyPr/>
        <a:lstStyle/>
        <a:p>
          <a:r>
            <a:rPr lang="en-US" dirty="0" smtClean="0"/>
            <a:t>Migratory Bird Treaty Act</a:t>
          </a:r>
          <a:endParaRPr lang="en-US" dirty="0"/>
        </a:p>
      </dgm:t>
    </dgm:pt>
    <dgm:pt modelId="{7096CC40-EACF-4C5A-B049-FD4EB657E348}" type="parTrans" cxnId="{915F822F-E116-4FD4-B538-634F0CFDD503}">
      <dgm:prSet/>
      <dgm:spPr/>
      <dgm:t>
        <a:bodyPr/>
        <a:lstStyle/>
        <a:p>
          <a:endParaRPr lang="en-US"/>
        </a:p>
      </dgm:t>
    </dgm:pt>
    <dgm:pt modelId="{9BB5CE22-E9FF-4A2E-BA7F-FC37FF9ED105}" type="sibTrans" cxnId="{915F822F-E116-4FD4-B538-634F0CFDD503}">
      <dgm:prSet/>
      <dgm:spPr/>
      <dgm:t>
        <a:bodyPr/>
        <a:lstStyle/>
        <a:p>
          <a:endParaRPr lang="en-US"/>
        </a:p>
      </dgm:t>
    </dgm:pt>
    <dgm:pt modelId="{FA3886D0-32BE-4634-817B-78FDDB073E83}">
      <dgm:prSet phldrT="[Text]"/>
      <dgm:spPr/>
      <dgm:t>
        <a:bodyPr/>
        <a:lstStyle/>
        <a:p>
          <a:r>
            <a:rPr lang="en-US" dirty="0" smtClean="0"/>
            <a:t>Prohibits “take” of 1200+ bird species</a:t>
          </a:r>
          <a:endParaRPr lang="en-US" dirty="0"/>
        </a:p>
      </dgm:t>
    </dgm:pt>
    <dgm:pt modelId="{C1683B72-F55A-4733-8CA0-AB035910A32E}" type="parTrans" cxnId="{9B64AECC-CB6D-4419-99AA-64568D6E5F0E}">
      <dgm:prSet/>
      <dgm:spPr/>
      <dgm:t>
        <a:bodyPr/>
        <a:lstStyle/>
        <a:p>
          <a:endParaRPr lang="en-US"/>
        </a:p>
      </dgm:t>
    </dgm:pt>
    <dgm:pt modelId="{42C9C1BD-755B-4438-9EF8-0D6D91738DA6}" type="sibTrans" cxnId="{9B64AECC-CB6D-4419-99AA-64568D6E5F0E}">
      <dgm:prSet/>
      <dgm:spPr/>
      <dgm:t>
        <a:bodyPr/>
        <a:lstStyle/>
        <a:p>
          <a:endParaRPr lang="en-US"/>
        </a:p>
      </dgm:t>
    </dgm:pt>
    <dgm:pt modelId="{D9215B33-4CAA-4F60-BBF0-E58E860516A3}">
      <dgm:prSet phldrT="[Text]"/>
      <dgm:spPr/>
      <dgm:t>
        <a:bodyPr/>
        <a:lstStyle/>
        <a:p>
          <a:r>
            <a:rPr lang="en-US" dirty="0" smtClean="0"/>
            <a:t>No permits; Siting Guidelines </a:t>
          </a:r>
          <a:endParaRPr lang="en-US" dirty="0"/>
        </a:p>
      </dgm:t>
    </dgm:pt>
    <dgm:pt modelId="{C82D8A97-A72E-4F32-89E0-368E253096EF}" type="parTrans" cxnId="{D6533527-1124-4340-9BD5-17DE867EE0C4}">
      <dgm:prSet/>
      <dgm:spPr/>
      <dgm:t>
        <a:bodyPr/>
        <a:lstStyle/>
        <a:p>
          <a:endParaRPr lang="en-US"/>
        </a:p>
      </dgm:t>
    </dgm:pt>
    <dgm:pt modelId="{9ECB62C3-FB7D-4056-ACAC-0CA921289D61}" type="sibTrans" cxnId="{D6533527-1124-4340-9BD5-17DE867EE0C4}">
      <dgm:prSet/>
      <dgm:spPr/>
      <dgm:t>
        <a:bodyPr/>
        <a:lstStyle/>
        <a:p>
          <a:endParaRPr lang="en-US"/>
        </a:p>
      </dgm:t>
    </dgm:pt>
    <dgm:pt modelId="{2515AC31-9457-4449-96B1-287927A65D96}">
      <dgm:prSet phldrT="[Text]"/>
      <dgm:spPr/>
      <dgm:t>
        <a:bodyPr/>
        <a:lstStyle/>
        <a:p>
          <a:r>
            <a:rPr lang="en-US" dirty="0" smtClean="0"/>
            <a:t>Bald and Golden Eagle Protection Act</a:t>
          </a:r>
          <a:endParaRPr lang="en-US" dirty="0"/>
        </a:p>
      </dgm:t>
    </dgm:pt>
    <dgm:pt modelId="{8C329F87-D270-4EBE-A694-39D65EBACE56}" type="parTrans" cxnId="{5D015747-862A-46E5-8970-FA92E92F2DFA}">
      <dgm:prSet/>
      <dgm:spPr/>
      <dgm:t>
        <a:bodyPr/>
        <a:lstStyle/>
        <a:p>
          <a:endParaRPr lang="en-US"/>
        </a:p>
      </dgm:t>
    </dgm:pt>
    <dgm:pt modelId="{891D1008-A9C4-4458-95BB-A1A8E5D75634}" type="sibTrans" cxnId="{5D015747-862A-46E5-8970-FA92E92F2DFA}">
      <dgm:prSet/>
      <dgm:spPr/>
      <dgm:t>
        <a:bodyPr/>
        <a:lstStyle/>
        <a:p>
          <a:endParaRPr lang="en-US"/>
        </a:p>
      </dgm:t>
    </dgm:pt>
    <dgm:pt modelId="{0D44F07B-A95B-45E4-92EF-C562D062723C}">
      <dgm:prSet phldrT="[Text]"/>
      <dgm:spPr/>
      <dgm:t>
        <a:bodyPr/>
        <a:lstStyle/>
        <a:p>
          <a:r>
            <a:rPr lang="en-US" dirty="0" smtClean="0"/>
            <a:t>1940: Prohibits “take” of Bald and Golden Eagles</a:t>
          </a:r>
          <a:endParaRPr lang="en-US" dirty="0"/>
        </a:p>
      </dgm:t>
    </dgm:pt>
    <dgm:pt modelId="{0F1E20A1-4B4D-4D67-B5B4-BE70E4CCEC6B}" type="parTrans" cxnId="{D2AF87E7-BBE2-4D42-B90B-2E995712D49B}">
      <dgm:prSet/>
      <dgm:spPr/>
      <dgm:t>
        <a:bodyPr/>
        <a:lstStyle/>
        <a:p>
          <a:endParaRPr lang="en-US"/>
        </a:p>
      </dgm:t>
    </dgm:pt>
    <dgm:pt modelId="{1D7096C8-74EC-406E-AFF0-0942BDDA4321}" type="sibTrans" cxnId="{D2AF87E7-BBE2-4D42-B90B-2E995712D49B}">
      <dgm:prSet/>
      <dgm:spPr/>
      <dgm:t>
        <a:bodyPr/>
        <a:lstStyle/>
        <a:p>
          <a:endParaRPr lang="en-US"/>
        </a:p>
      </dgm:t>
    </dgm:pt>
    <dgm:pt modelId="{939BBE3D-53D2-4329-A887-58E745EFD79F}">
      <dgm:prSet phldrT="[Text]"/>
      <dgm:spPr/>
      <dgm:t>
        <a:bodyPr/>
        <a:lstStyle/>
        <a:p>
          <a:r>
            <a:rPr lang="en-US" dirty="0" smtClean="0"/>
            <a:t>Permits for Bald and Golden Eagles</a:t>
          </a:r>
          <a:endParaRPr lang="en-US" dirty="0"/>
        </a:p>
      </dgm:t>
    </dgm:pt>
    <dgm:pt modelId="{7847FBFD-3544-4903-8F35-18323CE88F02}" type="parTrans" cxnId="{B75175F8-7E8C-454E-AEAF-005FFBE946A2}">
      <dgm:prSet/>
      <dgm:spPr/>
      <dgm:t>
        <a:bodyPr/>
        <a:lstStyle/>
        <a:p>
          <a:endParaRPr lang="en-US"/>
        </a:p>
      </dgm:t>
    </dgm:pt>
    <dgm:pt modelId="{32490E5F-46F8-4D15-8397-D840E1E8CEFB}" type="sibTrans" cxnId="{B75175F8-7E8C-454E-AEAF-005FFBE946A2}">
      <dgm:prSet/>
      <dgm:spPr/>
      <dgm:t>
        <a:bodyPr/>
        <a:lstStyle/>
        <a:p>
          <a:endParaRPr lang="en-US"/>
        </a:p>
      </dgm:t>
    </dgm:pt>
    <dgm:pt modelId="{45F40602-79E0-4F71-BDDD-551F8D6B5F80}">
      <dgm:prSet phldrT="[Text]"/>
      <dgm:spPr/>
      <dgm:t>
        <a:bodyPr/>
        <a:lstStyle/>
        <a:p>
          <a:r>
            <a:rPr lang="en-US" dirty="0" smtClean="0"/>
            <a:t>Endangered Species </a:t>
          </a:r>
          <a:r>
            <a:rPr lang="en-US" dirty="0" smtClean="0"/>
            <a:t>Act (ESA)</a:t>
          </a:r>
          <a:endParaRPr lang="en-US" dirty="0"/>
        </a:p>
      </dgm:t>
    </dgm:pt>
    <dgm:pt modelId="{69D565F9-2B84-4891-A86A-8E37651B890B}" type="parTrans" cxnId="{9E6BC84D-D832-4159-89DD-4ADA289EFE38}">
      <dgm:prSet/>
      <dgm:spPr/>
      <dgm:t>
        <a:bodyPr/>
        <a:lstStyle/>
        <a:p>
          <a:endParaRPr lang="en-US"/>
        </a:p>
      </dgm:t>
    </dgm:pt>
    <dgm:pt modelId="{D5F90BC2-F607-46CD-AFE2-48FB3BD2527D}" type="sibTrans" cxnId="{9E6BC84D-D832-4159-89DD-4ADA289EFE38}">
      <dgm:prSet/>
      <dgm:spPr/>
      <dgm:t>
        <a:bodyPr/>
        <a:lstStyle/>
        <a:p>
          <a:endParaRPr lang="en-US"/>
        </a:p>
      </dgm:t>
    </dgm:pt>
    <dgm:pt modelId="{46C86815-C174-499B-950B-F94D017FA9AD}">
      <dgm:prSet phldrT="[Text]"/>
      <dgm:spPr/>
      <dgm:t>
        <a:bodyPr/>
        <a:lstStyle/>
        <a:p>
          <a:r>
            <a:rPr lang="en-US" b="0" i="0" dirty="0" smtClean="0"/>
            <a:t>Prohibits the </a:t>
          </a:r>
          <a:r>
            <a:rPr lang="en-US" b="0" i="0" u="none" dirty="0" smtClean="0"/>
            <a:t>"take"</a:t>
          </a:r>
          <a:r>
            <a:rPr lang="en-US" b="0" i="0" dirty="0" smtClean="0"/>
            <a:t> of listed species through direct harm or habitat destruction</a:t>
          </a:r>
          <a:endParaRPr lang="en-US" dirty="0"/>
        </a:p>
      </dgm:t>
    </dgm:pt>
    <dgm:pt modelId="{14774D76-423B-473F-8D0D-57DF08E38A35}" type="parTrans" cxnId="{BDA0E34F-827A-4BD0-A882-C8CC5B4A11FA}">
      <dgm:prSet/>
      <dgm:spPr/>
      <dgm:t>
        <a:bodyPr/>
        <a:lstStyle/>
        <a:p>
          <a:endParaRPr lang="en-US"/>
        </a:p>
      </dgm:t>
    </dgm:pt>
    <dgm:pt modelId="{A4E36920-AB8F-4F9B-B545-C0DC039BA5A2}" type="sibTrans" cxnId="{BDA0E34F-827A-4BD0-A882-C8CC5B4A11FA}">
      <dgm:prSet/>
      <dgm:spPr/>
      <dgm:t>
        <a:bodyPr/>
        <a:lstStyle/>
        <a:p>
          <a:endParaRPr lang="en-US"/>
        </a:p>
      </dgm:t>
    </dgm:pt>
    <dgm:pt modelId="{0692BC3B-E173-4933-89E8-2C631431BA50}">
      <dgm:prSet phldrT="[Text]"/>
      <dgm:spPr/>
      <dgm:t>
        <a:bodyPr/>
        <a:lstStyle/>
        <a:p>
          <a:r>
            <a:rPr lang="en-US" dirty="0" smtClean="0"/>
            <a:t>Endangered Bats, Whooping Crane, Lesser Prairie Chicken</a:t>
          </a:r>
          <a:endParaRPr lang="en-US" dirty="0"/>
        </a:p>
      </dgm:t>
    </dgm:pt>
    <dgm:pt modelId="{67D043C2-B108-4B4A-A61C-67FD5FA2EA3F}" type="parTrans" cxnId="{DABDD4DD-AC80-4C12-A983-9539A13A99DB}">
      <dgm:prSet/>
      <dgm:spPr/>
      <dgm:t>
        <a:bodyPr/>
        <a:lstStyle/>
        <a:p>
          <a:endParaRPr lang="en-US"/>
        </a:p>
      </dgm:t>
    </dgm:pt>
    <dgm:pt modelId="{9593D53B-B8DA-4E8C-BA54-50F3D74790D6}" type="sibTrans" cxnId="{DABDD4DD-AC80-4C12-A983-9539A13A99DB}">
      <dgm:prSet/>
      <dgm:spPr/>
      <dgm:t>
        <a:bodyPr/>
        <a:lstStyle/>
        <a:p>
          <a:endParaRPr lang="en-US"/>
        </a:p>
      </dgm:t>
    </dgm:pt>
    <dgm:pt modelId="{ECCDAA4C-1C50-4C3F-AD4E-6C922D12C412}">
      <dgm:prSet phldrT="[Text]"/>
      <dgm:spPr/>
      <dgm:t>
        <a:bodyPr/>
        <a:lstStyle/>
        <a:p>
          <a:r>
            <a:rPr lang="en-US" dirty="0" smtClean="0"/>
            <a:t>15 CFR 77</a:t>
          </a:r>
          <a:endParaRPr lang="en-US" dirty="0"/>
        </a:p>
      </dgm:t>
    </dgm:pt>
    <dgm:pt modelId="{342BDDAE-7706-46CF-BFEA-F050CBE29D89}" type="parTrans" cxnId="{3EDB5D66-228E-4736-AC29-23F6A3B9C8F2}">
      <dgm:prSet/>
      <dgm:spPr/>
      <dgm:t>
        <a:bodyPr/>
        <a:lstStyle/>
        <a:p>
          <a:endParaRPr lang="en-US"/>
        </a:p>
      </dgm:t>
    </dgm:pt>
    <dgm:pt modelId="{BC7534F9-C659-4EDC-9A89-C19C17C91E0D}" type="sibTrans" cxnId="{3EDB5D66-228E-4736-AC29-23F6A3B9C8F2}">
      <dgm:prSet/>
      <dgm:spPr/>
      <dgm:t>
        <a:bodyPr/>
        <a:lstStyle/>
        <a:p>
          <a:endParaRPr lang="en-US"/>
        </a:p>
      </dgm:t>
    </dgm:pt>
    <dgm:pt modelId="{6E8D709F-0471-4A3F-8784-B6D9CC18E57F}">
      <dgm:prSet phldrT="[Text]"/>
      <dgm:spPr/>
      <dgm:t>
        <a:bodyPr/>
        <a:lstStyle/>
        <a:p>
          <a:r>
            <a:rPr lang="en-US" dirty="0" smtClean="0"/>
            <a:t>Regulates safe use of the national airspace and evaluates obstructions to it</a:t>
          </a:r>
          <a:endParaRPr lang="en-US" dirty="0"/>
        </a:p>
      </dgm:t>
    </dgm:pt>
    <dgm:pt modelId="{AA7DDDF1-7658-49AF-B482-C04981DDECA6}" type="parTrans" cxnId="{EBE9A365-D0AE-4499-843B-A8FAA7FF5051}">
      <dgm:prSet/>
      <dgm:spPr/>
      <dgm:t>
        <a:bodyPr/>
        <a:lstStyle/>
        <a:p>
          <a:endParaRPr lang="en-US"/>
        </a:p>
      </dgm:t>
    </dgm:pt>
    <dgm:pt modelId="{44740634-2BB7-4C38-848C-9FF0AAE16DC6}" type="sibTrans" cxnId="{EBE9A365-D0AE-4499-843B-A8FAA7FF5051}">
      <dgm:prSet/>
      <dgm:spPr/>
      <dgm:t>
        <a:bodyPr/>
        <a:lstStyle/>
        <a:p>
          <a:endParaRPr lang="en-US"/>
        </a:p>
      </dgm:t>
    </dgm:pt>
    <dgm:pt modelId="{234A24F0-B2DD-463F-87C0-2CDB3FBCA537}">
      <dgm:prSet phldrT="[Text]"/>
      <dgm:spPr/>
      <dgm:t>
        <a:bodyPr/>
        <a:lstStyle/>
        <a:p>
          <a:r>
            <a:rPr lang="en-US" dirty="0" smtClean="0"/>
            <a:t>Long range surveillance and air terminal radars; military missions</a:t>
          </a:r>
          <a:endParaRPr lang="en-US" dirty="0"/>
        </a:p>
      </dgm:t>
    </dgm:pt>
    <dgm:pt modelId="{86B45ECB-8CF1-46CB-9ABA-171AFDA9BA07}" type="parTrans" cxnId="{7FA7E8DE-6378-485D-84C3-B2A6330C4BA0}">
      <dgm:prSet/>
      <dgm:spPr/>
      <dgm:t>
        <a:bodyPr/>
        <a:lstStyle/>
        <a:p>
          <a:endParaRPr lang="en-US"/>
        </a:p>
      </dgm:t>
    </dgm:pt>
    <dgm:pt modelId="{25E3D546-F42B-407F-B7ED-B5820A9D9499}" type="sibTrans" cxnId="{7FA7E8DE-6378-485D-84C3-B2A6330C4BA0}">
      <dgm:prSet/>
      <dgm:spPr/>
      <dgm:t>
        <a:bodyPr/>
        <a:lstStyle/>
        <a:p>
          <a:endParaRPr lang="en-US"/>
        </a:p>
      </dgm:t>
    </dgm:pt>
    <dgm:pt modelId="{73505B9A-D5F8-4C6B-99EE-D0631026E0A3}" type="pres">
      <dgm:prSet presAssocID="{A46173E2-CA6C-4560-96B1-22E1E468A270}" presName="Name0" presStyleCnt="0">
        <dgm:presLayoutVars>
          <dgm:chPref val="3"/>
          <dgm:dir/>
          <dgm:animLvl val="lvl"/>
          <dgm:resizeHandles/>
        </dgm:presLayoutVars>
      </dgm:prSet>
      <dgm:spPr/>
      <dgm:t>
        <a:bodyPr/>
        <a:lstStyle/>
        <a:p>
          <a:endParaRPr lang="en-US"/>
        </a:p>
      </dgm:t>
    </dgm:pt>
    <dgm:pt modelId="{23EEDC3A-45CE-4B61-AEF2-AAA1A1489BE7}" type="pres">
      <dgm:prSet presAssocID="{16BE8EE0-B30D-40E0-A068-565144775181}" presName="horFlow" presStyleCnt="0"/>
      <dgm:spPr/>
    </dgm:pt>
    <dgm:pt modelId="{9037A041-584C-4B16-8F9C-908092CA909B}" type="pres">
      <dgm:prSet presAssocID="{16BE8EE0-B30D-40E0-A068-565144775181}" presName="bigChev" presStyleLbl="node1" presStyleIdx="0" presStyleCnt="5" custScaleX="271899" custScaleY="233675"/>
      <dgm:spPr/>
      <dgm:t>
        <a:bodyPr/>
        <a:lstStyle/>
        <a:p>
          <a:endParaRPr lang="en-US"/>
        </a:p>
      </dgm:t>
    </dgm:pt>
    <dgm:pt modelId="{C7EE2F3D-A609-41DD-903E-D7D04D5D7DFD}" type="pres">
      <dgm:prSet presAssocID="{71EF1551-D5EF-4858-9211-EC2CF53F66DF}" presName="parTrans" presStyleCnt="0"/>
      <dgm:spPr/>
    </dgm:pt>
    <dgm:pt modelId="{C943A1FB-5E5A-4E2A-9132-70C528F527B7}" type="pres">
      <dgm:prSet presAssocID="{53B30E60-414F-4CAF-8087-D9B8083C1E5E}" presName="node" presStyleLbl="alignAccFollowNode1" presStyleIdx="0" presStyleCnt="10" custScaleX="520896" custScaleY="233675">
        <dgm:presLayoutVars>
          <dgm:bulletEnabled val="1"/>
        </dgm:presLayoutVars>
      </dgm:prSet>
      <dgm:spPr/>
      <dgm:t>
        <a:bodyPr/>
        <a:lstStyle/>
        <a:p>
          <a:endParaRPr lang="en-US"/>
        </a:p>
      </dgm:t>
    </dgm:pt>
    <dgm:pt modelId="{E23F819C-C456-4077-80FA-5FADD667AD07}" type="pres">
      <dgm:prSet presAssocID="{04150FB9-DF66-4501-B18E-7AF3C0F95191}" presName="sibTrans" presStyleCnt="0"/>
      <dgm:spPr/>
    </dgm:pt>
    <dgm:pt modelId="{C30C1766-D8A6-4F46-94DE-8CD3ED3725E6}" type="pres">
      <dgm:prSet presAssocID="{EDDF5641-0424-4080-B207-EDC2E31887B1}" presName="node" presStyleLbl="alignAccFollowNode1" presStyleIdx="1" presStyleCnt="10" custScaleX="358565" custScaleY="233675">
        <dgm:presLayoutVars>
          <dgm:bulletEnabled val="1"/>
        </dgm:presLayoutVars>
      </dgm:prSet>
      <dgm:spPr/>
      <dgm:t>
        <a:bodyPr/>
        <a:lstStyle/>
        <a:p>
          <a:endParaRPr lang="en-US"/>
        </a:p>
      </dgm:t>
    </dgm:pt>
    <dgm:pt modelId="{4EEA42FA-BF41-4663-A7CF-70155FA3094F}" type="pres">
      <dgm:prSet presAssocID="{16BE8EE0-B30D-40E0-A068-565144775181}" presName="vSp" presStyleCnt="0"/>
      <dgm:spPr/>
    </dgm:pt>
    <dgm:pt modelId="{CC8C79BF-E536-4809-884A-45AACC18D93B}" type="pres">
      <dgm:prSet presAssocID="{45F40602-79E0-4F71-BDDD-551F8D6B5F80}" presName="horFlow" presStyleCnt="0"/>
      <dgm:spPr/>
    </dgm:pt>
    <dgm:pt modelId="{8C183490-83FC-4A11-BA80-F0C661A9DF9B}" type="pres">
      <dgm:prSet presAssocID="{45F40602-79E0-4F71-BDDD-551F8D6B5F80}" presName="bigChev" presStyleLbl="node1" presStyleIdx="1" presStyleCnt="5" custScaleX="271899" custScaleY="233675"/>
      <dgm:spPr/>
      <dgm:t>
        <a:bodyPr/>
        <a:lstStyle/>
        <a:p>
          <a:endParaRPr lang="en-US"/>
        </a:p>
      </dgm:t>
    </dgm:pt>
    <dgm:pt modelId="{5BFD8173-43A3-4870-87E4-465BCB513B34}" type="pres">
      <dgm:prSet presAssocID="{14774D76-423B-473F-8D0D-57DF08E38A35}" presName="parTrans" presStyleCnt="0"/>
      <dgm:spPr/>
    </dgm:pt>
    <dgm:pt modelId="{17551864-8346-488E-922C-FF8CB02019CC}" type="pres">
      <dgm:prSet presAssocID="{46C86815-C174-499B-950B-F94D017FA9AD}" presName="node" presStyleLbl="alignAccFollowNode1" presStyleIdx="2" presStyleCnt="10" custScaleX="520896" custScaleY="233675">
        <dgm:presLayoutVars>
          <dgm:bulletEnabled val="1"/>
        </dgm:presLayoutVars>
      </dgm:prSet>
      <dgm:spPr/>
      <dgm:t>
        <a:bodyPr/>
        <a:lstStyle/>
        <a:p>
          <a:endParaRPr lang="en-US"/>
        </a:p>
      </dgm:t>
    </dgm:pt>
    <dgm:pt modelId="{3FDD52BF-BC9E-4811-9BF0-26022EDDF971}" type="pres">
      <dgm:prSet presAssocID="{A4E36920-AB8F-4F9B-B545-C0DC039BA5A2}" presName="sibTrans" presStyleCnt="0"/>
      <dgm:spPr/>
    </dgm:pt>
    <dgm:pt modelId="{E197BE6D-F531-4843-AABA-4195E205E11C}" type="pres">
      <dgm:prSet presAssocID="{0692BC3B-E173-4933-89E8-2C631431BA50}" presName="node" presStyleLbl="alignAccFollowNode1" presStyleIdx="3" presStyleCnt="10" custScaleX="358565" custScaleY="233675">
        <dgm:presLayoutVars>
          <dgm:bulletEnabled val="1"/>
        </dgm:presLayoutVars>
      </dgm:prSet>
      <dgm:spPr/>
      <dgm:t>
        <a:bodyPr/>
        <a:lstStyle/>
        <a:p>
          <a:endParaRPr lang="en-US"/>
        </a:p>
      </dgm:t>
    </dgm:pt>
    <dgm:pt modelId="{674AB819-20D4-4A3E-A5D0-2DCDF633C483}" type="pres">
      <dgm:prSet presAssocID="{45F40602-79E0-4F71-BDDD-551F8D6B5F80}" presName="vSp" presStyleCnt="0"/>
      <dgm:spPr/>
    </dgm:pt>
    <dgm:pt modelId="{41F910E1-8A49-4559-A243-44EC08BE9942}" type="pres">
      <dgm:prSet presAssocID="{0AB9B5C2-DDCE-4FB2-A8E1-C1A6D455F659}" presName="horFlow" presStyleCnt="0"/>
      <dgm:spPr/>
    </dgm:pt>
    <dgm:pt modelId="{E718817A-6280-4E08-89ED-99CE40BB1549}" type="pres">
      <dgm:prSet presAssocID="{0AB9B5C2-DDCE-4FB2-A8E1-C1A6D455F659}" presName="bigChev" presStyleLbl="node1" presStyleIdx="2" presStyleCnt="5" custScaleX="271899" custScaleY="233675"/>
      <dgm:spPr/>
      <dgm:t>
        <a:bodyPr/>
        <a:lstStyle/>
        <a:p>
          <a:endParaRPr lang="en-US"/>
        </a:p>
      </dgm:t>
    </dgm:pt>
    <dgm:pt modelId="{4AAF131C-06B3-4D3B-87A8-E9F02F7B0F6B}" type="pres">
      <dgm:prSet presAssocID="{C1683B72-F55A-4733-8CA0-AB035910A32E}" presName="parTrans" presStyleCnt="0"/>
      <dgm:spPr/>
    </dgm:pt>
    <dgm:pt modelId="{A6C15BF2-3DD5-483D-A0EA-A9D75E5E99D8}" type="pres">
      <dgm:prSet presAssocID="{FA3886D0-32BE-4634-817B-78FDDB073E83}" presName="node" presStyleLbl="alignAccFollowNode1" presStyleIdx="4" presStyleCnt="10" custScaleX="520896" custScaleY="233675">
        <dgm:presLayoutVars>
          <dgm:bulletEnabled val="1"/>
        </dgm:presLayoutVars>
      </dgm:prSet>
      <dgm:spPr/>
      <dgm:t>
        <a:bodyPr/>
        <a:lstStyle/>
        <a:p>
          <a:endParaRPr lang="en-US"/>
        </a:p>
      </dgm:t>
    </dgm:pt>
    <dgm:pt modelId="{B8AEEC7E-40D7-4652-B9B3-E7119F7BE023}" type="pres">
      <dgm:prSet presAssocID="{42C9C1BD-755B-4438-9EF8-0D6D91738DA6}" presName="sibTrans" presStyleCnt="0"/>
      <dgm:spPr/>
    </dgm:pt>
    <dgm:pt modelId="{5DDD391E-DBC0-47D6-B7F7-26186C161D3D}" type="pres">
      <dgm:prSet presAssocID="{D9215B33-4CAA-4F60-BBF0-E58E860516A3}" presName="node" presStyleLbl="alignAccFollowNode1" presStyleIdx="5" presStyleCnt="10" custScaleX="358565" custScaleY="233675">
        <dgm:presLayoutVars>
          <dgm:bulletEnabled val="1"/>
        </dgm:presLayoutVars>
      </dgm:prSet>
      <dgm:spPr/>
      <dgm:t>
        <a:bodyPr/>
        <a:lstStyle/>
        <a:p>
          <a:endParaRPr lang="en-US"/>
        </a:p>
      </dgm:t>
    </dgm:pt>
    <dgm:pt modelId="{DA968C33-5597-4AC8-AC94-C830241243ED}" type="pres">
      <dgm:prSet presAssocID="{0AB9B5C2-DDCE-4FB2-A8E1-C1A6D455F659}" presName="vSp" presStyleCnt="0"/>
      <dgm:spPr/>
    </dgm:pt>
    <dgm:pt modelId="{F4F72C51-2F40-4DA3-97C7-C19693BD8B84}" type="pres">
      <dgm:prSet presAssocID="{2515AC31-9457-4449-96B1-287927A65D96}" presName="horFlow" presStyleCnt="0"/>
      <dgm:spPr/>
    </dgm:pt>
    <dgm:pt modelId="{AB3BEB99-9396-4880-8B2B-890563B9AAF4}" type="pres">
      <dgm:prSet presAssocID="{2515AC31-9457-4449-96B1-287927A65D96}" presName="bigChev" presStyleLbl="node1" presStyleIdx="3" presStyleCnt="5" custScaleX="271899" custScaleY="233675"/>
      <dgm:spPr/>
      <dgm:t>
        <a:bodyPr/>
        <a:lstStyle/>
        <a:p>
          <a:endParaRPr lang="en-US"/>
        </a:p>
      </dgm:t>
    </dgm:pt>
    <dgm:pt modelId="{C0C859B0-38B0-48F6-82BA-69A52177C36F}" type="pres">
      <dgm:prSet presAssocID="{0F1E20A1-4B4D-4D67-B5B4-BE70E4CCEC6B}" presName="parTrans" presStyleCnt="0"/>
      <dgm:spPr/>
    </dgm:pt>
    <dgm:pt modelId="{57E79596-6F37-4056-8D09-295923A8AF06}" type="pres">
      <dgm:prSet presAssocID="{0D44F07B-A95B-45E4-92EF-C562D062723C}" presName="node" presStyleLbl="alignAccFollowNode1" presStyleIdx="6" presStyleCnt="10" custScaleX="520896" custScaleY="233675">
        <dgm:presLayoutVars>
          <dgm:bulletEnabled val="1"/>
        </dgm:presLayoutVars>
      </dgm:prSet>
      <dgm:spPr/>
      <dgm:t>
        <a:bodyPr/>
        <a:lstStyle/>
        <a:p>
          <a:endParaRPr lang="en-US"/>
        </a:p>
      </dgm:t>
    </dgm:pt>
    <dgm:pt modelId="{F1DC88B5-40EB-429A-B4C8-DA8ABE5EC1B8}" type="pres">
      <dgm:prSet presAssocID="{1D7096C8-74EC-406E-AFF0-0942BDDA4321}" presName="sibTrans" presStyleCnt="0"/>
      <dgm:spPr/>
    </dgm:pt>
    <dgm:pt modelId="{CCDD9345-1102-41AF-8C56-121FA7A17821}" type="pres">
      <dgm:prSet presAssocID="{939BBE3D-53D2-4329-A887-58E745EFD79F}" presName="node" presStyleLbl="alignAccFollowNode1" presStyleIdx="7" presStyleCnt="10" custScaleX="358565" custScaleY="233675">
        <dgm:presLayoutVars>
          <dgm:bulletEnabled val="1"/>
        </dgm:presLayoutVars>
      </dgm:prSet>
      <dgm:spPr/>
      <dgm:t>
        <a:bodyPr/>
        <a:lstStyle/>
        <a:p>
          <a:endParaRPr lang="en-US"/>
        </a:p>
      </dgm:t>
    </dgm:pt>
    <dgm:pt modelId="{550B720D-3A83-49B6-BF5D-E15858946D9C}" type="pres">
      <dgm:prSet presAssocID="{2515AC31-9457-4449-96B1-287927A65D96}" presName="vSp" presStyleCnt="0"/>
      <dgm:spPr/>
    </dgm:pt>
    <dgm:pt modelId="{40D2D24C-7AAF-4D7B-9040-B6E12A153A41}" type="pres">
      <dgm:prSet presAssocID="{ECCDAA4C-1C50-4C3F-AD4E-6C922D12C412}" presName="horFlow" presStyleCnt="0"/>
      <dgm:spPr/>
    </dgm:pt>
    <dgm:pt modelId="{8FFF8D17-9CF6-41BE-B062-FE8988AF6CB8}" type="pres">
      <dgm:prSet presAssocID="{ECCDAA4C-1C50-4C3F-AD4E-6C922D12C412}" presName="bigChev" presStyleLbl="node1" presStyleIdx="4" presStyleCnt="5" custScaleX="270466" custScaleY="233675"/>
      <dgm:spPr/>
      <dgm:t>
        <a:bodyPr/>
        <a:lstStyle/>
        <a:p>
          <a:endParaRPr lang="en-US"/>
        </a:p>
      </dgm:t>
    </dgm:pt>
    <dgm:pt modelId="{7146C1C2-186F-488A-A58E-2A2DA8CA66E5}" type="pres">
      <dgm:prSet presAssocID="{AA7DDDF1-7658-49AF-B482-C04981DDECA6}" presName="parTrans" presStyleCnt="0"/>
      <dgm:spPr/>
    </dgm:pt>
    <dgm:pt modelId="{DFCABBDB-AF06-4217-A256-01EEE9CE66C2}" type="pres">
      <dgm:prSet presAssocID="{6E8D709F-0471-4A3F-8784-B6D9CC18E57F}" presName="node" presStyleLbl="alignAccFollowNode1" presStyleIdx="8" presStyleCnt="10" custScaleX="525097" custScaleY="233675">
        <dgm:presLayoutVars>
          <dgm:bulletEnabled val="1"/>
        </dgm:presLayoutVars>
      </dgm:prSet>
      <dgm:spPr/>
      <dgm:t>
        <a:bodyPr/>
        <a:lstStyle/>
        <a:p>
          <a:endParaRPr lang="en-US"/>
        </a:p>
      </dgm:t>
    </dgm:pt>
    <dgm:pt modelId="{5C59CF02-9505-420C-9535-850294DB7402}" type="pres">
      <dgm:prSet presAssocID="{44740634-2BB7-4C38-848C-9FF0AAE16DC6}" presName="sibTrans" presStyleCnt="0"/>
      <dgm:spPr/>
    </dgm:pt>
    <dgm:pt modelId="{6D58F7E7-02C3-47B6-86FB-C38B74E3F508}" type="pres">
      <dgm:prSet presAssocID="{234A24F0-B2DD-463F-87C0-2CDB3FBCA537}" presName="node" presStyleLbl="alignAccFollowNode1" presStyleIdx="9" presStyleCnt="10" custScaleX="355449" custScaleY="233675">
        <dgm:presLayoutVars>
          <dgm:bulletEnabled val="1"/>
        </dgm:presLayoutVars>
      </dgm:prSet>
      <dgm:spPr/>
      <dgm:t>
        <a:bodyPr/>
        <a:lstStyle/>
        <a:p>
          <a:endParaRPr lang="en-US"/>
        </a:p>
      </dgm:t>
    </dgm:pt>
  </dgm:ptLst>
  <dgm:cxnLst>
    <dgm:cxn modelId="{2C2C8376-F1E7-4E53-9774-0D00DE653442}" type="presOf" srcId="{46C86815-C174-499B-950B-F94D017FA9AD}" destId="{17551864-8346-488E-922C-FF8CB02019CC}" srcOrd="0" destOrd="0" presId="urn:microsoft.com/office/officeart/2005/8/layout/lProcess3"/>
    <dgm:cxn modelId="{E9ECDEFE-D232-49A4-8C9E-53F450AA4CD6}" type="presOf" srcId="{D9215B33-4CAA-4F60-BBF0-E58E860516A3}" destId="{5DDD391E-DBC0-47D6-B7F7-26186C161D3D}" srcOrd="0" destOrd="0" presId="urn:microsoft.com/office/officeart/2005/8/layout/lProcess3"/>
    <dgm:cxn modelId="{2BB4596E-EA69-43A3-BF5D-041122A8C6D5}" srcId="{16BE8EE0-B30D-40E0-A068-565144775181}" destId="{53B30E60-414F-4CAF-8087-D9B8083C1E5E}" srcOrd="0" destOrd="0" parTransId="{71EF1551-D5EF-4858-9211-EC2CF53F66DF}" sibTransId="{04150FB9-DF66-4501-B18E-7AF3C0F95191}"/>
    <dgm:cxn modelId="{9E6BC84D-D832-4159-89DD-4ADA289EFE38}" srcId="{A46173E2-CA6C-4560-96B1-22E1E468A270}" destId="{45F40602-79E0-4F71-BDDD-551F8D6B5F80}" srcOrd="1" destOrd="0" parTransId="{69D565F9-2B84-4891-A86A-8E37651B890B}" sibTransId="{D5F90BC2-F607-46CD-AFE2-48FB3BD2527D}"/>
    <dgm:cxn modelId="{B9C44CE0-0EA4-4385-9E37-DA084D3ADF36}" type="presOf" srcId="{0D44F07B-A95B-45E4-92EF-C562D062723C}" destId="{57E79596-6F37-4056-8D09-295923A8AF06}" srcOrd="0" destOrd="0" presId="urn:microsoft.com/office/officeart/2005/8/layout/lProcess3"/>
    <dgm:cxn modelId="{915F822F-E116-4FD4-B538-634F0CFDD503}" srcId="{A46173E2-CA6C-4560-96B1-22E1E468A270}" destId="{0AB9B5C2-DDCE-4FB2-A8E1-C1A6D455F659}" srcOrd="2" destOrd="0" parTransId="{7096CC40-EACF-4C5A-B049-FD4EB657E348}" sibTransId="{9BB5CE22-E9FF-4A2E-BA7F-FC37FF9ED105}"/>
    <dgm:cxn modelId="{1D250A9F-FABB-4A78-B656-C5C982B2BD1D}" type="presOf" srcId="{53B30E60-414F-4CAF-8087-D9B8083C1E5E}" destId="{C943A1FB-5E5A-4E2A-9132-70C528F527B7}" srcOrd="0" destOrd="0" presId="urn:microsoft.com/office/officeart/2005/8/layout/lProcess3"/>
    <dgm:cxn modelId="{BDA0E34F-827A-4BD0-A882-C8CC5B4A11FA}" srcId="{45F40602-79E0-4F71-BDDD-551F8D6B5F80}" destId="{46C86815-C174-499B-950B-F94D017FA9AD}" srcOrd="0" destOrd="0" parTransId="{14774D76-423B-473F-8D0D-57DF08E38A35}" sibTransId="{A4E36920-AB8F-4F9B-B545-C0DC039BA5A2}"/>
    <dgm:cxn modelId="{1603B8AE-0723-4770-B0E1-C39CF42EE9DC}" srcId="{16BE8EE0-B30D-40E0-A068-565144775181}" destId="{EDDF5641-0424-4080-B207-EDC2E31887B1}" srcOrd="1" destOrd="0" parTransId="{E32CF21F-6A33-4CCF-84EA-DD873D2F41DF}" sibTransId="{22ACBBB5-246A-4002-98AD-195F20DA3B8E}"/>
    <dgm:cxn modelId="{F39672C2-7ABF-4FEB-8267-695BE42FBFDA}" type="presOf" srcId="{234A24F0-B2DD-463F-87C0-2CDB3FBCA537}" destId="{6D58F7E7-02C3-47B6-86FB-C38B74E3F508}" srcOrd="0" destOrd="0" presId="urn:microsoft.com/office/officeart/2005/8/layout/lProcess3"/>
    <dgm:cxn modelId="{3EDB5D66-228E-4736-AC29-23F6A3B9C8F2}" srcId="{A46173E2-CA6C-4560-96B1-22E1E468A270}" destId="{ECCDAA4C-1C50-4C3F-AD4E-6C922D12C412}" srcOrd="4" destOrd="0" parTransId="{342BDDAE-7706-46CF-BFEA-F050CBE29D89}" sibTransId="{BC7534F9-C659-4EDC-9A89-C19C17C91E0D}"/>
    <dgm:cxn modelId="{FDEE1ECF-7F47-4BF0-841B-DBEE18760306}" type="presOf" srcId="{ECCDAA4C-1C50-4C3F-AD4E-6C922D12C412}" destId="{8FFF8D17-9CF6-41BE-B062-FE8988AF6CB8}" srcOrd="0" destOrd="0" presId="urn:microsoft.com/office/officeart/2005/8/layout/lProcess3"/>
    <dgm:cxn modelId="{798FE1C5-667A-4259-904E-50652566C547}" type="presOf" srcId="{A46173E2-CA6C-4560-96B1-22E1E468A270}" destId="{73505B9A-D5F8-4C6B-99EE-D0631026E0A3}" srcOrd="0" destOrd="0" presId="urn:microsoft.com/office/officeart/2005/8/layout/lProcess3"/>
    <dgm:cxn modelId="{BEF80705-6CA7-4369-A3CE-C613F9135040}" type="presOf" srcId="{939BBE3D-53D2-4329-A887-58E745EFD79F}" destId="{CCDD9345-1102-41AF-8C56-121FA7A17821}" srcOrd="0" destOrd="0" presId="urn:microsoft.com/office/officeart/2005/8/layout/lProcess3"/>
    <dgm:cxn modelId="{8682EEBC-E970-4D12-A1D7-35D937E57CDF}" type="presOf" srcId="{EDDF5641-0424-4080-B207-EDC2E31887B1}" destId="{C30C1766-D8A6-4F46-94DE-8CD3ED3725E6}" srcOrd="0" destOrd="0" presId="urn:microsoft.com/office/officeart/2005/8/layout/lProcess3"/>
    <dgm:cxn modelId="{BEF1AFA5-C92C-4846-9610-76B40621702B}" type="presOf" srcId="{2515AC31-9457-4449-96B1-287927A65D96}" destId="{AB3BEB99-9396-4880-8B2B-890563B9AAF4}" srcOrd="0" destOrd="0" presId="urn:microsoft.com/office/officeart/2005/8/layout/lProcess3"/>
    <dgm:cxn modelId="{D6533527-1124-4340-9BD5-17DE867EE0C4}" srcId="{0AB9B5C2-DDCE-4FB2-A8E1-C1A6D455F659}" destId="{D9215B33-4CAA-4F60-BBF0-E58E860516A3}" srcOrd="1" destOrd="0" parTransId="{C82D8A97-A72E-4F32-89E0-368E253096EF}" sibTransId="{9ECB62C3-FB7D-4056-ACAC-0CA921289D61}"/>
    <dgm:cxn modelId="{7FA7E8DE-6378-485D-84C3-B2A6330C4BA0}" srcId="{ECCDAA4C-1C50-4C3F-AD4E-6C922D12C412}" destId="{234A24F0-B2DD-463F-87C0-2CDB3FBCA537}" srcOrd="1" destOrd="0" parTransId="{86B45ECB-8CF1-46CB-9ABA-171AFDA9BA07}" sibTransId="{25E3D546-F42B-407F-B7ED-B5820A9D9499}"/>
    <dgm:cxn modelId="{9B64AECC-CB6D-4419-99AA-64568D6E5F0E}" srcId="{0AB9B5C2-DDCE-4FB2-A8E1-C1A6D455F659}" destId="{FA3886D0-32BE-4634-817B-78FDDB073E83}" srcOrd="0" destOrd="0" parTransId="{C1683B72-F55A-4733-8CA0-AB035910A32E}" sibTransId="{42C9C1BD-755B-4438-9EF8-0D6D91738DA6}"/>
    <dgm:cxn modelId="{5D015747-862A-46E5-8970-FA92E92F2DFA}" srcId="{A46173E2-CA6C-4560-96B1-22E1E468A270}" destId="{2515AC31-9457-4449-96B1-287927A65D96}" srcOrd="3" destOrd="0" parTransId="{8C329F87-D270-4EBE-A694-39D65EBACE56}" sibTransId="{891D1008-A9C4-4458-95BB-A1A8E5D75634}"/>
    <dgm:cxn modelId="{D2AF87E7-BBE2-4D42-B90B-2E995712D49B}" srcId="{2515AC31-9457-4449-96B1-287927A65D96}" destId="{0D44F07B-A95B-45E4-92EF-C562D062723C}" srcOrd="0" destOrd="0" parTransId="{0F1E20A1-4B4D-4D67-B5B4-BE70E4CCEC6B}" sibTransId="{1D7096C8-74EC-406E-AFF0-0942BDDA4321}"/>
    <dgm:cxn modelId="{24C71418-4DAE-45B8-BFA7-F2D8DD319886}" type="presOf" srcId="{45F40602-79E0-4F71-BDDD-551F8D6B5F80}" destId="{8C183490-83FC-4A11-BA80-F0C661A9DF9B}" srcOrd="0" destOrd="0" presId="urn:microsoft.com/office/officeart/2005/8/layout/lProcess3"/>
    <dgm:cxn modelId="{4C3007FA-8A38-4667-BDD5-B12BD78BCCDB}" type="presOf" srcId="{FA3886D0-32BE-4634-817B-78FDDB073E83}" destId="{A6C15BF2-3DD5-483D-A0EA-A9D75E5E99D8}" srcOrd="0" destOrd="0" presId="urn:microsoft.com/office/officeart/2005/8/layout/lProcess3"/>
    <dgm:cxn modelId="{DABDD4DD-AC80-4C12-A983-9539A13A99DB}" srcId="{45F40602-79E0-4F71-BDDD-551F8D6B5F80}" destId="{0692BC3B-E173-4933-89E8-2C631431BA50}" srcOrd="1" destOrd="0" parTransId="{67D043C2-B108-4B4A-A61C-67FD5FA2EA3F}" sibTransId="{9593D53B-B8DA-4E8C-BA54-50F3D74790D6}"/>
    <dgm:cxn modelId="{A24C23A0-A363-4639-889E-180942FF3E50}" type="presOf" srcId="{0692BC3B-E173-4933-89E8-2C631431BA50}" destId="{E197BE6D-F531-4843-AABA-4195E205E11C}" srcOrd="0" destOrd="0" presId="urn:microsoft.com/office/officeart/2005/8/layout/lProcess3"/>
    <dgm:cxn modelId="{EBE9A365-D0AE-4499-843B-A8FAA7FF5051}" srcId="{ECCDAA4C-1C50-4C3F-AD4E-6C922D12C412}" destId="{6E8D709F-0471-4A3F-8784-B6D9CC18E57F}" srcOrd="0" destOrd="0" parTransId="{AA7DDDF1-7658-49AF-B482-C04981DDECA6}" sibTransId="{44740634-2BB7-4C38-848C-9FF0AAE16DC6}"/>
    <dgm:cxn modelId="{195E8258-F3BE-4C09-B777-EABDE95601D6}" srcId="{A46173E2-CA6C-4560-96B1-22E1E468A270}" destId="{16BE8EE0-B30D-40E0-A068-565144775181}" srcOrd="0" destOrd="0" parTransId="{B15B6F80-5130-4302-9731-417EC09BEF6F}" sibTransId="{6F0A4809-2D70-4034-BED8-FB3BCBE5C97F}"/>
    <dgm:cxn modelId="{B75175F8-7E8C-454E-AEAF-005FFBE946A2}" srcId="{2515AC31-9457-4449-96B1-287927A65D96}" destId="{939BBE3D-53D2-4329-A887-58E745EFD79F}" srcOrd="1" destOrd="0" parTransId="{7847FBFD-3544-4903-8F35-18323CE88F02}" sibTransId="{32490E5F-46F8-4D15-8397-D840E1E8CEFB}"/>
    <dgm:cxn modelId="{5768F81B-1576-440E-8B3A-C4B774B4F818}" type="presOf" srcId="{0AB9B5C2-DDCE-4FB2-A8E1-C1A6D455F659}" destId="{E718817A-6280-4E08-89ED-99CE40BB1549}" srcOrd="0" destOrd="0" presId="urn:microsoft.com/office/officeart/2005/8/layout/lProcess3"/>
    <dgm:cxn modelId="{162EB88B-C88B-4771-963A-9445428A6569}" type="presOf" srcId="{16BE8EE0-B30D-40E0-A068-565144775181}" destId="{9037A041-584C-4B16-8F9C-908092CA909B}" srcOrd="0" destOrd="0" presId="urn:microsoft.com/office/officeart/2005/8/layout/lProcess3"/>
    <dgm:cxn modelId="{A0094188-EC3E-4F4A-8A14-C42EC34E6E90}" type="presOf" srcId="{6E8D709F-0471-4A3F-8784-B6D9CC18E57F}" destId="{DFCABBDB-AF06-4217-A256-01EEE9CE66C2}" srcOrd="0" destOrd="0" presId="urn:microsoft.com/office/officeart/2005/8/layout/lProcess3"/>
    <dgm:cxn modelId="{A1AB1946-EE4B-4D95-9259-496E7C8198AA}" type="presParOf" srcId="{73505B9A-D5F8-4C6B-99EE-D0631026E0A3}" destId="{23EEDC3A-45CE-4B61-AEF2-AAA1A1489BE7}" srcOrd="0" destOrd="0" presId="urn:microsoft.com/office/officeart/2005/8/layout/lProcess3"/>
    <dgm:cxn modelId="{8F8C7083-9A47-464A-B9E7-AA8842BB554C}" type="presParOf" srcId="{23EEDC3A-45CE-4B61-AEF2-AAA1A1489BE7}" destId="{9037A041-584C-4B16-8F9C-908092CA909B}" srcOrd="0" destOrd="0" presId="urn:microsoft.com/office/officeart/2005/8/layout/lProcess3"/>
    <dgm:cxn modelId="{F84E3824-0E04-47AB-A5F2-5046165EFD6E}" type="presParOf" srcId="{23EEDC3A-45CE-4B61-AEF2-AAA1A1489BE7}" destId="{C7EE2F3D-A609-41DD-903E-D7D04D5D7DFD}" srcOrd="1" destOrd="0" presId="urn:microsoft.com/office/officeart/2005/8/layout/lProcess3"/>
    <dgm:cxn modelId="{E5E55EDE-F3E2-42F2-B9A9-0844B9A64DAC}" type="presParOf" srcId="{23EEDC3A-45CE-4B61-AEF2-AAA1A1489BE7}" destId="{C943A1FB-5E5A-4E2A-9132-70C528F527B7}" srcOrd="2" destOrd="0" presId="urn:microsoft.com/office/officeart/2005/8/layout/lProcess3"/>
    <dgm:cxn modelId="{ECC48348-F243-4A83-BBF8-13EBA41984E1}" type="presParOf" srcId="{23EEDC3A-45CE-4B61-AEF2-AAA1A1489BE7}" destId="{E23F819C-C456-4077-80FA-5FADD667AD07}" srcOrd="3" destOrd="0" presId="urn:microsoft.com/office/officeart/2005/8/layout/lProcess3"/>
    <dgm:cxn modelId="{6E6C556B-1B7E-402B-9D85-32632ED82427}" type="presParOf" srcId="{23EEDC3A-45CE-4B61-AEF2-AAA1A1489BE7}" destId="{C30C1766-D8A6-4F46-94DE-8CD3ED3725E6}" srcOrd="4" destOrd="0" presId="urn:microsoft.com/office/officeart/2005/8/layout/lProcess3"/>
    <dgm:cxn modelId="{A3CA3902-B415-4E4E-869E-F6D53B64D012}" type="presParOf" srcId="{73505B9A-D5F8-4C6B-99EE-D0631026E0A3}" destId="{4EEA42FA-BF41-4663-A7CF-70155FA3094F}" srcOrd="1" destOrd="0" presId="urn:microsoft.com/office/officeart/2005/8/layout/lProcess3"/>
    <dgm:cxn modelId="{DC4E2880-A4DD-4C53-8F23-AFDA23962B6E}" type="presParOf" srcId="{73505B9A-D5F8-4C6B-99EE-D0631026E0A3}" destId="{CC8C79BF-E536-4809-884A-45AACC18D93B}" srcOrd="2" destOrd="0" presId="urn:microsoft.com/office/officeart/2005/8/layout/lProcess3"/>
    <dgm:cxn modelId="{1F7306D9-B776-4E28-A95C-C2F329C217E6}" type="presParOf" srcId="{CC8C79BF-E536-4809-884A-45AACC18D93B}" destId="{8C183490-83FC-4A11-BA80-F0C661A9DF9B}" srcOrd="0" destOrd="0" presId="urn:microsoft.com/office/officeart/2005/8/layout/lProcess3"/>
    <dgm:cxn modelId="{93D66824-B7BF-4173-87DC-9B23D5686C6E}" type="presParOf" srcId="{CC8C79BF-E536-4809-884A-45AACC18D93B}" destId="{5BFD8173-43A3-4870-87E4-465BCB513B34}" srcOrd="1" destOrd="0" presId="urn:microsoft.com/office/officeart/2005/8/layout/lProcess3"/>
    <dgm:cxn modelId="{82076FF2-355C-46AA-B4EC-3054CE968D3B}" type="presParOf" srcId="{CC8C79BF-E536-4809-884A-45AACC18D93B}" destId="{17551864-8346-488E-922C-FF8CB02019CC}" srcOrd="2" destOrd="0" presId="urn:microsoft.com/office/officeart/2005/8/layout/lProcess3"/>
    <dgm:cxn modelId="{79DCB102-23B8-4D27-B48A-4E406B3C7061}" type="presParOf" srcId="{CC8C79BF-E536-4809-884A-45AACC18D93B}" destId="{3FDD52BF-BC9E-4811-9BF0-26022EDDF971}" srcOrd="3" destOrd="0" presId="urn:microsoft.com/office/officeart/2005/8/layout/lProcess3"/>
    <dgm:cxn modelId="{28D2F399-E690-40BC-91BF-A3D822FF0EBA}" type="presParOf" srcId="{CC8C79BF-E536-4809-884A-45AACC18D93B}" destId="{E197BE6D-F531-4843-AABA-4195E205E11C}" srcOrd="4" destOrd="0" presId="urn:microsoft.com/office/officeart/2005/8/layout/lProcess3"/>
    <dgm:cxn modelId="{5CEADC28-7C60-4654-81F7-EE0ED1E631F3}" type="presParOf" srcId="{73505B9A-D5F8-4C6B-99EE-D0631026E0A3}" destId="{674AB819-20D4-4A3E-A5D0-2DCDF633C483}" srcOrd="3" destOrd="0" presId="urn:microsoft.com/office/officeart/2005/8/layout/lProcess3"/>
    <dgm:cxn modelId="{77512A2C-AA1E-49F7-97DB-471F24E1A69C}" type="presParOf" srcId="{73505B9A-D5F8-4C6B-99EE-D0631026E0A3}" destId="{41F910E1-8A49-4559-A243-44EC08BE9942}" srcOrd="4" destOrd="0" presId="urn:microsoft.com/office/officeart/2005/8/layout/lProcess3"/>
    <dgm:cxn modelId="{C3D942A3-6689-43F9-921D-E10203D2F7AD}" type="presParOf" srcId="{41F910E1-8A49-4559-A243-44EC08BE9942}" destId="{E718817A-6280-4E08-89ED-99CE40BB1549}" srcOrd="0" destOrd="0" presId="urn:microsoft.com/office/officeart/2005/8/layout/lProcess3"/>
    <dgm:cxn modelId="{14D852AF-91EA-4B73-B138-20009901060F}" type="presParOf" srcId="{41F910E1-8A49-4559-A243-44EC08BE9942}" destId="{4AAF131C-06B3-4D3B-87A8-E9F02F7B0F6B}" srcOrd="1" destOrd="0" presId="urn:microsoft.com/office/officeart/2005/8/layout/lProcess3"/>
    <dgm:cxn modelId="{D5D6D972-2C06-472C-9965-18FCD0CB64C0}" type="presParOf" srcId="{41F910E1-8A49-4559-A243-44EC08BE9942}" destId="{A6C15BF2-3DD5-483D-A0EA-A9D75E5E99D8}" srcOrd="2" destOrd="0" presId="urn:microsoft.com/office/officeart/2005/8/layout/lProcess3"/>
    <dgm:cxn modelId="{A207BA64-3574-46C5-B683-0187775A9E4D}" type="presParOf" srcId="{41F910E1-8A49-4559-A243-44EC08BE9942}" destId="{B8AEEC7E-40D7-4652-B9B3-E7119F7BE023}" srcOrd="3" destOrd="0" presId="urn:microsoft.com/office/officeart/2005/8/layout/lProcess3"/>
    <dgm:cxn modelId="{5234B4D5-49F4-408A-8B4F-B4FD97062F02}" type="presParOf" srcId="{41F910E1-8A49-4559-A243-44EC08BE9942}" destId="{5DDD391E-DBC0-47D6-B7F7-26186C161D3D}" srcOrd="4" destOrd="0" presId="urn:microsoft.com/office/officeart/2005/8/layout/lProcess3"/>
    <dgm:cxn modelId="{E841995A-5235-464A-9969-21AAC055C341}" type="presParOf" srcId="{73505B9A-D5F8-4C6B-99EE-D0631026E0A3}" destId="{DA968C33-5597-4AC8-AC94-C830241243ED}" srcOrd="5" destOrd="0" presId="urn:microsoft.com/office/officeart/2005/8/layout/lProcess3"/>
    <dgm:cxn modelId="{5AD88020-3E71-462A-9162-9B597E457B83}" type="presParOf" srcId="{73505B9A-D5F8-4C6B-99EE-D0631026E0A3}" destId="{F4F72C51-2F40-4DA3-97C7-C19693BD8B84}" srcOrd="6" destOrd="0" presId="urn:microsoft.com/office/officeart/2005/8/layout/lProcess3"/>
    <dgm:cxn modelId="{C630C61E-4332-4CBA-8931-5214273D5665}" type="presParOf" srcId="{F4F72C51-2F40-4DA3-97C7-C19693BD8B84}" destId="{AB3BEB99-9396-4880-8B2B-890563B9AAF4}" srcOrd="0" destOrd="0" presId="urn:microsoft.com/office/officeart/2005/8/layout/lProcess3"/>
    <dgm:cxn modelId="{1482B9E1-B353-4F67-B48F-FE0551DB046C}" type="presParOf" srcId="{F4F72C51-2F40-4DA3-97C7-C19693BD8B84}" destId="{C0C859B0-38B0-48F6-82BA-69A52177C36F}" srcOrd="1" destOrd="0" presId="urn:microsoft.com/office/officeart/2005/8/layout/lProcess3"/>
    <dgm:cxn modelId="{FB0B9A85-8AE7-4563-B4A8-87B21AED0B7C}" type="presParOf" srcId="{F4F72C51-2F40-4DA3-97C7-C19693BD8B84}" destId="{57E79596-6F37-4056-8D09-295923A8AF06}" srcOrd="2" destOrd="0" presId="urn:microsoft.com/office/officeart/2005/8/layout/lProcess3"/>
    <dgm:cxn modelId="{45FE91E7-0457-41AF-8C29-FACA2C43EB1C}" type="presParOf" srcId="{F4F72C51-2F40-4DA3-97C7-C19693BD8B84}" destId="{F1DC88B5-40EB-429A-B4C8-DA8ABE5EC1B8}" srcOrd="3" destOrd="0" presId="urn:microsoft.com/office/officeart/2005/8/layout/lProcess3"/>
    <dgm:cxn modelId="{F8A04C09-4A79-49DB-8D57-EB63AD56554D}" type="presParOf" srcId="{F4F72C51-2F40-4DA3-97C7-C19693BD8B84}" destId="{CCDD9345-1102-41AF-8C56-121FA7A17821}" srcOrd="4" destOrd="0" presId="urn:microsoft.com/office/officeart/2005/8/layout/lProcess3"/>
    <dgm:cxn modelId="{3EA2A6DB-0B0E-4BE5-A5FC-B013763B455A}" type="presParOf" srcId="{73505B9A-D5F8-4C6B-99EE-D0631026E0A3}" destId="{550B720D-3A83-49B6-BF5D-E15858946D9C}" srcOrd="7" destOrd="0" presId="urn:microsoft.com/office/officeart/2005/8/layout/lProcess3"/>
    <dgm:cxn modelId="{C9A7D22E-62C8-405C-977D-71E1C76AEF58}" type="presParOf" srcId="{73505B9A-D5F8-4C6B-99EE-D0631026E0A3}" destId="{40D2D24C-7AAF-4D7B-9040-B6E12A153A41}" srcOrd="8" destOrd="0" presId="urn:microsoft.com/office/officeart/2005/8/layout/lProcess3"/>
    <dgm:cxn modelId="{AF3D163C-1945-4BC8-99FD-8C89DDBC2823}" type="presParOf" srcId="{40D2D24C-7AAF-4D7B-9040-B6E12A153A41}" destId="{8FFF8D17-9CF6-41BE-B062-FE8988AF6CB8}" srcOrd="0" destOrd="0" presId="urn:microsoft.com/office/officeart/2005/8/layout/lProcess3"/>
    <dgm:cxn modelId="{6B4A8B14-6890-4171-A52B-060F98FF00FD}" type="presParOf" srcId="{40D2D24C-7AAF-4D7B-9040-B6E12A153A41}" destId="{7146C1C2-186F-488A-A58E-2A2DA8CA66E5}" srcOrd="1" destOrd="0" presId="urn:microsoft.com/office/officeart/2005/8/layout/lProcess3"/>
    <dgm:cxn modelId="{C522EFFC-079C-485F-9214-0C6DF17FCBDF}" type="presParOf" srcId="{40D2D24C-7AAF-4D7B-9040-B6E12A153A41}" destId="{DFCABBDB-AF06-4217-A256-01EEE9CE66C2}" srcOrd="2" destOrd="0" presId="urn:microsoft.com/office/officeart/2005/8/layout/lProcess3"/>
    <dgm:cxn modelId="{1603031D-E24F-4686-B5AF-895C17E315CC}" type="presParOf" srcId="{40D2D24C-7AAF-4D7B-9040-B6E12A153A41}" destId="{5C59CF02-9505-420C-9535-850294DB7402}" srcOrd="3" destOrd="0" presId="urn:microsoft.com/office/officeart/2005/8/layout/lProcess3"/>
    <dgm:cxn modelId="{2C1B9D94-8FF2-4627-9E3F-E6C192CDD33D}" type="presParOf" srcId="{40D2D24C-7AAF-4D7B-9040-B6E12A153A41}" destId="{6D58F7E7-02C3-47B6-86FB-C38B74E3F508}" srcOrd="4"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429BF9-8CD9-46C4-AEE9-5A70DF73EA28}" type="doc">
      <dgm:prSet loTypeId="urn:microsoft.com/office/officeart/2005/8/layout/vList3#2" loCatId="list" qsTypeId="urn:microsoft.com/office/officeart/2005/8/quickstyle/simple1" qsCatId="simple" csTypeId="urn:microsoft.com/office/officeart/2005/8/colors/accent1_2" csCatId="accent1" phldr="1"/>
      <dgm:spPr/>
    </dgm:pt>
    <dgm:pt modelId="{B2CDDF56-2149-45B2-9C9E-C14D9210AFA1}">
      <dgm:prSet phldrT="[Text]" custT="1"/>
      <dgm:spPr/>
      <dgm:t>
        <a:bodyPr/>
        <a:lstStyle/>
        <a:p>
          <a:pPr algn="l"/>
          <a:r>
            <a:rPr lang="en-US" sz="1600" dirty="0" smtClean="0"/>
            <a:t>- Populations stable or increasing</a:t>
          </a:r>
        </a:p>
        <a:p>
          <a:pPr algn="l"/>
          <a:r>
            <a:rPr lang="en-US" sz="1600" dirty="0" smtClean="0"/>
            <a:t>- Wind-related mortality low at most sites</a:t>
          </a:r>
        </a:p>
        <a:p>
          <a:pPr algn="l"/>
          <a:r>
            <a:rPr lang="en-US" sz="1600" dirty="0" smtClean="0"/>
            <a:t>- New permitting regime requires applicants </a:t>
          </a:r>
          <a:r>
            <a:rPr lang="en-US" sz="1600" smtClean="0"/>
            <a:t>to </a:t>
          </a:r>
          <a:r>
            <a:rPr lang="en-US" sz="1600" smtClean="0"/>
            <a:t>establish</a:t>
          </a:r>
        </a:p>
        <a:p>
          <a:pPr algn="l"/>
          <a:r>
            <a:rPr lang="en-US" sz="1600" smtClean="0"/>
            <a:t>	</a:t>
          </a:r>
        </a:p>
        <a:p>
          <a:pPr algn="l"/>
          <a:r>
            <a:rPr lang="en-US" sz="1600" smtClean="0"/>
            <a:t>- </a:t>
          </a:r>
          <a:r>
            <a:rPr lang="en-US" sz="1600" dirty="0" smtClean="0"/>
            <a:t>Research legally and statistically difficult to conduct</a:t>
          </a:r>
          <a:endParaRPr lang="en-US" sz="1600" dirty="0"/>
        </a:p>
      </dgm:t>
    </dgm:pt>
    <dgm:pt modelId="{7AD9F1A7-DCC9-4337-9833-D9CE685578B8}" type="parTrans" cxnId="{B1210450-6A7E-4B69-A163-8F9D0AE6D013}">
      <dgm:prSet/>
      <dgm:spPr/>
      <dgm:t>
        <a:bodyPr/>
        <a:lstStyle/>
        <a:p>
          <a:endParaRPr lang="en-US"/>
        </a:p>
      </dgm:t>
    </dgm:pt>
    <dgm:pt modelId="{11FF8A66-0EE6-4D35-918C-D509D0CEB0A2}" type="sibTrans" cxnId="{B1210450-6A7E-4B69-A163-8F9D0AE6D013}">
      <dgm:prSet/>
      <dgm:spPr/>
      <dgm:t>
        <a:bodyPr/>
        <a:lstStyle/>
        <a:p>
          <a:endParaRPr lang="en-US"/>
        </a:p>
      </dgm:t>
    </dgm:pt>
    <dgm:pt modelId="{2072C048-4C23-4293-B858-A15D3D243E90}">
      <dgm:prSet phldrT="[Text]" custT="1"/>
      <dgm:spPr/>
      <dgm:t>
        <a:bodyPr/>
        <a:lstStyle/>
        <a:p>
          <a:pPr algn="l"/>
          <a:r>
            <a:rPr lang="en-US" sz="1600" dirty="0" smtClean="0"/>
            <a:t>- White Nose Syndrome (WNS</a:t>
          </a:r>
          <a:r>
            <a:rPr lang="en-US" sz="1600" dirty="0" smtClean="0"/>
            <a:t>) decimating cave bat populations: </a:t>
          </a:r>
          <a:r>
            <a:rPr lang="en-US" sz="1600" dirty="0" smtClean="0"/>
            <a:t>90%+ mortality  </a:t>
          </a:r>
        </a:p>
        <a:p>
          <a:pPr algn="l"/>
          <a:r>
            <a:rPr lang="en-US" sz="1600" dirty="0" smtClean="0"/>
            <a:t>- Wind impacts mostly non-T&amp;E tree-roosting migratory bats but significant fraction of known mortality</a:t>
          </a:r>
        </a:p>
        <a:p>
          <a:pPr algn="l"/>
          <a:r>
            <a:rPr lang="en-US" sz="1600" dirty="0" smtClean="0"/>
            <a:t>- Risk to development driven by current, future listing under </a:t>
          </a:r>
          <a:r>
            <a:rPr lang="en-US" sz="1600" dirty="0" smtClean="0"/>
            <a:t>ESA</a:t>
          </a:r>
        </a:p>
        <a:p>
          <a:pPr algn="l"/>
          <a:r>
            <a:rPr lang="en-US" sz="1600" dirty="0" smtClean="0"/>
            <a:t>- Mortality strongly correlated with low wind speed, high temperature</a:t>
          </a:r>
          <a:endParaRPr lang="en-US" sz="1600" dirty="0" smtClean="0"/>
        </a:p>
      </dgm:t>
    </dgm:pt>
    <dgm:pt modelId="{5140A13A-CCA9-4451-AA1A-79F4EC9C337A}" type="parTrans" cxnId="{81155A70-E6BA-475B-AB94-99A89D3D430D}">
      <dgm:prSet/>
      <dgm:spPr/>
      <dgm:t>
        <a:bodyPr/>
        <a:lstStyle/>
        <a:p>
          <a:endParaRPr lang="en-US"/>
        </a:p>
      </dgm:t>
    </dgm:pt>
    <dgm:pt modelId="{A4EC52ED-46EC-482C-AF5B-1A882CEB6732}" type="sibTrans" cxnId="{81155A70-E6BA-475B-AB94-99A89D3D430D}">
      <dgm:prSet/>
      <dgm:spPr/>
      <dgm:t>
        <a:bodyPr/>
        <a:lstStyle/>
        <a:p>
          <a:endParaRPr lang="en-US"/>
        </a:p>
      </dgm:t>
    </dgm:pt>
    <dgm:pt modelId="{A2C90E63-7647-4F11-9ED3-2B55BCD2D9C0}">
      <dgm:prSet phldrT="[Text]" custT="1"/>
      <dgm:spPr/>
      <dgm:t>
        <a:bodyPr/>
        <a:lstStyle/>
        <a:p>
          <a:pPr algn="l"/>
          <a:r>
            <a:rPr lang="en-US" sz="1600" dirty="0" smtClean="0"/>
            <a:t>- Greater Sage-Grouse, Lesser </a:t>
          </a:r>
          <a:r>
            <a:rPr lang="en-US" sz="1600" dirty="0" err="1" smtClean="0"/>
            <a:t>Prarie</a:t>
          </a:r>
          <a:r>
            <a:rPr lang="en-US" sz="1600" dirty="0" smtClean="0"/>
            <a:t> Chicken, Greater Prairie Chicken </a:t>
          </a:r>
        </a:p>
        <a:p>
          <a:pPr algn="l"/>
          <a:r>
            <a:rPr lang="en-US" sz="1600" dirty="0" smtClean="0"/>
            <a:t>- Concern about habitat impacts, NOT direct mortality</a:t>
          </a:r>
        </a:p>
        <a:p>
          <a:pPr algn="l"/>
          <a:r>
            <a:rPr lang="en-US" sz="1600" dirty="0" smtClean="0"/>
            <a:t>- Habitat impacts hardest to measure, but plenty of tools to address</a:t>
          </a:r>
          <a:endParaRPr lang="en-US" sz="1600" dirty="0"/>
        </a:p>
      </dgm:t>
    </dgm:pt>
    <dgm:pt modelId="{087F5BC9-52CE-40CE-9610-82D464A70D30}" type="parTrans" cxnId="{7B4AC049-22E3-4810-8BAC-CEF957A2C444}">
      <dgm:prSet/>
      <dgm:spPr/>
      <dgm:t>
        <a:bodyPr/>
        <a:lstStyle/>
        <a:p>
          <a:endParaRPr lang="en-US"/>
        </a:p>
      </dgm:t>
    </dgm:pt>
    <dgm:pt modelId="{43F21F22-47DC-4855-808A-41E78511FCA1}" type="sibTrans" cxnId="{7B4AC049-22E3-4810-8BAC-CEF957A2C444}">
      <dgm:prSet/>
      <dgm:spPr/>
      <dgm:t>
        <a:bodyPr/>
        <a:lstStyle/>
        <a:p>
          <a:endParaRPr lang="en-US"/>
        </a:p>
      </dgm:t>
    </dgm:pt>
    <dgm:pt modelId="{789C1E8A-DDC5-488C-B8E9-097DB96B41D3}" type="pres">
      <dgm:prSet presAssocID="{BF429BF9-8CD9-46C4-AEE9-5A70DF73EA28}" presName="linearFlow" presStyleCnt="0">
        <dgm:presLayoutVars>
          <dgm:dir/>
          <dgm:resizeHandles val="exact"/>
        </dgm:presLayoutVars>
      </dgm:prSet>
      <dgm:spPr/>
    </dgm:pt>
    <dgm:pt modelId="{14C6C8D4-9FE5-4F7B-8C82-BBEE880D658F}" type="pres">
      <dgm:prSet presAssocID="{2072C048-4C23-4293-B858-A15D3D243E90}" presName="composite" presStyleCnt="0"/>
      <dgm:spPr/>
    </dgm:pt>
    <dgm:pt modelId="{86652514-386C-4BD4-88F7-60B562396AD9}" type="pres">
      <dgm:prSet presAssocID="{2072C048-4C23-4293-B858-A15D3D243E90}" presName="imgShp" presStyleLbl="fgImgPlace1" presStyleIdx="0" presStyleCnt="3" custScaleX="201687" custScaleY="201687"/>
      <dgm:spPr>
        <a:blipFill rotWithShape="1">
          <a:blip xmlns:r="http://schemas.openxmlformats.org/officeDocument/2006/relationships" r:embed="rId1"/>
          <a:stretch>
            <a:fillRect/>
          </a:stretch>
        </a:blipFill>
      </dgm:spPr>
    </dgm:pt>
    <dgm:pt modelId="{CC019724-621F-43DA-BCBF-F4D490FC3324}" type="pres">
      <dgm:prSet presAssocID="{2072C048-4C23-4293-B858-A15D3D243E90}" presName="txShp" presStyleLbl="node1" presStyleIdx="0" presStyleCnt="3" custScaleY="313035" custLinFactNeighborX="1424">
        <dgm:presLayoutVars>
          <dgm:bulletEnabled val="1"/>
        </dgm:presLayoutVars>
      </dgm:prSet>
      <dgm:spPr/>
      <dgm:t>
        <a:bodyPr/>
        <a:lstStyle/>
        <a:p>
          <a:endParaRPr lang="en-US"/>
        </a:p>
      </dgm:t>
    </dgm:pt>
    <dgm:pt modelId="{D764AEA3-267C-4AA9-B217-6A6CD825B11E}" type="pres">
      <dgm:prSet presAssocID="{A4EC52ED-46EC-482C-AF5B-1A882CEB6732}" presName="spacing" presStyleCnt="0"/>
      <dgm:spPr/>
    </dgm:pt>
    <dgm:pt modelId="{BC86C0A7-1434-4153-BFCC-E6BE1D0A492C}" type="pres">
      <dgm:prSet presAssocID="{B2CDDF56-2149-45B2-9C9E-C14D9210AFA1}" presName="composite" presStyleCnt="0"/>
      <dgm:spPr/>
    </dgm:pt>
    <dgm:pt modelId="{A7988B2F-813C-4CCE-9CE5-1D3DE58F5EEA}" type="pres">
      <dgm:prSet presAssocID="{B2CDDF56-2149-45B2-9C9E-C14D9210AFA1}" presName="imgShp" presStyleLbl="fgImgPlace1" presStyleIdx="1" presStyleCnt="3" custScaleX="201687" custScaleY="201687"/>
      <dgm:spPr>
        <a:blipFill rotWithShape="1">
          <a:blip xmlns:r="http://schemas.openxmlformats.org/officeDocument/2006/relationships" r:embed="rId2" cstate="print">
            <a:extLst>
              <a:ext uri="{28A0092B-C50C-407E-A947-70E740481C1C}">
                <a14:useLocalDpi xmlns:a14="http://schemas.microsoft.com/office/drawing/2010/main"/>
              </a:ext>
            </a:extLst>
          </a:blip>
          <a:stretch>
            <a:fillRect/>
          </a:stretch>
        </a:blipFill>
      </dgm:spPr>
    </dgm:pt>
    <dgm:pt modelId="{DB2920B2-7315-48C1-889B-6827E2179113}" type="pres">
      <dgm:prSet presAssocID="{B2CDDF56-2149-45B2-9C9E-C14D9210AFA1}" presName="txShp" presStyleLbl="node1" presStyleIdx="1" presStyleCnt="3" custScaleY="278690" custLinFactNeighborX="1424" custLinFactNeighborY="-555">
        <dgm:presLayoutVars>
          <dgm:bulletEnabled val="1"/>
        </dgm:presLayoutVars>
      </dgm:prSet>
      <dgm:spPr/>
      <dgm:t>
        <a:bodyPr/>
        <a:lstStyle/>
        <a:p>
          <a:endParaRPr lang="en-US"/>
        </a:p>
      </dgm:t>
    </dgm:pt>
    <dgm:pt modelId="{BBD6B145-6A80-49F4-ADD7-89FD90A9517D}" type="pres">
      <dgm:prSet presAssocID="{11FF8A66-0EE6-4D35-918C-D509D0CEB0A2}" presName="spacing" presStyleCnt="0"/>
      <dgm:spPr/>
    </dgm:pt>
    <dgm:pt modelId="{C939FD23-DBB0-458C-9AC3-2324F247A1CF}" type="pres">
      <dgm:prSet presAssocID="{A2C90E63-7647-4F11-9ED3-2B55BCD2D9C0}" presName="composite" presStyleCnt="0"/>
      <dgm:spPr/>
    </dgm:pt>
    <dgm:pt modelId="{1CE068B0-A8AD-426B-8723-F4B044AB43B1}" type="pres">
      <dgm:prSet presAssocID="{A2C90E63-7647-4F11-9ED3-2B55BCD2D9C0}" presName="imgShp" presStyleLbl="fgImgPlace1" presStyleIdx="2" presStyleCnt="3" custScaleX="201687" custScaleY="201687"/>
      <dgm:spPr>
        <a:blipFill rotWithShape="1">
          <a:blip xmlns:r="http://schemas.openxmlformats.org/officeDocument/2006/relationships" r:embed="rId3" cstate="print">
            <a:extLst>
              <a:ext uri="{28A0092B-C50C-407E-A947-70E740481C1C}">
                <a14:useLocalDpi xmlns:a14="http://schemas.microsoft.com/office/drawing/2010/main"/>
              </a:ext>
            </a:extLst>
          </a:blip>
          <a:stretch>
            <a:fillRect/>
          </a:stretch>
        </a:blipFill>
      </dgm:spPr>
      <dgm:t>
        <a:bodyPr/>
        <a:lstStyle/>
        <a:p>
          <a:endParaRPr lang="en-US"/>
        </a:p>
      </dgm:t>
    </dgm:pt>
    <dgm:pt modelId="{4FBAB9EE-2F4B-4DE4-B89E-EE02EDF9A14A}" type="pres">
      <dgm:prSet presAssocID="{A2C90E63-7647-4F11-9ED3-2B55BCD2D9C0}" presName="txShp" presStyleLbl="node1" presStyleIdx="2" presStyleCnt="3" custScaleY="278690" custLinFactNeighborX="1424">
        <dgm:presLayoutVars>
          <dgm:bulletEnabled val="1"/>
        </dgm:presLayoutVars>
      </dgm:prSet>
      <dgm:spPr/>
      <dgm:t>
        <a:bodyPr/>
        <a:lstStyle/>
        <a:p>
          <a:endParaRPr lang="en-US"/>
        </a:p>
      </dgm:t>
    </dgm:pt>
  </dgm:ptLst>
  <dgm:cxnLst>
    <dgm:cxn modelId="{B1210450-6A7E-4B69-A163-8F9D0AE6D013}" srcId="{BF429BF9-8CD9-46C4-AEE9-5A70DF73EA28}" destId="{B2CDDF56-2149-45B2-9C9E-C14D9210AFA1}" srcOrd="1" destOrd="0" parTransId="{7AD9F1A7-DCC9-4337-9833-D9CE685578B8}" sibTransId="{11FF8A66-0EE6-4D35-918C-D509D0CEB0A2}"/>
    <dgm:cxn modelId="{06C4F7C8-2391-4915-B1C1-70CA2248F095}" type="presOf" srcId="{BF429BF9-8CD9-46C4-AEE9-5A70DF73EA28}" destId="{789C1E8A-DDC5-488C-B8E9-097DB96B41D3}" srcOrd="0" destOrd="0" presId="urn:microsoft.com/office/officeart/2005/8/layout/vList3#2"/>
    <dgm:cxn modelId="{4BA4B382-5988-A84A-B19F-1FFAF4F4CFB8}" type="presOf" srcId="{2072C048-4C23-4293-B858-A15D3D243E90}" destId="{CC019724-621F-43DA-BCBF-F4D490FC3324}" srcOrd="0" destOrd="0" presId="urn:microsoft.com/office/officeart/2005/8/layout/vList3#2"/>
    <dgm:cxn modelId="{81155A70-E6BA-475B-AB94-99A89D3D430D}" srcId="{BF429BF9-8CD9-46C4-AEE9-5A70DF73EA28}" destId="{2072C048-4C23-4293-B858-A15D3D243E90}" srcOrd="0" destOrd="0" parTransId="{5140A13A-CCA9-4451-AA1A-79F4EC9C337A}" sibTransId="{A4EC52ED-46EC-482C-AF5B-1A882CEB6732}"/>
    <dgm:cxn modelId="{7B4AC049-22E3-4810-8BAC-CEF957A2C444}" srcId="{BF429BF9-8CD9-46C4-AEE9-5A70DF73EA28}" destId="{A2C90E63-7647-4F11-9ED3-2B55BCD2D9C0}" srcOrd="2" destOrd="0" parTransId="{087F5BC9-52CE-40CE-9610-82D464A70D30}" sibTransId="{43F21F22-47DC-4855-808A-41E78511FCA1}"/>
    <dgm:cxn modelId="{E56C0B33-7CAD-F447-BDE2-E0063D5F8621}" type="presOf" srcId="{B2CDDF56-2149-45B2-9C9E-C14D9210AFA1}" destId="{DB2920B2-7315-48C1-889B-6827E2179113}" srcOrd="0" destOrd="0" presId="urn:microsoft.com/office/officeart/2005/8/layout/vList3#2"/>
    <dgm:cxn modelId="{0DA070F2-D6B7-EB43-A493-AE805BB6C756}" type="presOf" srcId="{A2C90E63-7647-4F11-9ED3-2B55BCD2D9C0}" destId="{4FBAB9EE-2F4B-4DE4-B89E-EE02EDF9A14A}" srcOrd="0" destOrd="0" presId="urn:microsoft.com/office/officeart/2005/8/layout/vList3#2"/>
    <dgm:cxn modelId="{B528BD48-EDF8-9345-8126-F11D2FACEF31}" type="presParOf" srcId="{789C1E8A-DDC5-488C-B8E9-097DB96B41D3}" destId="{14C6C8D4-9FE5-4F7B-8C82-BBEE880D658F}" srcOrd="0" destOrd="0" presId="urn:microsoft.com/office/officeart/2005/8/layout/vList3#2"/>
    <dgm:cxn modelId="{79D026BA-7F57-8D47-AE63-9B1D2ED5EEBD}" type="presParOf" srcId="{14C6C8D4-9FE5-4F7B-8C82-BBEE880D658F}" destId="{86652514-386C-4BD4-88F7-60B562396AD9}" srcOrd="0" destOrd="0" presId="urn:microsoft.com/office/officeart/2005/8/layout/vList3#2"/>
    <dgm:cxn modelId="{4FD8C253-AAD2-F74F-AD72-3242FCEFC369}" type="presParOf" srcId="{14C6C8D4-9FE5-4F7B-8C82-BBEE880D658F}" destId="{CC019724-621F-43DA-BCBF-F4D490FC3324}" srcOrd="1" destOrd="0" presId="urn:microsoft.com/office/officeart/2005/8/layout/vList3#2"/>
    <dgm:cxn modelId="{20EC88C9-6CD0-914F-810B-1585267EF420}" type="presParOf" srcId="{789C1E8A-DDC5-488C-B8E9-097DB96B41D3}" destId="{D764AEA3-267C-4AA9-B217-6A6CD825B11E}" srcOrd="1" destOrd="0" presId="urn:microsoft.com/office/officeart/2005/8/layout/vList3#2"/>
    <dgm:cxn modelId="{789CDE07-27FD-B647-9D7F-6CF37CE63CF5}" type="presParOf" srcId="{789C1E8A-DDC5-488C-B8E9-097DB96B41D3}" destId="{BC86C0A7-1434-4153-BFCC-E6BE1D0A492C}" srcOrd="2" destOrd="0" presId="urn:microsoft.com/office/officeart/2005/8/layout/vList3#2"/>
    <dgm:cxn modelId="{B823B587-B25E-A341-96B1-55858DE8949E}" type="presParOf" srcId="{BC86C0A7-1434-4153-BFCC-E6BE1D0A492C}" destId="{A7988B2F-813C-4CCE-9CE5-1D3DE58F5EEA}" srcOrd="0" destOrd="0" presId="urn:microsoft.com/office/officeart/2005/8/layout/vList3#2"/>
    <dgm:cxn modelId="{2C496B86-A9E3-F146-A07E-E1A4B3E5AF4A}" type="presParOf" srcId="{BC86C0A7-1434-4153-BFCC-E6BE1D0A492C}" destId="{DB2920B2-7315-48C1-889B-6827E2179113}" srcOrd="1" destOrd="0" presId="urn:microsoft.com/office/officeart/2005/8/layout/vList3#2"/>
    <dgm:cxn modelId="{2DF786F6-9B58-C547-9459-AFAF4D88FD08}" type="presParOf" srcId="{789C1E8A-DDC5-488C-B8E9-097DB96B41D3}" destId="{BBD6B145-6A80-49F4-ADD7-89FD90A9517D}" srcOrd="3" destOrd="0" presId="urn:microsoft.com/office/officeart/2005/8/layout/vList3#2"/>
    <dgm:cxn modelId="{B537D02D-0F21-7840-8FDE-8F4C8A47CDD5}" type="presParOf" srcId="{789C1E8A-DDC5-488C-B8E9-097DB96B41D3}" destId="{C939FD23-DBB0-458C-9AC3-2324F247A1CF}" srcOrd="4" destOrd="0" presId="urn:microsoft.com/office/officeart/2005/8/layout/vList3#2"/>
    <dgm:cxn modelId="{832E6C1D-DF2A-D544-9880-5D7CF896668E}" type="presParOf" srcId="{C939FD23-DBB0-458C-9AC3-2324F247A1CF}" destId="{1CE068B0-A8AD-426B-8723-F4B044AB43B1}" srcOrd="0" destOrd="0" presId="urn:microsoft.com/office/officeart/2005/8/layout/vList3#2"/>
    <dgm:cxn modelId="{667B7F68-CE02-5D49-A108-C83F409FA88D}" type="presParOf" srcId="{C939FD23-DBB0-458C-9AC3-2324F247A1CF}" destId="{4FBAB9EE-2F4B-4DE4-B89E-EE02EDF9A14A}"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7A041-584C-4B16-8F9C-908092CA909B}">
      <dsp:nvSpPr>
        <dsp:cNvPr id="0" name=""/>
        <dsp:cNvSpPr/>
      </dsp:nvSpPr>
      <dsp:spPr>
        <a:xfrm>
          <a:off x="1545" y="379482"/>
          <a:ext cx="2516052" cy="864936"/>
        </a:xfrm>
        <a:prstGeom prst="chevron">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Law or Reg.</a:t>
          </a:r>
          <a:endParaRPr lang="en-US" sz="2000" kern="1200" dirty="0"/>
        </a:p>
      </dsp:txBody>
      <dsp:txXfrm>
        <a:off x="434013" y="379482"/>
        <a:ext cx="1651116" cy="864936"/>
      </dsp:txXfrm>
    </dsp:sp>
    <dsp:sp modelId="{C943A1FB-5E5A-4E2A-9132-70C528F527B7}">
      <dsp:nvSpPr>
        <dsp:cNvPr id="0" name=""/>
        <dsp:cNvSpPr/>
      </dsp:nvSpPr>
      <dsp:spPr>
        <a:xfrm>
          <a:off x="2397300" y="453002"/>
          <a:ext cx="4000747" cy="717897"/>
        </a:xfrm>
        <a:prstGeom prst="chevron">
          <a:avLst/>
        </a:prstGeom>
        <a:solidFill>
          <a:schemeClr val="accent1">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b="1" kern="1200" dirty="0" smtClean="0"/>
            <a:t>What does it cover?</a:t>
          </a:r>
          <a:endParaRPr lang="en-US" sz="1400" b="1" kern="1200" dirty="0"/>
        </a:p>
      </dsp:txBody>
      <dsp:txXfrm>
        <a:off x="2756249" y="453002"/>
        <a:ext cx="3282850" cy="717897"/>
      </dsp:txXfrm>
    </dsp:sp>
    <dsp:sp modelId="{C30C1766-D8A6-4F46-94DE-8CD3ED3725E6}">
      <dsp:nvSpPr>
        <dsp:cNvPr id="0" name=""/>
        <dsp:cNvSpPr/>
      </dsp:nvSpPr>
      <dsp:spPr>
        <a:xfrm>
          <a:off x="6290521" y="453002"/>
          <a:ext cx="2753962" cy="717897"/>
        </a:xfrm>
        <a:prstGeom prst="chevron">
          <a:avLst/>
        </a:prstGeom>
        <a:solidFill>
          <a:schemeClr val="accent1">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b="1" kern="1200" dirty="0" smtClean="0"/>
            <a:t>Key Issues for Wind</a:t>
          </a:r>
          <a:endParaRPr lang="en-US" sz="1400" b="1" kern="1200" dirty="0"/>
        </a:p>
      </dsp:txBody>
      <dsp:txXfrm>
        <a:off x="6649470" y="453002"/>
        <a:ext cx="2036065" cy="717897"/>
      </dsp:txXfrm>
    </dsp:sp>
    <dsp:sp modelId="{8C183490-83FC-4A11-BA80-F0C661A9DF9B}">
      <dsp:nvSpPr>
        <dsp:cNvPr id="0" name=""/>
        <dsp:cNvSpPr/>
      </dsp:nvSpPr>
      <dsp:spPr>
        <a:xfrm>
          <a:off x="1545" y="1296239"/>
          <a:ext cx="2516052" cy="86493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Endangered Species </a:t>
          </a:r>
          <a:r>
            <a:rPr lang="en-US" sz="2000" kern="1200" dirty="0" smtClean="0"/>
            <a:t>Act (ESA)</a:t>
          </a:r>
          <a:endParaRPr lang="en-US" sz="2000" kern="1200" dirty="0"/>
        </a:p>
      </dsp:txBody>
      <dsp:txXfrm>
        <a:off x="434013" y="1296239"/>
        <a:ext cx="1651116" cy="864936"/>
      </dsp:txXfrm>
    </dsp:sp>
    <dsp:sp modelId="{17551864-8346-488E-922C-FF8CB02019CC}">
      <dsp:nvSpPr>
        <dsp:cNvPr id="0" name=""/>
        <dsp:cNvSpPr/>
      </dsp:nvSpPr>
      <dsp:spPr>
        <a:xfrm>
          <a:off x="2397300" y="1369759"/>
          <a:ext cx="4000747" cy="71789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b="0" i="0" kern="1200" dirty="0" smtClean="0"/>
            <a:t>Prohibits the </a:t>
          </a:r>
          <a:r>
            <a:rPr lang="en-US" sz="1400" b="0" i="0" u="none" kern="1200" dirty="0" smtClean="0"/>
            <a:t>"take"</a:t>
          </a:r>
          <a:r>
            <a:rPr lang="en-US" sz="1400" b="0" i="0" kern="1200" dirty="0" smtClean="0"/>
            <a:t> of listed species through direct harm or habitat destruction</a:t>
          </a:r>
          <a:endParaRPr lang="en-US" sz="1400" kern="1200" dirty="0"/>
        </a:p>
      </dsp:txBody>
      <dsp:txXfrm>
        <a:off x="2756249" y="1369759"/>
        <a:ext cx="3282850" cy="717897"/>
      </dsp:txXfrm>
    </dsp:sp>
    <dsp:sp modelId="{E197BE6D-F531-4843-AABA-4195E205E11C}">
      <dsp:nvSpPr>
        <dsp:cNvPr id="0" name=""/>
        <dsp:cNvSpPr/>
      </dsp:nvSpPr>
      <dsp:spPr>
        <a:xfrm>
          <a:off x="6290521" y="1369759"/>
          <a:ext cx="2753962" cy="71789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kern="1200" dirty="0" smtClean="0"/>
            <a:t>Endangered Bats, Whooping Crane, Lesser Prairie Chicken</a:t>
          </a:r>
          <a:endParaRPr lang="en-US" sz="1400" kern="1200" dirty="0"/>
        </a:p>
      </dsp:txBody>
      <dsp:txXfrm>
        <a:off x="6649470" y="1369759"/>
        <a:ext cx="2036065" cy="717897"/>
      </dsp:txXfrm>
    </dsp:sp>
    <dsp:sp modelId="{E718817A-6280-4E08-89ED-99CE40BB1549}">
      <dsp:nvSpPr>
        <dsp:cNvPr id="0" name=""/>
        <dsp:cNvSpPr/>
      </dsp:nvSpPr>
      <dsp:spPr>
        <a:xfrm>
          <a:off x="1545" y="2212996"/>
          <a:ext cx="2516052" cy="86493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Migratory Bird Treaty Act</a:t>
          </a:r>
          <a:endParaRPr lang="en-US" sz="2000" kern="1200" dirty="0"/>
        </a:p>
      </dsp:txBody>
      <dsp:txXfrm>
        <a:off x="434013" y="2212996"/>
        <a:ext cx="1651116" cy="864936"/>
      </dsp:txXfrm>
    </dsp:sp>
    <dsp:sp modelId="{A6C15BF2-3DD5-483D-A0EA-A9D75E5E99D8}">
      <dsp:nvSpPr>
        <dsp:cNvPr id="0" name=""/>
        <dsp:cNvSpPr/>
      </dsp:nvSpPr>
      <dsp:spPr>
        <a:xfrm>
          <a:off x="2397300" y="2286516"/>
          <a:ext cx="4000747" cy="71789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kern="1200" dirty="0" smtClean="0"/>
            <a:t>Prohibits “take” of 1200+ bird species</a:t>
          </a:r>
          <a:endParaRPr lang="en-US" sz="1400" kern="1200" dirty="0"/>
        </a:p>
      </dsp:txBody>
      <dsp:txXfrm>
        <a:off x="2756249" y="2286516"/>
        <a:ext cx="3282850" cy="717897"/>
      </dsp:txXfrm>
    </dsp:sp>
    <dsp:sp modelId="{5DDD391E-DBC0-47D6-B7F7-26186C161D3D}">
      <dsp:nvSpPr>
        <dsp:cNvPr id="0" name=""/>
        <dsp:cNvSpPr/>
      </dsp:nvSpPr>
      <dsp:spPr>
        <a:xfrm>
          <a:off x="6290521" y="2286516"/>
          <a:ext cx="2753962" cy="71789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kern="1200" dirty="0" smtClean="0"/>
            <a:t>No permits; Siting Guidelines </a:t>
          </a:r>
          <a:endParaRPr lang="en-US" sz="1400" kern="1200" dirty="0"/>
        </a:p>
      </dsp:txBody>
      <dsp:txXfrm>
        <a:off x="6649470" y="2286516"/>
        <a:ext cx="2036065" cy="717897"/>
      </dsp:txXfrm>
    </dsp:sp>
    <dsp:sp modelId="{AB3BEB99-9396-4880-8B2B-890563B9AAF4}">
      <dsp:nvSpPr>
        <dsp:cNvPr id="0" name=""/>
        <dsp:cNvSpPr/>
      </dsp:nvSpPr>
      <dsp:spPr>
        <a:xfrm>
          <a:off x="1545" y="3129753"/>
          <a:ext cx="2516052" cy="86493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Bald and Golden Eagle Protection Act</a:t>
          </a:r>
          <a:endParaRPr lang="en-US" sz="2000" kern="1200" dirty="0"/>
        </a:p>
      </dsp:txBody>
      <dsp:txXfrm>
        <a:off x="434013" y="3129753"/>
        <a:ext cx="1651116" cy="864936"/>
      </dsp:txXfrm>
    </dsp:sp>
    <dsp:sp modelId="{57E79596-6F37-4056-8D09-295923A8AF06}">
      <dsp:nvSpPr>
        <dsp:cNvPr id="0" name=""/>
        <dsp:cNvSpPr/>
      </dsp:nvSpPr>
      <dsp:spPr>
        <a:xfrm>
          <a:off x="2397300" y="3203273"/>
          <a:ext cx="4000747" cy="71789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kern="1200" dirty="0" smtClean="0"/>
            <a:t>1940: Prohibits “take” of Bald and Golden Eagles</a:t>
          </a:r>
          <a:endParaRPr lang="en-US" sz="1400" kern="1200" dirty="0"/>
        </a:p>
      </dsp:txBody>
      <dsp:txXfrm>
        <a:off x="2756249" y="3203273"/>
        <a:ext cx="3282850" cy="717897"/>
      </dsp:txXfrm>
    </dsp:sp>
    <dsp:sp modelId="{CCDD9345-1102-41AF-8C56-121FA7A17821}">
      <dsp:nvSpPr>
        <dsp:cNvPr id="0" name=""/>
        <dsp:cNvSpPr/>
      </dsp:nvSpPr>
      <dsp:spPr>
        <a:xfrm>
          <a:off x="6290521" y="3203273"/>
          <a:ext cx="2753962" cy="71789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kern="1200" dirty="0" smtClean="0"/>
            <a:t>Permits for Bald and Golden Eagles</a:t>
          </a:r>
          <a:endParaRPr lang="en-US" sz="1400" kern="1200" dirty="0"/>
        </a:p>
      </dsp:txBody>
      <dsp:txXfrm>
        <a:off x="6649470" y="3203273"/>
        <a:ext cx="2036065" cy="717897"/>
      </dsp:txXfrm>
    </dsp:sp>
    <dsp:sp modelId="{8FFF8D17-9CF6-41BE-B062-FE8988AF6CB8}">
      <dsp:nvSpPr>
        <dsp:cNvPr id="0" name=""/>
        <dsp:cNvSpPr/>
      </dsp:nvSpPr>
      <dsp:spPr>
        <a:xfrm>
          <a:off x="1545" y="4046510"/>
          <a:ext cx="2502791" cy="86493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12700" rIns="0" bIns="12700" numCol="1" spcCol="1270" anchor="ctr" anchorCtr="0">
          <a:noAutofit/>
        </a:bodyPr>
        <a:lstStyle/>
        <a:p>
          <a:pPr lvl="0" algn="ctr" defTabSz="889000">
            <a:lnSpc>
              <a:spcPct val="90000"/>
            </a:lnSpc>
            <a:spcBef>
              <a:spcPct val="0"/>
            </a:spcBef>
            <a:spcAft>
              <a:spcPct val="35000"/>
            </a:spcAft>
          </a:pPr>
          <a:r>
            <a:rPr lang="en-US" sz="2000" kern="1200" dirty="0" smtClean="0"/>
            <a:t>15 CFR 77</a:t>
          </a:r>
          <a:endParaRPr lang="en-US" sz="2000" kern="1200" dirty="0"/>
        </a:p>
      </dsp:txBody>
      <dsp:txXfrm>
        <a:off x="434013" y="4046510"/>
        <a:ext cx="1637855" cy="864936"/>
      </dsp:txXfrm>
    </dsp:sp>
    <dsp:sp modelId="{DFCABBDB-AF06-4217-A256-01EEE9CE66C2}">
      <dsp:nvSpPr>
        <dsp:cNvPr id="0" name=""/>
        <dsp:cNvSpPr/>
      </dsp:nvSpPr>
      <dsp:spPr>
        <a:xfrm>
          <a:off x="2384040" y="4120030"/>
          <a:ext cx="4033013" cy="71789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kern="1200" dirty="0" smtClean="0"/>
            <a:t>Regulates safe use of the national airspace and evaluates obstructions to it</a:t>
          </a:r>
          <a:endParaRPr lang="en-US" sz="1400" kern="1200" dirty="0"/>
        </a:p>
      </dsp:txBody>
      <dsp:txXfrm>
        <a:off x="2742989" y="4120030"/>
        <a:ext cx="3315116" cy="717897"/>
      </dsp:txXfrm>
    </dsp:sp>
    <dsp:sp modelId="{6D58F7E7-02C3-47B6-86FB-C38B74E3F508}">
      <dsp:nvSpPr>
        <dsp:cNvPr id="0" name=""/>
        <dsp:cNvSpPr/>
      </dsp:nvSpPr>
      <dsp:spPr>
        <a:xfrm>
          <a:off x="6309526" y="4120030"/>
          <a:ext cx="2730030" cy="717897"/>
        </a:xfrm>
        <a:prstGeom prst="chevron">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8890" rIns="0" bIns="8890" numCol="1" spcCol="1270" anchor="ctr" anchorCtr="0">
          <a:noAutofit/>
        </a:bodyPr>
        <a:lstStyle/>
        <a:p>
          <a:pPr lvl="0" algn="ctr" defTabSz="622300">
            <a:lnSpc>
              <a:spcPct val="90000"/>
            </a:lnSpc>
            <a:spcBef>
              <a:spcPct val="0"/>
            </a:spcBef>
            <a:spcAft>
              <a:spcPct val="35000"/>
            </a:spcAft>
          </a:pPr>
          <a:r>
            <a:rPr lang="en-US" sz="1400" kern="1200" dirty="0" smtClean="0"/>
            <a:t>Long range surveillance and air terminal radars; military missions</a:t>
          </a:r>
          <a:endParaRPr lang="en-US" sz="1400" kern="1200" dirty="0"/>
        </a:p>
      </dsp:txBody>
      <dsp:txXfrm>
        <a:off x="6668475" y="4120030"/>
        <a:ext cx="2012133" cy="7178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19724-621F-43DA-BCBF-F4D490FC3324}">
      <dsp:nvSpPr>
        <dsp:cNvPr id="0" name=""/>
        <dsp:cNvSpPr/>
      </dsp:nvSpPr>
      <dsp:spPr>
        <a:xfrm rot="10800000">
          <a:off x="2275970" y="2150"/>
          <a:ext cx="7443995" cy="183131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7977" tIns="60960" rIns="113792" bIns="60960" numCol="1" spcCol="1270" anchor="ctr" anchorCtr="0">
          <a:noAutofit/>
        </a:bodyPr>
        <a:lstStyle/>
        <a:p>
          <a:pPr lvl="0" algn="l" defTabSz="711200">
            <a:lnSpc>
              <a:spcPct val="90000"/>
            </a:lnSpc>
            <a:spcBef>
              <a:spcPct val="0"/>
            </a:spcBef>
            <a:spcAft>
              <a:spcPct val="35000"/>
            </a:spcAft>
          </a:pPr>
          <a:r>
            <a:rPr lang="en-US" sz="1600" kern="1200" dirty="0" smtClean="0"/>
            <a:t>- White Nose Syndrome (WNS</a:t>
          </a:r>
          <a:r>
            <a:rPr lang="en-US" sz="1600" kern="1200" dirty="0" smtClean="0"/>
            <a:t>) decimating cave bat populations: </a:t>
          </a:r>
          <a:r>
            <a:rPr lang="en-US" sz="1600" kern="1200" dirty="0" smtClean="0"/>
            <a:t>90%+ mortality  </a:t>
          </a:r>
        </a:p>
        <a:p>
          <a:pPr lvl="0" algn="l" defTabSz="711200">
            <a:lnSpc>
              <a:spcPct val="90000"/>
            </a:lnSpc>
            <a:spcBef>
              <a:spcPct val="0"/>
            </a:spcBef>
            <a:spcAft>
              <a:spcPct val="35000"/>
            </a:spcAft>
          </a:pPr>
          <a:r>
            <a:rPr lang="en-US" sz="1600" kern="1200" dirty="0" smtClean="0"/>
            <a:t>- Wind impacts mostly non-T&amp;E tree-roosting migratory bats but significant fraction of known mortality</a:t>
          </a:r>
        </a:p>
        <a:p>
          <a:pPr lvl="0" algn="l" defTabSz="711200">
            <a:lnSpc>
              <a:spcPct val="90000"/>
            </a:lnSpc>
            <a:spcBef>
              <a:spcPct val="0"/>
            </a:spcBef>
            <a:spcAft>
              <a:spcPct val="35000"/>
            </a:spcAft>
          </a:pPr>
          <a:r>
            <a:rPr lang="en-US" sz="1600" kern="1200" dirty="0" smtClean="0"/>
            <a:t>- Risk to development driven by current, future listing under </a:t>
          </a:r>
          <a:r>
            <a:rPr lang="en-US" sz="1600" kern="1200" dirty="0" smtClean="0"/>
            <a:t>ESA</a:t>
          </a:r>
        </a:p>
        <a:p>
          <a:pPr lvl="0" algn="l" defTabSz="711200">
            <a:lnSpc>
              <a:spcPct val="90000"/>
            </a:lnSpc>
            <a:spcBef>
              <a:spcPct val="0"/>
            </a:spcBef>
            <a:spcAft>
              <a:spcPct val="35000"/>
            </a:spcAft>
          </a:pPr>
          <a:r>
            <a:rPr lang="en-US" sz="1600" kern="1200" dirty="0" smtClean="0"/>
            <a:t>- Mortality strongly correlated with low wind speed, high temperature</a:t>
          </a:r>
          <a:endParaRPr lang="en-US" sz="1600" kern="1200" dirty="0" smtClean="0"/>
        </a:p>
      </dsp:txBody>
      <dsp:txXfrm rot="10800000">
        <a:off x="2733799" y="2150"/>
        <a:ext cx="6986166" cy="1831315"/>
      </dsp:txXfrm>
    </dsp:sp>
    <dsp:sp modelId="{86652514-386C-4BD4-88F7-60B562396AD9}">
      <dsp:nvSpPr>
        <dsp:cNvPr id="0" name=""/>
        <dsp:cNvSpPr/>
      </dsp:nvSpPr>
      <dsp:spPr>
        <a:xfrm>
          <a:off x="1580014" y="327853"/>
          <a:ext cx="1179907" cy="1179907"/>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2920B2-7315-48C1-889B-6827E2179113}">
      <dsp:nvSpPr>
        <dsp:cNvPr id="0" name=""/>
        <dsp:cNvSpPr/>
      </dsp:nvSpPr>
      <dsp:spPr>
        <a:xfrm rot="10800000">
          <a:off x="2275970" y="2004850"/>
          <a:ext cx="7443995" cy="163039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7977" tIns="60960" rIns="113792" bIns="60960" numCol="1" spcCol="1270" anchor="ctr" anchorCtr="0">
          <a:noAutofit/>
        </a:bodyPr>
        <a:lstStyle/>
        <a:p>
          <a:pPr lvl="0" algn="l" defTabSz="711200">
            <a:lnSpc>
              <a:spcPct val="90000"/>
            </a:lnSpc>
            <a:spcBef>
              <a:spcPct val="0"/>
            </a:spcBef>
            <a:spcAft>
              <a:spcPct val="35000"/>
            </a:spcAft>
          </a:pPr>
          <a:r>
            <a:rPr lang="en-US" sz="1600" kern="1200" dirty="0" smtClean="0"/>
            <a:t>- Populations stable or increasing</a:t>
          </a:r>
        </a:p>
        <a:p>
          <a:pPr lvl="0" algn="l" defTabSz="711200">
            <a:lnSpc>
              <a:spcPct val="90000"/>
            </a:lnSpc>
            <a:spcBef>
              <a:spcPct val="0"/>
            </a:spcBef>
            <a:spcAft>
              <a:spcPct val="35000"/>
            </a:spcAft>
          </a:pPr>
          <a:r>
            <a:rPr lang="en-US" sz="1600" kern="1200" dirty="0" smtClean="0"/>
            <a:t>- Wind-related mortality low at most sites</a:t>
          </a:r>
        </a:p>
        <a:p>
          <a:pPr lvl="0" algn="l" defTabSz="711200">
            <a:lnSpc>
              <a:spcPct val="90000"/>
            </a:lnSpc>
            <a:spcBef>
              <a:spcPct val="0"/>
            </a:spcBef>
            <a:spcAft>
              <a:spcPct val="35000"/>
            </a:spcAft>
          </a:pPr>
          <a:r>
            <a:rPr lang="en-US" sz="1600" kern="1200" dirty="0" smtClean="0"/>
            <a:t>- New permitting regime requires applicants </a:t>
          </a:r>
          <a:r>
            <a:rPr lang="en-US" sz="1600" kern="1200" smtClean="0"/>
            <a:t>to </a:t>
          </a:r>
          <a:r>
            <a:rPr lang="en-US" sz="1600" kern="1200" smtClean="0"/>
            <a:t>establish</a:t>
          </a:r>
        </a:p>
        <a:p>
          <a:pPr lvl="0" algn="l" defTabSz="711200">
            <a:lnSpc>
              <a:spcPct val="90000"/>
            </a:lnSpc>
            <a:spcBef>
              <a:spcPct val="0"/>
            </a:spcBef>
            <a:spcAft>
              <a:spcPct val="35000"/>
            </a:spcAft>
          </a:pPr>
          <a:r>
            <a:rPr lang="en-US" sz="1600" kern="1200" smtClean="0"/>
            <a:t>	</a:t>
          </a:r>
        </a:p>
        <a:p>
          <a:pPr lvl="0" algn="l" defTabSz="711200">
            <a:lnSpc>
              <a:spcPct val="90000"/>
            </a:lnSpc>
            <a:spcBef>
              <a:spcPct val="0"/>
            </a:spcBef>
            <a:spcAft>
              <a:spcPct val="35000"/>
            </a:spcAft>
          </a:pPr>
          <a:r>
            <a:rPr lang="en-US" sz="1600" kern="1200" smtClean="0"/>
            <a:t>- </a:t>
          </a:r>
          <a:r>
            <a:rPr lang="en-US" sz="1600" kern="1200" dirty="0" smtClean="0"/>
            <a:t>Research legally and statistically difficult to conduct</a:t>
          </a:r>
          <a:endParaRPr lang="en-US" sz="1600" kern="1200" dirty="0"/>
        </a:p>
      </dsp:txBody>
      <dsp:txXfrm rot="10800000">
        <a:off x="2683567" y="2004850"/>
        <a:ext cx="7036398" cy="1630390"/>
      </dsp:txXfrm>
    </dsp:sp>
    <dsp:sp modelId="{A7988B2F-813C-4CCE-9CE5-1D3DE58F5EEA}">
      <dsp:nvSpPr>
        <dsp:cNvPr id="0" name=""/>
        <dsp:cNvSpPr/>
      </dsp:nvSpPr>
      <dsp:spPr>
        <a:xfrm>
          <a:off x="1580014" y="2233339"/>
          <a:ext cx="1179907" cy="1179907"/>
        </a:xfrm>
        <a:prstGeom prst="ellipse">
          <a:avLst/>
        </a:prstGeom>
        <a:blipFill rotWithShape="1">
          <a:blip xmlns:r="http://schemas.openxmlformats.org/officeDocument/2006/relationships" r:embed="rId2" cstate="print">
            <a:extLst>
              <a:ext uri="{28A0092B-C50C-407E-A947-70E740481C1C}">
                <a14:useLocalDpi xmlns:a14="http://schemas.microsoft.com/office/drawing/2010/main"/>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BAB9EE-2F4B-4DE4-B89E-EE02EDF9A14A}">
      <dsp:nvSpPr>
        <dsp:cNvPr id="0" name=""/>
        <dsp:cNvSpPr/>
      </dsp:nvSpPr>
      <dsp:spPr>
        <a:xfrm rot="10800000">
          <a:off x="2275970" y="3813120"/>
          <a:ext cx="7443995" cy="163039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7977" tIns="60960" rIns="113792" bIns="60960" numCol="1" spcCol="1270" anchor="ctr" anchorCtr="0">
          <a:noAutofit/>
        </a:bodyPr>
        <a:lstStyle/>
        <a:p>
          <a:pPr lvl="0" algn="l" defTabSz="711200">
            <a:lnSpc>
              <a:spcPct val="90000"/>
            </a:lnSpc>
            <a:spcBef>
              <a:spcPct val="0"/>
            </a:spcBef>
            <a:spcAft>
              <a:spcPct val="35000"/>
            </a:spcAft>
          </a:pPr>
          <a:r>
            <a:rPr lang="en-US" sz="1600" kern="1200" dirty="0" smtClean="0"/>
            <a:t>- Greater Sage-Grouse, Lesser </a:t>
          </a:r>
          <a:r>
            <a:rPr lang="en-US" sz="1600" kern="1200" dirty="0" err="1" smtClean="0"/>
            <a:t>Prarie</a:t>
          </a:r>
          <a:r>
            <a:rPr lang="en-US" sz="1600" kern="1200" dirty="0" smtClean="0"/>
            <a:t> Chicken, Greater Prairie Chicken </a:t>
          </a:r>
        </a:p>
        <a:p>
          <a:pPr lvl="0" algn="l" defTabSz="711200">
            <a:lnSpc>
              <a:spcPct val="90000"/>
            </a:lnSpc>
            <a:spcBef>
              <a:spcPct val="0"/>
            </a:spcBef>
            <a:spcAft>
              <a:spcPct val="35000"/>
            </a:spcAft>
          </a:pPr>
          <a:r>
            <a:rPr lang="en-US" sz="1600" kern="1200" dirty="0" smtClean="0"/>
            <a:t>- Concern about habitat impacts, NOT direct mortality</a:t>
          </a:r>
        </a:p>
        <a:p>
          <a:pPr lvl="0" algn="l" defTabSz="711200">
            <a:lnSpc>
              <a:spcPct val="90000"/>
            </a:lnSpc>
            <a:spcBef>
              <a:spcPct val="0"/>
            </a:spcBef>
            <a:spcAft>
              <a:spcPct val="35000"/>
            </a:spcAft>
          </a:pPr>
          <a:r>
            <a:rPr lang="en-US" sz="1600" kern="1200" dirty="0" smtClean="0"/>
            <a:t>- Habitat impacts hardest to measure, but plenty of tools to address</a:t>
          </a:r>
          <a:endParaRPr lang="en-US" sz="1600" kern="1200" dirty="0"/>
        </a:p>
      </dsp:txBody>
      <dsp:txXfrm rot="10800000">
        <a:off x="2683567" y="3813120"/>
        <a:ext cx="7036398" cy="1630390"/>
      </dsp:txXfrm>
    </dsp:sp>
    <dsp:sp modelId="{1CE068B0-A8AD-426B-8723-F4B044AB43B1}">
      <dsp:nvSpPr>
        <dsp:cNvPr id="0" name=""/>
        <dsp:cNvSpPr/>
      </dsp:nvSpPr>
      <dsp:spPr>
        <a:xfrm>
          <a:off x="1580014" y="4038361"/>
          <a:ext cx="1179907" cy="1179907"/>
        </a:xfrm>
        <a:prstGeom prst="ellipse">
          <a:avLst/>
        </a:prstGeom>
        <a:blipFill rotWithShape="1">
          <a:blip xmlns:r="http://schemas.openxmlformats.org/officeDocument/2006/relationships" r:embed="rId3" cstate="print">
            <a:extLst>
              <a:ext uri="{28A0092B-C50C-407E-A947-70E740481C1C}">
                <a14:useLocalDpi xmlns:a14="http://schemas.microsoft.com/office/drawing/2010/main"/>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41650" cy="465138"/>
          </a:xfrm>
          <a:prstGeom prst="rect">
            <a:avLst/>
          </a:prstGeom>
          <a:noFill/>
          <a:ln w="9525">
            <a:noFill/>
            <a:miter lim="800000"/>
            <a:headEnd/>
            <a:tailEnd/>
          </a:ln>
        </p:spPr>
        <p:txBody>
          <a:bodyPr vert="horz" wrap="square" lIns="93277" tIns="46639" rIns="93277" bIns="46639" numCol="1" anchor="t" anchorCtr="0" compatLnSpc="1">
            <a:prstTxWarp prst="textNoShape">
              <a:avLst/>
            </a:prstTxWarp>
          </a:bodyPr>
          <a:lstStyle>
            <a:lvl1pPr defTabSz="466725">
              <a:defRPr sz="1200">
                <a:latin typeface="Calibri" pitchFamily="34" charset="0"/>
              </a:defRPr>
            </a:lvl1pPr>
          </a:lstStyle>
          <a:p>
            <a:pPr>
              <a:defRPr/>
            </a:pPr>
            <a:endParaRPr lang="en-US" dirty="0"/>
          </a:p>
        </p:txBody>
      </p:sp>
      <p:sp>
        <p:nvSpPr>
          <p:cNvPr id="3" name="Date Placeholder 2"/>
          <p:cNvSpPr>
            <a:spLocks noGrp="1"/>
          </p:cNvSpPr>
          <p:nvPr>
            <p:ph type="dt" sz="quarter" idx="1"/>
          </p:nvPr>
        </p:nvSpPr>
        <p:spPr bwMode="auto">
          <a:xfrm>
            <a:off x="3976688" y="0"/>
            <a:ext cx="3041650" cy="465138"/>
          </a:xfrm>
          <a:prstGeom prst="rect">
            <a:avLst/>
          </a:prstGeom>
          <a:noFill/>
          <a:ln w="9525">
            <a:noFill/>
            <a:miter lim="800000"/>
            <a:headEnd/>
            <a:tailEnd/>
          </a:ln>
        </p:spPr>
        <p:txBody>
          <a:bodyPr vert="horz" wrap="square" lIns="93277" tIns="46639" rIns="93277" bIns="46639" numCol="1" anchor="t" anchorCtr="0" compatLnSpc="1">
            <a:prstTxWarp prst="textNoShape">
              <a:avLst/>
            </a:prstTxWarp>
          </a:bodyPr>
          <a:lstStyle>
            <a:lvl1pPr algn="r" defTabSz="466725">
              <a:defRPr sz="1200">
                <a:latin typeface="Calibri" pitchFamily="34" charset="0"/>
                <a:ea typeface="ＭＳ Ｐゴシック" pitchFamily="-108" charset="-128"/>
                <a:cs typeface="+mn-cs"/>
              </a:defRPr>
            </a:lvl1pPr>
          </a:lstStyle>
          <a:p>
            <a:pPr>
              <a:defRPr/>
            </a:pPr>
            <a:fld id="{6556C3E5-FC2F-4D36-BE28-43356F86062A}" type="datetime1">
              <a:rPr lang="en-US"/>
              <a:pPr>
                <a:defRPr/>
              </a:pPr>
              <a:t>6/10/15</a:t>
            </a:fld>
            <a:endParaRPr lang="en-US" dirty="0"/>
          </a:p>
        </p:txBody>
      </p:sp>
      <p:sp>
        <p:nvSpPr>
          <p:cNvPr id="4" name="Footer Placeholder 3"/>
          <p:cNvSpPr>
            <a:spLocks noGrp="1"/>
          </p:cNvSpPr>
          <p:nvPr>
            <p:ph type="ftr" sz="quarter" idx="2"/>
          </p:nvPr>
        </p:nvSpPr>
        <p:spPr bwMode="auto">
          <a:xfrm>
            <a:off x="0" y="8839200"/>
            <a:ext cx="3041650" cy="465138"/>
          </a:xfrm>
          <a:prstGeom prst="rect">
            <a:avLst/>
          </a:prstGeom>
          <a:noFill/>
          <a:ln w="9525">
            <a:noFill/>
            <a:miter lim="800000"/>
            <a:headEnd/>
            <a:tailEnd/>
          </a:ln>
        </p:spPr>
        <p:txBody>
          <a:bodyPr vert="horz" wrap="square" lIns="93277" tIns="46639" rIns="93277" bIns="46639" numCol="1" anchor="b" anchorCtr="0" compatLnSpc="1">
            <a:prstTxWarp prst="textNoShape">
              <a:avLst/>
            </a:prstTxWarp>
          </a:bodyPr>
          <a:lstStyle>
            <a:lvl1pPr defTabSz="466725">
              <a:defRPr sz="1200">
                <a:latin typeface="Calibri" pitchFamily="34" charset="0"/>
              </a:defRPr>
            </a:lvl1pPr>
          </a:lstStyle>
          <a:p>
            <a:pPr>
              <a:defRPr/>
            </a:pPr>
            <a:endParaRPr lang="en-US" dirty="0"/>
          </a:p>
        </p:txBody>
      </p:sp>
      <p:sp>
        <p:nvSpPr>
          <p:cNvPr id="5" name="Slide Number Placeholder 4"/>
          <p:cNvSpPr>
            <a:spLocks noGrp="1"/>
          </p:cNvSpPr>
          <p:nvPr>
            <p:ph type="sldNum" sz="quarter" idx="3"/>
          </p:nvPr>
        </p:nvSpPr>
        <p:spPr bwMode="auto">
          <a:xfrm>
            <a:off x="3976688" y="8839200"/>
            <a:ext cx="3041650" cy="465138"/>
          </a:xfrm>
          <a:prstGeom prst="rect">
            <a:avLst/>
          </a:prstGeom>
          <a:noFill/>
          <a:ln w="9525">
            <a:noFill/>
            <a:miter lim="800000"/>
            <a:headEnd/>
            <a:tailEnd/>
          </a:ln>
        </p:spPr>
        <p:txBody>
          <a:bodyPr vert="horz" wrap="square" lIns="93277" tIns="46639" rIns="93277" bIns="46639" numCol="1" anchor="b" anchorCtr="0" compatLnSpc="1">
            <a:prstTxWarp prst="textNoShape">
              <a:avLst/>
            </a:prstTxWarp>
          </a:bodyPr>
          <a:lstStyle>
            <a:lvl1pPr algn="r" defTabSz="466725">
              <a:defRPr sz="1200">
                <a:latin typeface="Calibri" pitchFamily="34" charset="0"/>
                <a:ea typeface="ＭＳ Ｐゴシック" pitchFamily="-108" charset="-128"/>
                <a:cs typeface="+mn-cs"/>
              </a:defRPr>
            </a:lvl1pPr>
          </a:lstStyle>
          <a:p>
            <a:pPr>
              <a:defRPr/>
            </a:pPr>
            <a:fld id="{E04165B0-45BB-493F-A5C8-057C440B2B98}" type="slidenum">
              <a:rPr lang="en-US"/>
              <a:pPr>
                <a:defRPr/>
              </a:pPr>
              <a:t>‹#›</a:t>
            </a:fld>
            <a:endParaRPr lang="en-US" dirty="0"/>
          </a:p>
        </p:txBody>
      </p:sp>
    </p:spTree>
    <p:extLst>
      <p:ext uri="{BB962C8B-B14F-4D97-AF65-F5344CB8AC3E}">
        <p14:creationId xmlns:p14="http://schemas.microsoft.com/office/powerpoint/2010/main" val="27171175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41650" cy="465138"/>
          </a:xfrm>
          <a:prstGeom prst="rect">
            <a:avLst/>
          </a:prstGeom>
          <a:noFill/>
          <a:ln w="9525">
            <a:noFill/>
            <a:miter lim="800000"/>
            <a:headEnd/>
            <a:tailEnd/>
          </a:ln>
        </p:spPr>
        <p:txBody>
          <a:bodyPr vert="horz" wrap="square" lIns="93277" tIns="46639" rIns="93277" bIns="46639" numCol="1" anchor="t" anchorCtr="0" compatLnSpc="1">
            <a:prstTxWarp prst="textNoShape">
              <a:avLst/>
            </a:prstTxWarp>
          </a:bodyPr>
          <a:lstStyle>
            <a:lvl1pPr defTabSz="466725">
              <a:defRPr sz="1200">
                <a:latin typeface="Calibri" pitchFamily="34" charset="0"/>
              </a:defRPr>
            </a:lvl1pPr>
          </a:lstStyle>
          <a:p>
            <a:pPr>
              <a:defRPr/>
            </a:pPr>
            <a:endParaRPr lang="en-US" dirty="0"/>
          </a:p>
        </p:txBody>
      </p:sp>
      <p:sp>
        <p:nvSpPr>
          <p:cNvPr id="3" name="Date Placeholder 2"/>
          <p:cNvSpPr>
            <a:spLocks noGrp="1"/>
          </p:cNvSpPr>
          <p:nvPr>
            <p:ph type="dt" idx="1"/>
          </p:nvPr>
        </p:nvSpPr>
        <p:spPr bwMode="auto">
          <a:xfrm>
            <a:off x="3976688" y="0"/>
            <a:ext cx="3041650" cy="465138"/>
          </a:xfrm>
          <a:prstGeom prst="rect">
            <a:avLst/>
          </a:prstGeom>
          <a:noFill/>
          <a:ln w="9525">
            <a:noFill/>
            <a:miter lim="800000"/>
            <a:headEnd/>
            <a:tailEnd/>
          </a:ln>
        </p:spPr>
        <p:txBody>
          <a:bodyPr vert="horz" wrap="square" lIns="93277" tIns="46639" rIns="93277" bIns="46639" numCol="1" anchor="t" anchorCtr="0" compatLnSpc="1">
            <a:prstTxWarp prst="textNoShape">
              <a:avLst/>
            </a:prstTxWarp>
          </a:bodyPr>
          <a:lstStyle>
            <a:lvl1pPr algn="r" defTabSz="466725">
              <a:defRPr sz="1200">
                <a:latin typeface="Calibri" pitchFamily="34" charset="0"/>
                <a:ea typeface="ＭＳ Ｐゴシック" pitchFamily="-108" charset="-128"/>
                <a:cs typeface="+mn-cs"/>
              </a:defRPr>
            </a:lvl1pPr>
          </a:lstStyle>
          <a:p>
            <a:pPr>
              <a:defRPr/>
            </a:pPr>
            <a:fld id="{C84DCC2E-D29D-4807-B281-55567AB9B2C6}" type="datetime1">
              <a:rPr lang="en-US"/>
              <a:pPr>
                <a:defRPr/>
              </a:pPr>
              <a:t>6/10/15</a:t>
            </a:fld>
            <a:endParaRPr lang="en-US" dirty="0"/>
          </a:p>
        </p:txBody>
      </p:sp>
      <p:sp>
        <p:nvSpPr>
          <p:cNvPr id="19460" name="Slide Image Placeholder 3"/>
          <p:cNvSpPr>
            <a:spLocks noGrp="1" noRot="1" noChangeAspect="1"/>
          </p:cNvSpPr>
          <p:nvPr>
            <p:ph type="sldImg" idx="2"/>
          </p:nvPr>
        </p:nvSpPr>
        <p:spPr bwMode="auto">
          <a:xfrm>
            <a:off x="1184275" y="698500"/>
            <a:ext cx="4652963" cy="3489325"/>
          </a:xfrm>
          <a:prstGeom prst="rect">
            <a:avLst/>
          </a:prstGeom>
          <a:noFill/>
          <a:ln w="12700">
            <a:solidFill>
              <a:srgbClr val="000000"/>
            </a:solidFill>
            <a:miter lim="800000"/>
            <a:headEnd/>
            <a:tailEnd/>
          </a:ln>
        </p:spPr>
      </p:sp>
      <p:sp>
        <p:nvSpPr>
          <p:cNvPr id="5" name="Notes Placeholder 4"/>
          <p:cNvSpPr>
            <a:spLocks noGrp="1"/>
          </p:cNvSpPr>
          <p:nvPr>
            <p:ph type="body" sz="quarter" idx="3"/>
          </p:nvPr>
        </p:nvSpPr>
        <p:spPr bwMode="auto">
          <a:xfrm>
            <a:off x="701675" y="4419600"/>
            <a:ext cx="5616575" cy="4187825"/>
          </a:xfrm>
          <a:prstGeom prst="rect">
            <a:avLst/>
          </a:prstGeom>
          <a:noFill/>
          <a:ln w="9525">
            <a:noFill/>
            <a:miter lim="800000"/>
            <a:headEnd/>
            <a:tailEnd/>
          </a:ln>
        </p:spPr>
        <p:txBody>
          <a:bodyPr vert="horz" wrap="square" lIns="93277" tIns="46639" rIns="93277" bIns="466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bwMode="auto">
          <a:xfrm>
            <a:off x="0" y="8839200"/>
            <a:ext cx="3041650" cy="465138"/>
          </a:xfrm>
          <a:prstGeom prst="rect">
            <a:avLst/>
          </a:prstGeom>
          <a:noFill/>
          <a:ln w="9525">
            <a:noFill/>
            <a:miter lim="800000"/>
            <a:headEnd/>
            <a:tailEnd/>
          </a:ln>
        </p:spPr>
        <p:txBody>
          <a:bodyPr vert="horz" wrap="square" lIns="93277" tIns="46639" rIns="93277" bIns="46639" numCol="1" anchor="b" anchorCtr="0" compatLnSpc="1">
            <a:prstTxWarp prst="textNoShape">
              <a:avLst/>
            </a:prstTxWarp>
          </a:bodyPr>
          <a:lstStyle>
            <a:lvl1pPr defTabSz="466725">
              <a:defRPr sz="1200">
                <a:latin typeface="Calibri" pitchFamily="34" charset="0"/>
              </a:defRPr>
            </a:lvl1pPr>
          </a:lstStyle>
          <a:p>
            <a:pPr>
              <a:defRPr/>
            </a:pPr>
            <a:endParaRPr lang="en-US" dirty="0"/>
          </a:p>
        </p:txBody>
      </p:sp>
      <p:sp>
        <p:nvSpPr>
          <p:cNvPr id="7" name="Slide Number Placeholder 6"/>
          <p:cNvSpPr>
            <a:spLocks noGrp="1"/>
          </p:cNvSpPr>
          <p:nvPr>
            <p:ph type="sldNum" sz="quarter" idx="5"/>
          </p:nvPr>
        </p:nvSpPr>
        <p:spPr bwMode="auto">
          <a:xfrm>
            <a:off x="3976688" y="8839200"/>
            <a:ext cx="3041650" cy="465138"/>
          </a:xfrm>
          <a:prstGeom prst="rect">
            <a:avLst/>
          </a:prstGeom>
          <a:noFill/>
          <a:ln w="9525">
            <a:noFill/>
            <a:miter lim="800000"/>
            <a:headEnd/>
            <a:tailEnd/>
          </a:ln>
        </p:spPr>
        <p:txBody>
          <a:bodyPr vert="horz" wrap="square" lIns="93277" tIns="46639" rIns="93277" bIns="46639" numCol="1" anchor="b" anchorCtr="0" compatLnSpc="1">
            <a:prstTxWarp prst="textNoShape">
              <a:avLst/>
            </a:prstTxWarp>
          </a:bodyPr>
          <a:lstStyle>
            <a:lvl1pPr algn="r" defTabSz="466725">
              <a:defRPr sz="1200">
                <a:latin typeface="Calibri" pitchFamily="34" charset="0"/>
                <a:ea typeface="ＭＳ Ｐゴシック" pitchFamily="-108" charset="-128"/>
                <a:cs typeface="+mn-cs"/>
              </a:defRPr>
            </a:lvl1pPr>
          </a:lstStyle>
          <a:p>
            <a:pPr>
              <a:defRPr/>
            </a:pPr>
            <a:fld id="{F590FCF8-CBD1-4970-961E-F6F66983B554}" type="slidenum">
              <a:rPr lang="en-US"/>
              <a:pPr>
                <a:defRPr/>
              </a:pPr>
              <a:t>‹#›</a:t>
            </a:fld>
            <a:endParaRPr lang="en-US" dirty="0"/>
          </a:p>
        </p:txBody>
      </p:sp>
    </p:spTree>
    <p:extLst>
      <p:ext uri="{BB962C8B-B14F-4D97-AF65-F5344CB8AC3E}">
        <p14:creationId xmlns:p14="http://schemas.microsoft.com/office/powerpoint/2010/main" val="604338767"/>
      </p:ext>
    </p:extLst>
  </p:cSld>
  <p:clrMap bg1="lt1" tx1="dk1" bg2="lt2" tx2="dk2" accent1="accent1" accent2="accent2" accent3="accent3" accent4="accent4" accent5="accent5" accent6="accent6" hlink="hlink" folHlink="folHlink"/>
  <p:hf hdr="0" ftr="0"/>
  <p:notesStyle>
    <a:lvl1pPr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66669" lvl="2" indent="-283782" defTabSz="630946" eaLnBrk="0" fontAlgn="base" hangingPunct="0">
              <a:spcBef>
                <a:spcPts val="601"/>
              </a:spcBef>
              <a:spcAft>
                <a:spcPct val="0"/>
              </a:spcAft>
              <a:defRPr/>
            </a:pPr>
            <a:r>
              <a:rPr lang="en-US" sz="1100" dirty="0"/>
              <a:t>Bottom line is that aggressive deployment targets aren’t likely possible to reach without doing so. In a competitive environment, uncertainty kills projects, and these issues generate huge uncertainty.</a:t>
            </a:r>
          </a:p>
          <a:p>
            <a:pPr marL="766669" lvl="2" indent="-283782" defTabSz="630946" eaLnBrk="0" fontAlgn="base" hangingPunct="0">
              <a:spcBef>
                <a:spcPts val="601"/>
              </a:spcBef>
              <a:spcAft>
                <a:spcPct val="0"/>
              </a:spcAft>
              <a:defRPr/>
            </a:pPr>
            <a:endParaRPr lang="en-US" sz="1100" dirty="0"/>
          </a:p>
          <a:p>
            <a:pPr marL="766669" lvl="2" indent="-283782" defTabSz="630946" eaLnBrk="0" fontAlgn="base" hangingPunct="0">
              <a:spcBef>
                <a:spcPts val="601"/>
              </a:spcBef>
              <a:spcAft>
                <a:spcPct val="0"/>
              </a:spcAft>
              <a:defRPr/>
            </a:pPr>
            <a:r>
              <a:rPr lang="en-US" sz="1100" dirty="0"/>
              <a:t>Bullet 1: These considerations drive up the cost for project development, can force costly operational restrictions and reduce the availability of good wind resource areas. </a:t>
            </a:r>
          </a:p>
          <a:p>
            <a:pPr marL="766669" lvl="2" indent="-283782" defTabSz="630946" eaLnBrk="0" fontAlgn="base" hangingPunct="0">
              <a:spcBef>
                <a:spcPts val="601"/>
              </a:spcBef>
              <a:spcAft>
                <a:spcPct val="0"/>
              </a:spcAft>
              <a:defRPr/>
            </a:pPr>
            <a:r>
              <a:rPr lang="en-US" sz="1100" dirty="0"/>
              <a:t>Bullet 2: Low conflict sites in many markets – the low-hanging fruit – are largely disappearing. And as regulation tightens (largely due to factors unrelated to wind energy), developing in any given site is getting more difficult. Finally, as the complexity associated with wind deployment increases, acceptance tends to </a:t>
            </a:r>
            <a:r>
              <a:rPr lang="en-US" sz="1100" dirty="0" smtClean="0"/>
              <a:t>decrease</a:t>
            </a:r>
          </a:p>
          <a:p>
            <a:pPr marL="766669" lvl="2" indent="-283782" defTabSz="630946" eaLnBrk="0" fontAlgn="base" hangingPunct="0">
              <a:spcBef>
                <a:spcPts val="601"/>
              </a:spcBef>
              <a:spcAft>
                <a:spcPct val="0"/>
              </a:spcAft>
              <a:defRPr/>
            </a:pPr>
            <a:endParaRPr lang="en-US" sz="1100" dirty="0" smtClean="0"/>
          </a:p>
          <a:p>
            <a:r>
              <a:rPr lang="en-US" sz="1800" dirty="0" smtClean="0"/>
              <a:t>As wind energy deployment has grown, “easy” sites with access to transmission and low potential conflict with wildlife and local communities have largely been developed</a:t>
            </a:r>
          </a:p>
          <a:p>
            <a:r>
              <a:rPr lang="en-US" sz="1800" dirty="0" smtClean="0"/>
              <a:t>As our understanding of wind impacts to wildlife increases, so do the regulatory requirements for siting in sensitive habitat. However, research to understand, accurately characterize, and mitigate these risk is lagging behind regulatory requirements, creating significant regulatory uncertainty across the wind industry</a:t>
            </a:r>
          </a:p>
          <a:p>
            <a:pPr marL="766669" lvl="2" indent="-283782" defTabSz="630946" eaLnBrk="0" fontAlgn="base" hangingPunct="0">
              <a:spcBef>
                <a:spcPts val="601"/>
              </a:spcBef>
              <a:spcAft>
                <a:spcPct val="0"/>
              </a:spcAft>
              <a:defRPr/>
            </a:pPr>
            <a:endParaRPr lang="en-US" sz="1100" dirty="0"/>
          </a:p>
          <a:p>
            <a:pPr marL="766669" lvl="2" indent="-283782" defTabSz="630946">
              <a:spcBef>
                <a:spcPts val="601"/>
              </a:spcBef>
              <a:defRPr/>
            </a:pPr>
            <a:endParaRPr lang="en-US" sz="1100" dirty="0">
              <a:latin typeface="Calibri" pitchFamily="34" charset="0"/>
            </a:endParaRPr>
          </a:p>
        </p:txBody>
      </p:sp>
      <p:sp>
        <p:nvSpPr>
          <p:cNvPr id="4" name="Slide Number Placeholder 3"/>
          <p:cNvSpPr>
            <a:spLocks noGrp="1"/>
          </p:cNvSpPr>
          <p:nvPr>
            <p:ph type="sldNum" sz="quarter" idx="10"/>
          </p:nvPr>
        </p:nvSpPr>
        <p:spPr/>
        <p:txBody>
          <a:bodyPr/>
          <a:lstStyle/>
          <a:p>
            <a:fld id="{A4DEA15F-6F47-4915-9BC7-7B9479A8A41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146620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Numerous species- and habitat-specific concerns </a:t>
            </a:r>
          </a:p>
          <a:p>
            <a:r>
              <a:rPr lang="en-US" dirty="0" err="1" smtClean="0"/>
              <a:t>Collaboratives</a:t>
            </a:r>
            <a:r>
              <a:rPr lang="en-US" dirty="0" smtClean="0"/>
              <a:t> are proving successful formula for engaging stakeholders </a:t>
            </a:r>
          </a:p>
          <a:p>
            <a:r>
              <a:rPr lang="en-US" dirty="0" smtClean="0"/>
              <a:t>Solutions often data-driven</a:t>
            </a:r>
          </a:p>
          <a:p>
            <a:r>
              <a:rPr lang="en-US" dirty="0" smtClean="0"/>
              <a:t>Need for science-based results</a:t>
            </a:r>
          </a:p>
        </p:txBody>
      </p:sp>
      <p:sp>
        <p:nvSpPr>
          <p:cNvPr id="4" name="Slide Number Placeholder 3"/>
          <p:cNvSpPr>
            <a:spLocks noGrp="1"/>
          </p:cNvSpPr>
          <p:nvPr>
            <p:ph type="sldNum" sz="quarter" idx="10"/>
          </p:nvPr>
        </p:nvSpPr>
        <p:spPr/>
        <p:txBody>
          <a:bodyPr/>
          <a:lstStyle/>
          <a:p>
            <a:fld id="{FCCC5FA9-48D0-40D2-941E-842DFC4EB376}" type="slidenum">
              <a:rPr lang="en-US" smtClean="0"/>
              <a:pPr/>
              <a:t>5</a:t>
            </a:fld>
            <a:endParaRPr lang="en-US"/>
          </a:p>
        </p:txBody>
      </p:sp>
    </p:spTree>
    <p:extLst>
      <p:ext uri="{BB962C8B-B14F-4D97-AF65-F5344CB8AC3E}">
        <p14:creationId xmlns:p14="http://schemas.microsoft.com/office/powerpoint/2010/main" val="19499610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13" descr="08616.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868363"/>
            <a:ext cx="8345488" cy="4251325"/>
          </a:xfrm>
          <a:prstGeom prst="rect">
            <a:avLst/>
          </a:prstGeom>
          <a:noFill/>
          <a:ln w="9525">
            <a:noFill/>
            <a:miter lim="800000"/>
            <a:headEnd/>
            <a:tailEnd/>
          </a:ln>
        </p:spPr>
      </p:pic>
      <p:pic>
        <p:nvPicPr>
          <p:cNvPr id="8" name="Picture 2"/>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579938" y="698500"/>
            <a:ext cx="4564062" cy="4906963"/>
          </a:xfrm>
          <a:prstGeom prst="rect">
            <a:avLst/>
          </a:prstGeom>
          <a:noFill/>
          <a:ln w="9525">
            <a:noFill/>
            <a:miter lim="800000"/>
            <a:headEnd/>
            <a:tailEnd/>
          </a:ln>
        </p:spPr>
      </p:pic>
      <p:sp>
        <p:nvSpPr>
          <p:cNvPr id="9"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0"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1" name="Text Placeholder 9"/>
          <p:cNvSpPr txBox="1">
            <a:spLocks/>
          </p:cNvSpPr>
          <p:nvPr/>
        </p:nvSpPr>
        <p:spPr>
          <a:xfrm>
            <a:off x="130175" y="6616700"/>
            <a:ext cx="7286625" cy="241300"/>
          </a:xfrm>
          <a:prstGeom prst="rect">
            <a:avLst/>
          </a:prstGeom>
        </p:spPr>
        <p:txBody>
          <a:bodyPr>
            <a:normAutofit/>
          </a:bodyPr>
          <a:lstStyle/>
          <a:p>
            <a:pPr marL="342900" indent="-342900">
              <a:lnSpc>
                <a:spcPct val="90000"/>
              </a:lnSpc>
              <a:spcBef>
                <a:spcPct val="20000"/>
              </a:spcBef>
              <a:buFont typeface="Arial" charset="0"/>
              <a:buNone/>
              <a:defRPr/>
            </a:pPr>
            <a:r>
              <a:rPr lang="en-US" sz="1000" dirty="0">
                <a:solidFill>
                  <a:schemeClr val="bg1"/>
                </a:solidFill>
                <a:ea typeface="ＭＳ Ｐゴシック" pitchFamily="-108" charset="-128"/>
                <a:cs typeface="Arial" charset="0"/>
              </a:rPr>
              <a:t>Energy Efficiency &amp; Renewable Energy</a:t>
            </a:r>
          </a:p>
        </p:txBody>
      </p:sp>
      <p:grpSp>
        <p:nvGrpSpPr>
          <p:cNvPr id="12" name="Group 20"/>
          <p:cNvGrpSpPr>
            <a:grpSpLocks/>
          </p:cNvGrpSpPr>
          <p:nvPr/>
        </p:nvGrpSpPr>
        <p:grpSpPr bwMode="auto">
          <a:xfrm flipH="1" flipV="1">
            <a:off x="0" y="920750"/>
            <a:ext cx="9144000" cy="55563"/>
            <a:chOff x="0" y="832104"/>
            <a:chExt cx="9144000" cy="54864"/>
          </a:xfrm>
        </p:grpSpPr>
        <p:sp>
          <p:nvSpPr>
            <p:cNvPr id="13"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4" name="Rectangle 23"/>
            <p:cNvSpPr/>
            <p:nvPr userDrawn="1"/>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5" name="Rectangle 24"/>
            <p:cNvSpPr/>
            <p:nvPr userDrawn="1"/>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grpSp>
      <p:sp>
        <p:nvSpPr>
          <p:cNvPr id="16" name="Text Placeholder 9"/>
          <p:cNvSpPr txBox="1">
            <a:spLocks/>
          </p:cNvSpPr>
          <p:nvPr/>
        </p:nvSpPr>
        <p:spPr>
          <a:xfrm>
            <a:off x="5476875" y="6616700"/>
            <a:ext cx="3667125" cy="241300"/>
          </a:xfrm>
          <a:prstGeom prst="rect">
            <a:avLst/>
          </a:prstGeom>
        </p:spPr>
        <p:txBody>
          <a:bodyPr>
            <a:normAutofit/>
          </a:bodyPr>
          <a:lstStyle/>
          <a:p>
            <a:pPr marL="342900" indent="-342900" algn="r">
              <a:lnSpc>
                <a:spcPct val="90000"/>
              </a:lnSpc>
              <a:spcBef>
                <a:spcPct val="20000"/>
              </a:spcBef>
              <a:buFont typeface="Arial" charset="0"/>
              <a:buNone/>
              <a:defRPr/>
            </a:pPr>
            <a:r>
              <a:rPr lang="en-US" sz="1000" dirty="0">
                <a:solidFill>
                  <a:schemeClr val="bg1"/>
                </a:solidFill>
                <a:ea typeface="ＭＳ Ｐゴシック" pitchFamily="-108" charset="-128"/>
                <a:cs typeface="Arial" charset="0"/>
              </a:rPr>
              <a:t>eere.energy.gov</a:t>
            </a:r>
          </a:p>
        </p:txBody>
      </p:sp>
      <p:pic>
        <p:nvPicPr>
          <p:cNvPr id="17" name="Picture 18" descr="doe_logo_ppt.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21400" y="276225"/>
            <a:ext cx="2743200" cy="412750"/>
          </a:xfrm>
          <a:prstGeom prst="rect">
            <a:avLst/>
          </a:prstGeom>
          <a:noFill/>
          <a:ln w="9525">
            <a:noFill/>
            <a:miter lim="800000"/>
            <a:headEnd/>
            <a:tailEnd/>
          </a:ln>
        </p:spPr>
      </p:pic>
      <p:sp>
        <p:nvSpPr>
          <p:cNvPr id="20" name="Text Box 13"/>
          <p:cNvSpPr txBox="1">
            <a:spLocks noChangeArrowheads="1"/>
          </p:cNvSpPr>
          <p:nvPr userDrawn="1"/>
        </p:nvSpPr>
        <p:spPr bwMode="auto">
          <a:xfrm>
            <a:off x="8740775" y="6299200"/>
            <a:ext cx="395288" cy="274638"/>
          </a:xfrm>
          <a:prstGeom prst="rect">
            <a:avLst/>
          </a:prstGeom>
          <a:noFill/>
          <a:ln w="9525">
            <a:noFill/>
            <a:miter lim="800000"/>
            <a:headEnd/>
            <a:tailEnd/>
          </a:ln>
          <a:effectLst/>
        </p:spPr>
        <p:txBody>
          <a:bodyPr>
            <a:spAutoFit/>
          </a:bodyPr>
          <a:lstStyle/>
          <a:p>
            <a:pPr defTabSz="914400">
              <a:spcBef>
                <a:spcPct val="50000"/>
              </a:spcBef>
              <a:defRPr/>
            </a:pPr>
            <a:fld id="{4C8C0E22-1DBC-4C33-BEDE-29EFA587EF95}" type="slidenum">
              <a:rPr lang="en-US" sz="1200">
                <a:ea typeface="ＭＳ Ｐゴシック" pitchFamily="-108" charset="-128"/>
                <a:cs typeface="+mn-cs"/>
              </a:rPr>
              <a:pPr defTabSz="914400">
                <a:spcBef>
                  <a:spcPct val="50000"/>
                </a:spcBef>
                <a:defRPr/>
              </a:pPr>
              <a:t>‹#›</a:t>
            </a:fld>
            <a:endParaRPr lang="en-US" sz="1200" dirty="0">
              <a:ea typeface="ＭＳ Ｐゴシック" pitchFamily="-108" charset="-128"/>
              <a:cs typeface="+mn-cs"/>
            </a:endParaRPr>
          </a:p>
        </p:txBody>
      </p:sp>
      <p:sp>
        <p:nvSpPr>
          <p:cNvPr id="21"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2"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3" name="Text Placeholder 9"/>
          <p:cNvSpPr txBox="1">
            <a:spLocks/>
          </p:cNvSpPr>
          <p:nvPr/>
        </p:nvSpPr>
        <p:spPr>
          <a:xfrm>
            <a:off x="130175" y="6616700"/>
            <a:ext cx="7286625" cy="241300"/>
          </a:xfrm>
          <a:prstGeom prst="rect">
            <a:avLst/>
          </a:prstGeom>
        </p:spPr>
        <p:txBody>
          <a:bodyPr>
            <a:normAutofit/>
          </a:bodyPr>
          <a:lstStyle/>
          <a:p>
            <a:pPr marL="342900" indent="-342900">
              <a:lnSpc>
                <a:spcPct val="90000"/>
              </a:lnSpc>
              <a:spcBef>
                <a:spcPct val="20000"/>
              </a:spcBef>
              <a:buFont typeface="Arial" charset="0"/>
              <a:buNone/>
              <a:defRPr/>
            </a:pPr>
            <a:r>
              <a:rPr lang="en-US" sz="1000" dirty="0">
                <a:solidFill>
                  <a:schemeClr val="bg1"/>
                </a:solidFill>
                <a:ea typeface="ＭＳ Ｐゴシック" pitchFamily="-108" charset="-128"/>
                <a:cs typeface="Arial" charset="0"/>
              </a:rPr>
              <a:t>Program Name or Ancillary Text</a:t>
            </a:r>
          </a:p>
        </p:txBody>
      </p:sp>
      <p:grpSp>
        <p:nvGrpSpPr>
          <p:cNvPr id="25" name="Group 20"/>
          <p:cNvGrpSpPr>
            <a:grpSpLocks/>
          </p:cNvGrpSpPr>
          <p:nvPr/>
        </p:nvGrpSpPr>
        <p:grpSpPr bwMode="auto">
          <a:xfrm flipH="1" flipV="1">
            <a:off x="0" y="920750"/>
            <a:ext cx="9144000" cy="55563"/>
            <a:chOff x="0" y="832104"/>
            <a:chExt cx="9144000" cy="54864"/>
          </a:xfrm>
        </p:grpSpPr>
        <p:sp>
          <p:nvSpPr>
            <p:cNvPr id="26"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7" name="Rectangle 23"/>
            <p:cNvSpPr/>
            <p:nvPr userDrawn="1"/>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8" name="Rectangle 24"/>
            <p:cNvSpPr/>
            <p:nvPr userDrawn="1"/>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grpSp>
      <p:sp>
        <p:nvSpPr>
          <p:cNvPr id="29" name="Text Placeholder 9"/>
          <p:cNvSpPr txBox="1">
            <a:spLocks/>
          </p:cNvSpPr>
          <p:nvPr/>
        </p:nvSpPr>
        <p:spPr>
          <a:xfrm>
            <a:off x="5476875" y="6616700"/>
            <a:ext cx="3667125" cy="241300"/>
          </a:xfrm>
          <a:prstGeom prst="rect">
            <a:avLst/>
          </a:prstGeom>
        </p:spPr>
        <p:txBody>
          <a:bodyPr>
            <a:normAutofit/>
          </a:bodyPr>
          <a:lstStyle/>
          <a:p>
            <a:pPr marL="342900" indent="-342900" algn="r">
              <a:lnSpc>
                <a:spcPct val="90000"/>
              </a:lnSpc>
              <a:spcBef>
                <a:spcPct val="20000"/>
              </a:spcBef>
              <a:buFont typeface="Arial" charset="0"/>
              <a:buNone/>
              <a:defRPr/>
            </a:pPr>
            <a:r>
              <a:rPr lang="en-US" sz="1000" dirty="0">
                <a:solidFill>
                  <a:schemeClr val="bg1"/>
                </a:solidFill>
                <a:ea typeface="ＭＳ Ｐゴシック" pitchFamily="-108" charset="-128"/>
                <a:cs typeface="Arial" charset="0"/>
              </a:rPr>
              <a:t>eere.energy.gov</a:t>
            </a:r>
          </a:p>
        </p:txBody>
      </p:sp>
      <p:pic>
        <p:nvPicPr>
          <p:cNvPr id="30" name="Picture 18" descr="doe_logo_ppt.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21400" y="276225"/>
            <a:ext cx="2743200" cy="412750"/>
          </a:xfrm>
          <a:prstGeom prst="rect">
            <a:avLst/>
          </a:prstGeom>
          <a:noFill/>
          <a:ln w="9525">
            <a:noFill/>
            <a:miter lim="800000"/>
            <a:headEnd/>
            <a:tailEnd/>
          </a:ln>
        </p:spPr>
      </p:pic>
      <p:sp>
        <p:nvSpPr>
          <p:cNvPr id="31" name="Rectangle 20"/>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32" name="Rectangle 21"/>
          <p:cNvSpPr/>
          <p:nvPr/>
        </p:nvSpPr>
        <p:spPr>
          <a:xfrm>
            <a:off x="0" y="6456363"/>
            <a:ext cx="9144000" cy="40163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33" name="Rectangle 25"/>
          <p:cNvSpPr/>
          <p:nvPr/>
        </p:nvSpPr>
        <p:spPr>
          <a:xfrm flipH="1">
            <a:off x="0" y="5092700"/>
            <a:ext cx="4572000" cy="136366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34" name="Rectangle 26"/>
          <p:cNvSpPr/>
          <p:nvPr/>
        </p:nvSpPr>
        <p:spPr>
          <a:xfrm flipH="1">
            <a:off x="4572000" y="5092700"/>
            <a:ext cx="1262063" cy="13636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35" name="Rectangle 27"/>
          <p:cNvSpPr/>
          <p:nvPr/>
        </p:nvSpPr>
        <p:spPr>
          <a:xfrm flipH="1">
            <a:off x="5834063" y="5092700"/>
            <a:ext cx="3309937" cy="13636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grpSp>
        <p:nvGrpSpPr>
          <p:cNvPr id="36" name="Group 21"/>
          <p:cNvGrpSpPr>
            <a:grpSpLocks/>
          </p:cNvGrpSpPr>
          <p:nvPr/>
        </p:nvGrpSpPr>
        <p:grpSpPr bwMode="auto">
          <a:xfrm flipH="1" flipV="1">
            <a:off x="0" y="920750"/>
            <a:ext cx="9144000" cy="55563"/>
            <a:chOff x="0" y="832104"/>
            <a:chExt cx="9144000" cy="54864"/>
          </a:xfrm>
        </p:grpSpPr>
        <p:sp>
          <p:nvSpPr>
            <p:cNvPr id="37" name="Rectangle 29"/>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38" name="Rectangle 30"/>
            <p:cNvSpPr/>
            <p:nvPr userDrawn="1"/>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39" name="Rectangle 31"/>
            <p:cNvSpPr/>
            <p:nvPr userDrawn="1"/>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grpSp>
      <p:pic>
        <p:nvPicPr>
          <p:cNvPr id="40" name="Picture 32" descr="doe_logo_ppt.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21400" y="276225"/>
            <a:ext cx="2743200" cy="412750"/>
          </a:xfrm>
          <a:prstGeom prst="rect">
            <a:avLst/>
          </a:prstGeom>
          <a:noFill/>
          <a:ln w="9525">
            <a:noFill/>
            <a:miter lim="800000"/>
            <a:headEnd/>
            <a:tailEnd/>
          </a:ln>
        </p:spPr>
      </p:pic>
      <p:sp>
        <p:nvSpPr>
          <p:cNvPr id="2" name="Title 1"/>
          <p:cNvSpPr>
            <a:spLocks noGrp="1"/>
          </p:cNvSpPr>
          <p:nvPr>
            <p:ph type="ctrTitle"/>
          </p:nvPr>
        </p:nvSpPr>
        <p:spPr>
          <a:xfrm>
            <a:off x="202680" y="147797"/>
            <a:ext cx="5626620" cy="603505"/>
          </a:xfrm>
          <a:prstGeom prst="rect">
            <a:avLst/>
          </a:prstGeom>
        </p:spPr>
        <p:txBody>
          <a:bodyPr lIns="0" rIns="0">
            <a:normAutofit/>
          </a:bodyPr>
          <a:lstStyle>
            <a:lvl1pPr algn="l">
              <a:defRPr sz="1600">
                <a:solidFill>
                  <a:srgbClr val="FFFFFF"/>
                </a:solidFill>
                <a:latin typeface="Arial Narrow"/>
                <a:cs typeface="Arial Narrow"/>
              </a:defRPr>
            </a:lvl1pPr>
          </a:lstStyle>
          <a:p>
            <a:r>
              <a:rPr lang="en-US" smtClean="0"/>
              <a:t>Click to edit Master title style</a:t>
            </a:r>
            <a:endParaRPr lang="en-US" dirty="0"/>
          </a:p>
        </p:txBody>
      </p:sp>
      <p:sp>
        <p:nvSpPr>
          <p:cNvPr id="3" name="Subtitle 2"/>
          <p:cNvSpPr>
            <a:spLocks noGrp="1"/>
          </p:cNvSpPr>
          <p:nvPr>
            <p:ph type="subTitle" idx="1"/>
          </p:nvPr>
        </p:nvSpPr>
        <p:spPr>
          <a:xfrm>
            <a:off x="163046" y="5253120"/>
            <a:ext cx="4382300" cy="1175040"/>
          </a:xfrm>
          <a:prstGeom prst="rect">
            <a:avLst/>
          </a:prstGeom>
        </p:spPr>
        <p:txBody>
          <a:bodyPr>
            <a:normAutofit/>
          </a:bodyPr>
          <a:lstStyle>
            <a:lvl1pPr marL="0" indent="0" algn="l">
              <a:buNone/>
              <a:defRPr sz="2400" b="1" i="0">
                <a:solidFill>
                  <a:srgbClr val="FFFFFF"/>
                </a:solidFill>
                <a:latin typeface="Arial Narrow"/>
                <a:cs typeface="Arial Narrow"/>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8" name="Text Placeholder 17"/>
          <p:cNvSpPr>
            <a:spLocks noGrp="1"/>
          </p:cNvSpPr>
          <p:nvPr>
            <p:ph type="body" sz="quarter" idx="10"/>
          </p:nvPr>
        </p:nvSpPr>
        <p:spPr>
          <a:xfrm>
            <a:off x="6054500" y="5206075"/>
            <a:ext cx="3082300" cy="331125"/>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600" b="1" i="0" u="none" strike="noStrike" kern="1200" cap="none" spc="0" normalizeH="0" baseline="0" noProof="0">
                <a:ln>
                  <a:noFill/>
                </a:ln>
                <a:solidFill>
                  <a:schemeClr val="bg1"/>
                </a:solidFill>
                <a:effectLst/>
                <a:uLnTx/>
                <a:uFillTx/>
              </a:defRPr>
            </a:lvl1pPr>
          </a:lstStyle>
          <a:p>
            <a:pPr lvl="0"/>
            <a:r>
              <a:rPr lang="en-US" noProof="0" smtClean="0"/>
              <a:t>Click to edit Master text styles</a:t>
            </a:r>
          </a:p>
        </p:txBody>
      </p:sp>
      <p:sp>
        <p:nvSpPr>
          <p:cNvPr id="24" name="Text Placeholder 22"/>
          <p:cNvSpPr>
            <a:spLocks noGrp="1"/>
          </p:cNvSpPr>
          <p:nvPr>
            <p:ph type="body" sz="quarter" idx="12"/>
          </p:nvPr>
        </p:nvSpPr>
        <p:spPr>
          <a:xfrm>
            <a:off x="6054450" y="5543500"/>
            <a:ext cx="3089550" cy="7349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Tx/>
              <a:buNone/>
              <a:tabLst/>
              <a:defRPr kumimoji="0" lang="en-US" sz="1200" b="0" i="0" u="none" strike="noStrike" kern="1200" cap="none" spc="0" normalizeH="0" baseline="0" noProof="0">
                <a:ln>
                  <a:noFill/>
                </a:ln>
                <a:solidFill>
                  <a:schemeClr val="bg1"/>
                </a:solidFill>
                <a:effectLst/>
                <a:uLnTx/>
                <a:uFillTx/>
                <a:latin typeface="Arial Narrow"/>
                <a:cs typeface="Arial Narrow"/>
              </a:defRPr>
            </a:lvl1pPr>
          </a:lstStyle>
          <a:p>
            <a:pPr lvl="0"/>
            <a:r>
              <a:rPr lang="en-US" noProof="0" smtClean="0"/>
              <a:t>Click to edit Master text styles</a:t>
            </a:r>
          </a:p>
        </p:txBody>
      </p:sp>
      <p:sp>
        <p:nvSpPr>
          <p:cNvPr id="19" name="Text Placeholder 18"/>
          <p:cNvSpPr>
            <a:spLocks noGrp="1"/>
          </p:cNvSpPr>
          <p:nvPr>
            <p:ph type="body" sz="quarter" idx="13"/>
          </p:nvPr>
        </p:nvSpPr>
        <p:spPr>
          <a:xfrm>
            <a:off x="168100" y="5672913"/>
            <a:ext cx="1390650" cy="288687"/>
          </a:xfrm>
        </p:spPr>
        <p:txBody>
          <a:bodyPr>
            <a:normAutofit/>
          </a:bodyPr>
          <a:lstStyle>
            <a:lvl1pPr>
              <a:buNone/>
              <a:defRPr sz="1200">
                <a:solidFill>
                  <a:schemeClr val="bg1"/>
                </a:solidFill>
                <a:latin typeface="Arial Narrow" pitchFamily="34" charset="0"/>
              </a:defRPr>
            </a:lvl1pPr>
            <a:lvl5pPr>
              <a:defRPr/>
            </a:lvl5pPr>
          </a:lstStyle>
          <a:p>
            <a:pPr lvl="0"/>
            <a:r>
              <a:rPr lang="en-US"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77800" y="0"/>
            <a:ext cx="8326438" cy="6251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p:spPr>
        <p:txBody>
          <a:bodyPr/>
          <a:lstStyle/>
          <a:p>
            <a:r>
              <a:rPr lang="en-US"/>
              <a:t>Click to edit Master title style</a:t>
            </a:r>
          </a:p>
        </p:txBody>
      </p:sp>
      <p:sp>
        <p:nvSpPr>
          <p:cNvPr id="3" name="Text Placeholder 2"/>
          <p:cNvSpPr>
            <a:spLocks noGrp="1"/>
          </p:cNvSpPr>
          <p:nvPr>
            <p:ph type="body" sz="half" idx="1"/>
          </p:nvPr>
        </p:nvSpPr>
        <p:spPr>
          <a:xfrm>
            <a:off x="274638" y="1141413"/>
            <a:ext cx="4038600" cy="5110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65638" y="1141413"/>
            <a:ext cx="4038600" cy="5110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p:spPr>
        <p:txBody>
          <a:bodyPr/>
          <a:lstStyle/>
          <a:p>
            <a:r>
              <a:rPr lang="en-US"/>
              <a:t>Click to edit Master title style</a:t>
            </a:r>
          </a:p>
        </p:txBody>
      </p:sp>
      <p:sp>
        <p:nvSpPr>
          <p:cNvPr id="3" name="Content Placeholder 2"/>
          <p:cNvSpPr>
            <a:spLocks noGrp="1"/>
          </p:cNvSpPr>
          <p:nvPr>
            <p:ph sz="half" idx="1"/>
          </p:nvPr>
        </p:nvSpPr>
        <p:spPr>
          <a:xfrm>
            <a:off x="274638" y="1141413"/>
            <a:ext cx="4038600" cy="5110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465638" y="1141413"/>
            <a:ext cx="4038600" cy="5110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74638" y="1141413"/>
            <a:ext cx="8229600" cy="5110162"/>
          </a:xfrm>
        </p:spPr>
        <p:txBody>
          <a:bodyPr/>
          <a:lstStyle/>
          <a:p>
            <a:pPr lvl="0"/>
            <a:endParaRPr lang="en-US" noProof="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77800" y="107950"/>
            <a:ext cx="5664200" cy="793750"/>
          </a:xfrm>
        </p:spPr>
        <p:txBody>
          <a:bodyPr/>
          <a:lstStyle/>
          <a:p>
            <a:r>
              <a:rPr lang="en-US"/>
              <a:t>Click to edit Master title style</a:t>
            </a:r>
          </a:p>
        </p:txBody>
      </p:sp>
      <p:sp>
        <p:nvSpPr>
          <p:cNvPr id="3" name="Text Placeholder 2"/>
          <p:cNvSpPr>
            <a:spLocks noGrp="1"/>
          </p:cNvSpPr>
          <p:nvPr>
            <p:ph type="body" sz="half" idx="1"/>
          </p:nvPr>
        </p:nvSpPr>
        <p:spPr>
          <a:xfrm>
            <a:off x="274638" y="1141413"/>
            <a:ext cx="8229600" cy="24780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74638" y="3771900"/>
            <a:ext cx="8229600" cy="2479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77800" y="107950"/>
            <a:ext cx="5664200" cy="793750"/>
          </a:xfrm>
        </p:spPr>
        <p:txBody>
          <a:bodyPr/>
          <a:lstStyle/>
          <a:p>
            <a:r>
              <a:rPr lang="en-US"/>
              <a:t>Click to edit Master title style</a:t>
            </a:r>
          </a:p>
        </p:txBody>
      </p:sp>
      <p:sp>
        <p:nvSpPr>
          <p:cNvPr id="3" name="Content Placeholder 2"/>
          <p:cNvSpPr>
            <a:spLocks noGrp="1"/>
          </p:cNvSpPr>
          <p:nvPr>
            <p:ph sz="quarter" idx="1"/>
          </p:nvPr>
        </p:nvSpPr>
        <p:spPr>
          <a:xfrm>
            <a:off x="274638" y="1141413"/>
            <a:ext cx="4038600" cy="24780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465638" y="1141413"/>
            <a:ext cx="4038600" cy="24780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274638" y="3771900"/>
            <a:ext cx="4038600" cy="2479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465638" y="3771900"/>
            <a:ext cx="4038600" cy="2479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a:xfrm>
            <a:off x="803624" y="289432"/>
            <a:ext cx="7543800" cy="6096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3694617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90675"/>
            <a:ext cx="8229600" cy="4876800"/>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90675"/>
            <a:ext cx="4038600" cy="4876800"/>
          </a:xfrm>
          <a:prstGeom prst="rect">
            <a:avLst/>
          </a:prstGeom>
        </p:spPr>
        <p:txBody>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317097"/>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085975"/>
            <a:ext cx="4040188"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317097"/>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085975"/>
            <a:ext cx="4041775" cy="43815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Title 8"/>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238250"/>
            <a:ext cx="5111750" cy="5286375"/>
          </a:xfrm>
          <a:prstGeom prst="rect">
            <a:avLst/>
          </a:prstGeom>
        </p:spPr>
        <p:txBody>
          <a:bodyPr/>
          <a:lstStyle>
            <a:lvl1pPr>
              <a:defRPr sz="24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908000"/>
            <a:ext cx="3008313" cy="456202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4"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5"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6" name="Text Placeholder 9"/>
          <p:cNvSpPr txBox="1">
            <a:spLocks/>
          </p:cNvSpPr>
          <p:nvPr/>
        </p:nvSpPr>
        <p:spPr>
          <a:xfrm>
            <a:off x="130175" y="6616700"/>
            <a:ext cx="7286625" cy="241300"/>
          </a:xfrm>
          <a:prstGeom prst="rect">
            <a:avLst/>
          </a:prstGeom>
        </p:spPr>
        <p:txBody>
          <a:bodyPr>
            <a:normAutofit/>
          </a:bodyPr>
          <a:lstStyle/>
          <a:p>
            <a:pPr marL="342900" indent="-342900">
              <a:lnSpc>
                <a:spcPct val="90000"/>
              </a:lnSpc>
              <a:spcBef>
                <a:spcPct val="20000"/>
              </a:spcBef>
              <a:buFont typeface="Arial" charset="0"/>
              <a:buNone/>
              <a:defRPr/>
            </a:pPr>
            <a:r>
              <a:rPr lang="en-US" sz="1000" dirty="0">
                <a:solidFill>
                  <a:schemeClr val="bg1"/>
                </a:solidFill>
                <a:ea typeface="ＭＳ Ｐゴシック" pitchFamily="-108" charset="-128"/>
                <a:cs typeface="Arial" charset="0"/>
              </a:rPr>
              <a:t>Energy Efficiency &amp; Renewable Energy</a:t>
            </a:r>
          </a:p>
        </p:txBody>
      </p:sp>
      <p:grpSp>
        <p:nvGrpSpPr>
          <p:cNvPr id="9" name="Group 20"/>
          <p:cNvGrpSpPr>
            <a:grpSpLocks/>
          </p:cNvGrpSpPr>
          <p:nvPr/>
        </p:nvGrpSpPr>
        <p:grpSpPr bwMode="auto">
          <a:xfrm flipH="1" flipV="1">
            <a:off x="0" y="920750"/>
            <a:ext cx="9144000" cy="55563"/>
            <a:chOff x="0" y="832104"/>
            <a:chExt cx="9144000" cy="54864"/>
          </a:xfrm>
        </p:grpSpPr>
        <p:sp>
          <p:nvSpPr>
            <p:cNvPr id="10"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1" name="Rectangle 23"/>
            <p:cNvSpPr/>
            <p:nvPr userDrawn="1"/>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2" name="Rectangle 24"/>
            <p:cNvSpPr/>
            <p:nvPr userDrawn="1"/>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grpSp>
      <p:sp>
        <p:nvSpPr>
          <p:cNvPr id="13" name="Text Placeholder 9"/>
          <p:cNvSpPr txBox="1">
            <a:spLocks/>
          </p:cNvSpPr>
          <p:nvPr/>
        </p:nvSpPr>
        <p:spPr>
          <a:xfrm>
            <a:off x="5476875" y="6616700"/>
            <a:ext cx="3667125" cy="241300"/>
          </a:xfrm>
          <a:prstGeom prst="rect">
            <a:avLst/>
          </a:prstGeom>
        </p:spPr>
        <p:txBody>
          <a:bodyPr>
            <a:normAutofit/>
          </a:bodyPr>
          <a:lstStyle/>
          <a:p>
            <a:pPr marL="342900" indent="-342900" algn="r">
              <a:lnSpc>
                <a:spcPct val="90000"/>
              </a:lnSpc>
              <a:spcBef>
                <a:spcPct val="20000"/>
              </a:spcBef>
              <a:buFont typeface="Arial" charset="0"/>
              <a:buNone/>
              <a:defRPr/>
            </a:pPr>
            <a:r>
              <a:rPr lang="en-US" sz="1000" dirty="0">
                <a:solidFill>
                  <a:schemeClr val="bg1"/>
                </a:solidFill>
                <a:ea typeface="ＭＳ Ｐゴシック" pitchFamily="-108" charset="-128"/>
                <a:cs typeface="Arial" charset="0"/>
              </a:rPr>
              <a:t>eere.energy.gov</a:t>
            </a:r>
          </a:p>
        </p:txBody>
      </p:sp>
      <p:pic>
        <p:nvPicPr>
          <p:cNvPr id="14" name="Picture 18" descr="doe_logo_ppt.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21400" y="276225"/>
            <a:ext cx="2743200" cy="412750"/>
          </a:xfrm>
          <a:prstGeom prst="rect">
            <a:avLst/>
          </a:prstGeom>
          <a:noFill/>
          <a:ln w="9525">
            <a:noFill/>
            <a:miter lim="800000"/>
            <a:headEnd/>
            <a:tailEnd/>
          </a:ln>
        </p:spPr>
      </p:pic>
      <p:sp>
        <p:nvSpPr>
          <p:cNvPr id="15" name="Text Box 13"/>
          <p:cNvSpPr txBox="1">
            <a:spLocks noChangeArrowheads="1"/>
          </p:cNvSpPr>
          <p:nvPr userDrawn="1"/>
        </p:nvSpPr>
        <p:spPr bwMode="auto">
          <a:xfrm>
            <a:off x="8740775" y="6299200"/>
            <a:ext cx="395288" cy="274638"/>
          </a:xfrm>
          <a:prstGeom prst="rect">
            <a:avLst/>
          </a:prstGeom>
          <a:noFill/>
          <a:ln w="9525">
            <a:noFill/>
            <a:miter lim="800000"/>
            <a:headEnd/>
            <a:tailEnd/>
          </a:ln>
          <a:effectLst/>
        </p:spPr>
        <p:txBody>
          <a:bodyPr>
            <a:spAutoFit/>
          </a:bodyPr>
          <a:lstStyle/>
          <a:p>
            <a:pPr defTabSz="914400">
              <a:spcBef>
                <a:spcPct val="50000"/>
              </a:spcBef>
              <a:defRPr/>
            </a:pPr>
            <a:fld id="{D06AC5CD-42E7-4AC1-9F39-72778FCE00DF}" type="slidenum">
              <a:rPr lang="en-US" sz="1200">
                <a:ea typeface="ＭＳ Ｐゴシック" pitchFamily="-108" charset="-128"/>
                <a:cs typeface="+mn-cs"/>
              </a:rPr>
              <a:pPr defTabSz="914400">
                <a:spcBef>
                  <a:spcPct val="50000"/>
                </a:spcBef>
                <a:defRPr/>
              </a:pPr>
              <a:t>‹#›</a:t>
            </a:fld>
            <a:endParaRPr lang="en-US" sz="1200" dirty="0">
              <a:ea typeface="ＭＳ Ｐゴシック" pitchFamily="-108" charset="-128"/>
              <a:cs typeface="+mn-cs"/>
            </a:endParaRPr>
          </a:p>
        </p:txBody>
      </p:sp>
      <p:sp>
        <p:nvSpPr>
          <p:cNvPr id="16"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7"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8" name="Text Placeholder 9"/>
          <p:cNvSpPr txBox="1">
            <a:spLocks/>
          </p:cNvSpPr>
          <p:nvPr/>
        </p:nvSpPr>
        <p:spPr>
          <a:xfrm>
            <a:off x="130175" y="6616700"/>
            <a:ext cx="7286625" cy="241300"/>
          </a:xfrm>
          <a:prstGeom prst="rect">
            <a:avLst/>
          </a:prstGeom>
        </p:spPr>
        <p:txBody>
          <a:bodyPr>
            <a:normAutofit/>
          </a:bodyPr>
          <a:lstStyle/>
          <a:p>
            <a:pPr marL="342900" indent="-342900">
              <a:lnSpc>
                <a:spcPct val="90000"/>
              </a:lnSpc>
              <a:spcBef>
                <a:spcPct val="20000"/>
              </a:spcBef>
              <a:buFont typeface="Arial" charset="0"/>
              <a:buNone/>
              <a:defRPr/>
            </a:pPr>
            <a:r>
              <a:rPr lang="en-US" sz="1000" dirty="0">
                <a:solidFill>
                  <a:schemeClr val="bg1"/>
                </a:solidFill>
                <a:ea typeface="ＭＳ Ｐゴシック" pitchFamily="-108" charset="-128"/>
                <a:cs typeface="Arial" charset="0"/>
              </a:rPr>
              <a:t>Program Name or Ancillary Text</a:t>
            </a:r>
          </a:p>
        </p:txBody>
      </p:sp>
      <p:grpSp>
        <p:nvGrpSpPr>
          <p:cNvPr id="19" name="Group 20"/>
          <p:cNvGrpSpPr>
            <a:grpSpLocks/>
          </p:cNvGrpSpPr>
          <p:nvPr/>
        </p:nvGrpSpPr>
        <p:grpSpPr bwMode="auto">
          <a:xfrm flipH="1" flipV="1">
            <a:off x="0" y="920750"/>
            <a:ext cx="9144000" cy="55563"/>
            <a:chOff x="0" y="832104"/>
            <a:chExt cx="9144000" cy="54864"/>
          </a:xfrm>
        </p:grpSpPr>
        <p:sp>
          <p:nvSpPr>
            <p:cNvPr id="20"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1" name="Rectangle 23"/>
            <p:cNvSpPr/>
            <p:nvPr userDrawn="1"/>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2" name="Rectangle 24"/>
            <p:cNvSpPr/>
            <p:nvPr userDrawn="1"/>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grpSp>
      <p:sp>
        <p:nvSpPr>
          <p:cNvPr id="23" name="Text Placeholder 9"/>
          <p:cNvSpPr txBox="1">
            <a:spLocks/>
          </p:cNvSpPr>
          <p:nvPr/>
        </p:nvSpPr>
        <p:spPr>
          <a:xfrm>
            <a:off x="5476875" y="6616700"/>
            <a:ext cx="3667125" cy="241300"/>
          </a:xfrm>
          <a:prstGeom prst="rect">
            <a:avLst/>
          </a:prstGeom>
        </p:spPr>
        <p:txBody>
          <a:bodyPr>
            <a:normAutofit/>
          </a:bodyPr>
          <a:lstStyle/>
          <a:p>
            <a:pPr marL="342900" indent="-342900" algn="r">
              <a:lnSpc>
                <a:spcPct val="90000"/>
              </a:lnSpc>
              <a:spcBef>
                <a:spcPct val="20000"/>
              </a:spcBef>
              <a:buFont typeface="Arial" charset="0"/>
              <a:buNone/>
              <a:defRPr/>
            </a:pPr>
            <a:r>
              <a:rPr lang="en-US" sz="1000" dirty="0">
                <a:solidFill>
                  <a:schemeClr val="bg1"/>
                </a:solidFill>
                <a:ea typeface="ＭＳ Ｐゴシック" pitchFamily="-108" charset="-128"/>
                <a:cs typeface="Arial" charset="0"/>
              </a:rPr>
              <a:t>eere.energy.gov</a:t>
            </a:r>
          </a:p>
        </p:txBody>
      </p:sp>
      <p:pic>
        <p:nvPicPr>
          <p:cNvPr id="24" name="Picture 18" descr="doe_logo_ppt.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21400" y="276225"/>
            <a:ext cx="2743200" cy="412750"/>
          </a:xfrm>
          <a:prstGeom prst="rect">
            <a:avLst/>
          </a:prstGeom>
          <a:noFill/>
          <a:ln w="9525">
            <a:noFill/>
            <a:miter lim="800000"/>
            <a:headEnd/>
            <a:tailEnd/>
          </a:ln>
        </p:spPr>
      </p:pic>
      <p:sp>
        <p:nvSpPr>
          <p:cNvPr id="25" name="Rectangle 17"/>
          <p:cNvSpPr/>
          <p:nvPr/>
        </p:nvSpPr>
        <p:spPr>
          <a:xfrm>
            <a:off x="0" y="6456363"/>
            <a:ext cx="9144000" cy="40163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6" name="Rectangle 20"/>
          <p:cNvSpPr/>
          <p:nvPr/>
        </p:nvSpPr>
        <p:spPr>
          <a:xfrm flipH="1">
            <a:off x="0" y="5092700"/>
            <a:ext cx="4572000" cy="136366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7" name="Rectangle 21"/>
          <p:cNvSpPr/>
          <p:nvPr/>
        </p:nvSpPr>
        <p:spPr>
          <a:xfrm flipH="1">
            <a:off x="4572000" y="5092700"/>
            <a:ext cx="1262063" cy="13636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8" name="Rectangle 25"/>
          <p:cNvSpPr/>
          <p:nvPr/>
        </p:nvSpPr>
        <p:spPr>
          <a:xfrm flipH="1">
            <a:off x="5834063" y="5092700"/>
            <a:ext cx="3309937" cy="13636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7" name="Title 1"/>
          <p:cNvSpPr>
            <a:spLocks noGrp="1"/>
          </p:cNvSpPr>
          <p:nvPr>
            <p:ph type="ctrTitle"/>
          </p:nvPr>
        </p:nvSpPr>
        <p:spPr>
          <a:xfrm>
            <a:off x="685800" y="3081845"/>
            <a:ext cx="7772400" cy="1020763"/>
          </a:xfrm>
        </p:spPr>
        <p:txBody>
          <a:bodyPr/>
          <a:lstStyle>
            <a:lvl1pPr>
              <a:defRPr>
                <a:solidFill>
                  <a:schemeClr val="tx1"/>
                </a:solidFill>
              </a:defRPr>
            </a:lvl1pPr>
          </a:lstStyle>
          <a:p>
            <a:r>
              <a:rPr lang="en-US" smtClean="0"/>
              <a:t>Click to edit Master title style</a:t>
            </a:r>
            <a:endParaRPr lang="en-US"/>
          </a:p>
        </p:txBody>
      </p:sp>
      <p:sp>
        <p:nvSpPr>
          <p:cNvPr id="8" name="Subtitle 2"/>
          <p:cNvSpPr>
            <a:spLocks noGrp="1"/>
          </p:cNvSpPr>
          <p:nvPr>
            <p:ph type="subTitle" idx="1"/>
          </p:nvPr>
        </p:nvSpPr>
        <p:spPr>
          <a:xfrm>
            <a:off x="685800" y="4102608"/>
            <a:ext cx="6400800" cy="990600"/>
          </a:xfrm>
        </p:spPr>
        <p:txBody>
          <a:bodyPr>
            <a:normAutofit/>
          </a:bodyPr>
          <a:lstStyle>
            <a:lvl1pPr marL="0" indent="0" algn="l">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p:spPr>
        <p:txBody>
          <a:bodyPr/>
          <a:lstStyle/>
          <a:p>
            <a:r>
              <a:rPr lang="en-US"/>
              <a:t>Click to edit Master title style</a:t>
            </a:r>
          </a:p>
        </p:txBody>
      </p:sp>
      <p:sp>
        <p:nvSpPr>
          <p:cNvPr id="3" name="Content Placeholder 2"/>
          <p:cNvSpPr>
            <a:spLocks noGrp="1"/>
          </p:cNvSpPr>
          <p:nvPr>
            <p:ph idx="1"/>
          </p:nvPr>
        </p:nvSpPr>
        <p:spPr>
          <a:xfrm>
            <a:off x="274638" y="1141413"/>
            <a:ext cx="8229600" cy="5110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77800" y="0"/>
            <a:ext cx="5664200" cy="901700"/>
          </a:xfrm>
        </p:spPr>
        <p:txBody>
          <a:bodyPr/>
          <a:lstStyle/>
          <a:p>
            <a:r>
              <a:rPr lang="en-US"/>
              <a:t>Click to edit Master title style</a:t>
            </a:r>
          </a:p>
        </p:txBody>
      </p:sp>
      <p:sp>
        <p:nvSpPr>
          <p:cNvPr id="3" name="Chart Placeholder 2"/>
          <p:cNvSpPr>
            <a:spLocks noGrp="1"/>
          </p:cNvSpPr>
          <p:nvPr>
            <p:ph type="chart" idx="1"/>
          </p:nvPr>
        </p:nvSpPr>
        <p:spPr>
          <a:xfrm>
            <a:off x="274638" y="1141413"/>
            <a:ext cx="8229600" cy="5110162"/>
          </a:xfrm>
        </p:spPr>
        <p:txBody>
          <a:bodyPr/>
          <a:lstStyle/>
          <a:p>
            <a:pPr lvl="0"/>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 name="Rectangle 19"/>
          <p:cNvSpPr/>
          <p:nvPr/>
        </p:nvSpPr>
        <p:spPr>
          <a:xfrm>
            <a:off x="0" y="0"/>
            <a:ext cx="9144000" cy="92710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6" name="Rectangle 15"/>
          <p:cNvSpPr/>
          <p:nvPr/>
        </p:nvSpPr>
        <p:spPr>
          <a:xfrm>
            <a:off x="0" y="6610350"/>
            <a:ext cx="9144000" cy="24765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1028" name="Title Placeholder 13"/>
          <p:cNvSpPr>
            <a:spLocks noGrp="1"/>
          </p:cNvSpPr>
          <p:nvPr>
            <p:ph type="title"/>
          </p:nvPr>
        </p:nvSpPr>
        <p:spPr bwMode="auto">
          <a:xfrm>
            <a:off x="177800" y="107950"/>
            <a:ext cx="5664200" cy="793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9" name="Text Placeholder 14"/>
          <p:cNvSpPr>
            <a:spLocks noGrp="1"/>
          </p:cNvSpPr>
          <p:nvPr>
            <p:ph type="body" idx="1"/>
          </p:nvPr>
        </p:nvSpPr>
        <p:spPr bwMode="auto">
          <a:xfrm>
            <a:off x="274638" y="1141413"/>
            <a:ext cx="8229600" cy="5110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 name="Text Placeholder 9"/>
          <p:cNvSpPr txBox="1">
            <a:spLocks/>
          </p:cNvSpPr>
          <p:nvPr/>
        </p:nvSpPr>
        <p:spPr>
          <a:xfrm>
            <a:off x="252413" y="6616700"/>
            <a:ext cx="7286625" cy="241300"/>
          </a:xfrm>
          <a:prstGeom prst="rect">
            <a:avLst/>
          </a:prstGeom>
        </p:spPr>
        <p:txBody>
          <a:bodyPr>
            <a:normAutofit/>
          </a:bodyPr>
          <a:lstStyle/>
          <a:p>
            <a:pPr marL="342900" indent="-342900">
              <a:lnSpc>
                <a:spcPct val="90000"/>
              </a:lnSpc>
              <a:spcBef>
                <a:spcPct val="20000"/>
              </a:spcBef>
              <a:buFont typeface="Arial" charset="0"/>
              <a:buNone/>
              <a:defRPr/>
            </a:pPr>
            <a:r>
              <a:rPr lang="en-US" sz="1000" dirty="0">
                <a:solidFill>
                  <a:schemeClr val="bg1"/>
                </a:solidFill>
                <a:cs typeface="Arial" charset="0"/>
              </a:rPr>
              <a:t>Wind and Water Power Program</a:t>
            </a:r>
          </a:p>
        </p:txBody>
      </p:sp>
      <p:grpSp>
        <p:nvGrpSpPr>
          <p:cNvPr id="1031" name="Group 20"/>
          <p:cNvGrpSpPr>
            <a:grpSpLocks/>
          </p:cNvGrpSpPr>
          <p:nvPr/>
        </p:nvGrpSpPr>
        <p:grpSpPr bwMode="auto">
          <a:xfrm flipH="1" flipV="1">
            <a:off x="0" y="920750"/>
            <a:ext cx="9144000" cy="55563"/>
            <a:chOff x="0" y="832104"/>
            <a:chExt cx="9144000" cy="54864"/>
          </a:xfrm>
        </p:grpSpPr>
        <p:sp>
          <p:nvSpPr>
            <p:cNvPr id="23" name="Rectangle 22"/>
            <p:cNvSpPr/>
            <p:nvPr userDrawn="1"/>
          </p:nvSpPr>
          <p:spPr>
            <a:xfrm>
              <a:off x="4572000" y="832104"/>
              <a:ext cx="4572000" cy="5486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4" name="Rectangle 23"/>
            <p:cNvSpPr/>
            <p:nvPr userDrawn="1"/>
          </p:nvSpPr>
          <p:spPr>
            <a:xfrm>
              <a:off x="3309937" y="832104"/>
              <a:ext cx="1262063" cy="5486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sp>
          <p:nvSpPr>
            <p:cNvPr id="25" name="Rectangle 24"/>
            <p:cNvSpPr/>
            <p:nvPr userDrawn="1"/>
          </p:nvSpPr>
          <p:spPr>
            <a:xfrm>
              <a:off x="0" y="832104"/>
              <a:ext cx="3309937" cy="5486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endParaRPr>
            </a:p>
          </p:txBody>
        </p:sp>
      </p:grpSp>
      <p:sp>
        <p:nvSpPr>
          <p:cNvPr id="13" name="Text Placeholder 9"/>
          <p:cNvSpPr txBox="1">
            <a:spLocks/>
          </p:cNvSpPr>
          <p:nvPr/>
        </p:nvSpPr>
        <p:spPr>
          <a:xfrm>
            <a:off x="5476875" y="6616700"/>
            <a:ext cx="3667125" cy="241300"/>
          </a:xfrm>
          <a:prstGeom prst="rect">
            <a:avLst/>
          </a:prstGeom>
        </p:spPr>
        <p:txBody>
          <a:bodyPr>
            <a:normAutofit/>
          </a:bodyPr>
          <a:lstStyle/>
          <a:p>
            <a:pPr marL="342900" indent="-342900" algn="r">
              <a:lnSpc>
                <a:spcPct val="90000"/>
              </a:lnSpc>
              <a:spcBef>
                <a:spcPct val="20000"/>
              </a:spcBef>
              <a:buFont typeface="Arial" charset="0"/>
              <a:buNone/>
              <a:defRPr/>
            </a:pPr>
            <a:r>
              <a:rPr lang="en-US" sz="1000" dirty="0">
                <a:solidFill>
                  <a:schemeClr val="bg1"/>
                </a:solidFill>
                <a:ea typeface="ＭＳ Ｐゴシック" pitchFamily="-108" charset="-128"/>
                <a:cs typeface="Arial" charset="0"/>
              </a:rPr>
              <a:t>eere.energy.gov</a:t>
            </a:r>
          </a:p>
        </p:txBody>
      </p:sp>
      <p:pic>
        <p:nvPicPr>
          <p:cNvPr id="1033" name="Picture 18" descr="doe_logo_ppt.png"/>
          <p:cNvPicPr>
            <a:picLocks noChangeAspect="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6121400" y="276225"/>
            <a:ext cx="2743200" cy="412750"/>
          </a:xfrm>
          <a:prstGeom prst="rect">
            <a:avLst/>
          </a:prstGeom>
          <a:noFill/>
          <a:ln w="9525">
            <a:noFill/>
            <a:miter lim="800000"/>
            <a:headEnd/>
            <a:tailEnd/>
          </a:ln>
        </p:spPr>
      </p:pic>
      <p:sp>
        <p:nvSpPr>
          <p:cNvPr id="1037" name="Text Box 13"/>
          <p:cNvSpPr txBox="1">
            <a:spLocks noChangeArrowheads="1"/>
          </p:cNvSpPr>
          <p:nvPr/>
        </p:nvSpPr>
        <p:spPr bwMode="auto">
          <a:xfrm>
            <a:off x="0" y="6594475"/>
            <a:ext cx="395288" cy="244475"/>
          </a:xfrm>
          <a:prstGeom prst="rect">
            <a:avLst/>
          </a:prstGeom>
          <a:noFill/>
          <a:ln w="9525">
            <a:noFill/>
            <a:miter lim="800000"/>
            <a:headEnd/>
            <a:tailEnd/>
          </a:ln>
          <a:effectLst/>
        </p:spPr>
        <p:txBody>
          <a:bodyPr>
            <a:spAutoFit/>
          </a:bodyPr>
          <a:lstStyle/>
          <a:p>
            <a:pPr defTabSz="914400">
              <a:spcBef>
                <a:spcPct val="50000"/>
              </a:spcBef>
              <a:defRPr/>
            </a:pPr>
            <a:fld id="{8A752739-BD9B-450C-A1EF-81C0EEEB6B74}" type="slidenum">
              <a:rPr lang="en-US" sz="1000">
                <a:solidFill>
                  <a:schemeClr val="bg1"/>
                </a:solidFill>
              </a:rPr>
              <a:pPr defTabSz="914400">
                <a:spcBef>
                  <a:spcPct val="50000"/>
                </a:spcBef>
                <a:defRPr/>
              </a:pPr>
              <a:t>‹#›</a:t>
            </a:fld>
            <a:endParaRPr lang="en-US" sz="10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66" r:id="rId1"/>
    <p:sldLayoutId id="2147483651" r:id="rId2"/>
    <p:sldLayoutId id="2147483652" r:id="rId3"/>
    <p:sldLayoutId id="2147483653" r:id="rId4"/>
    <p:sldLayoutId id="2147483654" r:id="rId5"/>
    <p:sldLayoutId id="2147483655" r:id="rId6"/>
    <p:sldLayoutId id="2147483667"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8" r:id="rId18"/>
  </p:sldLayoutIdLst>
  <p:txStyles>
    <p:titleStyle>
      <a:lvl1pPr algn="l" defTabSz="457200" rtl="0" eaLnBrk="0" fontAlgn="base" hangingPunct="0">
        <a:lnSpc>
          <a:spcPts val="2800"/>
        </a:lnSpc>
        <a:spcBef>
          <a:spcPct val="0"/>
        </a:spcBef>
        <a:spcAft>
          <a:spcPct val="0"/>
        </a:spcAft>
        <a:defRPr sz="3000" kern="1200">
          <a:solidFill>
            <a:srgbClr val="FFFFFF"/>
          </a:solidFill>
          <a:latin typeface="+mj-lt"/>
          <a:ea typeface="ＭＳ Ｐゴシック" pitchFamily="-108" charset="-128"/>
          <a:cs typeface="ＭＳ Ｐゴシック"/>
        </a:defRPr>
      </a:lvl1pPr>
      <a:lvl2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a:defRPr>
      </a:lvl2pPr>
      <a:lvl3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a:defRPr>
      </a:lvl3pPr>
      <a:lvl4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a:defRPr>
      </a:lvl4pPr>
      <a:lvl5pPr algn="l" defTabSz="457200" rtl="0" eaLnBrk="0" fontAlgn="base" hangingPunct="0">
        <a:lnSpc>
          <a:spcPts val="2800"/>
        </a:lnSpc>
        <a:spcBef>
          <a:spcPct val="0"/>
        </a:spcBef>
        <a:spcAft>
          <a:spcPct val="0"/>
        </a:spcAft>
        <a:defRPr sz="3000">
          <a:solidFill>
            <a:srgbClr val="FFFFFF"/>
          </a:solidFill>
          <a:latin typeface="Arial" charset="0"/>
          <a:ea typeface="ＭＳ Ｐゴシック" pitchFamily="-108" charset="-128"/>
          <a:cs typeface="ＭＳ Ｐゴシック"/>
        </a:defRPr>
      </a:lvl5pPr>
      <a:lvl6pPr marL="4572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6pPr>
      <a:lvl7pPr marL="9144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7pPr>
      <a:lvl8pPr marL="13716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8pPr>
      <a:lvl9pPr marL="1828800" algn="l" defTabSz="457200" rtl="0" fontAlgn="base">
        <a:lnSpc>
          <a:spcPts val="2800"/>
        </a:lnSpc>
        <a:spcBef>
          <a:spcPct val="0"/>
        </a:spcBef>
        <a:spcAft>
          <a:spcPct val="0"/>
        </a:spcAft>
        <a:defRPr sz="3000">
          <a:solidFill>
            <a:srgbClr val="FFFFFF"/>
          </a:solidFill>
          <a:latin typeface="Arial" charset="0"/>
          <a:ea typeface="ＭＳ Ｐゴシック" pitchFamily="-108" charset="-128"/>
        </a:defRPr>
      </a:lvl9pPr>
    </p:titleStyle>
    <p:bodyStyle>
      <a:lvl1pPr marL="342900" indent="-342900" algn="l" defTabSz="457200" rtl="0" eaLnBrk="0" fontAlgn="base" hangingPunct="0">
        <a:spcBef>
          <a:spcPct val="20000"/>
        </a:spcBef>
        <a:spcAft>
          <a:spcPct val="0"/>
        </a:spcAft>
        <a:buFont typeface="Arial" charset="0"/>
        <a:buChar char="•"/>
        <a:defRPr sz="2400" kern="1200">
          <a:solidFill>
            <a:srgbClr val="292929"/>
          </a:solidFill>
          <a:latin typeface="+mn-lt"/>
          <a:ea typeface="ＭＳ Ｐゴシック" pitchFamily="-108" charset="-128"/>
          <a:cs typeface="ＭＳ Ｐゴシック"/>
        </a:defRPr>
      </a:lvl1pPr>
      <a:lvl2pPr marL="742950" indent="-285750" algn="l" defTabSz="457200" rtl="0" eaLnBrk="0" fontAlgn="base" hangingPunct="0">
        <a:spcBef>
          <a:spcPct val="20000"/>
        </a:spcBef>
        <a:spcAft>
          <a:spcPct val="0"/>
        </a:spcAft>
        <a:buFont typeface="Arial" charset="0"/>
        <a:buChar char="–"/>
        <a:defRPr sz="2000" kern="1200">
          <a:solidFill>
            <a:srgbClr val="292929"/>
          </a:solidFill>
          <a:latin typeface="+mn-lt"/>
          <a:ea typeface="ＭＳ Ｐゴシック" pitchFamily="-108" charset="-128"/>
          <a:cs typeface="ＭＳ Ｐゴシック"/>
        </a:defRPr>
      </a:lvl2pPr>
      <a:lvl3pPr marL="1143000" indent="-228600" algn="l" defTabSz="457200" rtl="0" eaLnBrk="0" fontAlgn="base" hangingPunct="0">
        <a:spcBef>
          <a:spcPct val="20000"/>
        </a:spcBef>
        <a:spcAft>
          <a:spcPct val="0"/>
        </a:spcAft>
        <a:buFont typeface="Arial" charset="0"/>
        <a:buChar char="•"/>
        <a:defRPr kern="1200">
          <a:solidFill>
            <a:srgbClr val="292929"/>
          </a:solidFill>
          <a:latin typeface="+mn-lt"/>
          <a:ea typeface="ＭＳ Ｐゴシック" pitchFamily="-108" charset="-128"/>
          <a:cs typeface="ＭＳ Ｐゴシック"/>
        </a:defRPr>
      </a:lvl3pPr>
      <a:lvl4pPr marL="1600200" indent="-228600" algn="l" defTabSz="457200" rtl="0" eaLnBrk="0" fontAlgn="base" hangingPunct="0">
        <a:spcBef>
          <a:spcPct val="20000"/>
        </a:spcBef>
        <a:spcAft>
          <a:spcPct val="0"/>
        </a:spcAft>
        <a:buFont typeface="Arial" charset="0"/>
        <a:buChar char="–"/>
        <a:defRPr kern="1200">
          <a:solidFill>
            <a:srgbClr val="292929"/>
          </a:solidFill>
          <a:latin typeface="+mn-lt"/>
          <a:ea typeface="ＭＳ Ｐゴシック" pitchFamily="-108" charset="-128"/>
          <a:cs typeface="ＭＳ Ｐゴシック"/>
        </a:defRPr>
      </a:lvl4pPr>
      <a:lvl5pPr marL="2057400" indent="-228600" algn="l" defTabSz="457200" rtl="0" eaLnBrk="0" fontAlgn="base" hangingPunct="0">
        <a:spcBef>
          <a:spcPct val="20000"/>
        </a:spcBef>
        <a:spcAft>
          <a:spcPct val="0"/>
        </a:spcAft>
        <a:buFont typeface="Arial" charset="0"/>
        <a:buChar char="»"/>
        <a:defRPr kern="1200">
          <a:solidFill>
            <a:srgbClr val="292929"/>
          </a:solidFill>
          <a:latin typeface="+mn-lt"/>
          <a:ea typeface="ＭＳ Ｐゴシック" pitchFamily="-108"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4" Type="http://schemas.openxmlformats.org/officeDocument/2006/relationships/image" Target="../media/image20.jpeg"/><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18.xml"/><Relationship Id="rId2" Type="http://schemas.openxmlformats.org/officeDocument/2006/relationships/image" Target="../media/image21.jpeg"/></Relationships>
</file>

<file path=ppt/slides/_rels/slide12.xml.rels><?xml version="1.0" encoding="UTF-8" standalone="yes"?>
<Relationships xmlns="http://schemas.openxmlformats.org/package/2006/relationships"><Relationship Id="rId11" Type="http://schemas.openxmlformats.org/officeDocument/2006/relationships/image" Target="../media/image33.jpeg"/><Relationship Id="rId12"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jpeg"/><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30.png"/><Relationship Id="rId9" Type="http://schemas.openxmlformats.org/officeDocument/2006/relationships/image" Target="../media/image31.png"/><Relationship Id="rId10" Type="http://schemas.openxmlformats.org/officeDocument/2006/relationships/image" Target="../media/image3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jpeg"/><Relationship Id="rId5" Type="http://schemas.openxmlformats.org/officeDocument/2006/relationships/image" Target="../media/image40.png"/><Relationship Id="rId6" Type="http://schemas.openxmlformats.org/officeDocument/2006/relationships/image" Target="../media/image41.png"/><Relationship Id="rId7" Type="http://schemas.openxmlformats.org/officeDocument/2006/relationships/image" Target="../media/image42.jpeg"/><Relationship Id="rId8" Type="http://schemas.openxmlformats.org/officeDocument/2006/relationships/image" Target="../media/image43.jpeg"/><Relationship Id="rId1" Type="http://schemas.openxmlformats.org/officeDocument/2006/relationships/slideLayout" Target="../slideLayouts/slideLayout18.xml"/><Relationship Id="rId2" Type="http://schemas.openxmlformats.org/officeDocument/2006/relationships/image" Target="../media/image3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r>
              <a:rPr lang="en-US" dirty="0" smtClean="0"/>
              <a:t>Overcoming Wind Deployment Challenges</a:t>
            </a:r>
            <a:endParaRPr lang="en-US" dirty="0"/>
          </a:p>
        </p:txBody>
      </p:sp>
      <p:sp>
        <p:nvSpPr>
          <p:cNvPr id="4" name="Text Placeholder 3"/>
          <p:cNvSpPr>
            <a:spLocks noGrp="1"/>
          </p:cNvSpPr>
          <p:nvPr>
            <p:ph type="body" sz="quarter" idx="10"/>
          </p:nvPr>
        </p:nvSpPr>
        <p:spPr/>
        <p:txBody>
          <a:bodyPr/>
          <a:lstStyle/>
          <a:p>
            <a:r>
              <a:rPr lang="en-US" dirty="0" smtClean="0"/>
              <a:t>Patrick Gilman</a:t>
            </a:r>
            <a:endParaRPr lang="en-US" dirty="0"/>
          </a:p>
        </p:txBody>
      </p:sp>
      <p:sp>
        <p:nvSpPr>
          <p:cNvPr id="5" name="Text Placeholder 4"/>
          <p:cNvSpPr>
            <a:spLocks noGrp="1"/>
          </p:cNvSpPr>
          <p:nvPr>
            <p:ph type="body" sz="quarter" idx="12"/>
          </p:nvPr>
        </p:nvSpPr>
        <p:spPr/>
        <p:txBody>
          <a:bodyPr/>
          <a:lstStyle/>
          <a:p>
            <a:r>
              <a:rPr lang="en-US" sz="1400" dirty="0" smtClean="0"/>
              <a:t>Wind Deployment Manager</a:t>
            </a:r>
          </a:p>
          <a:p>
            <a:r>
              <a:rPr lang="en-US" sz="1400" dirty="0" smtClean="0"/>
              <a:t>Wind and Water Power Technologies Office</a:t>
            </a:r>
          </a:p>
          <a:p>
            <a:r>
              <a:rPr lang="en-US" sz="1400" dirty="0" smtClean="0"/>
              <a:t>US Department of Energy</a:t>
            </a:r>
            <a:endParaRPr lang="en-US" sz="1400" dirty="0"/>
          </a:p>
        </p:txBody>
      </p:sp>
    </p:spTree>
    <p:extLst>
      <p:ext uri="{BB962C8B-B14F-4D97-AF65-F5344CB8AC3E}">
        <p14:creationId xmlns:p14="http://schemas.microsoft.com/office/powerpoint/2010/main" val="3295142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736" y="0"/>
            <a:ext cx="6567550" cy="901700"/>
          </a:xfrm>
        </p:spPr>
        <p:txBody>
          <a:bodyPr/>
          <a:lstStyle/>
          <a:p>
            <a:r>
              <a:rPr lang="en-US" sz="2800" dirty="0" smtClean="0"/>
              <a:t>Eagles: Detection and Deterrence</a:t>
            </a:r>
            <a:endParaRPr lang="en-US" sz="2800" dirty="0"/>
          </a:p>
        </p:txBody>
      </p:sp>
      <p:pic>
        <p:nvPicPr>
          <p:cNvPr id="2050" name="Picture 2" descr="http://www.bluemont.com.au/wp-content/gallery/1-5-1-bushfire-overview/forestwatch-pelco-camera-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16630" y="1008625"/>
            <a:ext cx="2976564" cy="211432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birdsvision.net/image/users/142826/ftp/my_files/temp/pic07.jpg?id=335874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32843" y="1003808"/>
            <a:ext cx="1412760" cy="21191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35428" y="3341914"/>
            <a:ext cx="3765099" cy="2850966"/>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rgbClr val="000000"/>
                </a:solidFill>
                <a:effectLst/>
                <a:uLnTx/>
                <a:uFillTx/>
                <a:cs typeface="Arial Narrow"/>
              </a:rPr>
              <a:t> </a:t>
            </a:r>
            <a:r>
              <a:rPr kumimoji="0" lang="en-US" sz="2000" b="1" i="0" u="none" strike="noStrike" kern="1200" cap="none" spc="0" normalizeH="0" baseline="0" noProof="0" dirty="0" smtClean="0">
                <a:ln>
                  <a:noFill/>
                </a:ln>
                <a:solidFill>
                  <a:srgbClr val="000000"/>
                </a:solidFill>
                <a:effectLst/>
                <a:uLnTx/>
                <a:uFillTx/>
                <a:cs typeface="Arial Narrow"/>
              </a:rPr>
              <a:t>State of the Science</a:t>
            </a:r>
          </a:p>
          <a:p>
            <a:pPr marL="342900" marR="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pPr>
            <a:r>
              <a:rPr lang="en-US" dirty="0" smtClean="0">
                <a:solidFill>
                  <a:srgbClr val="000000"/>
                </a:solidFill>
                <a:cs typeface="Arial Narrow"/>
              </a:rPr>
              <a:t>Biologists in lawn chairs with binoculars</a:t>
            </a:r>
            <a:endParaRPr kumimoji="0" lang="en-US" i="0" u="none" strike="noStrike" kern="1200" cap="none" spc="0" normalizeH="0" baseline="0" noProof="0" dirty="0" smtClean="0">
              <a:ln>
                <a:noFill/>
              </a:ln>
              <a:solidFill>
                <a:srgbClr val="000000"/>
              </a:solidFill>
              <a:effectLst/>
              <a:uLnTx/>
              <a:uFillTx/>
              <a:cs typeface="Arial Narrow"/>
            </a:endParaRPr>
          </a:p>
          <a:p>
            <a:pPr marL="342900" marR="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pPr>
            <a:r>
              <a:rPr kumimoji="0" lang="en-US" i="0" u="none" strike="noStrike" kern="1200" cap="none" spc="0" normalizeH="0" baseline="0" noProof="0" dirty="0" smtClean="0">
                <a:ln>
                  <a:noFill/>
                </a:ln>
                <a:solidFill>
                  <a:srgbClr val="000000"/>
                </a:solidFill>
                <a:effectLst/>
                <a:uLnTx/>
                <a:uFillTx/>
                <a:cs typeface="Arial Narrow"/>
              </a:rPr>
              <a:t>Numerous camera/acoustic</a:t>
            </a:r>
            <a:r>
              <a:rPr kumimoji="0" lang="en-US" i="0" u="none" strike="noStrike" kern="1200" cap="none" spc="0" normalizeH="0" noProof="0" dirty="0" smtClean="0">
                <a:ln>
                  <a:noFill/>
                </a:ln>
                <a:solidFill>
                  <a:srgbClr val="000000"/>
                </a:solidFill>
                <a:effectLst/>
                <a:uLnTx/>
                <a:uFillTx/>
                <a:cs typeface="Arial Narrow"/>
              </a:rPr>
              <a:t> systems are being deployed at tested around the US – to date, data from results is limited</a:t>
            </a:r>
          </a:p>
          <a:p>
            <a:pPr marL="342900" marR="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pPr>
            <a:endParaRPr kumimoji="0" lang="en-US" i="0" u="none" strike="noStrike" kern="1200" cap="none" spc="0" normalizeH="0" baseline="0" noProof="0" dirty="0" smtClean="0">
              <a:ln>
                <a:noFill/>
              </a:ln>
              <a:solidFill>
                <a:srgbClr val="000000"/>
              </a:solidFill>
              <a:effectLst/>
              <a:uLnTx/>
              <a:uFillTx/>
              <a:cs typeface="Arial Narrow"/>
            </a:endParaRPr>
          </a:p>
        </p:txBody>
      </p:sp>
      <p:sp>
        <p:nvSpPr>
          <p:cNvPr id="7" name="TextBox 6"/>
          <p:cNvSpPr txBox="1"/>
          <p:nvPr/>
        </p:nvSpPr>
        <p:spPr>
          <a:xfrm>
            <a:off x="4452257" y="3341914"/>
            <a:ext cx="3893346" cy="2850967"/>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rtlCol="0">
            <a:no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000" b="1" i="0" u="none" strike="noStrike" kern="1200" cap="none" spc="0" normalizeH="0" baseline="0" noProof="0" dirty="0" smtClean="0">
                <a:ln>
                  <a:noFill/>
                </a:ln>
                <a:solidFill>
                  <a:srgbClr val="000000"/>
                </a:solidFill>
                <a:effectLst/>
                <a:uLnTx/>
                <a:uFillTx/>
                <a:latin typeface="Arial Narrow"/>
                <a:cs typeface="Arial Narrow"/>
              </a:rPr>
              <a:t> </a:t>
            </a:r>
            <a:r>
              <a:rPr kumimoji="0" lang="en-US" sz="2000" b="1" i="0" u="none" strike="noStrike" kern="1200" cap="none" spc="0" normalizeH="0" baseline="0" noProof="0" dirty="0" smtClean="0">
                <a:ln>
                  <a:noFill/>
                </a:ln>
                <a:solidFill>
                  <a:srgbClr val="000000"/>
                </a:solidFill>
                <a:effectLst/>
                <a:uLnTx/>
                <a:uFillTx/>
                <a:latin typeface="+mj-lt"/>
                <a:cs typeface="Arial Narrow"/>
              </a:rPr>
              <a:t>Research</a:t>
            </a:r>
            <a:r>
              <a:rPr kumimoji="0" lang="en-US" sz="2000" b="1" i="0" u="none" strike="noStrike" kern="1200" cap="none" spc="0" normalizeH="0" noProof="0" dirty="0" smtClean="0">
                <a:ln>
                  <a:noFill/>
                </a:ln>
                <a:solidFill>
                  <a:srgbClr val="000000"/>
                </a:solidFill>
                <a:effectLst/>
                <a:uLnTx/>
                <a:uFillTx/>
                <a:latin typeface="+mj-lt"/>
                <a:cs typeface="Arial Narrow"/>
              </a:rPr>
              <a:t> Needs</a:t>
            </a:r>
            <a:endParaRPr kumimoji="0" lang="en-US" sz="2000" b="1" i="0" u="none" strike="noStrike" kern="1200" cap="none" spc="0" normalizeH="0" baseline="0" noProof="0" dirty="0" smtClean="0">
              <a:ln>
                <a:noFill/>
              </a:ln>
              <a:solidFill>
                <a:srgbClr val="000000"/>
              </a:solidFill>
              <a:effectLst/>
              <a:uLnTx/>
              <a:uFillTx/>
              <a:latin typeface="+mj-lt"/>
              <a:cs typeface="Arial Narrow"/>
            </a:endParaRPr>
          </a:p>
          <a:p>
            <a:pPr marL="342900" indent="-342900" fontAlgn="auto">
              <a:spcBef>
                <a:spcPct val="20000"/>
              </a:spcBef>
              <a:spcAft>
                <a:spcPts val="0"/>
              </a:spcAft>
              <a:buFont typeface="Arial" panose="020B0604020202020204" pitchFamily="34" charset="0"/>
              <a:buChar char="•"/>
            </a:pPr>
            <a:r>
              <a:rPr lang="en-US" sz="1600" dirty="0" smtClean="0">
                <a:solidFill>
                  <a:srgbClr val="000000"/>
                </a:solidFill>
                <a:cs typeface="Arial Narrow"/>
              </a:rPr>
              <a:t>Rigorous field testing of existing technology to assess efficacy</a:t>
            </a:r>
          </a:p>
          <a:p>
            <a:pPr marL="342900" indent="-342900" fontAlgn="auto">
              <a:spcBef>
                <a:spcPct val="20000"/>
              </a:spcBef>
              <a:spcAft>
                <a:spcPts val="0"/>
              </a:spcAft>
              <a:buFont typeface="Arial" panose="020B0604020202020204" pitchFamily="34" charset="0"/>
              <a:buChar char="•"/>
            </a:pPr>
            <a:r>
              <a:rPr lang="en-US" sz="1600" dirty="0" smtClean="0">
                <a:solidFill>
                  <a:srgbClr val="000000"/>
                </a:solidFill>
                <a:cs typeface="Arial Narrow"/>
              </a:rPr>
              <a:t>Studies on eagle physiology to help inform innovative deterrent technologies</a:t>
            </a:r>
          </a:p>
          <a:p>
            <a:pPr marL="342900" indent="-342900" fontAlgn="auto">
              <a:spcBef>
                <a:spcPct val="20000"/>
              </a:spcBef>
              <a:spcAft>
                <a:spcPts val="0"/>
              </a:spcAft>
              <a:buFont typeface="Arial" panose="020B0604020202020204" pitchFamily="34" charset="0"/>
              <a:buChar char="•"/>
            </a:pPr>
            <a:r>
              <a:rPr lang="en-US" sz="1600" dirty="0" smtClean="0">
                <a:solidFill>
                  <a:srgbClr val="000000"/>
                </a:solidFill>
                <a:cs typeface="Arial Narrow"/>
              </a:rPr>
              <a:t>Computer vision technology to automate detection and deterrence, or operational curtailment</a:t>
            </a:r>
          </a:p>
        </p:txBody>
      </p:sp>
      <p:pic>
        <p:nvPicPr>
          <p:cNvPr id="2056" name="Picture 8" descr="http://www.fs.usda.gov/research/products/images/2012/fullsize/NRS-2012-4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5428" y="1008625"/>
            <a:ext cx="2718415" cy="21143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98817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5275" y="2686872"/>
            <a:ext cx="61849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Title 2"/>
          <p:cNvSpPr>
            <a:spLocks noGrp="1"/>
          </p:cNvSpPr>
          <p:nvPr>
            <p:ph type="title"/>
          </p:nvPr>
        </p:nvSpPr>
        <p:spPr>
          <a:xfrm>
            <a:off x="214313" y="235916"/>
            <a:ext cx="7543800" cy="609600"/>
          </a:xfrm>
        </p:spPr>
        <p:txBody>
          <a:bodyPr/>
          <a:lstStyle/>
          <a:p>
            <a:r>
              <a:rPr lang="en-US" altLang="en-US" dirty="0" smtClean="0"/>
              <a:t>Impacts on Radar</a:t>
            </a:r>
            <a:endParaRPr altLang="en-US" dirty="0" smtClean="0"/>
          </a:p>
        </p:txBody>
      </p:sp>
      <p:sp>
        <p:nvSpPr>
          <p:cNvPr id="14340" name="TextBox 6"/>
          <p:cNvSpPr txBox="1">
            <a:spLocks noChangeArrowheads="1"/>
          </p:cNvSpPr>
          <p:nvPr/>
        </p:nvSpPr>
        <p:spPr bwMode="auto">
          <a:xfrm>
            <a:off x="266700" y="1016000"/>
            <a:ext cx="2667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lgn="ctr">
              <a:spcBef>
                <a:spcPct val="0"/>
              </a:spcBef>
              <a:buSzTx/>
              <a:buFontTx/>
              <a:buNone/>
            </a:pPr>
            <a:r>
              <a:rPr lang="en-US" altLang="en-US" sz="1800"/>
              <a:t>Turbines are growing in size and number</a:t>
            </a:r>
          </a:p>
        </p:txBody>
      </p:sp>
      <p:pic>
        <p:nvPicPr>
          <p:cNvPr id="1026" name="Picture 2"/>
          <p:cNvPicPr>
            <a:picLocks noChangeAspect="1" noChangeArrowheads="1"/>
          </p:cNvPicPr>
          <p:nvPr/>
        </p:nvPicPr>
        <p:blipFill>
          <a:blip r:embed="rId3"/>
          <a:srcRect/>
          <a:stretch>
            <a:fillRect/>
          </a:stretch>
        </p:blipFill>
        <p:spPr bwMode="auto">
          <a:xfrm>
            <a:off x="381000" y="4021960"/>
            <a:ext cx="2438400" cy="1828800"/>
          </a:xfrm>
          <a:prstGeom prst="rect">
            <a:avLst/>
          </a:prstGeom>
          <a:noFill/>
          <a:ln w="12700">
            <a:solidFill>
              <a:schemeClr val="tx1"/>
            </a:solidFill>
            <a:miter lim="800000"/>
            <a:headEnd/>
            <a:tailEnd/>
          </a:ln>
          <a:effectLst>
            <a:outerShdw blurRad="50800" dist="38100" dir="2700000" algn="tl" rotWithShape="0">
              <a:prstClr val="black">
                <a:alpha val="40000"/>
              </a:prstClr>
            </a:outerShdw>
          </a:effectLst>
        </p:spPr>
      </p:pic>
      <p:pic>
        <p:nvPicPr>
          <p:cNvPr id="1027" name="Picture 3"/>
          <p:cNvPicPr>
            <a:picLocks noChangeAspect="1" noChangeArrowheads="1"/>
          </p:cNvPicPr>
          <p:nvPr/>
        </p:nvPicPr>
        <p:blipFill>
          <a:blip r:embed="rId4"/>
          <a:srcRect/>
          <a:stretch>
            <a:fillRect/>
          </a:stretch>
        </p:blipFill>
        <p:spPr bwMode="auto">
          <a:xfrm>
            <a:off x="379413" y="2116960"/>
            <a:ext cx="2441575" cy="1828800"/>
          </a:xfrm>
          <a:prstGeom prst="rect">
            <a:avLst/>
          </a:prstGeom>
          <a:noFill/>
          <a:ln w="12700">
            <a:solidFill>
              <a:schemeClr val="tx1"/>
            </a:solidFill>
            <a:miter lim="800000"/>
            <a:headEnd/>
            <a:tailEnd/>
          </a:ln>
          <a:effectLst>
            <a:outerShdw blurRad="50800" dist="38100" dir="2700000" algn="tl" rotWithShape="0">
              <a:prstClr val="black">
                <a:alpha val="40000"/>
              </a:prstClr>
            </a:outerShdw>
          </a:effectLst>
        </p:spPr>
      </p:pic>
      <p:sp>
        <p:nvSpPr>
          <p:cNvPr id="14344" name="TextBox 10"/>
          <p:cNvSpPr txBox="1">
            <a:spLocks noChangeArrowheads="1"/>
          </p:cNvSpPr>
          <p:nvPr/>
        </p:nvSpPr>
        <p:spPr bwMode="auto">
          <a:xfrm>
            <a:off x="3124200" y="1066800"/>
            <a:ext cx="322748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173038" indent="-173038"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spcAft>
                <a:spcPts val="600"/>
              </a:spcAft>
              <a:buSzTx/>
            </a:pPr>
            <a:r>
              <a:rPr lang="en-US" altLang="en-US" sz="1800"/>
              <a:t>Decreased Sensitivity (P</a:t>
            </a:r>
            <a:r>
              <a:rPr lang="en-US" altLang="en-US" sz="1800" baseline="-25000"/>
              <a:t>D</a:t>
            </a:r>
            <a:r>
              <a:rPr lang="en-US" altLang="en-US" sz="1800"/>
              <a:t>)</a:t>
            </a:r>
          </a:p>
          <a:p>
            <a:pPr>
              <a:spcBef>
                <a:spcPct val="0"/>
              </a:spcBef>
              <a:spcAft>
                <a:spcPts val="600"/>
              </a:spcAft>
              <a:buSzTx/>
            </a:pPr>
            <a:r>
              <a:rPr lang="en-US" altLang="en-US" sz="1800"/>
              <a:t>False Targets (P</a:t>
            </a:r>
            <a:r>
              <a:rPr lang="en-US" altLang="en-US" sz="1800" baseline="-25000"/>
              <a:t>FA</a:t>
            </a:r>
            <a:r>
              <a:rPr lang="en-US" altLang="en-US" sz="1800"/>
              <a:t>)</a:t>
            </a:r>
          </a:p>
          <a:p>
            <a:pPr>
              <a:spcBef>
                <a:spcPct val="0"/>
              </a:spcBef>
              <a:spcAft>
                <a:spcPts val="600"/>
              </a:spcAft>
              <a:buSzTx/>
            </a:pPr>
            <a:r>
              <a:rPr lang="en-US" altLang="en-US" sz="1800"/>
              <a:t>Corrupted Track Quality</a:t>
            </a:r>
          </a:p>
        </p:txBody>
      </p:sp>
      <p:sp>
        <p:nvSpPr>
          <p:cNvPr id="14345" name="TextBox 8"/>
          <p:cNvSpPr txBox="1">
            <a:spLocks noChangeArrowheads="1"/>
          </p:cNvSpPr>
          <p:nvPr/>
        </p:nvSpPr>
        <p:spPr bwMode="auto">
          <a:xfrm>
            <a:off x="6324600" y="1066800"/>
            <a:ext cx="282615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173038" indent="-173038"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spcAft>
                <a:spcPts val="600"/>
              </a:spcAft>
              <a:buSzTx/>
              <a:buFontTx/>
              <a:buNone/>
            </a:pPr>
            <a:r>
              <a:rPr lang="en-US" altLang="en-US" sz="1800" u="sng" dirty="0"/>
              <a:t>Concern for:</a:t>
            </a:r>
          </a:p>
          <a:p>
            <a:pPr>
              <a:spcBef>
                <a:spcPct val="0"/>
              </a:spcBef>
              <a:spcAft>
                <a:spcPts val="600"/>
              </a:spcAft>
              <a:buSzTx/>
            </a:pPr>
            <a:r>
              <a:rPr lang="en-US" altLang="en-US" sz="1800" dirty="0"/>
              <a:t>Flight Safety</a:t>
            </a:r>
          </a:p>
          <a:p>
            <a:pPr>
              <a:spcBef>
                <a:spcPct val="0"/>
              </a:spcBef>
              <a:spcAft>
                <a:spcPts val="600"/>
              </a:spcAft>
              <a:buSzTx/>
            </a:pPr>
            <a:r>
              <a:rPr lang="en-US" altLang="en-US" sz="1800" dirty="0"/>
              <a:t>Homeland Air </a:t>
            </a:r>
            <a:r>
              <a:rPr lang="en-US" altLang="en-US" sz="1800" dirty="0" smtClean="0"/>
              <a:t>Security</a:t>
            </a:r>
          </a:p>
        </p:txBody>
      </p:sp>
      <p:sp>
        <p:nvSpPr>
          <p:cNvPr id="12" name="Right Arrow 11"/>
          <p:cNvSpPr/>
          <p:nvPr/>
        </p:nvSpPr>
        <p:spPr bwMode="auto">
          <a:xfrm>
            <a:off x="5791200" y="1441413"/>
            <a:ext cx="533400" cy="381000"/>
          </a:xfrm>
          <a:prstGeom prst="rightArrow">
            <a:avLst>
              <a:gd name="adj1" fmla="val 50000"/>
              <a:gd name="adj2" fmla="val 72268"/>
            </a:avLst>
          </a:prstGeom>
          <a:solidFill>
            <a:schemeClr val="bg2">
              <a:lumMod val="60000"/>
              <a:lumOff val="40000"/>
            </a:schemeClr>
          </a:solidFill>
          <a:ln w="12700" cap="flat" cmpd="sng" algn="ctr">
            <a:solidFill>
              <a:schemeClr val="tx1"/>
            </a:solidFill>
            <a:prstDash val="solid"/>
            <a:round/>
            <a:headEnd type="none" w="sm" len="sm"/>
            <a:tailEnd type="none" w="sm" len="sm"/>
          </a:ln>
          <a:effectLst/>
          <a:scene3d>
            <a:camera prst="orthographicFront"/>
            <a:lightRig rig="threePt" dir="t"/>
          </a:scene3d>
          <a:sp3d>
            <a:bevelT/>
          </a:sp3d>
        </p:spPr>
        <p:txBody>
          <a:bodyPr/>
          <a:lstStyle/>
          <a:p>
            <a:pPr eaLnBrk="0" hangingPunct="0">
              <a:defRPr/>
            </a:pPr>
            <a:endParaRPr lang="en-US">
              <a:cs typeface="+mn-cs"/>
            </a:endParaRPr>
          </a:p>
        </p:txBody>
      </p:sp>
      <p:sp>
        <p:nvSpPr>
          <p:cNvPr id="14349" name="TextBox 12"/>
          <p:cNvSpPr txBox="1">
            <a:spLocks noChangeArrowheads="1"/>
          </p:cNvSpPr>
          <p:nvPr/>
        </p:nvSpPr>
        <p:spPr bwMode="auto">
          <a:xfrm>
            <a:off x="3844925" y="6442075"/>
            <a:ext cx="145415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buSzTx/>
              <a:buFontTx/>
              <a:buNone/>
            </a:pPr>
            <a:r>
              <a:rPr lang="en-US" altLang="en-US" sz="700" i="1"/>
              <a:t>Approved for Public Release</a:t>
            </a:r>
          </a:p>
          <a:p>
            <a:pPr>
              <a:spcBef>
                <a:spcPct val="0"/>
              </a:spcBef>
              <a:buSzTx/>
              <a:buFontTx/>
              <a:buNone/>
            </a:pPr>
            <a:r>
              <a:rPr lang="en-US" altLang="en-US" sz="700"/>
              <a:t>MSJA#: MS-64100A</a:t>
            </a:r>
          </a:p>
          <a:p>
            <a:pPr>
              <a:spcBef>
                <a:spcPct val="0"/>
              </a:spcBef>
              <a:buSzTx/>
              <a:buFontTx/>
              <a:buNone/>
            </a:pPr>
            <a:r>
              <a:rPr lang="en-US" altLang="en-US" sz="700"/>
              <a:t>SAND #2012-9809</a:t>
            </a:r>
          </a:p>
        </p:txBody>
      </p:sp>
    </p:spTree>
    <p:extLst>
      <p:ext uri="{BB962C8B-B14F-4D97-AF65-F5344CB8AC3E}">
        <p14:creationId xmlns:p14="http://schemas.microsoft.com/office/powerpoint/2010/main" val="366665077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Content Placeholder 69"/>
          <p:cNvSpPr>
            <a:spLocks noGrp="1"/>
          </p:cNvSpPr>
          <p:nvPr>
            <p:ph idx="1"/>
          </p:nvPr>
        </p:nvSpPr>
        <p:spPr>
          <a:xfrm>
            <a:off x="228600" y="4114800"/>
            <a:ext cx="4343400" cy="2286000"/>
          </a:xfrm>
        </p:spPr>
        <p:txBody>
          <a:bodyPr>
            <a:normAutofit fontScale="77500" lnSpcReduction="20000"/>
          </a:bodyPr>
          <a:lstStyle/>
          <a:p>
            <a:pPr marL="322263" indent="-285750">
              <a:lnSpc>
                <a:spcPct val="95000"/>
              </a:lnSpc>
              <a:defRPr/>
            </a:pPr>
            <a:r>
              <a:rPr smtClean="0"/>
              <a:t>2-year, jointly funded program</a:t>
            </a:r>
          </a:p>
          <a:p>
            <a:pPr marL="322263" indent="-285750">
              <a:lnSpc>
                <a:spcPct val="95000"/>
              </a:lnSpc>
              <a:defRPr/>
            </a:pPr>
            <a:r>
              <a:rPr smtClean="0"/>
              <a:t>3 flight campaigns</a:t>
            </a:r>
          </a:p>
          <a:p>
            <a:pPr marL="582612" lvl="1" indent="-171450">
              <a:lnSpc>
                <a:spcPct val="95000"/>
              </a:lnSpc>
              <a:defRPr/>
            </a:pPr>
            <a:r>
              <a:rPr lang="en-US" dirty="0" smtClean="0"/>
              <a:t>CARSR (Tyler, MN)</a:t>
            </a:r>
          </a:p>
          <a:p>
            <a:pPr marL="582612" lvl="1" indent="-171450">
              <a:lnSpc>
                <a:spcPct val="95000"/>
              </a:lnSpc>
              <a:defRPr/>
            </a:pPr>
            <a:r>
              <a:rPr lang="en-US" dirty="0" smtClean="0"/>
              <a:t>ASR-11 (Abilene, TX)</a:t>
            </a:r>
          </a:p>
          <a:p>
            <a:pPr marL="582612" lvl="1" indent="-171450">
              <a:lnSpc>
                <a:spcPct val="95000"/>
              </a:lnSpc>
              <a:defRPr/>
            </a:pPr>
            <a:r>
              <a:rPr lang="en-US" dirty="0" smtClean="0"/>
              <a:t>ARSR-4 (King Mountain, TX)</a:t>
            </a:r>
          </a:p>
          <a:p>
            <a:pPr marL="320676" indent="-284163">
              <a:lnSpc>
                <a:spcPct val="95000"/>
              </a:lnSpc>
              <a:defRPr/>
            </a:pPr>
            <a:r>
              <a:rPr smtClean="0"/>
              <a:t>Invite </a:t>
            </a:r>
            <a:r>
              <a:rPr/>
              <a:t>selected </a:t>
            </a:r>
            <a:r>
              <a:rPr smtClean="0"/>
              <a:t>mitigations</a:t>
            </a:r>
            <a:endParaRPr/>
          </a:p>
          <a:p>
            <a:pPr marL="582612" lvl="1">
              <a:lnSpc>
                <a:spcPct val="95000"/>
              </a:lnSpc>
              <a:defRPr/>
            </a:pPr>
            <a:r>
              <a:rPr lang="en-US" dirty="0" smtClean="0"/>
              <a:t>Selected 11 concepts to assess</a:t>
            </a:r>
          </a:p>
          <a:p>
            <a:pPr marL="322263" indent="-285750">
              <a:lnSpc>
                <a:spcPct val="95000"/>
              </a:lnSpc>
              <a:defRPr/>
            </a:pPr>
            <a:r>
              <a:rPr smtClean="0"/>
              <a:t>System analysis of mission impact</a:t>
            </a:r>
          </a:p>
          <a:p>
            <a:pPr marL="628650" lvl="1" indent="-285750">
              <a:lnSpc>
                <a:spcPct val="95000"/>
              </a:lnSpc>
              <a:defRPr/>
            </a:pPr>
            <a:endParaRPr lang="en-US" dirty="0" smtClean="0"/>
          </a:p>
          <a:p>
            <a:pPr>
              <a:lnSpc>
                <a:spcPct val="95000"/>
              </a:lnSpc>
              <a:spcBef>
                <a:spcPts val="600"/>
              </a:spcBef>
              <a:buFontTx/>
              <a:buNone/>
              <a:defRPr/>
            </a:pPr>
            <a:endParaRPr smtClean="0"/>
          </a:p>
        </p:txBody>
      </p:sp>
      <p:sp>
        <p:nvSpPr>
          <p:cNvPr id="16387" name="Title 2"/>
          <p:cNvSpPr>
            <a:spLocks noGrp="1"/>
          </p:cNvSpPr>
          <p:nvPr>
            <p:ph type="title"/>
          </p:nvPr>
        </p:nvSpPr>
        <p:spPr>
          <a:xfrm>
            <a:off x="-24263" y="212034"/>
            <a:ext cx="7543800" cy="609600"/>
          </a:xfrm>
        </p:spPr>
        <p:txBody>
          <a:bodyPr/>
          <a:lstStyle/>
          <a:p>
            <a:r>
              <a:rPr altLang="en-US" sz="2800" dirty="0" smtClean="0"/>
              <a:t>Interagency Field Test &amp; Evaluation</a:t>
            </a:r>
            <a:r>
              <a:rPr altLang="en-US" dirty="0" smtClean="0"/>
              <a:t/>
            </a:r>
            <a:br>
              <a:rPr altLang="en-US" dirty="0" smtClean="0"/>
            </a:br>
            <a:r>
              <a:rPr altLang="en-US" sz="2000" i="1" dirty="0" smtClean="0"/>
              <a:t>Evaluate wind turbine impact and industry mitigations</a:t>
            </a:r>
            <a:endParaRPr altLang="en-US" i="1" dirty="0" smtClean="0"/>
          </a:p>
        </p:txBody>
      </p:sp>
      <p:grpSp>
        <p:nvGrpSpPr>
          <p:cNvPr id="16388" name="Group 58"/>
          <p:cNvGrpSpPr>
            <a:grpSpLocks/>
          </p:cNvGrpSpPr>
          <p:nvPr/>
        </p:nvGrpSpPr>
        <p:grpSpPr bwMode="auto">
          <a:xfrm>
            <a:off x="838200" y="1066800"/>
            <a:ext cx="2895600" cy="914400"/>
            <a:chOff x="838200" y="1066800"/>
            <a:chExt cx="2895600" cy="914400"/>
          </a:xfrm>
        </p:grpSpPr>
        <p:sp>
          <p:nvSpPr>
            <p:cNvPr id="13" name="Rectangle 12"/>
            <p:cNvSpPr/>
            <p:nvPr/>
          </p:nvSpPr>
          <p:spPr bwMode="auto">
            <a:xfrm>
              <a:off x="838200" y="1066800"/>
              <a:ext cx="2895600" cy="914400"/>
            </a:xfrm>
            <a:prstGeom prst="rect">
              <a:avLst/>
            </a:prstGeom>
            <a:solidFill>
              <a:schemeClr val="bg1"/>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eaLnBrk="0" hangingPunct="0">
                <a:defRPr/>
              </a:pPr>
              <a:r>
                <a:rPr lang="en-US" sz="1400" b="1" u="sng" dirty="0">
                  <a:cs typeface="+mn-cs"/>
                </a:rPr>
                <a:t>Steering Committee</a:t>
              </a:r>
            </a:p>
            <a:p>
              <a:pPr marL="171450" indent="-171450" algn="ctr" eaLnBrk="0" hangingPunct="0">
                <a:defRPr/>
              </a:pPr>
              <a:r>
                <a:rPr lang="en-US" sz="1200" b="1" dirty="0">
                  <a:solidFill>
                    <a:schemeClr val="accent1">
                      <a:lumMod val="50000"/>
                    </a:schemeClr>
                  </a:solidFill>
                  <a:cs typeface="+mn-cs"/>
                </a:rPr>
                <a:t>DOE, </a:t>
              </a:r>
              <a:r>
                <a:rPr lang="en-US" sz="1200" b="1" dirty="0" err="1">
                  <a:solidFill>
                    <a:schemeClr val="accent1">
                      <a:lumMod val="50000"/>
                    </a:schemeClr>
                  </a:solidFill>
                  <a:cs typeface="+mn-cs"/>
                </a:rPr>
                <a:t>DoD</a:t>
              </a:r>
              <a:r>
                <a:rPr lang="en-US" sz="1200" b="1" dirty="0">
                  <a:solidFill>
                    <a:schemeClr val="accent1">
                      <a:lumMod val="50000"/>
                    </a:schemeClr>
                  </a:solidFill>
                  <a:cs typeface="+mn-cs"/>
                </a:rPr>
                <a:t>, DHS, FAA</a:t>
              </a:r>
              <a:endParaRPr lang="en-US" sz="1400" b="1" dirty="0">
                <a:solidFill>
                  <a:schemeClr val="accent1">
                    <a:lumMod val="50000"/>
                  </a:schemeClr>
                </a:solidFill>
                <a:cs typeface="+mn-cs"/>
              </a:endParaRPr>
            </a:p>
            <a:p>
              <a:pPr marL="171450" indent="-171450" algn="ctr" eaLnBrk="0" hangingPunct="0">
                <a:defRPr/>
              </a:pPr>
              <a:endParaRPr lang="en-US" sz="1400" b="1" dirty="0">
                <a:cs typeface="+mn-cs"/>
              </a:endParaRPr>
            </a:p>
            <a:p>
              <a:pPr algn="ctr" eaLnBrk="0" hangingPunct="0">
                <a:defRPr/>
              </a:pPr>
              <a:endParaRPr lang="en-US" sz="1600" b="1" u="sng" dirty="0">
                <a:cs typeface="+mn-cs"/>
              </a:endParaRPr>
            </a:p>
          </p:txBody>
        </p:sp>
        <p:grpSp>
          <p:nvGrpSpPr>
            <p:cNvPr id="16416" name="Group 24"/>
            <p:cNvGrpSpPr>
              <a:grpSpLocks/>
            </p:cNvGrpSpPr>
            <p:nvPr/>
          </p:nvGrpSpPr>
          <p:grpSpPr bwMode="auto">
            <a:xfrm>
              <a:off x="1333500" y="1524000"/>
              <a:ext cx="1905000" cy="381000"/>
              <a:chOff x="6934200" y="6324600"/>
              <a:chExt cx="2097844" cy="457200"/>
            </a:xfrm>
          </p:grpSpPr>
          <p:pic>
            <p:nvPicPr>
              <p:cNvPr id="16417" name="Picture 25" descr="DoD seal.png"/>
              <p:cNvPicPr>
                <a:picLocks/>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81081" y="63246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8" name="Picture 26" descr="DHS seal.png"/>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27962" y="63246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19" name="Picture 27" descr="FAA-Seal.png"/>
              <p:cNvPicPr>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74844" y="63246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2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4200" y="6324600"/>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6389" name="Group 70"/>
          <p:cNvGrpSpPr>
            <a:grpSpLocks/>
          </p:cNvGrpSpPr>
          <p:nvPr/>
        </p:nvGrpSpPr>
        <p:grpSpPr bwMode="auto">
          <a:xfrm>
            <a:off x="4648200" y="4267200"/>
            <a:ext cx="4191000" cy="1676400"/>
            <a:chOff x="4419600" y="4267200"/>
            <a:chExt cx="4191000" cy="1676400"/>
          </a:xfrm>
        </p:grpSpPr>
        <p:sp>
          <p:nvSpPr>
            <p:cNvPr id="6" name="Rectangle 5"/>
            <p:cNvSpPr/>
            <p:nvPr/>
          </p:nvSpPr>
          <p:spPr bwMode="auto">
            <a:xfrm>
              <a:off x="4419600" y="4267200"/>
              <a:ext cx="4191000" cy="1676400"/>
            </a:xfrm>
            <a:prstGeom prst="rect">
              <a:avLst/>
            </a:prstGeom>
            <a:solidFill>
              <a:schemeClr val="bg1"/>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eaLnBrk="0" hangingPunct="0">
                <a:defRPr/>
              </a:pPr>
              <a:r>
                <a:rPr lang="en-US" sz="1400" b="1" u="sng" dirty="0">
                  <a:cs typeface="+mn-cs"/>
                </a:rPr>
                <a:t>Interagency Field Test &amp; Evaluation Products</a:t>
              </a:r>
              <a:r>
                <a:rPr lang="en-US" sz="1200" b="1" dirty="0">
                  <a:cs typeface="+mn-cs"/>
                </a:rPr>
                <a:t> </a:t>
              </a:r>
            </a:p>
          </p:txBody>
        </p:sp>
        <p:grpSp>
          <p:nvGrpSpPr>
            <p:cNvPr id="16405" name="Group 68"/>
            <p:cNvGrpSpPr>
              <a:grpSpLocks/>
            </p:cNvGrpSpPr>
            <p:nvPr/>
          </p:nvGrpSpPr>
          <p:grpSpPr bwMode="auto">
            <a:xfrm>
              <a:off x="4495800" y="4611469"/>
              <a:ext cx="4038600" cy="1269087"/>
              <a:chOff x="4495800" y="4611469"/>
              <a:chExt cx="4038600" cy="1269087"/>
            </a:xfrm>
          </p:grpSpPr>
          <p:grpSp>
            <p:nvGrpSpPr>
              <p:cNvPr id="16406" name="Group 50"/>
              <p:cNvGrpSpPr>
                <a:grpSpLocks/>
              </p:cNvGrpSpPr>
              <p:nvPr/>
            </p:nvGrpSpPr>
            <p:grpSpPr bwMode="auto">
              <a:xfrm>
                <a:off x="4739640" y="4611469"/>
                <a:ext cx="883920" cy="838200"/>
                <a:chOff x="4191000" y="5410200"/>
                <a:chExt cx="731520" cy="731520"/>
              </a:xfrm>
            </p:grpSpPr>
            <p:pic>
              <p:nvPicPr>
                <p:cNvPr id="16412" name="Picture 43" descr="radar1.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5410200"/>
                  <a:ext cx="731520" cy="73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5-Point Star 5"/>
                <p:cNvSpPr/>
                <p:nvPr/>
              </p:nvSpPr>
              <p:spPr bwMode="auto">
                <a:xfrm>
                  <a:off x="4387281" y="5699951"/>
                  <a:ext cx="49924" cy="49876"/>
                </a:xfrm>
                <a:prstGeom prst="star5">
                  <a:avLst/>
                </a:prstGeom>
                <a:solidFill>
                  <a:srgbClr val="0000FF"/>
                </a:solidFill>
                <a:ln w="12700" cap="flat" cmpd="sng" algn="ctr">
                  <a:solidFill>
                    <a:srgbClr val="0000FF"/>
                  </a:solidFill>
                  <a:prstDash val="solid"/>
                  <a:round/>
                  <a:headEnd type="none" w="sm" len="sm"/>
                  <a:tailEnd type="none" w="sm" len="sm"/>
                </a:ln>
                <a:effectLst/>
              </p:spPr>
              <p:txBody>
                <a:bodyPr/>
                <a:lstStyle/>
                <a:p>
                  <a:pPr eaLnBrk="0" hangingPunct="0">
                    <a:defRPr/>
                  </a:pPr>
                  <a:endParaRPr lang="en-US">
                    <a:cs typeface="+mn-cs"/>
                  </a:endParaRPr>
                </a:p>
              </p:txBody>
            </p:sp>
            <p:sp>
              <p:nvSpPr>
                <p:cNvPr id="46" name="TextBox 6"/>
                <p:cNvSpPr txBox="1"/>
                <p:nvPr/>
              </p:nvSpPr>
              <p:spPr>
                <a:xfrm>
                  <a:off x="4354436" y="5681940"/>
                  <a:ext cx="391510" cy="225829"/>
                </a:xfrm>
                <a:prstGeom prst="rect">
                  <a:avLst/>
                </a:prstGeom>
                <a:noFill/>
              </p:spPr>
              <p:txBody>
                <a:bodyPr wrap="none">
                  <a:spAutoFit/>
                </a:bodyPr>
                <a:lstStyle/>
                <a:p>
                  <a:pPr eaLnBrk="0" hangingPunct="0">
                    <a:defRPr/>
                  </a:pPr>
                  <a:r>
                    <a:rPr lang="en-US" sz="1050" b="1" dirty="0">
                      <a:solidFill>
                        <a:srgbClr val="0000FF"/>
                      </a:solidFill>
                      <a:cs typeface="+mn-cs"/>
                    </a:rPr>
                    <a:t>City</a:t>
                  </a:r>
                </a:p>
              </p:txBody>
            </p:sp>
          </p:grpSp>
          <p:sp>
            <p:nvSpPr>
              <p:cNvPr id="52" name="TextBox 51"/>
              <p:cNvSpPr txBox="1"/>
              <p:nvPr/>
            </p:nvSpPr>
            <p:spPr>
              <a:xfrm>
                <a:off x="4495800" y="5449888"/>
                <a:ext cx="1371600" cy="430212"/>
              </a:xfrm>
              <a:prstGeom prst="rect">
                <a:avLst/>
              </a:prstGeom>
              <a:noFill/>
            </p:spPr>
            <p:txBody>
              <a:bodyPr>
                <a:spAutoFit/>
              </a:bodyPr>
              <a:lstStyle/>
              <a:p>
                <a:pPr algn="ctr" eaLnBrk="0" hangingPunct="0">
                  <a:defRPr/>
                </a:pPr>
                <a:r>
                  <a:rPr lang="en-US" sz="1100" b="1" dirty="0">
                    <a:solidFill>
                      <a:schemeClr val="accent1">
                        <a:lumMod val="50000"/>
                      </a:schemeClr>
                    </a:solidFill>
                    <a:cs typeface="+mn-cs"/>
                  </a:rPr>
                  <a:t>Characterize Current Impact</a:t>
                </a:r>
              </a:p>
            </p:txBody>
          </p:sp>
          <p:sp>
            <p:nvSpPr>
              <p:cNvPr id="53" name="TextBox 52"/>
              <p:cNvSpPr txBox="1"/>
              <p:nvPr/>
            </p:nvSpPr>
            <p:spPr>
              <a:xfrm>
                <a:off x="5791200" y="5449888"/>
                <a:ext cx="1371600" cy="430212"/>
              </a:xfrm>
              <a:prstGeom prst="rect">
                <a:avLst/>
              </a:prstGeom>
              <a:noFill/>
            </p:spPr>
            <p:txBody>
              <a:bodyPr>
                <a:spAutoFit/>
              </a:bodyPr>
              <a:lstStyle/>
              <a:p>
                <a:pPr algn="ctr" eaLnBrk="0" hangingPunct="0">
                  <a:defRPr/>
                </a:pPr>
                <a:r>
                  <a:rPr lang="en-US" sz="1100" b="1" dirty="0">
                    <a:solidFill>
                      <a:schemeClr val="accent1">
                        <a:lumMod val="50000"/>
                      </a:schemeClr>
                    </a:solidFill>
                    <a:cs typeface="+mn-cs"/>
                  </a:rPr>
                  <a:t>Assess Proposed Mitigations</a:t>
                </a:r>
              </a:p>
            </p:txBody>
          </p:sp>
          <p:pic>
            <p:nvPicPr>
              <p:cNvPr id="54" name="Picture 53"/>
              <p:cNvPicPr>
                <a:picLocks noChangeAspect="1" noChangeArrowheads="1"/>
              </p:cNvPicPr>
              <p:nvPr/>
            </p:nvPicPr>
            <p:blipFill>
              <a:blip r:embed="rId7"/>
              <a:srcRect/>
              <a:stretch>
                <a:fillRect/>
              </a:stretch>
            </p:blipFill>
            <p:spPr bwMode="auto">
              <a:xfrm>
                <a:off x="5905500" y="4611688"/>
                <a:ext cx="1143000" cy="855662"/>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sp>
            <p:nvSpPr>
              <p:cNvPr id="55" name="TextBox 54"/>
              <p:cNvSpPr txBox="1"/>
              <p:nvPr/>
            </p:nvSpPr>
            <p:spPr>
              <a:xfrm>
                <a:off x="7243763" y="5449888"/>
                <a:ext cx="1290637" cy="430212"/>
              </a:xfrm>
              <a:prstGeom prst="rect">
                <a:avLst/>
              </a:prstGeom>
              <a:noFill/>
            </p:spPr>
            <p:txBody>
              <a:bodyPr>
                <a:spAutoFit/>
              </a:bodyPr>
              <a:lstStyle/>
              <a:p>
                <a:pPr algn="ctr" eaLnBrk="0" hangingPunct="0">
                  <a:defRPr/>
                </a:pPr>
                <a:r>
                  <a:rPr lang="en-US" sz="1100" b="1" dirty="0">
                    <a:solidFill>
                      <a:schemeClr val="accent1">
                        <a:lumMod val="50000"/>
                      </a:schemeClr>
                    </a:solidFill>
                    <a:cs typeface="+mn-cs"/>
                  </a:rPr>
                  <a:t>Data for Future R&amp;D</a:t>
                </a:r>
              </a:p>
            </p:txBody>
          </p:sp>
          <p:pic>
            <p:nvPicPr>
              <p:cNvPr id="16411" name="Picture 5"/>
              <p:cNvPicPr>
                <a:picLocks noChangeAspect="1" noChangeArrowheads="1"/>
              </p:cNvPicPr>
              <p:nvPr/>
            </p:nvPicPr>
            <p:blipFill>
              <a:blip r:embed="rId8">
                <a:extLst>
                  <a:ext uri="{28A0092B-C50C-407E-A947-70E740481C1C}">
                    <a14:useLocalDpi xmlns:a14="http://schemas.microsoft.com/office/drawing/2010/main" val="0"/>
                  </a:ext>
                </a:extLst>
              </a:blip>
              <a:srcRect r="25037"/>
              <a:stretch>
                <a:fillRect/>
              </a:stretch>
            </p:blipFill>
            <p:spPr bwMode="auto">
              <a:xfrm>
                <a:off x="7317441" y="4611469"/>
                <a:ext cx="1143000" cy="84124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grpSp>
      <p:grpSp>
        <p:nvGrpSpPr>
          <p:cNvPr id="16390" name="Group 57"/>
          <p:cNvGrpSpPr>
            <a:grpSpLocks/>
          </p:cNvGrpSpPr>
          <p:nvPr/>
        </p:nvGrpSpPr>
        <p:grpSpPr bwMode="auto">
          <a:xfrm>
            <a:off x="838200" y="2133600"/>
            <a:ext cx="2895600" cy="1828800"/>
            <a:chOff x="838200" y="2133600"/>
            <a:chExt cx="2895600" cy="1828800"/>
          </a:xfrm>
        </p:grpSpPr>
        <p:sp>
          <p:nvSpPr>
            <p:cNvPr id="51" name="Rectangle 50"/>
            <p:cNvSpPr/>
            <p:nvPr/>
          </p:nvSpPr>
          <p:spPr bwMode="auto">
            <a:xfrm>
              <a:off x="838200" y="2133600"/>
              <a:ext cx="2895600" cy="1828800"/>
            </a:xfrm>
            <a:prstGeom prst="rect">
              <a:avLst/>
            </a:prstGeom>
            <a:solidFill>
              <a:schemeClr val="bg1"/>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eaLnBrk="0" hangingPunct="0">
                <a:defRPr/>
              </a:pPr>
              <a:r>
                <a:rPr lang="en-US" sz="1400" b="1" u="sng" dirty="0">
                  <a:cs typeface="+mn-cs"/>
                </a:rPr>
                <a:t>Industry Mitigations</a:t>
              </a:r>
            </a:p>
            <a:p>
              <a:pPr marL="171450" indent="-171450" algn="ctr" eaLnBrk="0" hangingPunct="0">
                <a:defRPr/>
              </a:pPr>
              <a:endParaRPr lang="en-US" sz="1400" b="1" dirty="0">
                <a:cs typeface="+mn-cs"/>
              </a:endParaRPr>
            </a:p>
            <a:p>
              <a:pPr algn="ctr" eaLnBrk="0" hangingPunct="0">
                <a:defRPr/>
              </a:pPr>
              <a:endParaRPr lang="en-US" sz="1600" b="1" u="sng" dirty="0">
                <a:cs typeface="+mn-cs"/>
              </a:endParaRPr>
            </a:p>
          </p:txBody>
        </p:sp>
        <p:pic>
          <p:nvPicPr>
            <p:cNvPr id="16403"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3138" y="2438400"/>
              <a:ext cx="2625725" cy="142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7" name="Rectangle 56"/>
          <p:cNvSpPr/>
          <p:nvPr/>
        </p:nvSpPr>
        <p:spPr bwMode="auto">
          <a:xfrm>
            <a:off x="7162800" y="1066800"/>
            <a:ext cx="1752600" cy="2895600"/>
          </a:xfrm>
          <a:prstGeom prst="rect">
            <a:avLst/>
          </a:prstGeom>
          <a:solidFill>
            <a:schemeClr val="bg1"/>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eaLnBrk="0" hangingPunct="0">
              <a:defRPr/>
            </a:pPr>
            <a:r>
              <a:rPr lang="en-US" sz="1400" b="1" u="sng" dirty="0">
                <a:cs typeface="+mn-cs"/>
              </a:rPr>
              <a:t>System Analysis </a:t>
            </a:r>
          </a:p>
          <a:p>
            <a:pPr marL="171450" indent="-171450" algn="ctr" eaLnBrk="0" hangingPunct="0">
              <a:defRPr/>
            </a:pPr>
            <a:endParaRPr lang="en-US" sz="1400" b="1" dirty="0">
              <a:cs typeface="+mn-cs"/>
            </a:endParaRPr>
          </a:p>
          <a:p>
            <a:pPr algn="ctr" eaLnBrk="0" hangingPunct="0">
              <a:defRPr/>
            </a:pPr>
            <a:endParaRPr lang="en-US" sz="1600" b="1" u="sng" dirty="0">
              <a:cs typeface="+mn-cs"/>
            </a:endParaRPr>
          </a:p>
        </p:txBody>
      </p:sp>
      <p:cxnSp>
        <p:nvCxnSpPr>
          <p:cNvPr id="62" name="Elbow Connector 61"/>
          <p:cNvCxnSpPr>
            <a:stCxn id="51" idx="3"/>
            <a:endCxn id="35" idx="1"/>
          </p:cNvCxnSpPr>
          <p:nvPr/>
        </p:nvCxnSpPr>
        <p:spPr>
          <a:xfrm flipV="1">
            <a:off x="3733800" y="2514600"/>
            <a:ext cx="304800" cy="533400"/>
          </a:xfrm>
          <a:prstGeom prst="bentConnector3">
            <a:avLst>
              <a:gd name="adj1" fmla="val 50000"/>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35" idx="2"/>
            <a:endCxn id="6" idx="0"/>
          </p:cNvCxnSpPr>
          <p:nvPr/>
        </p:nvCxnSpPr>
        <p:spPr>
          <a:xfrm rot="16200000" flipH="1">
            <a:off x="5962650" y="3486150"/>
            <a:ext cx="304800" cy="1257300"/>
          </a:xfrm>
          <a:prstGeom prst="bentConnector3">
            <a:avLst>
              <a:gd name="adj1" fmla="val 50000"/>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Elbow Connector 67"/>
          <p:cNvCxnSpPr>
            <a:stCxn id="57" idx="2"/>
            <a:endCxn id="6" idx="0"/>
          </p:cNvCxnSpPr>
          <p:nvPr/>
        </p:nvCxnSpPr>
        <p:spPr>
          <a:xfrm rot="5400000">
            <a:off x="7239000" y="3467100"/>
            <a:ext cx="304800" cy="1295400"/>
          </a:xfrm>
          <a:prstGeom prst="bentConnector3">
            <a:avLst>
              <a:gd name="adj1" fmla="val 50000"/>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stCxn id="35" idx="3"/>
            <a:endCxn id="57" idx="1"/>
          </p:cNvCxnSpPr>
          <p:nvPr/>
        </p:nvCxnSpPr>
        <p:spPr>
          <a:xfrm>
            <a:off x="6934200" y="2514600"/>
            <a:ext cx="228600" cy="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6396"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39000" y="2582863"/>
            <a:ext cx="1614488"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7"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77125" y="1381125"/>
            <a:ext cx="990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8" name="Group 36"/>
          <p:cNvGrpSpPr>
            <a:grpSpLocks/>
          </p:cNvGrpSpPr>
          <p:nvPr/>
        </p:nvGrpSpPr>
        <p:grpSpPr bwMode="auto">
          <a:xfrm>
            <a:off x="4038600" y="1066800"/>
            <a:ext cx="2895600" cy="2895600"/>
            <a:chOff x="4038600" y="1066800"/>
            <a:chExt cx="2895600" cy="2895600"/>
          </a:xfrm>
        </p:grpSpPr>
        <p:sp>
          <p:nvSpPr>
            <p:cNvPr id="35" name="Rectangle 34"/>
            <p:cNvSpPr/>
            <p:nvPr/>
          </p:nvSpPr>
          <p:spPr bwMode="auto">
            <a:xfrm>
              <a:off x="4038600" y="1066800"/>
              <a:ext cx="2895600" cy="2895600"/>
            </a:xfrm>
            <a:prstGeom prst="rect">
              <a:avLst/>
            </a:prstGeom>
            <a:solidFill>
              <a:schemeClr val="bg1"/>
            </a:solidFill>
            <a:ln w="19050"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lgn="ctr" eaLnBrk="0" hangingPunct="0">
                <a:defRPr/>
              </a:pPr>
              <a:r>
                <a:rPr lang="en-US" sz="1400" b="1" u="sng" dirty="0">
                  <a:cs typeface="+mn-cs"/>
                </a:rPr>
                <a:t>Flight Tests &amp; Analysis </a:t>
              </a:r>
            </a:p>
            <a:p>
              <a:pPr marL="171450" indent="-171450" algn="ctr" eaLnBrk="0" hangingPunct="0">
                <a:defRPr/>
              </a:pPr>
              <a:endParaRPr lang="en-US" sz="1400" b="1" dirty="0">
                <a:cs typeface="+mn-cs"/>
              </a:endParaRPr>
            </a:p>
            <a:p>
              <a:pPr algn="ctr" eaLnBrk="0" hangingPunct="0">
                <a:defRPr/>
              </a:pPr>
              <a:endParaRPr lang="en-US" sz="1600" b="1" u="sng" dirty="0">
                <a:cs typeface="+mn-cs"/>
              </a:endParaRPr>
            </a:p>
          </p:txBody>
        </p:sp>
        <p:pic>
          <p:nvPicPr>
            <p:cNvPr id="16401" name="Picture 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191001" y="1371600"/>
              <a:ext cx="2590799" cy="2549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399" name="TextBox 35"/>
          <p:cNvSpPr txBox="1">
            <a:spLocks noChangeArrowheads="1"/>
          </p:cNvSpPr>
          <p:nvPr/>
        </p:nvSpPr>
        <p:spPr bwMode="auto">
          <a:xfrm>
            <a:off x="3844925" y="6442075"/>
            <a:ext cx="145415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buSzTx/>
              <a:buFontTx/>
              <a:buNone/>
            </a:pPr>
            <a:r>
              <a:rPr lang="en-US" altLang="en-US" sz="700" i="1"/>
              <a:t>Approved for Public Release</a:t>
            </a:r>
          </a:p>
          <a:p>
            <a:pPr>
              <a:spcBef>
                <a:spcPct val="0"/>
              </a:spcBef>
              <a:buSzTx/>
              <a:buFontTx/>
              <a:buNone/>
            </a:pPr>
            <a:r>
              <a:rPr lang="en-US" altLang="en-US" sz="700"/>
              <a:t>MSJA#: MS-64100A</a:t>
            </a:r>
          </a:p>
          <a:p>
            <a:pPr>
              <a:spcBef>
                <a:spcPct val="0"/>
              </a:spcBef>
              <a:buSzTx/>
              <a:buFontTx/>
              <a:buNone/>
            </a:pPr>
            <a:r>
              <a:rPr lang="en-US" altLang="en-US" sz="700"/>
              <a:t>SAND #2012-9809</a:t>
            </a:r>
          </a:p>
        </p:txBody>
      </p:sp>
    </p:spTree>
    <p:extLst>
      <p:ext uri="{BB962C8B-B14F-4D97-AF65-F5344CB8AC3E}">
        <p14:creationId xmlns:p14="http://schemas.microsoft.com/office/powerpoint/2010/main" val="395002571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59024" y="222663"/>
            <a:ext cx="7543800" cy="609600"/>
          </a:xfrm>
        </p:spPr>
        <p:txBody>
          <a:bodyPr/>
          <a:lstStyle/>
          <a:p>
            <a:r>
              <a:rPr altLang="en-US" dirty="0" smtClean="0"/>
              <a:t>Performance of Existing Radars</a:t>
            </a:r>
          </a:p>
        </p:txBody>
      </p:sp>
      <p:pic>
        <p:nvPicPr>
          <p:cNvPr id="18435" name="Picture 2" descr="C:\euclid\data\projects\WindRadar\Reports\Industry Report\Industry Report Graphics\NAS Pd.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913" y="990600"/>
            <a:ext cx="8004175" cy="405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2"/>
          <p:cNvSpPr txBox="1">
            <a:spLocks noChangeArrowheads="1"/>
          </p:cNvSpPr>
          <p:nvPr/>
        </p:nvSpPr>
        <p:spPr bwMode="auto">
          <a:xfrm>
            <a:off x="1600200" y="5910263"/>
            <a:ext cx="6096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buSzTx/>
              <a:buFontTx/>
              <a:buNone/>
            </a:pPr>
            <a:r>
              <a:rPr lang="en-US" altLang="en-US" sz="900" b="0" u="sng"/>
              <a:t>SOURCE</a:t>
            </a:r>
            <a:r>
              <a:rPr lang="en-US" altLang="en-US" sz="900" b="0"/>
              <a:t>: IFT&amp;E Industry Report: Wind Turbine – Radar Interference Test Summary, SAND2014-19003, Sep 2014</a:t>
            </a:r>
          </a:p>
          <a:p>
            <a:pPr>
              <a:spcBef>
                <a:spcPct val="0"/>
              </a:spcBef>
              <a:buSzTx/>
              <a:buFontTx/>
              <a:buNone/>
            </a:pPr>
            <a:r>
              <a:rPr lang="en-US" altLang="en-US" sz="900" b="0"/>
              <a:t>http://energy.gov/eere/wind/downloads/interagency-field-test-evaluation-wind-turbine-radar-interference-mitigation </a:t>
            </a:r>
          </a:p>
        </p:txBody>
      </p:sp>
      <p:sp>
        <p:nvSpPr>
          <p:cNvPr id="5" name="TextBox 4"/>
          <p:cNvSpPr txBox="1"/>
          <p:nvPr/>
        </p:nvSpPr>
        <p:spPr>
          <a:xfrm>
            <a:off x="990600" y="5181600"/>
            <a:ext cx="7162800" cy="584200"/>
          </a:xfrm>
          <a:prstGeom prst="rect">
            <a:avLst/>
          </a:prstGeom>
          <a:solidFill>
            <a:schemeClr val="accent1">
              <a:lumMod val="20000"/>
              <a:lumOff val="80000"/>
            </a:schemeClr>
          </a:solidFill>
          <a:ln w="12700">
            <a:solidFill>
              <a:schemeClr val="tx1"/>
            </a:solidFill>
          </a:ln>
          <a:effectLst>
            <a:outerShdw blurRad="50800" dist="38100" dir="2700000" algn="tl" rotWithShape="0">
              <a:prstClr val="black">
                <a:alpha val="40000"/>
              </a:prstClr>
            </a:outerShdw>
          </a:effectLst>
        </p:spPr>
        <p:txBody>
          <a:bodyPr>
            <a:spAutoFit/>
          </a:bodyPr>
          <a:lstStyle/>
          <a:p>
            <a:pPr algn="ctr" eaLnBrk="0" hangingPunct="0">
              <a:defRPr/>
            </a:pPr>
            <a:r>
              <a:rPr lang="en-US" sz="1600" b="1" dirty="0">
                <a:cs typeface="+mn-cs"/>
              </a:rPr>
              <a:t>Existing primary surveillance radar performance significantly </a:t>
            </a:r>
            <a:br>
              <a:rPr lang="en-US" sz="1600" b="1" dirty="0">
                <a:cs typeface="+mn-cs"/>
              </a:rPr>
            </a:br>
            <a:r>
              <a:rPr lang="en-US" sz="1600" b="1" dirty="0">
                <a:cs typeface="+mn-cs"/>
              </a:rPr>
              <a:t>impacted in regions near and above operating wind turbines</a:t>
            </a:r>
          </a:p>
        </p:txBody>
      </p:sp>
    </p:spTree>
    <p:extLst>
      <p:ext uri="{BB962C8B-B14F-4D97-AF65-F5344CB8AC3E}">
        <p14:creationId xmlns:p14="http://schemas.microsoft.com/office/powerpoint/2010/main" val="167150238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25894" y="249167"/>
            <a:ext cx="7543800" cy="609600"/>
          </a:xfrm>
        </p:spPr>
        <p:txBody>
          <a:bodyPr/>
          <a:lstStyle/>
          <a:p>
            <a:r>
              <a:rPr altLang="en-US" dirty="0" smtClean="0"/>
              <a:t>Performance of Existing Radars </a:t>
            </a:r>
            <a:br>
              <a:rPr altLang="en-US" dirty="0" smtClean="0"/>
            </a:br>
            <a:r>
              <a:rPr altLang="en-US" dirty="0" smtClean="0"/>
              <a:t>and Tested Mitigations</a:t>
            </a:r>
          </a:p>
        </p:txBody>
      </p:sp>
      <p:pic>
        <p:nvPicPr>
          <p:cNvPr id="19459" name="Picture 2" descr="C:\euclid\data\projects\WindRadar\Reports\Industry Report\Industry Report Graphics\IFTE Pd.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725" y="990600"/>
            <a:ext cx="7956550"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762000" y="5181600"/>
            <a:ext cx="7620000" cy="584200"/>
          </a:xfrm>
          <a:prstGeom prst="rect">
            <a:avLst/>
          </a:prstGeom>
          <a:solidFill>
            <a:schemeClr val="accent1">
              <a:lumMod val="20000"/>
              <a:lumOff val="80000"/>
            </a:schemeClr>
          </a:solidFill>
          <a:ln w="12700">
            <a:solidFill>
              <a:schemeClr val="tx1"/>
            </a:solidFill>
          </a:ln>
          <a:effectLst>
            <a:outerShdw blurRad="50800" dist="38100" dir="2700000" algn="tl" rotWithShape="0">
              <a:prstClr val="black">
                <a:alpha val="40000"/>
              </a:prstClr>
            </a:outerShdw>
          </a:effectLst>
        </p:spPr>
        <p:txBody>
          <a:bodyPr>
            <a:spAutoFit/>
          </a:bodyPr>
          <a:lstStyle/>
          <a:p>
            <a:pPr algn="ctr" eaLnBrk="0" hangingPunct="0">
              <a:defRPr/>
            </a:pPr>
            <a:r>
              <a:rPr lang="en-US" sz="1600" b="1" dirty="0">
                <a:cs typeface="+mn-cs"/>
              </a:rPr>
              <a:t>All systems tested were impacted by wind turbines; however, many of the mitigation systems were significantly less impacted than existing radars</a:t>
            </a:r>
          </a:p>
        </p:txBody>
      </p:sp>
      <p:sp>
        <p:nvSpPr>
          <p:cNvPr id="19461" name="TextBox 6"/>
          <p:cNvSpPr txBox="1">
            <a:spLocks noChangeArrowheads="1"/>
          </p:cNvSpPr>
          <p:nvPr/>
        </p:nvSpPr>
        <p:spPr bwMode="auto">
          <a:xfrm>
            <a:off x="1600200" y="5910263"/>
            <a:ext cx="6096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buSzTx/>
              <a:buFontTx/>
              <a:buNone/>
            </a:pPr>
            <a:r>
              <a:rPr lang="en-US" altLang="en-US" sz="900" b="0" u="sng"/>
              <a:t>SOURCE</a:t>
            </a:r>
            <a:r>
              <a:rPr lang="en-US" altLang="en-US" sz="900" b="0"/>
              <a:t>: IFT&amp;E Industry Report: Wind Turbine – Radar Interference Test Summary, SAND2014-19003, Sep 2014</a:t>
            </a:r>
          </a:p>
          <a:p>
            <a:pPr>
              <a:spcBef>
                <a:spcPct val="0"/>
              </a:spcBef>
              <a:buSzTx/>
              <a:buFontTx/>
              <a:buNone/>
            </a:pPr>
            <a:r>
              <a:rPr lang="en-US" altLang="en-US" sz="900" b="0"/>
              <a:t>http://energy.gov/eere/wind/downloads/interagency-field-test-evaluation-wind-turbine-radar-interference-mitigation </a:t>
            </a:r>
          </a:p>
        </p:txBody>
      </p:sp>
    </p:spTree>
    <p:extLst>
      <p:ext uri="{BB962C8B-B14F-4D97-AF65-F5344CB8AC3E}">
        <p14:creationId xmlns:p14="http://schemas.microsoft.com/office/powerpoint/2010/main" val="399649161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ounded Rectangle 121"/>
          <p:cNvSpPr/>
          <p:nvPr/>
        </p:nvSpPr>
        <p:spPr bwMode="auto">
          <a:xfrm>
            <a:off x="6156325" y="1219200"/>
            <a:ext cx="2835275" cy="4495800"/>
          </a:xfrm>
          <a:prstGeom prst="roundRect">
            <a:avLst>
              <a:gd name="adj" fmla="val 11828"/>
            </a:avLst>
          </a:prstGeom>
          <a:solidFill>
            <a:srgbClr val="F0F0F0"/>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a:lstStyle/>
          <a:p>
            <a:pPr eaLnBrk="0" hangingPunct="0">
              <a:defRPr/>
            </a:pPr>
            <a:endParaRPr lang="en-US">
              <a:cs typeface="+mn-cs"/>
            </a:endParaRPr>
          </a:p>
        </p:txBody>
      </p:sp>
      <p:sp>
        <p:nvSpPr>
          <p:cNvPr id="121" name="Rounded Rectangle 120"/>
          <p:cNvSpPr/>
          <p:nvPr/>
        </p:nvSpPr>
        <p:spPr bwMode="auto">
          <a:xfrm>
            <a:off x="3154363" y="1258888"/>
            <a:ext cx="2835275" cy="4456112"/>
          </a:xfrm>
          <a:prstGeom prst="roundRect">
            <a:avLst>
              <a:gd name="adj" fmla="val 12097"/>
            </a:avLst>
          </a:prstGeom>
          <a:solidFill>
            <a:srgbClr val="F0F0F0"/>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a:lstStyle/>
          <a:p>
            <a:pPr eaLnBrk="0" hangingPunct="0">
              <a:defRPr/>
            </a:pPr>
            <a:endParaRPr lang="en-US">
              <a:cs typeface="+mn-cs"/>
            </a:endParaRPr>
          </a:p>
        </p:txBody>
      </p:sp>
      <p:sp>
        <p:nvSpPr>
          <p:cNvPr id="68" name="Rounded Rectangle 67"/>
          <p:cNvSpPr/>
          <p:nvPr/>
        </p:nvSpPr>
        <p:spPr bwMode="auto">
          <a:xfrm>
            <a:off x="152400" y="1262063"/>
            <a:ext cx="2835275" cy="4452937"/>
          </a:xfrm>
          <a:prstGeom prst="roundRect">
            <a:avLst>
              <a:gd name="adj" fmla="val 10753"/>
            </a:avLst>
          </a:prstGeom>
          <a:solidFill>
            <a:srgbClr val="F0F0F0"/>
          </a:solidFill>
          <a:ln w="12700" cap="flat" cmpd="sng" algn="ctr">
            <a:solidFill>
              <a:schemeClr val="tx1"/>
            </a:solidFill>
            <a:prstDash val="solid"/>
            <a:round/>
            <a:headEnd type="none" w="sm" len="sm"/>
            <a:tailEnd type="none" w="sm" len="sm"/>
          </a:ln>
          <a:effectLst>
            <a:outerShdw blurRad="50800" dist="38100" dir="2700000" algn="tl" rotWithShape="0">
              <a:prstClr val="black">
                <a:alpha val="40000"/>
              </a:prstClr>
            </a:outerShdw>
          </a:effectLst>
        </p:spPr>
        <p:txBody>
          <a:bodyPr/>
          <a:lstStyle/>
          <a:p>
            <a:pPr eaLnBrk="0" hangingPunct="0">
              <a:defRPr/>
            </a:pPr>
            <a:endParaRPr lang="en-US">
              <a:cs typeface="+mn-cs"/>
            </a:endParaRPr>
          </a:p>
        </p:txBody>
      </p:sp>
      <p:sp>
        <p:nvSpPr>
          <p:cNvPr id="21509" name="Title 1"/>
          <p:cNvSpPr>
            <a:spLocks noGrp="1"/>
          </p:cNvSpPr>
          <p:nvPr>
            <p:ph type="title"/>
          </p:nvPr>
        </p:nvSpPr>
        <p:spPr>
          <a:xfrm>
            <a:off x="21017" y="196159"/>
            <a:ext cx="7543800" cy="609600"/>
          </a:xfrm>
        </p:spPr>
        <p:txBody>
          <a:bodyPr/>
          <a:lstStyle/>
          <a:p>
            <a:r>
              <a:rPr lang="en-US" altLang="en-US" dirty="0" smtClean="0"/>
              <a:t>Interference</a:t>
            </a:r>
            <a:r>
              <a:rPr altLang="en-US" dirty="0" smtClean="0"/>
              <a:t> Mitigation R&amp;D </a:t>
            </a:r>
            <a:r>
              <a:rPr lang="en-US" altLang="en-US" dirty="0" smtClean="0"/>
              <a:t>Needs</a:t>
            </a:r>
            <a:endParaRPr altLang="en-US" dirty="0" smtClean="0"/>
          </a:p>
        </p:txBody>
      </p:sp>
      <p:pic>
        <p:nvPicPr>
          <p:cNvPr id="215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838" y="1933575"/>
            <a:ext cx="2408237" cy="12954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9" name="Picture 2"/>
          <p:cNvPicPr>
            <a:picLocks noChangeArrowheads="1"/>
          </p:cNvPicPr>
          <p:nvPr/>
        </p:nvPicPr>
        <p:blipFill>
          <a:blip r:embed="rId3"/>
          <a:srcRect r="2266"/>
          <a:stretch>
            <a:fillRect/>
          </a:stretch>
        </p:blipFill>
        <p:spPr bwMode="auto">
          <a:xfrm>
            <a:off x="3475038" y="1933575"/>
            <a:ext cx="1066800" cy="858838"/>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pic>
        <p:nvPicPr>
          <p:cNvPr id="70" name="Picture 4" descr="C:\Users\lo13141\Desktop\Battle_Control_System_Fixed_display.jpg"/>
          <p:cNvPicPr>
            <a:picLocks noChangeArrowheads="1"/>
          </p:cNvPicPr>
          <p:nvPr/>
        </p:nvPicPr>
        <p:blipFill rotWithShape="1">
          <a:blip r:embed="rId4"/>
          <a:srcRect l="29014"/>
          <a:stretch/>
        </p:blipFill>
        <p:spPr bwMode="auto">
          <a:xfrm>
            <a:off x="4518025" y="2238375"/>
            <a:ext cx="1143000" cy="928688"/>
          </a:xfrm>
          <a:prstGeom prst="rect">
            <a:avLst/>
          </a:prstGeom>
          <a:noFill/>
          <a:ln w="12700">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151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94088" y="3381375"/>
            <a:ext cx="2170112"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14" name="TextBox 20"/>
          <p:cNvSpPr txBox="1">
            <a:spLocks noChangeArrowheads="1"/>
          </p:cNvSpPr>
          <p:nvPr/>
        </p:nvSpPr>
        <p:spPr bwMode="auto">
          <a:xfrm>
            <a:off x="266700" y="4800600"/>
            <a:ext cx="303371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2563" indent="-182563"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spcAft>
                <a:spcPts val="600"/>
              </a:spcAft>
              <a:buSzTx/>
            </a:pPr>
            <a:r>
              <a:rPr lang="en-US" altLang="en-US" sz="1400"/>
              <a:t>Multi-beam turbine nulling</a:t>
            </a:r>
          </a:p>
          <a:p>
            <a:pPr>
              <a:spcBef>
                <a:spcPct val="0"/>
              </a:spcBef>
              <a:spcAft>
                <a:spcPts val="600"/>
              </a:spcAft>
              <a:buSzTx/>
            </a:pPr>
            <a:r>
              <a:rPr lang="en-US" altLang="en-US" sz="1400"/>
              <a:t>Increased range resolution</a:t>
            </a:r>
          </a:p>
        </p:txBody>
      </p:sp>
      <p:sp>
        <p:nvSpPr>
          <p:cNvPr id="21515" name="TextBox 94"/>
          <p:cNvSpPr txBox="1">
            <a:spLocks noChangeArrowheads="1"/>
          </p:cNvSpPr>
          <p:nvPr/>
        </p:nvSpPr>
        <p:spPr bwMode="auto">
          <a:xfrm>
            <a:off x="3306763" y="4800600"/>
            <a:ext cx="25146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2563" indent="-182563"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spcAft>
                <a:spcPts val="600"/>
              </a:spcAft>
              <a:buSzTx/>
            </a:pPr>
            <a:r>
              <a:rPr lang="en-US" altLang="en-US" sz="1400"/>
              <a:t>Radar network tuning</a:t>
            </a:r>
          </a:p>
          <a:p>
            <a:pPr>
              <a:spcBef>
                <a:spcPct val="0"/>
              </a:spcBef>
              <a:spcAft>
                <a:spcPts val="600"/>
              </a:spcAft>
              <a:buSzTx/>
            </a:pPr>
            <a:r>
              <a:rPr lang="en-US" altLang="en-US" sz="1400"/>
              <a:t>Advanced sensor fusion</a:t>
            </a:r>
          </a:p>
        </p:txBody>
      </p:sp>
      <p:pic>
        <p:nvPicPr>
          <p:cNvPr id="21516"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8775" y="3429000"/>
            <a:ext cx="2408238" cy="101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17" name="TextBox 114"/>
          <p:cNvSpPr txBox="1">
            <a:spLocks noChangeArrowheads="1"/>
          </p:cNvSpPr>
          <p:nvPr/>
        </p:nvSpPr>
        <p:spPr bwMode="auto">
          <a:xfrm>
            <a:off x="506413" y="1295400"/>
            <a:ext cx="21558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lgn="ctr">
              <a:spcBef>
                <a:spcPct val="0"/>
              </a:spcBef>
              <a:buSzTx/>
              <a:buFontTx/>
              <a:buNone/>
            </a:pPr>
            <a:r>
              <a:rPr lang="en-US" altLang="en-US" sz="1600"/>
              <a:t>Existing Radar </a:t>
            </a:r>
          </a:p>
          <a:p>
            <a:pPr algn="ctr">
              <a:spcBef>
                <a:spcPct val="0"/>
              </a:spcBef>
              <a:buSzTx/>
              <a:buFontTx/>
              <a:buNone/>
            </a:pPr>
            <a:r>
              <a:rPr lang="en-US" altLang="en-US" sz="1600"/>
              <a:t>Algorithm Upgrades</a:t>
            </a:r>
          </a:p>
        </p:txBody>
      </p:sp>
      <p:sp>
        <p:nvSpPr>
          <p:cNvPr id="21518" name="TextBox 115"/>
          <p:cNvSpPr txBox="1">
            <a:spLocks noChangeArrowheads="1"/>
          </p:cNvSpPr>
          <p:nvPr/>
        </p:nvSpPr>
        <p:spPr bwMode="auto">
          <a:xfrm>
            <a:off x="3306763" y="1414463"/>
            <a:ext cx="25447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buSzTx/>
              <a:buFontTx/>
              <a:buNone/>
            </a:pPr>
            <a:r>
              <a:rPr lang="en-US" altLang="en-US" sz="1600"/>
              <a:t>C2/Automation Systems</a:t>
            </a:r>
          </a:p>
        </p:txBody>
      </p:sp>
      <p:sp>
        <p:nvSpPr>
          <p:cNvPr id="21519" name="TextBox 116"/>
          <p:cNvSpPr txBox="1">
            <a:spLocks noChangeArrowheads="1"/>
          </p:cNvSpPr>
          <p:nvPr/>
        </p:nvSpPr>
        <p:spPr bwMode="auto">
          <a:xfrm>
            <a:off x="6354763" y="4826000"/>
            <a:ext cx="25146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2563" indent="-182563"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spcAft>
                <a:spcPts val="600"/>
              </a:spcAft>
              <a:buSzTx/>
            </a:pPr>
            <a:r>
              <a:rPr lang="en-US" altLang="en-US" sz="1400"/>
              <a:t>Mitigation requirements </a:t>
            </a:r>
            <a:br>
              <a:rPr lang="en-US" altLang="en-US" sz="1400"/>
            </a:br>
            <a:r>
              <a:rPr lang="en-US" altLang="en-US" sz="1400"/>
              <a:t>for next-gen surveillance </a:t>
            </a:r>
          </a:p>
        </p:txBody>
      </p:sp>
      <p:sp>
        <p:nvSpPr>
          <p:cNvPr id="21520" name="TextBox 117"/>
          <p:cNvSpPr txBox="1">
            <a:spLocks noChangeArrowheads="1"/>
          </p:cNvSpPr>
          <p:nvPr/>
        </p:nvSpPr>
        <p:spPr bwMode="auto">
          <a:xfrm>
            <a:off x="6711950" y="1414463"/>
            <a:ext cx="17240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75000"/>
              </a:spcBef>
              <a:buSzPct val="125000"/>
              <a:buChar char="•"/>
              <a:defRPr sz="2000" b="1">
                <a:solidFill>
                  <a:schemeClr val="tx1"/>
                </a:solidFill>
                <a:latin typeface="Arial" charset="0"/>
              </a:defRPr>
            </a:lvl1pPr>
            <a:lvl2pPr marL="742950" indent="-285750" eaLnBrk="0" hangingPunct="0">
              <a:spcBef>
                <a:spcPct val="50000"/>
              </a:spcBef>
              <a:buSzPct val="100000"/>
              <a:buChar char="–"/>
              <a:defRPr b="1">
                <a:solidFill>
                  <a:schemeClr val="tx1"/>
                </a:solidFill>
                <a:latin typeface="Arial" charset="0"/>
              </a:defRPr>
            </a:lvl2pPr>
            <a:lvl3pPr marL="1143000" indent="-228600" eaLnBrk="0" hangingPunct="0">
              <a:spcBef>
                <a:spcPct val="35000"/>
              </a:spcBef>
              <a:buSzPct val="100000"/>
              <a:buFont typeface="Arial" charset="0"/>
              <a:buChar char="•"/>
              <a:defRPr sz="1600" b="1">
                <a:solidFill>
                  <a:schemeClr val="tx1"/>
                </a:solidFill>
                <a:latin typeface="Arial" charset="0"/>
              </a:defRPr>
            </a:lvl3pPr>
            <a:lvl4pPr marL="1600200" indent="-228600" eaLnBrk="0" hangingPunct="0">
              <a:spcBef>
                <a:spcPct val="25000"/>
              </a:spcBef>
              <a:buSzPct val="100000"/>
              <a:buChar char=" "/>
              <a:defRPr sz="1400" b="1">
                <a:solidFill>
                  <a:schemeClr val="tx1"/>
                </a:solidFill>
                <a:latin typeface="Arial" charset="0"/>
              </a:defRPr>
            </a:lvl4pPr>
            <a:lvl5pPr marL="2057400" indent="-228600" eaLnBrk="0" hangingPunct="0">
              <a:spcBef>
                <a:spcPct val="25000"/>
              </a:spcBef>
              <a:buSzPct val="100000"/>
              <a:buChar char=" "/>
              <a:defRPr sz="1400" b="1">
                <a:solidFill>
                  <a:schemeClr val="tx1"/>
                </a:solidFill>
                <a:latin typeface="Arial" charset="0"/>
              </a:defRPr>
            </a:lvl5pPr>
            <a:lvl6pPr marL="2514600" indent="-228600" eaLnBrk="0" fontAlgn="base" hangingPunct="0">
              <a:spcBef>
                <a:spcPct val="25000"/>
              </a:spcBef>
              <a:spcAft>
                <a:spcPct val="0"/>
              </a:spcAft>
              <a:buSzPct val="100000"/>
              <a:buChar char=" "/>
              <a:defRPr sz="1400" b="1">
                <a:solidFill>
                  <a:schemeClr val="tx1"/>
                </a:solidFill>
                <a:latin typeface="Arial" charset="0"/>
              </a:defRPr>
            </a:lvl6pPr>
            <a:lvl7pPr marL="2971800" indent="-228600" eaLnBrk="0" fontAlgn="base" hangingPunct="0">
              <a:spcBef>
                <a:spcPct val="25000"/>
              </a:spcBef>
              <a:spcAft>
                <a:spcPct val="0"/>
              </a:spcAft>
              <a:buSzPct val="100000"/>
              <a:buChar char=" "/>
              <a:defRPr sz="1400" b="1">
                <a:solidFill>
                  <a:schemeClr val="tx1"/>
                </a:solidFill>
                <a:latin typeface="Arial" charset="0"/>
              </a:defRPr>
            </a:lvl7pPr>
            <a:lvl8pPr marL="3429000" indent="-228600" eaLnBrk="0" fontAlgn="base" hangingPunct="0">
              <a:spcBef>
                <a:spcPct val="25000"/>
              </a:spcBef>
              <a:spcAft>
                <a:spcPct val="0"/>
              </a:spcAft>
              <a:buSzPct val="100000"/>
              <a:buChar char=" "/>
              <a:defRPr sz="1400" b="1">
                <a:solidFill>
                  <a:schemeClr val="tx1"/>
                </a:solidFill>
                <a:latin typeface="Arial" charset="0"/>
              </a:defRPr>
            </a:lvl8pPr>
            <a:lvl9pPr marL="3886200" indent="-228600" eaLnBrk="0" fontAlgn="base" hangingPunct="0">
              <a:spcBef>
                <a:spcPct val="25000"/>
              </a:spcBef>
              <a:spcAft>
                <a:spcPct val="0"/>
              </a:spcAft>
              <a:buSzPct val="100000"/>
              <a:buChar char=" "/>
              <a:defRPr sz="1400" b="1">
                <a:solidFill>
                  <a:schemeClr val="tx1"/>
                </a:solidFill>
                <a:latin typeface="Arial" charset="0"/>
              </a:defRPr>
            </a:lvl9pPr>
          </a:lstStyle>
          <a:p>
            <a:pPr>
              <a:spcBef>
                <a:spcPct val="0"/>
              </a:spcBef>
              <a:buSzTx/>
              <a:buFontTx/>
              <a:buNone/>
            </a:pPr>
            <a:r>
              <a:rPr lang="en-US" altLang="en-US" sz="1600"/>
              <a:t>Future Systems</a:t>
            </a:r>
          </a:p>
        </p:txBody>
      </p:sp>
      <p:pic>
        <p:nvPicPr>
          <p:cNvPr id="49" name="Picture 48"/>
          <p:cNvPicPr>
            <a:picLocks noChangeAspect="1"/>
          </p:cNvPicPr>
          <p:nvPr/>
        </p:nvPicPr>
        <p:blipFill>
          <a:blip r:embed="rId7"/>
          <a:stretch>
            <a:fillRect/>
          </a:stretch>
        </p:blipFill>
        <p:spPr>
          <a:xfrm>
            <a:off x="6553200" y="1933575"/>
            <a:ext cx="2051050" cy="1295400"/>
          </a:xfrm>
          <a:prstGeom prst="rect">
            <a:avLst/>
          </a:prstGeom>
          <a:effectLst>
            <a:outerShdw blurRad="50800" dist="38100" dir="2700000" algn="tl" rotWithShape="0">
              <a:prstClr val="black">
                <a:alpha val="40000"/>
              </a:prstClr>
            </a:outerShdw>
          </a:effectLst>
        </p:spPr>
      </p:pic>
      <p:pic>
        <p:nvPicPr>
          <p:cNvPr id="93" name="Picture 92"/>
          <p:cNvPicPr>
            <a:picLocks noChangeAspect="1"/>
          </p:cNvPicPr>
          <p:nvPr/>
        </p:nvPicPr>
        <p:blipFill>
          <a:blip r:embed="rId8"/>
          <a:stretch>
            <a:fillRect/>
          </a:stretch>
        </p:blipFill>
        <p:spPr>
          <a:xfrm>
            <a:off x="6553200" y="3421063"/>
            <a:ext cx="2051050" cy="1143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432882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Wind deployment offers significant environmental benefits</a:t>
            </a:r>
          </a:p>
          <a:p>
            <a:pPr marL="0" indent="0">
              <a:buNone/>
            </a:pPr>
            <a:endParaRPr lang="en-US" b="1" dirty="0" smtClean="0"/>
          </a:p>
          <a:p>
            <a:r>
              <a:rPr lang="en-US" b="1" dirty="0" smtClean="0"/>
              <a:t>Wind needs to be a good neighbor</a:t>
            </a:r>
            <a:r>
              <a:rPr lang="en-US" dirty="0" smtClean="0"/>
              <a:t>: future deployment dependent on avoiding or mitigating impacts to wildlife, human communities and other policy priorities</a:t>
            </a:r>
          </a:p>
          <a:p>
            <a:pPr marL="0" indent="0">
              <a:buNone/>
            </a:pPr>
            <a:endParaRPr lang="en-US" dirty="0" smtClean="0"/>
          </a:p>
          <a:p>
            <a:r>
              <a:rPr lang="en-US" b="1" dirty="0" smtClean="0"/>
              <a:t>Technology can help solve these challenges</a:t>
            </a:r>
          </a:p>
          <a:p>
            <a:pPr lvl="1"/>
            <a:r>
              <a:rPr lang="en-US" sz="2400" dirty="0" smtClean="0"/>
              <a:t>Bats</a:t>
            </a:r>
          </a:p>
          <a:p>
            <a:pPr lvl="1"/>
            <a:r>
              <a:rPr lang="en-US" sz="2400" dirty="0" smtClean="0"/>
              <a:t>Birds, especially eagles</a:t>
            </a:r>
          </a:p>
          <a:p>
            <a:pPr lvl="1"/>
            <a:r>
              <a:rPr lang="en-US" sz="2400" dirty="0" smtClean="0"/>
              <a:t>Radar</a:t>
            </a:r>
          </a:p>
          <a:p>
            <a:pPr lvl="1"/>
            <a:endParaRPr lang="en-US" b="1" dirty="0" smtClean="0"/>
          </a:p>
          <a:p>
            <a:endParaRPr lang="en-US" dirty="0"/>
          </a:p>
        </p:txBody>
      </p:sp>
      <p:sp>
        <p:nvSpPr>
          <p:cNvPr id="3" name="Title 2"/>
          <p:cNvSpPr>
            <a:spLocks noGrp="1"/>
          </p:cNvSpPr>
          <p:nvPr>
            <p:ph type="title"/>
          </p:nvPr>
        </p:nvSpPr>
        <p:spPr/>
        <p:txBody>
          <a:bodyPr/>
          <a:lstStyle/>
          <a:p>
            <a:r>
              <a:rPr lang="en-US" dirty="0" smtClean="0"/>
              <a:t>Bottom line, up front</a:t>
            </a:r>
            <a:endParaRPr lang="en-US" dirty="0"/>
          </a:p>
        </p:txBody>
      </p:sp>
    </p:spTree>
    <p:extLst>
      <p:ext uri="{BB962C8B-B14F-4D97-AF65-F5344CB8AC3E}">
        <p14:creationId xmlns:p14="http://schemas.microsoft.com/office/powerpoint/2010/main" val="2820384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i="1" dirty="0" smtClean="0"/>
              <a:t>The Wind Vision Report </a:t>
            </a:r>
            <a:br>
              <a:rPr lang="en-US" i="1" dirty="0" smtClean="0"/>
            </a:br>
            <a:r>
              <a:rPr lang="en-US" sz="2000" i="1" dirty="0" smtClean="0"/>
              <a:t>Benefits by 2050</a:t>
            </a:r>
            <a:endParaRPr lang="en-US" sz="2000" i="1" dirty="0"/>
          </a:p>
        </p:txBody>
      </p:sp>
      <p:sp>
        <p:nvSpPr>
          <p:cNvPr id="5" name="TextBox 4"/>
          <p:cNvSpPr txBox="1"/>
          <p:nvPr/>
        </p:nvSpPr>
        <p:spPr>
          <a:xfrm>
            <a:off x="0" y="1016969"/>
            <a:ext cx="9067800" cy="525963"/>
          </a:xfrm>
          <a:prstGeom prst="rect">
            <a:avLst/>
          </a:prstGeom>
        </p:spPr>
        <p:txBody>
          <a:bodyPr vert="horz" wrap="square" lIns="91440" tIns="45720" rIns="91440" bIns="45720" rtlCol="0">
            <a:noAutofit/>
          </a:bodyPr>
          <a:lstStyle/>
          <a:p>
            <a:pPr marL="0" marR="0" indent="0" algn="ctr" defTabSz="457200" rtl="0" eaLnBrk="1" fontAlgn="auto" latinLnBrk="0" hangingPunct="1">
              <a:lnSpc>
                <a:spcPct val="100000"/>
              </a:lnSpc>
              <a:spcBef>
                <a:spcPct val="20000"/>
              </a:spcBef>
              <a:spcAft>
                <a:spcPts val="0"/>
              </a:spcAft>
              <a:buClrTx/>
              <a:buSzTx/>
              <a:buFont typeface="Arial"/>
              <a:buNone/>
              <a:tabLst/>
            </a:pPr>
            <a:r>
              <a:rPr lang="en-US" sz="2000" dirty="0" smtClean="0">
                <a:solidFill>
                  <a:srgbClr val="000000"/>
                </a:solidFill>
                <a:latin typeface="Calibri" panose="020F0502020204030204" pitchFamily="34" charset="0"/>
                <a:cs typeface="Arial" pitchFamily="34" charset="0"/>
              </a:rPr>
              <a:t>The Potential Benefits of 35% of the Country’s Electricity Coming from Wind Energy by 2050 </a:t>
            </a:r>
            <a:endParaRPr kumimoji="0" lang="en-US" sz="2000" i="0" strike="noStrike" kern="1200" cap="none" spc="0" normalizeH="0" baseline="0" noProof="0" dirty="0" smtClean="0">
              <a:ln>
                <a:noFill/>
              </a:ln>
              <a:solidFill>
                <a:srgbClr val="000000"/>
              </a:solidFill>
              <a:effectLst/>
              <a:uLnTx/>
              <a:uFillTx/>
              <a:latin typeface="Calibri" panose="020F0502020204030204" pitchFamily="34" charset="0"/>
              <a:cs typeface="Arial" pitchFamily="34" charset="0"/>
            </a:endParaRPr>
          </a:p>
        </p:txBody>
      </p:sp>
      <p:pic>
        <p:nvPicPr>
          <p:cNvPr id="6" name="Picture 5" descr="Figure_3_6_v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47800"/>
            <a:ext cx="9144000" cy="5134708"/>
          </a:xfrm>
          <a:prstGeom prst="rect">
            <a:avLst/>
          </a:prstGeom>
        </p:spPr>
      </p:pic>
      <p:sp>
        <p:nvSpPr>
          <p:cNvPr id="2" name="TextBox 1"/>
          <p:cNvSpPr txBox="1"/>
          <p:nvPr/>
        </p:nvSpPr>
        <p:spPr>
          <a:xfrm>
            <a:off x="4924425" y="2895600"/>
            <a:ext cx="257175" cy="228600"/>
          </a:xfrm>
          <a:prstGeom prst="rect">
            <a:avLst/>
          </a:prstGeom>
        </p:spPr>
        <p:txBody>
          <a:bodyPr vert="horz" wrap="square" lIns="91440" tIns="45720" rIns="91440" bIns="45720" rtlCol="0">
            <a:normAutofit fontScale="77500" lnSpcReduction="20000"/>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1400" b="1" i="0" u="none" strike="noStrike" kern="1200" cap="none" spc="0" normalizeH="0" baseline="0" noProof="0" dirty="0" smtClean="0">
                <a:ln>
                  <a:noFill/>
                </a:ln>
                <a:solidFill>
                  <a:srgbClr val="000000"/>
                </a:solidFill>
                <a:effectLst/>
                <a:uLnTx/>
                <a:uFillTx/>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7473104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0144" y="0"/>
            <a:ext cx="6581680" cy="901700"/>
          </a:xfrm>
        </p:spPr>
        <p:txBody>
          <a:bodyPr/>
          <a:lstStyle/>
          <a:p>
            <a:pPr marL="228600" eaLnBrk="1" hangingPunct="1"/>
            <a:r>
              <a:rPr lang="en-US" b="1" i="1" dirty="0" smtClean="0">
                <a:latin typeface="Calibri" pitchFamily="34" charset="0"/>
                <a:ea typeface="Calibri" pitchFamily="34" charset="0"/>
                <a:cs typeface="Calibri" pitchFamily="34" charset="0"/>
              </a:rPr>
              <a:t>Challenges to Siting and Deployment</a:t>
            </a:r>
            <a:endParaRPr lang="en-US" b="1" i="1" dirty="0">
              <a:latin typeface="Calibri" pitchFamily="34" charset="0"/>
              <a:ea typeface="Calibri" pitchFamily="34" charset="0"/>
              <a:cs typeface="Calibri" pitchFamily="34" charset="0"/>
            </a:endParaRPr>
          </a:p>
        </p:txBody>
      </p:sp>
      <p:sp>
        <p:nvSpPr>
          <p:cNvPr id="11" name="TextBox 10"/>
          <p:cNvSpPr txBox="1"/>
          <p:nvPr/>
        </p:nvSpPr>
        <p:spPr>
          <a:xfrm>
            <a:off x="146648" y="1000669"/>
            <a:ext cx="8867955" cy="992035"/>
          </a:xfrm>
          <a:prstGeom prst="rect">
            <a:avLst/>
          </a:prstGeom>
        </p:spPr>
        <p:txBody>
          <a:bodyPr vert="horz" wrap="square" lIns="91440" tIns="45720" rIns="91440" bIns="45720" rtlCol="0">
            <a:noAutofit/>
          </a:bodyPr>
          <a:lstStyle/>
          <a:p>
            <a:pPr defTabSz="457200">
              <a:spcBef>
                <a:spcPct val="20000"/>
              </a:spcBef>
              <a:buFont typeface="Arial"/>
              <a:buNone/>
            </a:pPr>
            <a:endParaRPr lang="en-US" sz="1300" dirty="0" smtClean="0">
              <a:solidFill>
                <a:srgbClr val="50565C">
                  <a:lumMod val="75000"/>
                </a:srgbClr>
              </a:solidFill>
              <a:latin typeface="Calibri" pitchFamily="34" charset="0"/>
              <a:ea typeface="ＭＳ Ｐゴシック" pitchFamily="-108" charset="-128"/>
              <a:cs typeface="Arial" pitchFamily="34" charset="0"/>
            </a:endParaRPr>
          </a:p>
        </p:txBody>
      </p:sp>
      <p:sp>
        <p:nvSpPr>
          <p:cNvPr id="7" name="Rectangle 6"/>
          <p:cNvSpPr/>
          <p:nvPr/>
        </p:nvSpPr>
        <p:spPr>
          <a:xfrm>
            <a:off x="4599049" y="6387584"/>
            <a:ext cx="2424062" cy="246221"/>
          </a:xfrm>
          <a:prstGeom prst="rect">
            <a:avLst/>
          </a:prstGeom>
        </p:spPr>
        <p:txBody>
          <a:bodyPr wrap="none">
            <a:spAutoFit/>
          </a:bodyPr>
          <a:lstStyle/>
          <a:p>
            <a:pPr defTabSz="457200" fontAlgn="base">
              <a:spcBef>
                <a:spcPct val="0"/>
              </a:spcBef>
              <a:spcAft>
                <a:spcPct val="0"/>
              </a:spcAft>
            </a:pPr>
            <a:r>
              <a:rPr lang="en-US" sz="1000" b="1" dirty="0" smtClean="0">
                <a:solidFill>
                  <a:srgbClr val="50565C"/>
                </a:solidFill>
                <a:ea typeface="ＭＳ Ｐゴシック" pitchFamily="-108" charset="-128"/>
              </a:rPr>
              <a:t>NREL Unpublished Analysis for DOE</a:t>
            </a:r>
            <a:endParaRPr lang="en-US" sz="1000" b="1" dirty="0">
              <a:solidFill>
                <a:srgbClr val="50565C"/>
              </a:solidFill>
              <a:ea typeface="ＭＳ Ｐゴシック" pitchFamily="-108" charset="-128"/>
            </a:endParaRPr>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5000" t="1700" r="1000" b="28300"/>
          <a:stretch/>
        </p:blipFill>
        <p:spPr>
          <a:xfrm>
            <a:off x="491869" y="1992704"/>
            <a:ext cx="8214360" cy="4369340"/>
          </a:xfrm>
          <a:prstGeom prst="rect">
            <a:avLst/>
          </a:prstGeom>
        </p:spPr>
      </p:pic>
      <p:sp>
        <p:nvSpPr>
          <p:cNvPr id="9" name="Content Placeholder 2"/>
          <p:cNvSpPr>
            <a:spLocks noGrp="1"/>
          </p:cNvSpPr>
          <p:nvPr/>
        </p:nvSpPr>
        <p:spPr>
          <a:xfrm>
            <a:off x="491869" y="1019062"/>
            <a:ext cx="8229600" cy="758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b="1" kern="1200">
                <a:solidFill>
                  <a:schemeClr val="tx1"/>
                </a:solidFill>
                <a:latin typeface="+mn-lt"/>
                <a:ea typeface="+mn-ea"/>
                <a:cs typeface="+mn-cs"/>
              </a:defRPr>
            </a:lvl1pPr>
            <a:lvl2pPr marL="742950" indent="-285750" algn="l" defTabSz="914400" rtl="0" eaLnBrk="1" latinLnBrk="0" hangingPunct="1">
              <a:spcBef>
                <a:spcPct val="20000"/>
              </a:spcBef>
              <a:buSzPct val="80000"/>
              <a:buFont typeface="Courier New" pitchFamily="49" charset="0"/>
              <a:buChar char="o"/>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Wingdings" pitchFamily="2" charset="2"/>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base">
              <a:spcAft>
                <a:spcPct val="0"/>
              </a:spcAft>
            </a:pPr>
            <a:r>
              <a:rPr lang="en-US" sz="2000" b="0" dirty="0" smtClean="0">
                <a:solidFill>
                  <a:srgbClr val="50565C"/>
                </a:solidFill>
                <a:latin typeface="Calibri" panose="020F0502020204030204" pitchFamily="34" charset="0"/>
              </a:rPr>
              <a:t>Wind has many neighbors:  Public acceptance, radar, and wildlife considerations for just a few species influence the vast majority of the resource – </a:t>
            </a:r>
            <a:r>
              <a:rPr lang="en-US" sz="2000" dirty="0" smtClean="0">
                <a:solidFill>
                  <a:srgbClr val="50565C"/>
                </a:solidFill>
                <a:latin typeface="Calibri" panose="020F0502020204030204" pitchFamily="34" charset="0"/>
              </a:rPr>
              <a:t>Siting just behind policy uncertainty as an issue for industry</a:t>
            </a:r>
          </a:p>
        </p:txBody>
      </p:sp>
    </p:spTree>
    <p:extLst>
      <p:ext uri="{BB962C8B-B14F-4D97-AF65-F5344CB8AC3E}">
        <p14:creationId xmlns:p14="http://schemas.microsoft.com/office/powerpoint/2010/main" val="1424041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Key Regulatory Drivers</a:t>
            </a:r>
            <a:endParaRPr lang="en-US" dirty="0">
              <a:solidFill>
                <a:srgbClr val="FF0000"/>
              </a:solidFill>
            </a:endParaRPr>
          </a:p>
        </p:txBody>
      </p:sp>
      <p:graphicFrame>
        <p:nvGraphicFramePr>
          <p:cNvPr id="4" name="Diagram 3"/>
          <p:cNvGraphicFramePr/>
          <p:nvPr>
            <p:extLst>
              <p:ext uri="{D42A27DB-BD31-4B8C-83A1-F6EECF244321}">
                <p14:modId xmlns:p14="http://schemas.microsoft.com/office/powerpoint/2010/main" val="3584411139"/>
              </p:ext>
            </p:extLst>
          </p:nvPr>
        </p:nvGraphicFramePr>
        <p:xfrm>
          <a:off x="97970" y="990600"/>
          <a:ext cx="9046029" cy="5290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473900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5664200" cy="901700"/>
          </a:xfrm>
        </p:spPr>
        <p:txBody>
          <a:bodyPr/>
          <a:lstStyle/>
          <a:p>
            <a:r>
              <a:rPr lang="en-US" sz="2400" dirty="0" smtClean="0"/>
              <a:t>Wildlife challenges:</a:t>
            </a:r>
            <a:br>
              <a:rPr lang="en-US" sz="2400" dirty="0" smtClean="0"/>
            </a:br>
            <a:r>
              <a:rPr lang="en-US" sz="2400" dirty="0" smtClean="0"/>
              <a:t>Impacts to eagles</a:t>
            </a:r>
            <a:r>
              <a:rPr lang="en-US" sz="2400" dirty="0"/>
              <a:t>, bats, </a:t>
            </a:r>
            <a:r>
              <a:rPr lang="en-US" sz="2400" dirty="0" smtClean="0"/>
              <a:t>prairie grouse</a:t>
            </a:r>
            <a:endParaRPr lang="en-US" sz="2400" dirty="0">
              <a:solidFill>
                <a:srgbClr val="FF0000"/>
              </a:solidFill>
            </a:endParaRPr>
          </a:p>
        </p:txBody>
      </p:sp>
      <p:graphicFrame>
        <p:nvGraphicFramePr>
          <p:cNvPr id="4" name="Diagram 3"/>
          <p:cNvGraphicFramePr/>
          <p:nvPr>
            <p:extLst>
              <p:ext uri="{D42A27DB-BD31-4B8C-83A1-F6EECF244321}">
                <p14:modId xmlns:p14="http://schemas.microsoft.com/office/powerpoint/2010/main" val="2465856062"/>
              </p:ext>
            </p:extLst>
          </p:nvPr>
        </p:nvGraphicFramePr>
        <p:xfrm>
          <a:off x="-1287978" y="1050389"/>
          <a:ext cx="11193978" cy="54456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extBox 1"/>
          <p:cNvSpPr txBox="1"/>
          <p:nvPr/>
        </p:nvSpPr>
        <p:spPr>
          <a:xfrm>
            <a:off x="1780875" y="4011030"/>
            <a:ext cx="6325299" cy="411061"/>
          </a:xfrm>
          <a:prstGeom prst="rect">
            <a:avLst/>
          </a:prstGeom>
        </p:spPr>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lang="en-US" sz="1400" b="1" dirty="0" smtClean="0">
                <a:solidFill>
                  <a:srgbClr val="000000"/>
                </a:solidFill>
                <a:latin typeface="Arial" pitchFamily="34" charset="0"/>
                <a:cs typeface="Arial" pitchFamily="34" charset="0"/>
              </a:rPr>
              <a:t>(Predicted take) – (Take reduced onsite) = (Take to be compensated for)</a:t>
            </a:r>
            <a:endParaRPr kumimoji="0" lang="en-US" sz="1400" b="1" i="0" u="none" strike="noStrike" kern="1200" cap="none" spc="0" normalizeH="0" baseline="0" noProof="0" dirty="0" smtClean="0">
              <a:ln>
                <a:noFill/>
              </a:ln>
              <a:solidFill>
                <a:srgbClr val="000000"/>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41006933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736" y="0"/>
            <a:ext cx="6567550" cy="901700"/>
          </a:xfrm>
        </p:spPr>
        <p:txBody>
          <a:bodyPr/>
          <a:lstStyle/>
          <a:p>
            <a:r>
              <a:rPr lang="en-US" sz="2800" dirty="0" smtClean="0"/>
              <a:t>Bats: Operational Curtailment</a:t>
            </a:r>
            <a:endParaRPr lang="en-US" sz="2800" dirty="0"/>
          </a:p>
        </p:txBody>
      </p:sp>
      <p:sp>
        <p:nvSpPr>
          <p:cNvPr id="6" name="TextBox 5"/>
          <p:cNvSpPr txBox="1"/>
          <p:nvPr/>
        </p:nvSpPr>
        <p:spPr>
          <a:xfrm>
            <a:off x="435426" y="3341914"/>
            <a:ext cx="3765099" cy="2850966"/>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rgbClr val="000000"/>
                </a:solidFill>
                <a:effectLst/>
                <a:uLnTx/>
                <a:uFillTx/>
                <a:latin typeface="Arial Narrow"/>
                <a:ea typeface="+mn-ea"/>
                <a:cs typeface="Arial Narrow"/>
              </a:rPr>
              <a:t> State of the Science</a:t>
            </a:r>
          </a:p>
          <a:p>
            <a:pPr marL="342900" indent="-342900" fontAlgn="auto">
              <a:spcBef>
                <a:spcPct val="20000"/>
              </a:spcBef>
              <a:spcAft>
                <a:spcPts val="0"/>
              </a:spcAft>
              <a:buFont typeface="Arial" pitchFamily="34" charset="0"/>
              <a:buChar char="•"/>
            </a:pPr>
            <a:r>
              <a:rPr lang="en-US" dirty="0" smtClean="0">
                <a:solidFill>
                  <a:srgbClr val="000000"/>
                </a:solidFill>
                <a:latin typeface="Arial Narrow"/>
                <a:cs typeface="Arial Narrow"/>
              </a:rPr>
              <a:t>Most studies have found more than </a:t>
            </a:r>
            <a:r>
              <a:rPr lang="en-US" dirty="0">
                <a:solidFill>
                  <a:srgbClr val="000000"/>
                </a:solidFill>
                <a:latin typeface="Arial Narrow"/>
                <a:cs typeface="Arial Narrow"/>
              </a:rPr>
              <a:t>50% reduction in </a:t>
            </a:r>
            <a:r>
              <a:rPr lang="en-US" dirty="0" smtClean="0">
                <a:solidFill>
                  <a:srgbClr val="000000"/>
                </a:solidFill>
                <a:latin typeface="Arial Narrow"/>
                <a:cs typeface="Arial Narrow"/>
              </a:rPr>
              <a:t>mortality when cut-in speeds raised 1.5 m/s above manufacturer settings</a:t>
            </a:r>
          </a:p>
          <a:p>
            <a:pPr marL="342900" indent="-342900" fontAlgn="auto">
              <a:spcBef>
                <a:spcPct val="20000"/>
              </a:spcBef>
              <a:spcAft>
                <a:spcPts val="0"/>
              </a:spcAft>
              <a:buFont typeface="Arial" pitchFamily="34" charset="0"/>
              <a:buChar char="•"/>
            </a:pPr>
            <a:r>
              <a:rPr lang="en-US" dirty="0" smtClean="0">
                <a:solidFill>
                  <a:srgbClr val="000000"/>
                </a:solidFill>
                <a:latin typeface="Arial Narrow"/>
                <a:cs typeface="Arial Narrow"/>
              </a:rPr>
              <a:t>Low-speed idling also reduces mortality</a:t>
            </a:r>
          </a:p>
          <a:p>
            <a:pPr marL="342900" indent="-342900" fontAlgn="auto">
              <a:spcBef>
                <a:spcPct val="20000"/>
              </a:spcBef>
              <a:spcAft>
                <a:spcPts val="0"/>
              </a:spcAft>
              <a:buFont typeface="Arial" pitchFamily="34" charset="0"/>
              <a:buChar char="•"/>
            </a:pPr>
            <a:r>
              <a:rPr lang="en-US" dirty="0" smtClean="0">
                <a:solidFill>
                  <a:srgbClr val="000000"/>
                </a:solidFill>
                <a:latin typeface="Arial Narrow"/>
                <a:cs typeface="Arial Narrow"/>
              </a:rPr>
              <a:t>Revenue loss can be unacceptable</a:t>
            </a:r>
            <a:endParaRPr lang="en-US" dirty="0">
              <a:solidFill>
                <a:srgbClr val="000000"/>
              </a:solidFill>
              <a:cs typeface="Arial Narrow"/>
            </a:endParaRPr>
          </a:p>
        </p:txBody>
      </p:sp>
      <p:sp>
        <p:nvSpPr>
          <p:cNvPr id="7" name="TextBox 6"/>
          <p:cNvSpPr txBox="1"/>
          <p:nvPr/>
        </p:nvSpPr>
        <p:spPr>
          <a:xfrm>
            <a:off x="4452257" y="3341914"/>
            <a:ext cx="3893346" cy="2850967"/>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rgbClr val="000000"/>
                </a:solidFill>
                <a:effectLst/>
                <a:uLnTx/>
                <a:uFillTx/>
                <a:latin typeface="Arial Narrow"/>
                <a:ea typeface="+mn-ea"/>
                <a:cs typeface="Arial Narrow"/>
              </a:rPr>
              <a:t> Research</a:t>
            </a:r>
            <a:r>
              <a:rPr kumimoji="0" lang="en-US" sz="2323" b="1" i="0" u="none" strike="noStrike" kern="1200" cap="none" spc="0" normalizeH="0" noProof="0" dirty="0" smtClean="0">
                <a:ln>
                  <a:noFill/>
                </a:ln>
                <a:solidFill>
                  <a:srgbClr val="000000"/>
                </a:solidFill>
                <a:effectLst/>
                <a:uLnTx/>
                <a:uFillTx/>
                <a:latin typeface="Arial Narrow"/>
                <a:ea typeface="+mn-ea"/>
                <a:cs typeface="Arial Narrow"/>
              </a:rPr>
              <a:t> Needs</a:t>
            </a:r>
          </a:p>
          <a:p>
            <a:pPr marL="342900" marR="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pPr>
            <a:r>
              <a:rPr lang="en-US" dirty="0" smtClean="0">
                <a:solidFill>
                  <a:srgbClr val="000000"/>
                </a:solidFill>
                <a:latin typeface="Arial Narrow"/>
                <a:cs typeface="Arial Narrow"/>
              </a:rPr>
              <a:t>Refine curtailment treatments using additional weather/environmental and bat activity covariates to reduce curtailment time and maintain effectiveness</a:t>
            </a:r>
          </a:p>
          <a:p>
            <a:pPr marL="342900" marR="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pPr>
            <a:r>
              <a:rPr lang="en-US" dirty="0" smtClean="0">
                <a:solidFill>
                  <a:srgbClr val="000000"/>
                </a:solidFill>
                <a:latin typeface="Arial Narrow"/>
                <a:cs typeface="Arial Narrow"/>
              </a:rPr>
              <a:t>Detailed evaluation of low-speed idling</a:t>
            </a:r>
          </a:p>
        </p:txBody>
      </p:sp>
      <p:pic>
        <p:nvPicPr>
          <p:cNvPr id="1026" name="Picture 2" descr="https://encrypted-tbn3.gstatic.com/images?q=tbn:ANd9GcSMjU0AoOflv5JZWrDrSLdFM4qCHxq0z1QA-xdXorDfDzDLgdkv"/>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19810" y="1051232"/>
            <a:ext cx="2837273" cy="209806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batsandwind.org/images/photos/opermitpic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5427" y="1036944"/>
            <a:ext cx="2798763" cy="209806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encrypted-tbn0.gstatic.com/images?q=tbn:ANd9GcSK5HvApJF5cqM4VdhhncCAJu2KrH74YGNdiNrZi3IbWhbVlBY_"/>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83568" y="1051232"/>
            <a:ext cx="2456232" cy="2083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48311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736" y="0"/>
            <a:ext cx="6567550" cy="901700"/>
          </a:xfrm>
        </p:spPr>
        <p:txBody>
          <a:bodyPr/>
          <a:lstStyle/>
          <a:p>
            <a:r>
              <a:rPr lang="en-US" sz="2800" dirty="0" smtClean="0"/>
              <a:t>Bats: Deterrent Technologies </a:t>
            </a:r>
            <a:endParaRPr lang="en-US" sz="2800" dirty="0"/>
          </a:p>
        </p:txBody>
      </p:sp>
      <p:sp>
        <p:nvSpPr>
          <p:cNvPr id="6" name="TextBox 5"/>
          <p:cNvSpPr txBox="1"/>
          <p:nvPr/>
        </p:nvSpPr>
        <p:spPr>
          <a:xfrm>
            <a:off x="435428" y="3341914"/>
            <a:ext cx="3765099" cy="2595060"/>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rgbClr val="000000"/>
                </a:solidFill>
                <a:effectLst/>
                <a:uLnTx/>
                <a:uFillTx/>
                <a:latin typeface="Arial Narrow"/>
                <a:ea typeface="+mn-ea"/>
                <a:cs typeface="Arial Narrow"/>
              </a:rPr>
              <a:t> State of the Science</a:t>
            </a:r>
          </a:p>
          <a:p>
            <a:pPr marL="342900" marR="0" indent="-342900" eaLnBrk="1" fontAlgn="auto" latinLnBrk="0" hangingPunct="1">
              <a:lnSpc>
                <a:spcPct val="100000"/>
              </a:lnSpc>
              <a:spcBef>
                <a:spcPct val="20000"/>
              </a:spcBef>
              <a:spcAft>
                <a:spcPts val="0"/>
              </a:spcAft>
              <a:buClrTx/>
              <a:buSzTx/>
              <a:buFont typeface="Arial" panose="020B0604020202020204" pitchFamily="34" charset="0"/>
              <a:buChar char="•"/>
              <a:tabLst/>
            </a:pPr>
            <a:r>
              <a:rPr lang="en-US" sz="1600" dirty="0" smtClean="0">
                <a:solidFill>
                  <a:srgbClr val="000000"/>
                </a:solidFill>
                <a:cs typeface="Arial Narrow"/>
              </a:rPr>
              <a:t>2 Ultrasonic </a:t>
            </a:r>
            <a:r>
              <a:rPr lang="en-US" sz="1600" dirty="0">
                <a:solidFill>
                  <a:srgbClr val="000000"/>
                </a:solidFill>
                <a:cs typeface="Arial Narrow"/>
              </a:rPr>
              <a:t>Acoustic Deterrents </a:t>
            </a:r>
            <a:r>
              <a:rPr lang="en-US" sz="1600" dirty="0" smtClean="0">
                <a:solidFill>
                  <a:srgbClr val="000000"/>
                </a:solidFill>
                <a:cs typeface="Arial Narrow"/>
              </a:rPr>
              <a:t>developed and field tested </a:t>
            </a:r>
            <a:r>
              <a:rPr lang="en-US" sz="1600" dirty="0">
                <a:solidFill>
                  <a:srgbClr val="000000"/>
                </a:solidFill>
                <a:cs typeface="Arial Narrow"/>
              </a:rPr>
              <a:t>since 2006, but require additional </a:t>
            </a:r>
            <a:r>
              <a:rPr lang="en-US" sz="1600" dirty="0" smtClean="0">
                <a:solidFill>
                  <a:srgbClr val="000000"/>
                </a:solidFill>
                <a:cs typeface="Arial Narrow"/>
              </a:rPr>
              <a:t>refinement </a:t>
            </a:r>
          </a:p>
          <a:p>
            <a:pPr marL="342900" marR="0" indent="-342900" eaLnBrk="1" fontAlgn="auto" latinLnBrk="0" hangingPunct="1">
              <a:lnSpc>
                <a:spcPct val="100000"/>
              </a:lnSpc>
              <a:spcBef>
                <a:spcPct val="20000"/>
              </a:spcBef>
              <a:spcAft>
                <a:spcPts val="0"/>
              </a:spcAft>
              <a:buClrTx/>
              <a:buSzTx/>
              <a:buFont typeface="Arial" panose="020B0604020202020204" pitchFamily="34" charset="0"/>
              <a:buChar char="•"/>
              <a:tabLst/>
            </a:pPr>
            <a:r>
              <a:rPr lang="en-US" sz="1600" dirty="0" smtClean="0">
                <a:solidFill>
                  <a:srgbClr val="000000"/>
                </a:solidFill>
                <a:cs typeface="Arial Narrow"/>
              </a:rPr>
              <a:t>Devices </a:t>
            </a:r>
            <a:r>
              <a:rPr lang="en-US" sz="1600" dirty="0">
                <a:solidFill>
                  <a:srgbClr val="000000"/>
                </a:solidFill>
                <a:cs typeface="Arial Narrow"/>
              </a:rPr>
              <a:t>have effectively deterred </a:t>
            </a:r>
            <a:r>
              <a:rPr lang="en-US" sz="1600" dirty="0" smtClean="0">
                <a:solidFill>
                  <a:srgbClr val="000000"/>
                </a:solidFill>
                <a:cs typeface="Arial Narrow"/>
              </a:rPr>
              <a:t>bats in lab settings, </a:t>
            </a:r>
            <a:r>
              <a:rPr lang="en-US" sz="1600" dirty="0">
                <a:solidFill>
                  <a:srgbClr val="000000"/>
                </a:solidFill>
                <a:cs typeface="Arial Narrow"/>
              </a:rPr>
              <a:t>but full-scale testing results to date have been mixed</a:t>
            </a:r>
          </a:p>
        </p:txBody>
      </p:sp>
      <p:sp>
        <p:nvSpPr>
          <p:cNvPr id="7" name="TextBox 6"/>
          <p:cNvSpPr txBox="1"/>
          <p:nvPr/>
        </p:nvSpPr>
        <p:spPr>
          <a:xfrm>
            <a:off x="4452257" y="3341915"/>
            <a:ext cx="3893346" cy="2595060"/>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rtlCol="0">
            <a:normAutofit lnSpcReduction="10000"/>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rgbClr val="000000"/>
                </a:solidFill>
                <a:effectLst/>
                <a:uLnTx/>
                <a:uFillTx/>
                <a:latin typeface="Arial Narrow"/>
                <a:ea typeface="+mn-ea"/>
                <a:cs typeface="Arial Narrow"/>
              </a:rPr>
              <a:t> Research</a:t>
            </a:r>
            <a:r>
              <a:rPr kumimoji="0" lang="en-US" sz="2323" b="1" i="0" u="none" strike="noStrike" kern="1200" cap="none" spc="0" normalizeH="0" noProof="0" dirty="0" smtClean="0">
                <a:ln>
                  <a:noFill/>
                </a:ln>
                <a:solidFill>
                  <a:srgbClr val="000000"/>
                </a:solidFill>
                <a:effectLst/>
                <a:uLnTx/>
                <a:uFillTx/>
                <a:latin typeface="Arial Narrow"/>
                <a:ea typeface="+mn-ea"/>
                <a:cs typeface="Arial Narrow"/>
              </a:rPr>
              <a:t> Needs</a:t>
            </a:r>
            <a:endParaRPr kumimoji="0" lang="en-US" sz="2323" b="1" i="0" u="none" strike="noStrike" kern="1200" cap="none" spc="0" normalizeH="0" baseline="0" noProof="0" dirty="0" smtClean="0">
              <a:ln>
                <a:noFill/>
              </a:ln>
              <a:solidFill>
                <a:srgbClr val="000000"/>
              </a:solidFill>
              <a:effectLst/>
              <a:uLnTx/>
              <a:uFillTx/>
              <a:latin typeface="Arial Narrow"/>
              <a:ea typeface="+mn-ea"/>
              <a:cs typeface="Arial Narrow"/>
            </a:endParaRPr>
          </a:p>
          <a:p>
            <a:pPr marL="342900" indent="-342900" fontAlgn="auto">
              <a:spcBef>
                <a:spcPct val="20000"/>
              </a:spcBef>
              <a:spcAft>
                <a:spcPts val="0"/>
              </a:spcAft>
              <a:buFont typeface="Arial" panose="020B0604020202020204" pitchFamily="34" charset="0"/>
              <a:buChar char="•"/>
            </a:pPr>
            <a:r>
              <a:rPr lang="en-US" sz="1600" dirty="0">
                <a:solidFill>
                  <a:srgbClr val="000000"/>
                </a:solidFill>
                <a:cs typeface="Arial Narrow"/>
              </a:rPr>
              <a:t>Understanding bat behavior around </a:t>
            </a:r>
            <a:r>
              <a:rPr lang="en-US" sz="1600" dirty="0" smtClean="0">
                <a:solidFill>
                  <a:srgbClr val="000000"/>
                </a:solidFill>
                <a:cs typeface="Arial Narrow"/>
              </a:rPr>
              <a:t>turbines</a:t>
            </a:r>
          </a:p>
          <a:p>
            <a:pPr marL="342900" indent="-342900" fontAlgn="auto">
              <a:spcBef>
                <a:spcPct val="20000"/>
              </a:spcBef>
              <a:spcAft>
                <a:spcPts val="0"/>
              </a:spcAft>
              <a:buFont typeface="Arial" panose="020B0604020202020204" pitchFamily="34" charset="0"/>
              <a:buChar char="•"/>
            </a:pPr>
            <a:r>
              <a:rPr lang="en-US" sz="1600" dirty="0" smtClean="0">
                <a:solidFill>
                  <a:srgbClr val="000000"/>
                </a:solidFill>
                <a:cs typeface="Arial Narrow"/>
              </a:rPr>
              <a:t>Understanding bat behavior and physiology to inform new deterrent innovation</a:t>
            </a:r>
          </a:p>
          <a:p>
            <a:pPr marL="342900" indent="-342900" fontAlgn="auto">
              <a:spcBef>
                <a:spcPct val="20000"/>
              </a:spcBef>
              <a:spcAft>
                <a:spcPts val="0"/>
              </a:spcAft>
              <a:buFont typeface="Arial" panose="020B0604020202020204" pitchFamily="34" charset="0"/>
              <a:buChar char="•"/>
            </a:pPr>
            <a:r>
              <a:rPr lang="en-US" sz="1600" dirty="0" smtClean="0">
                <a:solidFill>
                  <a:srgbClr val="000000"/>
                </a:solidFill>
                <a:cs typeface="Arial Narrow"/>
              </a:rPr>
              <a:t>Further field testing of existing technologies in various locations and environments to determine and validate efficacy</a:t>
            </a:r>
            <a:endParaRPr lang="en-US" sz="1600" dirty="0">
              <a:solidFill>
                <a:srgbClr val="000000"/>
              </a:solidFill>
              <a:cs typeface="Arial Narrow"/>
            </a:endParaRPr>
          </a:p>
          <a:p>
            <a:pPr marL="342900" marR="0" indent="-34290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pPr>
            <a:endParaRPr kumimoji="0" lang="en-US" sz="2323" i="0" u="none" strike="noStrike" kern="1200" cap="none" spc="0" normalizeH="0" baseline="0" noProof="0" dirty="0" smtClean="0">
              <a:ln>
                <a:noFill/>
              </a:ln>
              <a:solidFill>
                <a:srgbClr val="000000"/>
              </a:solidFill>
              <a:effectLst/>
              <a:uLnTx/>
              <a:uFillTx/>
              <a:latin typeface="Arial Narrow"/>
              <a:cs typeface="Arial Narrow"/>
            </a:endParaRPr>
          </a:p>
        </p:txBody>
      </p:sp>
      <p:pic>
        <p:nvPicPr>
          <p:cNvPr id="2050" name="Picture 2" descr="Still images of night-flying bats at wind turbines, detected in thermal-infrared video footage (credit: “Behavior of bats at wind turbine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664835" y="1019531"/>
            <a:ext cx="3056255" cy="2185223"/>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Image result for deaton deterre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Image result for deaton deterren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5"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8425" y="1036267"/>
            <a:ext cx="2741765" cy="2168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6" name="Picture 8"/>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866578" y="1019530"/>
            <a:ext cx="2760386" cy="21852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98426" y="6065236"/>
            <a:ext cx="8952810" cy="468086"/>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rtlCol="0">
            <a:normAutofit/>
          </a:bodyPr>
          <a:lstStyle/>
          <a:p>
            <a:pPr marL="0" marR="0" indent="0" algn="ctr" defTabSz="457200" rtl="0" eaLnBrk="1" fontAlgn="auto" latinLnBrk="0" hangingPunct="1">
              <a:lnSpc>
                <a:spcPct val="100000"/>
              </a:lnSpc>
              <a:spcBef>
                <a:spcPct val="20000"/>
              </a:spcBef>
              <a:spcAft>
                <a:spcPts val="0"/>
              </a:spcAft>
              <a:buClrTx/>
              <a:buSzTx/>
              <a:buFont typeface="Arial"/>
              <a:buNone/>
              <a:tabLst/>
            </a:pPr>
            <a:r>
              <a:rPr lang="en-US" sz="2323" b="1" noProof="0" dirty="0" smtClean="0">
                <a:solidFill>
                  <a:srgbClr val="000000"/>
                </a:solidFill>
                <a:latin typeface="Arial Narrow"/>
                <a:cs typeface="Arial Narrow"/>
              </a:rPr>
              <a:t>DOE recently announced 5 awards for $2M to advance bat deterrents</a:t>
            </a:r>
          </a:p>
        </p:txBody>
      </p:sp>
    </p:spTree>
    <p:extLst>
      <p:ext uri="{BB962C8B-B14F-4D97-AF65-F5344CB8AC3E}">
        <p14:creationId xmlns:p14="http://schemas.microsoft.com/office/powerpoint/2010/main" val="423448311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2736" y="0"/>
            <a:ext cx="6567550" cy="901700"/>
          </a:xfrm>
        </p:spPr>
        <p:txBody>
          <a:bodyPr/>
          <a:lstStyle/>
          <a:p>
            <a:r>
              <a:rPr lang="en-US" sz="2800" dirty="0" smtClean="0"/>
              <a:t>Eagles: Risk Assessment</a:t>
            </a:r>
            <a:endParaRPr lang="en-US" sz="2800" dirty="0"/>
          </a:p>
        </p:txBody>
      </p:sp>
      <p:sp>
        <p:nvSpPr>
          <p:cNvPr id="7" name="TextBox 6"/>
          <p:cNvSpPr txBox="1"/>
          <p:nvPr/>
        </p:nvSpPr>
        <p:spPr>
          <a:xfrm>
            <a:off x="435428" y="3341914"/>
            <a:ext cx="3765099" cy="2850966"/>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rtlCol="0">
            <a:normAutofit/>
          </a:bodyPr>
          <a:lstStyle/>
          <a:p>
            <a:pPr fontAlgn="auto">
              <a:spcBef>
                <a:spcPct val="20000"/>
              </a:spcBef>
              <a:spcAft>
                <a:spcPts val="0"/>
              </a:spcAft>
            </a:pPr>
            <a:r>
              <a:rPr lang="en-US" b="1" dirty="0" smtClean="0">
                <a:solidFill>
                  <a:srgbClr val="000000"/>
                </a:solidFill>
                <a:cs typeface="Arial Narrow"/>
              </a:rPr>
              <a:t>State </a:t>
            </a:r>
            <a:r>
              <a:rPr lang="en-US" b="1" dirty="0">
                <a:solidFill>
                  <a:srgbClr val="000000"/>
                </a:solidFill>
                <a:cs typeface="Arial Narrow"/>
              </a:rPr>
              <a:t>of the Science</a:t>
            </a:r>
          </a:p>
          <a:p>
            <a:pPr marL="342900" indent="-342900" fontAlgn="auto">
              <a:spcBef>
                <a:spcPct val="20000"/>
              </a:spcBef>
              <a:spcAft>
                <a:spcPts val="0"/>
              </a:spcAft>
              <a:buFont typeface="Arial" panose="020B0604020202020204" pitchFamily="34" charset="0"/>
              <a:buChar char="•"/>
            </a:pPr>
            <a:r>
              <a:rPr lang="en-US" sz="1600" dirty="0" smtClean="0">
                <a:solidFill>
                  <a:srgbClr val="000000"/>
                </a:solidFill>
                <a:cs typeface="Arial Narrow"/>
              </a:rPr>
              <a:t>Research on eagle foraging, and migration has helped understand how eagles use the landscape</a:t>
            </a:r>
          </a:p>
          <a:p>
            <a:pPr marL="342900" indent="-342900" fontAlgn="auto">
              <a:spcBef>
                <a:spcPct val="20000"/>
              </a:spcBef>
              <a:spcAft>
                <a:spcPts val="0"/>
              </a:spcAft>
              <a:buFont typeface="Arial" panose="020B0604020202020204" pitchFamily="34" charset="0"/>
              <a:buChar char="•"/>
            </a:pPr>
            <a:r>
              <a:rPr lang="en-US" sz="1600" dirty="0" smtClean="0">
                <a:solidFill>
                  <a:srgbClr val="000000"/>
                </a:solidFill>
                <a:cs typeface="Arial Narrow"/>
              </a:rPr>
              <a:t>Currently developed sites have </a:t>
            </a:r>
            <a:r>
              <a:rPr lang="en-US" sz="1600" dirty="0" err="1" smtClean="0">
                <a:solidFill>
                  <a:srgbClr val="000000"/>
                </a:solidFill>
                <a:cs typeface="Arial Narrow"/>
              </a:rPr>
              <a:t>ID’d</a:t>
            </a:r>
            <a:r>
              <a:rPr lang="en-US" sz="1600" dirty="0" smtClean="0">
                <a:solidFill>
                  <a:srgbClr val="000000"/>
                </a:solidFill>
                <a:cs typeface="Arial Narrow"/>
              </a:rPr>
              <a:t> high-risk turbines to inform selective turbine shut-down during high-risk migration periods</a:t>
            </a:r>
          </a:p>
          <a:p>
            <a:pPr marL="342900" indent="-342900" fontAlgn="auto">
              <a:spcBef>
                <a:spcPct val="20000"/>
              </a:spcBef>
              <a:spcAft>
                <a:spcPts val="0"/>
              </a:spcAft>
              <a:buFont typeface="Arial" panose="020B0604020202020204" pitchFamily="34" charset="0"/>
              <a:buChar char="•"/>
            </a:pPr>
            <a:r>
              <a:rPr lang="en-US" sz="1600" dirty="0" smtClean="0">
                <a:solidFill>
                  <a:srgbClr val="000000"/>
                </a:solidFill>
                <a:cs typeface="Arial Narrow"/>
              </a:rPr>
              <a:t>Few publically available data exist to refine current risk models</a:t>
            </a:r>
            <a:endParaRPr lang="en-US" sz="1600" dirty="0">
              <a:solidFill>
                <a:srgbClr val="000000"/>
              </a:solidFill>
              <a:cs typeface="Arial Narrow"/>
            </a:endParaRPr>
          </a:p>
        </p:txBody>
      </p:sp>
      <p:sp>
        <p:nvSpPr>
          <p:cNvPr id="8" name="TextBox 7"/>
          <p:cNvSpPr txBox="1"/>
          <p:nvPr/>
        </p:nvSpPr>
        <p:spPr>
          <a:xfrm>
            <a:off x="4452257" y="3341914"/>
            <a:ext cx="3893346" cy="2850967"/>
          </a:xfrm>
          <a:prstGeom prst="rect">
            <a:avLst/>
          </a:prstGeom>
        </p:spPr>
        <p:style>
          <a:lnRef idx="2">
            <a:schemeClr val="dk1"/>
          </a:lnRef>
          <a:fillRef idx="1">
            <a:schemeClr val="lt1"/>
          </a:fillRef>
          <a:effectRef idx="0">
            <a:schemeClr val="dk1"/>
          </a:effectRef>
          <a:fontRef idx="minor">
            <a:schemeClr val="dk1"/>
          </a:fontRef>
        </p:style>
        <p:txBody>
          <a:bodyPr vert="horz" wrap="square" lIns="91440" tIns="45720" rIns="91440" bIns="45720" rtlCol="0">
            <a:normAutofit/>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2323" b="1" i="0" u="none" strike="noStrike" kern="1200" cap="none" spc="0" normalizeH="0" baseline="0" noProof="0" dirty="0" smtClean="0">
                <a:ln>
                  <a:noFill/>
                </a:ln>
                <a:solidFill>
                  <a:srgbClr val="000000"/>
                </a:solidFill>
                <a:effectLst/>
                <a:uLnTx/>
                <a:uFillTx/>
                <a:latin typeface="Arial Narrow"/>
                <a:ea typeface="+mn-ea"/>
                <a:cs typeface="Arial Narrow"/>
              </a:rPr>
              <a:t> Research</a:t>
            </a:r>
            <a:r>
              <a:rPr kumimoji="0" lang="en-US" sz="2323" b="1" i="0" u="none" strike="noStrike" kern="1200" cap="none" spc="0" normalizeH="0" noProof="0" dirty="0" smtClean="0">
                <a:ln>
                  <a:noFill/>
                </a:ln>
                <a:solidFill>
                  <a:srgbClr val="000000"/>
                </a:solidFill>
                <a:effectLst/>
                <a:uLnTx/>
                <a:uFillTx/>
                <a:latin typeface="Arial Narrow"/>
                <a:ea typeface="+mn-ea"/>
                <a:cs typeface="Arial Narrow"/>
              </a:rPr>
              <a:t> Needs</a:t>
            </a:r>
            <a:endParaRPr kumimoji="0" lang="en-US" sz="2323" b="1" i="0" u="none" strike="noStrike" kern="1200" cap="none" spc="0" normalizeH="0" baseline="0" noProof="0" dirty="0" smtClean="0">
              <a:ln>
                <a:noFill/>
              </a:ln>
              <a:solidFill>
                <a:srgbClr val="000000"/>
              </a:solidFill>
              <a:effectLst/>
              <a:uLnTx/>
              <a:uFillTx/>
              <a:latin typeface="Arial Narrow"/>
              <a:ea typeface="+mn-ea"/>
              <a:cs typeface="Arial Narrow"/>
            </a:endParaRPr>
          </a:p>
          <a:p>
            <a:pPr marL="342900" indent="-342900" fontAlgn="auto">
              <a:spcBef>
                <a:spcPct val="20000"/>
              </a:spcBef>
              <a:spcAft>
                <a:spcPts val="0"/>
              </a:spcAft>
              <a:buFont typeface="Arial" panose="020B0604020202020204" pitchFamily="34" charset="0"/>
              <a:buChar char="•"/>
            </a:pPr>
            <a:r>
              <a:rPr lang="en-US" dirty="0" smtClean="0">
                <a:solidFill>
                  <a:srgbClr val="000000"/>
                </a:solidFill>
                <a:cs typeface="Arial Narrow"/>
              </a:rPr>
              <a:t>Improved characterization of </a:t>
            </a:r>
            <a:r>
              <a:rPr lang="en-US" dirty="0">
                <a:solidFill>
                  <a:srgbClr val="000000"/>
                </a:solidFill>
                <a:cs typeface="Arial Narrow"/>
              </a:rPr>
              <a:t>risks to eagles at a given wind </a:t>
            </a:r>
            <a:r>
              <a:rPr lang="en-US" dirty="0" smtClean="0">
                <a:solidFill>
                  <a:srgbClr val="000000"/>
                </a:solidFill>
                <a:cs typeface="Arial Narrow"/>
              </a:rPr>
              <a:t>site</a:t>
            </a:r>
          </a:p>
          <a:p>
            <a:pPr marL="342900" indent="-342900" fontAlgn="auto">
              <a:spcBef>
                <a:spcPct val="20000"/>
              </a:spcBef>
              <a:spcAft>
                <a:spcPts val="0"/>
              </a:spcAft>
              <a:buFont typeface="Arial" panose="020B0604020202020204" pitchFamily="34" charset="0"/>
              <a:buChar char="•"/>
            </a:pPr>
            <a:r>
              <a:rPr lang="en-US" dirty="0">
                <a:solidFill>
                  <a:srgbClr val="000000"/>
                </a:solidFill>
                <a:cs typeface="Arial Narrow"/>
              </a:rPr>
              <a:t>Understanding/predicting habitat use to inform wind </a:t>
            </a:r>
            <a:r>
              <a:rPr lang="en-US" dirty="0" smtClean="0">
                <a:solidFill>
                  <a:srgbClr val="000000"/>
                </a:solidFill>
                <a:cs typeface="Arial Narrow"/>
              </a:rPr>
              <a:t>siting</a:t>
            </a:r>
          </a:p>
          <a:p>
            <a:pPr marL="342900" indent="-342900" fontAlgn="auto">
              <a:spcBef>
                <a:spcPct val="20000"/>
              </a:spcBef>
              <a:spcAft>
                <a:spcPts val="0"/>
              </a:spcAft>
              <a:buFont typeface="Arial" panose="020B0604020202020204" pitchFamily="34" charset="0"/>
              <a:buChar char="•"/>
            </a:pPr>
            <a:r>
              <a:rPr lang="en-US" dirty="0" smtClean="0">
                <a:solidFill>
                  <a:srgbClr val="000000"/>
                </a:solidFill>
                <a:cs typeface="Arial Narrow"/>
              </a:rPr>
              <a:t>Improved technologies for telemetry</a:t>
            </a:r>
            <a:endParaRPr lang="en-US" dirty="0">
              <a:solidFill>
                <a:srgbClr val="000000"/>
              </a:solidFill>
              <a:cs typeface="Arial Narrow"/>
            </a:endParaRPr>
          </a:p>
          <a:p>
            <a:pPr marL="342900" marR="0" indent="-342900" eaLnBrk="1" fontAlgn="auto" latinLnBrk="0" hangingPunct="1">
              <a:lnSpc>
                <a:spcPct val="100000"/>
              </a:lnSpc>
              <a:spcBef>
                <a:spcPct val="20000"/>
              </a:spcBef>
              <a:spcAft>
                <a:spcPts val="0"/>
              </a:spcAft>
              <a:buClrTx/>
              <a:buSzTx/>
              <a:buFont typeface="Arial" panose="020B0604020202020204" pitchFamily="34" charset="0"/>
              <a:buChar char="•"/>
              <a:tabLst/>
            </a:pPr>
            <a:endParaRPr lang="en-US" dirty="0">
              <a:solidFill>
                <a:srgbClr val="000000"/>
              </a:solidFill>
              <a:cs typeface="Arial Narrow"/>
            </a:endParaRPr>
          </a:p>
        </p:txBody>
      </p:sp>
      <p:pic>
        <p:nvPicPr>
          <p:cNvPr id="5122" name="Picture 2" descr="http://d1jrw5jterzxwu.cloudfront.net/sites/default/files/styles/article_header_image/public/article_media/golden_eagle-wind_turbine-ap_photo-dina_cappiello.jpg?itok=M567Jl2p"/>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03244" y="1215390"/>
            <a:ext cx="2759529" cy="1839686"/>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www.skinnymoose.com/outdoorsmorgasbord/files/2015/02/DeflectedWinds_Thermals-435x580.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08883" y="1040765"/>
            <a:ext cx="2354307" cy="219195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tucsonsentinel.com/files/entryimages/090311-2-eagle5.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88180" y="1226911"/>
            <a:ext cx="2784714" cy="1828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242108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eere_template_blue">
  <a:themeElements>
    <a:clrScheme name="~~~ EERE Colors ~~~">
      <a:dk1>
        <a:srgbClr val="50565C"/>
      </a:dk1>
      <a:lt1>
        <a:sysClr val="window" lastClr="FFFFFF"/>
      </a:lt1>
      <a:dk2>
        <a:srgbClr val="6A737B"/>
      </a:dk2>
      <a:lt2>
        <a:srgbClr val="EEECE1"/>
      </a:lt2>
      <a:accent1>
        <a:srgbClr val="7AC143"/>
      </a:accent1>
      <a:accent2>
        <a:srgbClr val="FFD200"/>
      </a:accent2>
      <a:accent3>
        <a:srgbClr val="00A4E4"/>
      </a:accent3>
      <a:accent4>
        <a:srgbClr val="006892"/>
      </a:accent4>
      <a:accent5>
        <a:srgbClr val="00853F"/>
      </a:accent5>
      <a:accent6>
        <a:srgbClr val="F58025"/>
      </a:accent6>
      <a:hlink>
        <a:srgbClr val="006892"/>
      </a:hlink>
      <a:folHlink>
        <a:srgbClr val="6A737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ormAutofit fontScale="85000" lnSpcReduction="10000"/>
      </a:bodyPr>
      <a:lstStyle>
        <a:defPPr marL="0" marR="0" indent="0" algn="l" defTabSz="457200" rtl="0" eaLnBrk="1" fontAlgn="auto" latinLnBrk="0" hangingPunct="1">
          <a:lnSpc>
            <a:spcPct val="100000"/>
          </a:lnSpc>
          <a:spcBef>
            <a:spcPct val="20000"/>
          </a:spcBef>
          <a:spcAft>
            <a:spcPts val="0"/>
          </a:spcAft>
          <a:buClrTx/>
          <a:buSzTx/>
          <a:buFont typeface="Arial"/>
          <a:buNone/>
          <a:tabLst/>
          <a:defRPr kumimoji="0" sz="2323" b="1" i="0" u="none" strike="noStrike" kern="1200" cap="none" spc="0" normalizeH="0" baseline="0" noProof="0" dirty="0" smtClean="0">
            <a:ln>
              <a:noFill/>
            </a:ln>
            <a:solidFill>
              <a:srgbClr val="FFFFFF"/>
            </a:solidFill>
            <a:effectLst/>
            <a:uLnTx/>
            <a:uFillTx/>
            <a:latin typeface="Arial Narrow"/>
            <a:ea typeface="+mn-ea"/>
            <a:cs typeface="Arial Narrow"/>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10079</TotalTime>
  <Words>1232</Words>
  <Application>Microsoft Macintosh PowerPoint</Application>
  <PresentationFormat>On-screen Show (4:3)</PresentationFormat>
  <Paragraphs>148</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eere_template_blue</vt:lpstr>
      <vt:lpstr>PowerPoint Presentation</vt:lpstr>
      <vt:lpstr>Bottom line, up front</vt:lpstr>
      <vt:lpstr>The Wind Vision Report  Benefits by 2050</vt:lpstr>
      <vt:lpstr>Challenges to Siting and Deployment</vt:lpstr>
      <vt:lpstr>Key Regulatory Drivers</vt:lpstr>
      <vt:lpstr>Wildlife challenges: Impacts to eagles, bats, prairie grouse</vt:lpstr>
      <vt:lpstr>Bats: Operational Curtailment</vt:lpstr>
      <vt:lpstr>Bats: Deterrent Technologies </vt:lpstr>
      <vt:lpstr>Eagles: Risk Assessment</vt:lpstr>
      <vt:lpstr>Eagles: Detection and Deterrence</vt:lpstr>
      <vt:lpstr>Impacts on Radar</vt:lpstr>
      <vt:lpstr>Interagency Field Test &amp; Evaluation Evaluate wind turbine impact and industry mitigations</vt:lpstr>
      <vt:lpstr>Performance of Existing Radars</vt:lpstr>
      <vt:lpstr>Performance of Existing Radars  and Tested Mitigations</vt:lpstr>
      <vt:lpstr>Interference Mitigation R&amp;D Needs</vt:lpstr>
    </vt:vector>
  </TitlesOfParts>
  <Company>NREL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bbabiuch</dc:creator>
  <cp:lastModifiedBy>Patrick Gilman</cp:lastModifiedBy>
  <cp:revision>1069</cp:revision>
  <cp:lastPrinted>2011-07-11T14:31:57Z</cp:lastPrinted>
  <dcterms:created xsi:type="dcterms:W3CDTF">2009-08-10T19:26:51Z</dcterms:created>
  <dcterms:modified xsi:type="dcterms:W3CDTF">2015-06-10T16:44:26Z</dcterms:modified>
</cp:coreProperties>
</file>