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Lst>
  <p:sldSz cy="5143500" cx="9144000"/>
  <p:notesSz cx="6858000" cy="9144000"/>
  <p:embeddedFontLst>
    <p:embeddedFont>
      <p:font typeface="Lora"/>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Lora-bold.fntdata"/><Relationship Id="rId25" Type="http://schemas.openxmlformats.org/officeDocument/2006/relationships/font" Target="fonts/Lora-regular.fntdata"/><Relationship Id="rId28" Type="http://schemas.openxmlformats.org/officeDocument/2006/relationships/font" Target="fonts/Lora-boldItalic.fntdata"/><Relationship Id="rId27" Type="http://schemas.openxmlformats.org/officeDocument/2006/relationships/font" Target="fonts/Lora-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10d0d3c31ad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10d0d3c31ad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Today’s topic is “In Service of Others: Honoring Others’ Copyrights -- and Making Your Work Useful (to others)”</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In this presentation we will explore copyright through a series of analogies. Our goal is to help you understand what copyright is (and isn’t), how you already interact with copyright every day, and how to extend the usefulness of what you make so that others can actually use it, while honoring others’ copyrights.</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10914209e22_1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10914209e22_1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Based on what you’ve learned so far . ..  which of the following are in-copyright, and which are not? What questions do you have about these?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[do the activity interactively in class]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Great! Let’s move on.</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12466cd7b21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12466cd7b21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Based on what you’ve learned so far . ..  which of the following are in-copyright, and which are not? What questions do you have about these?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[do the activity interactively in class]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Great! Let’s move on.</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10914209e22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10914209e22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a:solidFill>
                  <a:schemeClr val="dk1"/>
                </a:solidFill>
              </a:rPr>
              <a:t>Principle 3: All published works are destined for ‘freedom from Copyright’ and will join the Public Domain … but it takes a long while for them to get there. </a:t>
            </a:r>
            <a:r>
              <a:rPr lang="en">
                <a:solidFill>
                  <a:schemeClr val="dk1"/>
                </a:solidFill>
              </a:rPr>
              <a:t>When copyrighted materials reach a certain age, they “graduate” from Copyright and join the Public Domain and are free from copyright restrictions. (Note that “I found this free online” is not the same as being in the Public Domain.) Original works may also be donated or clearly marked by their maker as donated to the Public Domain (CC0). However, works made by U.S. Federal Employees during their official duties are automatically in the Public Domain in the United States.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How long does it take for something to enter the Public Domain -- of course it “depends” but for works created and published by an individual it can take a lifetime -- PLUS 70 years! </a:t>
            </a:r>
            <a:endParaRPr>
              <a:solidFill>
                <a:schemeClr val="dk1"/>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10d0d3c31ad_0_2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10d0d3c31ad_0_2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So, in summary, works fall into three different categories -- works YOU made, whose rights you did not sell or give away, works someone else made, and works in the Public Domain.</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11a2c61fc51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11a2c61fc51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10914209e22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10914209e22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a:solidFill>
                  <a:schemeClr val="dk1"/>
                </a:solidFill>
              </a:rPr>
              <a:t>Principle 4: Copyrights can be thought of as a creator’s monopoly over a bundle of different rights</a:t>
            </a:r>
            <a:r>
              <a:rPr lang="en">
                <a:solidFill>
                  <a:schemeClr val="dk1"/>
                </a:solidFill>
              </a:rPr>
              <a:t> -- There are several different protected rights -- a bundle -- relevant rights in the bundle for our purposes are rights to copy, create other versions, publicly display, and distribute the work. Unless a work is clearly a “work for hire,” or you’re a U.S. Federal Employee creating things in the course of your official work, </a:t>
            </a:r>
            <a:r>
              <a:rPr lang="en" u="sng">
                <a:solidFill>
                  <a:schemeClr val="dk1"/>
                </a:solidFill>
              </a:rPr>
              <a:t>you</a:t>
            </a:r>
            <a:r>
              <a:rPr lang="en">
                <a:solidFill>
                  <a:schemeClr val="dk1"/>
                </a:solidFill>
              </a:rPr>
              <a:t> have a monopoly on these rights. Again, these last the author’s lifetime, plus 70 years before graduating to the Public Domain.</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11a2c61fc51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11a2c61fc51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10d0d3c31ad_0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10d0d3c31ad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sz="1600">
                <a:solidFill>
                  <a:schemeClr val="dk1"/>
                </a:solidFill>
              </a:rPr>
              <a:t>Principle 5: Copyrights are a “bundle” of rights that can be retained, sold, donated, and/or licensed . . . as parts or as a whole whole, to one party (exclusive) or to many, for limited times or for all time, limited geographies or to all geographies . . . .</a:t>
            </a:r>
            <a:endParaRPr b="1" sz="3300">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a:t>Copyright law establishes such works automatically as a commodity, and just with a bicycle, the owner does not have to share . . . It is pretty clear that as a bicycle owner you have rights to lend it out, sell it, keep it, paint it, take it on a world tour, and ride it wherever it is legal to do so.</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What are some things one might want to do with a copyrighted work one owns?  What are somethings others might </a:t>
            </a:r>
            <a:r>
              <a:rPr i="1" lang="en"/>
              <a:t>ask</a:t>
            </a:r>
            <a:r>
              <a:rPr lang="en"/>
              <a:t> to do with that work?</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10914209e22_1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10914209e22_1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169f53eb0c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169f53eb0c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11a2c61fc5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11a2c61fc5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10d0d3c31ad_0_2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10d0d3c31ad_0_2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Suppose you own a bicycle [or other very useful, mainstream item which is common for your audience to own - e.g. snow shovel, public transit pass, physics textbook, gaming console, etc.].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[interactive exercise] Please raise your hand if you own a bicycle. [Hawa raises hand.] If Javier wants to borrow Hawa’s bicycle, can he? [discussion] No, he needs to ask. And if Hawa does not respond, can he borrow it? If Hawa says he can borrow it on Tuesday from 11-12, does that mean he can also use it on Wednesday from 9-10, or for the rest of the year? If he has permission to use it for class can he also use it in a competitive bike race? Can he paint it a different color? Since Hawa gave permission to Javier, does that mean Max can also use Hawa’s bicycle? No, of course not.</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Copyright is a lot like this bicycle example. In the same way that someone </a:t>
            </a:r>
            <a:r>
              <a:rPr b="1" lang="en">
                <a:solidFill>
                  <a:schemeClr val="dk1"/>
                </a:solidFill>
              </a:rPr>
              <a:t>owns </a:t>
            </a:r>
            <a:r>
              <a:rPr lang="en">
                <a:solidFill>
                  <a:schemeClr val="dk1"/>
                </a:solidFill>
              </a:rPr>
              <a:t>an unlocked, unaccompanied bicycle, someone likewise </a:t>
            </a:r>
            <a:r>
              <a:rPr b="1" lang="en">
                <a:solidFill>
                  <a:schemeClr val="dk1"/>
                </a:solidFill>
              </a:rPr>
              <a:t>owns</a:t>
            </a:r>
            <a:r>
              <a:rPr lang="en">
                <a:solidFill>
                  <a:schemeClr val="dk1"/>
                </a:solidFill>
              </a:rPr>
              <a:t> the digital artifact you found freely on the web, the picture published in a book you own, the architectural model your classmate built, or the cool diagram you saw on a conference poster. In the same way as borrowing a bicycle, you must obtain some sort of permission to use in-copyright works when those rights don’t belong to you. This includes student academic work -- because students own their own work!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10d0d3c31ad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10d0d3c31ad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Well, this poses a problem doesn’t it because we WANT to draw on a lot of sources when we create. Our work is often better when we draw on others’ expertise and what they have made.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There are two questions here: 1) How to use others’ work legally and ethically, and 2) Making your work useful for others who may need to customize or adapt it to fit their use.</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12466cd7b21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12466cd7b21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10d0d3c31ad_0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10d0d3c31ad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We are going to explore a number of “practical copyright principles” that you can implement in your work: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b="1" lang="en">
                <a:solidFill>
                  <a:schemeClr val="dk1"/>
                </a:solidFill>
              </a:rPr>
              <a:t>Principle 1: Always assume that every artifact is owned by someone.</a:t>
            </a:r>
            <a:r>
              <a:rPr lang="en">
                <a:solidFill>
                  <a:schemeClr val="dk1"/>
                </a:solidFill>
              </a:rPr>
              <a:t> Like a bicycle, unless clearly marked, or you have a highly informed reason to know otherwise you should always assume that </a:t>
            </a:r>
            <a:r>
              <a:rPr b="1" lang="en">
                <a:solidFill>
                  <a:schemeClr val="dk1"/>
                </a:solidFill>
              </a:rPr>
              <a:t>every created thing you see or hear which is somehow “recorded” or “hosted” (legal people use the phrase “recorded in a fixed medium”) is owned by someone</a:t>
            </a:r>
            <a:r>
              <a:rPr lang="en">
                <a:solidFill>
                  <a:schemeClr val="dk1"/>
                </a:solidFill>
              </a:rPr>
              <a:t>. This also includes content you don’t have to pay for that you see on the internet.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11a2c61fc51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11a2c61fc51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18fc7b4de9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18fc7b4de9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10d0d3c31ad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10d0d3c31ad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a:solidFill>
                  <a:schemeClr val="dk1"/>
                </a:solidFill>
              </a:rPr>
              <a:t>Principle 2: Copyright is automatic. Copyrights are established the moment a creative work is fixed in a medium</a:t>
            </a:r>
            <a:r>
              <a:rPr lang="en">
                <a:solidFill>
                  <a:schemeClr val="dk1"/>
                </a:solidFill>
              </a:rPr>
              <a:t> -- even if you never add a copyright symbol © to the work. A copyright is established by its creator </a:t>
            </a:r>
            <a:r>
              <a:rPr i="1" lang="en">
                <a:solidFill>
                  <a:schemeClr val="dk1"/>
                </a:solidFill>
              </a:rPr>
              <a:t>the moment when they press “save.” as soon as one’s pen hits the paper to create a doodle, the moment when your smartphone camera takes a video or a picture,</a:t>
            </a:r>
            <a:r>
              <a:rPr lang="en">
                <a:solidFill>
                  <a:schemeClr val="dk1"/>
                </a:solidFill>
              </a:rPr>
              <a:t> and so on. . .</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This means that unless your employer, sponsor, or work agreement or policy says otherwise, you have complete ownership over your original work! If you are a university student, you own your work (unless you’re an employee.) You are a copyright owner!</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1.png"/><Relationship Id="rId10" Type="http://schemas.openxmlformats.org/officeDocument/2006/relationships/hyperlink" Target="https://thenounproject.com/icon/graduates-1971073" TargetMode="External"/><Relationship Id="rId13" Type="http://schemas.openxmlformats.org/officeDocument/2006/relationships/image" Target="../media/image3.png"/><Relationship Id="rId12" Type="http://schemas.openxmlformats.org/officeDocument/2006/relationships/image" Target="../media/image16.png"/><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hyperlink" Target="https://thenounproject.com/search/?q=bicycle&amp;i=1272852" TargetMode="External"/><Relationship Id="rId4" Type="http://schemas.openxmlformats.org/officeDocument/2006/relationships/hyperlink" Target="https://thenounproject.com/search/?q=photography&amp;i=2588421" TargetMode="External"/><Relationship Id="rId9" Type="http://schemas.openxmlformats.org/officeDocument/2006/relationships/hyperlink" Target="https://thenounproject.com/search/?q=build&amp;i=2085889" TargetMode="External"/><Relationship Id="rId15" Type="http://schemas.openxmlformats.org/officeDocument/2006/relationships/image" Target="../media/image14.png"/><Relationship Id="rId14" Type="http://schemas.openxmlformats.org/officeDocument/2006/relationships/image" Target="../media/image13.png"/><Relationship Id="rId17" Type="http://schemas.openxmlformats.org/officeDocument/2006/relationships/image" Target="../media/image2.png"/><Relationship Id="rId16" Type="http://schemas.openxmlformats.org/officeDocument/2006/relationships/image" Target="../media/image11.png"/><Relationship Id="rId5" Type="http://schemas.openxmlformats.org/officeDocument/2006/relationships/hyperlink" Target="https://creativecommons.org/licenses/by/3.0/us/legalcode" TargetMode="External"/><Relationship Id="rId19" Type="http://schemas.openxmlformats.org/officeDocument/2006/relationships/hyperlink" Target="http://hdl.handle.net/10919/112264" TargetMode="External"/><Relationship Id="rId6" Type="http://schemas.openxmlformats.org/officeDocument/2006/relationships/hyperlink" Target="https://thenounproject.com/term/bucket/71705/" TargetMode="External"/><Relationship Id="rId18" Type="http://schemas.openxmlformats.org/officeDocument/2006/relationships/image" Target="../media/image7.png"/><Relationship Id="rId7" Type="http://schemas.openxmlformats.org/officeDocument/2006/relationships/hyperlink" Target="https://thenounproject.com/search/?q=family+tree&amp;i=2558850" TargetMode="External"/><Relationship Id="rId8" Type="http://schemas.openxmlformats.org/officeDocument/2006/relationships/hyperlink" Target="https://thenounproject.com/search/?q=harvest&amp;i=3973361"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s://thenounproject.com/icon/graduates-1971073" TargetMode="Externa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hyperlink" Target="https://creativecommons.org/licenses/by/3.0/us/legalcode" TargetMode="External"/><Relationship Id="rId4" Type="http://schemas.openxmlformats.org/officeDocument/2006/relationships/hyperlink" Target="https://thenounproject.com/term/bucket/71705/" TargetMode="External"/><Relationship Id="rId5" Type="http://schemas.openxmlformats.org/officeDocument/2006/relationships/hyperlink" Target="https://guides.library.cornell.edu/copyright/publicdomain" TargetMode="External"/><Relationship Id="rId6"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s://guides.library.cornell.edu/copyright/publicdomain"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hyperlink" Target="https://thenounproject.com/search/?q=harvest&amp;i=3973361" TargetMode="External"/><Relationship Id="rId4" Type="http://schemas.openxmlformats.org/officeDocument/2006/relationships/hyperlink" Target="https://thenounproject.com/search/?q=family+tree&amp;i=2558850" TargetMode="External"/><Relationship Id="rId9" Type="http://schemas.openxmlformats.org/officeDocument/2006/relationships/image" Target="../media/image13.png"/><Relationship Id="rId5" Type="http://schemas.openxmlformats.org/officeDocument/2006/relationships/hyperlink" Target="https://thenounproject.com/search/?q=graveyard&amp;i=3339647" TargetMode="External"/><Relationship Id="rId6" Type="http://schemas.openxmlformats.org/officeDocument/2006/relationships/hyperlink" Target="https://thenounproject.com/search/?q=trade&amp;i=3683592" TargetMode="External"/><Relationship Id="rId7" Type="http://schemas.openxmlformats.org/officeDocument/2006/relationships/image" Target="../media/image14.png"/><Relationship Id="rId8" Type="http://schemas.openxmlformats.org/officeDocument/2006/relationships/image" Target="../media/image1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3.png"/><Relationship Id="rId4" Type="http://schemas.openxmlformats.org/officeDocument/2006/relationships/hyperlink" Target="https://thenounproject.com/search/?q=harvest&amp;i=3973361" TargetMode="External"/><Relationship Id="rId5" Type="http://schemas.openxmlformats.org/officeDocument/2006/relationships/hyperlink" Target="https://thenounproject.com/search/?q=trade&amp;i=3683592" TargetMode="External"/><Relationship Id="rId6" Type="http://schemas.openxmlformats.org/officeDocument/2006/relationships/image" Target="../media/image20.png"/><Relationship Id="rId7"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hyperlink" Target="http://hdl.handle.net/10919/112264" TargetMode="External"/><Relationship Id="rId4" Type="http://schemas.openxmlformats.org/officeDocument/2006/relationships/hyperlink" Target="https://docs.google.com/presentation/d/1llAkhXgafnBA3UwweSWHDL31AX8d99IWlsfzIUFJQ6E/edit?usp=sharing" TargetMode="External"/><Relationship Id="rId5" Type="http://schemas.openxmlformats.org/officeDocument/2006/relationships/image" Target="../media/image7.png"/><Relationship Id="rId6" Type="http://schemas.openxmlformats.org/officeDocument/2006/relationships/hyperlink" Target="http://hdl.handle.net/10919/112264"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thenounproject.com/search/?q=bicycle&amp;i=1272852"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0.png"/><Relationship Id="rId4" Type="http://schemas.openxmlformats.org/officeDocument/2006/relationships/hyperlink" Target="https://thenounproject.com/search/?q=mirror+reflection&amp;i=1221065"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1" Type="http://schemas.openxmlformats.org/officeDocument/2006/relationships/image" Target="../media/image16.png"/><Relationship Id="rId10" Type="http://schemas.openxmlformats.org/officeDocument/2006/relationships/image" Target="../media/image5.png"/><Relationship Id="rId13" Type="http://schemas.openxmlformats.org/officeDocument/2006/relationships/image" Target="../media/image19.png"/><Relationship Id="rId12" Type="http://schemas.openxmlformats.org/officeDocument/2006/relationships/image" Target="../media/image15.png"/><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8.png"/><Relationship Id="rId4" Type="http://schemas.openxmlformats.org/officeDocument/2006/relationships/hyperlink" Target="https://thenounproject.com/search/?q=sculptor&amp;i=1059044" TargetMode="External"/><Relationship Id="rId9" Type="http://schemas.openxmlformats.org/officeDocument/2006/relationships/hyperlink" Target="https://thenounproject.com/search/?q=sheet+music&amp;i=3478850" TargetMode="External"/><Relationship Id="rId15" Type="http://schemas.openxmlformats.org/officeDocument/2006/relationships/hyperlink" Target="https://copyright.cornell.edu/publicdomain" TargetMode="External"/><Relationship Id="rId14" Type="http://schemas.openxmlformats.org/officeDocument/2006/relationships/image" Target="../media/image9.png"/><Relationship Id="rId5" Type="http://schemas.openxmlformats.org/officeDocument/2006/relationships/hyperlink" Target="https://thenounproject.com/search/?q=document&amp;i=3536167" TargetMode="External"/><Relationship Id="rId6" Type="http://schemas.openxmlformats.org/officeDocument/2006/relationships/hyperlink" Target="https://thenounproject.com/search/?q=photography&amp;i=2588421" TargetMode="External"/><Relationship Id="rId7" Type="http://schemas.openxmlformats.org/officeDocument/2006/relationships/hyperlink" Target="https://thenounproject.com/search/?q=save&amp;i=1929682" TargetMode="External"/><Relationship Id="rId8" Type="http://schemas.openxmlformats.org/officeDocument/2006/relationships/hyperlink" Target="https://thenounproject.com/search/?q=scribble&amp;i=713357"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nvSpPr>
        <p:spPr>
          <a:xfrm>
            <a:off x="39038" y="4420200"/>
            <a:ext cx="3292800" cy="723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500">
                <a:solidFill>
                  <a:schemeClr val="dk1"/>
                </a:solidFill>
              </a:rPr>
              <a:t>© BBicycle by Fahmihorizo - CC BY 3.0 </a:t>
            </a:r>
            <a:r>
              <a:rPr lang="en" sz="500" u="sng">
                <a:solidFill>
                  <a:schemeClr val="accent5"/>
                </a:solidFill>
                <a:hlinkClick r:id="rId3">
                  <a:extLst>
                    <a:ext uri="{A12FA001-AC4F-418D-AE19-62706E023703}">
                      <ahyp:hlinkClr val="tx"/>
                    </a:ext>
                  </a:extLst>
                </a:hlinkClick>
              </a:rPr>
              <a:t>https://thenounproject.com/search/?q=bicycle&amp;i=1272852</a:t>
            </a:r>
            <a:endParaRPr sz="500">
              <a:solidFill>
                <a:schemeClr val="dk1"/>
              </a:solidFill>
            </a:endParaRPr>
          </a:p>
          <a:p>
            <a:pPr indent="0" lvl="0" marL="0" rtl="0" algn="l">
              <a:spcBef>
                <a:spcPts val="0"/>
              </a:spcBef>
              <a:spcAft>
                <a:spcPts val="0"/>
              </a:spcAft>
              <a:buNone/>
            </a:pPr>
            <a:r>
              <a:rPr lang="en" sz="500">
                <a:solidFill>
                  <a:schemeClr val="dk1"/>
                </a:solidFill>
              </a:rPr>
              <a:t>© Photography by monkik CC BY 3.0 </a:t>
            </a:r>
            <a:r>
              <a:rPr lang="en" sz="500" u="sng">
                <a:solidFill>
                  <a:schemeClr val="accent5"/>
                </a:solidFill>
                <a:hlinkClick r:id="rId4">
                  <a:extLst>
                    <a:ext uri="{A12FA001-AC4F-418D-AE19-62706E023703}">
                      <ahyp:hlinkClr val="tx"/>
                    </a:ext>
                  </a:extLst>
                </a:hlinkClick>
              </a:rPr>
              <a:t>https://thenounproject.com/search/?q=photography&amp;i=2588421</a:t>
            </a:r>
            <a:r>
              <a:rPr lang="en" sz="500">
                <a:solidFill>
                  <a:schemeClr val="dk1"/>
                </a:solidFill>
              </a:rPr>
              <a:t> </a:t>
            </a:r>
            <a:endParaRPr sz="500">
              <a:solidFill>
                <a:schemeClr val="dk1"/>
              </a:solidFill>
            </a:endParaRPr>
          </a:p>
          <a:p>
            <a:pPr indent="0" lvl="0" marL="0" rtl="0" algn="l">
              <a:spcBef>
                <a:spcPts val="0"/>
              </a:spcBef>
              <a:spcAft>
                <a:spcPts val="0"/>
              </a:spcAft>
              <a:buNone/>
            </a:pPr>
            <a:r>
              <a:rPr lang="en" sz="500">
                <a:solidFill>
                  <a:schemeClr val="dk1"/>
                </a:solidFill>
              </a:rPr>
              <a:t>© Bucket by Ema Dimitrova, BG - </a:t>
            </a:r>
            <a:r>
              <a:rPr lang="en" sz="500" u="sng">
                <a:solidFill>
                  <a:schemeClr val="accent5"/>
                </a:solidFill>
                <a:hlinkClick r:id="rId5">
                  <a:extLst>
                    <a:ext uri="{A12FA001-AC4F-418D-AE19-62706E023703}">
                      <ahyp:hlinkClr val="tx"/>
                    </a:ext>
                  </a:extLst>
                </a:hlinkClick>
              </a:rPr>
              <a:t>CC BY 3.0 </a:t>
            </a:r>
            <a:r>
              <a:rPr lang="en" sz="500" u="sng">
                <a:solidFill>
                  <a:schemeClr val="accent5"/>
                </a:solidFill>
                <a:hlinkClick r:id="rId6">
                  <a:extLst>
                    <a:ext uri="{A12FA001-AC4F-418D-AE19-62706E023703}">
                      <ahyp:hlinkClr val="tx"/>
                    </a:ext>
                  </a:extLst>
                </a:hlinkClick>
              </a:rPr>
              <a:t>https://thenounproject.com/term/bucket/71705</a:t>
            </a:r>
            <a:r>
              <a:rPr lang="en" sz="500">
                <a:solidFill>
                  <a:schemeClr val="dk1"/>
                </a:solidFill>
              </a:rPr>
              <a:t> </a:t>
            </a:r>
            <a:endParaRPr sz="500">
              <a:solidFill>
                <a:schemeClr val="dk1"/>
              </a:solidFill>
            </a:endParaRPr>
          </a:p>
          <a:p>
            <a:pPr indent="0" lvl="0" marL="0" rtl="0" algn="l">
              <a:spcBef>
                <a:spcPts val="0"/>
              </a:spcBef>
              <a:spcAft>
                <a:spcPts val="0"/>
              </a:spcAft>
              <a:buNone/>
            </a:pPr>
            <a:r>
              <a:rPr lang="en" sz="500">
                <a:solidFill>
                  <a:schemeClr val="dk1"/>
                </a:solidFill>
              </a:rPr>
              <a:t>© Family by Andrei Yushchenko CC BY 3.0  </a:t>
            </a:r>
            <a:r>
              <a:rPr lang="en" sz="500" u="sng">
                <a:solidFill>
                  <a:schemeClr val="accent5"/>
                </a:solidFill>
                <a:hlinkClick r:id="rId7">
                  <a:extLst>
                    <a:ext uri="{A12FA001-AC4F-418D-AE19-62706E023703}">
                      <ahyp:hlinkClr val="tx"/>
                    </a:ext>
                  </a:extLst>
                </a:hlinkClick>
              </a:rPr>
              <a:t>https://thenounproject.com/search/?q=family+tree&amp;i=2558850</a:t>
            </a:r>
            <a:r>
              <a:rPr lang="en" sz="500">
                <a:solidFill>
                  <a:schemeClr val="dk1"/>
                </a:solidFill>
              </a:rPr>
              <a:t> </a:t>
            </a:r>
            <a:endParaRPr sz="500">
              <a:solidFill>
                <a:schemeClr val="dk1"/>
              </a:solidFill>
            </a:endParaRPr>
          </a:p>
          <a:p>
            <a:pPr indent="0" lvl="0" marL="0" rtl="0" algn="l">
              <a:spcBef>
                <a:spcPts val="0"/>
              </a:spcBef>
              <a:spcAft>
                <a:spcPts val="0"/>
              </a:spcAft>
              <a:buNone/>
            </a:pPr>
            <a:r>
              <a:rPr lang="en" sz="500">
                <a:solidFill>
                  <a:schemeClr val="dk1"/>
                </a:solidFill>
              </a:rPr>
              <a:t>© Harvest by Chattapat CC BY 3.0 </a:t>
            </a:r>
            <a:r>
              <a:rPr lang="en" sz="500" u="sng">
                <a:solidFill>
                  <a:schemeClr val="accent5"/>
                </a:solidFill>
                <a:hlinkClick r:id="rId8">
                  <a:extLst>
                    <a:ext uri="{A12FA001-AC4F-418D-AE19-62706E023703}">
                      <ahyp:hlinkClr val="tx"/>
                    </a:ext>
                  </a:extLst>
                </a:hlinkClick>
              </a:rPr>
              <a:t>https://thenounproject.com/search/?q=harvest&amp;i=3973361</a:t>
            </a:r>
            <a:r>
              <a:rPr lang="en" sz="500">
                <a:solidFill>
                  <a:schemeClr val="dk1"/>
                </a:solidFill>
              </a:rPr>
              <a:t> </a:t>
            </a:r>
            <a:endParaRPr sz="500">
              <a:solidFill>
                <a:schemeClr val="dk1"/>
              </a:solidFill>
            </a:endParaRPr>
          </a:p>
          <a:p>
            <a:pPr indent="0" lvl="0" marL="0" rtl="0" algn="l">
              <a:spcBef>
                <a:spcPts val="0"/>
              </a:spcBef>
              <a:spcAft>
                <a:spcPts val="0"/>
              </a:spcAft>
              <a:buNone/>
            </a:pPr>
            <a:r>
              <a:rPr lang="en" sz="500">
                <a:solidFill>
                  <a:schemeClr val="dk1"/>
                </a:solidFill>
              </a:rPr>
              <a:t>© Build by Adrien Coquet CC BY 3.0 (flipped) </a:t>
            </a:r>
            <a:r>
              <a:rPr lang="en" sz="500" u="sng">
                <a:solidFill>
                  <a:schemeClr val="hlink"/>
                </a:solidFill>
                <a:hlinkClick r:id="rId9"/>
              </a:rPr>
              <a:t>https://thenounproject.com/search/?q=build&amp;i=2085889</a:t>
            </a:r>
            <a:r>
              <a:rPr lang="en" sz="500">
                <a:solidFill>
                  <a:schemeClr val="dk1"/>
                </a:solidFill>
              </a:rPr>
              <a:t> </a:t>
            </a:r>
            <a:endParaRPr sz="500">
              <a:solidFill>
                <a:schemeClr val="dk1"/>
              </a:solidFill>
            </a:endParaRPr>
          </a:p>
          <a:p>
            <a:pPr indent="0" lvl="0" marL="0" rtl="0" algn="l">
              <a:spcBef>
                <a:spcPts val="0"/>
              </a:spcBef>
              <a:spcAft>
                <a:spcPts val="0"/>
              </a:spcAft>
              <a:buClr>
                <a:schemeClr val="dk1"/>
              </a:buClr>
              <a:buSzPts val="1100"/>
              <a:buFont typeface="Arial"/>
              <a:buNone/>
            </a:pPr>
            <a:r>
              <a:rPr lang="en" sz="500">
                <a:solidFill>
                  <a:schemeClr val="dk1"/>
                </a:solidFill>
              </a:rPr>
              <a:t>@ Graduates by ProSymbols CC BY 3.0 </a:t>
            </a:r>
            <a:r>
              <a:rPr lang="en" sz="500" u="sng">
                <a:solidFill>
                  <a:schemeClr val="hlink"/>
                </a:solidFill>
                <a:hlinkClick r:id="rId10"/>
              </a:rPr>
              <a:t>https://thenounproject.com/icon/graduates-1971073</a:t>
            </a:r>
            <a:r>
              <a:rPr lang="en" sz="500">
                <a:solidFill>
                  <a:schemeClr val="dk1"/>
                </a:solidFill>
              </a:rPr>
              <a:t> </a:t>
            </a:r>
            <a:endParaRPr/>
          </a:p>
        </p:txBody>
      </p:sp>
      <p:pic>
        <p:nvPicPr>
          <p:cNvPr id="55" name="Google Shape;55;p13"/>
          <p:cNvPicPr preferRelativeResize="0"/>
          <p:nvPr/>
        </p:nvPicPr>
        <p:blipFill>
          <a:blip r:embed="rId11">
            <a:alphaModFix/>
          </a:blip>
          <a:stretch>
            <a:fillRect/>
          </a:stretch>
        </p:blipFill>
        <p:spPr>
          <a:xfrm>
            <a:off x="3179156" y="1812846"/>
            <a:ext cx="1392851" cy="652400"/>
          </a:xfrm>
          <a:prstGeom prst="rect">
            <a:avLst/>
          </a:prstGeom>
          <a:noFill/>
          <a:ln>
            <a:noFill/>
          </a:ln>
        </p:spPr>
      </p:pic>
      <p:sp>
        <p:nvSpPr>
          <p:cNvPr id="56" name="Google Shape;56;p13"/>
          <p:cNvSpPr txBox="1"/>
          <p:nvPr/>
        </p:nvSpPr>
        <p:spPr>
          <a:xfrm>
            <a:off x="583550" y="375125"/>
            <a:ext cx="7961100" cy="10128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3200">
                <a:solidFill>
                  <a:schemeClr val="dk1"/>
                </a:solidFill>
              </a:rPr>
              <a:t>In Service of Others:</a:t>
            </a:r>
            <a:r>
              <a:rPr b="1" lang="en" sz="1700">
                <a:solidFill>
                  <a:schemeClr val="dk1"/>
                </a:solidFill>
              </a:rPr>
              <a:t> </a:t>
            </a:r>
            <a:endParaRPr b="1" sz="1700">
              <a:solidFill>
                <a:schemeClr val="dk1"/>
              </a:solidFill>
            </a:endParaRPr>
          </a:p>
          <a:p>
            <a:pPr indent="0" lvl="0" marL="0" rtl="0" algn="ctr">
              <a:lnSpc>
                <a:spcPct val="115000"/>
              </a:lnSpc>
              <a:spcBef>
                <a:spcPts val="0"/>
              </a:spcBef>
              <a:spcAft>
                <a:spcPts val="0"/>
              </a:spcAft>
              <a:buClr>
                <a:schemeClr val="dk1"/>
              </a:buClr>
              <a:buSzPts val="1100"/>
              <a:buFont typeface="Arial"/>
              <a:buNone/>
            </a:pPr>
            <a:r>
              <a:rPr b="1" lang="en" sz="1700">
                <a:solidFill>
                  <a:schemeClr val="dk1"/>
                </a:solidFill>
              </a:rPr>
              <a:t>Honoring Others’ Copyrights -- and </a:t>
            </a:r>
            <a:r>
              <a:rPr b="1" lang="en" sz="1700">
                <a:solidFill>
                  <a:schemeClr val="dk1"/>
                </a:solidFill>
              </a:rPr>
              <a:t>Making Your Work Useful (to others)</a:t>
            </a:r>
            <a:endParaRPr b="1" sz="2900"/>
          </a:p>
        </p:txBody>
      </p:sp>
      <p:pic>
        <p:nvPicPr>
          <p:cNvPr id="57" name="Google Shape;57;p13"/>
          <p:cNvPicPr preferRelativeResize="0"/>
          <p:nvPr/>
        </p:nvPicPr>
        <p:blipFill>
          <a:blip r:embed="rId12">
            <a:alphaModFix/>
          </a:blip>
          <a:stretch>
            <a:fillRect/>
          </a:stretch>
        </p:blipFill>
        <p:spPr>
          <a:xfrm>
            <a:off x="3340826" y="2758188"/>
            <a:ext cx="868400" cy="1168763"/>
          </a:xfrm>
          <a:prstGeom prst="rect">
            <a:avLst/>
          </a:prstGeom>
          <a:noFill/>
          <a:ln>
            <a:noFill/>
          </a:ln>
        </p:spPr>
      </p:pic>
      <p:pic>
        <p:nvPicPr>
          <p:cNvPr id="58" name="Google Shape;58;p13"/>
          <p:cNvPicPr preferRelativeResize="0"/>
          <p:nvPr/>
        </p:nvPicPr>
        <p:blipFill>
          <a:blip r:embed="rId13">
            <a:alphaModFix/>
          </a:blip>
          <a:stretch>
            <a:fillRect/>
          </a:stretch>
        </p:blipFill>
        <p:spPr>
          <a:xfrm>
            <a:off x="5022200" y="3008000"/>
            <a:ext cx="1068675" cy="1016550"/>
          </a:xfrm>
          <a:prstGeom prst="rect">
            <a:avLst/>
          </a:prstGeom>
          <a:noFill/>
          <a:ln>
            <a:noFill/>
          </a:ln>
        </p:spPr>
      </p:pic>
      <p:pic>
        <p:nvPicPr>
          <p:cNvPr id="59" name="Google Shape;59;p13"/>
          <p:cNvPicPr preferRelativeResize="0"/>
          <p:nvPr/>
        </p:nvPicPr>
        <p:blipFill>
          <a:blip r:embed="rId14">
            <a:alphaModFix/>
          </a:blip>
          <a:stretch>
            <a:fillRect/>
          </a:stretch>
        </p:blipFill>
        <p:spPr>
          <a:xfrm>
            <a:off x="887700" y="2034700"/>
            <a:ext cx="1595475" cy="1628125"/>
          </a:xfrm>
          <a:prstGeom prst="rect">
            <a:avLst/>
          </a:prstGeom>
          <a:noFill/>
          <a:ln>
            <a:noFill/>
          </a:ln>
        </p:spPr>
      </p:pic>
      <p:pic>
        <p:nvPicPr>
          <p:cNvPr id="60" name="Google Shape;60;p13"/>
          <p:cNvPicPr preferRelativeResize="0"/>
          <p:nvPr/>
        </p:nvPicPr>
        <p:blipFill>
          <a:blip r:embed="rId15">
            <a:alphaModFix/>
          </a:blip>
          <a:stretch>
            <a:fillRect/>
          </a:stretch>
        </p:blipFill>
        <p:spPr>
          <a:xfrm>
            <a:off x="5619398" y="1674223"/>
            <a:ext cx="868396" cy="872587"/>
          </a:xfrm>
          <a:prstGeom prst="rect">
            <a:avLst/>
          </a:prstGeom>
          <a:noFill/>
          <a:ln>
            <a:noFill/>
          </a:ln>
        </p:spPr>
      </p:pic>
      <p:pic>
        <p:nvPicPr>
          <p:cNvPr id="61" name="Google Shape;61;p13"/>
          <p:cNvPicPr preferRelativeResize="0"/>
          <p:nvPr/>
        </p:nvPicPr>
        <p:blipFill>
          <a:blip r:embed="rId16">
            <a:alphaModFix/>
          </a:blip>
          <a:stretch>
            <a:fillRect/>
          </a:stretch>
        </p:blipFill>
        <p:spPr>
          <a:xfrm flipH="1">
            <a:off x="7065771" y="1502425"/>
            <a:ext cx="1285900" cy="1505575"/>
          </a:xfrm>
          <a:prstGeom prst="rect">
            <a:avLst/>
          </a:prstGeom>
          <a:noFill/>
          <a:ln>
            <a:noFill/>
          </a:ln>
        </p:spPr>
      </p:pic>
      <p:pic>
        <p:nvPicPr>
          <p:cNvPr id="62" name="Google Shape;62;p13"/>
          <p:cNvPicPr preferRelativeResize="0"/>
          <p:nvPr/>
        </p:nvPicPr>
        <p:blipFill>
          <a:blip r:embed="rId17">
            <a:alphaModFix/>
          </a:blip>
          <a:stretch>
            <a:fillRect/>
          </a:stretch>
        </p:blipFill>
        <p:spPr>
          <a:xfrm>
            <a:off x="6487800" y="3462518"/>
            <a:ext cx="1228154" cy="1200600"/>
          </a:xfrm>
          <a:prstGeom prst="rect">
            <a:avLst/>
          </a:prstGeom>
          <a:noFill/>
          <a:ln>
            <a:noFill/>
          </a:ln>
        </p:spPr>
      </p:pic>
      <p:sp>
        <p:nvSpPr>
          <p:cNvPr id="63" name="Google Shape;63;p13"/>
          <p:cNvSpPr txBox="1"/>
          <p:nvPr/>
        </p:nvSpPr>
        <p:spPr>
          <a:xfrm rot="-817048">
            <a:off x="159264" y="365372"/>
            <a:ext cx="2070606" cy="400049"/>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990000"/>
                </a:solidFill>
              </a:rPr>
              <a:t>       </a:t>
            </a:r>
            <a:r>
              <a:rPr b="1" lang="en">
                <a:solidFill>
                  <a:srgbClr val="990000"/>
                </a:solidFill>
              </a:rPr>
              <a:t>Part I of II</a:t>
            </a:r>
            <a:endParaRPr b="1">
              <a:solidFill>
                <a:srgbClr val="990000"/>
              </a:solidFill>
            </a:endParaRPr>
          </a:p>
        </p:txBody>
      </p:sp>
      <p:pic>
        <p:nvPicPr>
          <p:cNvPr id="64" name="Google Shape;64;p13"/>
          <p:cNvPicPr preferRelativeResize="0"/>
          <p:nvPr/>
        </p:nvPicPr>
        <p:blipFill>
          <a:blip r:embed="rId18">
            <a:alphaModFix/>
          </a:blip>
          <a:stretch>
            <a:fillRect/>
          </a:stretch>
        </p:blipFill>
        <p:spPr>
          <a:xfrm>
            <a:off x="4200000" y="4733750"/>
            <a:ext cx="728200" cy="272825"/>
          </a:xfrm>
          <a:prstGeom prst="rect">
            <a:avLst/>
          </a:prstGeom>
          <a:noFill/>
          <a:ln>
            <a:noFill/>
          </a:ln>
        </p:spPr>
      </p:pic>
      <p:sp>
        <p:nvSpPr>
          <p:cNvPr id="65" name="Google Shape;65;p13"/>
          <p:cNvSpPr txBox="1"/>
          <p:nvPr/>
        </p:nvSpPr>
        <p:spPr>
          <a:xfrm>
            <a:off x="3506900" y="4248950"/>
            <a:ext cx="2444100" cy="484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t>© Anita Walz. Licensed under CC BY 4.0</a:t>
            </a:r>
            <a:endParaRPr sz="900"/>
          </a:p>
          <a:p>
            <a:pPr indent="0" lvl="0" marL="0" rtl="0" algn="l">
              <a:spcBef>
                <a:spcPts val="0"/>
              </a:spcBef>
              <a:spcAft>
                <a:spcPts val="0"/>
              </a:spcAft>
              <a:buNone/>
            </a:pPr>
            <a:r>
              <a:rPr lang="en" sz="1050">
                <a:solidFill>
                  <a:srgbClr val="8C5206"/>
                </a:solidFill>
                <a:highlight>
                  <a:srgbClr val="FFFFFF"/>
                </a:highlight>
                <a:uFill>
                  <a:noFill/>
                </a:uFill>
                <a:hlinkClick r:id="rId19">
                  <a:extLst>
                    <a:ext uri="{A12FA001-AC4F-418D-AE19-62706E023703}">
                      <ahyp:hlinkClr val="tx"/>
                    </a:ext>
                  </a:extLst>
                </a:hlinkClick>
              </a:rPr>
              <a:t>http://hdl.handle.net/10919/112264</a:t>
            </a:r>
            <a:endParaRPr sz="9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Application: Which of the following are in-copyright? </a:t>
            </a:r>
            <a:endParaRPr/>
          </a:p>
          <a:p>
            <a:pPr indent="0" lvl="0" marL="0" rtl="0" algn="l">
              <a:spcBef>
                <a:spcPts val="0"/>
              </a:spcBef>
              <a:spcAft>
                <a:spcPts val="0"/>
              </a:spcAft>
              <a:buNone/>
            </a:pPr>
            <a:r>
              <a:rPr lang="en" sz="2244"/>
              <a:t>(and why?)</a:t>
            </a:r>
            <a:endParaRPr sz="2244"/>
          </a:p>
          <a:p>
            <a:pPr indent="0" lvl="0" marL="0" rtl="0" algn="l">
              <a:spcBef>
                <a:spcPts val="0"/>
              </a:spcBef>
              <a:spcAft>
                <a:spcPts val="0"/>
              </a:spcAft>
              <a:buNone/>
            </a:pPr>
            <a:r>
              <a:t/>
            </a:r>
            <a:endParaRPr/>
          </a:p>
        </p:txBody>
      </p:sp>
      <p:sp>
        <p:nvSpPr>
          <p:cNvPr id="137" name="Google Shape;137;p22"/>
          <p:cNvSpPr txBox="1"/>
          <p:nvPr>
            <p:ph idx="1" type="body"/>
          </p:nvPr>
        </p:nvSpPr>
        <p:spPr>
          <a:xfrm>
            <a:off x="311700" y="1296225"/>
            <a:ext cx="88323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Recorded music from 2007		Photos I took with my phone</a:t>
            </a:r>
            <a:endParaRPr/>
          </a:p>
          <a:p>
            <a:pPr indent="0" lvl="0" marL="0" rtl="0" algn="l">
              <a:spcBef>
                <a:spcPts val="1200"/>
              </a:spcBef>
              <a:spcAft>
                <a:spcPts val="0"/>
              </a:spcAft>
              <a:buNone/>
            </a:pPr>
            <a:r>
              <a:rPr lang="en"/>
              <a:t>Pictures found using Google		Famous person’s birthday</a:t>
            </a:r>
            <a:endParaRPr/>
          </a:p>
          <a:p>
            <a:pPr indent="0" lvl="0" marL="0" rtl="0" algn="l">
              <a:spcBef>
                <a:spcPts val="1200"/>
              </a:spcBef>
              <a:spcAft>
                <a:spcPts val="0"/>
              </a:spcAft>
              <a:buNone/>
            </a:pPr>
            <a:r>
              <a:rPr lang="en"/>
              <a:t>Your phone’s ring tone				TikTok video							</a:t>
            </a:r>
            <a:endParaRPr/>
          </a:p>
          <a:p>
            <a:pPr indent="0" lvl="0" marL="0" rtl="0" algn="l">
              <a:spcBef>
                <a:spcPts val="1200"/>
              </a:spcBef>
              <a:spcAft>
                <a:spcPts val="0"/>
              </a:spcAft>
              <a:buNone/>
            </a:pPr>
            <a:r>
              <a:rPr lang="en"/>
              <a:t>Photos taken by your child			</a:t>
            </a:r>
            <a:r>
              <a:rPr lang="en"/>
              <a:t>Unpublished journal article</a:t>
            </a:r>
            <a:endParaRPr/>
          </a:p>
          <a:p>
            <a:pPr indent="0" lvl="0" marL="0" rtl="0" algn="l">
              <a:spcBef>
                <a:spcPts val="1200"/>
              </a:spcBef>
              <a:spcAft>
                <a:spcPts val="0"/>
              </a:spcAft>
              <a:buNone/>
            </a:pPr>
            <a:r>
              <a:rPr lang="en"/>
              <a:t>Published journal article			Song you wrote but didn’t write down or record</a:t>
            </a:r>
            <a:endParaRPr/>
          </a:p>
          <a:p>
            <a:pPr indent="0" lvl="0" marL="0" rtl="0" algn="l">
              <a:spcBef>
                <a:spcPts val="1200"/>
              </a:spcBef>
              <a:spcAft>
                <a:spcPts val="1200"/>
              </a:spcAft>
              <a:buNone/>
            </a:pPr>
            <a:r>
              <a:rPr lang="en"/>
              <a:t>E = mc</a:t>
            </a:r>
            <a:r>
              <a:rPr baseline="30000" lang="en"/>
              <a:t>2							</a:t>
            </a:r>
            <a:r>
              <a:rPr lang="en" sz="1300">
                <a:solidFill>
                  <a:srgbClr val="3A3A3A"/>
                </a:solidFill>
                <a:highlight>
                  <a:srgbClr val="FFFFFF"/>
                </a:highlight>
              </a:rPr>
              <a:t>3.141592653589793238462643383279502884197169399375105…</a:t>
            </a:r>
            <a:endParaRPr baseline="300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Application: Which of the following are in-copyright? </a:t>
            </a:r>
            <a:endParaRPr/>
          </a:p>
          <a:p>
            <a:pPr indent="0" lvl="0" marL="0" rtl="0" algn="l">
              <a:spcBef>
                <a:spcPts val="0"/>
              </a:spcBef>
              <a:spcAft>
                <a:spcPts val="0"/>
              </a:spcAft>
              <a:buNone/>
            </a:pPr>
            <a:r>
              <a:rPr lang="en" sz="2244"/>
              <a:t>(and why?)</a:t>
            </a:r>
            <a:endParaRPr sz="2244"/>
          </a:p>
          <a:p>
            <a:pPr indent="0" lvl="0" marL="0" rtl="0" algn="l">
              <a:spcBef>
                <a:spcPts val="0"/>
              </a:spcBef>
              <a:spcAft>
                <a:spcPts val="0"/>
              </a:spcAft>
              <a:buNone/>
            </a:pPr>
            <a:r>
              <a:t/>
            </a:r>
            <a:endParaRPr/>
          </a:p>
        </p:txBody>
      </p:sp>
      <p:sp>
        <p:nvSpPr>
          <p:cNvPr id="143" name="Google Shape;143;p23"/>
          <p:cNvSpPr txBox="1"/>
          <p:nvPr>
            <p:ph idx="1" type="body"/>
          </p:nvPr>
        </p:nvSpPr>
        <p:spPr>
          <a:xfrm>
            <a:off x="311700" y="1296225"/>
            <a:ext cx="88323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highlight>
                  <a:srgbClr val="FFFF00"/>
                </a:highlight>
              </a:rPr>
              <a:t>Recorded music from 2007		Photos I took with my phone</a:t>
            </a:r>
            <a:endParaRPr>
              <a:highlight>
                <a:srgbClr val="FFFF00"/>
              </a:highlight>
            </a:endParaRPr>
          </a:p>
          <a:p>
            <a:pPr indent="0" lvl="0" marL="0" rtl="0" algn="l">
              <a:spcBef>
                <a:spcPts val="1200"/>
              </a:spcBef>
              <a:spcAft>
                <a:spcPts val="0"/>
              </a:spcAft>
              <a:buNone/>
            </a:pPr>
            <a:r>
              <a:rPr lang="en">
                <a:highlight>
                  <a:srgbClr val="FFFF00"/>
                </a:highlight>
              </a:rPr>
              <a:t>Pictures found using Google		</a:t>
            </a:r>
            <a:r>
              <a:rPr lang="en"/>
              <a:t>Famous person’s birthday</a:t>
            </a:r>
            <a:endParaRPr/>
          </a:p>
          <a:p>
            <a:pPr indent="0" lvl="0" marL="0" rtl="0" algn="l">
              <a:spcBef>
                <a:spcPts val="1200"/>
              </a:spcBef>
              <a:spcAft>
                <a:spcPts val="0"/>
              </a:spcAft>
              <a:buNone/>
            </a:pPr>
            <a:r>
              <a:rPr lang="en">
                <a:highlight>
                  <a:srgbClr val="FFFF00"/>
                </a:highlight>
              </a:rPr>
              <a:t>Your phone’s ring tone				TikTok video							</a:t>
            </a:r>
            <a:endParaRPr>
              <a:highlight>
                <a:srgbClr val="FFFF00"/>
              </a:highlight>
            </a:endParaRPr>
          </a:p>
          <a:p>
            <a:pPr indent="0" lvl="0" marL="0" rtl="0" algn="l">
              <a:spcBef>
                <a:spcPts val="1200"/>
              </a:spcBef>
              <a:spcAft>
                <a:spcPts val="0"/>
              </a:spcAft>
              <a:buNone/>
            </a:pPr>
            <a:r>
              <a:rPr lang="en">
                <a:highlight>
                  <a:srgbClr val="FFFF00"/>
                </a:highlight>
              </a:rPr>
              <a:t>Photos taken by your child			Unpublished journal article</a:t>
            </a:r>
            <a:endParaRPr>
              <a:highlight>
                <a:srgbClr val="FFFF00"/>
              </a:highlight>
            </a:endParaRPr>
          </a:p>
          <a:p>
            <a:pPr indent="0" lvl="0" marL="0" rtl="0" algn="l">
              <a:spcBef>
                <a:spcPts val="1200"/>
              </a:spcBef>
              <a:spcAft>
                <a:spcPts val="0"/>
              </a:spcAft>
              <a:buNone/>
            </a:pPr>
            <a:r>
              <a:rPr lang="en">
                <a:highlight>
                  <a:srgbClr val="FFFF00"/>
                </a:highlight>
              </a:rPr>
              <a:t>Published journal article			</a:t>
            </a:r>
            <a:r>
              <a:rPr lang="en"/>
              <a:t>Song you wrote but didn’t write down or record</a:t>
            </a:r>
            <a:endParaRPr/>
          </a:p>
          <a:p>
            <a:pPr indent="0" lvl="0" marL="0" rtl="0" algn="l">
              <a:spcBef>
                <a:spcPts val="1200"/>
              </a:spcBef>
              <a:spcAft>
                <a:spcPts val="1200"/>
              </a:spcAft>
              <a:buNone/>
            </a:pPr>
            <a:r>
              <a:rPr lang="en"/>
              <a:t>E = mc</a:t>
            </a:r>
            <a:r>
              <a:rPr baseline="30000" lang="en"/>
              <a:t>2							</a:t>
            </a:r>
            <a:r>
              <a:rPr lang="en" sz="1300">
                <a:solidFill>
                  <a:srgbClr val="3A3A3A"/>
                </a:solidFill>
                <a:highlight>
                  <a:srgbClr val="FFFFFF"/>
                </a:highlight>
              </a:rPr>
              <a:t>3.141592653589793238462643383279502884197169399375105…</a:t>
            </a:r>
            <a:endParaRPr baseline="30000"/>
          </a:p>
        </p:txBody>
      </p:sp>
      <p:sp>
        <p:nvSpPr>
          <p:cNvPr id="144" name="Google Shape;144;p23"/>
          <p:cNvSpPr txBox="1"/>
          <p:nvPr/>
        </p:nvSpPr>
        <p:spPr>
          <a:xfrm>
            <a:off x="183925" y="4743300"/>
            <a:ext cx="3982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Clue: Highlighted items are copyrightable</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sz="2000"/>
              <a:t>Principle 3: All published works are destined for the Public Domain (i.e. freedom from Copyright) </a:t>
            </a:r>
            <a:r>
              <a:rPr b="1" lang="en" sz="1500"/>
              <a:t>… but it takes a long while for them to get there. </a:t>
            </a:r>
            <a:endParaRPr sz="1500"/>
          </a:p>
        </p:txBody>
      </p:sp>
      <p:sp>
        <p:nvSpPr>
          <p:cNvPr id="150" name="Google Shape;150;p2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a:p>
            <a:pPr indent="0" lvl="0" marL="0" rtl="0" algn="l">
              <a:spcBef>
                <a:spcPts val="1200"/>
              </a:spcBef>
              <a:spcAft>
                <a:spcPts val="1200"/>
              </a:spcAft>
              <a:buNone/>
            </a:pPr>
            <a:r>
              <a:t/>
            </a:r>
            <a:endParaRPr/>
          </a:p>
        </p:txBody>
      </p:sp>
      <p:sp>
        <p:nvSpPr>
          <p:cNvPr id="151" name="Google Shape;151;p24"/>
          <p:cNvSpPr txBox="1"/>
          <p:nvPr/>
        </p:nvSpPr>
        <p:spPr>
          <a:xfrm>
            <a:off x="615000" y="4568875"/>
            <a:ext cx="5127600" cy="276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600"/>
              <a:t>© Graduates by ProSymboles CC BY 3.0 </a:t>
            </a:r>
            <a:r>
              <a:rPr lang="en" sz="600" u="sng">
                <a:solidFill>
                  <a:schemeClr val="hlink"/>
                </a:solidFill>
                <a:hlinkClick r:id="rId3"/>
              </a:rPr>
              <a:t>https://thenounproject.com/icon/graduates-1971073</a:t>
            </a:r>
            <a:r>
              <a:rPr lang="en" sz="600"/>
              <a:t> </a:t>
            </a:r>
            <a:endParaRPr sz="600"/>
          </a:p>
        </p:txBody>
      </p:sp>
      <p:pic>
        <p:nvPicPr>
          <p:cNvPr id="152" name="Google Shape;152;p24"/>
          <p:cNvPicPr preferRelativeResize="0"/>
          <p:nvPr/>
        </p:nvPicPr>
        <p:blipFill>
          <a:blip r:embed="rId4">
            <a:alphaModFix/>
          </a:blip>
          <a:stretch>
            <a:fillRect/>
          </a:stretch>
        </p:blipFill>
        <p:spPr>
          <a:xfrm>
            <a:off x="4827200" y="1504013"/>
            <a:ext cx="2971800" cy="28860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2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p>
            <a:pPr indent="0" lvl="0" marL="0" rtl="0" algn="l">
              <a:lnSpc>
                <a:spcPct val="115000"/>
              </a:lnSpc>
              <a:spcBef>
                <a:spcPts val="1200"/>
              </a:spcBef>
              <a:spcAft>
                <a:spcPts val="0"/>
              </a:spcAft>
              <a:buNone/>
            </a:pPr>
            <a:r>
              <a:rPr b="1" lang="en" sz="2100"/>
              <a:t>Three categories of copyright ownership</a:t>
            </a:r>
            <a:endParaRPr sz="3800"/>
          </a:p>
        </p:txBody>
      </p:sp>
      <p:sp>
        <p:nvSpPr>
          <p:cNvPr id="158" name="Google Shape;158;p25"/>
          <p:cNvSpPr txBox="1"/>
          <p:nvPr/>
        </p:nvSpPr>
        <p:spPr>
          <a:xfrm>
            <a:off x="4830000" y="4420200"/>
            <a:ext cx="4314000" cy="723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t>© Bucket by Ema Dimitrova, BG - </a:t>
            </a:r>
            <a:r>
              <a:rPr lang="en" sz="700" u="sng">
                <a:solidFill>
                  <a:schemeClr val="hlink"/>
                </a:solidFill>
                <a:hlinkClick r:id="rId3"/>
              </a:rPr>
              <a:t>CC BY 3.0 </a:t>
            </a:r>
            <a:r>
              <a:rPr lang="en" sz="700" u="sng">
                <a:solidFill>
                  <a:schemeClr val="hlink"/>
                </a:solidFill>
                <a:hlinkClick r:id="rId4"/>
              </a:rPr>
              <a:t>https://thenounproject.com/term/bucket/71705</a:t>
            </a:r>
            <a:r>
              <a:rPr lang="en" sz="700"/>
              <a:t> </a:t>
            </a:r>
            <a:endParaRPr sz="700"/>
          </a:p>
          <a:p>
            <a:pPr indent="0" lvl="0" marL="0" rtl="0" algn="l">
              <a:spcBef>
                <a:spcPts val="0"/>
              </a:spcBef>
              <a:spcAft>
                <a:spcPts val="0"/>
              </a:spcAft>
              <a:buNone/>
            </a:pPr>
            <a:r>
              <a:rPr lang="en" sz="700"/>
              <a:t>* Note that this is a rolling wall. Note also depending on the type of material, how they were published etc, that newer materials  may also be in the Public Domain. See details at: </a:t>
            </a:r>
            <a:r>
              <a:rPr lang="en" sz="700" u="sng">
                <a:solidFill>
                  <a:schemeClr val="hlink"/>
                </a:solidFill>
                <a:hlinkClick r:id="rId5"/>
              </a:rPr>
              <a:t>https://guides.library.cornell.edu/copyright/publicdomain</a:t>
            </a:r>
            <a:r>
              <a:rPr lang="en" sz="700"/>
              <a:t>. </a:t>
            </a:r>
            <a:endParaRPr sz="700"/>
          </a:p>
          <a:p>
            <a:pPr indent="0" lvl="0" marL="0" rtl="0" algn="l">
              <a:spcBef>
                <a:spcPts val="0"/>
              </a:spcBef>
              <a:spcAft>
                <a:spcPts val="0"/>
              </a:spcAft>
              <a:buNone/>
            </a:pPr>
            <a:r>
              <a:t/>
            </a:r>
            <a:endParaRPr sz="700"/>
          </a:p>
        </p:txBody>
      </p:sp>
      <p:pic>
        <p:nvPicPr>
          <p:cNvPr id="159" name="Google Shape;159;p25"/>
          <p:cNvPicPr preferRelativeResize="0"/>
          <p:nvPr/>
        </p:nvPicPr>
        <p:blipFill>
          <a:blip r:embed="rId6">
            <a:alphaModFix/>
          </a:blip>
          <a:stretch>
            <a:fillRect/>
          </a:stretch>
        </p:blipFill>
        <p:spPr>
          <a:xfrm>
            <a:off x="507025" y="2110401"/>
            <a:ext cx="2196175" cy="2089050"/>
          </a:xfrm>
          <a:prstGeom prst="rect">
            <a:avLst/>
          </a:prstGeom>
          <a:noFill/>
          <a:ln>
            <a:noFill/>
          </a:ln>
        </p:spPr>
      </p:pic>
      <p:pic>
        <p:nvPicPr>
          <p:cNvPr id="160" name="Google Shape;160;p25"/>
          <p:cNvPicPr preferRelativeResize="0"/>
          <p:nvPr/>
        </p:nvPicPr>
        <p:blipFill>
          <a:blip r:embed="rId6">
            <a:alphaModFix/>
          </a:blip>
          <a:stretch>
            <a:fillRect/>
          </a:stretch>
        </p:blipFill>
        <p:spPr>
          <a:xfrm>
            <a:off x="3315500" y="2050625"/>
            <a:ext cx="2165700" cy="2059989"/>
          </a:xfrm>
          <a:prstGeom prst="rect">
            <a:avLst/>
          </a:prstGeom>
          <a:noFill/>
          <a:ln>
            <a:noFill/>
          </a:ln>
        </p:spPr>
      </p:pic>
      <p:pic>
        <p:nvPicPr>
          <p:cNvPr id="161" name="Google Shape;161;p25"/>
          <p:cNvPicPr preferRelativeResize="0"/>
          <p:nvPr/>
        </p:nvPicPr>
        <p:blipFill>
          <a:blip r:embed="rId6">
            <a:alphaModFix/>
          </a:blip>
          <a:stretch>
            <a:fillRect/>
          </a:stretch>
        </p:blipFill>
        <p:spPr>
          <a:xfrm>
            <a:off x="6200500" y="1985876"/>
            <a:ext cx="2196175" cy="2088977"/>
          </a:xfrm>
          <a:prstGeom prst="rect">
            <a:avLst/>
          </a:prstGeom>
          <a:noFill/>
          <a:ln>
            <a:noFill/>
          </a:ln>
        </p:spPr>
      </p:pic>
      <p:sp>
        <p:nvSpPr>
          <p:cNvPr id="162" name="Google Shape;162;p25"/>
          <p:cNvSpPr txBox="1"/>
          <p:nvPr/>
        </p:nvSpPr>
        <p:spPr>
          <a:xfrm>
            <a:off x="856575" y="1098900"/>
            <a:ext cx="18216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t>My original work</a:t>
            </a:r>
            <a:r>
              <a:rPr lang="en"/>
              <a:t> </a:t>
            </a:r>
            <a:endParaRPr/>
          </a:p>
          <a:p>
            <a:pPr indent="0" lvl="0" marL="0" rtl="0" algn="l">
              <a:spcBef>
                <a:spcPts val="0"/>
              </a:spcBef>
              <a:spcAft>
                <a:spcPts val="0"/>
              </a:spcAft>
              <a:buNone/>
            </a:pPr>
            <a:r>
              <a:rPr lang="en"/>
              <a:t>(</a:t>
            </a:r>
            <a:r>
              <a:rPr lang="en">
                <a:solidFill>
                  <a:schemeClr val="dk1"/>
                </a:solidFill>
              </a:rPr>
              <a:t>If you did not sell or give away exclusive rights)</a:t>
            </a:r>
            <a:endParaRPr/>
          </a:p>
        </p:txBody>
      </p:sp>
      <p:sp>
        <p:nvSpPr>
          <p:cNvPr id="163" name="Google Shape;163;p25"/>
          <p:cNvSpPr txBox="1"/>
          <p:nvPr/>
        </p:nvSpPr>
        <p:spPr>
          <a:xfrm>
            <a:off x="3296600" y="1177450"/>
            <a:ext cx="2165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t>Someone else’s work</a:t>
            </a:r>
            <a:endParaRPr b="1"/>
          </a:p>
        </p:txBody>
      </p:sp>
      <p:sp>
        <p:nvSpPr>
          <p:cNvPr id="164" name="Google Shape;164;p25"/>
          <p:cNvSpPr txBox="1"/>
          <p:nvPr/>
        </p:nvSpPr>
        <p:spPr>
          <a:xfrm>
            <a:off x="6028675" y="1098900"/>
            <a:ext cx="29193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t>Works in the Public Domain</a:t>
            </a:r>
            <a:r>
              <a:rPr lang="en"/>
              <a:t>: M</a:t>
            </a:r>
            <a:r>
              <a:rPr lang="en"/>
              <a:t>arked as Public Domain or created by a U.S. Gov Employee, or published in the U.S. pre 192X*</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2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Application</a:t>
            </a:r>
            <a:endParaRPr/>
          </a:p>
        </p:txBody>
      </p:sp>
      <p:sp>
        <p:nvSpPr>
          <p:cNvPr id="170" name="Google Shape;170;p2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a:t>What is the Public Domain?  How does a work get into the Public Domain?</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en"/>
              <a:t>Advanced: </a:t>
            </a:r>
            <a:endParaRPr/>
          </a:p>
          <a:p>
            <a:pPr indent="0" lvl="0" marL="0" rtl="0" algn="l">
              <a:spcBef>
                <a:spcPts val="1200"/>
              </a:spcBef>
              <a:spcAft>
                <a:spcPts val="0"/>
              </a:spcAft>
              <a:buNone/>
            </a:pPr>
            <a:r>
              <a:rPr lang="en"/>
              <a:t>As of January 1, 2022, works published in the U.S. prior to 1927 are in the Public Domain. However, this is a rolling date that changes every year. If it is no longer 2022, use Cornell University’s “Copyright Term and the Public Domain Guide” at </a:t>
            </a:r>
            <a:r>
              <a:rPr lang="en" u="sng">
                <a:solidFill>
                  <a:schemeClr val="hlink"/>
                </a:solidFill>
                <a:hlinkClick r:id="rId3"/>
              </a:rPr>
              <a:t>https://guides.library.cornell.edu/copyright/publicdomain</a:t>
            </a:r>
            <a:r>
              <a:rPr lang="en"/>
              <a:t> to determine what works registered or first published in the U.S. are in the Public Domain.</a:t>
            </a:r>
            <a:endParaRPr/>
          </a:p>
          <a:p>
            <a:pPr indent="0" lvl="0" marL="0" rtl="0" algn="l">
              <a:spcBef>
                <a:spcPts val="1200"/>
              </a:spcBef>
              <a:spcAft>
                <a:spcPts val="120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2000"/>
              <a:t>Principle 4: Copyrights can be thought of as a creator’s monopoly -- in duration and use -- over a bundle of different rights</a:t>
            </a:r>
            <a:endParaRPr b="1" sz="2000"/>
          </a:p>
        </p:txBody>
      </p:sp>
      <p:sp>
        <p:nvSpPr>
          <p:cNvPr id="176" name="Google Shape;176;p27"/>
          <p:cNvSpPr txBox="1"/>
          <p:nvPr/>
        </p:nvSpPr>
        <p:spPr>
          <a:xfrm>
            <a:off x="503225" y="4479275"/>
            <a:ext cx="78717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600"/>
              <a:t>© Harvest by Chattapat CC BY 3.0 </a:t>
            </a:r>
            <a:r>
              <a:rPr lang="en" sz="600" u="sng">
                <a:solidFill>
                  <a:schemeClr val="hlink"/>
                </a:solidFill>
                <a:hlinkClick r:id="rId3"/>
              </a:rPr>
              <a:t>https://thenounproject.com/search/?q=harvest&amp;i=3973361</a:t>
            </a:r>
            <a:r>
              <a:rPr lang="en" sz="600"/>
              <a:t> </a:t>
            </a:r>
            <a:endParaRPr sz="600"/>
          </a:p>
          <a:p>
            <a:pPr indent="0" lvl="0" marL="0" rtl="0" algn="l">
              <a:spcBef>
                <a:spcPts val="0"/>
              </a:spcBef>
              <a:spcAft>
                <a:spcPts val="0"/>
              </a:spcAft>
              <a:buNone/>
            </a:pPr>
            <a:r>
              <a:rPr lang="en" sz="600"/>
              <a:t>© Family by Andrei Yushchenko CC BY 3.0  </a:t>
            </a:r>
            <a:r>
              <a:rPr lang="en" sz="600" u="sng">
                <a:solidFill>
                  <a:schemeClr val="hlink"/>
                </a:solidFill>
                <a:hlinkClick r:id="rId4"/>
              </a:rPr>
              <a:t>https://thenounproject.com/search/?q=family+tree&amp;i=2558850</a:t>
            </a:r>
            <a:r>
              <a:rPr lang="en" sz="600"/>
              <a:t> </a:t>
            </a:r>
            <a:endParaRPr sz="600"/>
          </a:p>
          <a:p>
            <a:pPr indent="0" lvl="0" marL="0" rtl="0" algn="l">
              <a:spcBef>
                <a:spcPts val="0"/>
              </a:spcBef>
              <a:spcAft>
                <a:spcPts val="0"/>
              </a:spcAft>
              <a:buNone/>
            </a:pPr>
            <a:r>
              <a:rPr lang="en" sz="600"/>
              <a:t>© Cemetary by Victoruler CC BY 3.0 </a:t>
            </a:r>
            <a:r>
              <a:rPr lang="en" sz="600" u="sng">
                <a:solidFill>
                  <a:schemeClr val="hlink"/>
                </a:solidFill>
                <a:hlinkClick r:id="rId5"/>
              </a:rPr>
              <a:t>https://thenounproject.com/search/?q=graveyard&amp;i=3339647</a:t>
            </a:r>
            <a:r>
              <a:rPr lang="en" sz="600"/>
              <a:t> </a:t>
            </a:r>
            <a:endParaRPr sz="600"/>
          </a:p>
          <a:p>
            <a:pPr indent="0" lvl="0" marL="0" rtl="0" algn="l">
              <a:spcBef>
                <a:spcPts val="0"/>
              </a:spcBef>
              <a:spcAft>
                <a:spcPts val="0"/>
              </a:spcAft>
              <a:buNone/>
            </a:pPr>
            <a:r>
              <a:rPr lang="en" sz="600"/>
              <a:t>© Trade by Wichi Wi  CC BY 3.0 </a:t>
            </a:r>
            <a:r>
              <a:rPr lang="en" sz="600" u="sng">
                <a:solidFill>
                  <a:schemeClr val="hlink"/>
                </a:solidFill>
                <a:hlinkClick r:id="rId6"/>
              </a:rPr>
              <a:t>https://thenounproject.com/search/?q=trade&amp;i=3683592</a:t>
            </a:r>
            <a:r>
              <a:rPr lang="en" sz="600"/>
              <a:t>  </a:t>
            </a:r>
            <a:endParaRPr sz="600"/>
          </a:p>
        </p:txBody>
      </p:sp>
      <p:sp>
        <p:nvSpPr>
          <p:cNvPr id="177" name="Google Shape;177;p27"/>
          <p:cNvSpPr txBox="1"/>
          <p:nvPr/>
        </p:nvSpPr>
        <p:spPr>
          <a:xfrm>
            <a:off x="3805800" y="1423600"/>
            <a:ext cx="5338200" cy="212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A </a:t>
            </a:r>
            <a:r>
              <a:rPr b="1" lang="en"/>
              <a:t>bundle </a:t>
            </a:r>
            <a:r>
              <a:rPr lang="en"/>
              <a:t>of different rights authors </a:t>
            </a:r>
            <a:r>
              <a:rPr b="1" lang="en"/>
              <a:t>automatically get</a:t>
            </a:r>
            <a:r>
              <a:rPr lang="en"/>
              <a:t> from creating original works in a fixed medium. Relevant here are </a:t>
            </a:r>
            <a:r>
              <a:rPr i="1" lang="en"/>
              <a:t>exclusive</a:t>
            </a:r>
            <a:r>
              <a:rPr lang="en"/>
              <a:t> rights to:</a:t>
            </a:r>
            <a:endParaRPr/>
          </a:p>
          <a:p>
            <a:pPr indent="-317500" lvl="0" marL="457200" rtl="0" algn="l">
              <a:spcBef>
                <a:spcPts val="0"/>
              </a:spcBef>
              <a:spcAft>
                <a:spcPts val="0"/>
              </a:spcAft>
              <a:buSzPts val="1400"/>
              <a:buChar char="●"/>
            </a:pPr>
            <a:r>
              <a:rPr lang="en"/>
              <a:t>Copy</a:t>
            </a:r>
            <a:endParaRPr/>
          </a:p>
          <a:p>
            <a:pPr indent="-317500" lvl="0" marL="457200" rtl="0" algn="l">
              <a:spcBef>
                <a:spcPts val="0"/>
              </a:spcBef>
              <a:spcAft>
                <a:spcPts val="0"/>
              </a:spcAft>
              <a:buSzPts val="1400"/>
              <a:buChar char="●"/>
            </a:pPr>
            <a:r>
              <a:rPr lang="en"/>
              <a:t>Create “derivatives” or copies with changes</a:t>
            </a:r>
            <a:endParaRPr/>
          </a:p>
          <a:p>
            <a:pPr indent="-317500" lvl="0" marL="457200" rtl="0" algn="l">
              <a:spcBef>
                <a:spcPts val="0"/>
              </a:spcBef>
              <a:spcAft>
                <a:spcPts val="0"/>
              </a:spcAft>
              <a:buSzPts val="1400"/>
              <a:buChar char="●"/>
            </a:pPr>
            <a:r>
              <a:rPr lang="en"/>
              <a:t>Publicly display and distribute</a:t>
            </a:r>
            <a:endParaRPr/>
          </a:p>
          <a:p>
            <a:pPr indent="0" lvl="0" marL="45720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Unlike vegetables, </a:t>
            </a:r>
            <a:r>
              <a:rPr b="1" lang="en"/>
              <a:t>copyrights last </a:t>
            </a:r>
            <a:r>
              <a:rPr b="1" lang="en" u="sng"/>
              <a:t>your whole life</a:t>
            </a:r>
            <a:r>
              <a:rPr b="1" lang="en"/>
              <a:t> + 70 years</a:t>
            </a:r>
            <a:endParaRPr b="1"/>
          </a:p>
        </p:txBody>
      </p:sp>
      <p:pic>
        <p:nvPicPr>
          <p:cNvPr id="178" name="Google Shape;178;p27"/>
          <p:cNvPicPr preferRelativeResize="0"/>
          <p:nvPr/>
        </p:nvPicPr>
        <p:blipFill>
          <a:blip r:embed="rId7">
            <a:alphaModFix/>
          </a:blip>
          <a:stretch>
            <a:fillRect/>
          </a:stretch>
        </p:blipFill>
        <p:spPr>
          <a:xfrm>
            <a:off x="6915782" y="3753800"/>
            <a:ext cx="1054799" cy="1059850"/>
          </a:xfrm>
          <a:prstGeom prst="rect">
            <a:avLst/>
          </a:prstGeom>
          <a:noFill/>
          <a:ln>
            <a:noFill/>
          </a:ln>
        </p:spPr>
      </p:pic>
      <p:pic>
        <p:nvPicPr>
          <p:cNvPr id="179" name="Google Shape;179;p27"/>
          <p:cNvPicPr preferRelativeResize="0"/>
          <p:nvPr/>
        </p:nvPicPr>
        <p:blipFill>
          <a:blip r:embed="rId8">
            <a:alphaModFix/>
          </a:blip>
          <a:stretch>
            <a:fillRect/>
          </a:stretch>
        </p:blipFill>
        <p:spPr>
          <a:xfrm>
            <a:off x="5160218" y="3753800"/>
            <a:ext cx="1116025" cy="1059850"/>
          </a:xfrm>
          <a:prstGeom prst="rect">
            <a:avLst/>
          </a:prstGeom>
          <a:noFill/>
          <a:ln>
            <a:noFill/>
          </a:ln>
        </p:spPr>
      </p:pic>
      <p:pic>
        <p:nvPicPr>
          <p:cNvPr id="180" name="Google Shape;180;p27"/>
          <p:cNvPicPr preferRelativeResize="0"/>
          <p:nvPr/>
        </p:nvPicPr>
        <p:blipFill>
          <a:blip r:embed="rId9">
            <a:alphaModFix/>
          </a:blip>
          <a:stretch>
            <a:fillRect/>
          </a:stretch>
        </p:blipFill>
        <p:spPr>
          <a:xfrm>
            <a:off x="381400" y="1424675"/>
            <a:ext cx="2949100" cy="300945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2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Application</a:t>
            </a:r>
            <a:endParaRPr/>
          </a:p>
        </p:txBody>
      </p:sp>
      <p:sp>
        <p:nvSpPr>
          <p:cNvPr id="186" name="Google Shape;186;p2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Clr>
                <a:schemeClr val="dk1"/>
              </a:buClr>
              <a:buSzPts val="1800"/>
              <a:buChar char="-"/>
            </a:pPr>
            <a:r>
              <a:rPr lang="en">
                <a:solidFill>
                  <a:schemeClr val="dk1"/>
                </a:solidFill>
              </a:rPr>
              <a:t>Describe the monopoly an author/creator obtains when making something.</a:t>
            </a:r>
            <a:endParaRPr>
              <a:solidFill>
                <a:schemeClr val="dk1"/>
              </a:solidFill>
            </a:endParaRPr>
          </a:p>
          <a:p>
            <a:pPr indent="0" lvl="0" marL="457200" rtl="0" algn="l">
              <a:spcBef>
                <a:spcPts val="0"/>
              </a:spcBef>
              <a:spcAft>
                <a:spcPts val="0"/>
              </a:spcAft>
              <a:buNone/>
            </a:pPr>
            <a:r>
              <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How does the author/creator obtain this monopoly? </a:t>
            </a:r>
            <a:endParaRPr>
              <a:solidFill>
                <a:schemeClr val="dk1"/>
              </a:solidFill>
            </a:endParaRPr>
          </a:p>
          <a:p>
            <a:pPr indent="0" lvl="0" marL="457200" rtl="0" algn="l">
              <a:spcBef>
                <a:spcPts val="0"/>
              </a:spcBef>
              <a:spcAft>
                <a:spcPts val="0"/>
              </a:spcAft>
              <a:buNone/>
            </a:pPr>
            <a:r>
              <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What do these monopoly rights include? </a:t>
            </a:r>
            <a:endParaRPr>
              <a:solidFill>
                <a:schemeClr val="dk1"/>
              </a:solidFill>
            </a:endParaRPr>
          </a:p>
          <a:p>
            <a:pPr indent="0" lvl="0" marL="457200" rtl="0" algn="l">
              <a:spcBef>
                <a:spcPts val="0"/>
              </a:spcBef>
              <a:spcAft>
                <a:spcPts val="0"/>
              </a:spcAft>
              <a:buNone/>
            </a:pPr>
            <a:r>
              <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How long do these rights last (and what happens to these rights when an author dies?) </a:t>
            </a:r>
            <a:endParaRPr>
              <a:solidFill>
                <a:schemeClr val="dk1"/>
              </a:solidFill>
            </a:endParaRPr>
          </a:p>
          <a:p>
            <a:pPr indent="0" lvl="0" marL="457200" rtl="0" algn="l">
              <a:spcBef>
                <a:spcPts val="0"/>
              </a:spcBef>
              <a:spcAft>
                <a:spcPts val="0"/>
              </a:spcAft>
              <a:buNone/>
            </a:pPr>
            <a:r>
              <a:t/>
            </a:r>
            <a:endParaRPr>
              <a:solidFill>
                <a:schemeClr val="dk1"/>
              </a:solidFill>
            </a:endParaRPr>
          </a:p>
          <a:p>
            <a:pPr indent="0" lvl="0" marL="457200" rtl="0" algn="l">
              <a:spcBef>
                <a:spcPts val="0"/>
              </a:spcBef>
              <a:spcAft>
                <a:spcPts val="0"/>
              </a:spcAft>
              <a:buNone/>
            </a:pPr>
            <a:r>
              <a:t/>
            </a:r>
            <a:endParaRPr>
              <a:solidFill>
                <a:schemeClr val="dk1"/>
              </a:solidFill>
            </a:endParaRPr>
          </a:p>
          <a:p>
            <a:pPr indent="0" lvl="0" marL="0" rtl="0" algn="l">
              <a:spcBef>
                <a:spcPts val="0"/>
              </a:spcBef>
              <a:spcAft>
                <a:spcPts val="120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2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sz="2000"/>
              <a:t>Principle 5: A creator/author may commoditize, license, donate, etc. parts or the whole of the bundle of rights</a:t>
            </a:r>
            <a:endParaRPr b="1" sz="3700"/>
          </a:p>
        </p:txBody>
      </p:sp>
      <p:pic>
        <p:nvPicPr>
          <p:cNvPr id="192" name="Google Shape;192;p29"/>
          <p:cNvPicPr preferRelativeResize="0"/>
          <p:nvPr/>
        </p:nvPicPr>
        <p:blipFill>
          <a:blip r:embed="rId3">
            <a:alphaModFix/>
          </a:blip>
          <a:stretch>
            <a:fillRect/>
          </a:stretch>
        </p:blipFill>
        <p:spPr>
          <a:xfrm>
            <a:off x="381400" y="1424675"/>
            <a:ext cx="2949100" cy="3009450"/>
          </a:xfrm>
          <a:prstGeom prst="rect">
            <a:avLst/>
          </a:prstGeom>
          <a:noFill/>
          <a:ln>
            <a:noFill/>
          </a:ln>
        </p:spPr>
      </p:pic>
      <p:sp>
        <p:nvSpPr>
          <p:cNvPr id="193" name="Google Shape;193;p29"/>
          <p:cNvSpPr txBox="1"/>
          <p:nvPr/>
        </p:nvSpPr>
        <p:spPr>
          <a:xfrm>
            <a:off x="503225" y="4479275"/>
            <a:ext cx="78717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600"/>
              <a:t>© Harvest by Chattapat CC BY 3.0 </a:t>
            </a:r>
            <a:r>
              <a:rPr lang="en" sz="600" u="sng">
                <a:solidFill>
                  <a:schemeClr val="hlink"/>
                </a:solidFill>
                <a:hlinkClick r:id="rId4"/>
              </a:rPr>
              <a:t>https://thenounproject.com/search/?q=harvest&amp;i=3973361</a:t>
            </a:r>
            <a:r>
              <a:rPr lang="en" sz="600"/>
              <a:t> </a:t>
            </a:r>
            <a:endParaRPr sz="600"/>
          </a:p>
          <a:p>
            <a:pPr indent="0" lvl="0" marL="0" rtl="0" algn="l">
              <a:spcBef>
                <a:spcPts val="0"/>
              </a:spcBef>
              <a:spcAft>
                <a:spcPts val="0"/>
              </a:spcAft>
              <a:buNone/>
            </a:pPr>
            <a:r>
              <a:rPr lang="en" sz="600"/>
              <a:t>© Trade by Wichi Wi  CC BY 3.0 </a:t>
            </a:r>
            <a:r>
              <a:rPr lang="en" sz="600" u="sng">
                <a:solidFill>
                  <a:schemeClr val="hlink"/>
                </a:solidFill>
                <a:hlinkClick r:id="rId5"/>
              </a:rPr>
              <a:t>https://thenounproject.com/search/?q=trade&amp;i=3683592</a:t>
            </a:r>
            <a:r>
              <a:rPr lang="en" sz="600"/>
              <a:t>  </a:t>
            </a:r>
            <a:endParaRPr sz="600"/>
          </a:p>
        </p:txBody>
      </p:sp>
      <p:sp>
        <p:nvSpPr>
          <p:cNvPr id="194" name="Google Shape;194;p29"/>
          <p:cNvSpPr txBox="1"/>
          <p:nvPr/>
        </p:nvSpPr>
        <p:spPr>
          <a:xfrm>
            <a:off x="3802502" y="1655250"/>
            <a:ext cx="5029800" cy="1385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t>A commodity</a:t>
            </a:r>
            <a:r>
              <a:rPr lang="en" sz="1300"/>
              <a:t>: The author may retain, sell, donate, and/or license </a:t>
            </a:r>
            <a:r>
              <a:rPr lang="en" sz="1300">
                <a:solidFill>
                  <a:schemeClr val="dk1"/>
                </a:solidFill>
              </a:rPr>
              <a:t>irrevocably -- or </a:t>
            </a:r>
            <a:r>
              <a:rPr lang="en" sz="1300"/>
              <a:t>for limited times, places, and mediums, or uses involving </a:t>
            </a:r>
            <a:r>
              <a:rPr b="1" lang="en" sz="1300"/>
              <a:t>parts of</a:t>
            </a:r>
            <a:r>
              <a:rPr lang="en" sz="1300"/>
              <a:t> or the </a:t>
            </a:r>
            <a:r>
              <a:rPr b="1" lang="en" sz="1300"/>
              <a:t>whole </a:t>
            </a:r>
            <a:r>
              <a:rPr lang="en" sz="1300"/>
              <a:t>bundle, to one party (exclusive) or with potential for various agreements with different parties (non-exclusive). (An author is not required to do any of these things. They may instead choose to do nothing.)</a:t>
            </a:r>
            <a:endParaRPr sz="1300"/>
          </a:p>
        </p:txBody>
      </p:sp>
      <p:pic>
        <p:nvPicPr>
          <p:cNvPr id="195" name="Google Shape;195;p29"/>
          <p:cNvPicPr preferRelativeResize="0"/>
          <p:nvPr/>
        </p:nvPicPr>
        <p:blipFill>
          <a:blip r:embed="rId6">
            <a:alphaModFix/>
          </a:blip>
          <a:stretch>
            <a:fillRect/>
          </a:stretch>
        </p:blipFill>
        <p:spPr>
          <a:xfrm>
            <a:off x="4571999" y="3340624"/>
            <a:ext cx="1554716" cy="1507950"/>
          </a:xfrm>
          <a:prstGeom prst="rect">
            <a:avLst/>
          </a:prstGeom>
          <a:noFill/>
          <a:ln>
            <a:noFill/>
          </a:ln>
        </p:spPr>
      </p:pic>
      <p:pic>
        <p:nvPicPr>
          <p:cNvPr id="196" name="Google Shape;196;p29"/>
          <p:cNvPicPr preferRelativeResize="0"/>
          <p:nvPr/>
        </p:nvPicPr>
        <p:blipFill>
          <a:blip r:embed="rId7">
            <a:alphaModFix/>
          </a:blip>
          <a:stretch>
            <a:fillRect/>
          </a:stretch>
        </p:blipFill>
        <p:spPr>
          <a:xfrm>
            <a:off x="6512051" y="3678176"/>
            <a:ext cx="1941075" cy="67915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3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Application</a:t>
            </a:r>
            <a:endParaRPr/>
          </a:p>
        </p:txBody>
      </p:sp>
      <p:sp>
        <p:nvSpPr>
          <p:cNvPr id="202" name="Google Shape;202;p3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solidFill>
                  <a:schemeClr val="dk1"/>
                </a:solidFill>
              </a:rPr>
              <a:t>Which of the following can a copyright owner do with their original writings or other creative works in a fixed medium? Which of these are mutually exclusive (i.e. for which could a copyright owner not do both?)</a:t>
            </a:r>
            <a:endParaRPr>
              <a:solidFill>
                <a:schemeClr val="dk1"/>
              </a:solidFill>
            </a:endParaRPr>
          </a:p>
          <a:p>
            <a:pPr indent="0" lvl="0" marL="914400" rtl="0" algn="l">
              <a:spcBef>
                <a:spcPts val="0"/>
              </a:spcBef>
              <a:spcAft>
                <a:spcPts val="0"/>
              </a:spcAft>
              <a:buNone/>
            </a:pPr>
            <a:r>
              <a:t/>
            </a:r>
            <a:endParaRPr>
              <a:solidFill>
                <a:schemeClr val="dk1"/>
              </a:solidFill>
            </a:endParaRPr>
          </a:p>
          <a:p>
            <a:pPr indent="-342900" lvl="1" marL="914400" rtl="0" algn="l">
              <a:spcBef>
                <a:spcPts val="0"/>
              </a:spcBef>
              <a:spcAft>
                <a:spcPts val="0"/>
              </a:spcAft>
              <a:buClr>
                <a:schemeClr val="dk1"/>
              </a:buClr>
              <a:buSzPts val="1800"/>
              <a:buAutoNum type="alphaLcPeriod"/>
            </a:pPr>
            <a:r>
              <a:rPr b="1" lang="en" sz="1800">
                <a:solidFill>
                  <a:schemeClr val="dk1"/>
                </a:solidFill>
              </a:rPr>
              <a:t>Sell </a:t>
            </a:r>
            <a:r>
              <a:rPr lang="en" sz="1800">
                <a:solidFill>
                  <a:schemeClr val="dk1"/>
                </a:solidFill>
              </a:rPr>
              <a:t>film rights separately from book publication rights</a:t>
            </a:r>
            <a:endParaRPr b="1" sz="1800">
              <a:solidFill>
                <a:schemeClr val="dk1"/>
              </a:solidFill>
            </a:endParaRPr>
          </a:p>
          <a:p>
            <a:pPr indent="-342900" lvl="1" marL="914400" rtl="0" algn="l">
              <a:spcBef>
                <a:spcPts val="0"/>
              </a:spcBef>
              <a:spcAft>
                <a:spcPts val="0"/>
              </a:spcAft>
              <a:buClr>
                <a:schemeClr val="dk1"/>
              </a:buClr>
              <a:buSzPts val="1800"/>
              <a:buAutoNum type="alphaLcPeriod"/>
            </a:pPr>
            <a:r>
              <a:rPr b="1" lang="en" sz="1800">
                <a:solidFill>
                  <a:schemeClr val="dk1"/>
                </a:solidFill>
              </a:rPr>
              <a:t>License </a:t>
            </a:r>
            <a:r>
              <a:rPr lang="en" sz="1800">
                <a:solidFill>
                  <a:schemeClr val="dk1"/>
                </a:solidFill>
              </a:rPr>
              <a:t>an exclusive right to distribute copies</a:t>
            </a:r>
            <a:endParaRPr sz="1800">
              <a:solidFill>
                <a:schemeClr val="dk1"/>
              </a:solidFill>
            </a:endParaRPr>
          </a:p>
          <a:p>
            <a:pPr indent="-342900" lvl="1" marL="914400" rtl="0" algn="l">
              <a:spcBef>
                <a:spcPts val="0"/>
              </a:spcBef>
              <a:spcAft>
                <a:spcPts val="0"/>
              </a:spcAft>
              <a:buClr>
                <a:schemeClr val="dk1"/>
              </a:buClr>
              <a:buSzPts val="1800"/>
              <a:buAutoNum type="alphaLcPeriod"/>
            </a:pPr>
            <a:r>
              <a:rPr b="1" lang="en" sz="1800">
                <a:solidFill>
                  <a:schemeClr val="dk1"/>
                </a:solidFill>
              </a:rPr>
              <a:t>Release </a:t>
            </a:r>
            <a:r>
              <a:rPr lang="en" sz="1800">
                <a:solidFill>
                  <a:schemeClr val="dk1"/>
                </a:solidFill>
              </a:rPr>
              <a:t>under a Creative Commons license</a:t>
            </a:r>
            <a:endParaRPr sz="1800">
              <a:solidFill>
                <a:schemeClr val="dk1"/>
              </a:solidFill>
            </a:endParaRPr>
          </a:p>
          <a:p>
            <a:pPr indent="-342900" lvl="1" marL="914400" rtl="0" algn="l">
              <a:spcBef>
                <a:spcPts val="0"/>
              </a:spcBef>
              <a:spcAft>
                <a:spcPts val="0"/>
              </a:spcAft>
              <a:buClr>
                <a:schemeClr val="dk1"/>
              </a:buClr>
              <a:buSzPts val="1800"/>
              <a:buAutoNum type="alphaLcPeriod"/>
            </a:pPr>
            <a:r>
              <a:rPr b="1" lang="en" sz="1800">
                <a:solidFill>
                  <a:schemeClr val="dk1"/>
                </a:solidFill>
              </a:rPr>
              <a:t>Give away </a:t>
            </a:r>
            <a:r>
              <a:rPr lang="en" sz="1800">
                <a:solidFill>
                  <a:schemeClr val="dk1"/>
                </a:solidFill>
              </a:rPr>
              <a:t>rights to make other versions or sequels</a:t>
            </a:r>
            <a:endParaRPr sz="1800">
              <a:solidFill>
                <a:schemeClr val="dk1"/>
              </a:solidFill>
            </a:endParaRPr>
          </a:p>
          <a:p>
            <a:pPr indent="-342900" lvl="1" marL="914400" rtl="0" algn="l">
              <a:spcBef>
                <a:spcPts val="0"/>
              </a:spcBef>
              <a:spcAft>
                <a:spcPts val="0"/>
              </a:spcAft>
              <a:buClr>
                <a:schemeClr val="dk1"/>
              </a:buClr>
              <a:buSzPts val="1800"/>
              <a:buAutoNum type="alphaLcPeriod"/>
            </a:pPr>
            <a:r>
              <a:rPr b="1" lang="en" sz="1800">
                <a:solidFill>
                  <a:schemeClr val="dk1"/>
                </a:solidFill>
              </a:rPr>
              <a:t>Donate </a:t>
            </a:r>
            <a:r>
              <a:rPr lang="en" sz="1800">
                <a:solidFill>
                  <a:schemeClr val="dk1"/>
                </a:solidFill>
              </a:rPr>
              <a:t>works to the Public Domain</a:t>
            </a:r>
            <a:endParaRPr sz="1800">
              <a:solidFill>
                <a:schemeClr val="dk1"/>
              </a:solidFill>
            </a:endParaRPr>
          </a:p>
          <a:p>
            <a:pPr indent="0" lvl="0" marL="914400" rtl="0" algn="l">
              <a:spcBef>
                <a:spcPts val="0"/>
              </a:spcBef>
              <a:spcAft>
                <a:spcPts val="0"/>
              </a:spcAft>
              <a:buNone/>
            </a:pPr>
            <a:r>
              <a:t/>
            </a:r>
            <a:endParaRPr>
              <a:solidFill>
                <a:schemeClr val="dk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3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Continue to </a:t>
            </a:r>
            <a:endParaRPr/>
          </a:p>
          <a:p>
            <a:pPr indent="0" lvl="0" marL="0" rtl="0" algn="l">
              <a:spcBef>
                <a:spcPts val="1200"/>
              </a:spcBef>
              <a:spcAft>
                <a:spcPts val="0"/>
              </a:spcAft>
              <a:buNone/>
            </a:pPr>
            <a:r>
              <a:rPr lang="en" u="sng">
                <a:solidFill>
                  <a:schemeClr val="hlink"/>
                </a:solidFill>
                <a:hlinkClick r:id="rId3"/>
              </a:rPr>
              <a:t>Part II of “In Service to Others” (PPT)</a:t>
            </a:r>
            <a:endParaRPr sz="2100"/>
          </a:p>
          <a:p>
            <a:pPr indent="0" lvl="0" marL="0" rtl="0" algn="l">
              <a:spcBef>
                <a:spcPts val="1200"/>
              </a:spcBef>
              <a:spcAft>
                <a:spcPts val="1200"/>
              </a:spcAft>
              <a:buNone/>
            </a:pPr>
            <a:r>
              <a:rPr lang="en" sz="2100" u="sng">
                <a:solidFill>
                  <a:schemeClr val="hlink"/>
                </a:solidFill>
                <a:hlinkClick r:id="rId4"/>
              </a:rPr>
              <a:t>Part II of “In Service to Others” (slides)</a:t>
            </a:r>
            <a:endParaRPr sz="2100"/>
          </a:p>
        </p:txBody>
      </p:sp>
      <p:pic>
        <p:nvPicPr>
          <p:cNvPr id="208" name="Google Shape;208;p31"/>
          <p:cNvPicPr preferRelativeResize="0"/>
          <p:nvPr/>
        </p:nvPicPr>
        <p:blipFill>
          <a:blip r:embed="rId5">
            <a:alphaModFix/>
          </a:blip>
          <a:stretch>
            <a:fillRect/>
          </a:stretch>
        </p:blipFill>
        <p:spPr>
          <a:xfrm>
            <a:off x="8162625" y="4733750"/>
            <a:ext cx="728200" cy="272825"/>
          </a:xfrm>
          <a:prstGeom prst="rect">
            <a:avLst/>
          </a:prstGeom>
          <a:noFill/>
          <a:ln>
            <a:noFill/>
          </a:ln>
        </p:spPr>
      </p:pic>
      <p:sp>
        <p:nvSpPr>
          <p:cNvPr id="209" name="Google Shape;209;p31"/>
          <p:cNvSpPr txBox="1"/>
          <p:nvPr/>
        </p:nvSpPr>
        <p:spPr>
          <a:xfrm>
            <a:off x="5670625" y="4620600"/>
            <a:ext cx="2444100" cy="484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t>© Anita Walz. Licensed under CC BY 4.0</a:t>
            </a:r>
            <a:endParaRPr sz="900"/>
          </a:p>
          <a:p>
            <a:pPr indent="0" lvl="0" marL="0" rtl="0" algn="l">
              <a:spcBef>
                <a:spcPts val="0"/>
              </a:spcBef>
              <a:spcAft>
                <a:spcPts val="0"/>
              </a:spcAft>
              <a:buNone/>
            </a:pPr>
            <a:r>
              <a:rPr lang="en" sz="1050">
                <a:solidFill>
                  <a:srgbClr val="8C5206"/>
                </a:solidFill>
                <a:highlight>
                  <a:srgbClr val="FFFFFF"/>
                </a:highlight>
                <a:uFill>
                  <a:noFill/>
                </a:uFill>
                <a:hlinkClick r:id="rId6">
                  <a:extLst>
                    <a:ext uri="{A12FA001-AC4F-418D-AE19-62706E023703}">
                      <ahyp:hlinkClr val="tx"/>
                    </a:ext>
                  </a:extLst>
                </a:hlinkClick>
              </a:rPr>
              <a:t>http://hdl.handle.net/10919/112264</a:t>
            </a:r>
            <a:endParaRPr sz="9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By the end of this </a:t>
            </a:r>
            <a:r>
              <a:rPr lang="en"/>
              <a:t>presentation</a:t>
            </a:r>
            <a:r>
              <a:rPr lang="en"/>
              <a:t> you should be able to:</a:t>
            </a:r>
            <a:endParaRPr/>
          </a:p>
        </p:txBody>
      </p:sp>
      <p:sp>
        <p:nvSpPr>
          <p:cNvPr id="71" name="Google Shape;71;p1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14325" lvl="0" marL="457200" rtl="0" algn="l">
              <a:lnSpc>
                <a:spcPct val="150000"/>
              </a:lnSpc>
              <a:spcBef>
                <a:spcPts val="1900"/>
              </a:spcBef>
              <a:spcAft>
                <a:spcPts val="0"/>
              </a:spcAft>
              <a:buClr>
                <a:srgbClr val="373D3F"/>
              </a:buClr>
              <a:buSzPts val="1350"/>
              <a:buFont typeface="Lora"/>
              <a:buChar char="●"/>
            </a:pPr>
            <a:r>
              <a:rPr lang="en" sz="1350">
                <a:solidFill>
                  <a:srgbClr val="373D3F"/>
                </a:solidFill>
                <a:highlight>
                  <a:srgbClr val="FFFFFF"/>
                </a:highlight>
                <a:latin typeface="Lora"/>
                <a:ea typeface="Lora"/>
                <a:cs typeface="Lora"/>
                <a:sym typeface="Lora"/>
              </a:rPr>
              <a:t>Articulate copyright-related barriers in teaching, learning, and sharing</a:t>
            </a:r>
            <a:endParaRPr sz="1350">
              <a:solidFill>
                <a:srgbClr val="373D3F"/>
              </a:solidFill>
              <a:highlight>
                <a:srgbClr val="FFFFFF"/>
              </a:highlight>
              <a:latin typeface="Lora"/>
              <a:ea typeface="Lora"/>
              <a:cs typeface="Lora"/>
              <a:sym typeface="Lora"/>
            </a:endParaRPr>
          </a:p>
          <a:p>
            <a:pPr indent="0" lvl="0" marL="457200" rtl="0" algn="l">
              <a:lnSpc>
                <a:spcPct val="150000"/>
              </a:lnSpc>
              <a:spcBef>
                <a:spcPts val="1900"/>
              </a:spcBef>
              <a:spcAft>
                <a:spcPts val="0"/>
              </a:spcAft>
              <a:buNone/>
            </a:pPr>
            <a:r>
              <a:t/>
            </a:r>
            <a:endParaRPr sz="1350">
              <a:solidFill>
                <a:srgbClr val="373D3F"/>
              </a:solidFill>
              <a:highlight>
                <a:srgbClr val="FFFFFF"/>
              </a:highlight>
              <a:latin typeface="Lora"/>
              <a:ea typeface="Lora"/>
              <a:cs typeface="Lora"/>
              <a:sym typeface="Lora"/>
            </a:endParaRPr>
          </a:p>
          <a:p>
            <a:pPr indent="-314325" lvl="0" marL="457200" rtl="0" algn="l">
              <a:lnSpc>
                <a:spcPct val="150000"/>
              </a:lnSpc>
              <a:spcBef>
                <a:spcPts val="1900"/>
              </a:spcBef>
              <a:spcAft>
                <a:spcPts val="0"/>
              </a:spcAft>
              <a:buClr>
                <a:srgbClr val="373D3F"/>
              </a:buClr>
              <a:buSzPts val="1350"/>
              <a:buFont typeface="Lora"/>
              <a:buChar char="●"/>
            </a:pPr>
            <a:r>
              <a:rPr lang="en" sz="1350">
                <a:solidFill>
                  <a:srgbClr val="373D3F"/>
                </a:solidFill>
                <a:highlight>
                  <a:srgbClr val="FFFFFF"/>
                </a:highlight>
                <a:latin typeface="Lora"/>
                <a:ea typeface="Lora"/>
                <a:cs typeface="Lora"/>
                <a:sym typeface="Lora"/>
              </a:rPr>
              <a:t>Describe </a:t>
            </a:r>
            <a:r>
              <a:rPr b="1" lang="en" sz="1350">
                <a:solidFill>
                  <a:srgbClr val="373D3F"/>
                </a:solidFill>
                <a:highlight>
                  <a:srgbClr val="FFFFFF"/>
                </a:highlight>
                <a:latin typeface="Lora"/>
                <a:ea typeface="Lora"/>
                <a:cs typeface="Lora"/>
                <a:sym typeface="Lora"/>
              </a:rPr>
              <a:t>what </a:t>
            </a:r>
            <a:r>
              <a:rPr lang="en" sz="1350">
                <a:solidFill>
                  <a:srgbClr val="373D3F"/>
                </a:solidFill>
                <a:highlight>
                  <a:srgbClr val="FFFFFF"/>
                </a:highlight>
                <a:latin typeface="Lora"/>
                <a:ea typeface="Lora"/>
                <a:cs typeface="Lora"/>
                <a:sym typeface="Lora"/>
              </a:rPr>
              <a:t>can be under copyright, </a:t>
            </a:r>
            <a:r>
              <a:rPr b="1" lang="en" sz="1350">
                <a:solidFill>
                  <a:srgbClr val="373D3F"/>
                </a:solidFill>
                <a:highlight>
                  <a:srgbClr val="FFFFFF"/>
                </a:highlight>
                <a:latin typeface="Lora"/>
                <a:ea typeface="Lora"/>
                <a:cs typeface="Lora"/>
                <a:sym typeface="Lora"/>
              </a:rPr>
              <a:t>how </a:t>
            </a:r>
            <a:r>
              <a:rPr lang="en" sz="1350">
                <a:solidFill>
                  <a:srgbClr val="373D3F"/>
                </a:solidFill>
                <a:highlight>
                  <a:srgbClr val="FFFFFF"/>
                </a:highlight>
                <a:latin typeface="Lora"/>
                <a:ea typeface="Lora"/>
                <a:cs typeface="Lora"/>
                <a:sym typeface="Lora"/>
              </a:rPr>
              <a:t>it gets there, </a:t>
            </a:r>
            <a:r>
              <a:rPr b="1" lang="en" sz="1350">
                <a:solidFill>
                  <a:srgbClr val="373D3F"/>
                </a:solidFill>
                <a:highlight>
                  <a:srgbClr val="FFFFFF"/>
                </a:highlight>
                <a:latin typeface="Lora"/>
                <a:ea typeface="Lora"/>
                <a:cs typeface="Lora"/>
                <a:sym typeface="Lora"/>
              </a:rPr>
              <a:t>who </a:t>
            </a:r>
            <a:r>
              <a:rPr lang="en" sz="1350">
                <a:solidFill>
                  <a:srgbClr val="373D3F"/>
                </a:solidFill>
                <a:highlight>
                  <a:srgbClr val="FFFFFF"/>
                </a:highlight>
                <a:latin typeface="Lora"/>
                <a:ea typeface="Lora"/>
                <a:cs typeface="Lora"/>
                <a:sym typeface="Lora"/>
              </a:rPr>
              <a:t>is a copyright holder, and </a:t>
            </a:r>
            <a:r>
              <a:rPr b="1" lang="en" sz="1350">
                <a:solidFill>
                  <a:srgbClr val="373D3F"/>
                </a:solidFill>
                <a:highlight>
                  <a:srgbClr val="FFFFFF"/>
                </a:highlight>
                <a:latin typeface="Lora"/>
                <a:ea typeface="Lora"/>
                <a:cs typeface="Lora"/>
                <a:sym typeface="Lora"/>
              </a:rPr>
              <a:t>how </a:t>
            </a:r>
            <a:r>
              <a:rPr lang="en" sz="1350">
                <a:solidFill>
                  <a:srgbClr val="373D3F"/>
                </a:solidFill>
                <a:highlight>
                  <a:srgbClr val="FFFFFF"/>
                </a:highlight>
                <a:latin typeface="Lora"/>
                <a:ea typeface="Lora"/>
                <a:cs typeface="Lora"/>
                <a:sym typeface="Lora"/>
              </a:rPr>
              <a:t>long copyright lasts.</a:t>
            </a:r>
            <a:endParaRPr sz="1350">
              <a:solidFill>
                <a:srgbClr val="373D3F"/>
              </a:solidFill>
              <a:highlight>
                <a:srgbClr val="FFFFFF"/>
              </a:highlight>
              <a:latin typeface="Lora"/>
              <a:ea typeface="Lora"/>
              <a:cs typeface="Lora"/>
              <a:sym typeface="Lora"/>
            </a:endParaRPr>
          </a:p>
          <a:p>
            <a:pPr indent="0" lvl="0" marL="457200" rtl="0" algn="l">
              <a:lnSpc>
                <a:spcPct val="150000"/>
              </a:lnSpc>
              <a:spcBef>
                <a:spcPts val="1900"/>
              </a:spcBef>
              <a:spcAft>
                <a:spcPts val="0"/>
              </a:spcAft>
              <a:buNone/>
            </a:pPr>
            <a:r>
              <a:t/>
            </a:r>
            <a:endParaRPr sz="1350">
              <a:solidFill>
                <a:srgbClr val="373D3F"/>
              </a:solidFill>
              <a:highlight>
                <a:srgbClr val="FFFFFF"/>
              </a:highlight>
              <a:latin typeface="Lora"/>
              <a:ea typeface="Lora"/>
              <a:cs typeface="Lora"/>
              <a:sym typeface="Lora"/>
            </a:endParaRPr>
          </a:p>
          <a:p>
            <a:pPr indent="-314325" lvl="0" marL="457200" rtl="0" algn="l">
              <a:lnSpc>
                <a:spcPct val="150000"/>
              </a:lnSpc>
              <a:spcBef>
                <a:spcPts val="1900"/>
              </a:spcBef>
              <a:spcAft>
                <a:spcPts val="0"/>
              </a:spcAft>
              <a:buClr>
                <a:srgbClr val="373D3F"/>
              </a:buClr>
              <a:buSzPts val="1350"/>
              <a:buFont typeface="Lora"/>
              <a:buChar char="●"/>
            </a:pPr>
            <a:r>
              <a:rPr lang="en" sz="1350">
                <a:solidFill>
                  <a:srgbClr val="373D3F"/>
                </a:solidFill>
                <a:highlight>
                  <a:srgbClr val="FFFFFF"/>
                </a:highlight>
                <a:latin typeface="Lora"/>
                <a:ea typeface="Lora"/>
                <a:cs typeface="Lora"/>
                <a:sym typeface="Lora"/>
              </a:rPr>
              <a:t>Articulate the default position of copyright regarding “ownership” and implications for using works you “find online” and the ownership status of student works.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1395425" y="898400"/>
            <a:ext cx="5790475" cy="3513300"/>
          </a:xfrm>
          <a:prstGeom prst="rect">
            <a:avLst/>
          </a:prstGeom>
          <a:noFill/>
          <a:ln>
            <a:noFill/>
          </a:ln>
        </p:spPr>
      </p:pic>
      <p:sp>
        <p:nvSpPr>
          <p:cNvPr id="77" name="Google Shape;77;p15"/>
          <p:cNvSpPr txBox="1"/>
          <p:nvPr/>
        </p:nvSpPr>
        <p:spPr>
          <a:xfrm>
            <a:off x="383475" y="4718350"/>
            <a:ext cx="82947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solidFill>
                  <a:schemeClr val="dk1"/>
                </a:solidFill>
              </a:rPr>
              <a:t>© BBicycle by Fahmihorizo - CC BY 3.0 </a:t>
            </a:r>
            <a:r>
              <a:rPr lang="en" sz="700" u="sng">
                <a:solidFill>
                  <a:schemeClr val="accent5"/>
                </a:solidFill>
                <a:hlinkClick r:id="rId4">
                  <a:extLst>
                    <a:ext uri="{A12FA001-AC4F-418D-AE19-62706E023703}">
                      <ahyp:hlinkClr val="tx"/>
                    </a:ext>
                  </a:extLst>
                </a:hlinkClick>
              </a:rPr>
              <a:t>https://thenounproject.com/search/?q=bicycle&amp;i=1272852</a:t>
            </a:r>
            <a:endParaRPr sz="700">
              <a:solidFill>
                <a:schemeClr val="dk1"/>
              </a:solidFill>
            </a:endParaRPr>
          </a:p>
          <a:p>
            <a:pPr indent="0" lvl="0" marL="0" rtl="0" algn="l">
              <a:spcBef>
                <a:spcPts val="0"/>
              </a:spcBef>
              <a:spcAft>
                <a:spcPts val="0"/>
              </a:spcAft>
              <a:buNone/>
            </a:pPr>
            <a:r>
              <a:t/>
            </a:r>
            <a:endParaRPr/>
          </a:p>
        </p:txBody>
      </p:sp>
      <p:sp>
        <p:nvSpPr>
          <p:cNvPr id="78" name="Google Shape;78;p15"/>
          <p:cNvSpPr txBox="1"/>
          <p:nvPr/>
        </p:nvSpPr>
        <p:spPr>
          <a:xfrm>
            <a:off x="302825" y="1367500"/>
            <a:ext cx="12162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t>Ownership</a:t>
            </a:r>
            <a:endParaRPr b="1"/>
          </a:p>
          <a:p>
            <a:pPr indent="0" lvl="0" marL="0" rtl="0" algn="l">
              <a:spcBef>
                <a:spcPts val="0"/>
              </a:spcBef>
              <a:spcAft>
                <a:spcPts val="0"/>
              </a:spcAft>
              <a:buNone/>
            </a:pPr>
            <a:r>
              <a:rPr b="1" lang="en"/>
              <a:t>Context</a:t>
            </a:r>
            <a:endParaRPr b="1"/>
          </a:p>
          <a:p>
            <a:pPr indent="0" lvl="0" marL="0" rtl="0" algn="l">
              <a:spcBef>
                <a:spcPts val="0"/>
              </a:spcBef>
              <a:spcAft>
                <a:spcPts val="0"/>
              </a:spcAft>
              <a:buNone/>
            </a:pPr>
            <a:r>
              <a:rPr b="1" lang="en"/>
              <a:t>Permission</a:t>
            </a:r>
            <a:endParaRPr b="1"/>
          </a:p>
        </p:txBody>
      </p:sp>
      <p:sp>
        <p:nvSpPr>
          <p:cNvPr id="79" name="Google Shape;79;p15"/>
          <p:cNvSpPr txBox="1"/>
          <p:nvPr/>
        </p:nvSpPr>
        <p:spPr>
          <a:xfrm>
            <a:off x="583550" y="375125"/>
            <a:ext cx="7961100" cy="477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900">
                <a:solidFill>
                  <a:schemeClr val="dk1"/>
                </a:solidFill>
              </a:rPr>
              <a:t>How copyright Is like a bicycle</a:t>
            </a:r>
            <a:endParaRPr b="1" sz="31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220"/>
              <a:t>Two Dilemmas … when creating with sharing in mind</a:t>
            </a:r>
            <a:endParaRPr sz="2220"/>
          </a:p>
        </p:txBody>
      </p:sp>
      <p:sp>
        <p:nvSpPr>
          <p:cNvPr id="85" name="Google Shape;85;p16"/>
          <p:cNvSpPr txBox="1"/>
          <p:nvPr>
            <p:ph idx="1" type="body"/>
          </p:nvPr>
        </p:nvSpPr>
        <p:spPr>
          <a:xfrm>
            <a:off x="311700" y="1152475"/>
            <a:ext cx="61011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a:p>
            <a:pPr indent="-342900" lvl="0" marL="457200" rtl="0" algn="l">
              <a:spcBef>
                <a:spcPts val="1200"/>
              </a:spcBef>
              <a:spcAft>
                <a:spcPts val="0"/>
              </a:spcAft>
              <a:buSzPts val="1800"/>
              <a:buAutoNum type="arabicPeriod"/>
            </a:pPr>
            <a:r>
              <a:rPr lang="en"/>
              <a:t>May I use portions </a:t>
            </a:r>
            <a:r>
              <a:rPr b="1" lang="en"/>
              <a:t>of others’ original works </a:t>
            </a:r>
            <a:r>
              <a:rPr lang="en"/>
              <a:t>in my open educational resource? How do I do this legally, ethically, and technically?</a:t>
            </a:r>
            <a:endParaRPr/>
          </a:p>
          <a:p>
            <a:pPr indent="0" lvl="0" marL="457200" rtl="0" algn="l">
              <a:spcBef>
                <a:spcPts val="1200"/>
              </a:spcBef>
              <a:spcAft>
                <a:spcPts val="0"/>
              </a:spcAft>
              <a:buNone/>
            </a:pPr>
            <a:r>
              <a:rPr lang="en"/>
              <a:t> </a:t>
            </a:r>
            <a:endParaRPr/>
          </a:p>
          <a:p>
            <a:pPr indent="-342900" lvl="0" marL="457200" rtl="0" algn="l">
              <a:spcBef>
                <a:spcPts val="1200"/>
              </a:spcBef>
              <a:spcAft>
                <a:spcPts val="0"/>
              </a:spcAft>
              <a:buSzPts val="1800"/>
              <a:buAutoNum type="arabicPeriod"/>
            </a:pPr>
            <a:r>
              <a:rPr lang="en"/>
              <a:t>I want others to use my work in flexible ways. Of what do I need to be mindful when planning to</a:t>
            </a:r>
            <a:r>
              <a:rPr b="1" lang="en"/>
              <a:t> create and share my work</a:t>
            </a:r>
            <a:r>
              <a:rPr lang="en"/>
              <a:t>?</a:t>
            </a:r>
            <a:endParaRPr/>
          </a:p>
        </p:txBody>
      </p:sp>
      <p:pic>
        <p:nvPicPr>
          <p:cNvPr id="86" name="Google Shape;86;p16"/>
          <p:cNvPicPr preferRelativeResize="0"/>
          <p:nvPr/>
        </p:nvPicPr>
        <p:blipFill>
          <a:blip r:embed="rId3">
            <a:alphaModFix/>
          </a:blip>
          <a:stretch>
            <a:fillRect/>
          </a:stretch>
        </p:blipFill>
        <p:spPr>
          <a:xfrm flipH="1">
            <a:off x="6412791" y="1209775"/>
            <a:ext cx="2214825" cy="2593175"/>
          </a:xfrm>
          <a:prstGeom prst="rect">
            <a:avLst/>
          </a:prstGeom>
          <a:noFill/>
          <a:ln>
            <a:noFill/>
          </a:ln>
        </p:spPr>
      </p:pic>
      <p:sp>
        <p:nvSpPr>
          <p:cNvPr id="87" name="Google Shape;87;p16"/>
          <p:cNvSpPr txBox="1"/>
          <p:nvPr/>
        </p:nvSpPr>
        <p:spPr>
          <a:xfrm>
            <a:off x="475950" y="4350275"/>
            <a:ext cx="8308200" cy="276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600"/>
              <a:t>© Build by Adrien Coquet CC BY 3.0 (flipped) https://thenounproject.com/search/?q=build&amp;i=2085889</a:t>
            </a:r>
            <a:endParaRPr sz="6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Implicit expectations of parity</a:t>
            </a:r>
            <a:endParaRPr/>
          </a:p>
        </p:txBody>
      </p:sp>
      <p:sp>
        <p:nvSpPr>
          <p:cNvPr id="93" name="Google Shape;93;p17"/>
          <p:cNvSpPr txBox="1"/>
          <p:nvPr>
            <p:ph idx="1" type="body"/>
          </p:nvPr>
        </p:nvSpPr>
        <p:spPr>
          <a:xfrm>
            <a:off x="1489550" y="2356575"/>
            <a:ext cx="6424200" cy="2212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200"/>
              <a:t>How we want 					 </a:t>
            </a:r>
            <a:endParaRPr b="1" sz="2200"/>
          </a:p>
          <a:p>
            <a:pPr indent="0" lvl="0" marL="0" rtl="0" algn="l">
              <a:spcBef>
                <a:spcPts val="1200"/>
              </a:spcBef>
              <a:spcAft>
                <a:spcPts val="1200"/>
              </a:spcAft>
              <a:buNone/>
            </a:pPr>
            <a:r>
              <a:rPr b="1" lang="en" sz="2200"/>
              <a:t>others </a:t>
            </a:r>
            <a:r>
              <a:rPr lang="en" sz="2200"/>
              <a:t>to share.  				   How </a:t>
            </a:r>
            <a:r>
              <a:rPr b="1" lang="en" sz="2200"/>
              <a:t>we </a:t>
            </a:r>
            <a:r>
              <a:rPr lang="en" sz="2200"/>
              <a:t>share.</a:t>
            </a:r>
            <a:endParaRPr sz="2200"/>
          </a:p>
        </p:txBody>
      </p:sp>
      <p:sp>
        <p:nvSpPr>
          <p:cNvPr id="94" name="Google Shape;94;p17"/>
          <p:cNvSpPr/>
          <p:nvPr/>
        </p:nvSpPr>
        <p:spPr>
          <a:xfrm>
            <a:off x="3680450" y="2356575"/>
            <a:ext cx="1819800" cy="1130100"/>
          </a:xfrm>
          <a:prstGeom prst="mathEqual">
            <a:avLst>
              <a:gd fmla="val 23520" name="adj1"/>
              <a:gd fmla="val 1176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8"/>
          <p:cNvSpPr txBox="1"/>
          <p:nvPr>
            <p:ph type="title"/>
          </p:nvPr>
        </p:nvSpPr>
        <p:spPr>
          <a:xfrm>
            <a:off x="311700" y="445025"/>
            <a:ext cx="8832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990"/>
              <a:buFont typeface="Arial"/>
              <a:buNone/>
            </a:pPr>
            <a:r>
              <a:rPr b="1" lang="en" sz="2020"/>
              <a:t>Principle 1: Unless otherwise marked, always assume that every artifact’s copyrights are owned by someone.</a:t>
            </a:r>
            <a:endParaRPr b="1" sz="2020"/>
          </a:p>
          <a:p>
            <a:pPr indent="0" lvl="0" marL="0" rtl="0" algn="l">
              <a:spcBef>
                <a:spcPts val="0"/>
              </a:spcBef>
              <a:spcAft>
                <a:spcPts val="0"/>
              </a:spcAft>
              <a:buSzPts val="990"/>
              <a:buNone/>
            </a:pPr>
            <a:r>
              <a:t/>
            </a:r>
            <a:endParaRPr b="1" sz="2520"/>
          </a:p>
        </p:txBody>
      </p:sp>
      <p:sp>
        <p:nvSpPr>
          <p:cNvPr id="100" name="Google Shape;100;p18"/>
          <p:cNvSpPr txBox="1"/>
          <p:nvPr>
            <p:ph idx="1" type="body"/>
          </p:nvPr>
        </p:nvSpPr>
        <p:spPr>
          <a:xfrm>
            <a:off x="353800" y="1136125"/>
            <a:ext cx="4881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b="1" sz="1100">
              <a:solidFill>
                <a:srgbClr val="4A86E8"/>
              </a:solidFill>
            </a:endParaRPr>
          </a:p>
          <a:p>
            <a:pPr indent="0" lvl="0" marL="0" rtl="0" algn="l">
              <a:spcBef>
                <a:spcPts val="0"/>
              </a:spcBef>
              <a:spcAft>
                <a:spcPts val="0"/>
              </a:spcAft>
              <a:buClr>
                <a:schemeClr val="dk1"/>
              </a:buClr>
              <a:buSzPts val="1100"/>
              <a:buFont typeface="Arial"/>
              <a:buNone/>
            </a:pPr>
            <a:r>
              <a:t/>
            </a:r>
            <a:endParaRPr sz="1100">
              <a:solidFill>
                <a:schemeClr val="dk1"/>
              </a:solidFill>
            </a:endParaRPr>
          </a:p>
          <a:p>
            <a:pPr indent="0" lvl="0" marL="0" rtl="0" algn="l">
              <a:spcBef>
                <a:spcPts val="0"/>
              </a:spcBef>
              <a:spcAft>
                <a:spcPts val="0"/>
              </a:spcAft>
              <a:buNone/>
            </a:pPr>
            <a:r>
              <a:t/>
            </a:r>
            <a:endParaRPr/>
          </a:p>
          <a:p>
            <a:pPr indent="0" lvl="0" marL="0" rtl="0" algn="l">
              <a:spcBef>
                <a:spcPts val="1200"/>
              </a:spcBef>
              <a:spcAft>
                <a:spcPts val="0"/>
              </a:spcAft>
              <a:buNone/>
            </a:pPr>
            <a:r>
              <a:rPr b="1" lang="en"/>
              <a:t>You </a:t>
            </a:r>
            <a:r>
              <a:rPr lang="en"/>
              <a:t>are a copyright holder.</a:t>
            </a:r>
            <a:endParaRPr/>
          </a:p>
          <a:p>
            <a:pPr indent="0" lvl="0" marL="0" rtl="0" algn="l">
              <a:spcBef>
                <a:spcPts val="1200"/>
              </a:spcBef>
              <a:spcAft>
                <a:spcPts val="0"/>
              </a:spcAft>
              <a:buNone/>
            </a:pPr>
            <a:r>
              <a:rPr lang="en"/>
              <a:t>Your </a:t>
            </a:r>
            <a:r>
              <a:rPr b="1" lang="en"/>
              <a:t>students are copyright holders.</a:t>
            </a:r>
            <a:endParaRPr b="1"/>
          </a:p>
          <a:p>
            <a:pPr indent="0" lvl="0" marL="0" rtl="0" algn="l">
              <a:lnSpc>
                <a:spcPct val="100000"/>
              </a:lnSpc>
              <a:spcBef>
                <a:spcPts val="1200"/>
              </a:spcBef>
              <a:spcAft>
                <a:spcPts val="0"/>
              </a:spcAft>
              <a:buNone/>
            </a:pPr>
            <a:r>
              <a:rPr b="1" lang="en"/>
              <a:t>People and organizations</a:t>
            </a:r>
            <a:r>
              <a:rPr lang="en"/>
              <a:t> that created   </a:t>
            </a:r>
            <a:endParaRPr/>
          </a:p>
          <a:p>
            <a:pPr indent="0" lvl="0" marL="0" rtl="0" algn="l">
              <a:lnSpc>
                <a:spcPct val="100000"/>
              </a:lnSpc>
              <a:spcBef>
                <a:spcPts val="0"/>
              </a:spcBef>
              <a:spcAft>
                <a:spcPts val="0"/>
              </a:spcAft>
              <a:buNone/>
            </a:pPr>
            <a:r>
              <a:rPr lang="en"/>
              <a:t>        things you read, watch, and listen to in    </a:t>
            </a:r>
            <a:endParaRPr/>
          </a:p>
          <a:p>
            <a:pPr indent="0" lvl="0" marL="457200" rtl="0" algn="l">
              <a:lnSpc>
                <a:spcPct val="100000"/>
              </a:lnSpc>
              <a:spcBef>
                <a:spcPts val="0"/>
              </a:spcBef>
              <a:spcAft>
                <a:spcPts val="0"/>
              </a:spcAft>
              <a:buNone/>
            </a:pPr>
            <a:r>
              <a:rPr lang="en"/>
              <a:t>any medium -- including </a:t>
            </a:r>
            <a:r>
              <a:rPr b="1" lang="en"/>
              <a:t>things that are freely available on the </a:t>
            </a:r>
            <a:r>
              <a:rPr b="1" lang="en"/>
              <a:t>internet</a:t>
            </a:r>
            <a:r>
              <a:rPr lang="en"/>
              <a:t> -- are copyright holders.</a:t>
            </a:r>
            <a:endParaRPr/>
          </a:p>
        </p:txBody>
      </p:sp>
      <p:pic>
        <p:nvPicPr>
          <p:cNvPr id="101" name="Google Shape;101;p18"/>
          <p:cNvPicPr preferRelativeResize="0"/>
          <p:nvPr/>
        </p:nvPicPr>
        <p:blipFill>
          <a:blip r:embed="rId3">
            <a:alphaModFix/>
          </a:blip>
          <a:stretch>
            <a:fillRect/>
          </a:stretch>
        </p:blipFill>
        <p:spPr>
          <a:xfrm>
            <a:off x="5457075" y="1305072"/>
            <a:ext cx="2454175" cy="3078500"/>
          </a:xfrm>
          <a:prstGeom prst="rect">
            <a:avLst/>
          </a:prstGeom>
          <a:noFill/>
          <a:ln>
            <a:noFill/>
          </a:ln>
        </p:spPr>
      </p:pic>
      <p:sp>
        <p:nvSpPr>
          <p:cNvPr id="102" name="Google Shape;102;p18"/>
          <p:cNvSpPr txBox="1"/>
          <p:nvPr/>
        </p:nvSpPr>
        <p:spPr>
          <a:xfrm>
            <a:off x="242150" y="4483875"/>
            <a:ext cx="84666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600"/>
              <a:t>© Man in the mirror by HeadsOfBirds CC BY 3.0 </a:t>
            </a:r>
            <a:r>
              <a:rPr lang="en" sz="600" u="sng">
                <a:solidFill>
                  <a:schemeClr val="hlink"/>
                </a:solidFill>
                <a:hlinkClick r:id="rId4"/>
              </a:rPr>
              <a:t>https://thenounproject.com/search/?q=mirror+reflection&amp;i=1221065</a:t>
            </a:r>
            <a:r>
              <a:rPr lang="en" sz="600"/>
              <a:t> </a:t>
            </a:r>
            <a:endParaRPr sz="600"/>
          </a:p>
          <a:p>
            <a:pPr indent="0" lvl="0" marL="0" rtl="0" algn="l">
              <a:spcBef>
                <a:spcPts val="0"/>
              </a:spcBef>
              <a:spcAft>
                <a:spcPts val="0"/>
              </a:spcAft>
              <a:buNone/>
            </a:pPr>
            <a:r>
              <a:t/>
            </a:r>
            <a:endParaRPr sz="600"/>
          </a:p>
          <a:p>
            <a:pPr indent="0" lvl="0" marL="0" rtl="0" algn="l">
              <a:spcBef>
                <a:spcPts val="0"/>
              </a:spcBef>
              <a:spcAft>
                <a:spcPts val="0"/>
              </a:spcAft>
              <a:buNone/>
            </a:pPr>
            <a:r>
              <a:rPr lang="en" sz="600"/>
              <a:t>*Item in the Public Domain are an exception. We’ll talk about these a bit later.</a:t>
            </a:r>
            <a:endParaRPr sz="6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Application: </a:t>
            </a:r>
            <a:endParaRPr b="1"/>
          </a:p>
        </p:txBody>
      </p:sp>
      <p:sp>
        <p:nvSpPr>
          <p:cNvPr id="108" name="Google Shape;108;p19"/>
          <p:cNvSpPr txBox="1"/>
          <p:nvPr>
            <p:ph idx="1" type="body"/>
          </p:nvPr>
        </p:nvSpPr>
        <p:spPr>
          <a:xfrm>
            <a:off x="311700" y="1152475"/>
            <a:ext cx="87063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Who owns images you find on Google?</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en"/>
              <a:t>What about content found in physical or electronic books, DVDs and/or streaming media owned by or to which you (or your library) subscribe? </a:t>
            </a:r>
            <a:endParaRPr/>
          </a:p>
          <a:p>
            <a:pPr indent="0" lvl="0" marL="0" rtl="0" algn="l">
              <a:spcBef>
                <a:spcPts val="1200"/>
              </a:spcBef>
              <a:spcAft>
                <a:spcPts val="0"/>
              </a:spcAft>
              <a:buNone/>
            </a:pPr>
            <a:r>
              <a:t/>
            </a:r>
            <a:endParaRPr/>
          </a:p>
          <a:p>
            <a:pPr indent="0" lvl="0" marL="0" rtl="0" algn="l">
              <a:spcBef>
                <a:spcPts val="1200"/>
              </a:spcBef>
              <a:spcAft>
                <a:spcPts val="1200"/>
              </a:spcAft>
              <a:buNone/>
            </a:pPr>
            <a:r>
              <a:rPr lang="en"/>
              <a:t>True or false: An employer may own work-related, creative output of its employees.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Answers</a:t>
            </a:r>
            <a:r>
              <a:rPr b="1" lang="en"/>
              <a:t>: </a:t>
            </a:r>
            <a:endParaRPr b="1"/>
          </a:p>
        </p:txBody>
      </p:sp>
      <p:sp>
        <p:nvSpPr>
          <p:cNvPr id="114" name="Google Shape;114;p20"/>
          <p:cNvSpPr txBox="1"/>
          <p:nvPr>
            <p:ph idx="1" type="body"/>
          </p:nvPr>
        </p:nvSpPr>
        <p:spPr>
          <a:xfrm>
            <a:off x="311700" y="1152475"/>
            <a:ext cx="8706300" cy="36951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a:t>Who owns images you find on Google?</a:t>
            </a:r>
            <a:endParaRPr/>
          </a:p>
          <a:p>
            <a:pPr indent="0" lvl="0" marL="0" rtl="0" algn="l">
              <a:spcBef>
                <a:spcPts val="1200"/>
              </a:spcBef>
              <a:spcAft>
                <a:spcPts val="0"/>
              </a:spcAft>
              <a:buNone/>
            </a:pPr>
            <a:r>
              <a:rPr lang="en"/>
              <a:t>	Likely other people.</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en"/>
              <a:t>Who owns content found in physical or electronic books, DVDs and/or streaming media owned by or to which you (or your library) subscribe? </a:t>
            </a:r>
            <a:endParaRPr/>
          </a:p>
          <a:p>
            <a:pPr indent="457200" lvl="0" marL="0" rtl="0" algn="l">
              <a:spcBef>
                <a:spcPts val="1200"/>
              </a:spcBef>
              <a:spcAft>
                <a:spcPts val="0"/>
              </a:spcAft>
              <a:buNone/>
            </a:pPr>
            <a:r>
              <a:rPr lang="en"/>
              <a:t>The copyright holders of the materials. Likely other people.</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en"/>
              <a:t>True or false: An employer may own work-related, creative output of its employees.</a:t>
            </a:r>
            <a:endParaRPr/>
          </a:p>
          <a:p>
            <a:pPr indent="0" lvl="0" marL="0" rtl="0" algn="l">
              <a:spcBef>
                <a:spcPts val="1200"/>
              </a:spcBef>
              <a:spcAft>
                <a:spcPts val="1200"/>
              </a:spcAft>
              <a:buNone/>
            </a:pPr>
            <a:r>
              <a:rPr lang="en"/>
              <a:t>	True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1"/>
          <p:cNvSpPr txBox="1"/>
          <p:nvPr>
            <p:ph idx="1" type="body"/>
          </p:nvPr>
        </p:nvSpPr>
        <p:spPr>
          <a:xfrm>
            <a:off x="278300" y="13416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solidFill>
                  <a:schemeClr val="dk1"/>
                </a:solidFill>
              </a:rPr>
              <a:t>Automatically </a:t>
            </a:r>
            <a:r>
              <a:rPr b="1" lang="en"/>
              <a:t>in copyright when made        Not in copyright</a:t>
            </a:r>
            <a:endParaRPr b="1"/>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sp>
        <p:nvSpPr>
          <p:cNvPr id="120" name="Google Shape;120;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sz="2000"/>
              <a:t>Principle 2: Copyright is automatic. Copyrights are established the moment a creative work is </a:t>
            </a:r>
            <a:r>
              <a:rPr b="1" i="1" lang="en" sz="2000"/>
              <a:t>fixed in a medium</a:t>
            </a:r>
            <a:r>
              <a:rPr b="1" lang="en" sz="2000"/>
              <a:t>.</a:t>
            </a:r>
            <a:endParaRPr sz="2000"/>
          </a:p>
        </p:txBody>
      </p:sp>
      <p:pic>
        <p:nvPicPr>
          <p:cNvPr id="121" name="Google Shape;121;p21"/>
          <p:cNvPicPr preferRelativeResize="0"/>
          <p:nvPr/>
        </p:nvPicPr>
        <p:blipFill>
          <a:blip r:embed="rId3">
            <a:alphaModFix/>
          </a:blip>
          <a:stretch>
            <a:fillRect/>
          </a:stretch>
        </p:blipFill>
        <p:spPr>
          <a:xfrm>
            <a:off x="392025" y="1702250"/>
            <a:ext cx="908450" cy="940300"/>
          </a:xfrm>
          <a:prstGeom prst="rect">
            <a:avLst/>
          </a:prstGeom>
          <a:noFill/>
          <a:ln>
            <a:noFill/>
          </a:ln>
        </p:spPr>
      </p:pic>
      <p:sp>
        <p:nvSpPr>
          <p:cNvPr id="122" name="Google Shape;122;p21"/>
          <p:cNvSpPr txBox="1"/>
          <p:nvPr/>
        </p:nvSpPr>
        <p:spPr>
          <a:xfrm>
            <a:off x="417500" y="4233375"/>
            <a:ext cx="84501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600"/>
              <a:t>© Sculptor by Krisada CC BY 3.0 </a:t>
            </a:r>
            <a:r>
              <a:rPr lang="en" sz="600" u="sng">
                <a:solidFill>
                  <a:schemeClr val="hlink"/>
                </a:solidFill>
                <a:hlinkClick r:id="rId4"/>
              </a:rPr>
              <a:t>https://thenounproject.com/search/?q=sculptor&amp;i=1059044</a:t>
            </a:r>
            <a:endParaRPr sz="600"/>
          </a:p>
          <a:p>
            <a:pPr indent="0" lvl="0" marL="0" rtl="0" algn="l">
              <a:spcBef>
                <a:spcPts val="0"/>
              </a:spcBef>
              <a:spcAft>
                <a:spcPts val="0"/>
              </a:spcAft>
              <a:buNone/>
            </a:pPr>
            <a:r>
              <a:rPr lang="en" sz="600"/>
              <a:t>© Document by IconMark CC BY 3.0 </a:t>
            </a:r>
            <a:r>
              <a:rPr lang="en" sz="600" u="sng">
                <a:solidFill>
                  <a:schemeClr val="hlink"/>
                </a:solidFill>
                <a:hlinkClick r:id="rId5"/>
              </a:rPr>
              <a:t>https://thenounproject.com/search/?q=document&amp;i=3536167</a:t>
            </a:r>
            <a:endParaRPr sz="600"/>
          </a:p>
          <a:p>
            <a:pPr indent="0" lvl="0" marL="0" rtl="0" algn="l">
              <a:spcBef>
                <a:spcPts val="0"/>
              </a:spcBef>
              <a:spcAft>
                <a:spcPts val="0"/>
              </a:spcAft>
              <a:buNone/>
            </a:pPr>
            <a:r>
              <a:rPr lang="en" sz="600"/>
              <a:t>© Photography by monkik CC BY 3.0 </a:t>
            </a:r>
            <a:r>
              <a:rPr lang="en" sz="600" u="sng">
                <a:solidFill>
                  <a:schemeClr val="hlink"/>
                </a:solidFill>
                <a:hlinkClick r:id="rId6"/>
              </a:rPr>
              <a:t>https://thenounproject.com/search/?q=photography&amp;i=2588421</a:t>
            </a:r>
            <a:r>
              <a:rPr lang="en" sz="600"/>
              <a:t> </a:t>
            </a:r>
            <a:endParaRPr sz="600"/>
          </a:p>
          <a:p>
            <a:pPr indent="0" lvl="0" marL="0" rtl="0" algn="l">
              <a:spcBef>
                <a:spcPts val="0"/>
              </a:spcBef>
              <a:spcAft>
                <a:spcPts val="0"/>
              </a:spcAft>
              <a:buNone/>
            </a:pPr>
            <a:r>
              <a:rPr lang="en" sz="600"/>
              <a:t>© Save by PrimeIcons CC BY 3.0 </a:t>
            </a:r>
            <a:r>
              <a:rPr lang="en" sz="600" u="sng">
                <a:solidFill>
                  <a:schemeClr val="hlink"/>
                </a:solidFill>
                <a:hlinkClick r:id="rId7"/>
              </a:rPr>
              <a:t>https://thenounproject.com/search/?q=save&amp;i=1929682</a:t>
            </a:r>
            <a:endParaRPr sz="600"/>
          </a:p>
          <a:p>
            <a:pPr indent="0" lvl="0" marL="0" rtl="0" algn="l">
              <a:spcBef>
                <a:spcPts val="0"/>
              </a:spcBef>
              <a:spcAft>
                <a:spcPts val="0"/>
              </a:spcAft>
              <a:buNone/>
            </a:pPr>
            <a:r>
              <a:rPr lang="en" sz="600"/>
              <a:t>© Scribble by Alice Noir CC BY 3.0 </a:t>
            </a:r>
            <a:r>
              <a:rPr lang="en" sz="600" u="sng">
                <a:solidFill>
                  <a:schemeClr val="hlink"/>
                </a:solidFill>
                <a:hlinkClick r:id="rId8"/>
              </a:rPr>
              <a:t>https://thenounproject.com/search/?q=scribble&amp;i=713357</a:t>
            </a:r>
            <a:r>
              <a:rPr lang="en" sz="600"/>
              <a:t> </a:t>
            </a:r>
            <a:endParaRPr sz="600"/>
          </a:p>
          <a:p>
            <a:pPr indent="0" lvl="0" marL="0" rtl="0" algn="l">
              <a:spcBef>
                <a:spcPts val="0"/>
              </a:spcBef>
              <a:spcAft>
                <a:spcPts val="0"/>
              </a:spcAft>
              <a:buNone/>
            </a:pPr>
            <a:r>
              <a:rPr lang="en" sz="600"/>
              <a:t>© Music sheet by iconixar CC BY 3.0 </a:t>
            </a:r>
            <a:r>
              <a:rPr lang="en" sz="600" u="sng">
                <a:solidFill>
                  <a:schemeClr val="hlink"/>
                </a:solidFill>
                <a:hlinkClick r:id="rId9"/>
              </a:rPr>
              <a:t>https://thenounproject.com/search/?q=sheet+music&amp;i=3478850</a:t>
            </a:r>
            <a:r>
              <a:rPr lang="en" sz="600"/>
              <a:t> </a:t>
            </a:r>
            <a:endParaRPr sz="600"/>
          </a:p>
        </p:txBody>
      </p:sp>
      <p:pic>
        <p:nvPicPr>
          <p:cNvPr id="123" name="Google Shape;123;p21"/>
          <p:cNvPicPr preferRelativeResize="0"/>
          <p:nvPr/>
        </p:nvPicPr>
        <p:blipFill>
          <a:blip r:embed="rId10">
            <a:alphaModFix/>
          </a:blip>
          <a:stretch>
            <a:fillRect/>
          </a:stretch>
        </p:blipFill>
        <p:spPr>
          <a:xfrm>
            <a:off x="1870423" y="1821197"/>
            <a:ext cx="597125" cy="613200"/>
          </a:xfrm>
          <a:prstGeom prst="rect">
            <a:avLst/>
          </a:prstGeom>
          <a:noFill/>
          <a:ln>
            <a:noFill/>
          </a:ln>
        </p:spPr>
      </p:pic>
      <p:pic>
        <p:nvPicPr>
          <p:cNvPr id="124" name="Google Shape;124;p21"/>
          <p:cNvPicPr preferRelativeResize="0"/>
          <p:nvPr/>
        </p:nvPicPr>
        <p:blipFill>
          <a:blip r:embed="rId11">
            <a:alphaModFix/>
          </a:blip>
          <a:stretch>
            <a:fillRect/>
          </a:stretch>
        </p:blipFill>
        <p:spPr>
          <a:xfrm>
            <a:off x="2708224" y="1702248"/>
            <a:ext cx="528000" cy="710625"/>
          </a:xfrm>
          <a:prstGeom prst="rect">
            <a:avLst/>
          </a:prstGeom>
          <a:noFill/>
          <a:ln>
            <a:noFill/>
          </a:ln>
        </p:spPr>
      </p:pic>
      <p:pic>
        <p:nvPicPr>
          <p:cNvPr id="125" name="Google Shape;125;p21"/>
          <p:cNvPicPr preferRelativeResize="0"/>
          <p:nvPr/>
        </p:nvPicPr>
        <p:blipFill>
          <a:blip r:embed="rId12">
            <a:alphaModFix/>
          </a:blip>
          <a:stretch>
            <a:fillRect/>
          </a:stretch>
        </p:blipFill>
        <p:spPr>
          <a:xfrm>
            <a:off x="1445450" y="2427630"/>
            <a:ext cx="466675" cy="470575"/>
          </a:xfrm>
          <a:prstGeom prst="rect">
            <a:avLst/>
          </a:prstGeom>
          <a:noFill/>
          <a:ln>
            <a:noFill/>
          </a:ln>
        </p:spPr>
      </p:pic>
      <p:pic>
        <p:nvPicPr>
          <p:cNvPr id="126" name="Google Shape;126;p21"/>
          <p:cNvPicPr preferRelativeResize="0"/>
          <p:nvPr/>
        </p:nvPicPr>
        <p:blipFill>
          <a:blip r:embed="rId13">
            <a:alphaModFix/>
          </a:blip>
          <a:stretch>
            <a:fillRect/>
          </a:stretch>
        </p:blipFill>
        <p:spPr>
          <a:xfrm>
            <a:off x="2241416" y="2448928"/>
            <a:ext cx="726411" cy="572700"/>
          </a:xfrm>
          <a:prstGeom prst="rect">
            <a:avLst/>
          </a:prstGeom>
          <a:noFill/>
          <a:ln>
            <a:noFill/>
          </a:ln>
        </p:spPr>
      </p:pic>
      <p:sp>
        <p:nvSpPr>
          <p:cNvPr id="127" name="Google Shape;127;p21"/>
          <p:cNvSpPr txBox="1"/>
          <p:nvPr/>
        </p:nvSpPr>
        <p:spPr>
          <a:xfrm>
            <a:off x="278300" y="2952650"/>
            <a:ext cx="3991200" cy="857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800">
                <a:solidFill>
                  <a:schemeClr val="dk2"/>
                </a:solidFill>
              </a:rPr>
              <a:t>Creative works in a fixed medium</a:t>
            </a:r>
            <a:endParaRPr sz="1800">
              <a:solidFill>
                <a:schemeClr val="dk2"/>
              </a:solidFill>
            </a:endParaRPr>
          </a:p>
          <a:p>
            <a:pPr indent="0" lvl="0" marL="0" rtl="0" algn="l">
              <a:lnSpc>
                <a:spcPct val="115000"/>
              </a:lnSpc>
              <a:spcBef>
                <a:spcPts val="1200"/>
              </a:spcBef>
              <a:spcAft>
                <a:spcPts val="1200"/>
              </a:spcAft>
              <a:buClr>
                <a:schemeClr val="dk1"/>
              </a:buClr>
              <a:buSzPts val="1100"/>
              <a:buFont typeface="Arial"/>
              <a:buNone/>
            </a:pPr>
            <a:r>
              <a:t/>
            </a:r>
            <a:endParaRPr sz="1300">
              <a:solidFill>
                <a:schemeClr val="dk2"/>
              </a:solidFill>
            </a:endParaRPr>
          </a:p>
        </p:txBody>
      </p:sp>
      <p:sp>
        <p:nvSpPr>
          <p:cNvPr id="128" name="Google Shape;128;p21"/>
          <p:cNvSpPr txBox="1"/>
          <p:nvPr/>
        </p:nvSpPr>
        <p:spPr>
          <a:xfrm>
            <a:off x="4440300" y="1760375"/>
            <a:ext cx="4703700" cy="14775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Char char="●"/>
            </a:pPr>
            <a:r>
              <a:rPr lang="en"/>
              <a:t>Ideas, facts, data, common knowledge</a:t>
            </a:r>
            <a:endParaRPr/>
          </a:p>
          <a:p>
            <a:pPr indent="-317500" lvl="0" marL="457200" rtl="0" algn="l">
              <a:spcBef>
                <a:spcPts val="0"/>
              </a:spcBef>
              <a:spcAft>
                <a:spcPts val="0"/>
              </a:spcAft>
              <a:buSzPts val="1400"/>
              <a:buChar char="●"/>
            </a:pPr>
            <a:r>
              <a:rPr lang="en"/>
              <a:t>Narrative, image, song… when there is no record</a:t>
            </a:r>
            <a:endParaRPr/>
          </a:p>
          <a:p>
            <a:pPr indent="-317500" lvl="0" marL="457200" rtl="0" algn="l">
              <a:spcBef>
                <a:spcPts val="0"/>
              </a:spcBef>
              <a:spcAft>
                <a:spcPts val="0"/>
              </a:spcAft>
              <a:buSzPts val="1400"/>
              <a:buChar char="●"/>
            </a:pPr>
            <a:r>
              <a:rPr lang="en"/>
              <a:t>Works clearly donated to the Public Domain</a:t>
            </a:r>
            <a:endParaRPr/>
          </a:p>
          <a:p>
            <a:pPr indent="-317500" lvl="0" marL="457200" rtl="0" algn="l">
              <a:spcBef>
                <a:spcPts val="0"/>
              </a:spcBef>
              <a:spcAft>
                <a:spcPts val="0"/>
              </a:spcAft>
              <a:buSzPts val="1400"/>
              <a:buChar char="●"/>
            </a:pPr>
            <a:r>
              <a:rPr lang="en"/>
              <a:t>Published in the US pre-1926*</a:t>
            </a:r>
            <a:endParaRPr/>
          </a:p>
          <a:p>
            <a:pPr indent="-317500" lvl="0" marL="457200" rtl="0" algn="l">
              <a:spcBef>
                <a:spcPts val="0"/>
              </a:spcBef>
              <a:spcAft>
                <a:spcPts val="0"/>
              </a:spcAft>
              <a:buSzPts val="1400"/>
              <a:buChar char="●"/>
            </a:pPr>
            <a:r>
              <a:rPr lang="en"/>
              <a:t>Created by U.S. Government employees acting in an official capacity</a:t>
            </a:r>
            <a:endParaRPr/>
          </a:p>
        </p:txBody>
      </p:sp>
      <p:pic>
        <p:nvPicPr>
          <p:cNvPr id="129" name="Google Shape;129;p21"/>
          <p:cNvPicPr preferRelativeResize="0"/>
          <p:nvPr/>
        </p:nvPicPr>
        <p:blipFill>
          <a:blip r:embed="rId14">
            <a:alphaModFix/>
          </a:blip>
          <a:stretch>
            <a:fillRect/>
          </a:stretch>
        </p:blipFill>
        <p:spPr>
          <a:xfrm>
            <a:off x="3604915" y="2296725"/>
            <a:ext cx="466675" cy="657663"/>
          </a:xfrm>
          <a:prstGeom prst="rect">
            <a:avLst/>
          </a:prstGeom>
          <a:noFill/>
          <a:ln>
            <a:noFill/>
          </a:ln>
        </p:spPr>
      </p:pic>
      <p:sp>
        <p:nvSpPr>
          <p:cNvPr id="130" name="Google Shape;130;p21"/>
          <p:cNvSpPr txBox="1"/>
          <p:nvPr/>
        </p:nvSpPr>
        <p:spPr>
          <a:xfrm>
            <a:off x="542725" y="3237863"/>
            <a:ext cx="3356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(even when a © mark is not added!)</a:t>
            </a:r>
            <a:endParaRPr/>
          </a:p>
        </p:txBody>
      </p:sp>
      <p:sp>
        <p:nvSpPr>
          <p:cNvPr id="131" name="Google Shape;131;p21"/>
          <p:cNvSpPr txBox="1"/>
          <p:nvPr/>
        </p:nvSpPr>
        <p:spPr>
          <a:xfrm>
            <a:off x="4504700" y="3832775"/>
            <a:ext cx="45141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*The entry date of works into the Public Domain in the U.S. advances each year. As of Jan 1st 2023, it will be works published pre-1927. On Jan 1, 2024 it will be pre-1928, and so on. For more info, see:  </a:t>
            </a:r>
            <a:r>
              <a:rPr lang="en" u="sng">
                <a:solidFill>
                  <a:schemeClr val="hlink"/>
                </a:solidFill>
                <a:hlinkClick r:id="rId15"/>
              </a:rPr>
              <a:t>https://copyright.cornell.edu/publicdomain</a:t>
            </a:r>
            <a:r>
              <a:rPr lang="en"/>
              <a:t>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