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1"/>
  </p:notesMasterIdLst>
  <p:sldIdLst>
    <p:sldId id="262" r:id="rId2"/>
    <p:sldId id="384" r:id="rId3"/>
    <p:sldId id="385" r:id="rId4"/>
    <p:sldId id="373" r:id="rId5"/>
    <p:sldId id="328" r:id="rId6"/>
    <p:sldId id="348" r:id="rId7"/>
    <p:sldId id="375" r:id="rId8"/>
    <p:sldId id="376" r:id="rId9"/>
    <p:sldId id="377" r:id="rId10"/>
    <p:sldId id="371" r:id="rId11"/>
    <p:sldId id="378" r:id="rId12"/>
    <p:sldId id="379" r:id="rId13"/>
    <p:sldId id="364" r:id="rId14"/>
    <p:sldId id="386" r:id="rId15"/>
    <p:sldId id="351" r:id="rId16"/>
    <p:sldId id="388" r:id="rId17"/>
    <p:sldId id="367" r:id="rId18"/>
    <p:sldId id="370" r:id="rId19"/>
    <p:sldId id="38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3674"/>
    <a:srgbClr val="660000"/>
    <a:srgbClr val="FF6600"/>
    <a:srgbClr val="7294C4"/>
    <a:srgbClr val="B0BB8B"/>
    <a:srgbClr val="008000"/>
    <a:srgbClr val="FFCC00"/>
    <a:srgbClr val="729F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91" autoAdjust="0"/>
    <p:restoredTop sz="99069" autoAdjust="0"/>
  </p:normalViewPr>
  <p:slideViewPr>
    <p:cSldViewPr snapToGrid="0">
      <p:cViewPr varScale="1">
        <p:scale>
          <a:sx n="111" d="100"/>
          <a:sy n="111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01DCA-A316-453B-8AF9-00F10975BCDB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FD074A-9455-4784-BED0-F32AF143B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1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199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506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t_bann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25522" y="6098539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64992-74BB-40E7-8BBB-4D72BECC74A2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848" y="6489822"/>
            <a:ext cx="686763" cy="3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8612277" y="6481174"/>
            <a:ext cx="5364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Center for Neutrino Physics</a:t>
            </a:r>
          </a:p>
        </p:txBody>
      </p:sp>
    </p:spTree>
    <p:extLst>
      <p:ext uri="{BB962C8B-B14F-4D97-AF65-F5344CB8AC3E}">
        <p14:creationId xmlns:p14="http://schemas.microsoft.com/office/powerpoint/2010/main" val="34259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3980" y="5993295"/>
            <a:ext cx="9144000" cy="864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852651"/>
            <a:ext cx="9140020" cy="480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dirty="0" err="1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SoLid</a:t>
            </a:r>
            <a:r>
              <a:rPr lang="en-US" sz="48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48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 and Future Prospects</a:t>
            </a:r>
            <a:endParaRPr lang="en-US" sz="48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>
              <a:spcBef>
                <a:spcPts val="480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Jonathan </a:t>
            </a:r>
            <a:r>
              <a:rPr lang="en-US" sz="3200" dirty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Link</a:t>
            </a: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Center for Neutrino Physics, Virginia Tech</a:t>
            </a:r>
          </a:p>
          <a:p>
            <a:pPr algn="ctr" fontAlgn="base">
              <a:spcBef>
                <a:spcPct val="12000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Aspen Winter Conference on Particle Physics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January 16, 2016</a:t>
            </a: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896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Identification in SM1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099" y="3691784"/>
            <a:ext cx="436524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</a:rPr>
              <a:t>Neutron ID is based on the ratio of signal pulse integral to its amplitude.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660000"/>
                </a:solidFill>
              </a:rPr>
              <a:t>Neutron source data confirms a clear separation between neutron and electromagnetic events.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16" y="694347"/>
            <a:ext cx="4188373" cy="286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989" y="749181"/>
            <a:ext cx="4772638" cy="286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0075" y="2452643"/>
            <a:ext cx="2068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7294C4"/>
                </a:solidFill>
              </a:rPr>
              <a:t>SoLid</a:t>
            </a:r>
            <a:r>
              <a:rPr lang="en-US" dirty="0" smtClean="0">
                <a:solidFill>
                  <a:srgbClr val="7294C4"/>
                </a:solidFill>
              </a:rPr>
              <a:t> </a:t>
            </a:r>
            <a:r>
              <a:rPr lang="en-US" dirty="0" smtClean="0">
                <a:solidFill>
                  <a:srgbClr val="7294C4"/>
                </a:solidFill>
              </a:rPr>
              <a:t>Preliminary</a:t>
            </a:r>
            <a:endParaRPr lang="en-US" dirty="0">
              <a:solidFill>
                <a:srgbClr val="7294C4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90830" y="853154"/>
            <a:ext cx="2068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7294C4"/>
                </a:solidFill>
              </a:rPr>
              <a:t>SoLid</a:t>
            </a:r>
            <a:r>
              <a:rPr lang="en-US" dirty="0" smtClean="0">
                <a:solidFill>
                  <a:srgbClr val="7294C4"/>
                </a:solidFill>
              </a:rPr>
              <a:t> </a:t>
            </a:r>
            <a:r>
              <a:rPr lang="en-US" dirty="0" smtClean="0">
                <a:solidFill>
                  <a:srgbClr val="7294C4"/>
                </a:solidFill>
              </a:rPr>
              <a:t>Preliminary</a:t>
            </a:r>
            <a:endParaRPr lang="en-US" dirty="0">
              <a:solidFill>
                <a:srgbClr val="7294C4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804" y="3614870"/>
            <a:ext cx="3992544" cy="2820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263928" y="4442388"/>
            <a:ext cx="1459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7294C4"/>
                </a:solidFill>
              </a:rPr>
              <a:t>SoLid</a:t>
            </a:r>
            <a:r>
              <a:rPr lang="en-US" sz="1200" dirty="0" smtClean="0">
                <a:solidFill>
                  <a:srgbClr val="7294C4"/>
                </a:solidFill>
              </a:rPr>
              <a:t> </a:t>
            </a:r>
            <a:r>
              <a:rPr lang="en-US" sz="1200" dirty="0" smtClean="0">
                <a:solidFill>
                  <a:srgbClr val="7294C4"/>
                </a:solidFill>
              </a:rPr>
              <a:t>Preliminary</a:t>
            </a:r>
            <a:endParaRPr lang="en-US" sz="1200" dirty="0">
              <a:solidFill>
                <a:srgbClr val="7294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00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Inverse Beta Decay Analysis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05" y="700789"/>
            <a:ext cx="2641051" cy="3412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7241051" y="1781521"/>
            <a:ext cx="731520" cy="731520"/>
          </a:xfrm>
          <a:prstGeom prst="ellipse">
            <a:avLst/>
          </a:prstGeom>
          <a:noFill/>
          <a:ln w="317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5" idx="7"/>
          </p:cNvCxnSpPr>
          <p:nvPr/>
        </p:nvCxnSpPr>
        <p:spPr>
          <a:xfrm flipV="1">
            <a:off x="7606811" y="1888650"/>
            <a:ext cx="258631" cy="258631"/>
          </a:xfrm>
          <a:prstGeom prst="straightConnector1">
            <a:avLst/>
          </a:prstGeom>
          <a:ln w="28575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317965" y="1800181"/>
            <a:ext cx="5560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FF6600"/>
                </a:solidFill>
              </a:rPr>
              <a:t>Δ</a:t>
            </a:r>
            <a:r>
              <a:rPr lang="en-US" sz="1600" dirty="0" smtClean="0">
                <a:solidFill>
                  <a:srgbClr val="FF6600"/>
                </a:solidFill>
              </a:rPr>
              <a:t>r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0240" y="2069386"/>
            <a:ext cx="398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e</a:t>
            </a:r>
            <a:r>
              <a:rPr lang="en-US" sz="1600" baseline="30000" dirty="0" smtClean="0">
                <a:solidFill>
                  <a:srgbClr val="FF6600"/>
                </a:solidFill>
              </a:rPr>
              <a:t>+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04494" y="1629336"/>
            <a:ext cx="398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n</a:t>
            </a:r>
            <a:endParaRPr lang="en-US" sz="1600" dirty="0">
              <a:solidFill>
                <a:srgbClr val="FF6600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016" y="4113654"/>
            <a:ext cx="2972628" cy="234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23016" y="1321067"/>
            <a:ext cx="483264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A3674"/>
                </a:solidFill>
              </a:rPr>
              <a:t>First data processing </a:t>
            </a:r>
            <a:r>
              <a:rPr lang="en-US" sz="2400" dirty="0" smtClean="0">
                <a:solidFill>
                  <a:srgbClr val="2A3674"/>
                </a:solidFill>
              </a:rPr>
              <a:t>completed:</a:t>
            </a:r>
            <a:endParaRPr lang="en-US" sz="2400" dirty="0">
              <a:solidFill>
                <a:srgbClr val="2A3674"/>
              </a:solidFill>
            </a:endParaRPr>
          </a:p>
          <a:p>
            <a:pPr lvl="1">
              <a:spcAft>
                <a:spcPts val="1800"/>
              </a:spcAft>
            </a:pPr>
            <a:r>
              <a:rPr lang="en-US" sz="2400" dirty="0" smtClean="0">
                <a:solidFill>
                  <a:srgbClr val="2A3674"/>
                </a:solidFill>
              </a:rPr>
              <a:t>Data </a:t>
            </a:r>
            <a:r>
              <a:rPr lang="en-US" sz="2400" dirty="0">
                <a:solidFill>
                  <a:srgbClr val="2A3674"/>
                </a:solidFill>
              </a:rPr>
              <a:t>reduction, </a:t>
            </a:r>
            <a:r>
              <a:rPr lang="en-US" sz="2400" dirty="0" smtClean="0">
                <a:solidFill>
                  <a:srgbClr val="2A3674"/>
                </a:solidFill>
              </a:rPr>
              <a:t>filtering, calibration and reconstruction</a:t>
            </a:r>
            <a:endParaRPr lang="en-US" sz="2400" dirty="0">
              <a:solidFill>
                <a:srgbClr val="2A3674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400" dirty="0" smtClean="0">
                <a:solidFill>
                  <a:srgbClr val="660000"/>
                </a:solidFill>
              </a:rPr>
              <a:t>SM1 </a:t>
            </a:r>
            <a:r>
              <a:rPr lang="en-US" sz="2400" dirty="0">
                <a:solidFill>
                  <a:srgbClr val="660000"/>
                </a:solidFill>
              </a:rPr>
              <a:t>MC response </a:t>
            </a:r>
            <a:r>
              <a:rPr lang="en-US" sz="2400" dirty="0" smtClean="0">
                <a:solidFill>
                  <a:srgbClr val="660000"/>
                </a:solidFill>
              </a:rPr>
              <a:t>tuning is </a:t>
            </a:r>
            <a:r>
              <a:rPr lang="en-US" sz="2400" dirty="0" smtClean="0">
                <a:solidFill>
                  <a:srgbClr val="660000"/>
                </a:solidFill>
              </a:rPr>
              <a:t>ongoing</a:t>
            </a:r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400" dirty="0" smtClean="0">
                <a:solidFill>
                  <a:srgbClr val="2A3674"/>
                </a:solidFill>
              </a:rPr>
              <a:t>Study </a:t>
            </a:r>
            <a:r>
              <a:rPr lang="en-US" sz="2400" dirty="0">
                <a:solidFill>
                  <a:srgbClr val="2A3674"/>
                </a:solidFill>
              </a:rPr>
              <a:t>of background events </a:t>
            </a:r>
            <a:r>
              <a:rPr lang="en-US" sz="2400" dirty="0" smtClean="0">
                <a:solidFill>
                  <a:srgbClr val="2A3674"/>
                </a:solidFill>
              </a:rPr>
              <a:t>and selection </a:t>
            </a:r>
            <a:r>
              <a:rPr lang="en-US" sz="2400" dirty="0">
                <a:solidFill>
                  <a:srgbClr val="2A3674"/>
                </a:solidFill>
              </a:rPr>
              <a:t>cuts </a:t>
            </a:r>
            <a:r>
              <a:rPr lang="en-US" sz="2400" dirty="0" smtClean="0">
                <a:solidFill>
                  <a:srgbClr val="2A3674"/>
                </a:solidFill>
              </a:rPr>
              <a:t>has started</a:t>
            </a:r>
            <a:endParaRPr lang="en-US" sz="2400" dirty="0">
              <a:solidFill>
                <a:srgbClr val="2A3674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400" dirty="0" smtClean="0">
                <a:solidFill>
                  <a:srgbClr val="660000"/>
                </a:solidFill>
              </a:rPr>
              <a:t>With cube segmentation we expect a signal/background of about 2</a:t>
            </a:r>
            <a:endParaRPr lang="en-US" sz="2400" dirty="0">
              <a:solidFill>
                <a:srgbClr val="660000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2A3674"/>
                </a:solidFill>
              </a:rPr>
              <a:t>A</a:t>
            </a:r>
            <a:r>
              <a:rPr lang="en-US" sz="2400" dirty="0" smtClean="0">
                <a:solidFill>
                  <a:srgbClr val="2A3674"/>
                </a:solidFill>
              </a:rPr>
              <a:t>im </a:t>
            </a:r>
            <a:r>
              <a:rPr lang="en-US" sz="2400" dirty="0">
                <a:solidFill>
                  <a:srgbClr val="2A3674"/>
                </a:solidFill>
              </a:rPr>
              <a:t>for result early </a:t>
            </a:r>
            <a:r>
              <a:rPr lang="en-US" sz="2400" dirty="0" smtClean="0">
                <a:solidFill>
                  <a:srgbClr val="2A3674"/>
                </a:solidFill>
              </a:rPr>
              <a:t>this</a:t>
            </a:r>
            <a:r>
              <a:rPr lang="en-US" sz="2400" dirty="0" smtClean="0">
                <a:solidFill>
                  <a:srgbClr val="2A3674"/>
                </a:solidFill>
              </a:rPr>
              <a:t> </a:t>
            </a:r>
            <a:r>
              <a:rPr lang="en-US" sz="2400" dirty="0">
                <a:solidFill>
                  <a:srgbClr val="2A3674"/>
                </a:solidFill>
              </a:rPr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65799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7" y="1425491"/>
            <a:ext cx="9138130" cy="440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Antineutrino IBD Candidate Event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3663" y="2599724"/>
            <a:ext cx="972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Prompt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1158" y="3091936"/>
            <a:ext cx="972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Delayed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9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</a:t>
            </a:r>
            <a:r>
              <a:rPr lang="en-US" dirty="0" smtClean="0"/>
              <a:t>Run Plan (2016)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34" y="728662"/>
            <a:ext cx="7871841" cy="544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28519" y="5985914"/>
            <a:ext cx="306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A3674"/>
                </a:solidFill>
              </a:rPr>
              <a:t>1</a:t>
            </a:r>
            <a:r>
              <a:rPr lang="en-US" dirty="0" smtClean="0">
                <a:solidFill>
                  <a:srgbClr val="2A3674"/>
                </a:solidFill>
              </a:rPr>
              <a:t>50 Days of Reactor on</a:t>
            </a:r>
            <a:endParaRPr lang="en-US" dirty="0">
              <a:solidFill>
                <a:srgbClr val="2A36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8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</a:t>
            </a:r>
            <a:r>
              <a:rPr lang="en-US" dirty="0" smtClean="0"/>
              <a:t>Run Plan (2017-2020)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59" y="737454"/>
            <a:ext cx="8232172" cy="568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64195" y="737454"/>
            <a:ext cx="306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A3674"/>
                </a:solidFill>
              </a:rPr>
              <a:t>450 Days of Reactor on</a:t>
            </a:r>
            <a:endParaRPr lang="en-US" dirty="0">
              <a:solidFill>
                <a:srgbClr val="2A36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52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sz="1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C:\Users\jmlink\Documents\Ideas\Chandler\Photos\IMG_04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73" y="2775854"/>
            <a:ext cx="2204076" cy="165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365" y="16842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CHANDLER R&amp;D Effort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20945" y="1170441"/>
            <a:ext cx="609426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200"/>
              </a:spcAft>
            </a:pPr>
            <a:r>
              <a:rPr lang="en-US" sz="2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Cube String Studies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been used to study light production, light collection, light attenuation, energy resolution and wavelength shifter concentration.</a:t>
            </a:r>
            <a:endParaRPr lang="en-US" sz="2000" u="sng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u="sng" dirty="0" err="1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MicroCHANDLER</a:t>
            </a:r>
            <a:r>
              <a:rPr 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3×3×3 prototype which we are using to test our full electronics chain, develop the data acquisition system, study neutron capture identification and measure background rates.</a:t>
            </a:r>
          </a:p>
          <a:p>
            <a:pPr>
              <a:spcAft>
                <a:spcPts val="600"/>
              </a:spcAft>
            </a:pP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7167" y="635561"/>
            <a:ext cx="2084290" cy="2204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704690"/>
            <a:ext cx="117273" cy="5767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726" y="4211683"/>
            <a:ext cx="2371676" cy="225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11" y="4208009"/>
            <a:ext cx="2387460" cy="224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11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sz="1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C:\Users\jmlink\Documents\Ideas\Chandler\Photos\IMG_04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73" y="2775854"/>
            <a:ext cx="2204076" cy="165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365" y="16842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CHANDLER R&amp;D Effort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20945" y="1170441"/>
            <a:ext cx="609426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200"/>
              </a:spcAft>
            </a:pPr>
            <a:r>
              <a:rPr lang="en-US" sz="2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Cube String Studies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been used to study light production, light collection, light attenuation, energy resolution and wavelength shifter concentration.</a:t>
            </a:r>
            <a:endParaRPr lang="en-US" sz="2000" u="sng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u="sng" dirty="0" err="1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MicroCHANDLER</a:t>
            </a:r>
            <a:r>
              <a:rPr 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3×3×3 prototype which we are using to test our full electronics chain, develop the data acquisition system, study neutron capture identification and measure background rates.</a:t>
            </a:r>
          </a:p>
          <a:p>
            <a:pPr>
              <a:spcAft>
                <a:spcPts val="600"/>
              </a:spcAft>
            </a:pP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MiniCHANDLER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funded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test (8×8×5) which is currently under construction and will be deployed at a commercial nuclear power plant.  It will be operational winter 2016.</a:t>
            </a:r>
            <a:endParaRPr lang="en-US" sz="2000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7167" y="635561"/>
            <a:ext cx="2084290" cy="2204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56" y="4428817"/>
            <a:ext cx="2232660" cy="203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704690"/>
            <a:ext cx="117273" cy="5767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58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</a:t>
            </a:r>
            <a:r>
              <a:rPr lang="en-US" dirty="0" smtClean="0"/>
              <a:t>and CHANDLER Sensitivity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742" y="902215"/>
            <a:ext cx="5412364" cy="538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6331" y="5129942"/>
            <a:ext cx="2987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6600"/>
                </a:solidFill>
              </a:rPr>
              <a:t>Oscillometric</a:t>
            </a:r>
            <a:r>
              <a:rPr lang="en-US" sz="1600" dirty="0" smtClean="0">
                <a:solidFill>
                  <a:srgbClr val="FF6600"/>
                </a:solidFill>
              </a:rPr>
              <a:t> Sensitivity Only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091" y="782034"/>
            <a:ext cx="3362179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 smtClean="0">
                <a:solidFill>
                  <a:srgbClr val="2A3674"/>
                </a:solidFill>
              </a:rPr>
              <a:t>The combined sensitivity </a:t>
            </a:r>
            <a:r>
              <a:rPr lang="en-US" dirty="0">
                <a:solidFill>
                  <a:srgbClr val="2A3674"/>
                </a:solidFill>
              </a:rPr>
              <a:t>for the </a:t>
            </a:r>
            <a:r>
              <a:rPr lang="en-US" dirty="0" err="1" smtClean="0">
                <a:solidFill>
                  <a:srgbClr val="2A3674"/>
                </a:solidFill>
              </a:rPr>
              <a:t>SoLid</a:t>
            </a:r>
            <a:r>
              <a:rPr lang="en-US" dirty="0" smtClean="0">
                <a:solidFill>
                  <a:srgbClr val="2A3674"/>
                </a:solidFill>
              </a:rPr>
              <a:t>/CHANDLER </a:t>
            </a:r>
            <a:r>
              <a:rPr lang="en-US" dirty="0" smtClean="0">
                <a:solidFill>
                  <a:srgbClr val="2A3674"/>
                </a:solidFill>
              </a:rPr>
              <a:t>deployment at BR2 is compared to the Gallium and Reactor Anomalies.</a:t>
            </a:r>
          </a:p>
          <a:p>
            <a:pPr>
              <a:spcAft>
                <a:spcPts val="2400"/>
              </a:spcAft>
            </a:pPr>
            <a:r>
              <a:rPr lang="en-US" dirty="0" smtClean="0">
                <a:solidFill>
                  <a:srgbClr val="660000"/>
                </a:solidFill>
              </a:rPr>
              <a:t>The one-year, Phase I </a:t>
            </a:r>
            <a:r>
              <a:rPr lang="en-US" dirty="0" err="1" smtClean="0">
                <a:solidFill>
                  <a:srgbClr val="660000"/>
                </a:solidFill>
              </a:rPr>
              <a:t>SoLid</a:t>
            </a:r>
            <a:r>
              <a:rPr lang="en-US" dirty="0" smtClean="0">
                <a:solidFill>
                  <a:srgbClr val="660000"/>
                </a:solidFill>
              </a:rPr>
              <a:t> </a:t>
            </a:r>
            <a:r>
              <a:rPr lang="en-US" dirty="0" smtClean="0">
                <a:solidFill>
                  <a:srgbClr val="660000"/>
                </a:solidFill>
              </a:rPr>
              <a:t>deployment covers most of the low </a:t>
            </a:r>
            <a:r>
              <a:rPr lang="el-GR" dirty="0" smtClean="0">
                <a:solidFill>
                  <a:srgbClr val="660000"/>
                </a:solidFill>
              </a:rPr>
              <a:t>Δ</a:t>
            </a:r>
            <a:r>
              <a:rPr lang="en-US" i="1" dirty="0" smtClean="0">
                <a:solidFill>
                  <a:srgbClr val="660000"/>
                </a:solidFill>
              </a:rPr>
              <a:t>m</a:t>
            </a:r>
            <a:r>
              <a:rPr lang="en-US" baseline="30000" dirty="0" smtClean="0">
                <a:solidFill>
                  <a:srgbClr val="660000"/>
                </a:solidFill>
              </a:rPr>
              <a:t>2</a:t>
            </a:r>
            <a:r>
              <a:rPr lang="en-US" dirty="0" smtClean="0">
                <a:solidFill>
                  <a:srgbClr val="660000"/>
                </a:solidFill>
              </a:rPr>
              <a:t> part of the Gallium Anomaly at 95% CL.</a:t>
            </a:r>
            <a:endParaRPr lang="en-US" dirty="0" smtClean="0">
              <a:solidFill>
                <a:srgbClr val="2A3674"/>
              </a:solidFill>
            </a:endParaRPr>
          </a:p>
          <a:p>
            <a:pPr>
              <a:spcAft>
                <a:spcPts val="2400"/>
              </a:spcAft>
            </a:pPr>
            <a:r>
              <a:rPr lang="en-US" dirty="0" smtClean="0">
                <a:solidFill>
                  <a:srgbClr val="2A3674"/>
                </a:solidFill>
              </a:rPr>
              <a:t>Adding CHANDLER to the three-year Phase II extends the coverage to higher </a:t>
            </a:r>
            <a:r>
              <a:rPr lang="el-GR" dirty="0">
                <a:solidFill>
                  <a:srgbClr val="2A3674"/>
                </a:solidFill>
              </a:rPr>
              <a:t>Δ</a:t>
            </a:r>
            <a:r>
              <a:rPr lang="en-US" i="1" dirty="0">
                <a:solidFill>
                  <a:srgbClr val="2A3674"/>
                </a:solidFill>
              </a:rPr>
              <a:t>m</a:t>
            </a:r>
            <a:r>
              <a:rPr lang="en-US" baseline="30000" dirty="0">
                <a:solidFill>
                  <a:srgbClr val="2A3674"/>
                </a:solidFill>
              </a:rPr>
              <a:t>2</a:t>
            </a:r>
            <a:r>
              <a:rPr lang="en-US" dirty="0">
                <a:solidFill>
                  <a:srgbClr val="2A3674"/>
                </a:solidFill>
              </a:rPr>
              <a:t> </a:t>
            </a:r>
            <a:r>
              <a:rPr lang="en-US" dirty="0" smtClean="0">
                <a:solidFill>
                  <a:srgbClr val="2A3674"/>
                </a:solidFill>
              </a:rPr>
              <a:t>and pushes the reach well into the Reactor Anomaly.</a:t>
            </a:r>
          </a:p>
          <a:p>
            <a:pPr>
              <a:spcAft>
                <a:spcPts val="2400"/>
              </a:spcAft>
            </a:pPr>
            <a:r>
              <a:rPr lang="en-US" dirty="0" smtClean="0">
                <a:solidFill>
                  <a:srgbClr val="660000"/>
                </a:solidFill>
              </a:rPr>
              <a:t>These sensitivities are purely </a:t>
            </a:r>
            <a:r>
              <a:rPr lang="en-US" dirty="0" err="1" smtClean="0">
                <a:solidFill>
                  <a:srgbClr val="660000"/>
                </a:solidFill>
              </a:rPr>
              <a:t>oscillometric</a:t>
            </a:r>
            <a:r>
              <a:rPr lang="en-US" dirty="0" smtClean="0">
                <a:solidFill>
                  <a:srgbClr val="660000"/>
                </a:solidFill>
              </a:rPr>
              <a:t>, based on energy spectrum and baseline information alone.</a:t>
            </a:r>
            <a:endParaRPr lang="en-US" dirty="0">
              <a:solidFill>
                <a:srgbClr val="6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0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982" y="880902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srgbClr val="2A3674"/>
                </a:solidFill>
              </a:rPr>
              <a:t>The </a:t>
            </a:r>
            <a:r>
              <a:rPr lang="en-US" sz="2000" dirty="0" err="1" smtClean="0">
                <a:solidFill>
                  <a:srgbClr val="2A3674"/>
                </a:solidFill>
              </a:rPr>
              <a:t>SoLid</a:t>
            </a:r>
            <a:r>
              <a:rPr lang="en-US" sz="2000" dirty="0" smtClean="0">
                <a:solidFill>
                  <a:srgbClr val="2A3674"/>
                </a:solidFill>
              </a:rPr>
              <a:t> </a:t>
            </a:r>
            <a:r>
              <a:rPr lang="en-US" sz="2000" dirty="0" smtClean="0">
                <a:solidFill>
                  <a:srgbClr val="2A3674"/>
                </a:solidFill>
              </a:rPr>
              <a:t>experiment will make a very sensitive search for reactor antineutrino disappearance using a novel compact detector.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srgbClr val="660000"/>
                </a:solidFill>
              </a:rPr>
              <a:t>The high spatial resolution and pure neutron tag are designed to  significantly reduce background rates.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132" y="2527165"/>
            <a:ext cx="3777670" cy="375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350981" y="2381582"/>
                <a:ext cx="4747491" cy="34778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spcAft>
                    <a:spcPts val="1200"/>
                  </a:spcAft>
                  <a:buFont typeface="+mj-lt"/>
                  <a:buAutoNum type="arabicPeriod" startAt="3"/>
                </a:pPr>
                <a:r>
                  <a:rPr lang="en-US" sz="2000" dirty="0" smtClean="0">
                    <a:solidFill>
                      <a:srgbClr val="2A3674"/>
                    </a:solidFill>
                  </a:rPr>
                  <a:t>The SM1 run was a success and data analysis is progressing.  The excellent neutron identification has been demonstrated.</a:t>
                </a:r>
                <a:endParaRPr lang="en-US" sz="2000" dirty="0">
                  <a:solidFill>
                    <a:srgbClr val="2A3674"/>
                  </a:solidFill>
                </a:endParaRP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 startAt="3"/>
                </a:pPr>
                <a:r>
                  <a:rPr lang="en-US" sz="2000" dirty="0">
                    <a:solidFill>
                      <a:srgbClr val="660000"/>
                    </a:solidFill>
                  </a:rPr>
                  <a:t>CHANDLER is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an extension of the </a:t>
                </a:r>
                <a:r>
                  <a:rPr lang="en-US" sz="2000" dirty="0" err="1" smtClean="0">
                    <a:solidFill>
                      <a:srgbClr val="660000"/>
                    </a:solidFill>
                  </a:rPr>
                  <a:t>SoLid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concept with significantly improved energy </a:t>
                </a:r>
                <a:r>
                  <a:rPr lang="en-US" sz="2000" dirty="0">
                    <a:solidFill>
                      <a:srgbClr val="660000"/>
                    </a:solidFill>
                  </a:rPr>
                  <a:t>resolution.</a:t>
                </a:r>
              </a:p>
              <a:p>
                <a:pPr marL="457200" indent="-457200">
                  <a:spcAft>
                    <a:spcPts val="1200"/>
                  </a:spcAft>
                  <a:buFont typeface="+mj-lt"/>
                  <a:buAutoNum type="arabicPeriod" startAt="3"/>
                </a:pPr>
                <a:r>
                  <a:rPr lang="en-US" sz="2000" dirty="0" smtClean="0">
                    <a:solidFill>
                      <a:srgbClr val="2A3674"/>
                    </a:solidFill>
                  </a:rPr>
                  <a:t>The combined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CHANDLER/</a:t>
                </a:r>
                <a:r>
                  <a:rPr lang="en-US" sz="2000" dirty="0" err="1" smtClean="0">
                    <a:solidFill>
                      <a:srgbClr val="2A3674"/>
                    </a:solidFill>
                  </a:rPr>
                  <a:t>SoLid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run will cover most of the allowed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dirty="0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l-GR" sz="2000" i="1" dirty="0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000" i="1" dirty="0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000" b="0" i="1" dirty="0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2A3674"/>
                    </a:solidFill>
                  </a:rPr>
                  <a:t> disappearance space.</a:t>
                </a:r>
                <a:endParaRPr lang="en-US" sz="2000" dirty="0">
                  <a:solidFill>
                    <a:srgbClr val="2A3674"/>
                  </a:solidFill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981" y="2381582"/>
                <a:ext cx="4747491" cy="3477875"/>
              </a:xfrm>
              <a:prstGeom prst="rect">
                <a:avLst/>
              </a:prstGeom>
              <a:blipFill rotWithShape="1">
                <a:blip r:embed="rId3"/>
                <a:stretch>
                  <a:fillRect l="-1157" t="-877" r="-514" b="-22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316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928" y="4691645"/>
            <a:ext cx="9353211" cy="151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831"/>
            <a:ext cx="9142510" cy="366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600" kern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SoLid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660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600" kern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SoLid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Experiment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681" y="691671"/>
            <a:ext cx="5783318" cy="286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1671"/>
            <a:ext cx="3816716" cy="286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904488" y="1325880"/>
            <a:ext cx="822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Reactor Core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315968" y="2221992"/>
            <a:ext cx="1936372" cy="228600"/>
          </a:xfrm>
          <a:prstGeom prst="straightConnector1">
            <a:avLst/>
          </a:prstGeom>
          <a:ln w="25400">
            <a:solidFill>
              <a:srgbClr val="FF66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352303">
            <a:off x="4698938" y="2025283"/>
            <a:ext cx="107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5.5 meters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533865">
            <a:off x="5719265" y="2912698"/>
            <a:ext cx="3031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</a:rPr>
              <a:t>SoLid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Detector Modules 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(3 tons)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44967" y="691671"/>
            <a:ext cx="1399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BR2 Hall</a:t>
            </a:r>
            <a:endParaRPr lang="en-US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82880" y="3754394"/>
                <a:ext cx="4905168" cy="2492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 smtClean="0">
                    <a:solidFill>
                      <a:srgbClr val="2A3674"/>
                    </a:solidFill>
                  </a:rPr>
                  <a:t>Uses a novel detector technology to 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2A3674"/>
                    </a:solidFill>
                  </a:rPr>
                  <a:t>S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earch for evidence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2A3674"/>
                    </a:solidFill>
                  </a:rPr>
                  <a:t> disappearance at short-baseline, possibly induced by sterile neutrinos,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2A3674"/>
                    </a:solidFill>
                  </a:rPr>
                  <a:t>Measure the </a:t>
                </a:r>
                <a:r>
                  <a:rPr lang="en-US" baseline="30000" dirty="0" smtClean="0">
                    <a:solidFill>
                      <a:srgbClr val="2A3674"/>
                    </a:solidFill>
                  </a:rPr>
                  <a:t>235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U fission neutrino flux to improve flux predictions, and 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2A3674"/>
                    </a:solidFill>
                  </a:rPr>
                  <a:t>D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emonstrate  reactor neutrino safeguards for non-proliferation.</a:t>
                </a:r>
                <a:endParaRPr lang="en-US" dirty="0">
                  <a:solidFill>
                    <a:srgbClr val="2A3674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" y="3754394"/>
                <a:ext cx="4905168" cy="2492990"/>
              </a:xfrm>
              <a:prstGeom prst="rect">
                <a:avLst/>
              </a:prstGeom>
              <a:blipFill rotWithShape="1">
                <a:blip r:embed="rId6"/>
                <a:stretch>
                  <a:fillRect l="-994" t="-1222" b="-2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315" y="3682611"/>
            <a:ext cx="3693728" cy="270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948991" y="3782046"/>
            <a:ext cx="1977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7294C4"/>
                </a:solidFill>
              </a:rPr>
              <a:t>Adapted from PRD83, 073006</a:t>
            </a:r>
            <a:endParaRPr lang="en-US" sz="1000" dirty="0">
              <a:solidFill>
                <a:srgbClr val="7294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97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600" kern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SoLid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Experiment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681" y="691671"/>
            <a:ext cx="5783318" cy="286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1671"/>
            <a:ext cx="3816716" cy="286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904488" y="1325880"/>
            <a:ext cx="822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Reactor Core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315968" y="2221992"/>
            <a:ext cx="1936372" cy="228600"/>
          </a:xfrm>
          <a:prstGeom prst="straightConnector1">
            <a:avLst/>
          </a:prstGeom>
          <a:ln w="25400">
            <a:solidFill>
              <a:srgbClr val="FF66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352303">
            <a:off x="4698938" y="2025283"/>
            <a:ext cx="107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5.5 meters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533865">
            <a:off x="5719265" y="2912698"/>
            <a:ext cx="3031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</a:rPr>
              <a:t>SoLid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Detector Modules 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(3 tons)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44967" y="691671"/>
            <a:ext cx="1399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BR2 Hall</a:t>
            </a:r>
            <a:endParaRPr lang="en-US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82880" y="3754394"/>
                <a:ext cx="4905168" cy="2492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 smtClean="0">
                    <a:solidFill>
                      <a:srgbClr val="2A3674"/>
                    </a:solidFill>
                  </a:rPr>
                  <a:t>Uses a novel detector technology to 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2A3674"/>
                    </a:solidFill>
                  </a:rPr>
                  <a:t>S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earch for evidence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2A3674"/>
                    </a:solidFill>
                  </a:rPr>
                  <a:t> disappearance at short-baseline, possibly induced by sterile neutrinos,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2A3674"/>
                    </a:solidFill>
                  </a:rPr>
                  <a:t>Measure the </a:t>
                </a:r>
                <a:r>
                  <a:rPr lang="en-US" baseline="30000" dirty="0" smtClean="0">
                    <a:solidFill>
                      <a:srgbClr val="2A3674"/>
                    </a:solidFill>
                  </a:rPr>
                  <a:t>235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U fission neutrino flux to improve flux predictions, and 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2A3674"/>
                    </a:solidFill>
                  </a:rPr>
                  <a:t>D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emonstrate  reactor neutrino safeguards for non-proliferation.</a:t>
                </a:r>
                <a:endParaRPr lang="en-US" dirty="0">
                  <a:solidFill>
                    <a:srgbClr val="2A3674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" y="3754394"/>
                <a:ext cx="4905168" cy="2492990"/>
              </a:xfrm>
              <a:prstGeom prst="rect">
                <a:avLst/>
              </a:prstGeom>
              <a:blipFill rotWithShape="1">
                <a:blip r:embed="rId6"/>
                <a:stretch>
                  <a:fillRect l="-994" t="-1222" b="-2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645" y="3570036"/>
            <a:ext cx="3334000" cy="28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82695" y="6001163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7294C4"/>
                </a:solidFill>
              </a:rPr>
              <a:t>From arXiv:1508.04233</a:t>
            </a:r>
            <a:endParaRPr lang="en-US" sz="1000" dirty="0">
              <a:solidFill>
                <a:srgbClr val="7294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93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Reactor Neutrino Detection and Backgrounds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9282" y="846034"/>
                <a:ext cx="8725256" cy="550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2A3674"/>
                    </a:solidFill>
                  </a:rPr>
                  <a:t>Reactors antineutrinos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 dirty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l-GR" sz="2400" i="1" dirty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 dirty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 dirty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</a:rPr>
                  <a:t>) interact via the inverse beta-decay process: </a:t>
                </a:r>
              </a:p>
              <a:p>
                <a:endParaRPr lang="en-US" sz="2400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</a:rPr>
                  <a:t>The positron makes a prompt signal, while the neutron thermalizes and is captured, giving a delayed response.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660000"/>
                    </a:solidFill>
                  </a:rPr>
                  <a:t>The coincidence in space and time of the positron and neutron capture helps to reject most radioactive and cosmogenic backgrounds.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</a:rPr>
                  <a:t>Correlated backgrounds include fast neutrons, spallation produced </a:t>
                </a:r>
                <a:r>
                  <a:rPr lang="el-GR" sz="2400" dirty="0" smtClean="0">
                    <a:solidFill>
                      <a:srgbClr val="2A3674"/>
                    </a:solidFill>
                  </a:rPr>
                  <a:t>β</a:t>
                </a:r>
                <a:r>
                  <a:rPr lang="en-US" sz="2400" dirty="0" smtClean="0">
                    <a:solidFill>
                      <a:srgbClr val="2A3674"/>
                    </a:solidFill>
                  </a:rPr>
                  <a:t>/n emitters (</a:t>
                </a:r>
                <a:r>
                  <a:rPr lang="en-US" sz="2400" baseline="30000" dirty="0" smtClean="0">
                    <a:solidFill>
                      <a:srgbClr val="2A3674"/>
                    </a:solidFill>
                  </a:rPr>
                  <a:t>9</a:t>
                </a:r>
                <a:r>
                  <a:rPr lang="en-US" sz="2400" dirty="0" smtClean="0">
                    <a:solidFill>
                      <a:srgbClr val="2A3674"/>
                    </a:solidFill>
                  </a:rPr>
                  <a:t>Li and </a:t>
                </a:r>
                <a:r>
                  <a:rPr lang="en-US" sz="2400" baseline="30000" dirty="0" smtClean="0">
                    <a:solidFill>
                      <a:srgbClr val="2A3674"/>
                    </a:solidFill>
                  </a:rPr>
                  <a:t>8</a:t>
                </a:r>
                <a:r>
                  <a:rPr lang="en-US" sz="2400" dirty="0" smtClean="0">
                    <a:solidFill>
                      <a:srgbClr val="2A3674"/>
                    </a:solidFill>
                  </a:rPr>
                  <a:t>He), and random coincidences</a:t>
                </a:r>
                <a:r>
                  <a:rPr lang="en-US" sz="2400" dirty="0" smtClean="0">
                    <a:solidFill>
                      <a:srgbClr val="660000"/>
                    </a:solidFill>
                  </a:rPr>
                  <a:t>. 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660000"/>
                    </a:solidFill>
                  </a:rPr>
                  <a:t>Random coincidences dominate in surface experiments, especially in the radioactive environment close to a running reactor.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</a:rPr>
                  <a:t>Good spatial resolution and high purity neutron detection are essential to reduce this background.</a:t>
                </a:r>
                <a:r>
                  <a:rPr lang="en-US" sz="2400" dirty="0" smtClean="0">
                    <a:solidFill>
                      <a:srgbClr val="660000"/>
                    </a:solidFill>
                  </a:rPr>
                  <a:t>  </a:t>
                </a:r>
                <a:endParaRPr lang="en-US" sz="2400" dirty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282" y="846034"/>
                <a:ext cx="8725256" cy="5509200"/>
              </a:xfrm>
              <a:prstGeom prst="rect">
                <a:avLst/>
              </a:prstGeom>
              <a:blipFill rotWithShape="1">
                <a:blip r:embed="rId2"/>
                <a:stretch>
                  <a:fillRect l="-1047" t="-885" r="-838" b="-15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649334" y="1424378"/>
                <a:ext cx="55376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 dirty="0" smtClean="0">
                            <a:solidFill>
                              <a:srgbClr val="660000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l-GR" sz="2400" i="1" dirty="0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 dirty="0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 dirty="0">
                            <a:solidFill>
                              <a:srgbClr val="66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660000"/>
                    </a:solidFill>
                  </a:rPr>
                  <a:t> + p → e</a:t>
                </a:r>
                <a:r>
                  <a:rPr lang="en-US" sz="2400" baseline="30000" dirty="0" smtClean="0">
                    <a:solidFill>
                      <a:srgbClr val="660000"/>
                    </a:solidFill>
                  </a:rPr>
                  <a:t>+</a:t>
                </a:r>
                <a:r>
                  <a:rPr lang="en-US" sz="2400" dirty="0" smtClean="0">
                    <a:solidFill>
                      <a:srgbClr val="660000"/>
                    </a:solidFill>
                  </a:rPr>
                  <a:t> + n</a:t>
                </a:r>
                <a:endParaRPr lang="en-US" sz="2400" dirty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334" y="1424378"/>
                <a:ext cx="5537675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8650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759" y="3430245"/>
            <a:ext cx="4710188" cy="2983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2917" y="758144"/>
            <a:ext cx="4400563" cy="5581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neutrino interactions are detected in 5 cm, optically isolated cubes of plastic scintillator, which are read out by wavelength shifting fibers in two dimensions.</a:t>
            </a:r>
          </a:p>
          <a:p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Neutrons are tagged in thin sheets of </a:t>
            </a:r>
            <a:r>
              <a:rPr lang="en-US" altLang="en-US" sz="2000" baseline="30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Li-loaded, silver activated </a:t>
            </a:r>
            <a:r>
              <a:rPr lang="en-US" alt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 sulfide scintillator:  </a:t>
            </a:r>
            <a:r>
              <a:rPr lang="en-US" altLang="en-US" sz="2000" baseline="30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LiF:ZnS(Ag).</a:t>
            </a:r>
          </a:p>
          <a:p>
            <a:endParaRPr lang="en-US" alt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US" altLang="en-US" sz="2000" dirty="0" err="1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ZnS</a:t>
            </a: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(Ag) releases light with a 200 ns mean emission time which forms a very pure, high efficiency neutron tag. </a:t>
            </a:r>
          </a:p>
          <a:p>
            <a:pPr>
              <a:spcAft>
                <a:spcPts val="1000"/>
              </a:spcAft>
            </a:pP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cube segmentation results in  unprecedented spatial resolution which </a:t>
            </a: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used </a:t>
            </a: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significantly reduce random coincident backgrounds.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Novel </a:t>
            </a:r>
            <a:r>
              <a:rPr lang="en-US" sz="3600" kern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SoLid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Concept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914" y="830568"/>
            <a:ext cx="3105339" cy="251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4278" y="3386914"/>
            <a:ext cx="311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aseline="30000" dirty="0" smtClean="0">
                <a:solidFill>
                  <a:srgbClr val="FF6600"/>
                </a:solidFill>
              </a:rPr>
              <a:t>6</a:t>
            </a:r>
            <a:r>
              <a:rPr lang="en-US" sz="2400" dirty="0" smtClean="0">
                <a:solidFill>
                  <a:srgbClr val="FF6600"/>
                </a:solidFill>
              </a:rPr>
              <a:t>Li + n → </a:t>
            </a:r>
            <a:r>
              <a:rPr lang="en-US" sz="2400" baseline="30000" dirty="0" smtClean="0">
                <a:solidFill>
                  <a:srgbClr val="FF6600"/>
                </a:solidFill>
              </a:rPr>
              <a:t>4</a:t>
            </a:r>
            <a:r>
              <a:rPr lang="en-US" sz="2400" dirty="0" smtClean="0">
                <a:solidFill>
                  <a:srgbClr val="FF6600"/>
                </a:solidFill>
              </a:rPr>
              <a:t>He + </a:t>
            </a:r>
            <a:r>
              <a:rPr lang="en-US" sz="2400" baseline="30000" dirty="0" smtClean="0">
                <a:solidFill>
                  <a:srgbClr val="FF6600"/>
                </a:solidFill>
              </a:rPr>
              <a:t>3</a:t>
            </a:r>
            <a:r>
              <a:rPr lang="en-US" sz="2400" dirty="0" smtClean="0">
                <a:solidFill>
                  <a:srgbClr val="FF6600"/>
                </a:solidFill>
              </a:rPr>
              <a:t>H</a:t>
            </a:r>
            <a:endParaRPr lang="en-US" sz="2400" baseline="30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8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8561226" y="3846681"/>
            <a:ext cx="71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7" y="823936"/>
            <a:ext cx="4757308" cy="5377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533911" y="1605760"/>
            <a:ext cx="1729742" cy="972841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95491" y="1236428"/>
                <a:ext cx="41420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40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40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491" y="1236428"/>
                <a:ext cx="414201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2941" r="-26471" b="-1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Connector 45"/>
          <p:cNvCxnSpPr/>
          <p:nvPr/>
        </p:nvCxnSpPr>
        <p:spPr>
          <a:xfrm>
            <a:off x="5405096" y="1812565"/>
            <a:ext cx="0" cy="22227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6200000">
            <a:off x="4442966" y="2350377"/>
            <a:ext cx="1595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Detected Light</a:t>
            </a:r>
            <a:endParaRPr lang="en-US" dirty="0"/>
          </a:p>
        </p:txBody>
      </p:sp>
      <p:sp>
        <p:nvSpPr>
          <p:cNvPr id="51" name="Freeform 50"/>
          <p:cNvSpPr/>
          <p:nvPr/>
        </p:nvSpPr>
        <p:spPr>
          <a:xfrm>
            <a:off x="5543021" y="2367856"/>
            <a:ext cx="3039035" cy="1676400"/>
          </a:xfrm>
          <a:custGeom>
            <a:avLst/>
            <a:gdLst>
              <a:gd name="connsiteX0" fmla="*/ 17930 w 3056965"/>
              <a:gd name="connsiteY0" fmla="*/ 1640541 h 1667435"/>
              <a:gd name="connsiteX1" fmla="*/ 0 w 3056965"/>
              <a:gd name="connsiteY1" fmla="*/ 0 h 1667435"/>
              <a:gd name="connsiteX2" fmla="*/ 349624 w 3056965"/>
              <a:gd name="connsiteY2" fmla="*/ 1667435 h 1667435"/>
              <a:gd name="connsiteX3" fmla="*/ 1506071 w 3056965"/>
              <a:gd name="connsiteY3" fmla="*/ 1658471 h 1667435"/>
              <a:gd name="connsiteX4" fmla="*/ 1506071 w 3056965"/>
              <a:gd name="connsiteY4" fmla="*/ 98612 h 1667435"/>
              <a:gd name="connsiteX5" fmla="*/ 3056965 w 3056965"/>
              <a:gd name="connsiteY5" fmla="*/ 896471 h 1667435"/>
              <a:gd name="connsiteX6" fmla="*/ 3056965 w 305696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685365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604682 w 3039035"/>
              <a:gd name="connsiteY3" fmla="*/ 1658471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75632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035" h="1676400">
                <a:moveTo>
                  <a:pt x="0" y="1676400"/>
                </a:moveTo>
                <a:lnTo>
                  <a:pt x="35858" y="0"/>
                </a:lnTo>
                <a:cubicBezTo>
                  <a:pt x="135964" y="1196789"/>
                  <a:pt x="80682" y="1391023"/>
                  <a:pt x="322729" y="1667435"/>
                </a:cubicBezTo>
                <a:lnTo>
                  <a:pt x="1883100" y="1666923"/>
                </a:lnTo>
                <a:cubicBezTo>
                  <a:pt x="1883100" y="1200759"/>
                  <a:pt x="1927412" y="744071"/>
                  <a:pt x="1927412" y="277907"/>
                </a:cubicBezTo>
                <a:cubicBezTo>
                  <a:pt x="2489760" y="701675"/>
                  <a:pt x="2753753" y="821952"/>
                  <a:pt x="3039035" y="896471"/>
                </a:cubicBezTo>
                <a:lnTo>
                  <a:pt x="3039035" y="89647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5405096" y="4035290"/>
            <a:ext cx="3227294" cy="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8281624">
            <a:off x="5372617" y="2009725"/>
            <a:ext cx="138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Positron (</a:t>
            </a:r>
            <a:r>
              <a:rPr lang="en-US" i="1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18281624">
            <a:off x="7293288" y="1909799"/>
            <a:ext cx="1160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Neutron   </a:t>
            </a:r>
          </a:p>
          <a:p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Capture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5518164" y="4188775"/>
            <a:ext cx="420323" cy="380831"/>
            <a:chOff x="5844988" y="4844757"/>
            <a:chExt cx="336736" cy="380831"/>
          </a:xfrm>
        </p:grpSpPr>
        <p:sp>
          <p:nvSpPr>
            <p:cNvPr id="55" name="Left Brace 54"/>
            <p:cNvSpPr/>
            <p:nvPr/>
          </p:nvSpPr>
          <p:spPr>
            <a:xfrm rot="16200000">
              <a:off x="5898867" y="4790879"/>
              <a:ext cx="155217" cy="262973"/>
            </a:xfrm>
            <a:prstGeom prst="leftBrac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844988" y="5010144"/>
              <a:ext cx="33673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10 ns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850047" y="4188775"/>
            <a:ext cx="1566862" cy="380831"/>
            <a:chOff x="5844989" y="4844757"/>
            <a:chExt cx="262973" cy="380831"/>
          </a:xfrm>
        </p:grpSpPr>
        <p:sp>
          <p:nvSpPr>
            <p:cNvPr id="59" name="Left Brace 58"/>
            <p:cNvSpPr/>
            <p:nvPr/>
          </p:nvSpPr>
          <p:spPr>
            <a:xfrm rot="16200000">
              <a:off x="5898867" y="4790879"/>
              <a:ext cx="155217" cy="262973"/>
            </a:xfrm>
            <a:prstGeom prst="leftBrac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925274" y="5010144"/>
              <a:ext cx="10240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70C0"/>
                  </a:solidFill>
                </a:rPr>
                <a:t>~50 </a:t>
              </a:r>
              <a:r>
                <a:rPr lang="en-US" sz="1400" dirty="0" err="1">
                  <a:solidFill>
                    <a:srgbClr val="0070C0"/>
                  </a:solidFill>
                </a:rPr>
                <a:t>μ</a:t>
              </a:r>
              <a:r>
                <a:rPr lang="en-US" sz="1400" dirty="0" err="1" smtClean="0">
                  <a:solidFill>
                    <a:srgbClr val="0070C0"/>
                  </a:solidFill>
                </a:rPr>
                <a:t>s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442837" y="4185068"/>
            <a:ext cx="1193291" cy="389328"/>
            <a:chOff x="6648015" y="5601994"/>
            <a:chExt cx="1545748" cy="369807"/>
          </a:xfrm>
        </p:grpSpPr>
        <p:grpSp>
          <p:nvGrpSpPr>
            <p:cNvPr id="61" name="Group 60"/>
            <p:cNvGrpSpPr/>
            <p:nvPr/>
          </p:nvGrpSpPr>
          <p:grpSpPr>
            <a:xfrm>
              <a:off x="6648015" y="5601994"/>
              <a:ext cx="1473595" cy="369807"/>
              <a:chOff x="5844989" y="4844757"/>
              <a:chExt cx="262973" cy="369807"/>
            </a:xfrm>
          </p:grpSpPr>
          <p:sp>
            <p:nvSpPr>
              <p:cNvPr id="62" name="Left Brace 61"/>
              <p:cNvSpPr/>
              <p:nvPr/>
            </p:nvSpPr>
            <p:spPr>
              <a:xfrm rot="16200000">
                <a:off x="5898867" y="4790879"/>
                <a:ext cx="155217" cy="262973"/>
              </a:xfrm>
              <a:prstGeom prst="leftBrac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913163" y="5012220"/>
                <a:ext cx="128668" cy="2023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70C0"/>
                    </a:solidFill>
                  </a:rPr>
                  <a:t>200 ns</a:t>
                </a:r>
                <a:endParaRPr lang="en-US" sz="140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64" name="Rectangle 63"/>
            <p:cNvSpPr/>
            <p:nvPr/>
          </p:nvSpPr>
          <p:spPr>
            <a:xfrm>
              <a:off x="8102677" y="5603778"/>
              <a:ext cx="91086" cy="1653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sz="1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07386" y="942974"/>
            <a:ext cx="3490913" cy="2976563"/>
          </a:xfrm>
          <a:custGeom>
            <a:avLst/>
            <a:gdLst>
              <a:gd name="connsiteX0" fmla="*/ 0 w 3490913"/>
              <a:gd name="connsiteY0" fmla="*/ 2290762 h 2638425"/>
              <a:gd name="connsiteX1" fmla="*/ 4763 w 3490913"/>
              <a:gd name="connsiteY1" fmla="*/ 171450 h 2638425"/>
              <a:gd name="connsiteX2" fmla="*/ 2076450 w 3490913"/>
              <a:gd name="connsiteY2" fmla="*/ 509587 h 2638425"/>
              <a:gd name="connsiteX3" fmla="*/ 3490913 w 3490913"/>
              <a:gd name="connsiteY3" fmla="*/ 0 h 2638425"/>
              <a:gd name="connsiteX4" fmla="*/ 3481388 w 3490913"/>
              <a:gd name="connsiteY4" fmla="*/ 2138362 h 2638425"/>
              <a:gd name="connsiteX5" fmla="*/ 2066925 w 3490913"/>
              <a:gd name="connsiteY5" fmla="*/ 2638425 h 2638425"/>
              <a:gd name="connsiteX6" fmla="*/ 0 w 3490913"/>
              <a:gd name="connsiteY6" fmla="*/ 2290762 h 2638425"/>
              <a:gd name="connsiteX0" fmla="*/ 0 w 3490913"/>
              <a:gd name="connsiteY0" fmla="*/ 2628900 h 2976563"/>
              <a:gd name="connsiteX1" fmla="*/ 4763 w 3490913"/>
              <a:gd name="connsiteY1" fmla="*/ 509588 h 2976563"/>
              <a:gd name="connsiteX2" fmla="*/ 1414462 w 3490913"/>
              <a:gd name="connsiteY2" fmla="*/ 0 h 2976563"/>
              <a:gd name="connsiteX3" fmla="*/ 3490913 w 3490913"/>
              <a:gd name="connsiteY3" fmla="*/ 338138 h 2976563"/>
              <a:gd name="connsiteX4" fmla="*/ 3481388 w 3490913"/>
              <a:gd name="connsiteY4" fmla="*/ 2476500 h 2976563"/>
              <a:gd name="connsiteX5" fmla="*/ 2066925 w 3490913"/>
              <a:gd name="connsiteY5" fmla="*/ 2976563 h 2976563"/>
              <a:gd name="connsiteX6" fmla="*/ 0 w 3490913"/>
              <a:gd name="connsiteY6" fmla="*/ 2628900 h 297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90913" h="2976563">
                <a:moveTo>
                  <a:pt x="0" y="2628900"/>
                </a:moveTo>
                <a:cubicBezTo>
                  <a:pt x="1588" y="1922463"/>
                  <a:pt x="3175" y="1216025"/>
                  <a:pt x="4763" y="509588"/>
                </a:cubicBezTo>
                <a:lnTo>
                  <a:pt x="1414462" y="0"/>
                </a:lnTo>
                <a:lnTo>
                  <a:pt x="3490913" y="338138"/>
                </a:lnTo>
                <a:lnTo>
                  <a:pt x="3481388" y="2476500"/>
                </a:lnTo>
                <a:lnTo>
                  <a:pt x="2066925" y="2976563"/>
                </a:lnTo>
                <a:lnTo>
                  <a:pt x="0" y="2628900"/>
                </a:lnTo>
                <a:close/>
              </a:path>
            </a:pathLst>
          </a:cu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707386" y="3178584"/>
            <a:ext cx="3490913" cy="2976563"/>
          </a:xfrm>
          <a:custGeom>
            <a:avLst/>
            <a:gdLst>
              <a:gd name="connsiteX0" fmla="*/ 0 w 3490913"/>
              <a:gd name="connsiteY0" fmla="*/ 2290762 h 2638425"/>
              <a:gd name="connsiteX1" fmla="*/ 4763 w 3490913"/>
              <a:gd name="connsiteY1" fmla="*/ 171450 h 2638425"/>
              <a:gd name="connsiteX2" fmla="*/ 2076450 w 3490913"/>
              <a:gd name="connsiteY2" fmla="*/ 509587 h 2638425"/>
              <a:gd name="connsiteX3" fmla="*/ 3490913 w 3490913"/>
              <a:gd name="connsiteY3" fmla="*/ 0 h 2638425"/>
              <a:gd name="connsiteX4" fmla="*/ 3481388 w 3490913"/>
              <a:gd name="connsiteY4" fmla="*/ 2138362 h 2638425"/>
              <a:gd name="connsiteX5" fmla="*/ 2066925 w 3490913"/>
              <a:gd name="connsiteY5" fmla="*/ 2638425 h 2638425"/>
              <a:gd name="connsiteX6" fmla="*/ 0 w 3490913"/>
              <a:gd name="connsiteY6" fmla="*/ 2290762 h 2638425"/>
              <a:gd name="connsiteX0" fmla="*/ 0 w 3490913"/>
              <a:gd name="connsiteY0" fmla="*/ 2628900 h 2976563"/>
              <a:gd name="connsiteX1" fmla="*/ 4763 w 3490913"/>
              <a:gd name="connsiteY1" fmla="*/ 509588 h 2976563"/>
              <a:gd name="connsiteX2" fmla="*/ 1414462 w 3490913"/>
              <a:gd name="connsiteY2" fmla="*/ 0 h 2976563"/>
              <a:gd name="connsiteX3" fmla="*/ 3490913 w 3490913"/>
              <a:gd name="connsiteY3" fmla="*/ 338138 h 2976563"/>
              <a:gd name="connsiteX4" fmla="*/ 3481388 w 3490913"/>
              <a:gd name="connsiteY4" fmla="*/ 2476500 h 2976563"/>
              <a:gd name="connsiteX5" fmla="*/ 2066925 w 3490913"/>
              <a:gd name="connsiteY5" fmla="*/ 2976563 h 2976563"/>
              <a:gd name="connsiteX6" fmla="*/ 0 w 3490913"/>
              <a:gd name="connsiteY6" fmla="*/ 2628900 h 297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90913" h="2976563">
                <a:moveTo>
                  <a:pt x="0" y="2628900"/>
                </a:moveTo>
                <a:cubicBezTo>
                  <a:pt x="1588" y="1922463"/>
                  <a:pt x="3175" y="1216025"/>
                  <a:pt x="4763" y="509588"/>
                </a:cubicBezTo>
                <a:lnTo>
                  <a:pt x="1414462" y="0"/>
                </a:lnTo>
                <a:lnTo>
                  <a:pt x="3490913" y="338138"/>
                </a:lnTo>
                <a:lnTo>
                  <a:pt x="3481388" y="2476500"/>
                </a:lnTo>
                <a:lnTo>
                  <a:pt x="2066925" y="2976563"/>
                </a:lnTo>
                <a:lnTo>
                  <a:pt x="0" y="2628900"/>
                </a:lnTo>
                <a:close/>
              </a:path>
            </a:pathLst>
          </a:cu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-79289" y="4070230"/>
            <a:ext cx="5068537" cy="1283909"/>
            <a:chOff x="-129623" y="4070230"/>
            <a:chExt cx="5068537" cy="1283909"/>
          </a:xfrm>
        </p:grpSpPr>
        <p:grpSp>
          <p:nvGrpSpPr>
            <p:cNvPr id="26" name="Group 25"/>
            <p:cNvGrpSpPr/>
            <p:nvPr/>
          </p:nvGrpSpPr>
          <p:grpSpPr>
            <a:xfrm>
              <a:off x="2354623" y="4070230"/>
              <a:ext cx="2584291" cy="1041364"/>
              <a:chOff x="2354623" y="4070230"/>
              <a:chExt cx="2584291" cy="1041364"/>
            </a:xfrm>
          </p:grpSpPr>
          <p:sp>
            <p:nvSpPr>
              <p:cNvPr id="22" name="Trapezoid 21"/>
              <p:cNvSpPr/>
              <p:nvPr/>
            </p:nvSpPr>
            <p:spPr>
              <a:xfrm rot="14929547">
                <a:off x="4682655" y="4016097"/>
                <a:ext cx="202126" cy="310392"/>
              </a:xfrm>
              <a:prstGeom prst="trapezoid">
                <a:avLst>
                  <a:gd name="adj" fmla="val 18656"/>
                </a:avLst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 rot="20406244">
                <a:off x="2589822" y="4525959"/>
                <a:ext cx="2114291" cy="126198"/>
              </a:xfrm>
              <a:prstGeom prst="rect">
                <a:avLst/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Trapezoid 67"/>
              <p:cNvSpPr/>
              <p:nvPr/>
            </p:nvSpPr>
            <p:spPr>
              <a:xfrm rot="4132650">
                <a:off x="2408756" y="4855335"/>
                <a:ext cx="202126" cy="310392"/>
              </a:xfrm>
              <a:prstGeom prst="trapezoid">
                <a:avLst>
                  <a:gd name="adj" fmla="val 18656"/>
                </a:avLst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-129623" y="4686832"/>
              <a:ext cx="3224266" cy="667307"/>
              <a:chOff x="-129623" y="4686832"/>
              <a:chExt cx="3224266" cy="667307"/>
            </a:xfrm>
          </p:grpSpPr>
          <p:sp>
            <p:nvSpPr>
              <p:cNvPr id="70" name="Trapezoid 69"/>
              <p:cNvSpPr/>
              <p:nvPr/>
            </p:nvSpPr>
            <p:spPr>
              <a:xfrm rot="5864033">
                <a:off x="-75490" y="4632699"/>
                <a:ext cx="202126" cy="310392"/>
              </a:xfrm>
              <a:prstGeom prst="trapezoid">
                <a:avLst>
                  <a:gd name="adj" fmla="val 18656"/>
                </a:avLst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 rot="11340730">
                <a:off x="162085" y="4962939"/>
                <a:ext cx="2640044" cy="126198"/>
              </a:xfrm>
              <a:prstGeom prst="rect">
                <a:avLst/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Trapezoid 71"/>
              <p:cNvSpPr/>
              <p:nvPr/>
            </p:nvSpPr>
            <p:spPr>
              <a:xfrm rot="16667136">
                <a:off x="2838384" y="5097880"/>
                <a:ext cx="202126" cy="310392"/>
              </a:xfrm>
              <a:prstGeom prst="trapezoid">
                <a:avLst>
                  <a:gd name="adj" fmla="val 18656"/>
                </a:avLst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-49024" y="1828333"/>
            <a:ext cx="5068537" cy="1283909"/>
            <a:chOff x="-99358" y="1828333"/>
            <a:chExt cx="5068537" cy="1283909"/>
          </a:xfrm>
        </p:grpSpPr>
        <p:grpSp>
          <p:nvGrpSpPr>
            <p:cNvPr id="73" name="Group 72"/>
            <p:cNvGrpSpPr/>
            <p:nvPr/>
          </p:nvGrpSpPr>
          <p:grpSpPr>
            <a:xfrm>
              <a:off x="2384888" y="1828333"/>
              <a:ext cx="2584291" cy="1041364"/>
              <a:chOff x="2354623" y="4070230"/>
              <a:chExt cx="2584291" cy="1041364"/>
            </a:xfrm>
          </p:grpSpPr>
          <p:sp>
            <p:nvSpPr>
              <p:cNvPr id="74" name="Trapezoid 73"/>
              <p:cNvSpPr/>
              <p:nvPr/>
            </p:nvSpPr>
            <p:spPr>
              <a:xfrm rot="14929547">
                <a:off x="4682655" y="4016097"/>
                <a:ext cx="202126" cy="310392"/>
              </a:xfrm>
              <a:prstGeom prst="trapezoid">
                <a:avLst>
                  <a:gd name="adj" fmla="val 18656"/>
                </a:avLst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 rot="20406244">
                <a:off x="2589822" y="4525959"/>
                <a:ext cx="2114291" cy="126198"/>
              </a:xfrm>
              <a:prstGeom prst="rect">
                <a:avLst/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Trapezoid 75"/>
              <p:cNvSpPr/>
              <p:nvPr/>
            </p:nvSpPr>
            <p:spPr>
              <a:xfrm rot="4132650">
                <a:off x="2408756" y="4855335"/>
                <a:ext cx="202126" cy="310392"/>
              </a:xfrm>
              <a:prstGeom prst="trapezoid">
                <a:avLst>
                  <a:gd name="adj" fmla="val 18656"/>
                </a:avLst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-99358" y="2444935"/>
              <a:ext cx="3224266" cy="667307"/>
              <a:chOff x="-129623" y="4686832"/>
              <a:chExt cx="3224266" cy="667307"/>
            </a:xfrm>
          </p:grpSpPr>
          <p:sp>
            <p:nvSpPr>
              <p:cNvPr id="78" name="Trapezoid 77"/>
              <p:cNvSpPr/>
              <p:nvPr/>
            </p:nvSpPr>
            <p:spPr>
              <a:xfrm rot="5864033">
                <a:off x="-75490" y="4632699"/>
                <a:ext cx="202126" cy="310392"/>
              </a:xfrm>
              <a:prstGeom prst="trapezoid">
                <a:avLst>
                  <a:gd name="adj" fmla="val 18656"/>
                </a:avLst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 rot="11340730">
                <a:off x="162085" y="4962939"/>
                <a:ext cx="2640044" cy="126198"/>
              </a:xfrm>
              <a:prstGeom prst="rect">
                <a:avLst/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rapezoid 79"/>
              <p:cNvSpPr/>
              <p:nvPr/>
            </p:nvSpPr>
            <p:spPr>
              <a:xfrm rot="16667136">
                <a:off x="2838384" y="5097880"/>
                <a:ext cx="202126" cy="310392"/>
              </a:xfrm>
              <a:prstGeom prst="trapezoid">
                <a:avLst>
                  <a:gd name="adj" fmla="val 18656"/>
                </a:avLst>
              </a:prstGeom>
              <a:solidFill>
                <a:srgbClr val="008000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1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Novel </a:t>
            </a:r>
            <a:r>
              <a:rPr lang="en-US" sz="3600" kern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SoLid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Concept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269202" y="2218087"/>
            <a:ext cx="121668" cy="35705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42573" y="1795780"/>
            <a:ext cx="435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e</a:t>
            </a:r>
            <a:r>
              <a:rPr lang="en-US" sz="2400" baseline="30000" dirty="0" smtClean="0">
                <a:solidFill>
                  <a:srgbClr val="FF0000"/>
                </a:solidFill>
              </a:rPr>
              <a:t>+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03488" y="2296142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002060"/>
                </a:solidFill>
              </a:rPr>
              <a:t>p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82471" y="2393624"/>
            <a:ext cx="18083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FFFF00"/>
                </a:solidFill>
              </a:rPr>
              <a:t>n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2099350" y="2528289"/>
            <a:ext cx="714970" cy="1005609"/>
          </a:xfrm>
          <a:custGeom>
            <a:avLst/>
            <a:gdLst>
              <a:gd name="connsiteX0" fmla="*/ 0 w 548640"/>
              <a:gd name="connsiteY0" fmla="*/ 43543 h 748937"/>
              <a:gd name="connsiteX1" fmla="*/ 269965 w 548640"/>
              <a:gd name="connsiteY1" fmla="*/ 191588 h 748937"/>
              <a:gd name="connsiteX2" fmla="*/ 330925 w 548640"/>
              <a:gd name="connsiteY2" fmla="*/ 87085 h 748937"/>
              <a:gd name="connsiteX3" fmla="*/ 444137 w 548640"/>
              <a:gd name="connsiteY3" fmla="*/ 148045 h 748937"/>
              <a:gd name="connsiteX4" fmla="*/ 313508 w 548640"/>
              <a:gd name="connsiteY4" fmla="*/ 261257 h 748937"/>
              <a:gd name="connsiteX5" fmla="*/ 87085 w 548640"/>
              <a:gd name="connsiteY5" fmla="*/ 287383 h 748937"/>
              <a:gd name="connsiteX6" fmla="*/ 182880 w 548640"/>
              <a:gd name="connsiteY6" fmla="*/ 52251 h 748937"/>
              <a:gd name="connsiteX7" fmla="*/ 330925 w 548640"/>
              <a:gd name="connsiteY7" fmla="*/ 0 h 748937"/>
              <a:gd name="connsiteX8" fmla="*/ 452845 w 548640"/>
              <a:gd name="connsiteY8" fmla="*/ 87085 h 748937"/>
              <a:gd name="connsiteX9" fmla="*/ 200297 w 548640"/>
              <a:gd name="connsiteY9" fmla="*/ 226423 h 748937"/>
              <a:gd name="connsiteX10" fmla="*/ 200297 w 548640"/>
              <a:gd name="connsiteY10" fmla="*/ 339634 h 748937"/>
              <a:gd name="connsiteX11" fmla="*/ 365760 w 548640"/>
              <a:gd name="connsiteY11" fmla="*/ 357051 h 748937"/>
              <a:gd name="connsiteX12" fmla="*/ 435428 w 548640"/>
              <a:gd name="connsiteY12" fmla="*/ 296091 h 748937"/>
              <a:gd name="connsiteX13" fmla="*/ 548640 w 548640"/>
              <a:gd name="connsiteY13" fmla="*/ 296091 h 748937"/>
              <a:gd name="connsiteX14" fmla="*/ 496388 w 548640"/>
              <a:gd name="connsiteY14" fmla="*/ 418011 h 748937"/>
              <a:gd name="connsiteX15" fmla="*/ 269965 w 548640"/>
              <a:gd name="connsiteY15" fmla="*/ 409303 h 748937"/>
              <a:gd name="connsiteX16" fmla="*/ 243840 w 548640"/>
              <a:gd name="connsiteY16" fmla="*/ 513805 h 748937"/>
              <a:gd name="connsiteX17" fmla="*/ 357051 w 548640"/>
              <a:gd name="connsiteY17" fmla="*/ 627017 h 748937"/>
              <a:gd name="connsiteX18" fmla="*/ 130628 w 548640"/>
              <a:gd name="connsiteY18" fmla="*/ 714103 h 748937"/>
              <a:gd name="connsiteX19" fmla="*/ 235131 w 548640"/>
              <a:gd name="connsiteY19" fmla="*/ 748937 h 748937"/>
              <a:gd name="connsiteX0" fmla="*/ 67613 w 461555"/>
              <a:gd name="connsiteY0" fmla="*/ 43543 h 748937"/>
              <a:gd name="connsiteX1" fmla="*/ 182880 w 461555"/>
              <a:gd name="connsiteY1" fmla="*/ 191588 h 748937"/>
              <a:gd name="connsiteX2" fmla="*/ 243840 w 461555"/>
              <a:gd name="connsiteY2" fmla="*/ 87085 h 748937"/>
              <a:gd name="connsiteX3" fmla="*/ 357052 w 461555"/>
              <a:gd name="connsiteY3" fmla="*/ 148045 h 748937"/>
              <a:gd name="connsiteX4" fmla="*/ 226423 w 461555"/>
              <a:gd name="connsiteY4" fmla="*/ 261257 h 748937"/>
              <a:gd name="connsiteX5" fmla="*/ 0 w 461555"/>
              <a:gd name="connsiteY5" fmla="*/ 287383 h 748937"/>
              <a:gd name="connsiteX6" fmla="*/ 95795 w 461555"/>
              <a:gd name="connsiteY6" fmla="*/ 52251 h 748937"/>
              <a:gd name="connsiteX7" fmla="*/ 243840 w 461555"/>
              <a:gd name="connsiteY7" fmla="*/ 0 h 748937"/>
              <a:gd name="connsiteX8" fmla="*/ 365760 w 461555"/>
              <a:gd name="connsiteY8" fmla="*/ 87085 h 748937"/>
              <a:gd name="connsiteX9" fmla="*/ 113212 w 461555"/>
              <a:gd name="connsiteY9" fmla="*/ 226423 h 748937"/>
              <a:gd name="connsiteX10" fmla="*/ 113212 w 461555"/>
              <a:gd name="connsiteY10" fmla="*/ 339634 h 748937"/>
              <a:gd name="connsiteX11" fmla="*/ 278675 w 461555"/>
              <a:gd name="connsiteY11" fmla="*/ 357051 h 748937"/>
              <a:gd name="connsiteX12" fmla="*/ 348343 w 461555"/>
              <a:gd name="connsiteY12" fmla="*/ 296091 h 748937"/>
              <a:gd name="connsiteX13" fmla="*/ 461555 w 461555"/>
              <a:gd name="connsiteY13" fmla="*/ 296091 h 748937"/>
              <a:gd name="connsiteX14" fmla="*/ 409303 w 461555"/>
              <a:gd name="connsiteY14" fmla="*/ 418011 h 748937"/>
              <a:gd name="connsiteX15" fmla="*/ 182880 w 461555"/>
              <a:gd name="connsiteY15" fmla="*/ 409303 h 748937"/>
              <a:gd name="connsiteX16" fmla="*/ 156755 w 461555"/>
              <a:gd name="connsiteY16" fmla="*/ 513805 h 748937"/>
              <a:gd name="connsiteX17" fmla="*/ 269966 w 461555"/>
              <a:gd name="connsiteY17" fmla="*/ 627017 h 748937"/>
              <a:gd name="connsiteX18" fmla="*/ 43543 w 461555"/>
              <a:gd name="connsiteY18" fmla="*/ 714103 h 748937"/>
              <a:gd name="connsiteX19" fmla="*/ 148046 w 461555"/>
              <a:gd name="connsiteY19" fmla="*/ 748937 h 748937"/>
              <a:gd name="connsiteX0" fmla="*/ 67613 w 461555"/>
              <a:gd name="connsiteY0" fmla="*/ 43543 h 748937"/>
              <a:gd name="connsiteX1" fmla="*/ 182880 w 461555"/>
              <a:gd name="connsiteY1" fmla="*/ 191588 h 748937"/>
              <a:gd name="connsiteX2" fmla="*/ 243840 w 461555"/>
              <a:gd name="connsiteY2" fmla="*/ 87085 h 748937"/>
              <a:gd name="connsiteX3" fmla="*/ 357052 w 461555"/>
              <a:gd name="connsiteY3" fmla="*/ 148045 h 748937"/>
              <a:gd name="connsiteX4" fmla="*/ 226423 w 461555"/>
              <a:gd name="connsiteY4" fmla="*/ 261257 h 748937"/>
              <a:gd name="connsiteX5" fmla="*/ 0 w 461555"/>
              <a:gd name="connsiteY5" fmla="*/ 287383 h 748937"/>
              <a:gd name="connsiteX6" fmla="*/ 95795 w 461555"/>
              <a:gd name="connsiteY6" fmla="*/ 52251 h 748937"/>
              <a:gd name="connsiteX7" fmla="*/ 243840 w 461555"/>
              <a:gd name="connsiteY7" fmla="*/ 0 h 748937"/>
              <a:gd name="connsiteX8" fmla="*/ 365760 w 461555"/>
              <a:gd name="connsiteY8" fmla="*/ 87085 h 748937"/>
              <a:gd name="connsiteX9" fmla="*/ 113212 w 461555"/>
              <a:gd name="connsiteY9" fmla="*/ 226423 h 748937"/>
              <a:gd name="connsiteX10" fmla="*/ 14469 w 461555"/>
              <a:gd name="connsiteY10" fmla="*/ 431419 h 748937"/>
              <a:gd name="connsiteX11" fmla="*/ 278675 w 461555"/>
              <a:gd name="connsiteY11" fmla="*/ 357051 h 748937"/>
              <a:gd name="connsiteX12" fmla="*/ 348343 w 461555"/>
              <a:gd name="connsiteY12" fmla="*/ 296091 h 748937"/>
              <a:gd name="connsiteX13" fmla="*/ 461555 w 461555"/>
              <a:gd name="connsiteY13" fmla="*/ 296091 h 748937"/>
              <a:gd name="connsiteX14" fmla="*/ 409303 w 461555"/>
              <a:gd name="connsiteY14" fmla="*/ 418011 h 748937"/>
              <a:gd name="connsiteX15" fmla="*/ 182880 w 461555"/>
              <a:gd name="connsiteY15" fmla="*/ 409303 h 748937"/>
              <a:gd name="connsiteX16" fmla="*/ 156755 w 461555"/>
              <a:gd name="connsiteY16" fmla="*/ 513805 h 748937"/>
              <a:gd name="connsiteX17" fmla="*/ 269966 w 461555"/>
              <a:gd name="connsiteY17" fmla="*/ 627017 h 748937"/>
              <a:gd name="connsiteX18" fmla="*/ 43543 w 461555"/>
              <a:gd name="connsiteY18" fmla="*/ 714103 h 748937"/>
              <a:gd name="connsiteX19" fmla="*/ 148046 w 461555"/>
              <a:gd name="connsiteY19" fmla="*/ 748937 h 748937"/>
              <a:gd name="connsiteX0" fmla="*/ 100185 w 494127"/>
              <a:gd name="connsiteY0" fmla="*/ 43543 h 748937"/>
              <a:gd name="connsiteX1" fmla="*/ 215452 w 494127"/>
              <a:gd name="connsiteY1" fmla="*/ 191588 h 748937"/>
              <a:gd name="connsiteX2" fmla="*/ 276412 w 494127"/>
              <a:gd name="connsiteY2" fmla="*/ 87085 h 748937"/>
              <a:gd name="connsiteX3" fmla="*/ 389624 w 494127"/>
              <a:gd name="connsiteY3" fmla="*/ 148045 h 748937"/>
              <a:gd name="connsiteX4" fmla="*/ 258995 w 494127"/>
              <a:gd name="connsiteY4" fmla="*/ 261257 h 748937"/>
              <a:gd name="connsiteX5" fmla="*/ 32572 w 494127"/>
              <a:gd name="connsiteY5" fmla="*/ 287383 h 748937"/>
              <a:gd name="connsiteX6" fmla="*/ 0 w 494127"/>
              <a:gd name="connsiteY6" fmla="*/ 108734 h 748937"/>
              <a:gd name="connsiteX7" fmla="*/ 276412 w 494127"/>
              <a:gd name="connsiteY7" fmla="*/ 0 h 748937"/>
              <a:gd name="connsiteX8" fmla="*/ 398332 w 494127"/>
              <a:gd name="connsiteY8" fmla="*/ 87085 h 748937"/>
              <a:gd name="connsiteX9" fmla="*/ 145784 w 494127"/>
              <a:gd name="connsiteY9" fmla="*/ 226423 h 748937"/>
              <a:gd name="connsiteX10" fmla="*/ 47041 w 494127"/>
              <a:gd name="connsiteY10" fmla="*/ 431419 h 748937"/>
              <a:gd name="connsiteX11" fmla="*/ 311247 w 494127"/>
              <a:gd name="connsiteY11" fmla="*/ 357051 h 748937"/>
              <a:gd name="connsiteX12" fmla="*/ 380915 w 494127"/>
              <a:gd name="connsiteY12" fmla="*/ 296091 h 748937"/>
              <a:gd name="connsiteX13" fmla="*/ 494127 w 494127"/>
              <a:gd name="connsiteY13" fmla="*/ 296091 h 748937"/>
              <a:gd name="connsiteX14" fmla="*/ 441875 w 494127"/>
              <a:gd name="connsiteY14" fmla="*/ 418011 h 748937"/>
              <a:gd name="connsiteX15" fmla="*/ 215452 w 494127"/>
              <a:gd name="connsiteY15" fmla="*/ 409303 h 748937"/>
              <a:gd name="connsiteX16" fmla="*/ 189327 w 494127"/>
              <a:gd name="connsiteY16" fmla="*/ 513805 h 748937"/>
              <a:gd name="connsiteX17" fmla="*/ 302538 w 494127"/>
              <a:gd name="connsiteY17" fmla="*/ 627017 h 748937"/>
              <a:gd name="connsiteX18" fmla="*/ 76115 w 494127"/>
              <a:gd name="connsiteY18" fmla="*/ 714103 h 748937"/>
              <a:gd name="connsiteX19" fmla="*/ 180618 w 494127"/>
              <a:gd name="connsiteY19" fmla="*/ 748937 h 748937"/>
              <a:gd name="connsiteX0" fmla="*/ 100185 w 494127"/>
              <a:gd name="connsiteY0" fmla="*/ 43543 h 745406"/>
              <a:gd name="connsiteX1" fmla="*/ 215452 w 494127"/>
              <a:gd name="connsiteY1" fmla="*/ 191588 h 745406"/>
              <a:gd name="connsiteX2" fmla="*/ 276412 w 494127"/>
              <a:gd name="connsiteY2" fmla="*/ 87085 h 745406"/>
              <a:gd name="connsiteX3" fmla="*/ 389624 w 494127"/>
              <a:gd name="connsiteY3" fmla="*/ 148045 h 745406"/>
              <a:gd name="connsiteX4" fmla="*/ 258995 w 494127"/>
              <a:gd name="connsiteY4" fmla="*/ 261257 h 745406"/>
              <a:gd name="connsiteX5" fmla="*/ 32572 w 494127"/>
              <a:gd name="connsiteY5" fmla="*/ 287383 h 745406"/>
              <a:gd name="connsiteX6" fmla="*/ 0 w 494127"/>
              <a:gd name="connsiteY6" fmla="*/ 108734 h 745406"/>
              <a:gd name="connsiteX7" fmla="*/ 276412 w 494127"/>
              <a:gd name="connsiteY7" fmla="*/ 0 h 745406"/>
              <a:gd name="connsiteX8" fmla="*/ 398332 w 494127"/>
              <a:gd name="connsiteY8" fmla="*/ 87085 h 745406"/>
              <a:gd name="connsiteX9" fmla="*/ 145784 w 494127"/>
              <a:gd name="connsiteY9" fmla="*/ 226423 h 745406"/>
              <a:gd name="connsiteX10" fmla="*/ 47041 w 494127"/>
              <a:gd name="connsiteY10" fmla="*/ 431419 h 745406"/>
              <a:gd name="connsiteX11" fmla="*/ 311247 w 494127"/>
              <a:gd name="connsiteY11" fmla="*/ 357051 h 745406"/>
              <a:gd name="connsiteX12" fmla="*/ 380915 w 494127"/>
              <a:gd name="connsiteY12" fmla="*/ 296091 h 745406"/>
              <a:gd name="connsiteX13" fmla="*/ 494127 w 494127"/>
              <a:gd name="connsiteY13" fmla="*/ 296091 h 745406"/>
              <a:gd name="connsiteX14" fmla="*/ 441875 w 494127"/>
              <a:gd name="connsiteY14" fmla="*/ 418011 h 745406"/>
              <a:gd name="connsiteX15" fmla="*/ 215452 w 494127"/>
              <a:gd name="connsiteY15" fmla="*/ 409303 h 745406"/>
              <a:gd name="connsiteX16" fmla="*/ 189327 w 494127"/>
              <a:gd name="connsiteY16" fmla="*/ 513805 h 745406"/>
              <a:gd name="connsiteX17" fmla="*/ 302538 w 494127"/>
              <a:gd name="connsiteY17" fmla="*/ 627017 h 745406"/>
              <a:gd name="connsiteX18" fmla="*/ 76115 w 494127"/>
              <a:gd name="connsiteY18" fmla="*/ 714103 h 745406"/>
              <a:gd name="connsiteX19" fmla="*/ 203659 w 494127"/>
              <a:gd name="connsiteY19" fmla="*/ 745406 h 74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94127" h="745406">
                <a:moveTo>
                  <a:pt x="100185" y="43543"/>
                </a:moveTo>
                <a:lnTo>
                  <a:pt x="215452" y="191588"/>
                </a:lnTo>
                <a:lnTo>
                  <a:pt x="276412" y="87085"/>
                </a:lnTo>
                <a:lnTo>
                  <a:pt x="389624" y="148045"/>
                </a:lnTo>
                <a:lnTo>
                  <a:pt x="258995" y="261257"/>
                </a:lnTo>
                <a:lnTo>
                  <a:pt x="32572" y="287383"/>
                </a:lnTo>
                <a:lnTo>
                  <a:pt x="0" y="108734"/>
                </a:lnTo>
                <a:lnTo>
                  <a:pt x="276412" y="0"/>
                </a:lnTo>
                <a:lnTo>
                  <a:pt x="398332" y="87085"/>
                </a:lnTo>
                <a:lnTo>
                  <a:pt x="145784" y="226423"/>
                </a:lnTo>
                <a:lnTo>
                  <a:pt x="47041" y="431419"/>
                </a:lnTo>
                <a:lnTo>
                  <a:pt x="311247" y="357051"/>
                </a:lnTo>
                <a:lnTo>
                  <a:pt x="380915" y="296091"/>
                </a:lnTo>
                <a:lnTo>
                  <a:pt x="494127" y="296091"/>
                </a:lnTo>
                <a:lnTo>
                  <a:pt x="441875" y="418011"/>
                </a:lnTo>
                <a:lnTo>
                  <a:pt x="215452" y="409303"/>
                </a:lnTo>
                <a:lnTo>
                  <a:pt x="189327" y="513805"/>
                </a:lnTo>
                <a:lnTo>
                  <a:pt x="302538" y="627017"/>
                </a:lnTo>
                <a:lnTo>
                  <a:pt x="76115" y="714103"/>
                </a:lnTo>
                <a:lnTo>
                  <a:pt x="203659" y="745406"/>
                </a:lnTo>
              </a:path>
            </a:pathLst>
          </a:custGeom>
          <a:noFill/>
          <a:ln w="63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1813374" y="3170195"/>
            <a:ext cx="1213251" cy="684182"/>
            <a:chOff x="6030520" y="3672258"/>
            <a:chExt cx="1213251" cy="684182"/>
          </a:xfrm>
        </p:grpSpPr>
        <p:sp>
          <p:nvSpPr>
            <p:cNvPr id="32" name="TextBox 31"/>
            <p:cNvSpPr txBox="1"/>
            <p:nvPr/>
          </p:nvSpPr>
          <p:spPr>
            <a:xfrm>
              <a:off x="6030520" y="3987108"/>
              <a:ext cx="414201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aseline="30000" dirty="0">
                  <a:solidFill>
                    <a:srgbClr val="C00000"/>
                  </a:solidFill>
                </a:rPr>
                <a:t>3</a:t>
              </a:r>
              <a:r>
                <a:rPr lang="en-US" sz="2400" dirty="0" smtClean="0">
                  <a:solidFill>
                    <a:srgbClr val="C00000"/>
                  </a:solidFill>
                </a:rPr>
                <a:t>H</a:t>
              </a:r>
              <a:endParaRPr lang="en-US" sz="2400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754648" y="3672258"/>
              <a:ext cx="489123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aseline="30000" dirty="0" smtClean="0">
                  <a:solidFill>
                    <a:srgbClr val="C00000"/>
                  </a:solidFill>
                </a:rPr>
                <a:t>4</a:t>
              </a:r>
              <a:r>
                <a:rPr lang="en-US" sz="2400" dirty="0" smtClean="0">
                  <a:solidFill>
                    <a:srgbClr val="C00000"/>
                  </a:solidFill>
                </a:rPr>
                <a:t>He</a:t>
              </a:r>
              <a:endParaRPr lang="en-US" sz="2400" baseline="30000" dirty="0">
                <a:solidFill>
                  <a:srgbClr val="C0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>
              <a:off x="6357938" y="4014788"/>
              <a:ext cx="271462" cy="157547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6653211" y="3910016"/>
              <a:ext cx="161924" cy="9194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2267953" y="3327914"/>
            <a:ext cx="41420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aseline="30000" dirty="0" smtClean="0">
                <a:solidFill>
                  <a:srgbClr val="002060"/>
                </a:solidFill>
              </a:rPr>
              <a:t>6</a:t>
            </a:r>
            <a:r>
              <a:rPr lang="en-US" sz="2400" dirty="0" smtClean="0">
                <a:solidFill>
                  <a:srgbClr val="002060"/>
                </a:solidFill>
              </a:rPr>
              <a:t>Li</a:t>
            </a:r>
            <a:endParaRPr lang="en-US" sz="2400" baseline="30000" dirty="0">
              <a:solidFill>
                <a:srgbClr val="002060"/>
              </a:solidFill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928" y="1064569"/>
            <a:ext cx="4196128" cy="4982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16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9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8 0.00092 L 0.0151 0.03032 L 0.025 0.01088 L 0.0427 0.02129 L 0.02204 0.04421 L -0.01355 0.04907 L -0.01928 0.01551 L 0.02465 -0.00672 L 0.0434 0.01064 L 0.00382 0.03773 L -0.01077 0.07685 L 0.02916 0.06412 L 0.04079 0.05162 L 0.05902 0.05254 L 0.05069 0.07546 L 0.01527 0.07314 L 0.01093 0.09351 L 0.02829 0.11551 L -0.00608 0.13449 L 0.01197 0.13912 " pathEditMode="relative" rAng="0" ptsTypes="AAAAAAAAAAAAAAAAAAAA">
                                      <p:cBhvr>
                                        <p:cTn id="4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6" y="652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38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37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4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4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4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/>
      <p:bldP spid="53" grpId="0"/>
      <p:bldP spid="18" grpId="0" animBg="1"/>
      <p:bldP spid="18" grpId="1" animBg="1"/>
      <p:bldP spid="18" grpId="2" animBg="1"/>
      <p:bldP spid="18" grpId="3" animBg="1"/>
      <p:bldP spid="54" grpId="0" animBg="1"/>
      <p:bldP spid="54" grpId="1" animBg="1"/>
      <p:bldP spid="17" grpId="0"/>
      <p:bldP spid="19" grpId="0"/>
      <p:bldP spid="19" grpId="1"/>
      <p:bldP spid="20" grpId="0"/>
      <p:bldP spid="20" grpId="1"/>
      <p:bldP spid="20" grpId="2"/>
      <p:bldP spid="21" grpId="0" animBg="1"/>
      <p:bldP spid="27" grpId="0"/>
      <p:bldP spid="2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SoLid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Development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7" y="816893"/>
            <a:ext cx="8950431" cy="2596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6734" y="3439323"/>
            <a:ext cx="18117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 algn="ctr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2A3674"/>
                </a:solidFill>
              </a:rPr>
              <a:t> NEMENIX </a:t>
            </a:r>
          </a:p>
          <a:p>
            <a:pPr marL="91440" indent="-91440" algn="ctr"/>
            <a:r>
              <a:rPr lang="en-US" dirty="0" smtClean="0">
                <a:solidFill>
                  <a:srgbClr val="2A3674"/>
                </a:solidFill>
              </a:rPr>
              <a:t>8kg, 64 cubes and 32 channels</a:t>
            </a:r>
            <a:endParaRPr lang="en-US" dirty="0">
              <a:solidFill>
                <a:srgbClr val="2A367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2650" y="3413685"/>
            <a:ext cx="2674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 algn="ctr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2A3674"/>
                </a:solidFill>
              </a:rPr>
              <a:t> </a:t>
            </a:r>
            <a:r>
              <a:rPr lang="en-US" dirty="0" err="1" smtClean="0">
                <a:solidFill>
                  <a:srgbClr val="2A3674"/>
                </a:solidFill>
              </a:rPr>
              <a:t>SoLid</a:t>
            </a:r>
            <a:r>
              <a:rPr lang="en-US" dirty="0" smtClean="0">
                <a:solidFill>
                  <a:srgbClr val="2A3674"/>
                </a:solidFill>
              </a:rPr>
              <a:t> </a:t>
            </a:r>
            <a:r>
              <a:rPr lang="en-US" dirty="0" smtClean="0">
                <a:solidFill>
                  <a:srgbClr val="2A3674"/>
                </a:solidFill>
              </a:rPr>
              <a:t>Module 1 (SM1)</a:t>
            </a:r>
          </a:p>
          <a:p>
            <a:pPr marL="91440" indent="-91440" algn="ctr"/>
            <a:r>
              <a:rPr lang="en-US" dirty="0" smtClean="0">
                <a:solidFill>
                  <a:srgbClr val="2A3674"/>
                </a:solidFill>
              </a:rPr>
              <a:t>288kg, 9 detector planes of 16×16 cubes</a:t>
            </a:r>
            <a:endParaRPr lang="en-US" dirty="0">
              <a:solidFill>
                <a:srgbClr val="2A3674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59865" y="3207162"/>
            <a:ext cx="2914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 algn="ctr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2A3674"/>
                </a:solidFill>
              </a:rPr>
              <a:t> 8 </a:t>
            </a:r>
            <a:r>
              <a:rPr lang="en-US" dirty="0" err="1" smtClean="0">
                <a:solidFill>
                  <a:srgbClr val="2A3674"/>
                </a:solidFill>
              </a:rPr>
              <a:t>SoLid</a:t>
            </a:r>
            <a:r>
              <a:rPr lang="en-US" dirty="0" smtClean="0">
                <a:solidFill>
                  <a:srgbClr val="2A3674"/>
                </a:solidFill>
              </a:rPr>
              <a:t> </a:t>
            </a:r>
            <a:r>
              <a:rPr lang="en-US" dirty="0" smtClean="0">
                <a:solidFill>
                  <a:srgbClr val="2A3674"/>
                </a:solidFill>
              </a:rPr>
              <a:t>Modules </a:t>
            </a:r>
          </a:p>
          <a:p>
            <a:pPr marL="91440" indent="-91440" algn="ctr"/>
            <a:r>
              <a:rPr lang="en-US" dirty="0" smtClean="0">
                <a:solidFill>
                  <a:srgbClr val="2A3674"/>
                </a:solidFill>
              </a:rPr>
              <a:t>2 tons, </a:t>
            </a:r>
            <a:r>
              <a:rPr lang="en-US" dirty="0" smtClean="0">
                <a:solidFill>
                  <a:srgbClr val="2A3674"/>
                </a:solidFill>
              </a:rPr>
              <a:t>11,520 </a:t>
            </a:r>
            <a:r>
              <a:rPr lang="en-US" dirty="0" smtClean="0">
                <a:solidFill>
                  <a:srgbClr val="2A3674"/>
                </a:solidFill>
              </a:rPr>
              <a:t>cubes         2592 channels</a:t>
            </a:r>
            <a:endParaRPr lang="en-US" dirty="0">
              <a:solidFill>
                <a:srgbClr val="2A3674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2187" y="4349806"/>
            <a:ext cx="8950431" cy="1367330"/>
            <a:chOff x="72187" y="4503634"/>
            <a:chExt cx="8950431" cy="1337857"/>
          </a:xfrm>
        </p:grpSpPr>
        <p:sp>
          <p:nvSpPr>
            <p:cNvPr id="5" name="Rectangle 4"/>
            <p:cNvSpPr/>
            <p:nvPr/>
          </p:nvSpPr>
          <p:spPr>
            <a:xfrm>
              <a:off x="72187" y="4503634"/>
              <a:ext cx="8950431" cy="1337857"/>
            </a:xfrm>
            <a:prstGeom prst="rect">
              <a:avLst/>
            </a:prstGeom>
            <a:solidFill>
              <a:srgbClr val="B0B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6740" y="4537816"/>
              <a:ext cx="2333002" cy="1031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1440" indent="-91440">
                <a:spcAft>
                  <a:spcPts val="600"/>
                </a:spcAft>
              </a:pPr>
              <a:r>
                <a:rPr lang="en-US" sz="1400" dirty="0" smtClean="0">
                  <a:solidFill>
                    <a:schemeClr val="bg1"/>
                  </a:solidFill>
                </a:rPr>
                <a:t>Proof of Concept</a:t>
              </a:r>
            </a:p>
            <a:p>
              <a:pPr marL="91440" indent="-91440">
                <a:buFont typeface="+mj-lt"/>
                <a:buAutoNum type="arabicPeriod"/>
              </a:pPr>
              <a:r>
                <a:rPr lang="en-US" sz="1400" dirty="0" smtClean="0">
                  <a:solidFill>
                    <a:schemeClr val="bg1"/>
                  </a:solidFill>
                </a:rPr>
                <a:t> Demonstrate neutron PID</a:t>
              </a:r>
            </a:p>
            <a:p>
              <a:pPr marL="91440" indent="-91440">
                <a:buFont typeface="+mj-lt"/>
                <a:buAutoNum type="arabicPeriod"/>
              </a:pPr>
              <a:r>
                <a:rPr lang="en-US" sz="1400" dirty="0" smtClean="0">
                  <a:solidFill>
                    <a:schemeClr val="bg1"/>
                  </a:solidFill>
                </a:rPr>
                <a:t> Measure Backgrounds</a:t>
              </a:r>
            </a:p>
            <a:p>
              <a:pPr marL="91440" indent="-91440">
                <a:buFont typeface="+mj-lt"/>
                <a:buAutoNum type="arabicPeriod"/>
              </a:pPr>
              <a:r>
                <a:rPr lang="en-US" sz="1400" dirty="0" smtClean="0">
                  <a:solidFill>
                    <a:schemeClr val="bg1"/>
                  </a:solidFill>
                </a:rPr>
                <a:t> Measure Coincidence Rate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94005" y="4536388"/>
              <a:ext cx="304722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1440" indent="-91440">
                <a:spcAft>
                  <a:spcPts val="600"/>
                </a:spcAft>
              </a:pPr>
              <a:r>
                <a:rPr lang="en-US" sz="1400" dirty="0" smtClean="0">
                  <a:solidFill>
                    <a:schemeClr val="bg1"/>
                  </a:solidFill>
                </a:rPr>
                <a:t>Real Scale Systems Test</a:t>
              </a:r>
            </a:p>
            <a:p>
              <a:pPr marL="91440" indent="-91440">
                <a:buFont typeface="+mj-lt"/>
                <a:buAutoNum type="arabicPeriod"/>
              </a:pPr>
              <a:r>
                <a:rPr lang="en-US" sz="1400" dirty="0" smtClean="0">
                  <a:solidFill>
                    <a:schemeClr val="bg1"/>
                  </a:solidFill>
                </a:rPr>
                <a:t> Demonstrate scalability </a:t>
              </a:r>
            </a:p>
            <a:p>
              <a:pPr marL="91440" indent="-91440">
                <a:buFont typeface="+mj-lt"/>
                <a:buAutoNum type="arabicPeriod"/>
              </a:pPr>
              <a:r>
                <a:rPr lang="en-US" sz="1400" dirty="0" smtClean="0">
                  <a:solidFill>
                    <a:schemeClr val="bg1"/>
                  </a:solidFill>
                </a:rPr>
                <a:t> Test Production (schedule &amp; procedures)</a:t>
              </a:r>
            </a:p>
            <a:p>
              <a:pPr marL="91440" indent="-91440">
                <a:buFont typeface="+mj-lt"/>
                <a:buAutoNum type="arabicPeriod"/>
              </a:pPr>
              <a:r>
                <a:rPr lang="en-US" sz="1400" dirty="0" smtClean="0">
                  <a:solidFill>
                    <a:schemeClr val="bg1"/>
                  </a:solidFill>
                </a:rPr>
                <a:t> Demonstrate Power of </a:t>
              </a:r>
              <a:r>
                <a:rPr lang="en-US" sz="1400" dirty="0" smtClean="0">
                  <a:solidFill>
                    <a:schemeClr val="bg1"/>
                  </a:solidFill>
                </a:rPr>
                <a:t>Segmentation</a:t>
              </a:r>
              <a:endParaRPr lang="en-US" sz="14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59865" y="4536387"/>
              <a:ext cx="3132746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1440" indent="-91440">
                <a:spcAft>
                  <a:spcPts val="600"/>
                </a:spcAft>
              </a:pPr>
              <a:r>
                <a:rPr lang="en-US" sz="1400" dirty="0" smtClean="0">
                  <a:solidFill>
                    <a:schemeClr val="bg1"/>
                  </a:solidFill>
                </a:rPr>
                <a:t>Real Scale Systems Test</a:t>
              </a:r>
            </a:p>
            <a:p>
              <a:pPr marL="91440" indent="-91440">
                <a:buFont typeface="+mj-lt"/>
                <a:buAutoNum type="arabicPeriod"/>
              </a:pPr>
              <a:r>
                <a:rPr lang="en-US" sz="1400" dirty="0" smtClean="0">
                  <a:solidFill>
                    <a:schemeClr val="bg1"/>
                  </a:solidFill>
                </a:rPr>
                <a:t> Implement Neutron Trigger</a:t>
              </a:r>
            </a:p>
            <a:p>
              <a:pPr marL="91440" indent="-91440">
                <a:buFont typeface="+mj-lt"/>
                <a:buAutoNum type="arabicPeriod"/>
              </a:pPr>
              <a:r>
                <a:rPr lang="en-US" sz="1400" dirty="0" smtClean="0">
                  <a:solidFill>
                    <a:schemeClr val="bg1"/>
                  </a:solidFill>
                </a:rPr>
                <a:t>Optimize Production </a:t>
              </a:r>
            </a:p>
            <a:p>
              <a:pPr marL="91440" indent="-91440">
                <a:buFont typeface="+mj-lt"/>
                <a:buAutoNum type="arabicPeriod"/>
              </a:pPr>
              <a:r>
                <a:rPr lang="en-US" sz="1400" dirty="0" smtClean="0">
                  <a:solidFill>
                    <a:schemeClr val="bg1"/>
                  </a:solidFill>
                </a:rPr>
                <a:t>Optimize Performance</a:t>
              </a:r>
            </a:p>
            <a:p>
              <a:pPr marL="91440" indent="-91440">
                <a:buFont typeface="+mj-lt"/>
                <a:buAutoNum type="arabicPeriod"/>
              </a:pPr>
              <a:r>
                <a:rPr lang="en-US" sz="1400" dirty="0" smtClean="0">
                  <a:solidFill>
                    <a:schemeClr val="bg1"/>
                  </a:solidFill>
                </a:rPr>
                <a:t> Do Initial Oscillation Search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819541" y="808347"/>
            <a:ext cx="1222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(Phase I) </a:t>
            </a:r>
            <a:endParaRPr lang="en-US" sz="14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187" y="5776954"/>
            <a:ext cx="2380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00"/>
                </a:solidFill>
              </a:rPr>
              <a:t>&gt; 40 days Reactor on Data</a:t>
            </a:r>
          </a:p>
          <a:p>
            <a:pPr algn="ctr"/>
            <a:r>
              <a:rPr lang="en-US" sz="1600" dirty="0" smtClean="0">
                <a:solidFill>
                  <a:srgbClr val="660000"/>
                </a:solidFill>
              </a:rPr>
              <a:t>(~3 reactor cycles) </a:t>
            </a:r>
            <a:endParaRPr lang="en-US" sz="1600" dirty="0">
              <a:solidFill>
                <a:srgbClr val="66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49049" y="5776954"/>
            <a:ext cx="2380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00"/>
                </a:solidFill>
              </a:rPr>
              <a:t>1 week Reactor on Data</a:t>
            </a:r>
          </a:p>
          <a:p>
            <a:pPr algn="ctr"/>
            <a:r>
              <a:rPr lang="en-US" sz="1600" dirty="0" smtClean="0">
                <a:solidFill>
                  <a:srgbClr val="660000"/>
                </a:solidFill>
              </a:rPr>
              <a:t>2 months Reactor off </a:t>
            </a:r>
            <a:endParaRPr lang="en-US" sz="1600" dirty="0">
              <a:solidFill>
                <a:srgbClr val="66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84003" y="5775526"/>
            <a:ext cx="2989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00"/>
                </a:solidFill>
              </a:rPr>
              <a:t>Anticipate 1 year of Phase I Data</a:t>
            </a:r>
            <a:endParaRPr lang="en-US" sz="1600" dirty="0">
              <a:solidFill>
                <a:srgbClr val="6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65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0515"/>
            <a:ext cx="3763107" cy="578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BR2 Reactor at SCK•CEN (</a:t>
            </a:r>
            <a:r>
              <a:rPr lang="en-US" sz="3600" kern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600" kern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Belgiun</a:t>
            </a:r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42326" y="748093"/>
            <a:ext cx="5084391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Compact Source (50 cm effective core diameter)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Power (40-80) MW typical operating range)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Highly Enriched </a:t>
            </a:r>
            <a:r>
              <a:rPr lang="en-US" sz="2000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235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Core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 days/year Duty Cycle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reactor correlated neutron and gamma rates 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093" y="5829742"/>
            <a:ext cx="3543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available floor space covering  baselines of 5.5 to 12 meters.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990" y="4036940"/>
            <a:ext cx="2067849" cy="2439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108" y="4036940"/>
            <a:ext cx="36480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865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3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SM1 Test Run at BR2 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5" y="694022"/>
            <a:ext cx="3848922" cy="578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607" y="694022"/>
            <a:ext cx="5298392" cy="322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459" y="3315767"/>
            <a:ext cx="5301540" cy="316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865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T_Them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47618</TotalTime>
  <Words>1072</Words>
  <Application>Microsoft Office PowerPoint</Application>
  <PresentationFormat>On-screen Show (4:3)</PresentationFormat>
  <Paragraphs>156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VT_Theme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SoLid Run Plan (2016)</vt:lpstr>
      <vt:lpstr>SoLid Run Plan (2017-2020)</vt:lpstr>
      <vt:lpstr>PowerPoint Presentation</vt:lpstr>
      <vt:lpstr>PowerPoint Presentation</vt:lpstr>
      <vt:lpstr>SoLid and CHANDLER Sensitivity</vt:lpstr>
      <vt:lpstr>Conclusions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Link, Jonathan</dc:creator>
  <cp:lastModifiedBy>Link, Jonathan</cp:lastModifiedBy>
  <cp:revision>537</cp:revision>
  <dcterms:created xsi:type="dcterms:W3CDTF">2014-01-16T18:37:11Z</dcterms:created>
  <dcterms:modified xsi:type="dcterms:W3CDTF">2016-01-16T15:35:35Z</dcterms:modified>
</cp:coreProperties>
</file>