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
      <p:font typeface="Economica" panose="02000506040000020004" pitchFamily="2" charset="77"/>
      <p:regular r:id="rId18"/>
      <p:bold r:id="rId19"/>
      <p:italic r:id="rId20"/>
      <p:boldItalic r:id="rId21"/>
    </p:embeddedFont>
    <p:embeddedFont>
      <p:font typeface="Open Sans" panose="020B060603050402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B3C5CEB-879D-44CA-97BF-778A203CD8B9}">
  <a:tblStyle styleId="{6B3C5CEB-879D-44CA-97BF-778A203CD8B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83"/>
    <p:restoredTop sz="66139"/>
  </p:normalViewPr>
  <p:slideViewPr>
    <p:cSldViewPr snapToGrid="0">
      <p:cViewPr varScale="1">
        <p:scale>
          <a:sx n="93" d="100"/>
          <a:sy n="93" d="100"/>
        </p:scale>
        <p:origin x="1888"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6ed440b05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6ed440b05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Thank you!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Click the links above to explore a higher-resolution sample insect (the Blister Beetle, my personal favorite) with an example of some of our access metadata; our </a:t>
            </a:r>
            <a:r>
              <a:rPr lang="en" dirty="0" err="1"/>
              <a:t>Sketchfab</a:t>
            </a:r>
            <a:r>
              <a:rPr lang="en" dirty="0"/>
              <a:t>, the current access location for all of the completed 3D insects; and to view the original Virginia Tech Insect Collection.</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6ed440b057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6ed440b057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 references.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6ed440b05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6ed440b05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All of these individuals are Virginia Tech professionals who either provided datasets, insight, or direction in this initial pilot study. Many thanks!</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609d8472fc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609d8472fc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bit of background: Virginia Tech University Libraries recently received a CLIR grant for our project Entomo-3D, a 3D and 2D digitization project for the Virginia Tech Insect Collection. These insects are used for educational purposes, but given their fragile state it is difficult to interact with them. Enter 3D and virtual reality! We are using photogrammetry and multiple softwares to digitize a portion of this educational collection in 3D, and the rest of the collection in still images, to aid the Entomology department in allowing more to enhance interaction with this vast collection of insects. </a:t>
            </a:r>
            <a:endParaRPr/>
          </a:p>
          <a:p>
            <a:pPr marL="0" lvl="0" indent="0" algn="l" rtl="0">
              <a:spcBef>
                <a:spcPts val="0"/>
              </a:spcBef>
              <a:spcAft>
                <a:spcPts val="0"/>
              </a:spcAft>
              <a:buNone/>
            </a:pPr>
            <a:endParaRPr/>
          </a:p>
          <a:p>
            <a:pPr marL="0" lvl="0" indent="0" algn="l" rtl="0">
              <a:spcBef>
                <a:spcPts val="0"/>
              </a:spcBef>
              <a:spcAft>
                <a:spcPts val="0"/>
              </a:spcAft>
              <a:buNone/>
            </a:pPr>
            <a:r>
              <a:rPr lang="en"/>
              <a:t>We have digitization and preservation workflows for 2D items, but 3D items are a unique challenge. </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6ed440b05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6ed440b05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As we conducted our initial literature review on 3D preservation and interoperability and started having some conversations with different groups working in 3D, it was clear that there were several problems surrounding the preservation of 3D and VR content. Numerous disciplines are producing 3D data, but without the guidance of published standards or practices that are generalizable across fields or supporting Trusted Digital Repository standards. 3D content is often created using proprietary software with opaque algorithms. Furthermore, some of the most widely adopted file formats used for display (e.g., STL and OBJ) do not meet some of the criteria for archival standards, particularly regarding the use of proprietary file formats and software obsolescence. And finally, many standards address specific aspects of 3D data standardization, but none encompass governance, data object modeling, and technical necessities like packaging and storage, all of which are vital in TDR and TRAC standards. These are quickly evolving, highly complex objects, and all of these problems combined lead to very low reproducibility in the long-term.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Our two primary research questions are 1) What are the benefits and challenges of the OAIS model in preserving 3D data across disciplines? And 2) What are the essential steps of the 3D process to preserve for re-use across disciplines? </a:t>
            </a:r>
            <a:endParaRPr dirty="0"/>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6ed4dd169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6ed4dd169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The Open Archival Information System Reference Model, OAIS, is a common reference model for digital preservation because it provides guidance on developing accessible and usable archival repositories with preservation-centric workflows. Our current preservation system at Virginia Tech is based on OAIS, but we wanted to explore the idea that since OAIS is a model, not a standard, it may affect our 3D preservation workflows. This is more difficult to test in the short-term so this is an ongoing question we are investigating, but the reason we chose OAIS in the first place is that it:</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 dirty="0">
                <a:solidFill>
                  <a:schemeClr val="dk1"/>
                </a:solidFill>
              </a:rPr>
              <a:t>Offers an accepted community model, providing a vocabulary, concepts, and a means to measure the level of preservation</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 dirty="0">
                <a:solidFill>
                  <a:schemeClr val="dk1"/>
                </a:solidFill>
              </a:rPr>
              <a:t>Scales to different disciplines and doesn’t restrict types of content</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 dirty="0">
                <a:solidFill>
                  <a:schemeClr val="dk1"/>
                </a:solidFill>
              </a:rPr>
              <a:t>Is flexible enough to include multiple standards and doesn’t dictate what specific standards are required, but ensures that you are in fact using standards</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 dirty="0">
                <a:solidFill>
                  <a:schemeClr val="dk1"/>
                </a:solidFill>
              </a:rPr>
              <a:t>Focuses on the Designated Community and their needs, which leads directly to our second research question</a:t>
            </a:r>
            <a:endParaRPr dirty="0">
              <a:solidFill>
                <a:schemeClr val="dk1"/>
              </a:solidFill>
            </a:endParaRPr>
          </a:p>
          <a:p>
            <a:pPr marL="0" lvl="0" indent="0" algn="l" rtl="0">
              <a:lnSpc>
                <a:spcPct val="115000"/>
              </a:lnSpc>
              <a:spcBef>
                <a:spcPts val="0"/>
              </a:spcBef>
              <a:spcAft>
                <a:spcPts val="0"/>
              </a:spcAft>
              <a:buNone/>
            </a:pPr>
            <a:r>
              <a:rPr lang="en" dirty="0">
                <a:solidFill>
                  <a:schemeClr val="dk1"/>
                </a:solidFill>
              </a:rPr>
              <a:t>Initially I thought that OAIS would have a more significant impact on </a:t>
            </a:r>
            <a:r>
              <a:rPr lang="en" i="1" dirty="0">
                <a:solidFill>
                  <a:schemeClr val="dk1"/>
                </a:solidFill>
              </a:rPr>
              <a:t>how</a:t>
            </a:r>
            <a:r>
              <a:rPr lang="en" dirty="0">
                <a:solidFill>
                  <a:schemeClr val="dk1"/>
                </a:solidFill>
              </a:rPr>
              <a:t> we preserved 3D content, e.g. how items might be packaged, rather than </a:t>
            </a:r>
            <a:r>
              <a:rPr lang="en" i="1" dirty="0">
                <a:solidFill>
                  <a:schemeClr val="dk1"/>
                </a:solidFill>
              </a:rPr>
              <a:t>what </a:t>
            </a:r>
            <a:r>
              <a:rPr lang="en" dirty="0">
                <a:solidFill>
                  <a:schemeClr val="dk1"/>
                </a:solidFill>
              </a:rPr>
              <a:t> but it ended up being more the opposite.</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6ed4dd169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6ed4dd169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OAIS’ focus on the Designated Community both in access and preservation terms led us to focus more on what steps and information about the 3D process we need to preserve rather than how.</a:t>
            </a:r>
          </a:p>
          <a:p>
            <a:pPr marL="0" lvl="0" indent="0" algn="l" rtl="0">
              <a:lnSpc>
                <a:spcPct val="115000"/>
              </a:lnSpc>
              <a:spcBef>
                <a:spcPts val="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I worked with 3 different 3D experts on the Virginia Tech campus who work with 3 different types of 3D/VR data and formats to get a preliminary overview of what an expert in the field would need to open, understand, and manipulate an unfamiliar 3D dataset. The goal of this was to confirm that the metadata fields we specify in the grant are appropriate, and to determine any additional information that would be ideal to preserve.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In brief, we examined a CT scan of a paleobiology specimen used for 3D printing; the insect collection specimens themselves which are captured with photogrammetry; and some smaller datasets used for a virtual environment rendering of downtown Blacksburg, VA. We traded and explored these datasets to look at the similarities and differences between 3D content types, and had several discussions over what worked well and where challenges arose.</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6ed4dd169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6ed4dd16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Several common themes quickly arose from conversations with our 3D artists, particularly the risks and threats to 3D/VR data:</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Software obsolescence is a major issue; most older datasets either need to be redone or are generally unusable, with few exceptions.</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In the same vein, large files can be difficult to open, and information can be lost if it’s opened in software that is not it’s creation software</a:t>
            </a:r>
            <a:endParaRPr dirty="0">
              <a:solidFill>
                <a:schemeClr val="dk1"/>
              </a:solidFill>
            </a:endParaRPr>
          </a:p>
          <a:p>
            <a:pPr marL="914400" lvl="1" indent="-298450" algn="l" rtl="0">
              <a:lnSpc>
                <a:spcPct val="115000"/>
              </a:lnSpc>
              <a:spcBef>
                <a:spcPts val="0"/>
              </a:spcBef>
              <a:spcAft>
                <a:spcPts val="0"/>
              </a:spcAft>
              <a:buClr>
                <a:schemeClr val="dk1"/>
              </a:buClr>
              <a:buSzPts val="1100"/>
              <a:buAutoNum type="alphaLcPeriod"/>
            </a:pPr>
            <a:r>
              <a:rPr lang="en" dirty="0">
                <a:solidFill>
                  <a:schemeClr val="dk1"/>
                </a:solidFill>
              </a:rPr>
              <a:t>We experienced this when our 3D artists traded datasets; one software didn’t automatically apply a specific map to a dataset and when it opened an entire layer was missing and had to be manually replaced.</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File format support and updates for OBJ, one of the most popular file formats, ceased about 15 years ago when it’s creation company </a:t>
            </a:r>
            <a:r>
              <a:rPr lang="en" dirty="0" err="1">
                <a:solidFill>
                  <a:schemeClr val="dk1"/>
                </a:solidFill>
              </a:rPr>
              <a:t>Wavefront</a:t>
            </a:r>
            <a:r>
              <a:rPr lang="en" dirty="0">
                <a:solidFill>
                  <a:schemeClr val="dk1"/>
                </a:solidFill>
              </a:rPr>
              <a:t> Technologies was bought out in 1995. It’s a popular format because there are no repercussions to using it and you still get proprietary-level </a:t>
            </a:r>
            <a:r>
              <a:rPr lang="en-US" dirty="0">
                <a:solidFill>
                  <a:schemeClr val="dk1"/>
                </a:solidFill>
              </a:rPr>
              <a:t>quality</a:t>
            </a:r>
            <a:r>
              <a:rPr lang="en" dirty="0">
                <a:solidFill>
                  <a:schemeClr val="dk1"/>
                </a:solidFill>
              </a:rPr>
              <a:t>, but it is also a fragile format. It’s worth noting again that OBJ is very </a:t>
            </a:r>
            <a:r>
              <a:rPr lang="en" dirty="0" err="1">
                <a:solidFill>
                  <a:schemeClr val="dk1"/>
                </a:solidFill>
              </a:rPr>
              <a:t>popu</a:t>
            </a:r>
            <a:r>
              <a:rPr lang="en-US" dirty="0">
                <a:solidFill>
                  <a:schemeClr val="dk1"/>
                </a:solidFill>
              </a:rPr>
              <a:t>la</a:t>
            </a:r>
            <a:r>
              <a:rPr lang="en" dirty="0">
                <a:solidFill>
                  <a:schemeClr val="dk1"/>
                </a:solidFill>
              </a:rPr>
              <a:t>r, is supported by most 3D </a:t>
            </a:r>
            <a:r>
              <a:rPr lang="en" dirty="0" err="1">
                <a:solidFill>
                  <a:schemeClr val="dk1"/>
                </a:solidFill>
              </a:rPr>
              <a:t>softwares</a:t>
            </a:r>
            <a:r>
              <a:rPr lang="en" dirty="0">
                <a:solidFill>
                  <a:schemeClr val="dk1"/>
                </a:solidFill>
              </a:rPr>
              <a:t>, and there is available documentation; however the issue is that this documentation hasn’t been updated and it is not technically supported by a community.</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There is a heavy reliance on proprietary software and hardware, which makes for an attractive 3D dataset, but can be difficult to open in other software and to open in the future. It can also limit what information you can keep with the data as you create or reopen content in various </a:t>
            </a:r>
            <a:r>
              <a:rPr lang="en" dirty="0" err="1">
                <a:solidFill>
                  <a:schemeClr val="dk1"/>
                </a:solidFill>
              </a:rPr>
              <a:t>softwares</a:t>
            </a:r>
            <a:r>
              <a:rPr lang="en" dirty="0">
                <a:solidFill>
                  <a:schemeClr val="dk1"/>
                </a:solidFill>
              </a:rPr>
              <a:t>. </a:t>
            </a:r>
            <a:endParaRPr dirty="0">
              <a:solidFill>
                <a:schemeClr val="dk1"/>
              </a:solidFill>
            </a:endParaRPr>
          </a:p>
          <a:p>
            <a:pPr marL="914400" lvl="1" indent="-298450" algn="l" rtl="0">
              <a:lnSpc>
                <a:spcPct val="115000"/>
              </a:lnSpc>
              <a:spcBef>
                <a:spcPts val="0"/>
              </a:spcBef>
              <a:spcAft>
                <a:spcPts val="0"/>
              </a:spcAft>
              <a:buClr>
                <a:schemeClr val="dk1"/>
              </a:buClr>
              <a:buSzPts val="1100"/>
              <a:buAutoNum type="alphaLcPeriod"/>
            </a:pPr>
            <a:r>
              <a:rPr lang="en" dirty="0">
                <a:solidFill>
                  <a:schemeClr val="dk1"/>
                </a:solidFill>
              </a:rPr>
              <a:t>One example we are currently experiencing is the inability to extract metadata or track metadata and provenance in a software we are using.</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To reiterate, there is a lack of standards for creation and preservation. </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Generally there is limited to no documentation on provenance, which can seriously inhibit reproducibility and the ability to open the dataset correctly.</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6ed4dd169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6ed4dd169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Despite being an initial pilot study, we gained valuable information that has already informed our decisions in what metadata and steps we will preserve in this project.</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We are using </a:t>
            </a:r>
            <a:r>
              <a:rPr lang="en" dirty="0" err="1">
                <a:solidFill>
                  <a:schemeClr val="dk1"/>
                </a:solidFill>
              </a:rPr>
              <a:t>eXtensible</a:t>
            </a:r>
            <a:r>
              <a:rPr lang="en" dirty="0">
                <a:solidFill>
                  <a:schemeClr val="dk1"/>
                </a:solidFill>
              </a:rPr>
              <a:t> 3D (X3D) as the preservation file format. X3D is an ISO standard; it’s non-proprietary and has a large user community supporting it; metadata can be stored in the file itself; and it’s possible to generate a smaller file size by consolidating less stable file formats like MTL and OBJ into an X3D (MTL + OBJ </a:t>
            </a:r>
            <a:r>
              <a:rPr lang="en" dirty="0">
                <a:solidFill>
                  <a:schemeClr val="dk1"/>
                </a:solidFill>
                <a:sym typeface="Wingdings" pitchFamily="2" charset="2"/>
              </a:rPr>
              <a:t> X3D)</a:t>
            </a:r>
            <a:r>
              <a:rPr lang="en" dirty="0">
                <a:solidFill>
                  <a:schemeClr val="dk1"/>
                </a:solidFill>
              </a:rPr>
              <a:t>. This decision alone helps to mitigate some of the risks we discussed, such as avoiding as much proprietary reliance as we can and minimizing file size, and also providing an international standard we can rely on long-term.</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We are developing a combined metadata from elements in the the Smithsonian 3D Metadata Model, </a:t>
            </a:r>
            <a:r>
              <a:rPr lang="en" dirty="0" err="1">
                <a:solidFill>
                  <a:schemeClr val="dk1"/>
                </a:solidFill>
              </a:rPr>
              <a:t>DarwinCore</a:t>
            </a:r>
            <a:r>
              <a:rPr lang="en" dirty="0">
                <a:solidFill>
                  <a:schemeClr val="dk1"/>
                </a:solidFill>
              </a:rPr>
              <a:t>, </a:t>
            </a:r>
            <a:r>
              <a:rPr lang="en" dirty="0" err="1">
                <a:solidFill>
                  <a:schemeClr val="dk1"/>
                </a:solidFill>
              </a:rPr>
              <a:t>DublinCore</a:t>
            </a:r>
            <a:r>
              <a:rPr lang="en" dirty="0">
                <a:solidFill>
                  <a:schemeClr val="dk1"/>
                </a:solidFill>
              </a:rPr>
              <a:t>, and PREMIS to encompass both what we believe is important and what we have the capacity to collect. </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Provenance is vital to understanding how a dataset or model was created, so we will be recording provenance information where appropriate, including all of the </a:t>
            </a:r>
            <a:r>
              <a:rPr lang="en" dirty="0" err="1">
                <a:solidFill>
                  <a:schemeClr val="dk1"/>
                </a:solidFill>
              </a:rPr>
              <a:t>softwares</a:t>
            </a:r>
            <a:r>
              <a:rPr lang="en" dirty="0">
                <a:solidFill>
                  <a:schemeClr val="dk1"/>
                </a:solidFill>
              </a:rPr>
              <a:t> we use and any major creation decisions that are made that could affect reproduction.</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Simultaneously, we will be capturing relevant technical, granular metadata. This includes the modality, the number of images, the number of polygons, the naming conventions for the map textures, all of which are useful for reproduction.</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 dirty="0">
                <a:solidFill>
                  <a:schemeClr val="dk1"/>
                </a:solidFill>
              </a:rPr>
              <a:t>Finally, it’s important to remember that, like other digital content, the purpose of the object determines what information is necessary for understanding and reproducibility. Our insects may not require an entire Smithsonian 3D Metadata schema to be successfully accessible in 10 years; our insects will also not require the same metadata as a CT scan of a bone or a virtual map, not only because of differences in discipline, but because of difference in capture technique.</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6ed440b05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6ed440b057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We’re aware of our limitations on this pilot project and plan to use this foundational information to collect more in-depth information before the official grant work begins.</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First, we’re aware that this particular study does not focus on access from an end-user, but rather the access to the digital preservation coordinator in 10 years needing to open and reproduce these 3D datasets. Immediate access has its own requirements and needs that may overlap with preservation, but the focus is on long-term reuse. </a:t>
            </a:r>
          </a:p>
          <a:p>
            <a:pPr marL="0" lvl="0" indent="0" algn="l" rtl="0">
              <a:lnSpc>
                <a:spcPct val="115000"/>
              </a:lnSpc>
              <a:spcBef>
                <a:spcPts val="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Second, these are samples of convenience; all data sets are open, archived in a repository or publicly available </a:t>
            </a:r>
            <a:r>
              <a:rPr lang="en" dirty="0" err="1">
                <a:solidFill>
                  <a:schemeClr val="dk1"/>
                </a:solidFill>
              </a:rPr>
              <a:t>elswhere</a:t>
            </a:r>
            <a:r>
              <a:rPr lang="en" dirty="0">
                <a:solidFill>
                  <a:schemeClr val="dk1"/>
                </a:solidFill>
              </a:rPr>
              <a:t>, and originated at Virginia Tech. </a:t>
            </a:r>
          </a:p>
          <a:p>
            <a:pPr marL="0" lvl="0" indent="0" algn="l" rtl="0">
              <a:lnSpc>
                <a:spcPct val="115000"/>
              </a:lnSpc>
              <a:spcBef>
                <a:spcPts val="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Finally, our 3D experts providing the initial information are co-collaborators on this project and are all central to Virginia Tech.</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With that, our next steps are already underway. Our grant team has been putting out feelers into the community to see if others are doing similar work. We also plan to develop a more formal survey for a larger user study based on these findings, focusing particularly on metadata components and provenance information. Finally, we are hoping to begin testing how to automate as much of our metadata retrieval as we can to aid our curators.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p:nvPr/>
        </p:nvSpPr>
        <p:spPr>
          <a:xfrm>
            <a:off x="2515413" y="6043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12" name="Google Shape;12;p2"/>
          <p:cNvSpPr/>
          <p:nvPr/>
        </p:nvSpPr>
        <p:spPr>
          <a:xfrm rot="10800000">
            <a:off x="5546950" y="34191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13" name="Google Shape;13;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4" name="Google Shape;14;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6" name="Google Shape;16;p2"/>
          <p:cNvCxnSpPr/>
          <p:nvPr/>
        </p:nvCxnSpPr>
        <p:spPr>
          <a:xfrm rot="10800000">
            <a:off x="2405075" y="489575"/>
            <a:ext cx="10500" cy="1145100"/>
          </a:xfrm>
          <a:prstGeom prst="straightConnector1">
            <a:avLst/>
          </a:prstGeom>
          <a:noFill/>
          <a:ln w="19050" cap="flat" cmpd="sng">
            <a:solidFill>
              <a:srgbClr val="E87722"/>
            </a:solidFill>
            <a:prstDash val="dash"/>
            <a:round/>
            <a:headEnd type="none" w="med" len="med"/>
            <a:tailEnd type="none" w="med" len="med"/>
          </a:ln>
        </p:spPr>
      </p:cxnSp>
      <p:cxnSp>
        <p:nvCxnSpPr>
          <p:cNvPr id="17" name="Google Shape;17;p2"/>
          <p:cNvCxnSpPr/>
          <p:nvPr/>
        </p:nvCxnSpPr>
        <p:spPr>
          <a:xfrm rot="10800000">
            <a:off x="2405150" y="489475"/>
            <a:ext cx="1072200" cy="300"/>
          </a:xfrm>
          <a:prstGeom prst="straightConnector1">
            <a:avLst/>
          </a:prstGeom>
          <a:noFill/>
          <a:ln w="19050" cap="flat" cmpd="sng">
            <a:solidFill>
              <a:srgbClr val="E87722"/>
            </a:solidFill>
            <a:prstDash val="dash"/>
            <a:round/>
            <a:headEnd type="none" w="med" len="med"/>
            <a:tailEnd type="none" w="med" len="med"/>
          </a:ln>
        </p:spPr>
      </p:cxnSp>
      <p:cxnSp>
        <p:nvCxnSpPr>
          <p:cNvPr id="18" name="Google Shape;18;p2"/>
          <p:cNvCxnSpPr/>
          <p:nvPr/>
        </p:nvCxnSpPr>
        <p:spPr>
          <a:xfrm>
            <a:off x="6753273" y="3518025"/>
            <a:ext cx="10500" cy="1145100"/>
          </a:xfrm>
          <a:prstGeom prst="straightConnector1">
            <a:avLst/>
          </a:prstGeom>
          <a:noFill/>
          <a:ln w="19050" cap="flat" cmpd="sng">
            <a:solidFill>
              <a:srgbClr val="E87722"/>
            </a:solidFill>
            <a:prstDash val="dash"/>
            <a:round/>
            <a:headEnd type="none" w="med" len="med"/>
            <a:tailEnd type="none" w="med" len="med"/>
          </a:ln>
        </p:spPr>
      </p:cxnSp>
      <p:cxnSp>
        <p:nvCxnSpPr>
          <p:cNvPr id="19" name="Google Shape;19;p2"/>
          <p:cNvCxnSpPr/>
          <p:nvPr/>
        </p:nvCxnSpPr>
        <p:spPr>
          <a:xfrm>
            <a:off x="5691498" y="4662925"/>
            <a:ext cx="1072200" cy="300"/>
          </a:xfrm>
          <a:prstGeom prst="straightConnector1">
            <a:avLst/>
          </a:prstGeom>
          <a:noFill/>
          <a:ln w="19050" cap="flat" cmpd="sng">
            <a:solidFill>
              <a:srgbClr val="E87722"/>
            </a:solidFill>
            <a:prstDash val="dash"/>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7"/>
        <p:cNvGrpSpPr/>
        <p:nvPr/>
      </p:nvGrpSpPr>
      <p:grpSpPr>
        <a:xfrm>
          <a:off x="0" y="0"/>
          <a:ext cx="0" cy="0"/>
          <a:chOff x="0" y="0"/>
          <a:chExt cx="0" cy="0"/>
        </a:xfrm>
      </p:grpSpPr>
      <p:sp>
        <p:nvSpPr>
          <p:cNvPr id="58" name="Google Shape;58;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60" name="Google Shape;60;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1" name="Google Shape;61;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22" name="Google Shape;22;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23" name="Google Shape;23;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0" y="5045700"/>
            <a:ext cx="9144000" cy="97800"/>
          </a:xfrm>
          <a:prstGeom prst="rect">
            <a:avLst/>
          </a:prstGeom>
          <a:solidFill>
            <a:srgbClr val="E877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Clr>
                <a:srgbClr val="861F41"/>
              </a:buClr>
              <a:buSzPts val="4200"/>
              <a:buNone/>
              <a:defRPr>
                <a:solidFill>
                  <a:srgbClr val="861F41"/>
                </a:solidFill>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8" name="Google Shape;28;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Clr>
                <a:srgbClr val="E87722"/>
              </a:buClr>
              <a:buSzPts val="1800"/>
              <a:buChar char="&gt;"/>
              <a:defRPr/>
            </a:lvl1pPr>
            <a:lvl2pPr marL="914400" lvl="1" indent="-317500">
              <a:spcBef>
                <a:spcPts val="1600"/>
              </a:spcBef>
              <a:spcAft>
                <a:spcPts val="0"/>
              </a:spcAft>
              <a:buClr>
                <a:srgbClr val="861F41"/>
              </a:buClr>
              <a:buSzPts val="1400"/>
              <a:buChar char="&gt;"/>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0" name="Google Shape;30;p4"/>
          <p:cNvCxnSpPr/>
          <p:nvPr/>
        </p:nvCxnSpPr>
        <p:spPr>
          <a:xfrm>
            <a:off x="0" y="48750"/>
            <a:ext cx="9162600" cy="0"/>
          </a:xfrm>
          <a:prstGeom prst="straightConnector1">
            <a:avLst/>
          </a:prstGeom>
          <a:noFill/>
          <a:ln w="19050" cap="flat" cmpd="sng">
            <a:solidFill>
              <a:srgbClr val="E87722"/>
            </a:solidFill>
            <a:prstDash val="dash"/>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3" name="Google Shape;33;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8" name="Google Shape;3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41" name="Google Shape;41;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2" name="Google Shape;4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3"/>
        <p:cNvGrpSpPr/>
        <p:nvPr/>
      </p:nvGrpSpPr>
      <p:grpSpPr>
        <a:xfrm>
          <a:off x="0" y="0"/>
          <a:ext cx="0" cy="0"/>
          <a:chOff x="0" y="0"/>
          <a:chExt cx="0" cy="0"/>
        </a:xfrm>
      </p:grpSpPr>
      <p:sp>
        <p:nvSpPr>
          <p:cNvPr id="44" name="Google Shape;44;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6" name="Google Shape;4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9" name="Google Shape;49;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0" name="Google Shape;50;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51" name="Google Shape;51;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52" name="Google Shape;52;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3" name="Google Shape;53;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6" name="Google Shape;56;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7855525" y="4381500"/>
            <a:ext cx="1217026" cy="5674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alexk93@vt.edu" TargetMode="External"/><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collection.ento.vt.edu/" TargetMode="External"/><Relationship Id="rId5" Type="http://schemas.openxmlformats.org/officeDocument/2006/relationships/hyperlink" Target="https://sketchfab.com/VirginiaTechUnivLibraries/" TargetMode="External"/><Relationship Id="rId4" Type="http://schemas.openxmlformats.org/officeDocument/2006/relationships/hyperlink" Target="http://metagrid2.sv.vt.edu/~npolys/Web3DHeritage/VT_Insects/Blister_Beetle.html"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ctrTitle"/>
          </p:nvPr>
        </p:nvSpPr>
        <p:spPr>
          <a:xfrm>
            <a:off x="3044700" y="624476"/>
            <a:ext cx="3054600" cy="2919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400" b="1">
                <a:solidFill>
                  <a:srgbClr val="861F41"/>
                </a:solidFill>
              </a:rPr>
              <a:t>Preserving 3D Data in the OAIS Reference Model</a:t>
            </a:r>
            <a:endParaRPr sz="2400" b="1">
              <a:solidFill>
                <a:srgbClr val="861F41"/>
              </a:solidFill>
            </a:endParaRPr>
          </a:p>
        </p:txBody>
      </p:sp>
      <p:sp>
        <p:nvSpPr>
          <p:cNvPr id="69" name="Google Shape;69;p13"/>
          <p:cNvSpPr txBox="1">
            <a:spLocks noGrp="1"/>
          </p:cNvSpPr>
          <p:nvPr>
            <p:ph type="subTitle" idx="1"/>
          </p:nvPr>
        </p:nvSpPr>
        <p:spPr>
          <a:xfrm>
            <a:off x="3044700" y="3420355"/>
            <a:ext cx="3054600" cy="70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Alex Kinnaman</a:t>
            </a:r>
            <a:endParaRPr sz="2400"/>
          </a:p>
          <a:p>
            <a:pPr marL="0" lvl="0" indent="0" algn="ctr" rtl="0">
              <a:spcBef>
                <a:spcPts val="0"/>
              </a:spcBef>
              <a:spcAft>
                <a:spcPts val="0"/>
              </a:spcAft>
              <a:buNone/>
            </a:pPr>
            <a:r>
              <a:rPr lang="en" sz="1800"/>
              <a:t>Digital Preservation Coordinator</a:t>
            </a:r>
            <a:endParaRPr sz="1800"/>
          </a:p>
          <a:p>
            <a:pPr marL="0" lvl="0" indent="0" algn="ctr" rtl="0">
              <a:spcBef>
                <a:spcPts val="0"/>
              </a:spcBef>
              <a:spcAft>
                <a:spcPts val="0"/>
              </a:spcAft>
              <a:buNone/>
            </a:pPr>
            <a:r>
              <a:rPr lang="en" sz="1800"/>
              <a:t>Virginia Tech University Libraries</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 you!</a:t>
            </a:r>
            <a:endParaRPr/>
          </a:p>
        </p:txBody>
      </p:sp>
      <p:sp>
        <p:nvSpPr>
          <p:cNvPr id="129" name="Google Shape;129;p22"/>
          <p:cNvSpPr txBox="1">
            <a:spLocks noGrp="1"/>
          </p:cNvSpPr>
          <p:nvPr>
            <p:ph type="body" idx="1"/>
          </p:nvPr>
        </p:nvSpPr>
        <p:spPr>
          <a:xfrm>
            <a:off x="311700" y="1225225"/>
            <a:ext cx="4260300" cy="3354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dirty="0"/>
              <a:t>Alex </a:t>
            </a:r>
            <a:r>
              <a:rPr lang="en" dirty="0" err="1"/>
              <a:t>Kinnaman</a:t>
            </a:r>
            <a:r>
              <a:rPr lang="en" dirty="0"/>
              <a:t>, </a:t>
            </a:r>
            <a:r>
              <a:rPr lang="en" u="sng" dirty="0">
                <a:solidFill>
                  <a:schemeClr val="accent5"/>
                </a:solidFill>
                <a:hlinkClick r:id="rId3"/>
              </a:rPr>
              <a:t>alexk93@vt.edu</a:t>
            </a:r>
            <a:endParaRPr dirty="0"/>
          </a:p>
          <a:p>
            <a:pPr marL="0" lvl="0" indent="0" algn="l" rtl="0">
              <a:lnSpc>
                <a:spcPct val="100000"/>
              </a:lnSpc>
              <a:spcBef>
                <a:spcPts val="0"/>
              </a:spcBef>
              <a:spcAft>
                <a:spcPts val="0"/>
              </a:spcAft>
              <a:buNone/>
            </a:pPr>
            <a:r>
              <a:rPr lang="en" sz="1400" dirty="0"/>
              <a:t>Digital Preservation Coordinator</a:t>
            </a:r>
            <a:endParaRPr sz="1400" dirty="0"/>
          </a:p>
          <a:p>
            <a:pPr marL="0" lvl="0" indent="0" algn="l" rtl="0">
              <a:lnSpc>
                <a:spcPct val="100000"/>
              </a:lnSpc>
              <a:spcBef>
                <a:spcPts val="0"/>
              </a:spcBef>
              <a:spcAft>
                <a:spcPts val="0"/>
              </a:spcAft>
              <a:buNone/>
            </a:pPr>
            <a:r>
              <a:rPr lang="en" sz="1400" dirty="0"/>
              <a:t>Virginia Tech University Libraries</a:t>
            </a:r>
            <a:endParaRPr sz="1400" dirty="0"/>
          </a:p>
          <a:p>
            <a:pPr marL="0" lvl="0" indent="0" algn="l" rtl="0">
              <a:lnSpc>
                <a:spcPct val="100000"/>
              </a:lnSpc>
              <a:spcBef>
                <a:spcPts val="0"/>
              </a:spcBef>
              <a:spcAft>
                <a:spcPts val="0"/>
              </a:spcAft>
              <a:buNone/>
            </a:pPr>
            <a:endParaRPr lang="en-US" sz="1400" dirty="0"/>
          </a:p>
          <a:p>
            <a:pPr marL="0" lvl="0" indent="0" algn="l" rtl="0">
              <a:lnSpc>
                <a:spcPct val="100000"/>
              </a:lnSpc>
              <a:spcBef>
                <a:spcPts val="0"/>
              </a:spcBef>
              <a:spcAft>
                <a:spcPts val="0"/>
              </a:spcAft>
              <a:buNone/>
            </a:pPr>
            <a:r>
              <a:rPr lang="en-US" sz="1400" dirty="0"/>
              <a:t>Links for the curious:</a:t>
            </a:r>
            <a:endParaRPr sz="1400" dirty="0"/>
          </a:p>
          <a:p>
            <a:pPr marL="0" lvl="0" indent="0">
              <a:spcBef>
                <a:spcPts val="1600"/>
              </a:spcBef>
              <a:buNone/>
            </a:pPr>
            <a:r>
              <a:rPr lang="en" sz="1200" dirty="0"/>
              <a:t>See a high-res insect: </a:t>
            </a:r>
            <a:r>
              <a:rPr lang="en-US" sz="1200" dirty="0">
                <a:hlinkClick r:id="rId4"/>
              </a:rPr>
              <a:t>http://metagrid2.sv.vt.edu/~npolys/Web3DHeritage/VT_Insects/Blister_Beetle.html</a:t>
            </a:r>
            <a:endParaRPr lang="en" sz="1200" dirty="0"/>
          </a:p>
          <a:p>
            <a:pPr marL="0" lvl="0" indent="0" algn="l" rtl="0">
              <a:spcBef>
                <a:spcPts val="1600"/>
              </a:spcBef>
              <a:spcAft>
                <a:spcPts val="0"/>
              </a:spcAft>
              <a:buNone/>
            </a:pPr>
            <a:r>
              <a:rPr lang="en" sz="1200" dirty="0"/>
              <a:t>See all of our completed 3D insect on </a:t>
            </a:r>
            <a:r>
              <a:rPr lang="en" sz="1200" dirty="0" err="1"/>
              <a:t>Sketchfab</a:t>
            </a:r>
            <a:r>
              <a:rPr lang="en" sz="1200" dirty="0"/>
              <a:t>: </a:t>
            </a:r>
            <a:r>
              <a:rPr lang="en" sz="1200" u="sng" dirty="0">
                <a:solidFill>
                  <a:schemeClr val="hlink"/>
                </a:solidFill>
                <a:hlinkClick r:id="rId5"/>
              </a:rPr>
              <a:t>https://sketchfab.com/VirginiaTechUnivLibraries/</a:t>
            </a:r>
            <a:endParaRPr sz="1200" dirty="0"/>
          </a:p>
          <a:p>
            <a:pPr marL="0" lvl="0" indent="0" algn="l" rtl="0">
              <a:spcBef>
                <a:spcPts val="1600"/>
              </a:spcBef>
              <a:spcAft>
                <a:spcPts val="1600"/>
              </a:spcAft>
              <a:buNone/>
            </a:pPr>
            <a:r>
              <a:rPr lang="en" sz="1200" dirty="0"/>
              <a:t>VT Insect Collection:  </a:t>
            </a:r>
            <a:r>
              <a:rPr lang="en" sz="1200" u="sng" dirty="0">
                <a:solidFill>
                  <a:schemeClr val="hlink"/>
                </a:solidFill>
                <a:hlinkClick r:id="rId6"/>
              </a:rPr>
              <a:t>https://collection.ento.vt.edu/</a:t>
            </a:r>
            <a:r>
              <a:rPr lang="en" sz="1200" dirty="0"/>
              <a:t> </a:t>
            </a:r>
            <a:endParaRPr sz="1200" dirty="0"/>
          </a:p>
        </p:txBody>
      </p:sp>
      <p:pic>
        <p:nvPicPr>
          <p:cNvPr id="130" name="Google Shape;130;p22" descr="a 3D rendering of a bumble bee" title="Bumble bee"/>
          <p:cNvPicPr preferRelativeResize="0"/>
          <p:nvPr/>
        </p:nvPicPr>
        <p:blipFill rotWithShape="1">
          <a:blip r:embed="rId7">
            <a:alphaModFix/>
          </a:blip>
          <a:srcRect/>
          <a:stretch/>
        </p:blipFill>
        <p:spPr>
          <a:xfrm>
            <a:off x="4746675" y="986875"/>
            <a:ext cx="4085625" cy="289847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Select References</a:t>
            </a:r>
            <a:endParaRPr/>
          </a:p>
        </p:txBody>
      </p:sp>
      <p:sp>
        <p:nvSpPr>
          <p:cNvPr id="136" name="Google Shape;136;p23"/>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700"/>
              <a:t>Ball, A. (2012). Review of data management lifecycle models. University of Bath, Bath, UK. Retrieved from https://purehost.bath.ac.uk/ws/portalfiles/portal/206543/redm1rep120110ab10.pdf</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Berthelot, M., Nony N., Gugi, L., Bishop, A., and De Luca, L. (2015). The Avignon Bridge: A 3D reconstruction project integrating archaeological, historical and gemorphological issues. The International Archives of the Photogrammetry, Remote Sensing and Spatial Information Sciences, Volume XL-5/W4. doi.org/10.5194/isprsarchives-XL-5-W4-223-2015</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Blundell, J., Schmitz Fuhrig, L., Little, H., Pilsk, S., Rossie, V., Snyder, R., Stern, B., Sullivan, B., Tomerlin, M. J., and Webb, K. (2011). Smithsonian Institute’s 3D Metadata Model, v 0.6. Smithsonian Digital Program Office. https://dpo.si.edu/blog/smithsonian-3d-metadata-model</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Bollen, K., Cacioppo, J. T., Kaplan, R. M., Krosnick, J. A., Olds, J. L., &amp; Dean, H. (2015). Social, behavioral, and economic sciences perspectives on robust and reliable science. Report of the Subcommittee on Replicability in Science Advisory Committee to the National Science Foundation Directorate for Social, Behavioral, and Economic Sciences, 3, 3. National Science Foundation. Retrieved from https://www.nsf.gov/sbe/AC_Materials/SBE_Robust_and_Reliable_Research_Report.pdf</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Boyer, D. M., Gunnell, G. F., Kaufman, S., and McGeary, T. (2017). Morphosource: Archiving and sharing 3-D digital specimen data. The Paleontological Society Papers, 22. doi.org/10.1017/scs.2017.13</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Consultative Committee for Space Data Systems. (2012). Reference model for an Open Archival Information System. CCSDS 650.0-B-1. Retrieved from https://public.ccsds.org/Pubs/650x0m2.pdf</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Davies, D. G. et. al. (2017). Open data and digital morphology. The Royal Society, 248:1852. doi.org/10.1098/rspb.2017.0194</a:t>
            </a:r>
            <a:endParaRPr sz="700"/>
          </a:p>
          <a:p>
            <a:pPr marL="0" lvl="0" indent="0" algn="l" rtl="0">
              <a:lnSpc>
                <a:spcPct val="100000"/>
              </a:lnSpc>
              <a:spcBef>
                <a:spcPts val="0"/>
              </a:spcBef>
              <a:spcAft>
                <a:spcPts val="0"/>
              </a:spcAft>
              <a:buNone/>
            </a:pPr>
            <a:r>
              <a:rPr lang="en" sz="700"/>
              <a:t> </a:t>
            </a:r>
            <a:endParaRPr sz="700"/>
          </a:p>
          <a:p>
            <a:pPr marL="0" lvl="0" indent="0" algn="l" rtl="0">
              <a:lnSpc>
                <a:spcPct val="100000"/>
              </a:lnSpc>
              <a:spcBef>
                <a:spcPts val="0"/>
              </a:spcBef>
              <a:spcAft>
                <a:spcPts val="0"/>
              </a:spcAft>
              <a:buNone/>
            </a:pPr>
            <a:r>
              <a:rPr lang="en" sz="700"/>
              <a:t>Laing, A., et. al. (2018). Giant taxon‐character matrices: the future of morphological systematics. Cladistics, 34:3. doi.org/10.1111/cla.12197</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Lavoie, Brian F. 2004. ‘The Open Archival Information System reference model: Introductory guide (2nd edition).’ DPC Technology Watch Series Report 14-02, Digital Preservation Coalition. dx.doi.org/10.7207/twr14-02</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Lewis, D. (2019). The fight for control over virtual fossils. Springer Nature Publishing, 567. doi.org/10.1038/d41586-019-00739-0</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Library of Congress. (2018). Extensible 3D (X3D) File Format Family. https://www.loc.gov/preservation/digital/formats/fdd/fdd000490.shtml </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Polys, N. F., Singh, A., and Sforza, P. (2016). A novel level-of-detail technique for virtual city environments. Web3D '16 Proceedings of the 21st International Conference on Web3D Technology, Pages 183-184. dx.doi.org/10.1145/2945292.2945322</a:t>
            </a:r>
            <a:endParaRPr sz="700"/>
          </a:p>
          <a:p>
            <a:pPr marL="0" lvl="0" indent="0" algn="l" rtl="0">
              <a:lnSpc>
                <a:spcPct val="100000"/>
              </a:lnSpc>
              <a:spcBef>
                <a:spcPts val="0"/>
              </a:spcBef>
              <a:spcAft>
                <a:spcPts val="0"/>
              </a:spcAft>
              <a:buNone/>
            </a:pPr>
            <a:endParaRPr sz="700"/>
          </a:p>
          <a:p>
            <a:pPr marL="0" lvl="0" indent="0" algn="l" rtl="0">
              <a:lnSpc>
                <a:spcPct val="100000"/>
              </a:lnSpc>
              <a:spcBef>
                <a:spcPts val="0"/>
              </a:spcBef>
              <a:spcAft>
                <a:spcPts val="0"/>
              </a:spcAft>
              <a:buNone/>
            </a:pPr>
            <a:r>
              <a:rPr lang="en" sz="700"/>
              <a:t>Richards-Rissetto, H. and Schwerin, J. (2017). A catch 22 of 3D data sustainability: Lessons in 3D archaeological data management &amp; accessibility. Digital Applications of Archaeology and Cultural Heritage, 6. doi.org/10.1016/j.daach.2017.04.005</a:t>
            </a:r>
            <a:endParaRPr sz="7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Collaborators</a:t>
            </a:r>
            <a:endParaRPr/>
          </a:p>
        </p:txBody>
      </p:sp>
      <p:sp>
        <p:nvSpPr>
          <p:cNvPr id="75" name="Google Shape;75;p1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gt;"/>
            </a:pPr>
            <a:r>
              <a:rPr lang="en"/>
              <a:t>Nathan Hall</a:t>
            </a:r>
            <a:endParaRPr/>
          </a:p>
          <a:p>
            <a:pPr marL="457200" lvl="0" indent="-342900" algn="l" rtl="0">
              <a:spcBef>
                <a:spcPts val="0"/>
              </a:spcBef>
              <a:spcAft>
                <a:spcPts val="0"/>
              </a:spcAft>
              <a:buSzPts val="1800"/>
              <a:buChar char="&gt;"/>
            </a:pPr>
            <a:r>
              <a:rPr lang="en"/>
              <a:t>Nicholas Polys</a:t>
            </a:r>
            <a:endParaRPr/>
          </a:p>
          <a:p>
            <a:pPr marL="457200" lvl="0" indent="-342900" algn="l" rtl="0">
              <a:spcBef>
                <a:spcPts val="0"/>
              </a:spcBef>
              <a:spcAft>
                <a:spcPts val="0"/>
              </a:spcAft>
              <a:buSzPts val="1800"/>
              <a:buChar char="&gt;"/>
            </a:pPr>
            <a:r>
              <a:rPr lang="en"/>
              <a:t>Maureen Saverot</a:t>
            </a:r>
            <a:endParaRPr/>
          </a:p>
          <a:p>
            <a:pPr marL="457200" lvl="0" indent="-342900" algn="l" rtl="0">
              <a:spcBef>
                <a:spcPts val="0"/>
              </a:spcBef>
              <a:spcAft>
                <a:spcPts val="0"/>
              </a:spcAft>
              <a:buSzPts val="1800"/>
              <a:buChar char="&gt;"/>
            </a:pPr>
            <a:r>
              <a:rPr lang="en"/>
              <a:t>Michelle Stocker</a:t>
            </a:r>
            <a:endParaRPr/>
          </a:p>
          <a:p>
            <a:pPr marL="457200" lvl="0" indent="-342900" algn="l" rtl="0">
              <a:spcBef>
                <a:spcPts val="0"/>
              </a:spcBef>
              <a:spcAft>
                <a:spcPts val="0"/>
              </a:spcAft>
              <a:buSzPts val="1800"/>
              <a:buChar char="&gt;"/>
            </a:pPr>
            <a:r>
              <a:rPr lang="en"/>
              <a:t>Sterling Nesbit</a:t>
            </a:r>
            <a:endParaRPr/>
          </a:p>
          <a:p>
            <a:pPr marL="457200" lvl="0" indent="-342900" algn="l" rtl="0">
              <a:spcBef>
                <a:spcPts val="0"/>
              </a:spcBef>
              <a:spcAft>
                <a:spcPts val="0"/>
              </a:spcAft>
              <a:buSzPts val="1800"/>
              <a:buChar char="&gt;"/>
            </a:pPr>
            <a:r>
              <a:rPr lang="en"/>
              <a:t>Shuahai Xiao</a:t>
            </a:r>
            <a:endParaRPr/>
          </a:p>
          <a:p>
            <a:pPr marL="457200" lvl="0" indent="-342900" algn="l" rtl="0">
              <a:spcBef>
                <a:spcPts val="0"/>
              </a:spcBef>
              <a:spcAft>
                <a:spcPts val="0"/>
              </a:spcAft>
              <a:buSzPts val="1800"/>
              <a:buChar char="&gt;"/>
            </a:pPr>
            <a:r>
              <a:rPr lang="en"/>
              <a:t>Paul Marek</a:t>
            </a:r>
            <a:endParaRPr/>
          </a:p>
        </p:txBody>
      </p:sp>
      <p:pic>
        <p:nvPicPr>
          <p:cNvPr id="76" name="Google Shape;76;p14" descr="still image of a Monarch butterfly from the Virginia Tech Insect Collection rendered in 3D on SketchFab" title="3D monarch butterfly screenshot"/>
          <p:cNvPicPr preferRelativeResize="0"/>
          <p:nvPr/>
        </p:nvPicPr>
        <p:blipFill>
          <a:blip r:embed="rId3">
            <a:alphaModFix/>
          </a:blip>
          <a:stretch>
            <a:fillRect/>
          </a:stretch>
        </p:blipFill>
        <p:spPr>
          <a:xfrm>
            <a:off x="4055624" y="894750"/>
            <a:ext cx="4776677" cy="3354001"/>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Background</a:t>
            </a:r>
            <a:endParaRPr/>
          </a:p>
        </p:txBody>
      </p:sp>
      <p:sp>
        <p:nvSpPr>
          <p:cNvPr id="82" name="Google Shape;82;p15"/>
          <p:cNvSpPr txBox="1">
            <a:spLocks noGrp="1"/>
          </p:cNvSpPr>
          <p:nvPr>
            <p:ph type="body" idx="1"/>
          </p:nvPr>
        </p:nvSpPr>
        <p:spPr>
          <a:xfrm>
            <a:off x="311700" y="1225225"/>
            <a:ext cx="61632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Grant: “Entomo-3D: Digitiziting Virginia Tech’s Insect Collection”</a:t>
            </a:r>
            <a:endParaRPr sz="2000"/>
          </a:p>
          <a:p>
            <a:pPr marL="914400" lvl="1" indent="-342900" algn="l" rtl="0">
              <a:spcBef>
                <a:spcPts val="1000"/>
              </a:spcBef>
              <a:spcAft>
                <a:spcPts val="0"/>
              </a:spcAft>
              <a:buSzPts val="1800"/>
              <a:buChar char="&gt;"/>
            </a:pPr>
            <a:r>
              <a:rPr lang="en" sz="1800"/>
              <a:t>CLIR Digitizing Hidden Special Collections</a:t>
            </a:r>
            <a:endParaRPr sz="1800"/>
          </a:p>
          <a:p>
            <a:pPr marL="457200" lvl="0" indent="-355600" algn="l" rtl="0">
              <a:spcBef>
                <a:spcPts val="1000"/>
              </a:spcBef>
              <a:spcAft>
                <a:spcPts val="0"/>
              </a:spcAft>
              <a:buSzPts val="2000"/>
              <a:buChar char="&gt;"/>
            </a:pPr>
            <a:r>
              <a:rPr lang="en" sz="2000"/>
              <a:t>Utilizing photogrammetry to digitize an educational collection of insects</a:t>
            </a:r>
            <a:endParaRPr sz="2000"/>
          </a:p>
          <a:p>
            <a:pPr marL="457200" lvl="0" indent="-355600" algn="l" rtl="0">
              <a:spcBef>
                <a:spcPts val="1000"/>
              </a:spcBef>
              <a:spcAft>
                <a:spcPts val="0"/>
              </a:spcAft>
              <a:buSzPts val="2000"/>
              <a:buChar char="&gt;"/>
            </a:pPr>
            <a:r>
              <a:rPr lang="en" sz="2000"/>
              <a:t>How do we preserve 3D and Virtual Reality (VR) content?</a:t>
            </a:r>
            <a:endParaRPr sz="2000"/>
          </a:p>
          <a:p>
            <a:pPr marL="0" lvl="0" indent="0" algn="l" rtl="0">
              <a:lnSpc>
                <a:spcPct val="100000"/>
              </a:lnSpc>
              <a:spcBef>
                <a:spcPts val="1000"/>
              </a:spcBef>
              <a:spcAft>
                <a:spcPts val="0"/>
              </a:spcAft>
              <a:buClr>
                <a:schemeClr val="dk1"/>
              </a:buClr>
              <a:buSzPts val="1100"/>
              <a:buFont typeface="Arial"/>
              <a:buNone/>
            </a:pPr>
            <a:endParaRPr sz="1200">
              <a:latin typeface="Calibri"/>
              <a:ea typeface="Calibri"/>
              <a:cs typeface="Calibri"/>
              <a:sym typeface="Calibri"/>
            </a:endParaRPr>
          </a:p>
        </p:txBody>
      </p:sp>
      <p:pic>
        <p:nvPicPr>
          <p:cNvPr id="83" name="Google Shape;83;p15" descr="Circular logo with the text &quot;Virginia Polytechnic Institute and State University Insect Collection&quot; around the border, and a blue butterfly above the text &quot;1888&quot;" title="Virginia Tech Insect Collection logo"/>
          <p:cNvPicPr preferRelativeResize="0"/>
          <p:nvPr/>
        </p:nvPicPr>
        <p:blipFill>
          <a:blip r:embed="rId3">
            <a:alphaModFix/>
          </a:blip>
          <a:stretch>
            <a:fillRect/>
          </a:stretch>
        </p:blipFill>
        <p:spPr>
          <a:xfrm>
            <a:off x="6697325" y="188500"/>
            <a:ext cx="2048650" cy="2048650"/>
          </a:xfrm>
          <a:prstGeom prst="rect">
            <a:avLst/>
          </a:prstGeom>
          <a:noFill/>
          <a:ln>
            <a:noFill/>
          </a:ln>
        </p:spPr>
      </p:pic>
      <p:pic>
        <p:nvPicPr>
          <p:cNvPr id="84" name="Google Shape;84;p15" descr="still image of a blister beetle from the Virginia Tech Insect Collection rendered in 3D on SketchFab" title="Blister beetle screenshot"/>
          <p:cNvPicPr preferRelativeResize="0"/>
          <p:nvPr/>
        </p:nvPicPr>
        <p:blipFill>
          <a:blip r:embed="rId4">
            <a:alphaModFix/>
          </a:blip>
          <a:stretch>
            <a:fillRect/>
          </a:stretch>
        </p:blipFill>
        <p:spPr>
          <a:xfrm>
            <a:off x="6533449" y="2379900"/>
            <a:ext cx="2376400" cy="1828451"/>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Problems &amp; Research Questions</a:t>
            </a:r>
            <a:endParaRPr/>
          </a:p>
        </p:txBody>
      </p:sp>
      <p:sp>
        <p:nvSpPr>
          <p:cNvPr id="90" name="Google Shape;90;p16"/>
          <p:cNvSpPr txBox="1">
            <a:spLocks noGrp="1"/>
          </p:cNvSpPr>
          <p:nvPr>
            <p:ph type="body" idx="1"/>
          </p:nvPr>
        </p:nvSpPr>
        <p:spPr>
          <a:xfrm>
            <a:off x="311700" y="1098875"/>
            <a:ext cx="4260300" cy="3480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b="1"/>
              <a:t>Reproducibility Problems:</a:t>
            </a:r>
            <a:endParaRPr b="1"/>
          </a:p>
          <a:p>
            <a:pPr marL="457200" lvl="0" indent="-342900" algn="l" rtl="0">
              <a:lnSpc>
                <a:spcPct val="115000"/>
              </a:lnSpc>
              <a:spcBef>
                <a:spcPts val="1600"/>
              </a:spcBef>
              <a:spcAft>
                <a:spcPts val="0"/>
              </a:spcAft>
              <a:buSzPts val="1800"/>
              <a:buChar char="&gt;"/>
            </a:pPr>
            <a:r>
              <a:rPr lang="en"/>
              <a:t>No community-adopted standards for creation or preservation (e.g. TDR)</a:t>
            </a:r>
            <a:endParaRPr/>
          </a:p>
          <a:p>
            <a:pPr marL="457200" lvl="0" indent="-342900" algn="l" rtl="0">
              <a:lnSpc>
                <a:spcPct val="115000"/>
              </a:lnSpc>
              <a:spcBef>
                <a:spcPts val="0"/>
              </a:spcBef>
              <a:spcAft>
                <a:spcPts val="0"/>
              </a:spcAft>
              <a:buSzPts val="1800"/>
              <a:buChar char="&gt;"/>
            </a:pPr>
            <a:r>
              <a:rPr lang="en"/>
              <a:t>Proprietary software/formats</a:t>
            </a:r>
            <a:endParaRPr/>
          </a:p>
          <a:p>
            <a:pPr marL="457200" lvl="0" indent="-342900" algn="l" rtl="0">
              <a:lnSpc>
                <a:spcPct val="115000"/>
              </a:lnSpc>
              <a:spcBef>
                <a:spcPts val="0"/>
              </a:spcBef>
              <a:spcAft>
                <a:spcPts val="0"/>
              </a:spcAft>
              <a:buSzPts val="1800"/>
              <a:buChar char="&gt;"/>
            </a:pPr>
            <a:r>
              <a:rPr lang="en"/>
              <a:t>OBJ, a popular format, is no longer supported or updated</a:t>
            </a:r>
            <a:endParaRPr/>
          </a:p>
          <a:p>
            <a:pPr marL="457200" lvl="0" indent="-342900" algn="l" rtl="0">
              <a:lnSpc>
                <a:spcPct val="115000"/>
              </a:lnSpc>
              <a:spcBef>
                <a:spcPts val="0"/>
              </a:spcBef>
              <a:spcAft>
                <a:spcPts val="0"/>
              </a:spcAft>
              <a:buSzPts val="1800"/>
              <a:buChar char="&gt;"/>
            </a:pPr>
            <a:r>
              <a:rPr lang="en"/>
              <a:t>Quickly evolving and highly complex objects</a:t>
            </a:r>
            <a:endParaRPr/>
          </a:p>
        </p:txBody>
      </p:sp>
      <p:sp>
        <p:nvSpPr>
          <p:cNvPr id="91" name="Google Shape;91;p16"/>
          <p:cNvSpPr txBox="1">
            <a:spLocks noGrp="1"/>
          </p:cNvSpPr>
          <p:nvPr>
            <p:ph type="body" idx="1"/>
          </p:nvPr>
        </p:nvSpPr>
        <p:spPr>
          <a:xfrm>
            <a:off x="4738700" y="1147225"/>
            <a:ext cx="4260300" cy="3480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1"/>
              <a:t>Research Questions:</a:t>
            </a:r>
            <a:endParaRPr b="1"/>
          </a:p>
          <a:p>
            <a:pPr marL="457200" lvl="0" indent="-342900" algn="l" rtl="0">
              <a:lnSpc>
                <a:spcPct val="115000"/>
              </a:lnSpc>
              <a:spcBef>
                <a:spcPts val="1600"/>
              </a:spcBef>
              <a:spcAft>
                <a:spcPts val="0"/>
              </a:spcAft>
              <a:buSzPts val="1800"/>
              <a:buAutoNum type="arabicPeriod"/>
            </a:pPr>
            <a:r>
              <a:rPr lang="en"/>
              <a:t>What are the benefits and challenges of the OAIS model in preserving 3D data across disciplines? </a:t>
            </a:r>
            <a:endParaRPr/>
          </a:p>
          <a:p>
            <a:pPr marL="457200" lvl="0" indent="-342900" algn="l" rtl="0">
              <a:lnSpc>
                <a:spcPct val="115000"/>
              </a:lnSpc>
              <a:spcBef>
                <a:spcPts val="0"/>
              </a:spcBef>
              <a:spcAft>
                <a:spcPts val="0"/>
              </a:spcAft>
              <a:buSzPts val="1800"/>
              <a:buAutoNum type="arabicPeriod"/>
            </a:pPr>
            <a:r>
              <a:rPr lang="en"/>
              <a:t>What are the essential steps of the 3D process to preserve for re-use across disciplines? </a:t>
            </a:r>
            <a:endParaRPr/>
          </a:p>
          <a:p>
            <a:pPr marL="0" lvl="0" indent="0" algn="l" rtl="0">
              <a:spcBef>
                <a:spcPts val="1600"/>
              </a:spcBef>
              <a:spcAft>
                <a:spcPts val="16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R1: Open Archival Information System</a:t>
            </a:r>
            <a:endParaRPr/>
          </a:p>
        </p:txBody>
      </p:sp>
      <p:sp>
        <p:nvSpPr>
          <p:cNvPr id="97" name="Google Shape;97;p17"/>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Virginia Tech’s current preservation system is based on OAIS, but does it encompass 3D preservation workflows?</a:t>
            </a:r>
            <a:endParaRPr/>
          </a:p>
          <a:p>
            <a:pPr marL="457200" lvl="0" indent="-342900" algn="l" rtl="0">
              <a:spcBef>
                <a:spcPts val="1600"/>
              </a:spcBef>
              <a:spcAft>
                <a:spcPts val="0"/>
              </a:spcAft>
              <a:buSzPts val="1800"/>
              <a:buChar char="&gt;"/>
            </a:pPr>
            <a:r>
              <a:rPr lang="en"/>
              <a:t>Accepted community model, with vocabulary, concepts, and preservation measures</a:t>
            </a:r>
            <a:endParaRPr/>
          </a:p>
          <a:p>
            <a:pPr marL="457200" lvl="0" indent="-342900" algn="l" rtl="0">
              <a:spcBef>
                <a:spcPts val="0"/>
              </a:spcBef>
              <a:spcAft>
                <a:spcPts val="0"/>
              </a:spcAft>
              <a:buSzPts val="1800"/>
              <a:buChar char="&gt;"/>
            </a:pPr>
            <a:r>
              <a:rPr lang="en"/>
              <a:t>Scales to disciplines</a:t>
            </a:r>
            <a:endParaRPr/>
          </a:p>
          <a:p>
            <a:pPr marL="457200" lvl="0" indent="-342900" algn="l" rtl="0">
              <a:spcBef>
                <a:spcPts val="0"/>
              </a:spcBef>
              <a:spcAft>
                <a:spcPts val="0"/>
              </a:spcAft>
              <a:buSzPts val="1800"/>
              <a:buChar char="&gt;"/>
            </a:pPr>
            <a:r>
              <a:rPr lang="en"/>
              <a:t>Standards agnostic</a:t>
            </a:r>
            <a:endParaRPr/>
          </a:p>
          <a:p>
            <a:pPr marL="457200" lvl="0" indent="-342900" algn="l" rtl="0">
              <a:spcBef>
                <a:spcPts val="0"/>
              </a:spcBef>
              <a:spcAft>
                <a:spcPts val="0"/>
              </a:spcAft>
              <a:buSzPts val="1800"/>
              <a:buChar char="&gt;"/>
            </a:pPr>
            <a:r>
              <a:rPr lang="en"/>
              <a:t>Focus on the Designated Community</a:t>
            </a:r>
            <a:endParaRPr/>
          </a:p>
          <a:p>
            <a:pPr marL="0" lvl="0" indent="0" algn="l" rtl="0">
              <a:spcBef>
                <a:spcPts val="1600"/>
              </a:spcBef>
              <a:spcAft>
                <a:spcPts val="0"/>
              </a:spcAft>
              <a:buNone/>
            </a:pPr>
            <a:r>
              <a:rPr lang="en" b="1"/>
              <a:t>Main takeaway so far: OAIS impacts </a:t>
            </a:r>
            <a:r>
              <a:rPr lang="en" b="1" i="1"/>
              <a:t>what</a:t>
            </a:r>
            <a:r>
              <a:rPr lang="en" b="1"/>
              <a:t> we preserve over </a:t>
            </a:r>
            <a:r>
              <a:rPr lang="en" b="1" i="1"/>
              <a:t>how</a:t>
            </a:r>
            <a:endParaRPr b="1"/>
          </a:p>
          <a:p>
            <a:pPr marL="0" lvl="0" indent="0" algn="l" rtl="0">
              <a:spcBef>
                <a:spcPts val="16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R2: What steps and information to preserve? </a:t>
            </a:r>
            <a:endParaRPr/>
          </a:p>
        </p:txBody>
      </p:sp>
      <p:sp>
        <p:nvSpPr>
          <p:cNvPr id="103" name="Google Shape;103;p18"/>
          <p:cNvSpPr txBox="1">
            <a:spLocks noGrp="1"/>
          </p:cNvSpPr>
          <p:nvPr>
            <p:ph type="body" idx="1"/>
          </p:nvPr>
        </p:nvSpPr>
        <p:spPr>
          <a:xfrm>
            <a:off x="311700" y="1147225"/>
            <a:ext cx="8520600" cy="3432000"/>
          </a:xfrm>
          <a:prstGeom prst="rect">
            <a:avLst/>
          </a:prstGeom>
        </p:spPr>
        <p:txBody>
          <a:bodyPr spcFirstLastPara="1" wrap="square" lIns="91425" tIns="91425" rIns="91425" bIns="91425" anchor="t" anchorCtr="0">
            <a:noAutofit/>
          </a:bodyPr>
          <a:lstStyle/>
          <a:p>
            <a:pPr marL="457200" lvl="0" indent="0" algn="l" rtl="0">
              <a:spcBef>
                <a:spcPts val="0"/>
              </a:spcBef>
              <a:spcAft>
                <a:spcPts val="1600"/>
              </a:spcAft>
              <a:buNone/>
            </a:pPr>
            <a:r>
              <a:rPr lang="en"/>
              <a:t>What information do 3D experts need to open any of these datasets?</a:t>
            </a:r>
            <a:endParaRPr/>
          </a:p>
        </p:txBody>
      </p:sp>
      <p:graphicFrame>
        <p:nvGraphicFramePr>
          <p:cNvPr id="104" name="Google Shape;104;p18"/>
          <p:cNvGraphicFramePr/>
          <p:nvPr/>
        </p:nvGraphicFramePr>
        <p:xfrm>
          <a:off x="796675" y="1661875"/>
          <a:ext cx="7550650" cy="2421750"/>
        </p:xfrm>
        <a:graphic>
          <a:graphicData uri="http://schemas.openxmlformats.org/drawingml/2006/table">
            <a:tbl>
              <a:tblPr>
                <a:noFill/>
                <a:tableStyleId>{6B3C5CEB-879D-44CA-97BF-778A203CD8B9}</a:tableStyleId>
              </a:tblPr>
              <a:tblGrid>
                <a:gridCol w="2206300">
                  <a:extLst>
                    <a:ext uri="{9D8B030D-6E8A-4147-A177-3AD203B41FA5}">
                      <a16:colId xmlns:a16="http://schemas.microsoft.com/office/drawing/2014/main" val="20000"/>
                    </a:ext>
                  </a:extLst>
                </a:gridCol>
                <a:gridCol w="1052275">
                  <a:extLst>
                    <a:ext uri="{9D8B030D-6E8A-4147-A177-3AD203B41FA5}">
                      <a16:colId xmlns:a16="http://schemas.microsoft.com/office/drawing/2014/main" val="20001"/>
                    </a:ext>
                  </a:extLst>
                </a:gridCol>
                <a:gridCol w="1659675">
                  <a:extLst>
                    <a:ext uri="{9D8B030D-6E8A-4147-A177-3AD203B41FA5}">
                      <a16:colId xmlns:a16="http://schemas.microsoft.com/office/drawing/2014/main" val="20002"/>
                    </a:ext>
                  </a:extLst>
                </a:gridCol>
                <a:gridCol w="2632400">
                  <a:extLst>
                    <a:ext uri="{9D8B030D-6E8A-4147-A177-3AD203B41FA5}">
                      <a16:colId xmlns:a16="http://schemas.microsoft.com/office/drawing/2014/main" val="20003"/>
                    </a:ext>
                  </a:extLst>
                </a:gridCol>
              </a:tblGrid>
              <a:tr h="405975">
                <a:tc>
                  <a:txBody>
                    <a:bodyPr/>
                    <a:lstStyle/>
                    <a:p>
                      <a:pPr marL="0" lvl="0" indent="0" algn="l" rtl="0">
                        <a:spcBef>
                          <a:spcPts val="0"/>
                        </a:spcBef>
                        <a:spcAft>
                          <a:spcPts val="0"/>
                        </a:spcAft>
                        <a:buNone/>
                      </a:pPr>
                      <a:r>
                        <a:rPr lang="en" b="1"/>
                        <a:t>Field</a:t>
                      </a:r>
                      <a:endParaRPr b="1"/>
                    </a:p>
                  </a:txBody>
                  <a:tcPr marL="91425" marR="91425" marT="91425" marB="91425"/>
                </a:tc>
                <a:tc>
                  <a:txBody>
                    <a:bodyPr/>
                    <a:lstStyle/>
                    <a:p>
                      <a:pPr marL="0" lvl="0" indent="0" algn="l" rtl="0">
                        <a:spcBef>
                          <a:spcPts val="0"/>
                        </a:spcBef>
                        <a:spcAft>
                          <a:spcPts val="0"/>
                        </a:spcAft>
                        <a:buNone/>
                      </a:pPr>
                      <a:r>
                        <a:rPr lang="en" b="1"/>
                        <a:t>Format</a:t>
                      </a:r>
                      <a:endParaRPr b="1"/>
                    </a:p>
                  </a:txBody>
                  <a:tcPr marL="91425" marR="91425" marT="91425" marB="91425"/>
                </a:tc>
                <a:tc>
                  <a:txBody>
                    <a:bodyPr/>
                    <a:lstStyle/>
                    <a:p>
                      <a:pPr marL="0" lvl="0" indent="0" algn="l" rtl="0">
                        <a:spcBef>
                          <a:spcPts val="0"/>
                        </a:spcBef>
                        <a:spcAft>
                          <a:spcPts val="0"/>
                        </a:spcAft>
                        <a:buNone/>
                      </a:pPr>
                      <a:r>
                        <a:rPr lang="en" b="1"/>
                        <a:t>Type</a:t>
                      </a:r>
                      <a:endParaRPr b="1"/>
                    </a:p>
                  </a:txBody>
                  <a:tcPr marL="91425" marR="91425" marT="91425" marB="91425"/>
                </a:tc>
                <a:tc>
                  <a:txBody>
                    <a:bodyPr/>
                    <a:lstStyle/>
                    <a:p>
                      <a:pPr marL="0" lvl="0" indent="0" algn="l" rtl="0">
                        <a:spcBef>
                          <a:spcPts val="0"/>
                        </a:spcBef>
                        <a:spcAft>
                          <a:spcPts val="0"/>
                        </a:spcAft>
                        <a:buNone/>
                      </a:pPr>
                      <a:r>
                        <a:rPr lang="en" b="1"/>
                        <a:t>Purpose</a:t>
                      </a:r>
                      <a:endParaRPr b="1"/>
                    </a:p>
                  </a:txBody>
                  <a:tcPr marL="91425" marR="91425" marT="91425" marB="91425"/>
                </a:tc>
                <a:extLst>
                  <a:ext uri="{0D108BD9-81ED-4DB2-BD59-A6C34878D82A}">
                    <a16:rowId xmlns:a16="http://schemas.microsoft.com/office/drawing/2014/main" val="10000"/>
                  </a:ext>
                </a:extLst>
              </a:tr>
              <a:tr h="583275">
                <a:tc>
                  <a:txBody>
                    <a:bodyPr/>
                    <a:lstStyle/>
                    <a:p>
                      <a:pPr marL="0" lvl="0" indent="0" algn="l" rtl="0">
                        <a:spcBef>
                          <a:spcPts val="0"/>
                        </a:spcBef>
                        <a:spcAft>
                          <a:spcPts val="0"/>
                        </a:spcAft>
                        <a:buNone/>
                      </a:pPr>
                      <a:r>
                        <a:rPr lang="en"/>
                        <a:t>Paleobiology</a:t>
                      </a:r>
                      <a:endParaRPr/>
                    </a:p>
                  </a:txBody>
                  <a:tcPr marL="91425" marR="91425" marT="91425" marB="91425"/>
                </a:tc>
                <a:tc>
                  <a:txBody>
                    <a:bodyPr/>
                    <a:lstStyle/>
                    <a:p>
                      <a:pPr marL="0" lvl="0" indent="0" algn="l" rtl="0">
                        <a:spcBef>
                          <a:spcPts val="0"/>
                        </a:spcBef>
                        <a:spcAft>
                          <a:spcPts val="0"/>
                        </a:spcAft>
                        <a:buNone/>
                      </a:pPr>
                      <a:r>
                        <a:rPr lang="en"/>
                        <a:t>STL</a:t>
                      </a:r>
                      <a:endParaRPr/>
                    </a:p>
                  </a:txBody>
                  <a:tcPr marL="91425" marR="91425" marT="91425" marB="91425"/>
                </a:tc>
                <a:tc>
                  <a:txBody>
                    <a:bodyPr/>
                    <a:lstStyle/>
                    <a:p>
                      <a:pPr marL="0" lvl="0" indent="0" algn="l" rtl="0">
                        <a:spcBef>
                          <a:spcPts val="0"/>
                        </a:spcBef>
                        <a:spcAft>
                          <a:spcPts val="0"/>
                        </a:spcAft>
                        <a:buNone/>
                      </a:pPr>
                      <a:r>
                        <a:rPr lang="en"/>
                        <a:t>CT scan</a:t>
                      </a:r>
                      <a:endParaRPr/>
                    </a:p>
                  </a:txBody>
                  <a:tcPr marL="91425" marR="91425" marT="91425" marB="91425"/>
                </a:tc>
                <a:tc>
                  <a:txBody>
                    <a:bodyPr/>
                    <a:lstStyle/>
                    <a:p>
                      <a:pPr marL="0" lvl="0" indent="0" algn="l" rtl="0">
                        <a:spcBef>
                          <a:spcPts val="0"/>
                        </a:spcBef>
                        <a:spcAft>
                          <a:spcPts val="0"/>
                        </a:spcAft>
                        <a:buNone/>
                      </a:pPr>
                      <a:r>
                        <a:rPr lang="en"/>
                        <a:t>Educational, 3D printing</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t>Insect Collection</a:t>
                      </a:r>
                      <a:endParaRPr/>
                    </a:p>
                  </a:txBody>
                  <a:tcPr marL="91425" marR="91425" marT="91425" marB="91425"/>
                </a:tc>
                <a:tc>
                  <a:txBody>
                    <a:bodyPr/>
                    <a:lstStyle/>
                    <a:p>
                      <a:pPr marL="0" lvl="0" indent="0" algn="l" rtl="0">
                        <a:spcBef>
                          <a:spcPts val="0"/>
                        </a:spcBef>
                        <a:spcAft>
                          <a:spcPts val="0"/>
                        </a:spcAft>
                        <a:buNone/>
                      </a:pPr>
                      <a:r>
                        <a:rPr lang="en"/>
                        <a:t>OBJ, X3D</a:t>
                      </a:r>
                      <a:endParaRPr/>
                    </a:p>
                  </a:txBody>
                  <a:tcPr marL="91425" marR="91425" marT="91425" marB="91425"/>
                </a:tc>
                <a:tc>
                  <a:txBody>
                    <a:bodyPr/>
                    <a:lstStyle/>
                    <a:p>
                      <a:pPr marL="0" lvl="0" indent="0" algn="l" rtl="0">
                        <a:spcBef>
                          <a:spcPts val="0"/>
                        </a:spcBef>
                        <a:spcAft>
                          <a:spcPts val="0"/>
                        </a:spcAft>
                        <a:buNone/>
                      </a:pPr>
                      <a:r>
                        <a:rPr lang="en"/>
                        <a:t>Photogrammetry</a:t>
                      </a:r>
                      <a:endParaRPr/>
                    </a:p>
                  </a:txBody>
                  <a:tcPr marL="91425" marR="91425" marT="91425" marB="91425"/>
                </a:tc>
                <a:tc>
                  <a:txBody>
                    <a:bodyPr/>
                    <a:lstStyle/>
                    <a:p>
                      <a:pPr marL="0" lvl="0" indent="0" algn="l" rtl="0">
                        <a:spcBef>
                          <a:spcPts val="0"/>
                        </a:spcBef>
                        <a:spcAft>
                          <a:spcPts val="0"/>
                        </a:spcAft>
                        <a:buNone/>
                      </a:pPr>
                      <a:r>
                        <a:rPr lang="en"/>
                        <a:t>Educational, hands-on interaction with fragile specimens</a:t>
                      </a:r>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a:t>3D reconstruction</a:t>
                      </a:r>
                      <a:endParaRPr/>
                    </a:p>
                  </a:txBody>
                  <a:tcPr marL="91425" marR="91425" marT="91425" marB="91425"/>
                </a:tc>
                <a:tc>
                  <a:txBody>
                    <a:bodyPr/>
                    <a:lstStyle/>
                    <a:p>
                      <a:pPr marL="0" lvl="0" indent="0" algn="l" rtl="0">
                        <a:spcBef>
                          <a:spcPts val="0"/>
                        </a:spcBef>
                        <a:spcAft>
                          <a:spcPts val="0"/>
                        </a:spcAft>
                        <a:buNone/>
                      </a:pPr>
                      <a:r>
                        <a:rPr lang="en"/>
                        <a:t>X3D</a:t>
                      </a:r>
                      <a:endParaRPr/>
                    </a:p>
                  </a:txBody>
                  <a:tcPr marL="91425" marR="91425" marT="91425" marB="91425"/>
                </a:tc>
                <a:tc>
                  <a:txBody>
                    <a:bodyPr/>
                    <a:lstStyle/>
                    <a:p>
                      <a:pPr marL="0" lvl="0" indent="0" algn="l" rtl="0">
                        <a:spcBef>
                          <a:spcPts val="0"/>
                        </a:spcBef>
                        <a:spcAft>
                          <a:spcPts val="0"/>
                        </a:spcAft>
                        <a:buNone/>
                      </a:pPr>
                      <a:r>
                        <a:rPr lang="en">
                          <a:solidFill>
                            <a:schemeClr val="dk1"/>
                          </a:solidFill>
                        </a:rPr>
                        <a:t>Virtual environment</a:t>
                      </a:r>
                      <a:endParaRPr/>
                    </a:p>
                  </a:txBody>
                  <a:tcPr marL="91425" marR="91425" marT="91425" marB="91425"/>
                </a:tc>
                <a:tc>
                  <a:txBody>
                    <a:bodyPr/>
                    <a:lstStyle/>
                    <a:p>
                      <a:pPr marL="0" lvl="0" indent="0" algn="l" rtl="0">
                        <a:spcBef>
                          <a:spcPts val="0"/>
                        </a:spcBef>
                        <a:spcAft>
                          <a:spcPts val="0"/>
                        </a:spcAft>
                        <a:buNone/>
                      </a:pPr>
                      <a:r>
                        <a:rPr lang="en"/>
                        <a:t>Education/training on advanced visualization</a:t>
                      </a:r>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Risks &amp; Threats for 3D/VR data</a:t>
            </a:r>
            <a:endParaRPr/>
          </a:p>
        </p:txBody>
      </p:sp>
      <p:sp>
        <p:nvSpPr>
          <p:cNvPr id="110" name="Google Shape;110;p19"/>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gt;"/>
            </a:pPr>
            <a:r>
              <a:rPr lang="en"/>
              <a:t>Software obsolescence</a:t>
            </a:r>
            <a:endParaRPr/>
          </a:p>
          <a:p>
            <a:pPr marL="457200" lvl="0" indent="-342900" algn="l" rtl="0">
              <a:lnSpc>
                <a:spcPct val="150000"/>
              </a:lnSpc>
              <a:spcBef>
                <a:spcPts val="0"/>
              </a:spcBef>
              <a:spcAft>
                <a:spcPts val="0"/>
              </a:spcAft>
              <a:buSzPts val="1800"/>
              <a:buChar char="&gt;"/>
            </a:pPr>
            <a:r>
              <a:rPr lang="en"/>
              <a:t>Large files</a:t>
            </a:r>
            <a:endParaRPr/>
          </a:p>
          <a:p>
            <a:pPr marL="457200" lvl="0" indent="-342900" algn="l" rtl="0">
              <a:lnSpc>
                <a:spcPct val="150000"/>
              </a:lnSpc>
              <a:spcBef>
                <a:spcPts val="0"/>
              </a:spcBef>
              <a:spcAft>
                <a:spcPts val="0"/>
              </a:spcAft>
              <a:buSzPts val="1800"/>
              <a:buChar char="&gt;"/>
            </a:pPr>
            <a:r>
              <a:rPr lang="en"/>
              <a:t>No support or updates for OBJ, one of the most popular file formats</a:t>
            </a:r>
            <a:endParaRPr/>
          </a:p>
          <a:p>
            <a:pPr marL="457200" lvl="0" indent="-342900" algn="l" rtl="0">
              <a:lnSpc>
                <a:spcPct val="150000"/>
              </a:lnSpc>
              <a:spcBef>
                <a:spcPts val="0"/>
              </a:spcBef>
              <a:spcAft>
                <a:spcPts val="0"/>
              </a:spcAft>
              <a:buSzPts val="1800"/>
              <a:buChar char="&gt;"/>
            </a:pPr>
            <a:r>
              <a:rPr lang="en"/>
              <a:t>Proprietary software and hardware</a:t>
            </a:r>
            <a:endParaRPr/>
          </a:p>
          <a:p>
            <a:pPr marL="457200" lvl="0" indent="-342900" algn="l" rtl="0">
              <a:lnSpc>
                <a:spcPct val="150000"/>
              </a:lnSpc>
              <a:spcBef>
                <a:spcPts val="0"/>
              </a:spcBef>
              <a:spcAft>
                <a:spcPts val="0"/>
              </a:spcAft>
              <a:buSzPts val="1800"/>
              <a:buChar char="&gt;"/>
            </a:pPr>
            <a:r>
              <a:rPr lang="en"/>
              <a:t>Lack of community-adopted standards for creation and preservation</a:t>
            </a:r>
            <a:endParaRPr/>
          </a:p>
          <a:p>
            <a:pPr marL="457200" lvl="0" indent="-342900" algn="l" rtl="0">
              <a:lnSpc>
                <a:spcPct val="150000"/>
              </a:lnSpc>
              <a:spcBef>
                <a:spcPts val="0"/>
              </a:spcBef>
              <a:spcAft>
                <a:spcPts val="0"/>
              </a:spcAft>
              <a:buSzPts val="1800"/>
              <a:buChar char="&gt;"/>
            </a:pPr>
            <a:r>
              <a:rPr lang="en"/>
              <a:t>Limited to no documentation on provenance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Primary Takeaways</a:t>
            </a:r>
            <a:endParaRPr/>
          </a:p>
        </p:txBody>
      </p:sp>
      <p:sp>
        <p:nvSpPr>
          <p:cNvPr id="116" name="Google Shape;116;p20"/>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Font typeface="+mj-lt"/>
              <a:buAutoNum type="arabicPeriod"/>
            </a:pPr>
            <a:r>
              <a:rPr lang="en" dirty="0" err="1"/>
              <a:t>eXtensible</a:t>
            </a:r>
            <a:r>
              <a:rPr lang="en" dirty="0"/>
              <a:t> 3D (X3D) as the preservation file format</a:t>
            </a:r>
            <a:endParaRPr dirty="0"/>
          </a:p>
          <a:p>
            <a:pPr lvl="1">
              <a:spcBef>
                <a:spcPts val="0"/>
              </a:spcBef>
            </a:pPr>
            <a:r>
              <a:rPr lang="en" dirty="0"/>
              <a:t>ISO/IEC 19775-1:2008 standard, non-proprietary, community-supported</a:t>
            </a:r>
            <a:endParaRPr dirty="0"/>
          </a:p>
          <a:p>
            <a:pPr lvl="1">
              <a:spcBef>
                <a:spcPts val="0"/>
              </a:spcBef>
            </a:pPr>
            <a:r>
              <a:rPr lang="en" dirty="0"/>
              <a:t>Allows for embedded metadata in the object itself</a:t>
            </a:r>
            <a:endParaRPr dirty="0"/>
          </a:p>
          <a:p>
            <a:pPr lvl="1">
              <a:spcBef>
                <a:spcPts val="0"/>
              </a:spcBef>
            </a:pPr>
            <a:r>
              <a:rPr lang="en" dirty="0"/>
              <a:t>Smaller object size</a:t>
            </a:r>
            <a:endParaRPr dirty="0"/>
          </a:p>
          <a:p>
            <a:pPr marL="457200" lvl="0" indent="-342900" algn="l" rtl="0">
              <a:spcBef>
                <a:spcPts val="0"/>
              </a:spcBef>
              <a:spcAft>
                <a:spcPts val="0"/>
              </a:spcAft>
              <a:buSzPts val="1800"/>
              <a:buFont typeface="+mj-lt"/>
              <a:buAutoNum type="arabicPeriod"/>
            </a:pPr>
            <a:r>
              <a:rPr lang="en" dirty="0"/>
              <a:t>Combined metadata model</a:t>
            </a:r>
            <a:endParaRPr dirty="0"/>
          </a:p>
          <a:p>
            <a:pPr lvl="1">
              <a:spcBef>
                <a:spcPts val="0"/>
              </a:spcBef>
            </a:pPr>
            <a:r>
              <a:rPr lang="en" dirty="0"/>
              <a:t>Smithsonian 3D Metadata Model, </a:t>
            </a:r>
            <a:r>
              <a:rPr lang="en" dirty="0" err="1"/>
              <a:t>DarwinCore</a:t>
            </a:r>
            <a:r>
              <a:rPr lang="en" dirty="0"/>
              <a:t>, </a:t>
            </a:r>
            <a:r>
              <a:rPr lang="en" dirty="0" err="1"/>
              <a:t>DublinCore</a:t>
            </a:r>
            <a:r>
              <a:rPr lang="en" dirty="0"/>
              <a:t>, and PREMIS</a:t>
            </a:r>
            <a:endParaRPr dirty="0"/>
          </a:p>
          <a:p>
            <a:pPr marL="457200" lvl="0" indent="-342900" algn="l" rtl="0">
              <a:spcBef>
                <a:spcPts val="0"/>
              </a:spcBef>
              <a:spcAft>
                <a:spcPts val="0"/>
              </a:spcAft>
              <a:buSzPts val="1800"/>
              <a:buFont typeface="+mj-lt"/>
              <a:buAutoNum type="arabicPeriod"/>
            </a:pPr>
            <a:r>
              <a:rPr lang="en" dirty="0"/>
              <a:t>Document provenance and decisions</a:t>
            </a:r>
            <a:endParaRPr dirty="0"/>
          </a:p>
          <a:p>
            <a:pPr lvl="1">
              <a:spcBef>
                <a:spcPts val="0"/>
              </a:spcBef>
            </a:pPr>
            <a:r>
              <a:rPr lang="en" dirty="0"/>
              <a:t>Creation software, processing software, reconstruction software</a:t>
            </a:r>
            <a:endParaRPr dirty="0"/>
          </a:p>
          <a:p>
            <a:pPr marL="457200" lvl="0" indent="-342900" algn="l" rtl="0">
              <a:spcBef>
                <a:spcPts val="0"/>
              </a:spcBef>
              <a:spcAft>
                <a:spcPts val="0"/>
              </a:spcAft>
              <a:buSzPts val="1800"/>
              <a:buFont typeface="+mj-lt"/>
              <a:buAutoNum type="arabicPeriod"/>
            </a:pPr>
            <a:r>
              <a:rPr lang="en" dirty="0"/>
              <a:t>Technical, granular metadata</a:t>
            </a:r>
            <a:endParaRPr dirty="0"/>
          </a:p>
          <a:p>
            <a:pPr lvl="1">
              <a:spcBef>
                <a:spcPts val="0"/>
              </a:spcBef>
            </a:pPr>
            <a:r>
              <a:rPr lang="en" dirty="0"/>
              <a:t>Number of images, number of polygons, map names</a:t>
            </a:r>
            <a:endParaRPr dirty="0"/>
          </a:p>
          <a:p>
            <a:pPr marL="457200" lvl="0" indent="-342900" algn="l" rtl="0">
              <a:spcBef>
                <a:spcPts val="0"/>
              </a:spcBef>
              <a:spcAft>
                <a:spcPts val="0"/>
              </a:spcAft>
              <a:buSzPts val="1800"/>
              <a:buFont typeface="+mj-lt"/>
              <a:buAutoNum type="arabicPeriod"/>
            </a:pPr>
            <a:r>
              <a:rPr lang="en" dirty="0"/>
              <a:t>Purpose of the object determines what information is necessary for understanding and reproducibility</a:t>
            </a:r>
            <a:endParaRPr dirty="0"/>
          </a:p>
        </p:txBody>
      </p:sp>
      <p:pic>
        <p:nvPicPr>
          <p:cNvPr id="117" name="Google Shape;117;p20" descr="a screenshot of a 3D rendering of a Hercules beetle" title="Hercules beetle"/>
          <p:cNvPicPr preferRelativeResize="0"/>
          <p:nvPr/>
        </p:nvPicPr>
        <p:blipFill>
          <a:blip r:embed="rId3">
            <a:alphaModFix/>
          </a:blip>
          <a:stretch>
            <a:fillRect/>
          </a:stretch>
        </p:blipFill>
        <p:spPr>
          <a:xfrm>
            <a:off x="6867525" y="144475"/>
            <a:ext cx="2157550" cy="132795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Limitations &amp; Next Steps</a:t>
            </a:r>
            <a:endParaRPr/>
          </a:p>
        </p:txBody>
      </p:sp>
      <p:sp>
        <p:nvSpPr>
          <p:cNvPr id="123" name="Google Shape;123;p21"/>
          <p:cNvSpPr txBox="1">
            <a:spLocks noGrp="1"/>
          </p:cNvSpPr>
          <p:nvPr>
            <p:ph type="body" idx="1"/>
          </p:nvPr>
        </p:nvSpPr>
        <p:spPr>
          <a:xfrm>
            <a:off x="311700" y="1147225"/>
            <a:ext cx="8649900" cy="343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Limitations</a:t>
            </a:r>
            <a:endParaRPr/>
          </a:p>
          <a:p>
            <a:pPr marL="457200" lvl="0" indent="-342900" algn="l" rtl="0">
              <a:spcBef>
                <a:spcPts val="1600"/>
              </a:spcBef>
              <a:spcAft>
                <a:spcPts val="0"/>
              </a:spcAft>
              <a:buSzPts val="1800"/>
              <a:buChar char="&gt;"/>
            </a:pPr>
            <a:r>
              <a:rPr lang="en"/>
              <a:t>Not focusing on access, but the ability to open and use a dataset long-term</a:t>
            </a:r>
            <a:endParaRPr/>
          </a:p>
          <a:p>
            <a:pPr marL="457200" lvl="0" indent="-342900" algn="l" rtl="0">
              <a:spcBef>
                <a:spcPts val="0"/>
              </a:spcBef>
              <a:spcAft>
                <a:spcPts val="0"/>
              </a:spcAft>
              <a:buSzPts val="1800"/>
              <a:buChar char="&gt;"/>
            </a:pPr>
            <a:r>
              <a:rPr lang="en"/>
              <a:t>Sample of convenience</a:t>
            </a:r>
            <a:endParaRPr/>
          </a:p>
          <a:p>
            <a:pPr marL="457200" lvl="0" indent="-342900" algn="l" rtl="0">
              <a:spcBef>
                <a:spcPts val="0"/>
              </a:spcBef>
              <a:spcAft>
                <a:spcPts val="0"/>
              </a:spcAft>
              <a:buSzPts val="1800"/>
              <a:buChar char="&gt;"/>
            </a:pPr>
            <a:r>
              <a:rPr lang="en"/>
              <a:t>Our 3D experts are co-collaborators on this project</a:t>
            </a:r>
            <a:endParaRPr/>
          </a:p>
          <a:p>
            <a:pPr marL="0" lvl="0" indent="0" algn="l" rtl="0">
              <a:spcBef>
                <a:spcPts val="1600"/>
              </a:spcBef>
              <a:spcAft>
                <a:spcPts val="0"/>
              </a:spcAft>
              <a:buNone/>
            </a:pPr>
            <a:r>
              <a:rPr lang="en"/>
              <a:t>Next Steps</a:t>
            </a:r>
            <a:endParaRPr/>
          </a:p>
          <a:p>
            <a:pPr marL="457200" lvl="0" indent="-342900" algn="l" rtl="0">
              <a:spcBef>
                <a:spcPts val="1600"/>
              </a:spcBef>
              <a:spcAft>
                <a:spcPts val="0"/>
              </a:spcAft>
              <a:buSzPts val="1800"/>
              <a:buChar char="&gt;"/>
            </a:pPr>
            <a:r>
              <a:rPr lang="en"/>
              <a:t>Send more feelers out into the community</a:t>
            </a:r>
            <a:endParaRPr/>
          </a:p>
          <a:p>
            <a:pPr marL="457200" lvl="0" indent="-342900" algn="l" rtl="0">
              <a:spcBef>
                <a:spcPts val="0"/>
              </a:spcBef>
              <a:spcAft>
                <a:spcPts val="0"/>
              </a:spcAft>
              <a:buSzPts val="1800"/>
              <a:buChar char="&gt;"/>
            </a:pPr>
            <a:r>
              <a:rPr lang="en"/>
              <a:t>Develop a more formal survey for a larger user study based on these findings</a:t>
            </a:r>
            <a:endParaRPr/>
          </a:p>
          <a:p>
            <a:pPr marL="457200" lvl="0" indent="-342900" algn="l" rtl="0">
              <a:spcBef>
                <a:spcPts val="0"/>
              </a:spcBef>
              <a:spcAft>
                <a:spcPts val="0"/>
              </a:spcAft>
              <a:buSzPts val="1800"/>
              <a:buChar char="&gt;"/>
            </a:pPr>
            <a:r>
              <a:rPr lang="en"/>
              <a:t>Begin testing how to automate some metadata retrieval</a:t>
            </a:r>
            <a:endParaRP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1459</TotalTime>
  <Words>2959</Words>
  <Application>Microsoft Macintosh PowerPoint</Application>
  <PresentationFormat>On-screen Show (16:9)</PresentationFormat>
  <Paragraphs>160</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Economica</vt:lpstr>
      <vt:lpstr>Open Sans</vt:lpstr>
      <vt:lpstr>Calibri</vt:lpstr>
      <vt:lpstr>Arial</vt:lpstr>
      <vt:lpstr>Luxe</vt:lpstr>
      <vt:lpstr>Preserving 3D Data in the OAIS Reference Model</vt:lpstr>
      <vt:lpstr>Collaborators</vt:lpstr>
      <vt:lpstr>Background</vt:lpstr>
      <vt:lpstr>Problems &amp; Research Questions</vt:lpstr>
      <vt:lpstr>R1: Open Archival Information System</vt:lpstr>
      <vt:lpstr>R2: What steps and information to preserve? </vt:lpstr>
      <vt:lpstr>Risks &amp; Threats for 3D/VR data</vt:lpstr>
      <vt:lpstr>Primary Takeaways</vt:lpstr>
      <vt:lpstr>Limitations &amp; Next Steps</vt:lpstr>
      <vt:lpstr>Thank you!</vt:lpstr>
      <vt:lpstr>Select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Preserving 3D Data in the OAIS Reference Model</dc:title>
  <cp:lastModifiedBy>Kinnaman, Alex</cp:lastModifiedBy>
  <cp:revision>6</cp:revision>
  <dcterms:modified xsi:type="dcterms:W3CDTF">2020-02-19T10:54:42Z</dcterms:modified>
</cp:coreProperties>
</file>