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0" r:id="rId2"/>
    <p:sldId id="261" r:id="rId3"/>
    <p:sldId id="274" r:id="rId4"/>
    <p:sldId id="272" r:id="rId5"/>
    <p:sldId id="268" r:id="rId6"/>
    <p:sldId id="291" r:id="rId7"/>
    <p:sldId id="264" r:id="rId8"/>
    <p:sldId id="275" r:id="rId9"/>
    <p:sldId id="286" r:id="rId10"/>
    <p:sldId id="284" r:id="rId11"/>
    <p:sldId id="285" r:id="rId12"/>
    <p:sldId id="292" r:id="rId13"/>
    <p:sldId id="295" r:id="rId14"/>
    <p:sldId id="293" r:id="rId15"/>
    <p:sldId id="294" r:id="rId16"/>
    <p:sldId id="267" r:id="rId17"/>
    <p:sldId id="271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859C"/>
    <a:srgbClr val="404039"/>
    <a:srgbClr val="117722"/>
    <a:srgbClr val="88AA55"/>
    <a:srgbClr val="9BBB59"/>
    <a:srgbClr val="CC0000"/>
    <a:srgbClr val="F5F5EB"/>
    <a:srgbClr val="773300"/>
    <a:srgbClr val="11AA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conventional modern farming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chemeClr val="accent2">
                  <a:alpha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2">
                  <a:alpha val="4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200">
                    <a:solidFill>
                      <a:schemeClr val="accent2"/>
                    </a:solidFill>
                    <a:latin typeface="Franklin Gothic Medium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Small Farmers (137)</c:v>
                </c:pt>
                <c:pt idx="1">
                  <c:v>Large Farmers (207)</c:v>
                </c:pt>
                <c:pt idx="2">
                  <c:v>Service sector/ community agents (74)</c:v>
                </c:pt>
                <c:pt idx="3">
                  <c:v>Farmers without extension contact (189)</c:v>
                </c:pt>
                <c:pt idx="4">
                  <c:v>Farmers with extension contact (155)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6.85</c:v>
                </c:pt>
                <c:pt idx="1">
                  <c:v>7.02</c:v>
                </c:pt>
                <c:pt idx="2">
                  <c:v>7.57</c:v>
                </c:pt>
                <c:pt idx="3">
                  <c:v>7.05</c:v>
                </c:pt>
                <c:pt idx="4">
                  <c:v>6.83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mixed crop-livestock farming</c:v>
                </c:pt>
              </c:strCache>
            </c:strRef>
          </c:tx>
          <c:spPr>
            <a:solidFill>
              <a:srgbClr val="9BBB59"/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rgbClr val="9BBB59">
                  <a:alpha val="40000"/>
                </a:srgbClr>
              </a:solidFill>
            </c:spPr>
          </c:dPt>
          <c:dPt>
            <c:idx val="4"/>
            <c:invertIfNegative val="0"/>
            <c:bubble3D val="0"/>
            <c:spPr>
              <a:solidFill>
                <a:srgbClr val="9BBB59">
                  <a:alpha val="40000"/>
                </a:srgbClr>
              </a:solidFill>
            </c:spPr>
          </c:dPt>
          <c:dLbls>
            <c:txPr>
              <a:bodyPr/>
              <a:lstStyle/>
              <a:p>
                <a:pPr>
                  <a:defRPr sz="1200">
                    <a:solidFill>
                      <a:srgbClr val="88AA55"/>
                    </a:solidFill>
                    <a:latin typeface="Franklin Gothic Medium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Small Farmers (137)</c:v>
                </c:pt>
                <c:pt idx="1">
                  <c:v>Large Farmers (207)</c:v>
                </c:pt>
                <c:pt idx="2">
                  <c:v>Service sector/ community agents (74)</c:v>
                </c:pt>
                <c:pt idx="3">
                  <c:v>Farmers without extension contact (189)</c:v>
                </c:pt>
                <c:pt idx="4">
                  <c:v>Farmers with extension contact (155)</c:v>
                </c:pt>
              </c:strCache>
            </c:strRef>
          </c:cat>
          <c:val>
            <c:numRef>
              <c:f>Sheet1!$C$2:$C$6</c:f>
              <c:numCache>
                <c:formatCode>0.00</c:formatCode>
                <c:ptCount val="5"/>
                <c:pt idx="0">
                  <c:v>4.4400000000000004</c:v>
                </c:pt>
                <c:pt idx="1">
                  <c:v>4.54</c:v>
                </c:pt>
                <c:pt idx="2">
                  <c:v>3.96</c:v>
                </c:pt>
                <c:pt idx="3">
                  <c:v>4.5999999999999996</c:v>
                </c:pt>
                <c:pt idx="4">
                  <c:v>4.38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38892672"/>
        <c:axId val="38894208"/>
      </c:barChart>
      <c:catAx>
        <c:axId val="3889267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100">
                <a:solidFill>
                  <a:srgbClr val="404039"/>
                </a:solidFill>
                <a:latin typeface="Franklin Gothic Medium" pitchFamily="34" charset="0"/>
              </a:defRPr>
            </a:pPr>
            <a:endParaRPr lang="en-US"/>
          </a:p>
        </c:txPr>
        <c:crossAx val="38894208"/>
        <c:crosses val="autoZero"/>
        <c:auto val="1"/>
        <c:lblAlgn val="ctr"/>
        <c:lblOffset val="100"/>
        <c:noMultiLvlLbl val="0"/>
      </c:catAx>
      <c:valAx>
        <c:axId val="388942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solidFill>
                  <a:srgbClr val="404039"/>
                </a:solidFill>
                <a:latin typeface="Franklin Gothic Medium" pitchFamily="34" charset="0"/>
              </a:defRPr>
            </a:pPr>
            <a:endParaRPr lang="en-US"/>
          </a:p>
        </c:txPr>
        <c:crossAx val="38892672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400">
              <a:solidFill>
                <a:srgbClr val="404039"/>
              </a:solidFill>
              <a:latin typeface="Franklin Gothic Medium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Agree</c:v>
                </c:pt>
              </c:strCache>
            </c:strRef>
          </c:tx>
          <c:invertIfNegative val="0"/>
          <c:dPt>
            <c:idx val="3"/>
            <c:invertIfNegative val="0"/>
            <c:bubble3D val="0"/>
            <c:spPr>
              <a:solidFill>
                <a:schemeClr val="accent1">
                  <a:alpha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alpha val="4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200">
                    <a:solidFill>
                      <a:schemeClr val="accent1"/>
                    </a:solidFill>
                    <a:latin typeface="Franklin Gothic Medium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Small Farmers (137)</c:v>
                </c:pt>
                <c:pt idx="1">
                  <c:v>Large Farmers (207)</c:v>
                </c:pt>
                <c:pt idx="2">
                  <c:v>Service sector/ community agents (74)</c:v>
                </c:pt>
                <c:pt idx="3">
                  <c:v>Farmers without extension contact (189)</c:v>
                </c:pt>
                <c:pt idx="4">
                  <c:v>Farmers with extension contact (155)</c:v>
                </c:pt>
              </c:strCache>
            </c:strRef>
          </c:cat>
          <c:val>
            <c:numRef>
              <c:f>Sheet1!$B$2:$B$6</c:f>
              <c:numCache>
                <c:formatCode>0.0</c:formatCode>
                <c:ptCount val="5"/>
                <c:pt idx="0">
                  <c:v>27.7</c:v>
                </c:pt>
                <c:pt idx="1">
                  <c:v>24.2</c:v>
                </c:pt>
                <c:pt idx="2">
                  <c:v>73</c:v>
                </c:pt>
                <c:pt idx="3">
                  <c:v>24.3</c:v>
                </c:pt>
                <c:pt idx="4">
                  <c:v>27.1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Uncertain/neutral</c:v>
                </c:pt>
              </c:strCache>
            </c:strRef>
          </c:tx>
          <c:invertIfNegative val="0"/>
          <c:dPt>
            <c:idx val="3"/>
            <c:invertIfNegative val="0"/>
            <c:bubble3D val="0"/>
            <c:spPr>
              <a:solidFill>
                <a:schemeClr val="accent2">
                  <a:alpha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2">
                  <a:alpha val="4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200">
                    <a:solidFill>
                      <a:srgbClr val="C00000"/>
                    </a:solidFill>
                    <a:latin typeface="Franklin Gothic Medium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Small Farmers (137)</c:v>
                </c:pt>
                <c:pt idx="1">
                  <c:v>Large Farmers (207)</c:v>
                </c:pt>
                <c:pt idx="2">
                  <c:v>Service sector/ community agents (74)</c:v>
                </c:pt>
                <c:pt idx="3">
                  <c:v>Farmers without extension contact (189)</c:v>
                </c:pt>
                <c:pt idx="4">
                  <c:v>Farmers with extension contact (155)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40.9</c:v>
                </c:pt>
                <c:pt idx="1">
                  <c:v>34.299999999999997</c:v>
                </c:pt>
                <c:pt idx="2">
                  <c:v>10.8</c:v>
                </c:pt>
                <c:pt idx="3">
                  <c:v>38.6</c:v>
                </c:pt>
                <c:pt idx="4">
                  <c:v>34.799999999999997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Disagree</c:v>
                </c:pt>
              </c:strCache>
            </c:strRef>
          </c:tx>
          <c:invertIfNegative val="0"/>
          <c:dPt>
            <c:idx val="3"/>
            <c:invertIfNegative val="0"/>
            <c:bubble3D val="0"/>
            <c:spPr>
              <a:solidFill>
                <a:schemeClr val="accent3">
                  <a:alpha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3">
                  <a:alpha val="4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200">
                    <a:solidFill>
                      <a:schemeClr val="accent3"/>
                    </a:solidFill>
                    <a:latin typeface="Franklin Gothic Medium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Small Farmers (137)</c:v>
                </c:pt>
                <c:pt idx="1">
                  <c:v>Large Farmers (207)</c:v>
                </c:pt>
                <c:pt idx="2">
                  <c:v>Service sector/ community agents (74)</c:v>
                </c:pt>
                <c:pt idx="3">
                  <c:v>Farmers without extension contact (189)</c:v>
                </c:pt>
                <c:pt idx="4">
                  <c:v>Farmers with extension contact (155)</c:v>
                </c:pt>
              </c:strCache>
            </c:strRef>
          </c:cat>
          <c:val>
            <c:numRef>
              <c:f>Sheet1!$D$2:$D$6</c:f>
              <c:numCache>
                <c:formatCode>0.0</c:formatCode>
                <c:ptCount val="5"/>
                <c:pt idx="0">
                  <c:v>31.4</c:v>
                </c:pt>
                <c:pt idx="1">
                  <c:v>41.5</c:v>
                </c:pt>
                <c:pt idx="2">
                  <c:v>16.5</c:v>
                </c:pt>
                <c:pt idx="3">
                  <c:v>37</c:v>
                </c:pt>
                <c:pt idx="4">
                  <c:v>38.1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39266944"/>
        <c:axId val="39272832"/>
      </c:barChart>
      <c:catAx>
        <c:axId val="3926694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>
                <a:solidFill>
                  <a:srgbClr val="404039"/>
                </a:solidFill>
                <a:latin typeface="Franklin Gothic Medium" pitchFamily="34" charset="0"/>
              </a:defRPr>
            </a:pPr>
            <a:endParaRPr lang="en-US"/>
          </a:p>
        </c:txPr>
        <c:crossAx val="39272832"/>
        <c:crosses val="autoZero"/>
        <c:auto val="1"/>
        <c:lblAlgn val="ctr"/>
        <c:lblOffset val="100"/>
        <c:noMultiLvlLbl val="0"/>
      </c:catAx>
      <c:valAx>
        <c:axId val="39272832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solidFill>
                  <a:srgbClr val="404039"/>
                </a:solidFill>
                <a:latin typeface="Franklin Gothic Medium" pitchFamily="34" charset="0"/>
              </a:defRPr>
            </a:pPr>
            <a:endParaRPr lang="en-US"/>
          </a:p>
        </c:txPr>
        <c:crossAx val="3926694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49891220472440939"/>
          <c:y val="0.92139878348539761"/>
          <c:w val="0.47550892388451443"/>
          <c:h val="5.7437195350581179E-2"/>
        </c:manualLayout>
      </c:layout>
      <c:overlay val="0"/>
      <c:txPr>
        <a:bodyPr/>
        <a:lstStyle/>
        <a:p>
          <a:pPr>
            <a:defRPr sz="1400">
              <a:solidFill>
                <a:srgbClr val="404039"/>
              </a:solidFill>
              <a:latin typeface="Franklin Gothic Medium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Agree</c:v>
                </c:pt>
              </c:strCache>
            </c:strRef>
          </c:tx>
          <c:invertIfNegative val="0"/>
          <c:dPt>
            <c:idx val="3"/>
            <c:invertIfNegative val="0"/>
            <c:bubble3D val="0"/>
            <c:spPr>
              <a:solidFill>
                <a:schemeClr val="accent1">
                  <a:alpha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alpha val="4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200">
                    <a:solidFill>
                      <a:schemeClr val="accent1"/>
                    </a:solidFill>
                    <a:latin typeface="Franklin Gothic Medium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Small Farmers (29)</c:v>
                </c:pt>
                <c:pt idx="1">
                  <c:v>Large Farmers (46)</c:v>
                </c:pt>
                <c:pt idx="2">
                  <c:v>Service sector/ (19) community agents</c:v>
                </c:pt>
                <c:pt idx="3">
                  <c:v>Farmers without extension contact</c:v>
                </c:pt>
                <c:pt idx="4">
                  <c:v>Farmers with extension contact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48.2</c:v>
                </c:pt>
                <c:pt idx="1">
                  <c:v>40.1</c:v>
                </c:pt>
                <c:pt idx="2">
                  <c:v>62.2</c:v>
                </c:pt>
                <c:pt idx="3">
                  <c:v>39.200000000000003</c:v>
                </c:pt>
                <c:pt idx="4">
                  <c:v>48.4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Uncertain/neutral</c:v>
                </c:pt>
              </c:strCache>
            </c:strRef>
          </c:tx>
          <c:invertIfNegative val="0"/>
          <c:dPt>
            <c:idx val="3"/>
            <c:invertIfNegative val="0"/>
            <c:bubble3D val="0"/>
            <c:spPr>
              <a:solidFill>
                <a:schemeClr val="accent2">
                  <a:alpha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2">
                  <a:alpha val="4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200">
                    <a:solidFill>
                      <a:schemeClr val="accent2"/>
                    </a:solidFill>
                    <a:latin typeface="Franklin Gothic Medium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Small Farmers (29)</c:v>
                </c:pt>
                <c:pt idx="1">
                  <c:v>Large Farmers (46)</c:v>
                </c:pt>
                <c:pt idx="2">
                  <c:v>Service sector/ (19) community agents</c:v>
                </c:pt>
                <c:pt idx="3">
                  <c:v>Farmers without extension contact</c:v>
                </c:pt>
                <c:pt idx="4">
                  <c:v>Farmers with extension contact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27.7</c:v>
                </c:pt>
                <c:pt idx="1">
                  <c:v>33.299999999999997</c:v>
                </c:pt>
                <c:pt idx="2">
                  <c:v>2.7</c:v>
                </c:pt>
                <c:pt idx="3">
                  <c:v>34.4</c:v>
                </c:pt>
                <c:pt idx="4">
                  <c:v>27.1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Disagree</c:v>
                </c:pt>
              </c:strCache>
            </c:strRef>
          </c:tx>
          <c:invertIfNegative val="0"/>
          <c:dPt>
            <c:idx val="3"/>
            <c:invertIfNegative val="0"/>
            <c:bubble3D val="0"/>
            <c:spPr>
              <a:solidFill>
                <a:schemeClr val="accent3">
                  <a:alpha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3">
                  <a:alpha val="4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200">
                    <a:solidFill>
                      <a:schemeClr val="accent3"/>
                    </a:solidFill>
                    <a:latin typeface="Franklin Gothic Medium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Small Farmers (29)</c:v>
                </c:pt>
                <c:pt idx="1">
                  <c:v>Large Farmers (46)</c:v>
                </c:pt>
                <c:pt idx="2">
                  <c:v>Service sector/ (19) community agents</c:v>
                </c:pt>
                <c:pt idx="3">
                  <c:v>Farmers without extension contact</c:v>
                </c:pt>
                <c:pt idx="4">
                  <c:v>Farmers with extension contact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24.1</c:v>
                </c:pt>
                <c:pt idx="1">
                  <c:v>26.6</c:v>
                </c:pt>
                <c:pt idx="2">
                  <c:v>35.1</c:v>
                </c:pt>
                <c:pt idx="3">
                  <c:v>26.5</c:v>
                </c:pt>
                <c:pt idx="4">
                  <c:v>24.5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62295808"/>
        <c:axId val="162297344"/>
      </c:barChart>
      <c:catAx>
        <c:axId val="16229580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>
                <a:solidFill>
                  <a:srgbClr val="404039"/>
                </a:solidFill>
                <a:latin typeface="Franklin Gothic Medium" pitchFamily="34" charset="0"/>
              </a:defRPr>
            </a:pPr>
            <a:endParaRPr lang="en-US"/>
          </a:p>
        </c:txPr>
        <c:crossAx val="162297344"/>
        <c:crosses val="autoZero"/>
        <c:auto val="1"/>
        <c:lblAlgn val="ctr"/>
        <c:lblOffset val="100"/>
        <c:noMultiLvlLbl val="0"/>
      </c:catAx>
      <c:valAx>
        <c:axId val="1622973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solidFill>
                  <a:srgbClr val="404039"/>
                </a:solidFill>
                <a:latin typeface="Franklin Gothic Medium" pitchFamily="34" charset="0"/>
              </a:defRPr>
            </a:pPr>
            <a:endParaRPr lang="en-US"/>
          </a:p>
        </c:txPr>
        <c:crossAx val="16229580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48891220472440949"/>
          <c:y val="0.93462629671291086"/>
          <c:w val="0.47550892388451443"/>
          <c:h val="5.7437195350581179E-2"/>
        </c:manualLayout>
      </c:layout>
      <c:overlay val="0"/>
      <c:txPr>
        <a:bodyPr/>
        <a:lstStyle/>
        <a:p>
          <a:pPr>
            <a:defRPr sz="1400">
              <a:solidFill>
                <a:srgbClr val="404039"/>
              </a:solidFill>
              <a:latin typeface="Franklin Gothic Medium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759468-6FDD-4BCB-A229-C8A044765B05}" type="datetimeFigureOut">
              <a:rPr lang="en-US" smtClean="0"/>
              <a:t>14-Oct-12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E4FCFA-73B9-4167-9782-F6473FF17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13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FBFC8-DC3A-46A9-B6B9-2EA1438E472A}" type="datetimeFigureOut">
              <a:rPr lang="en-US" smtClean="0"/>
              <a:t>14-Oct-12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52CB4-87C1-48A7-9A00-6519F9788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902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B77C-96FD-4A74-B4E7-A2A97E64A6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15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B77C-96FD-4A74-B4E7-A2A97E64A69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15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B77C-96FD-4A74-B4E7-A2A97E64A69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15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B77C-96FD-4A74-B4E7-A2A97E64A69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15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B77C-96FD-4A74-B4E7-A2A97E64A69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15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B77C-96FD-4A74-B4E7-A2A97E64A69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15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1456-1DCB-44FF-A3BD-836619352E6E}" type="datetimeFigureOut">
              <a:rPr lang="en-US" smtClean="0"/>
              <a:t>14-Oct-12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72034-5AC8-4B95-9AB6-96E4E82B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868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1456-1DCB-44FF-A3BD-836619352E6E}" type="datetimeFigureOut">
              <a:rPr lang="en-US" smtClean="0"/>
              <a:t>14-Oct-12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72034-5AC8-4B95-9AB6-96E4E82B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496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1456-1DCB-44FF-A3BD-836619352E6E}" type="datetimeFigureOut">
              <a:rPr lang="en-US" smtClean="0"/>
              <a:t>14-Oct-12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72034-5AC8-4B95-9AB6-96E4E82B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142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1456-1DCB-44FF-A3BD-836619352E6E}" type="datetimeFigureOut">
              <a:rPr lang="en-US" smtClean="0"/>
              <a:t>14-Oct-12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72034-5AC8-4B95-9AB6-96E4E82B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644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1456-1DCB-44FF-A3BD-836619352E6E}" type="datetimeFigureOut">
              <a:rPr lang="en-US" smtClean="0"/>
              <a:t>14-Oct-12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72034-5AC8-4B95-9AB6-96E4E82B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28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1456-1DCB-44FF-A3BD-836619352E6E}" type="datetimeFigureOut">
              <a:rPr lang="en-US" smtClean="0"/>
              <a:t>14-Oct-12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72034-5AC8-4B95-9AB6-96E4E82B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180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1456-1DCB-44FF-A3BD-836619352E6E}" type="datetimeFigureOut">
              <a:rPr lang="en-US" smtClean="0"/>
              <a:t>14-Oct-12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72034-5AC8-4B95-9AB6-96E4E82B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129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1456-1DCB-44FF-A3BD-836619352E6E}" type="datetimeFigureOut">
              <a:rPr lang="en-US" smtClean="0"/>
              <a:t>14-Oct-12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72034-5AC8-4B95-9AB6-96E4E82B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826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1456-1DCB-44FF-A3BD-836619352E6E}" type="datetimeFigureOut">
              <a:rPr lang="en-US" smtClean="0"/>
              <a:t>14-Oct-12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72034-5AC8-4B95-9AB6-96E4E82B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945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1456-1DCB-44FF-A3BD-836619352E6E}" type="datetimeFigureOut">
              <a:rPr lang="en-US" smtClean="0"/>
              <a:t>14-Oct-12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72034-5AC8-4B95-9AB6-96E4E82B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1456-1DCB-44FF-A3BD-836619352E6E}" type="datetimeFigureOut">
              <a:rPr lang="en-US" smtClean="0"/>
              <a:t>14-Oct-12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72034-5AC8-4B95-9AB6-96E4E82B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91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01456-1DCB-44FF-A3BD-836619352E6E}" type="datetimeFigureOut">
              <a:rPr lang="en-US" smtClean="0"/>
              <a:t>14-Oct-12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72034-5AC8-4B95-9AB6-96E4E82B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20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17013">
            <a:off x="2315239" y="977857"/>
            <a:ext cx="7010590" cy="46149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5F5EB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28600" y="-76200"/>
            <a:ext cx="4495800" cy="7086600"/>
          </a:xfrm>
          <a:prstGeom prst="rect">
            <a:avLst/>
          </a:prstGeom>
          <a:solidFill>
            <a:srgbClr val="88AA55">
              <a:alpha val="80000"/>
            </a:srgbClr>
          </a:solidFill>
          <a:ln w="57150">
            <a:solidFill>
              <a:srgbClr val="1177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43754" y="3048000"/>
            <a:ext cx="2985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</a:pPr>
            <a:r>
              <a:rPr lang="en-US" sz="1200" dirty="0" smtClean="0">
                <a:solidFill>
                  <a:srgbClr val="117722"/>
                </a:solidFill>
                <a:latin typeface="Franklin Gothic Demi" pitchFamily="34" charset="0"/>
              </a:rPr>
              <a:t>KEITH M. MOORE </a:t>
            </a:r>
            <a:r>
              <a:rPr lang="en-US" sz="1000" dirty="0" smtClean="0">
                <a:solidFill>
                  <a:srgbClr val="117722"/>
                </a:solidFill>
                <a:latin typeface="Franklin Gothic Demi" pitchFamily="34" charset="0"/>
              </a:rPr>
              <a:t>AND</a:t>
            </a:r>
            <a:r>
              <a:rPr lang="en-US" sz="1200" dirty="0" smtClean="0">
                <a:solidFill>
                  <a:srgbClr val="117722"/>
                </a:solidFill>
                <a:latin typeface="Franklin Gothic Demi" pitchFamily="34" charset="0"/>
              </a:rPr>
              <a:t> JENNIFER N. LAMB</a:t>
            </a:r>
            <a:r>
              <a:rPr lang="en-US" sz="1400" dirty="0" smtClean="0">
                <a:solidFill>
                  <a:srgbClr val="117722"/>
                </a:solidFill>
                <a:latin typeface="Franklin Gothic Medium" pitchFamily="34" charset="0"/>
              </a:rPr>
              <a:t/>
            </a:r>
            <a:br>
              <a:rPr lang="en-US" sz="1400" dirty="0" smtClean="0">
                <a:solidFill>
                  <a:srgbClr val="117722"/>
                </a:solidFill>
                <a:latin typeface="Franklin Gothic Medium" pitchFamily="34" charset="0"/>
              </a:rPr>
            </a:br>
            <a:r>
              <a:rPr lang="en-US" sz="1200" dirty="0" smtClean="0">
                <a:solidFill>
                  <a:srgbClr val="F5F5EB"/>
                </a:solidFill>
                <a:latin typeface="Franklin Gothic Medium" pitchFamily="34" charset="0"/>
              </a:rPr>
              <a:t>Virginia Tech | Blacksburg, Virginia</a:t>
            </a:r>
          </a:p>
        </p:txBody>
      </p:sp>
      <p:sp>
        <p:nvSpPr>
          <p:cNvPr id="6" name="Rectangle 5"/>
          <p:cNvSpPr/>
          <p:nvPr/>
        </p:nvSpPr>
        <p:spPr>
          <a:xfrm>
            <a:off x="4724400" y="4343400"/>
            <a:ext cx="441960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200"/>
              </a:spcBef>
            </a:pPr>
            <a:r>
              <a:rPr lang="en-US" dirty="0" smtClean="0">
                <a:solidFill>
                  <a:srgbClr val="117722"/>
                </a:solidFill>
                <a:latin typeface="Franklin Gothic Demi" pitchFamily="34" charset="0"/>
              </a:rPr>
              <a:t>CO-AUTHORS: </a:t>
            </a:r>
            <a:endParaRPr lang="en-US" sz="1050" dirty="0" smtClean="0">
              <a:solidFill>
                <a:srgbClr val="88AA55"/>
              </a:solidFill>
              <a:latin typeface="Franklin Gothic Medium" pitchFamily="34" charset="0"/>
            </a:endParaRPr>
          </a:p>
          <a:p>
            <a:pPr algn="r">
              <a:spcBef>
                <a:spcPts val="200"/>
              </a:spcBef>
            </a:pPr>
            <a:r>
              <a:rPr lang="en-US" sz="1200" dirty="0">
                <a:solidFill>
                  <a:srgbClr val="88AA55"/>
                </a:solidFill>
                <a:latin typeface="Franklin Gothic Demi" pitchFamily="34" charset="0"/>
              </a:rPr>
              <a:t>JAY NORTON </a:t>
            </a:r>
            <a:r>
              <a:rPr lang="en-US" sz="1400" dirty="0">
                <a:solidFill>
                  <a:srgbClr val="88AA55"/>
                </a:solidFill>
                <a:latin typeface="Franklin Gothic Medium" pitchFamily="34" charset="0"/>
              </a:rPr>
              <a:t>| </a:t>
            </a:r>
            <a:r>
              <a:rPr lang="en-US" sz="1200" dirty="0">
                <a:solidFill>
                  <a:srgbClr val="88AA55"/>
                </a:solidFill>
                <a:latin typeface="Franklin Gothic Medium" pitchFamily="34" charset="0"/>
              </a:rPr>
              <a:t>University of Wyoming | Laramie, Wyoming</a:t>
            </a:r>
          </a:p>
          <a:p>
            <a:pPr lvl="0" algn="r">
              <a:spcBef>
                <a:spcPts val="200"/>
              </a:spcBef>
            </a:pPr>
            <a:r>
              <a:rPr lang="en-US" sz="1200" dirty="0">
                <a:solidFill>
                  <a:srgbClr val="88AA55"/>
                </a:solidFill>
                <a:latin typeface="Franklin Gothic Demi" pitchFamily="34" charset="0"/>
              </a:rPr>
              <a:t>RITA LAKER-OJOK  and JULIAN NYACHOWO</a:t>
            </a:r>
            <a:r>
              <a:rPr lang="en-US" sz="1400" dirty="0">
                <a:solidFill>
                  <a:srgbClr val="88AA55"/>
                </a:solidFill>
                <a:latin typeface="Franklin Gothic Medium" pitchFamily="34" charset="0"/>
              </a:rPr>
              <a:t>|</a:t>
            </a:r>
            <a:r>
              <a:rPr lang="en-US" sz="1600" dirty="0">
                <a:solidFill>
                  <a:srgbClr val="88AA55"/>
                </a:solidFill>
                <a:latin typeface="Franklin Gothic Demi" pitchFamily="34" charset="0"/>
              </a:rPr>
              <a:t> </a:t>
            </a:r>
            <a:r>
              <a:rPr lang="en-US" sz="1200" dirty="0">
                <a:solidFill>
                  <a:srgbClr val="88AA55"/>
                </a:solidFill>
                <a:latin typeface="Franklin Gothic Medium" pitchFamily="34" charset="0"/>
              </a:rPr>
              <a:t>Appropriate Technology–Uganda | Kampala, </a:t>
            </a:r>
            <a:r>
              <a:rPr lang="en-US" sz="1200" dirty="0" smtClean="0">
                <a:solidFill>
                  <a:srgbClr val="88AA55"/>
                </a:solidFill>
                <a:latin typeface="Franklin Gothic Medium" pitchFamily="34" charset="0"/>
              </a:rPr>
              <a:t>Uganda</a:t>
            </a:r>
          </a:p>
          <a:p>
            <a:pPr lvl="0" algn="r">
              <a:spcBef>
                <a:spcPts val="200"/>
              </a:spcBef>
            </a:pPr>
            <a:r>
              <a:rPr lang="en-US" sz="1200" dirty="0" smtClean="0">
                <a:solidFill>
                  <a:srgbClr val="88AA55"/>
                </a:solidFill>
                <a:latin typeface="Franklin Gothic Demi" pitchFamily="34" charset="0"/>
              </a:rPr>
              <a:t>DOMINIC </a:t>
            </a:r>
            <a:r>
              <a:rPr lang="en-US" sz="1200" dirty="0">
                <a:solidFill>
                  <a:srgbClr val="88AA55"/>
                </a:solidFill>
                <a:latin typeface="Franklin Gothic Demi" pitchFamily="34" charset="0"/>
              </a:rPr>
              <a:t>NGOSIA </a:t>
            </a:r>
            <a:r>
              <a:rPr lang="en-US" sz="1200" dirty="0" smtClean="0">
                <a:solidFill>
                  <a:srgbClr val="88AA55"/>
                </a:solidFill>
                <a:latin typeface="Franklin Gothic Demi" pitchFamily="34" charset="0"/>
              </a:rPr>
              <a:t>SIKUKU </a:t>
            </a:r>
            <a:r>
              <a:rPr lang="en-US" sz="1100" dirty="0" smtClean="0">
                <a:solidFill>
                  <a:srgbClr val="88AA55"/>
                </a:solidFill>
                <a:latin typeface="Franklin Gothic Medium" pitchFamily="34" charset="0"/>
              </a:rPr>
              <a:t>| </a:t>
            </a:r>
            <a:r>
              <a:rPr lang="en-US" sz="1200" dirty="0" smtClean="0">
                <a:solidFill>
                  <a:srgbClr val="88AA55"/>
                </a:solidFill>
                <a:latin typeface="Franklin Gothic Medium" pitchFamily="34" charset="0"/>
              </a:rPr>
              <a:t>SEATEC </a:t>
            </a:r>
            <a:r>
              <a:rPr lang="en-US" sz="1200" dirty="0">
                <a:solidFill>
                  <a:srgbClr val="88AA55"/>
                </a:solidFill>
                <a:latin typeface="Franklin Gothic Medium" pitchFamily="34" charset="0"/>
              </a:rPr>
              <a:t>Community Development | </a:t>
            </a:r>
            <a:r>
              <a:rPr lang="en-US" sz="1200" dirty="0" err="1">
                <a:solidFill>
                  <a:srgbClr val="88AA55"/>
                </a:solidFill>
                <a:latin typeface="Franklin Gothic Medium" pitchFamily="34" charset="0"/>
              </a:rPr>
              <a:t>Kitale</a:t>
            </a:r>
            <a:r>
              <a:rPr lang="en-US" sz="1200" dirty="0">
                <a:solidFill>
                  <a:srgbClr val="88AA55"/>
                </a:solidFill>
                <a:latin typeface="Franklin Gothic Medium" pitchFamily="34" charset="0"/>
              </a:rPr>
              <a:t>, Kenya</a:t>
            </a:r>
            <a:endParaRPr lang="en-US" sz="1050" dirty="0">
              <a:solidFill>
                <a:srgbClr val="88AA55"/>
              </a:solidFill>
              <a:latin typeface="Franklin Gothic Medium" pitchFamily="34" charset="0"/>
            </a:endParaRPr>
          </a:p>
          <a:p>
            <a:pPr lvl="0" algn="r">
              <a:spcBef>
                <a:spcPts val="200"/>
              </a:spcBef>
            </a:pPr>
            <a:r>
              <a:rPr lang="en-US" sz="1200" dirty="0" smtClean="0">
                <a:solidFill>
                  <a:srgbClr val="88AA55"/>
                </a:solidFill>
                <a:latin typeface="Franklin Gothic Demi" pitchFamily="34" charset="0"/>
              </a:rPr>
              <a:t>DENNIS S. ASHILENJE </a:t>
            </a:r>
            <a:r>
              <a:rPr lang="en-US" sz="1100" dirty="0" smtClean="0">
                <a:solidFill>
                  <a:srgbClr val="88AA55"/>
                </a:solidFill>
                <a:latin typeface="Franklin Gothic Medium" pitchFamily="34" charset="0"/>
              </a:rPr>
              <a:t>|</a:t>
            </a:r>
            <a:r>
              <a:rPr lang="en-US" sz="1200" dirty="0" smtClean="0">
                <a:solidFill>
                  <a:srgbClr val="88AA55"/>
                </a:solidFill>
                <a:latin typeface="Franklin Gothic Demi" pitchFamily="34" charset="0"/>
              </a:rPr>
              <a:t> </a:t>
            </a:r>
            <a:r>
              <a:rPr lang="en-US" sz="1200" dirty="0" smtClean="0">
                <a:solidFill>
                  <a:srgbClr val="88AA55"/>
                </a:solidFill>
                <a:latin typeface="Franklin Gothic Medium" pitchFamily="34" charset="0"/>
              </a:rPr>
              <a:t>Manor House Agricultural Center | </a:t>
            </a:r>
            <a:r>
              <a:rPr lang="en-US" sz="1200" dirty="0" err="1" smtClean="0">
                <a:solidFill>
                  <a:srgbClr val="88AA55"/>
                </a:solidFill>
                <a:latin typeface="Franklin Gothic Medium" pitchFamily="34" charset="0"/>
              </a:rPr>
              <a:t>Kitale</a:t>
            </a:r>
            <a:r>
              <a:rPr lang="en-US" sz="1200" dirty="0" smtClean="0">
                <a:solidFill>
                  <a:srgbClr val="88AA55"/>
                </a:solidFill>
                <a:latin typeface="Franklin Gothic Medium" pitchFamily="34" charset="0"/>
              </a:rPr>
              <a:t>, Kenya</a:t>
            </a:r>
            <a:endParaRPr lang="en-US" sz="1050" dirty="0" smtClean="0">
              <a:solidFill>
                <a:srgbClr val="88AA55"/>
              </a:solidFill>
              <a:latin typeface="Franklin Gothic Medium" pitchFamily="34" charset="0"/>
            </a:endParaRPr>
          </a:p>
          <a:p>
            <a:pPr lvl="0" algn="r">
              <a:spcBef>
                <a:spcPts val="200"/>
              </a:spcBef>
            </a:pPr>
            <a:r>
              <a:rPr lang="en-US" sz="1200" dirty="0" smtClean="0">
                <a:solidFill>
                  <a:srgbClr val="88AA55"/>
                </a:solidFill>
                <a:latin typeface="Franklin Gothic Demi" pitchFamily="34" charset="0"/>
              </a:rPr>
              <a:t>BERNARD BASHAASHA |</a:t>
            </a:r>
            <a:r>
              <a:rPr lang="en-US" sz="1050" dirty="0" smtClean="0">
                <a:solidFill>
                  <a:srgbClr val="88AA55"/>
                </a:solidFill>
                <a:latin typeface="Franklin Gothic Demi" pitchFamily="34" charset="0"/>
              </a:rPr>
              <a:t> </a:t>
            </a:r>
            <a:r>
              <a:rPr lang="en-US" sz="1200" dirty="0" err="1" smtClean="0">
                <a:solidFill>
                  <a:srgbClr val="88AA55"/>
                </a:solidFill>
                <a:latin typeface="Franklin Gothic Medium" pitchFamily="34" charset="0"/>
              </a:rPr>
              <a:t>Makerere</a:t>
            </a:r>
            <a:r>
              <a:rPr lang="en-US" sz="1200" dirty="0" smtClean="0">
                <a:solidFill>
                  <a:srgbClr val="88AA55"/>
                </a:solidFill>
                <a:latin typeface="Franklin Gothic Medium" pitchFamily="34" charset="0"/>
              </a:rPr>
              <a:t> University | Kampala, Uganda</a:t>
            </a:r>
          </a:p>
          <a:p>
            <a:pPr lvl="0" algn="r">
              <a:spcBef>
                <a:spcPts val="200"/>
              </a:spcBef>
            </a:pPr>
            <a:r>
              <a:rPr lang="en-US" sz="1200" dirty="0" smtClean="0">
                <a:solidFill>
                  <a:srgbClr val="88AA55"/>
                </a:solidFill>
                <a:latin typeface="Franklin Gothic Demi" pitchFamily="34" charset="0"/>
              </a:rPr>
              <a:t>EUSEBIUS MUKHWANA |</a:t>
            </a:r>
            <a:r>
              <a:rPr lang="en-US" sz="1200" dirty="0" smtClean="0">
                <a:solidFill>
                  <a:srgbClr val="88AA55"/>
                </a:solidFill>
                <a:latin typeface="Franklin Gothic Medium" pitchFamily="34" charset="0"/>
              </a:rPr>
              <a:t>SACRED-Africa | Nairobi, Kenya</a:t>
            </a:r>
            <a:r>
              <a:rPr lang="en-US" sz="1600" dirty="0" smtClean="0">
                <a:solidFill>
                  <a:srgbClr val="88AA55"/>
                </a:solidFill>
                <a:latin typeface="Franklin Gothic Medium" pitchFamily="34" charset="0"/>
              </a:rPr>
              <a:t> </a:t>
            </a:r>
            <a:endParaRPr lang="en-US" sz="1200" dirty="0" smtClean="0">
              <a:solidFill>
                <a:srgbClr val="88AA55"/>
              </a:solidFill>
              <a:latin typeface="Franklin Gothic Medium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85800"/>
            <a:ext cx="4495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n w="9525">
                  <a:noFill/>
                </a:ln>
                <a:solidFill>
                  <a:srgbClr val="F5F5EB"/>
                </a:solidFill>
                <a:latin typeface="Franklin Gothic Medium" pitchFamily="34" charset="0"/>
              </a:rPr>
              <a:t>Social networks </a:t>
            </a:r>
          </a:p>
          <a:p>
            <a:r>
              <a:rPr lang="en-US" sz="3200" dirty="0">
                <a:ln w="9525">
                  <a:noFill/>
                </a:ln>
                <a:solidFill>
                  <a:srgbClr val="F5F5EB"/>
                </a:solidFill>
                <a:latin typeface="Franklin Gothic Medium" pitchFamily="34" charset="0"/>
              </a:rPr>
              <a:t>a</a:t>
            </a:r>
            <a:r>
              <a:rPr lang="en-US" sz="3200" dirty="0" smtClean="0">
                <a:ln w="9525">
                  <a:noFill/>
                </a:ln>
                <a:solidFill>
                  <a:srgbClr val="F5F5EB"/>
                </a:solidFill>
                <a:latin typeface="Franklin Gothic Medium" pitchFamily="34" charset="0"/>
              </a:rPr>
              <a:t>nd smallholder conservation agriculture in East Africa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30" b="32168"/>
          <a:stretch/>
        </p:blipFill>
        <p:spPr>
          <a:xfrm>
            <a:off x="430106" y="3527348"/>
            <a:ext cx="3074996" cy="96845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906" y="6128678"/>
            <a:ext cx="2037841" cy="4388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93" y="6008355"/>
            <a:ext cx="2111818" cy="652587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50" y="5193343"/>
            <a:ext cx="593585" cy="62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234286"/>
            <a:ext cx="636968" cy="62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690" y="5287224"/>
            <a:ext cx="1896066" cy="4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93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17013">
            <a:off x="2315239" y="977857"/>
            <a:ext cx="7010590" cy="46149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5F5EB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381000"/>
            <a:ext cx="9144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</a:pPr>
            <a:r>
              <a:rPr lang="en-US" sz="2600" dirty="0" smtClean="0">
                <a:solidFill>
                  <a:srgbClr val="88AA55"/>
                </a:solidFill>
                <a:latin typeface="Franklin Gothic Demi" pitchFamily="34" charset="0"/>
              </a:rPr>
              <a:t>STATEMENT: </a:t>
            </a:r>
            <a:r>
              <a:rPr lang="en-US" sz="2600" dirty="0" smtClean="0">
                <a:solidFill>
                  <a:srgbClr val="117722"/>
                </a:solidFill>
                <a:latin typeface="Franklin Gothic Demi" pitchFamily="34" charset="0"/>
              </a:rPr>
              <a:t>One should maintain a permanent crop cover.</a:t>
            </a:r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0851968"/>
              </p:ext>
            </p:extLst>
          </p:nvPr>
        </p:nvGraphicFramePr>
        <p:xfrm>
          <a:off x="762000" y="1600200"/>
          <a:ext cx="7620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2187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17013">
            <a:off x="2315239" y="977857"/>
            <a:ext cx="7010590" cy="46149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5F5EB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792162"/>
          </a:xfrm>
        </p:spPr>
        <p:txBody>
          <a:bodyPr>
            <a:normAutofit/>
          </a:bodyPr>
          <a:lstStyle/>
          <a:p>
            <a:pPr lvl="0" algn="l">
              <a:spcBef>
                <a:spcPts val="900"/>
              </a:spcBef>
            </a:pPr>
            <a:r>
              <a:rPr lang="en-US" sz="2600" dirty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>STATEMENT: </a:t>
            </a:r>
            <a:r>
              <a:rPr lang="en-US" sz="2600" dirty="0" smtClean="0">
                <a:solidFill>
                  <a:srgbClr val="117722"/>
                </a:solidFill>
                <a:latin typeface="Franklin Gothic Demi" pitchFamily="34" charset="0"/>
                <a:ea typeface="+mn-ea"/>
                <a:cs typeface="+mn-cs"/>
              </a:rPr>
              <a:t>Tillage causes land degradation.</a:t>
            </a:r>
            <a:endParaRPr lang="en-US" sz="2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588785"/>
              </p:ext>
            </p:extLst>
          </p:nvPr>
        </p:nvGraphicFramePr>
        <p:xfrm>
          <a:off x="762000" y="1371600"/>
          <a:ext cx="7620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6932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17013">
            <a:off x="2315239" y="977857"/>
            <a:ext cx="7010590" cy="46149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5F5EB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918874"/>
              </p:ext>
            </p:extLst>
          </p:nvPr>
        </p:nvGraphicFramePr>
        <p:xfrm>
          <a:off x="1724022" y="457200"/>
          <a:ext cx="5715003" cy="632843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164947"/>
                <a:gridCol w="591676"/>
                <a:gridCol w="591676"/>
                <a:gridCol w="591676"/>
                <a:gridCol w="591676"/>
                <a:gridCol w="591676"/>
                <a:gridCol w="591676"/>
              </a:tblGrid>
              <a:tr h="18665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effectLst/>
                          <a:latin typeface="Franklin Gothic Medium" pitchFamily="34" charset="0"/>
                        </a:rPr>
                        <a:t>INDEPENDENT VARIABLES</a:t>
                      </a:r>
                      <a:endParaRPr lang="en-US" sz="12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effectLst/>
                          <a:latin typeface="Franklin Gothic Medium" pitchFamily="34" charset="0"/>
                        </a:rPr>
                        <a:t>VARIABLE GROUPS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effectLst/>
                          <a:latin typeface="Franklin Gothic Medium" pitchFamily="34" charset="0"/>
                        </a:rPr>
                        <a:t>ALL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effectLst/>
                          <a:latin typeface="Franklin Gothic Medium" pitchFamily="34" charset="0"/>
                        </a:rPr>
                        <a:t>BEST MODEL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6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Beta</a:t>
                      </a:r>
                      <a:endParaRPr lang="en-US" sz="9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sig</a:t>
                      </a:r>
                      <a:endParaRPr lang="en-US" sz="9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Beta</a:t>
                      </a:r>
                      <a:endParaRPr lang="en-US" sz="9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sig</a:t>
                      </a:r>
                      <a:endParaRPr lang="en-US" sz="9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Beta</a:t>
                      </a:r>
                      <a:endParaRPr lang="en-US" sz="9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sig</a:t>
                      </a:r>
                      <a:endParaRPr lang="en-US" sz="9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Agro-ecological Zone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err="1">
                          <a:effectLst/>
                          <a:latin typeface="Franklin Gothic Medium" pitchFamily="34" charset="0"/>
                        </a:rPr>
                        <a:t>Tororo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.166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.01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450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02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.221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err="1">
                          <a:effectLst/>
                          <a:latin typeface="Franklin Gothic Medium" pitchFamily="34" charset="0"/>
                        </a:rPr>
                        <a:t>Kapchorwa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-.126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.06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.234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.08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err="1">
                          <a:effectLst/>
                          <a:latin typeface="Franklin Gothic Medium" pitchFamily="34" charset="0"/>
                        </a:rPr>
                        <a:t>Bungoma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-.034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.60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216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04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.102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.06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.053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Resource endowments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Tractor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-.039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.54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254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00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.237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Animal traction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-.087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.12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048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.41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Area farmed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.007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.91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017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.76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Wealth index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.016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.80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084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.25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Importance of off-farm income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-.081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.14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063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26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Access to credit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.153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.01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089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16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.014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.09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Personal Characteristics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Age-respondent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.040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.49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043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.57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Gender-respondent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.024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.69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058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.31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Education-respondent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-.007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.90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017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78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Female household head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-.015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.81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090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.17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Poor health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-.117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.04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-.105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05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% energy from staples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.088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.11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065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21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.002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.36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Network connectivity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Extension contact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224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.04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289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.01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.300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.01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Frequency extension contact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271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.02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378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-.390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NGO Contact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013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.91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007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95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Frequency NGO contact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164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15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156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17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.185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Vendor contact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-.100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.22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-.131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.13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Frequency</a:t>
                      </a:r>
                      <a:r>
                        <a:rPr lang="en-US" sz="1050" b="0" baseline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 vendor contact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.032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,77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.099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.37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Average contact frequency 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018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75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079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.58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Total network contact frequency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255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02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-.250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02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-.270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665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087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6489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Adjusted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.145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.150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5800" y="-11728"/>
            <a:ext cx="662939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8AA55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Regression Table 6.1: Modern capital intensive farming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88AA55"/>
              </a:solidFill>
              <a:effectLst/>
              <a:latin typeface="Franklin Gothic Dem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96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17013">
            <a:off x="2315239" y="977857"/>
            <a:ext cx="7010590" cy="46149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5F5EB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52400"/>
            <a:ext cx="8686800" cy="792162"/>
          </a:xfrm>
        </p:spPr>
        <p:txBody>
          <a:bodyPr>
            <a:normAutofit/>
          </a:bodyPr>
          <a:lstStyle/>
          <a:p>
            <a:pPr lvl="0" algn="l">
              <a:spcBef>
                <a:spcPts val="900"/>
              </a:spcBef>
            </a:pPr>
            <a:r>
              <a:rPr lang="en-US" sz="2600" dirty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>Regression Table 6.2: Mixed farming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001240"/>
              </p:ext>
            </p:extLst>
          </p:nvPr>
        </p:nvGraphicFramePr>
        <p:xfrm>
          <a:off x="1600199" y="552457"/>
          <a:ext cx="5943600" cy="623182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250616"/>
                <a:gridCol w="615273"/>
                <a:gridCol w="615273"/>
                <a:gridCol w="615273"/>
                <a:gridCol w="615273"/>
                <a:gridCol w="615946"/>
                <a:gridCol w="615946"/>
              </a:tblGrid>
              <a:tr h="18278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effectLst/>
                          <a:latin typeface="Franklin Gothic Medium" pitchFamily="34" charset="0"/>
                        </a:rPr>
                        <a:t>INDEPENDENT VARIABLES</a:t>
                      </a:r>
                      <a:endParaRPr lang="en-US" sz="12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VARIABLE GROUPS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ALL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BEST MODEL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7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Beta</a:t>
                      </a:r>
                      <a:endParaRPr lang="en-US" sz="8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sig</a:t>
                      </a:r>
                      <a:endParaRPr lang="en-US" sz="8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Beta</a:t>
                      </a:r>
                      <a:endParaRPr lang="en-US" sz="8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sig</a:t>
                      </a:r>
                      <a:endParaRPr lang="en-US" sz="8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Beta</a:t>
                      </a:r>
                      <a:endParaRPr lang="en-US" sz="8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sig</a:t>
                      </a:r>
                      <a:endParaRPr lang="en-US" sz="8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</a:tr>
              <a:tr h="1974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Agro-ecological Zone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2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2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2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2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2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2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err="1">
                          <a:effectLst/>
                          <a:latin typeface="Franklin Gothic Medium" pitchFamily="34" charset="0"/>
                        </a:rPr>
                        <a:t>Tororo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-.348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052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.89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err="1">
                          <a:effectLst/>
                          <a:latin typeface="Franklin Gothic Medium" pitchFamily="34" charset="0"/>
                        </a:rPr>
                        <a:t>Kapchorwa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-.014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.25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063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.64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153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.02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Bungoma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-.299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285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01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-.197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.107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Resource endowments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Tractor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.161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.01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109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25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Animal traction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-.007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.90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029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.63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Area farmed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-.015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.80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004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94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Wealth index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.008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.90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064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.31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Importance of off-farm income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-.001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.99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011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.84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Access to credit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-.013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.83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138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03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.126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.04</a:t>
                      </a: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.008</a:t>
                      </a:r>
                      <a:endParaRPr lang="en-US" sz="1050" b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.19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Personal Characteristics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Age-respondent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.029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.62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001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.99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Gender-respondent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-.018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.77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071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.21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Education-respondent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.053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.36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024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69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Female household head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.038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.54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074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21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Poor health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.012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.83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017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.75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% energy from staples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.021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.71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011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84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-.013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.94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Network connectivity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>
                    <a:solidFill>
                      <a:srgbClr val="31859C"/>
                    </a:solidFill>
                  </a:tcPr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Extension contact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-.145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18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237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.04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-.140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.01</a:t>
                      </a: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Frequency extension contact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012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.91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124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.30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NGO Contact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217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05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208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07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-.116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05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Frequency NGO contact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142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.22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108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.35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Vendor contact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.145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.08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.093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.28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Frequency vendor contact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-.303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.01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-.254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.02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-.201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.02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Average contact frequency 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.196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.279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05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229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  <a:latin typeface="Franklin Gothic Medium" pitchFamily="34" charset="0"/>
                        </a:rPr>
                        <a:t>Total network contact frequency</a:t>
                      </a:r>
                      <a:endParaRPr lang="en-US" sz="105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.242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.02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.244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.03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.273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.078</a:t>
                      </a:r>
                      <a:endParaRPr lang="en-US" sz="1050" b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8278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Adjusted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133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149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706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17013">
            <a:off x="2315239" y="977857"/>
            <a:ext cx="7010590" cy="46149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5F5EB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70" y="304800"/>
            <a:ext cx="3276600" cy="1263010"/>
          </a:xfrm>
        </p:spPr>
        <p:txBody>
          <a:bodyPr>
            <a:normAutofit fontScale="90000"/>
          </a:bodyPr>
          <a:lstStyle/>
          <a:p>
            <a:pPr lvl="0" algn="l">
              <a:spcBef>
                <a:spcPts val="900"/>
              </a:spcBef>
            </a:pPr>
            <a:r>
              <a:rPr lang="en-US" sz="2600" dirty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>Regression Table </a:t>
            </a:r>
            <a:r>
              <a:rPr lang="en-US" sz="26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>7.1: </a:t>
            </a:r>
            <a:br>
              <a:rPr lang="en-US" sz="26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</a:br>
            <a:r>
              <a:rPr lang="en-US" sz="26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</a:br>
            <a:r>
              <a:rPr lang="en-US" sz="26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>One </a:t>
            </a:r>
            <a:r>
              <a:rPr lang="en-US" sz="2600" dirty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>should maintain </a:t>
            </a:r>
            <a:r>
              <a:rPr lang="en-US" sz="26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</a:br>
            <a:r>
              <a:rPr lang="en-US" sz="26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>a </a:t>
            </a:r>
            <a:r>
              <a:rPr lang="en-US" sz="2600" dirty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>permanent crop cover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535770"/>
              </p:ext>
            </p:extLst>
          </p:nvPr>
        </p:nvGraphicFramePr>
        <p:xfrm>
          <a:off x="3276600" y="76200"/>
          <a:ext cx="5791202" cy="6381047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192912"/>
                <a:gridCol w="599497"/>
                <a:gridCol w="599497"/>
                <a:gridCol w="599497"/>
                <a:gridCol w="599497"/>
                <a:gridCol w="600151"/>
                <a:gridCol w="600151"/>
              </a:tblGrid>
              <a:tr h="16009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INDEPENDENT VARIABLES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effectLst/>
                          <a:latin typeface="Franklin Gothic Medium" pitchFamily="34" charset="0"/>
                        </a:rPr>
                        <a:t>VARIABLE GROUPS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effectLst/>
                          <a:latin typeface="Franklin Gothic Medium" pitchFamily="34" charset="0"/>
                        </a:rPr>
                        <a:t>ALL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effectLst/>
                          <a:latin typeface="Franklin Gothic Medium" pitchFamily="34" charset="0"/>
                        </a:rPr>
                        <a:t>BEST MODEL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Beta</a:t>
                      </a:r>
                      <a:endParaRPr lang="en-US" sz="7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sig</a:t>
                      </a:r>
                      <a:endParaRPr lang="en-US" sz="7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Beta</a:t>
                      </a:r>
                      <a:endParaRPr lang="en-US" sz="7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sig</a:t>
                      </a:r>
                      <a:endParaRPr lang="en-US" sz="7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Beta</a:t>
                      </a:r>
                      <a:endParaRPr lang="en-US" sz="7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sig</a:t>
                      </a:r>
                      <a:endParaRPr lang="en-US" sz="7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</a:tr>
              <a:tr h="167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 smtClean="0">
                          <a:effectLst/>
                          <a:latin typeface="Franklin Gothic Medium" pitchFamily="34" charset="0"/>
                        </a:rPr>
                        <a:t>Agro-ecological Zone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err="1">
                          <a:effectLst/>
                          <a:latin typeface="Franklin Gothic Medium" pitchFamily="34" charset="0"/>
                        </a:rPr>
                        <a:t>Tororo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-.200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-.224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.24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effectLst/>
                          <a:latin typeface="Franklin Gothic Medium" pitchFamily="34" charset="0"/>
                        </a:rPr>
                        <a:t>Kapchorwa</a:t>
                      </a:r>
                      <a:endParaRPr lang="en-US" sz="100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-.245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194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.15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err="1">
                          <a:effectLst/>
                          <a:latin typeface="Franklin Gothic Medium" pitchFamily="34" charset="0"/>
                        </a:rPr>
                        <a:t>Bungoma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-.351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399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-.236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.076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7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Resource endowments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Tractor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.098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.12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-.100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.29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Animal traction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-.108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.05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014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81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effectLst/>
                          <a:latin typeface="Franklin Gothic Medium" pitchFamily="34" charset="0"/>
                        </a:rPr>
                        <a:t>Area farmed</a:t>
                      </a:r>
                      <a:endParaRPr lang="en-US" sz="100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-.058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.32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-.106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effectLst/>
                          <a:latin typeface="Franklin Gothic Medium" pitchFamily="34" charset="0"/>
                        </a:rPr>
                        <a:t>Wealth index</a:t>
                      </a:r>
                      <a:endParaRPr lang="en-US" sz="100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.076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.22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054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.39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Importance of off-farm income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-.089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075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.18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Access to credit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.083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.15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131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139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.040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7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Personal Characteristics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Age-respondent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.193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142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182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Gender-respondent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.159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112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05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100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05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effectLst/>
                          <a:latin typeface="Franklin Gothic Medium" pitchFamily="34" charset="0"/>
                        </a:rPr>
                        <a:t>Education-respondent</a:t>
                      </a:r>
                      <a:endParaRPr lang="en-US" sz="100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.006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.92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034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.57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effectLst/>
                          <a:latin typeface="Franklin Gothic Medium" pitchFamily="34" charset="0"/>
                        </a:rPr>
                        <a:t>Female household head</a:t>
                      </a:r>
                      <a:endParaRPr lang="en-US" sz="100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-.031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.60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026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.66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Poor health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-.118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.03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086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% energy from staples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.080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.03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061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24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.048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7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Network connectivity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Extension contact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019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86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044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.70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Frequency extension contact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060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.61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104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39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NGO Contact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458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386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-.420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Frequency NGO contact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360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290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343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807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Vendor</a:t>
                      </a:r>
                      <a:r>
                        <a:rPr lang="en-US" sz="1000" b="0" baseline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 contact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.167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.05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.156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.07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.132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.01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807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Frequency vendor</a:t>
                      </a:r>
                      <a:r>
                        <a:rPr lang="en-US" sz="1000" b="0" baseline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 contact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-.188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.09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-.081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.46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Average contact frequency 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018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.77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-.029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.84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Total network contact frequency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.100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.35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.080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.46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050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7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Farming Perspectives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Modern capital intensive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.138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.107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.105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.04</a:t>
                      </a: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Mixed farming system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-.014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.77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-.051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.36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.015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.02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0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Adjusted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157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153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706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17013">
            <a:off x="2315239" y="977857"/>
            <a:ext cx="7010590" cy="46149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5F5EB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2819400" cy="1828800"/>
          </a:xfrm>
        </p:spPr>
        <p:txBody>
          <a:bodyPr>
            <a:normAutofit fontScale="90000"/>
          </a:bodyPr>
          <a:lstStyle/>
          <a:p>
            <a:pPr lvl="0" algn="l">
              <a:lnSpc>
                <a:spcPct val="1500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200" dirty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>Regression Table </a:t>
            </a:r>
            <a:r>
              <a:rPr lang="en-US" sz="22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>7.2:</a:t>
            </a:r>
            <a:br>
              <a:rPr lang="en-US" sz="22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</a:br>
            <a:r>
              <a:rPr lang="en-US" sz="16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>   </a:t>
            </a:r>
            <a:r>
              <a:rPr lang="en-US" sz="22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/>
            </a:r>
            <a:br>
              <a:rPr lang="en-US" sz="22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</a:br>
            <a:r>
              <a:rPr lang="en-US" sz="22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>Tillage </a:t>
            </a:r>
            <a:r>
              <a:rPr lang="en-US" sz="2200" dirty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>Causes Land </a:t>
            </a:r>
            <a:r>
              <a:rPr lang="en-US" sz="22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/>
            </a:r>
            <a:br>
              <a:rPr lang="en-US" sz="22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</a:br>
            <a:r>
              <a:rPr lang="en-US" sz="22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>Degradation</a:t>
            </a:r>
            <a:endParaRPr lang="en-US" sz="2200" dirty="0">
              <a:solidFill>
                <a:srgbClr val="88AA55"/>
              </a:solidFill>
              <a:latin typeface="Franklin Gothic Demi" pitchFamily="34" charset="0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636260"/>
              </p:ext>
            </p:extLst>
          </p:nvPr>
        </p:nvGraphicFramePr>
        <p:xfrm>
          <a:off x="3048000" y="76200"/>
          <a:ext cx="5791202" cy="6373312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192912"/>
                <a:gridCol w="599497"/>
                <a:gridCol w="599497"/>
                <a:gridCol w="599497"/>
                <a:gridCol w="599497"/>
                <a:gridCol w="600151"/>
                <a:gridCol w="600151"/>
              </a:tblGrid>
              <a:tr h="15875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Franklin Gothic Medium" pitchFamily="34" charset="0"/>
                        </a:rPr>
                        <a:t>INDEPENDENT VARIABLES</a:t>
                      </a:r>
                      <a:endParaRPr lang="en-US" sz="11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effectLst/>
                          <a:latin typeface="Franklin Gothic Medium" pitchFamily="34" charset="0"/>
                        </a:rPr>
                        <a:t>VARIABLE GROUPS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effectLst/>
                          <a:latin typeface="Franklin Gothic Medium" pitchFamily="34" charset="0"/>
                        </a:rPr>
                        <a:t>ALL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effectLst/>
                          <a:latin typeface="Franklin Gothic Medium" pitchFamily="34" charset="0"/>
                        </a:rPr>
                        <a:t>BEST MODEL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85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Beta</a:t>
                      </a:r>
                      <a:endParaRPr lang="en-US" sz="9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sig</a:t>
                      </a:r>
                      <a:endParaRPr lang="en-US" sz="9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Beta</a:t>
                      </a:r>
                      <a:endParaRPr lang="en-US" sz="9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sig</a:t>
                      </a:r>
                      <a:endParaRPr lang="en-US" sz="9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Beta</a:t>
                      </a:r>
                      <a:endParaRPr lang="en-US" sz="9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sig</a:t>
                      </a:r>
                      <a:endParaRPr lang="en-US" sz="9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Agro-ecological Zone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err="1">
                          <a:effectLst/>
                          <a:latin typeface="Franklin Gothic Medium" pitchFamily="34" charset="0"/>
                        </a:rPr>
                        <a:t>Tororo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-.073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.27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049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.80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err="1">
                          <a:effectLst/>
                          <a:latin typeface="Franklin Gothic Medium" pitchFamily="34" charset="0"/>
                        </a:rPr>
                        <a:t>Kapchorwa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-.173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205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.268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err="1">
                          <a:effectLst/>
                          <a:latin typeface="Franklin Gothic Medium" pitchFamily="34" charset="0"/>
                        </a:rPr>
                        <a:t>Bungoma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-.089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.17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007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95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.045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Resource endowments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Tractor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.051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.41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048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.62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Animal traction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.065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.24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052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39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Area farmed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-.074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.21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059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32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effectLst/>
                          <a:latin typeface="Franklin Gothic Medium" pitchFamily="34" charset="0"/>
                        </a:rPr>
                        <a:t>Wealth index</a:t>
                      </a:r>
                      <a:endParaRPr lang="en-US" sz="1000" b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.161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.01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149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.143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.01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Importance of off-farm income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-.023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.68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008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.89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Access to credit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-.191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115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08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.037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Personal Characteristics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Age-respondent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.012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.83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-.004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94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Gender-respondent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-.142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.02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148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-.149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Education-respondent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.060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.28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036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56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Female household head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.075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.22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116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.109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.05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Poor health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.007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.90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001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99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% energy from staples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.163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130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.132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.033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.01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Network connectivity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Extension contact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085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46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028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81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Frequency extension contact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-.004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.97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109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38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.106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.04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NGO </a:t>
                      </a:r>
                      <a:r>
                        <a:rPr lang="en-US" sz="1000" b="0" dirty="0" smtClean="0">
                          <a:effectLst/>
                          <a:latin typeface="Franklin Gothic Medium" pitchFamily="34" charset="0"/>
                        </a:rPr>
                        <a:t>contact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101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38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-.199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08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Frequency NGO contact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131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28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183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effectLst/>
                          <a:latin typeface="Franklin Gothic Medium" pitchFamily="34" charset="0"/>
                        </a:rPr>
                        <a:t>Vendor contact 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.113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.101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.25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818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Frequency</a:t>
                      </a:r>
                      <a:r>
                        <a:rPr lang="en-US" sz="1000" b="0" baseline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 v</a:t>
                      </a:r>
                      <a:r>
                        <a:rPr lang="en-US" sz="100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endor contact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-.151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.19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-.137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.23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818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Average contact frequency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.058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.35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-.012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  <a:ea typeface="Calibri"/>
                          <a:cs typeface="Times New Roman"/>
                        </a:rPr>
                        <a:t>.94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Total network contact frequency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029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.79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034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.76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-.003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50" b="0" dirty="0" smtClean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53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  <a:latin typeface="Franklin Gothic Medium" pitchFamily="34" charset="0"/>
                        </a:rPr>
                        <a:t>Farming Perspectives</a:t>
                      </a:r>
                      <a:endParaRPr lang="en-US" sz="105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>
                    <a:solidFill>
                      <a:srgbClr val="31859C"/>
                    </a:solidFill>
                  </a:tcPr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Modern capital intensive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-.003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.95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135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02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.130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.01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Franklin Gothic Medium" pitchFamily="34" charset="0"/>
                        </a:rPr>
                        <a:t>Mixed farming system</a:t>
                      </a:r>
                      <a:endParaRPr lang="en-US" sz="1000" b="0" dirty="0"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.053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.28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</a:t>
                      </a: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010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.86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404039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00" b="0" dirty="0">
                        <a:solidFill>
                          <a:srgbClr val="404039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Adj.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-.002</a:t>
                      </a:r>
                      <a:endParaRPr lang="en-US" sz="1050" b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.56</a:t>
                      </a:r>
                      <a:endParaRPr lang="en-US" sz="1050" b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6671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Adjusted R</a:t>
                      </a:r>
                      <a:r>
                        <a:rPr lang="en-US" sz="1050" b="0" baseline="3000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2  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 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.104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.118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solidFill>
                            <a:srgbClr val="C00000"/>
                          </a:solidFill>
                          <a:effectLst/>
                          <a:latin typeface="Franklin Gothic Medium" pitchFamily="34" charset="0"/>
                        </a:rPr>
                        <a:t>.00</a:t>
                      </a:r>
                      <a:endParaRPr lang="en-US" sz="1050" b="0" dirty="0">
                        <a:solidFill>
                          <a:srgbClr val="C00000"/>
                        </a:solidFill>
                        <a:effectLst/>
                        <a:latin typeface="Franklin Gothic Medium" pitchFamily="34" charset="0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706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17013">
            <a:off x="2315239" y="977857"/>
            <a:ext cx="7010590" cy="46149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5F5E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1000" y="255896"/>
            <a:ext cx="7086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</a:pPr>
            <a:r>
              <a:rPr lang="en-US" sz="4000" dirty="0" smtClean="0">
                <a:solidFill>
                  <a:srgbClr val="117722"/>
                </a:solidFill>
                <a:latin typeface="Franklin Gothic Demi" pitchFamily="34" charset="0"/>
              </a:rPr>
              <a:t>OUR CONCLUSIONS</a:t>
            </a:r>
            <a:endParaRPr lang="en-US" sz="4000" dirty="0" smtClean="0">
              <a:solidFill>
                <a:srgbClr val="F5F5EB"/>
              </a:solidFill>
              <a:latin typeface="Franklin Gothic Medium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6847" y="1143000"/>
            <a:ext cx="7987553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500"/>
              </a:spcBef>
            </a:pPr>
            <a:r>
              <a:rPr lang="en-US" sz="2400" dirty="0" smtClean="0">
                <a:solidFill>
                  <a:srgbClr val="88AA55"/>
                </a:solidFill>
                <a:latin typeface="Franklin Gothic Demi" pitchFamily="34" charset="0"/>
              </a:rPr>
              <a:t>Sense-Making </a:t>
            </a:r>
            <a:r>
              <a:rPr lang="en-US" dirty="0" smtClean="0">
                <a:solidFill>
                  <a:srgbClr val="88AA55"/>
                </a:solidFill>
                <a:latin typeface="Franklin Gothic Medium" pitchFamily="34" charset="0"/>
              </a:rPr>
              <a:t>|</a:t>
            </a:r>
            <a:r>
              <a:rPr lang="en-US" sz="2400" dirty="0" smtClean="0">
                <a:solidFill>
                  <a:srgbClr val="88AA55"/>
                </a:solidFill>
                <a:latin typeface="Franklin Gothic Demi" pitchFamily="34" charset="0"/>
              </a:rPr>
              <a:t> </a:t>
            </a:r>
          </a:p>
          <a:p>
            <a:pPr lvl="0">
              <a:spcBef>
                <a:spcPts val="1500"/>
              </a:spcBef>
            </a:pPr>
            <a:r>
              <a:rPr lang="en-US" dirty="0" smtClean="0">
                <a:solidFill>
                  <a:srgbClr val="88AA55"/>
                </a:solidFill>
                <a:latin typeface="Franklin Gothic Medium" pitchFamily="34" charset="0"/>
              </a:rPr>
              <a:t>there are real differences between the agricultural production knowledge of non-farm agents and farmers </a:t>
            </a:r>
          </a:p>
          <a:p>
            <a:pPr lvl="0">
              <a:spcBef>
                <a:spcPts val="1500"/>
              </a:spcBef>
            </a:pPr>
            <a:r>
              <a:rPr lang="en-US" sz="2400" dirty="0" smtClean="0">
                <a:solidFill>
                  <a:srgbClr val="88AA55"/>
                </a:solidFill>
                <a:latin typeface="Franklin Gothic Demi" pitchFamily="34" charset="0"/>
              </a:rPr>
              <a:t>Contextual knowledge and mutual understanding </a:t>
            </a:r>
            <a:r>
              <a:rPr lang="en-US" dirty="0" smtClean="0">
                <a:solidFill>
                  <a:srgbClr val="88AA55"/>
                </a:solidFill>
                <a:latin typeface="Franklin Gothic Medium" pitchFamily="34" charset="0"/>
              </a:rPr>
              <a:t>|</a:t>
            </a:r>
            <a:r>
              <a:rPr lang="en-US" sz="2400" dirty="0" smtClean="0">
                <a:solidFill>
                  <a:srgbClr val="88AA55"/>
                </a:solidFill>
                <a:latin typeface="Franklin Gothic Demi" pitchFamily="34" charset="0"/>
              </a:rPr>
              <a:t> </a:t>
            </a:r>
          </a:p>
          <a:p>
            <a:pPr lvl="0">
              <a:spcBef>
                <a:spcPts val="1500"/>
              </a:spcBef>
            </a:pPr>
            <a:r>
              <a:rPr lang="en-US" dirty="0" smtClean="0">
                <a:solidFill>
                  <a:srgbClr val="88AA55"/>
                </a:solidFill>
                <a:latin typeface="Franklin Gothic Medium" pitchFamily="34" charset="0"/>
              </a:rPr>
              <a:t>these differences are driven by farmers’ lived experience of the agro-ecology and the networks that support living in that environment in contrast to memorized science</a:t>
            </a:r>
          </a:p>
          <a:p>
            <a:pPr lvl="0">
              <a:spcBef>
                <a:spcPts val="1500"/>
              </a:spcBef>
            </a:pPr>
            <a:r>
              <a:rPr lang="en-US" sz="2400" dirty="0" smtClean="0">
                <a:solidFill>
                  <a:srgbClr val="88AA55"/>
                </a:solidFill>
                <a:latin typeface="Franklin Gothic Demi" pitchFamily="34" charset="0"/>
              </a:rPr>
              <a:t>Receptivity to change </a:t>
            </a:r>
            <a:r>
              <a:rPr lang="en-US" dirty="0" smtClean="0">
                <a:solidFill>
                  <a:srgbClr val="88AA55"/>
                </a:solidFill>
                <a:latin typeface="Franklin Gothic Medium" pitchFamily="34" charset="0"/>
              </a:rPr>
              <a:t>|</a:t>
            </a:r>
            <a:r>
              <a:rPr lang="en-US" sz="2400" dirty="0" smtClean="0">
                <a:solidFill>
                  <a:srgbClr val="88AA55"/>
                </a:solidFill>
                <a:latin typeface="Franklin Gothic Demi" pitchFamily="34" charset="0"/>
              </a:rPr>
              <a:t> </a:t>
            </a:r>
          </a:p>
          <a:p>
            <a:pPr lvl="0">
              <a:spcBef>
                <a:spcPts val="1500"/>
              </a:spcBef>
            </a:pPr>
            <a:r>
              <a:rPr lang="en-US" dirty="0" smtClean="0">
                <a:solidFill>
                  <a:srgbClr val="88AA55"/>
                </a:solidFill>
                <a:latin typeface="Franklin Gothic Medium" pitchFamily="34" charset="0"/>
              </a:rPr>
              <a:t>new ideas may find receptivity on the basis of personal characteristics and resource endowments, but also through grounding concepts in local knowledge</a:t>
            </a:r>
          </a:p>
          <a:p>
            <a:pPr lvl="0">
              <a:spcBef>
                <a:spcPts val="1500"/>
              </a:spcBef>
            </a:pPr>
            <a:r>
              <a:rPr lang="en-US" sz="2400" dirty="0" smtClean="0">
                <a:solidFill>
                  <a:srgbClr val="88AA55"/>
                </a:solidFill>
                <a:latin typeface="Franklin Gothic Demi" pitchFamily="34" charset="0"/>
              </a:rPr>
              <a:t>Mind-Set change </a:t>
            </a:r>
            <a:r>
              <a:rPr lang="en-US" dirty="0">
                <a:solidFill>
                  <a:srgbClr val="88AA55"/>
                </a:solidFill>
                <a:latin typeface="Franklin Gothic Medium" pitchFamily="34" charset="0"/>
              </a:rPr>
              <a:t>|</a:t>
            </a:r>
            <a:r>
              <a:rPr lang="en-US" sz="2400" dirty="0">
                <a:solidFill>
                  <a:srgbClr val="88AA55"/>
                </a:solidFill>
                <a:latin typeface="Franklin Gothic Demi" pitchFamily="34" charset="0"/>
              </a:rPr>
              <a:t> </a:t>
            </a:r>
          </a:p>
          <a:p>
            <a:pPr lvl="0">
              <a:spcBef>
                <a:spcPts val="1500"/>
              </a:spcBef>
            </a:pPr>
            <a:r>
              <a:rPr lang="en-US" dirty="0" smtClean="0">
                <a:solidFill>
                  <a:srgbClr val="88AA55"/>
                </a:solidFill>
                <a:latin typeface="Franklin Gothic Medium" pitchFamily="34" charset="0"/>
              </a:rPr>
              <a:t>Mind-set change requires negotiating new understandings among network members in the process of making adaptations to production practices</a:t>
            </a:r>
            <a:endParaRPr lang="en-US" dirty="0">
              <a:solidFill>
                <a:srgbClr val="88AA55"/>
              </a:solidFill>
              <a:latin typeface="Franklin Gothic Medium" pitchFamily="34" charset="0"/>
            </a:endParaRPr>
          </a:p>
          <a:p>
            <a:pPr lvl="0">
              <a:spcBef>
                <a:spcPts val="1500"/>
              </a:spcBef>
            </a:pPr>
            <a:endParaRPr lang="en-US" dirty="0" smtClean="0">
              <a:solidFill>
                <a:srgbClr val="88AA55"/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30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17013">
            <a:off x="2315239" y="977857"/>
            <a:ext cx="7010590" cy="46149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5F5EB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5F5EB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727537"/>
            <a:ext cx="762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</a:pPr>
            <a:r>
              <a:rPr lang="en-US" sz="6000" dirty="0" smtClean="0">
                <a:solidFill>
                  <a:srgbClr val="117722"/>
                </a:solidFill>
                <a:latin typeface="Franklin Gothic Medium" pitchFamily="34" charset="0"/>
              </a:rPr>
              <a:t>Thank you! </a:t>
            </a:r>
            <a:r>
              <a:rPr lang="en-US" sz="6000" dirty="0" smtClean="0">
                <a:solidFill>
                  <a:srgbClr val="88AA55"/>
                </a:solidFill>
                <a:latin typeface="Franklin Gothic Medium" pitchFamily="34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68409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17013">
            <a:off x="2315239" y="977857"/>
            <a:ext cx="7010590" cy="46149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5F5E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5F5EB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381000"/>
            <a:ext cx="822960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</a:pPr>
            <a:r>
              <a:rPr lang="en-US" sz="5000" dirty="0" smtClean="0">
                <a:solidFill>
                  <a:srgbClr val="117722"/>
                </a:solidFill>
                <a:latin typeface="Franklin Gothic Demi" pitchFamily="34" charset="0"/>
              </a:rPr>
              <a:t>TODAY, WE’LL TALK ABOUT…</a:t>
            </a:r>
            <a:endParaRPr lang="en-US" sz="5000" dirty="0" smtClean="0">
              <a:solidFill>
                <a:srgbClr val="117722"/>
              </a:solidFill>
              <a:latin typeface="Franklin Gothic Medium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1" y="1730782"/>
            <a:ext cx="8001000" cy="4389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29000"/>
              </a:lnSpc>
              <a:spcBef>
                <a:spcPts val="15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rgbClr val="88AA55"/>
                </a:solidFill>
                <a:latin typeface="Franklin Gothic Medium" pitchFamily="34" charset="0"/>
              </a:rPr>
              <a:t>m</a:t>
            </a:r>
            <a:r>
              <a:rPr lang="en-US" sz="2800" dirty="0" smtClean="0">
                <a:solidFill>
                  <a:srgbClr val="88AA55"/>
                </a:solidFill>
                <a:latin typeface="Franklin Gothic Medium" pitchFamily="34" charset="0"/>
              </a:rPr>
              <a:t>ind-set change</a:t>
            </a:r>
          </a:p>
          <a:p>
            <a:pPr marL="342900" lvl="0" indent="-342900">
              <a:lnSpc>
                <a:spcPct val="129000"/>
              </a:lnSpc>
              <a:spcBef>
                <a:spcPts val="1500"/>
              </a:spcBef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88AA55"/>
                </a:solidFill>
                <a:latin typeface="Franklin Gothic Medium" pitchFamily="34" charset="0"/>
              </a:rPr>
              <a:t>conventional farming &amp; conservation agriculture </a:t>
            </a:r>
          </a:p>
          <a:p>
            <a:pPr marL="342900" lvl="0" indent="-342900">
              <a:lnSpc>
                <a:spcPct val="129000"/>
              </a:lnSpc>
              <a:spcBef>
                <a:spcPts val="1500"/>
              </a:spcBef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88AA55"/>
                </a:solidFill>
                <a:latin typeface="Franklin Gothic Medium" pitchFamily="34" charset="0"/>
              </a:rPr>
              <a:t>a bit about the Mt. Elgon region</a:t>
            </a:r>
          </a:p>
          <a:p>
            <a:pPr marL="342900" lvl="0" indent="-342900">
              <a:lnSpc>
                <a:spcPct val="129000"/>
              </a:lnSpc>
              <a:spcBef>
                <a:spcPts val="1500"/>
              </a:spcBef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88AA55"/>
                </a:solidFill>
                <a:latin typeface="Franklin Gothic Medium" pitchFamily="34" charset="0"/>
              </a:rPr>
              <a:t>our research problem</a:t>
            </a:r>
          </a:p>
          <a:p>
            <a:pPr marL="342900" lvl="0" indent="-342900">
              <a:lnSpc>
                <a:spcPct val="129000"/>
              </a:lnSpc>
              <a:spcBef>
                <a:spcPts val="1500"/>
              </a:spcBef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88AA55"/>
                </a:solidFill>
                <a:latin typeface="Franklin Gothic Medium" pitchFamily="34" charset="0"/>
              </a:rPr>
              <a:t>our findings</a:t>
            </a:r>
          </a:p>
          <a:p>
            <a:pPr marL="342900" lvl="0" indent="-342900">
              <a:lnSpc>
                <a:spcPct val="129000"/>
              </a:lnSpc>
              <a:spcBef>
                <a:spcPts val="1500"/>
              </a:spcBef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88AA55"/>
                </a:solidFill>
                <a:latin typeface="Franklin Gothic Medium" pitchFamily="34" charset="0"/>
              </a:rPr>
              <a:t>our conclusion</a:t>
            </a:r>
          </a:p>
        </p:txBody>
      </p:sp>
    </p:spTree>
    <p:extLst>
      <p:ext uri="{BB962C8B-B14F-4D97-AF65-F5344CB8AC3E}">
        <p14:creationId xmlns:p14="http://schemas.microsoft.com/office/powerpoint/2010/main" val="327075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17013">
            <a:off x="2315239" y="977857"/>
            <a:ext cx="7010590" cy="46149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5F5E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3081" y="-12504"/>
            <a:ext cx="9977081" cy="6892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1000" y="533400"/>
            <a:ext cx="7086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</a:pPr>
            <a:r>
              <a:rPr lang="en-US" sz="4000" b="1" dirty="0" smtClean="0">
                <a:solidFill>
                  <a:srgbClr val="C00000"/>
                </a:solidFill>
                <a:latin typeface="Lucida Handwriting" pitchFamily="66" charset="0"/>
              </a:rPr>
              <a:t>X</a:t>
            </a:r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itchFamily="34" charset="0"/>
              </a:rPr>
              <a:t>  </a:t>
            </a:r>
            <a:r>
              <a:rPr lang="en-US" sz="4000" dirty="0" smtClean="0">
                <a:solidFill>
                  <a:srgbClr val="F5F5EB"/>
                </a:solidFill>
                <a:latin typeface="Franklin Gothic Medium" pitchFamily="34" charset="0"/>
              </a:rPr>
              <a:t>WHAT </a:t>
            </a:r>
            <a:r>
              <a:rPr lang="en-US" sz="4000" dirty="0" smtClean="0">
                <a:ln w="19050">
                  <a:solidFill>
                    <a:srgbClr val="C00000"/>
                  </a:solidFill>
                </a:ln>
                <a:solidFill>
                  <a:srgbClr val="F5F5EB"/>
                </a:solidFill>
                <a:latin typeface="Franklin Gothic Medium" pitchFamily="34" charset="0"/>
              </a:rPr>
              <a:t>NOT</a:t>
            </a:r>
            <a:r>
              <a:rPr lang="en-US" sz="4000" dirty="0" smtClean="0">
                <a:ln w="19050">
                  <a:solidFill>
                    <a:schemeClr val="tx1"/>
                  </a:solidFill>
                </a:ln>
                <a:solidFill>
                  <a:srgbClr val="F5F5EB"/>
                </a:solidFill>
                <a:latin typeface="Franklin Gothic Medium" pitchFamily="34" charset="0"/>
              </a:rPr>
              <a:t> </a:t>
            </a:r>
            <a:r>
              <a:rPr lang="en-US" sz="4000" dirty="0" smtClean="0">
                <a:solidFill>
                  <a:srgbClr val="F5F5EB"/>
                </a:solidFill>
                <a:latin typeface="Franklin Gothic Medium" pitchFamily="34" charset="0"/>
              </a:rPr>
              <a:t>TO DO</a:t>
            </a:r>
          </a:p>
        </p:txBody>
      </p:sp>
    </p:spTree>
    <p:extLst>
      <p:ext uri="{BB962C8B-B14F-4D97-AF65-F5344CB8AC3E}">
        <p14:creationId xmlns:p14="http://schemas.microsoft.com/office/powerpoint/2010/main" val="183096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17013">
            <a:off x="2315239" y="977857"/>
            <a:ext cx="7010590" cy="46149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5F5E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1000" y="381000"/>
            <a:ext cx="7086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</a:pPr>
            <a:r>
              <a:rPr lang="en-US" sz="4000" dirty="0" smtClean="0">
                <a:solidFill>
                  <a:srgbClr val="117722"/>
                </a:solidFill>
                <a:latin typeface="Franklin Gothic Demi" pitchFamily="34" charset="0"/>
              </a:rPr>
              <a:t>CONVENTIONAL FARMING &amp; CONSERVATION AGRICULTURE</a:t>
            </a:r>
            <a:endParaRPr lang="en-US" sz="4000" dirty="0" smtClean="0">
              <a:solidFill>
                <a:srgbClr val="F5F5EB"/>
              </a:solidFill>
              <a:latin typeface="Franklin Gothic Medium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965407"/>
              </p:ext>
            </p:extLst>
          </p:nvPr>
        </p:nvGraphicFramePr>
        <p:xfrm>
          <a:off x="546846" y="2135886"/>
          <a:ext cx="7987554" cy="32186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62518"/>
                <a:gridCol w="2662518"/>
                <a:gridCol w="2662518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88AA5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latin typeface="Franklin Gothic Demi" pitchFamily="34" charset="0"/>
                        </a:rPr>
                        <a:t>CONVENTIONAL</a:t>
                      </a:r>
                      <a:r>
                        <a:rPr lang="en-US" sz="1800" b="0" baseline="0" dirty="0" smtClean="0">
                          <a:latin typeface="Franklin Gothic Demi" pitchFamily="34" charset="0"/>
                        </a:rPr>
                        <a:t> FARMING</a:t>
                      </a:r>
                      <a:endParaRPr lang="en-US" sz="1800" b="0" dirty="0">
                        <a:latin typeface="Franklin Gothic Demi" pitchFamily="34" charset="0"/>
                      </a:endParaRPr>
                    </a:p>
                  </a:txBody>
                  <a:tcPr>
                    <a:solidFill>
                      <a:srgbClr val="88AA5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latin typeface="Franklin Gothic Demi" pitchFamily="34" charset="0"/>
                        </a:rPr>
                        <a:t>CONSERVATION</a:t>
                      </a:r>
                      <a:r>
                        <a:rPr lang="en-US" sz="1800" b="0" baseline="0" dirty="0" smtClean="0">
                          <a:latin typeface="Franklin Gothic Demi" pitchFamily="34" charset="0"/>
                        </a:rPr>
                        <a:t> AGRICULTURE</a:t>
                      </a:r>
                      <a:endParaRPr lang="en-US" sz="1800" b="0" dirty="0">
                        <a:latin typeface="Franklin Gothic Demi" pitchFamily="34" charset="0"/>
                      </a:endParaRPr>
                    </a:p>
                  </a:txBody>
                  <a:tcPr>
                    <a:solidFill>
                      <a:srgbClr val="88AA5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Demi" pitchFamily="34" charset="0"/>
                        </a:rPr>
                        <a:t>MINIMIZING TILLAGE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Lucida Handwriting" pitchFamily="66" charset="0"/>
                        </a:rPr>
                        <a:t>X</a:t>
                      </a:r>
                      <a:r>
                        <a:rPr lang="en-US" sz="14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Medium" pitchFamily="34" charset="0"/>
                        </a:rPr>
                        <a:t>  </a:t>
                      </a: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Medium" pitchFamily="34" charset="0"/>
                        </a:rPr>
                        <a:t>plough/hoe to</a:t>
                      </a:r>
                      <a:r>
                        <a:rPr lang="en-US" sz="14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Medium" pitchFamily="34" charset="0"/>
                        </a:rPr>
                        <a:t> improve soil structure and control weeds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Franklin Gothic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Wingdings" pitchFamily="2" charset="2"/>
                        <a:buNone/>
                      </a:pPr>
                      <a:r>
                        <a:rPr lang="en-US" sz="1400" b="1" dirty="0" smtClean="0">
                          <a:solidFill>
                            <a:srgbClr val="88AA55"/>
                          </a:solidFill>
                          <a:latin typeface="Lucida Handwriting"/>
                        </a:rPr>
                        <a:t>√  </a:t>
                      </a: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Medium" pitchFamily="34" charset="0"/>
                        </a:rPr>
                        <a:t>disturb the soil</a:t>
                      </a:r>
                      <a:r>
                        <a:rPr lang="en-US" sz="14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Medium" pitchFamily="34" charset="0"/>
                        </a:rPr>
                        <a:t> as little as possible to maintain soil health, plant directly into soil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Franklin Gothic Medium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Demi" pitchFamily="34" charset="0"/>
                        </a:rPr>
                        <a:t>MAINTAINING</a:t>
                      </a:r>
                      <a:r>
                        <a:rPr lang="en-US" sz="14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Demi" pitchFamily="34" charset="0"/>
                        </a:rPr>
                        <a:t> SOIL COVER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Lucida Handwriting" pitchFamily="66" charset="0"/>
                        </a:rPr>
                        <a:t>X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  <a:latin typeface="Lucida Handwriting" pitchFamily="66" charset="0"/>
                        </a:rPr>
                        <a:t>  </a:t>
                      </a: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Medium" pitchFamily="34" charset="0"/>
                        </a:rPr>
                        <a:t>remove or burn crop residue, leaving soil bare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Franklin Gothic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dirty="0" smtClean="0">
                          <a:solidFill>
                            <a:srgbClr val="88AA55"/>
                          </a:solidFill>
                          <a:latin typeface="Lucida Handwriting"/>
                        </a:rPr>
                        <a:t>√  </a:t>
                      </a: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Medium" pitchFamily="34" charset="0"/>
                        </a:rPr>
                        <a:t>cover the soil as much as possible to protect soil from erosion and limit weed growth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Franklin Gothic Medium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Demi" pitchFamily="34" charset="0"/>
                        </a:rPr>
                        <a:t>MIXING</a:t>
                      </a:r>
                      <a:r>
                        <a:rPr lang="en-US" sz="14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Demi" pitchFamily="34" charset="0"/>
                        </a:rPr>
                        <a:t> &amp; ROTATING CROPS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Lucida Handwriting" pitchFamily="66" charset="0"/>
                        </a:rPr>
                        <a:t>X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  <a:latin typeface="Lucida Handwriting" pitchFamily="66" charset="0"/>
                        </a:rPr>
                        <a:t>  </a:t>
                      </a: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Medium" pitchFamily="34" charset="0"/>
                        </a:rPr>
                        <a:t>same</a:t>
                      </a:r>
                      <a:r>
                        <a:rPr lang="en-US" sz="14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Medium" pitchFamily="34" charset="0"/>
                        </a:rPr>
                        <a:t> crop planted each season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Franklin Gothic Medium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dirty="0" smtClean="0">
                          <a:solidFill>
                            <a:srgbClr val="88AA55"/>
                          </a:solidFill>
                          <a:latin typeface="Lucida Handwriting"/>
                        </a:rPr>
                        <a:t>√  </a:t>
                      </a: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Medium" pitchFamily="34" charset="0"/>
                        </a:rPr>
                        <a:t>mix</a:t>
                      </a:r>
                      <a:r>
                        <a:rPr lang="en-US" sz="14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Medium" pitchFamily="34" charset="0"/>
                        </a:rPr>
                        <a:t> and rotate crops to maintain and improve soil fertility and prevent pests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Franklin Gothic Medium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178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5" r="6178"/>
          <a:stretch/>
        </p:blipFill>
        <p:spPr>
          <a:xfrm>
            <a:off x="1" y="-1"/>
            <a:ext cx="9223266" cy="69732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152400" y="51137"/>
            <a:ext cx="7086600" cy="931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</a:pPr>
            <a:r>
              <a:rPr lang="en-US" sz="4400" dirty="0" smtClean="0">
                <a:solidFill>
                  <a:srgbClr val="F5F5EB"/>
                </a:solidFill>
                <a:latin typeface="Franklin Gothic Demi" pitchFamily="34" charset="0"/>
              </a:rPr>
              <a:t>MT. ELGON</a:t>
            </a:r>
            <a:r>
              <a:rPr lang="en-US" sz="4000" dirty="0" smtClean="0">
                <a:solidFill>
                  <a:srgbClr val="F5F5EB"/>
                </a:solidFill>
                <a:latin typeface="Franklin Gothic Demi" pitchFamily="34" charset="0"/>
              </a:rPr>
              <a:t/>
            </a:r>
            <a:br>
              <a:rPr lang="en-US" sz="4000" dirty="0" smtClean="0">
                <a:solidFill>
                  <a:srgbClr val="F5F5EB"/>
                </a:solidFill>
                <a:latin typeface="Franklin Gothic Demi" pitchFamily="34" charset="0"/>
              </a:rPr>
            </a:br>
            <a:r>
              <a:rPr lang="en-US" sz="1050" spc="-30" dirty="0" smtClean="0">
                <a:solidFill>
                  <a:srgbClr val="F5F5EB"/>
                </a:solidFill>
                <a:latin typeface="Franklin Gothic Medium" pitchFamily="34" charset="0"/>
              </a:rPr>
              <a:t>BUNGOMA | KAPCHORWA | TORORO | KITALE</a:t>
            </a:r>
            <a:endParaRPr lang="en-US" sz="1900" spc="-30" dirty="0">
              <a:solidFill>
                <a:srgbClr val="F5F5EB"/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8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17013">
            <a:off x="2315239" y="977857"/>
            <a:ext cx="7010590" cy="461495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5F5E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2400" y="76200"/>
            <a:ext cx="7086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</a:pPr>
            <a:r>
              <a:rPr lang="en-US" sz="4400" dirty="0" smtClean="0">
                <a:solidFill>
                  <a:srgbClr val="88AA55"/>
                </a:solidFill>
                <a:latin typeface="Franklin Gothic Demi" pitchFamily="34" charset="0"/>
              </a:rPr>
              <a:t>THE COMMUNITIES</a:t>
            </a:r>
            <a:endParaRPr lang="en-US" sz="1350" dirty="0">
              <a:solidFill>
                <a:srgbClr val="88AA55"/>
              </a:solidFill>
              <a:latin typeface="Franklin Gothic Medium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02483" y="454223"/>
            <a:ext cx="40177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</a:pPr>
            <a:r>
              <a:rPr lang="en-US" sz="1400" dirty="0">
                <a:solidFill>
                  <a:srgbClr val="88AA55"/>
                </a:solidFill>
                <a:latin typeface="Franklin Gothic Medium" pitchFamily="34" charset="0"/>
              </a:rPr>
              <a:t>BUNGOMA | KAPCHORWA | TORORO | KITALE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362200" y="1149929"/>
            <a:ext cx="6629400" cy="6165271"/>
            <a:chOff x="1484376" y="797829"/>
            <a:chExt cx="6471560" cy="558263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4376" y="797829"/>
              <a:ext cx="6175248" cy="5262342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4671229" y="1489268"/>
              <a:ext cx="1066800" cy="2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err="1" smtClean="0"/>
                <a:t>Kapchorwa</a:t>
              </a:r>
              <a:endParaRPr lang="en-US" sz="600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4646906" y="1219200"/>
              <a:ext cx="1066800" cy="990600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629400" y="2514600"/>
              <a:ext cx="838200" cy="1066800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5105400" y="3657600"/>
              <a:ext cx="838200" cy="1219200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3657600" y="3276600"/>
              <a:ext cx="838200" cy="1219200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33698" y="6060172"/>
              <a:ext cx="2722238" cy="3202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Map data © Google  2012</a:t>
              </a:r>
              <a:endParaRPr lang="en-US" sz="90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886694"/>
            <a:ext cx="2576131" cy="2625435"/>
          </a:xfrm>
          <a:prstGeom prst="rect">
            <a:avLst/>
          </a:prstGeom>
          <a:ln w="28575">
            <a:solidFill>
              <a:srgbClr val="31859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902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17013">
            <a:off x="2315239" y="977857"/>
            <a:ext cx="7010590" cy="46149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5F5E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228600"/>
            <a:ext cx="7086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</a:pPr>
            <a:r>
              <a:rPr lang="en-US" sz="4000" dirty="0" smtClean="0">
                <a:solidFill>
                  <a:srgbClr val="117722"/>
                </a:solidFill>
                <a:latin typeface="Franklin Gothic Demi" pitchFamily="34" charset="0"/>
              </a:rPr>
              <a:t>OUR RESEARCH PROBLEM</a:t>
            </a:r>
            <a:endParaRPr lang="en-US" sz="4000" dirty="0" smtClean="0">
              <a:solidFill>
                <a:srgbClr val="F5F5EB"/>
              </a:solidFill>
              <a:latin typeface="Franklin Gothic Medium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4446" y="1038538"/>
            <a:ext cx="8139954" cy="5286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500"/>
              </a:spcBef>
              <a:buFont typeface="Wingdings" pitchFamily="2" charset="2"/>
              <a:buChar char="§"/>
            </a:pPr>
            <a:r>
              <a:rPr lang="en-US" sz="2400" b="1" dirty="0">
                <a:solidFill>
                  <a:srgbClr val="88AA55"/>
                </a:solidFill>
                <a:latin typeface="Franklin Gothic Medium" pitchFamily="34" charset="0"/>
              </a:rPr>
              <a:t>Purpose</a:t>
            </a:r>
            <a:r>
              <a:rPr lang="en-US" sz="2400" dirty="0">
                <a:solidFill>
                  <a:srgbClr val="88AA55"/>
                </a:solidFill>
                <a:latin typeface="Franklin Gothic Medium" pitchFamily="34" charset="0"/>
              </a:rPr>
              <a:t> | 	</a:t>
            </a:r>
            <a:r>
              <a:rPr lang="en-US" sz="2000" dirty="0" smtClean="0">
                <a:solidFill>
                  <a:srgbClr val="88AA55"/>
                </a:solidFill>
                <a:latin typeface="Franklin Gothic Medium" pitchFamily="34" charset="0"/>
              </a:rPr>
              <a:t>How </a:t>
            </a:r>
            <a:r>
              <a:rPr lang="en-US" sz="2000" dirty="0">
                <a:solidFill>
                  <a:srgbClr val="88AA55"/>
                </a:solidFill>
                <a:latin typeface="Franklin Gothic Medium" pitchFamily="34" charset="0"/>
              </a:rPr>
              <a:t>to engage with local mind sets in ways that are </a:t>
            </a:r>
            <a:r>
              <a:rPr lang="en-US" sz="2000" dirty="0" smtClean="0">
                <a:solidFill>
                  <a:srgbClr val="88AA55"/>
                </a:solidFill>
                <a:latin typeface="Franklin Gothic Medium" pitchFamily="34" charset="0"/>
              </a:rPr>
              <a:t>		transformative and yield positive outcomes</a:t>
            </a:r>
          </a:p>
          <a:p>
            <a:pPr lvl="0">
              <a:spcBef>
                <a:spcPts val="1500"/>
              </a:spcBef>
            </a:pPr>
            <a:endParaRPr lang="en-US" sz="1000" dirty="0" smtClean="0">
              <a:solidFill>
                <a:srgbClr val="88AA55"/>
              </a:solidFill>
              <a:latin typeface="Franklin Gothic Medium" pitchFamily="34" charset="0"/>
            </a:endParaRPr>
          </a:p>
          <a:p>
            <a:pPr marL="342900" lvl="0" indent="-342900">
              <a:spcBef>
                <a:spcPts val="15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88AA55"/>
                </a:solidFill>
                <a:latin typeface="Franklin Gothic Medium" pitchFamily="34" charset="0"/>
              </a:rPr>
              <a:t>Change agent perspectives | </a:t>
            </a:r>
          </a:p>
          <a:p>
            <a:pPr lvl="1">
              <a:spcBef>
                <a:spcPts val="1500"/>
              </a:spcBef>
            </a:pPr>
            <a:r>
              <a:rPr lang="en-US" sz="2400" dirty="0">
                <a:solidFill>
                  <a:srgbClr val="88AA55"/>
                </a:solidFill>
                <a:latin typeface="Franklin Gothic Medium" pitchFamily="34" charset="0"/>
              </a:rPr>
              <a:t>	</a:t>
            </a:r>
            <a:r>
              <a:rPr lang="en-US" sz="2000" dirty="0" smtClean="0">
                <a:solidFill>
                  <a:srgbClr val="88AA55"/>
                </a:solidFill>
                <a:latin typeface="Franklin Gothic Medium" pitchFamily="34" charset="0"/>
              </a:rPr>
              <a:t>Agricultural change agents are trained in conventional 	production practices and memorized scientific “facts”</a:t>
            </a:r>
          </a:p>
          <a:p>
            <a:pPr marL="342900" lvl="0" indent="-342900">
              <a:spcBef>
                <a:spcPts val="15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88AA55"/>
                </a:solidFill>
                <a:latin typeface="Franklin Gothic Medium" pitchFamily="34" charset="0"/>
              </a:rPr>
              <a:t>Farmer agro-ecological knowledge |  </a:t>
            </a:r>
          </a:p>
          <a:p>
            <a:pPr lvl="1">
              <a:spcBef>
                <a:spcPts val="1500"/>
              </a:spcBef>
            </a:pPr>
            <a:r>
              <a:rPr lang="en-US" sz="2000" dirty="0">
                <a:solidFill>
                  <a:srgbClr val="88AA55"/>
                </a:solidFill>
                <a:latin typeface="Franklin Gothic Medium" pitchFamily="34" charset="0"/>
              </a:rPr>
              <a:t>	</a:t>
            </a:r>
            <a:r>
              <a:rPr lang="en-US" sz="2000" dirty="0" smtClean="0">
                <a:solidFill>
                  <a:srgbClr val="88AA55"/>
                </a:solidFill>
                <a:latin typeface="Franklin Gothic Medium" pitchFamily="34" charset="0"/>
              </a:rPr>
              <a:t>agro-ecological knowledge and its application in production 	informs farming discourse in local social networks</a:t>
            </a:r>
            <a:endParaRPr lang="en-US" sz="1600" dirty="0">
              <a:solidFill>
                <a:srgbClr val="88AA55"/>
              </a:solidFill>
              <a:latin typeface="Franklin Gothic Medium" pitchFamily="34" charset="0"/>
            </a:endParaRPr>
          </a:p>
          <a:p>
            <a:pPr marL="342900" lvl="0" indent="-342900">
              <a:spcBef>
                <a:spcPts val="15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88AA55"/>
                </a:solidFill>
                <a:latin typeface="Franklin Gothic Medium" pitchFamily="34" charset="0"/>
              </a:rPr>
              <a:t>Conservation agriculture requires adaptation |</a:t>
            </a:r>
          </a:p>
          <a:p>
            <a:pPr lvl="1">
              <a:spcBef>
                <a:spcPts val="1500"/>
              </a:spcBef>
            </a:pPr>
            <a:r>
              <a:rPr lang="en-US" sz="2000" dirty="0" smtClean="0">
                <a:solidFill>
                  <a:srgbClr val="88AA55"/>
                </a:solidFill>
                <a:latin typeface="Franklin Gothic Medium" pitchFamily="34" charset="0"/>
              </a:rPr>
              <a:t>	CA doesn’t fit well with that memorized knowledge and 	challenges conventional farming wisdom</a:t>
            </a:r>
            <a:endParaRPr lang="en-US" sz="2400" dirty="0" smtClean="0">
              <a:solidFill>
                <a:srgbClr val="88AA55"/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96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17013">
            <a:off x="2315239" y="977857"/>
            <a:ext cx="7010590" cy="46149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5F5E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S:\Website and SKB\Jessica2KeithDocs\Bung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76200" y="1442"/>
            <a:ext cx="10068985" cy="6856558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04800" y="304800"/>
            <a:ext cx="7086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</a:pPr>
            <a:r>
              <a:rPr lang="en-US" sz="4000" dirty="0" smtClean="0">
                <a:solidFill>
                  <a:srgbClr val="F5F5EB"/>
                </a:solidFill>
                <a:latin typeface="Franklin Gothic Demi" pitchFamily="34" charset="0"/>
              </a:rPr>
              <a:t>Focus Groups</a:t>
            </a:r>
            <a:endParaRPr lang="en-US" sz="4000" dirty="0" smtClean="0">
              <a:solidFill>
                <a:srgbClr val="F5F5EB"/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8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17013">
            <a:off x="2315239" y="977857"/>
            <a:ext cx="7010590" cy="46149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5F5EB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792162"/>
          </a:xfrm>
        </p:spPr>
        <p:txBody>
          <a:bodyPr>
            <a:normAutofit fontScale="90000"/>
          </a:bodyPr>
          <a:lstStyle/>
          <a:p>
            <a:pPr lvl="0" algn="l">
              <a:spcBef>
                <a:spcPts val="900"/>
              </a:spcBef>
            </a:pPr>
            <a:r>
              <a:rPr lang="en-US" sz="2600" dirty="0" smtClean="0">
                <a:solidFill>
                  <a:srgbClr val="88AA55"/>
                </a:solidFill>
                <a:latin typeface="Franklin Gothic Demi" pitchFamily="34" charset="0"/>
                <a:ea typeface="+mn-ea"/>
                <a:cs typeface="+mn-cs"/>
              </a:rPr>
              <a:t>Mean scores for Kenyan and Ugandan farmers and non-farm agents level of agreement on basic farming perspectives</a:t>
            </a:r>
            <a:endParaRPr lang="en-US" sz="2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1490565"/>
              </p:ext>
            </p:extLst>
          </p:nvPr>
        </p:nvGraphicFramePr>
        <p:xfrm>
          <a:off x="762000" y="1371600"/>
          <a:ext cx="7620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1559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</TotalTime>
  <Words>1750</Words>
  <Application>Microsoft Office PowerPoint</Application>
  <PresentationFormat>On-screen Show (4:3)</PresentationFormat>
  <Paragraphs>1042</Paragraphs>
  <Slides>17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Mean scores for Kenyan and Ugandan farmers and non-farm agents level of agreement on basic farming perspectives</vt:lpstr>
      <vt:lpstr>PowerPoint Presentation</vt:lpstr>
      <vt:lpstr>STATEMENT: Tillage causes land degradation.</vt:lpstr>
      <vt:lpstr>PowerPoint Presentation</vt:lpstr>
      <vt:lpstr>Regression Table 6.2: Mixed farming</vt:lpstr>
      <vt:lpstr>Regression Table 7.1:   One should maintain  a permanent crop cover</vt:lpstr>
      <vt:lpstr>Regression Table 7.2:     Tillage Causes Land  Degradation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keithm</cp:lastModifiedBy>
  <cp:revision>87</cp:revision>
  <cp:lastPrinted>2012-10-14T19:47:00Z</cp:lastPrinted>
  <dcterms:created xsi:type="dcterms:W3CDTF">2012-07-23T13:40:00Z</dcterms:created>
  <dcterms:modified xsi:type="dcterms:W3CDTF">2012-10-15T01:26:21Z</dcterms:modified>
</cp:coreProperties>
</file>