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0F9E3-83A2-406D-906A-BDFA01ED526C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9C812-E142-476A-8D9D-48F04FBC6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Global average: 5.1 ton/ha,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D78CE-CB8F-4C20-B44E-C50FA44AA87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838200"/>
            <a:ext cx="8610600" cy="1470025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Managing Tillage and FYM for Enhancing Maize Production and Soil Properties in Mid-hills of Nepal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762000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Pudasaini, R. and </a:t>
            </a:r>
            <a:r>
              <a:rPr lang="en-US" sz="2400" dirty="0" err="1" smtClean="0">
                <a:solidFill>
                  <a:schemeClr val="tx1"/>
                </a:solidFill>
              </a:rPr>
              <a:t>Pande</a:t>
            </a:r>
            <a:r>
              <a:rPr lang="en-US" sz="2400" dirty="0" smtClean="0">
                <a:solidFill>
                  <a:schemeClr val="tx1"/>
                </a:solidFill>
              </a:rPr>
              <a:t>, K. R.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90600" y="3733800"/>
            <a:ext cx="68580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Presenter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 Roshan Pudasaini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500" dirty="0" smtClean="0"/>
              <a:t>International Conference on Frontiers in Conservation Agriculture in South Asia and Beyond Kathmandu, Nepal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26 March 2013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143000"/>
          <a:ext cx="8229600" cy="5588598"/>
        </p:xfrm>
        <a:graphic>
          <a:graphicData uri="http://schemas.openxmlformats.org/drawingml/2006/table">
            <a:tbl>
              <a:tblPr/>
              <a:tblGrid>
                <a:gridCol w="3770596"/>
                <a:gridCol w="1095194"/>
                <a:gridCol w="1441006"/>
                <a:gridCol w="1196151"/>
                <a:gridCol w="726653"/>
              </a:tblGrid>
              <a:tr h="83371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Treatments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Combination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Cost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(US$/ha)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Gross return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(US$/ha)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Net Return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600" b="1" dirty="0" smtClean="0">
                          <a:latin typeface="Arial"/>
                          <a:ea typeface="Times New Roman"/>
                          <a:cs typeface="Times New Roman"/>
                        </a:rPr>
                        <a:t>US$ ha</a:t>
                      </a:r>
                      <a:r>
                        <a:rPr lang="en-US" sz="1600" b="1" baseline="30000" dirty="0" smtClean="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en-US" sz="1600" b="1" dirty="0" smtClean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B:C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Dibbling+2 Mg FYM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517.24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701.32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184.08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Dibbling+5 Mg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568.97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922.26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353.30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1.62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Dibbling+10 Mg 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655.17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1071.55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416.38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1.64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Dibbling+20 Mg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827.59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1146.99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319.40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Stripe tillage+2 Mg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448.28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712.53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264.25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1.59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Stripe tillage +5 Mg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500.00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862.59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362.59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1.73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Stripe tillage +10 Mg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586.21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1076.87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490.67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1.84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Stripe tillage +20 Mg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758.62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1157.41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398.79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1.53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Conventional tillage +2 Mg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471.26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726.44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255.17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1.54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Conventional tillage +5 Mg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522.99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999.71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476.72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1.91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Conventional tillage +10 Mg FYM  ha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609.20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1123.31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514.11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1.84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79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Conventional tillage +20 Mg FYM  ha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781.61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1324.31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542.70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1.69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21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(recommended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FYM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and NPK)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938.45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1465.40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526.95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1.56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Economics</a:t>
            </a:r>
            <a:endParaRPr kumimoji="0" lang="en-US" sz="28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Conclusion and Implications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486400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There is no significant yield difference among the three methods of tillage while increasing level of FYM yielded more 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Considering production the conventional tillage and the highest level of FYM (20 Mg ha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) were found the best 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Considering the effects on nutrient uptake and soil properties dibbling followed by stripe tillage were better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B:C ratio was slightly higher for conventional tillage and stripe tillage than dibbling. Applying FYM 5-10 Mg ha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was found to be the most cost effective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Reduced tillage (dibbling or stripe tillage) with 5-10 Mg ha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FYM is the most cost effective alternative to the conventional maize farming in hills of Nepal to improve the production sustainably</a:t>
            </a:r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Thank You 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cs typeface="Times New Roman" pitchFamily="18" charset="0"/>
              </a:rPr>
              <a:t>Introduction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715000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sz="2200" dirty="0" smtClean="0">
                <a:cs typeface="Times New Roman" pitchFamily="18" charset="0"/>
              </a:rPr>
              <a:t>In Nepal maize is the second foremost staple food crop after rice both in terms of area and production</a:t>
            </a:r>
          </a:p>
          <a:p>
            <a:pPr>
              <a:spcAft>
                <a:spcPts val="1800"/>
              </a:spcAft>
            </a:pPr>
            <a:r>
              <a:rPr lang="en-US" sz="2200" dirty="0" smtClean="0">
                <a:cs typeface="Times New Roman" pitchFamily="18" charset="0"/>
              </a:rPr>
              <a:t>Grown in 875660 ha of land with total production of 1.85 million Mg and average yield of 2.12 Mg ha</a:t>
            </a:r>
            <a:r>
              <a:rPr lang="en-US" sz="2200" baseline="30000" dirty="0" smtClean="0">
                <a:cs typeface="Times New Roman" pitchFamily="18" charset="0"/>
              </a:rPr>
              <a:t>-1</a:t>
            </a:r>
            <a:r>
              <a:rPr lang="en-US" sz="2200" dirty="0" smtClean="0">
                <a:cs typeface="Times New Roman" pitchFamily="18" charset="0"/>
              </a:rPr>
              <a:t> (MOAC, 2010). </a:t>
            </a:r>
          </a:p>
          <a:p>
            <a:pPr>
              <a:spcAft>
                <a:spcPts val="1800"/>
              </a:spcAft>
            </a:pPr>
            <a:r>
              <a:rPr lang="en-US" sz="2200" dirty="0" smtClean="0">
                <a:cs typeface="Times New Roman" pitchFamily="18" charset="0"/>
              </a:rPr>
              <a:t>70% of total  maize cultivated area is in the mid-hills; Important for the food security concern</a:t>
            </a:r>
          </a:p>
          <a:p>
            <a:pPr lvl="1">
              <a:spcAft>
                <a:spcPts val="1800"/>
              </a:spcAft>
            </a:pPr>
            <a:r>
              <a:rPr lang="en-US" sz="2200" dirty="0" smtClean="0">
                <a:cs typeface="Times New Roman" pitchFamily="18" charset="0"/>
              </a:rPr>
              <a:t>characterized by sloping terraces, excessively drained, shallow soil depth and prone to soil erosion</a:t>
            </a:r>
          </a:p>
          <a:p>
            <a:pPr>
              <a:spcAft>
                <a:spcPts val="1800"/>
              </a:spcAft>
            </a:pPr>
            <a:r>
              <a:rPr lang="en-US" sz="2200" dirty="0" smtClean="0">
                <a:cs typeface="Times New Roman" pitchFamily="18" charset="0"/>
              </a:rPr>
              <a:t>Reduced tillage and use of organic matter (FYM) can produce better  as well as helps in soil conservation  (</a:t>
            </a:r>
            <a:r>
              <a:rPr lang="en-US" sz="2200" dirty="0" err="1" smtClean="0">
                <a:cs typeface="Times New Roman" pitchFamily="18" charset="0"/>
              </a:rPr>
              <a:t>Licht</a:t>
            </a:r>
            <a:r>
              <a:rPr lang="en-US" sz="2200" dirty="0" smtClean="0">
                <a:cs typeface="Times New Roman" pitchFamily="18" charset="0"/>
              </a:rPr>
              <a:t> and Al-</a:t>
            </a:r>
            <a:r>
              <a:rPr lang="en-US" sz="2200" dirty="0" err="1" smtClean="0">
                <a:cs typeface="Times New Roman" pitchFamily="18" charset="0"/>
              </a:rPr>
              <a:t>Kaisi</a:t>
            </a:r>
            <a:r>
              <a:rPr lang="en-US" sz="2200" dirty="0" smtClean="0">
                <a:cs typeface="Times New Roman" pitchFamily="18" charset="0"/>
              </a:rPr>
              <a:t>, 2005; Bhatt et al., 2004; </a:t>
            </a:r>
            <a:r>
              <a:rPr lang="en-US" sz="2200" dirty="0" err="1" smtClean="0">
                <a:cs typeface="Times New Roman" pitchFamily="18" charset="0"/>
              </a:rPr>
              <a:t>Chichester</a:t>
            </a:r>
            <a:r>
              <a:rPr lang="en-US" sz="2200" dirty="0" smtClean="0">
                <a:cs typeface="Times New Roman" pitchFamily="18" charset="0"/>
              </a:rPr>
              <a:t> and Richardson, 1992)</a:t>
            </a:r>
          </a:p>
          <a:p>
            <a:pPr>
              <a:spcAft>
                <a:spcPts val="1800"/>
              </a:spcAft>
            </a:pPr>
            <a:endParaRPr lang="en-US" sz="2200" dirty="0" smtClean="0">
              <a:cs typeface="Times New Roman" pitchFamily="18" charset="0"/>
            </a:endParaRPr>
          </a:p>
          <a:p>
            <a:pPr>
              <a:spcAft>
                <a:spcPts val="1800"/>
              </a:spcAft>
            </a:pPr>
            <a:endParaRPr lang="en-US" sz="2200" dirty="0" smtClean="0">
              <a:cs typeface="Times New Roman" pitchFamily="18" charset="0"/>
            </a:endParaRPr>
          </a:p>
          <a:p>
            <a:pPr>
              <a:spcAft>
                <a:spcPts val="1800"/>
              </a:spcAft>
              <a:buNone/>
            </a:pPr>
            <a:endParaRPr lang="en-US" sz="2200" dirty="0" smtClean="0">
              <a:cs typeface="Times New Roman" pitchFamily="18" charset="0"/>
            </a:endParaRPr>
          </a:p>
          <a:p>
            <a:pPr>
              <a:spcAft>
                <a:spcPts val="1800"/>
              </a:spcAft>
            </a:pPr>
            <a:endParaRPr lang="en-US" sz="2200" dirty="0" smtClean="0">
              <a:cs typeface="Times New Roman" pitchFamily="18" charset="0"/>
            </a:endParaRPr>
          </a:p>
          <a:p>
            <a:pPr>
              <a:spcAft>
                <a:spcPts val="1800"/>
              </a:spcAft>
            </a:pPr>
            <a:endParaRPr lang="en-US" sz="2200" dirty="0" smtClean="0">
              <a:cs typeface="Times New Roman" pitchFamily="18" charset="0"/>
            </a:endParaRPr>
          </a:p>
          <a:p>
            <a:pPr>
              <a:spcAft>
                <a:spcPts val="1800"/>
              </a:spcAft>
            </a:pPr>
            <a:endParaRPr lang="en-US" sz="22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sz="2400" dirty="0" smtClean="0"/>
              <a:t>The maize productivity of Nepal : 2.28 Mg ha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in 2011 (FAO 2011) </a:t>
            </a:r>
          </a:p>
          <a:p>
            <a:pPr>
              <a:spcAft>
                <a:spcPts val="1800"/>
              </a:spcAft>
            </a:pPr>
            <a:r>
              <a:rPr lang="en-US" sz="2400" dirty="0" smtClean="0"/>
              <a:t>Caused by Soil fertility decline, soil erosion and nutrients losses (</a:t>
            </a:r>
            <a:r>
              <a:rPr lang="en-US" sz="2400" dirty="0" err="1" smtClean="0"/>
              <a:t>Tripathi</a:t>
            </a:r>
            <a:r>
              <a:rPr lang="en-US" sz="2400" dirty="0" smtClean="0"/>
              <a:t> et al. 1999, 2000 and Gardner et al. 2000). </a:t>
            </a:r>
          </a:p>
          <a:p>
            <a:pPr>
              <a:spcAft>
                <a:spcPts val="1800"/>
              </a:spcAft>
            </a:pPr>
            <a:r>
              <a:rPr lang="en-US" sz="2400" dirty="0" smtClean="0">
                <a:cs typeface="Times New Roman" pitchFamily="18" charset="0"/>
              </a:rPr>
              <a:t>excess tillage and unscientific use of fertilizers magnified soil degradation</a:t>
            </a:r>
          </a:p>
          <a:p>
            <a:pPr>
              <a:spcAft>
                <a:spcPts val="1800"/>
              </a:spcAft>
            </a:pPr>
            <a:r>
              <a:rPr lang="en-US" sz="2400" dirty="0" smtClean="0">
                <a:cs typeface="Times New Roman" pitchFamily="18" charset="0"/>
              </a:rPr>
              <a:t>lack appropriate technology and practices suitable for sloping </a:t>
            </a:r>
            <a:r>
              <a:rPr lang="en-US" sz="2400" i="1" dirty="0" err="1" smtClean="0">
                <a:cs typeface="Times New Roman" pitchFamily="18" charset="0"/>
              </a:rPr>
              <a:t>bari</a:t>
            </a:r>
            <a:r>
              <a:rPr lang="en-US" sz="2400" i="1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land) recommended for specific regions </a:t>
            </a:r>
          </a:p>
          <a:p>
            <a:pPr>
              <a:spcAft>
                <a:spcPts val="1800"/>
              </a:spcAft>
            </a:pP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563562"/>
          </a:xfrm>
        </p:spPr>
        <p:txBody>
          <a:bodyPr>
            <a:noAutofit/>
          </a:bodyPr>
          <a:lstStyle/>
          <a:p>
            <a:r>
              <a:rPr lang="en-US" sz="4000" dirty="0" smtClean="0">
                <a:cs typeface="Times New Roman" pitchFamily="18" charset="0"/>
              </a:rPr>
              <a:t>Statement of Problem</a:t>
            </a:r>
            <a:endParaRPr lang="en-US" sz="40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Research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spcAft>
                <a:spcPts val="1800"/>
              </a:spcAft>
            </a:pPr>
            <a:r>
              <a:rPr lang="en-US" sz="2400" dirty="0" smtClean="0"/>
              <a:t>To determine the productivity of maize under different tillage methods, and different levels of FYM as compared to farmer's practice</a:t>
            </a:r>
          </a:p>
          <a:p>
            <a:pPr lvl="0">
              <a:spcAft>
                <a:spcPts val="1800"/>
              </a:spcAft>
            </a:pPr>
            <a:r>
              <a:rPr lang="en-US" sz="2400" dirty="0" smtClean="0"/>
              <a:t>To evaluate the effects of tillage and nutrient management on nutrient uptake and soil properties and residual nutrients </a:t>
            </a:r>
          </a:p>
          <a:p>
            <a:pPr lvl="0">
              <a:spcAft>
                <a:spcPts val="1800"/>
              </a:spcAft>
            </a:pPr>
            <a:r>
              <a:rPr lang="en-US" sz="2400" dirty="0" smtClean="0"/>
              <a:t>To assesses the economies of different tillage methods and use of organic fertilizer in maize cultivation in mid-hill condition of Nepal</a:t>
            </a:r>
          </a:p>
          <a:p>
            <a:pPr>
              <a:spcAft>
                <a:spcPts val="1800"/>
              </a:spcAft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724400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Location: </a:t>
            </a:r>
            <a:r>
              <a:rPr lang="en-US" sz="2200" dirty="0" err="1" smtClean="0">
                <a:cs typeface="Times New Roman" pitchFamily="18" charset="0"/>
              </a:rPr>
              <a:t>Kabilash</a:t>
            </a:r>
            <a:r>
              <a:rPr lang="en-US" sz="2200" dirty="0" smtClean="0">
                <a:cs typeface="Times New Roman" pitchFamily="18" charset="0"/>
              </a:rPr>
              <a:t> V.D.C., </a:t>
            </a:r>
            <a:r>
              <a:rPr lang="en-US" sz="2200" dirty="0" err="1" smtClean="0">
                <a:cs typeface="Times New Roman" pitchFamily="18" charset="0"/>
              </a:rPr>
              <a:t>Chitwan</a:t>
            </a:r>
            <a:r>
              <a:rPr lang="en-US" sz="2200" dirty="0" smtClean="0">
                <a:cs typeface="Times New Roman" pitchFamily="18" charset="0"/>
              </a:rPr>
              <a:t>, Nepal (332 </a:t>
            </a:r>
            <a:r>
              <a:rPr lang="en-US" sz="2200" dirty="0" err="1" smtClean="0">
                <a:cs typeface="Times New Roman" pitchFamily="18" charset="0"/>
              </a:rPr>
              <a:t>masl</a:t>
            </a:r>
            <a:r>
              <a:rPr lang="en-US" sz="2200" dirty="0" smtClean="0">
                <a:cs typeface="Times New Roman" pitchFamily="18" charset="0"/>
              </a:rPr>
              <a:t>, 5˚ Slope)</a:t>
            </a:r>
          </a:p>
          <a:p>
            <a:pPr>
              <a:spcAft>
                <a:spcPts val="12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Weather: </a:t>
            </a:r>
            <a:r>
              <a:rPr lang="en-US" sz="2200" dirty="0" smtClean="0">
                <a:cs typeface="Times New Roman" pitchFamily="18" charset="0"/>
              </a:rPr>
              <a:t>Total rainfall: </a:t>
            </a:r>
            <a:r>
              <a:rPr lang="en-US" sz="2200" dirty="0" smtClean="0"/>
              <a:t>1212 mm &amp; Average Temperature:  26.73</a:t>
            </a:r>
            <a:r>
              <a:rPr lang="en-US" sz="2200" baseline="30000" dirty="0" smtClean="0"/>
              <a:t>o</a:t>
            </a:r>
            <a:r>
              <a:rPr lang="en-US" sz="2200" dirty="0" smtClean="0"/>
              <a:t>C</a:t>
            </a:r>
            <a:endParaRPr lang="en-US" sz="2200" dirty="0" smtClean="0">
              <a:cs typeface="Times New Roman" pitchFamily="18" charset="0"/>
            </a:endParaRPr>
          </a:p>
          <a:p>
            <a:pPr>
              <a:spcAft>
                <a:spcPts val="12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Crop variety: </a:t>
            </a:r>
            <a:r>
              <a:rPr lang="en-US" sz="2200" dirty="0" err="1" smtClean="0">
                <a:cs typeface="Times New Roman" pitchFamily="18" charset="0"/>
              </a:rPr>
              <a:t>Arun</a:t>
            </a:r>
            <a:r>
              <a:rPr lang="en-US" sz="2200" dirty="0" smtClean="0">
                <a:cs typeface="Times New Roman" pitchFamily="18" charset="0"/>
              </a:rPr>
              <a:t> -2 (Recommended by NMRP)</a:t>
            </a:r>
          </a:p>
          <a:p>
            <a:pPr>
              <a:spcAft>
                <a:spcPts val="12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Soil Texture: </a:t>
            </a:r>
            <a:r>
              <a:rPr lang="en-US" sz="2200" dirty="0" smtClean="0">
                <a:cs typeface="Times New Roman" pitchFamily="18" charset="0"/>
              </a:rPr>
              <a:t>Clay with 10% gravel</a:t>
            </a:r>
          </a:p>
          <a:p>
            <a:pPr>
              <a:spcAft>
                <a:spcPts val="12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pH: </a:t>
            </a:r>
            <a:r>
              <a:rPr lang="en-US" sz="2200" dirty="0" smtClean="0">
                <a:cs typeface="Times New Roman" pitchFamily="18" charset="0"/>
              </a:rPr>
              <a:t>5.56</a:t>
            </a:r>
          </a:p>
          <a:p>
            <a:pPr>
              <a:spcAft>
                <a:spcPts val="12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Organic Matter: </a:t>
            </a:r>
            <a:r>
              <a:rPr lang="en-US" sz="2200" dirty="0" smtClean="0">
                <a:cs typeface="Times New Roman" pitchFamily="18" charset="0"/>
              </a:rPr>
              <a:t>0.81%</a:t>
            </a:r>
          </a:p>
          <a:p>
            <a:pPr>
              <a:spcAft>
                <a:spcPts val="12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BD: </a:t>
            </a:r>
            <a:r>
              <a:rPr lang="en-US" sz="2200" dirty="0" smtClean="0">
                <a:cs typeface="Times New Roman" pitchFamily="18" charset="0"/>
              </a:rPr>
              <a:t>1.75 mg cm</a:t>
            </a:r>
            <a:r>
              <a:rPr lang="en-US" sz="2200" baseline="30000" dirty="0" smtClean="0">
                <a:cs typeface="Times New Roman" pitchFamily="18" charset="0"/>
              </a:rPr>
              <a:t>-3</a:t>
            </a:r>
            <a:r>
              <a:rPr lang="en-US" sz="2200" dirty="0" smtClean="0">
                <a:cs typeface="Times New Roman" pitchFamily="18" charset="0"/>
              </a:rPr>
              <a:t> </a:t>
            </a:r>
          </a:p>
          <a:p>
            <a:pPr>
              <a:spcAft>
                <a:spcPts val="12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Available NPK: </a:t>
            </a:r>
            <a:r>
              <a:rPr lang="en-US" sz="2200" dirty="0" smtClean="0">
                <a:cs typeface="Times New Roman" pitchFamily="18" charset="0"/>
              </a:rPr>
              <a:t>0.095% N, 17.73 mg kg</a:t>
            </a:r>
            <a:r>
              <a:rPr lang="en-US" sz="2200" baseline="30000" dirty="0" smtClean="0">
                <a:cs typeface="Times New Roman" pitchFamily="18" charset="0"/>
              </a:rPr>
              <a:t>-1</a:t>
            </a:r>
            <a:r>
              <a:rPr lang="en-US" sz="2200" dirty="0" smtClean="0">
                <a:cs typeface="Times New Roman" pitchFamily="18" charset="0"/>
              </a:rPr>
              <a:t> P and 82.83 mg kg</a:t>
            </a:r>
            <a:r>
              <a:rPr lang="en-US" sz="2200" baseline="30000" dirty="0" smtClean="0">
                <a:cs typeface="Times New Roman" pitchFamily="18" charset="0"/>
              </a:rPr>
              <a:t>-1</a:t>
            </a:r>
            <a:r>
              <a:rPr lang="en-US" sz="2200" dirty="0" smtClean="0">
                <a:cs typeface="Times New Roman" pitchFamily="18" charset="0"/>
              </a:rPr>
              <a:t> K</a:t>
            </a:r>
          </a:p>
          <a:p>
            <a:pPr>
              <a:spcAft>
                <a:spcPts val="1200"/>
              </a:spcAft>
              <a:buNone/>
            </a:pPr>
            <a:endParaRPr lang="en-US" sz="2200" dirty="0" smtClean="0">
              <a:cs typeface="Times New Roman" pitchFamily="18" charset="0"/>
            </a:endParaRPr>
          </a:p>
          <a:p>
            <a:pPr>
              <a:spcAft>
                <a:spcPts val="1200"/>
              </a:spcAft>
              <a:buNone/>
            </a:pPr>
            <a:endParaRPr lang="en-US" sz="2200" dirty="0">
              <a:cs typeface="Times New Roman" pitchFamily="18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122238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Materials and Methods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2514600"/>
            <a:ext cx="8610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Treatments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Tillage : 	T1    	Dibbling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              	T2    	Strip tillage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			T3    	Conventional tillage (full tillage)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	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FYM    : 	F1</a:t>
            </a:r>
            <a:r>
              <a:rPr lang="en-US" sz="2400" dirty="0" smtClean="0">
                <a:cs typeface="Times New Roman" pitchFamily="18" charset="0"/>
              </a:rPr>
              <a:t>	FYM 2 Mg ha</a:t>
            </a:r>
            <a:r>
              <a:rPr lang="en-US" sz="2400" baseline="30000" dirty="0" smtClean="0">
                <a:cs typeface="Times New Roman" pitchFamily="18" charset="0"/>
              </a:rPr>
              <a:t>-1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			F2	</a:t>
            </a:r>
            <a:r>
              <a:rPr lang="en-US" sz="2400" dirty="0" smtClean="0">
                <a:cs typeface="Times New Roman" pitchFamily="18" charset="0"/>
              </a:rPr>
              <a:t>FYM 5 Mg ha</a:t>
            </a:r>
            <a:r>
              <a:rPr lang="en-US" sz="2400" baseline="30000" dirty="0" smtClean="0">
                <a:cs typeface="Times New Roman" pitchFamily="18" charset="0"/>
              </a:rPr>
              <a:t>-1</a:t>
            </a:r>
            <a:r>
              <a:rPr lang="en-US" sz="2400" dirty="0" smtClean="0">
                <a:cs typeface="Times New Roman" pitchFamily="18" charset="0"/>
              </a:rPr>
              <a:t>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			F3	</a:t>
            </a:r>
            <a:r>
              <a:rPr lang="en-US" sz="2400" dirty="0" smtClean="0">
                <a:cs typeface="Times New Roman" pitchFamily="18" charset="0"/>
              </a:rPr>
              <a:t>FYM 10 Mg ha</a:t>
            </a:r>
            <a:r>
              <a:rPr lang="en-US" sz="2400" baseline="30000" dirty="0" smtClean="0">
                <a:cs typeface="Times New Roman" pitchFamily="18" charset="0"/>
              </a:rPr>
              <a:t>-1</a:t>
            </a:r>
            <a:r>
              <a:rPr lang="en-US" sz="2400" dirty="0" smtClean="0">
                <a:cs typeface="Times New Roman" pitchFamily="18" charset="0"/>
              </a:rPr>
              <a:t>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			F4       	</a:t>
            </a:r>
            <a:r>
              <a:rPr lang="en-US" sz="2400" dirty="0" smtClean="0">
                <a:cs typeface="Times New Roman" pitchFamily="18" charset="0"/>
              </a:rPr>
              <a:t>FYM 20 Mg ha</a:t>
            </a:r>
            <a:r>
              <a:rPr lang="en-US" sz="2400" baseline="30000" dirty="0" smtClean="0">
                <a:cs typeface="Times New Roman" pitchFamily="18" charset="0"/>
              </a:rPr>
              <a:t>-1</a:t>
            </a:r>
            <a:r>
              <a:rPr lang="en-US" sz="2400" dirty="0" smtClean="0">
                <a:cs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en-US" sz="2200" b="1" dirty="0" smtClean="0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200" b="1" dirty="0" smtClean="0">
                <a:cs typeface="Times New Roman" pitchFamily="18" charset="0"/>
              </a:rPr>
              <a:t>Control: </a:t>
            </a:r>
            <a:r>
              <a:rPr lang="en-US" sz="2200" dirty="0" smtClean="0">
                <a:cs typeface="Times New Roman" pitchFamily="18" charset="0"/>
              </a:rPr>
              <a:t>C</a:t>
            </a:r>
            <a:r>
              <a:rPr lang="en-US" sz="2400" dirty="0" smtClean="0"/>
              <a:t>hemical source NPK @ 120:60:40 and FYM 15 Mg ha</a:t>
            </a:r>
            <a:r>
              <a:rPr lang="en-US" sz="2400" baseline="30000" dirty="0" smtClean="0"/>
              <a:t>-1</a:t>
            </a:r>
            <a:endParaRPr lang="en-US" sz="2200" dirty="0" smtClean="0"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685800"/>
            <a:ext cx="7391400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Experimental Design: </a:t>
            </a:r>
            <a:r>
              <a:rPr lang="en-US" sz="2200" dirty="0" smtClean="0">
                <a:cs typeface="Times New Roman" pitchFamily="18" charset="0"/>
              </a:rPr>
              <a:t>Two factorial RCBD</a:t>
            </a:r>
          </a:p>
          <a:p>
            <a:pPr>
              <a:spcAft>
                <a:spcPts val="6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Replications: </a:t>
            </a:r>
            <a:r>
              <a:rPr lang="en-US" sz="2200" dirty="0" smtClean="0">
                <a:cs typeface="Times New Roman" pitchFamily="18" charset="0"/>
              </a:rPr>
              <a:t>Three</a:t>
            </a:r>
          </a:p>
          <a:p>
            <a:pPr>
              <a:spcAft>
                <a:spcPts val="6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Plot Size-</a:t>
            </a:r>
            <a:r>
              <a:rPr lang="en-US" sz="2200" dirty="0" smtClean="0">
                <a:cs typeface="Times New Roman" pitchFamily="18" charset="0"/>
              </a:rPr>
              <a:t>4.8m×2m= 9.6m</a:t>
            </a:r>
            <a:r>
              <a:rPr lang="en-US" sz="2200" baseline="30000" dirty="0" smtClean="0">
                <a:cs typeface="Times New Roman" pitchFamily="18" charset="0"/>
              </a:rPr>
              <a:t>2 </a:t>
            </a:r>
          </a:p>
          <a:p>
            <a:pPr>
              <a:spcAft>
                <a:spcPts val="600"/>
              </a:spcAft>
              <a:buNone/>
            </a:pPr>
            <a:r>
              <a:rPr lang="en-US" sz="2200" b="1" dirty="0" smtClean="0">
                <a:cs typeface="Times New Roman" pitchFamily="18" charset="0"/>
              </a:rPr>
              <a:t>Spacing: </a:t>
            </a:r>
            <a:r>
              <a:rPr lang="en-US" sz="2200" dirty="0" smtClean="0">
                <a:cs typeface="Times New Roman" pitchFamily="18" charset="0"/>
              </a:rPr>
              <a:t>60 cm R-R and 25 cm P-P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295393"/>
          <a:ext cx="8153400" cy="5105407"/>
        </p:xfrm>
        <a:graphic>
          <a:graphicData uri="http://schemas.openxmlformats.org/drawingml/2006/table">
            <a:tbl>
              <a:tblPr/>
              <a:tblGrid>
                <a:gridCol w="3047552"/>
                <a:gridCol w="1834914"/>
                <a:gridCol w="1595577"/>
                <a:gridCol w="1675357"/>
              </a:tblGrid>
              <a:tr h="6381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Treatments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Grain Yield 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( Mg ha</a:t>
                      </a:r>
                      <a:r>
                        <a:rPr lang="en-US" sz="1800" b="1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Straw yield 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( Mg ha</a:t>
                      </a:r>
                      <a:r>
                        <a:rPr lang="en-US" sz="1800" b="1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Thousand Grain wt (g)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Tillage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44577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Dibbling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3.171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8.048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299.367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Stripe tillage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2.983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8.273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212.992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Conventional tillage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3.293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8.448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237.725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SEm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0.126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0.222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5.455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LSD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FYM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 Mg ha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2.411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6.793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182.356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 d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5 Mg  ha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2.926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7.619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 c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209.489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 c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10 Mg  ha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3.446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ab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8.739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244.156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20 Mg ha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3.814</a:t>
                      </a:r>
                      <a:r>
                        <a:rPr lang="en-US" sz="1800" b="1" baseline="30000">
                          <a:latin typeface="Arial"/>
                          <a:ea typeface="Times New Roman"/>
                          <a:cs typeface="Times New Roman"/>
                        </a:rPr>
                        <a:t> a</a:t>
                      </a:r>
                      <a:endParaRPr lang="en-US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9.874</a:t>
                      </a:r>
                      <a:r>
                        <a:rPr lang="en-US" sz="1800" b="1" baseline="30000">
                          <a:latin typeface="Arial"/>
                          <a:ea typeface="Times New Roman"/>
                          <a:cs typeface="Times New Roman"/>
                        </a:rPr>
                        <a:t> a</a:t>
                      </a:r>
                      <a:endParaRPr lang="en-US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270.778</a:t>
                      </a:r>
                      <a:r>
                        <a:rPr lang="en-US" sz="1800" b="1" baseline="30000" dirty="0">
                          <a:latin typeface="Arial"/>
                          <a:ea typeface="Times New Roman"/>
                          <a:cs typeface="Times New Roman"/>
                        </a:rPr>
                        <a:t> a</a:t>
                      </a:r>
                      <a:endParaRPr lang="en-US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SEm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0.145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0.256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6.299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LSD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0.581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1.021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25.110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CV%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13.86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9.31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8.34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Results </a:t>
            </a:r>
            <a:endParaRPr lang="en-US" sz="4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762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en-US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Effect of tillage and F</a:t>
            </a:r>
            <a:r>
              <a:rPr lang="en-US" sz="2400" dirty="0" smtClean="0"/>
              <a:t>YM on grain and straw yield of maize</a:t>
            </a:r>
            <a:endParaRPr kumimoji="0" lang="en-US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034796"/>
          <a:ext cx="8000999" cy="5047488"/>
        </p:xfrm>
        <a:graphic>
          <a:graphicData uri="http://schemas.openxmlformats.org/drawingml/2006/table">
            <a:tbl>
              <a:tblPr/>
              <a:tblGrid>
                <a:gridCol w="3147164"/>
                <a:gridCol w="1722329"/>
                <a:gridCol w="1565753"/>
                <a:gridCol w="1565753"/>
              </a:tblGrid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Treatments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Nutrient Uptake (Kg ha</a:t>
                      </a:r>
                      <a:r>
                        <a:rPr lang="en-US" sz="1800" b="1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P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Tillage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Dibbling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134.670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31.734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137.694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Stripe tillage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119.427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32.918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117.062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Conventional tillage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110.988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34.172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129.044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SEm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4.504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1.465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6.856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LSD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13.21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FYM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 Mg ha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78.313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17.649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73.271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5 Mg ha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101.783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25.299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117.701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10 Mg ha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131.972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33.794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123.787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20 Mg ha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174.712</a:t>
                      </a:r>
                      <a:r>
                        <a:rPr lang="en-US" sz="1800" b="1" baseline="3000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55.023</a:t>
                      </a:r>
                      <a:r>
                        <a:rPr lang="en-US" sz="1800" b="1" baseline="3000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196.974</a:t>
                      </a:r>
                      <a:r>
                        <a:rPr lang="en-US" sz="1800" b="1" baseline="30000" dirty="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SEm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5.201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1.692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7.916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LSD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20.73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6.744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31.56</a:t>
                      </a:r>
                      <a:r>
                        <a:rPr lang="en-US" sz="1800" baseline="3000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CV%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12.8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15.41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18.56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Effect of </a:t>
            </a:r>
            <a:r>
              <a:rPr kumimoji="0" lang="en-US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tillage and F</a:t>
            </a:r>
            <a:r>
              <a:rPr lang="en-US" sz="2800" dirty="0" smtClean="0"/>
              <a:t>YM on nutrient uptake of Maize</a:t>
            </a:r>
            <a:endParaRPr kumimoji="0" lang="en-US" sz="28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838200"/>
          <a:ext cx="8458200" cy="5131027"/>
        </p:xfrm>
        <a:graphic>
          <a:graphicData uri="http://schemas.openxmlformats.org/drawingml/2006/table">
            <a:tbl>
              <a:tblPr/>
              <a:tblGrid>
                <a:gridCol w="1433178"/>
                <a:gridCol w="866206"/>
                <a:gridCol w="1023699"/>
                <a:gridCol w="1039449"/>
                <a:gridCol w="1007949"/>
                <a:gridCol w="944951"/>
                <a:gridCol w="1102446"/>
                <a:gridCol w="1040322"/>
              </a:tblGrid>
              <a:tr h="914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Treatments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pH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Bulk density 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(g cm</a:t>
                      </a:r>
                      <a:r>
                        <a:rPr lang="en-US" sz="1600" b="1" baseline="30000" dirty="0">
                          <a:latin typeface="Arial"/>
                          <a:ea typeface="Times New Roman"/>
                          <a:cs typeface="Times New Roman"/>
                        </a:rPr>
                        <a:t>-3</a:t>
                      </a: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Soil moisture        (%)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Organic Matter (%)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(%)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P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(mg kg</a:t>
                      </a:r>
                      <a:r>
                        <a:rPr lang="en-US" sz="1600" b="1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(mg kg</a:t>
                      </a:r>
                      <a:r>
                        <a:rPr lang="en-US" sz="1600" b="1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Tillage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Dibbling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5.667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1.598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17.282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 a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1.546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0.150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22.304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80.567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57300" algn="l"/>
                          <a:tab pos="1657350" algn="l"/>
                          <a:tab pos="188595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Stripe tillage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5.603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1.577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14.848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1.606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0.132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21.717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80.300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2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Conventional tillage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5.351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1.547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13.893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1.634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0.103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21.121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87.703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SEm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0.068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0.031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0.355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0.075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0.009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2.123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5.069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LSD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1.417</a:t>
                      </a:r>
                      <a:r>
                        <a:rPr lang="en-US" sz="1600" baseline="30000" dirty="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0.027</a:t>
                      </a:r>
                      <a:r>
                        <a:rPr lang="en-US" sz="1600" baseline="30000" dirty="0"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FYM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 Mg ha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5.436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1.656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15.284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1.418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0.118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16.400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63.200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 Mg ha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5.530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1.639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14.820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1.450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0.120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20.811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ab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67.516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10 Mg ha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5.448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1.509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15.244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1.563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0.114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21.36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ab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80.300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20 Mg ha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5.748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1.493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16.016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1.950</a:t>
                      </a:r>
                      <a:r>
                        <a:rPr lang="en-US" sz="1600" b="1" baseline="30000" dirty="0">
                          <a:latin typeface="Arial"/>
                          <a:ea typeface="Times New Roman"/>
                          <a:cs typeface="Times New Roman"/>
                        </a:rPr>
                        <a:t> a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0.161</a:t>
                      </a:r>
                      <a:r>
                        <a:rPr lang="en-US" sz="1600" b="1" baseline="30000" dirty="0">
                          <a:latin typeface="Arial"/>
                          <a:ea typeface="Times New Roman"/>
                          <a:cs typeface="Times New Roman"/>
                        </a:rPr>
                        <a:t> a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28.283</a:t>
                      </a:r>
                      <a:r>
                        <a:rPr lang="en-US" sz="1600" b="1" baseline="30000" dirty="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Times New Roman"/>
                        </a:rPr>
                        <a:t>120.411</a:t>
                      </a:r>
                      <a:r>
                        <a:rPr lang="en-US" sz="1600" b="1" baseline="30000" dirty="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SEm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0.079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0.035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0.4104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0.087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0.011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2.451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5.854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LSD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0.102</a:t>
                      </a:r>
                      <a:r>
                        <a:rPr lang="en-US" sz="1600" baseline="30000" dirty="0"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NS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0.346</a:t>
                      </a:r>
                      <a:r>
                        <a:rPr lang="en-US" sz="1600" baseline="30000" dirty="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0.031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7.188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23.33</a:t>
                      </a:r>
                      <a:r>
                        <a:rPr lang="en-US" sz="1600" baseline="3000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CV%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4.26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6.75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8.03%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16.30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25.06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33.86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21.19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54" marR="6815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28600" y="2286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Effect of </a:t>
            </a:r>
            <a:r>
              <a:rPr kumimoji="0" lang="en-US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tillage and F</a:t>
            </a:r>
            <a:r>
              <a:rPr lang="en-US" sz="2800" dirty="0" smtClean="0"/>
              <a:t>YM on soil properties</a:t>
            </a:r>
            <a:endParaRPr kumimoji="0" lang="en-US" sz="28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6257835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Interaction: High N holding found in Dibbling with 5 Mg FYM ha</a:t>
            </a:r>
            <a:r>
              <a:rPr lang="en-US" baseline="30000" dirty="0" smtClean="0"/>
              <a:t>-1</a:t>
            </a:r>
            <a:r>
              <a:rPr lang="en-US" dirty="0" smtClean="0"/>
              <a:t> followed by stripe tillage with 20 Mg FYM ha</a:t>
            </a:r>
            <a:r>
              <a:rPr lang="en-US" baseline="30000" dirty="0" smtClean="0"/>
              <a:t>-1</a:t>
            </a:r>
            <a:r>
              <a:rPr lang="en-US" dirty="0" smtClean="0"/>
              <a:t> and dibbling with 20 Mg FYM ha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1285</Words>
  <Application>Microsoft Macintosh PowerPoint</Application>
  <PresentationFormat>On-screen Show (4:3)</PresentationFormat>
  <Paragraphs>359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Managing Tillage and FYM for Enhancing Maize Production and Soil Properties in Mid-hills of Nepal</vt:lpstr>
      <vt:lpstr>Introduction</vt:lpstr>
      <vt:lpstr>Statement of Problem</vt:lpstr>
      <vt:lpstr>Research Objectives</vt:lpstr>
      <vt:lpstr>Materials and Methods</vt:lpstr>
      <vt:lpstr>Slide 6</vt:lpstr>
      <vt:lpstr>Results </vt:lpstr>
      <vt:lpstr>Slide 8</vt:lpstr>
      <vt:lpstr>Slide 9</vt:lpstr>
      <vt:lpstr>Slide 10</vt:lpstr>
      <vt:lpstr>Conclusion and Implications</vt:lpstr>
      <vt:lpstr>Thank You 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Tillage and FYM for Enhancing Maize Production and Soil Properties in Mid-hills of Nepal</dc:title>
  <dc:creator>Roshan</dc:creator>
  <cp:lastModifiedBy>Jacqueline Halbrendt</cp:lastModifiedBy>
  <cp:revision>1</cp:revision>
  <dcterms:created xsi:type="dcterms:W3CDTF">2013-03-13T04:46:25Z</dcterms:created>
  <dcterms:modified xsi:type="dcterms:W3CDTF">2013-03-13T04:46:40Z</dcterms:modified>
</cp:coreProperties>
</file>