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9" d="100"/>
          <a:sy n="69" d="100"/>
        </p:scale>
        <p:origin x="78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CCC92C-174E-4947-8B3C-09B17749EA43}" type="datetimeFigureOut">
              <a:rPr lang="en-US" smtClean="0"/>
              <a:t>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5DE419-7BCE-4490-9181-0371BE90B164}" type="slidenum">
              <a:rPr lang="en-US" smtClean="0"/>
              <a:t>‹#›</a:t>
            </a:fld>
            <a:endParaRPr lang="en-US"/>
          </a:p>
        </p:txBody>
      </p:sp>
    </p:spTree>
    <p:extLst>
      <p:ext uri="{BB962C8B-B14F-4D97-AF65-F5344CB8AC3E}">
        <p14:creationId xmlns:p14="http://schemas.microsoft.com/office/powerpoint/2010/main" val="1345569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series will be presented as a multiple month program you can be a part of, those people will</a:t>
            </a:r>
            <a:r>
              <a:rPr lang="en-US" baseline="0" dirty="0" smtClean="0"/>
              <a:t> get a discount. Each session will be advertised to the general public with a fee associated for each one. Horse people are very busy, especially once show season starts up and some are much more knowledgeable in areas than others.</a:t>
            </a:r>
            <a:endParaRPr lang="en-US" dirty="0"/>
          </a:p>
        </p:txBody>
      </p:sp>
      <p:sp>
        <p:nvSpPr>
          <p:cNvPr id="4" name="Slide Number Placeholder 3"/>
          <p:cNvSpPr>
            <a:spLocks noGrp="1"/>
          </p:cNvSpPr>
          <p:nvPr>
            <p:ph type="sldNum" sz="quarter" idx="10"/>
          </p:nvPr>
        </p:nvSpPr>
        <p:spPr/>
        <p:txBody>
          <a:bodyPr/>
          <a:lstStyle/>
          <a:p>
            <a:fld id="{F95DE419-7BCE-4490-9181-0371BE90B164}" type="slidenum">
              <a:rPr lang="en-US" smtClean="0"/>
              <a:t>3</a:t>
            </a:fld>
            <a:endParaRPr lang="en-US"/>
          </a:p>
        </p:txBody>
      </p:sp>
    </p:spTree>
    <p:extLst>
      <p:ext uri="{BB962C8B-B14F-4D97-AF65-F5344CB8AC3E}">
        <p14:creationId xmlns:p14="http://schemas.microsoft.com/office/powerpoint/2010/main" val="1169681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Deworming:</a:t>
            </a:r>
            <a:r>
              <a:rPr lang="en-US" baseline="0" dirty="0" smtClean="0"/>
              <a:t> I am thinking that this day might work out best if it is split into two half days as to not monopolize too much of the vets time and to allow people to figure out what there horse needs. </a:t>
            </a:r>
            <a:endParaRPr lang="en-US" dirty="0"/>
          </a:p>
        </p:txBody>
      </p:sp>
      <p:sp>
        <p:nvSpPr>
          <p:cNvPr id="4" name="Slide Number Placeholder 3"/>
          <p:cNvSpPr>
            <a:spLocks noGrp="1"/>
          </p:cNvSpPr>
          <p:nvPr>
            <p:ph type="sldNum" sz="quarter" idx="10"/>
          </p:nvPr>
        </p:nvSpPr>
        <p:spPr/>
        <p:txBody>
          <a:bodyPr/>
          <a:lstStyle/>
          <a:p>
            <a:fld id="{F95DE419-7BCE-4490-9181-0371BE90B164}" type="slidenum">
              <a:rPr lang="en-US" smtClean="0"/>
              <a:t>5</a:t>
            </a:fld>
            <a:endParaRPr lang="en-US"/>
          </a:p>
        </p:txBody>
      </p:sp>
    </p:spTree>
    <p:extLst>
      <p:ext uri="{BB962C8B-B14F-4D97-AF65-F5344CB8AC3E}">
        <p14:creationId xmlns:p14="http://schemas.microsoft.com/office/powerpoint/2010/main" val="3088061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5DE419-7BCE-4490-9181-0371BE90B164}" type="slidenum">
              <a:rPr lang="en-US" smtClean="0"/>
              <a:t>8</a:t>
            </a:fld>
            <a:endParaRPr lang="en-US"/>
          </a:p>
        </p:txBody>
      </p:sp>
    </p:spTree>
    <p:extLst>
      <p:ext uri="{BB962C8B-B14F-4D97-AF65-F5344CB8AC3E}">
        <p14:creationId xmlns:p14="http://schemas.microsoft.com/office/powerpoint/2010/main" val="3763346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1/8/2016</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1/8/2016</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1/8/2016</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1/8/2016</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1/8/2016</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www.youtube.com/watch?v=Uu0Eko5XFH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horsechannel.com/" TargetMode="External"/><Relationship Id="rId5" Type="http://schemas.openxmlformats.org/officeDocument/2006/relationships/image" Target="../media/image7.png"/><Relationship Id="rId4" Type="http://schemas.openxmlformats.org/officeDocument/2006/relationships/hyperlink" Target="http://blackridgeland.com/soil-testing-analysi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evaequinevet.com/Client-Education/Hoof-Care.asp" TargetMode="External"/><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hyperlink" Target="http://www.southernstates.com/"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www.bellemeadcoop.com/Feed_Pages/feed_pages.htm" TargetMode="Externa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hyperlink" Target="http://www.equestrianlifemagazine.co.uk/2012/02/16/feed-specialists-dodson-horrell-launch-a-new-era-of-herbs-and-supplements/" TargetMode="Externa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thehorse.com/" TargetMode="External"/><Relationship Id="rId5" Type="http://schemas.openxmlformats.org/officeDocument/2006/relationships/image" Target="../media/image13.png"/><Relationship Id="rId4" Type="http://schemas.openxmlformats.org/officeDocument/2006/relationships/hyperlink" Target="http://archive.constantcontact.com/fs182/1104293310130/archive/1111478278100.html"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7593" y="1033074"/>
            <a:ext cx="5460276" cy="4394988"/>
          </a:xfrm>
        </p:spPr>
        <p:txBody>
          <a:bodyPr/>
          <a:lstStyle/>
          <a:p>
            <a:r>
              <a:rPr lang="en-US" sz="4000" dirty="0" smtClean="0"/>
              <a:t>Back to the basics of horse management series </a:t>
            </a:r>
            <a:endParaRPr lang="en-US" sz="4000" dirty="0"/>
          </a:p>
        </p:txBody>
      </p:sp>
      <p:sp>
        <p:nvSpPr>
          <p:cNvPr id="3" name="Subtitle 2"/>
          <p:cNvSpPr>
            <a:spLocks noGrp="1"/>
          </p:cNvSpPr>
          <p:nvPr>
            <p:ph type="subTitle" idx="1"/>
          </p:nvPr>
        </p:nvSpPr>
        <p:spPr/>
        <p:txBody>
          <a:bodyPr/>
          <a:lstStyle/>
          <a:p>
            <a:r>
              <a:rPr lang="en-US" dirty="0" smtClean="0"/>
              <a:t>Charley </a:t>
            </a:r>
            <a:r>
              <a:rPr lang="en-US" dirty="0" err="1" smtClean="0"/>
              <a:t>maxwell</a:t>
            </a:r>
            <a:endParaRPr lang="en-US" dirty="0"/>
          </a:p>
        </p:txBody>
      </p:sp>
    </p:spTree>
    <p:extLst>
      <p:ext uri="{BB962C8B-B14F-4D97-AF65-F5344CB8AC3E}">
        <p14:creationId xmlns:p14="http://schemas.microsoft.com/office/powerpoint/2010/main" val="259750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54582" y="651164"/>
            <a:ext cx="5001492" cy="4946072"/>
          </a:xfrm>
        </p:spPr>
        <p:txBody>
          <a:bodyPr/>
          <a:lstStyle/>
          <a:p>
            <a:r>
              <a:rPr lang="en-US" sz="4400" dirty="0" smtClean="0"/>
              <a:t>Questions? Suggestions?</a:t>
            </a:r>
            <a:endParaRPr lang="en-US" sz="44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630851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136725"/>
            <a:ext cx="10178322" cy="1492132"/>
          </a:xfrm>
        </p:spPr>
        <p:txBody>
          <a:bodyPr/>
          <a:lstStyle/>
          <a:p>
            <a:r>
              <a:rPr lang="en-US" dirty="0" smtClean="0"/>
              <a:t>Why this series?</a:t>
            </a:r>
            <a:endParaRPr lang="en-US" dirty="0"/>
          </a:p>
        </p:txBody>
      </p:sp>
      <p:sp>
        <p:nvSpPr>
          <p:cNvPr id="3" name="Content Placeholder 2"/>
          <p:cNvSpPr>
            <a:spLocks noGrp="1"/>
          </p:cNvSpPr>
          <p:nvPr>
            <p:ph idx="1"/>
          </p:nvPr>
        </p:nvSpPr>
        <p:spPr>
          <a:xfrm>
            <a:off x="1251678" y="982640"/>
            <a:ext cx="10178322" cy="3275461"/>
          </a:xfrm>
        </p:spPr>
        <p:txBody>
          <a:bodyPr/>
          <a:lstStyle/>
          <a:p>
            <a:r>
              <a:rPr lang="en-US" dirty="0" smtClean="0"/>
              <a:t>We have a lot of programs available for cattle producers and other livestock owners.</a:t>
            </a:r>
          </a:p>
          <a:p>
            <a:pPr lvl="1"/>
            <a:r>
              <a:rPr lang="en-US" dirty="0" smtClean="0"/>
              <a:t>Land management</a:t>
            </a:r>
          </a:p>
          <a:p>
            <a:pPr lvl="1"/>
            <a:r>
              <a:rPr lang="en-US" dirty="0" smtClean="0"/>
              <a:t>Nutrition</a:t>
            </a:r>
          </a:p>
          <a:p>
            <a:pPr lvl="1"/>
            <a:r>
              <a:rPr lang="en-US" dirty="0" smtClean="0"/>
              <a:t>Nutrient management</a:t>
            </a:r>
          </a:p>
          <a:p>
            <a:pPr lvl="1"/>
            <a:r>
              <a:rPr lang="en-US" dirty="0" smtClean="0"/>
              <a:t>Health </a:t>
            </a:r>
          </a:p>
          <a:p>
            <a:r>
              <a:rPr lang="en-US" dirty="0" smtClean="0"/>
              <a:t>In the counties I cover, there are a lot of horses. However, there aren’t many, if any, programs offered to horse owners to better their management and sustainability.</a:t>
            </a:r>
          </a:p>
          <a:p>
            <a:r>
              <a:rPr lang="en-US" dirty="0" smtClean="0"/>
              <a:t>Continuing education for PATH certified therapeutic riding instructors (several are in the area)</a:t>
            </a:r>
          </a:p>
          <a:p>
            <a:endParaRPr lang="en-US" dirty="0"/>
          </a:p>
        </p:txBody>
      </p:sp>
      <p:pic>
        <p:nvPicPr>
          <p:cNvPr id="4" name="Picture 3"/>
          <p:cNvPicPr>
            <a:picLocks noChangeAspect="1"/>
          </p:cNvPicPr>
          <p:nvPr/>
        </p:nvPicPr>
        <p:blipFill>
          <a:blip r:embed="rId2"/>
          <a:stretch>
            <a:fillRect/>
          </a:stretch>
        </p:blipFill>
        <p:spPr>
          <a:xfrm>
            <a:off x="1961363" y="4258101"/>
            <a:ext cx="3093821" cy="2320366"/>
          </a:xfrm>
          <a:prstGeom prst="rect">
            <a:avLst/>
          </a:prstGeom>
        </p:spPr>
      </p:pic>
      <p:sp>
        <p:nvSpPr>
          <p:cNvPr id="5" name="TextBox 4"/>
          <p:cNvSpPr txBox="1"/>
          <p:nvPr/>
        </p:nvSpPr>
        <p:spPr>
          <a:xfrm>
            <a:off x="5540991" y="5104016"/>
            <a:ext cx="1296537" cy="369332"/>
          </a:xfrm>
          <a:prstGeom prst="rect">
            <a:avLst/>
          </a:prstGeom>
          <a:noFill/>
        </p:spPr>
        <p:txBody>
          <a:bodyPr wrap="square" rtlCol="0">
            <a:spAutoFit/>
          </a:bodyPr>
          <a:lstStyle/>
          <a:p>
            <a:pPr algn="ctr"/>
            <a:r>
              <a:rPr lang="en-US" b="1" dirty="0" smtClean="0"/>
              <a:t>VS</a:t>
            </a:r>
            <a:endParaRPr lang="en-US" b="1" dirty="0"/>
          </a:p>
        </p:txBody>
      </p:sp>
      <p:pic>
        <p:nvPicPr>
          <p:cNvPr id="6" name="Picture 5"/>
          <p:cNvPicPr>
            <a:picLocks noChangeAspect="1"/>
          </p:cNvPicPr>
          <p:nvPr/>
        </p:nvPicPr>
        <p:blipFill>
          <a:blip r:embed="rId3"/>
          <a:stretch>
            <a:fillRect/>
          </a:stretch>
        </p:blipFill>
        <p:spPr>
          <a:xfrm>
            <a:off x="7028312" y="4297141"/>
            <a:ext cx="3363428" cy="2242285"/>
          </a:xfrm>
          <a:prstGeom prst="rect">
            <a:avLst/>
          </a:prstGeom>
        </p:spPr>
      </p:pic>
      <p:sp>
        <p:nvSpPr>
          <p:cNvPr id="7" name="TextBox 6"/>
          <p:cNvSpPr txBox="1"/>
          <p:nvPr/>
        </p:nvSpPr>
        <p:spPr>
          <a:xfrm>
            <a:off x="2092036" y="6578467"/>
            <a:ext cx="2784764" cy="261610"/>
          </a:xfrm>
          <a:prstGeom prst="rect">
            <a:avLst/>
          </a:prstGeom>
          <a:noFill/>
        </p:spPr>
        <p:txBody>
          <a:bodyPr wrap="square" rtlCol="0">
            <a:spAutoFit/>
          </a:bodyPr>
          <a:lstStyle/>
          <a:p>
            <a:r>
              <a:rPr lang="en-US" sz="1050" dirty="0" smtClean="0"/>
              <a:t>Lautnerfarms.com </a:t>
            </a:r>
            <a:endParaRPr lang="en-US" sz="1050" dirty="0"/>
          </a:p>
        </p:txBody>
      </p:sp>
      <p:sp>
        <p:nvSpPr>
          <p:cNvPr id="8" name="TextBox 7"/>
          <p:cNvSpPr txBox="1"/>
          <p:nvPr/>
        </p:nvSpPr>
        <p:spPr>
          <a:xfrm>
            <a:off x="7564581" y="6454447"/>
            <a:ext cx="2022764" cy="369332"/>
          </a:xfrm>
          <a:prstGeom prst="rect">
            <a:avLst/>
          </a:prstGeom>
          <a:noFill/>
        </p:spPr>
        <p:txBody>
          <a:bodyPr wrap="square" rtlCol="0">
            <a:spAutoFit/>
          </a:bodyPr>
          <a:lstStyle/>
          <a:p>
            <a:r>
              <a:rPr lang="en-US" sz="1200" dirty="0" smtClean="0"/>
              <a:t>Pinterest.com</a:t>
            </a:r>
            <a:r>
              <a:rPr lang="en-US" dirty="0" smtClean="0"/>
              <a:t> </a:t>
            </a:r>
            <a:endParaRPr lang="en-US" dirty="0"/>
          </a:p>
        </p:txBody>
      </p:sp>
    </p:spTree>
    <p:extLst>
      <p:ext uri="{BB962C8B-B14F-4D97-AF65-F5344CB8AC3E}">
        <p14:creationId xmlns:p14="http://schemas.microsoft.com/office/powerpoint/2010/main" val="48491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it involve?</a:t>
            </a:r>
            <a:endParaRPr lang="en-US" dirty="0"/>
          </a:p>
        </p:txBody>
      </p:sp>
      <p:sp>
        <p:nvSpPr>
          <p:cNvPr id="3" name="Content Placeholder 2"/>
          <p:cNvSpPr>
            <a:spLocks noGrp="1"/>
          </p:cNvSpPr>
          <p:nvPr>
            <p:ph idx="1"/>
          </p:nvPr>
        </p:nvSpPr>
        <p:spPr>
          <a:xfrm>
            <a:off x="1251678" y="1296537"/>
            <a:ext cx="10178322" cy="5298227"/>
          </a:xfrm>
        </p:spPr>
        <p:txBody>
          <a:bodyPr>
            <a:normAutofit/>
          </a:bodyPr>
          <a:lstStyle/>
          <a:p>
            <a:r>
              <a:rPr lang="en-US" dirty="0" smtClean="0"/>
              <a:t>I am planning for their to be </a:t>
            </a:r>
            <a:r>
              <a:rPr lang="en-US" dirty="0"/>
              <a:t>6</a:t>
            </a:r>
            <a:r>
              <a:rPr lang="en-US" dirty="0" smtClean="0"/>
              <a:t> </a:t>
            </a:r>
            <a:r>
              <a:rPr lang="en-US" dirty="0" smtClean="0"/>
              <a:t>sessions throughout the year. </a:t>
            </a:r>
            <a:endParaRPr lang="en-US" dirty="0" smtClean="0"/>
          </a:p>
          <a:p>
            <a:pPr lvl="1"/>
            <a:r>
              <a:rPr lang="en-US" dirty="0" smtClean="0"/>
              <a:t>Soil Sampling and Pasture Management</a:t>
            </a:r>
          </a:p>
          <a:p>
            <a:pPr lvl="1"/>
            <a:r>
              <a:rPr lang="en-US" dirty="0" smtClean="0"/>
              <a:t>Deworming</a:t>
            </a:r>
          </a:p>
          <a:p>
            <a:pPr lvl="1"/>
            <a:r>
              <a:rPr lang="en-US" dirty="0"/>
              <a:t>Hoof Care </a:t>
            </a:r>
            <a:endParaRPr lang="en-US" dirty="0" smtClean="0"/>
          </a:p>
          <a:p>
            <a:pPr lvl="1"/>
            <a:r>
              <a:rPr lang="en-US" dirty="0" smtClean="0"/>
              <a:t>Vaccinations and First Aid </a:t>
            </a:r>
          </a:p>
          <a:p>
            <a:pPr lvl="1"/>
            <a:r>
              <a:rPr lang="en-US" dirty="0" smtClean="0"/>
              <a:t>Nutrition Part 1*</a:t>
            </a:r>
          </a:p>
          <a:p>
            <a:pPr lvl="1"/>
            <a:r>
              <a:rPr lang="en-US" dirty="0" smtClean="0"/>
              <a:t>Nutrition Part 2*</a:t>
            </a:r>
          </a:p>
          <a:p>
            <a:r>
              <a:rPr lang="en-US" dirty="0" smtClean="0"/>
              <a:t>The 6 sessions as a whole will be offered as a package to people who would like to complete the whole series.</a:t>
            </a:r>
          </a:p>
          <a:p>
            <a:pPr lvl="1"/>
            <a:r>
              <a:rPr lang="en-US" dirty="0" smtClean="0"/>
              <a:t>Discount Rate </a:t>
            </a:r>
          </a:p>
          <a:p>
            <a:pPr lvl="1"/>
            <a:r>
              <a:rPr lang="en-US" dirty="0" smtClean="0"/>
              <a:t>Intro meeting before the first session for those horse owners. </a:t>
            </a:r>
          </a:p>
          <a:p>
            <a:r>
              <a:rPr lang="en-US" dirty="0" smtClean="0"/>
              <a:t>Each session will be open to the public, with a fee, as they are held in order to reach a larger audience and those who did not want to commit to all 6 sessions. </a:t>
            </a:r>
          </a:p>
          <a:p>
            <a:pPr marL="457200" lvl="1" indent="0">
              <a:buNone/>
            </a:pPr>
            <a:endParaRPr lang="en-US" dirty="0" smtClean="0"/>
          </a:p>
          <a:p>
            <a:pPr lvl="1"/>
            <a:endParaRPr lang="en-US" dirty="0" smtClean="0"/>
          </a:p>
          <a:p>
            <a:endParaRPr lang="en-US" dirty="0"/>
          </a:p>
          <a:p>
            <a:endParaRPr lang="en-US" dirty="0" smtClean="0"/>
          </a:p>
        </p:txBody>
      </p:sp>
      <p:pic>
        <p:nvPicPr>
          <p:cNvPr id="4" name="Picture 3"/>
          <p:cNvPicPr>
            <a:picLocks noChangeAspect="1"/>
          </p:cNvPicPr>
          <p:nvPr/>
        </p:nvPicPr>
        <p:blipFill>
          <a:blip r:embed="rId3"/>
          <a:stretch>
            <a:fillRect/>
          </a:stretch>
        </p:blipFill>
        <p:spPr>
          <a:xfrm>
            <a:off x="7966363" y="974752"/>
            <a:ext cx="3255819" cy="2173259"/>
          </a:xfrm>
          <a:prstGeom prst="rect">
            <a:avLst/>
          </a:prstGeom>
        </p:spPr>
      </p:pic>
      <p:sp>
        <p:nvSpPr>
          <p:cNvPr id="5" name="TextBox 4"/>
          <p:cNvSpPr txBox="1"/>
          <p:nvPr/>
        </p:nvSpPr>
        <p:spPr>
          <a:xfrm>
            <a:off x="7966363" y="3148011"/>
            <a:ext cx="3255819" cy="307777"/>
          </a:xfrm>
          <a:prstGeom prst="rect">
            <a:avLst/>
          </a:prstGeom>
          <a:noFill/>
        </p:spPr>
        <p:txBody>
          <a:bodyPr wrap="square" rtlCol="0">
            <a:spAutoFit/>
          </a:bodyPr>
          <a:lstStyle/>
          <a:p>
            <a:pPr algn="ctr"/>
            <a:r>
              <a:rPr lang="en-US" sz="1400" dirty="0" smtClean="0"/>
              <a:t>www.davisfeed.ca</a:t>
            </a:r>
            <a:endParaRPr lang="en-US" sz="1400" dirty="0"/>
          </a:p>
        </p:txBody>
      </p:sp>
    </p:spTree>
    <p:extLst>
      <p:ext uri="{BB962C8B-B14F-4D97-AF65-F5344CB8AC3E}">
        <p14:creationId xmlns:p14="http://schemas.microsoft.com/office/powerpoint/2010/main" val="195213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Effect transition="in" filter="fade">
                                      <p:cBhvr>
                                        <p:cTn id="61" dur="1000"/>
                                        <p:tgtEl>
                                          <p:spTgt spid="3">
                                            <p:txEl>
                                              <p:pRg st="8" end="8"/>
                                            </p:txEl>
                                          </p:spTgt>
                                        </p:tgtEl>
                                      </p:cBhvr>
                                    </p:animEffect>
                                    <p:anim calcmode="lin" valueType="num">
                                      <p:cBhvr>
                                        <p:cTn id="6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Effect transition="in" filter="fade">
                                      <p:cBhvr>
                                        <p:cTn id="68" dur="1000"/>
                                        <p:tgtEl>
                                          <p:spTgt spid="3">
                                            <p:txEl>
                                              <p:pRg st="9" end="9"/>
                                            </p:txEl>
                                          </p:spTgt>
                                        </p:tgtEl>
                                      </p:cBhvr>
                                    </p:animEffect>
                                    <p:anim calcmode="lin" valueType="num">
                                      <p:cBhvr>
                                        <p:cTn id="6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3">
                                            <p:txEl>
                                              <p:pRg st="10" end="10"/>
                                            </p:txEl>
                                          </p:spTgt>
                                        </p:tgtEl>
                                        <p:attrNameLst>
                                          <p:attrName>style.visibility</p:attrName>
                                        </p:attrNameLst>
                                      </p:cBhvr>
                                      <p:to>
                                        <p:strVal val="visible"/>
                                      </p:to>
                                    </p:set>
                                    <p:anim calcmode="lin" valueType="num">
                                      <p:cBhvr additive="base">
                                        <p:cTn id="7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will it be hands on?</a:t>
            </a:r>
            <a:endParaRPr lang="en-US" dirty="0"/>
          </a:p>
        </p:txBody>
      </p:sp>
      <p:sp>
        <p:nvSpPr>
          <p:cNvPr id="3" name="Content Placeholder 2"/>
          <p:cNvSpPr>
            <a:spLocks noGrp="1"/>
          </p:cNvSpPr>
          <p:nvPr>
            <p:ph idx="1"/>
          </p:nvPr>
        </p:nvSpPr>
        <p:spPr>
          <a:xfrm>
            <a:off x="1251678" y="1510146"/>
            <a:ext cx="10178322" cy="3593591"/>
          </a:xfrm>
        </p:spPr>
        <p:txBody>
          <a:bodyPr/>
          <a:lstStyle/>
          <a:p>
            <a:r>
              <a:rPr lang="en-US" dirty="0" smtClean="0"/>
              <a:t>I want there to be minimal lecturing and the participants actively practicing what we are teaching them.</a:t>
            </a:r>
          </a:p>
          <a:p>
            <a:pPr lvl="1"/>
            <a:r>
              <a:rPr lang="en-US" dirty="0" smtClean="0"/>
              <a:t>This will likely limit participation size in order to accommodate everyone. </a:t>
            </a:r>
          </a:p>
          <a:p>
            <a:pPr lvl="1"/>
            <a:r>
              <a:rPr lang="en-US" dirty="0" smtClean="0"/>
              <a:t>The nutrition section will be the hardest to make hands-on, but we will have to provide a lot of visuals for people to look at and feel where we can. </a:t>
            </a:r>
          </a:p>
          <a:p>
            <a:r>
              <a:rPr lang="en-US" dirty="0" smtClean="0"/>
              <a:t>I would like to mimic what is being done in the Goochland/Powhatan Beef Cattle Production 360 Program where we are, after most sessions, going on farm visits to individually address each participants situation. </a:t>
            </a:r>
            <a:endParaRPr lang="en-US" dirty="0"/>
          </a:p>
        </p:txBody>
      </p:sp>
      <p:pic>
        <p:nvPicPr>
          <p:cNvPr id="4" name="Picture 3"/>
          <p:cNvPicPr>
            <a:picLocks noChangeAspect="1"/>
          </p:cNvPicPr>
          <p:nvPr/>
        </p:nvPicPr>
        <p:blipFill>
          <a:blip r:embed="rId2"/>
          <a:stretch>
            <a:fillRect/>
          </a:stretch>
        </p:blipFill>
        <p:spPr>
          <a:xfrm>
            <a:off x="9116290" y="225146"/>
            <a:ext cx="2313710" cy="1120927"/>
          </a:xfrm>
          <a:prstGeom prst="rect">
            <a:avLst/>
          </a:prstGeom>
        </p:spPr>
      </p:pic>
      <p:pic>
        <p:nvPicPr>
          <p:cNvPr id="5" name="Picture 4"/>
          <p:cNvPicPr>
            <a:picLocks noChangeAspect="1"/>
          </p:cNvPicPr>
          <p:nvPr/>
        </p:nvPicPr>
        <p:blipFill>
          <a:blip r:embed="rId3"/>
          <a:stretch>
            <a:fillRect/>
          </a:stretch>
        </p:blipFill>
        <p:spPr>
          <a:xfrm>
            <a:off x="4076152" y="4464903"/>
            <a:ext cx="4039696" cy="2272329"/>
          </a:xfrm>
          <a:prstGeom prst="rect">
            <a:avLst/>
          </a:prstGeom>
        </p:spPr>
      </p:pic>
      <p:sp>
        <p:nvSpPr>
          <p:cNvPr id="6" name="TextBox 5"/>
          <p:cNvSpPr txBox="1"/>
          <p:nvPr/>
        </p:nvSpPr>
        <p:spPr>
          <a:xfrm>
            <a:off x="8258175" y="6157913"/>
            <a:ext cx="2600325" cy="369332"/>
          </a:xfrm>
          <a:prstGeom prst="rect">
            <a:avLst/>
          </a:prstGeom>
          <a:noFill/>
        </p:spPr>
        <p:txBody>
          <a:bodyPr wrap="square" rtlCol="0">
            <a:spAutoFit/>
          </a:bodyPr>
          <a:lstStyle/>
          <a:p>
            <a:r>
              <a:rPr lang="en-US" dirty="0">
                <a:hlinkClick r:id="rId4"/>
              </a:rPr>
              <a:t>www.youtube.com</a:t>
            </a:r>
            <a:endParaRPr lang="en-US" dirty="0"/>
          </a:p>
        </p:txBody>
      </p:sp>
    </p:spTree>
    <p:extLst>
      <p:ext uri="{BB962C8B-B14F-4D97-AF65-F5344CB8AC3E}">
        <p14:creationId xmlns:p14="http://schemas.microsoft.com/office/powerpoint/2010/main" val="282328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session activities </a:t>
            </a:r>
            <a:endParaRPr lang="en-US" dirty="0"/>
          </a:p>
        </p:txBody>
      </p:sp>
      <p:sp>
        <p:nvSpPr>
          <p:cNvPr id="3" name="Content Placeholder 2"/>
          <p:cNvSpPr>
            <a:spLocks noGrp="1"/>
          </p:cNvSpPr>
          <p:nvPr>
            <p:ph idx="1"/>
          </p:nvPr>
        </p:nvSpPr>
        <p:spPr>
          <a:xfrm>
            <a:off x="1251678" y="1440873"/>
            <a:ext cx="10178322" cy="3593591"/>
          </a:xfrm>
        </p:spPr>
        <p:txBody>
          <a:bodyPr/>
          <a:lstStyle/>
          <a:p>
            <a:r>
              <a:rPr lang="en-US" dirty="0" smtClean="0"/>
              <a:t>Soil Sampling and Pasture Management- do a field walk through, show them how to take a sample while we walk. Point out weeds, talk about grazing management and when to seed, etc. (Maybe even have a seeding demonstration).</a:t>
            </a:r>
          </a:p>
          <a:p>
            <a:r>
              <a:rPr lang="en-US" dirty="0" smtClean="0"/>
              <a:t> Deworming- deworming horses is a hot topic and recently vets are really pushing for strategic deworming. I would like to partner with a vet (probably vets) and have a set day and time participants can bring their fecal samples, observe how a fecal float is prepared and have microscopes to do egg counts. </a:t>
            </a:r>
            <a:endParaRPr lang="en-US" dirty="0"/>
          </a:p>
        </p:txBody>
      </p:sp>
      <p:pic>
        <p:nvPicPr>
          <p:cNvPr id="4" name="Picture 3"/>
          <p:cNvPicPr>
            <a:picLocks noChangeAspect="1"/>
          </p:cNvPicPr>
          <p:nvPr/>
        </p:nvPicPr>
        <p:blipFill>
          <a:blip r:embed="rId3"/>
          <a:stretch>
            <a:fillRect/>
          </a:stretch>
        </p:blipFill>
        <p:spPr>
          <a:xfrm>
            <a:off x="2441863" y="3966923"/>
            <a:ext cx="2071255" cy="2755509"/>
          </a:xfrm>
          <a:prstGeom prst="rect">
            <a:avLst/>
          </a:prstGeom>
        </p:spPr>
      </p:pic>
      <p:sp>
        <p:nvSpPr>
          <p:cNvPr id="5" name="TextBox 4"/>
          <p:cNvSpPr txBox="1"/>
          <p:nvPr/>
        </p:nvSpPr>
        <p:spPr>
          <a:xfrm>
            <a:off x="928255" y="6414655"/>
            <a:ext cx="2396836" cy="307777"/>
          </a:xfrm>
          <a:prstGeom prst="rect">
            <a:avLst/>
          </a:prstGeom>
          <a:noFill/>
        </p:spPr>
        <p:txBody>
          <a:bodyPr wrap="square" rtlCol="0">
            <a:spAutoFit/>
          </a:bodyPr>
          <a:lstStyle/>
          <a:p>
            <a:r>
              <a:rPr lang="en-US" sz="1400" dirty="0">
                <a:hlinkClick r:id="rId4"/>
              </a:rPr>
              <a:t>blackridgeland.com</a:t>
            </a:r>
            <a:endParaRPr lang="en-US" sz="1400" dirty="0"/>
          </a:p>
        </p:txBody>
      </p:sp>
      <p:pic>
        <p:nvPicPr>
          <p:cNvPr id="6" name="Picture 5"/>
          <p:cNvPicPr>
            <a:picLocks noChangeAspect="1"/>
          </p:cNvPicPr>
          <p:nvPr/>
        </p:nvPicPr>
        <p:blipFill>
          <a:blip r:embed="rId5"/>
          <a:stretch>
            <a:fillRect/>
          </a:stretch>
        </p:blipFill>
        <p:spPr>
          <a:xfrm>
            <a:off x="6944590" y="3966923"/>
            <a:ext cx="2407227" cy="2419263"/>
          </a:xfrm>
          <a:prstGeom prst="rect">
            <a:avLst/>
          </a:prstGeom>
        </p:spPr>
      </p:pic>
      <p:sp>
        <p:nvSpPr>
          <p:cNvPr id="7" name="TextBox 6"/>
          <p:cNvSpPr txBox="1"/>
          <p:nvPr/>
        </p:nvSpPr>
        <p:spPr>
          <a:xfrm>
            <a:off x="6944590" y="6414655"/>
            <a:ext cx="2407227" cy="307777"/>
          </a:xfrm>
          <a:prstGeom prst="rect">
            <a:avLst/>
          </a:prstGeom>
          <a:noFill/>
        </p:spPr>
        <p:txBody>
          <a:bodyPr wrap="square" rtlCol="0">
            <a:spAutoFit/>
          </a:bodyPr>
          <a:lstStyle/>
          <a:p>
            <a:r>
              <a:rPr lang="en-US" sz="1400" dirty="0" smtClean="0">
                <a:hlinkClick r:id="rId6"/>
              </a:rPr>
              <a:t>www.horsechannel.com</a:t>
            </a:r>
            <a:r>
              <a:rPr lang="en-US" sz="1400" dirty="0" smtClean="0"/>
              <a:t> </a:t>
            </a:r>
            <a:endParaRPr lang="en-US" sz="1400" dirty="0"/>
          </a:p>
        </p:txBody>
      </p:sp>
    </p:spTree>
    <p:extLst>
      <p:ext uri="{BB962C8B-B14F-4D97-AF65-F5344CB8AC3E}">
        <p14:creationId xmlns:p14="http://schemas.microsoft.com/office/powerpoint/2010/main" val="179407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continued</a:t>
            </a:r>
            <a:endParaRPr lang="en-US" dirty="0"/>
          </a:p>
        </p:txBody>
      </p:sp>
      <p:sp>
        <p:nvSpPr>
          <p:cNvPr id="3" name="Content Placeholder 2"/>
          <p:cNvSpPr>
            <a:spLocks noGrp="1"/>
          </p:cNvSpPr>
          <p:nvPr>
            <p:ph idx="1"/>
          </p:nvPr>
        </p:nvSpPr>
        <p:spPr>
          <a:xfrm>
            <a:off x="1251678" y="1399309"/>
            <a:ext cx="10178322" cy="4918364"/>
          </a:xfrm>
        </p:spPr>
        <p:txBody>
          <a:bodyPr/>
          <a:lstStyle/>
          <a:p>
            <a:r>
              <a:rPr lang="en-US" dirty="0" smtClean="0"/>
              <a:t>Hoof Care- we would partner with a farrier and a local stable who is willing to have demonstrations done on their horses. This session would cover common hoof problems, how to safely remove a shoe that is loose, proper bandaging of the hoof, etc. </a:t>
            </a:r>
          </a:p>
          <a:p>
            <a:r>
              <a:rPr lang="en-US" dirty="0" smtClean="0"/>
              <a:t>Vaccines and First Aid- we would again partner with a vet on this one. They would cover why vaccines are so important in the horse world, which one’s you need to get for this area and your discipline. We would also cover general first aid, what to do before the vet gets there in order to help them work efficiently. VCPR will be covered as well as record keeping given the nature of the topic. </a:t>
            </a:r>
            <a:endParaRPr lang="en-US" dirty="0"/>
          </a:p>
        </p:txBody>
      </p:sp>
      <p:pic>
        <p:nvPicPr>
          <p:cNvPr id="4" name="Picture 3"/>
          <p:cNvPicPr>
            <a:picLocks noChangeAspect="1"/>
          </p:cNvPicPr>
          <p:nvPr/>
        </p:nvPicPr>
        <p:blipFill>
          <a:blip r:embed="rId2"/>
          <a:stretch>
            <a:fillRect/>
          </a:stretch>
        </p:blipFill>
        <p:spPr>
          <a:xfrm>
            <a:off x="1718829" y="4305300"/>
            <a:ext cx="2915535" cy="2192482"/>
          </a:xfrm>
          <a:prstGeom prst="rect">
            <a:avLst/>
          </a:prstGeom>
        </p:spPr>
      </p:pic>
      <p:sp>
        <p:nvSpPr>
          <p:cNvPr id="5" name="TextBox 4"/>
          <p:cNvSpPr txBox="1"/>
          <p:nvPr/>
        </p:nvSpPr>
        <p:spPr>
          <a:xfrm>
            <a:off x="1718829" y="6497782"/>
            <a:ext cx="2915535" cy="307777"/>
          </a:xfrm>
          <a:prstGeom prst="rect">
            <a:avLst/>
          </a:prstGeom>
          <a:noFill/>
        </p:spPr>
        <p:txBody>
          <a:bodyPr wrap="square" rtlCol="0">
            <a:spAutoFit/>
          </a:bodyPr>
          <a:lstStyle/>
          <a:p>
            <a:r>
              <a:rPr lang="en-US" sz="1400" dirty="0">
                <a:hlinkClick r:id="rId3"/>
              </a:rPr>
              <a:t>www.evaequinevet.com</a:t>
            </a:r>
            <a:endParaRPr lang="en-US" sz="1400" dirty="0"/>
          </a:p>
        </p:txBody>
      </p:sp>
      <p:pic>
        <p:nvPicPr>
          <p:cNvPr id="6" name="Picture 5"/>
          <p:cNvPicPr>
            <a:picLocks noChangeAspect="1"/>
          </p:cNvPicPr>
          <p:nvPr/>
        </p:nvPicPr>
        <p:blipFill>
          <a:blip r:embed="rId4"/>
          <a:stretch>
            <a:fillRect/>
          </a:stretch>
        </p:blipFill>
        <p:spPr>
          <a:xfrm>
            <a:off x="6577340" y="3971492"/>
            <a:ext cx="2909684" cy="2526290"/>
          </a:xfrm>
          <a:prstGeom prst="rect">
            <a:avLst/>
          </a:prstGeom>
        </p:spPr>
      </p:pic>
      <p:sp>
        <p:nvSpPr>
          <p:cNvPr id="7" name="TextBox 6"/>
          <p:cNvSpPr txBox="1"/>
          <p:nvPr/>
        </p:nvSpPr>
        <p:spPr>
          <a:xfrm>
            <a:off x="6577340" y="6497782"/>
            <a:ext cx="3106987" cy="369332"/>
          </a:xfrm>
          <a:prstGeom prst="rect">
            <a:avLst/>
          </a:prstGeom>
          <a:noFill/>
        </p:spPr>
        <p:txBody>
          <a:bodyPr wrap="square" rtlCol="0">
            <a:spAutoFit/>
          </a:bodyPr>
          <a:lstStyle/>
          <a:p>
            <a:r>
              <a:rPr lang="en-US" sz="1400" dirty="0" smtClean="0">
                <a:hlinkClick r:id="rId5"/>
              </a:rPr>
              <a:t>www.southernstates.com</a:t>
            </a:r>
            <a:r>
              <a:rPr lang="en-US" dirty="0" smtClean="0"/>
              <a:t> </a:t>
            </a:r>
            <a:endParaRPr lang="en-US" dirty="0"/>
          </a:p>
        </p:txBody>
      </p:sp>
    </p:spTree>
    <p:extLst>
      <p:ext uri="{BB962C8B-B14F-4D97-AF65-F5344CB8AC3E}">
        <p14:creationId xmlns:p14="http://schemas.microsoft.com/office/powerpoint/2010/main" val="2504899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Nutrition…everyone’s favorite topic…</a:t>
            </a:r>
            <a:endParaRPr lang="en-US" dirty="0"/>
          </a:p>
        </p:txBody>
      </p:sp>
      <p:sp>
        <p:nvSpPr>
          <p:cNvPr id="3" name="Content Placeholder 2"/>
          <p:cNvSpPr>
            <a:spLocks noGrp="1"/>
          </p:cNvSpPr>
          <p:nvPr>
            <p:ph idx="1"/>
          </p:nvPr>
        </p:nvSpPr>
        <p:spPr>
          <a:xfrm>
            <a:off x="1251678" y="1874517"/>
            <a:ext cx="10178322" cy="3593591"/>
          </a:xfrm>
        </p:spPr>
        <p:txBody>
          <a:bodyPr/>
          <a:lstStyle/>
          <a:p>
            <a:r>
              <a:rPr lang="en-US" dirty="0" smtClean="0"/>
              <a:t>Horse owners are hay buyers 90% of the time…and they have no clue what they’re feeding or how it is made. </a:t>
            </a:r>
          </a:p>
          <a:p>
            <a:r>
              <a:rPr lang="en-US" dirty="0" smtClean="0"/>
              <a:t>Horse owners are also, generally, going to buy whatever feed seems to have the most impressive label because it MIGHT just give them the edge they need to win…</a:t>
            </a:r>
          </a:p>
          <a:p>
            <a:r>
              <a:rPr lang="en-US" dirty="0" smtClean="0"/>
              <a:t>The first part of the nutrition session will cover feeds and supplements along with instructions for hay sampling.</a:t>
            </a:r>
            <a:endParaRPr lang="en-US" dirty="0"/>
          </a:p>
        </p:txBody>
      </p:sp>
      <p:pic>
        <p:nvPicPr>
          <p:cNvPr id="4" name="Picture 3"/>
          <p:cNvPicPr>
            <a:picLocks noChangeAspect="1"/>
          </p:cNvPicPr>
          <p:nvPr/>
        </p:nvPicPr>
        <p:blipFill>
          <a:blip r:embed="rId2"/>
          <a:stretch>
            <a:fillRect/>
          </a:stretch>
        </p:blipFill>
        <p:spPr>
          <a:xfrm>
            <a:off x="1896341" y="4242413"/>
            <a:ext cx="3118065" cy="2130678"/>
          </a:xfrm>
          <a:prstGeom prst="rect">
            <a:avLst/>
          </a:prstGeom>
        </p:spPr>
      </p:pic>
      <p:sp>
        <p:nvSpPr>
          <p:cNvPr id="5" name="TextBox 4"/>
          <p:cNvSpPr txBox="1"/>
          <p:nvPr/>
        </p:nvSpPr>
        <p:spPr>
          <a:xfrm>
            <a:off x="1896341" y="6373091"/>
            <a:ext cx="3118065" cy="307777"/>
          </a:xfrm>
          <a:prstGeom prst="rect">
            <a:avLst/>
          </a:prstGeom>
          <a:noFill/>
        </p:spPr>
        <p:txBody>
          <a:bodyPr wrap="square" rtlCol="0">
            <a:spAutoFit/>
          </a:bodyPr>
          <a:lstStyle/>
          <a:p>
            <a:r>
              <a:rPr lang="en-US" sz="1400" dirty="0">
                <a:hlinkClick r:id="rId3"/>
              </a:rPr>
              <a:t>www.bellemeadcoop.com</a:t>
            </a:r>
            <a:endParaRPr lang="en-US" sz="1400" dirty="0"/>
          </a:p>
        </p:txBody>
      </p:sp>
      <p:pic>
        <p:nvPicPr>
          <p:cNvPr id="6" name="Picture 5"/>
          <p:cNvPicPr>
            <a:picLocks noChangeAspect="1"/>
          </p:cNvPicPr>
          <p:nvPr/>
        </p:nvPicPr>
        <p:blipFill>
          <a:blip r:embed="rId4"/>
          <a:stretch>
            <a:fillRect/>
          </a:stretch>
        </p:blipFill>
        <p:spPr>
          <a:xfrm>
            <a:off x="6340839" y="4178531"/>
            <a:ext cx="3295061" cy="2194560"/>
          </a:xfrm>
          <a:prstGeom prst="rect">
            <a:avLst/>
          </a:prstGeom>
        </p:spPr>
      </p:pic>
      <p:sp>
        <p:nvSpPr>
          <p:cNvPr id="8" name="TextBox 7"/>
          <p:cNvSpPr txBox="1"/>
          <p:nvPr/>
        </p:nvSpPr>
        <p:spPr>
          <a:xfrm>
            <a:off x="6442364" y="6373091"/>
            <a:ext cx="3193536" cy="307777"/>
          </a:xfrm>
          <a:prstGeom prst="rect">
            <a:avLst/>
          </a:prstGeom>
          <a:noFill/>
        </p:spPr>
        <p:txBody>
          <a:bodyPr wrap="square" rtlCol="0">
            <a:spAutoFit/>
          </a:bodyPr>
          <a:lstStyle/>
          <a:p>
            <a:r>
              <a:rPr lang="en-US" sz="1400" dirty="0">
                <a:hlinkClick r:id="rId5"/>
              </a:rPr>
              <a:t>www.equestrianlifemagazine.co.uk</a:t>
            </a:r>
            <a:endParaRPr lang="en-US" sz="1400" dirty="0"/>
          </a:p>
        </p:txBody>
      </p:sp>
    </p:spTree>
    <p:extLst>
      <p:ext uri="{BB962C8B-B14F-4D97-AF65-F5344CB8AC3E}">
        <p14:creationId xmlns:p14="http://schemas.microsoft.com/office/powerpoint/2010/main" val="144763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Nutrition continued</a:t>
            </a:r>
            <a:endParaRPr lang="en-US" dirty="0"/>
          </a:p>
        </p:txBody>
      </p:sp>
      <p:sp>
        <p:nvSpPr>
          <p:cNvPr id="3" name="Content Placeholder 2"/>
          <p:cNvSpPr>
            <a:spLocks noGrp="1"/>
          </p:cNvSpPr>
          <p:nvPr>
            <p:ph idx="1"/>
          </p:nvPr>
        </p:nvSpPr>
        <p:spPr>
          <a:xfrm>
            <a:off x="1251678" y="1302327"/>
            <a:ext cx="10178322" cy="4577265"/>
          </a:xfrm>
        </p:spPr>
        <p:txBody>
          <a:bodyPr/>
          <a:lstStyle/>
          <a:p>
            <a:r>
              <a:rPr lang="en-US" dirty="0" smtClean="0"/>
              <a:t>The second session would solely be on hay. </a:t>
            </a:r>
          </a:p>
          <a:p>
            <a:pPr lvl="1"/>
            <a:r>
              <a:rPr lang="en-US" dirty="0" smtClean="0"/>
              <a:t>How hay is made</a:t>
            </a:r>
          </a:p>
          <a:p>
            <a:pPr lvl="1"/>
            <a:r>
              <a:rPr lang="en-US" dirty="0" smtClean="0"/>
              <a:t>Qualities of good hay</a:t>
            </a:r>
          </a:p>
          <a:p>
            <a:pPr lvl="1"/>
            <a:r>
              <a:rPr lang="en-US" dirty="0" smtClean="0"/>
              <a:t>Questions to ask when you’re buying hay</a:t>
            </a:r>
          </a:p>
          <a:p>
            <a:r>
              <a:rPr lang="en-US" dirty="0" smtClean="0"/>
              <a:t>Results from the hay tests that they sent off would be back in, so we would cover how to interpret those results. </a:t>
            </a:r>
          </a:p>
          <a:p>
            <a:r>
              <a:rPr lang="en-US" dirty="0" smtClean="0"/>
              <a:t>Nutrition 1 and 2 would go hand in hand</a:t>
            </a:r>
            <a:endParaRPr lang="en-US" dirty="0"/>
          </a:p>
        </p:txBody>
      </p:sp>
      <p:pic>
        <p:nvPicPr>
          <p:cNvPr id="4" name="Picture 3"/>
          <p:cNvPicPr>
            <a:picLocks noChangeAspect="1"/>
          </p:cNvPicPr>
          <p:nvPr/>
        </p:nvPicPr>
        <p:blipFill>
          <a:blip r:embed="rId3"/>
          <a:stretch>
            <a:fillRect/>
          </a:stretch>
        </p:blipFill>
        <p:spPr>
          <a:xfrm>
            <a:off x="8398344" y="3419907"/>
            <a:ext cx="2491328" cy="3271838"/>
          </a:xfrm>
          <a:prstGeom prst="rect">
            <a:avLst/>
          </a:prstGeom>
        </p:spPr>
      </p:pic>
      <p:sp>
        <p:nvSpPr>
          <p:cNvPr id="5" name="TextBox 4"/>
          <p:cNvSpPr txBox="1"/>
          <p:nvPr/>
        </p:nvSpPr>
        <p:spPr>
          <a:xfrm>
            <a:off x="10861963" y="5055826"/>
            <a:ext cx="1136073" cy="923330"/>
          </a:xfrm>
          <a:prstGeom prst="rect">
            <a:avLst/>
          </a:prstGeom>
          <a:noFill/>
        </p:spPr>
        <p:txBody>
          <a:bodyPr wrap="square" rtlCol="0">
            <a:spAutoFit/>
          </a:bodyPr>
          <a:lstStyle/>
          <a:p>
            <a:r>
              <a:rPr lang="en-US" dirty="0">
                <a:hlinkClick r:id="rId4"/>
              </a:rPr>
              <a:t>archive.constantcontact.com</a:t>
            </a:r>
            <a:endParaRPr lang="en-US" dirty="0"/>
          </a:p>
        </p:txBody>
      </p:sp>
      <p:pic>
        <p:nvPicPr>
          <p:cNvPr id="6" name="Picture 5"/>
          <p:cNvPicPr>
            <a:picLocks noChangeAspect="1"/>
          </p:cNvPicPr>
          <p:nvPr/>
        </p:nvPicPr>
        <p:blipFill>
          <a:blip r:embed="rId5"/>
          <a:stretch>
            <a:fillRect/>
          </a:stretch>
        </p:blipFill>
        <p:spPr>
          <a:xfrm>
            <a:off x="2824761" y="4113484"/>
            <a:ext cx="4000500" cy="2686050"/>
          </a:xfrm>
          <a:prstGeom prst="rect">
            <a:avLst/>
          </a:prstGeom>
        </p:spPr>
      </p:pic>
      <p:sp>
        <p:nvSpPr>
          <p:cNvPr id="7" name="TextBox 6"/>
          <p:cNvSpPr txBox="1"/>
          <p:nvPr/>
        </p:nvSpPr>
        <p:spPr>
          <a:xfrm>
            <a:off x="808333" y="6322413"/>
            <a:ext cx="2141119" cy="338554"/>
          </a:xfrm>
          <a:prstGeom prst="rect">
            <a:avLst/>
          </a:prstGeom>
          <a:noFill/>
        </p:spPr>
        <p:txBody>
          <a:bodyPr wrap="square" rtlCol="0">
            <a:spAutoFit/>
          </a:bodyPr>
          <a:lstStyle/>
          <a:p>
            <a:r>
              <a:rPr lang="en-US" sz="1600" dirty="0" smtClean="0">
                <a:hlinkClick r:id="rId6"/>
              </a:rPr>
              <a:t>www.thehorse.com</a:t>
            </a:r>
            <a:r>
              <a:rPr lang="en-US" sz="1600" dirty="0" smtClean="0"/>
              <a:t> </a:t>
            </a:r>
            <a:endParaRPr lang="en-US" sz="1600" dirty="0"/>
          </a:p>
        </p:txBody>
      </p:sp>
    </p:spTree>
    <p:extLst>
      <p:ext uri="{BB962C8B-B14F-4D97-AF65-F5344CB8AC3E}">
        <p14:creationId xmlns:p14="http://schemas.microsoft.com/office/powerpoint/2010/main" val="118399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Anticipated challenges</a:t>
            </a:r>
            <a:endParaRPr lang="en-US" dirty="0"/>
          </a:p>
        </p:txBody>
      </p:sp>
      <p:sp>
        <p:nvSpPr>
          <p:cNvPr id="3" name="Content Placeholder 2"/>
          <p:cNvSpPr>
            <a:spLocks noGrp="1"/>
          </p:cNvSpPr>
          <p:nvPr>
            <p:ph idx="1"/>
          </p:nvPr>
        </p:nvSpPr>
        <p:spPr>
          <a:xfrm>
            <a:off x="1251678" y="1302327"/>
            <a:ext cx="10178322" cy="4577265"/>
          </a:xfrm>
        </p:spPr>
        <p:txBody>
          <a:bodyPr/>
          <a:lstStyle/>
          <a:p>
            <a:r>
              <a:rPr lang="en-US" sz="2800" dirty="0" smtClean="0"/>
              <a:t>Show season…is there really ever a down time?</a:t>
            </a:r>
          </a:p>
          <a:p>
            <a:r>
              <a:rPr lang="en-US" sz="2800" dirty="0" smtClean="0"/>
              <a:t>Repeat each session in both counties, try to flip-flop sessions between the two or just do it in one? </a:t>
            </a:r>
          </a:p>
          <a:p>
            <a:pPr marL="0" indent="0">
              <a:buNone/>
            </a:pPr>
            <a:endParaRPr lang="en-US" sz="2400" dirty="0" smtClean="0"/>
          </a:p>
          <a:p>
            <a:endParaRPr lang="en-US" dirty="0" smtClean="0"/>
          </a:p>
        </p:txBody>
      </p:sp>
      <p:pic>
        <p:nvPicPr>
          <p:cNvPr id="4" name="Picture 3"/>
          <p:cNvPicPr>
            <a:picLocks noChangeAspect="1"/>
          </p:cNvPicPr>
          <p:nvPr/>
        </p:nvPicPr>
        <p:blipFill>
          <a:blip r:embed="rId2"/>
          <a:stretch>
            <a:fillRect/>
          </a:stretch>
        </p:blipFill>
        <p:spPr>
          <a:xfrm>
            <a:off x="2660072" y="3320931"/>
            <a:ext cx="6877051" cy="3109955"/>
          </a:xfrm>
          <a:prstGeom prst="rect">
            <a:avLst/>
          </a:prstGeom>
        </p:spPr>
      </p:pic>
    </p:spTree>
    <p:extLst>
      <p:ext uri="{BB962C8B-B14F-4D97-AF65-F5344CB8AC3E}">
        <p14:creationId xmlns:p14="http://schemas.microsoft.com/office/powerpoint/2010/main" val="259610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291</TotalTime>
  <Words>835</Words>
  <Application>Microsoft Office PowerPoint</Application>
  <PresentationFormat>Widescreen</PresentationFormat>
  <Paragraphs>68</Paragraphs>
  <Slides>10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Gill Sans MT</vt:lpstr>
      <vt:lpstr>Impact</vt:lpstr>
      <vt:lpstr>Badge</vt:lpstr>
      <vt:lpstr>Back to the basics of horse management series </vt:lpstr>
      <vt:lpstr>Why this series?</vt:lpstr>
      <vt:lpstr>What does it involve?</vt:lpstr>
      <vt:lpstr>How will it be hands on?</vt:lpstr>
      <vt:lpstr>Examples of session activities </vt:lpstr>
      <vt:lpstr>Examples continued</vt:lpstr>
      <vt:lpstr>Nutrition…everyone’s favorite topic…</vt:lpstr>
      <vt:lpstr>Nutrition continued</vt:lpstr>
      <vt:lpstr>Anticipated challenges</vt:lpstr>
      <vt:lpstr>Questions? Suggestions?</vt:lpstr>
    </vt:vector>
  </TitlesOfParts>
  <Company>College of Ag and Life Sciences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 to the basics of horse management series</dc:title>
  <dc:creator>Maxwell, Charley</dc:creator>
  <cp:lastModifiedBy>Maxwell, Charley</cp:lastModifiedBy>
  <cp:revision>17</cp:revision>
  <dcterms:created xsi:type="dcterms:W3CDTF">2016-01-06T17:10:55Z</dcterms:created>
  <dcterms:modified xsi:type="dcterms:W3CDTF">2016-01-08T18:42:06Z</dcterms:modified>
</cp:coreProperties>
</file>