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</p:sldIdLst>
  <p:sldSz cy="6858000" cx="12192000"/>
  <p:notesSz cx="6858000" cy="9144000"/>
  <p:embeddedFontLst>
    <p:embeddedFont>
      <p:font typeface="Helvetica Neue"/>
      <p:regular r:id="rId63"/>
      <p:bold r:id="rId64"/>
      <p:italic r:id="rId65"/>
      <p:boldItalic r:id="rId6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67" roundtripDataSignature="AMtx7mgkxc3Fop8H1w3xbTf1CrzbHtNN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3882A01-1046-45F8-B11E-385998AB830D}">
  <a:tblStyle styleId="{33882A01-1046-45F8-B11E-385998AB830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font" Target="fonts/HelveticaNeue-bold.fntdata"/><Relationship Id="rId63" Type="http://schemas.openxmlformats.org/officeDocument/2006/relationships/font" Target="fonts/HelveticaNeue-regular.fntdata"/><Relationship Id="rId22" Type="http://schemas.openxmlformats.org/officeDocument/2006/relationships/slide" Target="slides/slide17.xml"/><Relationship Id="rId66" Type="http://schemas.openxmlformats.org/officeDocument/2006/relationships/font" Target="fonts/HelveticaNeue-boldItalic.fntdata"/><Relationship Id="rId21" Type="http://schemas.openxmlformats.org/officeDocument/2006/relationships/slide" Target="slides/slide16.xml"/><Relationship Id="rId65" Type="http://schemas.openxmlformats.org/officeDocument/2006/relationships/font" Target="fonts/HelveticaNeue-italic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7" Type="http://customschemas.google.com/relationships/presentationmetadata" Target="metadata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1" name="Google Shape;9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7f7d5c6110_9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9" name="Google Shape;159;g17f7d5c6110_9_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5b4b558737ab88b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6" name="Google Shape;166;g5b4b558737ab88b2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7f7d5c6110_9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3" name="Google Shape;173;g17f7d5c6110_9_1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7f7d5c6110_9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0" name="Google Shape;180;g17f7d5c6110_9_2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7f7d5c6110_9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7" name="Google Shape;187;g17f7d5c6110_9_3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7f7d5c6110_9_4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4" name="Google Shape;194;g17f7d5c6110_9_4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7f7d5c6110_9_5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1" name="Google Shape;201;g17f7d5c6110_9_5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7f7d5c6110_9_6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8" name="Google Shape;208;g17f7d5c6110_9_6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7f7d5c6110_9_7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5" name="Google Shape;215;g17f7d5c6110_9_7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7f7d5c6110_9_8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2" name="Google Shape;222;g17f7d5c6110_9_8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7f7d5c6110_2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17f7d5c6110_2_1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7f7d5c6110_9_9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9" name="Google Shape;229;g17f7d5c6110_9_9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7f7d5c6110_9_9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6" name="Google Shape;236;g17f7d5c6110_9_9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7f7d5c6110_9_10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3" name="Google Shape;243;g17f7d5c6110_9_10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17f7d5c6110_9_1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0" name="Google Shape;250;g17f7d5c6110_9_11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a0d27955df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7" name="Google Shape;257;g1a0d27955df_1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7f7d5c6110_2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4" name="Google Shape;264;g17f7d5c6110_2_1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f7d5c6110_2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g17f7d5c6110_2_3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7f7d5c6110_2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7" name="Google Shape;277;g17f7d5c6110_2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7f7d5c6110_7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5" name="Google Shape;285;g17f7d5c6110_7_9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7f7d5c6110_4_19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17f7d5c6110_4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7f7d5c6110_2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17f7d5c6110_2_17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7f7d5c6110_4_3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17f7d5c6110_4_3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7f7d5c6110_2_5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9" name="Google Shape;309;g17f7d5c6110_2_5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7f7d5c6110_2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6" name="Google Shape;316;g17f7d5c6110_2_1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17f7d5c6110_2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3" name="Google Shape;323;g17f7d5c6110_2_1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17af218e7ef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0" name="Google Shape;330;g17af218e7ef_1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7f7d5c6110_2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7f7d5c6110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7f7d5c6110_2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17f7d5c6110_2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7f7d5c6110_2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17f7d5c6110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17f7d5c6110_1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17f7d5c6110_1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7f7d5c6110_1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17f7d5c6110_1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a0d27955df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1a0d27955df_1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17f7d5c6110_1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17f7d5c6110_1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7f7d5c611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90" name="Google Shape;390;g17f7d5c6110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17f7d5c6110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96" name="Google Shape;396;g17f7d5c6110_1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17f7d5c6110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03" name="Google Shape;403;g17f7d5c6110_1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10" name="Google Shape;41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17f7d5c6110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43 - 48</a:t>
            </a:r>
            <a:endParaRPr/>
          </a:p>
        </p:txBody>
      </p:sp>
      <p:sp>
        <p:nvSpPr>
          <p:cNvPr id="416" name="Google Shape;416;g17f7d5c6110_6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17f7d5c6110_6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23" name="Google Shape;423;g17f7d5c6110_6_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17f7d5c6110_6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1" name="Google Shape;431;g17f7d5c6110_6_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17f7d5c6110_6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5" name="Google Shape;445;g17f7d5c6110_6_1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17f7d5c6110_6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52" name="Google Shape;452;g17f7d5c6110_6_2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a0d27955df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1a0d27955df_1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17f7d5c6110_6_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63" name="Google Shape;463;g17f7d5c6110_6_3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17f7d5c6110_6_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71" name="Google Shape;471;g17f7d5c6110_6_3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17f7d5c6110_6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78" name="Google Shape;478;g17f7d5c6110_6_4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17f7d5c6110_6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85" name="Google Shape;485;g17f7d5c6110_6_4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1a0d27955df_1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93" name="Google Shape;493;g1a0d27955df_1_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1a0d27955df_1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99" name="Google Shape;499;g1a0d27955df_1_1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17f7d5c6110_7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7" name="Google Shape;507;g17f7d5c6110_7_1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14" name="Google Shape;51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a0d27955df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a0d27955df_1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9" name="Google Shape;13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a0d27955df_1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1a0d27955df_1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7f7d5c6110_9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2" name="Google Shape;152;g17f7d5c6110_9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">
  <p:cSld name="empty background">
    <p:bg>
      <p:bgPr>
        <a:solidFill>
          <a:srgbClr val="FFFFFF"/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gff71e51350_7_1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item circle pictures">
  <p:cSld name="three item circle pictures">
    <p:bg>
      <p:bgPr>
        <a:solidFill>
          <a:srgbClr val="FF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Google Shape;67;gff71e51350_7_61"/>
          <p:cNvCxnSpPr/>
          <p:nvPr/>
        </p:nvCxnSpPr>
        <p:spPr>
          <a:xfrm>
            <a:off x="2738907" y="454677"/>
            <a:ext cx="119898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68" name="Google Shape;68;gff71e51350_7_61"/>
          <p:cNvSpPr/>
          <p:nvPr>
            <p:ph idx="2" type="pic"/>
          </p:nvPr>
        </p:nvSpPr>
        <p:spPr>
          <a:xfrm>
            <a:off x="811479" y="1556339"/>
            <a:ext cx="1719000" cy="1719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69" name="Google Shape;69;gff71e51350_7_61"/>
          <p:cNvSpPr/>
          <p:nvPr>
            <p:ph idx="3" type="pic"/>
          </p:nvPr>
        </p:nvSpPr>
        <p:spPr>
          <a:xfrm>
            <a:off x="4399720" y="3220440"/>
            <a:ext cx="1719000" cy="1719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0" name="Google Shape;70;gff71e51350_7_61"/>
          <p:cNvSpPr/>
          <p:nvPr>
            <p:ph idx="4" type="pic"/>
          </p:nvPr>
        </p:nvSpPr>
        <p:spPr>
          <a:xfrm>
            <a:off x="8418285" y="2079893"/>
            <a:ext cx="1719000" cy="1719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1" name="Google Shape;71;gff71e51350_7_61"/>
          <p:cNvSpPr/>
          <p:nvPr/>
        </p:nvSpPr>
        <p:spPr>
          <a:xfrm>
            <a:off x="722705" y="1489759"/>
            <a:ext cx="2469600" cy="18522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7A7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2" name="Google Shape;72;gff71e51350_7_61"/>
          <p:cNvCxnSpPr/>
          <p:nvPr/>
        </p:nvCxnSpPr>
        <p:spPr>
          <a:xfrm>
            <a:off x="3013368" y="2939429"/>
            <a:ext cx="1425900" cy="752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73" name="Google Shape;73;gff71e51350_7_61"/>
          <p:cNvSpPr/>
          <p:nvPr/>
        </p:nvSpPr>
        <p:spPr>
          <a:xfrm>
            <a:off x="4304105" y="3153860"/>
            <a:ext cx="2469600" cy="18522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7A7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4" name="Google Shape;74;gff71e51350_7_61"/>
          <p:cNvCxnSpPr/>
          <p:nvPr/>
        </p:nvCxnSpPr>
        <p:spPr>
          <a:xfrm flipH="1" rot="10800000">
            <a:off x="6691816" y="3246102"/>
            <a:ext cx="1707300" cy="4533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75" name="Google Shape;75;gff71e51350_7_61"/>
          <p:cNvSpPr/>
          <p:nvPr/>
        </p:nvSpPr>
        <p:spPr>
          <a:xfrm>
            <a:off x="8317305" y="2014372"/>
            <a:ext cx="2469600" cy="18522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7A7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 alt footer">
  <p:cSld name="empty background alt footer">
    <p:bg>
      <p:bgPr>
        <a:solidFill>
          <a:srgbClr val="FFFF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ff71e51350_7_71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VT-grid-02.png" id="78" name="Google Shape;78;gff71e51350_7_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78273" y="6174022"/>
            <a:ext cx="1060080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photo">
  <p:cSld name="right side photo">
    <p:bg>
      <p:bgPr>
        <a:solidFill>
          <a:srgbClr val="FFFFF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ff71e51350_7_74"/>
          <p:cNvSpPr/>
          <p:nvPr>
            <p:ph idx="2" type="pic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o page">
  <p:cSld name="bio page">
    <p:bg>
      <p:bgPr>
        <a:solidFill>
          <a:srgbClr val="FFFFFF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ff71e51350_7_76"/>
          <p:cNvSpPr/>
          <p:nvPr/>
        </p:nvSpPr>
        <p:spPr>
          <a:xfrm>
            <a:off x="9960867" y="6357147"/>
            <a:ext cx="2493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gff71e51350_7_76"/>
          <p:cNvSpPr/>
          <p:nvPr/>
        </p:nvSpPr>
        <p:spPr>
          <a:xfrm>
            <a:off x="8600567" y="3608246"/>
            <a:ext cx="2469600" cy="18522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7A7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gff71e51350_7_76"/>
          <p:cNvSpPr/>
          <p:nvPr/>
        </p:nvSpPr>
        <p:spPr>
          <a:xfrm>
            <a:off x="708968" y="1475989"/>
            <a:ext cx="2469600" cy="18522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7A7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gff71e51350_7_76"/>
          <p:cNvSpPr/>
          <p:nvPr>
            <p:ph idx="2" type="pic"/>
          </p:nvPr>
        </p:nvSpPr>
        <p:spPr>
          <a:xfrm>
            <a:off x="797741" y="1542569"/>
            <a:ext cx="1719000" cy="1719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86" name="Google Shape;86;gff71e51350_7_76"/>
          <p:cNvSpPr/>
          <p:nvPr>
            <p:ph idx="3" type="pic"/>
          </p:nvPr>
        </p:nvSpPr>
        <p:spPr>
          <a:xfrm>
            <a:off x="8689340" y="3674826"/>
            <a:ext cx="1719000" cy="17190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y graphic empty background">
  <p:cSld name="gray graphic empty background">
    <p:bg>
      <p:bgPr>
        <a:solidFill>
          <a:srgbClr val="FFFFFF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ff71e51350_7_82"/>
          <p:cNvSpPr/>
          <p:nvPr/>
        </p:nvSpPr>
        <p:spPr>
          <a:xfrm>
            <a:off x="0" y="0"/>
            <a:ext cx="5029200" cy="685800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anchorCtr="0" anchor="ctr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rgbClr val="EDEDE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text + 1 picture">
  <p:cSld name="right side text + 1 picture">
    <p:bg>
      <p:bgPr>
        <a:solidFill>
          <a:srgbClr val="FFFFFF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gff71e51350_7_27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gff71e51350_7_27"/>
          <p:cNvSpPr/>
          <p:nvPr>
            <p:ph idx="2" type="pic"/>
          </p:nvPr>
        </p:nvSpPr>
        <p:spPr>
          <a:xfrm>
            <a:off x="951627" y="1373267"/>
            <a:ext cx="5886000" cy="393030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pasted-image.pdf" id="11" name="Google Shape;11;gff71e51350_7_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50364" y="1147320"/>
            <a:ext cx="225947" cy="2259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12" name="Google Shape;12;gff71e51350_7_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6912994" y="5303520"/>
            <a:ext cx="225947" cy="225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hoto background">
  <p:cSld name="full photo background">
    <p:bg>
      <p:bgPr>
        <a:solidFill>
          <a:srgbClr val="FFFFFF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ff71e51350_7_3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">
  <p:cSld name="right text w/ 4 photos">
    <p:bg>
      <p:bgPr>
        <a:solidFill>
          <a:srgbClr val="FFFFFF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ff71e51350_7_5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gff71e51350_7_5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gff71e51350_7_5"/>
          <p:cNvSpPr txBox="1"/>
          <p:nvPr/>
        </p:nvSpPr>
        <p:spPr>
          <a:xfrm>
            <a:off x="-990600" y="1718733"/>
            <a:ext cx="92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gff71e51350_7_5"/>
          <p:cNvSpPr/>
          <p:nvPr>
            <p:ph idx="2" type="pic"/>
          </p:nvPr>
        </p:nvSpPr>
        <p:spPr>
          <a:xfrm>
            <a:off x="942995" y="1552615"/>
            <a:ext cx="3335400" cy="2224200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gff71e51350_7_5"/>
          <p:cNvSpPr/>
          <p:nvPr>
            <p:ph idx="3" type="pic"/>
          </p:nvPr>
        </p:nvSpPr>
        <p:spPr>
          <a:xfrm>
            <a:off x="4429272" y="1757600"/>
            <a:ext cx="2251200" cy="1493700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gff71e51350_7_5"/>
          <p:cNvSpPr/>
          <p:nvPr>
            <p:ph idx="4" type="pic"/>
          </p:nvPr>
        </p:nvSpPr>
        <p:spPr>
          <a:xfrm>
            <a:off x="580032" y="3932118"/>
            <a:ext cx="3698100" cy="1467000"/>
          </a:xfrm>
          <a:prstGeom prst="rect">
            <a:avLst/>
          </a:prstGeom>
          <a:noFill/>
          <a:ln>
            <a:noFill/>
          </a:ln>
        </p:spPr>
      </p:sp>
      <p:sp>
        <p:nvSpPr>
          <p:cNvPr id="22" name="Google Shape;22;gff71e51350_7_5"/>
          <p:cNvSpPr/>
          <p:nvPr>
            <p:ph idx="5" type="pic"/>
          </p:nvPr>
        </p:nvSpPr>
        <p:spPr>
          <a:xfrm>
            <a:off x="4429272" y="3413484"/>
            <a:ext cx="2616000" cy="173340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pasted-image.pdf" id="23" name="Google Shape;23;gff71e51350_7_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1732" y="1326668"/>
            <a:ext cx="225947" cy="2259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24" name="Google Shape;24;gff71e51350_7_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7120820" y="5146989"/>
            <a:ext cx="225947" cy="225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 alt footer">
  <p:cSld name="right text w/ 4 photos alt footer">
    <p:bg>
      <p:bgPr>
        <a:solidFill>
          <a:srgbClr val="FFFFFF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ff71e51350_7_15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gff71e51350_7_15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gff71e51350_7_15"/>
          <p:cNvSpPr txBox="1"/>
          <p:nvPr/>
        </p:nvSpPr>
        <p:spPr>
          <a:xfrm>
            <a:off x="-990600" y="1718733"/>
            <a:ext cx="92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gff71e51350_7_15"/>
          <p:cNvSpPr/>
          <p:nvPr>
            <p:ph idx="2" type="pic"/>
          </p:nvPr>
        </p:nvSpPr>
        <p:spPr>
          <a:xfrm>
            <a:off x="942995" y="1552615"/>
            <a:ext cx="3335400" cy="2224200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gff71e51350_7_15"/>
          <p:cNvSpPr/>
          <p:nvPr>
            <p:ph idx="3" type="pic"/>
          </p:nvPr>
        </p:nvSpPr>
        <p:spPr>
          <a:xfrm>
            <a:off x="4429272" y="1757600"/>
            <a:ext cx="2251200" cy="1493700"/>
          </a:xfrm>
          <a:prstGeom prst="rect">
            <a:avLst/>
          </a:prstGeom>
          <a:noFill/>
          <a:ln>
            <a:noFill/>
          </a:ln>
        </p:spPr>
      </p:sp>
      <p:sp>
        <p:nvSpPr>
          <p:cNvPr id="31" name="Google Shape;31;gff71e51350_7_15"/>
          <p:cNvSpPr/>
          <p:nvPr>
            <p:ph idx="4" type="pic"/>
          </p:nvPr>
        </p:nvSpPr>
        <p:spPr>
          <a:xfrm>
            <a:off x="580032" y="3932118"/>
            <a:ext cx="3698100" cy="1467000"/>
          </a:xfrm>
          <a:prstGeom prst="rect">
            <a:avLst/>
          </a:prstGeom>
          <a:noFill/>
          <a:ln>
            <a:noFill/>
          </a:ln>
        </p:spPr>
      </p:sp>
      <p:sp>
        <p:nvSpPr>
          <p:cNvPr id="32" name="Google Shape;32;gff71e51350_7_15"/>
          <p:cNvSpPr/>
          <p:nvPr>
            <p:ph idx="5" type="pic"/>
          </p:nvPr>
        </p:nvSpPr>
        <p:spPr>
          <a:xfrm>
            <a:off x="4429272" y="3413484"/>
            <a:ext cx="2616000" cy="17334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33" name="Google Shape;33;gff71e51350_7_15"/>
          <p:cNvCxnSpPr/>
          <p:nvPr/>
        </p:nvCxnSpPr>
        <p:spPr>
          <a:xfrm>
            <a:off x="2738907" y="454677"/>
            <a:ext cx="119898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VT-grid-02.png" id="34" name="Google Shape;34;gff71e51350_7_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78273" y="6174022"/>
            <a:ext cx="1060080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35" name="Google Shape;35;gff71e51350_7_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1732" y="1326668"/>
            <a:ext cx="225947" cy="2259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36" name="Google Shape;36;gff71e51350_7_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800000">
            <a:off x="7120820" y="5146989"/>
            <a:ext cx="225947" cy="225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ight side text + 1 picture alt footer">
  <p:cSld name="1_right side text + 1 picture alt footer">
    <p:bg>
      <p:bgPr>
        <a:solidFill>
          <a:srgbClr val="FFFFFF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ff71e51350_7_32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gff71e51350_7_32"/>
          <p:cNvSpPr/>
          <p:nvPr>
            <p:ph idx="2" type="pic"/>
          </p:nvPr>
        </p:nvSpPr>
        <p:spPr>
          <a:xfrm>
            <a:off x="951627" y="1373267"/>
            <a:ext cx="5886000" cy="393030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VT-grid-02.png" id="40" name="Google Shape;40;gff71e51350_7_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78273" y="6174022"/>
            <a:ext cx="10600804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" name="Google Shape;41;gff71e51350_7_32"/>
          <p:cNvCxnSpPr/>
          <p:nvPr/>
        </p:nvCxnSpPr>
        <p:spPr>
          <a:xfrm>
            <a:off x="2738907" y="454677"/>
            <a:ext cx="119898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pasted-image.pdf" id="42" name="Google Shape;42;gff71e51350_7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0364" y="1147320"/>
            <a:ext cx="225947" cy="2259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43" name="Google Shape;43;gff71e51350_7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800000">
            <a:off x="6912994" y="5303520"/>
            <a:ext cx="225947" cy="225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side photo">
  <p:cSld name="left side photo">
    <p:bg>
      <p:bgPr>
        <a:solidFill>
          <a:srgbClr val="FFFFFF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ff71e51350_7_39"/>
          <p:cNvSpPr/>
          <p:nvPr>
            <p:ph idx="2" type="pic"/>
          </p:nvPr>
        </p:nvSpPr>
        <p:spPr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bg>
      <p:bgPr>
        <a:solidFill>
          <a:srgbClr val="FFFFFF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ff71e51350_7_41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gff71e51350_7_41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gff71e51350_7_41"/>
          <p:cNvSpPr txBox="1"/>
          <p:nvPr/>
        </p:nvSpPr>
        <p:spPr>
          <a:xfrm>
            <a:off x="-990600" y="1718733"/>
            <a:ext cx="92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gff71e51350_7_41"/>
          <p:cNvSpPr/>
          <p:nvPr>
            <p:ph idx="2" type="pic"/>
          </p:nvPr>
        </p:nvSpPr>
        <p:spPr>
          <a:xfrm>
            <a:off x="689013" y="689015"/>
            <a:ext cx="10835700" cy="54861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1" name="Google Shape;51;gff71e51350_7_41"/>
          <p:cNvCxnSpPr/>
          <p:nvPr/>
        </p:nvCxnSpPr>
        <p:spPr>
          <a:xfrm>
            <a:off x="2738907" y="454677"/>
            <a:ext cx="119898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pasted-image.pdf" id="52" name="Google Shape;52;gff71e51350_7_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7751" y="463068"/>
            <a:ext cx="225947" cy="2259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53" name="Google Shape;53;gff71e51350_7_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11600041" y="6175120"/>
            <a:ext cx="225947" cy="225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collage">
  <p:cSld name="picture collage">
    <p:bg>
      <p:bgPr>
        <a:solidFill>
          <a:srgbClr val="FFFFFF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ff71e51350_7_49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gff71e51350_7_49"/>
          <p:cNvSpPr/>
          <p:nvPr/>
        </p:nvSpPr>
        <p:spPr>
          <a:xfrm>
            <a:off x="-15608" y="-643262"/>
            <a:ext cx="12223200" cy="81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gff71e51350_7_49"/>
          <p:cNvSpPr txBox="1"/>
          <p:nvPr/>
        </p:nvSpPr>
        <p:spPr>
          <a:xfrm>
            <a:off x="-990600" y="1718733"/>
            <a:ext cx="92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Calibri"/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gff71e51350_7_49"/>
          <p:cNvSpPr/>
          <p:nvPr>
            <p:ph idx="2" type="pic"/>
          </p:nvPr>
        </p:nvSpPr>
        <p:spPr>
          <a:xfrm>
            <a:off x="689013" y="689015"/>
            <a:ext cx="3224100" cy="54861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9" name="Google Shape;59;gff71e51350_7_49"/>
          <p:cNvCxnSpPr/>
          <p:nvPr/>
        </p:nvCxnSpPr>
        <p:spPr>
          <a:xfrm>
            <a:off x="2738907" y="454677"/>
            <a:ext cx="119898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60" name="Google Shape;60;gff71e51350_7_49"/>
          <p:cNvSpPr/>
          <p:nvPr>
            <p:ph idx="3" type="pic"/>
          </p:nvPr>
        </p:nvSpPr>
        <p:spPr>
          <a:xfrm>
            <a:off x="8300644" y="2816614"/>
            <a:ext cx="3224100" cy="3355500"/>
          </a:xfrm>
          <a:prstGeom prst="rect">
            <a:avLst/>
          </a:prstGeom>
          <a:noFill/>
          <a:ln>
            <a:noFill/>
          </a:ln>
        </p:spPr>
      </p:sp>
      <p:sp>
        <p:nvSpPr>
          <p:cNvPr id="61" name="Google Shape;61;gff71e51350_7_49"/>
          <p:cNvSpPr/>
          <p:nvPr>
            <p:ph idx="4" type="pic"/>
          </p:nvPr>
        </p:nvSpPr>
        <p:spPr>
          <a:xfrm>
            <a:off x="8300644" y="689457"/>
            <a:ext cx="3224100" cy="1892400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Google Shape;62;gff71e51350_7_49"/>
          <p:cNvSpPr/>
          <p:nvPr>
            <p:ph idx="5" type="pic"/>
          </p:nvPr>
        </p:nvSpPr>
        <p:spPr>
          <a:xfrm>
            <a:off x="4144907" y="692670"/>
            <a:ext cx="3923400" cy="3341400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gff71e51350_7_49"/>
          <p:cNvSpPr/>
          <p:nvPr>
            <p:ph idx="6" type="pic"/>
          </p:nvPr>
        </p:nvSpPr>
        <p:spPr>
          <a:xfrm>
            <a:off x="4144907" y="4321846"/>
            <a:ext cx="3923400" cy="185010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pasted-image.pdf" id="64" name="Google Shape;64;gff71e51350_7_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7751" y="463068"/>
            <a:ext cx="225947" cy="2259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65" name="Google Shape;65;gff71e51350_7_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11600041" y="6175120"/>
            <a:ext cx="225947" cy="225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2.png"/><Relationship Id="rId5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1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1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image" Target="../media/image1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2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Relationship Id="rId4" Type="http://schemas.openxmlformats.org/officeDocument/2006/relationships/image" Target="../media/image30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Relationship Id="rId4" Type="http://schemas.openxmlformats.org/officeDocument/2006/relationships/image" Target="../media/image3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Relationship Id="rId4" Type="http://schemas.openxmlformats.org/officeDocument/2006/relationships/image" Target="../media/image3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png"/><Relationship Id="rId4" Type="http://schemas.openxmlformats.org/officeDocument/2006/relationships/image" Target="../media/image36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Relationship Id="rId4" Type="http://schemas.openxmlformats.org/officeDocument/2006/relationships/image" Target="../media/image40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Relationship Id="rId4" Type="http://schemas.openxmlformats.org/officeDocument/2006/relationships/image" Target="../media/image38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png"/><Relationship Id="rId4" Type="http://schemas.openxmlformats.org/officeDocument/2006/relationships/image" Target="../media/image2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.png"/><Relationship Id="rId4" Type="http://schemas.openxmlformats.org/officeDocument/2006/relationships/image" Target="../media/image2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png"/><Relationship Id="rId4" Type="http://schemas.openxmlformats.org/officeDocument/2006/relationships/image" Target="../media/image2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.png"/><Relationship Id="rId4" Type="http://schemas.openxmlformats.org/officeDocument/2006/relationships/image" Target="../media/image2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.png"/><Relationship Id="rId4" Type="http://schemas.openxmlformats.org/officeDocument/2006/relationships/image" Target="../media/image3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.png"/><Relationship Id="rId4" Type="http://schemas.openxmlformats.org/officeDocument/2006/relationships/image" Target="../media/image39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.png"/><Relationship Id="rId4" Type="http://schemas.openxmlformats.org/officeDocument/2006/relationships/image" Target="../media/image4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2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.png"/><Relationship Id="rId4" Type="http://schemas.openxmlformats.org/officeDocument/2006/relationships/image" Target="../media/image42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2.png"/><Relationship Id="rId4" Type="http://schemas.openxmlformats.org/officeDocument/2006/relationships/image" Target="../media/image4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2.jp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.png"/><Relationship Id="rId4" Type="http://schemas.openxmlformats.org/officeDocument/2006/relationships/image" Target="../media/image45.png"/><Relationship Id="rId5" Type="http://schemas.openxmlformats.org/officeDocument/2006/relationships/image" Target="../media/image47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2.png"/><Relationship Id="rId4" Type="http://schemas.openxmlformats.org/officeDocument/2006/relationships/image" Target="../media/image51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2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2.png"/><Relationship Id="rId4" Type="http://schemas.openxmlformats.org/officeDocument/2006/relationships/image" Target="../media/image49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2.png"/><Relationship Id="rId4" Type="http://schemas.openxmlformats.org/officeDocument/2006/relationships/image" Target="../media/image50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2.png"/><Relationship Id="rId4" Type="http://schemas.openxmlformats.org/officeDocument/2006/relationships/hyperlink" Target="https://search.discovery.cs.vt.edu/api/v1/search" TargetMode="External"/><Relationship Id="rId5" Type="http://schemas.openxmlformats.org/officeDocument/2006/relationships/hyperlink" Target="https://recommendation.discovery.cs.vt.edu" TargetMode="Externa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"/>
          <p:cNvPicPr preferRelativeResize="0"/>
          <p:nvPr/>
        </p:nvPicPr>
        <p:blipFill rotWithShape="1">
          <a:blip r:embed="rId3">
            <a:alphaModFix/>
          </a:blip>
          <a:srcRect b="0" l="32972" r="0" t="0"/>
          <a:stretch/>
        </p:blipFill>
        <p:spPr>
          <a:xfrm>
            <a:off x="1524001" y="132080"/>
            <a:ext cx="6762281" cy="672592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"/>
          <p:cNvSpPr/>
          <p:nvPr/>
        </p:nvSpPr>
        <p:spPr>
          <a:xfrm>
            <a:off x="1524001" y="0"/>
            <a:ext cx="6762281" cy="6858000"/>
          </a:xfrm>
          <a:prstGeom prst="rect">
            <a:avLst/>
          </a:prstGeom>
          <a:solidFill>
            <a:schemeClr val="dk1">
              <a:alpha val="88627"/>
            </a:schemeClr>
          </a:solidFill>
          <a:ln>
            <a:noFill/>
          </a:ln>
        </p:spPr>
        <p:txBody>
          <a:bodyPr anchorCtr="0" anchor="ctr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pasted-image.pdf" id="95" name="Google Shape;9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93959" y="1009650"/>
            <a:ext cx="172359" cy="17236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/>
          <p:nvPr/>
        </p:nvSpPr>
        <p:spPr>
          <a:xfrm>
            <a:off x="2642518" y="1017209"/>
            <a:ext cx="5743800" cy="1099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50"/>
              <a:buFont typeface="Arial"/>
              <a:buNone/>
            </a:pPr>
            <a:r>
              <a:rPr b="1" lang="en-US" sz="4050">
                <a:solidFill>
                  <a:schemeClr val="lt1"/>
                </a:solidFill>
              </a:rPr>
              <a:t>Final Report</a:t>
            </a:r>
            <a:endParaRPr b="1" i="0" sz="5312" u="none" cap="none" strike="noStrike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5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2722000" y="2631400"/>
            <a:ext cx="3500100" cy="24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lang="en-US" sz="1850">
                <a:solidFill>
                  <a:schemeClr val="accent2"/>
                </a:solidFill>
              </a:rPr>
              <a:t>Instructor:</a:t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lang="en-US" sz="1850">
                <a:solidFill>
                  <a:schemeClr val="accent2"/>
                </a:solidFill>
              </a:rPr>
              <a:t>Edward A. Fox</a:t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t/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lang="en-US" sz="1850">
                <a:solidFill>
                  <a:schemeClr val="accent2"/>
                </a:solidFill>
              </a:rPr>
              <a:t>SME:</a:t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lang="en-US" sz="1850">
                <a:solidFill>
                  <a:schemeClr val="accent2"/>
                </a:solidFill>
              </a:rPr>
              <a:t>Satvik Chekuri</a:t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t/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lang="en-US" sz="1850">
                <a:solidFill>
                  <a:schemeClr val="accent2"/>
                </a:solidFill>
              </a:rPr>
              <a:t>Team:</a:t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i="0" lang="en-US" sz="1850" u="none" cap="none" strike="noStrike">
                <a:solidFill>
                  <a:schemeClr val="accent2"/>
                </a:solidFill>
              </a:rPr>
              <a:t>A</a:t>
            </a:r>
            <a:r>
              <a:rPr lang="en-US" sz="1850">
                <a:solidFill>
                  <a:schemeClr val="accent2"/>
                </a:solidFill>
              </a:rPr>
              <a:t>kshita</a:t>
            </a:r>
            <a:r>
              <a:rPr i="0" lang="en-US" sz="1850" u="none" cap="none" strike="noStrike">
                <a:solidFill>
                  <a:schemeClr val="accent2"/>
                </a:solidFill>
              </a:rPr>
              <a:t> T</a:t>
            </a:r>
            <a:r>
              <a:rPr lang="en-US" sz="1850">
                <a:solidFill>
                  <a:schemeClr val="accent2"/>
                </a:solidFill>
              </a:rPr>
              <a:t>eegalapally</a:t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i="0" lang="en-US" sz="1850" u="none" cap="none" strike="noStrike">
                <a:solidFill>
                  <a:schemeClr val="accent2"/>
                </a:solidFill>
              </a:rPr>
              <a:t>M</a:t>
            </a:r>
            <a:r>
              <a:rPr lang="en-US" sz="1850">
                <a:solidFill>
                  <a:schemeClr val="accent2"/>
                </a:solidFill>
              </a:rPr>
              <a:t>adhuvanti</a:t>
            </a:r>
            <a:r>
              <a:rPr i="0" lang="en-US" sz="1850" u="none" cap="none" strike="noStrike">
                <a:solidFill>
                  <a:schemeClr val="accent2"/>
                </a:solidFill>
              </a:rPr>
              <a:t> Muralikrishnan</a:t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i="0" lang="en-US" sz="1850" u="none" cap="none" strike="noStrike">
                <a:solidFill>
                  <a:schemeClr val="accent2"/>
                </a:solidFill>
              </a:rPr>
              <a:t>Manoj Paidiparthy</a:t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i="0" lang="en-US" sz="1850" u="none" cap="none" strike="noStrike">
                <a:solidFill>
                  <a:schemeClr val="accent2"/>
                </a:solidFill>
              </a:rPr>
              <a:t>Ramaraja Ramanujan</a:t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i="0" lang="en-US" sz="1850" u="none" cap="none" strike="noStrike">
                <a:solidFill>
                  <a:schemeClr val="accent2"/>
                </a:solidFill>
              </a:rPr>
              <a:t>Romil Khimraj Balar</a:t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i="0" lang="en-US" sz="1850" u="none" cap="none" strike="noStrike">
                <a:solidFill>
                  <a:schemeClr val="accent2"/>
                </a:solidFill>
              </a:rPr>
              <a:t>Shaunak Juvekar</a:t>
            </a:r>
            <a:endParaRPr sz="185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rPr i="0" lang="en-US" sz="1850" u="none" cap="none" strike="noStrike">
                <a:solidFill>
                  <a:schemeClr val="accent2"/>
                </a:solidFill>
              </a:rPr>
              <a:t>Viv</a:t>
            </a:r>
            <a:r>
              <a:rPr lang="en-US" sz="1850">
                <a:solidFill>
                  <a:schemeClr val="accent2"/>
                </a:solidFill>
              </a:rPr>
              <a:t>ek</a:t>
            </a:r>
            <a:r>
              <a:rPr i="0" lang="en-US" sz="1850" u="none" cap="none" strike="noStrike">
                <a:solidFill>
                  <a:schemeClr val="accent2"/>
                </a:solidFill>
              </a:rPr>
              <a:t> Murali</a:t>
            </a:r>
            <a:endParaRPr i="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5943076" y="6390900"/>
            <a:ext cx="2649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50"/>
              <a:buFont typeface="Arial"/>
              <a:buNone/>
            </a:pPr>
            <a:r>
              <a:rPr lang="en-US" sz="1750">
                <a:solidFill>
                  <a:schemeClr val="lt1"/>
                </a:solidFill>
              </a:rPr>
              <a:t>December</a:t>
            </a:r>
            <a:r>
              <a:rPr b="0" i="0" lang="en-US" sz="1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 13, 2022</a:t>
            </a:r>
            <a:endParaRPr b="0" i="0" sz="1775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506237" y="2914650"/>
            <a:ext cx="1954531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/>
          <p:nvPr/>
        </p:nvSpPr>
        <p:spPr>
          <a:xfrm>
            <a:off x="2722000" y="1860375"/>
            <a:ext cx="5154600" cy="495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50"/>
              <a:buFont typeface="Arial"/>
              <a:buNone/>
            </a:pPr>
            <a:r>
              <a:rPr b="1" lang="en-US" sz="2650">
                <a:solidFill>
                  <a:schemeClr val="lt1"/>
                </a:solidFill>
              </a:rPr>
              <a:t>CS 5604 Team 2 for End Users</a:t>
            </a:r>
            <a:endParaRPr b="1" i="0" sz="100" u="none" cap="none" strike="noStrike">
              <a:solidFill>
                <a:srgbClr val="000000"/>
              </a:solidFill>
            </a:endParaRPr>
          </a:p>
        </p:txBody>
      </p:sp>
      <p:pic>
        <p:nvPicPr>
          <p:cNvPr descr="pasted-image.pdf" id="101" name="Google Shape;10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7783209" y="2459050"/>
            <a:ext cx="172359" cy="17236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"/>
          <p:cNvSpPr/>
          <p:nvPr/>
        </p:nvSpPr>
        <p:spPr>
          <a:xfrm>
            <a:off x="8514876" y="3824325"/>
            <a:ext cx="2649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50"/>
              <a:buFont typeface="Arial"/>
              <a:buNone/>
            </a:pPr>
            <a:r>
              <a:rPr b="1" lang="en-US" sz="1450">
                <a:solidFill>
                  <a:srgbClr val="FF6F15"/>
                </a:solidFill>
              </a:rPr>
              <a:t>Blacksburg, VA 24061</a:t>
            </a:r>
            <a:endParaRPr b="1" i="0" sz="1475" u="none" cap="none" strike="noStrike">
              <a:solidFill>
                <a:srgbClr val="FF6F1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61" name="Google Shape;161;g17f7d5c6110_9_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g17f7d5c6110_9_9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Login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g17f7d5c6110_9_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664092"/>
            <a:ext cx="8651264" cy="5022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68" name="Google Shape;168;g5b4b558737ab88b2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5b4b558737ab88b2_1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Profile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g5b4b558737ab88b2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78050" y="1756525"/>
            <a:ext cx="7753426" cy="447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75" name="Google Shape;175;g17f7d5c6110_9_1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g17f7d5c6110_9_18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Home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7" name="Google Shape;177;g17f7d5c6110_9_1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664092"/>
            <a:ext cx="8968049" cy="5022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82" name="Google Shape;182;g17f7d5c6110_9_2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g17f7d5c6110_9_27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Sidebar Navigation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g17f7d5c6110_9_2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635817"/>
            <a:ext cx="8968049" cy="5022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89" name="Google Shape;189;g17f7d5c6110_9_3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17f7d5c6110_9_36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Search Results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" name="Google Shape;191;g17f7d5c6110_9_3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682967"/>
            <a:ext cx="8968049" cy="5022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96" name="Google Shape;196;g17f7d5c6110_9_4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17f7d5c6110_9_45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Term Field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g17f7d5c6110_9_4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673542"/>
            <a:ext cx="8968049" cy="5022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03" name="Google Shape;203;g17f7d5c6110_9_5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17f7d5c6110_9_54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Sorting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g17f7d5c6110_9_5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673517"/>
            <a:ext cx="8687800" cy="5022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10" name="Google Shape;210;g17f7d5c6110_9_6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g17f7d5c6110_9_63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Sorting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2" name="Google Shape;212;g17f7d5c6110_9_6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682967"/>
            <a:ext cx="8687800" cy="5022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17" name="Google Shape;217;g17f7d5c6110_9_7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g17f7d5c6110_9_72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Filters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g17f7d5c6110_9_7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682967"/>
            <a:ext cx="8680468" cy="5022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24" name="Google Shape;224;g17f7d5c6110_9_8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17f7d5c6110_9_81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Filters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g17f7d5c6110_9_8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701842"/>
            <a:ext cx="8680468" cy="5022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7f7d5c6110_2_166"/>
          <p:cNvSpPr/>
          <p:nvPr/>
        </p:nvSpPr>
        <p:spPr>
          <a:xfrm>
            <a:off x="3371389" y="2755056"/>
            <a:ext cx="418500" cy="509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17f7d5c6110_2_166"/>
          <p:cNvSpPr/>
          <p:nvPr/>
        </p:nvSpPr>
        <p:spPr>
          <a:xfrm>
            <a:off x="3640154" y="3173672"/>
            <a:ext cx="49116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Overview</a:t>
            </a:r>
            <a:endParaRPr sz="5184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31" name="Google Shape;231;g17f7d5c6110_9_9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g17f7d5c6110_9_90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Document View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g17f7d5c6110_9_9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701842"/>
            <a:ext cx="8687800" cy="5022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38" name="Google Shape;238;g17f7d5c6110_9_9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g17f7d5c6110_9_99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Method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Google Shape;240;g17f7d5c6110_9_9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635792"/>
            <a:ext cx="8687800" cy="5022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45" name="Google Shape;245;g17f7d5c6110_9_10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17f7d5c6110_9_108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Method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7" name="Google Shape;247;g17f7d5c6110_9_10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682967"/>
            <a:ext cx="8687800" cy="5022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52" name="Google Shape;252;g17f7d5c6110_9_11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g17f7d5c6110_9_117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Chapter Search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4" name="Google Shape;254;g17f7d5c6110_9_11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9000" y="1530567"/>
            <a:ext cx="9351229" cy="5022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59" name="Google Shape;259;g1a0d27955df_1_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g1a0d27955df_1_4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Chapter View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1" name="Google Shape;261;g1a0d27955df_1_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9000" y="1666242"/>
            <a:ext cx="9351229" cy="5022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7f7d5c6110_2_161"/>
          <p:cNvSpPr/>
          <p:nvPr/>
        </p:nvSpPr>
        <p:spPr>
          <a:xfrm>
            <a:off x="3371389" y="2755056"/>
            <a:ext cx="418500" cy="509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g17f7d5c6110_2_161"/>
          <p:cNvSpPr/>
          <p:nvPr/>
        </p:nvSpPr>
        <p:spPr>
          <a:xfrm>
            <a:off x="3640154" y="3173672"/>
            <a:ext cx="49116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US" sz="3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Search</a:t>
            </a:r>
            <a:endParaRPr b="0" i="0" sz="5184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72" name="Google Shape;272;g17f7d5c6110_2_3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7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g17f7d5c6110_2_359"/>
          <p:cNvSpPr/>
          <p:nvPr/>
        </p:nvSpPr>
        <p:spPr>
          <a:xfrm>
            <a:off x="1778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Elasticsearch</a:t>
            </a:r>
            <a:endParaRPr sz="3300">
              <a:solidFill>
                <a:schemeClr val="dk1"/>
              </a:solidFill>
            </a:endParaRPr>
          </a:p>
        </p:txBody>
      </p:sp>
      <p:sp>
        <p:nvSpPr>
          <p:cNvPr id="274" name="Google Shape;274;g17f7d5c6110_2_359"/>
          <p:cNvSpPr txBox="1"/>
          <p:nvPr/>
        </p:nvSpPr>
        <p:spPr>
          <a:xfrm>
            <a:off x="1682375" y="1528975"/>
            <a:ext cx="9397200" cy="48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22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39700" lvl="0" marL="0" marR="0" rtl="0" algn="l">
              <a:spcBef>
                <a:spcPts val="0"/>
              </a:spcBef>
              <a:spcAft>
                <a:spcPts val="0"/>
              </a:spcAft>
              <a:buClr>
                <a:srgbClr val="2E3338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Elasticsearch is a search engine built on top of Apache Lucene, a full-text search-engine library.</a:t>
            </a:r>
            <a:endParaRPr sz="22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22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39700" lvl="0" marL="0" marR="0" rtl="0" algn="l">
              <a:spcBef>
                <a:spcPts val="0"/>
              </a:spcBef>
              <a:spcAft>
                <a:spcPts val="0"/>
              </a:spcAft>
              <a:buClr>
                <a:srgbClr val="2E3338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Traditional SQL database management systems are not designed for full-text searches against large volumes of data. Elasticsearch would let us index and search over the huge collection of ETDs using full-text search.</a:t>
            </a:r>
            <a:endParaRPr sz="22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39700" lvl="0" marL="0" marR="0" rtl="0" algn="l">
              <a:spcBef>
                <a:spcPts val="0"/>
              </a:spcBef>
              <a:spcAft>
                <a:spcPts val="0"/>
              </a:spcAft>
              <a:buClr>
                <a:srgbClr val="2E3338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Elasticsearch uses JSON as the serialization format for documents which facilitates ease of use and compatibility with several open-source analyzers and visualization tools.</a:t>
            </a:r>
            <a:endParaRPr sz="1800">
              <a:solidFill>
                <a:srgbClr val="2E3338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22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22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22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79" name="Google Shape;279;g17f7d5c6110_2_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1177" y="7065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17f7d5c6110_2_36"/>
          <p:cNvSpPr/>
          <p:nvPr/>
        </p:nvSpPr>
        <p:spPr>
          <a:xfrm>
            <a:off x="1701800" y="877175"/>
            <a:ext cx="8039100" cy="499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Search Flow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g17f7d5c6110_2_36"/>
          <p:cNvSpPr txBox="1"/>
          <p:nvPr/>
        </p:nvSpPr>
        <p:spPr>
          <a:xfrm>
            <a:off x="1701800" y="1569650"/>
            <a:ext cx="96474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The Search service indexes the available data into Elasticsearch, processes the queries from the Front-end and returns an array of JSON documents.</a:t>
            </a:r>
            <a:endParaRPr b="0" i="0" sz="2200" u="none" cap="none" strike="noStrike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Diagram&#10;&#10;Description automatically generated" id="282" name="Google Shape;282;g17f7d5c6110_2_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83575" y="2312875"/>
            <a:ext cx="9217699" cy="469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287" name="Google Shape;287;g17f7d5c6110_7_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1177" y="7065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17f7d5c6110_7_91"/>
          <p:cNvSpPr/>
          <p:nvPr/>
        </p:nvSpPr>
        <p:spPr>
          <a:xfrm>
            <a:off x="1701800" y="877175"/>
            <a:ext cx="8039100" cy="499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Containerizing Search Service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g17f7d5c6110_7_91"/>
          <p:cNvSpPr txBox="1"/>
          <p:nvPr/>
        </p:nvSpPr>
        <p:spPr>
          <a:xfrm>
            <a:off x="1701800" y="1589800"/>
            <a:ext cx="9834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The Search service runs inside a Docker container which is hosted on the cloud.</a:t>
            </a:r>
            <a:endParaRPr b="0" i="0" sz="2200" u="none" cap="none" strike="noStrike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90" name="Google Shape;290;g17f7d5c6110_7_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6038" y="2342825"/>
            <a:ext cx="7521070" cy="416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7f7d5c6110_4_196"/>
          <p:cNvSpPr txBox="1"/>
          <p:nvPr/>
        </p:nvSpPr>
        <p:spPr>
          <a:xfrm>
            <a:off x="1854200" y="1224275"/>
            <a:ext cx="102276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We are using explicit mapping to have greater control over the ETD data while indexing it. The table structure below shows mapping for ETD metadata.</a:t>
            </a:r>
            <a:endParaRPr sz="2200"/>
          </a:p>
        </p:txBody>
      </p:sp>
      <p:graphicFrame>
        <p:nvGraphicFramePr>
          <p:cNvPr id="296" name="Google Shape;296;g17f7d5c6110_4_196"/>
          <p:cNvGraphicFramePr/>
          <p:nvPr/>
        </p:nvGraphicFramePr>
        <p:xfrm>
          <a:off x="2000375" y="2162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{33882A01-1046-45F8-B11E-385998AB830D}</a:tableStyleId>
              </a:tblPr>
              <a:tblGrid>
                <a:gridCol w="3532550"/>
                <a:gridCol w="3826975"/>
              </a:tblGrid>
              <a:tr h="43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Property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Field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43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title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keyword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3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author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keyword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3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advisor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keyword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3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abstract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text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3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university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keyword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3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degree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keyword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3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year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integer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3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department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keyword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3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xml_path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text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descr="pasted-image.pdf" id="297" name="Google Shape;297;g17f7d5c6110_4_1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83577" y="477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g17f7d5c6110_4_196"/>
          <p:cNvSpPr/>
          <p:nvPr/>
        </p:nvSpPr>
        <p:spPr>
          <a:xfrm>
            <a:off x="1854200" y="648575"/>
            <a:ext cx="8039100" cy="499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Explicit Mapping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13" name="Google Shape;113;g17f7d5c6110_2_1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4052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17f7d5c6110_2_171"/>
          <p:cNvSpPr/>
          <p:nvPr/>
        </p:nvSpPr>
        <p:spPr>
          <a:xfrm>
            <a:off x="1554675" y="1029575"/>
            <a:ext cx="60960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Mission</a:t>
            </a:r>
            <a:endParaRPr sz="3300">
              <a:solidFill>
                <a:schemeClr val="dk1"/>
              </a:solidFill>
            </a:endParaRPr>
          </a:p>
        </p:txBody>
      </p:sp>
      <p:sp>
        <p:nvSpPr>
          <p:cNvPr id="115" name="Google Shape;115;g17f7d5c6110_2_171"/>
          <p:cNvSpPr txBox="1"/>
          <p:nvPr/>
        </p:nvSpPr>
        <p:spPr>
          <a:xfrm>
            <a:off x="1463225" y="1528975"/>
            <a:ext cx="10012800" cy="52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21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E3338"/>
              </a:buClr>
              <a:buSzPts val="2100"/>
              <a:buFont typeface="Arial"/>
              <a:buChar char="•"/>
            </a:pPr>
            <a:r>
              <a:rPr lang="en-US" sz="2100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huge collection of ETDs having large amounts of data that can be utilized.</a:t>
            </a:r>
            <a:endParaRPr sz="21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21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E3338"/>
              </a:buClr>
              <a:buSzPts val="2100"/>
              <a:buFont typeface="Arial"/>
              <a:buChar char="•"/>
            </a:pPr>
            <a:r>
              <a:rPr lang="en-US" sz="2100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be building a search service and recommendation system that supports ETDs and a front-end for the end user.</a:t>
            </a:r>
            <a:br>
              <a:rPr lang="en-US" sz="2100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21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E3338"/>
              </a:buClr>
              <a:buSzPts val="2100"/>
              <a:buFont typeface="Arial"/>
              <a:buChar char="•"/>
            </a:pPr>
            <a:r>
              <a:rPr lang="en-US" sz="2100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task is to pre-process, extract and index data, improve search performance and provide recommendation.</a:t>
            </a:r>
            <a:endParaRPr sz="21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21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E3338"/>
              </a:buClr>
              <a:buSzPts val="2100"/>
              <a:buFont typeface="Arial"/>
              <a:buChar char="•"/>
            </a:pPr>
            <a:r>
              <a:rPr lang="en-US" sz="2100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the following services:</a:t>
            </a:r>
            <a:endParaRPr sz="21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61950" lvl="0" marL="914400" marR="0" rtl="0" algn="l">
              <a:spcBef>
                <a:spcPts val="0"/>
              </a:spcBef>
              <a:spcAft>
                <a:spcPts val="0"/>
              </a:spcAft>
              <a:buClr>
                <a:srgbClr val="2E3338"/>
              </a:buClr>
              <a:buSzPts val="2100"/>
              <a:buFont typeface="Helvetica Neue"/>
              <a:buAutoNum type="arabicPeriod"/>
            </a:pPr>
            <a:r>
              <a:rPr b="0" i="0" lang="en-US" sz="2100" u="none" cap="none" strike="noStrike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Indexing and Search</a:t>
            </a:r>
            <a:endParaRPr sz="21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61950" lvl="0" marL="914400" marR="0" rtl="0" algn="l">
              <a:spcBef>
                <a:spcPts val="0"/>
              </a:spcBef>
              <a:spcAft>
                <a:spcPts val="0"/>
              </a:spcAft>
              <a:buClr>
                <a:srgbClr val="2E3338"/>
              </a:buClr>
              <a:buSzPts val="2100"/>
              <a:buFont typeface="Helvetica Neue"/>
              <a:buAutoNum type="arabicPeriod"/>
            </a:pPr>
            <a:r>
              <a:rPr b="0" i="0" lang="en-US" sz="2100" u="none" cap="none" strike="noStrike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Recommendation Engine</a:t>
            </a:r>
            <a:endParaRPr b="0" i="0" sz="2100" u="none" cap="none" strike="noStrike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61950" lvl="0" marL="914400" marR="0" rtl="0" algn="l">
              <a:spcBef>
                <a:spcPts val="0"/>
              </a:spcBef>
              <a:spcAft>
                <a:spcPts val="0"/>
              </a:spcAft>
              <a:buClr>
                <a:srgbClr val="2E3338"/>
              </a:buClr>
              <a:buSzPts val="2100"/>
              <a:buFont typeface="Helvetica Neue"/>
              <a:buAutoNum type="arabicPeriod"/>
            </a:pPr>
            <a:r>
              <a:rPr lang="en-US" sz="2100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Front-end user interface </a:t>
            </a:r>
            <a:endParaRPr sz="21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2100">
                <a:solidFill>
                  <a:srgbClr val="2E3338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2100">
              <a:solidFill>
                <a:srgbClr val="2E333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7f7d5c6110_4_377"/>
          <p:cNvSpPr txBox="1"/>
          <p:nvPr/>
        </p:nvSpPr>
        <p:spPr>
          <a:xfrm>
            <a:off x="0" y="0"/>
            <a:ext cx="83643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</p:txBody>
      </p:sp>
      <p:graphicFrame>
        <p:nvGraphicFramePr>
          <p:cNvPr id="304" name="Google Shape;304;g17f7d5c6110_4_377"/>
          <p:cNvGraphicFramePr/>
          <p:nvPr/>
        </p:nvGraphicFramePr>
        <p:xfrm>
          <a:off x="2085875" y="1447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{33882A01-1046-45F8-B11E-385998AB830D}</a:tableStyleId>
              </a:tblPr>
              <a:tblGrid>
                <a:gridCol w="4037625"/>
                <a:gridCol w="3262825"/>
              </a:tblGrid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Property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Field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objects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nested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objects.metadata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object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metadata.bounding_box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text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metadata.page_number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text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metadata.is_image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boolean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topics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objects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topics.name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keyboard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topics.probability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float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summarization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object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summarization.text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text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summarization.algorithm_used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keyword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descr="pasted-image.pdf" id="305" name="Google Shape;305;g17f7d5c6110_4_3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5977" y="477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g17f7d5c6110_4_377"/>
          <p:cNvSpPr/>
          <p:nvPr/>
        </p:nvSpPr>
        <p:spPr>
          <a:xfrm>
            <a:off x="2006600" y="648575"/>
            <a:ext cx="8039100" cy="499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Objects Mapping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311" name="Google Shape;311;g17f7d5c6110_2_5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17f7d5c6110_2_543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Indexing ETD Metadata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g17f7d5c6110_2_543"/>
          <p:cNvSpPr txBox="1"/>
          <p:nvPr/>
        </p:nvSpPr>
        <p:spPr>
          <a:xfrm>
            <a:off x="1922175" y="1863150"/>
            <a:ext cx="99897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For accessing the ETD metadata, we pulled it from a endpoint provided by Team-1 using a Python client. 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Since we are using explicit mapping, we used the index template specified in IR2 and mapped it to a specific index name.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We used bulk indexing to index the data since this method does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not load all the data into memory before indexing, which improves performance and reduces memory consumption.</a:t>
            </a:r>
            <a:endParaRPr sz="22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318" name="Google Shape;318;g17f7d5c6110_2_1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49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g17f7d5c6110_2_152"/>
          <p:cNvSpPr/>
          <p:nvPr/>
        </p:nvSpPr>
        <p:spPr>
          <a:xfrm>
            <a:off x="16256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Search Methods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g17f7d5c6110_2_152"/>
          <p:cNvSpPr txBox="1"/>
          <p:nvPr/>
        </p:nvSpPr>
        <p:spPr>
          <a:xfrm>
            <a:off x="1454975" y="1835100"/>
            <a:ext cx="10188000" cy="46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b="1" i="0" lang="en-US" sz="2400" u="none" cap="none" strike="noStrike">
                <a:solidFill>
                  <a:srgbClr val="000000"/>
                </a:solidFill>
              </a:rPr>
              <a:t>BM25 (Default):</a:t>
            </a:r>
            <a:endParaRPr b="1" i="0" sz="2400" u="none" cap="none" strike="noStrike">
              <a:solidFill>
                <a:srgbClr val="000000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Searches and returns results based on a probabilistic model. 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b="1" i="0" lang="en-US" sz="2400" u="none" cap="none" strike="noStrike">
                <a:solidFill>
                  <a:srgbClr val="000000"/>
                </a:solidFill>
              </a:rPr>
              <a:t>kNN search:</a:t>
            </a:r>
            <a:endParaRPr b="1" i="0" sz="2400" u="none" cap="none" strike="noStrike">
              <a:solidFill>
                <a:srgbClr val="000000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Performs semantic search based on embeddings.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b="1" i="0" lang="en-US" sz="2400" u="none" cap="none" strike="noStrike">
                <a:solidFill>
                  <a:srgbClr val="000000"/>
                </a:solidFill>
              </a:rPr>
              <a:t>Hybrid:</a:t>
            </a:r>
            <a:endParaRPr b="1" i="0" sz="2400" u="none" cap="none" strike="noStrike">
              <a:solidFill>
                <a:srgbClr val="000000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Performs kNN and match based search independently, combines and returns top results based on combined score (</a:t>
            </a:r>
            <a:r>
              <a:rPr lang="en-US" sz="2200"/>
              <a:t>e.g.,</a:t>
            </a:r>
            <a:r>
              <a:rPr b="0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0.9 * match_score + 0.1*knn_score)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325" name="Google Shape;325;g17f7d5c6110_2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835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g17f7d5c6110_2_143"/>
          <p:cNvSpPr/>
          <p:nvPr/>
        </p:nvSpPr>
        <p:spPr>
          <a:xfrm>
            <a:off x="18542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KNN Pipeline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Google Shape;327;g17f7d5c6110_2_1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54200" y="2287050"/>
            <a:ext cx="8462301" cy="389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332" name="Google Shape;332;g17af218e7ef_1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835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g17af218e7ef_1_7"/>
          <p:cNvSpPr/>
          <p:nvPr/>
        </p:nvSpPr>
        <p:spPr>
          <a:xfrm>
            <a:off x="18542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Chapter Search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g17af218e7ef_1_7"/>
          <p:cNvSpPr txBox="1"/>
          <p:nvPr/>
        </p:nvSpPr>
        <p:spPr>
          <a:xfrm>
            <a:off x="1712075" y="2061375"/>
            <a:ext cx="92364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There are three main tasks in chapter search: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9144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-US" sz="2200"/>
              <a:t>Mapping of the chapter object.</a:t>
            </a:r>
            <a:endParaRPr sz="2200"/>
          </a:p>
          <a:p>
            <a:pPr indent="-368300" lvl="0" marL="9144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-US" sz="2200"/>
              <a:t>Indexing chapters.</a:t>
            </a:r>
            <a:endParaRPr sz="2200"/>
          </a:p>
          <a:p>
            <a:pPr indent="-368300" lvl="0" marL="9144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-US" sz="2200"/>
              <a:t>Searching over the chapter index.</a:t>
            </a:r>
            <a:endParaRPr sz="22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17f7d5c6110_2_1"/>
          <p:cNvSpPr txBox="1"/>
          <p:nvPr/>
        </p:nvSpPr>
        <p:spPr>
          <a:xfrm>
            <a:off x="1625300" y="2200100"/>
            <a:ext cx="915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g17f7d5c6110_2_1"/>
          <p:cNvSpPr txBox="1"/>
          <p:nvPr/>
        </p:nvSpPr>
        <p:spPr>
          <a:xfrm>
            <a:off x="1486550" y="1267950"/>
            <a:ext cx="9554400" cy="13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We created mappings for the chapter object in a file named chapter_template.json.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This template was used to create a new index ‘chapters’.</a:t>
            </a:r>
            <a:endParaRPr sz="2200"/>
          </a:p>
        </p:txBody>
      </p:sp>
      <p:graphicFrame>
        <p:nvGraphicFramePr>
          <p:cNvPr id="341" name="Google Shape;341;g17f7d5c6110_2_1"/>
          <p:cNvGraphicFramePr/>
          <p:nvPr/>
        </p:nvGraphicFramePr>
        <p:xfrm>
          <a:off x="1701488" y="272989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{33882A01-1046-45F8-B11E-385998AB830D}</a:tableStyleId>
              </a:tblPr>
              <a:tblGrid>
                <a:gridCol w="4276175"/>
                <a:gridCol w="5076400"/>
              </a:tblGrid>
              <a:tr h="39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Property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Field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9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id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integer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title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keyword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topics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keyword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categories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keyword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summary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text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etd_id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integer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etd_title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keyword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42" name="Google Shape;342;g17f7d5c6110_2_1"/>
          <p:cNvSpPr txBox="1"/>
          <p:nvPr/>
        </p:nvSpPr>
        <p:spPr>
          <a:xfrm>
            <a:off x="3587575" y="5992050"/>
            <a:ext cx="4856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/>
              <a:t>Table: Chapter mapping</a:t>
            </a:r>
            <a:endParaRPr sz="1900"/>
          </a:p>
        </p:txBody>
      </p:sp>
      <p:pic>
        <p:nvPicPr>
          <p:cNvPr descr="pasted-image.pdf" id="343" name="Google Shape;343;g17f7d5c6110_2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1177" y="4017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g17f7d5c6110_2_1"/>
          <p:cNvSpPr/>
          <p:nvPr/>
        </p:nvSpPr>
        <p:spPr>
          <a:xfrm>
            <a:off x="1701800" y="5723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Chapter </a:t>
            </a:r>
            <a:r>
              <a:rPr lang="en-US" sz="3300">
                <a:solidFill>
                  <a:schemeClr val="dk1"/>
                </a:solidFill>
              </a:rPr>
              <a:t>Object Mapping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7f7d5c6110_2_9"/>
          <p:cNvSpPr txBox="1"/>
          <p:nvPr/>
        </p:nvSpPr>
        <p:spPr>
          <a:xfrm>
            <a:off x="1288350" y="1546025"/>
            <a:ext cx="9771600" cy="3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We used Team 1’s API to fetch all objects using a GET request.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Postprocessing </a:t>
            </a:r>
            <a:r>
              <a:rPr lang="en-US" sz="2200"/>
              <a:t>w</a:t>
            </a:r>
            <a:r>
              <a:rPr lang="en-US" sz="2200"/>
              <a:t>as performed on the data in order to have the right data format.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We are specifically using the objects with type ‘clean_text’ to index chapters.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This processed data was then indexed into Elasticsearch using bulk indexing.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We have indexed a total of 21537 chapters into ES belonging to 5000 ETDs.</a:t>
            </a:r>
            <a:endParaRPr sz="2200"/>
          </a:p>
        </p:txBody>
      </p:sp>
      <p:pic>
        <p:nvPicPr>
          <p:cNvPr descr="pasted-image.pdf" id="350" name="Google Shape;350;g17f7d5c6110_2_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8777" y="6303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g17f7d5c6110_2_9"/>
          <p:cNvSpPr/>
          <p:nvPr/>
        </p:nvSpPr>
        <p:spPr>
          <a:xfrm>
            <a:off x="1549400" y="8009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Chapter </a:t>
            </a:r>
            <a:r>
              <a:rPr lang="en-US" sz="3300">
                <a:solidFill>
                  <a:schemeClr val="dk1"/>
                </a:solidFill>
              </a:rPr>
              <a:t>Indexing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7f7d5c6110_2_15"/>
          <p:cNvSpPr txBox="1"/>
          <p:nvPr/>
        </p:nvSpPr>
        <p:spPr>
          <a:xfrm>
            <a:off x="1684775" y="614450"/>
            <a:ext cx="727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g17f7d5c6110_2_15"/>
          <p:cNvSpPr txBox="1"/>
          <p:nvPr/>
        </p:nvSpPr>
        <p:spPr>
          <a:xfrm>
            <a:off x="1625300" y="654075"/>
            <a:ext cx="15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g17f7d5c6110_2_15"/>
          <p:cNvSpPr txBox="1"/>
          <p:nvPr/>
        </p:nvSpPr>
        <p:spPr>
          <a:xfrm>
            <a:off x="1561450" y="1915125"/>
            <a:ext cx="90384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Similar to searching over ETDs, we used a Python Elasticsearch client to search over chapter metadata.</a:t>
            </a:r>
            <a:endParaRPr sz="22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For chapters, we use the default BM25 algorithm for searching.</a:t>
            </a:r>
            <a:endParaRPr sz="22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The respective results are then returned to the front-end for display.</a:t>
            </a:r>
            <a:endParaRPr sz="2200"/>
          </a:p>
        </p:txBody>
      </p:sp>
      <p:pic>
        <p:nvPicPr>
          <p:cNvPr descr="pasted-image.pdf" id="359" name="Google Shape;359;g17f7d5c6110_2_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7377" y="7065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g17f7d5c6110_2_15"/>
          <p:cNvSpPr/>
          <p:nvPr/>
        </p:nvSpPr>
        <p:spPr>
          <a:xfrm>
            <a:off x="1778000" y="8771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Search query over chapters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17f7d5c6110_10_12"/>
          <p:cNvSpPr txBox="1"/>
          <p:nvPr/>
        </p:nvSpPr>
        <p:spPr>
          <a:xfrm>
            <a:off x="1684775" y="614450"/>
            <a:ext cx="727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g17f7d5c6110_10_12"/>
          <p:cNvSpPr txBox="1"/>
          <p:nvPr/>
        </p:nvSpPr>
        <p:spPr>
          <a:xfrm>
            <a:off x="1625300" y="654075"/>
            <a:ext cx="15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asted-image.pdf" id="367" name="Google Shape;367;g17f7d5c6110_10_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7377" y="7065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g17f7d5c6110_10_12"/>
          <p:cNvSpPr/>
          <p:nvPr/>
        </p:nvSpPr>
        <p:spPr>
          <a:xfrm>
            <a:off x="1778000" y="8771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Experimenter Page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9" name="Google Shape;369;g17f7d5c6110_10_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2675" y="1575325"/>
            <a:ext cx="8503752" cy="480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17f7d5c6110_10_3"/>
          <p:cNvSpPr txBox="1"/>
          <p:nvPr/>
        </p:nvSpPr>
        <p:spPr>
          <a:xfrm>
            <a:off x="1684775" y="614450"/>
            <a:ext cx="727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g17f7d5c6110_10_3"/>
          <p:cNvSpPr txBox="1"/>
          <p:nvPr/>
        </p:nvSpPr>
        <p:spPr>
          <a:xfrm>
            <a:off x="1625300" y="654075"/>
            <a:ext cx="15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g17f7d5c6110_10_3"/>
          <p:cNvSpPr txBox="1"/>
          <p:nvPr/>
        </p:nvSpPr>
        <p:spPr>
          <a:xfrm>
            <a:off x="1576800" y="1879600"/>
            <a:ext cx="9038400" cy="45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1" lang="en-US" sz="2200"/>
              <a:t>Default Experiments:</a:t>
            </a:r>
            <a:endParaRPr b="1" sz="2200"/>
          </a:p>
          <a:p>
            <a:pPr indent="-368300" lvl="1" marL="13716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all-distilroberta-v1</a:t>
            </a:r>
            <a:endParaRPr sz="2200"/>
          </a:p>
          <a:p>
            <a:pPr indent="-368300" lvl="1" marL="13716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all-mpnet-base-v2</a:t>
            </a:r>
            <a:endParaRPr sz="2200"/>
          </a:p>
          <a:p>
            <a:pPr indent="-368300" lvl="1" marL="13716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all-MiniLM-L12-v2</a:t>
            </a:r>
            <a:endParaRPr sz="2200"/>
          </a:p>
          <a:p>
            <a:pPr indent="-368300" lvl="1" marL="13716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LaBSE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1" lang="en-US" sz="2200"/>
              <a:t>Custom experiments per user</a:t>
            </a:r>
            <a:endParaRPr b="1"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Upload CSV with metadata and custom vectors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  <p:pic>
        <p:nvPicPr>
          <p:cNvPr descr="pasted-image.pdf" id="377" name="Google Shape;377;g17f7d5c6110_10_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7377" y="7065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g17f7d5c6110_10_3"/>
          <p:cNvSpPr/>
          <p:nvPr/>
        </p:nvSpPr>
        <p:spPr>
          <a:xfrm>
            <a:off x="1778000" y="8771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Experimenter Page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20" name="Google Shape;120;g1a0d27955df_1_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4052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1a0d27955df_1_25"/>
          <p:cNvSpPr/>
          <p:nvPr/>
        </p:nvSpPr>
        <p:spPr>
          <a:xfrm>
            <a:off x="1554675" y="1029575"/>
            <a:ext cx="60960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dk1"/>
                </a:solidFill>
              </a:rPr>
              <a:t>User Workflow</a:t>
            </a:r>
            <a:endParaRPr sz="3300">
              <a:solidFill>
                <a:schemeClr val="dk1"/>
              </a:solidFill>
            </a:endParaRPr>
          </a:p>
        </p:txBody>
      </p:sp>
      <p:pic>
        <p:nvPicPr>
          <p:cNvPr id="122" name="Google Shape;122;g1a0d27955df_1_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94000" y="1530575"/>
            <a:ext cx="9086351" cy="5226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17f7d5c6110_10_23"/>
          <p:cNvSpPr txBox="1"/>
          <p:nvPr/>
        </p:nvSpPr>
        <p:spPr>
          <a:xfrm>
            <a:off x="1684775" y="614450"/>
            <a:ext cx="727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g17f7d5c6110_10_23"/>
          <p:cNvSpPr txBox="1"/>
          <p:nvPr/>
        </p:nvSpPr>
        <p:spPr>
          <a:xfrm>
            <a:off x="1625300" y="654075"/>
            <a:ext cx="15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asted-image.pdf" id="385" name="Google Shape;385;g17f7d5c6110_1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7377" y="7065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g17f7d5c6110_10_23"/>
          <p:cNvSpPr/>
          <p:nvPr/>
        </p:nvSpPr>
        <p:spPr>
          <a:xfrm>
            <a:off x="1778000" y="8771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Experimenter Page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7" name="Google Shape;387;g17f7d5c6110_10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2300" y="1574700"/>
            <a:ext cx="9333524" cy="5013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17f7d5c6110_1_0"/>
          <p:cNvSpPr/>
          <p:nvPr/>
        </p:nvSpPr>
        <p:spPr>
          <a:xfrm>
            <a:off x="3371389" y="2755056"/>
            <a:ext cx="418500" cy="509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g17f7d5c6110_1_0"/>
          <p:cNvSpPr/>
          <p:nvPr/>
        </p:nvSpPr>
        <p:spPr>
          <a:xfrm>
            <a:off x="3640154" y="3173672"/>
            <a:ext cx="49116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lt1"/>
                </a:solidFill>
              </a:rPr>
              <a:t>Logging</a:t>
            </a:r>
            <a:endParaRPr b="0" i="0" sz="5184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398" name="Google Shape;398;g17f7d5c6110_1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97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g17f7d5c6110_1_5"/>
          <p:cNvSpPr/>
          <p:nvPr/>
        </p:nvSpPr>
        <p:spPr>
          <a:xfrm>
            <a:off x="19304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What we are logging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g17f7d5c6110_1_5"/>
          <p:cNvSpPr txBox="1"/>
          <p:nvPr/>
        </p:nvSpPr>
        <p:spPr>
          <a:xfrm>
            <a:off x="1759775" y="2197650"/>
            <a:ext cx="10188000" cy="24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</a:pPr>
            <a:r>
              <a:rPr lang="en-US" sz="2200"/>
              <a:t>Search Query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/>
              <a:t>Every query the user searches for gets stored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</a:pPr>
            <a:r>
              <a:rPr lang="en-US" sz="2200"/>
              <a:t>User visits</a:t>
            </a:r>
            <a:r>
              <a:rPr b="0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/>
              <a:t>Every search result that the user clicks on gets stored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405" name="Google Shape;405;g17f7d5c6110_1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2177" y="6303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g17f7d5c6110_1_11"/>
          <p:cNvSpPr/>
          <p:nvPr/>
        </p:nvSpPr>
        <p:spPr>
          <a:xfrm>
            <a:off x="2082800" y="8009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Logging Flow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7" name="Google Shape;407;g17f7d5c6110_1_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562778"/>
            <a:ext cx="8262650" cy="452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1"/>
          <p:cNvSpPr/>
          <p:nvPr/>
        </p:nvSpPr>
        <p:spPr>
          <a:xfrm>
            <a:off x="3371389" y="2755056"/>
            <a:ext cx="418421" cy="5091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11"/>
          <p:cNvSpPr/>
          <p:nvPr/>
        </p:nvSpPr>
        <p:spPr>
          <a:xfrm>
            <a:off x="3640154" y="3173672"/>
            <a:ext cx="4911694" cy="51065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US" sz="3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Recommendation</a:t>
            </a:r>
            <a:endParaRPr b="0" i="0" sz="5184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418" name="Google Shape;418;g17f7d5c6110_6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g17f7d5c6110_6_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Objective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20" name="Google Shape;420;g17f7d5c6110_6_0"/>
          <p:cNvSpPr txBox="1"/>
          <p:nvPr/>
        </p:nvSpPr>
        <p:spPr>
          <a:xfrm>
            <a:off x="1988375" y="2371398"/>
            <a:ext cx="80388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Objective : Recommend new ETDs for users to read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How?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0" marL="285750" marR="0" rtl="0" algn="l"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Based on user search history and user interactions 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0" marL="285750" marR="0" rtl="0" algn="l"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Ingested tags for an item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425" name="Google Shape;425;g17f7d5c6110_6_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g17f7d5c6110_6_90"/>
          <p:cNvSpPr/>
          <p:nvPr/>
        </p:nvSpPr>
        <p:spPr>
          <a:xfrm>
            <a:off x="2159000" y="858953"/>
            <a:ext cx="76884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What are we recommending?</a:t>
            </a:r>
            <a:endParaRPr b="0" i="0" sz="3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g17f7d5c6110_6_90"/>
          <p:cNvSpPr txBox="1"/>
          <p:nvPr/>
        </p:nvSpPr>
        <p:spPr>
          <a:xfrm>
            <a:off x="1987175" y="1528897"/>
            <a:ext cx="9319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28" name="Google Shape;428;g17f7d5c6110_6_90"/>
          <p:cNvSpPr txBox="1"/>
          <p:nvPr/>
        </p:nvSpPr>
        <p:spPr>
          <a:xfrm>
            <a:off x="1981200" y="2215650"/>
            <a:ext cx="87453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Documents to each user.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For a registered user, </a:t>
            </a:r>
            <a:r>
              <a:rPr lang="en-US" sz="2200">
                <a:solidFill>
                  <a:schemeClr val="accent1"/>
                </a:solidFill>
              </a:rPr>
              <a:t>P</a:t>
            </a:r>
            <a:r>
              <a:rPr lang="en-US" sz="2200">
                <a:solidFill>
                  <a:schemeClr val="accent1"/>
                </a:solidFill>
              </a:rPr>
              <a:t>ersonalized</a:t>
            </a:r>
            <a:r>
              <a:rPr lang="en-US" sz="2200"/>
              <a:t> ETD recommendations based on </a:t>
            </a:r>
            <a:r>
              <a:rPr i="1" lang="en-US" sz="2200">
                <a:solidFill>
                  <a:schemeClr val="accent2"/>
                </a:solidFill>
              </a:rPr>
              <a:t>search</a:t>
            </a:r>
            <a:r>
              <a:rPr lang="en-US" sz="2200"/>
              <a:t> history, </a:t>
            </a:r>
            <a:r>
              <a:rPr i="1" lang="en-US" sz="2200">
                <a:solidFill>
                  <a:schemeClr val="accent2"/>
                </a:solidFill>
              </a:rPr>
              <a:t>interaction</a:t>
            </a:r>
            <a:r>
              <a:rPr lang="en-US" sz="2200"/>
              <a:t> logs, and user </a:t>
            </a:r>
            <a:r>
              <a:rPr i="1" lang="en-US" sz="2200">
                <a:solidFill>
                  <a:schemeClr val="accent2"/>
                </a:solidFill>
              </a:rPr>
              <a:t>profile</a:t>
            </a:r>
            <a:r>
              <a:rPr lang="en-US" sz="2200"/>
              <a:t> in the form of a ‘For you’ section.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For an unregistered user, documents are from from the </a:t>
            </a:r>
            <a:r>
              <a:rPr i="1" lang="en-US" sz="2200"/>
              <a:t>‘trending’</a:t>
            </a:r>
            <a:r>
              <a:rPr lang="en-US" sz="2200"/>
              <a:t> topics.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433" name="Google Shape;433;g17f7d5c6110_6_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3027" y="562320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g17f7d5c6110_6_97"/>
          <p:cNvSpPr/>
          <p:nvPr/>
        </p:nvSpPr>
        <p:spPr>
          <a:xfrm>
            <a:off x="1613650" y="732942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Data</a:t>
            </a:r>
            <a:endParaRPr sz="3300">
              <a:solidFill>
                <a:schemeClr val="dk1"/>
              </a:solidFill>
            </a:endParaRPr>
          </a:p>
        </p:txBody>
      </p:sp>
      <p:sp>
        <p:nvSpPr>
          <p:cNvPr id="435" name="Google Shape;435;g17f7d5c6110_6_97"/>
          <p:cNvSpPr txBox="1"/>
          <p:nvPr/>
        </p:nvSpPr>
        <p:spPr>
          <a:xfrm>
            <a:off x="1613650" y="1922150"/>
            <a:ext cx="255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g17f7d5c6110_6_97"/>
          <p:cNvSpPr txBox="1"/>
          <p:nvPr/>
        </p:nvSpPr>
        <p:spPr>
          <a:xfrm>
            <a:off x="4482300" y="1945875"/>
            <a:ext cx="3405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g17f7d5c6110_6_97"/>
          <p:cNvSpPr txBox="1"/>
          <p:nvPr/>
        </p:nvSpPr>
        <p:spPr>
          <a:xfrm>
            <a:off x="2733300" y="5729075"/>
            <a:ext cx="5916000" cy="10020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Addressing cold start:</a:t>
            </a:r>
            <a:endParaRPr sz="2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Interests: the user  chooses from modelled  topics (Team 3 topics)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g17f7d5c6110_6_97"/>
          <p:cNvSpPr/>
          <p:nvPr/>
        </p:nvSpPr>
        <p:spPr>
          <a:xfrm>
            <a:off x="2197025" y="1754500"/>
            <a:ext cx="2599800" cy="36009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</a:rPr>
              <a:t>User Interaction</a:t>
            </a:r>
            <a:endParaRPr sz="22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1. Clicks on ETD link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2. Opened ETD PDF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3. Clicked link but didn't open ETD PDF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4. Dwell time for ETD (after clicking on ETD link) 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439" name="Google Shape;439;g17f7d5c6110_6_97"/>
          <p:cNvSpPr/>
          <p:nvPr/>
        </p:nvSpPr>
        <p:spPr>
          <a:xfrm>
            <a:off x="5367838" y="1754488"/>
            <a:ext cx="2599800" cy="36009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          </a:t>
            </a:r>
            <a:r>
              <a:rPr lang="en-US">
                <a:solidFill>
                  <a:schemeClr val="lt1"/>
                </a:solidFill>
              </a:rPr>
              <a:t>Search Query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40" name="Google Shape;440;g17f7d5c6110_6_97"/>
          <p:cNvSpPr/>
          <p:nvPr/>
        </p:nvSpPr>
        <p:spPr>
          <a:xfrm>
            <a:off x="8538675" y="1754375"/>
            <a:ext cx="2460300" cy="36009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1. Degree level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2. Major (CS, ECE, etc.)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g17f7d5c6110_6_97"/>
          <p:cNvSpPr txBox="1"/>
          <p:nvPr/>
        </p:nvSpPr>
        <p:spPr>
          <a:xfrm>
            <a:off x="5475325" y="2416850"/>
            <a:ext cx="2558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</a:rPr>
              <a:t>User Search History</a:t>
            </a:r>
            <a:endParaRPr sz="31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442" name="Google Shape;442;g17f7d5c6110_6_97"/>
          <p:cNvSpPr txBox="1"/>
          <p:nvPr/>
        </p:nvSpPr>
        <p:spPr>
          <a:xfrm>
            <a:off x="8559525" y="2416850"/>
            <a:ext cx="2558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</a:rPr>
              <a:t>User</a:t>
            </a:r>
            <a:r>
              <a:rPr lang="en-US" sz="2000">
                <a:solidFill>
                  <a:schemeClr val="lt1"/>
                </a:solidFill>
              </a:rPr>
              <a:t> Demographic</a:t>
            </a:r>
            <a:endParaRPr sz="31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447" name="Google Shape;447;g17f7d5c6110_6_1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6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g17f7d5c6110_6_194"/>
          <p:cNvSpPr/>
          <p:nvPr/>
        </p:nvSpPr>
        <p:spPr>
          <a:xfrm>
            <a:off x="1502125" y="108481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Dataset</a:t>
            </a:r>
            <a:endParaRPr sz="3300">
              <a:solidFill>
                <a:schemeClr val="dk1"/>
              </a:solidFill>
            </a:endParaRPr>
          </a:p>
        </p:txBody>
      </p:sp>
      <p:pic>
        <p:nvPicPr>
          <p:cNvPr id="449" name="Google Shape;449;g17f7d5c6110_6_1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8950" y="2090730"/>
            <a:ext cx="7534275" cy="267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454" name="Google Shape;454;g17f7d5c6110_6_2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6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g17f7d5c6110_6_284"/>
          <p:cNvSpPr/>
          <p:nvPr/>
        </p:nvSpPr>
        <p:spPr>
          <a:xfrm>
            <a:off x="1502125" y="108481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Model Architecture</a:t>
            </a:r>
            <a:endParaRPr sz="3300">
              <a:solidFill>
                <a:schemeClr val="dk1"/>
              </a:solidFill>
            </a:endParaRPr>
          </a:p>
        </p:txBody>
      </p:sp>
      <p:sp>
        <p:nvSpPr>
          <p:cNvPr id="456" name="Google Shape;456;g17f7d5c6110_6_284"/>
          <p:cNvSpPr txBox="1"/>
          <p:nvPr/>
        </p:nvSpPr>
        <p:spPr>
          <a:xfrm>
            <a:off x="1871550" y="1873700"/>
            <a:ext cx="32421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457" name="Google Shape;457;g17f7d5c6110_6_284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​​</a:t>
            </a:r>
            <a:endParaRPr/>
          </a:p>
        </p:txBody>
      </p:sp>
      <p:sp>
        <p:nvSpPr>
          <p:cNvPr id="458" name="Google Shape;458;g17f7d5c6110_6_284"/>
          <p:cNvSpPr txBox="1"/>
          <p:nvPr/>
        </p:nvSpPr>
        <p:spPr>
          <a:xfrm>
            <a:off x="7990450" y="1873700"/>
            <a:ext cx="18219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59" name="Google Shape;459;g17f7d5c6110_6_2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94925" y="1965700"/>
            <a:ext cx="5248275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g17f7d5c6110_6_284"/>
          <p:cNvSpPr txBox="1"/>
          <p:nvPr/>
        </p:nvSpPr>
        <p:spPr>
          <a:xfrm>
            <a:off x="5309050" y="6079375"/>
            <a:ext cx="2681400" cy="54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2600"/>
              <a:t>Autoencoder</a:t>
            </a:r>
            <a:endParaRPr sz="7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27" name="Google Shape;127;g1a0d27955df_1_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4052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1a0d27955df_1_37"/>
          <p:cNvSpPr/>
          <p:nvPr/>
        </p:nvSpPr>
        <p:spPr>
          <a:xfrm>
            <a:off x="1554675" y="1029575"/>
            <a:ext cx="60960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dk1"/>
                </a:solidFill>
              </a:rPr>
              <a:t>Experimenter</a:t>
            </a:r>
            <a:r>
              <a:rPr lang="en-US" sz="3300">
                <a:solidFill>
                  <a:schemeClr val="dk1"/>
                </a:solidFill>
              </a:rPr>
              <a:t> Workflow</a:t>
            </a:r>
            <a:endParaRPr sz="3300">
              <a:solidFill>
                <a:schemeClr val="dk1"/>
              </a:solidFill>
            </a:endParaRPr>
          </a:p>
        </p:txBody>
      </p:sp>
      <p:pic>
        <p:nvPicPr>
          <p:cNvPr id="129" name="Google Shape;129;g1a0d27955df_1_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54675" y="2195350"/>
            <a:ext cx="10392950" cy="38313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465" name="Google Shape;465;g17f7d5c6110_6_3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6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g17f7d5c6110_6_378"/>
          <p:cNvSpPr/>
          <p:nvPr/>
        </p:nvSpPr>
        <p:spPr>
          <a:xfrm>
            <a:off x="1502125" y="108481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Train and Validation Results</a:t>
            </a:r>
            <a:endParaRPr sz="3300">
              <a:solidFill>
                <a:schemeClr val="dk1"/>
              </a:solidFill>
            </a:endParaRPr>
          </a:p>
        </p:txBody>
      </p:sp>
      <p:pic>
        <p:nvPicPr>
          <p:cNvPr id="467" name="Google Shape;467;g17f7d5c6110_6_3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8450" y="1776775"/>
            <a:ext cx="5991850" cy="330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g17f7d5c6110_6_37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854850"/>
            <a:ext cx="5778349" cy="314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473" name="Google Shape;473;g17f7d5c6110_6_3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6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474" name="Google Shape;474;g17f7d5c6110_6_385"/>
          <p:cNvSpPr/>
          <p:nvPr/>
        </p:nvSpPr>
        <p:spPr>
          <a:xfrm>
            <a:off x="1502125" y="108481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Test Result for User 42</a:t>
            </a:r>
            <a:endParaRPr sz="3300">
              <a:solidFill>
                <a:schemeClr val="dk1"/>
              </a:solidFill>
            </a:endParaRPr>
          </a:p>
        </p:txBody>
      </p:sp>
      <p:pic>
        <p:nvPicPr>
          <p:cNvPr id="475" name="Google Shape;475;g17f7d5c6110_6_3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6025" y="1657775"/>
            <a:ext cx="8151299" cy="483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480" name="Google Shape;480;g17f7d5c6110_6_4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6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g17f7d5c6110_6_475"/>
          <p:cNvSpPr/>
          <p:nvPr/>
        </p:nvSpPr>
        <p:spPr>
          <a:xfrm>
            <a:off x="1502125" y="108481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Fine-tuning on user actions</a:t>
            </a:r>
            <a:endParaRPr sz="3300">
              <a:solidFill>
                <a:schemeClr val="dk1"/>
              </a:solidFill>
            </a:endParaRPr>
          </a:p>
        </p:txBody>
      </p:sp>
      <p:sp>
        <p:nvSpPr>
          <p:cNvPr id="482" name="Google Shape;482;g17f7d5c6110_6_475"/>
          <p:cNvSpPr txBox="1"/>
          <p:nvPr/>
        </p:nvSpPr>
        <p:spPr>
          <a:xfrm>
            <a:off x="1154700" y="2092575"/>
            <a:ext cx="98826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After periodic intervals, we utilize the </a:t>
            </a:r>
            <a:r>
              <a:rPr lang="en-US" sz="2100">
                <a:solidFill>
                  <a:schemeClr val="accent2"/>
                </a:solidFill>
              </a:rPr>
              <a:t>logged user actions</a:t>
            </a:r>
            <a:r>
              <a:rPr lang="en-US" sz="2100"/>
              <a:t> to </a:t>
            </a:r>
            <a:r>
              <a:rPr lang="en-US" sz="2100">
                <a:solidFill>
                  <a:schemeClr val="accent2"/>
                </a:solidFill>
              </a:rPr>
              <a:t>retrain</a:t>
            </a:r>
            <a:r>
              <a:rPr lang="en-US" sz="2100"/>
              <a:t> the model by generating a new user-item interaction matrix dataset. </a:t>
            </a:r>
            <a:endParaRPr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This fine-tuning helps us </a:t>
            </a:r>
            <a:r>
              <a:rPr lang="en-US" sz="2100">
                <a:solidFill>
                  <a:schemeClr val="accent2"/>
                </a:solidFill>
              </a:rPr>
              <a:t>generalize</a:t>
            </a:r>
            <a:r>
              <a:rPr lang="en-US" sz="2100"/>
              <a:t> the behavior of new and existing users by providing more data on what kinds of users are reading what kinds of ETDs.</a:t>
            </a:r>
            <a:endParaRPr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With</a:t>
            </a:r>
            <a:r>
              <a:rPr lang="en-US" sz="2100"/>
              <a:t> more</a:t>
            </a:r>
            <a:r>
              <a:rPr lang="en-US" sz="2100">
                <a:solidFill>
                  <a:schemeClr val="accent2"/>
                </a:solidFill>
              </a:rPr>
              <a:t> time</a:t>
            </a:r>
            <a:r>
              <a:rPr lang="en-US" sz="2100"/>
              <a:t> and more </a:t>
            </a:r>
            <a:r>
              <a:rPr lang="en-US" sz="2100">
                <a:solidFill>
                  <a:schemeClr val="accent2"/>
                </a:solidFill>
              </a:rPr>
              <a:t>users</a:t>
            </a:r>
            <a:r>
              <a:rPr lang="en-US" sz="2100"/>
              <a:t>, we are able to </a:t>
            </a:r>
            <a:r>
              <a:rPr lang="en-US" sz="2100"/>
              <a:t>capture all kinds of user behaviour and therefore provide more accurate recommendations.</a:t>
            </a:r>
            <a:endParaRPr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487" name="Google Shape;487;g17f7d5c6110_6_4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1177" y="7065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g17f7d5c6110_6_482"/>
          <p:cNvSpPr/>
          <p:nvPr/>
        </p:nvSpPr>
        <p:spPr>
          <a:xfrm>
            <a:off x="1701800" y="877175"/>
            <a:ext cx="8039100" cy="499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Containerizing Recommendation Service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g17f7d5c6110_6_482"/>
          <p:cNvSpPr txBox="1"/>
          <p:nvPr/>
        </p:nvSpPr>
        <p:spPr>
          <a:xfrm>
            <a:off x="1701800" y="1589800"/>
            <a:ext cx="8558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90" name="Google Shape;490;g17f7d5c6110_6_4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3200" y="1684724"/>
            <a:ext cx="7697700" cy="486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1a0d27955df_1_52"/>
          <p:cNvSpPr/>
          <p:nvPr/>
        </p:nvSpPr>
        <p:spPr>
          <a:xfrm>
            <a:off x="3371389" y="2755056"/>
            <a:ext cx="418500" cy="509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g1a0d27955df_1_52"/>
          <p:cNvSpPr/>
          <p:nvPr/>
        </p:nvSpPr>
        <p:spPr>
          <a:xfrm>
            <a:off x="3640154" y="3173672"/>
            <a:ext cx="49116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US" sz="3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Knowledge Graph</a:t>
            </a:r>
            <a:endParaRPr b="0" i="0" sz="5184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501" name="Google Shape;501;g1a0d27955df_1_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g1a0d27955df_1_141"/>
          <p:cNvSpPr txBox="1"/>
          <p:nvPr/>
        </p:nvSpPr>
        <p:spPr>
          <a:xfrm>
            <a:off x="1988375" y="1633638"/>
            <a:ext cx="802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schema has been provided to Team 1</a:t>
            </a:r>
            <a:endParaRPr/>
          </a:p>
        </p:txBody>
      </p:sp>
      <p:pic>
        <p:nvPicPr>
          <p:cNvPr id="503" name="Google Shape;503;g1a0d27955df_1_1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63" y="2441700"/>
            <a:ext cx="8383971" cy="3548725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g1a0d27955df_1_141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RDF DB Schema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509" name="Google Shape;509;g17f7d5c6110_7_1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97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g17f7d5c6110_7_182"/>
          <p:cNvSpPr/>
          <p:nvPr/>
        </p:nvSpPr>
        <p:spPr>
          <a:xfrm>
            <a:off x="19304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Cloud Services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g17f7d5c6110_7_182"/>
          <p:cNvSpPr txBox="1"/>
          <p:nvPr/>
        </p:nvSpPr>
        <p:spPr>
          <a:xfrm>
            <a:off x="1930400" y="1933300"/>
            <a:ext cx="4737900" cy="50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highlight>
                  <a:srgbClr val="FAFAFA"/>
                </a:highlight>
              </a:rPr>
              <a:t>Search</a:t>
            </a:r>
            <a:r>
              <a:rPr lang="en-US" sz="2200">
                <a:solidFill>
                  <a:schemeClr val="dk1"/>
                </a:solidFill>
                <a:highlight>
                  <a:srgbClr val="FAFAFA"/>
                </a:highlight>
              </a:rPr>
              <a:t> Service: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u="sng">
                <a:solidFill>
                  <a:schemeClr val="hlink"/>
                </a:solidFill>
                <a:highlight>
                  <a:srgbClr val="FAFAFA"/>
                </a:highlight>
                <a:hlinkClick r:id="rId4"/>
              </a:rPr>
              <a:t>https://search.discovery.cs.vt.edu/</a:t>
            </a:r>
            <a:endParaRPr sz="1700" u="sng">
              <a:solidFill>
                <a:schemeClr val="hlink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 u="sng">
              <a:solidFill>
                <a:schemeClr val="hlink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 u="sng">
              <a:solidFill>
                <a:schemeClr val="hlink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highlight>
                  <a:srgbClr val="FAFAFA"/>
                </a:highlight>
              </a:rPr>
              <a:t>Front-end Service: </a:t>
            </a:r>
            <a:endParaRPr sz="2200">
              <a:solidFill>
                <a:schemeClr val="dk1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 u="sng">
              <a:solidFill>
                <a:schemeClr val="hlink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u="sng">
                <a:solidFill>
                  <a:schemeClr val="hlink"/>
                </a:solidFill>
                <a:highlight>
                  <a:srgbClr val="FAFAFA"/>
                </a:highlight>
              </a:rPr>
              <a:t>https://frontend.discovery.cs.vt.edu/</a:t>
            </a:r>
            <a:endParaRPr sz="1700" u="sng">
              <a:solidFill>
                <a:schemeClr val="hlink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505050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505050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highlight>
                  <a:srgbClr val="FAFAFA"/>
                </a:highlight>
              </a:rPr>
              <a:t>Recommendation Service: </a:t>
            </a:r>
            <a:endParaRPr sz="2200">
              <a:solidFill>
                <a:schemeClr val="dk1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ighlight>
                  <a:srgbClr val="FAFAFA"/>
                </a:highlight>
                <a:hlinkClick r:id="rId5"/>
              </a:rPr>
              <a:t>https://recommendation.discovery.cs.vt.edu</a:t>
            </a:r>
            <a:endParaRPr sz="1600">
              <a:solidFill>
                <a:srgbClr val="505050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505050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505050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505050"/>
              </a:solidFill>
              <a:highlight>
                <a:srgbClr val="FAFAFA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505050"/>
              </a:solidFill>
              <a:highlight>
                <a:srgbClr val="FAFAFA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23"/>
          <p:cNvSpPr/>
          <p:nvPr/>
        </p:nvSpPr>
        <p:spPr>
          <a:xfrm>
            <a:off x="3371389" y="2755056"/>
            <a:ext cx="418421" cy="5091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23"/>
          <p:cNvSpPr/>
          <p:nvPr/>
        </p:nvSpPr>
        <p:spPr>
          <a:xfrm>
            <a:off x="3640154" y="3173672"/>
            <a:ext cx="4911694" cy="51065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US" sz="3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You!</a:t>
            </a:r>
            <a:endParaRPr b="0" i="0" sz="5184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US" sz="3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34" name="Google Shape;134;g1a0d27955df_1_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4052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g1a0d27955df_1_16"/>
          <p:cNvSpPr/>
          <p:nvPr/>
        </p:nvSpPr>
        <p:spPr>
          <a:xfrm>
            <a:off x="1554675" y="1029575"/>
            <a:ext cx="60960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dk1"/>
                </a:solidFill>
              </a:rPr>
              <a:t>Architecture</a:t>
            </a:r>
            <a:endParaRPr sz="3300">
              <a:solidFill>
                <a:schemeClr val="dk1"/>
              </a:solidFill>
            </a:endParaRPr>
          </a:p>
        </p:txBody>
      </p:sp>
      <p:pic>
        <p:nvPicPr>
          <p:cNvPr id="136" name="Google Shape;136;g1a0d27955df_1_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5075" y="1669825"/>
            <a:ext cx="9796511" cy="502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6"/>
          <p:cNvSpPr/>
          <p:nvPr/>
        </p:nvSpPr>
        <p:spPr>
          <a:xfrm>
            <a:off x="3371389" y="2755056"/>
            <a:ext cx="418421" cy="5091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6"/>
          <p:cNvSpPr/>
          <p:nvPr/>
        </p:nvSpPr>
        <p:spPr>
          <a:xfrm>
            <a:off x="3640154" y="3173672"/>
            <a:ext cx="4911694" cy="51065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n-US" sz="3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Front-end</a:t>
            </a:r>
            <a:endParaRPr b="0" i="0" sz="5184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47" name="Google Shape;147;g1a0d27955df_1_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4052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g1a0d27955df_1_45"/>
          <p:cNvSpPr/>
          <p:nvPr/>
        </p:nvSpPr>
        <p:spPr>
          <a:xfrm>
            <a:off x="1554675" y="1029575"/>
            <a:ext cx="60960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dk1"/>
                </a:solidFill>
              </a:rPr>
              <a:t>User Flow</a:t>
            </a:r>
            <a:endParaRPr sz="3300">
              <a:solidFill>
                <a:schemeClr val="dk1"/>
              </a:solidFill>
            </a:endParaRPr>
          </a:p>
        </p:txBody>
      </p:sp>
      <p:pic>
        <p:nvPicPr>
          <p:cNvPr id="149" name="Google Shape;149;g1a0d27955df_1_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9450" y="1530575"/>
            <a:ext cx="11180375" cy="5248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54" name="Google Shape;154;g17f7d5c6110_9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8377" y="858945"/>
            <a:ext cx="170623" cy="1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g17f7d5c6110_9_0"/>
          <p:cNvSpPr/>
          <p:nvPr/>
        </p:nvSpPr>
        <p:spPr>
          <a:xfrm>
            <a:off x="2159000" y="1029567"/>
            <a:ext cx="54918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34275" spcFirstLastPara="1" rIns="3427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Signup</a:t>
            </a:r>
            <a:endParaRPr b="0" i="0" sz="3759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g17f7d5c6110_9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375" y="1664117"/>
            <a:ext cx="8658545" cy="5022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Theme Colors 2">
      <a:dk1>
        <a:srgbClr val="861F41"/>
      </a:dk1>
      <a:lt1>
        <a:srgbClr val="FFFFFF"/>
      </a:lt1>
      <a:dk2>
        <a:srgbClr val="75787B"/>
      </a:dk2>
      <a:lt2>
        <a:srgbClr val="DBDBDB"/>
      </a:lt2>
      <a:accent1>
        <a:srgbClr val="861F41"/>
      </a:accent1>
      <a:accent2>
        <a:srgbClr val="E87731"/>
      </a:accent2>
      <a:accent3>
        <a:srgbClr val="A5A5A5"/>
      </a:accent3>
      <a:accent4>
        <a:srgbClr val="417C79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2022-09-13T05:54:50Z</dcterms:created>
</cp:coreProperties>
</file>