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y="5143500" cx="9144000"/>
  <p:notesSz cx="6858000" cy="9144000"/>
  <p:embeddedFontLst>
    <p:embeddedFont>
      <p:font typeface="Roboto"/>
      <p:bold r:id="rId29"/>
      <p:boldItalic r:id="rId30"/>
    </p:embeddedFont>
    <p:embeddedFont>
      <p:font typeface="Lato"/>
      <p:regular r:id="rId31"/>
      <p:bold r:id="rId32"/>
      <p:italic r:id="rId33"/>
      <p:boldItalic r:id="rId34"/>
    </p:embeddedFont>
    <p:embeddedFont>
      <p:font typeface="Lato Light"/>
      <p:regular r:id="rId35"/>
      <p:bold r:id="rId36"/>
      <p:italic r:id="rId37"/>
      <p:boldItalic r:id="rId38"/>
    </p:embeddedFont>
    <p:embeddedFont>
      <p:font typeface="Average"/>
      <p:regular r:id="rId39"/>
    </p:embeddedFont>
    <p:embeddedFont>
      <p:font typeface="Lato Black"/>
      <p:bold r:id="rId40"/>
      <p:boldItalic r:id="rId41"/>
    </p:embeddedFont>
    <p:embeddedFont>
      <p:font typeface="Oswald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BE1FE55-4514-485B-9EAA-54B4F4D67079}">
  <a:tblStyle styleId="{0BE1FE55-4514-485B-9EAA-54B4F4D6707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LatoBlack-bold.fntdata"/><Relationship Id="rId20" Type="http://schemas.openxmlformats.org/officeDocument/2006/relationships/slide" Target="slides/slide13.xml"/><Relationship Id="rId42" Type="http://schemas.openxmlformats.org/officeDocument/2006/relationships/font" Target="fonts/Oswald-regular.fntdata"/><Relationship Id="rId41" Type="http://schemas.openxmlformats.org/officeDocument/2006/relationships/font" Target="fonts/LatoBlack-boldItalic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43" Type="http://schemas.openxmlformats.org/officeDocument/2006/relationships/font" Target="fonts/Oswald-bold.fntdata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Roboto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Lato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4.xml"/><Relationship Id="rId33" Type="http://schemas.openxmlformats.org/officeDocument/2006/relationships/font" Target="fonts/Lato-italic.fntdata"/><Relationship Id="rId10" Type="http://schemas.openxmlformats.org/officeDocument/2006/relationships/slide" Target="slides/slide3.xml"/><Relationship Id="rId32" Type="http://schemas.openxmlformats.org/officeDocument/2006/relationships/font" Target="fonts/Lato-bold.fntdata"/><Relationship Id="rId13" Type="http://schemas.openxmlformats.org/officeDocument/2006/relationships/slide" Target="slides/slide6.xml"/><Relationship Id="rId35" Type="http://schemas.openxmlformats.org/officeDocument/2006/relationships/font" Target="fonts/LatoLight-regular.fntdata"/><Relationship Id="rId12" Type="http://schemas.openxmlformats.org/officeDocument/2006/relationships/slide" Target="slides/slide5.xml"/><Relationship Id="rId34" Type="http://schemas.openxmlformats.org/officeDocument/2006/relationships/font" Target="fonts/Lato-boldItalic.fntdata"/><Relationship Id="rId15" Type="http://schemas.openxmlformats.org/officeDocument/2006/relationships/slide" Target="slides/slide8.xml"/><Relationship Id="rId37" Type="http://schemas.openxmlformats.org/officeDocument/2006/relationships/font" Target="fonts/LatoLight-italic.fntdata"/><Relationship Id="rId14" Type="http://schemas.openxmlformats.org/officeDocument/2006/relationships/slide" Target="slides/slide7.xml"/><Relationship Id="rId36" Type="http://schemas.openxmlformats.org/officeDocument/2006/relationships/font" Target="fonts/LatoLight-bold.fntdata"/><Relationship Id="rId17" Type="http://schemas.openxmlformats.org/officeDocument/2006/relationships/slide" Target="slides/slide10.xml"/><Relationship Id="rId39" Type="http://schemas.openxmlformats.org/officeDocument/2006/relationships/font" Target="fonts/Average-regular.fntdata"/><Relationship Id="rId16" Type="http://schemas.openxmlformats.org/officeDocument/2006/relationships/slide" Target="slides/slide9.xml"/><Relationship Id="rId38" Type="http://schemas.openxmlformats.org/officeDocument/2006/relationships/font" Target="fonts/LatoLight-bold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35c7d66a3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35c7d66a3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The final presentation will cover testing and assessment, as well as deliverables, accomplishments, lessons learned, and ideas for the future.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7fd9683a55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7fd9683a55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Nicole, next I’ll touch on the progress we’ve made since our last presentation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We met with our client one more time to iron out the remaining tasks we had for our project, and wound up reprioritizing them based on what the client wanted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As a result we wound up updating our implementation to be able to develop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Reprioritized tasks: update event, reminder emails, confirmation emails, styling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GAS: easier to customize and work with, eliminated use of third party applications and add-ons (no more Zapier or event-o-matic)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Testing: will go over that in future slide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7fd9683a5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7fd9683a5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 → Calendar → admin confirmation email → family confirmation email → spreadsheet → family reminder email day before → check for ambassador email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Prefilled form submit to date with family already signed up to show that it updates event/adds additional people to prexisting one (DON’T SIGNUP WITH VT EMAIL)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 both types of confirmation emails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7fd9683a5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7fd9683a5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G-Suite = ease of use for client → tools they’re already familiar with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Apps Script = simplified automation → no need for third-party tools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HTML/CSS/JavaScript = prettier looking form looks like the VT style stuff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7fd9683a5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7fd9683a5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Key Components: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Valid contact information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Ensure valid email address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Require basic contact information via required fields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Confirmation Email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Confirm event sign-ups to designated email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Send copy of responses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Testing: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Tested form submission with variety of use cases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Verified confirmation emails sent with attached info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Assessment: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Verified form submission and confirmation emails sent as described by client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7fd9683a55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7fd9683a55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Key Components: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Form Info Collection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Ensure form submission collection by row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Confirmation Emails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Send confirmation email to CS Ambassador members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Calendar Event Creation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Creation of event on calendar with attendance info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Testing: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Stress tested form info collection and event creation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Verified confirmation emails sent with attached info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Assessment: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●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Verified info collection, emails, and calendar edits as described by client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7066ddf9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77066ddf96_0_2:notes"/>
          <p:cNvSpPr/>
          <p:nvPr>
            <p:ph idx="2" type="sldImg"/>
          </p:nvPr>
        </p:nvSpPr>
        <p:spPr>
          <a:xfrm>
            <a:off x="380206" y="685800"/>
            <a:ext cx="609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7fd9683a5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7fd9683a5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7fd9683a55_2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7fd9683a55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7fd9683a55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7fd9683a55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7fd9683a55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7fd9683a55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Goal = overall increased automation for the client via the following ideas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Tracking events and hours for ambassadors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Reminder emails to ambassadors that aren’t meeting minimum requirements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Consolidate all ambassador events/hours into a spreadsheet to track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35c7d66a3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35c7d66a3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Made outline bigger/ easier to read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735c7d66a3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735c7d66a3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7fd9683a5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7fd9683a5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35c7d66a3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35c7d66a3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Added slide to explain info sessions and CS ambassadors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fd9683a55_2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fd9683a55_2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the goal for this project was to create a new online sign up system for CS information sessions,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Requirements: 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Minimum functionality: end-to-end process to sign up for information sessions online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Automation: Our clients would like the process to be automated to eliminate wasteful day-to-day tasks that are completed by the CS Admins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Increase ease of use for CS Admins, Ambassadors, and prospective families.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After our team graduates our system should be easily handed off to someone else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fd9683a55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7fd9683a55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7094bea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7094bea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7094beab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77094beab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77094beabd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77094beabd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fd9683a55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7fd9683a55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14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56" name="Google Shape;56;p14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14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14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14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9" name="Google Shape;79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2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6" name="Google Shape;86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7" name="Google Shape;87;p21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8" name="Google Shape;88;p2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eneral Slide">
  <p:cSld name="General Slide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rt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drive.google.com/file/d/1lLS62P_UEiVXjspfFKf0y1TXW_R-0eTg/view" TargetMode="External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22.png"/><Relationship Id="rId5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24.png"/><Relationship Id="rId5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cs.vt.edu/Undergraduate/ProspectiveStudents.htmlLinks" TargetMode="External"/><Relationship Id="rId4" Type="http://schemas.openxmlformats.org/officeDocument/2006/relationships/hyperlink" Target="https://gsuite.google.com/marketplace/app/form_mule_email_merge_utility/968670674230" TargetMode="External"/><Relationship Id="rId5" Type="http://schemas.openxmlformats.org/officeDocument/2006/relationships/hyperlink" Target="https://labs.amplifiedit.com/eventomatic/" TargetMode="External"/><Relationship Id="rId6" Type="http://schemas.openxmlformats.org/officeDocument/2006/relationships/hyperlink" Target="http://www.google.com/script/start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3.png"/><Relationship Id="rId6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Information Session Reservation</a:t>
            </a:r>
            <a:endParaRPr/>
          </a:p>
        </p:txBody>
      </p:sp>
      <p:sp>
        <p:nvSpPr>
          <p:cNvPr id="106" name="Google Shape;106;p26"/>
          <p:cNvSpPr txBox="1"/>
          <p:nvPr>
            <p:ph idx="1" type="subTitle"/>
          </p:nvPr>
        </p:nvSpPr>
        <p:spPr>
          <a:xfrm>
            <a:off x="671250" y="3174874"/>
            <a:ext cx="7801500" cy="18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Nicole Moore, Quentin Simoneaux, Michael Hoff, Barbara O’Connor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4624 Multimedia, Hypertext, and Information Access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Dr. Edward A. Fox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Blacksburg, VA 24061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4.23.2020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Recent Progress</a:t>
            </a:r>
            <a:endParaRPr/>
          </a:p>
        </p:txBody>
      </p:sp>
      <p:grpSp>
        <p:nvGrpSpPr>
          <p:cNvPr id="216" name="Google Shape;216;p35"/>
          <p:cNvGrpSpPr/>
          <p:nvPr/>
        </p:nvGrpSpPr>
        <p:grpSpPr>
          <a:xfrm>
            <a:off x="2090700" y="1319350"/>
            <a:ext cx="4962600" cy="2809549"/>
            <a:chOff x="2448600" y="1412150"/>
            <a:chExt cx="4962600" cy="2809549"/>
          </a:xfrm>
        </p:grpSpPr>
        <p:sp>
          <p:nvSpPr>
            <p:cNvPr id="217" name="Google Shape;217;p35"/>
            <p:cNvSpPr/>
            <p:nvPr/>
          </p:nvSpPr>
          <p:spPr>
            <a:xfrm>
              <a:off x="2448600" y="1412150"/>
              <a:ext cx="4962600" cy="597300"/>
            </a:xfrm>
            <a:prstGeom prst="roundRect">
              <a:avLst>
                <a:gd fmla="val 16667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Average"/>
                  <a:ea typeface="Average"/>
                  <a:cs typeface="Average"/>
                  <a:sym typeface="Average"/>
                </a:rPr>
                <a:t>Met with client and reprioritized tasks</a:t>
              </a:r>
              <a:endParaRPr sz="1800"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18" name="Google Shape;218;p35"/>
            <p:cNvSpPr/>
            <p:nvPr/>
          </p:nvSpPr>
          <p:spPr>
            <a:xfrm>
              <a:off x="2448600" y="2518274"/>
              <a:ext cx="4962600" cy="597300"/>
            </a:xfrm>
            <a:prstGeom prst="roundRect">
              <a:avLst>
                <a:gd fmla="val 16667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Average"/>
                  <a:ea typeface="Average"/>
                  <a:cs typeface="Average"/>
                  <a:sym typeface="Average"/>
                </a:rPr>
                <a:t>Updated implementation/added new features</a:t>
              </a:r>
              <a:endParaRPr sz="1800"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19" name="Google Shape;219;p35"/>
            <p:cNvSpPr/>
            <p:nvPr/>
          </p:nvSpPr>
          <p:spPr>
            <a:xfrm>
              <a:off x="2448600" y="3624399"/>
              <a:ext cx="4962600" cy="597300"/>
            </a:xfrm>
            <a:prstGeom prst="roundRect">
              <a:avLst>
                <a:gd fmla="val 16667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Average"/>
                  <a:ea typeface="Average"/>
                  <a:cs typeface="Average"/>
                  <a:sym typeface="Average"/>
                </a:rPr>
                <a:t>Testing/Assessment</a:t>
              </a:r>
              <a:endParaRPr sz="1800">
                <a:latin typeface="Average"/>
                <a:ea typeface="Average"/>
                <a:cs typeface="Average"/>
                <a:sym typeface="Average"/>
              </a:endParaRPr>
            </a:p>
          </p:txBody>
        </p:sp>
        <p:sp>
          <p:nvSpPr>
            <p:cNvPr id="220" name="Google Shape;220;p35"/>
            <p:cNvSpPr/>
            <p:nvPr/>
          </p:nvSpPr>
          <p:spPr>
            <a:xfrm>
              <a:off x="4797375" y="2009376"/>
              <a:ext cx="264900" cy="3270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35"/>
            <p:cNvSpPr/>
            <p:nvPr/>
          </p:nvSpPr>
          <p:spPr>
            <a:xfrm>
              <a:off x="4797375" y="3115483"/>
              <a:ext cx="264900" cy="327000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pic>
        <p:nvPicPr>
          <p:cNvPr id="227" name="Google Shape;227;p36" title="Demo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15225" y="1114225"/>
            <a:ext cx="6113560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Implementation</a:t>
            </a:r>
            <a:endParaRPr/>
          </a:p>
        </p:txBody>
      </p:sp>
      <p:sp>
        <p:nvSpPr>
          <p:cNvPr id="233" name="Google Shape;23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Google Suite applications</a:t>
            </a:r>
            <a:endParaRPr sz="2200"/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Forms, Sheets, Calendar, Gmail</a:t>
            </a:r>
            <a:endParaRPr sz="20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Google Apps Script</a:t>
            </a:r>
            <a:endParaRPr sz="2200"/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Time-based and event triggers</a:t>
            </a:r>
            <a:endParaRPr sz="20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HTML/CSS/JavaScript</a:t>
            </a:r>
            <a:endParaRPr sz="2200"/>
          </a:p>
          <a:p>
            <a:pPr indent="-355600" lvl="1" marL="914400" rtl="0" algn="l">
              <a:spcBef>
                <a:spcPts val="100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Custom sign-up form</a:t>
            </a:r>
            <a:endParaRPr sz="2000"/>
          </a:p>
        </p:txBody>
      </p:sp>
      <p:pic>
        <p:nvPicPr>
          <p:cNvPr id="234" name="Google Shape;234;p37"/>
          <p:cNvPicPr preferRelativeResize="0"/>
          <p:nvPr/>
        </p:nvPicPr>
        <p:blipFill rotWithShape="1">
          <a:blip r:embed="rId3">
            <a:alphaModFix/>
          </a:blip>
          <a:srcRect b="0" l="0" r="71946" t="0"/>
          <a:stretch/>
        </p:blipFill>
        <p:spPr>
          <a:xfrm>
            <a:off x="6170164" y="339050"/>
            <a:ext cx="1297785" cy="114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1350" y="3548425"/>
            <a:ext cx="3495423" cy="132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17388" y="1892296"/>
            <a:ext cx="1803350" cy="114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- Session Attendee</a:t>
            </a:r>
            <a:endParaRPr/>
          </a:p>
        </p:txBody>
      </p:sp>
      <p:sp>
        <p:nvSpPr>
          <p:cNvPr id="242" name="Google Shape;242;p38"/>
          <p:cNvSpPr txBox="1"/>
          <p:nvPr>
            <p:ph idx="1" type="body"/>
          </p:nvPr>
        </p:nvSpPr>
        <p:spPr>
          <a:xfrm>
            <a:off x="311700" y="1152475"/>
            <a:ext cx="8520600" cy="376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Components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Valid contact information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Confirmation Emails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Tested form submission with variety of use cases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Verified confirmation emails sent with attached info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Assessment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Verified form submission and confirmation emails sent as described by client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- CS Ambassador Program</a:t>
            </a:r>
            <a:endParaRPr/>
          </a:p>
        </p:txBody>
      </p:sp>
      <p:sp>
        <p:nvSpPr>
          <p:cNvPr id="248" name="Google Shape;248;p39"/>
          <p:cNvSpPr txBox="1"/>
          <p:nvPr>
            <p:ph idx="1" type="body"/>
          </p:nvPr>
        </p:nvSpPr>
        <p:spPr>
          <a:xfrm>
            <a:off x="311700" y="1104225"/>
            <a:ext cx="8520600" cy="33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 Components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 Info Collection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Confirmation Emails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Calendar Event Creation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Stress tested form info collection and event creation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Verified confirmation emails sent with attached info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Assessment 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Verified info collection, emails, and calendar edits as described by client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0"/>
          <p:cNvSpPr/>
          <p:nvPr/>
        </p:nvSpPr>
        <p:spPr>
          <a:xfrm>
            <a:off x="-3303" y="1660959"/>
            <a:ext cx="7345800" cy="2687700"/>
          </a:xfrm>
          <a:custGeom>
            <a:rect b="b" l="l" r="r" t="t"/>
            <a:pathLst>
              <a:path extrusionOk="0" h="120000" w="120000">
                <a:moveTo>
                  <a:pt x="0" y="99534"/>
                </a:moveTo>
                <a:cubicBezTo>
                  <a:pt x="17821" y="120000"/>
                  <a:pt x="19688" y="62325"/>
                  <a:pt x="28005" y="62790"/>
                </a:cubicBezTo>
                <a:cubicBezTo>
                  <a:pt x="36322" y="63255"/>
                  <a:pt x="41414" y="85581"/>
                  <a:pt x="52277" y="83720"/>
                </a:cubicBezTo>
                <a:cubicBezTo>
                  <a:pt x="63140" y="81860"/>
                  <a:pt x="63988" y="40930"/>
                  <a:pt x="75190" y="37209"/>
                </a:cubicBezTo>
                <a:cubicBezTo>
                  <a:pt x="86393" y="33488"/>
                  <a:pt x="87538" y="57093"/>
                  <a:pt x="98231" y="55697"/>
                </a:cubicBezTo>
                <a:cubicBezTo>
                  <a:pt x="108925" y="54302"/>
                  <a:pt x="109137" y="9767"/>
                  <a:pt x="120000" y="0"/>
                </a:cubicBezTo>
              </a:path>
            </a:pathLst>
          </a:custGeom>
          <a:noFill/>
          <a:ln cap="flat" cmpd="sng" w="15875">
            <a:solidFill>
              <a:srgbClr val="BFBFBF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4" name="Google Shape;254;p40"/>
          <p:cNvSpPr/>
          <p:nvPr/>
        </p:nvSpPr>
        <p:spPr>
          <a:xfrm>
            <a:off x="2803908" y="3172688"/>
            <a:ext cx="747000" cy="744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5" name="Google Shape;255;p40"/>
          <p:cNvSpPr/>
          <p:nvPr/>
        </p:nvSpPr>
        <p:spPr>
          <a:xfrm>
            <a:off x="4227463" y="2155988"/>
            <a:ext cx="747000" cy="744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6" name="Google Shape;256;p40"/>
          <p:cNvSpPr/>
          <p:nvPr/>
        </p:nvSpPr>
        <p:spPr>
          <a:xfrm>
            <a:off x="5651018" y="2550650"/>
            <a:ext cx="747000" cy="744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7" name="Google Shape;257;p40"/>
          <p:cNvSpPr/>
          <p:nvPr/>
        </p:nvSpPr>
        <p:spPr>
          <a:xfrm>
            <a:off x="1380353" y="2706706"/>
            <a:ext cx="747000" cy="744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58" name="Google Shape;258;p40"/>
          <p:cNvGrpSpPr/>
          <p:nvPr/>
        </p:nvGrpSpPr>
        <p:grpSpPr>
          <a:xfrm>
            <a:off x="7300998" y="1224364"/>
            <a:ext cx="987449" cy="592578"/>
            <a:chOff x="10452101" y="1779589"/>
            <a:chExt cx="365100" cy="219100"/>
          </a:xfrm>
        </p:grpSpPr>
        <p:sp>
          <p:nvSpPr>
            <p:cNvPr id="259" name="Google Shape;259;p40"/>
            <p:cNvSpPr/>
            <p:nvPr/>
          </p:nvSpPr>
          <p:spPr>
            <a:xfrm>
              <a:off x="10550526" y="1900239"/>
              <a:ext cx="112800" cy="98400"/>
            </a:xfrm>
            <a:custGeom>
              <a:rect b="b" l="l" r="r" t="t"/>
              <a:pathLst>
                <a:path extrusionOk="0" h="120000" w="120000">
                  <a:moveTo>
                    <a:pt x="120000" y="5806"/>
                  </a:moveTo>
                  <a:lnTo>
                    <a:pt x="0" y="120000"/>
                  </a:lnTo>
                  <a:lnTo>
                    <a:pt x="23661" y="0"/>
                  </a:lnTo>
                  <a:lnTo>
                    <a:pt x="120000" y="5806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0" name="Google Shape;260;p40"/>
            <p:cNvSpPr/>
            <p:nvPr/>
          </p:nvSpPr>
          <p:spPr>
            <a:xfrm>
              <a:off x="10452101" y="1779589"/>
              <a:ext cx="365100" cy="1890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0" y="26218"/>
                  </a:lnTo>
                  <a:lnTo>
                    <a:pt x="73043" y="120000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61" name="Google Shape;261;p40"/>
            <p:cNvSpPr/>
            <p:nvPr/>
          </p:nvSpPr>
          <p:spPr>
            <a:xfrm>
              <a:off x="10531476" y="1792289"/>
              <a:ext cx="258900" cy="206400"/>
            </a:xfrm>
            <a:custGeom>
              <a:rect b="b" l="l" r="r" t="t"/>
              <a:pathLst>
                <a:path extrusionOk="0" h="120000" w="120000">
                  <a:moveTo>
                    <a:pt x="120000" y="0"/>
                  </a:moveTo>
                  <a:lnTo>
                    <a:pt x="0" y="48000"/>
                  </a:lnTo>
                  <a:lnTo>
                    <a:pt x="8834" y="120000"/>
                  </a:lnTo>
                  <a:lnTo>
                    <a:pt x="19141" y="62769"/>
                  </a:lnTo>
                  <a:lnTo>
                    <a:pt x="12000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62" name="Google Shape;262;p40"/>
          <p:cNvSpPr txBox="1"/>
          <p:nvPr/>
        </p:nvSpPr>
        <p:spPr>
          <a:xfrm>
            <a:off x="993050" y="3888375"/>
            <a:ext cx="16311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0775" lIns="81575" spcFirstLastPara="1" rIns="81575" wrap="square" tIns="4077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2/2-2/17: 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Met with client, initial research, wireframing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2/13: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 Presentation 1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63" name="Google Shape;263;p40"/>
          <p:cNvSpPr txBox="1"/>
          <p:nvPr/>
        </p:nvSpPr>
        <p:spPr>
          <a:xfrm>
            <a:off x="1295149" y="3610475"/>
            <a:ext cx="102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Lato Black"/>
                <a:ea typeface="Lato Black"/>
                <a:cs typeface="Lato Black"/>
                <a:sym typeface="Lato Black"/>
              </a:rPr>
              <a:t>COMPLETED</a:t>
            </a:r>
            <a:endParaRPr b="1" sz="1200">
              <a:solidFill>
                <a:schemeClr val="dk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4" name="Google Shape;264;p40"/>
          <p:cNvSpPr txBox="1"/>
          <p:nvPr/>
        </p:nvSpPr>
        <p:spPr>
          <a:xfrm>
            <a:off x="2182975" y="2561525"/>
            <a:ext cx="1852500" cy="7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0775" lIns="81575" spcFirstLastPara="1" rIns="81575" wrap="square" tIns="407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3/6: 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Functional prototype created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3/31: 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Presentation 2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65" name="Google Shape;265;p40"/>
          <p:cNvSpPr txBox="1"/>
          <p:nvPr/>
        </p:nvSpPr>
        <p:spPr>
          <a:xfrm>
            <a:off x="2595775" y="2294850"/>
            <a:ext cx="1026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Lato Black"/>
                <a:ea typeface="Lato Black"/>
                <a:cs typeface="Lato Black"/>
                <a:sym typeface="Lato Black"/>
              </a:rPr>
              <a:t>COMPLETED</a:t>
            </a:r>
            <a:endParaRPr b="1" sz="1200">
              <a:solidFill>
                <a:schemeClr val="dk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6" name="Google Shape;266;p40"/>
          <p:cNvSpPr txBox="1"/>
          <p:nvPr/>
        </p:nvSpPr>
        <p:spPr>
          <a:xfrm>
            <a:off x="3730750" y="3342950"/>
            <a:ext cx="1920300" cy="9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0775" lIns="81575" spcFirstLastPara="1" rIns="81575" wrap="square" tIns="407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4/1-4/21: 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Update implementation, testing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4/4: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 Interim Report due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4/23: </a:t>
            </a:r>
            <a:r>
              <a:rPr lang="en" sz="10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rPr>
              <a:t>Final Presentation</a:t>
            </a:r>
            <a:endParaRPr sz="10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marR="0" rtl="0" algn="ctr">
              <a:lnSpc>
                <a:spcPct val="1683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chemeClr val="dk2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67" name="Google Shape;267;p40"/>
          <p:cNvSpPr txBox="1"/>
          <p:nvPr/>
        </p:nvSpPr>
        <p:spPr>
          <a:xfrm>
            <a:off x="4020151" y="3064438"/>
            <a:ext cx="11037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Lato Black"/>
                <a:ea typeface="Lato Black"/>
                <a:cs typeface="Lato Black"/>
                <a:sym typeface="Lato Black"/>
              </a:rPr>
              <a:t>COMPLETED</a:t>
            </a:r>
            <a:endParaRPr b="1" sz="1200">
              <a:solidFill>
                <a:schemeClr val="dk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68" name="Google Shape;268;p40"/>
          <p:cNvSpPr txBox="1"/>
          <p:nvPr/>
        </p:nvSpPr>
        <p:spPr>
          <a:xfrm>
            <a:off x="5074225" y="2001075"/>
            <a:ext cx="17223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0775" lIns="81575" spcFirstLastPara="1" rIns="81575" wrap="square" tIns="4077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lang="en"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4/22-5/?: </a:t>
            </a:r>
            <a:r>
              <a:rPr lang="en" sz="1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rPr>
              <a:t>Integrate onto CS@VT website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69" name="Google Shape;269;p40"/>
          <p:cNvSpPr txBox="1"/>
          <p:nvPr/>
        </p:nvSpPr>
        <p:spPr>
          <a:xfrm>
            <a:off x="5457931" y="1675908"/>
            <a:ext cx="954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rPr>
              <a:t>FUTURE</a:t>
            </a:r>
            <a:endParaRPr b="1" sz="1200">
              <a:solidFill>
                <a:schemeClr val="dk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70" name="Google Shape;270;p40"/>
          <p:cNvSpPr/>
          <p:nvPr/>
        </p:nvSpPr>
        <p:spPr>
          <a:xfrm>
            <a:off x="4172323" y="812367"/>
            <a:ext cx="823200" cy="27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1" name="Google Shape;271;p40"/>
          <p:cNvSpPr/>
          <p:nvPr/>
        </p:nvSpPr>
        <p:spPr>
          <a:xfrm>
            <a:off x="2736552" y="331052"/>
            <a:ext cx="3687600" cy="35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rPr>
              <a:t>TIMELINE</a:t>
            </a:r>
            <a:endParaRPr b="1" sz="2700">
              <a:solidFill>
                <a:schemeClr val="dk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272" name="Google Shape;272;p40"/>
          <p:cNvSpPr txBox="1"/>
          <p:nvPr/>
        </p:nvSpPr>
        <p:spPr>
          <a:xfrm>
            <a:off x="1516636" y="2968117"/>
            <a:ext cx="4710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Feb</a:t>
            </a:r>
            <a:endParaRPr b="1"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40"/>
          <p:cNvSpPr txBox="1"/>
          <p:nvPr/>
        </p:nvSpPr>
        <p:spPr>
          <a:xfrm>
            <a:off x="2931053" y="3409280"/>
            <a:ext cx="4710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Mar</a:t>
            </a:r>
            <a:endParaRPr b="1"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4" name="Google Shape;274;p40"/>
          <p:cNvSpPr txBox="1"/>
          <p:nvPr/>
        </p:nvSpPr>
        <p:spPr>
          <a:xfrm>
            <a:off x="4372100" y="2411225"/>
            <a:ext cx="4710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Apr</a:t>
            </a:r>
            <a:endParaRPr b="1"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5" name="Google Shape;275;p40"/>
          <p:cNvSpPr txBox="1"/>
          <p:nvPr/>
        </p:nvSpPr>
        <p:spPr>
          <a:xfrm>
            <a:off x="5792148" y="2795050"/>
            <a:ext cx="4710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May</a:t>
            </a:r>
            <a:endParaRPr b="1" sz="1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Left</a:t>
            </a:r>
            <a:endParaRPr/>
          </a:p>
        </p:txBody>
      </p:sp>
      <p:sp>
        <p:nvSpPr>
          <p:cNvPr id="281" name="Google Shape;281;p41"/>
          <p:cNvSpPr txBox="1"/>
          <p:nvPr>
            <p:ph idx="1" type="body"/>
          </p:nvPr>
        </p:nvSpPr>
        <p:spPr>
          <a:xfrm>
            <a:off x="1740750" y="1152475"/>
            <a:ext cx="7091400" cy="11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Waiting on approval from Dr. Edwards for integration onto CS@VT website</a:t>
            </a:r>
            <a:endParaRPr sz="2200"/>
          </a:p>
          <a:p>
            <a:pPr indent="0" lvl="0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457200" lvl="0" marL="91440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282" name="Google Shape;28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601" y="2571750"/>
            <a:ext cx="845500" cy="84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8715" y="1275675"/>
            <a:ext cx="717274" cy="717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251" y="3924675"/>
            <a:ext cx="950200" cy="9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1"/>
          <p:cNvSpPr txBox="1"/>
          <p:nvPr/>
        </p:nvSpPr>
        <p:spPr>
          <a:xfrm>
            <a:off x="1740750" y="2571750"/>
            <a:ext cx="6776100" cy="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Update Final Report</a:t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457200" lvl="0" marL="9144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286" name="Google Shape;286;p41"/>
          <p:cNvSpPr txBox="1"/>
          <p:nvPr/>
        </p:nvSpPr>
        <p:spPr>
          <a:xfrm>
            <a:off x="1740750" y="4113438"/>
            <a:ext cx="6844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CCCCC"/>
                </a:solidFill>
                <a:latin typeface="Average"/>
                <a:ea typeface="Average"/>
                <a:cs typeface="Average"/>
                <a:sym typeface="Average"/>
              </a:rPr>
              <a:t>VTechWorks Submission</a:t>
            </a:r>
            <a:endParaRPr sz="2200">
              <a:solidFill>
                <a:srgbClr val="CCCCCC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graphicFrame>
        <p:nvGraphicFramePr>
          <p:cNvPr id="292" name="Google Shape;292;p42"/>
          <p:cNvGraphicFramePr/>
          <p:nvPr/>
        </p:nvGraphicFramePr>
        <p:xfrm>
          <a:off x="952500" y="1277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{0BE1FE55-4514-485B-9EAA-54B4F4D67079}</a:tableStyleId>
              </a:tblPr>
              <a:tblGrid>
                <a:gridCol w="3619500"/>
                <a:gridCol w="3619500"/>
              </a:tblGrid>
              <a:tr h="435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During Project</a:t>
                      </a:r>
                      <a:endParaRPr sz="1800"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Post Project</a:t>
                      </a:r>
                      <a:endParaRPr sz="1800"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>
                    <a:solidFill>
                      <a:schemeClr val="dk1"/>
                    </a:solidFill>
                  </a:tcPr>
                </a:tc>
              </a:tr>
              <a:tr h="174740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JavaScript and HTML, and G Suite capabilities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Task delegation and time management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Remote team communication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Software Adaptability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Time budgeting for logistical challenges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Pts val="1800"/>
                        <a:buFont typeface="Average"/>
                        <a:buChar char="●"/>
                      </a:pPr>
                      <a:r>
                        <a:rPr lang="en" sz="1800">
                          <a:solidFill>
                            <a:schemeClr val="accent3"/>
                          </a:solidFill>
                          <a:latin typeface="Average"/>
                          <a:ea typeface="Average"/>
                          <a:cs typeface="Average"/>
                          <a:sym typeface="Average"/>
                        </a:rPr>
                        <a:t>Benefits from periodic client meetings</a:t>
                      </a:r>
                      <a:endParaRPr sz="1800">
                        <a:solidFill>
                          <a:schemeClr val="accent3"/>
                        </a:solidFill>
                        <a:latin typeface="Average"/>
                        <a:ea typeface="Average"/>
                        <a:cs typeface="Average"/>
                        <a:sym typeface="Average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93" name="Google Shape;29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9775" y="3685075"/>
            <a:ext cx="2120425" cy="129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7208" y="3685075"/>
            <a:ext cx="1509579" cy="129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2"/>
          <p:cNvPicPr preferRelativeResize="0"/>
          <p:nvPr/>
        </p:nvPicPr>
        <p:blipFill rotWithShape="1">
          <a:blip r:embed="rId5">
            <a:alphaModFix/>
          </a:blip>
          <a:srcRect b="0" l="16129" r="15610" t="0"/>
          <a:stretch/>
        </p:blipFill>
        <p:spPr>
          <a:xfrm>
            <a:off x="1265575" y="3685076"/>
            <a:ext cx="1927078" cy="129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301" name="Google Shape;301;p43"/>
          <p:cNvSpPr txBox="1"/>
          <p:nvPr>
            <p:ph idx="1" type="body"/>
          </p:nvPr>
        </p:nvSpPr>
        <p:spPr>
          <a:xfrm>
            <a:off x="2000475" y="1317238"/>
            <a:ext cx="3739200" cy="7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In-person vs. remote communication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302" name="Google Shape;30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719" y="3779850"/>
            <a:ext cx="1055975" cy="105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282" y="2427450"/>
            <a:ext cx="918849" cy="918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4281" y="1121650"/>
            <a:ext cx="918851" cy="918851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3"/>
          <p:cNvSpPr txBox="1"/>
          <p:nvPr/>
        </p:nvSpPr>
        <p:spPr>
          <a:xfrm>
            <a:off x="2000475" y="2514475"/>
            <a:ext cx="4926000" cy="8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Thoroughly research third-party tools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306" name="Google Shape;306;p43"/>
          <p:cNvSpPr txBox="1"/>
          <p:nvPr/>
        </p:nvSpPr>
        <p:spPr>
          <a:xfrm>
            <a:off x="2000475" y="3815225"/>
            <a:ext cx="37392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Team time management &amp; task breakdown</a:t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Ideas for the future</a:t>
            </a:r>
            <a:endParaRPr/>
          </a:p>
        </p:txBody>
      </p:sp>
      <p:sp>
        <p:nvSpPr>
          <p:cNvPr id="312" name="Google Shape;312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Goal = overall increased automation for client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</a:t>
            </a:r>
            <a:r>
              <a:rPr lang="en" sz="2200"/>
              <a:t>racking hours &amp; events for ambassadors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Spreadsheet of ambassadors’ hours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Reminder emails about hours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“Meet the Ambassador” page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12" name="Google Shape;112;p27"/>
          <p:cNvSpPr txBox="1"/>
          <p:nvPr>
            <p:ph idx="1" type="body"/>
          </p:nvPr>
        </p:nvSpPr>
        <p:spPr>
          <a:xfrm>
            <a:off x="311700" y="1152475"/>
            <a:ext cx="3996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Background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Project Goals &amp; Requirements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Project Deliverables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Project Design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Recent Progress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Demo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Final </a:t>
            </a:r>
            <a:r>
              <a:rPr lang="en">
                <a:solidFill>
                  <a:srgbClr val="FFFFFF"/>
                </a:solidFill>
              </a:rPr>
              <a:t>Implementation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113" name="Google Shape;113;p27"/>
          <p:cNvSpPr txBox="1"/>
          <p:nvPr/>
        </p:nvSpPr>
        <p:spPr>
          <a:xfrm>
            <a:off x="4484325" y="1176175"/>
            <a:ext cx="4177800" cy="3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Testing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Plans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Lessons Learned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Ideas for the Future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Acknowledgements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rage"/>
              <a:buChar char="●"/>
            </a:pPr>
            <a:r>
              <a:rPr lang="en" sz="1800">
                <a:solidFill>
                  <a:schemeClr val="dk1"/>
                </a:solidFill>
                <a:latin typeface="Average"/>
                <a:ea typeface="Average"/>
                <a:cs typeface="Average"/>
                <a:sym typeface="Average"/>
              </a:rPr>
              <a:t>References</a:t>
            </a:r>
            <a:endParaRPr sz="1800">
              <a:solidFill>
                <a:schemeClr val="dk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18" name="Google Shape;318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Thanks to our client, the CS Department, and more specifically our primary contacts: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</a:rPr>
              <a:t>Ruth Labbe Hale, Student Support &amp; Enrollment Specialist, ruth2018@vt.edu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FFFFFF"/>
                </a:solidFill>
              </a:rPr>
              <a:t>Debbie Zier, Receptionist &amp; Program Support Tech, debzi5@vt.edu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319" name="Google Shape;319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075" y="2873238"/>
            <a:ext cx="487680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25" name="Google Shape;325;p4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https://cs.vt.edu/Undergraduate/ProspectiveStudents.htmlLinks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5"/>
                </a:solidFill>
                <a:hlinkClick r:id="rId4"/>
              </a:rPr>
              <a:t>https://gsuite.google.com/marketplace/app/form_mule_email_merge_utility/968670674230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accent5"/>
                </a:solidFill>
                <a:hlinkClick r:id="rId5"/>
              </a:rPr>
              <a:t>https://labs.amplifiedit.com/eventomatic/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www.google.com/script/start/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- </a:t>
            </a:r>
            <a:r>
              <a:rPr lang="en"/>
              <a:t>CS Info Sessions</a:t>
            </a:r>
            <a:endParaRPr/>
          </a:p>
        </p:txBody>
      </p:sp>
      <p:sp>
        <p:nvSpPr>
          <p:cNvPr id="119" name="Google Shape;119;p28"/>
          <p:cNvSpPr txBox="1"/>
          <p:nvPr>
            <p:ph idx="1" type="body"/>
          </p:nvPr>
        </p:nvSpPr>
        <p:spPr>
          <a:xfrm>
            <a:off x="311700" y="1152475"/>
            <a:ext cx="4924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CS info sessions allow prospective students/parents to interface with CS students and staff.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Ambassadors hold sessions with small groups.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CS department can provide important information about program to attendees.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Attendees can ask questions and receive personalized answers. </a:t>
            </a:r>
            <a:endParaRPr sz="2000"/>
          </a:p>
        </p:txBody>
      </p:sp>
      <p:pic>
        <p:nvPicPr>
          <p:cNvPr id="120" name="Google Shape;12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6025" y="266124"/>
            <a:ext cx="3393174" cy="226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6029" y="2740079"/>
            <a:ext cx="3393175" cy="2258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Goals &amp; Requirements</a:t>
            </a:r>
            <a:endParaRPr/>
          </a:p>
        </p:txBody>
      </p:sp>
      <p:grpSp>
        <p:nvGrpSpPr>
          <p:cNvPr id="127" name="Google Shape;127;p29"/>
          <p:cNvGrpSpPr/>
          <p:nvPr/>
        </p:nvGrpSpPr>
        <p:grpSpPr>
          <a:xfrm>
            <a:off x="4977133" y="1361077"/>
            <a:ext cx="3401717" cy="3031030"/>
            <a:chOff x="3320450" y="1304875"/>
            <a:chExt cx="2632500" cy="3416400"/>
          </a:xfrm>
        </p:grpSpPr>
        <p:sp>
          <p:nvSpPr>
            <p:cNvPr id="128" name="Google Shape;128;p29"/>
            <p:cNvSpPr txBox="1"/>
            <p:nvPr/>
          </p:nvSpPr>
          <p:spPr>
            <a:xfrm>
              <a:off x="3324050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9"/>
            <p:cNvSpPr/>
            <p:nvPr/>
          </p:nvSpPr>
          <p:spPr>
            <a:xfrm>
              <a:off x="3320450" y="1304875"/>
              <a:ext cx="2628900" cy="34164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0" name="Google Shape;130;p29"/>
          <p:cNvSpPr txBox="1"/>
          <p:nvPr>
            <p:ph idx="1" type="body"/>
          </p:nvPr>
        </p:nvSpPr>
        <p:spPr>
          <a:xfrm>
            <a:off x="5325250" y="2071125"/>
            <a:ext cx="2705700" cy="21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Desired base functionalities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Automation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Easy to maintain solution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31" name="Google Shape;131;p29"/>
          <p:cNvSpPr txBox="1"/>
          <p:nvPr>
            <p:ph idx="1" type="body"/>
          </p:nvPr>
        </p:nvSpPr>
        <p:spPr>
          <a:xfrm>
            <a:off x="5076692" y="1294737"/>
            <a:ext cx="3202800" cy="4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Requirements</a:t>
            </a:r>
            <a:endParaRPr sz="2000">
              <a:solidFill>
                <a:srgbClr val="000000"/>
              </a:solidFill>
            </a:endParaRPr>
          </a:p>
        </p:txBody>
      </p:sp>
      <p:grpSp>
        <p:nvGrpSpPr>
          <p:cNvPr id="132" name="Google Shape;132;p29"/>
          <p:cNvGrpSpPr/>
          <p:nvPr/>
        </p:nvGrpSpPr>
        <p:grpSpPr>
          <a:xfrm>
            <a:off x="843564" y="1366744"/>
            <a:ext cx="3401717" cy="2992083"/>
            <a:chOff x="3320450" y="1304875"/>
            <a:chExt cx="2632500" cy="3416400"/>
          </a:xfrm>
        </p:grpSpPr>
        <p:sp>
          <p:nvSpPr>
            <p:cNvPr id="133" name="Google Shape;133;p29"/>
            <p:cNvSpPr txBox="1"/>
            <p:nvPr/>
          </p:nvSpPr>
          <p:spPr>
            <a:xfrm>
              <a:off x="3324050" y="1304875"/>
              <a:ext cx="2628900" cy="4641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9"/>
            <p:cNvSpPr/>
            <p:nvPr/>
          </p:nvSpPr>
          <p:spPr>
            <a:xfrm>
              <a:off x="3320450" y="1304875"/>
              <a:ext cx="2628900" cy="34164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5" name="Google Shape;135;p29"/>
          <p:cNvSpPr txBox="1"/>
          <p:nvPr>
            <p:ph idx="1" type="body"/>
          </p:nvPr>
        </p:nvSpPr>
        <p:spPr>
          <a:xfrm>
            <a:off x="1308875" y="2322775"/>
            <a:ext cx="2471100" cy="14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FFFF"/>
                </a:solidFill>
              </a:rPr>
              <a:t>Create CS Info Session sign-up system with emphasis on automation and simplicity</a:t>
            </a:r>
            <a:endParaRPr sz="17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36" name="Google Shape;136;p29"/>
          <p:cNvSpPr txBox="1"/>
          <p:nvPr>
            <p:ph idx="1" type="body"/>
          </p:nvPr>
        </p:nvSpPr>
        <p:spPr>
          <a:xfrm>
            <a:off x="1038584" y="1295025"/>
            <a:ext cx="3011700" cy="4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Goal</a:t>
            </a:r>
            <a:endParaRPr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142" name="Google Shape;142;p30"/>
          <p:cNvSpPr txBox="1"/>
          <p:nvPr>
            <p:ph idx="1" type="body"/>
          </p:nvPr>
        </p:nvSpPr>
        <p:spPr>
          <a:xfrm>
            <a:off x="311700" y="1461700"/>
            <a:ext cx="6206400" cy="342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Collection of tools used by CS Admins, Ambassadors, and prospective families</a:t>
            </a:r>
            <a:endParaRPr sz="20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Custom sign-up form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Shared Admin/Ambassador calendar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Spreadsheet of family data</a:t>
            </a:r>
            <a:endParaRPr sz="18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Automation of processes using these tools</a:t>
            </a:r>
            <a:endParaRPr sz="20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50000"/>
              </a:lnSpc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grpSp>
        <p:nvGrpSpPr>
          <p:cNvPr id="143" name="Google Shape;143;p30"/>
          <p:cNvGrpSpPr/>
          <p:nvPr/>
        </p:nvGrpSpPr>
        <p:grpSpPr>
          <a:xfrm>
            <a:off x="6601375" y="1289875"/>
            <a:ext cx="2018750" cy="2108250"/>
            <a:chOff x="6529250" y="2193050"/>
            <a:chExt cx="2018750" cy="2108250"/>
          </a:xfrm>
        </p:grpSpPr>
        <p:pic>
          <p:nvPicPr>
            <p:cNvPr id="144" name="Google Shape;144;p30"/>
            <p:cNvPicPr preferRelativeResize="0"/>
            <p:nvPr/>
          </p:nvPicPr>
          <p:blipFill rotWithShape="1">
            <a:blip r:embed="rId3">
              <a:alphaModFix/>
            </a:blip>
            <a:srcRect b="0" l="3855" r="0" t="0"/>
            <a:stretch/>
          </p:blipFill>
          <p:spPr>
            <a:xfrm>
              <a:off x="6702784" y="2193050"/>
              <a:ext cx="1045664" cy="10875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" name="Google Shape;145;p30"/>
            <p:cNvPicPr preferRelativeResize="0"/>
            <p:nvPr/>
          </p:nvPicPr>
          <p:blipFill rotWithShape="1">
            <a:blip r:embed="rId4">
              <a:alphaModFix/>
            </a:blip>
            <a:srcRect b="0" l="0" r="15189" t="4049"/>
            <a:stretch/>
          </p:blipFill>
          <p:spPr>
            <a:xfrm>
              <a:off x="7635075" y="2371601"/>
              <a:ext cx="912925" cy="10328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30"/>
            <p:cNvPicPr preferRelativeResize="0"/>
            <p:nvPr/>
          </p:nvPicPr>
          <p:blipFill rotWithShape="1">
            <a:blip r:embed="rId5">
              <a:alphaModFix/>
            </a:blip>
            <a:srcRect b="3381" l="0" r="0" t="0"/>
            <a:stretch/>
          </p:blipFill>
          <p:spPr>
            <a:xfrm>
              <a:off x="6529250" y="3123350"/>
              <a:ext cx="1219200" cy="1177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3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635075" y="3411825"/>
              <a:ext cx="912925" cy="8894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 - Prospective Families</a:t>
            </a:r>
            <a:endParaRPr/>
          </a:p>
        </p:txBody>
      </p:sp>
      <p:pic>
        <p:nvPicPr>
          <p:cNvPr id="153" name="Google Shape;153;p31"/>
          <p:cNvPicPr preferRelativeResize="0"/>
          <p:nvPr/>
        </p:nvPicPr>
        <p:blipFill rotWithShape="1">
          <a:blip r:embed="rId3">
            <a:alphaModFix/>
          </a:blip>
          <a:srcRect b="44870" l="32808" r="33610" t="6488"/>
          <a:stretch/>
        </p:blipFill>
        <p:spPr>
          <a:xfrm>
            <a:off x="3725275" y="3225340"/>
            <a:ext cx="2621101" cy="1803262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1"/>
          <p:cNvSpPr txBox="1"/>
          <p:nvPr>
            <p:ph idx="1" type="body"/>
          </p:nvPr>
        </p:nvSpPr>
        <p:spPr>
          <a:xfrm>
            <a:off x="4259325" y="2938226"/>
            <a:ext cx="1468500" cy="14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Sign Up Form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5" name="Google Shape;155;p31"/>
          <p:cNvPicPr preferRelativeResize="0"/>
          <p:nvPr/>
        </p:nvPicPr>
        <p:blipFill rotWithShape="1">
          <a:blip r:embed="rId4">
            <a:alphaModFix/>
          </a:blip>
          <a:srcRect b="0" l="27348" r="27824" t="0"/>
          <a:stretch/>
        </p:blipFill>
        <p:spPr>
          <a:xfrm>
            <a:off x="1219085" y="2651391"/>
            <a:ext cx="376943" cy="8684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6" name="Google Shape;156;p31"/>
          <p:cNvCxnSpPr>
            <a:stCxn id="155" idx="3"/>
            <a:endCxn id="153" idx="1"/>
          </p:cNvCxnSpPr>
          <p:nvPr/>
        </p:nvCxnSpPr>
        <p:spPr>
          <a:xfrm>
            <a:off x="1596028" y="3085591"/>
            <a:ext cx="2129100" cy="1041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p31"/>
          <p:cNvCxnSpPr>
            <a:stCxn id="158" idx="1"/>
            <a:endCxn id="155" idx="3"/>
          </p:cNvCxnSpPr>
          <p:nvPr/>
        </p:nvCxnSpPr>
        <p:spPr>
          <a:xfrm flipH="1">
            <a:off x="1596150" y="2004331"/>
            <a:ext cx="2133000" cy="1081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59" name="Google Shape;159;p31"/>
          <p:cNvSpPr txBox="1"/>
          <p:nvPr>
            <p:ph idx="1" type="body"/>
          </p:nvPr>
        </p:nvSpPr>
        <p:spPr>
          <a:xfrm>
            <a:off x="430450" y="2409550"/>
            <a:ext cx="17616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Prospective Families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0" name="Google Shape;160;p31"/>
          <p:cNvPicPr preferRelativeResize="0"/>
          <p:nvPr/>
        </p:nvPicPr>
        <p:blipFill rotWithShape="1">
          <a:blip r:embed="rId4">
            <a:alphaModFix/>
          </a:blip>
          <a:srcRect b="0" l="27348" r="27824" t="0"/>
          <a:stretch/>
        </p:blipFill>
        <p:spPr>
          <a:xfrm>
            <a:off x="911902" y="2793286"/>
            <a:ext cx="276561" cy="63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1"/>
          <p:cNvSpPr/>
          <p:nvPr/>
        </p:nvSpPr>
        <p:spPr>
          <a:xfrm>
            <a:off x="1022750" y="2031621"/>
            <a:ext cx="376800" cy="425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31"/>
          <p:cNvSpPr txBox="1"/>
          <p:nvPr>
            <p:ph idx="1" type="body"/>
          </p:nvPr>
        </p:nvSpPr>
        <p:spPr>
          <a:xfrm>
            <a:off x="765350" y="1733500"/>
            <a:ext cx="8916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START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31"/>
          <p:cNvPicPr preferRelativeResize="0"/>
          <p:nvPr/>
        </p:nvPicPr>
        <p:blipFill rotWithShape="1">
          <a:blip r:embed="rId5">
            <a:alphaModFix/>
          </a:blip>
          <a:srcRect b="17122" l="0" r="31058" t="0"/>
          <a:stretch/>
        </p:blipFill>
        <p:spPr>
          <a:xfrm>
            <a:off x="3729150" y="1323925"/>
            <a:ext cx="2528855" cy="1360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1"/>
          <p:cNvSpPr txBox="1"/>
          <p:nvPr>
            <p:ph idx="1" type="body"/>
          </p:nvPr>
        </p:nvSpPr>
        <p:spPr>
          <a:xfrm>
            <a:off x="4083475" y="1017713"/>
            <a:ext cx="1904700" cy="2418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Confirmation Email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cxnSp>
        <p:nvCxnSpPr>
          <p:cNvPr id="164" name="Google Shape;164;p31"/>
          <p:cNvCxnSpPr/>
          <p:nvPr/>
        </p:nvCxnSpPr>
        <p:spPr>
          <a:xfrm rot="10800000">
            <a:off x="5940200" y="2685500"/>
            <a:ext cx="9900" cy="540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 - CS Administrators</a:t>
            </a:r>
            <a:endParaRPr/>
          </a:p>
        </p:txBody>
      </p:sp>
      <p:pic>
        <p:nvPicPr>
          <p:cNvPr id="170" name="Google Shape;170;p32"/>
          <p:cNvPicPr preferRelativeResize="0"/>
          <p:nvPr/>
        </p:nvPicPr>
        <p:blipFill rotWithShape="1">
          <a:blip r:embed="rId3">
            <a:alphaModFix/>
          </a:blip>
          <a:srcRect b="6605" l="20137" r="4584" t="6709"/>
          <a:stretch/>
        </p:blipFill>
        <p:spPr>
          <a:xfrm>
            <a:off x="2677125" y="3333675"/>
            <a:ext cx="2210434" cy="136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2"/>
          <p:cNvPicPr preferRelativeResize="0"/>
          <p:nvPr/>
        </p:nvPicPr>
        <p:blipFill rotWithShape="1">
          <a:blip r:embed="rId4">
            <a:alphaModFix/>
          </a:blip>
          <a:srcRect b="47286" l="0" r="26616" t="4599"/>
          <a:stretch/>
        </p:blipFill>
        <p:spPr>
          <a:xfrm>
            <a:off x="5506150" y="3318637"/>
            <a:ext cx="2427000" cy="1393787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2"/>
          <p:cNvSpPr txBox="1"/>
          <p:nvPr>
            <p:ph idx="1" type="body"/>
          </p:nvPr>
        </p:nvSpPr>
        <p:spPr>
          <a:xfrm>
            <a:off x="2669027" y="2984472"/>
            <a:ext cx="2226600" cy="3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Admin Calendar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32"/>
          <p:cNvSpPr txBox="1"/>
          <p:nvPr>
            <p:ph idx="1" type="body"/>
          </p:nvPr>
        </p:nvSpPr>
        <p:spPr>
          <a:xfrm>
            <a:off x="5379620" y="2984475"/>
            <a:ext cx="2479500" cy="2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Info Collection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cxnSp>
        <p:nvCxnSpPr>
          <p:cNvPr id="174" name="Google Shape;174;p32"/>
          <p:cNvCxnSpPr>
            <a:endCxn id="170" idx="1"/>
          </p:cNvCxnSpPr>
          <p:nvPr/>
        </p:nvCxnSpPr>
        <p:spPr>
          <a:xfrm>
            <a:off x="1631925" y="2863225"/>
            <a:ext cx="1045200" cy="1152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5" name="Google Shape;175;p32"/>
          <p:cNvCxnSpPr>
            <a:stCxn id="170" idx="3"/>
            <a:endCxn id="171" idx="1"/>
          </p:cNvCxnSpPr>
          <p:nvPr/>
        </p:nvCxnSpPr>
        <p:spPr>
          <a:xfrm>
            <a:off x="4887559" y="4015525"/>
            <a:ext cx="618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76" name="Google Shape;176;p32"/>
          <p:cNvPicPr preferRelativeResize="0"/>
          <p:nvPr/>
        </p:nvPicPr>
        <p:blipFill rotWithShape="1">
          <a:blip r:embed="rId5">
            <a:alphaModFix/>
          </a:blip>
          <a:srcRect b="0" l="27348" r="27824" t="0"/>
          <a:stretch/>
        </p:blipFill>
        <p:spPr>
          <a:xfrm>
            <a:off x="924685" y="2302625"/>
            <a:ext cx="376943" cy="868401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2"/>
          <p:cNvSpPr txBox="1"/>
          <p:nvPr>
            <p:ph idx="1" type="body"/>
          </p:nvPr>
        </p:nvSpPr>
        <p:spPr>
          <a:xfrm>
            <a:off x="307661" y="2060835"/>
            <a:ext cx="16110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CS Administrators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32"/>
          <p:cNvSpPr/>
          <p:nvPr/>
        </p:nvSpPr>
        <p:spPr>
          <a:xfrm>
            <a:off x="924750" y="1635721"/>
            <a:ext cx="376800" cy="425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32"/>
          <p:cNvSpPr txBox="1"/>
          <p:nvPr>
            <p:ph idx="1" type="body"/>
          </p:nvPr>
        </p:nvSpPr>
        <p:spPr>
          <a:xfrm>
            <a:off x="667350" y="1340100"/>
            <a:ext cx="8916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START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Google Shape;180;p32"/>
          <p:cNvPicPr preferRelativeResize="0"/>
          <p:nvPr/>
        </p:nvPicPr>
        <p:blipFill rotWithShape="1">
          <a:blip r:embed="rId6">
            <a:alphaModFix/>
          </a:blip>
          <a:srcRect b="17122" l="0" r="31058" t="0"/>
          <a:stretch/>
        </p:blipFill>
        <p:spPr>
          <a:xfrm>
            <a:off x="2643175" y="1443316"/>
            <a:ext cx="2226601" cy="127578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2542975" y="1115417"/>
            <a:ext cx="2427000" cy="3279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Confirmation Email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cxnSp>
        <p:nvCxnSpPr>
          <p:cNvPr id="182" name="Google Shape;182;p32"/>
          <p:cNvCxnSpPr>
            <a:stCxn id="180" idx="1"/>
          </p:cNvCxnSpPr>
          <p:nvPr/>
        </p:nvCxnSpPr>
        <p:spPr>
          <a:xfrm flipH="1">
            <a:off x="1638475" y="2081208"/>
            <a:ext cx="1004700" cy="820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ash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 - CS Ambassadors</a:t>
            </a:r>
            <a:endParaRPr/>
          </a:p>
        </p:txBody>
      </p:sp>
      <p:pic>
        <p:nvPicPr>
          <p:cNvPr id="188" name="Google Shape;188;p33"/>
          <p:cNvPicPr preferRelativeResize="0"/>
          <p:nvPr/>
        </p:nvPicPr>
        <p:blipFill rotWithShape="1">
          <a:blip r:embed="rId3">
            <a:alphaModFix/>
          </a:blip>
          <a:srcRect b="0" l="27348" r="27824" t="0"/>
          <a:stretch/>
        </p:blipFill>
        <p:spPr>
          <a:xfrm>
            <a:off x="861360" y="2414887"/>
            <a:ext cx="376943" cy="868401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3"/>
          <p:cNvSpPr txBox="1"/>
          <p:nvPr>
            <p:ph idx="1" type="body"/>
          </p:nvPr>
        </p:nvSpPr>
        <p:spPr>
          <a:xfrm>
            <a:off x="621286" y="2101735"/>
            <a:ext cx="16110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CS Ambassadors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0" name="Google Shape;190;p33"/>
          <p:cNvPicPr preferRelativeResize="0"/>
          <p:nvPr/>
        </p:nvPicPr>
        <p:blipFill rotWithShape="1">
          <a:blip r:embed="rId3">
            <a:alphaModFix/>
          </a:blip>
          <a:srcRect b="0" l="27348" r="27824" t="0"/>
          <a:stretch/>
        </p:blipFill>
        <p:spPr>
          <a:xfrm>
            <a:off x="1238310" y="2414887"/>
            <a:ext cx="376943" cy="868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3"/>
          <p:cNvPicPr preferRelativeResize="0"/>
          <p:nvPr/>
        </p:nvPicPr>
        <p:blipFill rotWithShape="1">
          <a:blip r:embed="rId3">
            <a:alphaModFix/>
          </a:blip>
          <a:srcRect b="0" l="27348" r="27824" t="0"/>
          <a:stretch/>
        </p:blipFill>
        <p:spPr>
          <a:xfrm>
            <a:off x="1615260" y="2414887"/>
            <a:ext cx="376943" cy="8684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3"/>
          <p:cNvSpPr/>
          <p:nvPr/>
        </p:nvSpPr>
        <p:spPr>
          <a:xfrm>
            <a:off x="1238375" y="1774946"/>
            <a:ext cx="376800" cy="425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980975" y="1394525"/>
            <a:ext cx="891600" cy="24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START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33"/>
          <p:cNvPicPr preferRelativeResize="0"/>
          <p:nvPr/>
        </p:nvPicPr>
        <p:blipFill rotWithShape="1">
          <a:blip r:embed="rId4">
            <a:alphaModFix/>
          </a:blip>
          <a:srcRect b="6605" l="20137" r="4584" t="6709"/>
          <a:stretch/>
        </p:blipFill>
        <p:spPr>
          <a:xfrm>
            <a:off x="4036600" y="3193750"/>
            <a:ext cx="2532077" cy="131762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3"/>
          <p:cNvSpPr txBox="1"/>
          <p:nvPr>
            <p:ph idx="1" type="body"/>
          </p:nvPr>
        </p:nvSpPr>
        <p:spPr>
          <a:xfrm>
            <a:off x="4380591" y="2849063"/>
            <a:ext cx="1844100" cy="2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Admin Calendar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cxnSp>
        <p:nvCxnSpPr>
          <p:cNvPr id="196" name="Google Shape;196;p33"/>
          <p:cNvCxnSpPr>
            <a:stCxn id="191" idx="3"/>
            <a:endCxn id="194" idx="1"/>
          </p:cNvCxnSpPr>
          <p:nvPr/>
        </p:nvCxnSpPr>
        <p:spPr>
          <a:xfrm>
            <a:off x="1992202" y="2849087"/>
            <a:ext cx="2044500" cy="1003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7" name="Google Shape;197;p33"/>
          <p:cNvCxnSpPr>
            <a:stCxn id="191" idx="3"/>
            <a:endCxn id="198" idx="1"/>
          </p:cNvCxnSpPr>
          <p:nvPr/>
        </p:nvCxnSpPr>
        <p:spPr>
          <a:xfrm flipH="1" rot="10800000">
            <a:off x="1992202" y="1987487"/>
            <a:ext cx="2044500" cy="861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98" name="Google Shape;198;p33"/>
          <p:cNvPicPr preferRelativeResize="0"/>
          <p:nvPr/>
        </p:nvPicPr>
        <p:blipFill rotWithShape="1">
          <a:blip r:embed="rId5">
            <a:alphaModFix/>
          </a:blip>
          <a:srcRect b="47286" l="0" r="26616" t="4599"/>
          <a:stretch/>
        </p:blipFill>
        <p:spPr>
          <a:xfrm>
            <a:off x="4036600" y="1388763"/>
            <a:ext cx="2932903" cy="119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4647600" y="1052363"/>
            <a:ext cx="1710900" cy="1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Info Collection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</a:t>
            </a:r>
            <a:endParaRPr/>
          </a:p>
        </p:txBody>
      </p:sp>
      <p:sp>
        <p:nvSpPr>
          <p:cNvPr id="205" name="Google Shape;205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Collection of tools to be used by CS Admins, CS Ambassadors and prospective families:</a:t>
            </a:r>
            <a:endParaRPr/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Form to sign up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Spreadsheet to track info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Calendar for ambassador sign up</a:t>
            </a:r>
            <a:endParaRPr sz="16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Automate end to end process for CS Admins:</a:t>
            </a:r>
            <a:endParaRPr/>
          </a:p>
          <a:p>
            <a:pPr indent="-330200" lvl="1" marL="914400" rtl="0" algn="l">
              <a:spcBef>
                <a:spcPts val="100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Sign up and reminder notifications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Update calendar events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Daily check for ambassador</a:t>
            </a:r>
            <a:endParaRPr sz="1600"/>
          </a:p>
        </p:txBody>
      </p:sp>
      <p:grpSp>
        <p:nvGrpSpPr>
          <p:cNvPr id="206" name="Google Shape;206;p34"/>
          <p:cNvGrpSpPr/>
          <p:nvPr/>
        </p:nvGrpSpPr>
        <p:grpSpPr>
          <a:xfrm>
            <a:off x="6415850" y="2161700"/>
            <a:ext cx="2018750" cy="2108250"/>
            <a:chOff x="6529250" y="2193050"/>
            <a:chExt cx="2018750" cy="2108250"/>
          </a:xfrm>
        </p:grpSpPr>
        <p:pic>
          <p:nvPicPr>
            <p:cNvPr id="207" name="Google Shape;207;p34"/>
            <p:cNvPicPr preferRelativeResize="0"/>
            <p:nvPr/>
          </p:nvPicPr>
          <p:blipFill rotWithShape="1">
            <a:blip r:embed="rId3">
              <a:alphaModFix/>
            </a:blip>
            <a:srcRect b="0" l="3855" r="0" t="0"/>
            <a:stretch/>
          </p:blipFill>
          <p:spPr>
            <a:xfrm>
              <a:off x="6702784" y="2193050"/>
              <a:ext cx="1045664" cy="10875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34"/>
            <p:cNvPicPr preferRelativeResize="0"/>
            <p:nvPr/>
          </p:nvPicPr>
          <p:blipFill rotWithShape="1">
            <a:blip r:embed="rId4">
              <a:alphaModFix/>
            </a:blip>
            <a:srcRect b="0" l="0" r="15189" t="4049"/>
            <a:stretch/>
          </p:blipFill>
          <p:spPr>
            <a:xfrm>
              <a:off x="7635075" y="2371601"/>
              <a:ext cx="912925" cy="10328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34"/>
            <p:cNvPicPr preferRelativeResize="0"/>
            <p:nvPr/>
          </p:nvPicPr>
          <p:blipFill rotWithShape="1">
            <a:blip r:embed="rId5">
              <a:alphaModFix/>
            </a:blip>
            <a:srcRect b="3381" l="0" r="0" t="0"/>
            <a:stretch/>
          </p:blipFill>
          <p:spPr>
            <a:xfrm>
              <a:off x="6529250" y="3123350"/>
              <a:ext cx="1219200" cy="1177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3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7635075" y="3411825"/>
              <a:ext cx="912925" cy="8894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