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9" r:id="rId4"/>
    <p:sldId id="274" r:id="rId5"/>
    <p:sldId id="275" r:id="rId6"/>
    <p:sldId id="281" r:id="rId7"/>
    <p:sldId id="258" r:id="rId8"/>
    <p:sldId id="260" r:id="rId9"/>
    <p:sldId id="280" r:id="rId10"/>
    <p:sldId id="261" r:id="rId11"/>
    <p:sldId id="262" r:id="rId12"/>
    <p:sldId id="263" r:id="rId13"/>
    <p:sldId id="284" r:id="rId14"/>
    <p:sldId id="287" r:id="rId15"/>
    <p:sldId id="264" r:id="rId16"/>
    <p:sldId id="265" r:id="rId17"/>
    <p:sldId id="282" r:id="rId18"/>
    <p:sldId id="273" r:id="rId19"/>
    <p:sldId id="270" r:id="rId20"/>
    <p:sldId id="266" r:id="rId21"/>
    <p:sldId id="268" r:id="rId22"/>
    <p:sldId id="269" r:id="rId23"/>
    <p:sldId id="267" r:id="rId24"/>
    <p:sldId id="279" r:id="rId25"/>
    <p:sldId id="271" r:id="rId26"/>
    <p:sldId id="276" r:id="rId27"/>
    <p:sldId id="283" r:id="rId28"/>
    <p:sldId id="278" r:id="rId29"/>
    <p:sldId id="28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Bushels/A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1881</c:v>
                </c:pt>
                <c:pt idx="1">
                  <c:v>1942</c:v>
                </c:pt>
                <c:pt idx="2">
                  <c:v>1958</c:v>
                </c:pt>
                <c:pt idx="3">
                  <c:v>1972</c:v>
                </c:pt>
                <c:pt idx="4">
                  <c:v>1988</c:v>
                </c:pt>
                <c:pt idx="5">
                  <c:v>2014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19.100000000000001</c:v>
                </c:pt>
                <c:pt idx="1">
                  <c:v>31.2</c:v>
                </c:pt>
                <c:pt idx="2">
                  <c:v>52.8</c:v>
                </c:pt>
                <c:pt idx="3">
                  <c:v>97</c:v>
                </c:pt>
                <c:pt idx="4">
                  <c:v>119.8</c:v>
                </c:pt>
                <c:pt idx="5">
                  <c:v>171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9D0-4EBF-A3D1-49613B1B85E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Total Acres in Millions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1881</c:v>
                </c:pt>
                <c:pt idx="1">
                  <c:v>1942</c:v>
                </c:pt>
                <c:pt idx="2">
                  <c:v>1958</c:v>
                </c:pt>
                <c:pt idx="3">
                  <c:v>1972</c:v>
                </c:pt>
                <c:pt idx="4">
                  <c:v>1988</c:v>
                </c:pt>
                <c:pt idx="5">
                  <c:v>2014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63.03</c:v>
                </c:pt>
                <c:pt idx="1">
                  <c:v>79.209999999999994</c:v>
                </c:pt>
                <c:pt idx="2">
                  <c:v>63.5</c:v>
                </c:pt>
                <c:pt idx="3">
                  <c:v>57.5</c:v>
                </c:pt>
                <c:pt idx="4">
                  <c:v>57.5</c:v>
                </c:pt>
                <c:pt idx="5">
                  <c:v>85.9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9D0-4EBF-A3D1-49613B1B85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435456"/>
        <c:axId val="34436992"/>
      </c:barChart>
      <c:catAx>
        <c:axId val="34435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4436992"/>
        <c:crosses val="autoZero"/>
        <c:auto val="1"/>
        <c:lblAlgn val="ctr"/>
        <c:lblOffset val="100"/>
        <c:noMultiLvlLbl val="0"/>
      </c:catAx>
      <c:valAx>
        <c:axId val="34436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44354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764A19-98E0-411A-9C15-18240352D392}" type="datetimeFigureOut">
              <a:rPr lang="en-US" smtClean="0"/>
              <a:t>7/10/2016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B315E-261A-467F-AAC5-C302E2582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277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"You know, out of all the Lower 9th homes we built, all are producing more energy than they are consuming. They're all pollution-free. This is an amazing story to me.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F30D5-F682-404A-9CFB-FF23AAF3118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3A3A-3EBA-4A48-AA50-5D513EF423AB}" type="datetimeFigureOut">
              <a:rPr lang="en-US" smtClean="0"/>
              <a:t>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C1E8-3049-4804-8CF2-A132918AE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425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3A3A-3EBA-4A48-AA50-5D513EF423AB}" type="datetimeFigureOut">
              <a:rPr lang="en-US" smtClean="0"/>
              <a:t>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C1E8-3049-4804-8CF2-A132918AE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190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3A3A-3EBA-4A48-AA50-5D513EF423AB}" type="datetimeFigureOut">
              <a:rPr lang="en-US" smtClean="0"/>
              <a:t>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C1E8-3049-4804-8CF2-A132918AE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11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3A3A-3EBA-4A48-AA50-5D513EF423AB}" type="datetimeFigureOut">
              <a:rPr lang="en-US" smtClean="0"/>
              <a:t>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C1E8-3049-4804-8CF2-A132918AE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07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3A3A-3EBA-4A48-AA50-5D513EF423AB}" type="datetimeFigureOut">
              <a:rPr lang="en-US" smtClean="0"/>
              <a:t>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C1E8-3049-4804-8CF2-A132918AE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120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3A3A-3EBA-4A48-AA50-5D513EF423AB}" type="datetimeFigureOut">
              <a:rPr lang="en-US" smtClean="0"/>
              <a:t>7/10/2016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C1E8-3049-4804-8CF2-A132918AE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497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3A3A-3EBA-4A48-AA50-5D513EF423AB}" type="datetimeFigureOut">
              <a:rPr lang="en-US" smtClean="0"/>
              <a:t>7/10/2016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C1E8-3049-4804-8CF2-A132918AE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936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3A3A-3EBA-4A48-AA50-5D513EF423AB}" type="datetimeFigureOut">
              <a:rPr lang="en-US" smtClean="0"/>
              <a:t>7/10/2016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C1E8-3049-4804-8CF2-A132918AE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382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3A3A-3EBA-4A48-AA50-5D513EF423AB}" type="datetimeFigureOut">
              <a:rPr lang="en-US" smtClean="0"/>
              <a:t>7/10/2016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C1E8-3049-4804-8CF2-A132918AE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9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3A3A-3EBA-4A48-AA50-5D513EF423AB}" type="datetimeFigureOut">
              <a:rPr lang="en-US" smtClean="0"/>
              <a:t>7/10/2016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C1E8-3049-4804-8CF2-A132918AE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239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3A3A-3EBA-4A48-AA50-5D513EF423AB}" type="datetimeFigureOut">
              <a:rPr lang="en-US" smtClean="0"/>
              <a:t>7/10/2016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C1E8-3049-4804-8CF2-A132918AE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802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3A3A-3EBA-4A48-AA50-5D513EF423AB}" type="datetimeFigureOut">
              <a:rPr lang="en-US" smtClean="0"/>
              <a:t>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3C1E8-3049-4804-8CF2-A132918AE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972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1470025"/>
          </a:xfrm>
        </p:spPr>
        <p:txBody>
          <a:bodyPr/>
          <a:lstStyle/>
          <a:p>
            <a:r>
              <a:rPr lang="en-US" dirty="0" smtClean="0"/>
              <a:t>Genetically </a:t>
            </a:r>
            <a:r>
              <a:rPr lang="en-US" smtClean="0"/>
              <a:t>Modified Organisms: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Safe and Essential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3975" y="4876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Dr. Andy Overbay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Teacher In-Service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July 11, 2016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132" y="1950720"/>
            <a:ext cx="4696578" cy="2872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33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Null Hypothesis?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Is it ALWAYS true?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667000"/>
            <a:ext cx="46990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21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1220"/>
            <a:ext cx="6632408" cy="6858000"/>
          </a:xfrm>
        </p:spPr>
      </p:pic>
      <p:cxnSp>
        <p:nvCxnSpPr>
          <p:cNvPr id="6" name="Straight Arrow Connector 5"/>
          <p:cNvCxnSpPr/>
          <p:nvPr/>
        </p:nvCxnSpPr>
        <p:spPr>
          <a:xfrm flipH="1">
            <a:off x="2209800" y="990600"/>
            <a:ext cx="76200" cy="31242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4419600" y="3886200"/>
            <a:ext cx="304800" cy="76200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286000" y="4038600"/>
            <a:ext cx="1905000" cy="228600"/>
          </a:xfrm>
          <a:prstGeom prst="straightConnector1">
            <a:avLst/>
          </a:prstGeom>
          <a:ln w="476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4343400" y="4038600"/>
            <a:ext cx="59803" cy="609600"/>
          </a:xfrm>
          <a:prstGeom prst="straightConnector1">
            <a:avLst/>
          </a:prstGeom>
          <a:ln w="476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646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905000"/>
            <a:ext cx="3810000" cy="2286000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4495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Doesn’t pass the Null Hypothesis test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5658674"/>
            <a:ext cx="8686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FF0000"/>
                </a:solidFill>
              </a:rPr>
              <a:t>“Local…</a:t>
            </a:r>
            <a:r>
              <a:rPr lang="en-US" sz="3600" b="1" i="1" dirty="0" smtClean="0">
                <a:solidFill>
                  <a:srgbClr val="FF0000"/>
                </a:solidFill>
              </a:rPr>
              <a:t>I</a:t>
            </a:r>
            <a:r>
              <a:rPr lang="en-US" sz="3600" b="1" i="1" dirty="0" smtClean="0">
                <a:solidFill>
                  <a:srgbClr val="FF0000"/>
                </a:solidFill>
              </a:rPr>
              <a:t>t Might </a:t>
            </a:r>
            <a:r>
              <a:rPr lang="en-US" sz="3600" b="1" i="1" smtClean="0">
                <a:solidFill>
                  <a:srgbClr val="FF0000"/>
                </a:solidFill>
              </a:rPr>
              <a:t>Be Fresher?”</a:t>
            </a:r>
            <a:endParaRPr lang="en-US" sz="3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990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Mountain Heritage</a:t>
            </a:r>
            <a:endParaRPr lang="en-US" dirty="0"/>
          </a:p>
        </p:txBody>
      </p:sp>
      <p:pic>
        <p:nvPicPr>
          <p:cNvPr id="4" name="Content Placeholder 3" descr="220px-Ireland_(MODIS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34200" y="1143000"/>
            <a:ext cx="2130079" cy="2933700"/>
          </a:xfrm>
        </p:spPr>
      </p:pic>
      <p:pic>
        <p:nvPicPr>
          <p:cNvPr id="5" name="Picture 4" descr="146794-004-D0615D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0" y="3581400"/>
            <a:ext cx="4201002" cy="3200400"/>
          </a:xfrm>
          <a:prstGeom prst="rect">
            <a:avLst/>
          </a:prstGeom>
        </p:spPr>
      </p:pic>
      <p:pic>
        <p:nvPicPr>
          <p:cNvPr id="6" name="Picture 5" descr="13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1371600"/>
            <a:ext cx="3757168" cy="2184400"/>
          </a:xfrm>
          <a:prstGeom prst="rect">
            <a:avLst/>
          </a:prstGeom>
        </p:spPr>
      </p:pic>
      <p:sp>
        <p:nvSpPr>
          <p:cNvPr id="7" name="Left Arrow 6"/>
          <p:cNvSpPr/>
          <p:nvPr/>
        </p:nvSpPr>
        <p:spPr>
          <a:xfrm>
            <a:off x="1371600" y="2971800"/>
            <a:ext cx="6172200" cy="3048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34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Strength…Our Advantage</a:t>
            </a:r>
            <a:endParaRPr lang="en-US" dirty="0"/>
          </a:p>
        </p:txBody>
      </p:sp>
      <p:pic>
        <p:nvPicPr>
          <p:cNvPr id="3074" name="Picture 2" descr="C:\Documents and Settings\aoverbay\Local Settings\Temporary Internet Files\Content.IE5\60XLWX8T\MC90009795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5181600"/>
            <a:ext cx="2752029" cy="1295400"/>
          </a:xfrm>
          <a:prstGeom prst="rect">
            <a:avLst/>
          </a:prstGeom>
          <a:noFill/>
        </p:spPr>
      </p:pic>
      <p:pic>
        <p:nvPicPr>
          <p:cNvPr id="3075" name="Picture 3" descr="C:\Documents and Settings\aoverbay\Local Settings\Temporary Internet Files\Content.IE5\5N3OYQ9M\MC90031831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371600"/>
            <a:ext cx="3435878" cy="1600200"/>
          </a:xfrm>
          <a:prstGeom prst="rect">
            <a:avLst/>
          </a:prstGeom>
          <a:noFill/>
        </p:spPr>
      </p:pic>
      <p:pic>
        <p:nvPicPr>
          <p:cNvPr id="3076" name="Picture 4" descr="C:\Documents and Settings\aoverbay\Local Settings\Temporary Internet Files\Content.IE5\4566ASUP\MC90031094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524000"/>
            <a:ext cx="3017152" cy="1295400"/>
          </a:xfrm>
          <a:prstGeom prst="rect">
            <a:avLst/>
          </a:prstGeom>
          <a:noFill/>
        </p:spPr>
      </p:pic>
      <p:pic>
        <p:nvPicPr>
          <p:cNvPr id="3077" name="Picture 5" descr="C:\Documents and Settings\aoverbay\Local Settings\Temporary Internet Files\Content.IE5\5N3OYQ9M\MC900331995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3048000"/>
            <a:ext cx="1804657" cy="18137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6219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is a GMO?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GMOs are simply more </a:t>
            </a:r>
            <a:r>
              <a:rPr lang="en-US" dirty="0">
                <a:solidFill>
                  <a:srgbClr val="FF0000"/>
                </a:solidFill>
              </a:rPr>
              <a:t>technologically advanced </a:t>
            </a:r>
            <a:r>
              <a:rPr lang="en-US" dirty="0" smtClean="0">
                <a:solidFill>
                  <a:srgbClr val="FF0000"/>
                </a:solidFill>
              </a:rPr>
              <a:t>hybrids</a:t>
            </a:r>
          </a:p>
          <a:p>
            <a:r>
              <a:rPr lang="en-US" dirty="0"/>
              <a:t>The World Health Organization defines GMOs as organisms in which the genetic material (DNA) has been </a:t>
            </a:r>
            <a:r>
              <a:rPr lang="en-US" dirty="0">
                <a:solidFill>
                  <a:srgbClr val="FF0000"/>
                </a:solidFill>
              </a:rPr>
              <a:t>altered in a way that does not occur </a:t>
            </a:r>
            <a:r>
              <a:rPr lang="en-US" dirty="0" smtClean="0">
                <a:solidFill>
                  <a:srgbClr val="FF0000"/>
                </a:solidFill>
              </a:rPr>
              <a:t>naturally.</a:t>
            </a:r>
          </a:p>
          <a:p>
            <a:r>
              <a:rPr lang="en-US" dirty="0"/>
              <a:t>The only GMOs commercially available in the U.S. are the following eight crops: </a:t>
            </a:r>
            <a:r>
              <a:rPr lang="en-US" dirty="0">
                <a:solidFill>
                  <a:srgbClr val="FF0000"/>
                </a:solidFill>
              </a:rPr>
              <a:t>soybeans, corn (field and sweet), papaya, canola, cotton, alfalfa, sugar beets and summer squash</a:t>
            </a:r>
          </a:p>
        </p:txBody>
      </p:sp>
    </p:spTree>
    <p:extLst>
      <p:ext uri="{BB962C8B-B14F-4D97-AF65-F5344CB8AC3E}">
        <p14:creationId xmlns:p14="http://schemas.microsoft.com/office/powerpoint/2010/main" val="19653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Natural?  Why Grow GMOs?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Plant breeding creates crops that are </a:t>
            </a:r>
            <a:r>
              <a:rPr lang="en-US" dirty="0">
                <a:solidFill>
                  <a:srgbClr val="FF0000"/>
                </a:solidFill>
              </a:rPr>
              <a:t>better able to withstand environmental challenges </a:t>
            </a:r>
            <a:r>
              <a:rPr lang="en-US" dirty="0"/>
              <a:t>such as drought, disease and insect </a:t>
            </a:r>
            <a:r>
              <a:rPr lang="en-US" dirty="0" smtClean="0"/>
              <a:t>infestations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Corn Rootworm…$1 Billion Damage</a:t>
            </a:r>
          </a:p>
          <a:p>
            <a:r>
              <a:rPr lang="en-US" dirty="0"/>
              <a:t>This allows farmers to</a:t>
            </a:r>
            <a:r>
              <a:rPr lang="en-US" dirty="0">
                <a:solidFill>
                  <a:srgbClr val="FF0000"/>
                </a:solidFill>
              </a:rPr>
              <a:t> grow more food in more places</a:t>
            </a:r>
            <a:r>
              <a:rPr lang="en-US" dirty="0"/>
              <a:t>, in the U.S. and in developing countries, while using less land and fewer </a:t>
            </a:r>
            <a:r>
              <a:rPr lang="en-US" dirty="0" smtClean="0"/>
              <a:t>chemicals.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65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Facts of GMO Seed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95" y="1600200"/>
            <a:ext cx="3628409" cy="4525963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Average cost to develop a hybrid is </a:t>
            </a:r>
            <a:r>
              <a:rPr lang="en-US" sz="4000" dirty="0" smtClean="0">
                <a:solidFill>
                  <a:srgbClr val="FF0000"/>
                </a:solidFill>
              </a:rPr>
              <a:t>$136 million</a:t>
            </a:r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en-US" sz="4000" dirty="0" smtClean="0"/>
              <a:t>$35 million is for </a:t>
            </a:r>
            <a:r>
              <a:rPr lang="en-US" sz="4000" dirty="0" smtClean="0">
                <a:solidFill>
                  <a:srgbClr val="FF0000"/>
                </a:solidFill>
              </a:rPr>
              <a:t>regulatory testing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51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 out the GMO Corn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676400"/>
            <a:ext cx="3056610" cy="1905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118" y="3048000"/>
            <a:ext cx="4347882" cy="307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84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GMO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 We will have to produce more food by 2050, than we have in the past 10,000 years combined.</a:t>
            </a:r>
            <a:endParaRPr lang="en-US" dirty="0"/>
          </a:p>
        </p:txBody>
      </p:sp>
      <p:pic>
        <p:nvPicPr>
          <p:cNvPr id="3074" name="Picture 2" descr="C:\Users\aoverbay\AppData\Local\Microsoft\Windows\Temporary Internet Files\Content.IE5\QL3BYD2E\world_population_clock_gadget_icon_220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394" y="3200399"/>
            <a:ext cx="3243805" cy="3243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43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GMOs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Understanding GMOs begins with a study of the difference in research and marketing.  Currently, there are unlimited examples of how marketing and food safety are intentionally blurred.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C:\Program Files (x86)\Microsoft Office\MEDIA\CAGCAT10\j023331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778773"/>
            <a:ext cx="2977487" cy="303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67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GMO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 We have been breeding plants for over 8000 years.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209800"/>
            <a:ext cx="3505200" cy="46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92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8000 Year Old Corn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574800"/>
            <a:ext cx="3962400" cy="5283200"/>
          </a:xfrm>
        </p:spPr>
      </p:pic>
    </p:spTree>
    <p:extLst>
      <p:ext uri="{BB962C8B-B14F-4D97-AF65-F5344CB8AC3E}">
        <p14:creationId xmlns:p14="http://schemas.microsoft.com/office/powerpoint/2010/main" val="354828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Historical Corn Production in the United States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946952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6103034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http://ers.usda.gov/data-products/feed-grains-database/feed-grains-yearbook-tables.aspx</a:t>
            </a:r>
          </a:p>
        </p:txBody>
      </p:sp>
    </p:spTree>
    <p:extLst>
      <p:ext uri="{BB962C8B-B14F-4D97-AF65-F5344CB8AC3E}">
        <p14:creationId xmlns:p14="http://schemas.microsoft.com/office/powerpoint/2010/main" val="184904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57504" cy="6868129"/>
          </a:xfrm>
        </p:spPr>
      </p:pic>
    </p:spTree>
    <p:extLst>
      <p:ext uri="{BB962C8B-B14F-4D97-AF65-F5344CB8AC3E}">
        <p14:creationId xmlns:p14="http://schemas.microsoft.com/office/powerpoint/2010/main" val="4645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time!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Name the State in which the National Corn Yield Record was established?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141" y="2667000"/>
            <a:ext cx="2856459" cy="2133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5240" y="50292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David Hula</a:t>
            </a:r>
          </a:p>
          <a:p>
            <a:pPr algn="ctr"/>
            <a:r>
              <a:rPr lang="en-US" sz="3200" dirty="0" smtClean="0"/>
              <a:t>Charles City, VA</a:t>
            </a:r>
          </a:p>
          <a:p>
            <a:pPr algn="ctr"/>
            <a:r>
              <a:rPr lang="en-US" sz="3200" dirty="0" smtClean="0"/>
              <a:t>532 Bushels/Acre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6478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GMO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3"/>
            </a:pPr>
            <a:r>
              <a:rPr lang="en-US" dirty="0" smtClean="0"/>
              <a:t>Research supports the safety of GMO   technology in food</a:t>
            </a:r>
          </a:p>
          <a:p>
            <a:pPr marL="514350" indent="-514350">
              <a:buAutoNum type="arabicPeriod" startAt="3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GMOs2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90600" y="2667000"/>
            <a:ext cx="7086600" cy="398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894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to Feed the World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1295400"/>
            <a:ext cx="7652547" cy="5362200"/>
          </a:xfrm>
        </p:spPr>
      </p:pic>
    </p:spTree>
    <p:extLst>
      <p:ext uri="{BB962C8B-B14F-4D97-AF65-F5344CB8AC3E}">
        <p14:creationId xmlns:p14="http://schemas.microsoft.com/office/powerpoint/2010/main" val="421330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Why Does Europe Ban GMOs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Fact….</a:t>
            </a:r>
            <a:r>
              <a:rPr lang="en-US" dirty="0" smtClean="0">
                <a:solidFill>
                  <a:srgbClr val="FF0000"/>
                </a:solidFill>
              </a:rPr>
              <a:t>they do not</a:t>
            </a:r>
            <a:r>
              <a:rPr lang="en-US" dirty="0" smtClean="0"/>
              <a:t>.  Two new GM Products were just approved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Corn Resistant to </a:t>
            </a:r>
            <a:r>
              <a:rPr lang="en-US" dirty="0" smtClean="0">
                <a:solidFill>
                  <a:srgbClr val="FF0000"/>
                </a:solidFill>
              </a:rPr>
              <a:t>European Rootworm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Potato with </a:t>
            </a:r>
            <a:r>
              <a:rPr lang="en-US" dirty="0" smtClean="0">
                <a:solidFill>
                  <a:srgbClr val="FF0000"/>
                </a:solidFill>
              </a:rPr>
              <a:t>enhanced starch production for making paper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03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Finally…</a:t>
            </a:r>
            <a:endParaRPr lang="en-US" dirty="0"/>
          </a:p>
        </p:txBody>
      </p:sp>
      <p:pic>
        <p:nvPicPr>
          <p:cNvPr id="3" name="Picture 2" descr="mark-lynas-environmentalist-and-auth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4572000"/>
            <a:ext cx="1590675" cy="21209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90600" y="1295400"/>
            <a:ext cx="7239000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“I apologize for having spent several years ripping up GM crops…I could not have chosen a more counter-productive path. I now regret it completely.</a:t>
            </a:r>
          </a:p>
          <a:p>
            <a:r>
              <a:rPr lang="en-US" sz="3200" dirty="0" smtClean="0"/>
              <a:t>…I discovered science, and in the process I hope I became a better environmentalist.”</a:t>
            </a:r>
          </a:p>
          <a:p>
            <a:endParaRPr lang="en-US" sz="1400" dirty="0" smtClean="0"/>
          </a:p>
          <a:p>
            <a:r>
              <a:rPr lang="en-US" sz="3200" dirty="0" smtClean="0"/>
              <a:t>				</a:t>
            </a:r>
            <a:r>
              <a:rPr lang="en-US" sz="2400" dirty="0" smtClean="0"/>
              <a:t>Mark </a:t>
            </a:r>
            <a:r>
              <a:rPr lang="en-US" sz="2400" dirty="0" err="1" smtClean="0"/>
              <a:t>Lynas</a:t>
            </a:r>
            <a:endParaRPr lang="en-US" sz="2400" dirty="0" smtClean="0"/>
          </a:p>
          <a:p>
            <a:r>
              <a:rPr lang="en-US" sz="2400" dirty="0" smtClean="0"/>
              <a:t>				British Journalist</a:t>
            </a:r>
          </a:p>
          <a:p>
            <a:r>
              <a:rPr lang="en-US" sz="2400" dirty="0" smtClean="0"/>
              <a:t>				Oxford University, 					January 3, 2013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62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Agriculture</a:t>
            </a:r>
            <a:endParaRPr lang="en-US" dirty="0"/>
          </a:p>
        </p:txBody>
      </p:sp>
      <p:pic>
        <p:nvPicPr>
          <p:cNvPr id="4" name="Picture 2" descr="http://t3.gstatic.com/images?q=tbn:ANd9GcQ3UkeqdTXhOdif2vuaZfSC0j-IDrpi9M_CtenGy7CdtFd5CcAu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209800"/>
            <a:ext cx="5638800" cy="38701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649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Expertise Level?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Does the person or organization sharing information have the proper training to evaluate the entire situation?</a:t>
            </a:r>
            <a:endParaRPr lang="en-US" dirty="0"/>
          </a:p>
        </p:txBody>
      </p:sp>
      <p:pic>
        <p:nvPicPr>
          <p:cNvPr id="3074" name="Picture 2" descr="C:\Users\aoverbay\AppData\Local\Microsoft\Windows\Temporary Internet Files\Content.IE5\QL3BYD2E\smiling_doctor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429000"/>
            <a:ext cx="2362200" cy="310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74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These People</a:t>
            </a:r>
            <a:endParaRPr lang="en-US" dirty="0"/>
          </a:p>
        </p:txBody>
      </p:sp>
      <p:pic>
        <p:nvPicPr>
          <p:cNvPr id="4" name="Content Placeholder 3" descr="norman-borlaug-0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67000" y="4419600"/>
            <a:ext cx="3810000" cy="2286000"/>
          </a:xfrm>
        </p:spPr>
      </p:pic>
      <p:pic>
        <p:nvPicPr>
          <p:cNvPr id="6" name="Picture 5" descr="bradan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1143000"/>
            <a:ext cx="3861511" cy="3124200"/>
          </a:xfrm>
          <a:prstGeom prst="rect">
            <a:avLst/>
          </a:prstGeom>
        </p:spPr>
      </p:pic>
      <p:pic>
        <p:nvPicPr>
          <p:cNvPr id="7" name="Picture 6" descr="Fo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62600" y="1219200"/>
            <a:ext cx="2038350" cy="299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275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Actor Defeats Newton’s</a:t>
            </a:r>
            <a:br>
              <a:rPr lang="en-US" dirty="0" smtClean="0"/>
            </a:br>
            <a:r>
              <a:rPr lang="en-US" dirty="0" smtClean="0"/>
              <a:t>Third Law of Thermodynamics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219200"/>
            <a:ext cx="8229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/>
              <a:t>"You know, out of all the Lower 9th homes we built, all are producing more energy than they are consuming. They're all pollution-free. This is an amazing story to me. “</a:t>
            </a:r>
          </a:p>
          <a:p>
            <a:pPr>
              <a:defRPr/>
            </a:pPr>
            <a:endParaRPr lang="en-US" sz="3200" dirty="0"/>
          </a:p>
          <a:p>
            <a:pPr>
              <a:defRPr/>
            </a:pPr>
            <a:r>
              <a:rPr lang="en-US" sz="3200" dirty="0" smtClean="0"/>
              <a:t>					Brad Pitt</a:t>
            </a:r>
          </a:p>
        </p:txBody>
      </p:sp>
    </p:spTree>
    <p:extLst>
      <p:ext uri="{BB962C8B-B14F-4D97-AF65-F5344CB8AC3E}">
        <p14:creationId xmlns:p14="http://schemas.microsoft.com/office/powerpoint/2010/main" val="12766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Man Who Saved a Billion Lives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" y="1371600"/>
            <a:ext cx="6705600" cy="4034536"/>
          </a:xfrm>
        </p:spPr>
      </p:pic>
      <p:sp>
        <p:nvSpPr>
          <p:cNvPr id="5" name="TextBox 4"/>
          <p:cNvSpPr txBox="1"/>
          <p:nvPr/>
        </p:nvSpPr>
        <p:spPr>
          <a:xfrm>
            <a:off x="914400" y="54864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Dr. Norman Borlaug</a:t>
            </a:r>
          </a:p>
          <a:p>
            <a:pPr algn="ctr"/>
            <a:r>
              <a:rPr lang="en-US" sz="3600" dirty="0" smtClean="0"/>
              <a:t>1914-2009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1235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it marketing?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Does the person or organization sharing their “data” stand to profit from their stance?</a:t>
            </a:r>
            <a:endParaRPr lang="en-US" dirty="0"/>
          </a:p>
        </p:txBody>
      </p:sp>
      <p:pic>
        <p:nvPicPr>
          <p:cNvPr id="1026" name="Picture 2" descr="C:\Users\aoverbay\AppData\Local\Microsoft\Windows\Temporary Internet Files\Content.IE5\JLIPDXH1\salesincreas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743200"/>
            <a:ext cx="3962400" cy="3950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26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might the down side be of holding </a:t>
            </a:r>
            <a:r>
              <a:rPr lang="en-US" smtClean="0"/>
              <a:t>back technology?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Can we accurately predict what the future needs will be?</a:t>
            </a:r>
            <a:endParaRPr lang="en-US" dirty="0"/>
          </a:p>
        </p:txBody>
      </p:sp>
      <p:pic>
        <p:nvPicPr>
          <p:cNvPr id="1026" name="Picture 2" descr="C:\Users\aoverbay\AppData\Local\Microsoft\Windows\Temporary Internet Files\Content.IE5\QL3BYD2E\rx_symbol_white_roman_red_butto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590800"/>
            <a:ext cx="21336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overbay\AppData\Local\Microsoft\Windows\Temporary Internet Files\Content.IE5\ZUZ2G1G4\White-Mortar-and-Pestle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771900"/>
            <a:ext cx="3270504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46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GMOs and Cancer Research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362200"/>
            <a:ext cx="2539683" cy="253968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1" y="1981200"/>
            <a:ext cx="5562600" cy="35509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90600" y="5029200"/>
            <a:ext cx="1390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Guoqiang Yu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15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541</Words>
  <Application>Microsoft Office PowerPoint</Application>
  <PresentationFormat>On-screen Show (4:3)</PresentationFormat>
  <Paragraphs>73</Paragraphs>
  <Slides>29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Genetically Modified Organisms: Safe and Essential</vt:lpstr>
      <vt:lpstr>Understanding GMOs </vt:lpstr>
      <vt:lpstr>Expertise Level?</vt:lpstr>
      <vt:lpstr>Identify These People</vt:lpstr>
      <vt:lpstr>Actor Defeats Newton’s Third Law of Thermodynamics</vt:lpstr>
      <vt:lpstr>The Man Who Saved a Billion Lives</vt:lpstr>
      <vt:lpstr>Is it marketing?</vt:lpstr>
      <vt:lpstr>What might the down side be of holding back technology?</vt:lpstr>
      <vt:lpstr>GMOs and Cancer Research</vt:lpstr>
      <vt:lpstr>The Null Hypothesis?</vt:lpstr>
      <vt:lpstr>PowerPoint Presentation</vt:lpstr>
      <vt:lpstr>Conclusion?</vt:lpstr>
      <vt:lpstr>Our Mountain Heritage</vt:lpstr>
      <vt:lpstr>Our Strength…Our Advantage</vt:lpstr>
      <vt:lpstr>So what is a GMO?</vt:lpstr>
      <vt:lpstr>Not Natural?  Why Grow GMOs?</vt:lpstr>
      <vt:lpstr>The Facts of GMO Seed</vt:lpstr>
      <vt:lpstr>Pick out the GMO Corn</vt:lpstr>
      <vt:lpstr>GMO Facts</vt:lpstr>
      <vt:lpstr>Some GMO Facts</vt:lpstr>
      <vt:lpstr>8000 Year Old Corn</vt:lpstr>
      <vt:lpstr>Historical Corn Production in the United States</vt:lpstr>
      <vt:lpstr>PowerPoint Presentation</vt:lpstr>
      <vt:lpstr>Quiz time!</vt:lpstr>
      <vt:lpstr>GMO Facts</vt:lpstr>
      <vt:lpstr>Technology to Feed the World</vt:lpstr>
      <vt:lpstr>So Why Does Europe Ban GMOs</vt:lpstr>
      <vt:lpstr>Finally…</vt:lpstr>
      <vt:lpstr>Global Agriculture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Genetically Modified Organisms Safe and Essential</dc:title>
  <dc:creator>aghelp</dc:creator>
  <cp:lastModifiedBy>aghelp</cp:lastModifiedBy>
  <cp:revision>31</cp:revision>
  <dcterms:created xsi:type="dcterms:W3CDTF">2016-07-05T16:57:08Z</dcterms:created>
  <dcterms:modified xsi:type="dcterms:W3CDTF">2016-07-10T09:45:29Z</dcterms:modified>
</cp:coreProperties>
</file>