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70" r:id="rId4"/>
    <p:sldId id="271" r:id="rId5"/>
    <p:sldId id="273" r:id="rId6"/>
    <p:sldId id="272" r:id="rId7"/>
    <p:sldId id="274" r:id="rId8"/>
    <p:sldId id="275" r:id="rId9"/>
    <p:sldId id="280" r:id="rId10"/>
    <p:sldId id="268" r:id="rId11"/>
    <p:sldId id="258" r:id="rId12"/>
    <p:sldId id="299" r:id="rId13"/>
    <p:sldId id="293" r:id="rId14"/>
    <p:sldId id="294" r:id="rId15"/>
    <p:sldId id="295" r:id="rId16"/>
    <p:sldId id="296" r:id="rId17"/>
    <p:sldId id="297" r:id="rId18"/>
    <p:sldId id="259" r:id="rId19"/>
    <p:sldId id="300" r:id="rId20"/>
    <p:sldId id="287" r:id="rId21"/>
    <p:sldId id="288" r:id="rId22"/>
    <p:sldId id="289" r:id="rId23"/>
    <p:sldId id="290" r:id="rId24"/>
    <p:sldId id="291" r:id="rId25"/>
    <p:sldId id="284" r:id="rId26"/>
    <p:sldId id="283" r:id="rId27"/>
    <p:sldId id="285" r:id="rId28"/>
    <p:sldId id="286" r:id="rId29"/>
    <p:sldId id="282" r:id="rId30"/>
    <p:sldId id="279" r:id="rId31"/>
    <p:sldId id="292" r:id="rId32"/>
    <p:sldId id="298" r:id="rId33"/>
    <p:sldId id="26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1F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323" autoAdjust="0"/>
  </p:normalViewPr>
  <p:slideViewPr>
    <p:cSldViewPr snapToGrid="0" showGuides="1">
      <p:cViewPr varScale="1">
        <p:scale>
          <a:sx n="65" d="100"/>
          <a:sy n="65" d="100"/>
        </p:scale>
        <p:origin x="1286" y="3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AC976D-07B9-4C63-ABA8-124559C81BFB}" type="datetimeFigureOut">
              <a:rPr lang="en-US" smtClean="0"/>
              <a:t>7/26/2022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245C3E-C7B1-475F-813D-7BFD7963B421}" type="slidenum">
              <a:rPr lang="en-US" smtClean="0"/>
              <a:t>‹#›</a:t>
            </a:fld>
            <a:endParaRPr lang="en-US"/>
          </a:p>
        </p:txBody>
      </p:sp>
    </p:spTree>
    <p:extLst>
      <p:ext uri="{BB962C8B-B14F-4D97-AF65-F5344CB8AC3E}">
        <p14:creationId xmlns:p14="http://schemas.microsoft.com/office/powerpoint/2010/main" val="753509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1</a:t>
            </a:fld>
            <a:endParaRPr lang="en-US"/>
          </a:p>
        </p:txBody>
      </p:sp>
    </p:spTree>
    <p:extLst>
      <p:ext uri="{BB962C8B-B14F-4D97-AF65-F5344CB8AC3E}">
        <p14:creationId xmlns:p14="http://schemas.microsoft.com/office/powerpoint/2010/main" val="10352194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a:t>
            </a:r>
            <a:r>
              <a:rPr lang="en-US" dirty="0" err="1"/>
              <a:t>cyberbiosecurity</a:t>
            </a:r>
            <a:r>
              <a:rPr lang="en-US" dirty="0"/>
              <a:t> and where this fits in the food industry</a:t>
            </a:r>
          </a:p>
          <a:p>
            <a:endParaRPr lang="en-US" dirty="0"/>
          </a:p>
          <a:p>
            <a:r>
              <a:rPr lang="en-US" dirty="0" err="1"/>
              <a:t>Cyberbiosecurity</a:t>
            </a:r>
            <a:r>
              <a:rPr lang="en-US" dirty="0"/>
              <a:t> exists at the interface of cyber security, biosecurity, and cyber-physical security. </a:t>
            </a:r>
          </a:p>
        </p:txBody>
      </p:sp>
      <p:sp>
        <p:nvSpPr>
          <p:cNvPr id="4" name="Slide Number Placeholder 3"/>
          <p:cNvSpPr>
            <a:spLocks noGrp="1"/>
          </p:cNvSpPr>
          <p:nvPr>
            <p:ph type="sldNum" sz="quarter" idx="5"/>
          </p:nvPr>
        </p:nvSpPr>
        <p:spPr/>
        <p:txBody>
          <a:bodyPr/>
          <a:lstStyle/>
          <a:p>
            <a:fld id="{04245C3E-C7B1-475F-813D-7BFD7963B421}" type="slidenum">
              <a:rPr lang="en-US" smtClean="0"/>
              <a:t>10</a:t>
            </a:fld>
            <a:endParaRPr lang="en-US"/>
          </a:p>
        </p:txBody>
      </p:sp>
    </p:spTree>
    <p:extLst>
      <p:ext uri="{BB962C8B-B14F-4D97-AF65-F5344CB8AC3E}">
        <p14:creationId xmlns:p14="http://schemas.microsoft.com/office/powerpoint/2010/main" val="1804099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Break down the term ‘</a:t>
            </a:r>
            <a:r>
              <a:rPr lang="en-US" dirty="0" err="1"/>
              <a:t>cyberbiosecurity</a:t>
            </a:r>
            <a:r>
              <a:rPr lang="en-US" dirty="0"/>
              <a:t>’ into parts </a:t>
            </a:r>
          </a:p>
          <a:p>
            <a:endParaRPr lang="en-US" dirty="0"/>
          </a:p>
          <a:p>
            <a:r>
              <a:rPr lang="en-US" dirty="0"/>
              <a:t>Cyberbiosecurity as a visual term can look intimidating. Here, we will break down the term to understand the broader discipline. Cyberbiosecurity can be broken in cyber, bio, and security. Cyber is meaning or referencing the internet, technology, computers, and virtual storage or reality. Bio is meaning or referencing biology and biological data, measurements, and information. Finally, security is referencing safety measures or having a barrier or some type of protection. So really, at the core, </a:t>
            </a:r>
            <a:r>
              <a:rPr lang="en-US" dirty="0" err="1"/>
              <a:t>cyberbiosecurity</a:t>
            </a:r>
            <a:r>
              <a:rPr lang="en-US" dirty="0"/>
              <a:t> is talking about protection or the safety of biological data and information that is collected or stored using technology or is accessible via the internet or a virtual space. </a:t>
            </a:r>
          </a:p>
        </p:txBody>
      </p:sp>
      <p:sp>
        <p:nvSpPr>
          <p:cNvPr id="4" name="Slide Number Placeholder 3"/>
          <p:cNvSpPr>
            <a:spLocks noGrp="1"/>
          </p:cNvSpPr>
          <p:nvPr>
            <p:ph type="sldNum" sz="quarter" idx="5"/>
          </p:nvPr>
        </p:nvSpPr>
        <p:spPr/>
        <p:txBody>
          <a:bodyPr/>
          <a:lstStyle/>
          <a:p>
            <a:fld id="{04245C3E-C7B1-475F-813D-7BFD7963B421}" type="slidenum">
              <a:rPr lang="en-US" smtClean="0"/>
              <a:t>11</a:t>
            </a:fld>
            <a:endParaRPr lang="en-US"/>
          </a:p>
        </p:txBody>
      </p:sp>
    </p:spTree>
    <p:extLst>
      <p:ext uri="{BB962C8B-B14F-4D97-AF65-F5344CB8AC3E}">
        <p14:creationId xmlns:p14="http://schemas.microsoft.com/office/powerpoint/2010/main" val="1123659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Provide a more formal definition of </a:t>
            </a:r>
            <a:r>
              <a:rPr lang="en-US" dirty="0" err="1"/>
              <a:t>cyberbiosecurity</a:t>
            </a:r>
            <a:endParaRPr lang="en-US" dirty="0"/>
          </a:p>
          <a:p>
            <a:endParaRPr lang="en-US" dirty="0"/>
          </a:p>
          <a:p>
            <a:r>
              <a:rPr lang="en-US" dirty="0"/>
              <a:t>A more succinct and encompassing (but wordy!) definition of </a:t>
            </a:r>
            <a:r>
              <a:rPr lang="en-US" dirty="0" err="1"/>
              <a:t>cyberbiosecurity</a:t>
            </a:r>
            <a:r>
              <a:rPr lang="en-US" dirty="0"/>
              <a:t> is </a:t>
            </a:r>
            <a:r>
              <a:rPr lang="en-US" sz="1200" dirty="0"/>
              <a:t>“understanding the vulnerabilities to unwanted surveillance, intrusions, and malicious and harmful activities which can occur within or at the interfaces of comingled life and medical sciences, cyber, cyber-physical, supply chain and infrastructure systems, and developing and instituting measures to prevent, protect against, mitigate, investigate and attribute such threats as it pertains to security, competitiveness and resilience”  as defined by Murch et al. (2018). Definition was proposed with the understanding that revisions will be necessary as the discipline is rapidly evolving. </a:t>
            </a:r>
          </a:p>
          <a:p>
            <a:endParaRPr lang="en-US" sz="1200" dirty="0"/>
          </a:p>
          <a:p>
            <a:r>
              <a:rPr lang="en-US" sz="1200" dirty="0"/>
              <a:t>Let’s break this down to see what this is really saying…</a:t>
            </a:r>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12</a:t>
            </a:fld>
            <a:endParaRPr lang="en-US"/>
          </a:p>
        </p:txBody>
      </p:sp>
    </p:spTree>
    <p:extLst>
      <p:ext uri="{BB962C8B-B14F-4D97-AF65-F5344CB8AC3E}">
        <p14:creationId xmlns:p14="http://schemas.microsoft.com/office/powerpoint/2010/main" val="3980009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Provide a more formal definition of </a:t>
            </a:r>
            <a:r>
              <a:rPr lang="en-US" dirty="0" err="1"/>
              <a:t>cyberbiosecurity</a:t>
            </a:r>
            <a:endParaRPr lang="en-US" dirty="0"/>
          </a:p>
          <a:p>
            <a:endParaRPr lang="en-US" dirty="0"/>
          </a:p>
          <a:p>
            <a:r>
              <a:rPr lang="en-US" dirty="0"/>
              <a:t>First things first. </a:t>
            </a:r>
            <a:r>
              <a:rPr lang="en-US" dirty="0" err="1"/>
              <a:t>Cyberbiosecurity</a:t>
            </a:r>
            <a:r>
              <a:rPr lang="en-US" dirty="0"/>
              <a:t> is about vulnerabilities. Not only knowing about them or that they exist but understanding vulnerabilities. These vulnerabilities we want to understand are specific which we’ll get to next.</a:t>
            </a:r>
          </a:p>
        </p:txBody>
      </p:sp>
      <p:sp>
        <p:nvSpPr>
          <p:cNvPr id="4" name="Slide Number Placeholder 3"/>
          <p:cNvSpPr>
            <a:spLocks noGrp="1"/>
          </p:cNvSpPr>
          <p:nvPr>
            <p:ph type="sldNum" sz="quarter" idx="5"/>
          </p:nvPr>
        </p:nvSpPr>
        <p:spPr/>
        <p:txBody>
          <a:bodyPr/>
          <a:lstStyle/>
          <a:p>
            <a:fld id="{04245C3E-C7B1-475F-813D-7BFD7963B421}" type="slidenum">
              <a:rPr lang="en-US" smtClean="0"/>
              <a:t>13</a:t>
            </a:fld>
            <a:endParaRPr lang="en-US"/>
          </a:p>
        </p:txBody>
      </p:sp>
    </p:spTree>
    <p:extLst>
      <p:ext uri="{BB962C8B-B14F-4D97-AF65-F5344CB8AC3E}">
        <p14:creationId xmlns:p14="http://schemas.microsoft.com/office/powerpoint/2010/main" val="1579177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Provide a more formal definition of </a:t>
            </a:r>
            <a:r>
              <a:rPr lang="en-US" dirty="0" err="1"/>
              <a:t>cyberbiosecurity</a:t>
            </a:r>
            <a:endParaRPr lang="en-US" dirty="0"/>
          </a:p>
          <a:p>
            <a:endParaRPr lang="en-US" dirty="0"/>
          </a:p>
          <a:p>
            <a:r>
              <a:rPr lang="en-US" dirty="0"/>
              <a:t>Here our definition sates that the vulnerabilities we are concerned about include, “…</a:t>
            </a:r>
            <a:r>
              <a:rPr lang="en-US" sz="1200" dirty="0">
                <a:highlight>
                  <a:srgbClr val="FFFF00"/>
                </a:highlight>
              </a:rPr>
              <a:t>unwanted surveillance, intrusions, and malicious and harmful activities…” Surveillance and intrusions might seem more concrete than “malicious and harmful activities”.  These could be variable depending on who defines them and the specific situations at hand. </a:t>
            </a:r>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14</a:t>
            </a:fld>
            <a:endParaRPr lang="en-US"/>
          </a:p>
        </p:txBody>
      </p:sp>
    </p:spTree>
    <p:extLst>
      <p:ext uri="{BB962C8B-B14F-4D97-AF65-F5344CB8AC3E}">
        <p14:creationId xmlns:p14="http://schemas.microsoft.com/office/powerpoint/2010/main" val="932117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Provide a more formal definition of </a:t>
            </a:r>
            <a:r>
              <a:rPr lang="en-US" dirty="0" err="1"/>
              <a:t>cyberbiosecurity</a:t>
            </a:r>
            <a:endParaRPr lang="en-US" dirty="0"/>
          </a:p>
          <a:p>
            <a:endParaRPr lang="en-US" dirty="0"/>
          </a:p>
          <a:p>
            <a:endParaRPr lang="en-US" dirty="0"/>
          </a:p>
          <a:p>
            <a:r>
              <a:rPr lang="en-US" dirty="0"/>
              <a:t>So far, we know we are trying to understand specific vulnerabilities. Here, we see where we are looking for them. “…</a:t>
            </a:r>
            <a:r>
              <a:rPr lang="en-US" sz="1200" dirty="0">
                <a:highlight>
                  <a:srgbClr val="FFFF00"/>
                </a:highlight>
              </a:rPr>
              <a:t>Within or at the interfaces of comingled life and medical sciences, cyber, cyber-physical, supply chain and infrastructure systems, and developing…” </a:t>
            </a:r>
            <a:r>
              <a:rPr lang="en-US" sz="1200" baseline="30000" dirty="0">
                <a:highlight>
                  <a:srgbClr val="FFFF00"/>
                </a:highlight>
              </a:rPr>
              <a:t>1</a:t>
            </a:r>
            <a:endParaRPr lang="en-US" sz="1200" dirty="0">
              <a:highlight>
                <a:srgbClr val="FFFF00"/>
              </a:highlight>
            </a:endParaRPr>
          </a:p>
          <a:p>
            <a:endParaRPr lang="en-US" sz="1200" dirty="0">
              <a:highlight>
                <a:srgbClr val="FFFF00"/>
              </a:highlight>
            </a:endParaRPr>
          </a:p>
          <a:p>
            <a:r>
              <a:rPr lang="en-US" sz="1200" dirty="0">
                <a:highlight>
                  <a:srgbClr val="FFFF00"/>
                </a:highlight>
              </a:rPr>
              <a:t>“within or at the interfaces”</a:t>
            </a:r>
            <a:r>
              <a:rPr lang="en-US" sz="1200" baseline="30000" dirty="0">
                <a:highlight>
                  <a:srgbClr val="FFFF00"/>
                </a:highlight>
              </a:rPr>
              <a:t>1</a:t>
            </a:r>
            <a:r>
              <a:rPr lang="en-US" sz="1200" dirty="0">
                <a:highlight>
                  <a:srgbClr val="FFFF00"/>
                </a:highlight>
              </a:rPr>
              <a:t> seems overwhelming. Specifically, we are including life science, medical science, cyber systems, cyber-physical pieces, supply chains, and infrastructure pieces. We are also including any places where any of these will overlap. That’s a lot of places!</a:t>
            </a:r>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15</a:t>
            </a:fld>
            <a:endParaRPr lang="en-US"/>
          </a:p>
        </p:txBody>
      </p:sp>
    </p:spTree>
    <p:extLst>
      <p:ext uri="{BB962C8B-B14F-4D97-AF65-F5344CB8AC3E}">
        <p14:creationId xmlns:p14="http://schemas.microsoft.com/office/powerpoint/2010/main" val="2768510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Provide a more formal definition of </a:t>
            </a:r>
            <a:r>
              <a:rPr lang="en-US" dirty="0" err="1"/>
              <a:t>cyberbiosecurity</a:t>
            </a:r>
            <a:endParaRPr lang="en-US" dirty="0"/>
          </a:p>
          <a:p>
            <a:endParaRPr lang="en-US" dirty="0"/>
          </a:p>
          <a:p>
            <a:endParaRPr lang="en-US" dirty="0"/>
          </a:p>
          <a:p>
            <a:r>
              <a:rPr lang="en-US" dirty="0"/>
              <a:t>Here the definition expands even more. Before this, we saw </a:t>
            </a:r>
            <a:r>
              <a:rPr lang="en-US" dirty="0" err="1"/>
              <a:t>cyberbiosecurity</a:t>
            </a:r>
            <a:r>
              <a:rPr lang="en-US" dirty="0"/>
              <a:t> to be focused around understanding vulnerabilities to unwanted activities in a range of different fields. Now, we see </a:t>
            </a:r>
            <a:r>
              <a:rPr lang="en-US" dirty="0" err="1"/>
              <a:t>cyberbiosecurity</a:t>
            </a:r>
            <a:r>
              <a:rPr lang="en-US" dirty="0"/>
              <a:t> also includes prevention and protection against these unwanted actions as well as ability to mitigate (or reduce the severity) and investigate these unwanted actions to the extent of finding the cause. </a:t>
            </a:r>
          </a:p>
        </p:txBody>
      </p:sp>
      <p:sp>
        <p:nvSpPr>
          <p:cNvPr id="4" name="Slide Number Placeholder 3"/>
          <p:cNvSpPr>
            <a:spLocks noGrp="1"/>
          </p:cNvSpPr>
          <p:nvPr>
            <p:ph type="sldNum" sz="quarter" idx="5"/>
          </p:nvPr>
        </p:nvSpPr>
        <p:spPr/>
        <p:txBody>
          <a:bodyPr/>
          <a:lstStyle/>
          <a:p>
            <a:fld id="{04245C3E-C7B1-475F-813D-7BFD7963B421}" type="slidenum">
              <a:rPr lang="en-US" smtClean="0"/>
              <a:t>16</a:t>
            </a:fld>
            <a:endParaRPr lang="en-US"/>
          </a:p>
        </p:txBody>
      </p:sp>
    </p:spTree>
    <p:extLst>
      <p:ext uri="{BB962C8B-B14F-4D97-AF65-F5344CB8AC3E}">
        <p14:creationId xmlns:p14="http://schemas.microsoft.com/office/powerpoint/2010/main" val="684565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Provide a more formal definition of </a:t>
            </a:r>
            <a:r>
              <a:rPr lang="en-US" dirty="0" err="1"/>
              <a:t>cyberbiosecurity</a:t>
            </a:r>
            <a:endParaRPr lang="en-US" dirty="0"/>
          </a:p>
          <a:p>
            <a:endParaRPr lang="en-US" dirty="0"/>
          </a:p>
          <a:p>
            <a:endParaRPr lang="en-US" dirty="0"/>
          </a:p>
          <a:p>
            <a:r>
              <a:rPr lang="en-US" dirty="0"/>
              <a:t>Finally, the definition ends with a cap, “…</a:t>
            </a:r>
            <a:r>
              <a:rPr lang="en-US" sz="1200" dirty="0">
                <a:highlight>
                  <a:srgbClr val="FFFF00"/>
                </a:highlight>
              </a:rPr>
              <a:t>as it pertains to security, competitiveness and resilience.”</a:t>
            </a:r>
            <a:r>
              <a:rPr lang="en-US" sz="1200" baseline="30000" dirty="0">
                <a:highlight>
                  <a:srgbClr val="FFFF00"/>
                </a:highlight>
              </a:rPr>
              <a:t>1</a:t>
            </a:r>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17</a:t>
            </a:fld>
            <a:endParaRPr lang="en-US"/>
          </a:p>
        </p:txBody>
      </p:sp>
    </p:spTree>
    <p:extLst>
      <p:ext uri="{BB962C8B-B14F-4D97-AF65-F5344CB8AC3E}">
        <p14:creationId xmlns:p14="http://schemas.microsoft.com/office/powerpoint/2010/main" val="28755337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Provide a more formal definition of </a:t>
            </a:r>
            <a:r>
              <a:rPr lang="en-US" dirty="0" err="1"/>
              <a:t>cyberbiosecurity</a:t>
            </a:r>
            <a:endParaRPr lang="en-US" dirty="0"/>
          </a:p>
          <a:p>
            <a:endParaRPr lang="en-US" dirty="0"/>
          </a:p>
          <a:p>
            <a:r>
              <a:rPr lang="en-US" dirty="0"/>
              <a:t>When we look at the entire definition again, we can see it a little differently. </a:t>
            </a:r>
          </a:p>
          <a:p>
            <a:endParaRPr lang="en-US" dirty="0"/>
          </a:p>
          <a:p>
            <a:r>
              <a:rPr lang="en-US" dirty="0"/>
              <a:t>Understand, implement, recover</a:t>
            </a:r>
          </a:p>
          <a:p>
            <a:r>
              <a:rPr lang="en-US" dirty="0"/>
              <a:t>To summarize and simplify: </a:t>
            </a:r>
            <a:r>
              <a:rPr lang="en-US" dirty="0" err="1"/>
              <a:t>Cyberbiosecurity</a:t>
            </a:r>
            <a:r>
              <a:rPr lang="en-US" dirty="0"/>
              <a:t> works to understand weaknesses to unwanted actions in life science, medical science, </a:t>
            </a:r>
            <a:r>
              <a:rPr lang="en-US" sz="1200" dirty="0">
                <a:highlight>
                  <a:srgbClr val="FFFF00"/>
                </a:highlight>
              </a:rPr>
              <a:t>cyber systems, cyber-physical pieces, supply chains, and infrastructure pieces as well as create and implement processes to prevent these unwanted actions and help recover from unwanted actions as related to security, </a:t>
            </a:r>
            <a:r>
              <a:rPr lang="en-US" sz="1200" dirty="0"/>
              <a:t>competitiveness and ability to recover. </a:t>
            </a:r>
          </a:p>
          <a:p>
            <a:endParaRPr lang="en-US" sz="1200" dirty="0"/>
          </a:p>
          <a:p>
            <a:r>
              <a:rPr lang="en-US" sz="1200" dirty="0"/>
              <a:t>This could look like a variety of scenarios. An unauthorized change to a drying oven in a dry cereal facility could cause a food safety concern as the product may contain too much water for the product to be considered safe. A forged or altered Certificate of Analysis from the microbial lab which tested samples of a ready to eat jerky might say the product came back within specification while the actual sample failed testing and requires product to be placed on hold. Cyber security of biological data or data which can impact a biological system (including a person, the food system, or supply chain) is the focus of </a:t>
            </a:r>
            <a:r>
              <a:rPr lang="en-US" sz="1200" dirty="0" err="1"/>
              <a:t>cyberbiosecurity</a:t>
            </a:r>
            <a:r>
              <a:rPr lang="en-US" sz="1200" dirty="0"/>
              <a:t>. </a:t>
            </a:r>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18</a:t>
            </a:fld>
            <a:endParaRPr lang="en-US"/>
          </a:p>
        </p:txBody>
      </p:sp>
    </p:spTree>
    <p:extLst>
      <p:ext uri="{BB962C8B-B14F-4D97-AF65-F5344CB8AC3E}">
        <p14:creationId xmlns:p14="http://schemas.microsoft.com/office/powerpoint/2010/main" val="26363250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Review the term ‘</a:t>
            </a:r>
            <a:r>
              <a:rPr lang="en-US" dirty="0" err="1"/>
              <a:t>cyberbiosecurity</a:t>
            </a:r>
            <a:r>
              <a:rPr lang="en-US" dirty="0"/>
              <a:t>’ in parts </a:t>
            </a:r>
          </a:p>
          <a:p>
            <a:endParaRPr lang="en-US" dirty="0"/>
          </a:p>
          <a:p>
            <a:r>
              <a:rPr lang="en-US" dirty="0"/>
              <a:t>After all that, hopefully this makes more sense than it did a few minutes ago. </a:t>
            </a:r>
          </a:p>
        </p:txBody>
      </p:sp>
      <p:sp>
        <p:nvSpPr>
          <p:cNvPr id="4" name="Slide Number Placeholder 3"/>
          <p:cNvSpPr>
            <a:spLocks noGrp="1"/>
          </p:cNvSpPr>
          <p:nvPr>
            <p:ph type="sldNum" sz="quarter" idx="5"/>
          </p:nvPr>
        </p:nvSpPr>
        <p:spPr/>
        <p:txBody>
          <a:bodyPr/>
          <a:lstStyle/>
          <a:p>
            <a:fld id="{04245C3E-C7B1-475F-813D-7BFD7963B421}" type="slidenum">
              <a:rPr lang="en-US" smtClean="0"/>
              <a:t>19</a:t>
            </a:fld>
            <a:endParaRPr lang="en-US"/>
          </a:p>
        </p:txBody>
      </p:sp>
    </p:spTree>
    <p:extLst>
      <p:ext uri="{BB962C8B-B14F-4D97-AF65-F5344CB8AC3E}">
        <p14:creationId xmlns:p14="http://schemas.microsoft.com/office/powerpoint/2010/main" val="3525769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Introduce topics to be covered during the lecture</a:t>
            </a:r>
          </a:p>
        </p:txBody>
      </p:sp>
      <p:sp>
        <p:nvSpPr>
          <p:cNvPr id="4" name="Slide Number Placeholder 3"/>
          <p:cNvSpPr>
            <a:spLocks noGrp="1"/>
          </p:cNvSpPr>
          <p:nvPr>
            <p:ph type="sldNum" sz="quarter" idx="5"/>
          </p:nvPr>
        </p:nvSpPr>
        <p:spPr/>
        <p:txBody>
          <a:bodyPr/>
          <a:lstStyle/>
          <a:p>
            <a:fld id="{04245C3E-C7B1-475F-813D-7BFD7963B421}" type="slidenum">
              <a:rPr lang="en-US" smtClean="0"/>
              <a:t>2</a:t>
            </a:fld>
            <a:endParaRPr lang="en-US"/>
          </a:p>
        </p:txBody>
      </p:sp>
    </p:spTree>
    <p:extLst>
      <p:ext uri="{BB962C8B-B14F-4D97-AF65-F5344CB8AC3E}">
        <p14:creationId xmlns:p14="http://schemas.microsoft.com/office/powerpoint/2010/main" val="14384855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Introduce categories of cyber attacks</a:t>
            </a:r>
          </a:p>
          <a:p>
            <a:endParaRPr lang="en-US" dirty="0"/>
          </a:p>
          <a:p>
            <a:r>
              <a:rPr lang="en-US" dirty="0"/>
              <a:t>As cyber attacks become more common, securing the food supply against these threats become increasingly vital for the supply chain as well as food safety and security. Attacks can be categorized into four types: </a:t>
            </a:r>
            <a:r>
              <a:rPr lang="en-US" sz="1200" dirty="0"/>
              <a:t>Data injection; Automated system hijacking; Node forgery; Learning algorithms</a:t>
            </a:r>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20</a:t>
            </a:fld>
            <a:endParaRPr lang="en-US"/>
          </a:p>
        </p:txBody>
      </p:sp>
    </p:spTree>
    <p:extLst>
      <p:ext uri="{BB962C8B-B14F-4D97-AF65-F5344CB8AC3E}">
        <p14:creationId xmlns:p14="http://schemas.microsoft.com/office/powerpoint/2010/main" val="13566327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a data injection cyber attack</a:t>
            </a:r>
          </a:p>
          <a:p>
            <a:endParaRPr lang="en-US" dirty="0"/>
          </a:p>
          <a:p>
            <a:r>
              <a:rPr lang="en-US" dirty="0"/>
              <a:t>Data injection described a cyber attack which adds data to a data set. This can result in misleading analysis of the data and cause improper conclusions and resulting action which are inappropriate to the true data. </a:t>
            </a:r>
          </a:p>
          <a:p>
            <a:r>
              <a:rPr lang="en-US" dirty="0"/>
              <a:t>A dataset of finished product final weights could be altered with additional weights added. Adding low numbers to the dataset could result in the company holding or reworking product that was within specifications. Adding high numbers to the dataset could result in the company adjusting their scales to lower the average weight resulting in the true averages to be too low for regulations. Concerns such as these could result in legal issues and loss of revenue. </a:t>
            </a:r>
          </a:p>
          <a:p>
            <a:r>
              <a:rPr lang="en-US" dirty="0"/>
              <a:t>A dataset containing temperatures for a critical control point could be altered resulting in product being disposed of due to the process seeming out of control from the dataset though the true data was correct and achieving the critical limit.  </a:t>
            </a:r>
          </a:p>
        </p:txBody>
      </p:sp>
      <p:sp>
        <p:nvSpPr>
          <p:cNvPr id="4" name="Slide Number Placeholder 3"/>
          <p:cNvSpPr>
            <a:spLocks noGrp="1"/>
          </p:cNvSpPr>
          <p:nvPr>
            <p:ph type="sldNum" sz="quarter" idx="5"/>
          </p:nvPr>
        </p:nvSpPr>
        <p:spPr/>
        <p:txBody>
          <a:bodyPr/>
          <a:lstStyle/>
          <a:p>
            <a:fld id="{04245C3E-C7B1-475F-813D-7BFD7963B421}" type="slidenum">
              <a:rPr lang="en-US" smtClean="0"/>
              <a:t>21</a:t>
            </a:fld>
            <a:endParaRPr lang="en-US"/>
          </a:p>
        </p:txBody>
      </p:sp>
    </p:spTree>
    <p:extLst>
      <p:ext uri="{BB962C8B-B14F-4D97-AF65-F5344CB8AC3E}">
        <p14:creationId xmlns:p14="http://schemas.microsoft.com/office/powerpoint/2010/main" val="2628408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an automated system hijacking cyber attack</a:t>
            </a:r>
          </a:p>
          <a:p>
            <a:endParaRPr lang="en-US" dirty="0"/>
          </a:p>
          <a:p>
            <a:r>
              <a:rPr lang="en-US" dirty="0"/>
              <a:t>Automated system hijacking describes an automated system or process being controlled or shut down by an attacker. This can alter the process or shut the process down entirely.</a:t>
            </a:r>
          </a:p>
          <a:p>
            <a:r>
              <a:rPr lang="en-US" dirty="0"/>
              <a:t>A warehouse relying on robots to palletize product to be shipped would lose efficiency if the robots were hacked causing them to work improperly or not at all. </a:t>
            </a:r>
          </a:p>
          <a:p>
            <a:r>
              <a:rPr lang="en-US" dirty="0"/>
              <a:t>A production line controlled by processing panels would result in down time should a cyber attack leave the process controls locked out.</a:t>
            </a:r>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22</a:t>
            </a:fld>
            <a:endParaRPr lang="en-US"/>
          </a:p>
        </p:txBody>
      </p:sp>
    </p:spTree>
    <p:extLst>
      <p:ext uri="{BB962C8B-B14F-4D97-AF65-F5344CB8AC3E}">
        <p14:creationId xmlns:p14="http://schemas.microsoft.com/office/powerpoint/2010/main" val="29129662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and node forgery cyber attack</a:t>
            </a:r>
          </a:p>
          <a:p>
            <a:endParaRPr lang="en-US" dirty="0"/>
          </a:p>
          <a:p>
            <a:r>
              <a:rPr lang="en-US" dirty="0"/>
              <a:t>A node forgery attack focuses on sensors collecting and reporting data. In this type of attack, a sensor would be mimicked </a:t>
            </a:r>
            <a:r>
              <a:rPr lang="en-US" sz="1200" dirty="0"/>
              <a:t>altering the reported data. These result are similar to those of a data injection attack but the attack occurs at a different point in the process.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 soil moisture sensor is mimicked making it seem the soil is too dry resulting in additional irrigation could flood the crop. Conversely, data making it seem the soil moisture is too high could result in reduced irrigation. Either way, an attack like this could result in inadequate irrigation and potentially cause loss of crop.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An oven temperature sensor providing real-time temperature feedback could be mimicked to report the wrong temperature. Heat setting adjustments could then cause the oven temperature to be too low resulting in low quality product or potentially unsafe product. Another possibility would be the mimicked sensor would indicate the oven temperature is too low causing the heating the be increased resulting in burnt product or a potential safety issue or employees in the area. </a:t>
            </a:r>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23</a:t>
            </a:fld>
            <a:endParaRPr lang="en-US"/>
          </a:p>
        </p:txBody>
      </p:sp>
    </p:spTree>
    <p:extLst>
      <p:ext uri="{BB962C8B-B14F-4D97-AF65-F5344CB8AC3E}">
        <p14:creationId xmlns:p14="http://schemas.microsoft.com/office/powerpoint/2010/main" val="32738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a learning algorithm cyber attack</a:t>
            </a:r>
          </a:p>
          <a:p>
            <a:endParaRPr lang="en-US" dirty="0"/>
          </a:p>
          <a:p>
            <a:r>
              <a:rPr lang="en-US" dirty="0"/>
              <a:t>A learning algorithm attack focuses on altering a machine learning algorithm used for production and planning resulting in inappropriate output from the algorithm. </a:t>
            </a:r>
          </a:p>
          <a:p>
            <a:r>
              <a:rPr lang="en-US" dirty="0"/>
              <a:t>Altering an algorithm used to </a:t>
            </a:r>
            <a:r>
              <a:rPr lang="en-US" sz="1200" dirty="0"/>
              <a:t>calculate projected sales could result in low production rates leaving the company with missed sales.</a:t>
            </a:r>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24</a:t>
            </a:fld>
            <a:endParaRPr lang="en-US"/>
          </a:p>
        </p:txBody>
      </p:sp>
    </p:spTree>
    <p:extLst>
      <p:ext uri="{BB962C8B-B14F-4D97-AF65-F5344CB8AC3E}">
        <p14:creationId xmlns:p14="http://schemas.microsoft.com/office/powerpoint/2010/main" val="24559664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Share the complexity of the supply chain and dependency of the food science concerns</a:t>
            </a:r>
          </a:p>
          <a:p>
            <a:endParaRPr lang="en-US" dirty="0"/>
          </a:p>
          <a:p>
            <a:r>
              <a:rPr lang="en-US" dirty="0"/>
              <a:t>Specific food concerns mean very little if the other pieces to the supply chain do not have their own understanding of </a:t>
            </a:r>
            <a:r>
              <a:rPr lang="en-US" dirty="0" err="1"/>
              <a:t>cyberbiosecuirty</a:t>
            </a:r>
            <a:r>
              <a:rPr lang="en-US" dirty="0"/>
              <a:t> risks. Just as traceability requires an understanding of where ingredient and products come from and go, data and information should be considered when thinking about </a:t>
            </a:r>
            <a:r>
              <a:rPr lang="en-US" dirty="0" err="1"/>
              <a:t>cyberbiosecurity</a:t>
            </a:r>
            <a:r>
              <a:rPr lang="en-US" dirty="0"/>
              <a:t>. Additionally, the </a:t>
            </a:r>
            <a:r>
              <a:rPr lang="en-US" dirty="0" err="1"/>
              <a:t>cyberbiosecurity</a:t>
            </a:r>
            <a:r>
              <a:rPr lang="en-US" dirty="0"/>
              <a:t> of the suppliers, distributors, support industries (external laboratories, packaging vendors, equipment vendors, third party auditors, </a:t>
            </a:r>
            <a:r>
              <a:rPr lang="en-US" dirty="0" err="1"/>
              <a:t>etc</a:t>
            </a:r>
            <a:r>
              <a:rPr lang="en-US" dirty="0"/>
              <a:t>)</a:t>
            </a:r>
          </a:p>
        </p:txBody>
      </p:sp>
      <p:sp>
        <p:nvSpPr>
          <p:cNvPr id="4" name="Slide Number Placeholder 3"/>
          <p:cNvSpPr>
            <a:spLocks noGrp="1"/>
          </p:cNvSpPr>
          <p:nvPr>
            <p:ph type="sldNum" sz="quarter" idx="5"/>
          </p:nvPr>
        </p:nvSpPr>
        <p:spPr/>
        <p:txBody>
          <a:bodyPr/>
          <a:lstStyle/>
          <a:p>
            <a:fld id="{04245C3E-C7B1-475F-813D-7BFD7963B421}" type="slidenum">
              <a:rPr lang="en-US" smtClean="0"/>
              <a:t>25</a:t>
            </a:fld>
            <a:endParaRPr lang="en-US"/>
          </a:p>
        </p:txBody>
      </p:sp>
    </p:spTree>
    <p:extLst>
      <p:ext uri="{BB962C8B-B14F-4D97-AF65-F5344CB8AC3E}">
        <p14:creationId xmlns:p14="http://schemas.microsoft.com/office/powerpoint/2010/main" val="33068551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Share specific concerns in food science around </a:t>
            </a:r>
            <a:r>
              <a:rPr lang="en-US" dirty="0" err="1"/>
              <a:t>cyberbiosecurity</a:t>
            </a:r>
            <a:r>
              <a:rPr lang="en-US" dirty="0"/>
              <a:t> </a:t>
            </a:r>
          </a:p>
          <a:p>
            <a:endParaRPr lang="en-US" dirty="0"/>
          </a:p>
          <a:p>
            <a:r>
              <a:rPr lang="en-US" dirty="0"/>
              <a:t>As previously mentioned, food science and the food industry use computers, technology, and automaton constantly. Industrial control system is a general term used cross many fields to describe the variety of control systems used the instruments and equipment they are connected to. Many food processors use some amount of automated processing equipment. Ingredients can be added using valves and scales that only require an employee to oversee the process and wait for alarms. Programs and technology can run the entire batching process to mix ingredients for a food product. Packing a finished good into boxes use to require employees picking up the product and placing them in the box. Now, automated equipment can be used to pack cases without the need for the same number of employees. Data can be collected manually using sensors and programs. This data can then be stored and management all from a computer or virtual system. This same data can be shared with other employees, mangers, other facilities, etc. Basically, data can be collected stored, managed, and shared, all without leaving the virtual world. This is easier than manually collecting, storing, managing, and sharing data but where does this leave the accuracy and security of the data? Inventory management systems are often digital now.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Technology has changed everything and generally made food production easier. There’s options for automation in food processing including electronic monitoring of control points, sensors can be used countless ways such as checking for quality or safety defects and these automated pieces can be set to change or alter the process flow of the food production based on the result. Using computers or other technology can allow quick change overs by saving processing information and simply loading the next process or recipe needed. Food safety data or quality checks can be manually entered on the computer and stored using a variety of software options. The offsite testing data can be entered by the lab and later accessed via laboratory management systems. Even shipping and inventory of product can be controlled with technology such as SAP. While all of these examples make production easier, tampering with any of these examples, set points, alarm systems, stored data, etc. can cause catastrophic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will include research and development of products and processes. </a:t>
            </a:r>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26</a:t>
            </a:fld>
            <a:endParaRPr lang="en-US"/>
          </a:p>
        </p:txBody>
      </p:sp>
    </p:spTree>
    <p:extLst>
      <p:ext uri="{BB962C8B-B14F-4D97-AF65-F5344CB8AC3E}">
        <p14:creationId xmlns:p14="http://schemas.microsoft.com/office/powerpoint/2010/main" val="9240212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a true example</a:t>
            </a:r>
          </a:p>
          <a:p>
            <a:endParaRPr lang="en-US" dirty="0"/>
          </a:p>
          <a:p>
            <a:r>
              <a:rPr lang="en-US" dirty="0"/>
              <a:t>https://www.wisfarmer.com/story/news/2021/10/26/schreiber-foods-hit-cyberattack-plants-closed/8558252002/</a:t>
            </a:r>
          </a:p>
          <a:p>
            <a:endParaRPr lang="en-US" dirty="0"/>
          </a:p>
          <a:p>
            <a:r>
              <a:rPr lang="en-US" dirty="0"/>
              <a:t>Schreiber Foods is a milk processor in Wisconsin who experienced a cyber attack in October of 2021. The attack impacted the entire company forcing all locations to shut down and all milk to be rerouted impacting the farmers, cooperatives, plants, companies, and consumers. Much of the Schreiber processing relies on computers leaving the company unable to process for multiple days. Attacks like this are expensive for everyone. Product shortages (cream cheese) were felt by consumers. Employees were unable to report for work leaving potential financial strain on the workers. The company took a huge loss due to down time, recovery efforts, etc. </a:t>
            </a:r>
          </a:p>
        </p:txBody>
      </p:sp>
      <p:sp>
        <p:nvSpPr>
          <p:cNvPr id="4" name="Slide Number Placeholder 3"/>
          <p:cNvSpPr>
            <a:spLocks noGrp="1"/>
          </p:cNvSpPr>
          <p:nvPr>
            <p:ph type="sldNum" sz="quarter" idx="5"/>
          </p:nvPr>
        </p:nvSpPr>
        <p:spPr/>
        <p:txBody>
          <a:bodyPr/>
          <a:lstStyle/>
          <a:p>
            <a:fld id="{04245C3E-C7B1-475F-813D-7BFD7963B421}" type="slidenum">
              <a:rPr lang="en-US" smtClean="0"/>
              <a:t>27</a:t>
            </a:fld>
            <a:endParaRPr lang="en-US"/>
          </a:p>
        </p:txBody>
      </p:sp>
    </p:spTree>
    <p:extLst>
      <p:ext uri="{BB962C8B-B14F-4D97-AF65-F5344CB8AC3E}">
        <p14:creationId xmlns:p14="http://schemas.microsoft.com/office/powerpoint/2010/main" val="22045589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Slide objective: Explain a true example</a:t>
            </a:r>
          </a:p>
          <a:p>
            <a:endParaRPr lang="en-US" dirty="0"/>
          </a:p>
          <a:p>
            <a:r>
              <a:rPr lang="en-US" dirty="0"/>
              <a:t>https://www.bbc.com/news/world-us-canada-55989843#:~:text=A%20computer%20hacker%20gained%20access,it%20and%20reversed%20the%20action</a:t>
            </a:r>
          </a:p>
          <a:p>
            <a:endParaRPr lang="en-US" dirty="0"/>
          </a:p>
          <a:p>
            <a:r>
              <a:rPr lang="en-US" dirty="0"/>
              <a:t>A city in Florida experienced a cyber attack that could have been disastrous had an employee not been alert and acted quickly. In 2021, an employee noticed an attempt to access the system remotely. Assuming it was a supervisor, the employee was not alarmed until they saw the hacker (having gained the remote access to the system) increased the sodium hydroxide setting from 100 parts per million to 11,100ppm. Sodium hydroxide is used in water treatment to control pH but only in small amounts. Larger concentrations are extremely corrosive and are often used to clean pipes and drains. Sodium hydroxide can cause skin and eye irritation as well as hair loss. Swallowing the chemical can leave damage to the mouth, throat, and stomach, cause nausea and vomiting and diarrhea. The employee immediately corrected the setting and remote access to the plant was disabled so no one was ever at risk. If the employee had not seen the change, the story would not have ended so happily. Furthermore, similar attacks have occurred in other water treatment plants. </a:t>
            </a:r>
          </a:p>
        </p:txBody>
      </p:sp>
      <p:sp>
        <p:nvSpPr>
          <p:cNvPr id="4" name="Slide Number Placeholder 3"/>
          <p:cNvSpPr>
            <a:spLocks noGrp="1"/>
          </p:cNvSpPr>
          <p:nvPr>
            <p:ph type="sldNum" sz="quarter" idx="5"/>
          </p:nvPr>
        </p:nvSpPr>
        <p:spPr/>
        <p:txBody>
          <a:bodyPr/>
          <a:lstStyle/>
          <a:p>
            <a:fld id="{04245C3E-C7B1-475F-813D-7BFD7963B421}" type="slidenum">
              <a:rPr lang="en-US" smtClean="0"/>
              <a:t>28</a:t>
            </a:fld>
            <a:endParaRPr lang="en-US"/>
          </a:p>
        </p:txBody>
      </p:sp>
    </p:spTree>
    <p:extLst>
      <p:ext uri="{BB962C8B-B14F-4D97-AF65-F5344CB8AC3E}">
        <p14:creationId xmlns:p14="http://schemas.microsoft.com/office/powerpoint/2010/main" val="11767917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possible impacts of cyber attacks</a:t>
            </a:r>
          </a:p>
          <a:p>
            <a:endParaRPr lang="en-US" dirty="0"/>
          </a:p>
          <a:p>
            <a:r>
              <a:rPr lang="en-US" dirty="0"/>
              <a:t>Cyber-attacks of any degree can have large impacts. They can cause disruption of the business attacked as well as business connected to the targeted business, disrupt the supply chain, and the economy. Cyber-attacks can also create trust issues of data collected or stored in a way that it might be at risk as well as cause citizens to distrust business, government, etc.</a:t>
            </a:r>
          </a:p>
        </p:txBody>
      </p:sp>
      <p:sp>
        <p:nvSpPr>
          <p:cNvPr id="4" name="Slide Number Placeholder 3"/>
          <p:cNvSpPr>
            <a:spLocks noGrp="1"/>
          </p:cNvSpPr>
          <p:nvPr>
            <p:ph type="sldNum" sz="quarter" idx="5"/>
          </p:nvPr>
        </p:nvSpPr>
        <p:spPr/>
        <p:txBody>
          <a:bodyPr/>
          <a:lstStyle/>
          <a:p>
            <a:fld id="{04245C3E-C7B1-475F-813D-7BFD7963B421}" type="slidenum">
              <a:rPr lang="en-US" smtClean="0"/>
              <a:t>29</a:t>
            </a:fld>
            <a:endParaRPr lang="en-US"/>
          </a:p>
        </p:txBody>
      </p:sp>
    </p:spTree>
    <p:extLst>
      <p:ext uri="{BB962C8B-B14F-4D97-AF65-F5344CB8AC3E}">
        <p14:creationId xmlns:p14="http://schemas.microsoft.com/office/powerpoint/2010/main" val="1796306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Introduce the integration of technology into the food industry and the implications of the modernization</a:t>
            </a:r>
          </a:p>
          <a:p>
            <a:endParaRPr lang="en-US" dirty="0"/>
          </a:p>
          <a:p>
            <a:r>
              <a:rPr lang="en-US" dirty="0"/>
              <a:t>Modern food, from farm to fork, involves technology. Technology and computers are part of our every day but bring a new level of sophistication and precision to our food industry. Along with use of technology such as email for communication or </a:t>
            </a:r>
            <a:r>
              <a:rPr lang="en-US" dirty="0" err="1"/>
              <a:t>gps</a:t>
            </a:r>
            <a:r>
              <a:rPr lang="en-US" dirty="0"/>
              <a:t> for travel and harvest, automation such as processing equipment, sensors in a food plant or in an agricultural field, data control points monitored using networks and systems as well on online data sharing and storage are commonplace throughout the food supply chain. This data can include consumer data based on sales numbers, personal data of employees filed a stored, or confidential data such as recipe information. The resulting efficiency is desirable and arguably needed to supply adequate food supply for the growing population but this technological integration leaves our data, food manufactures, supply chain, and food supply at risk of cyber attacks. </a:t>
            </a:r>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3</a:t>
            </a:fld>
            <a:endParaRPr lang="en-US"/>
          </a:p>
        </p:txBody>
      </p:sp>
    </p:spTree>
    <p:extLst>
      <p:ext uri="{BB962C8B-B14F-4D97-AF65-F5344CB8AC3E}">
        <p14:creationId xmlns:p14="http://schemas.microsoft.com/office/powerpoint/2010/main" val="16729347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the need for shared responsibility around </a:t>
            </a:r>
            <a:r>
              <a:rPr lang="en-US" dirty="0" err="1"/>
              <a:t>cyberbiosecurity</a:t>
            </a:r>
            <a:endParaRPr lang="en-US" dirty="0"/>
          </a:p>
          <a:p>
            <a:endParaRPr lang="en-US" dirty="0"/>
          </a:p>
          <a:p>
            <a:r>
              <a:rPr lang="en-US" dirty="0"/>
              <a:t>With so many processes involved, who can be responsible for all this? Many food scientists or food industry employees will say it’s up to IT. Most companies will have an IT department or at least one person who keeps computer systems up to date and trouble shoots issues with </a:t>
            </a:r>
            <a:r>
              <a:rPr lang="en-US" dirty="0" err="1"/>
              <a:t>wifi</a:t>
            </a:r>
            <a:r>
              <a:rPr lang="en-US" dirty="0"/>
              <a:t> but with so much of the food industry being integrated with technology, how can they be responsible for everything? They can’t. IT should be aware of the processes and risks throughout the facility but any person, employee, etc. who uses technology, interfaces with automated processes, accesses or shares data stored virtually, uses records stored virtually, etc. is responsible for the </a:t>
            </a:r>
            <a:r>
              <a:rPr lang="en-US" dirty="0" err="1"/>
              <a:t>cyberbiosecurity</a:t>
            </a:r>
            <a:r>
              <a:rPr lang="en-US" dirty="0"/>
              <a:t> of the facility. Collaboration is necessary. </a:t>
            </a:r>
          </a:p>
        </p:txBody>
      </p:sp>
      <p:sp>
        <p:nvSpPr>
          <p:cNvPr id="4" name="Slide Number Placeholder 3"/>
          <p:cNvSpPr>
            <a:spLocks noGrp="1"/>
          </p:cNvSpPr>
          <p:nvPr>
            <p:ph type="sldNum" sz="quarter" idx="5"/>
          </p:nvPr>
        </p:nvSpPr>
        <p:spPr/>
        <p:txBody>
          <a:bodyPr/>
          <a:lstStyle/>
          <a:p>
            <a:fld id="{04245C3E-C7B1-475F-813D-7BFD7963B421}" type="slidenum">
              <a:rPr lang="en-US" smtClean="0"/>
              <a:t>30</a:t>
            </a:fld>
            <a:endParaRPr lang="en-US"/>
          </a:p>
        </p:txBody>
      </p:sp>
    </p:spTree>
    <p:extLst>
      <p:ext uri="{BB962C8B-B14F-4D97-AF65-F5344CB8AC3E}">
        <p14:creationId xmlns:p14="http://schemas.microsoft.com/office/powerpoint/2010/main" val="4218959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Introduce some best practices for general management of cyber risks</a:t>
            </a:r>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31</a:t>
            </a:fld>
            <a:endParaRPr lang="en-US"/>
          </a:p>
        </p:txBody>
      </p:sp>
    </p:spTree>
    <p:extLst>
      <p:ext uri="{BB962C8B-B14F-4D97-AF65-F5344CB8AC3E}">
        <p14:creationId xmlns:p14="http://schemas.microsoft.com/office/powerpoint/2010/main" val="6388733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Introduce some best practices for general management of cyber risks in a food environment </a:t>
            </a:r>
          </a:p>
          <a:p>
            <a:endParaRPr lang="en-US" dirty="0"/>
          </a:p>
          <a:p>
            <a:endParaRPr lang="en-US" dirty="0"/>
          </a:p>
          <a:p>
            <a:r>
              <a:rPr lang="en-US" dirty="0"/>
              <a:t>Food industry, as well as other industries, often us the phase, “ if you see something, say something”. Employees at all levels should feel empowered to raise concerns they may have including people safety, food safety, and other general concerns. Some of these will play into </a:t>
            </a:r>
            <a:r>
              <a:rPr lang="en-US" dirty="0" err="1"/>
              <a:t>cyberbiosecurity</a:t>
            </a:r>
            <a:r>
              <a:rPr lang="en-US" dirty="0"/>
              <a:t> as well. </a:t>
            </a:r>
          </a:p>
          <a:p>
            <a:endParaRPr lang="en-US" dirty="0"/>
          </a:p>
          <a:p>
            <a:r>
              <a:rPr lang="en-US" dirty="0"/>
              <a:t>Employees who notice a new person in their area should feel empowered to ask that person who they are, what they’re doing, and report concerns to a supervisor. This is a sign of good food safety culture. The new person could be someone from corporate or another plant doing a routine inspection, but it could also be an unauthorized person trying to cause problems for the company. </a:t>
            </a:r>
          </a:p>
          <a:p>
            <a:endParaRPr lang="en-US" dirty="0"/>
          </a:p>
          <a:p>
            <a:r>
              <a:rPr lang="en-US" dirty="0"/>
              <a:t>Correcting settings within their role and escalating concerns to supervisors is part of any food employees responsibilities. Following up on these concerns will require a supervisor or specialist to determine the risks associated with the incident and determine the corrective actions taken were sufficient. Communicating concerns and having a strong food safety culture makes this process easier and assists with identifying </a:t>
            </a:r>
            <a:r>
              <a:rPr lang="en-US" dirty="0" err="1"/>
              <a:t>cyberbiosecurity</a:t>
            </a:r>
            <a:r>
              <a:rPr lang="en-US" dirty="0"/>
              <a:t> issues as well. </a:t>
            </a:r>
          </a:p>
        </p:txBody>
      </p:sp>
      <p:sp>
        <p:nvSpPr>
          <p:cNvPr id="4" name="Slide Number Placeholder 3"/>
          <p:cNvSpPr>
            <a:spLocks noGrp="1"/>
          </p:cNvSpPr>
          <p:nvPr>
            <p:ph type="sldNum" sz="quarter" idx="5"/>
          </p:nvPr>
        </p:nvSpPr>
        <p:spPr/>
        <p:txBody>
          <a:bodyPr/>
          <a:lstStyle/>
          <a:p>
            <a:fld id="{04245C3E-C7B1-475F-813D-7BFD7963B421}" type="slidenum">
              <a:rPr lang="en-US" smtClean="0"/>
              <a:t>32</a:t>
            </a:fld>
            <a:endParaRPr lang="en-US"/>
          </a:p>
        </p:txBody>
      </p:sp>
    </p:spTree>
    <p:extLst>
      <p:ext uri="{BB962C8B-B14F-4D97-AF65-F5344CB8AC3E}">
        <p14:creationId xmlns:p14="http://schemas.microsoft.com/office/powerpoint/2010/main" val="1909937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33</a:t>
            </a:fld>
            <a:endParaRPr lang="en-US"/>
          </a:p>
        </p:txBody>
      </p:sp>
    </p:spTree>
    <p:extLst>
      <p:ext uri="{BB962C8B-B14F-4D97-AF65-F5344CB8AC3E}">
        <p14:creationId xmlns:p14="http://schemas.microsoft.com/office/powerpoint/2010/main" val="285632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Introduce the categories of security in food</a:t>
            </a:r>
          </a:p>
          <a:p>
            <a:endParaRPr lang="en-US" dirty="0"/>
          </a:p>
          <a:p>
            <a:r>
              <a:rPr lang="en-US" dirty="0"/>
              <a:t>A variety of security categories are already common disciplines throughout the supply chain, each focusing on different aspects of the supply chain. An emerging discipline of </a:t>
            </a:r>
            <a:r>
              <a:rPr lang="en-US" dirty="0" err="1"/>
              <a:t>cyberbiosecurity</a:t>
            </a:r>
            <a:r>
              <a:rPr lang="en-US" dirty="0"/>
              <a:t> is of increasing focus in food </a:t>
            </a:r>
            <a:r>
              <a:rPr lang="en-US"/>
              <a:t>and agriculture</a:t>
            </a:r>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4</a:t>
            </a:fld>
            <a:endParaRPr lang="en-US"/>
          </a:p>
        </p:txBody>
      </p:sp>
    </p:spTree>
    <p:extLst>
      <p:ext uri="{BB962C8B-B14F-4D97-AF65-F5344CB8AC3E}">
        <p14:creationId xmlns:p14="http://schemas.microsoft.com/office/powerpoint/2010/main" val="2441672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physical security and examples of this in food industry</a:t>
            </a:r>
          </a:p>
          <a:p>
            <a:endParaRPr lang="en-US" dirty="0"/>
          </a:p>
          <a:p>
            <a:r>
              <a:rPr lang="en-US" dirty="0"/>
              <a:t>Physical security limits access of a building, area, process, etc. to authorized persons only using barriers and monitoring procedures such as exterior fencing, locked doors, swipe access/key access to areas, etc. </a:t>
            </a:r>
          </a:p>
          <a:p>
            <a:endParaRPr lang="en-US" dirty="0"/>
          </a:p>
          <a:p>
            <a:r>
              <a:rPr lang="en-US" dirty="0"/>
              <a:t>FDA provides guidance for the food industry</a:t>
            </a:r>
            <a:r>
              <a:rPr lang="en-US" baseline="30000" dirty="0"/>
              <a:t>2</a:t>
            </a:r>
            <a:endParaRPr lang="en-US" dirty="0"/>
          </a:p>
          <a:p>
            <a:pPr lvl="1"/>
            <a:r>
              <a:rPr lang="en-US" dirty="0"/>
              <a:t>Protect the perimeter</a:t>
            </a:r>
          </a:p>
          <a:p>
            <a:pPr lvl="1"/>
            <a:r>
              <a:rPr lang="en-US" dirty="0"/>
              <a:t>Secure doors and building access</a:t>
            </a:r>
          </a:p>
          <a:p>
            <a:pPr lvl="1"/>
            <a:r>
              <a:rPr lang="en-US" dirty="0"/>
              <a:t>Minimize access</a:t>
            </a:r>
          </a:p>
          <a:p>
            <a:pPr lvl="1"/>
            <a:r>
              <a:rPr lang="en-US" dirty="0"/>
              <a:t>Secure equipment for unloading when not in use</a:t>
            </a:r>
          </a:p>
          <a:p>
            <a:pPr lvl="1"/>
            <a:r>
              <a:rPr lang="en-US" dirty="0"/>
              <a:t>Account for keys</a:t>
            </a:r>
          </a:p>
          <a:p>
            <a:pPr lvl="1"/>
            <a:r>
              <a:rPr lang="en-US" dirty="0"/>
              <a:t>Monitor the facility and perimeter</a:t>
            </a:r>
          </a:p>
          <a:p>
            <a:pPr lvl="1"/>
            <a:r>
              <a:rPr lang="en-US" dirty="0"/>
              <a:t>Provide adequate lighting</a:t>
            </a:r>
          </a:p>
          <a:p>
            <a:pPr lvl="1"/>
            <a:r>
              <a:rPr lang="en-US" dirty="0"/>
              <a:t>Visitor policy</a:t>
            </a:r>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5</a:t>
            </a:fld>
            <a:endParaRPr lang="en-US"/>
          </a:p>
        </p:txBody>
      </p:sp>
    </p:spTree>
    <p:extLst>
      <p:ext uri="{BB962C8B-B14F-4D97-AF65-F5344CB8AC3E}">
        <p14:creationId xmlns:p14="http://schemas.microsoft.com/office/powerpoint/2010/main" val="2823391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cyber security and examples of this in the food industry</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Cyber security aims to secure processes, information, etc. connected which are accessible via cyber space by limiting access of technological systems, networks, data, etc. to authorized users. This could involve computer security and virus protection, access restriction, etc. </a:t>
            </a:r>
          </a:p>
          <a:p>
            <a:endParaRPr lang="en-US" dirty="0"/>
          </a:p>
          <a:p>
            <a:endParaRPr lang="en-US" dirty="0"/>
          </a:p>
          <a:p>
            <a:r>
              <a:rPr lang="en-US" dirty="0"/>
              <a:t>FDA recommends</a:t>
            </a:r>
            <a:r>
              <a:rPr lang="en-US" baseline="30000" dirty="0"/>
              <a:t>2</a:t>
            </a:r>
            <a:endParaRPr lang="en-US" dirty="0"/>
          </a:p>
          <a:p>
            <a:pPr lvl="1"/>
            <a:r>
              <a:rPr lang="en-US" dirty="0"/>
              <a:t>Restrict access to process control and critical data systems</a:t>
            </a:r>
          </a:p>
          <a:p>
            <a:pPr lvl="1"/>
            <a:r>
              <a:rPr lang="en-US" dirty="0"/>
              <a:t>Remove access when appropriate (new role, new job, </a:t>
            </a:r>
            <a:r>
              <a:rPr lang="en-US" dirty="0" err="1"/>
              <a:t>etc</a:t>
            </a:r>
            <a:r>
              <a:rPr lang="en-US" dirty="0"/>
              <a:t>)</a:t>
            </a:r>
          </a:p>
          <a:p>
            <a:pPr lvl="1"/>
            <a:r>
              <a:rPr lang="en-US" dirty="0"/>
              <a:t>Review virus protection</a:t>
            </a:r>
          </a:p>
          <a:p>
            <a:pPr lvl="1"/>
            <a:r>
              <a:rPr lang="en-US" dirty="0"/>
              <a:t>Validate computer security</a:t>
            </a:r>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6</a:t>
            </a:fld>
            <a:endParaRPr lang="en-US"/>
          </a:p>
        </p:txBody>
      </p:sp>
    </p:spTree>
    <p:extLst>
      <p:ext uri="{BB962C8B-B14F-4D97-AF65-F5344CB8AC3E}">
        <p14:creationId xmlns:p14="http://schemas.microsoft.com/office/powerpoint/2010/main" val="716110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biosecurity and examples of this in the food industry</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Processes used to protect humans, animals, and biological data from hazards, manipulation, etc. including disease spread to humans or animals from pests, workers, pathogens etc., and protects biological data from manipulation or unauthorized access. </a:t>
            </a:r>
          </a:p>
          <a:p>
            <a:endParaRPr lang="en-US" dirty="0"/>
          </a:p>
          <a:p>
            <a:endParaRPr lang="en-US" dirty="0"/>
          </a:p>
          <a:p>
            <a:r>
              <a:rPr lang="en-US" dirty="0"/>
              <a:t>Safety of scientific (biological) information</a:t>
            </a:r>
          </a:p>
          <a:p>
            <a:r>
              <a:rPr lang="en-US" dirty="0"/>
              <a:t>Safety from biological hazards</a:t>
            </a:r>
            <a:r>
              <a:rPr lang="en-US" baseline="30000" dirty="0"/>
              <a:t>3</a:t>
            </a:r>
            <a:endParaRPr lang="en-US" dirty="0"/>
          </a:p>
          <a:p>
            <a:pPr lvl="1"/>
            <a:r>
              <a:rPr lang="en-US" dirty="0"/>
              <a:t>Foreign pests</a:t>
            </a:r>
          </a:p>
          <a:p>
            <a:pPr lvl="1"/>
            <a:r>
              <a:rPr lang="en-US" dirty="0"/>
              <a:t>Pathogens</a:t>
            </a:r>
          </a:p>
          <a:p>
            <a:pPr lvl="1"/>
            <a:r>
              <a:rPr lang="en-US" dirty="0"/>
              <a:t>Agent with potential to cause negative health effects</a:t>
            </a:r>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7</a:t>
            </a:fld>
            <a:endParaRPr lang="en-US"/>
          </a:p>
        </p:txBody>
      </p:sp>
    </p:spTree>
    <p:extLst>
      <p:ext uri="{BB962C8B-B14F-4D97-AF65-F5344CB8AC3E}">
        <p14:creationId xmlns:p14="http://schemas.microsoft.com/office/powerpoint/2010/main" val="1300227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cyber-physical security and examples of this in the food industry</a:t>
            </a:r>
          </a:p>
          <a:p>
            <a:endParaRPr lang="en-US" dirty="0"/>
          </a:p>
          <a:p>
            <a:r>
              <a:rPr lang="en-US" dirty="0"/>
              <a:t>Combination of sensors and computing to monitor a physical process or environment</a:t>
            </a:r>
            <a:r>
              <a:rPr lang="en-US" baseline="30000" dirty="0"/>
              <a:t>4</a:t>
            </a:r>
            <a:r>
              <a:rPr lang="en-US" dirty="0"/>
              <a:t> with the goal of ensuring authorized use and access only. Combines the entire security system. Example: Security cameras and badge access monitored by security guards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04245C3E-C7B1-475F-813D-7BFD7963B421}" type="slidenum">
              <a:rPr lang="en-US" smtClean="0"/>
              <a:t>8</a:t>
            </a:fld>
            <a:endParaRPr lang="en-US"/>
          </a:p>
        </p:txBody>
      </p:sp>
    </p:spTree>
    <p:extLst>
      <p:ext uri="{BB962C8B-B14F-4D97-AF65-F5344CB8AC3E}">
        <p14:creationId xmlns:p14="http://schemas.microsoft.com/office/powerpoint/2010/main" val="823441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objective: Explain why </a:t>
            </a:r>
            <a:r>
              <a:rPr lang="en-US" dirty="0" err="1"/>
              <a:t>cyberbiosecurity</a:t>
            </a:r>
            <a:r>
              <a:rPr lang="en-US" dirty="0"/>
              <a:t> is needed as its own discipline</a:t>
            </a:r>
          </a:p>
          <a:p>
            <a:endParaRPr lang="en-US" dirty="0"/>
          </a:p>
          <a:p>
            <a:r>
              <a:rPr lang="en-US" dirty="0"/>
              <a:t>There are already more than enough security categories. Do we really need another? Yes!  </a:t>
            </a:r>
          </a:p>
        </p:txBody>
      </p:sp>
      <p:sp>
        <p:nvSpPr>
          <p:cNvPr id="4" name="Slide Number Placeholder 3"/>
          <p:cNvSpPr>
            <a:spLocks noGrp="1"/>
          </p:cNvSpPr>
          <p:nvPr>
            <p:ph type="sldNum" sz="quarter" idx="5"/>
          </p:nvPr>
        </p:nvSpPr>
        <p:spPr/>
        <p:txBody>
          <a:bodyPr/>
          <a:lstStyle/>
          <a:p>
            <a:fld id="{04245C3E-C7B1-475F-813D-7BFD7963B421}" type="slidenum">
              <a:rPr lang="en-US" smtClean="0"/>
              <a:t>9</a:t>
            </a:fld>
            <a:endParaRPr lang="en-US"/>
          </a:p>
        </p:txBody>
      </p:sp>
    </p:spTree>
    <p:extLst>
      <p:ext uri="{BB962C8B-B14F-4D97-AF65-F5344CB8AC3E}">
        <p14:creationId xmlns:p14="http://schemas.microsoft.com/office/powerpoint/2010/main" val="2509019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F42E9-259E-4139-A781-CC997B12F94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84F5199-9B3B-4A46-B5B7-55CE2E243E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BDE6CAF-3595-44C1-99B9-8DEC585EF114}"/>
              </a:ext>
            </a:extLst>
          </p:cNvPr>
          <p:cNvSpPr>
            <a:spLocks noGrp="1"/>
          </p:cNvSpPr>
          <p:nvPr>
            <p:ph type="dt" sz="half" idx="10"/>
          </p:nvPr>
        </p:nvSpPr>
        <p:spPr/>
        <p:txBody>
          <a:bodyPr/>
          <a:lstStyle/>
          <a:p>
            <a:fld id="{09304C42-97E2-4530-B939-781833FF3423}" type="datetime1">
              <a:rPr lang="en-US" smtClean="0"/>
              <a:t>7/26/2022</a:t>
            </a:fld>
            <a:endParaRPr lang="en-US"/>
          </a:p>
        </p:txBody>
      </p:sp>
      <p:sp>
        <p:nvSpPr>
          <p:cNvPr id="5" name="Footer Placeholder 4">
            <a:extLst>
              <a:ext uri="{FF2B5EF4-FFF2-40B4-BE49-F238E27FC236}">
                <a16:creationId xmlns:a16="http://schemas.microsoft.com/office/drawing/2014/main" id="{7689E664-0F46-41EF-A0DC-8CB9248558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4B4009-B8BD-4AD9-AA6D-0DE3EDD1359C}"/>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1476531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18D5B-510D-4EAD-B6B6-A053FB36C2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1E5E0F6-1B9C-4157-81BD-260C2D4D70A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256FEC-236A-4389-99E9-01279F82EFE7}"/>
              </a:ext>
            </a:extLst>
          </p:cNvPr>
          <p:cNvSpPr>
            <a:spLocks noGrp="1"/>
          </p:cNvSpPr>
          <p:nvPr>
            <p:ph type="dt" sz="half" idx="10"/>
          </p:nvPr>
        </p:nvSpPr>
        <p:spPr/>
        <p:txBody>
          <a:bodyPr/>
          <a:lstStyle/>
          <a:p>
            <a:fld id="{51B3E5D2-DDED-4B45-ADDE-7B5BBD9BA899}" type="datetime1">
              <a:rPr lang="en-US" smtClean="0"/>
              <a:t>7/26/2022</a:t>
            </a:fld>
            <a:endParaRPr lang="en-US"/>
          </a:p>
        </p:txBody>
      </p:sp>
      <p:sp>
        <p:nvSpPr>
          <p:cNvPr id="5" name="Footer Placeholder 4">
            <a:extLst>
              <a:ext uri="{FF2B5EF4-FFF2-40B4-BE49-F238E27FC236}">
                <a16:creationId xmlns:a16="http://schemas.microsoft.com/office/drawing/2014/main" id="{401B22B5-48FB-49AC-AA4D-4713D4050A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FE0731-5285-47DC-B9FD-8B4AC5BA6B31}"/>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729041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9E40EB-67FF-4F79-AFFE-8FC277791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32A7C1B-E437-46C7-B39E-2CD0EEDBC9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197F18-39DA-43F0-B52D-4352B055098A}"/>
              </a:ext>
            </a:extLst>
          </p:cNvPr>
          <p:cNvSpPr>
            <a:spLocks noGrp="1"/>
          </p:cNvSpPr>
          <p:nvPr>
            <p:ph type="dt" sz="half" idx="10"/>
          </p:nvPr>
        </p:nvSpPr>
        <p:spPr/>
        <p:txBody>
          <a:bodyPr/>
          <a:lstStyle/>
          <a:p>
            <a:fld id="{35EAD3A0-746E-44E3-B1E0-E8DA18C73BBB}" type="datetime1">
              <a:rPr lang="en-US" smtClean="0"/>
              <a:t>7/26/2022</a:t>
            </a:fld>
            <a:endParaRPr lang="en-US"/>
          </a:p>
        </p:txBody>
      </p:sp>
      <p:sp>
        <p:nvSpPr>
          <p:cNvPr id="5" name="Footer Placeholder 4">
            <a:extLst>
              <a:ext uri="{FF2B5EF4-FFF2-40B4-BE49-F238E27FC236}">
                <a16:creationId xmlns:a16="http://schemas.microsoft.com/office/drawing/2014/main" id="{6641B6B8-1D5E-418D-94B3-5034BBC199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634549-5817-415B-86F4-A3D73EEA89B1}"/>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3520544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E40DA-1851-45FF-AC7F-AD18F35DE8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88AD34-702D-422C-9D33-29B52878F3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31AA45-41B1-4795-9CB8-A30FC1B756E0}"/>
              </a:ext>
            </a:extLst>
          </p:cNvPr>
          <p:cNvSpPr>
            <a:spLocks noGrp="1"/>
          </p:cNvSpPr>
          <p:nvPr>
            <p:ph type="dt" sz="half" idx="10"/>
          </p:nvPr>
        </p:nvSpPr>
        <p:spPr/>
        <p:txBody>
          <a:bodyPr/>
          <a:lstStyle/>
          <a:p>
            <a:fld id="{6A2A6BA0-60DF-4361-856C-EDC0699CD997}" type="datetime1">
              <a:rPr lang="en-US" smtClean="0"/>
              <a:t>7/26/2022</a:t>
            </a:fld>
            <a:endParaRPr lang="en-US"/>
          </a:p>
        </p:txBody>
      </p:sp>
      <p:sp>
        <p:nvSpPr>
          <p:cNvPr id="5" name="Footer Placeholder 4">
            <a:extLst>
              <a:ext uri="{FF2B5EF4-FFF2-40B4-BE49-F238E27FC236}">
                <a16:creationId xmlns:a16="http://schemas.microsoft.com/office/drawing/2014/main" id="{56F48363-3FBB-4FC5-9006-A20D99E25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2883EA-C41E-4775-AFCE-8BF4562A6FAC}"/>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203460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68021-36F8-41BA-9ADA-EB25FBCABFE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4EC7A86-BFAF-44F2-A951-BA47209073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38448F-6C0E-453B-A5C8-BC0729203184}"/>
              </a:ext>
            </a:extLst>
          </p:cNvPr>
          <p:cNvSpPr>
            <a:spLocks noGrp="1"/>
          </p:cNvSpPr>
          <p:nvPr>
            <p:ph type="dt" sz="half" idx="10"/>
          </p:nvPr>
        </p:nvSpPr>
        <p:spPr/>
        <p:txBody>
          <a:bodyPr/>
          <a:lstStyle/>
          <a:p>
            <a:fld id="{6066FE8B-B9DF-4776-9622-E63BBDCDABCA}" type="datetime1">
              <a:rPr lang="en-US" smtClean="0"/>
              <a:t>7/26/2022</a:t>
            </a:fld>
            <a:endParaRPr lang="en-US"/>
          </a:p>
        </p:txBody>
      </p:sp>
      <p:sp>
        <p:nvSpPr>
          <p:cNvPr id="5" name="Footer Placeholder 4">
            <a:extLst>
              <a:ext uri="{FF2B5EF4-FFF2-40B4-BE49-F238E27FC236}">
                <a16:creationId xmlns:a16="http://schemas.microsoft.com/office/drawing/2014/main" id="{96487A52-C600-4B04-9746-2F11E7434F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FA1C70-0263-41AD-95EF-5DDA613499AE}"/>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1093441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C49C2-EBA9-4959-BC64-EB5C39EEF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BA936C-AF06-4CC7-8824-F1BC2C2829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E9CD939-C09D-4369-93FD-998E4D25F0D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16D4DB-F9FB-49DE-844D-1A0811A82DC8}"/>
              </a:ext>
            </a:extLst>
          </p:cNvPr>
          <p:cNvSpPr>
            <a:spLocks noGrp="1"/>
          </p:cNvSpPr>
          <p:nvPr>
            <p:ph type="dt" sz="half" idx="10"/>
          </p:nvPr>
        </p:nvSpPr>
        <p:spPr/>
        <p:txBody>
          <a:bodyPr/>
          <a:lstStyle/>
          <a:p>
            <a:fld id="{677D37E1-8764-4A86-9592-F22EE4230DCC}" type="datetime1">
              <a:rPr lang="en-US" smtClean="0"/>
              <a:t>7/26/2022</a:t>
            </a:fld>
            <a:endParaRPr lang="en-US"/>
          </a:p>
        </p:txBody>
      </p:sp>
      <p:sp>
        <p:nvSpPr>
          <p:cNvPr id="6" name="Footer Placeholder 5">
            <a:extLst>
              <a:ext uri="{FF2B5EF4-FFF2-40B4-BE49-F238E27FC236}">
                <a16:creationId xmlns:a16="http://schemas.microsoft.com/office/drawing/2014/main" id="{0DF7E59F-6A8A-4F3C-BAD4-A72F2438D1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67489F-9C84-4149-BE98-1A557F31A595}"/>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3338179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CAD6F-39FC-448B-95C8-3D905EE51B5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119900E-11E0-4963-AB98-C5046D916B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7B2058C-CE9F-485C-B37E-22140914CE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913B9AB-DDCA-482F-BA04-ACD2E39C0F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468491-69A7-4D0D-96B8-E21A67AD1E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E54801E-5A50-468D-B65C-6CFDFBB14241}"/>
              </a:ext>
            </a:extLst>
          </p:cNvPr>
          <p:cNvSpPr>
            <a:spLocks noGrp="1"/>
          </p:cNvSpPr>
          <p:nvPr>
            <p:ph type="dt" sz="half" idx="10"/>
          </p:nvPr>
        </p:nvSpPr>
        <p:spPr/>
        <p:txBody>
          <a:bodyPr/>
          <a:lstStyle/>
          <a:p>
            <a:fld id="{A8CE5944-C5AD-46B6-BADE-5FF0BEFE5395}" type="datetime1">
              <a:rPr lang="en-US" smtClean="0"/>
              <a:t>7/26/2022</a:t>
            </a:fld>
            <a:endParaRPr lang="en-US"/>
          </a:p>
        </p:txBody>
      </p:sp>
      <p:sp>
        <p:nvSpPr>
          <p:cNvPr id="8" name="Footer Placeholder 7">
            <a:extLst>
              <a:ext uri="{FF2B5EF4-FFF2-40B4-BE49-F238E27FC236}">
                <a16:creationId xmlns:a16="http://schemas.microsoft.com/office/drawing/2014/main" id="{37CBB2B6-F835-43C2-9C5D-C31164C6840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A5D35A5-C0E0-4506-98DA-7C3B2FE03655}"/>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3241967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4EAA3-BD16-4634-94FA-515920BCDA9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200888-659B-4385-A5F3-12B7AF655E6C}"/>
              </a:ext>
            </a:extLst>
          </p:cNvPr>
          <p:cNvSpPr>
            <a:spLocks noGrp="1"/>
          </p:cNvSpPr>
          <p:nvPr>
            <p:ph type="dt" sz="half" idx="10"/>
          </p:nvPr>
        </p:nvSpPr>
        <p:spPr/>
        <p:txBody>
          <a:bodyPr/>
          <a:lstStyle/>
          <a:p>
            <a:fld id="{2DD3D176-BB0C-4DBB-A7C5-87D1E84A7E35}" type="datetime1">
              <a:rPr lang="en-US" smtClean="0"/>
              <a:t>7/26/2022</a:t>
            </a:fld>
            <a:endParaRPr lang="en-US"/>
          </a:p>
        </p:txBody>
      </p:sp>
      <p:sp>
        <p:nvSpPr>
          <p:cNvPr id="4" name="Footer Placeholder 3">
            <a:extLst>
              <a:ext uri="{FF2B5EF4-FFF2-40B4-BE49-F238E27FC236}">
                <a16:creationId xmlns:a16="http://schemas.microsoft.com/office/drawing/2014/main" id="{5BDDBE39-077B-4902-912F-4648871301E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82EC1C-8463-4061-8137-072CE35AB7FA}"/>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1982801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F168CB-8AD4-453B-BCE0-E38189E836AF}"/>
              </a:ext>
            </a:extLst>
          </p:cNvPr>
          <p:cNvSpPr>
            <a:spLocks noGrp="1"/>
          </p:cNvSpPr>
          <p:nvPr>
            <p:ph type="dt" sz="half" idx="10"/>
          </p:nvPr>
        </p:nvSpPr>
        <p:spPr/>
        <p:txBody>
          <a:bodyPr/>
          <a:lstStyle/>
          <a:p>
            <a:fld id="{D23E55F2-C693-44B0-9F74-B0272D9F136A}" type="datetime1">
              <a:rPr lang="en-US" smtClean="0"/>
              <a:t>7/26/2022</a:t>
            </a:fld>
            <a:endParaRPr lang="en-US"/>
          </a:p>
        </p:txBody>
      </p:sp>
      <p:sp>
        <p:nvSpPr>
          <p:cNvPr id="3" name="Footer Placeholder 2">
            <a:extLst>
              <a:ext uri="{FF2B5EF4-FFF2-40B4-BE49-F238E27FC236}">
                <a16:creationId xmlns:a16="http://schemas.microsoft.com/office/drawing/2014/main" id="{86C0337F-A683-4E36-8D86-0195A22E918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BF1E0FB-B523-4A11-BDBD-6D915DEC36BF}"/>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136710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D15D-A4EA-42EF-9EA9-9C6547D8D9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44F16B-8E47-48A2-81EE-DB4238660C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D7F60A4-7187-471E-86C3-251DB898DB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C63DAE-24C4-40F8-A974-E91D54993A4B}"/>
              </a:ext>
            </a:extLst>
          </p:cNvPr>
          <p:cNvSpPr>
            <a:spLocks noGrp="1"/>
          </p:cNvSpPr>
          <p:nvPr>
            <p:ph type="dt" sz="half" idx="10"/>
          </p:nvPr>
        </p:nvSpPr>
        <p:spPr/>
        <p:txBody>
          <a:bodyPr/>
          <a:lstStyle/>
          <a:p>
            <a:fld id="{BD76EB20-D3D9-40CE-B138-28EE01D3F727}" type="datetime1">
              <a:rPr lang="en-US" smtClean="0"/>
              <a:t>7/26/2022</a:t>
            </a:fld>
            <a:endParaRPr lang="en-US"/>
          </a:p>
        </p:txBody>
      </p:sp>
      <p:sp>
        <p:nvSpPr>
          <p:cNvPr id="6" name="Footer Placeholder 5">
            <a:extLst>
              <a:ext uri="{FF2B5EF4-FFF2-40B4-BE49-F238E27FC236}">
                <a16:creationId xmlns:a16="http://schemas.microsoft.com/office/drawing/2014/main" id="{E27A8511-12C1-4FFA-B606-0E98C211D1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A4D2FE-EA23-4640-81B3-0928174F8CFC}"/>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3299995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52215-CD93-4570-BD33-CCC3E192BC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8CD2F4-6798-4592-9398-B2BB862C99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13ECD92-854B-4D9C-9DDA-973F557076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6FE430-6488-4BD0-AAEE-206F3266A319}"/>
              </a:ext>
            </a:extLst>
          </p:cNvPr>
          <p:cNvSpPr>
            <a:spLocks noGrp="1"/>
          </p:cNvSpPr>
          <p:nvPr>
            <p:ph type="dt" sz="half" idx="10"/>
          </p:nvPr>
        </p:nvSpPr>
        <p:spPr/>
        <p:txBody>
          <a:bodyPr/>
          <a:lstStyle/>
          <a:p>
            <a:fld id="{47D28D4D-E090-47A0-ACE2-C253CD5DFC0F}" type="datetime1">
              <a:rPr lang="en-US" smtClean="0"/>
              <a:t>7/26/2022</a:t>
            </a:fld>
            <a:endParaRPr lang="en-US"/>
          </a:p>
        </p:txBody>
      </p:sp>
      <p:sp>
        <p:nvSpPr>
          <p:cNvPr id="6" name="Footer Placeholder 5">
            <a:extLst>
              <a:ext uri="{FF2B5EF4-FFF2-40B4-BE49-F238E27FC236}">
                <a16:creationId xmlns:a16="http://schemas.microsoft.com/office/drawing/2014/main" id="{4FC3B7E3-D771-474C-9D75-5CAC374F8B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82F086-FB8A-46E5-9445-A7F343E8B333}"/>
              </a:ext>
            </a:extLst>
          </p:cNvPr>
          <p:cNvSpPr>
            <a:spLocks noGrp="1"/>
          </p:cNvSpPr>
          <p:nvPr>
            <p:ph type="sldNum" sz="quarter" idx="12"/>
          </p:nvPr>
        </p:nvSpPr>
        <p:spPr/>
        <p:txBody>
          <a:bodyPr/>
          <a:lstStyle/>
          <a:p>
            <a:fld id="{7F0D3CDC-3FFA-4D70-8693-279FDA18A1F7}" type="slidenum">
              <a:rPr lang="en-US" smtClean="0"/>
              <a:t>‹#›</a:t>
            </a:fld>
            <a:endParaRPr lang="en-US"/>
          </a:p>
        </p:txBody>
      </p:sp>
    </p:spTree>
    <p:extLst>
      <p:ext uri="{BB962C8B-B14F-4D97-AF65-F5344CB8AC3E}">
        <p14:creationId xmlns:p14="http://schemas.microsoft.com/office/powerpoint/2010/main" val="190003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C30DFA-658F-4945-8E37-4A89ADBB83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22B68A1-A7BF-46E6-B23F-EB01137C38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5720EF-C037-4B0E-96BE-A2A6B68FC6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C3D7C4-AEC7-4023-9B40-D03725F024EB}" type="datetime1">
              <a:rPr lang="en-US" smtClean="0"/>
              <a:t>7/26/2022</a:t>
            </a:fld>
            <a:endParaRPr lang="en-US"/>
          </a:p>
        </p:txBody>
      </p:sp>
      <p:sp>
        <p:nvSpPr>
          <p:cNvPr id="5" name="Footer Placeholder 4">
            <a:extLst>
              <a:ext uri="{FF2B5EF4-FFF2-40B4-BE49-F238E27FC236}">
                <a16:creationId xmlns:a16="http://schemas.microsoft.com/office/drawing/2014/main" id="{5165A747-66CA-4D80-AE9B-7B11087A04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57B3E0D-D87F-4FAF-9DEE-7C8A71C8AD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0D3CDC-3FFA-4D70-8693-279FDA18A1F7}" type="slidenum">
              <a:rPr lang="en-US" smtClean="0"/>
              <a:t>‹#›</a:t>
            </a:fld>
            <a:endParaRPr lang="en-US"/>
          </a:p>
        </p:txBody>
      </p:sp>
    </p:spTree>
    <p:extLst>
      <p:ext uri="{BB962C8B-B14F-4D97-AF65-F5344CB8AC3E}">
        <p14:creationId xmlns:p14="http://schemas.microsoft.com/office/powerpoint/2010/main" val="4160726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s://unsplash.com/s/photos/lock?utm_source=unsplash&amp;utm_medium=referral&amp;utm_content=creditCopyText" TargetMode="External"/><Relationship Id="rId4" Type="http://schemas.openxmlformats.org/officeDocument/2006/relationships/hyperlink" Target="https://unsplash.com/@flyd2069?utm_source=unsplash&amp;utm_medium=referral&amp;utm_content=creditCopyText"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unsplash.com/s/photos/files?utm_source=unsplash&amp;utm_medium=referral&amp;utm_content=creditCopyText" TargetMode="External"/><Relationship Id="rId4" Type="http://schemas.openxmlformats.org/officeDocument/2006/relationships/hyperlink" Target="https://unsplash.com/@sharonmccutcheon?utm_source=unsplash&amp;utm_medium=referral&amp;utm_content=creditCopyText"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https://unsplash.com/s/photos/manufacturing?utm_source=unsplash&amp;utm_medium=referral&amp;utm_content=creditCopyText" TargetMode="External"/><Relationship Id="rId4" Type="http://schemas.openxmlformats.org/officeDocument/2006/relationships/hyperlink" Target="https://unsplash.com/@mpetrucho?utm_source=unsplash&amp;utm_medium=referral&amp;utm_content=creditCopyText"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unsplash.com/@driaug?utm_source=unsplash&amp;utm_medium=referral&amp;utm_content=creditCopyText"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s://unsplash.com/s/photos/keyboard?utm_source=unsplash&amp;utm_medium=referral&amp;utm_content=creditCopyText"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unsplash.com/s/photos/farm?utm_source=unsplash&amp;utm_medium=referral&amp;utm_content=creditCopyText" TargetMode="External"/><Relationship Id="rId4" Type="http://schemas.openxmlformats.org/officeDocument/2006/relationships/hyperlink" Target="https://unsplash.com/@taylorsiebert?utm_source=unsplash&amp;utm_medium=referral&amp;utm_content=creditCopyText"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unsplash.com/s/photos/food-industry?utm_source=unsplash&amp;utm_medium=referral&amp;utm_content=creditCopyText" TargetMode="External"/><Relationship Id="rId4" Type="http://schemas.openxmlformats.org/officeDocument/2006/relationships/hyperlink" Target="https://unsplash.com/@arnosenoner?utm_source=unsplash&amp;utm_medium=referral&amp;utm_content=creditCopyText"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s://unsplash.com/s/photos/dairy-cows?utm_source=unsplash&amp;utm_medium=referral&amp;utm_content=creditCopyText" TargetMode="External"/><Relationship Id="rId4" Type="http://schemas.openxmlformats.org/officeDocument/2006/relationships/hyperlink" Target="https://unsplash.com/@jeancarloemer?utm_source=unsplash&amp;utm_medium=referral&amp;utm_content=creditCopyText"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hyperlink" Target="https://unsplash.com/s/photos/glass-of-water?utm_source=unsplash&amp;utm_medium=referral&amp;utm_content=creditCopyText" TargetMode="External"/><Relationship Id="rId4" Type="http://schemas.openxmlformats.org/officeDocument/2006/relationships/hyperlink" Target="https://unsplash.com/@manuschwendener?utm_source=unsplash&amp;utm_medium=referral&amp;utm_content=creditCopyText"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unsplash.com/s/photos/supply-chain?utm_source=unsplash&amp;utm_medium=referral&amp;utm_content=creditCopyText" TargetMode="External"/><Relationship Id="rId4" Type="http://schemas.openxmlformats.org/officeDocument/2006/relationships/hyperlink" Target="https://unsplash.com/@arnosenoner?utm_source=unsplash&amp;utm_medium=referral&amp;utm_content=creditCopyTex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hyperlink" Target="https://unsplash.com/s/photos/internet?utm_source=unsplash&amp;utm_medium=referral&amp;utm_content=creditCopyText" TargetMode="External"/><Relationship Id="rId4" Type="http://schemas.openxmlformats.org/officeDocument/2006/relationships/hyperlink" Target="https://unsplash.com/es/@alinnnaaaa?utm_source=unsplash&amp;utm_medium=referral&amp;utm_content=creditCopyText"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frontiersin.org/article/10.3389/fbioe.2018.00039" TargetMode="External"/><Relationship Id="rId7" Type="http://schemas.openxmlformats.org/officeDocument/2006/relationships/hyperlink" Target="https://doi.org/10.3389/fbioe.2019.00112"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s://doi.org/10.3389/fbioe.2021.737927" TargetMode="External"/><Relationship Id="rId5" Type="http://schemas.openxmlformats.org/officeDocument/2006/relationships/hyperlink" Target="https://doi.org/10.3389/fbioe.2019.00063" TargetMode="External"/><Relationship Id="rId4" Type="http://schemas.openxmlformats.org/officeDocument/2006/relationships/hyperlink" Target="https://doi.org/10.3389/fbioe.2019.0023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unsplash.com/s/photos/food-industry?utm_source=unsplash&amp;utm_medium=referral&amp;utm_content=creditCopyText" TargetMode="External"/><Relationship Id="rId4" Type="http://schemas.openxmlformats.org/officeDocument/2006/relationships/hyperlink" Target="https://unsplash.com/@mpikman?utm_source=unsplash&amp;utm_medium=referral&amp;utm_content=creditCopyTex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unsplash.com/s/photos/security-fence?utm_source=unsplash&amp;utm_medium=referral&amp;utm_content=creditCopyText" TargetMode="External"/><Relationship Id="rId4" Type="http://schemas.openxmlformats.org/officeDocument/2006/relationships/hyperlink" Target="https://unsplash.com/@markusspiske?utm_source=unsplash&amp;utm_medium=referral&amp;utm_content=creditCopyTex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unsplash.com/s/photos/cyber-security?utm_source=unsplash&amp;utm_medium=referral&amp;utm_content=creditCopyText" TargetMode="External"/><Relationship Id="rId4" Type="http://schemas.openxmlformats.org/officeDocument/2006/relationships/hyperlink" Target="https://unsplash.com/@markusspiske?utm_source=unsplash&amp;utm_medium=referral&amp;utm_content=creditCopyTex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unsplash.com/s/photos/biotechnology?utm_source=unsplash&amp;utm_medium=referral&amp;utm_content=creditCopyText" TargetMode="External"/><Relationship Id="rId4" Type="http://schemas.openxmlformats.org/officeDocument/2006/relationships/hyperlink" Target="https://unsplash.com/@ashraful25?utm_source=unsplash&amp;utm_medium=referral&amp;utm_content=creditCopyTex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unsplash.com/s/photos/security-camera?utm_source=unsplash&amp;utm_medium=referral&amp;utm_content=creditCopyText" TargetMode="External"/><Relationship Id="rId4" Type="http://schemas.openxmlformats.org/officeDocument/2006/relationships/hyperlink" Target="https://unsplash.com/es/@mitchel3uo?utm_source=unsplash&amp;utm_medium=referral&amp;utm_content=creditCopyTex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unsplash.com/s/photos/agriculture?utm_source=unsplash&amp;utm_medium=referral&amp;utm_content=creditCopyText" TargetMode="External"/><Relationship Id="rId4" Type="http://schemas.openxmlformats.org/officeDocument/2006/relationships/hyperlink" Target="https://unsplash.com/@jediahowen?utm_source=unsplash&amp;utm_medium=referral&amp;utm_content=creditCopyTex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8CDD0-B69B-4353-B2B0-1576A8BC0C7E}"/>
              </a:ext>
            </a:extLst>
          </p:cNvPr>
          <p:cNvSpPr>
            <a:spLocks noGrp="1"/>
          </p:cNvSpPr>
          <p:nvPr>
            <p:ph type="ctrTitle"/>
          </p:nvPr>
        </p:nvSpPr>
        <p:spPr>
          <a:xfrm>
            <a:off x="1524000" y="1263039"/>
            <a:ext cx="9144000" cy="2387600"/>
          </a:xfrm>
        </p:spPr>
        <p:txBody>
          <a:bodyPr>
            <a:normAutofit/>
          </a:bodyPr>
          <a:lstStyle/>
          <a:p>
            <a:r>
              <a:rPr lang="en-US" sz="7200" b="1" dirty="0"/>
              <a:t>Securing the Food Industry</a:t>
            </a:r>
          </a:p>
        </p:txBody>
      </p:sp>
      <p:sp>
        <p:nvSpPr>
          <p:cNvPr id="3" name="Subtitle 2">
            <a:extLst>
              <a:ext uri="{FF2B5EF4-FFF2-40B4-BE49-F238E27FC236}">
                <a16:creationId xmlns:a16="http://schemas.microsoft.com/office/drawing/2014/main" id="{AA022CF1-5259-46C4-BFE9-2B1CCC437C91}"/>
              </a:ext>
            </a:extLst>
          </p:cNvPr>
          <p:cNvSpPr>
            <a:spLocks noGrp="1"/>
          </p:cNvSpPr>
          <p:nvPr>
            <p:ph type="subTitle" idx="1"/>
          </p:nvPr>
        </p:nvSpPr>
        <p:spPr>
          <a:xfrm>
            <a:off x="1524000" y="3921904"/>
            <a:ext cx="9144000" cy="2607843"/>
          </a:xfrm>
        </p:spPr>
        <p:txBody>
          <a:bodyPr>
            <a:normAutofit/>
          </a:bodyPr>
          <a:lstStyle/>
          <a:p>
            <a:r>
              <a:rPr lang="en-US" sz="4800" dirty="0"/>
              <a:t>An Introduction to Cyberbiosecurity as Related to Food Science and the Food Industry </a:t>
            </a:r>
          </a:p>
        </p:txBody>
      </p:sp>
      <p:pic>
        <p:nvPicPr>
          <p:cNvPr id="5" name="Picture 4" descr="Logo: VT, College of Agriculture and Life Science, Center for Advanced Innovation in Agriculture, Virginia Tech&#10;&#10;Description automatically generated">
            <a:extLst>
              <a:ext uri="{FF2B5EF4-FFF2-40B4-BE49-F238E27FC236}">
                <a16:creationId xmlns:a16="http://schemas.microsoft.com/office/drawing/2014/main" id="{B5D7DD5A-4E0D-4792-FA81-BD8836107EA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658" y="188503"/>
            <a:ext cx="5592196" cy="898691"/>
          </a:xfrm>
          <a:prstGeom prst="rect">
            <a:avLst/>
          </a:prstGeom>
        </p:spPr>
      </p:pic>
      <p:pic>
        <p:nvPicPr>
          <p:cNvPr id="6" name="Picture 5" descr="A picture containing shape&#10;&#10;Description automatically generated">
            <a:extLst>
              <a:ext uri="{FF2B5EF4-FFF2-40B4-BE49-F238E27FC236}">
                <a16:creationId xmlns:a16="http://schemas.microsoft.com/office/drawing/2014/main" id="{8B2FB5C0-DDAE-F613-0907-7FE25EEC263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77907" y="120816"/>
            <a:ext cx="4096509" cy="1365503"/>
          </a:xfrm>
          <a:prstGeom prst="rect">
            <a:avLst/>
          </a:prstGeom>
        </p:spPr>
      </p:pic>
      <p:sp>
        <p:nvSpPr>
          <p:cNvPr id="4" name="TextBox 3">
            <a:extLst>
              <a:ext uri="{FF2B5EF4-FFF2-40B4-BE49-F238E27FC236}">
                <a16:creationId xmlns:a16="http://schemas.microsoft.com/office/drawing/2014/main" id="{B42CD647-FDEF-5AA6-A17B-B6E8CB9250E3}"/>
              </a:ext>
            </a:extLst>
          </p:cNvPr>
          <p:cNvSpPr txBox="1"/>
          <p:nvPr/>
        </p:nvSpPr>
        <p:spPr>
          <a:xfrm>
            <a:off x="1891708" y="6119336"/>
            <a:ext cx="4462199" cy="738664"/>
          </a:xfrm>
          <a:prstGeom prst="rect">
            <a:avLst/>
          </a:prstGeom>
          <a:noFill/>
        </p:spPr>
        <p:txBody>
          <a:bodyPr wrap="square" rtlCol="0">
            <a:spAutoFit/>
          </a:bodyPr>
          <a:lstStyle/>
          <a:p>
            <a:r>
              <a:rPr lang="en-US" sz="1400" dirty="0"/>
              <a:t>Except where otherwise noted, this work is licensed under the Creative Commons Attribution 4.0 International License. Excludes images, illustrations, and logos.</a:t>
            </a:r>
          </a:p>
        </p:txBody>
      </p:sp>
      <p:pic>
        <p:nvPicPr>
          <p:cNvPr id="8" name="Picture 7" descr="A picture containing text, clipart&#10;&#10;Description automatically generated">
            <a:extLst>
              <a:ext uri="{FF2B5EF4-FFF2-40B4-BE49-F238E27FC236}">
                <a16:creationId xmlns:a16="http://schemas.microsoft.com/office/drawing/2014/main" id="{B587DCB4-23B1-4A6B-F308-05170C4412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658" y="6173945"/>
            <a:ext cx="1799051" cy="629445"/>
          </a:xfrm>
          <a:prstGeom prst="rect">
            <a:avLst/>
          </a:prstGeom>
        </p:spPr>
      </p:pic>
    </p:spTree>
    <p:extLst>
      <p:ext uri="{BB962C8B-B14F-4D97-AF65-F5344CB8AC3E}">
        <p14:creationId xmlns:p14="http://schemas.microsoft.com/office/powerpoint/2010/main" val="1978029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hree circles each labeled as biosecurity, cybersecurity, and cyber-physical security sit in a triangle behind a fourth circle over the top labeled cyberbiosecurity. Dotted lines connect the word, health industry, agricultural industry, biotechnology industry, food industry, and water industry to the cyberbiosecurity circle. ">
            <a:extLst>
              <a:ext uri="{FF2B5EF4-FFF2-40B4-BE49-F238E27FC236}">
                <a16:creationId xmlns:a16="http://schemas.microsoft.com/office/drawing/2014/main" id="{F144E428-F467-E5D1-A8B5-C96521209AF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95486" y="1570892"/>
            <a:ext cx="8478642" cy="5287108"/>
          </a:xfrm>
          <a:prstGeom prst="rect">
            <a:avLst/>
          </a:prstGeom>
        </p:spPr>
      </p:pic>
      <p:sp>
        <p:nvSpPr>
          <p:cNvPr id="2" name="Title 1">
            <a:extLst>
              <a:ext uri="{FF2B5EF4-FFF2-40B4-BE49-F238E27FC236}">
                <a16:creationId xmlns:a16="http://schemas.microsoft.com/office/drawing/2014/main" id="{5BBBCDFA-AEED-40A2-A8C2-EBB42F80A321}"/>
              </a:ext>
            </a:extLst>
          </p:cNvPr>
          <p:cNvSpPr>
            <a:spLocks noGrp="1"/>
          </p:cNvSpPr>
          <p:nvPr>
            <p:ph type="title"/>
          </p:nvPr>
        </p:nvSpPr>
        <p:spPr/>
        <p:txBody>
          <a:bodyPr>
            <a:normAutofit/>
          </a:bodyPr>
          <a:lstStyle/>
          <a:p>
            <a:r>
              <a:rPr lang="en-US" sz="4800" b="1" dirty="0"/>
              <a:t>Cyberbiosecurity</a:t>
            </a:r>
            <a:r>
              <a:rPr lang="en-US" sz="4800" b="1" baseline="30000" dirty="0"/>
              <a:t>1, 6</a:t>
            </a:r>
            <a:endParaRPr lang="en-US" sz="4800" b="1" dirty="0"/>
          </a:p>
        </p:txBody>
      </p:sp>
      <p:sp>
        <p:nvSpPr>
          <p:cNvPr id="3" name="Content Placeholder 2">
            <a:extLst>
              <a:ext uri="{FF2B5EF4-FFF2-40B4-BE49-F238E27FC236}">
                <a16:creationId xmlns:a16="http://schemas.microsoft.com/office/drawing/2014/main" id="{FC97888D-208B-4DB4-BB39-986DF4385115}"/>
              </a:ext>
            </a:extLst>
          </p:cNvPr>
          <p:cNvSpPr>
            <a:spLocks noGrp="1"/>
          </p:cNvSpPr>
          <p:nvPr>
            <p:ph idx="1"/>
          </p:nvPr>
        </p:nvSpPr>
        <p:spPr>
          <a:xfrm>
            <a:off x="838200" y="1825625"/>
            <a:ext cx="6027493" cy="4351338"/>
          </a:xfrm>
        </p:spPr>
        <p:txBody>
          <a:bodyPr/>
          <a:lstStyle/>
          <a:p>
            <a:r>
              <a:rPr lang="en-US" dirty="0"/>
              <a:t>Emerging discipline</a:t>
            </a:r>
          </a:p>
          <a:p>
            <a:r>
              <a:rPr lang="en-US" dirty="0"/>
              <a:t>Fills existing security gaps</a:t>
            </a:r>
          </a:p>
          <a:p>
            <a:endParaRPr lang="en-US" dirty="0"/>
          </a:p>
        </p:txBody>
      </p:sp>
      <p:sp>
        <p:nvSpPr>
          <p:cNvPr id="5" name="TextBox 4">
            <a:extLst>
              <a:ext uri="{FF2B5EF4-FFF2-40B4-BE49-F238E27FC236}">
                <a16:creationId xmlns:a16="http://schemas.microsoft.com/office/drawing/2014/main" id="{315FC8CE-EFE8-4F10-ABB8-BA7BF5F6707A}"/>
              </a:ext>
            </a:extLst>
          </p:cNvPr>
          <p:cNvSpPr txBox="1"/>
          <p:nvPr/>
        </p:nvSpPr>
        <p:spPr>
          <a:xfrm>
            <a:off x="7311354" y="973327"/>
            <a:ext cx="4880646" cy="523220"/>
          </a:xfrm>
          <a:prstGeom prst="rect">
            <a:avLst/>
          </a:prstGeom>
          <a:noFill/>
        </p:spPr>
        <p:txBody>
          <a:bodyPr wrap="square" rtlCol="0">
            <a:spAutoFit/>
          </a:bodyPr>
          <a:lstStyle/>
          <a:p>
            <a:r>
              <a:rPr lang="en-US" sz="1400" dirty="0"/>
              <a:t>Figure 1</a:t>
            </a:r>
            <a:r>
              <a:rPr lang="en-US" sz="1400" baseline="30000" dirty="0"/>
              <a:t>6 </a:t>
            </a:r>
            <a:r>
              <a:rPr lang="en-US" sz="1400" dirty="0" err="1"/>
              <a:t>Cyberbiosecurity</a:t>
            </a:r>
            <a:r>
              <a:rPr lang="en-US" sz="1400" dirty="0"/>
              <a:t> vulnerabilities exist across industries between cyber security, biosecurity, and cyber-physical security</a:t>
            </a:r>
          </a:p>
        </p:txBody>
      </p:sp>
    </p:spTree>
    <p:extLst>
      <p:ext uri="{BB962C8B-B14F-4D97-AF65-F5344CB8AC3E}">
        <p14:creationId xmlns:p14="http://schemas.microsoft.com/office/powerpoint/2010/main" val="61892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0AE8F-992F-419A-91D1-DBC5533A510B}"/>
              </a:ext>
            </a:extLst>
          </p:cNvPr>
          <p:cNvSpPr>
            <a:spLocks noGrp="1"/>
          </p:cNvSpPr>
          <p:nvPr>
            <p:ph type="title"/>
          </p:nvPr>
        </p:nvSpPr>
        <p:spPr/>
        <p:txBody>
          <a:bodyPr>
            <a:normAutofit/>
          </a:bodyPr>
          <a:lstStyle/>
          <a:p>
            <a:r>
              <a:rPr lang="en-US" sz="4800" b="1" dirty="0"/>
              <a:t>Cyber Bio What?</a:t>
            </a:r>
          </a:p>
        </p:txBody>
      </p:sp>
      <p:sp>
        <p:nvSpPr>
          <p:cNvPr id="3" name="Content Placeholder 2">
            <a:extLst>
              <a:ext uri="{FF2B5EF4-FFF2-40B4-BE49-F238E27FC236}">
                <a16:creationId xmlns:a16="http://schemas.microsoft.com/office/drawing/2014/main" id="{81772728-71C5-4076-AEAF-9DB46A107991}"/>
              </a:ext>
            </a:extLst>
          </p:cNvPr>
          <p:cNvSpPr>
            <a:spLocks noGrp="1"/>
          </p:cNvSpPr>
          <p:nvPr>
            <p:ph idx="1"/>
          </p:nvPr>
        </p:nvSpPr>
        <p:spPr>
          <a:xfrm>
            <a:off x="838200" y="1377951"/>
            <a:ext cx="10515600" cy="4351338"/>
          </a:xfrm>
        </p:spPr>
        <p:txBody>
          <a:bodyPr>
            <a:normAutofit/>
          </a:bodyPr>
          <a:lstStyle/>
          <a:p>
            <a:pPr marL="0" indent="0" algn="ctr">
              <a:buNone/>
            </a:pPr>
            <a:endParaRPr lang="en-US" sz="4400" dirty="0"/>
          </a:p>
          <a:p>
            <a:pPr marL="0" indent="0" algn="ctr">
              <a:buNone/>
            </a:pPr>
            <a:r>
              <a:rPr lang="en-US" sz="8800" dirty="0"/>
              <a:t>Cyberbiosecurity</a:t>
            </a:r>
          </a:p>
        </p:txBody>
      </p:sp>
      <p:sp>
        <p:nvSpPr>
          <p:cNvPr id="4" name="Left Brace 3" descr="Brace around the 'cyber' portion of 'cyberbiosecurity'">
            <a:extLst>
              <a:ext uri="{FF2B5EF4-FFF2-40B4-BE49-F238E27FC236}">
                <a16:creationId xmlns:a16="http://schemas.microsoft.com/office/drawing/2014/main" id="{B57C929F-8BB8-4C89-8B16-4F02A8FC05C3}"/>
              </a:ext>
            </a:extLst>
          </p:cNvPr>
          <p:cNvSpPr/>
          <p:nvPr/>
        </p:nvSpPr>
        <p:spPr>
          <a:xfrm rot="16200000">
            <a:off x="2889259" y="2522494"/>
            <a:ext cx="1265376" cy="2461846"/>
          </a:xfrm>
          <a:prstGeom prst="leftBrace">
            <a:avLst/>
          </a:prstGeom>
          <a:noFill/>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Left Brace 4" descr="Brace around the 'bio' portion or 'cyberbiosecurity'">
            <a:extLst>
              <a:ext uri="{FF2B5EF4-FFF2-40B4-BE49-F238E27FC236}">
                <a16:creationId xmlns:a16="http://schemas.microsoft.com/office/drawing/2014/main" id="{AAD391CD-6C32-4193-A94F-2EF827BDF9CD}"/>
              </a:ext>
            </a:extLst>
          </p:cNvPr>
          <p:cNvSpPr/>
          <p:nvPr/>
        </p:nvSpPr>
        <p:spPr>
          <a:xfrm rot="16200000">
            <a:off x="4934936" y="3050870"/>
            <a:ext cx="1265376" cy="1405094"/>
          </a:xfrm>
          <a:prstGeom prst="leftBrace">
            <a:avLst/>
          </a:prstGeom>
          <a:noFill/>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descr="Brace around the 'security' portion or cyberbiosecurity">
            <a:extLst>
              <a:ext uri="{FF2B5EF4-FFF2-40B4-BE49-F238E27FC236}">
                <a16:creationId xmlns:a16="http://schemas.microsoft.com/office/drawing/2014/main" id="{2D394327-74A4-4D7C-BB74-6CAEA05506A2}"/>
              </a:ext>
            </a:extLst>
          </p:cNvPr>
          <p:cNvSpPr/>
          <p:nvPr/>
        </p:nvSpPr>
        <p:spPr>
          <a:xfrm rot="16200000">
            <a:off x="7508989" y="1994118"/>
            <a:ext cx="1265376" cy="3518598"/>
          </a:xfrm>
          <a:prstGeom prst="leftBrace">
            <a:avLst/>
          </a:prstGeom>
          <a:noFill/>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A5D34484-F3A8-428A-8566-AB30A50458E7}"/>
              </a:ext>
            </a:extLst>
          </p:cNvPr>
          <p:cNvSpPr txBox="1"/>
          <p:nvPr/>
        </p:nvSpPr>
        <p:spPr>
          <a:xfrm>
            <a:off x="2356338" y="4401284"/>
            <a:ext cx="2331217" cy="1815882"/>
          </a:xfrm>
          <a:prstGeom prst="rect">
            <a:avLst/>
          </a:prstGeom>
          <a:noFill/>
        </p:spPr>
        <p:txBody>
          <a:bodyPr wrap="square" rtlCol="0">
            <a:spAutoFit/>
          </a:bodyPr>
          <a:lstStyle/>
          <a:p>
            <a:pPr algn="ctr"/>
            <a:r>
              <a:rPr lang="en-US" sz="2800" dirty="0"/>
              <a:t>Internet</a:t>
            </a:r>
          </a:p>
          <a:p>
            <a:pPr algn="ctr"/>
            <a:r>
              <a:rPr lang="en-US" sz="2800" dirty="0"/>
              <a:t>Technology</a:t>
            </a:r>
          </a:p>
          <a:p>
            <a:pPr algn="ctr"/>
            <a:r>
              <a:rPr lang="en-US" sz="2800" dirty="0"/>
              <a:t>Computers</a:t>
            </a:r>
          </a:p>
          <a:p>
            <a:pPr algn="ctr"/>
            <a:r>
              <a:rPr lang="en-US" sz="2800" dirty="0"/>
              <a:t>Virtual</a:t>
            </a:r>
          </a:p>
        </p:txBody>
      </p:sp>
      <p:sp>
        <p:nvSpPr>
          <p:cNvPr id="9" name="TextBox 8">
            <a:extLst>
              <a:ext uri="{FF2B5EF4-FFF2-40B4-BE49-F238E27FC236}">
                <a16:creationId xmlns:a16="http://schemas.microsoft.com/office/drawing/2014/main" id="{92D30482-5BA3-4626-97C9-379F30B0A4C8}"/>
              </a:ext>
            </a:extLst>
          </p:cNvPr>
          <p:cNvSpPr txBox="1"/>
          <p:nvPr/>
        </p:nvSpPr>
        <p:spPr>
          <a:xfrm>
            <a:off x="4402015" y="4413007"/>
            <a:ext cx="2331217" cy="1815882"/>
          </a:xfrm>
          <a:prstGeom prst="rect">
            <a:avLst/>
          </a:prstGeom>
          <a:noFill/>
        </p:spPr>
        <p:txBody>
          <a:bodyPr wrap="square" rtlCol="0">
            <a:spAutoFit/>
          </a:bodyPr>
          <a:lstStyle/>
          <a:p>
            <a:pPr algn="ctr"/>
            <a:r>
              <a:rPr lang="en-US" sz="2800" dirty="0"/>
              <a:t>Biology</a:t>
            </a:r>
          </a:p>
          <a:p>
            <a:pPr algn="ctr"/>
            <a:r>
              <a:rPr lang="en-US" sz="2800" dirty="0"/>
              <a:t>Data</a:t>
            </a:r>
          </a:p>
          <a:p>
            <a:pPr algn="ctr"/>
            <a:r>
              <a:rPr lang="en-US" sz="2800" dirty="0"/>
              <a:t>Measurement</a:t>
            </a:r>
          </a:p>
          <a:p>
            <a:pPr algn="ctr"/>
            <a:r>
              <a:rPr lang="en-US" sz="2800" dirty="0"/>
              <a:t>Information</a:t>
            </a:r>
          </a:p>
        </p:txBody>
      </p:sp>
      <p:sp>
        <p:nvSpPr>
          <p:cNvPr id="10" name="TextBox 9">
            <a:extLst>
              <a:ext uri="{FF2B5EF4-FFF2-40B4-BE49-F238E27FC236}">
                <a16:creationId xmlns:a16="http://schemas.microsoft.com/office/drawing/2014/main" id="{750384D9-BE02-4A32-A4D0-37712B0F449F}"/>
              </a:ext>
            </a:extLst>
          </p:cNvPr>
          <p:cNvSpPr txBox="1"/>
          <p:nvPr/>
        </p:nvSpPr>
        <p:spPr>
          <a:xfrm>
            <a:off x="6976068" y="4413007"/>
            <a:ext cx="2331217" cy="1815882"/>
          </a:xfrm>
          <a:prstGeom prst="rect">
            <a:avLst/>
          </a:prstGeom>
          <a:noFill/>
        </p:spPr>
        <p:txBody>
          <a:bodyPr wrap="square" rtlCol="0">
            <a:spAutoFit/>
          </a:bodyPr>
          <a:lstStyle/>
          <a:p>
            <a:pPr algn="ctr"/>
            <a:r>
              <a:rPr lang="en-US" sz="2800" dirty="0"/>
              <a:t>Safety</a:t>
            </a:r>
          </a:p>
          <a:p>
            <a:pPr algn="ctr"/>
            <a:r>
              <a:rPr lang="en-US" sz="2800" dirty="0"/>
              <a:t>Barrier</a:t>
            </a:r>
          </a:p>
          <a:p>
            <a:pPr algn="ctr"/>
            <a:r>
              <a:rPr lang="en-US" sz="2800" dirty="0"/>
              <a:t>Protection</a:t>
            </a:r>
          </a:p>
          <a:p>
            <a:pPr algn="ctr"/>
            <a:r>
              <a:rPr lang="en-US" sz="2800" dirty="0"/>
              <a:t>Resilience</a:t>
            </a:r>
          </a:p>
        </p:txBody>
      </p:sp>
    </p:spTree>
    <p:extLst>
      <p:ext uri="{BB962C8B-B14F-4D97-AF65-F5344CB8AC3E}">
        <p14:creationId xmlns:p14="http://schemas.microsoft.com/office/powerpoint/2010/main" val="2791051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50F39-10CA-453E-85B8-19B97E88D802}"/>
              </a:ext>
            </a:extLst>
          </p:cNvPr>
          <p:cNvSpPr>
            <a:spLocks noGrp="1"/>
          </p:cNvSpPr>
          <p:nvPr>
            <p:ph type="title"/>
          </p:nvPr>
        </p:nvSpPr>
        <p:spPr/>
        <p:txBody>
          <a:bodyPr>
            <a:normAutofit/>
          </a:bodyPr>
          <a:lstStyle/>
          <a:p>
            <a:r>
              <a:rPr lang="en-US" sz="4800" b="1" dirty="0"/>
              <a:t>A More Formal Definition</a:t>
            </a:r>
          </a:p>
        </p:txBody>
      </p:sp>
      <p:sp>
        <p:nvSpPr>
          <p:cNvPr id="3" name="Content Placeholder 2">
            <a:extLst>
              <a:ext uri="{FF2B5EF4-FFF2-40B4-BE49-F238E27FC236}">
                <a16:creationId xmlns:a16="http://schemas.microsoft.com/office/drawing/2014/main" id="{70C5780E-F96A-43AA-AEBC-157E13BD661B}"/>
              </a:ext>
            </a:extLst>
          </p:cNvPr>
          <p:cNvSpPr>
            <a:spLocks noGrp="1"/>
          </p:cNvSpPr>
          <p:nvPr>
            <p:ph idx="1"/>
          </p:nvPr>
        </p:nvSpPr>
        <p:spPr/>
        <p:txBody>
          <a:bodyPr>
            <a:normAutofit lnSpcReduction="10000"/>
          </a:bodyPr>
          <a:lstStyle/>
          <a:p>
            <a:pPr marL="0" indent="0">
              <a:buNone/>
            </a:pPr>
            <a:r>
              <a:rPr lang="en-US" sz="3600" dirty="0" err="1"/>
              <a:t>Cyberbiosecurity</a:t>
            </a:r>
            <a:r>
              <a:rPr lang="en-US" sz="3600" dirty="0"/>
              <a:t> is, “understanding the vulnerabilities to unwanted surveillance, intrusions, and malicious and harmful activities which can occur within or at the interfaces of comingled life and medical sciences, cyber, cyber-physical, supply chain and infrastructure systems, and developing and instituting measures to prevent, protect against, mitigate, investigate and attribute such threats as it pertains to security, competitiveness and resilience”</a:t>
            </a:r>
            <a:r>
              <a:rPr lang="en-US" sz="3600" baseline="30000" dirty="0"/>
              <a:t>1</a:t>
            </a:r>
            <a:endParaRPr lang="en-US" sz="3600" dirty="0"/>
          </a:p>
        </p:txBody>
      </p:sp>
    </p:spTree>
    <p:extLst>
      <p:ext uri="{BB962C8B-B14F-4D97-AF65-F5344CB8AC3E}">
        <p14:creationId xmlns:p14="http://schemas.microsoft.com/office/powerpoint/2010/main" val="2017876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50F39-10CA-453E-85B8-19B97E88D802}"/>
              </a:ext>
            </a:extLst>
          </p:cNvPr>
          <p:cNvSpPr>
            <a:spLocks noGrp="1"/>
          </p:cNvSpPr>
          <p:nvPr>
            <p:ph type="title"/>
          </p:nvPr>
        </p:nvSpPr>
        <p:spPr/>
        <p:txBody>
          <a:bodyPr>
            <a:normAutofit/>
          </a:bodyPr>
          <a:lstStyle/>
          <a:p>
            <a:r>
              <a:rPr lang="en-US" sz="4800" b="1" dirty="0"/>
              <a:t>A More Formal Definition: Part 1</a:t>
            </a:r>
          </a:p>
        </p:txBody>
      </p:sp>
      <p:sp>
        <p:nvSpPr>
          <p:cNvPr id="3" name="Content Placeholder 2">
            <a:extLst>
              <a:ext uri="{FF2B5EF4-FFF2-40B4-BE49-F238E27FC236}">
                <a16:creationId xmlns:a16="http://schemas.microsoft.com/office/drawing/2014/main" id="{70C5780E-F96A-43AA-AEBC-157E13BD661B}"/>
              </a:ext>
            </a:extLst>
          </p:cNvPr>
          <p:cNvSpPr>
            <a:spLocks noGrp="1"/>
          </p:cNvSpPr>
          <p:nvPr>
            <p:ph idx="1"/>
          </p:nvPr>
        </p:nvSpPr>
        <p:spPr/>
        <p:txBody>
          <a:bodyPr>
            <a:normAutofit lnSpcReduction="10000"/>
          </a:bodyPr>
          <a:lstStyle/>
          <a:p>
            <a:pPr marL="0" indent="0">
              <a:buNone/>
            </a:pPr>
            <a:r>
              <a:rPr lang="en-US" sz="3600" dirty="0" err="1"/>
              <a:t>Cyberbiosecurity</a:t>
            </a:r>
            <a:r>
              <a:rPr lang="en-US" sz="3600" dirty="0"/>
              <a:t> is, “</a:t>
            </a:r>
            <a:r>
              <a:rPr lang="en-US" sz="3600" dirty="0">
                <a:highlight>
                  <a:srgbClr val="FFFF00"/>
                </a:highlight>
              </a:rPr>
              <a:t>understanding the vulnerabilities </a:t>
            </a:r>
            <a:r>
              <a:rPr lang="en-US" sz="3600" dirty="0"/>
              <a:t>to unwanted surveillance, intrusions, and malicious and harmful activities which can occur within or at the interfaces of comingled life and medical sciences, cyber, cyber-physical, supply chain and infrastructure systems, and developing and instituting measures to prevent, protect against, mitigate, investigate and attribute such threats as it pertains to security, competitiveness and resilience”</a:t>
            </a:r>
            <a:r>
              <a:rPr lang="en-US" sz="3600" baseline="30000" dirty="0"/>
              <a:t>1</a:t>
            </a:r>
            <a:endParaRPr lang="en-US" sz="3600" dirty="0"/>
          </a:p>
        </p:txBody>
      </p:sp>
    </p:spTree>
    <p:extLst>
      <p:ext uri="{BB962C8B-B14F-4D97-AF65-F5344CB8AC3E}">
        <p14:creationId xmlns:p14="http://schemas.microsoft.com/office/powerpoint/2010/main" val="2694675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50F39-10CA-453E-85B8-19B97E88D802}"/>
              </a:ext>
            </a:extLst>
          </p:cNvPr>
          <p:cNvSpPr>
            <a:spLocks noGrp="1"/>
          </p:cNvSpPr>
          <p:nvPr>
            <p:ph type="title"/>
          </p:nvPr>
        </p:nvSpPr>
        <p:spPr/>
        <p:txBody>
          <a:bodyPr>
            <a:normAutofit/>
          </a:bodyPr>
          <a:lstStyle/>
          <a:p>
            <a:r>
              <a:rPr lang="en-US" sz="4800" b="1" dirty="0"/>
              <a:t>A More Formal Definition: Part 2</a:t>
            </a:r>
          </a:p>
        </p:txBody>
      </p:sp>
      <p:sp>
        <p:nvSpPr>
          <p:cNvPr id="3" name="Content Placeholder 2">
            <a:extLst>
              <a:ext uri="{FF2B5EF4-FFF2-40B4-BE49-F238E27FC236}">
                <a16:creationId xmlns:a16="http://schemas.microsoft.com/office/drawing/2014/main" id="{70C5780E-F96A-43AA-AEBC-157E13BD661B}"/>
              </a:ext>
            </a:extLst>
          </p:cNvPr>
          <p:cNvSpPr>
            <a:spLocks noGrp="1"/>
          </p:cNvSpPr>
          <p:nvPr>
            <p:ph idx="1"/>
          </p:nvPr>
        </p:nvSpPr>
        <p:spPr/>
        <p:txBody>
          <a:bodyPr>
            <a:normAutofit lnSpcReduction="10000"/>
          </a:bodyPr>
          <a:lstStyle/>
          <a:p>
            <a:pPr marL="0" indent="0">
              <a:buNone/>
            </a:pPr>
            <a:r>
              <a:rPr lang="en-US" sz="3600" dirty="0" err="1"/>
              <a:t>Cyberbiosecurity</a:t>
            </a:r>
            <a:r>
              <a:rPr lang="en-US" sz="3600" dirty="0"/>
              <a:t> is, “understanding the vulnerabilities to </a:t>
            </a:r>
            <a:r>
              <a:rPr lang="en-US" sz="3600" dirty="0">
                <a:highlight>
                  <a:srgbClr val="FFFF00"/>
                </a:highlight>
              </a:rPr>
              <a:t>unwanted surveillance, intrusions, and malicious and harmful activities</a:t>
            </a:r>
            <a:r>
              <a:rPr lang="en-US" sz="3600" dirty="0"/>
              <a:t> which can occur within or at the interfaces of comingled life and medical sciences, cyber, cyber-physical, supply chain and infrastructure systems, and developing and instituting measures to prevent, protect against, mitigate, investigate and attribute such threats as it pertains to security, competitiveness and resilience”</a:t>
            </a:r>
            <a:r>
              <a:rPr lang="en-US" sz="3600" baseline="30000" dirty="0"/>
              <a:t>1</a:t>
            </a:r>
            <a:endParaRPr lang="en-US" sz="3600" dirty="0"/>
          </a:p>
        </p:txBody>
      </p:sp>
    </p:spTree>
    <p:extLst>
      <p:ext uri="{BB962C8B-B14F-4D97-AF65-F5344CB8AC3E}">
        <p14:creationId xmlns:p14="http://schemas.microsoft.com/office/powerpoint/2010/main" val="3819657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50F39-10CA-453E-85B8-19B97E88D802}"/>
              </a:ext>
            </a:extLst>
          </p:cNvPr>
          <p:cNvSpPr>
            <a:spLocks noGrp="1"/>
          </p:cNvSpPr>
          <p:nvPr>
            <p:ph type="title"/>
          </p:nvPr>
        </p:nvSpPr>
        <p:spPr/>
        <p:txBody>
          <a:bodyPr>
            <a:normAutofit/>
          </a:bodyPr>
          <a:lstStyle/>
          <a:p>
            <a:r>
              <a:rPr lang="en-US" sz="4800" b="1" dirty="0"/>
              <a:t>A More Formal Definition: Part 3</a:t>
            </a:r>
          </a:p>
        </p:txBody>
      </p:sp>
      <p:sp>
        <p:nvSpPr>
          <p:cNvPr id="3" name="Content Placeholder 2">
            <a:extLst>
              <a:ext uri="{FF2B5EF4-FFF2-40B4-BE49-F238E27FC236}">
                <a16:creationId xmlns:a16="http://schemas.microsoft.com/office/drawing/2014/main" id="{70C5780E-F96A-43AA-AEBC-157E13BD661B}"/>
              </a:ext>
            </a:extLst>
          </p:cNvPr>
          <p:cNvSpPr>
            <a:spLocks noGrp="1"/>
          </p:cNvSpPr>
          <p:nvPr>
            <p:ph idx="1"/>
          </p:nvPr>
        </p:nvSpPr>
        <p:spPr/>
        <p:txBody>
          <a:bodyPr>
            <a:normAutofit lnSpcReduction="10000"/>
          </a:bodyPr>
          <a:lstStyle/>
          <a:p>
            <a:pPr marL="0" indent="0">
              <a:buNone/>
            </a:pPr>
            <a:r>
              <a:rPr lang="en-US" sz="3600" dirty="0" err="1"/>
              <a:t>Cyberbiosecurity</a:t>
            </a:r>
            <a:r>
              <a:rPr lang="en-US" sz="3600" dirty="0"/>
              <a:t> is, “understanding the vulnerabilities to unwanted surveillance, intrusions, and malicious and harmful activities which can occur </a:t>
            </a:r>
            <a:r>
              <a:rPr lang="en-US" sz="3600" dirty="0">
                <a:highlight>
                  <a:srgbClr val="FFFF00"/>
                </a:highlight>
              </a:rPr>
              <a:t>within or at the interfaces of comingled life and medical sciences, cyber, cyber-physical, supply chain and infrastructure systems, </a:t>
            </a:r>
            <a:r>
              <a:rPr lang="en-US" sz="3600" dirty="0"/>
              <a:t>and developing and instituting measures to prevent, protect against, mitigate, investigate and attribute such threats as it pertains to security, competitiveness and resilience”</a:t>
            </a:r>
            <a:r>
              <a:rPr lang="en-US" sz="3600" baseline="30000" dirty="0"/>
              <a:t>1</a:t>
            </a:r>
            <a:endParaRPr lang="en-US" sz="3600" dirty="0"/>
          </a:p>
        </p:txBody>
      </p:sp>
    </p:spTree>
    <p:extLst>
      <p:ext uri="{BB962C8B-B14F-4D97-AF65-F5344CB8AC3E}">
        <p14:creationId xmlns:p14="http://schemas.microsoft.com/office/powerpoint/2010/main" val="2406435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50F39-10CA-453E-85B8-19B97E88D802}"/>
              </a:ext>
            </a:extLst>
          </p:cNvPr>
          <p:cNvSpPr>
            <a:spLocks noGrp="1"/>
          </p:cNvSpPr>
          <p:nvPr>
            <p:ph type="title"/>
          </p:nvPr>
        </p:nvSpPr>
        <p:spPr/>
        <p:txBody>
          <a:bodyPr>
            <a:normAutofit/>
          </a:bodyPr>
          <a:lstStyle/>
          <a:p>
            <a:r>
              <a:rPr lang="en-US" sz="4800" b="1" dirty="0"/>
              <a:t>A More Formal Definition: Part 4</a:t>
            </a:r>
          </a:p>
        </p:txBody>
      </p:sp>
      <p:sp>
        <p:nvSpPr>
          <p:cNvPr id="3" name="Content Placeholder 2">
            <a:extLst>
              <a:ext uri="{FF2B5EF4-FFF2-40B4-BE49-F238E27FC236}">
                <a16:creationId xmlns:a16="http://schemas.microsoft.com/office/drawing/2014/main" id="{70C5780E-F96A-43AA-AEBC-157E13BD661B}"/>
              </a:ext>
            </a:extLst>
          </p:cNvPr>
          <p:cNvSpPr>
            <a:spLocks noGrp="1"/>
          </p:cNvSpPr>
          <p:nvPr>
            <p:ph idx="1"/>
          </p:nvPr>
        </p:nvSpPr>
        <p:spPr/>
        <p:txBody>
          <a:bodyPr>
            <a:normAutofit lnSpcReduction="10000"/>
          </a:bodyPr>
          <a:lstStyle/>
          <a:p>
            <a:pPr marL="0" indent="0">
              <a:buNone/>
            </a:pPr>
            <a:r>
              <a:rPr lang="en-US" sz="3600" dirty="0" err="1"/>
              <a:t>Cyberbiosecurity</a:t>
            </a:r>
            <a:r>
              <a:rPr lang="en-US" sz="3600" dirty="0"/>
              <a:t> is, “understanding the vulnerabilities to unwanted surveillance, intrusions, and malicious and harmful activities which can occur within or at the interfaces of comingled life and medical sciences, cyber, cyber-physical, supply chain and infrastructure systems, and </a:t>
            </a:r>
            <a:r>
              <a:rPr lang="en-US" sz="3600" dirty="0">
                <a:highlight>
                  <a:srgbClr val="FFFF00"/>
                </a:highlight>
              </a:rPr>
              <a:t>developing and instituting measures to prevent, protect against, mitigate, investigate and attribute such threats</a:t>
            </a:r>
            <a:r>
              <a:rPr lang="en-US" sz="3600" dirty="0"/>
              <a:t> as it pertains to security, competitiveness and resilience”</a:t>
            </a:r>
            <a:r>
              <a:rPr lang="en-US" sz="3600" baseline="30000" dirty="0"/>
              <a:t>1</a:t>
            </a:r>
            <a:endParaRPr lang="en-US" sz="3600" dirty="0"/>
          </a:p>
        </p:txBody>
      </p:sp>
    </p:spTree>
    <p:extLst>
      <p:ext uri="{BB962C8B-B14F-4D97-AF65-F5344CB8AC3E}">
        <p14:creationId xmlns:p14="http://schemas.microsoft.com/office/powerpoint/2010/main" val="2487038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50F39-10CA-453E-85B8-19B97E88D802}"/>
              </a:ext>
            </a:extLst>
          </p:cNvPr>
          <p:cNvSpPr>
            <a:spLocks noGrp="1"/>
          </p:cNvSpPr>
          <p:nvPr>
            <p:ph type="title"/>
          </p:nvPr>
        </p:nvSpPr>
        <p:spPr/>
        <p:txBody>
          <a:bodyPr>
            <a:normAutofit/>
          </a:bodyPr>
          <a:lstStyle/>
          <a:p>
            <a:r>
              <a:rPr lang="en-US" sz="4800" b="1" dirty="0"/>
              <a:t>A More Formal Definition: Part 5</a:t>
            </a:r>
          </a:p>
        </p:txBody>
      </p:sp>
      <p:sp>
        <p:nvSpPr>
          <p:cNvPr id="3" name="Content Placeholder 2">
            <a:extLst>
              <a:ext uri="{FF2B5EF4-FFF2-40B4-BE49-F238E27FC236}">
                <a16:creationId xmlns:a16="http://schemas.microsoft.com/office/drawing/2014/main" id="{70C5780E-F96A-43AA-AEBC-157E13BD661B}"/>
              </a:ext>
            </a:extLst>
          </p:cNvPr>
          <p:cNvSpPr>
            <a:spLocks noGrp="1"/>
          </p:cNvSpPr>
          <p:nvPr>
            <p:ph idx="1"/>
          </p:nvPr>
        </p:nvSpPr>
        <p:spPr/>
        <p:txBody>
          <a:bodyPr>
            <a:normAutofit lnSpcReduction="10000"/>
          </a:bodyPr>
          <a:lstStyle/>
          <a:p>
            <a:pPr marL="0" indent="0">
              <a:buNone/>
            </a:pPr>
            <a:r>
              <a:rPr lang="en-US" sz="3600" dirty="0" err="1"/>
              <a:t>Cyberbiosecurity</a:t>
            </a:r>
            <a:r>
              <a:rPr lang="en-US" sz="3600" dirty="0"/>
              <a:t> is, “understanding the vulnerabilities to unwanted surveillance, intrusions, and malicious and harmful activities which can occur within or at the interfaces of comingled life and medical sciences, cyber, cyber-physical, supply chain and infrastructure systems, and developing and instituting measures to prevent, protect against, mitigate, investigate and attribute such threats </a:t>
            </a:r>
            <a:r>
              <a:rPr lang="en-US" sz="3600" dirty="0">
                <a:highlight>
                  <a:srgbClr val="FFFF00"/>
                </a:highlight>
              </a:rPr>
              <a:t>as it pertains to security, competitiveness and resilience</a:t>
            </a:r>
            <a:r>
              <a:rPr lang="en-US" sz="3600" dirty="0"/>
              <a:t>”</a:t>
            </a:r>
            <a:r>
              <a:rPr lang="en-US" sz="3600" baseline="30000" dirty="0"/>
              <a:t>1</a:t>
            </a:r>
            <a:endParaRPr lang="en-US" sz="3600" dirty="0"/>
          </a:p>
        </p:txBody>
      </p:sp>
    </p:spTree>
    <p:extLst>
      <p:ext uri="{BB962C8B-B14F-4D97-AF65-F5344CB8AC3E}">
        <p14:creationId xmlns:p14="http://schemas.microsoft.com/office/powerpoint/2010/main" val="2774906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50F39-10CA-453E-85B8-19B97E88D802}"/>
              </a:ext>
            </a:extLst>
          </p:cNvPr>
          <p:cNvSpPr>
            <a:spLocks noGrp="1"/>
          </p:cNvSpPr>
          <p:nvPr>
            <p:ph type="title"/>
          </p:nvPr>
        </p:nvSpPr>
        <p:spPr/>
        <p:txBody>
          <a:bodyPr>
            <a:normAutofit/>
          </a:bodyPr>
          <a:lstStyle/>
          <a:p>
            <a:r>
              <a:rPr lang="en-US" sz="4800" b="1" dirty="0"/>
              <a:t>A Summarized Definition</a:t>
            </a:r>
          </a:p>
        </p:txBody>
      </p:sp>
      <p:sp>
        <p:nvSpPr>
          <p:cNvPr id="3" name="Content Placeholder 2">
            <a:extLst>
              <a:ext uri="{FF2B5EF4-FFF2-40B4-BE49-F238E27FC236}">
                <a16:creationId xmlns:a16="http://schemas.microsoft.com/office/drawing/2014/main" id="{70C5780E-F96A-43AA-AEBC-157E13BD661B}"/>
              </a:ext>
            </a:extLst>
          </p:cNvPr>
          <p:cNvSpPr>
            <a:spLocks noGrp="1"/>
          </p:cNvSpPr>
          <p:nvPr>
            <p:ph idx="1"/>
          </p:nvPr>
        </p:nvSpPr>
        <p:spPr/>
        <p:txBody>
          <a:bodyPr>
            <a:normAutofit/>
          </a:bodyPr>
          <a:lstStyle/>
          <a:p>
            <a:pPr marL="0" indent="0">
              <a:buNone/>
            </a:pPr>
            <a:r>
              <a:rPr lang="en-US" sz="3600" dirty="0" err="1"/>
              <a:t>Cyberbiosecurity</a:t>
            </a:r>
            <a:r>
              <a:rPr lang="en-US" sz="3600" dirty="0"/>
              <a:t> is working to understand weaknesses to unwanted actions in biological sciences, the virtual world, and the supply chain as well as create and implement processes to prevent these unwanted actions and reduce recovery time from these actions as related to security, competitiveness and ability to recover. </a:t>
            </a:r>
          </a:p>
        </p:txBody>
      </p:sp>
    </p:spTree>
    <p:extLst>
      <p:ext uri="{BB962C8B-B14F-4D97-AF65-F5344CB8AC3E}">
        <p14:creationId xmlns:p14="http://schemas.microsoft.com/office/powerpoint/2010/main" val="1692637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0AE8F-992F-419A-91D1-DBC5533A510B}"/>
              </a:ext>
            </a:extLst>
          </p:cNvPr>
          <p:cNvSpPr>
            <a:spLocks noGrp="1"/>
          </p:cNvSpPr>
          <p:nvPr>
            <p:ph type="title"/>
          </p:nvPr>
        </p:nvSpPr>
        <p:spPr/>
        <p:txBody>
          <a:bodyPr>
            <a:normAutofit/>
          </a:bodyPr>
          <a:lstStyle/>
          <a:p>
            <a:r>
              <a:rPr lang="en-US" sz="4800" b="1" dirty="0" err="1"/>
              <a:t>Cyberbiosecurity</a:t>
            </a:r>
            <a:endParaRPr lang="en-US" sz="4800" b="1" dirty="0"/>
          </a:p>
        </p:txBody>
      </p:sp>
      <p:sp>
        <p:nvSpPr>
          <p:cNvPr id="3" name="Content Placeholder 2">
            <a:extLst>
              <a:ext uri="{FF2B5EF4-FFF2-40B4-BE49-F238E27FC236}">
                <a16:creationId xmlns:a16="http://schemas.microsoft.com/office/drawing/2014/main" id="{81772728-71C5-4076-AEAF-9DB46A107991}"/>
              </a:ext>
            </a:extLst>
          </p:cNvPr>
          <p:cNvSpPr>
            <a:spLocks noGrp="1"/>
          </p:cNvSpPr>
          <p:nvPr>
            <p:ph idx="1"/>
          </p:nvPr>
        </p:nvSpPr>
        <p:spPr>
          <a:xfrm>
            <a:off x="838200" y="1377951"/>
            <a:ext cx="10515600" cy="4351338"/>
          </a:xfrm>
        </p:spPr>
        <p:txBody>
          <a:bodyPr>
            <a:normAutofit/>
          </a:bodyPr>
          <a:lstStyle/>
          <a:p>
            <a:pPr marL="0" indent="0" algn="ctr">
              <a:buNone/>
            </a:pPr>
            <a:endParaRPr lang="en-US" sz="4400" dirty="0"/>
          </a:p>
          <a:p>
            <a:pPr marL="0" indent="0" algn="ctr">
              <a:buNone/>
            </a:pPr>
            <a:r>
              <a:rPr lang="en-US" sz="8800" dirty="0"/>
              <a:t>Cyberbiosecurity</a:t>
            </a:r>
          </a:p>
        </p:txBody>
      </p:sp>
      <p:sp>
        <p:nvSpPr>
          <p:cNvPr id="4" name="Left Brace 3" descr="Brace around the 'cyber' portion of 'cyberbiosecurity'">
            <a:extLst>
              <a:ext uri="{FF2B5EF4-FFF2-40B4-BE49-F238E27FC236}">
                <a16:creationId xmlns:a16="http://schemas.microsoft.com/office/drawing/2014/main" id="{B57C929F-8BB8-4C89-8B16-4F02A8FC05C3}"/>
              </a:ext>
            </a:extLst>
          </p:cNvPr>
          <p:cNvSpPr/>
          <p:nvPr/>
        </p:nvSpPr>
        <p:spPr>
          <a:xfrm rot="16200000">
            <a:off x="2889259" y="2522494"/>
            <a:ext cx="1265376" cy="2461846"/>
          </a:xfrm>
          <a:prstGeom prst="leftBrace">
            <a:avLst/>
          </a:prstGeom>
          <a:noFill/>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Left Brace 4" descr="Brace around the 'bio' portion or 'cyberbiosecurity'">
            <a:extLst>
              <a:ext uri="{FF2B5EF4-FFF2-40B4-BE49-F238E27FC236}">
                <a16:creationId xmlns:a16="http://schemas.microsoft.com/office/drawing/2014/main" id="{AAD391CD-6C32-4193-A94F-2EF827BDF9CD}"/>
              </a:ext>
            </a:extLst>
          </p:cNvPr>
          <p:cNvSpPr/>
          <p:nvPr/>
        </p:nvSpPr>
        <p:spPr>
          <a:xfrm rot="16200000">
            <a:off x="4934936" y="3050870"/>
            <a:ext cx="1265376" cy="1405094"/>
          </a:xfrm>
          <a:prstGeom prst="leftBrace">
            <a:avLst/>
          </a:prstGeom>
          <a:noFill/>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descr="Brace around the 'security' portion or cyberbiosecurity">
            <a:extLst>
              <a:ext uri="{FF2B5EF4-FFF2-40B4-BE49-F238E27FC236}">
                <a16:creationId xmlns:a16="http://schemas.microsoft.com/office/drawing/2014/main" id="{2D394327-74A4-4D7C-BB74-6CAEA05506A2}"/>
              </a:ext>
            </a:extLst>
          </p:cNvPr>
          <p:cNvSpPr/>
          <p:nvPr/>
        </p:nvSpPr>
        <p:spPr>
          <a:xfrm rot="16200000">
            <a:off x="7508989" y="1994118"/>
            <a:ext cx="1265376" cy="3518598"/>
          </a:xfrm>
          <a:prstGeom prst="leftBrace">
            <a:avLst/>
          </a:prstGeom>
          <a:noFill/>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A5D34484-F3A8-428A-8566-AB30A50458E7}"/>
              </a:ext>
            </a:extLst>
          </p:cNvPr>
          <p:cNvSpPr txBox="1"/>
          <p:nvPr/>
        </p:nvSpPr>
        <p:spPr>
          <a:xfrm>
            <a:off x="2356338" y="4401284"/>
            <a:ext cx="2331217" cy="1815882"/>
          </a:xfrm>
          <a:prstGeom prst="rect">
            <a:avLst/>
          </a:prstGeom>
          <a:noFill/>
        </p:spPr>
        <p:txBody>
          <a:bodyPr wrap="square" rtlCol="0">
            <a:spAutoFit/>
          </a:bodyPr>
          <a:lstStyle/>
          <a:p>
            <a:pPr algn="ctr"/>
            <a:r>
              <a:rPr lang="en-US" sz="2800" dirty="0"/>
              <a:t>Internet</a:t>
            </a:r>
          </a:p>
          <a:p>
            <a:pPr algn="ctr"/>
            <a:r>
              <a:rPr lang="en-US" sz="2800" dirty="0"/>
              <a:t>Technology</a:t>
            </a:r>
          </a:p>
          <a:p>
            <a:pPr algn="ctr"/>
            <a:r>
              <a:rPr lang="en-US" sz="2800" dirty="0"/>
              <a:t>Computers</a:t>
            </a:r>
          </a:p>
          <a:p>
            <a:pPr algn="ctr"/>
            <a:r>
              <a:rPr lang="en-US" sz="2800" dirty="0"/>
              <a:t>Virtual</a:t>
            </a:r>
          </a:p>
        </p:txBody>
      </p:sp>
      <p:sp>
        <p:nvSpPr>
          <p:cNvPr id="9" name="TextBox 8">
            <a:extLst>
              <a:ext uri="{FF2B5EF4-FFF2-40B4-BE49-F238E27FC236}">
                <a16:creationId xmlns:a16="http://schemas.microsoft.com/office/drawing/2014/main" id="{92D30482-5BA3-4626-97C9-379F30B0A4C8}"/>
              </a:ext>
            </a:extLst>
          </p:cNvPr>
          <p:cNvSpPr txBox="1"/>
          <p:nvPr/>
        </p:nvSpPr>
        <p:spPr>
          <a:xfrm>
            <a:off x="4402015" y="4413007"/>
            <a:ext cx="2331217" cy="1815882"/>
          </a:xfrm>
          <a:prstGeom prst="rect">
            <a:avLst/>
          </a:prstGeom>
          <a:noFill/>
        </p:spPr>
        <p:txBody>
          <a:bodyPr wrap="square" rtlCol="0">
            <a:spAutoFit/>
          </a:bodyPr>
          <a:lstStyle/>
          <a:p>
            <a:pPr algn="ctr"/>
            <a:r>
              <a:rPr lang="en-US" sz="2800" dirty="0"/>
              <a:t>Biology</a:t>
            </a:r>
          </a:p>
          <a:p>
            <a:pPr algn="ctr"/>
            <a:r>
              <a:rPr lang="en-US" sz="2800" dirty="0"/>
              <a:t>Data</a:t>
            </a:r>
          </a:p>
          <a:p>
            <a:pPr algn="ctr"/>
            <a:r>
              <a:rPr lang="en-US" sz="2800" dirty="0"/>
              <a:t>Measurement</a:t>
            </a:r>
          </a:p>
          <a:p>
            <a:pPr algn="ctr"/>
            <a:r>
              <a:rPr lang="en-US" sz="2800" dirty="0"/>
              <a:t>Information</a:t>
            </a:r>
          </a:p>
        </p:txBody>
      </p:sp>
      <p:sp>
        <p:nvSpPr>
          <p:cNvPr id="10" name="TextBox 9">
            <a:extLst>
              <a:ext uri="{FF2B5EF4-FFF2-40B4-BE49-F238E27FC236}">
                <a16:creationId xmlns:a16="http://schemas.microsoft.com/office/drawing/2014/main" id="{750384D9-BE02-4A32-A4D0-37712B0F449F}"/>
              </a:ext>
            </a:extLst>
          </p:cNvPr>
          <p:cNvSpPr txBox="1"/>
          <p:nvPr/>
        </p:nvSpPr>
        <p:spPr>
          <a:xfrm>
            <a:off x="6976068" y="4413007"/>
            <a:ext cx="2331217" cy="1815882"/>
          </a:xfrm>
          <a:prstGeom prst="rect">
            <a:avLst/>
          </a:prstGeom>
          <a:noFill/>
        </p:spPr>
        <p:txBody>
          <a:bodyPr wrap="square" rtlCol="0">
            <a:spAutoFit/>
          </a:bodyPr>
          <a:lstStyle/>
          <a:p>
            <a:pPr algn="ctr"/>
            <a:r>
              <a:rPr lang="en-US" sz="2800" dirty="0"/>
              <a:t>Safety</a:t>
            </a:r>
          </a:p>
          <a:p>
            <a:pPr algn="ctr"/>
            <a:r>
              <a:rPr lang="en-US" sz="2800" dirty="0"/>
              <a:t>Barrier</a:t>
            </a:r>
          </a:p>
          <a:p>
            <a:pPr algn="ctr"/>
            <a:r>
              <a:rPr lang="en-US" sz="2800" dirty="0"/>
              <a:t>Protection</a:t>
            </a:r>
          </a:p>
          <a:p>
            <a:pPr algn="ctr"/>
            <a:r>
              <a:rPr lang="en-US" sz="2800" dirty="0"/>
              <a:t>Resilience</a:t>
            </a:r>
          </a:p>
        </p:txBody>
      </p:sp>
    </p:spTree>
    <p:extLst>
      <p:ext uri="{BB962C8B-B14F-4D97-AF65-F5344CB8AC3E}">
        <p14:creationId xmlns:p14="http://schemas.microsoft.com/office/powerpoint/2010/main" val="3056883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120E0-5758-43B0-9885-8F827C775652}"/>
              </a:ext>
            </a:extLst>
          </p:cNvPr>
          <p:cNvSpPr>
            <a:spLocks noGrp="1"/>
          </p:cNvSpPr>
          <p:nvPr>
            <p:ph type="title"/>
          </p:nvPr>
        </p:nvSpPr>
        <p:spPr/>
        <p:txBody>
          <a:bodyPr>
            <a:normAutofit/>
          </a:bodyPr>
          <a:lstStyle/>
          <a:p>
            <a:r>
              <a:rPr lang="en-US" sz="4800" b="1" dirty="0"/>
              <a:t>Module Topics</a:t>
            </a:r>
          </a:p>
        </p:txBody>
      </p:sp>
      <p:sp>
        <p:nvSpPr>
          <p:cNvPr id="3" name="Content Placeholder 2">
            <a:extLst>
              <a:ext uri="{FF2B5EF4-FFF2-40B4-BE49-F238E27FC236}">
                <a16:creationId xmlns:a16="http://schemas.microsoft.com/office/drawing/2014/main" id="{5B81DD4B-1C1C-466D-A8CE-3B45832D83B9}"/>
              </a:ext>
            </a:extLst>
          </p:cNvPr>
          <p:cNvSpPr>
            <a:spLocks noGrp="1"/>
          </p:cNvSpPr>
          <p:nvPr>
            <p:ph idx="1"/>
          </p:nvPr>
        </p:nvSpPr>
        <p:spPr/>
        <p:txBody>
          <a:bodyPr/>
          <a:lstStyle/>
          <a:p>
            <a:r>
              <a:rPr lang="en-US" sz="3200" dirty="0"/>
              <a:t>Background</a:t>
            </a:r>
          </a:p>
          <a:p>
            <a:pPr lvl="1"/>
            <a:r>
              <a:rPr lang="en-US" sz="2800" dirty="0"/>
              <a:t>Technology in food science and industry</a:t>
            </a:r>
          </a:p>
          <a:p>
            <a:pPr lvl="1"/>
            <a:r>
              <a:rPr lang="en-US" sz="2800" dirty="0"/>
              <a:t>Security in food science and industry</a:t>
            </a:r>
          </a:p>
          <a:p>
            <a:r>
              <a:rPr lang="en-US" sz="3200" dirty="0"/>
              <a:t>Categories of security</a:t>
            </a:r>
          </a:p>
          <a:p>
            <a:r>
              <a:rPr lang="en-US" sz="3200" dirty="0" err="1"/>
              <a:t>Cyberbiosecurity</a:t>
            </a:r>
            <a:r>
              <a:rPr lang="en-US" sz="3200" dirty="0"/>
              <a:t> explained</a:t>
            </a:r>
          </a:p>
          <a:p>
            <a:r>
              <a:rPr lang="en-US" sz="3200" dirty="0"/>
              <a:t>Cyber attacks, stories, and outcomes</a:t>
            </a:r>
          </a:p>
          <a:p>
            <a:r>
              <a:rPr lang="en-US" sz="3200" dirty="0"/>
              <a:t>Responsibility for </a:t>
            </a:r>
            <a:r>
              <a:rPr lang="en-US" sz="3200" dirty="0" err="1"/>
              <a:t>cyberbiosecurity</a:t>
            </a:r>
            <a:r>
              <a:rPr lang="en-US" sz="3200" dirty="0"/>
              <a:t> </a:t>
            </a:r>
          </a:p>
          <a:p>
            <a:endParaRPr lang="en-US" dirty="0"/>
          </a:p>
          <a:p>
            <a:endParaRPr lang="en-US" dirty="0"/>
          </a:p>
          <a:p>
            <a:endParaRPr lang="en-US" dirty="0"/>
          </a:p>
        </p:txBody>
      </p:sp>
    </p:spTree>
    <p:extLst>
      <p:ext uri="{BB962C8B-B14F-4D97-AF65-F5344CB8AC3E}">
        <p14:creationId xmlns:p14="http://schemas.microsoft.com/office/powerpoint/2010/main" val="4113391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8B7D7-B793-42EC-B2AB-082940555A27}"/>
              </a:ext>
            </a:extLst>
          </p:cNvPr>
          <p:cNvSpPr>
            <a:spLocks noGrp="1"/>
          </p:cNvSpPr>
          <p:nvPr>
            <p:ph type="title"/>
          </p:nvPr>
        </p:nvSpPr>
        <p:spPr/>
        <p:txBody>
          <a:bodyPr>
            <a:normAutofit/>
          </a:bodyPr>
          <a:lstStyle/>
          <a:p>
            <a:r>
              <a:rPr lang="en-US" sz="4800" b="1" dirty="0"/>
              <a:t>Cyber Attack Types</a:t>
            </a:r>
            <a:r>
              <a:rPr lang="en-US" sz="4800" b="1" baseline="30000" dirty="0"/>
              <a:t>7</a:t>
            </a:r>
            <a:endParaRPr lang="en-US" sz="4800" b="1" dirty="0"/>
          </a:p>
        </p:txBody>
      </p:sp>
      <p:sp>
        <p:nvSpPr>
          <p:cNvPr id="3" name="Content Placeholder 2">
            <a:extLst>
              <a:ext uri="{FF2B5EF4-FFF2-40B4-BE49-F238E27FC236}">
                <a16:creationId xmlns:a16="http://schemas.microsoft.com/office/drawing/2014/main" id="{A81FBFB5-50BB-432C-8917-D6DAB278FE70}"/>
              </a:ext>
            </a:extLst>
          </p:cNvPr>
          <p:cNvSpPr>
            <a:spLocks noGrp="1"/>
          </p:cNvSpPr>
          <p:nvPr>
            <p:ph idx="1"/>
          </p:nvPr>
        </p:nvSpPr>
        <p:spPr/>
        <p:txBody>
          <a:bodyPr/>
          <a:lstStyle/>
          <a:p>
            <a:r>
              <a:rPr lang="en-US" sz="3200" dirty="0"/>
              <a:t>Data injection</a:t>
            </a:r>
          </a:p>
          <a:p>
            <a:r>
              <a:rPr lang="en-US" sz="3200" dirty="0"/>
              <a:t>Automated system hijacking</a:t>
            </a:r>
          </a:p>
          <a:p>
            <a:r>
              <a:rPr lang="en-US" sz="3200" dirty="0"/>
              <a:t>Node forgery</a:t>
            </a:r>
          </a:p>
          <a:p>
            <a:r>
              <a:rPr lang="en-US" sz="3200" dirty="0"/>
              <a:t>Learning algorithms</a:t>
            </a:r>
          </a:p>
          <a:p>
            <a:endParaRPr lang="en-US" sz="3200" dirty="0"/>
          </a:p>
          <a:p>
            <a:pPr lvl="1"/>
            <a:endParaRPr lang="en-US" dirty="0"/>
          </a:p>
        </p:txBody>
      </p:sp>
      <p:pic>
        <p:nvPicPr>
          <p:cNvPr id="8" name="Picture 7" descr="Pad lock sitting on a computer keyboard">
            <a:extLst>
              <a:ext uri="{FF2B5EF4-FFF2-40B4-BE49-F238E27FC236}">
                <a16:creationId xmlns:a16="http://schemas.microsoft.com/office/drawing/2014/main" id="{2437960C-1750-632D-E4CF-683D3194296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10781" y="2827475"/>
            <a:ext cx="6081219" cy="4056185"/>
          </a:xfrm>
          <a:prstGeom prst="rect">
            <a:avLst/>
          </a:prstGeom>
        </p:spPr>
      </p:pic>
      <p:sp>
        <p:nvSpPr>
          <p:cNvPr id="6" name="TextBox 5">
            <a:extLst>
              <a:ext uri="{FF2B5EF4-FFF2-40B4-BE49-F238E27FC236}">
                <a16:creationId xmlns:a16="http://schemas.microsoft.com/office/drawing/2014/main" id="{AB1819A6-67A0-41B5-F5A4-736C7903CD5F}"/>
              </a:ext>
            </a:extLst>
          </p:cNvPr>
          <p:cNvSpPr txBox="1"/>
          <p:nvPr/>
        </p:nvSpPr>
        <p:spPr>
          <a:xfrm>
            <a:off x="10738339" y="6668216"/>
            <a:ext cx="6096000" cy="215444"/>
          </a:xfrm>
          <a:prstGeom prst="rect">
            <a:avLst/>
          </a:prstGeom>
          <a:noFill/>
        </p:spPr>
        <p:txBody>
          <a:bodyPr wrap="square">
            <a:spAutoFit/>
          </a:bodyPr>
          <a:lstStyle/>
          <a:p>
            <a:r>
              <a:rPr lang="en-US" sz="800" dirty="0"/>
              <a:t>Photo by </a:t>
            </a:r>
            <a:r>
              <a:rPr lang="en-US" sz="800" dirty="0">
                <a:hlinkClick r:id="rId4"/>
              </a:rPr>
              <a:t>FLY:D</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1495681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8B7D7-B793-42EC-B2AB-082940555A27}"/>
              </a:ext>
            </a:extLst>
          </p:cNvPr>
          <p:cNvSpPr>
            <a:spLocks noGrp="1"/>
          </p:cNvSpPr>
          <p:nvPr>
            <p:ph type="title"/>
          </p:nvPr>
        </p:nvSpPr>
        <p:spPr/>
        <p:txBody>
          <a:bodyPr>
            <a:normAutofit/>
          </a:bodyPr>
          <a:lstStyle/>
          <a:p>
            <a:r>
              <a:rPr lang="en-US" sz="4800" b="1" dirty="0"/>
              <a:t>Data Injection</a:t>
            </a:r>
            <a:r>
              <a:rPr lang="en-US" sz="4800" b="1" baseline="30000" dirty="0"/>
              <a:t>7</a:t>
            </a:r>
            <a:endParaRPr lang="en-US" sz="4800" b="1" dirty="0"/>
          </a:p>
        </p:txBody>
      </p:sp>
      <p:sp>
        <p:nvSpPr>
          <p:cNvPr id="3" name="Content Placeholder 2">
            <a:extLst>
              <a:ext uri="{FF2B5EF4-FFF2-40B4-BE49-F238E27FC236}">
                <a16:creationId xmlns:a16="http://schemas.microsoft.com/office/drawing/2014/main" id="{A81FBFB5-50BB-432C-8917-D6DAB278FE70}"/>
              </a:ext>
            </a:extLst>
          </p:cNvPr>
          <p:cNvSpPr>
            <a:spLocks noGrp="1"/>
          </p:cNvSpPr>
          <p:nvPr>
            <p:ph idx="1"/>
          </p:nvPr>
        </p:nvSpPr>
        <p:spPr/>
        <p:txBody>
          <a:bodyPr/>
          <a:lstStyle/>
          <a:p>
            <a:r>
              <a:rPr lang="en-US" sz="3200" dirty="0"/>
              <a:t>Data is added to a dataset</a:t>
            </a:r>
          </a:p>
          <a:p>
            <a:r>
              <a:rPr lang="en-US" dirty="0"/>
              <a:t>Can result in misleading analysis/conclusions</a:t>
            </a:r>
          </a:p>
          <a:p>
            <a:pPr lvl="1"/>
            <a:r>
              <a:rPr lang="en-US" dirty="0"/>
              <a:t>Adding low weights to a shifts final weight dataset</a:t>
            </a:r>
          </a:p>
          <a:p>
            <a:pPr lvl="1"/>
            <a:r>
              <a:rPr lang="en-US" dirty="0"/>
              <a:t>Adding temperature data to a CCP temperature log</a:t>
            </a:r>
          </a:p>
          <a:p>
            <a:pPr lvl="1"/>
            <a:endParaRPr lang="en-US" dirty="0"/>
          </a:p>
          <a:p>
            <a:pPr lvl="1"/>
            <a:endParaRPr lang="en-US" dirty="0"/>
          </a:p>
        </p:txBody>
      </p:sp>
      <p:pic>
        <p:nvPicPr>
          <p:cNvPr id="8" name="Picture 7" descr="A close-up of a pile of files&#10;&#10;Description automatically generated with medium confidence">
            <a:extLst>
              <a:ext uri="{FF2B5EF4-FFF2-40B4-BE49-F238E27FC236}">
                <a16:creationId xmlns:a16="http://schemas.microsoft.com/office/drawing/2014/main" id="{ACD05BCA-189D-1013-699D-997FDC793F8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07046" y="580569"/>
            <a:ext cx="4184954" cy="6277431"/>
          </a:xfrm>
          <a:prstGeom prst="rect">
            <a:avLst/>
          </a:prstGeom>
        </p:spPr>
      </p:pic>
      <p:sp>
        <p:nvSpPr>
          <p:cNvPr id="6" name="TextBox 5">
            <a:extLst>
              <a:ext uri="{FF2B5EF4-FFF2-40B4-BE49-F238E27FC236}">
                <a16:creationId xmlns:a16="http://schemas.microsoft.com/office/drawing/2014/main" id="{47042F73-FBAD-F8D4-547E-E0A2F5CD7208}"/>
              </a:ext>
            </a:extLst>
          </p:cNvPr>
          <p:cNvSpPr txBox="1"/>
          <p:nvPr/>
        </p:nvSpPr>
        <p:spPr>
          <a:xfrm>
            <a:off x="10199077" y="6642556"/>
            <a:ext cx="6096000" cy="215444"/>
          </a:xfrm>
          <a:prstGeom prst="rect">
            <a:avLst/>
          </a:prstGeom>
          <a:noFill/>
        </p:spPr>
        <p:txBody>
          <a:bodyPr wrap="square">
            <a:spAutoFit/>
          </a:bodyPr>
          <a:lstStyle/>
          <a:p>
            <a:r>
              <a:rPr lang="en-US" sz="800" dirty="0"/>
              <a:t>Photo by </a:t>
            </a:r>
            <a:r>
              <a:rPr lang="en-US" sz="800" dirty="0">
                <a:hlinkClick r:id="rId4"/>
              </a:rPr>
              <a:t>Sharon McCutcheon</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1744020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8B7D7-B793-42EC-B2AB-082940555A27}"/>
              </a:ext>
            </a:extLst>
          </p:cNvPr>
          <p:cNvSpPr>
            <a:spLocks noGrp="1"/>
          </p:cNvSpPr>
          <p:nvPr>
            <p:ph type="title"/>
          </p:nvPr>
        </p:nvSpPr>
        <p:spPr/>
        <p:txBody>
          <a:bodyPr>
            <a:normAutofit/>
          </a:bodyPr>
          <a:lstStyle/>
          <a:p>
            <a:r>
              <a:rPr lang="en-US" sz="4800" b="1" dirty="0"/>
              <a:t>Automated System Hijacking</a:t>
            </a:r>
            <a:r>
              <a:rPr lang="en-US" sz="4800" b="1" baseline="30000" dirty="0"/>
              <a:t>7</a:t>
            </a:r>
            <a:endParaRPr lang="en-US" sz="4800" b="1" dirty="0"/>
          </a:p>
        </p:txBody>
      </p:sp>
      <p:sp>
        <p:nvSpPr>
          <p:cNvPr id="3" name="Content Placeholder 2">
            <a:extLst>
              <a:ext uri="{FF2B5EF4-FFF2-40B4-BE49-F238E27FC236}">
                <a16:creationId xmlns:a16="http://schemas.microsoft.com/office/drawing/2014/main" id="{A81FBFB5-50BB-432C-8917-D6DAB278FE70}"/>
              </a:ext>
            </a:extLst>
          </p:cNvPr>
          <p:cNvSpPr>
            <a:spLocks noGrp="1"/>
          </p:cNvSpPr>
          <p:nvPr>
            <p:ph idx="1"/>
          </p:nvPr>
        </p:nvSpPr>
        <p:spPr/>
        <p:txBody>
          <a:bodyPr/>
          <a:lstStyle/>
          <a:p>
            <a:r>
              <a:rPr lang="en-US" dirty="0"/>
              <a:t>Automated system or process is attacked resulting in loss of control</a:t>
            </a:r>
          </a:p>
          <a:p>
            <a:r>
              <a:rPr lang="en-US" dirty="0"/>
              <a:t>Can alter or stop the process from occurring</a:t>
            </a:r>
          </a:p>
          <a:p>
            <a:pPr lvl="1"/>
            <a:r>
              <a:rPr lang="en-US" dirty="0"/>
              <a:t>A warehouse robot being hacked leaving a palletizer down</a:t>
            </a:r>
          </a:p>
          <a:p>
            <a:pPr lvl="1"/>
            <a:r>
              <a:rPr lang="en-US" dirty="0"/>
              <a:t>Reduced production due to being locked out of process controls</a:t>
            </a:r>
          </a:p>
        </p:txBody>
      </p:sp>
    </p:spTree>
    <p:extLst>
      <p:ext uri="{BB962C8B-B14F-4D97-AF65-F5344CB8AC3E}">
        <p14:creationId xmlns:p14="http://schemas.microsoft.com/office/powerpoint/2010/main" val="1679886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8B7D7-B793-42EC-B2AB-082940555A27}"/>
              </a:ext>
            </a:extLst>
          </p:cNvPr>
          <p:cNvSpPr>
            <a:spLocks noGrp="1"/>
          </p:cNvSpPr>
          <p:nvPr>
            <p:ph type="title"/>
          </p:nvPr>
        </p:nvSpPr>
        <p:spPr/>
        <p:txBody>
          <a:bodyPr>
            <a:normAutofit/>
          </a:bodyPr>
          <a:lstStyle/>
          <a:p>
            <a:r>
              <a:rPr lang="en-US" sz="4800" b="1" dirty="0"/>
              <a:t>Node Forgery</a:t>
            </a:r>
            <a:r>
              <a:rPr lang="en-US" sz="4800" b="1" baseline="30000" dirty="0"/>
              <a:t>7</a:t>
            </a:r>
            <a:endParaRPr lang="en-US" sz="4800" b="1" dirty="0"/>
          </a:p>
        </p:txBody>
      </p:sp>
      <p:sp>
        <p:nvSpPr>
          <p:cNvPr id="3" name="Content Placeholder 2">
            <a:extLst>
              <a:ext uri="{FF2B5EF4-FFF2-40B4-BE49-F238E27FC236}">
                <a16:creationId xmlns:a16="http://schemas.microsoft.com/office/drawing/2014/main" id="{A81FBFB5-50BB-432C-8917-D6DAB278FE70}"/>
              </a:ext>
            </a:extLst>
          </p:cNvPr>
          <p:cNvSpPr>
            <a:spLocks noGrp="1"/>
          </p:cNvSpPr>
          <p:nvPr>
            <p:ph idx="1"/>
          </p:nvPr>
        </p:nvSpPr>
        <p:spPr>
          <a:xfrm>
            <a:off x="838200" y="2893871"/>
            <a:ext cx="10515600" cy="4351338"/>
          </a:xfrm>
        </p:spPr>
        <p:txBody>
          <a:bodyPr/>
          <a:lstStyle/>
          <a:p>
            <a:r>
              <a:rPr lang="en-US" sz="3200" dirty="0"/>
              <a:t>A sensor is mimicked altering the reported data</a:t>
            </a:r>
          </a:p>
          <a:p>
            <a:r>
              <a:rPr lang="en-US" sz="3200" dirty="0"/>
              <a:t>Results in faulty data</a:t>
            </a:r>
          </a:p>
          <a:p>
            <a:pPr lvl="1"/>
            <a:r>
              <a:rPr lang="en-US" sz="2800" dirty="0"/>
              <a:t>A soil moisture sensor is mimicked resulting in inadequate irrigation</a:t>
            </a:r>
          </a:p>
          <a:p>
            <a:pPr lvl="1"/>
            <a:r>
              <a:rPr lang="en-US" sz="2800" dirty="0"/>
              <a:t>A temperature sensor in an oven is mimicked pushing the oven temperature down </a:t>
            </a:r>
          </a:p>
          <a:p>
            <a:pPr lvl="1"/>
            <a:endParaRPr lang="en-US" dirty="0"/>
          </a:p>
        </p:txBody>
      </p:sp>
      <p:pic>
        <p:nvPicPr>
          <p:cNvPr id="8" name="Picture 7" descr="A picture containing building&#10;&#10;Description automatically generated">
            <a:extLst>
              <a:ext uri="{FF2B5EF4-FFF2-40B4-BE49-F238E27FC236}">
                <a16:creationId xmlns:a16="http://schemas.microsoft.com/office/drawing/2014/main" id="{965662D4-35BA-6030-FFB4-CF3CBA15067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01508" y="0"/>
            <a:ext cx="4374169" cy="2933666"/>
          </a:xfrm>
          <a:prstGeom prst="rect">
            <a:avLst/>
          </a:prstGeom>
        </p:spPr>
      </p:pic>
      <p:sp>
        <p:nvSpPr>
          <p:cNvPr id="6" name="TextBox 5">
            <a:extLst>
              <a:ext uri="{FF2B5EF4-FFF2-40B4-BE49-F238E27FC236}">
                <a16:creationId xmlns:a16="http://schemas.microsoft.com/office/drawing/2014/main" id="{A2DC94C8-ED4D-CDB3-7308-FC8967DA7BB4}"/>
              </a:ext>
            </a:extLst>
          </p:cNvPr>
          <p:cNvSpPr txBox="1"/>
          <p:nvPr/>
        </p:nvSpPr>
        <p:spPr>
          <a:xfrm>
            <a:off x="8963754" y="2718222"/>
            <a:ext cx="6096000" cy="215444"/>
          </a:xfrm>
          <a:prstGeom prst="rect">
            <a:avLst/>
          </a:prstGeom>
          <a:noFill/>
        </p:spPr>
        <p:txBody>
          <a:bodyPr wrap="square">
            <a:spAutoFit/>
          </a:bodyPr>
          <a:lstStyle/>
          <a:p>
            <a:r>
              <a:rPr lang="en-US" sz="800" dirty="0"/>
              <a:t>Photo by </a:t>
            </a:r>
            <a:r>
              <a:rPr lang="en-US" sz="800" dirty="0">
                <a:hlinkClick r:id="rId4"/>
              </a:rPr>
              <a:t>Petr </a:t>
            </a:r>
            <a:r>
              <a:rPr lang="en-US" sz="800" dirty="0" err="1">
                <a:hlinkClick r:id="rId4"/>
              </a:rPr>
              <a:t>Magera</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13842273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8B7D7-B793-42EC-B2AB-082940555A27}"/>
              </a:ext>
            </a:extLst>
          </p:cNvPr>
          <p:cNvSpPr>
            <a:spLocks noGrp="1"/>
          </p:cNvSpPr>
          <p:nvPr>
            <p:ph type="title"/>
          </p:nvPr>
        </p:nvSpPr>
        <p:spPr/>
        <p:txBody>
          <a:bodyPr>
            <a:normAutofit/>
          </a:bodyPr>
          <a:lstStyle/>
          <a:p>
            <a:r>
              <a:rPr lang="en-US" sz="4800" b="1" dirty="0"/>
              <a:t>Learning Algorithms</a:t>
            </a:r>
            <a:r>
              <a:rPr lang="en-US" sz="4800" b="1" baseline="30000" dirty="0"/>
              <a:t>7</a:t>
            </a:r>
            <a:endParaRPr lang="en-US" sz="4800" b="1" dirty="0"/>
          </a:p>
        </p:txBody>
      </p:sp>
      <p:sp>
        <p:nvSpPr>
          <p:cNvPr id="3" name="Content Placeholder 2">
            <a:extLst>
              <a:ext uri="{FF2B5EF4-FFF2-40B4-BE49-F238E27FC236}">
                <a16:creationId xmlns:a16="http://schemas.microsoft.com/office/drawing/2014/main" id="{A81FBFB5-50BB-432C-8917-D6DAB278FE70}"/>
              </a:ext>
            </a:extLst>
          </p:cNvPr>
          <p:cNvSpPr>
            <a:spLocks noGrp="1"/>
          </p:cNvSpPr>
          <p:nvPr>
            <p:ph idx="1"/>
          </p:nvPr>
        </p:nvSpPr>
        <p:spPr/>
        <p:txBody>
          <a:bodyPr/>
          <a:lstStyle/>
          <a:p>
            <a:r>
              <a:rPr lang="en-US" sz="3200" dirty="0"/>
              <a:t>Machine learning algorithm is altered</a:t>
            </a:r>
          </a:p>
          <a:p>
            <a:r>
              <a:rPr lang="en-US" sz="3200" dirty="0"/>
              <a:t>Results in incorrect processing </a:t>
            </a:r>
          </a:p>
          <a:p>
            <a:pPr lvl="1"/>
            <a:r>
              <a:rPr lang="en-US" sz="2800" dirty="0"/>
              <a:t>An algorithm used to calculate projected sales is altered causing the company to under produce and miss sales</a:t>
            </a:r>
          </a:p>
          <a:p>
            <a:pPr lvl="1"/>
            <a:endParaRPr lang="en-US" dirty="0"/>
          </a:p>
        </p:txBody>
      </p:sp>
      <p:sp>
        <p:nvSpPr>
          <p:cNvPr id="6" name="TextBox 5">
            <a:extLst>
              <a:ext uri="{FF2B5EF4-FFF2-40B4-BE49-F238E27FC236}">
                <a16:creationId xmlns:a16="http://schemas.microsoft.com/office/drawing/2014/main" id="{907E88E6-C986-9D67-78D9-8462D84FCB24}"/>
              </a:ext>
            </a:extLst>
          </p:cNvPr>
          <p:cNvSpPr txBox="1"/>
          <p:nvPr/>
        </p:nvSpPr>
        <p:spPr>
          <a:xfrm>
            <a:off x="10023230" y="3785850"/>
            <a:ext cx="1946031" cy="215444"/>
          </a:xfrm>
          <a:prstGeom prst="rect">
            <a:avLst/>
          </a:prstGeom>
          <a:noFill/>
        </p:spPr>
        <p:txBody>
          <a:bodyPr wrap="square">
            <a:spAutoFit/>
          </a:bodyPr>
          <a:lstStyle/>
          <a:p>
            <a:r>
              <a:rPr lang="en-US" sz="800" dirty="0"/>
              <a:t>Photo by </a:t>
            </a:r>
            <a:r>
              <a:rPr lang="en-US" sz="800" dirty="0">
                <a:hlinkClick r:id="rId3"/>
              </a:rPr>
              <a:t>Dries </a:t>
            </a:r>
            <a:r>
              <a:rPr lang="en-US" sz="800" dirty="0" err="1">
                <a:hlinkClick r:id="rId3"/>
              </a:rPr>
              <a:t>Augustyns</a:t>
            </a:r>
            <a:r>
              <a:rPr lang="en-US" sz="800" dirty="0"/>
              <a:t> on </a:t>
            </a:r>
            <a:r>
              <a:rPr lang="en-US" sz="800" dirty="0" err="1">
                <a:hlinkClick r:id="rId4"/>
              </a:rPr>
              <a:t>Unsplash</a:t>
            </a:r>
            <a:r>
              <a:rPr lang="en-US" sz="800" dirty="0"/>
              <a:t> </a:t>
            </a:r>
          </a:p>
        </p:txBody>
      </p:sp>
      <p:pic>
        <p:nvPicPr>
          <p:cNvPr id="8" name="Picture 7" descr="A close up of a keyboard&#10;&#10;Description automatically generated">
            <a:extLst>
              <a:ext uri="{FF2B5EF4-FFF2-40B4-BE49-F238E27FC236}">
                <a16:creationId xmlns:a16="http://schemas.microsoft.com/office/drawing/2014/main" id="{56950AA2-9545-AA91-5485-44E7B39296F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00546" y="3692769"/>
            <a:ext cx="4572000" cy="3048000"/>
          </a:xfrm>
          <a:prstGeom prst="rect">
            <a:avLst/>
          </a:prstGeom>
        </p:spPr>
      </p:pic>
    </p:spTree>
    <p:extLst>
      <p:ext uri="{BB962C8B-B14F-4D97-AF65-F5344CB8AC3E}">
        <p14:creationId xmlns:p14="http://schemas.microsoft.com/office/powerpoint/2010/main" val="25352092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1A2F5-DCE0-4CCA-9742-F22CD9C5F91B}"/>
              </a:ext>
            </a:extLst>
          </p:cNvPr>
          <p:cNvSpPr>
            <a:spLocks noGrp="1"/>
          </p:cNvSpPr>
          <p:nvPr>
            <p:ph type="title"/>
          </p:nvPr>
        </p:nvSpPr>
        <p:spPr/>
        <p:txBody>
          <a:bodyPr>
            <a:normAutofit/>
          </a:bodyPr>
          <a:lstStyle/>
          <a:p>
            <a:r>
              <a:rPr lang="en-US" sz="4800" b="1" dirty="0"/>
              <a:t>Food Industry Inclusion</a:t>
            </a:r>
            <a:endParaRPr lang="en-US" sz="4800" dirty="0"/>
          </a:p>
        </p:txBody>
      </p:sp>
      <p:sp>
        <p:nvSpPr>
          <p:cNvPr id="3" name="Content Placeholder 2">
            <a:extLst>
              <a:ext uri="{FF2B5EF4-FFF2-40B4-BE49-F238E27FC236}">
                <a16:creationId xmlns:a16="http://schemas.microsoft.com/office/drawing/2014/main" id="{EFDC4F8D-2E79-4FE6-A95B-DDBB696263EE}"/>
              </a:ext>
            </a:extLst>
          </p:cNvPr>
          <p:cNvSpPr>
            <a:spLocks noGrp="1"/>
          </p:cNvSpPr>
          <p:nvPr>
            <p:ph idx="1"/>
          </p:nvPr>
        </p:nvSpPr>
        <p:spPr>
          <a:xfrm>
            <a:off x="838200" y="1625600"/>
            <a:ext cx="10515600" cy="4351338"/>
          </a:xfrm>
        </p:spPr>
        <p:txBody>
          <a:bodyPr>
            <a:normAutofit lnSpcReduction="10000"/>
          </a:bodyPr>
          <a:lstStyle/>
          <a:p>
            <a:r>
              <a:rPr lang="en-US" dirty="0"/>
              <a:t>Supply Chain Involvement</a:t>
            </a:r>
          </a:p>
          <a:p>
            <a:pPr lvl="1"/>
            <a:r>
              <a:rPr lang="en-US" dirty="0"/>
              <a:t>Farm to Fork</a:t>
            </a:r>
          </a:p>
          <a:p>
            <a:r>
              <a:rPr lang="en-US" dirty="0"/>
              <a:t>Agriculture</a:t>
            </a:r>
          </a:p>
          <a:p>
            <a:pPr lvl="1"/>
            <a:r>
              <a:rPr lang="en-US" dirty="0"/>
              <a:t>Plant breeders</a:t>
            </a:r>
          </a:p>
          <a:p>
            <a:pPr lvl="1"/>
            <a:r>
              <a:rPr lang="en-US" dirty="0"/>
              <a:t>Growers</a:t>
            </a:r>
          </a:p>
          <a:p>
            <a:r>
              <a:rPr lang="en-US" dirty="0"/>
              <a:t>Laboratories</a:t>
            </a:r>
          </a:p>
          <a:p>
            <a:pPr lvl="1"/>
            <a:r>
              <a:rPr lang="en-US" dirty="0"/>
              <a:t>Microbial testing</a:t>
            </a:r>
          </a:p>
          <a:p>
            <a:pPr lvl="1"/>
            <a:r>
              <a:rPr lang="en-US" dirty="0"/>
              <a:t>Development</a:t>
            </a:r>
          </a:p>
          <a:p>
            <a:r>
              <a:rPr lang="en-US" dirty="0"/>
              <a:t>Co-Manufacturer</a:t>
            </a:r>
          </a:p>
          <a:p>
            <a:r>
              <a:rPr lang="en-US" dirty="0"/>
              <a:t>Transportation</a:t>
            </a:r>
          </a:p>
          <a:p>
            <a:endParaRPr lang="en-US" dirty="0"/>
          </a:p>
          <a:p>
            <a:pPr lvl="1"/>
            <a:endParaRPr lang="en-US" dirty="0"/>
          </a:p>
        </p:txBody>
      </p:sp>
      <p:pic>
        <p:nvPicPr>
          <p:cNvPr id="7" name="Picture 6" descr="A picture containing grass, outdoor, sky&#10;&#10;Description automatically generated">
            <a:extLst>
              <a:ext uri="{FF2B5EF4-FFF2-40B4-BE49-F238E27FC236}">
                <a16:creationId xmlns:a16="http://schemas.microsoft.com/office/drawing/2014/main" id="{AB351528-2685-974B-B3B5-F1EA4FA440E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20838" y="1629629"/>
            <a:ext cx="6971162" cy="5228371"/>
          </a:xfrm>
          <a:prstGeom prst="rect">
            <a:avLst/>
          </a:prstGeom>
        </p:spPr>
      </p:pic>
      <p:sp>
        <p:nvSpPr>
          <p:cNvPr id="6" name="TextBox 5">
            <a:extLst>
              <a:ext uri="{FF2B5EF4-FFF2-40B4-BE49-F238E27FC236}">
                <a16:creationId xmlns:a16="http://schemas.microsoft.com/office/drawing/2014/main" id="{7A0FECE3-9DBD-E27F-761A-F40A20380DB5}"/>
              </a:ext>
            </a:extLst>
          </p:cNvPr>
          <p:cNvSpPr txBox="1"/>
          <p:nvPr/>
        </p:nvSpPr>
        <p:spPr>
          <a:xfrm>
            <a:off x="5128846" y="6642556"/>
            <a:ext cx="6096000" cy="215444"/>
          </a:xfrm>
          <a:prstGeom prst="rect">
            <a:avLst/>
          </a:prstGeom>
          <a:noFill/>
        </p:spPr>
        <p:txBody>
          <a:bodyPr wrap="square">
            <a:spAutoFit/>
          </a:bodyPr>
          <a:lstStyle/>
          <a:p>
            <a:r>
              <a:rPr lang="en-US" sz="800" dirty="0"/>
              <a:t>Photo by </a:t>
            </a:r>
            <a:r>
              <a:rPr lang="en-US" sz="800" dirty="0">
                <a:hlinkClick r:id="rId4"/>
              </a:rPr>
              <a:t>Taylor Siebert</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16535372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8B7D7-B793-42EC-B2AB-082940555A27}"/>
              </a:ext>
            </a:extLst>
          </p:cNvPr>
          <p:cNvSpPr>
            <a:spLocks noGrp="1"/>
          </p:cNvSpPr>
          <p:nvPr>
            <p:ph type="title"/>
          </p:nvPr>
        </p:nvSpPr>
        <p:spPr/>
        <p:txBody>
          <a:bodyPr>
            <a:normAutofit/>
          </a:bodyPr>
          <a:lstStyle/>
          <a:p>
            <a:r>
              <a:rPr lang="en-US" sz="4800" b="1" dirty="0"/>
              <a:t>Food Science Concerns</a:t>
            </a:r>
          </a:p>
        </p:txBody>
      </p:sp>
      <p:sp>
        <p:nvSpPr>
          <p:cNvPr id="3" name="Content Placeholder 2">
            <a:extLst>
              <a:ext uri="{FF2B5EF4-FFF2-40B4-BE49-F238E27FC236}">
                <a16:creationId xmlns:a16="http://schemas.microsoft.com/office/drawing/2014/main" id="{A81FBFB5-50BB-432C-8917-D6DAB278FE70}"/>
              </a:ext>
            </a:extLst>
          </p:cNvPr>
          <p:cNvSpPr>
            <a:spLocks noGrp="1"/>
          </p:cNvSpPr>
          <p:nvPr>
            <p:ph idx="1"/>
          </p:nvPr>
        </p:nvSpPr>
        <p:spPr/>
        <p:txBody>
          <a:bodyPr/>
          <a:lstStyle/>
          <a:p>
            <a:r>
              <a:rPr lang="en-US" sz="3200" dirty="0"/>
              <a:t>Industrial control systems</a:t>
            </a:r>
          </a:p>
          <a:p>
            <a:r>
              <a:rPr lang="en-US" sz="3200" dirty="0"/>
              <a:t>Automated processes</a:t>
            </a:r>
          </a:p>
          <a:p>
            <a:r>
              <a:rPr lang="en-US" sz="3200" dirty="0"/>
              <a:t>Data collection</a:t>
            </a:r>
          </a:p>
          <a:p>
            <a:r>
              <a:rPr lang="en-US" sz="3200" dirty="0"/>
              <a:t>Data storage and management</a:t>
            </a:r>
          </a:p>
          <a:p>
            <a:r>
              <a:rPr lang="en-US" sz="3200" dirty="0"/>
              <a:t>Data sharing</a:t>
            </a:r>
          </a:p>
          <a:p>
            <a:r>
              <a:rPr lang="en-US" sz="3200" dirty="0"/>
              <a:t>Inventory management</a:t>
            </a:r>
          </a:p>
          <a:p>
            <a:r>
              <a:rPr lang="en-US" sz="3200" dirty="0"/>
              <a:t>Future innovations/novel processing techniques</a:t>
            </a:r>
          </a:p>
          <a:p>
            <a:pPr lvl="1"/>
            <a:endParaRPr lang="en-US" dirty="0"/>
          </a:p>
        </p:txBody>
      </p:sp>
      <p:pic>
        <p:nvPicPr>
          <p:cNvPr id="8" name="Picture 7" descr="A box of apples&#10;&#10;Description automatically generated with low confidence">
            <a:extLst>
              <a:ext uri="{FF2B5EF4-FFF2-40B4-BE49-F238E27FC236}">
                <a16:creationId xmlns:a16="http://schemas.microsoft.com/office/drawing/2014/main" id="{F5EDA5BC-6F79-C521-1B82-628C8D4192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22161" y="0"/>
            <a:ext cx="3531639" cy="5298831"/>
          </a:xfrm>
          <a:prstGeom prst="rect">
            <a:avLst/>
          </a:prstGeom>
        </p:spPr>
      </p:pic>
      <p:sp>
        <p:nvSpPr>
          <p:cNvPr id="7" name="TextBox 6">
            <a:extLst>
              <a:ext uri="{FF2B5EF4-FFF2-40B4-BE49-F238E27FC236}">
                <a16:creationId xmlns:a16="http://schemas.microsoft.com/office/drawing/2014/main" id="{53D5FB16-25BD-E304-D554-75B9E353FFDA}"/>
              </a:ext>
            </a:extLst>
          </p:cNvPr>
          <p:cNvSpPr txBox="1"/>
          <p:nvPr/>
        </p:nvSpPr>
        <p:spPr>
          <a:xfrm>
            <a:off x="9587980" y="36481"/>
            <a:ext cx="6096000" cy="215444"/>
          </a:xfrm>
          <a:prstGeom prst="rect">
            <a:avLst/>
          </a:prstGeom>
          <a:noFill/>
        </p:spPr>
        <p:txBody>
          <a:bodyPr wrap="square">
            <a:spAutoFit/>
          </a:bodyPr>
          <a:lstStyle/>
          <a:p>
            <a:r>
              <a:rPr lang="en-US" sz="800" dirty="0"/>
              <a:t>Photo by </a:t>
            </a:r>
            <a:r>
              <a:rPr lang="en-US" sz="800" dirty="0">
                <a:hlinkClick r:id="rId4"/>
              </a:rPr>
              <a:t>Arno </a:t>
            </a:r>
            <a:r>
              <a:rPr lang="en-US" sz="800" dirty="0" err="1">
                <a:hlinkClick r:id="rId4"/>
              </a:rPr>
              <a:t>Senoner</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731581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5874B-E1A5-4FBC-85F0-4AAC26C6186F}"/>
              </a:ext>
            </a:extLst>
          </p:cNvPr>
          <p:cNvSpPr>
            <a:spLocks noGrp="1"/>
          </p:cNvSpPr>
          <p:nvPr>
            <p:ph type="title"/>
          </p:nvPr>
        </p:nvSpPr>
        <p:spPr/>
        <p:txBody>
          <a:bodyPr>
            <a:normAutofit/>
          </a:bodyPr>
          <a:lstStyle/>
          <a:p>
            <a:r>
              <a:rPr lang="en-US" sz="4800" b="1"/>
              <a:t>Schreiber Foods</a:t>
            </a:r>
            <a:endParaRPr lang="en-US" sz="4800" b="1" dirty="0"/>
          </a:p>
        </p:txBody>
      </p:sp>
      <p:sp>
        <p:nvSpPr>
          <p:cNvPr id="3" name="Content Placeholder 2">
            <a:extLst>
              <a:ext uri="{FF2B5EF4-FFF2-40B4-BE49-F238E27FC236}">
                <a16:creationId xmlns:a16="http://schemas.microsoft.com/office/drawing/2014/main" id="{63D3CA49-26C3-4D57-B5B6-F8169BA44D8B}"/>
              </a:ext>
            </a:extLst>
          </p:cNvPr>
          <p:cNvSpPr>
            <a:spLocks noGrp="1"/>
          </p:cNvSpPr>
          <p:nvPr>
            <p:ph idx="1"/>
          </p:nvPr>
        </p:nvSpPr>
        <p:spPr>
          <a:xfrm>
            <a:off x="838200" y="1568450"/>
            <a:ext cx="10515600" cy="4351338"/>
          </a:xfrm>
        </p:spPr>
        <p:txBody>
          <a:bodyPr/>
          <a:lstStyle/>
          <a:p>
            <a:r>
              <a:rPr lang="en-US" dirty="0"/>
              <a:t>Milk processor in Wisconsin closed due to cyber attack</a:t>
            </a:r>
          </a:p>
          <a:p>
            <a:pPr lvl="1"/>
            <a:r>
              <a:rPr lang="en-US" dirty="0"/>
              <a:t>Locked all computers (automated system hijacking)</a:t>
            </a:r>
          </a:p>
          <a:p>
            <a:r>
              <a:rPr lang="en-US" dirty="0"/>
              <a:t>Impacted all plants and distribution centers</a:t>
            </a:r>
          </a:p>
          <a:p>
            <a:pPr lvl="1"/>
            <a:r>
              <a:rPr lang="en-US" dirty="0"/>
              <a:t>Natural and processed cheese</a:t>
            </a:r>
          </a:p>
          <a:p>
            <a:pPr lvl="1"/>
            <a:r>
              <a:rPr lang="en-US" dirty="0"/>
              <a:t>Yogurt</a:t>
            </a:r>
          </a:p>
          <a:p>
            <a:pPr lvl="1"/>
            <a:r>
              <a:rPr lang="en-US" dirty="0"/>
              <a:t>Cream cheese</a:t>
            </a:r>
          </a:p>
          <a:p>
            <a:r>
              <a:rPr lang="en-US" dirty="0"/>
              <a:t>Days of down time</a:t>
            </a:r>
          </a:p>
          <a:p>
            <a:r>
              <a:rPr lang="en-US" dirty="0"/>
              <a:t>Milk to be rerouted</a:t>
            </a:r>
          </a:p>
          <a:p>
            <a:endParaRPr lang="en-US" dirty="0"/>
          </a:p>
        </p:txBody>
      </p:sp>
      <p:pic>
        <p:nvPicPr>
          <p:cNvPr id="8" name="Picture 7" descr="A cow standing in a field&#10;&#10;Description automatically generated with medium confidence">
            <a:extLst>
              <a:ext uri="{FF2B5EF4-FFF2-40B4-BE49-F238E27FC236}">
                <a16:creationId xmlns:a16="http://schemas.microsoft.com/office/drawing/2014/main" id="{E14663DE-D2CB-4AFA-AA28-85B81DA531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93724" y="2180493"/>
            <a:ext cx="3118338" cy="4677507"/>
          </a:xfrm>
          <a:prstGeom prst="rect">
            <a:avLst/>
          </a:prstGeom>
        </p:spPr>
      </p:pic>
      <p:sp>
        <p:nvSpPr>
          <p:cNvPr id="7" name="TextBox 6">
            <a:extLst>
              <a:ext uri="{FF2B5EF4-FFF2-40B4-BE49-F238E27FC236}">
                <a16:creationId xmlns:a16="http://schemas.microsoft.com/office/drawing/2014/main" id="{12D3B89C-F8AD-60A9-3A3B-E5DD27B6F802}"/>
              </a:ext>
            </a:extLst>
          </p:cNvPr>
          <p:cNvSpPr txBox="1"/>
          <p:nvPr/>
        </p:nvSpPr>
        <p:spPr>
          <a:xfrm>
            <a:off x="8393724" y="6593266"/>
            <a:ext cx="6096000" cy="215444"/>
          </a:xfrm>
          <a:prstGeom prst="rect">
            <a:avLst/>
          </a:prstGeom>
          <a:noFill/>
        </p:spPr>
        <p:txBody>
          <a:bodyPr wrap="square">
            <a:spAutoFit/>
          </a:bodyPr>
          <a:lstStyle/>
          <a:p>
            <a:r>
              <a:rPr lang="en-US" sz="800" dirty="0"/>
              <a:t>Photo by </a:t>
            </a:r>
            <a:r>
              <a:rPr lang="en-US" sz="800" dirty="0">
                <a:hlinkClick r:id="rId4"/>
              </a:rPr>
              <a:t>Jean Carlo Emer</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21384971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98C47-D78D-4F4D-A039-BBADEEC7D202}"/>
              </a:ext>
            </a:extLst>
          </p:cNvPr>
          <p:cNvSpPr>
            <a:spLocks noGrp="1"/>
          </p:cNvSpPr>
          <p:nvPr>
            <p:ph type="title"/>
          </p:nvPr>
        </p:nvSpPr>
        <p:spPr/>
        <p:txBody>
          <a:bodyPr>
            <a:normAutofit/>
          </a:bodyPr>
          <a:lstStyle/>
          <a:p>
            <a:r>
              <a:rPr lang="en-US" sz="4800" b="1" dirty="0"/>
              <a:t>Florida Water System </a:t>
            </a:r>
          </a:p>
        </p:txBody>
      </p:sp>
      <p:sp>
        <p:nvSpPr>
          <p:cNvPr id="3" name="Content Placeholder 2">
            <a:extLst>
              <a:ext uri="{FF2B5EF4-FFF2-40B4-BE49-F238E27FC236}">
                <a16:creationId xmlns:a16="http://schemas.microsoft.com/office/drawing/2014/main" id="{FCC20931-180F-4E5A-800B-0203B194B569}"/>
              </a:ext>
            </a:extLst>
          </p:cNvPr>
          <p:cNvSpPr>
            <a:spLocks noGrp="1"/>
          </p:cNvSpPr>
          <p:nvPr>
            <p:ph idx="1"/>
          </p:nvPr>
        </p:nvSpPr>
        <p:spPr>
          <a:xfrm>
            <a:off x="838200" y="1577975"/>
            <a:ext cx="10515600" cy="4351338"/>
          </a:xfrm>
        </p:spPr>
        <p:txBody>
          <a:bodyPr/>
          <a:lstStyle/>
          <a:p>
            <a:r>
              <a:rPr lang="en-US" dirty="0"/>
              <a:t>City water system had sodium hydroxide setting increased</a:t>
            </a:r>
          </a:p>
          <a:p>
            <a:pPr lvl="1"/>
            <a:r>
              <a:rPr lang="en-US" dirty="0"/>
              <a:t>From 100ppm to 11,100ppm</a:t>
            </a:r>
          </a:p>
          <a:p>
            <a:pPr lvl="1"/>
            <a:r>
              <a:rPr lang="en-US" dirty="0"/>
              <a:t>Extremely corrosive</a:t>
            </a:r>
          </a:p>
          <a:p>
            <a:r>
              <a:rPr lang="en-US" dirty="0"/>
              <a:t>Setting change occurred using remote access</a:t>
            </a:r>
          </a:p>
          <a:p>
            <a:pPr lvl="1"/>
            <a:r>
              <a:rPr lang="en-US" dirty="0"/>
              <a:t>Automated system hijacking</a:t>
            </a:r>
          </a:p>
          <a:p>
            <a:r>
              <a:rPr lang="en-US" dirty="0"/>
              <a:t>Employee saw the change occur and immediately corrected</a:t>
            </a:r>
          </a:p>
          <a:p>
            <a:r>
              <a:rPr lang="en-US" dirty="0"/>
              <a:t>Similar to previous issues in other facilities</a:t>
            </a:r>
          </a:p>
          <a:p>
            <a:endParaRPr lang="en-US" dirty="0"/>
          </a:p>
        </p:txBody>
      </p:sp>
      <p:pic>
        <p:nvPicPr>
          <p:cNvPr id="8" name="Picture 7" descr="A glass of water on a white surface&#10;&#10;Description automatically generated with medium confidence">
            <a:extLst>
              <a:ext uri="{FF2B5EF4-FFF2-40B4-BE49-F238E27FC236}">
                <a16:creationId xmlns:a16="http://schemas.microsoft.com/office/drawing/2014/main" id="{67F59271-4A8F-7869-D2D0-72E740F45EE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36707" y="4196861"/>
            <a:ext cx="3145767" cy="2520462"/>
          </a:xfrm>
          <a:prstGeom prst="rect">
            <a:avLst/>
          </a:prstGeom>
        </p:spPr>
      </p:pic>
      <p:sp>
        <p:nvSpPr>
          <p:cNvPr id="7" name="TextBox 6">
            <a:extLst>
              <a:ext uri="{FF2B5EF4-FFF2-40B4-BE49-F238E27FC236}">
                <a16:creationId xmlns:a16="http://schemas.microsoft.com/office/drawing/2014/main" id="{0B0735AF-D5B0-D7A8-117F-EC8D3DEDA130}"/>
              </a:ext>
            </a:extLst>
          </p:cNvPr>
          <p:cNvSpPr txBox="1"/>
          <p:nvPr/>
        </p:nvSpPr>
        <p:spPr>
          <a:xfrm>
            <a:off x="8546123" y="6492875"/>
            <a:ext cx="6096000" cy="215444"/>
          </a:xfrm>
          <a:prstGeom prst="rect">
            <a:avLst/>
          </a:prstGeom>
          <a:noFill/>
        </p:spPr>
        <p:txBody>
          <a:bodyPr wrap="square">
            <a:spAutoFit/>
          </a:bodyPr>
          <a:lstStyle/>
          <a:p>
            <a:r>
              <a:rPr lang="en-US" sz="800" dirty="0"/>
              <a:t>Photo by </a:t>
            </a:r>
            <a:r>
              <a:rPr lang="en-US" sz="800" dirty="0" err="1">
                <a:hlinkClick r:id="rId4"/>
              </a:rPr>
              <a:t>manu</a:t>
            </a:r>
            <a:r>
              <a:rPr lang="en-US" sz="800" dirty="0">
                <a:hlinkClick r:id="rId4"/>
              </a:rPr>
              <a:t> </a:t>
            </a:r>
            <a:r>
              <a:rPr lang="en-US" sz="800" dirty="0" err="1">
                <a:hlinkClick r:id="rId4"/>
              </a:rPr>
              <a:t>schwendener</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11842702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B77CC-EC9F-48AB-B3C1-220924454E33}"/>
              </a:ext>
            </a:extLst>
          </p:cNvPr>
          <p:cNvSpPr>
            <a:spLocks noGrp="1"/>
          </p:cNvSpPr>
          <p:nvPr>
            <p:ph type="title"/>
          </p:nvPr>
        </p:nvSpPr>
        <p:spPr/>
        <p:txBody>
          <a:bodyPr>
            <a:normAutofit/>
          </a:bodyPr>
          <a:lstStyle/>
          <a:p>
            <a:r>
              <a:rPr lang="en-US" sz="4800" b="1" dirty="0"/>
              <a:t>Cyber Attack Impacts</a:t>
            </a:r>
          </a:p>
        </p:txBody>
      </p:sp>
      <p:sp>
        <p:nvSpPr>
          <p:cNvPr id="3" name="Content Placeholder 2">
            <a:extLst>
              <a:ext uri="{FF2B5EF4-FFF2-40B4-BE49-F238E27FC236}">
                <a16:creationId xmlns:a16="http://schemas.microsoft.com/office/drawing/2014/main" id="{EBCBD389-4BB9-41F5-81C1-C5C20FEB8754}"/>
              </a:ext>
            </a:extLst>
          </p:cNvPr>
          <p:cNvSpPr>
            <a:spLocks noGrp="1"/>
          </p:cNvSpPr>
          <p:nvPr>
            <p:ph idx="1"/>
          </p:nvPr>
        </p:nvSpPr>
        <p:spPr/>
        <p:txBody>
          <a:bodyPr/>
          <a:lstStyle/>
          <a:p>
            <a:r>
              <a:rPr lang="en-US" sz="3200" dirty="0"/>
              <a:t>Disruption</a:t>
            </a:r>
          </a:p>
          <a:p>
            <a:pPr lvl="1"/>
            <a:r>
              <a:rPr lang="en-US" sz="2800" dirty="0"/>
              <a:t>Businesses</a:t>
            </a:r>
          </a:p>
          <a:p>
            <a:pPr lvl="1"/>
            <a:r>
              <a:rPr lang="en-US" sz="2800" dirty="0"/>
              <a:t>Supply chain</a:t>
            </a:r>
          </a:p>
          <a:p>
            <a:pPr lvl="1"/>
            <a:r>
              <a:rPr lang="en-US" sz="2800" dirty="0"/>
              <a:t>Economy</a:t>
            </a:r>
          </a:p>
          <a:p>
            <a:r>
              <a:rPr lang="en-US" sz="3200" dirty="0"/>
              <a:t>Trust Issues</a:t>
            </a:r>
          </a:p>
          <a:p>
            <a:pPr lvl="1"/>
            <a:r>
              <a:rPr lang="en-US" sz="2800" dirty="0"/>
              <a:t>Data</a:t>
            </a:r>
          </a:p>
          <a:p>
            <a:pPr lvl="1"/>
            <a:r>
              <a:rPr lang="en-US" sz="2800" dirty="0"/>
              <a:t>Citizens</a:t>
            </a:r>
          </a:p>
          <a:p>
            <a:endParaRPr lang="en-US" dirty="0"/>
          </a:p>
          <a:p>
            <a:pPr lvl="1"/>
            <a:endParaRPr lang="en-US" dirty="0"/>
          </a:p>
        </p:txBody>
      </p:sp>
      <p:pic>
        <p:nvPicPr>
          <p:cNvPr id="8" name="Picture 7" descr="A picture containing building, roof, structure&#10;&#10;Description automatically generated">
            <a:extLst>
              <a:ext uri="{FF2B5EF4-FFF2-40B4-BE49-F238E27FC236}">
                <a16:creationId xmlns:a16="http://schemas.microsoft.com/office/drawing/2014/main" id="{ED580964-C38A-248B-FE95-173134D0457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48934" y="0"/>
            <a:ext cx="5143066" cy="6858000"/>
          </a:xfrm>
          <a:prstGeom prst="rect">
            <a:avLst/>
          </a:prstGeom>
        </p:spPr>
      </p:pic>
      <p:sp>
        <p:nvSpPr>
          <p:cNvPr id="6" name="TextBox 5">
            <a:extLst>
              <a:ext uri="{FF2B5EF4-FFF2-40B4-BE49-F238E27FC236}">
                <a16:creationId xmlns:a16="http://schemas.microsoft.com/office/drawing/2014/main" id="{E0AEF9F2-BCD7-B97A-ADCC-B057F3F77F9B}"/>
              </a:ext>
            </a:extLst>
          </p:cNvPr>
          <p:cNvSpPr txBox="1"/>
          <p:nvPr/>
        </p:nvSpPr>
        <p:spPr>
          <a:xfrm>
            <a:off x="7048934" y="6629734"/>
            <a:ext cx="6096000" cy="215444"/>
          </a:xfrm>
          <a:prstGeom prst="rect">
            <a:avLst/>
          </a:prstGeom>
          <a:noFill/>
        </p:spPr>
        <p:txBody>
          <a:bodyPr wrap="square">
            <a:spAutoFit/>
          </a:bodyPr>
          <a:lstStyle/>
          <a:p>
            <a:r>
              <a:rPr lang="en-US" sz="800" dirty="0"/>
              <a:t>Photo by </a:t>
            </a:r>
            <a:r>
              <a:rPr lang="en-US" sz="800" dirty="0">
                <a:hlinkClick r:id="rId4"/>
              </a:rPr>
              <a:t>Arno </a:t>
            </a:r>
            <a:r>
              <a:rPr lang="en-US" sz="800" dirty="0" err="1">
                <a:hlinkClick r:id="rId4"/>
              </a:rPr>
              <a:t>Senoner</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2279322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ACD3C-C151-4A3F-B5D4-CBA534972977}"/>
              </a:ext>
            </a:extLst>
          </p:cNvPr>
          <p:cNvSpPr>
            <a:spLocks noGrp="1"/>
          </p:cNvSpPr>
          <p:nvPr>
            <p:ph type="title"/>
          </p:nvPr>
        </p:nvSpPr>
        <p:spPr/>
        <p:txBody>
          <a:bodyPr>
            <a:normAutofit/>
          </a:bodyPr>
          <a:lstStyle/>
          <a:p>
            <a:r>
              <a:rPr lang="en-US" sz="4800" b="1" dirty="0"/>
              <a:t>Background: Technology and Food</a:t>
            </a:r>
          </a:p>
        </p:txBody>
      </p:sp>
      <p:sp>
        <p:nvSpPr>
          <p:cNvPr id="3" name="Content Placeholder 2">
            <a:extLst>
              <a:ext uri="{FF2B5EF4-FFF2-40B4-BE49-F238E27FC236}">
                <a16:creationId xmlns:a16="http://schemas.microsoft.com/office/drawing/2014/main" id="{75A5D71C-36B3-41F7-89A2-18B5CE704B9C}"/>
              </a:ext>
            </a:extLst>
          </p:cNvPr>
          <p:cNvSpPr>
            <a:spLocks noGrp="1"/>
          </p:cNvSpPr>
          <p:nvPr>
            <p:ph idx="1"/>
          </p:nvPr>
        </p:nvSpPr>
        <p:spPr>
          <a:xfrm>
            <a:off x="838200" y="1720117"/>
            <a:ext cx="10515600" cy="5020651"/>
          </a:xfrm>
        </p:spPr>
        <p:txBody>
          <a:bodyPr>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Modern food includes technology</a:t>
            </a:r>
          </a:p>
          <a:p>
            <a:pPr lvl="1">
              <a:spcBef>
                <a:spcPts val="1000"/>
              </a:spcBef>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Implementation of technology and computers</a:t>
            </a:r>
          </a:p>
          <a:p>
            <a:pPr lvl="1">
              <a:spcBef>
                <a:spcPts val="1000"/>
              </a:spcBef>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Automation</a:t>
            </a:r>
          </a:p>
          <a:p>
            <a:pPr lvl="2">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Process Flows</a:t>
            </a:r>
          </a:p>
          <a:p>
            <a:pPr lvl="2">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Sensors</a:t>
            </a:r>
          </a:p>
          <a:p>
            <a:pPr lvl="2">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Control Points</a:t>
            </a:r>
          </a:p>
          <a:p>
            <a:pPr lvl="1">
              <a:spcBef>
                <a:spcPts val="1000"/>
              </a:spcBef>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Online data and information storage</a:t>
            </a:r>
            <a:endParaRPr lang="en-US" dirty="0"/>
          </a:p>
          <a:p>
            <a:r>
              <a:rPr lang="en-US" sz="3600" dirty="0"/>
              <a:t>Results in efficiency</a:t>
            </a:r>
          </a:p>
          <a:p>
            <a:r>
              <a:rPr lang="en-US" sz="3600" dirty="0"/>
              <a:t>Security?</a:t>
            </a:r>
          </a:p>
        </p:txBody>
      </p:sp>
    </p:spTree>
    <p:extLst>
      <p:ext uri="{BB962C8B-B14F-4D97-AF65-F5344CB8AC3E}">
        <p14:creationId xmlns:p14="http://schemas.microsoft.com/office/powerpoint/2010/main" val="15277611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399F4-EAB5-400E-B67C-B919001493E7}"/>
              </a:ext>
            </a:extLst>
          </p:cNvPr>
          <p:cNvSpPr>
            <a:spLocks noGrp="1"/>
          </p:cNvSpPr>
          <p:nvPr>
            <p:ph type="title"/>
          </p:nvPr>
        </p:nvSpPr>
        <p:spPr/>
        <p:txBody>
          <a:bodyPr>
            <a:normAutofit/>
          </a:bodyPr>
          <a:lstStyle/>
          <a:p>
            <a:r>
              <a:rPr lang="en-US" sz="4800" b="1" dirty="0"/>
              <a:t>Responsibility</a:t>
            </a:r>
            <a:r>
              <a:rPr lang="en-US" sz="4800" b="1" baseline="30000" dirty="0"/>
              <a:t>8</a:t>
            </a:r>
            <a:endParaRPr lang="en-US" sz="4800" b="1" dirty="0"/>
          </a:p>
        </p:txBody>
      </p:sp>
      <p:sp>
        <p:nvSpPr>
          <p:cNvPr id="3" name="Content Placeholder 2">
            <a:extLst>
              <a:ext uri="{FF2B5EF4-FFF2-40B4-BE49-F238E27FC236}">
                <a16:creationId xmlns:a16="http://schemas.microsoft.com/office/drawing/2014/main" id="{46AB884A-A5A3-4898-8E34-E627D542A226}"/>
              </a:ext>
            </a:extLst>
          </p:cNvPr>
          <p:cNvSpPr>
            <a:spLocks noGrp="1"/>
          </p:cNvSpPr>
          <p:nvPr>
            <p:ph idx="1"/>
          </p:nvPr>
        </p:nvSpPr>
        <p:spPr/>
        <p:txBody>
          <a:bodyPr/>
          <a:lstStyle/>
          <a:p>
            <a:r>
              <a:rPr lang="en-US" dirty="0"/>
              <a:t>Broad definition</a:t>
            </a:r>
          </a:p>
          <a:p>
            <a:r>
              <a:rPr lang="en-US" dirty="0"/>
              <a:t>Multidisciplinary</a:t>
            </a:r>
          </a:p>
          <a:p>
            <a:r>
              <a:rPr lang="en-US" dirty="0"/>
              <a:t>Throughout the supply chain</a:t>
            </a:r>
          </a:p>
          <a:p>
            <a:r>
              <a:rPr lang="en-US" dirty="0"/>
              <a:t>Collaboration needed</a:t>
            </a:r>
          </a:p>
          <a:p>
            <a:endParaRPr lang="en-US" dirty="0"/>
          </a:p>
        </p:txBody>
      </p:sp>
      <p:pic>
        <p:nvPicPr>
          <p:cNvPr id="8" name="Picture 7" descr="Diagram&#10;&#10;Description automatically generated">
            <a:extLst>
              <a:ext uri="{FF2B5EF4-FFF2-40B4-BE49-F238E27FC236}">
                <a16:creationId xmlns:a16="http://schemas.microsoft.com/office/drawing/2014/main" id="{83F3D0E0-BF6F-2BF8-0328-1AFD0FCFA3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92615" y="2285999"/>
            <a:ext cx="6699739" cy="4466492"/>
          </a:xfrm>
          <a:prstGeom prst="rect">
            <a:avLst/>
          </a:prstGeom>
        </p:spPr>
      </p:pic>
      <p:sp>
        <p:nvSpPr>
          <p:cNvPr id="7" name="TextBox 6">
            <a:extLst>
              <a:ext uri="{FF2B5EF4-FFF2-40B4-BE49-F238E27FC236}">
                <a16:creationId xmlns:a16="http://schemas.microsoft.com/office/drawing/2014/main" id="{1153D77A-E094-7797-A19B-3CFD5E309000}"/>
              </a:ext>
            </a:extLst>
          </p:cNvPr>
          <p:cNvSpPr txBox="1"/>
          <p:nvPr/>
        </p:nvSpPr>
        <p:spPr>
          <a:xfrm>
            <a:off x="5392615" y="6492875"/>
            <a:ext cx="6096000" cy="215444"/>
          </a:xfrm>
          <a:prstGeom prst="rect">
            <a:avLst/>
          </a:prstGeom>
          <a:noFill/>
        </p:spPr>
        <p:txBody>
          <a:bodyPr wrap="square">
            <a:spAutoFit/>
          </a:bodyPr>
          <a:lstStyle/>
          <a:p>
            <a:r>
              <a:rPr lang="en-US" sz="800" dirty="0"/>
              <a:t>Photo by </a:t>
            </a:r>
            <a:r>
              <a:rPr lang="en-US" sz="800" dirty="0">
                <a:hlinkClick r:id="rId4"/>
              </a:rPr>
              <a:t>Alina </a:t>
            </a:r>
            <a:r>
              <a:rPr lang="en-US" sz="800" dirty="0" err="1">
                <a:hlinkClick r:id="rId4"/>
              </a:rPr>
              <a:t>Grubnyak</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29559046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66FF3-D2EE-BF73-B4CA-0AF711856F8F}"/>
              </a:ext>
            </a:extLst>
          </p:cNvPr>
          <p:cNvSpPr>
            <a:spLocks noGrp="1"/>
          </p:cNvSpPr>
          <p:nvPr>
            <p:ph type="title"/>
          </p:nvPr>
        </p:nvSpPr>
        <p:spPr/>
        <p:txBody>
          <a:bodyPr>
            <a:normAutofit/>
          </a:bodyPr>
          <a:lstStyle/>
          <a:p>
            <a:r>
              <a:rPr lang="en-US" sz="4800" b="1" dirty="0"/>
              <a:t>General Best Practices</a:t>
            </a:r>
            <a:r>
              <a:rPr lang="en-US" sz="4800" b="1" baseline="30000" dirty="0"/>
              <a:t>9</a:t>
            </a:r>
            <a:endParaRPr lang="en-US" sz="4800" b="1" dirty="0"/>
          </a:p>
        </p:txBody>
      </p:sp>
      <p:sp>
        <p:nvSpPr>
          <p:cNvPr id="3" name="Content Placeholder 2">
            <a:extLst>
              <a:ext uri="{FF2B5EF4-FFF2-40B4-BE49-F238E27FC236}">
                <a16:creationId xmlns:a16="http://schemas.microsoft.com/office/drawing/2014/main" id="{A714D2FA-4EC2-B803-C551-2DDB7A3F7475}"/>
              </a:ext>
            </a:extLst>
          </p:cNvPr>
          <p:cNvSpPr>
            <a:spLocks noGrp="1"/>
          </p:cNvSpPr>
          <p:nvPr>
            <p:ph idx="1"/>
          </p:nvPr>
        </p:nvSpPr>
        <p:spPr>
          <a:xfrm>
            <a:off x="838200" y="1597025"/>
            <a:ext cx="10515600" cy="4351338"/>
          </a:xfrm>
        </p:spPr>
        <p:txBody>
          <a:bodyPr/>
          <a:lstStyle/>
          <a:p>
            <a:r>
              <a:rPr lang="en-US" dirty="0"/>
              <a:t>Train employees on cyber risks and safety practices</a:t>
            </a:r>
          </a:p>
          <a:p>
            <a:r>
              <a:rPr lang="en-US" dirty="0"/>
              <a:t>Limit access to computers, phones, and other devices through physical barriers and passwords</a:t>
            </a:r>
          </a:p>
          <a:p>
            <a:r>
              <a:rPr lang="en-US" dirty="0"/>
              <a:t>Always use strong passwords or passphrases that are unique to the user and system and known only by the user</a:t>
            </a:r>
          </a:p>
          <a:p>
            <a:r>
              <a:rPr lang="en-US" dirty="0"/>
              <a:t>Implement a multi-factor authentication process for logging into systems or databases </a:t>
            </a:r>
          </a:p>
          <a:p>
            <a:r>
              <a:rPr lang="en-US" dirty="0"/>
              <a:t>Keep software, applications, and devices up to date</a:t>
            </a:r>
          </a:p>
        </p:txBody>
      </p:sp>
    </p:spTree>
    <p:extLst>
      <p:ext uri="{BB962C8B-B14F-4D97-AF65-F5344CB8AC3E}">
        <p14:creationId xmlns:p14="http://schemas.microsoft.com/office/powerpoint/2010/main" val="42726415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66FF3-D2EE-BF73-B4CA-0AF711856F8F}"/>
              </a:ext>
            </a:extLst>
          </p:cNvPr>
          <p:cNvSpPr>
            <a:spLocks noGrp="1"/>
          </p:cNvSpPr>
          <p:nvPr>
            <p:ph type="title"/>
          </p:nvPr>
        </p:nvSpPr>
        <p:spPr/>
        <p:txBody>
          <a:bodyPr>
            <a:normAutofit/>
          </a:bodyPr>
          <a:lstStyle/>
          <a:p>
            <a:r>
              <a:rPr lang="en-US" sz="4800" b="1" dirty="0"/>
              <a:t>Contributing Practices</a:t>
            </a:r>
          </a:p>
        </p:txBody>
      </p:sp>
      <p:sp>
        <p:nvSpPr>
          <p:cNvPr id="3" name="Content Placeholder 2">
            <a:extLst>
              <a:ext uri="{FF2B5EF4-FFF2-40B4-BE49-F238E27FC236}">
                <a16:creationId xmlns:a16="http://schemas.microsoft.com/office/drawing/2014/main" id="{A714D2FA-4EC2-B803-C551-2DDB7A3F7475}"/>
              </a:ext>
            </a:extLst>
          </p:cNvPr>
          <p:cNvSpPr>
            <a:spLocks noGrp="1"/>
          </p:cNvSpPr>
          <p:nvPr>
            <p:ph idx="1"/>
          </p:nvPr>
        </p:nvSpPr>
        <p:spPr>
          <a:xfrm>
            <a:off x="838200" y="1597025"/>
            <a:ext cx="10515600" cy="4351338"/>
          </a:xfrm>
        </p:spPr>
        <p:txBody>
          <a:bodyPr/>
          <a:lstStyle/>
          <a:p>
            <a:r>
              <a:rPr lang="en-US" dirty="0"/>
              <a:t>If you see something, say something</a:t>
            </a:r>
          </a:p>
          <a:p>
            <a:pPr lvl="1"/>
            <a:r>
              <a:rPr lang="en-US" dirty="0"/>
              <a:t>A visitor asking odd questions</a:t>
            </a:r>
          </a:p>
          <a:p>
            <a:pPr lvl="1"/>
            <a:r>
              <a:rPr lang="en-US" dirty="0"/>
              <a:t>A contractor outside of their assigned area</a:t>
            </a:r>
          </a:p>
          <a:p>
            <a:pPr lvl="1"/>
            <a:r>
              <a:rPr lang="en-US" dirty="0"/>
              <a:t>An upset employee taking abnormal actions</a:t>
            </a:r>
          </a:p>
          <a:p>
            <a:pPr lvl="1"/>
            <a:r>
              <a:rPr lang="en-US" dirty="0"/>
              <a:t>Equipment running incorrectly</a:t>
            </a:r>
          </a:p>
          <a:p>
            <a:pPr lvl="1"/>
            <a:r>
              <a:rPr lang="en-US" dirty="0"/>
              <a:t>A computer monitor operating independently without permission being handed over to a remote support team</a:t>
            </a:r>
          </a:p>
          <a:p>
            <a:r>
              <a:rPr lang="en-US" dirty="0"/>
              <a:t>Follow up with risk assessments</a:t>
            </a:r>
          </a:p>
        </p:txBody>
      </p:sp>
    </p:spTree>
    <p:extLst>
      <p:ext uri="{BB962C8B-B14F-4D97-AF65-F5344CB8AC3E}">
        <p14:creationId xmlns:p14="http://schemas.microsoft.com/office/powerpoint/2010/main" val="40716736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64E18-C504-4CB9-9DAD-8FFA4CA4820C}"/>
              </a:ext>
            </a:extLst>
          </p:cNvPr>
          <p:cNvSpPr>
            <a:spLocks noGrp="1"/>
          </p:cNvSpPr>
          <p:nvPr>
            <p:ph type="title"/>
          </p:nvPr>
        </p:nvSpPr>
        <p:spPr>
          <a:xfrm>
            <a:off x="838200" y="353402"/>
            <a:ext cx="10515600" cy="1325563"/>
          </a:xfrm>
        </p:spPr>
        <p:txBody>
          <a:bodyPr>
            <a:normAutofit/>
          </a:bodyPr>
          <a:lstStyle/>
          <a:p>
            <a:r>
              <a:rPr lang="en-US" sz="4800" b="1" dirty="0"/>
              <a:t>References</a:t>
            </a:r>
          </a:p>
        </p:txBody>
      </p:sp>
      <p:sp>
        <p:nvSpPr>
          <p:cNvPr id="3" name="Content Placeholder 2">
            <a:extLst>
              <a:ext uri="{FF2B5EF4-FFF2-40B4-BE49-F238E27FC236}">
                <a16:creationId xmlns:a16="http://schemas.microsoft.com/office/drawing/2014/main" id="{E064FF8F-7768-4299-81BB-C23DAF5E1C89}"/>
              </a:ext>
            </a:extLst>
          </p:cNvPr>
          <p:cNvSpPr>
            <a:spLocks noGrp="1"/>
          </p:cNvSpPr>
          <p:nvPr>
            <p:ph idx="1"/>
          </p:nvPr>
        </p:nvSpPr>
        <p:spPr/>
        <p:txBody>
          <a:bodyPr>
            <a:normAutofit fontScale="55000" lnSpcReduction="20000"/>
          </a:bodyPr>
          <a:lstStyle/>
          <a:p>
            <a:r>
              <a:rPr lang="en-US" dirty="0">
                <a:effectLst/>
              </a:rPr>
              <a:t>1. Murch, R. S., So, W. K., Buchholz, W. G., Raman, S., &amp; </a:t>
            </a:r>
            <a:r>
              <a:rPr lang="en-US" dirty="0" err="1">
                <a:effectLst/>
              </a:rPr>
              <a:t>Peccoud</a:t>
            </a:r>
            <a:r>
              <a:rPr lang="en-US" dirty="0">
                <a:effectLst/>
              </a:rPr>
              <a:t>, J. (2018). Cyberbiosecurity: An Emerging New Discipline to Help Safeguard the Bioeconomy. </a:t>
            </a:r>
            <a:r>
              <a:rPr lang="en-US" i="1" dirty="0">
                <a:effectLst/>
              </a:rPr>
              <a:t>Frontiers in Bioengineering and Biotechnology</a:t>
            </a:r>
            <a:r>
              <a:rPr lang="en-US" dirty="0">
                <a:effectLst/>
              </a:rPr>
              <a:t>, </a:t>
            </a:r>
            <a:r>
              <a:rPr lang="en-US" i="1" dirty="0">
                <a:effectLst/>
              </a:rPr>
              <a:t>6</a:t>
            </a:r>
            <a:r>
              <a:rPr lang="en-US" dirty="0">
                <a:effectLst/>
              </a:rPr>
              <a:t>. </a:t>
            </a:r>
            <a:r>
              <a:rPr lang="en-US" dirty="0">
                <a:effectLst/>
                <a:hlinkClick r:id="rId3"/>
              </a:rPr>
              <a:t>https://www.frontiersin.org/article/10.3389/fbioe.2018.00039</a:t>
            </a:r>
            <a:endParaRPr lang="en-US" dirty="0">
              <a:effectLst/>
            </a:endParaRPr>
          </a:p>
          <a:p>
            <a:r>
              <a:rPr lang="en-US" dirty="0"/>
              <a:t>2. https://www.fda.gov/regulatory-information/search-fda-guidance-documents/guidance-industry-food-security-preventive-measures-guidance-food-producers-processors-and</a:t>
            </a:r>
            <a:endParaRPr lang="en-US" dirty="0">
              <a:effectLst/>
            </a:endParaRPr>
          </a:p>
          <a:p>
            <a:r>
              <a:rPr lang="en-US" dirty="0"/>
              <a:t>3. https://www.ncbi.nlm.nih.gov/pmc/articles/PMC7150240/</a:t>
            </a:r>
          </a:p>
          <a:p>
            <a:r>
              <a:rPr lang="en-US" dirty="0"/>
              <a:t>4. https://www.rmit.edu.au/news/c4de/what-are-cyber-physical-systems</a:t>
            </a:r>
            <a:endParaRPr lang="en-US" dirty="0">
              <a:effectLst/>
            </a:endParaRPr>
          </a:p>
          <a:p>
            <a:r>
              <a:rPr lang="en-US" dirty="0"/>
              <a:t>5</a:t>
            </a:r>
            <a:r>
              <a:rPr lang="en-US" dirty="0">
                <a:effectLst/>
              </a:rPr>
              <a:t>. Murch, R., &amp; </a:t>
            </a:r>
            <a:r>
              <a:rPr lang="en-US" dirty="0" err="1">
                <a:effectLst/>
              </a:rPr>
              <a:t>DiEuliis</a:t>
            </a:r>
            <a:r>
              <a:rPr lang="en-US" dirty="0">
                <a:effectLst/>
              </a:rPr>
              <a:t>, D. (2019). Editorial: Mapping the </a:t>
            </a:r>
            <a:r>
              <a:rPr lang="en-US" dirty="0" err="1">
                <a:effectLst/>
              </a:rPr>
              <a:t>Cyberbiosecurity</a:t>
            </a:r>
            <a:r>
              <a:rPr lang="en-US" dirty="0">
                <a:effectLst/>
              </a:rPr>
              <a:t> Enterprise. </a:t>
            </a:r>
            <a:r>
              <a:rPr lang="en-US" i="1" dirty="0">
                <a:effectLst/>
              </a:rPr>
              <a:t>Frontiers in Bioengineering and Biotechnology</a:t>
            </a:r>
            <a:r>
              <a:rPr lang="en-US" dirty="0">
                <a:effectLst/>
              </a:rPr>
              <a:t>, </a:t>
            </a:r>
            <a:r>
              <a:rPr lang="en-US" i="1" dirty="0">
                <a:effectLst/>
              </a:rPr>
              <a:t>7</a:t>
            </a:r>
            <a:r>
              <a:rPr lang="en-US" dirty="0">
                <a:effectLst/>
              </a:rPr>
              <a:t>, 235. WorldCat.org. </a:t>
            </a:r>
            <a:r>
              <a:rPr lang="en-US" dirty="0">
                <a:effectLst/>
                <a:hlinkClick r:id="rId4"/>
              </a:rPr>
              <a:t>https://doi.org/10.3389/fbioe.2019.00235</a:t>
            </a:r>
            <a:endParaRPr lang="en-US" dirty="0"/>
          </a:p>
          <a:p>
            <a:r>
              <a:rPr lang="en-US" dirty="0"/>
              <a:t>6</a:t>
            </a:r>
            <a:r>
              <a:rPr lang="en-US" dirty="0">
                <a:effectLst/>
              </a:rPr>
              <a:t>. Duncan, S. E., Reinhard, R., Williams, R. C., Ramsey, F., Thomason, W. E., Lee, K., Dudek, N., </a:t>
            </a:r>
            <a:r>
              <a:rPr lang="en-US" dirty="0" err="1">
                <a:effectLst/>
              </a:rPr>
              <a:t>Mostaghimi</a:t>
            </a:r>
            <a:r>
              <a:rPr lang="en-US" dirty="0">
                <a:effectLst/>
              </a:rPr>
              <a:t>, S., Colbert, E., &amp; Murch, R. S. (2019). </a:t>
            </a:r>
            <a:r>
              <a:rPr lang="en-US" i="1" dirty="0" err="1">
                <a:effectLst/>
              </a:rPr>
              <a:t>Cyberbiosecurity</a:t>
            </a:r>
            <a:r>
              <a:rPr lang="en-US" i="1" dirty="0">
                <a:effectLst/>
              </a:rPr>
              <a:t>: A New Perspective on Protecting US Food and Agricultural System</a:t>
            </a:r>
            <a:r>
              <a:rPr lang="en-US" dirty="0">
                <a:effectLst/>
              </a:rPr>
              <a:t>. WorldCat.org. </a:t>
            </a:r>
            <a:r>
              <a:rPr lang="en-US" dirty="0">
                <a:effectLst/>
                <a:hlinkClick r:id="rId5"/>
              </a:rPr>
              <a:t>https://doi.org/10.3389/fbioe.2019.00063</a:t>
            </a:r>
            <a:endParaRPr lang="en-US" dirty="0">
              <a:effectLst/>
            </a:endParaRPr>
          </a:p>
          <a:p>
            <a:r>
              <a:rPr lang="en-US" dirty="0"/>
              <a:t>7. Drape, T., </a:t>
            </a:r>
            <a:r>
              <a:rPr lang="en-US" dirty="0" err="1"/>
              <a:t>Magerkorth</a:t>
            </a:r>
            <a:r>
              <a:rPr lang="en-US" dirty="0"/>
              <a:t>, N., Sen, A., Simpson, J., Seibel, M., Murch, R. S., &amp; Duncan, S. E. (2021). Assessing the Role of </a:t>
            </a:r>
            <a:r>
              <a:rPr lang="en-US" dirty="0" err="1"/>
              <a:t>Cyberbiosecurity</a:t>
            </a:r>
            <a:r>
              <a:rPr lang="en-US" dirty="0"/>
              <a:t> in Agriculture: A Case Study. Frontiers; WorldCat.org. </a:t>
            </a:r>
            <a:r>
              <a:rPr lang="en-US" dirty="0">
                <a:hlinkClick r:id="rId6"/>
              </a:rPr>
              <a:t>https://doi.org/10.3389/fbioe.2021.737927</a:t>
            </a:r>
            <a:endParaRPr lang="en-US" dirty="0">
              <a:effectLst/>
            </a:endParaRPr>
          </a:p>
          <a:p>
            <a:r>
              <a:rPr lang="en-US" dirty="0">
                <a:effectLst/>
              </a:rPr>
              <a:t>8. Richardson LC, Lewis SM, &amp; Burnette RN. (2019). Building Capacity for </a:t>
            </a:r>
            <a:r>
              <a:rPr lang="en-US" dirty="0" err="1">
                <a:effectLst/>
              </a:rPr>
              <a:t>Cyberbiosecurity</a:t>
            </a:r>
            <a:r>
              <a:rPr lang="en-US" dirty="0">
                <a:effectLst/>
              </a:rPr>
              <a:t> Training. </a:t>
            </a:r>
            <a:r>
              <a:rPr lang="en-US" i="1" dirty="0">
                <a:effectLst/>
              </a:rPr>
              <a:t>Frontiers in Bioengineering and Biotechnology</a:t>
            </a:r>
            <a:r>
              <a:rPr lang="en-US" dirty="0">
                <a:effectLst/>
              </a:rPr>
              <a:t>, </a:t>
            </a:r>
            <a:r>
              <a:rPr lang="en-US" i="1" dirty="0">
                <a:effectLst/>
              </a:rPr>
              <a:t>7</a:t>
            </a:r>
            <a:r>
              <a:rPr lang="en-US" dirty="0">
                <a:effectLst/>
              </a:rPr>
              <a:t>, 112. WorldCat.org. </a:t>
            </a:r>
            <a:r>
              <a:rPr lang="en-US" dirty="0">
                <a:effectLst/>
                <a:hlinkClick r:id="rId7"/>
              </a:rPr>
              <a:t>https://doi.org/10.3389/fbioe.2019.00112</a:t>
            </a:r>
            <a:endParaRPr lang="en-US" dirty="0"/>
          </a:p>
          <a:p>
            <a:r>
              <a:rPr lang="en-US" dirty="0"/>
              <a:t>9. </a:t>
            </a:r>
            <a:r>
              <a:rPr lang="en-US" sz="2800" dirty="0">
                <a:effectLst/>
                <a:ea typeface="Calibri" panose="020F0502020204030204" pitchFamily="34" charset="0"/>
              </a:rPr>
              <a:t>Carneiro, Renata, Susan Duncan, Ford Ramsey, Hasan </a:t>
            </a:r>
            <a:r>
              <a:rPr lang="en-US" sz="2800" dirty="0" err="1">
                <a:effectLst/>
                <a:ea typeface="Calibri" panose="020F0502020204030204" pitchFamily="34" charset="0"/>
              </a:rPr>
              <a:t>Seyyedhasani</a:t>
            </a:r>
            <a:r>
              <a:rPr lang="en-US" sz="2800" dirty="0">
                <a:effectLst/>
                <a:ea typeface="Calibri" panose="020F0502020204030204" pitchFamily="34" charset="0"/>
              </a:rPr>
              <a:t>, and Randall Murch. 2021. “Cyber attacks in agriculture: protecting your farm and small business with </a:t>
            </a:r>
            <a:r>
              <a:rPr lang="en-US" sz="2800" dirty="0" err="1">
                <a:effectLst/>
                <a:ea typeface="Calibri" panose="020F0502020204030204" pitchFamily="34" charset="0"/>
              </a:rPr>
              <a:t>cyberbiosecurity</a:t>
            </a:r>
            <a:r>
              <a:rPr lang="en-US" sz="2800" dirty="0">
                <a:effectLst/>
                <a:ea typeface="Calibri" panose="020F0502020204030204" pitchFamily="34" charset="0"/>
              </a:rPr>
              <a:t>.” Virginia Cooperative Extension. https://caia.cals.vt.edu/content/dam/caia_cals_vt_edu/cyberbiosecurity/2021%20Carneiro%20et%20al%20Cyberattacksinagricultureprotectingyourfarmandsmallbusinesswithcyberbiosecurity.pdf</a:t>
            </a:r>
            <a:endParaRPr lang="en-US" sz="2800" dirty="0">
              <a:effectLst/>
              <a:ea typeface="Times New Roman" panose="02020603050405020304" pitchFamily="18" charset="0"/>
            </a:endParaRPr>
          </a:p>
          <a:p>
            <a:pPr marL="0" indent="0">
              <a:buNone/>
            </a:pPr>
            <a:endParaRPr lang="en-US" dirty="0"/>
          </a:p>
          <a:p>
            <a:endParaRPr lang="en-US" dirty="0">
              <a:effectLst/>
            </a:endParaRPr>
          </a:p>
          <a:p>
            <a:endParaRPr lang="en-US" dirty="0"/>
          </a:p>
        </p:txBody>
      </p:sp>
      <p:pic>
        <p:nvPicPr>
          <p:cNvPr id="4" name="Picture 3" descr="A picture containing text, clipart&#10;&#10;Description automatically generated">
            <a:extLst>
              <a:ext uri="{FF2B5EF4-FFF2-40B4-BE49-F238E27FC236}">
                <a16:creationId xmlns:a16="http://schemas.microsoft.com/office/drawing/2014/main" id="{3C907736-F0D2-CD5E-1C4F-74E29BDA2FD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658" y="6173945"/>
            <a:ext cx="1799051" cy="629445"/>
          </a:xfrm>
          <a:prstGeom prst="rect">
            <a:avLst/>
          </a:prstGeom>
        </p:spPr>
      </p:pic>
      <p:sp>
        <p:nvSpPr>
          <p:cNvPr id="6" name="TextBox 5">
            <a:extLst>
              <a:ext uri="{FF2B5EF4-FFF2-40B4-BE49-F238E27FC236}">
                <a16:creationId xmlns:a16="http://schemas.microsoft.com/office/drawing/2014/main" id="{D582A187-2133-89FB-EDC5-E5581CD35916}"/>
              </a:ext>
            </a:extLst>
          </p:cNvPr>
          <p:cNvSpPr txBox="1"/>
          <p:nvPr/>
        </p:nvSpPr>
        <p:spPr>
          <a:xfrm>
            <a:off x="1891708" y="6119336"/>
            <a:ext cx="4462199" cy="738664"/>
          </a:xfrm>
          <a:prstGeom prst="rect">
            <a:avLst/>
          </a:prstGeom>
          <a:noFill/>
        </p:spPr>
        <p:txBody>
          <a:bodyPr wrap="square" rtlCol="0">
            <a:spAutoFit/>
          </a:bodyPr>
          <a:lstStyle/>
          <a:p>
            <a:r>
              <a:rPr lang="en-US" sz="1400" dirty="0"/>
              <a:t>Except where otherwise noted, this work is licensed under the Creative Commons Attribution 4.0 International License. Excludes images, illustrations, and logos.</a:t>
            </a:r>
          </a:p>
        </p:txBody>
      </p:sp>
    </p:spTree>
    <p:extLst>
      <p:ext uri="{BB962C8B-B14F-4D97-AF65-F5344CB8AC3E}">
        <p14:creationId xmlns:p14="http://schemas.microsoft.com/office/powerpoint/2010/main" val="259000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C998A-7916-4007-AE4C-E75043EFB692}"/>
              </a:ext>
            </a:extLst>
          </p:cNvPr>
          <p:cNvSpPr>
            <a:spLocks noGrp="1"/>
          </p:cNvSpPr>
          <p:nvPr>
            <p:ph type="title"/>
          </p:nvPr>
        </p:nvSpPr>
        <p:spPr/>
        <p:txBody>
          <a:bodyPr/>
          <a:lstStyle/>
          <a:p>
            <a:r>
              <a:rPr kumimoji="0" lang="en-US" sz="4800" b="1" i="0" u="none" strike="noStrike" kern="1200" cap="none" spc="0" normalizeH="0" baseline="0" noProof="0" dirty="0">
                <a:ln>
                  <a:noFill/>
                </a:ln>
                <a:solidFill>
                  <a:prstClr val="black"/>
                </a:solidFill>
                <a:effectLst/>
                <a:uLnTx/>
                <a:uFillTx/>
                <a:latin typeface="Calibri Light" panose="020F0302020204030204"/>
                <a:ea typeface="+mj-ea"/>
                <a:cs typeface="+mj-cs"/>
              </a:rPr>
              <a:t>Background: Security and Food</a:t>
            </a:r>
            <a:endParaRPr lang="en-US" dirty="0"/>
          </a:p>
        </p:txBody>
      </p:sp>
      <p:sp>
        <p:nvSpPr>
          <p:cNvPr id="3" name="Content Placeholder 2">
            <a:extLst>
              <a:ext uri="{FF2B5EF4-FFF2-40B4-BE49-F238E27FC236}">
                <a16:creationId xmlns:a16="http://schemas.microsoft.com/office/drawing/2014/main" id="{838D604D-9C5F-473F-B93C-BBA26E509CD0}"/>
              </a:ext>
            </a:extLst>
          </p:cNvPr>
          <p:cNvSpPr>
            <a:spLocks noGrp="1"/>
          </p:cNvSpPr>
          <p:nvPr>
            <p:ph idx="1"/>
          </p:nvPr>
        </p:nvSpPr>
        <p:spPr/>
        <p:txBody>
          <a:bodyPr>
            <a:normAutofit lnSpcReduction="10000"/>
          </a:bodyPr>
          <a:lstStyle/>
          <a:p>
            <a:r>
              <a:rPr lang="en-US" sz="3200" dirty="0"/>
              <a:t>Modern food production requires security</a:t>
            </a:r>
          </a:p>
          <a:p>
            <a:pPr lvl="1"/>
            <a:r>
              <a:rPr lang="en-US" sz="2800" dirty="0"/>
              <a:t>Physical security</a:t>
            </a:r>
          </a:p>
          <a:p>
            <a:pPr lvl="2"/>
            <a:r>
              <a:rPr lang="en-US" sz="2400" dirty="0"/>
              <a:t>Facilities including buildings, offices, processing areas, labs, etc.</a:t>
            </a:r>
          </a:p>
          <a:p>
            <a:pPr lvl="1"/>
            <a:r>
              <a:rPr lang="en-US" sz="2800" dirty="0"/>
              <a:t>Cyber security</a:t>
            </a:r>
          </a:p>
          <a:p>
            <a:pPr lvl="2"/>
            <a:r>
              <a:rPr lang="en-US" sz="2400" dirty="0"/>
              <a:t>Information technology-based systems</a:t>
            </a:r>
            <a:r>
              <a:rPr lang="en-US" sz="2400" baseline="30000" dirty="0"/>
              <a:t>1</a:t>
            </a:r>
            <a:endParaRPr lang="en-US" sz="2400" dirty="0"/>
          </a:p>
          <a:p>
            <a:pPr lvl="1"/>
            <a:r>
              <a:rPr lang="en-US" sz="2800" dirty="0"/>
              <a:t>Biosecurity </a:t>
            </a:r>
          </a:p>
          <a:p>
            <a:pPr lvl="2"/>
            <a:r>
              <a:rPr lang="en-US" sz="2400" dirty="0"/>
              <a:t>Scientific information</a:t>
            </a:r>
            <a:r>
              <a:rPr lang="en-US" sz="2400" baseline="30000" dirty="0"/>
              <a:t>1 </a:t>
            </a:r>
            <a:r>
              <a:rPr lang="en-US" sz="2400" dirty="0"/>
              <a:t>and biological agents</a:t>
            </a:r>
          </a:p>
          <a:p>
            <a:pPr lvl="1"/>
            <a:r>
              <a:rPr lang="en-US" sz="2800" dirty="0"/>
              <a:t>Cyber-physical security</a:t>
            </a:r>
          </a:p>
          <a:p>
            <a:pPr lvl="2"/>
            <a:r>
              <a:rPr lang="en-US" sz="2400" dirty="0"/>
              <a:t>Technology monitoring physical systems</a:t>
            </a:r>
          </a:p>
          <a:p>
            <a:pPr lvl="1"/>
            <a:r>
              <a:rPr lang="en-US" sz="2800" dirty="0" err="1"/>
              <a:t>Cyberbiosecurity</a:t>
            </a:r>
            <a:endParaRPr lang="en-US" sz="2800" dirty="0"/>
          </a:p>
          <a:p>
            <a:pPr lvl="2"/>
            <a:r>
              <a:rPr lang="en-US" sz="2400" dirty="0"/>
              <a:t>New discipline </a:t>
            </a:r>
          </a:p>
          <a:p>
            <a:endParaRPr lang="en-US" dirty="0"/>
          </a:p>
          <a:p>
            <a:pPr lvl="1"/>
            <a:endParaRPr lang="en-US" dirty="0"/>
          </a:p>
        </p:txBody>
      </p:sp>
      <p:pic>
        <p:nvPicPr>
          <p:cNvPr id="8" name="Picture 7" descr="A high angle view of a factory&#10;&#10;Description automatically generated with medium confidence">
            <a:extLst>
              <a:ext uri="{FF2B5EF4-FFF2-40B4-BE49-F238E27FC236}">
                <a16:creationId xmlns:a16="http://schemas.microsoft.com/office/drawing/2014/main" id="{872F1C2F-0B80-8D52-BF33-7B047B13D8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81929" y="4243754"/>
            <a:ext cx="4710071" cy="2649415"/>
          </a:xfrm>
          <a:prstGeom prst="rect">
            <a:avLst/>
          </a:prstGeom>
        </p:spPr>
      </p:pic>
      <p:sp>
        <p:nvSpPr>
          <p:cNvPr id="6" name="TextBox 5">
            <a:extLst>
              <a:ext uri="{FF2B5EF4-FFF2-40B4-BE49-F238E27FC236}">
                <a16:creationId xmlns:a16="http://schemas.microsoft.com/office/drawing/2014/main" id="{EF34A96A-43A5-C775-D30E-09F831D6A813}"/>
              </a:ext>
            </a:extLst>
          </p:cNvPr>
          <p:cNvSpPr txBox="1"/>
          <p:nvPr/>
        </p:nvSpPr>
        <p:spPr>
          <a:xfrm>
            <a:off x="10128739" y="6615535"/>
            <a:ext cx="6096000" cy="215444"/>
          </a:xfrm>
          <a:prstGeom prst="rect">
            <a:avLst/>
          </a:prstGeom>
          <a:noFill/>
        </p:spPr>
        <p:txBody>
          <a:bodyPr wrap="square">
            <a:spAutoFit/>
          </a:bodyPr>
          <a:lstStyle/>
          <a:p>
            <a:r>
              <a:rPr lang="en-US" sz="800" dirty="0"/>
              <a:t>Photo by </a:t>
            </a:r>
            <a:r>
              <a:rPr lang="en-US" sz="800" dirty="0" err="1">
                <a:hlinkClick r:id="rId4"/>
              </a:rPr>
              <a:t>Evangelos</a:t>
            </a:r>
            <a:r>
              <a:rPr lang="en-US" sz="800" dirty="0">
                <a:hlinkClick r:id="rId4"/>
              </a:rPr>
              <a:t> </a:t>
            </a:r>
            <a:r>
              <a:rPr lang="en-US" sz="800" dirty="0" err="1">
                <a:hlinkClick r:id="rId4"/>
              </a:rPr>
              <a:t>Mpikakis</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2677468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C998A-7916-4007-AE4C-E75043EFB692}"/>
              </a:ext>
            </a:extLst>
          </p:cNvPr>
          <p:cNvSpPr>
            <a:spLocks noGrp="1"/>
          </p:cNvSpPr>
          <p:nvPr>
            <p:ph type="title"/>
          </p:nvPr>
        </p:nvSpPr>
        <p:spPr/>
        <p:txBody>
          <a:bodyPr/>
          <a:lstStyle/>
          <a:p>
            <a:r>
              <a:rPr lang="en-US" sz="4800" b="1" dirty="0">
                <a:solidFill>
                  <a:prstClr val="black"/>
                </a:solidFill>
                <a:latin typeface="Calibri Light" panose="020F0302020204030204"/>
              </a:rPr>
              <a:t>Physical Security</a:t>
            </a:r>
            <a:endParaRPr lang="en-US" dirty="0"/>
          </a:p>
        </p:txBody>
      </p:sp>
      <p:sp>
        <p:nvSpPr>
          <p:cNvPr id="3" name="Content Placeholder 2">
            <a:extLst>
              <a:ext uri="{FF2B5EF4-FFF2-40B4-BE49-F238E27FC236}">
                <a16:creationId xmlns:a16="http://schemas.microsoft.com/office/drawing/2014/main" id="{838D604D-9C5F-473F-B93C-BBA26E509CD0}"/>
              </a:ext>
            </a:extLst>
          </p:cNvPr>
          <p:cNvSpPr>
            <a:spLocks noGrp="1"/>
          </p:cNvSpPr>
          <p:nvPr>
            <p:ph idx="1"/>
          </p:nvPr>
        </p:nvSpPr>
        <p:spPr>
          <a:xfrm>
            <a:off x="838200" y="1825625"/>
            <a:ext cx="6858000" cy="4351338"/>
          </a:xfrm>
        </p:spPr>
        <p:txBody>
          <a:bodyPr>
            <a:normAutofit/>
          </a:bodyPr>
          <a:lstStyle/>
          <a:p>
            <a:r>
              <a:rPr lang="en-US" dirty="0"/>
              <a:t>Limiting access of a building, area, process, etc. to authorized persons using barriers and monitoring procedures</a:t>
            </a:r>
          </a:p>
          <a:p>
            <a:r>
              <a:rPr lang="en-US" dirty="0"/>
              <a:t>Reduces unauthorized access to the area</a:t>
            </a:r>
          </a:p>
          <a:p>
            <a:pPr lvl="1"/>
            <a:r>
              <a:rPr lang="en-US" dirty="0"/>
              <a:t>Visitors</a:t>
            </a:r>
          </a:p>
          <a:p>
            <a:pPr lvl="1"/>
            <a:r>
              <a:rPr lang="en-US" dirty="0"/>
              <a:t>Vendors</a:t>
            </a:r>
          </a:p>
          <a:p>
            <a:pPr lvl="1"/>
            <a:r>
              <a:rPr lang="en-US" dirty="0"/>
              <a:t>Pests</a:t>
            </a:r>
          </a:p>
          <a:p>
            <a:endParaRPr lang="en-US" dirty="0"/>
          </a:p>
          <a:p>
            <a:pPr lvl="1"/>
            <a:endParaRPr lang="en-US" dirty="0"/>
          </a:p>
        </p:txBody>
      </p:sp>
      <p:pic>
        <p:nvPicPr>
          <p:cNvPr id="12" name="Picture 11" descr="A barbed wire fence&#10;&#10;Description automatically generated with medium confidence">
            <a:extLst>
              <a:ext uri="{FF2B5EF4-FFF2-40B4-BE49-F238E27FC236}">
                <a16:creationId xmlns:a16="http://schemas.microsoft.com/office/drawing/2014/main" id="{6AB13FE3-0A09-9317-D851-0C67D1DC976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97969" y="3563815"/>
            <a:ext cx="4994031" cy="3329354"/>
          </a:xfrm>
          <a:prstGeom prst="rect">
            <a:avLst/>
          </a:prstGeom>
        </p:spPr>
      </p:pic>
      <p:sp>
        <p:nvSpPr>
          <p:cNvPr id="10" name="TextBox 9">
            <a:extLst>
              <a:ext uri="{FF2B5EF4-FFF2-40B4-BE49-F238E27FC236}">
                <a16:creationId xmlns:a16="http://schemas.microsoft.com/office/drawing/2014/main" id="{4AF47002-7047-F7AF-91CB-196D3E0D7EB7}"/>
              </a:ext>
            </a:extLst>
          </p:cNvPr>
          <p:cNvSpPr txBox="1"/>
          <p:nvPr/>
        </p:nvSpPr>
        <p:spPr>
          <a:xfrm>
            <a:off x="7197969" y="6642556"/>
            <a:ext cx="6096000" cy="215444"/>
          </a:xfrm>
          <a:prstGeom prst="rect">
            <a:avLst/>
          </a:prstGeom>
          <a:noFill/>
        </p:spPr>
        <p:txBody>
          <a:bodyPr wrap="square">
            <a:spAutoFit/>
          </a:bodyPr>
          <a:lstStyle/>
          <a:p>
            <a:r>
              <a:rPr lang="en-US" sz="800" dirty="0"/>
              <a:t>Photo by </a:t>
            </a:r>
            <a:r>
              <a:rPr lang="en-US" sz="800" dirty="0">
                <a:hlinkClick r:id="rId4"/>
              </a:rPr>
              <a:t>Markus </a:t>
            </a:r>
            <a:r>
              <a:rPr lang="en-US" sz="800" dirty="0" err="1">
                <a:hlinkClick r:id="rId4"/>
              </a:rPr>
              <a:t>Spiske</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3267769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C998A-7916-4007-AE4C-E75043EFB692}"/>
              </a:ext>
            </a:extLst>
          </p:cNvPr>
          <p:cNvSpPr>
            <a:spLocks noGrp="1"/>
          </p:cNvSpPr>
          <p:nvPr>
            <p:ph type="title"/>
          </p:nvPr>
        </p:nvSpPr>
        <p:spPr/>
        <p:txBody>
          <a:bodyPr/>
          <a:lstStyle/>
          <a:p>
            <a:r>
              <a:rPr kumimoji="0" lang="en-US" sz="4800" b="1" i="0" u="none" strike="noStrike" kern="1200" cap="none" spc="0" normalizeH="0" baseline="0" noProof="0" dirty="0">
                <a:ln>
                  <a:noFill/>
                </a:ln>
                <a:solidFill>
                  <a:prstClr val="black"/>
                </a:solidFill>
                <a:effectLst/>
                <a:uLnTx/>
                <a:uFillTx/>
                <a:latin typeface="Calibri Light" panose="020F0302020204030204"/>
                <a:ea typeface="+mj-ea"/>
                <a:cs typeface="+mj-cs"/>
              </a:rPr>
              <a:t>Cyber Security</a:t>
            </a:r>
            <a:endParaRPr lang="en-US" dirty="0"/>
          </a:p>
        </p:txBody>
      </p:sp>
      <p:sp>
        <p:nvSpPr>
          <p:cNvPr id="3" name="Content Placeholder 2">
            <a:extLst>
              <a:ext uri="{FF2B5EF4-FFF2-40B4-BE49-F238E27FC236}">
                <a16:creationId xmlns:a16="http://schemas.microsoft.com/office/drawing/2014/main" id="{838D604D-9C5F-473F-B93C-BBA26E509CD0}"/>
              </a:ext>
            </a:extLst>
          </p:cNvPr>
          <p:cNvSpPr>
            <a:spLocks noGrp="1"/>
          </p:cNvSpPr>
          <p:nvPr>
            <p:ph idx="1"/>
          </p:nvPr>
        </p:nvSpPr>
        <p:spPr>
          <a:xfrm>
            <a:off x="447675" y="1177925"/>
            <a:ext cx="10515600" cy="4351338"/>
          </a:xfrm>
        </p:spPr>
        <p:txBody>
          <a:bodyPr/>
          <a:lstStyle/>
          <a:p>
            <a:endParaRPr lang="en-US" dirty="0"/>
          </a:p>
          <a:p>
            <a:pPr lvl="1"/>
            <a:r>
              <a:rPr lang="en-US" sz="2800" dirty="0"/>
              <a:t>Limiting access of technological systems, networks, data, etc. to authorized users using technological barriers and monitoring processes</a:t>
            </a:r>
          </a:p>
          <a:p>
            <a:pPr lvl="1"/>
            <a:r>
              <a:rPr lang="en-US" sz="2800" dirty="0"/>
              <a:t>Reduces unauthorized cyber access</a:t>
            </a:r>
          </a:p>
          <a:p>
            <a:pPr lvl="2"/>
            <a:r>
              <a:rPr lang="en-US" sz="2400" dirty="0"/>
              <a:t>Malware</a:t>
            </a:r>
          </a:p>
          <a:p>
            <a:pPr lvl="2"/>
            <a:r>
              <a:rPr lang="en-US" sz="2400" dirty="0"/>
              <a:t>Hackers</a:t>
            </a:r>
          </a:p>
          <a:p>
            <a:pPr lvl="2"/>
            <a:r>
              <a:rPr lang="en-US" sz="2400" dirty="0"/>
              <a:t>Temp employees</a:t>
            </a:r>
          </a:p>
          <a:p>
            <a:pPr lvl="2"/>
            <a:r>
              <a:rPr lang="en-US" sz="2400" dirty="0"/>
              <a:t>Former employees</a:t>
            </a:r>
          </a:p>
        </p:txBody>
      </p:sp>
      <p:pic>
        <p:nvPicPr>
          <p:cNvPr id="8" name="Picture 7" descr="A picture containing text, electronics, circuit&#10;&#10;Description automatically generated">
            <a:extLst>
              <a:ext uri="{FF2B5EF4-FFF2-40B4-BE49-F238E27FC236}">
                <a16:creationId xmlns:a16="http://schemas.microsoft.com/office/drawing/2014/main" id="{67A8C567-6F39-708E-3B9F-8102E2FC8A8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93977" y="3725984"/>
            <a:ext cx="4698023" cy="3132016"/>
          </a:xfrm>
          <a:prstGeom prst="rect">
            <a:avLst/>
          </a:prstGeom>
        </p:spPr>
      </p:pic>
      <p:sp>
        <p:nvSpPr>
          <p:cNvPr id="6" name="TextBox 5">
            <a:extLst>
              <a:ext uri="{FF2B5EF4-FFF2-40B4-BE49-F238E27FC236}">
                <a16:creationId xmlns:a16="http://schemas.microsoft.com/office/drawing/2014/main" id="{73C86329-D3A3-B261-5A8A-85668183980E}"/>
              </a:ext>
            </a:extLst>
          </p:cNvPr>
          <p:cNvSpPr txBox="1"/>
          <p:nvPr/>
        </p:nvSpPr>
        <p:spPr>
          <a:xfrm>
            <a:off x="10199077" y="6642556"/>
            <a:ext cx="1992923" cy="215444"/>
          </a:xfrm>
          <a:prstGeom prst="rect">
            <a:avLst/>
          </a:prstGeom>
          <a:noFill/>
        </p:spPr>
        <p:txBody>
          <a:bodyPr wrap="square">
            <a:spAutoFit/>
          </a:bodyPr>
          <a:lstStyle/>
          <a:p>
            <a:r>
              <a:rPr lang="en-US" sz="800" dirty="0"/>
              <a:t>Photo by </a:t>
            </a:r>
            <a:r>
              <a:rPr lang="en-US" sz="800" dirty="0">
                <a:hlinkClick r:id="rId4"/>
              </a:rPr>
              <a:t>Markus </a:t>
            </a:r>
            <a:r>
              <a:rPr lang="en-US" sz="800" dirty="0" err="1">
                <a:hlinkClick r:id="rId4"/>
              </a:rPr>
              <a:t>Spiske</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1498588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C998A-7916-4007-AE4C-E75043EFB692}"/>
              </a:ext>
            </a:extLst>
          </p:cNvPr>
          <p:cNvSpPr>
            <a:spLocks noGrp="1"/>
          </p:cNvSpPr>
          <p:nvPr>
            <p:ph type="title"/>
          </p:nvPr>
        </p:nvSpPr>
        <p:spPr/>
        <p:txBody>
          <a:bodyPr/>
          <a:lstStyle/>
          <a:p>
            <a:r>
              <a:rPr lang="en-US" sz="4800" b="1" dirty="0">
                <a:solidFill>
                  <a:prstClr val="black"/>
                </a:solidFill>
                <a:latin typeface="Calibri Light" panose="020F0302020204030204"/>
              </a:rPr>
              <a:t>Bios</a:t>
            </a:r>
            <a:r>
              <a:rPr kumimoji="0" lang="en-US" sz="4800" b="1" i="0" u="none" strike="noStrike" kern="1200" cap="none" spc="0" normalizeH="0" baseline="0" noProof="0" dirty="0" err="1">
                <a:ln>
                  <a:noFill/>
                </a:ln>
                <a:solidFill>
                  <a:prstClr val="black"/>
                </a:solidFill>
                <a:effectLst/>
                <a:uLnTx/>
                <a:uFillTx/>
                <a:latin typeface="Calibri Light" panose="020F0302020204030204"/>
                <a:ea typeface="+mj-ea"/>
                <a:cs typeface="+mj-cs"/>
              </a:rPr>
              <a:t>ecurity</a:t>
            </a:r>
            <a:endParaRPr lang="en-US" dirty="0"/>
          </a:p>
        </p:txBody>
      </p:sp>
      <p:sp>
        <p:nvSpPr>
          <p:cNvPr id="3" name="Content Placeholder 2">
            <a:extLst>
              <a:ext uri="{FF2B5EF4-FFF2-40B4-BE49-F238E27FC236}">
                <a16:creationId xmlns:a16="http://schemas.microsoft.com/office/drawing/2014/main" id="{838D604D-9C5F-473F-B93C-BBA26E509CD0}"/>
              </a:ext>
            </a:extLst>
          </p:cNvPr>
          <p:cNvSpPr>
            <a:spLocks noGrp="1"/>
          </p:cNvSpPr>
          <p:nvPr>
            <p:ph idx="1"/>
          </p:nvPr>
        </p:nvSpPr>
        <p:spPr>
          <a:xfrm>
            <a:off x="838200" y="1825625"/>
            <a:ext cx="8896350" cy="4351338"/>
          </a:xfrm>
        </p:spPr>
        <p:txBody>
          <a:bodyPr/>
          <a:lstStyle/>
          <a:p>
            <a:r>
              <a:rPr lang="en-US" dirty="0"/>
              <a:t>Processes used to protect humans, animals, and biological data from hazards, manipulation, etc. </a:t>
            </a:r>
          </a:p>
          <a:p>
            <a:r>
              <a:rPr lang="en-US" dirty="0"/>
              <a:t>Reduces concerns for cross contamination/ disease spread</a:t>
            </a:r>
          </a:p>
          <a:p>
            <a:pPr lvl="1"/>
            <a:r>
              <a:rPr lang="en-US" dirty="0"/>
              <a:t>Human safety</a:t>
            </a:r>
          </a:p>
          <a:p>
            <a:pPr lvl="1"/>
            <a:r>
              <a:rPr lang="en-US" dirty="0"/>
              <a:t>Animal safety</a:t>
            </a:r>
          </a:p>
          <a:p>
            <a:r>
              <a:rPr lang="en-US" dirty="0"/>
              <a:t>Protects biological data</a:t>
            </a:r>
          </a:p>
          <a:p>
            <a:pPr lvl="1"/>
            <a:r>
              <a:rPr lang="en-US" dirty="0"/>
              <a:t>Gene sequence data</a:t>
            </a:r>
          </a:p>
          <a:p>
            <a:pPr lvl="1"/>
            <a:r>
              <a:rPr lang="en-US" dirty="0"/>
              <a:t>Processing data</a:t>
            </a:r>
          </a:p>
          <a:p>
            <a:pPr lvl="1"/>
            <a:endParaRPr lang="en-US" dirty="0"/>
          </a:p>
        </p:txBody>
      </p:sp>
      <p:pic>
        <p:nvPicPr>
          <p:cNvPr id="8" name="Picture 7" descr="A close-up of a logo&#10;&#10;Description automatically generated with low confidence">
            <a:extLst>
              <a:ext uri="{FF2B5EF4-FFF2-40B4-BE49-F238E27FC236}">
                <a16:creationId xmlns:a16="http://schemas.microsoft.com/office/drawing/2014/main" id="{26CC49BE-FA0E-B7D2-D473-54EE4A5FCA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0" y="3429000"/>
            <a:ext cx="6096000" cy="3429000"/>
          </a:xfrm>
          <a:prstGeom prst="rect">
            <a:avLst/>
          </a:prstGeom>
        </p:spPr>
      </p:pic>
      <p:sp>
        <p:nvSpPr>
          <p:cNvPr id="6" name="TextBox 5">
            <a:extLst>
              <a:ext uri="{FF2B5EF4-FFF2-40B4-BE49-F238E27FC236}">
                <a16:creationId xmlns:a16="http://schemas.microsoft.com/office/drawing/2014/main" id="{7B46ECC2-AB11-EBA8-4EB4-918ED3022CAE}"/>
              </a:ext>
            </a:extLst>
          </p:cNvPr>
          <p:cNvSpPr txBox="1"/>
          <p:nvPr/>
        </p:nvSpPr>
        <p:spPr>
          <a:xfrm>
            <a:off x="6096000" y="6642556"/>
            <a:ext cx="1992923" cy="215444"/>
          </a:xfrm>
          <a:prstGeom prst="rect">
            <a:avLst/>
          </a:prstGeom>
          <a:noFill/>
        </p:spPr>
        <p:txBody>
          <a:bodyPr wrap="square">
            <a:spAutoFit/>
          </a:bodyPr>
          <a:lstStyle/>
          <a:p>
            <a:r>
              <a:rPr lang="en-US" sz="800" dirty="0"/>
              <a:t>Photo by </a:t>
            </a:r>
            <a:r>
              <a:rPr lang="en-US" sz="800" dirty="0">
                <a:hlinkClick r:id="rId4"/>
              </a:rPr>
              <a:t>Ashraful Islam</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856697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C998A-7916-4007-AE4C-E75043EFB692}"/>
              </a:ext>
            </a:extLst>
          </p:cNvPr>
          <p:cNvSpPr>
            <a:spLocks noGrp="1"/>
          </p:cNvSpPr>
          <p:nvPr>
            <p:ph type="title"/>
          </p:nvPr>
        </p:nvSpPr>
        <p:spPr/>
        <p:txBody>
          <a:bodyPr/>
          <a:lstStyle/>
          <a:p>
            <a:r>
              <a:rPr lang="en-US" sz="4800" b="1" dirty="0">
                <a:solidFill>
                  <a:prstClr val="black"/>
                </a:solidFill>
                <a:latin typeface="Calibri Light" panose="020F0302020204030204"/>
              </a:rPr>
              <a:t>Cyber-Physical Security</a:t>
            </a:r>
            <a:endParaRPr lang="en-US" dirty="0"/>
          </a:p>
        </p:txBody>
      </p:sp>
      <p:sp>
        <p:nvSpPr>
          <p:cNvPr id="3" name="Content Placeholder 2">
            <a:extLst>
              <a:ext uri="{FF2B5EF4-FFF2-40B4-BE49-F238E27FC236}">
                <a16:creationId xmlns:a16="http://schemas.microsoft.com/office/drawing/2014/main" id="{838D604D-9C5F-473F-B93C-BBA26E509CD0}"/>
              </a:ext>
            </a:extLst>
          </p:cNvPr>
          <p:cNvSpPr>
            <a:spLocks noGrp="1"/>
          </p:cNvSpPr>
          <p:nvPr>
            <p:ph idx="1"/>
          </p:nvPr>
        </p:nvSpPr>
        <p:spPr/>
        <p:txBody>
          <a:bodyPr/>
          <a:lstStyle/>
          <a:p>
            <a:r>
              <a:rPr lang="en-US" dirty="0"/>
              <a:t>Combination of sensors and computing to monitor a physical process or environment</a:t>
            </a:r>
            <a:r>
              <a:rPr lang="en-US" baseline="30000" dirty="0"/>
              <a:t>4</a:t>
            </a:r>
            <a:r>
              <a:rPr lang="en-US" dirty="0"/>
              <a:t> to ensure authorized use and access only</a:t>
            </a:r>
          </a:p>
          <a:p>
            <a:r>
              <a:rPr lang="en-US" dirty="0"/>
              <a:t>Combines the entire security system</a:t>
            </a:r>
          </a:p>
          <a:p>
            <a:pPr lvl="1"/>
            <a:r>
              <a:rPr lang="en-US" dirty="0"/>
              <a:t>Security cameras and badge access monitored by security guards</a:t>
            </a:r>
          </a:p>
          <a:p>
            <a:pPr marL="457200" lvl="1" indent="0">
              <a:buNone/>
            </a:pPr>
            <a:endParaRPr lang="en-US" dirty="0"/>
          </a:p>
        </p:txBody>
      </p:sp>
      <p:pic>
        <p:nvPicPr>
          <p:cNvPr id="6" name="Picture 5" descr="Security camera mounted to a wall">
            <a:extLst>
              <a:ext uri="{FF2B5EF4-FFF2-40B4-BE49-F238E27FC236}">
                <a16:creationId xmlns:a16="http://schemas.microsoft.com/office/drawing/2014/main" id="{D902EAE9-6D93-8C0F-FEC5-4232C1E0387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06708" y="3015762"/>
            <a:ext cx="2561492" cy="3842238"/>
          </a:xfrm>
          <a:prstGeom prst="rect">
            <a:avLst/>
          </a:prstGeom>
        </p:spPr>
      </p:pic>
      <p:sp>
        <p:nvSpPr>
          <p:cNvPr id="7" name="TextBox 6">
            <a:extLst>
              <a:ext uri="{FF2B5EF4-FFF2-40B4-BE49-F238E27FC236}">
                <a16:creationId xmlns:a16="http://schemas.microsoft.com/office/drawing/2014/main" id="{D20305BD-00E2-A2A0-5A3F-0D33FDA2ED37}"/>
              </a:ext>
            </a:extLst>
          </p:cNvPr>
          <p:cNvSpPr txBox="1"/>
          <p:nvPr/>
        </p:nvSpPr>
        <p:spPr>
          <a:xfrm>
            <a:off x="10580077" y="6641457"/>
            <a:ext cx="1688123" cy="215444"/>
          </a:xfrm>
          <a:prstGeom prst="rect">
            <a:avLst/>
          </a:prstGeom>
          <a:noFill/>
        </p:spPr>
        <p:txBody>
          <a:bodyPr wrap="square">
            <a:spAutoFit/>
          </a:bodyPr>
          <a:lstStyle/>
          <a:p>
            <a:r>
              <a:rPr lang="en-US" sz="800" dirty="0"/>
              <a:t>Photo by </a:t>
            </a:r>
            <a:r>
              <a:rPr lang="en-US" sz="800" dirty="0">
                <a:hlinkClick r:id="rId4"/>
              </a:rPr>
              <a:t>Mitchell Luo</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945605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5FB72-39BE-494F-9F40-65206294E148}"/>
              </a:ext>
            </a:extLst>
          </p:cNvPr>
          <p:cNvSpPr>
            <a:spLocks noGrp="1"/>
          </p:cNvSpPr>
          <p:nvPr>
            <p:ph type="title"/>
          </p:nvPr>
        </p:nvSpPr>
        <p:spPr>
          <a:xfrm>
            <a:off x="838200" y="329956"/>
            <a:ext cx="10515600" cy="1325563"/>
          </a:xfrm>
        </p:spPr>
        <p:txBody>
          <a:bodyPr>
            <a:normAutofit/>
          </a:bodyPr>
          <a:lstStyle/>
          <a:p>
            <a:r>
              <a:rPr lang="en-US" sz="4800" b="1" dirty="0">
                <a:effectLst/>
              </a:rPr>
              <a:t>Do we need a new field? </a:t>
            </a:r>
            <a:r>
              <a:rPr lang="en-US" sz="4800" b="1" baseline="30000" dirty="0"/>
              <a:t>5</a:t>
            </a:r>
            <a:endParaRPr lang="en-US" sz="4800" b="1" dirty="0"/>
          </a:p>
        </p:txBody>
      </p:sp>
      <p:sp>
        <p:nvSpPr>
          <p:cNvPr id="3" name="Content Placeholder 2">
            <a:extLst>
              <a:ext uri="{FF2B5EF4-FFF2-40B4-BE49-F238E27FC236}">
                <a16:creationId xmlns:a16="http://schemas.microsoft.com/office/drawing/2014/main" id="{905C659D-AD00-40C2-8288-AABF6533F3CC}"/>
              </a:ext>
            </a:extLst>
          </p:cNvPr>
          <p:cNvSpPr>
            <a:spLocks noGrp="1"/>
          </p:cNvSpPr>
          <p:nvPr>
            <p:ph idx="1"/>
          </p:nvPr>
        </p:nvSpPr>
        <p:spPr/>
        <p:txBody>
          <a:bodyPr/>
          <a:lstStyle/>
          <a:p>
            <a:r>
              <a:rPr lang="en-US" dirty="0"/>
              <a:t>Existing fields lack life science knowledge and application</a:t>
            </a:r>
          </a:p>
          <a:p>
            <a:r>
              <a:rPr lang="en-US" dirty="0"/>
              <a:t>Siloed security may not be enough</a:t>
            </a:r>
          </a:p>
          <a:p>
            <a:r>
              <a:rPr lang="en-US" dirty="0"/>
              <a:t>Multiple viewpoints needed</a:t>
            </a:r>
          </a:p>
        </p:txBody>
      </p:sp>
      <p:pic>
        <p:nvPicPr>
          <p:cNvPr id="8" name="Picture 7" descr="A tractor in a field&#10;&#10;Description automatically generated with medium confidence">
            <a:extLst>
              <a:ext uri="{FF2B5EF4-FFF2-40B4-BE49-F238E27FC236}">
                <a16:creationId xmlns:a16="http://schemas.microsoft.com/office/drawing/2014/main" id="{84563CBB-C7AC-40EF-6DF7-529DF42F36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1" y="2808795"/>
            <a:ext cx="6096000" cy="4049205"/>
          </a:xfrm>
          <a:prstGeom prst="rect">
            <a:avLst/>
          </a:prstGeom>
        </p:spPr>
      </p:pic>
      <p:sp>
        <p:nvSpPr>
          <p:cNvPr id="7" name="TextBox 6">
            <a:extLst>
              <a:ext uri="{FF2B5EF4-FFF2-40B4-BE49-F238E27FC236}">
                <a16:creationId xmlns:a16="http://schemas.microsoft.com/office/drawing/2014/main" id="{73502747-8588-1D6A-FD21-67162334B762}"/>
              </a:ext>
            </a:extLst>
          </p:cNvPr>
          <p:cNvSpPr txBox="1"/>
          <p:nvPr/>
        </p:nvSpPr>
        <p:spPr>
          <a:xfrm>
            <a:off x="10433539" y="6642556"/>
            <a:ext cx="6096000" cy="215444"/>
          </a:xfrm>
          <a:prstGeom prst="rect">
            <a:avLst/>
          </a:prstGeom>
          <a:noFill/>
        </p:spPr>
        <p:txBody>
          <a:bodyPr wrap="square">
            <a:spAutoFit/>
          </a:bodyPr>
          <a:lstStyle/>
          <a:p>
            <a:r>
              <a:rPr lang="en-US" sz="800" dirty="0"/>
              <a:t>Photo by </a:t>
            </a:r>
            <a:r>
              <a:rPr lang="en-US" sz="800" dirty="0">
                <a:hlinkClick r:id="rId4"/>
              </a:rPr>
              <a:t>Jed Owen</a:t>
            </a:r>
            <a:r>
              <a:rPr lang="en-US" sz="800" dirty="0"/>
              <a:t> on </a:t>
            </a:r>
            <a:r>
              <a:rPr lang="en-US" sz="800" dirty="0" err="1">
                <a:hlinkClick r:id="rId5"/>
              </a:rPr>
              <a:t>Unsplash</a:t>
            </a:r>
            <a:r>
              <a:rPr lang="en-US" sz="800" dirty="0"/>
              <a:t> </a:t>
            </a:r>
          </a:p>
        </p:txBody>
      </p:sp>
    </p:spTree>
    <p:extLst>
      <p:ext uri="{BB962C8B-B14F-4D97-AF65-F5344CB8AC3E}">
        <p14:creationId xmlns:p14="http://schemas.microsoft.com/office/powerpoint/2010/main" val="41817741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11168</TotalTime>
  <Words>5268</Words>
  <Application>Microsoft Office PowerPoint</Application>
  <PresentationFormat>Widescreen</PresentationFormat>
  <Paragraphs>405</Paragraphs>
  <Slides>33</Slides>
  <Notes>33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Theme</vt:lpstr>
      <vt:lpstr>Securing the Food Industry</vt:lpstr>
      <vt:lpstr>Module Topics</vt:lpstr>
      <vt:lpstr>Background: Technology and Food</vt:lpstr>
      <vt:lpstr>Background: Security and Food</vt:lpstr>
      <vt:lpstr>Physical Security</vt:lpstr>
      <vt:lpstr>Cyber Security</vt:lpstr>
      <vt:lpstr>Biosecurity</vt:lpstr>
      <vt:lpstr>Cyber-Physical Security</vt:lpstr>
      <vt:lpstr>Do we need a new field? 5</vt:lpstr>
      <vt:lpstr>Cyberbiosecurity1, 6</vt:lpstr>
      <vt:lpstr>Cyber Bio What?</vt:lpstr>
      <vt:lpstr>A More Formal Definition</vt:lpstr>
      <vt:lpstr>A More Formal Definition: Part 1</vt:lpstr>
      <vt:lpstr>A More Formal Definition: Part 2</vt:lpstr>
      <vt:lpstr>A More Formal Definition: Part 3</vt:lpstr>
      <vt:lpstr>A More Formal Definition: Part 4</vt:lpstr>
      <vt:lpstr>A More Formal Definition: Part 5</vt:lpstr>
      <vt:lpstr>A Summarized Definition</vt:lpstr>
      <vt:lpstr>Cyberbiosecurity</vt:lpstr>
      <vt:lpstr>Cyber Attack Types7</vt:lpstr>
      <vt:lpstr>Data Injection7</vt:lpstr>
      <vt:lpstr>Automated System Hijacking7</vt:lpstr>
      <vt:lpstr>Node Forgery7</vt:lpstr>
      <vt:lpstr>Learning Algorithms7</vt:lpstr>
      <vt:lpstr>Food Industry Inclusion</vt:lpstr>
      <vt:lpstr>Food Science Concerns</vt:lpstr>
      <vt:lpstr>Schreiber Foods</vt:lpstr>
      <vt:lpstr>Florida Water System </vt:lpstr>
      <vt:lpstr>Cyber Attack Impacts</vt:lpstr>
      <vt:lpstr>Responsibility8</vt:lpstr>
      <vt:lpstr>General Best Practices9</vt:lpstr>
      <vt:lpstr>Contributing Practices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Rebekah Miller</dc:creator>
  <cp:lastModifiedBy>Rebekah Miller</cp:lastModifiedBy>
  <cp:revision>116</cp:revision>
  <dcterms:created xsi:type="dcterms:W3CDTF">2022-03-01T01:11:59Z</dcterms:created>
  <dcterms:modified xsi:type="dcterms:W3CDTF">2022-07-26T20:13:03Z</dcterms:modified>
</cp:coreProperties>
</file>