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12192000"/>
  <p:notesSz cx="6858000" cy="9144000"/>
  <p:embeddedFontLst>
    <p:embeddedFont>
      <p:font typeface="Garamond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8" roundtripDataSignature="AMtx7mitZne7TfvZiNYeoL+gzvDy2MSU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D1E8821-D882-4B44-96A8-D320D08672FC}">
  <a:tblStyle styleId="{3D1E8821-D882-4B44-96A8-D320D08672FC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3E6E6"/>
          </a:solidFill>
        </a:fill>
      </a:tcStyle>
    </a:wholeTbl>
    <a:band1H>
      <a:tcTxStyle/>
      <a:tcStyle>
        <a:fill>
          <a:solidFill>
            <a:srgbClr val="E6CACA"/>
          </a:solidFill>
        </a:fill>
      </a:tcStyle>
    </a:band1H>
    <a:band2H>
      <a:tcTxStyle/>
    </a:band2H>
    <a:band1V>
      <a:tcTxStyle/>
      <a:tcStyle>
        <a:fill>
          <a:solidFill>
            <a:srgbClr val="E6CA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  <a:tblStyle styleId="{0B0628FA-7D0E-4FD8-8DAF-1AF5858FC48D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</a:tcBdr>
      </a:tcStyle>
    </a:band1H>
    <a:band2H>
      <a:tcTxStyle/>
    </a:band2H>
    <a:band1V>
      <a:tcTxStyle/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</a:tcBdr>
      </a:tcStyle>
    </a:band1V>
    <a:band2V>
      <a:tcTxStyle/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</a:tcBdr>
      </a:tcStyle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</a:tcBdr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Garamond-regular.fntdata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Garamond-italic.fntdata"/><Relationship Id="rId25" Type="http://schemas.openxmlformats.org/officeDocument/2006/relationships/font" Target="fonts/Garamond-bold.fntdata"/><Relationship Id="rId28" Type="http://customschemas.google.com/relationships/presentationmetadata" Target="metadata"/><Relationship Id="rId27" Type="http://schemas.openxmlformats.org/officeDocument/2006/relationships/font" Target="fonts/Garamond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harts/_rels/chart1.xml.rels><?xml version="1.0" encoding="UTF-8" standalone="yes"?>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111111111111109E-2"/>
          <c:y val="6.4814814814814811E-2"/>
          <c:w val="0.93888888888888888"/>
          <c:h val="0.89814814814814814"/>
        </c:manualLayout>
      </c:layout>
      <c:lineChart>
        <c:grouping val="standar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marker>
            <c:symbol val="none"/>
          </c:marker>
          <c:val>
            <c:numRef>
              <c:f>Sheet1!$B$2:$B$26</c:f>
              <c:numCache>
                <c:formatCode>General</c:formatCode>
                <c:ptCount val="25"/>
                <c:pt idx="0">
                  <c:v>6</c:v>
                </c:pt>
                <c:pt idx="1">
                  <c:v>29</c:v>
                </c:pt>
                <c:pt idx="2">
                  <c:v>50</c:v>
                </c:pt>
                <c:pt idx="3">
                  <c:v>69</c:v>
                </c:pt>
                <c:pt idx="4">
                  <c:v>86</c:v>
                </c:pt>
                <c:pt idx="5">
                  <c:v>101</c:v>
                </c:pt>
                <c:pt idx="6">
                  <c:v>114</c:v>
                </c:pt>
                <c:pt idx="7">
                  <c:v>125</c:v>
                </c:pt>
                <c:pt idx="8">
                  <c:v>134</c:v>
                </c:pt>
                <c:pt idx="9">
                  <c:v>141</c:v>
                </c:pt>
                <c:pt idx="10">
                  <c:v>146</c:v>
                </c:pt>
                <c:pt idx="11">
                  <c:v>149</c:v>
                </c:pt>
                <c:pt idx="12">
                  <c:v>150</c:v>
                </c:pt>
                <c:pt idx="13">
                  <c:v>149</c:v>
                </c:pt>
                <c:pt idx="14">
                  <c:v>146</c:v>
                </c:pt>
                <c:pt idx="15">
                  <c:v>141</c:v>
                </c:pt>
                <c:pt idx="16">
                  <c:v>134</c:v>
                </c:pt>
                <c:pt idx="17">
                  <c:v>125</c:v>
                </c:pt>
                <c:pt idx="18">
                  <c:v>114</c:v>
                </c:pt>
                <c:pt idx="19">
                  <c:v>101</c:v>
                </c:pt>
                <c:pt idx="20">
                  <c:v>86</c:v>
                </c:pt>
                <c:pt idx="21">
                  <c:v>69</c:v>
                </c:pt>
                <c:pt idx="22">
                  <c:v>50</c:v>
                </c:pt>
                <c:pt idx="23">
                  <c:v>29</c:v>
                </c:pt>
                <c:pt idx="24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45-5843-A958-57A594604D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488192"/>
        <c:axId val="65488752"/>
      </c:lineChart>
      <c:catAx>
        <c:axId val="65488192"/>
        <c:scaling>
          <c:orientation val="minMax"/>
        </c:scaling>
        <c:delete val="1"/>
        <c:axPos val="b"/>
        <c:majorTickMark val="out"/>
        <c:minorTickMark val="none"/>
        <c:tickLblPos val="none"/>
        <c:crossAx val="65488752"/>
        <c:crosses val="autoZero"/>
        <c:auto val="1"/>
        <c:lblAlgn val="ctr"/>
        <c:lblOffset val="100"/>
        <c:noMultiLvlLbl val="0"/>
      </c:catAx>
      <c:valAx>
        <c:axId val="65488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654881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10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1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1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1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p1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1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p1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Note that it is diversification, not differentiation. Repeat that three times.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Issue here is the benefits to shareholders (who can diversify risk/return for themselves) vs. managerialism (job protection, higher pay, etc). Ask students how difficult it is for an individual to diversify their portfolio ($9.95 for a person to buy 2 stocks instead of 1 mutual fund, etc) vs. the costs of company diversification (M&amp;A cost, integration, etc).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Note that it is diversification, not differentiation. Repeat that three times.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Key task is identifying the optimal point of diversification (width) of the corporation.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How to manage or integrate the businesses to maximize performance of what you have.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8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Mergers – accounting firms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Strategic Alliance:  Start Bucks &amp; Barnes &amp; Noble, Apple &amp; IBM, Apple &amp; AT&amp;T,  Tesla &amp; many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Joint venture – Sony-Ericsson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9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/>
          <p:nvPr/>
        </p:nvSpPr>
        <p:spPr>
          <a:xfrm>
            <a:off x="0" y="0"/>
            <a:ext cx="12192000" cy="571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0"/>
          <p:cNvSpPr txBox="1"/>
          <p:nvPr>
            <p:ph type="title"/>
          </p:nvPr>
        </p:nvSpPr>
        <p:spPr>
          <a:xfrm>
            <a:off x="609600" y="3153095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b="0" sz="5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0" name="Google Shape;20;p20"/>
          <p:cNvCxnSpPr/>
          <p:nvPr/>
        </p:nvCxnSpPr>
        <p:spPr>
          <a:xfrm>
            <a:off x="0" y="57531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" name="Google Shape;21;p20"/>
          <p:cNvSpPr txBox="1"/>
          <p:nvPr>
            <p:ph idx="1" type="body"/>
          </p:nvPr>
        </p:nvSpPr>
        <p:spPr>
          <a:xfrm>
            <a:off x="603250" y="5864054"/>
            <a:ext cx="10972800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9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" type="body"/>
          </p:nvPr>
        </p:nvSpPr>
        <p:spPr>
          <a:xfrm rot="5400000">
            <a:off x="3867150" y="-1085850"/>
            <a:ext cx="445770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29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29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0"/>
          <p:cNvSpPr/>
          <p:nvPr/>
        </p:nvSpPr>
        <p:spPr>
          <a:xfrm>
            <a:off x="9310254" y="0"/>
            <a:ext cx="288174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" name="Google Shape;79;p30"/>
          <p:cNvCxnSpPr/>
          <p:nvPr/>
        </p:nvCxnSpPr>
        <p:spPr>
          <a:xfrm flipH="1">
            <a:off x="9310254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" name="Google Shape;80;p30"/>
          <p:cNvSpPr txBox="1"/>
          <p:nvPr>
            <p:ph type="title"/>
          </p:nvPr>
        </p:nvSpPr>
        <p:spPr>
          <a:xfrm rot="5400000">
            <a:off x="7905750" y="2266950"/>
            <a:ext cx="5486399" cy="232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0"/>
          <p:cNvSpPr txBox="1"/>
          <p:nvPr>
            <p:ph idx="1" type="body"/>
          </p:nvPr>
        </p:nvSpPr>
        <p:spPr>
          <a:xfrm rot="5400000">
            <a:off x="2147887" y="-623888"/>
            <a:ext cx="5486399" cy="810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30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30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0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1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1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21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21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1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2"/>
          <p:cNvSpPr txBox="1"/>
          <p:nvPr>
            <p:ph idx="1" type="body"/>
          </p:nvPr>
        </p:nvSpPr>
        <p:spPr>
          <a:xfrm>
            <a:off x="106680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1" name="Google Shape;31;p22"/>
          <p:cNvSpPr txBox="1"/>
          <p:nvPr>
            <p:ph idx="2" type="body"/>
          </p:nvPr>
        </p:nvSpPr>
        <p:spPr>
          <a:xfrm>
            <a:off x="106680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2" name="Google Shape;32;p22"/>
          <p:cNvSpPr txBox="1"/>
          <p:nvPr>
            <p:ph idx="3" type="body"/>
          </p:nvPr>
        </p:nvSpPr>
        <p:spPr>
          <a:xfrm>
            <a:off x="637032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3" name="Google Shape;33;p22"/>
          <p:cNvSpPr txBox="1"/>
          <p:nvPr>
            <p:ph idx="4" type="body"/>
          </p:nvPr>
        </p:nvSpPr>
        <p:spPr>
          <a:xfrm>
            <a:off x="637032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4" name="Google Shape;34;p22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22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/>
          <p:nvPr/>
        </p:nvSpPr>
        <p:spPr>
          <a:xfrm>
            <a:off x="0" y="4572000"/>
            <a:ext cx="12192000" cy="16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23"/>
          <p:cNvSpPr txBox="1"/>
          <p:nvPr>
            <p:ph type="ctrTitle"/>
          </p:nvPr>
        </p:nvSpPr>
        <p:spPr>
          <a:xfrm>
            <a:off x="609600" y="4740333"/>
            <a:ext cx="10972800" cy="1263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0" name="Google Shape;40;p23"/>
          <p:cNvCxnSpPr/>
          <p:nvPr/>
        </p:nvCxnSpPr>
        <p:spPr>
          <a:xfrm>
            <a:off x="0" y="62103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1" name="Google Shape;41;p23"/>
          <p:cNvSpPr txBox="1"/>
          <p:nvPr>
            <p:ph idx="1" type="subTitle"/>
          </p:nvPr>
        </p:nvSpPr>
        <p:spPr>
          <a:xfrm>
            <a:off x="609600" y="6286500"/>
            <a:ext cx="10972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12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spcBef>
                <a:spcPts val="8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pic>
        <p:nvPicPr>
          <p:cNvPr descr="Closeup of test tubes" id="42" name="Google Shape;42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" y="0"/>
            <a:ext cx="12188951" cy="457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4"/>
          <p:cNvSpPr txBox="1"/>
          <p:nvPr>
            <p:ph idx="1" type="body"/>
          </p:nvPr>
        </p:nvSpPr>
        <p:spPr>
          <a:xfrm>
            <a:off x="1066800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46" name="Google Shape;46;p24"/>
          <p:cNvSpPr txBox="1"/>
          <p:nvPr>
            <p:ph idx="2" type="body"/>
          </p:nvPr>
        </p:nvSpPr>
        <p:spPr>
          <a:xfrm>
            <a:off x="6373091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47" name="Google Shape;47;p24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24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4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25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5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6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26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6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7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Google Shape;61;p27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2" name="Google Shape;62;p27"/>
          <p:cNvSpPr txBox="1"/>
          <p:nvPr>
            <p:ph type="title"/>
          </p:nvPr>
        </p:nvSpPr>
        <p:spPr>
          <a:xfrm>
            <a:off x="380519" y="465512"/>
            <a:ext cx="350616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 txBox="1"/>
          <p:nvPr>
            <p:ph idx="1" type="body"/>
          </p:nvPr>
        </p:nvSpPr>
        <p:spPr>
          <a:xfrm>
            <a:off x="380519" y="3746500"/>
            <a:ext cx="3506162" cy="24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27"/>
          <p:cNvSpPr txBox="1"/>
          <p:nvPr>
            <p:ph idx="2" type="body"/>
          </p:nvPr>
        </p:nvSpPr>
        <p:spPr>
          <a:xfrm>
            <a:off x="4699000" y="465513"/>
            <a:ext cx="7048500" cy="593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spcBef>
                <a:spcPts val="2200"/>
              </a:spcBef>
              <a:spcAft>
                <a:spcPts val="0"/>
              </a:spcAft>
              <a:buSzPts val="2200"/>
              <a:buChar char="•"/>
              <a:defRPr sz="22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8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28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8" name="Google Shape;68;p28"/>
          <p:cNvSpPr txBox="1"/>
          <p:nvPr>
            <p:ph type="title"/>
          </p:nvPr>
        </p:nvSpPr>
        <p:spPr>
          <a:xfrm>
            <a:off x="384048" y="466344"/>
            <a:ext cx="350215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8"/>
          <p:cNvSpPr txBox="1"/>
          <p:nvPr>
            <p:ph idx="1" type="body"/>
          </p:nvPr>
        </p:nvSpPr>
        <p:spPr>
          <a:xfrm>
            <a:off x="384048" y="3749040"/>
            <a:ext cx="3502152" cy="2423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descr="An empty placeholder to add an image. Click on the placeholder and select the image that you wish to add" id="70" name="Google Shape;70;p28"/>
          <p:cNvSpPr/>
          <p:nvPr>
            <p:ph idx="2" type="pic"/>
          </p:nvPr>
        </p:nvSpPr>
        <p:spPr>
          <a:xfrm>
            <a:off x="4309872" y="0"/>
            <a:ext cx="7882128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731500">
            <a:normAutofit/>
          </a:bodyPr>
          <a:lstStyle>
            <a:lvl1pPr lvl="0" marR="0" rtl="0" algn="ctr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/>
          <p:nvPr/>
        </p:nvSpPr>
        <p:spPr>
          <a:xfrm>
            <a:off x="0" y="0"/>
            <a:ext cx="12192000" cy="137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9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cxnSp>
        <p:nvCxnSpPr>
          <p:cNvPr id="12" name="Google Shape;12;p19"/>
          <p:cNvCxnSpPr/>
          <p:nvPr/>
        </p:nvCxnSpPr>
        <p:spPr>
          <a:xfrm>
            <a:off x="0" y="13716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" name="Google Shape;13;p19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9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9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hyperlink" Target="https://unsplash.com/@eyefish73?utm_source=unsplash&amp;utm_medium=referral&amp;utm_content=creditCopyText" TargetMode="External"/><Relationship Id="rId5" Type="http://schemas.openxmlformats.org/officeDocument/2006/relationships/hyperlink" Target="https://unsplash.com/s/photos/hokie-stone?utm_source=unsplash&amp;utm_medium=referral&amp;utm_content=creditCopyText" TargetMode="External"/><Relationship Id="rId6" Type="http://schemas.openxmlformats.org/officeDocument/2006/relationships/image" Target="../media/image2.png"/><Relationship Id="rId7" Type="http://schemas.openxmlformats.org/officeDocument/2006/relationships/hyperlink" Target="http://hdl.handle.net/10919/102735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hdl.handle.net/10919/102735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ge.com/products" TargetMode="External"/><Relationship Id="rId4" Type="http://schemas.openxmlformats.org/officeDocument/2006/relationships/hyperlink" Target="http://hdl.handle.net/10919/102735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hdl.handle.net/10919/102735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hyperlink" Target="http://hdl.handle.net/10919/102735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hdl.handle.net/10919/102735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Relationship Id="rId4" Type="http://schemas.openxmlformats.org/officeDocument/2006/relationships/hyperlink" Target="http://hdl.handle.net/10919/102735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Relationship Id="rId4" Type="http://schemas.openxmlformats.org/officeDocument/2006/relationships/hyperlink" Target="http://hdl.handle.net/10919/102735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hdl.handle.net/10919/102735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hdl.handle.net/10919/102735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hdl.handle.net/10919/10273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hdl.handle.net/10919/102735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hdl.handle.net/10919/102735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hdl.handle.net/10919/102735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1.xml"/><Relationship Id="rId4" Type="http://schemas.openxmlformats.org/officeDocument/2006/relationships/hyperlink" Target="http://hdl.handle.net/10919/102735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hdl.handle.net/10919/102735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hdl.handle.net/10919/102735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title"/>
          </p:nvPr>
        </p:nvSpPr>
        <p:spPr>
          <a:xfrm>
            <a:off x="661181" y="626618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Strategic Management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1"/>
          <p:cNvSpPr txBox="1"/>
          <p:nvPr>
            <p:ph idx="1" type="body"/>
          </p:nvPr>
        </p:nvSpPr>
        <p:spPr>
          <a:xfrm>
            <a:off x="2700996" y="3319185"/>
            <a:ext cx="6790007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8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Corporate Level Strategy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243839" y="6063232"/>
            <a:ext cx="6783494" cy="45004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43839" y="6071919"/>
            <a:ext cx="702056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Instructor Name | Name of Institution</a:t>
            </a:r>
            <a:endParaRPr/>
          </a:p>
        </p:txBody>
      </p:sp>
      <p:cxnSp>
        <p:nvCxnSpPr>
          <p:cNvPr id="94" name="Google Shape;94;p1"/>
          <p:cNvCxnSpPr/>
          <p:nvPr/>
        </p:nvCxnSpPr>
        <p:spPr>
          <a:xfrm>
            <a:off x="11722" y="5587442"/>
            <a:ext cx="12180277" cy="33997"/>
          </a:xfrm>
          <a:prstGeom prst="straightConnector1">
            <a:avLst/>
          </a:prstGeom>
          <a:noFill/>
          <a:ln cap="flat" cmpd="sng" w="63500">
            <a:solidFill>
              <a:srgbClr val="EE6C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descr="Unless otherwise noted, this slide deck is (c) Virginia Polytechnic Institute and State University. It is released under a  Creative Commons Attribution NonCommercial ShareAlike 3.0 license (CC BY NC-SA 3.0)   &#10;" id="95" name="Google Shape;95;p1"/>
          <p:cNvSpPr/>
          <p:nvPr/>
        </p:nvSpPr>
        <p:spPr>
          <a:xfrm>
            <a:off x="661181" y="5371431"/>
            <a:ext cx="921433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Unless otherwise noted, this slide deck is (c) Virginia Polytechnic Institute and State University. It is released under a  Creative Commons Attribution NonCommercial ShareAlike 3.0 license (CC BY NC-SA 3.0)   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9073414" y="6496911"/>
            <a:ext cx="393673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Photo by </a:t>
            </a:r>
            <a:r>
              <a:rPr lang="en-US" sz="1800" u="sng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Jon Sailer</a:t>
            </a: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 on </a:t>
            </a:r>
            <a:r>
              <a:rPr lang="en-US" sz="1800" u="sng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Unsplash</a:t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descr="Unless otherwise noted, this slide deck is (c) Virginia Polytechnic Institute and State University. It is released under a  Creative Commons Attribution NonCommercial ShareAlike 3.0 license (CC BY NC-SA 3.0)" id="97" name="Google Shape;97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597" y="5275766"/>
            <a:ext cx="649459" cy="24419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"/>
          <p:cNvSpPr/>
          <p:nvPr/>
        </p:nvSpPr>
        <p:spPr>
          <a:xfrm>
            <a:off x="9073414" y="6231160"/>
            <a:ext cx="3685310" cy="8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Describing Scope: The Level &amp; Type of Diversification Using Revenues</a:t>
            </a:r>
            <a:endParaRPr/>
          </a:p>
        </p:txBody>
      </p:sp>
      <p:sp>
        <p:nvSpPr>
          <p:cNvPr id="194" name="Google Shape;194;p10"/>
          <p:cNvSpPr/>
          <p:nvPr/>
        </p:nvSpPr>
        <p:spPr>
          <a:xfrm>
            <a:off x="2186158" y="1363580"/>
            <a:ext cx="6076950" cy="515938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C00000"/>
                </a:solidFill>
                <a:latin typeface="Garamond"/>
                <a:ea typeface="Garamond"/>
                <a:cs typeface="Garamond"/>
                <a:sym typeface="Garamond"/>
              </a:rPr>
              <a:t>Low Levels of Diversification</a:t>
            </a:r>
            <a:endParaRPr/>
          </a:p>
        </p:txBody>
      </p:sp>
      <p:grpSp>
        <p:nvGrpSpPr>
          <p:cNvPr id="195" name="Google Shape;195;p10"/>
          <p:cNvGrpSpPr/>
          <p:nvPr/>
        </p:nvGrpSpPr>
        <p:grpSpPr>
          <a:xfrm>
            <a:off x="2262358" y="1876344"/>
            <a:ext cx="7922198" cy="646459"/>
            <a:chOff x="738358" y="1726717"/>
            <a:chExt cx="7922198" cy="646459"/>
          </a:xfrm>
        </p:grpSpPr>
        <p:sp>
          <p:nvSpPr>
            <p:cNvPr id="196" name="Google Shape;196;p10"/>
            <p:cNvSpPr/>
            <p:nvPr/>
          </p:nvSpPr>
          <p:spPr>
            <a:xfrm>
              <a:off x="738358" y="1747354"/>
              <a:ext cx="1856535" cy="428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2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Single business</a:t>
              </a:r>
              <a:endParaRPr/>
            </a:p>
          </p:txBody>
        </p:sp>
        <p:sp>
          <p:nvSpPr>
            <p:cNvPr id="197" name="Google Shape;197;p10"/>
            <p:cNvSpPr/>
            <p:nvPr/>
          </p:nvSpPr>
          <p:spPr>
            <a:xfrm>
              <a:off x="3633958" y="1726717"/>
              <a:ext cx="4191000" cy="6464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&gt; 95% of revenues from a single business unit</a:t>
              </a:r>
              <a:endParaRPr/>
            </a:p>
          </p:txBody>
        </p:sp>
        <p:sp>
          <p:nvSpPr>
            <p:cNvPr descr="A single &quot;A&quot;" id="198" name="Google Shape;198;p10"/>
            <p:cNvSpPr/>
            <p:nvPr/>
          </p:nvSpPr>
          <p:spPr>
            <a:xfrm>
              <a:off x="8279556" y="1731588"/>
              <a:ext cx="381000" cy="381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</a:t>
              </a:r>
              <a:endParaRPr/>
            </a:p>
          </p:txBody>
        </p:sp>
      </p:grpSp>
      <p:grpSp>
        <p:nvGrpSpPr>
          <p:cNvPr descr="The letter &quot;A&quot; connected to the letter &quot;B&quot; by a line." id="199" name="Google Shape;199;p10"/>
          <p:cNvGrpSpPr/>
          <p:nvPr/>
        </p:nvGrpSpPr>
        <p:grpSpPr>
          <a:xfrm>
            <a:off x="2262358" y="2552618"/>
            <a:ext cx="7916924" cy="838200"/>
            <a:chOff x="738358" y="2402992"/>
            <a:chExt cx="7916924" cy="838200"/>
          </a:xfrm>
        </p:grpSpPr>
        <p:sp>
          <p:nvSpPr>
            <p:cNvPr id="200" name="Google Shape;200;p10"/>
            <p:cNvSpPr/>
            <p:nvPr/>
          </p:nvSpPr>
          <p:spPr>
            <a:xfrm>
              <a:off x="738358" y="2433154"/>
              <a:ext cx="2330767" cy="428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2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Dominant business</a:t>
              </a:r>
              <a:endParaRPr/>
            </a:p>
          </p:txBody>
        </p:sp>
        <p:sp>
          <p:nvSpPr>
            <p:cNvPr id="201" name="Google Shape;201;p10"/>
            <p:cNvSpPr/>
            <p:nvPr/>
          </p:nvSpPr>
          <p:spPr>
            <a:xfrm>
              <a:off x="3633957" y="2479192"/>
              <a:ext cx="4043849" cy="6437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Between 70% and 95% of rev. from a single business unit</a:t>
              </a:r>
              <a:endParaRPr/>
            </a:p>
          </p:txBody>
        </p:sp>
        <p:grpSp>
          <p:nvGrpSpPr>
            <p:cNvPr id="202" name="Google Shape;202;p10"/>
            <p:cNvGrpSpPr/>
            <p:nvPr/>
          </p:nvGrpSpPr>
          <p:grpSpPr>
            <a:xfrm>
              <a:off x="7969482" y="2402992"/>
              <a:ext cx="685800" cy="838200"/>
              <a:chOff x="4752" y="1325"/>
              <a:chExt cx="432" cy="528"/>
            </a:xfrm>
          </p:grpSpPr>
          <p:cxnSp>
            <p:nvCxnSpPr>
              <p:cNvPr id="203" name="Google Shape;203;p10"/>
              <p:cNvCxnSpPr/>
              <p:nvPr/>
            </p:nvCxnSpPr>
            <p:spPr>
              <a:xfrm flipH="1">
                <a:off x="4848" y="1517"/>
                <a:ext cx="192" cy="19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04" name="Google Shape;204;p10"/>
              <p:cNvSpPr/>
              <p:nvPr/>
            </p:nvSpPr>
            <p:spPr>
              <a:xfrm>
                <a:off x="4752" y="1613"/>
                <a:ext cx="240" cy="24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0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</a:t>
                </a:r>
                <a:endParaRPr/>
              </a:p>
            </p:txBody>
          </p:sp>
          <p:sp>
            <p:nvSpPr>
              <p:cNvPr id="205" name="Google Shape;205;p10"/>
              <p:cNvSpPr/>
              <p:nvPr/>
            </p:nvSpPr>
            <p:spPr>
              <a:xfrm>
                <a:off x="4944" y="1325"/>
                <a:ext cx="240" cy="24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0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</a:t>
                </a:r>
                <a:endParaRPr/>
              </a:p>
            </p:txBody>
          </p:sp>
        </p:grpSp>
      </p:grpSp>
      <p:sp>
        <p:nvSpPr>
          <p:cNvPr id="206" name="Google Shape;206;p10"/>
          <p:cNvSpPr/>
          <p:nvPr/>
        </p:nvSpPr>
        <p:spPr>
          <a:xfrm>
            <a:off x="2065569" y="3450318"/>
            <a:ext cx="8343900" cy="5159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accent1"/>
                </a:solidFill>
                <a:latin typeface="Garamond"/>
                <a:ea typeface="Garamond"/>
                <a:cs typeface="Garamond"/>
                <a:sym typeface="Garamond"/>
              </a:rPr>
              <a:t>Moderate to High Levels of Diversification</a:t>
            </a:r>
            <a:endParaRPr/>
          </a:p>
        </p:txBody>
      </p:sp>
      <p:grpSp>
        <p:nvGrpSpPr>
          <p:cNvPr descr="The letter &quot;A&quot; is connected by lines to the letter &quot;B&quot; on the left and the letter &quot;C&quot; on the right. The letters &quot;B&quot; and &quot;C&quot; are connected by lines." id="207" name="Google Shape;207;p10"/>
          <p:cNvGrpSpPr/>
          <p:nvPr/>
        </p:nvGrpSpPr>
        <p:grpSpPr>
          <a:xfrm>
            <a:off x="1919264" y="3643388"/>
            <a:ext cx="8583200" cy="1035837"/>
            <a:chOff x="395264" y="3493761"/>
            <a:chExt cx="8583200" cy="1035837"/>
          </a:xfrm>
        </p:grpSpPr>
        <p:sp>
          <p:nvSpPr>
            <p:cNvPr id="208" name="Google Shape;208;p10"/>
            <p:cNvSpPr/>
            <p:nvPr/>
          </p:nvSpPr>
          <p:spPr>
            <a:xfrm>
              <a:off x="3633957" y="3885832"/>
              <a:ext cx="4327633" cy="6437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&lt; 70% of revenues from dominant business</a:t>
              </a:r>
              <a:endParaRPr/>
            </a:p>
          </p:txBody>
        </p:sp>
        <p:sp>
          <p:nvSpPr>
            <p:cNvPr id="209" name="Google Shape;209;p10"/>
            <p:cNvSpPr/>
            <p:nvPr/>
          </p:nvSpPr>
          <p:spPr>
            <a:xfrm>
              <a:off x="395264" y="3856032"/>
              <a:ext cx="2770055" cy="428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2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Related Diversification</a:t>
              </a:r>
              <a:endParaRPr/>
            </a:p>
          </p:txBody>
        </p:sp>
        <p:grpSp>
          <p:nvGrpSpPr>
            <p:cNvPr id="210" name="Google Shape;210;p10"/>
            <p:cNvGrpSpPr/>
            <p:nvPr/>
          </p:nvGrpSpPr>
          <p:grpSpPr>
            <a:xfrm>
              <a:off x="7987864" y="3493761"/>
              <a:ext cx="990600" cy="960058"/>
              <a:chOff x="4992" y="2171"/>
              <a:chExt cx="624" cy="605"/>
            </a:xfrm>
          </p:grpSpPr>
          <p:cxnSp>
            <p:nvCxnSpPr>
              <p:cNvPr id="211" name="Google Shape;211;p10"/>
              <p:cNvCxnSpPr/>
              <p:nvPr/>
            </p:nvCxnSpPr>
            <p:spPr>
              <a:xfrm flipH="1" rot="2674536">
                <a:off x="5184" y="2544"/>
                <a:ext cx="192" cy="19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2" name="Google Shape;212;p10"/>
              <p:cNvCxnSpPr/>
              <p:nvPr/>
            </p:nvCxnSpPr>
            <p:spPr>
              <a:xfrm>
                <a:off x="5280" y="2363"/>
                <a:ext cx="192" cy="19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3" name="Google Shape;213;p10"/>
              <p:cNvCxnSpPr/>
              <p:nvPr/>
            </p:nvCxnSpPr>
            <p:spPr>
              <a:xfrm flipH="1">
                <a:off x="5088" y="2363"/>
                <a:ext cx="192" cy="19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14" name="Google Shape;214;p10"/>
              <p:cNvSpPr/>
              <p:nvPr/>
            </p:nvSpPr>
            <p:spPr>
              <a:xfrm>
                <a:off x="5184" y="2171"/>
                <a:ext cx="240" cy="24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0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</a:t>
                </a:r>
                <a:endParaRPr/>
              </a:p>
            </p:txBody>
          </p:sp>
          <p:sp>
            <p:nvSpPr>
              <p:cNvPr id="215" name="Google Shape;215;p10"/>
              <p:cNvSpPr/>
              <p:nvPr/>
            </p:nvSpPr>
            <p:spPr>
              <a:xfrm>
                <a:off x="4992" y="2507"/>
                <a:ext cx="240" cy="24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0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</a:t>
                </a:r>
                <a:endParaRPr/>
              </a:p>
            </p:txBody>
          </p:sp>
          <p:sp>
            <p:nvSpPr>
              <p:cNvPr id="216" name="Google Shape;216;p10"/>
              <p:cNvSpPr/>
              <p:nvPr/>
            </p:nvSpPr>
            <p:spPr>
              <a:xfrm>
                <a:off x="5376" y="2507"/>
                <a:ext cx="240" cy="240"/>
              </a:xfrm>
              <a:prstGeom prst="ellipse">
                <a:avLst/>
              </a:prstGeom>
              <a:solidFill>
                <a:srgbClr val="66000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0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</a:t>
                </a:r>
                <a:endParaRPr/>
              </a:p>
            </p:txBody>
          </p:sp>
        </p:grpSp>
      </p:grpSp>
      <p:sp>
        <p:nvSpPr>
          <p:cNvPr id="217" name="Google Shape;217;p10"/>
          <p:cNvSpPr/>
          <p:nvPr/>
        </p:nvSpPr>
        <p:spPr>
          <a:xfrm>
            <a:off x="2136230" y="5067336"/>
            <a:ext cx="6019800" cy="5159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accent1"/>
                </a:solidFill>
                <a:latin typeface="Garamond"/>
                <a:ea typeface="Garamond"/>
                <a:cs typeface="Garamond"/>
                <a:sym typeface="Garamond"/>
              </a:rPr>
              <a:t>Very High Levels of Diversification</a:t>
            </a:r>
            <a:endParaRPr/>
          </a:p>
        </p:txBody>
      </p:sp>
      <p:grpSp>
        <p:nvGrpSpPr>
          <p:cNvPr descr="The letters &quot;A,&quot; &quot;B,&quot; and &quot;C&quot; are listed but not connected." id="218" name="Google Shape;218;p10"/>
          <p:cNvGrpSpPr/>
          <p:nvPr/>
        </p:nvGrpSpPr>
        <p:grpSpPr>
          <a:xfrm>
            <a:off x="2262358" y="5225129"/>
            <a:ext cx="8201475" cy="1051952"/>
            <a:chOff x="738358" y="5075503"/>
            <a:chExt cx="8201475" cy="1051952"/>
          </a:xfrm>
        </p:grpSpPr>
        <p:sp>
          <p:nvSpPr>
            <p:cNvPr id="219" name="Google Shape;219;p10"/>
            <p:cNvSpPr/>
            <p:nvPr/>
          </p:nvSpPr>
          <p:spPr>
            <a:xfrm>
              <a:off x="738358" y="5699133"/>
              <a:ext cx="2601226" cy="428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2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Unrelated-Diversified</a:t>
              </a:r>
              <a:endParaRPr/>
            </a:p>
          </p:txBody>
        </p:sp>
        <p:sp>
          <p:nvSpPr>
            <p:cNvPr id="220" name="Google Shape;220;p10"/>
            <p:cNvSpPr/>
            <p:nvPr/>
          </p:nvSpPr>
          <p:spPr>
            <a:xfrm>
              <a:off x="3633957" y="5751778"/>
              <a:ext cx="4633913" cy="3694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50" lIns="90475" spcFirstLastPara="1" rIns="90475" wrap="square" tIns="44450">
              <a:sp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Business units not closely related </a:t>
              </a:r>
              <a:endParaRPr/>
            </a:p>
          </p:txBody>
        </p:sp>
        <p:grpSp>
          <p:nvGrpSpPr>
            <p:cNvPr id="221" name="Google Shape;221;p10"/>
            <p:cNvGrpSpPr/>
            <p:nvPr/>
          </p:nvGrpSpPr>
          <p:grpSpPr>
            <a:xfrm>
              <a:off x="7949233" y="5075503"/>
              <a:ext cx="990600" cy="914400"/>
              <a:chOff x="4478" y="3366"/>
              <a:chExt cx="624" cy="576"/>
            </a:xfrm>
          </p:grpSpPr>
          <p:sp>
            <p:nvSpPr>
              <p:cNvPr id="222" name="Google Shape;222;p10"/>
              <p:cNvSpPr/>
              <p:nvPr/>
            </p:nvSpPr>
            <p:spPr>
              <a:xfrm>
                <a:off x="4670" y="3366"/>
                <a:ext cx="240" cy="24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0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</a:t>
                </a:r>
                <a:endParaRPr/>
              </a:p>
            </p:txBody>
          </p:sp>
          <p:sp>
            <p:nvSpPr>
              <p:cNvPr id="223" name="Google Shape;223;p10"/>
              <p:cNvSpPr/>
              <p:nvPr/>
            </p:nvSpPr>
            <p:spPr>
              <a:xfrm>
                <a:off x="4478" y="3702"/>
                <a:ext cx="240" cy="24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0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</a:t>
                </a:r>
                <a:endParaRPr/>
              </a:p>
            </p:txBody>
          </p:sp>
          <p:sp>
            <p:nvSpPr>
              <p:cNvPr id="224" name="Google Shape;224;p10"/>
              <p:cNvSpPr/>
              <p:nvPr/>
            </p:nvSpPr>
            <p:spPr>
              <a:xfrm>
                <a:off x="4862" y="3702"/>
                <a:ext cx="240" cy="240"/>
              </a:xfrm>
              <a:prstGeom prst="ellipse">
                <a:avLst/>
              </a:prstGeom>
              <a:solidFill>
                <a:srgbClr val="66000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0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</a:t>
                </a:r>
                <a:endParaRPr/>
              </a:p>
            </p:txBody>
          </p:sp>
        </p:grpSp>
      </p:grpSp>
      <p:sp>
        <p:nvSpPr>
          <p:cNvPr id="225" name="Google Shape;225;p10"/>
          <p:cNvSpPr/>
          <p:nvPr/>
        </p:nvSpPr>
        <p:spPr>
          <a:xfrm>
            <a:off x="2065569" y="6542567"/>
            <a:ext cx="819252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SOURCE:</a:t>
            </a:r>
            <a:r>
              <a:rPr lang="en-US" sz="1200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 Adapted from R. P. Rumelt, 1974, </a:t>
            </a:r>
            <a:r>
              <a:rPr i="1" lang="en-US" sz="1200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Strategy, Structure and Economic Performance, </a:t>
            </a:r>
            <a:r>
              <a:rPr lang="en-US" sz="1200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Boston: Harvard Business School.</a:t>
            </a:r>
            <a:endParaRPr/>
          </a:p>
        </p:txBody>
      </p:sp>
      <p:grpSp>
        <p:nvGrpSpPr>
          <p:cNvPr id="226" name="Google Shape;226;p10"/>
          <p:cNvGrpSpPr/>
          <p:nvPr/>
        </p:nvGrpSpPr>
        <p:grpSpPr>
          <a:xfrm>
            <a:off x="1460937" y="2365089"/>
            <a:ext cx="707886" cy="4019134"/>
            <a:chOff x="-63064" y="2215462"/>
            <a:chExt cx="707886" cy="4019134"/>
          </a:xfrm>
        </p:grpSpPr>
        <p:sp>
          <p:nvSpPr>
            <p:cNvPr id="227" name="Google Shape;227;p10"/>
            <p:cNvSpPr txBox="1"/>
            <p:nvPr/>
          </p:nvSpPr>
          <p:spPr>
            <a:xfrm rot="-5400000">
              <a:off x="-871171" y="3023569"/>
              <a:ext cx="23241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660000"/>
                  </a:solidFill>
                  <a:latin typeface="Garamond"/>
                  <a:ea typeface="Garamond"/>
                  <a:cs typeface="Garamond"/>
                  <a:sym typeface="Garamond"/>
                </a:rPr>
                <a:t>Related Diversification</a:t>
              </a:r>
              <a:endParaRPr/>
            </a:p>
          </p:txBody>
        </p:sp>
        <p:sp>
          <p:nvSpPr>
            <p:cNvPr id="228" name="Google Shape;228;p10"/>
            <p:cNvSpPr txBox="1"/>
            <p:nvPr/>
          </p:nvSpPr>
          <p:spPr>
            <a:xfrm rot="-5400000">
              <a:off x="-871171" y="4718603"/>
              <a:ext cx="23241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660000"/>
                  </a:solidFill>
                  <a:latin typeface="Garamond"/>
                  <a:ea typeface="Garamond"/>
                  <a:cs typeface="Garamond"/>
                  <a:sym typeface="Garamond"/>
                </a:rPr>
                <a:t>Unrelated Diversification</a:t>
              </a:r>
              <a:endParaRPr/>
            </a:p>
          </p:txBody>
        </p:sp>
      </p:grpSp>
      <p:sp>
        <p:nvSpPr>
          <p:cNvPr id="229" name="Google Shape;229;p10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1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Managing Corporate Strategy to Achieve Synergy</a:t>
            </a:r>
            <a:endParaRPr/>
          </a:p>
        </p:txBody>
      </p:sp>
      <p:sp>
        <p:nvSpPr>
          <p:cNvPr id="236" name="Google Shape;236;p11"/>
          <p:cNvSpPr txBox="1"/>
          <p:nvPr>
            <p:ph idx="1" type="body"/>
          </p:nvPr>
        </p:nvSpPr>
        <p:spPr>
          <a:xfrm>
            <a:off x="1066800" y="1514607"/>
            <a:ext cx="6418521" cy="51018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b="1" lang="en-US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Related businesses </a:t>
            </a:r>
            <a:br>
              <a:rPr b="1" lang="en-US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b="1" lang="en-US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(horizontal relationships)</a:t>
            </a:r>
            <a:endParaRPr/>
          </a:p>
          <a:p>
            <a:pPr indent="-457200" lvl="1" marL="914400" rtl="0" algn="l"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b="1" lang="en-US" sz="2200">
                <a:latin typeface="Garamond"/>
                <a:ea typeface="Garamond"/>
                <a:cs typeface="Garamond"/>
                <a:sym typeface="Garamond"/>
              </a:rPr>
              <a:t>Economies of scope</a:t>
            </a:r>
            <a:r>
              <a:rPr lang="en-US" sz="2200">
                <a:latin typeface="Garamond"/>
                <a:ea typeface="Garamond"/>
                <a:cs typeface="Garamond"/>
                <a:sym typeface="Garamond"/>
              </a:rPr>
              <a:t>: Leveraging and/or sharing tangible &amp; intangible resources and capabilities</a:t>
            </a:r>
            <a:endParaRPr/>
          </a:p>
          <a:p>
            <a:pPr indent="-457200" lvl="1" marL="914400" rtl="0" algn="l"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b="1" lang="en-US" sz="2200">
                <a:latin typeface="Garamond"/>
                <a:ea typeface="Garamond"/>
                <a:cs typeface="Garamond"/>
                <a:sym typeface="Garamond"/>
              </a:rPr>
              <a:t>Market Power</a:t>
            </a:r>
            <a:r>
              <a:rPr lang="en-US" sz="2200">
                <a:latin typeface="Garamond"/>
                <a:ea typeface="Garamond"/>
                <a:cs typeface="Garamond"/>
                <a:sym typeface="Garamond"/>
              </a:rPr>
              <a:t>: Pooled negotiating power &amp; vertical integration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ct val="100000"/>
              <a:buFont typeface="Noto Sans Symbols"/>
              <a:buNone/>
            </a:pPr>
            <a:r>
              <a:t/>
            </a:r>
            <a:endParaRPr sz="2200">
              <a:latin typeface="Garamond"/>
              <a:ea typeface="Garamond"/>
              <a:cs typeface="Garamond"/>
              <a:sym typeface="Garamond"/>
            </a:endParaRPr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b="1" lang="en-US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Unrelated businesses </a:t>
            </a:r>
            <a:br>
              <a:rPr b="1" lang="en-US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b="1" lang="en-US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(hierarchical relationships)</a:t>
            </a:r>
            <a:endParaRPr/>
          </a:p>
          <a:p>
            <a:pPr indent="-457200" lvl="1" marL="914400" rtl="0" algn="l"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US" sz="2200">
                <a:latin typeface="Garamond"/>
                <a:ea typeface="Garamond"/>
                <a:cs typeface="Garamond"/>
                <a:sym typeface="Garamond"/>
              </a:rPr>
              <a:t>Value creation derives from corporate office</a:t>
            </a:r>
            <a:endParaRPr/>
          </a:p>
          <a:p>
            <a:pPr indent="-457200" lvl="1" marL="914400" rtl="0" algn="l"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US" sz="2200">
                <a:latin typeface="Garamond"/>
                <a:ea typeface="Garamond"/>
                <a:cs typeface="Garamond"/>
                <a:sym typeface="Garamond"/>
              </a:rPr>
              <a:t>Leveraging support activities</a:t>
            </a:r>
            <a:endParaRPr/>
          </a:p>
          <a:p>
            <a:pPr indent="0" lvl="2" marL="857250" rtl="0" algn="l"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rPr lang="en-US" sz="2200">
                <a:latin typeface="Garamond"/>
                <a:ea typeface="Garamond"/>
                <a:cs typeface="Garamond"/>
                <a:sym typeface="Garamond"/>
              </a:rPr>
              <a:t>Examples: Restructuring, and Financial Synergies   </a:t>
            </a:r>
            <a:r>
              <a:rPr lang="en-US" sz="2200" u="sng">
                <a:solidFill>
                  <a:schemeClr val="hlink"/>
                </a:solidFill>
                <a:latin typeface="Garamond"/>
                <a:ea typeface="Garamond"/>
                <a:cs typeface="Garamond"/>
                <a:sym typeface="Garamond"/>
                <a:hlinkClick r:id="rId3"/>
              </a:rPr>
              <a:t>GE</a:t>
            </a:r>
            <a:r>
              <a:rPr lang="en-US" sz="2200">
                <a:latin typeface="Garamond"/>
                <a:ea typeface="Garamond"/>
                <a:cs typeface="Garamond"/>
                <a:sym typeface="Garamond"/>
              </a:rPr>
              <a:t> 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237" name="Google Shape;237;p11"/>
          <p:cNvSpPr txBox="1"/>
          <p:nvPr/>
        </p:nvSpPr>
        <p:spPr>
          <a:xfrm>
            <a:off x="8302481" y="3204686"/>
            <a:ext cx="3428541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You must match the management of the businesses to the corporate strategy used or corporate performance suffers. </a:t>
            </a:r>
            <a:endParaRPr/>
          </a:p>
        </p:txBody>
      </p:sp>
      <p:sp>
        <p:nvSpPr>
          <p:cNvPr id="238" name="Google Shape;238;p11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What’s Disney’s Strategy?</a:t>
            </a:r>
            <a:endParaRPr/>
          </a:p>
        </p:txBody>
      </p:sp>
      <p:sp>
        <p:nvSpPr>
          <p:cNvPr id="245" name="Google Shape;245;p12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2"/>
          <p:cNvSpPr txBox="1"/>
          <p:nvPr/>
        </p:nvSpPr>
        <p:spPr>
          <a:xfrm>
            <a:off x="214009" y="6547056"/>
            <a:ext cx="78210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Trademarks are the property of their respective owners.</a:t>
            </a:r>
            <a:endParaRPr sz="900"/>
          </a:p>
        </p:txBody>
      </p:sp>
      <p:pic>
        <p:nvPicPr>
          <p:cNvPr id="247" name="Google Shape;247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8813" y="1625105"/>
            <a:ext cx="4014382" cy="5017978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2"/>
          <p:cNvSpPr txBox="1"/>
          <p:nvPr/>
        </p:nvSpPr>
        <p:spPr>
          <a:xfrm>
            <a:off x="214009" y="6316356"/>
            <a:ext cx="78210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</a:rPr>
              <a:t>Source: Trademarks are the property of their respective owners.</a:t>
            </a:r>
            <a:endParaRPr sz="900"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What’s Their Strategy? Related or Unrelated?</a:t>
            </a:r>
            <a:endParaRPr/>
          </a:p>
        </p:txBody>
      </p:sp>
      <p:pic>
        <p:nvPicPr>
          <p:cNvPr descr="A chart with an x-axis with an arrow pointing to the right labeled &quot;relative market share&quot; and a y-axis with an arrow pointing upwards labeled &quot;market growth rate.&quot; The chart is divided into four quadrants. The first row is labeled (from left to right) &quot;question marks&quot; and &quot;stars.&quot; The second row is labeled (from left to right) &quot;dogs&quot; and &quot;cash cows.&quot; " id="255" name="Google Shape;25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0168" y="1427462"/>
            <a:ext cx="5537289" cy="5388846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13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In-Class Exercise: The Businesses in our Local Region Corporation</a:t>
            </a:r>
            <a:endParaRPr/>
          </a:p>
        </p:txBody>
      </p:sp>
      <p:graphicFrame>
        <p:nvGraphicFramePr>
          <p:cNvPr descr="A table with four columns labeled (from left to right) &quot;retail,&quot; &quot;credit,&quot; &quot;insurance,&quot; &quot;brokerage,&quot; and &quot;real estate.&quot; There are four rows labeled (from top to bottom) &quot;share of revenue &amp; trend,&quot; &quot;share of profits &amp; trend,&quot; and &quot;market share.&quot; Under &quot;retail,&quot; the share of revenue &amp; trend is 52.00% with an arrow pointing downward. The share of profits &amp; trend is 18.00% with an arrow pointing downward. The market share is 13%. Under &quot;credit,&quot; the share of revenue  &amp; trend is 5.10% with an arrow pointing upward. The share of profits and trend is 17.80 with an arrow pointed upward. The market share is 21%. Under &quot;insurance&quot; the share of revenue &amp; trend is 35.00% with an arrow pointed upward. The share of profits &amp; trend is 50.20% with an arrow pointed upward. The market share is 35%. Under &quot;brokerage&quot; the share of revenue &amp; trend is 4.90% with one arrow pointing downward and one upwards. The share of profits and trend is 6.20% with one arrow pointed downward and one pointed upwards. The market share is 8%. Under &quot;real estate&quot; the share of revenue and trend is 3.00% with an arrow pointing upwards. The share of profits &amp; trend is 7.80% with an arrow pointing upward. The market share is 2%. Under the chart, the exercise asks you to plot on a BCG matrix and tells you that circle size indicates revenue contribution.&#10;" id="263" name="Google Shape;263;p14"/>
          <p:cNvGraphicFramePr/>
          <p:nvPr/>
        </p:nvGraphicFramePr>
        <p:xfrm>
          <a:off x="1684270" y="219610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{3D1E8821-D882-4B44-96A8-D320D08672FC}</a:tableStyleId>
              </a:tblPr>
              <a:tblGrid>
                <a:gridCol w="2533475"/>
                <a:gridCol w="1258000"/>
                <a:gridCol w="1258000"/>
                <a:gridCol w="1258000"/>
                <a:gridCol w="1258000"/>
                <a:gridCol w="1258000"/>
              </a:tblGrid>
              <a:tr h="20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Retail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Credit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Insurance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Brokerage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Real Estate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  <a:tr h="231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  <a:tr h="20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Share of Revenue &amp; Trend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52.00% ⭣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5.10% ⭡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35.00% ⭡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4.90% ⮃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3.00% ⭡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  <a:tr h="409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Share of Profits &amp; Trend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18.00% ⭣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17.80% ⭡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50.20% ⭡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6.20% ⮃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7.80% ⭡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  <a:tr h="358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  <a:tr h="537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Market Share 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	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13%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21 %</a:t>
                      </a:r>
                      <a:endParaRPr/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35%</a:t>
                      </a:r>
                      <a:endParaRPr/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8%</a:t>
                      </a:r>
                      <a:endParaRPr/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2%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  <a:tr h="717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  <a:tr h="463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 u="none" cap="none" strike="noStrike">
                          <a:solidFill>
                            <a:schemeClr val="accen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PLOT ON A BCG MATRIX</a:t>
                      </a:r>
                      <a:endParaRPr b="1" sz="1700" u="none" cap="none" strike="noStrike">
                        <a:solidFill>
                          <a:schemeClr val="accen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  <a:tr h="717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u="none" cap="none" strike="noStrike">
                          <a:solidFill>
                            <a:srgbClr val="5C060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Circle size indicates revenue contribution</a:t>
                      </a:r>
                      <a:endParaRPr sz="1700" u="none" cap="none" strike="noStrike">
                        <a:solidFill>
                          <a:srgbClr val="5C0607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  <a:tr h="537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  <a:tc>
                  <a:txBody>
                    <a:bodyPr/>
                    <a:lstStyle/>
                    <a:p>
                      <a:pPr indent="0" lvl="0" marL="0" marR="6858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104825" marL="104825"/>
                </a:tc>
              </a:tr>
            </a:tbl>
          </a:graphicData>
        </a:graphic>
      </p:graphicFrame>
      <p:sp>
        <p:nvSpPr>
          <p:cNvPr id="264" name="Google Shape;264;p14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In-Class Exercise: The Businesses in our Local Region Corporation (Cont.)</a:t>
            </a:r>
            <a:endParaRPr/>
          </a:p>
        </p:txBody>
      </p:sp>
      <p:pic>
        <p:nvPicPr>
          <p:cNvPr descr="A chart entitled &quot;BCG Matrix NRV Corporation&quot; with an x-axis labeled &quot;Market Share&quot; that ranges (from left to right) from low to high and a y-axis labeled &quot;Growth Rate&quot; that ranges (from bottom to top) from low to high. The chart is divided into four quadrants. The first row is labeled (from left to right) &quot;????&quot; and &quot;Stars.&quot; The second row is labeled (from left to right) &quot;Dogs&quot; and &quot;Cash Cows.&quot;" id="271" name="Google Shape;27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85204" y="1603885"/>
            <a:ext cx="6672739" cy="512711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72" name="Google Shape;272;p15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In-Class Exercise: The Businesses in our Local Region Corporation (Cont.)</a:t>
            </a:r>
            <a:endParaRPr/>
          </a:p>
        </p:txBody>
      </p:sp>
      <p:pic>
        <p:nvPicPr>
          <p:cNvPr descr="A chart entitled &quot;BCG Matrix NRV Corporation&quot; with an x-axis labeled &quot;Market Share&quot; that ranges (from left to right) from low to high and a y-axis labeled &quot;Growth Rate&quot; that ranges (from bottom to top) from low to high. The chart is divided into four quadrants. The first row is labeled (from left to right) &quot;????&quot; and &quot;Stars.&quot; The second row is labeled (from left to right) &quot;Dogs&quot; and &quot;Cash Cows.&quot; A small circle labeled &quot;real estate&quot; is located near the top of the &quot;????&quot; quadrant. A small circle labeled &quot;Brokerage&quot; is on the line between the &quot;????&quot; and &quot;Dogs&quot; quadrant, closer to the center of the y-axis. A small circle labeled &quot;Credit&quot; and a medium-sized circle labeled &quot;Insurance&quot; are in the &quot;Stars&quot; quadrant. The circle labeled &quot;Credit&quot; near the top of the quadrant close to the line between the &quot;Stars&quot; and &quot;????&quot; quadrants. The circle labeled &quot;Insurance&quot; is near the top of the quadrant closer to the right. A large circle labeled &quot;Retail&quot; is in the &quot;Dogs&quot; quadrants near the line between the &quot;Dogs&quot; and &quot;Cash Cows&quot; quadrants. There are no circles in the &quot;Cash Cows&quot; quadrant." id="279" name="Google Shape;279;p16"/>
          <p:cNvPicPr preferRelativeResize="0"/>
          <p:nvPr/>
        </p:nvPicPr>
        <p:blipFill rotWithShape="1">
          <a:blip r:embed="rId3">
            <a:alphaModFix/>
          </a:blip>
          <a:srcRect b="18829" l="64024" r="10456" t="17950"/>
          <a:stretch/>
        </p:blipFill>
        <p:spPr>
          <a:xfrm>
            <a:off x="2271737" y="1531088"/>
            <a:ext cx="6880590" cy="532691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80" name="Google Shape;280;p16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7"/>
          <p:cNvSpPr txBox="1"/>
          <p:nvPr>
            <p:ph type="title"/>
          </p:nvPr>
        </p:nvSpPr>
        <p:spPr>
          <a:xfrm>
            <a:off x="854149" y="444601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BCG Matrix - Practice</a:t>
            </a:r>
            <a:endParaRPr/>
          </a:p>
        </p:txBody>
      </p:sp>
      <p:sp>
        <p:nvSpPr>
          <p:cNvPr id="287" name="Google Shape;287;p17"/>
          <p:cNvSpPr txBox="1"/>
          <p:nvPr>
            <p:ph idx="1" type="body"/>
          </p:nvPr>
        </p:nvSpPr>
        <p:spPr>
          <a:xfrm>
            <a:off x="854149" y="1200150"/>
            <a:ext cx="10058400" cy="98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b="1" lang="en-US" sz="4800"/>
              <a:t>Develop a BCG Matrix for </a:t>
            </a:r>
            <a:r>
              <a:rPr b="1" lang="en-US" sz="4800"/>
              <a:t>company with these segments. D</a:t>
            </a:r>
            <a:r>
              <a:rPr b="1" lang="en-US" sz="4800"/>
              <a:t>etermine your strategy, and why /justify.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="1" sz="4800"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1200"/>
          </a:p>
        </p:txBody>
      </p:sp>
      <p:sp>
        <p:nvSpPr>
          <p:cNvPr id="288" name="Google Shape;288;p17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89" name="Google Shape;289;p17"/>
          <p:cNvGraphicFramePr/>
          <p:nvPr/>
        </p:nvGraphicFramePr>
        <p:xfrm>
          <a:off x="952231" y="293940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{0B0628FA-7D0E-4FD8-8DAF-1AF5858FC48D}</a:tableStyleId>
              </a:tblPr>
              <a:tblGrid>
                <a:gridCol w="3162575"/>
                <a:gridCol w="1663425"/>
                <a:gridCol w="1347275"/>
                <a:gridCol w="1760700"/>
                <a:gridCol w="1536975"/>
              </a:tblGrid>
              <a:tr h="361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Segment</a:t>
                      </a:r>
                      <a:endParaRPr/>
                    </a:p>
                  </a:txBody>
                  <a:tcPr marT="45725" marB="45725" marR="91450" marL="91450"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C060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% of Net Sales</a:t>
                      </a:r>
                      <a:endParaRPr/>
                    </a:p>
                  </a:txBody>
                  <a:tcPr marT="45725" marB="45725" marR="91450" marL="91450"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C060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% of Net Earnings</a:t>
                      </a:r>
                      <a:endParaRPr/>
                    </a:p>
                  </a:txBody>
                  <a:tcPr marT="45725" marB="45725" marR="91450" marL="91450"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C060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Market Share</a:t>
                      </a:r>
                      <a:endParaRPr/>
                    </a:p>
                  </a:txBody>
                  <a:tcPr marT="45725" marB="45725" marR="91450" marL="91450"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C060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Growth</a:t>
                      </a:r>
                      <a:endParaRPr/>
                    </a:p>
                  </a:txBody>
                  <a:tcPr marT="45725" marB="45725" marR="91450" marL="91450"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C0607"/>
                    </a:solidFill>
                  </a:tcPr>
                </a:tc>
              </a:tr>
              <a:tr h="49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Laundry / Home Care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28%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27%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20%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5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Cosmetics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23%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22%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14%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7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Snacks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17%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20%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9%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Baby / Family Care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16%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14%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23%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4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Grooming</a:t>
                      </a:r>
                      <a:endParaRPr b="0" sz="1800"/>
                    </a:p>
                  </a:txBody>
                  <a:tcPr marT="45725" marB="45725" marR="91450" marL="91450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10%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13%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11%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9</a:t>
                      </a:r>
                      <a:endParaRPr sz="1800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Today’s Objectives – Date Here</a:t>
            </a:r>
            <a:endParaRPr/>
          </a:p>
        </p:txBody>
      </p:sp>
      <p:sp>
        <p:nvSpPr>
          <p:cNvPr id="104" name="Google Shape;104;p2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What is corporate-level strategy and how does it differ from business-level strategy?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What is vertical integration and what benefits can it provide?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What are the three types of diversification and when should they be used?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What are four methods that a firm can use to implement its corporate strategy?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Why and how might a firm retrench or restructure?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What is portfolio planning and why is it useful?</a:t>
            </a:r>
            <a:endParaRPr/>
          </a:p>
          <a:p>
            <a:pPr indent="-155575" lvl="0" marL="27432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Three Levels of Strategy</a:t>
            </a:r>
            <a:endParaRPr/>
          </a:p>
        </p:txBody>
      </p:sp>
      <p:sp>
        <p:nvSpPr>
          <p:cNvPr id="111" name="Google Shape;111;p3"/>
          <p:cNvSpPr txBox="1"/>
          <p:nvPr>
            <p:ph idx="1" type="body"/>
          </p:nvPr>
        </p:nvSpPr>
        <p:spPr>
          <a:xfrm>
            <a:off x="1066800" y="1442652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b="1" lang="en-US" sz="2000">
                <a:latin typeface="Garamond"/>
                <a:ea typeface="Garamond"/>
                <a:cs typeface="Garamond"/>
                <a:sym typeface="Garamond"/>
              </a:rPr>
              <a:t>Business-level Strategy (Competitive)</a:t>
            </a:r>
            <a:endParaRPr/>
          </a:p>
          <a:p>
            <a:pPr indent="-285750" lvl="1" marL="742950" rtl="0" algn="l">
              <a:spcBef>
                <a:spcPts val="16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Each business unit in a diversified firm chooses a business-level strategy as its means of competing in individual product markets.</a:t>
            </a:r>
            <a:endParaRPr/>
          </a:p>
          <a:p>
            <a:pPr indent="-285750" lvl="2" marL="1200150" rtl="0" algn="l">
              <a:spcBef>
                <a:spcPts val="12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How to get and maintain a sustainable competitive advantage?</a:t>
            </a:r>
            <a:endParaRPr b="1" sz="2000"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rtl="0" algn="l">
              <a:spcBef>
                <a:spcPts val="2200"/>
              </a:spcBef>
              <a:spcAft>
                <a:spcPts val="0"/>
              </a:spcAft>
              <a:buSzPts val="2000"/>
              <a:buChar char="•"/>
            </a:pPr>
            <a:r>
              <a:rPr b="1" lang="en-US" sz="2000">
                <a:latin typeface="Garamond"/>
                <a:ea typeface="Garamond"/>
                <a:cs typeface="Garamond"/>
                <a:sym typeface="Garamond"/>
              </a:rPr>
              <a:t>Corporate-level Strategy (Companywide)</a:t>
            </a:r>
            <a:endParaRPr/>
          </a:p>
          <a:p>
            <a:pPr indent="-285750" lvl="1" marL="742950" rtl="0" algn="l">
              <a:spcBef>
                <a:spcPts val="1600"/>
              </a:spcBef>
              <a:spcAft>
                <a:spcPts val="0"/>
              </a:spcAft>
              <a:buSzPts val="2000"/>
              <a:buFont typeface="Arial"/>
              <a:buChar char="–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Specifies actions taken by the firm to gain a competitive advantage by selecting and managing a group of different businesses in several industries &amp; product markets. Two questions:</a:t>
            </a:r>
            <a:endParaRPr/>
          </a:p>
          <a:p>
            <a:pPr indent="-158750" lvl="1" marL="742950" rtl="0" algn="l">
              <a:spcBef>
                <a:spcPts val="1600"/>
              </a:spcBef>
              <a:spcAft>
                <a:spcPts val="0"/>
              </a:spcAft>
              <a:buSzPts val="2000"/>
              <a:buFont typeface="Arial"/>
              <a:buNone/>
            </a:pPr>
            <a:r>
              <a:t/>
            </a:r>
            <a:endParaRPr>
              <a:latin typeface="Garamond"/>
              <a:ea typeface="Garamond"/>
              <a:cs typeface="Garamond"/>
              <a:sym typeface="Garamond"/>
            </a:endParaRPr>
          </a:p>
          <a:p>
            <a:pPr indent="-457200" lvl="2" marL="1371600" rtl="0" algn="l"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1.	What business(es) should we be in?</a:t>
            </a:r>
            <a:endParaRPr/>
          </a:p>
          <a:p>
            <a:pPr indent="-457200" lvl="2" marL="1371600" rtl="0" algn="l">
              <a:spcBef>
                <a:spcPts val="1200"/>
              </a:spcBef>
              <a:spcAft>
                <a:spcPts val="0"/>
              </a:spcAft>
              <a:buSzPts val="2000"/>
              <a:buAutoNum type="arabicPeriod" startAt="2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How should we manage the portfolio to achieve synergy / create value?</a:t>
            </a:r>
            <a:endParaRPr/>
          </a:p>
          <a:p>
            <a:pPr indent="-342900" lvl="0" marL="342900" rtl="0" algn="l">
              <a:spcBef>
                <a:spcPts val="2200"/>
              </a:spcBef>
              <a:spcAft>
                <a:spcPts val="0"/>
              </a:spcAft>
              <a:buSzPts val="2000"/>
              <a:buChar char="•"/>
            </a:pPr>
            <a:r>
              <a:rPr b="1" lang="en-US" sz="2000">
                <a:latin typeface="Garamond"/>
                <a:ea typeface="Garamond"/>
                <a:cs typeface="Garamond"/>
                <a:sym typeface="Garamond"/>
              </a:rPr>
              <a:t>International Strategy</a:t>
            </a:r>
            <a:endParaRPr/>
          </a:p>
          <a:p>
            <a:pPr indent="-134620" lvl="0" marL="27432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12" name="Google Shape;112;p3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Business-level Strategy (BLS) Versus </a:t>
            </a:r>
            <a:b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Corporate-level Strategy</a:t>
            </a:r>
            <a:endParaRPr/>
          </a:p>
        </p:txBody>
      </p:sp>
      <p:sp>
        <p:nvSpPr>
          <p:cNvPr id="119" name="Google Shape;119;p4"/>
          <p:cNvSpPr txBox="1"/>
          <p:nvPr>
            <p:ph idx="1" type="body"/>
          </p:nvPr>
        </p:nvSpPr>
        <p:spPr>
          <a:xfrm>
            <a:off x="1066799" y="1366835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000">
                <a:latin typeface="Garamond"/>
                <a:ea typeface="Garamond"/>
                <a:cs typeface="Garamond"/>
                <a:sym typeface="Garamond"/>
              </a:rPr>
              <a:t>Corporate Strategy</a:t>
            </a:r>
            <a:endParaRPr/>
          </a:p>
          <a:p>
            <a:pPr indent="0" lvl="0" marL="0" rtl="0" algn="ctr">
              <a:spcBef>
                <a:spcPts val="220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1. What business(es) should we be in? Level of </a:t>
            </a:r>
            <a:r>
              <a:rPr i="1" lang="en-US" sz="2000">
                <a:latin typeface="Garamond"/>
                <a:ea typeface="Garamond"/>
                <a:cs typeface="Garamond"/>
                <a:sym typeface="Garamond"/>
              </a:rPr>
              <a:t>diversification</a:t>
            </a: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.</a:t>
            </a:r>
            <a:endParaRPr/>
          </a:p>
          <a:p>
            <a:pPr indent="0" lvl="0" marL="0" rtl="0" algn="ctr">
              <a:spcBef>
                <a:spcPts val="220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2. How should we manage the portfolio to achieve synergy / create value? Nature of </a:t>
            </a:r>
            <a:r>
              <a:rPr i="1" lang="en-US" sz="2000">
                <a:latin typeface="Garamond"/>
                <a:ea typeface="Garamond"/>
                <a:cs typeface="Garamond"/>
                <a:sym typeface="Garamond"/>
              </a:rPr>
              <a:t>integration</a:t>
            </a:r>
            <a:endParaRPr/>
          </a:p>
          <a:p>
            <a:pPr indent="-96520" lvl="0" marL="27432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34620" lvl="0" marL="27432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grpSp>
        <p:nvGrpSpPr>
          <p:cNvPr id="120" name="Google Shape;120;p4"/>
          <p:cNvGrpSpPr/>
          <p:nvPr/>
        </p:nvGrpSpPr>
        <p:grpSpPr>
          <a:xfrm>
            <a:off x="2998075" y="3087684"/>
            <a:ext cx="6195849" cy="3643316"/>
            <a:chOff x="2998074" y="3943350"/>
            <a:chExt cx="6195849" cy="3643316"/>
          </a:xfrm>
        </p:grpSpPr>
        <p:sp>
          <p:nvSpPr>
            <p:cNvPr id="121" name="Google Shape;121;p4"/>
            <p:cNvSpPr/>
            <p:nvPr/>
          </p:nvSpPr>
          <p:spPr>
            <a:xfrm rot="-5400000">
              <a:off x="5841998" y="1099427"/>
              <a:ext cx="508002" cy="6195849"/>
            </a:xfrm>
            <a:prstGeom prst="rightBrace">
              <a:avLst>
                <a:gd fmla="val 8333" name="adj1"/>
                <a:gd fmla="val 50000" name="adj2"/>
              </a:avLst>
            </a:prstGeom>
            <a:noFill/>
            <a:ln cap="flat" cmpd="sng" w="190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4"/>
            <p:cNvSpPr txBox="1"/>
            <p:nvPr/>
          </p:nvSpPr>
          <p:spPr>
            <a:xfrm rot="-5400000">
              <a:off x="2167075" y="5665067"/>
              <a:ext cx="3135313" cy="707886"/>
            </a:xfrm>
            <a:prstGeom prst="rect">
              <a:avLst/>
            </a:prstGeom>
            <a:solidFill>
              <a:srgbClr val="FFFFFF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BLS: How to Manage Business #1</a:t>
              </a:r>
              <a:endParaRPr/>
            </a:p>
          </p:txBody>
        </p:sp>
        <p:sp>
          <p:nvSpPr>
            <p:cNvPr id="123" name="Google Shape;123;p4"/>
            <p:cNvSpPr txBox="1"/>
            <p:nvPr/>
          </p:nvSpPr>
          <p:spPr>
            <a:xfrm rot="-5400000">
              <a:off x="3818075" y="5665067"/>
              <a:ext cx="3135313" cy="707886"/>
            </a:xfrm>
            <a:prstGeom prst="rect">
              <a:avLst/>
            </a:prstGeom>
            <a:solidFill>
              <a:srgbClr val="FFFFFF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BLS: How to Manage Business #2</a:t>
              </a:r>
              <a:endParaRPr/>
            </a:p>
          </p:txBody>
        </p:sp>
        <p:sp>
          <p:nvSpPr>
            <p:cNvPr id="124" name="Google Shape;124;p4"/>
            <p:cNvSpPr txBox="1"/>
            <p:nvPr/>
          </p:nvSpPr>
          <p:spPr>
            <a:xfrm rot="-5400000">
              <a:off x="5469075" y="5665067"/>
              <a:ext cx="3135313" cy="707886"/>
            </a:xfrm>
            <a:prstGeom prst="rect">
              <a:avLst/>
            </a:prstGeom>
            <a:solidFill>
              <a:srgbClr val="FFFFFF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BLS: How to Manage Business #3</a:t>
              </a:r>
              <a:endParaRPr/>
            </a:p>
          </p:txBody>
        </p:sp>
        <p:sp>
          <p:nvSpPr>
            <p:cNvPr id="125" name="Google Shape;125;p4"/>
            <p:cNvSpPr txBox="1"/>
            <p:nvPr/>
          </p:nvSpPr>
          <p:spPr>
            <a:xfrm rot="-5400000">
              <a:off x="7120075" y="5665067"/>
              <a:ext cx="3135313" cy="707886"/>
            </a:xfrm>
            <a:prstGeom prst="rect">
              <a:avLst/>
            </a:prstGeom>
            <a:solidFill>
              <a:srgbClr val="FFFFFF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BLS: How to Manage Business #4</a:t>
              </a:r>
              <a:endParaRPr/>
            </a:p>
          </p:txBody>
        </p:sp>
      </p:grpSp>
      <p:sp>
        <p:nvSpPr>
          <p:cNvPr id="126" name="Google Shape;126;p4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Making Diversification Work</a:t>
            </a:r>
            <a:endParaRPr/>
          </a:p>
        </p:txBody>
      </p:sp>
      <p:sp>
        <p:nvSpPr>
          <p:cNvPr id="133" name="Google Shape;133;p5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Corporate Strategy is a quest for </a:t>
            </a:r>
            <a:r>
              <a:rPr b="1" i="1" lang="en-US" sz="2800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synergy.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Diversification must create </a:t>
            </a:r>
            <a:r>
              <a:rPr b="1" i="1" lang="en-US" sz="2800">
                <a:solidFill>
                  <a:srgbClr val="660000"/>
                </a:solidFill>
                <a:latin typeface="Garamond"/>
                <a:ea typeface="Garamond"/>
                <a:cs typeface="Garamond"/>
                <a:sym typeface="Garamond"/>
              </a:rPr>
              <a:t>synergy 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to benefit shareholders. </a:t>
            </a:r>
            <a:endParaRPr/>
          </a:p>
          <a:p>
            <a:pPr indent="-134620" lvl="0" marL="27432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grpSp>
        <p:nvGrpSpPr>
          <p:cNvPr descr="Business 1 plus business 2 are greater than two." id="134" name="Google Shape;134;p5"/>
          <p:cNvGrpSpPr/>
          <p:nvPr/>
        </p:nvGrpSpPr>
        <p:grpSpPr>
          <a:xfrm>
            <a:off x="2307772" y="3455149"/>
            <a:ext cx="8229600" cy="3275851"/>
            <a:chOff x="2438401" y="3582150"/>
            <a:chExt cx="8229600" cy="3275851"/>
          </a:xfrm>
        </p:grpSpPr>
        <p:grpSp>
          <p:nvGrpSpPr>
            <p:cNvPr id="135" name="Google Shape;135;p5"/>
            <p:cNvGrpSpPr/>
            <p:nvPr/>
          </p:nvGrpSpPr>
          <p:grpSpPr>
            <a:xfrm>
              <a:off x="2438401" y="5029201"/>
              <a:ext cx="2352675" cy="1541463"/>
              <a:chOff x="3891" y="1144"/>
              <a:chExt cx="1482" cy="1067"/>
            </a:xfrm>
          </p:grpSpPr>
          <p:sp>
            <p:nvSpPr>
              <p:cNvPr id="136" name="Google Shape;136;p5"/>
              <p:cNvSpPr/>
              <p:nvPr/>
            </p:nvSpPr>
            <p:spPr>
              <a:xfrm>
                <a:off x="3920" y="1153"/>
                <a:ext cx="1453" cy="1058"/>
              </a:xfrm>
              <a:prstGeom prst="triangle">
                <a:avLst>
                  <a:gd fmla="val 50171" name="adj"/>
                </a:avLst>
              </a:prstGeom>
              <a:solidFill>
                <a:srgbClr val="B2B2B2">
                  <a:alpha val="49803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5"/>
              <p:cNvSpPr/>
              <p:nvPr/>
            </p:nvSpPr>
            <p:spPr>
              <a:xfrm>
                <a:off x="3891" y="1144"/>
                <a:ext cx="1389" cy="1020"/>
              </a:xfrm>
              <a:prstGeom prst="triangle">
                <a:avLst>
                  <a:gd fmla="val 50106" name="adj"/>
                </a:avLst>
              </a:prstGeom>
              <a:solidFill>
                <a:srgbClr val="5C0607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5"/>
              <p:cNvSpPr/>
              <p:nvPr/>
            </p:nvSpPr>
            <p:spPr>
              <a:xfrm>
                <a:off x="3957" y="1234"/>
                <a:ext cx="1247" cy="897"/>
              </a:xfrm>
              <a:prstGeom prst="triangle">
                <a:avLst>
                  <a:gd fmla="val 50000" name="adj"/>
                </a:avLst>
              </a:prstGeom>
              <a:solidFill>
                <a:srgbClr val="5C0607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5"/>
              <p:cNvSpPr txBox="1"/>
              <p:nvPr/>
            </p:nvSpPr>
            <p:spPr>
              <a:xfrm>
                <a:off x="4201" y="1709"/>
                <a:ext cx="793" cy="4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8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rPr>
                  <a:t>Business 1</a:t>
                </a:r>
                <a:endParaRPr/>
              </a:p>
            </p:txBody>
          </p:sp>
        </p:grpSp>
        <p:sp>
          <p:nvSpPr>
            <p:cNvPr id="140" name="Google Shape;140;p5"/>
            <p:cNvSpPr/>
            <p:nvPr/>
          </p:nvSpPr>
          <p:spPr>
            <a:xfrm>
              <a:off x="4724401" y="5334000"/>
              <a:ext cx="981075" cy="762000"/>
            </a:xfrm>
            <a:prstGeom prst="rect">
              <a:avLst/>
            </a:prstGeom>
          </p:spPr>
        </p:sp>
        <p:grpSp>
          <p:nvGrpSpPr>
            <p:cNvPr id="141" name="Google Shape;141;p5"/>
            <p:cNvGrpSpPr/>
            <p:nvPr/>
          </p:nvGrpSpPr>
          <p:grpSpPr>
            <a:xfrm>
              <a:off x="5638801" y="5029201"/>
              <a:ext cx="2352675" cy="1541463"/>
              <a:chOff x="3891" y="1144"/>
              <a:chExt cx="1482" cy="1067"/>
            </a:xfrm>
          </p:grpSpPr>
          <p:sp>
            <p:nvSpPr>
              <p:cNvPr id="142" name="Google Shape;142;p5"/>
              <p:cNvSpPr/>
              <p:nvPr/>
            </p:nvSpPr>
            <p:spPr>
              <a:xfrm>
                <a:off x="3920" y="1153"/>
                <a:ext cx="1453" cy="1058"/>
              </a:xfrm>
              <a:prstGeom prst="triangle">
                <a:avLst>
                  <a:gd fmla="val 50171" name="adj"/>
                </a:avLst>
              </a:prstGeom>
              <a:solidFill>
                <a:srgbClr val="B2B2B2">
                  <a:alpha val="49803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descr="Two triangles labeled (from left to right) &quot;business 1&quot; and &quot;business 2&quot; with an addition sign in between the two triangles. After the second triangle, there is a less than sign and the number two." id="143" name="Google Shape;143;p5"/>
              <p:cNvSpPr/>
              <p:nvPr/>
            </p:nvSpPr>
            <p:spPr>
              <a:xfrm>
                <a:off x="3891" y="1144"/>
                <a:ext cx="1389" cy="1020"/>
              </a:xfrm>
              <a:prstGeom prst="triangle">
                <a:avLst>
                  <a:gd fmla="val 50106" name="adj"/>
                </a:avLst>
              </a:prstGeom>
              <a:solidFill>
                <a:srgbClr val="5C0607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5"/>
              <p:cNvSpPr/>
              <p:nvPr/>
            </p:nvSpPr>
            <p:spPr>
              <a:xfrm>
                <a:off x="3957" y="1234"/>
                <a:ext cx="1247" cy="897"/>
              </a:xfrm>
              <a:prstGeom prst="triangle">
                <a:avLst>
                  <a:gd fmla="val 50000" name="adj"/>
                </a:avLst>
              </a:prstGeom>
              <a:solidFill>
                <a:srgbClr val="5C0607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5"/>
              <p:cNvSpPr txBox="1"/>
              <p:nvPr/>
            </p:nvSpPr>
            <p:spPr>
              <a:xfrm>
                <a:off x="4201" y="1709"/>
                <a:ext cx="793" cy="4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8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rPr>
                  <a:t>Business 2</a:t>
                </a:r>
                <a:endParaRPr/>
              </a:p>
            </p:txBody>
          </p:sp>
        </p:grpSp>
        <p:sp>
          <p:nvSpPr>
            <p:cNvPr id="146" name="Google Shape;146;p5"/>
            <p:cNvSpPr txBox="1"/>
            <p:nvPr/>
          </p:nvSpPr>
          <p:spPr>
            <a:xfrm>
              <a:off x="9858376" y="6583364"/>
              <a:ext cx="809625" cy="2746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5-</a:t>
              </a:r>
              <a:fld id="{00000000-1234-1234-1234-123412341234}" type="slidenum">
                <a:rPr lang="en-US" sz="1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‹#›</a:t>
              </a:fld>
              <a:endPara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5"/>
            <p:cNvSpPr txBox="1"/>
            <p:nvPr/>
          </p:nvSpPr>
          <p:spPr>
            <a:xfrm rot="-1293335">
              <a:off x="8343744" y="3950244"/>
              <a:ext cx="2197100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000">
                  <a:solidFill>
                    <a:srgbClr val="5C0607"/>
                  </a:solidFill>
                  <a:latin typeface="Garamond"/>
                  <a:ea typeface="Garamond"/>
                  <a:cs typeface="Garamond"/>
                  <a:sym typeface="Garamond"/>
                </a:rPr>
                <a:t>Why?</a:t>
              </a:r>
              <a:endParaRPr/>
            </a:p>
          </p:txBody>
        </p:sp>
      </p:grpSp>
      <p:sp>
        <p:nvSpPr>
          <p:cNvPr id="148" name="Google Shape;148;p5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5"/>
          <p:cNvSpPr/>
          <p:nvPr/>
        </p:nvSpPr>
        <p:spPr>
          <a:xfrm>
            <a:off x="4593772" y="5206999"/>
            <a:ext cx="898525" cy="762000"/>
          </a:xfrm>
          <a:prstGeom prst="mathPlus">
            <a:avLst>
              <a:gd fmla="val 23520" name="adj1"/>
            </a:avLst>
          </a:prstGeom>
          <a:solidFill>
            <a:srgbClr val="5C0607"/>
          </a:solidFill>
          <a:ln cap="flat" cmpd="sng" w="12700">
            <a:solidFill>
              <a:srgbClr val="860A0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5"/>
          <p:cNvSpPr txBox="1"/>
          <p:nvPr/>
        </p:nvSpPr>
        <p:spPr>
          <a:xfrm>
            <a:off x="7896907" y="5312426"/>
            <a:ext cx="3083377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5C0607"/>
                </a:solidFill>
                <a:latin typeface="Arial"/>
                <a:ea typeface="Arial"/>
                <a:cs typeface="Arial"/>
                <a:sym typeface="Arial"/>
              </a:rPr>
              <a:t>&gt; 2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Business-level Strategy (BLS) Versus Corporate-level Strategy (Cont.)</a:t>
            </a:r>
            <a:endParaRPr/>
          </a:p>
        </p:txBody>
      </p:sp>
      <p:sp>
        <p:nvSpPr>
          <p:cNvPr id="157" name="Google Shape;157;p6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b="1" lang="en-US" sz="2600">
                <a:latin typeface="Garamond"/>
                <a:ea typeface="Garamond"/>
                <a:cs typeface="Garamond"/>
                <a:sym typeface="Garamond"/>
              </a:rPr>
              <a:t>Corporate Strategy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600"/>
              <a:buNone/>
            </a:pPr>
            <a:r>
              <a:rPr i="1" lang="en-US" sz="2600">
                <a:latin typeface="Garamond"/>
                <a:ea typeface="Garamond"/>
                <a:cs typeface="Garamond"/>
                <a:sym typeface="Garamond"/>
              </a:rPr>
              <a:t>More Specifically…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600"/>
              <a:buNone/>
            </a:pPr>
            <a:r>
              <a:rPr i="1" lang="en-US" sz="2600">
                <a:latin typeface="Garamond"/>
                <a:ea typeface="Garamond"/>
                <a:cs typeface="Garamond"/>
                <a:sym typeface="Garamond"/>
              </a:rPr>
              <a:t>	1. In what stage of the industry value chain should we participate?</a:t>
            </a:r>
            <a:endParaRPr/>
          </a:p>
          <a:p>
            <a:pPr indent="-109220" lvl="0" marL="274320" rtl="0" algn="l">
              <a:spcBef>
                <a:spcPts val="2200"/>
              </a:spcBef>
              <a:spcAft>
                <a:spcPts val="0"/>
              </a:spcAft>
              <a:buSzPts val="2600"/>
              <a:buNone/>
            </a:pPr>
            <a:r>
              <a:t/>
            </a:r>
            <a:endParaRPr i="1" sz="2600"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600"/>
              <a:buNone/>
            </a:pPr>
            <a:r>
              <a:rPr i="1" lang="en-US" sz="2600">
                <a:latin typeface="Garamond"/>
                <a:ea typeface="Garamond"/>
                <a:cs typeface="Garamond"/>
                <a:sym typeface="Garamond"/>
              </a:rPr>
              <a:t>	2. What range of products and services should we offer?</a:t>
            </a:r>
            <a:endParaRPr/>
          </a:p>
          <a:p>
            <a:pPr indent="-109220" lvl="0" marL="274320" rtl="0" algn="l">
              <a:spcBef>
                <a:spcPts val="2200"/>
              </a:spcBef>
              <a:spcAft>
                <a:spcPts val="0"/>
              </a:spcAft>
              <a:buSzPts val="2600"/>
              <a:buNone/>
            </a:pPr>
            <a:r>
              <a:t/>
            </a:r>
            <a:endParaRPr i="1" sz="2600"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600"/>
              <a:buNone/>
            </a:pPr>
            <a:r>
              <a:rPr i="1" lang="en-US" sz="2600">
                <a:latin typeface="Garamond"/>
                <a:ea typeface="Garamond"/>
                <a:cs typeface="Garamond"/>
                <a:sym typeface="Garamond"/>
              </a:rPr>
              <a:t>	3. Where should we compete geographically?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58" name="Google Shape;158;p6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Relationship Between Diversification &amp; Financial Performance</a:t>
            </a:r>
            <a:endParaRPr/>
          </a:p>
        </p:txBody>
      </p:sp>
      <p:grpSp>
        <p:nvGrpSpPr>
          <p:cNvPr descr="A graph with an x-axis labeled &quot;diversification&quot; and a y-axis labeled &quot;financial preformance.&quot; The parabola opens downward in an upside-down U shape." id="165" name="Google Shape;165;p7"/>
          <p:cNvGrpSpPr/>
          <p:nvPr/>
        </p:nvGrpSpPr>
        <p:grpSpPr>
          <a:xfrm>
            <a:off x="1553546" y="2420030"/>
            <a:ext cx="7487228" cy="3392538"/>
            <a:chOff x="1194318" y="2648630"/>
            <a:chExt cx="7487228" cy="3392538"/>
          </a:xfrm>
        </p:grpSpPr>
        <p:graphicFrame>
          <p:nvGraphicFramePr>
            <p:cNvPr id="166" name="Google Shape;166;p7"/>
            <p:cNvGraphicFramePr/>
            <p:nvPr/>
          </p:nvGraphicFramePr>
          <p:xfrm>
            <a:off x="3888828" y="2719568"/>
            <a:ext cx="4572000" cy="2743200"/>
          </p:xfrm>
          <a:graphic>
            <a:graphicData uri="http://schemas.openxmlformats.org/drawingml/2006/chart">
              <c:chart r:id="rId3"/>
            </a:graphicData>
          </a:graphic>
        </p:graphicFrame>
        <p:cxnSp>
          <p:nvCxnSpPr>
            <p:cNvPr id="167" name="Google Shape;167;p7"/>
            <p:cNvCxnSpPr/>
            <p:nvPr/>
          </p:nvCxnSpPr>
          <p:spPr>
            <a:xfrm rot="-5400000">
              <a:off x="2145944" y="4091175"/>
              <a:ext cx="2885884" cy="794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stealth"/>
            </a:ln>
          </p:spPr>
        </p:cxnSp>
        <p:cxnSp>
          <p:nvCxnSpPr>
            <p:cNvPr id="168" name="Google Shape;168;p7"/>
            <p:cNvCxnSpPr/>
            <p:nvPr/>
          </p:nvCxnSpPr>
          <p:spPr>
            <a:xfrm flipH="1" rot="10800000">
              <a:off x="3573519" y="5502182"/>
              <a:ext cx="5108027" cy="31532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stealth"/>
            </a:ln>
          </p:spPr>
        </p:cxnSp>
        <p:sp>
          <p:nvSpPr>
            <p:cNvPr id="169" name="Google Shape;169;p7"/>
            <p:cNvSpPr txBox="1"/>
            <p:nvPr/>
          </p:nvSpPr>
          <p:spPr>
            <a:xfrm>
              <a:off x="1194318" y="2894170"/>
              <a:ext cx="2471862" cy="954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Financial Performance</a:t>
              </a:r>
              <a:endParaRPr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  <p:sp>
          <p:nvSpPr>
            <p:cNvPr id="170" name="Google Shape;170;p7"/>
            <p:cNvSpPr txBox="1"/>
            <p:nvPr/>
          </p:nvSpPr>
          <p:spPr>
            <a:xfrm>
              <a:off x="5178706" y="5517948"/>
              <a:ext cx="2632841" cy="5232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Garamond"/>
                  <a:ea typeface="Garamond"/>
                  <a:cs typeface="Garamond"/>
                  <a:sym typeface="Garamond"/>
                </a:rPr>
                <a:t>Diversification</a:t>
              </a:r>
              <a:endParaRPr sz="2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endParaRPr>
            </a:p>
          </p:txBody>
        </p:sp>
      </p:grpSp>
      <p:sp>
        <p:nvSpPr>
          <p:cNvPr id="171" name="Google Shape;171;p7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How to Diversify</a:t>
            </a:r>
            <a:endParaRPr/>
          </a:p>
        </p:txBody>
      </p:sp>
      <p:sp>
        <p:nvSpPr>
          <p:cNvPr id="178" name="Google Shape;178;p8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Mechanisms/activities for changing the scope of the firm:</a:t>
            </a:r>
            <a:endParaRPr/>
          </a:p>
          <a:p>
            <a:pPr indent="-342900" lvl="1" marL="800100" rtl="0" algn="l">
              <a:spcBef>
                <a:spcPts val="160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Mergers and acquisitions</a:t>
            </a:r>
            <a:endParaRPr/>
          </a:p>
          <a:p>
            <a:pPr indent="-342900" lvl="1" marL="800100" rtl="0" algn="l">
              <a:spcBef>
                <a:spcPts val="160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Strategic alliances</a:t>
            </a:r>
            <a:endParaRPr/>
          </a:p>
          <a:p>
            <a:pPr indent="-342900" lvl="1" marL="800100" rtl="0" algn="l">
              <a:spcBef>
                <a:spcPts val="160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Joint ventures</a:t>
            </a:r>
            <a:endParaRPr/>
          </a:p>
          <a:p>
            <a:pPr indent="-342900" lvl="1" marL="800100" rtl="0" algn="l">
              <a:spcBef>
                <a:spcPts val="160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Internal development</a:t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79" name="Google Shape;179;p8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Mergers/Acquisitions Gone Bad</a:t>
            </a:r>
            <a:endParaRPr/>
          </a:p>
        </p:txBody>
      </p:sp>
      <p:sp>
        <p:nvSpPr>
          <p:cNvPr id="186" name="Google Shape;186;p9"/>
          <p:cNvSpPr txBox="1"/>
          <p:nvPr>
            <p:ph idx="1" type="body"/>
          </p:nvPr>
        </p:nvSpPr>
        <p:spPr>
          <a:xfrm>
            <a:off x="1066800" y="1714500"/>
            <a:ext cx="10058400" cy="51018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03879" lvl="0" marL="27432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b="1" lang="en-US" sz="3100">
                <a:latin typeface="Garamond"/>
                <a:ea typeface="Garamond"/>
                <a:cs typeface="Garamond"/>
                <a:sym typeface="Garamond"/>
              </a:rPr>
              <a:t>Mattel</a:t>
            </a:r>
            <a:r>
              <a:rPr b="1" lang="en-US" sz="3100">
                <a:latin typeface="Garamond"/>
                <a:ea typeface="Garamond"/>
                <a:cs typeface="Garamond"/>
                <a:sym typeface="Garamond"/>
              </a:rPr>
              <a:t> acquisition of The Learning Company – ~</a:t>
            </a:r>
            <a:r>
              <a:rPr lang="en-US" sz="3100">
                <a:latin typeface="Garamond"/>
                <a:ea typeface="Garamond"/>
                <a:cs typeface="Garamond"/>
                <a:sym typeface="Garamond"/>
              </a:rPr>
              <a:t>$3.5 B loss</a:t>
            </a:r>
            <a:endParaRPr/>
          </a:p>
          <a:p>
            <a:pPr indent="-303879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b="1" lang="en-US" sz="3100">
                <a:latin typeface="Garamond"/>
                <a:ea typeface="Garamond"/>
                <a:cs typeface="Garamond"/>
                <a:sym typeface="Garamond"/>
              </a:rPr>
              <a:t>Daimler-Benz acquisition of Chrysler  - </a:t>
            </a:r>
            <a:r>
              <a:rPr lang="en-US" sz="3100">
                <a:latin typeface="Garamond"/>
                <a:ea typeface="Garamond"/>
                <a:cs typeface="Garamond"/>
                <a:sym typeface="Garamond"/>
              </a:rPr>
              <a:t>$35.5 B loss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3100">
              <a:latin typeface="Garamond"/>
              <a:ea typeface="Garamond"/>
              <a:cs typeface="Garamond"/>
              <a:sym typeface="Garamond"/>
            </a:endParaRPr>
          </a:p>
          <a:p>
            <a:pPr indent="-303879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100">
                <a:latin typeface="Garamond"/>
                <a:ea typeface="Garamond"/>
                <a:cs typeface="Garamond"/>
                <a:sym typeface="Garamond"/>
              </a:rPr>
              <a:t>Mergers &amp; Acquisitions failure rate = 70% - 90%</a:t>
            </a:r>
            <a:endParaRPr/>
          </a:p>
          <a:p>
            <a:pPr indent="-303879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100">
                <a:latin typeface="Garamond"/>
                <a:ea typeface="Garamond"/>
                <a:cs typeface="Garamond"/>
                <a:sym typeface="Garamond"/>
              </a:rPr>
              <a:t>Why?</a:t>
            </a:r>
            <a:endParaRPr/>
          </a:p>
          <a:p>
            <a:pPr indent="-303879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100">
                <a:latin typeface="Garamond"/>
                <a:ea typeface="Garamond"/>
                <a:cs typeface="Garamond"/>
                <a:sym typeface="Garamond"/>
              </a:rPr>
              <a:t>Why do we keep doing them????</a:t>
            </a:r>
            <a:endParaRPr/>
          </a:p>
          <a:p>
            <a:pPr indent="-303879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3100">
                <a:latin typeface="Garamond"/>
                <a:ea typeface="Garamond"/>
                <a:cs typeface="Garamond"/>
                <a:sym typeface="Garamond"/>
              </a:rPr>
              <a:t>Principal agent problem??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87" name="Google Shape;187;p9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Science Project 16x9">
  <a:themeElements>
    <a:clrScheme name="Custom 1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AcademicScience">
      <a:dk1>
        <a:srgbClr val="000000"/>
      </a:dk1>
      <a:lt1>
        <a:srgbClr val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2021-04-07T14:06:00Z</dcterms:created>
  <dc:creator>Call, Kylie</dc:creator>
</cp:coreProperties>
</file>