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</p:sldIdLst>
  <p:sldSz cx="9144000" cy="5143500" type="screen16x9"/>
  <p:notesSz cx="6858000" cy="9144000"/>
  <p:embeddedFontLst>
    <p:embeddedFont>
      <p:font typeface="Lato" panose="020F0502020204030203" pitchFamily="34" charset="0"/>
      <p:regular r:id="rId23"/>
      <p:bold r:id="rId24"/>
      <p:italic r:id="rId25"/>
      <p:boldItalic r:id="rId26"/>
    </p:embeddedFont>
    <p:embeddedFont>
      <p:font typeface="Maven Pro" panose="020B0604020202020204" charset="0"/>
      <p:regular r:id="rId27"/>
      <p:bold r:id="rId28"/>
    </p:embeddedFont>
    <p:embeddedFont>
      <p:font typeface="Montserrat" panose="00000500000000000000" pitchFamily="2" charset="0"/>
      <p:regular r:id="rId29"/>
      <p:bold r:id="rId30"/>
      <p:italic r:id="rId31"/>
      <p:boldItalic r:id="rId32"/>
    </p:embeddedFont>
    <p:embeddedFont>
      <p:font typeface="Nunito" pitchFamily="2" charset="0"/>
      <p:regular r:id="rId33"/>
      <p:bold r:id="rId34"/>
      <p:italic r:id="rId35"/>
      <p:boldItalic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9EEBEA-A2B2-4EDB-9CC4-9157751967F7}" v="1" dt="2022-12-07T23:09:36.8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ha Dewan" userId="ef94432f1365ba19" providerId="LiveId" clId="{EC9EEBEA-A2B2-4EDB-9CC4-9157751967F7}"/>
    <pc:docChg chg="custSel delSld modSld">
      <pc:chgData name="Suha Dewan" userId="ef94432f1365ba19" providerId="LiveId" clId="{EC9EEBEA-A2B2-4EDB-9CC4-9157751967F7}" dt="2022-12-14T18:11:01.544" v="94" actId="20577"/>
      <pc:docMkLst>
        <pc:docMk/>
      </pc:docMkLst>
      <pc:sldChg chg="modSp mod">
        <pc:chgData name="Suha Dewan" userId="ef94432f1365ba19" providerId="LiveId" clId="{EC9EEBEA-A2B2-4EDB-9CC4-9157751967F7}" dt="2022-12-07T23:09:37.079" v="2" actId="27636"/>
        <pc:sldMkLst>
          <pc:docMk/>
          <pc:sldMk cId="0" sldId="257"/>
        </pc:sldMkLst>
        <pc:spChg chg="mod">
          <ac:chgData name="Suha Dewan" userId="ef94432f1365ba19" providerId="LiveId" clId="{EC9EEBEA-A2B2-4EDB-9CC4-9157751967F7}" dt="2022-12-07T23:09:37.079" v="2" actId="27636"/>
          <ac:spMkLst>
            <pc:docMk/>
            <pc:sldMk cId="0" sldId="257"/>
            <ac:spMk id="284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07T23:14:05.350" v="4" actId="20577"/>
        <pc:sldMkLst>
          <pc:docMk/>
          <pc:sldMk cId="0" sldId="258"/>
        </pc:sldMkLst>
        <pc:spChg chg="mod">
          <ac:chgData name="Suha Dewan" userId="ef94432f1365ba19" providerId="LiveId" clId="{EC9EEBEA-A2B2-4EDB-9CC4-9157751967F7}" dt="2022-12-07T23:14:05.350" v="4" actId="20577"/>
          <ac:spMkLst>
            <pc:docMk/>
            <pc:sldMk cId="0" sldId="258"/>
            <ac:spMk id="290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07T23:16:16.647" v="48" actId="20577"/>
        <pc:sldMkLst>
          <pc:docMk/>
          <pc:sldMk cId="0" sldId="259"/>
        </pc:sldMkLst>
        <pc:spChg chg="mod">
          <ac:chgData name="Suha Dewan" userId="ef94432f1365ba19" providerId="LiveId" clId="{EC9EEBEA-A2B2-4EDB-9CC4-9157751967F7}" dt="2022-12-07T23:16:16.647" v="48" actId="20577"/>
          <ac:spMkLst>
            <pc:docMk/>
            <pc:sldMk cId="0" sldId="259"/>
            <ac:spMk id="306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07T23:09:36.934" v="0" actId="27636"/>
        <pc:sldMkLst>
          <pc:docMk/>
          <pc:sldMk cId="0" sldId="260"/>
        </pc:sldMkLst>
        <pc:spChg chg="mod">
          <ac:chgData name="Suha Dewan" userId="ef94432f1365ba19" providerId="LiveId" clId="{EC9EEBEA-A2B2-4EDB-9CC4-9157751967F7}" dt="2022-12-07T23:09:36.934" v="0" actId="27636"/>
          <ac:spMkLst>
            <pc:docMk/>
            <pc:sldMk cId="0" sldId="260"/>
            <ac:spMk id="329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14T18:10:01.666" v="87" actId="20577"/>
        <pc:sldMkLst>
          <pc:docMk/>
          <pc:sldMk cId="0" sldId="267"/>
        </pc:sldMkLst>
        <pc:spChg chg="mod">
          <ac:chgData name="Suha Dewan" userId="ef94432f1365ba19" providerId="LiveId" clId="{EC9EEBEA-A2B2-4EDB-9CC4-9157751967F7}" dt="2022-12-14T18:10:01.666" v="87" actId="20577"/>
          <ac:spMkLst>
            <pc:docMk/>
            <pc:sldMk cId="0" sldId="267"/>
            <ac:spMk id="380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07T23:14:25.200" v="8" actId="20577"/>
        <pc:sldMkLst>
          <pc:docMk/>
          <pc:sldMk cId="0" sldId="269"/>
        </pc:sldMkLst>
        <pc:spChg chg="mod">
          <ac:chgData name="Suha Dewan" userId="ef94432f1365ba19" providerId="LiveId" clId="{EC9EEBEA-A2B2-4EDB-9CC4-9157751967F7}" dt="2022-12-07T23:14:25.200" v="8" actId="20577"/>
          <ac:spMkLst>
            <pc:docMk/>
            <pc:sldMk cId="0" sldId="269"/>
            <ac:spMk id="396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14T18:10:19.038" v="92" actId="20577"/>
        <pc:sldMkLst>
          <pc:docMk/>
          <pc:sldMk cId="0" sldId="270"/>
        </pc:sldMkLst>
        <pc:spChg chg="mod">
          <ac:chgData name="Suha Dewan" userId="ef94432f1365ba19" providerId="LiveId" clId="{EC9EEBEA-A2B2-4EDB-9CC4-9157751967F7}" dt="2022-12-14T18:10:19.038" v="92" actId="20577"/>
          <ac:spMkLst>
            <pc:docMk/>
            <pc:sldMk cId="0" sldId="270"/>
            <ac:spMk id="407" creationId="{00000000-0000-0000-0000-000000000000}"/>
          </ac:spMkLst>
        </pc:spChg>
      </pc:sldChg>
      <pc:sldChg chg="del">
        <pc:chgData name="Suha Dewan" userId="ef94432f1365ba19" providerId="LiveId" clId="{EC9EEBEA-A2B2-4EDB-9CC4-9157751967F7}" dt="2022-12-07T23:17:17.288" v="53" actId="47"/>
        <pc:sldMkLst>
          <pc:docMk/>
          <pc:sldMk cId="0" sldId="272"/>
        </pc:sldMkLst>
      </pc:sldChg>
      <pc:sldChg chg="modSp mod">
        <pc:chgData name="Suha Dewan" userId="ef94432f1365ba19" providerId="LiveId" clId="{EC9EEBEA-A2B2-4EDB-9CC4-9157751967F7}" dt="2022-12-14T18:11:01.544" v="94" actId="20577"/>
        <pc:sldMkLst>
          <pc:docMk/>
          <pc:sldMk cId="0" sldId="274"/>
        </pc:sldMkLst>
        <pc:spChg chg="mod">
          <ac:chgData name="Suha Dewan" userId="ef94432f1365ba19" providerId="LiveId" clId="{EC9EEBEA-A2B2-4EDB-9CC4-9157751967F7}" dt="2022-12-14T18:11:01.544" v="94" actId="20577"/>
          <ac:spMkLst>
            <pc:docMk/>
            <pc:sldMk cId="0" sldId="274"/>
            <ac:spMk id="440" creationId="{00000000-0000-0000-0000-000000000000}"/>
          </ac:spMkLst>
        </pc:spChg>
      </pc:sldChg>
      <pc:sldChg chg="modSp mod">
        <pc:chgData name="Suha Dewan" userId="ef94432f1365ba19" providerId="LiveId" clId="{EC9EEBEA-A2B2-4EDB-9CC4-9157751967F7}" dt="2022-12-07T23:15:44.921" v="46" actId="20577"/>
        <pc:sldMkLst>
          <pc:docMk/>
          <pc:sldMk cId="0" sldId="275"/>
        </pc:sldMkLst>
        <pc:spChg chg="mod">
          <ac:chgData name="Suha Dewan" userId="ef94432f1365ba19" providerId="LiveId" clId="{EC9EEBEA-A2B2-4EDB-9CC4-9157751967F7}" dt="2022-12-07T23:15:44.921" v="46" actId="20577"/>
          <ac:spMkLst>
            <pc:docMk/>
            <pc:sldMk cId="0" sldId="275"/>
            <ac:spMk id="44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9ccbfa503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9ccbfa503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9ccbfa503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19ccbfa503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7f1dbef266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7f1dbef266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7f1dbef266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7f1dbef266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7f1dbef266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17f1dbef266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17f1dbef266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17f1dbef266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17f1dbef266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17f1dbef266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9c32b0448b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9c32b0448b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9c32b0448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19c32b0448b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9c32b0448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19c32b0448b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9b4070cb22_0_7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9b4070cb22_0_7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19c32b0448b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19c32b0448b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9c32b0448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9c32b0448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9c32b0448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9c32b0448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9c32b0448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9c32b0448b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9c32b0448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9c32b0448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7f1dbef266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7f1dbef266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9ccbfa503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9ccbfa503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9ccbfa503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9ccbfa503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ctrTitle"/>
          </p:nvPr>
        </p:nvSpPr>
        <p:spPr>
          <a:xfrm>
            <a:off x="824000" y="1613825"/>
            <a:ext cx="54921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0">
                <a:latin typeface="Montserrat"/>
                <a:ea typeface="Montserrat"/>
                <a:cs typeface="Montserrat"/>
                <a:sym typeface="Montserrat"/>
              </a:rPr>
              <a:t>AI-Assisted Annotation of Medical Images</a:t>
            </a:r>
            <a:endParaRPr sz="4000" b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3"/>
          <p:cNvSpPr txBox="1">
            <a:spLocks noGrp="1"/>
          </p:cNvSpPr>
          <p:nvPr>
            <p:ph type="subTitle" idx="1"/>
          </p:nvPr>
        </p:nvSpPr>
        <p:spPr>
          <a:xfrm>
            <a:off x="824000" y="3339125"/>
            <a:ext cx="4255500" cy="695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Suha Dewan, Daodao Zhou,  Huynh Long, Zipeng Guo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CS4624 - Multimedia, Hypertext, and Information Access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Edward A. Fox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11/29/2022</a:t>
            </a:r>
            <a:endParaRPr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786CF0-B676-DD34-D6AC-A3335829FD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2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2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66" name="Google Shape;36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02518"/>
            <a:ext cx="9143998" cy="43384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3D4574-4A35-5EE8-4FA3-74DFBD28A5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3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23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73" name="Google Shape;37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98586"/>
            <a:ext cx="9144001" cy="430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850" y="270950"/>
            <a:ext cx="8323150" cy="86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4804F-73C2-9CE4-F36C-7B617F54FC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Sagemaker</a:t>
            </a:r>
            <a:endParaRPr/>
          </a:p>
        </p:txBody>
      </p:sp>
      <p:sp>
        <p:nvSpPr>
          <p:cNvPr id="380" name="Google Shape;380;p24"/>
          <p:cNvSpPr txBox="1"/>
          <p:nvPr/>
        </p:nvSpPr>
        <p:spPr>
          <a:xfrm>
            <a:off x="964400" y="1791050"/>
            <a:ext cx="34536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dirty="0">
                <a:latin typeface="Nunito"/>
                <a:ea typeface="Nunito"/>
                <a:cs typeface="Nunito"/>
                <a:sym typeface="Nunito"/>
              </a:rPr>
              <a:t>After user uploads the image through the website, the image goes directly to S3 bucket.</a:t>
            </a:r>
            <a:endParaRPr dirty="0">
              <a:latin typeface="Nunito"/>
              <a:ea typeface="Nunito"/>
              <a:cs typeface="Nunito"/>
              <a:sym typeface="Nuni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dirty="0">
                <a:latin typeface="Nunito"/>
                <a:ea typeface="Nunito"/>
                <a:cs typeface="Nunito"/>
                <a:sym typeface="Nunito"/>
              </a:rPr>
              <a:t>Sagemaker pulls the image and the model from the S3 bucket.</a:t>
            </a:r>
            <a:endParaRPr dirty="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81" name="Google Shape;3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950" y="4111925"/>
            <a:ext cx="7474401" cy="58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650" y="1125725"/>
            <a:ext cx="3034650" cy="24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983288-EFDC-C5A9-F5CF-E08732B048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 model and create endpoint</a:t>
            </a:r>
            <a:endParaRPr/>
          </a:p>
        </p:txBody>
      </p:sp>
      <p:sp>
        <p:nvSpPr>
          <p:cNvPr id="388" name="Google Shape;388;p2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89" name="Google Shape;38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475" y="3957875"/>
            <a:ext cx="7704875" cy="6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1025" y="1450688"/>
            <a:ext cx="6721950" cy="2095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C88681-667A-FD3F-AF59-1C8ACA50A6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Load the model and start predicting</a:t>
            </a:r>
            <a:endParaRPr/>
          </a:p>
        </p:txBody>
      </p:sp>
      <p:sp>
        <p:nvSpPr>
          <p:cNvPr id="396" name="Google Shape;396;p26"/>
          <p:cNvSpPr txBox="1">
            <a:spLocks noGrp="1"/>
          </p:cNvSpPr>
          <p:nvPr>
            <p:ph type="body" idx="1"/>
          </p:nvPr>
        </p:nvSpPr>
        <p:spPr>
          <a:xfrm>
            <a:off x="1202750" y="1484875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created the export directory.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convert the pre-trained Keras model to the format AWS wants (.tar.gz).</a:t>
            </a:r>
            <a:endParaRPr dirty="0"/>
          </a:p>
          <a:p>
            <a:pPr marL="45720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97" name="Google Shape;397;p26"/>
          <p:cNvPicPr preferRelativeResize="0"/>
          <p:nvPr/>
        </p:nvPicPr>
        <p:blipFill rotWithShape="1">
          <a:blip r:embed="rId3">
            <a:alphaModFix/>
          </a:blip>
          <a:srcRect t="4560" b="-4559"/>
          <a:stretch/>
        </p:blipFill>
        <p:spPr>
          <a:xfrm>
            <a:off x="1963475" y="2768188"/>
            <a:ext cx="4655925" cy="153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91A24D-9848-7CCD-4298-B9265F1922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403" name="Google Shape;403;p27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404" name="Google Shape;4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8525" y="1711325"/>
            <a:ext cx="5240025" cy="277877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27"/>
          <p:cNvSpPr/>
          <p:nvPr/>
        </p:nvSpPr>
        <p:spPr>
          <a:xfrm>
            <a:off x="1359350" y="2781450"/>
            <a:ext cx="1276800" cy="1750200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27"/>
          <p:cNvSpPr/>
          <p:nvPr/>
        </p:nvSpPr>
        <p:spPr>
          <a:xfrm rot="-784420">
            <a:off x="5507963" y="3040457"/>
            <a:ext cx="961523" cy="211256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27"/>
          <p:cNvSpPr txBox="1"/>
          <p:nvPr/>
        </p:nvSpPr>
        <p:spPr>
          <a:xfrm>
            <a:off x="6585525" y="2489075"/>
            <a:ext cx="1748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Nunito"/>
                <a:ea typeface="Nunito"/>
                <a:cs typeface="Nunito"/>
                <a:sym typeface="Nunito"/>
              </a:rPr>
              <a:t>Prediction output saved in another S3 bucket for user to download </a:t>
            </a:r>
            <a:endParaRPr b="1" dirty="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144574-73DB-FD5A-C54B-421E069BBE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8"/>
          <p:cNvSpPr txBox="1">
            <a:spLocks noGrp="1"/>
          </p:cNvSpPr>
          <p:nvPr>
            <p:ph type="title"/>
          </p:nvPr>
        </p:nvSpPr>
        <p:spPr>
          <a:xfrm>
            <a:off x="1267050" y="102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Results</a:t>
            </a:r>
            <a:endParaRPr/>
          </a:p>
        </p:txBody>
      </p:sp>
      <p:pic>
        <p:nvPicPr>
          <p:cNvPr id="413" name="Google Shape;413;p28"/>
          <p:cNvPicPr preferRelativeResize="0"/>
          <p:nvPr/>
        </p:nvPicPr>
        <p:blipFill rotWithShape="1">
          <a:blip r:embed="rId3">
            <a:alphaModFix/>
          </a:blip>
          <a:srcRect l="-3030" r="3030"/>
          <a:stretch/>
        </p:blipFill>
        <p:spPr>
          <a:xfrm>
            <a:off x="5174100" y="3046926"/>
            <a:ext cx="2118625" cy="152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7437" y="1407212"/>
            <a:ext cx="2118625" cy="154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7425" y="3063600"/>
            <a:ext cx="2118625" cy="1494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0439" y="1449750"/>
            <a:ext cx="2052911" cy="149452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28"/>
          <p:cNvSpPr txBox="1"/>
          <p:nvPr/>
        </p:nvSpPr>
        <p:spPr>
          <a:xfrm>
            <a:off x="1390303" y="900125"/>
            <a:ext cx="205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Input Medical Image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8" name="Google Shape;418;p28"/>
          <p:cNvSpPr txBox="1"/>
          <p:nvPr/>
        </p:nvSpPr>
        <p:spPr>
          <a:xfrm>
            <a:off x="5429700" y="900125"/>
            <a:ext cx="175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Prediction Output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87A47E-92BD-ABF7-17CD-F96E1AA24A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0"/>
          <p:cNvSpPr txBox="1">
            <a:spLocks noGrp="1"/>
          </p:cNvSpPr>
          <p:nvPr>
            <p:ph type="title"/>
          </p:nvPr>
        </p:nvSpPr>
        <p:spPr>
          <a:xfrm>
            <a:off x="1248700" y="6077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</a:t>
            </a:r>
            <a:endParaRPr/>
          </a:p>
        </p:txBody>
      </p:sp>
      <p:sp>
        <p:nvSpPr>
          <p:cNvPr id="432" name="Google Shape;432;p30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Upload container image to AWS ECR</a:t>
            </a:r>
            <a:endParaRPr/>
          </a:p>
        </p:txBody>
      </p:sp>
      <p:pic>
        <p:nvPicPr>
          <p:cNvPr id="433" name="Google Shape;4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70409"/>
            <a:ext cx="9144000" cy="1637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125" y="1379438"/>
            <a:ext cx="7905750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7B36C5-88F5-1E4D-FCB5-D807440F01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1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and Lessons learned</a:t>
            </a:r>
            <a:endParaRPr/>
          </a:p>
        </p:txBody>
      </p:sp>
      <p:sp>
        <p:nvSpPr>
          <p:cNvPr id="440" name="Google Shape;440;p31"/>
          <p:cNvSpPr txBox="1">
            <a:spLocks noGrp="1"/>
          </p:cNvSpPr>
          <p:nvPr>
            <p:ph type="body" idx="1"/>
          </p:nvPr>
        </p:nvSpPr>
        <p:spPr>
          <a:xfrm>
            <a:off x="1105327" y="1575106"/>
            <a:ext cx="7286246" cy="30807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457200" lvl="0" indent="-29972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5600" dirty="0"/>
              <a:t>AWS permission issues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Often got stuck at points because of permission issues which wasted a lot of time.</a:t>
            </a:r>
            <a:endParaRPr sz="5600" dirty="0"/>
          </a:p>
          <a:p>
            <a:pPr marL="457200" lvl="0" indent="-29972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5600" dirty="0"/>
              <a:t>Set up the identity pool in AWS 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Creating an identity and setup are hard.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Cognito setup takes a lot of time.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Connecting the upload page </a:t>
            </a:r>
            <a:r>
              <a:rPr lang="en" sz="5600"/>
              <a:t>and AWS </a:t>
            </a:r>
            <a:r>
              <a:rPr lang="en" sz="5600" dirty="0"/>
              <a:t>S3 with identity pool needs many configurations.</a:t>
            </a:r>
            <a:endParaRPr sz="5600" dirty="0"/>
          </a:p>
          <a:p>
            <a:pPr marL="457200" lvl="0" indent="-29972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5600" dirty="0"/>
              <a:t>Leaving notebook instances and endpoints running in AWS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Unnecessary resource usage.</a:t>
            </a:r>
            <a:endParaRPr sz="5600" dirty="0"/>
          </a:p>
          <a:p>
            <a:pPr marL="457200" lvl="0" indent="-29972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5600" dirty="0"/>
              <a:t>Time management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Had a slow start.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Need to follow a week-by-week schedule.</a:t>
            </a:r>
            <a:endParaRPr sz="5600" dirty="0"/>
          </a:p>
          <a:p>
            <a:pPr marL="457200" lvl="0" indent="-29972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5600" dirty="0"/>
              <a:t>Communication</a:t>
            </a:r>
            <a:endParaRPr sz="5600" dirty="0"/>
          </a:p>
          <a:p>
            <a:pPr marL="914400" lvl="1" indent="-299719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5600" dirty="0"/>
              <a:t>Asking for help when stuck is essential.</a:t>
            </a:r>
            <a:endParaRPr sz="56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E7728-68B1-69BC-F382-86CD15EF27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2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446" name="Google Shape;446;p32"/>
          <p:cNvSpPr txBox="1">
            <a:spLocks noGrp="1"/>
          </p:cNvSpPr>
          <p:nvPr>
            <p:ph type="body" idx="1"/>
          </p:nvPr>
        </p:nvSpPr>
        <p:spPr>
          <a:xfrm>
            <a:off x="1303800" y="1397000"/>
            <a:ext cx="6722100" cy="2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800" dirty="0"/>
              <a:t>Connecting everything to the website </a:t>
            </a:r>
            <a:endParaRPr sz="18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800" dirty="0"/>
              <a:t>Needs to display the output images</a:t>
            </a:r>
            <a:endParaRPr sz="18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800" dirty="0"/>
              <a:t>Adding extra features</a:t>
            </a:r>
            <a:endParaRPr sz="18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800" dirty="0"/>
              <a:t>Allow image descriptions</a:t>
            </a:r>
            <a:endParaRPr sz="18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800" dirty="0"/>
              <a:t>Display image bigger when clicked onto</a:t>
            </a:r>
            <a:endParaRPr sz="18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800" dirty="0"/>
              <a:t>Cleaning up codes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26C749-886A-E8CF-4877-39F30A5848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84" name="Google Shape;284;p14"/>
          <p:cNvSpPr txBox="1">
            <a:spLocks noGrp="1"/>
          </p:cNvSpPr>
          <p:nvPr>
            <p:ph type="body" idx="1"/>
          </p:nvPr>
        </p:nvSpPr>
        <p:spPr>
          <a:xfrm>
            <a:off x="1176375" y="1597875"/>
            <a:ext cx="7030500" cy="27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Background</a:t>
            </a:r>
            <a:endParaRPr sz="1900"/>
          </a:p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Timeline</a:t>
            </a:r>
            <a:endParaRPr sz="1900"/>
          </a:p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Work Achieved</a:t>
            </a:r>
            <a:endParaRPr sz="1900"/>
          </a:p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Challenges and Lessons Learned</a:t>
            </a:r>
            <a:endParaRPr sz="1900"/>
          </a:p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Future Work</a:t>
            </a:r>
            <a:endParaRPr sz="1900"/>
          </a:p>
          <a:p>
            <a:pPr marL="457200" lvl="0" indent="-34020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900"/>
              <a:t>Acknowledgements</a:t>
            </a:r>
            <a:endParaRPr sz="19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8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68797-B7E4-3E3F-C742-F63B6DAFEB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3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452" name="Google Shape;452;p33"/>
          <p:cNvSpPr txBox="1">
            <a:spLocks noGrp="1"/>
          </p:cNvSpPr>
          <p:nvPr>
            <p:ph type="body" idx="1"/>
          </p:nvPr>
        </p:nvSpPr>
        <p:spPr>
          <a:xfrm>
            <a:off x="1056750" y="1769950"/>
            <a:ext cx="72030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B212C"/>
                </a:solidFill>
              </a:rPr>
              <a:t>Dr. Yinlin Chen</a:t>
            </a:r>
            <a:endParaRPr sz="1700">
              <a:solidFill>
                <a:srgbClr val="1B212C"/>
              </a:solidFill>
            </a:endParaRPr>
          </a:p>
          <a:p>
            <a:pPr marL="457200" lvl="0" indent="-336550" algn="l" rtl="0">
              <a:spcBef>
                <a:spcPts val="1200"/>
              </a:spcBef>
              <a:spcAft>
                <a:spcPts val="0"/>
              </a:spcAft>
              <a:buClr>
                <a:srgbClr val="1B212C"/>
              </a:buClr>
              <a:buSzPts val="1700"/>
              <a:buChar char="●"/>
            </a:pPr>
            <a:r>
              <a:rPr lang="en" sz="1700">
                <a:solidFill>
                  <a:srgbClr val="1B212C"/>
                </a:solidFill>
              </a:rPr>
              <a:t>Client</a:t>
            </a:r>
            <a:endParaRPr sz="1700">
              <a:solidFill>
                <a:srgbClr val="1B212C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B212C"/>
              </a:buClr>
              <a:buSzPts val="1700"/>
              <a:buChar char="●"/>
            </a:pPr>
            <a:r>
              <a:rPr lang="en" sz="1700">
                <a:solidFill>
                  <a:srgbClr val="1B212C"/>
                </a:solidFill>
              </a:rPr>
              <a:t>Local AWS expert, researches and creates applications in the cloud (AWS and GCP)</a:t>
            </a:r>
            <a:endParaRPr sz="1700">
              <a:solidFill>
                <a:srgbClr val="1B212C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B212C"/>
                </a:solidFill>
              </a:rPr>
              <a:t>Edward A. Fox</a:t>
            </a:r>
            <a:endParaRPr sz="1700">
              <a:solidFill>
                <a:srgbClr val="1B212C"/>
              </a:solidFill>
            </a:endParaRPr>
          </a:p>
          <a:p>
            <a:pPr marL="457200" lvl="0" indent="-336550" algn="l" rtl="0">
              <a:spcBef>
                <a:spcPts val="1200"/>
              </a:spcBef>
              <a:spcAft>
                <a:spcPts val="0"/>
              </a:spcAft>
              <a:buClr>
                <a:srgbClr val="1B212C"/>
              </a:buClr>
              <a:buSzPts val="1700"/>
              <a:buChar char="●"/>
            </a:pPr>
            <a:r>
              <a:rPr lang="en" sz="1700">
                <a:solidFill>
                  <a:srgbClr val="1B212C"/>
                </a:solidFill>
              </a:rPr>
              <a:t>Mentor and advisor</a:t>
            </a:r>
            <a:endParaRPr sz="1700">
              <a:solidFill>
                <a:srgbClr val="1B212C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35C6BE-4D2A-6628-B876-A623C07330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290" name="Google Shape;290;p15"/>
          <p:cNvSpPr txBox="1">
            <a:spLocks noGrp="1"/>
          </p:cNvSpPr>
          <p:nvPr>
            <p:ph type="body" idx="1"/>
          </p:nvPr>
        </p:nvSpPr>
        <p:spPr>
          <a:xfrm>
            <a:off x="1056750" y="1597875"/>
            <a:ext cx="7030500" cy="29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>
                <a:solidFill>
                  <a:srgbClr val="000000"/>
                </a:solidFill>
              </a:rPr>
              <a:t>Modify the current source code and package it into a container image in order to deploy it.</a:t>
            </a:r>
            <a:endParaRPr sz="1600" dirty="0">
              <a:solidFill>
                <a:srgbClr val="000000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 dirty="0">
                <a:solidFill>
                  <a:srgbClr val="000000"/>
                </a:solidFill>
              </a:rPr>
              <a:t>Develop a front-end application for users to upload and download new images.</a:t>
            </a:r>
            <a:endParaRPr sz="1600" dirty="0">
              <a:solidFill>
                <a:srgbClr val="000000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600"/>
              <a:buChar char="●"/>
            </a:pPr>
            <a:r>
              <a:rPr lang="en" sz="1600" dirty="0">
                <a:solidFill>
                  <a:srgbClr val="000000"/>
                </a:solidFill>
              </a:rPr>
              <a:t>Aid the annotators in receiving images quickly and easily through our web application and performing the predictions on these images. </a:t>
            </a:r>
            <a:endParaRPr sz="16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D26B00-9458-78DA-387F-6827402D8A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296" name="Google Shape;296;p16"/>
          <p:cNvGrpSpPr/>
          <p:nvPr/>
        </p:nvGrpSpPr>
        <p:grpSpPr>
          <a:xfrm>
            <a:off x="689900" y="1344700"/>
            <a:ext cx="2514000" cy="3424325"/>
            <a:chOff x="456800" y="1344700"/>
            <a:chExt cx="2514000" cy="3424325"/>
          </a:xfrm>
        </p:grpSpPr>
        <p:sp>
          <p:nvSpPr>
            <p:cNvPr id="297" name="Google Shape;297;p16"/>
            <p:cNvSpPr txBox="1"/>
            <p:nvPr/>
          </p:nvSpPr>
          <p:spPr>
            <a:xfrm>
              <a:off x="1138025" y="1344700"/>
              <a:ext cx="17250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September-October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8" name="Google Shape;298;p16"/>
            <p:cNvSpPr txBox="1"/>
            <p:nvPr/>
          </p:nvSpPr>
          <p:spPr>
            <a:xfrm>
              <a:off x="456800" y="2705425"/>
              <a:ext cx="20535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Source code and tools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9" name="Google Shape;299;p16"/>
            <p:cNvSpPr txBox="1"/>
            <p:nvPr/>
          </p:nvSpPr>
          <p:spPr>
            <a:xfrm>
              <a:off x="456800" y="3093825"/>
              <a:ext cx="2514000" cy="167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Familiarize ourselves with the provided source code and tools that we need to complete the project.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Meet with client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84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Get access to source code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84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Set up AWS accounts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00" name="Google Shape;300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1" name="Google Shape;301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02" name="Google Shape;302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3" name="Google Shape;303;p16"/>
          <p:cNvGrpSpPr/>
          <p:nvPr/>
        </p:nvGrpSpPr>
        <p:grpSpPr>
          <a:xfrm>
            <a:off x="3025074" y="1354900"/>
            <a:ext cx="1908701" cy="2534325"/>
            <a:chOff x="1083025" y="1354900"/>
            <a:chExt cx="1908701" cy="2534325"/>
          </a:xfrm>
        </p:grpSpPr>
        <p:sp>
          <p:nvSpPr>
            <p:cNvPr id="304" name="Google Shape;304;p16"/>
            <p:cNvSpPr txBox="1"/>
            <p:nvPr/>
          </p:nvSpPr>
          <p:spPr>
            <a:xfrm>
              <a:off x="1689777" y="1354900"/>
              <a:ext cx="8292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October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5" name="Google Shape;305;p16"/>
            <p:cNvSpPr txBox="1"/>
            <p:nvPr/>
          </p:nvSpPr>
          <p:spPr>
            <a:xfrm>
              <a:off x="1156926" y="2695025"/>
              <a:ext cx="18348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Build web application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6" name="Google Shape;306;p16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100" dirty="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Use Amplify and React to build a web application for users to upload and download images to the AWS S3</a:t>
              </a:r>
              <a:endParaRPr sz="1100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07" name="Google Shape;307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8" name="Google Shape;308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09" name="Google Shape;309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0" name="Google Shape;310;p16"/>
          <p:cNvGrpSpPr/>
          <p:nvPr/>
        </p:nvGrpSpPr>
        <p:grpSpPr>
          <a:xfrm>
            <a:off x="4616475" y="1344725"/>
            <a:ext cx="2152200" cy="3518025"/>
            <a:chOff x="962581" y="1345436"/>
            <a:chExt cx="2152200" cy="3518025"/>
          </a:xfrm>
        </p:grpSpPr>
        <p:sp>
          <p:nvSpPr>
            <p:cNvPr id="311" name="Google Shape;311;p16"/>
            <p:cNvSpPr txBox="1"/>
            <p:nvPr/>
          </p:nvSpPr>
          <p:spPr>
            <a:xfrm>
              <a:off x="1362756" y="1345436"/>
              <a:ext cx="1101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November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2" name="Google Shape;312;p16"/>
            <p:cNvSpPr txBox="1"/>
            <p:nvPr/>
          </p:nvSpPr>
          <p:spPr>
            <a:xfrm>
              <a:off x="1279881" y="2903561"/>
              <a:ext cx="1834800" cy="55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Finish up web application, package container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3" name="Google Shape;313;p16"/>
            <p:cNvSpPr txBox="1"/>
            <p:nvPr/>
          </p:nvSpPr>
          <p:spPr>
            <a:xfrm>
              <a:off x="962581" y="3459161"/>
              <a:ext cx="2152200" cy="140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2984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Finish up our web application with domain name, making sure all functionalities work. 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84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Test Dockerfile and deploy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84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00"/>
                <a:buFont typeface="Roboto"/>
                <a:buChar char="●"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Finish up report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14" name="Google Shape;314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15" name="Google Shape;315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16" name="Google Shape;316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" name="Google Shape;317;p16"/>
          <p:cNvGrpSpPr/>
          <p:nvPr/>
        </p:nvGrpSpPr>
        <p:grpSpPr>
          <a:xfrm>
            <a:off x="6450183" y="1344700"/>
            <a:ext cx="1987475" cy="2620028"/>
            <a:chOff x="1083025" y="1345422"/>
            <a:chExt cx="1987475" cy="2620028"/>
          </a:xfrm>
        </p:grpSpPr>
        <p:sp>
          <p:nvSpPr>
            <p:cNvPr id="318" name="Google Shape;318;p16"/>
            <p:cNvSpPr txBox="1"/>
            <p:nvPr/>
          </p:nvSpPr>
          <p:spPr>
            <a:xfrm>
              <a:off x="1528067" y="1345422"/>
              <a:ext cx="9447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December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9" name="Google Shape;319;p16"/>
            <p:cNvSpPr txBox="1"/>
            <p:nvPr/>
          </p:nvSpPr>
          <p:spPr>
            <a:xfrm>
              <a:off x="1545150" y="2654638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Clean up</a:t>
              </a:r>
              <a:endParaRPr sz="1300"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0" name="Google Shape;320;p16"/>
            <p:cNvSpPr txBox="1"/>
            <p:nvPr/>
          </p:nvSpPr>
          <p:spPr>
            <a:xfrm>
              <a:off x="1524900" y="3228050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1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Add finishing touches and make sure everything is cleaned up and ready for final report and presentation.</a:t>
              </a:r>
              <a:endParaRPr sz="1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21" name="Google Shape;321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22" name="Google Shape;322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23" name="Google Shape;323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602EB1-3795-21EA-FF5F-8103F66EED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achieved</a:t>
            </a:r>
            <a:endParaRPr/>
          </a:p>
        </p:txBody>
      </p:sp>
      <p:sp>
        <p:nvSpPr>
          <p:cNvPr id="329" name="Google Shape;329;p17"/>
          <p:cNvSpPr txBox="1">
            <a:spLocks noGrp="1"/>
          </p:cNvSpPr>
          <p:nvPr>
            <p:ph type="body" idx="1"/>
          </p:nvPr>
        </p:nvSpPr>
        <p:spPr>
          <a:xfrm>
            <a:off x="1303800" y="178430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Web application 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Allows the user to create an account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Log in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Upload images to use for the predictions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Updated source code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Downloads files from S3 buckets 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Runs the model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Uploads output into another S3 bucket</a:t>
            </a:r>
            <a:endParaRPr sz="17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6879C8-4496-4207-C83A-44068E07B7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8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Amplify Website </a:t>
            </a:r>
            <a:endParaRPr/>
          </a:p>
        </p:txBody>
      </p:sp>
      <p:sp>
        <p:nvSpPr>
          <p:cNvPr id="335" name="Google Shape;335;p18"/>
          <p:cNvSpPr txBox="1"/>
          <p:nvPr/>
        </p:nvSpPr>
        <p:spPr>
          <a:xfrm>
            <a:off x="514350" y="284725"/>
            <a:ext cx="275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36" name="Google Shape;33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3700" y="1469050"/>
            <a:ext cx="6623458" cy="32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403891-68D9-2A2A-C3AE-7A64DD7EC0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19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43" name="Google Shape;34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44121"/>
            <a:ext cx="9144001" cy="445525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75CB49-DF7B-19F9-9621-F919C8722E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0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0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50" name="Google Shape;35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4656"/>
            <a:ext cx="9144001" cy="4274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0000" y="1325175"/>
            <a:ext cx="2820916" cy="9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46FE6E-AD8B-2AE5-D836-A9DDADDF38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1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21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58" name="Google Shape;3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5126"/>
            <a:ext cx="9144001" cy="4293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800" y="1623950"/>
            <a:ext cx="2833701" cy="9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7FE496-5B1E-382B-4A25-1C90BA0702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513</Words>
  <Application>Microsoft Office PowerPoint</Application>
  <PresentationFormat>On-screen Show (16:9)</PresentationFormat>
  <Paragraphs>112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Maven Pro</vt:lpstr>
      <vt:lpstr>Roboto</vt:lpstr>
      <vt:lpstr>Montserrat</vt:lpstr>
      <vt:lpstr>Nunito</vt:lpstr>
      <vt:lpstr>Lato</vt:lpstr>
      <vt:lpstr>Arial</vt:lpstr>
      <vt:lpstr>Momentum</vt:lpstr>
      <vt:lpstr>AI-Assisted Annotation of Medical Images </vt:lpstr>
      <vt:lpstr>Outline</vt:lpstr>
      <vt:lpstr>Background</vt:lpstr>
      <vt:lpstr>Timeline</vt:lpstr>
      <vt:lpstr>Work achieved</vt:lpstr>
      <vt:lpstr>Amplify Website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Sagemaker</vt:lpstr>
      <vt:lpstr>Deploy model and create endpoint</vt:lpstr>
      <vt:lpstr>Load the model and start predicting</vt:lpstr>
      <vt:lpstr>Results</vt:lpstr>
      <vt:lpstr>Sample Results</vt:lpstr>
      <vt:lpstr>Docker</vt:lpstr>
      <vt:lpstr>Challenges and Lessons learned</vt:lpstr>
      <vt:lpstr>Future work</vt:lpstr>
      <vt:lpstr>Acknowledgement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AI-Assisted Annotation of Medical Images </dc:title>
  <dc:creator>Suha Dewan</dc:creator>
  <cp:lastModifiedBy>Suha Dewan</cp:lastModifiedBy>
  <cp:revision>1</cp:revision>
  <dcterms:modified xsi:type="dcterms:W3CDTF">2022-12-14T18:11:04Z</dcterms:modified>
</cp:coreProperties>
</file>