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6"/>
  </p:notesMasterIdLst>
  <p:sldIdLst>
    <p:sldId id="283" r:id="rId2"/>
    <p:sldId id="297" r:id="rId3"/>
    <p:sldId id="291" r:id="rId4"/>
    <p:sldId id="296" r:id="rId5"/>
    <p:sldId id="284" r:id="rId6"/>
    <p:sldId id="285" r:id="rId7"/>
    <p:sldId id="287" r:id="rId8"/>
    <p:sldId id="257" r:id="rId9"/>
    <p:sldId id="258" r:id="rId10"/>
    <p:sldId id="294" r:id="rId11"/>
    <p:sldId id="261" r:id="rId12"/>
    <p:sldId id="262" r:id="rId13"/>
    <p:sldId id="260" r:id="rId14"/>
    <p:sldId id="286" r:id="rId15"/>
    <p:sldId id="263" r:id="rId16"/>
    <p:sldId id="292" r:id="rId17"/>
    <p:sldId id="293" r:id="rId18"/>
    <p:sldId id="264" r:id="rId19"/>
    <p:sldId id="265" r:id="rId20"/>
    <p:sldId id="266" r:id="rId21"/>
    <p:sldId id="267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68" r:id="rId30"/>
    <p:sldId id="276" r:id="rId31"/>
    <p:sldId id="277" r:id="rId32"/>
    <p:sldId id="278" r:id="rId33"/>
    <p:sldId id="279" r:id="rId34"/>
    <p:sldId id="280" r:id="rId3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lz, Anita" initials="WA" lastIdx="1" clrIdx="0">
    <p:extLst>
      <p:ext uri="{19B8F6BF-5375-455C-9EA6-DF929625EA0E}">
        <p15:presenceInfo xmlns:p15="http://schemas.microsoft.com/office/powerpoint/2012/main" userId="S::arwalz@vt.edu::e57a2205-3cb3-4784-8c89-f4060fb32bc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06" d="100"/>
          <a:sy n="206" d="100"/>
        </p:scale>
        <p:origin x="500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wocintechchat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AC6CA-3C20-4146-82D0-CD1C76E775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03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5431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Focus on those that ARE OER.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612416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Shape 2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hlinkClick r:id="rId3"/>
            </a:endParaRPr>
          </a:p>
          <a:p>
            <a:r>
              <a:rPr lang="en-US" dirty="0">
                <a:hlinkClick r:id="rId3"/>
              </a:rPr>
              <a:t>https://www.flickr.com/photos/wocintechchat/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339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8500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74072E-3F34-0F46-B991-E68B2FABC0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2860508"/>
            <a:ext cx="5853309" cy="2292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1191" y="1278747"/>
            <a:ext cx="4792118" cy="1960618"/>
          </a:xfrm>
          <a:solidFill>
            <a:schemeClr val="bg1"/>
          </a:solidFill>
          <a:ln>
            <a:noFill/>
          </a:ln>
        </p:spPr>
        <p:txBody>
          <a:bodyPr lIns="457200" tIns="457200" rIns="822960" bIns="457200" anchor="ctr" anchorCtr="0">
            <a:normAutofit/>
          </a:bodyPr>
          <a:lstStyle>
            <a:lvl1pPr>
              <a:defRPr sz="3750" baseline="0">
                <a:solidFill>
                  <a:srgbClr val="FF66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" y="3677805"/>
            <a:ext cx="5853309" cy="568474"/>
          </a:xfrm>
          <a:solidFill>
            <a:schemeClr val="bg1"/>
          </a:solidFill>
        </p:spPr>
        <p:txBody>
          <a:bodyPr wrap="square" rIns="365760" bIns="182880">
            <a:spAutoFit/>
          </a:bodyPr>
          <a:lstStyle>
            <a:lvl1pPr marL="0" indent="0" algn="r">
              <a:buNone/>
              <a:defRPr sz="1800" b="1" i="0" cap="all" baseline="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L-Shape 6"/>
          <p:cNvSpPr/>
          <p:nvPr userDrawn="1"/>
        </p:nvSpPr>
        <p:spPr>
          <a:xfrm rot="5400000">
            <a:off x="784252" y="975804"/>
            <a:ext cx="360759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5672930" y="3058986"/>
            <a:ext cx="360759" cy="360759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3B07353-8CD3-7445-AFAF-8A3DB5FFE9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56112" y="4429898"/>
            <a:ext cx="2704163" cy="5633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BC5402-6648-2D44-8CCF-AD95376C382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266698" y="-17813"/>
            <a:ext cx="2899712" cy="231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96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png"/><Relationship Id="rId4" Type="http://schemas.openxmlformats.org/officeDocument/2006/relationships/hyperlink" Target="http://hdl.handle.net/10919/10028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20.png"/><Relationship Id="rId10" Type="http://schemas.openxmlformats.org/officeDocument/2006/relationships/hyperlink" Target="http://www.hewlett.org/strategy/open-educational-resources/" TargetMode="External"/><Relationship Id="rId4" Type="http://schemas.openxmlformats.org/officeDocument/2006/relationships/image" Target="../media/image19.png"/><Relationship Id="rId9" Type="http://schemas.openxmlformats.org/officeDocument/2006/relationships/hyperlink" Target="https://creativecommons.org/licenses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2.0/legalcode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opencontent.org/definitio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hyperlink" Target="http://hdl.handle.net/10919/100283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pixabay.com/en/tree-elm-elm-tree-leaf-green-1484370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librarycopyright.net/resources/fairuse/index.php" TargetMode="External"/><Relationship Id="rId4" Type="http://schemas.openxmlformats.org/officeDocument/2006/relationships/hyperlink" Target="http://fairuse.stanford.edu/overview/public-domain/welcome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hyperlink" Target="https://wiki.creativecommons.org/wiki/Best_practices_for_attribution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reativecommons.org/licenses/by/2.0/" TargetMode="External"/><Relationship Id="rId5" Type="http://schemas.openxmlformats.org/officeDocument/2006/relationships/hyperlink" Target="https://flic.kr/p/8JCr55" TargetMode="External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" TargetMode="External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creativecommons.org/wiki/Best_practices_for_attribution" TargetMode="External"/><Relationship Id="rId5" Type="http://schemas.openxmlformats.org/officeDocument/2006/relationships/hyperlink" Target="https://creativecommons.org/licenses/by/2.0/" TargetMode="External"/><Relationship Id="rId4" Type="http://schemas.openxmlformats.org/officeDocument/2006/relationships/hyperlink" Target="https://flic.kr/p/8JCr55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hyperlink" Target="http://publicdomainreview.org/guide-to-finding-interesting-public-domain-works-online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guides.lib.vt.edu/oer/PD" TargetMode="External"/><Relationship Id="rId5" Type="http://schemas.openxmlformats.org/officeDocument/2006/relationships/image" Target="../media/image29.png"/><Relationship Id="rId4" Type="http://schemas.openxmlformats.org/officeDocument/2006/relationships/hyperlink" Target="http://publicdomainreview.org/collections/images-from-the-earliest-known-colour-book-on-fish-175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ublicdomainreview.org/collections/images-from-the-earliest-known-colour-book-on-fish-1754" TargetMode="External"/><Relationship Id="rId5" Type="http://schemas.openxmlformats.org/officeDocument/2006/relationships/hyperlink" Target="https://creativecommons.org/licenses/by/2.0/" TargetMode="External"/><Relationship Id="rId4" Type="http://schemas.openxmlformats.org/officeDocument/2006/relationships/hyperlink" Target="https://flic.kr/p/8JCr55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creativecommons.org/wiki/Marking_Works_Technical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/4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aulgstacey.files.wordpress.com/2017/11/landscapeofopenstacey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hdl.handle.net/10919/76739" TargetMode="External"/><Relationship Id="rId3" Type="http://schemas.openxmlformats.org/officeDocument/2006/relationships/image" Target="../media/image25.png"/><Relationship Id="rId7" Type="http://schemas.openxmlformats.org/officeDocument/2006/relationships/hyperlink" Target="https://open.umn.edu/opentextbooks/Submit.aspx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erlot.org/" TargetMode="External"/><Relationship Id="rId5" Type="http://schemas.openxmlformats.org/officeDocument/2006/relationships/hyperlink" Target="http://www.oercommons.org/" TargetMode="External"/><Relationship Id="rId4" Type="http://schemas.openxmlformats.org/officeDocument/2006/relationships/hyperlink" Target="https://vtechworks.lib.vt.edu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ixabay.com/en/tree-elm-elm-tree-leaf-green-1484370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creativecommons.org" TargetMode="External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guides.lib.vt.edu/oer" TargetMode="External"/><Relationship Id="rId5" Type="http://schemas.openxmlformats.org/officeDocument/2006/relationships/hyperlink" Target="https://phet.colorado.edu" TargetMode="External"/><Relationship Id="rId4" Type="http://schemas.openxmlformats.org/officeDocument/2006/relationships/hyperlink" Target="https://open.umn.edu/opentextbooks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.vt.edu/oer/grants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://hdl.handle.net/10919/100283" TargetMode="External"/><Relationship Id="rId4" Type="http://schemas.openxmlformats.org/officeDocument/2006/relationships/hyperlink" Target="https://creativecommons.org/licenses/by/4.0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arwalz@vt.ed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wlett.org/programs/education/open-educational-resourc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.vt.edu/oer" TargetMode="External"/><Relationship Id="rId7" Type="http://schemas.openxmlformats.org/officeDocument/2006/relationships/hyperlink" Target="https://guides.lib.vt.edu/oer/homewor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uides.lib.vt.edu/oer/labs" TargetMode="External"/><Relationship Id="rId5" Type="http://schemas.openxmlformats.org/officeDocument/2006/relationships/hyperlink" Target="https://guides.lib.vt.edu/oer/images" TargetMode="External"/><Relationship Id="rId4" Type="http://schemas.openxmlformats.org/officeDocument/2006/relationships/hyperlink" Target="https://guides.lib.vt.edu/oer/opentextbook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i="1" dirty="0"/>
              <a:t>Introduction to Open Educational Resources (OER)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D80D65-0529-42CE-B9AB-FA2AB96C7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1575" y="4589225"/>
            <a:ext cx="5364512" cy="692675"/>
          </a:xfrm>
        </p:spPr>
        <p:txBody>
          <a:bodyPr/>
          <a:lstStyle/>
          <a:p>
            <a:pPr lvl="0"/>
            <a:r>
              <a:rPr lang="en" sz="600" dirty="0">
                <a:solidFill>
                  <a:schemeClr val="tx1"/>
                </a:solidFill>
              </a:rPr>
              <a:t>© Anita Walz. Unless otherwise noted, this presentation is licensed with a </a:t>
            </a:r>
            <a:r>
              <a:rPr lang="en" sz="600" u="sng" dirty="0">
                <a:solidFill>
                  <a:schemeClr val="tx1"/>
                </a:solidFill>
                <a:hlinkClick r:id="rId3"/>
              </a:rPr>
              <a:t>Creative Commons Attribution 4.0 license</a:t>
            </a:r>
            <a:r>
              <a:rPr lang="en" sz="600" dirty="0">
                <a:solidFill>
                  <a:schemeClr val="tx1"/>
                </a:solidFill>
              </a:rPr>
              <a:t>. Anyone may modify and redistribute this presentation with attribution. Required attribution: This presentation is adapted from © Anita Walz’s </a:t>
            </a:r>
            <a:r>
              <a:rPr lang="en" sz="600" u="sng" dirty="0">
                <a:solidFill>
                  <a:schemeClr val="tx1"/>
                </a:solidFill>
                <a:hlinkClick r:id="rId3"/>
              </a:rPr>
              <a:t>CC BY 4.0 licensed presentation</a:t>
            </a:r>
            <a:r>
              <a:rPr lang="en" sz="600" dirty="0">
                <a:solidFill>
                  <a:schemeClr val="tx1"/>
                </a:solidFill>
              </a:rPr>
              <a:t> “</a:t>
            </a:r>
            <a:r>
              <a:rPr lang="en-US" sz="600" dirty="0">
                <a:solidFill>
                  <a:schemeClr val="tx1"/>
                </a:solidFill>
              </a:rPr>
              <a:t>Introduction to Open Educational Resources” retrieved from </a:t>
            </a:r>
            <a:r>
              <a:rPr lang="en-US" sz="600" dirty="0">
                <a:solidFill>
                  <a:schemeClr val="tx1"/>
                </a:solidFill>
                <a:hlinkClick r:id="rId4"/>
              </a:rPr>
              <a:t>http://hdl.handle.net/10919/100283</a:t>
            </a:r>
            <a:r>
              <a:rPr lang="en-US" sz="600" dirty="0">
                <a:solidFill>
                  <a:schemeClr val="tx1"/>
                </a:solidFill>
              </a:rPr>
              <a:t> </a:t>
            </a:r>
            <a:endParaRPr lang="en" sz="600" dirty="0">
              <a:solidFill>
                <a:schemeClr val="tx1"/>
              </a:solidFill>
            </a:endParaRPr>
          </a:p>
        </p:txBody>
      </p:sp>
      <p:pic>
        <p:nvPicPr>
          <p:cNvPr id="6" name="Shape 56" descr="CC BY.png">
            <a:extLst>
              <a:ext uri="{FF2B5EF4-FFF2-40B4-BE49-F238E27FC236}">
                <a16:creationId xmlns:a16="http://schemas.microsoft.com/office/drawing/2014/main" id="{07039A1B-1C63-4B84-8A12-3A4E61908F78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534" y="4794775"/>
            <a:ext cx="836900" cy="2927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F39D29-326A-4849-961D-757C3D80D018}"/>
              </a:ext>
            </a:extLst>
          </p:cNvPr>
          <p:cNvSpPr txBox="1"/>
          <p:nvPr/>
        </p:nvSpPr>
        <p:spPr>
          <a:xfrm>
            <a:off x="496810" y="3924933"/>
            <a:ext cx="839133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Anita Walz, Assistant Director of Open Education and Scholarly Communication Librarian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IDEAx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2020 Virtual Conference ~ October 6, 2020</a:t>
            </a:r>
          </a:p>
        </p:txBody>
      </p:sp>
    </p:spTree>
    <p:extLst>
      <p:ext uri="{BB962C8B-B14F-4D97-AF65-F5344CB8AC3E}">
        <p14:creationId xmlns:p14="http://schemas.microsoft.com/office/powerpoint/2010/main" val="3415004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699" y="445025"/>
            <a:ext cx="8776695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chemeClr val="accent1">
                    <a:lumMod val="75000"/>
                  </a:schemeClr>
                </a:solidFill>
              </a:rPr>
              <a:t>Discussion</a:t>
            </a:r>
            <a:r>
              <a:rPr lang="en" dirty="0"/>
              <a:t>: Have you heard of C</a:t>
            </a:r>
            <a:r>
              <a:rPr lang="en-US" dirty="0" err="1"/>
              <a:t>reative</a:t>
            </a:r>
            <a:r>
              <a:rPr lang="en-US" dirty="0"/>
              <a:t> Commons licenses before?</a:t>
            </a:r>
            <a:endParaRPr lang="en" dirty="0"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6363" y="1340915"/>
            <a:ext cx="4127124" cy="35338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5704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7349" y="496549"/>
            <a:ext cx="6429926" cy="464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 descr="publicdomai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95025" y="69200"/>
            <a:ext cx="1549224" cy="53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Not all CC-licenses allow derivatives</a:t>
            </a:r>
          </a:p>
        </p:txBody>
      </p:sp>
      <p:pic>
        <p:nvPicPr>
          <p:cNvPr id="100" name="Shape 100" descr="CC BY N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7624" y="2125923"/>
            <a:ext cx="3185400" cy="111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 descr="CC BY NC ND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0300" y="2750650"/>
            <a:ext cx="3067050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Shape 102"/>
          <p:cNvSpPr txBox="1"/>
          <p:nvPr/>
        </p:nvSpPr>
        <p:spPr>
          <a:xfrm>
            <a:off x="311700" y="4390875"/>
            <a:ext cx="7426200" cy="65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/>
              <a:t>These licenses (ND) are not “open licenses” as they do not allow derivatives.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D31FEC-74C0-40F4-8948-DCFEEFAC0182}"/>
              </a:ext>
            </a:extLst>
          </p:cNvPr>
          <p:cNvSpPr txBox="1"/>
          <p:nvPr/>
        </p:nvSpPr>
        <p:spPr>
          <a:xfrm>
            <a:off x="5425577" y="1892587"/>
            <a:ext cx="318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NOT OER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Shape 85" descr="by.lar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00" y="1622275"/>
            <a:ext cx="2002650" cy="200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 descr="nc.larg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3612" y="1483375"/>
            <a:ext cx="2280425" cy="22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 descr="sa.larg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57587" y="1431525"/>
            <a:ext cx="2280425" cy="22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 descr="nd.large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4775" y="1431512"/>
            <a:ext cx="2280425" cy="228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Shape 85" descr="by.lar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00" y="1622275"/>
            <a:ext cx="2002650" cy="200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 descr="nc.larg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23612" y="1483375"/>
            <a:ext cx="2280425" cy="22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 descr="sa.larg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57587" y="1431525"/>
            <a:ext cx="2280425" cy="22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 descr="nd.large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4775" y="1431512"/>
            <a:ext cx="2280425" cy="22804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DDEA3F7-725D-4312-8ACA-66D9DB134C07}"/>
              </a:ext>
            </a:extLst>
          </p:cNvPr>
          <p:cNvSpPr txBox="1"/>
          <p:nvPr/>
        </p:nvSpPr>
        <p:spPr>
          <a:xfrm>
            <a:off x="0" y="382132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BY (Attribution)        NC (</a:t>
            </a:r>
            <a:r>
              <a:rPr lang="en-US" sz="1800" b="1" dirty="0" err="1"/>
              <a:t>NonCommercial</a:t>
            </a:r>
            <a:r>
              <a:rPr lang="en-US" sz="1800" b="1" dirty="0"/>
              <a:t>)      SA(</a:t>
            </a:r>
            <a:r>
              <a:rPr lang="en-US" sz="1800" b="1" dirty="0" err="1"/>
              <a:t>ShareAlike</a:t>
            </a:r>
            <a:r>
              <a:rPr lang="en-US" sz="1800" b="1" dirty="0"/>
              <a:t>)    ND(</a:t>
            </a:r>
            <a:r>
              <a:rPr lang="en-US" sz="1800" b="1" dirty="0" err="1"/>
              <a:t>NoDerivatives</a:t>
            </a:r>
            <a:r>
              <a:rPr lang="en-US" sz="18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68150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 descr="CC BY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237" y="1666250"/>
            <a:ext cx="2240550" cy="783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 descr="CC BY NC S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112" y="4359325"/>
            <a:ext cx="2240550" cy="784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Shape 109" descr="CC Zero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125" y="833262"/>
            <a:ext cx="2224783" cy="783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 descr="publicdomain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6775" y="0"/>
            <a:ext cx="2225486" cy="784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 descr="CC BY NC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7124" y="3461400"/>
            <a:ext cx="2240550" cy="783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 descr="CC BY SA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17125" y="2563474"/>
            <a:ext cx="2240550" cy="783913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/>
        </p:nvSpPr>
        <p:spPr>
          <a:xfrm>
            <a:off x="2794775" y="294800"/>
            <a:ext cx="6349200" cy="366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No known copyright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Donated to the public domain (and marked as such)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Creative Commons Attribution License (CC BY)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Creative Commons Attribution Share-Alike License (CC BY SA)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Creative Commons Attribution Non-Commerical License (CC BY NC)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Creative Commons Attribution Non-Commercial ShareAlike (CC BY NC SA)</a:t>
            </a:r>
          </a:p>
        </p:txBody>
      </p:sp>
      <p:sp>
        <p:nvSpPr>
          <p:cNvPr id="114" name="Shape 114"/>
          <p:cNvSpPr txBox="1"/>
          <p:nvPr/>
        </p:nvSpPr>
        <p:spPr>
          <a:xfrm>
            <a:off x="5240150" y="50325"/>
            <a:ext cx="3842700" cy="96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Read more here: </a:t>
            </a:r>
            <a:r>
              <a:rPr lang="en" sz="800" u="sng">
                <a:solidFill>
                  <a:schemeClr val="hlink"/>
                </a:solidFill>
                <a:hlinkClick r:id="rId9"/>
              </a:rPr>
              <a:t>https://creativecommons.org/licenses</a:t>
            </a:r>
            <a:r>
              <a:rPr lang="en" sz="80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OER definition: </a:t>
            </a:r>
            <a:r>
              <a:rPr lang="en" sz="800" u="sng">
                <a:solidFill>
                  <a:schemeClr val="hlink"/>
                </a:solidFill>
                <a:hlinkClick r:id="rId10"/>
              </a:rPr>
              <a:t>http://www.hewlett.org/strategy/open-educational-resources/</a:t>
            </a:r>
            <a:r>
              <a:rPr lang="en" sz="800"/>
              <a:t> </a:t>
            </a:r>
          </a:p>
        </p:txBody>
      </p:sp>
      <p:sp>
        <p:nvSpPr>
          <p:cNvPr id="115" name="Shape 115"/>
          <p:cNvSpPr/>
          <p:nvPr/>
        </p:nvSpPr>
        <p:spPr>
          <a:xfrm rot="-5400000">
            <a:off x="-2259975" y="2411599"/>
            <a:ext cx="5128151" cy="32029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6AA84F"/>
                </a:solidFill>
                <a:latin typeface="Arial"/>
              </a:rPr>
              <a:t>Open Educational Resources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1F0B3-8D07-4280-B1E7-83B7835DB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B52C9-F6E9-47D8-B975-5B148305E7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7C27A-3E40-4799-B190-66EBDCEA827D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4FDE35-742A-4B40-B6D7-24EEBEB3A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75" y="92675"/>
            <a:ext cx="659572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28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82D128C-010F-49B8-ABCA-80FFE59CF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511" y="459841"/>
            <a:ext cx="4211437" cy="93673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18EFB4-4AB7-4FCF-94DA-BC9AEE5A174D}"/>
              </a:ext>
            </a:extLst>
          </p:cNvPr>
          <p:cNvSpPr txBox="1"/>
          <p:nvPr/>
        </p:nvSpPr>
        <p:spPr>
          <a:xfrm>
            <a:off x="152842" y="197568"/>
            <a:ext cx="5898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https://creativecommons.org/licenses/by/2.0/legalcode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3183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can I do with OER?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311700" y="9690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Retain </a:t>
            </a:r>
            <a:r>
              <a:rPr lang="en" sz="1700"/>
              <a:t>- Make, own, and control copies of the content (store, manage, download, duplicate)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Reuse </a:t>
            </a:r>
            <a:r>
              <a:rPr lang="en" sz="1700"/>
              <a:t>- Use the content in various ways (in class, study group, extension, journal article, on the radio, in a video, website etc.)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Revise</a:t>
            </a:r>
            <a:r>
              <a:rPr lang="en" sz="1700"/>
              <a:t> - Adapt, modify, alter the content (reformat or translate)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Remix - </a:t>
            </a:r>
            <a:r>
              <a:rPr lang="en" sz="1700"/>
              <a:t>Combine revised or original content with other materials to create something new (i.e. mashup)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Redistribute - </a:t>
            </a:r>
            <a:r>
              <a:rPr lang="en" sz="1700"/>
              <a:t>Share copies of original content, revised content, or remixes with others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311700" y="4871175"/>
            <a:ext cx="8762400" cy="237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chemeClr val="dk1"/>
                </a:solidFill>
                <a:highlight>
                  <a:srgbClr val="FFFFFF"/>
                </a:highlight>
              </a:rPr>
              <a:t>Source: This material is based on original writing by David Wiley, which was published freely under a Creative Commons Attribution 4.0 license at </a:t>
            </a:r>
            <a:r>
              <a:rPr lang="en" sz="8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http://opencontent.org/definition</a:t>
            </a:r>
            <a:r>
              <a:rPr lang="en" sz="8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3274" y="1152474"/>
            <a:ext cx="4127124" cy="3533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2D62E-FCE4-4E90-9120-1FC3ED6D1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 wanted to know . . .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125D3-A18E-4FAE-9D40-6FAD854D5E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Shape 78">
            <a:extLst>
              <a:ext uri="{FF2B5EF4-FFF2-40B4-BE49-F238E27FC236}">
                <a16:creationId xmlns:a16="http://schemas.microsoft.com/office/drawing/2014/main" id="{A1FBAC54-7DC2-4121-910D-154F01FE7E5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78077" y="1436590"/>
            <a:ext cx="3406147" cy="271599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1EE649-DB4E-4325-80A3-9F543DAC2AF8}"/>
              </a:ext>
            </a:extLst>
          </p:cNvPr>
          <p:cNvSpPr txBox="1"/>
          <p:nvPr/>
        </p:nvSpPr>
        <p:spPr>
          <a:xfrm rot="21302799">
            <a:off x="5501768" y="1833085"/>
            <a:ext cx="39803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What else would </a:t>
            </a:r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you like to know?</a:t>
            </a:r>
          </a:p>
        </p:txBody>
      </p:sp>
    </p:spTree>
    <p:extLst>
      <p:ext uri="{BB962C8B-B14F-4D97-AF65-F5344CB8AC3E}">
        <p14:creationId xmlns:p14="http://schemas.microsoft.com/office/powerpoint/2010/main" val="2358688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/>
              <a:t>Best practices for creating &amp; sharing OER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3024" y="1351300"/>
            <a:ext cx="3659274" cy="336484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Shape 135"/>
          <p:cNvSpPr txBox="1"/>
          <p:nvPr/>
        </p:nvSpPr>
        <p:spPr>
          <a:xfrm>
            <a:off x="4947125" y="3234100"/>
            <a:ext cx="1834200" cy="77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b="1" dirty="0">
                <a:solidFill>
                  <a:srgbClr val="FF0000"/>
                </a:solidFill>
              </a:rPr>
              <a:t>EM</a:t>
            </a:r>
            <a:r>
              <a:rPr lang="en-US" sz="3600" b="1" dirty="0">
                <a:solidFill>
                  <a:srgbClr val="FF0000"/>
                </a:solidFill>
              </a:rPr>
              <a:t>L</a:t>
            </a:r>
            <a:r>
              <a:rPr lang="en" sz="36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335575" y="1240300"/>
            <a:ext cx="4727700" cy="362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 b="1" dirty="0">
                <a:solidFill>
                  <a:srgbClr val="FF0000"/>
                </a:solidFill>
              </a:rPr>
              <a:t>E</a:t>
            </a:r>
            <a:r>
              <a:rPr lang="en" sz="3000" b="1" dirty="0"/>
              <a:t>valuate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r>
              <a:rPr lang="en" sz="3000" b="1" dirty="0">
                <a:solidFill>
                  <a:srgbClr val="FF0000"/>
                </a:solidFill>
              </a:rPr>
              <a:t>M</a:t>
            </a:r>
            <a:r>
              <a:rPr lang="en" sz="3000" b="1" dirty="0">
                <a:solidFill>
                  <a:schemeClr val="dk1"/>
                </a:solidFill>
              </a:rPr>
              <a:t>ark</a:t>
            </a:r>
          </a:p>
          <a:p>
            <a:pPr lvl="0">
              <a:spcBef>
                <a:spcPts val="0"/>
              </a:spcBef>
              <a:buNone/>
            </a:pPr>
            <a:endParaRPr lang="en" sz="3000" b="1" dirty="0">
              <a:solidFill>
                <a:srgbClr val="FF0000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" sz="3000" b="1" dirty="0">
                <a:solidFill>
                  <a:srgbClr val="FF0000"/>
                </a:solidFill>
              </a:rPr>
              <a:t>L</a:t>
            </a:r>
            <a:r>
              <a:rPr lang="en" sz="3000" b="1" dirty="0">
                <a:solidFill>
                  <a:schemeClr val="dk1"/>
                </a:solidFill>
              </a:rPr>
              <a:t>icense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r>
              <a:rPr lang="en" sz="3000" b="1" dirty="0">
                <a:solidFill>
                  <a:srgbClr val="FF0000"/>
                </a:solidFill>
              </a:rPr>
              <a:t>S</a:t>
            </a:r>
            <a:r>
              <a:rPr lang="en" sz="3000" b="1" dirty="0"/>
              <a:t>hare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5748900" y="4947600"/>
            <a:ext cx="3395100" cy="19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" dirty="0"/>
              <a:t>Public domain image: </a:t>
            </a:r>
            <a:r>
              <a:rPr lang="en" sz="600" u="sng" dirty="0">
                <a:solidFill>
                  <a:schemeClr val="hlink"/>
                </a:solidFill>
                <a:hlinkClick r:id="rId4"/>
              </a:rPr>
              <a:t>https://pixabay.com/en/tree-elm-elm-tree-leaf-green-1484370/</a:t>
            </a:r>
            <a:r>
              <a:rPr lang="en" sz="600" dirty="0"/>
              <a:t>  </a:t>
            </a:r>
          </a:p>
        </p:txBody>
      </p:sp>
      <p:pic>
        <p:nvPicPr>
          <p:cNvPr id="138" name="Shape 138" descr="CC BY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02150" y="4680475"/>
            <a:ext cx="836900" cy="292799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45850" y="4680475"/>
            <a:ext cx="7914000" cy="29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sz="800" dirty="0"/>
              <a:t>© Anita Walz. Unless otherwise noted, this presentation is licensed with a </a:t>
            </a:r>
            <a:r>
              <a:rPr lang="en" sz="800" u="sng" dirty="0">
                <a:hlinkClick r:id="rId6"/>
              </a:rPr>
              <a:t>Creative Commons Attribution 4.0 license</a:t>
            </a:r>
            <a:r>
              <a:rPr lang="en" sz="800" dirty="0"/>
              <a:t>. Anyone may modify and redistribute this presentation with attribution. Required attribution: This presentation is adapted from © Anita Walz’s </a:t>
            </a:r>
            <a:r>
              <a:rPr lang="en" sz="800" u="sng" dirty="0">
                <a:hlinkClick r:id="rId6"/>
              </a:rPr>
              <a:t>CC BY 4.0 licensed presentation</a:t>
            </a:r>
            <a:r>
              <a:rPr lang="en" sz="800" dirty="0"/>
              <a:t> </a:t>
            </a:r>
            <a:r>
              <a:rPr lang="en" sz="800" dirty="0">
                <a:solidFill>
                  <a:schemeClr val="tx1"/>
                </a:solidFill>
              </a:rPr>
              <a:t>“</a:t>
            </a:r>
            <a:r>
              <a:rPr lang="en-US" sz="800" dirty="0">
                <a:solidFill>
                  <a:schemeClr val="tx1"/>
                </a:solidFill>
              </a:rPr>
              <a:t>Introduction to Open Educational Resources” retrieved from </a:t>
            </a:r>
            <a:r>
              <a:rPr lang="en-US" sz="800" dirty="0">
                <a:solidFill>
                  <a:schemeClr val="tx1"/>
                </a:solidFill>
                <a:hlinkClick r:id="rId7"/>
              </a:rPr>
              <a:t>http://hdl.handle.net/10919/100283</a:t>
            </a:r>
            <a:r>
              <a:rPr lang="en-US" sz="800" dirty="0"/>
              <a:t> </a:t>
            </a:r>
            <a:endParaRPr lang="en" sz="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E</a:t>
            </a:r>
            <a:r>
              <a:rPr lang="en" b="1"/>
              <a:t>valuate</a:t>
            </a:r>
          </a:p>
        </p:txBody>
      </p:sp>
      <p:sp>
        <p:nvSpPr>
          <p:cNvPr id="147" name="Shape 147"/>
          <p:cNvSpPr txBox="1"/>
          <p:nvPr/>
        </p:nvSpPr>
        <p:spPr>
          <a:xfrm>
            <a:off x="749800" y="936925"/>
            <a:ext cx="8031000" cy="344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-381000" rtl="0">
              <a:spcBef>
                <a:spcPts val="0"/>
              </a:spcBef>
              <a:buSzPct val="100000"/>
              <a:buChar char="-"/>
            </a:pPr>
            <a:r>
              <a:rPr lang="en" sz="2400" dirty="0"/>
              <a:t>Did I create (and still own) all of the content in the item?</a:t>
            </a:r>
          </a:p>
          <a:p>
            <a:pPr lvl="0">
              <a:spcBef>
                <a:spcPts val="0"/>
              </a:spcBef>
              <a:buNone/>
            </a:pPr>
            <a:endParaRPr sz="2400" dirty="0"/>
          </a:p>
          <a:p>
            <a:pPr marL="457200" lvl="0" indent="-381000" rtl="0">
              <a:spcBef>
                <a:spcPts val="0"/>
              </a:spcBef>
              <a:buSzPct val="100000"/>
              <a:buChar char="-"/>
            </a:pPr>
            <a:r>
              <a:rPr lang="en" sz="2400" dirty="0"/>
              <a:t>If not, do I have permission for my use of third-party content?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 dirty="0"/>
              <a:t>CC-licensed content - requires attribution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 dirty="0"/>
              <a:t>Public domain content (pre-1924, © expired, or U.S. Government content*)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 dirty="0"/>
              <a:t>Written permission from the author for your </a:t>
            </a:r>
            <a:r>
              <a:rPr lang="en-US" dirty="0"/>
              <a:t>specific</a:t>
            </a:r>
            <a:r>
              <a:rPr lang="en" dirty="0"/>
              <a:t> use(</a:t>
            </a:r>
            <a:r>
              <a:rPr lang="en-US" dirty="0"/>
              <a:t>s)</a:t>
            </a:r>
            <a:r>
              <a:rPr lang="en" dirty="0"/>
              <a:t>**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 dirty="0"/>
              <a:t>Fair use (</a:t>
            </a:r>
            <a:r>
              <a:rPr lang="en-US" dirty="0"/>
              <a:t>with an </a:t>
            </a:r>
            <a:r>
              <a:rPr lang="en-US" i="1" dirty="0"/>
              <a:t>informed</a:t>
            </a:r>
            <a:r>
              <a:rPr lang="en-US" dirty="0"/>
              <a:t> Fair Use analysis***)</a:t>
            </a:r>
            <a:endParaRPr lang="en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48" name="Shape 148"/>
          <p:cNvSpPr txBox="1"/>
          <p:nvPr/>
        </p:nvSpPr>
        <p:spPr>
          <a:xfrm>
            <a:off x="267126" y="4267075"/>
            <a:ext cx="6724800" cy="431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 dirty="0"/>
              <a:t>* Public Domain in the U.S. -- Works of a U.S. Government employee within the scope of their official duties</a:t>
            </a:r>
          </a:p>
          <a:p>
            <a:pPr lvl="0">
              <a:spcBef>
                <a:spcPts val="0"/>
              </a:spcBef>
              <a:buNone/>
            </a:pPr>
            <a:r>
              <a:rPr lang="en" sz="1000" dirty="0"/>
              <a:t>What is the Public Domain? </a:t>
            </a:r>
            <a:r>
              <a:rPr lang="en" sz="1000" u="sng" dirty="0">
                <a:solidFill>
                  <a:schemeClr val="hlink"/>
                </a:solidFill>
                <a:hlinkClick r:id="rId4"/>
              </a:rPr>
              <a:t>http://fairuse.stanford.edu/overview/public-domain/welcome</a:t>
            </a:r>
            <a:r>
              <a:rPr lang="en" sz="1000" dirty="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sz="1000" dirty="0"/>
              <a:t>** Some permission letters request permission to release the in-copyright work under </a:t>
            </a:r>
            <a:r>
              <a:rPr lang="en-US" sz="1000" dirty="0"/>
              <a:t>the same open license as the overall work.</a:t>
            </a:r>
          </a:p>
          <a:p>
            <a:pPr lvl="0"/>
            <a:r>
              <a:rPr lang="en-US" sz="1000" dirty="0"/>
              <a:t>*** For more information see </a:t>
            </a:r>
            <a:r>
              <a:rPr lang="en-US" sz="1000" dirty="0">
                <a:hlinkClick r:id="rId5"/>
              </a:rPr>
              <a:t>https://librarycopyright.net/resources/fairuse/index.php</a:t>
            </a:r>
            <a:r>
              <a:rPr lang="en-US" sz="1000" dirty="0"/>
              <a:t> </a:t>
            </a:r>
            <a:endParaRPr lang="en" sz="1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M</a:t>
            </a:r>
            <a:r>
              <a:rPr lang="en" b="1"/>
              <a:t>ark</a:t>
            </a:r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66" name="Shape 166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lvl="0" rtl="0">
              <a:spcBef>
                <a:spcPts val="0"/>
              </a:spcBef>
              <a:buNone/>
            </a:pPr>
            <a:r>
              <a:rPr lang="en" sz="2400" dirty="0"/>
              <a:t>Mark 3rd party content within the document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dirty="0"/>
          </a:p>
          <a:p>
            <a:pPr marL="457200" lvl="0" indent="0" rtl="0">
              <a:spcBef>
                <a:spcPts val="0"/>
              </a:spcBef>
              <a:buNone/>
            </a:pPr>
            <a:r>
              <a:rPr lang="en" dirty="0"/>
              <a:t>Permission granted by:</a:t>
            </a:r>
          </a:p>
          <a:p>
            <a:pPr marL="457200" lvl="0" indent="0">
              <a:spcBef>
                <a:spcPts val="0"/>
              </a:spcBef>
              <a:buNone/>
            </a:pPr>
            <a:endParaRPr dirty="0"/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 dirty="0"/>
              <a:t>Creative Commons license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 dirty="0"/>
              <a:t>Public domain (not in copyright)</a:t>
            </a:r>
          </a:p>
          <a:p>
            <a:pPr marL="914400" lvl="0" indent="-228600" rtl="0">
              <a:spcBef>
                <a:spcPts val="0"/>
              </a:spcBef>
              <a:buChar char="-"/>
            </a:pPr>
            <a:r>
              <a:rPr lang="en" dirty="0"/>
              <a:t>Author-granted permission (preferably in writing)**</a:t>
            </a:r>
          </a:p>
          <a:p>
            <a:pPr marL="914400" lvl="0" indent="-228600">
              <a:spcBef>
                <a:spcPts val="0"/>
              </a:spcBef>
              <a:buChar char="-"/>
            </a:pPr>
            <a:r>
              <a:rPr lang="en" dirty="0"/>
              <a:t>Fair Use (</a:t>
            </a:r>
            <a:r>
              <a:rPr lang="en-US" dirty="0"/>
              <a:t>with an</a:t>
            </a:r>
            <a:r>
              <a:rPr lang="en-US" i="1" dirty="0"/>
              <a:t> informed </a:t>
            </a:r>
            <a:r>
              <a:rPr lang="en-US" dirty="0"/>
              <a:t>fair use analysis</a:t>
            </a:r>
            <a:r>
              <a:rPr lang="en" dirty="0"/>
              <a:t>)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Shape 1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4883" y="738317"/>
            <a:ext cx="5071633" cy="283278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 txBox="1"/>
          <p:nvPr/>
        </p:nvSpPr>
        <p:spPr>
          <a:xfrm>
            <a:off x="0" y="338450"/>
            <a:ext cx="11790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/>
              <a:t>Creative Commons example</a:t>
            </a:r>
          </a:p>
        </p:txBody>
      </p:sp>
      <p:sp>
        <p:nvSpPr>
          <p:cNvPr id="173" name="Shape 173"/>
          <p:cNvSpPr/>
          <p:nvPr/>
        </p:nvSpPr>
        <p:spPr>
          <a:xfrm>
            <a:off x="5874935" y="3127593"/>
            <a:ext cx="1615800" cy="6813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5" name="Shape 178">
            <a:extLst>
              <a:ext uri="{FF2B5EF4-FFF2-40B4-BE49-F238E27FC236}">
                <a16:creationId xmlns:a16="http://schemas.microsoft.com/office/drawing/2014/main" id="{E46F2FFC-DB80-4C0E-83D9-E5A6242405A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179">
            <a:extLst>
              <a:ext uri="{FF2B5EF4-FFF2-40B4-BE49-F238E27FC236}">
                <a16:creationId xmlns:a16="http://schemas.microsoft.com/office/drawing/2014/main" id="{88D7AD51-CF58-4A60-8BE2-F9A34C7DBBA5}"/>
              </a:ext>
            </a:extLst>
          </p:cNvPr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Shape 1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Shape 179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181" name="Shape 1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4524" y="765099"/>
            <a:ext cx="4928625" cy="327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x="1901000" y="3999775"/>
            <a:ext cx="47511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© David Lenker </a:t>
            </a:r>
            <a:r>
              <a:rPr lang="en" u="sng">
                <a:solidFill>
                  <a:schemeClr val="accent5"/>
                </a:solidFill>
                <a:hlinkClick r:id="rId5"/>
              </a:rPr>
              <a:t>Strawberry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u="sng">
                <a:solidFill>
                  <a:schemeClr val="accent5"/>
                </a:solidFill>
                <a:hlinkClick r:id="rId6"/>
              </a:rPr>
              <a:t>CC BY 2.0</a:t>
            </a:r>
          </a:p>
        </p:txBody>
      </p:sp>
      <p:sp>
        <p:nvSpPr>
          <p:cNvPr id="183" name="Shape 183"/>
          <p:cNvSpPr txBox="1"/>
          <p:nvPr/>
        </p:nvSpPr>
        <p:spPr>
          <a:xfrm>
            <a:off x="148525" y="4771950"/>
            <a:ext cx="8916900" cy="28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Best practice for attributing CC-licensed materials: </a:t>
            </a:r>
            <a:r>
              <a:rPr lang="en" sz="1000" u="sng">
                <a:solidFill>
                  <a:schemeClr val="hlink"/>
                </a:solidFill>
                <a:hlinkClick r:id="rId7"/>
              </a:rPr>
              <a:t>https://wiki.creativecommons.org/wiki/Best_practices_for_attribution</a:t>
            </a:r>
            <a:r>
              <a:rPr lang="en" sz="1000"/>
              <a:t> </a:t>
            </a:r>
          </a:p>
        </p:txBody>
      </p:sp>
      <p:sp>
        <p:nvSpPr>
          <p:cNvPr id="184" name="Shape 184"/>
          <p:cNvSpPr/>
          <p:nvPr/>
        </p:nvSpPr>
        <p:spPr>
          <a:xfrm>
            <a:off x="311700" y="2738662"/>
            <a:ext cx="1554600" cy="1816500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 txBox="1"/>
          <p:nvPr/>
        </p:nvSpPr>
        <p:spPr>
          <a:xfrm>
            <a:off x="106300" y="1665975"/>
            <a:ext cx="1761300" cy="85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Attribution is </a:t>
            </a:r>
            <a:r>
              <a:rPr lang="en" b="1"/>
              <a:t>always required </a:t>
            </a:r>
            <a:r>
              <a:rPr lang="en"/>
              <a:t>when using CC-licensed materials.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0" y="338450"/>
            <a:ext cx="11790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Creative Commons example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4" name="Shape 194"/>
          <p:cNvSpPr txBox="1"/>
          <p:nvPr/>
        </p:nvSpPr>
        <p:spPr>
          <a:xfrm>
            <a:off x="1901000" y="3999775"/>
            <a:ext cx="47511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© David Lenker </a:t>
            </a:r>
            <a:r>
              <a:rPr lang="en" u="sng">
                <a:solidFill>
                  <a:schemeClr val="accent5"/>
                </a:solidFill>
                <a:hlinkClick r:id="rId4"/>
              </a:rPr>
              <a:t>Strawberry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u="sng">
                <a:solidFill>
                  <a:schemeClr val="accent5"/>
                </a:solidFill>
                <a:hlinkClick r:id="rId5"/>
              </a:rPr>
              <a:t>CC BY 2.0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227100" y="4771950"/>
            <a:ext cx="8916900" cy="28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Best practice for attributing CC-licensed materials: </a:t>
            </a:r>
            <a:r>
              <a:rPr lang="en" sz="1000" u="sng">
                <a:solidFill>
                  <a:schemeClr val="hlink"/>
                </a:solidFill>
                <a:hlinkClick r:id="rId6"/>
              </a:rPr>
              <a:t>https://wiki.creativecommons.org/wiki/Best_practices_for_attribution</a:t>
            </a:r>
            <a:r>
              <a:rPr lang="en" sz="1000"/>
              <a:t> 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106300" y="1665975"/>
            <a:ext cx="1761300" cy="85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Attribution is </a:t>
            </a:r>
            <a:r>
              <a:rPr lang="en" b="1"/>
              <a:t>always required </a:t>
            </a:r>
            <a:r>
              <a:rPr lang="en"/>
              <a:t>when using CC-licensed materials.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849475" y="145137"/>
            <a:ext cx="5514975" cy="44291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 txBox="1"/>
          <p:nvPr/>
        </p:nvSpPr>
        <p:spPr>
          <a:xfrm>
            <a:off x="1883550" y="4548175"/>
            <a:ext cx="5446800" cy="12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Source: </a:t>
            </a:r>
            <a:r>
              <a:rPr lang="en" sz="800" u="sng">
                <a:solidFill>
                  <a:schemeClr val="hlink"/>
                </a:solidFill>
                <a:hlinkClick r:id="rId8"/>
              </a:rPr>
              <a:t>https://creativecommons.org/licenses/by/4.0/</a:t>
            </a:r>
            <a:r>
              <a:rPr lang="en" sz="800"/>
              <a:t> </a:t>
            </a:r>
          </a:p>
        </p:txBody>
      </p:sp>
      <p:sp>
        <p:nvSpPr>
          <p:cNvPr id="199" name="Shape 199"/>
          <p:cNvSpPr/>
          <p:nvPr/>
        </p:nvSpPr>
        <p:spPr>
          <a:xfrm rot="10800000" flipH="1">
            <a:off x="247600" y="2605427"/>
            <a:ext cx="1478700" cy="1694100"/>
          </a:xfrm>
          <a:prstGeom prst="curvedRightArrow">
            <a:avLst>
              <a:gd name="adj1" fmla="val 25000"/>
              <a:gd name="adj2" fmla="val 48601"/>
              <a:gd name="adj3" fmla="val 24604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 txBox="1"/>
          <p:nvPr/>
        </p:nvSpPr>
        <p:spPr>
          <a:xfrm>
            <a:off x="106300" y="1115625"/>
            <a:ext cx="47511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© David Lenker </a:t>
            </a:r>
            <a:r>
              <a:rPr lang="en" u="sng">
                <a:solidFill>
                  <a:schemeClr val="accent5"/>
                </a:solidFill>
                <a:hlinkClick r:id="rId4"/>
              </a:rPr>
              <a:t>Strawberry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 u="sng">
                <a:solidFill>
                  <a:schemeClr val="accent5"/>
                </a:solidFill>
                <a:hlinkClick r:id="rId5"/>
              </a:rPr>
              <a:t>CC BY 2.0</a:t>
            </a:r>
          </a:p>
        </p:txBody>
      </p:sp>
      <p:sp>
        <p:nvSpPr>
          <p:cNvPr id="201" name="Shape 201"/>
          <p:cNvSpPr txBox="1"/>
          <p:nvPr/>
        </p:nvSpPr>
        <p:spPr>
          <a:xfrm>
            <a:off x="0" y="338450"/>
            <a:ext cx="11790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Creative Commons example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Shape 20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Shape 207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09" name="Shape 209"/>
          <p:cNvSpPr txBox="1"/>
          <p:nvPr/>
        </p:nvSpPr>
        <p:spPr>
          <a:xfrm>
            <a:off x="2259050" y="3908900"/>
            <a:ext cx="51732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i="1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Poissons, Ecrevisses et Crabes </a:t>
            </a:r>
            <a:r>
              <a:rPr lang="en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(1719). Retrieved from: </a:t>
            </a:r>
            <a:r>
              <a:rPr lang="en" u="sng">
                <a:solidFill>
                  <a:schemeClr val="hlink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http://publicdomainreview.org/collections/images-from-the-earliest-known-colour-book-on-fish-1754</a:t>
            </a:r>
            <a:r>
              <a:rPr lang="en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[Public domain]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148525" y="2520325"/>
            <a:ext cx="2899500" cy="85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Citations are good scholarly practice.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Attribution of public domain works is </a:t>
            </a:r>
            <a:r>
              <a:rPr lang="en" b="1"/>
              <a:t>not </a:t>
            </a:r>
            <a:r>
              <a:rPr lang="en"/>
              <a:t>legally required.</a:t>
            </a:r>
          </a:p>
        </p:txBody>
      </p:sp>
      <p:sp>
        <p:nvSpPr>
          <p:cNvPr id="211" name="Shape 211"/>
          <p:cNvSpPr txBox="1"/>
          <p:nvPr/>
        </p:nvSpPr>
        <p:spPr>
          <a:xfrm>
            <a:off x="148525" y="303525"/>
            <a:ext cx="23757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Public domain example</a:t>
            </a:r>
          </a:p>
        </p:txBody>
      </p:sp>
      <p:pic>
        <p:nvPicPr>
          <p:cNvPr id="212" name="Shape 2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1348" y="177712"/>
            <a:ext cx="2959025" cy="3822074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Shape 213"/>
          <p:cNvSpPr txBox="1"/>
          <p:nvPr/>
        </p:nvSpPr>
        <p:spPr>
          <a:xfrm>
            <a:off x="148525" y="4747325"/>
            <a:ext cx="7536900" cy="17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/>
              <a:t>About the Public Domain: 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http://guides.lib.vt.edu/oer/PD</a:t>
            </a:r>
            <a:r>
              <a:rPr lang="en" sz="800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 sz="800"/>
              <a:t>More info on finding Public Domain works: </a:t>
            </a:r>
            <a:r>
              <a:rPr lang="en" sz="800" u="sng">
                <a:solidFill>
                  <a:schemeClr val="hlink"/>
                </a:solidFill>
                <a:hlinkClick r:id="rId7"/>
              </a:rPr>
              <a:t>http://publicdomainreview.org/guide-to-finding-interesting-public-domain-works-online/</a:t>
            </a:r>
            <a:r>
              <a:rPr lang="en" sz="800"/>
              <a:t>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Shape 219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220" name="Shape 220"/>
          <p:cNvSpPr txBox="1"/>
          <p:nvPr/>
        </p:nvSpPr>
        <p:spPr>
          <a:xfrm>
            <a:off x="549725" y="976000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21" name="Shape 221"/>
          <p:cNvSpPr txBox="1"/>
          <p:nvPr/>
        </p:nvSpPr>
        <p:spPr>
          <a:xfrm>
            <a:off x="262050" y="434525"/>
            <a:ext cx="2375700" cy="89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/>
              <a:t>Author permission example</a:t>
            </a:r>
          </a:p>
        </p:txBody>
      </p:sp>
      <p:pic>
        <p:nvPicPr>
          <p:cNvPr id="222" name="Shape 222"/>
          <p:cNvPicPr preferRelativeResize="0"/>
          <p:nvPr/>
        </p:nvPicPr>
        <p:blipFill rotWithShape="1">
          <a:blip r:embed="rId4">
            <a:alphaModFix/>
          </a:blip>
          <a:srcRect l="1420" r="-1419" b="12487"/>
          <a:stretch/>
        </p:blipFill>
        <p:spPr>
          <a:xfrm>
            <a:off x="3085200" y="548075"/>
            <a:ext cx="4532850" cy="2674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Shape 223"/>
          <p:cNvPicPr preferRelativeResize="0"/>
          <p:nvPr/>
        </p:nvPicPr>
        <p:blipFill rotWithShape="1">
          <a:blip r:embed="rId4">
            <a:alphaModFix/>
          </a:blip>
          <a:srcRect t="87615"/>
          <a:stretch/>
        </p:blipFill>
        <p:spPr>
          <a:xfrm>
            <a:off x="2994325" y="3144699"/>
            <a:ext cx="8016250" cy="60724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/>
          <p:nvPr/>
        </p:nvSpPr>
        <p:spPr>
          <a:xfrm>
            <a:off x="6768525" y="3089525"/>
            <a:ext cx="2108400" cy="3987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5" name="Shape 225"/>
          <p:cNvSpPr txBox="1"/>
          <p:nvPr/>
        </p:nvSpPr>
        <p:spPr>
          <a:xfrm>
            <a:off x="262050" y="2844975"/>
            <a:ext cx="2497800" cy="1074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The permission granter may require a particular statement.  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Citation is good scholarly practice.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M</a:t>
            </a:r>
            <a:r>
              <a:rPr lang="en" b="1"/>
              <a:t>ark</a:t>
            </a:r>
          </a:p>
        </p:txBody>
      </p:sp>
      <p:pic>
        <p:nvPicPr>
          <p:cNvPr id="231" name="Shape 2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Shape 232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233" name="Shape 233"/>
          <p:cNvSpPr txBox="1"/>
          <p:nvPr/>
        </p:nvSpPr>
        <p:spPr>
          <a:xfrm>
            <a:off x="558975" y="993475"/>
            <a:ext cx="77553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lvl="0" rtl="0">
              <a:spcBef>
                <a:spcPts val="0"/>
              </a:spcBef>
              <a:buNone/>
            </a:pPr>
            <a:r>
              <a:rPr lang="en" sz="2400" dirty="0"/>
              <a:t>Mark 3rd party content within the document</a:t>
            </a:r>
          </a:p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 dirty="0">
                <a:latin typeface="+mn-lt"/>
              </a:rPr>
              <a:t>Creative Commons Example:  © David Lenker </a:t>
            </a:r>
            <a:r>
              <a:rPr lang="en" u="sng" dirty="0">
                <a:solidFill>
                  <a:schemeClr val="hlink"/>
                </a:solidFill>
                <a:latin typeface="+mn-lt"/>
                <a:hlinkClick r:id="rId4"/>
              </a:rPr>
              <a:t>Strawberry</a:t>
            </a:r>
            <a:r>
              <a:rPr lang="en" dirty="0">
                <a:latin typeface="+mn-lt"/>
              </a:rPr>
              <a:t> </a:t>
            </a:r>
            <a:r>
              <a:rPr lang="en" u="sng" dirty="0">
                <a:solidFill>
                  <a:schemeClr val="hlink"/>
                </a:solidFill>
                <a:latin typeface="+mn-lt"/>
                <a:hlinkClick r:id="rId5"/>
              </a:rPr>
              <a:t>CC BY 2.0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dirty="0">
              <a:latin typeface="+mn-lt"/>
            </a:endParaRPr>
          </a:p>
          <a:p>
            <a:pPr marL="914400" lvl="1" indent="-228600" rtl="0">
              <a:spcBef>
                <a:spcPts val="0"/>
              </a:spcBef>
              <a:buChar char="-"/>
            </a:pPr>
            <a:r>
              <a:rPr lang="en" dirty="0">
                <a:latin typeface="+mn-lt"/>
              </a:rPr>
              <a:t>Public Domain Example: </a:t>
            </a:r>
            <a:r>
              <a:rPr lang="en" sz="1300" i="1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</a:rPr>
              <a:t>Poissons, Ecrevisses et Crabes </a:t>
            </a:r>
            <a:r>
              <a:rPr lang="en" sz="1300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</a:rPr>
              <a:t>(1719). Retrieved from: </a:t>
            </a:r>
            <a:r>
              <a:rPr lang="en" sz="1300" u="sng" dirty="0">
                <a:solidFill>
                  <a:schemeClr val="accent5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  <a:hlinkClick r:id="rId6"/>
              </a:rPr>
              <a:t>http://publicdomainreview.org/collections/images-from-the-earliest-known-colour-book-on-fish-1754</a:t>
            </a:r>
            <a:r>
              <a:rPr lang="en" sz="1300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</a:rPr>
              <a:t> [Public domain]</a:t>
            </a:r>
          </a:p>
          <a:p>
            <a:pPr lvl="0" algn="l" rtl="0">
              <a:spcBef>
                <a:spcPts val="0"/>
              </a:spcBef>
              <a:buNone/>
            </a:pPr>
            <a:endParaRPr sz="1300" dirty="0">
              <a:solidFill>
                <a:srgbClr val="444444"/>
              </a:solidFill>
              <a:highlight>
                <a:srgbClr val="FFFFFF"/>
              </a:highlight>
              <a:latin typeface="+mn-lt"/>
              <a:ea typeface="Times New Roman"/>
              <a:cs typeface="Times New Roman"/>
              <a:sym typeface="Times New Roman"/>
            </a:endParaRPr>
          </a:p>
          <a:p>
            <a:pPr marL="914400" lvl="0" indent="-311150" algn="l" rtl="0">
              <a:spcBef>
                <a:spcPts val="0"/>
              </a:spcBef>
              <a:buClr>
                <a:srgbClr val="444444"/>
              </a:buClr>
              <a:buFont typeface="Times New Roman"/>
              <a:buChar char="-"/>
            </a:pPr>
            <a:r>
              <a:rPr lang="en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</a:rPr>
              <a:t>Permission Example</a:t>
            </a:r>
            <a:r>
              <a:rPr lang="en" sz="1300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</a:rPr>
              <a:t>:</a:t>
            </a:r>
            <a:r>
              <a:rPr lang="en" sz="1300" dirty="0">
                <a:solidFill>
                  <a:srgbClr val="444444"/>
                </a:solidFill>
                <a:highlight>
                  <a:srgbClr val="FFFFFF"/>
                </a:highlight>
                <a:latin typeface="+mn-lt"/>
                <a:ea typeface="Times New Roman"/>
                <a:cs typeface="Times New Roman"/>
                <a:sym typeface="Times New Roman"/>
              </a:rPr>
              <a:t> © Mark Perry All Rights Reserved. Used with Permission</a:t>
            </a:r>
          </a:p>
          <a:p>
            <a:pPr marL="0" lvl="0" indent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sz="2400" dirty="0"/>
          </a:p>
          <a:p>
            <a:pPr marL="457200" lvl="0" indent="0" rtl="0">
              <a:spcBef>
                <a:spcPts val="0"/>
              </a:spcBef>
              <a:buNone/>
            </a:pPr>
            <a:r>
              <a:rPr lang="en" dirty="0"/>
              <a:t>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L</a:t>
            </a:r>
            <a:r>
              <a:rPr lang="en" b="1">
                <a:solidFill>
                  <a:srgbClr val="000000"/>
                </a:solidFill>
              </a:rPr>
              <a:t>icense</a:t>
            </a:r>
          </a:p>
        </p:txBody>
      </p:sp>
      <p:pic>
        <p:nvPicPr>
          <p:cNvPr id="154" name="Shape 1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Shape 155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 dirty="0">
                <a:solidFill>
                  <a:srgbClr val="FF0000"/>
                </a:solidFill>
              </a:rPr>
              <a:t>EM</a:t>
            </a:r>
            <a:r>
              <a:rPr lang="en-US" sz="1800" b="1" dirty="0">
                <a:solidFill>
                  <a:srgbClr val="FF0000"/>
                </a:solidFill>
              </a:rPr>
              <a:t>L</a:t>
            </a:r>
            <a:r>
              <a:rPr lang="en" sz="18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156" name="Shape 156"/>
          <p:cNvSpPr txBox="1"/>
          <p:nvPr/>
        </p:nvSpPr>
        <p:spPr>
          <a:xfrm>
            <a:off x="820950" y="1017725"/>
            <a:ext cx="66114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Example:</a:t>
            </a: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chemeClr val="dk1"/>
              </a:solidFill>
            </a:endParaRPr>
          </a:p>
          <a:p>
            <a:pPr marL="457200" lvl="0" indent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© MyName, Publication Year. Unless otherwise noted, licensed with a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u="sng">
                <a:solidFill>
                  <a:schemeClr val="accent5"/>
                </a:solidFill>
                <a:hlinkClick r:id="rId4"/>
              </a:rPr>
              <a:t>Creative Commons Attribution License 4.0</a:t>
            </a:r>
          </a:p>
        </p:txBody>
      </p:sp>
      <p:pic>
        <p:nvPicPr>
          <p:cNvPr id="157" name="Shape 157" descr="CC BY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57490" y="2888102"/>
            <a:ext cx="788493" cy="2758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279500" y="4792550"/>
            <a:ext cx="6707400" cy="21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Marking CC licensed works to be Machine Readable: </a:t>
            </a:r>
            <a:r>
              <a:rPr lang="en" sz="800" u="sng">
                <a:solidFill>
                  <a:schemeClr val="hlink"/>
                </a:solidFill>
                <a:hlinkClick r:id="rId6"/>
              </a:rPr>
              <a:t>https://wiki.creativecommons.org/wiki/Marking_Works_Technical</a:t>
            </a:r>
            <a:r>
              <a:rPr lang="en" sz="80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0376A8-5908-4C69-B767-99E93A66F4C8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FA8CD89-38ED-4E62-8FCA-69A48B904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7" y="0"/>
            <a:ext cx="821372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F3124D-CF72-4918-9D37-B45D753CBF50}"/>
              </a:ext>
            </a:extLst>
          </p:cNvPr>
          <p:cNvSpPr txBox="1"/>
          <p:nvPr/>
        </p:nvSpPr>
        <p:spPr>
          <a:xfrm>
            <a:off x="1155357" y="4866501"/>
            <a:ext cx="5542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https://paulgstacey.files.wordpress.com/2017/11/landscapeofopenstacey.jpg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612F274-5609-4F23-9BFF-96CF432378BE}"/>
              </a:ext>
            </a:extLst>
          </p:cNvPr>
          <p:cNvSpPr/>
          <p:nvPr/>
        </p:nvSpPr>
        <p:spPr>
          <a:xfrm rot="9054393" flipH="1">
            <a:off x="1947680" y="2930838"/>
            <a:ext cx="1459766" cy="562788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5377156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b="1">
                <a:solidFill>
                  <a:srgbClr val="FF0000"/>
                </a:solidFill>
              </a:rPr>
              <a:t>S</a:t>
            </a:r>
            <a:r>
              <a:rPr lang="en" b="1"/>
              <a:t>hare</a:t>
            </a:r>
          </a:p>
        </p:txBody>
      </p:sp>
      <p:pic>
        <p:nvPicPr>
          <p:cNvPr id="239" name="Shape 2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8324" y="3488149"/>
            <a:ext cx="1138550" cy="124165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Shape 240"/>
          <p:cNvSpPr txBox="1"/>
          <p:nvPr/>
        </p:nvSpPr>
        <p:spPr>
          <a:xfrm>
            <a:off x="7333155" y="4340458"/>
            <a:ext cx="1074300" cy="53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</a:rPr>
              <a:t>EMLS</a:t>
            </a:r>
            <a:endParaRPr lang="en" sz="1800" b="1" dirty="0">
              <a:solidFill>
                <a:srgbClr val="FF0000"/>
              </a:solidFill>
            </a:endParaRPr>
          </a:p>
        </p:txBody>
      </p:sp>
      <p:sp>
        <p:nvSpPr>
          <p:cNvPr id="241" name="Shape 241"/>
          <p:cNvSpPr txBox="1"/>
          <p:nvPr/>
        </p:nvSpPr>
        <p:spPr>
          <a:xfrm>
            <a:off x="1152850" y="1089550"/>
            <a:ext cx="7724100" cy="3580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Share in your usual places: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In print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On your website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Share to avoid eventual broken links and so that others can find your work: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VTechWorks (VT’s </a:t>
            </a:r>
            <a:r>
              <a:rPr lang="en-US" dirty="0"/>
              <a:t>institutional</a:t>
            </a:r>
            <a:r>
              <a:rPr lang="en" dirty="0"/>
              <a:t> repository)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https://vtechworks.lib.vt.edu</a:t>
            </a:r>
            <a:r>
              <a:rPr lang="en" dirty="0"/>
              <a:t> (Google crawls)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Disciplinary repositories (contact your professional society)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Open repositories: OERCommons </a:t>
            </a:r>
            <a:r>
              <a:rPr lang="en" dirty="0">
                <a:hlinkClick r:id="rId5"/>
              </a:rPr>
              <a:t>http://www.oercommons.org</a:t>
            </a:r>
            <a:r>
              <a:rPr lang="en" dirty="0"/>
              <a:t> </a:t>
            </a:r>
          </a:p>
          <a:p>
            <a:pPr marL="228600" lvl="3"/>
            <a:r>
              <a:rPr lang="en" dirty="0"/>
              <a:t>		   MERLOT </a:t>
            </a:r>
            <a:r>
              <a:rPr lang="en-US" dirty="0">
                <a:hlinkClick r:id="rId6"/>
              </a:rPr>
              <a:t>https://www.merlot.org</a:t>
            </a:r>
            <a:r>
              <a:rPr lang="en-US" dirty="0"/>
              <a:t> </a:t>
            </a:r>
            <a:endParaRPr lang="en" dirty="0"/>
          </a:p>
          <a:p>
            <a:pPr marL="228600" lvl="1"/>
            <a:r>
              <a:rPr lang="en" dirty="0"/>
              <a:t>                                   Open Textbook Library </a:t>
            </a:r>
            <a:r>
              <a:rPr lang="en" sz="1200" u="sng" dirty="0">
                <a:solidFill>
                  <a:schemeClr val="hlink"/>
                </a:solidFill>
                <a:hlinkClick r:id="rId7"/>
              </a:rPr>
              <a:t>https://open.umn.edu/opentextbooks/Submit.aspx</a:t>
            </a:r>
            <a:r>
              <a:rPr lang="en" sz="1200" dirty="0"/>
              <a:t>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More platforms for creating and sharing: </a:t>
            </a:r>
            <a:r>
              <a:rPr lang="en" u="sng" dirty="0">
                <a:solidFill>
                  <a:schemeClr val="hlink"/>
                </a:solidFill>
                <a:hlinkClick r:id="rId8"/>
              </a:rPr>
              <a:t>http://hdl.handle.net/10919/76739</a:t>
            </a:r>
            <a:r>
              <a:rPr lang="en" dirty="0"/>
              <a:t> 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r>
              <a:rPr lang="en" dirty="0"/>
              <a:t>Tell people about your work: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Social media channels: Twitter, Facebook, Listservs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University communication channels &amp; news services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Tell your colleagues: Face to face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Best practices for creating &amp; sharing OER</a:t>
            </a:r>
          </a:p>
        </p:txBody>
      </p:sp>
      <p:pic>
        <p:nvPicPr>
          <p:cNvPr id="247" name="Shape 2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3024" y="1351300"/>
            <a:ext cx="3659274" cy="3364849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Shape 248"/>
          <p:cNvSpPr txBox="1"/>
          <p:nvPr/>
        </p:nvSpPr>
        <p:spPr>
          <a:xfrm>
            <a:off x="4947125" y="3234100"/>
            <a:ext cx="1834200" cy="77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>
                <a:solidFill>
                  <a:srgbClr val="FF0000"/>
                </a:solidFill>
              </a:rPr>
              <a:t>EM</a:t>
            </a:r>
            <a:r>
              <a:rPr lang="en-US" sz="3600" b="1" dirty="0">
                <a:solidFill>
                  <a:srgbClr val="FF0000"/>
                </a:solidFill>
              </a:rPr>
              <a:t>L</a:t>
            </a:r>
            <a:r>
              <a:rPr lang="en" sz="3600" b="1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249" name="Shape 249"/>
          <p:cNvSpPr txBox="1"/>
          <p:nvPr/>
        </p:nvSpPr>
        <p:spPr>
          <a:xfrm>
            <a:off x="1335575" y="1240300"/>
            <a:ext cx="4727700" cy="362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rgbClr val="FF0000"/>
                </a:solidFill>
              </a:rPr>
              <a:t>E</a:t>
            </a:r>
            <a:r>
              <a:rPr lang="en" sz="3000" b="1" dirty="0"/>
              <a:t>valuate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r>
              <a:rPr lang="en" sz="3000" b="1" dirty="0">
                <a:solidFill>
                  <a:srgbClr val="FF0000"/>
                </a:solidFill>
              </a:rPr>
              <a:t>M</a:t>
            </a:r>
            <a:r>
              <a:rPr lang="en" sz="3000" b="1" dirty="0">
                <a:solidFill>
                  <a:schemeClr val="dk1"/>
                </a:solidFill>
              </a:rPr>
              <a:t>ark</a:t>
            </a:r>
          </a:p>
          <a:p>
            <a:endParaRPr lang="en" sz="3000" b="1" dirty="0">
              <a:solidFill>
                <a:srgbClr val="FF0000"/>
              </a:solidFill>
            </a:endParaRPr>
          </a:p>
          <a:p>
            <a:r>
              <a:rPr lang="en" sz="3000" b="1" dirty="0">
                <a:solidFill>
                  <a:srgbClr val="FF0000"/>
                </a:solidFill>
              </a:rPr>
              <a:t>L</a:t>
            </a:r>
            <a:r>
              <a:rPr lang="en" sz="3000" b="1" dirty="0">
                <a:solidFill>
                  <a:schemeClr val="dk1"/>
                </a:solidFill>
              </a:rPr>
              <a:t>icense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rgbClr val="FF0000"/>
                </a:solidFill>
              </a:rPr>
              <a:t>S</a:t>
            </a:r>
            <a:r>
              <a:rPr lang="en" sz="3000" b="1" dirty="0"/>
              <a:t>hare</a:t>
            </a:r>
          </a:p>
        </p:txBody>
      </p:sp>
      <p:sp>
        <p:nvSpPr>
          <p:cNvPr id="250" name="Shape 250"/>
          <p:cNvSpPr txBox="1"/>
          <p:nvPr/>
        </p:nvSpPr>
        <p:spPr>
          <a:xfrm>
            <a:off x="133575" y="4868200"/>
            <a:ext cx="8280300" cy="19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" dirty="0"/>
              <a:t>Public domain images: </a:t>
            </a:r>
            <a:r>
              <a:rPr lang="en" sz="600" u="sng" dirty="0">
                <a:solidFill>
                  <a:schemeClr val="hlink"/>
                </a:solidFill>
                <a:hlinkClick r:id="rId4"/>
              </a:rPr>
              <a:t>https://pixabay.com/en/tree-elm-elm-tree-leaf-green-1484370/</a:t>
            </a:r>
            <a:endParaRPr lang="en" sz="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8323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>
                <a:solidFill>
                  <a:srgbClr val="FF0000"/>
                </a:solidFill>
              </a:rPr>
              <a:t>Finding </a:t>
            </a:r>
            <a:r>
              <a:rPr lang="en" sz="2400"/>
              <a:t>OER, Creative Commons &amp; Public Domain Resources</a:t>
            </a:r>
          </a:p>
        </p:txBody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Google Advanced Search (“Usage Rights” filter) 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Images, music, media &amp; video: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https://search.creativecommons.org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Open (OER) Textbooks: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https://open.umn.edu/opentextbooks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Interactive Simulations: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https://phet.colorado.edu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And more: </a:t>
            </a:r>
            <a:r>
              <a:rPr lang="en" u="sng">
                <a:solidFill>
                  <a:schemeClr val="hlink"/>
                </a:solidFill>
                <a:hlinkClick r:id="rId6"/>
              </a:rPr>
              <a:t>http://guides.lib.vt.edu/oer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257" name="Shape 25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65046" y="899200"/>
            <a:ext cx="3569375" cy="1296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solidFill>
                  <a:srgbClr val="FF0000"/>
                </a:solidFill>
              </a:rPr>
              <a:t>Services </a:t>
            </a:r>
            <a:r>
              <a:rPr lang="en"/>
              <a:t>offered by the University Libraries</a:t>
            </a: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214691" y="883261"/>
            <a:ext cx="8520600" cy="2827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-"/>
            </a:pPr>
            <a:r>
              <a:rPr lang="en" b="1" dirty="0"/>
              <a:t>Consultations &amp; Referrals</a:t>
            </a:r>
            <a:r>
              <a:rPr lang="en" dirty="0"/>
              <a:t>: Where do I start? Who can help me? 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Copyright, Creative Commons/Open Licensing </a:t>
            </a:r>
            <a:r>
              <a:rPr lang="en" b="1" dirty="0"/>
              <a:t>consultations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Assistance </a:t>
            </a:r>
            <a:r>
              <a:rPr lang="en" b="1" dirty="0"/>
              <a:t>locating &amp; adapting</a:t>
            </a:r>
            <a:r>
              <a:rPr lang="en" dirty="0"/>
              <a:t> openly licensed content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b="1" dirty="0"/>
              <a:t>VTechWorks </a:t>
            </a:r>
            <a:r>
              <a:rPr lang="en" dirty="0"/>
              <a:t>Institutional Repository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Open Textbook </a:t>
            </a:r>
            <a:r>
              <a:rPr lang="en" b="1" dirty="0"/>
              <a:t>Publishing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b="1" dirty="0"/>
              <a:t>Hosting </a:t>
            </a:r>
            <a:r>
              <a:rPr lang="en" dirty="0"/>
              <a:t>of Open Journals and Open Conference Proceeding</a:t>
            </a:r>
          </a:p>
          <a:p>
            <a:pPr marL="457200" lvl="0" indent="-228600">
              <a:buChar char="-"/>
            </a:pPr>
            <a:r>
              <a:rPr lang="en" dirty="0"/>
              <a:t>Open Education Initiative </a:t>
            </a:r>
            <a:r>
              <a:rPr lang="en" b="1" dirty="0"/>
              <a:t>Faculty</a:t>
            </a:r>
            <a:r>
              <a:rPr lang="en" dirty="0"/>
              <a:t> </a:t>
            </a:r>
            <a:r>
              <a:rPr lang="en" b="1" dirty="0"/>
              <a:t>Grants </a:t>
            </a:r>
            <a:r>
              <a:rPr lang="en" dirty="0"/>
              <a:t>for development of openly licensed learning resources - </a:t>
            </a:r>
            <a:r>
              <a:rPr lang="en-US" dirty="0">
                <a:hlinkClick r:id="rId3"/>
              </a:rPr>
              <a:t>https://guides.lib.vt.edu/oer/grants</a:t>
            </a:r>
            <a:endParaRPr lang="en" dirty="0"/>
          </a:p>
        </p:txBody>
      </p:sp>
      <p:sp>
        <p:nvSpPr>
          <p:cNvPr id="264" name="Shape 264"/>
          <p:cNvSpPr txBox="1"/>
          <p:nvPr/>
        </p:nvSpPr>
        <p:spPr>
          <a:xfrm>
            <a:off x="124450" y="4680475"/>
            <a:ext cx="7914000" cy="29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sz="800" dirty="0"/>
              <a:t>© Anita Walz. This presentation is licensed with a </a:t>
            </a:r>
            <a:r>
              <a:rPr lang="en" sz="800" u="sng" dirty="0">
                <a:solidFill>
                  <a:schemeClr val="hlink"/>
                </a:solidFill>
                <a:hlinkClick r:id="rId4"/>
              </a:rPr>
              <a:t>Creative Commons Attribution 4.0 license</a:t>
            </a:r>
            <a:r>
              <a:rPr lang="en" sz="800" dirty="0"/>
              <a:t>. Anyone may modify and redistribute this presentation with attribution. Required attribution: This presentation is adapted from © Anita Walz’s </a:t>
            </a:r>
            <a:r>
              <a:rPr lang="en" sz="800" u="sng" dirty="0">
                <a:solidFill>
                  <a:schemeClr val="hlink"/>
                </a:solidFill>
                <a:hlinkClick r:id="rId4"/>
              </a:rPr>
              <a:t>CC BY 4.0 licensed presentation</a:t>
            </a:r>
            <a:r>
              <a:rPr lang="en" sz="800" dirty="0"/>
              <a:t> </a:t>
            </a:r>
            <a:r>
              <a:rPr lang="en" sz="800" dirty="0">
                <a:solidFill>
                  <a:schemeClr val="tx1"/>
                </a:solidFill>
              </a:rPr>
              <a:t>“</a:t>
            </a:r>
            <a:r>
              <a:rPr lang="en-US" sz="800" dirty="0">
                <a:solidFill>
                  <a:schemeClr val="tx1"/>
                </a:solidFill>
              </a:rPr>
              <a:t>Introduction to Open Educational Resources” retrieved from </a:t>
            </a:r>
            <a:r>
              <a:rPr lang="en-US" sz="800" dirty="0">
                <a:solidFill>
                  <a:schemeClr val="tx1"/>
                </a:solidFill>
                <a:hlinkClick r:id="rId5"/>
              </a:rPr>
              <a:t>http://hdl.handle.net/10919/100283</a:t>
            </a:r>
            <a:r>
              <a:rPr lang="en-US" sz="800" dirty="0">
                <a:solidFill>
                  <a:schemeClr val="tx1"/>
                </a:solidFill>
              </a:rPr>
              <a:t> </a:t>
            </a:r>
            <a:endParaRPr lang="en" sz="800" dirty="0"/>
          </a:p>
        </p:txBody>
      </p:sp>
      <p:pic>
        <p:nvPicPr>
          <p:cNvPr id="265" name="Shape 265" descr="CC BY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02150" y="4680475"/>
            <a:ext cx="836900" cy="292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Thank you and discussion</a:t>
            </a:r>
          </a:p>
        </p:txBody>
      </p:sp>
      <p:pic>
        <p:nvPicPr>
          <p:cNvPr id="271" name="Shape 2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3274" y="1152474"/>
            <a:ext cx="4127124" cy="353384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3CD9B9-E31C-48D2-945C-F1AFB0A27D9E}"/>
              </a:ext>
            </a:extLst>
          </p:cNvPr>
          <p:cNvSpPr txBox="1"/>
          <p:nvPr/>
        </p:nvSpPr>
        <p:spPr>
          <a:xfrm>
            <a:off x="4213654" y="4525662"/>
            <a:ext cx="4704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Anita Walz </a:t>
            </a:r>
            <a:r>
              <a:rPr lang="en-US" dirty="0">
                <a:hlinkClick r:id="rId4"/>
              </a:rPr>
              <a:t>arwalz@vt.edu</a:t>
            </a:r>
            <a:endParaRPr lang="en-US" dirty="0"/>
          </a:p>
          <a:p>
            <a:pPr algn="r"/>
            <a:r>
              <a:rPr lang="en-US" dirty="0"/>
              <a:t>@</a:t>
            </a:r>
            <a:r>
              <a:rPr lang="en-US" dirty="0" err="1"/>
              <a:t>arwalz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11699" y="445025"/>
            <a:ext cx="8776695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chemeClr val="accent1">
                    <a:lumMod val="75000"/>
                  </a:schemeClr>
                </a:solidFill>
              </a:rPr>
              <a:t>Discussion</a:t>
            </a:r>
            <a:r>
              <a:rPr lang="en" dirty="0"/>
              <a:t>: </a:t>
            </a:r>
            <a:r>
              <a:rPr lang="en-US" dirty="0"/>
              <a:t>On a scale of 1 to 5, how familiar are you with open educational resources (OER)?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(1=not familiar; 5=very familiar)</a:t>
            </a:r>
            <a:endParaRPr lang="en" dirty="0"/>
          </a:p>
        </p:txBody>
      </p:sp>
      <p:pic>
        <p:nvPicPr>
          <p:cNvPr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6666" y="1659751"/>
            <a:ext cx="3313939" cy="2546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7046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85473A-2078-439D-86AB-ABCCEE469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4376" y="290592"/>
            <a:ext cx="8072360" cy="3416400"/>
          </a:xfrm>
        </p:spPr>
        <p:txBody>
          <a:bodyPr/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Open Educational Resources (OER) </a:t>
            </a:r>
            <a:r>
              <a:rPr lang="en-US" sz="2400" dirty="0"/>
              <a:t>are </a:t>
            </a:r>
            <a:r>
              <a:rPr lang="en-US" sz="2400" b="1" dirty="0"/>
              <a:t>freely and publicly available</a:t>
            </a:r>
            <a:r>
              <a:rPr lang="en-US" sz="2400" dirty="0"/>
              <a:t> teaching, learning, and research resources that reside in the </a:t>
            </a:r>
            <a:r>
              <a:rPr lang="en-US" sz="2400" b="1" dirty="0"/>
              <a:t>public domain or have been released under an intellectual property license </a:t>
            </a:r>
            <a:r>
              <a:rPr lang="en-US" sz="2400" dirty="0"/>
              <a:t>that permits their </a:t>
            </a:r>
            <a:r>
              <a:rPr lang="en-US" sz="2400" b="1" dirty="0"/>
              <a:t>free use, reuse, modification, and sharing with others</a:t>
            </a:r>
            <a:r>
              <a:rPr lang="en-US" sz="2400" dirty="0"/>
              <a:t>. </a:t>
            </a:r>
          </a:p>
          <a:p>
            <a:r>
              <a:rPr lang="en-US" sz="2400" dirty="0"/>
              <a:t>They include full courses, course materials, modules, textbooks, streaming videos, tests, software, and any other tools, materials, or techniques used to support access to knowledge.  - </a:t>
            </a:r>
            <a:r>
              <a:rPr lang="en-US" sz="2400" dirty="0">
                <a:hlinkClick r:id="rId2"/>
              </a:rPr>
              <a:t>Hewlett Foundation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3378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DDE2E-F5DF-484F-9A53-BC5CBD2BC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1381" y="491389"/>
            <a:ext cx="4198516" cy="3416400"/>
          </a:xfrm>
        </p:spPr>
        <p:txBody>
          <a:bodyPr/>
          <a:lstStyle/>
          <a:p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Public Domain</a:t>
            </a:r>
          </a:p>
          <a:p>
            <a:pPr marL="457200" indent="-457200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Copyright has expired (pre-1924)</a:t>
            </a:r>
          </a:p>
          <a:p>
            <a:pPr marL="457200" indent="-457200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Was never eligible for copyright</a:t>
            </a:r>
          </a:p>
          <a:p>
            <a:pPr marL="457200" indent="-457200">
              <a:buFontTx/>
              <a:buChar char="-"/>
            </a:pPr>
            <a:r>
              <a:rPr lang="en-US" sz="2400" dirty="0">
                <a:solidFill>
                  <a:schemeClr val="tx1"/>
                </a:solidFill>
              </a:rPr>
              <a:t>Clearly donated to the Public Domain</a:t>
            </a:r>
          </a:p>
          <a:p>
            <a:pPr marL="457200" indent="-457200">
              <a:buFontTx/>
              <a:buChar char="-"/>
            </a:pPr>
            <a:r>
              <a:rPr lang="en-US" sz="2000" b="1" dirty="0">
                <a:solidFill>
                  <a:srgbClr val="FF0000"/>
                </a:solidFill>
              </a:rPr>
              <a:t>NOT</a:t>
            </a:r>
            <a:r>
              <a:rPr lang="en-US" sz="2000" dirty="0">
                <a:solidFill>
                  <a:srgbClr val="FF0000"/>
                </a:solidFill>
              </a:rPr>
              <a:t> the same as “free online”</a:t>
            </a:r>
          </a:p>
          <a:p>
            <a:pPr marL="457200" indent="-457200">
              <a:buFontTx/>
              <a:buChar char="-"/>
            </a:pPr>
            <a:endParaRPr lang="en-US" sz="32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A1C73B-9E90-47E2-BC8F-57F6B4D1296A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677940" y="404892"/>
            <a:ext cx="4299243" cy="3416400"/>
          </a:xfrm>
        </p:spPr>
        <p:txBody>
          <a:bodyPr/>
          <a:lstStyle/>
          <a:p>
            <a:r>
              <a:rPr lang="en-US" sz="3200" b="1" dirty="0">
                <a:solidFill>
                  <a:schemeClr val="accent4">
                    <a:lumMod val="75000"/>
                  </a:schemeClr>
                </a:solidFill>
              </a:rPr>
              <a:t>Intellectual property license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permitting free use, reuse, modification, and sharing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F5C7E65-DD6A-4B1F-BDFC-17B093CCA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414" y="2051309"/>
            <a:ext cx="2771004" cy="153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NU GPL license Questions Answered">
            <a:extLst>
              <a:ext uri="{FF2B5EF4-FFF2-40B4-BE49-F238E27FC236}">
                <a16:creationId xmlns:a16="http://schemas.microsoft.com/office/drawing/2014/main" id="{82766A0D-4DB6-4BF5-B42A-305415FB4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795" y="3628297"/>
            <a:ext cx="3540371" cy="144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813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21460-ABDC-4A35-B8AD-BB31650C1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Examples   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                          	</a:t>
            </a:r>
            <a:r>
              <a:rPr lang="en-US" sz="4400" dirty="0">
                <a:hlinkClick r:id="rId3"/>
              </a:rPr>
              <a:t>https://guides.lib.vt.edu/oer</a:t>
            </a:r>
            <a:br>
              <a:rPr lang="en-US" sz="4400" dirty="0"/>
            </a:br>
            <a:br>
              <a:rPr lang="en-US" sz="4400" dirty="0"/>
            </a:br>
            <a:r>
              <a:rPr lang="en-US" sz="2000" dirty="0"/>
              <a:t>Textbooks: </a:t>
            </a:r>
            <a:r>
              <a:rPr lang="en-US" sz="2000" dirty="0">
                <a:hlinkClick r:id="rId4"/>
              </a:rPr>
              <a:t>https://guides.lib.vt.edu/oer/opentextbooks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/>
              <a:t>Figures and illustrations: </a:t>
            </a:r>
            <a:r>
              <a:rPr lang="en-US" sz="2000" dirty="0">
                <a:hlinkClick r:id="rId5"/>
              </a:rPr>
              <a:t>https://guides.lib.vt.edu/oer/images</a:t>
            </a:r>
            <a:br>
              <a:rPr lang="en-US" sz="2000" dirty="0"/>
            </a:br>
            <a:r>
              <a:rPr lang="en-US" sz="2000" dirty="0"/>
              <a:t>Simulations: </a:t>
            </a:r>
            <a:r>
              <a:rPr lang="en-US" sz="2000" dirty="0">
                <a:hlinkClick r:id="rId6"/>
              </a:rPr>
              <a:t>https://guides.lib.vt.edu/oer/labs</a:t>
            </a:r>
            <a:br>
              <a:rPr lang="en-US" sz="2000" dirty="0"/>
            </a:br>
            <a:r>
              <a:rPr lang="en-US" sz="2000" dirty="0"/>
              <a:t>Homework: </a:t>
            </a:r>
            <a:r>
              <a:rPr lang="en-US" sz="2000" dirty="0">
                <a:hlinkClick r:id="rId7"/>
              </a:rPr>
              <a:t>https://guides.lib.vt.edu/oer/homework</a:t>
            </a:r>
            <a:r>
              <a:rPr lang="en-US" sz="2000" dirty="0"/>
              <a:t>  </a:t>
            </a:r>
            <a:br>
              <a:rPr lang="en-US" sz="2000" dirty="0"/>
            </a:b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18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chemeClr val="accent1">
                    <a:lumMod val="75000"/>
                  </a:schemeClr>
                </a:solidFill>
              </a:rPr>
              <a:t>Creative Commons licenses can help you to: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-US" b="1" dirty="0"/>
              <a:t>Share original works </a:t>
            </a:r>
            <a:r>
              <a:rPr lang="en-US" dirty="0"/>
              <a:t>by making them more useable to others.</a:t>
            </a:r>
            <a:endParaRPr lang="en" dirty="0"/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-228600" rtl="0">
              <a:spcBef>
                <a:spcPts val="0"/>
              </a:spcBef>
              <a:spcAft>
                <a:spcPts val="0"/>
              </a:spcAft>
              <a:buChar char="-"/>
            </a:pPr>
            <a:r>
              <a:rPr lang="en" dirty="0"/>
              <a:t>Legally (and easily) </a:t>
            </a:r>
            <a:r>
              <a:rPr lang="en" b="1" dirty="0"/>
              <a:t>incorporate CC-licensed works </a:t>
            </a:r>
            <a:r>
              <a:rPr lang="en" dirty="0"/>
              <a:t>authored 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       by others in your own work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16147" y="3012775"/>
            <a:ext cx="1909677" cy="155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1" dirty="0">
                <a:solidFill>
                  <a:schemeClr val="accent1">
                    <a:lumMod val="75000"/>
                  </a:schemeClr>
                </a:solidFill>
              </a:rPr>
              <a:t>Added bonuses: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Using CC-licenses may:</a:t>
            </a:r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b="1" dirty="0"/>
              <a:t>Extend your impact</a:t>
            </a:r>
            <a:r>
              <a:rPr lang="en" dirty="0"/>
              <a:t>, audience and the reach of your work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dirty="0"/>
              <a:t>Start (and build on) a </a:t>
            </a:r>
            <a:r>
              <a:rPr lang="en" b="1" dirty="0"/>
              <a:t>virtuous cycle of sharing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  <a:p>
            <a:pPr marL="457200" lvl="0" indent="-228600" rtl="0">
              <a:spcBef>
                <a:spcPts val="0"/>
              </a:spcBef>
              <a:buChar char="-"/>
            </a:pPr>
            <a:r>
              <a:rPr lang="en" b="1" dirty="0"/>
              <a:t>Save money </a:t>
            </a:r>
            <a:r>
              <a:rPr lang="en" dirty="0"/>
              <a:t>for your students and other readers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6013" y="1494030"/>
            <a:ext cx="2324675" cy="2324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1773</Words>
  <Application>Microsoft Office PowerPoint</Application>
  <PresentationFormat>On-screen Show (16:9)</PresentationFormat>
  <Paragraphs>214</Paragraphs>
  <Slides>34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Times New Roman</vt:lpstr>
      <vt:lpstr>simple-light-2</vt:lpstr>
      <vt:lpstr>Introduction to Open Educational Resources (OER)</vt:lpstr>
      <vt:lpstr>What you wanted to know . . . </vt:lpstr>
      <vt:lpstr>PowerPoint Presentation</vt:lpstr>
      <vt:lpstr>Discussion: On a scale of 1 to 5, how familiar are you with open educational resources (OER)?         (1=not familiar; 5=very familiar)</vt:lpstr>
      <vt:lpstr>PowerPoint Presentation</vt:lpstr>
      <vt:lpstr>PowerPoint Presentation</vt:lpstr>
      <vt:lpstr>Examples                                https://guides.lib.vt.edu/oer  Textbooks: https://guides.lib.vt.edu/oer/opentextbooks  Figures and illustrations: https://guides.lib.vt.edu/oer/images Simulations: https://guides.lib.vt.edu/oer/labs Homework: https://guides.lib.vt.edu/oer/homework   </vt:lpstr>
      <vt:lpstr>Creative Commons licenses can help you to:</vt:lpstr>
      <vt:lpstr>Added bonuses:</vt:lpstr>
      <vt:lpstr>Discussion: Have you heard of Creative Commons licenses before?</vt:lpstr>
      <vt:lpstr>PowerPoint Presentation</vt:lpstr>
      <vt:lpstr>Not all CC-licenses allow derivatives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can I do with OER?</vt:lpstr>
      <vt:lpstr>Questions?</vt:lpstr>
      <vt:lpstr>Best practices for creating &amp; sharing OER</vt:lpstr>
      <vt:lpstr>Evaluate</vt:lpstr>
      <vt:lpstr>Mark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Mark</vt:lpstr>
      <vt:lpstr>License</vt:lpstr>
      <vt:lpstr>Share</vt:lpstr>
      <vt:lpstr>Best practices for creating &amp; sharing OER</vt:lpstr>
      <vt:lpstr>Finding OER, Creative Commons &amp; Public Domain Resources</vt:lpstr>
      <vt:lpstr>Services offered by the University Libraries</vt:lpstr>
      <vt:lpstr>Thank you and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Commons &amp; OER in 30 minutes</dc:title>
  <dc:creator>Walz, Anita</dc:creator>
  <cp:lastModifiedBy>Walz, Anita</cp:lastModifiedBy>
  <cp:revision>21</cp:revision>
  <dcterms:modified xsi:type="dcterms:W3CDTF">2020-10-06T19:40:36Z</dcterms:modified>
</cp:coreProperties>
</file>