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xlsx" ContentType="application/vnd.openxmlformats-officedocument.spreadsheetml.sheet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 autoCompressPictures="0">
  <p:sldMasterIdLst>
    <p:sldMasterId id="2147483660" r:id="rId1"/>
    <p:sldMasterId id="2147483667" r:id="rId2"/>
  </p:sldMasterIdLst>
  <p:notesMasterIdLst>
    <p:notesMasterId r:id="rId28"/>
  </p:notesMasterIdLst>
  <p:sldIdLst>
    <p:sldId id="256" r:id="rId3"/>
    <p:sldId id="287" r:id="rId4"/>
    <p:sldId id="258" r:id="rId5"/>
    <p:sldId id="261" r:id="rId6"/>
    <p:sldId id="268" r:id="rId7"/>
    <p:sldId id="289" r:id="rId8"/>
    <p:sldId id="266" r:id="rId9"/>
    <p:sldId id="264" r:id="rId10"/>
    <p:sldId id="267" r:id="rId11"/>
    <p:sldId id="288" r:id="rId12"/>
    <p:sldId id="279" r:id="rId13"/>
    <p:sldId id="260" r:id="rId14"/>
    <p:sldId id="280" r:id="rId15"/>
    <p:sldId id="270" r:id="rId16"/>
    <p:sldId id="271" r:id="rId17"/>
    <p:sldId id="281" r:id="rId18"/>
    <p:sldId id="274" r:id="rId19"/>
    <p:sldId id="284" r:id="rId20"/>
    <p:sldId id="285" r:id="rId21"/>
    <p:sldId id="286" r:id="rId22"/>
    <p:sldId id="276" r:id="rId23"/>
    <p:sldId id="282" r:id="rId24"/>
    <p:sldId id="277" r:id="rId25"/>
    <p:sldId id="278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43"/>
    <p:restoredTop sz="84930"/>
  </p:normalViewPr>
  <p:slideViewPr>
    <p:cSldViewPr snapToGrid="0" snapToObjects="1">
      <p:cViewPr>
        <p:scale>
          <a:sx n="90" d="100"/>
          <a:sy n="90" d="100"/>
        </p:scale>
        <p:origin x="-170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Tyler/Downloads/SeriesReport-20160727150235_9e94e7.xlsx" TargetMode="External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Tyler/Desktop/MLSOC%20Industry/Workforce%20Challenges%20(Shortages)/AGC%20Survey%202015.xlsx" TargetMode="External"/><Relationship Id="rId2" Type="http://schemas.microsoft.com/office/2011/relationships/chartStyle" Target="style2.xml"/><Relationship Id="rId3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microsoft.com/office/2011/relationships/chartStyle" Target="style3.xml"/><Relationship Id="rId3" Type="http://schemas.microsoft.com/office/2011/relationships/chartColorStyle" Target="colors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microsoft.com/office/2011/relationships/chartStyle" Target="style4.xml"/><Relationship Id="rId3" Type="http://schemas.microsoft.com/office/2011/relationships/chartColorStyle" Target="colors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/>
              <a:t>Construction</a:t>
            </a:r>
            <a:r>
              <a:rPr lang="en-US" sz="1800" b="1" baseline="0" dirty="0"/>
              <a:t> Industry </a:t>
            </a:r>
            <a:r>
              <a:rPr lang="en-US" sz="1800" b="1" dirty="0" smtClean="0"/>
              <a:t>Employees 1980</a:t>
            </a:r>
            <a:r>
              <a:rPr lang="en-US" sz="1800" b="1" baseline="0" dirty="0" smtClean="0"/>
              <a:t>-2016</a:t>
            </a:r>
            <a:r>
              <a:rPr lang="en-US" sz="1800" b="1" dirty="0" smtClean="0"/>
              <a:t> (BLS, 2016)</a:t>
            </a:r>
            <a:endParaRPr lang="en-US" sz="1800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683613746999574"/>
          <c:y val="0.102211491141732"/>
          <c:w val="0.920195840904502"/>
          <c:h val="0.777634514435695"/>
        </c:manualLayout>
      </c:layout>
      <c:lineChart>
        <c:grouping val="standard"/>
        <c:varyColors val="0"/>
        <c:ser>
          <c:idx val="0"/>
          <c:order val="0"/>
          <c:tx>
            <c:strRef>
              <c:f>'BLS Data Series'!$B$13</c:f>
              <c:strCache>
                <c:ptCount val="1"/>
                <c:pt idx="0">
                  <c:v>Jan</c:v>
                </c:pt>
              </c:strCache>
            </c:strRef>
          </c:tx>
          <c:spPr>
            <a:ln w="28575" cap="rnd">
              <a:solidFill>
                <a:srgbClr val="660000"/>
              </a:solidFill>
              <a:round/>
            </a:ln>
            <a:effectLst/>
          </c:spPr>
          <c:marker>
            <c:symbol val="none"/>
          </c:marker>
          <c:cat>
            <c:numRef>
              <c:f>'BLS Data Series'!$A$14:$A$50</c:f>
              <c:numCache>
                <c:formatCode>General</c:formatCode>
                <c:ptCount val="37"/>
                <c:pt idx="0">
                  <c:v>1980.0</c:v>
                </c:pt>
                <c:pt idx="1">
                  <c:v>1981.0</c:v>
                </c:pt>
                <c:pt idx="2">
                  <c:v>1982.0</c:v>
                </c:pt>
                <c:pt idx="3">
                  <c:v>1983.0</c:v>
                </c:pt>
                <c:pt idx="4">
                  <c:v>1984.0</c:v>
                </c:pt>
                <c:pt idx="5">
                  <c:v>1985.0</c:v>
                </c:pt>
                <c:pt idx="6">
                  <c:v>1986.0</c:v>
                </c:pt>
                <c:pt idx="7">
                  <c:v>1987.0</c:v>
                </c:pt>
                <c:pt idx="8">
                  <c:v>1988.0</c:v>
                </c:pt>
                <c:pt idx="9">
                  <c:v>1989.0</c:v>
                </c:pt>
                <c:pt idx="10">
                  <c:v>1990.0</c:v>
                </c:pt>
                <c:pt idx="11">
                  <c:v>1991.0</c:v>
                </c:pt>
                <c:pt idx="12">
                  <c:v>1992.0</c:v>
                </c:pt>
                <c:pt idx="13">
                  <c:v>1993.0</c:v>
                </c:pt>
                <c:pt idx="14">
                  <c:v>1994.0</c:v>
                </c:pt>
                <c:pt idx="15">
                  <c:v>1995.0</c:v>
                </c:pt>
                <c:pt idx="16">
                  <c:v>1996.0</c:v>
                </c:pt>
                <c:pt idx="17">
                  <c:v>1997.0</c:v>
                </c:pt>
                <c:pt idx="18">
                  <c:v>1998.0</c:v>
                </c:pt>
                <c:pt idx="19">
                  <c:v>1999.0</c:v>
                </c:pt>
                <c:pt idx="20">
                  <c:v>2000.0</c:v>
                </c:pt>
                <c:pt idx="21">
                  <c:v>2001.0</c:v>
                </c:pt>
                <c:pt idx="22">
                  <c:v>2002.0</c:v>
                </c:pt>
                <c:pt idx="23">
                  <c:v>2003.0</c:v>
                </c:pt>
                <c:pt idx="24">
                  <c:v>2004.0</c:v>
                </c:pt>
                <c:pt idx="25">
                  <c:v>2005.0</c:v>
                </c:pt>
                <c:pt idx="26">
                  <c:v>2006.0</c:v>
                </c:pt>
                <c:pt idx="27">
                  <c:v>2007.0</c:v>
                </c:pt>
                <c:pt idx="28">
                  <c:v>2008.0</c:v>
                </c:pt>
                <c:pt idx="29">
                  <c:v>2009.0</c:v>
                </c:pt>
                <c:pt idx="30">
                  <c:v>2010.0</c:v>
                </c:pt>
                <c:pt idx="31">
                  <c:v>2011.0</c:v>
                </c:pt>
                <c:pt idx="32">
                  <c:v>2012.0</c:v>
                </c:pt>
                <c:pt idx="33">
                  <c:v>2013.0</c:v>
                </c:pt>
                <c:pt idx="34">
                  <c:v>2014.0</c:v>
                </c:pt>
                <c:pt idx="35">
                  <c:v>2015.0</c:v>
                </c:pt>
                <c:pt idx="36">
                  <c:v>2016.0</c:v>
                </c:pt>
              </c:numCache>
            </c:numRef>
          </c:cat>
          <c:val>
            <c:numRef>
              <c:f>'BLS Data Series'!$B$14:$B$50</c:f>
              <c:numCache>
                <c:formatCode>#0</c:formatCode>
                <c:ptCount val="37"/>
                <c:pt idx="0">
                  <c:v>4625.0</c:v>
                </c:pt>
                <c:pt idx="1">
                  <c:v>4374.0</c:v>
                </c:pt>
                <c:pt idx="2">
                  <c:v>4069.0</c:v>
                </c:pt>
                <c:pt idx="3">
                  <c:v>4021.0</c:v>
                </c:pt>
                <c:pt idx="4">
                  <c:v>4305.0</c:v>
                </c:pt>
                <c:pt idx="5">
                  <c:v>4668.0</c:v>
                </c:pt>
                <c:pt idx="6">
                  <c:v>4908.0</c:v>
                </c:pt>
                <c:pt idx="7">
                  <c:v>5007.0</c:v>
                </c:pt>
                <c:pt idx="8">
                  <c:v>5094.0</c:v>
                </c:pt>
                <c:pt idx="9">
                  <c:v>5289.0</c:v>
                </c:pt>
                <c:pt idx="10">
                  <c:v>5422.0</c:v>
                </c:pt>
                <c:pt idx="11">
                  <c:v>4972.0</c:v>
                </c:pt>
                <c:pt idx="12">
                  <c:v>4667.0</c:v>
                </c:pt>
                <c:pt idx="13">
                  <c:v>4664.0</c:v>
                </c:pt>
                <c:pt idx="14">
                  <c:v>4940.0</c:v>
                </c:pt>
                <c:pt idx="15">
                  <c:v>5234.0</c:v>
                </c:pt>
                <c:pt idx="16">
                  <c:v>5355.0</c:v>
                </c:pt>
                <c:pt idx="17">
                  <c:v>5675.0</c:v>
                </c:pt>
                <c:pt idx="18">
                  <c:v>5983.0</c:v>
                </c:pt>
                <c:pt idx="19">
                  <c:v>6357.0</c:v>
                </c:pt>
                <c:pt idx="20">
                  <c:v>6752.0</c:v>
                </c:pt>
                <c:pt idx="21">
                  <c:v>6824.0</c:v>
                </c:pt>
                <c:pt idx="22">
                  <c:v>6775.0</c:v>
                </c:pt>
                <c:pt idx="23">
                  <c:v>6704.0</c:v>
                </c:pt>
                <c:pt idx="24">
                  <c:v>6848.0</c:v>
                </c:pt>
                <c:pt idx="25">
                  <c:v>7095.0</c:v>
                </c:pt>
                <c:pt idx="26">
                  <c:v>7601.0</c:v>
                </c:pt>
                <c:pt idx="27">
                  <c:v>7725.0</c:v>
                </c:pt>
                <c:pt idx="28">
                  <c:v>7476.0</c:v>
                </c:pt>
                <c:pt idx="29">
                  <c:v>6567.0</c:v>
                </c:pt>
                <c:pt idx="30">
                  <c:v>5580.0</c:v>
                </c:pt>
                <c:pt idx="31">
                  <c:v>5427.0</c:v>
                </c:pt>
                <c:pt idx="32">
                  <c:v>5626.0</c:v>
                </c:pt>
                <c:pt idx="33">
                  <c:v>5741.0</c:v>
                </c:pt>
                <c:pt idx="34">
                  <c:v>5999.0</c:v>
                </c:pt>
                <c:pt idx="35">
                  <c:v>6351.0</c:v>
                </c:pt>
                <c:pt idx="36">
                  <c:v>6615.0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7170472"/>
        <c:axId val="2107175864"/>
      </c:lineChart>
      <c:catAx>
        <c:axId val="21071704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7175864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2107175864"/>
        <c:scaling>
          <c:orientation val="minMax"/>
          <c:max val="10000.0"/>
          <c:min val="30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 thousands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7170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Percentage</a:t>
            </a:r>
            <a:r>
              <a:rPr lang="en-US" sz="2000" baseline="0"/>
              <a:t> of Construction Firms Having Difficulty Filling Professional Positions (AGC 2015 Survey)</a:t>
            </a:r>
            <a:endParaRPr lang="en-US" sz="200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Sheet1!$A$13</c:f>
              <c:strCache>
                <c:ptCount val="1"/>
                <c:pt idx="0">
                  <c:v>Professional Positions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Sheet1!$A$14:$A$18</c:f>
              <c:strCache>
                <c:ptCount val="5"/>
                <c:pt idx="0">
                  <c:v>BIM / IT Managers</c:v>
                </c:pt>
                <c:pt idx="1">
                  <c:v>Safety Professionals</c:v>
                </c:pt>
                <c:pt idx="2">
                  <c:v>Engineers</c:v>
                </c:pt>
                <c:pt idx="3">
                  <c:v>Estimators</c:v>
                </c:pt>
                <c:pt idx="4">
                  <c:v>Project Managers/Supervisors</c:v>
                </c:pt>
              </c:strCache>
            </c:strRef>
          </c:cat>
          <c:val>
            <c:numRef>
              <c:f>Sheet1!$B$14:$B$18</c:f>
              <c:numCache>
                <c:formatCode>0%</c:formatCode>
                <c:ptCount val="5"/>
                <c:pt idx="0">
                  <c:v>0.05</c:v>
                </c:pt>
                <c:pt idx="1">
                  <c:v>0.13</c:v>
                </c:pt>
                <c:pt idx="2">
                  <c:v>0.34</c:v>
                </c:pt>
                <c:pt idx="3">
                  <c:v>0.43</c:v>
                </c:pt>
                <c:pt idx="4">
                  <c:v>0.55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65"/>
        <c:axId val="2110636952"/>
        <c:axId val="2107197272"/>
      </c:barChart>
      <c:catAx>
        <c:axId val="211063695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7197272"/>
        <c:crosses val="autoZero"/>
        <c:auto val="1"/>
        <c:lblAlgn val="ctr"/>
        <c:lblOffset val="100"/>
        <c:noMultiLvlLbl val="0"/>
      </c:catAx>
      <c:valAx>
        <c:axId val="2107197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0636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Gender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70580718431936"/>
          <c:y val="0.203884600038483"/>
          <c:w val="0.590129434840757"/>
          <c:h val="0.64312036757309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Participants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0921456289791788"/>
                  <c:y val="0.040341935907278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48429213866719"/>
                  <c:y val="-0.052263796998458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24.0</c:v>
                </c:pt>
                <c:pt idx="1">
                  <c:v>201.0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Generation</a:t>
            </a:r>
            <a:endParaRPr lang="en-US" dirty="0"/>
          </a:p>
        </c:rich>
      </c:tx>
      <c:layout>
        <c:manualLayout>
          <c:xMode val="edge"/>
          <c:yMode val="edge"/>
          <c:x val="0.370906628779925"/>
          <c:y val="0.0332492357475536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95123242881127"/>
          <c:y val="0.195976755206211"/>
          <c:w val="0.466125749429189"/>
          <c:h val="0.59567445769274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Participants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0445193119609223"/>
                  <c:y val="-0.043212225246554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346679395737878"/>
                  <c:y val="-0.037198564261347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885442114992544"/>
                  <c:y val="0.052285950408895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Millennials</c:v>
                </c:pt>
                <c:pt idx="1">
                  <c:v>Gen X</c:v>
                </c:pt>
                <c:pt idx="2">
                  <c:v>Baby Boomer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76.0</c:v>
                </c:pt>
                <c:pt idx="1">
                  <c:v>110.0</c:v>
                </c:pt>
                <c:pt idx="2">
                  <c:v>39.0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5E70C-0010-2F4F-8296-2840F26FF825}" type="datetimeFigureOut">
              <a:rPr lang="en-US" smtClean="0"/>
              <a:t>3/8/17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3FA63-A3EA-8A45-9E6E-73116AE0C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52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What are the work</a:t>
            </a:r>
            <a:r>
              <a:rPr lang="en-US" b="1" baseline="0" dirty="0" smtClean="0"/>
              <a:t> value characteristics of Construction Professionals?</a:t>
            </a:r>
          </a:p>
          <a:p>
            <a:r>
              <a:rPr lang="en-US" b="1" baseline="0" dirty="0" smtClean="0"/>
              <a:t>Future research lead to education variables, socio-economic variables,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836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Survey Participants</a:t>
            </a:r>
            <a:r>
              <a:rPr lang="en-US" baseline="0" dirty="0" smtClean="0"/>
              <a:t> turn into graphs</a:t>
            </a:r>
          </a:p>
          <a:p>
            <a:r>
              <a:rPr lang="en-US" baseline="0" dirty="0" smtClean="0"/>
              <a:t>N=225</a:t>
            </a:r>
          </a:p>
          <a:p>
            <a:r>
              <a:rPr lang="en-US" baseline="0" dirty="0" smtClean="0"/>
              <a:t>21 females, 201 males</a:t>
            </a:r>
          </a:p>
          <a:p>
            <a:r>
              <a:rPr lang="en-US" baseline="0" dirty="0" smtClean="0"/>
              <a:t>76 millennials, 110 gen x, 39 baby boomers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335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Helps cluster</a:t>
            </a:r>
            <a:r>
              <a:rPr lang="en-US" baseline="0" dirty="0" smtClean="0"/>
              <a:t> variables (questions) into factors and remove variables that do not correspond to the constructs being tested. Reduce and combine many variables into more manageable numbers.</a:t>
            </a:r>
          </a:p>
          <a:p>
            <a:r>
              <a:rPr lang="en-US" baseline="0" dirty="0" smtClean="0"/>
              <a:t>Principal components analysis </a:t>
            </a:r>
          </a:p>
          <a:p>
            <a:r>
              <a:rPr lang="en-US" baseline="0" dirty="0" smtClean="0"/>
              <a:t>Eigenvalues are used to select how many factors to use</a:t>
            </a:r>
          </a:p>
          <a:p>
            <a:r>
              <a:rPr lang="en-US" baseline="0" dirty="0" smtClean="0"/>
              <a:t>Shows how strong a correlation the factor is (numbers greater than 1) Kaiser’s criterion</a:t>
            </a:r>
          </a:p>
          <a:p>
            <a:r>
              <a:rPr lang="en-US" dirty="0" smtClean="0"/>
              <a:t>Factor analysis validates</a:t>
            </a:r>
            <a:r>
              <a:rPr lang="en-US" baseline="0" dirty="0" smtClean="0"/>
              <a:t> survey questions</a:t>
            </a:r>
          </a:p>
          <a:p>
            <a:r>
              <a:rPr lang="en-US" b="1" dirty="0" smtClean="0"/>
              <a:t>Choice of Project Location NOT included:</a:t>
            </a:r>
            <a:r>
              <a:rPr lang="en-US" b="1" baseline="0" dirty="0" smtClean="0"/>
              <a:t> the rotated factor loading was evenly distributed among three factors</a:t>
            </a:r>
          </a:p>
          <a:p>
            <a:r>
              <a:rPr lang="en-US" b="1" baseline="0" dirty="0" smtClean="0"/>
              <a:t>Acknowledgment of Contribution NOT included: split too closely between two factors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722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Factor Analysis</a:t>
            </a:r>
            <a:r>
              <a:rPr lang="en-US" baseline="0" dirty="0" smtClean="0"/>
              <a:t> is important</a:t>
            </a:r>
          </a:p>
          <a:p>
            <a:r>
              <a:rPr lang="en-US" baseline="0" dirty="0" smtClean="0"/>
              <a:t>Validation of Survey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17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833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760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059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967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704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maybe a potential difference in Project Choice between women and men </a:t>
            </a:r>
            <a:r>
              <a:rPr lang="en-US" b="1" baseline="0" dirty="0" smtClean="0"/>
              <a:t>Needs further analysis and investigation</a:t>
            </a:r>
          </a:p>
          <a:p>
            <a:r>
              <a:rPr lang="en-US" b="1" baseline="0" dirty="0" smtClean="0"/>
              <a:t>RQ2: Do differences between genders of construction professionals exist for each work values factor? - Is female equal male in no specific direction = two tail t-test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0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831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776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is no great generational divide!</a:t>
            </a:r>
          </a:p>
          <a:p>
            <a:r>
              <a:rPr lang="en-US" dirty="0" smtClean="0"/>
              <a:t>All generations</a:t>
            </a:r>
            <a:r>
              <a:rPr lang="en-US" baseline="0" dirty="0" smtClean="0"/>
              <a:t> want to progress and share more work values than they differ.</a:t>
            </a:r>
          </a:p>
          <a:p>
            <a:r>
              <a:rPr lang="en-US" baseline="0" dirty="0" smtClean="0"/>
              <a:t>Misalignment of work values may be with individual companies who do not maintain or care for the individuals work values.</a:t>
            </a:r>
          </a:p>
          <a:p>
            <a:r>
              <a:rPr lang="en-US" baseline="0" dirty="0" smtClean="0"/>
              <a:t>Leads to limitations and future work (investigate success of work value alignment with larger and more successful companies.)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534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Demographics,</a:t>
            </a:r>
          </a:p>
          <a:p>
            <a:r>
              <a:rPr lang="en-US" dirty="0" smtClean="0"/>
              <a:t>Age,</a:t>
            </a:r>
            <a:r>
              <a:rPr lang="en-US" baseline="0" dirty="0" smtClean="0"/>
              <a:t> ethnicity, socio economic, education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Sample</a:t>
            </a:r>
          </a:p>
          <a:p>
            <a:r>
              <a:rPr lang="en-US" baseline="0" dirty="0" smtClean="0"/>
              <a:t>Large Distribution to other geographic area</a:t>
            </a:r>
          </a:p>
          <a:p>
            <a:r>
              <a:rPr lang="en-US" baseline="0" dirty="0" smtClean="0"/>
              <a:t>Other areas or sectors of the construction industry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Stage of Life</a:t>
            </a:r>
          </a:p>
          <a:p>
            <a:endParaRPr lang="en-US" baseline="0" dirty="0" smtClean="0"/>
          </a:p>
          <a:p>
            <a:r>
              <a:rPr lang="en-US" baseline="0" dirty="0" smtClean="0"/>
              <a:t>Missing generation (silent generation)</a:t>
            </a:r>
          </a:p>
          <a:p>
            <a:r>
              <a:rPr lang="en-US" baseline="0" dirty="0" smtClean="0"/>
              <a:t>Better distribution of generations</a:t>
            </a:r>
          </a:p>
          <a:p>
            <a:r>
              <a:rPr lang="en-US" baseline="0" dirty="0" smtClean="0"/>
              <a:t>Future Generation (Gen Z)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3813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60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construction workforce has been experience</a:t>
            </a:r>
            <a:r>
              <a:rPr lang="en-US" baseline="0" dirty="0" smtClean="0"/>
              <a:t> labor shortages since the 1980’s</a:t>
            </a:r>
          </a:p>
          <a:p>
            <a:r>
              <a:rPr lang="en-US" baseline="0" dirty="0" smtClean="0"/>
              <a:t>Depending on the economy, some periods are worse than others.</a:t>
            </a:r>
          </a:p>
          <a:p>
            <a:r>
              <a:rPr lang="en-US" baseline="0" dirty="0" smtClean="0"/>
              <a:t>2009 recession had a major affect on the workforce which can be seen</a:t>
            </a:r>
          </a:p>
          <a:p>
            <a:endParaRPr lang="en-US" baseline="0" dirty="0" smtClean="0"/>
          </a:p>
          <a:p>
            <a:r>
              <a:rPr lang="en-US" baseline="0" dirty="0" smtClean="0"/>
              <a:t>144,000 average monthly openings in 2015 (BLS)</a:t>
            </a:r>
          </a:p>
          <a:p>
            <a:r>
              <a:rPr lang="en-US" baseline="0" dirty="0" smtClean="0"/>
              <a:t>195,000 average monthly openings so far in 2016 (BLS)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86% of Construction Companies report difficulty finding workers(</a:t>
            </a:r>
            <a:r>
              <a:rPr lang="en-US" sz="1200" b="0" dirty="0" smtClean="0">
                <a:solidFill>
                  <a:schemeClr val="tx1"/>
                </a:solidFill>
              </a:rPr>
              <a:t>AGC, 2015)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 only skilled or craft workers, but the shortage is also effecting Construction Professionals Future Leadership and Office Personnel (</a:t>
            </a:r>
            <a:r>
              <a:rPr lang="en-US" sz="1200" b="0" dirty="0" smtClean="0">
                <a:solidFill>
                  <a:schemeClr val="tx1"/>
                </a:solidFill>
              </a:rPr>
              <a:t>AGC, 2015) (MLSOC Industry Board, Workforce Community of Practice, 2015) </a:t>
            </a:r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4159DC-E0CC-4481-A1F4-46D885647D3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8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4159DC-E0CC-4481-A1F4-46D885647D3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09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48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4 generations in the us workforce. Not just construction, but all sectors and industries.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First time in U.S. history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 include the newest generation (Gen 2020 / Gen Z?) after millennials. </a:t>
            </a:r>
          </a:p>
          <a:p>
            <a:endParaRPr lang="en-US" dirty="0" smtClean="0"/>
          </a:p>
          <a:p>
            <a:r>
              <a:rPr lang="en-US" dirty="0" smtClean="0"/>
              <a:t>So I think it this problem has to do with the interaction between and among generations and their different views of work values</a:t>
            </a:r>
          </a:p>
          <a:p>
            <a:endParaRPr lang="en-US" dirty="0" smtClean="0"/>
          </a:p>
          <a:p>
            <a:r>
              <a:rPr lang="en-US" dirty="0" smtClean="0"/>
              <a:t>Therefore my hypothesis is intrinsic and extrinsic work values and their/its relationship to career satisfaction does vary by generation.  </a:t>
            </a:r>
          </a:p>
          <a:p>
            <a:r>
              <a:rPr lang="en-US" dirty="0" smtClean="0"/>
              <a:t>If true, these differences may contribute to the industry’s lack of appeal by professionals and the departure of construction professionals.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Be upfront about this is recruitment and retention issue!!!!</a:t>
            </a:r>
          </a:p>
          <a:p>
            <a:endParaRPr lang="en-US" dirty="0" smtClean="0"/>
          </a:p>
          <a:p>
            <a:r>
              <a:rPr lang="en-US" dirty="0" smtClean="0"/>
              <a:t>Average age of construction professional is increasing, this due to a lack of younger workers / generations entering the industry. </a:t>
            </a:r>
          </a:p>
          <a:p>
            <a:r>
              <a:rPr lang="en-US" dirty="0" smtClean="0"/>
              <a:t>Hypothesis: There is a generational divide in the construction that is affecting the recruitment of younger generations into professional construction roles.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17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Therefore my hypothesis is intrinsic and extrinsic work values and their/its relationship to career satisfaction does vary by generation.  </a:t>
            </a:r>
          </a:p>
          <a:p>
            <a:r>
              <a:rPr lang="en-US" dirty="0" smtClean="0"/>
              <a:t>If true, these differences may contribute to the industry’s lack of appeal by professionals and the departure of construction professionals.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Be upfront about this is recruitment and retention issue!!!!</a:t>
            </a:r>
          </a:p>
          <a:p>
            <a:endParaRPr lang="en-US" dirty="0" smtClean="0"/>
          </a:p>
          <a:p>
            <a:r>
              <a:rPr lang="en-US" dirty="0" smtClean="0"/>
              <a:t>Average age of construction professional is increasing, this due to a lack of younger workers / generations entering the industry. </a:t>
            </a:r>
          </a:p>
          <a:p>
            <a:r>
              <a:rPr lang="en-US" dirty="0" smtClean="0"/>
              <a:t>Hypothesis: There is a generational divide in the construction that is affecting the recruitment of younger generations into professional construction roles.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51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The existing literature provides mixed results on the effects of generation on work values and career satisfaction (Becton et al., 2014).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Intrinsic Values</a:t>
            </a:r>
            <a:r>
              <a:rPr lang="en-US" baseline="0" dirty="0" smtClean="0"/>
              <a:t> – Personal growth, autonomy, interest, creativity, challenging, stimulating</a:t>
            </a:r>
          </a:p>
          <a:p>
            <a:pPr lvl="1"/>
            <a:r>
              <a:rPr lang="en-US" baseline="0" dirty="0" smtClean="0"/>
              <a:t>Extrinsic Values – comfort able and convenient, pay and job security, social, contact with people and contribution to society, power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78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logistics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FA63-A3EA-8A45-9E6E-73116AE0C0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0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rs-title-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6423" y="4304301"/>
            <a:ext cx="6742324" cy="1129396"/>
          </a:xfrm>
        </p:spPr>
        <p:txBody>
          <a:bodyPr>
            <a:noAutofit/>
          </a:bodyPr>
          <a:lstStyle>
            <a:lvl1pPr algn="l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47441" y="5571988"/>
            <a:ext cx="6731306" cy="71482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168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1723"/>
            <a:ext cx="9144000" cy="609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38125" y="6630305"/>
            <a:ext cx="2133600" cy="2263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630305"/>
            <a:ext cx="2895600" cy="2263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72275" y="6630305"/>
            <a:ext cx="2133600" cy="2263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F95E3680-B8FA-44B0-AF93-7F9A84DA3E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39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72785" y="1373150"/>
            <a:ext cx="8240103" cy="4635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639696"/>
            <a:ext cx="2133600" cy="218303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40A7A74F-B26D-422D-929B-E2A4338167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3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9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29" y="1052285"/>
            <a:ext cx="3863521" cy="545011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04393" y="1052285"/>
            <a:ext cx="3863521" cy="545011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9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38125" y="6630305"/>
            <a:ext cx="2133600" cy="2263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630305"/>
            <a:ext cx="2895600" cy="2263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72275" y="6630305"/>
            <a:ext cx="2133600" cy="2263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1B8C609-6C9A-1E41-B3C0-633F635F8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2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72785" y="1373150"/>
            <a:ext cx="8240103" cy="4635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639696"/>
            <a:ext cx="2133600" cy="218303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61B8C609-6C9A-1E41-B3C0-633F635F8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48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72785" y="1373150"/>
            <a:ext cx="8240103" cy="4635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639696"/>
            <a:ext cx="2133600" cy="218303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61B8C609-6C9A-1E41-B3C0-633F635F8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4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rs-title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709" y="3343685"/>
            <a:ext cx="8229600" cy="1129396"/>
          </a:xfrm>
        </p:spPr>
        <p:txBody>
          <a:bodyPr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884" y="4492488"/>
            <a:ext cx="8259915" cy="71482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998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E3680-B8FA-44B0-AF93-7F9A84DA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62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29" y="1052285"/>
            <a:ext cx="3863521" cy="545011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04393" y="1052285"/>
            <a:ext cx="3863521" cy="545011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E3680-B8FA-44B0-AF93-7F9A84DA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9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theme" Target="../theme/theme2.xml"/><Relationship Id="rId7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50706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486" y="1258566"/>
            <a:ext cx="8686800" cy="519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8125" y="6611255"/>
            <a:ext cx="2133600" cy="226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611255"/>
            <a:ext cx="2895600" cy="226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2275" y="6611255"/>
            <a:ext cx="2133600" cy="226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1B8C609-6C9A-1E41-B3C0-633F635F8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6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tent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19"/>
            <a:ext cx="9144000" cy="6278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83757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469" y="1038225"/>
            <a:ext cx="8686800" cy="5516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8125" y="6611255"/>
            <a:ext cx="2133600" cy="226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611255"/>
            <a:ext cx="2895600" cy="226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2275" y="6611255"/>
            <a:ext cx="2133600" cy="226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5E3680-B8FA-44B0-AF93-7F9A84DA3E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6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4" Type="http://schemas.openxmlformats.org/officeDocument/2006/relationships/image" Target="../media/image17.tiff"/><Relationship Id="rId5" Type="http://schemas.openxmlformats.org/officeDocument/2006/relationships/image" Target="../media/image18.tiff"/><Relationship Id="rId6" Type="http://schemas.openxmlformats.org/officeDocument/2006/relationships/image" Target="../media/image19.tiff"/><Relationship Id="rId7" Type="http://schemas.openxmlformats.org/officeDocument/2006/relationships/image" Target="../media/image20.emf"/><Relationship Id="rId8" Type="http://schemas.openxmlformats.org/officeDocument/2006/relationships/image" Target="../media/image21.tiff"/><Relationship Id="rId9" Type="http://schemas.openxmlformats.org/officeDocument/2006/relationships/image" Target="../media/image22.tiff"/><Relationship Id="rId10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4" Type="http://schemas.openxmlformats.org/officeDocument/2006/relationships/image" Target="../media/image25.tiff"/><Relationship Id="rId5" Type="http://schemas.openxmlformats.org/officeDocument/2006/relationships/image" Target="../media/image26.tiff"/><Relationship Id="rId6" Type="http://schemas.openxmlformats.org/officeDocument/2006/relationships/image" Target="../media/image27.tiff"/><Relationship Id="rId7" Type="http://schemas.openxmlformats.org/officeDocument/2006/relationships/image" Target="../media/image28.tiff"/><Relationship Id="rId8" Type="http://schemas.openxmlformats.org/officeDocument/2006/relationships/image" Target="../media/image29.tiff"/><Relationship Id="rId9" Type="http://schemas.openxmlformats.org/officeDocument/2006/relationships/image" Target="../media/image30.tiff"/><Relationship Id="rId10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4" Type="http://schemas.openxmlformats.org/officeDocument/2006/relationships/image" Target="../media/image33.tiff"/><Relationship Id="rId5" Type="http://schemas.openxmlformats.org/officeDocument/2006/relationships/image" Target="../media/image34.tiff"/><Relationship Id="rId6" Type="http://schemas.openxmlformats.org/officeDocument/2006/relationships/image" Target="../media/image35.tiff"/><Relationship Id="rId7" Type="http://schemas.openxmlformats.org/officeDocument/2006/relationships/image" Target="../media/image36.tiff"/><Relationship Id="rId8" Type="http://schemas.openxmlformats.org/officeDocument/2006/relationships/image" Target="../media/image37.tiff"/><Relationship Id="rId9" Type="http://schemas.openxmlformats.org/officeDocument/2006/relationships/image" Target="../media/image38.tiff"/><Relationship Id="rId10" Type="http://schemas.openxmlformats.org/officeDocument/2006/relationships/image" Target="../media/image3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tiff"/><Relationship Id="rId7" Type="http://schemas.openxmlformats.org/officeDocument/2006/relationships/image" Target="../media/image9.tiff"/><Relationship Id="rId8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4" Type="http://schemas.openxmlformats.org/officeDocument/2006/relationships/image" Target="../media/image41.tiff"/><Relationship Id="rId5" Type="http://schemas.openxmlformats.org/officeDocument/2006/relationships/image" Target="../media/image42.tiff"/><Relationship Id="rId6" Type="http://schemas.openxmlformats.org/officeDocument/2006/relationships/image" Target="../media/image43.tiff"/><Relationship Id="rId7" Type="http://schemas.openxmlformats.org/officeDocument/2006/relationships/image" Target="../media/image44.tiff"/><Relationship Id="rId8" Type="http://schemas.openxmlformats.org/officeDocument/2006/relationships/image" Target="../media/image45.tiff"/><Relationship Id="rId9" Type="http://schemas.openxmlformats.org/officeDocument/2006/relationships/image" Target="../media/image46.tiff"/><Relationship Id="rId10" Type="http://schemas.openxmlformats.org/officeDocument/2006/relationships/image" Target="../media/image4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4" Type="http://schemas.openxmlformats.org/officeDocument/2006/relationships/image" Target="../media/image4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4" Type="http://schemas.openxmlformats.org/officeDocument/2006/relationships/image" Target="../media/image51.tiff"/><Relationship Id="rId5" Type="http://schemas.openxmlformats.org/officeDocument/2006/relationships/image" Target="../media/image5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6998" y="4442592"/>
            <a:ext cx="6936059" cy="1129396"/>
          </a:xfrm>
        </p:spPr>
        <p:txBody>
          <a:bodyPr/>
          <a:lstStyle/>
          <a:p>
            <a:r>
              <a:rPr lang="en-US" sz="3600" dirty="0" smtClean="0"/>
              <a:t>Work Value Characteristics of </a:t>
            </a:r>
            <a:br>
              <a:rPr lang="en-US" sz="3600" dirty="0" smtClean="0"/>
            </a:br>
            <a:r>
              <a:rPr lang="en-US" sz="3600" dirty="0" smtClean="0"/>
              <a:t>Construction Professionals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		Advisor: 		        Denise Simmons, PhD</a:t>
            </a:r>
          </a:p>
          <a:p>
            <a:r>
              <a:rPr lang="en-US" dirty="0"/>
              <a:t>	</a:t>
            </a:r>
            <a:r>
              <a:rPr lang="en-US" dirty="0" smtClean="0"/>
              <a:t>	Committee Member:    John Taylor, PhD</a:t>
            </a:r>
          </a:p>
          <a:p>
            <a:r>
              <a:rPr lang="en-US" dirty="0" smtClean="0"/>
              <a:t>		Committee Member:    Josh Iorio, PhD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0312" y="4734838"/>
            <a:ext cx="196658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Tyler Beach, EIT</a:t>
            </a:r>
          </a:p>
          <a:p>
            <a:r>
              <a:rPr lang="en-US" dirty="0" smtClean="0"/>
              <a:t>Virginia Tech</a:t>
            </a:r>
          </a:p>
          <a:p>
            <a:r>
              <a:rPr lang="en-US" sz="1400" dirty="0" smtClean="0"/>
              <a:t>Department of Civil and Environmental Engineering</a:t>
            </a:r>
          </a:p>
          <a:p>
            <a:r>
              <a:rPr lang="en-US" dirty="0" smtClean="0"/>
              <a:t>tbeach07@vt.edu</a:t>
            </a:r>
          </a:p>
        </p:txBody>
      </p:sp>
    </p:spTree>
    <p:extLst>
      <p:ext uri="{BB962C8B-B14F-4D97-AF65-F5344CB8AC3E}">
        <p14:creationId xmlns:p14="http://schemas.microsoft.com/office/powerpoint/2010/main" val="295857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Gender work values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construction industry is aware it has difficult attracting women to its workforce, while other industry’s have had greater success.</a:t>
            </a:r>
          </a:p>
          <a:p>
            <a:r>
              <a:rPr lang="en-US" dirty="0" smtClean="0"/>
              <a:t>Of construction paraprofessionals and professionals only </a:t>
            </a:r>
            <a:r>
              <a:rPr lang="en-US" sz="2800" b="1" u="sng" dirty="0" smtClean="0"/>
              <a:t>12.8% are female.</a:t>
            </a:r>
            <a:r>
              <a:rPr lang="en-US" dirty="0" smtClean="0"/>
              <a:t> (</a:t>
            </a:r>
            <a:r>
              <a:rPr lang="en-US" dirty="0" err="1" smtClean="0"/>
              <a:t>Menches</a:t>
            </a:r>
            <a:r>
              <a:rPr lang="en-US" dirty="0" smtClean="0"/>
              <a:t> and Abraham, 2007)</a:t>
            </a:r>
          </a:p>
          <a:p>
            <a:r>
              <a:rPr lang="en-US" dirty="0" smtClean="0"/>
              <a:t>Pop culture and mainstream media often reports major differences between men and women in the work place.</a:t>
            </a:r>
          </a:p>
          <a:p>
            <a:r>
              <a:rPr lang="en-US" dirty="0" smtClean="0"/>
              <a:t>The differences between them is sometimes associated with differences in work values.</a:t>
            </a:r>
          </a:p>
          <a:p>
            <a:r>
              <a:rPr lang="en-US" dirty="0" smtClean="0"/>
              <a:t>Existing research has provided mixed results and no great divide has yet to be identified (</a:t>
            </a:r>
            <a:r>
              <a:rPr lang="en-US" dirty="0" err="1" smtClean="0"/>
              <a:t>Elizur</a:t>
            </a:r>
            <a:r>
              <a:rPr lang="en-US" dirty="0" smtClean="0"/>
              <a:t>, 1994).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853536" y="4537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52475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and Survey Collection</a:t>
            </a:r>
          </a:p>
          <a:p>
            <a:r>
              <a:rPr lang="en-US" dirty="0" smtClean="0"/>
              <a:t>Collected via MLSoC Industry Board Members and Companies</a:t>
            </a:r>
          </a:p>
          <a:p>
            <a:r>
              <a:rPr lang="en-US" dirty="0" smtClean="0"/>
              <a:t>Career Satisfaction  	</a:t>
            </a:r>
            <a:r>
              <a:rPr lang="en-US" dirty="0"/>
              <a:t>	</a:t>
            </a:r>
            <a:r>
              <a:rPr lang="en-US" dirty="0" smtClean="0"/>
              <a:t>Work Values</a:t>
            </a:r>
          </a:p>
          <a:p>
            <a:r>
              <a:rPr lang="en-US" dirty="0" smtClean="0"/>
              <a:t>Scales</a:t>
            </a:r>
            <a:endParaRPr lang="en-US" dirty="0"/>
          </a:p>
          <a:p>
            <a:pPr lvl="1"/>
            <a:r>
              <a:rPr lang="en-US" dirty="0"/>
              <a:t>5 Point Likert Scale: 1 = Not at all Important, 5 = Extremely </a:t>
            </a:r>
            <a:r>
              <a:rPr lang="en-US" dirty="0" smtClean="0"/>
              <a:t>Important</a:t>
            </a:r>
          </a:p>
          <a:p>
            <a:r>
              <a:rPr lang="en-US" dirty="0" smtClean="0"/>
              <a:t>Demographics</a:t>
            </a:r>
          </a:p>
          <a:p>
            <a:pPr lvl="1"/>
            <a:r>
              <a:rPr lang="en-US" dirty="0" smtClean="0"/>
              <a:t>Age 	(Primary Variable Investigated)</a:t>
            </a:r>
          </a:p>
          <a:p>
            <a:pPr lvl="1"/>
            <a:r>
              <a:rPr lang="en-US" dirty="0" smtClean="0"/>
              <a:t>Gender 	(Primary Variable Investigated)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12</a:t>
            </a:fld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091070" y="2286001"/>
            <a:ext cx="626165" cy="1689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7641" y="399462"/>
            <a:ext cx="3245323" cy="4399413"/>
            <a:chOff x="496956" y="1431234"/>
            <a:chExt cx="2594114" cy="351662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3" t="20526" r="65217" b="34205"/>
            <a:stretch/>
          </p:blipFill>
          <p:spPr>
            <a:xfrm>
              <a:off x="496957" y="1431234"/>
              <a:ext cx="2594113" cy="309106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5" t="74819" r="65325" b="14992"/>
            <a:stretch/>
          </p:blipFill>
          <p:spPr>
            <a:xfrm>
              <a:off x="496956" y="4252117"/>
              <a:ext cx="2594113" cy="69574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7" t="13877" r="17935" b="8048"/>
          <a:stretch/>
        </p:blipFill>
        <p:spPr>
          <a:xfrm>
            <a:off x="3095220" y="840172"/>
            <a:ext cx="5883965" cy="53311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47738" y="47084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6" t="37235" r="51897" b="37660"/>
          <a:stretch/>
        </p:blipFill>
        <p:spPr>
          <a:xfrm>
            <a:off x="180469" y="4360212"/>
            <a:ext cx="3178748" cy="146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555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225 construction professionals; 37 different companies;</a:t>
            </a:r>
          </a:p>
          <a:p>
            <a:r>
              <a:rPr lang="en-US" dirty="0" smtClean="0"/>
              <a:t>Max company revenue = $20,000,000,000; 			            Min company revenue = $2,800,000</a:t>
            </a:r>
          </a:p>
          <a:p>
            <a:r>
              <a:rPr lang="en-US" dirty="0" smtClean="0"/>
              <a:t>21% Project Engineers; 22% Project Managers; 10% Estimators; 	               19% Superintendents; 23% Senior Management , 3% CEO/President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549536459"/>
              </p:ext>
            </p:extLst>
          </p:nvPr>
        </p:nvGraphicFramePr>
        <p:xfrm>
          <a:off x="1551454" y="3677651"/>
          <a:ext cx="2384443" cy="2270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879584313"/>
              </p:ext>
            </p:extLst>
          </p:nvPr>
        </p:nvGraphicFramePr>
        <p:xfrm>
          <a:off x="4154557" y="3677651"/>
          <a:ext cx="2928729" cy="2291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761588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77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Rotated Factor Loading (12 Variable)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11" y="1907547"/>
            <a:ext cx="8099267" cy="39863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4920" y="1907547"/>
            <a:ext cx="4234159" cy="39863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404311" y="3299026"/>
            <a:ext cx="4770783" cy="448026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solidFill>
              <a:schemeClr val="accent1">
                <a:shade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accent1"/>
                </a:solidFill>
              </a:rPr>
              <a:t>			  Professional Progression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4311" y="4247319"/>
            <a:ext cx="4770783" cy="217914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solidFill>
              <a:schemeClr val="accent1">
                <a:shade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04311" y="4704222"/>
            <a:ext cx="5807646" cy="742422"/>
          </a:xfrm>
          <a:prstGeom prst="rect">
            <a:avLst/>
          </a:prstGeom>
          <a:solidFill>
            <a:srgbClr val="00B050">
              <a:alpha val="22000"/>
            </a:srgbClr>
          </a:solidFill>
          <a:ln>
            <a:solidFill>
              <a:srgbClr val="00B05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B050"/>
                </a:solidFill>
              </a:rPr>
              <a:t>				       Company Vision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4310" y="2553907"/>
            <a:ext cx="6960585" cy="477528"/>
          </a:xfrm>
          <a:prstGeom prst="rect">
            <a:avLst/>
          </a:prstGeom>
          <a:solidFill>
            <a:schemeClr val="accent6">
              <a:lumMod val="75000"/>
              <a:alpha val="22000"/>
            </a:schemeClr>
          </a:solidFill>
          <a:ln>
            <a:solidFill>
              <a:schemeClr val="accent6">
                <a:lumMod val="7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accent6"/>
                </a:solidFill>
              </a:rPr>
              <a:t>	</a:t>
            </a:r>
            <a:r>
              <a:rPr lang="en-US" dirty="0" smtClean="0">
                <a:solidFill>
                  <a:schemeClr val="accent6"/>
                </a:solidFill>
              </a:rPr>
              <a:t>				Project Choice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4310" y="3749616"/>
            <a:ext cx="8099268" cy="477528"/>
          </a:xfrm>
          <a:prstGeom prst="rect">
            <a:avLst/>
          </a:prstGeom>
          <a:solidFill>
            <a:schemeClr val="accent2">
              <a:lumMod val="50000"/>
              <a:alpha val="22000"/>
            </a:schemeClr>
          </a:solidFill>
          <a:ln>
            <a:solidFill>
              <a:schemeClr val="accent2">
                <a:lumMod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		      Time and Money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4309" y="3031435"/>
            <a:ext cx="8099269" cy="259774"/>
          </a:xfrm>
          <a:prstGeom prst="rect">
            <a:avLst/>
          </a:prstGeom>
          <a:solidFill>
            <a:schemeClr val="accent2">
              <a:alpha val="28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04308" y="4465232"/>
            <a:ext cx="7059979" cy="238989"/>
          </a:xfrm>
          <a:prstGeom prst="rect">
            <a:avLst/>
          </a:prstGeom>
          <a:solidFill>
            <a:schemeClr val="accent2">
              <a:alpha val="28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755655" y="470840"/>
            <a:ext cx="3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981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15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96956" y="1993597"/>
            <a:ext cx="1898374" cy="68580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50000"/>
                </a:schemeClr>
              </a:gs>
              <a:gs pos="54000">
                <a:schemeClr val="accent6"/>
              </a:gs>
              <a:gs pos="100000">
                <a:schemeClr val="accent6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Career Advancement</a:t>
            </a:r>
            <a:endParaRPr lang="en-US" sz="1200" dirty="0"/>
          </a:p>
        </p:txBody>
      </p:sp>
      <p:sp>
        <p:nvSpPr>
          <p:cNvPr id="6" name="Oval 5"/>
          <p:cNvSpPr/>
          <p:nvPr/>
        </p:nvSpPr>
        <p:spPr>
          <a:xfrm>
            <a:off x="496956" y="2679397"/>
            <a:ext cx="1898374" cy="68580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50000"/>
                </a:schemeClr>
              </a:gs>
              <a:gs pos="54000">
                <a:schemeClr val="accent6"/>
              </a:gs>
              <a:gs pos="100000">
                <a:schemeClr val="accent6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Rate of Career Advancement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496956" y="3365197"/>
            <a:ext cx="1898374" cy="68580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50000"/>
                </a:schemeClr>
              </a:gs>
              <a:gs pos="54000">
                <a:schemeClr val="accent6"/>
              </a:gs>
              <a:gs pos="100000">
                <a:schemeClr val="accent6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Opportunities for Professional Development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648608" y="2570066"/>
            <a:ext cx="1868556" cy="90446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50000"/>
                </a:schemeClr>
              </a:gs>
              <a:gs pos="54000">
                <a:schemeClr val="accent6"/>
              </a:gs>
              <a:gs pos="100000">
                <a:schemeClr val="accent6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Professional Progression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44826" y="1326397"/>
            <a:ext cx="1202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Variable</a:t>
            </a:r>
            <a:endParaRPr lang="en-US" sz="2400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3970683" y="1326396"/>
            <a:ext cx="1202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Factor</a:t>
            </a:r>
            <a:endParaRPr lang="en-US" sz="24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7096540" y="1355476"/>
            <a:ext cx="1202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smtClean="0"/>
              <a:t>Value</a:t>
            </a:r>
            <a:endParaRPr lang="en-US" sz="2400" u="sng" dirty="0"/>
          </a:p>
        </p:txBody>
      </p:sp>
      <p:cxnSp>
        <p:nvCxnSpPr>
          <p:cNvPr id="13" name="Elbow Connector 12"/>
          <p:cNvCxnSpPr>
            <a:stCxn id="5" idx="6"/>
            <a:endCxn id="8" idx="1"/>
          </p:cNvCxnSpPr>
          <p:nvPr/>
        </p:nvCxnSpPr>
        <p:spPr>
          <a:xfrm>
            <a:off x="2395330" y="2336497"/>
            <a:ext cx="1253278" cy="68580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cxnSp>
        <p:nvCxnSpPr>
          <p:cNvPr id="16" name="Elbow Connector 15"/>
          <p:cNvCxnSpPr>
            <a:stCxn id="7" idx="6"/>
            <a:endCxn id="8" idx="1"/>
          </p:cNvCxnSpPr>
          <p:nvPr/>
        </p:nvCxnSpPr>
        <p:spPr>
          <a:xfrm flipV="1">
            <a:off x="2395330" y="3022297"/>
            <a:ext cx="1253278" cy="68580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cxnSp>
        <p:nvCxnSpPr>
          <p:cNvPr id="19" name="Straight Arrow Connector 18"/>
          <p:cNvCxnSpPr>
            <a:stCxn id="6" idx="6"/>
            <a:endCxn id="8" idx="1"/>
          </p:cNvCxnSpPr>
          <p:nvPr/>
        </p:nvCxnSpPr>
        <p:spPr>
          <a:xfrm>
            <a:off x="2395330" y="3022297"/>
            <a:ext cx="125327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20" name="Right Arrow 19"/>
          <p:cNvSpPr/>
          <p:nvPr/>
        </p:nvSpPr>
        <p:spPr>
          <a:xfrm>
            <a:off x="5799956" y="2850846"/>
            <a:ext cx="1013792" cy="342900"/>
          </a:xfrm>
          <a:prstGeom prst="rightArrow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54000">
                <a:schemeClr val="accent6"/>
              </a:gs>
              <a:gs pos="49000">
                <a:schemeClr val="accent2">
                  <a:lumMod val="50000"/>
                </a:schemeClr>
              </a:gs>
              <a:gs pos="100000">
                <a:schemeClr val="accent6"/>
              </a:gs>
            </a:gsLst>
            <a:lin ang="2700000" scaled="0"/>
          </a:gra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96540" y="2570066"/>
            <a:ext cx="1431707" cy="7951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50000"/>
                </a:schemeClr>
              </a:gs>
              <a:gs pos="54000">
                <a:schemeClr val="accent6"/>
              </a:gs>
              <a:gs pos="100000">
                <a:schemeClr val="accent6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Intrinsic &amp; Extrinsic </a:t>
            </a:r>
            <a:endParaRPr lang="en-US" sz="2400" b="1" dirty="0"/>
          </a:p>
        </p:txBody>
      </p:sp>
      <p:sp>
        <p:nvSpPr>
          <p:cNvPr id="22" name="Oval 21"/>
          <p:cNvSpPr/>
          <p:nvPr/>
        </p:nvSpPr>
        <p:spPr>
          <a:xfrm>
            <a:off x="496956" y="4141250"/>
            <a:ext cx="1898374" cy="685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Company Commitment to Safety</a:t>
            </a:r>
            <a:endParaRPr lang="en-US" sz="1200" dirty="0"/>
          </a:p>
        </p:txBody>
      </p:sp>
      <p:sp>
        <p:nvSpPr>
          <p:cNvPr id="23" name="Oval 22"/>
          <p:cNvSpPr/>
          <p:nvPr/>
        </p:nvSpPr>
        <p:spPr>
          <a:xfrm>
            <a:off x="496956" y="4827050"/>
            <a:ext cx="1898374" cy="685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Company Commitment to Sustainability</a:t>
            </a:r>
            <a:endParaRPr lang="en-US" sz="1200" dirty="0"/>
          </a:p>
        </p:txBody>
      </p:sp>
      <p:sp>
        <p:nvSpPr>
          <p:cNvPr id="24" name="Oval 23"/>
          <p:cNvSpPr/>
          <p:nvPr/>
        </p:nvSpPr>
        <p:spPr>
          <a:xfrm>
            <a:off x="496956" y="5512850"/>
            <a:ext cx="1898374" cy="685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Company Commitment to Technology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648608" y="4717719"/>
            <a:ext cx="1868556" cy="90446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Company’s Vision</a:t>
            </a:r>
            <a:endParaRPr lang="en-US" sz="2000" dirty="0"/>
          </a:p>
        </p:txBody>
      </p:sp>
      <p:cxnSp>
        <p:nvCxnSpPr>
          <p:cNvPr id="26" name="Elbow Connector 25"/>
          <p:cNvCxnSpPr>
            <a:stCxn id="25" idx="6"/>
            <a:endCxn id="28" idx="1"/>
          </p:cNvCxnSpPr>
          <p:nvPr/>
        </p:nvCxnSpPr>
        <p:spPr>
          <a:xfrm>
            <a:off x="2395330" y="4484150"/>
            <a:ext cx="1253278" cy="68580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7" name="Elbow Connector 26"/>
          <p:cNvCxnSpPr>
            <a:stCxn id="27" idx="6"/>
            <a:endCxn id="28" idx="1"/>
          </p:cNvCxnSpPr>
          <p:nvPr/>
        </p:nvCxnSpPr>
        <p:spPr>
          <a:xfrm flipV="1">
            <a:off x="2395330" y="5169950"/>
            <a:ext cx="1253278" cy="68580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8" name="Straight Arrow Connector 27"/>
          <p:cNvCxnSpPr>
            <a:stCxn id="26" idx="6"/>
            <a:endCxn id="28" idx="1"/>
          </p:cNvCxnSpPr>
          <p:nvPr/>
        </p:nvCxnSpPr>
        <p:spPr>
          <a:xfrm>
            <a:off x="2395330" y="5169950"/>
            <a:ext cx="12532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29" name="Right Arrow 28"/>
          <p:cNvSpPr/>
          <p:nvPr/>
        </p:nvSpPr>
        <p:spPr>
          <a:xfrm>
            <a:off x="5799956" y="4998499"/>
            <a:ext cx="1013792" cy="3429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096540" y="4717719"/>
            <a:ext cx="1431707" cy="7951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Extrinsic</a:t>
            </a:r>
            <a:endParaRPr lang="en-US" sz="2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1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16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06895" y="1932038"/>
            <a:ext cx="1898374" cy="6858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Choice of Project Type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506895" y="2617838"/>
            <a:ext cx="1898374" cy="6858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Choice of Project Role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658547" y="2165607"/>
            <a:ext cx="1868556" cy="904461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Project Choice</a:t>
            </a:r>
            <a:endParaRPr lang="en-US" sz="2000" dirty="0"/>
          </a:p>
        </p:txBody>
      </p:sp>
      <p:cxnSp>
        <p:nvCxnSpPr>
          <p:cNvPr id="9" name="Elbow Connector 8"/>
          <p:cNvCxnSpPr>
            <a:stCxn id="5" idx="6"/>
          </p:cNvCxnSpPr>
          <p:nvPr/>
        </p:nvCxnSpPr>
        <p:spPr>
          <a:xfrm>
            <a:off x="2405269" y="2274938"/>
            <a:ext cx="1253278" cy="342900"/>
          </a:xfrm>
          <a:prstGeom prst="bent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7" idx="6"/>
            <a:endCxn id="8" idx="1"/>
          </p:cNvCxnSpPr>
          <p:nvPr/>
        </p:nvCxnSpPr>
        <p:spPr>
          <a:xfrm flipV="1">
            <a:off x="2405269" y="2617838"/>
            <a:ext cx="1253278" cy="342900"/>
          </a:xfrm>
          <a:prstGeom prst="bent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>
            <a:off x="5809895" y="2446387"/>
            <a:ext cx="1013792" cy="342900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106479" y="2165607"/>
            <a:ext cx="1431707" cy="79513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Intrinsic </a:t>
            </a:r>
            <a:endParaRPr 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94522" y="1393522"/>
            <a:ext cx="1202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Variable</a:t>
            </a:r>
            <a:endParaRPr lang="en-US" sz="2400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4020379" y="1393521"/>
            <a:ext cx="1202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Factor</a:t>
            </a:r>
            <a:endParaRPr lang="en-US" sz="2400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7146236" y="1422601"/>
            <a:ext cx="1202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Value</a:t>
            </a:r>
            <a:endParaRPr lang="en-US" sz="2400" u="sng" dirty="0"/>
          </a:p>
        </p:txBody>
      </p:sp>
      <p:sp>
        <p:nvSpPr>
          <p:cNvPr id="20" name="Oval 19"/>
          <p:cNvSpPr/>
          <p:nvPr/>
        </p:nvSpPr>
        <p:spPr>
          <a:xfrm>
            <a:off x="506895" y="3500122"/>
            <a:ext cx="1898374" cy="685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Salary</a:t>
            </a:r>
            <a:endParaRPr lang="en-US" sz="1200" dirty="0"/>
          </a:p>
        </p:txBody>
      </p:sp>
      <p:sp>
        <p:nvSpPr>
          <p:cNvPr id="21" name="Oval 20"/>
          <p:cNvSpPr/>
          <p:nvPr/>
        </p:nvSpPr>
        <p:spPr>
          <a:xfrm>
            <a:off x="506895" y="4185922"/>
            <a:ext cx="1898374" cy="685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Control of Work Schedule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658547" y="3733691"/>
            <a:ext cx="1868556" cy="90446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Time and Money</a:t>
            </a:r>
            <a:endParaRPr lang="en-US" sz="2000" dirty="0"/>
          </a:p>
        </p:txBody>
      </p:sp>
      <p:cxnSp>
        <p:nvCxnSpPr>
          <p:cNvPr id="23" name="Elbow Connector 22"/>
          <p:cNvCxnSpPr>
            <a:stCxn id="23" idx="6"/>
          </p:cNvCxnSpPr>
          <p:nvPr/>
        </p:nvCxnSpPr>
        <p:spPr>
          <a:xfrm>
            <a:off x="2405269" y="3843022"/>
            <a:ext cx="1253278" cy="34290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4" name="Elbow Connector 23"/>
          <p:cNvCxnSpPr>
            <a:stCxn id="25" idx="6"/>
            <a:endCxn id="26" idx="1"/>
          </p:cNvCxnSpPr>
          <p:nvPr/>
        </p:nvCxnSpPr>
        <p:spPr>
          <a:xfrm flipV="1">
            <a:off x="2405269" y="4185922"/>
            <a:ext cx="1253278" cy="34290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25" name="Right Arrow 24"/>
          <p:cNvSpPr/>
          <p:nvPr/>
        </p:nvSpPr>
        <p:spPr>
          <a:xfrm>
            <a:off x="5809895" y="4014471"/>
            <a:ext cx="1013792" cy="3429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106479" y="3733691"/>
            <a:ext cx="1431707" cy="7951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Extrinsic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369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ANOVA Model </a:t>
            </a:r>
            <a:endParaRPr lang="en-US" sz="3200" dirty="0" smtClean="0"/>
          </a:p>
          <a:p>
            <a:pPr lvl="1"/>
            <a:r>
              <a:rPr lang="en-US" sz="2800" dirty="0" smtClean="0"/>
              <a:t>Analysis of Variance – Differences among groups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Tukey </a:t>
            </a:r>
            <a:r>
              <a:rPr lang="en-US" sz="3200" dirty="0" smtClean="0"/>
              <a:t>Test</a:t>
            </a:r>
          </a:p>
          <a:p>
            <a:pPr lvl="1"/>
            <a:r>
              <a:rPr lang="en-US" sz="2800" dirty="0" smtClean="0"/>
              <a:t>Compares all pair combinations of group means </a:t>
            </a:r>
          </a:p>
          <a:p>
            <a:pPr lvl="1"/>
            <a:r>
              <a:rPr lang="en-US" sz="2800" dirty="0" smtClean="0"/>
              <a:t>Identifies which pair combination has significant difference</a:t>
            </a:r>
          </a:p>
          <a:p>
            <a:r>
              <a:rPr lang="en-US" sz="3600" dirty="0" smtClean="0"/>
              <a:t>ANOVA + Tukey </a:t>
            </a:r>
            <a:r>
              <a:rPr lang="en-US" sz="3000" dirty="0" smtClean="0"/>
              <a:t>= </a:t>
            </a:r>
            <a:r>
              <a:rPr lang="en-US" sz="3000" u="sng" dirty="0" smtClean="0"/>
              <a:t>Identifies Significant Differences between Generations by Work Value Factor</a:t>
            </a:r>
          </a:p>
          <a:p>
            <a:r>
              <a:rPr lang="en-US" sz="3200" dirty="0" smtClean="0"/>
              <a:t>Two Tailed T-Test </a:t>
            </a:r>
          </a:p>
          <a:p>
            <a:pPr lvl="1"/>
            <a:r>
              <a:rPr lang="en-US" sz="2600" dirty="0" smtClean="0"/>
              <a:t>Assume un-equal variance between gender groups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91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</a:t>
            </a:r>
            <a:r>
              <a:rPr lang="en-US" sz="2800" b="0" dirty="0" smtClean="0"/>
              <a:t>(ANOVA Model &amp; Tukey Test)</a:t>
            </a:r>
            <a:endParaRPr lang="en-US" sz="2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18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70162" y="914254"/>
            <a:ext cx="32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Professional Progression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49422" y="914253"/>
            <a:ext cx="32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Company Vision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571997" y="1363311"/>
            <a:ext cx="3985064" cy="4947672"/>
            <a:chOff x="4571997" y="1363311"/>
            <a:chExt cx="3985064" cy="4947672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1997" y="1363311"/>
              <a:ext cx="3985064" cy="230281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7" y="4384420"/>
              <a:ext cx="3985064" cy="10324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5"/>
            <a:srcRect r="26862"/>
            <a:stretch/>
          </p:blipFill>
          <p:spPr>
            <a:xfrm>
              <a:off x="4571998" y="5402868"/>
              <a:ext cx="3985063" cy="9081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1997" y="3477164"/>
              <a:ext cx="3985064" cy="90497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34" name="Group 33"/>
          <p:cNvGrpSpPr/>
          <p:nvPr/>
        </p:nvGrpSpPr>
        <p:grpSpPr>
          <a:xfrm>
            <a:off x="481769" y="1365593"/>
            <a:ext cx="3970960" cy="4945614"/>
            <a:chOff x="481769" y="1365593"/>
            <a:chExt cx="3970960" cy="494561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9231" y="1365593"/>
              <a:ext cx="3963497" cy="229035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1770" y="4374028"/>
              <a:ext cx="3970959" cy="102884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9"/>
            <a:srcRect r="25501"/>
            <a:stretch/>
          </p:blipFill>
          <p:spPr>
            <a:xfrm>
              <a:off x="481771" y="5402868"/>
              <a:ext cx="3970958" cy="90833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81769" y="3465689"/>
              <a:ext cx="3970959" cy="9017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36" name="TextBox 35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643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</a:t>
            </a:r>
            <a:r>
              <a:rPr lang="en-US" sz="2800" b="0" dirty="0" smtClean="0"/>
              <a:t>(ANOVA Model &amp; Tukey Test)</a:t>
            </a:r>
            <a:endParaRPr lang="en-US" sz="2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19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70162" y="914254"/>
            <a:ext cx="32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Project Choice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49422" y="914253"/>
            <a:ext cx="32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Time and Money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66119" y="1375917"/>
            <a:ext cx="3732926" cy="4670041"/>
            <a:chOff x="566119" y="1375917"/>
            <a:chExt cx="3732926" cy="467004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6122" y="1375917"/>
              <a:ext cx="3732923" cy="215711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120" y="3361922"/>
              <a:ext cx="3732925" cy="8477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119" y="4220455"/>
              <a:ext cx="3732925" cy="96716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/>
            <a:srcRect r="26827"/>
            <a:stretch/>
          </p:blipFill>
          <p:spPr>
            <a:xfrm>
              <a:off x="566120" y="5195711"/>
              <a:ext cx="3732923" cy="8502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6" name="Group 15"/>
          <p:cNvGrpSpPr/>
          <p:nvPr/>
        </p:nvGrpSpPr>
        <p:grpSpPr>
          <a:xfrm>
            <a:off x="4691433" y="1357505"/>
            <a:ext cx="3746180" cy="4727267"/>
            <a:chOff x="4691433" y="1357505"/>
            <a:chExt cx="3746180" cy="472726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91435" y="1357505"/>
              <a:ext cx="3746178" cy="215710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91435" y="3408662"/>
              <a:ext cx="3746178" cy="8507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91433" y="4259388"/>
              <a:ext cx="3746180" cy="9706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10"/>
            <a:srcRect r="26956"/>
            <a:stretch/>
          </p:blipFill>
          <p:spPr>
            <a:xfrm>
              <a:off x="4691433" y="5229989"/>
              <a:ext cx="3746180" cy="85478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26" name="TextBox 25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9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</a:t>
            </a:r>
            <a:r>
              <a:rPr lang="en-US" sz="2800" b="0" dirty="0" smtClean="0"/>
              <a:t>(T-test Results)</a:t>
            </a:r>
            <a:endParaRPr lang="en-US" sz="2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20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70162" y="914254"/>
            <a:ext cx="32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Professional Progression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49422" y="914253"/>
            <a:ext cx="32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Company Vision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75918" y="1523854"/>
            <a:ext cx="3743834" cy="4220218"/>
            <a:chOff x="575918" y="1523854"/>
            <a:chExt cx="3743834" cy="4220218"/>
          </a:xfrm>
        </p:grpSpPr>
        <p:grpSp>
          <p:nvGrpSpPr>
            <p:cNvPr id="10" name="Group 9"/>
            <p:cNvGrpSpPr/>
            <p:nvPr/>
          </p:nvGrpSpPr>
          <p:grpSpPr>
            <a:xfrm>
              <a:off x="575918" y="1523854"/>
              <a:ext cx="3743834" cy="4220218"/>
              <a:chOff x="565407" y="1375918"/>
              <a:chExt cx="3743834" cy="4220218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5407" y="1375918"/>
                <a:ext cx="3743834" cy="224776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0145" y="4416586"/>
                <a:ext cx="3739096" cy="117955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5407" y="3623678"/>
                <a:ext cx="3743834" cy="79290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0656" y="4564522"/>
              <a:ext cx="3739096" cy="11795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1" name="Group 10"/>
          <p:cNvGrpSpPr/>
          <p:nvPr/>
        </p:nvGrpSpPr>
        <p:grpSpPr>
          <a:xfrm>
            <a:off x="4571998" y="1523854"/>
            <a:ext cx="3752195" cy="4224350"/>
            <a:chOff x="4571998" y="1523854"/>
            <a:chExt cx="3752195" cy="4224350"/>
          </a:xfrm>
        </p:grpSpPr>
        <p:grpSp>
          <p:nvGrpSpPr>
            <p:cNvPr id="16" name="Group 15"/>
            <p:cNvGrpSpPr/>
            <p:nvPr/>
          </p:nvGrpSpPr>
          <p:grpSpPr>
            <a:xfrm>
              <a:off x="4571999" y="1523854"/>
              <a:ext cx="3752194" cy="4224350"/>
              <a:chOff x="4571999" y="1523854"/>
              <a:chExt cx="3752194" cy="422435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72000" y="1523854"/>
                <a:ext cx="3752193" cy="225277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72000" y="3771615"/>
                <a:ext cx="3752193" cy="79467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71999" y="4564522"/>
                <a:ext cx="3752193" cy="118368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571998" y="4564522"/>
              <a:ext cx="3752194" cy="118368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56860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605" y="1967439"/>
            <a:ext cx="7030999" cy="395493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501790" y="2699746"/>
            <a:ext cx="6140419" cy="2113075"/>
            <a:chOff x="1330518" y="1547609"/>
            <a:chExt cx="6140419" cy="211307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70" t="25679" r="7526" b="20035"/>
            <a:stretch/>
          </p:blipFill>
          <p:spPr>
            <a:xfrm>
              <a:off x="1330518" y="1547609"/>
              <a:ext cx="3374796" cy="211307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908" t="18999" r="6495" b="14999"/>
            <a:stretch/>
          </p:blipFill>
          <p:spPr>
            <a:xfrm>
              <a:off x="4705314" y="1547609"/>
              <a:ext cx="2765623" cy="21130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68317" y="1547609"/>
              <a:ext cx="1684190" cy="734005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1" r="500" b="21111"/>
          <a:stretch/>
        </p:blipFill>
        <p:spPr>
          <a:xfrm>
            <a:off x="2021983" y="902989"/>
            <a:ext cx="5100034" cy="545883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89513" y="5554731"/>
            <a:ext cx="270779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https://</a:t>
            </a:r>
            <a:r>
              <a:rPr lang="en-US" sz="1100" dirty="0" err="1"/>
              <a:t>www.youtube.com</a:t>
            </a:r>
            <a:r>
              <a:rPr lang="en-US" sz="1100" dirty="0"/>
              <a:t>/</a:t>
            </a:r>
            <a:r>
              <a:rPr lang="en-US" sz="1100" dirty="0" err="1"/>
              <a:t>watch?v</a:t>
            </a:r>
            <a:r>
              <a:rPr lang="en-US" sz="1100" dirty="0"/>
              <a:t>=Vsayg_S4pJg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761777"/>
            <a:ext cx="9144000" cy="436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04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</a:t>
            </a:r>
            <a:r>
              <a:rPr lang="en-US" sz="2800" b="0" dirty="0" smtClean="0"/>
              <a:t>(T-test Results)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21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70162" y="914254"/>
            <a:ext cx="32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Project Choice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49422" y="914253"/>
            <a:ext cx="32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Time and Money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05152" y="1523853"/>
            <a:ext cx="3770724" cy="4232641"/>
            <a:chOff x="505152" y="1523853"/>
            <a:chExt cx="3770724" cy="4232641"/>
          </a:xfrm>
        </p:grpSpPr>
        <p:grpSp>
          <p:nvGrpSpPr>
            <p:cNvPr id="31" name="Group 30"/>
            <p:cNvGrpSpPr/>
            <p:nvPr/>
          </p:nvGrpSpPr>
          <p:grpSpPr>
            <a:xfrm>
              <a:off x="505152" y="1523853"/>
              <a:ext cx="3770724" cy="4230196"/>
              <a:chOff x="505152" y="1523853"/>
              <a:chExt cx="3770724" cy="4230196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505153" y="1523853"/>
                <a:ext cx="3770723" cy="3040669"/>
                <a:chOff x="505153" y="1523853"/>
                <a:chExt cx="3770723" cy="3040669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05153" y="1523853"/>
                  <a:ext cx="3770723" cy="226390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05153" y="3765919"/>
                  <a:ext cx="3770723" cy="79860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</p:grpSp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5152" y="4564522"/>
                <a:ext cx="3770724" cy="118952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5152" y="4566967"/>
              <a:ext cx="3770724" cy="11895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0" name="Group 9"/>
          <p:cNvGrpSpPr/>
          <p:nvPr/>
        </p:nvGrpSpPr>
        <p:grpSpPr>
          <a:xfrm>
            <a:off x="4949422" y="1520775"/>
            <a:ext cx="3741008" cy="4225862"/>
            <a:chOff x="4949422" y="1520775"/>
            <a:chExt cx="3741008" cy="4225862"/>
          </a:xfrm>
        </p:grpSpPr>
        <p:grpSp>
          <p:nvGrpSpPr>
            <p:cNvPr id="29" name="Group 28"/>
            <p:cNvGrpSpPr/>
            <p:nvPr/>
          </p:nvGrpSpPr>
          <p:grpSpPr>
            <a:xfrm>
              <a:off x="4949422" y="1520775"/>
              <a:ext cx="3741008" cy="4217124"/>
              <a:chOff x="4949422" y="1520775"/>
              <a:chExt cx="3741008" cy="4217124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49422" y="1520775"/>
                <a:ext cx="3739477" cy="224514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49422" y="3765919"/>
                <a:ext cx="3741008" cy="79230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949422" y="4558229"/>
                <a:ext cx="3739477" cy="117967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49422" y="4566967"/>
              <a:ext cx="3739477" cy="11796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40827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3599"/>
            <a:ext cx="9144000" cy="6096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Generational differences in the work values do exist, but there is no Great Generational divide.</a:t>
            </a:r>
          </a:p>
          <a:p>
            <a:pPr lvl="1"/>
            <a:r>
              <a:rPr lang="en-US" sz="2400" b="1" dirty="0" smtClean="0"/>
              <a:t>Millennials</a:t>
            </a:r>
            <a:r>
              <a:rPr lang="en-US" sz="2400" dirty="0" smtClean="0"/>
              <a:t> differed from </a:t>
            </a:r>
            <a:r>
              <a:rPr lang="en-US" sz="2400" b="1" dirty="0" smtClean="0"/>
              <a:t>Gen Xers 						</a:t>
            </a:r>
            <a:r>
              <a:rPr lang="en-US" sz="2400" dirty="0" smtClean="0"/>
              <a:t>– 1 Factor </a:t>
            </a:r>
            <a:r>
              <a:rPr lang="en-US" sz="2400" b="1" dirty="0" smtClean="0"/>
              <a:t>(Career Development)</a:t>
            </a:r>
          </a:p>
          <a:p>
            <a:pPr lvl="1"/>
            <a:r>
              <a:rPr lang="en-US" sz="2400" b="1" dirty="0" smtClean="0"/>
              <a:t>Millennials </a:t>
            </a:r>
            <a:r>
              <a:rPr lang="en-US" sz="2400" dirty="0" smtClean="0"/>
              <a:t>differed from </a:t>
            </a:r>
            <a:r>
              <a:rPr lang="en-US" sz="2400" b="1" dirty="0" smtClean="0"/>
              <a:t>Baby Boomers 						</a:t>
            </a:r>
            <a:r>
              <a:rPr lang="en-US" sz="2400" dirty="0" smtClean="0"/>
              <a:t>– 1 Factor </a:t>
            </a:r>
            <a:r>
              <a:rPr lang="en-US" sz="2400" b="1" dirty="0" smtClean="0"/>
              <a:t>(Company Vision)</a:t>
            </a:r>
          </a:p>
          <a:p>
            <a:r>
              <a:rPr lang="en-US" sz="2800" dirty="0" smtClean="0"/>
              <a:t>All generations share more in common than they are different.</a:t>
            </a:r>
          </a:p>
          <a:p>
            <a:pPr lvl="1"/>
            <a:r>
              <a:rPr lang="en-US" sz="2400" dirty="0" smtClean="0"/>
              <a:t>2 differences between generations out of 12 possible combinations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There is </a:t>
            </a:r>
            <a:r>
              <a:rPr lang="en-US" sz="2800" b="1" dirty="0" smtClean="0"/>
              <a:t>no </a:t>
            </a:r>
            <a:r>
              <a:rPr lang="en-US" sz="2800" dirty="0" smtClean="0"/>
              <a:t>significant difference between Women and Men.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91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79769" y="3661559"/>
            <a:ext cx="4756493" cy="26755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23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64262" y="6069404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/>
              <a:t>https://</a:t>
            </a:r>
            <a:r>
              <a:rPr lang="en-US" sz="1050" dirty="0" err="1"/>
              <a:t>www.amplify.com</a:t>
            </a:r>
            <a:r>
              <a:rPr lang="en-US" sz="1050" dirty="0"/>
              <a:t>/viewpoints/5-ways-tech-has-changed-professional-development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15798" y="1193053"/>
            <a:ext cx="5189455" cy="3172773"/>
            <a:chOff x="315798" y="1193053"/>
            <a:chExt cx="5189455" cy="317277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6678" y="1193053"/>
              <a:ext cx="5088575" cy="286499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15798" y="4058049"/>
              <a:ext cx="4572000" cy="3077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700" dirty="0"/>
                <a:t>http://</a:t>
              </a:r>
              <a:r>
                <a:rPr lang="en-US" sz="700" dirty="0" err="1"/>
                <a:t>www.economist.com</a:t>
              </a:r>
              <a:r>
                <a:rPr lang="en-US" sz="700" dirty="0"/>
                <a:t>/news/business/21586831-businesses-are-worrying-about-how-manage-different-age-groups-widely-different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2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Affects of Other Demographic Factors</a:t>
            </a:r>
          </a:p>
          <a:p>
            <a:pPr lvl="1"/>
            <a:r>
              <a:rPr lang="en-US" dirty="0" smtClean="0"/>
              <a:t>Age </a:t>
            </a:r>
          </a:p>
          <a:p>
            <a:pPr lvl="1"/>
            <a:r>
              <a:rPr lang="en-US" dirty="0" smtClean="0"/>
              <a:t>Ethnicity</a:t>
            </a:r>
          </a:p>
          <a:p>
            <a:pPr lvl="1"/>
            <a:r>
              <a:rPr lang="en-US" dirty="0" smtClean="0"/>
              <a:t>Education 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Sample Distribution</a:t>
            </a:r>
          </a:p>
          <a:p>
            <a:pPr lvl="1"/>
            <a:r>
              <a:rPr lang="en-US" dirty="0" smtClean="0"/>
              <a:t>Larger sample size</a:t>
            </a:r>
          </a:p>
          <a:p>
            <a:pPr lvl="1"/>
            <a:r>
              <a:rPr lang="en-US" dirty="0" smtClean="0"/>
              <a:t>More regions</a:t>
            </a:r>
          </a:p>
          <a:p>
            <a:pPr lvl="1"/>
            <a:r>
              <a:rPr lang="en-US" dirty="0" smtClean="0"/>
              <a:t>Other sectors</a:t>
            </a:r>
          </a:p>
          <a:p>
            <a:r>
              <a:rPr lang="en-US" dirty="0" smtClean="0"/>
              <a:t>Stage of Life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488" y="960306"/>
            <a:ext cx="2902226" cy="19331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83416" y="2633821"/>
            <a:ext cx="135565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https://</a:t>
            </a:r>
            <a:r>
              <a:rPr lang="en-US" sz="800" dirty="0" smtClean="0"/>
              <a:t>goodstrat.com/2015/02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280" y="2849265"/>
            <a:ext cx="3557795" cy="210713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67884" y="4818638"/>
            <a:ext cx="307119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</a:t>
            </a:r>
            <a:r>
              <a:rPr lang="en-US" sz="800" dirty="0" err="1"/>
              <a:t>www.rootandroid.org</a:t>
            </a:r>
            <a:r>
              <a:rPr lang="en-US" sz="800" dirty="0"/>
              <a:t>/us/us-maps-united-states-regions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6549" y="5034082"/>
            <a:ext cx="4462670" cy="110200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281280" y="6098356"/>
            <a:ext cx="1072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http://</a:t>
            </a:r>
            <a:r>
              <a:rPr lang="en-US" sz="900" dirty="0" err="1"/>
              <a:t>serano.com.au</a:t>
            </a:r>
            <a:r>
              <a:rPr lang="en-US" sz="900" dirty="0"/>
              <a:t>/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368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AGC, A. G. C. of A. (2015). “2015 Worker Shortage Survey Analysis.”</a:t>
            </a:r>
          </a:p>
          <a:p>
            <a:r>
              <a:rPr lang="en-US" dirty="0"/>
              <a:t>Becton, J. B., Walker, H. J., and Jones-Farmer, A. (2014). “Generational differences in workplace behavior.” </a:t>
            </a:r>
            <a:r>
              <a:rPr lang="en-US" i="1" dirty="0"/>
              <a:t>Journal of Applied Social Psychology</a:t>
            </a:r>
            <a:r>
              <a:rPr lang="en-US" dirty="0"/>
              <a:t>, 44(3), 175–189.</a:t>
            </a:r>
          </a:p>
          <a:p>
            <a:r>
              <a:rPr lang="en-US" dirty="0"/>
              <a:t>BLS, B. of L. S. (2012). </a:t>
            </a:r>
            <a:r>
              <a:rPr lang="en-US" i="1" dirty="0"/>
              <a:t>The Recession of 2007 - 2009</a:t>
            </a:r>
            <a:r>
              <a:rPr lang="en-US" dirty="0"/>
              <a:t>.</a:t>
            </a:r>
          </a:p>
          <a:p>
            <a:r>
              <a:rPr lang="en-US" dirty="0"/>
              <a:t>BLS, B. of L. S. (2016). “Construction Industry: Job Openings and Labor Turnover Survey.” </a:t>
            </a:r>
            <a:r>
              <a:rPr lang="en-US" i="1" dirty="0"/>
              <a:t>BLS Database</a:t>
            </a:r>
            <a:r>
              <a:rPr lang="en-US" dirty="0"/>
              <a:t>, &lt;http://</a:t>
            </a:r>
            <a:r>
              <a:rPr lang="en-US" dirty="0" err="1"/>
              <a:t>data.bls.gov</a:t>
            </a:r>
            <a:r>
              <a:rPr lang="en-US" dirty="0"/>
              <a:t>/</a:t>
            </a:r>
            <a:r>
              <a:rPr lang="en-US" dirty="0" err="1"/>
              <a:t>timeseries</a:t>
            </a:r>
            <a:r>
              <a:rPr lang="en-US" dirty="0"/>
              <a:t>/JTU23000000JOL?data_tool=</a:t>
            </a:r>
            <a:r>
              <a:rPr lang="en-US" dirty="0" err="1"/>
              <a:t>XGtable</a:t>
            </a:r>
            <a:r>
              <a:rPr lang="en-US" dirty="0"/>
              <a:t>&gt; (Oct. 3, 2016).</a:t>
            </a:r>
          </a:p>
          <a:p>
            <a:r>
              <a:rPr lang="en-US" dirty="0" err="1"/>
              <a:t>Cennamo</a:t>
            </a:r>
            <a:r>
              <a:rPr lang="en-US" dirty="0"/>
              <a:t>, L., and Gardner, D. (2008). “Generational differences in work values, outcomes and person‐</a:t>
            </a:r>
            <a:r>
              <a:rPr lang="en-US" dirty="0" err="1"/>
              <a:t>organisation</a:t>
            </a:r>
            <a:r>
              <a:rPr lang="en-US" dirty="0"/>
              <a:t> values fit.” </a:t>
            </a:r>
            <a:r>
              <a:rPr lang="en-US" i="1" dirty="0"/>
              <a:t>Journal of Managerial Psychology</a:t>
            </a:r>
            <a:r>
              <a:rPr lang="en-US" dirty="0"/>
              <a:t>, (K. </a:t>
            </a:r>
            <a:r>
              <a:rPr lang="en-US" dirty="0" err="1"/>
              <a:t>Macky</a:t>
            </a:r>
            <a:r>
              <a:rPr lang="en-US" dirty="0"/>
              <a:t>, ed.), Emerald Group Publishing Limited, 23(8), 891–906.</a:t>
            </a:r>
          </a:p>
          <a:p>
            <a:r>
              <a:rPr lang="en-US" dirty="0"/>
              <a:t>HEGNEY, D., PLANK, A., and PARKER, V. (2006). “Extrinsic and intrinsic work values: their impact on job satisfaction in nursing.” </a:t>
            </a:r>
            <a:r>
              <a:rPr lang="en-US" i="1" dirty="0"/>
              <a:t>Journal of Nursing Management</a:t>
            </a:r>
            <a:r>
              <a:rPr lang="en-US" dirty="0"/>
              <a:t>, Blackwell Publishing Ltd, 14(4), 271–281.</a:t>
            </a:r>
          </a:p>
          <a:p>
            <a:r>
              <a:rPr lang="en-US" dirty="0" err="1"/>
              <a:t>Kalleberg</a:t>
            </a:r>
            <a:r>
              <a:rPr lang="en-US" dirty="0"/>
              <a:t>, A. L. (1977). “Work Values and Job Rewards: A Theory of Job Satisfaction.” </a:t>
            </a:r>
            <a:r>
              <a:rPr lang="en-US" i="1" dirty="0"/>
              <a:t>American Sociological Review</a:t>
            </a:r>
            <a:r>
              <a:rPr lang="en-US" dirty="0"/>
              <a:t>, 42(1), 124.</a:t>
            </a:r>
          </a:p>
          <a:p>
            <a:r>
              <a:rPr lang="en-US" dirty="0" err="1"/>
              <a:t>Knoop</a:t>
            </a:r>
            <a:r>
              <a:rPr lang="en-US" dirty="0"/>
              <a:t>, R. (1994). “Work Values and Job Satisfaction.” </a:t>
            </a:r>
            <a:r>
              <a:rPr lang="en-US" i="1" dirty="0"/>
              <a:t>The Journal of Psychology</a:t>
            </a:r>
            <a:r>
              <a:rPr lang="en-US" dirty="0"/>
              <a:t>, Taylor &amp; Francis Group, 128(6), 683–690.</a:t>
            </a:r>
          </a:p>
          <a:p>
            <a:r>
              <a:rPr lang="en-US" dirty="0" err="1"/>
              <a:t>Kupperschmidt</a:t>
            </a:r>
            <a:r>
              <a:rPr lang="en-US" dirty="0"/>
              <a:t>, B. (2000). “</a:t>
            </a:r>
            <a:r>
              <a:rPr lang="en-US" dirty="0" err="1"/>
              <a:t>Multigeneration</a:t>
            </a:r>
            <a:r>
              <a:rPr lang="en-US" dirty="0"/>
              <a:t> employees: Strategies for effective management.” </a:t>
            </a:r>
            <a:r>
              <a:rPr lang="en-US" i="1" dirty="0"/>
              <a:t>The Health Care Manager</a:t>
            </a:r>
            <a:r>
              <a:rPr lang="en-US" dirty="0"/>
              <a:t>, Aspen Publishers, 19(1), 65.</a:t>
            </a:r>
          </a:p>
          <a:p>
            <a:r>
              <a:rPr lang="en-US" dirty="0"/>
              <a:t>De Meuse, K. P., and </a:t>
            </a:r>
            <a:r>
              <a:rPr lang="en-US" dirty="0" err="1"/>
              <a:t>Mlodzik</a:t>
            </a:r>
            <a:r>
              <a:rPr lang="en-US" dirty="0"/>
              <a:t>, K. J. (2010). “A Second Look at Generational Differences in the Workforce: Implications for HR and Talent Management.” </a:t>
            </a:r>
            <a:r>
              <a:rPr lang="en-US" i="1" dirty="0"/>
              <a:t>People &amp; Strategy</a:t>
            </a:r>
            <a:r>
              <a:rPr lang="en-US" dirty="0"/>
              <a:t>, HR People &amp; Strategy, 33(2), 50–58.</a:t>
            </a:r>
          </a:p>
          <a:p>
            <a:r>
              <a:rPr lang="en-US" dirty="0"/>
              <a:t>Parry, E., and </a:t>
            </a:r>
            <a:r>
              <a:rPr lang="en-US" dirty="0" err="1"/>
              <a:t>Urwin</a:t>
            </a:r>
            <a:r>
              <a:rPr lang="en-US" dirty="0"/>
              <a:t>, P. (2011). “Generational Differences in Work Values: A Review of Theory and Evidence.” </a:t>
            </a:r>
            <a:r>
              <a:rPr lang="en-US" i="1" dirty="0"/>
              <a:t>International Journal of Management Reviews</a:t>
            </a:r>
            <a:r>
              <a:rPr lang="en-US" dirty="0"/>
              <a:t>, Blackwell Publishing Ltd, 13(1), 79–96.</a:t>
            </a:r>
          </a:p>
          <a:p>
            <a:r>
              <a:rPr lang="en-US" dirty="0"/>
              <a:t>Real, K., </a:t>
            </a:r>
            <a:r>
              <a:rPr lang="en-US" dirty="0" err="1"/>
              <a:t>Mitnick</a:t>
            </a:r>
            <a:r>
              <a:rPr lang="en-US" dirty="0"/>
              <a:t>, A. D., and Maloney, W. F. (2010). “More similar than different: Millennials in the U.S. building trades.” </a:t>
            </a:r>
            <a:r>
              <a:rPr lang="en-US" i="1" dirty="0"/>
              <a:t>Journal of Business and Psychology</a:t>
            </a:r>
            <a:r>
              <a:rPr lang="en-US" dirty="0"/>
              <a:t>, 25(2), 303–313.</a:t>
            </a:r>
          </a:p>
          <a:p>
            <a:r>
              <a:rPr lang="en-US" dirty="0"/>
              <a:t>Tucker, R., Haas, C., and Glover, R. (1999). “Key workforce challenges facing the American construction industry: An interim assessment.”</a:t>
            </a:r>
          </a:p>
          <a:p>
            <a:r>
              <a:rPr lang="en-US" dirty="0" err="1"/>
              <a:t>Turmail</a:t>
            </a:r>
            <a:r>
              <a:rPr lang="en-US" dirty="0"/>
              <a:t>, B. (2015). “NATIONWIDE SURVEY FINDS 86 PERCENT OF CONTRACTORS HAVE DIFFICULTY FILLING KEY CRAFT AND SALARIED JOBS AS DEMAND FOR CONSTRUCTION INCREASES | Associated General Contractors.” </a:t>
            </a:r>
            <a:r>
              <a:rPr lang="en-US" i="1" dirty="0" err="1"/>
              <a:t>AGC.org</a:t>
            </a:r>
            <a:r>
              <a:rPr lang="en-US" dirty="0"/>
              <a:t>, &lt;https://</a:t>
            </a:r>
            <a:r>
              <a:rPr lang="en-US" dirty="0" err="1"/>
              <a:t>www.agc.org</a:t>
            </a:r>
            <a:r>
              <a:rPr lang="en-US" dirty="0"/>
              <a:t>/news/2015/09/10/nationwide-survey-finds-86-percent-contractors-have-difficulty-filling-key-craft-and&gt; (Nov. 11, 2015).</a:t>
            </a:r>
          </a:p>
          <a:p>
            <a:r>
              <a:rPr lang="en-US" dirty="0"/>
              <a:t>Whyte, D. (NCCER). (2013). “Craft Workforce Development 2013 and Beyond.” </a:t>
            </a:r>
            <a:r>
              <a:rPr lang="en-US" i="1" dirty="0"/>
              <a:t>NCCER</a:t>
            </a:r>
            <a:r>
              <a:rPr lang="en-US" dirty="0"/>
              <a:t>, &lt;http://</a:t>
            </a:r>
            <a:r>
              <a:rPr lang="en-US" dirty="0" err="1"/>
              <a:t>www.nccer.org</a:t>
            </a:r>
            <a:r>
              <a:rPr lang="en-US" dirty="0"/>
              <a:t>/uploads/</a:t>
            </a:r>
            <a:r>
              <a:rPr lang="en-US" dirty="0" err="1"/>
              <a:t>filelibrary</a:t>
            </a:r>
            <a:r>
              <a:rPr lang="en-US" dirty="0"/>
              <a:t>/craft_wfd_2013_and_beyond.pdf&gt; (Oct. 30, 2015).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478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3599"/>
            <a:ext cx="9144000" cy="609600"/>
          </a:xfrm>
        </p:spPr>
        <p:txBody>
          <a:bodyPr/>
          <a:lstStyle/>
          <a:p>
            <a:r>
              <a:rPr lang="en-US" sz="4800" dirty="0" smtClean="0"/>
              <a:t>Thank You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indent="0" algn="ctr">
              <a:buNone/>
            </a:pPr>
            <a:endParaRPr lang="en-US" sz="6600" dirty="0" smtClean="0"/>
          </a:p>
          <a:p>
            <a:pPr marL="0" indent="0" algn="ctr">
              <a:buNone/>
            </a:pPr>
            <a:r>
              <a:rPr lang="en-US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Questions?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3200" dirty="0" smtClean="0"/>
              <a:t>		Tyler Beach</a:t>
            </a:r>
          </a:p>
          <a:p>
            <a:pPr marL="0" indent="0">
              <a:buNone/>
            </a:pPr>
            <a:r>
              <a:rPr lang="en-US" sz="3200" dirty="0" smtClean="0"/>
              <a:t>		tbeach07@vt.edu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755655" y="4708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13353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508237"/>
              </p:ext>
            </p:extLst>
          </p:nvPr>
        </p:nvGraphicFramePr>
        <p:xfrm>
          <a:off x="152400" y="1371600"/>
          <a:ext cx="8915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53746"/>
            <a:ext cx="9144000" cy="609600"/>
          </a:xfrm>
        </p:spPr>
        <p:txBody>
          <a:bodyPr/>
          <a:lstStyle/>
          <a:p>
            <a:r>
              <a:rPr lang="en-US" dirty="0" smtClean="0">
                <a:latin typeface="Trebuchet MS" charset="0"/>
                <a:ea typeface="Trebuchet MS" charset="0"/>
                <a:cs typeface="Trebuchet MS" charset="0"/>
              </a:rPr>
              <a:t>Construction Workforce Shortage</a:t>
            </a:r>
            <a:endParaRPr lang="en-US" dirty="0">
              <a:latin typeface="Trebuchet MS" charset="0"/>
              <a:ea typeface="Trebuchet MS" charset="0"/>
              <a:cs typeface="Trebuchet MS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2514600" y="2971800"/>
            <a:ext cx="0" cy="1295400"/>
          </a:xfrm>
          <a:prstGeom prst="line">
            <a:avLst/>
          </a:prstGeom>
          <a:solidFill>
            <a:srgbClr val="DC4900">
              <a:alpha val="39999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14" name="Group 13"/>
          <p:cNvGrpSpPr/>
          <p:nvPr/>
        </p:nvGrpSpPr>
        <p:grpSpPr>
          <a:xfrm>
            <a:off x="7734007" y="2322958"/>
            <a:ext cx="1496339" cy="3664767"/>
            <a:chOff x="7734007" y="2322958"/>
            <a:chExt cx="1496339" cy="3664767"/>
          </a:xfrm>
        </p:grpSpPr>
        <p:sp>
          <p:nvSpPr>
            <p:cNvPr id="21" name="Oval 20"/>
            <p:cNvSpPr/>
            <p:nvPr/>
          </p:nvSpPr>
          <p:spPr bwMode="auto">
            <a:xfrm>
              <a:off x="8381122" y="3535018"/>
              <a:ext cx="517570" cy="481167"/>
            </a:xfrm>
            <a:prstGeom prst="ellipse">
              <a:avLst/>
            </a:prstGeom>
            <a:noFill/>
            <a:ln w="38100" cap="flat" cmpd="sng" algn="ctr">
              <a:solidFill>
                <a:srgbClr val="274F77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rgbClr val="DC4900"/>
                </a:solidFill>
                <a:effectLst/>
                <a:latin typeface="Trebuchet MS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49468" y="2322958"/>
              <a:ext cx="1180878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660000"/>
                  </a:solidFill>
                </a:rPr>
                <a:t>Average Monthly Job Openings </a:t>
              </a:r>
              <a:r>
                <a:rPr lang="en-US" sz="2000" b="1" dirty="0" smtClean="0">
                  <a:solidFill>
                    <a:srgbClr val="660000"/>
                  </a:solidFill>
                </a:rPr>
                <a:t>195,000</a:t>
              </a:r>
              <a:endParaRPr lang="en-US" sz="2000" b="1" dirty="0">
                <a:solidFill>
                  <a:srgbClr val="660000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flipV="1">
              <a:off x="8644302" y="4014021"/>
              <a:ext cx="0" cy="1973704"/>
            </a:xfrm>
            <a:prstGeom prst="line">
              <a:avLst/>
            </a:prstGeom>
            <a:solidFill>
              <a:srgbClr val="DC4900">
                <a:alpha val="39999"/>
              </a:srgbClr>
            </a:solidFill>
            <a:ln w="38100" cap="flat" cmpd="sng" algn="ctr">
              <a:solidFill>
                <a:srgbClr val="274F77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" name="Straight Arrow Connector 4"/>
            <p:cNvCxnSpPr/>
            <p:nvPr/>
          </p:nvCxnSpPr>
          <p:spPr bwMode="auto">
            <a:xfrm>
              <a:off x="8644302" y="3619500"/>
              <a:ext cx="0" cy="306552"/>
            </a:xfrm>
            <a:prstGeom prst="straightConnector1">
              <a:avLst/>
            </a:prstGeom>
            <a:solidFill>
              <a:srgbClr val="DC4900">
                <a:alpha val="39999"/>
              </a:srgbClr>
            </a:solidFill>
            <a:ln w="38100" cap="flat" cmpd="sng" algn="ctr">
              <a:solidFill>
                <a:srgbClr val="274F77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7734007" y="4793893"/>
              <a:ext cx="1180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274F77"/>
                  </a:solidFill>
                </a:rPr>
                <a:t>2016</a:t>
              </a:r>
              <a:endParaRPr lang="en-US" sz="2800" b="1" dirty="0">
                <a:solidFill>
                  <a:srgbClr val="274F77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8563707" y="3612591"/>
              <a:ext cx="152400" cy="0"/>
            </a:xfrm>
            <a:prstGeom prst="line">
              <a:avLst/>
            </a:prstGeom>
            <a:solidFill>
              <a:srgbClr val="DC4900">
                <a:alpha val="39999"/>
              </a:srgbClr>
            </a:solidFill>
            <a:ln w="38100" cap="flat" cmpd="sng" algn="ctr">
              <a:solidFill>
                <a:srgbClr val="274F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0" y="6440034"/>
            <a:ext cx="2133600" cy="226332"/>
          </a:xfrm>
        </p:spPr>
        <p:txBody>
          <a:bodyPr/>
          <a:lstStyle/>
          <a:p>
            <a:r>
              <a:rPr lang="en-US" dirty="0"/>
              <a:t>2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057166" y="1876926"/>
            <a:ext cx="2277285" cy="4032986"/>
            <a:chOff x="5057166" y="1876926"/>
            <a:chExt cx="2277285" cy="4032986"/>
          </a:xfrm>
        </p:grpSpPr>
        <p:sp>
          <p:nvSpPr>
            <p:cNvPr id="10" name="Rectangle 9"/>
            <p:cNvSpPr/>
            <p:nvPr/>
          </p:nvSpPr>
          <p:spPr>
            <a:xfrm>
              <a:off x="6805061" y="1876926"/>
              <a:ext cx="529390" cy="4032986"/>
            </a:xfrm>
            <a:prstGeom prst="rect">
              <a:avLst/>
            </a:prstGeom>
            <a:solidFill>
              <a:schemeClr val="accent6">
                <a:lumMod val="75000"/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57166" y="1907459"/>
              <a:ext cx="17808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274F77"/>
                  </a:solidFill>
                </a:rPr>
                <a:t>Great Recession</a:t>
              </a:r>
            </a:p>
            <a:p>
              <a:endParaRPr lang="en-US" sz="2800" dirty="0">
                <a:solidFill>
                  <a:srgbClr val="274F77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805061" y="2136809"/>
              <a:ext cx="529390" cy="0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291455" y="2017693"/>
            <a:ext cx="30506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86% of Construction Companies experiencing difficulty hiring (AGC)</a:t>
            </a:r>
            <a:endParaRPr lang="en-US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53536" y="4537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5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90132"/>
            <a:ext cx="9144000" cy="609600"/>
          </a:xfrm>
        </p:spPr>
        <p:txBody>
          <a:bodyPr/>
          <a:lstStyle/>
          <a:p>
            <a:r>
              <a:rPr lang="en-US" dirty="0" smtClean="0"/>
              <a:t>Difficulty Hiring Construction Professionals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745496"/>
              </p:ext>
            </p:extLst>
          </p:nvPr>
        </p:nvGraphicFramePr>
        <p:xfrm>
          <a:off x="240974" y="1371600"/>
          <a:ext cx="8674426" cy="5194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572000" y="6452842"/>
            <a:ext cx="2133600" cy="226332"/>
          </a:xfrm>
        </p:spPr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" name="Rectangle 5"/>
          <p:cNvSpPr/>
          <p:nvPr/>
        </p:nvSpPr>
        <p:spPr>
          <a:xfrm>
            <a:off x="2574758" y="2514542"/>
            <a:ext cx="5553776" cy="298383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74758" y="3324359"/>
            <a:ext cx="4345806" cy="298383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74758" y="4106479"/>
            <a:ext cx="3403733" cy="298383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74758" y="4910451"/>
            <a:ext cx="1286576" cy="298383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74758" y="5717679"/>
            <a:ext cx="505326" cy="298383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853536" y="4537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699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31437" y="695750"/>
            <a:ext cx="3830855" cy="442674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Construction Workforce Shortage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4326" y="1916974"/>
            <a:ext cx="6005063" cy="40862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Demographic Differences Contribute to the </a:t>
            </a:r>
            <a:r>
              <a:rPr lang="en-US" smtClean="0"/>
              <a:t>Shortage </a:t>
            </a:r>
            <a:r>
              <a:rPr lang="en-US" sz="1400" smtClean="0"/>
              <a:t>(Tucker et al. </a:t>
            </a:r>
            <a:r>
              <a:rPr lang="en-US" sz="1400" dirty="0" smtClean="0"/>
              <a:t>1999)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139294" y="4850204"/>
            <a:ext cx="2204052" cy="132802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Effecting the Retention and Recruitment of Nursing </a:t>
            </a:r>
            <a:r>
              <a:rPr lang="en-US" sz="1400" dirty="0" smtClean="0"/>
              <a:t>(</a:t>
            </a:r>
            <a:r>
              <a:rPr lang="en-US" sz="1400" dirty="0" err="1" smtClean="0"/>
              <a:t>Hegney</a:t>
            </a:r>
            <a:r>
              <a:rPr lang="en-US" sz="1400" dirty="0" smtClean="0"/>
              <a:t>, 2006)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5414" y="3571780"/>
            <a:ext cx="3441300" cy="71508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Misalignment of Work Values between Generations </a:t>
            </a:r>
            <a:r>
              <a:rPr lang="en-US" sz="1400" dirty="0" smtClean="0"/>
              <a:t>(Parry &amp; </a:t>
            </a:r>
            <a:r>
              <a:rPr lang="en-US" sz="1400" dirty="0" err="1" smtClean="0"/>
              <a:t>Urwin</a:t>
            </a:r>
            <a:r>
              <a:rPr lang="en-US" sz="1400" dirty="0" smtClean="0"/>
              <a:t>, 2011)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19167" y="1314919"/>
            <a:ext cx="5255394" cy="40862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Craft Workers and Construction Professionals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63320" y="2471962"/>
            <a:ext cx="1845488" cy="95345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Generational Differences </a:t>
            </a:r>
            <a:r>
              <a:rPr lang="en-US" sz="1400" dirty="0" smtClean="0"/>
              <a:t>(Becton et al. 2014)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5" idx="2"/>
            <a:endCxn id="9" idx="0"/>
          </p:cNvCxnSpPr>
          <p:nvPr/>
        </p:nvCxnSpPr>
        <p:spPr>
          <a:xfrm flipH="1">
            <a:off x="4446864" y="1138424"/>
            <a:ext cx="1" cy="176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446862" y="1730875"/>
            <a:ext cx="1" cy="176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142295" y="2342534"/>
            <a:ext cx="1" cy="176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99495" y="4852097"/>
            <a:ext cx="2006003" cy="125991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Link between      Job </a:t>
            </a:r>
            <a:r>
              <a:rPr lang="en-US" dirty="0"/>
              <a:t>S</a:t>
            </a:r>
            <a:r>
              <a:rPr lang="en-US" dirty="0" smtClean="0"/>
              <a:t>atisfaction and </a:t>
            </a:r>
            <a:br>
              <a:rPr lang="en-US" dirty="0" smtClean="0"/>
            </a:br>
            <a:r>
              <a:rPr lang="en-US" dirty="0" smtClean="0"/>
              <a:t>Work </a:t>
            </a:r>
            <a:r>
              <a:rPr lang="en-US" dirty="0"/>
              <a:t>V</a:t>
            </a:r>
            <a:r>
              <a:rPr lang="en-US" dirty="0" smtClean="0"/>
              <a:t>alues </a:t>
            </a:r>
            <a:r>
              <a:rPr lang="en-US" sz="1400" dirty="0" smtClean="0"/>
              <a:t>(</a:t>
            </a:r>
            <a:r>
              <a:rPr lang="en-US" sz="1400" dirty="0" err="1" smtClean="0"/>
              <a:t>Kalleberg</a:t>
            </a:r>
            <a:r>
              <a:rPr lang="en-US" sz="1400" dirty="0" smtClean="0"/>
              <a:t>, 1977)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8853536" y="4537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cxnSp>
        <p:nvCxnSpPr>
          <p:cNvPr id="61" name="Elbow Connector 60"/>
          <p:cNvCxnSpPr>
            <a:stCxn id="8" idx="2"/>
            <a:endCxn id="7" idx="0"/>
          </p:cNvCxnSpPr>
          <p:nvPr/>
        </p:nvCxnSpPr>
        <p:spPr>
          <a:xfrm rot="16200000" flipH="1">
            <a:off x="2732025" y="4340908"/>
            <a:ext cx="563335" cy="4552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8" idx="2"/>
            <a:endCxn id="43" idx="0"/>
          </p:cNvCxnSpPr>
          <p:nvPr/>
        </p:nvCxnSpPr>
        <p:spPr>
          <a:xfrm rot="16200000" flipH="1">
            <a:off x="4061666" y="3011266"/>
            <a:ext cx="565228" cy="311643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0" idx="2"/>
            <a:endCxn id="8" idx="0"/>
          </p:cNvCxnSpPr>
          <p:nvPr/>
        </p:nvCxnSpPr>
        <p:spPr>
          <a:xfrm>
            <a:off x="2786064" y="3425415"/>
            <a:ext cx="0" cy="146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862945" y="2482063"/>
            <a:ext cx="2292074" cy="71508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Gender Differences in</a:t>
            </a:r>
          </a:p>
          <a:p>
            <a:pPr algn="ctr"/>
            <a:r>
              <a:rPr lang="en-US" dirty="0" smtClean="0"/>
              <a:t>Work Values </a:t>
            </a:r>
            <a:r>
              <a:rPr lang="en-US" sz="1400" dirty="0" smtClean="0"/>
              <a:t>(</a:t>
            </a:r>
            <a:r>
              <a:rPr lang="en-US" sz="1400" dirty="0" err="1" smtClean="0"/>
              <a:t>Elizur</a:t>
            </a:r>
            <a:r>
              <a:rPr lang="en-US" sz="1400" dirty="0" smtClean="0"/>
              <a:t>, 2004)</a:t>
            </a:r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6362292" y="2325597"/>
            <a:ext cx="1" cy="176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812292" y="3452597"/>
            <a:ext cx="3074110" cy="95345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Difficulty Attracting and Retaining Women in Construction </a:t>
            </a:r>
            <a:r>
              <a:rPr lang="en-US" sz="1400" dirty="0" smtClean="0"/>
              <a:t>(</a:t>
            </a:r>
            <a:r>
              <a:rPr lang="en-US" sz="1400" dirty="0" err="1" smtClean="0"/>
              <a:t>Menches</a:t>
            </a:r>
            <a:r>
              <a:rPr lang="en-US" sz="1400" dirty="0" smtClean="0"/>
              <a:t> and Abraham, 2007)</a:t>
            </a:r>
            <a:endParaRPr lang="en-US" dirty="0"/>
          </a:p>
        </p:txBody>
      </p:sp>
      <p:cxnSp>
        <p:nvCxnSpPr>
          <p:cNvPr id="53" name="Elbow Connector 52"/>
          <p:cNvCxnSpPr>
            <a:stCxn id="46" idx="2"/>
            <a:endCxn id="50" idx="0"/>
          </p:cNvCxnSpPr>
          <p:nvPr/>
        </p:nvCxnSpPr>
        <p:spPr>
          <a:xfrm rot="16200000" flipH="1">
            <a:off x="6051442" y="3154691"/>
            <a:ext cx="255445" cy="3403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50" idx="2"/>
            <a:endCxn id="43" idx="0"/>
          </p:cNvCxnSpPr>
          <p:nvPr/>
        </p:nvCxnSpPr>
        <p:spPr>
          <a:xfrm rot="5400000">
            <a:off x="5902899" y="4405648"/>
            <a:ext cx="446047" cy="446850"/>
          </a:xfrm>
          <a:prstGeom prst="bentConnector3">
            <a:avLst>
              <a:gd name="adj1" fmla="val 352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107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43" grpId="0" animBg="1"/>
      <p:bldP spid="46" grpId="0" animBg="1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7396" y="1406921"/>
            <a:ext cx="2709736" cy="163449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RQ1A</a:t>
            </a:r>
            <a:r>
              <a:rPr lang="en-US" dirty="0" smtClean="0">
                <a:sym typeface="Wingdings"/>
              </a:rPr>
              <a:t>:</a:t>
            </a:r>
            <a:r>
              <a:rPr lang="en-US" b="1" dirty="0" smtClean="0">
                <a:sym typeface="Wingdings"/>
              </a:rPr>
              <a:t>Do </a:t>
            </a:r>
            <a:r>
              <a:rPr lang="en-US" b="1" dirty="0">
                <a:sym typeface="Wingdings"/>
              </a:rPr>
              <a:t>differences between generations of construction professionals exist for the work value factors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17132" y="1430824"/>
            <a:ext cx="2709736" cy="163449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RQ1B: </a:t>
            </a:r>
            <a:r>
              <a:rPr lang="en-US" b="1" dirty="0" smtClean="0"/>
              <a:t>Which </a:t>
            </a:r>
            <a:r>
              <a:rPr lang="en-US" b="1" dirty="0"/>
              <a:t>generation of construction professionals has the greatest variation of work value factors?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26868" y="1430824"/>
            <a:ext cx="2821014" cy="163449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RQ1C: </a:t>
            </a:r>
            <a:r>
              <a:rPr lang="en-US" b="1" dirty="0"/>
              <a:t>How much variation do Millennials exhibit </a:t>
            </a:r>
            <a:r>
              <a:rPr lang="en-US" b="1" dirty="0" smtClean="0"/>
              <a:t>from </a:t>
            </a:r>
            <a:r>
              <a:rPr lang="en-US" b="1" dirty="0"/>
              <a:t>other generations of construction professionals?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396" y="3535832"/>
            <a:ext cx="2709736" cy="163449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RQ2A</a:t>
            </a:r>
            <a:r>
              <a:rPr lang="en-US" dirty="0" smtClean="0">
                <a:sym typeface="Wingdings"/>
              </a:rPr>
              <a:t>:</a:t>
            </a:r>
            <a:r>
              <a:rPr lang="en-US" b="1" dirty="0" smtClean="0">
                <a:sym typeface="Wingdings"/>
              </a:rPr>
              <a:t>Do </a:t>
            </a:r>
            <a:r>
              <a:rPr lang="en-US" b="1" dirty="0">
                <a:sym typeface="Wingdings"/>
              </a:rPr>
              <a:t>differences between </a:t>
            </a:r>
            <a:r>
              <a:rPr lang="en-US" b="1" dirty="0" smtClean="0">
                <a:sym typeface="Wingdings"/>
              </a:rPr>
              <a:t>genders of </a:t>
            </a:r>
            <a:r>
              <a:rPr lang="en-US" b="1" dirty="0">
                <a:sym typeface="Wingdings"/>
              </a:rPr>
              <a:t>construction professionals exist for the work value factors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17132" y="3559735"/>
            <a:ext cx="2709736" cy="163449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RQ2B: </a:t>
            </a:r>
            <a:r>
              <a:rPr lang="en-US" b="1" dirty="0" smtClean="0"/>
              <a:t>Which of the work </a:t>
            </a:r>
            <a:r>
              <a:rPr lang="en-US" b="1" dirty="0"/>
              <a:t>value </a:t>
            </a:r>
            <a:r>
              <a:rPr lang="en-US" b="1" dirty="0" smtClean="0"/>
              <a:t>factors have the greatest difference between women and men? 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26868" y="3559735"/>
            <a:ext cx="2821014" cy="163449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RQ2C: </a:t>
            </a:r>
            <a:r>
              <a:rPr lang="en-US" b="1" dirty="0"/>
              <a:t>How much variation </a:t>
            </a:r>
            <a:r>
              <a:rPr lang="en-US" b="1" dirty="0" smtClean="0"/>
              <a:t>is exhibited between genders of </a:t>
            </a:r>
            <a:r>
              <a:rPr lang="en-US" b="1" dirty="0"/>
              <a:t>construction professionals?</a:t>
            </a:r>
            <a:r>
              <a:rPr lang="en-US" b="1" dirty="0" smtClean="0"/>
              <a:t> </a:t>
            </a:r>
          </a:p>
          <a:p>
            <a:pPr algn="ctr"/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853536" y="4537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90259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0705"/>
            <a:ext cx="9144000" cy="1227574"/>
          </a:xfrm>
        </p:spPr>
        <p:txBody>
          <a:bodyPr/>
          <a:lstStyle/>
          <a:p>
            <a:r>
              <a:rPr lang="en-US" dirty="0" smtClean="0"/>
              <a:t>Defining Generations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53919"/>
            <a:ext cx="8686800" cy="4877609"/>
          </a:xfrm>
        </p:spPr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b="1" dirty="0"/>
              <a:t>A group of people or cohorts who share birth years and experiences as they move</a:t>
            </a:r>
            <a:r>
              <a:rPr lang="en-US" dirty="0"/>
              <a:t> </a:t>
            </a:r>
            <a:r>
              <a:rPr lang="en-US" b="1" dirty="0"/>
              <a:t>through time together.” </a:t>
            </a:r>
            <a:r>
              <a:rPr lang="en-US" dirty="0"/>
              <a:t>(</a:t>
            </a:r>
            <a:r>
              <a:rPr lang="en-US" dirty="0" err="1"/>
              <a:t>Kupperschmidt</a:t>
            </a:r>
            <a:r>
              <a:rPr lang="en-US" dirty="0"/>
              <a:t> 2000; De Meuse and </a:t>
            </a:r>
            <a:r>
              <a:rPr lang="en-US" dirty="0" err="1"/>
              <a:t>Mlodzik</a:t>
            </a:r>
            <a:r>
              <a:rPr lang="en-US" dirty="0"/>
              <a:t>, 2010)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are 4 </a:t>
            </a:r>
            <a:r>
              <a:rPr lang="en-US" dirty="0"/>
              <a:t>G</a:t>
            </a:r>
            <a:r>
              <a:rPr lang="en-US" dirty="0" smtClean="0"/>
              <a:t>enerations in the U.S. Workforce (Becton et al., 2014, BLS, NCCER)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48563"/>
              </p:ext>
            </p:extLst>
          </p:nvPr>
        </p:nvGraphicFramePr>
        <p:xfrm>
          <a:off x="1158271" y="2991154"/>
          <a:ext cx="6551596" cy="93835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275798"/>
                <a:gridCol w="3275798"/>
              </a:tblGrid>
              <a:tr h="47601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*Silent Generation </a:t>
                      </a:r>
                      <a:r>
                        <a:rPr lang="en-US" sz="2000" b="0" dirty="0" smtClean="0"/>
                        <a:t>(1925-1945)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Baby Boomers </a:t>
                      </a:r>
                      <a:r>
                        <a:rPr lang="en-US" sz="2000" b="0" dirty="0" smtClean="0"/>
                        <a:t>(1946-1964)</a:t>
                      </a:r>
                      <a:endParaRPr lang="en-US" sz="2000" dirty="0"/>
                    </a:p>
                  </a:txBody>
                  <a:tcPr/>
                </a:tc>
              </a:tr>
              <a:tr h="46234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Gen</a:t>
                      </a:r>
                      <a:r>
                        <a:rPr lang="en-US" sz="2000" b="1" baseline="0" dirty="0" smtClean="0"/>
                        <a:t>eration X </a:t>
                      </a:r>
                      <a:r>
                        <a:rPr lang="en-US" sz="2000" b="0" baseline="0" dirty="0" smtClean="0"/>
                        <a:t>(1965-1980)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Millennials </a:t>
                      </a:r>
                      <a:r>
                        <a:rPr lang="en-US" sz="2000" b="0" dirty="0" smtClean="0"/>
                        <a:t>(1981-2000)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58271" y="6017394"/>
            <a:ext cx="6569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Silent Generation was not included in the study due to lack of participation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853536" y="4537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66740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0705"/>
            <a:ext cx="9144000" cy="1227574"/>
          </a:xfrm>
        </p:spPr>
        <p:txBody>
          <a:bodyPr/>
          <a:lstStyle/>
          <a:p>
            <a:r>
              <a:rPr lang="en-US" dirty="0" smtClean="0"/>
              <a:t>Work Values, Job Satisfaction, </a:t>
            </a:r>
            <a:br>
              <a:rPr lang="en-US" dirty="0" smtClean="0"/>
            </a:br>
            <a:r>
              <a:rPr lang="en-US" dirty="0" smtClean="0"/>
              <a:t>Recruitment and 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486" y="1941534"/>
            <a:ext cx="8686800" cy="4514354"/>
          </a:xfrm>
        </p:spPr>
        <p:txBody>
          <a:bodyPr>
            <a:normAutofit/>
          </a:bodyPr>
          <a:lstStyle/>
          <a:p>
            <a:r>
              <a:rPr lang="en-US" sz="2700" dirty="0"/>
              <a:t>An individual’s </a:t>
            </a:r>
            <a:r>
              <a:rPr lang="en-US" sz="2700" dirty="0">
                <a:solidFill>
                  <a:srgbClr val="C00000"/>
                </a:solidFill>
              </a:rPr>
              <a:t>job satisfaction </a:t>
            </a:r>
            <a:r>
              <a:rPr lang="en-US" sz="2700" dirty="0"/>
              <a:t>is influenced by </a:t>
            </a:r>
            <a:r>
              <a:rPr lang="en-US" sz="2700" dirty="0" smtClean="0"/>
              <a:t>their </a:t>
            </a:r>
            <a:r>
              <a:rPr lang="en-US" sz="2700" dirty="0">
                <a:solidFill>
                  <a:srgbClr val="C00000"/>
                </a:solidFill>
              </a:rPr>
              <a:t>work values       </a:t>
            </a:r>
            <a:r>
              <a:rPr lang="en-US" sz="2000" dirty="0"/>
              <a:t>(</a:t>
            </a:r>
            <a:r>
              <a:rPr lang="en-US" sz="2000" dirty="0" err="1"/>
              <a:t>Knoop</a:t>
            </a:r>
            <a:r>
              <a:rPr lang="en-US" sz="2000" dirty="0"/>
              <a:t>, 2010)</a:t>
            </a:r>
            <a:endParaRPr lang="en-US" sz="2000" dirty="0">
              <a:solidFill>
                <a:srgbClr val="C00000"/>
              </a:solidFill>
            </a:endParaRPr>
          </a:p>
          <a:p>
            <a:r>
              <a:rPr lang="en-US" sz="2800" dirty="0" smtClean="0"/>
              <a:t>This </a:t>
            </a:r>
            <a:r>
              <a:rPr lang="en-US" sz="2800" dirty="0"/>
              <a:t>misalignment or divide </a:t>
            </a:r>
            <a:r>
              <a:rPr lang="en-US" sz="2800" dirty="0" smtClean="0"/>
              <a:t>of work </a:t>
            </a:r>
            <a:r>
              <a:rPr lang="en-US" sz="2800" dirty="0"/>
              <a:t>values can be effecting the recruitment and retention of construction professionals</a:t>
            </a:r>
          </a:p>
          <a:p>
            <a:pPr lvl="1"/>
            <a:r>
              <a:rPr lang="en-US" dirty="0"/>
              <a:t>A lack of alignment with work values can result in an individual’s decision to leave (</a:t>
            </a:r>
            <a:r>
              <a:rPr lang="en-US" dirty="0" err="1" smtClean="0"/>
              <a:t>Hegney</a:t>
            </a:r>
            <a:r>
              <a:rPr lang="en-US" dirty="0" smtClean="0"/>
              <a:t> </a:t>
            </a:r>
            <a:r>
              <a:rPr lang="en-US" dirty="0"/>
              <a:t>et </a:t>
            </a:r>
            <a:r>
              <a:rPr lang="en-US" dirty="0" smtClean="0"/>
              <a:t>al</a:t>
            </a:r>
            <a:r>
              <a:rPr lang="en-US" dirty="0"/>
              <a:t>. 2006) </a:t>
            </a:r>
            <a:endParaRPr lang="en-US" dirty="0" smtClean="0"/>
          </a:p>
          <a:p>
            <a:r>
              <a:rPr lang="en-US" dirty="0" smtClean="0"/>
              <a:t>Generational differences in work values of construction craft workers</a:t>
            </a:r>
          </a:p>
          <a:p>
            <a:pPr lvl="1"/>
            <a:r>
              <a:rPr lang="en-US" dirty="0" smtClean="0"/>
              <a:t>A 2010 study found ”few quantitative” differences (Real et al. 2010)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853536" y="4537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59579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8966"/>
            <a:ext cx="9144000" cy="609600"/>
          </a:xfrm>
        </p:spPr>
        <p:txBody>
          <a:bodyPr/>
          <a:lstStyle/>
          <a:p>
            <a:r>
              <a:rPr lang="en-US" dirty="0" smtClean="0"/>
              <a:t>Generational Work Values Measured in the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</a:t>
            </a:r>
            <a:r>
              <a:rPr lang="en-US" sz="2800" dirty="0" smtClean="0"/>
              <a:t>ifferent generations may each </a:t>
            </a:r>
            <a:r>
              <a:rPr lang="en-US" sz="2800" dirty="0"/>
              <a:t>have their own set of characteristics that influence their work values and career </a:t>
            </a:r>
            <a:r>
              <a:rPr lang="en-US" sz="2800" dirty="0" smtClean="0"/>
              <a:t>satisfaction (</a:t>
            </a:r>
            <a:r>
              <a:rPr lang="en-US" sz="2800" dirty="0" err="1" smtClean="0"/>
              <a:t>Cennamo</a:t>
            </a:r>
            <a:r>
              <a:rPr lang="en-US" sz="2800" dirty="0" smtClean="0"/>
              <a:t> &amp; Gardner, 2008; Parry &amp; </a:t>
            </a:r>
            <a:r>
              <a:rPr lang="en-US" sz="2800" dirty="0" err="1" smtClean="0"/>
              <a:t>Urwin</a:t>
            </a:r>
            <a:r>
              <a:rPr lang="en-US" sz="2800" dirty="0" smtClean="0"/>
              <a:t>, 2011)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existing literature provides mixed results </a:t>
            </a:r>
            <a:r>
              <a:rPr lang="en-US" dirty="0" smtClean="0"/>
              <a:t>on the effects of generation on work values and career satisfaction (Becton et al., 2014).</a:t>
            </a:r>
          </a:p>
          <a:p>
            <a:r>
              <a:rPr lang="en-US" sz="2800" dirty="0" smtClean="0"/>
              <a:t>There </a:t>
            </a:r>
            <a:r>
              <a:rPr lang="en-US" sz="2800" dirty="0"/>
              <a:t>maybe a misalignment between generational intrinsic and extrinsic work values of construction professionals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b="1" u="sng" dirty="0" smtClean="0"/>
              <a:t>Intrinsic Values </a:t>
            </a:r>
            <a:r>
              <a:rPr lang="en-US" sz="2400" dirty="0" smtClean="0"/>
              <a:t>– Job characteristics that involve the task itself </a:t>
            </a:r>
            <a:r>
              <a:rPr lang="en-US" dirty="0" smtClean="0"/>
              <a:t>(</a:t>
            </a:r>
            <a:r>
              <a:rPr lang="en-US" dirty="0" err="1" smtClean="0"/>
              <a:t>Kalleberg</a:t>
            </a:r>
            <a:r>
              <a:rPr lang="en-US" dirty="0" smtClean="0"/>
              <a:t>, 1977)</a:t>
            </a:r>
          </a:p>
          <a:p>
            <a:pPr lvl="1"/>
            <a:r>
              <a:rPr lang="en-US" sz="2400" b="1" u="sng" dirty="0" smtClean="0"/>
              <a:t>Extrinsic Values</a:t>
            </a:r>
            <a:r>
              <a:rPr lang="en-US" sz="2400" dirty="0" smtClean="0"/>
              <a:t> – Job characteristics that are external to the task </a:t>
            </a:r>
            <a:r>
              <a:rPr lang="en-US" dirty="0" smtClean="0"/>
              <a:t>(</a:t>
            </a:r>
            <a:r>
              <a:rPr lang="en-US" dirty="0" err="1" smtClean="0"/>
              <a:t>Kalleberg</a:t>
            </a:r>
            <a:r>
              <a:rPr lang="en-US" dirty="0"/>
              <a:t>,</a:t>
            </a:r>
            <a:r>
              <a:rPr lang="en-US" dirty="0" smtClean="0"/>
              <a:t> 1977)</a:t>
            </a:r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8C609-6C9A-1E41-B3C0-633F635F8EED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853536" y="4537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83105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mmons Research Lab">
  <a:themeElements>
    <a:clrScheme name="SoCo">
      <a:dk1>
        <a:sysClr val="windowText" lastClr="000000"/>
      </a:dk1>
      <a:lt1>
        <a:sysClr val="window" lastClr="FFFFFF"/>
      </a:lt1>
      <a:dk2>
        <a:srgbClr val="766A62"/>
      </a:dk2>
      <a:lt2>
        <a:srgbClr val="D3BF96"/>
      </a:lt2>
      <a:accent1>
        <a:srgbClr val="4060AF"/>
      </a:accent1>
      <a:accent2>
        <a:srgbClr val="D52B1E"/>
      </a:accent2>
      <a:accent3>
        <a:srgbClr val="739600"/>
      </a:accent3>
      <a:accent4>
        <a:srgbClr val="5A447A"/>
      </a:accent4>
      <a:accent5>
        <a:srgbClr val="4BACC6"/>
      </a:accent5>
      <a:accent6>
        <a:srgbClr val="F79646"/>
      </a:accent6>
      <a:hlink>
        <a:srgbClr val="4060AF"/>
      </a:hlink>
      <a:folHlink>
        <a:srgbClr val="800080"/>
      </a:folHlink>
    </a:clrScheme>
    <a:fontScheme name="SoCo - arial narro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SoCo">
      <a:dk1>
        <a:sysClr val="windowText" lastClr="000000"/>
      </a:dk1>
      <a:lt1>
        <a:sysClr val="window" lastClr="FFFFFF"/>
      </a:lt1>
      <a:dk2>
        <a:srgbClr val="766A62"/>
      </a:dk2>
      <a:lt2>
        <a:srgbClr val="D3BF96"/>
      </a:lt2>
      <a:accent1>
        <a:srgbClr val="4060AF"/>
      </a:accent1>
      <a:accent2>
        <a:srgbClr val="D52B1E"/>
      </a:accent2>
      <a:accent3>
        <a:srgbClr val="739600"/>
      </a:accent3>
      <a:accent4>
        <a:srgbClr val="5A447A"/>
      </a:accent4>
      <a:accent5>
        <a:srgbClr val="4BACC6"/>
      </a:accent5>
      <a:accent6>
        <a:srgbClr val="F79646"/>
      </a:accent6>
      <a:hlink>
        <a:srgbClr val="4060AF"/>
      </a:hlink>
      <a:folHlink>
        <a:srgbClr val="800080"/>
      </a:folHlink>
    </a:clrScheme>
    <a:fontScheme name="SoCo - arial narro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Simmons Research Lab.thmx</Template>
  <TotalTime>20075</TotalTime>
  <Words>2490</Words>
  <Application>Microsoft Macintosh PowerPoint</Application>
  <PresentationFormat>On-screen Show (4:3)</PresentationFormat>
  <Paragraphs>335</Paragraphs>
  <Slides>25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Simmons Research Lab</vt:lpstr>
      <vt:lpstr>1_Office Theme</vt:lpstr>
      <vt:lpstr>Work Value Characteristics of  Construction Professionals</vt:lpstr>
      <vt:lpstr>Introduction</vt:lpstr>
      <vt:lpstr>Construction Workforce Shortage</vt:lpstr>
      <vt:lpstr>Difficulty Hiring Construction Professionals</vt:lpstr>
      <vt:lpstr>PowerPoint Presentation</vt:lpstr>
      <vt:lpstr>Research Questions</vt:lpstr>
      <vt:lpstr>Defining Generations</vt:lpstr>
      <vt:lpstr>Work Values, Job Satisfaction,  Recruitment and Retention</vt:lpstr>
      <vt:lpstr>Generational Work Values Measured in the Study</vt:lpstr>
      <vt:lpstr>Gender work values</vt:lpstr>
      <vt:lpstr>Method</vt:lpstr>
      <vt:lpstr>Survey Participants</vt:lpstr>
      <vt:lpstr>Factor Analysis</vt:lpstr>
      <vt:lpstr>Factor Analysis</vt:lpstr>
      <vt:lpstr>Factor Analysis</vt:lpstr>
      <vt:lpstr>Data Analysis Methods</vt:lpstr>
      <vt:lpstr>Generation (ANOVA Model &amp; Tukey Test)</vt:lpstr>
      <vt:lpstr>Generation (ANOVA Model &amp; Tukey Test)</vt:lpstr>
      <vt:lpstr>Gender (T-test Results)</vt:lpstr>
      <vt:lpstr>Gender (T-test Results)</vt:lpstr>
      <vt:lpstr>Results</vt:lpstr>
      <vt:lpstr>Implications</vt:lpstr>
      <vt:lpstr>Limitations</vt:lpstr>
      <vt:lpstr>References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Denise R Simmons</dc:creator>
  <cp:lastModifiedBy>Alison</cp:lastModifiedBy>
  <cp:revision>162</cp:revision>
  <dcterms:created xsi:type="dcterms:W3CDTF">2015-05-19T01:09:40Z</dcterms:created>
  <dcterms:modified xsi:type="dcterms:W3CDTF">2017-03-08T15:06:31Z</dcterms:modified>
</cp:coreProperties>
</file>