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Proxima Nova"/>
      <p:regular r:id="rId32"/>
      <p:bold r:id="rId33"/>
      <p:italic r:id="rId34"/>
      <p:boldItalic r:id="rId35"/>
    </p:embeddedFont>
    <p:embeddedFont>
      <p:font typeface="Roboto"/>
      <p:regular r:id="rId36"/>
      <p:bold r:id="rId37"/>
      <p:italic r:id="rId38"/>
      <p:boldItalic r:id="rId39"/>
    </p:embeddedFont>
    <p:embeddedFont>
      <p:font typeface="Nunito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unito-regular.fntdata"/><Relationship Id="rId20" Type="http://schemas.openxmlformats.org/officeDocument/2006/relationships/slide" Target="slides/slide15.xml"/><Relationship Id="rId42" Type="http://schemas.openxmlformats.org/officeDocument/2006/relationships/font" Target="fonts/Nunito-italic.fntdata"/><Relationship Id="rId41" Type="http://schemas.openxmlformats.org/officeDocument/2006/relationships/font" Target="fonts/Nunito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schemas.openxmlformats.org/officeDocument/2006/relationships/font" Target="fonts/Nunito-bold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roximaNova-bold.fntdata"/><Relationship Id="rId10" Type="http://schemas.openxmlformats.org/officeDocument/2006/relationships/slide" Target="slides/slide5.xml"/><Relationship Id="rId32" Type="http://schemas.openxmlformats.org/officeDocument/2006/relationships/font" Target="fonts/ProximaNova-regular.fntdata"/><Relationship Id="rId13" Type="http://schemas.openxmlformats.org/officeDocument/2006/relationships/slide" Target="slides/slide8.xml"/><Relationship Id="rId35" Type="http://schemas.openxmlformats.org/officeDocument/2006/relationships/font" Target="fonts/ProximaNova-boldItalic.fntdata"/><Relationship Id="rId12" Type="http://schemas.openxmlformats.org/officeDocument/2006/relationships/slide" Target="slides/slide7.xml"/><Relationship Id="rId34" Type="http://schemas.openxmlformats.org/officeDocument/2006/relationships/font" Target="fonts/ProximaNova-italic.fntdata"/><Relationship Id="rId15" Type="http://schemas.openxmlformats.org/officeDocument/2006/relationships/slide" Target="slides/slide10.xml"/><Relationship Id="rId37" Type="http://schemas.openxmlformats.org/officeDocument/2006/relationships/font" Target="fonts/Roboto-bold.fntdata"/><Relationship Id="rId14" Type="http://schemas.openxmlformats.org/officeDocument/2006/relationships/slide" Target="slides/slide9.xml"/><Relationship Id="rId36" Type="http://schemas.openxmlformats.org/officeDocument/2006/relationships/font" Target="fonts/Roboto-regular.fntdata"/><Relationship Id="rId17" Type="http://schemas.openxmlformats.org/officeDocument/2006/relationships/slide" Target="slides/slide12.xml"/><Relationship Id="rId39" Type="http://schemas.openxmlformats.org/officeDocument/2006/relationships/font" Target="fonts/Roboto-boldItalic.fntdata"/><Relationship Id="rId16" Type="http://schemas.openxmlformats.org/officeDocument/2006/relationships/slide" Target="slides/slide11.xml"/><Relationship Id="rId38" Type="http://schemas.openxmlformats.org/officeDocument/2006/relationships/font" Target="fonts/Robot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cccc9a42f6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cccc9a42f6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Redux store stores that state of variables across the application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Reducer is purely a function that takes the currentState and action and returns a new state. A valid reducer can return the current state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Dispatching is updating the store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cccc9a42f6_1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cccc9a42f6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This resulted in state mutation errors as there was a discrepancy between the application’s state and the data stored in the database. The UI was showing modified data that was taken from the database but was not saved anywhere.</a:t>
            </a:r>
            <a:endParaRPr sz="1200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>
                <a:srgbClr val="616161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Thus when the application reloaded, the data would be lost and the application would attempt to render data that could not be found, causing a state mutation bug.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ccc9a42f6_1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cccc9a42f6_1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Thereby maintaining a consistent state across the whole application. We did this in a number of other places as well, ensuring that there would be no state mutations or incorrect handling of the application state.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c2e774cc9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c2e774cc9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c3f8b42c3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c3f8b42c3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Not a well-documented process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JUCE is cross-platform so projects typically stay within JUCE; no need for React 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Lack of resources / examples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Expo Go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As previously described, we go from C++ to Native to JS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But we need Expo Go to create the host app for metronome instead of JUCE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Use CMake to link JUCE code to Expo Go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iOS related difficulties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JUCE incompatible with VSCode 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■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XCode 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200"/>
              <a:buFont typeface="Roboto"/>
              <a:buChar char="○"/>
            </a:pPr>
            <a:r>
              <a:rPr lang="en" sz="1200">
                <a:solidFill>
                  <a:srgbClr val="616161"/>
                </a:solidFill>
                <a:latin typeface="Roboto"/>
                <a:ea typeface="Roboto"/>
                <a:cs typeface="Roboto"/>
                <a:sym typeface="Roboto"/>
              </a:rPr>
              <a:t>Lack of experience with iOS programming </a:t>
            </a:r>
            <a:endParaRPr sz="1200">
              <a:solidFill>
                <a:srgbClr val="61616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c2d2a7e74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c2d2a7e74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cec13bef5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cec13bef5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c3f8b42c3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c3f8b42c3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c2d7fb1987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c2d7fb1987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c2d7fb1987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c2d7fb1987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b57b2d3bcf_0_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b57b2d3bcf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c2d2a7e748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c2d2a7e748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c2d7fb1987_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c2d7fb1987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cccc9a42f6_1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cccc9a42f6_1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cccc9a42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cccc9a42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b57b2d3bcf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b57b2d3bcf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b57b2d3bcf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b57b2d3bcf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b705d2998f_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b705d2998f_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ccc9a42f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ccc9a42f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b705d2998f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b705d2998f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School of performing arts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Dr John Irrera - assistant professor of violin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Dr Anne Stevens - associate professor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c2d2a7e74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c2d2a7e74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c2d2a7e748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c2d2a7e74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Converted DataManagementAPI, AuthenticationAPI and useAuthentication files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Integrated Supabase API into logging in and signing up from the App screen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 up Supabase project to handle authentication requests and successfully register and authenticate users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c3a948524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c3a948524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c2d7fb198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c2d7fb198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0d5b3d43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d0d5b3d43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5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jpg"/><Relationship Id="rId4" Type="http://schemas.openxmlformats.org/officeDocument/2006/relationships/image" Target="../media/image26.jpg"/><Relationship Id="rId5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nam04.safelinks.protection.outlook.com/?url=https%3A%2F%2Fhdl.handle.net%2F10919%2F117115&amp;data=05%7C02%7Ckminwu%40vt.edu%7Cc7ed911a30494327cd0b08dc6871caf3%7C6095688410ad40fa863d4f32c1e3a37a%7C0%7C0%7C638500085671938099%7CUnknown%7CTWFpbGZsb3d8eyJWIjoiMC4wLjAwMDAiLCJQIjoiV2luMzIiLCJBTiI6Ik1haWwiLCJXVCI6Mn0%3D%7C0%7C%7C%7C&amp;sdata=5H0g5zTMSHw0piIGIO9owL8r3%2BBYY63bBoyloRoOzjw%3D&amp;reserved=0" TargetMode="External"/><Relationship Id="rId4" Type="http://schemas.openxmlformats.org/officeDocument/2006/relationships/hyperlink" Target="https://github.com/blwinters/practice-10k/tree/main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g"/><Relationship Id="rId4" Type="http://schemas.openxmlformats.org/officeDocument/2006/relationships/image" Target="../media/image21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147275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Practice 10k: Music App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Rylen Bass, Minwu Kim, Johan Lee, </a:t>
            </a:r>
            <a:r>
              <a:rPr lang="en"/>
              <a:t> Jillian Ylagan</a:t>
            </a:r>
            <a:endParaRPr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594100" y="3977375"/>
            <a:ext cx="8123100" cy="84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CS 4624: Multimedia, Hypertext, and Information Access, Dr. Edward A. Fox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Virginia Tech, Blacksburg VA 24061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April 30, 2024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Clients: Dr. Annie Stevens and Dr. John </a:t>
            </a:r>
            <a:r>
              <a:rPr lang="en" sz="1400"/>
              <a:t>Irrera</a:t>
            </a:r>
            <a:r>
              <a:rPr lang="en" sz="1400"/>
              <a:t> </a:t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Redux is an open source JavaScript library for managing global application state.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use Redux in our project for updating the backend when changes are made by the user on the frontend side of the application, through dispatching.</a:t>
            </a:r>
            <a:endParaRPr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4350" y="208194"/>
            <a:ext cx="978700" cy="88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7145" y="2620675"/>
            <a:ext cx="3745275" cy="230239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2"/>
          <p:cNvSpPr/>
          <p:nvPr/>
        </p:nvSpPr>
        <p:spPr>
          <a:xfrm>
            <a:off x="3353025" y="397126"/>
            <a:ext cx="2337900" cy="59590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Redux</a:t>
            </a:r>
          </a:p>
        </p:txBody>
      </p:sp>
      <p:sp>
        <p:nvSpPr>
          <p:cNvPr id="148" name="Google Shape;14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idx="1" type="body"/>
          </p:nvPr>
        </p:nvSpPr>
        <p:spPr>
          <a:xfrm>
            <a:off x="311700" y="1381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original code, we directly took practice data from Supabase and manually set their fields to different values according to the user’s input in the UI when updating a practice plan.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3"/>
          <p:cNvSpPr/>
          <p:nvPr/>
        </p:nvSpPr>
        <p:spPr>
          <a:xfrm>
            <a:off x="1465838" y="477550"/>
            <a:ext cx="6212323" cy="6954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Redux Challenges</a:t>
            </a:r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16172"/>
            <a:ext cx="9144002" cy="1749556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311700" y="1304875"/>
            <a:ext cx="8520600" cy="8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 our solution, we dispatch to update the store by using a reducer to return the new state of the practice data in the application and save it. </a:t>
            </a:r>
            <a:endParaRPr/>
          </a:p>
        </p:txBody>
      </p:sp>
      <p:pic>
        <p:nvPicPr>
          <p:cNvPr id="162" name="Google Shape;16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9025" y="2123900"/>
            <a:ext cx="5870949" cy="267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4"/>
          <p:cNvSpPr/>
          <p:nvPr/>
        </p:nvSpPr>
        <p:spPr>
          <a:xfrm>
            <a:off x="1815963" y="420050"/>
            <a:ext cx="5512074" cy="54826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Redux Solutions</a:t>
            </a:r>
          </a:p>
        </p:txBody>
      </p:sp>
      <p:sp>
        <p:nvSpPr>
          <p:cNvPr id="164" name="Google Shape;16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387900" y="1304875"/>
            <a:ext cx="6255600" cy="227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Metronome in JUCE framework (C++).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App in React (JS).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Integration: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iOS: C++ → Objective-C → JS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Android: C++ → Java → JS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Show JUCE component as View within React. </a:t>
            </a:r>
            <a:endParaRPr/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4877" y="3660787"/>
            <a:ext cx="1342326" cy="11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5025" y="3706102"/>
            <a:ext cx="2823899" cy="1080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5"/>
          <p:cNvSpPr/>
          <p:nvPr/>
        </p:nvSpPr>
        <p:spPr>
          <a:xfrm>
            <a:off x="4573600" y="4089025"/>
            <a:ext cx="993900" cy="31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3" name="Google Shape;173;p25"/>
          <p:cNvSpPr/>
          <p:nvPr/>
        </p:nvSpPr>
        <p:spPr>
          <a:xfrm>
            <a:off x="638263" y="391400"/>
            <a:ext cx="7867457" cy="68672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Metronome Integration</a:t>
            </a:r>
          </a:p>
        </p:txBody>
      </p:sp>
      <p:sp>
        <p:nvSpPr>
          <p:cNvPr id="174" name="Google Shape;17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311700" y="265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120"/>
              <a:t>Integration Challenges/</a:t>
            </a:r>
            <a:r>
              <a:rPr lang="en" sz="4120"/>
              <a:t>Steps</a:t>
            </a:r>
            <a:endParaRPr sz="4120"/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311700" y="1302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a well-documented process.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Lack of resources / examples.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iOS steps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Define ReactJuceView, subclass RCTViewManager.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Expo Go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Expo Go to create the host app for metronome instead of JUCE.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CMake to link JUCE and Expo Go.</a:t>
            </a:r>
            <a:endParaRPr/>
          </a:p>
        </p:txBody>
      </p:sp>
      <p:sp>
        <p:nvSpPr>
          <p:cNvPr id="181" name="Google Shape;18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800" y="3767290"/>
            <a:ext cx="2823899" cy="1080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175" y="1462088"/>
            <a:ext cx="386715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7"/>
          <p:cNvSpPr/>
          <p:nvPr/>
        </p:nvSpPr>
        <p:spPr>
          <a:xfrm>
            <a:off x="424450" y="486925"/>
            <a:ext cx="8259663" cy="5877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Metronome Implementation</a:t>
            </a:r>
          </a:p>
        </p:txBody>
      </p:sp>
      <p:sp>
        <p:nvSpPr>
          <p:cNvPr id="189" name="Google Shape;189;p27"/>
          <p:cNvSpPr txBox="1"/>
          <p:nvPr/>
        </p:nvSpPr>
        <p:spPr>
          <a:xfrm>
            <a:off x="4827425" y="1413700"/>
            <a:ext cx="3909600" cy="3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Features: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BPM display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Play/Stop button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&lt;&lt; and &gt;&gt; increment by 10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&lt; and &gt; increment by 1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Hold down buttons to rapidly increment 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0" name="Google Shape;190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/>
          <p:nvPr/>
        </p:nvSpPr>
        <p:spPr>
          <a:xfrm>
            <a:off x="424450" y="486925"/>
            <a:ext cx="5413432" cy="46895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Metronome Demo</a:t>
            </a:r>
          </a:p>
        </p:txBody>
      </p:sp>
      <p:pic>
        <p:nvPicPr>
          <p:cNvPr id="196" name="Google Shape;19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975" y="1445538"/>
            <a:ext cx="2874501" cy="1729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34775" y="1445537"/>
            <a:ext cx="2874501" cy="174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1561" y="1445525"/>
            <a:ext cx="2671726" cy="174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8"/>
          <p:cNvSpPr txBox="1"/>
          <p:nvPr/>
        </p:nvSpPr>
        <p:spPr>
          <a:xfrm>
            <a:off x="187974" y="4563875"/>
            <a:ext cx="8768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*A video demonstration is included in our project files: “MetronomeDemoVideo.mp4”.</a:t>
            </a:r>
            <a:endParaRPr sz="15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187988" y="3306525"/>
            <a:ext cx="28746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Clicking Play to start the metronome.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1" name="Google Shape;201;p28"/>
          <p:cNvSpPr txBox="1"/>
          <p:nvPr/>
        </p:nvSpPr>
        <p:spPr>
          <a:xfrm>
            <a:off x="3134713" y="3306525"/>
            <a:ext cx="28746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Clicking &gt; to increment the metronome by 1.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2" name="Google Shape;202;p28"/>
          <p:cNvSpPr txBox="1"/>
          <p:nvPr/>
        </p:nvSpPr>
        <p:spPr>
          <a:xfrm>
            <a:off x="6081438" y="3306525"/>
            <a:ext cx="28746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Clicking &gt;&gt; to increment the metronome by 10.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3" name="Google Shape;20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9"/>
          <p:cNvPicPr preferRelativeResize="0"/>
          <p:nvPr/>
        </p:nvPicPr>
        <p:blipFill rotWithShape="1">
          <a:blip r:embed="rId3">
            <a:alphaModFix/>
          </a:blip>
          <a:srcRect b="11147" l="0" r="0" t="6275"/>
          <a:stretch/>
        </p:blipFill>
        <p:spPr>
          <a:xfrm>
            <a:off x="5639400" y="1017725"/>
            <a:ext cx="2075525" cy="373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9"/>
          <p:cNvPicPr preferRelativeResize="0"/>
          <p:nvPr/>
        </p:nvPicPr>
        <p:blipFill rotWithShape="1">
          <a:blip r:embed="rId4">
            <a:alphaModFix/>
          </a:blip>
          <a:srcRect b="10768" l="0" r="0" t="7337"/>
          <a:stretch/>
        </p:blipFill>
        <p:spPr>
          <a:xfrm>
            <a:off x="1429075" y="1039700"/>
            <a:ext cx="2075525" cy="369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9"/>
          <p:cNvPicPr preferRelativeResize="0"/>
          <p:nvPr/>
        </p:nvPicPr>
        <p:blipFill rotWithShape="1">
          <a:blip r:embed="rId5">
            <a:alphaModFix/>
          </a:blip>
          <a:srcRect b="2660" l="0" r="0" t="5915"/>
          <a:stretch/>
        </p:blipFill>
        <p:spPr>
          <a:xfrm>
            <a:off x="3637125" y="1028048"/>
            <a:ext cx="1869750" cy="3717826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9"/>
          <p:cNvSpPr/>
          <p:nvPr/>
        </p:nvSpPr>
        <p:spPr>
          <a:xfrm>
            <a:off x="417774" y="376125"/>
            <a:ext cx="8560713" cy="4296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App Screenshots: Login + Registration</a:t>
            </a:r>
          </a:p>
        </p:txBody>
      </p:sp>
      <p:sp>
        <p:nvSpPr>
          <p:cNvPr id="212" name="Google Shape;212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175" y="1098925"/>
            <a:ext cx="2036038" cy="385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098916"/>
            <a:ext cx="2036051" cy="3853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4785" y="1017725"/>
            <a:ext cx="4147366" cy="38533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/>
          <p:nvPr/>
        </p:nvSpPr>
        <p:spPr>
          <a:xfrm>
            <a:off x="458525" y="452325"/>
            <a:ext cx="8105797" cy="36884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App Screenshots: Home, Progress, Profile</a:t>
            </a:r>
          </a:p>
        </p:txBody>
      </p:sp>
      <p:sp>
        <p:nvSpPr>
          <p:cNvPr id="221" name="Google Shape;22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789" y="1076950"/>
            <a:ext cx="2031885" cy="3845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6412" y="998522"/>
            <a:ext cx="2031874" cy="38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1"/>
          <p:cNvSpPr/>
          <p:nvPr/>
        </p:nvSpPr>
        <p:spPr>
          <a:xfrm>
            <a:off x="417774" y="376125"/>
            <a:ext cx="8129154" cy="42372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App Screenshots: Journal + Practice</a:t>
            </a:r>
          </a:p>
        </p:txBody>
      </p:sp>
      <p:pic>
        <p:nvPicPr>
          <p:cNvPr id="229" name="Google Shape;229;p31"/>
          <p:cNvPicPr preferRelativeResize="0"/>
          <p:nvPr/>
        </p:nvPicPr>
        <p:blipFill rotWithShape="1">
          <a:blip r:embed="rId5">
            <a:alphaModFix/>
          </a:blip>
          <a:srcRect b="0" l="0" r="0" t="6112"/>
          <a:stretch/>
        </p:blipFill>
        <p:spPr>
          <a:xfrm>
            <a:off x="6459400" y="1025225"/>
            <a:ext cx="1863625" cy="3792077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2486399" y="500149"/>
            <a:ext cx="4171197" cy="93537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Outline</a:t>
            </a:r>
          </a:p>
        </p:txBody>
      </p:sp>
      <p:sp>
        <p:nvSpPr>
          <p:cNvPr id="67" name="Google Shape;67;p14"/>
          <p:cNvSpPr/>
          <p:nvPr/>
        </p:nvSpPr>
        <p:spPr>
          <a:xfrm>
            <a:off x="2882000" y="1863825"/>
            <a:ext cx="20244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2. Clients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3231250" y="2589225"/>
            <a:ext cx="21405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5. Redux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410700" y="2589225"/>
            <a:ext cx="26286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4. Supabase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410700" y="3314625"/>
            <a:ext cx="32178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7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. App Screenshots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3862550" y="3314625"/>
            <a:ext cx="21726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8. Timeline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3115500" y="4040025"/>
            <a:ext cx="36459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11. Acknowledgements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5662150" y="2589225"/>
            <a:ext cx="29172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6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. Metronome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410700" y="1863825"/>
            <a:ext cx="23553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1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. Problem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5029900" y="1863825"/>
            <a:ext cx="35496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. Final Deliverables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406750" y="3314625"/>
            <a:ext cx="21726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9. Testing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410700" y="4040025"/>
            <a:ext cx="2533500" cy="5640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10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. Future Work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8" name="Google Shape;7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/>
          <p:nvPr/>
        </p:nvSpPr>
        <p:spPr>
          <a:xfrm>
            <a:off x="4395291" y="3086651"/>
            <a:ext cx="2050800" cy="133500"/>
          </a:xfrm>
          <a:prstGeom prst="rect">
            <a:avLst/>
          </a:prstGeom>
          <a:solidFill>
            <a:srgbClr val="0E94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6" name="Google Shape;236;p32"/>
          <p:cNvCxnSpPr/>
          <p:nvPr/>
        </p:nvCxnSpPr>
        <p:spPr>
          <a:xfrm>
            <a:off x="5823020" y="2859639"/>
            <a:ext cx="0" cy="35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7" name="Google Shape;237;p32"/>
          <p:cNvSpPr/>
          <p:nvPr/>
        </p:nvSpPr>
        <p:spPr>
          <a:xfrm>
            <a:off x="5776816" y="2807191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2"/>
          <p:cNvSpPr/>
          <p:nvPr/>
        </p:nvSpPr>
        <p:spPr>
          <a:xfrm>
            <a:off x="6446650" y="3086651"/>
            <a:ext cx="2461200" cy="133500"/>
          </a:xfrm>
          <a:prstGeom prst="rect">
            <a:avLst/>
          </a:prstGeom>
          <a:solidFill>
            <a:srgbClr val="0856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9" name="Google Shape;239;p32"/>
          <p:cNvGrpSpPr/>
          <p:nvPr/>
        </p:nvGrpSpPr>
        <p:grpSpPr>
          <a:xfrm rot="10800000">
            <a:off x="4513693" y="3086399"/>
            <a:ext cx="96780" cy="411907"/>
            <a:chOff x="2070100" y="2563700"/>
            <a:chExt cx="92400" cy="411825"/>
          </a:xfrm>
        </p:grpSpPr>
        <p:cxnSp>
          <p:nvCxnSpPr>
            <p:cNvPr id="240" name="Google Shape;240;p32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1" name="Google Shape;241;p32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2" name="Google Shape;242;p32"/>
          <p:cNvSpPr/>
          <p:nvPr/>
        </p:nvSpPr>
        <p:spPr>
          <a:xfrm>
            <a:off x="292567" y="3086651"/>
            <a:ext cx="2050800" cy="133500"/>
          </a:xfrm>
          <a:prstGeom prst="rect">
            <a:avLst/>
          </a:prstGeom>
          <a:solidFill>
            <a:srgbClr val="0E94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3" name="Google Shape;243;p32"/>
          <p:cNvGrpSpPr/>
          <p:nvPr/>
        </p:nvGrpSpPr>
        <p:grpSpPr>
          <a:xfrm>
            <a:off x="543263" y="2807419"/>
            <a:ext cx="96780" cy="411907"/>
            <a:chOff x="845575" y="2563700"/>
            <a:chExt cx="92400" cy="411825"/>
          </a:xfrm>
        </p:grpSpPr>
        <p:cxnSp>
          <p:nvCxnSpPr>
            <p:cNvPr id="244" name="Google Shape;244;p32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5" name="Google Shape;245;p32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6" name="Google Shape;246;p32"/>
          <p:cNvSpPr/>
          <p:nvPr/>
        </p:nvSpPr>
        <p:spPr>
          <a:xfrm>
            <a:off x="2343930" y="3086651"/>
            <a:ext cx="2050800" cy="133500"/>
          </a:xfrm>
          <a:prstGeom prst="rect">
            <a:avLst/>
          </a:prstGeom>
          <a:solidFill>
            <a:srgbClr val="0856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7" name="Google Shape;247;p32"/>
          <p:cNvCxnSpPr/>
          <p:nvPr/>
        </p:nvCxnSpPr>
        <p:spPr>
          <a:xfrm rot="10800000">
            <a:off x="1963837" y="3086686"/>
            <a:ext cx="0" cy="35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8" name="Google Shape;248;p32"/>
          <p:cNvSpPr/>
          <p:nvPr/>
        </p:nvSpPr>
        <p:spPr>
          <a:xfrm rot="10800000">
            <a:off x="1921723" y="3406019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9" name="Google Shape;249;p32"/>
          <p:cNvCxnSpPr/>
          <p:nvPr/>
        </p:nvCxnSpPr>
        <p:spPr>
          <a:xfrm>
            <a:off x="3148381" y="2856489"/>
            <a:ext cx="0" cy="35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0" name="Google Shape;250;p32"/>
          <p:cNvSpPr/>
          <p:nvPr/>
        </p:nvSpPr>
        <p:spPr>
          <a:xfrm>
            <a:off x="3102166" y="2810841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1" name="Google Shape;251;p32"/>
          <p:cNvCxnSpPr/>
          <p:nvPr/>
        </p:nvCxnSpPr>
        <p:spPr>
          <a:xfrm>
            <a:off x="8595701" y="2859639"/>
            <a:ext cx="0" cy="35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2" name="Google Shape;252;p32"/>
          <p:cNvSpPr/>
          <p:nvPr/>
        </p:nvSpPr>
        <p:spPr>
          <a:xfrm>
            <a:off x="8549491" y="2807191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2"/>
          <p:cNvSpPr txBox="1"/>
          <p:nvPr/>
        </p:nvSpPr>
        <p:spPr>
          <a:xfrm>
            <a:off x="304800" y="1979550"/>
            <a:ext cx="1368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Meet with lead programmer and clients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4" name="Google Shape;254;p32"/>
          <p:cNvSpPr txBox="1"/>
          <p:nvPr/>
        </p:nvSpPr>
        <p:spPr>
          <a:xfrm>
            <a:off x="1524000" y="3427350"/>
            <a:ext cx="1368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Finish preliminary 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research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 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5" name="Google Shape;255;p32"/>
          <p:cNvSpPr txBox="1"/>
          <p:nvPr/>
        </p:nvSpPr>
        <p:spPr>
          <a:xfrm>
            <a:off x="330641" y="3222389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/15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6" name="Google Shape;256;p32"/>
          <p:cNvSpPr txBox="1"/>
          <p:nvPr/>
        </p:nvSpPr>
        <p:spPr>
          <a:xfrm>
            <a:off x="1677891" y="2671339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2/16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7" name="Google Shape;257;p32"/>
          <p:cNvSpPr txBox="1"/>
          <p:nvPr/>
        </p:nvSpPr>
        <p:spPr>
          <a:xfrm>
            <a:off x="2411550" y="1813950"/>
            <a:ext cx="1727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Complete basic metronome implementation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8" name="Google Shape;258;p32"/>
          <p:cNvSpPr txBox="1"/>
          <p:nvPr/>
        </p:nvSpPr>
        <p:spPr>
          <a:xfrm>
            <a:off x="2839641" y="3222389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/15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9" name="Google Shape;259;p32"/>
          <p:cNvSpPr txBox="1"/>
          <p:nvPr/>
        </p:nvSpPr>
        <p:spPr>
          <a:xfrm>
            <a:off x="4191000" y="3446150"/>
            <a:ext cx="1368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Finish additional metronome  features (+/- buttons, UI)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0" name="Google Shape;260;p32"/>
          <p:cNvSpPr txBox="1"/>
          <p:nvPr/>
        </p:nvSpPr>
        <p:spPr>
          <a:xfrm>
            <a:off x="4318253" y="271526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/5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1" name="Google Shape;261;p32"/>
          <p:cNvSpPr txBox="1"/>
          <p:nvPr/>
        </p:nvSpPr>
        <p:spPr>
          <a:xfrm>
            <a:off x="5334000" y="1809800"/>
            <a:ext cx="1368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Finish Supabase integration and tables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62;p32"/>
          <p:cNvSpPr txBox="1"/>
          <p:nvPr/>
        </p:nvSpPr>
        <p:spPr>
          <a:xfrm>
            <a:off x="5607191" y="3222189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/5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63" name="Google Shape;263;p32"/>
          <p:cNvGrpSpPr/>
          <p:nvPr/>
        </p:nvGrpSpPr>
        <p:grpSpPr>
          <a:xfrm rot="10800000">
            <a:off x="7028293" y="3086399"/>
            <a:ext cx="96780" cy="411907"/>
            <a:chOff x="2070100" y="2563700"/>
            <a:chExt cx="92400" cy="411825"/>
          </a:xfrm>
        </p:grpSpPr>
        <p:cxnSp>
          <p:nvCxnSpPr>
            <p:cNvPr id="264" name="Google Shape;264;p32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5" name="Google Shape;265;p32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6" name="Google Shape;266;p32"/>
          <p:cNvSpPr txBox="1"/>
          <p:nvPr/>
        </p:nvSpPr>
        <p:spPr>
          <a:xfrm>
            <a:off x="6705600" y="3446150"/>
            <a:ext cx="1368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Meet with clients for final approval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32"/>
          <p:cNvSpPr txBox="1"/>
          <p:nvPr/>
        </p:nvSpPr>
        <p:spPr>
          <a:xfrm>
            <a:off x="6786878" y="271526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4/11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8" name="Google Shape;268;p32"/>
          <p:cNvSpPr txBox="1"/>
          <p:nvPr/>
        </p:nvSpPr>
        <p:spPr>
          <a:xfrm>
            <a:off x="8153400" y="2025200"/>
            <a:ext cx="99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Finish all 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manual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 testing</a:t>
            </a:r>
            <a:endParaRPr b="1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9" name="Google Shape;269;p32"/>
          <p:cNvSpPr txBox="1"/>
          <p:nvPr/>
        </p:nvSpPr>
        <p:spPr>
          <a:xfrm>
            <a:off x="8329241" y="319031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4/12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0" name="Google Shape;270;p32"/>
          <p:cNvSpPr/>
          <p:nvPr/>
        </p:nvSpPr>
        <p:spPr>
          <a:xfrm>
            <a:off x="2897426" y="376125"/>
            <a:ext cx="3712851" cy="6557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Timeline</a:t>
            </a:r>
          </a:p>
        </p:txBody>
      </p:sp>
      <p:sp>
        <p:nvSpPr>
          <p:cNvPr id="271" name="Google Shape;27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3"/>
          <p:cNvSpPr txBox="1"/>
          <p:nvPr>
            <p:ph idx="1" type="body"/>
          </p:nvPr>
        </p:nvSpPr>
        <p:spPr>
          <a:xfrm>
            <a:off x="311700" y="1076275"/>
            <a:ext cx="8409300" cy="5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600"/>
              <a:t>Manual Testing: 7 students completed a </a:t>
            </a:r>
            <a:r>
              <a:rPr lang="en" sz="2600"/>
              <a:t>questionnaire</a:t>
            </a:r>
            <a:r>
              <a:rPr lang="en" sz="2600"/>
              <a:t> after using the app or metronome. </a:t>
            </a:r>
            <a:endParaRPr sz="2600"/>
          </a:p>
        </p:txBody>
      </p:sp>
      <p:sp>
        <p:nvSpPr>
          <p:cNvPr id="277" name="Google Shape;277;p33"/>
          <p:cNvSpPr/>
          <p:nvPr/>
        </p:nvSpPr>
        <p:spPr>
          <a:xfrm>
            <a:off x="1641150" y="2572225"/>
            <a:ext cx="2573100" cy="10677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Is the layout of the app intuitive to navigate?</a:t>
            </a:r>
            <a:endParaRPr sz="2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8" name="Google Shape;278;p33"/>
          <p:cNvSpPr/>
          <p:nvPr/>
        </p:nvSpPr>
        <p:spPr>
          <a:xfrm>
            <a:off x="1641150" y="3762475"/>
            <a:ext cx="2573100" cy="10677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Is it easy to tell if user actions have succeeded/failed?</a:t>
            </a:r>
            <a:endParaRPr sz="2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9" name="Google Shape;279;p33"/>
          <p:cNvSpPr/>
          <p:nvPr/>
        </p:nvSpPr>
        <p:spPr>
          <a:xfrm>
            <a:off x="1641150" y="1633375"/>
            <a:ext cx="2573100" cy="8163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App Testing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0" name="Google Shape;280;p33"/>
          <p:cNvSpPr/>
          <p:nvPr/>
        </p:nvSpPr>
        <p:spPr>
          <a:xfrm>
            <a:off x="4929750" y="1633375"/>
            <a:ext cx="2573100" cy="816300"/>
          </a:xfrm>
          <a:prstGeom prst="roundRect">
            <a:avLst>
              <a:gd fmla="val 16667" name="adj"/>
            </a:avLst>
          </a:prstGeom>
          <a:solidFill>
            <a:srgbClr val="D0E0E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Metronome</a:t>
            </a:r>
            <a:r>
              <a:rPr b="1" lang="en" sz="2500">
                <a:latin typeface="Proxima Nova"/>
                <a:ea typeface="Proxima Nova"/>
                <a:cs typeface="Proxima Nova"/>
                <a:sym typeface="Proxima Nova"/>
              </a:rPr>
              <a:t> Testing</a:t>
            </a:r>
            <a:endParaRPr b="1" sz="25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1" name="Google Shape;281;p33"/>
          <p:cNvSpPr/>
          <p:nvPr/>
        </p:nvSpPr>
        <p:spPr>
          <a:xfrm>
            <a:off x="4929750" y="2571750"/>
            <a:ext cx="2573100" cy="10677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Is the beep </a:t>
            </a: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pleasant</a:t>
            </a: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 to listen to?</a:t>
            </a:r>
            <a:endParaRPr sz="2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33"/>
          <p:cNvSpPr/>
          <p:nvPr/>
        </p:nvSpPr>
        <p:spPr>
          <a:xfrm>
            <a:off x="4929750" y="3762000"/>
            <a:ext cx="2573100" cy="10677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Proxima Nova"/>
                <a:ea typeface="Proxima Nova"/>
                <a:cs typeface="Proxima Nova"/>
                <a:sym typeface="Proxima Nova"/>
              </a:rPr>
              <a:t>When holding the button, is the timing acceptable?</a:t>
            </a:r>
            <a:endParaRPr sz="2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3" name="Google Shape;283;p33"/>
          <p:cNvSpPr/>
          <p:nvPr/>
        </p:nvSpPr>
        <p:spPr>
          <a:xfrm>
            <a:off x="3448763" y="359400"/>
            <a:ext cx="2246472" cy="6098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Testing</a:t>
            </a:r>
          </a:p>
        </p:txBody>
      </p:sp>
      <p:sp>
        <p:nvSpPr>
          <p:cNvPr id="284" name="Google Shape;28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Layout of the app was intuitive and easy to navigate.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</a:t>
            </a:r>
            <a:r>
              <a:rPr lang="en" sz="1800"/>
              <a:t>egistration process and adding a practice plan straightforward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Metronome </a:t>
            </a:r>
            <a:r>
              <a:rPr lang="en"/>
              <a:t>UI easy and feels pleasant.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Suggestions: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Ability to change the daily hours of practice for their goals.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Adding a Scales/Technique component to a practice plan.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Separate tracking for rehearsals vs. personal practice.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Different/c</a:t>
            </a:r>
            <a:r>
              <a:rPr lang="en" sz="1800"/>
              <a:t>ustomizable sounds to differentiate metronome downbeat.</a:t>
            </a:r>
            <a:endParaRPr sz="1800"/>
          </a:p>
        </p:txBody>
      </p:sp>
      <p:sp>
        <p:nvSpPr>
          <p:cNvPr id="290" name="Google Shape;290;p34"/>
          <p:cNvSpPr/>
          <p:nvPr/>
        </p:nvSpPr>
        <p:spPr>
          <a:xfrm>
            <a:off x="2174151" y="386275"/>
            <a:ext cx="4795698" cy="6098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Testing Results</a:t>
            </a:r>
          </a:p>
        </p:txBody>
      </p:sp>
      <p:sp>
        <p:nvSpPr>
          <p:cNvPr id="291" name="Google Shape;291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5"/>
          <p:cNvSpPr txBox="1"/>
          <p:nvPr>
            <p:ph idx="1" type="body"/>
          </p:nvPr>
        </p:nvSpPr>
        <p:spPr>
          <a:xfrm>
            <a:off x="531750" y="1688825"/>
            <a:ext cx="3415200" cy="29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Gamification aspects.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Tuner, audio recorder.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Generate weekly logs of practice sessions with checklists and notifications.</a:t>
            </a:r>
            <a:endParaRPr sz="2200"/>
          </a:p>
        </p:txBody>
      </p:sp>
      <p:sp>
        <p:nvSpPr>
          <p:cNvPr id="297" name="Google Shape;297;p35"/>
          <p:cNvSpPr/>
          <p:nvPr/>
        </p:nvSpPr>
        <p:spPr>
          <a:xfrm>
            <a:off x="2429934" y="528325"/>
            <a:ext cx="4284133" cy="55765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Future Work</a:t>
            </a:r>
          </a:p>
        </p:txBody>
      </p:sp>
      <p:pic>
        <p:nvPicPr>
          <p:cNvPr id="298" name="Google Shape;29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8675" y="2066275"/>
            <a:ext cx="2360975" cy="236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5"/>
          <p:cNvPicPr preferRelativeResize="0"/>
          <p:nvPr/>
        </p:nvPicPr>
        <p:blipFill rotWithShape="1">
          <a:blip r:embed="rId4">
            <a:alphaModFix/>
          </a:blip>
          <a:srcRect b="16860" l="0" r="0" t="0"/>
          <a:stretch/>
        </p:blipFill>
        <p:spPr>
          <a:xfrm>
            <a:off x="3946945" y="2734475"/>
            <a:ext cx="1772656" cy="1556701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6"/>
          <p:cNvSpPr/>
          <p:nvPr/>
        </p:nvSpPr>
        <p:spPr>
          <a:xfrm>
            <a:off x="1406413" y="467375"/>
            <a:ext cx="6331176" cy="6375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Acknowledgements</a:t>
            </a:r>
          </a:p>
        </p:txBody>
      </p:sp>
      <p:sp>
        <p:nvSpPr>
          <p:cNvPr id="306" name="Google Shape;306;p36"/>
          <p:cNvSpPr/>
          <p:nvPr/>
        </p:nvSpPr>
        <p:spPr>
          <a:xfrm>
            <a:off x="1564300" y="1695963"/>
            <a:ext cx="1760700" cy="5370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Clients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7" name="Google Shape;307;p36"/>
          <p:cNvSpPr/>
          <p:nvPr/>
        </p:nvSpPr>
        <p:spPr>
          <a:xfrm>
            <a:off x="190775" y="2824050"/>
            <a:ext cx="2003100" cy="5370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Dr. John Irrera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8" name="Google Shape;308;p36"/>
          <p:cNvSpPr/>
          <p:nvPr/>
        </p:nvSpPr>
        <p:spPr>
          <a:xfrm>
            <a:off x="2332600" y="2807000"/>
            <a:ext cx="2309400" cy="5370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Dr. Annie Stevens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9" name="Google Shape;309;p36"/>
          <p:cNvSpPr/>
          <p:nvPr/>
        </p:nvSpPr>
        <p:spPr>
          <a:xfrm>
            <a:off x="6485675" y="1653875"/>
            <a:ext cx="2445300" cy="5370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Lead Programmer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0" name="Google Shape;310;p36"/>
          <p:cNvSpPr/>
          <p:nvPr/>
        </p:nvSpPr>
        <p:spPr>
          <a:xfrm>
            <a:off x="6706775" y="2768450"/>
            <a:ext cx="2003100" cy="5370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Ben Winters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11" name="Google Shape;311;p36"/>
          <p:cNvCxnSpPr/>
          <p:nvPr/>
        </p:nvCxnSpPr>
        <p:spPr>
          <a:xfrm flipH="1">
            <a:off x="1254025" y="2233950"/>
            <a:ext cx="554100" cy="555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2" name="Google Shape;312;p36"/>
          <p:cNvCxnSpPr/>
          <p:nvPr/>
        </p:nvCxnSpPr>
        <p:spPr>
          <a:xfrm>
            <a:off x="2880200" y="2248188"/>
            <a:ext cx="850200" cy="543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3" name="Google Shape;313;p36"/>
          <p:cNvCxnSpPr>
            <a:stCxn id="309" idx="2"/>
            <a:endCxn id="310" idx="0"/>
          </p:cNvCxnSpPr>
          <p:nvPr/>
        </p:nvCxnSpPr>
        <p:spPr>
          <a:xfrm>
            <a:off x="7708325" y="2190875"/>
            <a:ext cx="0" cy="57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4" name="Google Shape;314;p36"/>
          <p:cNvSpPr/>
          <p:nvPr/>
        </p:nvSpPr>
        <p:spPr>
          <a:xfrm>
            <a:off x="103000" y="3841825"/>
            <a:ext cx="1507200" cy="7899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Past Capstone: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5" name="Google Shape;315;p36"/>
          <p:cNvSpPr/>
          <p:nvPr/>
        </p:nvSpPr>
        <p:spPr>
          <a:xfrm>
            <a:off x="3407350" y="3918025"/>
            <a:ext cx="1587900" cy="637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Bailey McKelway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6" name="Google Shape;316;p36"/>
          <p:cNvSpPr/>
          <p:nvPr/>
        </p:nvSpPr>
        <p:spPr>
          <a:xfrm>
            <a:off x="1716700" y="3918025"/>
            <a:ext cx="1587900" cy="637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Alexander Georgiev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7" name="Google Shape;317;p36"/>
          <p:cNvSpPr/>
          <p:nvPr/>
        </p:nvSpPr>
        <p:spPr>
          <a:xfrm>
            <a:off x="5098000" y="3918025"/>
            <a:ext cx="1274400" cy="637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Claire Holmes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8" name="Google Shape;318;p36"/>
          <p:cNvSpPr/>
          <p:nvPr/>
        </p:nvSpPr>
        <p:spPr>
          <a:xfrm>
            <a:off x="6475150" y="3918025"/>
            <a:ext cx="1274400" cy="637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Mahlet Zemui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9" name="Google Shape;319;p36"/>
          <p:cNvSpPr/>
          <p:nvPr/>
        </p:nvSpPr>
        <p:spPr>
          <a:xfrm>
            <a:off x="7852300" y="3918025"/>
            <a:ext cx="1125000" cy="6375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Rahul Aneja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20" name="Google Shape;320;p36"/>
          <p:cNvSpPr/>
          <p:nvPr/>
        </p:nvSpPr>
        <p:spPr>
          <a:xfrm>
            <a:off x="4960975" y="2812100"/>
            <a:ext cx="1274400" cy="5436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Dr. Fox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21" name="Google Shape;321;p36"/>
          <p:cNvSpPr/>
          <p:nvPr/>
        </p:nvSpPr>
        <p:spPr>
          <a:xfrm>
            <a:off x="4842850" y="1686700"/>
            <a:ext cx="1377300" cy="5436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roxima Nova"/>
                <a:ea typeface="Proxima Nova"/>
                <a:cs typeface="Proxima Nova"/>
                <a:sym typeface="Proxima Nova"/>
              </a:rPr>
              <a:t>Professor</a:t>
            </a:r>
            <a:endParaRPr b="1" sz="2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2" name="Google Shape;322;p36"/>
          <p:cNvCxnSpPr/>
          <p:nvPr/>
        </p:nvCxnSpPr>
        <p:spPr>
          <a:xfrm>
            <a:off x="5531500" y="2222700"/>
            <a:ext cx="0" cy="577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3" name="Google Shape;323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7"/>
          <p:cNvSpPr txBox="1"/>
          <p:nvPr>
            <p:ph idx="1" type="body"/>
          </p:nvPr>
        </p:nvSpPr>
        <p:spPr>
          <a:xfrm>
            <a:off x="311700" y="1692225"/>
            <a:ext cx="8520600" cy="24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Aneja, R., Georgiev, A., Holmes, C., McKelway, B. &amp; Zemui, M. (2023). Practice 10k: Music App. Virginia Tech, CS4624: Multimedia, Hypertext, and Information Access (Fall 2023 Semester) Accessed 29 Apr 2024. </a:t>
            </a:r>
            <a:r>
              <a:rPr lang="en" u="sng">
                <a:solidFill>
                  <a:schemeClr val="accent5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https://hdl.handle.net/10919/117115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Bass, R., Kim, M., Lee, J. &amp; Ylagan, J. (2024). Practice 10k: Music App, </a:t>
            </a:r>
            <a:r>
              <a:rPr lang="en"/>
              <a:t>Virginia Tech, CS4624: Multimedia, Hypertext, and Information Access (Spring 2024 Semester). [GitHub Repository]. Accessed 29 Apr 2024.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https://github.com/blwinters/practice-10k/tree/main</a:t>
            </a:r>
            <a:r>
              <a:rPr lang="en"/>
              <a:t> 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See report for other references</a:t>
            </a:r>
            <a:endParaRPr/>
          </a:p>
        </p:txBody>
      </p:sp>
      <p:sp>
        <p:nvSpPr>
          <p:cNvPr id="329" name="Google Shape;329;p37"/>
          <p:cNvSpPr/>
          <p:nvPr/>
        </p:nvSpPr>
        <p:spPr>
          <a:xfrm>
            <a:off x="2606950" y="607700"/>
            <a:ext cx="3930106" cy="56587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References</a:t>
            </a:r>
          </a:p>
        </p:txBody>
      </p:sp>
      <p:sp>
        <p:nvSpPr>
          <p:cNvPr id="330" name="Google Shape;330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8"/>
          <p:cNvSpPr/>
          <p:nvPr/>
        </p:nvSpPr>
        <p:spPr>
          <a:xfrm>
            <a:off x="1925963" y="1820487"/>
            <a:ext cx="5292076" cy="15025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Q &amp; A</a:t>
            </a:r>
          </a:p>
        </p:txBody>
      </p:sp>
      <p:sp>
        <p:nvSpPr>
          <p:cNvPr id="336" name="Google Shape;33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311700" y="1649825"/>
            <a:ext cx="46806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Professional musicians wish to collect and log data of practice sessions efficiently.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Many practice apps don’t have:</a:t>
            </a:r>
            <a:endParaRPr sz="20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Audio recording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Tuner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Metronome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Practice portal with logs</a:t>
            </a:r>
            <a:endParaRPr sz="1800"/>
          </a:p>
        </p:txBody>
      </p:sp>
      <p:sp>
        <p:nvSpPr>
          <p:cNvPr id="84" name="Google Shape;84;p15"/>
          <p:cNvSpPr/>
          <p:nvPr/>
        </p:nvSpPr>
        <p:spPr>
          <a:xfrm>
            <a:off x="2393537" y="461300"/>
            <a:ext cx="4356913" cy="84356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Problem</a:t>
            </a: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3">
            <a:alphaModFix/>
          </a:blip>
          <a:srcRect b="7088" l="0" r="0" t="5292"/>
          <a:stretch/>
        </p:blipFill>
        <p:spPr>
          <a:xfrm>
            <a:off x="5712850" y="1352988"/>
            <a:ext cx="2710150" cy="180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1375" y="3204325"/>
            <a:ext cx="1491626" cy="149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2025" y="3204313"/>
            <a:ext cx="1622824" cy="162282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1882123" y="4240700"/>
            <a:ext cx="1701900" cy="5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Dr. John Irrera</a:t>
            </a:r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1525" y="1558463"/>
            <a:ext cx="1743075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2250" y="1780513"/>
            <a:ext cx="2789200" cy="18970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5700175" y="3805250"/>
            <a:ext cx="20031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Dr. Annie Stevens</a:t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3033975" y="404850"/>
            <a:ext cx="3604050" cy="8572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Clients</a:t>
            </a:r>
          </a:p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395325" y="1883800"/>
            <a:ext cx="7761000" cy="26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 mobile app designed as an all-encompassing practice hub for musicians. 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Back-end conversion from Firebase to Supabase.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Implementation</a:t>
            </a:r>
            <a:r>
              <a:rPr lang="en" sz="2000"/>
              <a:t> of metronome feature.</a:t>
            </a:r>
            <a:endParaRPr sz="2000"/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025" y="2788825"/>
            <a:ext cx="1398149" cy="1765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 rotWithShape="1">
          <a:blip r:embed="rId4">
            <a:alphaModFix/>
          </a:blip>
          <a:srcRect b="28051" l="0" r="0" t="28916"/>
          <a:stretch/>
        </p:blipFill>
        <p:spPr>
          <a:xfrm>
            <a:off x="1221075" y="3894138"/>
            <a:ext cx="2761949" cy="66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/>
          <p:nvPr/>
        </p:nvSpPr>
        <p:spPr>
          <a:xfrm>
            <a:off x="923084" y="592525"/>
            <a:ext cx="5178803" cy="66024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Deliverables</a:t>
            </a:r>
          </a:p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Conversion: Firebase → Supabase</a:t>
            </a:r>
            <a:endParaRPr/>
          </a:p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311700" y="3998075"/>
            <a:ext cx="8520600" cy="8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Converted files relating to the API.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Integrated Supabase API for user registration and authentication.</a:t>
            </a:r>
            <a:endParaRPr sz="2000"/>
          </a:p>
        </p:txBody>
      </p:sp>
      <p:pic>
        <p:nvPicPr>
          <p:cNvPr id="114" name="Google Shape;1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2999" y="1093925"/>
            <a:ext cx="3945796" cy="2751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1093925"/>
            <a:ext cx="4399096" cy="27517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235500" y="1762075"/>
            <a:ext cx="4488900" cy="23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 sz="2100"/>
              <a:t>Set up tables in Supabase for practice data.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 sz="2100"/>
              <a:t>Display user and practice data on app.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 sz="2100"/>
              <a:t>Update data in backend when user edits fields.</a:t>
            </a:r>
            <a:endParaRPr sz="2100"/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7525" y="1331500"/>
            <a:ext cx="3655500" cy="3396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/>
          <p:nvPr/>
        </p:nvSpPr>
        <p:spPr>
          <a:xfrm>
            <a:off x="705851" y="541475"/>
            <a:ext cx="3866154" cy="77739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Supabase</a:t>
            </a:r>
          </a:p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2413" y="1163350"/>
            <a:ext cx="5916348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/>
          <p:nvPr/>
        </p:nvSpPr>
        <p:spPr>
          <a:xfrm>
            <a:off x="431475" y="360750"/>
            <a:ext cx="8281061" cy="5706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Supabase Table: User Profile</a:t>
            </a:r>
          </a:p>
        </p:txBody>
      </p:sp>
      <p:sp>
        <p:nvSpPr>
          <p:cNvPr id="131" name="Google Shape;13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/>
          <p:nvPr/>
        </p:nvSpPr>
        <p:spPr>
          <a:xfrm>
            <a:off x="411526" y="618950"/>
            <a:ext cx="8320959" cy="5433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chemeClr val="accent1"/>
                </a:solidFill>
                <a:latin typeface="Proxima Nova"/>
              </a:rPr>
              <a:t>Supabase Table: Practice Data</a:t>
            </a:r>
          </a:p>
        </p:txBody>
      </p:sp>
      <p:pic>
        <p:nvPicPr>
          <p:cNvPr id="137" name="Google Shape;137;p21"/>
          <p:cNvPicPr preferRelativeResize="0"/>
          <p:nvPr/>
        </p:nvPicPr>
        <p:blipFill rotWithShape="1">
          <a:blip r:embed="rId3">
            <a:alphaModFix/>
          </a:blip>
          <a:srcRect b="0" l="7663" r="3942" t="0"/>
          <a:stretch/>
        </p:blipFill>
        <p:spPr>
          <a:xfrm>
            <a:off x="400075" y="1817775"/>
            <a:ext cx="8343850" cy="7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1"/>
          <p:cNvPicPr preferRelativeResize="0"/>
          <p:nvPr/>
        </p:nvPicPr>
        <p:blipFill rotWithShape="1">
          <a:blip r:embed="rId4">
            <a:alphaModFix/>
          </a:blip>
          <a:srcRect b="0" l="657" r="4031" t="0"/>
          <a:stretch/>
        </p:blipFill>
        <p:spPr>
          <a:xfrm>
            <a:off x="411525" y="3093375"/>
            <a:ext cx="8320949" cy="770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