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5143500" type="screen16x9"/>
  <p:notesSz cx="6858000" cy="9144000"/>
  <p:embeddedFontLst>
    <p:embeddedFont>
      <p:font typeface="Syncopate" panose="020B0604020202020204" charset="0"/>
      <p:regular r:id="rId52"/>
      <p:bold r:id="rId53"/>
    </p:embeddedFont>
    <p:embeddedFont>
      <p:font typeface="Comic Sans MS" panose="030F0702030302020204" pitchFamily="66" charset="0"/>
      <p:regular r:id="rId54"/>
      <p:bold r:id="rId55"/>
    </p:embeddedFont>
    <p:embeddedFont>
      <p:font typeface="Amatic SC" panose="020B0604020202020204" charset="0"/>
      <p:regular r:id="rId56"/>
      <p:bold r:id="rId57"/>
    </p:embeddedFont>
    <p:embeddedFont>
      <p:font typeface="Source Code Pro" panose="020B0604020202020204" charset="0"/>
      <p:regular r:id="rId58"/>
      <p:bold r:id="rId5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4.fntdata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3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2.fntdata"/><Relationship Id="rId58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6.fntdata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1.fntdata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5.fntdata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dwestdairy.com/farm-life/common-questions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tension.umn.edu/agriculture/dairy/feed-and-nutrition/feeding-total-mixed-rations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Holstein and Jersey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Guernsey and Brown Swiss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Milking Shorthorn and Ayrshire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https://www.midwestdairy.com/farm-life/common-questions/</a:t>
            </a: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http://www.extension.umn.edu/agriculture/dairy/feed-and-nutrition/feeding-total-mixed-rations/</a:t>
            </a: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Angus and Brahman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Simmental and Hereford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Charolais and Belted Galloway 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Limousin and Gelbvieh 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Shape 3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Shape 3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Shape 3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Shape 3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Shape 3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Shape 3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Shape 4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Shape 4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Shape 4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Shape 4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Shape 4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80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4000"/>
            </a:lvl1pPr>
            <a:lvl2pPr lvl="1">
              <a:spcBef>
                <a:spcPts val="0"/>
              </a:spcBef>
              <a:buSzPct val="100000"/>
              <a:defRPr sz="4000"/>
            </a:lvl2pPr>
            <a:lvl3pPr lvl="2">
              <a:spcBef>
                <a:spcPts val="0"/>
              </a:spcBef>
              <a:buSzPct val="100000"/>
              <a:defRPr sz="4000"/>
            </a:lvl3pPr>
            <a:lvl4pPr lvl="3">
              <a:spcBef>
                <a:spcPts val="0"/>
              </a:spcBef>
              <a:buSzPct val="100000"/>
              <a:defRPr sz="4000"/>
            </a:lvl4pPr>
            <a:lvl5pPr lvl="4">
              <a:spcBef>
                <a:spcPts val="0"/>
              </a:spcBef>
              <a:buSzPct val="100000"/>
              <a:defRPr sz="4000"/>
            </a:lvl5pPr>
            <a:lvl6pPr lvl="5">
              <a:spcBef>
                <a:spcPts val="0"/>
              </a:spcBef>
              <a:buSzPct val="100000"/>
              <a:defRPr sz="4000"/>
            </a:lvl6pPr>
            <a:lvl7pPr lvl="6">
              <a:spcBef>
                <a:spcPts val="0"/>
              </a:spcBef>
              <a:buSzPct val="100000"/>
              <a:defRPr sz="4000"/>
            </a:lvl7pPr>
            <a:lvl8pPr lvl="7">
              <a:spcBef>
                <a:spcPts val="0"/>
              </a:spcBef>
              <a:buSzPct val="100000"/>
              <a:defRPr sz="4000"/>
            </a:lvl8pPr>
            <a:lvl9pPr lvl="8">
              <a:spcBef>
                <a:spcPts val="0"/>
              </a:spcBef>
              <a:buSzPct val="100000"/>
              <a:defRPr sz="40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265500" y="2845222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  <a:endParaRPr lang="en" sz="1000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XI4siKp-nU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pubs.ext.vt.edu/400/400-795/400-795.html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mailto:mcharley@vt.edu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Cattle 101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Charlotte Maxwell, Associate Agriculture and Natural Resources Extension Agent for Goochland and Chesterfield</a:t>
            </a:r>
          </a:p>
        </p:txBody>
      </p:sp>
      <p:pic>
        <p:nvPicPr>
          <p:cNvPr id="58" name="Shape 58" descr="Sussex cow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175" y="853701"/>
            <a:ext cx="2356444" cy="1767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Shape 59" descr="File:Dairy cow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85724" y="853687"/>
            <a:ext cx="2646573" cy="1767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5000">
                <a:solidFill>
                  <a:schemeClr val="lt1"/>
                </a:solidFill>
              </a:rPr>
              <a:t>Dairy cattle breeds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24" name="Shape 124" descr="A Holstein cow with prominent ..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6" y="1381450"/>
            <a:ext cx="3999901" cy="2671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 descr="File:Winking Jersey Cow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3212" y="1304773"/>
            <a:ext cx="4238275" cy="28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Shape 126"/>
          <p:cNvSpPr txBox="1"/>
          <p:nvPr/>
        </p:nvSpPr>
        <p:spPr>
          <a:xfrm>
            <a:off x="903425" y="4250725"/>
            <a:ext cx="2751300" cy="60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</a:t>
            </a:r>
            <a:r>
              <a:rPr lang="en" sz="3000">
                <a:solidFill>
                  <a:srgbClr val="F3F3F3"/>
                </a:solidFill>
              </a:rPr>
              <a:t>Holstein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5714325" y="4250725"/>
            <a:ext cx="2380800" cy="46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F3F3F3"/>
                </a:solidFill>
              </a:rPr>
              <a:t>Jersey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2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075" y="1228675"/>
            <a:ext cx="3907150" cy="2794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4487" y="1194025"/>
            <a:ext cx="4195726" cy="2863564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Shape 136"/>
          <p:cNvSpPr txBox="1"/>
          <p:nvPr/>
        </p:nvSpPr>
        <p:spPr>
          <a:xfrm>
            <a:off x="1655125" y="4465675"/>
            <a:ext cx="6124500" cy="71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 txBox="1"/>
          <p:nvPr/>
        </p:nvSpPr>
        <p:spPr>
          <a:xfrm>
            <a:off x="676950" y="4114800"/>
            <a:ext cx="3083400" cy="64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F3F3F3"/>
                </a:solidFill>
              </a:rPr>
              <a:t>Guernsey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5482850" y="4189225"/>
            <a:ext cx="2573100" cy="64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F3F3F3"/>
                </a:solidFill>
              </a:rPr>
              <a:t>Brown Swiss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1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45" name="Shape 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387" y="1305023"/>
            <a:ext cx="4008532" cy="286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2399" y="1242224"/>
            <a:ext cx="3943525" cy="2989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Shape 147"/>
          <p:cNvSpPr txBox="1"/>
          <p:nvPr/>
        </p:nvSpPr>
        <p:spPr>
          <a:xfrm>
            <a:off x="1038450" y="4104175"/>
            <a:ext cx="2775000" cy="72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</a:rPr>
              <a:t>Milking Shorthorn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5674250" y="4444400"/>
            <a:ext cx="2913300" cy="43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F3F3F3"/>
                </a:solidFill>
              </a:rPr>
              <a:t>Ayrshire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8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Shape 153" descr="Etik veganlık[değiştir ..."/>
          <p:cNvPicPr preferRelativeResize="0"/>
          <p:nvPr/>
        </p:nvPicPr>
        <p:blipFill rotWithShape="1">
          <a:blip r:embed="rId3">
            <a:alphaModFix amt="37000"/>
          </a:blip>
          <a:srcRect/>
          <a:stretch/>
        </p:blipFill>
        <p:spPr>
          <a:xfrm>
            <a:off x="205225" y="953150"/>
            <a:ext cx="8421524" cy="4015123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311700" y="1080937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The majority of their energy is dedicated to producing milk, not meat. 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Once they reach the age of 2, they will produce a calf each year.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No calf, no milk.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Tend to be easier to work with than beef cattle.</a:t>
            </a:r>
          </a:p>
          <a:p>
            <a:pPr marL="457200" lvl="0" indent="-228600">
              <a:spcBef>
                <a:spcPts val="0"/>
              </a:spcBef>
              <a:buClr>
                <a:srgbClr val="000000"/>
              </a:buClr>
            </a:pPr>
            <a:r>
              <a:rPr lang="en" sz="2400">
                <a:solidFill>
                  <a:srgbClr val="000000"/>
                </a:solidFill>
              </a:rPr>
              <a:t>Larger herd size than most beef cattle.</a:t>
            </a:r>
            <a:r>
              <a:rPr lang="en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311700" y="4080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/>
              <a:t>Dairy cattle characteristics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Lifecycle of a dairy animal- females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AutoNum type="arabicPeriod"/>
            </a:pPr>
            <a:r>
              <a:rPr lang="en">
                <a:solidFill>
                  <a:srgbClr val="000000"/>
                </a:solidFill>
              </a:rPr>
              <a:t>Born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AutoNum type="arabicPeriod"/>
            </a:pPr>
            <a:r>
              <a:rPr lang="en">
                <a:solidFill>
                  <a:srgbClr val="000000"/>
                </a:solidFill>
              </a:rPr>
              <a:t>Fed colostrum* for the first 3 days and then fed a milk replacer for 4-8 weeks. Grain will be introduced around 7 or 10 days.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AutoNum type="arabicPeriod"/>
            </a:pPr>
            <a:r>
              <a:rPr lang="en">
                <a:solidFill>
                  <a:srgbClr val="000000"/>
                </a:solidFill>
              </a:rPr>
              <a:t>At the age of 2 they will have a calf for the first time and start milking. </a:t>
            </a:r>
          </a:p>
          <a:p>
            <a:pPr marL="457200" lvl="0" indent="-228600">
              <a:spcBef>
                <a:spcPts val="0"/>
              </a:spcBef>
              <a:buClr>
                <a:srgbClr val="000000"/>
              </a:buClr>
              <a:buAutoNum type="arabicPeriod"/>
            </a:pPr>
            <a:r>
              <a:rPr lang="en">
                <a:solidFill>
                  <a:srgbClr val="000000"/>
                </a:solidFill>
              </a:rPr>
              <a:t>Considered mature at 5 years old, could be producing 25% more than the first time heifers. </a:t>
            </a:r>
          </a:p>
        </p:txBody>
      </p:sp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84925" y="1272999"/>
            <a:ext cx="4335450" cy="3251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Lifecycle of a dairy animal- males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Born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Given Colostrum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Castrated if they aren’t going to be retained as a bull*</a:t>
            </a:r>
          </a:p>
          <a:p>
            <a:pPr marL="457200" lvl="0" indent="-34290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Sold to a backgrounder OR kept on farm for beef production. 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70" name="Shape 1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2925" y="1340507"/>
            <a:ext cx="4318849" cy="290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Dairy Cattle nutrition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subTitle" idx="1"/>
          </p:nvPr>
        </p:nvSpPr>
        <p:spPr>
          <a:xfrm>
            <a:off x="265500" y="2845222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 mature cow will eat around 100 pounds a day!</a:t>
            </a:r>
          </a:p>
        </p:txBody>
      </p:sp>
      <p:pic>
        <p:nvPicPr>
          <p:cNvPr id="178" name="Shape 178" descr="Image result for cow stomach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3300" y="1081400"/>
            <a:ext cx="4109399" cy="2804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Total mixed ration (tmr)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" sz="3000"/>
              <a:t>Good quality forages</a:t>
            </a:r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" sz="3000"/>
              <a:t>Grains</a:t>
            </a:r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" sz="3000"/>
              <a:t>Proteins</a:t>
            </a:r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" sz="3000"/>
              <a:t>Vitamins and Minerals 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86" name="Shape 1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6324" y="1312550"/>
            <a:ext cx="4603374" cy="299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Shape 1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6820" y="1218700"/>
            <a:ext cx="5587998" cy="3813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 txBox="1"/>
          <p:nvPr/>
        </p:nvSpPr>
        <p:spPr>
          <a:xfrm>
            <a:off x="308375" y="185025"/>
            <a:ext cx="8720400" cy="85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>
                <a:latin typeface="Syncopate"/>
                <a:ea typeface="Syncopate"/>
                <a:cs typeface="Syncopate"/>
                <a:sym typeface="Syncopate"/>
              </a:rPr>
              <a:t>What breed is this?</a:t>
            </a:r>
          </a:p>
          <a:p>
            <a:pPr lvl="0">
              <a:spcBef>
                <a:spcPts val="0"/>
              </a:spcBef>
              <a:buNone/>
            </a:pPr>
            <a:r>
              <a:rPr lang="en" sz="2000">
                <a:latin typeface="Syncopate"/>
                <a:ea typeface="Syncopate"/>
                <a:cs typeface="Syncopate"/>
                <a:sym typeface="Syncopate"/>
              </a:rPr>
              <a:t>What is one characteristic of this breed?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title"/>
          </p:nvPr>
        </p:nvSpPr>
        <p:spPr>
          <a:xfrm>
            <a:off x="317125" y="1961700"/>
            <a:ext cx="3963000" cy="1220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800"/>
              <a:t>Dairy cattle </a:t>
            </a:r>
          </a:p>
          <a:p>
            <a:pPr lvl="0">
              <a:spcBef>
                <a:spcPts val="0"/>
              </a:spcBef>
              <a:buNone/>
            </a:pPr>
            <a:r>
              <a:rPr lang="en" sz="4800"/>
              <a:t>body condition scores</a:t>
            </a:r>
            <a:r>
              <a:rPr lang="en"/>
              <a:t> </a:t>
            </a:r>
          </a:p>
        </p:txBody>
      </p:sp>
      <p:pic>
        <p:nvPicPr>
          <p:cNvPr id="198" name="Shape 1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1425" y="0"/>
            <a:ext cx="420450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Who am I?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66" name="Shape 66" descr="IMG_0218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76" y="1302675"/>
            <a:ext cx="2616275" cy="3488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Shape 67" descr="IMG_0164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29099" y="2282750"/>
            <a:ext cx="3534724" cy="2651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75024" y="172675"/>
            <a:ext cx="2570299" cy="2570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Shape 69" descr="HS_charlotte_maxwell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48549" y="3155575"/>
            <a:ext cx="1407149" cy="190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Shape 70" descr="Athletics[edit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68937" y="292850"/>
            <a:ext cx="3655000" cy="174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328900" cy="4090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 b="0"/>
              <a:t>Myth: Antibiotics given to cows are found in milk. 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Fact: milk from treated cows is thrown out.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Technology in the dairy industry </a:t>
            </a:r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Robots!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Artificial Insemination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Estrus Detection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Automatic Waterers and Misters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0" name="Shape 210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https://www.youtube.com/watch?v=-XI4siKp-nU</a:t>
            </a:r>
            <a:r>
              <a:rPr lang="en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Diseases and health concerns in the dairy industry</a:t>
            </a:r>
          </a:p>
        </p:txBody>
      </p:sp>
      <p:pic>
        <p:nvPicPr>
          <p:cNvPr id="216" name="Shape 2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6625" y="1167875"/>
            <a:ext cx="2885200" cy="1915774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Shape 217"/>
          <p:cNvSpPr/>
          <p:nvPr/>
        </p:nvSpPr>
        <p:spPr>
          <a:xfrm>
            <a:off x="5617750" y="1167875"/>
            <a:ext cx="2762950" cy="1319800"/>
          </a:xfrm>
          <a:prstGeom prst="flowChartPunchedTape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>
                <a:latin typeface="Syncopate"/>
                <a:ea typeface="Syncopate"/>
                <a:cs typeface="Syncopate"/>
                <a:sym typeface="Syncopate"/>
              </a:rPr>
              <a:t>Mastitis </a:t>
            </a:r>
          </a:p>
        </p:txBody>
      </p:sp>
      <p:pic>
        <p:nvPicPr>
          <p:cNvPr id="218" name="Shape 2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24124" y="1093850"/>
            <a:ext cx="2033374" cy="232245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Shape 219"/>
          <p:cNvSpPr/>
          <p:nvPr/>
        </p:nvSpPr>
        <p:spPr>
          <a:xfrm>
            <a:off x="3366387" y="1234450"/>
            <a:ext cx="1948850" cy="1085450"/>
          </a:xfrm>
          <a:prstGeom prst="flowChartPunchedTap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latin typeface="Syncopate"/>
                <a:ea typeface="Syncopate"/>
                <a:cs typeface="Syncopate"/>
                <a:sym typeface="Syncopate"/>
              </a:rPr>
              <a:t>Ketosis</a:t>
            </a:r>
          </a:p>
        </p:txBody>
      </p:sp>
      <p:pic>
        <p:nvPicPr>
          <p:cNvPr id="220" name="Shape 2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5375" y="1414400"/>
            <a:ext cx="3009624" cy="168135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Shape 221"/>
          <p:cNvSpPr/>
          <p:nvPr/>
        </p:nvSpPr>
        <p:spPr>
          <a:xfrm>
            <a:off x="178675" y="1414400"/>
            <a:ext cx="2885200" cy="949775"/>
          </a:xfrm>
          <a:prstGeom prst="flowChartPunchedTape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latin typeface="Syncopate"/>
                <a:ea typeface="Syncopate"/>
                <a:cs typeface="Syncopate"/>
                <a:sym typeface="Syncopate"/>
              </a:rPr>
              <a:t>Lameness</a:t>
            </a:r>
          </a:p>
        </p:txBody>
      </p:sp>
      <p:pic>
        <p:nvPicPr>
          <p:cNvPr id="222" name="Shape 2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16062" y="3614050"/>
            <a:ext cx="3566326" cy="1436074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Shape 223"/>
          <p:cNvSpPr/>
          <p:nvPr/>
        </p:nvSpPr>
        <p:spPr>
          <a:xfrm>
            <a:off x="5143475" y="3614050"/>
            <a:ext cx="3848375" cy="703075"/>
          </a:xfrm>
          <a:prstGeom prst="flowChartPunchedTap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>
                <a:latin typeface="Syncopate"/>
                <a:ea typeface="Syncopate"/>
                <a:cs typeface="Syncopate"/>
                <a:sym typeface="Syncopate"/>
              </a:rPr>
              <a:t>Grass tetany </a:t>
            </a:r>
          </a:p>
        </p:txBody>
      </p:sp>
      <p:pic>
        <p:nvPicPr>
          <p:cNvPr id="224" name="Shape 2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5575" y="3227725"/>
            <a:ext cx="2690836" cy="1915775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Shape 225"/>
          <p:cNvSpPr/>
          <p:nvPr/>
        </p:nvSpPr>
        <p:spPr>
          <a:xfrm>
            <a:off x="485325" y="3490700"/>
            <a:ext cx="3071300" cy="949775"/>
          </a:xfrm>
          <a:prstGeom prst="flowChartPunchedTape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>
                <a:latin typeface="Syncopate"/>
                <a:ea typeface="Syncopate"/>
                <a:cs typeface="Syncopate"/>
                <a:sym typeface="Syncopate"/>
              </a:rPr>
              <a:t>Fertility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Issues in the dairy industry</a:t>
            </a:r>
          </a:p>
        </p:txBody>
      </p:sp>
      <p:pic>
        <p:nvPicPr>
          <p:cNvPr id="231" name="Shape 231" descr="A Holstein cow with prominent ..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2050225"/>
            <a:ext cx="2741323" cy="1830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Shape 232" descr="... Squirt, Needle, Sho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255" y="1580525"/>
            <a:ext cx="985824" cy="9776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3" name="Shape 233"/>
          <p:cNvGrpSpPr/>
          <p:nvPr/>
        </p:nvGrpSpPr>
        <p:grpSpPr>
          <a:xfrm>
            <a:off x="396563" y="1894375"/>
            <a:ext cx="2571600" cy="2142300"/>
            <a:chOff x="396550" y="1894375"/>
            <a:chExt cx="2571600" cy="2142300"/>
          </a:xfrm>
        </p:grpSpPr>
        <p:sp>
          <p:nvSpPr>
            <p:cNvPr id="234" name="Shape 234"/>
            <p:cNvSpPr/>
            <p:nvPr/>
          </p:nvSpPr>
          <p:spPr>
            <a:xfrm>
              <a:off x="396550" y="1894375"/>
              <a:ext cx="2571600" cy="2142300"/>
            </a:xfrm>
            <a:prstGeom prst="foldedCorner">
              <a:avLst>
                <a:gd name="adj" fmla="val 16667"/>
              </a:avLst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5" name="Shape 235"/>
            <p:cNvSpPr txBox="1"/>
            <p:nvPr/>
          </p:nvSpPr>
          <p:spPr>
            <a:xfrm>
              <a:off x="592912" y="2060425"/>
              <a:ext cx="2178900" cy="1643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2400">
                  <a:solidFill>
                    <a:schemeClr val="dk2"/>
                  </a:solidFill>
                  <a:latin typeface="Syncopate"/>
                  <a:ea typeface="Syncopate"/>
                  <a:cs typeface="Syncopate"/>
                  <a:sym typeface="Syncopate"/>
                </a:rPr>
                <a:t>Shot injection sites</a:t>
              </a:r>
            </a:p>
          </p:txBody>
        </p:sp>
      </p:grpSp>
      <p:pic>
        <p:nvPicPr>
          <p:cNvPr id="236" name="Shape 236" descr="Raw Milk Kefir Culturing ...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51050" y="2001175"/>
            <a:ext cx="2571600" cy="1928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7" name="Shape 237"/>
          <p:cNvGrpSpPr/>
          <p:nvPr/>
        </p:nvGrpSpPr>
        <p:grpSpPr>
          <a:xfrm>
            <a:off x="3602800" y="1894375"/>
            <a:ext cx="2468100" cy="2142300"/>
            <a:chOff x="3602800" y="1894375"/>
            <a:chExt cx="2468100" cy="2142300"/>
          </a:xfrm>
        </p:grpSpPr>
        <p:sp>
          <p:nvSpPr>
            <p:cNvPr id="238" name="Shape 238"/>
            <p:cNvSpPr/>
            <p:nvPr/>
          </p:nvSpPr>
          <p:spPr>
            <a:xfrm>
              <a:off x="3602800" y="1894375"/>
              <a:ext cx="2468100" cy="2142300"/>
            </a:xfrm>
            <a:prstGeom prst="foldedCorner">
              <a:avLst>
                <a:gd name="adj" fmla="val 16667"/>
              </a:avLst>
            </a:prstGeom>
            <a:solidFill>
              <a:srgbClr val="07376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9" name="Shape 239"/>
            <p:cNvSpPr txBox="1"/>
            <p:nvPr/>
          </p:nvSpPr>
          <p:spPr>
            <a:xfrm>
              <a:off x="3866550" y="2232425"/>
              <a:ext cx="2009100" cy="1169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" sz="3000">
                  <a:solidFill>
                    <a:schemeClr val="lt1"/>
                  </a:solidFill>
                  <a:latin typeface="Syncopate"/>
                  <a:ea typeface="Syncopate"/>
                  <a:cs typeface="Syncopate"/>
                  <a:sym typeface="Syncopate"/>
                </a:rPr>
                <a:t>Raw milk</a:t>
              </a:r>
            </a:p>
          </p:txBody>
        </p:sp>
      </p:grpSp>
      <p:grpSp>
        <p:nvGrpSpPr>
          <p:cNvPr id="240" name="Shape 240"/>
          <p:cNvGrpSpPr/>
          <p:nvPr/>
        </p:nvGrpSpPr>
        <p:grpSpPr>
          <a:xfrm>
            <a:off x="6705525" y="1787575"/>
            <a:ext cx="2142300" cy="2142300"/>
            <a:chOff x="6690000" y="1894375"/>
            <a:chExt cx="2142300" cy="2142300"/>
          </a:xfrm>
        </p:grpSpPr>
        <p:pic>
          <p:nvPicPr>
            <p:cNvPr id="241" name="Shape 241" descr="2_563-564-569-578-823-827b ...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690000" y="1894375"/>
              <a:ext cx="2142300" cy="2142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2" name="Shape 242"/>
            <p:cNvSpPr txBox="1"/>
            <p:nvPr/>
          </p:nvSpPr>
          <p:spPr>
            <a:xfrm>
              <a:off x="7277700" y="2562825"/>
              <a:ext cx="857100" cy="401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" b="1">
                  <a:latin typeface="Syncopate"/>
                  <a:ea typeface="Syncopate"/>
                  <a:cs typeface="Syncopate"/>
                  <a:sym typeface="Syncopate"/>
                </a:rPr>
                <a:t>$4.00</a:t>
              </a:r>
            </a:p>
          </p:txBody>
        </p:sp>
      </p:grpSp>
      <p:grpSp>
        <p:nvGrpSpPr>
          <p:cNvPr id="243" name="Shape 243"/>
          <p:cNvGrpSpPr/>
          <p:nvPr/>
        </p:nvGrpSpPr>
        <p:grpSpPr>
          <a:xfrm>
            <a:off x="6542625" y="1894375"/>
            <a:ext cx="2468100" cy="2142300"/>
            <a:chOff x="6542625" y="1894375"/>
            <a:chExt cx="2468100" cy="2142300"/>
          </a:xfrm>
        </p:grpSpPr>
        <p:sp>
          <p:nvSpPr>
            <p:cNvPr id="244" name="Shape 244"/>
            <p:cNvSpPr/>
            <p:nvPr/>
          </p:nvSpPr>
          <p:spPr>
            <a:xfrm>
              <a:off x="6542625" y="1894375"/>
              <a:ext cx="2468100" cy="2142300"/>
            </a:xfrm>
            <a:prstGeom prst="foldedCorner">
              <a:avLst>
                <a:gd name="adj" fmla="val 16667"/>
              </a:avLst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5" name="Shape 245"/>
            <p:cNvSpPr txBox="1"/>
            <p:nvPr/>
          </p:nvSpPr>
          <p:spPr>
            <a:xfrm>
              <a:off x="6753825" y="2233675"/>
              <a:ext cx="2045700" cy="1250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" sz="2400">
                  <a:solidFill>
                    <a:schemeClr val="dk2"/>
                  </a:solidFill>
                  <a:latin typeface="Syncopate"/>
                  <a:ea typeface="Syncopate"/>
                  <a:cs typeface="Syncopate"/>
                  <a:sym typeface="Syncopate"/>
                </a:rPr>
                <a:t>Price and market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600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Virginia dairy herd improvement summary activity </a:t>
            </a:r>
          </a:p>
        </p:txBody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311700" y="1265925"/>
            <a:ext cx="58755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Pick a farm.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Calculate how much they would be earning at the current milk price for conventional. 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Calculate how much they would be earning at the current organic price for organic.</a:t>
            </a:r>
          </a:p>
          <a:p>
            <a:pPr marL="457200" lvl="0" indent="-228600">
              <a:spcBef>
                <a:spcPts val="0"/>
              </a:spcBef>
              <a:buAutoNum type="arabicPeriod"/>
            </a:pPr>
            <a:r>
              <a:rPr lang="en"/>
              <a:t>Calculate their feed costs and labor costs.  </a:t>
            </a:r>
          </a:p>
        </p:txBody>
      </p:sp>
      <p:pic>
        <p:nvPicPr>
          <p:cNvPr id="252" name="Shape 252" descr="... Money | by 401(K) 20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87199" y="1686525"/>
            <a:ext cx="2820224" cy="211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Cannulated Cow </a:t>
            </a:r>
          </a:p>
        </p:txBody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59" name="Shape 259" descr="Image result for cannulated cow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3825" y="241700"/>
            <a:ext cx="6096000" cy="455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/>
              <a:t>Questions about dairy?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5207975" y="802500"/>
            <a:ext cx="3538500" cy="3538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7200"/>
              <a:t>Beef Cattle</a:t>
            </a:r>
          </a:p>
        </p:txBody>
      </p:sp>
      <p:pic>
        <p:nvPicPr>
          <p:cNvPr id="270" name="Shape 270" descr="02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275" y="983412"/>
            <a:ext cx="4765003" cy="31766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Bos Taurus vs. bos indicus </a:t>
            </a:r>
          </a:p>
        </p:txBody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7" name="Shape 277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78" name="Shape 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398812"/>
            <a:ext cx="3999897" cy="2999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Shape 2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2400" y="1445475"/>
            <a:ext cx="3999900" cy="2906594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Shape 280"/>
          <p:cNvSpPr txBox="1"/>
          <p:nvPr/>
        </p:nvSpPr>
        <p:spPr>
          <a:xfrm>
            <a:off x="1862100" y="4483275"/>
            <a:ext cx="899100" cy="53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Angus</a:t>
            </a:r>
          </a:p>
        </p:txBody>
      </p:sp>
      <p:sp>
        <p:nvSpPr>
          <p:cNvPr id="281" name="Shape 281"/>
          <p:cNvSpPr txBox="1"/>
          <p:nvPr/>
        </p:nvSpPr>
        <p:spPr>
          <a:xfrm>
            <a:off x="6352325" y="4483275"/>
            <a:ext cx="1147500" cy="40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Brahman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Major beef cattle breeds</a:t>
            </a:r>
          </a:p>
        </p:txBody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89" name="Shape 2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398812"/>
            <a:ext cx="3999901" cy="2999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Shape 290"/>
          <p:cNvPicPr preferRelativeResize="0"/>
          <p:nvPr/>
        </p:nvPicPr>
        <p:blipFill rotWithShape="1">
          <a:blip r:embed="rId4">
            <a:alphaModFix/>
          </a:blip>
          <a:srcRect l="7071" t="10346" r="10515"/>
          <a:stretch/>
        </p:blipFill>
        <p:spPr>
          <a:xfrm>
            <a:off x="4625449" y="1594937"/>
            <a:ext cx="4279066" cy="2607675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Shape 291"/>
          <p:cNvSpPr txBox="1"/>
          <p:nvPr/>
        </p:nvSpPr>
        <p:spPr>
          <a:xfrm>
            <a:off x="1601250" y="4649250"/>
            <a:ext cx="1420800" cy="39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Simmental</a:t>
            </a:r>
          </a:p>
        </p:txBody>
      </p:sp>
      <p:sp>
        <p:nvSpPr>
          <p:cNvPr id="292" name="Shape 292"/>
          <p:cNvSpPr txBox="1"/>
          <p:nvPr/>
        </p:nvSpPr>
        <p:spPr>
          <a:xfrm>
            <a:off x="6379225" y="4649250"/>
            <a:ext cx="1420800" cy="39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Hereford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in the world is an anr extension agent?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chemeClr val="accent1"/>
              </a:buClr>
            </a:pPr>
            <a:r>
              <a:rPr lang="en">
                <a:solidFill>
                  <a:schemeClr val="accent1"/>
                </a:solidFill>
              </a:rPr>
              <a:t>Research based knowledge from VSU and VT to you in a way you can understand and use on your farm. </a:t>
            </a:r>
          </a:p>
          <a:p>
            <a:pPr marL="457200" lvl="0" indent="-228600" rtl="0">
              <a:spcBef>
                <a:spcPts val="0"/>
              </a:spcBef>
              <a:buClr>
                <a:schemeClr val="accent1"/>
              </a:buClr>
            </a:pPr>
            <a:r>
              <a:rPr lang="en">
                <a:solidFill>
                  <a:schemeClr val="accent1"/>
                </a:solidFill>
              </a:rPr>
              <a:t>Assessor of community needs</a:t>
            </a:r>
          </a:p>
          <a:p>
            <a:pPr marL="457200" lvl="0" indent="-228600" rtl="0">
              <a:spcBef>
                <a:spcPts val="0"/>
              </a:spcBef>
              <a:buClr>
                <a:schemeClr val="accent1"/>
              </a:buClr>
            </a:pPr>
            <a:r>
              <a:rPr lang="en">
                <a:solidFill>
                  <a:schemeClr val="accent1"/>
                </a:solidFill>
              </a:rPr>
              <a:t>Program and event planner</a:t>
            </a:r>
          </a:p>
          <a:p>
            <a:pPr marL="457200" lvl="0" indent="-228600" rtl="0">
              <a:spcBef>
                <a:spcPts val="0"/>
              </a:spcBef>
              <a:buClr>
                <a:schemeClr val="accent1"/>
              </a:buClr>
            </a:pPr>
            <a:r>
              <a:rPr lang="en">
                <a:solidFill>
                  <a:schemeClr val="accent1"/>
                </a:solidFill>
              </a:rPr>
              <a:t>Management consultant</a:t>
            </a:r>
          </a:p>
          <a:p>
            <a:pPr marL="457200" lvl="0" indent="-228600" rtl="0">
              <a:spcBef>
                <a:spcPts val="0"/>
              </a:spcBef>
              <a:buClr>
                <a:schemeClr val="accent1"/>
              </a:buClr>
            </a:pPr>
            <a:r>
              <a:rPr lang="en">
                <a:solidFill>
                  <a:schemeClr val="accent1"/>
                </a:solidFill>
              </a:rPr>
              <a:t>Weed identifier  </a:t>
            </a:r>
          </a:p>
          <a:p>
            <a:pPr marL="457200" lvl="0" indent="-228600" rtl="0">
              <a:spcBef>
                <a:spcPts val="0"/>
              </a:spcBef>
              <a:buClr>
                <a:schemeClr val="accent1"/>
              </a:buClr>
            </a:pPr>
            <a:r>
              <a:rPr lang="en">
                <a:solidFill>
                  <a:schemeClr val="accent1"/>
                </a:solidFill>
              </a:rPr>
              <a:t>“I don’t know, but I know someone who does.”</a:t>
            </a:r>
          </a:p>
        </p:txBody>
      </p:sp>
      <p:pic>
        <p:nvPicPr>
          <p:cNvPr id="77" name="Shape 77" descr="VCE-ClrLogo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78274" y="4020850"/>
            <a:ext cx="2865726" cy="112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9" name="Shape 299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00" name="Shape 3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850" y="1361775"/>
            <a:ext cx="4425599" cy="307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Shape 3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7523" y="1303650"/>
            <a:ext cx="4309651" cy="3190247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Shape 302"/>
          <p:cNvSpPr txBox="1"/>
          <p:nvPr/>
        </p:nvSpPr>
        <p:spPr>
          <a:xfrm>
            <a:off x="1720200" y="4644575"/>
            <a:ext cx="1182900" cy="36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Charolais</a:t>
            </a:r>
          </a:p>
        </p:txBody>
      </p:sp>
      <p:sp>
        <p:nvSpPr>
          <p:cNvPr id="303" name="Shape 303"/>
          <p:cNvSpPr txBox="1"/>
          <p:nvPr/>
        </p:nvSpPr>
        <p:spPr>
          <a:xfrm>
            <a:off x="5985575" y="4644575"/>
            <a:ext cx="1939800" cy="36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Belted Galloway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9" name="Shape 30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0" name="Shape 310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11" name="Shape 3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600" y="1385400"/>
            <a:ext cx="4517524" cy="302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Shape 3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8375" y="1446224"/>
            <a:ext cx="4319550" cy="2905125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Shape 313"/>
          <p:cNvSpPr txBox="1"/>
          <p:nvPr/>
        </p:nvSpPr>
        <p:spPr>
          <a:xfrm>
            <a:off x="1761600" y="4568875"/>
            <a:ext cx="1100100" cy="37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Limousin</a:t>
            </a:r>
          </a:p>
        </p:txBody>
      </p:sp>
      <p:sp>
        <p:nvSpPr>
          <p:cNvPr id="314" name="Shape 314"/>
          <p:cNvSpPr txBox="1"/>
          <p:nvPr/>
        </p:nvSpPr>
        <p:spPr>
          <a:xfrm>
            <a:off x="6158550" y="4568875"/>
            <a:ext cx="1347600" cy="37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Gelbvieh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008200" cy="4090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Pop question: Which breed of cattle is a college team mascot?</a:t>
            </a:r>
          </a:p>
          <a:p>
            <a:pPr lvl="0">
              <a:spcBef>
                <a:spcPts val="0"/>
              </a:spcBef>
              <a:buNone/>
            </a:pPr>
            <a:r>
              <a:rPr lang="en" sz="2400" b="0"/>
              <a:t>*Hint- Texas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800"/>
              <a:t>Types of Beef Cattle Production</a:t>
            </a:r>
            <a:r>
              <a:rPr lang="en"/>
              <a:t> </a:t>
            </a:r>
          </a:p>
        </p:txBody>
      </p:sp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4042500" cy="373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SzPct val="100000"/>
            </a:pPr>
            <a:r>
              <a:rPr lang="en" sz="3600"/>
              <a:t>Cow/ Calf</a:t>
            </a:r>
          </a:p>
          <a:p>
            <a:pPr marL="457200" lvl="0" indent="-457200" rtl="0">
              <a:spcBef>
                <a:spcPts val="0"/>
              </a:spcBef>
              <a:buSzPct val="100000"/>
            </a:pPr>
            <a:r>
              <a:rPr lang="en" sz="3600"/>
              <a:t>Feeder/Back-grounder</a:t>
            </a:r>
          </a:p>
          <a:p>
            <a:pPr marL="457200" lvl="0" indent="-457200" rtl="0">
              <a:spcBef>
                <a:spcPts val="0"/>
              </a:spcBef>
              <a:buSzPct val="100000"/>
            </a:pPr>
            <a:r>
              <a:rPr lang="en" sz="3600"/>
              <a:t>Feedlot</a:t>
            </a:r>
          </a:p>
          <a:p>
            <a:pPr marL="457200" lvl="0" indent="-457200">
              <a:spcBef>
                <a:spcPts val="0"/>
              </a:spcBef>
              <a:buSzPct val="100000"/>
            </a:pPr>
            <a:r>
              <a:rPr lang="en" sz="3600"/>
              <a:t>Does it All!</a:t>
            </a:r>
          </a:p>
        </p:txBody>
      </p:sp>
      <p:pic>
        <p:nvPicPr>
          <p:cNvPr id="326" name="Shape 3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7000" y="1426525"/>
            <a:ext cx="4667650" cy="2870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solidFill>
            <a:srgbClr val="B7B7B7">
              <a:alpha val="5154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lifecycle of a beef animal- females</a:t>
            </a:r>
          </a:p>
        </p:txBody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311700" y="1364350"/>
            <a:ext cx="8520600" cy="3520200"/>
          </a:xfrm>
          <a:prstGeom prst="rect">
            <a:avLst/>
          </a:prstGeom>
          <a:solidFill>
            <a:srgbClr val="B7B7B7">
              <a:alpha val="5154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2200">
                <a:solidFill>
                  <a:srgbClr val="000000"/>
                </a:solidFill>
              </a:rPr>
              <a:t>Born</a:t>
            </a:r>
          </a:p>
          <a:p>
            <a:pPr marL="457200" lvl="0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2200">
                <a:solidFill>
                  <a:srgbClr val="000000"/>
                </a:solidFill>
              </a:rPr>
              <a:t>Weaned from Cow at 9 months*</a:t>
            </a:r>
          </a:p>
          <a:p>
            <a:pPr marL="457200" lvl="0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2200">
                <a:solidFill>
                  <a:srgbClr val="000000"/>
                </a:solidFill>
              </a:rPr>
              <a:t>Retiring momma cows sent off to market</a:t>
            </a:r>
          </a:p>
          <a:p>
            <a:pPr marL="914400" lvl="1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lphaLcPeriod"/>
            </a:pPr>
            <a:r>
              <a:rPr lang="en" sz="2200">
                <a:solidFill>
                  <a:srgbClr val="000000"/>
                </a:solidFill>
              </a:rPr>
              <a:t>Retain some heifers in herd*</a:t>
            </a:r>
          </a:p>
          <a:p>
            <a:pPr marL="914400" lvl="1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lphaLcPeriod"/>
            </a:pPr>
            <a:r>
              <a:rPr lang="en" sz="2200">
                <a:solidFill>
                  <a:srgbClr val="000000"/>
                </a:solidFill>
              </a:rPr>
              <a:t>Sell calves to backgrounder*</a:t>
            </a:r>
          </a:p>
          <a:p>
            <a:pPr marL="914400" lvl="1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lphaLcPeriod"/>
            </a:pPr>
            <a:r>
              <a:rPr lang="en" sz="2200">
                <a:solidFill>
                  <a:srgbClr val="000000"/>
                </a:solidFill>
              </a:rPr>
              <a:t>All calves stay</a:t>
            </a:r>
          </a:p>
          <a:p>
            <a:pPr marL="457200" lvl="0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2200">
                <a:solidFill>
                  <a:srgbClr val="000000"/>
                </a:solidFill>
              </a:rPr>
              <a:t>55 days after birth, cows can be rebred.</a:t>
            </a:r>
          </a:p>
          <a:p>
            <a:pPr marL="457200" lvl="0" indent="-36830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2200">
                <a:solidFill>
                  <a:srgbClr val="000000"/>
                </a:solidFill>
              </a:rPr>
              <a:t>Heifers are bred for the first time around 2 years old.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3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3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3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3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3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solidFill>
            <a:srgbClr val="B7B7B7">
              <a:alpha val="5154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lifecycle of a beef animal- males</a:t>
            </a:r>
          </a:p>
        </p:txBody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solidFill>
            <a:srgbClr val="B7B7B7">
              <a:alpha val="5154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2200">
                <a:solidFill>
                  <a:srgbClr val="000000"/>
                </a:solidFill>
              </a:rPr>
              <a:t>Born</a:t>
            </a:r>
          </a:p>
          <a:p>
            <a:pPr marL="457200" lvl="0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2200">
                <a:solidFill>
                  <a:srgbClr val="000000"/>
                </a:solidFill>
              </a:rPr>
              <a:t>Weaned at about 9 months</a:t>
            </a:r>
          </a:p>
          <a:p>
            <a:pPr marL="457200" lvl="0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2200">
                <a:solidFill>
                  <a:srgbClr val="000000"/>
                </a:solidFill>
              </a:rPr>
              <a:t>Bull calves could be retained as a breeding bull.</a:t>
            </a:r>
          </a:p>
          <a:p>
            <a:pPr marL="457200" lvl="0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2200">
                <a:solidFill>
                  <a:srgbClr val="000000"/>
                </a:solidFill>
              </a:rPr>
              <a:t>Castrated by weaning at the latest*</a:t>
            </a:r>
          </a:p>
          <a:p>
            <a:pPr marL="457200" lvl="0" indent="-3683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2200">
                <a:solidFill>
                  <a:srgbClr val="000000"/>
                </a:solidFill>
              </a:rPr>
              <a:t>Steers are sold to backgrounder</a:t>
            </a:r>
          </a:p>
          <a:p>
            <a:pPr marL="914400" lvl="1" indent="-368300">
              <a:spcBef>
                <a:spcPts val="0"/>
              </a:spcBef>
              <a:buClr>
                <a:srgbClr val="000000"/>
              </a:buClr>
              <a:buSzPct val="100000"/>
              <a:buAutoNum type="alphaLcPeriod"/>
            </a:pPr>
            <a:r>
              <a:rPr lang="en" sz="2200">
                <a:solidFill>
                  <a:srgbClr val="000000"/>
                </a:solidFill>
              </a:rPr>
              <a:t>Or kept on the farm until they reach slaughter weight.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538600" cy="4090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True or False: Beef cows spend the majority of their lives in feedlots.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“grass fed beef”?</a:t>
            </a:r>
          </a:p>
        </p:txBody>
      </p:sp>
      <p:sp>
        <p:nvSpPr>
          <p:cNvPr id="349" name="Shape 34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5460900" cy="368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/>
              <a:t>Well...all cows are fed grass for the majority of their lives.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/>
              <a:t>Grass Fed labels should really probably read “Grass Finished”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/>
              <a:t>These animals never go to a feedlot.</a:t>
            </a:r>
          </a:p>
          <a:p>
            <a:pPr marL="457200" lvl="0" indent="-355600">
              <a:spcBef>
                <a:spcPts val="0"/>
              </a:spcBef>
              <a:buSzPct val="100000"/>
            </a:pPr>
            <a:r>
              <a:rPr lang="en" sz="2000"/>
              <a:t>USDA AMS withdrew the standards for labeling January 2016.</a:t>
            </a:r>
          </a:p>
        </p:txBody>
      </p:sp>
      <p:pic>
        <p:nvPicPr>
          <p:cNvPr id="350" name="Shape 3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5649" y="1228675"/>
            <a:ext cx="2944526" cy="313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>
            <a:spLocks noGrp="1"/>
          </p:cNvSpPr>
          <p:nvPr>
            <p:ph type="title"/>
          </p:nvPr>
        </p:nvSpPr>
        <p:spPr>
          <a:xfrm>
            <a:off x="2828400" y="132500"/>
            <a:ext cx="34872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Beef cattle nutrition </a:t>
            </a:r>
          </a:p>
        </p:txBody>
      </p:sp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311700" y="1181700"/>
            <a:ext cx="8520600" cy="2780100"/>
          </a:xfrm>
          <a:prstGeom prst="rect">
            <a:avLst/>
          </a:prstGeom>
          <a:solidFill>
            <a:srgbClr val="B7B7B7">
              <a:alpha val="5154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Depends on your market.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Can be fed a TMR.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Hay, grass and supplements are the most typical. 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Eat 1.4-4.0% of their body weight depending on their life stage.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>
            <a:spLocks noGrp="1"/>
          </p:cNvSpPr>
          <p:nvPr>
            <p:ph type="title"/>
          </p:nvPr>
        </p:nvSpPr>
        <p:spPr>
          <a:xfrm>
            <a:off x="148000" y="230300"/>
            <a:ext cx="3456900" cy="4090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Name this breed: </a:t>
            </a:r>
          </a:p>
        </p:txBody>
      </p:sp>
      <p:pic>
        <p:nvPicPr>
          <p:cNvPr id="362" name="Shape 362"/>
          <p:cNvPicPr preferRelativeResize="0"/>
          <p:nvPr/>
        </p:nvPicPr>
        <p:blipFill rotWithShape="1">
          <a:blip r:embed="rId3">
            <a:alphaModFix/>
          </a:blip>
          <a:srcRect l="7071" t="10346" r="10515"/>
          <a:stretch/>
        </p:blipFill>
        <p:spPr>
          <a:xfrm>
            <a:off x="3749700" y="1348252"/>
            <a:ext cx="5134850" cy="3129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What’s the process to get the job?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Intern with VCE in college OR ride along with your Extension agent for a day to decide if it’s right for you.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Stalk the VCE website and apply when an opening comes up.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Phone interview if you make it past the initial screening.</a:t>
            </a:r>
          </a:p>
          <a:p>
            <a:pPr marL="914400" lvl="1" indent="-228600" rtl="0">
              <a:spcBef>
                <a:spcPts val="0"/>
              </a:spcBef>
              <a:buAutoNum type="alphaLcPeriod"/>
            </a:pPr>
            <a:r>
              <a:rPr lang="en"/>
              <a:t>Questions about your work style and if you have done homework on the county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In-person interview if you pass #3.</a:t>
            </a:r>
          </a:p>
          <a:p>
            <a:pPr marL="914400" lvl="1" indent="-228600" rtl="0">
              <a:spcBef>
                <a:spcPts val="0"/>
              </a:spcBef>
              <a:buAutoNum type="alphaLcPeriod"/>
            </a:pPr>
            <a:r>
              <a:rPr lang="en"/>
              <a:t>PRESENTATION!!!</a:t>
            </a:r>
          </a:p>
          <a:p>
            <a:pPr marL="914400" lvl="1" indent="-228600">
              <a:spcBef>
                <a:spcPts val="0"/>
              </a:spcBef>
              <a:buAutoNum type="alphaLcPeriod"/>
            </a:pPr>
            <a:r>
              <a:rPr lang="en"/>
              <a:t>Practical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>
            <a:spLocks noGrp="1"/>
          </p:cNvSpPr>
          <p:nvPr>
            <p:ph type="title"/>
          </p:nvPr>
        </p:nvSpPr>
        <p:spPr>
          <a:xfrm>
            <a:off x="2814300" y="0"/>
            <a:ext cx="3515400" cy="139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Beef Cattle 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/>
              <a:t>Body Condition Scores</a:t>
            </a:r>
          </a:p>
        </p:txBody>
      </p:sp>
      <p:sp>
        <p:nvSpPr>
          <p:cNvPr id="368" name="Shape 368"/>
          <p:cNvSpPr txBox="1"/>
          <p:nvPr/>
        </p:nvSpPr>
        <p:spPr>
          <a:xfrm>
            <a:off x="291900" y="1788500"/>
            <a:ext cx="8560200" cy="62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 u="sng">
                <a:solidFill>
                  <a:schemeClr val="hlink"/>
                </a:solidFill>
                <a:hlinkClick r:id="rId3"/>
              </a:rPr>
              <a:t>https://pubs.ext.vt.edu/400/400-795/400-795.html</a:t>
            </a:r>
            <a:r>
              <a:rPr lang="en" sz="3000"/>
              <a:t> </a:t>
            </a:r>
          </a:p>
        </p:txBody>
      </p:sp>
      <p:sp>
        <p:nvSpPr>
          <p:cNvPr id="369" name="Shape 369"/>
          <p:cNvSpPr txBox="1"/>
          <p:nvPr/>
        </p:nvSpPr>
        <p:spPr>
          <a:xfrm>
            <a:off x="1235550" y="2815000"/>
            <a:ext cx="6672900" cy="123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latin typeface="Syncopate"/>
                <a:ea typeface="Syncopate"/>
                <a:cs typeface="Syncopate"/>
                <a:sym typeface="Syncopate"/>
              </a:rPr>
              <a:t>**Some of these pictures might be hard to look at, please remember that most beef cattle in the United States are between a 3 and 7.**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>
            <a:spLocks noGrp="1"/>
          </p:cNvSpPr>
          <p:nvPr>
            <p:ph type="title"/>
          </p:nvPr>
        </p:nvSpPr>
        <p:spPr>
          <a:xfrm>
            <a:off x="200675" y="1137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Common diseases or health issues </a:t>
            </a:r>
          </a:p>
        </p:txBody>
      </p:sp>
      <p:pic>
        <p:nvPicPr>
          <p:cNvPr id="375" name="Shape 3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725" y="3364775"/>
            <a:ext cx="3047974" cy="17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Shape 376"/>
          <p:cNvSpPr/>
          <p:nvPr/>
        </p:nvSpPr>
        <p:spPr>
          <a:xfrm>
            <a:off x="1326500" y="3301775"/>
            <a:ext cx="2054400" cy="1840500"/>
          </a:xfrm>
          <a:prstGeom prst="foldedCorner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>
                <a:latin typeface="Syncopate"/>
                <a:ea typeface="Syncopate"/>
                <a:cs typeface="Syncopate"/>
                <a:sym typeface="Syncopate"/>
              </a:rPr>
              <a:t>Pink Eye</a:t>
            </a:r>
          </a:p>
        </p:txBody>
      </p:sp>
      <p:pic>
        <p:nvPicPr>
          <p:cNvPr id="377" name="Shape 3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2974" y="113750"/>
            <a:ext cx="2820549" cy="2119949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Shape 378"/>
          <p:cNvSpPr/>
          <p:nvPr/>
        </p:nvSpPr>
        <p:spPr>
          <a:xfrm>
            <a:off x="6360437" y="1925"/>
            <a:ext cx="2565600" cy="2343600"/>
          </a:xfrm>
          <a:prstGeom prst="foldedCorner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>
                <a:latin typeface="Syncopate"/>
                <a:ea typeface="Syncopate"/>
                <a:cs typeface="Syncopate"/>
                <a:sym typeface="Syncopate"/>
              </a:rPr>
              <a:t>Scours</a:t>
            </a:r>
          </a:p>
        </p:txBody>
      </p:sp>
      <p:pic>
        <p:nvPicPr>
          <p:cNvPr id="379" name="Shape 3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81649" y="2641999"/>
            <a:ext cx="2923199" cy="2234821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Shape 380"/>
          <p:cNvSpPr/>
          <p:nvPr/>
        </p:nvSpPr>
        <p:spPr>
          <a:xfrm>
            <a:off x="6360450" y="2439562"/>
            <a:ext cx="2565600" cy="2639700"/>
          </a:xfrm>
          <a:prstGeom prst="foldedCorner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>
                <a:latin typeface="Syncopate"/>
                <a:ea typeface="Syncopate"/>
                <a:cs typeface="Syncopate"/>
                <a:sym typeface="Syncopate"/>
              </a:rPr>
              <a:t>Warts</a:t>
            </a:r>
          </a:p>
        </p:txBody>
      </p:sp>
      <p:pic>
        <p:nvPicPr>
          <p:cNvPr id="381" name="Shape 38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89549" y="914749"/>
            <a:ext cx="2238199" cy="2288950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Shape 382"/>
          <p:cNvSpPr/>
          <p:nvPr/>
        </p:nvSpPr>
        <p:spPr>
          <a:xfrm>
            <a:off x="3738999" y="914725"/>
            <a:ext cx="2139300" cy="2289000"/>
          </a:xfrm>
          <a:prstGeom prst="foldedCorner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600">
                <a:latin typeface="Syncopate"/>
                <a:ea typeface="Syncopate"/>
                <a:cs typeface="Syncopate"/>
                <a:sym typeface="Syncopate"/>
              </a:rPr>
              <a:t>Sinusitis</a:t>
            </a:r>
          </a:p>
        </p:txBody>
      </p:sp>
      <p:pic>
        <p:nvPicPr>
          <p:cNvPr id="383" name="Shape 38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8874" y="870712"/>
            <a:ext cx="2139299" cy="2377019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Shape 384"/>
          <p:cNvSpPr/>
          <p:nvPr/>
        </p:nvSpPr>
        <p:spPr>
          <a:xfrm>
            <a:off x="915775" y="949525"/>
            <a:ext cx="1825500" cy="2219400"/>
          </a:xfrm>
          <a:prstGeom prst="foldedCorner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latin typeface="Syncopate"/>
                <a:ea typeface="Syncopate"/>
                <a:cs typeface="Syncopate"/>
                <a:sym typeface="Syncopate"/>
              </a:rPr>
              <a:t>bloat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Technology in the beef cattle industry</a:t>
            </a:r>
          </a:p>
        </p:txBody>
      </p:sp>
      <p:sp>
        <p:nvSpPr>
          <p:cNvPr id="390" name="Shape 390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  <a:buChar char="❖"/>
            </a:pPr>
            <a:r>
              <a:rPr lang="en" sz="2400"/>
              <a:t>Breeding Technology</a:t>
            </a:r>
          </a:p>
          <a:p>
            <a:pPr marL="457200" lvl="0" indent="-381000" rtl="0">
              <a:spcBef>
                <a:spcPts val="0"/>
              </a:spcBef>
              <a:buSzPct val="100000"/>
              <a:buChar char="❖"/>
            </a:pPr>
            <a:r>
              <a:rPr lang="en" sz="2400"/>
              <a:t>Temporary Fencing</a:t>
            </a:r>
          </a:p>
          <a:p>
            <a:pPr marL="457200" lvl="0" indent="-381000" rtl="0">
              <a:spcBef>
                <a:spcPts val="0"/>
              </a:spcBef>
              <a:buSzPct val="100000"/>
              <a:buChar char="❖"/>
            </a:pPr>
            <a:r>
              <a:rPr lang="en" sz="2400"/>
              <a:t>Automatic Waterers</a:t>
            </a:r>
          </a:p>
          <a:p>
            <a:pPr marL="457200" lvl="0" indent="-381000">
              <a:spcBef>
                <a:spcPts val="0"/>
              </a:spcBef>
              <a:buSzPct val="100000"/>
              <a:buChar char="❖"/>
            </a:pPr>
            <a:r>
              <a:rPr lang="en" sz="2400"/>
              <a:t>Rumination  and Neck Collars </a:t>
            </a:r>
          </a:p>
        </p:txBody>
      </p:sp>
      <p:sp>
        <p:nvSpPr>
          <p:cNvPr id="391" name="Shape 391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92" name="Shape 3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6042" y="1279675"/>
            <a:ext cx="4543526" cy="2878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Issues in the beef industry</a:t>
            </a:r>
          </a:p>
        </p:txBody>
      </p:sp>
      <p:sp>
        <p:nvSpPr>
          <p:cNvPr id="398" name="Shape 398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68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SzPct val="100000"/>
              <a:buFont typeface="Syncopate"/>
              <a:buChar char="❖"/>
            </a:pPr>
            <a:r>
              <a:rPr lang="en" sz="3000">
                <a:latin typeface="Syncopate"/>
                <a:ea typeface="Syncopate"/>
                <a:cs typeface="Syncopate"/>
                <a:sym typeface="Syncopate"/>
              </a:rPr>
              <a:t>Veterinary feed directive (VFD)</a:t>
            </a:r>
          </a:p>
          <a:p>
            <a:pPr marL="457200" lvl="0" indent="-419100" rtl="0">
              <a:spcBef>
                <a:spcPts val="0"/>
              </a:spcBef>
              <a:buSzPct val="100000"/>
              <a:buFont typeface="Syncopate"/>
              <a:buChar char="❖"/>
            </a:pPr>
            <a:r>
              <a:rPr lang="en" sz="3000">
                <a:latin typeface="Syncopate"/>
                <a:ea typeface="Syncopate"/>
                <a:cs typeface="Syncopate"/>
                <a:sym typeface="Syncopate"/>
              </a:rPr>
              <a:t>Injection sites</a:t>
            </a:r>
          </a:p>
          <a:p>
            <a:pPr marL="457200" lvl="0" indent="-419100" rtl="0">
              <a:spcBef>
                <a:spcPts val="0"/>
              </a:spcBef>
              <a:buSzPct val="100000"/>
              <a:buFont typeface="Syncopate"/>
              <a:buChar char="❖"/>
            </a:pPr>
            <a:r>
              <a:rPr lang="en" sz="3000">
                <a:latin typeface="Syncopate"/>
                <a:ea typeface="Syncopate"/>
                <a:cs typeface="Syncopate"/>
                <a:sym typeface="Syncopate"/>
              </a:rPr>
              <a:t>Environment</a:t>
            </a:r>
          </a:p>
          <a:p>
            <a:pPr marL="457200" lvl="0" indent="-419100" rtl="0">
              <a:spcBef>
                <a:spcPts val="0"/>
              </a:spcBef>
              <a:buSzPct val="100000"/>
              <a:buFont typeface="Syncopate"/>
              <a:buChar char="❖"/>
            </a:pPr>
            <a:r>
              <a:rPr lang="en" sz="3000">
                <a:latin typeface="Syncopate"/>
                <a:ea typeface="Syncopate"/>
                <a:cs typeface="Syncopate"/>
                <a:sym typeface="Syncopate"/>
              </a:rPr>
              <a:t>Transparency</a:t>
            </a:r>
          </a:p>
          <a:p>
            <a:pPr marL="457200" lvl="0" indent="-419100">
              <a:spcBef>
                <a:spcPts val="0"/>
              </a:spcBef>
              <a:buSzPct val="100000"/>
              <a:buFont typeface="Syncopate"/>
              <a:buChar char="❖"/>
            </a:pPr>
            <a:r>
              <a:rPr lang="en" sz="3000">
                <a:latin typeface="Syncopate"/>
                <a:ea typeface="Syncopate"/>
                <a:cs typeface="Syncopate"/>
                <a:sym typeface="Syncopate"/>
              </a:rPr>
              <a:t>Market </a:t>
            </a:r>
          </a:p>
        </p:txBody>
      </p:sp>
      <p:pic>
        <p:nvPicPr>
          <p:cNvPr id="399" name="Shape 3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7575" y="1961200"/>
            <a:ext cx="3724725" cy="2657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156700" cy="4090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Pop Question: Which breed of cattle has the nickname “oreo Cattle”?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4956000" cy="801000"/>
          </a:xfrm>
          <a:prstGeom prst="rect">
            <a:avLst/>
          </a:prstGeom>
          <a:solidFill>
            <a:srgbClr val="B7B7B7">
              <a:alpha val="5154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Cattle prices in the united states</a:t>
            </a:r>
          </a:p>
        </p:txBody>
      </p:sp>
      <p:sp>
        <p:nvSpPr>
          <p:cNvPr id="410" name="Shape 410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  <a:solidFill>
            <a:srgbClr val="B7B7B7">
              <a:alpha val="5154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chemeClr val="accent1"/>
                </a:solidFill>
              </a:rPr>
              <a:t>If you’re selling the steer as a whole…</a:t>
            </a:r>
          </a:p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chemeClr val="accent1"/>
                </a:solidFill>
              </a:rPr>
              <a:t>$100/cwt</a:t>
            </a:r>
          </a:p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chemeClr val="accent1"/>
                </a:solidFill>
              </a:rPr>
              <a:t>Animals are usually sent to market at 1,000-1,400 pounds.</a:t>
            </a:r>
          </a:p>
        </p:txBody>
      </p:sp>
      <p:sp>
        <p:nvSpPr>
          <p:cNvPr id="411" name="Shape 411"/>
          <p:cNvSpPr txBox="1">
            <a:spLocks noGrp="1"/>
          </p:cNvSpPr>
          <p:nvPr>
            <p:ph type="body" idx="2"/>
          </p:nvPr>
        </p:nvSpPr>
        <p:spPr>
          <a:xfrm>
            <a:off x="4819975" y="1228675"/>
            <a:ext cx="3999900" cy="3803100"/>
          </a:xfrm>
          <a:prstGeom prst="rect">
            <a:avLst/>
          </a:prstGeom>
          <a:solidFill>
            <a:srgbClr val="B7B7B7">
              <a:alpha val="51540"/>
            </a:srgb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If you’re taking your animals to the market…</a:t>
            </a:r>
          </a:p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$4.50/pound of edible product</a:t>
            </a:r>
          </a:p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Can expect to lose at least 40% of live weight.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Scenario practice</a:t>
            </a:r>
          </a:p>
        </p:txBody>
      </p:sp>
      <p:sp>
        <p:nvSpPr>
          <p:cNvPr id="417" name="Shape 417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You take a group of 15 steers to the local auction. The steers are averaging 700 pounds.You are selling these recently weaned steers to a local backgrounder who will take them for $120/cwt.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How much are you getting per steer and for the group?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Beef quality assurance</a:t>
            </a:r>
          </a:p>
        </p:txBody>
      </p:sp>
      <p:sp>
        <p:nvSpPr>
          <p:cNvPr id="423" name="Shape 423"/>
          <p:cNvSpPr txBox="1">
            <a:spLocks noGrp="1"/>
          </p:cNvSpPr>
          <p:nvPr>
            <p:ph type="body" idx="1"/>
          </p:nvPr>
        </p:nvSpPr>
        <p:spPr>
          <a:xfrm>
            <a:off x="311700" y="1093850"/>
            <a:ext cx="8520600" cy="3963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mic Sans MS"/>
            </a:pPr>
            <a:r>
              <a:rPr lang="en" sz="1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BQA was established in 1987 by The Beef Checkoff to provide cattle producers with the tools and training necessary to assure animal health and well-being.</a:t>
            </a:r>
          </a:p>
          <a:p>
            <a:pPr marL="457200" lvl="0" indent="-317500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mic Sans MS"/>
            </a:pPr>
            <a:r>
              <a:rPr lang="en" sz="1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BQA is a preharvest, supply-chain management program that applies the latest science and technology to ensure safe and wholesome beef products for consumers.</a:t>
            </a:r>
          </a:p>
          <a:p>
            <a:pPr marL="457200" lvl="0" indent="-317500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mic Sans MS"/>
            </a:pPr>
            <a:r>
              <a:rPr lang="en" sz="1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Set production standards that can be met or exceeded.</a:t>
            </a:r>
          </a:p>
          <a:p>
            <a:pPr marL="457200" lvl="0" indent="-317500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mic Sans MS"/>
            </a:pPr>
            <a:r>
              <a:rPr lang="en" sz="1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Establish systems for data retention and record keeping.</a:t>
            </a:r>
          </a:p>
          <a:p>
            <a:pPr marL="457200" lvl="0" indent="-317500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mic Sans MS"/>
            </a:pPr>
            <a:r>
              <a:rPr lang="en" sz="1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Provide hands-on training and education for participants.</a:t>
            </a:r>
          </a:p>
          <a:p>
            <a:pPr marL="457200" lvl="0" indent="-317500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mic Sans MS"/>
            </a:pPr>
            <a:r>
              <a:rPr lang="en" sz="1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Provide technical assistance through the Virginia Cattlemen’s Association, Virginia</a:t>
            </a:r>
          </a:p>
          <a:p>
            <a:pPr marL="457200" lvl="0" indent="-317500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mic Sans MS"/>
            </a:pPr>
            <a:r>
              <a:rPr lang="en" sz="1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Beef Industry Council, BQA-certified veterinarians, and BQA-certified Extension agents; offer on-site assistance if desired by producers.</a:t>
            </a:r>
          </a:p>
          <a:p>
            <a:pPr marL="457200" lvl="0" indent="-317500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mic Sans MS"/>
            </a:pPr>
            <a:r>
              <a:rPr lang="en" sz="1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Ensure that all sectors of the industry take responsibility for the production of a safe food product through proper animal care, handling, and management practices.</a:t>
            </a:r>
          </a:p>
          <a:p>
            <a:pPr lv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424" name="Shape 4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0325" y="61674"/>
            <a:ext cx="1821549" cy="127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4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4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4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4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4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Thank you for having me! The best way to contact me is by e-mail: </a:t>
            </a:r>
            <a:r>
              <a:rPr lang="en" u="sng">
                <a:solidFill>
                  <a:schemeClr val="hlink"/>
                </a:solidFill>
                <a:hlinkClick r:id="rId3"/>
              </a:rPr>
              <a:t>mcharley@vt.edu</a:t>
            </a: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/>
              <a:t>Questions about me or my job?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/>
              <a:t>Beef vs. dairy</a:t>
            </a:r>
          </a:p>
        </p:txBody>
      </p:sp>
      <p:pic>
        <p:nvPicPr>
          <p:cNvPr id="94" name="Shape 94" descr="... milk | by Marina Shemesh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16900" y="1701100"/>
            <a:ext cx="2321725" cy="1741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 descr="Other resolutions: 320 × 214 ..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125" y="1768075"/>
            <a:ext cx="2400700" cy="160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Similarities between beef and dairy cattle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Produce Milk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Meat Production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Ruminants 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9 month gestation period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Fed Rations*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Identification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03" name="Shape 103" descr="019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0062" y="1221125"/>
            <a:ext cx="4051879" cy="2701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Differences between beef and dairy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Breed Diversity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Body Condition Scores (BCS)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Diet 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Production Management 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1" name="Shape 111" descr="446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1600" y="1337824"/>
            <a:ext cx="4403449" cy="246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181000" cy="4090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Pop question: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/>
              <a:t> Can you breed a beef cow to a dairy bull?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ach-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1212</Words>
  <Application>Microsoft Office PowerPoint</Application>
  <PresentationFormat>On-screen Show (16:9)</PresentationFormat>
  <Paragraphs>194</Paragraphs>
  <Slides>49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5" baseType="lpstr">
      <vt:lpstr>Syncopate</vt:lpstr>
      <vt:lpstr>Comic Sans MS</vt:lpstr>
      <vt:lpstr>Amatic SC</vt:lpstr>
      <vt:lpstr>Arial</vt:lpstr>
      <vt:lpstr>Source Code Pro</vt:lpstr>
      <vt:lpstr>beach-day</vt:lpstr>
      <vt:lpstr>Cattle 101</vt:lpstr>
      <vt:lpstr>Who am I?</vt:lpstr>
      <vt:lpstr>What in the world is an anr extension agent?</vt:lpstr>
      <vt:lpstr>What’s the process to get the job?</vt:lpstr>
      <vt:lpstr>Questions about me or my job?</vt:lpstr>
      <vt:lpstr>Beef vs. dairy</vt:lpstr>
      <vt:lpstr>Similarities between beef and dairy cattle</vt:lpstr>
      <vt:lpstr>Differences between beef and dairy</vt:lpstr>
      <vt:lpstr>Pop question:  Can you breed a beef cow to a dairy bull?</vt:lpstr>
      <vt:lpstr>Dairy cattle breeds</vt:lpstr>
      <vt:lpstr>PowerPoint Presentation</vt:lpstr>
      <vt:lpstr>PowerPoint Presentation</vt:lpstr>
      <vt:lpstr>Dairy cattle characteristics</vt:lpstr>
      <vt:lpstr>The Lifecycle of a dairy animal- females</vt:lpstr>
      <vt:lpstr>The Lifecycle of a dairy animal- males</vt:lpstr>
      <vt:lpstr>Dairy Cattle nutrition</vt:lpstr>
      <vt:lpstr>Total mixed ration (tmr)</vt:lpstr>
      <vt:lpstr>PowerPoint Presentation</vt:lpstr>
      <vt:lpstr>Dairy cattle  body condition scores </vt:lpstr>
      <vt:lpstr> Myth: Antibiotics given to cows are found in milk.  Fact: milk from treated cows is thrown out.   </vt:lpstr>
      <vt:lpstr>Technology in the dairy industry </vt:lpstr>
      <vt:lpstr>Diseases and health concerns in the dairy industry</vt:lpstr>
      <vt:lpstr>Issues in the dairy industry</vt:lpstr>
      <vt:lpstr>The Virginia dairy herd improvement summary activity </vt:lpstr>
      <vt:lpstr>Cannulated Cow </vt:lpstr>
      <vt:lpstr>Questions about dairy?</vt:lpstr>
      <vt:lpstr>Beef Cattle</vt:lpstr>
      <vt:lpstr>Bos Taurus vs. bos indicus </vt:lpstr>
      <vt:lpstr>Major beef cattle breeds</vt:lpstr>
      <vt:lpstr>PowerPoint Presentation</vt:lpstr>
      <vt:lpstr>PowerPoint Presentation</vt:lpstr>
      <vt:lpstr>Pop question: Which breed of cattle is a college team mascot? *Hint- Texas</vt:lpstr>
      <vt:lpstr>Types of Beef Cattle Production </vt:lpstr>
      <vt:lpstr>The lifecycle of a beef animal- females</vt:lpstr>
      <vt:lpstr>The lifecycle of a beef animal- males</vt:lpstr>
      <vt:lpstr>True or False: Beef cows spend the majority of their lives in feedlots.</vt:lpstr>
      <vt:lpstr>What is “grass fed beef”?</vt:lpstr>
      <vt:lpstr>Beef cattle nutrition </vt:lpstr>
      <vt:lpstr>Name this breed: </vt:lpstr>
      <vt:lpstr>Beef Cattle  Body Condition Scores</vt:lpstr>
      <vt:lpstr>Common diseases or health issues </vt:lpstr>
      <vt:lpstr>Technology in the beef cattle industry</vt:lpstr>
      <vt:lpstr>Issues in the beef industry</vt:lpstr>
      <vt:lpstr>Pop Question: Which breed of cattle has the nickname “oreo Cattle”?</vt:lpstr>
      <vt:lpstr>Cattle prices in the united states</vt:lpstr>
      <vt:lpstr>Scenario practice</vt:lpstr>
      <vt:lpstr>Beef quality assurance</vt:lpstr>
      <vt:lpstr>Questions?</vt:lpstr>
      <vt:lpstr>Thank you for having me! The best way to contact me is by e-mail: mcharley@vt.edu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Cattle 101</dc:title>
  <dc:creator>Maxwell, Charley</dc:creator>
  <cp:lastModifiedBy>Maxwell, Charley</cp:lastModifiedBy>
  <cp:revision>1</cp:revision>
  <dcterms:modified xsi:type="dcterms:W3CDTF">2017-01-11T15:21:54Z</dcterms:modified>
</cp:coreProperties>
</file>