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73" r:id="rId3"/>
    <p:sldId id="259" r:id="rId4"/>
    <p:sldId id="261" r:id="rId5"/>
    <p:sldId id="274" r:id="rId6"/>
    <p:sldId id="275" r:id="rId7"/>
    <p:sldId id="263" r:id="rId8"/>
    <p:sldId id="264" r:id="rId9"/>
    <p:sldId id="276" r:id="rId10"/>
    <p:sldId id="265" r:id="rId11"/>
    <p:sldId id="277" r:id="rId12"/>
    <p:sldId id="279" r:id="rId13"/>
    <p:sldId id="280" r:id="rId14"/>
    <p:sldId id="284" r:id="rId15"/>
    <p:sldId id="266" r:id="rId16"/>
    <p:sldId id="281" r:id="rId17"/>
    <p:sldId id="283" r:id="rId18"/>
    <p:sldId id="268" r:id="rId19"/>
    <p:sldId id="285" r:id="rId20"/>
    <p:sldId id="286" r:id="rId21"/>
    <p:sldId id="272" r:id="rId22"/>
    <p:sldId id="271" r:id="rId23"/>
    <p:sldId id="269" r:id="rId24"/>
    <p:sldId id="27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0" autoAdjust="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GradSchool\Fall2012\ISR\Final%20Documents\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Time to Display and Populate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v>Old TTD</c:v>
          </c:tx>
          <c:invertIfNegative val="0"/>
          <c:cat>
            <c:numRef>
              <c:f>Sheet1!$A$2:$A$15</c:f>
              <c:numCache>
                <c:formatCode>General</c:formatCode>
                <c:ptCount val="14"/>
                <c:pt idx="1">
                  <c:v>1</c:v>
                </c:pt>
                <c:pt idx="4">
                  <c:v>2</c:v>
                </c:pt>
                <c:pt idx="7">
                  <c:v>3</c:v>
                </c:pt>
                <c:pt idx="10">
                  <c:v>4</c:v>
                </c:pt>
                <c:pt idx="13">
                  <c:v>5</c:v>
                </c:pt>
              </c:numCache>
            </c:num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1320</c:v>
                </c:pt>
                <c:pt idx="3">
                  <c:v>2811</c:v>
                </c:pt>
                <c:pt idx="6">
                  <c:v>4980</c:v>
                </c:pt>
                <c:pt idx="9">
                  <c:v>10850</c:v>
                </c:pt>
                <c:pt idx="12">
                  <c:v>660</c:v>
                </c:pt>
              </c:numCache>
            </c:numRef>
          </c:val>
        </c:ser>
        <c:ser>
          <c:idx val="1"/>
          <c:order val="1"/>
          <c:tx>
            <c:v>Old Load Time</c:v>
          </c:tx>
          <c:invertIfNegative val="0"/>
          <c:cat>
            <c:numRef>
              <c:f>Sheet1!$A$2:$A$15</c:f>
              <c:numCache>
                <c:formatCode>General</c:formatCode>
                <c:ptCount val="14"/>
                <c:pt idx="1">
                  <c:v>1</c:v>
                </c:pt>
                <c:pt idx="4">
                  <c:v>2</c:v>
                </c:pt>
                <c:pt idx="7">
                  <c:v>3</c:v>
                </c:pt>
                <c:pt idx="10">
                  <c:v>4</c:v>
                </c:pt>
                <c:pt idx="13">
                  <c:v>5</c:v>
                </c:pt>
              </c:numCache>
            </c:numRef>
          </c:cat>
          <c:val>
            <c:numRef>
              <c:f>Sheet1!$C$2:$C$14</c:f>
              <c:numCache>
                <c:formatCode>General</c:formatCode>
                <c:ptCount val="13"/>
                <c:pt idx="0">
                  <c:v>0</c:v>
                </c:pt>
                <c:pt idx="3">
                  <c:v>0</c:v>
                </c:pt>
                <c:pt idx="6">
                  <c:v>0</c:v>
                </c:pt>
                <c:pt idx="9">
                  <c:v>0</c:v>
                </c:pt>
                <c:pt idx="12">
                  <c:v>0</c:v>
                </c:pt>
              </c:numCache>
            </c:numRef>
          </c:val>
        </c:ser>
        <c:ser>
          <c:idx val="2"/>
          <c:order val="2"/>
          <c:tx>
            <c:v>New TTD</c:v>
          </c:tx>
          <c:invertIfNegative val="0"/>
          <c:cat>
            <c:numRef>
              <c:f>Sheet1!$A$2:$A$15</c:f>
              <c:numCache>
                <c:formatCode>General</c:formatCode>
                <c:ptCount val="14"/>
                <c:pt idx="1">
                  <c:v>1</c:v>
                </c:pt>
                <c:pt idx="4">
                  <c:v>2</c:v>
                </c:pt>
                <c:pt idx="7">
                  <c:v>3</c:v>
                </c:pt>
                <c:pt idx="10">
                  <c:v>4</c:v>
                </c:pt>
                <c:pt idx="13">
                  <c:v>5</c:v>
                </c:pt>
              </c:numCache>
            </c:numRef>
          </c:cat>
          <c:val>
            <c:numRef>
              <c:f>Sheet1!$D$2:$D$15</c:f>
              <c:numCache>
                <c:formatCode>General</c:formatCode>
                <c:ptCount val="14"/>
                <c:pt idx="1">
                  <c:v>76</c:v>
                </c:pt>
                <c:pt idx="4">
                  <c:v>76</c:v>
                </c:pt>
                <c:pt idx="7">
                  <c:v>990</c:v>
                </c:pt>
                <c:pt idx="10">
                  <c:v>6280</c:v>
                </c:pt>
                <c:pt idx="13">
                  <c:v>234</c:v>
                </c:pt>
              </c:numCache>
            </c:numRef>
          </c:val>
        </c:ser>
        <c:ser>
          <c:idx val="3"/>
          <c:order val="3"/>
          <c:tx>
            <c:v>New Load Time</c:v>
          </c:tx>
          <c:invertIfNegative val="0"/>
          <c:cat>
            <c:numRef>
              <c:f>Sheet1!$A$2:$A$15</c:f>
              <c:numCache>
                <c:formatCode>General</c:formatCode>
                <c:ptCount val="14"/>
                <c:pt idx="1">
                  <c:v>1</c:v>
                </c:pt>
                <c:pt idx="4">
                  <c:v>2</c:v>
                </c:pt>
                <c:pt idx="7">
                  <c:v>3</c:v>
                </c:pt>
                <c:pt idx="10">
                  <c:v>4</c:v>
                </c:pt>
                <c:pt idx="13">
                  <c:v>5</c:v>
                </c:pt>
              </c:numCache>
            </c:numRef>
          </c:cat>
          <c:val>
            <c:numRef>
              <c:f>Sheet1!$E$2:$E$15</c:f>
              <c:numCache>
                <c:formatCode>General</c:formatCode>
                <c:ptCount val="14"/>
                <c:pt idx="1">
                  <c:v>917</c:v>
                </c:pt>
                <c:pt idx="4">
                  <c:v>420</c:v>
                </c:pt>
                <c:pt idx="7">
                  <c:v>2030</c:v>
                </c:pt>
                <c:pt idx="10">
                  <c:v>0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24296704"/>
        <c:axId val="109792640"/>
      </c:barChart>
      <c:catAx>
        <c:axId val="1242967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Test Number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0" anchor="t" anchorCtr="0"/>
          <a:lstStyle/>
          <a:p>
            <a:pPr>
              <a:defRPr/>
            </a:pPr>
            <a:endParaRPr lang="en-US"/>
          </a:p>
        </c:txPr>
        <c:crossAx val="109792640"/>
        <c:crosses val="autoZero"/>
        <c:auto val="0"/>
        <c:lblAlgn val="ctr"/>
        <c:lblOffset val="100"/>
        <c:tickMarkSkip val="3"/>
        <c:noMultiLvlLbl val="0"/>
      </c:catAx>
      <c:valAx>
        <c:axId val="1097926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42967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78EB8-51F7-4530-B2A6-F7497AB9BF60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63095D-2DFD-4B9A-BFB3-324F385A6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7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-</a:t>
            </a:r>
            <a:r>
              <a:rPr lang="en-US" baseline="0" dirty="0" smtClean="0"/>
              <a:t> Overview of the old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YCM – eliminates cross browser limitations</a:t>
            </a:r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YCM – eliminates cross browser limitations</a:t>
            </a:r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YCM – eliminates cross browser limitations</a:t>
            </a:r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YCM – eliminates cross browser limitations</a:t>
            </a:r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YCM – eliminates cross browser limitations</a:t>
            </a:r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YCM – eliminates cross browser limitations</a:t>
            </a:r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-</a:t>
            </a:r>
            <a:r>
              <a:rPr lang="en-US" baseline="0" dirty="0" smtClean="0"/>
              <a:t> Overview of the old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Use for reference for the next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Data</a:t>
            </a:r>
            <a:r>
              <a:rPr lang="en-US" baseline="0" dirty="0" smtClean="0"/>
              <a:t> structure of the </a:t>
            </a:r>
            <a:r>
              <a:rPr lang="en-US" baseline="0" smtClean="0"/>
              <a:t>old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-</a:t>
            </a:r>
            <a:r>
              <a:rPr lang="en-US" baseline="0" dirty="0" smtClean="0"/>
              <a:t> Overview of the old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-</a:t>
            </a:r>
            <a:r>
              <a:rPr lang="en-US" baseline="0" dirty="0" smtClean="0"/>
              <a:t> Overview of the old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8D5B-2433-4E87-B8E6-8995CF03C71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92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8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7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0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754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55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47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38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0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92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249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50D58-AEA7-4589-BF0D-EDD4A52BF449}" type="datetimeFigureOut">
              <a:rPr lang="en-US" smtClean="0"/>
              <a:t>12/10/2012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AE503-3C72-4E2C-A680-54CE0C518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1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/>
          <a:p>
            <a:r>
              <a:rPr lang="en-US" dirty="0" smtClean="0"/>
              <a:t>Project Byron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257800"/>
            <a:ext cx="9144000" cy="16002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CS5774: Information Storage and Retrieval</a:t>
            </a:r>
          </a:p>
          <a:p>
            <a:r>
              <a:rPr lang="en-US" dirty="0" smtClean="0"/>
              <a:t>Kyle Morgan, Kyle Schutt</a:t>
            </a:r>
          </a:p>
          <a:p>
            <a:endParaRPr lang="en-US" dirty="0" smtClean="0"/>
          </a:p>
          <a:p>
            <a:r>
              <a:rPr lang="en-US" dirty="0" smtClean="0"/>
              <a:t>Stakeholder: David Radcliffe</a:t>
            </a:r>
          </a:p>
          <a:p>
            <a:r>
              <a:rPr lang="en-US" dirty="0" smtClean="0"/>
              <a:t>Collaborators: </a:t>
            </a:r>
            <a:r>
              <a:rPr lang="en-US" dirty="0" err="1" smtClean="0"/>
              <a:t>Purdom</a:t>
            </a:r>
            <a:r>
              <a:rPr lang="en-US" dirty="0" smtClean="0"/>
              <a:t> </a:t>
            </a:r>
            <a:r>
              <a:rPr lang="en-US" dirty="0" err="1" smtClean="0"/>
              <a:t>Lindblad</a:t>
            </a:r>
            <a:r>
              <a:rPr lang="en-US" dirty="0" smtClean="0"/>
              <a:t>, Keith </a:t>
            </a:r>
            <a:r>
              <a:rPr lang="en-US" dirty="0" err="1" smtClean="0"/>
              <a:t>Battleson</a:t>
            </a:r>
            <a:endParaRPr lang="en-US" dirty="0" smtClean="0"/>
          </a:p>
          <a:p>
            <a:r>
              <a:rPr lang="en-US" dirty="0" smtClean="0"/>
              <a:t>December 4, 2012</a:t>
            </a:r>
          </a:p>
          <a:p>
            <a:r>
              <a:rPr lang="en-US" dirty="0" smtClean="0"/>
              <a:t>Virginia Tech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32004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 txBox="1">
            <a:spLocks/>
          </p:cNvSpPr>
          <p:nvPr/>
        </p:nvSpPr>
        <p:spPr>
          <a:xfrm>
            <a:off x="0" y="3206578"/>
            <a:ext cx="9144000" cy="451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Leveraging </a:t>
            </a:r>
            <a:r>
              <a:rPr lang="en-US" sz="2000" dirty="0" err="1" smtClean="0"/>
              <a:t>eXist-db</a:t>
            </a:r>
            <a:r>
              <a:rPr lang="en-US" sz="2000" dirty="0" smtClean="0"/>
              <a:t> for TEI-XML document management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530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Removing XLST processing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dirty="0"/>
              <a:t>XLST is too slow</a:t>
            </a:r>
          </a:p>
          <a:p>
            <a:r>
              <a:rPr lang="en-US" dirty="0"/>
              <a:t>Rely on XQuery and CSS instead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10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2124075"/>
            <a:ext cx="8904287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25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Simplify Indexes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11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0581" y="953631"/>
            <a:ext cx="7445125" cy="2246769"/>
          </a:xfrm>
          <a:prstGeom prst="rect">
            <a:avLst/>
          </a:prstGeom>
          <a:noFill/>
          <a:ln>
            <a:solidFill>
              <a:srgbClr val="7793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3">
                    <a:lumMod val="75000"/>
                  </a:schemeClr>
                </a:solidFill>
                <a:latin typeface="Menlo Regular"/>
                <a:cs typeface="Menlo Regular"/>
              </a:rPr>
              <a:t>AllPersIndex.xml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Menlo Regular"/>
                <a:cs typeface="Menlo Regular"/>
              </a:rPr>
              <a:t>: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&lt;person </a:t>
            </a:r>
            <a:r>
              <a:rPr lang="en-US" sz="1400" dirty="0" err="1" smtClean="0">
                <a:latin typeface="Menlo Regular"/>
                <a:cs typeface="Menlo Regular"/>
              </a:rPr>
              <a:t>xml:id</a:t>
            </a:r>
            <a:r>
              <a:rPr lang="en-US" sz="1400" dirty="0" smtClean="0">
                <a:latin typeface="Menlo Regular"/>
                <a:cs typeface="Menlo Regular"/>
              </a:rPr>
              <a:t>="</a:t>
            </a:r>
            <a:r>
              <a:rPr lang="en-US" sz="1400" dirty="0" err="1" smtClean="0">
                <a:latin typeface="Menlo Regular"/>
                <a:cs typeface="Menlo Regular"/>
              </a:rPr>
              <a:t>WaScott</a:t>
            </a:r>
            <a:r>
              <a:rPr lang="en-US" sz="1400" dirty="0" smtClean="0">
                <a:latin typeface="Menlo Regular"/>
                <a:cs typeface="Menlo Regular"/>
              </a:rPr>
              <a:t>"&gt;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&lt;</a:t>
            </a:r>
            <a:r>
              <a:rPr lang="en-US" sz="1400" dirty="0" err="1" smtClean="0">
                <a:latin typeface="Menlo Regular"/>
                <a:cs typeface="Menlo Regular"/>
              </a:rPr>
              <a:t>persName</a:t>
            </a:r>
            <a:r>
              <a:rPr lang="en-US" sz="1400" dirty="0" smtClean="0">
                <a:latin typeface="Menlo Regular"/>
                <a:cs typeface="Menlo Regular"/>
              </a:rPr>
              <a:t> type="First-Last"&gt;Sir Walter Scott, baronet&lt;/</a:t>
            </a:r>
            <a:r>
              <a:rPr lang="en-US" sz="1400" dirty="0" err="1" smtClean="0">
                <a:latin typeface="Menlo Regular"/>
                <a:cs typeface="Menlo Regular"/>
              </a:rPr>
              <a:t>persName</a:t>
            </a:r>
            <a:r>
              <a:rPr lang="en-US" sz="1400" dirty="0" smtClean="0">
                <a:latin typeface="Menlo Regular"/>
                <a:cs typeface="Menlo Regular"/>
              </a:rPr>
              <a:t>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&lt;</a:t>
            </a:r>
            <a:r>
              <a:rPr lang="en-US" sz="1400" dirty="0" err="1" smtClean="0">
                <a:latin typeface="Menlo Regular"/>
                <a:cs typeface="Menlo Regular"/>
              </a:rPr>
              <a:t>persName</a:t>
            </a:r>
            <a:r>
              <a:rPr lang="en-US" sz="1400" dirty="0" smtClean="0">
                <a:latin typeface="Menlo Regular"/>
                <a:cs typeface="Menlo Regular"/>
              </a:rPr>
              <a:t> type="Last-First"&gt;Scott, Sir Walter, baronet&lt;/</a:t>
            </a:r>
            <a:r>
              <a:rPr lang="en-US" sz="1400" dirty="0" err="1" smtClean="0">
                <a:latin typeface="Menlo Regular"/>
                <a:cs typeface="Menlo Regular"/>
              </a:rPr>
              <a:t>persName</a:t>
            </a:r>
            <a:r>
              <a:rPr lang="en-US" sz="1400" dirty="0" smtClean="0">
                <a:latin typeface="Menlo Regular"/>
                <a:cs typeface="Menlo Regular"/>
              </a:rPr>
              <a:t>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&lt;age&gt; (1771-1832)&lt;/age&gt;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&lt;note&gt;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  &lt;note&gt;Scottish poet, novelist, antiquary, biographer,</a:t>
            </a:r>
          </a:p>
          <a:p>
            <a:r>
              <a:rPr lang="en-US" sz="1400" dirty="0">
                <a:latin typeface="Menlo Regular"/>
                <a:cs typeface="Menlo Regular"/>
              </a:rPr>
              <a:t> </a:t>
            </a:r>
            <a:r>
              <a:rPr lang="en-US" sz="1400" dirty="0" smtClean="0">
                <a:latin typeface="Menlo Regular"/>
                <a:cs typeface="Menlo Regular"/>
              </a:rPr>
              <a:t>   editor, and sheriff.&lt;/note&gt;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&lt;/note&gt;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&lt;/person&gt;</a:t>
            </a:r>
            <a:endParaRPr lang="en-US" sz="1400" dirty="0">
              <a:latin typeface="Menlo Regular"/>
              <a:cs typeface="Menlo Regula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63450" y="3200400"/>
            <a:ext cx="6072886" cy="3108544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77933C"/>
                </a:solidFill>
                <a:latin typeface="Menlo Regular"/>
                <a:cs typeface="Menlo Regular"/>
              </a:rPr>
              <a:t>persons.xml</a:t>
            </a:r>
            <a:r>
              <a:rPr lang="en-US" sz="1400" dirty="0" smtClean="0">
                <a:solidFill>
                  <a:srgbClr val="77933C"/>
                </a:solidFill>
                <a:latin typeface="Menlo Regular"/>
                <a:cs typeface="Menlo Regular"/>
              </a:rPr>
              <a:t>: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&lt;person </a:t>
            </a:r>
            <a:r>
              <a:rPr lang="en-US" sz="1400" dirty="0" err="1" smtClean="0">
                <a:latin typeface="Menlo Regular"/>
                <a:cs typeface="Menlo Regular"/>
              </a:rPr>
              <a:t>xml:id</a:t>
            </a:r>
            <a:r>
              <a:rPr lang="en-US" sz="1400" dirty="0" smtClean="0">
                <a:latin typeface="Menlo Regular"/>
                <a:cs typeface="Menlo Regular"/>
              </a:rPr>
              <a:t>="</a:t>
            </a:r>
            <a:r>
              <a:rPr lang="en-US" sz="1400" dirty="0" err="1" smtClean="0">
                <a:latin typeface="Menlo Regular"/>
                <a:cs typeface="Menlo Regular"/>
              </a:rPr>
              <a:t>WaScott</a:t>
            </a:r>
            <a:r>
              <a:rPr lang="en-US" sz="1400" dirty="0" smtClean="0">
                <a:latin typeface="Menlo Regular"/>
                <a:cs typeface="Menlo Regular"/>
              </a:rPr>
              <a:t>"&gt;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&lt;</a:t>
            </a:r>
            <a:r>
              <a:rPr lang="en-US" sz="1400" dirty="0" err="1" smtClean="0">
                <a:latin typeface="Menlo Regular"/>
                <a:cs typeface="Menlo Regular"/>
              </a:rPr>
              <a:t>persName</a:t>
            </a:r>
            <a:r>
              <a:rPr lang="en-US" sz="1400" dirty="0" smtClean="0">
                <a:latin typeface="Menlo Regular"/>
                <a:cs typeface="Menlo Regular"/>
              </a:rPr>
              <a:t>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  &lt;</a:t>
            </a:r>
            <a:r>
              <a:rPr lang="en-US" sz="1400" dirty="0" err="1" smtClean="0">
                <a:latin typeface="Menlo Regular"/>
                <a:cs typeface="Menlo Regular"/>
              </a:rPr>
              <a:t>roleName</a:t>
            </a:r>
            <a:r>
              <a:rPr lang="en-US" sz="1400" dirty="0" smtClean="0">
                <a:latin typeface="Menlo Regular"/>
                <a:cs typeface="Menlo Regular"/>
              </a:rPr>
              <a:t> type="prefix"&gt;Sir&lt;/</a:t>
            </a:r>
            <a:r>
              <a:rPr lang="en-US" sz="1400" dirty="0" err="1" smtClean="0">
                <a:latin typeface="Menlo Regular"/>
                <a:cs typeface="Menlo Regular"/>
              </a:rPr>
              <a:t>roleName</a:t>
            </a:r>
            <a:r>
              <a:rPr lang="en-US" sz="1400" dirty="0" smtClean="0">
                <a:latin typeface="Menlo Regular"/>
                <a:cs typeface="Menlo Regular"/>
              </a:rPr>
              <a:t>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  &lt;forename&gt;Walter&lt;/forename&gt;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  &lt;surname&gt;Scott&lt;/surname&gt;</a:t>
            </a:r>
          </a:p>
          <a:p>
            <a:r>
              <a:rPr lang="en-US" sz="1400" dirty="0">
                <a:latin typeface="Menlo Regular"/>
                <a:cs typeface="Menlo Regular"/>
              </a:rPr>
              <a:t> </a:t>
            </a:r>
            <a:r>
              <a:rPr lang="en-US" sz="1400" dirty="0" smtClean="0">
                <a:latin typeface="Menlo Regular"/>
                <a:cs typeface="Menlo Regular"/>
              </a:rPr>
              <a:t> &lt;/</a:t>
            </a:r>
            <a:r>
              <a:rPr lang="en-US" sz="1400" dirty="0" err="1" smtClean="0">
                <a:latin typeface="Menlo Regular"/>
                <a:cs typeface="Menlo Regular"/>
              </a:rPr>
              <a:t>persName</a:t>
            </a:r>
            <a:r>
              <a:rPr lang="en-US" sz="1400" dirty="0" smtClean="0">
                <a:latin typeface="Menlo Regular"/>
                <a:cs typeface="Menlo Regular"/>
              </a:rPr>
              <a:t>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&lt;birth when="1771-08-15"&gt;1771&lt;/birth&gt;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&lt;death when="1832-09-21"&gt;1832&lt;/death&gt;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&lt;sex&gt;m&lt;/sex&gt;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&lt;nationality&gt;Scottish&lt;/nationality&gt;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  &lt;note&gt;Scottish poet, novelist, antiquary, biographer,</a:t>
            </a:r>
          </a:p>
          <a:p>
            <a:r>
              <a:rPr lang="en-US" sz="1400" dirty="0">
                <a:latin typeface="Menlo Regular"/>
                <a:cs typeface="Menlo Regular"/>
              </a:rPr>
              <a:t> </a:t>
            </a:r>
            <a:r>
              <a:rPr lang="en-US" sz="1400" dirty="0" smtClean="0">
                <a:latin typeface="Menlo Regular"/>
                <a:cs typeface="Menlo Regular"/>
              </a:rPr>
              <a:t> editor, and sheriff.&lt;/note&gt;</a:t>
            </a:r>
          </a:p>
          <a:p>
            <a:r>
              <a:rPr lang="en-US" sz="1400" dirty="0" smtClean="0">
                <a:latin typeface="Menlo Regular"/>
                <a:cs typeface="Menlo Regular"/>
              </a:rPr>
              <a:t>&lt;/person&gt;</a:t>
            </a:r>
            <a:endParaRPr lang="en-US" sz="1400" dirty="0">
              <a:latin typeface="Menlo Regular"/>
              <a:cs typeface="Menlo Regular"/>
            </a:endParaRPr>
          </a:p>
        </p:txBody>
      </p:sp>
      <p:cxnSp>
        <p:nvCxnSpPr>
          <p:cNvPr id="14" name="Elbow Connector 13"/>
          <p:cNvCxnSpPr>
            <a:endCxn id="13" idx="1"/>
          </p:cNvCxnSpPr>
          <p:nvPr/>
        </p:nvCxnSpPr>
        <p:spPr>
          <a:xfrm rot="16200000" flipH="1">
            <a:off x="1638881" y="3430103"/>
            <a:ext cx="1554270" cy="1094868"/>
          </a:xfrm>
          <a:prstGeom prst="bentConnector2">
            <a:avLst/>
          </a:prstGeom>
          <a:ln>
            <a:solidFill>
              <a:schemeClr val="accent3">
                <a:lumMod val="75000"/>
              </a:schemeClr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69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Preexisting Architecture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12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14029" y="3023757"/>
            <a:ext cx="1649607" cy="79655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Web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Browser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81285" y="1103054"/>
            <a:ext cx="4752624" cy="4840546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dirty="0" smtClean="0">
                <a:solidFill>
                  <a:srgbClr val="000000"/>
                </a:solidFill>
              </a:rPr>
              <a:t>Apache HTTP Server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30889" y="1249047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PHP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30889" y="3854123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XSLT Processor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33681" y="2501382"/>
            <a:ext cx="1371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XSL</a:t>
            </a:r>
          </a:p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Stylesheet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080505" y="2501382"/>
            <a:ext cx="894026" cy="773762"/>
            <a:chOff x="6423806" y="3560434"/>
            <a:chExt cx="894026" cy="773762"/>
          </a:xfrm>
        </p:grpSpPr>
        <p:sp>
          <p:nvSpPr>
            <p:cNvPr id="17" name="Rectangle 16"/>
            <p:cNvSpPr/>
            <p:nvPr/>
          </p:nvSpPr>
          <p:spPr>
            <a:xfrm>
              <a:off x="6576206" y="3712834"/>
              <a:ext cx="741626" cy="621362"/>
            </a:xfrm>
            <a:prstGeom prst="rect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511394" y="3633429"/>
              <a:ext cx="741626" cy="621362"/>
            </a:xfrm>
            <a:prstGeom prst="rect">
              <a:avLst/>
            </a:prstGeom>
            <a:solidFill>
              <a:srgbClr val="FFFFFF"/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423806" y="3560434"/>
              <a:ext cx="741626" cy="621362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TEI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168688" y="2501382"/>
            <a:ext cx="1371600" cy="68580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Xpath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1" name="Elbow Connector 20"/>
          <p:cNvCxnSpPr>
            <a:stCxn id="13" idx="2"/>
          </p:cNvCxnSpPr>
          <p:nvPr/>
        </p:nvCxnSpPr>
        <p:spPr>
          <a:xfrm rot="5400000">
            <a:off x="4722101" y="1367789"/>
            <a:ext cx="630973" cy="1636212"/>
          </a:xfrm>
          <a:prstGeom prst="bentConnector3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3" idx="2"/>
            <a:endCxn id="19" idx="0"/>
          </p:cNvCxnSpPr>
          <p:nvPr/>
        </p:nvCxnSpPr>
        <p:spPr>
          <a:xfrm rot="16200000" flipH="1">
            <a:off x="6338019" y="1388082"/>
            <a:ext cx="630973" cy="1595625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3" idx="2"/>
            <a:endCxn id="20" idx="0"/>
          </p:cNvCxnSpPr>
          <p:nvPr/>
        </p:nvCxnSpPr>
        <p:spPr>
          <a:xfrm rot="5400000">
            <a:off x="5539605" y="2185293"/>
            <a:ext cx="630973" cy="1205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20" idx="2"/>
            <a:endCxn id="14" idx="0"/>
          </p:cNvCxnSpPr>
          <p:nvPr/>
        </p:nvCxnSpPr>
        <p:spPr>
          <a:xfrm rot="16200000" flipH="1">
            <a:off x="5521620" y="3520049"/>
            <a:ext cx="666941" cy="1205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5" idx="2"/>
            <a:endCxn id="14" idx="0"/>
          </p:cNvCxnSpPr>
          <p:nvPr/>
        </p:nvCxnSpPr>
        <p:spPr>
          <a:xfrm rot="16200000" flipH="1">
            <a:off x="4704117" y="2702546"/>
            <a:ext cx="666941" cy="1636212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7" idx="2"/>
            <a:endCxn id="14" idx="0"/>
          </p:cNvCxnSpPr>
          <p:nvPr/>
        </p:nvCxnSpPr>
        <p:spPr>
          <a:xfrm rot="5400000">
            <a:off x="6440217" y="2690621"/>
            <a:ext cx="578979" cy="1748025"/>
          </a:xfrm>
          <a:prstGeom prst="bentConnector3">
            <a:avLst>
              <a:gd name="adj1" fmla="val 42435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030890" y="4803073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XHTML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8" name="Elbow Connector 27"/>
          <p:cNvCxnSpPr>
            <a:stCxn id="14" idx="2"/>
            <a:endCxn id="27" idx="0"/>
          </p:cNvCxnSpPr>
          <p:nvPr/>
        </p:nvCxnSpPr>
        <p:spPr>
          <a:xfrm rot="16200000" flipH="1">
            <a:off x="5691899" y="4639278"/>
            <a:ext cx="327588" cy="1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11" idx="0"/>
            <a:endCxn id="13" idx="1"/>
          </p:cNvCxnSpPr>
          <p:nvPr/>
        </p:nvCxnSpPr>
        <p:spPr>
          <a:xfrm rot="5400000" flipH="1" flipV="1">
            <a:off x="2502847" y="495715"/>
            <a:ext cx="1464029" cy="3592056"/>
          </a:xfrm>
          <a:prstGeom prst="bentConnector2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27" idx="1"/>
            <a:endCxn id="11" idx="2"/>
          </p:cNvCxnSpPr>
          <p:nvPr/>
        </p:nvCxnSpPr>
        <p:spPr>
          <a:xfrm rot="10800000">
            <a:off x="1438834" y="3820310"/>
            <a:ext cx="3592057" cy="1293445"/>
          </a:xfrm>
          <a:prstGeom prst="bentConnector2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43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Preexisting Architecture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13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609600" y="3023757"/>
            <a:ext cx="1649607" cy="79655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Web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Browser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376856" y="1103054"/>
            <a:ext cx="4752624" cy="4840546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dirty="0" smtClean="0">
                <a:solidFill>
                  <a:srgbClr val="000000"/>
                </a:solidFill>
              </a:rPr>
              <a:t>Apache HTTP Server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026460" y="1249047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PHP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026460" y="3854123"/>
            <a:ext cx="1649607" cy="62136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XSLT Processor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529252" y="2501382"/>
            <a:ext cx="1371600" cy="6858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XSL</a:t>
            </a:r>
          </a:p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Stylesheet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7076076" y="2501382"/>
            <a:ext cx="894026" cy="773762"/>
            <a:chOff x="6423806" y="3560434"/>
            <a:chExt cx="894026" cy="773762"/>
          </a:xfrm>
        </p:grpSpPr>
        <p:sp>
          <p:nvSpPr>
            <p:cNvPr id="41" name="Rectangle 40"/>
            <p:cNvSpPr/>
            <p:nvPr/>
          </p:nvSpPr>
          <p:spPr>
            <a:xfrm>
              <a:off x="6576206" y="3712834"/>
              <a:ext cx="741626" cy="621362"/>
            </a:xfrm>
            <a:prstGeom prst="rect">
              <a:avLst/>
            </a:prstGeom>
            <a:noFill/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511394" y="3633429"/>
              <a:ext cx="741626" cy="621362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423806" y="3560434"/>
              <a:ext cx="741626" cy="621362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TEI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4" name="Rectangle 43"/>
          <p:cNvSpPr/>
          <p:nvPr/>
        </p:nvSpPr>
        <p:spPr>
          <a:xfrm>
            <a:off x="5164259" y="2501382"/>
            <a:ext cx="1371600" cy="6858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Xpath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45" name="Elbow Connector 44"/>
          <p:cNvCxnSpPr>
            <a:stCxn id="37" idx="2"/>
          </p:cNvCxnSpPr>
          <p:nvPr/>
        </p:nvCxnSpPr>
        <p:spPr>
          <a:xfrm rot="5400000">
            <a:off x="4717672" y="1367789"/>
            <a:ext cx="630973" cy="1636212"/>
          </a:xfrm>
          <a:prstGeom prst="bentConnector3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7" idx="2"/>
            <a:endCxn id="43" idx="0"/>
          </p:cNvCxnSpPr>
          <p:nvPr/>
        </p:nvCxnSpPr>
        <p:spPr>
          <a:xfrm rot="16200000" flipH="1">
            <a:off x="6333590" y="1388082"/>
            <a:ext cx="630973" cy="1595625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7" idx="2"/>
            <a:endCxn id="44" idx="0"/>
          </p:cNvCxnSpPr>
          <p:nvPr/>
        </p:nvCxnSpPr>
        <p:spPr>
          <a:xfrm rot="5400000">
            <a:off x="5535176" y="2185293"/>
            <a:ext cx="630973" cy="1205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44" idx="2"/>
            <a:endCxn id="38" idx="0"/>
          </p:cNvCxnSpPr>
          <p:nvPr/>
        </p:nvCxnSpPr>
        <p:spPr>
          <a:xfrm rot="16200000" flipH="1">
            <a:off x="5517191" y="3520049"/>
            <a:ext cx="666941" cy="1205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39" idx="2"/>
            <a:endCxn id="38" idx="0"/>
          </p:cNvCxnSpPr>
          <p:nvPr/>
        </p:nvCxnSpPr>
        <p:spPr>
          <a:xfrm rot="16200000" flipH="1">
            <a:off x="4699688" y="2702546"/>
            <a:ext cx="666941" cy="1636212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41" idx="2"/>
            <a:endCxn id="38" idx="0"/>
          </p:cNvCxnSpPr>
          <p:nvPr/>
        </p:nvCxnSpPr>
        <p:spPr>
          <a:xfrm rot="5400000">
            <a:off x="6435788" y="2690621"/>
            <a:ext cx="578979" cy="1748025"/>
          </a:xfrm>
          <a:prstGeom prst="bentConnector3">
            <a:avLst>
              <a:gd name="adj1" fmla="val 42435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5026461" y="4803073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XHTML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52" name="Elbow Connector 51"/>
          <p:cNvCxnSpPr>
            <a:stCxn id="38" idx="2"/>
            <a:endCxn id="51" idx="0"/>
          </p:cNvCxnSpPr>
          <p:nvPr/>
        </p:nvCxnSpPr>
        <p:spPr>
          <a:xfrm rot="16200000" flipH="1">
            <a:off x="5687470" y="4639278"/>
            <a:ext cx="327588" cy="1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35" idx="0"/>
            <a:endCxn id="37" idx="1"/>
          </p:cNvCxnSpPr>
          <p:nvPr/>
        </p:nvCxnSpPr>
        <p:spPr>
          <a:xfrm rot="5400000" flipH="1" flipV="1">
            <a:off x="2498418" y="495715"/>
            <a:ext cx="1464029" cy="3592056"/>
          </a:xfrm>
          <a:prstGeom prst="bentConnector2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51" idx="1"/>
            <a:endCxn id="35" idx="2"/>
          </p:cNvCxnSpPr>
          <p:nvPr/>
        </p:nvCxnSpPr>
        <p:spPr>
          <a:xfrm rot="10800000">
            <a:off x="1434405" y="3820310"/>
            <a:ext cx="3592057" cy="1293445"/>
          </a:xfrm>
          <a:prstGeom prst="bentConnector2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Freeform 54"/>
          <p:cNvSpPr/>
          <p:nvPr/>
        </p:nvSpPr>
        <p:spPr>
          <a:xfrm>
            <a:off x="3458030" y="2308385"/>
            <a:ext cx="3313810" cy="2306683"/>
          </a:xfrm>
          <a:custGeom>
            <a:avLst/>
            <a:gdLst>
              <a:gd name="connsiteX0" fmla="*/ 3270015 w 3313810"/>
              <a:gd name="connsiteY0" fmla="*/ 14599 h 2306683"/>
              <a:gd name="connsiteX1" fmla="*/ 0 w 3313810"/>
              <a:gd name="connsiteY1" fmla="*/ 0 h 2306683"/>
              <a:gd name="connsiteX2" fmla="*/ 0 w 3313810"/>
              <a:gd name="connsiteY2" fmla="*/ 1386929 h 2306683"/>
              <a:gd name="connsiteX3" fmla="*/ 1284648 w 3313810"/>
              <a:gd name="connsiteY3" fmla="*/ 1386929 h 2306683"/>
              <a:gd name="connsiteX4" fmla="*/ 1284648 w 3313810"/>
              <a:gd name="connsiteY4" fmla="*/ 2306683 h 2306683"/>
              <a:gd name="connsiteX5" fmla="*/ 3313810 w 3313810"/>
              <a:gd name="connsiteY5" fmla="*/ 2306683 h 2306683"/>
              <a:gd name="connsiteX6" fmla="*/ 3270015 w 3313810"/>
              <a:gd name="connsiteY6" fmla="*/ 14599 h 2306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13810" h="2306683">
                <a:moveTo>
                  <a:pt x="3270015" y="14599"/>
                </a:moveTo>
                <a:lnTo>
                  <a:pt x="0" y="0"/>
                </a:lnTo>
                <a:lnTo>
                  <a:pt x="0" y="1386929"/>
                </a:lnTo>
                <a:lnTo>
                  <a:pt x="1284648" y="1386929"/>
                </a:lnTo>
                <a:lnTo>
                  <a:pt x="1284648" y="2306683"/>
                </a:lnTo>
                <a:lnTo>
                  <a:pt x="3313810" y="2306683"/>
                </a:lnTo>
                <a:lnTo>
                  <a:pt x="3270015" y="14599"/>
                </a:lnTo>
                <a:close/>
              </a:path>
            </a:pathLst>
          </a:custGeom>
          <a:noFill/>
          <a:ln w="28575" cmpd="sng">
            <a:solidFill>
              <a:srgbClr val="FF0000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1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New Architecture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14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79639" y="1219200"/>
            <a:ext cx="4450028" cy="466374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dirty="0" smtClean="0">
                <a:solidFill>
                  <a:schemeClr val="tx1"/>
                </a:solidFill>
              </a:rPr>
              <a:t>Client-side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7584411" y="3087994"/>
            <a:ext cx="894026" cy="773762"/>
            <a:chOff x="6423806" y="3560434"/>
            <a:chExt cx="894026" cy="773762"/>
          </a:xfrm>
        </p:grpSpPr>
        <p:sp>
          <p:nvSpPr>
            <p:cNvPr id="41" name="Rectangle 40"/>
            <p:cNvSpPr/>
            <p:nvPr/>
          </p:nvSpPr>
          <p:spPr>
            <a:xfrm>
              <a:off x="6576206" y="3712834"/>
              <a:ext cx="741626" cy="621362"/>
            </a:xfrm>
            <a:prstGeom prst="rect">
              <a:avLst/>
            </a:prstGeom>
            <a:noFill/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511394" y="3633429"/>
              <a:ext cx="741626" cy="621362"/>
            </a:xfrm>
            <a:prstGeom prst="rect">
              <a:avLst/>
            </a:prstGeom>
            <a:solidFill>
              <a:srgbClr val="FFFFFF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423806" y="3560434"/>
              <a:ext cx="741626" cy="621362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TEI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1479849" y="1505579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Web Browser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617772" y="1219201"/>
            <a:ext cx="4450028" cy="466374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dirty="0" smtClean="0">
                <a:solidFill>
                  <a:schemeClr val="tx1"/>
                </a:solidFill>
              </a:rPr>
              <a:t>Apache HTTP Server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492639" y="2458784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HTML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13049" y="2463535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492639" y="3551075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JavaScript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083439" y="3551075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eXist-db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 smtClean="0">
                <a:solidFill>
                  <a:schemeClr val="tx1"/>
                </a:solidFill>
              </a:rPr>
              <a:t>RESTful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" name="Elbow Connector 3"/>
          <p:cNvCxnSpPr>
            <a:stCxn id="31" idx="0"/>
            <a:endCxn id="51" idx="2"/>
          </p:cNvCxnSpPr>
          <p:nvPr/>
        </p:nvCxnSpPr>
        <p:spPr>
          <a:xfrm rot="5400000" flipH="1" flipV="1">
            <a:off x="1602956" y="1761838"/>
            <a:ext cx="336594" cy="1066800"/>
          </a:xfrm>
          <a:prstGeom prst="bentConnector3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30" idx="0"/>
            <a:endCxn id="51" idx="2"/>
          </p:cNvCxnSpPr>
          <p:nvPr/>
        </p:nvCxnSpPr>
        <p:spPr>
          <a:xfrm rot="16200000" flipV="1">
            <a:off x="2645127" y="1786468"/>
            <a:ext cx="331843" cy="1012790"/>
          </a:xfrm>
          <a:prstGeom prst="bentConnector3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2" idx="0"/>
            <a:endCxn id="30" idx="2"/>
          </p:cNvCxnSpPr>
          <p:nvPr/>
        </p:nvCxnSpPr>
        <p:spPr>
          <a:xfrm flipV="1">
            <a:off x="3317443" y="3080146"/>
            <a:ext cx="0" cy="470929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32" idx="3"/>
            <a:endCxn id="33" idx="1"/>
          </p:cNvCxnSpPr>
          <p:nvPr/>
        </p:nvCxnSpPr>
        <p:spPr>
          <a:xfrm>
            <a:off x="4142246" y="3861756"/>
            <a:ext cx="94119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5083438" y="2477031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Query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083437" y="1505579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eXist-db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(Index)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8" name="Straight Arrow Connector 57"/>
          <p:cNvCxnSpPr>
            <a:stCxn id="33" idx="0"/>
            <a:endCxn id="56" idx="2"/>
          </p:cNvCxnSpPr>
          <p:nvPr/>
        </p:nvCxnSpPr>
        <p:spPr>
          <a:xfrm flipH="1" flipV="1">
            <a:off x="5908242" y="3098393"/>
            <a:ext cx="1" cy="452682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56" idx="0"/>
            <a:endCxn id="57" idx="2"/>
          </p:cNvCxnSpPr>
          <p:nvPr/>
        </p:nvCxnSpPr>
        <p:spPr>
          <a:xfrm flipH="1" flipV="1">
            <a:off x="5908241" y="2126941"/>
            <a:ext cx="1" cy="35009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57" idx="3"/>
            <a:endCxn id="43" idx="0"/>
          </p:cNvCxnSpPr>
          <p:nvPr/>
        </p:nvCxnSpPr>
        <p:spPr>
          <a:xfrm>
            <a:off x="6733044" y="1816260"/>
            <a:ext cx="1222180" cy="1271734"/>
          </a:xfrm>
          <a:prstGeom prst="bentConnector2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083436" y="4477379"/>
            <a:ext cx="1649607" cy="62136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Lucene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2" name="Elbow Connector 61"/>
          <p:cNvCxnSpPr>
            <a:stCxn id="41" idx="2"/>
            <a:endCxn id="61" idx="3"/>
          </p:cNvCxnSpPr>
          <p:nvPr/>
        </p:nvCxnSpPr>
        <p:spPr>
          <a:xfrm rot="5400000">
            <a:off x="6957182" y="3637618"/>
            <a:ext cx="926304" cy="1374581"/>
          </a:xfrm>
          <a:prstGeom prst="bentConnector2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56" idx="1"/>
            <a:endCxn id="61" idx="1"/>
          </p:cNvCxnSpPr>
          <p:nvPr/>
        </p:nvCxnSpPr>
        <p:spPr>
          <a:xfrm rot="10800000" flipV="1">
            <a:off x="5083436" y="2787712"/>
            <a:ext cx="2" cy="2000348"/>
          </a:xfrm>
          <a:prstGeom prst="bentConnector3">
            <a:avLst>
              <a:gd name="adj1" fmla="val 11430100000"/>
            </a:avLst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22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dirty="0" smtClean="0"/>
              <a:t>YAHOO! Connection Manager (</a:t>
            </a:r>
            <a:r>
              <a:rPr lang="en-US" dirty="0" err="1" smtClean="0"/>
              <a:t>jQuery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15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738699"/>
            <a:ext cx="838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var</a:t>
            </a:r>
            <a:r>
              <a:rPr lang="en-US" sz="1200" dirty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transaction = </a:t>
            </a:r>
            <a:r>
              <a:rPr lang="en-US" sz="1200" dirty="0" err="1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YAHOO.util.Connect.asyncRequest</a:t>
            </a:r>
            <a:r>
              <a:rPr lang="en-US" sz="1200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(</a:t>
            </a:r>
            <a:r>
              <a:rPr lang="en-US" sz="1200" dirty="0">
                <a:solidFill>
                  <a:srgbClr val="2A00FF"/>
                </a:solidFill>
                <a:highlight>
                  <a:srgbClr val="E8F2FE"/>
                </a:highlight>
                <a:latin typeface="Consolas"/>
              </a:rPr>
              <a:t>'GET'</a:t>
            </a:r>
            <a:r>
              <a:rPr lang="en-US" sz="1200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, </a:t>
            </a:r>
            <a:r>
              <a:rPr lang="en-US" sz="1200" dirty="0" err="1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url</a:t>
            </a:r>
            <a:r>
              <a:rPr lang="en-US" sz="1200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, callback, null);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457200" y="2133600"/>
            <a:ext cx="7772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var</a:t>
            </a:r>
            <a:r>
              <a:rPr lang="en-US" sz="1200" dirty="0">
                <a:solidFill>
                  <a:srgbClr val="0000C0"/>
                </a:solidFill>
                <a:highlight>
                  <a:srgbClr val="E8F2FE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000000"/>
                </a:solidFill>
                <a:highlight>
                  <a:srgbClr val="E8F2FE"/>
                </a:highlight>
                <a:latin typeface="Consolas"/>
              </a:rPr>
              <a:t>callback = {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success : </a:t>
            </a:r>
            <a:r>
              <a:rPr lang="en-US" sz="1200" dirty="0">
                <a:solidFill>
                  <a:srgbClr val="0000C0"/>
                </a:solidFill>
                <a:highlight>
                  <a:srgbClr val="FFFFFF"/>
                </a:highlight>
                <a:latin typeface="Consolas"/>
              </a:rPr>
              <a:t>function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(request) {</a:t>
            </a:r>
          </a:p>
          <a:p>
            <a:r>
              <a:rPr lang="en-US" sz="1200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 smtClean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       if 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request.responseText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 $(</a:t>
            </a:r>
            <a:r>
              <a:rPr lang="en-US" sz="1200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'#content'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).append(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request.responseText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</a:t>
            </a:r>
            <a:r>
              <a:rPr lang="en-US" sz="1200" dirty="0" err="1">
                <a:solidFill>
                  <a:srgbClr val="0000C0"/>
                </a:solidFill>
                <a:highlight>
                  <a:srgbClr val="FFFFFF"/>
                </a:highlight>
                <a:latin typeface="Consolas"/>
              </a:rPr>
              <a:t>var</a:t>
            </a:r>
            <a:r>
              <a:rPr lang="en-US" sz="1200" dirty="0">
                <a:solidFill>
                  <a:srgbClr val="0000C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xml =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request.responseXML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</a:t>
            </a:r>
            <a:r>
              <a:rPr lang="en-US" sz="1200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if 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(xml) {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 </a:t>
            </a:r>
            <a:r>
              <a:rPr lang="en-US" sz="1200" dirty="0" err="1">
                <a:solidFill>
                  <a:srgbClr val="0000C0"/>
                </a:solidFill>
                <a:highlight>
                  <a:srgbClr val="FFFFFF"/>
                </a:highlight>
                <a:latin typeface="Consolas"/>
              </a:rPr>
              <a:t>var</a:t>
            </a:r>
            <a:r>
              <a:rPr lang="en-US" sz="1200" dirty="0">
                <a:solidFill>
                  <a:srgbClr val="0000C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root =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xml.documentElement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 </a:t>
            </a:r>
            <a:r>
              <a:rPr lang="en-US" sz="1200" dirty="0" err="1">
                <a:solidFill>
                  <a:srgbClr val="0000C0"/>
                </a:solidFill>
                <a:highlight>
                  <a:srgbClr val="FFFFFF"/>
                </a:highlight>
                <a:latin typeface="Consolas"/>
              </a:rPr>
              <a:t>var</a:t>
            </a:r>
            <a:r>
              <a:rPr lang="en-US" sz="1200" dirty="0">
                <a:solidFill>
                  <a:srgbClr val="0000C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hits = $(root).find(</a:t>
            </a:r>
            <a:r>
              <a:rPr lang="en-US" sz="1200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"#result-hits"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).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attr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200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"hits"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 </a:t>
            </a:r>
            <a:r>
              <a:rPr lang="en-US" sz="1200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if 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(hits) {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   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currentPage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   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pageCount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hits;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   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retrieveNext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(xml.URL);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 } </a:t>
            </a:r>
            <a:r>
              <a:rPr lang="en-US" sz="1200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else</a:t>
            </a:r>
          </a:p>
          <a:p>
            <a:r>
              <a:rPr lang="en-US" sz="1200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                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$(</a:t>
            </a:r>
            <a:r>
              <a:rPr lang="en-US" sz="1200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"#loader"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).hide();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} </a:t>
            </a:r>
            <a:r>
              <a:rPr lang="en-US" sz="1200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else</a:t>
            </a:r>
          </a:p>
          <a:p>
            <a:r>
              <a:rPr lang="en-US" sz="1200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            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$(</a:t>
            </a:r>
            <a:r>
              <a:rPr lang="en-US" sz="1200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"#loader"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).hide();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</a:t>
            </a:r>
            <a:r>
              <a:rPr lang="en-US" sz="1200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return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request.responseText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},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failure :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requestFailed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3919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dirty="0" smtClean="0"/>
              <a:t>CSS/HTML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16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1600200"/>
            <a:ext cx="2667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3F5FBF"/>
                </a:solidFill>
                <a:highlight>
                  <a:srgbClr val="E8F2FE"/>
                </a:highlight>
                <a:latin typeface="Consolas"/>
              </a:rPr>
              <a:t>/* navigation bar style */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nav_list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position: fixed;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left: 40</a:t>
            </a:r>
            <a:r>
              <a:rPr lang="en-US" sz="1200" b="1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px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top: 250</a:t>
            </a:r>
            <a:r>
              <a:rPr lang="en-US" sz="1200" b="1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px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width: 150</a:t>
            </a:r>
            <a:r>
              <a:rPr lang="en-US" sz="1200" b="1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px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nav_item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line-height: 16</a:t>
            </a:r>
            <a:r>
              <a:rPr lang="en-US" sz="1200" b="1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px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width: 170</a:t>
            </a:r>
            <a:r>
              <a:rPr lang="en-US" sz="1200" b="1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px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margin-top: 8</a:t>
            </a:r>
            <a:r>
              <a:rPr lang="en-US" sz="1200" b="1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px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margin-bottom: 0</a:t>
            </a:r>
            <a:r>
              <a:rPr lang="en-US" sz="1200" b="1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px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font-size: 12</a:t>
            </a:r>
            <a:r>
              <a:rPr lang="en-US" sz="1200" b="1" dirty="0">
                <a:solidFill>
                  <a:srgbClr val="7F0055"/>
                </a:solidFill>
                <a:highlight>
                  <a:srgbClr val="FFFFFF"/>
                </a:highlight>
                <a:latin typeface="Consolas"/>
              </a:rPr>
              <a:t>px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2895600" y="1600200"/>
            <a:ext cx="6096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7F9FBF"/>
                </a:solidFill>
                <a:highlight>
                  <a:srgbClr val="E8F2FE"/>
                </a:highlight>
                <a:latin typeface="Consolas"/>
              </a:rPr>
              <a:t>&lt;</a:t>
            </a:r>
            <a:r>
              <a:rPr lang="en-US" sz="1200" b="1" dirty="0">
                <a:solidFill>
                  <a:srgbClr val="7F9FBF"/>
                </a:solidFill>
                <a:highlight>
                  <a:srgbClr val="E8F2FE"/>
                </a:highlight>
                <a:latin typeface="Consolas"/>
              </a:rPr>
              <a:t>div class=</a:t>
            </a:r>
            <a:r>
              <a:rPr lang="en-US" sz="1200" b="1" dirty="0">
                <a:solidFill>
                  <a:srgbClr val="2A00FF"/>
                </a:solidFill>
                <a:highlight>
                  <a:srgbClr val="E8F2FE"/>
                </a:highlight>
                <a:latin typeface="Consolas"/>
              </a:rPr>
              <a:t>"</a:t>
            </a:r>
            <a:r>
              <a:rPr lang="en-US" sz="1200" b="1" dirty="0" err="1">
                <a:solidFill>
                  <a:srgbClr val="2A00FF"/>
                </a:solidFill>
                <a:highlight>
                  <a:srgbClr val="E8F2FE"/>
                </a:highlight>
                <a:latin typeface="Consolas"/>
              </a:rPr>
              <a:t>nav_item</a:t>
            </a:r>
            <a:r>
              <a:rPr lang="en-US" sz="1200" b="1" dirty="0">
                <a:solidFill>
                  <a:srgbClr val="2A00FF"/>
                </a:solidFill>
                <a:highlight>
                  <a:srgbClr val="E8F2FE"/>
                </a:highlight>
                <a:latin typeface="Consolas"/>
              </a:rPr>
              <a:t>"</a:t>
            </a:r>
            <a:r>
              <a:rPr lang="en-US" sz="1200" b="1" dirty="0">
                <a:solidFill>
                  <a:srgbClr val="7F9FBF"/>
                </a:solidFill>
                <a:highlight>
                  <a:srgbClr val="E8F2FE"/>
                </a:highlight>
                <a:latin typeface="Consolas"/>
              </a:rPr>
              <a:t>&gt;</a:t>
            </a:r>
          </a:p>
          <a:p>
            <a:pPr lvl="1"/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a class=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"green" </a:t>
            </a:r>
            <a:r>
              <a:rPr lang="en-US" sz="1200" b="1" dirty="0" err="1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href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"index.html"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&gt;HOME&lt;/a&gt;</a:t>
            </a:r>
          </a:p>
          <a:p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&lt;/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div&gt;</a:t>
            </a:r>
          </a:p>
          <a:p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div class=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err="1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nav_item</a:t>
            </a:r>
            <a:r>
              <a:rPr lang="en-US" sz="1200" b="1" dirty="0" smtClean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&gt;</a:t>
            </a:r>
          </a:p>
          <a:p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      &lt;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a class=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"green" </a:t>
            </a:r>
            <a:r>
              <a:rPr lang="en-US" sz="1200" b="1" dirty="0" err="1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href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err="1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javascript:void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(0)" </a:t>
            </a:r>
            <a:r>
              <a:rPr lang="en-US" sz="1200" b="1" dirty="0" smtClean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			</a:t>
            </a:r>
            <a:r>
              <a:rPr lang="en-US" sz="1200" b="1" dirty="0" err="1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onclick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err="1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fetchCorrespondence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200" b="1" dirty="0" err="1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vars.person</a:t>
            </a:r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1200" b="1" dirty="0" smtClean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&gt; 		CORRESPONDENCE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&lt;/a&gt;</a:t>
            </a:r>
          </a:p>
          <a:p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&lt;/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div&gt;</a:t>
            </a:r>
          </a:p>
          <a:p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div class=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err="1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nav_item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&gt;</a:t>
            </a:r>
          </a:p>
          <a:p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    &lt;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a class=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"green" </a:t>
            </a:r>
            <a:r>
              <a:rPr lang="en-US" sz="1200" b="1" dirty="0" err="1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href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err="1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javascript:void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(0)" </a:t>
            </a:r>
            <a:r>
              <a:rPr lang="en-US" sz="1200" b="1" dirty="0" smtClean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			</a:t>
            </a:r>
            <a:r>
              <a:rPr lang="en-US" sz="1200" b="1" dirty="0" err="1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onclick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err="1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fetchReferencesToPerson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200" b="1" dirty="0" err="1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vars.person</a:t>
            </a:r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1200" b="1" dirty="0" smtClean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&gt; 		REFERENCES 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TO PERSON&lt;/a&gt;</a:t>
            </a:r>
          </a:p>
          <a:p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&lt;/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div&gt;</a:t>
            </a:r>
          </a:p>
          <a:p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div class=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err="1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nav_item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&gt;</a:t>
            </a:r>
          </a:p>
          <a:p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   &lt;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a class=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"green" </a:t>
            </a:r>
            <a:r>
              <a:rPr lang="en-US" sz="1200" b="1" dirty="0" err="1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href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err="1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javascript:void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(0)" 	</a:t>
            </a:r>
            <a:r>
              <a:rPr lang="en-US" sz="1200" b="1" dirty="0" err="1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onclick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200" b="1" dirty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err="1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fetchReferencesToWorks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200" b="1" dirty="0" err="1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vars.person</a:t>
            </a:r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1200" b="1" dirty="0" smtClean="0">
                <a:solidFill>
                  <a:srgbClr val="2A00FF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&gt; 		REFERENCES 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TO WORKS&lt;/a&gt;</a:t>
            </a:r>
          </a:p>
          <a:p>
            <a:r>
              <a:rPr lang="en-US" sz="1200" b="1" dirty="0" smtClean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&lt;/</a:t>
            </a:r>
            <a:r>
              <a:rPr lang="en-US" sz="1200" b="1" dirty="0">
                <a:solidFill>
                  <a:srgbClr val="7F9FBF"/>
                </a:solidFill>
                <a:highlight>
                  <a:srgbClr val="FFFFFF"/>
                </a:highlight>
                <a:latin typeface="Consolas"/>
              </a:rPr>
              <a:t>div&gt;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197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dirty="0" smtClean="0"/>
              <a:t>XQuery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17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600200"/>
            <a:ext cx="899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>
              <a:latin typeface="Consolas"/>
            </a:endParaRPr>
          </a:p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onsolas"/>
              </a:rPr>
              <a:t>let </a:t>
            </a:r>
            <a:r>
              <a:rPr lang="en-US" sz="1200" dirty="0">
                <a:latin typeface="Consolas"/>
              </a:rPr>
              <a:t>$hits := </a:t>
            </a:r>
            <a:r>
              <a:rPr lang="en-US" sz="1200" dirty="0" smtClean="0">
                <a:latin typeface="Consolas"/>
              </a:rPr>
              <a:t>document(</a:t>
            </a:r>
            <a:r>
              <a:rPr lang="en-US" sz="1200" dirty="0" smtClean="0">
                <a:solidFill>
                  <a:schemeClr val="accent2"/>
                </a:solidFill>
                <a:latin typeface="Consolas"/>
              </a:rPr>
              <a:t>'</a:t>
            </a:r>
            <a:r>
              <a:rPr lang="en-US" sz="1200" dirty="0" smtClean="0">
                <a:solidFill>
                  <a:schemeClr val="accent2"/>
                </a:solidFill>
                <a:highlight>
                  <a:srgbClr val="E8F2FE"/>
                </a:highlight>
                <a:latin typeface="Consolas"/>
              </a:rPr>
              <a:t>/</a:t>
            </a:r>
            <a:r>
              <a:rPr lang="en-US" sz="1200" dirty="0" err="1" smtClean="0">
                <a:solidFill>
                  <a:schemeClr val="accent2"/>
                </a:solidFill>
                <a:highlight>
                  <a:srgbClr val="E8F2FE"/>
                </a:highlight>
                <a:latin typeface="Consolas"/>
              </a:rPr>
              <a:t>db</a:t>
            </a:r>
            <a:r>
              <a:rPr lang="en-US" sz="1200" dirty="0" smtClean="0">
                <a:solidFill>
                  <a:schemeClr val="accent2"/>
                </a:solidFill>
                <a:highlight>
                  <a:srgbClr val="E8F2FE"/>
                </a:highlight>
                <a:latin typeface="Consolas"/>
              </a:rPr>
              <a:t>/LBT/persons.xml</a:t>
            </a:r>
            <a:r>
              <a:rPr lang="en-US" sz="1200" dirty="0" smtClean="0">
                <a:solidFill>
                  <a:schemeClr val="accent2"/>
                </a:solidFill>
                <a:latin typeface="Consolas"/>
              </a:rPr>
              <a:t>'</a:t>
            </a:r>
            <a:r>
              <a:rPr lang="en-US" sz="1200" dirty="0" smtClean="0">
                <a:latin typeface="Consolas"/>
              </a:rPr>
              <a:t>)</a:t>
            </a:r>
            <a:r>
              <a:rPr lang="en-US" sz="1200" dirty="0">
                <a:highlight>
                  <a:srgbClr val="E8F2FE"/>
                </a:highlight>
                <a:latin typeface="Consolas"/>
              </a:rPr>
              <a:t> //</a:t>
            </a:r>
            <a:r>
              <a:rPr lang="en-US" sz="1200" dirty="0" err="1">
                <a:highlight>
                  <a:srgbClr val="E8F2FE"/>
                </a:highlight>
                <a:latin typeface="Consolas"/>
              </a:rPr>
              <a:t>tei:person</a:t>
            </a:r>
            <a:r>
              <a:rPr lang="en-US" sz="1200" dirty="0">
                <a:highlight>
                  <a:srgbClr val="E8F2FE"/>
                </a:highlight>
                <a:latin typeface="Consolas"/>
              </a:rPr>
              <a:t>/</a:t>
            </a:r>
            <a:r>
              <a:rPr lang="en-US" sz="1200" dirty="0" err="1">
                <a:highlight>
                  <a:srgbClr val="E8F2FE"/>
                </a:highlight>
                <a:latin typeface="Consolas"/>
              </a:rPr>
              <a:t>tei:persName</a:t>
            </a:r>
            <a:r>
              <a:rPr lang="en-US" sz="1200" dirty="0" smtClean="0">
                <a:latin typeface="Consolas"/>
              </a:rPr>
              <a:t>[</a:t>
            </a:r>
            <a:r>
              <a:rPr lang="en-US" sz="1200" dirty="0" err="1" smtClean="0">
                <a:latin typeface="Consolas"/>
              </a:rPr>
              <a:t>ft:query</a:t>
            </a:r>
            <a:r>
              <a:rPr lang="en-US" sz="1200" dirty="0">
                <a:latin typeface="Consolas"/>
              </a:rPr>
              <a:t>(., </a:t>
            </a:r>
            <a:r>
              <a:rPr lang="en-US" sz="1200" dirty="0" smtClean="0">
                <a:latin typeface="Consolas"/>
              </a:rPr>
              <a:t>$query)]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152400" y="2177115"/>
            <a:ext cx="899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olas"/>
              </a:rPr>
              <a:t>for</a:t>
            </a:r>
            <a:r>
              <a:rPr lang="en-US" sz="1200" dirty="0" smtClean="0">
                <a:latin typeface="Consolas"/>
              </a:rPr>
              <a:t> </a:t>
            </a:r>
            <a:r>
              <a:rPr lang="en-US" sz="1200" dirty="0">
                <a:latin typeface="Consolas"/>
              </a:rPr>
              <a:t>$hit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onsolas"/>
              </a:rPr>
              <a:t>in</a:t>
            </a:r>
            <a:r>
              <a:rPr lang="en-US" sz="1200" dirty="0">
                <a:latin typeface="Consolas"/>
              </a:rPr>
              <a:t> </a:t>
            </a:r>
            <a:r>
              <a:rPr lang="en-US" sz="1200" dirty="0" smtClean="0">
                <a:latin typeface="Consolas"/>
              </a:rPr>
              <a:t>$hits[position</a:t>
            </a:r>
            <a:r>
              <a:rPr lang="en-US" sz="1200" dirty="0">
                <a:latin typeface="Consolas"/>
              </a:rPr>
              <a:t>() = ($start + 1 to $end)]</a:t>
            </a:r>
          </a:p>
          <a:p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nsolas"/>
              </a:rPr>
              <a:t>order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onsolas"/>
              </a:rPr>
              <a:t>by </a:t>
            </a:r>
            <a:r>
              <a:rPr lang="en-US" sz="1200" dirty="0" err="1">
                <a:latin typeface="Consolas"/>
              </a:rPr>
              <a:t>ft:score</a:t>
            </a:r>
            <a:r>
              <a:rPr lang="en-US" sz="1200" dirty="0">
                <a:latin typeface="Consolas"/>
              </a:rPr>
              <a:t>($hit)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Consolas"/>
              </a:rPr>
              <a:t>descending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5" r="51019" b="49382"/>
          <a:stretch/>
        </p:blipFill>
        <p:spPr bwMode="auto">
          <a:xfrm>
            <a:off x="839636" y="2638779"/>
            <a:ext cx="7464725" cy="35157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97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Demonstration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18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4" r="50000" b="60592"/>
          <a:stretch/>
        </p:blipFill>
        <p:spPr bwMode="auto">
          <a:xfrm>
            <a:off x="762000" y="2057400"/>
            <a:ext cx="7620000" cy="2462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13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Demonstration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19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1" r="50000" b="26223"/>
          <a:stretch/>
        </p:blipFill>
        <p:spPr bwMode="auto">
          <a:xfrm>
            <a:off x="762000" y="914400"/>
            <a:ext cx="7620000" cy="53498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36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LBT Overview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Background Information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Approach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Future Work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2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13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Demonstration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20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8" r="78931" b="37107"/>
          <a:stretch/>
        </p:blipFill>
        <p:spPr bwMode="auto">
          <a:xfrm>
            <a:off x="800100" y="1295400"/>
            <a:ext cx="3210791" cy="44598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0" r="80232" b="47656"/>
          <a:stretch/>
        </p:blipFill>
        <p:spPr bwMode="auto">
          <a:xfrm>
            <a:off x="4114801" y="1295401"/>
            <a:ext cx="3615070" cy="44598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962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Time-to-display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Test #1</a:t>
            </a:r>
          </a:p>
          <a:p>
            <a:pPr lvl="1"/>
            <a:r>
              <a:rPr lang="en-US" dirty="0" smtClean="0"/>
              <a:t>Display all persons whose last name begin with “S”</a:t>
            </a:r>
          </a:p>
          <a:p>
            <a:r>
              <a:rPr lang="en-US" dirty="0" smtClean="0"/>
              <a:t>Test #2</a:t>
            </a:r>
          </a:p>
          <a:p>
            <a:pPr lvl="1"/>
            <a:r>
              <a:rPr lang="en-US" dirty="0" smtClean="0"/>
              <a:t>Display details of Sir Walter Scott, baronet</a:t>
            </a:r>
            <a:endParaRPr lang="en-US" dirty="0"/>
          </a:p>
          <a:p>
            <a:r>
              <a:rPr lang="en-US" dirty="0" smtClean="0"/>
              <a:t>Test #3</a:t>
            </a:r>
          </a:p>
          <a:p>
            <a:pPr lvl="1"/>
            <a:r>
              <a:rPr lang="en-US" dirty="0" smtClean="0"/>
              <a:t>Display correspondence of Sir Walter Scott, baronet</a:t>
            </a:r>
          </a:p>
          <a:p>
            <a:pPr lvl="1"/>
            <a:r>
              <a:rPr lang="en-US" dirty="0" smtClean="0"/>
              <a:t>Batch loads vs. One-time</a:t>
            </a:r>
            <a:endParaRPr lang="en-US" dirty="0"/>
          </a:p>
          <a:p>
            <a:r>
              <a:rPr lang="en-US" dirty="0" smtClean="0"/>
              <a:t>Test #4</a:t>
            </a:r>
          </a:p>
          <a:p>
            <a:pPr lvl="1"/>
            <a:r>
              <a:rPr lang="en-US" dirty="0" smtClean="0"/>
              <a:t>Display all references to person (Sir Walter Scott, baronet)</a:t>
            </a:r>
          </a:p>
          <a:p>
            <a:pPr lvl="1"/>
            <a:r>
              <a:rPr lang="en-US" dirty="0" err="1" smtClean="0"/>
              <a:t>Unbatched</a:t>
            </a:r>
            <a:endParaRPr lang="en-US" dirty="0" smtClean="0"/>
          </a:p>
          <a:p>
            <a:r>
              <a:rPr lang="en-US" dirty="0" smtClean="0"/>
              <a:t>Test #5</a:t>
            </a:r>
          </a:p>
          <a:p>
            <a:pPr lvl="1"/>
            <a:r>
              <a:rPr lang="en-US" dirty="0" smtClean="0"/>
              <a:t>Search all documents for the term: “Byron”</a:t>
            </a:r>
          </a:p>
          <a:p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21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02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Time-to-display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22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9921806"/>
              </p:ext>
            </p:extLst>
          </p:nvPr>
        </p:nvGraphicFramePr>
        <p:xfrm>
          <a:off x="0" y="840259"/>
          <a:ext cx="9144000" cy="5484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1475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Future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dirty="0" smtClean="0"/>
              <a:t>Roadmap for Further Development</a:t>
            </a:r>
          </a:p>
          <a:p>
            <a:r>
              <a:rPr lang="en-US" dirty="0" smtClean="0"/>
              <a:t>Continue migration to new architecture</a:t>
            </a:r>
          </a:p>
          <a:p>
            <a:pPr lvl="1"/>
            <a:r>
              <a:rPr lang="en-US" dirty="0" smtClean="0"/>
              <a:t>CSS Styling</a:t>
            </a:r>
          </a:p>
          <a:p>
            <a:pPr lvl="1"/>
            <a:r>
              <a:rPr lang="en-US" dirty="0" smtClean="0"/>
              <a:t>XQuery development</a:t>
            </a:r>
          </a:p>
          <a:p>
            <a:r>
              <a:rPr lang="en-US" dirty="0" smtClean="0"/>
              <a:t>Short courses and education on new technologies</a:t>
            </a:r>
          </a:p>
          <a:p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23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88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References and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dirty="0" smtClean="0"/>
              <a:t>YAHOO! Connection Manager at http://developer.yahoo.com/yui/connection/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24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14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Byron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dirty="0"/>
              <a:t>Lord Byron and his Times (LBT)</a:t>
            </a:r>
          </a:p>
          <a:p>
            <a:pPr lvl="1"/>
            <a:r>
              <a:rPr lang="en-US" dirty="0"/>
              <a:t>Center for Applied Technologies in the Humanities</a:t>
            </a:r>
          </a:p>
          <a:p>
            <a:endParaRPr lang="en-US" dirty="0" smtClean="0"/>
          </a:p>
          <a:p>
            <a:r>
              <a:rPr lang="en-US" dirty="0" smtClean="0"/>
              <a:t>Large </a:t>
            </a:r>
            <a:r>
              <a:rPr lang="en-US" dirty="0"/>
              <a:t>digital archive</a:t>
            </a:r>
          </a:p>
          <a:p>
            <a:endParaRPr lang="en-US" dirty="0" smtClean="0"/>
          </a:p>
          <a:p>
            <a:r>
              <a:rPr lang="en-US" dirty="0" smtClean="0"/>
              <a:t>Incorporates </a:t>
            </a:r>
            <a:r>
              <a:rPr lang="en-US" dirty="0"/>
              <a:t>connections between people</a:t>
            </a:r>
          </a:p>
          <a:p>
            <a:endParaRPr lang="en-US" dirty="0" smtClean="0"/>
          </a:p>
          <a:p>
            <a:r>
              <a:rPr lang="en-US" dirty="0" smtClean="0"/>
              <a:t>Slow </a:t>
            </a:r>
            <a:r>
              <a:rPr lang="en-US" dirty="0"/>
              <a:t>for “popular” people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3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80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Existing LBT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dirty="0"/>
              <a:t>More than 300 TEI documents</a:t>
            </a:r>
          </a:p>
          <a:p>
            <a:endParaRPr lang="en-US" dirty="0" smtClean="0"/>
          </a:p>
          <a:p>
            <a:r>
              <a:rPr lang="en-US" dirty="0" smtClean="0"/>
              <a:t>Six </a:t>
            </a:r>
            <a:r>
              <a:rPr lang="en-US" dirty="0"/>
              <a:t>XML Indexes</a:t>
            </a:r>
          </a:p>
          <a:p>
            <a:pPr lvl="1"/>
            <a:r>
              <a:rPr lang="en-US" dirty="0"/>
              <a:t>Relationships between documents</a:t>
            </a:r>
          </a:p>
          <a:p>
            <a:pPr lvl="1"/>
            <a:r>
              <a:rPr lang="en-US" dirty="0"/>
              <a:t>Document metadata</a:t>
            </a:r>
          </a:p>
          <a:p>
            <a:endParaRPr lang="en-US" dirty="0" smtClean="0"/>
          </a:p>
          <a:p>
            <a:r>
              <a:rPr lang="en-US" dirty="0" smtClean="0"/>
              <a:t>XSLT </a:t>
            </a:r>
            <a:r>
              <a:rPr lang="en-US" dirty="0" err="1"/>
              <a:t>Stylesheets</a:t>
            </a:r>
            <a:endParaRPr lang="en-US" dirty="0"/>
          </a:p>
          <a:p>
            <a:pPr lvl="1"/>
            <a:r>
              <a:rPr lang="en-US" dirty="0" err="1"/>
              <a:t>XPath</a:t>
            </a:r>
            <a:r>
              <a:rPr lang="en-US" dirty="0"/>
              <a:t> queries</a:t>
            </a:r>
          </a:p>
          <a:p>
            <a:pPr lvl="1"/>
            <a:r>
              <a:rPr lang="en-US" dirty="0"/>
              <a:t>XHTML styling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4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7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Existing LBT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dirty="0"/>
              <a:t>XSLT code generated from PHP</a:t>
            </a:r>
          </a:p>
          <a:p>
            <a:endParaRPr lang="en-US" dirty="0" smtClean="0"/>
          </a:p>
          <a:p>
            <a:r>
              <a:rPr lang="en-US" dirty="0" smtClean="0"/>
              <a:t>Website </a:t>
            </a:r>
            <a:r>
              <a:rPr lang="en-US" dirty="0"/>
              <a:t>allows user to:</a:t>
            </a:r>
          </a:p>
          <a:p>
            <a:pPr lvl="1"/>
            <a:r>
              <a:rPr lang="en-US" dirty="0"/>
              <a:t>Search for references</a:t>
            </a:r>
          </a:p>
          <a:p>
            <a:pPr lvl="1"/>
            <a:r>
              <a:rPr lang="en-US" dirty="0"/>
              <a:t>Find authors and people</a:t>
            </a:r>
          </a:p>
          <a:p>
            <a:pPr lvl="1"/>
            <a:r>
              <a:rPr lang="en-US" dirty="0"/>
              <a:t>Find connections between works and people</a:t>
            </a:r>
          </a:p>
          <a:p>
            <a:pPr lvl="1"/>
            <a:r>
              <a:rPr lang="en-US" dirty="0"/>
              <a:t>Find periodicals</a:t>
            </a:r>
          </a:p>
          <a:p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5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22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LBT Overview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Background Information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Approach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Future Work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6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81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TEI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dirty="0"/>
              <a:t>Text Encoding Initiative</a:t>
            </a:r>
          </a:p>
          <a:p>
            <a:r>
              <a:rPr lang="en-US" dirty="0"/>
              <a:t>Used for digital archives in the humanities</a:t>
            </a:r>
          </a:p>
          <a:p>
            <a:r>
              <a:rPr lang="en-US" dirty="0"/>
              <a:t>XML format</a:t>
            </a:r>
          </a:p>
          <a:p>
            <a:endParaRPr lang="en-US" dirty="0"/>
          </a:p>
          <a:p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7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19970" y="4175387"/>
            <a:ext cx="770324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enlo Regular"/>
                <a:cs typeface="Menlo Regular"/>
              </a:rPr>
              <a:t>Moreover, his reasoning as to</a:t>
            </a:r>
          </a:p>
          <a:p>
            <a:r>
              <a:rPr lang="en-US" dirty="0">
                <a:latin typeface="Menlo Regular"/>
                <a:cs typeface="Menlo Regular"/>
              </a:rPr>
              <a:t>&lt;</a:t>
            </a:r>
            <a:r>
              <a:rPr lang="en-US" dirty="0" err="1">
                <a:latin typeface="Menlo Regular"/>
                <a:cs typeface="Menlo Regular"/>
              </a:rPr>
              <a:t>persName</a:t>
            </a:r>
            <a:r>
              <a:rPr lang="en-US" dirty="0">
                <a:latin typeface="Menlo Regular"/>
                <a:cs typeface="Menlo Regular"/>
              </a:rPr>
              <a:t>&gt;Mr. Moore’s&lt;/</a:t>
            </a:r>
            <a:r>
              <a:rPr lang="en-US" dirty="0" err="1">
                <a:latin typeface="Menlo Regular"/>
                <a:cs typeface="Menlo Regular"/>
              </a:rPr>
              <a:t>persName</a:t>
            </a:r>
            <a:r>
              <a:rPr lang="en-US" dirty="0">
                <a:latin typeface="Menlo Regular"/>
                <a:cs typeface="Menlo Regular"/>
              </a:rPr>
              <a:t>&gt;</a:t>
            </a:r>
          </a:p>
          <a:p>
            <a:r>
              <a:rPr lang="en-US" dirty="0">
                <a:latin typeface="Menlo Regular"/>
                <a:cs typeface="Menlo Regular"/>
              </a:rPr>
              <a:t>conduct with regard to</a:t>
            </a:r>
          </a:p>
          <a:p>
            <a:r>
              <a:rPr lang="en-US" dirty="0">
                <a:latin typeface="Menlo Regular"/>
                <a:cs typeface="Menlo Regular"/>
              </a:rPr>
              <a:t>&lt;</a:t>
            </a:r>
            <a:r>
              <a:rPr lang="en-US" dirty="0" err="1">
                <a:latin typeface="Menlo Regular"/>
                <a:cs typeface="Menlo Regular"/>
              </a:rPr>
              <a:t>persName</a:t>
            </a:r>
            <a:r>
              <a:rPr lang="en-US" dirty="0">
                <a:latin typeface="Menlo Regular"/>
                <a:cs typeface="Menlo Regular"/>
              </a:rPr>
              <a:t>&gt;Lord Byron’s&lt;/</a:t>
            </a:r>
            <a:r>
              <a:rPr lang="en-US" dirty="0" err="1">
                <a:latin typeface="Menlo Regular"/>
                <a:cs typeface="Menlo Regular"/>
              </a:rPr>
              <a:t>persName</a:t>
            </a:r>
            <a:r>
              <a:rPr lang="en-US" dirty="0">
                <a:latin typeface="Menlo Regular"/>
                <a:cs typeface="Menlo Regular"/>
              </a:rPr>
              <a:t>&gt;</a:t>
            </a:r>
          </a:p>
          <a:p>
            <a:r>
              <a:rPr lang="en-US" dirty="0">
                <a:latin typeface="Menlo Regular"/>
                <a:cs typeface="Menlo Regular"/>
              </a:rPr>
              <a:t>&lt;name type="title" key="</a:t>
            </a:r>
            <a:r>
              <a:rPr lang="en-US" dirty="0" err="1">
                <a:latin typeface="Menlo Regular"/>
                <a:cs typeface="Menlo Regular"/>
              </a:rPr>
              <a:t>LdByron.Memoir</a:t>
            </a:r>
            <a:r>
              <a:rPr lang="en-US" dirty="0">
                <a:latin typeface="Menlo Regular"/>
                <a:cs typeface="Menlo Regular"/>
              </a:rPr>
              <a:t>"&gt;Memoirs&lt;/name&gt;</a:t>
            </a:r>
          </a:p>
          <a:p>
            <a:r>
              <a:rPr lang="en-US" dirty="0">
                <a:latin typeface="Menlo Regular"/>
                <a:cs typeface="Menlo Regular"/>
              </a:rPr>
              <a:t>, seems to us to be at once vague and inapplicable.</a:t>
            </a:r>
          </a:p>
        </p:txBody>
      </p:sp>
    </p:spTree>
    <p:extLst>
      <p:ext uri="{BB962C8B-B14F-4D97-AF65-F5344CB8AC3E}">
        <p14:creationId xmlns:p14="http://schemas.microsoft.com/office/powerpoint/2010/main" val="130271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XSLT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r>
              <a:rPr lang="en-US" dirty="0" err="1"/>
              <a:t>Stylesheet</a:t>
            </a:r>
            <a:r>
              <a:rPr lang="en-US" dirty="0"/>
              <a:t> for XML documents</a:t>
            </a:r>
          </a:p>
          <a:p>
            <a:r>
              <a:rPr lang="en-US" dirty="0"/>
              <a:t>Used by LBT to translate TEI XML to XHTML</a:t>
            </a:r>
          </a:p>
          <a:p>
            <a:endParaRPr lang="en-US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  <p:pic>
        <p:nvPicPr>
          <p:cNvPr id="11" name="Picture 10" descr="byron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33" y="2514600"/>
            <a:ext cx="6321609" cy="33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1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8"/>
            <a:ext cx="8686800" cy="83614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10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LBT Overview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Background Information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Approach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Future Work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8200"/>
            <a:ext cx="75438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444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Project Byron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25CA-2960-4165-BF1B-4994666A2DB1}" type="slidenum">
              <a:rPr lang="en-US" smtClean="0"/>
              <a:t>9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590800" cy="501650"/>
          </a:xfrm>
        </p:spPr>
        <p:txBody>
          <a:bodyPr/>
          <a:lstStyle/>
          <a:p>
            <a:r>
              <a:rPr lang="en-US" dirty="0" smtClean="0"/>
              <a:t>Virginia Tech</a:t>
            </a:r>
          </a:p>
          <a:p>
            <a:r>
              <a:rPr lang="en-US" dirty="0" smtClean="0"/>
              <a:t>Morgan, Schutt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50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1118</Words>
  <Application>Microsoft Office PowerPoint</Application>
  <PresentationFormat>On-screen Show (4:3)</PresentationFormat>
  <Paragraphs>349</Paragraphs>
  <Slides>24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Project Byron</vt:lpstr>
      <vt:lpstr>Roadmap</vt:lpstr>
      <vt:lpstr>Byron Overview</vt:lpstr>
      <vt:lpstr>Existing LBT System</vt:lpstr>
      <vt:lpstr>Existing LBT System</vt:lpstr>
      <vt:lpstr>Roadmap</vt:lpstr>
      <vt:lpstr>TEI</vt:lpstr>
      <vt:lpstr>XSLT</vt:lpstr>
      <vt:lpstr>Roadmap</vt:lpstr>
      <vt:lpstr>Removing XLST processing</vt:lpstr>
      <vt:lpstr>Simplify Indexes</vt:lpstr>
      <vt:lpstr>Preexisting Architecture</vt:lpstr>
      <vt:lpstr>Preexisting Architecture</vt:lpstr>
      <vt:lpstr>New Architecture</vt:lpstr>
      <vt:lpstr>Technologies</vt:lpstr>
      <vt:lpstr>Technologies</vt:lpstr>
      <vt:lpstr>Technologies</vt:lpstr>
      <vt:lpstr>Demonstration</vt:lpstr>
      <vt:lpstr>Demonstration</vt:lpstr>
      <vt:lpstr>Demonstration</vt:lpstr>
      <vt:lpstr>Time-to-display</vt:lpstr>
      <vt:lpstr>Time-to-display</vt:lpstr>
      <vt:lpstr>Future Goals</vt:lpstr>
      <vt:lpstr>References and Links</vt:lpstr>
    </vt:vector>
  </TitlesOfParts>
  <Company>Schuttech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Byron</dc:title>
  <dc:creator>Kyle Schutt</dc:creator>
  <cp:lastModifiedBy>kschutt</cp:lastModifiedBy>
  <cp:revision>18</cp:revision>
  <dcterms:created xsi:type="dcterms:W3CDTF">2012-12-01T22:40:28Z</dcterms:created>
  <dcterms:modified xsi:type="dcterms:W3CDTF">2012-12-11T01:51:12Z</dcterms:modified>
</cp:coreProperties>
</file>